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314"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FA491-3D31-42A0-BA26-F4530598403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3484350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2FA491-3D31-42A0-BA26-F4530598403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2058256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2FA491-3D31-42A0-BA26-F4530598403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2454463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2FA491-3D31-42A0-BA26-F4530598403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1406854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2FA491-3D31-42A0-BA26-F4530598403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2131029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2FA491-3D31-42A0-BA26-F45305984039}"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717668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2FA491-3D31-42A0-BA26-F45305984039}" type="datetimeFigureOut">
              <a:rPr lang="en-US" smtClean="0"/>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3217453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2FA491-3D31-42A0-BA26-F45305984039}"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4002809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2FA491-3D31-42A0-BA26-F45305984039}" type="datetimeFigureOut">
              <a:rPr lang="en-US" smtClean="0"/>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373658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2FA491-3D31-42A0-BA26-F45305984039}"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2519963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2FA491-3D31-42A0-BA26-F45305984039}"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EB830F-7BEC-4E3C-922B-57B718ADFF5F}" type="slidenum">
              <a:rPr lang="en-US" smtClean="0"/>
              <a:t>‹#›</a:t>
            </a:fld>
            <a:endParaRPr lang="en-US"/>
          </a:p>
        </p:txBody>
      </p:sp>
    </p:spTree>
    <p:extLst>
      <p:ext uri="{BB962C8B-B14F-4D97-AF65-F5344CB8AC3E}">
        <p14:creationId xmlns:p14="http://schemas.microsoft.com/office/powerpoint/2010/main" val="2457946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2FA491-3D31-42A0-BA26-F45305984039}" type="datetimeFigureOut">
              <a:rPr lang="en-US" smtClean="0"/>
              <a:t>5/31/2017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B830F-7BEC-4E3C-922B-57B718ADFF5F}" type="slidenum">
              <a:rPr lang="en-US" smtClean="0"/>
              <a:t>‹#›</a:t>
            </a:fld>
            <a:endParaRPr lang="en-US"/>
          </a:p>
        </p:txBody>
      </p:sp>
    </p:spTree>
    <p:extLst>
      <p:ext uri="{BB962C8B-B14F-4D97-AF65-F5344CB8AC3E}">
        <p14:creationId xmlns:p14="http://schemas.microsoft.com/office/powerpoint/2010/main" val="4227126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5" name="TextBox 4"/>
          <p:cNvSpPr txBox="1"/>
          <p:nvPr/>
        </p:nvSpPr>
        <p:spPr>
          <a:xfrm>
            <a:off x="2697559" y="1295400"/>
            <a:ext cx="3925547" cy="2246769"/>
          </a:xfrm>
          <a:prstGeom prst="rect">
            <a:avLst/>
          </a:prstGeom>
          <a:noFill/>
        </p:spPr>
        <p:txBody>
          <a:bodyPr wrap="square" rtlCol="0">
            <a:spAutoFit/>
          </a:bodyPr>
          <a:lstStyle/>
          <a:p>
            <a:pPr algn="ctr"/>
            <a:r>
              <a:rPr lang="en-US" sz="2800" dirty="0" smtClean="0"/>
              <a:t>Week 2 – Session 2</a:t>
            </a:r>
          </a:p>
          <a:p>
            <a:pPr algn="ctr"/>
            <a:endParaRPr lang="en-US" sz="2800" dirty="0"/>
          </a:p>
          <a:p>
            <a:pPr algn="ctr"/>
            <a:r>
              <a:rPr lang="en-US" sz="2800" dirty="0" smtClean="0"/>
              <a:t>Chapter 9.1 to 9.6</a:t>
            </a:r>
          </a:p>
          <a:p>
            <a:pPr algn="ctr"/>
            <a:endParaRPr lang="en-US" sz="2800" dirty="0"/>
          </a:p>
          <a:p>
            <a:pPr algn="ctr"/>
            <a:r>
              <a:rPr lang="en-US" sz="2800" dirty="0" smtClean="0"/>
              <a:t>System Management</a:t>
            </a:r>
            <a:endParaRPr lang="en-US" sz="2800" dirty="0"/>
          </a:p>
        </p:txBody>
      </p:sp>
      <p:sp>
        <p:nvSpPr>
          <p:cNvPr id="6" name="TextBox 5"/>
          <p:cNvSpPr txBox="1"/>
          <p:nvPr/>
        </p:nvSpPr>
        <p:spPr>
          <a:xfrm>
            <a:off x="381000" y="4038600"/>
            <a:ext cx="4114800" cy="2369880"/>
          </a:xfrm>
          <a:prstGeom prst="rect">
            <a:avLst/>
          </a:prstGeom>
          <a:noFill/>
          <a:ln>
            <a:solidFill>
              <a:schemeClr val="accent1"/>
            </a:solidFill>
          </a:ln>
        </p:spPr>
        <p:txBody>
          <a:bodyPr wrap="square" rtlCol="0">
            <a:spAutoFit/>
          </a:bodyPr>
          <a:lstStyle/>
          <a:p>
            <a:r>
              <a:rPr lang="en-US" sz="2400" dirty="0" smtClean="0"/>
              <a:t>Learning Areas</a:t>
            </a:r>
          </a:p>
          <a:p>
            <a:pPr marL="342900" indent="-342900">
              <a:buFont typeface="Arial" pitchFamily="34" charset="0"/>
              <a:buChar char="•"/>
            </a:pPr>
            <a:r>
              <a:rPr lang="en-US" sz="2400" dirty="0" smtClean="0"/>
              <a:t>Windows System Tools</a:t>
            </a:r>
          </a:p>
          <a:p>
            <a:pPr marL="342900" indent="-342900">
              <a:buFont typeface="Arial" pitchFamily="34" charset="0"/>
              <a:buChar char="•"/>
            </a:pPr>
            <a:r>
              <a:rPr lang="en-US" sz="2400" dirty="0" smtClean="0"/>
              <a:t>Preferences and Settings</a:t>
            </a:r>
          </a:p>
          <a:p>
            <a:pPr marL="342900" indent="-342900">
              <a:buFont typeface="Arial" pitchFamily="34" charset="0"/>
              <a:buChar char="•"/>
            </a:pPr>
            <a:r>
              <a:rPr lang="en-US" sz="2400" dirty="0" smtClean="0"/>
              <a:t>Performance and Monitoring</a:t>
            </a:r>
          </a:p>
          <a:p>
            <a:pPr marL="342900" indent="-342900">
              <a:buFont typeface="Arial" pitchFamily="34" charset="0"/>
              <a:buChar char="•"/>
            </a:pPr>
            <a:endParaRPr lang="en-US" sz="2400" dirty="0" smtClean="0"/>
          </a:p>
          <a:p>
            <a:pPr algn="ctr"/>
            <a:endParaRPr lang="en-US" sz="2800" dirty="0"/>
          </a:p>
        </p:txBody>
      </p:sp>
      <p:sp>
        <p:nvSpPr>
          <p:cNvPr id="7" name="TextBox 6"/>
          <p:cNvSpPr txBox="1"/>
          <p:nvPr/>
        </p:nvSpPr>
        <p:spPr>
          <a:xfrm>
            <a:off x="4649447" y="4038600"/>
            <a:ext cx="4114800" cy="2369880"/>
          </a:xfrm>
          <a:prstGeom prst="rect">
            <a:avLst/>
          </a:prstGeom>
          <a:noFill/>
        </p:spPr>
        <p:txBody>
          <a:bodyPr wrap="square" rtlCol="0">
            <a:spAutoFit/>
          </a:bodyPr>
          <a:lstStyle/>
          <a:p>
            <a:endParaRPr lang="en-US" sz="2400" dirty="0" smtClean="0"/>
          </a:p>
          <a:p>
            <a:pPr marL="342900" indent="-342900">
              <a:buFont typeface="Arial" pitchFamily="34" charset="0"/>
              <a:buChar char="•"/>
            </a:pPr>
            <a:r>
              <a:rPr lang="en-US" sz="2400" dirty="0" smtClean="0"/>
              <a:t>Users and Groups</a:t>
            </a:r>
          </a:p>
          <a:p>
            <a:pPr marL="342900" indent="-342900">
              <a:buFont typeface="Arial" pitchFamily="34" charset="0"/>
              <a:buChar char="•"/>
            </a:pPr>
            <a:r>
              <a:rPr lang="en-US" sz="2400" dirty="0" smtClean="0"/>
              <a:t>Remote Services</a:t>
            </a:r>
          </a:p>
          <a:p>
            <a:pPr marL="342900" indent="-342900">
              <a:buFont typeface="Arial" pitchFamily="34" charset="0"/>
              <a:buChar char="•"/>
            </a:pPr>
            <a:r>
              <a:rPr lang="en-US" sz="2400" dirty="0" smtClean="0"/>
              <a:t>Windows Application Management</a:t>
            </a:r>
          </a:p>
          <a:p>
            <a:pPr algn="ctr"/>
            <a:endParaRPr lang="en-US" sz="2800" dirty="0"/>
          </a:p>
        </p:txBody>
      </p:sp>
    </p:spTree>
    <p:extLst>
      <p:ext uri="{BB962C8B-B14F-4D97-AF65-F5344CB8AC3E}">
        <p14:creationId xmlns:p14="http://schemas.microsoft.com/office/powerpoint/2010/main" val="27131511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36634" y="844689"/>
            <a:ext cx="8610600" cy="5632311"/>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System		</a:t>
            </a:r>
            <a:r>
              <a:rPr lang="en-US" sz="1600" dirty="0"/>
              <a:t>Use the System Configuration Utility to configure your system to enable optimal </a:t>
            </a:r>
            <a:r>
              <a:rPr lang="en-US" sz="1600" dirty="0" smtClean="0"/>
              <a:t>Configuration	troubleshooting </a:t>
            </a:r>
            <a:r>
              <a:rPr lang="en-US" sz="1600" dirty="0"/>
              <a:t>and diagnosis of technical issues. </a:t>
            </a:r>
            <a:endParaRPr lang="en-US" sz="1600" dirty="0" smtClean="0"/>
          </a:p>
          <a:p>
            <a:r>
              <a:rPr lang="en-US" sz="1600" dirty="0" smtClean="0"/>
              <a:t>Utility</a:t>
            </a:r>
            <a:endParaRPr lang="en-US" sz="1600" dirty="0"/>
          </a:p>
          <a:p>
            <a:r>
              <a:rPr lang="en-US" sz="1600" dirty="0" smtClean="0"/>
              <a:t>(</a:t>
            </a:r>
            <a:r>
              <a:rPr lang="en-US" sz="1600" dirty="0" err="1" smtClean="0"/>
              <a:t>msconfig</a:t>
            </a:r>
            <a:r>
              <a:rPr lang="en-US" sz="1600" dirty="0" smtClean="0"/>
              <a:t>)		</a:t>
            </a:r>
            <a:r>
              <a:rPr lang="en-US" sz="1600" b="1" dirty="0" smtClean="0"/>
              <a:t>Use </a:t>
            </a:r>
            <a:r>
              <a:rPr lang="en-US" sz="1600" b="1" dirty="0"/>
              <a:t>the System Configuration </a:t>
            </a:r>
            <a:r>
              <a:rPr lang="en-US" sz="1600" b="1" dirty="0" smtClean="0"/>
              <a:t>Utility </a:t>
            </a:r>
            <a:r>
              <a:rPr lang="en-US" sz="1600" b="1" dirty="0"/>
              <a:t>to:</a:t>
            </a:r>
          </a:p>
          <a:p>
            <a:pPr lvl="0"/>
            <a:r>
              <a:rPr lang="en-US" sz="1600" dirty="0" smtClean="0"/>
              <a:t>		o Configure </a:t>
            </a:r>
            <a:r>
              <a:rPr lang="en-US" sz="1600" dirty="0"/>
              <a:t>startup preferences</a:t>
            </a:r>
          </a:p>
          <a:p>
            <a:pPr lvl="0"/>
            <a:r>
              <a:rPr lang="en-US" sz="1600" dirty="0" smtClean="0"/>
              <a:t>		o Customize boot-up </a:t>
            </a:r>
            <a:r>
              <a:rPr lang="en-US" sz="1600" dirty="0"/>
              <a:t>configuration</a:t>
            </a:r>
          </a:p>
          <a:p>
            <a:r>
              <a:rPr lang="en-US" sz="1600" dirty="0" smtClean="0"/>
              <a:t>		o Turn </a:t>
            </a:r>
            <a:r>
              <a:rPr lang="en-US" sz="1600" dirty="0"/>
              <a:t>services on or </a:t>
            </a:r>
            <a:r>
              <a:rPr lang="en-US" sz="1600" dirty="0" smtClean="0"/>
              <a:t>off</a:t>
            </a:r>
          </a:p>
          <a:p>
            <a:endParaRPr lang="en-US" sz="1600" i="1" dirty="0"/>
          </a:p>
          <a:p>
            <a:r>
              <a:rPr lang="en-US" sz="1600" dirty="0" smtClean="0"/>
              <a:t>DirectX		</a:t>
            </a:r>
            <a:r>
              <a:rPr lang="en-US" sz="1600" dirty="0" err="1"/>
              <a:t>DxDiag</a:t>
            </a:r>
            <a:r>
              <a:rPr lang="en-US" sz="1600" dirty="0"/>
              <a:t> is a tool that shows information related to DirectX operation. DirectX is a </a:t>
            </a:r>
            <a:r>
              <a:rPr lang="en-US" sz="1600" dirty="0" smtClean="0"/>
              <a:t>Diagnostic		set </a:t>
            </a:r>
            <a:r>
              <a:rPr lang="en-US" sz="1600" dirty="0"/>
              <a:t>of programming interfaces for multimedia (video and audio). </a:t>
            </a:r>
            <a:endParaRPr lang="en-US" sz="1600" dirty="0" smtClean="0"/>
          </a:p>
          <a:p>
            <a:r>
              <a:rPr lang="en-US" sz="1600" dirty="0" smtClean="0"/>
              <a:t>Tool </a:t>
            </a:r>
            <a:r>
              <a:rPr lang="en-US" sz="1600" dirty="0"/>
              <a:t>(</a:t>
            </a:r>
            <a:r>
              <a:rPr lang="en-US" sz="1600" dirty="0" err="1"/>
              <a:t>DxDiag</a:t>
            </a:r>
            <a:r>
              <a:rPr lang="en-US" sz="1600" dirty="0"/>
              <a:t>)</a:t>
            </a:r>
          </a:p>
          <a:p>
            <a:r>
              <a:rPr lang="en-US" sz="1600" dirty="0"/>
              <a:t>	</a:t>
            </a:r>
            <a:r>
              <a:rPr lang="en-US" sz="1600" dirty="0" smtClean="0"/>
              <a:t>	</a:t>
            </a:r>
            <a:r>
              <a:rPr lang="en-US" sz="1600" b="1" dirty="0" err="1" smtClean="0"/>
              <a:t>DxDiag</a:t>
            </a:r>
            <a:r>
              <a:rPr lang="en-US" sz="1600" b="1" dirty="0" smtClean="0"/>
              <a:t> displays </a:t>
            </a:r>
            <a:r>
              <a:rPr lang="en-US" sz="1600" b="1" dirty="0"/>
              <a:t>information such as:</a:t>
            </a:r>
          </a:p>
          <a:p>
            <a:pPr lvl="0"/>
            <a:r>
              <a:rPr lang="en-US" sz="1600" dirty="0" smtClean="0"/>
              <a:t>		o Operating </a:t>
            </a:r>
            <a:r>
              <a:rPr lang="en-US" sz="1600" dirty="0"/>
              <a:t>system version</a:t>
            </a:r>
          </a:p>
          <a:p>
            <a:pPr lvl="0"/>
            <a:r>
              <a:rPr lang="en-US" sz="1600" dirty="0" smtClean="0"/>
              <a:t>		o Processor </a:t>
            </a:r>
            <a:r>
              <a:rPr lang="en-US" sz="1600" dirty="0"/>
              <a:t>and memory information</a:t>
            </a:r>
          </a:p>
          <a:p>
            <a:pPr lvl="0"/>
            <a:r>
              <a:rPr lang="en-US" sz="1600" dirty="0" smtClean="0"/>
              <a:t>		o DirectX </a:t>
            </a:r>
            <a:r>
              <a:rPr lang="en-US" sz="1600" dirty="0"/>
              <a:t>version</a:t>
            </a:r>
          </a:p>
          <a:p>
            <a:pPr lvl="0"/>
            <a:r>
              <a:rPr lang="en-US" sz="1600" dirty="0" smtClean="0"/>
              <a:t>		o Settings </a:t>
            </a:r>
            <a:r>
              <a:rPr lang="en-US" sz="1600" dirty="0"/>
              <a:t>and drivers used by display devices</a:t>
            </a:r>
          </a:p>
          <a:p>
            <a:pPr lvl="0"/>
            <a:r>
              <a:rPr lang="en-US" sz="1600" dirty="0" smtClean="0"/>
              <a:t>		o Audio </a:t>
            </a:r>
            <a:r>
              <a:rPr lang="en-US" sz="1600" dirty="0"/>
              <a:t>drivers</a:t>
            </a:r>
          </a:p>
          <a:p>
            <a:r>
              <a:rPr lang="en-US" sz="1600" dirty="0" smtClean="0"/>
              <a:t>		o Input </a:t>
            </a:r>
            <a:r>
              <a:rPr lang="en-US" sz="1600" dirty="0"/>
              <a:t>devices (mouse, keyboard, USB</a:t>
            </a:r>
            <a:r>
              <a:rPr lang="en-US" sz="1600" dirty="0" smtClean="0"/>
              <a:t>)</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2271678"/>
            <a:ext cx="2362200" cy="1592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648200"/>
            <a:ext cx="3048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5480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68832" y="731291"/>
            <a:ext cx="8610600" cy="6124754"/>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Microsoft		</a:t>
            </a:r>
            <a:r>
              <a:rPr lang="en-US" sz="1600" i="1" dirty="0"/>
              <a:t>REGSRV32</a:t>
            </a:r>
            <a:r>
              <a:rPr lang="en-US" sz="1600" dirty="0"/>
              <a:t> is a command-line tool that registers .</a:t>
            </a:r>
            <a:r>
              <a:rPr lang="en-US" sz="1600" dirty="0" err="1"/>
              <a:t>dll</a:t>
            </a:r>
            <a:r>
              <a:rPr lang="en-US" sz="1600" dirty="0"/>
              <a:t> files as command </a:t>
            </a:r>
          </a:p>
          <a:p>
            <a:r>
              <a:rPr lang="en-US" sz="1600" dirty="0" smtClean="0"/>
              <a:t>Register		components </a:t>
            </a:r>
            <a:r>
              <a:rPr lang="en-US" sz="1600" dirty="0"/>
              <a:t>in the registry</a:t>
            </a:r>
            <a:r>
              <a:rPr lang="en-US" sz="1600" dirty="0" smtClean="0"/>
              <a:t>.  DLL files are </a:t>
            </a:r>
            <a:r>
              <a:rPr lang="en-US" sz="1600" dirty="0"/>
              <a:t>a collection of small programs, any of Server (REGSRV32)</a:t>
            </a:r>
            <a:r>
              <a:rPr lang="en-US" sz="1600" dirty="0" smtClean="0"/>
              <a:t>	which </a:t>
            </a:r>
            <a:r>
              <a:rPr lang="en-US" sz="1600" dirty="0"/>
              <a:t>can be called when needed by a larger program that is running in the </a:t>
            </a:r>
            <a:r>
              <a:rPr lang="en-US" sz="1600" dirty="0" smtClean="0"/>
              <a:t>			computer</a:t>
            </a:r>
            <a:r>
              <a:rPr lang="en-US" sz="1600" dirty="0"/>
              <a:t>.</a:t>
            </a:r>
            <a:endParaRPr lang="en-US" sz="1600" dirty="0" smtClean="0"/>
          </a:p>
          <a:p>
            <a:r>
              <a:rPr lang="en-US" sz="1600" dirty="0" smtClean="0"/>
              <a:t>	</a:t>
            </a:r>
          </a:p>
          <a:p>
            <a:endParaRPr lang="en-US" sz="800" dirty="0"/>
          </a:p>
          <a:p>
            <a:r>
              <a:rPr lang="en-US" sz="1600" dirty="0" smtClean="0"/>
              <a:t>Command		</a:t>
            </a:r>
            <a:r>
              <a:rPr lang="en-US" sz="1600" dirty="0"/>
              <a:t>Use the Command Prompt to execute command-line commands. </a:t>
            </a:r>
            <a:endParaRPr lang="en-US" sz="1600" dirty="0" smtClean="0"/>
          </a:p>
          <a:p>
            <a:r>
              <a:rPr lang="en-US" sz="1600" dirty="0" smtClean="0"/>
              <a:t>Prompt		To </a:t>
            </a:r>
            <a:r>
              <a:rPr lang="en-US" sz="1600" dirty="0"/>
              <a:t>open a </a:t>
            </a:r>
            <a:r>
              <a:rPr lang="en-US" sz="1600" dirty="0" smtClean="0"/>
              <a:t>command prompt:</a:t>
            </a:r>
            <a:endParaRPr lang="en-US" sz="1600" dirty="0"/>
          </a:p>
          <a:p>
            <a:pPr lvl="0"/>
            <a:r>
              <a:rPr lang="en-US" sz="1600" dirty="0" smtClean="0"/>
              <a:t>		o On </a:t>
            </a:r>
            <a:r>
              <a:rPr lang="en-US" sz="1600" dirty="0"/>
              <a:t>Windows 7, click </a:t>
            </a:r>
            <a:r>
              <a:rPr lang="en-US" sz="1600" b="1" dirty="0"/>
              <a:t>Start</a:t>
            </a:r>
            <a:r>
              <a:rPr lang="en-US" sz="1600" dirty="0"/>
              <a:t> and type </a:t>
            </a:r>
            <a:r>
              <a:rPr lang="en-US" sz="1600" b="1" dirty="0" err="1"/>
              <a:t>cmd</a:t>
            </a:r>
            <a:r>
              <a:rPr lang="en-US" sz="1600" dirty="0"/>
              <a:t> in the Search box.</a:t>
            </a:r>
          </a:p>
          <a:p>
            <a:pPr lvl="0"/>
            <a:r>
              <a:rPr lang="en-US" sz="1600" dirty="0" smtClean="0"/>
              <a:t>		o On </a:t>
            </a:r>
            <a:r>
              <a:rPr lang="en-US" sz="1600" dirty="0"/>
              <a:t>Windows 8/10, right-click the Start menu and select </a:t>
            </a:r>
            <a:r>
              <a:rPr lang="en-US" sz="1600" b="1" dirty="0"/>
              <a:t>Command Prompt</a:t>
            </a:r>
            <a:r>
              <a:rPr lang="en-US" sz="1600" dirty="0"/>
              <a:t>.</a:t>
            </a:r>
          </a:p>
          <a:p>
            <a:r>
              <a:rPr lang="en-US" sz="1600" dirty="0" smtClean="0"/>
              <a:t>		Some </a:t>
            </a:r>
            <a:r>
              <a:rPr lang="en-US" sz="1600" dirty="0"/>
              <a:t>commands launched from the command line require elevated privileges </a:t>
            </a:r>
            <a:r>
              <a:rPr lang="en-US" sz="1600" dirty="0" smtClean="0"/>
              <a:t>		to </a:t>
            </a:r>
            <a:r>
              <a:rPr lang="en-US" sz="1600" dirty="0"/>
              <a:t>run. If this is the case, run Command Prompt as Administrator.</a:t>
            </a:r>
            <a:r>
              <a:rPr lang="en-US" sz="1600" dirty="0" smtClean="0"/>
              <a:t>	</a:t>
            </a:r>
          </a:p>
          <a:p>
            <a:endParaRPr lang="en-US" sz="800" dirty="0"/>
          </a:p>
          <a:p>
            <a:r>
              <a:rPr lang="en-US" sz="1600" dirty="0" err="1" smtClean="0"/>
              <a:t>Regedit</a:t>
            </a:r>
            <a:r>
              <a:rPr lang="en-US" sz="1600" dirty="0" smtClean="0"/>
              <a:t>		</a:t>
            </a:r>
            <a:r>
              <a:rPr lang="en-US" sz="1500" b="1" dirty="0"/>
              <a:t>Regedit.exe</a:t>
            </a:r>
            <a:r>
              <a:rPr lang="en-US" sz="1500" dirty="0"/>
              <a:t> is a tool for modifying entries in the Windows </a:t>
            </a:r>
            <a:r>
              <a:rPr lang="en-US" sz="1500" dirty="0" smtClean="0"/>
              <a:t>registry. The </a:t>
            </a:r>
            <a:r>
              <a:rPr lang="en-US" sz="1500" dirty="0"/>
              <a:t>registry </a:t>
            </a:r>
            <a:r>
              <a:rPr lang="en-US" sz="1500" dirty="0" smtClean="0"/>
              <a:t>			is </a:t>
            </a:r>
            <a:r>
              <a:rPr lang="en-US" sz="1500" dirty="0"/>
              <a:t>a database that holds hardware, software, and user configuration settings.</a:t>
            </a:r>
          </a:p>
          <a:p>
            <a:pPr lvl="0"/>
            <a:r>
              <a:rPr lang="en-US" sz="1500" dirty="0" smtClean="0"/>
              <a:t>		Whenever </a:t>
            </a:r>
            <a:r>
              <a:rPr lang="en-US" sz="1500" dirty="0"/>
              <a:t>a change is made to preferences, software, hardware, and </a:t>
            </a:r>
            <a:r>
              <a:rPr lang="en-US" sz="1500" dirty="0" smtClean="0"/>
              <a:t>user-			settings</a:t>
            </a:r>
            <a:r>
              <a:rPr lang="en-US" sz="1500" dirty="0"/>
              <a:t>, those changes are stored and reflected in the registry.</a:t>
            </a:r>
          </a:p>
          <a:p>
            <a:pPr lvl="0"/>
            <a:r>
              <a:rPr lang="en-US" sz="1500" dirty="0" smtClean="0"/>
              <a:t>		The </a:t>
            </a:r>
            <a:r>
              <a:rPr lang="en-US" sz="1500" dirty="0"/>
              <a:t>preferred method of modifying the registry is to use the applications or </a:t>
            </a:r>
            <a:r>
              <a:rPr lang="en-US" sz="1500" dirty="0" smtClean="0"/>
              <a:t>			management </a:t>
            </a:r>
            <a:r>
              <a:rPr lang="en-US" sz="1500" dirty="0"/>
              <a:t>tools that write to the registry. For example, many Control Panel </a:t>
            </a:r>
            <a:r>
              <a:rPr lang="en-US" sz="1500" dirty="0" smtClean="0"/>
              <a:t>			applets </a:t>
            </a:r>
            <a:r>
              <a:rPr lang="en-US" sz="1500" dirty="0"/>
              <a:t>make changes to registry settings</a:t>
            </a:r>
            <a:r>
              <a:rPr lang="en-US" sz="1500" dirty="0" smtClean="0"/>
              <a:t>.  There </a:t>
            </a:r>
            <a:r>
              <a:rPr lang="en-US" sz="1500" dirty="0"/>
              <a:t>will be some advanced </a:t>
            </a:r>
            <a:r>
              <a:rPr lang="en-US" sz="1500" dirty="0" smtClean="0"/>
              <a:t>			settings </a:t>
            </a:r>
            <a:r>
              <a:rPr lang="en-US" sz="1500" dirty="0"/>
              <a:t>that can only be made by directly </a:t>
            </a:r>
            <a:r>
              <a:rPr lang="en-US" sz="1500" dirty="0" smtClean="0"/>
              <a:t>editing the </a:t>
            </a:r>
            <a:r>
              <a:rPr lang="en-US" sz="1500" dirty="0"/>
              <a:t>registry.</a:t>
            </a:r>
            <a:r>
              <a:rPr lang="en-US" sz="1500" dirty="0" smtClean="0"/>
              <a:t>		</a:t>
            </a:r>
          </a:p>
        </p:txBody>
      </p:sp>
      <p:pic>
        <p:nvPicPr>
          <p:cNvPr id="8194" name="Picture 2" descr="Image result for hazardo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946" y="5237146"/>
            <a:ext cx="1330940" cy="1597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829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Image result for genius"/>
          <p:cNvPicPr>
            <a:picLocks noChangeAspect="1" noChangeArrowheads="1"/>
          </p:cNvPicPr>
          <p:nvPr/>
        </p:nvPicPr>
        <p:blipFill rotWithShape="1">
          <a:blip r:embed="rId2">
            <a:extLst>
              <a:ext uri="{28A0092B-C50C-407E-A947-70E740481C1C}">
                <a14:useLocalDpi xmlns:a14="http://schemas.microsoft.com/office/drawing/2010/main" val="0"/>
              </a:ext>
            </a:extLst>
          </a:blip>
          <a:srcRect b="7255"/>
          <a:stretch/>
        </p:blipFill>
        <p:spPr bwMode="auto">
          <a:xfrm>
            <a:off x="1219200" y="609600"/>
            <a:ext cx="6889464" cy="426720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Image result for geniu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1514" y="4419600"/>
            <a:ext cx="3124200" cy="1776889"/>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Image result for geniu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028949"/>
            <a:ext cx="3695700" cy="3695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263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68832" y="990600"/>
            <a:ext cx="8610600" cy="5786199"/>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Data Sources	You </a:t>
            </a:r>
            <a:r>
              <a:rPr lang="en-US" sz="1600" dirty="0"/>
              <a:t>use the ODBC Data Source Administrator to create and manage </a:t>
            </a:r>
            <a:r>
              <a:rPr lang="en-US" sz="1600" dirty="0" smtClean="0"/>
              <a:t>			ODBC data sources</a:t>
            </a:r>
            <a:r>
              <a:rPr lang="en-US" sz="1600" dirty="0"/>
              <a:t>. An </a:t>
            </a:r>
            <a:r>
              <a:rPr lang="en-US" sz="1600" b="1" dirty="0"/>
              <a:t>ODBC</a:t>
            </a:r>
            <a:r>
              <a:rPr lang="en-US" sz="1600" dirty="0"/>
              <a:t> driver uses the Open Database </a:t>
            </a:r>
            <a:r>
              <a:rPr lang="en-US" sz="1600" dirty="0" smtClean="0"/>
              <a:t>Connectivity 			(</a:t>
            </a:r>
            <a:r>
              <a:rPr lang="en-US" sz="1600" b="1" dirty="0"/>
              <a:t>ODBC</a:t>
            </a:r>
            <a:r>
              <a:rPr lang="en-US" sz="1600" dirty="0"/>
              <a:t>) interface by Microsoft that allows applications to </a:t>
            </a:r>
            <a:r>
              <a:rPr lang="en-US" sz="1600" dirty="0" smtClean="0"/>
              <a:t>access </a:t>
            </a:r>
            <a:r>
              <a:rPr lang="en-US" sz="1600" dirty="0"/>
              <a:t>data in </a:t>
            </a:r>
            <a:r>
              <a:rPr lang="en-US" sz="1600" dirty="0" smtClean="0"/>
              <a:t>			database </a:t>
            </a:r>
            <a:r>
              <a:rPr lang="en-US" sz="1600" dirty="0"/>
              <a:t>management systems (DBMS) using SQL as </a:t>
            </a:r>
            <a:r>
              <a:rPr lang="en-US" sz="1600" dirty="0" smtClean="0"/>
              <a:t>a	standard </a:t>
            </a:r>
            <a:r>
              <a:rPr lang="en-US" sz="1600" dirty="0"/>
              <a:t>for accessing </a:t>
            </a:r>
            <a:r>
              <a:rPr lang="en-US" sz="1600" dirty="0" smtClean="0"/>
              <a:t>		the </a:t>
            </a:r>
            <a:r>
              <a:rPr lang="en-US" sz="1600" dirty="0"/>
              <a:t>data. ... </a:t>
            </a:r>
            <a:r>
              <a:rPr lang="en-US" sz="1600" b="1" dirty="0"/>
              <a:t>ODBC</a:t>
            </a:r>
            <a:r>
              <a:rPr lang="en-US" sz="1600" dirty="0"/>
              <a:t> permits maximum </a:t>
            </a:r>
            <a:r>
              <a:rPr lang="en-US" sz="1600" dirty="0" smtClean="0"/>
              <a:t>interoperability</a:t>
            </a:r>
            <a:r>
              <a:rPr lang="en-US" sz="1600" dirty="0"/>
              <a:t>, which means a single </a:t>
            </a:r>
            <a:r>
              <a:rPr lang="en-US" sz="1600" dirty="0" smtClean="0"/>
              <a:t>			application </a:t>
            </a:r>
            <a:r>
              <a:rPr lang="en-US" sz="1600" dirty="0"/>
              <a:t>can access different </a:t>
            </a:r>
            <a:r>
              <a:rPr lang="en-US" sz="1600" dirty="0" smtClean="0"/>
              <a:t>DBMS</a:t>
            </a:r>
            <a:r>
              <a:rPr lang="en-US" sz="1600" dirty="0"/>
              <a:t>.</a:t>
            </a:r>
            <a:endParaRPr lang="en-US" sz="1600" dirty="0" smtClean="0"/>
          </a:p>
          <a:p>
            <a:endParaRPr lang="en-US" sz="1200" dirty="0"/>
          </a:p>
          <a:p>
            <a:r>
              <a:rPr lang="en-US" dirty="0" smtClean="0"/>
              <a:t>		</a:t>
            </a:r>
            <a:r>
              <a:rPr lang="en-US" sz="1600" b="1" dirty="0" smtClean="0"/>
              <a:t>To </a:t>
            </a:r>
            <a:r>
              <a:rPr lang="en-US" sz="1600" b="1" dirty="0"/>
              <a:t>open the ODBC Data Source Administrator in </a:t>
            </a:r>
            <a:r>
              <a:rPr lang="en-US" sz="1600" b="1" dirty="0" smtClean="0"/>
              <a:t>Windows </a:t>
            </a:r>
            <a:r>
              <a:rPr lang="en-US" sz="1600" b="1" dirty="0"/>
              <a:t>7, do the </a:t>
            </a:r>
            <a:r>
              <a:rPr lang="en-US" sz="1600" b="1" dirty="0" smtClean="0"/>
              <a:t>			following:</a:t>
            </a:r>
          </a:p>
          <a:p>
            <a:endParaRPr lang="en-US" sz="1600" dirty="0"/>
          </a:p>
          <a:p>
            <a:pPr lvl="0"/>
            <a:r>
              <a:rPr lang="en-US" sz="1600" dirty="0" smtClean="0"/>
              <a:t>		1. On </a:t>
            </a:r>
            <a:r>
              <a:rPr lang="en-US" sz="1600" dirty="0"/>
              <a:t>the Start menu, click Control Panel.</a:t>
            </a:r>
          </a:p>
          <a:p>
            <a:pPr lvl="0"/>
            <a:r>
              <a:rPr lang="en-US" sz="1600" dirty="0" smtClean="0"/>
              <a:t>		2. In </a:t>
            </a:r>
            <a:r>
              <a:rPr lang="en-US" sz="1600" dirty="0"/>
              <a:t>Control Panel, click Administrative Tools.</a:t>
            </a:r>
          </a:p>
          <a:p>
            <a:r>
              <a:rPr lang="en-US" sz="1600" dirty="0" smtClean="0"/>
              <a:t>		3. In </a:t>
            </a:r>
            <a:r>
              <a:rPr lang="en-US" sz="1600" dirty="0"/>
              <a:t>Administrative Tools, click Data Sources (ODBC). </a:t>
            </a:r>
            <a:r>
              <a:rPr lang="en-US" dirty="0" smtClean="0"/>
              <a:t>	</a:t>
            </a:r>
          </a:p>
          <a:p>
            <a:endParaRPr lang="en-US" sz="1200" dirty="0" smtClean="0"/>
          </a:p>
          <a:p>
            <a:r>
              <a:rPr lang="en-US" sz="1600" dirty="0" smtClean="0"/>
              <a:t>Windows		The </a:t>
            </a:r>
            <a:r>
              <a:rPr lang="en-US" sz="1600" dirty="0"/>
              <a:t>Windows Memory Diagnostic tests the Random Access Memory </a:t>
            </a:r>
            <a:r>
              <a:rPr lang="en-US" sz="1600" dirty="0" smtClean="0"/>
              <a:t>	</a:t>
            </a:r>
            <a:r>
              <a:rPr lang="en-US" sz="1600" dirty="0"/>
              <a:t> Memory </a:t>
            </a:r>
            <a:r>
              <a:rPr lang="en-US" sz="1600" dirty="0" smtClean="0"/>
              <a:t>		(</a:t>
            </a:r>
            <a:r>
              <a:rPr lang="en-US" sz="1600" dirty="0"/>
              <a:t>RAM) on </a:t>
            </a:r>
            <a:r>
              <a:rPr lang="en-US" sz="1600" dirty="0" smtClean="0"/>
              <a:t>your </a:t>
            </a:r>
            <a:r>
              <a:rPr lang="en-US" sz="1600" dirty="0"/>
              <a:t>computer for errors. </a:t>
            </a:r>
            <a:endParaRPr lang="en-US" sz="1600" dirty="0" smtClean="0"/>
          </a:p>
          <a:p>
            <a:r>
              <a:rPr lang="en-US" sz="1600" dirty="0"/>
              <a:t>Diagnostics</a:t>
            </a:r>
          </a:p>
          <a:p>
            <a:r>
              <a:rPr lang="en-US" sz="1600" dirty="0" smtClean="0"/>
              <a:t>		</a:t>
            </a:r>
            <a:r>
              <a:rPr lang="en-US" sz="1600" b="1" dirty="0" smtClean="0"/>
              <a:t>Note: </a:t>
            </a:r>
            <a:r>
              <a:rPr lang="en-US" sz="1600" i="1" dirty="0" smtClean="0"/>
              <a:t>This </a:t>
            </a:r>
            <a:r>
              <a:rPr lang="en-US" sz="1600" i="1" dirty="0"/>
              <a:t>utility is not included </a:t>
            </a:r>
            <a:r>
              <a:rPr lang="en-US" sz="1600" i="1" dirty="0" smtClean="0"/>
              <a:t>with Windows </a:t>
            </a:r>
            <a:r>
              <a:rPr lang="en-US" sz="1600" i="1" dirty="0"/>
              <a:t>and must </a:t>
            </a:r>
            <a:r>
              <a:rPr lang="en-US" sz="1600" i="1" dirty="0" smtClean="0"/>
              <a:t>be downloaded 			from </a:t>
            </a:r>
            <a:r>
              <a:rPr lang="en-US" sz="1600" i="1" dirty="0"/>
              <a:t>Microsoft's Online </a:t>
            </a:r>
            <a:r>
              <a:rPr lang="en-US" sz="1600" i="1" dirty="0" smtClean="0"/>
              <a:t>Crash Analysis </a:t>
            </a:r>
            <a:r>
              <a:rPr lang="en-US" sz="1600" i="1" dirty="0"/>
              <a:t>web site. </a:t>
            </a:r>
            <a:endParaRPr lang="en-US" sz="1600" i="1" dirty="0" smtClean="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14600"/>
            <a:ext cx="2133599" cy="162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82876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457200"/>
            <a:ext cx="8610600" cy="6278642"/>
          </a:xfrm>
          <a:prstGeom prst="rect">
            <a:avLst/>
          </a:prstGeom>
          <a:noFill/>
        </p:spPr>
        <p:txBody>
          <a:bodyPr wrap="square" rtlCol="0">
            <a:spAutoFit/>
          </a:bodyPr>
          <a:lstStyle/>
          <a:p>
            <a:r>
              <a:rPr lang="en-US" sz="2800" dirty="0" smtClean="0"/>
              <a:t>9.1.9 System Commands (Windows):</a:t>
            </a:r>
          </a:p>
          <a:p>
            <a:r>
              <a:rPr lang="en-US" b="1" dirty="0"/>
              <a:t>The following table describes the various system commands that can be used in the Windows command prompt:</a:t>
            </a:r>
          </a:p>
          <a:p>
            <a:endParaRPr lang="en-US" sz="800" i="1" dirty="0" smtClean="0"/>
          </a:p>
          <a:p>
            <a:r>
              <a:rPr lang="en-US" b="1" dirty="0" smtClean="0"/>
              <a:t>Command	Description</a:t>
            </a:r>
          </a:p>
          <a:p>
            <a:r>
              <a:rPr lang="en-US" dirty="0"/>
              <a:t>e</a:t>
            </a:r>
            <a:r>
              <a:rPr lang="en-US" dirty="0" smtClean="0"/>
              <a:t>xpand		</a:t>
            </a:r>
            <a:r>
              <a:rPr lang="en-US" dirty="0"/>
              <a:t>The </a:t>
            </a:r>
            <a:r>
              <a:rPr lang="en-US" b="1" dirty="0"/>
              <a:t>expand</a:t>
            </a:r>
            <a:r>
              <a:rPr lang="en-US" dirty="0"/>
              <a:t> command is used to expand compressed .cab files</a:t>
            </a:r>
            <a:r>
              <a:rPr lang="en-US" dirty="0" smtClean="0"/>
              <a:t>.</a:t>
            </a:r>
          </a:p>
          <a:p>
            <a:endParaRPr lang="en-US" sz="800" dirty="0"/>
          </a:p>
          <a:p>
            <a:pPr lvl="0"/>
            <a:r>
              <a:rPr lang="en-US" b="1" dirty="0" smtClean="0"/>
              <a:t>		expand </a:t>
            </a:r>
            <a:r>
              <a:rPr lang="en-US" b="1" dirty="0"/>
              <a:t>-d </a:t>
            </a:r>
            <a:r>
              <a:rPr lang="en-US" b="1" i="1" dirty="0"/>
              <a:t>[</a:t>
            </a:r>
            <a:r>
              <a:rPr lang="en-US" b="1" i="1" dirty="0" err="1"/>
              <a:t>source_file</a:t>
            </a:r>
            <a:r>
              <a:rPr lang="en-US" b="1" i="1" dirty="0"/>
              <a:t>]</a:t>
            </a:r>
            <a:r>
              <a:rPr lang="en-US" dirty="0"/>
              <a:t> displays the contents of the specified .cab file.</a:t>
            </a:r>
          </a:p>
          <a:p>
            <a:pPr lvl="0"/>
            <a:r>
              <a:rPr lang="en-US" b="1" dirty="0" smtClean="0"/>
              <a:t>		expand</a:t>
            </a:r>
            <a:r>
              <a:rPr lang="en-US" b="1" dirty="0"/>
              <a:t> </a:t>
            </a:r>
            <a:r>
              <a:rPr lang="en-US" b="1" i="1" dirty="0"/>
              <a:t>[</a:t>
            </a:r>
            <a:r>
              <a:rPr lang="en-US" b="1" i="1" dirty="0" err="1"/>
              <a:t>source_file</a:t>
            </a:r>
            <a:r>
              <a:rPr lang="en-US" b="1" i="1" dirty="0"/>
              <a:t>]</a:t>
            </a:r>
            <a:r>
              <a:rPr lang="en-US" b="1" dirty="0"/>
              <a:t> </a:t>
            </a:r>
            <a:r>
              <a:rPr lang="en-US" b="1" i="1" dirty="0"/>
              <a:t>[destination]</a:t>
            </a:r>
            <a:r>
              <a:rPr lang="en-US" dirty="0"/>
              <a:t> expands all the files in the specified </a:t>
            </a:r>
            <a:r>
              <a:rPr lang="en-US" dirty="0" smtClean="0"/>
              <a:t>		.</a:t>
            </a:r>
            <a:r>
              <a:rPr lang="en-US" dirty="0"/>
              <a:t>cab file to the chosen destination.</a:t>
            </a:r>
          </a:p>
          <a:p>
            <a:r>
              <a:rPr lang="en-US" b="1" dirty="0" smtClean="0"/>
              <a:t>		expand</a:t>
            </a:r>
            <a:r>
              <a:rPr lang="en-US" b="1" dirty="0"/>
              <a:t> </a:t>
            </a:r>
            <a:r>
              <a:rPr lang="en-US" b="1" i="1" dirty="0"/>
              <a:t>[</a:t>
            </a:r>
            <a:r>
              <a:rPr lang="en-US" b="1" i="1" dirty="0" err="1"/>
              <a:t>source_file</a:t>
            </a:r>
            <a:r>
              <a:rPr lang="en-US" b="1" i="1" dirty="0"/>
              <a:t>]</a:t>
            </a:r>
            <a:r>
              <a:rPr lang="en-US" b="1" dirty="0"/>
              <a:t> f:</a:t>
            </a:r>
            <a:r>
              <a:rPr lang="en-US" b="1" i="1" dirty="0"/>
              <a:t>[filename]</a:t>
            </a:r>
            <a:r>
              <a:rPr lang="en-US" b="1" dirty="0"/>
              <a:t> </a:t>
            </a:r>
            <a:r>
              <a:rPr lang="en-US" b="1" i="1" dirty="0"/>
              <a:t>[destination]</a:t>
            </a:r>
            <a:r>
              <a:rPr lang="en-US" dirty="0"/>
              <a:t> extracts a single file </a:t>
            </a:r>
            <a:r>
              <a:rPr lang="en-US" dirty="0" smtClean="0"/>
              <a:t>			from </a:t>
            </a:r>
            <a:r>
              <a:rPr lang="en-US" dirty="0"/>
              <a:t>the specified .cab file to the chosen destination</a:t>
            </a:r>
            <a:r>
              <a:rPr lang="en-US" dirty="0" smtClean="0"/>
              <a:t>.</a:t>
            </a:r>
          </a:p>
          <a:p>
            <a:endParaRPr lang="en-US" sz="800" dirty="0"/>
          </a:p>
          <a:p>
            <a:r>
              <a:rPr lang="en-US" dirty="0" err="1" smtClean="0"/>
              <a:t>tasklist</a:t>
            </a:r>
            <a:r>
              <a:rPr lang="en-US" dirty="0" smtClean="0"/>
              <a:t>		</a:t>
            </a:r>
            <a:r>
              <a:rPr lang="en-US" dirty="0"/>
              <a:t>The </a:t>
            </a:r>
            <a:r>
              <a:rPr lang="en-US" b="1" dirty="0" err="1"/>
              <a:t>tasklist</a:t>
            </a:r>
            <a:r>
              <a:rPr lang="en-US" dirty="0"/>
              <a:t> command displays a list of the processes that are currently </a:t>
            </a:r>
            <a:r>
              <a:rPr lang="en-US" dirty="0" smtClean="0"/>
              <a:t>		running </a:t>
            </a:r>
            <a:r>
              <a:rPr lang="en-US" dirty="0"/>
              <a:t>on the system. The output of </a:t>
            </a:r>
            <a:r>
              <a:rPr lang="en-US" dirty="0" smtClean="0"/>
              <a:t>the </a:t>
            </a:r>
            <a:r>
              <a:rPr lang="en-US" b="1" dirty="0" err="1" smtClean="0"/>
              <a:t>tasklist</a:t>
            </a:r>
            <a:r>
              <a:rPr lang="en-US" dirty="0"/>
              <a:t> command includes a </a:t>
            </a:r>
            <a:r>
              <a:rPr lang="en-US" dirty="0" smtClean="0"/>
              <a:t>		process </a:t>
            </a:r>
            <a:r>
              <a:rPr lang="en-US" dirty="0"/>
              <a:t>ID (PID) that can be used to end the process</a:t>
            </a:r>
            <a:r>
              <a:rPr lang="en-US" dirty="0" smtClean="0"/>
              <a:t>.</a:t>
            </a:r>
          </a:p>
          <a:p>
            <a:endParaRPr lang="en-US" sz="800" dirty="0"/>
          </a:p>
          <a:p>
            <a:r>
              <a:rPr lang="en-US" dirty="0" err="1" smtClean="0"/>
              <a:t>taskkill</a:t>
            </a:r>
            <a:r>
              <a:rPr lang="en-US" dirty="0" smtClean="0"/>
              <a:t>		</a:t>
            </a:r>
            <a:r>
              <a:rPr lang="en-US" dirty="0"/>
              <a:t>The </a:t>
            </a:r>
            <a:r>
              <a:rPr lang="en-US" b="1" dirty="0" err="1"/>
              <a:t>taskkill</a:t>
            </a:r>
            <a:r>
              <a:rPr lang="en-US" dirty="0"/>
              <a:t> command is used to end running processes.</a:t>
            </a:r>
          </a:p>
          <a:p>
            <a:pPr lvl="0"/>
            <a:r>
              <a:rPr lang="en-US" b="1" dirty="0" smtClean="0"/>
              <a:t>		</a:t>
            </a:r>
            <a:r>
              <a:rPr lang="en-US" b="1" dirty="0" err="1" smtClean="0"/>
              <a:t>taskkill</a:t>
            </a:r>
            <a:r>
              <a:rPr lang="en-US" b="1" dirty="0" smtClean="0"/>
              <a:t> </a:t>
            </a:r>
            <a:r>
              <a:rPr lang="en-US" b="1" dirty="0"/>
              <a:t>/in </a:t>
            </a:r>
            <a:r>
              <a:rPr lang="en-US" b="1" i="1" dirty="0"/>
              <a:t>[</a:t>
            </a:r>
            <a:r>
              <a:rPr lang="en-US" b="1" i="1" dirty="0" err="1"/>
              <a:t>image_name</a:t>
            </a:r>
            <a:r>
              <a:rPr lang="en-US" b="1" i="1" dirty="0"/>
              <a:t>]</a:t>
            </a:r>
            <a:r>
              <a:rPr lang="en-US" dirty="0"/>
              <a:t> kills the specified process by using its image </a:t>
            </a:r>
            <a:r>
              <a:rPr lang="en-US" dirty="0" smtClean="0"/>
              <a:t>		name </a:t>
            </a:r>
            <a:r>
              <a:rPr lang="en-US" dirty="0"/>
              <a:t>(e.g., mspaint.exe).</a:t>
            </a:r>
          </a:p>
          <a:p>
            <a:pPr lvl="0"/>
            <a:r>
              <a:rPr lang="en-US" b="1" dirty="0" smtClean="0"/>
              <a:t>		</a:t>
            </a:r>
            <a:r>
              <a:rPr lang="en-US" b="1" dirty="0" err="1" smtClean="0"/>
              <a:t>taskkill</a:t>
            </a:r>
            <a:r>
              <a:rPr lang="en-US" b="1" dirty="0" smtClean="0"/>
              <a:t> </a:t>
            </a:r>
            <a:r>
              <a:rPr lang="en-US" b="1" dirty="0"/>
              <a:t>/PID </a:t>
            </a:r>
            <a:r>
              <a:rPr lang="en-US" b="1" i="1" dirty="0"/>
              <a:t>[</a:t>
            </a:r>
            <a:r>
              <a:rPr lang="en-US" b="1" i="1" dirty="0" err="1"/>
              <a:t>pid_number</a:t>
            </a:r>
            <a:r>
              <a:rPr lang="en-US" b="1" i="1" dirty="0"/>
              <a:t>]</a:t>
            </a:r>
            <a:r>
              <a:rPr lang="en-US" dirty="0"/>
              <a:t> kills the specified process by using its PID </a:t>
            </a:r>
            <a:r>
              <a:rPr lang="en-US" dirty="0" smtClean="0"/>
              <a:t>		(</a:t>
            </a:r>
            <a:r>
              <a:rPr lang="en-US" dirty="0"/>
              <a:t>e.g., 3572</a:t>
            </a:r>
            <a:r>
              <a:rPr lang="en-US" dirty="0" smtClean="0"/>
              <a:t>).   </a:t>
            </a:r>
            <a:r>
              <a:rPr lang="en-US" b="1" dirty="0" smtClean="0"/>
              <a:t>Note: </a:t>
            </a:r>
            <a:r>
              <a:rPr lang="en-US" dirty="0"/>
              <a:t>Sometimes a process will not </a:t>
            </a:r>
            <a:r>
              <a:rPr lang="en-US" dirty="0" smtClean="0"/>
              <a:t>respond to </a:t>
            </a:r>
            <a:r>
              <a:rPr lang="en-US" dirty="0"/>
              <a:t>	</a:t>
            </a:r>
            <a:r>
              <a:rPr lang="en-US" dirty="0" smtClean="0"/>
              <a:t>		the</a:t>
            </a:r>
            <a:r>
              <a:rPr lang="en-US" dirty="0"/>
              <a:t> </a:t>
            </a:r>
            <a:r>
              <a:rPr lang="en-US" b="1" dirty="0" err="1"/>
              <a:t>taskkill</a:t>
            </a:r>
            <a:r>
              <a:rPr lang="en-US" dirty="0"/>
              <a:t> command. If this is the case, use the </a:t>
            </a:r>
            <a:r>
              <a:rPr lang="en-US" b="1" dirty="0"/>
              <a:t>/f</a:t>
            </a:r>
            <a:r>
              <a:rPr lang="en-US" dirty="0"/>
              <a:t> option with the </a:t>
            </a:r>
            <a:r>
              <a:rPr lang="en-US" dirty="0" smtClean="0"/>
              <a:t>			command</a:t>
            </a:r>
            <a:r>
              <a:rPr lang="en-US" dirty="0"/>
              <a:t>, which forces the process to close.</a:t>
            </a:r>
            <a:endParaRPr lang="en-US" b="1" dirty="0"/>
          </a:p>
        </p:txBody>
      </p:sp>
    </p:spTree>
    <p:extLst>
      <p:ext uri="{BB962C8B-B14F-4D97-AF65-F5344CB8AC3E}">
        <p14:creationId xmlns:p14="http://schemas.microsoft.com/office/powerpoint/2010/main" val="1299956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1219200"/>
            <a:ext cx="8610600" cy="3139321"/>
          </a:xfrm>
          <a:prstGeom prst="rect">
            <a:avLst/>
          </a:prstGeom>
          <a:noFill/>
        </p:spPr>
        <p:txBody>
          <a:bodyPr wrap="square" rtlCol="0">
            <a:spAutoFit/>
          </a:bodyPr>
          <a:lstStyle/>
          <a:p>
            <a:r>
              <a:rPr lang="en-US" sz="2800" dirty="0" smtClean="0"/>
              <a:t>9.1.9 System Commands (Windows):</a:t>
            </a:r>
          </a:p>
          <a:p>
            <a:r>
              <a:rPr lang="en-US" b="1" dirty="0"/>
              <a:t>The following table describes the various system commands that can be used in the Windows command prompt:</a:t>
            </a:r>
          </a:p>
          <a:p>
            <a:endParaRPr lang="en-US" sz="800" i="1" dirty="0" smtClean="0"/>
          </a:p>
          <a:p>
            <a:r>
              <a:rPr lang="en-US" b="1" dirty="0" smtClean="0"/>
              <a:t>Command	Description</a:t>
            </a:r>
          </a:p>
          <a:p>
            <a:r>
              <a:rPr lang="en-US" dirty="0" err="1"/>
              <a:t>m</a:t>
            </a:r>
            <a:r>
              <a:rPr lang="en-US" dirty="0" err="1" smtClean="0"/>
              <a:t>stsc</a:t>
            </a:r>
            <a:r>
              <a:rPr lang="en-US" dirty="0" smtClean="0"/>
              <a:t>		</a:t>
            </a:r>
            <a:r>
              <a:rPr lang="en-US" dirty="0"/>
              <a:t>The </a:t>
            </a:r>
            <a:r>
              <a:rPr lang="en-US" b="1" dirty="0" err="1"/>
              <a:t>mstsc</a:t>
            </a:r>
            <a:r>
              <a:rPr lang="en-US" dirty="0"/>
              <a:t> command is used to establish a remote desktop session </a:t>
            </a:r>
            <a:r>
              <a:rPr lang="en-US" dirty="0" smtClean="0"/>
              <a:t>			with </a:t>
            </a:r>
            <a:r>
              <a:rPr lang="en-US" dirty="0"/>
              <a:t>another computer. To run the </a:t>
            </a:r>
            <a:r>
              <a:rPr lang="en-US" b="1" dirty="0" err="1"/>
              <a:t>mstsc</a:t>
            </a:r>
            <a:r>
              <a:rPr lang="en-US" dirty="0" err="1"/>
              <a:t>command</a:t>
            </a:r>
            <a:r>
              <a:rPr lang="en-US" dirty="0"/>
              <a:t>, use the following </a:t>
            </a:r>
            <a:r>
              <a:rPr lang="en-US" dirty="0" smtClean="0"/>
              <a:t>		syntax: </a:t>
            </a:r>
            <a:r>
              <a:rPr lang="en-US" b="1" dirty="0" err="1" smtClean="0"/>
              <a:t>mstsc</a:t>
            </a:r>
            <a:r>
              <a:rPr lang="en-US" b="1" dirty="0" smtClean="0"/>
              <a:t> </a:t>
            </a:r>
            <a:r>
              <a:rPr lang="en-US" b="1" dirty="0"/>
              <a:t>/v:</a:t>
            </a:r>
            <a:r>
              <a:rPr lang="en-US" b="1" i="1" dirty="0"/>
              <a:t>[</a:t>
            </a:r>
            <a:r>
              <a:rPr lang="en-US" b="1" i="1" dirty="0" err="1"/>
              <a:t>server_ip</a:t>
            </a:r>
            <a:r>
              <a:rPr lang="en-US" b="1" i="1" dirty="0"/>
              <a:t>]</a:t>
            </a:r>
            <a:r>
              <a:rPr lang="en-US" dirty="0" smtClean="0"/>
              <a:t>	</a:t>
            </a:r>
          </a:p>
          <a:p>
            <a:endParaRPr lang="en-US" dirty="0"/>
          </a:p>
          <a:p>
            <a:r>
              <a:rPr lang="en-US" b="1" dirty="0" smtClean="0"/>
              <a:t>Note: </a:t>
            </a:r>
            <a:r>
              <a:rPr lang="en-US" i="1" dirty="0" smtClean="0"/>
              <a:t>Terminal Services is not knows as Remote Desktop.  Many of the files however is the</a:t>
            </a:r>
            <a:br>
              <a:rPr lang="en-US" i="1" dirty="0" smtClean="0"/>
            </a:br>
            <a:r>
              <a:rPr lang="en-US" i="1" dirty="0" smtClean="0"/>
              <a:t>           Windows OS will still reference Terminal Services (the old name).</a:t>
            </a:r>
            <a:endParaRPr lang="en-US" b="1" i="1" dirty="0"/>
          </a:p>
        </p:txBody>
      </p:sp>
    </p:spTree>
    <p:extLst>
      <p:ext uri="{BB962C8B-B14F-4D97-AF65-F5344CB8AC3E}">
        <p14:creationId xmlns:p14="http://schemas.microsoft.com/office/powerpoint/2010/main" val="1713456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520779"/>
            <a:ext cx="8610600" cy="6032421"/>
          </a:xfrm>
          <a:prstGeom prst="rect">
            <a:avLst/>
          </a:prstGeom>
          <a:noFill/>
        </p:spPr>
        <p:txBody>
          <a:bodyPr wrap="square" rtlCol="0">
            <a:spAutoFit/>
          </a:bodyPr>
          <a:lstStyle/>
          <a:p>
            <a:r>
              <a:rPr lang="en-US" sz="2800" dirty="0" smtClean="0"/>
              <a:t>9.1.9 System Commands (Windows):</a:t>
            </a:r>
            <a:endParaRPr lang="en-US" b="1" dirty="0"/>
          </a:p>
          <a:p>
            <a:endParaRPr lang="en-US" sz="200" i="1" dirty="0" smtClean="0"/>
          </a:p>
          <a:p>
            <a:r>
              <a:rPr lang="en-US" b="1" dirty="0" smtClean="0"/>
              <a:t>Command	Description</a:t>
            </a:r>
          </a:p>
          <a:p>
            <a:r>
              <a:rPr lang="en-US" sz="1600" dirty="0" err="1" smtClean="0"/>
              <a:t>gpupdate</a:t>
            </a:r>
            <a:r>
              <a:rPr lang="en-US" sz="1600" dirty="0" smtClean="0"/>
              <a:t>		The</a:t>
            </a:r>
            <a:r>
              <a:rPr lang="en-US" sz="1600" dirty="0"/>
              <a:t> </a:t>
            </a:r>
            <a:r>
              <a:rPr lang="en-US" sz="1600" b="1" dirty="0" err="1"/>
              <a:t>gpresult</a:t>
            </a:r>
            <a:r>
              <a:rPr lang="en-US" sz="1600" dirty="0"/>
              <a:t> command displays Group Policy settings and Resultant </a:t>
            </a:r>
            <a:r>
              <a:rPr lang="en-US" sz="1600" dirty="0" smtClean="0"/>
              <a:t>			Set </a:t>
            </a:r>
            <a:r>
              <a:rPr lang="en-US" sz="1600" dirty="0"/>
              <a:t>of Policy (RSOP) for a user or a computer.</a:t>
            </a:r>
          </a:p>
          <a:p>
            <a:pPr lvl="0"/>
            <a:r>
              <a:rPr lang="en-US" sz="1600" b="1" dirty="0" smtClean="0"/>
              <a:t>		o /s</a:t>
            </a:r>
            <a:r>
              <a:rPr lang="en-US" sz="1600" b="1" dirty="0"/>
              <a:t> </a:t>
            </a:r>
            <a:r>
              <a:rPr lang="en-US" sz="1600" b="1" i="1" dirty="0"/>
              <a:t>computer</a:t>
            </a:r>
            <a:r>
              <a:rPr lang="en-US" sz="1600" dirty="0"/>
              <a:t> specifies the name or IP address of a remote computer. </a:t>
            </a:r>
            <a:r>
              <a:rPr lang="en-US" sz="1600" dirty="0" smtClean="0"/>
              <a:t>		  	   (</a:t>
            </a:r>
            <a:r>
              <a:rPr lang="en-US" sz="1600" dirty="0"/>
              <a:t>Do not use backslashes.) The default is the local computer.</a:t>
            </a:r>
          </a:p>
          <a:p>
            <a:pPr lvl="0"/>
            <a:r>
              <a:rPr lang="en-US" sz="1600" b="1" dirty="0" smtClean="0"/>
              <a:t>		o /u</a:t>
            </a:r>
            <a:r>
              <a:rPr lang="en-US" sz="1600" b="1" dirty="0"/>
              <a:t> </a:t>
            </a:r>
            <a:r>
              <a:rPr lang="en-US" sz="1600" b="1" i="1" dirty="0"/>
              <a:t>domain</a:t>
            </a:r>
            <a:r>
              <a:rPr lang="en-US" sz="1600" b="1" dirty="0"/>
              <a:t> \ </a:t>
            </a:r>
            <a:r>
              <a:rPr lang="en-US" sz="1600" b="1" i="1" dirty="0"/>
              <a:t>user</a:t>
            </a:r>
            <a:r>
              <a:rPr lang="en-US" sz="1600" dirty="0"/>
              <a:t> runs the command with the account permissions </a:t>
            </a:r>
            <a:r>
              <a:rPr lang="en-US" sz="1600" dirty="0" smtClean="0"/>
              <a:t>		   	   of </a:t>
            </a:r>
            <a:r>
              <a:rPr lang="en-US" sz="1600" dirty="0"/>
              <a:t>the user that is specified by user or domain\user. The default is </a:t>
            </a:r>
            <a:r>
              <a:rPr lang="en-US" sz="1600" dirty="0" smtClean="0"/>
              <a:t>			   the </a:t>
            </a:r>
            <a:r>
              <a:rPr lang="en-US" sz="1600" dirty="0"/>
              <a:t>permissions of the current logged-on user on the computer that </a:t>
            </a:r>
            <a:r>
              <a:rPr lang="en-US" sz="1600" dirty="0" smtClean="0"/>
              <a:t>		   	   issues </a:t>
            </a:r>
            <a:r>
              <a:rPr lang="en-US" sz="1600" dirty="0"/>
              <a:t>the command.</a:t>
            </a:r>
          </a:p>
          <a:p>
            <a:pPr lvl="0"/>
            <a:r>
              <a:rPr lang="en-US" sz="1600" b="1" dirty="0" smtClean="0"/>
              <a:t>		o /p</a:t>
            </a:r>
            <a:r>
              <a:rPr lang="en-US" sz="1600" b="1" dirty="0"/>
              <a:t> </a:t>
            </a:r>
            <a:r>
              <a:rPr lang="en-US" sz="1600" b="1" i="1" dirty="0"/>
              <a:t>password</a:t>
            </a:r>
            <a:r>
              <a:rPr lang="en-US" sz="1600" dirty="0"/>
              <a:t> specifies the password of the user account that is </a:t>
            </a:r>
            <a:r>
              <a:rPr lang="en-US" sz="1600" dirty="0" smtClean="0"/>
              <a:t>				   specified </a:t>
            </a:r>
            <a:r>
              <a:rPr lang="en-US" sz="1600" dirty="0"/>
              <a:t>in the /u parameter.</a:t>
            </a:r>
          </a:p>
          <a:p>
            <a:pPr lvl="0"/>
            <a:r>
              <a:rPr lang="en-US" sz="1600" b="1" dirty="0" smtClean="0"/>
              <a:t>		o /user</a:t>
            </a:r>
            <a:r>
              <a:rPr lang="en-US" sz="1600" b="1" dirty="0"/>
              <a:t> </a:t>
            </a:r>
            <a:r>
              <a:rPr lang="en-US" sz="1600" b="1" i="1" dirty="0" err="1"/>
              <a:t>target_user</a:t>
            </a:r>
            <a:r>
              <a:rPr lang="en-US" sz="1600" b="1" i="1" dirty="0"/>
              <a:t> name</a:t>
            </a:r>
            <a:r>
              <a:rPr lang="en-US" sz="1600" dirty="0"/>
              <a:t> specifies the user name of the user whose RSOP data </a:t>
            </a:r>
            <a:r>
              <a:rPr lang="en-US" sz="1600" dirty="0" smtClean="0"/>
              <a:t>		   is </a:t>
            </a:r>
            <a:r>
              <a:rPr lang="en-US" sz="1600" dirty="0"/>
              <a:t>to be displayed.</a:t>
            </a:r>
          </a:p>
          <a:p>
            <a:pPr lvl="0"/>
            <a:r>
              <a:rPr lang="en-US" sz="1600" b="1" dirty="0" smtClean="0"/>
              <a:t>		o /scope </a:t>
            </a:r>
            <a:r>
              <a:rPr lang="en-US" sz="1600" b="1" dirty="0"/>
              <a:t>{ user | computer }</a:t>
            </a:r>
            <a:r>
              <a:rPr lang="en-US" sz="1600" dirty="0"/>
              <a:t> displays either user or computer results. Valid </a:t>
            </a:r>
            <a:r>
              <a:rPr lang="en-US" sz="1600" dirty="0" smtClean="0"/>
              <a:t>			   values </a:t>
            </a:r>
            <a:r>
              <a:rPr lang="en-US" sz="1600" dirty="0"/>
              <a:t>for the /scope parameter are user or computer. If you omit the /scope </a:t>
            </a:r>
            <a:r>
              <a:rPr lang="en-US" sz="1600" dirty="0" smtClean="0"/>
              <a:t>		   parameter</a:t>
            </a:r>
            <a:r>
              <a:rPr lang="en-US" sz="1600" dirty="0"/>
              <a:t>, </a:t>
            </a:r>
            <a:r>
              <a:rPr lang="en-US" sz="1600" dirty="0" err="1"/>
              <a:t>gpresult</a:t>
            </a:r>
            <a:r>
              <a:rPr lang="en-US" sz="1600" dirty="0"/>
              <a:t> displays both user and computer settings.</a:t>
            </a:r>
          </a:p>
          <a:p>
            <a:pPr lvl="0"/>
            <a:r>
              <a:rPr lang="en-US" sz="1600" b="1" dirty="0" smtClean="0"/>
              <a:t>		o /v</a:t>
            </a:r>
            <a:r>
              <a:rPr lang="en-US" sz="1600" dirty="0"/>
              <a:t> specifies that the output display verbose policy information.</a:t>
            </a:r>
          </a:p>
          <a:p>
            <a:pPr lvl="0"/>
            <a:r>
              <a:rPr lang="en-US" sz="1600" b="1" dirty="0" smtClean="0"/>
              <a:t>		o /z</a:t>
            </a:r>
            <a:r>
              <a:rPr lang="en-US" sz="1600" dirty="0"/>
              <a:t> specifies that the output display all available information about Group </a:t>
            </a:r>
            <a:r>
              <a:rPr lang="en-US" sz="1600" dirty="0" smtClean="0"/>
              <a:t>			   Policy</a:t>
            </a:r>
            <a:r>
              <a:rPr lang="en-US" sz="1600" dirty="0"/>
              <a:t>. Because this parameter produces more information than the /v </a:t>
            </a:r>
            <a:r>
              <a:rPr lang="en-US" sz="1600" dirty="0" smtClean="0"/>
              <a:t>			   parameter</a:t>
            </a:r>
            <a:r>
              <a:rPr lang="en-US" sz="1600" dirty="0"/>
              <a:t>, redirect output to a text file when you use this parameter (for </a:t>
            </a:r>
            <a:r>
              <a:rPr lang="en-US" sz="1600" dirty="0" smtClean="0"/>
              <a:t>			   example</a:t>
            </a:r>
            <a:r>
              <a:rPr lang="en-US" sz="1600" dirty="0"/>
              <a:t>, </a:t>
            </a:r>
            <a:r>
              <a:rPr lang="en-US" sz="1600" dirty="0" err="1"/>
              <a:t>gpresult</a:t>
            </a:r>
            <a:r>
              <a:rPr lang="en-US" sz="1600" dirty="0"/>
              <a:t> /z &gt;policy.txt).</a:t>
            </a:r>
          </a:p>
          <a:p>
            <a:pPr lvl="0"/>
            <a:r>
              <a:rPr lang="en-US" sz="1600" b="1" dirty="0" smtClean="0"/>
              <a:t>		o /?</a:t>
            </a:r>
            <a:r>
              <a:rPr lang="en-US" sz="1600" dirty="0"/>
              <a:t> displays help at the command prompt</a:t>
            </a:r>
            <a:r>
              <a:rPr lang="en-US" sz="1600" dirty="0" smtClean="0"/>
              <a:t>.</a:t>
            </a:r>
            <a:r>
              <a:rPr lang="en-US" dirty="0" smtClean="0"/>
              <a:t>	</a:t>
            </a:r>
            <a:endParaRPr lang="en-US" b="1" dirty="0"/>
          </a:p>
        </p:txBody>
      </p:sp>
    </p:spTree>
    <p:extLst>
      <p:ext uri="{BB962C8B-B14F-4D97-AF65-F5344CB8AC3E}">
        <p14:creationId xmlns:p14="http://schemas.microsoft.com/office/powerpoint/2010/main" val="4119868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520779"/>
            <a:ext cx="8610600" cy="6186309"/>
          </a:xfrm>
          <a:prstGeom prst="rect">
            <a:avLst/>
          </a:prstGeom>
          <a:noFill/>
        </p:spPr>
        <p:txBody>
          <a:bodyPr wrap="square" rtlCol="0">
            <a:spAutoFit/>
          </a:bodyPr>
          <a:lstStyle/>
          <a:p>
            <a:r>
              <a:rPr lang="en-US" sz="2800" dirty="0" smtClean="0"/>
              <a:t>9.1.9 System Commands (Windows):</a:t>
            </a:r>
            <a:endParaRPr lang="en-US" b="1" dirty="0"/>
          </a:p>
          <a:p>
            <a:endParaRPr lang="en-US" sz="200" i="1" dirty="0" smtClean="0"/>
          </a:p>
          <a:p>
            <a:r>
              <a:rPr lang="en-US" b="1" dirty="0" smtClean="0"/>
              <a:t>Command	Description</a:t>
            </a:r>
          </a:p>
          <a:p>
            <a:r>
              <a:rPr lang="en-US" dirty="0" err="1" smtClean="0"/>
              <a:t>gpresult</a:t>
            </a:r>
            <a:r>
              <a:rPr lang="en-US" dirty="0" smtClean="0"/>
              <a:t>		To </a:t>
            </a:r>
            <a:r>
              <a:rPr lang="en-US" dirty="0"/>
              <a:t>run the </a:t>
            </a:r>
            <a:r>
              <a:rPr lang="en-US" b="1" dirty="0" err="1"/>
              <a:t>gpresult</a:t>
            </a:r>
            <a:r>
              <a:rPr lang="en-US" dirty="0"/>
              <a:t> command, use the following syntax:</a:t>
            </a:r>
          </a:p>
          <a:p>
            <a:endParaRPr lang="en-US" sz="800" b="1" dirty="0" smtClean="0"/>
          </a:p>
          <a:p>
            <a:r>
              <a:rPr lang="en-US" b="1" dirty="0"/>
              <a:t>	</a:t>
            </a:r>
            <a:r>
              <a:rPr lang="en-US" b="1" dirty="0" smtClean="0"/>
              <a:t>	</a:t>
            </a:r>
            <a:r>
              <a:rPr lang="en-US" b="1" dirty="0" err="1" smtClean="0"/>
              <a:t>gpresult</a:t>
            </a:r>
            <a:r>
              <a:rPr lang="en-US" b="1" dirty="0" smtClean="0"/>
              <a:t> </a:t>
            </a:r>
            <a:r>
              <a:rPr lang="en-US" b="1" dirty="0"/>
              <a:t>[/s </a:t>
            </a:r>
            <a:r>
              <a:rPr lang="en-US" b="1" i="1" dirty="0"/>
              <a:t>computer</a:t>
            </a:r>
            <a:r>
              <a:rPr lang="en-US" b="1" dirty="0"/>
              <a:t> [/u </a:t>
            </a:r>
            <a:r>
              <a:rPr lang="en-US" b="1" i="1" dirty="0"/>
              <a:t>domain</a:t>
            </a:r>
            <a:r>
              <a:rPr lang="en-US" b="1" dirty="0"/>
              <a:t>\</a:t>
            </a:r>
            <a:r>
              <a:rPr lang="en-US" b="1" i="1" dirty="0"/>
              <a:t>user</a:t>
            </a:r>
            <a:r>
              <a:rPr lang="en-US" b="1" dirty="0"/>
              <a:t> /p </a:t>
            </a:r>
            <a:r>
              <a:rPr lang="en-US" b="1" i="1" dirty="0"/>
              <a:t>password</a:t>
            </a:r>
            <a:r>
              <a:rPr lang="en-US" b="1" dirty="0"/>
              <a:t>]] </a:t>
            </a:r>
            <a:r>
              <a:rPr lang="en-US" b="1" dirty="0" smtClean="0"/>
              <a:t>				[/</a:t>
            </a:r>
            <a:r>
              <a:rPr lang="en-US" b="1" dirty="0"/>
              <a:t>user </a:t>
            </a:r>
            <a:r>
              <a:rPr lang="en-US" b="1" i="1" dirty="0" err="1"/>
              <a:t>target_user</a:t>
            </a:r>
            <a:r>
              <a:rPr lang="en-US" b="1" i="1" dirty="0"/>
              <a:t> name</a:t>
            </a:r>
            <a:r>
              <a:rPr lang="en-US" b="1" dirty="0"/>
              <a:t>] [/scope {</a:t>
            </a:r>
            <a:r>
              <a:rPr lang="en-US" b="1" dirty="0" err="1"/>
              <a:t>user|computer</a:t>
            </a:r>
            <a:r>
              <a:rPr lang="en-US" b="1" dirty="0"/>
              <a:t>}] [/v] [/z</a:t>
            </a:r>
            <a:r>
              <a:rPr lang="en-US" b="1" dirty="0" smtClean="0"/>
              <a:t>]</a:t>
            </a:r>
          </a:p>
          <a:p>
            <a:endParaRPr lang="en-US" sz="800" b="1" dirty="0"/>
          </a:p>
          <a:p>
            <a:r>
              <a:rPr lang="en-US" dirty="0" smtClean="0"/>
              <a:t>Shutdown</a:t>
            </a:r>
            <a:r>
              <a:rPr lang="en-US" b="1" dirty="0" smtClean="0"/>
              <a:t>	</a:t>
            </a:r>
            <a:r>
              <a:rPr lang="en-US" dirty="0"/>
              <a:t>The </a:t>
            </a:r>
            <a:r>
              <a:rPr lang="en-US" b="1" dirty="0"/>
              <a:t>shutdown</a:t>
            </a:r>
            <a:r>
              <a:rPr lang="en-US" dirty="0"/>
              <a:t> command is used to shutdown local and remote </a:t>
            </a:r>
            <a:r>
              <a:rPr lang="en-US" dirty="0" smtClean="0"/>
              <a:t>			systems</a:t>
            </a:r>
            <a:r>
              <a:rPr lang="en-US" dirty="0"/>
              <a:t>. The following options can be used </a:t>
            </a:r>
            <a:r>
              <a:rPr lang="en-US" dirty="0" smtClean="0"/>
              <a:t>with 	the </a:t>
            </a:r>
            <a:r>
              <a:rPr lang="en-US" b="1" dirty="0" smtClean="0"/>
              <a:t>shutdow</a:t>
            </a:r>
            <a:r>
              <a:rPr lang="en-US" dirty="0" smtClean="0"/>
              <a:t>n		</a:t>
            </a:r>
            <a:r>
              <a:rPr lang="en-US" dirty="0"/>
              <a:t>	</a:t>
            </a:r>
            <a:r>
              <a:rPr lang="en-US" dirty="0" smtClean="0"/>
              <a:t>command</a:t>
            </a:r>
            <a:r>
              <a:rPr lang="en-US" dirty="0"/>
              <a:t>:</a:t>
            </a:r>
          </a:p>
          <a:p>
            <a:pPr lvl="0"/>
            <a:r>
              <a:rPr lang="en-US" b="1" dirty="0" smtClean="0"/>
              <a:t>		o /i</a:t>
            </a:r>
            <a:r>
              <a:rPr lang="en-US" dirty="0"/>
              <a:t> opens the Remote Shutdown Dialog graphical interface window.</a:t>
            </a:r>
          </a:p>
          <a:p>
            <a:pPr lvl="0"/>
            <a:r>
              <a:rPr lang="en-US" b="1" dirty="0" smtClean="0"/>
              <a:t>		o /l</a:t>
            </a:r>
            <a:r>
              <a:rPr lang="en-US" dirty="0"/>
              <a:t> logs off the current user from the local system.</a:t>
            </a:r>
          </a:p>
          <a:p>
            <a:pPr lvl="0"/>
            <a:r>
              <a:rPr lang="en-US" b="1" dirty="0" smtClean="0"/>
              <a:t>		o /r</a:t>
            </a:r>
            <a:r>
              <a:rPr lang="en-US" dirty="0"/>
              <a:t> shuts down and restarts the local computer.</a:t>
            </a:r>
          </a:p>
          <a:p>
            <a:pPr lvl="0"/>
            <a:r>
              <a:rPr lang="en-US" b="1" dirty="0" smtClean="0"/>
              <a:t>		o /h</a:t>
            </a:r>
            <a:r>
              <a:rPr lang="en-US" dirty="0"/>
              <a:t> causes the computer to hibernate.</a:t>
            </a:r>
          </a:p>
          <a:p>
            <a:r>
              <a:rPr lang="en-US" b="1" dirty="0" smtClean="0"/>
              <a:t>		o/t</a:t>
            </a:r>
            <a:r>
              <a:rPr lang="en-US" b="1" dirty="0"/>
              <a:t> </a:t>
            </a:r>
            <a:r>
              <a:rPr lang="en-US" b="1" i="1" dirty="0"/>
              <a:t>[xx]</a:t>
            </a:r>
            <a:r>
              <a:rPr lang="en-US" dirty="0"/>
              <a:t> sets a delay time (in seconds) before the computer shuts </a:t>
            </a:r>
            <a:r>
              <a:rPr lang="en-US" dirty="0" smtClean="0"/>
              <a:t>			   down</a:t>
            </a:r>
            <a:r>
              <a:rPr lang="en-US" dirty="0"/>
              <a:t>.</a:t>
            </a:r>
            <a:r>
              <a:rPr lang="en-US" dirty="0" smtClean="0"/>
              <a:t>	</a:t>
            </a:r>
          </a:p>
          <a:p>
            <a:endParaRPr lang="en-US" sz="800" b="1" dirty="0" smtClean="0"/>
          </a:p>
          <a:p>
            <a:r>
              <a:rPr lang="en-US" dirty="0" smtClean="0"/>
              <a:t>Exit</a:t>
            </a:r>
            <a:r>
              <a:rPr lang="en-US" b="1" dirty="0" smtClean="0"/>
              <a:t>		</a:t>
            </a:r>
            <a:r>
              <a:rPr lang="en-US" dirty="0"/>
              <a:t>The </a:t>
            </a:r>
            <a:r>
              <a:rPr lang="en-US" b="1" dirty="0"/>
              <a:t>exit</a:t>
            </a:r>
            <a:r>
              <a:rPr lang="en-US" dirty="0"/>
              <a:t> command ends the current command prompt session and </a:t>
            </a:r>
            <a:r>
              <a:rPr lang="en-US" dirty="0" smtClean="0"/>
              <a:t>			closes </a:t>
            </a:r>
            <a:r>
              <a:rPr lang="en-US" dirty="0"/>
              <a:t>the Command Prompt window.</a:t>
            </a:r>
            <a:r>
              <a:rPr lang="en-US" b="1" dirty="0" smtClean="0"/>
              <a:t>	</a:t>
            </a:r>
          </a:p>
          <a:p>
            <a:endParaRPr lang="en-US" sz="800" b="1" dirty="0"/>
          </a:p>
          <a:p>
            <a:r>
              <a:rPr lang="en-US" b="1" dirty="0" smtClean="0"/>
              <a:t>Note: </a:t>
            </a:r>
            <a:r>
              <a:rPr lang="en-US" i="1" dirty="0"/>
              <a:t>If you need further help with a particular command, type </a:t>
            </a:r>
            <a:r>
              <a:rPr lang="en-US" b="1" i="1" dirty="0"/>
              <a:t>[</a:t>
            </a:r>
            <a:r>
              <a:rPr lang="en-US" b="1" i="1" dirty="0" err="1"/>
              <a:t>command_name</a:t>
            </a:r>
            <a:r>
              <a:rPr lang="en-US" b="1" i="1" dirty="0"/>
              <a:t>] /?</a:t>
            </a:r>
            <a:r>
              <a:rPr lang="en-US" i="1" dirty="0"/>
              <a:t> </a:t>
            </a:r>
            <a:r>
              <a:rPr lang="en-US" i="1" dirty="0" smtClean="0"/>
              <a:t>To</a:t>
            </a:r>
            <a:br>
              <a:rPr lang="en-US" i="1" dirty="0" smtClean="0"/>
            </a:br>
            <a:r>
              <a:rPr lang="en-US" i="1" dirty="0" smtClean="0"/>
              <a:t>           </a:t>
            </a:r>
            <a:r>
              <a:rPr lang="en-US" i="1" dirty="0"/>
              <a:t>display information about the specified command (</a:t>
            </a:r>
            <a:r>
              <a:rPr lang="en-US" i="1" dirty="0" smtClean="0"/>
              <a:t>typing </a:t>
            </a:r>
            <a:r>
              <a:rPr lang="en-US" b="1" i="1" dirty="0" smtClean="0"/>
              <a:t>help {</a:t>
            </a:r>
            <a:r>
              <a:rPr lang="en-US" b="1" i="1" dirty="0" err="1" smtClean="0"/>
              <a:t>command_name</a:t>
            </a:r>
            <a:r>
              <a:rPr lang="en-US" b="1" i="1" dirty="0" smtClean="0"/>
              <a:t>}   </a:t>
            </a:r>
            <a:br>
              <a:rPr lang="en-US" b="1" i="1" dirty="0" smtClean="0"/>
            </a:br>
            <a:r>
              <a:rPr lang="en-US" b="1" i="1" dirty="0" smtClean="0"/>
              <a:t>           </a:t>
            </a:r>
            <a:r>
              <a:rPr lang="en-US" i="1" dirty="0" smtClean="0"/>
              <a:t>will </a:t>
            </a:r>
            <a:r>
              <a:rPr lang="en-US" i="1" dirty="0"/>
              <a:t>also display help information</a:t>
            </a:r>
            <a:r>
              <a:rPr lang="en-US" i="1" dirty="0" smtClean="0"/>
              <a:t>).</a:t>
            </a:r>
            <a:r>
              <a:rPr lang="en-US" b="1" dirty="0" smtClean="0"/>
              <a:t>			</a:t>
            </a:r>
            <a:endParaRPr lang="en-US" b="1" dirty="0"/>
          </a:p>
        </p:txBody>
      </p:sp>
    </p:spTree>
    <p:extLst>
      <p:ext uri="{BB962C8B-B14F-4D97-AF65-F5344CB8AC3E}">
        <p14:creationId xmlns:p14="http://schemas.microsoft.com/office/powerpoint/2010/main" val="2853050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1143000"/>
            <a:ext cx="8610600" cy="4524315"/>
          </a:xfrm>
          <a:prstGeom prst="rect">
            <a:avLst/>
          </a:prstGeom>
          <a:noFill/>
        </p:spPr>
        <p:txBody>
          <a:bodyPr wrap="square" rtlCol="0">
            <a:spAutoFit/>
          </a:bodyPr>
          <a:lstStyle/>
          <a:p>
            <a:r>
              <a:rPr lang="en-US" sz="2800" b="1" dirty="0" smtClean="0"/>
              <a:t>9.2 Preferences and Settings</a:t>
            </a:r>
          </a:p>
          <a:p>
            <a:r>
              <a:rPr lang="en-US" b="1" dirty="0"/>
              <a:t>The following table describes settings that can be used to customize the appearance and function of the Windows graphical user interface.</a:t>
            </a:r>
          </a:p>
          <a:p>
            <a:endParaRPr lang="en-US" sz="800" b="1" dirty="0" smtClean="0"/>
          </a:p>
          <a:p>
            <a:r>
              <a:rPr lang="en-US" b="1" dirty="0" smtClean="0"/>
              <a:t>Configuration	Description</a:t>
            </a:r>
          </a:p>
          <a:p>
            <a:r>
              <a:rPr lang="en-US" b="1" dirty="0" smtClean="0"/>
              <a:t>    Setting</a:t>
            </a:r>
          </a:p>
          <a:p>
            <a:r>
              <a:rPr lang="en-US" dirty="0" smtClean="0"/>
              <a:t>Theme		</a:t>
            </a:r>
            <a:r>
              <a:rPr lang="en-US" dirty="0"/>
              <a:t>A </a:t>
            </a:r>
            <a:r>
              <a:rPr lang="en-US" i="1" dirty="0"/>
              <a:t>theme</a:t>
            </a:r>
            <a:r>
              <a:rPr lang="en-US" dirty="0"/>
              <a:t> is used to customize the way the Windows desktop appears. </a:t>
            </a:r>
            <a:r>
              <a:rPr lang="en-US" dirty="0" smtClean="0"/>
              <a:t>		Themes </a:t>
            </a:r>
            <a:r>
              <a:rPr lang="en-US" dirty="0"/>
              <a:t>can be selected in the Control Panel under Appearance and </a:t>
            </a:r>
            <a:r>
              <a:rPr lang="en-US" dirty="0" smtClean="0"/>
              <a:t>			Personalization </a:t>
            </a:r>
            <a:r>
              <a:rPr lang="en-US" dirty="0"/>
              <a:t>&gt; Personalization. A theme is composed of:</a:t>
            </a:r>
          </a:p>
          <a:p>
            <a:pPr lvl="0"/>
            <a:r>
              <a:rPr lang="en-US" dirty="0" smtClean="0"/>
              <a:t>			o One </a:t>
            </a:r>
            <a:r>
              <a:rPr lang="en-US" dirty="0"/>
              <a:t>or more desktop backgrounds</a:t>
            </a:r>
          </a:p>
          <a:p>
            <a:pPr lvl="0"/>
            <a:r>
              <a:rPr lang="en-US" dirty="0" smtClean="0"/>
              <a:t>			o Window </a:t>
            </a:r>
            <a:r>
              <a:rPr lang="en-US" dirty="0"/>
              <a:t>colors</a:t>
            </a:r>
          </a:p>
          <a:p>
            <a:pPr lvl="0"/>
            <a:r>
              <a:rPr lang="en-US" dirty="0" smtClean="0"/>
              <a:t>			o System </a:t>
            </a:r>
            <a:r>
              <a:rPr lang="en-US" dirty="0"/>
              <a:t>sounds</a:t>
            </a:r>
          </a:p>
          <a:p>
            <a:r>
              <a:rPr lang="en-US" dirty="0" smtClean="0"/>
              <a:t>		When </a:t>
            </a:r>
            <a:r>
              <a:rPr lang="en-US" dirty="0"/>
              <a:t>a theme is selected in the Control Panel, all three of these </a:t>
            </a:r>
            <a:r>
              <a:rPr lang="en-US" dirty="0" smtClean="0"/>
              <a:t>			elements </a:t>
            </a:r>
            <a:r>
              <a:rPr lang="en-US" dirty="0"/>
              <a:t>are changed at the same time. Windows installs several </a:t>
            </a:r>
            <a:r>
              <a:rPr lang="en-US" dirty="0" smtClean="0"/>
              <a:t>			default </a:t>
            </a:r>
            <a:r>
              <a:rPr lang="en-US" dirty="0"/>
              <a:t>themes during installation. Additional themes can be </a:t>
            </a:r>
            <a:r>
              <a:rPr lang="en-US" dirty="0" smtClean="0"/>
              <a:t>			downloaded </a:t>
            </a:r>
            <a:r>
              <a:rPr lang="en-US" dirty="0"/>
              <a:t>and installed by selecting </a:t>
            </a:r>
            <a:r>
              <a:rPr lang="en-US" b="1" dirty="0"/>
              <a:t>Get more themes online</a:t>
            </a:r>
            <a:r>
              <a:rPr lang="en-US" dirty="0" smtClean="0"/>
              <a:t>.</a:t>
            </a:r>
            <a:endParaRPr lang="en-US" dirty="0"/>
          </a:p>
        </p:txBody>
      </p:sp>
    </p:spTree>
    <p:extLst>
      <p:ext uri="{BB962C8B-B14F-4D97-AF65-F5344CB8AC3E}">
        <p14:creationId xmlns:p14="http://schemas.microsoft.com/office/powerpoint/2010/main" val="1985215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28600" y="990600"/>
            <a:ext cx="8610600" cy="4801314"/>
          </a:xfrm>
          <a:prstGeom prst="rect">
            <a:avLst/>
          </a:prstGeom>
          <a:noFill/>
        </p:spPr>
        <p:txBody>
          <a:bodyPr wrap="square" rtlCol="0">
            <a:spAutoFit/>
          </a:bodyPr>
          <a:lstStyle/>
          <a:p>
            <a:r>
              <a:rPr lang="en-US" sz="2800" b="1" dirty="0" smtClean="0"/>
              <a:t>9.2 Preferences and Settings</a:t>
            </a:r>
          </a:p>
          <a:p>
            <a:r>
              <a:rPr lang="en-US" b="1" dirty="0"/>
              <a:t>The following table describes settings that can be used to customize the appearance and function of the Windows graphical user interface.</a:t>
            </a:r>
          </a:p>
          <a:p>
            <a:endParaRPr lang="en-US" sz="800" b="1" dirty="0" smtClean="0"/>
          </a:p>
          <a:p>
            <a:r>
              <a:rPr lang="en-US" b="1" dirty="0" smtClean="0"/>
              <a:t>Configuration	Description</a:t>
            </a:r>
          </a:p>
          <a:p>
            <a:r>
              <a:rPr lang="en-US" b="1" dirty="0" smtClean="0"/>
              <a:t>    Setting</a:t>
            </a:r>
          </a:p>
          <a:p>
            <a:r>
              <a:rPr lang="en-US" dirty="0" smtClean="0"/>
              <a:t>Theme (cont.)	On </a:t>
            </a:r>
            <a:r>
              <a:rPr lang="en-US" dirty="0"/>
              <a:t>Windows 7 and Windows 8, individual theme </a:t>
            </a:r>
            <a:r>
              <a:rPr lang="en-US" dirty="0" smtClean="0"/>
              <a:t>components			can </a:t>
            </a:r>
            <a:r>
              <a:rPr lang="en-US" dirty="0"/>
              <a:t>be customized in Control Panel. However, on Windows 10, this </a:t>
            </a:r>
            <a:r>
              <a:rPr lang="en-US" dirty="0" smtClean="0"/>
              <a:t>			functionality </a:t>
            </a:r>
            <a:r>
              <a:rPr lang="en-US" dirty="0"/>
              <a:t>has been moved to the Settings app. </a:t>
            </a:r>
            <a:endParaRPr lang="en-US" dirty="0" smtClean="0"/>
          </a:p>
          <a:p>
            <a:endParaRPr lang="en-US" dirty="0"/>
          </a:p>
          <a:p>
            <a:r>
              <a:rPr lang="en-US" dirty="0" smtClean="0"/>
              <a:t>		The </a:t>
            </a:r>
            <a:r>
              <a:rPr lang="en-US" dirty="0"/>
              <a:t>Settings app </a:t>
            </a:r>
            <a:r>
              <a:rPr lang="en-US" dirty="0" smtClean="0"/>
              <a:t>provides </a:t>
            </a:r>
            <a:r>
              <a:rPr lang="en-US" dirty="0"/>
              <a:t>additional theme configuration options that </a:t>
            </a:r>
            <a:r>
              <a:rPr lang="en-US" dirty="0" smtClean="0"/>
              <a:t>		are </a:t>
            </a:r>
            <a:r>
              <a:rPr lang="en-US" dirty="0"/>
              <a:t>not found </a:t>
            </a:r>
            <a:r>
              <a:rPr lang="en-US" dirty="0" smtClean="0"/>
              <a:t>in most </a:t>
            </a:r>
            <a:r>
              <a:rPr lang="en-US" dirty="0"/>
              <a:t>earlier versions of Windows, including</a:t>
            </a:r>
            <a:r>
              <a:rPr lang="en-US" dirty="0" smtClean="0"/>
              <a:t>:</a:t>
            </a:r>
          </a:p>
          <a:p>
            <a:endParaRPr lang="en-US" dirty="0"/>
          </a:p>
          <a:p>
            <a:pPr lvl="0"/>
            <a:r>
              <a:rPr lang="en-US" dirty="0" smtClean="0"/>
              <a:t>			o Automatically </a:t>
            </a:r>
            <a:r>
              <a:rPr lang="en-US" dirty="0"/>
              <a:t>pick an accent color from my background</a:t>
            </a:r>
          </a:p>
          <a:p>
            <a:pPr lvl="0"/>
            <a:r>
              <a:rPr lang="en-US" dirty="0" smtClean="0"/>
              <a:t>			o Show </a:t>
            </a:r>
            <a:r>
              <a:rPr lang="en-US" dirty="0"/>
              <a:t>color on Start, taskbar, and action center</a:t>
            </a:r>
          </a:p>
          <a:p>
            <a:pPr lvl="0"/>
            <a:r>
              <a:rPr lang="en-US" dirty="0" smtClean="0"/>
              <a:t>			o Make </a:t>
            </a:r>
            <a:r>
              <a:rPr lang="en-US" dirty="0"/>
              <a:t>Start, taskbar, and action center transparent</a:t>
            </a:r>
          </a:p>
          <a:p>
            <a:r>
              <a:rPr lang="en-US" dirty="0" smtClean="0"/>
              <a:t>			o Lock </a:t>
            </a:r>
            <a:r>
              <a:rPr lang="en-US" dirty="0"/>
              <a:t>screen </a:t>
            </a:r>
            <a:r>
              <a:rPr lang="en-US" dirty="0" smtClean="0"/>
              <a:t>settings</a:t>
            </a:r>
            <a:endParaRPr lang="en-US" dirty="0"/>
          </a:p>
        </p:txBody>
      </p:sp>
    </p:spTree>
    <p:extLst>
      <p:ext uri="{BB962C8B-B14F-4D97-AF65-F5344CB8AC3E}">
        <p14:creationId xmlns:p14="http://schemas.microsoft.com/office/powerpoint/2010/main" val="106901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457200" y="765512"/>
            <a:ext cx="8305800" cy="5201424"/>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dirty="0" smtClean="0"/>
              <a:t>Control		Customize </a:t>
            </a:r>
            <a:r>
              <a:rPr lang="en-US" dirty="0"/>
              <a:t>features of devices and </a:t>
            </a:r>
            <a:r>
              <a:rPr lang="en-US" dirty="0" smtClean="0"/>
              <a:t>configure </a:t>
            </a:r>
            <a:r>
              <a:rPr lang="en-US" dirty="0"/>
              <a:t>how a </a:t>
            </a:r>
            <a:r>
              <a:rPr lang="en-US" dirty="0" smtClean="0"/>
              <a:t>computer</a:t>
            </a:r>
          </a:p>
          <a:p>
            <a:r>
              <a:rPr lang="en-US" dirty="0" smtClean="0"/>
              <a:t>Panel		looks </a:t>
            </a:r>
            <a:r>
              <a:rPr lang="en-US" dirty="0"/>
              <a:t>and </a:t>
            </a:r>
            <a:r>
              <a:rPr lang="en-US" dirty="0" smtClean="0"/>
              <a:t>behaves using various applets within </a:t>
            </a:r>
            <a:r>
              <a:rPr lang="en-US" dirty="0"/>
              <a:t>to perform </a:t>
            </a:r>
            <a:r>
              <a:rPr lang="en-US" dirty="0" smtClean="0"/>
              <a:t>			configuration </a:t>
            </a:r>
            <a:r>
              <a:rPr lang="en-US" dirty="0"/>
              <a:t>tasks for </a:t>
            </a:r>
            <a:r>
              <a:rPr lang="en-US" dirty="0" smtClean="0"/>
              <a:t>specific </a:t>
            </a:r>
            <a:r>
              <a:rPr lang="en-US" dirty="0"/>
              <a:t>features or </a:t>
            </a:r>
            <a:r>
              <a:rPr lang="en-US" dirty="0" smtClean="0"/>
              <a:t>devices</a:t>
            </a:r>
            <a:r>
              <a:rPr lang="en-US" dirty="0"/>
              <a:t>.</a:t>
            </a:r>
          </a:p>
          <a:p>
            <a:pPr lvl="0"/>
            <a:endParaRPr lang="en-US" sz="800" dirty="0" smtClean="0"/>
          </a:p>
          <a:p>
            <a:pPr lvl="0"/>
            <a:r>
              <a:rPr lang="en-US" dirty="0"/>
              <a:t>	</a:t>
            </a:r>
            <a:r>
              <a:rPr lang="en-US" dirty="0" smtClean="0"/>
              <a:t>	o Use Ease </a:t>
            </a:r>
            <a:r>
              <a:rPr lang="en-US" dirty="0"/>
              <a:t>of </a:t>
            </a:r>
            <a:r>
              <a:rPr lang="en-US" dirty="0" smtClean="0"/>
              <a:t>Access:  to </a:t>
            </a:r>
            <a:r>
              <a:rPr lang="en-US" dirty="0"/>
              <a:t>modify the behavior of input and display </a:t>
            </a:r>
            <a:r>
              <a:rPr lang="en-US" dirty="0" smtClean="0"/>
              <a:t>		   devices for users </a:t>
            </a:r>
            <a:r>
              <a:rPr lang="en-US" dirty="0"/>
              <a:t>with special needs.</a:t>
            </a:r>
          </a:p>
          <a:p>
            <a:pPr lvl="0"/>
            <a:r>
              <a:rPr lang="en-US" dirty="0" smtClean="0"/>
              <a:t>		o Use </a:t>
            </a:r>
            <a:r>
              <a:rPr lang="en-US" dirty="0"/>
              <a:t>Fonts to view, remove, or add </a:t>
            </a:r>
            <a:r>
              <a:rPr lang="en-US" dirty="0" smtClean="0"/>
              <a:t>fonts currently installed.</a:t>
            </a:r>
            <a:endParaRPr lang="en-US" dirty="0"/>
          </a:p>
          <a:p>
            <a:pPr lvl="0"/>
            <a:r>
              <a:rPr lang="en-US" dirty="0" smtClean="0"/>
              <a:t>		o Use </a:t>
            </a:r>
            <a:r>
              <a:rPr lang="en-US" dirty="0"/>
              <a:t>Devices and Printers to view, configure, add, or remove </a:t>
            </a:r>
            <a:r>
              <a:rPr lang="en-US" dirty="0" smtClean="0"/>
              <a:t>		   devices </a:t>
            </a:r>
            <a:r>
              <a:rPr lang="en-US" dirty="0"/>
              <a:t>such as printers, scanners, and cameras.</a:t>
            </a:r>
          </a:p>
          <a:p>
            <a:pPr lvl="0"/>
            <a:r>
              <a:rPr lang="en-US" dirty="0" smtClean="0"/>
              <a:t>		o Use </a:t>
            </a:r>
            <a:r>
              <a:rPr lang="en-US" dirty="0"/>
              <a:t>Clock, Language, and Region settings to configure various </a:t>
            </a:r>
            <a:r>
              <a:rPr lang="en-US" dirty="0" smtClean="0"/>
              <a:t>		   settings </a:t>
            </a:r>
            <a:r>
              <a:rPr lang="en-US" dirty="0"/>
              <a:t>such as language preference, default currency symbols, </a:t>
            </a:r>
            <a:r>
              <a:rPr lang="en-US" dirty="0" smtClean="0"/>
              <a:t>		   and </a:t>
            </a:r>
            <a:r>
              <a:rPr lang="en-US" dirty="0"/>
              <a:t>date and time notation.</a:t>
            </a:r>
          </a:p>
          <a:p>
            <a:pPr lvl="0"/>
            <a:r>
              <a:rPr lang="en-US" dirty="0" smtClean="0"/>
              <a:t>		o Use </a:t>
            </a:r>
            <a:r>
              <a:rPr lang="en-US" dirty="0"/>
              <a:t>Hardware and Sound to view and configure the current </a:t>
            </a:r>
            <a:r>
              <a:rPr lang="en-US" dirty="0" smtClean="0"/>
              <a:t>		    system </a:t>
            </a:r>
            <a:r>
              <a:rPr lang="en-US" dirty="0"/>
              <a:t>sound settings, installed audio devices, sound cards, </a:t>
            </a:r>
            <a:r>
              <a:rPr lang="en-US" dirty="0" smtClean="0"/>
              <a:t>		    printer 	settings</a:t>
            </a:r>
            <a:r>
              <a:rPr lang="en-US" dirty="0"/>
              <a:t>, and other hardware settings</a:t>
            </a:r>
            <a:r>
              <a:rPr lang="en-US" dirty="0" smtClean="0"/>
              <a:t>.</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770231"/>
            <a:ext cx="533400"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3641271"/>
            <a:ext cx="61912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7093" y="4174671"/>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4953000"/>
            <a:ext cx="50482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44046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28600" y="990600"/>
            <a:ext cx="8610600" cy="5078313"/>
          </a:xfrm>
          <a:prstGeom prst="rect">
            <a:avLst/>
          </a:prstGeom>
          <a:noFill/>
        </p:spPr>
        <p:txBody>
          <a:bodyPr wrap="square" rtlCol="0">
            <a:spAutoFit/>
          </a:bodyPr>
          <a:lstStyle/>
          <a:p>
            <a:r>
              <a:rPr lang="en-US" sz="2800" b="1" dirty="0" smtClean="0"/>
              <a:t>9.2 Preferences and Settings</a:t>
            </a:r>
          </a:p>
          <a:p>
            <a:r>
              <a:rPr lang="en-US" b="1" dirty="0"/>
              <a:t>The following table describes settings that can be used to customize the appearance and function of the Windows graphical user interface.</a:t>
            </a:r>
          </a:p>
          <a:p>
            <a:endParaRPr lang="en-US" sz="800" b="1" dirty="0" smtClean="0"/>
          </a:p>
          <a:p>
            <a:r>
              <a:rPr lang="en-US" b="1" dirty="0" smtClean="0"/>
              <a:t>Configuration	Description</a:t>
            </a:r>
          </a:p>
          <a:p>
            <a:r>
              <a:rPr lang="en-US" b="1" dirty="0" smtClean="0"/>
              <a:t>    Setting</a:t>
            </a:r>
          </a:p>
          <a:p>
            <a:r>
              <a:rPr lang="en-US" dirty="0" smtClean="0"/>
              <a:t>Screen Saver	</a:t>
            </a:r>
            <a:r>
              <a:rPr lang="en-US" dirty="0"/>
              <a:t>A </a:t>
            </a:r>
            <a:r>
              <a:rPr lang="en-US" i="1" dirty="0"/>
              <a:t>screen saver</a:t>
            </a:r>
            <a:r>
              <a:rPr lang="en-US" dirty="0"/>
              <a:t> is designed to prevent "burn-in" damage to the monitor </a:t>
            </a:r>
            <a:r>
              <a:rPr lang="en-US" dirty="0" smtClean="0"/>
              <a:t>		by </a:t>
            </a:r>
            <a:r>
              <a:rPr lang="en-US" dirty="0"/>
              <a:t>displaying constantly changing output on the screen after </a:t>
            </a:r>
            <a:r>
              <a:rPr lang="en-US" dirty="0" smtClean="0"/>
              <a:t>the			system </a:t>
            </a:r>
            <a:r>
              <a:rPr lang="en-US" dirty="0"/>
              <a:t>has been idle for a specified amount of time. A screen saver </a:t>
            </a:r>
            <a:r>
              <a:rPr lang="en-US" dirty="0" smtClean="0"/>
              <a:t>	  		can be </a:t>
            </a:r>
            <a:r>
              <a:rPr lang="en-US" dirty="0"/>
              <a:t>selected under Appearance and Personalization &gt; </a:t>
            </a:r>
            <a:r>
              <a:rPr lang="en-US" dirty="0" smtClean="0"/>
              <a:t>				Personalization </a:t>
            </a:r>
            <a:r>
              <a:rPr lang="en-US" dirty="0"/>
              <a:t>&gt; Change Screen Saver in Control Panel. </a:t>
            </a:r>
            <a:endParaRPr lang="en-US" dirty="0" smtClean="0"/>
          </a:p>
          <a:p>
            <a:endParaRPr lang="en-US" dirty="0"/>
          </a:p>
          <a:p>
            <a:r>
              <a:rPr lang="en-US" dirty="0" smtClean="0"/>
              <a:t>		The </a:t>
            </a:r>
            <a:r>
              <a:rPr lang="en-US" dirty="0"/>
              <a:t>following can be configured</a:t>
            </a:r>
            <a:r>
              <a:rPr lang="en-US" dirty="0" smtClean="0"/>
              <a:t>:</a:t>
            </a:r>
          </a:p>
          <a:p>
            <a:endParaRPr lang="en-US" dirty="0"/>
          </a:p>
          <a:p>
            <a:pPr lvl="0"/>
            <a:r>
              <a:rPr lang="en-US" dirty="0" smtClean="0"/>
              <a:t>		o Which </a:t>
            </a:r>
            <a:r>
              <a:rPr lang="en-US" dirty="0"/>
              <a:t>screen saver to use</a:t>
            </a:r>
          </a:p>
          <a:p>
            <a:pPr lvl="0"/>
            <a:r>
              <a:rPr lang="en-US" dirty="0" smtClean="0"/>
              <a:t>		o How </a:t>
            </a:r>
            <a:r>
              <a:rPr lang="en-US" dirty="0"/>
              <a:t>long to wait before activating the screen saver</a:t>
            </a:r>
          </a:p>
          <a:p>
            <a:r>
              <a:rPr lang="en-US" dirty="0" smtClean="0"/>
              <a:t>		o Whether </a:t>
            </a:r>
            <a:r>
              <a:rPr lang="en-US" dirty="0"/>
              <a:t>authentication is required after deactivating the screen </a:t>
            </a:r>
            <a:r>
              <a:rPr lang="en-US" dirty="0" smtClean="0"/>
              <a:t>			    saver</a:t>
            </a:r>
            <a:endParaRPr lang="en-US" dirty="0"/>
          </a:p>
        </p:txBody>
      </p:sp>
    </p:spTree>
    <p:extLst>
      <p:ext uri="{BB962C8B-B14F-4D97-AF65-F5344CB8AC3E}">
        <p14:creationId xmlns:p14="http://schemas.microsoft.com/office/powerpoint/2010/main" val="2122151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28600" y="610306"/>
            <a:ext cx="8610600" cy="5478423"/>
          </a:xfrm>
          <a:prstGeom prst="rect">
            <a:avLst/>
          </a:prstGeom>
          <a:noFill/>
        </p:spPr>
        <p:txBody>
          <a:bodyPr wrap="square" rtlCol="0">
            <a:spAutoFit/>
          </a:bodyPr>
          <a:lstStyle/>
          <a:p>
            <a:r>
              <a:rPr lang="en-US" sz="2800" b="1" dirty="0" smtClean="0"/>
              <a:t>9.2 Preferences and Settings</a:t>
            </a:r>
          </a:p>
          <a:p>
            <a:r>
              <a:rPr lang="en-US" b="1" dirty="0"/>
              <a:t>The following table describes settings that can be used to customize the appearance and function of the Windows graphical user interface.</a:t>
            </a:r>
          </a:p>
          <a:p>
            <a:endParaRPr lang="en-US" sz="800" b="1" dirty="0" smtClean="0"/>
          </a:p>
          <a:p>
            <a:r>
              <a:rPr lang="en-US" b="1" dirty="0" smtClean="0"/>
              <a:t>Configuration	Description</a:t>
            </a:r>
          </a:p>
          <a:p>
            <a:r>
              <a:rPr lang="en-US" b="1" dirty="0" smtClean="0"/>
              <a:t>    Setting</a:t>
            </a:r>
          </a:p>
          <a:p>
            <a:r>
              <a:rPr lang="en-US" dirty="0" smtClean="0"/>
              <a:t>Mouse		</a:t>
            </a:r>
            <a:r>
              <a:rPr lang="en-US" dirty="0"/>
              <a:t>Mouse properties can be set in Control Panel by going to Hardware </a:t>
            </a:r>
            <a:r>
              <a:rPr lang="en-US" dirty="0" smtClean="0"/>
              <a:t>			and </a:t>
            </a:r>
            <a:r>
              <a:rPr lang="en-US" dirty="0"/>
              <a:t>Sound &gt; Mouse. The mouse properties are configured using the </a:t>
            </a:r>
            <a:r>
              <a:rPr lang="en-US" dirty="0" smtClean="0"/>
              <a:t>			following </a:t>
            </a:r>
            <a:r>
              <a:rPr lang="en-US" dirty="0"/>
              <a:t>tabs</a:t>
            </a:r>
            <a:r>
              <a:rPr lang="en-US" dirty="0" smtClean="0"/>
              <a:t>:</a:t>
            </a:r>
          </a:p>
          <a:p>
            <a:endParaRPr lang="en-US" sz="800" dirty="0"/>
          </a:p>
          <a:p>
            <a:pPr lvl="0"/>
            <a:r>
              <a:rPr lang="en-US" b="1" dirty="0" smtClean="0"/>
              <a:t>		o Buttons</a:t>
            </a:r>
            <a:r>
              <a:rPr lang="en-US" dirty="0"/>
              <a:t>: Configures the button configuration, double-click speed, </a:t>
            </a:r>
            <a:r>
              <a:rPr lang="en-US" dirty="0" smtClean="0"/>
              <a:t>			    and </a:t>
            </a:r>
            <a:r>
              <a:rPr lang="en-US" dirty="0" err="1"/>
              <a:t>ClickLock</a:t>
            </a:r>
            <a:r>
              <a:rPr lang="en-US" dirty="0"/>
              <a:t> settings.</a:t>
            </a:r>
          </a:p>
          <a:p>
            <a:pPr lvl="0"/>
            <a:r>
              <a:rPr lang="en-US" b="1" dirty="0" smtClean="0"/>
              <a:t>		o Pointers</a:t>
            </a:r>
            <a:r>
              <a:rPr lang="en-US" dirty="0"/>
              <a:t>: Configures the pointer scheme.</a:t>
            </a:r>
          </a:p>
          <a:p>
            <a:pPr lvl="0"/>
            <a:r>
              <a:rPr lang="en-US" b="1" dirty="0" smtClean="0"/>
              <a:t>		o Pointer </a:t>
            </a:r>
            <a:r>
              <a:rPr lang="en-US" b="1" dirty="0"/>
              <a:t>Options</a:t>
            </a:r>
            <a:r>
              <a:rPr lang="en-US" dirty="0"/>
              <a:t>: Configures the pointer speed, snap-to, and visibility </a:t>
            </a:r>
            <a:r>
              <a:rPr lang="en-US" dirty="0" smtClean="0"/>
              <a:t>		    settings</a:t>
            </a:r>
            <a:r>
              <a:rPr lang="en-US" dirty="0"/>
              <a:t>.</a:t>
            </a:r>
          </a:p>
          <a:p>
            <a:r>
              <a:rPr lang="en-US" b="1" dirty="0" smtClean="0"/>
              <a:t>		o Wheel</a:t>
            </a:r>
            <a:r>
              <a:rPr lang="en-US" dirty="0"/>
              <a:t>: Configures vertical and horizontal scrolling settings</a:t>
            </a:r>
            <a:r>
              <a:rPr lang="en-US" dirty="0" smtClean="0"/>
              <a:t>.</a:t>
            </a:r>
          </a:p>
          <a:p>
            <a:endParaRPr lang="en-US" dirty="0"/>
          </a:p>
          <a:p>
            <a:r>
              <a:rPr lang="en-US" dirty="0" smtClean="0"/>
              <a:t>Sounds		</a:t>
            </a:r>
            <a:r>
              <a:rPr lang="en-US" dirty="0"/>
              <a:t>System sounds can be set in Control Panel by going to Hardware and </a:t>
            </a:r>
            <a:r>
              <a:rPr lang="en-US" dirty="0" smtClean="0"/>
              <a:t>			Sound </a:t>
            </a:r>
            <a:r>
              <a:rPr lang="en-US" dirty="0"/>
              <a:t>&gt; Change System Sounds. A sound scheme can be selected and </a:t>
            </a:r>
            <a:r>
              <a:rPr lang="en-US" dirty="0" smtClean="0"/>
              <a:t>		customized </a:t>
            </a:r>
            <a:r>
              <a:rPr lang="en-US" dirty="0"/>
              <a:t>on the Sounds tab.</a:t>
            </a:r>
          </a:p>
        </p:txBody>
      </p:sp>
    </p:spTree>
    <p:extLst>
      <p:ext uri="{BB962C8B-B14F-4D97-AF65-F5344CB8AC3E}">
        <p14:creationId xmlns:p14="http://schemas.microsoft.com/office/powerpoint/2010/main" val="1331229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28600" y="519291"/>
            <a:ext cx="8610600" cy="6186309"/>
          </a:xfrm>
          <a:prstGeom prst="rect">
            <a:avLst/>
          </a:prstGeom>
          <a:noFill/>
        </p:spPr>
        <p:txBody>
          <a:bodyPr wrap="square" rtlCol="0">
            <a:spAutoFit/>
          </a:bodyPr>
          <a:lstStyle/>
          <a:p>
            <a:r>
              <a:rPr lang="en-US" sz="2800" b="1" dirty="0" smtClean="0"/>
              <a:t>9.2 Preferences and Settings</a:t>
            </a:r>
          </a:p>
          <a:p>
            <a:r>
              <a:rPr lang="en-US" b="1" dirty="0"/>
              <a:t>The following table describes settings that can be used to customize the appearance and function of the Windows graphical user interface.</a:t>
            </a:r>
          </a:p>
          <a:p>
            <a:endParaRPr lang="en-US" sz="800" b="1" dirty="0" smtClean="0"/>
          </a:p>
          <a:p>
            <a:r>
              <a:rPr lang="en-US" b="1" dirty="0" smtClean="0"/>
              <a:t>Configuration	Description</a:t>
            </a:r>
          </a:p>
          <a:p>
            <a:r>
              <a:rPr lang="en-US" b="1" dirty="0" smtClean="0"/>
              <a:t>    Setting</a:t>
            </a:r>
          </a:p>
          <a:p>
            <a:r>
              <a:rPr lang="en-US" dirty="0" smtClean="0"/>
              <a:t>Indexing		</a:t>
            </a:r>
            <a:r>
              <a:rPr lang="en-US" dirty="0"/>
              <a:t>Windows includes a quick search tool. The search tool is used in the </a:t>
            </a:r>
            <a:r>
              <a:rPr lang="en-US" dirty="0" smtClean="0"/>
              <a:t>			Start </a:t>
            </a:r>
            <a:r>
              <a:rPr lang="en-US" dirty="0"/>
              <a:t>menu, File Explorer, and Control Panel.</a:t>
            </a:r>
            <a:endParaRPr lang="en-US" sz="2000" dirty="0"/>
          </a:p>
          <a:p>
            <a:pPr lvl="0"/>
            <a:r>
              <a:rPr lang="en-US" dirty="0" smtClean="0"/>
              <a:t>		o Searches </a:t>
            </a:r>
            <a:r>
              <a:rPr lang="en-US" dirty="0"/>
              <a:t>execute quickly because the search tool does not search </a:t>
            </a:r>
            <a:r>
              <a:rPr lang="en-US" dirty="0" smtClean="0"/>
              <a:t>			    the entire </a:t>
            </a:r>
            <a:r>
              <a:rPr lang="en-US" dirty="0"/>
              <a:t>hard drive. Instead, it searches through a pre-built </a:t>
            </a:r>
            <a:r>
              <a:rPr lang="en-US" dirty="0" smtClean="0"/>
              <a:t>			    database</a:t>
            </a:r>
            <a:r>
              <a:rPr lang="en-US" dirty="0"/>
              <a:t>.</a:t>
            </a:r>
            <a:endParaRPr lang="en-US" sz="2000" dirty="0"/>
          </a:p>
          <a:p>
            <a:pPr lvl="0"/>
            <a:r>
              <a:rPr lang="en-US" dirty="0" smtClean="0"/>
              <a:t>		o By </a:t>
            </a:r>
            <a:r>
              <a:rPr lang="en-US" dirty="0"/>
              <a:t>default, Windows indexes selected file types on local hard disks as </a:t>
            </a:r>
            <a:r>
              <a:rPr lang="en-US" dirty="0" smtClean="0"/>
              <a:t>		    well </a:t>
            </a:r>
            <a:r>
              <a:rPr lang="en-US" dirty="0"/>
              <a:t>as offline files.</a:t>
            </a:r>
            <a:endParaRPr lang="en-US" sz="2000" dirty="0"/>
          </a:p>
          <a:p>
            <a:pPr lvl="0"/>
            <a:r>
              <a:rPr lang="en-US" dirty="0" smtClean="0"/>
              <a:t>		o Use </a:t>
            </a:r>
            <a:r>
              <a:rPr lang="en-US" dirty="0"/>
              <a:t>the </a:t>
            </a:r>
            <a:r>
              <a:rPr lang="en-US" b="1" dirty="0"/>
              <a:t>Indexing Options</a:t>
            </a:r>
            <a:r>
              <a:rPr lang="en-US" dirty="0"/>
              <a:t> in Control Panel to customize what </a:t>
            </a:r>
            <a:r>
              <a:rPr lang="en-US" dirty="0" smtClean="0"/>
              <a:t>			    information </a:t>
            </a:r>
            <a:r>
              <a:rPr lang="en-US" dirty="0"/>
              <a:t>is included in the index. You can:</a:t>
            </a:r>
            <a:endParaRPr lang="en-US" sz="2000" dirty="0"/>
          </a:p>
          <a:p>
            <a:pPr lvl="1"/>
            <a:r>
              <a:rPr lang="en-US" dirty="0" smtClean="0"/>
              <a:t>			a. Modify </a:t>
            </a:r>
            <a:r>
              <a:rPr lang="en-US" dirty="0"/>
              <a:t>the list of locations to include or exclude specific </a:t>
            </a:r>
            <a:r>
              <a:rPr lang="en-US" dirty="0" smtClean="0"/>
              <a:t>				    drives</a:t>
            </a:r>
            <a:r>
              <a:rPr lang="en-US" dirty="0"/>
              <a:t>, </a:t>
            </a:r>
            <a:r>
              <a:rPr lang="en-US" dirty="0" smtClean="0"/>
              <a:t>folders</a:t>
            </a:r>
            <a:r>
              <a:rPr lang="en-US" dirty="0"/>
              <a:t>, or other locations.</a:t>
            </a:r>
            <a:endParaRPr lang="en-US" sz="2000" dirty="0"/>
          </a:p>
          <a:p>
            <a:pPr lvl="1"/>
            <a:r>
              <a:rPr lang="en-US" dirty="0" smtClean="0"/>
              <a:t>			b. Modify </a:t>
            </a:r>
            <a:r>
              <a:rPr lang="en-US" dirty="0"/>
              <a:t>the list of file types to include or exclude files from </a:t>
            </a:r>
            <a:r>
              <a:rPr lang="en-US" dirty="0" smtClean="0"/>
              <a:t>			    being indexed </a:t>
            </a:r>
            <a:r>
              <a:rPr lang="en-US" dirty="0"/>
              <a:t>based on the file extension.</a:t>
            </a:r>
            <a:endParaRPr lang="en-US" sz="2000" dirty="0"/>
          </a:p>
          <a:p>
            <a:pPr lvl="1"/>
            <a:r>
              <a:rPr lang="en-US" dirty="0" smtClean="0"/>
              <a:t>			c. Index </a:t>
            </a:r>
            <a:r>
              <a:rPr lang="en-US" dirty="0"/>
              <a:t>files based on filename, properties, or file contents.</a:t>
            </a:r>
            <a:endParaRPr lang="en-US" sz="2000" dirty="0"/>
          </a:p>
          <a:p>
            <a:r>
              <a:rPr lang="en-US" dirty="0" smtClean="0"/>
              <a:t>		In </a:t>
            </a:r>
            <a:r>
              <a:rPr lang="en-US" dirty="0"/>
              <a:t>File Explorer, use the </a:t>
            </a:r>
            <a:r>
              <a:rPr lang="en-US" b="1" dirty="0"/>
              <a:t>Search</a:t>
            </a:r>
            <a:r>
              <a:rPr lang="en-US" dirty="0"/>
              <a:t> settings in </a:t>
            </a:r>
            <a:r>
              <a:rPr lang="en-US" b="1" dirty="0"/>
              <a:t>Folder Options</a:t>
            </a:r>
            <a:r>
              <a:rPr lang="en-US" dirty="0"/>
              <a:t> to customize </a:t>
            </a:r>
            <a:r>
              <a:rPr lang="en-US" dirty="0" smtClean="0"/>
              <a:t>		how </a:t>
            </a:r>
            <a:r>
              <a:rPr lang="en-US" dirty="0"/>
              <a:t>searches are executed.</a:t>
            </a:r>
            <a:r>
              <a:rPr lang="en-US" dirty="0" smtClean="0"/>
              <a:t>	</a:t>
            </a:r>
            <a:endParaRPr lang="en-US" dirty="0"/>
          </a:p>
        </p:txBody>
      </p:sp>
    </p:spTree>
    <p:extLst>
      <p:ext uri="{BB962C8B-B14F-4D97-AF65-F5344CB8AC3E}">
        <p14:creationId xmlns:p14="http://schemas.microsoft.com/office/powerpoint/2010/main" val="21892789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4800" y="519291"/>
            <a:ext cx="8610600" cy="5940088"/>
          </a:xfrm>
          <a:prstGeom prst="rect">
            <a:avLst/>
          </a:prstGeom>
          <a:noFill/>
        </p:spPr>
        <p:txBody>
          <a:bodyPr wrap="square" rtlCol="0">
            <a:spAutoFit/>
          </a:bodyPr>
          <a:lstStyle/>
          <a:p>
            <a:r>
              <a:rPr lang="en-US" sz="2800" b="1" dirty="0" smtClean="0"/>
              <a:t>9.2 Preferences and Settings</a:t>
            </a:r>
          </a:p>
          <a:p>
            <a:r>
              <a:rPr lang="en-US" b="1" dirty="0"/>
              <a:t>The following table describes settings that can be used to customize the appearance and function of the Windows graphical user interface.</a:t>
            </a:r>
          </a:p>
          <a:p>
            <a:endParaRPr lang="en-US" sz="800" b="1" dirty="0" smtClean="0"/>
          </a:p>
          <a:p>
            <a:r>
              <a:rPr lang="en-US" b="1" dirty="0" smtClean="0"/>
              <a:t>Configuration	Description</a:t>
            </a:r>
          </a:p>
          <a:p>
            <a:r>
              <a:rPr lang="en-US" b="1" dirty="0" smtClean="0"/>
              <a:t>    Setting</a:t>
            </a:r>
          </a:p>
          <a:p>
            <a:r>
              <a:rPr lang="en-US" sz="1600" dirty="0" smtClean="0"/>
              <a:t>Region and	</a:t>
            </a:r>
            <a:r>
              <a:rPr lang="en-US" sz="1600" dirty="0"/>
              <a:t>Use the Region and Language options in Control Panel to manage </a:t>
            </a:r>
            <a:r>
              <a:rPr lang="en-US" sz="1600" dirty="0" smtClean="0"/>
              <a:t>	</a:t>
            </a:r>
            <a:endParaRPr lang="en-US" sz="1600" dirty="0"/>
          </a:p>
          <a:p>
            <a:r>
              <a:rPr lang="en-US" sz="1600" dirty="0" smtClean="0"/>
              <a:t>Language Options	language </a:t>
            </a:r>
            <a:r>
              <a:rPr lang="en-US" sz="1600" dirty="0"/>
              <a:t>capabilities for the system.</a:t>
            </a:r>
          </a:p>
          <a:p>
            <a:pPr lvl="0"/>
            <a:r>
              <a:rPr lang="en-US" sz="1600" dirty="0" smtClean="0"/>
              <a:t>		o Region </a:t>
            </a:r>
            <a:r>
              <a:rPr lang="en-US" sz="1600" dirty="0"/>
              <a:t>settings control how times, dates, numbers, and currency are </a:t>
            </a:r>
            <a:r>
              <a:rPr lang="en-US" sz="1600" dirty="0" smtClean="0"/>
              <a:t>		    	   formatted </a:t>
            </a:r>
            <a:r>
              <a:rPr lang="en-US" sz="1600" dirty="0"/>
              <a:t>and displayed. For example, dates are displayed </a:t>
            </a:r>
            <a:r>
              <a:rPr lang="en-US" sz="1600" dirty="0" smtClean="0"/>
              <a:t>differently </a:t>
            </a:r>
            <a:r>
              <a:rPr lang="en-US" sz="1600" dirty="0"/>
              <a:t>in </a:t>
            </a:r>
            <a:r>
              <a:rPr lang="en-US" sz="1600" dirty="0" smtClean="0"/>
              <a:t>			   different </a:t>
            </a:r>
            <a:r>
              <a:rPr lang="en-US" sz="1600" dirty="0"/>
              <a:t>parts of the world and for different languages. </a:t>
            </a:r>
            <a:r>
              <a:rPr lang="en-US" sz="1600" dirty="0" smtClean="0"/>
              <a:t>				   For </a:t>
            </a:r>
            <a:r>
              <a:rPr lang="en-US" sz="1600" dirty="0"/>
              <a:t>example:</a:t>
            </a:r>
          </a:p>
          <a:p>
            <a:pPr lvl="1"/>
            <a:r>
              <a:rPr lang="en-US" sz="1600" dirty="0" smtClean="0"/>
              <a:t>		   a. Canada </a:t>
            </a:r>
            <a:r>
              <a:rPr lang="en-US" sz="1600" dirty="0"/>
              <a:t>(French) displays dates in the format: </a:t>
            </a:r>
            <a:r>
              <a:rPr lang="en-US" sz="1600" dirty="0" err="1"/>
              <a:t>yyyy</a:t>
            </a:r>
            <a:r>
              <a:rPr lang="en-US" sz="1600" dirty="0"/>
              <a:t>-MM-</a:t>
            </a:r>
            <a:r>
              <a:rPr lang="en-US" sz="1600" dirty="0" err="1"/>
              <a:t>dd</a:t>
            </a:r>
            <a:r>
              <a:rPr lang="en-US" sz="1600" dirty="0"/>
              <a:t> (2002-11-02)</a:t>
            </a:r>
          </a:p>
          <a:p>
            <a:pPr lvl="1"/>
            <a:r>
              <a:rPr lang="en-US" sz="1600" dirty="0" smtClean="0"/>
              <a:t>		   b. Canada </a:t>
            </a:r>
            <a:r>
              <a:rPr lang="en-US" sz="1600" dirty="0"/>
              <a:t>(English) displays dates in the format: </a:t>
            </a:r>
            <a:r>
              <a:rPr lang="en-US" sz="1600" dirty="0" err="1"/>
              <a:t>dd</a:t>
            </a:r>
            <a:r>
              <a:rPr lang="en-US" sz="1600" dirty="0"/>
              <a:t>/MM/</a:t>
            </a:r>
            <a:r>
              <a:rPr lang="en-US" sz="1600" dirty="0" err="1"/>
              <a:t>yyyy</a:t>
            </a:r>
            <a:r>
              <a:rPr lang="en-US" sz="1600" dirty="0"/>
              <a:t> (02/11/2002)</a:t>
            </a:r>
          </a:p>
          <a:p>
            <a:pPr lvl="1"/>
            <a:r>
              <a:rPr lang="en-US" sz="1600" dirty="0" smtClean="0"/>
              <a:t>		   c. United </a:t>
            </a:r>
            <a:r>
              <a:rPr lang="en-US" sz="1600" dirty="0"/>
              <a:t>States (English) displays dates in the format: M/d/</a:t>
            </a:r>
            <a:r>
              <a:rPr lang="en-US" sz="1600" dirty="0" err="1"/>
              <a:t>yyyy</a:t>
            </a:r>
            <a:r>
              <a:rPr lang="en-US" sz="1600" dirty="0"/>
              <a:t> (11/2/2002)</a:t>
            </a:r>
          </a:p>
          <a:p>
            <a:pPr lvl="1"/>
            <a:r>
              <a:rPr lang="en-US" sz="1600" dirty="0" smtClean="0"/>
              <a:t>		   d. Australia </a:t>
            </a:r>
            <a:r>
              <a:rPr lang="en-US" sz="1600" dirty="0"/>
              <a:t>(English) displays dates in the format: d/MM/</a:t>
            </a:r>
            <a:r>
              <a:rPr lang="en-US" sz="1600" dirty="0" err="1"/>
              <a:t>yyyy</a:t>
            </a:r>
            <a:r>
              <a:rPr lang="en-US" sz="1600" dirty="0"/>
              <a:t> (2/11/2002)</a:t>
            </a:r>
          </a:p>
          <a:p>
            <a:pPr lvl="0"/>
            <a:r>
              <a:rPr lang="en-US" sz="1600" dirty="0" smtClean="0"/>
              <a:t>		o The </a:t>
            </a:r>
            <a:r>
              <a:rPr lang="en-US" sz="1600" dirty="0"/>
              <a:t>Change Location setting identifies the area of the world where the </a:t>
            </a:r>
            <a:r>
              <a:rPr lang="en-US" sz="1600" dirty="0" smtClean="0"/>
              <a:t>			    computer </a:t>
            </a:r>
            <a:r>
              <a:rPr lang="en-US" sz="1600" dirty="0"/>
              <a:t>is connected. Some software services use the location to modify </a:t>
            </a:r>
            <a:r>
              <a:rPr lang="en-US" sz="1600" dirty="0" smtClean="0"/>
              <a:t>			    the </a:t>
            </a:r>
            <a:r>
              <a:rPr lang="en-US" sz="1600" dirty="0"/>
              <a:t>content based on the location.</a:t>
            </a:r>
          </a:p>
          <a:p>
            <a:r>
              <a:rPr lang="en-US" sz="1600" dirty="0" smtClean="0"/>
              <a:t>		o An </a:t>
            </a:r>
            <a:r>
              <a:rPr lang="en-US" sz="1600" dirty="0"/>
              <a:t>input language identifies the language, font, and keyboard layouts that can </a:t>
            </a:r>
            <a:r>
              <a:rPr lang="en-US" sz="1600" dirty="0" smtClean="0"/>
              <a:t>		   be </a:t>
            </a:r>
            <a:r>
              <a:rPr lang="en-US" sz="1600" dirty="0"/>
              <a:t>used on the system. When you add an input language, the language </a:t>
            </a:r>
            <a:r>
              <a:rPr lang="en-US" sz="1600" dirty="0" smtClean="0"/>
              <a:t>			   toolbar </a:t>
            </a:r>
            <a:r>
              <a:rPr lang="en-US" sz="1600" dirty="0"/>
              <a:t>is made available. Using the language toolbar, you can quickly change </a:t>
            </a:r>
            <a:r>
              <a:rPr lang="en-US" sz="1600" dirty="0" smtClean="0"/>
              <a:t>		   the </a:t>
            </a:r>
            <a:r>
              <a:rPr lang="en-US" sz="1600" dirty="0"/>
              <a:t>current input language within an application.</a:t>
            </a:r>
          </a:p>
        </p:txBody>
      </p:sp>
    </p:spTree>
    <p:extLst>
      <p:ext uri="{BB962C8B-B14F-4D97-AF65-F5344CB8AC3E}">
        <p14:creationId xmlns:p14="http://schemas.microsoft.com/office/powerpoint/2010/main" val="33593642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4800" y="457200"/>
            <a:ext cx="8610600" cy="6340197"/>
          </a:xfrm>
          <a:prstGeom prst="rect">
            <a:avLst/>
          </a:prstGeom>
          <a:noFill/>
        </p:spPr>
        <p:txBody>
          <a:bodyPr wrap="square" rtlCol="0">
            <a:spAutoFit/>
          </a:bodyPr>
          <a:lstStyle/>
          <a:p>
            <a:r>
              <a:rPr lang="en-US" sz="2800" b="1" dirty="0" smtClean="0"/>
              <a:t>9.3 Performance Monitoring:</a:t>
            </a:r>
          </a:p>
          <a:p>
            <a:r>
              <a:rPr lang="en-US" b="1" dirty="0"/>
              <a:t>A </a:t>
            </a:r>
            <a:r>
              <a:rPr lang="en-US" b="1" i="1" dirty="0"/>
              <a:t>bottleneck</a:t>
            </a:r>
            <a:r>
              <a:rPr lang="en-US" b="1" dirty="0"/>
              <a:t> occurs when a component is unable to keep up with demand and subsequently slows down other processes or functions. </a:t>
            </a:r>
            <a:r>
              <a:rPr lang="en-US" dirty="0"/>
              <a:t>When a system seems to respond slowly, it's important to be able to accurately identify the component(s) that are causing the problem so you can take the proper actions to improve performance.</a:t>
            </a:r>
          </a:p>
          <a:p>
            <a:r>
              <a:rPr lang="en-US" b="1" dirty="0"/>
              <a:t>Common components to examine in order to improve performance are:</a:t>
            </a:r>
          </a:p>
          <a:p>
            <a:pPr lvl="0"/>
            <a:r>
              <a:rPr lang="en-US" dirty="0" smtClean="0"/>
              <a:t>	O Processor </a:t>
            </a:r>
            <a:r>
              <a:rPr lang="en-US" dirty="0"/>
              <a:t>(CPU)</a:t>
            </a:r>
          </a:p>
          <a:p>
            <a:pPr lvl="0"/>
            <a:r>
              <a:rPr lang="en-US" dirty="0" smtClean="0"/>
              <a:t>	O Hard </a:t>
            </a:r>
            <a:r>
              <a:rPr lang="en-US" dirty="0"/>
              <a:t>disk</a:t>
            </a:r>
          </a:p>
          <a:p>
            <a:pPr lvl="0"/>
            <a:r>
              <a:rPr lang="en-US" dirty="0" smtClean="0"/>
              <a:t>	O Memory</a:t>
            </a:r>
            <a:endParaRPr lang="en-US" dirty="0"/>
          </a:p>
          <a:p>
            <a:pPr lvl="0"/>
            <a:r>
              <a:rPr lang="en-US" dirty="0" smtClean="0"/>
              <a:t>	O Network</a:t>
            </a:r>
            <a:endParaRPr lang="en-US" dirty="0"/>
          </a:p>
          <a:p>
            <a:r>
              <a:rPr lang="en-US" b="1" dirty="0"/>
              <a:t>One way to identify components that are causing a bottleneck is to monitor system performance statistics. These statistics give you a measure of the activity of a certain aspect of the system. By recognizing abnormal statistics, you can identify the component that is overloaded or not responding appropriately. Windows identifies system performance statistics using the following terms:</a:t>
            </a:r>
          </a:p>
          <a:p>
            <a:pPr lvl="0"/>
            <a:r>
              <a:rPr lang="en-US" dirty="0" smtClean="0"/>
              <a:t>	O A</a:t>
            </a:r>
            <a:r>
              <a:rPr lang="en-US" dirty="0"/>
              <a:t> </a:t>
            </a:r>
            <a:r>
              <a:rPr lang="en-US" i="1" dirty="0"/>
              <a:t>counter</a:t>
            </a:r>
            <a:r>
              <a:rPr lang="en-US" dirty="0"/>
              <a:t> is a specific statistic you can monitor (such as the amount of </a:t>
            </a:r>
            <a:r>
              <a:rPr lang="en-US" dirty="0" smtClean="0"/>
              <a:t>free</a:t>
            </a:r>
            <a:br>
              <a:rPr lang="en-US" dirty="0" smtClean="0"/>
            </a:br>
            <a:r>
              <a:rPr lang="en-US" dirty="0" smtClean="0"/>
              <a:t> 	   memory or the </a:t>
            </a:r>
            <a:r>
              <a:rPr lang="en-US" dirty="0"/>
              <a:t>number of bytes sent on a network card).</a:t>
            </a:r>
          </a:p>
          <a:p>
            <a:pPr lvl="0"/>
            <a:r>
              <a:rPr lang="en-US" dirty="0" smtClean="0"/>
              <a:t>	O An</a:t>
            </a:r>
            <a:r>
              <a:rPr lang="en-US" dirty="0"/>
              <a:t> </a:t>
            </a:r>
            <a:r>
              <a:rPr lang="en-US" i="1" dirty="0"/>
              <a:t>object</a:t>
            </a:r>
            <a:r>
              <a:rPr lang="en-US" dirty="0"/>
              <a:t> is a statistic group, often corresponding to a specific type </a:t>
            </a:r>
            <a:r>
              <a:rPr lang="en-US" dirty="0" smtClean="0"/>
              <a:t>of</a:t>
            </a:r>
            <a:br>
              <a:rPr lang="en-US" dirty="0" smtClean="0"/>
            </a:br>
            <a:r>
              <a:rPr lang="en-US" dirty="0" smtClean="0"/>
              <a:t>	   </a:t>
            </a:r>
            <a:r>
              <a:rPr lang="en-US" dirty="0"/>
              <a:t>hardware </a:t>
            </a:r>
            <a:r>
              <a:rPr lang="en-US" dirty="0" smtClean="0"/>
              <a:t>device or </a:t>
            </a:r>
            <a:r>
              <a:rPr lang="en-US" dirty="0"/>
              <a:t>software process (such as the processor or memory</a:t>
            </a:r>
            <a:r>
              <a:rPr lang="en-US" dirty="0" smtClean="0"/>
              <a:t>).</a:t>
            </a:r>
          </a:p>
          <a:p>
            <a:pPr lvl="0"/>
            <a:endParaRPr lang="en-US" sz="800" dirty="0"/>
          </a:p>
          <a:p>
            <a:pPr lvl="0"/>
            <a:r>
              <a:rPr lang="en-US" b="1" dirty="0" smtClean="0"/>
              <a:t>Note: </a:t>
            </a:r>
            <a:r>
              <a:rPr lang="en-US" i="1" dirty="0"/>
              <a:t>Use Task Manager, System Monitor, Resource Monitor, and Performance Monitor </a:t>
            </a:r>
            <a:r>
              <a:rPr lang="en-US" i="1" dirty="0" smtClean="0"/>
              <a:t>to</a:t>
            </a:r>
            <a:br>
              <a:rPr lang="en-US" i="1" dirty="0" smtClean="0"/>
            </a:br>
            <a:r>
              <a:rPr lang="en-US" i="1" dirty="0" smtClean="0"/>
              <a:t>            </a:t>
            </a:r>
            <a:r>
              <a:rPr lang="en-US" i="1" dirty="0"/>
              <a:t>track statistics</a:t>
            </a:r>
          </a:p>
        </p:txBody>
      </p:sp>
    </p:spTree>
    <p:extLst>
      <p:ext uri="{BB962C8B-B14F-4D97-AF65-F5344CB8AC3E}">
        <p14:creationId xmlns:p14="http://schemas.microsoft.com/office/powerpoint/2010/main" val="1484717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7620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4800" y="228600"/>
            <a:ext cx="8610600" cy="6540252"/>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sz="1600" dirty="0" smtClean="0"/>
              <a:t>% Processor-Time	</a:t>
            </a:r>
            <a:r>
              <a:rPr lang="en-US" sz="1600" i="1" dirty="0"/>
              <a:t>Processor utilization</a:t>
            </a:r>
            <a:r>
              <a:rPr lang="en-US" sz="1600" dirty="0"/>
              <a:t> is the amount (percentage) of time the processor </a:t>
            </a:r>
            <a:r>
              <a:rPr lang="en-US" sz="1600" dirty="0" smtClean="0"/>
              <a:t>(Processor		spends </a:t>
            </a:r>
            <a:r>
              <a:rPr lang="en-US" sz="1600" dirty="0"/>
              <a:t>doing non-idle tasks.</a:t>
            </a:r>
          </a:p>
          <a:p>
            <a:r>
              <a:rPr lang="en-US" sz="1600" dirty="0" smtClean="0"/>
              <a:t>  Utilization)	o Processor </a:t>
            </a:r>
            <a:r>
              <a:rPr lang="en-US" sz="1600" dirty="0"/>
              <a:t>utilization should be relatively low, up to 40% on average.</a:t>
            </a:r>
          </a:p>
          <a:p>
            <a:pPr lvl="0"/>
            <a:r>
              <a:rPr lang="en-US" sz="1600" dirty="0" smtClean="0"/>
              <a:t>		o Processor </a:t>
            </a:r>
            <a:r>
              <a:rPr lang="en-US" sz="1600" dirty="0"/>
              <a:t>utilization will spike (85 - 90% or higher) when a major task </a:t>
            </a:r>
            <a:r>
              <a:rPr lang="en-US" sz="1600" dirty="0" smtClean="0"/>
              <a:t>		    	    is </a:t>
            </a:r>
            <a:r>
              <a:rPr lang="en-US" sz="1600" dirty="0"/>
              <a:t>launched or a significant task is performed.</a:t>
            </a:r>
          </a:p>
          <a:p>
            <a:pPr lvl="0"/>
            <a:r>
              <a:rPr lang="en-US" sz="1600" dirty="0" smtClean="0"/>
              <a:t>		o Utilization </a:t>
            </a:r>
            <a:r>
              <a:rPr lang="en-US" sz="1600" dirty="0"/>
              <a:t>is reported for each processor in a multi-processor or </a:t>
            </a:r>
            <a:r>
              <a:rPr lang="en-US" sz="1600" dirty="0" smtClean="0"/>
              <a:t>			  	    multi-core </a:t>
            </a:r>
            <a:r>
              <a:rPr lang="en-US" sz="1600" dirty="0"/>
              <a:t>system. A CPU that supports Hyper-Threading will show </a:t>
            </a:r>
            <a:r>
              <a:rPr lang="en-US" sz="1600" dirty="0" smtClean="0"/>
              <a:t>			   two </a:t>
            </a:r>
            <a:r>
              <a:rPr lang="en-US" sz="1600" dirty="0"/>
              <a:t>utilization graphs for each processor.</a:t>
            </a:r>
          </a:p>
          <a:p>
            <a:pPr lvl="0"/>
            <a:r>
              <a:rPr lang="en-US" sz="1600" dirty="0" smtClean="0"/>
              <a:t>		o If </a:t>
            </a:r>
            <a:r>
              <a:rPr lang="en-US" sz="1600" dirty="0"/>
              <a:t>the processor utilization is consistently high (over 90%), then the </a:t>
            </a:r>
            <a:r>
              <a:rPr lang="en-US" sz="1600" dirty="0" smtClean="0"/>
              <a:t>			    CPU </a:t>
            </a:r>
            <a:r>
              <a:rPr lang="en-US" sz="1600" dirty="0"/>
              <a:t>is likely the bottleneck.</a:t>
            </a:r>
          </a:p>
          <a:p>
            <a:pPr lvl="1"/>
            <a:r>
              <a:rPr lang="en-US" sz="1600" dirty="0" smtClean="0"/>
              <a:t>		       1. Check </a:t>
            </a:r>
            <a:r>
              <a:rPr lang="en-US" sz="1600" dirty="0"/>
              <a:t>the running processes to see the CPU use of each process. If </a:t>
            </a:r>
            <a:r>
              <a:rPr lang="en-US" sz="1600" dirty="0" smtClean="0"/>
              <a:t>			           possible delay </a:t>
            </a:r>
            <a:r>
              <a:rPr lang="en-US" sz="1600" dirty="0"/>
              <a:t>or pause non-critical processes or run them during off </a:t>
            </a:r>
            <a:r>
              <a:rPr lang="en-US" sz="1600" dirty="0" smtClean="0"/>
              <a:t>			           hours</a:t>
            </a:r>
            <a:r>
              <a:rPr lang="en-US" sz="1600" dirty="0"/>
              <a:t>.</a:t>
            </a:r>
          </a:p>
          <a:p>
            <a:pPr lvl="1"/>
            <a:r>
              <a:rPr lang="en-US" sz="1600" dirty="0" smtClean="0"/>
              <a:t>		      2. A </a:t>
            </a:r>
            <a:r>
              <a:rPr lang="en-US" sz="1600" dirty="0"/>
              <a:t>process that has hung could show 100% CPU use. If the process does </a:t>
            </a:r>
            <a:r>
              <a:rPr lang="en-US" sz="1600" dirty="0" smtClean="0"/>
              <a:t>			          not </a:t>
            </a:r>
            <a:r>
              <a:rPr lang="en-US" sz="1600" dirty="0"/>
              <a:t>complete after a period of time and does not respond, end the </a:t>
            </a:r>
            <a:r>
              <a:rPr lang="en-US" sz="1600" dirty="0" smtClean="0"/>
              <a:t>			          process </a:t>
            </a:r>
            <a:r>
              <a:rPr lang="en-US" sz="1600" dirty="0"/>
              <a:t>to return CPU use to normal.</a:t>
            </a:r>
          </a:p>
          <a:p>
            <a:pPr lvl="1"/>
            <a:r>
              <a:rPr lang="en-US" sz="1600" dirty="0" smtClean="0"/>
              <a:t>		      3. A </a:t>
            </a:r>
            <a:r>
              <a:rPr lang="en-US" sz="1600" dirty="0"/>
              <a:t>computer with a virus might show an unknown process consuming </a:t>
            </a:r>
            <a:r>
              <a:rPr lang="en-US" sz="1600" dirty="0" smtClean="0"/>
              <a:t>most</a:t>
            </a:r>
            <a:br>
              <a:rPr lang="en-US" sz="1600" dirty="0" smtClean="0"/>
            </a:br>
            <a:r>
              <a:rPr lang="en-US" sz="1600" dirty="0" smtClean="0"/>
              <a:t>		          </a:t>
            </a:r>
            <a:r>
              <a:rPr lang="en-US" sz="1600" dirty="0"/>
              <a:t>of </a:t>
            </a:r>
            <a:r>
              <a:rPr lang="en-US" sz="1600" dirty="0" smtClean="0"/>
              <a:t> the </a:t>
            </a:r>
            <a:r>
              <a:rPr lang="en-US" sz="1600" dirty="0"/>
              <a:t>processor time. Use the Internet to identify the function of </a:t>
            </a:r>
            <a:r>
              <a:rPr lang="en-US" sz="1600" dirty="0" smtClean="0"/>
              <a:t>			         unknown </a:t>
            </a:r>
            <a:r>
              <a:rPr lang="en-US" sz="1600" dirty="0"/>
              <a:t>processes.</a:t>
            </a:r>
          </a:p>
          <a:p>
            <a:pPr lvl="1"/>
            <a:r>
              <a:rPr lang="en-US" sz="1600" dirty="0" smtClean="0"/>
              <a:t>		      4. Configure </a:t>
            </a:r>
            <a:r>
              <a:rPr lang="en-US" sz="1600" dirty="0"/>
              <a:t>the processor </a:t>
            </a:r>
            <a:r>
              <a:rPr lang="en-US" sz="1600" i="1" dirty="0"/>
              <a:t>affinity</a:t>
            </a:r>
            <a:r>
              <a:rPr lang="en-US" sz="1600" dirty="0"/>
              <a:t> to specify that a specific process use </a:t>
            </a:r>
            <a:r>
              <a:rPr lang="en-US" sz="1600" dirty="0" smtClean="0"/>
              <a:t>a	</a:t>
            </a:r>
            <a:br>
              <a:rPr lang="en-US" sz="1600" dirty="0" smtClean="0"/>
            </a:br>
            <a:r>
              <a:rPr lang="en-US" sz="1600" dirty="0" smtClean="0"/>
              <a:t>		           </a:t>
            </a:r>
            <a:r>
              <a:rPr lang="en-US" sz="1600" dirty="0"/>
              <a:t>certain </a:t>
            </a:r>
            <a:r>
              <a:rPr lang="en-US" sz="1600" dirty="0" smtClean="0"/>
              <a:t>processor </a:t>
            </a:r>
            <a:r>
              <a:rPr lang="en-US" sz="1600" dirty="0"/>
              <a:t>in a multi-processor system</a:t>
            </a:r>
            <a:r>
              <a:rPr lang="en-US" sz="1600" dirty="0" smtClean="0"/>
              <a:t>.  </a:t>
            </a:r>
          </a:p>
          <a:p>
            <a:pPr lvl="1"/>
            <a:r>
              <a:rPr lang="en-US" sz="1600" dirty="0" smtClean="0"/>
              <a:t>		      5. Upgrade </a:t>
            </a:r>
            <a:r>
              <a:rPr lang="en-US" sz="1600" dirty="0"/>
              <a:t>to a faster CPU </a:t>
            </a:r>
            <a:r>
              <a:rPr lang="en-US" sz="1600" dirty="0" smtClean="0"/>
              <a:t>or </a:t>
            </a:r>
            <a:r>
              <a:rPr lang="en-US" sz="1600" dirty="0"/>
              <a:t>add more cores to the system.</a:t>
            </a:r>
          </a:p>
        </p:txBody>
      </p:sp>
    </p:spTree>
    <p:extLst>
      <p:ext uri="{BB962C8B-B14F-4D97-AF65-F5344CB8AC3E}">
        <p14:creationId xmlns:p14="http://schemas.microsoft.com/office/powerpoint/2010/main" val="40338113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18541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66700" y="1295400"/>
            <a:ext cx="8610600" cy="3616375"/>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dirty="0" smtClean="0"/>
              <a:t>% Disk Time	</a:t>
            </a:r>
            <a:r>
              <a:rPr lang="en-US" dirty="0"/>
              <a:t>The % Disk Time statistic identifies the percentage of time that the disk </a:t>
            </a:r>
            <a:r>
              <a:rPr lang="en-US" dirty="0" smtClean="0"/>
              <a:t>(Highest Active	subsystem </a:t>
            </a:r>
            <a:r>
              <a:rPr lang="en-US" dirty="0"/>
              <a:t>is busy reading from and writing to disk. </a:t>
            </a:r>
            <a:endParaRPr lang="en-US" dirty="0" smtClean="0"/>
          </a:p>
          <a:p>
            <a:r>
              <a:rPr lang="en-US" dirty="0" smtClean="0"/>
              <a:t>  Time)</a:t>
            </a:r>
            <a:endParaRPr lang="en-US" dirty="0"/>
          </a:p>
          <a:p>
            <a:r>
              <a:rPr lang="en-US" dirty="0" smtClean="0"/>
              <a:t>		If </a:t>
            </a:r>
            <a:r>
              <a:rPr lang="en-US" dirty="0"/>
              <a:t>this value is </a:t>
            </a:r>
            <a:r>
              <a:rPr lang="en-US" dirty="0" smtClean="0"/>
              <a:t>consistently </a:t>
            </a:r>
            <a:r>
              <a:rPr lang="en-US" dirty="0"/>
              <a:t>over 90%, check the following other </a:t>
            </a:r>
            <a:r>
              <a:rPr lang="en-US" dirty="0" smtClean="0"/>
              <a:t>			statistics </a:t>
            </a:r>
            <a:r>
              <a:rPr lang="en-US" dirty="0"/>
              <a:t>to </a:t>
            </a:r>
            <a:r>
              <a:rPr lang="en-US" dirty="0" smtClean="0"/>
              <a:t>identify	the </a:t>
            </a:r>
            <a:r>
              <a:rPr lang="en-US" dirty="0"/>
              <a:t>source of the high disk activity</a:t>
            </a:r>
            <a:r>
              <a:rPr lang="en-US" dirty="0" smtClean="0"/>
              <a:t>:</a:t>
            </a:r>
          </a:p>
          <a:p>
            <a:endParaRPr lang="en-US" dirty="0"/>
          </a:p>
          <a:p>
            <a:pPr lvl="0"/>
            <a:r>
              <a:rPr lang="en-US" dirty="0" smtClean="0"/>
              <a:t>		o Average </a:t>
            </a:r>
            <a:r>
              <a:rPr lang="en-US" dirty="0"/>
              <a:t>Disk Queue </a:t>
            </a:r>
            <a:r>
              <a:rPr lang="en-US" dirty="0" smtClean="0"/>
              <a:t>Length</a:t>
            </a:r>
          </a:p>
          <a:p>
            <a:pPr lvl="0"/>
            <a:endParaRPr lang="en-US" dirty="0"/>
          </a:p>
          <a:p>
            <a:r>
              <a:rPr lang="en-US" dirty="0" smtClean="0"/>
              <a:t>		o Memory </a:t>
            </a:r>
            <a:r>
              <a:rPr lang="en-US" dirty="0"/>
              <a:t>statistics</a:t>
            </a:r>
          </a:p>
        </p:txBody>
      </p:sp>
    </p:spTree>
    <p:extLst>
      <p:ext uri="{BB962C8B-B14F-4D97-AF65-F5344CB8AC3E}">
        <p14:creationId xmlns:p14="http://schemas.microsoft.com/office/powerpoint/2010/main" val="303466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18541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730401"/>
            <a:ext cx="8610600" cy="5555367"/>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dirty="0"/>
              <a:t>Average Disk </a:t>
            </a:r>
            <a:r>
              <a:rPr lang="en-US" dirty="0" smtClean="0"/>
              <a:t>	The </a:t>
            </a:r>
            <a:r>
              <a:rPr lang="en-US" dirty="0"/>
              <a:t>disk </a:t>
            </a:r>
            <a:r>
              <a:rPr lang="en-US" i="1" dirty="0"/>
              <a:t>queue</a:t>
            </a:r>
            <a:r>
              <a:rPr lang="en-US" dirty="0"/>
              <a:t> holds read and write requests that are waiting to be </a:t>
            </a:r>
            <a:r>
              <a:rPr lang="en-US" dirty="0" smtClean="0"/>
              <a:t>Queue Length          processed </a:t>
            </a:r>
            <a:r>
              <a:rPr lang="en-US" dirty="0"/>
              <a:t>by the disk controller. The average disk queue length </a:t>
            </a:r>
            <a:r>
              <a:rPr lang="en-US" dirty="0" smtClean="0"/>
              <a:t>tells</a:t>
            </a:r>
            <a:br>
              <a:rPr lang="en-US" dirty="0" smtClean="0"/>
            </a:br>
            <a:r>
              <a:rPr lang="en-US" dirty="0" smtClean="0"/>
              <a:t>		you </a:t>
            </a:r>
            <a:r>
              <a:rPr lang="en-US" dirty="0"/>
              <a:t>the number of read and write requests that are typically waiting </a:t>
            </a:r>
            <a:r>
              <a:rPr lang="en-US" dirty="0" smtClean="0"/>
              <a:t>			to </a:t>
            </a:r>
            <a:r>
              <a:rPr lang="en-US" dirty="0"/>
              <a:t>be processed.</a:t>
            </a:r>
          </a:p>
          <a:p>
            <a:pPr lvl="0"/>
            <a:r>
              <a:rPr lang="en-US" dirty="0" smtClean="0"/>
              <a:t>		o A </a:t>
            </a:r>
            <a:r>
              <a:rPr lang="en-US" dirty="0"/>
              <a:t>high number indicates that the system has requested data from </a:t>
            </a:r>
            <a:r>
              <a:rPr lang="en-US" dirty="0" smtClean="0"/>
              <a:t>			   the </a:t>
            </a:r>
            <a:r>
              <a:rPr lang="en-US" dirty="0"/>
              <a:t>hard disk, or has tried to save data to the hard disk, but that </a:t>
            </a:r>
            <a:r>
              <a:rPr lang="en-US" dirty="0" smtClean="0"/>
              <a:t>			   request </a:t>
            </a:r>
            <a:r>
              <a:rPr lang="en-US" dirty="0"/>
              <a:t>could not be fulfilled immediately (i.e. it has to wait).</a:t>
            </a:r>
          </a:p>
          <a:p>
            <a:pPr lvl="0"/>
            <a:r>
              <a:rPr lang="en-US" dirty="0" smtClean="0"/>
              <a:t>		o This </a:t>
            </a:r>
            <a:r>
              <a:rPr lang="en-US" dirty="0"/>
              <a:t>number should be below 2 times the number of disk spindles. </a:t>
            </a:r>
            <a:r>
              <a:rPr lang="en-US" dirty="0" smtClean="0"/>
              <a:t>			    Most </a:t>
            </a:r>
            <a:r>
              <a:rPr lang="en-US" dirty="0"/>
              <a:t>physical hard disks have a single spindle (although some newer </a:t>
            </a:r>
            <a:r>
              <a:rPr lang="en-US" dirty="0" smtClean="0"/>
              <a:t>		    drives </a:t>
            </a:r>
            <a:r>
              <a:rPr lang="en-US" dirty="0"/>
              <a:t>have 2 or 3). RAID arrays will have at least one spindle </a:t>
            </a:r>
            <a:r>
              <a:rPr lang="en-US" dirty="0" smtClean="0"/>
              <a:t>per	</a:t>
            </a:r>
            <a:br>
              <a:rPr lang="en-US" dirty="0" smtClean="0"/>
            </a:br>
            <a:r>
              <a:rPr lang="en-US" dirty="0" smtClean="0"/>
              <a:t>		    </a:t>
            </a:r>
            <a:r>
              <a:rPr lang="en-US" dirty="0"/>
              <a:t>physical disk</a:t>
            </a:r>
            <a:r>
              <a:rPr lang="en-US" dirty="0" smtClean="0"/>
              <a:t>.</a:t>
            </a:r>
          </a:p>
          <a:p>
            <a:pPr lvl="0"/>
            <a:endParaRPr lang="en-US" dirty="0"/>
          </a:p>
          <a:p>
            <a:r>
              <a:rPr lang="en-US" dirty="0" smtClean="0"/>
              <a:t>		</a:t>
            </a:r>
            <a:r>
              <a:rPr lang="en-US" b="1" dirty="0" smtClean="0"/>
              <a:t>If </a:t>
            </a:r>
            <a:r>
              <a:rPr lang="en-US" b="1" dirty="0"/>
              <a:t>this statistic shows consistently waiting read/write requests, </a:t>
            </a:r>
            <a:r>
              <a:rPr lang="en-US" b="1" dirty="0" smtClean="0"/>
              <a:t>you			 </a:t>
            </a:r>
            <a:r>
              <a:rPr lang="en-US" b="1" dirty="0"/>
              <a:t>might need to upgrade your disks.</a:t>
            </a:r>
          </a:p>
          <a:p>
            <a:pPr lvl="0"/>
            <a:r>
              <a:rPr lang="en-US" dirty="0" smtClean="0"/>
              <a:t>		o Choose </a:t>
            </a:r>
            <a:r>
              <a:rPr lang="en-US" dirty="0"/>
              <a:t>a faster disk (higher RPM and faster access time).</a:t>
            </a:r>
          </a:p>
          <a:p>
            <a:r>
              <a:rPr lang="en-US" dirty="0" smtClean="0"/>
              <a:t>		o Use </a:t>
            </a:r>
            <a:r>
              <a:rPr lang="en-US" dirty="0"/>
              <a:t>a RAID-0 configuration to improve disk access.</a:t>
            </a:r>
          </a:p>
        </p:txBody>
      </p:sp>
    </p:spTree>
    <p:extLst>
      <p:ext uri="{BB962C8B-B14F-4D97-AF65-F5344CB8AC3E}">
        <p14:creationId xmlns:p14="http://schemas.microsoft.com/office/powerpoint/2010/main" val="42604325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18541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644634"/>
            <a:ext cx="8610600" cy="5832366"/>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dirty="0" smtClean="0"/>
              <a:t>Available, used	</a:t>
            </a:r>
            <a:r>
              <a:rPr lang="en-US" dirty="0"/>
              <a:t>You can use Task Manager to quickly identify the use of physical </a:t>
            </a:r>
            <a:endParaRPr lang="en-US" dirty="0" smtClean="0"/>
          </a:p>
          <a:p>
            <a:r>
              <a:rPr lang="en-US" dirty="0" smtClean="0"/>
              <a:t>and free</a:t>
            </a:r>
            <a:r>
              <a:rPr lang="en-US" dirty="0"/>
              <a:t> </a:t>
            </a:r>
            <a:r>
              <a:rPr lang="en-US" dirty="0" smtClean="0"/>
              <a:t>physical	memory </a:t>
            </a:r>
            <a:r>
              <a:rPr lang="en-US" dirty="0"/>
              <a:t>in your system</a:t>
            </a:r>
            <a:r>
              <a:rPr lang="en-US" dirty="0" smtClean="0"/>
              <a:t>.</a:t>
            </a:r>
          </a:p>
          <a:p>
            <a:r>
              <a:rPr lang="en-US" dirty="0" smtClean="0"/>
              <a:t>memory</a:t>
            </a:r>
            <a:endParaRPr lang="en-US" dirty="0"/>
          </a:p>
          <a:p>
            <a:pPr lvl="0"/>
            <a:r>
              <a:rPr lang="en-US" dirty="0" smtClean="0"/>
              <a:t>		o The </a:t>
            </a:r>
            <a:r>
              <a:rPr lang="en-US" dirty="0"/>
              <a:t>total installed memory value reflects the amount of memory </a:t>
            </a:r>
            <a:r>
              <a:rPr lang="en-US" dirty="0" smtClean="0"/>
              <a:t>			    available </a:t>
            </a:r>
            <a:r>
              <a:rPr lang="en-US" dirty="0"/>
              <a:t>to the operating system. On a 32-bit system, this value will </a:t>
            </a:r>
            <a:r>
              <a:rPr lang="en-US" dirty="0" smtClean="0"/>
              <a:t>		    be </a:t>
            </a:r>
            <a:r>
              <a:rPr lang="en-US" dirty="0"/>
              <a:t>less than 4 GB, even if you have 4 GB of memory installed. This </a:t>
            </a:r>
            <a:r>
              <a:rPr lang="en-US" dirty="0" smtClean="0"/>
              <a:t>			    value </a:t>
            </a:r>
            <a:r>
              <a:rPr lang="en-US" dirty="0"/>
              <a:t>could also be slightly less than the amount of installed physical </a:t>
            </a:r>
            <a:r>
              <a:rPr lang="en-US" dirty="0" smtClean="0"/>
              <a:t>		    RAM </a:t>
            </a:r>
            <a:r>
              <a:rPr lang="en-US" dirty="0"/>
              <a:t>if the video adapter shares the system memory. The amount of </a:t>
            </a:r>
            <a:r>
              <a:rPr lang="en-US" dirty="0" smtClean="0"/>
              <a:t>		    memory </a:t>
            </a:r>
            <a:r>
              <a:rPr lang="en-US" dirty="0"/>
              <a:t>used for this purpose is displayed under hardware </a:t>
            </a:r>
            <a:r>
              <a:rPr lang="en-US" dirty="0" smtClean="0"/>
              <a:t>			    reserved</a:t>
            </a:r>
            <a:r>
              <a:rPr lang="en-US" dirty="0"/>
              <a:t>.</a:t>
            </a:r>
          </a:p>
          <a:p>
            <a:pPr lvl="0"/>
            <a:r>
              <a:rPr lang="en-US" dirty="0" smtClean="0"/>
              <a:t>		o The </a:t>
            </a:r>
            <a:r>
              <a:rPr lang="en-US" dirty="0"/>
              <a:t>cached value identifies memory that is being used for a disk </a:t>
            </a:r>
            <a:r>
              <a:rPr lang="en-US" dirty="0" smtClean="0"/>
              <a:t>			    cache </a:t>
            </a:r>
            <a:r>
              <a:rPr lang="en-US" dirty="0"/>
              <a:t>to improve read/write operations from the hard disk.</a:t>
            </a:r>
          </a:p>
          <a:p>
            <a:pPr lvl="0"/>
            <a:r>
              <a:rPr lang="en-US" dirty="0" smtClean="0"/>
              <a:t>		o The </a:t>
            </a:r>
            <a:r>
              <a:rPr lang="en-US" dirty="0"/>
              <a:t>available value identifies how much memory is unassigned.</a:t>
            </a:r>
          </a:p>
          <a:p>
            <a:r>
              <a:rPr lang="en-US" dirty="0" smtClean="0"/>
              <a:t>		</a:t>
            </a:r>
          </a:p>
          <a:p>
            <a:r>
              <a:rPr lang="en-US" dirty="0"/>
              <a:t>	</a:t>
            </a:r>
            <a:r>
              <a:rPr lang="en-US" dirty="0" smtClean="0"/>
              <a:t>	If </a:t>
            </a:r>
            <a:r>
              <a:rPr lang="en-US" dirty="0"/>
              <a:t>the amount of memory in use is close to the amount of RAM </a:t>
            </a:r>
            <a:r>
              <a:rPr lang="en-US" dirty="0" smtClean="0"/>
              <a:t/>
            </a:r>
            <a:br>
              <a:rPr lang="en-US" dirty="0" smtClean="0"/>
            </a:br>
            <a:r>
              <a:rPr lang="en-US" dirty="0" smtClean="0"/>
              <a:t>		installed</a:t>
            </a:r>
            <a:r>
              <a:rPr lang="en-US" dirty="0"/>
              <a:t>, you might need to add RAM or quit some running programs </a:t>
            </a:r>
            <a:r>
              <a:rPr lang="en-US" dirty="0" smtClean="0"/>
              <a:t/>
            </a:r>
            <a:br>
              <a:rPr lang="en-US" dirty="0" smtClean="0"/>
            </a:br>
            <a:r>
              <a:rPr lang="en-US" dirty="0" smtClean="0"/>
              <a:t>		to </a:t>
            </a:r>
            <a:r>
              <a:rPr lang="en-US" dirty="0"/>
              <a:t>free up memory.</a:t>
            </a:r>
          </a:p>
        </p:txBody>
      </p:sp>
    </p:spTree>
    <p:extLst>
      <p:ext uri="{BB962C8B-B14F-4D97-AF65-F5344CB8AC3E}">
        <p14:creationId xmlns:p14="http://schemas.microsoft.com/office/powerpoint/2010/main" val="24442185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18541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914400"/>
            <a:ext cx="8610600" cy="4724370"/>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dirty="0" smtClean="0"/>
              <a:t>Memory		</a:t>
            </a:r>
            <a:r>
              <a:rPr lang="en-US" dirty="0"/>
              <a:t>When a process runs, the operating system assigns memory to the </a:t>
            </a:r>
            <a:r>
              <a:rPr lang="en-US" dirty="0" smtClean="0"/>
              <a:t>Committed	process</a:t>
            </a:r>
            <a:r>
              <a:rPr lang="en-US" dirty="0"/>
              <a:t>. The amount of committed memory identifies how much </a:t>
            </a:r>
          </a:p>
          <a:p>
            <a:r>
              <a:rPr lang="en-US" dirty="0" smtClean="0"/>
              <a:t>Bytes (Commit	memory </a:t>
            </a:r>
            <a:r>
              <a:rPr lang="en-US" dirty="0"/>
              <a:t>has been assigned to running processes. </a:t>
            </a:r>
            <a:endParaRPr lang="en-US" dirty="0" smtClean="0"/>
          </a:p>
          <a:p>
            <a:r>
              <a:rPr lang="en-US" dirty="0" smtClean="0"/>
              <a:t>Charge)</a:t>
            </a:r>
            <a:endParaRPr lang="en-US" dirty="0"/>
          </a:p>
          <a:p>
            <a:r>
              <a:rPr lang="en-US" dirty="0" smtClean="0"/>
              <a:t>		</a:t>
            </a:r>
            <a:r>
              <a:rPr lang="en-US" b="1" dirty="0" smtClean="0"/>
              <a:t>Be </a:t>
            </a:r>
            <a:r>
              <a:rPr lang="en-US" b="1" dirty="0"/>
              <a:t>aware of the </a:t>
            </a:r>
            <a:r>
              <a:rPr lang="en-US" b="1" dirty="0" smtClean="0"/>
              <a:t>following </a:t>
            </a:r>
            <a:r>
              <a:rPr lang="en-US" b="1" dirty="0"/>
              <a:t>conditions indicated by this </a:t>
            </a:r>
            <a:r>
              <a:rPr lang="en-US" b="1" dirty="0" smtClean="0"/>
              <a:t>statistic:</a:t>
            </a:r>
          </a:p>
          <a:p>
            <a:endParaRPr lang="en-US" dirty="0"/>
          </a:p>
          <a:p>
            <a:pPr lvl="0"/>
            <a:r>
              <a:rPr lang="en-US" dirty="0" smtClean="0"/>
              <a:t>		o If </a:t>
            </a:r>
            <a:r>
              <a:rPr lang="en-US" dirty="0"/>
              <a:t>the value exceeds the amount of physical RAM, then the page file </a:t>
            </a:r>
            <a:r>
              <a:rPr lang="en-US" dirty="0" smtClean="0"/>
              <a:t>		   is </a:t>
            </a:r>
            <a:r>
              <a:rPr lang="en-US" dirty="0"/>
              <a:t>being used instead of physical RAM. At some point, this will start to </a:t>
            </a:r>
            <a:r>
              <a:rPr lang="en-US" dirty="0" smtClean="0"/>
              <a:t>		   cause </a:t>
            </a:r>
            <a:r>
              <a:rPr lang="en-US" dirty="0"/>
              <a:t>a bottleneck</a:t>
            </a:r>
            <a:r>
              <a:rPr lang="en-US" dirty="0" smtClean="0"/>
              <a:t>.</a:t>
            </a:r>
          </a:p>
          <a:p>
            <a:pPr lvl="0"/>
            <a:endParaRPr lang="en-US" dirty="0"/>
          </a:p>
          <a:p>
            <a:r>
              <a:rPr lang="en-US" dirty="0" smtClean="0"/>
              <a:t>		o To </a:t>
            </a:r>
            <a:r>
              <a:rPr lang="en-US" dirty="0"/>
              <a:t>temporarily make more memory available, quit running programs </a:t>
            </a:r>
            <a:r>
              <a:rPr lang="en-US" dirty="0" smtClean="0"/>
              <a:t>		    or </a:t>
            </a:r>
            <a:r>
              <a:rPr lang="en-US" dirty="0"/>
              <a:t>increase the page file size. However, the only permanent solution </a:t>
            </a:r>
            <a:r>
              <a:rPr lang="en-US" dirty="0" smtClean="0"/>
              <a:t>		    is </a:t>
            </a:r>
            <a:r>
              <a:rPr lang="en-US" dirty="0"/>
              <a:t>to add more physical memory.</a:t>
            </a:r>
          </a:p>
        </p:txBody>
      </p:sp>
    </p:spTree>
    <p:extLst>
      <p:ext uri="{BB962C8B-B14F-4D97-AF65-F5344CB8AC3E}">
        <p14:creationId xmlns:p14="http://schemas.microsoft.com/office/powerpoint/2010/main" val="102894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4800" y="609600"/>
            <a:ext cx="8610600" cy="5478423"/>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pPr lvl="0"/>
            <a:r>
              <a:rPr lang="en-US" sz="1600" dirty="0" smtClean="0"/>
              <a:t>Control	o Use </a:t>
            </a:r>
            <a:r>
              <a:rPr lang="en-US" sz="1600" dirty="0"/>
              <a:t>Security and Maintenance to review recent error messages </a:t>
            </a:r>
            <a:r>
              <a:rPr lang="en-US" sz="1600" dirty="0" smtClean="0"/>
              <a:t>and </a:t>
            </a:r>
            <a:r>
              <a:rPr lang="en-US" sz="1600" dirty="0"/>
              <a:t>options for </a:t>
            </a:r>
            <a:endParaRPr lang="en-US" sz="1600" dirty="0" smtClean="0"/>
          </a:p>
          <a:p>
            <a:pPr lvl="0"/>
            <a:r>
              <a:rPr lang="en-US" sz="1600" dirty="0" smtClean="0"/>
              <a:t>Panel	    resolving </a:t>
            </a:r>
            <a:r>
              <a:rPr lang="en-US" sz="1600" dirty="0"/>
              <a:t>issues.</a:t>
            </a:r>
          </a:p>
          <a:p>
            <a:pPr lvl="0"/>
            <a:r>
              <a:rPr lang="en-US" sz="1600" dirty="0"/>
              <a:t>	</a:t>
            </a:r>
            <a:r>
              <a:rPr lang="en-US" sz="1600" dirty="0" smtClean="0"/>
              <a:t>o Use </a:t>
            </a:r>
            <a:r>
              <a:rPr lang="en-US" sz="1600" dirty="0"/>
              <a:t>System and Security to configure Windows Update, manage </a:t>
            </a:r>
            <a:r>
              <a:rPr lang="en-US" sz="1600" dirty="0" smtClean="0"/>
              <a:t>Power </a:t>
            </a:r>
            <a:r>
              <a:rPr lang="en-US" sz="1600" dirty="0"/>
              <a:t>Options, </a:t>
            </a:r>
            <a:r>
              <a:rPr lang="en-US" sz="1600" dirty="0" smtClean="0"/>
              <a:t>		    configure </a:t>
            </a:r>
            <a:r>
              <a:rPr lang="en-US" sz="1600" dirty="0"/>
              <a:t>File History, configure Backup and </a:t>
            </a:r>
            <a:r>
              <a:rPr lang="en-US" sz="1600" dirty="0" smtClean="0"/>
              <a:t>Restore</a:t>
            </a:r>
            <a:r>
              <a:rPr lang="en-US" sz="1600" dirty="0"/>
              <a:t>, configure Storage Spaces, and use </a:t>
            </a:r>
            <a:r>
              <a:rPr lang="en-US" sz="1600" dirty="0" smtClean="0"/>
              <a:t>	    Administrative </a:t>
            </a:r>
            <a:r>
              <a:rPr lang="en-US" sz="1600" dirty="0"/>
              <a:t>Tools.</a:t>
            </a:r>
          </a:p>
          <a:p>
            <a:pPr lvl="0"/>
            <a:r>
              <a:rPr lang="en-US" sz="1600" dirty="0" smtClean="0"/>
              <a:t>	o Use </a:t>
            </a:r>
            <a:r>
              <a:rPr lang="en-US" sz="1600" dirty="0"/>
              <a:t>Internet Options within Network and Internet to </a:t>
            </a:r>
            <a:r>
              <a:rPr lang="en-US" sz="1600" dirty="0" smtClean="0"/>
              <a:t>modify your Internet </a:t>
            </a:r>
            <a:r>
              <a:rPr lang="en-US" sz="1600" dirty="0"/>
              <a:t>Properties.</a:t>
            </a:r>
          </a:p>
          <a:p>
            <a:pPr lvl="1"/>
            <a:r>
              <a:rPr lang="en-US" dirty="0" smtClean="0"/>
              <a:t>	</a:t>
            </a:r>
            <a:r>
              <a:rPr lang="en-US" dirty="0"/>
              <a:t>	</a:t>
            </a:r>
            <a:r>
              <a:rPr lang="en-US" sz="1600" dirty="0" smtClean="0"/>
              <a:t>1. Use </a:t>
            </a:r>
            <a:r>
              <a:rPr lang="en-US" sz="1600" dirty="0"/>
              <a:t>the General tab to modify your browser </a:t>
            </a:r>
            <a:r>
              <a:rPr lang="en-US" sz="1600" dirty="0" smtClean="0"/>
              <a:t>home page</a:t>
            </a:r>
            <a:r>
              <a:rPr lang="en-US" sz="1600" dirty="0"/>
              <a:t>, startup </a:t>
            </a:r>
            <a:r>
              <a:rPr lang="en-US" sz="1600" dirty="0" smtClean="0"/>
              <a:t>			    window</a:t>
            </a:r>
            <a:r>
              <a:rPr lang="en-US" sz="1600" dirty="0"/>
              <a:t>, tabs, history, and appearance.</a:t>
            </a:r>
          </a:p>
          <a:p>
            <a:pPr lvl="1"/>
            <a:r>
              <a:rPr lang="en-US" sz="1600" dirty="0" smtClean="0"/>
              <a:t>		2. Use </a:t>
            </a:r>
            <a:r>
              <a:rPr lang="en-US" sz="1600" dirty="0"/>
              <a:t>the Security tab to determine your security </a:t>
            </a:r>
            <a:r>
              <a:rPr lang="en-US" sz="1600" dirty="0" smtClean="0"/>
              <a:t>zone and </a:t>
            </a:r>
            <a:r>
              <a:rPr lang="en-US" sz="1600" dirty="0"/>
              <a:t>security </a:t>
            </a:r>
            <a:r>
              <a:rPr lang="en-US" sz="1600" dirty="0" smtClean="0"/>
              <a:t>			     level</a:t>
            </a:r>
            <a:r>
              <a:rPr lang="en-US" sz="1600" dirty="0"/>
              <a:t>.</a:t>
            </a:r>
          </a:p>
          <a:p>
            <a:pPr lvl="1"/>
            <a:r>
              <a:rPr lang="en-US" sz="1600" dirty="0" smtClean="0"/>
              <a:t>		3. Use </a:t>
            </a:r>
            <a:r>
              <a:rPr lang="en-US" sz="1600" dirty="0"/>
              <a:t>the Privacy tab to manage website privacy and </a:t>
            </a:r>
            <a:r>
              <a:rPr lang="en-US" sz="1600" dirty="0" smtClean="0"/>
              <a:t>			    		     enable </a:t>
            </a:r>
            <a:r>
              <a:rPr lang="en-US" sz="1600" dirty="0"/>
              <a:t>and disable pop-ups and </a:t>
            </a:r>
            <a:r>
              <a:rPr lang="en-US" sz="1600" dirty="0" smtClean="0"/>
              <a:t>In-Private </a:t>
            </a:r>
            <a:r>
              <a:rPr lang="en-US" sz="1600" dirty="0"/>
              <a:t>Browsing.</a:t>
            </a:r>
          </a:p>
          <a:p>
            <a:pPr lvl="1"/>
            <a:r>
              <a:rPr lang="en-US" sz="1600" dirty="0" smtClean="0"/>
              <a:t>		4. Use </a:t>
            </a:r>
            <a:r>
              <a:rPr lang="en-US" sz="1600" dirty="0"/>
              <a:t>the Connections tab to set up Internet </a:t>
            </a:r>
            <a:r>
              <a:rPr lang="en-US" sz="1600" dirty="0" smtClean="0"/>
              <a:t>connections</a:t>
            </a:r>
            <a:r>
              <a:rPr lang="en-US" sz="1600" dirty="0"/>
              <a:t>.</a:t>
            </a:r>
          </a:p>
          <a:p>
            <a:pPr lvl="1"/>
            <a:r>
              <a:rPr lang="en-US" sz="1600" dirty="0" smtClean="0"/>
              <a:t>		5. Use </a:t>
            </a:r>
            <a:r>
              <a:rPr lang="en-US" sz="1600" dirty="0"/>
              <a:t>the Programs tab to manage your default browser, </a:t>
            </a:r>
            <a:r>
              <a:rPr lang="en-US" sz="1600" dirty="0" smtClean="0"/>
              <a:t>			    	    add-ons</a:t>
            </a:r>
            <a:r>
              <a:rPr lang="en-US" sz="1600" dirty="0"/>
              <a:t>, and other Internet programs and file </a:t>
            </a:r>
            <a:r>
              <a:rPr lang="en-US" sz="1600" dirty="0" smtClean="0"/>
              <a:t>associations</a:t>
            </a:r>
            <a:r>
              <a:rPr lang="en-US" sz="1600" dirty="0"/>
              <a:t>.</a:t>
            </a:r>
          </a:p>
          <a:p>
            <a:r>
              <a:rPr lang="en-US" sz="1600" dirty="0" smtClean="0"/>
              <a:t>		6. Use </a:t>
            </a:r>
            <a:r>
              <a:rPr lang="en-US" sz="1600" dirty="0"/>
              <a:t>the Advanced tab to set and reset advanced </a:t>
            </a:r>
            <a:r>
              <a:rPr lang="en-US" dirty="0"/>
              <a:t>browser </a:t>
            </a:r>
            <a:r>
              <a:rPr lang="en-US" dirty="0" smtClean="0"/>
              <a:t>				    settings</a:t>
            </a:r>
            <a:r>
              <a:rPr lang="en-US"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530" y="2286000"/>
            <a:ext cx="533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12" y="2877911"/>
            <a:ext cx="56197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40462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18541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16933" y="1066800"/>
            <a:ext cx="8610600" cy="5001369"/>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dirty="0" smtClean="0"/>
              <a:t>Page File Usage	</a:t>
            </a:r>
            <a:r>
              <a:rPr lang="en-US" dirty="0"/>
              <a:t>The page file usage identifies the amount or percentage of the page </a:t>
            </a:r>
            <a:r>
              <a:rPr lang="en-US" dirty="0" smtClean="0"/>
              <a:t>			file </a:t>
            </a:r>
            <a:r>
              <a:rPr lang="en-US" dirty="0"/>
              <a:t>that is being used</a:t>
            </a:r>
            <a:r>
              <a:rPr lang="en-US" dirty="0" smtClean="0"/>
              <a:t>.</a:t>
            </a:r>
          </a:p>
          <a:p>
            <a:endParaRPr lang="en-US" dirty="0"/>
          </a:p>
          <a:p>
            <a:pPr lvl="0"/>
            <a:r>
              <a:rPr lang="en-US" dirty="0" smtClean="0"/>
              <a:t>		A </a:t>
            </a:r>
            <a:r>
              <a:rPr lang="en-US" dirty="0"/>
              <a:t>common recommendation is for the page file to be 1.5 to 2 times </a:t>
            </a:r>
            <a:r>
              <a:rPr lang="en-US" dirty="0" smtClean="0"/>
              <a:t>			larger </a:t>
            </a:r>
            <a:r>
              <a:rPr lang="en-US" dirty="0"/>
              <a:t>than the physical memory. In most cases, you will let the system </a:t>
            </a:r>
            <a:r>
              <a:rPr lang="en-US" dirty="0" smtClean="0"/>
              <a:t>		manage </a:t>
            </a:r>
            <a:r>
              <a:rPr lang="en-US" dirty="0"/>
              <a:t>the page file size</a:t>
            </a:r>
            <a:r>
              <a:rPr lang="en-US" dirty="0" smtClean="0"/>
              <a:t>.</a:t>
            </a:r>
          </a:p>
          <a:p>
            <a:pPr lvl="0"/>
            <a:endParaRPr lang="en-US" dirty="0"/>
          </a:p>
          <a:p>
            <a:pPr lvl="0"/>
            <a:r>
              <a:rPr lang="en-US" dirty="0" smtClean="0"/>
              <a:t>		It </a:t>
            </a:r>
            <a:r>
              <a:rPr lang="en-US" dirty="0"/>
              <a:t>is normal for the page file to show some use, even when the system </a:t>
            </a:r>
            <a:r>
              <a:rPr lang="en-US" dirty="0" smtClean="0"/>
              <a:t>		has </a:t>
            </a:r>
            <a:r>
              <a:rPr lang="en-US" dirty="0"/>
              <a:t>sufficient physical memory</a:t>
            </a:r>
            <a:r>
              <a:rPr lang="en-US" dirty="0" smtClean="0"/>
              <a:t>.</a:t>
            </a:r>
          </a:p>
          <a:p>
            <a:pPr lvl="0"/>
            <a:endParaRPr lang="en-US" dirty="0"/>
          </a:p>
          <a:p>
            <a:r>
              <a:rPr lang="en-US" dirty="0" smtClean="0"/>
              <a:t>		When </a:t>
            </a:r>
            <a:r>
              <a:rPr lang="en-US" dirty="0"/>
              <a:t>the page file use percentage is near 100%, you can increase the </a:t>
            </a:r>
            <a:r>
              <a:rPr lang="en-US" dirty="0" smtClean="0"/>
              <a:t>		page </a:t>
            </a:r>
            <a:r>
              <a:rPr lang="en-US" dirty="0"/>
              <a:t>file size as a temporary measure. </a:t>
            </a:r>
            <a:endParaRPr lang="en-US" dirty="0" smtClean="0"/>
          </a:p>
          <a:p>
            <a:endParaRPr lang="en-US" dirty="0"/>
          </a:p>
          <a:p>
            <a:r>
              <a:rPr lang="en-US" dirty="0" smtClean="0"/>
              <a:t>		Adding </a:t>
            </a:r>
            <a:r>
              <a:rPr lang="en-US" dirty="0"/>
              <a:t>more memory is the best permanent solution.</a:t>
            </a:r>
          </a:p>
        </p:txBody>
      </p:sp>
    </p:spTree>
    <p:extLst>
      <p:ext uri="{BB962C8B-B14F-4D97-AF65-F5344CB8AC3E}">
        <p14:creationId xmlns:p14="http://schemas.microsoft.com/office/powerpoint/2010/main" val="15945277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33262" y="381000"/>
            <a:ext cx="8610600" cy="6386364"/>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dirty="0" smtClean="0"/>
              <a:t>Memory Pages	</a:t>
            </a:r>
            <a:r>
              <a:rPr lang="en-US" b="1" dirty="0"/>
              <a:t>The operating system allocates memory to processes in 4,096 KB </a:t>
            </a:r>
          </a:p>
          <a:p>
            <a:r>
              <a:rPr lang="en-US" dirty="0" smtClean="0"/>
              <a:t>Per Second	</a:t>
            </a:r>
            <a:r>
              <a:rPr lang="en-US" b="1" dirty="0" smtClean="0"/>
              <a:t>blocks </a:t>
            </a:r>
            <a:r>
              <a:rPr lang="en-US" b="1" dirty="0"/>
              <a:t>called </a:t>
            </a:r>
            <a:r>
              <a:rPr lang="en-US" b="1" i="1" dirty="0"/>
              <a:t>pages</a:t>
            </a:r>
            <a:r>
              <a:rPr lang="en-US" b="1" dirty="0"/>
              <a:t>.</a:t>
            </a:r>
          </a:p>
          <a:p>
            <a:pPr lvl="0"/>
            <a:r>
              <a:rPr lang="en-US" dirty="0" smtClean="0"/>
              <a:t>		o Instead </a:t>
            </a:r>
            <a:r>
              <a:rPr lang="en-US" dirty="0"/>
              <a:t>of assigning physical memory addresses, the operating </a:t>
            </a:r>
            <a:r>
              <a:rPr lang="en-US" dirty="0" smtClean="0"/>
              <a:t>			    system </a:t>
            </a:r>
            <a:r>
              <a:rPr lang="en-US" dirty="0"/>
              <a:t>assigns </a:t>
            </a:r>
            <a:r>
              <a:rPr lang="en-US" i="1" dirty="0"/>
              <a:t>virtual memory</a:t>
            </a:r>
            <a:r>
              <a:rPr lang="en-US" dirty="0"/>
              <a:t> addresses to shield the process from </a:t>
            </a:r>
            <a:r>
              <a:rPr lang="en-US" dirty="0" smtClean="0"/>
              <a:t>		    the </a:t>
            </a:r>
            <a:r>
              <a:rPr lang="en-US" dirty="0"/>
              <a:t>details of the physical memory storage system.</a:t>
            </a:r>
          </a:p>
          <a:p>
            <a:pPr lvl="0"/>
            <a:r>
              <a:rPr lang="en-US" dirty="0" smtClean="0"/>
              <a:t>		o The</a:t>
            </a:r>
            <a:r>
              <a:rPr lang="en-US" dirty="0"/>
              <a:t> </a:t>
            </a:r>
            <a:r>
              <a:rPr lang="en-US" i="1" dirty="0"/>
              <a:t>paging supervisor</a:t>
            </a:r>
            <a:r>
              <a:rPr lang="en-US" dirty="0"/>
              <a:t> is a process that maintains a table that </a:t>
            </a:r>
            <a:r>
              <a:rPr lang="en-US" dirty="0" smtClean="0"/>
              <a:t>			    correlates </a:t>
            </a:r>
            <a:r>
              <a:rPr lang="en-US" dirty="0"/>
              <a:t>virtual memory addresses with the actual physical </a:t>
            </a:r>
            <a:r>
              <a:rPr lang="en-US" dirty="0" smtClean="0"/>
              <a:t>			    memory </a:t>
            </a:r>
            <a:r>
              <a:rPr lang="en-US" dirty="0"/>
              <a:t>locations.</a:t>
            </a:r>
          </a:p>
          <a:p>
            <a:r>
              <a:rPr lang="en-US" b="1" dirty="0" smtClean="0"/>
              <a:t>		When </a:t>
            </a:r>
            <a:r>
              <a:rPr lang="en-US" b="1" dirty="0"/>
              <a:t>physical memory is low, data in RAM that is currently not being </a:t>
            </a:r>
            <a:r>
              <a:rPr lang="en-US" b="1" dirty="0" smtClean="0"/>
              <a:t>		used </a:t>
            </a:r>
            <a:r>
              <a:rPr lang="en-US" b="1" dirty="0"/>
              <a:t>by the CPU can be moved to the hard disk in order to free up </a:t>
            </a:r>
            <a:r>
              <a:rPr lang="en-US" b="1" dirty="0" smtClean="0"/>
              <a:t>			memory </a:t>
            </a:r>
            <a:r>
              <a:rPr lang="en-US" b="1" dirty="0"/>
              <a:t>for other processes</a:t>
            </a:r>
            <a:r>
              <a:rPr lang="en-US" dirty="0"/>
              <a:t>.</a:t>
            </a:r>
          </a:p>
          <a:p>
            <a:pPr lvl="0"/>
            <a:r>
              <a:rPr lang="en-US" dirty="0" smtClean="0"/>
              <a:t>		o The </a:t>
            </a:r>
            <a:r>
              <a:rPr lang="en-US" dirty="0"/>
              <a:t>area on the hard disk used for storing the contents of RAM is </a:t>
            </a:r>
            <a:r>
              <a:rPr lang="en-US" dirty="0" smtClean="0"/>
              <a:t>			    called </a:t>
            </a:r>
            <a:r>
              <a:rPr lang="en-US" dirty="0"/>
              <a:t>the </a:t>
            </a:r>
            <a:r>
              <a:rPr lang="en-US" i="1" dirty="0"/>
              <a:t>page file</a:t>
            </a:r>
            <a:r>
              <a:rPr lang="en-US" dirty="0"/>
              <a:t>.</a:t>
            </a:r>
          </a:p>
          <a:p>
            <a:pPr lvl="0"/>
            <a:r>
              <a:rPr lang="en-US" dirty="0" smtClean="0"/>
              <a:t>		o When </a:t>
            </a:r>
            <a:r>
              <a:rPr lang="en-US" dirty="0"/>
              <a:t>the CPU needs to access data in RAM, a </a:t>
            </a:r>
            <a:r>
              <a:rPr lang="en-US" i="1" dirty="0"/>
              <a:t>page fault</a:t>
            </a:r>
            <a:r>
              <a:rPr lang="en-US" dirty="0"/>
              <a:t> (also called </a:t>
            </a:r>
            <a:r>
              <a:rPr lang="en-US" dirty="0" smtClean="0"/>
              <a:t>		    a</a:t>
            </a:r>
            <a:r>
              <a:rPr lang="en-US" dirty="0"/>
              <a:t> </a:t>
            </a:r>
            <a:r>
              <a:rPr lang="en-US" i="1" dirty="0"/>
              <a:t>hard fault</a:t>
            </a:r>
            <a:r>
              <a:rPr lang="en-US" dirty="0"/>
              <a:t>) occurs when that data does not exist in RAM but is </a:t>
            </a:r>
            <a:r>
              <a:rPr lang="en-US" dirty="0" smtClean="0"/>
              <a:t>			    instead </a:t>
            </a:r>
            <a:r>
              <a:rPr lang="en-US" dirty="0"/>
              <a:t>in the page file.</a:t>
            </a:r>
          </a:p>
          <a:p>
            <a:pPr lvl="0"/>
            <a:r>
              <a:rPr lang="en-US" i="1" dirty="0" smtClean="0"/>
              <a:t>		o Paging</a:t>
            </a:r>
            <a:r>
              <a:rPr lang="en-US" dirty="0"/>
              <a:t> is the process of moving data from RAM to disk and back. </a:t>
            </a:r>
            <a:r>
              <a:rPr lang="en-US" dirty="0" smtClean="0"/>
              <a:t>			   Before </a:t>
            </a:r>
            <a:r>
              <a:rPr lang="en-US" dirty="0"/>
              <a:t>the CPU can work with data required by a process, that data </a:t>
            </a:r>
            <a:r>
              <a:rPr lang="en-US" dirty="0" smtClean="0"/>
              <a:t>		   must </a:t>
            </a:r>
            <a:r>
              <a:rPr lang="en-US" dirty="0"/>
              <a:t>be placed into RAM</a:t>
            </a:r>
            <a:r>
              <a:rPr lang="en-US" dirty="0" smtClean="0"/>
              <a:t>.</a:t>
            </a:r>
            <a:endParaRPr lang="en-US" dirty="0"/>
          </a:p>
        </p:txBody>
      </p:sp>
    </p:spTree>
    <p:extLst>
      <p:ext uri="{BB962C8B-B14F-4D97-AF65-F5344CB8AC3E}">
        <p14:creationId xmlns:p14="http://schemas.microsoft.com/office/powerpoint/2010/main" val="36177849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6602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33262" y="228600"/>
            <a:ext cx="8610600" cy="6663363"/>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dirty="0" smtClean="0"/>
              <a:t>Memory Pages	</a:t>
            </a:r>
            <a:r>
              <a:rPr lang="en-US" dirty="0"/>
              <a:t>The memory pages per second statistic identifies the number of hard </a:t>
            </a:r>
            <a:r>
              <a:rPr lang="en-US" dirty="0" smtClean="0"/>
              <a:t>Per Sec (cont.)	faults </a:t>
            </a:r>
            <a:r>
              <a:rPr lang="en-US" dirty="0"/>
              <a:t>that occur each second. A high number for this statistic </a:t>
            </a:r>
            <a:r>
              <a:rPr lang="en-US" dirty="0" smtClean="0"/>
              <a:t>			accompanied </a:t>
            </a:r>
            <a:r>
              <a:rPr lang="en-US" dirty="0"/>
              <a:t>by high disk activity (% Disk Time or the disk activity light </a:t>
            </a:r>
            <a:r>
              <a:rPr lang="en-US" dirty="0" smtClean="0"/>
              <a:t>		constantly </a:t>
            </a:r>
            <a:r>
              <a:rPr lang="en-US" dirty="0"/>
              <a:t>flashing) could indicate a condition known as </a:t>
            </a:r>
            <a:r>
              <a:rPr lang="en-US" i="1" dirty="0"/>
              <a:t>thrashing</a:t>
            </a:r>
            <a:r>
              <a:rPr lang="en-US" dirty="0"/>
              <a:t>.</a:t>
            </a:r>
          </a:p>
          <a:p>
            <a:pPr lvl="0"/>
            <a:r>
              <a:rPr lang="en-US" dirty="0" smtClean="0"/>
              <a:t>		o With </a:t>
            </a:r>
            <a:r>
              <a:rPr lang="en-US" dirty="0"/>
              <a:t>thrashing, the demand for memory and the low amount of </a:t>
            </a:r>
            <a:r>
              <a:rPr lang="en-US" dirty="0" smtClean="0"/>
              <a:t>			    physical </a:t>
            </a:r>
            <a:r>
              <a:rPr lang="en-US" dirty="0"/>
              <a:t>RAM means that the system must be constantly moving </a:t>
            </a:r>
            <a:r>
              <a:rPr lang="en-US" dirty="0" smtClean="0"/>
              <a:t>			    data  from </a:t>
            </a:r>
            <a:r>
              <a:rPr lang="en-US" dirty="0"/>
              <a:t>RAM, to disk, and back.</a:t>
            </a:r>
          </a:p>
          <a:p>
            <a:pPr lvl="0"/>
            <a:r>
              <a:rPr lang="en-US" dirty="0" smtClean="0"/>
              <a:t>		o The </a:t>
            </a:r>
            <a:r>
              <a:rPr lang="en-US" dirty="0"/>
              <a:t>negative effects associated with paging increases as the amount </a:t>
            </a:r>
            <a:r>
              <a:rPr lang="en-US" dirty="0" smtClean="0"/>
              <a:t>		    of </a:t>
            </a:r>
            <a:r>
              <a:rPr lang="en-US" dirty="0"/>
              <a:t>memory increases past the amount of physical RAM. While some </a:t>
            </a:r>
            <a:r>
              <a:rPr lang="en-US" dirty="0" smtClean="0"/>
              <a:t>		    paging </a:t>
            </a:r>
            <a:r>
              <a:rPr lang="en-US" dirty="0"/>
              <a:t>is normal, as the demands on memory increase, the amount </a:t>
            </a:r>
            <a:r>
              <a:rPr lang="en-US" dirty="0" smtClean="0"/>
              <a:t>		    of </a:t>
            </a:r>
            <a:r>
              <a:rPr lang="en-US" dirty="0"/>
              <a:t>paging will at some point reach a point where thrashing occurs </a:t>
            </a:r>
            <a:r>
              <a:rPr lang="en-US" dirty="0" smtClean="0"/>
              <a:t>			    and </a:t>
            </a:r>
            <a:r>
              <a:rPr lang="en-US" dirty="0"/>
              <a:t>the effect on performance is noticeable--even to the point of </a:t>
            </a:r>
            <a:r>
              <a:rPr lang="en-US" dirty="0" smtClean="0"/>
              <a:t>			    making </a:t>
            </a:r>
            <a:r>
              <a:rPr lang="en-US" dirty="0"/>
              <a:t>the system unusable</a:t>
            </a:r>
            <a:r>
              <a:rPr lang="en-US" dirty="0" smtClean="0"/>
              <a:t>.	</a:t>
            </a:r>
            <a:br>
              <a:rPr lang="en-US" dirty="0" smtClean="0"/>
            </a:br>
            <a:r>
              <a:rPr lang="en-US" dirty="0" smtClean="0"/>
              <a:t>		o As </a:t>
            </a:r>
            <a:r>
              <a:rPr lang="en-US" dirty="0"/>
              <a:t>a temporary solution, you can quit some running programs in </a:t>
            </a:r>
            <a:r>
              <a:rPr lang="en-US" dirty="0" smtClean="0"/>
              <a:t>			    order </a:t>
            </a:r>
            <a:r>
              <a:rPr lang="en-US" dirty="0"/>
              <a:t>to decrease the demand for RAM. The only long-term solution </a:t>
            </a:r>
            <a:r>
              <a:rPr lang="en-US" dirty="0" smtClean="0"/>
              <a:t>		    is </a:t>
            </a:r>
            <a:r>
              <a:rPr lang="en-US" dirty="0"/>
              <a:t>to add more physical RAM.</a:t>
            </a:r>
          </a:p>
          <a:p>
            <a:r>
              <a:rPr lang="en-US" dirty="0" smtClean="0"/>
              <a:t>		o Increasing </a:t>
            </a:r>
            <a:r>
              <a:rPr lang="en-US" dirty="0"/>
              <a:t>the page file size will have no effect unless you are also </a:t>
            </a:r>
            <a:r>
              <a:rPr lang="en-US" dirty="0" smtClean="0"/>
              <a:t>			   experiencing </a:t>
            </a:r>
            <a:r>
              <a:rPr lang="en-US" dirty="0"/>
              <a:t>out of memory errors. The problem is not that there </a:t>
            </a:r>
            <a:r>
              <a:rPr lang="en-US" dirty="0" smtClean="0"/>
              <a:t>			   isn't </a:t>
            </a:r>
            <a:r>
              <a:rPr lang="en-US" dirty="0"/>
              <a:t>sufficient combined memory, but that the amount of physical </a:t>
            </a:r>
            <a:r>
              <a:rPr lang="en-US" dirty="0" smtClean="0"/>
              <a:t>			   memory </a:t>
            </a:r>
            <a:r>
              <a:rPr lang="en-US" dirty="0"/>
              <a:t>is insufficient.</a:t>
            </a:r>
          </a:p>
        </p:txBody>
      </p:sp>
    </p:spTree>
    <p:extLst>
      <p:ext uri="{BB962C8B-B14F-4D97-AF65-F5344CB8AC3E}">
        <p14:creationId xmlns:p14="http://schemas.microsoft.com/office/powerpoint/2010/main" val="26233402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6047" y="990600"/>
            <a:ext cx="8610600" cy="4447371"/>
          </a:xfrm>
          <a:prstGeom prst="rect">
            <a:avLst/>
          </a:prstGeom>
          <a:noFill/>
        </p:spPr>
        <p:txBody>
          <a:bodyPr wrap="square" rtlCol="0">
            <a:spAutoFit/>
          </a:bodyPr>
          <a:lstStyle/>
          <a:p>
            <a:r>
              <a:rPr lang="en-US" sz="2800" b="1" dirty="0" smtClean="0"/>
              <a:t>9.3 Performance Monitoring:</a:t>
            </a:r>
          </a:p>
          <a:p>
            <a:r>
              <a:rPr lang="en-US" b="1" dirty="0"/>
              <a:t>You should be familiar with the meaning and use of the following counters</a:t>
            </a:r>
            <a:r>
              <a:rPr lang="en-US" b="1" dirty="0" smtClean="0"/>
              <a:t>:</a:t>
            </a:r>
          </a:p>
          <a:p>
            <a:endParaRPr lang="en-US" sz="300" b="1" dirty="0"/>
          </a:p>
          <a:p>
            <a:r>
              <a:rPr lang="en-US" b="1" dirty="0" smtClean="0"/>
              <a:t>Counter		Description</a:t>
            </a:r>
          </a:p>
          <a:p>
            <a:r>
              <a:rPr lang="en-US" dirty="0" smtClean="0"/>
              <a:t>Network		</a:t>
            </a:r>
            <a:r>
              <a:rPr lang="en-US" dirty="0"/>
              <a:t>Network utilization identifies the amount of traffic sent and received </a:t>
            </a:r>
            <a:r>
              <a:rPr lang="en-US" dirty="0" smtClean="0"/>
              <a:t>Utilization	by </a:t>
            </a:r>
            <a:r>
              <a:rPr lang="en-US" dirty="0"/>
              <a:t>a network connection</a:t>
            </a:r>
            <a:r>
              <a:rPr lang="en-US" dirty="0" smtClean="0"/>
              <a:t>.</a:t>
            </a:r>
          </a:p>
          <a:p>
            <a:r>
              <a:rPr lang="en-US" dirty="0" smtClean="0"/>
              <a:t>	</a:t>
            </a:r>
          </a:p>
          <a:p>
            <a:pPr lvl="0"/>
            <a:r>
              <a:rPr lang="en-US" dirty="0" smtClean="0"/>
              <a:t>		Utilization </a:t>
            </a:r>
            <a:r>
              <a:rPr lang="en-US" dirty="0"/>
              <a:t>is listed as a percentage of the total available theoretical </a:t>
            </a:r>
            <a:r>
              <a:rPr lang="en-US" dirty="0" smtClean="0"/>
              <a:t/>
            </a:r>
            <a:br>
              <a:rPr lang="en-US" dirty="0" smtClean="0"/>
            </a:br>
            <a:r>
              <a:rPr lang="en-US" dirty="0" smtClean="0"/>
              <a:t>		bandwidth </a:t>
            </a:r>
            <a:r>
              <a:rPr lang="en-US" dirty="0"/>
              <a:t>(such as 100 Mbps for a Fast Ethernet connection</a:t>
            </a:r>
            <a:r>
              <a:rPr lang="en-US" dirty="0" smtClean="0"/>
              <a:t>).</a:t>
            </a:r>
          </a:p>
          <a:p>
            <a:pPr lvl="0"/>
            <a:endParaRPr lang="en-US" dirty="0"/>
          </a:p>
          <a:p>
            <a:r>
              <a:rPr lang="en-US" dirty="0" smtClean="0"/>
              <a:t>		Poor </a:t>
            </a:r>
            <a:r>
              <a:rPr lang="en-US" dirty="0"/>
              <a:t>performance that has low CPU, disk, and memory statistics but </a:t>
            </a:r>
            <a:r>
              <a:rPr lang="en-US" dirty="0" smtClean="0"/>
              <a:t>			high </a:t>
            </a:r>
            <a:r>
              <a:rPr lang="en-US" dirty="0"/>
              <a:t>network utilization could indicate a bottleneck at the network </a:t>
            </a:r>
            <a:r>
              <a:rPr lang="en-US" dirty="0" smtClean="0"/>
              <a:t>			adapter.</a:t>
            </a:r>
          </a:p>
          <a:p>
            <a:endParaRPr lang="en-US" dirty="0"/>
          </a:p>
          <a:p>
            <a:r>
              <a:rPr lang="en-US" b="1" dirty="0" smtClean="0"/>
              <a:t>Note: </a:t>
            </a:r>
            <a:r>
              <a:rPr lang="en-US" i="1" dirty="0" smtClean="0"/>
              <a:t>Network performance can usually only be improved by putting in a faster network </a:t>
            </a:r>
            <a:br>
              <a:rPr lang="en-US" i="1" dirty="0" smtClean="0"/>
            </a:br>
            <a:r>
              <a:rPr lang="en-US" i="1" dirty="0" smtClean="0"/>
              <a:t>           card, but the network itself must be fast enough to accommodate the faster card.</a:t>
            </a:r>
            <a:endParaRPr lang="en-US" i="1" dirty="0"/>
          </a:p>
        </p:txBody>
      </p:sp>
    </p:spTree>
    <p:extLst>
      <p:ext uri="{BB962C8B-B14F-4D97-AF65-F5344CB8AC3E}">
        <p14:creationId xmlns:p14="http://schemas.microsoft.com/office/powerpoint/2010/main" val="39322940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6047" y="838200"/>
            <a:ext cx="8610600" cy="5201424"/>
          </a:xfrm>
          <a:prstGeom prst="rect">
            <a:avLst/>
          </a:prstGeom>
          <a:noFill/>
        </p:spPr>
        <p:txBody>
          <a:bodyPr wrap="square" rtlCol="0">
            <a:spAutoFit/>
          </a:bodyPr>
          <a:lstStyle/>
          <a:p>
            <a:r>
              <a:rPr lang="en-US" sz="2800" b="1" dirty="0" smtClean="0"/>
              <a:t>9.4 Users and Groups</a:t>
            </a:r>
          </a:p>
          <a:p>
            <a:r>
              <a:rPr lang="en-US" b="1" dirty="0"/>
              <a:t>The ability to use a computer is controlled through a </a:t>
            </a:r>
            <a:r>
              <a:rPr lang="en-US" b="1" i="1" dirty="0"/>
              <a:t>user account</a:t>
            </a:r>
            <a:r>
              <a:rPr lang="en-US" b="1" dirty="0"/>
              <a:t>.</a:t>
            </a:r>
          </a:p>
          <a:p>
            <a:endParaRPr lang="en-US" sz="800" i="1" dirty="0" smtClean="0"/>
          </a:p>
          <a:p>
            <a:pPr lvl="0"/>
            <a:r>
              <a:rPr lang="en-US" dirty="0" smtClean="0"/>
              <a:t>O The </a:t>
            </a:r>
            <a:r>
              <a:rPr lang="en-US" dirty="0"/>
              <a:t>user account identifies a specific user.</a:t>
            </a:r>
            <a:endParaRPr lang="en-US" sz="2000" dirty="0"/>
          </a:p>
          <a:p>
            <a:pPr lvl="0"/>
            <a:r>
              <a:rPr lang="en-US" i="1" dirty="0" smtClean="0"/>
              <a:t>O Logon</a:t>
            </a:r>
            <a:r>
              <a:rPr lang="en-US" dirty="0"/>
              <a:t> is the process of authenticating to the computer by supplying a user account </a:t>
            </a:r>
            <a:r>
              <a:rPr lang="en-US" dirty="0" smtClean="0"/>
              <a:t/>
            </a:r>
            <a:br>
              <a:rPr lang="en-US" dirty="0" smtClean="0"/>
            </a:br>
            <a:r>
              <a:rPr lang="en-US" dirty="0" smtClean="0"/>
              <a:t>   name </a:t>
            </a:r>
            <a:r>
              <a:rPr lang="en-US" dirty="0"/>
              <a:t>and the password associated with that user account.</a:t>
            </a:r>
            <a:endParaRPr lang="en-US" sz="2000" dirty="0"/>
          </a:p>
          <a:p>
            <a:pPr lvl="0"/>
            <a:r>
              <a:rPr lang="en-US" dirty="0" smtClean="0"/>
              <a:t>O On </a:t>
            </a:r>
            <a:r>
              <a:rPr lang="en-US" dirty="0"/>
              <a:t>Windows systems, the ability to perform actions on a computer, such as </a:t>
            </a:r>
            <a:r>
              <a:rPr lang="en-US" dirty="0" smtClean="0"/>
              <a:t>modifying</a:t>
            </a:r>
            <a:br>
              <a:rPr lang="en-US" dirty="0" smtClean="0"/>
            </a:br>
            <a:r>
              <a:rPr lang="en-US" dirty="0" smtClean="0"/>
              <a:t>    </a:t>
            </a:r>
            <a:r>
              <a:rPr lang="en-US" dirty="0"/>
              <a:t>system settings or installing hardware, are called </a:t>
            </a:r>
            <a:r>
              <a:rPr lang="en-US" i="1" dirty="0"/>
              <a:t>rights</a:t>
            </a:r>
            <a:r>
              <a:rPr lang="en-US" dirty="0"/>
              <a:t>.</a:t>
            </a:r>
            <a:endParaRPr lang="en-US" sz="2000" dirty="0"/>
          </a:p>
          <a:p>
            <a:pPr lvl="0"/>
            <a:r>
              <a:rPr lang="en-US" dirty="0" smtClean="0"/>
              <a:t>O Access </a:t>
            </a:r>
            <a:r>
              <a:rPr lang="en-US" dirty="0"/>
              <a:t>to files, folders, and printers is controlled through </a:t>
            </a:r>
            <a:r>
              <a:rPr lang="en-US" i="1" dirty="0"/>
              <a:t>permissions</a:t>
            </a:r>
            <a:r>
              <a:rPr lang="en-US" dirty="0"/>
              <a:t>. Permissions </a:t>
            </a:r>
            <a:r>
              <a:rPr lang="en-US" dirty="0" smtClean="0"/>
              <a:t/>
            </a:r>
            <a:br>
              <a:rPr lang="en-US" dirty="0" smtClean="0"/>
            </a:br>
            <a:r>
              <a:rPr lang="en-US" dirty="0" smtClean="0"/>
              <a:t>   identify </a:t>
            </a:r>
            <a:r>
              <a:rPr lang="en-US" dirty="0"/>
              <a:t>what the user can do with the associated object.</a:t>
            </a:r>
            <a:endParaRPr lang="en-US" sz="2000" dirty="0"/>
          </a:p>
          <a:p>
            <a:pPr lvl="0"/>
            <a:r>
              <a:rPr lang="en-US" dirty="0" smtClean="0"/>
              <a:t>O Windows </a:t>
            </a:r>
            <a:r>
              <a:rPr lang="en-US" dirty="0"/>
              <a:t>includes two built-in users.</a:t>
            </a:r>
            <a:endParaRPr lang="en-US" sz="2000" dirty="0"/>
          </a:p>
          <a:p>
            <a:pPr lvl="1"/>
            <a:r>
              <a:rPr lang="en-US" dirty="0" smtClean="0"/>
              <a:t>1. The </a:t>
            </a:r>
            <a:r>
              <a:rPr lang="en-US" b="1" dirty="0"/>
              <a:t>Administrato</a:t>
            </a:r>
            <a:r>
              <a:rPr lang="en-US" dirty="0"/>
              <a:t>r account has all rights and permissions on the computer.</a:t>
            </a:r>
            <a:endParaRPr lang="en-US" sz="2000" dirty="0"/>
          </a:p>
          <a:p>
            <a:pPr lvl="1"/>
            <a:r>
              <a:rPr lang="en-US" dirty="0" smtClean="0"/>
              <a:t>2. The </a:t>
            </a:r>
            <a:r>
              <a:rPr lang="en-US" b="1" dirty="0"/>
              <a:t>Guest</a:t>
            </a:r>
            <a:r>
              <a:rPr lang="en-US" dirty="0"/>
              <a:t> account has very limited capabilities, usually restricted to logging on</a:t>
            </a:r>
            <a:r>
              <a:rPr lang="en-US" dirty="0" smtClean="0"/>
              <a:t>,</a:t>
            </a:r>
            <a:br>
              <a:rPr lang="en-US" dirty="0" smtClean="0"/>
            </a:br>
            <a:r>
              <a:rPr lang="en-US" dirty="0" smtClean="0"/>
              <a:t>    viewing </a:t>
            </a:r>
            <a:r>
              <a:rPr lang="en-US" dirty="0"/>
              <a:t>files, and running some programs. </a:t>
            </a:r>
            <a:r>
              <a:rPr lang="en-US" b="1" dirty="0"/>
              <a:t>As a security measure</a:t>
            </a:r>
            <a:r>
              <a:rPr lang="en-US" dirty="0"/>
              <a:t>, Windows XP </a:t>
            </a:r>
            <a:r>
              <a:rPr lang="en-US" dirty="0" smtClean="0"/>
              <a:t>and</a:t>
            </a:r>
            <a:br>
              <a:rPr lang="en-US" dirty="0" smtClean="0"/>
            </a:br>
            <a:r>
              <a:rPr lang="en-US" dirty="0" smtClean="0"/>
              <a:t>    </a:t>
            </a:r>
            <a:r>
              <a:rPr lang="en-US" dirty="0"/>
              <a:t>later automatically disable the Guest account in order to prevent logging on to the </a:t>
            </a:r>
            <a:r>
              <a:rPr lang="en-US" dirty="0" smtClean="0"/>
              <a:t/>
            </a:r>
            <a:br>
              <a:rPr lang="en-US" dirty="0" smtClean="0"/>
            </a:br>
            <a:r>
              <a:rPr lang="en-US" dirty="0" smtClean="0"/>
              <a:t>    system</a:t>
            </a:r>
            <a:r>
              <a:rPr lang="en-US" dirty="0"/>
              <a:t>.</a:t>
            </a:r>
            <a:endParaRPr lang="en-US" sz="2000" dirty="0"/>
          </a:p>
          <a:p>
            <a:pPr lvl="0"/>
            <a:endParaRPr lang="en-US" sz="800" dirty="0" smtClean="0"/>
          </a:p>
          <a:p>
            <a:pPr lvl="0"/>
            <a:r>
              <a:rPr lang="en-US" b="1" dirty="0" smtClean="0"/>
              <a:t>Rights</a:t>
            </a:r>
            <a:r>
              <a:rPr lang="en-US" dirty="0" smtClean="0"/>
              <a:t> </a:t>
            </a:r>
            <a:r>
              <a:rPr lang="en-US" dirty="0"/>
              <a:t>and permissions can be assigned to multiple users by using </a:t>
            </a:r>
            <a:r>
              <a:rPr lang="en-US" i="1" dirty="0"/>
              <a:t>groups</a:t>
            </a:r>
            <a:r>
              <a:rPr lang="en-US" dirty="0"/>
              <a:t>. </a:t>
            </a:r>
            <a:r>
              <a:rPr lang="en-US" b="1" dirty="0"/>
              <a:t>Privileges</a:t>
            </a:r>
            <a:r>
              <a:rPr lang="en-US" dirty="0"/>
              <a:t> assigned to the group are granted to all group members</a:t>
            </a:r>
            <a:r>
              <a:rPr lang="en-US" dirty="0" smtClean="0"/>
              <a:t>.</a:t>
            </a:r>
            <a:endParaRPr lang="en-US" sz="2000" dirty="0"/>
          </a:p>
        </p:txBody>
      </p:sp>
    </p:spTree>
    <p:extLst>
      <p:ext uri="{BB962C8B-B14F-4D97-AF65-F5344CB8AC3E}">
        <p14:creationId xmlns:p14="http://schemas.microsoft.com/office/powerpoint/2010/main" val="22593026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35290" y="533400"/>
            <a:ext cx="8610600" cy="6155531"/>
          </a:xfrm>
          <a:prstGeom prst="rect">
            <a:avLst/>
          </a:prstGeom>
          <a:noFill/>
        </p:spPr>
        <p:txBody>
          <a:bodyPr wrap="square" rtlCol="0">
            <a:spAutoFit/>
          </a:bodyPr>
          <a:lstStyle/>
          <a:p>
            <a:r>
              <a:rPr lang="en-US" sz="2800" b="1" dirty="0" smtClean="0"/>
              <a:t>9.4 Users and Groups</a:t>
            </a:r>
          </a:p>
          <a:p>
            <a:r>
              <a:rPr lang="en-US" b="1" dirty="0"/>
              <a:t>The ability to use a computer is controlled through a </a:t>
            </a:r>
            <a:r>
              <a:rPr lang="en-US" b="1" i="1" dirty="0"/>
              <a:t>user account</a:t>
            </a:r>
            <a:r>
              <a:rPr lang="en-US" b="1" dirty="0"/>
              <a:t>.</a:t>
            </a:r>
          </a:p>
          <a:p>
            <a:endParaRPr lang="en-US" sz="800" i="1" dirty="0" smtClean="0"/>
          </a:p>
          <a:p>
            <a:pPr lvl="0"/>
            <a:r>
              <a:rPr lang="en-US" dirty="0" smtClean="0"/>
              <a:t>Users and Groups</a:t>
            </a:r>
            <a:r>
              <a:rPr lang="en-US" dirty="0"/>
              <a:t>	</a:t>
            </a:r>
            <a:r>
              <a:rPr lang="en-US" i="1" dirty="0" smtClean="0"/>
              <a:t>	</a:t>
            </a:r>
            <a:r>
              <a:rPr lang="en-US" dirty="0"/>
              <a:t>On a Windows system, users and groups are stored in one of </a:t>
            </a:r>
            <a:r>
              <a:rPr lang="en-US" dirty="0" smtClean="0"/>
              <a:t>			three </a:t>
            </a:r>
            <a:r>
              <a:rPr lang="en-US" dirty="0"/>
              <a:t>locations</a:t>
            </a:r>
            <a:r>
              <a:rPr lang="en-US" dirty="0" smtClean="0"/>
              <a:t>:</a:t>
            </a:r>
          </a:p>
          <a:p>
            <a:pPr lvl="0"/>
            <a:endParaRPr lang="en-US" sz="800" dirty="0"/>
          </a:p>
          <a:p>
            <a:pPr lvl="1"/>
            <a:r>
              <a:rPr lang="en-US" dirty="0" smtClean="0"/>
              <a:t>			1. Local </a:t>
            </a:r>
            <a:r>
              <a:rPr lang="en-US" dirty="0"/>
              <a:t>accounts are stored on each computer and control </a:t>
            </a:r>
            <a:r>
              <a:rPr lang="en-US" dirty="0" smtClean="0"/>
              <a:t>			    access </a:t>
            </a:r>
            <a:r>
              <a:rPr lang="en-US" dirty="0"/>
              <a:t>to resources on that computer.</a:t>
            </a:r>
          </a:p>
          <a:p>
            <a:pPr lvl="1"/>
            <a:r>
              <a:rPr lang="en-US" dirty="0" smtClean="0"/>
              <a:t>			2. Domain </a:t>
            </a:r>
            <a:r>
              <a:rPr lang="en-US" dirty="0"/>
              <a:t>accounts are stored in a central database called </a:t>
            </a:r>
            <a:r>
              <a:rPr lang="en-US" dirty="0" smtClean="0"/>
              <a:t>				    Active </a:t>
            </a:r>
            <a:r>
              <a:rPr lang="en-US" dirty="0"/>
              <a:t>Directory. A domain controller is a special server </a:t>
            </a:r>
            <a:r>
              <a:rPr lang="en-US" dirty="0" smtClean="0"/>
              <a:t>				    that </a:t>
            </a:r>
            <a:r>
              <a:rPr lang="en-US" dirty="0"/>
              <a:t>stores user accounts, groups, and the rights and </a:t>
            </a:r>
            <a:r>
              <a:rPr lang="en-US" dirty="0" smtClean="0"/>
              <a:t>				    permissions </a:t>
            </a:r>
            <a:r>
              <a:rPr lang="en-US" dirty="0"/>
              <a:t>assigned to them</a:t>
            </a:r>
            <a:r>
              <a:rPr lang="en-US" dirty="0" smtClean="0"/>
              <a:t>.</a:t>
            </a:r>
          </a:p>
          <a:p>
            <a:pPr lvl="1"/>
            <a:r>
              <a:rPr lang="en-US" dirty="0"/>
              <a:t>	</a:t>
            </a:r>
            <a:r>
              <a:rPr lang="en-US" dirty="0" smtClean="0"/>
              <a:t>		3. Online accounts stored online by Microsoft.</a:t>
            </a:r>
          </a:p>
          <a:p>
            <a:pPr lvl="1"/>
            <a:endParaRPr lang="en-US" sz="800" dirty="0"/>
          </a:p>
          <a:p>
            <a:pPr lvl="1"/>
            <a:r>
              <a:rPr lang="en-US" dirty="0" smtClean="0"/>
              <a:t>			Windows </a:t>
            </a:r>
            <a:r>
              <a:rPr lang="en-US" dirty="0"/>
              <a:t>systems have default groups that are created </a:t>
            </a:r>
            <a:r>
              <a:rPr lang="en-US" dirty="0" smtClean="0"/>
              <a:t>				automatically</a:t>
            </a:r>
            <a:r>
              <a:rPr lang="en-US" dirty="0"/>
              <a:t>. These groups have pre-assigned rights, </a:t>
            </a:r>
            <a:r>
              <a:rPr lang="en-US" dirty="0" smtClean="0"/>
              <a:t>				permissions</a:t>
            </a:r>
            <a:r>
              <a:rPr lang="en-US" dirty="0"/>
              <a:t>, and group memberships. These groups </a:t>
            </a:r>
            <a:r>
              <a:rPr lang="en-US" dirty="0" smtClean="0"/>
              <a:t>				can </a:t>
            </a:r>
            <a:r>
              <a:rPr lang="en-US" dirty="0"/>
              <a:t>be renamed, but not deleted. In most cases, you </a:t>
            </a:r>
            <a:r>
              <a:rPr lang="en-US" dirty="0" smtClean="0"/>
              <a:t>				should </a:t>
            </a:r>
            <a:r>
              <a:rPr lang="en-US" dirty="0"/>
              <a:t>not modify the membership or privileges of </a:t>
            </a:r>
            <a:r>
              <a:rPr lang="en-US" dirty="0" smtClean="0"/>
              <a:t>				these </a:t>
            </a:r>
            <a:r>
              <a:rPr lang="en-US" dirty="0"/>
              <a:t>groups without understanding how they are </a:t>
            </a:r>
            <a:r>
              <a:rPr lang="en-US" dirty="0" smtClean="0"/>
              <a:t>				used</a:t>
            </a:r>
            <a:r>
              <a:rPr lang="en-US" dirty="0"/>
              <a:t>. Additionally, many Windows features or 3rd </a:t>
            </a:r>
            <a:r>
              <a:rPr lang="en-US" dirty="0" smtClean="0"/>
              <a:t>				party </a:t>
            </a:r>
            <a:r>
              <a:rPr lang="en-US" dirty="0"/>
              <a:t>applications installed on the system may create </a:t>
            </a:r>
            <a:r>
              <a:rPr lang="en-US" dirty="0" smtClean="0"/>
              <a:t>				additional </a:t>
            </a:r>
            <a:r>
              <a:rPr lang="en-US" dirty="0"/>
              <a:t>groups</a:t>
            </a:r>
            <a:r>
              <a:rPr lang="en-US" dirty="0" smtClean="0"/>
              <a:t>.		</a:t>
            </a:r>
            <a:endParaRPr lang="en-US" i="1" dirty="0" smtClean="0"/>
          </a:p>
        </p:txBody>
      </p:sp>
    </p:spTree>
    <p:extLst>
      <p:ext uri="{BB962C8B-B14F-4D97-AF65-F5344CB8AC3E}">
        <p14:creationId xmlns:p14="http://schemas.microsoft.com/office/powerpoint/2010/main" val="39855473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35290" y="1295400"/>
            <a:ext cx="8610600" cy="3970318"/>
          </a:xfrm>
          <a:prstGeom prst="rect">
            <a:avLst/>
          </a:prstGeom>
          <a:noFill/>
        </p:spPr>
        <p:txBody>
          <a:bodyPr wrap="square" rtlCol="0">
            <a:spAutoFit/>
          </a:bodyPr>
          <a:lstStyle/>
          <a:p>
            <a:r>
              <a:rPr lang="en-US" sz="2800" b="1" dirty="0" smtClean="0"/>
              <a:t>9.4 Users and Groups</a:t>
            </a:r>
          </a:p>
          <a:p>
            <a:r>
              <a:rPr lang="en-US" b="1" dirty="0"/>
              <a:t>The following table lists some of the </a:t>
            </a:r>
            <a:r>
              <a:rPr lang="en-US" b="1" dirty="0" smtClean="0"/>
              <a:t>DEFAULT GROUPS </a:t>
            </a:r>
            <a:r>
              <a:rPr lang="en-US" b="1" dirty="0"/>
              <a:t>used on Windows systems:</a:t>
            </a:r>
          </a:p>
          <a:p>
            <a:endParaRPr lang="en-US" sz="800" dirty="0" smtClean="0"/>
          </a:p>
          <a:p>
            <a:r>
              <a:rPr lang="en-US" b="1" dirty="0" smtClean="0"/>
              <a:t>Group Name	Capability</a:t>
            </a:r>
          </a:p>
          <a:p>
            <a:r>
              <a:rPr lang="en-US" dirty="0" smtClean="0"/>
              <a:t>Administrators	</a:t>
            </a:r>
            <a:r>
              <a:rPr lang="en-US" dirty="0"/>
              <a:t>Members of the Administrators group have complete and unrestricted </a:t>
            </a:r>
            <a:r>
              <a:rPr lang="en-US" dirty="0" smtClean="0"/>
              <a:t>		access </a:t>
            </a:r>
            <a:r>
              <a:rPr lang="en-US" dirty="0"/>
              <a:t>to the computer, including every system right. </a:t>
            </a:r>
            <a:endParaRPr lang="en-US" dirty="0" smtClean="0"/>
          </a:p>
          <a:p>
            <a:endParaRPr lang="en-US" dirty="0"/>
          </a:p>
          <a:p>
            <a:r>
              <a:rPr lang="en-US" dirty="0" smtClean="0"/>
              <a:t>		The Administrator </a:t>
            </a:r>
            <a:r>
              <a:rPr lang="en-US" dirty="0"/>
              <a:t>user account and any other account designated as a </a:t>
            </a:r>
            <a:r>
              <a:rPr lang="en-US" dirty="0" smtClean="0"/>
              <a:t>		"</a:t>
            </a:r>
            <a:r>
              <a:rPr lang="en-US" dirty="0"/>
              <a:t>computer administrator" is a member of this group</a:t>
            </a:r>
            <a:r>
              <a:rPr lang="en-US" dirty="0" smtClean="0"/>
              <a:t>.</a:t>
            </a:r>
          </a:p>
          <a:p>
            <a:endParaRPr lang="en-US" dirty="0"/>
          </a:p>
          <a:p>
            <a:r>
              <a:rPr lang="en-US" dirty="0" smtClean="0"/>
              <a:t>Backup Operators	</a:t>
            </a:r>
            <a:r>
              <a:rPr lang="en-US" dirty="0"/>
              <a:t>Members of the Backup Operators group can back up and restore files </a:t>
            </a:r>
            <a:r>
              <a:rPr lang="en-US" dirty="0" smtClean="0"/>
              <a:t>		(</a:t>
            </a:r>
            <a:r>
              <a:rPr lang="en-US" dirty="0"/>
              <a:t>regardless of permissions), log on locally, and shut down the system</a:t>
            </a:r>
            <a:r>
              <a:rPr lang="en-US" dirty="0" smtClean="0"/>
              <a:t>.</a:t>
            </a:r>
          </a:p>
          <a:p>
            <a:endParaRPr lang="en-US" dirty="0"/>
          </a:p>
          <a:p>
            <a:r>
              <a:rPr lang="en-US" dirty="0" smtClean="0"/>
              <a:t> 		Members </a:t>
            </a:r>
            <a:r>
              <a:rPr lang="en-US" dirty="0"/>
              <a:t>of this group cannot change security settings</a:t>
            </a:r>
            <a:r>
              <a:rPr lang="en-US" dirty="0" smtClean="0"/>
              <a:t>.	</a:t>
            </a:r>
            <a:endParaRPr lang="en-US" i="1" dirty="0" smtClean="0"/>
          </a:p>
        </p:txBody>
      </p:sp>
    </p:spTree>
    <p:extLst>
      <p:ext uri="{BB962C8B-B14F-4D97-AF65-F5344CB8AC3E}">
        <p14:creationId xmlns:p14="http://schemas.microsoft.com/office/powerpoint/2010/main" val="16014413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02632" y="685800"/>
            <a:ext cx="8788967" cy="5909310"/>
          </a:xfrm>
          <a:prstGeom prst="rect">
            <a:avLst/>
          </a:prstGeom>
          <a:noFill/>
        </p:spPr>
        <p:txBody>
          <a:bodyPr wrap="square" rtlCol="0">
            <a:spAutoFit/>
          </a:bodyPr>
          <a:lstStyle/>
          <a:p>
            <a:r>
              <a:rPr lang="en-US" sz="2800" b="1" dirty="0" smtClean="0"/>
              <a:t>9.4 Users and Groups</a:t>
            </a:r>
          </a:p>
          <a:p>
            <a:r>
              <a:rPr lang="en-US" b="1" dirty="0"/>
              <a:t>The following table lists some of the </a:t>
            </a:r>
            <a:r>
              <a:rPr lang="en-US" b="1" dirty="0" smtClean="0"/>
              <a:t>DEFAULT GROUPS </a:t>
            </a:r>
            <a:r>
              <a:rPr lang="en-US" b="1" dirty="0"/>
              <a:t>used on Windows systems:</a:t>
            </a:r>
          </a:p>
          <a:p>
            <a:endParaRPr lang="en-US" sz="800" dirty="0" smtClean="0"/>
          </a:p>
          <a:p>
            <a:r>
              <a:rPr lang="en-US" b="1" dirty="0" smtClean="0"/>
              <a:t>Group Name	Capability</a:t>
            </a:r>
          </a:p>
          <a:p>
            <a:r>
              <a:rPr lang="en-US" dirty="0" smtClean="0"/>
              <a:t>Power Users	</a:t>
            </a:r>
            <a:r>
              <a:rPr lang="en-US" dirty="0"/>
              <a:t>Modern versions of Windows no longer use the Power Users group, </a:t>
            </a:r>
            <a:r>
              <a:rPr lang="en-US" dirty="0" smtClean="0"/>
              <a:t>			although </a:t>
            </a:r>
            <a:r>
              <a:rPr lang="en-US" dirty="0"/>
              <a:t>it still exists for backwards compatibility. This group was </a:t>
            </a:r>
            <a:r>
              <a:rPr lang="en-US" dirty="0" smtClean="0"/>
              <a:t>			originally </a:t>
            </a:r>
            <a:r>
              <a:rPr lang="en-US" dirty="0"/>
              <a:t>used in Windows XP and earlier. </a:t>
            </a:r>
            <a:r>
              <a:rPr lang="en-US" b="1" dirty="0"/>
              <a:t>Its members could:</a:t>
            </a:r>
          </a:p>
          <a:p>
            <a:pPr lvl="0"/>
            <a:r>
              <a:rPr lang="en-US" dirty="0" smtClean="0"/>
              <a:t>		o Create </a:t>
            </a:r>
            <a:r>
              <a:rPr lang="en-US" dirty="0"/>
              <a:t>user accounts</a:t>
            </a:r>
          </a:p>
          <a:p>
            <a:pPr lvl="0"/>
            <a:r>
              <a:rPr lang="en-US" dirty="0" smtClean="0"/>
              <a:t>		o Modify </a:t>
            </a:r>
            <a:r>
              <a:rPr lang="en-US" dirty="0"/>
              <a:t>or delete accounts they created</a:t>
            </a:r>
          </a:p>
          <a:p>
            <a:pPr lvl="0"/>
            <a:r>
              <a:rPr lang="en-US" dirty="0" smtClean="0"/>
              <a:t>		o Create </a:t>
            </a:r>
            <a:r>
              <a:rPr lang="en-US" dirty="0"/>
              <a:t>local groups</a:t>
            </a:r>
          </a:p>
          <a:p>
            <a:pPr lvl="0"/>
            <a:r>
              <a:rPr lang="en-US" dirty="0" smtClean="0"/>
              <a:t>		o Modify </a:t>
            </a:r>
            <a:r>
              <a:rPr lang="en-US" dirty="0"/>
              <a:t>group membership for groups they created</a:t>
            </a:r>
          </a:p>
          <a:p>
            <a:pPr lvl="0"/>
            <a:r>
              <a:rPr lang="en-US" dirty="0" smtClean="0"/>
              <a:t>		o Modify </a:t>
            </a:r>
            <a:r>
              <a:rPr lang="en-US" dirty="0"/>
              <a:t>group membership for the Power Users, Users, and Guests </a:t>
            </a:r>
            <a:r>
              <a:rPr lang="en-US" dirty="0" smtClean="0"/>
              <a:t>			   groups.</a:t>
            </a:r>
            <a:endParaRPr lang="en-US" dirty="0"/>
          </a:p>
          <a:p>
            <a:pPr lvl="0"/>
            <a:r>
              <a:rPr lang="en-US" dirty="0" smtClean="0"/>
              <a:t>		o Change </a:t>
            </a:r>
            <a:r>
              <a:rPr lang="en-US" dirty="0"/>
              <a:t>the system date and time</a:t>
            </a:r>
          </a:p>
          <a:p>
            <a:pPr lvl="0"/>
            <a:r>
              <a:rPr lang="en-US" dirty="0" smtClean="0"/>
              <a:t>		o Install </a:t>
            </a:r>
            <a:r>
              <a:rPr lang="en-US" dirty="0"/>
              <a:t>applications</a:t>
            </a:r>
          </a:p>
          <a:p>
            <a:r>
              <a:rPr lang="en-US" b="1" dirty="0" smtClean="0"/>
              <a:t>		Power </a:t>
            </a:r>
            <a:r>
              <a:rPr lang="en-US" b="1" dirty="0"/>
              <a:t>Users were not allowed to:</a:t>
            </a:r>
          </a:p>
          <a:p>
            <a:pPr lvl="0"/>
            <a:r>
              <a:rPr lang="en-US" dirty="0" smtClean="0"/>
              <a:t>		o Change </a:t>
            </a:r>
            <a:r>
              <a:rPr lang="en-US" dirty="0"/>
              <a:t>membership of the Administrators or Backup Operators groups</a:t>
            </a:r>
          </a:p>
          <a:p>
            <a:pPr lvl="0"/>
            <a:r>
              <a:rPr lang="en-US" dirty="0" smtClean="0"/>
              <a:t>		o Take </a:t>
            </a:r>
            <a:r>
              <a:rPr lang="en-US" dirty="0"/>
              <a:t>ownership of files</a:t>
            </a:r>
          </a:p>
          <a:p>
            <a:pPr lvl="0"/>
            <a:r>
              <a:rPr lang="en-US" dirty="0" smtClean="0"/>
              <a:t>		o Back </a:t>
            </a:r>
            <a:r>
              <a:rPr lang="en-US" dirty="0"/>
              <a:t>up or restore files</a:t>
            </a:r>
          </a:p>
          <a:p>
            <a:pPr lvl="0"/>
            <a:r>
              <a:rPr lang="en-US" dirty="0" smtClean="0"/>
              <a:t>		o Load </a:t>
            </a:r>
            <a:r>
              <a:rPr lang="en-US" dirty="0"/>
              <a:t>or unload device drivers</a:t>
            </a:r>
          </a:p>
          <a:p>
            <a:pPr lvl="0"/>
            <a:r>
              <a:rPr lang="en-US" dirty="0" smtClean="0"/>
              <a:t>		o Manage </a:t>
            </a:r>
            <a:r>
              <a:rPr lang="en-US" dirty="0"/>
              <a:t>security and auditing </a:t>
            </a:r>
            <a:r>
              <a:rPr lang="en-US" dirty="0" smtClean="0"/>
              <a:t>logs</a:t>
            </a:r>
            <a:endParaRPr lang="en-US" dirty="0"/>
          </a:p>
        </p:txBody>
      </p:sp>
      <p:sp>
        <p:nvSpPr>
          <p:cNvPr id="3" name="TextBox 2"/>
          <p:cNvSpPr txBox="1"/>
          <p:nvPr/>
        </p:nvSpPr>
        <p:spPr>
          <a:xfrm>
            <a:off x="5638800" y="5410200"/>
            <a:ext cx="3124200" cy="1169551"/>
          </a:xfrm>
          <a:prstGeom prst="rect">
            <a:avLst/>
          </a:prstGeom>
          <a:noFill/>
          <a:ln>
            <a:solidFill>
              <a:schemeClr val="accent1"/>
            </a:solidFill>
          </a:ln>
        </p:spPr>
        <p:txBody>
          <a:bodyPr wrap="square" rtlCol="0">
            <a:spAutoFit/>
          </a:bodyPr>
          <a:lstStyle/>
          <a:p>
            <a:r>
              <a:rPr lang="en-US" sz="1400" dirty="0"/>
              <a:t>In modern versions of Windows, you should avoid assigning users to be members of the Power Users group unless an application or service specifically requires it.</a:t>
            </a:r>
          </a:p>
        </p:txBody>
      </p:sp>
    </p:spTree>
    <p:extLst>
      <p:ext uri="{BB962C8B-B14F-4D97-AF65-F5344CB8AC3E}">
        <p14:creationId xmlns:p14="http://schemas.microsoft.com/office/powerpoint/2010/main" val="27502953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02632" y="941487"/>
            <a:ext cx="8788967" cy="5078313"/>
          </a:xfrm>
          <a:prstGeom prst="rect">
            <a:avLst/>
          </a:prstGeom>
          <a:noFill/>
        </p:spPr>
        <p:txBody>
          <a:bodyPr wrap="square" rtlCol="0">
            <a:spAutoFit/>
          </a:bodyPr>
          <a:lstStyle/>
          <a:p>
            <a:r>
              <a:rPr lang="en-US" sz="2800" b="1" dirty="0" smtClean="0"/>
              <a:t>9.4 Users and Groups</a:t>
            </a:r>
          </a:p>
          <a:p>
            <a:r>
              <a:rPr lang="en-US" b="1" dirty="0"/>
              <a:t>The following table lists some of the </a:t>
            </a:r>
            <a:r>
              <a:rPr lang="en-US" b="1" dirty="0" smtClean="0"/>
              <a:t>DEFAULT GROUPS </a:t>
            </a:r>
            <a:r>
              <a:rPr lang="en-US" b="1" dirty="0"/>
              <a:t>used on Windows systems:</a:t>
            </a:r>
          </a:p>
          <a:p>
            <a:endParaRPr lang="en-US" sz="800" dirty="0" smtClean="0"/>
          </a:p>
          <a:p>
            <a:r>
              <a:rPr lang="en-US" b="1" dirty="0" smtClean="0"/>
              <a:t>Group Name	Capability</a:t>
            </a:r>
          </a:p>
          <a:p>
            <a:r>
              <a:rPr lang="en-US" dirty="0" smtClean="0"/>
              <a:t>Users		</a:t>
            </a:r>
            <a:r>
              <a:rPr lang="en-US" dirty="0"/>
              <a:t>Members of the Users group can use the computer but cannot perform </a:t>
            </a:r>
            <a:r>
              <a:rPr lang="en-US" dirty="0" smtClean="0"/>
              <a:t>		system </a:t>
            </a:r>
            <a:r>
              <a:rPr lang="en-US" dirty="0"/>
              <a:t>administration tasks and might not be able to run some legacy </a:t>
            </a:r>
            <a:r>
              <a:rPr lang="en-US" dirty="0" smtClean="0"/>
              <a:t>		applications</a:t>
            </a:r>
            <a:r>
              <a:rPr lang="en-US" dirty="0"/>
              <a:t>.</a:t>
            </a:r>
          </a:p>
          <a:p>
            <a:pPr lvl="0"/>
            <a:r>
              <a:rPr lang="en-US" dirty="0" smtClean="0"/>
              <a:t>		o Members </a:t>
            </a:r>
            <a:r>
              <a:rPr lang="en-US" dirty="0"/>
              <a:t>cannot share folders.</a:t>
            </a:r>
          </a:p>
          <a:p>
            <a:pPr lvl="0"/>
            <a:r>
              <a:rPr lang="en-US" dirty="0" smtClean="0"/>
              <a:t>		o Members </a:t>
            </a:r>
            <a:r>
              <a:rPr lang="en-US" dirty="0"/>
              <a:t>cannot install printers if the driver isn't already installed on </a:t>
            </a:r>
            <a:r>
              <a:rPr lang="en-US" dirty="0" smtClean="0"/>
              <a:t>		    the </a:t>
            </a:r>
            <a:r>
              <a:rPr lang="en-US" dirty="0"/>
              <a:t>system.</a:t>
            </a:r>
          </a:p>
          <a:p>
            <a:pPr lvl="0"/>
            <a:r>
              <a:rPr lang="en-US" dirty="0" smtClean="0"/>
              <a:t>		o Members </a:t>
            </a:r>
            <a:r>
              <a:rPr lang="en-US" dirty="0"/>
              <a:t>cannot view or modify system files.</a:t>
            </a:r>
          </a:p>
          <a:p>
            <a:pPr lvl="0"/>
            <a:r>
              <a:rPr lang="en-US" dirty="0" smtClean="0"/>
              <a:t>		o Any </a:t>
            </a:r>
            <a:r>
              <a:rPr lang="en-US" dirty="0"/>
              <a:t>user created with Local Users and Groups is automatically a </a:t>
            </a:r>
            <a:r>
              <a:rPr lang="en-US" dirty="0" smtClean="0"/>
              <a:t>			   member </a:t>
            </a:r>
            <a:r>
              <a:rPr lang="en-US" dirty="0"/>
              <a:t>of this group.</a:t>
            </a:r>
          </a:p>
          <a:p>
            <a:pPr lvl="0"/>
            <a:r>
              <a:rPr lang="en-US" dirty="0" smtClean="0"/>
              <a:t>		o User </a:t>
            </a:r>
            <a:r>
              <a:rPr lang="en-US" dirty="0"/>
              <a:t>accounts designated as "standard" or "limited use" accounts are </a:t>
            </a:r>
            <a:r>
              <a:rPr lang="en-US" dirty="0" smtClean="0"/>
              <a:t>		   members </a:t>
            </a:r>
            <a:r>
              <a:rPr lang="en-US" dirty="0"/>
              <a:t>of this group.</a:t>
            </a:r>
          </a:p>
          <a:p>
            <a:r>
              <a:rPr lang="en-US" dirty="0" smtClean="0"/>
              <a:t>		o A </a:t>
            </a:r>
            <a:r>
              <a:rPr lang="en-US" dirty="0"/>
              <a:t>user account created as a "computer administrator" is made a </a:t>
            </a:r>
            <a:r>
              <a:rPr lang="en-US" dirty="0" smtClean="0"/>
              <a:t>			   member </a:t>
            </a:r>
            <a:r>
              <a:rPr lang="en-US" dirty="0"/>
              <a:t>of this group (in addition to being a member of the </a:t>
            </a:r>
            <a:r>
              <a:rPr lang="en-US" dirty="0" smtClean="0"/>
              <a:t>			   Administrators </a:t>
            </a:r>
            <a:r>
              <a:rPr lang="en-US" dirty="0"/>
              <a:t>group).</a:t>
            </a:r>
          </a:p>
        </p:txBody>
      </p:sp>
    </p:spTree>
    <p:extLst>
      <p:ext uri="{BB962C8B-B14F-4D97-AF65-F5344CB8AC3E}">
        <p14:creationId xmlns:p14="http://schemas.microsoft.com/office/powerpoint/2010/main" val="40436994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02632" y="941487"/>
            <a:ext cx="8788967" cy="5355312"/>
          </a:xfrm>
          <a:prstGeom prst="rect">
            <a:avLst/>
          </a:prstGeom>
          <a:noFill/>
        </p:spPr>
        <p:txBody>
          <a:bodyPr wrap="square" rtlCol="0">
            <a:spAutoFit/>
          </a:bodyPr>
          <a:lstStyle/>
          <a:p>
            <a:r>
              <a:rPr lang="en-US" sz="2800" b="1" dirty="0" smtClean="0"/>
              <a:t>9.4 Users and Groups</a:t>
            </a:r>
          </a:p>
          <a:p>
            <a:r>
              <a:rPr lang="en-US" b="1" dirty="0"/>
              <a:t>The following table lists some of the </a:t>
            </a:r>
            <a:r>
              <a:rPr lang="en-US" b="1" dirty="0" smtClean="0"/>
              <a:t>DEFAULT GROUPS </a:t>
            </a:r>
            <a:r>
              <a:rPr lang="en-US" b="1" dirty="0"/>
              <a:t>used on Windows systems:</a:t>
            </a:r>
          </a:p>
          <a:p>
            <a:endParaRPr lang="en-US" sz="800" dirty="0" smtClean="0"/>
          </a:p>
          <a:p>
            <a:r>
              <a:rPr lang="en-US" b="1" dirty="0" smtClean="0"/>
              <a:t>Group Name	Capability</a:t>
            </a:r>
          </a:p>
          <a:p>
            <a:r>
              <a:rPr lang="en-US" dirty="0" smtClean="0"/>
              <a:t>Guests		</a:t>
            </a:r>
            <a:r>
              <a:rPr lang="en-US" dirty="0"/>
              <a:t>Members of the Guests group have limited rights (similar to members of </a:t>
            </a:r>
            <a:r>
              <a:rPr lang="en-US" dirty="0" smtClean="0"/>
              <a:t>		the </a:t>
            </a:r>
            <a:r>
              <a:rPr lang="en-US" dirty="0"/>
              <a:t>Users group). Members can shut down the system</a:t>
            </a:r>
            <a:r>
              <a:rPr lang="en-US" dirty="0" smtClean="0"/>
              <a:t>.</a:t>
            </a:r>
          </a:p>
          <a:p>
            <a:endParaRPr lang="en-US" dirty="0"/>
          </a:p>
          <a:p>
            <a:r>
              <a:rPr lang="en-US" dirty="0"/>
              <a:t>Cryptographic </a:t>
            </a:r>
            <a:r>
              <a:rPr lang="en-US" dirty="0" smtClean="0"/>
              <a:t>	</a:t>
            </a:r>
            <a:r>
              <a:rPr lang="en-US" dirty="0"/>
              <a:t>Members of the Cryptographic Operators group are allowed to perform </a:t>
            </a:r>
            <a:r>
              <a:rPr lang="en-US" dirty="0" smtClean="0"/>
              <a:t>Operators	cryptographic </a:t>
            </a:r>
            <a:r>
              <a:rPr lang="en-US" dirty="0"/>
              <a:t>operations</a:t>
            </a:r>
            <a:r>
              <a:rPr lang="en-US" dirty="0" smtClean="0"/>
              <a:t>.</a:t>
            </a:r>
          </a:p>
          <a:p>
            <a:endParaRPr lang="en-US" dirty="0"/>
          </a:p>
          <a:p>
            <a:r>
              <a:rPr lang="en-US" dirty="0" smtClean="0"/>
              <a:t>Event Log Readers	</a:t>
            </a:r>
            <a:r>
              <a:rPr lang="en-US" dirty="0"/>
              <a:t>Members of the Event Log Readers group are allowed to use Event </a:t>
            </a:r>
            <a:r>
              <a:rPr lang="en-US" dirty="0" smtClean="0"/>
              <a:t>			Viewer </a:t>
            </a:r>
            <a:r>
              <a:rPr lang="en-US" dirty="0"/>
              <a:t>to read the system's event logs</a:t>
            </a:r>
            <a:r>
              <a:rPr lang="en-US" dirty="0" smtClean="0"/>
              <a:t>.</a:t>
            </a:r>
          </a:p>
          <a:p>
            <a:endParaRPr lang="en-US" dirty="0"/>
          </a:p>
          <a:p>
            <a:r>
              <a:rPr lang="en-US" dirty="0" smtClean="0"/>
              <a:t>Network		</a:t>
            </a:r>
            <a:r>
              <a:rPr lang="en-US" dirty="0"/>
              <a:t>Members of the Network Configuration Operators group have limited </a:t>
            </a:r>
            <a:r>
              <a:rPr lang="en-US" dirty="0" smtClean="0"/>
              <a:t>Configuration	administrative </a:t>
            </a:r>
            <a:r>
              <a:rPr lang="en-US" dirty="0"/>
              <a:t>privileges to allow them to manage the system's network </a:t>
            </a:r>
            <a:r>
              <a:rPr lang="en-US" dirty="0" smtClean="0"/>
              <a:t>Operators	configuration.</a:t>
            </a:r>
          </a:p>
          <a:p>
            <a:endParaRPr lang="en-US" dirty="0"/>
          </a:p>
          <a:p>
            <a:r>
              <a:rPr lang="en-US" dirty="0" smtClean="0"/>
              <a:t>Remote Desktop	</a:t>
            </a:r>
            <a:r>
              <a:rPr lang="en-US" dirty="0"/>
              <a:t>Members of the Remote Desktop Users group are allowed to access the </a:t>
            </a:r>
            <a:r>
              <a:rPr lang="en-US" dirty="0" smtClean="0"/>
              <a:t>Users		system </a:t>
            </a:r>
            <a:r>
              <a:rPr lang="en-US" dirty="0"/>
              <a:t>remotely using the Remote Desktop Client.</a:t>
            </a:r>
          </a:p>
        </p:txBody>
      </p:sp>
    </p:spTree>
    <p:extLst>
      <p:ext uri="{BB962C8B-B14F-4D97-AF65-F5344CB8AC3E}">
        <p14:creationId xmlns:p14="http://schemas.microsoft.com/office/powerpoint/2010/main" val="1570695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877910"/>
            <a:ext cx="8610600" cy="5755422"/>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Task Manager		Use </a:t>
            </a:r>
            <a:r>
              <a:rPr lang="en-US" sz="1600" dirty="0"/>
              <a:t>Task Manager to view the current state of the system and </a:t>
            </a:r>
            <a:r>
              <a:rPr lang="en-US" sz="1600" dirty="0" smtClean="0"/>
              <a:t>				running applications</a:t>
            </a:r>
            <a:r>
              <a:rPr lang="en-US" sz="1600" dirty="0"/>
              <a:t>. Task Manager is made up of the following tabs</a:t>
            </a:r>
            <a:r>
              <a:rPr lang="en-US" sz="1600" dirty="0" smtClean="0"/>
              <a:t>:</a:t>
            </a:r>
          </a:p>
          <a:p>
            <a:endParaRPr lang="en-US" sz="800" dirty="0"/>
          </a:p>
          <a:p>
            <a:pPr lvl="0"/>
            <a:r>
              <a:rPr lang="en-US" sz="1600" dirty="0" smtClean="0"/>
              <a:t>			o Use </a:t>
            </a:r>
            <a:r>
              <a:rPr lang="en-US" sz="1600" dirty="0"/>
              <a:t>the Processes tab to view the status of all current applications running on </a:t>
            </a:r>
            <a:r>
              <a:rPr lang="en-US" sz="1600" dirty="0" smtClean="0"/>
              <a:t>		   the </a:t>
            </a:r>
            <a:r>
              <a:rPr lang="en-US" sz="1600" dirty="0"/>
              <a:t>computer. Use this tab to terminate unresponsive applications.</a:t>
            </a:r>
          </a:p>
          <a:p>
            <a:pPr lvl="0"/>
            <a:r>
              <a:rPr lang="en-US" sz="1600" dirty="0" smtClean="0"/>
              <a:t>			o Use </a:t>
            </a:r>
            <a:r>
              <a:rPr lang="en-US" sz="1600" dirty="0"/>
              <a:t>the Performance tab to view system-wide processor, memory, disk, and </a:t>
            </a:r>
            <a:r>
              <a:rPr lang="en-US" sz="1600" dirty="0" smtClean="0"/>
              <a:t>			   network </a:t>
            </a:r>
            <a:r>
              <a:rPr lang="en-US" sz="1600" dirty="0"/>
              <a:t>statistics.</a:t>
            </a:r>
          </a:p>
          <a:p>
            <a:pPr lvl="0"/>
            <a:r>
              <a:rPr lang="en-US" sz="1600" dirty="0" smtClean="0"/>
              <a:t>			o Use </a:t>
            </a:r>
            <a:r>
              <a:rPr lang="en-US" sz="1600" dirty="0"/>
              <a:t>the App History tab to monitor Windows Store apps running on the </a:t>
            </a:r>
            <a:r>
              <a:rPr lang="en-US" sz="1600" dirty="0" smtClean="0"/>
              <a:t>			   system</a:t>
            </a:r>
            <a:r>
              <a:rPr lang="en-US" sz="1600" dirty="0"/>
              <a:t>.</a:t>
            </a:r>
          </a:p>
          <a:p>
            <a:pPr lvl="0"/>
            <a:r>
              <a:rPr lang="en-US" sz="1600" dirty="0" smtClean="0"/>
              <a:t>			o Use </a:t>
            </a:r>
            <a:r>
              <a:rPr lang="en-US" sz="1600" dirty="0"/>
              <a:t>the Startup tab to enable or disable applications that start automatically </a:t>
            </a:r>
            <a:r>
              <a:rPr lang="en-US" sz="1600" dirty="0" smtClean="0"/>
              <a:t>		   when </a:t>
            </a:r>
            <a:r>
              <a:rPr lang="en-US" sz="1600" dirty="0"/>
              <a:t>the system boots.</a:t>
            </a:r>
          </a:p>
          <a:p>
            <a:pPr lvl="0"/>
            <a:r>
              <a:rPr lang="en-US" sz="1600" dirty="0" smtClean="0"/>
              <a:t>			o Use </a:t>
            </a:r>
            <a:r>
              <a:rPr lang="en-US" sz="1600" dirty="0"/>
              <a:t>the Users tab to monitor users currently logged on to the </a:t>
            </a:r>
            <a:r>
              <a:rPr lang="en-US" sz="1600" dirty="0" smtClean="0"/>
              <a:t>				   system</a:t>
            </a:r>
            <a:r>
              <a:rPr lang="en-US" sz="1600" dirty="0"/>
              <a:t>.</a:t>
            </a:r>
          </a:p>
          <a:p>
            <a:pPr lvl="0"/>
            <a:r>
              <a:rPr lang="en-US" sz="1600" dirty="0" smtClean="0"/>
              <a:t>			o Use </a:t>
            </a:r>
            <a:r>
              <a:rPr lang="en-US" sz="1600" dirty="0"/>
              <a:t>the Details tab to view the status of all current processes </a:t>
            </a:r>
            <a:r>
              <a:rPr lang="en-US" sz="1600" dirty="0" smtClean="0"/>
              <a:t>				    running </a:t>
            </a:r>
            <a:r>
              <a:rPr lang="en-US" sz="1600" dirty="0"/>
              <a:t>on the </a:t>
            </a:r>
            <a:r>
              <a:rPr lang="en-US" sz="1600" dirty="0" smtClean="0"/>
              <a:t>computer </a:t>
            </a:r>
            <a:r>
              <a:rPr lang="en-US" sz="1600" dirty="0"/>
              <a:t>and the CPU and memory resources they </a:t>
            </a:r>
            <a:r>
              <a:rPr lang="en-US" sz="1600" dirty="0" smtClean="0"/>
              <a:t>			    use</a:t>
            </a:r>
            <a:r>
              <a:rPr lang="en-US" sz="1600" dirty="0"/>
              <a:t>. Use this tab to </a:t>
            </a:r>
            <a:r>
              <a:rPr lang="en-US" sz="1600" dirty="0" smtClean="0"/>
              <a:t>modify </a:t>
            </a:r>
            <a:r>
              <a:rPr lang="en-US" sz="1600" dirty="0"/>
              <a:t>the priority of a process or terminate </a:t>
            </a:r>
            <a:r>
              <a:rPr lang="en-US" sz="1600" dirty="0" smtClean="0"/>
              <a:t>			    unwanted </a:t>
            </a:r>
            <a:r>
              <a:rPr lang="en-US" sz="1600" dirty="0"/>
              <a:t>processes.</a:t>
            </a:r>
          </a:p>
          <a:p>
            <a:r>
              <a:rPr lang="en-US" sz="1600" dirty="0" smtClean="0"/>
              <a:t>			o Use </a:t>
            </a:r>
            <a:r>
              <a:rPr lang="en-US" sz="1600" dirty="0"/>
              <a:t>the Services tab to view a list of services running on the </a:t>
            </a:r>
            <a:r>
              <a:rPr lang="en-US" sz="1600" dirty="0" smtClean="0"/>
              <a:t>				  computer</a:t>
            </a:r>
            <a:r>
              <a:rPr lang="en-US" sz="1600" dirty="0"/>
              <a:t>. You </a:t>
            </a:r>
            <a:r>
              <a:rPr lang="en-US" sz="1600" dirty="0" smtClean="0"/>
              <a:t>can </a:t>
            </a:r>
            <a:r>
              <a:rPr lang="en-US" sz="1600" dirty="0"/>
              <a:t>use this tab to start and stop a particular service.</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145" y="2971800"/>
            <a:ext cx="275919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5899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02632" y="1183481"/>
            <a:ext cx="8788967" cy="3693319"/>
          </a:xfrm>
          <a:prstGeom prst="rect">
            <a:avLst/>
          </a:prstGeom>
          <a:noFill/>
        </p:spPr>
        <p:txBody>
          <a:bodyPr wrap="square" rtlCol="0">
            <a:spAutoFit/>
          </a:bodyPr>
          <a:lstStyle/>
          <a:p>
            <a:r>
              <a:rPr lang="en-US" sz="2800" b="1" dirty="0" smtClean="0"/>
              <a:t>9.4 Users and Groups</a:t>
            </a:r>
          </a:p>
          <a:p>
            <a:r>
              <a:rPr lang="en-US" b="1" dirty="0"/>
              <a:t>The following table lists some of the </a:t>
            </a:r>
            <a:r>
              <a:rPr lang="en-US" b="1" dirty="0" smtClean="0"/>
              <a:t>DEFAULT GROUPS </a:t>
            </a:r>
            <a:r>
              <a:rPr lang="en-US" b="1" dirty="0"/>
              <a:t>used on Windows systems:</a:t>
            </a:r>
          </a:p>
          <a:p>
            <a:endParaRPr lang="en-US" sz="800" dirty="0" smtClean="0"/>
          </a:p>
          <a:p>
            <a:r>
              <a:rPr lang="en-US" b="1" dirty="0" smtClean="0"/>
              <a:t>Group Name	Capability</a:t>
            </a:r>
          </a:p>
          <a:p>
            <a:r>
              <a:rPr lang="en-US" dirty="0" smtClean="0"/>
              <a:t>Performance	</a:t>
            </a:r>
            <a:r>
              <a:rPr lang="en-US" dirty="0"/>
              <a:t>Members of the Remote Desktop Users group are allowed to access the </a:t>
            </a:r>
            <a:r>
              <a:rPr lang="en-US" dirty="0" smtClean="0"/>
              <a:t>Monitor Users	system </a:t>
            </a:r>
            <a:r>
              <a:rPr lang="en-US" dirty="0"/>
              <a:t>remotely using the Remote Desktop Client</a:t>
            </a:r>
            <a:r>
              <a:rPr lang="en-US" dirty="0" smtClean="0"/>
              <a:t>.</a:t>
            </a:r>
          </a:p>
          <a:p>
            <a:endParaRPr lang="en-US" dirty="0"/>
          </a:p>
          <a:p>
            <a:r>
              <a:rPr lang="en-US" dirty="0" smtClean="0"/>
              <a:t>Performance	</a:t>
            </a:r>
            <a:r>
              <a:rPr lang="en-US" dirty="0"/>
              <a:t>Members of the Performance Log Users group are allowed to schedule </a:t>
            </a:r>
            <a:r>
              <a:rPr lang="en-US" dirty="0" smtClean="0"/>
              <a:t>Log Users		logging </a:t>
            </a:r>
            <a:r>
              <a:rPr lang="en-US" dirty="0"/>
              <a:t>of performance counters, enable trace providers, and collect </a:t>
            </a:r>
            <a:r>
              <a:rPr lang="en-US" dirty="0" smtClean="0"/>
              <a:t>			event </a:t>
            </a:r>
            <a:r>
              <a:rPr lang="en-US" dirty="0"/>
              <a:t>traces on the system</a:t>
            </a:r>
            <a:r>
              <a:rPr lang="en-US" dirty="0" smtClean="0"/>
              <a:t>.</a:t>
            </a:r>
          </a:p>
          <a:p>
            <a:endParaRPr lang="en-US" dirty="0"/>
          </a:p>
          <a:p>
            <a:r>
              <a:rPr lang="en-US" dirty="0" smtClean="0"/>
              <a:t>Hyper-V		</a:t>
            </a:r>
            <a:r>
              <a:rPr lang="en-US" dirty="0"/>
              <a:t>Members of the Hyper-V Administrators group are allowed to use </a:t>
            </a:r>
            <a:r>
              <a:rPr lang="en-US" dirty="0" smtClean="0"/>
              <a:t>Hyper-Administrators	V </a:t>
            </a:r>
            <a:r>
              <a:rPr lang="en-US" dirty="0"/>
              <a:t>on the system to create and manage virtual machines.</a:t>
            </a:r>
          </a:p>
        </p:txBody>
      </p:sp>
    </p:spTree>
    <p:extLst>
      <p:ext uri="{BB962C8B-B14F-4D97-AF65-F5344CB8AC3E}">
        <p14:creationId xmlns:p14="http://schemas.microsoft.com/office/powerpoint/2010/main" val="9107866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02632" y="838200"/>
            <a:ext cx="8788967" cy="5509200"/>
          </a:xfrm>
          <a:prstGeom prst="rect">
            <a:avLst/>
          </a:prstGeom>
          <a:noFill/>
        </p:spPr>
        <p:txBody>
          <a:bodyPr wrap="square" rtlCol="0">
            <a:spAutoFit/>
          </a:bodyPr>
          <a:lstStyle/>
          <a:p>
            <a:r>
              <a:rPr lang="en-US" sz="2800" b="1" dirty="0" smtClean="0"/>
              <a:t>9.4.5 Online Authentication:</a:t>
            </a:r>
          </a:p>
          <a:p>
            <a:r>
              <a:rPr lang="en-US" dirty="0"/>
              <a:t>If a Windows 8 or later system has Internet access, online Microsoft accounts can be used as well as local user accounts to authenticate. A local account is stored on the local system and all profile information associated with the account stays on the computer</a:t>
            </a:r>
            <a:r>
              <a:rPr lang="en-US" dirty="0" smtClean="0"/>
              <a:t>.</a:t>
            </a:r>
          </a:p>
          <a:p>
            <a:endParaRPr lang="en-US" dirty="0"/>
          </a:p>
          <a:p>
            <a:r>
              <a:rPr lang="en-US" dirty="0"/>
              <a:t>If an online Microsoft account is used to authenticate to the Windows system, Microsoft's online service is used to authenticate the user to the local system as well as to back up some user profile information to Microsoft's cloud</a:t>
            </a:r>
            <a:r>
              <a:rPr lang="en-US" dirty="0" smtClean="0"/>
              <a:t>.</a:t>
            </a:r>
          </a:p>
          <a:p>
            <a:endParaRPr lang="en-US" dirty="0"/>
          </a:p>
          <a:p>
            <a:r>
              <a:rPr lang="en-US" dirty="0"/>
              <a:t>In this configuration, the email address and password associated with the Microsoft account is used to log on to the system. If the same Microsoft account is used to log on to another Windows 8 or later system, the account's profile information is automatically synchronized to the other computer, including password, desktop configuration, and apps. Files associated with the user profile are not synchronized. However, the account's associated </a:t>
            </a:r>
            <a:r>
              <a:rPr lang="en-US" dirty="0" err="1"/>
              <a:t>OneDrive</a:t>
            </a:r>
            <a:r>
              <a:rPr lang="en-US" dirty="0"/>
              <a:t> account can be used to make user files available on other systems.</a:t>
            </a:r>
          </a:p>
          <a:p>
            <a:endParaRPr lang="en-US" dirty="0"/>
          </a:p>
          <a:p>
            <a:r>
              <a:rPr lang="en-US" dirty="0"/>
              <a:t>Once the online account has been created, you can associate a local user account with an online user account by opening the Settings app and going to </a:t>
            </a:r>
            <a:r>
              <a:rPr lang="en-US" b="1" dirty="0"/>
              <a:t>Accounts</a:t>
            </a:r>
            <a:r>
              <a:rPr lang="en-US" dirty="0"/>
              <a:t> &gt; </a:t>
            </a:r>
            <a:r>
              <a:rPr lang="en-US" b="1" dirty="0"/>
              <a:t>Your Account</a:t>
            </a:r>
            <a:r>
              <a:rPr lang="en-US" dirty="0"/>
              <a:t> &gt; </a:t>
            </a:r>
            <a:r>
              <a:rPr lang="en-US" b="1" dirty="0"/>
              <a:t>Sign In with a My Microsoft Account Instead</a:t>
            </a:r>
            <a:r>
              <a:rPr lang="en-US" dirty="0" smtClean="0"/>
              <a:t>.</a:t>
            </a:r>
            <a:endParaRPr lang="en-US" dirty="0"/>
          </a:p>
        </p:txBody>
      </p:sp>
    </p:spTree>
    <p:extLst>
      <p:ext uri="{BB962C8B-B14F-4D97-AF65-F5344CB8AC3E}">
        <p14:creationId xmlns:p14="http://schemas.microsoft.com/office/powerpoint/2010/main" val="18082520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78831" y="1295400"/>
            <a:ext cx="8560369" cy="4124206"/>
          </a:xfrm>
          <a:prstGeom prst="rect">
            <a:avLst/>
          </a:prstGeom>
          <a:noFill/>
        </p:spPr>
        <p:txBody>
          <a:bodyPr wrap="square" rtlCol="0">
            <a:spAutoFit/>
          </a:bodyPr>
          <a:lstStyle/>
          <a:p>
            <a:r>
              <a:rPr lang="en-US" sz="2800" b="1" dirty="0" smtClean="0"/>
              <a:t>9.4.5 Online Authentication (continued):</a:t>
            </a:r>
          </a:p>
          <a:p>
            <a:endParaRPr lang="en-US" b="1" dirty="0"/>
          </a:p>
          <a:p>
            <a:r>
              <a:rPr lang="en-US" dirty="0"/>
              <a:t>Online account settings can be managed by opening the Settings app and going to </a:t>
            </a:r>
            <a:r>
              <a:rPr lang="en-US" b="1" dirty="0"/>
              <a:t>Accounts</a:t>
            </a:r>
            <a:r>
              <a:rPr lang="en-US" dirty="0"/>
              <a:t> &gt; </a:t>
            </a:r>
            <a:r>
              <a:rPr lang="en-US" b="1" dirty="0"/>
              <a:t>Your Account</a:t>
            </a:r>
            <a:r>
              <a:rPr lang="en-US" dirty="0"/>
              <a:t> &gt; </a:t>
            </a:r>
            <a:r>
              <a:rPr lang="en-US" b="1" dirty="0"/>
              <a:t>Manage My Microsoft Account</a:t>
            </a:r>
            <a:r>
              <a:rPr lang="en-US" dirty="0"/>
              <a:t>. </a:t>
            </a:r>
            <a:endParaRPr lang="en-US" dirty="0" smtClean="0"/>
          </a:p>
          <a:p>
            <a:endParaRPr lang="en-US" dirty="0"/>
          </a:p>
          <a:p>
            <a:r>
              <a:rPr lang="en-US" b="1" dirty="0" smtClean="0"/>
              <a:t>The </a:t>
            </a:r>
            <a:r>
              <a:rPr lang="en-US" b="1" dirty="0"/>
              <a:t>following information can be managed:</a:t>
            </a:r>
          </a:p>
          <a:p>
            <a:pPr lvl="0"/>
            <a:endParaRPr lang="en-US" dirty="0" smtClean="0"/>
          </a:p>
          <a:p>
            <a:pPr lvl="0"/>
            <a:r>
              <a:rPr lang="en-US" dirty="0" smtClean="0"/>
              <a:t>O Name</a:t>
            </a:r>
            <a:endParaRPr lang="en-US" dirty="0"/>
          </a:p>
          <a:p>
            <a:pPr lvl="0"/>
            <a:r>
              <a:rPr lang="en-US" dirty="0" smtClean="0"/>
              <a:t>O The </a:t>
            </a:r>
            <a:r>
              <a:rPr lang="en-US" dirty="0"/>
              <a:t>account email address (which is the account name)</a:t>
            </a:r>
          </a:p>
          <a:p>
            <a:pPr lvl="0"/>
            <a:r>
              <a:rPr lang="en-US" dirty="0" smtClean="0"/>
              <a:t>O Personal </a:t>
            </a:r>
            <a:r>
              <a:rPr lang="en-US" dirty="0"/>
              <a:t>info</a:t>
            </a:r>
          </a:p>
          <a:p>
            <a:pPr lvl="0"/>
            <a:r>
              <a:rPr lang="en-US" dirty="0" smtClean="0"/>
              <a:t>O The </a:t>
            </a:r>
            <a:r>
              <a:rPr lang="en-US" dirty="0"/>
              <a:t>account password</a:t>
            </a:r>
          </a:p>
          <a:p>
            <a:pPr lvl="0"/>
            <a:r>
              <a:rPr lang="en-US" dirty="0" smtClean="0"/>
              <a:t>O The </a:t>
            </a:r>
            <a:r>
              <a:rPr lang="en-US" dirty="0"/>
              <a:t>account security </a:t>
            </a:r>
            <a:r>
              <a:rPr lang="en-US" dirty="0" smtClean="0"/>
              <a:t>information</a:t>
            </a:r>
          </a:p>
          <a:p>
            <a:pPr lvl="0"/>
            <a:endParaRPr lang="en-US" dirty="0"/>
          </a:p>
          <a:p>
            <a:r>
              <a:rPr lang="en-US" b="1" dirty="0" smtClean="0"/>
              <a:t>Note: </a:t>
            </a:r>
            <a:r>
              <a:rPr lang="en-US" i="1" dirty="0" smtClean="0"/>
              <a:t>You </a:t>
            </a:r>
            <a:r>
              <a:rPr lang="en-US" i="1" dirty="0"/>
              <a:t>can also close the account and delete all data associated with it</a:t>
            </a:r>
            <a:r>
              <a:rPr lang="en-US" i="1" dirty="0" smtClean="0"/>
              <a:t>.</a:t>
            </a:r>
            <a:endParaRPr lang="en-US" i="1" dirty="0"/>
          </a:p>
        </p:txBody>
      </p:sp>
    </p:spTree>
    <p:extLst>
      <p:ext uri="{BB962C8B-B14F-4D97-AF65-F5344CB8AC3E}">
        <p14:creationId xmlns:p14="http://schemas.microsoft.com/office/powerpoint/2010/main" val="12277829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78831" y="876955"/>
            <a:ext cx="8560369" cy="5447645"/>
          </a:xfrm>
          <a:prstGeom prst="rect">
            <a:avLst/>
          </a:prstGeom>
          <a:noFill/>
        </p:spPr>
        <p:txBody>
          <a:bodyPr wrap="square" rtlCol="0">
            <a:spAutoFit/>
          </a:bodyPr>
          <a:lstStyle/>
          <a:p>
            <a:r>
              <a:rPr lang="en-US" sz="2800" b="1" dirty="0" smtClean="0"/>
              <a:t>9.4.8 UAC (User Access Control):</a:t>
            </a:r>
          </a:p>
          <a:p>
            <a:r>
              <a:rPr lang="en-US" dirty="0"/>
              <a:t>User Account Control (UAC) helps minimize the dangers of unwanted actions or unintended software installations. UAC prompts for permission before allowing changes that can affect your computer's security or performance. How UAC works depends on the user account type</a:t>
            </a:r>
            <a:r>
              <a:rPr lang="en-US" dirty="0" smtClean="0"/>
              <a:t>:</a:t>
            </a:r>
          </a:p>
          <a:p>
            <a:endParaRPr lang="en-US" sz="800" dirty="0"/>
          </a:p>
          <a:p>
            <a:pPr lvl="0"/>
            <a:r>
              <a:rPr lang="en-US" dirty="0" smtClean="0"/>
              <a:t>O A </a:t>
            </a:r>
            <a:r>
              <a:rPr lang="en-US" dirty="0"/>
              <a:t>standard user account is an account that has the least amount of user rights </a:t>
            </a:r>
            <a:r>
              <a:rPr lang="en-US" dirty="0" smtClean="0"/>
              <a:t>and</a:t>
            </a:r>
            <a:br>
              <a:rPr lang="en-US" dirty="0" smtClean="0"/>
            </a:br>
            <a:r>
              <a:rPr lang="en-US" dirty="0" smtClean="0"/>
              <a:t>    privileges </a:t>
            </a:r>
            <a:r>
              <a:rPr lang="en-US" dirty="0"/>
              <a:t>required to perform most basic tasks. An administrator account can perform </a:t>
            </a:r>
            <a:r>
              <a:rPr lang="en-US" dirty="0" smtClean="0"/>
              <a:t/>
            </a:r>
            <a:br>
              <a:rPr lang="en-US" dirty="0" smtClean="0"/>
            </a:br>
            <a:r>
              <a:rPr lang="en-US" dirty="0" smtClean="0"/>
              <a:t>    any </a:t>
            </a:r>
            <a:r>
              <a:rPr lang="en-US" dirty="0"/>
              <a:t>action on the system</a:t>
            </a:r>
            <a:r>
              <a:rPr lang="en-US" dirty="0" smtClean="0"/>
              <a:t>.</a:t>
            </a:r>
          </a:p>
          <a:p>
            <a:pPr lvl="0"/>
            <a:endParaRPr lang="en-US" sz="800" dirty="0"/>
          </a:p>
          <a:p>
            <a:pPr lvl="0"/>
            <a:r>
              <a:rPr lang="en-US" dirty="0" smtClean="0"/>
              <a:t>O Regardless </a:t>
            </a:r>
            <a:r>
              <a:rPr lang="en-US" dirty="0"/>
              <a:t>of the user account type, the system first attempts to perform any action </a:t>
            </a:r>
            <a:r>
              <a:rPr lang="en-US" dirty="0" smtClean="0"/>
              <a:t/>
            </a:r>
            <a:br>
              <a:rPr lang="en-US" dirty="0" smtClean="0"/>
            </a:br>
            <a:r>
              <a:rPr lang="en-US" dirty="0" smtClean="0"/>
              <a:t>    using </a:t>
            </a:r>
            <a:r>
              <a:rPr lang="en-US" dirty="0"/>
              <a:t>standard user privileges. If standard user rights are not sufficient to perform a </a:t>
            </a:r>
            <a:r>
              <a:rPr lang="en-US" dirty="0" smtClean="0"/>
              <a:t/>
            </a:r>
            <a:br>
              <a:rPr lang="en-US" dirty="0" smtClean="0"/>
            </a:br>
            <a:r>
              <a:rPr lang="en-US" dirty="0" smtClean="0"/>
              <a:t>    task</a:t>
            </a:r>
            <a:r>
              <a:rPr lang="en-US" dirty="0"/>
              <a:t>, UAC requests privilege </a:t>
            </a:r>
            <a:r>
              <a:rPr lang="en-US" i="1" dirty="0"/>
              <a:t>elevation</a:t>
            </a:r>
            <a:r>
              <a:rPr lang="en-US" dirty="0" smtClean="0"/>
              <a:t>:</a:t>
            </a:r>
          </a:p>
          <a:p>
            <a:pPr lvl="0"/>
            <a:endParaRPr lang="en-US" sz="800" dirty="0"/>
          </a:p>
          <a:p>
            <a:pPr lvl="1"/>
            <a:r>
              <a:rPr lang="en-US" dirty="0" smtClean="0"/>
              <a:t>a. The </a:t>
            </a:r>
            <a:r>
              <a:rPr lang="en-US" dirty="0"/>
              <a:t>standard user is prompted to provide administrator user credentials </a:t>
            </a:r>
            <a:r>
              <a:rPr lang="en-US" dirty="0" smtClean="0"/>
              <a:t/>
            </a:r>
            <a:br>
              <a:rPr lang="en-US" dirty="0" smtClean="0"/>
            </a:br>
            <a:r>
              <a:rPr lang="en-US" dirty="0" smtClean="0"/>
              <a:t>    (</a:t>
            </a:r>
            <a:r>
              <a:rPr lang="en-US" dirty="0"/>
              <a:t>username and password). This process is referred to as </a:t>
            </a:r>
            <a:r>
              <a:rPr lang="en-US" i="1" dirty="0"/>
              <a:t>Prompt for credentials</a:t>
            </a:r>
            <a:r>
              <a:rPr lang="en-US" dirty="0" smtClean="0"/>
              <a:t>.</a:t>
            </a:r>
          </a:p>
          <a:p>
            <a:pPr lvl="1"/>
            <a:endParaRPr lang="en-US" sz="800" dirty="0"/>
          </a:p>
          <a:p>
            <a:pPr lvl="1"/>
            <a:r>
              <a:rPr lang="en-US" dirty="0" smtClean="0"/>
              <a:t>b. The </a:t>
            </a:r>
            <a:r>
              <a:rPr lang="en-US" dirty="0"/>
              <a:t>administrator user is asked whether the requested task should be allowed. </a:t>
            </a:r>
            <a:r>
              <a:rPr lang="en-US" dirty="0" smtClean="0"/>
              <a:t/>
            </a:r>
            <a:br>
              <a:rPr lang="en-US" dirty="0" smtClean="0"/>
            </a:br>
            <a:r>
              <a:rPr lang="en-US" dirty="0" smtClean="0"/>
              <a:t>    Because </a:t>
            </a:r>
            <a:r>
              <a:rPr lang="en-US" dirty="0"/>
              <a:t>the administrator has already logged on with an administrator </a:t>
            </a:r>
            <a:r>
              <a:rPr lang="en-US" dirty="0" smtClean="0"/>
              <a:t>username</a:t>
            </a:r>
            <a:br>
              <a:rPr lang="en-US" dirty="0" smtClean="0"/>
            </a:br>
            <a:r>
              <a:rPr lang="en-US" dirty="0" smtClean="0"/>
              <a:t>    </a:t>
            </a:r>
            <a:r>
              <a:rPr lang="en-US" dirty="0"/>
              <a:t>and password, this is a simple </a:t>
            </a:r>
            <a:r>
              <a:rPr lang="en-US" b="1" dirty="0"/>
              <a:t>Continue</a:t>
            </a:r>
            <a:r>
              <a:rPr lang="en-US" dirty="0"/>
              <a:t> or </a:t>
            </a:r>
            <a:r>
              <a:rPr lang="en-US" b="1" dirty="0"/>
              <a:t>Cancel</a:t>
            </a:r>
            <a:r>
              <a:rPr lang="en-US" dirty="0"/>
              <a:t> question. This process is referred </a:t>
            </a:r>
            <a:r>
              <a:rPr lang="en-US" dirty="0" smtClean="0"/>
              <a:t/>
            </a:r>
            <a:br>
              <a:rPr lang="en-US" dirty="0" smtClean="0"/>
            </a:br>
            <a:r>
              <a:rPr lang="en-US" dirty="0" smtClean="0"/>
              <a:t>    to </a:t>
            </a:r>
            <a:r>
              <a:rPr lang="en-US" dirty="0"/>
              <a:t>as </a:t>
            </a:r>
            <a:r>
              <a:rPr lang="en-US" i="1" dirty="0"/>
              <a:t>Prompt for consent</a:t>
            </a:r>
            <a:r>
              <a:rPr lang="en-US" dirty="0" smtClean="0"/>
              <a:t>.</a:t>
            </a:r>
            <a:endParaRPr lang="en-US" sz="2000" dirty="0"/>
          </a:p>
        </p:txBody>
      </p:sp>
    </p:spTree>
    <p:extLst>
      <p:ext uri="{BB962C8B-B14F-4D97-AF65-F5344CB8AC3E}">
        <p14:creationId xmlns:p14="http://schemas.microsoft.com/office/powerpoint/2010/main" val="871804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78831" y="876955"/>
            <a:ext cx="8560369" cy="5416868"/>
          </a:xfrm>
          <a:prstGeom prst="rect">
            <a:avLst/>
          </a:prstGeom>
          <a:noFill/>
        </p:spPr>
        <p:txBody>
          <a:bodyPr wrap="square" rtlCol="0">
            <a:spAutoFit/>
          </a:bodyPr>
          <a:lstStyle/>
          <a:p>
            <a:r>
              <a:rPr lang="en-US" b="1" dirty="0" smtClean="0"/>
              <a:t>9.4.8 UAC (User Access Control) (Cont.):</a:t>
            </a:r>
          </a:p>
          <a:p>
            <a:endParaRPr lang="en-US" sz="800" b="1" dirty="0"/>
          </a:p>
          <a:p>
            <a:pPr lvl="0"/>
            <a:r>
              <a:rPr lang="en-US" b="1" dirty="0" smtClean="0"/>
              <a:t>	o </a:t>
            </a:r>
            <a:r>
              <a:rPr lang="en-US" dirty="0"/>
              <a:t>Actions that require elevated credentials are typically indicated in the </a:t>
            </a:r>
            <a:r>
              <a:rPr lang="en-US" dirty="0" smtClean="0"/>
              <a:t/>
            </a:r>
            <a:br>
              <a:rPr lang="en-US" dirty="0" smtClean="0"/>
            </a:br>
            <a:r>
              <a:rPr lang="en-US" dirty="0" smtClean="0"/>
              <a:t>	    interface </a:t>
            </a:r>
            <a:r>
              <a:rPr lang="en-US" dirty="0"/>
              <a:t>with a shield icon</a:t>
            </a:r>
            <a:r>
              <a:rPr lang="en-US" dirty="0" smtClean="0"/>
              <a:t>.</a:t>
            </a:r>
          </a:p>
          <a:p>
            <a:pPr lvl="0"/>
            <a:endParaRPr lang="en-US" sz="800" dirty="0"/>
          </a:p>
          <a:p>
            <a:pPr lvl="0"/>
            <a:r>
              <a:rPr lang="en-US" dirty="0" smtClean="0"/>
              <a:t>	o Prompting </a:t>
            </a:r>
            <a:r>
              <a:rPr lang="en-US" dirty="0"/>
              <a:t>for credentials or consent activates the Secure Desktop. With the </a:t>
            </a:r>
            <a:r>
              <a:rPr lang="en-US" dirty="0" smtClean="0"/>
              <a:t/>
            </a:r>
            <a:br>
              <a:rPr lang="en-US" dirty="0" smtClean="0"/>
            </a:br>
            <a:r>
              <a:rPr lang="en-US" dirty="0" smtClean="0"/>
              <a:t>      	    Secure </a:t>
            </a:r>
            <a:r>
              <a:rPr lang="en-US" dirty="0"/>
              <a:t>Desktop, the desktop and all active applications are darkened, and the </a:t>
            </a:r>
            <a:r>
              <a:rPr lang="en-US" dirty="0" smtClean="0"/>
              <a:t/>
            </a:r>
            <a:br>
              <a:rPr lang="en-US" dirty="0" smtClean="0"/>
            </a:br>
            <a:r>
              <a:rPr lang="en-US" dirty="0" smtClean="0"/>
              <a:t>	    prompt </a:t>
            </a:r>
            <a:r>
              <a:rPr lang="en-US" dirty="0"/>
              <a:t>appears over the shaded desktop. You must respond to the prompt </a:t>
            </a:r>
            <a:r>
              <a:rPr lang="en-US" dirty="0" smtClean="0"/>
              <a:t/>
            </a:r>
            <a:br>
              <a:rPr lang="en-US" dirty="0" smtClean="0"/>
            </a:br>
            <a:r>
              <a:rPr lang="en-US" dirty="0" smtClean="0"/>
              <a:t>	    before </a:t>
            </a:r>
            <a:r>
              <a:rPr lang="en-US" dirty="0"/>
              <a:t>you can continue with the requested operation or return to the </a:t>
            </a:r>
            <a:r>
              <a:rPr lang="en-US" dirty="0" smtClean="0"/>
              <a:t/>
            </a:r>
            <a:br>
              <a:rPr lang="en-US" dirty="0" smtClean="0"/>
            </a:br>
            <a:r>
              <a:rPr lang="en-US" dirty="0" smtClean="0"/>
              <a:t>	     desktop.</a:t>
            </a:r>
          </a:p>
          <a:p>
            <a:pPr lvl="0"/>
            <a:endParaRPr lang="en-US" sz="800" dirty="0"/>
          </a:p>
          <a:p>
            <a:pPr lvl="0"/>
            <a:r>
              <a:rPr lang="en-US" dirty="0" smtClean="0"/>
              <a:t>	o If </a:t>
            </a:r>
            <a:r>
              <a:rPr lang="en-US" dirty="0"/>
              <a:t>you disable the Secure Desktop, the prompt is still shown, but the desktop </a:t>
            </a:r>
            <a:r>
              <a:rPr lang="en-US" dirty="0" smtClean="0"/>
              <a:t>is</a:t>
            </a:r>
            <a:br>
              <a:rPr lang="en-US" dirty="0" smtClean="0"/>
            </a:br>
            <a:r>
              <a:rPr lang="en-US" dirty="0" smtClean="0"/>
              <a:t>	    not </a:t>
            </a:r>
            <a:r>
              <a:rPr lang="en-US" dirty="0"/>
              <a:t>dimmed (or locked), allowing you to work with the desktop without </a:t>
            </a:r>
            <a:r>
              <a:rPr lang="en-US" dirty="0" smtClean="0"/>
              <a:t/>
            </a:r>
            <a:br>
              <a:rPr lang="en-US" dirty="0" smtClean="0"/>
            </a:br>
            <a:r>
              <a:rPr lang="en-US" dirty="0" smtClean="0"/>
              <a:t>	    responding </a:t>
            </a:r>
            <a:r>
              <a:rPr lang="en-US" dirty="0"/>
              <a:t>to the prompt</a:t>
            </a:r>
            <a:r>
              <a:rPr lang="en-US" dirty="0" smtClean="0"/>
              <a:t>.</a:t>
            </a:r>
          </a:p>
          <a:p>
            <a:pPr lvl="0"/>
            <a:endParaRPr lang="en-US" sz="800" dirty="0"/>
          </a:p>
          <a:p>
            <a:pPr lvl="0"/>
            <a:r>
              <a:rPr lang="en-US" dirty="0" smtClean="0"/>
              <a:t>	o To </a:t>
            </a:r>
            <a:r>
              <a:rPr lang="en-US" dirty="0"/>
              <a:t>manage UAC settings, go to </a:t>
            </a:r>
            <a:r>
              <a:rPr lang="en-US" b="1" dirty="0"/>
              <a:t>User Accounts</a:t>
            </a:r>
            <a:r>
              <a:rPr lang="en-US" dirty="0"/>
              <a:t> in the Control Panel. </a:t>
            </a:r>
            <a:endParaRPr lang="en-US" dirty="0" smtClean="0"/>
          </a:p>
          <a:p>
            <a:pPr lvl="0"/>
            <a:r>
              <a:rPr lang="en-US" dirty="0" smtClean="0"/>
              <a:t>	    You </a:t>
            </a:r>
            <a:r>
              <a:rPr lang="en-US" dirty="0"/>
              <a:t>can </a:t>
            </a:r>
            <a:r>
              <a:rPr lang="en-US" dirty="0" smtClean="0"/>
              <a:t>use </a:t>
            </a:r>
            <a:r>
              <a:rPr lang="en-US" dirty="0"/>
              <a:t>the slider displayed to select one of the following UAC </a:t>
            </a:r>
            <a:r>
              <a:rPr lang="en-US" dirty="0" smtClean="0"/>
              <a:t/>
            </a:r>
            <a:br>
              <a:rPr lang="en-US" dirty="0" smtClean="0"/>
            </a:br>
            <a:r>
              <a:rPr lang="en-US" dirty="0" smtClean="0"/>
              <a:t>	     configurations:</a:t>
            </a:r>
          </a:p>
          <a:p>
            <a:pPr lvl="0"/>
            <a:endParaRPr lang="en-US" sz="800" dirty="0"/>
          </a:p>
          <a:p>
            <a:pPr lvl="0"/>
            <a:r>
              <a:rPr lang="en-US" b="1" dirty="0" smtClean="0"/>
              <a:t>Setting</a:t>
            </a:r>
            <a:r>
              <a:rPr lang="en-US" dirty="0" smtClean="0"/>
              <a:t>		</a:t>
            </a:r>
            <a:r>
              <a:rPr lang="en-US" b="1" dirty="0" smtClean="0"/>
              <a:t>Description</a:t>
            </a:r>
          </a:p>
          <a:p>
            <a:pPr lvl="0"/>
            <a:endParaRPr lang="en-US" sz="800" b="1" dirty="0"/>
          </a:p>
          <a:p>
            <a:r>
              <a:rPr lang="en-US" dirty="0" smtClean="0"/>
              <a:t>(Continued on next slide…)</a:t>
            </a:r>
          </a:p>
        </p:txBody>
      </p:sp>
    </p:spTree>
    <p:extLst>
      <p:ext uri="{BB962C8B-B14F-4D97-AF65-F5344CB8AC3E}">
        <p14:creationId xmlns:p14="http://schemas.microsoft.com/office/powerpoint/2010/main" val="23623202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78831" y="685800"/>
            <a:ext cx="8560369" cy="5847755"/>
          </a:xfrm>
          <a:prstGeom prst="rect">
            <a:avLst/>
          </a:prstGeom>
          <a:noFill/>
        </p:spPr>
        <p:txBody>
          <a:bodyPr wrap="square" rtlCol="0">
            <a:spAutoFit/>
          </a:bodyPr>
          <a:lstStyle/>
          <a:p>
            <a:r>
              <a:rPr lang="en-US" b="1" dirty="0" smtClean="0"/>
              <a:t>9.4.8 UAC (User Access Control) (Cont.):</a:t>
            </a:r>
          </a:p>
          <a:p>
            <a:endParaRPr lang="en-US" sz="800" b="1" dirty="0"/>
          </a:p>
          <a:p>
            <a:pPr lvl="0"/>
            <a:endParaRPr lang="en-US" sz="800" dirty="0"/>
          </a:p>
          <a:p>
            <a:pPr lvl="0"/>
            <a:r>
              <a:rPr lang="en-US" b="1" dirty="0" smtClean="0"/>
              <a:t>Setting</a:t>
            </a:r>
            <a:r>
              <a:rPr lang="en-US" dirty="0" smtClean="0"/>
              <a:t>		</a:t>
            </a:r>
            <a:r>
              <a:rPr lang="en-US" b="1" dirty="0" smtClean="0"/>
              <a:t>Description</a:t>
            </a:r>
          </a:p>
          <a:p>
            <a:pPr lvl="0"/>
            <a:endParaRPr lang="en-US" sz="800" b="1" dirty="0"/>
          </a:p>
          <a:p>
            <a:r>
              <a:rPr lang="en-US" dirty="0" smtClean="0"/>
              <a:t>Always Notify	</a:t>
            </a:r>
            <a:r>
              <a:rPr lang="en-US" b="1" dirty="0"/>
              <a:t>When configured to always notify:</a:t>
            </a:r>
            <a:endParaRPr lang="en-US" sz="2000" b="1" dirty="0"/>
          </a:p>
          <a:p>
            <a:pPr lvl="1"/>
            <a:r>
              <a:rPr lang="en-US" dirty="0" smtClean="0"/>
              <a:t>		o Notification </a:t>
            </a:r>
            <a:r>
              <a:rPr lang="en-US" dirty="0"/>
              <a:t>occurs when programs make changes</a:t>
            </a:r>
            <a:endParaRPr lang="en-US" sz="2000" dirty="0"/>
          </a:p>
          <a:p>
            <a:pPr lvl="1"/>
            <a:r>
              <a:rPr lang="en-US" dirty="0" smtClean="0"/>
              <a:t>		o Notification </a:t>
            </a:r>
            <a:r>
              <a:rPr lang="en-US" dirty="0"/>
              <a:t>occurs when you make changes</a:t>
            </a:r>
            <a:endParaRPr lang="en-US" sz="2000" dirty="0"/>
          </a:p>
          <a:p>
            <a:r>
              <a:rPr lang="en-US" dirty="0" smtClean="0"/>
              <a:t>		o The </a:t>
            </a:r>
            <a:r>
              <a:rPr lang="en-US" dirty="0"/>
              <a:t>desktop is dimmed (Secure Desktop is enabled</a:t>
            </a:r>
            <a:r>
              <a:rPr lang="en-US" dirty="0" smtClean="0"/>
              <a:t>)</a:t>
            </a:r>
          </a:p>
          <a:p>
            <a:endParaRPr lang="en-US" sz="800" dirty="0"/>
          </a:p>
          <a:p>
            <a:r>
              <a:rPr lang="en-US" dirty="0" smtClean="0"/>
              <a:t>Notify me only	</a:t>
            </a:r>
            <a:r>
              <a:rPr lang="en-US" b="1" dirty="0"/>
              <a:t>When configured to notify for program </a:t>
            </a:r>
            <a:r>
              <a:rPr lang="en-US" b="1" dirty="0" smtClean="0"/>
              <a:t>changes:</a:t>
            </a:r>
          </a:p>
          <a:p>
            <a:r>
              <a:rPr lang="en-US" sz="2000" dirty="0" smtClean="0"/>
              <a:t>when programs</a:t>
            </a:r>
            <a:r>
              <a:rPr lang="en-US" dirty="0" smtClean="0"/>
              <a:t>	o Notification </a:t>
            </a:r>
            <a:r>
              <a:rPr lang="en-US" dirty="0"/>
              <a:t>occurs when programs make </a:t>
            </a:r>
            <a:r>
              <a:rPr lang="en-US" dirty="0" smtClean="0"/>
              <a:t>changes</a:t>
            </a:r>
          </a:p>
          <a:p>
            <a:r>
              <a:rPr lang="en-US" sz="2000" dirty="0" smtClean="0"/>
              <a:t>try to make</a:t>
            </a:r>
            <a:r>
              <a:rPr lang="en-US" dirty="0" smtClean="0"/>
              <a:t>	o Notification </a:t>
            </a:r>
            <a:r>
              <a:rPr lang="en-US" dirty="0"/>
              <a:t>does not occur when you make </a:t>
            </a:r>
            <a:r>
              <a:rPr lang="en-US" dirty="0" smtClean="0"/>
              <a:t>changes</a:t>
            </a:r>
          </a:p>
          <a:p>
            <a:r>
              <a:rPr lang="en-US" sz="2000" dirty="0" smtClean="0"/>
              <a:t>changes to my</a:t>
            </a:r>
            <a:r>
              <a:rPr lang="en-US" dirty="0" smtClean="0"/>
              <a:t>	o The </a:t>
            </a:r>
            <a:r>
              <a:rPr lang="en-US" dirty="0"/>
              <a:t>desktop is dimmed (Secure Desktop is enabled)</a:t>
            </a:r>
            <a:endParaRPr lang="en-US" sz="2000" dirty="0"/>
          </a:p>
          <a:p>
            <a:r>
              <a:rPr lang="en-US" dirty="0" smtClean="0"/>
              <a:t>Computer	</a:t>
            </a:r>
            <a:r>
              <a:rPr lang="en-US" b="1" dirty="0" smtClean="0"/>
              <a:t>Note: </a:t>
            </a:r>
            <a:r>
              <a:rPr lang="en-US" i="1" dirty="0" smtClean="0"/>
              <a:t>This is the DEFAULT setting.</a:t>
            </a:r>
          </a:p>
          <a:p>
            <a:endParaRPr lang="en-US" sz="800" i="1" dirty="0"/>
          </a:p>
          <a:p>
            <a:r>
              <a:rPr lang="en-US" dirty="0" smtClean="0"/>
              <a:t>Notify me only</a:t>
            </a:r>
            <a:r>
              <a:rPr lang="en-US" i="1" dirty="0" smtClean="0"/>
              <a:t>	</a:t>
            </a:r>
            <a:r>
              <a:rPr lang="en-US" b="1" dirty="0"/>
              <a:t>When configured to notify for program changes without dimming </a:t>
            </a:r>
            <a:r>
              <a:rPr lang="en-US" dirty="0" smtClean="0"/>
              <a:t>when programs</a:t>
            </a:r>
            <a:r>
              <a:rPr lang="en-US" b="1" dirty="0" smtClean="0"/>
              <a:t>	the desktop:</a:t>
            </a:r>
          </a:p>
          <a:p>
            <a:r>
              <a:rPr lang="en-US" sz="2000" dirty="0" smtClean="0"/>
              <a:t>try to make</a:t>
            </a:r>
            <a:r>
              <a:rPr lang="en-US" dirty="0" smtClean="0"/>
              <a:t>	o Notification </a:t>
            </a:r>
            <a:r>
              <a:rPr lang="en-US" dirty="0"/>
              <a:t>occurs when programs make </a:t>
            </a:r>
            <a:r>
              <a:rPr lang="en-US" dirty="0" smtClean="0"/>
              <a:t>changes</a:t>
            </a:r>
          </a:p>
          <a:p>
            <a:r>
              <a:rPr lang="en-US" sz="2000" dirty="0" smtClean="0"/>
              <a:t>changes to my</a:t>
            </a:r>
            <a:r>
              <a:rPr lang="en-US" dirty="0" smtClean="0"/>
              <a:t>	o Notification </a:t>
            </a:r>
            <a:r>
              <a:rPr lang="en-US" dirty="0"/>
              <a:t>does not occur when you make </a:t>
            </a:r>
            <a:r>
              <a:rPr lang="en-US" dirty="0" smtClean="0"/>
              <a:t>changes</a:t>
            </a:r>
          </a:p>
          <a:p>
            <a:r>
              <a:rPr lang="en-US" sz="2000" dirty="0" smtClean="0"/>
              <a:t>Computer (Do</a:t>
            </a:r>
            <a:r>
              <a:rPr lang="en-US" dirty="0" smtClean="0"/>
              <a:t>	o The </a:t>
            </a:r>
            <a:r>
              <a:rPr lang="en-US" dirty="0"/>
              <a:t>desktop is not dimmed (Secure Desktop is disabled)</a:t>
            </a:r>
            <a:endParaRPr lang="en-US" sz="2000" dirty="0"/>
          </a:p>
          <a:p>
            <a:r>
              <a:rPr lang="en-US" dirty="0" smtClean="0"/>
              <a:t>not dim my	o This </a:t>
            </a:r>
            <a:r>
              <a:rPr lang="en-US" dirty="0"/>
              <a:t>setting is recommended only if it takes a long time to dim the </a:t>
            </a:r>
            <a:r>
              <a:rPr lang="en-US" dirty="0" smtClean="0"/>
              <a:t>desktop)		    desktop</a:t>
            </a:r>
            <a:r>
              <a:rPr lang="en-US" dirty="0"/>
              <a:t>.</a:t>
            </a:r>
            <a:endParaRPr lang="en-US" i="1" dirty="0" smtClean="0"/>
          </a:p>
        </p:txBody>
      </p:sp>
    </p:spTree>
    <p:extLst>
      <p:ext uri="{BB962C8B-B14F-4D97-AF65-F5344CB8AC3E}">
        <p14:creationId xmlns:p14="http://schemas.microsoft.com/office/powerpoint/2010/main" val="1220703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78831" y="685800"/>
            <a:ext cx="8560369" cy="5878532"/>
          </a:xfrm>
          <a:prstGeom prst="rect">
            <a:avLst/>
          </a:prstGeom>
          <a:noFill/>
        </p:spPr>
        <p:txBody>
          <a:bodyPr wrap="square" rtlCol="0">
            <a:spAutoFit/>
          </a:bodyPr>
          <a:lstStyle/>
          <a:p>
            <a:r>
              <a:rPr lang="en-US" b="1" dirty="0" smtClean="0"/>
              <a:t>9.4.8 UAC (User Access Control) (Cont.):</a:t>
            </a:r>
          </a:p>
          <a:p>
            <a:endParaRPr lang="en-US" sz="800" b="1" dirty="0"/>
          </a:p>
          <a:p>
            <a:pPr lvl="0"/>
            <a:endParaRPr lang="en-US" sz="800" dirty="0"/>
          </a:p>
          <a:p>
            <a:pPr lvl="0"/>
            <a:r>
              <a:rPr lang="en-US" b="1" dirty="0" smtClean="0"/>
              <a:t>Setting</a:t>
            </a:r>
            <a:r>
              <a:rPr lang="en-US" dirty="0" smtClean="0"/>
              <a:t>		</a:t>
            </a:r>
            <a:r>
              <a:rPr lang="en-US" b="1" dirty="0" smtClean="0"/>
              <a:t>Description</a:t>
            </a:r>
          </a:p>
          <a:p>
            <a:pPr lvl="0"/>
            <a:endParaRPr lang="en-US" sz="800" b="1" dirty="0"/>
          </a:p>
          <a:p>
            <a:r>
              <a:rPr lang="en-US" dirty="0" smtClean="0"/>
              <a:t>Never notify	</a:t>
            </a:r>
            <a:r>
              <a:rPr lang="en-US" b="1" dirty="0"/>
              <a:t>When configured to never notify, UAC is disabled</a:t>
            </a:r>
            <a:r>
              <a:rPr lang="en-US" dirty="0"/>
              <a:t>. No notification </a:t>
            </a:r>
            <a:r>
              <a:rPr lang="en-US" dirty="0" smtClean="0"/>
              <a:t>			occurs </a:t>
            </a:r>
            <a:r>
              <a:rPr lang="en-US" dirty="0"/>
              <a:t>and the Secure Desktop is disabled</a:t>
            </a:r>
            <a:r>
              <a:rPr lang="en-US" dirty="0" smtClean="0"/>
              <a:t>.</a:t>
            </a:r>
          </a:p>
          <a:p>
            <a:endParaRPr lang="en-US" sz="800" dirty="0"/>
          </a:p>
          <a:p>
            <a:pPr lvl="0"/>
            <a:r>
              <a:rPr lang="en-US" sz="1600" dirty="0" smtClean="0"/>
              <a:t>O Additional </a:t>
            </a:r>
            <a:r>
              <a:rPr lang="en-US" sz="1600" dirty="0"/>
              <a:t>control over how UAC functions is provided using Local Security policies (located </a:t>
            </a:r>
            <a:r>
              <a:rPr lang="en-US" sz="1600" dirty="0" smtClean="0"/>
              <a:t>under</a:t>
            </a:r>
            <a:br>
              <a:rPr lang="en-US" sz="1600" dirty="0" smtClean="0"/>
            </a:br>
            <a:r>
              <a:rPr lang="en-US" sz="1600" dirty="0" smtClean="0"/>
              <a:t>    </a:t>
            </a:r>
            <a:r>
              <a:rPr lang="en-US" sz="1600" dirty="0"/>
              <a:t>Local Policies &gt; Security Options). </a:t>
            </a:r>
            <a:r>
              <a:rPr lang="en-US" sz="1600" b="1" dirty="0"/>
              <a:t>You can configure the following policies:</a:t>
            </a:r>
          </a:p>
          <a:p>
            <a:pPr lvl="1"/>
            <a:r>
              <a:rPr lang="en-US" sz="1600" dirty="0" smtClean="0"/>
              <a:t>O Use </a:t>
            </a:r>
            <a:r>
              <a:rPr lang="en-US" sz="1600" dirty="0"/>
              <a:t>Admin Approval Mode for the built-in Administrator account</a:t>
            </a:r>
          </a:p>
          <a:p>
            <a:pPr lvl="1"/>
            <a:r>
              <a:rPr lang="en-US" sz="1600" dirty="0" smtClean="0"/>
              <a:t>O Allow </a:t>
            </a:r>
            <a:r>
              <a:rPr lang="en-US" sz="1600" dirty="0" err="1"/>
              <a:t>UIAccess</a:t>
            </a:r>
            <a:r>
              <a:rPr lang="en-US" sz="1600" dirty="0"/>
              <a:t> applications to prompt for elevation without using the secure desktop</a:t>
            </a:r>
          </a:p>
          <a:p>
            <a:pPr lvl="1"/>
            <a:r>
              <a:rPr lang="en-US" sz="1600" dirty="0" smtClean="0"/>
              <a:t>O Behavior </a:t>
            </a:r>
            <a:r>
              <a:rPr lang="en-US" sz="1600" dirty="0"/>
              <a:t>of the elevation prompt for administrators in Admin Approval Mode</a:t>
            </a:r>
          </a:p>
          <a:p>
            <a:pPr lvl="1"/>
            <a:r>
              <a:rPr lang="en-US" sz="1600" dirty="0" smtClean="0"/>
              <a:t>O Behavior </a:t>
            </a:r>
            <a:r>
              <a:rPr lang="en-US" sz="1600" dirty="0"/>
              <a:t>of the elevation prompt for standard users</a:t>
            </a:r>
          </a:p>
          <a:p>
            <a:pPr lvl="1"/>
            <a:r>
              <a:rPr lang="en-US" sz="1600" dirty="0" smtClean="0"/>
              <a:t>O Detect </a:t>
            </a:r>
            <a:r>
              <a:rPr lang="en-US" sz="1600" dirty="0"/>
              <a:t>application installations and prompt for elevation</a:t>
            </a:r>
          </a:p>
          <a:p>
            <a:pPr lvl="1"/>
            <a:r>
              <a:rPr lang="en-US" sz="1600" dirty="0" smtClean="0"/>
              <a:t>O Only </a:t>
            </a:r>
            <a:r>
              <a:rPr lang="en-US" sz="1600" dirty="0"/>
              <a:t>elevate executable files that are signed and validated</a:t>
            </a:r>
          </a:p>
          <a:p>
            <a:pPr lvl="1"/>
            <a:r>
              <a:rPr lang="en-US" sz="1600" dirty="0" smtClean="0"/>
              <a:t>O Only </a:t>
            </a:r>
            <a:r>
              <a:rPr lang="en-US" sz="1600" dirty="0"/>
              <a:t>elevate </a:t>
            </a:r>
            <a:r>
              <a:rPr lang="en-US" sz="1600" dirty="0" err="1"/>
              <a:t>UIAccess</a:t>
            </a:r>
            <a:r>
              <a:rPr lang="en-US" sz="1600" dirty="0"/>
              <a:t> applications that are installed in secure locations</a:t>
            </a:r>
          </a:p>
          <a:p>
            <a:pPr lvl="1"/>
            <a:r>
              <a:rPr lang="en-US" sz="1600" dirty="0" smtClean="0"/>
              <a:t>O Run </a:t>
            </a:r>
            <a:r>
              <a:rPr lang="en-US" sz="1600" dirty="0"/>
              <a:t>all administrators in Admin Approval Mode</a:t>
            </a:r>
          </a:p>
          <a:p>
            <a:pPr lvl="1"/>
            <a:r>
              <a:rPr lang="en-US" sz="1600" dirty="0" smtClean="0"/>
              <a:t>O Switch </a:t>
            </a:r>
            <a:r>
              <a:rPr lang="en-US" sz="1600" dirty="0"/>
              <a:t>to the secure desktop when prompting for elevation</a:t>
            </a:r>
          </a:p>
          <a:p>
            <a:pPr lvl="0"/>
            <a:r>
              <a:rPr lang="en-US" sz="1600" dirty="0" smtClean="0"/>
              <a:t>O If </a:t>
            </a:r>
            <a:r>
              <a:rPr lang="en-US" sz="1600" dirty="0"/>
              <a:t>you disable UAC (or configure UAC to </a:t>
            </a:r>
            <a:r>
              <a:rPr lang="en-US" sz="1600" b="1" dirty="0"/>
              <a:t>Never notify</a:t>
            </a:r>
            <a:r>
              <a:rPr lang="en-US" sz="1600" dirty="0"/>
              <a:t>), the system no longer prompts when you or </a:t>
            </a:r>
            <a:r>
              <a:rPr lang="en-US" sz="1600" dirty="0" smtClean="0"/>
              <a:t>a</a:t>
            </a:r>
            <a:br>
              <a:rPr lang="en-US" sz="1600" dirty="0" smtClean="0"/>
            </a:br>
            <a:r>
              <a:rPr lang="en-US" sz="1600" dirty="0" smtClean="0"/>
              <a:t>    </a:t>
            </a:r>
            <a:r>
              <a:rPr lang="en-US" sz="1600" dirty="0"/>
              <a:t>program makes changes that require administrative privileges. This is not a secure configuration, </a:t>
            </a:r>
            <a:r>
              <a:rPr lang="en-US" sz="1600" dirty="0" smtClean="0"/>
              <a:t/>
            </a:r>
            <a:br>
              <a:rPr lang="en-US" sz="1600" dirty="0" smtClean="0"/>
            </a:br>
            <a:r>
              <a:rPr lang="en-US" sz="1600" dirty="0" smtClean="0"/>
              <a:t>    and </a:t>
            </a:r>
            <a:r>
              <a:rPr lang="en-US" sz="1600" dirty="0"/>
              <a:t>could expose your computer to attacks. If you disable the UAC prompts, you should be </a:t>
            </a:r>
            <a:r>
              <a:rPr lang="en-US" sz="1600" dirty="0" smtClean="0"/>
              <a:t>careful</a:t>
            </a:r>
            <a:br>
              <a:rPr lang="en-US" sz="1600" dirty="0" smtClean="0"/>
            </a:br>
            <a:r>
              <a:rPr lang="en-US" sz="1600" dirty="0" smtClean="0"/>
              <a:t>    </a:t>
            </a:r>
            <a:r>
              <a:rPr lang="en-US" sz="1600" dirty="0"/>
              <a:t>about programs that you run because they'll have the same access to your computer as you do.</a:t>
            </a:r>
          </a:p>
          <a:p>
            <a:pPr lvl="0"/>
            <a:r>
              <a:rPr lang="en-US" sz="1600" dirty="0" smtClean="0"/>
              <a:t>O After </a:t>
            </a:r>
            <a:r>
              <a:rPr lang="en-US" sz="1600" dirty="0"/>
              <a:t>enabling or disabling UAC, you must restart the computer to apply the changes. Other </a:t>
            </a:r>
            <a:r>
              <a:rPr lang="en-US" sz="1600" dirty="0" smtClean="0"/>
              <a:t/>
            </a:r>
            <a:br>
              <a:rPr lang="en-US" sz="1600" dirty="0" smtClean="0"/>
            </a:br>
            <a:r>
              <a:rPr lang="en-US" sz="1600" dirty="0" smtClean="0"/>
              <a:t>    changes </a:t>
            </a:r>
            <a:r>
              <a:rPr lang="en-US" sz="1600" dirty="0"/>
              <a:t>(such as changing the prompt behavior) can be applied without restarting</a:t>
            </a:r>
            <a:r>
              <a:rPr lang="en-US" sz="1600" dirty="0" smtClean="0"/>
              <a:t>.</a:t>
            </a:r>
            <a:endParaRPr lang="en-US" sz="1600" dirty="0"/>
          </a:p>
        </p:txBody>
      </p:sp>
    </p:spTree>
    <p:extLst>
      <p:ext uri="{BB962C8B-B14F-4D97-AF65-F5344CB8AC3E}">
        <p14:creationId xmlns:p14="http://schemas.microsoft.com/office/powerpoint/2010/main" val="18997208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78830" y="1143000"/>
            <a:ext cx="8560369" cy="4308872"/>
          </a:xfrm>
          <a:prstGeom prst="rect">
            <a:avLst/>
          </a:prstGeom>
          <a:noFill/>
        </p:spPr>
        <p:txBody>
          <a:bodyPr wrap="square" rtlCol="0">
            <a:spAutoFit/>
          </a:bodyPr>
          <a:lstStyle/>
          <a:p>
            <a:r>
              <a:rPr lang="en-US" b="1" dirty="0" smtClean="0"/>
              <a:t>9.5.3 Remote Desktop:</a:t>
            </a:r>
          </a:p>
          <a:p>
            <a:endParaRPr lang="en-US" sz="1600" b="1" dirty="0"/>
          </a:p>
          <a:p>
            <a:r>
              <a:rPr lang="en-US" sz="1600" dirty="0"/>
              <a:t>Remote Desktop lets you access your computer from a remote location over a network connection. </a:t>
            </a:r>
            <a:endParaRPr lang="en-US" sz="1600" dirty="0" smtClean="0"/>
          </a:p>
          <a:p>
            <a:endParaRPr lang="en-US" sz="1600" dirty="0"/>
          </a:p>
          <a:p>
            <a:r>
              <a:rPr lang="en-US" sz="1600" b="1" dirty="0" smtClean="0"/>
              <a:t>With </a:t>
            </a:r>
            <a:r>
              <a:rPr lang="en-US" sz="1600" b="1" dirty="0"/>
              <a:t>Remote Desktop</a:t>
            </a:r>
            <a:r>
              <a:rPr lang="en-US" sz="1600" b="1" dirty="0" smtClean="0"/>
              <a:t>:</a:t>
            </a:r>
          </a:p>
          <a:p>
            <a:endParaRPr lang="en-US" sz="1600" b="1" dirty="0"/>
          </a:p>
          <a:p>
            <a:pPr lvl="0"/>
            <a:r>
              <a:rPr lang="en-US" sz="1600" dirty="0" smtClean="0"/>
              <a:t>	o The </a:t>
            </a:r>
            <a:r>
              <a:rPr lang="en-US" sz="1600" dirty="0"/>
              <a:t>remote host (called the server) is left running in a state ready to accept a </a:t>
            </a:r>
            <a:r>
              <a:rPr lang="en-US" sz="1600" dirty="0" smtClean="0"/>
              <a:t/>
            </a:r>
            <a:br>
              <a:rPr lang="en-US" sz="1600" dirty="0" smtClean="0"/>
            </a:br>
            <a:r>
              <a:rPr lang="en-US" sz="1600" dirty="0" smtClean="0"/>
              <a:t>	   connection.</a:t>
            </a:r>
          </a:p>
          <a:p>
            <a:pPr lvl="0"/>
            <a:endParaRPr lang="en-US" sz="1600" dirty="0"/>
          </a:p>
          <a:p>
            <a:pPr lvl="0"/>
            <a:r>
              <a:rPr lang="en-US" sz="1600" dirty="0" smtClean="0"/>
              <a:t>	o The </a:t>
            </a:r>
            <a:r>
              <a:rPr lang="en-US" sz="1600" dirty="0"/>
              <a:t>remote client (running on a different computer) establishes the connection and logs </a:t>
            </a:r>
            <a:r>
              <a:rPr lang="en-US" sz="1600" dirty="0" smtClean="0"/>
              <a:t>	    on </a:t>
            </a:r>
            <a:r>
              <a:rPr lang="en-US" sz="1600" dirty="0"/>
              <a:t>to the remote host</a:t>
            </a:r>
            <a:r>
              <a:rPr lang="en-US" sz="1600" dirty="0" smtClean="0"/>
              <a:t>.</a:t>
            </a:r>
          </a:p>
          <a:p>
            <a:pPr lvl="0"/>
            <a:endParaRPr lang="en-US" sz="1600" dirty="0"/>
          </a:p>
          <a:p>
            <a:pPr lvl="0"/>
            <a:r>
              <a:rPr lang="en-US" sz="1600" dirty="0" smtClean="0"/>
              <a:t>	o The </a:t>
            </a:r>
            <a:r>
              <a:rPr lang="en-US" sz="1600" dirty="0"/>
              <a:t>client computer can then run programs, make configuration changes, or access data </a:t>
            </a:r>
            <a:r>
              <a:rPr lang="en-US" sz="1600" dirty="0" smtClean="0"/>
              <a:t>	    on </a:t>
            </a:r>
            <a:r>
              <a:rPr lang="en-US" sz="1600" dirty="0"/>
              <a:t>the host computer</a:t>
            </a:r>
            <a:r>
              <a:rPr lang="en-US" sz="1600" dirty="0" smtClean="0"/>
              <a:t>.</a:t>
            </a:r>
          </a:p>
          <a:p>
            <a:pPr lvl="0"/>
            <a:endParaRPr lang="en-US" sz="1600" dirty="0"/>
          </a:p>
          <a:p>
            <a:pPr lvl="0"/>
            <a:r>
              <a:rPr lang="en-US" sz="1600" b="1" dirty="0" smtClean="0"/>
              <a:t>Note: </a:t>
            </a:r>
            <a:r>
              <a:rPr lang="en-US" sz="1600" i="1" dirty="0" smtClean="0"/>
              <a:t>The remote computer actually sees the complete screen of the server on the remote desktop.</a:t>
            </a:r>
            <a:endParaRPr lang="en-US" sz="1600" i="1" dirty="0"/>
          </a:p>
          <a:p>
            <a:endParaRPr lang="en-US" sz="1600" i="1" dirty="0"/>
          </a:p>
        </p:txBody>
      </p:sp>
    </p:spTree>
    <p:extLst>
      <p:ext uri="{BB962C8B-B14F-4D97-AF65-F5344CB8AC3E}">
        <p14:creationId xmlns:p14="http://schemas.microsoft.com/office/powerpoint/2010/main" val="33655345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69261" y="739876"/>
            <a:ext cx="8560369" cy="5663089"/>
          </a:xfrm>
          <a:prstGeom prst="rect">
            <a:avLst/>
          </a:prstGeom>
          <a:noFill/>
        </p:spPr>
        <p:txBody>
          <a:bodyPr wrap="square" rtlCol="0">
            <a:spAutoFit/>
          </a:bodyPr>
          <a:lstStyle/>
          <a:p>
            <a:r>
              <a:rPr lang="en-US" b="1" dirty="0" smtClean="0"/>
              <a:t>9.5.3 Remote Desktop (cont.):</a:t>
            </a:r>
          </a:p>
          <a:p>
            <a:endParaRPr lang="en-US" sz="800" b="1" dirty="0"/>
          </a:p>
          <a:p>
            <a:r>
              <a:rPr lang="en-US" sz="1600" b="1" dirty="0"/>
              <a:t>Keep in mind the following details when working with Remote Desktop:</a:t>
            </a:r>
          </a:p>
          <a:p>
            <a:pPr lvl="0"/>
            <a:r>
              <a:rPr lang="en-US" sz="1600" dirty="0" smtClean="0"/>
              <a:t>O The </a:t>
            </a:r>
            <a:r>
              <a:rPr lang="en-US" sz="1600" dirty="0"/>
              <a:t>Remote Desktop service is only supported on Professional, Business, Enterprise, and Ultimate </a:t>
            </a:r>
            <a:r>
              <a:rPr lang="en-US" sz="1600" dirty="0" smtClean="0"/>
              <a:t/>
            </a:r>
            <a:br>
              <a:rPr lang="en-US" sz="1600" dirty="0" smtClean="0"/>
            </a:br>
            <a:r>
              <a:rPr lang="en-US" sz="1600" dirty="0" smtClean="0"/>
              <a:t>    editions </a:t>
            </a:r>
            <a:r>
              <a:rPr lang="en-US" sz="1600" dirty="0"/>
              <a:t>of Windows.</a:t>
            </a:r>
          </a:p>
          <a:p>
            <a:pPr lvl="0"/>
            <a:r>
              <a:rPr lang="en-US" sz="1600" dirty="0" smtClean="0"/>
              <a:t>O The </a:t>
            </a:r>
            <a:r>
              <a:rPr lang="en-US" sz="1600" dirty="0"/>
              <a:t>Remote Desktop client software is available on all editions of Windows.</a:t>
            </a:r>
          </a:p>
          <a:p>
            <a:pPr lvl="0"/>
            <a:r>
              <a:rPr lang="en-US" sz="1600" dirty="0" smtClean="0"/>
              <a:t>O A </a:t>
            </a:r>
            <a:r>
              <a:rPr lang="en-US" sz="1600" dirty="0"/>
              <a:t>default installation does not enable the Remote Desktop feature. Edit the System properties to </a:t>
            </a:r>
            <a:r>
              <a:rPr lang="en-US" sz="1600" dirty="0" smtClean="0"/>
              <a:t/>
            </a:r>
            <a:br>
              <a:rPr lang="en-US" sz="1600" dirty="0" smtClean="0"/>
            </a:br>
            <a:r>
              <a:rPr lang="en-US" sz="1600" dirty="0" smtClean="0"/>
              <a:t>    enable </a:t>
            </a:r>
            <a:r>
              <a:rPr lang="en-US" sz="1600" dirty="0"/>
              <a:t>Remote Desktop.</a:t>
            </a:r>
          </a:p>
          <a:p>
            <a:pPr lvl="0"/>
            <a:r>
              <a:rPr lang="en-US" sz="1600" dirty="0" smtClean="0"/>
              <a:t>O By </a:t>
            </a:r>
            <a:r>
              <a:rPr lang="en-US" sz="1600" dirty="0"/>
              <a:t>default, Administrators have the ability to log on remotely. You can also allow other users to </a:t>
            </a:r>
            <a:r>
              <a:rPr lang="en-US" sz="1600" dirty="0" smtClean="0"/>
              <a:t/>
            </a:r>
            <a:br>
              <a:rPr lang="en-US" sz="1600" dirty="0" smtClean="0"/>
            </a:br>
            <a:r>
              <a:rPr lang="en-US" sz="1600" dirty="0" smtClean="0"/>
              <a:t>    connect </a:t>
            </a:r>
            <a:r>
              <a:rPr lang="en-US" sz="1600" dirty="0"/>
              <a:t>to the system by making them members of the Remote Desktop Users group.</a:t>
            </a:r>
          </a:p>
          <a:p>
            <a:pPr lvl="0"/>
            <a:r>
              <a:rPr lang="en-US" sz="1600" dirty="0" smtClean="0"/>
              <a:t>O The </a:t>
            </a:r>
            <a:r>
              <a:rPr lang="en-US" sz="1600" dirty="0"/>
              <a:t>user account that is used to authenticate through the Remote Desktop connection must have </a:t>
            </a:r>
            <a:r>
              <a:rPr lang="en-US" sz="1600" dirty="0" smtClean="0"/>
              <a:t>a</a:t>
            </a:r>
            <a:br>
              <a:rPr lang="en-US" sz="1600" dirty="0" smtClean="0"/>
            </a:br>
            <a:r>
              <a:rPr lang="en-US" sz="1600" dirty="0" smtClean="0"/>
              <a:t>    </a:t>
            </a:r>
            <a:r>
              <a:rPr lang="en-US" sz="1600" dirty="0"/>
              <a:t>password assigned. If one is not set, the connection cannot be established.</a:t>
            </a:r>
          </a:p>
          <a:p>
            <a:pPr lvl="0"/>
            <a:r>
              <a:rPr lang="en-US" sz="1600" dirty="0" smtClean="0"/>
              <a:t>O Firewalls </a:t>
            </a:r>
            <a:r>
              <a:rPr lang="en-US" sz="1600" dirty="0"/>
              <a:t>must be configured to allow Remote Desktop traffic through them. This is done by </a:t>
            </a:r>
            <a:r>
              <a:rPr lang="en-US" sz="1600" dirty="0" smtClean="0"/>
              <a:t/>
            </a:r>
            <a:br>
              <a:rPr lang="en-US" sz="1600" dirty="0" smtClean="0"/>
            </a:br>
            <a:r>
              <a:rPr lang="en-US" sz="1600" dirty="0" smtClean="0"/>
              <a:t>    opening </a:t>
            </a:r>
            <a:r>
              <a:rPr lang="en-US" sz="1600" dirty="0"/>
              <a:t>TCP port 3389 (by default). This port is opened automatically on the Remote Desktop host </a:t>
            </a:r>
            <a:r>
              <a:rPr lang="en-US" sz="1600" dirty="0" smtClean="0"/>
              <a:t/>
            </a:r>
            <a:br>
              <a:rPr lang="en-US" sz="1600" dirty="0" smtClean="0"/>
            </a:br>
            <a:r>
              <a:rPr lang="en-US" sz="1600" dirty="0" smtClean="0"/>
              <a:t>    when </a:t>
            </a:r>
            <a:r>
              <a:rPr lang="en-US" sz="1600" dirty="0"/>
              <a:t>remote connections are enabled.</a:t>
            </a:r>
          </a:p>
          <a:p>
            <a:pPr lvl="0"/>
            <a:r>
              <a:rPr lang="en-US" sz="1600" dirty="0" smtClean="0"/>
              <a:t>O As </a:t>
            </a:r>
            <a:r>
              <a:rPr lang="en-US" sz="1600" dirty="0"/>
              <a:t>you make the connection, you can configure the connection to redirect devices on the host </a:t>
            </a:r>
            <a:r>
              <a:rPr lang="en-US" sz="1600" dirty="0" smtClean="0"/>
              <a:t/>
            </a:r>
            <a:br>
              <a:rPr lang="en-US" sz="1600" dirty="0" smtClean="0"/>
            </a:br>
            <a:r>
              <a:rPr lang="en-US" sz="1600" dirty="0" smtClean="0"/>
              <a:t>    device </a:t>
            </a:r>
            <a:r>
              <a:rPr lang="en-US" sz="1600" dirty="0"/>
              <a:t>to the client device. For example, Remote Desktop can:</a:t>
            </a:r>
          </a:p>
          <a:p>
            <a:pPr lvl="1"/>
            <a:r>
              <a:rPr lang="en-US" sz="1600" dirty="0" smtClean="0"/>
              <a:t>O Play </a:t>
            </a:r>
            <a:r>
              <a:rPr lang="en-US" sz="1600" dirty="0"/>
              <a:t>sound from the remote computer through the local computer's speakers</a:t>
            </a:r>
          </a:p>
          <a:p>
            <a:pPr lvl="1"/>
            <a:r>
              <a:rPr lang="en-US" sz="1600" dirty="0" smtClean="0"/>
              <a:t>O Connect </a:t>
            </a:r>
            <a:r>
              <a:rPr lang="en-US" sz="1600" dirty="0"/>
              <a:t>a printer on the local computer to the remote computer. When printing from an </a:t>
            </a:r>
            <a:r>
              <a:rPr lang="en-US" sz="1600" dirty="0" smtClean="0"/>
              <a:t/>
            </a:r>
            <a:br>
              <a:rPr lang="en-US" sz="1600" dirty="0" smtClean="0"/>
            </a:br>
            <a:r>
              <a:rPr lang="en-US" sz="1600" dirty="0" smtClean="0"/>
              <a:t>    application </a:t>
            </a:r>
            <a:r>
              <a:rPr lang="en-US" sz="1600" dirty="0"/>
              <a:t>on the remote computer, the print job is redirected through the Remote Desktop </a:t>
            </a:r>
            <a:r>
              <a:rPr lang="en-US" sz="1600" dirty="0" smtClean="0"/>
              <a:t/>
            </a:r>
            <a:br>
              <a:rPr lang="en-US" sz="1600" dirty="0" smtClean="0"/>
            </a:br>
            <a:r>
              <a:rPr lang="en-US" sz="1600" dirty="0" smtClean="0"/>
              <a:t>    connection </a:t>
            </a:r>
            <a:r>
              <a:rPr lang="en-US" sz="1600" dirty="0"/>
              <a:t>to the local printer.</a:t>
            </a:r>
          </a:p>
          <a:p>
            <a:pPr lvl="1"/>
            <a:r>
              <a:rPr lang="en-US" sz="1600" dirty="0" smtClean="0"/>
              <a:t>O Map </a:t>
            </a:r>
            <a:r>
              <a:rPr lang="en-US" sz="1600" dirty="0"/>
              <a:t>local drives to the remote computer. This allows access to local drives from the </a:t>
            </a:r>
            <a:r>
              <a:rPr lang="en-US" sz="1600"/>
              <a:t>remote </a:t>
            </a:r>
            <a:r>
              <a:rPr lang="en-US" sz="1600" smtClean="0"/>
              <a:t/>
            </a:r>
            <a:br>
              <a:rPr lang="en-US" sz="1600" smtClean="0"/>
            </a:br>
            <a:r>
              <a:rPr lang="en-US" sz="1600" smtClean="0"/>
              <a:t>    computer</a:t>
            </a:r>
            <a:r>
              <a:rPr lang="en-US" sz="1600" dirty="0"/>
              <a:t>. It also makes it easy to share files between the remote and local computers</a:t>
            </a:r>
            <a:r>
              <a:rPr lang="en-US" sz="1600" dirty="0" smtClean="0"/>
              <a:t>.</a:t>
            </a:r>
            <a:endParaRPr lang="en-US" sz="1600" dirty="0"/>
          </a:p>
        </p:txBody>
      </p:sp>
    </p:spTree>
    <p:extLst>
      <p:ext uri="{BB962C8B-B14F-4D97-AF65-F5344CB8AC3E}">
        <p14:creationId xmlns:p14="http://schemas.microsoft.com/office/powerpoint/2010/main" val="33039644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38781" y="1371600"/>
            <a:ext cx="8560369" cy="4185761"/>
          </a:xfrm>
          <a:prstGeom prst="rect">
            <a:avLst/>
          </a:prstGeom>
          <a:noFill/>
        </p:spPr>
        <p:txBody>
          <a:bodyPr wrap="square" rtlCol="0">
            <a:spAutoFit/>
          </a:bodyPr>
          <a:lstStyle/>
          <a:p>
            <a:r>
              <a:rPr lang="en-US" b="1" dirty="0" smtClean="0"/>
              <a:t>9.5.3 Remote Desktop (cont.):</a:t>
            </a:r>
          </a:p>
          <a:p>
            <a:endParaRPr lang="en-US" sz="800" b="1" dirty="0"/>
          </a:p>
          <a:p>
            <a:r>
              <a:rPr lang="en-US" sz="1600" b="1" dirty="0"/>
              <a:t>Keep in mind the following details when working with Remote Desktop:</a:t>
            </a:r>
          </a:p>
          <a:p>
            <a:pPr lvl="0"/>
            <a:endParaRPr lang="en-US" sz="1600" b="1" dirty="0"/>
          </a:p>
          <a:p>
            <a:r>
              <a:rPr lang="en-US" sz="1600" dirty="0"/>
              <a:t>In addition to Remote Desktop, you can use the following protocols for remote access administration:</a:t>
            </a:r>
          </a:p>
          <a:p>
            <a:pPr lvl="0"/>
            <a:endParaRPr lang="en-US" sz="1600" dirty="0" smtClean="0"/>
          </a:p>
          <a:p>
            <a:pPr lvl="0"/>
            <a:r>
              <a:rPr lang="en-US" sz="1600" dirty="0" smtClean="0"/>
              <a:t>O Telnet </a:t>
            </a:r>
            <a:r>
              <a:rPr lang="en-US" sz="1600" dirty="0"/>
              <a:t>opens a plain-text, unsecured, remote console connection. Telnet uses TCP port 23.</a:t>
            </a:r>
          </a:p>
          <a:p>
            <a:pPr lvl="0"/>
            <a:endParaRPr lang="en-US" sz="1600" dirty="0" smtClean="0"/>
          </a:p>
          <a:p>
            <a:pPr lvl="0"/>
            <a:r>
              <a:rPr lang="en-US" sz="1600" dirty="0" smtClean="0"/>
              <a:t>O Secure </a:t>
            </a:r>
            <a:r>
              <a:rPr lang="en-US" sz="1600" dirty="0"/>
              <a:t>Shell (SSH) provides the same capabilities as Telnet, but encrypts the data being transferred</a:t>
            </a:r>
            <a:r>
              <a:rPr lang="en-US" sz="1600" dirty="0" smtClean="0"/>
              <a:t>.</a:t>
            </a:r>
            <a:br>
              <a:rPr lang="en-US" sz="1600" dirty="0" smtClean="0"/>
            </a:br>
            <a:r>
              <a:rPr lang="en-US" sz="1600" dirty="0" smtClean="0"/>
              <a:t>    </a:t>
            </a:r>
            <a:r>
              <a:rPr lang="en-US" sz="1600" dirty="0"/>
              <a:t>SSH uses TCP port 22.</a:t>
            </a:r>
          </a:p>
          <a:p>
            <a:endParaRPr lang="en-US" sz="1600" dirty="0" smtClean="0"/>
          </a:p>
          <a:p>
            <a:r>
              <a:rPr lang="en-US" sz="1600" dirty="0" smtClean="0"/>
              <a:t>These </a:t>
            </a:r>
            <a:r>
              <a:rPr lang="en-US" sz="1600" dirty="0"/>
              <a:t>protocols are typically used to manage Linux and Macintosh computer systems. While they can also be configured on Windows, Remote Desktop is the preferred solution</a:t>
            </a:r>
            <a:r>
              <a:rPr lang="en-US" sz="1600" dirty="0" smtClean="0"/>
              <a:t>.</a:t>
            </a:r>
          </a:p>
          <a:p>
            <a:endParaRPr lang="en-US" sz="1600" dirty="0"/>
          </a:p>
          <a:p>
            <a:r>
              <a:rPr lang="en-US" sz="1600" dirty="0" smtClean="0"/>
              <a:t>It is not recommended today that system administrators login with TELNET, it is too insecure.</a:t>
            </a:r>
          </a:p>
          <a:p>
            <a:r>
              <a:rPr lang="en-US" sz="1600" dirty="0" smtClean="0"/>
              <a:t>An encrypted connection of some type is advised.</a:t>
            </a:r>
            <a:endParaRPr lang="en-US" sz="1600" dirty="0"/>
          </a:p>
          <a:p>
            <a:pPr lvl="0"/>
            <a:endParaRPr lang="en-US" sz="1600" dirty="0" smtClean="0"/>
          </a:p>
        </p:txBody>
      </p:sp>
    </p:spTree>
    <p:extLst>
      <p:ext uri="{BB962C8B-B14F-4D97-AF65-F5344CB8AC3E}">
        <p14:creationId xmlns:p14="http://schemas.microsoft.com/office/powerpoint/2010/main" val="4229474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990600"/>
            <a:ext cx="8610600" cy="5139869"/>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Microsoft		</a:t>
            </a:r>
            <a:r>
              <a:rPr lang="en-US" sz="1600" dirty="0"/>
              <a:t>The Microsoft Management Console (MMC) is a framework that provides a </a:t>
            </a:r>
            <a:r>
              <a:rPr lang="en-US" sz="1600" dirty="0" smtClean="0"/>
              <a:t>Management	common </a:t>
            </a:r>
            <a:r>
              <a:rPr lang="en-US" sz="1600" dirty="0"/>
              <a:t>user interface for performing system administration tasks. </a:t>
            </a:r>
            <a:endParaRPr lang="en-US" sz="1600" dirty="0" smtClean="0"/>
          </a:p>
          <a:p>
            <a:endParaRPr lang="en-US" sz="800" dirty="0"/>
          </a:p>
          <a:p>
            <a:r>
              <a:rPr lang="en-US" sz="1600" dirty="0" smtClean="0"/>
              <a:t>Console		Management </a:t>
            </a:r>
            <a:r>
              <a:rPr lang="en-US" sz="1600" dirty="0"/>
              <a:t>of a set of related features is done by adding snap-ins to the </a:t>
            </a:r>
            <a:r>
              <a:rPr lang="en-US" sz="1600" dirty="0" smtClean="0"/>
              <a:t>(MMC)		console</a:t>
            </a:r>
            <a:r>
              <a:rPr lang="en-US" sz="1600" dirty="0"/>
              <a:t>. </a:t>
            </a:r>
            <a:endParaRPr lang="en-US" sz="1600" dirty="0" smtClean="0"/>
          </a:p>
          <a:p>
            <a:endParaRPr lang="en-US" sz="800" dirty="0"/>
          </a:p>
          <a:p>
            <a:r>
              <a:rPr lang="en-US" sz="1600" dirty="0" smtClean="0"/>
              <a:t>		The </a:t>
            </a:r>
            <a:r>
              <a:rPr lang="en-US" sz="1600" dirty="0"/>
              <a:t>MMC provides the shell for running these snap-ins, while the </a:t>
            </a:r>
            <a:r>
              <a:rPr lang="en-US" sz="1600" dirty="0" smtClean="0"/>
              <a:t>snap-ins 			provide </a:t>
            </a:r>
            <a:r>
              <a:rPr lang="en-US" sz="1600" dirty="0"/>
              <a:t>the details for performing specific management tasks. </a:t>
            </a:r>
            <a:endParaRPr lang="en-US" sz="1600" dirty="0" smtClean="0"/>
          </a:p>
          <a:p>
            <a:endParaRPr lang="en-US" sz="1600" dirty="0"/>
          </a:p>
          <a:p>
            <a:r>
              <a:rPr lang="en-US" sz="1600" dirty="0" smtClean="0"/>
              <a:t>		</a:t>
            </a:r>
            <a:r>
              <a:rPr lang="en-US" sz="1600" b="1" dirty="0" smtClean="0"/>
              <a:t>Microsoft </a:t>
            </a:r>
            <a:r>
              <a:rPr lang="en-US" sz="1600" b="1" dirty="0"/>
              <a:t>provides snap-ins for managing</a:t>
            </a:r>
            <a:r>
              <a:rPr lang="en-US" sz="1600" b="1" dirty="0" smtClean="0"/>
              <a:t>:</a:t>
            </a:r>
          </a:p>
          <a:p>
            <a:endParaRPr lang="en-US" sz="1600" dirty="0"/>
          </a:p>
          <a:p>
            <a:pPr lvl="0"/>
            <a:r>
              <a:rPr lang="en-US" sz="1600" dirty="0" smtClean="0"/>
              <a:t>		o Local </a:t>
            </a:r>
            <a:r>
              <a:rPr lang="en-US" sz="1600" dirty="0"/>
              <a:t>Users and Groups</a:t>
            </a:r>
          </a:p>
          <a:p>
            <a:pPr lvl="0"/>
            <a:r>
              <a:rPr lang="en-US" sz="1600" dirty="0" smtClean="0"/>
              <a:t>		o Device </a:t>
            </a:r>
            <a:r>
              <a:rPr lang="en-US" sz="1600" dirty="0"/>
              <a:t>Manager</a:t>
            </a:r>
          </a:p>
          <a:p>
            <a:pPr lvl="0"/>
            <a:r>
              <a:rPr lang="en-US" sz="1600" dirty="0" smtClean="0"/>
              <a:t>		o Disk </a:t>
            </a:r>
            <a:r>
              <a:rPr lang="en-US" sz="1600" dirty="0"/>
              <a:t>Management</a:t>
            </a:r>
          </a:p>
          <a:p>
            <a:pPr lvl="0"/>
            <a:r>
              <a:rPr lang="en-US" sz="1600" dirty="0" smtClean="0"/>
              <a:t>		o Print </a:t>
            </a:r>
            <a:r>
              <a:rPr lang="en-US" sz="1600" dirty="0"/>
              <a:t>Management</a:t>
            </a:r>
          </a:p>
          <a:p>
            <a:pPr lvl="0"/>
            <a:r>
              <a:rPr lang="en-US" sz="1600" dirty="0" smtClean="0"/>
              <a:t>		o Component </a:t>
            </a:r>
            <a:r>
              <a:rPr lang="en-US" sz="1600" dirty="0"/>
              <a:t>Services</a:t>
            </a:r>
          </a:p>
          <a:p>
            <a:pPr lvl="0"/>
            <a:r>
              <a:rPr lang="en-US" sz="1600" dirty="0" smtClean="0"/>
              <a:t>		o Windows </a:t>
            </a:r>
            <a:r>
              <a:rPr lang="en-US" sz="1600" dirty="0"/>
              <a:t>Firewall with Advanced </a:t>
            </a:r>
            <a:r>
              <a:rPr lang="en-US" sz="1600" dirty="0" smtClean="0"/>
              <a:t>Security</a:t>
            </a:r>
            <a:endParaRPr lang="en-US" sz="16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4298" y="4162158"/>
            <a:ext cx="3109702" cy="2695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100507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80315" y="830580"/>
            <a:ext cx="8560369" cy="5632311"/>
          </a:xfrm>
          <a:prstGeom prst="rect">
            <a:avLst/>
          </a:prstGeom>
          <a:noFill/>
        </p:spPr>
        <p:txBody>
          <a:bodyPr wrap="square" rtlCol="0">
            <a:spAutoFit/>
          </a:bodyPr>
          <a:lstStyle/>
          <a:p>
            <a:r>
              <a:rPr lang="en-US" b="1" dirty="0" smtClean="0"/>
              <a:t>9.5.5 Remote Assistance:</a:t>
            </a:r>
          </a:p>
          <a:p>
            <a:endParaRPr lang="en-US" b="1" dirty="0"/>
          </a:p>
          <a:p>
            <a:r>
              <a:rPr lang="en-US" dirty="0"/>
              <a:t>Remote Assistance allows a person needing help with their computer to request help from another user, such as a help desk technician or workstation support professional. The person offering assistance can view the desktop of the requester and, with permission, perform actions remotely</a:t>
            </a:r>
            <a:r>
              <a:rPr lang="en-US" dirty="0" smtClean="0"/>
              <a:t>.</a:t>
            </a:r>
          </a:p>
          <a:p>
            <a:endParaRPr lang="en-US" dirty="0"/>
          </a:p>
          <a:p>
            <a:pPr lvl="0"/>
            <a:r>
              <a:rPr lang="en-US" dirty="0" smtClean="0"/>
              <a:t>O Remote </a:t>
            </a:r>
            <a:r>
              <a:rPr lang="en-US" dirty="0"/>
              <a:t>Assistance uses the Remote Desktop Protocol (RDP) for sending desktop information to a remote computer.</a:t>
            </a:r>
          </a:p>
          <a:p>
            <a:pPr lvl="0"/>
            <a:endParaRPr lang="en-US" dirty="0" smtClean="0"/>
          </a:p>
          <a:p>
            <a:pPr lvl="0"/>
            <a:r>
              <a:rPr lang="en-US" dirty="0" smtClean="0"/>
              <a:t>O Remote </a:t>
            </a:r>
            <a:r>
              <a:rPr lang="en-US" dirty="0"/>
              <a:t>Assistance must be enabled on the target computer. Use the </a:t>
            </a:r>
            <a:r>
              <a:rPr lang="en-US" b="1" dirty="0"/>
              <a:t>Remote</a:t>
            </a:r>
            <a:r>
              <a:rPr lang="en-US" dirty="0"/>
              <a:t> tab in System Properties to enable Remote Assistance and to specify whether remote control is allowed.</a:t>
            </a:r>
          </a:p>
          <a:p>
            <a:pPr lvl="0"/>
            <a:endParaRPr lang="en-US" dirty="0" smtClean="0"/>
          </a:p>
          <a:p>
            <a:pPr lvl="0"/>
            <a:r>
              <a:rPr lang="en-US" dirty="0" smtClean="0"/>
              <a:t>O Firewalls </a:t>
            </a:r>
            <a:r>
              <a:rPr lang="en-US" dirty="0"/>
              <a:t>must be configured to allow Remote Assistance connections. This is done by opening TCP port 3389 (by default).</a:t>
            </a:r>
          </a:p>
          <a:p>
            <a:pPr lvl="0"/>
            <a:endParaRPr lang="en-US" dirty="0" smtClean="0"/>
          </a:p>
          <a:p>
            <a:pPr lvl="0"/>
            <a:r>
              <a:rPr lang="en-US" dirty="0" smtClean="0"/>
              <a:t>O A </a:t>
            </a:r>
            <a:r>
              <a:rPr lang="en-US" dirty="0"/>
              <a:t>Remote Assistance session is initiated by sending an assistance invitation. The invitation includes information that allows the remote user and computer to make the connection, exchange messages, and take control if necessary</a:t>
            </a:r>
            <a:r>
              <a:rPr lang="en-US" dirty="0" smtClean="0"/>
              <a:t>.</a:t>
            </a:r>
            <a:endParaRPr lang="en-US" dirty="0"/>
          </a:p>
        </p:txBody>
      </p:sp>
    </p:spTree>
    <p:extLst>
      <p:ext uri="{BB962C8B-B14F-4D97-AF65-F5344CB8AC3E}">
        <p14:creationId xmlns:p14="http://schemas.microsoft.com/office/powerpoint/2010/main" val="37313268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80315" y="762000"/>
            <a:ext cx="8560369" cy="5786199"/>
          </a:xfrm>
          <a:prstGeom prst="rect">
            <a:avLst/>
          </a:prstGeom>
          <a:noFill/>
        </p:spPr>
        <p:txBody>
          <a:bodyPr wrap="square" rtlCol="0">
            <a:spAutoFit/>
          </a:bodyPr>
          <a:lstStyle/>
          <a:p>
            <a:r>
              <a:rPr lang="en-US" b="1" dirty="0" smtClean="0"/>
              <a:t>9.5.5 Remote Assistance: (cont.)</a:t>
            </a:r>
            <a:endParaRPr lang="en-US" dirty="0" smtClean="0"/>
          </a:p>
          <a:p>
            <a:endParaRPr lang="en-US" sz="800" dirty="0" smtClean="0"/>
          </a:p>
          <a:p>
            <a:pPr lvl="0"/>
            <a:r>
              <a:rPr lang="en-US" sz="1600" dirty="0"/>
              <a:t>To initiate a remote assistance session, select </a:t>
            </a:r>
            <a:r>
              <a:rPr lang="en-US" sz="1600" b="1" dirty="0"/>
              <a:t>Launch Remote Assistance</a:t>
            </a:r>
            <a:r>
              <a:rPr lang="en-US" sz="1600" dirty="0"/>
              <a:t> under System and Security in Control Panel. The requester has three options for sending an invitation</a:t>
            </a:r>
            <a:r>
              <a:rPr lang="en-US" sz="1600" dirty="0" smtClean="0"/>
              <a:t>:</a:t>
            </a:r>
          </a:p>
          <a:p>
            <a:pPr lvl="0"/>
            <a:endParaRPr lang="en-US" sz="800" dirty="0"/>
          </a:p>
          <a:p>
            <a:pPr lvl="1"/>
            <a:r>
              <a:rPr lang="en-US" sz="1600" dirty="0" smtClean="0"/>
              <a:t>1. Save </a:t>
            </a:r>
            <a:r>
              <a:rPr lang="en-US" sz="1600" dirty="0"/>
              <a:t>the invitation as a file. If this option is selected, the invitation file must be manually </a:t>
            </a:r>
            <a:r>
              <a:rPr lang="en-US" sz="1600" dirty="0" smtClean="0"/>
              <a:t/>
            </a:r>
            <a:br>
              <a:rPr lang="en-US" sz="1600" dirty="0" smtClean="0"/>
            </a:br>
            <a:r>
              <a:rPr lang="en-US" sz="1600" dirty="0" smtClean="0"/>
              <a:t>    attached </a:t>
            </a:r>
            <a:r>
              <a:rPr lang="en-US" sz="1600" dirty="0"/>
              <a:t>to an email message and sent to the person providing assistance.</a:t>
            </a:r>
          </a:p>
          <a:p>
            <a:pPr lvl="1"/>
            <a:r>
              <a:rPr lang="en-US" sz="1600" dirty="0" smtClean="0"/>
              <a:t>2. Use </a:t>
            </a:r>
            <a:r>
              <a:rPr lang="en-US" sz="1600" dirty="0"/>
              <a:t>email to send the invitation. If this option is selected, the user's default email program is </a:t>
            </a:r>
            <a:r>
              <a:rPr lang="en-US" sz="1600" dirty="0" smtClean="0"/>
              <a:t/>
            </a:r>
            <a:br>
              <a:rPr lang="en-US" sz="1600" dirty="0" smtClean="0"/>
            </a:br>
            <a:r>
              <a:rPr lang="en-US" sz="1600" dirty="0" smtClean="0"/>
              <a:t>     launched </a:t>
            </a:r>
            <a:r>
              <a:rPr lang="en-US" sz="1600" dirty="0"/>
              <a:t>and the invitation automatically attached to a new message.</a:t>
            </a:r>
          </a:p>
          <a:p>
            <a:pPr lvl="1"/>
            <a:r>
              <a:rPr lang="en-US" sz="1600" dirty="0" smtClean="0"/>
              <a:t>3. Use </a:t>
            </a:r>
            <a:r>
              <a:rPr lang="en-US" sz="1600" dirty="0"/>
              <a:t>Easy Connect. This allows an invitation to be delivered directly to the person providing </a:t>
            </a:r>
            <a:r>
              <a:rPr lang="en-US" sz="1600" dirty="0" smtClean="0"/>
              <a:t/>
            </a:r>
            <a:br>
              <a:rPr lang="en-US" sz="1600" dirty="0" smtClean="0"/>
            </a:br>
            <a:r>
              <a:rPr lang="en-US" sz="1600" dirty="0" smtClean="0"/>
              <a:t>     assistance </a:t>
            </a:r>
            <a:r>
              <a:rPr lang="en-US" sz="1600" dirty="0"/>
              <a:t>through a network connection. However, this option requires that both the </a:t>
            </a:r>
            <a:r>
              <a:rPr lang="en-US" sz="1600" dirty="0" smtClean="0"/>
              <a:t/>
            </a:r>
            <a:br>
              <a:rPr lang="en-US" sz="1600" dirty="0" smtClean="0"/>
            </a:br>
            <a:r>
              <a:rPr lang="en-US" sz="1600" dirty="0" smtClean="0"/>
              <a:t>     requester </a:t>
            </a:r>
            <a:r>
              <a:rPr lang="en-US" sz="1600" dirty="0"/>
              <a:t>and the helper have access to Microsoft's global peer-to-peer network. Many (if </a:t>
            </a:r>
            <a:r>
              <a:rPr lang="en-US" sz="1600" dirty="0" smtClean="0"/>
              <a:t/>
            </a:r>
            <a:br>
              <a:rPr lang="en-US" sz="1600" dirty="0" smtClean="0"/>
            </a:br>
            <a:r>
              <a:rPr lang="en-US" sz="1600" dirty="0" smtClean="0"/>
              <a:t>     not </a:t>
            </a:r>
            <a:r>
              <a:rPr lang="en-US" sz="1600" dirty="0"/>
              <a:t>most) organizational firewalls block access to this network by default. If this is the case, </a:t>
            </a:r>
            <a:r>
              <a:rPr lang="en-US" sz="1600" dirty="0" smtClean="0"/>
              <a:t/>
            </a:r>
            <a:br>
              <a:rPr lang="en-US" sz="1600" dirty="0" smtClean="0"/>
            </a:br>
            <a:r>
              <a:rPr lang="en-US" sz="1600" dirty="0" smtClean="0"/>
              <a:t>     use </a:t>
            </a:r>
            <a:r>
              <a:rPr lang="en-US" sz="1600" dirty="0"/>
              <a:t>one of the above options instead</a:t>
            </a:r>
            <a:r>
              <a:rPr lang="en-US" sz="1600" dirty="0" smtClean="0"/>
              <a:t>.</a:t>
            </a:r>
          </a:p>
          <a:p>
            <a:pPr lvl="1"/>
            <a:endParaRPr lang="en-US" sz="800" dirty="0"/>
          </a:p>
          <a:p>
            <a:pPr lvl="0"/>
            <a:r>
              <a:rPr lang="en-US" sz="1600" dirty="0"/>
              <a:t>By default, the requester must initiate the invitation. However, in a corporate environment Active Directory can be configured to allow the expert to initiate a Remote Assistance connection</a:t>
            </a:r>
            <a:r>
              <a:rPr lang="en-US" sz="1600" dirty="0" smtClean="0"/>
              <a:t>.</a:t>
            </a:r>
          </a:p>
          <a:p>
            <a:pPr lvl="0"/>
            <a:endParaRPr lang="en-US" sz="800" dirty="0"/>
          </a:p>
          <a:p>
            <a:pPr lvl="0"/>
            <a:r>
              <a:rPr lang="en-US" sz="1600" dirty="0"/>
              <a:t>Invitations require a password and have an expiration date. Expired invitations cannot be answered.</a:t>
            </a:r>
          </a:p>
          <a:p>
            <a:pPr lvl="0"/>
            <a:r>
              <a:rPr lang="en-US" sz="1600" dirty="0"/>
              <a:t>With permission, the helper can take control of the user's computer. </a:t>
            </a:r>
            <a:endParaRPr lang="en-US" sz="1600" dirty="0" smtClean="0"/>
          </a:p>
          <a:p>
            <a:pPr lvl="0"/>
            <a:endParaRPr lang="en-US" sz="800" dirty="0"/>
          </a:p>
          <a:p>
            <a:pPr lvl="0"/>
            <a:r>
              <a:rPr lang="en-US" sz="1600" dirty="0" smtClean="0"/>
              <a:t>The </a:t>
            </a:r>
            <a:r>
              <a:rPr lang="en-US" sz="1600" dirty="0"/>
              <a:t>user can regain control of the computer at any time by pressing the Esc key, Ctrl + C, or clicking </a:t>
            </a:r>
            <a:r>
              <a:rPr lang="en-US" sz="1600" b="1" dirty="0"/>
              <a:t>Stop Control</a:t>
            </a:r>
            <a:r>
              <a:rPr lang="en-US" sz="1600" dirty="0" smtClean="0"/>
              <a:t>.</a:t>
            </a:r>
          </a:p>
          <a:p>
            <a:pPr lvl="0"/>
            <a:endParaRPr lang="en-US" sz="800" dirty="0"/>
          </a:p>
          <a:p>
            <a:pPr lvl="0"/>
            <a:r>
              <a:rPr lang="en-US" sz="1600" dirty="0"/>
              <a:t>The helper cannot copy files from a user's computer. The user must explicitly send any files the helper may need</a:t>
            </a:r>
            <a:r>
              <a:rPr lang="en-US" sz="1600" dirty="0" smtClean="0"/>
              <a:t>.</a:t>
            </a:r>
            <a:endParaRPr lang="en-US" sz="1600" dirty="0"/>
          </a:p>
        </p:txBody>
      </p:sp>
    </p:spTree>
    <p:extLst>
      <p:ext uri="{BB962C8B-B14F-4D97-AF65-F5344CB8AC3E}">
        <p14:creationId xmlns:p14="http://schemas.microsoft.com/office/powerpoint/2010/main" val="19360941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80315" y="893088"/>
            <a:ext cx="8560369" cy="5478423"/>
          </a:xfrm>
          <a:prstGeom prst="rect">
            <a:avLst/>
          </a:prstGeom>
          <a:noFill/>
        </p:spPr>
        <p:txBody>
          <a:bodyPr wrap="square" rtlCol="0">
            <a:spAutoFit/>
          </a:bodyPr>
          <a:lstStyle/>
          <a:p>
            <a:r>
              <a:rPr lang="en-US" b="1" dirty="0" smtClean="0"/>
              <a:t>9.5.9 Screen Sharing:</a:t>
            </a:r>
          </a:p>
          <a:p>
            <a:endParaRPr lang="en-US" sz="800" b="1" dirty="0"/>
          </a:p>
          <a:p>
            <a:r>
              <a:rPr lang="en-US" dirty="0"/>
              <a:t>Screen Sharing allows you to share the screen of your </a:t>
            </a:r>
            <a:r>
              <a:rPr lang="en-US" b="1" dirty="0"/>
              <a:t>Mac OS system</a:t>
            </a:r>
            <a:r>
              <a:rPr lang="en-US" dirty="0"/>
              <a:t>. If enabled, it can also allow a remote user to control the system. Use Screen Sharing to:</a:t>
            </a:r>
            <a:endParaRPr lang="en-US" sz="2000" dirty="0"/>
          </a:p>
          <a:p>
            <a:pPr lvl="0"/>
            <a:r>
              <a:rPr lang="en-US" dirty="0" smtClean="0"/>
              <a:t>O Remotely </a:t>
            </a:r>
            <a:r>
              <a:rPr lang="en-US" dirty="0"/>
              <a:t>access your own system</a:t>
            </a:r>
            <a:endParaRPr lang="en-US" sz="2000" dirty="0"/>
          </a:p>
          <a:p>
            <a:pPr lvl="0"/>
            <a:r>
              <a:rPr lang="en-US" dirty="0" smtClean="0"/>
              <a:t>O Help </a:t>
            </a:r>
            <a:r>
              <a:rPr lang="en-US" dirty="0"/>
              <a:t>troubleshoot an issue on a client's system</a:t>
            </a:r>
            <a:endParaRPr lang="en-US" sz="2000" dirty="0"/>
          </a:p>
          <a:p>
            <a:pPr lvl="0"/>
            <a:r>
              <a:rPr lang="en-US" dirty="0" smtClean="0"/>
              <a:t>O Give </a:t>
            </a:r>
            <a:r>
              <a:rPr lang="en-US" dirty="0"/>
              <a:t>a presentation or collaborate on a project with others</a:t>
            </a:r>
            <a:endParaRPr lang="en-US" sz="2000" dirty="0"/>
          </a:p>
          <a:p>
            <a:endParaRPr lang="en-US" sz="800" dirty="0" smtClean="0"/>
          </a:p>
          <a:p>
            <a:r>
              <a:rPr lang="en-US" b="1" dirty="0" smtClean="0"/>
              <a:t>Keep </a:t>
            </a:r>
            <a:r>
              <a:rPr lang="en-US" b="1" dirty="0"/>
              <a:t>in mind the following information regarding Screen Sharing:</a:t>
            </a:r>
            <a:endParaRPr lang="en-US" sz="2000" b="1" dirty="0"/>
          </a:p>
          <a:p>
            <a:pPr lvl="0"/>
            <a:r>
              <a:rPr lang="en-US" dirty="0"/>
              <a:t>Screen Sharing is disabled by default. To enable Screen Sharing, complete the following steps:</a:t>
            </a:r>
            <a:endParaRPr lang="en-US" sz="2000" dirty="0"/>
          </a:p>
          <a:p>
            <a:pPr lvl="1"/>
            <a:r>
              <a:rPr lang="en-US" dirty="0"/>
              <a:t>Click </a:t>
            </a:r>
            <a:r>
              <a:rPr lang="en-US" b="1" dirty="0"/>
              <a:t>Apple</a:t>
            </a:r>
            <a:r>
              <a:rPr lang="en-US" dirty="0"/>
              <a:t> menu &gt; </a:t>
            </a:r>
            <a:r>
              <a:rPr lang="en-US" b="1" dirty="0"/>
              <a:t>System Preferences</a:t>
            </a:r>
            <a:r>
              <a:rPr lang="en-US" dirty="0"/>
              <a:t>.</a:t>
            </a:r>
            <a:endParaRPr lang="en-US" sz="2000" dirty="0"/>
          </a:p>
          <a:p>
            <a:pPr lvl="1"/>
            <a:r>
              <a:rPr lang="en-US" dirty="0"/>
              <a:t>Click </a:t>
            </a:r>
            <a:r>
              <a:rPr lang="en-US" b="1" dirty="0"/>
              <a:t>Sharing</a:t>
            </a:r>
            <a:r>
              <a:rPr lang="en-US" dirty="0"/>
              <a:t>.</a:t>
            </a:r>
            <a:endParaRPr lang="en-US" sz="2000" dirty="0"/>
          </a:p>
          <a:p>
            <a:pPr lvl="1"/>
            <a:r>
              <a:rPr lang="en-US" dirty="0"/>
              <a:t>Select the </a:t>
            </a:r>
            <a:r>
              <a:rPr lang="en-US" b="1" dirty="0"/>
              <a:t>Screen Sharing</a:t>
            </a:r>
            <a:r>
              <a:rPr lang="en-US" dirty="0"/>
              <a:t> checkbox</a:t>
            </a:r>
            <a:r>
              <a:rPr lang="en-US" dirty="0" smtClean="0"/>
              <a:t>.</a:t>
            </a:r>
          </a:p>
          <a:p>
            <a:pPr lvl="1"/>
            <a:endParaRPr lang="en-US" sz="800" dirty="0"/>
          </a:p>
          <a:p>
            <a:pPr lvl="0"/>
            <a:r>
              <a:rPr lang="en-US" dirty="0"/>
              <a:t>You can specify which users are able to connect to the system in the Screen Sharing settings dialog (e.g., all registered users, specific users only, or anyone who requests access</a:t>
            </a:r>
            <a:r>
              <a:rPr lang="en-US" dirty="0" smtClean="0"/>
              <a:t>).</a:t>
            </a:r>
          </a:p>
          <a:p>
            <a:pPr lvl="0"/>
            <a:endParaRPr lang="en-US" sz="800" dirty="0"/>
          </a:p>
          <a:p>
            <a:pPr lvl="0"/>
            <a:r>
              <a:rPr lang="en-US" dirty="0"/>
              <a:t>To allow non-Mac systems to use Screen Sharing (i.e., Windows and Linux systems), you need to enable the VNC viewer setting and specify a VNC password</a:t>
            </a:r>
            <a:r>
              <a:rPr lang="en-US" dirty="0" smtClean="0"/>
              <a:t>.</a:t>
            </a:r>
            <a:endParaRPr lang="en-US" sz="2000" dirty="0"/>
          </a:p>
        </p:txBody>
      </p:sp>
    </p:spTree>
    <p:extLst>
      <p:ext uri="{BB962C8B-B14F-4D97-AF65-F5344CB8AC3E}">
        <p14:creationId xmlns:p14="http://schemas.microsoft.com/office/powerpoint/2010/main" val="27918068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80315" y="893088"/>
            <a:ext cx="8560369" cy="5816977"/>
          </a:xfrm>
          <a:prstGeom prst="rect">
            <a:avLst/>
          </a:prstGeom>
          <a:noFill/>
        </p:spPr>
        <p:txBody>
          <a:bodyPr wrap="square" rtlCol="0">
            <a:spAutoFit/>
          </a:bodyPr>
          <a:lstStyle/>
          <a:p>
            <a:r>
              <a:rPr lang="en-US" b="1" dirty="0" smtClean="0"/>
              <a:t>9.5.9 Screen Sharing:</a:t>
            </a:r>
          </a:p>
          <a:p>
            <a:endParaRPr lang="en-US" sz="800" b="1" dirty="0"/>
          </a:p>
          <a:p>
            <a:r>
              <a:rPr lang="en-US" dirty="0"/>
              <a:t>Screen Sharing allows you to share the screen of your </a:t>
            </a:r>
            <a:r>
              <a:rPr lang="en-US" b="1" dirty="0"/>
              <a:t>Mac OS system</a:t>
            </a:r>
            <a:r>
              <a:rPr lang="en-US" dirty="0"/>
              <a:t>. If enabled, it can also allow a remote user to control the system. </a:t>
            </a:r>
            <a:endParaRPr lang="en-US" dirty="0" smtClean="0"/>
          </a:p>
          <a:p>
            <a:endParaRPr lang="en-US" sz="800" dirty="0"/>
          </a:p>
          <a:p>
            <a:r>
              <a:rPr lang="en-US" b="1" dirty="0" smtClean="0"/>
              <a:t>Use </a:t>
            </a:r>
            <a:r>
              <a:rPr lang="en-US" b="1" dirty="0"/>
              <a:t>Screen Sharing to</a:t>
            </a:r>
            <a:r>
              <a:rPr lang="en-US" b="1" dirty="0" smtClean="0"/>
              <a:t>:</a:t>
            </a:r>
          </a:p>
          <a:p>
            <a:endParaRPr lang="en-US" sz="800" dirty="0"/>
          </a:p>
          <a:p>
            <a:pPr lvl="0"/>
            <a:r>
              <a:rPr lang="en-US" dirty="0" smtClean="0"/>
              <a:t>O Systems </a:t>
            </a:r>
            <a:r>
              <a:rPr lang="en-US" dirty="0"/>
              <a:t>on the network that have Screen Sharing enabled will appear in the Shared </a:t>
            </a:r>
            <a:r>
              <a:rPr lang="en-US" dirty="0" smtClean="0"/>
              <a:t/>
            </a:r>
            <a:br>
              <a:rPr lang="en-US" dirty="0" smtClean="0"/>
            </a:br>
            <a:r>
              <a:rPr lang="en-US" dirty="0" smtClean="0"/>
              <a:t>    category </a:t>
            </a:r>
            <a:r>
              <a:rPr lang="en-US" dirty="0"/>
              <a:t>in the Finder window.</a:t>
            </a:r>
            <a:endParaRPr lang="en-US" sz="2000" dirty="0"/>
          </a:p>
          <a:p>
            <a:pPr lvl="0"/>
            <a:r>
              <a:rPr lang="en-US" dirty="0" smtClean="0"/>
              <a:t>O Mac </a:t>
            </a:r>
            <a:r>
              <a:rPr lang="en-US" dirty="0"/>
              <a:t>OS uses the Screen Sharing app to connect to systems that have Screen Sharing </a:t>
            </a:r>
            <a:r>
              <a:rPr lang="en-US" dirty="0" smtClean="0"/>
              <a:t/>
            </a:r>
            <a:br>
              <a:rPr lang="en-US" dirty="0" smtClean="0"/>
            </a:br>
            <a:r>
              <a:rPr lang="en-US" dirty="0" smtClean="0"/>
              <a:t>    enabled.</a:t>
            </a:r>
          </a:p>
          <a:p>
            <a:pPr lvl="0"/>
            <a:endParaRPr lang="en-US" sz="800" dirty="0"/>
          </a:p>
          <a:p>
            <a:pPr lvl="0"/>
            <a:r>
              <a:rPr lang="en-US" b="1" dirty="0"/>
              <a:t>Screen Sharing has two different sharing modes</a:t>
            </a:r>
            <a:r>
              <a:rPr lang="en-US" b="1" dirty="0" smtClean="0"/>
              <a:t>:</a:t>
            </a:r>
          </a:p>
          <a:p>
            <a:pPr lvl="0"/>
            <a:endParaRPr lang="en-US" sz="800" b="1" dirty="0"/>
          </a:p>
          <a:p>
            <a:pPr lvl="1"/>
            <a:r>
              <a:rPr lang="en-US" dirty="0" smtClean="0"/>
              <a:t>1. Control </a:t>
            </a:r>
            <a:r>
              <a:rPr lang="en-US" dirty="0"/>
              <a:t>mode allows you to control the system as if you were physically at the </a:t>
            </a:r>
            <a:r>
              <a:rPr lang="en-US" dirty="0" smtClean="0"/>
              <a:t/>
            </a:r>
            <a:br>
              <a:rPr lang="en-US" dirty="0" smtClean="0"/>
            </a:br>
            <a:r>
              <a:rPr lang="en-US" dirty="0" smtClean="0"/>
              <a:t>    computer</a:t>
            </a:r>
            <a:r>
              <a:rPr lang="en-US" dirty="0"/>
              <a:t>.</a:t>
            </a:r>
            <a:endParaRPr lang="en-US" sz="2000" dirty="0"/>
          </a:p>
          <a:p>
            <a:pPr lvl="1"/>
            <a:r>
              <a:rPr lang="en-US" dirty="0" smtClean="0"/>
              <a:t>2. Observe </a:t>
            </a:r>
            <a:r>
              <a:rPr lang="en-US" dirty="0"/>
              <a:t>mode places control of the system in the hands of the user and is typically </a:t>
            </a:r>
            <a:r>
              <a:rPr lang="en-US" dirty="0" smtClean="0"/>
              <a:t/>
            </a:r>
            <a:br>
              <a:rPr lang="en-US" dirty="0" smtClean="0"/>
            </a:br>
            <a:r>
              <a:rPr lang="en-US" dirty="0" smtClean="0"/>
              <a:t>    used </a:t>
            </a:r>
            <a:r>
              <a:rPr lang="en-US" dirty="0"/>
              <a:t>when giving a presentation</a:t>
            </a:r>
            <a:r>
              <a:rPr lang="en-US" dirty="0" smtClean="0"/>
              <a:t>.</a:t>
            </a:r>
          </a:p>
          <a:p>
            <a:pPr lvl="1"/>
            <a:endParaRPr lang="en-US" sz="800" dirty="0"/>
          </a:p>
          <a:p>
            <a:pPr lvl="0"/>
            <a:r>
              <a:rPr lang="en-US" dirty="0"/>
              <a:t>With the Shared Clipboard setting enabled, text can be copied between the remote system and the local system, and vice versa</a:t>
            </a:r>
            <a:r>
              <a:rPr lang="en-US" dirty="0" smtClean="0"/>
              <a:t>.</a:t>
            </a:r>
          </a:p>
          <a:p>
            <a:pPr lvl="0"/>
            <a:endParaRPr lang="en-US" sz="800" dirty="0"/>
          </a:p>
          <a:p>
            <a:pPr lvl="0"/>
            <a:r>
              <a:rPr lang="en-US" dirty="0"/>
              <a:t>Display and quality settings can be customized in order to match the remote system's settings and connection speed</a:t>
            </a:r>
            <a:r>
              <a:rPr lang="en-US" dirty="0" smtClean="0"/>
              <a:t>.</a:t>
            </a:r>
            <a:endParaRPr lang="en-US" sz="2000" dirty="0"/>
          </a:p>
        </p:txBody>
      </p:sp>
    </p:spTree>
    <p:extLst>
      <p:ext uri="{BB962C8B-B14F-4D97-AF65-F5344CB8AC3E}">
        <p14:creationId xmlns:p14="http://schemas.microsoft.com/office/powerpoint/2010/main" val="149093973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80315" y="838200"/>
            <a:ext cx="8560369" cy="5663089"/>
          </a:xfrm>
          <a:prstGeom prst="rect">
            <a:avLst/>
          </a:prstGeom>
          <a:noFill/>
        </p:spPr>
        <p:txBody>
          <a:bodyPr wrap="square" rtlCol="0">
            <a:spAutoFit/>
          </a:bodyPr>
          <a:lstStyle/>
          <a:p>
            <a:r>
              <a:rPr lang="en-US" b="1" dirty="0" smtClean="0"/>
              <a:t>9.6.3 Desktop Application Management:</a:t>
            </a:r>
          </a:p>
          <a:p>
            <a:endParaRPr lang="en-US" sz="800" b="1" dirty="0"/>
          </a:p>
          <a:p>
            <a:r>
              <a:rPr lang="en-US" sz="1600" b="1" dirty="0"/>
              <a:t>Be aware of the following facts about managing </a:t>
            </a:r>
            <a:r>
              <a:rPr lang="en-US" sz="1600" b="1" dirty="0" smtClean="0"/>
              <a:t>applications:</a:t>
            </a:r>
            <a:endParaRPr lang="en-US" sz="1600" b="1" dirty="0"/>
          </a:p>
          <a:p>
            <a:pPr lvl="0"/>
            <a:r>
              <a:rPr lang="en-US" sz="1600" dirty="0" smtClean="0"/>
              <a:t>O Application </a:t>
            </a:r>
            <a:r>
              <a:rPr lang="en-US" sz="1600" dirty="0"/>
              <a:t>installation involves more than just copying the executable files to the computer. </a:t>
            </a:r>
            <a:r>
              <a:rPr lang="en-US" sz="1600" dirty="0" smtClean="0"/>
              <a:t/>
            </a:r>
            <a:br>
              <a:rPr lang="en-US" sz="1600" dirty="0" smtClean="0"/>
            </a:br>
            <a:r>
              <a:rPr lang="en-US" sz="1600" dirty="0" smtClean="0"/>
              <a:t>    Installation </a:t>
            </a:r>
            <a:r>
              <a:rPr lang="en-US" sz="1600" dirty="0"/>
              <a:t>typically modifies the registry, creates shortcuts, and configures other settings required </a:t>
            </a:r>
            <a:r>
              <a:rPr lang="en-US" sz="1600" dirty="0" smtClean="0"/>
              <a:t/>
            </a:r>
            <a:br>
              <a:rPr lang="en-US" sz="1600" dirty="0" smtClean="0"/>
            </a:br>
            <a:r>
              <a:rPr lang="en-US" sz="1600" dirty="0" smtClean="0"/>
              <a:t>    by </a:t>
            </a:r>
            <a:r>
              <a:rPr lang="en-US" sz="1600" dirty="0"/>
              <a:t>the application.</a:t>
            </a:r>
          </a:p>
          <a:p>
            <a:pPr lvl="0"/>
            <a:r>
              <a:rPr lang="en-US" sz="1600" dirty="0" smtClean="0"/>
              <a:t>O Installation </a:t>
            </a:r>
            <a:r>
              <a:rPr lang="en-US" sz="1600" dirty="0"/>
              <a:t>of an application usually creates a tile on the Start menu and may also create a shortcut </a:t>
            </a:r>
            <a:r>
              <a:rPr lang="en-US" sz="1600" dirty="0" smtClean="0"/>
              <a:t/>
            </a:r>
            <a:br>
              <a:rPr lang="en-US" sz="1600" dirty="0" smtClean="0"/>
            </a:br>
            <a:r>
              <a:rPr lang="en-US" sz="1600" dirty="0" smtClean="0"/>
              <a:t>    on </a:t>
            </a:r>
            <a:r>
              <a:rPr lang="en-US" sz="1600" dirty="0"/>
              <a:t>the desktop. A </a:t>
            </a:r>
            <a:r>
              <a:rPr lang="en-US" sz="1600" i="1" dirty="0"/>
              <a:t>shortcut</a:t>
            </a:r>
            <a:r>
              <a:rPr lang="en-US" sz="1600" dirty="0"/>
              <a:t> is a pointer file that identifies the location of the executable file that </a:t>
            </a:r>
            <a:r>
              <a:rPr lang="en-US" sz="1600" dirty="0" smtClean="0"/>
              <a:t/>
            </a:r>
            <a:br>
              <a:rPr lang="en-US" sz="1600" dirty="0" smtClean="0"/>
            </a:br>
            <a:r>
              <a:rPr lang="en-US" sz="1600" dirty="0" smtClean="0"/>
              <a:t>    runs </a:t>
            </a:r>
            <a:r>
              <a:rPr lang="en-US" sz="1600" dirty="0"/>
              <a:t>the application.</a:t>
            </a:r>
          </a:p>
          <a:p>
            <a:pPr lvl="1"/>
            <a:r>
              <a:rPr lang="en-US" sz="1600" dirty="0" smtClean="0"/>
              <a:t>O Shortcuts </a:t>
            </a:r>
            <a:r>
              <a:rPr lang="en-US" sz="1600" dirty="0"/>
              <a:t>that point to removable drives (such as CD/DVD drives) or network drives </a:t>
            </a:r>
            <a:r>
              <a:rPr lang="en-US" sz="1600" dirty="0" smtClean="0"/>
              <a:t>could</a:t>
            </a:r>
            <a:br>
              <a:rPr lang="en-US" sz="1600" dirty="0" smtClean="0"/>
            </a:br>
            <a:r>
              <a:rPr lang="en-US" sz="1600" dirty="0" smtClean="0"/>
              <a:t>    </a:t>
            </a:r>
            <a:r>
              <a:rPr lang="en-US" sz="1600" dirty="0"/>
              <a:t>become unavailable if the referenced drive is disconnected.</a:t>
            </a:r>
          </a:p>
          <a:p>
            <a:pPr lvl="1"/>
            <a:r>
              <a:rPr lang="en-US" sz="1600" dirty="0" smtClean="0"/>
              <a:t>O During </a:t>
            </a:r>
            <a:r>
              <a:rPr lang="en-US" sz="1600" dirty="0"/>
              <a:t>install, you can often choose to add shortcuts for only the current user or all users</a:t>
            </a:r>
            <a:r>
              <a:rPr lang="en-US" sz="1600" dirty="0" smtClean="0"/>
              <a:t>.</a:t>
            </a:r>
            <a:br>
              <a:rPr lang="en-US" sz="1600" dirty="0" smtClean="0"/>
            </a:br>
            <a:r>
              <a:rPr lang="en-US" sz="1600" dirty="0" smtClean="0"/>
              <a:t>    The </a:t>
            </a:r>
            <a:r>
              <a:rPr lang="en-US" sz="1600" dirty="0"/>
              <a:t>shortcut also identifies a directory that the application uses or references when it first </a:t>
            </a:r>
            <a:r>
              <a:rPr lang="en-US" sz="1600" dirty="0" smtClean="0"/>
              <a:t>   </a:t>
            </a:r>
            <a:br>
              <a:rPr lang="en-US" sz="1600" dirty="0" smtClean="0"/>
            </a:br>
            <a:r>
              <a:rPr lang="en-US" sz="1600" dirty="0" smtClean="0"/>
              <a:t>    starts</a:t>
            </a:r>
            <a:r>
              <a:rPr lang="en-US" sz="1600" dirty="0"/>
              <a:t>. You can modify the directory by changing the </a:t>
            </a:r>
            <a:r>
              <a:rPr lang="en-US" sz="1600" b="1" dirty="0"/>
              <a:t>Start in</a:t>
            </a:r>
            <a:r>
              <a:rPr lang="en-US" sz="1600" dirty="0"/>
              <a:t> property for the shortcut or </a:t>
            </a:r>
            <a:r>
              <a:rPr lang="en-US" sz="1600" dirty="0" smtClean="0"/>
              <a:t/>
            </a:r>
            <a:br>
              <a:rPr lang="en-US" sz="1600" dirty="0" smtClean="0"/>
            </a:br>
            <a:r>
              <a:rPr lang="en-US" sz="1600" dirty="0" smtClean="0"/>
              <a:t>    executable </a:t>
            </a:r>
            <a:r>
              <a:rPr lang="en-US" sz="1600" dirty="0"/>
              <a:t>file.</a:t>
            </a:r>
          </a:p>
          <a:p>
            <a:pPr lvl="0"/>
            <a:r>
              <a:rPr lang="en-US" sz="1600" dirty="0" smtClean="0"/>
              <a:t>O A </a:t>
            </a:r>
            <a:r>
              <a:rPr lang="en-US" sz="1600" dirty="0"/>
              <a:t>64-bit operating system can run both 32-bit and 64-bit applications. However, a 32-bit operating </a:t>
            </a:r>
            <a:r>
              <a:rPr lang="en-US" sz="1600" dirty="0" smtClean="0"/>
              <a:t/>
            </a:r>
            <a:br>
              <a:rPr lang="en-US" sz="1600" dirty="0" smtClean="0"/>
            </a:br>
            <a:r>
              <a:rPr lang="en-US" sz="1600" dirty="0" smtClean="0"/>
              <a:t>    system </a:t>
            </a:r>
            <a:r>
              <a:rPr lang="en-US" sz="1600" dirty="0"/>
              <a:t>can only run 32-bit applications.</a:t>
            </a:r>
          </a:p>
          <a:p>
            <a:pPr lvl="0"/>
            <a:r>
              <a:rPr lang="en-US" sz="1600" dirty="0" smtClean="0"/>
              <a:t>O By </a:t>
            </a:r>
            <a:r>
              <a:rPr lang="en-US" sz="1600" dirty="0"/>
              <a:t>default, applications are installed into the </a:t>
            </a:r>
            <a:r>
              <a:rPr lang="en-US" sz="1600" b="1" dirty="0"/>
              <a:t>Program Files</a:t>
            </a:r>
            <a:r>
              <a:rPr lang="en-US" sz="1600" dirty="0"/>
              <a:t> directory on the root of the system </a:t>
            </a:r>
            <a:r>
              <a:rPr lang="en-US" sz="1600" dirty="0" smtClean="0"/>
              <a:t/>
            </a:r>
            <a:br>
              <a:rPr lang="en-US" sz="1600" dirty="0" smtClean="0"/>
            </a:br>
            <a:r>
              <a:rPr lang="en-US" sz="1600" dirty="0" smtClean="0"/>
              <a:t>    drive</a:t>
            </a:r>
            <a:r>
              <a:rPr lang="en-US" sz="1600" dirty="0"/>
              <a:t>.</a:t>
            </a:r>
          </a:p>
          <a:p>
            <a:pPr lvl="1"/>
            <a:r>
              <a:rPr lang="en-US" sz="1600" dirty="0" smtClean="0"/>
              <a:t>O During </a:t>
            </a:r>
            <a:r>
              <a:rPr lang="en-US" sz="1600" dirty="0"/>
              <a:t>installation, you can typically specify an alternate install location.</a:t>
            </a:r>
          </a:p>
          <a:p>
            <a:pPr lvl="1"/>
            <a:r>
              <a:rPr lang="en-US" sz="1600" dirty="0" smtClean="0"/>
              <a:t>O 64-bit </a:t>
            </a:r>
            <a:r>
              <a:rPr lang="en-US" sz="1600" dirty="0"/>
              <a:t>operating system versions include an additional folder named </a:t>
            </a:r>
            <a:r>
              <a:rPr lang="en-US" sz="1600" b="1" dirty="0"/>
              <a:t>Program Files (x86)</a:t>
            </a:r>
            <a:r>
              <a:rPr lang="en-US" sz="1600" dirty="0"/>
              <a:t>. </a:t>
            </a:r>
            <a:r>
              <a:rPr lang="en-US" sz="1600" dirty="0" smtClean="0"/>
              <a:t>32-</a:t>
            </a:r>
            <a:br>
              <a:rPr lang="en-US" sz="1600" dirty="0" smtClean="0"/>
            </a:br>
            <a:r>
              <a:rPr lang="en-US" sz="1600" dirty="0" smtClean="0"/>
              <a:t>    bit </a:t>
            </a:r>
            <a:r>
              <a:rPr lang="en-US" sz="1600" dirty="0"/>
              <a:t>applications are installed into this folder.</a:t>
            </a:r>
          </a:p>
          <a:p>
            <a:r>
              <a:rPr lang="en-US" sz="1600" dirty="0" smtClean="0"/>
              <a:t>O Users </a:t>
            </a:r>
            <a:r>
              <a:rPr lang="en-US" sz="1600" dirty="0"/>
              <a:t>must have the correct permissions or rights to install applications. </a:t>
            </a:r>
          </a:p>
        </p:txBody>
      </p:sp>
    </p:spTree>
    <p:extLst>
      <p:ext uri="{BB962C8B-B14F-4D97-AF65-F5344CB8AC3E}">
        <p14:creationId xmlns:p14="http://schemas.microsoft.com/office/powerpoint/2010/main" val="23408706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280315" y="1101328"/>
            <a:ext cx="8560369" cy="4308872"/>
          </a:xfrm>
          <a:prstGeom prst="rect">
            <a:avLst/>
          </a:prstGeom>
          <a:noFill/>
        </p:spPr>
        <p:txBody>
          <a:bodyPr wrap="square" rtlCol="0">
            <a:spAutoFit/>
          </a:bodyPr>
          <a:lstStyle/>
          <a:p>
            <a:r>
              <a:rPr lang="en-US" b="1" dirty="0" smtClean="0"/>
              <a:t>9.6.3 Desktop Application Management:</a:t>
            </a:r>
          </a:p>
          <a:p>
            <a:endParaRPr lang="en-US" sz="800" b="1" dirty="0"/>
          </a:p>
          <a:p>
            <a:r>
              <a:rPr lang="en-US" sz="1600" b="1" dirty="0"/>
              <a:t>The ability to install applications depends on the user's group membership and the operating system</a:t>
            </a:r>
            <a:r>
              <a:rPr lang="en-US" sz="1600" b="1" dirty="0" smtClean="0"/>
              <a:t>:</a:t>
            </a:r>
          </a:p>
          <a:p>
            <a:endParaRPr lang="en-US" sz="800" b="1" dirty="0"/>
          </a:p>
          <a:p>
            <a:r>
              <a:rPr lang="en-US" sz="1600" b="1" dirty="0" smtClean="0"/>
              <a:t>Group		Permissions</a:t>
            </a:r>
          </a:p>
          <a:p>
            <a:endParaRPr lang="en-US" sz="800" b="1" dirty="0" smtClean="0"/>
          </a:p>
          <a:p>
            <a:r>
              <a:rPr lang="en-US" sz="1600" dirty="0" smtClean="0"/>
              <a:t>Users		</a:t>
            </a:r>
            <a:r>
              <a:rPr lang="en-US" sz="1600" dirty="0"/>
              <a:t>Users who are members of only the Users group are not able to install </a:t>
            </a:r>
            <a:r>
              <a:rPr lang="en-US" sz="1600" dirty="0" smtClean="0"/>
              <a:t>			applications.</a:t>
            </a:r>
          </a:p>
          <a:p>
            <a:endParaRPr lang="en-US" sz="1600" dirty="0"/>
          </a:p>
          <a:p>
            <a:r>
              <a:rPr lang="en-US" sz="1600" dirty="0" smtClean="0"/>
              <a:t>Power Users	</a:t>
            </a:r>
            <a:r>
              <a:rPr lang="en-US" sz="1600" dirty="0"/>
              <a:t>On legacy versions of Windows (XP and earlier), users who are members of the </a:t>
            </a:r>
            <a:r>
              <a:rPr lang="en-US" sz="1600" dirty="0" smtClean="0"/>
              <a:t>		Power </a:t>
            </a:r>
            <a:r>
              <a:rPr lang="en-US" sz="1600" dirty="0"/>
              <a:t>Users group can install applications that do not make modifications to </a:t>
            </a:r>
            <a:r>
              <a:rPr lang="en-US" sz="1600" dirty="0" smtClean="0"/>
              <a:t>			system </a:t>
            </a:r>
            <a:r>
              <a:rPr lang="en-US" sz="1600" dirty="0"/>
              <a:t>files</a:t>
            </a:r>
            <a:r>
              <a:rPr lang="en-US" sz="1600" dirty="0" smtClean="0"/>
              <a:t>.</a:t>
            </a:r>
          </a:p>
          <a:p>
            <a:r>
              <a:rPr lang="en-US" sz="1600" dirty="0"/>
              <a:t/>
            </a:r>
            <a:br>
              <a:rPr lang="en-US" sz="1600" dirty="0"/>
            </a:br>
            <a:r>
              <a:rPr lang="en-US" sz="1600" dirty="0" smtClean="0"/>
              <a:t>		</a:t>
            </a:r>
            <a:r>
              <a:rPr lang="en-US" sz="1600" b="1" dirty="0" smtClean="0"/>
              <a:t>Note: </a:t>
            </a:r>
            <a:r>
              <a:rPr lang="en-US" sz="1600" i="1" dirty="0" smtClean="0"/>
              <a:t>On </a:t>
            </a:r>
            <a:r>
              <a:rPr lang="en-US" sz="1600" i="1" dirty="0"/>
              <a:t>modern versions of Windows, Power Users cannot install </a:t>
            </a:r>
            <a:r>
              <a:rPr lang="en-US" sz="1600" i="1" dirty="0" smtClean="0"/>
              <a:t>			            applications.</a:t>
            </a:r>
          </a:p>
          <a:p>
            <a:endParaRPr lang="en-US" sz="1600" dirty="0"/>
          </a:p>
          <a:p>
            <a:r>
              <a:rPr lang="en-US" sz="1600" dirty="0" smtClean="0"/>
              <a:t>Administrators	</a:t>
            </a:r>
            <a:r>
              <a:rPr lang="en-US" sz="1600" dirty="0"/>
              <a:t>Users who are members of the Administrators group can install applications.</a:t>
            </a:r>
          </a:p>
        </p:txBody>
      </p:sp>
    </p:spTree>
    <p:extLst>
      <p:ext uri="{BB962C8B-B14F-4D97-AF65-F5344CB8AC3E}">
        <p14:creationId xmlns:p14="http://schemas.microsoft.com/office/powerpoint/2010/main" val="135783257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2086" y="914400"/>
            <a:ext cx="8560369" cy="5324535"/>
          </a:xfrm>
          <a:prstGeom prst="rect">
            <a:avLst/>
          </a:prstGeom>
          <a:noFill/>
        </p:spPr>
        <p:txBody>
          <a:bodyPr wrap="square" rtlCol="0">
            <a:spAutoFit/>
          </a:bodyPr>
          <a:lstStyle/>
          <a:p>
            <a:r>
              <a:rPr lang="en-US" b="1" dirty="0" smtClean="0"/>
              <a:t>9.6.3 Desktop Application Management:</a:t>
            </a:r>
          </a:p>
          <a:p>
            <a:endParaRPr lang="en-US" sz="800" b="1" dirty="0" smtClean="0"/>
          </a:p>
          <a:p>
            <a:pPr lvl="0"/>
            <a:r>
              <a:rPr lang="en-US" dirty="0"/>
              <a:t>In some cases, users require special privileges or rights to run applications. </a:t>
            </a:r>
            <a:endParaRPr lang="en-US" dirty="0" smtClean="0"/>
          </a:p>
          <a:p>
            <a:pPr lvl="0"/>
            <a:endParaRPr lang="en-US" dirty="0"/>
          </a:p>
          <a:p>
            <a:pPr lvl="0"/>
            <a:r>
              <a:rPr lang="en-US" dirty="0" smtClean="0"/>
              <a:t>For </a:t>
            </a:r>
            <a:r>
              <a:rPr lang="en-US" dirty="0"/>
              <a:t>example, legacy applications that access the system in certain ways may require running the application run as an administrator.</a:t>
            </a:r>
          </a:p>
          <a:p>
            <a:pPr lvl="0"/>
            <a:endParaRPr lang="en-US" dirty="0" smtClean="0"/>
          </a:p>
          <a:p>
            <a:pPr lvl="0"/>
            <a:r>
              <a:rPr lang="en-US" dirty="0" smtClean="0"/>
              <a:t>Copying </a:t>
            </a:r>
            <a:r>
              <a:rPr lang="en-US" dirty="0"/>
              <a:t>an application's shortcut to the C:\ProgramData\Microsoft\Windows\Start Menu\Programs\Startup folder will cause that application to be automatically launched every time the system is booted. </a:t>
            </a:r>
            <a:endParaRPr lang="en-US" dirty="0" smtClean="0"/>
          </a:p>
          <a:p>
            <a:pPr lvl="0"/>
            <a:endParaRPr lang="en-US" dirty="0"/>
          </a:p>
          <a:p>
            <a:pPr lvl="0"/>
            <a:r>
              <a:rPr lang="en-US" dirty="0" smtClean="0"/>
              <a:t>You </a:t>
            </a:r>
            <a:r>
              <a:rPr lang="en-US" dirty="0"/>
              <a:t>can also use Task Scheduler to configure an application to run automatically based upon event triggers that you define.</a:t>
            </a:r>
          </a:p>
          <a:p>
            <a:pPr lvl="0"/>
            <a:endParaRPr lang="en-US" dirty="0" smtClean="0"/>
          </a:p>
          <a:p>
            <a:pPr lvl="0"/>
            <a:r>
              <a:rPr lang="en-US" dirty="0" smtClean="0"/>
              <a:t>Many </a:t>
            </a:r>
            <a:r>
              <a:rPr lang="en-US" dirty="0"/>
              <a:t>applications as they run create data files (such as documents or video files), and might also require creating temporary files. </a:t>
            </a:r>
            <a:endParaRPr lang="en-US" dirty="0" smtClean="0"/>
          </a:p>
          <a:p>
            <a:pPr lvl="0"/>
            <a:endParaRPr lang="en-US" dirty="0"/>
          </a:p>
          <a:p>
            <a:pPr lvl="0"/>
            <a:r>
              <a:rPr lang="en-US" dirty="0" smtClean="0"/>
              <a:t>The </a:t>
            </a:r>
            <a:r>
              <a:rPr lang="en-US" dirty="0"/>
              <a:t>user must have sufficient permissions to the directories where the data and temporary files are created.</a:t>
            </a:r>
          </a:p>
          <a:p>
            <a:endParaRPr lang="en-US" sz="800" b="1" dirty="0"/>
          </a:p>
        </p:txBody>
      </p:sp>
    </p:spTree>
    <p:extLst>
      <p:ext uri="{BB962C8B-B14F-4D97-AF65-F5344CB8AC3E}">
        <p14:creationId xmlns:p14="http://schemas.microsoft.com/office/powerpoint/2010/main" val="5262148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2086" y="1143000"/>
            <a:ext cx="8560369" cy="4216539"/>
          </a:xfrm>
          <a:prstGeom prst="rect">
            <a:avLst/>
          </a:prstGeom>
          <a:noFill/>
        </p:spPr>
        <p:txBody>
          <a:bodyPr wrap="square" rtlCol="0">
            <a:spAutoFit/>
          </a:bodyPr>
          <a:lstStyle/>
          <a:p>
            <a:r>
              <a:rPr lang="en-US" b="1" dirty="0" smtClean="0"/>
              <a:t>9.6.5 Application Compatibility:</a:t>
            </a:r>
          </a:p>
          <a:p>
            <a:endParaRPr lang="en-US" sz="800" b="1" dirty="0"/>
          </a:p>
          <a:p>
            <a:r>
              <a:rPr lang="en-US" dirty="0"/>
              <a:t>Some older applications may not run properly when you try to use them on new versions of Windows. </a:t>
            </a:r>
            <a:endParaRPr lang="en-US" dirty="0" smtClean="0"/>
          </a:p>
          <a:p>
            <a:endParaRPr lang="en-US" dirty="0"/>
          </a:p>
          <a:p>
            <a:r>
              <a:rPr lang="en-US" b="1" dirty="0" smtClean="0"/>
              <a:t>There </a:t>
            </a:r>
            <a:r>
              <a:rPr lang="en-US" b="1" dirty="0"/>
              <a:t>are several options for fixing the issue:</a:t>
            </a:r>
          </a:p>
          <a:p>
            <a:pPr lvl="0"/>
            <a:endParaRPr lang="en-US" dirty="0" smtClean="0"/>
          </a:p>
          <a:p>
            <a:pPr lvl="0"/>
            <a:r>
              <a:rPr lang="en-US" dirty="0" smtClean="0"/>
              <a:t>O Buy </a:t>
            </a:r>
            <a:r>
              <a:rPr lang="en-US" dirty="0"/>
              <a:t>a newer version of the application.</a:t>
            </a:r>
          </a:p>
          <a:p>
            <a:pPr lvl="0"/>
            <a:r>
              <a:rPr lang="en-US" dirty="0" smtClean="0"/>
              <a:t>O Use </a:t>
            </a:r>
            <a:r>
              <a:rPr lang="en-US" dirty="0"/>
              <a:t>Compatibility Mode settings.</a:t>
            </a:r>
          </a:p>
          <a:p>
            <a:pPr lvl="0"/>
            <a:r>
              <a:rPr lang="en-US" dirty="0" smtClean="0"/>
              <a:t>O Use </a:t>
            </a:r>
            <a:r>
              <a:rPr lang="en-US" dirty="0"/>
              <a:t>XP Mode (Windows 7 only).</a:t>
            </a:r>
          </a:p>
          <a:p>
            <a:pPr lvl="0"/>
            <a:r>
              <a:rPr lang="en-US" dirty="0" smtClean="0"/>
              <a:t>O Use </a:t>
            </a:r>
            <a:r>
              <a:rPr lang="en-US" dirty="0"/>
              <a:t>Client Hyper-V to create a virtual machine running an older version of Windows</a:t>
            </a:r>
            <a:r>
              <a:rPr lang="en-US" dirty="0" smtClean="0"/>
              <a:t>.</a:t>
            </a:r>
          </a:p>
          <a:p>
            <a:pPr lvl="0"/>
            <a:endParaRPr lang="en-US" dirty="0"/>
          </a:p>
          <a:p>
            <a:r>
              <a:rPr lang="en-US" b="1" dirty="0" smtClean="0"/>
              <a:t>Note: </a:t>
            </a:r>
            <a:r>
              <a:rPr lang="en-US" i="1" dirty="0"/>
              <a:t>Application vendors may provide upgrades to their current applications to resolve application compatibility issues. This is the best long-term application compatibility solution</a:t>
            </a:r>
            <a:r>
              <a:rPr lang="en-US" i="1" dirty="0" smtClean="0"/>
              <a:t>.</a:t>
            </a:r>
            <a:endParaRPr lang="en-US" dirty="0"/>
          </a:p>
          <a:p>
            <a:endParaRPr lang="en-US" sz="800" b="1" dirty="0"/>
          </a:p>
        </p:txBody>
      </p:sp>
    </p:spTree>
    <p:extLst>
      <p:ext uri="{BB962C8B-B14F-4D97-AF65-F5344CB8AC3E}">
        <p14:creationId xmlns:p14="http://schemas.microsoft.com/office/powerpoint/2010/main" val="41361911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2085" y="749379"/>
            <a:ext cx="8560369" cy="6032421"/>
          </a:xfrm>
          <a:prstGeom prst="rect">
            <a:avLst/>
          </a:prstGeom>
          <a:noFill/>
        </p:spPr>
        <p:txBody>
          <a:bodyPr wrap="square" rtlCol="0">
            <a:spAutoFit/>
          </a:bodyPr>
          <a:lstStyle/>
          <a:p>
            <a:r>
              <a:rPr lang="en-US" b="1" dirty="0" smtClean="0"/>
              <a:t>9.6.5 Application Compatibility:</a:t>
            </a:r>
          </a:p>
          <a:p>
            <a:endParaRPr lang="en-US" sz="800" b="1" dirty="0"/>
          </a:p>
          <a:p>
            <a:r>
              <a:rPr lang="en-US" sz="1600" b="1" dirty="0" smtClean="0"/>
              <a:t>Compatibility Mode:  </a:t>
            </a:r>
            <a:r>
              <a:rPr lang="en-US" sz="1600" dirty="0" smtClean="0"/>
              <a:t>Compatibility </a:t>
            </a:r>
            <a:r>
              <a:rPr lang="en-US" sz="1600" dirty="0"/>
              <a:t>Mode can be used to run an older program using settings from a previous version of Windows. The Program Compatibility Assistant (PCA) runs in the background and monitors applications for known compatibility issues when they are run. When a potential issue with an application is detected, the PCA will prompt the user and provide links to recommended solutions</a:t>
            </a:r>
            <a:r>
              <a:rPr lang="en-US" sz="1600" dirty="0" smtClean="0"/>
              <a:t>.</a:t>
            </a:r>
          </a:p>
          <a:p>
            <a:endParaRPr lang="en-US" sz="800" dirty="0"/>
          </a:p>
          <a:p>
            <a:r>
              <a:rPr lang="en-US" sz="1600" b="1" dirty="0" smtClean="0"/>
              <a:t>The </a:t>
            </a:r>
            <a:r>
              <a:rPr lang="en-US" sz="1600" b="1" dirty="0"/>
              <a:t>following options are available</a:t>
            </a:r>
            <a:r>
              <a:rPr lang="en-US" sz="1600" b="1" dirty="0" smtClean="0"/>
              <a:t>:</a:t>
            </a:r>
          </a:p>
          <a:p>
            <a:endParaRPr lang="en-US" sz="800" b="1" dirty="0"/>
          </a:p>
          <a:p>
            <a:pPr lvl="0"/>
            <a:r>
              <a:rPr lang="en-US" sz="1600" dirty="0"/>
              <a:t>Use the Compatibility Troubleshooter to automatically determine the settings for the application to run on the current version of Windows. </a:t>
            </a:r>
            <a:endParaRPr lang="en-US" sz="1600" dirty="0" smtClean="0"/>
          </a:p>
          <a:p>
            <a:pPr lvl="0"/>
            <a:endParaRPr lang="en-US" sz="800" dirty="0"/>
          </a:p>
          <a:p>
            <a:pPr lvl="0"/>
            <a:r>
              <a:rPr lang="en-US" sz="1600" b="1" dirty="0" smtClean="0"/>
              <a:t>When </a:t>
            </a:r>
            <a:r>
              <a:rPr lang="en-US" sz="1600" b="1" dirty="0"/>
              <a:t>using the Program Compatibility Troubleshooter</a:t>
            </a:r>
            <a:r>
              <a:rPr lang="en-US" sz="1600" b="1" dirty="0" smtClean="0"/>
              <a:t>:</a:t>
            </a:r>
          </a:p>
          <a:p>
            <a:pPr lvl="0"/>
            <a:endParaRPr lang="en-US" sz="800" b="1" dirty="0"/>
          </a:p>
          <a:p>
            <a:pPr lvl="1"/>
            <a:r>
              <a:rPr lang="en-US" sz="1600" dirty="0" smtClean="0"/>
              <a:t>O You </a:t>
            </a:r>
            <a:r>
              <a:rPr lang="en-US" sz="1600" dirty="0"/>
              <a:t>start the utility by right-clicking on the executable file or the executable file shortcut and then selecting </a:t>
            </a:r>
            <a:r>
              <a:rPr lang="en-US" sz="1600" b="1" dirty="0"/>
              <a:t>Run compatibility troubleshooter</a:t>
            </a:r>
            <a:r>
              <a:rPr lang="en-US" sz="1600" dirty="0"/>
              <a:t> on the Compatibility tab.</a:t>
            </a:r>
          </a:p>
          <a:p>
            <a:pPr lvl="1"/>
            <a:r>
              <a:rPr lang="en-US" sz="1600" dirty="0" smtClean="0"/>
              <a:t>O If </a:t>
            </a:r>
            <a:r>
              <a:rPr lang="en-US" sz="1600" dirty="0"/>
              <a:t>a solution is found, the settings are stored and the application will be launched using the modified environment</a:t>
            </a:r>
            <a:r>
              <a:rPr lang="en-US" sz="1600" dirty="0" smtClean="0"/>
              <a:t>.</a:t>
            </a:r>
          </a:p>
          <a:p>
            <a:pPr lvl="1"/>
            <a:endParaRPr lang="en-US" sz="800" dirty="0"/>
          </a:p>
          <a:p>
            <a:pPr lvl="0"/>
            <a:r>
              <a:rPr lang="en-US" sz="1600" b="1" dirty="0"/>
              <a:t>Manually specify predefined compatibility mode</a:t>
            </a:r>
            <a:r>
              <a:rPr lang="en-US" sz="1600" b="1" dirty="0" smtClean="0"/>
              <a:t>.</a:t>
            </a:r>
          </a:p>
          <a:p>
            <a:pPr lvl="0"/>
            <a:endParaRPr lang="en-US" sz="800" b="1" dirty="0"/>
          </a:p>
          <a:p>
            <a:pPr lvl="1"/>
            <a:r>
              <a:rPr lang="en-US" sz="1600" dirty="0" smtClean="0"/>
              <a:t>O The </a:t>
            </a:r>
            <a:r>
              <a:rPr lang="en-US" sz="1600" dirty="0"/>
              <a:t>predefined mode replicates the environment of a previous version of a Windows operating system.</a:t>
            </a:r>
          </a:p>
          <a:p>
            <a:pPr lvl="1"/>
            <a:r>
              <a:rPr lang="en-US" sz="1600" dirty="0" smtClean="0"/>
              <a:t>O To </a:t>
            </a:r>
            <a:r>
              <a:rPr lang="en-US" sz="1600" dirty="0"/>
              <a:t>manually specify settings, mark </a:t>
            </a:r>
            <a:r>
              <a:rPr lang="en-US" sz="1600" b="1" dirty="0"/>
              <a:t>Run this program in compatibility mode for</a:t>
            </a:r>
            <a:r>
              <a:rPr lang="en-US" sz="1600" dirty="0"/>
              <a:t> on the Compatibility tab, then select the version of Windows the application was written for. You may have to try more than one to get the application to run correctly.</a:t>
            </a:r>
          </a:p>
          <a:p>
            <a:pPr lvl="1"/>
            <a:r>
              <a:rPr lang="en-US" sz="1600" dirty="0"/>
              <a:t>The service pack level is an important consideration when selecting a previous version</a:t>
            </a:r>
            <a:r>
              <a:rPr lang="en-US" sz="1600" dirty="0" smtClean="0"/>
              <a:t>.</a:t>
            </a:r>
            <a:endParaRPr lang="en-US" sz="800" b="1" dirty="0"/>
          </a:p>
        </p:txBody>
      </p:sp>
    </p:spTree>
    <p:extLst>
      <p:ext uri="{BB962C8B-B14F-4D97-AF65-F5344CB8AC3E}">
        <p14:creationId xmlns:p14="http://schemas.microsoft.com/office/powerpoint/2010/main" val="18309957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38780"/>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02085" y="749379"/>
            <a:ext cx="8560369" cy="5970865"/>
          </a:xfrm>
          <a:prstGeom prst="rect">
            <a:avLst/>
          </a:prstGeom>
          <a:noFill/>
        </p:spPr>
        <p:txBody>
          <a:bodyPr wrap="square" rtlCol="0">
            <a:spAutoFit/>
          </a:bodyPr>
          <a:lstStyle/>
          <a:p>
            <a:r>
              <a:rPr lang="en-US" sz="2800" b="1" dirty="0" smtClean="0"/>
              <a:t>9.6.5 Application Compatibility:</a:t>
            </a:r>
          </a:p>
          <a:p>
            <a:endParaRPr lang="en-US" sz="800" b="1" dirty="0"/>
          </a:p>
          <a:p>
            <a:r>
              <a:rPr lang="en-US" b="1" dirty="0" smtClean="0"/>
              <a:t>Compatibility Mode:</a:t>
            </a:r>
          </a:p>
          <a:p>
            <a:endParaRPr lang="en-US" sz="800" b="1" dirty="0"/>
          </a:p>
          <a:p>
            <a:pPr lvl="0"/>
            <a:r>
              <a:rPr lang="en-US" dirty="0"/>
              <a:t>Manually set compatibility settings without selecting a specific version of Windows. </a:t>
            </a:r>
            <a:endParaRPr lang="en-US" dirty="0" smtClean="0"/>
          </a:p>
          <a:p>
            <a:pPr lvl="0"/>
            <a:endParaRPr lang="en-US" sz="800" dirty="0"/>
          </a:p>
          <a:p>
            <a:pPr lvl="0"/>
            <a:r>
              <a:rPr lang="en-US" dirty="0" smtClean="0"/>
              <a:t>The </a:t>
            </a:r>
            <a:r>
              <a:rPr lang="en-US" dirty="0"/>
              <a:t>options that can be configured include</a:t>
            </a:r>
            <a:r>
              <a:rPr lang="en-US" dirty="0" smtClean="0"/>
              <a:t>:</a:t>
            </a:r>
          </a:p>
          <a:p>
            <a:pPr lvl="0"/>
            <a:endParaRPr lang="en-US" sz="800" dirty="0"/>
          </a:p>
          <a:p>
            <a:pPr lvl="1"/>
            <a:r>
              <a:rPr lang="en-US" b="1" dirty="0"/>
              <a:t>Reduced color mode</a:t>
            </a:r>
            <a:r>
              <a:rPr lang="en-US" dirty="0"/>
              <a:t> allows applications with a limited color pallet to display correctly. Select one of the </a:t>
            </a:r>
            <a:r>
              <a:rPr lang="en-US"/>
              <a:t>following</a:t>
            </a:r>
            <a:r>
              <a:rPr lang="en-US" smtClean="0"/>
              <a:t>:</a:t>
            </a:r>
          </a:p>
          <a:p>
            <a:pPr lvl="1"/>
            <a:endParaRPr lang="en-US" sz="800" dirty="0"/>
          </a:p>
          <a:p>
            <a:pPr lvl="2"/>
            <a:r>
              <a:rPr lang="en-US" b="1" dirty="0"/>
              <a:t>8-bit (256) color</a:t>
            </a:r>
            <a:endParaRPr lang="en-US" sz="2000" dirty="0"/>
          </a:p>
          <a:p>
            <a:pPr lvl="2"/>
            <a:r>
              <a:rPr lang="en-US" b="1" dirty="0"/>
              <a:t>16-bit (65536) </a:t>
            </a:r>
            <a:r>
              <a:rPr lang="en-US" b="1" dirty="0" smtClean="0"/>
              <a:t>color</a:t>
            </a:r>
          </a:p>
          <a:p>
            <a:pPr lvl="2"/>
            <a:endParaRPr lang="en-US" sz="800" dirty="0"/>
          </a:p>
          <a:p>
            <a:pPr lvl="1"/>
            <a:r>
              <a:rPr lang="en-US" b="1" dirty="0"/>
              <a:t>Run in 640 x 480 screen resolution</a:t>
            </a:r>
            <a:r>
              <a:rPr lang="en-US" dirty="0"/>
              <a:t> allows low resolution applications to display properly</a:t>
            </a:r>
            <a:r>
              <a:rPr lang="en-US" dirty="0" smtClean="0"/>
              <a:t>.</a:t>
            </a:r>
          </a:p>
          <a:p>
            <a:pPr lvl="1"/>
            <a:endParaRPr lang="en-US" sz="800" dirty="0"/>
          </a:p>
          <a:p>
            <a:pPr lvl="1"/>
            <a:r>
              <a:rPr lang="en-US" b="1" dirty="0"/>
              <a:t>Disable display scaling on high DPI settings</a:t>
            </a:r>
            <a:r>
              <a:rPr lang="en-US" dirty="0"/>
              <a:t> turns off automatic resizing of applications when large-scale fonts are being used</a:t>
            </a:r>
            <a:r>
              <a:rPr lang="en-US" dirty="0" smtClean="0"/>
              <a:t>.</a:t>
            </a:r>
          </a:p>
          <a:p>
            <a:pPr lvl="1"/>
            <a:endParaRPr lang="en-US" sz="800" dirty="0"/>
          </a:p>
          <a:p>
            <a:pPr lvl="1"/>
            <a:r>
              <a:rPr lang="en-US" b="1" dirty="0"/>
              <a:t>Run this program as administrator</a:t>
            </a:r>
            <a:r>
              <a:rPr lang="en-US" dirty="0"/>
              <a:t> configures the application to run with administrator-level privileges. Old applications that ran on legacy versions of Windows may require elevated access to run correctly.</a:t>
            </a:r>
            <a:endParaRPr lang="en-US" sz="2000" dirty="0"/>
          </a:p>
          <a:p>
            <a:pPr lvl="0"/>
            <a:endParaRPr lang="en-US" sz="800" b="1" dirty="0" smtClean="0"/>
          </a:p>
          <a:p>
            <a:pPr lvl="0" algn="ctr"/>
            <a:r>
              <a:rPr lang="en-US" b="1" dirty="0" smtClean="0"/>
              <a:t>END </a:t>
            </a:r>
            <a:r>
              <a:rPr lang="en-US" b="1" dirty="0"/>
              <a:t>Week 2 Class </a:t>
            </a:r>
            <a:r>
              <a:rPr lang="en-US" b="1" dirty="0" smtClean="0"/>
              <a:t>3</a:t>
            </a:r>
            <a:endParaRPr lang="en-US" sz="800" b="1" dirty="0"/>
          </a:p>
        </p:txBody>
      </p:sp>
    </p:spTree>
    <p:extLst>
      <p:ext uri="{BB962C8B-B14F-4D97-AF65-F5344CB8AC3E}">
        <p14:creationId xmlns:p14="http://schemas.microsoft.com/office/powerpoint/2010/main" val="3251463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44147" y="990600"/>
            <a:ext cx="8610600" cy="4647426"/>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Microsoft		</a:t>
            </a:r>
            <a:r>
              <a:rPr lang="en-US" sz="1600" dirty="0"/>
              <a:t>The Microsoft Management Console (MMC) is a framework that provides a </a:t>
            </a:r>
            <a:r>
              <a:rPr lang="en-US" sz="1600" dirty="0" smtClean="0"/>
              <a:t>Management	common </a:t>
            </a:r>
            <a:r>
              <a:rPr lang="en-US" sz="1600" dirty="0"/>
              <a:t>user interface for performing system administration tasks. </a:t>
            </a:r>
            <a:endParaRPr lang="en-US" sz="1600" dirty="0" smtClean="0"/>
          </a:p>
          <a:p>
            <a:endParaRPr lang="en-US" sz="800" dirty="0"/>
          </a:p>
          <a:p>
            <a:r>
              <a:rPr lang="en-US" sz="1600" dirty="0" smtClean="0"/>
              <a:t>Console (MMC)	1. To </a:t>
            </a:r>
            <a:r>
              <a:rPr lang="en-US" sz="1600" dirty="0"/>
              <a:t>open a blank console, type </a:t>
            </a:r>
            <a:r>
              <a:rPr lang="en-US" sz="1600" b="1" dirty="0"/>
              <a:t>mmc</a:t>
            </a:r>
            <a:r>
              <a:rPr lang="en-US" sz="1600" dirty="0"/>
              <a:t> in the Run box. </a:t>
            </a:r>
            <a:endParaRPr lang="en-US" sz="1600" dirty="0" smtClean="0"/>
          </a:p>
          <a:p>
            <a:r>
              <a:rPr lang="en-US" sz="1600" dirty="0"/>
              <a:t>	</a:t>
            </a:r>
            <a:r>
              <a:rPr lang="en-US" sz="1600" dirty="0" smtClean="0"/>
              <a:t>	2. You </a:t>
            </a:r>
            <a:r>
              <a:rPr lang="en-US" sz="1600" dirty="0"/>
              <a:t>can then add snap-ins to work with the configuration of your system. </a:t>
            </a:r>
            <a:endParaRPr lang="en-US" sz="1600" dirty="0" smtClean="0"/>
          </a:p>
          <a:p>
            <a:endParaRPr lang="en-US" sz="800" dirty="0" smtClean="0"/>
          </a:p>
          <a:p>
            <a:r>
              <a:rPr lang="en-US" sz="1600" dirty="0"/>
              <a:t>	</a:t>
            </a:r>
            <a:r>
              <a:rPr lang="en-US" sz="1600" dirty="0" smtClean="0"/>
              <a:t>	</a:t>
            </a:r>
            <a:r>
              <a:rPr lang="en-US" sz="1600" b="1" dirty="0" smtClean="0"/>
              <a:t>The </a:t>
            </a:r>
            <a:r>
              <a:rPr lang="en-US" sz="1600" b="1" dirty="0"/>
              <a:t>console consists of two or three panes</a:t>
            </a:r>
            <a:r>
              <a:rPr lang="en-US" sz="1600" b="1" dirty="0" smtClean="0"/>
              <a:t>:</a:t>
            </a:r>
          </a:p>
          <a:p>
            <a:endParaRPr lang="en-US" sz="800" dirty="0"/>
          </a:p>
          <a:p>
            <a:pPr lvl="0"/>
            <a:r>
              <a:rPr lang="en-US" sz="1600" dirty="0" smtClean="0"/>
              <a:t>		1. The </a:t>
            </a:r>
            <a:r>
              <a:rPr lang="en-US" sz="1600" dirty="0"/>
              <a:t>tree pane (on the left) organizes objects in a hierarchy.</a:t>
            </a:r>
          </a:p>
          <a:p>
            <a:pPr lvl="0"/>
            <a:r>
              <a:rPr lang="en-US" sz="1600" dirty="0" smtClean="0"/>
              <a:t>		2. The </a:t>
            </a:r>
            <a:r>
              <a:rPr lang="en-US" sz="1600" dirty="0"/>
              <a:t>results pane (in the middle) shows objects and configuration options.</a:t>
            </a:r>
          </a:p>
          <a:p>
            <a:pPr lvl="0"/>
            <a:r>
              <a:rPr lang="en-US" sz="1600" dirty="0" smtClean="0"/>
              <a:t>		3. The </a:t>
            </a:r>
            <a:r>
              <a:rPr lang="en-US" sz="1600" dirty="0"/>
              <a:t>actions pane (on the right) lists the actions you can take on objects. </a:t>
            </a:r>
            <a:endParaRPr lang="en-US" sz="1600" dirty="0" smtClean="0"/>
          </a:p>
          <a:p>
            <a:pPr lvl="0"/>
            <a:r>
              <a:rPr lang="en-US" sz="1600" dirty="0"/>
              <a:t>	</a:t>
            </a:r>
            <a:r>
              <a:rPr lang="en-US" sz="1600" dirty="0" smtClean="0"/>
              <a:t>	     (</a:t>
            </a:r>
            <a:r>
              <a:rPr lang="en-US" sz="1600" dirty="0"/>
              <a:t>The actions pane was new with Windows Vista</a:t>
            </a:r>
            <a:r>
              <a:rPr lang="en-US" sz="1600" dirty="0" smtClean="0"/>
              <a:t>.)</a:t>
            </a:r>
          </a:p>
          <a:p>
            <a:pPr lvl="0"/>
            <a:endParaRPr lang="en-US" sz="800" dirty="0"/>
          </a:p>
          <a:p>
            <a:r>
              <a:rPr lang="en-US" sz="1600" dirty="0" smtClean="0"/>
              <a:t>		</a:t>
            </a:r>
            <a:r>
              <a:rPr lang="en-US" sz="1600" b="1" dirty="0" smtClean="0"/>
              <a:t>Note: </a:t>
            </a:r>
            <a:r>
              <a:rPr lang="en-US" sz="1600" i="1" dirty="0" smtClean="0"/>
              <a:t>You </a:t>
            </a:r>
            <a:r>
              <a:rPr lang="en-US" sz="1600" i="1" dirty="0"/>
              <a:t>can save a console that includes the snap-ins you use most (saved </a:t>
            </a:r>
            <a:r>
              <a:rPr lang="en-US" sz="1600" i="1" dirty="0" smtClean="0"/>
              <a:t>			           consoles have </a:t>
            </a:r>
            <a:r>
              <a:rPr lang="en-US" sz="1600" i="1" dirty="0"/>
              <a:t>the </a:t>
            </a:r>
            <a:r>
              <a:rPr lang="en-US" sz="1600" b="1" i="1" dirty="0"/>
              <a:t>.</a:t>
            </a:r>
            <a:r>
              <a:rPr lang="en-US" sz="1600" b="1" i="1" dirty="0" err="1"/>
              <a:t>msc</a:t>
            </a:r>
            <a:r>
              <a:rPr lang="en-US" sz="1600" i="1" dirty="0"/>
              <a:t> extension). Microsoft provides a number of </a:t>
            </a:r>
            <a:r>
              <a:rPr lang="en-US" sz="1600" i="1" dirty="0" smtClean="0"/>
              <a:t/>
            </a:r>
            <a:br>
              <a:rPr lang="en-US" sz="1600" i="1" dirty="0" smtClean="0"/>
            </a:br>
            <a:r>
              <a:rPr lang="en-US" sz="1600" i="1" dirty="0" smtClean="0"/>
              <a:t>		           preconfigured consoles </a:t>
            </a:r>
            <a:r>
              <a:rPr lang="en-US" sz="1600" i="1" dirty="0"/>
              <a:t>that include snap-ins for common tasks.</a:t>
            </a:r>
          </a:p>
        </p:txBody>
      </p:sp>
    </p:spTree>
    <p:extLst>
      <p:ext uri="{BB962C8B-B14F-4D97-AF65-F5344CB8AC3E}">
        <p14:creationId xmlns:p14="http://schemas.microsoft.com/office/powerpoint/2010/main" val="3166754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36634" y="794612"/>
            <a:ext cx="8610600" cy="5970865"/>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Computer		</a:t>
            </a:r>
            <a:r>
              <a:rPr lang="en-US" sz="1600" dirty="0"/>
              <a:t>Computer Management is a saved MMC console that includes common </a:t>
            </a:r>
            <a:r>
              <a:rPr lang="en-US" sz="1600" dirty="0" smtClean="0"/>
              <a:t>snap-Management	ins </a:t>
            </a:r>
            <a:r>
              <a:rPr lang="en-US" sz="1600" dirty="0"/>
              <a:t>used to manage your computer. Some common ways to start Computer </a:t>
            </a:r>
            <a:r>
              <a:rPr lang="en-US" sz="1600" dirty="0" smtClean="0"/>
              <a:t>			Management </a:t>
            </a:r>
            <a:r>
              <a:rPr lang="en-US" sz="1600" dirty="0"/>
              <a:t>include</a:t>
            </a:r>
            <a:r>
              <a:rPr lang="en-US" sz="1600" dirty="0" smtClean="0"/>
              <a:t>:</a:t>
            </a:r>
          </a:p>
          <a:p>
            <a:endParaRPr lang="en-US" sz="800" dirty="0"/>
          </a:p>
          <a:p>
            <a:pPr lvl="0"/>
            <a:r>
              <a:rPr lang="en-US" sz="1600" dirty="0" smtClean="0"/>
              <a:t>		1. Right-click </a:t>
            </a:r>
            <a:r>
              <a:rPr lang="en-US" sz="1600" dirty="0"/>
              <a:t>the Start menu and select </a:t>
            </a:r>
            <a:r>
              <a:rPr lang="en-US" sz="1600" b="1" dirty="0"/>
              <a:t>Computer Management</a:t>
            </a:r>
            <a:r>
              <a:rPr lang="en-US" sz="1600" dirty="0"/>
              <a:t>.</a:t>
            </a:r>
          </a:p>
          <a:p>
            <a:pPr lvl="0"/>
            <a:r>
              <a:rPr lang="en-US" sz="1600" dirty="0" smtClean="0"/>
              <a:t>		2. Click</a:t>
            </a:r>
            <a:r>
              <a:rPr lang="en-US" sz="1600" dirty="0"/>
              <a:t> </a:t>
            </a:r>
            <a:r>
              <a:rPr lang="en-US" sz="1600" b="1" dirty="0"/>
              <a:t>Start</a:t>
            </a:r>
            <a:r>
              <a:rPr lang="en-US" sz="1600" dirty="0"/>
              <a:t> &gt; </a:t>
            </a:r>
            <a:r>
              <a:rPr lang="en-US" sz="1600" b="1" dirty="0"/>
              <a:t>All Apps</a:t>
            </a:r>
            <a:r>
              <a:rPr lang="en-US" sz="1600" dirty="0"/>
              <a:t> &gt; </a:t>
            </a:r>
            <a:r>
              <a:rPr lang="en-US" sz="1600" b="1" dirty="0"/>
              <a:t>Windows Administrative Tools</a:t>
            </a:r>
            <a:r>
              <a:rPr lang="en-US" sz="1600" dirty="0"/>
              <a:t> &gt; </a:t>
            </a:r>
            <a:r>
              <a:rPr lang="en-US" sz="1600" b="1" dirty="0"/>
              <a:t>Computer </a:t>
            </a:r>
            <a:r>
              <a:rPr lang="en-US" sz="1600" b="1" dirty="0" smtClean="0"/>
              <a:t>			    Management</a:t>
            </a:r>
            <a:r>
              <a:rPr lang="en-US" sz="1600" dirty="0"/>
              <a:t>.</a:t>
            </a:r>
          </a:p>
          <a:p>
            <a:pPr lvl="0"/>
            <a:r>
              <a:rPr lang="en-US" sz="1600" dirty="0" smtClean="0"/>
              <a:t>		3. Search </a:t>
            </a:r>
            <a:r>
              <a:rPr lang="en-US" sz="1600" dirty="0"/>
              <a:t>for </a:t>
            </a:r>
            <a:r>
              <a:rPr lang="en-US" sz="1600" b="1" dirty="0"/>
              <a:t>Computer Management</a:t>
            </a:r>
            <a:r>
              <a:rPr lang="en-US" sz="1600" dirty="0"/>
              <a:t>.</a:t>
            </a:r>
          </a:p>
          <a:p>
            <a:r>
              <a:rPr lang="en-US" sz="1600" dirty="0" smtClean="0"/>
              <a:t>		4. Double-click</a:t>
            </a:r>
            <a:r>
              <a:rPr lang="en-US" sz="1600" dirty="0"/>
              <a:t> </a:t>
            </a:r>
            <a:r>
              <a:rPr lang="en-US" sz="1600" b="1" dirty="0"/>
              <a:t>Computer Management</a:t>
            </a:r>
            <a:r>
              <a:rPr lang="en-US" sz="1600" dirty="0"/>
              <a:t> in Administrative Tools in Control Panel</a:t>
            </a:r>
            <a:r>
              <a:rPr lang="en-US" sz="1600" dirty="0" smtClean="0"/>
              <a:t>.</a:t>
            </a:r>
          </a:p>
          <a:p>
            <a:endParaRPr lang="en-US" sz="800" i="1" dirty="0" smtClean="0"/>
          </a:p>
          <a:p>
            <a:r>
              <a:rPr lang="en-US" sz="1600" dirty="0" smtClean="0"/>
              <a:t>Event Viewer	</a:t>
            </a:r>
            <a:r>
              <a:rPr lang="en-US" sz="1600" dirty="0"/>
              <a:t>Use Event Viewer to view logs about programs, system events, and security. </a:t>
            </a:r>
            <a:r>
              <a:rPr lang="en-US" sz="1600" dirty="0" smtClean="0"/>
              <a:t>			Each </a:t>
            </a:r>
            <a:r>
              <a:rPr lang="en-US" sz="1600" dirty="0"/>
              <a:t>entry is listed as a warning, error, or information event. Events are added </a:t>
            </a:r>
            <a:r>
              <a:rPr lang="en-US" sz="1600" dirty="0" smtClean="0"/>
              <a:t>		to </a:t>
            </a:r>
            <a:r>
              <a:rPr lang="en-US" sz="1600" dirty="0"/>
              <a:t>the following logs:</a:t>
            </a:r>
          </a:p>
          <a:p>
            <a:pPr lvl="0"/>
            <a:r>
              <a:rPr lang="en-US" sz="1600" dirty="0" smtClean="0"/>
              <a:t>		o The </a:t>
            </a:r>
            <a:r>
              <a:rPr lang="en-US" sz="1600" dirty="0"/>
              <a:t>Application log contains a list of all application-related events such as </a:t>
            </a:r>
            <a:r>
              <a:rPr lang="en-US" sz="1600" dirty="0" smtClean="0"/>
              <a:t>			    application </a:t>
            </a:r>
            <a:r>
              <a:rPr lang="en-US" sz="1600" dirty="0"/>
              <a:t>installations, un-installations, and application errors.</a:t>
            </a:r>
          </a:p>
          <a:p>
            <a:pPr lvl="0"/>
            <a:r>
              <a:rPr lang="en-US" sz="1600" dirty="0" smtClean="0"/>
              <a:t>		o The </a:t>
            </a:r>
            <a:r>
              <a:rPr lang="en-US" sz="1600" dirty="0"/>
              <a:t>System log contains a list of all system-related events such as system </a:t>
            </a:r>
            <a:r>
              <a:rPr lang="en-US" sz="1600" dirty="0" smtClean="0"/>
              <a:t>			    modifications</a:t>
            </a:r>
            <a:r>
              <a:rPr lang="en-US" sz="1600" dirty="0"/>
              <a:t>, malfunctions, and errors.</a:t>
            </a:r>
          </a:p>
          <a:p>
            <a:pPr lvl="0"/>
            <a:r>
              <a:rPr lang="en-US" sz="1600" dirty="0" smtClean="0"/>
              <a:t>		o The </a:t>
            </a:r>
            <a:r>
              <a:rPr lang="en-US" sz="1600" dirty="0"/>
              <a:t>Security log contains a list of all security-related events such as security </a:t>
            </a:r>
            <a:r>
              <a:rPr lang="en-US" sz="1600" dirty="0" smtClean="0"/>
              <a:t>		    modifications </a:t>
            </a:r>
            <a:r>
              <a:rPr lang="en-US" sz="1600" dirty="0"/>
              <a:t>and user login events.</a:t>
            </a:r>
          </a:p>
          <a:p>
            <a:r>
              <a:rPr lang="en-US" sz="1600" dirty="0" smtClean="0"/>
              <a:t>		</a:t>
            </a:r>
            <a:r>
              <a:rPr lang="en-US" sz="1600" b="1" dirty="0" smtClean="0"/>
              <a:t>Note: </a:t>
            </a:r>
            <a:r>
              <a:rPr lang="en-US" sz="1600" i="1" dirty="0" smtClean="0"/>
              <a:t>Additional </a:t>
            </a:r>
            <a:r>
              <a:rPr lang="en-US" sz="1600" i="1" dirty="0"/>
              <a:t>logs might be added by applications or services.</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724400"/>
            <a:ext cx="2209800" cy="1547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1765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36634" y="794612"/>
            <a:ext cx="8610600" cy="5632311"/>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Services		</a:t>
            </a:r>
            <a:r>
              <a:rPr lang="en-US" sz="1600" dirty="0"/>
              <a:t>A </a:t>
            </a:r>
            <a:r>
              <a:rPr lang="en-US" sz="1600" i="1" dirty="0"/>
              <a:t>service</a:t>
            </a:r>
            <a:r>
              <a:rPr lang="en-US" sz="1600" dirty="0"/>
              <a:t> is a program that processes requests from other applications or users. </a:t>
            </a:r>
            <a:r>
              <a:rPr lang="en-US" sz="1600" dirty="0" smtClean="0"/>
              <a:t>		Services </a:t>
            </a:r>
            <a:r>
              <a:rPr lang="en-US" sz="1600" dirty="0"/>
              <a:t>can start automatically and stay constantly running in the background, </a:t>
            </a:r>
            <a:r>
              <a:rPr lang="en-US" sz="1600" dirty="0" smtClean="0"/>
              <a:t>`		waiting </a:t>
            </a:r>
            <a:r>
              <a:rPr lang="en-US" sz="1600" dirty="0"/>
              <a:t>for service requests. Use the Services snap-in to view and manage </a:t>
            </a:r>
            <a:r>
              <a:rPr lang="en-US" sz="1600" dirty="0" smtClean="0"/>
              <a:t>			running </a:t>
            </a:r>
            <a:r>
              <a:rPr lang="en-US" sz="1600" dirty="0"/>
              <a:t>services. The service startup behavior determines how the service is </a:t>
            </a:r>
            <a:r>
              <a:rPr lang="en-US" sz="1600" dirty="0" smtClean="0"/>
              <a:t>			started</a:t>
            </a:r>
            <a:r>
              <a:rPr lang="en-US" sz="1600" dirty="0"/>
              <a:t>.</a:t>
            </a:r>
          </a:p>
          <a:p>
            <a:pPr lvl="0"/>
            <a:r>
              <a:rPr lang="en-US" sz="1600" dirty="0" smtClean="0"/>
              <a:t>		o When </a:t>
            </a:r>
            <a:r>
              <a:rPr lang="en-US" sz="1600" dirty="0"/>
              <a:t>set to Automatic, the service is started automatically by Windows when </a:t>
            </a:r>
            <a:r>
              <a:rPr lang="en-US" sz="1600" dirty="0" smtClean="0"/>
              <a:t>		    the </a:t>
            </a:r>
            <a:r>
              <a:rPr lang="en-US" sz="1600" dirty="0"/>
              <a:t>system boots.</a:t>
            </a:r>
          </a:p>
          <a:p>
            <a:pPr lvl="0"/>
            <a:r>
              <a:rPr lang="en-US" sz="1600" dirty="0" smtClean="0"/>
              <a:t>		o When </a:t>
            </a:r>
            <a:r>
              <a:rPr lang="en-US" sz="1600" dirty="0"/>
              <a:t>set to Manual, the service must be manually started.</a:t>
            </a:r>
          </a:p>
          <a:p>
            <a:r>
              <a:rPr lang="en-US" sz="1600" dirty="0" smtClean="0"/>
              <a:t>		o When </a:t>
            </a:r>
            <a:r>
              <a:rPr lang="en-US" sz="1600" dirty="0"/>
              <a:t>Disabled, the service will not run</a:t>
            </a:r>
            <a:r>
              <a:rPr lang="en-US" sz="1600" dirty="0" smtClean="0"/>
              <a:t>.</a:t>
            </a:r>
          </a:p>
          <a:p>
            <a:endParaRPr lang="en-US" sz="1600" dirty="0" smtClean="0"/>
          </a:p>
          <a:p>
            <a:r>
              <a:rPr lang="en-US" sz="1600" dirty="0" smtClean="0"/>
              <a:t>Performance	</a:t>
            </a:r>
            <a:r>
              <a:rPr lang="en-US" sz="1600" dirty="0"/>
              <a:t>Performance Monitor displays statistics that tell you about the operation of </a:t>
            </a:r>
            <a:r>
              <a:rPr lang="en-US" sz="1600" dirty="0" smtClean="0"/>
              <a:t>Monitor		your </a:t>
            </a:r>
            <a:r>
              <a:rPr lang="en-US" sz="1600" dirty="0"/>
              <a:t>computer.</a:t>
            </a:r>
          </a:p>
          <a:p>
            <a:pPr lvl="0"/>
            <a:r>
              <a:rPr lang="en-US" sz="1600" dirty="0" smtClean="0"/>
              <a:t>		o A</a:t>
            </a:r>
            <a:r>
              <a:rPr lang="en-US" sz="1600" dirty="0"/>
              <a:t> </a:t>
            </a:r>
            <a:r>
              <a:rPr lang="en-US" sz="1600" i="1" dirty="0"/>
              <a:t>counter</a:t>
            </a:r>
            <a:r>
              <a:rPr lang="en-US" sz="1600" dirty="0"/>
              <a:t> identifies a specific statistic, such as % Processor Time or % Disk </a:t>
            </a:r>
            <a:r>
              <a:rPr lang="en-US" sz="1600" dirty="0" smtClean="0"/>
              <a:t>			    Free </a:t>
            </a:r>
            <a:r>
              <a:rPr lang="en-US" sz="1600" dirty="0"/>
              <a:t>Space.</a:t>
            </a:r>
          </a:p>
          <a:p>
            <a:pPr lvl="0"/>
            <a:r>
              <a:rPr lang="en-US" sz="1600" dirty="0" smtClean="0"/>
              <a:t>		o You </a:t>
            </a:r>
            <a:r>
              <a:rPr lang="en-US" sz="1600" dirty="0"/>
              <a:t>can add or remove counters to customize the statistics you can see.</a:t>
            </a:r>
          </a:p>
          <a:p>
            <a:pPr lvl="0"/>
            <a:r>
              <a:rPr lang="en-US" sz="1600" dirty="0" smtClean="0"/>
              <a:t>		o Real-time </a:t>
            </a:r>
            <a:r>
              <a:rPr lang="en-US" sz="1600" dirty="0"/>
              <a:t>data are displayed in a graph.</a:t>
            </a:r>
          </a:p>
          <a:p>
            <a:r>
              <a:rPr lang="en-US" sz="1600" dirty="0" smtClean="0"/>
              <a:t>		o Performance </a:t>
            </a:r>
            <a:r>
              <a:rPr lang="en-US" sz="1600" dirty="0"/>
              <a:t>Monitor by itself does not save any data. To save statistics over </a:t>
            </a:r>
            <a:r>
              <a:rPr lang="en-US" sz="1600" dirty="0" smtClean="0"/>
              <a:t>		   time</a:t>
            </a:r>
            <a:r>
              <a:rPr lang="en-US" sz="1600" dirty="0"/>
              <a:t>, use a data collector set.</a:t>
            </a:r>
          </a:p>
        </p:txBody>
      </p:sp>
    </p:spTree>
    <p:extLst>
      <p:ext uri="{BB962C8B-B14F-4D97-AF65-F5344CB8AC3E}">
        <p14:creationId xmlns:p14="http://schemas.microsoft.com/office/powerpoint/2010/main" val="237360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2400" y="208071"/>
            <a:ext cx="1374094" cy="523220"/>
          </a:xfrm>
          <a:prstGeom prst="rect">
            <a:avLst/>
          </a:prstGeom>
          <a:noFill/>
        </p:spPr>
        <p:txBody>
          <a:bodyPr wrap="none" rtlCol="0">
            <a:spAutoFit/>
          </a:bodyPr>
          <a:lstStyle/>
          <a:p>
            <a:r>
              <a:rPr lang="en-US" sz="2800" dirty="0" smtClean="0"/>
              <a:t>CIS101B</a:t>
            </a:r>
            <a:endParaRPr lang="en-US" sz="2800" dirty="0"/>
          </a:p>
        </p:txBody>
      </p:sp>
      <p:sp>
        <p:nvSpPr>
          <p:cNvPr id="2" name="TextBox 1"/>
          <p:cNvSpPr txBox="1"/>
          <p:nvPr/>
        </p:nvSpPr>
        <p:spPr>
          <a:xfrm>
            <a:off x="336634" y="844689"/>
            <a:ext cx="8610600" cy="5386090"/>
          </a:xfrm>
          <a:prstGeom prst="rect">
            <a:avLst/>
          </a:prstGeom>
          <a:noFill/>
        </p:spPr>
        <p:txBody>
          <a:bodyPr wrap="square" rtlCol="0">
            <a:spAutoFit/>
          </a:bodyPr>
          <a:lstStyle/>
          <a:p>
            <a:r>
              <a:rPr lang="en-US" sz="2800" dirty="0" smtClean="0"/>
              <a:t>9.1 Windows System Tools (utilities):</a:t>
            </a:r>
          </a:p>
          <a:p>
            <a:r>
              <a:rPr lang="en-US" b="1" dirty="0"/>
              <a:t>You should be familiar with the following Windows tools and utilities.</a:t>
            </a:r>
          </a:p>
          <a:p>
            <a:endParaRPr lang="en-US" sz="800" b="1" dirty="0" smtClean="0"/>
          </a:p>
          <a:p>
            <a:r>
              <a:rPr lang="en-US" b="1" dirty="0" smtClean="0"/>
              <a:t>Tool		Description</a:t>
            </a:r>
          </a:p>
          <a:p>
            <a:r>
              <a:rPr lang="en-US" sz="1600" dirty="0" smtClean="0"/>
              <a:t>Reliability		</a:t>
            </a:r>
            <a:r>
              <a:rPr lang="en-US" sz="1600" dirty="0"/>
              <a:t>Reliability Monitor maintains historical data that describe the operating </a:t>
            </a:r>
            <a:r>
              <a:rPr lang="en-US" sz="1600" dirty="0" smtClean="0"/>
              <a:t>			system's </a:t>
            </a:r>
            <a:r>
              <a:rPr lang="en-US" sz="1600" dirty="0"/>
              <a:t>stability.</a:t>
            </a:r>
          </a:p>
          <a:p>
            <a:pPr lvl="0"/>
            <a:r>
              <a:rPr lang="en-US" sz="1600" dirty="0" smtClean="0"/>
              <a:t>		o Stability </a:t>
            </a:r>
            <a:r>
              <a:rPr lang="en-US" sz="1600" dirty="0"/>
              <a:t>index </a:t>
            </a:r>
            <a:r>
              <a:rPr lang="en-US" sz="1600" dirty="0" smtClean="0"/>
              <a:t>ranges </a:t>
            </a:r>
            <a:r>
              <a:rPr lang="en-US" sz="1600" dirty="0"/>
              <a:t>from 1 to 10 (10 </a:t>
            </a:r>
            <a:r>
              <a:rPr lang="en-US" sz="1600" dirty="0" smtClean="0"/>
              <a:t>being </a:t>
            </a:r>
            <a:r>
              <a:rPr lang="en-US" sz="1600" dirty="0"/>
              <a:t>the most stable). </a:t>
            </a:r>
            <a:r>
              <a:rPr lang="en-US" sz="1600" dirty="0" smtClean="0"/>
              <a:t>Affected </a:t>
            </a:r>
            <a:r>
              <a:rPr lang="en-US" sz="1600" dirty="0"/>
              <a:t>by </a:t>
            </a:r>
            <a:r>
              <a:rPr lang="en-US" sz="1600" dirty="0" smtClean="0"/>
              <a:t>			    application</a:t>
            </a:r>
            <a:r>
              <a:rPr lang="en-US" sz="1600" dirty="0"/>
              <a:t>, </a:t>
            </a:r>
            <a:r>
              <a:rPr lang="en-US" sz="1600" dirty="0" smtClean="0"/>
              <a:t>hardware</a:t>
            </a:r>
            <a:r>
              <a:rPr lang="en-US" sz="1600" dirty="0"/>
              <a:t>, Windows, and other failures.</a:t>
            </a:r>
          </a:p>
          <a:p>
            <a:r>
              <a:rPr lang="en-US" sz="1600" dirty="0" smtClean="0"/>
              <a:t>		o Reliability </a:t>
            </a:r>
            <a:r>
              <a:rPr lang="en-US" sz="1600" dirty="0"/>
              <a:t>Monitor shows </a:t>
            </a:r>
            <a:r>
              <a:rPr lang="en-US" sz="1600" dirty="0" smtClean="0"/>
              <a:t>historical </a:t>
            </a:r>
            <a:r>
              <a:rPr lang="en-US" sz="1600" dirty="0"/>
              <a:t>chart that identifies when software </a:t>
            </a:r>
            <a:r>
              <a:rPr lang="en-US" sz="1600" dirty="0" smtClean="0"/>
              <a:t>			    installs/uninstalls </a:t>
            </a:r>
            <a:r>
              <a:rPr lang="en-US" sz="1600" dirty="0"/>
              <a:t>and failures have occurred. By clicking on a day, you can </a:t>
            </a:r>
            <a:r>
              <a:rPr lang="en-US" sz="1600" dirty="0" smtClean="0"/>
              <a:t>			    view </a:t>
            </a:r>
            <a:r>
              <a:rPr lang="en-US" sz="1600" dirty="0"/>
              <a:t>the changes to the system that have affected its stability</a:t>
            </a:r>
            <a:r>
              <a:rPr lang="en-US" sz="1600" dirty="0" smtClean="0"/>
              <a:t>.</a:t>
            </a:r>
          </a:p>
          <a:p>
            <a:endParaRPr lang="en-US" sz="800" dirty="0" smtClean="0"/>
          </a:p>
          <a:p>
            <a:r>
              <a:rPr lang="en-US" sz="1600" dirty="0" smtClean="0"/>
              <a:t>System		</a:t>
            </a:r>
            <a:r>
              <a:rPr lang="en-US" sz="1600" dirty="0"/>
              <a:t>Use Msinfo32 to view hardware and configuration information for </a:t>
            </a:r>
            <a:r>
              <a:rPr lang="en-US" sz="1600" dirty="0" smtClean="0"/>
              <a:t>your</a:t>
            </a:r>
            <a:r>
              <a:rPr lang="en-US" sz="1600" dirty="0"/>
              <a:t> </a:t>
            </a:r>
            <a:r>
              <a:rPr lang="en-US" sz="1600" dirty="0" smtClean="0"/>
              <a:t>Information	computer</a:t>
            </a:r>
            <a:r>
              <a:rPr lang="en-US" sz="1600" dirty="0"/>
              <a:t>. While much of this information is available through other tools, </a:t>
            </a:r>
            <a:r>
              <a:rPr lang="en-US" sz="1600" dirty="0" smtClean="0"/>
              <a:t>			Msinfo32 </a:t>
            </a:r>
            <a:r>
              <a:rPr lang="en-US" sz="1600" dirty="0"/>
              <a:t>provides a single location for viewing information such as:</a:t>
            </a:r>
          </a:p>
          <a:p>
            <a:pPr lvl="0"/>
            <a:r>
              <a:rPr lang="en-US" sz="1600" dirty="0" smtClean="0"/>
              <a:t>		o Operating </a:t>
            </a:r>
            <a:r>
              <a:rPr lang="en-US" sz="1600" dirty="0"/>
              <a:t>system version</a:t>
            </a:r>
          </a:p>
          <a:p>
            <a:pPr lvl="0"/>
            <a:r>
              <a:rPr lang="en-US" sz="1600" dirty="0" smtClean="0"/>
              <a:t>		o Computer </a:t>
            </a:r>
            <a:r>
              <a:rPr lang="en-US" sz="1600" dirty="0"/>
              <a:t>manufacturer, processor type, available memory</a:t>
            </a:r>
          </a:p>
          <a:p>
            <a:pPr lvl="0"/>
            <a:r>
              <a:rPr lang="en-US" sz="1600" dirty="0" smtClean="0"/>
              <a:t>		o Installed </a:t>
            </a:r>
            <a:r>
              <a:rPr lang="en-US" sz="1600" dirty="0"/>
              <a:t>devices and drivers used</a:t>
            </a:r>
          </a:p>
          <a:p>
            <a:pPr lvl="0"/>
            <a:r>
              <a:rPr lang="en-US" sz="1600" dirty="0" smtClean="0"/>
              <a:t>		o Running </a:t>
            </a:r>
            <a:r>
              <a:rPr lang="en-US" sz="1600" dirty="0"/>
              <a:t>tasks</a:t>
            </a:r>
          </a:p>
          <a:p>
            <a:pPr lvl="0"/>
            <a:r>
              <a:rPr lang="en-US" sz="1600" dirty="0" smtClean="0"/>
              <a:t>		o Applications </a:t>
            </a:r>
            <a:r>
              <a:rPr lang="en-US" sz="1600" dirty="0"/>
              <a:t>that run at system </a:t>
            </a:r>
            <a:r>
              <a:rPr lang="en-US" sz="1600" dirty="0" smtClean="0"/>
              <a:t>startup</a:t>
            </a:r>
          </a:p>
          <a:p>
            <a:pPr lvl="0"/>
            <a:endParaRPr lang="en-US" sz="800" dirty="0"/>
          </a:p>
          <a:p>
            <a:r>
              <a:rPr lang="en-US" sz="1600" dirty="0" smtClean="0"/>
              <a:t>		</a:t>
            </a:r>
            <a:r>
              <a:rPr lang="en-US" sz="1600" b="1" dirty="0" smtClean="0"/>
              <a:t>Note: </a:t>
            </a:r>
            <a:r>
              <a:rPr lang="en-US" sz="1600" i="1" dirty="0" smtClean="0"/>
              <a:t>You </a:t>
            </a:r>
            <a:r>
              <a:rPr lang="en-US" sz="1600" i="1" dirty="0"/>
              <a:t>can only view, not modify, configuration settings in Msinfo32</a:t>
            </a:r>
            <a:r>
              <a:rPr lang="en-US" sz="1600" i="1" dirty="0" smtClean="0"/>
              <a:t>.</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4724400"/>
            <a:ext cx="2057399" cy="1719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3301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750</TotalTime>
  <Words>2010</Words>
  <Application>Microsoft Office PowerPoint</Application>
  <PresentationFormat>On-screen Show (4:3)</PresentationFormat>
  <Paragraphs>842</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Instructor</dc:creator>
  <cp:lastModifiedBy>bob</cp:lastModifiedBy>
  <cp:revision>222</cp:revision>
  <dcterms:created xsi:type="dcterms:W3CDTF">2017-03-16T22:26:14Z</dcterms:created>
  <dcterms:modified xsi:type="dcterms:W3CDTF">2017-05-31T14:33:47Z</dcterms:modified>
</cp:coreProperties>
</file>