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9" r:id="rId5"/>
    <p:sldId id="262" r:id="rId6"/>
    <p:sldId id="257" r:id="rId7"/>
    <p:sldId id="267" r:id="rId8"/>
    <p:sldId id="268" r:id="rId9"/>
    <p:sldId id="269" r:id="rId10"/>
    <p:sldId id="270" r:id="rId11"/>
    <p:sldId id="271" r:id="rId12"/>
    <p:sldId id="265" r:id="rId13"/>
    <p:sldId id="272" r:id="rId14"/>
    <p:sldId id="261" r:id="rId15"/>
    <p:sldId id="273" r:id="rId16"/>
    <p:sldId id="264" r:id="rId17"/>
    <p:sldId id="277" r:id="rId18"/>
    <p:sldId id="278" r:id="rId19"/>
    <p:sldId id="279" r:id="rId20"/>
    <p:sldId id="280" r:id="rId21"/>
    <p:sldId id="281" r:id="rId22"/>
    <p:sldId id="275" r:id="rId23"/>
    <p:sldId id="276" r:id="rId24"/>
    <p:sldId id="282" r:id="rId25"/>
    <p:sldId id="266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2"/>
    <p:restoredTop sz="94669"/>
  </p:normalViewPr>
  <p:slideViewPr>
    <p:cSldViewPr snapToGrid="0" snapToObjects="1">
      <p:cViewPr>
        <p:scale>
          <a:sx n="159" d="100"/>
          <a:sy n="159" d="100"/>
        </p:scale>
        <p:origin x="72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sa.natcen.ac.uk/media/38984/bsa31_national_identity.pdf" TargetMode="Externa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sa.natcen.ac.uk/media/38984/bsa31_national_identity.pdf" TargetMode="Externa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lideplayer.com/slide/5989193/" TargetMode="Externa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tapolls.net/2014/09/scottish-independence-referendum-final-results/#.WKKx7hDogtk" TargetMode="Externa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fivethirtyeight.com/features/what-explains-ukips-success-in-clacton-but-nowhere-else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en.wikipedia.org/wiki/Clacton_(UK_Parliament_constituency)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s://en.wikipedia.org/wiki/Plaid_Cymru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2.partyof.wales/stopuki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nicity.ac.uk/" TargetMode="External"/><Relationship Id="rId4" Type="http://schemas.openxmlformats.org/officeDocument/2006/relationships/hyperlink" Target="http://www.integrationhub.net/module/attitudes-and-identity/" TargetMode="External"/><Relationship Id="rId5" Type="http://schemas.openxmlformats.org/officeDocument/2006/relationships/hyperlink" Target="http://metapolls.net/2014/09/scottish-independence-referendum-final-results/#.WKKx7hDogtk" TargetMode="External"/><Relationship Id="rId6" Type="http://schemas.openxmlformats.org/officeDocument/2006/relationships/hyperlink" Target="http://www.bsa.natcen.ac.uk/latest-report/british-social-attitudes-30/devolution/trends-in-national-identity.aspx" TargetMode="External"/><Relationship Id="rId7" Type="http://schemas.openxmlformats.org/officeDocument/2006/relationships/hyperlink" Target="http://slideplayer.com/slide/5989193/" TargetMode="External"/><Relationship Id="rId8" Type="http://schemas.openxmlformats.org/officeDocument/2006/relationships/hyperlink" Target="http://www.redpepper.org.uk/what-is-britishness-citizenship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sa.natcen.ac.uk/media/38984/bsa31_national_identity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-heads.com/2013/06/17/people-of-london-by-roberto-zampino/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GHhuBZEZES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cording2ed.com/2013/01/eu-or-not-british-isolationism-and.html" TargetMode="Externa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sa.natcen.ac.uk/media/38984/bsa31_national_identity.pdf" TargetMode="Externa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sa.natcen.ac.uk/media/38984/bsa31_national_identity.pdf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1" y="1456267"/>
            <a:ext cx="3549121" cy="215053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National Identities in the </a:t>
            </a:r>
            <a:r>
              <a:rPr lang="en-US" sz="3600" b="1" smtClean="0"/>
              <a:t>UK </a:t>
            </a:r>
            <a:endParaRPr lang="en-US" sz="3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406400"/>
            <a:ext cx="4812287" cy="5943600"/>
          </a:xfrm>
        </p:spPr>
      </p:pic>
    </p:spTree>
    <p:extLst>
      <p:ext uri="{BB962C8B-B14F-4D97-AF65-F5344CB8AC3E}">
        <p14:creationId xmlns:p14="http://schemas.microsoft.com/office/powerpoint/2010/main" val="17331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8" y="383783"/>
            <a:ext cx="10122074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" y="280965"/>
            <a:ext cx="11842837" cy="56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3940"/>
          </a:xfrm>
        </p:spPr>
        <p:txBody>
          <a:bodyPr/>
          <a:lstStyle/>
          <a:p>
            <a:r>
              <a:rPr lang="en-US" dirty="0" smtClean="0"/>
              <a:t>British vs. English over time, 1992-2012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19" y="1503124"/>
            <a:ext cx="7653403" cy="4121062"/>
          </a:xfrm>
        </p:spPr>
      </p:pic>
    </p:spTree>
    <p:extLst>
      <p:ext uri="{BB962C8B-B14F-4D97-AF65-F5344CB8AC3E}">
        <p14:creationId xmlns:p14="http://schemas.microsoft.com/office/powerpoint/2010/main" val="962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21" y="4885151"/>
            <a:ext cx="9882490" cy="136533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according to </a:t>
            </a:r>
            <a:r>
              <a:rPr lang="en-US" dirty="0" smtClean="0">
                <a:hlinkClick r:id="rId2"/>
              </a:rPr>
              <a:t>research</a:t>
            </a:r>
            <a:r>
              <a:rPr lang="en-US" dirty="0" smtClean="0"/>
              <a:t> by David </a:t>
            </a:r>
            <a:r>
              <a:rPr lang="en-US" dirty="0" err="1" smtClean="0"/>
              <a:t>owen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inst</a:t>
            </a:r>
            <a:r>
              <a:rPr lang="en-US" dirty="0" smtClean="0"/>
              <a:t> for employment research</a:t>
            </a:r>
            <a:br>
              <a:rPr lang="en-US" dirty="0" smtClean="0"/>
            </a:br>
            <a:r>
              <a:rPr lang="en-US" dirty="0" smtClean="0"/>
              <a:t>University of Warwick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2" y="313151"/>
            <a:ext cx="8354859" cy="4183693"/>
          </a:xfrm>
        </p:spPr>
      </p:pic>
    </p:spTree>
    <p:extLst>
      <p:ext uri="{BB962C8B-B14F-4D97-AF65-F5344CB8AC3E}">
        <p14:creationId xmlns:p14="http://schemas.microsoft.com/office/powerpoint/2010/main" val="10367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6" y="0"/>
            <a:ext cx="10722278" cy="492272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26300" y="5185774"/>
            <a:ext cx="11160691" cy="157828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People of different ethnic groups are more or less likely to identify as British. </a:t>
            </a:r>
          </a:p>
          <a:p>
            <a:r>
              <a:rPr lang="en-US" sz="2400" b="1" dirty="0" smtClean="0"/>
              <a:t>Whites are more likely to identify as English/Welsh/Scottish/N Irish.</a:t>
            </a:r>
          </a:p>
          <a:p>
            <a:r>
              <a:rPr lang="en-US" sz="2400" b="1" dirty="0" smtClean="0"/>
              <a:t>Minorities are more likely to identify as British.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73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" y="608731"/>
            <a:ext cx="11411211" cy="48275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1411" y="5436296"/>
            <a:ext cx="9906000" cy="1803748"/>
          </a:xfrm>
        </p:spPr>
        <p:txBody>
          <a:bodyPr/>
          <a:lstStyle/>
          <a:p>
            <a:r>
              <a:rPr lang="en-US" b="1" dirty="0" smtClean="0"/>
              <a:t>Similarly, welsh identity varies by place of birth</a:t>
            </a:r>
          </a:p>
          <a:p>
            <a:r>
              <a:rPr lang="en-US" b="1" dirty="0" smtClean="0"/>
              <a:t>Welsh identity is most common among those born in wales</a:t>
            </a:r>
          </a:p>
          <a:p>
            <a:r>
              <a:rPr lang="en-US" b="1" dirty="0" smtClean="0"/>
              <a:t>Although it is claimed by some foreign born/foreign origin groups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76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Welsh identity on the rise among young people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6" y="1653429"/>
            <a:ext cx="10058400" cy="20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53297"/>
          </a:xfrm>
        </p:spPr>
        <p:txBody>
          <a:bodyPr/>
          <a:lstStyle/>
          <a:p>
            <a:r>
              <a:rPr lang="en-US" dirty="0" smtClean="0"/>
              <a:t>Scottish National Identity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1672281"/>
            <a:ext cx="7092778" cy="3153547"/>
          </a:xfrm>
        </p:spPr>
      </p:pic>
    </p:spTree>
    <p:extLst>
      <p:ext uri="{BB962C8B-B14F-4D97-AF65-F5344CB8AC3E}">
        <p14:creationId xmlns:p14="http://schemas.microsoft.com/office/powerpoint/2010/main" val="9829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462858"/>
            <a:ext cx="8229600" cy="41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" y="0"/>
            <a:ext cx="94297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6594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National Identity in the UK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1413" y="1659467"/>
            <a:ext cx="9905998" cy="48090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Conventional </a:t>
            </a:r>
            <a:r>
              <a:rPr lang="en-US" sz="2800" dirty="0">
                <a:effectLst/>
              </a:rPr>
              <a:t>Wisdom on UK was to emphasize its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 </a:t>
            </a:r>
            <a:r>
              <a:rPr lang="en-US" sz="2800" b="1" dirty="0" smtClean="0">
                <a:effectLst/>
              </a:rPr>
              <a:t>Homogeneity </a:t>
            </a:r>
          </a:p>
          <a:p>
            <a:endParaRPr lang="en-US" sz="2800" b="1" dirty="0">
              <a:effectLst/>
            </a:endParaRPr>
          </a:p>
          <a:p>
            <a:r>
              <a:rPr lang="en-US" sz="2800" dirty="0" smtClean="0">
                <a:effectLst/>
              </a:rPr>
              <a:t>This thinking has changed radically over the post-war, Post-Cold War eras</a:t>
            </a:r>
          </a:p>
          <a:p>
            <a:endParaRPr lang="en-US" sz="2800" dirty="0"/>
          </a:p>
          <a:p>
            <a:r>
              <a:rPr lang="en-US" sz="2800" dirty="0">
                <a:effectLst/>
              </a:rPr>
              <a:t>What has happened in the world and in the academy to change this view???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9" y="972066"/>
            <a:ext cx="10058400" cy="43261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3" y="57666"/>
            <a:ext cx="9905998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Scottish </a:t>
            </a:r>
            <a:r>
              <a:rPr lang="en-US" smtClean="0"/>
              <a:t>independence referendum,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UKIP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UK Independence party</a:t>
            </a:r>
          </a:p>
          <a:p>
            <a:r>
              <a:rPr lang="en-US" dirty="0" smtClean="0"/>
              <a:t>Euro Sceptic party – anti-UK being in EU</a:t>
            </a:r>
          </a:p>
          <a:p>
            <a:r>
              <a:rPr lang="en-US" dirty="0" smtClean="0"/>
              <a:t>Over time, grew into anti-immigrant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1411" y="5123144"/>
            <a:ext cx="9906000" cy="1189974"/>
          </a:xfrm>
        </p:spPr>
        <p:txBody>
          <a:bodyPr/>
          <a:lstStyle/>
          <a:p>
            <a:r>
              <a:rPr lang="en-US" dirty="0" smtClean="0"/>
              <a:t>Vote for UKIP was higher in least diverse, more rural, more economically stressed parts of the UK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-1177447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UKIP’s won one constituency in the House of Commons, </a:t>
            </a:r>
            <a:r>
              <a:rPr lang="en-US" dirty="0" smtClean="0">
                <a:hlinkClick r:id="rId2"/>
              </a:rPr>
              <a:t>Clacton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41" y="609599"/>
            <a:ext cx="4765322" cy="565115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Clacton</a:t>
            </a:r>
            <a:r>
              <a:rPr lang="en-US" dirty="0" smtClean="0"/>
              <a:t> is:</a:t>
            </a:r>
          </a:p>
          <a:p>
            <a:r>
              <a:rPr lang="en-US" dirty="0" smtClean="0"/>
              <a:t>coastal</a:t>
            </a:r>
            <a:r>
              <a:rPr lang="en-US" dirty="0"/>
              <a:t>, older, economically disadvantaged, and receiving an influx of East </a:t>
            </a:r>
            <a:r>
              <a:rPr lang="en-US" dirty="0" smtClean="0"/>
              <a:t>Enders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4"/>
              </a:rPr>
              <a:t>538 article </a:t>
            </a:r>
            <a:r>
              <a:rPr lang="en-US" dirty="0" smtClean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Welsh nationalist party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Plaid </a:t>
            </a:r>
            <a:r>
              <a:rPr lang="en-US" dirty="0" err="1" smtClean="0">
                <a:hlinkClick r:id="rId2"/>
              </a:rPr>
              <a:t>Cymru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0" r="3769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Opposes UKIP</a:t>
            </a:r>
            <a:br>
              <a:rPr lang="en-US" dirty="0" smtClean="0"/>
            </a:br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Wikipedia entry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396" y="2967335"/>
            <a:ext cx="8004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British is a pan-ethnic identity</a:t>
            </a:r>
          </a:p>
          <a:p>
            <a:r>
              <a:rPr lang="en-US" dirty="0" smtClean="0"/>
              <a:t>	More likely to be claimed than English, Scottish, etc. by non-whites</a:t>
            </a:r>
          </a:p>
          <a:p>
            <a:endParaRPr lang="en-US" dirty="0" smtClean="0"/>
          </a:p>
          <a:p>
            <a:r>
              <a:rPr lang="en-US" dirty="0" smtClean="0"/>
              <a:t>Identification as British is declining over time among whites in favor of English in England (this is a trend; does not reflect the majority)</a:t>
            </a:r>
          </a:p>
          <a:p>
            <a:endParaRPr lang="en-US" dirty="0" smtClean="0"/>
          </a:p>
          <a:p>
            <a:r>
              <a:rPr lang="en-US" dirty="0" smtClean="0"/>
              <a:t>The tendency to identify as English in England is correlated with rural living, lower educational attainment, lesser skilled jobs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1412" y="255375"/>
            <a:ext cx="9905999" cy="2357734"/>
          </a:xfrm>
        </p:spPr>
        <p:txBody>
          <a:bodyPr/>
          <a:lstStyle/>
          <a:p>
            <a:r>
              <a:rPr lang="en-US" dirty="0" smtClean="0"/>
              <a:t>Summary of regionalism, </a:t>
            </a:r>
            <a:r>
              <a:rPr lang="en-US" smtClean="0"/>
              <a:t>national identities in the UK</a:t>
            </a:r>
            <a:br>
              <a:rPr lang="en-US" smtClean="0"/>
            </a:b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41411" y="2364259"/>
            <a:ext cx="9906000" cy="34269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60389"/>
          </a:xfrm>
        </p:spPr>
        <p:txBody>
          <a:bodyPr/>
          <a:lstStyle/>
          <a:p>
            <a:r>
              <a:rPr lang="en-US" dirty="0" smtClean="0"/>
              <a:t>Sources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29947"/>
            <a:ext cx="9905998" cy="40612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British social Attitudes.  </a:t>
            </a:r>
            <a:r>
              <a:rPr lang="en-US" dirty="0"/>
              <a:t>National Identity.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www.bsa.natcen.ac.uk/media/38984/bsa31_national_identity.pdf</a:t>
            </a:r>
            <a:endParaRPr lang="en-US" dirty="0" smtClean="0"/>
          </a:p>
          <a:p>
            <a:r>
              <a:rPr lang="en-US" dirty="0" smtClean="0"/>
              <a:t>Centre on Dynamics on Ethnicity.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://www.ethnicity.ac.uk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Integration Hub.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www.integrationhub.net/module/attitudes-and-identity/</a:t>
            </a:r>
            <a:endParaRPr lang="en-US" dirty="0" smtClean="0"/>
          </a:p>
          <a:p>
            <a:r>
              <a:rPr lang="en-US" b="1" dirty="0" err="1" smtClean="0"/>
              <a:t>Metapolls</a:t>
            </a:r>
            <a:r>
              <a:rPr lang="en-US" b="1" dirty="0" smtClean="0"/>
              <a:t>: The world </a:t>
            </a:r>
            <a:r>
              <a:rPr lang="en-US" b="1" dirty="0"/>
              <a:t>of polls. </a:t>
            </a:r>
            <a:r>
              <a:rPr lang="en-US" b="1" dirty="0">
                <a:hlinkClick r:id="rId5"/>
              </a:rPr>
              <a:t>http://metapolls.net/2014/09/scottish-independence-referendum-final-results/#.</a:t>
            </a:r>
            <a:r>
              <a:rPr lang="en-US" b="1" dirty="0" smtClean="0">
                <a:hlinkClick r:id="rId5"/>
              </a:rPr>
              <a:t>WKKx7hDogtk</a:t>
            </a:r>
            <a:endParaRPr lang="en-US" b="1" dirty="0"/>
          </a:p>
          <a:p>
            <a:r>
              <a:rPr lang="en-US" b="1" dirty="0" smtClean="0"/>
              <a:t>Scottish National </a:t>
            </a:r>
            <a:r>
              <a:rPr lang="en-US" b="1" dirty="0"/>
              <a:t>Identity. </a:t>
            </a:r>
            <a:r>
              <a:rPr lang="en-US" b="1" dirty="0">
                <a:hlinkClick r:id="rId6"/>
              </a:rPr>
              <a:t>http://</a:t>
            </a:r>
            <a:r>
              <a:rPr lang="en-US" b="1" dirty="0" smtClean="0">
                <a:hlinkClick r:id="rId6"/>
              </a:rPr>
              <a:t>www.bsa.natcen.ac.uk/latest-report/british-social-attitudes-30/devolution/trends-in-national-identity.aspx</a:t>
            </a:r>
            <a:endParaRPr lang="en-US" b="1" dirty="0" smtClean="0">
              <a:hlinkClick r:id="rId7"/>
            </a:endParaRPr>
          </a:p>
          <a:p>
            <a:r>
              <a:rPr lang="en-US" b="1" dirty="0" smtClean="0">
                <a:hlinkClick r:id="rId7"/>
              </a:rPr>
              <a:t>Variations </a:t>
            </a:r>
            <a:r>
              <a:rPr lang="en-US" b="1" dirty="0">
                <a:hlinkClick r:id="rId7"/>
              </a:rPr>
              <a:t>in national identity, diversity and integration within the UK David Owen, Institute for Employment Research, University of </a:t>
            </a:r>
            <a:r>
              <a:rPr lang="en-US" b="1" dirty="0" smtClean="0">
                <a:hlinkClick r:id="rId7"/>
              </a:rPr>
              <a:t>Warwick.</a:t>
            </a:r>
            <a:endParaRPr lang="en-US" dirty="0" smtClean="0"/>
          </a:p>
          <a:p>
            <a:r>
              <a:rPr lang="en-US" dirty="0" smtClean="0"/>
              <a:t>What is Britishness? By David Beecham</a:t>
            </a:r>
            <a:r>
              <a:rPr lang="en-US" dirty="0" smtClean="0">
                <a:hlinkClick r:id="rId8"/>
              </a:rPr>
              <a:t> http</a:t>
            </a:r>
            <a:r>
              <a:rPr lang="en-US" dirty="0">
                <a:hlinkClick r:id="rId8"/>
              </a:rPr>
              <a:t>://www.redpepper.org.uk/what-is-britishness-citizenship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97" y="0"/>
            <a:ext cx="631590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344988" cy="3124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0"/>
            <a:ext cx="646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6" y="469900"/>
            <a:ext cx="7607300" cy="590550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73" y="469900"/>
            <a:ext cx="3733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7999" y="897468"/>
            <a:ext cx="105325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Decolonization </a:t>
            </a:r>
            <a:r>
              <a:rPr lang="en-US" sz="3200" dirty="0"/>
              <a:t>struggles since </a:t>
            </a:r>
            <a:r>
              <a:rPr lang="en-US" sz="3200" dirty="0" smtClean="0"/>
              <a:t>WWI</a:t>
            </a:r>
          </a:p>
          <a:p>
            <a:endParaRPr lang="en-US" sz="3200" dirty="0"/>
          </a:p>
          <a:p>
            <a:r>
              <a:rPr lang="en-US" sz="3200" dirty="0" smtClean="0"/>
              <a:t>De-industrialization</a:t>
            </a:r>
          </a:p>
          <a:p>
            <a:endParaRPr lang="en-US" sz="3200" dirty="0"/>
          </a:p>
          <a:p>
            <a:r>
              <a:rPr lang="en-US" sz="3200" dirty="0"/>
              <a:t>Decline of UK; ascendancy of </a:t>
            </a:r>
            <a:r>
              <a:rPr lang="en-US" sz="3200" dirty="0" smtClean="0"/>
              <a:t>US</a:t>
            </a:r>
          </a:p>
          <a:p>
            <a:endParaRPr lang="en-US" sz="3200" dirty="0" smtClean="0"/>
          </a:p>
          <a:p>
            <a:r>
              <a:rPr lang="en-US" sz="3200" dirty="0" smtClean="0"/>
              <a:t>Europeanization</a:t>
            </a:r>
          </a:p>
          <a:p>
            <a:endParaRPr lang="en-US" sz="3200" dirty="0"/>
          </a:p>
          <a:p>
            <a:r>
              <a:rPr lang="en-US" sz="3200" dirty="0" smtClean="0"/>
              <a:t>Globalization; </a:t>
            </a:r>
            <a:r>
              <a:rPr lang="en-US" sz="3200" dirty="0" err="1" smtClean="0"/>
              <a:t>glocalization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Multiculturalism, diversity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1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41413" y="237068"/>
            <a:ext cx="9905998" cy="863599"/>
          </a:xfrm>
        </p:spPr>
        <p:txBody>
          <a:bodyPr/>
          <a:lstStyle/>
          <a:p>
            <a:r>
              <a:rPr lang="en-US" dirty="0" smtClean="0"/>
              <a:t>The nomenclature of the UK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1270000" y="1100667"/>
            <a:ext cx="4748211" cy="1185333"/>
          </a:xfrm>
        </p:spPr>
        <p:txBody>
          <a:bodyPr/>
          <a:lstStyle/>
          <a:p>
            <a:r>
              <a:rPr lang="en-US" b="1" dirty="0" smtClean="0"/>
              <a:t>The UK=</a:t>
            </a:r>
          </a:p>
          <a:p>
            <a:r>
              <a:rPr lang="en-US" b="1" dirty="0" smtClean="0"/>
              <a:t>Great Britain +N Ireland</a:t>
            </a:r>
            <a:endParaRPr lang="en-US" b="1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6018211" y="1100667"/>
            <a:ext cx="5445656" cy="1185333"/>
          </a:xfrm>
        </p:spPr>
        <p:txBody>
          <a:bodyPr/>
          <a:lstStyle/>
          <a:p>
            <a:r>
              <a:rPr lang="en-US" b="1" dirty="0" smtClean="0"/>
              <a:t>Great Britain=</a:t>
            </a:r>
          </a:p>
          <a:p>
            <a:r>
              <a:rPr lang="en-US" b="1" dirty="0" smtClean="0"/>
              <a:t>Scotland, Wales and England</a:t>
            </a:r>
            <a:endParaRPr lang="en-US" b="1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7" y="2455334"/>
            <a:ext cx="3996266" cy="3840479"/>
          </a:xfrm>
        </p:spPr>
      </p:pic>
      <p:pic>
        <p:nvPicPr>
          <p:cNvPr id="23" name="Content Placeholder 2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55334"/>
            <a:ext cx="4361920" cy="3840480"/>
          </a:xfrm>
        </p:spPr>
      </p:pic>
    </p:spTree>
    <p:extLst>
      <p:ext uri="{BB962C8B-B14F-4D97-AF65-F5344CB8AC3E}">
        <p14:creationId xmlns:p14="http://schemas.microsoft.com/office/powerpoint/2010/main" val="13889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1" y="609600"/>
            <a:ext cx="10058400" cy="6286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</a:t>
            </a:r>
            <a:r>
              <a:rPr lang="en-US" dirty="0" err="1" smtClean="0"/>
              <a:t>british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0" y="269831"/>
            <a:ext cx="11664689" cy="54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516693"/>
            <a:ext cx="81534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201</TotalTime>
  <Words>335</Words>
  <Application>Microsoft Macintosh PowerPoint</Application>
  <PresentationFormat>Widescreen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Arial</vt:lpstr>
      <vt:lpstr>Mesh</vt:lpstr>
      <vt:lpstr>National Identities in the UK </vt:lpstr>
      <vt:lpstr>National Identity in the UK</vt:lpstr>
      <vt:lpstr>PowerPoint Presentation</vt:lpstr>
      <vt:lpstr>PowerPoint Presentation</vt:lpstr>
      <vt:lpstr>PowerPoint Presentation</vt:lpstr>
      <vt:lpstr>The nomenclature of the UK </vt:lpstr>
      <vt:lpstr>What does it mean to be british? </vt:lpstr>
      <vt:lpstr>PowerPoint Presentation</vt:lpstr>
      <vt:lpstr>PowerPoint Presentation</vt:lpstr>
      <vt:lpstr>PowerPoint Presentation</vt:lpstr>
      <vt:lpstr>PowerPoint Presentation</vt:lpstr>
      <vt:lpstr>British vs. English over time, 1992-2012</vt:lpstr>
      <vt:lpstr>according to research by David owen,  inst for employment research University of Warwick</vt:lpstr>
      <vt:lpstr>PowerPoint Presentation</vt:lpstr>
      <vt:lpstr>PowerPoint Presentation</vt:lpstr>
      <vt:lpstr>PowerPoint Presentation</vt:lpstr>
      <vt:lpstr>Scottish National Identity</vt:lpstr>
      <vt:lpstr>PowerPoint Presentation</vt:lpstr>
      <vt:lpstr>PowerPoint Presentation</vt:lpstr>
      <vt:lpstr>Scottish independence referendum, 2014</vt:lpstr>
      <vt:lpstr>The rise of UKIP</vt:lpstr>
      <vt:lpstr>PowerPoint Presentation</vt:lpstr>
      <vt:lpstr>UKIP’s won one constituency in the House of Commons, Clacton </vt:lpstr>
      <vt:lpstr>Welsh nationalist party Plaid Cymru</vt:lpstr>
      <vt:lpstr>Summary of regionalism, national identities in the UK </vt:lpstr>
      <vt:lpstr>Sources and Resources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Identities in the UK and Ireland</dc:title>
  <dc:creator>Laura Brunell</dc:creator>
  <cp:lastModifiedBy>Laura Brunell</cp:lastModifiedBy>
  <cp:revision>38</cp:revision>
  <dcterms:created xsi:type="dcterms:W3CDTF">2017-02-14T04:22:58Z</dcterms:created>
  <dcterms:modified xsi:type="dcterms:W3CDTF">2017-02-15T22:30:00Z</dcterms:modified>
</cp:coreProperties>
</file>