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8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92" r:id="rId7"/>
    <p:sldId id="275" r:id="rId8"/>
    <p:sldId id="276" r:id="rId9"/>
    <p:sldId id="293" r:id="rId10"/>
    <p:sldId id="264" r:id="rId11"/>
    <p:sldId id="294" r:id="rId12"/>
    <p:sldId id="295" r:id="rId13"/>
    <p:sldId id="277" r:id="rId14"/>
    <p:sldId id="296" r:id="rId15"/>
    <p:sldId id="297" r:id="rId16"/>
    <p:sldId id="298" r:id="rId17"/>
    <p:sldId id="299" r:id="rId18"/>
    <p:sldId id="278" r:id="rId19"/>
    <p:sldId id="279" r:id="rId20"/>
    <p:sldId id="280" r:id="rId21"/>
    <p:sldId id="300" r:id="rId22"/>
    <p:sldId id="281" r:id="rId23"/>
    <p:sldId id="30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4" r:id="rId32"/>
    <p:sldId id="290" r:id="rId33"/>
    <p:sldId id="291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1D563-5963-7F6E-61A8-44918C9599A3}" v="709" dt="2019-09-03T21:35:18.248"/>
    <p1510:client id="{35D46225-BBA0-4680-BCA0-AADD0C988491}" v="22109" dt="2019-09-09T06:10:4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250" d="100"/>
          <a:sy n="250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7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3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9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6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0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4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6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4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5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1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6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5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6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51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com/haystac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CIS101B</a:t>
            </a:r>
            <a:br>
              <a:rPr lang="en-US" b="1" dirty="0">
                <a:cs typeface="Calibri Light"/>
              </a:rPr>
            </a:br>
            <a:r>
              <a:rPr lang="en-US" b="1" dirty="0"/>
              <a:t>Week Two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Computer Operating Systems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Authorization Through NTFS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NTFS Permissions: every file and folder on the NTFS partition has a list that contains two sets of data; every user and group that has access to that file or folder and the level of access that each user or group has to </a:t>
            </a:r>
            <a:r>
              <a:rPr lang="en-US">
                <a:cs typeface="Calibri" panose="020F0502020204030204"/>
              </a:rPr>
              <a:t>that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Permission are rulesets that define exactly what any account or group can or cannot do to that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Ownership: when you create a new file or folder on an NTFS partition, you become the owner of that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Take Ownership permission: anyone with the permission can seize control of a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Change Permission: Account with this permission can give or take away permissions for other accounts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Folder Permissions: defines what a user may do to a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File Permissions: define what a user may do to an individual file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468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Authorization Through NTFS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Standard Permissions for a folder:</a:t>
            </a:r>
          </a:p>
          <a:p>
            <a:r>
              <a:rPr lang="en-US">
                <a:cs typeface="Calibri" panose="020F0502020204030204"/>
              </a:rPr>
              <a:t>Full Control: Enables you to do anything you want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Modify: Enables you to read, write and delete both files and subfolders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Read &amp; Execute: enables you to see the contents of the folder and any subfolders as well as run any executable programs or associations in that folder</a:t>
            </a:r>
          </a:p>
          <a:p>
            <a:r>
              <a:rPr lang="en-US">
                <a:cs typeface="Calibri" panose="020F0502020204030204"/>
              </a:rPr>
              <a:t>List Folder Contents: Enables you to see the contents of the folder and any subfolders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Read: Enables you to view a folder's contents and open any file in the folder</a:t>
            </a:r>
          </a:p>
          <a:p>
            <a:r>
              <a:rPr lang="en-US">
                <a:cs typeface="Calibri" panose="020F0502020204030204"/>
              </a:rPr>
              <a:t>Write: Enables you to write to files and create new files and folders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Standard Permissions for a file:</a:t>
            </a:r>
          </a:p>
          <a:p>
            <a:r>
              <a:rPr lang="en-US">
                <a:cs typeface="Calibri" panose="020F0502020204030204"/>
              </a:rPr>
              <a:t>Full Control: </a:t>
            </a:r>
            <a:r>
              <a:rPr lang="en-US">
                <a:ea typeface="+mn-lt"/>
                <a:cs typeface="+mn-lt"/>
              </a:rPr>
              <a:t>Enables you to do anything you want</a:t>
            </a:r>
          </a:p>
          <a:p>
            <a:r>
              <a:rPr lang="en-US">
                <a:cs typeface="Calibri" panose="020F0502020204030204"/>
              </a:rPr>
              <a:t>Modify: Enables you to read, write and delete the file</a:t>
            </a:r>
          </a:p>
          <a:p>
            <a:r>
              <a:rPr lang="en-US">
                <a:cs typeface="Calibri" panose="020F0502020204030204"/>
              </a:rPr>
              <a:t>Read &amp; Execute: Enables you to open and run the file</a:t>
            </a:r>
          </a:p>
          <a:p>
            <a:r>
              <a:rPr lang="en-US">
                <a:cs typeface="Calibri" panose="020F0502020204030204"/>
              </a:rPr>
              <a:t>Read: Enables you to open the file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Write: Enables you to open and write to the file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50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Authorization Through NTFS</a:t>
            </a:r>
          </a:p>
          <a:p>
            <a:r>
              <a:rPr lang="en-US">
                <a:cs typeface="Calibri" panose="020F0502020204030204"/>
              </a:rPr>
              <a:t>Permissions are cummulative: Full control on a folder and Read on a file in that folder; you get Full control over that file</a:t>
            </a:r>
          </a:p>
          <a:p>
            <a:r>
              <a:rPr lang="en-US">
                <a:cs typeface="Calibri" panose="020F0502020204030204"/>
              </a:rPr>
              <a:t>Whoever creates a folder or file has complete control over it (Ownership)</a:t>
            </a:r>
          </a:p>
          <a:p>
            <a:r>
              <a:rPr lang="en-US">
                <a:cs typeface="Calibri" panose="020F0502020204030204"/>
              </a:rPr>
              <a:t>Administrators can Take Ownership over any file or folder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Inheritance: any new files or folders placed into a folder automatically gains all the NTFS permissions of the </a:t>
            </a:r>
            <a:r>
              <a:rPr lang="en-US">
                <a:cs typeface="Calibri" panose="020F0502020204030204"/>
              </a:rPr>
              <a:t>parent folder [security tab | advanced options] when r. click file or folder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Permission Propagation determines what NTFS permissions are applied to files that are moved or copied </a:t>
            </a:r>
            <a:r>
              <a:rPr lang="en-US">
                <a:cs typeface="Calibri" panose="020F0502020204030204"/>
              </a:rPr>
              <a:t>into a new folder (As long as it is NTFS to NTFS!)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Copying may change permissions; moving, permissions remain unchanged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384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Permissions in Linux and macOS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Use the ls command to show all files and their permissions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Broken down into three groups: Owner, Group, and Everyone (others)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Owner: Permissions for the owner of this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Group: Permissions for members of the group for this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Everyone: Permissions for anyone for this file or folder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Letters r, w, and x represent the permissions: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r: Read the contents of a file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w: Write or modify a file or folder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x: Execute a file or list the folder contents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-rw-rw-r 1 mikemeyers users   299  Oct 2 18:36  launch_codes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File is called launch_codes; mikemeyers is the owner and is in the users group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owner has read and write privileges (rw-); group, users, has read and write privileges (rw-); everyone can read launch_codes (r--</a:t>
            </a:r>
            <a:r>
              <a:rPr lang="en-US" dirty="0">
                <a:cs typeface="Calibri" panose="020F0502020204030204"/>
              </a:rPr>
              <a:t>); no one can </a:t>
            </a:r>
            <a:r>
              <a:rPr lang="en-US">
                <a:cs typeface="Calibri" panose="020F0502020204030204"/>
              </a:rPr>
              <a:t>execute</a:t>
            </a:r>
            <a:r>
              <a:rPr lang="en-US" dirty="0">
                <a:cs typeface="Calibri" panose="020F0502020204030204"/>
              </a:rPr>
              <a:t> since it is a text file and not a script</a:t>
            </a:r>
          </a:p>
        </p:txBody>
      </p:sp>
    </p:spTree>
    <p:extLst>
      <p:ext uri="{BB962C8B-B14F-4D97-AF65-F5344CB8AC3E}">
        <p14:creationId xmlns:p14="http://schemas.microsoft.com/office/powerpoint/2010/main" val="166925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Permissions in Linux and macOS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chown command enables you to change the owner and the group with which a file or folder is associated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Syntax: chown &lt;new owner&gt; filename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To change the group: chown &lt;owner&gt; : &lt;group&gt; filename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Change launch_codes to Sally: chown sally:m16 launch_codes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chown NEEDS superuser privileges (sudo or su)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chmod command is used to change permissions: r=4, w=2, x=1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Permissions are additive (rw-) would equal (4+2+0) = 6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So chmod 664 launch_codes would be equivalent to (rw-rw-r--)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To give all groups all rights: chmod 777 lauch_codes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104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Sharing Resources Securely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Sharing Folders and Files: give users and groups NTFS permissions on a single machine; r. click file or folder </a:t>
            </a:r>
            <a:r>
              <a:rPr lang="en-US">
                <a:cs typeface="Calibri" panose="020F0502020204030204"/>
              </a:rPr>
              <a:t>| properties | security tab | edit button | add or remove users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Computer Management Console will help locate all shared resources on the computer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Administrative Shares give local administrators administrative access to resources, whether remote or local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Admin shares are hidden and while they can be deleted will just be recreated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17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C4E2-746D-4B70-82BD-EF8F591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1717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3A29-0032-4CA9-A68A-53840572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20295"/>
            <a:ext cx="10131425" cy="46709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Beyond Sharing Resources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Security Policies: Control Panel | Administrative Tools | Local Security Policy or CLI command </a:t>
            </a:r>
            <a:r>
              <a:rPr lang="en-US" dirty="0" err="1">
                <a:cs typeface="Calibri" panose="020F0502020204030204"/>
              </a:rPr>
              <a:t>secpol.msc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Allows </a:t>
            </a:r>
            <a:r>
              <a:rPr lang="en-US" dirty="0" err="1">
                <a:cs typeface="Calibri" panose="020F0502020204030204"/>
              </a:rPr>
              <a:t>administators</a:t>
            </a:r>
            <a:r>
              <a:rPr lang="en-US" dirty="0">
                <a:cs typeface="Calibri" panose="020F0502020204030204"/>
              </a:rPr>
              <a:t> to establish controls and restrictions within the Windows platform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Password policy is most common: character length, reset, history, complexity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User Account Control (UAC): Stops unauthorized changes from being made in the system. Assumes everyone is a user and demands consent to elevate you to perform admin tasks (driver updates, </a:t>
            </a:r>
            <a:r>
              <a:rPr lang="en-US" dirty="0" err="1">
                <a:cs typeface="Calibri" panose="020F0502020204030204"/>
              </a:rPr>
              <a:t>dowbloading</a:t>
            </a:r>
            <a:r>
              <a:rPr lang="en-US" dirty="0">
                <a:cs typeface="Calibri" panose="020F0502020204030204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List of UAC tasks:</a:t>
            </a:r>
          </a:p>
          <a:p>
            <a:r>
              <a:rPr lang="en-US" dirty="0">
                <a:cs typeface="Calibri" panose="020F0502020204030204"/>
              </a:rPr>
              <a:t>Installing and uninstalling applications</a:t>
            </a:r>
          </a:p>
          <a:p>
            <a:r>
              <a:rPr lang="en-US" dirty="0">
                <a:cs typeface="Calibri" panose="020F0502020204030204"/>
              </a:rPr>
              <a:t>Installing a driver for a device</a:t>
            </a:r>
          </a:p>
          <a:p>
            <a:r>
              <a:rPr lang="en-US" dirty="0">
                <a:cs typeface="Calibri" panose="020F0502020204030204"/>
              </a:rPr>
              <a:t>Installing Windows updates</a:t>
            </a:r>
          </a:p>
          <a:p>
            <a:r>
              <a:rPr lang="en-US" dirty="0">
                <a:cs typeface="Calibri" panose="020F0502020204030204"/>
              </a:rPr>
              <a:t>Adjusting Windows Firewall settings</a:t>
            </a:r>
          </a:p>
          <a:p>
            <a:r>
              <a:rPr lang="en-US" dirty="0">
                <a:cs typeface="Calibri" panose="020F0502020204030204"/>
              </a:rPr>
              <a:t>Changing a users account type</a:t>
            </a:r>
          </a:p>
          <a:p>
            <a:r>
              <a:rPr lang="en-US" dirty="0">
                <a:cs typeface="Calibri" panose="020F0502020204030204"/>
              </a:rPr>
              <a:t>Browsing to another user's directory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End of Part One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085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0C58-54C1-4838-AB5A-232AECC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64741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 panose="020F0302020204030204"/>
              </a:rPr>
              <a:t>Maintaining and Optimizing operating systems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8116-211D-46BE-A102-91A9046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6746"/>
            <a:ext cx="10820400" cy="518281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Maintaining Operating Systems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Patch management: process of keeping software updated in a safe and timely fashion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Updates can be daily, weekly, monthly and provide updates to the core OS platform (patches)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(service pack) is a large bundle of updates plus anything else microsoft may choose to add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Three categories: </a:t>
            </a:r>
            <a:endParaRPr lang="en-US" sz="2000" dirty="0">
              <a:cs typeface="Calibri" panose="020F0502020204030204"/>
            </a:endParaRPr>
          </a:p>
          <a:p>
            <a:pPr marL="342900" indent="-342900"/>
            <a:r>
              <a:rPr lang="en-US" sz="2000">
                <a:cs typeface="Calibri" panose="020F0502020204030204"/>
              </a:rPr>
              <a:t>Important: Security and Stability issues and are most critical (restore point)</a:t>
            </a:r>
          </a:p>
          <a:p>
            <a:pPr marL="342900" indent="-342900"/>
            <a:r>
              <a:rPr lang="en-US" sz="2000">
                <a:cs typeface="Calibri" panose="020F0502020204030204"/>
              </a:rPr>
              <a:t>Recommended: Add feature enhancements that are not critical but useful</a:t>
            </a:r>
            <a:endParaRPr lang="en-US" sz="2000" dirty="0">
              <a:cs typeface="Calibri" panose="020F0502020204030204"/>
            </a:endParaRPr>
          </a:p>
          <a:p>
            <a:pPr marL="342900" indent="-342900"/>
            <a:r>
              <a:rPr lang="en-US" sz="2000">
                <a:cs typeface="Calibri" panose="020F0502020204030204"/>
              </a:rPr>
              <a:t>Optional: device drivers and language packs. Must be installed manually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Linux and macOS patch management: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MacOS updates happen through AppStore pane in system preferences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Ubuntu uses Software Updater updating tool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*disk cleanup is good to remove junk files after any update(s) have occurred; especially service packs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651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0C58-54C1-4838-AB5A-232AECC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64741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 panose="020F0302020204030204"/>
              </a:rPr>
              <a:t>Maintaining and Optimizing operating systems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8116-211D-46BE-A102-91A9046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6746"/>
            <a:ext cx="10820400" cy="518281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Controlling Autostarting Software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System Configuration utility (msconfig-Windows 7) used to edit and troubleshoot operating system and program startup processes and services (windows 8/10 - done in task manager)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General Tab: selects the type of startup you want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Boot: advanced boot features; select default OS or delete OS from boot menu; select Safe Boot to </a:t>
            </a:r>
            <a:r>
              <a:rPr lang="en-US" sz="2000">
                <a:cs typeface="Calibri" panose="020F0502020204030204"/>
              </a:rPr>
              <a:t>force Windows to start in Safe Mode (diagnostics)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Services: Similiar to Services tab in Task Manager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Startup: Toggle on or off programs that load at startup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Tools: tools and utilities available in Windows, event viewer | performance monitor | command prompt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Startup Apps in macOS: Users &amp; Groups pane of System Preferences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Startup Apps in Ubuntu Linux: Search in the Unity bar and type startup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*System Information is the same as msinfo32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419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0C58-54C1-4838-AB5A-232AECC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64741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 panose="020F0302020204030204"/>
              </a:rPr>
              <a:t>Maintaining and Optimizing operating systems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8116-211D-46BE-A102-91A9046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6746"/>
            <a:ext cx="10820400" cy="51828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Optimizing Operating Systems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Installing Software: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In Windows: Autorun - feature that enables the OS to look for and read and execute autorun.inf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AutoPlay – pops up a little dialog box when removeable media is inserted in the computer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Start manually – double click in file explorer then most likely UAC kicks in and asks for elevated rights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If it is licensed software, you will most likely need to agree to a license agreement to start the install process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Installing in macOS: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Install by App Store (just like an app on your phone)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Download install programs (.dmg files) and double click them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Install in Linux: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Built in package manager (APT) or Ubuntu store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319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52108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Windows Under The Hood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7C22A0-906A-4011-B826-595D91CA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37613"/>
            <a:ext cx="10131425" cy="465358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Registry:</a:t>
            </a:r>
          </a:p>
          <a:p>
            <a:r>
              <a:rPr lang="en-US">
                <a:cs typeface="Calibri"/>
              </a:rPr>
              <a:t>Huge Database that stores everything about a PC; including all Hardware, network, user preferences, ect</a:t>
            </a:r>
          </a:p>
          <a:p>
            <a:r>
              <a:rPr lang="en-US">
                <a:cs typeface="Calibri"/>
              </a:rPr>
              <a:t>Any configuration done in Windows is managed through the Registry; OS cannot boot with out a Registry</a:t>
            </a:r>
          </a:p>
          <a:p>
            <a:r>
              <a:rPr lang="en-US">
                <a:cs typeface="Calibri"/>
              </a:rPr>
              <a:t>Windows stores Registry files in: \%SystemRoot%\System32\config folder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Access the Registry through Registry Editor (regedit) --&gt; Start | Search Bar --&gt; regedit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Registry Componets: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HKEY_CLASSES_ROOT: defines the standard class of object used by Windows; class object define what you can do with the object represented</a:t>
            </a:r>
          </a:p>
          <a:p>
            <a:r>
              <a:rPr lang="en-US">
                <a:cs typeface="Calibri"/>
              </a:rPr>
              <a:t>HKEY_CURRENT_USER: stores the current settings of the active user</a:t>
            </a:r>
          </a:p>
          <a:p>
            <a:r>
              <a:rPr lang="en-US">
                <a:cs typeface="Calibri"/>
              </a:rPr>
              <a:t>HKEY_USERS: stores all personalized information for each user account</a:t>
            </a:r>
          </a:p>
          <a:p>
            <a:r>
              <a:rPr lang="en-US">
                <a:cs typeface="Calibri"/>
              </a:rPr>
              <a:t>HKEY_LOCAL_MACHINE: contains all data for a system's non-user-specific configurations</a:t>
            </a:r>
          </a:p>
          <a:p>
            <a:r>
              <a:rPr lang="en-US">
                <a:cs typeface="Calibri"/>
              </a:rPr>
              <a:t>HKEY_CURRENT_CONFIG: defines which config options (if more than one) is being used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10255357" y="5270839"/>
            <a:ext cx="1935742" cy="1587061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10254085" y="-218"/>
            <a:ext cx="1934257" cy="1612043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0C58-54C1-4838-AB5A-232AECC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64741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 panose="020F0302020204030204"/>
              </a:rPr>
              <a:t>Maintaining and Optimizing operating systems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8116-211D-46BE-A102-91A9046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6746"/>
            <a:ext cx="10820400" cy="51828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Optimizing Operating Systems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Removing Software: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Helps optimze systems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Control Panel | Programs and Features | to remove software (UAC may get involved)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Must use the proper uninstall process to ensure the Registry is updated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Adding | Removing Windows Components/Features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Open the Programs and Features applet in Control Panel then select Turn Windows features on or off option on the task list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58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0C58-54C1-4838-AB5A-232AECC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64741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 panose="020F0302020204030204"/>
              </a:rPr>
              <a:t>Maintaining and Optimizing operating systems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8116-211D-46BE-A102-91A9046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6746"/>
            <a:ext cx="10820400" cy="518281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Preparing for Problems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Back Up Personal Data: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Windows 7/10: Backup and Restore – where do you want to save your backup!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Cannot be on the OS disk!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Let Windows Choose (recommended): you will back up each </a:t>
            </a:r>
            <a:r>
              <a:rPr lang="en-US" sz="2000">
                <a:cs typeface="Calibri" panose="020F0502020204030204"/>
              </a:rPr>
              <a:t>user's personal data and, if space permits, also a system image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Let Me Choose: enables you to pick which user(s) to back up as well as create an image if space permits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Windows 8/8.1/10: File History -  agrressive backup of personal files and folders; requires a 2nd drive and is not enabled by default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Backup libraries, Desktop, Contacts, and Favorites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Time Machine in macOS – creates full system backups (local snapshots)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Recover some or all files in the event of a crash; restore deleted files and previous versions of files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*System restore in Windows enables you to create a "restore point" or snapshot of your registry that can be used to restore the Windows system to a known previous working state at the cost of anything added after the restore point was created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354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Deciphering the Command-Line Interface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CLI starts working from a prompt; each prompt is the computer waiting for a command from the User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Shell: Command-line interpreter (Command for Windows; bash for macOS and Linux)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Start | Search --&gt; cmd.exe or just cmd then press ENTER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Use a Terminal (GNOME) (utilities folder or Spotlight --&gt; terminal press ENTER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MacOS and Linux allow for terminal to be accessed by su or sudo (super user)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Command Prompt always focus on the working directory (c:\&gt; is root directory in Windows)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With macOS and Linux, no drive letter. Uses "/" instead of "\"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For both Command and Terminal, type "exit" to close the CLI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File Format is what makes a file unique to a platform; need to be converted to be used by other systems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Files have two parts a filename (up to 255 characters) and an extension (up to 5 characters); typically a period to separate them [myfile.txt] --&gt; myfile is filename and txt is extension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113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Mastering Fundamentals Commands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Structure: Syntax and Switxhes: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Name of command, followed by the target of that command and any modifications of that command (Switch)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Syntax of a command: command /? Will grant help with any specific command including examples and possible switches or options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Commands: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"dir" - Windows --&gt; shows contants of the working directory (equivalent in macOS/Linux as "ls"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dir /w or ls – l; /w wide listing in columns, -l long listing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"cd" - Windows --&gt; current directory; macOS/Linux --&gt; </a:t>
            </a:r>
            <a:r>
              <a:rPr lang="en-US">
                <a:ea typeface="+mn-lt"/>
                <a:cs typeface="+mn-lt"/>
              </a:rPr>
              <a:t>change directory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"cd \" to go to root; "cd . ." to go back one level towards root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"md or mkdir" - Windows/Linux/macOS --&gt; make directory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"rd or rmdir" - Windows --&gt; remove directory (must use /s to remove subfolders as well); "rm" – macOS/Linux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*Linux/macOS - run a file; use ./ in front of executable; Windows double-click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817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Working With Files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Wildcards "*" = all or "?" Is any character per "?"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Delete Files: "del" command or rm in macOS/Linux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Copy (requires Read and Write file privileges): place a copy of a file into a new location while leaving original alone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Move (requires Read/Write/Modify file privileges): erase file from its source and place it in new location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Xcopy: Like copy but with more advanced switches to work with multiple directories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Robocopy: copy files and folders from one computer to another across a network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MacOS/Linux: cp and rm to accomplish this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0627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Assorted Windows Commands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chkdsk /f /r : scans, detects, and repairs file system issues and errors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From CLI: /f switch attempts to fix file system related errors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From CLI: /r switch attempts to locate and repair bad sectors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format: enables user to format volumes from the command line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hostname: displays the hostname of the PC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gpupdate: forces workstations to update to new poilicies implemented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gpresult: quick overview of all existing policies applied to a single user or PC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sfc: (system file checker): scans, detects and restores important Windows system files, folders, and paths (/scannow)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shutdown: allows a user to either locally or remotely shutdown or reboot a PC</a:t>
            </a:r>
            <a:br>
              <a:rPr lang="en-US" dirty="0">
                <a:cs typeface="Calibri" panose="020F0502020204030204"/>
              </a:rPr>
            </a:b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270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Assorted macOS and Linux Commands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ifconfig: enables you to view and change the settings for your network connections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iwconfig: Know and change your wireless settings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ps: shows the processes running on your system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grep: enables you to search through text files or command output to find specific information or filter unneeded info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apt-get/APT: Used for Debian Package Systems like Ubuntu / RPM is used for Red Hat Linux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vi: edit raw files; insert mode (edit) or command mode (cut paste delete); type ZZ to save changes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dd: create an exact bit-by-bit image of any form of block storage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shutdown: Same as windows (time is in minutes in Linux; seconds in Windows)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passwd: change your password or if superuser any users password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002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B5BE70-4451-4286-9D79-27C26F75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76C668-3F88-414B-AAEE-1785E38D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8675B-CFAF-4D3B-BE65-E698B4E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" y="408051"/>
            <a:ext cx="11060615" cy="874745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cs typeface="Calibri Light"/>
              </a:rPr>
              <a:t>Working with command line interface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C5A54-E70B-4B9B-A7FE-D3A05561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97762" cy="6858000"/>
          </a:xfrm>
          <a:custGeom>
            <a:avLst/>
            <a:gdLst>
              <a:gd name="connsiteX0" fmla="*/ 5297762 w 5297762"/>
              <a:gd name="connsiteY0" fmla="*/ 0 h 6858000"/>
              <a:gd name="connsiteX1" fmla="*/ 4654296 w 5297762"/>
              <a:gd name="connsiteY1" fmla="*/ 0 h 6858000"/>
              <a:gd name="connsiteX2" fmla="*/ 4470448 w 5297762"/>
              <a:gd name="connsiteY2" fmla="*/ 0 h 6858000"/>
              <a:gd name="connsiteX3" fmla="*/ 0 w 5297762"/>
              <a:gd name="connsiteY3" fmla="*/ 0 h 6858000"/>
              <a:gd name="connsiteX4" fmla="*/ 0 w 5297762"/>
              <a:gd name="connsiteY4" fmla="*/ 70650 h 6858000"/>
              <a:gd name="connsiteX5" fmla="*/ 13678 w 5297762"/>
              <a:gd name="connsiteY5" fmla="*/ 155673 h 6858000"/>
              <a:gd name="connsiteX6" fmla="*/ 37547 w 5297762"/>
              <a:gd name="connsiteY6" fmla="*/ 310664 h 6858000"/>
              <a:gd name="connsiteX7" fmla="*/ 60911 w 5297762"/>
              <a:gd name="connsiteY7" fmla="*/ 466340 h 6858000"/>
              <a:gd name="connsiteX8" fmla="*/ 80914 w 5297762"/>
              <a:gd name="connsiteY8" fmla="*/ 622703 h 6858000"/>
              <a:gd name="connsiteX9" fmla="*/ 101085 w 5297762"/>
              <a:gd name="connsiteY9" fmla="*/ 778379 h 6858000"/>
              <a:gd name="connsiteX10" fmla="*/ 119911 w 5297762"/>
              <a:gd name="connsiteY10" fmla="*/ 934742 h 6858000"/>
              <a:gd name="connsiteX11" fmla="*/ 136047 w 5297762"/>
              <a:gd name="connsiteY11" fmla="*/ 1089047 h 6858000"/>
              <a:gd name="connsiteX12" fmla="*/ 151343 w 5297762"/>
              <a:gd name="connsiteY12" fmla="*/ 1245409 h 6858000"/>
              <a:gd name="connsiteX13" fmla="*/ 165295 w 5297762"/>
              <a:gd name="connsiteY13" fmla="*/ 1401086 h 6858000"/>
              <a:gd name="connsiteX14" fmla="*/ 177397 w 5297762"/>
              <a:gd name="connsiteY14" fmla="*/ 1554019 h 6858000"/>
              <a:gd name="connsiteX15" fmla="*/ 189500 w 5297762"/>
              <a:gd name="connsiteY15" fmla="*/ 1709010 h 6858000"/>
              <a:gd name="connsiteX16" fmla="*/ 199585 w 5297762"/>
              <a:gd name="connsiteY16" fmla="*/ 1861943 h 6858000"/>
              <a:gd name="connsiteX17" fmla="*/ 207485 w 5297762"/>
              <a:gd name="connsiteY17" fmla="*/ 2014877 h 6858000"/>
              <a:gd name="connsiteX18" fmla="*/ 215722 w 5297762"/>
              <a:gd name="connsiteY18" fmla="*/ 2167124 h 6858000"/>
              <a:gd name="connsiteX19" fmla="*/ 222613 w 5297762"/>
              <a:gd name="connsiteY19" fmla="*/ 2318000 h 6858000"/>
              <a:gd name="connsiteX20" fmla="*/ 227488 w 5297762"/>
              <a:gd name="connsiteY20" fmla="*/ 2467505 h 6858000"/>
              <a:gd name="connsiteX21" fmla="*/ 231690 w 5297762"/>
              <a:gd name="connsiteY21" fmla="*/ 2617009 h 6858000"/>
              <a:gd name="connsiteX22" fmla="*/ 235724 w 5297762"/>
              <a:gd name="connsiteY22" fmla="*/ 2765142 h 6858000"/>
              <a:gd name="connsiteX23" fmla="*/ 237573 w 5297762"/>
              <a:gd name="connsiteY23" fmla="*/ 2911217 h 6858000"/>
              <a:gd name="connsiteX24" fmla="*/ 239590 w 5297762"/>
              <a:gd name="connsiteY24" fmla="*/ 3057293 h 6858000"/>
              <a:gd name="connsiteX25" fmla="*/ 240599 w 5297762"/>
              <a:gd name="connsiteY25" fmla="*/ 3201311 h 6858000"/>
              <a:gd name="connsiteX26" fmla="*/ 239590 w 5297762"/>
              <a:gd name="connsiteY26" fmla="*/ 3343957 h 6858000"/>
              <a:gd name="connsiteX27" fmla="*/ 239590 w 5297762"/>
              <a:gd name="connsiteY27" fmla="*/ 3485232 h 6858000"/>
              <a:gd name="connsiteX28" fmla="*/ 237573 w 5297762"/>
              <a:gd name="connsiteY28" fmla="*/ 3625135 h 6858000"/>
              <a:gd name="connsiteX29" fmla="*/ 234548 w 5297762"/>
              <a:gd name="connsiteY29" fmla="*/ 3762295 h 6858000"/>
              <a:gd name="connsiteX30" fmla="*/ 231690 w 5297762"/>
              <a:gd name="connsiteY30" fmla="*/ 3898083 h 6858000"/>
              <a:gd name="connsiteX31" fmla="*/ 228496 w 5297762"/>
              <a:gd name="connsiteY31" fmla="*/ 4031129 h 6858000"/>
              <a:gd name="connsiteX32" fmla="*/ 223622 w 5297762"/>
              <a:gd name="connsiteY32" fmla="*/ 4163488 h 6858000"/>
              <a:gd name="connsiteX33" fmla="*/ 218411 w 5297762"/>
              <a:gd name="connsiteY33" fmla="*/ 4293789 h 6858000"/>
              <a:gd name="connsiteX34" fmla="*/ 213705 w 5297762"/>
              <a:gd name="connsiteY34" fmla="*/ 4421348 h 6858000"/>
              <a:gd name="connsiteX35" fmla="*/ 200425 w 5297762"/>
              <a:gd name="connsiteY35" fmla="*/ 4670294 h 6858000"/>
              <a:gd name="connsiteX36" fmla="*/ 186306 w 5297762"/>
              <a:gd name="connsiteY36" fmla="*/ 4908952 h 6858000"/>
              <a:gd name="connsiteX37" fmla="*/ 171514 w 5297762"/>
              <a:gd name="connsiteY37" fmla="*/ 5138009 h 6858000"/>
              <a:gd name="connsiteX38" fmla="*/ 155209 w 5297762"/>
              <a:gd name="connsiteY38" fmla="*/ 5354722 h 6858000"/>
              <a:gd name="connsiteX39" fmla="*/ 138232 w 5297762"/>
              <a:gd name="connsiteY39" fmla="*/ 5561834 h 6858000"/>
              <a:gd name="connsiteX40" fmla="*/ 119911 w 5297762"/>
              <a:gd name="connsiteY40" fmla="*/ 5753858 h 6858000"/>
              <a:gd name="connsiteX41" fmla="*/ 101925 w 5297762"/>
              <a:gd name="connsiteY41" fmla="*/ 5934223 h 6858000"/>
              <a:gd name="connsiteX42" fmla="*/ 83940 w 5297762"/>
              <a:gd name="connsiteY42" fmla="*/ 6100187 h 6858000"/>
              <a:gd name="connsiteX43" fmla="*/ 66963 w 5297762"/>
              <a:gd name="connsiteY43" fmla="*/ 6252434 h 6858000"/>
              <a:gd name="connsiteX44" fmla="*/ 50826 w 5297762"/>
              <a:gd name="connsiteY44" fmla="*/ 6387537 h 6858000"/>
              <a:gd name="connsiteX45" fmla="*/ 35530 w 5297762"/>
              <a:gd name="connsiteY45" fmla="*/ 6509609 h 6858000"/>
              <a:gd name="connsiteX46" fmla="*/ 22755 w 5297762"/>
              <a:gd name="connsiteY46" fmla="*/ 6612479 h 6858000"/>
              <a:gd name="connsiteX47" fmla="*/ 10653 w 5297762"/>
              <a:gd name="connsiteY47" fmla="*/ 6698890 h 6858000"/>
              <a:gd name="connsiteX48" fmla="*/ 0 w 5297762"/>
              <a:gd name="connsiteY48" fmla="*/ 6771890 h 6858000"/>
              <a:gd name="connsiteX49" fmla="*/ 0 w 5297762"/>
              <a:gd name="connsiteY49" fmla="*/ 6858000 h 6858000"/>
              <a:gd name="connsiteX50" fmla="*/ 4470448 w 5297762"/>
              <a:gd name="connsiteY50" fmla="*/ 6858000 h 6858000"/>
              <a:gd name="connsiteX51" fmla="*/ 4654296 w 5297762"/>
              <a:gd name="connsiteY51" fmla="*/ 6858000 h 6858000"/>
              <a:gd name="connsiteX52" fmla="*/ 5297762 w 5297762"/>
              <a:gd name="connsiteY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97762" h="6858000">
                <a:moveTo>
                  <a:pt x="5297762" y="0"/>
                </a:moveTo>
                <a:lnTo>
                  <a:pt x="4654296" y="0"/>
                </a:lnTo>
                <a:lnTo>
                  <a:pt x="4470448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A3D413-F535-4A91-9379-F1B32B8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4817"/>
            <a:ext cx="11257106" cy="5173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Scripting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Script is a small program used to automate processes 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Batch file .bat         Powershell .psl        Unix shell .sh       Python .py       Javascript .js     Visual basic script .vbs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Control consctructs: allow use of tools and commands within the scripts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Conditionals: trigger code when a state has or has not been achieved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Comments: helps anyone reading the script to understand what is going on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821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0112"/>
            <a:ext cx="10131425" cy="54558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Troubleshooting 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78263"/>
            <a:ext cx="10131425" cy="4912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Failure to Boot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Hardware or configuration?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Troubleshooting steps:</a:t>
            </a: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is it plugged in? Any funny smells? Any noises?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Windows: windows PE (preinstallation environment)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Boot directly to DVD or flash media --&gt; diagnostic tools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Windows RE (recovery environment)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All the repair tools found in Windows PE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Get to RE, boot to install media and select REPAIR or Repair my computer option under advanced boot options (Win 7)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Five options: Startup Repair | System Restore | System Image Recovery | Windows memory diag | CMD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Windows 8.1/10 - create a recovery drive on USB flash media (16GB+)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Continue | Use a device | Troubleshoot | Turn off PC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0112"/>
            <a:ext cx="10131425" cy="54558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Troubleshooting 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78263"/>
            <a:ext cx="10131425" cy="4912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Failure to Start Normally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Device Drivers: Blue Screen of Death (BSoD)--&gt; error which Windows could not recover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Registry: typically the Registry is fairly safe but if it does become corrupt, system restore or regedit may be </a:t>
            </a: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the only fixes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Advanced Startup/Boot Options: typically found by tapping F8 when posting (windows 8/10 will eventually </a:t>
            </a: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auto take you to advanced options after repeated crashes – no F8)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Safe mode: diagnostic mode. Core OS files only; no drivers. Allows enough access to roll back devices or do restore points; enable with network support or with command prompt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Last known Good Configuration: helps especially with new drivers being installed and crashing the system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Disable Auto-Restart on Failure: Especially with BSoD, it will keep you at the crash screen to gather details and you manually restart when desired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Start Windows normally: as if nothing happened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7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52108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Windows Under The Hood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7C22A0-906A-4011-B826-595D91CA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37613"/>
            <a:ext cx="10131425" cy="4653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Registry: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Values within the Registry:</a:t>
            </a:r>
          </a:p>
          <a:p>
            <a:r>
              <a:rPr lang="en-US">
                <a:cs typeface="Calibri"/>
              </a:rPr>
              <a:t>String value: these are most flexible type of value and are very common. Any form of data can be used</a:t>
            </a:r>
          </a:p>
          <a:p>
            <a:r>
              <a:rPr lang="en-US">
                <a:cs typeface="Calibri"/>
              </a:rPr>
              <a:t>Binary value: these values store nothing more than a long string of ones and zeros</a:t>
            </a:r>
          </a:p>
          <a:p>
            <a:r>
              <a:rPr lang="en-US">
                <a:cs typeface="Calibri"/>
              </a:rPr>
              <a:t>DWORD value: Like Binary values but are limited to exactly 32 bits</a:t>
            </a:r>
          </a:p>
          <a:p>
            <a:r>
              <a:rPr lang="en-US">
                <a:cs typeface="Calibri"/>
              </a:rPr>
              <a:t>QWORD value: Like Binary values but are limited to ezactly 64 bits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Command Line Registry Editing tools: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reg command: full registry editor; view registry keys, values, import and export some or all of the Registry, and compare two different versions of a Registry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regsvr32 command: can modify the registry in only one way, adding dynamic link libraries (DLL) files as command componets in the registry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10255357" y="5270839"/>
            <a:ext cx="1935742" cy="1587061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10254085" y="-218"/>
            <a:ext cx="1934257" cy="1612043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31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0112"/>
            <a:ext cx="10131425" cy="54558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Troubleshooting 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78263"/>
            <a:ext cx="10131425" cy="4912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Application Problems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Failure to install or uninstall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Corrupt or missing file(s): .NET framework is especially important in Windows to app functionality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Uninstalling biggest problem is you need to be an Admin to do it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Compatibility issues: run reduces colors, lower resolutions, disbale desktop composition, disable display </a:t>
            </a: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scaling for high DPI settings, run as administrator, change settings for all users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Unresponsive Apps: repair or get updates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App Crashes: Poor coding is typical cause; low resources like RAM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524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A49A-355E-414B-9B17-5D34270A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83" y="2453986"/>
            <a:ext cx="10131425" cy="1456267"/>
          </a:xfrm>
        </p:spPr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End of Week Two</a:t>
            </a:r>
          </a:p>
        </p:txBody>
      </p:sp>
    </p:spTree>
    <p:extLst>
      <p:ext uri="{BB962C8B-B14F-4D97-AF65-F5344CB8AC3E}">
        <p14:creationId xmlns:p14="http://schemas.microsoft.com/office/powerpoint/2010/main" val="400858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52108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Windows Under The Hood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7C22A0-906A-4011-B826-595D91CA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37613"/>
            <a:ext cx="10131425" cy="4653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 Boot Process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 BIOS-based system: uses its boot order to scan a hard drive for a Master Boot Record (MBR)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MBR scans the partition table for the system partition and then loads the boot sector; boot sector points </a:t>
            </a:r>
            <a:r>
              <a:rPr lang="en-US">
                <a:cs typeface="Calibri"/>
              </a:rPr>
              <a:t>to bootmgr; which launches the OS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UEFI system: loads the bootmgr directly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Bootmgr starts: reads data from Boot Configuration Data (BCD) file that contains information on all OSs installed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Once an OS is chosen, bootmgr loads winload.exe; loads the OS kernel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10412133" y="5391155"/>
            <a:ext cx="1778966" cy="1466745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10410860" y="-218"/>
            <a:ext cx="1777482" cy="1480790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931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52108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Windows Under The Hood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7C22A0-906A-4011-B826-595D91CA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37613"/>
            <a:ext cx="10131425" cy="46535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Applications, Processes, and Services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Task Manager: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One-Stop-Shop for anything you need to do with applications, processes, and services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Windows 7 Task Manager: Tabs</a:t>
            </a:r>
          </a:p>
          <a:p>
            <a:r>
              <a:rPr lang="en-US">
                <a:cs typeface="Calibri"/>
              </a:rPr>
              <a:t>Applications: shows all running applications on your system; END TASK function occurs mostly from here</a:t>
            </a:r>
          </a:p>
          <a:p>
            <a:r>
              <a:rPr lang="en-US">
                <a:cs typeface="Calibri"/>
              </a:rPr>
              <a:t>Processes: Since everything is a process this is the one place that enables you to see everything running</a:t>
            </a:r>
          </a:p>
          <a:p>
            <a:pPr lvl="1"/>
            <a:r>
              <a:rPr lang="en-US">
                <a:cs typeface="Calibri"/>
              </a:rPr>
              <a:t>Process is names after its executable file</a:t>
            </a:r>
          </a:p>
          <a:p>
            <a:pPr lvl="1"/>
            <a:r>
              <a:rPr lang="en-US">
                <a:cs typeface="Calibri"/>
              </a:rPr>
              <a:t>All processes have a user-name to identify who started the process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All processes have a process identifier (PID)</a:t>
            </a:r>
          </a:p>
          <a:p>
            <a:r>
              <a:rPr lang="en-US">
                <a:cs typeface="Calibri"/>
              </a:rPr>
              <a:t>Services: allows you to work with Services directly; start, stop, pause, resume</a:t>
            </a:r>
          </a:p>
          <a:p>
            <a:r>
              <a:rPr lang="en-US">
                <a:cs typeface="Calibri"/>
              </a:rPr>
              <a:t>Performance: shows real-time statistics of RAM|CPU use</a:t>
            </a:r>
          </a:p>
          <a:p>
            <a:r>
              <a:rPr lang="en-US">
                <a:cs typeface="Calibri"/>
              </a:rPr>
              <a:t>Networking and Users: Networking shows network activity live; Users allows you to log off any user; freeing resources</a:t>
            </a:r>
            <a:endParaRPr lang="en-US" dirty="0">
              <a:cs typeface="Calibri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10404841" y="5391155"/>
            <a:ext cx="1786258" cy="1466745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10403568" y="-218"/>
            <a:ext cx="1784774" cy="1484435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34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52108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Windows Under The Hood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B7C22A0-906A-4011-B826-595D91CA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37613"/>
            <a:ext cx="10131425" cy="46535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Applications, Processes, and Services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Task Manager: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One-Stop-Shop for anything you need to do with applications, processes, and services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Windows 8.1/10 Tabs:</a:t>
            </a:r>
          </a:p>
          <a:p>
            <a:r>
              <a:rPr lang="en-US">
                <a:cs typeface="Calibri"/>
              </a:rPr>
              <a:t>Processes: Application and process tabs from Windows 7 combined into one Tab</a:t>
            </a:r>
          </a:p>
          <a:p>
            <a:pPr lvl="1"/>
            <a:r>
              <a:rPr lang="en-US">
                <a:cs typeface="Calibri"/>
              </a:rPr>
              <a:t>List process diescription, its status, resources used</a:t>
            </a:r>
          </a:p>
          <a:p>
            <a:pPr lvl="1"/>
            <a:r>
              <a:rPr lang="en-US">
                <a:cs typeface="Calibri"/>
              </a:rPr>
              <a:t>Resources are color-coded to make problems easy to spot  </a:t>
            </a:r>
          </a:p>
          <a:p>
            <a:r>
              <a:rPr lang="en-US">
                <a:cs typeface="Calibri"/>
              </a:rPr>
              <a:t>Performance: same as Windows 7; added the Network and Disk I/O performance</a:t>
            </a:r>
          </a:p>
          <a:p>
            <a:r>
              <a:rPr lang="en-US">
                <a:cs typeface="Calibri"/>
              </a:rPr>
              <a:t>App history: collects recent statistics on CPU time and network usage </a:t>
            </a:r>
          </a:p>
          <a:p>
            <a:r>
              <a:rPr lang="en-US">
                <a:cs typeface="Calibri"/>
              </a:rPr>
              <a:t>Startup: enables you to identify and disable startup files</a:t>
            </a:r>
          </a:p>
          <a:p>
            <a:r>
              <a:rPr lang="en-US">
                <a:cs typeface="Calibri"/>
              </a:rPr>
              <a:t>Users: Same as Windows 7 </a:t>
            </a:r>
          </a:p>
          <a:p>
            <a:r>
              <a:rPr lang="en-US">
                <a:cs typeface="Calibri"/>
              </a:rPr>
              <a:t>Details: inherited most of the functionality removed from the old Processes tab</a:t>
            </a:r>
          </a:p>
          <a:p>
            <a:r>
              <a:rPr lang="en-US">
                <a:cs typeface="Calibri"/>
              </a:rPr>
              <a:t>Servies: Same as Windows 7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Tasklist and taskkill: Tasklist is CLI command to list all processes; taskkill is a CLI command to end task by PID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10404841" y="5391155"/>
            <a:ext cx="1786258" cy="1466745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10403568" y="-218"/>
            <a:ext cx="1784774" cy="1484435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14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CA6A-D8B1-4D1C-BB3E-604F5A0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7779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7BB8C-B0B9-485D-8DEC-78E7C3F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98227"/>
            <a:ext cx="10131425" cy="45929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Authentication with Users and Groups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Security begins with: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User account: unique combination of a user name and associated password; stored in a database</a:t>
            </a:r>
          </a:p>
          <a:p>
            <a:r>
              <a:rPr lang="en-US">
                <a:cs typeface="Calibri" panose="020F0502020204030204"/>
              </a:rPr>
              <a:t>Authentication: process of identifying and granting access to some user who is trying to access a system</a:t>
            </a:r>
          </a:p>
          <a:p>
            <a:r>
              <a:rPr lang="en-US">
                <a:cs typeface="Calibri" panose="020F0502020204030204"/>
              </a:rPr>
              <a:t>Authorization: process that defines what resources an authenticated user may access and what they may do with those resources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Local User Account: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Every Windows system stores the user accounts as an encrypted database of user names and passwords</a:t>
            </a:r>
          </a:p>
          <a:p>
            <a:r>
              <a:rPr lang="en-US">
                <a:cs typeface="Calibri" panose="020F0502020204030204"/>
              </a:rPr>
              <a:t>On Chrome OS: log into a Google Account to get full access to the Chrome environment</a:t>
            </a:r>
          </a:p>
          <a:p>
            <a:r>
              <a:rPr lang="en-US">
                <a:cs typeface="Calibri" panose="020F0502020204030204"/>
              </a:rPr>
              <a:t>Windows and macOS split the difference, supporting both local log ins and logging into your Microsoft|Apple account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Globlal User Account can set up a local user account and gain the ability of cloud access</a:t>
            </a:r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CA6A-D8B1-4D1C-BB3E-604F5A0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7779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7BB8C-B0B9-485D-8DEC-78E7C3F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98227"/>
            <a:ext cx="10131425" cy="4592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Authentication with Users and Groups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Passwords: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Should be 8 characters minimum (more is greatly preferred)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Should be Alpha-Numeric, along with special characters (@#!%^)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Should be changed every 30-60-90 days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Should not use the previous four or more passwords (history)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  <a:hlinkClick r:id="rId3"/>
              </a:rPr>
              <a:t>https://www.grc.com/haystack</a:t>
            </a:r>
            <a:r>
              <a:rPr lang="en-US">
                <a:cs typeface="Calibri" panose="020F0502020204030204"/>
              </a:rPr>
              <a:t> --&gt; great tool to test password vulnerabilities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Windows 10 requires a password hint be included along with security questions in case the password is forgotten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304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CA6A-D8B1-4D1C-BB3E-604F5A0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7779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User's, Groups, and Permissions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7BB8C-B0B9-485D-8DEC-78E7C3F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98227"/>
            <a:ext cx="10131425" cy="45929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Groups: container that holds user accounts and defines the capabilities of its members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A single member can be a member of many groups (Admin group, User group, Day Crew ..)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You can assign permissions to groups instead of individual users; making it easier to manage access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Windows has built-in groups with various access levels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Administrator: complete admin privileges; full access to the machine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Users: cannot edit the Registry or access critical system files; manage groups they created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Guests: enables someone who does not have an account on the system to log on (disabled by default)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Elevated Privileges: User Account Control (UAC) allows general users that have admin rights to temporarily become admin to perform a task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Access Local Users and Groups: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Select Control Panel | Administrative Tools | Computer management | Local Users and Groups; Type lusrmgr.msc in the search field and press enter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3031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3533</Words>
  <Application>Microsoft Office PowerPoint</Application>
  <PresentationFormat>Widescreen</PresentationFormat>
  <Paragraphs>338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Celestial</vt:lpstr>
      <vt:lpstr>CIS101B Week Two</vt:lpstr>
      <vt:lpstr>Windows Under The Hood</vt:lpstr>
      <vt:lpstr>Windows Under The Hood</vt:lpstr>
      <vt:lpstr>Windows Under The Hood</vt:lpstr>
      <vt:lpstr>Windows Under The Hood</vt:lpstr>
      <vt:lpstr>Windows Under The Hood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User's, groups, and permissions</vt:lpstr>
      <vt:lpstr>Maintaining and Optimizing operating systems</vt:lpstr>
      <vt:lpstr>Maintaining and Optimizing operating systems</vt:lpstr>
      <vt:lpstr>Maintaining and Optimizing operating systems</vt:lpstr>
      <vt:lpstr>Maintaining and Optimizing operating systems</vt:lpstr>
      <vt:lpstr>Maintaining and Optimizing operating systems</vt:lpstr>
      <vt:lpstr>Working with command line interface</vt:lpstr>
      <vt:lpstr>Working with command line interface</vt:lpstr>
      <vt:lpstr>Working with command line interface</vt:lpstr>
      <vt:lpstr>Working with command line interface</vt:lpstr>
      <vt:lpstr>Working with command line interface</vt:lpstr>
      <vt:lpstr>Working with command line interface</vt:lpstr>
      <vt:lpstr>Troubleshooting Operating systems</vt:lpstr>
      <vt:lpstr>Troubleshooting Operating systems</vt:lpstr>
      <vt:lpstr>Troubleshooting Operating systems</vt:lpstr>
      <vt:lpstr>End of Week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/>
  <cp:revision>2309</cp:revision>
  <dcterms:created xsi:type="dcterms:W3CDTF">2019-04-01T22:39:36Z</dcterms:created>
  <dcterms:modified xsi:type="dcterms:W3CDTF">2019-09-09T06:13:38Z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