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7"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8"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6" d="100"/>
          <a:sy n="116" d="100"/>
        </p:scale>
        <p:origin x="-1482" y="-114"/>
      </p:cViewPr>
      <p:guideLst>
        <p:guide orient="horz" pos="2160"/>
        <p:guide pos="2880"/>
      </p:guideLst>
    </p:cSldViewPr>
  </p:slideViewPr>
  <p:notesTextViewPr>
    <p:cViewPr>
      <p:scale>
        <a:sx n="1" d="1"/>
        <a:sy n="1" d="1"/>
      </p:scale>
      <p:origin x="0" y="0"/>
    </p:cViewPr>
  </p:notesTextViewPr>
  <p:sorterViewPr>
    <p:cViewPr>
      <p:scale>
        <a:sx n="100" d="100"/>
        <a:sy n="100" d="100"/>
      </p:scale>
      <p:origin x="0" y="159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0FF30-B908-4756-8256-6A305566733A}"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230427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0FF30-B908-4756-8256-6A305566733A}"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408979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0FF30-B908-4756-8256-6A305566733A}"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410254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0FF30-B908-4756-8256-6A305566733A}"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13119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0FF30-B908-4756-8256-6A305566733A}"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82248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0FF30-B908-4756-8256-6A305566733A}"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78432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0FF30-B908-4756-8256-6A305566733A}"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187119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0FF30-B908-4756-8256-6A305566733A}"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117294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0FF30-B908-4756-8256-6A305566733A}"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785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0FF30-B908-4756-8256-6A305566733A}"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252677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0FF30-B908-4756-8256-6A305566733A}"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341470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0FF30-B908-4756-8256-6A305566733A}"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C2BFC-AD96-4090-9C79-8931E44CDA91}" type="slidenum">
              <a:rPr lang="en-US" smtClean="0"/>
              <a:pPr/>
              <a:t>‹#›</a:t>
            </a:fld>
            <a:endParaRPr lang="en-US"/>
          </a:p>
        </p:txBody>
      </p:sp>
    </p:spTree>
    <p:extLst>
      <p:ext uri="{BB962C8B-B14F-4D97-AF65-F5344CB8AC3E}">
        <p14:creationId xmlns:p14="http://schemas.microsoft.com/office/powerpoint/2010/main" xmlns="" val="418081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947695" cy="369332"/>
          </a:xfrm>
          <a:prstGeom prst="rect">
            <a:avLst/>
          </a:prstGeom>
          <a:noFill/>
        </p:spPr>
        <p:txBody>
          <a:bodyPr wrap="none" rtlCol="0">
            <a:spAutoFit/>
          </a:bodyPr>
          <a:lstStyle/>
          <a:p>
            <a:r>
              <a:rPr lang="en-US" dirty="0" smtClean="0"/>
              <a:t>CIS101B</a:t>
            </a:r>
            <a:endParaRPr lang="en-US" dirty="0"/>
          </a:p>
        </p:txBody>
      </p:sp>
      <p:sp>
        <p:nvSpPr>
          <p:cNvPr id="5" name="TextBox 4"/>
          <p:cNvSpPr txBox="1"/>
          <p:nvPr/>
        </p:nvSpPr>
        <p:spPr>
          <a:xfrm>
            <a:off x="3505200" y="2286000"/>
            <a:ext cx="2411814" cy="1477328"/>
          </a:xfrm>
          <a:prstGeom prst="rect">
            <a:avLst/>
          </a:prstGeom>
          <a:noFill/>
        </p:spPr>
        <p:txBody>
          <a:bodyPr wrap="none" rtlCol="0">
            <a:spAutoFit/>
          </a:bodyPr>
          <a:lstStyle/>
          <a:p>
            <a:pPr algn="ctr"/>
            <a:r>
              <a:rPr lang="en-US" dirty="0" smtClean="0"/>
              <a:t>Week 3 Class 5</a:t>
            </a:r>
          </a:p>
          <a:p>
            <a:pPr algn="ctr"/>
            <a:endParaRPr lang="en-US" dirty="0"/>
          </a:p>
          <a:p>
            <a:pPr algn="ctr"/>
            <a:r>
              <a:rPr lang="en-US" dirty="0" smtClean="0"/>
              <a:t>Chapter 10</a:t>
            </a:r>
          </a:p>
          <a:p>
            <a:pPr algn="ctr"/>
            <a:endParaRPr lang="en-US" dirty="0"/>
          </a:p>
          <a:p>
            <a:pPr algn="ctr"/>
            <a:r>
              <a:rPr lang="en-US" dirty="0" smtClean="0"/>
              <a:t>System Implementation</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838200" y="4038600"/>
            <a:ext cx="7600950" cy="1952625"/>
          </a:xfrm>
          <a:prstGeom prst="rect">
            <a:avLst/>
          </a:prstGeom>
          <a:noFill/>
          <a:ln w="9525">
            <a:noFill/>
            <a:miter lim="800000"/>
            <a:headEnd/>
            <a:tailEnd/>
          </a:ln>
        </p:spPr>
      </p:pic>
    </p:spTree>
    <p:extLst>
      <p:ext uri="{BB962C8B-B14F-4D97-AF65-F5344CB8AC3E}">
        <p14:creationId xmlns:p14="http://schemas.microsoft.com/office/powerpoint/2010/main" xmlns="" val="1372920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990600"/>
            <a:ext cx="8458200" cy="3139321"/>
          </a:xfrm>
          <a:prstGeom prst="rect">
            <a:avLst/>
          </a:prstGeom>
          <a:noFill/>
        </p:spPr>
        <p:txBody>
          <a:bodyPr wrap="square" rtlCol="0">
            <a:spAutoFit/>
          </a:bodyPr>
          <a:lstStyle/>
          <a:p>
            <a:r>
              <a:rPr lang="en-US" sz="2800" b="1" dirty="0" smtClean="0"/>
              <a:t>10.2 Windows Pre-installation</a:t>
            </a:r>
          </a:p>
          <a:p>
            <a:r>
              <a:rPr lang="en-US" b="1" dirty="0"/>
              <a:t>When purchasing a new computer, or upgrading an existing computer, one of the first choices you will need to make is which Windows OS version and edition to install. When deciding on a particular Windows version or edition, consider the following general information</a:t>
            </a:r>
            <a:r>
              <a:rPr lang="en-US" b="1" dirty="0" smtClean="0"/>
              <a:t>:</a:t>
            </a:r>
          </a:p>
          <a:p>
            <a:endParaRPr lang="en-US" b="1" dirty="0" smtClean="0"/>
          </a:p>
          <a:p>
            <a:endParaRPr lang="en-US" sz="800" b="1" dirty="0"/>
          </a:p>
          <a:p>
            <a:pPr lvl="0"/>
            <a:r>
              <a:rPr lang="en-US" dirty="0" smtClean="0"/>
              <a:t>O Each </a:t>
            </a:r>
            <a:r>
              <a:rPr lang="en-US" dirty="0"/>
              <a:t>Windows OS edition has different features and limitations. For example, </a:t>
            </a:r>
            <a:r>
              <a:rPr lang="en-US" dirty="0" smtClean="0"/>
              <a:t/>
            </a:r>
            <a:br>
              <a:rPr lang="en-US" dirty="0" smtClean="0"/>
            </a:br>
            <a:r>
              <a:rPr lang="en-US" dirty="0" smtClean="0"/>
              <a:t>    Windows </a:t>
            </a:r>
            <a:r>
              <a:rPr lang="en-US" dirty="0"/>
              <a:t>10 Home edition does not include BitLocker support. When deciding on an </a:t>
            </a:r>
            <a:r>
              <a:rPr lang="en-US" dirty="0" smtClean="0"/>
              <a:t/>
            </a:r>
            <a:br>
              <a:rPr lang="en-US" dirty="0" smtClean="0"/>
            </a:br>
            <a:r>
              <a:rPr lang="en-US" dirty="0" smtClean="0"/>
              <a:t>    OS </a:t>
            </a:r>
            <a:r>
              <a:rPr lang="en-US" dirty="0"/>
              <a:t>edition, first identify the intended use of the computer system, and then select the </a:t>
            </a:r>
            <a:r>
              <a:rPr lang="en-US" dirty="0" smtClean="0"/>
              <a:t/>
            </a:r>
            <a:br>
              <a:rPr lang="en-US" dirty="0" smtClean="0"/>
            </a:br>
            <a:r>
              <a:rPr lang="en-US" dirty="0" smtClean="0"/>
              <a:t>    edition </a:t>
            </a:r>
            <a:r>
              <a:rPr lang="en-US" dirty="0"/>
              <a:t>with the appropriate features</a:t>
            </a:r>
            <a:r>
              <a:rPr lang="en-US" dirty="0" smtClean="0"/>
              <a:t>.</a:t>
            </a:r>
            <a:endParaRPr lang="en-US" sz="2000" dirty="0"/>
          </a:p>
        </p:txBody>
      </p:sp>
      <p:pic>
        <p:nvPicPr>
          <p:cNvPr id="1026" name="Picture 2"/>
          <p:cNvPicPr>
            <a:picLocks noChangeAspect="1" noChangeArrowheads="1"/>
          </p:cNvPicPr>
          <p:nvPr/>
        </p:nvPicPr>
        <p:blipFill>
          <a:blip r:embed="rId3" cstate="print"/>
          <a:srcRect l="8333" t="25926" r="71250" b="62963"/>
          <a:stretch>
            <a:fillRect/>
          </a:stretch>
        </p:blipFill>
        <p:spPr bwMode="auto">
          <a:xfrm>
            <a:off x="457200" y="5257800"/>
            <a:ext cx="4231640" cy="1295400"/>
          </a:xfrm>
          <a:prstGeom prst="rect">
            <a:avLst/>
          </a:prstGeom>
          <a:noFill/>
          <a:ln w="9525">
            <a:noFill/>
            <a:miter lim="800000"/>
            <a:headEnd/>
            <a:tailEnd/>
          </a:ln>
        </p:spPr>
      </p:pic>
    </p:spTree>
    <p:extLst>
      <p:ext uri="{BB962C8B-B14F-4D97-AF65-F5344CB8AC3E}">
        <p14:creationId xmlns:p14="http://schemas.microsoft.com/office/powerpoint/2010/main" xmlns="" val="230866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81000" y="685800"/>
            <a:ext cx="8458200" cy="5139869"/>
          </a:xfrm>
          <a:prstGeom prst="rect">
            <a:avLst/>
          </a:prstGeom>
          <a:noFill/>
        </p:spPr>
        <p:txBody>
          <a:bodyPr wrap="square" rtlCol="0">
            <a:spAutoFit/>
          </a:bodyPr>
          <a:lstStyle/>
          <a:p>
            <a:r>
              <a:rPr lang="en-US" sz="2800" b="1" dirty="0" smtClean="0"/>
              <a:t>10.2 Windows </a:t>
            </a:r>
            <a:r>
              <a:rPr lang="en-US" sz="2800" b="1" dirty="0" smtClean="0"/>
              <a:t>Pre-installation</a:t>
            </a:r>
          </a:p>
          <a:p>
            <a:endParaRPr lang="en-US" sz="1100" b="1" dirty="0" smtClean="0"/>
          </a:p>
          <a:p>
            <a:pPr lvl="0"/>
            <a:r>
              <a:rPr lang="en-US" dirty="0" smtClean="0"/>
              <a:t>O </a:t>
            </a:r>
            <a:r>
              <a:rPr lang="en-US" dirty="0" smtClean="0"/>
              <a:t>In </a:t>
            </a:r>
            <a:r>
              <a:rPr lang="en-US" dirty="0"/>
              <a:t>addition to the version and edition, you will also need to select which Windows OS </a:t>
            </a:r>
            <a:r>
              <a:rPr lang="en-US" dirty="0" smtClean="0"/>
              <a:t/>
            </a:r>
            <a:br>
              <a:rPr lang="en-US" dirty="0" smtClean="0"/>
            </a:br>
            <a:r>
              <a:rPr lang="en-US" dirty="0" smtClean="0"/>
              <a:t>    architecture </a:t>
            </a:r>
            <a:r>
              <a:rPr lang="en-US" dirty="0"/>
              <a:t>to install. Each OS has either a 32-bit (x86) or 64-bit (x64) architecture </a:t>
            </a:r>
            <a:r>
              <a:rPr lang="en-US" dirty="0" smtClean="0"/>
              <a:t/>
            </a:r>
            <a:br>
              <a:rPr lang="en-US" dirty="0" smtClean="0"/>
            </a:br>
            <a:r>
              <a:rPr lang="en-US" dirty="0" smtClean="0"/>
              <a:t>    edition.</a:t>
            </a:r>
          </a:p>
          <a:p>
            <a:pPr lvl="1"/>
            <a:r>
              <a:rPr lang="en-US" dirty="0" smtClean="0"/>
              <a:t>a. The biggest advantage to using a 64-bit version is support for more than 4GB of </a:t>
            </a:r>
            <a:br>
              <a:rPr lang="en-US" dirty="0" smtClean="0"/>
            </a:br>
            <a:r>
              <a:rPr lang="en-US" dirty="0" smtClean="0"/>
              <a:t>    memory (most 32-bit systems can only use about 3GB of memory). You would </a:t>
            </a:r>
            <a:br>
              <a:rPr lang="en-US" dirty="0" smtClean="0"/>
            </a:br>
            <a:r>
              <a:rPr lang="en-US" dirty="0" smtClean="0"/>
              <a:t>    also choose a 64-bit version if you needed to run 64-bit applications or use </a:t>
            </a:r>
            <a:br>
              <a:rPr lang="en-US" dirty="0" smtClean="0"/>
            </a:br>
            <a:r>
              <a:rPr lang="en-US" dirty="0" smtClean="0"/>
              <a:t>    hardware that had only 64-bit drivers.</a:t>
            </a:r>
          </a:p>
          <a:p>
            <a:pPr lvl="1"/>
            <a:endParaRPr lang="en-US" sz="800" dirty="0" smtClean="0"/>
          </a:p>
          <a:p>
            <a:pPr lvl="1"/>
            <a:r>
              <a:rPr lang="en-US" dirty="0" smtClean="0"/>
              <a:t>b. You must have a 64-bit processor to run a 64-bit operating system. You can, </a:t>
            </a:r>
            <a:br>
              <a:rPr lang="en-US" dirty="0" smtClean="0"/>
            </a:br>
            <a:r>
              <a:rPr lang="en-US" dirty="0" smtClean="0"/>
              <a:t>    however, run a 32-bit operating system on a 64-bit processor.</a:t>
            </a:r>
          </a:p>
          <a:p>
            <a:pPr lvl="1"/>
            <a:r>
              <a:rPr lang="en-US" dirty="0" smtClean="0"/>
              <a:t>c</a:t>
            </a:r>
            <a:r>
              <a:rPr lang="en-US" dirty="0" smtClean="0"/>
              <a:t>. A </a:t>
            </a:r>
            <a:r>
              <a:rPr lang="en-US" dirty="0"/>
              <a:t>64-bit operating system requires 64-bit drivers. For this reason, older hardware </a:t>
            </a:r>
            <a:r>
              <a:rPr lang="en-US" dirty="0" smtClean="0"/>
              <a:t> </a:t>
            </a:r>
          </a:p>
          <a:p>
            <a:pPr lvl="1"/>
            <a:r>
              <a:rPr lang="en-US" dirty="0" smtClean="0"/>
              <a:t> </a:t>
            </a:r>
            <a:r>
              <a:rPr lang="en-US" dirty="0" smtClean="0"/>
              <a:t>   </a:t>
            </a:r>
            <a:r>
              <a:rPr lang="en-US" dirty="0" smtClean="0"/>
              <a:t>(</a:t>
            </a:r>
            <a:r>
              <a:rPr lang="en-US" dirty="0"/>
              <a:t>that has only 32-bit drivers available) will not work on a 64-bit operating system</a:t>
            </a:r>
            <a:r>
              <a:rPr lang="en-US" dirty="0" smtClean="0"/>
              <a:t>.</a:t>
            </a:r>
          </a:p>
          <a:p>
            <a:pPr lvl="1"/>
            <a:endParaRPr lang="en-US" sz="800" dirty="0"/>
          </a:p>
          <a:p>
            <a:pPr lvl="1"/>
            <a:r>
              <a:rPr lang="en-US" dirty="0" smtClean="0"/>
              <a:t>d. A </a:t>
            </a:r>
            <a:r>
              <a:rPr lang="en-US" dirty="0"/>
              <a:t>64-bit operating system can run both 32-bit and 64-bit applications; a 32-bit </a:t>
            </a:r>
            <a:r>
              <a:rPr lang="en-US" dirty="0" smtClean="0"/>
              <a:t>  </a:t>
            </a:r>
          </a:p>
          <a:p>
            <a:pPr lvl="1"/>
            <a:r>
              <a:rPr lang="en-US" dirty="0" smtClean="0"/>
              <a:t> </a:t>
            </a:r>
            <a:r>
              <a:rPr lang="en-US" dirty="0" smtClean="0"/>
              <a:t>   </a:t>
            </a:r>
            <a:r>
              <a:rPr lang="en-US" dirty="0" smtClean="0"/>
              <a:t>operating </a:t>
            </a:r>
            <a:r>
              <a:rPr lang="en-US" dirty="0"/>
              <a:t>system cannot run a 64-bit application. Some 32-bit applications </a:t>
            </a:r>
            <a:r>
              <a:rPr lang="en-US" dirty="0" smtClean="0"/>
              <a:t>  </a:t>
            </a:r>
          </a:p>
          <a:p>
            <a:pPr lvl="1"/>
            <a:r>
              <a:rPr lang="en-US" dirty="0" smtClean="0"/>
              <a:t> </a:t>
            </a:r>
            <a:r>
              <a:rPr lang="en-US" dirty="0" smtClean="0"/>
              <a:t>   </a:t>
            </a:r>
            <a:r>
              <a:rPr lang="en-US" dirty="0" smtClean="0"/>
              <a:t>running </a:t>
            </a:r>
            <a:r>
              <a:rPr lang="en-US" dirty="0"/>
              <a:t>on a 64-bit version of Windows will have errors that do not exist on </a:t>
            </a:r>
            <a:r>
              <a:rPr lang="en-US" dirty="0" smtClean="0"/>
              <a:t>32-</a:t>
            </a:r>
          </a:p>
          <a:p>
            <a:pPr lvl="1"/>
            <a:r>
              <a:rPr lang="en-US" dirty="0" smtClean="0"/>
              <a:t> </a:t>
            </a:r>
            <a:r>
              <a:rPr lang="en-US" dirty="0" smtClean="0"/>
              <a:t>   </a:t>
            </a:r>
            <a:r>
              <a:rPr lang="en-US" dirty="0" smtClean="0"/>
              <a:t>bit </a:t>
            </a:r>
            <a:r>
              <a:rPr lang="en-US" dirty="0"/>
              <a:t>systems, so vendors might need to release patches for these applications</a:t>
            </a:r>
            <a:r>
              <a:rPr lang="en-US" dirty="0" smtClean="0"/>
              <a:t>.</a:t>
            </a:r>
            <a:endParaRPr lang="en-US" sz="2000" dirty="0"/>
          </a:p>
        </p:txBody>
      </p:sp>
      <p:pic>
        <p:nvPicPr>
          <p:cNvPr id="5" name="Picture 3"/>
          <p:cNvPicPr>
            <a:picLocks noChangeAspect="1" noChangeArrowheads="1"/>
          </p:cNvPicPr>
          <p:nvPr/>
        </p:nvPicPr>
        <p:blipFill>
          <a:blip r:embed="rId3" cstate="print"/>
          <a:srcRect/>
          <a:stretch>
            <a:fillRect/>
          </a:stretch>
        </p:blipFill>
        <p:spPr bwMode="auto">
          <a:xfrm>
            <a:off x="457200" y="5867400"/>
            <a:ext cx="4794250" cy="762000"/>
          </a:xfrm>
          <a:prstGeom prst="rect">
            <a:avLst/>
          </a:prstGeom>
          <a:noFill/>
          <a:ln w="9525">
            <a:noFill/>
            <a:miter lim="800000"/>
            <a:headEnd/>
            <a:tailEnd/>
          </a:ln>
        </p:spPr>
      </p:pic>
    </p:spTree>
    <p:extLst>
      <p:ext uri="{BB962C8B-B14F-4D97-AF65-F5344CB8AC3E}">
        <p14:creationId xmlns:p14="http://schemas.microsoft.com/office/powerpoint/2010/main" xmlns="" val="202463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413657" y="914400"/>
            <a:ext cx="8458200" cy="5355312"/>
          </a:xfrm>
          <a:prstGeom prst="rect">
            <a:avLst/>
          </a:prstGeom>
          <a:noFill/>
        </p:spPr>
        <p:txBody>
          <a:bodyPr wrap="square" rtlCol="0">
            <a:spAutoFit/>
          </a:bodyPr>
          <a:lstStyle/>
          <a:p>
            <a:r>
              <a:rPr lang="en-US" sz="2800" b="1" dirty="0" smtClean="0"/>
              <a:t>10.2 Windows Pre-installation</a:t>
            </a:r>
          </a:p>
          <a:p>
            <a:r>
              <a:rPr lang="en-US" b="1" dirty="0" smtClean="0"/>
              <a:t>The following table describes the features and requirements for the most common Windows versions:</a:t>
            </a:r>
          </a:p>
          <a:p>
            <a:endParaRPr lang="en-US" sz="800" b="1" dirty="0"/>
          </a:p>
          <a:p>
            <a:r>
              <a:rPr lang="en-US" b="1" dirty="0" smtClean="0"/>
              <a:t>Version</a:t>
            </a:r>
            <a:r>
              <a:rPr lang="en-US" b="1" dirty="0"/>
              <a:t>	</a:t>
            </a:r>
            <a:r>
              <a:rPr lang="en-US" b="1" dirty="0" smtClean="0"/>
              <a:t>Description				</a:t>
            </a:r>
          </a:p>
          <a:p>
            <a:r>
              <a:rPr lang="en-US" dirty="0" smtClean="0"/>
              <a:t>						</a:t>
            </a:r>
            <a:endParaRPr lang="en-US" dirty="0"/>
          </a:p>
          <a:p>
            <a:r>
              <a:rPr lang="en-US" dirty="0" smtClean="0"/>
              <a:t>Windows	Windows </a:t>
            </a:r>
            <a:r>
              <a:rPr lang="en-US" dirty="0"/>
              <a:t>Vista was released in 2007 as </a:t>
            </a:r>
            <a:r>
              <a:rPr lang="en-US" dirty="0" smtClean="0"/>
              <a:t>a	</a:t>
            </a:r>
          </a:p>
          <a:p>
            <a:r>
              <a:rPr lang="en-US" dirty="0" smtClean="0"/>
              <a:t>Vista</a:t>
            </a:r>
            <a:r>
              <a:rPr lang="en-US" dirty="0"/>
              <a:t>	</a:t>
            </a:r>
            <a:r>
              <a:rPr lang="en-US" dirty="0" smtClean="0"/>
              <a:t>replacement </a:t>
            </a:r>
            <a:r>
              <a:rPr lang="en-US" dirty="0"/>
              <a:t>to Windows XP. Windows </a:t>
            </a:r>
            <a:r>
              <a:rPr lang="en-US" dirty="0" smtClean="0"/>
              <a:t>Vista	</a:t>
            </a:r>
            <a:endParaRPr lang="en-US" dirty="0" smtClean="0"/>
          </a:p>
          <a:p>
            <a:r>
              <a:rPr lang="en-US" dirty="0" smtClean="0"/>
              <a:t>	introduced the following features and updates:	</a:t>
            </a:r>
          </a:p>
          <a:p>
            <a:pPr lvl="0"/>
            <a:r>
              <a:rPr lang="en-US" dirty="0" smtClean="0"/>
              <a:t>	o Windows </a:t>
            </a:r>
            <a:r>
              <a:rPr lang="en-US" dirty="0"/>
              <a:t>Aero and enhanced visual </a:t>
            </a:r>
            <a:r>
              <a:rPr lang="en-US" dirty="0" smtClean="0"/>
              <a:t>		</a:t>
            </a:r>
          </a:p>
          <a:p>
            <a:pPr lvl="0"/>
            <a:r>
              <a:rPr lang="en-US" dirty="0"/>
              <a:t>	</a:t>
            </a:r>
            <a:r>
              <a:rPr lang="en-US" dirty="0" smtClean="0"/>
              <a:t>    appearance</a:t>
            </a:r>
            <a:r>
              <a:rPr lang="en-US" dirty="0"/>
              <a:t>, including the Windows </a:t>
            </a:r>
            <a:r>
              <a:rPr lang="en-US" dirty="0" smtClean="0"/>
              <a:t>sidebar	</a:t>
            </a:r>
          </a:p>
          <a:p>
            <a:pPr lvl="0"/>
            <a:r>
              <a:rPr lang="en-US" dirty="0"/>
              <a:t>	</a:t>
            </a:r>
            <a:r>
              <a:rPr lang="en-US" dirty="0" smtClean="0"/>
              <a:t>    and gadgets				</a:t>
            </a:r>
            <a:endParaRPr lang="en-US" dirty="0"/>
          </a:p>
          <a:p>
            <a:pPr lvl="0"/>
            <a:r>
              <a:rPr lang="en-US" dirty="0" smtClean="0"/>
              <a:t>	o Windows </a:t>
            </a:r>
            <a:r>
              <a:rPr lang="en-US" dirty="0"/>
              <a:t>Media Center for playing and </a:t>
            </a:r>
            <a:r>
              <a:rPr lang="en-US" dirty="0" smtClean="0"/>
              <a:t>	</a:t>
            </a:r>
          </a:p>
          <a:p>
            <a:pPr lvl="0"/>
            <a:r>
              <a:rPr lang="en-US" dirty="0"/>
              <a:t>	</a:t>
            </a:r>
            <a:r>
              <a:rPr lang="en-US" dirty="0" smtClean="0"/>
              <a:t>    managing </a:t>
            </a:r>
            <a:r>
              <a:rPr lang="en-US" dirty="0"/>
              <a:t>digital </a:t>
            </a:r>
            <a:r>
              <a:rPr lang="en-US" dirty="0" smtClean="0"/>
              <a:t>media	</a:t>
            </a:r>
            <a:endParaRPr lang="en-US" dirty="0"/>
          </a:p>
          <a:p>
            <a:pPr lvl="0"/>
            <a:r>
              <a:rPr lang="en-US" dirty="0" smtClean="0"/>
              <a:t>	o User </a:t>
            </a:r>
            <a:r>
              <a:rPr lang="en-US" dirty="0"/>
              <a:t>Account Control (UAC)</a:t>
            </a:r>
          </a:p>
          <a:p>
            <a:pPr lvl="0"/>
            <a:r>
              <a:rPr lang="en-US" dirty="0" smtClean="0"/>
              <a:t>	o Shadow </a:t>
            </a:r>
            <a:r>
              <a:rPr lang="en-US" dirty="0"/>
              <a:t>Copy file backup (Business edition only)</a:t>
            </a:r>
          </a:p>
          <a:p>
            <a:pPr lvl="0"/>
            <a:r>
              <a:rPr lang="en-US" dirty="0" smtClean="0"/>
              <a:t>	o BitLocker </a:t>
            </a:r>
            <a:r>
              <a:rPr lang="en-US" dirty="0"/>
              <a:t>drive encryption (Enterprise edition only)</a:t>
            </a:r>
          </a:p>
          <a:p>
            <a:pPr lvl="0"/>
            <a:r>
              <a:rPr lang="en-US" dirty="0" smtClean="0"/>
              <a:t>	o ReadyBoost </a:t>
            </a:r>
            <a:r>
              <a:rPr lang="en-US" dirty="0"/>
              <a:t>and ReadyDrive</a:t>
            </a:r>
          </a:p>
          <a:p>
            <a:r>
              <a:rPr lang="en-US" dirty="0" smtClean="0"/>
              <a:t>	o Compatibility </a:t>
            </a:r>
            <a:r>
              <a:rPr lang="en-US" dirty="0"/>
              <a:t>Mode</a:t>
            </a:r>
            <a:endParaRPr lang="en-US" dirty="0" smtClean="0"/>
          </a:p>
        </p:txBody>
      </p:sp>
      <p:pic>
        <p:nvPicPr>
          <p:cNvPr id="33793" name="Picture 1"/>
          <p:cNvPicPr>
            <a:picLocks noChangeAspect="1" noChangeArrowheads="1"/>
          </p:cNvPicPr>
          <p:nvPr/>
        </p:nvPicPr>
        <p:blipFill>
          <a:blip r:embed="rId3" cstate="print"/>
          <a:srcRect/>
          <a:stretch>
            <a:fillRect/>
          </a:stretch>
        </p:blipFill>
        <p:spPr bwMode="auto">
          <a:xfrm>
            <a:off x="6096000" y="2667000"/>
            <a:ext cx="2514600" cy="2236037"/>
          </a:xfrm>
          <a:prstGeom prst="rect">
            <a:avLst/>
          </a:prstGeom>
          <a:noFill/>
          <a:ln w="9525">
            <a:noFill/>
            <a:miter lim="800000"/>
            <a:headEnd/>
            <a:tailEnd/>
          </a:ln>
        </p:spPr>
      </p:pic>
      <p:pic>
        <p:nvPicPr>
          <p:cNvPr id="33795" name="Picture 3" descr="Image result for windows vista"/>
          <p:cNvPicPr>
            <a:picLocks noChangeAspect="1" noChangeArrowheads="1"/>
          </p:cNvPicPr>
          <p:nvPr/>
        </p:nvPicPr>
        <p:blipFill>
          <a:blip r:embed="rId4" cstate="print"/>
          <a:srcRect/>
          <a:stretch>
            <a:fillRect/>
          </a:stretch>
        </p:blipFill>
        <p:spPr bwMode="auto">
          <a:xfrm>
            <a:off x="304800" y="2514600"/>
            <a:ext cx="1066800" cy="869721"/>
          </a:xfrm>
          <a:prstGeom prst="rect">
            <a:avLst/>
          </a:prstGeom>
          <a:noFill/>
        </p:spPr>
      </p:pic>
    </p:spTree>
    <p:extLst>
      <p:ext uri="{BB962C8B-B14F-4D97-AF65-F5344CB8AC3E}">
        <p14:creationId xmlns:p14="http://schemas.microsoft.com/office/powerpoint/2010/main" xmlns="" val="970564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28600" y="501878"/>
            <a:ext cx="8458200" cy="6186309"/>
          </a:xfrm>
          <a:prstGeom prst="rect">
            <a:avLst/>
          </a:prstGeom>
          <a:noFill/>
        </p:spPr>
        <p:txBody>
          <a:bodyPr wrap="square" rtlCol="0">
            <a:spAutoFit/>
          </a:bodyPr>
          <a:lstStyle/>
          <a:p>
            <a:r>
              <a:rPr lang="en-US" sz="2800" b="1" dirty="0" smtClean="0"/>
              <a:t>10.2 Windows Pre-installation</a:t>
            </a:r>
          </a:p>
          <a:p>
            <a:r>
              <a:rPr lang="en-US" b="1" dirty="0" smtClean="0"/>
              <a:t>The following table describes the features and requirements for the most common Windows versions:</a:t>
            </a:r>
          </a:p>
          <a:p>
            <a:endParaRPr lang="en-US" sz="800" b="1" dirty="0"/>
          </a:p>
          <a:p>
            <a:r>
              <a:rPr lang="en-US" b="1" dirty="0" smtClean="0"/>
              <a:t>Version</a:t>
            </a:r>
            <a:r>
              <a:rPr lang="en-US" b="1" dirty="0"/>
              <a:t>	</a:t>
            </a:r>
            <a:r>
              <a:rPr lang="en-US" b="1" dirty="0" smtClean="0"/>
              <a:t>Description				</a:t>
            </a:r>
          </a:p>
          <a:p>
            <a:r>
              <a:rPr lang="en-US" dirty="0" smtClean="0"/>
              <a:t>						</a:t>
            </a:r>
            <a:endParaRPr lang="en-US" dirty="0"/>
          </a:p>
          <a:p>
            <a:r>
              <a:rPr lang="en-US" dirty="0" smtClean="0"/>
              <a:t>Windows	</a:t>
            </a:r>
            <a:r>
              <a:rPr lang="en-US" dirty="0" smtClean="0"/>
              <a:t> </a:t>
            </a:r>
            <a:r>
              <a:rPr lang="en-US" dirty="0" smtClean="0"/>
              <a:t>  </a:t>
            </a:r>
            <a:r>
              <a:rPr lang="en-US" dirty="0" smtClean="0"/>
              <a:t>Windows</a:t>
            </a:r>
            <a:r>
              <a:rPr lang="en-US" dirty="0" smtClean="0"/>
              <a:t> </a:t>
            </a:r>
            <a:r>
              <a:rPr lang="en-US" dirty="0"/>
              <a:t>7, which was released in 2009, </a:t>
            </a:r>
            <a:r>
              <a:rPr lang="en-US" dirty="0" smtClean="0"/>
              <a:t>was	</a:t>
            </a:r>
          </a:p>
          <a:p>
            <a:r>
              <a:rPr lang="en-US" dirty="0" smtClean="0"/>
              <a:t>      7</a:t>
            </a:r>
            <a:r>
              <a:rPr lang="en-US" dirty="0"/>
              <a:t>	</a:t>
            </a:r>
            <a:r>
              <a:rPr lang="en-US" dirty="0" smtClean="0"/>
              <a:t>   developed </a:t>
            </a:r>
            <a:r>
              <a:rPr lang="en-US" dirty="0"/>
              <a:t>to address many of the </a:t>
            </a:r>
            <a:r>
              <a:rPr lang="en-US" dirty="0" smtClean="0"/>
              <a:t>problems	</a:t>
            </a:r>
          </a:p>
          <a:p>
            <a:r>
              <a:rPr lang="en-US" dirty="0" smtClean="0"/>
              <a:t>	</a:t>
            </a:r>
            <a:r>
              <a:rPr lang="en-US" dirty="0" smtClean="0"/>
              <a:t>   found </a:t>
            </a:r>
            <a:r>
              <a:rPr lang="en-US" dirty="0"/>
              <a:t>in Windows Vista. Windows 7 </a:t>
            </a:r>
            <a:r>
              <a:rPr lang="en-US" dirty="0" smtClean="0"/>
              <a:t>introduced	</a:t>
            </a:r>
          </a:p>
          <a:p>
            <a:r>
              <a:rPr lang="en-US" dirty="0"/>
              <a:t>	</a:t>
            </a:r>
            <a:r>
              <a:rPr lang="en-US" dirty="0" smtClean="0"/>
              <a:t> </a:t>
            </a:r>
            <a:r>
              <a:rPr lang="en-US" dirty="0" smtClean="0"/>
              <a:t>   the </a:t>
            </a:r>
            <a:r>
              <a:rPr lang="en-US" dirty="0"/>
              <a:t>following features not found in </a:t>
            </a:r>
            <a:r>
              <a:rPr lang="en-US" dirty="0" smtClean="0"/>
              <a:t>previous	</a:t>
            </a:r>
          </a:p>
          <a:p>
            <a:r>
              <a:rPr lang="en-US" dirty="0"/>
              <a:t>	</a:t>
            </a:r>
            <a:r>
              <a:rPr lang="en-US" dirty="0" smtClean="0"/>
              <a:t> </a:t>
            </a:r>
            <a:r>
              <a:rPr lang="en-US" dirty="0" smtClean="0"/>
              <a:t>   versions</a:t>
            </a:r>
            <a:r>
              <a:rPr lang="en-US" dirty="0" smtClean="0"/>
              <a:t>: Enhanced </a:t>
            </a:r>
            <a:r>
              <a:rPr lang="en-US" dirty="0"/>
              <a:t>Aero features, including</a:t>
            </a:r>
            <a:r>
              <a:rPr lang="en-US" dirty="0" smtClean="0"/>
              <a:t>:	</a:t>
            </a:r>
            <a:endParaRPr lang="en-US" sz="2000" dirty="0"/>
          </a:p>
          <a:p>
            <a:pPr lvl="1"/>
            <a:r>
              <a:rPr lang="en-US" dirty="0" smtClean="0"/>
              <a:t>	</a:t>
            </a:r>
            <a:r>
              <a:rPr lang="en-US" dirty="0" smtClean="0"/>
              <a:t>   o </a:t>
            </a:r>
            <a:r>
              <a:rPr lang="en-US" dirty="0" smtClean="0"/>
              <a:t>Snap </a:t>
            </a:r>
            <a:r>
              <a:rPr lang="en-US" dirty="0"/>
              <a:t>(maximizes window when dragged </a:t>
            </a:r>
            <a:r>
              <a:rPr lang="en-US" dirty="0" smtClean="0"/>
              <a:t>to  	</a:t>
            </a:r>
          </a:p>
          <a:p>
            <a:pPr lvl="1"/>
            <a:r>
              <a:rPr lang="en-US" dirty="0"/>
              <a:t>	</a:t>
            </a:r>
            <a:r>
              <a:rPr lang="en-US" dirty="0" smtClean="0"/>
              <a:t>   </a:t>
            </a:r>
            <a:r>
              <a:rPr lang="en-US" dirty="0" smtClean="0"/>
              <a:t>    </a:t>
            </a:r>
            <a:r>
              <a:rPr lang="en-US" dirty="0"/>
              <a:t>top of screen</a:t>
            </a:r>
            <a:r>
              <a:rPr lang="en-US" dirty="0" smtClean="0"/>
              <a:t>)				</a:t>
            </a:r>
            <a:endParaRPr lang="en-US" sz="2000" dirty="0"/>
          </a:p>
          <a:p>
            <a:pPr lvl="1"/>
            <a:r>
              <a:rPr lang="en-US" dirty="0" smtClean="0"/>
              <a:t> </a:t>
            </a:r>
            <a:r>
              <a:rPr lang="en-US" dirty="0" smtClean="0"/>
              <a:t>	</a:t>
            </a:r>
            <a:r>
              <a:rPr lang="en-US" dirty="0" smtClean="0"/>
              <a:t>   o </a:t>
            </a:r>
            <a:r>
              <a:rPr lang="en-US" dirty="0" smtClean="0"/>
              <a:t>Shake </a:t>
            </a:r>
            <a:r>
              <a:rPr lang="en-US" dirty="0"/>
              <a:t>(hide/show all windows except for </a:t>
            </a:r>
            <a:r>
              <a:rPr lang="en-US" dirty="0" smtClean="0"/>
              <a:t>the	</a:t>
            </a:r>
          </a:p>
          <a:p>
            <a:pPr lvl="1"/>
            <a:r>
              <a:rPr lang="en-US" dirty="0"/>
              <a:t>	</a:t>
            </a:r>
            <a:r>
              <a:rPr lang="en-US" dirty="0" smtClean="0"/>
              <a:t>   </a:t>
            </a:r>
            <a:r>
              <a:rPr lang="en-US" dirty="0" smtClean="0"/>
              <a:t>   window </a:t>
            </a:r>
            <a:r>
              <a:rPr lang="en-US" dirty="0"/>
              <a:t>being "shaken</a:t>
            </a:r>
            <a:r>
              <a:rPr lang="en-US" dirty="0" smtClean="0"/>
              <a:t>")			</a:t>
            </a:r>
            <a:endParaRPr lang="en-US" sz="2000" dirty="0"/>
          </a:p>
          <a:p>
            <a:pPr lvl="1"/>
            <a:r>
              <a:rPr lang="en-US" dirty="0" smtClean="0"/>
              <a:t>   </a:t>
            </a:r>
            <a:r>
              <a:rPr lang="en-US" dirty="0" smtClean="0"/>
              <a:t>	</a:t>
            </a:r>
            <a:r>
              <a:rPr lang="en-US" dirty="0" smtClean="0"/>
              <a:t>   o </a:t>
            </a:r>
            <a:r>
              <a:rPr lang="en-US" dirty="0" smtClean="0"/>
              <a:t>Peek </a:t>
            </a:r>
            <a:r>
              <a:rPr lang="en-US" dirty="0"/>
              <a:t>(reveals the desktop by making </a:t>
            </a:r>
            <a:r>
              <a:rPr lang="en-US" dirty="0" smtClean="0"/>
              <a:t>all</a:t>
            </a:r>
          </a:p>
          <a:p>
            <a:pPr lvl="1"/>
            <a:r>
              <a:rPr lang="en-US" dirty="0"/>
              <a:t>	</a:t>
            </a:r>
            <a:r>
              <a:rPr lang="en-US" dirty="0" smtClean="0"/>
              <a:t>   </a:t>
            </a:r>
            <a:r>
              <a:rPr lang="en-US" dirty="0" smtClean="0"/>
              <a:t>    </a:t>
            </a:r>
            <a:r>
              <a:rPr lang="en-US" dirty="0"/>
              <a:t>windows transparent)</a:t>
            </a:r>
            <a:endParaRPr lang="en-US" sz="2000" dirty="0"/>
          </a:p>
          <a:p>
            <a:pPr lvl="0"/>
            <a:r>
              <a:rPr lang="en-US" dirty="0" smtClean="0"/>
              <a:t>	</a:t>
            </a:r>
            <a:r>
              <a:rPr lang="en-US" dirty="0" smtClean="0"/>
              <a:t>   o </a:t>
            </a:r>
            <a:r>
              <a:rPr lang="en-US" dirty="0" smtClean="0"/>
              <a:t>Redesigned </a:t>
            </a:r>
            <a:r>
              <a:rPr lang="en-US" dirty="0"/>
              <a:t>Taskbar with the ability to </a:t>
            </a:r>
            <a:r>
              <a:rPr lang="en-US" dirty="0" smtClean="0"/>
              <a:t>pin</a:t>
            </a:r>
          </a:p>
          <a:p>
            <a:pPr lvl="0"/>
            <a:r>
              <a:rPr lang="en-US" dirty="0"/>
              <a:t>	</a:t>
            </a:r>
            <a:r>
              <a:rPr lang="en-US" dirty="0" smtClean="0"/>
              <a:t>   </a:t>
            </a:r>
            <a:r>
              <a:rPr lang="en-US" dirty="0" smtClean="0"/>
              <a:t>   applications</a:t>
            </a:r>
            <a:endParaRPr lang="en-US" sz="2000" dirty="0"/>
          </a:p>
          <a:p>
            <a:pPr lvl="0"/>
            <a:r>
              <a:rPr lang="en-US" dirty="0" smtClean="0"/>
              <a:t>	</a:t>
            </a:r>
            <a:r>
              <a:rPr lang="en-US" dirty="0" smtClean="0"/>
              <a:t>   o </a:t>
            </a:r>
            <a:r>
              <a:rPr lang="en-US" dirty="0" smtClean="0"/>
              <a:t>Libraries</a:t>
            </a:r>
            <a:endParaRPr lang="en-US" sz="2000" dirty="0"/>
          </a:p>
          <a:p>
            <a:pPr lvl="0"/>
            <a:r>
              <a:rPr lang="en-US" dirty="0" smtClean="0"/>
              <a:t>	</a:t>
            </a:r>
            <a:r>
              <a:rPr lang="en-US" dirty="0" smtClean="0"/>
              <a:t>   o </a:t>
            </a:r>
            <a:r>
              <a:rPr lang="en-US" dirty="0" smtClean="0"/>
              <a:t>Improved </a:t>
            </a:r>
            <a:r>
              <a:rPr lang="en-US" dirty="0"/>
              <a:t>backup and restore flexibility</a:t>
            </a:r>
            <a:endParaRPr lang="en-US" sz="2000" dirty="0"/>
          </a:p>
          <a:p>
            <a:r>
              <a:rPr lang="en-US" dirty="0" smtClean="0"/>
              <a:t>	</a:t>
            </a:r>
            <a:r>
              <a:rPr lang="en-US" dirty="0" smtClean="0"/>
              <a:t>   o  XP </a:t>
            </a:r>
            <a:r>
              <a:rPr lang="en-US" dirty="0"/>
              <a:t>Mode (</a:t>
            </a:r>
            <a:r>
              <a:rPr lang="en-US" dirty="0" smtClean="0"/>
              <a:t>Pro, </a:t>
            </a:r>
            <a:r>
              <a:rPr lang="en-US" dirty="0"/>
              <a:t>Ultimate, and Enterprise only)</a:t>
            </a:r>
            <a:endParaRPr lang="en-US" dirty="0" smtClean="0"/>
          </a:p>
        </p:txBody>
      </p:sp>
      <p:pic>
        <p:nvPicPr>
          <p:cNvPr id="32769" name="Picture 1"/>
          <p:cNvPicPr>
            <a:picLocks noChangeAspect="1" noChangeArrowheads="1"/>
          </p:cNvPicPr>
          <p:nvPr/>
        </p:nvPicPr>
        <p:blipFill>
          <a:blip r:embed="rId3" cstate="print"/>
          <a:srcRect/>
          <a:stretch>
            <a:fillRect/>
          </a:stretch>
        </p:blipFill>
        <p:spPr bwMode="auto">
          <a:xfrm>
            <a:off x="6172200" y="2895600"/>
            <a:ext cx="2438400" cy="2725704"/>
          </a:xfrm>
          <a:prstGeom prst="rect">
            <a:avLst/>
          </a:prstGeom>
          <a:noFill/>
          <a:ln w="9525">
            <a:noFill/>
            <a:miter lim="800000"/>
            <a:headEnd/>
            <a:tailEnd/>
          </a:ln>
        </p:spPr>
      </p:pic>
      <p:sp>
        <p:nvSpPr>
          <p:cNvPr id="32771" name="AutoShape 3" descr="Image result for windows 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3" name="AutoShape 5" descr="Image result for windows 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5" name="Picture 7" descr="Image result for windows 7"/>
          <p:cNvPicPr>
            <a:picLocks noChangeAspect="1" noChangeArrowheads="1"/>
          </p:cNvPicPr>
          <p:nvPr/>
        </p:nvPicPr>
        <p:blipFill>
          <a:blip r:embed="rId4" cstate="print"/>
          <a:srcRect/>
          <a:stretch>
            <a:fillRect/>
          </a:stretch>
        </p:blipFill>
        <p:spPr bwMode="auto">
          <a:xfrm>
            <a:off x="219116" y="2209800"/>
            <a:ext cx="1095587" cy="762000"/>
          </a:xfrm>
          <a:prstGeom prst="rect">
            <a:avLst/>
          </a:prstGeom>
          <a:noFill/>
        </p:spPr>
      </p:pic>
    </p:spTree>
    <p:extLst>
      <p:ext uri="{BB962C8B-B14F-4D97-AF65-F5344CB8AC3E}">
        <p14:creationId xmlns:p14="http://schemas.microsoft.com/office/powerpoint/2010/main" xmlns="" val="63920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61257" y="838200"/>
            <a:ext cx="8458200" cy="5078313"/>
          </a:xfrm>
          <a:prstGeom prst="rect">
            <a:avLst/>
          </a:prstGeom>
          <a:noFill/>
        </p:spPr>
        <p:txBody>
          <a:bodyPr wrap="square" rtlCol="0">
            <a:spAutoFit/>
          </a:bodyPr>
          <a:lstStyle/>
          <a:p>
            <a:r>
              <a:rPr lang="en-US" sz="2800" b="1" dirty="0" smtClean="0"/>
              <a:t>10.2 Windows Pre-installation</a:t>
            </a:r>
          </a:p>
          <a:p>
            <a:r>
              <a:rPr lang="en-US" b="1" dirty="0" smtClean="0"/>
              <a:t>The following table describes the features and requirements for the most common Windows versions:</a:t>
            </a:r>
          </a:p>
          <a:p>
            <a:endParaRPr lang="en-US" sz="800" b="1" dirty="0"/>
          </a:p>
          <a:p>
            <a:r>
              <a:rPr lang="en-US" b="1" dirty="0" smtClean="0"/>
              <a:t>Version</a:t>
            </a:r>
            <a:r>
              <a:rPr lang="en-US" b="1" dirty="0"/>
              <a:t>	</a:t>
            </a:r>
            <a:r>
              <a:rPr lang="en-US" b="1" dirty="0" smtClean="0"/>
              <a:t>Description				</a:t>
            </a:r>
          </a:p>
          <a:p>
            <a:r>
              <a:rPr lang="en-US" dirty="0" smtClean="0"/>
              <a:t>						</a:t>
            </a:r>
            <a:endParaRPr lang="en-US" dirty="0"/>
          </a:p>
          <a:p>
            <a:r>
              <a:rPr lang="en-US" sz="1700" dirty="0" smtClean="0"/>
              <a:t>Windows	</a:t>
            </a:r>
            <a:r>
              <a:rPr lang="en-US" sz="1700" dirty="0" smtClean="0"/>
              <a:t>     </a:t>
            </a:r>
            <a:r>
              <a:rPr lang="en-US" sz="1700" dirty="0" err="1" smtClean="0"/>
              <a:t>Windows</a:t>
            </a:r>
            <a:r>
              <a:rPr lang="en-US" sz="1700" dirty="0" smtClean="0"/>
              <a:t> </a:t>
            </a:r>
            <a:r>
              <a:rPr lang="en-US" sz="1700" dirty="0"/>
              <a:t>8 was released in 2012 and </a:t>
            </a:r>
            <a:r>
              <a:rPr lang="en-US" sz="1700" dirty="0" smtClean="0"/>
              <a:t>introduced	</a:t>
            </a:r>
          </a:p>
          <a:p>
            <a:r>
              <a:rPr lang="en-US" sz="1700" dirty="0" smtClean="0"/>
              <a:t>   8/8.1</a:t>
            </a:r>
            <a:r>
              <a:rPr lang="en-US" sz="1700" dirty="0"/>
              <a:t>	</a:t>
            </a:r>
            <a:r>
              <a:rPr lang="en-US" sz="1700" dirty="0" smtClean="0"/>
              <a:t> </a:t>
            </a:r>
            <a:r>
              <a:rPr lang="en-US" sz="1700" dirty="0" smtClean="0"/>
              <a:t>    major </a:t>
            </a:r>
            <a:r>
              <a:rPr lang="en-US" sz="1700" dirty="0"/>
              <a:t>changes to the Windows OS. A year later, </a:t>
            </a:r>
            <a:r>
              <a:rPr lang="en-US" sz="1700" dirty="0" smtClean="0"/>
              <a:t>	</a:t>
            </a:r>
          </a:p>
          <a:p>
            <a:r>
              <a:rPr lang="en-US" sz="1700" dirty="0"/>
              <a:t>	</a:t>
            </a:r>
            <a:r>
              <a:rPr lang="en-US" sz="1700" dirty="0" smtClean="0"/>
              <a:t> </a:t>
            </a:r>
            <a:r>
              <a:rPr lang="en-US" sz="1700" dirty="0" smtClean="0"/>
              <a:t>    Windows </a:t>
            </a:r>
            <a:r>
              <a:rPr lang="en-US" sz="1700" dirty="0"/>
              <a:t>8.1 was offered as a free upgrade </a:t>
            </a:r>
            <a:r>
              <a:rPr lang="en-US" sz="1700" dirty="0" smtClean="0"/>
              <a:t>in	</a:t>
            </a:r>
          </a:p>
          <a:p>
            <a:r>
              <a:rPr lang="en-US" sz="1700" dirty="0"/>
              <a:t>	</a:t>
            </a:r>
            <a:r>
              <a:rPr lang="en-US" sz="1700" dirty="0" smtClean="0"/>
              <a:t> </a:t>
            </a:r>
            <a:r>
              <a:rPr lang="en-US" sz="1700" dirty="0" smtClean="0"/>
              <a:t>    order </a:t>
            </a:r>
            <a:r>
              <a:rPr lang="en-US" sz="1700" dirty="0"/>
              <a:t>to fix several issues. Windows 8/8.1 </a:t>
            </a:r>
            <a:r>
              <a:rPr lang="en-US" sz="1700" dirty="0" smtClean="0"/>
              <a:t>	</a:t>
            </a:r>
          </a:p>
          <a:p>
            <a:r>
              <a:rPr lang="en-US" sz="1700" dirty="0"/>
              <a:t>	</a:t>
            </a:r>
            <a:r>
              <a:rPr lang="en-US" sz="1700" dirty="0" smtClean="0"/>
              <a:t>     introduced </a:t>
            </a:r>
            <a:r>
              <a:rPr lang="en-US" sz="1700" dirty="0"/>
              <a:t>the following features</a:t>
            </a:r>
            <a:r>
              <a:rPr lang="en-US" sz="1700" dirty="0" smtClean="0"/>
              <a:t>:		</a:t>
            </a:r>
            <a:endParaRPr lang="en-US" sz="1700" dirty="0"/>
          </a:p>
          <a:p>
            <a:pPr lvl="0"/>
            <a:r>
              <a:rPr lang="en-US" sz="1700" dirty="0" smtClean="0"/>
              <a:t>	</a:t>
            </a:r>
            <a:r>
              <a:rPr lang="en-US" sz="1700" dirty="0" smtClean="0"/>
              <a:t>     o </a:t>
            </a:r>
            <a:r>
              <a:rPr lang="en-US" sz="1700" dirty="0" smtClean="0"/>
              <a:t>UEFI </a:t>
            </a:r>
            <a:r>
              <a:rPr lang="en-US" sz="1700" dirty="0"/>
              <a:t>integration (</a:t>
            </a:r>
            <a:r>
              <a:rPr lang="en-US" sz="1700" dirty="0" smtClean="0"/>
              <a:t>including </a:t>
            </a:r>
            <a:r>
              <a:rPr lang="en-US" sz="1700" dirty="0"/>
              <a:t>UEFI Secure Boot</a:t>
            </a:r>
            <a:r>
              <a:rPr lang="en-US" sz="1700" dirty="0" smtClean="0"/>
              <a:t>)	</a:t>
            </a:r>
            <a:r>
              <a:rPr lang="en-US" sz="1700" dirty="0"/>
              <a:t/>
            </a:r>
            <a:br>
              <a:rPr lang="en-US" sz="1700" dirty="0"/>
            </a:br>
            <a:r>
              <a:rPr lang="en-US" sz="1700" dirty="0" smtClean="0"/>
              <a:t>	</a:t>
            </a:r>
            <a:r>
              <a:rPr lang="en-US" sz="1700" dirty="0"/>
              <a:t> </a:t>
            </a:r>
            <a:r>
              <a:rPr lang="en-US" sz="1700" dirty="0" smtClean="0"/>
              <a:t>   </a:t>
            </a:r>
            <a:r>
              <a:rPr lang="en-US" sz="1700" dirty="0" smtClean="0"/>
              <a:t>    </a:t>
            </a:r>
            <a:r>
              <a:rPr lang="en-US" sz="1700" b="1" dirty="0" smtClean="0"/>
              <a:t>Unified </a:t>
            </a:r>
            <a:r>
              <a:rPr lang="en-US" sz="1700" b="1" dirty="0"/>
              <a:t>Extensible Firmware </a:t>
            </a:r>
            <a:r>
              <a:rPr lang="en-US" sz="1700" b="1" dirty="0" smtClean="0"/>
              <a:t>Interface	</a:t>
            </a:r>
            <a:r>
              <a:rPr lang="en-US" sz="1700" b="1" dirty="0"/>
              <a:t/>
            </a:r>
            <a:br>
              <a:rPr lang="en-US" sz="1700" b="1" dirty="0"/>
            </a:br>
            <a:r>
              <a:rPr lang="en-US" sz="1700" b="1" dirty="0" smtClean="0"/>
              <a:t>	    </a:t>
            </a:r>
            <a:r>
              <a:rPr lang="en-US" sz="1700" b="1" dirty="0" smtClean="0"/>
              <a:t>    Secure </a:t>
            </a:r>
            <a:r>
              <a:rPr lang="en-US" sz="1700" b="1" dirty="0"/>
              <a:t>Boot</a:t>
            </a:r>
            <a:r>
              <a:rPr lang="en-US" sz="1700" dirty="0"/>
              <a:t> prevents operating systems </a:t>
            </a:r>
            <a:r>
              <a:rPr lang="en-US" sz="1700" dirty="0" smtClean="0"/>
              <a:t>from</a:t>
            </a:r>
          </a:p>
          <a:p>
            <a:pPr lvl="0"/>
            <a:r>
              <a:rPr lang="en-US" sz="1700" dirty="0"/>
              <a:t>	</a:t>
            </a:r>
            <a:r>
              <a:rPr lang="en-US" sz="1700" dirty="0" smtClean="0"/>
              <a:t>   </a:t>
            </a:r>
            <a:r>
              <a:rPr lang="en-US" sz="1700" dirty="0"/>
              <a:t> </a:t>
            </a:r>
            <a:r>
              <a:rPr lang="en-US" sz="1700" dirty="0" smtClean="0"/>
              <a:t>    </a:t>
            </a:r>
            <a:r>
              <a:rPr lang="en-US" sz="1700" b="1" dirty="0" smtClean="0"/>
              <a:t>booting </a:t>
            </a:r>
            <a:r>
              <a:rPr lang="en-US" sz="1700" dirty="0"/>
              <a:t>unless they're signed by a key </a:t>
            </a:r>
            <a:r>
              <a:rPr lang="en-US" sz="1700" dirty="0" smtClean="0"/>
              <a:t>loaded</a:t>
            </a:r>
          </a:p>
          <a:p>
            <a:pPr lvl="0"/>
            <a:r>
              <a:rPr lang="en-US" sz="1700" dirty="0"/>
              <a:t>	</a:t>
            </a:r>
            <a:r>
              <a:rPr lang="en-US" sz="1700" dirty="0" smtClean="0"/>
              <a:t>    </a:t>
            </a:r>
            <a:r>
              <a:rPr lang="en-US" sz="1700" dirty="0" smtClean="0"/>
              <a:t>    into</a:t>
            </a:r>
            <a:r>
              <a:rPr lang="en-US" sz="1700" dirty="0"/>
              <a:t> </a:t>
            </a:r>
            <a:r>
              <a:rPr lang="en-US" sz="1700" b="1" dirty="0"/>
              <a:t>UEFI</a:t>
            </a:r>
            <a:r>
              <a:rPr lang="en-US" sz="1700" dirty="0"/>
              <a:t> — out of the box, only </a:t>
            </a:r>
            <a:r>
              <a:rPr lang="en-US" sz="1700" dirty="0" smtClean="0"/>
              <a:t>Microsoft-signed</a:t>
            </a:r>
          </a:p>
          <a:p>
            <a:pPr lvl="0"/>
            <a:r>
              <a:rPr lang="en-US" sz="1700" dirty="0"/>
              <a:t>	</a:t>
            </a:r>
            <a:r>
              <a:rPr lang="en-US" sz="1700" dirty="0" smtClean="0"/>
              <a:t>    </a:t>
            </a:r>
            <a:r>
              <a:rPr lang="en-US" sz="1700" dirty="0" smtClean="0"/>
              <a:t>    software </a:t>
            </a:r>
            <a:r>
              <a:rPr lang="en-US" sz="1700" dirty="0"/>
              <a:t>can </a:t>
            </a:r>
            <a:r>
              <a:rPr lang="en-US" sz="1700" b="1" dirty="0"/>
              <a:t>boot</a:t>
            </a:r>
            <a:endParaRPr lang="en-US" sz="1700" dirty="0"/>
          </a:p>
          <a:p>
            <a:endParaRPr lang="en-US" dirty="0" smtClean="0"/>
          </a:p>
        </p:txBody>
      </p:sp>
      <p:pic>
        <p:nvPicPr>
          <p:cNvPr id="31745" name="Picture 1"/>
          <p:cNvPicPr>
            <a:picLocks noChangeAspect="1" noChangeArrowheads="1"/>
          </p:cNvPicPr>
          <p:nvPr/>
        </p:nvPicPr>
        <p:blipFill>
          <a:blip r:embed="rId3" cstate="print"/>
          <a:srcRect/>
          <a:stretch>
            <a:fillRect/>
          </a:stretch>
        </p:blipFill>
        <p:spPr bwMode="auto">
          <a:xfrm>
            <a:off x="6096000" y="2667000"/>
            <a:ext cx="2425700" cy="2157787"/>
          </a:xfrm>
          <a:prstGeom prst="rect">
            <a:avLst/>
          </a:prstGeom>
          <a:noFill/>
          <a:ln w="9525">
            <a:noFill/>
            <a:miter lim="800000"/>
            <a:headEnd/>
            <a:tailEnd/>
          </a:ln>
        </p:spPr>
      </p:pic>
      <p:sp>
        <p:nvSpPr>
          <p:cNvPr id="31747" name="AutoShape 3" descr="Image result for windows 8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9" name="Picture 5" descr="Image result for windows 8 logo"/>
          <p:cNvPicPr>
            <a:picLocks noChangeAspect="1" noChangeArrowheads="1"/>
          </p:cNvPicPr>
          <p:nvPr/>
        </p:nvPicPr>
        <p:blipFill>
          <a:blip r:embed="rId4" cstate="print"/>
          <a:srcRect/>
          <a:stretch>
            <a:fillRect/>
          </a:stretch>
        </p:blipFill>
        <p:spPr bwMode="auto">
          <a:xfrm>
            <a:off x="152400" y="2514600"/>
            <a:ext cx="1219200" cy="647871"/>
          </a:xfrm>
          <a:prstGeom prst="rect">
            <a:avLst/>
          </a:prstGeom>
          <a:noFill/>
        </p:spPr>
      </p:pic>
    </p:spTree>
    <p:extLst>
      <p:ext uri="{BB962C8B-B14F-4D97-AF65-F5344CB8AC3E}">
        <p14:creationId xmlns:p14="http://schemas.microsoft.com/office/powerpoint/2010/main" xmlns="" val="94361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61257" y="838200"/>
            <a:ext cx="8458200" cy="5355312"/>
          </a:xfrm>
          <a:prstGeom prst="rect">
            <a:avLst/>
          </a:prstGeom>
          <a:noFill/>
        </p:spPr>
        <p:txBody>
          <a:bodyPr wrap="square" rtlCol="0">
            <a:spAutoFit/>
          </a:bodyPr>
          <a:lstStyle/>
          <a:p>
            <a:r>
              <a:rPr lang="en-US" sz="2800" b="1" dirty="0" smtClean="0"/>
              <a:t>10.2 Windows Pre-installation</a:t>
            </a:r>
          </a:p>
          <a:p>
            <a:r>
              <a:rPr lang="en-US" b="1" dirty="0" smtClean="0"/>
              <a:t>The following table describes the features and requirements for the most common Windows versions:</a:t>
            </a:r>
          </a:p>
          <a:p>
            <a:endParaRPr lang="en-US" sz="800" b="1" dirty="0"/>
          </a:p>
          <a:p>
            <a:r>
              <a:rPr lang="en-US" b="1" dirty="0" smtClean="0"/>
              <a:t>Version</a:t>
            </a:r>
            <a:r>
              <a:rPr lang="en-US" b="1" dirty="0"/>
              <a:t>	</a:t>
            </a:r>
            <a:r>
              <a:rPr lang="en-US" b="1" dirty="0" smtClean="0"/>
              <a:t>	Description</a:t>
            </a:r>
            <a:r>
              <a:rPr lang="en-US" b="1" dirty="0" smtClean="0"/>
              <a:t>				</a:t>
            </a:r>
            <a:endParaRPr lang="en-US" b="1" dirty="0" smtClean="0"/>
          </a:p>
          <a:p>
            <a:r>
              <a:rPr lang="en-US" b="1" dirty="0" smtClean="0"/>
              <a:t>	</a:t>
            </a:r>
            <a:r>
              <a:rPr lang="en-US" b="1" dirty="0" smtClean="0"/>
              <a:t>	</a:t>
            </a:r>
            <a:r>
              <a:rPr lang="en-US" dirty="0" smtClean="0"/>
              <a:t> o </a:t>
            </a:r>
            <a:r>
              <a:rPr lang="en-US" dirty="0" smtClean="0"/>
              <a:t>Windows </a:t>
            </a:r>
            <a:r>
              <a:rPr lang="en-US" dirty="0" smtClean="0"/>
              <a:t>Hybrid </a:t>
            </a:r>
            <a:r>
              <a:rPr lang="en-US" dirty="0"/>
              <a:t>Boot mode</a:t>
            </a:r>
            <a:br>
              <a:rPr lang="en-US" dirty="0"/>
            </a:br>
            <a:r>
              <a:rPr lang="en-US" dirty="0" smtClean="0"/>
              <a:t>8 / 8.1	</a:t>
            </a:r>
            <a:r>
              <a:rPr lang="en-US" dirty="0" smtClean="0"/>
              <a:t>		The </a:t>
            </a:r>
            <a:r>
              <a:rPr lang="en-US" dirty="0"/>
              <a:t>Hybrid Boot method works on the </a:t>
            </a:r>
            <a:r>
              <a:rPr lang="en-US" dirty="0" smtClean="0"/>
              <a:t>principles</a:t>
            </a:r>
          </a:p>
          <a:p>
            <a:pPr lvl="2"/>
            <a:r>
              <a:rPr lang="en-US" dirty="0"/>
              <a:t>	</a:t>
            </a:r>
            <a:r>
              <a:rPr lang="en-US" dirty="0" smtClean="0"/>
              <a:t> </a:t>
            </a:r>
            <a:r>
              <a:rPr lang="en-US" dirty="0" smtClean="0"/>
              <a:t>	of </a:t>
            </a:r>
            <a:r>
              <a:rPr lang="en-US" dirty="0"/>
              <a:t>system hibernation. When a user sends </a:t>
            </a:r>
            <a:r>
              <a:rPr lang="en-US" dirty="0" smtClean="0"/>
              <a:t>a</a:t>
            </a:r>
          </a:p>
          <a:p>
            <a:pPr lvl="2"/>
            <a:r>
              <a:rPr lang="en-US" dirty="0"/>
              <a:t>	</a:t>
            </a:r>
            <a:r>
              <a:rPr lang="en-US" dirty="0" smtClean="0"/>
              <a:t>	 </a:t>
            </a:r>
            <a:r>
              <a:rPr lang="en-US" dirty="0"/>
              <a:t>shutdown request, all logged user sessions </a:t>
            </a:r>
            <a:r>
              <a:rPr lang="en-US" dirty="0" smtClean="0"/>
              <a:t>are</a:t>
            </a:r>
          </a:p>
          <a:p>
            <a:pPr lvl="2"/>
            <a:r>
              <a:rPr lang="en-US" dirty="0"/>
              <a:t>	</a:t>
            </a:r>
            <a:r>
              <a:rPr lang="en-US" dirty="0" smtClean="0"/>
              <a:t> </a:t>
            </a:r>
            <a:r>
              <a:rPr lang="en-US" dirty="0" smtClean="0"/>
              <a:t>	closed</a:t>
            </a:r>
            <a:r>
              <a:rPr lang="en-US" dirty="0"/>
              <a:t>, but the kernel session is hibernated. </a:t>
            </a:r>
          </a:p>
          <a:p>
            <a:pPr lvl="2"/>
            <a:r>
              <a:rPr lang="en-US" dirty="0" smtClean="0"/>
              <a:t>	o USB </a:t>
            </a:r>
            <a:r>
              <a:rPr lang="en-US" dirty="0"/>
              <a:t>3.0 support</a:t>
            </a:r>
          </a:p>
          <a:p>
            <a:pPr lvl="2"/>
            <a:r>
              <a:rPr lang="en-US" dirty="0" smtClean="0"/>
              <a:t>	o Windows </a:t>
            </a:r>
            <a:r>
              <a:rPr lang="en-US" dirty="0"/>
              <a:t>Metro UI, which is optimized for touchscreen devices</a:t>
            </a:r>
          </a:p>
          <a:p>
            <a:pPr lvl="2"/>
            <a:r>
              <a:rPr lang="en-US" dirty="0" smtClean="0"/>
              <a:t>	o Windows </a:t>
            </a:r>
            <a:r>
              <a:rPr lang="en-US" dirty="0"/>
              <a:t>Store apps</a:t>
            </a:r>
          </a:p>
          <a:p>
            <a:pPr lvl="2"/>
            <a:r>
              <a:rPr lang="en-US" dirty="0" smtClean="0"/>
              <a:t>	o Charms </a:t>
            </a:r>
            <a:r>
              <a:rPr lang="en-US" dirty="0"/>
              <a:t>and the charm toolbar, which </a:t>
            </a:r>
            <a:r>
              <a:rPr lang="en-US" dirty="0" smtClean="0"/>
              <a:t>provides</a:t>
            </a:r>
          </a:p>
          <a:p>
            <a:pPr lvl="2"/>
            <a:r>
              <a:rPr lang="en-US" dirty="0"/>
              <a:t>	</a:t>
            </a:r>
            <a:r>
              <a:rPr lang="en-US" dirty="0" smtClean="0"/>
              <a:t>   </a:t>
            </a:r>
            <a:r>
              <a:rPr lang="en-US" dirty="0" smtClean="0"/>
              <a:t>	access </a:t>
            </a:r>
            <a:r>
              <a:rPr lang="en-US" dirty="0"/>
              <a:t>to system and app controls</a:t>
            </a:r>
          </a:p>
          <a:p>
            <a:pPr lvl="2"/>
            <a:r>
              <a:rPr lang="en-US" dirty="0" smtClean="0"/>
              <a:t>	o Start </a:t>
            </a:r>
            <a:r>
              <a:rPr lang="en-US" dirty="0"/>
              <a:t>button removed (Windows 8)</a:t>
            </a:r>
          </a:p>
          <a:p>
            <a:pPr lvl="2"/>
            <a:r>
              <a:rPr lang="en-US" dirty="0" smtClean="0"/>
              <a:t>	o Start </a:t>
            </a:r>
            <a:r>
              <a:rPr lang="en-US" dirty="0"/>
              <a:t>button reintroduced (Windows 8.1)</a:t>
            </a:r>
          </a:p>
          <a:p>
            <a:pPr lvl="2"/>
            <a:r>
              <a:rPr lang="en-US" dirty="0" smtClean="0"/>
              <a:t>	o Start </a:t>
            </a:r>
            <a:r>
              <a:rPr lang="en-US" dirty="0"/>
              <a:t>Screen (replaced the traditional Start menu)</a:t>
            </a:r>
          </a:p>
          <a:p>
            <a:pPr lvl="2"/>
            <a:r>
              <a:rPr lang="en-US" dirty="0" smtClean="0"/>
              <a:t>	o OneDrive </a:t>
            </a:r>
            <a:r>
              <a:rPr lang="en-US" dirty="0"/>
              <a:t>integration (Windows 8.1)</a:t>
            </a:r>
            <a:endParaRPr lang="en-US" dirty="0" smtClean="0"/>
          </a:p>
        </p:txBody>
      </p:sp>
      <p:pic>
        <p:nvPicPr>
          <p:cNvPr id="30724" name="Picture 4" descr="Image result for windows 8.1 logo"/>
          <p:cNvPicPr>
            <a:picLocks noChangeAspect="1" noChangeArrowheads="1"/>
          </p:cNvPicPr>
          <p:nvPr/>
        </p:nvPicPr>
        <p:blipFill>
          <a:blip r:embed="rId3" cstate="print"/>
          <a:srcRect l="4545" t="6760" r="4545" b="5361"/>
          <a:stretch>
            <a:fillRect/>
          </a:stretch>
        </p:blipFill>
        <p:spPr bwMode="auto">
          <a:xfrm>
            <a:off x="228600" y="3581400"/>
            <a:ext cx="1524000" cy="990600"/>
          </a:xfrm>
          <a:prstGeom prst="rect">
            <a:avLst/>
          </a:prstGeom>
          <a:noFill/>
        </p:spPr>
      </p:pic>
      <p:pic>
        <p:nvPicPr>
          <p:cNvPr id="6" name="Picture 5" descr="Image result for windows 8 logo"/>
          <p:cNvPicPr>
            <a:picLocks noChangeAspect="1" noChangeArrowheads="1"/>
          </p:cNvPicPr>
          <p:nvPr/>
        </p:nvPicPr>
        <p:blipFill>
          <a:blip r:embed="rId4" cstate="print"/>
          <a:srcRect/>
          <a:stretch>
            <a:fillRect/>
          </a:stretch>
        </p:blipFill>
        <p:spPr bwMode="auto">
          <a:xfrm>
            <a:off x="152399" y="2514600"/>
            <a:ext cx="1720769" cy="914400"/>
          </a:xfrm>
          <a:prstGeom prst="rect">
            <a:avLst/>
          </a:prstGeom>
          <a:noFill/>
        </p:spPr>
      </p:pic>
    </p:spTree>
    <p:extLst>
      <p:ext uri="{BB962C8B-B14F-4D97-AF65-F5344CB8AC3E}">
        <p14:creationId xmlns:p14="http://schemas.microsoft.com/office/powerpoint/2010/main" xmlns="" val="385613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28600" y="533400"/>
            <a:ext cx="8610600" cy="4755148"/>
          </a:xfrm>
          <a:prstGeom prst="rect">
            <a:avLst/>
          </a:prstGeom>
          <a:noFill/>
        </p:spPr>
        <p:txBody>
          <a:bodyPr wrap="square" rtlCol="0">
            <a:spAutoFit/>
          </a:bodyPr>
          <a:lstStyle/>
          <a:p>
            <a:r>
              <a:rPr lang="en-US" sz="2400" b="1" dirty="0" smtClean="0"/>
              <a:t>10.2 Windows Pre-installation</a:t>
            </a:r>
          </a:p>
          <a:p>
            <a:r>
              <a:rPr lang="en-US" sz="1600" b="1" dirty="0" smtClean="0"/>
              <a:t>The following table describes the features and requirements for the most common Windows versions:</a:t>
            </a:r>
          </a:p>
          <a:p>
            <a:endParaRPr lang="en-US" sz="700" b="1" dirty="0"/>
          </a:p>
          <a:p>
            <a:r>
              <a:rPr lang="en-US" sz="1600" b="1" dirty="0" smtClean="0"/>
              <a:t>Version</a:t>
            </a:r>
            <a:r>
              <a:rPr lang="en-US" sz="1600" b="1" dirty="0"/>
              <a:t>	</a:t>
            </a:r>
            <a:r>
              <a:rPr lang="en-US" sz="1600" b="1" dirty="0" smtClean="0"/>
              <a:t>	Description</a:t>
            </a:r>
            <a:r>
              <a:rPr lang="en-US" sz="1600" b="1" dirty="0" smtClean="0"/>
              <a:t>				</a:t>
            </a:r>
          </a:p>
          <a:p>
            <a:r>
              <a:rPr lang="en-US" sz="1600" dirty="0" smtClean="0"/>
              <a:t>Windows</a:t>
            </a:r>
            <a:r>
              <a:rPr lang="en-US" sz="1600" dirty="0" smtClean="0"/>
              <a:t>	</a:t>
            </a:r>
            <a:r>
              <a:rPr lang="en-US" sz="1600" dirty="0" smtClean="0"/>
              <a:t>	</a:t>
            </a:r>
            <a:r>
              <a:rPr lang="en-US" sz="1600" dirty="0" err="1" smtClean="0"/>
              <a:t>Windows</a:t>
            </a:r>
            <a:r>
              <a:rPr lang="en-US" sz="1600" dirty="0" smtClean="0"/>
              <a:t> </a:t>
            </a:r>
            <a:r>
              <a:rPr lang="en-US" sz="1600" dirty="0"/>
              <a:t>10 is the most recent version of </a:t>
            </a:r>
            <a:r>
              <a:rPr lang="en-US" sz="1600" dirty="0" smtClean="0"/>
              <a:t>the	</a:t>
            </a:r>
          </a:p>
          <a:p>
            <a:r>
              <a:rPr lang="en-US" sz="1600" dirty="0" smtClean="0"/>
              <a:t>      10 	</a:t>
            </a:r>
            <a:r>
              <a:rPr lang="en-US" sz="1600" dirty="0" smtClean="0"/>
              <a:t>	Windows </a:t>
            </a:r>
            <a:r>
              <a:rPr lang="en-US" sz="1600" dirty="0"/>
              <a:t>OS and was released in 2015. </a:t>
            </a:r>
            <a:r>
              <a:rPr lang="en-US" sz="1600" dirty="0" smtClean="0"/>
              <a:t>	</a:t>
            </a:r>
          </a:p>
          <a:p>
            <a:r>
              <a:rPr lang="en-US" sz="1600" dirty="0"/>
              <a:t>	</a:t>
            </a:r>
            <a:r>
              <a:rPr lang="en-US" sz="1600" dirty="0" smtClean="0"/>
              <a:t>	Windows </a:t>
            </a:r>
            <a:r>
              <a:rPr lang="en-US" sz="1600" dirty="0"/>
              <a:t>10 was designed to address many </a:t>
            </a:r>
            <a:r>
              <a:rPr lang="en-US" sz="1600" dirty="0" smtClean="0"/>
              <a:t>of	</a:t>
            </a:r>
          </a:p>
          <a:p>
            <a:r>
              <a:rPr lang="en-US" sz="1600" dirty="0"/>
              <a:t>	</a:t>
            </a:r>
            <a:r>
              <a:rPr lang="en-US" sz="1600" dirty="0" smtClean="0"/>
              <a:t>	the </a:t>
            </a:r>
            <a:r>
              <a:rPr lang="en-US" sz="1600" dirty="0"/>
              <a:t>shortcomings and issues customers had </a:t>
            </a:r>
            <a:r>
              <a:rPr lang="en-US" sz="1600" dirty="0" smtClean="0"/>
              <a:t>with</a:t>
            </a:r>
          </a:p>
          <a:p>
            <a:r>
              <a:rPr lang="en-US" sz="1600" dirty="0"/>
              <a:t>	</a:t>
            </a:r>
            <a:r>
              <a:rPr lang="en-US" sz="1600" dirty="0" smtClean="0"/>
              <a:t>	Windows </a:t>
            </a:r>
            <a:r>
              <a:rPr lang="en-US" sz="1600" dirty="0"/>
              <a:t>8. Windows 10 was offered as a </a:t>
            </a:r>
            <a:r>
              <a:rPr lang="en-US" sz="1600" dirty="0" smtClean="0"/>
              <a:t>free</a:t>
            </a:r>
          </a:p>
          <a:p>
            <a:pPr lvl="2"/>
            <a:r>
              <a:rPr lang="en-US" sz="1600" dirty="0"/>
              <a:t>	</a:t>
            </a:r>
            <a:r>
              <a:rPr lang="en-US" sz="1600" dirty="0" smtClean="0"/>
              <a:t>upgrade </a:t>
            </a:r>
            <a:r>
              <a:rPr lang="en-US" sz="1600" dirty="0"/>
              <a:t>to anyone using an older version </a:t>
            </a:r>
            <a:r>
              <a:rPr lang="en-US" sz="1600" dirty="0" smtClean="0"/>
              <a:t>of</a:t>
            </a:r>
          </a:p>
          <a:p>
            <a:pPr lvl="2"/>
            <a:r>
              <a:rPr lang="en-US" sz="1600" dirty="0"/>
              <a:t>	</a:t>
            </a:r>
            <a:r>
              <a:rPr lang="en-US" sz="1600" dirty="0" smtClean="0"/>
              <a:t>Windows </a:t>
            </a:r>
            <a:r>
              <a:rPr lang="en-US" sz="1600" dirty="0"/>
              <a:t>7 or 8. Windows 10 introduced </a:t>
            </a:r>
            <a:r>
              <a:rPr lang="en-US" sz="1600" dirty="0" smtClean="0"/>
              <a:t>the</a:t>
            </a:r>
          </a:p>
          <a:p>
            <a:pPr lvl="2"/>
            <a:r>
              <a:rPr lang="en-US" sz="1600" dirty="0"/>
              <a:t>	</a:t>
            </a:r>
            <a:r>
              <a:rPr lang="en-US" sz="1600" dirty="0" smtClean="0"/>
              <a:t>following </a:t>
            </a:r>
            <a:r>
              <a:rPr lang="en-US" sz="1600" dirty="0"/>
              <a:t>features:</a:t>
            </a:r>
          </a:p>
          <a:p>
            <a:pPr lvl="2"/>
            <a:r>
              <a:rPr lang="en-US" sz="1600" b="1" dirty="0" smtClean="0"/>
              <a:t>	Universal </a:t>
            </a:r>
            <a:r>
              <a:rPr lang="en-US" sz="1600" b="1" dirty="0"/>
              <a:t>Windows Platform (UWP)</a:t>
            </a:r>
            <a:r>
              <a:rPr lang="en-US" sz="1600" dirty="0"/>
              <a:t/>
            </a:r>
            <a:br>
              <a:rPr lang="en-US" sz="1600" dirty="0"/>
            </a:br>
            <a:r>
              <a:rPr lang="en-US" sz="1600" dirty="0" smtClean="0"/>
              <a:t>	Windows </a:t>
            </a:r>
            <a:r>
              <a:rPr lang="en-US" sz="1600" dirty="0"/>
              <a:t>10 makes it easier to develop apps for the UWP with just one API set</a:t>
            </a:r>
            <a:r>
              <a:rPr lang="en-US" sz="1600" dirty="0" smtClean="0"/>
              <a:t>,</a:t>
            </a:r>
            <a:br>
              <a:rPr lang="en-US" sz="1600" dirty="0" smtClean="0"/>
            </a:br>
            <a:r>
              <a:rPr lang="en-US" sz="1600" dirty="0" smtClean="0"/>
              <a:t>	one </a:t>
            </a:r>
            <a:r>
              <a:rPr lang="en-US" sz="1600" dirty="0"/>
              <a:t>app package, and one store to reach all Windows 10 devices – PC, tablet</a:t>
            </a:r>
            <a:r>
              <a:rPr lang="en-US" sz="1600" dirty="0" smtClean="0"/>
              <a:t>,</a:t>
            </a:r>
            <a:br>
              <a:rPr lang="en-US" sz="1600" dirty="0" smtClean="0"/>
            </a:br>
            <a:r>
              <a:rPr lang="en-US" sz="1600" dirty="0" smtClean="0"/>
              <a:t>	phone </a:t>
            </a:r>
            <a:r>
              <a:rPr lang="en-US" sz="1600" dirty="0"/>
              <a:t>and more. It’s easier to support a number of screen sizes, and also a </a:t>
            </a:r>
            <a:r>
              <a:rPr lang="en-US" sz="1600" dirty="0" smtClean="0"/>
              <a:t/>
            </a:r>
            <a:br>
              <a:rPr lang="en-US" sz="1600" dirty="0" smtClean="0"/>
            </a:br>
            <a:r>
              <a:rPr lang="en-US" sz="1600" dirty="0" smtClean="0"/>
              <a:t>	variety </a:t>
            </a:r>
            <a:r>
              <a:rPr lang="en-US" sz="1600" dirty="0"/>
              <a:t>of interaction models, whether it be touch, mouse &amp; keyboard, a </a:t>
            </a:r>
            <a:r>
              <a:rPr lang="en-US" sz="1600" dirty="0" smtClean="0"/>
              <a:t>game</a:t>
            </a:r>
            <a:br>
              <a:rPr lang="en-US" sz="1600" dirty="0" smtClean="0"/>
            </a:br>
            <a:r>
              <a:rPr lang="en-US" sz="1600" dirty="0" smtClean="0"/>
              <a:t>	controller</a:t>
            </a:r>
            <a:r>
              <a:rPr lang="en-US" sz="1600" dirty="0"/>
              <a:t>, or a pen</a:t>
            </a:r>
            <a:r>
              <a:rPr lang="en-US" sz="1600" dirty="0" smtClean="0"/>
              <a:t>.</a:t>
            </a:r>
            <a:endParaRPr lang="en-US" sz="1600" dirty="0"/>
          </a:p>
        </p:txBody>
      </p:sp>
      <p:pic>
        <p:nvPicPr>
          <p:cNvPr id="29697" name="Picture 1"/>
          <p:cNvPicPr>
            <a:picLocks noChangeAspect="1" noChangeArrowheads="1"/>
          </p:cNvPicPr>
          <p:nvPr/>
        </p:nvPicPr>
        <p:blipFill>
          <a:blip r:embed="rId3" cstate="print"/>
          <a:srcRect t="26063"/>
          <a:stretch>
            <a:fillRect/>
          </a:stretch>
        </p:blipFill>
        <p:spPr bwMode="auto">
          <a:xfrm>
            <a:off x="3628558" y="5486400"/>
            <a:ext cx="5168048" cy="1233257"/>
          </a:xfrm>
          <a:prstGeom prst="rect">
            <a:avLst/>
          </a:prstGeom>
          <a:noFill/>
          <a:ln w="9525">
            <a:noFill/>
            <a:miter lim="800000"/>
            <a:headEnd/>
            <a:tailEnd/>
          </a:ln>
        </p:spPr>
      </p:pic>
      <p:pic>
        <p:nvPicPr>
          <p:cNvPr id="29699" name="Picture 3" descr="Image result for windows 10"/>
          <p:cNvPicPr>
            <a:picLocks noChangeAspect="1" noChangeArrowheads="1"/>
          </p:cNvPicPr>
          <p:nvPr/>
        </p:nvPicPr>
        <p:blipFill>
          <a:blip r:embed="rId4" cstate="print"/>
          <a:srcRect/>
          <a:stretch>
            <a:fillRect/>
          </a:stretch>
        </p:blipFill>
        <p:spPr bwMode="auto">
          <a:xfrm>
            <a:off x="228600" y="1828800"/>
            <a:ext cx="1371600" cy="1371600"/>
          </a:xfrm>
          <a:prstGeom prst="rect">
            <a:avLst/>
          </a:prstGeom>
          <a:noFill/>
        </p:spPr>
      </p:pic>
      <p:pic>
        <p:nvPicPr>
          <p:cNvPr id="6" name="Picture 1"/>
          <p:cNvPicPr>
            <a:picLocks noChangeAspect="1" noChangeArrowheads="1"/>
          </p:cNvPicPr>
          <p:nvPr/>
        </p:nvPicPr>
        <p:blipFill>
          <a:blip r:embed="rId3" cstate="print"/>
          <a:srcRect r="22612" b="84362"/>
          <a:stretch>
            <a:fillRect/>
          </a:stretch>
        </p:blipFill>
        <p:spPr bwMode="auto">
          <a:xfrm>
            <a:off x="228600" y="5943600"/>
            <a:ext cx="3505200" cy="304800"/>
          </a:xfrm>
          <a:prstGeom prst="rect">
            <a:avLst/>
          </a:prstGeom>
          <a:noFill/>
          <a:ln w="9525">
            <a:noFill/>
            <a:miter lim="800000"/>
            <a:headEnd/>
            <a:tailEnd/>
          </a:ln>
        </p:spPr>
      </p:pic>
    </p:spTree>
    <p:extLst>
      <p:ext uri="{BB962C8B-B14F-4D97-AF65-F5344CB8AC3E}">
        <p14:creationId xmlns:p14="http://schemas.microsoft.com/office/powerpoint/2010/main" xmlns="" val="3355560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61257" y="838200"/>
            <a:ext cx="8458200" cy="3693319"/>
          </a:xfrm>
          <a:prstGeom prst="rect">
            <a:avLst/>
          </a:prstGeom>
          <a:noFill/>
        </p:spPr>
        <p:txBody>
          <a:bodyPr wrap="square" rtlCol="0">
            <a:spAutoFit/>
          </a:bodyPr>
          <a:lstStyle/>
          <a:p>
            <a:r>
              <a:rPr lang="en-US" sz="2800" b="1" dirty="0" smtClean="0"/>
              <a:t>10.2 Windows Pre-installation</a:t>
            </a:r>
          </a:p>
          <a:p>
            <a:r>
              <a:rPr lang="en-US" b="1" dirty="0" smtClean="0"/>
              <a:t>The following table describes the features and requirements for the most common Windows versions:</a:t>
            </a:r>
          </a:p>
          <a:p>
            <a:endParaRPr lang="en-US" sz="800" b="1" dirty="0"/>
          </a:p>
          <a:p>
            <a:r>
              <a:rPr lang="en-US" b="1" dirty="0" smtClean="0"/>
              <a:t>Version</a:t>
            </a:r>
            <a:r>
              <a:rPr lang="en-US" b="1" dirty="0"/>
              <a:t>	</a:t>
            </a:r>
            <a:r>
              <a:rPr lang="en-US" b="1" dirty="0" smtClean="0"/>
              <a:t>	Description</a:t>
            </a:r>
            <a:r>
              <a:rPr lang="en-US" b="1" dirty="0" smtClean="0"/>
              <a:t>		</a:t>
            </a:r>
            <a:r>
              <a:rPr lang="en-US" dirty="0" smtClean="0"/>
              <a:t>				</a:t>
            </a:r>
            <a:endParaRPr lang="en-US" dirty="0" smtClean="0"/>
          </a:p>
          <a:p>
            <a:r>
              <a:rPr lang="en-US" dirty="0" smtClean="0"/>
              <a:t>Windows		</a:t>
            </a:r>
            <a:endParaRPr lang="en-US" b="1" dirty="0" smtClean="0"/>
          </a:p>
          <a:p>
            <a:r>
              <a:rPr lang="en-US" dirty="0" smtClean="0"/>
              <a:t>      </a:t>
            </a:r>
            <a:r>
              <a:rPr lang="en-US" dirty="0" smtClean="0"/>
              <a:t>10	</a:t>
            </a:r>
            <a:r>
              <a:rPr lang="en-US" dirty="0" smtClean="0"/>
              <a:t>	o </a:t>
            </a:r>
            <a:r>
              <a:rPr lang="en-US" dirty="0" smtClean="0"/>
              <a:t>Native </a:t>
            </a:r>
            <a:r>
              <a:rPr lang="en-US" dirty="0"/>
              <a:t>Ubuntu Linux compatibility</a:t>
            </a:r>
            <a:br>
              <a:rPr lang="en-US" dirty="0"/>
            </a:br>
            <a:r>
              <a:rPr lang="en-US" dirty="0" smtClean="0"/>
              <a:t>	</a:t>
            </a:r>
            <a:r>
              <a:rPr lang="en-US" dirty="0" smtClean="0"/>
              <a:t>	o </a:t>
            </a:r>
            <a:r>
              <a:rPr lang="en-US" dirty="0" smtClean="0"/>
              <a:t>BASH </a:t>
            </a:r>
            <a:r>
              <a:rPr lang="en-US" dirty="0"/>
              <a:t>in a command line, very </a:t>
            </a:r>
            <a:r>
              <a:rPr lang="en-US" dirty="0" smtClean="0"/>
              <a:t>cool </a:t>
            </a:r>
            <a:r>
              <a:rPr lang="en-US" dirty="0" err="1" smtClean="0"/>
              <a:t>Cortana</a:t>
            </a:r>
            <a:r>
              <a:rPr lang="en-US" dirty="0"/>
              <a:t>, </a:t>
            </a:r>
            <a:r>
              <a:rPr lang="en-US" dirty="0" smtClean="0"/>
              <a:t>Microsoft's</a:t>
            </a:r>
          </a:p>
          <a:p>
            <a:pPr lvl="2"/>
            <a:r>
              <a:rPr lang="en-US" dirty="0"/>
              <a:t>	</a:t>
            </a:r>
            <a:r>
              <a:rPr lang="en-US" dirty="0" smtClean="0"/>
              <a:t>   </a:t>
            </a:r>
            <a:r>
              <a:rPr lang="en-US" dirty="0"/>
              <a:t>"intelligent personal assistant" software</a:t>
            </a:r>
          </a:p>
          <a:p>
            <a:pPr lvl="2"/>
            <a:r>
              <a:rPr lang="en-US" dirty="0" smtClean="0"/>
              <a:t>	o Microsoft </a:t>
            </a:r>
            <a:r>
              <a:rPr lang="en-US" dirty="0"/>
              <a:t>Edge web browser (replaces Microsoft Internet Explorer)</a:t>
            </a:r>
          </a:p>
          <a:p>
            <a:pPr lvl="2"/>
            <a:r>
              <a:rPr lang="en-US" dirty="0" smtClean="0"/>
              <a:t>	o DirectX </a:t>
            </a:r>
            <a:r>
              <a:rPr lang="en-US" dirty="0"/>
              <a:t>12 and WDDM 2.0 support</a:t>
            </a:r>
          </a:p>
          <a:p>
            <a:pPr lvl="2"/>
            <a:r>
              <a:rPr lang="en-US" dirty="0" smtClean="0"/>
              <a:t>	o Start </a:t>
            </a:r>
            <a:r>
              <a:rPr lang="en-US" dirty="0"/>
              <a:t>menu reintroduced with new tile design</a:t>
            </a:r>
          </a:p>
          <a:p>
            <a:pPr lvl="2"/>
            <a:r>
              <a:rPr lang="en-US" dirty="0" smtClean="0"/>
              <a:t>	o Improved </a:t>
            </a:r>
            <a:r>
              <a:rPr lang="en-US" dirty="0"/>
              <a:t>security features</a:t>
            </a:r>
            <a:r>
              <a:rPr lang="en-US" dirty="0" smtClean="0"/>
              <a:t>		</a:t>
            </a:r>
            <a:endParaRPr lang="en-US" dirty="0"/>
          </a:p>
        </p:txBody>
      </p:sp>
      <p:pic>
        <p:nvPicPr>
          <p:cNvPr id="5" name="Picture 3" descr="Image result for windows 10"/>
          <p:cNvPicPr>
            <a:picLocks noChangeAspect="1" noChangeArrowheads="1"/>
          </p:cNvPicPr>
          <p:nvPr/>
        </p:nvPicPr>
        <p:blipFill>
          <a:blip r:embed="rId3" cstate="print"/>
          <a:srcRect/>
          <a:stretch>
            <a:fillRect/>
          </a:stretch>
        </p:blipFill>
        <p:spPr bwMode="auto">
          <a:xfrm>
            <a:off x="304800" y="2286000"/>
            <a:ext cx="1371600" cy="1371600"/>
          </a:xfrm>
          <a:prstGeom prst="rect">
            <a:avLst/>
          </a:prstGeom>
          <a:noFill/>
        </p:spPr>
      </p:pic>
    </p:spTree>
    <p:extLst>
      <p:ext uri="{BB962C8B-B14F-4D97-AF65-F5344CB8AC3E}">
        <p14:creationId xmlns:p14="http://schemas.microsoft.com/office/powerpoint/2010/main" xmlns="" val="1150812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599420"/>
            <a:ext cx="8458200" cy="6124754"/>
          </a:xfrm>
          <a:prstGeom prst="rect">
            <a:avLst/>
          </a:prstGeom>
          <a:noFill/>
        </p:spPr>
        <p:txBody>
          <a:bodyPr wrap="square" rtlCol="0">
            <a:spAutoFit/>
          </a:bodyPr>
          <a:lstStyle/>
          <a:p>
            <a:r>
              <a:rPr lang="en-US" sz="2800" b="1" dirty="0" smtClean="0"/>
              <a:t>10.2.4 Windows Installation Planning</a:t>
            </a:r>
          </a:p>
          <a:p>
            <a:r>
              <a:rPr lang="en-US" b="1" dirty="0"/>
              <a:t>Windows installation will go smoother if you take the time to plan and prepare prior to performing the installation. After identifying the operating system version and edition you would like to use, the first step prior to purchase and installation of the operating system is to verify that the operating system is compatible with the hardware and software you will use.</a:t>
            </a:r>
          </a:p>
          <a:p>
            <a:pPr lvl="0"/>
            <a:r>
              <a:rPr lang="en-US" dirty="0" smtClean="0"/>
              <a:t>O </a:t>
            </a:r>
            <a:r>
              <a:rPr lang="en-US" sz="1600" dirty="0" smtClean="0"/>
              <a:t>Check </a:t>
            </a:r>
            <a:r>
              <a:rPr lang="en-US" sz="1600" dirty="0"/>
              <a:t>the hardware compatibility list (HCL) to verify that hardware is compatible </a:t>
            </a:r>
            <a:r>
              <a:rPr lang="en-US" sz="1600" dirty="0" smtClean="0"/>
              <a:t>with</a:t>
            </a:r>
            <a:br>
              <a:rPr lang="en-US" sz="1600" dirty="0" smtClean="0"/>
            </a:br>
            <a:r>
              <a:rPr lang="en-US" sz="1600" dirty="0" smtClean="0"/>
              <a:t>    </a:t>
            </a:r>
            <a:r>
              <a:rPr lang="en-US" sz="1600" dirty="0"/>
              <a:t>the operating system.</a:t>
            </a:r>
          </a:p>
          <a:p>
            <a:pPr lvl="0"/>
            <a:r>
              <a:rPr lang="en-US" sz="1600" dirty="0" smtClean="0"/>
              <a:t>O Go </a:t>
            </a:r>
            <a:r>
              <a:rPr lang="en-US" sz="1600" dirty="0"/>
              <a:t>to the hardware or software vendor's website and check for operating system </a:t>
            </a:r>
            <a:r>
              <a:rPr lang="en-US" sz="1600" dirty="0" smtClean="0"/>
              <a:t/>
            </a:r>
            <a:br>
              <a:rPr lang="en-US" sz="1600" dirty="0" smtClean="0"/>
            </a:br>
            <a:r>
              <a:rPr lang="en-US" sz="1600" dirty="0" smtClean="0"/>
              <a:t>   compatibility</a:t>
            </a:r>
            <a:r>
              <a:rPr lang="en-US" sz="1600" dirty="0"/>
              <a:t>.</a:t>
            </a:r>
          </a:p>
          <a:p>
            <a:pPr lvl="0"/>
            <a:r>
              <a:rPr lang="en-US" sz="1600" dirty="0" smtClean="0"/>
              <a:t>O Obtain </a:t>
            </a:r>
            <a:r>
              <a:rPr lang="en-US" sz="1600" dirty="0"/>
              <a:t>the latest drivers for all hardware. Remember, 32-bit drivers must be used </a:t>
            </a:r>
            <a:r>
              <a:rPr lang="en-US" sz="1600" dirty="0" smtClean="0"/>
              <a:t>on</a:t>
            </a:r>
            <a:br>
              <a:rPr lang="en-US" sz="1600" dirty="0" smtClean="0"/>
            </a:br>
            <a:r>
              <a:rPr lang="en-US" sz="1600" dirty="0" smtClean="0"/>
              <a:t>    </a:t>
            </a:r>
            <a:r>
              <a:rPr lang="en-US" sz="1600" dirty="0"/>
              <a:t>older 32-bit operating systems while 64-bit drivers should be used with 64-bit </a:t>
            </a:r>
            <a:r>
              <a:rPr lang="en-US" sz="1600" dirty="0" smtClean="0"/>
              <a:t/>
            </a:r>
            <a:br>
              <a:rPr lang="en-US" sz="1600" dirty="0" smtClean="0"/>
            </a:br>
            <a:r>
              <a:rPr lang="en-US" sz="1600" dirty="0" smtClean="0"/>
              <a:t>    operating </a:t>
            </a:r>
            <a:r>
              <a:rPr lang="en-US" sz="1600" dirty="0"/>
              <a:t>systems.</a:t>
            </a:r>
          </a:p>
          <a:p>
            <a:r>
              <a:rPr lang="en-US" sz="1600" dirty="0" smtClean="0"/>
              <a:t>O If </a:t>
            </a:r>
            <a:r>
              <a:rPr lang="en-US" sz="1600" dirty="0"/>
              <a:t>you are installing a new version of Windows on an existing computer, run the </a:t>
            </a:r>
            <a:r>
              <a:rPr lang="en-US" sz="1600" dirty="0" smtClean="0"/>
              <a:t/>
            </a:r>
            <a:br>
              <a:rPr lang="en-US" sz="1600" dirty="0" smtClean="0"/>
            </a:br>
            <a:r>
              <a:rPr lang="en-US" sz="1600" dirty="0" smtClean="0"/>
              <a:t>    Upgrade </a:t>
            </a:r>
            <a:r>
              <a:rPr lang="en-US" sz="1600" dirty="0"/>
              <a:t>Advisor (if you're upgrading to Windows 7) or the Upgrade Assistant (if </a:t>
            </a:r>
            <a:r>
              <a:rPr lang="en-US" sz="1600" dirty="0" smtClean="0"/>
              <a:t>you're</a:t>
            </a:r>
            <a:br>
              <a:rPr lang="en-US" sz="1600" dirty="0" smtClean="0"/>
            </a:br>
            <a:r>
              <a:rPr lang="en-US" sz="1600" dirty="0" smtClean="0"/>
              <a:t>    </a:t>
            </a:r>
            <a:r>
              <a:rPr lang="en-US" sz="1600" dirty="0"/>
              <a:t>upgrading to Windows 8 or 10) </a:t>
            </a:r>
            <a:r>
              <a:rPr lang="en-US" sz="1600" dirty="0" smtClean="0"/>
              <a:t>to </a:t>
            </a:r>
            <a:r>
              <a:rPr lang="en-US" sz="1600" dirty="0"/>
              <a:t>determine whether your system is compatible. </a:t>
            </a:r>
            <a:r>
              <a:rPr lang="en-US" sz="1600" dirty="0" smtClean="0"/>
              <a:t> </a:t>
            </a:r>
            <a:br>
              <a:rPr lang="en-US" sz="1600" dirty="0" smtClean="0"/>
            </a:br>
            <a:r>
              <a:rPr lang="en-US" sz="1600" dirty="0" smtClean="0"/>
              <a:t>    These </a:t>
            </a:r>
            <a:r>
              <a:rPr lang="en-US" sz="1600" dirty="0"/>
              <a:t>tools scan your system and verify that hardware is sufficient and compatible with the </a:t>
            </a:r>
            <a:r>
              <a:rPr lang="en-US" sz="1600" dirty="0" smtClean="0"/>
              <a:t>new</a:t>
            </a:r>
            <a:br>
              <a:rPr lang="en-US" sz="1600" dirty="0" smtClean="0"/>
            </a:br>
            <a:r>
              <a:rPr lang="en-US" sz="1600" dirty="0" smtClean="0"/>
              <a:t>    operating </a:t>
            </a:r>
            <a:r>
              <a:rPr lang="en-US" sz="1600" dirty="0"/>
              <a:t>system. They can also identify valid upgrade paths from your current operating </a:t>
            </a:r>
            <a:r>
              <a:rPr lang="en-US" sz="1600" dirty="0" smtClean="0"/>
              <a:t>system</a:t>
            </a:r>
            <a:br>
              <a:rPr lang="en-US" sz="1600" dirty="0" smtClean="0"/>
            </a:br>
            <a:r>
              <a:rPr lang="en-US" sz="1600" dirty="0" smtClean="0"/>
              <a:t>    </a:t>
            </a:r>
            <a:r>
              <a:rPr lang="en-US" sz="1600" dirty="0"/>
              <a:t>version.</a:t>
            </a:r>
          </a:p>
          <a:p>
            <a:pPr lvl="0"/>
            <a:r>
              <a:rPr lang="en-US" sz="1600" dirty="0" smtClean="0"/>
              <a:t>    For </a:t>
            </a:r>
            <a:r>
              <a:rPr lang="en-US" sz="1600" dirty="0"/>
              <a:t>upgrades on larger networks, you can use the Microsoft Assessment and Planning Toolkit </a:t>
            </a:r>
            <a:r>
              <a:rPr lang="en-US" sz="1600" dirty="0" smtClean="0"/>
              <a:t/>
            </a:r>
            <a:br>
              <a:rPr lang="en-US" sz="1600" dirty="0" smtClean="0"/>
            </a:br>
            <a:r>
              <a:rPr lang="en-US" sz="1600" dirty="0" smtClean="0"/>
              <a:t>    (</a:t>
            </a:r>
            <a:r>
              <a:rPr lang="en-US" sz="1600" dirty="0"/>
              <a:t>MAP) to automatically scan multiple computers and identify each computer's compatibility for </a:t>
            </a:r>
            <a:r>
              <a:rPr lang="en-US" sz="1600" dirty="0" smtClean="0"/>
              <a:t>an</a:t>
            </a:r>
            <a:br>
              <a:rPr lang="en-US" sz="1600" dirty="0" smtClean="0"/>
            </a:br>
            <a:r>
              <a:rPr lang="en-US" sz="1600" dirty="0" smtClean="0"/>
              <a:t>    </a:t>
            </a:r>
            <a:r>
              <a:rPr lang="en-US" sz="1600" dirty="0"/>
              <a:t>upgrade to a newer version of Windows. MAP checks hardware compatibility, identifies the </a:t>
            </a:r>
            <a:r>
              <a:rPr lang="en-US" sz="1600" dirty="0" smtClean="0"/>
              <a:t/>
            </a:r>
            <a:br>
              <a:rPr lang="en-US" sz="1600" dirty="0" smtClean="0"/>
            </a:br>
            <a:r>
              <a:rPr lang="en-US" sz="1600" dirty="0" smtClean="0"/>
              <a:t>    availability </a:t>
            </a:r>
            <a:r>
              <a:rPr lang="en-US" sz="1600" dirty="0"/>
              <a:t>of updated device drivers, and recommends a migration path</a:t>
            </a:r>
            <a:r>
              <a:rPr lang="en-US" sz="1600" dirty="0" smtClean="0"/>
              <a:t>.</a:t>
            </a:r>
            <a:endParaRPr lang="en-US" sz="1600" dirty="0"/>
          </a:p>
        </p:txBody>
      </p:sp>
    </p:spTree>
    <p:extLst>
      <p:ext uri="{BB962C8B-B14F-4D97-AF65-F5344CB8AC3E}">
        <p14:creationId xmlns:p14="http://schemas.microsoft.com/office/powerpoint/2010/main" xmlns="" val="69757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533400"/>
            <a:ext cx="8458200" cy="6063198"/>
          </a:xfrm>
          <a:prstGeom prst="rect">
            <a:avLst/>
          </a:prstGeom>
          <a:noFill/>
        </p:spPr>
        <p:txBody>
          <a:bodyPr wrap="square" rtlCol="0">
            <a:spAutoFit/>
          </a:bodyPr>
          <a:lstStyle/>
          <a:p>
            <a:r>
              <a:rPr lang="en-US" sz="2800" b="1" dirty="0" smtClean="0"/>
              <a:t>10.2.4 Windows Installation Planning</a:t>
            </a:r>
          </a:p>
          <a:p>
            <a:r>
              <a:rPr lang="en-US" b="1" dirty="0"/>
              <a:t>After you are sure that the system hardware and software is compatible with the new operating system, you need to choose an installation method, either an in-place upgrade or a clean install</a:t>
            </a:r>
            <a:r>
              <a:rPr lang="en-US" b="1" dirty="0" smtClean="0"/>
              <a:t>.</a:t>
            </a:r>
          </a:p>
          <a:p>
            <a:endParaRPr lang="en-US" sz="800" b="1" dirty="0"/>
          </a:p>
          <a:p>
            <a:r>
              <a:rPr lang="en-US" b="1" dirty="0" smtClean="0"/>
              <a:t>Option	Description</a:t>
            </a:r>
          </a:p>
          <a:p>
            <a:r>
              <a:rPr lang="en-US" sz="1600" dirty="0" smtClean="0"/>
              <a:t>In-Place	</a:t>
            </a:r>
            <a:r>
              <a:rPr lang="en-US" sz="1600" dirty="0"/>
              <a:t>An in-place upgrade updates your current Windows installation to a newer </a:t>
            </a:r>
            <a:r>
              <a:rPr lang="en-US" sz="1600" dirty="0" smtClean="0"/>
              <a:t>Upgrade	version </a:t>
            </a:r>
            <a:r>
              <a:rPr lang="en-US" sz="1600" dirty="0"/>
              <a:t>of Windows. All of your applications, user settings, and data </a:t>
            </a:r>
            <a:r>
              <a:rPr lang="en-US" sz="1600" dirty="0" smtClean="0"/>
              <a:t>are preserved</a:t>
            </a:r>
            <a:r>
              <a:rPr lang="en-US" sz="1600" dirty="0"/>
              <a:t>, but </a:t>
            </a:r>
            <a:r>
              <a:rPr lang="en-US" sz="1600" dirty="0" smtClean="0"/>
              <a:t/>
            </a:r>
            <a:br>
              <a:rPr lang="en-US" sz="1600" dirty="0" smtClean="0"/>
            </a:br>
            <a:r>
              <a:rPr lang="en-US" sz="1600" dirty="0" smtClean="0"/>
              <a:t>	the </a:t>
            </a:r>
            <a:r>
              <a:rPr lang="en-US" sz="1600" dirty="0"/>
              <a:t>previous installation of Windows will no longer be available</a:t>
            </a:r>
            <a:r>
              <a:rPr lang="en-US" sz="1600" dirty="0" smtClean="0"/>
              <a:t>.</a:t>
            </a:r>
          </a:p>
          <a:p>
            <a:endParaRPr lang="en-US" sz="800" dirty="0"/>
          </a:p>
          <a:p>
            <a:r>
              <a:rPr lang="en-US" sz="1600" dirty="0" smtClean="0"/>
              <a:t>Clean	</a:t>
            </a:r>
            <a:r>
              <a:rPr lang="en-US" sz="1600" dirty="0"/>
              <a:t>A clean install adds a new installation of Windows, either on a new system or a </a:t>
            </a:r>
            <a:endParaRPr lang="en-US" sz="1600" dirty="0" smtClean="0"/>
          </a:p>
          <a:p>
            <a:r>
              <a:rPr lang="en-US" sz="1600" dirty="0" smtClean="0"/>
              <a:t>(custom)	system </a:t>
            </a:r>
            <a:r>
              <a:rPr lang="en-US" sz="1600" dirty="0"/>
              <a:t>that currently has an operating system.</a:t>
            </a:r>
          </a:p>
          <a:p>
            <a:pPr lvl="0"/>
            <a:r>
              <a:rPr lang="en-US" sz="1600" dirty="0" smtClean="0"/>
              <a:t>Install	o Following </a:t>
            </a:r>
            <a:r>
              <a:rPr lang="en-US" sz="1600" dirty="0"/>
              <a:t>installation, you will need to reinstall all applications and </a:t>
            </a:r>
            <a:r>
              <a:rPr lang="en-US" sz="1600" dirty="0" smtClean="0"/>
              <a:t>configure user </a:t>
            </a:r>
            <a:br>
              <a:rPr lang="en-US" sz="1600" dirty="0" smtClean="0"/>
            </a:br>
            <a:r>
              <a:rPr lang="en-US" sz="1600" dirty="0" smtClean="0"/>
              <a:t>                       settings</a:t>
            </a:r>
            <a:r>
              <a:rPr lang="en-US" sz="1600" dirty="0"/>
              <a:t>.</a:t>
            </a:r>
          </a:p>
          <a:p>
            <a:pPr lvl="0"/>
            <a:r>
              <a:rPr lang="en-US" sz="1600" dirty="0" smtClean="0"/>
              <a:t>	o If </a:t>
            </a:r>
            <a:r>
              <a:rPr lang="en-US" sz="1600" dirty="0"/>
              <a:t>desired, you can migrate user settings and data from an existing Windows system to </a:t>
            </a:r>
            <a:r>
              <a:rPr lang="en-US" sz="1600" dirty="0" smtClean="0"/>
              <a:t/>
            </a:r>
            <a:br>
              <a:rPr lang="en-US" sz="1600" dirty="0" smtClean="0"/>
            </a:br>
            <a:r>
              <a:rPr lang="en-US" sz="1600" dirty="0" smtClean="0"/>
              <a:t>	    the </a:t>
            </a:r>
            <a:r>
              <a:rPr lang="en-US" sz="1600" dirty="0"/>
              <a:t>new installation. This can be done using two utilities:</a:t>
            </a:r>
          </a:p>
          <a:p>
            <a:pPr lvl="1"/>
            <a:r>
              <a:rPr lang="en-US" sz="1600" dirty="0" smtClean="0"/>
              <a:t>		a. Use </a:t>
            </a:r>
            <a:r>
              <a:rPr lang="en-US" sz="1600" dirty="0"/>
              <a:t>Windows Easy Transfer to transfer all user settings and data from the </a:t>
            </a:r>
            <a:r>
              <a:rPr lang="en-US" sz="1600" dirty="0" smtClean="0"/>
              <a:t/>
            </a:r>
            <a:br>
              <a:rPr lang="en-US" sz="1600" dirty="0" smtClean="0"/>
            </a:br>
            <a:r>
              <a:rPr lang="en-US" sz="1600" dirty="0" smtClean="0"/>
              <a:t>		    old </a:t>
            </a:r>
            <a:r>
              <a:rPr lang="en-US" sz="1600" dirty="0"/>
              <a:t>installation to the new installation.</a:t>
            </a:r>
          </a:p>
          <a:p>
            <a:pPr lvl="1"/>
            <a:r>
              <a:rPr lang="en-US" sz="1600" dirty="0" smtClean="0"/>
              <a:t>		b. Use </a:t>
            </a:r>
            <a:r>
              <a:rPr lang="en-US" sz="1600" dirty="0"/>
              <a:t>the User State Migration Tool (USMT) when multiple systems need </a:t>
            </a:r>
            <a:r>
              <a:rPr lang="en-US" sz="1600" dirty="0" smtClean="0"/>
              <a:t>to</a:t>
            </a:r>
            <a:br>
              <a:rPr lang="en-US" sz="1600" dirty="0" smtClean="0"/>
            </a:br>
            <a:r>
              <a:rPr lang="en-US" sz="1600" dirty="0" smtClean="0"/>
              <a:t>		    </a:t>
            </a:r>
            <a:r>
              <a:rPr lang="en-US" sz="1600" dirty="0"/>
              <a:t>be migrated at the same time on a large network.</a:t>
            </a:r>
          </a:p>
          <a:p>
            <a:r>
              <a:rPr lang="en-US" sz="1600" dirty="0" smtClean="0"/>
              <a:t>	o You </a:t>
            </a:r>
            <a:r>
              <a:rPr lang="en-US" sz="1600" dirty="0"/>
              <a:t>can create a dual boot computer by keeping the existing installation of Windows</a:t>
            </a:r>
            <a:r>
              <a:rPr lang="en-US" sz="1600" dirty="0" smtClean="0"/>
              <a:t>.</a:t>
            </a:r>
            <a:br>
              <a:rPr lang="en-US" sz="1600" dirty="0" smtClean="0"/>
            </a:br>
            <a:r>
              <a:rPr lang="en-US" sz="1600" dirty="0" smtClean="0"/>
              <a:t>	   </a:t>
            </a:r>
            <a:r>
              <a:rPr lang="en-US" sz="1600" dirty="0"/>
              <a:t>To do this, create a new partition on a storage device and install the new version of </a:t>
            </a:r>
            <a:r>
              <a:rPr lang="en-US" sz="1600" dirty="0" smtClean="0"/>
              <a:t/>
            </a:r>
            <a:br>
              <a:rPr lang="en-US" sz="1600" dirty="0" smtClean="0"/>
            </a:br>
            <a:r>
              <a:rPr lang="en-US" sz="1600" dirty="0" smtClean="0"/>
              <a:t>	   Windows </a:t>
            </a:r>
            <a:r>
              <a:rPr lang="en-US" sz="1600" dirty="0"/>
              <a:t>into it. When complete, the end user can select which installation of </a:t>
            </a:r>
            <a:r>
              <a:rPr lang="en-US" sz="1600" dirty="0" smtClean="0"/>
              <a:t/>
            </a:r>
            <a:br>
              <a:rPr lang="en-US" sz="1600" dirty="0" smtClean="0"/>
            </a:br>
            <a:r>
              <a:rPr lang="en-US" sz="1600" dirty="0" smtClean="0"/>
              <a:t>	   Windows </a:t>
            </a:r>
            <a:r>
              <a:rPr lang="en-US" sz="1600" dirty="0"/>
              <a:t>to load when the system boots.</a:t>
            </a:r>
          </a:p>
        </p:txBody>
      </p:sp>
    </p:spTree>
    <p:extLst>
      <p:ext uri="{BB962C8B-B14F-4D97-AF65-F5344CB8AC3E}">
        <p14:creationId xmlns:p14="http://schemas.microsoft.com/office/powerpoint/2010/main" xmlns="" val="4091596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3400" y="685800"/>
            <a:ext cx="8185557" cy="4985980"/>
          </a:xfrm>
          <a:prstGeom prst="rect">
            <a:avLst/>
          </a:prstGeom>
          <a:noFill/>
        </p:spPr>
        <p:txBody>
          <a:bodyPr wrap="square" rtlCol="0">
            <a:spAutoFit/>
          </a:bodyPr>
          <a:lstStyle/>
          <a:p>
            <a:r>
              <a:rPr lang="en-US" sz="2400" b="1" dirty="0" smtClean="0"/>
              <a:t>10.1 Component Selection:</a:t>
            </a:r>
          </a:p>
          <a:p>
            <a:r>
              <a:rPr lang="en-US" sz="1600" b="1" dirty="0"/>
              <a:t>If you are purchasing a new computer or building a new computer, you need to ensure that the hardware you select can accomplish the work that will be expected of it. In most organizations, a "one-size-fits-all" approach to selecting computing hardware simply won't work. You need to evaluate the role of the user who will use the system and then create a list of specifications that will ensure the hardware can fulfill that role. </a:t>
            </a:r>
            <a:endParaRPr lang="en-US" sz="1600" b="1" dirty="0" smtClean="0"/>
          </a:p>
          <a:p>
            <a:endParaRPr lang="en-US" sz="700" b="1" dirty="0"/>
          </a:p>
          <a:p>
            <a:r>
              <a:rPr lang="en-US" sz="1600" b="1" dirty="0" smtClean="0"/>
              <a:t>Observe </a:t>
            </a:r>
            <a:r>
              <a:rPr lang="en-US" sz="1600" b="1" dirty="0"/>
              <a:t>the following recommendations for each computing role:</a:t>
            </a:r>
          </a:p>
          <a:p>
            <a:endParaRPr lang="en-US" sz="700" b="1" dirty="0" smtClean="0"/>
          </a:p>
          <a:p>
            <a:r>
              <a:rPr lang="en-US" sz="1600" b="1" dirty="0"/>
              <a:t>Graphics design or CAD/CAM workstation</a:t>
            </a:r>
            <a:r>
              <a:rPr lang="en-US" sz="1600" dirty="0"/>
              <a:t>:</a:t>
            </a:r>
          </a:p>
          <a:p>
            <a:pPr lvl="0"/>
            <a:r>
              <a:rPr lang="en-US" sz="1600" dirty="0" smtClean="0"/>
              <a:t>O Select </a:t>
            </a:r>
            <a:r>
              <a:rPr lang="en-US" sz="1600" dirty="0"/>
              <a:t>the most powerful processor that you can afford. Graphics and </a:t>
            </a:r>
            <a:r>
              <a:rPr lang="en-US" sz="1600" dirty="0" smtClean="0"/>
              <a:t>CAD/CAM</a:t>
            </a:r>
            <a:br>
              <a:rPr lang="en-US" sz="1600" dirty="0" smtClean="0"/>
            </a:br>
            <a:r>
              <a:rPr lang="en-US" sz="1600" dirty="0" smtClean="0"/>
              <a:t>    </a:t>
            </a:r>
            <a:r>
              <a:rPr lang="en-US" sz="1600" dirty="0"/>
              <a:t>applications require a great deal of processing power. A 64-bit multi-core processor </a:t>
            </a:r>
            <a:r>
              <a:rPr lang="en-US" sz="1600" dirty="0" smtClean="0"/>
              <a:t/>
            </a:r>
            <a:br>
              <a:rPr lang="en-US" sz="1600" dirty="0" smtClean="0"/>
            </a:br>
            <a:r>
              <a:rPr lang="en-US" sz="1600" dirty="0" smtClean="0"/>
              <a:t>    should </a:t>
            </a:r>
            <a:r>
              <a:rPr lang="en-US" sz="1600" dirty="0"/>
              <a:t>be the minimum processor considered.</a:t>
            </a:r>
          </a:p>
          <a:p>
            <a:pPr lvl="0"/>
            <a:r>
              <a:rPr lang="en-US" sz="1600" dirty="0" smtClean="0"/>
              <a:t>O Implement </a:t>
            </a:r>
            <a:r>
              <a:rPr lang="en-US" sz="1600" dirty="0"/>
              <a:t>a high-end video adapter with extensive amounts of video memory </a:t>
            </a:r>
            <a:r>
              <a:rPr lang="en-US" sz="1600" dirty="0" smtClean="0"/>
              <a:t/>
            </a:r>
            <a:br>
              <a:rPr lang="en-US" sz="1600" dirty="0" smtClean="0"/>
            </a:br>
            <a:r>
              <a:rPr lang="en-US" sz="1600" dirty="0" smtClean="0"/>
              <a:t>    implemented</a:t>
            </a:r>
            <a:r>
              <a:rPr lang="en-US" sz="1600" dirty="0"/>
              <a:t>. Graphics and CAD/CAM applications require a great deal of video </a:t>
            </a:r>
            <a:r>
              <a:rPr lang="en-US" sz="1600" dirty="0" smtClean="0"/>
              <a:t/>
            </a:r>
            <a:br>
              <a:rPr lang="en-US" sz="1600" dirty="0" smtClean="0"/>
            </a:br>
            <a:r>
              <a:rPr lang="en-US" sz="1600" dirty="0" smtClean="0"/>
              <a:t>    processing</a:t>
            </a:r>
            <a:r>
              <a:rPr lang="en-US" sz="1600" dirty="0"/>
              <a:t>.</a:t>
            </a:r>
          </a:p>
          <a:p>
            <a:pPr lvl="0"/>
            <a:r>
              <a:rPr lang="en-US" sz="1600" dirty="0" smtClean="0"/>
              <a:t>O Implement </a:t>
            </a:r>
            <a:r>
              <a:rPr lang="en-US" sz="1600" dirty="0"/>
              <a:t>the maximum amount of RAM supported by the motherboard in triple- </a:t>
            </a:r>
            <a:r>
              <a:rPr lang="en-US" sz="1600" dirty="0" smtClean="0"/>
              <a:t/>
            </a:r>
            <a:br>
              <a:rPr lang="en-US" sz="1600" dirty="0" smtClean="0"/>
            </a:br>
            <a:r>
              <a:rPr lang="en-US" sz="1600" dirty="0" smtClean="0"/>
              <a:t>    or </a:t>
            </a:r>
            <a:r>
              <a:rPr lang="en-US" sz="1600" dirty="0"/>
              <a:t>quad-channel mode.</a:t>
            </a:r>
          </a:p>
          <a:p>
            <a:r>
              <a:rPr lang="en-US" sz="1600" dirty="0" smtClean="0"/>
              <a:t>O Because </a:t>
            </a:r>
            <a:r>
              <a:rPr lang="en-US" sz="1600" dirty="0"/>
              <a:t>of the extensive mathematical calculations used by the software on these </a:t>
            </a:r>
            <a:r>
              <a:rPr lang="en-US" sz="1600" dirty="0" smtClean="0"/>
              <a:t/>
            </a:r>
            <a:br>
              <a:rPr lang="en-US" sz="1600" dirty="0" smtClean="0"/>
            </a:br>
            <a:r>
              <a:rPr lang="en-US" sz="1600" dirty="0" smtClean="0"/>
              <a:t>    systems</a:t>
            </a:r>
            <a:r>
              <a:rPr lang="en-US" sz="1600" dirty="0"/>
              <a:t>, it is strongly recommended that ECC memory be used</a:t>
            </a:r>
            <a:r>
              <a:rPr lang="en-US" sz="1600" dirty="0" smtClean="0"/>
              <a:t>.</a:t>
            </a:r>
            <a:endParaRPr lang="en-US" sz="1600" b="1" dirty="0"/>
          </a:p>
        </p:txBody>
      </p:sp>
      <p:pic>
        <p:nvPicPr>
          <p:cNvPr id="2050" name="Picture 2"/>
          <p:cNvPicPr>
            <a:picLocks noChangeAspect="1" noChangeArrowheads="1"/>
          </p:cNvPicPr>
          <p:nvPr/>
        </p:nvPicPr>
        <p:blipFill>
          <a:blip r:embed="rId3" cstate="print"/>
          <a:srcRect/>
          <a:stretch>
            <a:fillRect/>
          </a:stretch>
        </p:blipFill>
        <p:spPr bwMode="auto">
          <a:xfrm>
            <a:off x="762000" y="5715000"/>
            <a:ext cx="6629400" cy="876796"/>
          </a:xfrm>
          <a:prstGeom prst="rect">
            <a:avLst/>
          </a:prstGeom>
          <a:noFill/>
          <a:ln w="9525">
            <a:noFill/>
            <a:miter lim="800000"/>
            <a:headEnd/>
            <a:tailEnd/>
          </a:ln>
        </p:spPr>
      </p:pic>
    </p:spTree>
    <p:extLst>
      <p:ext uri="{BB962C8B-B14F-4D97-AF65-F5344CB8AC3E}">
        <p14:creationId xmlns:p14="http://schemas.microsoft.com/office/powerpoint/2010/main" xmlns="" val="2868669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28600" y="533400"/>
            <a:ext cx="8458200" cy="5847755"/>
          </a:xfrm>
          <a:prstGeom prst="rect">
            <a:avLst/>
          </a:prstGeom>
          <a:noFill/>
        </p:spPr>
        <p:txBody>
          <a:bodyPr wrap="square" rtlCol="0">
            <a:spAutoFit/>
          </a:bodyPr>
          <a:lstStyle/>
          <a:p>
            <a:r>
              <a:rPr lang="en-US" sz="2400" b="1" dirty="0" smtClean="0"/>
              <a:t>10.2.4 Windows Installation Planning</a:t>
            </a:r>
          </a:p>
          <a:p>
            <a:endParaRPr lang="en-US" sz="700" b="1" dirty="0"/>
          </a:p>
          <a:p>
            <a:r>
              <a:rPr lang="en-US" sz="1600" b="1" dirty="0"/>
              <a:t>Be aware of the following:</a:t>
            </a:r>
          </a:p>
          <a:p>
            <a:pPr lvl="0"/>
            <a:endParaRPr lang="en-US" sz="700" dirty="0" smtClean="0"/>
          </a:p>
          <a:p>
            <a:pPr lvl="0"/>
            <a:r>
              <a:rPr lang="en-US" sz="1600" dirty="0" smtClean="0"/>
              <a:t>O Upgrade </a:t>
            </a:r>
            <a:r>
              <a:rPr lang="en-US" sz="1600" dirty="0"/>
              <a:t>versions of Windows are available if you have an existing installation of </a:t>
            </a:r>
            <a:r>
              <a:rPr lang="en-US" sz="1600" dirty="0" smtClean="0"/>
              <a:t/>
            </a:r>
            <a:br>
              <a:rPr lang="en-US" sz="1600" dirty="0" smtClean="0"/>
            </a:br>
            <a:r>
              <a:rPr lang="en-US" sz="1600" dirty="0" smtClean="0"/>
              <a:t>    Windows </a:t>
            </a:r>
            <a:r>
              <a:rPr lang="en-US" sz="1600" dirty="0"/>
              <a:t>and want to install a newer version on the same computer. Upgrade versions </a:t>
            </a:r>
            <a:r>
              <a:rPr lang="en-US" sz="1600" dirty="0" smtClean="0"/>
              <a:t/>
            </a:r>
            <a:br>
              <a:rPr lang="en-US" sz="1600" dirty="0" smtClean="0"/>
            </a:br>
            <a:r>
              <a:rPr lang="en-US" sz="1600" dirty="0" smtClean="0"/>
              <a:t>    usually </a:t>
            </a:r>
            <a:r>
              <a:rPr lang="en-US" sz="1600" dirty="0"/>
              <a:t>cost less than buying a full version of Windows.</a:t>
            </a:r>
          </a:p>
          <a:p>
            <a:pPr lvl="0"/>
            <a:r>
              <a:rPr lang="en-US" sz="1600" dirty="0" smtClean="0"/>
              <a:t>O When </a:t>
            </a:r>
            <a:r>
              <a:rPr lang="en-US" sz="1600" dirty="0"/>
              <a:t>performing an in-place upgrade, you must abide by the upgrade paths defined </a:t>
            </a:r>
            <a:r>
              <a:rPr lang="en-US" sz="1600" dirty="0" smtClean="0"/>
              <a:t/>
            </a:r>
            <a:br>
              <a:rPr lang="en-US" sz="1600" dirty="0" smtClean="0"/>
            </a:br>
            <a:r>
              <a:rPr lang="en-US" sz="1600" dirty="0" smtClean="0"/>
              <a:t>    by </a:t>
            </a:r>
            <a:r>
              <a:rPr lang="en-US" sz="1600" dirty="0"/>
              <a:t>Microsoft. For example, you can perform an in-place upgrade from Windows 7 </a:t>
            </a:r>
            <a:r>
              <a:rPr lang="en-US" sz="1600" dirty="0" smtClean="0"/>
              <a:t>or</a:t>
            </a:r>
            <a:br>
              <a:rPr lang="en-US" sz="1600" dirty="0" smtClean="0"/>
            </a:br>
            <a:r>
              <a:rPr lang="en-US" sz="1600" dirty="0" smtClean="0"/>
              <a:t>    </a:t>
            </a:r>
            <a:r>
              <a:rPr lang="en-US" sz="1600" dirty="0"/>
              <a:t>Windows 8 to Windows 10. However, you </a:t>
            </a:r>
            <a:endParaRPr lang="en-US" sz="1600" dirty="0" smtClean="0"/>
          </a:p>
          <a:p>
            <a:pPr lvl="0"/>
            <a:r>
              <a:rPr lang="en-US" sz="1600" dirty="0" smtClean="0"/>
              <a:t>    must </a:t>
            </a:r>
            <a:r>
              <a:rPr lang="en-US" sz="1600" dirty="0"/>
              <a:t>use a clean install to migrate from </a:t>
            </a:r>
            <a:r>
              <a:rPr lang="en-US" sz="1600" dirty="0" smtClean="0"/>
              <a:t/>
            </a:r>
            <a:br>
              <a:rPr lang="en-US" sz="1600" dirty="0" smtClean="0"/>
            </a:br>
            <a:r>
              <a:rPr lang="en-US" sz="1600" dirty="0" smtClean="0"/>
              <a:t>    Windows </a:t>
            </a:r>
            <a:r>
              <a:rPr lang="en-US" sz="1600" dirty="0"/>
              <a:t>Vista to Windows 10.</a:t>
            </a:r>
          </a:p>
          <a:p>
            <a:pPr lvl="0"/>
            <a:r>
              <a:rPr lang="en-US" sz="1600" dirty="0" smtClean="0"/>
              <a:t>O You </a:t>
            </a:r>
            <a:r>
              <a:rPr lang="en-US" sz="1600" dirty="0"/>
              <a:t>cannot upgrade from a 32-bit operating </a:t>
            </a:r>
            <a:endParaRPr lang="en-US" sz="1600" dirty="0" smtClean="0"/>
          </a:p>
          <a:p>
            <a:pPr lvl="0"/>
            <a:r>
              <a:rPr lang="en-US" sz="1600" dirty="0" smtClean="0"/>
              <a:t> </a:t>
            </a:r>
            <a:r>
              <a:rPr lang="en-US" sz="1600" dirty="0" smtClean="0"/>
              <a:t>   </a:t>
            </a:r>
            <a:r>
              <a:rPr lang="en-US" sz="1600" dirty="0" smtClean="0"/>
              <a:t>system </a:t>
            </a:r>
            <a:r>
              <a:rPr lang="en-US" sz="1600" dirty="0"/>
              <a:t>to a 64-bit operating system (or </a:t>
            </a:r>
            <a:r>
              <a:rPr lang="en-US" sz="1600" dirty="0" smtClean="0"/>
              <a:t/>
            </a:r>
            <a:br>
              <a:rPr lang="en-US" sz="1600" dirty="0" smtClean="0"/>
            </a:br>
            <a:r>
              <a:rPr lang="en-US" sz="1600" dirty="0" smtClean="0"/>
              <a:t>     vice </a:t>
            </a:r>
            <a:r>
              <a:rPr lang="en-US" sz="1600" dirty="0"/>
              <a:t>versa). You must instead perform a </a:t>
            </a:r>
            <a:r>
              <a:rPr lang="en-US" sz="1600" dirty="0" smtClean="0"/>
              <a:t>clean</a:t>
            </a:r>
          </a:p>
          <a:p>
            <a:pPr lvl="0"/>
            <a:r>
              <a:rPr lang="en-US" sz="1600" dirty="0" smtClean="0"/>
              <a:t> </a:t>
            </a:r>
            <a:r>
              <a:rPr lang="en-US" sz="1600" dirty="0" smtClean="0"/>
              <a:t>   </a:t>
            </a:r>
            <a:r>
              <a:rPr lang="en-US" sz="1600" dirty="0" smtClean="0"/>
              <a:t> </a:t>
            </a:r>
            <a:r>
              <a:rPr lang="en-US" sz="1600" dirty="0"/>
              <a:t>installation and then migrate user </a:t>
            </a:r>
            <a:r>
              <a:rPr lang="en-US" sz="1600" dirty="0" smtClean="0"/>
              <a:t>profiles </a:t>
            </a:r>
          </a:p>
          <a:p>
            <a:pPr lvl="0"/>
            <a:r>
              <a:rPr lang="en-US" sz="1600" dirty="0" smtClean="0"/>
              <a:t> </a:t>
            </a:r>
            <a:r>
              <a:rPr lang="en-US" sz="1600" dirty="0" smtClean="0"/>
              <a:t>    </a:t>
            </a:r>
            <a:r>
              <a:rPr lang="en-US" sz="1600" dirty="0" smtClean="0"/>
              <a:t>from </a:t>
            </a:r>
            <a:r>
              <a:rPr lang="en-US" sz="1600" dirty="0"/>
              <a:t>the old system to the new one.</a:t>
            </a:r>
          </a:p>
          <a:p>
            <a:pPr lvl="0"/>
            <a:r>
              <a:rPr lang="en-US" sz="1600" dirty="0" smtClean="0"/>
              <a:t>O You </a:t>
            </a:r>
            <a:r>
              <a:rPr lang="en-US" sz="1600" dirty="0"/>
              <a:t>can upgrade from one edition to </a:t>
            </a:r>
            <a:r>
              <a:rPr lang="en-US" sz="1600" dirty="0" smtClean="0"/>
              <a:t>another</a:t>
            </a:r>
          </a:p>
          <a:p>
            <a:pPr lvl="0"/>
            <a:r>
              <a:rPr lang="en-US" sz="1600" dirty="0" smtClean="0"/>
              <a:t> </a:t>
            </a:r>
            <a:r>
              <a:rPr lang="en-US" sz="1600" dirty="0" smtClean="0"/>
              <a:t>   </a:t>
            </a:r>
            <a:r>
              <a:rPr lang="en-US" sz="1600" dirty="0" smtClean="0"/>
              <a:t>as </a:t>
            </a:r>
            <a:r>
              <a:rPr lang="en-US" sz="1600" dirty="0"/>
              <a:t>long as the new edition is "</a:t>
            </a:r>
            <a:r>
              <a:rPr lang="en-US" sz="1600" dirty="0" smtClean="0"/>
              <a:t>higher</a:t>
            </a:r>
            <a:r>
              <a:rPr lang="en-US" sz="1600" dirty="0" smtClean="0"/>
              <a:t>“ than </a:t>
            </a:r>
            <a:r>
              <a:rPr lang="en-US" sz="1600" dirty="0"/>
              <a:t>the </a:t>
            </a:r>
            <a:endParaRPr lang="en-US" sz="1600" dirty="0" smtClean="0"/>
          </a:p>
          <a:p>
            <a:pPr lvl="0"/>
            <a:r>
              <a:rPr lang="en-US" sz="1600" dirty="0" smtClean="0"/>
              <a:t> </a:t>
            </a:r>
            <a:r>
              <a:rPr lang="en-US" sz="1600" dirty="0" smtClean="0"/>
              <a:t>   </a:t>
            </a:r>
            <a:r>
              <a:rPr lang="en-US" sz="1600" dirty="0" smtClean="0"/>
              <a:t>previous </a:t>
            </a:r>
            <a:r>
              <a:rPr lang="en-US" sz="1600" dirty="0"/>
              <a:t>edition (such as Windows 10 Home to </a:t>
            </a:r>
            <a:endParaRPr lang="en-US" sz="1600" dirty="0" smtClean="0"/>
          </a:p>
          <a:p>
            <a:pPr lvl="0"/>
            <a:r>
              <a:rPr lang="en-US" sz="1600" dirty="0" smtClean="0"/>
              <a:t> </a:t>
            </a:r>
            <a:r>
              <a:rPr lang="en-US" sz="1600" dirty="0" smtClean="0"/>
              <a:t>   </a:t>
            </a:r>
            <a:r>
              <a:rPr lang="en-US" sz="1600" dirty="0" smtClean="0"/>
              <a:t>Windows </a:t>
            </a:r>
            <a:r>
              <a:rPr lang="en-US" sz="1600" dirty="0"/>
              <a:t>10 Professional).</a:t>
            </a:r>
          </a:p>
          <a:p>
            <a:pPr lvl="0"/>
            <a:r>
              <a:rPr lang="en-US" sz="1600" dirty="0" smtClean="0"/>
              <a:t>O You </a:t>
            </a:r>
            <a:r>
              <a:rPr lang="en-US" sz="1600" dirty="0"/>
              <a:t>cannot perform an in-place downgrade </a:t>
            </a:r>
            <a:r>
              <a:rPr lang="en-US" sz="1600" dirty="0" smtClean="0"/>
              <a:t>from</a:t>
            </a:r>
          </a:p>
          <a:p>
            <a:pPr lvl="0"/>
            <a:r>
              <a:rPr lang="en-US" sz="1600" dirty="0" smtClean="0"/>
              <a:t> </a:t>
            </a:r>
            <a:r>
              <a:rPr lang="en-US" sz="1600" dirty="0" smtClean="0"/>
              <a:t>   </a:t>
            </a:r>
            <a:r>
              <a:rPr lang="en-US" sz="1600" dirty="0" smtClean="0"/>
              <a:t>one </a:t>
            </a:r>
            <a:r>
              <a:rPr lang="en-US" sz="1600" dirty="0"/>
              <a:t>edition to another (such as </a:t>
            </a:r>
            <a:r>
              <a:rPr lang="en-US" sz="1600" dirty="0" smtClean="0"/>
              <a:t>from</a:t>
            </a:r>
          </a:p>
          <a:p>
            <a:pPr lvl="0"/>
            <a:r>
              <a:rPr lang="en-US" sz="1600" dirty="0" smtClean="0"/>
              <a:t> </a:t>
            </a:r>
            <a:r>
              <a:rPr lang="en-US" sz="1600" dirty="0" smtClean="0"/>
              <a:t>   </a:t>
            </a:r>
            <a:r>
              <a:rPr lang="en-US" sz="1600" dirty="0" smtClean="0"/>
              <a:t>Professional </a:t>
            </a:r>
            <a:r>
              <a:rPr lang="en-US" sz="1600" dirty="0"/>
              <a:t>to Home</a:t>
            </a:r>
            <a:r>
              <a:rPr lang="en-US" sz="1600" dirty="0" smtClean="0"/>
              <a:t>).</a:t>
            </a:r>
            <a:endParaRPr lang="en-US" sz="1600" dirty="0"/>
          </a:p>
        </p:txBody>
      </p:sp>
      <p:pic>
        <p:nvPicPr>
          <p:cNvPr id="25602" name="Picture 2" descr="Image result for windows 10 upgrade path chart"/>
          <p:cNvPicPr>
            <a:picLocks noChangeAspect="1" noChangeArrowheads="1"/>
          </p:cNvPicPr>
          <p:nvPr/>
        </p:nvPicPr>
        <p:blipFill>
          <a:blip r:embed="rId3" cstate="print"/>
          <a:srcRect l="1562" t="19444" r="50000" b="9722"/>
          <a:stretch>
            <a:fillRect/>
          </a:stretch>
        </p:blipFill>
        <p:spPr bwMode="auto">
          <a:xfrm>
            <a:off x="4648200" y="3048000"/>
            <a:ext cx="4343400" cy="3572797"/>
          </a:xfrm>
          <a:prstGeom prst="rect">
            <a:avLst/>
          </a:prstGeom>
          <a:noFill/>
        </p:spPr>
      </p:pic>
    </p:spTree>
    <p:extLst>
      <p:ext uri="{BB962C8B-B14F-4D97-AF65-F5344CB8AC3E}">
        <p14:creationId xmlns:p14="http://schemas.microsoft.com/office/powerpoint/2010/main" xmlns="" val="303546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838200"/>
            <a:ext cx="8458200" cy="5201424"/>
          </a:xfrm>
          <a:prstGeom prst="rect">
            <a:avLst/>
          </a:prstGeom>
          <a:noFill/>
        </p:spPr>
        <p:txBody>
          <a:bodyPr wrap="square" rtlCol="0">
            <a:spAutoFit/>
          </a:bodyPr>
          <a:lstStyle/>
          <a:p>
            <a:r>
              <a:rPr lang="en-US" sz="2800" b="1" dirty="0" smtClean="0"/>
              <a:t>10.2.4 Windows Installation Planning</a:t>
            </a:r>
          </a:p>
          <a:p>
            <a:r>
              <a:rPr lang="en-US" b="1" dirty="0"/>
              <a:t>After you are sure that the system hardware and software is compatible with the new operating system, you need to choose an installation method, either an in-place upgrade or a clean install</a:t>
            </a:r>
            <a:r>
              <a:rPr lang="en-US" b="1" dirty="0" smtClean="0"/>
              <a:t>.</a:t>
            </a:r>
          </a:p>
          <a:p>
            <a:endParaRPr lang="en-US" sz="800" b="1" dirty="0"/>
          </a:p>
          <a:p>
            <a:r>
              <a:rPr lang="en-US" b="1" dirty="0"/>
              <a:t>Be aware of the following:</a:t>
            </a:r>
          </a:p>
          <a:p>
            <a:pPr lvl="0"/>
            <a:endParaRPr lang="en-US" dirty="0" smtClean="0"/>
          </a:p>
          <a:p>
            <a:r>
              <a:rPr lang="en-US" dirty="0" smtClean="0"/>
              <a:t>If </a:t>
            </a:r>
            <a:r>
              <a:rPr lang="en-US" dirty="0"/>
              <a:t>necessary, perform a full backup of your existing system prior to performing a clean install or an upgrade</a:t>
            </a:r>
            <a:r>
              <a:rPr lang="en-US" dirty="0" smtClean="0"/>
              <a:t>.</a:t>
            </a:r>
          </a:p>
          <a:p>
            <a:endParaRPr lang="en-US" dirty="0"/>
          </a:p>
          <a:p>
            <a:pPr lvl="0"/>
            <a:r>
              <a:rPr lang="en-US" dirty="0" smtClean="0"/>
              <a:t>O If </a:t>
            </a:r>
            <a:r>
              <a:rPr lang="en-US" dirty="0"/>
              <a:t>you are doing a clean install, you can use the backup to restore user data to the </a:t>
            </a:r>
            <a:r>
              <a:rPr lang="en-US" dirty="0" smtClean="0"/>
              <a:t>new</a:t>
            </a:r>
            <a:br>
              <a:rPr lang="en-US" dirty="0" smtClean="0"/>
            </a:br>
            <a:r>
              <a:rPr lang="en-US" dirty="0" smtClean="0"/>
              <a:t>    </a:t>
            </a:r>
            <a:r>
              <a:rPr lang="en-US" dirty="0"/>
              <a:t>installation</a:t>
            </a:r>
            <a:r>
              <a:rPr lang="en-US" dirty="0" smtClean="0"/>
              <a:t>.</a:t>
            </a:r>
            <a:br>
              <a:rPr lang="en-US" dirty="0" smtClean="0"/>
            </a:br>
            <a:endParaRPr lang="en-US" dirty="0"/>
          </a:p>
          <a:p>
            <a:pPr lvl="0"/>
            <a:r>
              <a:rPr lang="en-US" dirty="0" smtClean="0"/>
              <a:t>O Though </a:t>
            </a:r>
            <a:r>
              <a:rPr lang="en-US" dirty="0"/>
              <a:t>an in-place upgrade does not affect user files and settings, you should still </a:t>
            </a:r>
            <a:r>
              <a:rPr lang="en-US" dirty="0" smtClean="0"/>
              <a:t/>
            </a:r>
            <a:br>
              <a:rPr lang="en-US" dirty="0" smtClean="0"/>
            </a:br>
            <a:r>
              <a:rPr lang="en-US" dirty="0" smtClean="0"/>
              <a:t>    back </a:t>
            </a:r>
            <a:r>
              <a:rPr lang="en-US" dirty="0"/>
              <a:t>up the system prior to performing the installation in case something goes wrong</a:t>
            </a:r>
            <a:r>
              <a:rPr lang="en-US" dirty="0" smtClean="0"/>
              <a:t>.</a:t>
            </a:r>
            <a:br>
              <a:rPr lang="en-US" dirty="0" smtClean="0"/>
            </a:br>
            <a:endParaRPr lang="en-US" dirty="0"/>
          </a:p>
          <a:p>
            <a:pPr lvl="0"/>
            <a:r>
              <a:rPr lang="en-US" dirty="0" smtClean="0"/>
              <a:t>O If </a:t>
            </a:r>
            <a:r>
              <a:rPr lang="en-US" dirty="0"/>
              <a:t>you are unable to complete an upgrade, you can use the backup to restore your </a:t>
            </a:r>
            <a:r>
              <a:rPr lang="en-US" dirty="0" smtClean="0"/>
              <a:t/>
            </a:r>
            <a:br>
              <a:rPr lang="en-US" dirty="0" smtClean="0"/>
            </a:br>
            <a:r>
              <a:rPr lang="en-US" dirty="0" smtClean="0"/>
              <a:t>    existing </a:t>
            </a:r>
            <a:r>
              <a:rPr lang="en-US" dirty="0"/>
              <a:t>system</a:t>
            </a:r>
            <a:r>
              <a:rPr lang="en-US" dirty="0" smtClean="0"/>
              <a:t>.</a:t>
            </a:r>
            <a:endParaRPr lang="en-US" dirty="0"/>
          </a:p>
        </p:txBody>
      </p:sp>
    </p:spTree>
    <p:extLst>
      <p:ext uri="{BB962C8B-B14F-4D97-AF65-F5344CB8AC3E}">
        <p14:creationId xmlns:p14="http://schemas.microsoft.com/office/powerpoint/2010/main" xmlns="" val="4149072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533400"/>
            <a:ext cx="8458200" cy="6186309"/>
          </a:xfrm>
          <a:prstGeom prst="rect">
            <a:avLst/>
          </a:prstGeom>
          <a:noFill/>
        </p:spPr>
        <p:txBody>
          <a:bodyPr wrap="square" rtlCol="0">
            <a:spAutoFit/>
          </a:bodyPr>
          <a:lstStyle/>
          <a:p>
            <a:r>
              <a:rPr lang="en-US" sz="2800" b="1" dirty="0" smtClean="0"/>
              <a:t>10.3.5 Windows Installation Facts</a:t>
            </a:r>
          </a:p>
          <a:p>
            <a:r>
              <a:rPr lang="en-US" b="1" dirty="0"/>
              <a:t>Use the following steps to install Windows from the installation media:</a:t>
            </a:r>
            <a:endParaRPr lang="en-US" sz="2000" b="1" dirty="0"/>
          </a:p>
          <a:p>
            <a:pPr lvl="0"/>
            <a:endParaRPr lang="en-US" sz="800" dirty="0" smtClean="0"/>
          </a:p>
          <a:p>
            <a:pPr lvl="0"/>
            <a:r>
              <a:rPr lang="en-US" dirty="0" smtClean="0"/>
              <a:t>1. Prepare </a:t>
            </a:r>
            <a:r>
              <a:rPr lang="en-US" dirty="0"/>
              <a:t>the system hard disk(s). If you are performing a clean install on a new </a:t>
            </a:r>
            <a:r>
              <a:rPr lang="en-US" dirty="0" smtClean="0"/>
              <a:t>hard</a:t>
            </a:r>
            <a:br>
              <a:rPr lang="en-US" dirty="0" smtClean="0"/>
            </a:br>
            <a:r>
              <a:rPr lang="en-US" dirty="0" smtClean="0"/>
              <a:t>    </a:t>
            </a:r>
            <a:r>
              <a:rPr lang="en-US" dirty="0"/>
              <a:t>disk, you can partition and format the disk during the installation process. However, </a:t>
            </a:r>
            <a:r>
              <a:rPr lang="en-US" dirty="0" smtClean="0"/>
              <a:t/>
            </a:r>
            <a:br>
              <a:rPr lang="en-US" dirty="0" smtClean="0"/>
            </a:br>
            <a:r>
              <a:rPr lang="en-US" dirty="0" smtClean="0"/>
              <a:t>    you </a:t>
            </a:r>
            <a:r>
              <a:rPr lang="en-US" dirty="0"/>
              <a:t>will need to prepare disks before the installation if you want to install Windows on </a:t>
            </a:r>
            <a:r>
              <a:rPr lang="en-US" dirty="0" smtClean="0"/>
              <a:t/>
            </a:r>
            <a:br>
              <a:rPr lang="en-US" dirty="0" smtClean="0"/>
            </a:br>
            <a:r>
              <a:rPr lang="en-US" dirty="0" smtClean="0"/>
              <a:t>    a </a:t>
            </a:r>
            <a:r>
              <a:rPr lang="en-US" dirty="0"/>
              <a:t>hardware RAID array (RAID 0, RAID 1, RAID 5, RAID 10, etc.). Some motherboards </a:t>
            </a:r>
            <a:r>
              <a:rPr lang="en-US" dirty="0" smtClean="0"/>
              <a:t/>
            </a:r>
            <a:br>
              <a:rPr lang="en-US" dirty="0" smtClean="0"/>
            </a:br>
            <a:r>
              <a:rPr lang="en-US" dirty="0" smtClean="0"/>
              <a:t>    include </a:t>
            </a:r>
            <a:r>
              <a:rPr lang="en-US" dirty="0"/>
              <a:t>an integrated RAID controller that allows you to build an array from multiple </a:t>
            </a:r>
            <a:r>
              <a:rPr lang="en-US" dirty="0" smtClean="0"/>
              <a:t/>
            </a:r>
            <a:br>
              <a:rPr lang="en-US" dirty="0" smtClean="0"/>
            </a:br>
            <a:r>
              <a:rPr lang="en-US" dirty="0" smtClean="0"/>
              <a:t>    SATA </a:t>
            </a:r>
            <a:r>
              <a:rPr lang="en-US" dirty="0"/>
              <a:t>hard disks installed in the system. You can also install a RAID controller board in </a:t>
            </a:r>
            <a:r>
              <a:rPr lang="en-US" dirty="0" smtClean="0"/>
              <a:t/>
            </a:r>
            <a:br>
              <a:rPr lang="en-US" dirty="0" smtClean="0"/>
            </a:br>
            <a:r>
              <a:rPr lang="en-US" dirty="0" smtClean="0"/>
              <a:t>    an </a:t>
            </a:r>
            <a:r>
              <a:rPr lang="en-US" dirty="0"/>
              <a:t>expansion slot to define a RAID array. If you need to configure a RAID array prior to </a:t>
            </a:r>
            <a:r>
              <a:rPr lang="en-US" dirty="0" smtClean="0"/>
              <a:t/>
            </a:r>
            <a:br>
              <a:rPr lang="en-US" dirty="0" smtClean="0"/>
            </a:br>
            <a:r>
              <a:rPr lang="en-US" dirty="0" smtClean="0"/>
              <a:t>    installation</a:t>
            </a:r>
            <a:r>
              <a:rPr lang="en-US" dirty="0"/>
              <a:t>, do the following:</a:t>
            </a:r>
            <a:endParaRPr lang="en-US" sz="2000" dirty="0"/>
          </a:p>
          <a:p>
            <a:pPr lvl="1"/>
            <a:r>
              <a:rPr lang="en-US" dirty="0" smtClean="0"/>
              <a:t>o Install </a:t>
            </a:r>
            <a:r>
              <a:rPr lang="en-US" dirty="0"/>
              <a:t>the drives required to support the desired RAID level in the system.</a:t>
            </a:r>
            <a:endParaRPr lang="en-US" sz="2000" dirty="0"/>
          </a:p>
          <a:p>
            <a:pPr lvl="1"/>
            <a:r>
              <a:rPr lang="en-US" dirty="0"/>
              <a:t>o</a:t>
            </a:r>
            <a:r>
              <a:rPr lang="en-US" dirty="0" smtClean="0"/>
              <a:t> Do </a:t>
            </a:r>
            <a:r>
              <a:rPr lang="en-US" dirty="0"/>
              <a:t>one of the following:</a:t>
            </a:r>
            <a:endParaRPr lang="en-US" sz="2000" dirty="0"/>
          </a:p>
          <a:p>
            <a:pPr lvl="2"/>
            <a:r>
              <a:rPr lang="en-US" dirty="0" smtClean="0"/>
              <a:t>a. If </a:t>
            </a:r>
            <a:r>
              <a:rPr lang="en-US" dirty="0"/>
              <a:t>using an integrated RAID controller on the motherboard, access the </a:t>
            </a:r>
            <a:r>
              <a:rPr lang="en-US" dirty="0" smtClean="0"/>
              <a:t/>
            </a:r>
            <a:br>
              <a:rPr lang="en-US" dirty="0" smtClean="0"/>
            </a:br>
            <a:r>
              <a:rPr lang="en-US" dirty="0" smtClean="0"/>
              <a:t>    BIOS/UEFI </a:t>
            </a:r>
            <a:r>
              <a:rPr lang="en-US" dirty="0"/>
              <a:t>configuration interface and enable RAID instead of traditional </a:t>
            </a:r>
            <a:r>
              <a:rPr lang="en-US" dirty="0" smtClean="0"/>
              <a:t/>
            </a:r>
            <a:br>
              <a:rPr lang="en-US" dirty="0" smtClean="0"/>
            </a:br>
            <a:r>
              <a:rPr lang="en-US" dirty="0" smtClean="0"/>
              <a:t>    SATA </a:t>
            </a:r>
            <a:r>
              <a:rPr lang="en-US" dirty="0"/>
              <a:t>operations.</a:t>
            </a:r>
            <a:endParaRPr lang="en-US" sz="2000" dirty="0"/>
          </a:p>
          <a:p>
            <a:pPr lvl="2"/>
            <a:r>
              <a:rPr lang="en-US" dirty="0" smtClean="0"/>
              <a:t>b. If </a:t>
            </a:r>
            <a:r>
              <a:rPr lang="en-US" dirty="0"/>
              <a:t>using a RAID controller board, install the board in an expansion slot and </a:t>
            </a:r>
            <a:r>
              <a:rPr lang="en-US" dirty="0" smtClean="0"/>
              <a:t/>
            </a:r>
            <a:br>
              <a:rPr lang="en-US" dirty="0" smtClean="0"/>
            </a:br>
            <a:r>
              <a:rPr lang="en-US" dirty="0" smtClean="0"/>
              <a:t>    then </a:t>
            </a:r>
            <a:r>
              <a:rPr lang="en-US" dirty="0"/>
              <a:t>boot the computer. During system boot, the RAID BIOS will load. Press </a:t>
            </a:r>
            <a:r>
              <a:rPr lang="en-US" dirty="0" smtClean="0"/>
              <a:t/>
            </a:r>
            <a:br>
              <a:rPr lang="en-US" dirty="0" smtClean="0"/>
            </a:br>
            <a:r>
              <a:rPr lang="en-US" dirty="0" smtClean="0"/>
              <a:t>    the </a:t>
            </a:r>
            <a:r>
              <a:rPr lang="en-US" dirty="0"/>
              <a:t>key combination specified in the RAID BIOS screen to enter the RAID </a:t>
            </a:r>
            <a:r>
              <a:rPr lang="en-US" dirty="0" smtClean="0"/>
              <a:t/>
            </a:r>
            <a:br>
              <a:rPr lang="en-US" dirty="0" smtClean="0"/>
            </a:br>
            <a:r>
              <a:rPr lang="en-US" dirty="0" smtClean="0"/>
              <a:t>    configuration </a:t>
            </a:r>
            <a:r>
              <a:rPr lang="en-US" dirty="0"/>
              <a:t>utility.</a:t>
            </a:r>
            <a:endParaRPr lang="en-US" sz="2000" dirty="0"/>
          </a:p>
          <a:p>
            <a:pPr lvl="1"/>
            <a:r>
              <a:rPr lang="en-US" dirty="0"/>
              <a:t>o</a:t>
            </a:r>
            <a:r>
              <a:rPr lang="en-US" dirty="0" smtClean="0"/>
              <a:t> Define </a:t>
            </a:r>
            <a:r>
              <a:rPr lang="en-US" dirty="0"/>
              <a:t>a new RAID array of the desired type using the disks installed in the </a:t>
            </a:r>
            <a:r>
              <a:rPr lang="en-US" dirty="0" smtClean="0"/>
              <a:t/>
            </a:r>
            <a:br>
              <a:rPr lang="en-US" dirty="0" smtClean="0"/>
            </a:br>
            <a:r>
              <a:rPr lang="en-US" dirty="0" smtClean="0"/>
              <a:t>   system.</a:t>
            </a:r>
            <a:endParaRPr lang="en-US" sz="2000" dirty="0"/>
          </a:p>
        </p:txBody>
      </p:sp>
    </p:spTree>
    <p:extLst>
      <p:ext uri="{BB962C8B-B14F-4D97-AF65-F5344CB8AC3E}">
        <p14:creationId xmlns:p14="http://schemas.microsoft.com/office/powerpoint/2010/main" xmlns="" val="118973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533400"/>
            <a:ext cx="8458200" cy="6032421"/>
          </a:xfrm>
          <a:prstGeom prst="rect">
            <a:avLst/>
          </a:prstGeom>
          <a:noFill/>
        </p:spPr>
        <p:txBody>
          <a:bodyPr wrap="square" rtlCol="0">
            <a:spAutoFit/>
          </a:bodyPr>
          <a:lstStyle/>
          <a:p>
            <a:r>
              <a:rPr lang="en-US" sz="2800" b="1" dirty="0" smtClean="0"/>
              <a:t>10.3.5 Windows Installation Facts</a:t>
            </a:r>
          </a:p>
          <a:p>
            <a:r>
              <a:rPr lang="en-US" b="1" dirty="0"/>
              <a:t>Use the following steps to install Windows from the installation media:</a:t>
            </a:r>
            <a:endParaRPr lang="en-US" sz="2000" b="1" dirty="0"/>
          </a:p>
          <a:p>
            <a:pPr lvl="0"/>
            <a:endParaRPr lang="en-US" sz="800" dirty="0" smtClean="0"/>
          </a:p>
          <a:p>
            <a:r>
              <a:rPr lang="en-US" b="1" dirty="0" smtClean="0"/>
              <a:t>Note: </a:t>
            </a:r>
            <a:r>
              <a:rPr lang="en-US" i="1" dirty="0" smtClean="0"/>
              <a:t>Adding </a:t>
            </a:r>
            <a:r>
              <a:rPr lang="en-US" i="1" dirty="0"/>
              <a:t>a hard disk to a RAID array will destroy all existing data on that disk. Be </a:t>
            </a:r>
            <a:r>
              <a:rPr lang="en-US" i="1" dirty="0" smtClean="0"/>
              <a:t/>
            </a:r>
            <a:br>
              <a:rPr lang="en-US" i="1" dirty="0" smtClean="0"/>
            </a:br>
            <a:r>
              <a:rPr lang="en-US" i="1" dirty="0" smtClean="0"/>
              <a:t>           sure </a:t>
            </a:r>
            <a:r>
              <a:rPr lang="en-US" i="1" dirty="0"/>
              <a:t>to back up any data you want to keep before adding the disk to the array</a:t>
            </a:r>
            <a:r>
              <a:rPr lang="en-US" i="1" dirty="0" smtClean="0"/>
              <a:t>.</a:t>
            </a:r>
          </a:p>
          <a:p>
            <a:endParaRPr lang="en-US" sz="800" i="1" dirty="0"/>
          </a:p>
          <a:p>
            <a:pPr lvl="0"/>
            <a:r>
              <a:rPr lang="en-US" dirty="0" smtClean="0"/>
              <a:t>2. Insert </a:t>
            </a:r>
            <a:r>
              <a:rPr lang="en-US" dirty="0"/>
              <a:t>the installation media (such as a DVD or USB flash drive) and then boot </a:t>
            </a:r>
            <a:r>
              <a:rPr lang="en-US" dirty="0" smtClean="0"/>
              <a:t>from</a:t>
            </a:r>
            <a:br>
              <a:rPr lang="en-US" dirty="0" smtClean="0"/>
            </a:br>
            <a:r>
              <a:rPr lang="en-US" dirty="0" smtClean="0"/>
              <a:t>    </a:t>
            </a:r>
            <a:r>
              <a:rPr lang="en-US" dirty="0"/>
              <a:t>that media.</a:t>
            </a:r>
          </a:p>
          <a:p>
            <a:pPr lvl="0"/>
            <a:r>
              <a:rPr lang="en-US" dirty="0" smtClean="0"/>
              <a:t>3. During </a:t>
            </a:r>
            <a:r>
              <a:rPr lang="en-US" dirty="0"/>
              <a:t>the first part of the installation, Windows loads the necessary files it needs </a:t>
            </a:r>
            <a:r>
              <a:rPr lang="en-US" dirty="0" smtClean="0"/>
              <a:t>to</a:t>
            </a:r>
            <a:br>
              <a:rPr lang="en-US" dirty="0" smtClean="0"/>
            </a:br>
            <a:r>
              <a:rPr lang="en-US" dirty="0" smtClean="0"/>
              <a:t>    </a:t>
            </a:r>
            <a:r>
              <a:rPr lang="en-US" dirty="0"/>
              <a:t>start the installation. During this phase, you may need to load additional drivers to </a:t>
            </a:r>
            <a:r>
              <a:rPr lang="en-US" dirty="0" smtClean="0"/>
              <a:t/>
            </a:r>
            <a:br>
              <a:rPr lang="en-US" dirty="0" smtClean="0"/>
            </a:br>
            <a:r>
              <a:rPr lang="en-US" dirty="0" smtClean="0"/>
              <a:t>    support </a:t>
            </a:r>
            <a:r>
              <a:rPr lang="en-US" dirty="0"/>
              <a:t>your storage controller so that Windows can write to the disk. This commonly </a:t>
            </a:r>
            <a:r>
              <a:rPr lang="en-US" dirty="0" smtClean="0"/>
              <a:t/>
            </a:r>
            <a:br>
              <a:rPr lang="en-US" dirty="0" smtClean="0"/>
            </a:br>
            <a:r>
              <a:rPr lang="en-US" dirty="0" smtClean="0"/>
              <a:t>    occurs </a:t>
            </a:r>
            <a:r>
              <a:rPr lang="en-US" dirty="0"/>
              <a:t>when installing to a RAID array. Click the </a:t>
            </a:r>
            <a:r>
              <a:rPr lang="en-US" b="1" dirty="0"/>
              <a:t>Load Driver</a:t>
            </a:r>
            <a:r>
              <a:rPr lang="en-US" dirty="0"/>
              <a:t> link. You must have the </a:t>
            </a:r>
            <a:r>
              <a:rPr lang="en-US" dirty="0" smtClean="0"/>
              <a:t/>
            </a:r>
            <a:br>
              <a:rPr lang="en-US" dirty="0" smtClean="0"/>
            </a:br>
            <a:r>
              <a:rPr lang="en-US" dirty="0" smtClean="0"/>
              <a:t>    necessary </a:t>
            </a:r>
            <a:r>
              <a:rPr lang="en-US" dirty="0"/>
              <a:t>drivers available on a USB flash drive.</a:t>
            </a:r>
          </a:p>
          <a:p>
            <a:pPr lvl="0"/>
            <a:r>
              <a:rPr lang="en-US" dirty="0" smtClean="0"/>
              <a:t>3. After </a:t>
            </a:r>
            <a:r>
              <a:rPr lang="en-US" dirty="0"/>
              <a:t>the initial files and drivers are loaded, you select the disk where you want </a:t>
            </a:r>
            <a:r>
              <a:rPr lang="en-US" dirty="0" smtClean="0"/>
              <a:t>to</a:t>
            </a:r>
            <a:br>
              <a:rPr lang="en-US" dirty="0" smtClean="0"/>
            </a:br>
            <a:r>
              <a:rPr lang="en-US" dirty="0" smtClean="0"/>
              <a:t>    </a:t>
            </a:r>
            <a:r>
              <a:rPr lang="en-US" dirty="0"/>
              <a:t>install Windows. At this point you can choose an existing partition (if one exists), or </a:t>
            </a:r>
            <a:r>
              <a:rPr lang="en-US" dirty="0" smtClean="0"/>
              <a:t/>
            </a:r>
            <a:br>
              <a:rPr lang="en-US" dirty="0" smtClean="0"/>
            </a:br>
            <a:r>
              <a:rPr lang="en-US" dirty="0" smtClean="0"/>
              <a:t>    create </a:t>
            </a:r>
            <a:r>
              <a:rPr lang="en-US" dirty="0"/>
              <a:t>a new partition.</a:t>
            </a:r>
          </a:p>
          <a:p>
            <a:pPr lvl="0"/>
            <a:r>
              <a:rPr lang="en-US" dirty="0" smtClean="0"/>
              <a:t>4. After </a:t>
            </a:r>
            <a:r>
              <a:rPr lang="en-US" dirty="0"/>
              <a:t>Windows prepares the disks, it starts copying files to the hard disk. When the file </a:t>
            </a:r>
            <a:r>
              <a:rPr lang="en-US" dirty="0" smtClean="0"/>
              <a:t/>
            </a:r>
            <a:br>
              <a:rPr lang="en-US" dirty="0" smtClean="0"/>
            </a:br>
            <a:r>
              <a:rPr lang="en-US" dirty="0" smtClean="0"/>
              <a:t>    copy </a:t>
            </a:r>
            <a:r>
              <a:rPr lang="en-US" dirty="0"/>
              <a:t>is complete, the system will reboot. Leave the installation media in the drive until </a:t>
            </a:r>
            <a:r>
              <a:rPr lang="en-US" dirty="0" smtClean="0"/>
              <a:t/>
            </a:r>
            <a:br>
              <a:rPr lang="en-US" dirty="0" smtClean="0"/>
            </a:br>
            <a:r>
              <a:rPr lang="en-US" dirty="0" smtClean="0"/>
              <a:t>    prompted </a:t>
            </a:r>
            <a:r>
              <a:rPr lang="en-US" dirty="0"/>
              <a:t>to remove it.</a:t>
            </a:r>
          </a:p>
          <a:p>
            <a:pPr lvl="0"/>
            <a:r>
              <a:rPr lang="en-US" dirty="0" smtClean="0"/>
              <a:t>5. After </a:t>
            </a:r>
            <a:r>
              <a:rPr lang="en-US" dirty="0"/>
              <a:t>the system reboots, Windows configures the system. You will be prompted for </a:t>
            </a:r>
            <a:r>
              <a:rPr lang="en-US" dirty="0" smtClean="0"/>
              <a:t/>
            </a:r>
            <a:br>
              <a:rPr lang="en-US" dirty="0" smtClean="0"/>
            </a:br>
            <a:r>
              <a:rPr lang="en-US" dirty="0" smtClean="0"/>
              <a:t>    configuration </a:t>
            </a:r>
            <a:r>
              <a:rPr lang="en-US" dirty="0"/>
              <a:t>information such as the region and language, the computer name, date </a:t>
            </a:r>
            <a:r>
              <a:rPr lang="en-US" dirty="0" smtClean="0"/>
              <a:t/>
            </a:r>
            <a:br>
              <a:rPr lang="en-US" dirty="0" smtClean="0"/>
            </a:br>
            <a:r>
              <a:rPr lang="en-US" dirty="0" smtClean="0"/>
              <a:t>    and </a:t>
            </a:r>
            <a:r>
              <a:rPr lang="en-US" dirty="0"/>
              <a:t>time, and network settings</a:t>
            </a:r>
            <a:r>
              <a:rPr lang="en-US" dirty="0" smtClean="0"/>
              <a:t>.</a:t>
            </a:r>
            <a:endParaRPr lang="en-US" dirty="0"/>
          </a:p>
        </p:txBody>
      </p:sp>
    </p:spTree>
    <p:extLst>
      <p:ext uri="{BB962C8B-B14F-4D97-AF65-F5344CB8AC3E}">
        <p14:creationId xmlns:p14="http://schemas.microsoft.com/office/powerpoint/2010/main" xmlns="" val="188724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239486" y="533400"/>
            <a:ext cx="8458200" cy="6155531"/>
          </a:xfrm>
          <a:prstGeom prst="rect">
            <a:avLst/>
          </a:prstGeom>
          <a:noFill/>
        </p:spPr>
        <p:txBody>
          <a:bodyPr wrap="square" rtlCol="0">
            <a:spAutoFit/>
          </a:bodyPr>
          <a:lstStyle/>
          <a:p>
            <a:r>
              <a:rPr lang="en-US" sz="2800" b="1" dirty="0" smtClean="0"/>
              <a:t>10.3.5 Windows Installation Facts</a:t>
            </a:r>
          </a:p>
          <a:p>
            <a:r>
              <a:rPr lang="en-US" b="1" dirty="0"/>
              <a:t>In addition to using an installation DVD, you can also install Windows using the following methods:</a:t>
            </a:r>
          </a:p>
          <a:p>
            <a:endParaRPr lang="en-US" sz="800" b="1" dirty="0" smtClean="0"/>
          </a:p>
          <a:p>
            <a:r>
              <a:rPr lang="en-US" b="1" dirty="0" smtClean="0"/>
              <a:t>Method	Description</a:t>
            </a:r>
          </a:p>
          <a:p>
            <a:r>
              <a:rPr lang="en-US" sz="1600" dirty="0" smtClean="0"/>
              <a:t>Bootable	</a:t>
            </a:r>
            <a:r>
              <a:rPr lang="en-US" sz="1600" dirty="0"/>
              <a:t>Instead of installing from the installation disc, you can create a bootable </a:t>
            </a:r>
            <a:r>
              <a:rPr lang="en-US" sz="1600" dirty="0" smtClean="0"/>
              <a:t>USB</a:t>
            </a:r>
            <a:br>
              <a:rPr lang="en-US" sz="1600" dirty="0" smtClean="0"/>
            </a:br>
            <a:r>
              <a:rPr lang="en-US" sz="1600" dirty="0" smtClean="0"/>
              <a:t>Flash	flash </a:t>
            </a:r>
            <a:r>
              <a:rPr lang="en-US" sz="1600" dirty="0"/>
              <a:t>drive and copy the installation files to that drive. Microsoft provides a </a:t>
            </a:r>
            <a:r>
              <a:rPr lang="en-US" sz="1600" dirty="0" smtClean="0"/>
              <a:t/>
            </a:r>
            <a:br>
              <a:rPr lang="en-US" sz="1600" dirty="0" smtClean="0"/>
            </a:br>
            <a:r>
              <a:rPr lang="en-US" sz="1600" dirty="0" smtClean="0"/>
              <a:t>Drive	utility </a:t>
            </a:r>
            <a:r>
              <a:rPr lang="en-US" sz="1600" dirty="0"/>
              <a:t>called the </a:t>
            </a:r>
            <a:r>
              <a:rPr lang="en-US" sz="1600" i="1" dirty="0"/>
              <a:t>Windows 7 USB/DVD Download Tool</a:t>
            </a:r>
            <a:r>
              <a:rPr lang="en-US" sz="1600" dirty="0"/>
              <a:t> that can be used to </a:t>
            </a:r>
            <a:r>
              <a:rPr lang="en-US" sz="1600" dirty="0" smtClean="0"/>
              <a:t/>
            </a:r>
            <a:br>
              <a:rPr lang="en-US" sz="1600" dirty="0" smtClean="0"/>
            </a:br>
            <a:r>
              <a:rPr lang="en-US" sz="1600" dirty="0" smtClean="0"/>
              <a:t>	automate </a:t>
            </a:r>
            <a:r>
              <a:rPr lang="en-US" sz="1600" dirty="0"/>
              <a:t>the process</a:t>
            </a:r>
            <a:r>
              <a:rPr lang="en-US" sz="1600" dirty="0" smtClean="0"/>
              <a:t>.</a:t>
            </a:r>
          </a:p>
          <a:p>
            <a:endParaRPr lang="en-US" sz="800" dirty="0"/>
          </a:p>
          <a:p>
            <a:r>
              <a:rPr lang="en-US" sz="1600" dirty="0" smtClean="0"/>
              <a:t>Network	</a:t>
            </a:r>
            <a:r>
              <a:rPr lang="en-US" sz="1600" dirty="0"/>
              <a:t>To perform a network installation, the Windows installation files must first be </a:t>
            </a:r>
            <a:r>
              <a:rPr lang="en-US" sz="1600" dirty="0" smtClean="0"/>
              <a:t/>
            </a:r>
            <a:br>
              <a:rPr lang="en-US" sz="1600" dirty="0" smtClean="0"/>
            </a:br>
            <a:r>
              <a:rPr lang="en-US" sz="1600" dirty="0" err="1" smtClean="0"/>
              <a:t>Installa</a:t>
            </a:r>
            <a:r>
              <a:rPr lang="en-US" sz="1600" dirty="0" smtClean="0"/>
              <a:t>-	copied </a:t>
            </a:r>
            <a:r>
              <a:rPr lang="en-US" sz="1600" dirty="0"/>
              <a:t>to a network location. Then the installation process is run remotely over </a:t>
            </a:r>
            <a:r>
              <a:rPr lang="en-US" sz="1600" dirty="0" smtClean="0"/>
              <a:t/>
            </a:r>
            <a:br>
              <a:rPr lang="en-US" sz="1600" dirty="0" smtClean="0"/>
            </a:br>
            <a:r>
              <a:rPr lang="en-US" sz="1600" dirty="0" err="1" smtClean="0"/>
              <a:t>tion</a:t>
            </a:r>
            <a:r>
              <a:rPr lang="en-US" sz="1600" dirty="0" smtClean="0"/>
              <a:t>	a </a:t>
            </a:r>
            <a:r>
              <a:rPr lang="en-US" sz="1600" dirty="0"/>
              <a:t>network connection. This allows multiple systems to be installed at the same </a:t>
            </a:r>
            <a:r>
              <a:rPr lang="en-US" sz="1600" dirty="0" smtClean="0"/>
              <a:t/>
            </a:r>
            <a:br>
              <a:rPr lang="en-US" sz="1600" dirty="0" smtClean="0"/>
            </a:br>
            <a:r>
              <a:rPr lang="en-US" sz="1600" dirty="0" smtClean="0"/>
              <a:t>	time </a:t>
            </a:r>
            <a:r>
              <a:rPr lang="en-US" sz="1600" dirty="0"/>
              <a:t>using the same installation files. </a:t>
            </a:r>
            <a:r>
              <a:rPr lang="en-US" sz="1600" b="1" dirty="0"/>
              <a:t>To do this, you must first:</a:t>
            </a:r>
          </a:p>
          <a:p>
            <a:pPr lvl="0"/>
            <a:r>
              <a:rPr lang="en-US" sz="1600" dirty="0" smtClean="0"/>
              <a:t>	1. Configure </a:t>
            </a:r>
            <a:r>
              <a:rPr lang="en-US" sz="1600" dirty="0"/>
              <a:t>a Windows Deployment Services (WDS) server. This server contains the </a:t>
            </a:r>
            <a:r>
              <a:rPr lang="en-US" sz="1600" dirty="0" smtClean="0"/>
              <a:t>files</a:t>
            </a:r>
            <a:br>
              <a:rPr lang="en-US" sz="1600" dirty="0" smtClean="0"/>
            </a:br>
            <a:r>
              <a:rPr lang="en-US" sz="1600" dirty="0" smtClean="0"/>
              <a:t>	    </a:t>
            </a:r>
            <a:r>
              <a:rPr lang="en-US" sz="1600" dirty="0"/>
              <a:t>needed to install Windows on remote computer systems over a network connection. </a:t>
            </a:r>
            <a:r>
              <a:rPr lang="en-US" sz="1600" dirty="0" smtClean="0"/>
              <a:t/>
            </a:r>
            <a:br>
              <a:rPr lang="en-US" sz="1600" dirty="0" smtClean="0"/>
            </a:br>
            <a:r>
              <a:rPr lang="en-US" sz="1600" dirty="0" smtClean="0"/>
              <a:t>	    WDS </a:t>
            </a:r>
            <a:r>
              <a:rPr lang="en-US" sz="1600" dirty="0"/>
              <a:t>functions in conjunction with the </a:t>
            </a:r>
            <a:r>
              <a:rPr lang="en-US" sz="1600" i="1" dirty="0" err="1"/>
              <a:t>Preboot</a:t>
            </a:r>
            <a:r>
              <a:rPr lang="en-US" sz="1600" i="1" dirty="0"/>
              <a:t> Execution Environment</a:t>
            </a:r>
            <a:r>
              <a:rPr lang="en-US" sz="1600" dirty="0"/>
              <a:t> (PXE) to load a </a:t>
            </a:r>
            <a:r>
              <a:rPr lang="en-US" sz="1600" dirty="0" smtClean="0"/>
              <a:t/>
            </a:r>
            <a:br>
              <a:rPr lang="en-US" sz="1600" dirty="0" smtClean="0"/>
            </a:br>
            <a:r>
              <a:rPr lang="en-US" sz="1600" dirty="0" smtClean="0"/>
              <a:t>	    miniature </a:t>
            </a:r>
            <a:r>
              <a:rPr lang="en-US" sz="1600" dirty="0"/>
              <a:t>version of Windows on network hosts known as the Windows Preinstallation </a:t>
            </a:r>
            <a:r>
              <a:rPr lang="en-US" sz="1600" dirty="0" smtClean="0"/>
              <a:t/>
            </a:r>
            <a:br>
              <a:rPr lang="en-US" sz="1600" dirty="0" smtClean="0"/>
            </a:br>
            <a:r>
              <a:rPr lang="en-US" sz="1600" dirty="0" smtClean="0"/>
              <a:t>	    Environment </a:t>
            </a:r>
            <a:r>
              <a:rPr lang="en-US" sz="1600" dirty="0"/>
              <a:t>(Windows PE). Windows PE is a minimal version of the Windows </a:t>
            </a:r>
            <a:r>
              <a:rPr lang="en-US" sz="1600" dirty="0" smtClean="0"/>
              <a:t/>
            </a:r>
            <a:br>
              <a:rPr lang="en-US" sz="1600" dirty="0" smtClean="0"/>
            </a:br>
            <a:r>
              <a:rPr lang="en-US" sz="1600" dirty="0" smtClean="0"/>
              <a:t>	    operating </a:t>
            </a:r>
            <a:r>
              <a:rPr lang="en-US" sz="1600" dirty="0"/>
              <a:t>system. Its purpose is to get a basic system up and running such that the </a:t>
            </a:r>
            <a:r>
              <a:rPr lang="en-US" sz="1600" dirty="0" smtClean="0"/>
              <a:t/>
            </a:r>
            <a:br>
              <a:rPr lang="en-US" sz="1600" dirty="0" smtClean="0"/>
            </a:br>
            <a:r>
              <a:rPr lang="en-US" sz="1600" dirty="0" smtClean="0"/>
              <a:t>	    host </a:t>
            </a:r>
            <a:r>
              <a:rPr lang="en-US" sz="1600" dirty="0"/>
              <a:t>can connect to the WDS server and install a full version of Windows.</a:t>
            </a:r>
          </a:p>
          <a:p>
            <a:r>
              <a:rPr lang="en-US" sz="1600" dirty="0" smtClean="0"/>
              <a:t>	2. Boot </a:t>
            </a:r>
            <a:r>
              <a:rPr lang="en-US" sz="1600" dirty="0"/>
              <a:t>the host computer where Windows is to be installed using a </a:t>
            </a:r>
            <a:r>
              <a:rPr lang="en-US" sz="1600" i="1" dirty="0"/>
              <a:t>PXE boot</a:t>
            </a:r>
            <a:r>
              <a:rPr lang="en-US" sz="1600" dirty="0"/>
              <a:t>. The </a:t>
            </a:r>
            <a:r>
              <a:rPr lang="en-US" sz="1600" dirty="0" smtClean="0"/>
              <a:t/>
            </a:r>
            <a:br>
              <a:rPr lang="en-US" sz="1600" dirty="0" smtClean="0"/>
            </a:br>
            <a:r>
              <a:rPr lang="en-US" sz="1600" dirty="0" smtClean="0"/>
              <a:t>	    computer </a:t>
            </a:r>
            <a:r>
              <a:rPr lang="en-US" sz="1600" dirty="0"/>
              <a:t>will connect to the WDS server and boot into Windows PE. Once done, </a:t>
            </a:r>
            <a:r>
              <a:rPr lang="en-US" sz="1600" dirty="0" smtClean="0"/>
              <a:t/>
            </a:r>
            <a:br>
              <a:rPr lang="en-US" sz="1600" dirty="0" smtClean="0"/>
            </a:br>
            <a:r>
              <a:rPr lang="en-US" sz="1600" dirty="0" smtClean="0"/>
              <a:t>	    Windows </a:t>
            </a:r>
            <a:r>
              <a:rPr lang="en-US" sz="1600" dirty="0"/>
              <a:t>can be installed locally from the WDS server.</a:t>
            </a:r>
            <a:endParaRPr lang="en-US" sz="1600" dirty="0" smtClean="0"/>
          </a:p>
        </p:txBody>
      </p:sp>
    </p:spTree>
    <p:extLst>
      <p:ext uri="{BB962C8B-B14F-4D97-AF65-F5344CB8AC3E}">
        <p14:creationId xmlns:p14="http://schemas.microsoft.com/office/powerpoint/2010/main" xmlns="" val="19411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661511"/>
            <a:ext cx="8458200" cy="4924425"/>
          </a:xfrm>
          <a:prstGeom prst="rect">
            <a:avLst/>
          </a:prstGeom>
          <a:noFill/>
        </p:spPr>
        <p:txBody>
          <a:bodyPr wrap="square" rtlCol="0">
            <a:spAutoFit/>
          </a:bodyPr>
          <a:lstStyle/>
          <a:p>
            <a:r>
              <a:rPr lang="en-US" sz="2800" b="1" dirty="0" smtClean="0"/>
              <a:t>10.3.5 Windows Installation Facts</a:t>
            </a:r>
          </a:p>
          <a:p>
            <a:r>
              <a:rPr lang="en-US" b="1" dirty="0"/>
              <a:t>In addition to using an installation DVD, you can also install Windows using the following methods:</a:t>
            </a:r>
          </a:p>
          <a:p>
            <a:endParaRPr lang="en-US" sz="800" b="1" dirty="0" smtClean="0"/>
          </a:p>
          <a:p>
            <a:r>
              <a:rPr lang="en-US" b="1" dirty="0" smtClean="0"/>
              <a:t>Method		Description</a:t>
            </a:r>
          </a:p>
          <a:p>
            <a:r>
              <a:rPr lang="en-US" sz="1600" dirty="0" smtClean="0"/>
              <a:t>Unattended	</a:t>
            </a:r>
            <a:r>
              <a:rPr lang="en-US" sz="1600" dirty="0"/>
              <a:t>An unattended installation is a type of installation that requires no interaction </a:t>
            </a:r>
            <a:r>
              <a:rPr lang="en-US" sz="1600" dirty="0" smtClean="0"/>
              <a:t>		from </a:t>
            </a:r>
            <a:r>
              <a:rPr lang="en-US" sz="1600" dirty="0"/>
              <a:t>the user during the installation process. </a:t>
            </a:r>
            <a:endParaRPr lang="en-US" sz="1600" dirty="0" smtClean="0"/>
          </a:p>
          <a:p>
            <a:endParaRPr lang="en-US" sz="1600" dirty="0"/>
          </a:p>
          <a:p>
            <a:r>
              <a:rPr lang="en-US" sz="1600" dirty="0" smtClean="0"/>
              <a:t>		To </a:t>
            </a:r>
            <a:r>
              <a:rPr lang="en-US" sz="1600" dirty="0"/>
              <a:t>do this, an XML file (</a:t>
            </a:r>
            <a:r>
              <a:rPr lang="en-US" sz="1600" dirty="0" smtClean="0"/>
              <a:t>called  an</a:t>
            </a:r>
            <a:r>
              <a:rPr lang="en-US" sz="1600" dirty="0"/>
              <a:t> </a:t>
            </a:r>
            <a:r>
              <a:rPr lang="en-US" sz="1600" i="1" dirty="0"/>
              <a:t>answer file</a:t>
            </a:r>
            <a:r>
              <a:rPr lang="en-US" sz="1600" dirty="0"/>
              <a:t> or </a:t>
            </a:r>
            <a:r>
              <a:rPr lang="en-US" sz="1600" i="1" dirty="0"/>
              <a:t>response file</a:t>
            </a:r>
            <a:r>
              <a:rPr lang="en-US" sz="1600" dirty="0"/>
              <a:t>) is pre-populated </a:t>
            </a:r>
            <a:r>
              <a:rPr lang="en-US" sz="1600" dirty="0" smtClean="0"/>
              <a:t>		with </a:t>
            </a:r>
            <a:r>
              <a:rPr lang="en-US" sz="1600" dirty="0"/>
              <a:t>all the answers to </a:t>
            </a:r>
            <a:r>
              <a:rPr lang="en-US" sz="1600" dirty="0" smtClean="0"/>
              <a:t>the standard </a:t>
            </a:r>
            <a:r>
              <a:rPr lang="en-US" sz="1600" dirty="0"/>
              <a:t>Windows installation prompts. </a:t>
            </a:r>
            <a:endParaRPr lang="en-US" sz="1600" dirty="0" smtClean="0"/>
          </a:p>
          <a:p>
            <a:endParaRPr lang="en-US" sz="1600" dirty="0"/>
          </a:p>
          <a:p>
            <a:r>
              <a:rPr lang="en-US" sz="1600" dirty="0" smtClean="0"/>
              <a:t>		This </a:t>
            </a:r>
            <a:r>
              <a:rPr lang="en-US" sz="1600" dirty="0"/>
              <a:t>file is named </a:t>
            </a:r>
            <a:r>
              <a:rPr lang="en-US" sz="1600" dirty="0" smtClean="0"/>
              <a:t>autounattend.xml and </a:t>
            </a:r>
            <a:r>
              <a:rPr lang="en-US" sz="1600" dirty="0"/>
              <a:t>is copied to the root of the Windows </a:t>
            </a:r>
            <a:r>
              <a:rPr lang="en-US" sz="1600" dirty="0" smtClean="0"/>
              <a:t/>
            </a:r>
            <a:br>
              <a:rPr lang="en-US" sz="1600" dirty="0" smtClean="0"/>
            </a:br>
            <a:r>
              <a:rPr lang="en-US" sz="1600" dirty="0" smtClean="0"/>
              <a:t>		installation </a:t>
            </a:r>
            <a:r>
              <a:rPr lang="en-US" sz="1600" dirty="0"/>
              <a:t>media</a:t>
            </a:r>
            <a:r>
              <a:rPr lang="en-US" sz="1600" dirty="0" smtClean="0"/>
              <a:t>.</a:t>
            </a:r>
          </a:p>
          <a:p>
            <a:endParaRPr lang="en-US" sz="1600" dirty="0"/>
          </a:p>
          <a:p>
            <a:r>
              <a:rPr lang="en-US" sz="1600" dirty="0" smtClean="0"/>
              <a:t>		</a:t>
            </a:r>
            <a:r>
              <a:rPr lang="en-US" sz="1600" dirty="0" smtClean="0"/>
              <a:t>During </a:t>
            </a:r>
            <a:r>
              <a:rPr lang="en-US" sz="1600" dirty="0"/>
              <a:t>the installation, the answer file is used to respond to the prompts in </a:t>
            </a:r>
            <a:r>
              <a:rPr lang="en-US" sz="1600" dirty="0" smtClean="0"/>
              <a:t>			the </a:t>
            </a:r>
            <a:r>
              <a:rPr lang="en-US" sz="1600" dirty="0"/>
              <a:t>Windows installer. </a:t>
            </a:r>
            <a:endParaRPr lang="en-US" sz="1600" dirty="0" smtClean="0"/>
          </a:p>
          <a:p>
            <a:endParaRPr lang="en-US" sz="1600" dirty="0"/>
          </a:p>
          <a:p>
            <a:r>
              <a:rPr lang="en-US" sz="1600" dirty="0" smtClean="0"/>
              <a:t>		If </a:t>
            </a:r>
            <a:r>
              <a:rPr lang="en-US" sz="1600" dirty="0"/>
              <a:t>you have included all of the necessary information </a:t>
            </a:r>
            <a:r>
              <a:rPr lang="en-US" sz="1600" dirty="0" smtClean="0"/>
              <a:t>in 	the </a:t>
            </a:r>
            <a:r>
              <a:rPr lang="en-US" sz="1600" dirty="0"/>
              <a:t>answer file, the </a:t>
            </a:r>
            <a:r>
              <a:rPr lang="en-US" sz="1600" dirty="0" smtClean="0"/>
              <a:t/>
            </a:r>
            <a:br>
              <a:rPr lang="en-US" sz="1600" dirty="0" smtClean="0"/>
            </a:br>
            <a:r>
              <a:rPr lang="en-US" sz="1600" dirty="0" smtClean="0"/>
              <a:t>		installation </a:t>
            </a:r>
            <a:r>
              <a:rPr lang="en-US" sz="1600" dirty="0"/>
              <a:t>will proceed automatically without pausing </a:t>
            </a:r>
            <a:r>
              <a:rPr lang="en-US" sz="1600" dirty="0" smtClean="0"/>
              <a:t>for user </a:t>
            </a:r>
            <a:r>
              <a:rPr lang="en-US" sz="1600" dirty="0"/>
              <a:t>input.</a:t>
            </a:r>
            <a:endParaRPr lang="en-US" sz="1600" dirty="0" smtClean="0"/>
          </a:p>
        </p:txBody>
      </p:sp>
    </p:spTree>
    <p:extLst>
      <p:ext uri="{BB962C8B-B14F-4D97-AF65-F5344CB8AC3E}">
        <p14:creationId xmlns:p14="http://schemas.microsoft.com/office/powerpoint/2010/main" xmlns="" val="215690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661511"/>
            <a:ext cx="8458200" cy="5724644"/>
          </a:xfrm>
          <a:prstGeom prst="rect">
            <a:avLst/>
          </a:prstGeom>
          <a:noFill/>
        </p:spPr>
        <p:txBody>
          <a:bodyPr wrap="square" rtlCol="0">
            <a:spAutoFit/>
          </a:bodyPr>
          <a:lstStyle/>
          <a:p>
            <a:r>
              <a:rPr lang="en-US" sz="2800" b="1" dirty="0" smtClean="0"/>
              <a:t>10.3.5 Windows Installation Facts</a:t>
            </a:r>
          </a:p>
          <a:p>
            <a:r>
              <a:rPr lang="en-US" b="1" dirty="0"/>
              <a:t>In addition to using an installation DVD, you can also install Windows using the following methods:</a:t>
            </a:r>
          </a:p>
          <a:p>
            <a:endParaRPr lang="en-US" sz="800" b="1" dirty="0" smtClean="0"/>
          </a:p>
          <a:p>
            <a:r>
              <a:rPr lang="en-US" b="1" dirty="0" smtClean="0"/>
              <a:t>Method		Description</a:t>
            </a:r>
          </a:p>
          <a:p>
            <a:r>
              <a:rPr lang="en-US" sz="1600" dirty="0" smtClean="0"/>
              <a:t>Disk Imaging	</a:t>
            </a:r>
            <a:r>
              <a:rPr lang="en-US" sz="1600" dirty="0"/>
              <a:t>With disk imaging, you install Windows on one computer and then copy that </a:t>
            </a:r>
            <a:r>
              <a:rPr lang="en-US" sz="1600" dirty="0" smtClean="0"/>
              <a:t>			image </a:t>
            </a:r>
            <a:r>
              <a:rPr lang="en-US" sz="1600" dirty="0"/>
              <a:t>to other computers. The imaging process is faster than installing </a:t>
            </a:r>
            <a:r>
              <a:rPr lang="en-US" sz="1600" dirty="0" smtClean="0"/>
              <a:t>			Windows </a:t>
            </a:r>
            <a:r>
              <a:rPr lang="en-US" sz="1600" dirty="0"/>
              <a:t>individually because all applications, configuration settings, and user </a:t>
            </a:r>
            <a:r>
              <a:rPr lang="en-US" sz="1600" dirty="0" smtClean="0"/>
              <a:t>		accounts </a:t>
            </a:r>
            <a:r>
              <a:rPr lang="en-US" sz="1600" dirty="0"/>
              <a:t>from the reference system are included in the imaging process. </a:t>
            </a:r>
            <a:endParaRPr lang="en-US" sz="1600" dirty="0" smtClean="0"/>
          </a:p>
          <a:p>
            <a:endParaRPr lang="en-US" sz="1600" dirty="0"/>
          </a:p>
          <a:p>
            <a:r>
              <a:rPr lang="en-US" sz="1600" dirty="0" smtClean="0"/>
              <a:t>		Imaging </a:t>
            </a:r>
            <a:r>
              <a:rPr lang="en-US" sz="1600" dirty="0"/>
              <a:t>is an efficient way of installing Windows if you have a large number of </a:t>
            </a:r>
            <a:r>
              <a:rPr lang="en-US" sz="1600" dirty="0" smtClean="0"/>
              <a:t>		computers </a:t>
            </a:r>
            <a:r>
              <a:rPr lang="en-US" sz="1600" dirty="0"/>
              <a:t>that use the same hardware configuration. Be aware of the </a:t>
            </a:r>
            <a:r>
              <a:rPr lang="en-US" sz="1600" dirty="0" smtClean="0"/>
              <a:t>			following </a:t>
            </a:r>
            <a:r>
              <a:rPr lang="en-US" sz="1600" dirty="0"/>
              <a:t>facts when using disk imaging</a:t>
            </a:r>
            <a:r>
              <a:rPr lang="en-US" sz="1600" dirty="0" smtClean="0"/>
              <a:t>:</a:t>
            </a:r>
          </a:p>
          <a:p>
            <a:endParaRPr lang="en-US" sz="1600" dirty="0"/>
          </a:p>
          <a:p>
            <a:pPr lvl="0"/>
            <a:r>
              <a:rPr lang="en-US" sz="1600" dirty="0" smtClean="0"/>
              <a:t>		o All </a:t>
            </a:r>
            <a:r>
              <a:rPr lang="en-US" sz="1600" dirty="0"/>
              <a:t>computers need to have the same hardware abstraction layer (HAL), </a:t>
            </a:r>
            <a:r>
              <a:rPr lang="en-US" sz="1600" dirty="0" smtClean="0"/>
              <a:t>			   ACPI </a:t>
            </a:r>
            <a:r>
              <a:rPr lang="en-US" sz="1600" dirty="0"/>
              <a:t>support, and mass storage drivers.</a:t>
            </a:r>
          </a:p>
          <a:p>
            <a:pPr lvl="0"/>
            <a:r>
              <a:rPr lang="en-US" sz="1600" dirty="0" smtClean="0"/>
              <a:t>		o Computers </a:t>
            </a:r>
            <a:r>
              <a:rPr lang="en-US" sz="1600" dirty="0"/>
              <a:t>can have different peripheral hardware, because plug-and-play </a:t>
            </a:r>
            <a:r>
              <a:rPr lang="en-US" sz="1600" dirty="0" smtClean="0"/>
              <a:t>			   will </a:t>
            </a:r>
            <a:r>
              <a:rPr lang="en-US" sz="1600" dirty="0"/>
              <a:t>detect peripheral hardware.</a:t>
            </a:r>
          </a:p>
          <a:p>
            <a:pPr lvl="0"/>
            <a:r>
              <a:rPr lang="en-US" sz="1600" dirty="0" smtClean="0"/>
              <a:t>		o Your </a:t>
            </a:r>
            <a:r>
              <a:rPr lang="en-US" sz="1600" dirty="0"/>
              <a:t>Windows licensing agreement must allow multiple installations using </a:t>
            </a:r>
            <a:r>
              <a:rPr lang="en-US" sz="1600" dirty="0" smtClean="0"/>
              <a:t>			    the </a:t>
            </a:r>
            <a:r>
              <a:rPr lang="en-US" sz="1600" dirty="0"/>
              <a:t>same product key.</a:t>
            </a:r>
          </a:p>
          <a:p>
            <a:r>
              <a:rPr lang="en-US" sz="1600" dirty="0" smtClean="0"/>
              <a:t>		o </a:t>
            </a:r>
            <a:r>
              <a:rPr lang="en-US" sz="1600" dirty="0"/>
              <a:t>Computers must be manually renamed after imaging. Otherwise you will </a:t>
            </a:r>
            <a:r>
              <a:rPr lang="en-US" sz="1600" dirty="0" smtClean="0"/>
              <a:t>			    experience </a:t>
            </a:r>
            <a:r>
              <a:rPr lang="en-US" sz="1600" dirty="0"/>
              <a:t>duplicate computer name errors.</a:t>
            </a:r>
            <a:endParaRPr lang="en-US" sz="1600" dirty="0" smtClean="0"/>
          </a:p>
        </p:txBody>
      </p:sp>
    </p:spTree>
    <p:extLst>
      <p:ext uri="{BB962C8B-B14F-4D97-AF65-F5344CB8AC3E}">
        <p14:creationId xmlns:p14="http://schemas.microsoft.com/office/powerpoint/2010/main" xmlns="" val="1680291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661511"/>
            <a:ext cx="8458200" cy="5632311"/>
          </a:xfrm>
          <a:prstGeom prst="rect">
            <a:avLst/>
          </a:prstGeom>
          <a:noFill/>
        </p:spPr>
        <p:txBody>
          <a:bodyPr wrap="square" rtlCol="0">
            <a:spAutoFit/>
          </a:bodyPr>
          <a:lstStyle/>
          <a:p>
            <a:r>
              <a:rPr lang="en-US" sz="2800" b="1" dirty="0" smtClean="0"/>
              <a:t>10.3.5 Windows Installation Facts</a:t>
            </a:r>
          </a:p>
          <a:p>
            <a:r>
              <a:rPr lang="en-US" b="1" dirty="0"/>
              <a:t>In addition to using an installation DVD, you can also install Windows using the following methods:</a:t>
            </a:r>
          </a:p>
          <a:p>
            <a:endParaRPr lang="en-US" sz="800" b="1" dirty="0" smtClean="0"/>
          </a:p>
          <a:p>
            <a:r>
              <a:rPr lang="en-US" b="1" dirty="0" smtClean="0"/>
              <a:t>Method		Description</a:t>
            </a:r>
          </a:p>
          <a:p>
            <a:r>
              <a:rPr lang="en-US" sz="1600" dirty="0" smtClean="0"/>
              <a:t>Repair Installation	</a:t>
            </a:r>
            <a:r>
              <a:rPr lang="en-US" dirty="0"/>
              <a:t>You can perform a repair installation to fix a currently installed </a:t>
            </a:r>
            <a:r>
              <a:rPr lang="en-US" dirty="0" smtClean="0"/>
              <a:t>			Windows </a:t>
            </a:r>
            <a:r>
              <a:rPr lang="en-US" dirty="0"/>
              <a:t>implementation. A Repair Installation will restore corrupt </a:t>
            </a:r>
            <a:r>
              <a:rPr lang="en-US" dirty="0" smtClean="0"/>
              <a:t>			or </a:t>
            </a:r>
            <a:r>
              <a:rPr lang="en-US" dirty="0"/>
              <a:t>missing DLLs, fix registry problems, and fix startup files while </a:t>
            </a:r>
            <a:r>
              <a:rPr lang="en-US" dirty="0" smtClean="0"/>
              <a:t>			preserving </a:t>
            </a:r>
            <a:r>
              <a:rPr lang="en-US" dirty="0"/>
              <a:t>user accounts, data, applications, and installed drivers.</a:t>
            </a:r>
            <a:endParaRPr lang="en-US" sz="2000" dirty="0"/>
          </a:p>
          <a:p>
            <a:r>
              <a:rPr lang="en-US" dirty="0" smtClean="0"/>
              <a:t>		</a:t>
            </a:r>
            <a:r>
              <a:rPr lang="en-US" b="1" dirty="0" smtClean="0"/>
              <a:t>To </a:t>
            </a:r>
            <a:r>
              <a:rPr lang="en-US" b="1" dirty="0"/>
              <a:t>perform a repair installation, do the following:</a:t>
            </a:r>
            <a:endParaRPr lang="en-US" sz="2000" b="1" dirty="0"/>
          </a:p>
          <a:p>
            <a:pPr lvl="0"/>
            <a:r>
              <a:rPr lang="en-US" dirty="0" smtClean="0"/>
              <a:t>		1. Insert </a:t>
            </a:r>
            <a:r>
              <a:rPr lang="en-US" dirty="0"/>
              <a:t>your Windows installation media.</a:t>
            </a:r>
            <a:endParaRPr lang="en-US" sz="2000" dirty="0"/>
          </a:p>
          <a:p>
            <a:pPr lvl="0"/>
            <a:r>
              <a:rPr lang="en-US" dirty="0" smtClean="0"/>
              <a:t>		2. Run </a:t>
            </a:r>
            <a:r>
              <a:rPr lang="en-US" dirty="0"/>
              <a:t>the Setup.exe file on the installation media.</a:t>
            </a:r>
            <a:endParaRPr lang="en-US" sz="2000" dirty="0"/>
          </a:p>
          <a:p>
            <a:pPr lvl="0"/>
            <a:r>
              <a:rPr lang="en-US" dirty="0" smtClean="0"/>
              <a:t>		3. Elevate </a:t>
            </a:r>
            <a:r>
              <a:rPr lang="en-US" dirty="0"/>
              <a:t>privileges when prompted by UAC.</a:t>
            </a:r>
            <a:endParaRPr lang="en-US" sz="2000" dirty="0"/>
          </a:p>
          <a:p>
            <a:pPr lvl="0"/>
            <a:r>
              <a:rPr lang="en-US" dirty="0" smtClean="0"/>
              <a:t>		4. Accept </a:t>
            </a:r>
            <a:r>
              <a:rPr lang="en-US" dirty="0"/>
              <a:t>the license agreement.</a:t>
            </a:r>
            <a:endParaRPr lang="en-US" sz="2000" dirty="0"/>
          </a:p>
          <a:p>
            <a:pPr lvl="0"/>
            <a:r>
              <a:rPr lang="en-US" dirty="0" smtClean="0"/>
              <a:t>		</a:t>
            </a:r>
            <a:r>
              <a:rPr lang="en-US" b="1" dirty="0" smtClean="0"/>
              <a:t>Specify </a:t>
            </a:r>
            <a:r>
              <a:rPr lang="en-US" b="1" dirty="0"/>
              <a:t>how the repair installation should occur. You can select from </a:t>
            </a:r>
            <a:r>
              <a:rPr lang="en-US" b="1" dirty="0" smtClean="0"/>
              <a:t/>
            </a:r>
            <a:br>
              <a:rPr lang="en-US" b="1" dirty="0" smtClean="0"/>
            </a:br>
            <a:r>
              <a:rPr lang="en-US" b="1" dirty="0" smtClean="0"/>
              <a:t>		the </a:t>
            </a:r>
            <a:r>
              <a:rPr lang="en-US" b="1" dirty="0"/>
              <a:t>following options:</a:t>
            </a:r>
            <a:endParaRPr lang="en-US" sz="2000" b="1" dirty="0"/>
          </a:p>
          <a:p>
            <a:pPr lvl="1"/>
            <a:r>
              <a:rPr lang="en-US" dirty="0" smtClean="0"/>
              <a:t>			o Keep </a:t>
            </a:r>
            <a:r>
              <a:rPr lang="en-US" dirty="0"/>
              <a:t>personal files, apps, and Windows settings</a:t>
            </a:r>
            <a:endParaRPr lang="en-US" sz="2000" dirty="0"/>
          </a:p>
          <a:p>
            <a:pPr lvl="1"/>
            <a:r>
              <a:rPr lang="en-US" dirty="0" smtClean="0"/>
              <a:t>			o Keep </a:t>
            </a:r>
            <a:r>
              <a:rPr lang="en-US" dirty="0"/>
              <a:t>personal files only</a:t>
            </a:r>
            <a:endParaRPr lang="en-US" sz="2000" dirty="0"/>
          </a:p>
          <a:p>
            <a:pPr lvl="1"/>
            <a:r>
              <a:rPr lang="en-US" dirty="0" smtClean="0"/>
              <a:t>			o Nothing</a:t>
            </a:r>
            <a:endParaRPr lang="en-US" sz="2000" dirty="0"/>
          </a:p>
          <a:p>
            <a:r>
              <a:rPr lang="en-US" dirty="0" smtClean="0"/>
              <a:t>		5. Wait </a:t>
            </a:r>
            <a:r>
              <a:rPr lang="en-US" dirty="0"/>
              <a:t>while Windows is reinstalled.</a:t>
            </a:r>
            <a:endParaRPr lang="en-US" sz="3200" dirty="0" smtClean="0"/>
          </a:p>
        </p:txBody>
      </p:sp>
    </p:spTree>
    <p:extLst>
      <p:ext uri="{BB962C8B-B14F-4D97-AF65-F5344CB8AC3E}">
        <p14:creationId xmlns:p14="http://schemas.microsoft.com/office/powerpoint/2010/main" xmlns="" val="1266355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457200"/>
            <a:ext cx="8458200" cy="5632311"/>
          </a:xfrm>
          <a:prstGeom prst="rect">
            <a:avLst/>
          </a:prstGeom>
          <a:noFill/>
        </p:spPr>
        <p:txBody>
          <a:bodyPr wrap="square" rtlCol="0">
            <a:spAutoFit/>
          </a:bodyPr>
          <a:lstStyle/>
          <a:p>
            <a:r>
              <a:rPr lang="en-US" sz="2800" b="1" dirty="0"/>
              <a:t>10.4.2 Post </a:t>
            </a:r>
            <a:r>
              <a:rPr lang="en-US" sz="2800" b="1" dirty="0" smtClean="0"/>
              <a:t>Installation:</a:t>
            </a:r>
          </a:p>
          <a:p>
            <a:r>
              <a:rPr lang="en-US" b="1" dirty="0"/>
              <a:t>Complete the following tasks following a successful installation of Windows:</a:t>
            </a:r>
          </a:p>
          <a:p>
            <a:endParaRPr lang="en-US" sz="800" b="1" dirty="0" smtClean="0"/>
          </a:p>
          <a:p>
            <a:pPr lvl="0"/>
            <a:r>
              <a:rPr lang="en-US" dirty="0" smtClean="0"/>
              <a:t>o Edit </a:t>
            </a:r>
            <a:r>
              <a:rPr lang="en-US" dirty="0"/>
              <a:t>the BIOS/UEFI settings to boot from the hard drive first. This prevents the system </a:t>
            </a:r>
            <a:r>
              <a:rPr lang="en-US" dirty="0" smtClean="0"/>
              <a:t> </a:t>
            </a:r>
            <a:br>
              <a:rPr lang="en-US" dirty="0" smtClean="0"/>
            </a:br>
            <a:r>
              <a:rPr lang="en-US" dirty="0" smtClean="0"/>
              <a:t>    from </a:t>
            </a:r>
            <a:r>
              <a:rPr lang="en-US" dirty="0"/>
              <a:t>accidently booting from the optical drive or the USB drive.</a:t>
            </a:r>
            <a:endParaRPr lang="en-US" sz="2000" dirty="0"/>
          </a:p>
          <a:p>
            <a:pPr lvl="0"/>
            <a:r>
              <a:rPr lang="en-US" dirty="0" smtClean="0"/>
              <a:t>o Update </a:t>
            </a:r>
            <a:r>
              <a:rPr lang="en-US" dirty="0"/>
              <a:t>device drivers for unrecognized devices. During installation, drivers for many </a:t>
            </a:r>
            <a:r>
              <a:rPr lang="en-US" dirty="0" smtClean="0"/>
              <a:t/>
            </a:r>
            <a:br>
              <a:rPr lang="en-US" dirty="0" smtClean="0"/>
            </a:br>
            <a:r>
              <a:rPr lang="en-US" dirty="0" smtClean="0"/>
              <a:t>    devices </a:t>
            </a:r>
            <a:r>
              <a:rPr lang="en-US" dirty="0"/>
              <a:t>are installed from drivers on the installation disc. However, Windows may not </a:t>
            </a:r>
            <a:r>
              <a:rPr lang="en-US" dirty="0" smtClean="0"/>
              <a:t/>
            </a:r>
            <a:br>
              <a:rPr lang="en-US" dirty="0" smtClean="0"/>
            </a:br>
            <a:r>
              <a:rPr lang="en-US" dirty="0" smtClean="0"/>
              <a:t>    include </a:t>
            </a:r>
            <a:r>
              <a:rPr lang="en-US" dirty="0"/>
              <a:t>device drivers for all the hardware in the system. Use Device Manager to verify </a:t>
            </a:r>
            <a:r>
              <a:rPr lang="en-US" dirty="0" smtClean="0"/>
              <a:t/>
            </a:r>
            <a:br>
              <a:rPr lang="en-US" dirty="0" smtClean="0"/>
            </a:br>
            <a:r>
              <a:rPr lang="en-US" dirty="0" smtClean="0"/>
              <a:t>    the </a:t>
            </a:r>
            <a:r>
              <a:rPr lang="en-US" dirty="0"/>
              <a:t>status of all hardware devices. If necessary, manually download and install drivers </a:t>
            </a:r>
            <a:r>
              <a:rPr lang="en-US" dirty="0" smtClean="0"/>
              <a:t/>
            </a:r>
            <a:br>
              <a:rPr lang="en-US" dirty="0" smtClean="0"/>
            </a:br>
            <a:r>
              <a:rPr lang="en-US" dirty="0" smtClean="0"/>
              <a:t>    for </a:t>
            </a:r>
            <a:r>
              <a:rPr lang="en-US" dirty="0"/>
              <a:t>any unknown devices.</a:t>
            </a:r>
            <a:endParaRPr lang="en-US" sz="2000" dirty="0"/>
          </a:p>
          <a:p>
            <a:pPr lvl="0"/>
            <a:r>
              <a:rPr lang="en-US" dirty="0" smtClean="0"/>
              <a:t>o Configure </a:t>
            </a:r>
            <a:r>
              <a:rPr lang="en-US" dirty="0"/>
              <a:t>Windows Update and download the latest updates. This may take some </a:t>
            </a:r>
            <a:r>
              <a:rPr lang="en-US" dirty="0" smtClean="0"/>
              <a:t/>
            </a:r>
            <a:br>
              <a:rPr lang="en-US" dirty="0" smtClean="0"/>
            </a:br>
            <a:r>
              <a:rPr lang="en-US" dirty="0" smtClean="0"/>
              <a:t>    time </a:t>
            </a:r>
            <a:r>
              <a:rPr lang="en-US" dirty="0"/>
              <a:t>to complete, so plan according in your deployment plan.</a:t>
            </a:r>
            <a:endParaRPr lang="en-US" sz="2000" dirty="0"/>
          </a:p>
          <a:p>
            <a:pPr lvl="0"/>
            <a:r>
              <a:rPr lang="en-US" dirty="0" smtClean="0"/>
              <a:t>o When </a:t>
            </a:r>
            <a:r>
              <a:rPr lang="en-US" dirty="0"/>
              <a:t>Windows clients are installed into a Windows domain, verify that they are in the </a:t>
            </a:r>
            <a:r>
              <a:rPr lang="en-US" dirty="0" smtClean="0"/>
              <a:t/>
            </a:r>
            <a:br>
              <a:rPr lang="en-US" dirty="0" smtClean="0"/>
            </a:br>
            <a:r>
              <a:rPr lang="en-US" dirty="0" smtClean="0"/>
              <a:t>    right </a:t>
            </a:r>
            <a:r>
              <a:rPr lang="en-US" dirty="0"/>
              <a:t>time zone and are configured to get time from the correct time provider. </a:t>
            </a:r>
            <a:endParaRPr lang="en-US" dirty="0" smtClean="0"/>
          </a:p>
          <a:p>
            <a:pPr lvl="0"/>
            <a:r>
              <a:rPr lang="en-US" dirty="0" smtClean="0"/>
              <a:t>    </a:t>
            </a:r>
            <a:r>
              <a:rPr lang="en-US" b="1" dirty="0" smtClean="0"/>
              <a:t>Use </a:t>
            </a:r>
            <a:r>
              <a:rPr lang="en-US" b="1" dirty="0"/>
              <a:t>the </a:t>
            </a:r>
            <a:r>
              <a:rPr lang="en-US" b="1" dirty="0" smtClean="0"/>
              <a:t>w32tm </a:t>
            </a:r>
            <a:r>
              <a:rPr lang="en-US" b="1" dirty="0"/>
              <a:t>command line utility as follows:</a:t>
            </a:r>
            <a:endParaRPr lang="en-US" sz="2000" b="1" dirty="0"/>
          </a:p>
          <a:p>
            <a:pPr lvl="1"/>
            <a:r>
              <a:rPr lang="en-US" b="1" dirty="0"/>
              <a:t>w32tm /</a:t>
            </a:r>
            <a:r>
              <a:rPr lang="en-US" b="1" dirty="0" err="1"/>
              <a:t>tz</a:t>
            </a:r>
            <a:r>
              <a:rPr lang="en-US" dirty="0"/>
              <a:t> returns the current time zone settings on the client.</a:t>
            </a:r>
            <a:endParaRPr lang="en-US" sz="2000" dirty="0"/>
          </a:p>
          <a:p>
            <a:pPr lvl="1"/>
            <a:r>
              <a:rPr lang="en-US" b="1" dirty="0" smtClean="0"/>
              <a:t>w32tm </a:t>
            </a:r>
            <a:r>
              <a:rPr lang="en-US" b="1" dirty="0"/>
              <a:t>/query /status</a:t>
            </a:r>
            <a:r>
              <a:rPr lang="en-US" dirty="0"/>
              <a:t> returns the status of the Windows Time service on the client.</a:t>
            </a:r>
            <a:endParaRPr lang="en-US" sz="2000" dirty="0"/>
          </a:p>
          <a:p>
            <a:pPr lvl="1"/>
            <a:r>
              <a:rPr lang="en-US" b="1" dirty="0"/>
              <a:t>w32tm /?</a:t>
            </a:r>
            <a:r>
              <a:rPr lang="en-US" dirty="0"/>
              <a:t> displays command line help for other w32tm parameters that can be used for configuring, monitoring, and troubleshooting the Windows Time service on the client</a:t>
            </a:r>
            <a:r>
              <a:rPr lang="en-US" dirty="0" smtClean="0"/>
              <a:t>.</a:t>
            </a:r>
            <a:endParaRPr lang="en-US" sz="2000" dirty="0"/>
          </a:p>
        </p:txBody>
      </p:sp>
    </p:spTree>
    <p:extLst>
      <p:ext uri="{BB962C8B-B14F-4D97-AF65-F5344CB8AC3E}">
        <p14:creationId xmlns:p14="http://schemas.microsoft.com/office/powerpoint/2010/main" xmlns="" val="2361135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762000"/>
            <a:ext cx="8458200" cy="5693866"/>
          </a:xfrm>
          <a:prstGeom prst="rect">
            <a:avLst/>
          </a:prstGeom>
          <a:noFill/>
        </p:spPr>
        <p:txBody>
          <a:bodyPr wrap="square" rtlCol="0">
            <a:spAutoFit/>
          </a:bodyPr>
          <a:lstStyle/>
          <a:p>
            <a:r>
              <a:rPr lang="en-US" sz="2800" b="1" dirty="0"/>
              <a:t>10.4.2 Post </a:t>
            </a:r>
            <a:r>
              <a:rPr lang="en-US" sz="2800" b="1" dirty="0" smtClean="0"/>
              <a:t>Installation:</a:t>
            </a:r>
          </a:p>
          <a:p>
            <a:r>
              <a:rPr lang="en-US" b="1" dirty="0"/>
              <a:t>Complete the following tasks following a successful installation of Windows:</a:t>
            </a:r>
          </a:p>
          <a:p>
            <a:endParaRPr lang="en-US" sz="800" b="1" dirty="0" smtClean="0"/>
          </a:p>
          <a:p>
            <a:pPr lvl="0"/>
            <a:r>
              <a:rPr lang="en-US" dirty="0"/>
              <a:t>o</a:t>
            </a:r>
            <a:r>
              <a:rPr lang="en-US" dirty="0" smtClean="0"/>
              <a:t> </a:t>
            </a:r>
            <a:r>
              <a:rPr lang="en-US" dirty="0"/>
              <a:t>After installation, you must activate your copy of Windows. Activation does not </a:t>
            </a:r>
            <a:r>
              <a:rPr lang="en-US" dirty="0" smtClean="0"/>
              <a:t>send</a:t>
            </a:r>
            <a:br>
              <a:rPr lang="en-US" dirty="0" smtClean="0"/>
            </a:br>
            <a:r>
              <a:rPr lang="en-US" dirty="0" smtClean="0"/>
              <a:t>   </a:t>
            </a:r>
            <a:r>
              <a:rPr lang="en-US" dirty="0"/>
              <a:t>personal information to Microsoft (it isn't the same as registration). </a:t>
            </a:r>
            <a:endParaRPr lang="en-US" dirty="0" smtClean="0"/>
          </a:p>
          <a:p>
            <a:pPr lvl="0"/>
            <a:endParaRPr lang="en-US" dirty="0"/>
          </a:p>
          <a:p>
            <a:pPr lvl="0"/>
            <a:r>
              <a:rPr lang="en-US" dirty="0" smtClean="0"/>
              <a:t>  </a:t>
            </a:r>
            <a:r>
              <a:rPr lang="en-US" b="1" dirty="0" smtClean="0"/>
              <a:t>Some </a:t>
            </a:r>
            <a:r>
              <a:rPr lang="en-US" b="1" dirty="0"/>
              <a:t>things to </a:t>
            </a:r>
            <a:r>
              <a:rPr lang="en-US" b="1" dirty="0" smtClean="0"/>
              <a:t>remember </a:t>
            </a:r>
            <a:r>
              <a:rPr lang="en-US" b="1" dirty="0"/>
              <a:t>about activation are</a:t>
            </a:r>
            <a:r>
              <a:rPr lang="en-US" b="1" dirty="0" smtClean="0"/>
              <a:t>:</a:t>
            </a:r>
          </a:p>
          <a:p>
            <a:pPr lvl="0"/>
            <a:endParaRPr lang="en-US" sz="2000" b="1" dirty="0"/>
          </a:p>
          <a:p>
            <a:pPr lvl="1"/>
            <a:r>
              <a:rPr lang="en-US" dirty="0"/>
              <a:t>o</a:t>
            </a:r>
            <a:r>
              <a:rPr lang="en-US" dirty="0" smtClean="0"/>
              <a:t> During </a:t>
            </a:r>
            <a:r>
              <a:rPr lang="en-US" dirty="0"/>
              <a:t>activation, the product ID, hardware hash, and the product keys are </a:t>
            </a:r>
            <a:r>
              <a:rPr lang="en-US" dirty="0" smtClean="0"/>
              <a:t> </a:t>
            </a:r>
            <a:br>
              <a:rPr lang="en-US" dirty="0" smtClean="0"/>
            </a:br>
            <a:r>
              <a:rPr lang="en-US" dirty="0" smtClean="0"/>
              <a:t>   verified </a:t>
            </a:r>
            <a:r>
              <a:rPr lang="en-US" dirty="0"/>
              <a:t>through Microsoft.</a:t>
            </a:r>
            <a:endParaRPr lang="en-US" sz="2000" dirty="0"/>
          </a:p>
          <a:p>
            <a:pPr lvl="1"/>
            <a:r>
              <a:rPr lang="en-US" dirty="0"/>
              <a:t>o</a:t>
            </a:r>
            <a:r>
              <a:rPr lang="en-US" dirty="0" smtClean="0"/>
              <a:t> You </a:t>
            </a:r>
            <a:r>
              <a:rPr lang="en-US" dirty="0"/>
              <a:t>can activate over the Internet. The system will warn you if your activation is </a:t>
            </a:r>
            <a:r>
              <a:rPr lang="en-US" dirty="0" smtClean="0"/>
              <a:t/>
            </a:r>
            <a:br>
              <a:rPr lang="en-US" dirty="0" smtClean="0"/>
            </a:br>
            <a:r>
              <a:rPr lang="en-US" dirty="0" smtClean="0"/>
              <a:t>   about </a:t>
            </a:r>
            <a:r>
              <a:rPr lang="en-US" dirty="0"/>
              <a:t>to expire.</a:t>
            </a:r>
            <a:endParaRPr lang="en-US" sz="2000" dirty="0"/>
          </a:p>
          <a:p>
            <a:pPr lvl="1"/>
            <a:r>
              <a:rPr lang="en-US" dirty="0"/>
              <a:t>o</a:t>
            </a:r>
            <a:r>
              <a:rPr lang="en-US" dirty="0" smtClean="0"/>
              <a:t> If </a:t>
            </a:r>
            <a:r>
              <a:rPr lang="en-US" dirty="0"/>
              <a:t>you reinstall Windows, it will need to be activated again.</a:t>
            </a:r>
            <a:endParaRPr lang="en-US" sz="2000" dirty="0"/>
          </a:p>
          <a:p>
            <a:pPr lvl="1"/>
            <a:r>
              <a:rPr lang="en-US" dirty="0"/>
              <a:t>o</a:t>
            </a:r>
            <a:r>
              <a:rPr lang="en-US" dirty="0" smtClean="0"/>
              <a:t> As </a:t>
            </a:r>
            <a:r>
              <a:rPr lang="en-US" dirty="0"/>
              <a:t>a best practice, consider not activating Windows until you are sure the </a:t>
            </a:r>
            <a:r>
              <a:rPr lang="en-US" dirty="0" smtClean="0"/>
              <a:t>system</a:t>
            </a:r>
            <a:br>
              <a:rPr lang="en-US" dirty="0" smtClean="0"/>
            </a:br>
            <a:r>
              <a:rPr lang="en-US" dirty="0" smtClean="0"/>
              <a:t>   </a:t>
            </a:r>
            <a:r>
              <a:rPr lang="en-US" dirty="0"/>
              <a:t>is stable. This allows you to use the system for several days without activation, </a:t>
            </a:r>
            <a:r>
              <a:rPr lang="en-US" dirty="0" smtClean="0"/>
              <a:t/>
            </a:r>
            <a:br>
              <a:rPr lang="en-US" dirty="0" smtClean="0"/>
            </a:br>
            <a:r>
              <a:rPr lang="en-US" dirty="0" smtClean="0"/>
              <a:t>   letting </a:t>
            </a:r>
            <a:r>
              <a:rPr lang="en-US" dirty="0"/>
              <a:t>you reinstall if necessary.</a:t>
            </a:r>
            <a:endParaRPr lang="en-US" sz="2000" dirty="0"/>
          </a:p>
          <a:p>
            <a:pPr lvl="1"/>
            <a:r>
              <a:rPr lang="en-US" dirty="0"/>
              <a:t>o</a:t>
            </a:r>
            <a:r>
              <a:rPr lang="en-US" dirty="0" smtClean="0"/>
              <a:t> A </a:t>
            </a:r>
            <a:r>
              <a:rPr lang="en-US" dirty="0"/>
              <a:t>significant hardware change, such as upgrading your motherboard, may require </a:t>
            </a:r>
            <a:r>
              <a:rPr lang="en-US" dirty="0" smtClean="0"/>
              <a:t/>
            </a:r>
            <a:br>
              <a:rPr lang="en-US" dirty="0" smtClean="0"/>
            </a:br>
            <a:r>
              <a:rPr lang="en-US" dirty="0" smtClean="0"/>
              <a:t>   Windows </a:t>
            </a:r>
            <a:r>
              <a:rPr lang="en-US" dirty="0"/>
              <a:t>to be reactivated. If this is the case, you might need to contact Microsoft </a:t>
            </a:r>
            <a:r>
              <a:rPr lang="en-US" dirty="0" smtClean="0"/>
              <a:t/>
            </a:r>
            <a:br>
              <a:rPr lang="en-US" dirty="0" smtClean="0"/>
            </a:br>
            <a:r>
              <a:rPr lang="en-US" dirty="0" smtClean="0"/>
              <a:t>   to </a:t>
            </a:r>
            <a:r>
              <a:rPr lang="en-US" dirty="0"/>
              <a:t>get a reactivation key.</a:t>
            </a:r>
            <a:endParaRPr lang="en-US" sz="2000" dirty="0"/>
          </a:p>
          <a:p>
            <a:pPr lvl="0"/>
            <a:endParaRPr lang="en-US" sz="2000" dirty="0"/>
          </a:p>
        </p:txBody>
      </p:sp>
    </p:spTree>
    <p:extLst>
      <p:ext uri="{BB962C8B-B14F-4D97-AF65-F5344CB8AC3E}">
        <p14:creationId xmlns:p14="http://schemas.microsoft.com/office/powerpoint/2010/main" xmlns="" val="494909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3400" y="685800"/>
            <a:ext cx="8185557" cy="5447645"/>
          </a:xfrm>
          <a:prstGeom prst="rect">
            <a:avLst/>
          </a:prstGeom>
          <a:noFill/>
        </p:spPr>
        <p:txBody>
          <a:bodyPr wrap="square" rtlCol="0">
            <a:spAutoFit/>
          </a:bodyPr>
          <a:lstStyle/>
          <a:p>
            <a:r>
              <a:rPr lang="en-US" sz="2800" b="1" dirty="0" smtClean="0"/>
              <a:t>10.1 Component Selection:</a:t>
            </a:r>
          </a:p>
          <a:p>
            <a:endParaRPr lang="en-US" sz="800" b="1" dirty="0"/>
          </a:p>
          <a:p>
            <a:r>
              <a:rPr lang="en-US" b="1" dirty="0" smtClean="0"/>
              <a:t>Observe </a:t>
            </a:r>
            <a:r>
              <a:rPr lang="en-US" b="1" dirty="0"/>
              <a:t>the following recommendations for each computing role:</a:t>
            </a:r>
          </a:p>
          <a:p>
            <a:endParaRPr lang="en-US" sz="800" b="1" dirty="0" smtClean="0"/>
          </a:p>
          <a:p>
            <a:r>
              <a:rPr lang="en-US" b="1" dirty="0"/>
              <a:t>Audio/video editing workstation</a:t>
            </a:r>
            <a:r>
              <a:rPr lang="en-US" dirty="0" smtClean="0"/>
              <a:t>:</a:t>
            </a:r>
          </a:p>
          <a:p>
            <a:endParaRPr lang="en-US" sz="800" dirty="0"/>
          </a:p>
          <a:p>
            <a:pPr lvl="0"/>
            <a:r>
              <a:rPr lang="en-US" dirty="0" smtClean="0"/>
              <a:t>O Select </a:t>
            </a:r>
            <a:r>
              <a:rPr lang="en-US" dirty="0"/>
              <a:t>the most powerful processor that you can afford. Audio and video editing </a:t>
            </a:r>
            <a:r>
              <a:rPr lang="en-US" dirty="0" smtClean="0"/>
              <a:t/>
            </a:r>
            <a:br>
              <a:rPr lang="en-US" dirty="0" smtClean="0"/>
            </a:br>
            <a:r>
              <a:rPr lang="en-US" dirty="0" smtClean="0"/>
              <a:t>    applications </a:t>
            </a:r>
            <a:r>
              <a:rPr lang="en-US" dirty="0"/>
              <a:t>require a great deal of processing power. A 64-bit multi-core processor </a:t>
            </a:r>
            <a:r>
              <a:rPr lang="en-US" dirty="0" smtClean="0"/>
              <a:t/>
            </a:r>
            <a:br>
              <a:rPr lang="en-US" dirty="0" smtClean="0"/>
            </a:br>
            <a:r>
              <a:rPr lang="en-US" dirty="0" smtClean="0"/>
              <a:t>    should </a:t>
            </a:r>
            <a:r>
              <a:rPr lang="en-US" dirty="0"/>
              <a:t>be the minimum processor considered</a:t>
            </a:r>
            <a:r>
              <a:rPr lang="en-US" dirty="0" smtClean="0"/>
              <a:t>.</a:t>
            </a:r>
          </a:p>
          <a:p>
            <a:pPr lvl="0"/>
            <a:endParaRPr lang="en-US" sz="800" dirty="0"/>
          </a:p>
          <a:p>
            <a:pPr lvl="0"/>
            <a:r>
              <a:rPr lang="en-US" dirty="0" smtClean="0"/>
              <a:t>O Implement </a:t>
            </a:r>
            <a:r>
              <a:rPr lang="en-US" dirty="0"/>
              <a:t>a high-end video adapter with a large amount of video memory and </a:t>
            </a:r>
            <a:r>
              <a:rPr lang="en-US" dirty="0" smtClean="0"/>
              <a:t/>
            </a:r>
            <a:br>
              <a:rPr lang="en-US" dirty="0" smtClean="0"/>
            </a:br>
            <a:r>
              <a:rPr lang="en-US" dirty="0" smtClean="0"/>
              <a:t>    multiple </a:t>
            </a:r>
            <a:r>
              <a:rPr lang="en-US" dirty="0"/>
              <a:t>display outputs. Audio and video editing applications require extensive </a:t>
            </a:r>
            <a:r>
              <a:rPr lang="en-US" dirty="0" smtClean="0"/>
              <a:t/>
            </a:r>
            <a:br>
              <a:rPr lang="en-US" dirty="0" smtClean="0"/>
            </a:br>
            <a:r>
              <a:rPr lang="en-US" dirty="0" smtClean="0"/>
              <a:t>    video </a:t>
            </a:r>
            <a:r>
              <a:rPr lang="en-US" dirty="0"/>
              <a:t>processing and screen space</a:t>
            </a:r>
            <a:r>
              <a:rPr lang="en-US" dirty="0" smtClean="0"/>
              <a:t>.</a:t>
            </a:r>
          </a:p>
          <a:p>
            <a:pPr lvl="0"/>
            <a:endParaRPr lang="en-US" sz="800" dirty="0"/>
          </a:p>
          <a:p>
            <a:pPr lvl="0"/>
            <a:r>
              <a:rPr lang="en-US" dirty="0" smtClean="0"/>
              <a:t>O Implement </a:t>
            </a:r>
            <a:r>
              <a:rPr lang="en-US" dirty="0"/>
              <a:t>a high-end audio adapter and speaker system</a:t>
            </a:r>
            <a:r>
              <a:rPr lang="en-US" dirty="0" smtClean="0"/>
              <a:t>.</a:t>
            </a:r>
          </a:p>
          <a:p>
            <a:pPr lvl="0"/>
            <a:endParaRPr lang="en-US" sz="800" dirty="0"/>
          </a:p>
          <a:p>
            <a:pPr lvl="0"/>
            <a:r>
              <a:rPr lang="en-US" dirty="0" smtClean="0"/>
              <a:t>O Implement </a:t>
            </a:r>
            <a:r>
              <a:rPr lang="en-US" dirty="0"/>
              <a:t>a very large, very fast hard disk drive. Audio and video editing </a:t>
            </a:r>
            <a:r>
              <a:rPr lang="en-US" dirty="0" smtClean="0"/>
              <a:t/>
            </a:r>
            <a:br>
              <a:rPr lang="en-US" dirty="0" smtClean="0"/>
            </a:br>
            <a:r>
              <a:rPr lang="en-US" dirty="0" smtClean="0"/>
              <a:t>    applications </a:t>
            </a:r>
            <a:r>
              <a:rPr lang="en-US" dirty="0"/>
              <a:t>require extensive disk space and speed. You may want to consider </a:t>
            </a:r>
            <a:r>
              <a:rPr lang="en-US" dirty="0" smtClean="0"/>
              <a:t/>
            </a:r>
            <a:br>
              <a:rPr lang="en-US" dirty="0" smtClean="0"/>
            </a:br>
            <a:r>
              <a:rPr lang="en-US" dirty="0" smtClean="0"/>
              <a:t>    using </a:t>
            </a:r>
            <a:r>
              <a:rPr lang="en-US" dirty="0"/>
              <a:t>a combination of the following storage devices</a:t>
            </a:r>
            <a:r>
              <a:rPr lang="en-US" dirty="0" smtClean="0"/>
              <a:t>:</a:t>
            </a:r>
          </a:p>
          <a:p>
            <a:pPr lvl="0"/>
            <a:endParaRPr lang="en-US" sz="800" dirty="0"/>
          </a:p>
          <a:p>
            <a:pPr lvl="1"/>
            <a:r>
              <a:rPr lang="en-US" dirty="0" smtClean="0"/>
              <a:t>1. A </a:t>
            </a:r>
            <a:r>
              <a:rPr lang="en-US" dirty="0"/>
              <a:t>fast SSD drive for projects currently being worked on.</a:t>
            </a:r>
            <a:endParaRPr lang="en-US" sz="2000" dirty="0"/>
          </a:p>
          <a:p>
            <a:r>
              <a:rPr lang="en-US" dirty="0" smtClean="0"/>
              <a:t>         2. A </a:t>
            </a:r>
            <a:r>
              <a:rPr lang="en-US" dirty="0"/>
              <a:t>large HDD drive for archiving data and backing up the SSD drive.</a:t>
            </a:r>
            <a:endParaRPr lang="en-US" b="1" dirty="0"/>
          </a:p>
        </p:txBody>
      </p:sp>
    </p:spTree>
    <p:extLst>
      <p:ext uri="{BB962C8B-B14F-4D97-AF65-F5344CB8AC3E}">
        <p14:creationId xmlns:p14="http://schemas.microsoft.com/office/powerpoint/2010/main" xmlns="" val="1391373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81000" y="533400"/>
            <a:ext cx="8458200" cy="5801588"/>
          </a:xfrm>
          <a:prstGeom prst="rect">
            <a:avLst/>
          </a:prstGeom>
          <a:noFill/>
        </p:spPr>
        <p:txBody>
          <a:bodyPr wrap="square" rtlCol="0">
            <a:spAutoFit/>
          </a:bodyPr>
          <a:lstStyle/>
          <a:p>
            <a:r>
              <a:rPr lang="en-US" sz="2400" b="1" dirty="0"/>
              <a:t>10.4.2 Post </a:t>
            </a:r>
            <a:r>
              <a:rPr lang="en-US" sz="2400" b="1" dirty="0" smtClean="0"/>
              <a:t>Installation:</a:t>
            </a:r>
          </a:p>
          <a:p>
            <a:r>
              <a:rPr lang="en-US" sz="1600" b="1" dirty="0"/>
              <a:t>Complete the following tasks following a successful installation of Windows:</a:t>
            </a:r>
          </a:p>
          <a:p>
            <a:endParaRPr lang="en-US" sz="700" b="1" dirty="0" smtClean="0"/>
          </a:p>
          <a:p>
            <a:pPr lvl="0"/>
            <a:r>
              <a:rPr lang="en-US" sz="1600" dirty="0" smtClean="0"/>
              <a:t>Configure </a:t>
            </a:r>
            <a:r>
              <a:rPr lang="en-US" sz="1600" dirty="0"/>
              <a:t>the Windows Firewall and install anti-malware software. </a:t>
            </a:r>
            <a:r>
              <a:rPr lang="en-US" sz="1600" dirty="0" smtClean="0"/>
              <a:t/>
            </a:r>
            <a:br>
              <a:rPr lang="en-US" sz="1600" dirty="0" smtClean="0"/>
            </a:br>
            <a:r>
              <a:rPr lang="en-US" sz="1600" dirty="0" smtClean="0"/>
              <a:t>   </a:t>
            </a:r>
            <a:r>
              <a:rPr lang="en-US" sz="1600" b="1" dirty="0" smtClean="0"/>
              <a:t>Be </a:t>
            </a:r>
            <a:r>
              <a:rPr lang="en-US" sz="1600" b="1" dirty="0"/>
              <a:t>sure to update your anti-malware definition files</a:t>
            </a:r>
            <a:r>
              <a:rPr lang="en-US" sz="1600" b="1" dirty="0" smtClean="0"/>
              <a:t>.</a:t>
            </a:r>
          </a:p>
          <a:p>
            <a:endParaRPr lang="en-US" sz="1600" b="1" dirty="0" smtClean="0"/>
          </a:p>
          <a:p>
            <a:r>
              <a:rPr lang="en-US" sz="1600" b="1" dirty="0" smtClean="0"/>
              <a:t>Note</a:t>
            </a:r>
            <a:r>
              <a:rPr lang="en-US" sz="1600" b="1" dirty="0" smtClean="0"/>
              <a:t>: </a:t>
            </a:r>
            <a:r>
              <a:rPr lang="en-US" sz="1600" i="1" dirty="0" smtClean="0"/>
              <a:t>Be aware of the following when migrating user settings:</a:t>
            </a:r>
          </a:p>
          <a:p>
            <a:endParaRPr lang="en-US" sz="1100" i="1" dirty="0" smtClean="0"/>
          </a:p>
          <a:p>
            <a:pPr lvl="1"/>
            <a:r>
              <a:rPr lang="en-US" sz="1600" dirty="0" smtClean="0"/>
              <a:t>o If you perform an in-place upgrade installation, user settings and data are </a:t>
            </a:r>
            <a:br>
              <a:rPr lang="en-US" sz="1600" dirty="0" smtClean="0"/>
            </a:br>
            <a:r>
              <a:rPr lang="en-US" sz="1600" dirty="0" smtClean="0"/>
              <a:t>   automatically retained; you do not need to use these tools to transfer files.</a:t>
            </a:r>
            <a:endParaRPr lang="en-US" dirty="0" smtClean="0"/>
          </a:p>
          <a:p>
            <a:pPr lvl="1"/>
            <a:r>
              <a:rPr lang="en-US" sz="1600" dirty="0" smtClean="0"/>
              <a:t>o If you perform a new installation on the existing system, run the transfer </a:t>
            </a:r>
            <a:br>
              <a:rPr lang="en-US" sz="1600" dirty="0" smtClean="0"/>
            </a:br>
            <a:r>
              <a:rPr lang="en-US" sz="1600" dirty="0" smtClean="0"/>
              <a:t>   utility </a:t>
            </a:r>
            <a:r>
              <a:rPr lang="en-US" sz="1600" i="1" dirty="0" smtClean="0"/>
              <a:t>before</a:t>
            </a:r>
            <a:r>
              <a:rPr lang="en-US" sz="1600" dirty="0" smtClean="0"/>
              <a:t> performing the installation and save the resulting files to removable </a:t>
            </a:r>
            <a:br>
              <a:rPr lang="en-US" sz="1600" dirty="0" smtClean="0"/>
            </a:br>
            <a:r>
              <a:rPr lang="en-US" sz="1600" dirty="0" smtClean="0"/>
              <a:t>   media or a network location. Following the installation, run the transfer utility to </a:t>
            </a:r>
            <a:br>
              <a:rPr lang="en-US" sz="1600" dirty="0" smtClean="0"/>
            </a:br>
            <a:r>
              <a:rPr lang="en-US" sz="1600" dirty="0" smtClean="0"/>
              <a:t>   copy the data into the new installation.</a:t>
            </a:r>
            <a:endParaRPr lang="en-US" dirty="0" smtClean="0"/>
          </a:p>
          <a:p>
            <a:pPr lvl="1"/>
            <a:r>
              <a:rPr lang="en-US" sz="1600" dirty="0" smtClean="0"/>
              <a:t>o If you are moving from an old computer to a new computer, you can transfer files </a:t>
            </a:r>
            <a:br>
              <a:rPr lang="en-US" sz="1600" dirty="0" smtClean="0"/>
            </a:br>
            <a:r>
              <a:rPr lang="en-US" sz="1600" dirty="0" smtClean="0"/>
              <a:t>   directly between the two computers.</a:t>
            </a:r>
            <a:endParaRPr lang="en-US" dirty="0" smtClean="0"/>
          </a:p>
          <a:p>
            <a:pPr lvl="1"/>
            <a:r>
              <a:rPr lang="en-US" sz="1600" dirty="0" smtClean="0"/>
              <a:t>o Migrating user settings and files does </a:t>
            </a:r>
            <a:r>
              <a:rPr lang="en-US" sz="1600" i="1" dirty="0" smtClean="0"/>
              <a:t>not</a:t>
            </a:r>
            <a:r>
              <a:rPr lang="en-US" sz="1600" dirty="0" smtClean="0"/>
              <a:t> migrate applications on the new </a:t>
            </a:r>
            <a:br>
              <a:rPr lang="en-US" sz="1600" dirty="0" smtClean="0"/>
            </a:br>
            <a:r>
              <a:rPr lang="en-US" sz="1600" dirty="0" smtClean="0"/>
              <a:t>   computer, nor does it migrate system files such as fonts or drivers.</a:t>
            </a:r>
          </a:p>
          <a:p>
            <a:pPr lvl="1"/>
            <a:endParaRPr lang="en-US" dirty="0" smtClean="0"/>
          </a:p>
          <a:p>
            <a:pPr lvl="0"/>
            <a:r>
              <a:rPr lang="en-US" sz="1600" dirty="0" smtClean="0"/>
              <a:t>Once the installation is complete, install applications and add other Windows features.</a:t>
            </a:r>
            <a:endParaRPr lang="en-US" dirty="0" smtClean="0"/>
          </a:p>
          <a:p>
            <a:pPr lvl="0"/>
            <a:endParaRPr lang="en-US" sz="1600" dirty="0" smtClean="0"/>
          </a:p>
          <a:p>
            <a:pPr lvl="0"/>
            <a:r>
              <a:rPr lang="en-US" sz="1600" dirty="0" smtClean="0"/>
              <a:t>Configure system backups and other data protection methods (such as System Protection and File History</a:t>
            </a:r>
            <a:r>
              <a:rPr lang="en-US" sz="1600" dirty="0" smtClean="0"/>
              <a:t>).</a:t>
            </a:r>
            <a:endParaRPr lang="en-US" dirty="0" smtClean="0"/>
          </a:p>
        </p:txBody>
      </p:sp>
    </p:spTree>
    <p:extLst>
      <p:ext uri="{BB962C8B-B14F-4D97-AF65-F5344CB8AC3E}">
        <p14:creationId xmlns:p14="http://schemas.microsoft.com/office/powerpoint/2010/main" xmlns="" val="23404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319980"/>
            <a:ext cx="8458200" cy="6309420"/>
          </a:xfrm>
          <a:prstGeom prst="rect">
            <a:avLst/>
          </a:prstGeom>
          <a:noFill/>
        </p:spPr>
        <p:txBody>
          <a:bodyPr wrap="square" rtlCol="0">
            <a:spAutoFit/>
          </a:bodyPr>
          <a:lstStyle/>
          <a:p>
            <a:r>
              <a:rPr lang="en-US" sz="2800" b="1" dirty="0"/>
              <a:t>10.5.2 </a:t>
            </a:r>
            <a:r>
              <a:rPr lang="en-US" sz="2800" b="1" dirty="0" smtClean="0"/>
              <a:t>Virtualization: </a:t>
            </a:r>
          </a:p>
          <a:p>
            <a:r>
              <a:rPr lang="en-US" b="1" i="1" dirty="0"/>
              <a:t>Virtualization</a:t>
            </a:r>
            <a:r>
              <a:rPr lang="en-US" b="1" dirty="0"/>
              <a:t> is the ability to install and run multiple operating systems concurrently on a single physical machine. Most virtualization solutions include the following components:</a:t>
            </a:r>
          </a:p>
          <a:p>
            <a:endParaRPr lang="en-US" sz="800" b="1" dirty="0" smtClean="0"/>
          </a:p>
          <a:p>
            <a:r>
              <a:rPr lang="en-US" b="1" dirty="0" smtClean="0"/>
              <a:t>Component	Description</a:t>
            </a:r>
          </a:p>
          <a:p>
            <a:r>
              <a:rPr lang="en-US" dirty="0" smtClean="0"/>
              <a:t>Physical Machine	</a:t>
            </a:r>
            <a:r>
              <a:rPr lang="en-US" dirty="0"/>
              <a:t>A </a:t>
            </a:r>
            <a:r>
              <a:rPr lang="en-US" b="1" i="1" dirty="0"/>
              <a:t>physical machine</a:t>
            </a:r>
            <a:r>
              <a:rPr lang="en-US" dirty="0"/>
              <a:t> contains the actual system hardware, such as the </a:t>
            </a:r>
            <a:r>
              <a:rPr lang="en-US" dirty="0" smtClean="0"/>
              <a:t>		hard </a:t>
            </a:r>
            <a:r>
              <a:rPr lang="en-US" dirty="0"/>
              <a:t>disk drive(s), optical drive, RAM, processors, etc</a:t>
            </a:r>
            <a:r>
              <a:rPr lang="en-US" dirty="0" smtClean="0"/>
              <a:t>.</a:t>
            </a:r>
          </a:p>
          <a:p>
            <a:endParaRPr lang="en-US" sz="800" dirty="0"/>
          </a:p>
          <a:p>
            <a:r>
              <a:rPr lang="en-US" dirty="0" smtClean="0"/>
              <a:t>Hypervisor	</a:t>
            </a:r>
            <a:r>
              <a:rPr lang="en-US" dirty="0"/>
              <a:t>A </a:t>
            </a:r>
            <a:r>
              <a:rPr lang="en-US" b="1" i="1" dirty="0"/>
              <a:t>hypervisor</a:t>
            </a:r>
            <a:r>
              <a:rPr lang="en-US" dirty="0"/>
              <a:t> is a thin layer of software that resides between the </a:t>
            </a:r>
            <a:r>
              <a:rPr lang="en-US" dirty="0" smtClean="0"/>
              <a:t>			virtual </a:t>
            </a:r>
            <a:r>
              <a:rPr lang="en-US" dirty="0"/>
              <a:t>operating system(s) and the hardware. A hypervisor allows </a:t>
            </a:r>
            <a:r>
              <a:rPr lang="en-US" dirty="0" smtClean="0"/>
              <a:t>			virtual </a:t>
            </a:r>
            <a:r>
              <a:rPr lang="en-US" dirty="0"/>
              <a:t>machines to interact with the hardware without going </a:t>
            </a:r>
            <a:r>
              <a:rPr lang="en-US" dirty="0" smtClean="0"/>
              <a:t>			through </a:t>
            </a:r>
            <a:r>
              <a:rPr lang="en-US" dirty="0"/>
              <a:t>the host operating system. </a:t>
            </a:r>
            <a:r>
              <a:rPr lang="en-US" b="1" dirty="0"/>
              <a:t>A hypervisor manages access to </a:t>
            </a:r>
            <a:r>
              <a:rPr lang="en-US" b="1" dirty="0" smtClean="0"/>
              <a:t>			system </a:t>
            </a:r>
            <a:r>
              <a:rPr lang="en-US" b="1" dirty="0"/>
              <a:t>resources such as:</a:t>
            </a:r>
          </a:p>
          <a:p>
            <a:pPr lvl="0"/>
            <a:r>
              <a:rPr lang="en-US" dirty="0" smtClean="0"/>
              <a:t>		o CPU</a:t>
            </a:r>
            <a:endParaRPr lang="en-US" dirty="0"/>
          </a:p>
          <a:p>
            <a:pPr lvl="0"/>
            <a:r>
              <a:rPr lang="en-US" dirty="0" smtClean="0"/>
              <a:t>		o Storage</a:t>
            </a:r>
            <a:endParaRPr lang="en-US" dirty="0"/>
          </a:p>
          <a:p>
            <a:pPr lvl="0"/>
            <a:r>
              <a:rPr lang="en-US" dirty="0" smtClean="0"/>
              <a:t>		o RAM</a:t>
            </a:r>
            <a:endParaRPr lang="en-US" dirty="0"/>
          </a:p>
          <a:p>
            <a:r>
              <a:rPr lang="en-US" b="1" dirty="0" smtClean="0"/>
              <a:t>		Commonly </a:t>
            </a:r>
            <a:r>
              <a:rPr lang="en-US" b="1" dirty="0"/>
              <a:t>used hypervisor types include:</a:t>
            </a:r>
          </a:p>
          <a:p>
            <a:pPr lvl="0"/>
            <a:r>
              <a:rPr lang="en-US" dirty="0" smtClean="0"/>
              <a:t>		o VMware </a:t>
            </a:r>
            <a:r>
              <a:rPr lang="en-US" dirty="0"/>
              <a:t>Workstation and ESX (made by VMware)</a:t>
            </a:r>
          </a:p>
          <a:p>
            <a:pPr lvl="0"/>
            <a:r>
              <a:rPr lang="en-US" dirty="0" smtClean="0"/>
              <a:t>		o Hyper-V </a:t>
            </a:r>
            <a:r>
              <a:rPr lang="en-US" dirty="0"/>
              <a:t>(made by Microsoft)</a:t>
            </a:r>
          </a:p>
          <a:p>
            <a:pPr lvl="0"/>
            <a:r>
              <a:rPr lang="en-US" dirty="0" smtClean="0"/>
              <a:t>		o XEN </a:t>
            </a:r>
            <a:r>
              <a:rPr lang="en-US" dirty="0"/>
              <a:t>(open source)</a:t>
            </a:r>
          </a:p>
          <a:p>
            <a:pPr lvl="0"/>
            <a:r>
              <a:rPr lang="en-US" dirty="0" smtClean="0"/>
              <a:t>		o Oracle </a:t>
            </a:r>
            <a:r>
              <a:rPr lang="en-US" dirty="0" err="1"/>
              <a:t>VirtualBox</a:t>
            </a:r>
            <a:endParaRPr lang="en-US" dirty="0"/>
          </a:p>
          <a:p>
            <a:r>
              <a:rPr lang="en-US" dirty="0" smtClean="0"/>
              <a:t>		o Kernel-based </a:t>
            </a:r>
            <a:r>
              <a:rPr lang="en-US" dirty="0"/>
              <a:t>Virtual Machine (KVM)</a:t>
            </a:r>
          </a:p>
        </p:txBody>
      </p:sp>
    </p:spTree>
    <p:extLst>
      <p:ext uri="{BB962C8B-B14F-4D97-AF65-F5344CB8AC3E}">
        <p14:creationId xmlns:p14="http://schemas.microsoft.com/office/powerpoint/2010/main" xmlns="" val="2201675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671206"/>
            <a:ext cx="8458200" cy="5355312"/>
          </a:xfrm>
          <a:prstGeom prst="rect">
            <a:avLst/>
          </a:prstGeom>
          <a:noFill/>
        </p:spPr>
        <p:txBody>
          <a:bodyPr wrap="square" rtlCol="0">
            <a:spAutoFit/>
          </a:bodyPr>
          <a:lstStyle/>
          <a:p>
            <a:r>
              <a:rPr lang="en-US" sz="2800" b="1" dirty="0"/>
              <a:t>10.5.2 </a:t>
            </a:r>
            <a:r>
              <a:rPr lang="en-US" sz="2800" b="1" dirty="0" smtClean="0"/>
              <a:t>Virtualization: </a:t>
            </a:r>
          </a:p>
          <a:p>
            <a:r>
              <a:rPr lang="en-US" b="1" i="1" dirty="0"/>
              <a:t>Virtualization</a:t>
            </a:r>
            <a:r>
              <a:rPr lang="en-US" b="1" dirty="0"/>
              <a:t> is the ability to install and run multiple operating systems concurrently on a single physical machine. Most virtualization solutions include the following components:</a:t>
            </a:r>
          </a:p>
          <a:p>
            <a:endParaRPr lang="en-US" sz="800" b="1" dirty="0" smtClean="0"/>
          </a:p>
          <a:p>
            <a:r>
              <a:rPr lang="en-US" b="1" dirty="0" smtClean="0"/>
              <a:t>Component	Description</a:t>
            </a:r>
          </a:p>
          <a:p>
            <a:r>
              <a:rPr lang="en-US" dirty="0" smtClean="0"/>
              <a:t>Virtual Machine	</a:t>
            </a:r>
            <a:r>
              <a:rPr lang="en-US" dirty="0"/>
              <a:t>A </a:t>
            </a:r>
            <a:r>
              <a:rPr lang="en-US" b="1" i="1" dirty="0"/>
              <a:t>virtual machine</a:t>
            </a:r>
            <a:r>
              <a:rPr lang="en-US" dirty="0"/>
              <a:t> is a software implementation of a computer that </a:t>
            </a:r>
            <a:r>
              <a:rPr lang="en-US" dirty="0" smtClean="0"/>
              <a:t>			executes </a:t>
            </a:r>
            <a:r>
              <a:rPr lang="en-US" dirty="0"/>
              <a:t>programs like a physical machine. The virtual machine </a:t>
            </a:r>
            <a:r>
              <a:rPr lang="en-US" dirty="0" smtClean="0"/>
              <a:t>			appears </a:t>
            </a:r>
            <a:r>
              <a:rPr lang="en-US" dirty="0"/>
              <a:t>to be a self-contained and autonomous system</a:t>
            </a:r>
            <a:r>
              <a:rPr lang="en-US" dirty="0" smtClean="0"/>
              <a:t>.</a:t>
            </a:r>
          </a:p>
          <a:p>
            <a:endParaRPr lang="en-US" dirty="0"/>
          </a:p>
          <a:p>
            <a:r>
              <a:rPr lang="en-US" dirty="0" smtClean="0"/>
              <a:t>Virtual Hard Disk	</a:t>
            </a:r>
            <a:r>
              <a:rPr lang="en-US" dirty="0"/>
              <a:t>A </a:t>
            </a:r>
            <a:r>
              <a:rPr lang="en-US" b="1" dirty="0"/>
              <a:t>virtual hard disk (VHD) </a:t>
            </a:r>
            <a:r>
              <a:rPr lang="en-US" dirty="0"/>
              <a:t>is a file that is created within the host </a:t>
            </a:r>
            <a:endParaRPr lang="en-US" dirty="0" smtClean="0"/>
          </a:p>
          <a:p>
            <a:r>
              <a:rPr lang="en-US" dirty="0" smtClean="0"/>
              <a:t>(VHD)		operating </a:t>
            </a:r>
            <a:r>
              <a:rPr lang="en-US" dirty="0"/>
              <a:t>system and that simulates a hard disk for the virtual </a:t>
            </a:r>
            <a:r>
              <a:rPr lang="en-US" dirty="0" smtClean="0"/>
              <a:t>			machine</a:t>
            </a:r>
            <a:r>
              <a:rPr lang="en-US" dirty="0"/>
              <a:t>. </a:t>
            </a:r>
            <a:endParaRPr lang="en-US" dirty="0" smtClean="0"/>
          </a:p>
          <a:p>
            <a:endParaRPr lang="en-US" dirty="0"/>
          </a:p>
          <a:p>
            <a:r>
              <a:rPr lang="en-US" dirty="0" smtClean="0"/>
              <a:t>		</a:t>
            </a:r>
            <a:r>
              <a:rPr lang="en-US" b="1" dirty="0" smtClean="0"/>
              <a:t>Different </a:t>
            </a:r>
            <a:r>
              <a:rPr lang="en-US" b="1" dirty="0"/>
              <a:t>hypervisors use different virtual hard disk file formats</a:t>
            </a:r>
            <a:r>
              <a:rPr lang="en-US" b="1" dirty="0" smtClean="0"/>
              <a:t>:</a:t>
            </a:r>
          </a:p>
          <a:p>
            <a:endParaRPr lang="en-US" dirty="0"/>
          </a:p>
          <a:p>
            <a:pPr lvl="0"/>
            <a:r>
              <a:rPr lang="en-US" dirty="0" smtClean="0"/>
              <a:t>		o Virtual </a:t>
            </a:r>
            <a:r>
              <a:rPr lang="en-US" dirty="0"/>
              <a:t>Disk Image (VDI): Oracle </a:t>
            </a:r>
            <a:r>
              <a:rPr lang="en-US" dirty="0" err="1"/>
              <a:t>VirtualBox</a:t>
            </a:r>
            <a:endParaRPr lang="en-US" dirty="0"/>
          </a:p>
          <a:p>
            <a:pPr lvl="0"/>
            <a:r>
              <a:rPr lang="en-US" dirty="0" smtClean="0"/>
              <a:t>		o Virtual </a:t>
            </a:r>
            <a:r>
              <a:rPr lang="en-US" dirty="0"/>
              <a:t>Machine Disk (VMDK): VMware products</a:t>
            </a:r>
          </a:p>
          <a:p>
            <a:r>
              <a:rPr lang="en-US" dirty="0" smtClean="0"/>
              <a:t>		o Virtual </a:t>
            </a:r>
            <a:r>
              <a:rPr lang="en-US" dirty="0"/>
              <a:t>Hard Disk (VHD): Microsoft Hyper-V</a:t>
            </a:r>
            <a:r>
              <a:rPr lang="en-US" dirty="0" smtClean="0"/>
              <a:t>	</a:t>
            </a:r>
            <a:endParaRPr lang="en-US" dirty="0"/>
          </a:p>
        </p:txBody>
      </p:sp>
    </p:spTree>
    <p:extLst>
      <p:ext uri="{BB962C8B-B14F-4D97-AF65-F5344CB8AC3E}">
        <p14:creationId xmlns:p14="http://schemas.microsoft.com/office/powerpoint/2010/main" xmlns="" val="3973811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457200"/>
            <a:ext cx="8610600" cy="6155531"/>
          </a:xfrm>
          <a:prstGeom prst="rect">
            <a:avLst/>
          </a:prstGeom>
          <a:noFill/>
        </p:spPr>
        <p:txBody>
          <a:bodyPr wrap="square" rtlCol="0">
            <a:spAutoFit/>
          </a:bodyPr>
          <a:lstStyle/>
          <a:p>
            <a:r>
              <a:rPr lang="en-US" sz="2800" b="1" dirty="0"/>
              <a:t>10.5.2 </a:t>
            </a:r>
            <a:r>
              <a:rPr lang="en-US" sz="2800" b="1" dirty="0" smtClean="0"/>
              <a:t>Virtualization: </a:t>
            </a:r>
            <a:endParaRPr lang="en-US" dirty="0"/>
          </a:p>
          <a:p>
            <a:r>
              <a:rPr lang="en-US" b="1" dirty="0" smtClean="0"/>
              <a:t>Types of Virtualization include the following:</a:t>
            </a:r>
          </a:p>
          <a:p>
            <a:endParaRPr lang="en-US" sz="800" b="1" dirty="0"/>
          </a:p>
          <a:p>
            <a:r>
              <a:rPr lang="en-US" b="1" dirty="0" smtClean="0"/>
              <a:t>Type	Description</a:t>
            </a:r>
          </a:p>
          <a:p>
            <a:r>
              <a:rPr lang="en-US" dirty="0" smtClean="0"/>
              <a:t>Full	</a:t>
            </a:r>
            <a:r>
              <a:rPr lang="en-US" dirty="0"/>
              <a:t>In </a:t>
            </a:r>
            <a:r>
              <a:rPr lang="en-US" b="1" dirty="0"/>
              <a:t>full virtualization</a:t>
            </a:r>
            <a:r>
              <a:rPr lang="en-US" dirty="0"/>
              <a:t>, the virtual machine completely simulates a real </a:t>
            </a:r>
            <a:r>
              <a:rPr lang="en-US" dirty="0" smtClean="0"/>
              <a:t>physical</a:t>
            </a:r>
            <a:br>
              <a:rPr lang="en-US" dirty="0" smtClean="0"/>
            </a:br>
            <a:r>
              <a:rPr lang="en-US" dirty="0" smtClean="0"/>
              <a:t>	host</a:t>
            </a:r>
            <a:r>
              <a:rPr lang="en-US" dirty="0"/>
              <a:t>. This allows most operating systems and applications to run within the </a:t>
            </a:r>
            <a:r>
              <a:rPr lang="en-US" dirty="0" smtClean="0"/>
              <a:t>	virtual </a:t>
            </a:r>
            <a:r>
              <a:rPr lang="en-US" dirty="0"/>
              <a:t>machine without being modified in any way</a:t>
            </a:r>
            <a:r>
              <a:rPr lang="en-US" dirty="0" smtClean="0"/>
              <a:t>.</a:t>
            </a:r>
          </a:p>
          <a:p>
            <a:endParaRPr lang="en-US" sz="800" dirty="0"/>
          </a:p>
          <a:p>
            <a:r>
              <a:rPr lang="en-US" dirty="0" smtClean="0"/>
              <a:t>Partial	</a:t>
            </a:r>
            <a:r>
              <a:rPr lang="en-US" dirty="0"/>
              <a:t>In </a:t>
            </a:r>
            <a:r>
              <a:rPr lang="en-US" b="1" dirty="0"/>
              <a:t>partial virtualization</a:t>
            </a:r>
            <a:r>
              <a:rPr lang="en-US" dirty="0"/>
              <a:t>, only some of the components of the virtual machine </a:t>
            </a:r>
            <a:r>
              <a:rPr lang="en-US" dirty="0" smtClean="0"/>
              <a:t>	are </a:t>
            </a:r>
            <a:r>
              <a:rPr lang="en-US" dirty="0"/>
              <a:t>virtualized. </a:t>
            </a:r>
            <a:r>
              <a:rPr lang="en-US" b="1" dirty="0"/>
              <a:t>Be aware of the following:</a:t>
            </a:r>
          </a:p>
          <a:p>
            <a:pPr lvl="0"/>
            <a:r>
              <a:rPr lang="en-US" dirty="0" smtClean="0"/>
              <a:t>	o The </a:t>
            </a:r>
            <a:r>
              <a:rPr lang="en-US" dirty="0"/>
              <a:t>operating system uses some virtual components and some real </a:t>
            </a:r>
            <a:r>
              <a:rPr lang="en-US" dirty="0" smtClean="0"/>
              <a:t>physical</a:t>
            </a:r>
            <a:br>
              <a:rPr lang="en-US" dirty="0" smtClean="0"/>
            </a:br>
            <a:r>
              <a:rPr lang="en-US" dirty="0" smtClean="0"/>
              <a:t>  	   hardware </a:t>
            </a:r>
            <a:r>
              <a:rPr lang="en-US" dirty="0"/>
              <a:t>components in the actual device where the hypervisor is running.</a:t>
            </a:r>
          </a:p>
          <a:p>
            <a:r>
              <a:rPr lang="en-US" dirty="0" smtClean="0"/>
              <a:t>	o The </a:t>
            </a:r>
            <a:r>
              <a:rPr lang="en-US" dirty="0"/>
              <a:t>operating system or application must be modified to run in a partial </a:t>
            </a:r>
            <a:r>
              <a:rPr lang="en-US" dirty="0" smtClean="0"/>
              <a:t/>
            </a:r>
            <a:br>
              <a:rPr lang="en-US" dirty="0" smtClean="0"/>
            </a:br>
            <a:r>
              <a:rPr lang="en-US" dirty="0" smtClean="0"/>
              <a:t>                     virtualization </a:t>
            </a:r>
            <a:r>
              <a:rPr lang="en-US" dirty="0"/>
              <a:t>environment</a:t>
            </a:r>
            <a:r>
              <a:rPr lang="en-US" dirty="0" smtClean="0"/>
              <a:t>.</a:t>
            </a:r>
          </a:p>
          <a:p>
            <a:endParaRPr lang="en-US" sz="800" dirty="0"/>
          </a:p>
          <a:p>
            <a:r>
              <a:rPr lang="en-US" dirty="0" smtClean="0"/>
              <a:t>Para-	</a:t>
            </a:r>
            <a:r>
              <a:rPr lang="en-US" dirty="0"/>
              <a:t>In </a:t>
            </a:r>
            <a:r>
              <a:rPr lang="en-US" b="1" dirty="0"/>
              <a:t>paravirtualization</a:t>
            </a:r>
            <a:r>
              <a:rPr lang="en-US" dirty="0"/>
              <a:t>, the hardware is not virtualized. </a:t>
            </a:r>
            <a:r>
              <a:rPr lang="en-US" b="1" dirty="0"/>
              <a:t>Be aware of the </a:t>
            </a:r>
            <a:endParaRPr lang="en-US" b="1" dirty="0" smtClean="0"/>
          </a:p>
          <a:p>
            <a:r>
              <a:rPr lang="en-US" dirty="0" err="1" smtClean="0"/>
              <a:t>Virtualiz</a:t>
            </a:r>
            <a:r>
              <a:rPr lang="en-US" dirty="0" smtClean="0"/>
              <a:t>-</a:t>
            </a:r>
            <a:r>
              <a:rPr lang="en-US" b="1" dirty="0" smtClean="0"/>
              <a:t>	following</a:t>
            </a:r>
            <a:r>
              <a:rPr lang="en-US" b="1" dirty="0"/>
              <a:t>:</a:t>
            </a:r>
          </a:p>
          <a:p>
            <a:pPr lvl="0"/>
            <a:r>
              <a:rPr lang="en-US" dirty="0" err="1" smtClean="0"/>
              <a:t>ation</a:t>
            </a:r>
            <a:r>
              <a:rPr lang="en-US" dirty="0" smtClean="0"/>
              <a:t>	o All </a:t>
            </a:r>
            <a:r>
              <a:rPr lang="en-US" dirty="0"/>
              <a:t>of the guest operating systems running on the hypervisor directly access </a:t>
            </a:r>
            <a:r>
              <a:rPr lang="en-US" dirty="0" smtClean="0"/>
              <a:t>a</a:t>
            </a:r>
            <a:br>
              <a:rPr lang="en-US" dirty="0" smtClean="0"/>
            </a:br>
            <a:r>
              <a:rPr lang="en-US" dirty="0" smtClean="0"/>
              <a:t>                     various </a:t>
            </a:r>
            <a:r>
              <a:rPr lang="en-US" dirty="0"/>
              <a:t>hardware resources in the physical device; components are not virtual.</a:t>
            </a:r>
          </a:p>
          <a:p>
            <a:pPr lvl="0"/>
            <a:r>
              <a:rPr lang="en-US" dirty="0" smtClean="0"/>
              <a:t>	o The </a:t>
            </a:r>
            <a:r>
              <a:rPr lang="en-US" dirty="0"/>
              <a:t>guest operating systems run in isolated domains on the same physical </a:t>
            </a:r>
            <a:r>
              <a:rPr lang="en-US" dirty="0" smtClean="0"/>
              <a:t>	  </a:t>
            </a:r>
            <a:br>
              <a:rPr lang="en-US" dirty="0" smtClean="0"/>
            </a:br>
            <a:r>
              <a:rPr lang="en-US" dirty="0" smtClean="0"/>
              <a:t>                     hardware</a:t>
            </a:r>
            <a:r>
              <a:rPr lang="en-US" dirty="0"/>
              <a:t>.</a:t>
            </a:r>
          </a:p>
          <a:p>
            <a:r>
              <a:rPr lang="en-US" dirty="0" smtClean="0"/>
              <a:t>	o The </a:t>
            </a:r>
            <a:r>
              <a:rPr lang="en-US" dirty="0"/>
              <a:t>operating system or application must be modified before they can run in a </a:t>
            </a:r>
            <a:r>
              <a:rPr lang="en-US" dirty="0" smtClean="0"/>
              <a:t/>
            </a:r>
            <a:br>
              <a:rPr lang="en-US" dirty="0" smtClean="0"/>
            </a:br>
            <a:r>
              <a:rPr lang="en-US" dirty="0" smtClean="0"/>
              <a:t>	   paravirtualization </a:t>
            </a:r>
            <a:r>
              <a:rPr lang="en-US" dirty="0"/>
              <a:t>environment</a:t>
            </a:r>
            <a:r>
              <a:rPr lang="en-US" dirty="0" smtClean="0"/>
              <a:t>.</a:t>
            </a:r>
            <a:endParaRPr lang="en-US" dirty="0"/>
          </a:p>
        </p:txBody>
      </p:sp>
    </p:spTree>
    <p:extLst>
      <p:ext uri="{BB962C8B-B14F-4D97-AF65-F5344CB8AC3E}">
        <p14:creationId xmlns:p14="http://schemas.microsoft.com/office/powerpoint/2010/main" xmlns="" val="176099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612483"/>
            <a:ext cx="8610600" cy="5724644"/>
          </a:xfrm>
          <a:prstGeom prst="rect">
            <a:avLst/>
          </a:prstGeom>
          <a:noFill/>
        </p:spPr>
        <p:txBody>
          <a:bodyPr wrap="square" rtlCol="0">
            <a:spAutoFit/>
          </a:bodyPr>
          <a:lstStyle/>
          <a:p>
            <a:r>
              <a:rPr lang="en-US" sz="2800" b="1" dirty="0"/>
              <a:t>10.5.2 </a:t>
            </a:r>
            <a:r>
              <a:rPr lang="en-US" sz="2800" b="1" dirty="0" smtClean="0"/>
              <a:t>Virtualization: </a:t>
            </a:r>
            <a:endParaRPr lang="en-US" dirty="0"/>
          </a:p>
          <a:p>
            <a:endParaRPr lang="en-US" sz="800" b="1" dirty="0"/>
          </a:p>
          <a:p>
            <a:r>
              <a:rPr lang="en-US" dirty="0"/>
              <a:t>If necessary, virtual machines can be moved from one host to another. </a:t>
            </a:r>
            <a:endParaRPr lang="en-US" dirty="0" smtClean="0"/>
          </a:p>
          <a:p>
            <a:r>
              <a:rPr lang="en-US" b="1" dirty="0" smtClean="0"/>
              <a:t>Follow </a:t>
            </a:r>
            <a:r>
              <a:rPr lang="en-US" b="1" dirty="0"/>
              <a:t>these guidelines when moving virtual machines:</a:t>
            </a:r>
            <a:endParaRPr lang="en-US" sz="2000" b="1" dirty="0"/>
          </a:p>
          <a:p>
            <a:pPr lvl="0"/>
            <a:r>
              <a:rPr lang="en-US" dirty="0" smtClean="0"/>
              <a:t>o Before </a:t>
            </a:r>
            <a:r>
              <a:rPr lang="en-US" dirty="0"/>
              <a:t>moving a virtual machine, make backup copies of the virtual machine </a:t>
            </a:r>
            <a:r>
              <a:rPr lang="en-US" dirty="0" smtClean="0"/>
              <a:t>directory</a:t>
            </a:r>
            <a:br>
              <a:rPr lang="en-US" dirty="0" smtClean="0"/>
            </a:br>
            <a:r>
              <a:rPr lang="en-US" dirty="0" smtClean="0"/>
              <a:t>   </a:t>
            </a:r>
            <a:r>
              <a:rPr lang="en-US" dirty="0"/>
              <a:t>and all associated files.</a:t>
            </a:r>
            <a:endParaRPr lang="en-US" sz="2000" dirty="0"/>
          </a:p>
          <a:p>
            <a:pPr lvl="0"/>
            <a:r>
              <a:rPr lang="en-US" dirty="0" smtClean="0"/>
              <a:t>o If </a:t>
            </a:r>
            <a:r>
              <a:rPr lang="en-US" dirty="0"/>
              <a:t>you are moving a virtual machine (guest) to a new virtual host that differs from the </a:t>
            </a:r>
            <a:r>
              <a:rPr lang="en-US" dirty="0" smtClean="0"/>
              <a:t/>
            </a:r>
            <a:br>
              <a:rPr lang="en-US" dirty="0" smtClean="0"/>
            </a:br>
            <a:r>
              <a:rPr lang="en-US" dirty="0" smtClean="0"/>
              <a:t>   original </a:t>
            </a:r>
            <a:r>
              <a:rPr lang="en-US" dirty="0"/>
              <a:t>host in platform or architecture, be aware of these options and limitations:</a:t>
            </a:r>
            <a:endParaRPr lang="en-US" sz="2000" dirty="0"/>
          </a:p>
          <a:p>
            <a:pPr lvl="0"/>
            <a:r>
              <a:rPr lang="en-US" dirty="0"/>
              <a:t> </a:t>
            </a:r>
            <a:endParaRPr lang="en-US" sz="2000" dirty="0"/>
          </a:p>
          <a:p>
            <a:pPr lvl="1"/>
            <a:r>
              <a:rPr lang="en-US" dirty="0"/>
              <a:t>o</a:t>
            </a:r>
            <a:r>
              <a:rPr lang="en-US" dirty="0" smtClean="0"/>
              <a:t> A </a:t>
            </a:r>
            <a:r>
              <a:rPr lang="en-US" dirty="0"/>
              <a:t>guest can be successfully moved from a 32-bit host to a 64-bit host</a:t>
            </a:r>
            <a:r>
              <a:rPr lang="en-US" dirty="0" smtClean="0"/>
              <a:t>.</a:t>
            </a:r>
          </a:p>
          <a:p>
            <a:pPr lvl="1"/>
            <a:endParaRPr lang="en-US" sz="800" dirty="0"/>
          </a:p>
          <a:p>
            <a:pPr lvl="1"/>
            <a:r>
              <a:rPr lang="en-US" dirty="0" smtClean="0"/>
              <a:t>o A </a:t>
            </a:r>
            <a:r>
              <a:rPr lang="en-US" dirty="0"/>
              <a:t>guest that is moved from a 64-bit host to a 32-bit host will probably not work </a:t>
            </a:r>
            <a:r>
              <a:rPr lang="en-US" dirty="0" smtClean="0"/>
              <a:t/>
            </a:r>
            <a:br>
              <a:rPr lang="en-US" dirty="0" smtClean="0"/>
            </a:br>
            <a:r>
              <a:rPr lang="en-US" dirty="0" smtClean="0"/>
              <a:t>   correctly</a:t>
            </a:r>
            <a:r>
              <a:rPr lang="en-US" dirty="0"/>
              <a:t>. If the guest is a 64-bit virtual machine, it probably won't start up at all on </a:t>
            </a:r>
            <a:r>
              <a:rPr lang="en-US" dirty="0" smtClean="0"/>
              <a:t/>
            </a:r>
            <a:br>
              <a:rPr lang="en-US" dirty="0" smtClean="0"/>
            </a:br>
            <a:r>
              <a:rPr lang="en-US" dirty="0" smtClean="0"/>
              <a:t>   the </a:t>
            </a:r>
            <a:r>
              <a:rPr lang="en-US" dirty="0"/>
              <a:t>32-bit host</a:t>
            </a:r>
            <a:r>
              <a:rPr lang="en-US" dirty="0" smtClean="0"/>
              <a:t>.</a:t>
            </a:r>
          </a:p>
          <a:p>
            <a:pPr lvl="1"/>
            <a:endParaRPr lang="en-US" sz="800" dirty="0"/>
          </a:p>
          <a:p>
            <a:pPr lvl="1"/>
            <a:r>
              <a:rPr lang="en-US" dirty="0"/>
              <a:t>o</a:t>
            </a:r>
            <a:r>
              <a:rPr lang="en-US" dirty="0" smtClean="0"/>
              <a:t> If </a:t>
            </a:r>
            <a:r>
              <a:rPr lang="en-US" dirty="0"/>
              <a:t>the original host and the new host both use similar architectures but are from </a:t>
            </a:r>
            <a:r>
              <a:rPr lang="en-US" dirty="0" smtClean="0"/>
              <a:t/>
            </a:r>
            <a:br>
              <a:rPr lang="en-US" dirty="0" smtClean="0"/>
            </a:br>
            <a:r>
              <a:rPr lang="en-US" dirty="0" smtClean="0"/>
              <a:t>   different </a:t>
            </a:r>
            <a:r>
              <a:rPr lang="en-US" dirty="0"/>
              <a:t>manufacturers, you usually cannot resume a suspended virtual machine it </a:t>
            </a:r>
            <a:r>
              <a:rPr lang="en-US" dirty="0" smtClean="0"/>
              <a:t/>
            </a:r>
            <a:br>
              <a:rPr lang="en-US" dirty="0" smtClean="0"/>
            </a:br>
            <a:r>
              <a:rPr lang="en-US" dirty="0" smtClean="0"/>
              <a:t>   must </a:t>
            </a:r>
            <a:r>
              <a:rPr lang="en-US" dirty="0"/>
              <a:t>be rebooted. </a:t>
            </a:r>
            <a:endParaRPr lang="en-US" dirty="0" smtClean="0"/>
          </a:p>
          <a:p>
            <a:pPr lvl="1"/>
            <a:endParaRPr lang="en-US" sz="800" dirty="0"/>
          </a:p>
          <a:p>
            <a:pPr lvl="1"/>
            <a:r>
              <a:rPr lang="en-US" b="1" dirty="0" smtClean="0"/>
              <a:t>For </a:t>
            </a:r>
            <a:r>
              <a:rPr lang="en-US" b="1" dirty="0"/>
              <a:t>example</a:t>
            </a:r>
            <a:r>
              <a:rPr lang="en-US" dirty="0"/>
              <a:t>, if the original host and new host both </a:t>
            </a:r>
            <a:r>
              <a:rPr lang="en-US" dirty="0" smtClean="0"/>
              <a:t>have virtualization-enabled </a:t>
            </a:r>
            <a:r>
              <a:rPr lang="en-US" dirty="0"/>
              <a:t>64-bit processors, such as one using an AMD-V and the other using an Intel VT-x CPU, a suspended virtual machine will work after being moved and rebooted</a:t>
            </a:r>
            <a:r>
              <a:rPr lang="en-US" dirty="0" smtClean="0"/>
              <a:t>.</a:t>
            </a:r>
            <a:endParaRPr lang="en-US" sz="2000" dirty="0"/>
          </a:p>
        </p:txBody>
      </p:sp>
    </p:spTree>
    <p:extLst>
      <p:ext uri="{BB962C8B-B14F-4D97-AF65-F5344CB8AC3E}">
        <p14:creationId xmlns:p14="http://schemas.microsoft.com/office/powerpoint/2010/main" xmlns="" val="639211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04800" y="960596"/>
            <a:ext cx="8610600" cy="4678204"/>
          </a:xfrm>
          <a:prstGeom prst="rect">
            <a:avLst/>
          </a:prstGeom>
          <a:noFill/>
        </p:spPr>
        <p:txBody>
          <a:bodyPr wrap="square" rtlCol="0">
            <a:spAutoFit/>
          </a:bodyPr>
          <a:lstStyle/>
          <a:p>
            <a:r>
              <a:rPr lang="en-US" sz="2800" b="1" dirty="0"/>
              <a:t>10.5.6 Cloud </a:t>
            </a:r>
            <a:r>
              <a:rPr lang="en-US" sz="2800" b="1" dirty="0" smtClean="0"/>
              <a:t>Computing:</a:t>
            </a:r>
          </a:p>
          <a:p>
            <a:endParaRPr lang="en-US" b="1" i="1" dirty="0" smtClean="0"/>
          </a:p>
          <a:p>
            <a:r>
              <a:rPr lang="en-US" b="1" i="1" dirty="0" smtClean="0"/>
              <a:t>Cloud </a:t>
            </a:r>
            <a:r>
              <a:rPr lang="en-US" b="1" i="1" dirty="0"/>
              <a:t>computing</a:t>
            </a:r>
            <a:r>
              <a:rPr lang="en-US" b="1" dirty="0"/>
              <a:t> is a combination of software, data access, computation, and storage services provided to clients through the Internet</a:t>
            </a:r>
            <a:r>
              <a:rPr lang="en-US" b="1" dirty="0" smtClean="0"/>
              <a:t>.</a:t>
            </a:r>
          </a:p>
          <a:p>
            <a:endParaRPr lang="en-US" b="1" dirty="0"/>
          </a:p>
          <a:p>
            <a:pPr lvl="0"/>
            <a:r>
              <a:rPr lang="en-US" dirty="0" smtClean="0"/>
              <a:t>O The </a:t>
            </a:r>
            <a:r>
              <a:rPr lang="en-US" dirty="0"/>
              <a:t>term </a:t>
            </a:r>
            <a:r>
              <a:rPr lang="en-US" i="1" dirty="0"/>
              <a:t>cloud</a:t>
            </a:r>
            <a:r>
              <a:rPr lang="en-US" dirty="0"/>
              <a:t> is a metaphor for the Internet based on the basic cloud drawing used </a:t>
            </a:r>
            <a:r>
              <a:rPr lang="en-US" dirty="0" smtClean="0"/>
              <a:t>to</a:t>
            </a:r>
            <a:br>
              <a:rPr lang="en-US" dirty="0" smtClean="0"/>
            </a:br>
            <a:r>
              <a:rPr lang="en-US" dirty="0" smtClean="0"/>
              <a:t>    </a:t>
            </a:r>
            <a:r>
              <a:rPr lang="en-US" dirty="0"/>
              <a:t>represent the telephone network. </a:t>
            </a:r>
            <a:r>
              <a:rPr lang="en-US" dirty="0" smtClean="0"/>
              <a:t> It </a:t>
            </a:r>
            <a:r>
              <a:rPr lang="en-US" dirty="0"/>
              <a:t>is now used to describe the Internet infrastructure </a:t>
            </a:r>
            <a:r>
              <a:rPr lang="en-US" dirty="0" smtClean="0"/>
              <a:t/>
            </a:r>
            <a:br>
              <a:rPr lang="en-US" dirty="0" smtClean="0"/>
            </a:br>
            <a:r>
              <a:rPr lang="en-US" dirty="0" smtClean="0"/>
              <a:t>    in </a:t>
            </a:r>
            <a:r>
              <a:rPr lang="en-US" dirty="0"/>
              <a:t>computer network diagrams</a:t>
            </a:r>
            <a:r>
              <a:rPr lang="en-US" dirty="0" smtClean="0"/>
              <a:t>.</a:t>
            </a:r>
          </a:p>
          <a:p>
            <a:pPr lvl="0"/>
            <a:endParaRPr lang="en-US" dirty="0"/>
          </a:p>
          <a:p>
            <a:pPr lvl="0"/>
            <a:r>
              <a:rPr lang="en-US" dirty="0" smtClean="0"/>
              <a:t>O Typical </a:t>
            </a:r>
            <a:r>
              <a:rPr lang="en-US" dirty="0"/>
              <a:t>cloud computing providers deliver common business applications that are </a:t>
            </a:r>
            <a:r>
              <a:rPr lang="en-US" dirty="0" smtClean="0"/>
              <a:t/>
            </a:r>
            <a:br>
              <a:rPr lang="en-US" dirty="0" smtClean="0"/>
            </a:br>
            <a:r>
              <a:rPr lang="en-US" dirty="0" smtClean="0"/>
              <a:t>    accessed </a:t>
            </a:r>
            <a:r>
              <a:rPr lang="en-US" dirty="0"/>
              <a:t>from a web service or software (like a web browser</a:t>
            </a:r>
            <a:r>
              <a:rPr lang="en-US" dirty="0" smtClean="0"/>
              <a:t>).</a:t>
            </a:r>
          </a:p>
          <a:p>
            <a:pPr lvl="0"/>
            <a:endParaRPr lang="en-US" dirty="0"/>
          </a:p>
          <a:p>
            <a:pPr lvl="0"/>
            <a:r>
              <a:rPr lang="en-US" dirty="0" smtClean="0"/>
              <a:t>O The </a:t>
            </a:r>
            <a:r>
              <a:rPr lang="en-US" dirty="0"/>
              <a:t>cloud connection can exist over the Internet or a LAN.</a:t>
            </a:r>
          </a:p>
          <a:p>
            <a:pPr lvl="0"/>
            <a:endParaRPr lang="en-US" dirty="0" smtClean="0"/>
          </a:p>
          <a:p>
            <a:pPr lvl="0"/>
            <a:r>
              <a:rPr lang="en-US" dirty="0" smtClean="0"/>
              <a:t>O Cloud </a:t>
            </a:r>
            <a:r>
              <a:rPr lang="en-US" dirty="0"/>
              <a:t>computing does not require end-user knowledge of the physical location and </a:t>
            </a:r>
            <a:r>
              <a:rPr lang="en-US" dirty="0" smtClean="0"/>
              <a:t/>
            </a:r>
            <a:br>
              <a:rPr lang="en-US" dirty="0" smtClean="0"/>
            </a:br>
            <a:r>
              <a:rPr lang="en-US" dirty="0" smtClean="0"/>
              <a:t>    configuration </a:t>
            </a:r>
            <a:r>
              <a:rPr lang="en-US" dirty="0"/>
              <a:t>of the system that delivers the services</a:t>
            </a:r>
            <a:r>
              <a:rPr lang="en-US" dirty="0" smtClean="0"/>
              <a:t>.</a:t>
            </a:r>
            <a:endParaRPr lang="en-US" dirty="0"/>
          </a:p>
        </p:txBody>
      </p:sp>
    </p:spTree>
    <p:extLst>
      <p:ext uri="{BB962C8B-B14F-4D97-AF65-F5344CB8AC3E}">
        <p14:creationId xmlns:p14="http://schemas.microsoft.com/office/powerpoint/2010/main" xmlns="" val="756115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22217" y="816888"/>
            <a:ext cx="8610600" cy="5355312"/>
          </a:xfrm>
          <a:prstGeom prst="rect">
            <a:avLst/>
          </a:prstGeom>
          <a:noFill/>
        </p:spPr>
        <p:txBody>
          <a:bodyPr wrap="square" rtlCol="0">
            <a:spAutoFit/>
          </a:bodyPr>
          <a:lstStyle/>
          <a:p>
            <a:r>
              <a:rPr lang="en-US" sz="2800" b="1" dirty="0"/>
              <a:t>10.5.6 Cloud </a:t>
            </a:r>
            <a:r>
              <a:rPr lang="en-US" sz="2800" b="1" dirty="0" smtClean="0"/>
              <a:t>Computing: (cont.)</a:t>
            </a:r>
          </a:p>
          <a:p>
            <a:r>
              <a:rPr lang="en-US" b="1" dirty="0" smtClean="0"/>
              <a:t>Cloud </a:t>
            </a:r>
            <a:r>
              <a:rPr lang="en-US" b="1" dirty="0"/>
              <a:t>computing can be implemented in several different ways, including the following</a:t>
            </a:r>
            <a:r>
              <a:rPr lang="en-US" b="1" dirty="0" smtClean="0"/>
              <a:t>:</a:t>
            </a:r>
          </a:p>
          <a:p>
            <a:endParaRPr lang="en-US" sz="800" b="1" dirty="0"/>
          </a:p>
          <a:p>
            <a:r>
              <a:rPr lang="en-US" b="1" dirty="0" smtClean="0"/>
              <a:t>Type		Description</a:t>
            </a:r>
          </a:p>
          <a:p>
            <a:r>
              <a:rPr lang="en-US" dirty="0" smtClean="0"/>
              <a:t>Public Cloud	</a:t>
            </a:r>
            <a:r>
              <a:rPr lang="en-US" dirty="0"/>
              <a:t>A </a:t>
            </a:r>
            <a:r>
              <a:rPr lang="en-US" b="1" i="1" dirty="0"/>
              <a:t>public cloud</a:t>
            </a:r>
            <a:r>
              <a:rPr lang="en-US" dirty="0"/>
              <a:t> can be accessed by anyone. Cloud-based computing </a:t>
            </a:r>
            <a:r>
              <a:rPr lang="en-US" dirty="0" smtClean="0"/>
              <a:t>			resources </a:t>
            </a:r>
            <a:r>
              <a:rPr lang="en-US" dirty="0"/>
              <a:t>such as platforms, applications, and storage are made </a:t>
            </a:r>
            <a:r>
              <a:rPr lang="en-US" dirty="0" smtClean="0"/>
              <a:t>			available </a:t>
            </a:r>
            <a:r>
              <a:rPr lang="en-US" dirty="0"/>
              <a:t>to the general public by a cloud service provider. The service </a:t>
            </a:r>
            <a:r>
              <a:rPr lang="en-US" dirty="0" smtClean="0"/>
              <a:t>		provider </a:t>
            </a:r>
            <a:r>
              <a:rPr lang="en-US" dirty="0"/>
              <a:t>may or may not require a fee for using these resources. For </a:t>
            </a:r>
            <a:r>
              <a:rPr lang="en-US" dirty="0" smtClean="0"/>
              <a:t>			example</a:t>
            </a:r>
            <a:r>
              <a:rPr lang="en-US" dirty="0"/>
              <a:t>, Google provides many publicly accessible cloud applications, </a:t>
            </a:r>
            <a:r>
              <a:rPr lang="en-US" dirty="0" smtClean="0"/>
              <a:t>		such </a:t>
            </a:r>
            <a:r>
              <a:rPr lang="en-US" dirty="0"/>
              <a:t>as Gmail and Google Docs</a:t>
            </a:r>
            <a:r>
              <a:rPr lang="en-US" dirty="0" smtClean="0"/>
              <a:t>.</a:t>
            </a:r>
          </a:p>
          <a:p>
            <a:endParaRPr lang="en-US" dirty="0"/>
          </a:p>
          <a:p>
            <a:r>
              <a:rPr lang="en-US" dirty="0" smtClean="0"/>
              <a:t>Private Cloud	</a:t>
            </a:r>
            <a:r>
              <a:rPr lang="en-US" dirty="0"/>
              <a:t>A </a:t>
            </a:r>
            <a:r>
              <a:rPr lang="en-US" b="1" i="1" dirty="0"/>
              <a:t>private cloud</a:t>
            </a:r>
            <a:r>
              <a:rPr lang="en-US" dirty="0"/>
              <a:t> provides resources to a single organization. Access is </a:t>
            </a:r>
            <a:r>
              <a:rPr lang="en-US" dirty="0" smtClean="0"/>
              <a:t>			granted </a:t>
            </a:r>
            <a:r>
              <a:rPr lang="en-US" dirty="0"/>
              <a:t>to only the users within the organization. Private clouds can be </a:t>
            </a:r>
            <a:r>
              <a:rPr lang="en-US" dirty="0" smtClean="0"/>
              <a:t>		hosted </a:t>
            </a:r>
            <a:r>
              <a:rPr lang="en-US" dirty="0"/>
              <a:t>internally, but because of the expense and expertise required </a:t>
            </a:r>
            <a:r>
              <a:rPr lang="en-US" dirty="0" smtClean="0"/>
              <a:t>		to </a:t>
            </a:r>
            <a:r>
              <a:rPr lang="en-US" dirty="0"/>
              <a:t>do so, they are typically hosted externally by a third party. An </a:t>
            </a:r>
            <a:r>
              <a:rPr lang="en-US" dirty="0" smtClean="0"/>
              <a:t>			organization </a:t>
            </a:r>
            <a:r>
              <a:rPr lang="en-US" dirty="0"/>
              <a:t>commonly enters into an agreement with a cloud service </a:t>
            </a:r>
            <a:r>
              <a:rPr lang="en-US" dirty="0" smtClean="0"/>
              <a:t>		provider</a:t>
            </a:r>
            <a:r>
              <a:rPr lang="en-US" dirty="0"/>
              <a:t>, which provides secure access to cloud-based resources. The </a:t>
            </a:r>
            <a:r>
              <a:rPr lang="en-US" dirty="0" smtClean="0"/>
              <a:t>		organization's </a:t>
            </a:r>
            <a:r>
              <a:rPr lang="en-US" dirty="0"/>
              <a:t>data is kept separate and secure from any other </a:t>
            </a:r>
            <a:r>
              <a:rPr lang="en-US" dirty="0" smtClean="0"/>
              <a:t>			organization </a:t>
            </a:r>
            <a:r>
              <a:rPr lang="en-US" dirty="0"/>
              <a:t>using the same service provider.</a:t>
            </a:r>
          </a:p>
        </p:txBody>
      </p:sp>
    </p:spTree>
    <p:extLst>
      <p:ext uri="{BB962C8B-B14F-4D97-AF65-F5344CB8AC3E}">
        <p14:creationId xmlns:p14="http://schemas.microsoft.com/office/powerpoint/2010/main" xmlns="" val="55119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17863" y="1066800"/>
            <a:ext cx="8610600" cy="4524315"/>
          </a:xfrm>
          <a:prstGeom prst="rect">
            <a:avLst/>
          </a:prstGeom>
          <a:noFill/>
        </p:spPr>
        <p:txBody>
          <a:bodyPr wrap="square" rtlCol="0">
            <a:spAutoFit/>
          </a:bodyPr>
          <a:lstStyle/>
          <a:p>
            <a:r>
              <a:rPr lang="en-US" sz="2800" b="1" dirty="0"/>
              <a:t>10.5.6 Cloud </a:t>
            </a:r>
            <a:r>
              <a:rPr lang="en-US" sz="2800" b="1" dirty="0" smtClean="0"/>
              <a:t>Computing: (cont.)</a:t>
            </a:r>
          </a:p>
          <a:p>
            <a:r>
              <a:rPr lang="en-US" b="1" dirty="0" smtClean="0"/>
              <a:t>Cloud </a:t>
            </a:r>
            <a:r>
              <a:rPr lang="en-US" b="1" dirty="0"/>
              <a:t>computing can be implemented in several different ways, including the following</a:t>
            </a:r>
            <a:r>
              <a:rPr lang="en-US" b="1" dirty="0" smtClean="0"/>
              <a:t>:</a:t>
            </a:r>
          </a:p>
          <a:p>
            <a:endParaRPr lang="en-US" sz="800" b="1" dirty="0"/>
          </a:p>
          <a:p>
            <a:r>
              <a:rPr lang="en-US" b="1" dirty="0" smtClean="0"/>
              <a:t>Type		Description</a:t>
            </a:r>
          </a:p>
          <a:p>
            <a:r>
              <a:rPr lang="en-US" dirty="0" smtClean="0"/>
              <a:t>Community	</a:t>
            </a:r>
            <a:r>
              <a:rPr lang="en-US" dirty="0"/>
              <a:t>A </a:t>
            </a:r>
            <a:r>
              <a:rPr lang="en-US" b="1" i="1" dirty="0"/>
              <a:t>community cloud</a:t>
            </a:r>
            <a:r>
              <a:rPr lang="en-US" dirty="0"/>
              <a:t> is designed to be shared by several organizations. </a:t>
            </a:r>
            <a:r>
              <a:rPr lang="en-US" dirty="0" smtClean="0"/>
              <a:t>Cloud		Access </a:t>
            </a:r>
            <a:r>
              <a:rPr lang="en-US" dirty="0"/>
              <a:t>is granted to only the users within the organizations who are </a:t>
            </a:r>
            <a:r>
              <a:rPr lang="en-US" dirty="0" smtClean="0"/>
              <a:t>			sharing </a:t>
            </a:r>
            <a:r>
              <a:rPr lang="en-US" dirty="0"/>
              <a:t>the community cloud infrastructure. Community clouds can be </a:t>
            </a:r>
            <a:r>
              <a:rPr lang="en-US" dirty="0" smtClean="0"/>
              <a:t>		hosted </a:t>
            </a:r>
            <a:r>
              <a:rPr lang="en-US" dirty="0"/>
              <a:t>internally, with each organization sharing the cost of </a:t>
            </a:r>
            <a:r>
              <a:rPr lang="en-US" dirty="0" smtClean="0"/>
              <a:t>			implementation </a:t>
            </a:r>
            <a:r>
              <a:rPr lang="en-US" dirty="0"/>
              <a:t>and maintenance. Because of the expense and </a:t>
            </a:r>
            <a:r>
              <a:rPr lang="en-US" dirty="0" smtClean="0"/>
              <a:t>			expertise </a:t>
            </a:r>
            <a:r>
              <a:rPr lang="en-US" dirty="0"/>
              <a:t>required to do so, community clouds are commonly hosted </a:t>
            </a:r>
            <a:r>
              <a:rPr lang="en-US" dirty="0" smtClean="0"/>
              <a:t>		externally </a:t>
            </a:r>
            <a:r>
              <a:rPr lang="en-US" dirty="0"/>
              <a:t>by a third party</a:t>
            </a:r>
            <a:r>
              <a:rPr lang="en-US" dirty="0" smtClean="0"/>
              <a:t>.</a:t>
            </a:r>
          </a:p>
          <a:p>
            <a:endParaRPr lang="en-US" dirty="0"/>
          </a:p>
          <a:p>
            <a:r>
              <a:rPr lang="en-US" dirty="0" smtClean="0"/>
              <a:t>Hybrid Cloud	</a:t>
            </a:r>
            <a:r>
              <a:rPr lang="en-US" dirty="0"/>
              <a:t>A </a:t>
            </a:r>
            <a:r>
              <a:rPr lang="en-US" b="1" i="1" dirty="0"/>
              <a:t>hybrid cloud</a:t>
            </a:r>
            <a:r>
              <a:rPr lang="en-US" dirty="0"/>
              <a:t> is a combination of public, private, and </a:t>
            </a:r>
            <a:r>
              <a:rPr lang="en-US" dirty="0" smtClean="0"/>
              <a:t>community</a:t>
            </a:r>
            <a:br>
              <a:rPr lang="en-US" dirty="0" smtClean="0"/>
            </a:br>
            <a:r>
              <a:rPr lang="en-US" dirty="0" smtClean="0"/>
              <a:t> 		cloud </a:t>
            </a:r>
            <a:r>
              <a:rPr lang="en-US" dirty="0"/>
              <a:t>resources from different service providers. The goal behind a </a:t>
            </a:r>
            <a:r>
              <a:rPr lang="en-US" dirty="0" smtClean="0"/>
              <a:t/>
            </a:r>
            <a:br>
              <a:rPr lang="en-US" dirty="0" smtClean="0"/>
            </a:br>
            <a:r>
              <a:rPr lang="en-US" dirty="0" smtClean="0"/>
              <a:t>		hybrid </a:t>
            </a:r>
            <a:r>
              <a:rPr lang="en-US" dirty="0"/>
              <a:t>cloud </a:t>
            </a:r>
            <a:r>
              <a:rPr lang="en-US" dirty="0" smtClean="0"/>
              <a:t>is </a:t>
            </a:r>
            <a:r>
              <a:rPr lang="en-US" dirty="0"/>
              <a:t>to expand the functionality of a given cloud service by </a:t>
            </a:r>
            <a:r>
              <a:rPr lang="en-US" dirty="0" smtClean="0"/>
              <a:t/>
            </a:r>
            <a:br>
              <a:rPr lang="en-US" dirty="0" smtClean="0"/>
            </a:br>
            <a:r>
              <a:rPr lang="en-US" dirty="0" smtClean="0"/>
              <a:t>		integrating it with </a:t>
            </a:r>
            <a:r>
              <a:rPr lang="en-US" dirty="0"/>
              <a:t>other cloud services.</a:t>
            </a:r>
          </a:p>
        </p:txBody>
      </p:sp>
    </p:spTree>
    <p:extLst>
      <p:ext uri="{BB962C8B-B14F-4D97-AF65-F5344CB8AC3E}">
        <p14:creationId xmlns:p14="http://schemas.microsoft.com/office/powerpoint/2010/main" xmlns="" val="2871761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28749" y="676156"/>
            <a:ext cx="8610600" cy="5724644"/>
          </a:xfrm>
          <a:prstGeom prst="rect">
            <a:avLst/>
          </a:prstGeom>
          <a:noFill/>
        </p:spPr>
        <p:txBody>
          <a:bodyPr wrap="square" rtlCol="0">
            <a:spAutoFit/>
          </a:bodyPr>
          <a:lstStyle/>
          <a:p>
            <a:r>
              <a:rPr lang="en-US" sz="2800" b="1" dirty="0"/>
              <a:t>10.5.6 Cloud </a:t>
            </a:r>
            <a:r>
              <a:rPr lang="en-US" sz="2800" b="1" dirty="0" smtClean="0"/>
              <a:t>Computing: (cont.)</a:t>
            </a:r>
          </a:p>
          <a:p>
            <a:r>
              <a:rPr lang="en-US" b="1" dirty="0"/>
              <a:t>The advantages of cloud computing are:</a:t>
            </a:r>
            <a:endParaRPr lang="en-US" sz="2000" dirty="0"/>
          </a:p>
          <a:p>
            <a:pPr lvl="0"/>
            <a:r>
              <a:rPr lang="en-US" sz="1600" dirty="0" smtClean="0"/>
              <a:t>&gt; Flexibility </a:t>
            </a:r>
            <a:r>
              <a:rPr lang="en-US" sz="1600" dirty="0"/>
              <a:t>of access</a:t>
            </a:r>
          </a:p>
          <a:p>
            <a:pPr lvl="1"/>
            <a:r>
              <a:rPr lang="en-US" sz="1600" dirty="0"/>
              <a:t> </a:t>
            </a:r>
            <a:r>
              <a:rPr lang="en-US" sz="1600" dirty="0" smtClean="0"/>
              <a:t>o Rapid </a:t>
            </a:r>
            <a:r>
              <a:rPr lang="en-US" sz="1600" dirty="0"/>
              <a:t>elasticity or scalable provisioning. Rapid elasticity is the ability to provide scalable </a:t>
            </a:r>
            <a:r>
              <a:rPr lang="en-US" sz="1600" dirty="0" smtClean="0"/>
              <a:t/>
            </a:r>
            <a:br>
              <a:rPr lang="en-US" sz="1600" dirty="0" smtClean="0"/>
            </a:br>
            <a:r>
              <a:rPr lang="en-US" sz="1600" dirty="0" smtClean="0"/>
              <a:t>    services</a:t>
            </a:r>
            <a:r>
              <a:rPr lang="en-US" sz="1600" dirty="0"/>
              <a:t>. In other words, rapid elasticity allows users to automatically request additional space </a:t>
            </a:r>
            <a:r>
              <a:rPr lang="en-US" sz="1600" dirty="0" smtClean="0"/>
              <a:t/>
            </a:r>
            <a:br>
              <a:rPr lang="en-US" sz="1600" dirty="0" smtClean="0"/>
            </a:br>
            <a:r>
              <a:rPr lang="en-US" sz="1600" dirty="0" smtClean="0"/>
              <a:t>    in </a:t>
            </a:r>
            <a:r>
              <a:rPr lang="en-US" sz="1600" dirty="0"/>
              <a:t>the cloud or other types of services.</a:t>
            </a:r>
          </a:p>
          <a:p>
            <a:pPr lvl="1"/>
            <a:r>
              <a:rPr lang="en-US" sz="1600" dirty="0"/>
              <a:t>o</a:t>
            </a:r>
            <a:r>
              <a:rPr lang="en-US" sz="1600" dirty="0" smtClean="0"/>
              <a:t> Measured </a:t>
            </a:r>
            <a:r>
              <a:rPr lang="en-US" sz="1600" dirty="0"/>
              <a:t>service. Measured service are services where the cloud provider measures or </a:t>
            </a:r>
            <a:r>
              <a:rPr lang="en-US" sz="1600" dirty="0" smtClean="0"/>
              <a:t/>
            </a:r>
            <a:br>
              <a:rPr lang="en-US" sz="1600" dirty="0" smtClean="0"/>
            </a:br>
            <a:r>
              <a:rPr lang="en-US" sz="1600" dirty="0" smtClean="0"/>
              <a:t>    monitors </a:t>
            </a:r>
            <a:r>
              <a:rPr lang="en-US" sz="1600" dirty="0"/>
              <a:t>the provision of services for various reasons, including billing, effective use of </a:t>
            </a:r>
            <a:r>
              <a:rPr lang="en-US" sz="1600" dirty="0" smtClean="0"/>
              <a:t/>
            </a:r>
            <a:br>
              <a:rPr lang="en-US" sz="1600" dirty="0" smtClean="0"/>
            </a:br>
            <a:r>
              <a:rPr lang="en-US" sz="1600" dirty="0" smtClean="0"/>
              <a:t>    resources</a:t>
            </a:r>
            <a:r>
              <a:rPr lang="en-US" sz="1600" dirty="0"/>
              <a:t>, or overall predictive planning.</a:t>
            </a:r>
          </a:p>
          <a:p>
            <a:pPr lvl="1"/>
            <a:r>
              <a:rPr lang="en-US" sz="1600" dirty="0" smtClean="0"/>
              <a:t>o Resource </a:t>
            </a:r>
            <a:r>
              <a:rPr lang="en-US" sz="1600" dirty="0"/>
              <a:t>pooling. Resource pooling allows providers to serve multiple clients and customers </a:t>
            </a:r>
            <a:r>
              <a:rPr lang="en-US" sz="1600" dirty="0" smtClean="0"/>
              <a:t/>
            </a:r>
            <a:br>
              <a:rPr lang="en-US" sz="1600" dirty="0" smtClean="0"/>
            </a:br>
            <a:r>
              <a:rPr lang="en-US" sz="1600" dirty="0" smtClean="0"/>
              <a:t>    with </a:t>
            </a:r>
            <a:r>
              <a:rPr lang="en-US" sz="1600" dirty="0"/>
              <a:t>provisional and scalable services. These services can be adjusted to each client's needs </a:t>
            </a:r>
            <a:r>
              <a:rPr lang="en-US" sz="1600" dirty="0" smtClean="0"/>
              <a:t/>
            </a:r>
            <a:br>
              <a:rPr lang="en-US" sz="1600" dirty="0" smtClean="0"/>
            </a:br>
            <a:r>
              <a:rPr lang="en-US" sz="1600" dirty="0" smtClean="0"/>
              <a:t>    without </a:t>
            </a:r>
            <a:r>
              <a:rPr lang="en-US" sz="1600" dirty="0"/>
              <a:t>any changes being apparent to the client or end user. Through modern scalable </a:t>
            </a:r>
            <a:r>
              <a:rPr lang="en-US" sz="1600" dirty="0" smtClean="0"/>
              <a:t/>
            </a:r>
            <a:br>
              <a:rPr lang="en-US" sz="1600" dirty="0" smtClean="0"/>
            </a:br>
            <a:r>
              <a:rPr lang="en-US" sz="1600" dirty="0" smtClean="0"/>
              <a:t>    systems </a:t>
            </a:r>
            <a:r>
              <a:rPr lang="en-US" sz="1600" dirty="0"/>
              <a:t>involved in cloud computing and software as a service (</a:t>
            </a:r>
            <a:r>
              <a:rPr lang="en-US" sz="1600" dirty="0" err="1"/>
              <a:t>SaaS</a:t>
            </a:r>
            <a:r>
              <a:rPr lang="en-US" sz="1600" dirty="0"/>
              <a:t>), providers can create a </a:t>
            </a:r>
            <a:r>
              <a:rPr lang="en-US" sz="1600" dirty="0" smtClean="0"/>
              <a:t/>
            </a:r>
            <a:br>
              <a:rPr lang="en-US" sz="1600" dirty="0" smtClean="0"/>
            </a:br>
            <a:r>
              <a:rPr lang="en-US" sz="1600" dirty="0" smtClean="0"/>
              <a:t>    sense </a:t>
            </a:r>
            <a:r>
              <a:rPr lang="en-US" sz="1600" dirty="0"/>
              <a:t>of infinite or immediately available resources by controlling resource adjustments at a </a:t>
            </a:r>
            <a:r>
              <a:rPr lang="en-US" sz="1600" dirty="0" smtClean="0"/>
              <a:t/>
            </a:r>
            <a:br>
              <a:rPr lang="en-US" sz="1600" dirty="0" smtClean="0"/>
            </a:br>
            <a:r>
              <a:rPr lang="en-US" sz="1600" dirty="0" smtClean="0"/>
              <a:t>    meta </a:t>
            </a:r>
            <a:r>
              <a:rPr lang="en-US" sz="1600" dirty="0"/>
              <a:t>level. This allows customers to change their levels of service without being subject to </a:t>
            </a:r>
            <a:r>
              <a:rPr lang="en-US" sz="1600" dirty="0" smtClean="0"/>
              <a:t/>
            </a:r>
            <a:br>
              <a:rPr lang="en-US" sz="1600" dirty="0" smtClean="0"/>
            </a:br>
            <a:r>
              <a:rPr lang="en-US" sz="1600" dirty="0" smtClean="0"/>
              <a:t>    any </a:t>
            </a:r>
            <a:r>
              <a:rPr lang="en-US" sz="1600" dirty="0"/>
              <a:t>of the limitations of physical or virtual resources.</a:t>
            </a:r>
          </a:p>
          <a:p>
            <a:pPr lvl="1"/>
            <a:r>
              <a:rPr lang="en-US" sz="1600" dirty="0" smtClean="0"/>
              <a:t>o On-demand </a:t>
            </a:r>
            <a:r>
              <a:rPr lang="en-US" sz="1600" dirty="0"/>
              <a:t>computing (ODC). ODC or metering of services is defined as "pay and use" </a:t>
            </a:r>
            <a:r>
              <a:rPr lang="en-US" sz="1600" dirty="0" smtClean="0"/>
              <a:t/>
            </a:r>
            <a:br>
              <a:rPr lang="en-US" sz="1600" dirty="0" smtClean="0"/>
            </a:br>
            <a:r>
              <a:rPr lang="en-US" sz="1600" dirty="0" smtClean="0"/>
              <a:t>   computing </a:t>
            </a:r>
            <a:r>
              <a:rPr lang="en-US" sz="1600" dirty="0"/>
              <a:t>power. ODC allows resources to be provided on an as-needed and when-needed </a:t>
            </a:r>
            <a:r>
              <a:rPr lang="en-US" sz="1600" dirty="0" smtClean="0"/>
              <a:t/>
            </a:r>
            <a:br>
              <a:rPr lang="en-US" sz="1600" dirty="0" smtClean="0"/>
            </a:br>
            <a:r>
              <a:rPr lang="en-US" sz="1600" dirty="0" smtClean="0"/>
              <a:t>   basis</a:t>
            </a:r>
            <a:r>
              <a:rPr lang="en-US" sz="1600" dirty="0"/>
              <a:t>.</a:t>
            </a:r>
          </a:p>
          <a:p>
            <a:pPr lvl="0"/>
            <a:r>
              <a:rPr lang="en-US" sz="1600" dirty="0" smtClean="0"/>
              <a:t>&gt; Ease </a:t>
            </a:r>
            <a:r>
              <a:rPr lang="en-US" sz="1600" dirty="0"/>
              <a:t>of use</a:t>
            </a:r>
          </a:p>
          <a:p>
            <a:pPr lvl="0"/>
            <a:r>
              <a:rPr lang="en-US" sz="1600" dirty="0" smtClean="0"/>
              <a:t>&gt; API </a:t>
            </a:r>
            <a:r>
              <a:rPr lang="en-US" sz="1600" dirty="0"/>
              <a:t>availability</a:t>
            </a:r>
          </a:p>
          <a:p>
            <a:pPr lvl="0"/>
            <a:r>
              <a:rPr lang="en-US" sz="1600" dirty="0" smtClean="0"/>
              <a:t>&gt; Ability </a:t>
            </a:r>
            <a:r>
              <a:rPr lang="en-US" sz="1600" dirty="0"/>
              <a:t>to "try out" software applications in some cloud computing service </a:t>
            </a:r>
            <a:r>
              <a:rPr lang="en-US" sz="1600" dirty="0" smtClean="0"/>
              <a:t>models</a:t>
            </a:r>
            <a:endParaRPr lang="en-US" sz="1600" dirty="0"/>
          </a:p>
        </p:txBody>
      </p:sp>
    </p:spTree>
    <p:extLst>
      <p:ext uri="{BB962C8B-B14F-4D97-AF65-F5344CB8AC3E}">
        <p14:creationId xmlns:p14="http://schemas.microsoft.com/office/powerpoint/2010/main" xmlns="" val="4248135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6322" name="Picture 2" descr="Image result for cloud computing advantages and disadvantages"/>
          <p:cNvPicPr>
            <a:picLocks noChangeAspect="1" noChangeArrowheads="1"/>
          </p:cNvPicPr>
          <p:nvPr/>
        </p:nvPicPr>
        <p:blipFill>
          <a:blip r:embed="rId3" cstate="print"/>
          <a:srcRect l="3762" t="8351" r="3448" b="18163"/>
          <a:stretch>
            <a:fillRect/>
          </a:stretch>
        </p:blipFill>
        <p:spPr bwMode="auto">
          <a:xfrm>
            <a:off x="304800" y="914400"/>
            <a:ext cx="8458200" cy="50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3400" y="762000"/>
            <a:ext cx="8185557" cy="4493538"/>
          </a:xfrm>
          <a:prstGeom prst="rect">
            <a:avLst/>
          </a:prstGeom>
          <a:noFill/>
        </p:spPr>
        <p:txBody>
          <a:bodyPr wrap="square" rtlCol="0">
            <a:spAutoFit/>
          </a:bodyPr>
          <a:lstStyle/>
          <a:p>
            <a:r>
              <a:rPr lang="en-US" sz="2800" b="1" dirty="0" smtClean="0"/>
              <a:t>10.1 Component Selection:</a:t>
            </a:r>
          </a:p>
          <a:p>
            <a:endParaRPr lang="en-US" sz="800" b="1" dirty="0"/>
          </a:p>
          <a:p>
            <a:r>
              <a:rPr lang="en-US" b="1" dirty="0" smtClean="0"/>
              <a:t>Observe </a:t>
            </a:r>
            <a:r>
              <a:rPr lang="en-US" b="1" dirty="0"/>
              <a:t>the following recommendations for each computing role:</a:t>
            </a:r>
          </a:p>
          <a:p>
            <a:endParaRPr lang="en-US" sz="800" b="1" dirty="0" smtClean="0"/>
          </a:p>
          <a:p>
            <a:r>
              <a:rPr lang="en-US" b="1" dirty="0"/>
              <a:t>Virtualization workstation</a:t>
            </a:r>
            <a:r>
              <a:rPr lang="en-US" dirty="0"/>
              <a:t>:</a:t>
            </a:r>
          </a:p>
          <a:p>
            <a:pPr lvl="0"/>
            <a:endParaRPr lang="en-US" sz="800" dirty="0" smtClean="0"/>
          </a:p>
          <a:p>
            <a:pPr lvl="0"/>
            <a:r>
              <a:rPr lang="en-US" dirty="0" smtClean="0"/>
              <a:t>O Virtualization </a:t>
            </a:r>
            <a:r>
              <a:rPr lang="en-US" dirty="0"/>
              <a:t>hosts require extensive RAM and CPU processing power. Each </a:t>
            </a:r>
            <a:r>
              <a:rPr lang="en-US" dirty="0" smtClean="0"/>
              <a:t>virtual</a:t>
            </a:r>
            <a:br>
              <a:rPr lang="en-US" dirty="0" smtClean="0"/>
            </a:br>
            <a:r>
              <a:rPr lang="en-US" dirty="0" smtClean="0"/>
              <a:t>    </a:t>
            </a:r>
            <a:r>
              <a:rPr lang="en-US" dirty="0"/>
              <a:t>machine running on the system must share the system processor and RAM; </a:t>
            </a:r>
            <a:r>
              <a:rPr lang="en-US" dirty="0" smtClean="0"/>
              <a:t/>
            </a:r>
            <a:br>
              <a:rPr lang="en-US" dirty="0" smtClean="0"/>
            </a:br>
            <a:r>
              <a:rPr lang="en-US" dirty="0" smtClean="0"/>
              <a:t>    therefore</a:t>
            </a:r>
            <a:r>
              <a:rPr lang="en-US" dirty="0"/>
              <a:t>, you need to implement the maximum amount of RAM supported by the </a:t>
            </a:r>
            <a:r>
              <a:rPr lang="en-US" dirty="0" smtClean="0"/>
              <a:t/>
            </a:r>
            <a:br>
              <a:rPr lang="en-US" dirty="0" smtClean="0"/>
            </a:br>
            <a:r>
              <a:rPr lang="en-US" dirty="0" smtClean="0"/>
              <a:t>    motherboard </a:t>
            </a:r>
            <a:r>
              <a:rPr lang="en-US" dirty="0"/>
              <a:t>in triple- or quad-channel mode</a:t>
            </a:r>
            <a:r>
              <a:rPr lang="en-US" dirty="0" smtClean="0"/>
              <a:t>.</a:t>
            </a:r>
          </a:p>
          <a:p>
            <a:pPr lvl="0"/>
            <a:endParaRPr lang="en-US" dirty="0"/>
          </a:p>
          <a:p>
            <a:pPr lvl="0"/>
            <a:r>
              <a:rPr lang="en-US" dirty="0" smtClean="0"/>
              <a:t>O A </a:t>
            </a:r>
            <a:r>
              <a:rPr lang="en-US" dirty="0"/>
              <a:t>64-bit quad-core processor should be the minimum processor considered. You </a:t>
            </a:r>
            <a:r>
              <a:rPr lang="en-US" dirty="0" smtClean="0"/>
              <a:t/>
            </a:r>
            <a:br>
              <a:rPr lang="en-US" dirty="0" smtClean="0"/>
            </a:br>
            <a:r>
              <a:rPr lang="en-US" dirty="0" smtClean="0"/>
              <a:t>    may </a:t>
            </a:r>
            <a:r>
              <a:rPr lang="en-US" dirty="0"/>
              <a:t>want to consider an eight-core processor or a server system with multiple </a:t>
            </a:r>
            <a:r>
              <a:rPr lang="en-US" dirty="0" smtClean="0"/>
              <a:t/>
            </a:r>
            <a:br>
              <a:rPr lang="en-US" dirty="0" smtClean="0"/>
            </a:br>
            <a:r>
              <a:rPr lang="en-US" dirty="0" smtClean="0"/>
              <a:t>    physical </a:t>
            </a:r>
            <a:r>
              <a:rPr lang="en-US" dirty="0"/>
              <a:t>processor sockets</a:t>
            </a:r>
            <a:r>
              <a:rPr lang="en-US" dirty="0" smtClean="0"/>
              <a:t>.</a:t>
            </a:r>
          </a:p>
          <a:p>
            <a:pPr lvl="0"/>
            <a:endParaRPr lang="en-US" dirty="0"/>
          </a:p>
          <a:p>
            <a:r>
              <a:rPr lang="en-US" dirty="0" smtClean="0"/>
              <a:t>O Video </a:t>
            </a:r>
            <a:r>
              <a:rPr lang="en-US" dirty="0"/>
              <a:t>and audio performance are of secondary </a:t>
            </a:r>
            <a:endParaRPr lang="en-US" dirty="0" smtClean="0"/>
          </a:p>
          <a:p>
            <a:r>
              <a:rPr lang="en-US" dirty="0" smtClean="0"/>
              <a:t> </a:t>
            </a:r>
            <a:r>
              <a:rPr lang="en-US" dirty="0" smtClean="0"/>
              <a:t>   </a:t>
            </a:r>
            <a:r>
              <a:rPr lang="en-US" dirty="0" smtClean="0"/>
              <a:t>concern </a:t>
            </a:r>
            <a:r>
              <a:rPr lang="en-US" dirty="0"/>
              <a:t>on a virtualization system.</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457200" y="5638800"/>
            <a:ext cx="4940300" cy="1016000"/>
          </a:xfrm>
          <a:prstGeom prst="rect">
            <a:avLst/>
          </a:prstGeom>
          <a:noFill/>
          <a:ln w="9525">
            <a:noFill/>
            <a:miter lim="800000"/>
            <a:headEnd/>
            <a:tailEnd/>
          </a:ln>
        </p:spPr>
      </p:pic>
      <p:pic>
        <p:nvPicPr>
          <p:cNvPr id="3076" name="Picture 4" descr="Image result for virtualization workstation"/>
          <p:cNvPicPr>
            <a:picLocks noChangeAspect="1" noChangeArrowheads="1"/>
          </p:cNvPicPr>
          <p:nvPr/>
        </p:nvPicPr>
        <p:blipFill>
          <a:blip r:embed="rId4" cstate="print"/>
          <a:srcRect/>
          <a:stretch>
            <a:fillRect/>
          </a:stretch>
        </p:blipFill>
        <p:spPr bwMode="auto">
          <a:xfrm>
            <a:off x="5562600" y="4114800"/>
            <a:ext cx="2514600" cy="2558716"/>
          </a:xfrm>
          <a:prstGeom prst="rect">
            <a:avLst/>
          </a:prstGeom>
          <a:noFill/>
        </p:spPr>
      </p:pic>
    </p:spTree>
    <p:extLst>
      <p:ext uri="{BB962C8B-B14F-4D97-AF65-F5344CB8AC3E}">
        <p14:creationId xmlns:p14="http://schemas.microsoft.com/office/powerpoint/2010/main" xmlns="" val="539148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733800" y="76200"/>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328749" y="676156"/>
            <a:ext cx="8610600" cy="5601533"/>
          </a:xfrm>
          <a:prstGeom prst="rect">
            <a:avLst/>
          </a:prstGeom>
          <a:noFill/>
        </p:spPr>
        <p:txBody>
          <a:bodyPr wrap="square" rtlCol="0">
            <a:spAutoFit/>
          </a:bodyPr>
          <a:lstStyle/>
          <a:p>
            <a:r>
              <a:rPr lang="en-US" sz="2800" b="1" dirty="0"/>
              <a:t>10.5.6 Cloud </a:t>
            </a:r>
            <a:r>
              <a:rPr lang="en-US" sz="2800" b="1" dirty="0" smtClean="0"/>
              <a:t>Computing: (cont.)</a:t>
            </a:r>
          </a:p>
          <a:p>
            <a:r>
              <a:rPr lang="en-US" b="1" dirty="0" smtClean="0"/>
              <a:t>Cloud </a:t>
            </a:r>
            <a:r>
              <a:rPr lang="en-US" b="1" dirty="0"/>
              <a:t>computing service models include the following:</a:t>
            </a:r>
            <a:br>
              <a:rPr lang="en-US" b="1" dirty="0"/>
            </a:br>
            <a:endParaRPr lang="en-US" b="1" dirty="0" smtClean="0"/>
          </a:p>
          <a:p>
            <a:r>
              <a:rPr lang="en-US" b="1" dirty="0" smtClean="0"/>
              <a:t>Model		Description</a:t>
            </a:r>
          </a:p>
          <a:p>
            <a:r>
              <a:rPr lang="en-US" dirty="0" smtClean="0"/>
              <a:t>Infrastructure	</a:t>
            </a:r>
            <a:r>
              <a:rPr lang="en-US" dirty="0" err="1"/>
              <a:t>IaaS</a:t>
            </a:r>
            <a:r>
              <a:rPr lang="en-US" dirty="0"/>
              <a:t> delivers infrastructure to the client, such as processing, storage, </a:t>
            </a:r>
            <a:endParaRPr lang="en-US" dirty="0" smtClean="0"/>
          </a:p>
          <a:p>
            <a:r>
              <a:rPr lang="en-US" dirty="0"/>
              <a:t>a</a:t>
            </a:r>
            <a:r>
              <a:rPr lang="en-US" dirty="0" smtClean="0"/>
              <a:t>s a Service	networks</a:t>
            </a:r>
            <a:r>
              <a:rPr lang="en-US" dirty="0"/>
              <a:t>, and virtualized environments. The client deploys and runs </a:t>
            </a:r>
            <a:r>
              <a:rPr lang="en-US" dirty="0" smtClean="0"/>
              <a:t>(</a:t>
            </a:r>
            <a:r>
              <a:rPr lang="en-US" dirty="0" err="1" smtClean="0"/>
              <a:t>IaaS</a:t>
            </a:r>
            <a:r>
              <a:rPr lang="en-US" dirty="0" smtClean="0"/>
              <a:t>)		software </a:t>
            </a:r>
            <a:r>
              <a:rPr lang="en-US" dirty="0"/>
              <a:t>without purchasing servers, data center space, or network </a:t>
            </a:r>
            <a:r>
              <a:rPr lang="en-US" dirty="0" smtClean="0"/>
              <a:t>			equipment</a:t>
            </a:r>
            <a:r>
              <a:rPr lang="en-US" dirty="0"/>
              <a:t>.</a:t>
            </a:r>
            <a:r>
              <a:rPr lang="en-US" dirty="0" smtClean="0"/>
              <a:t> </a:t>
            </a:r>
          </a:p>
          <a:p>
            <a:endParaRPr lang="en-US" sz="800" b="1" dirty="0"/>
          </a:p>
          <a:p>
            <a:r>
              <a:rPr lang="en-US" b="1" dirty="0" smtClean="0"/>
              <a:t>Platform		</a:t>
            </a:r>
            <a:r>
              <a:rPr lang="en-US" dirty="0" err="1"/>
              <a:t>PaaS</a:t>
            </a:r>
            <a:r>
              <a:rPr lang="en-US" dirty="0"/>
              <a:t> delivers everything a developer needs to build an application. </a:t>
            </a:r>
            <a:endParaRPr lang="en-US" dirty="0" smtClean="0"/>
          </a:p>
          <a:p>
            <a:r>
              <a:rPr lang="en-US" dirty="0"/>
              <a:t>a</a:t>
            </a:r>
            <a:r>
              <a:rPr lang="en-US" dirty="0" smtClean="0"/>
              <a:t>s a Service 	The </a:t>
            </a:r>
            <a:r>
              <a:rPr lang="en-US" dirty="0"/>
              <a:t>deployment comes without the cost and complexity of buying and </a:t>
            </a:r>
            <a:r>
              <a:rPr lang="en-US" dirty="0" smtClean="0"/>
              <a:t>(</a:t>
            </a:r>
            <a:r>
              <a:rPr lang="en-US" dirty="0" err="1" smtClean="0"/>
              <a:t>PaaS</a:t>
            </a:r>
            <a:r>
              <a:rPr lang="en-US" dirty="0" smtClean="0"/>
              <a:t>)		managing </a:t>
            </a:r>
            <a:r>
              <a:rPr lang="en-US" dirty="0"/>
              <a:t>the underlying hardware and software layers</a:t>
            </a:r>
            <a:r>
              <a:rPr lang="en-US" dirty="0" smtClean="0"/>
              <a:t>.</a:t>
            </a:r>
          </a:p>
          <a:p>
            <a:endParaRPr lang="en-US" sz="800" dirty="0"/>
          </a:p>
          <a:p>
            <a:r>
              <a:rPr lang="en-US" dirty="0" smtClean="0"/>
              <a:t>Software		</a:t>
            </a:r>
            <a:r>
              <a:rPr lang="en-US" dirty="0" err="1"/>
              <a:t>SaaS</a:t>
            </a:r>
            <a:r>
              <a:rPr lang="en-US" dirty="0"/>
              <a:t> delivers software applications to the client either over the </a:t>
            </a:r>
            <a:endParaRPr lang="en-US" dirty="0" smtClean="0"/>
          </a:p>
          <a:p>
            <a:r>
              <a:rPr lang="en-US" dirty="0" smtClean="0"/>
              <a:t>as a Service	Internet </a:t>
            </a:r>
            <a:r>
              <a:rPr lang="en-US" dirty="0"/>
              <a:t>or on a local area network. </a:t>
            </a:r>
            <a:endParaRPr lang="en-US" dirty="0" smtClean="0"/>
          </a:p>
          <a:p>
            <a:endParaRPr lang="en-US" sz="800" dirty="0"/>
          </a:p>
          <a:p>
            <a:r>
              <a:rPr lang="en-US" dirty="0" smtClean="0"/>
              <a:t>(</a:t>
            </a:r>
            <a:r>
              <a:rPr lang="en-US" dirty="0" err="1" smtClean="0"/>
              <a:t>SaaS</a:t>
            </a:r>
            <a:r>
              <a:rPr lang="en-US" smtClean="0"/>
              <a:t>)</a:t>
            </a:r>
            <a:r>
              <a:rPr lang="en-US" dirty="0" smtClean="0"/>
              <a:t>		</a:t>
            </a:r>
            <a:r>
              <a:rPr lang="en-US" b="1" dirty="0" err="1" smtClean="0"/>
              <a:t>SaaS</a:t>
            </a:r>
            <a:r>
              <a:rPr lang="en-US" b="1" dirty="0" smtClean="0"/>
              <a:t> </a:t>
            </a:r>
            <a:r>
              <a:rPr lang="en-US" b="1" dirty="0"/>
              <a:t>can be:</a:t>
            </a:r>
          </a:p>
          <a:p>
            <a:pPr lvl="0"/>
            <a:r>
              <a:rPr lang="en-US" dirty="0" smtClean="0"/>
              <a:t>		A</a:t>
            </a:r>
            <a:r>
              <a:rPr lang="en-US" dirty="0"/>
              <a:t> </a:t>
            </a:r>
            <a:r>
              <a:rPr lang="en-US" b="1" i="1" dirty="0"/>
              <a:t>simple multi-tenancy</a:t>
            </a:r>
            <a:r>
              <a:rPr lang="en-US" b="1" dirty="0"/>
              <a:t> implementation </a:t>
            </a:r>
            <a:r>
              <a:rPr lang="en-US" dirty="0"/>
              <a:t>in which customers have their </a:t>
            </a:r>
            <a:r>
              <a:rPr lang="en-US" dirty="0" smtClean="0"/>
              <a:t>		own </a:t>
            </a:r>
            <a:r>
              <a:rPr lang="en-US" dirty="0"/>
              <a:t>resources that are segregated from other customers.</a:t>
            </a:r>
          </a:p>
          <a:p>
            <a:r>
              <a:rPr lang="en-US" dirty="0" smtClean="0"/>
              <a:t>		A</a:t>
            </a:r>
            <a:r>
              <a:rPr lang="en-US" dirty="0"/>
              <a:t> </a:t>
            </a:r>
            <a:r>
              <a:rPr lang="en-US" b="1" i="1" dirty="0"/>
              <a:t>fine grain multi-tenancy</a:t>
            </a:r>
            <a:r>
              <a:rPr lang="en-US" b="1" dirty="0"/>
              <a:t> implementation </a:t>
            </a:r>
            <a:r>
              <a:rPr lang="en-US" dirty="0"/>
              <a:t>in which resources are </a:t>
            </a:r>
            <a:r>
              <a:rPr lang="en-US" dirty="0" smtClean="0"/>
              <a:t>			shared</a:t>
            </a:r>
            <a:r>
              <a:rPr lang="en-US" dirty="0"/>
              <a:t>, but data is segregated from other customers</a:t>
            </a:r>
            <a:r>
              <a:rPr lang="en-US" dirty="0" smtClean="0"/>
              <a:t>.</a:t>
            </a:r>
          </a:p>
        </p:txBody>
      </p:sp>
    </p:spTree>
    <p:extLst>
      <p:ext uri="{BB962C8B-B14F-4D97-AF65-F5344CB8AC3E}">
        <p14:creationId xmlns:p14="http://schemas.microsoft.com/office/powerpoint/2010/main" xmlns="" val="1606918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8749" y="676156"/>
            <a:ext cx="8610600" cy="4524315"/>
          </a:xfrm>
          <a:prstGeom prst="rect">
            <a:avLst/>
          </a:prstGeom>
          <a:noFill/>
        </p:spPr>
        <p:txBody>
          <a:bodyPr wrap="square" rtlCol="0">
            <a:spAutoFit/>
          </a:bodyPr>
          <a:lstStyle/>
          <a:p>
            <a:r>
              <a:rPr lang="en-US" sz="2800" b="1" dirty="0"/>
              <a:t>10.5.6 Cloud </a:t>
            </a:r>
            <a:r>
              <a:rPr lang="en-US" sz="2800" b="1" dirty="0" smtClean="0"/>
              <a:t>Computing: (cont.)</a:t>
            </a:r>
          </a:p>
          <a:p>
            <a:endParaRPr lang="en-US" sz="800" b="1" dirty="0" smtClean="0"/>
          </a:p>
          <a:p>
            <a:r>
              <a:rPr lang="en-US" b="1" dirty="0"/>
              <a:t>Cloud computing service providers reduce the risk of security breaches in multiple </a:t>
            </a:r>
            <a:r>
              <a:rPr lang="en-US" b="1" dirty="0" smtClean="0"/>
              <a:t>ways:</a:t>
            </a:r>
          </a:p>
          <a:p>
            <a:endParaRPr lang="en-US" b="1" dirty="0"/>
          </a:p>
          <a:p>
            <a:r>
              <a:rPr lang="en-US" b="1" dirty="0" smtClean="0"/>
              <a:t>They</a:t>
            </a:r>
            <a:r>
              <a:rPr lang="en-US" b="1" dirty="0"/>
              <a:t>:</a:t>
            </a:r>
          </a:p>
          <a:p>
            <a:pPr lvl="0"/>
            <a:endParaRPr lang="en-US" dirty="0" smtClean="0"/>
          </a:p>
          <a:p>
            <a:pPr lvl="0"/>
            <a:r>
              <a:rPr lang="en-US" dirty="0" smtClean="0"/>
              <a:t>o Authenticate </a:t>
            </a:r>
            <a:r>
              <a:rPr lang="en-US" dirty="0"/>
              <a:t>all users who access the service and allow users to access only the </a:t>
            </a:r>
            <a:r>
              <a:rPr lang="en-US" dirty="0" smtClean="0"/>
              <a:t/>
            </a:r>
            <a:br>
              <a:rPr lang="en-US" dirty="0" smtClean="0"/>
            </a:br>
            <a:r>
              <a:rPr lang="en-US" dirty="0" smtClean="0"/>
              <a:t>   applications </a:t>
            </a:r>
            <a:r>
              <a:rPr lang="en-US" dirty="0"/>
              <a:t>and data that they need.</a:t>
            </a:r>
          </a:p>
          <a:p>
            <a:pPr lvl="0"/>
            <a:r>
              <a:rPr lang="en-US" dirty="0" smtClean="0"/>
              <a:t>o Segregate </a:t>
            </a:r>
            <a:r>
              <a:rPr lang="en-US" dirty="0"/>
              <a:t>each organization's centrally stored data.</a:t>
            </a:r>
          </a:p>
          <a:p>
            <a:pPr lvl="0"/>
            <a:r>
              <a:rPr lang="en-US" dirty="0" smtClean="0"/>
              <a:t>o Verify</a:t>
            </a:r>
            <a:r>
              <a:rPr lang="en-US" dirty="0"/>
              <a:t>, test, and apply updates to the infrastructure.</a:t>
            </a:r>
          </a:p>
          <a:p>
            <a:pPr lvl="0"/>
            <a:r>
              <a:rPr lang="en-US" dirty="0" smtClean="0"/>
              <a:t>o Establish </a:t>
            </a:r>
            <a:r>
              <a:rPr lang="en-US" dirty="0"/>
              <a:t>a formal process for all facets of the service, from user requests to major </a:t>
            </a:r>
            <a:r>
              <a:rPr lang="en-US" dirty="0" smtClean="0"/>
              <a:t>data</a:t>
            </a:r>
            <a:br>
              <a:rPr lang="en-US" dirty="0" smtClean="0"/>
            </a:br>
            <a:r>
              <a:rPr lang="en-US" dirty="0" smtClean="0"/>
              <a:t>   </a:t>
            </a:r>
            <a:r>
              <a:rPr lang="en-US" dirty="0"/>
              <a:t>breaches and catastrophic events.</a:t>
            </a:r>
          </a:p>
          <a:p>
            <a:pPr lvl="0"/>
            <a:r>
              <a:rPr lang="en-US" dirty="0" smtClean="0"/>
              <a:t>o Implement </a:t>
            </a:r>
            <a:r>
              <a:rPr lang="en-US" dirty="0"/>
              <a:t>security monitoring of things like usage and unusual behavior.</a:t>
            </a:r>
          </a:p>
          <a:p>
            <a:pPr lvl="0"/>
            <a:r>
              <a:rPr lang="en-US" dirty="0" smtClean="0"/>
              <a:t>o Implement </a:t>
            </a:r>
            <a:r>
              <a:rPr lang="en-US" dirty="0"/>
              <a:t>encryption up to the point of use, such as the client's web browser.</a:t>
            </a:r>
          </a:p>
          <a:p>
            <a:pPr lvl="0"/>
            <a:r>
              <a:rPr lang="en-US" dirty="0" smtClean="0"/>
              <a:t>o Probe </a:t>
            </a:r>
            <a:r>
              <a:rPr lang="en-US" dirty="0"/>
              <a:t>for security holes with a third-party service provider.</a:t>
            </a:r>
          </a:p>
          <a:p>
            <a:pPr lvl="0"/>
            <a:r>
              <a:rPr lang="en-US" dirty="0" smtClean="0"/>
              <a:t>o Comply </a:t>
            </a:r>
            <a:r>
              <a:rPr lang="en-US" dirty="0"/>
              <a:t>with all regulatory measures, like the Sarbanes-Oxley Act.</a:t>
            </a:r>
          </a:p>
        </p:txBody>
      </p:sp>
      <p:sp>
        <p:nvSpPr>
          <p:cNvPr id="4" name="TextBox 3"/>
          <p:cNvSpPr txBox="1"/>
          <p:nvPr/>
        </p:nvSpPr>
        <p:spPr>
          <a:xfrm>
            <a:off x="3048000" y="5867400"/>
            <a:ext cx="3048000" cy="381000"/>
          </a:xfrm>
          <a:prstGeom prst="rect">
            <a:avLst/>
          </a:prstGeom>
          <a:noFill/>
        </p:spPr>
        <p:txBody>
          <a:bodyPr wrap="square" rtlCol="0">
            <a:spAutoFit/>
          </a:bodyPr>
          <a:lstStyle/>
          <a:p>
            <a:pPr algn="ctr"/>
            <a:r>
              <a:rPr lang="en-US" b="1" dirty="0" smtClean="0"/>
              <a:t>End of Week 3 Class 5</a:t>
            </a:r>
            <a:endParaRPr lang="en-US" b="1" dirty="0"/>
          </a:p>
        </p:txBody>
      </p:sp>
    </p:spTree>
    <p:extLst>
      <p:ext uri="{BB962C8B-B14F-4D97-AF65-F5344CB8AC3E}">
        <p14:creationId xmlns:p14="http://schemas.microsoft.com/office/powerpoint/2010/main" xmlns="" val="169385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457200" y="685800"/>
            <a:ext cx="8185557" cy="3816429"/>
          </a:xfrm>
          <a:prstGeom prst="rect">
            <a:avLst/>
          </a:prstGeom>
          <a:noFill/>
        </p:spPr>
        <p:txBody>
          <a:bodyPr wrap="square" rtlCol="0">
            <a:spAutoFit/>
          </a:bodyPr>
          <a:lstStyle/>
          <a:p>
            <a:r>
              <a:rPr lang="en-US" sz="2400" b="1" dirty="0" smtClean="0"/>
              <a:t>10.1 Component Selection:</a:t>
            </a:r>
          </a:p>
          <a:p>
            <a:endParaRPr lang="en-US" sz="700" b="1" dirty="0"/>
          </a:p>
          <a:p>
            <a:r>
              <a:rPr lang="en-US" sz="1600" b="1" dirty="0" smtClean="0"/>
              <a:t>Observe </a:t>
            </a:r>
            <a:r>
              <a:rPr lang="en-US" sz="1600" b="1" dirty="0"/>
              <a:t>the following recommendations for each computing role:</a:t>
            </a:r>
          </a:p>
          <a:p>
            <a:endParaRPr lang="en-US" sz="700" b="1" dirty="0" smtClean="0"/>
          </a:p>
          <a:p>
            <a:r>
              <a:rPr lang="en-US" sz="1600" b="1" dirty="0"/>
              <a:t>Gaming system</a:t>
            </a:r>
            <a:r>
              <a:rPr lang="en-US" sz="1600" dirty="0" smtClean="0"/>
              <a:t>:</a:t>
            </a:r>
          </a:p>
          <a:p>
            <a:endParaRPr lang="en-US" sz="700" dirty="0"/>
          </a:p>
          <a:p>
            <a:pPr lvl="0"/>
            <a:r>
              <a:rPr lang="en-US" sz="1600" dirty="0" smtClean="0"/>
              <a:t>O Gaming </a:t>
            </a:r>
            <a:r>
              <a:rPr lang="en-US" sz="1600" dirty="0"/>
              <a:t>applications require a great deal of processing power. A 64-bit </a:t>
            </a:r>
            <a:r>
              <a:rPr lang="en-US" sz="1600" dirty="0" smtClean="0"/>
              <a:t>multi-core</a:t>
            </a:r>
            <a:br>
              <a:rPr lang="en-US" sz="1600" dirty="0" smtClean="0"/>
            </a:br>
            <a:r>
              <a:rPr lang="en-US" sz="1600" dirty="0" smtClean="0"/>
              <a:t>   </a:t>
            </a:r>
            <a:r>
              <a:rPr lang="en-US" sz="1600" dirty="0"/>
              <a:t>processor should be the minimum processor considered</a:t>
            </a:r>
            <a:r>
              <a:rPr lang="en-US" sz="1600" dirty="0" smtClean="0"/>
              <a:t>.</a:t>
            </a:r>
          </a:p>
          <a:p>
            <a:pPr lvl="0"/>
            <a:endParaRPr lang="en-US" sz="700" dirty="0"/>
          </a:p>
          <a:p>
            <a:pPr lvl="0"/>
            <a:r>
              <a:rPr lang="en-US" sz="1600" dirty="0" smtClean="0"/>
              <a:t>O Gaming </a:t>
            </a:r>
            <a:r>
              <a:rPr lang="en-US" sz="1600" dirty="0"/>
              <a:t>applications can cause the systems processor, RAM, and video adapter to </a:t>
            </a:r>
            <a:r>
              <a:rPr lang="en-US" sz="1600" dirty="0" smtClean="0"/>
              <a:t/>
            </a:r>
            <a:br>
              <a:rPr lang="en-US" sz="1600" dirty="0" smtClean="0"/>
            </a:br>
            <a:r>
              <a:rPr lang="en-US" sz="1600" dirty="0" smtClean="0"/>
              <a:t>   generate </a:t>
            </a:r>
            <a:r>
              <a:rPr lang="en-US" sz="1600" dirty="0"/>
              <a:t>excessive heat. You should implement a high-end cooling solution to </a:t>
            </a:r>
            <a:r>
              <a:rPr lang="en-US" sz="1600" dirty="0" smtClean="0"/>
              <a:t/>
            </a:r>
            <a:br>
              <a:rPr lang="en-US" sz="1600" dirty="0" smtClean="0"/>
            </a:br>
            <a:r>
              <a:rPr lang="en-US" sz="1600" dirty="0" smtClean="0"/>
              <a:t>   dissipate </a:t>
            </a:r>
            <a:r>
              <a:rPr lang="en-US" sz="1600" dirty="0"/>
              <a:t>this heat</a:t>
            </a:r>
            <a:r>
              <a:rPr lang="en-US" sz="1600" dirty="0" smtClean="0"/>
              <a:t>.</a:t>
            </a:r>
          </a:p>
          <a:p>
            <a:pPr lvl="0"/>
            <a:endParaRPr lang="en-US" sz="700" dirty="0"/>
          </a:p>
          <a:p>
            <a:pPr lvl="0"/>
            <a:r>
              <a:rPr lang="en-US" sz="1600" dirty="0" smtClean="0"/>
              <a:t>O Implement </a:t>
            </a:r>
            <a:r>
              <a:rPr lang="en-US" sz="1600" dirty="0"/>
              <a:t>a high-end video adapter with a GPU. Gaming </a:t>
            </a:r>
            <a:endParaRPr lang="en-US" sz="1600" dirty="0" smtClean="0"/>
          </a:p>
          <a:p>
            <a:pPr lvl="0"/>
            <a:r>
              <a:rPr lang="en-US" sz="1600" dirty="0" smtClean="0"/>
              <a:t> </a:t>
            </a:r>
            <a:r>
              <a:rPr lang="en-US" sz="1600" dirty="0" smtClean="0"/>
              <a:t>  </a:t>
            </a:r>
            <a:r>
              <a:rPr lang="en-US" sz="1600" dirty="0" smtClean="0"/>
              <a:t>applications </a:t>
            </a:r>
            <a:r>
              <a:rPr lang="en-US" sz="1600" dirty="0"/>
              <a:t>require a </a:t>
            </a:r>
            <a:r>
              <a:rPr lang="en-US" sz="1600" dirty="0" smtClean="0"/>
              <a:t>great </a:t>
            </a:r>
            <a:r>
              <a:rPr lang="en-US" sz="1600" dirty="0"/>
              <a:t>deal of video processing</a:t>
            </a:r>
            <a:r>
              <a:rPr lang="en-US" sz="1600" dirty="0" smtClean="0"/>
              <a:t>.</a:t>
            </a:r>
          </a:p>
          <a:p>
            <a:pPr lvl="0"/>
            <a:endParaRPr lang="en-US" sz="700" dirty="0"/>
          </a:p>
          <a:p>
            <a:r>
              <a:rPr lang="en-US" sz="1600" dirty="0" smtClean="0"/>
              <a:t>O Implement </a:t>
            </a:r>
            <a:r>
              <a:rPr lang="en-US" sz="1600" dirty="0"/>
              <a:t>a high-end audio adapter with a surround-sound </a:t>
            </a:r>
            <a:endParaRPr lang="en-US" sz="1600" dirty="0" smtClean="0"/>
          </a:p>
          <a:p>
            <a:r>
              <a:rPr lang="en-US" sz="1600" dirty="0" smtClean="0"/>
              <a:t> </a:t>
            </a:r>
            <a:r>
              <a:rPr lang="en-US" sz="1600" dirty="0" smtClean="0"/>
              <a:t>   </a:t>
            </a:r>
            <a:r>
              <a:rPr lang="en-US" sz="1600" dirty="0" smtClean="0"/>
              <a:t>speaker </a:t>
            </a:r>
            <a:r>
              <a:rPr lang="en-US" sz="1600" dirty="0"/>
              <a:t>system</a:t>
            </a:r>
            <a:r>
              <a:rPr lang="en-US" sz="1600" dirty="0" smtClean="0"/>
              <a:t>.</a:t>
            </a:r>
          </a:p>
        </p:txBody>
      </p:sp>
      <p:pic>
        <p:nvPicPr>
          <p:cNvPr id="39938" name="Picture 2" descr="Image result for gaming workstation"/>
          <p:cNvPicPr>
            <a:picLocks noChangeAspect="1" noChangeArrowheads="1"/>
          </p:cNvPicPr>
          <p:nvPr/>
        </p:nvPicPr>
        <p:blipFill>
          <a:blip r:embed="rId3" cstate="print"/>
          <a:srcRect/>
          <a:stretch>
            <a:fillRect/>
          </a:stretch>
        </p:blipFill>
        <p:spPr bwMode="auto">
          <a:xfrm>
            <a:off x="6096000" y="3200400"/>
            <a:ext cx="2590800" cy="3454400"/>
          </a:xfrm>
          <a:prstGeom prst="rect">
            <a:avLst/>
          </a:prstGeom>
          <a:noFill/>
        </p:spPr>
      </p:pic>
      <p:pic>
        <p:nvPicPr>
          <p:cNvPr id="39940" name="Picture 4" descr="Related image"/>
          <p:cNvPicPr>
            <a:picLocks noChangeAspect="1" noChangeArrowheads="1"/>
          </p:cNvPicPr>
          <p:nvPr/>
        </p:nvPicPr>
        <p:blipFill>
          <a:blip r:embed="rId4" cstate="print"/>
          <a:srcRect/>
          <a:stretch>
            <a:fillRect/>
          </a:stretch>
        </p:blipFill>
        <p:spPr bwMode="auto">
          <a:xfrm>
            <a:off x="2514600" y="4343400"/>
            <a:ext cx="2653419" cy="2209800"/>
          </a:xfrm>
          <a:prstGeom prst="rect">
            <a:avLst/>
          </a:prstGeom>
          <a:noFill/>
        </p:spPr>
      </p:pic>
      <p:pic>
        <p:nvPicPr>
          <p:cNvPr id="39942" name="Picture 6" descr="Image result for gaming workstation"/>
          <p:cNvPicPr>
            <a:picLocks noChangeAspect="1" noChangeArrowheads="1"/>
          </p:cNvPicPr>
          <p:nvPr/>
        </p:nvPicPr>
        <p:blipFill>
          <a:blip r:embed="rId5" cstate="print"/>
          <a:srcRect/>
          <a:stretch>
            <a:fillRect/>
          </a:stretch>
        </p:blipFill>
        <p:spPr bwMode="auto">
          <a:xfrm>
            <a:off x="6400800" y="152400"/>
            <a:ext cx="2514600" cy="1677202"/>
          </a:xfrm>
          <a:prstGeom prst="rect">
            <a:avLst/>
          </a:prstGeom>
          <a:noFill/>
        </p:spPr>
      </p:pic>
    </p:spTree>
    <p:extLst>
      <p:ext uri="{BB962C8B-B14F-4D97-AF65-F5344CB8AC3E}">
        <p14:creationId xmlns:p14="http://schemas.microsoft.com/office/powerpoint/2010/main" xmlns="" val="2827117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3400" y="1143000"/>
            <a:ext cx="8185557" cy="3447098"/>
          </a:xfrm>
          <a:prstGeom prst="rect">
            <a:avLst/>
          </a:prstGeom>
          <a:noFill/>
        </p:spPr>
        <p:txBody>
          <a:bodyPr wrap="square" rtlCol="0">
            <a:spAutoFit/>
          </a:bodyPr>
          <a:lstStyle/>
          <a:p>
            <a:r>
              <a:rPr lang="en-US" sz="2800" b="1" dirty="0" smtClean="0"/>
              <a:t>10.1 </a:t>
            </a:r>
            <a:r>
              <a:rPr lang="en-US" sz="4000" b="1" dirty="0" smtClean="0"/>
              <a:t>Component</a:t>
            </a:r>
            <a:r>
              <a:rPr lang="en-US" sz="2800" b="1" dirty="0" smtClean="0"/>
              <a:t> </a:t>
            </a:r>
            <a:r>
              <a:rPr lang="en-US" sz="2800" b="1" dirty="0" smtClean="0"/>
              <a:t>Selection:</a:t>
            </a:r>
          </a:p>
          <a:p>
            <a:endParaRPr lang="en-US" sz="800" b="1" dirty="0"/>
          </a:p>
          <a:p>
            <a:r>
              <a:rPr lang="en-US" b="1" dirty="0" smtClean="0"/>
              <a:t>Observe </a:t>
            </a:r>
            <a:r>
              <a:rPr lang="en-US" b="1" dirty="0"/>
              <a:t>the following recommendations for each computing role:</a:t>
            </a:r>
          </a:p>
          <a:p>
            <a:endParaRPr lang="en-US" sz="800" b="1" dirty="0" smtClean="0"/>
          </a:p>
          <a:p>
            <a:r>
              <a:rPr lang="en-US" b="1" dirty="0"/>
              <a:t>Home theater system</a:t>
            </a:r>
            <a:r>
              <a:rPr lang="en-US" dirty="0"/>
              <a:t>:</a:t>
            </a:r>
          </a:p>
          <a:p>
            <a:pPr lvl="0"/>
            <a:endParaRPr lang="en-US" dirty="0" smtClean="0"/>
          </a:p>
          <a:p>
            <a:pPr lvl="0"/>
            <a:r>
              <a:rPr lang="en-US" dirty="0" smtClean="0"/>
              <a:t>O Implement </a:t>
            </a:r>
            <a:r>
              <a:rPr lang="en-US" dirty="0"/>
              <a:t>a high-end audio adapter with a surround-sound speaker system</a:t>
            </a:r>
            <a:r>
              <a:rPr lang="en-US" dirty="0" smtClean="0"/>
              <a:t>.</a:t>
            </a:r>
          </a:p>
          <a:p>
            <a:pPr lvl="0"/>
            <a:endParaRPr lang="en-US" dirty="0"/>
          </a:p>
          <a:p>
            <a:pPr lvl="0"/>
            <a:r>
              <a:rPr lang="en-US" dirty="0" smtClean="0"/>
              <a:t>O Implement </a:t>
            </a:r>
            <a:r>
              <a:rPr lang="en-US" dirty="0"/>
              <a:t>a video adapter with a TV tuner and HDMI output</a:t>
            </a:r>
            <a:r>
              <a:rPr lang="en-US" dirty="0" smtClean="0"/>
              <a:t>.</a:t>
            </a:r>
          </a:p>
          <a:p>
            <a:pPr lvl="0"/>
            <a:endParaRPr lang="en-US" dirty="0"/>
          </a:p>
          <a:p>
            <a:r>
              <a:rPr lang="en-US" dirty="0" smtClean="0"/>
              <a:t>O To </a:t>
            </a:r>
            <a:r>
              <a:rPr lang="en-US" dirty="0"/>
              <a:t>save space, you may want to select a system that </a:t>
            </a:r>
            <a:r>
              <a:rPr lang="en-US" dirty="0" smtClean="0"/>
              <a:t>uses the Home Theater PC </a:t>
            </a:r>
            <a:br>
              <a:rPr lang="en-US" dirty="0" smtClean="0"/>
            </a:br>
            <a:r>
              <a:rPr lang="en-US" dirty="0" smtClean="0"/>
              <a:t>    (HTPC) compact form factor.</a:t>
            </a:r>
            <a:endParaRPr lang="en-US" dirty="0" smtClean="0"/>
          </a:p>
        </p:txBody>
      </p:sp>
      <p:pic>
        <p:nvPicPr>
          <p:cNvPr id="38914" name="Picture 2" descr="Image result for home theater computer"/>
          <p:cNvPicPr>
            <a:picLocks noChangeAspect="1" noChangeArrowheads="1"/>
          </p:cNvPicPr>
          <p:nvPr/>
        </p:nvPicPr>
        <p:blipFill>
          <a:blip r:embed="rId3" cstate="print"/>
          <a:srcRect/>
          <a:stretch>
            <a:fillRect/>
          </a:stretch>
        </p:blipFill>
        <p:spPr bwMode="auto">
          <a:xfrm>
            <a:off x="5830444" y="152400"/>
            <a:ext cx="2999232" cy="1828800"/>
          </a:xfrm>
          <a:prstGeom prst="rect">
            <a:avLst/>
          </a:prstGeom>
          <a:noFill/>
        </p:spPr>
      </p:pic>
      <p:pic>
        <p:nvPicPr>
          <p:cNvPr id="38916" name="Picture 4" descr="Image result for home theater computer system"/>
          <p:cNvPicPr>
            <a:picLocks noChangeAspect="1" noChangeArrowheads="1"/>
          </p:cNvPicPr>
          <p:nvPr/>
        </p:nvPicPr>
        <p:blipFill>
          <a:blip r:embed="rId4" cstate="print"/>
          <a:srcRect/>
          <a:stretch>
            <a:fillRect/>
          </a:stretch>
        </p:blipFill>
        <p:spPr bwMode="auto">
          <a:xfrm>
            <a:off x="228600" y="4545547"/>
            <a:ext cx="3352800" cy="2224681"/>
          </a:xfrm>
          <a:prstGeom prst="rect">
            <a:avLst/>
          </a:prstGeom>
          <a:noFill/>
        </p:spPr>
      </p:pic>
      <p:pic>
        <p:nvPicPr>
          <p:cNvPr id="38918" name="Picture 6" descr="Image result for 7.1 computer system"/>
          <p:cNvPicPr>
            <a:picLocks noChangeAspect="1" noChangeArrowheads="1"/>
          </p:cNvPicPr>
          <p:nvPr/>
        </p:nvPicPr>
        <p:blipFill>
          <a:blip r:embed="rId5" cstate="print"/>
          <a:srcRect t="4040" b="3030"/>
          <a:stretch>
            <a:fillRect/>
          </a:stretch>
        </p:blipFill>
        <p:spPr bwMode="auto">
          <a:xfrm>
            <a:off x="5486400" y="4292600"/>
            <a:ext cx="3462130" cy="2413000"/>
          </a:xfrm>
          <a:prstGeom prst="rect">
            <a:avLst/>
          </a:prstGeom>
          <a:noFill/>
        </p:spPr>
      </p:pic>
    </p:spTree>
    <p:extLst>
      <p:ext uri="{BB962C8B-B14F-4D97-AF65-F5344CB8AC3E}">
        <p14:creationId xmlns:p14="http://schemas.microsoft.com/office/powerpoint/2010/main" xmlns="" val="118463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3400" y="609600"/>
            <a:ext cx="8337957" cy="5986254"/>
          </a:xfrm>
          <a:prstGeom prst="rect">
            <a:avLst/>
          </a:prstGeom>
          <a:noFill/>
        </p:spPr>
        <p:txBody>
          <a:bodyPr wrap="square" rtlCol="0">
            <a:spAutoFit/>
          </a:bodyPr>
          <a:lstStyle/>
          <a:p>
            <a:r>
              <a:rPr lang="en-US" sz="2800" b="1" dirty="0" smtClean="0"/>
              <a:t>10.1 Component Selection:</a:t>
            </a:r>
          </a:p>
          <a:p>
            <a:endParaRPr lang="en-US" sz="800" b="1" dirty="0"/>
          </a:p>
          <a:p>
            <a:r>
              <a:rPr lang="en-US" sz="1600" b="1" dirty="0" smtClean="0"/>
              <a:t>Observe </a:t>
            </a:r>
            <a:r>
              <a:rPr lang="en-US" sz="1600" b="1" dirty="0"/>
              <a:t>the following recommendations for each computing role:</a:t>
            </a:r>
          </a:p>
          <a:p>
            <a:endParaRPr lang="en-US" sz="700" b="1" dirty="0" smtClean="0"/>
          </a:p>
          <a:p>
            <a:r>
              <a:rPr lang="en-US" sz="1600" b="1" dirty="0"/>
              <a:t>Standard thick client</a:t>
            </a:r>
            <a:r>
              <a:rPr lang="en-US" sz="1600" dirty="0" smtClean="0"/>
              <a:t>:</a:t>
            </a:r>
          </a:p>
          <a:p>
            <a:endParaRPr lang="en-US" sz="700" dirty="0"/>
          </a:p>
          <a:p>
            <a:pPr lvl="0"/>
            <a:r>
              <a:rPr lang="en-US" sz="1600" dirty="0" smtClean="0"/>
              <a:t>O Ensure </a:t>
            </a:r>
            <a:r>
              <a:rPr lang="en-US" sz="1600" dirty="0"/>
              <a:t>the hardware meets recommended requirements for running the selected </a:t>
            </a:r>
            <a:r>
              <a:rPr lang="en-US" sz="1600" dirty="0" smtClean="0"/>
              <a:t/>
            </a:r>
            <a:br>
              <a:rPr lang="en-US" sz="1600" dirty="0" smtClean="0"/>
            </a:br>
            <a:r>
              <a:rPr lang="en-US" sz="1600" dirty="0" smtClean="0"/>
              <a:t>    operating </a:t>
            </a:r>
            <a:r>
              <a:rPr lang="en-US" sz="1600" dirty="0"/>
              <a:t>system (such as Windows or Linux</a:t>
            </a:r>
            <a:r>
              <a:rPr lang="en-US" sz="1600" dirty="0" smtClean="0"/>
              <a:t>).</a:t>
            </a:r>
          </a:p>
          <a:p>
            <a:pPr lvl="0"/>
            <a:endParaRPr lang="en-US" sz="700" dirty="0"/>
          </a:p>
          <a:p>
            <a:r>
              <a:rPr lang="en-US" sz="1600" dirty="0" smtClean="0"/>
              <a:t>O Ensure </a:t>
            </a:r>
            <a:r>
              <a:rPr lang="en-US" sz="1600" dirty="0"/>
              <a:t>the system has enough processing power, disk space, and RAM to support </a:t>
            </a:r>
            <a:r>
              <a:rPr lang="en-US" sz="1600" dirty="0" smtClean="0"/>
              <a:t/>
            </a:r>
            <a:br>
              <a:rPr lang="en-US" sz="1600" dirty="0" smtClean="0"/>
            </a:br>
            <a:r>
              <a:rPr lang="en-US" sz="1600" dirty="0" smtClean="0"/>
              <a:t>    the </a:t>
            </a:r>
            <a:r>
              <a:rPr lang="en-US" sz="1600" dirty="0"/>
              <a:t>desktop applications that will run on it. A standard thick client workstation </a:t>
            </a:r>
            <a:r>
              <a:rPr lang="en-US" sz="1600" dirty="0" smtClean="0"/>
              <a:t/>
            </a:r>
            <a:br>
              <a:rPr lang="en-US" sz="1600" dirty="0" smtClean="0"/>
            </a:br>
            <a:r>
              <a:rPr lang="en-US" sz="1600" dirty="0" smtClean="0"/>
              <a:t>    should </a:t>
            </a:r>
            <a:r>
              <a:rPr lang="en-US" sz="1600" dirty="0"/>
              <a:t>be optimized to run desktop productivity applications</a:t>
            </a:r>
            <a:r>
              <a:rPr lang="en-US" sz="1600" dirty="0" smtClean="0"/>
              <a:t>.</a:t>
            </a:r>
          </a:p>
          <a:p>
            <a:endParaRPr lang="en-US" sz="1600" dirty="0" smtClean="0"/>
          </a:p>
          <a:p>
            <a:r>
              <a:rPr lang="en-US" sz="1600" b="1" dirty="0" smtClean="0"/>
              <a:t>Thin client</a:t>
            </a:r>
            <a:r>
              <a:rPr lang="en-US" sz="1600" dirty="0" smtClean="0"/>
              <a:t>:</a:t>
            </a:r>
          </a:p>
          <a:p>
            <a:pPr lvl="0"/>
            <a:endParaRPr lang="en-US" sz="700" dirty="0" smtClean="0"/>
          </a:p>
          <a:p>
            <a:pPr lvl="0"/>
            <a:r>
              <a:rPr lang="en-US" sz="1600" dirty="0" smtClean="0"/>
              <a:t>O A thin client only needs to be able to connect to a remote desktop session. As such,</a:t>
            </a:r>
            <a:br>
              <a:rPr lang="en-US" sz="1600" dirty="0" smtClean="0"/>
            </a:br>
            <a:r>
              <a:rPr lang="en-US" sz="1600" dirty="0" smtClean="0"/>
              <a:t>    it only needs to meet the minimum requirements for running Windows locally.</a:t>
            </a:r>
          </a:p>
          <a:p>
            <a:pPr lvl="0"/>
            <a:endParaRPr lang="en-US" sz="700" dirty="0" smtClean="0"/>
          </a:p>
          <a:p>
            <a:pPr lvl="0"/>
            <a:r>
              <a:rPr lang="en-US" sz="1600" dirty="0" smtClean="0"/>
              <a:t>O A thin client workstation only needs to be optimized to run very basic applications. </a:t>
            </a:r>
            <a:br>
              <a:rPr lang="en-US" sz="1600" dirty="0" smtClean="0"/>
            </a:br>
            <a:r>
              <a:rPr lang="en-US" sz="1600" dirty="0" smtClean="0"/>
              <a:t>    Ensure the system has enough processing power, disk space, and RAM to support </a:t>
            </a:r>
            <a:br>
              <a:rPr lang="en-US" sz="1600" dirty="0" smtClean="0"/>
            </a:br>
            <a:r>
              <a:rPr lang="en-US" sz="1600" dirty="0" smtClean="0"/>
              <a:t>    the applications that will be installed on it.</a:t>
            </a:r>
          </a:p>
          <a:p>
            <a:pPr lvl="0"/>
            <a:endParaRPr lang="en-US" sz="700" dirty="0" smtClean="0"/>
          </a:p>
          <a:p>
            <a:r>
              <a:rPr lang="en-US" sz="1600" dirty="0" smtClean="0"/>
              <a:t>O Install the fastest network adapter supported by the network it will be connected </a:t>
            </a:r>
            <a:br>
              <a:rPr lang="en-US" sz="1600" dirty="0" smtClean="0"/>
            </a:br>
            <a:r>
              <a:rPr lang="en-US" sz="1600" dirty="0" smtClean="0"/>
              <a:t>    to. Gigabit speeds (or faster) are recommended. This will help ensure that the </a:t>
            </a:r>
            <a:br>
              <a:rPr lang="en-US" sz="1600" dirty="0" smtClean="0"/>
            </a:br>
            <a:r>
              <a:rPr lang="en-US" sz="1600" dirty="0" smtClean="0"/>
              <a:t>    remote desktop session provides a reasonable end-user experience.</a:t>
            </a:r>
            <a:endParaRPr lang="en-US" sz="700" b="1" dirty="0" smtClean="0"/>
          </a:p>
          <a:p>
            <a:endParaRPr lang="en-US" sz="1600" dirty="0" smtClean="0"/>
          </a:p>
          <a:p>
            <a:endParaRPr lang="en-US" sz="700" b="1" dirty="0"/>
          </a:p>
        </p:txBody>
      </p:sp>
    </p:spTree>
    <p:extLst>
      <p:ext uri="{BB962C8B-B14F-4D97-AF65-F5344CB8AC3E}">
        <p14:creationId xmlns:p14="http://schemas.microsoft.com/office/powerpoint/2010/main" xmlns="" val="68326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5298" name="Picture 2" descr="Image result for thick client vs thin client"/>
          <p:cNvPicPr>
            <a:picLocks noChangeAspect="1" noChangeArrowheads="1"/>
          </p:cNvPicPr>
          <p:nvPr/>
        </p:nvPicPr>
        <p:blipFill>
          <a:blip r:embed="rId3" cstate="print"/>
          <a:srcRect l="6400" t="7111" r="8000" b="4711"/>
          <a:stretch>
            <a:fillRect/>
          </a:stretch>
        </p:blipFill>
        <p:spPr bwMode="auto">
          <a:xfrm>
            <a:off x="381000" y="914400"/>
            <a:ext cx="8153400" cy="472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14800" y="240268"/>
            <a:ext cx="1374094" cy="523220"/>
          </a:xfrm>
          <a:prstGeom prst="rect">
            <a:avLst/>
          </a:prstGeom>
          <a:noFill/>
        </p:spPr>
        <p:txBody>
          <a:bodyPr wrap="none" rtlCol="0">
            <a:spAutoFit/>
          </a:bodyPr>
          <a:lstStyle/>
          <a:p>
            <a:r>
              <a:rPr lang="en-US" sz="2800" dirty="0" smtClean="0"/>
              <a:t>CIS101B</a:t>
            </a:r>
            <a:endParaRPr lang="en-US" sz="2800" dirty="0"/>
          </a:p>
        </p:txBody>
      </p:sp>
      <p:sp>
        <p:nvSpPr>
          <p:cNvPr id="2" name="TextBox 1"/>
          <p:cNvSpPr txBox="1"/>
          <p:nvPr/>
        </p:nvSpPr>
        <p:spPr>
          <a:xfrm>
            <a:off x="538841" y="1219200"/>
            <a:ext cx="8185557" cy="4585871"/>
          </a:xfrm>
          <a:prstGeom prst="rect">
            <a:avLst/>
          </a:prstGeom>
          <a:noFill/>
        </p:spPr>
        <p:txBody>
          <a:bodyPr wrap="square" rtlCol="0">
            <a:spAutoFit/>
          </a:bodyPr>
          <a:lstStyle/>
          <a:p>
            <a:r>
              <a:rPr lang="en-US" sz="2800" b="1" dirty="0" smtClean="0"/>
              <a:t>10.1 Component Selection:</a:t>
            </a:r>
          </a:p>
          <a:p>
            <a:endParaRPr lang="en-US" sz="800" b="1" dirty="0"/>
          </a:p>
          <a:p>
            <a:r>
              <a:rPr lang="en-US" b="1" dirty="0" smtClean="0"/>
              <a:t>Observe </a:t>
            </a:r>
            <a:r>
              <a:rPr lang="en-US" b="1" dirty="0"/>
              <a:t>the following recommendations for each computing role:</a:t>
            </a:r>
          </a:p>
          <a:p>
            <a:endParaRPr lang="en-US" sz="800" b="1" dirty="0" smtClean="0"/>
          </a:p>
          <a:p>
            <a:r>
              <a:rPr lang="en-US" b="1" dirty="0"/>
              <a:t>Home or small office server</a:t>
            </a:r>
            <a:r>
              <a:rPr lang="en-US" dirty="0" smtClean="0"/>
              <a:t>:</a:t>
            </a:r>
          </a:p>
          <a:p>
            <a:endParaRPr lang="en-US" sz="800" dirty="0"/>
          </a:p>
          <a:p>
            <a:pPr lvl="0"/>
            <a:r>
              <a:rPr lang="en-US" dirty="0" smtClean="0"/>
              <a:t>O A </a:t>
            </a:r>
            <a:r>
              <a:rPr lang="en-US" dirty="0"/>
              <a:t>home or small office server is typically used for media streaming, file sharing, </a:t>
            </a:r>
            <a:r>
              <a:rPr lang="en-US" dirty="0" smtClean="0"/>
              <a:t>and</a:t>
            </a:r>
            <a:br>
              <a:rPr lang="en-US" dirty="0" smtClean="0"/>
            </a:br>
            <a:r>
              <a:rPr lang="en-US" dirty="0" smtClean="0"/>
              <a:t>   </a:t>
            </a:r>
            <a:r>
              <a:rPr lang="en-US" dirty="0"/>
              <a:t>printer sharing. As such, you should install the fastest network adapter supported by </a:t>
            </a:r>
            <a:r>
              <a:rPr lang="en-US" dirty="0" smtClean="0"/>
              <a:t/>
            </a:r>
            <a:br>
              <a:rPr lang="en-US" dirty="0" smtClean="0"/>
            </a:br>
            <a:r>
              <a:rPr lang="en-US" dirty="0" smtClean="0"/>
              <a:t>   the </a:t>
            </a:r>
            <a:r>
              <a:rPr lang="en-US" dirty="0"/>
              <a:t>network it will be connected to. Gigabit speeds (or faster) are recommended</a:t>
            </a:r>
            <a:r>
              <a:rPr lang="en-US" dirty="0" smtClean="0"/>
              <a:t>.</a:t>
            </a:r>
          </a:p>
          <a:p>
            <a:pPr lvl="0"/>
            <a:endParaRPr lang="en-US" sz="800" dirty="0"/>
          </a:p>
          <a:p>
            <a:pPr lvl="0"/>
            <a:r>
              <a:rPr lang="en-US" dirty="0" smtClean="0"/>
              <a:t>O You </a:t>
            </a:r>
            <a:r>
              <a:rPr lang="en-US" dirty="0"/>
              <a:t>should implement a storage solution that provides both speed and redundancy </a:t>
            </a:r>
            <a:r>
              <a:rPr lang="en-US" dirty="0" smtClean="0"/>
              <a:t/>
            </a:r>
            <a:br>
              <a:rPr lang="en-US" dirty="0" smtClean="0"/>
            </a:br>
            <a:r>
              <a:rPr lang="en-US" dirty="0" smtClean="0"/>
              <a:t>    to </a:t>
            </a:r>
            <a:r>
              <a:rPr lang="en-US" dirty="0"/>
              <a:t>protect data. You should consider using a RAID array that uses striping (for </a:t>
            </a:r>
            <a:r>
              <a:rPr lang="en-US" dirty="0" smtClean="0"/>
              <a:t/>
            </a:r>
            <a:br>
              <a:rPr lang="en-US" dirty="0" smtClean="0"/>
            </a:br>
            <a:r>
              <a:rPr lang="en-US" dirty="0" smtClean="0"/>
              <a:t>    performance</a:t>
            </a:r>
            <a:r>
              <a:rPr lang="en-US" dirty="0"/>
              <a:t>) along with mirroring or parity (for protection). RAID 5, RAID 1+0, or </a:t>
            </a:r>
            <a:r>
              <a:rPr lang="en-US" dirty="0" smtClean="0"/>
              <a:t/>
            </a:r>
            <a:br>
              <a:rPr lang="en-US" dirty="0" smtClean="0"/>
            </a:br>
            <a:r>
              <a:rPr lang="en-US" dirty="0" smtClean="0"/>
              <a:t>    RAID </a:t>
            </a:r>
            <a:r>
              <a:rPr lang="en-US" dirty="0"/>
              <a:t>0+1 would be good choices</a:t>
            </a:r>
            <a:r>
              <a:rPr lang="en-US" dirty="0" smtClean="0"/>
              <a:t>.</a:t>
            </a:r>
          </a:p>
          <a:p>
            <a:pPr lvl="0"/>
            <a:endParaRPr lang="en-US" sz="800" dirty="0"/>
          </a:p>
          <a:p>
            <a:pPr lvl="0"/>
            <a:r>
              <a:rPr lang="en-US" dirty="0" smtClean="0"/>
              <a:t>O A </a:t>
            </a:r>
            <a:r>
              <a:rPr lang="en-US" dirty="0"/>
              <a:t>64-bit multi-core processor should be the minimum processor considered</a:t>
            </a:r>
            <a:r>
              <a:rPr lang="en-US" dirty="0" smtClean="0"/>
              <a:t>.</a:t>
            </a:r>
          </a:p>
          <a:p>
            <a:pPr lvl="0"/>
            <a:endParaRPr lang="en-US" sz="800" dirty="0"/>
          </a:p>
          <a:p>
            <a:r>
              <a:rPr lang="en-US" dirty="0" smtClean="0"/>
              <a:t>O Implement </a:t>
            </a:r>
            <a:r>
              <a:rPr lang="en-US" dirty="0"/>
              <a:t>the recommended amount of RAM for your server operating system in </a:t>
            </a:r>
            <a:r>
              <a:rPr lang="en-US" dirty="0" smtClean="0"/>
              <a:t/>
            </a:r>
            <a:br>
              <a:rPr lang="en-US" dirty="0" smtClean="0"/>
            </a:br>
            <a:r>
              <a:rPr lang="en-US" dirty="0" smtClean="0"/>
              <a:t>    triple- </a:t>
            </a:r>
            <a:r>
              <a:rPr lang="en-US" dirty="0"/>
              <a:t>or quad-channel mode.</a:t>
            </a:r>
            <a:endParaRPr lang="en-US" sz="800" b="1" dirty="0"/>
          </a:p>
        </p:txBody>
      </p:sp>
    </p:spTree>
    <p:extLst>
      <p:ext uri="{BB962C8B-B14F-4D97-AF65-F5344CB8AC3E}">
        <p14:creationId xmlns:p14="http://schemas.microsoft.com/office/powerpoint/2010/main" xmlns="" val="415736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1263</Words>
  <Application>Microsoft Office PowerPoint</Application>
  <PresentationFormat>On-screen Show (4:3)</PresentationFormat>
  <Paragraphs>527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Instructor</dc:creator>
  <cp:lastModifiedBy>Rick</cp:lastModifiedBy>
  <cp:revision>127</cp:revision>
  <dcterms:created xsi:type="dcterms:W3CDTF">2017-03-23T22:04:12Z</dcterms:created>
  <dcterms:modified xsi:type="dcterms:W3CDTF">2017-06-07T00:51:26Z</dcterms:modified>
</cp:coreProperties>
</file>