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78" y="-117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847382-9802-431D-8E8A-AA032F094CF5}" type="datetimeFigureOut">
              <a:rPr lang="en-US" smtClean="0"/>
              <a:pPr/>
              <a:t>5/22/2017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28AED3-4170-4BD5-AB09-18221B4F8DB2}" type="slidenum">
              <a:rPr lang="en-US" smtClean="0"/>
              <a:pPr/>
              <a:t>‹#›</a:t>
            </a:fld>
            <a:endParaRPr lang="en-US"/>
          </a:p>
        </p:txBody>
      </p:sp>
    </p:spTree>
    <p:extLst>
      <p:ext uri="{BB962C8B-B14F-4D97-AF65-F5344CB8AC3E}">
        <p14:creationId xmlns="" xmlns:p14="http://schemas.microsoft.com/office/powerpoint/2010/main" val="2733963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447194-062B-499F-87F4-68CC90E27233}" type="datetime1">
              <a:rPr lang="en-US" smtClean="0"/>
              <a:pPr/>
              <a:t>5/22/2017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4FCE73-CBA5-451D-9A3D-653DD4645C4F}" type="slidenum">
              <a:rPr lang="en-US" smtClean="0"/>
              <a:pPr/>
              <a:t>‹#›</a:t>
            </a:fld>
            <a:endParaRPr lang="en-US"/>
          </a:p>
        </p:txBody>
      </p:sp>
    </p:spTree>
    <p:extLst>
      <p:ext uri="{BB962C8B-B14F-4D97-AF65-F5344CB8AC3E}">
        <p14:creationId xmlns="" xmlns:p14="http://schemas.microsoft.com/office/powerpoint/2010/main" val="534138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3CCC64-0FD0-40F4-BA8E-11C8A3F498AD}" type="datetime1">
              <a:rPr lang="en-US" smtClean="0"/>
              <a:pPr/>
              <a:t>5/22/2017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4FCE73-CBA5-451D-9A3D-653DD4645C4F}" type="slidenum">
              <a:rPr lang="en-US" smtClean="0"/>
              <a:pPr/>
              <a:t>‹#›</a:t>
            </a:fld>
            <a:endParaRPr lang="en-US"/>
          </a:p>
        </p:txBody>
      </p:sp>
    </p:spTree>
    <p:extLst>
      <p:ext uri="{BB962C8B-B14F-4D97-AF65-F5344CB8AC3E}">
        <p14:creationId xmlns="" xmlns:p14="http://schemas.microsoft.com/office/powerpoint/2010/main" val="3153487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CF1449-3956-47A6-9407-512D0E02FBAC}" type="datetime1">
              <a:rPr lang="en-US" smtClean="0"/>
              <a:pPr/>
              <a:t>5/22/2017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4FCE73-CBA5-451D-9A3D-653DD4645C4F}" type="slidenum">
              <a:rPr lang="en-US" smtClean="0"/>
              <a:pPr/>
              <a:t>‹#›</a:t>
            </a:fld>
            <a:endParaRPr lang="en-US"/>
          </a:p>
        </p:txBody>
      </p:sp>
    </p:spTree>
    <p:extLst>
      <p:ext uri="{BB962C8B-B14F-4D97-AF65-F5344CB8AC3E}">
        <p14:creationId xmlns="" xmlns:p14="http://schemas.microsoft.com/office/powerpoint/2010/main" val="3541759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A9CE34-F2C2-4DA1-8328-D131B46DDF7E}" type="datetime1">
              <a:rPr lang="en-US" smtClean="0"/>
              <a:pPr/>
              <a:t>5/22/2017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4FCE73-CBA5-451D-9A3D-653DD4645C4F}" type="slidenum">
              <a:rPr lang="en-US" smtClean="0"/>
              <a:pPr/>
              <a:t>‹#›</a:t>
            </a:fld>
            <a:endParaRPr lang="en-US"/>
          </a:p>
        </p:txBody>
      </p:sp>
    </p:spTree>
    <p:extLst>
      <p:ext uri="{BB962C8B-B14F-4D97-AF65-F5344CB8AC3E}">
        <p14:creationId xmlns="" xmlns:p14="http://schemas.microsoft.com/office/powerpoint/2010/main" val="1602210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4C5F33D-10B1-4FBB-A994-5045600A617A}" type="datetime1">
              <a:rPr lang="en-US" smtClean="0"/>
              <a:pPr/>
              <a:t>5/22/2017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4FCE73-CBA5-451D-9A3D-653DD4645C4F}" type="slidenum">
              <a:rPr lang="en-US" smtClean="0"/>
              <a:pPr/>
              <a:t>‹#›</a:t>
            </a:fld>
            <a:endParaRPr lang="en-US"/>
          </a:p>
        </p:txBody>
      </p:sp>
    </p:spTree>
    <p:extLst>
      <p:ext uri="{BB962C8B-B14F-4D97-AF65-F5344CB8AC3E}">
        <p14:creationId xmlns="" xmlns:p14="http://schemas.microsoft.com/office/powerpoint/2010/main" val="2868460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ED021C-8DEA-4F65-9966-0A8DDE0A8203}" type="datetime1">
              <a:rPr lang="en-US" smtClean="0"/>
              <a:pPr/>
              <a:t>5/22/2017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4FCE73-CBA5-451D-9A3D-653DD4645C4F}" type="slidenum">
              <a:rPr lang="en-US" smtClean="0"/>
              <a:pPr/>
              <a:t>‹#›</a:t>
            </a:fld>
            <a:endParaRPr lang="en-US"/>
          </a:p>
        </p:txBody>
      </p:sp>
    </p:spTree>
    <p:extLst>
      <p:ext uri="{BB962C8B-B14F-4D97-AF65-F5344CB8AC3E}">
        <p14:creationId xmlns="" xmlns:p14="http://schemas.microsoft.com/office/powerpoint/2010/main" val="1810467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261404-8C8B-45D3-95A9-4A1537EA3E86}" type="datetime1">
              <a:rPr lang="en-US" smtClean="0"/>
              <a:pPr/>
              <a:t>5/22/2017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4FCE73-CBA5-451D-9A3D-653DD4645C4F}" type="slidenum">
              <a:rPr lang="en-US" smtClean="0"/>
              <a:pPr/>
              <a:t>‹#›</a:t>
            </a:fld>
            <a:endParaRPr lang="en-US"/>
          </a:p>
        </p:txBody>
      </p:sp>
    </p:spTree>
    <p:extLst>
      <p:ext uri="{BB962C8B-B14F-4D97-AF65-F5344CB8AC3E}">
        <p14:creationId xmlns="" xmlns:p14="http://schemas.microsoft.com/office/powerpoint/2010/main" val="1651761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16B9F1F-F812-483D-AAA2-0002B68CAC35}" type="datetime1">
              <a:rPr lang="en-US" smtClean="0"/>
              <a:pPr/>
              <a:t>5/22/2017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4FCE73-CBA5-451D-9A3D-653DD4645C4F}" type="slidenum">
              <a:rPr lang="en-US" smtClean="0"/>
              <a:pPr/>
              <a:t>‹#›</a:t>
            </a:fld>
            <a:endParaRPr lang="en-US"/>
          </a:p>
        </p:txBody>
      </p:sp>
    </p:spTree>
    <p:extLst>
      <p:ext uri="{BB962C8B-B14F-4D97-AF65-F5344CB8AC3E}">
        <p14:creationId xmlns="" xmlns:p14="http://schemas.microsoft.com/office/powerpoint/2010/main" val="1461164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5E9379-F3A5-4F52-B11E-E84FDF6E3215}" type="datetime1">
              <a:rPr lang="en-US" smtClean="0"/>
              <a:pPr/>
              <a:t>5/22/2017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4FCE73-CBA5-451D-9A3D-653DD4645C4F}" type="slidenum">
              <a:rPr lang="en-US" smtClean="0"/>
              <a:pPr/>
              <a:t>‹#›</a:t>
            </a:fld>
            <a:endParaRPr lang="en-US"/>
          </a:p>
        </p:txBody>
      </p:sp>
    </p:spTree>
    <p:extLst>
      <p:ext uri="{BB962C8B-B14F-4D97-AF65-F5344CB8AC3E}">
        <p14:creationId xmlns="" xmlns:p14="http://schemas.microsoft.com/office/powerpoint/2010/main" val="3370298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0A52161-CD5D-4E29-B7C8-D9133C69F82F}" type="datetime1">
              <a:rPr lang="en-US" smtClean="0"/>
              <a:pPr/>
              <a:t>5/22/2017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4FCE73-CBA5-451D-9A3D-653DD4645C4F}" type="slidenum">
              <a:rPr lang="en-US" smtClean="0"/>
              <a:pPr/>
              <a:t>‹#›</a:t>
            </a:fld>
            <a:endParaRPr lang="en-US"/>
          </a:p>
        </p:txBody>
      </p:sp>
    </p:spTree>
    <p:extLst>
      <p:ext uri="{BB962C8B-B14F-4D97-AF65-F5344CB8AC3E}">
        <p14:creationId xmlns="" xmlns:p14="http://schemas.microsoft.com/office/powerpoint/2010/main" val="3193861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344B98A-8993-4691-9617-D18584F2D237}" type="datetime1">
              <a:rPr lang="en-US" smtClean="0"/>
              <a:pPr/>
              <a:t>5/22/2017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4FCE73-CBA5-451D-9A3D-653DD4645C4F}" type="slidenum">
              <a:rPr lang="en-US" smtClean="0"/>
              <a:pPr/>
              <a:t>‹#›</a:t>
            </a:fld>
            <a:endParaRPr lang="en-US"/>
          </a:p>
        </p:txBody>
      </p:sp>
    </p:spTree>
    <p:extLst>
      <p:ext uri="{BB962C8B-B14F-4D97-AF65-F5344CB8AC3E}">
        <p14:creationId xmlns="" xmlns:p14="http://schemas.microsoft.com/office/powerpoint/2010/main" val="1330843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D6DC73-7882-4D79-A437-E386A0A6263B}" type="datetime1">
              <a:rPr lang="en-US" smtClean="0"/>
              <a:pPr/>
              <a:t>5/22/2017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4FCE73-CBA5-451D-9A3D-653DD4645C4F}" type="slidenum">
              <a:rPr lang="en-US" smtClean="0"/>
              <a:pPr/>
              <a:t>‹#›</a:t>
            </a:fld>
            <a:endParaRPr lang="en-US"/>
          </a:p>
        </p:txBody>
      </p:sp>
    </p:spTree>
    <p:extLst>
      <p:ext uri="{BB962C8B-B14F-4D97-AF65-F5344CB8AC3E}">
        <p14:creationId xmlns="" xmlns:p14="http://schemas.microsoft.com/office/powerpoint/2010/main" val="2121648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5" name="TextBox 4"/>
          <p:cNvSpPr txBox="1"/>
          <p:nvPr/>
        </p:nvSpPr>
        <p:spPr>
          <a:xfrm>
            <a:off x="4495067" y="2571076"/>
            <a:ext cx="2346796" cy="523220"/>
          </a:xfrm>
          <a:prstGeom prst="rect">
            <a:avLst/>
          </a:prstGeom>
          <a:noFill/>
        </p:spPr>
        <p:txBody>
          <a:bodyPr wrap="none" rtlCol="0">
            <a:spAutoFit/>
          </a:bodyPr>
          <a:lstStyle/>
          <a:p>
            <a:r>
              <a:rPr lang="en-US" sz="2800" dirty="0" smtClean="0"/>
              <a:t>Week 1 Class 2</a:t>
            </a:r>
            <a:endParaRPr lang="en-US" sz="2800" dirty="0"/>
          </a:p>
        </p:txBody>
      </p:sp>
      <p:sp>
        <p:nvSpPr>
          <p:cNvPr id="6" name="TextBox 5"/>
          <p:cNvSpPr txBox="1"/>
          <p:nvPr/>
        </p:nvSpPr>
        <p:spPr>
          <a:xfrm>
            <a:off x="4311683" y="3506994"/>
            <a:ext cx="2713563" cy="523220"/>
          </a:xfrm>
          <a:prstGeom prst="rect">
            <a:avLst/>
          </a:prstGeom>
          <a:noFill/>
        </p:spPr>
        <p:txBody>
          <a:bodyPr wrap="none" rtlCol="0">
            <a:spAutoFit/>
          </a:bodyPr>
          <a:lstStyle/>
          <a:p>
            <a:r>
              <a:rPr lang="en-US" sz="2800" dirty="0" smtClean="0"/>
              <a:t>Power and Safety</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1</a:t>
            </a:fld>
            <a:endParaRPr lang="en-US"/>
          </a:p>
        </p:txBody>
      </p:sp>
      <p:pic>
        <p:nvPicPr>
          <p:cNvPr id="1026"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931602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10</a:t>
            </a:fld>
            <a:endParaRPr lang="en-US"/>
          </a:p>
        </p:txBody>
      </p:sp>
      <p:sp>
        <p:nvSpPr>
          <p:cNvPr id="2" name="TextBox 1"/>
          <p:cNvSpPr txBox="1"/>
          <p:nvPr/>
        </p:nvSpPr>
        <p:spPr>
          <a:xfrm>
            <a:off x="484093" y="890050"/>
            <a:ext cx="11317046" cy="5816977"/>
          </a:xfrm>
          <a:prstGeom prst="rect">
            <a:avLst/>
          </a:prstGeom>
          <a:noFill/>
        </p:spPr>
        <p:txBody>
          <a:bodyPr wrap="square" rtlCol="0">
            <a:spAutoFit/>
          </a:bodyPr>
          <a:lstStyle/>
          <a:p>
            <a:r>
              <a:rPr lang="en-US" sz="2800" b="1" dirty="0" smtClean="0"/>
              <a:t>2.1.5 ESD (Electro Static Discharge) Facts:</a:t>
            </a:r>
          </a:p>
          <a:p>
            <a:r>
              <a:rPr lang="en-US" sz="2800" b="1" dirty="0"/>
              <a:t>Implement the following measures to protect against ESD.</a:t>
            </a:r>
          </a:p>
          <a:p>
            <a:endParaRPr lang="en-US" sz="800" b="1" dirty="0" smtClean="0"/>
          </a:p>
          <a:p>
            <a:pPr lvl="0"/>
            <a:r>
              <a:rPr lang="en-US" sz="2800" dirty="0" smtClean="0"/>
              <a:t>o </a:t>
            </a:r>
            <a:r>
              <a:rPr lang="en-US" sz="2800" dirty="0"/>
              <a:t>Keep the relative humidity in the room high, ideally around 70%, </a:t>
            </a:r>
            <a:r>
              <a:rPr lang="en-US" sz="2800" dirty="0" smtClean="0"/>
              <a:t>and</a:t>
            </a:r>
            <a:br>
              <a:rPr lang="en-US" sz="2800" dirty="0" smtClean="0"/>
            </a:br>
            <a:r>
              <a:rPr lang="en-US" sz="2800" dirty="0" smtClean="0"/>
              <a:t>   </a:t>
            </a:r>
            <a:r>
              <a:rPr lang="en-US" sz="2800" dirty="0"/>
              <a:t>temperature between 72-77 degrees. The key is to avoid dry air in the </a:t>
            </a:r>
            <a:r>
              <a:rPr lang="en-US" sz="2800" dirty="0" smtClean="0"/>
              <a:t/>
            </a:r>
            <a:br>
              <a:rPr lang="en-US" sz="2800" dirty="0" smtClean="0"/>
            </a:br>
            <a:r>
              <a:rPr lang="en-US" sz="2800" dirty="0" smtClean="0"/>
              <a:t>   computer </a:t>
            </a:r>
            <a:r>
              <a:rPr lang="en-US" sz="2800" dirty="0"/>
              <a:t>repair location to prevent ESD</a:t>
            </a:r>
            <a:r>
              <a:rPr lang="en-US" sz="2800" dirty="0" smtClean="0"/>
              <a:t>.</a:t>
            </a:r>
          </a:p>
          <a:p>
            <a:pPr lvl="0"/>
            <a:r>
              <a:rPr lang="en-US" sz="2800" dirty="0" smtClean="0"/>
              <a:t>o </a:t>
            </a:r>
            <a:r>
              <a:rPr lang="en-US" sz="2800" dirty="0"/>
              <a:t>Use antistatic mats under the PC and on the floor</a:t>
            </a:r>
            <a:r>
              <a:rPr lang="en-US" sz="2800" dirty="0" smtClean="0"/>
              <a:t>.</a:t>
            </a:r>
          </a:p>
          <a:p>
            <a:r>
              <a:rPr lang="en-US" sz="2800" dirty="0" smtClean="0"/>
              <a:t>o Discharge </a:t>
            </a:r>
            <a:r>
              <a:rPr lang="en-US" sz="2800" dirty="0"/>
              <a:t>yourself before touching any computer component.</a:t>
            </a:r>
          </a:p>
          <a:p>
            <a:pPr lvl="0"/>
            <a:r>
              <a:rPr lang="en-US" sz="2800" dirty="0"/>
              <a:t>o When touching anything inside the computer, wear an antistatic wrist </a:t>
            </a:r>
            <a:r>
              <a:rPr lang="en-US" sz="2800" dirty="0" smtClean="0"/>
              <a:t>strap</a:t>
            </a:r>
            <a:br>
              <a:rPr lang="en-US" sz="2800" dirty="0" smtClean="0"/>
            </a:br>
            <a:r>
              <a:rPr lang="en-US" sz="2800" dirty="0" smtClean="0"/>
              <a:t>   </a:t>
            </a:r>
            <a:r>
              <a:rPr lang="en-US" sz="2800" dirty="0"/>
              <a:t>that is attached with an alligator clip to the metal PC chassis.</a:t>
            </a:r>
          </a:p>
          <a:p>
            <a:pPr lvl="0"/>
            <a:r>
              <a:rPr lang="en-US" sz="2800" dirty="0" smtClean="0"/>
              <a:t>o </a:t>
            </a:r>
            <a:r>
              <a:rPr lang="en-US" sz="2800" dirty="0"/>
              <a:t>Ground both yourself and the computer to the same ground. This </a:t>
            </a:r>
            <a:r>
              <a:rPr lang="en-US" sz="2800" dirty="0" smtClean="0"/>
              <a:t/>
            </a:r>
            <a:br>
              <a:rPr lang="en-US" sz="2800" dirty="0" smtClean="0"/>
            </a:br>
            <a:r>
              <a:rPr lang="en-US" sz="2800" dirty="0" smtClean="0"/>
              <a:t>   provides </a:t>
            </a:r>
            <a:r>
              <a:rPr lang="en-US" sz="2800" dirty="0"/>
              <a:t>a single path for the flow of electrical potential.</a:t>
            </a:r>
          </a:p>
          <a:p>
            <a:pPr lvl="0"/>
            <a:r>
              <a:rPr lang="en-US" sz="2800" dirty="0" smtClean="0"/>
              <a:t>o </a:t>
            </a:r>
            <a:r>
              <a:rPr lang="en-US" sz="2800" dirty="0"/>
              <a:t>Use static resistant materials to handle computer </a:t>
            </a:r>
            <a:endParaRPr lang="en-US" sz="2800" dirty="0" smtClean="0"/>
          </a:p>
          <a:p>
            <a:pPr lvl="0"/>
            <a:r>
              <a:rPr lang="en-US" sz="2800" dirty="0" smtClean="0"/>
              <a:t>    components.</a:t>
            </a:r>
            <a:endParaRPr lang="en-US" sz="2800" dirty="0"/>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2313585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11</a:t>
            </a:fld>
            <a:endParaRPr lang="en-US"/>
          </a:p>
        </p:txBody>
      </p:sp>
      <p:sp>
        <p:nvSpPr>
          <p:cNvPr id="2" name="TextBox 1"/>
          <p:cNvSpPr txBox="1"/>
          <p:nvPr/>
        </p:nvSpPr>
        <p:spPr>
          <a:xfrm>
            <a:off x="419548" y="743015"/>
            <a:ext cx="11317046" cy="5970865"/>
          </a:xfrm>
          <a:prstGeom prst="rect">
            <a:avLst/>
          </a:prstGeom>
          <a:noFill/>
        </p:spPr>
        <p:txBody>
          <a:bodyPr wrap="square" rtlCol="0">
            <a:spAutoFit/>
          </a:bodyPr>
          <a:lstStyle/>
          <a:p>
            <a:r>
              <a:rPr lang="en-US" sz="2800" b="1" dirty="0" smtClean="0"/>
              <a:t>2.1.5 ESD (Electro Static Discharge) Facts: (continued)</a:t>
            </a:r>
          </a:p>
          <a:p>
            <a:r>
              <a:rPr lang="en-US" sz="2800" b="1" dirty="0"/>
              <a:t>Implement the following measures to protect against ESD.</a:t>
            </a:r>
          </a:p>
          <a:p>
            <a:endParaRPr lang="en-US" sz="800" b="1" dirty="0" smtClean="0"/>
          </a:p>
          <a:p>
            <a:pPr lvl="0"/>
            <a:r>
              <a:rPr lang="en-US" sz="2800" dirty="0" smtClean="0"/>
              <a:t>o </a:t>
            </a:r>
            <a:r>
              <a:rPr lang="en-US" sz="2800" dirty="0"/>
              <a:t>Never touch the metal connectors on a circuit board.</a:t>
            </a:r>
          </a:p>
          <a:p>
            <a:pPr lvl="0"/>
            <a:r>
              <a:rPr lang="en-US" sz="2800" dirty="0" smtClean="0"/>
              <a:t>o </a:t>
            </a:r>
            <a:r>
              <a:rPr lang="en-US" sz="2800" dirty="0"/>
              <a:t>Keep the computer repair location free of materials that </a:t>
            </a:r>
            <a:r>
              <a:rPr lang="en-US" sz="2800" dirty="0" smtClean="0"/>
              <a:t>accumulate</a:t>
            </a:r>
            <a:br>
              <a:rPr lang="en-US" sz="2800" dirty="0" smtClean="0"/>
            </a:br>
            <a:r>
              <a:rPr lang="en-US" sz="2800" dirty="0" smtClean="0"/>
              <a:t>   </a:t>
            </a:r>
            <a:r>
              <a:rPr lang="en-US" sz="2800" dirty="0"/>
              <a:t>electric charges (e.g., plastic or Styrofoam).</a:t>
            </a:r>
          </a:p>
          <a:p>
            <a:pPr lvl="0"/>
            <a:r>
              <a:rPr lang="en-US" sz="2800" dirty="0" smtClean="0"/>
              <a:t>o </a:t>
            </a:r>
            <a:r>
              <a:rPr lang="en-US" sz="2800" dirty="0"/>
              <a:t>Store sensitive components in static shielding bags (also called </a:t>
            </a:r>
            <a:r>
              <a:rPr lang="en-US" sz="2800" dirty="0" smtClean="0"/>
              <a:t>antistatic</a:t>
            </a:r>
            <a:br>
              <a:rPr lang="en-US" sz="2800" dirty="0" smtClean="0"/>
            </a:br>
            <a:r>
              <a:rPr lang="en-US" sz="2800" dirty="0" smtClean="0"/>
              <a:t>   </a:t>
            </a:r>
            <a:r>
              <a:rPr lang="en-US" sz="2800" dirty="0"/>
              <a:t>bags; they are usually tinted gray). Static resistant bags are not nearly as </a:t>
            </a:r>
            <a:r>
              <a:rPr lang="en-US" sz="2800" dirty="0" smtClean="0"/>
              <a:t/>
            </a:r>
            <a:br>
              <a:rPr lang="en-US" sz="2800" dirty="0" smtClean="0"/>
            </a:br>
            <a:r>
              <a:rPr lang="en-US" sz="2800" dirty="0" smtClean="0"/>
              <a:t>   effective </a:t>
            </a:r>
            <a:r>
              <a:rPr lang="en-US" sz="2800" dirty="0"/>
              <a:t>(usually tinted pink or blue).</a:t>
            </a:r>
          </a:p>
          <a:p>
            <a:pPr lvl="0"/>
            <a:r>
              <a:rPr lang="en-US" sz="2800" dirty="0" smtClean="0"/>
              <a:t>o </a:t>
            </a:r>
            <a:r>
              <a:rPr lang="en-US" sz="2800" dirty="0"/>
              <a:t>If a wrist strap is unavailable, keep your body in constant contact with </a:t>
            </a:r>
            <a:r>
              <a:rPr lang="en-US" sz="2800" dirty="0" smtClean="0"/>
              <a:t>the</a:t>
            </a:r>
            <a:br>
              <a:rPr lang="en-US" sz="2800" dirty="0" smtClean="0"/>
            </a:br>
            <a:r>
              <a:rPr lang="en-US" sz="2800" dirty="0" smtClean="0"/>
              <a:t>   </a:t>
            </a:r>
            <a:r>
              <a:rPr lang="en-US" sz="2800" dirty="0"/>
              <a:t>metal frame when working inside the computer</a:t>
            </a:r>
            <a:r>
              <a:rPr lang="en-US" sz="2800" dirty="0" smtClean="0"/>
              <a:t>.</a:t>
            </a:r>
          </a:p>
          <a:p>
            <a:pPr lvl="0"/>
            <a:endParaRPr lang="en-US" sz="1000" dirty="0"/>
          </a:p>
          <a:p>
            <a:r>
              <a:rPr lang="en-US" sz="2800" b="1" dirty="0" smtClean="0"/>
              <a:t>Note: </a:t>
            </a:r>
            <a:r>
              <a:rPr lang="en-US" sz="2800" dirty="0"/>
              <a:t>Unplug the system before working on internal components. </a:t>
            </a:r>
            <a:r>
              <a:rPr lang="en-US" sz="2800" dirty="0" smtClean="0"/>
              <a:t/>
            </a:r>
            <a:br>
              <a:rPr lang="en-US" sz="2800" dirty="0" smtClean="0"/>
            </a:br>
            <a:r>
              <a:rPr lang="en-US" sz="2800" dirty="0" smtClean="0"/>
              <a:t>           Do </a:t>
            </a:r>
            <a:r>
              <a:rPr lang="en-US" sz="2800" dirty="0"/>
              <a:t>not rely on the power cord for an electrical </a:t>
            </a:r>
            <a:endParaRPr lang="en-US" sz="2800" dirty="0" smtClean="0"/>
          </a:p>
          <a:p>
            <a:r>
              <a:rPr lang="en-US" sz="2800" dirty="0" smtClean="0"/>
              <a:t>           ground.</a:t>
            </a:r>
            <a:endParaRPr lang="en-US" sz="2800" dirty="0"/>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1104837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12</a:t>
            </a:fld>
            <a:endParaRPr lang="en-US"/>
          </a:p>
        </p:txBody>
      </p:sp>
      <p:sp>
        <p:nvSpPr>
          <p:cNvPr id="2" name="TextBox 1"/>
          <p:cNvSpPr txBox="1"/>
          <p:nvPr/>
        </p:nvSpPr>
        <p:spPr>
          <a:xfrm>
            <a:off x="408790" y="775100"/>
            <a:ext cx="11317046" cy="5909310"/>
          </a:xfrm>
          <a:prstGeom prst="rect">
            <a:avLst/>
          </a:prstGeom>
          <a:noFill/>
        </p:spPr>
        <p:txBody>
          <a:bodyPr wrap="square" rtlCol="0">
            <a:spAutoFit/>
          </a:bodyPr>
          <a:lstStyle/>
          <a:p>
            <a:r>
              <a:rPr lang="en-US" sz="2800" b="1" dirty="0" smtClean="0"/>
              <a:t>2.1.7 Environmental Facts:</a:t>
            </a:r>
          </a:p>
          <a:p>
            <a:r>
              <a:rPr lang="en-US" sz="2800" b="1" dirty="0" smtClean="0"/>
              <a:t>It is important to ensure that equipment and hazardous chemicals are disposed of properly.</a:t>
            </a:r>
            <a:endParaRPr lang="en-US" sz="2800" b="1" dirty="0"/>
          </a:p>
          <a:p>
            <a:endParaRPr lang="en-US" sz="800" b="1" dirty="0" smtClean="0"/>
          </a:p>
          <a:p>
            <a:pPr lvl="0"/>
            <a:r>
              <a:rPr lang="en-US" sz="2800" dirty="0" smtClean="0"/>
              <a:t>o </a:t>
            </a:r>
            <a:r>
              <a:rPr lang="en-US" sz="2400" dirty="0"/>
              <a:t>Consult the manufacturer's documentation for recommended solutions </a:t>
            </a:r>
            <a:r>
              <a:rPr lang="en-US" sz="2400" dirty="0" smtClean="0"/>
              <a:t>for</a:t>
            </a:r>
            <a:br>
              <a:rPr lang="en-US" sz="2400" dirty="0" smtClean="0"/>
            </a:br>
            <a:r>
              <a:rPr lang="en-US" sz="2400" dirty="0" smtClean="0"/>
              <a:t>   </a:t>
            </a:r>
            <a:r>
              <a:rPr lang="en-US" sz="2400" dirty="0"/>
              <a:t>equipment disposal</a:t>
            </a:r>
            <a:r>
              <a:rPr lang="en-US" sz="2400" dirty="0" smtClean="0"/>
              <a:t>.</a:t>
            </a:r>
          </a:p>
          <a:p>
            <a:pPr lvl="0"/>
            <a:endParaRPr lang="en-US" sz="2400" dirty="0"/>
          </a:p>
          <a:p>
            <a:pPr lvl="0"/>
            <a:r>
              <a:rPr lang="en-US" sz="2400" dirty="0" smtClean="0"/>
              <a:t>o </a:t>
            </a:r>
            <a:r>
              <a:rPr lang="en-US" sz="2400" dirty="0"/>
              <a:t>Consult an </a:t>
            </a:r>
            <a:r>
              <a:rPr lang="en-US" sz="2400" dirty="0" smtClean="0"/>
              <a:t>MSDS (Material Safety Data Sheet) for </a:t>
            </a:r>
            <a:r>
              <a:rPr lang="en-US" sz="2400" dirty="0"/>
              <a:t>information on physical data, toxicity, health effects</a:t>
            </a:r>
            <a:r>
              <a:rPr lang="en-US" sz="2400" dirty="0" smtClean="0"/>
              <a:t>, first </a:t>
            </a:r>
            <a:r>
              <a:rPr lang="en-US" sz="2400" dirty="0"/>
              <a:t>aid, storage, disposal, and spill procedures for disposal of hazardous </a:t>
            </a:r>
            <a:r>
              <a:rPr lang="en-US" sz="2400" dirty="0" smtClean="0"/>
              <a:t/>
            </a:r>
            <a:br>
              <a:rPr lang="en-US" sz="2400" dirty="0" smtClean="0"/>
            </a:br>
            <a:r>
              <a:rPr lang="en-US" sz="2400" dirty="0" smtClean="0"/>
              <a:t>   chemicals</a:t>
            </a:r>
            <a:r>
              <a:rPr lang="en-US" sz="2400" dirty="0"/>
              <a:t>. </a:t>
            </a:r>
            <a:endParaRPr lang="en-US" sz="2400" dirty="0" smtClean="0"/>
          </a:p>
          <a:p>
            <a:pPr lvl="0"/>
            <a:endParaRPr lang="en-US" sz="2400" dirty="0" smtClean="0"/>
          </a:p>
          <a:p>
            <a:pPr lvl="0"/>
            <a:r>
              <a:rPr lang="en-US" sz="2400" dirty="0" smtClean="0"/>
              <a:t>o You </a:t>
            </a:r>
            <a:r>
              <a:rPr lang="en-US" sz="2400" dirty="0"/>
              <a:t>can download an MSDS from the manufacturer's website or check </a:t>
            </a:r>
            <a:r>
              <a:rPr lang="en-US" sz="2400" dirty="0" smtClean="0"/>
              <a:t>with</a:t>
            </a:r>
            <a:br>
              <a:rPr lang="en-US" sz="2400" dirty="0" smtClean="0"/>
            </a:br>
            <a:r>
              <a:rPr lang="en-US" sz="2400" dirty="0" smtClean="0"/>
              <a:t>   </a:t>
            </a:r>
            <a:r>
              <a:rPr lang="en-US" sz="2400" dirty="0"/>
              <a:t>a representative of that company.</a:t>
            </a:r>
          </a:p>
          <a:p>
            <a:pPr lvl="0"/>
            <a:endParaRPr lang="en-US" sz="1000" dirty="0"/>
          </a:p>
          <a:p>
            <a:r>
              <a:rPr lang="en-US" sz="2800" b="1" dirty="0" smtClean="0"/>
              <a:t>Note: </a:t>
            </a:r>
            <a:r>
              <a:rPr lang="en-US" sz="2800" dirty="0" smtClean="0"/>
              <a:t>Table on next slide offers suggestions for disposing of </a:t>
            </a:r>
          </a:p>
          <a:p>
            <a:r>
              <a:rPr lang="en-US" sz="2800" dirty="0" smtClean="0"/>
              <a:t>           used equipment.</a:t>
            </a:r>
            <a:endParaRPr lang="en-US" sz="2800" dirty="0"/>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1040241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13</a:t>
            </a:fld>
            <a:endParaRPr lang="en-US"/>
          </a:p>
        </p:txBody>
      </p:sp>
      <p:sp>
        <p:nvSpPr>
          <p:cNvPr id="2" name="TextBox 1"/>
          <p:cNvSpPr txBox="1"/>
          <p:nvPr/>
        </p:nvSpPr>
        <p:spPr>
          <a:xfrm>
            <a:off x="322729" y="475094"/>
            <a:ext cx="11317046" cy="5570756"/>
          </a:xfrm>
          <a:prstGeom prst="rect">
            <a:avLst/>
          </a:prstGeom>
          <a:noFill/>
        </p:spPr>
        <p:txBody>
          <a:bodyPr wrap="square" rtlCol="0">
            <a:spAutoFit/>
          </a:bodyPr>
          <a:lstStyle/>
          <a:p>
            <a:r>
              <a:rPr lang="en-US" sz="2800" b="1" dirty="0" smtClean="0"/>
              <a:t>2.1.7 Environmental Facts:</a:t>
            </a:r>
          </a:p>
          <a:p>
            <a:r>
              <a:rPr lang="en-US" sz="2800" b="1" dirty="0"/>
              <a:t>The following table offers suggestions for disposing of used equipment:</a:t>
            </a:r>
          </a:p>
          <a:p>
            <a:endParaRPr lang="en-US" sz="800" b="1" dirty="0" smtClean="0"/>
          </a:p>
          <a:p>
            <a:pPr lvl="0"/>
            <a:r>
              <a:rPr lang="en-US" sz="2800" b="1" dirty="0" smtClean="0"/>
              <a:t>Component/Material	Disposal Method</a:t>
            </a:r>
          </a:p>
          <a:p>
            <a:pPr lvl="0"/>
            <a:r>
              <a:rPr lang="en-US" sz="2400" dirty="0" smtClean="0"/>
              <a:t>Alkaline Batteries 	Recycle</a:t>
            </a:r>
            <a:r>
              <a:rPr lang="en-US" sz="2400" dirty="0"/>
              <a:t>, if possible, otherwise dispose of </a:t>
            </a:r>
            <a:r>
              <a:rPr lang="en-US" sz="2400" dirty="0" smtClean="0"/>
              <a:t>alkaline</a:t>
            </a:r>
            <a:br>
              <a:rPr lang="en-US" sz="2400" dirty="0" smtClean="0"/>
            </a:br>
            <a:r>
              <a:rPr lang="en-US" sz="2400" dirty="0" smtClean="0"/>
              <a:t>                                        batteries </a:t>
            </a:r>
            <a:r>
              <a:rPr lang="en-US" sz="2400" dirty="0"/>
              <a:t>as your local laws require. For example, in </a:t>
            </a:r>
            <a:r>
              <a:rPr lang="en-US" sz="2400" dirty="0" smtClean="0"/>
              <a:t/>
            </a:r>
            <a:br>
              <a:rPr lang="en-US" sz="2400" dirty="0" smtClean="0"/>
            </a:br>
            <a:r>
              <a:rPr lang="en-US" sz="2400" dirty="0" smtClean="0"/>
              <a:t>			some </a:t>
            </a:r>
            <a:r>
              <a:rPr lang="en-US" sz="2400" dirty="0"/>
              <a:t>states, you can throw them in the regular </a:t>
            </a:r>
            <a:r>
              <a:rPr lang="en-US" sz="2400" dirty="0" smtClean="0"/>
              <a:t/>
            </a:r>
            <a:br>
              <a:rPr lang="en-US" sz="2400" dirty="0" smtClean="0"/>
            </a:br>
            <a:r>
              <a:rPr lang="en-US" sz="2400" dirty="0" smtClean="0"/>
              <a:t>			trash</a:t>
            </a:r>
            <a:r>
              <a:rPr lang="en-US" sz="2400" dirty="0"/>
              <a:t>. In California, it is illegal to throw them in the </a:t>
            </a:r>
            <a:r>
              <a:rPr lang="en-US" sz="2400" dirty="0" smtClean="0"/>
              <a:t/>
            </a:r>
            <a:br>
              <a:rPr lang="en-US" sz="2400" dirty="0" smtClean="0"/>
            </a:br>
            <a:r>
              <a:rPr lang="en-US" sz="2400" dirty="0" smtClean="0"/>
              <a:t>			common </a:t>
            </a:r>
            <a:r>
              <a:rPr lang="en-US" sz="2400" dirty="0"/>
              <a:t>trash. They are considered hazardous </a:t>
            </a:r>
            <a:r>
              <a:rPr lang="en-US" sz="2400" dirty="0" smtClean="0"/>
              <a:t/>
            </a:r>
            <a:br>
              <a:rPr lang="en-US" sz="2400" dirty="0" smtClean="0"/>
            </a:br>
            <a:r>
              <a:rPr lang="en-US" sz="2400" dirty="0" smtClean="0"/>
              <a:t>			waste </a:t>
            </a:r>
            <a:r>
              <a:rPr lang="en-US" sz="2400" dirty="0"/>
              <a:t>and are supposed to go with the household </a:t>
            </a:r>
            <a:r>
              <a:rPr lang="en-US" sz="2400" dirty="0" smtClean="0"/>
              <a:t/>
            </a:r>
            <a:br>
              <a:rPr lang="en-US" sz="2400" dirty="0" smtClean="0"/>
            </a:br>
            <a:r>
              <a:rPr lang="en-US" sz="2400" dirty="0" smtClean="0"/>
              <a:t>			hazardous </a:t>
            </a:r>
            <a:r>
              <a:rPr lang="en-US" sz="2400" dirty="0"/>
              <a:t>waste collection for special recycling</a:t>
            </a:r>
            <a:r>
              <a:rPr lang="en-US" sz="2400" dirty="0" smtClean="0"/>
              <a:t>.</a:t>
            </a:r>
          </a:p>
          <a:p>
            <a:pPr lvl="0"/>
            <a:r>
              <a:rPr lang="en-US" sz="2400" dirty="0" smtClean="0"/>
              <a:t>Button Batteries	These </a:t>
            </a:r>
            <a:r>
              <a:rPr lang="en-US" sz="2400" dirty="0"/>
              <a:t>are considered hazardous waste because </a:t>
            </a:r>
            <a:r>
              <a:rPr lang="en-US" sz="2400" dirty="0" smtClean="0"/>
              <a:t>						they </a:t>
            </a:r>
            <a:r>
              <a:rPr lang="en-US" sz="2400" dirty="0"/>
              <a:t>contain contains mercuric oxide, lithium, silver </a:t>
            </a:r>
            <a:r>
              <a:rPr lang="en-US" sz="2400" dirty="0" smtClean="0"/>
              <a:t>					oxide </a:t>
            </a:r>
            <a:r>
              <a:rPr lang="en-US" sz="2400" dirty="0"/>
              <a:t>or zinc-air. Return to manufacturer, recycle, </a:t>
            </a:r>
            <a:r>
              <a:rPr lang="en-US" sz="2400" dirty="0" smtClean="0"/>
              <a:t>						or </a:t>
            </a:r>
            <a:r>
              <a:rPr lang="en-US" sz="2400" dirty="0"/>
              <a:t>contact local authorities for disposal procedures.</a:t>
            </a:r>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253778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14</a:t>
            </a:fld>
            <a:endParaRPr lang="en-US"/>
          </a:p>
        </p:txBody>
      </p:sp>
      <p:sp>
        <p:nvSpPr>
          <p:cNvPr id="2" name="TextBox 1"/>
          <p:cNvSpPr txBox="1"/>
          <p:nvPr/>
        </p:nvSpPr>
        <p:spPr>
          <a:xfrm>
            <a:off x="322729" y="996556"/>
            <a:ext cx="11317046" cy="5262979"/>
          </a:xfrm>
          <a:prstGeom prst="rect">
            <a:avLst/>
          </a:prstGeom>
          <a:noFill/>
        </p:spPr>
        <p:txBody>
          <a:bodyPr wrap="square" rtlCol="0">
            <a:spAutoFit/>
          </a:bodyPr>
          <a:lstStyle/>
          <a:p>
            <a:r>
              <a:rPr lang="en-US" sz="2800" b="1" dirty="0" smtClean="0"/>
              <a:t>2.1.7 Environmental Facts:</a:t>
            </a:r>
          </a:p>
          <a:p>
            <a:r>
              <a:rPr lang="en-US" sz="2800" b="1" dirty="0"/>
              <a:t>The following table offers suggestions for disposing of used equipment:</a:t>
            </a:r>
          </a:p>
          <a:p>
            <a:endParaRPr lang="en-US" sz="1200" b="1" dirty="0" smtClean="0"/>
          </a:p>
          <a:p>
            <a:pPr lvl="0"/>
            <a:r>
              <a:rPr lang="en-US" sz="2800" b="1" dirty="0" smtClean="0"/>
              <a:t>Component/Material	Disposal Method</a:t>
            </a:r>
          </a:p>
          <a:p>
            <a:pPr lvl="0"/>
            <a:r>
              <a:rPr lang="en-US" sz="2800" dirty="0"/>
              <a:t>Lithium and </a:t>
            </a:r>
            <a:r>
              <a:rPr lang="en-US" sz="2800" dirty="0" smtClean="0"/>
              <a:t>			Recycle </a:t>
            </a:r>
            <a:r>
              <a:rPr lang="en-US" sz="2800" dirty="0"/>
              <a:t>these; lithium batteries are considered a </a:t>
            </a:r>
            <a:r>
              <a:rPr lang="en-US" sz="2800" dirty="0" smtClean="0"/>
              <a:t>	 Lithium Ion Batteries 	non-hazardous waste.</a:t>
            </a:r>
          </a:p>
          <a:p>
            <a:pPr lvl="0"/>
            <a:endParaRPr lang="en-US" sz="800" b="1" dirty="0" smtClean="0"/>
          </a:p>
          <a:p>
            <a:pPr lvl="0"/>
            <a:r>
              <a:rPr lang="en-US" sz="2800" dirty="0"/>
              <a:t>Nickel-Cadmium </a:t>
            </a:r>
            <a:r>
              <a:rPr lang="en-US" sz="2800" dirty="0" smtClean="0"/>
              <a:t>		</a:t>
            </a:r>
            <a:r>
              <a:rPr lang="en-US" dirty="0"/>
              <a:t> </a:t>
            </a:r>
            <a:r>
              <a:rPr lang="en-US" sz="2800" dirty="0"/>
              <a:t>These are considered hazardous waste; take these </a:t>
            </a:r>
            <a:r>
              <a:rPr lang="en-US" sz="2800" dirty="0" smtClean="0"/>
              <a:t>(NiCad) Batteries 		batteries </a:t>
            </a:r>
            <a:r>
              <a:rPr lang="en-US" sz="2800" dirty="0"/>
              <a:t>to either a household hazardous waste </a:t>
            </a:r>
            <a:r>
              <a:rPr lang="en-US" sz="2800" dirty="0" smtClean="0"/>
              <a:t>					site </a:t>
            </a:r>
            <a:r>
              <a:rPr lang="en-US" sz="2800" dirty="0"/>
              <a:t>or a recycling </a:t>
            </a:r>
            <a:r>
              <a:rPr lang="en-US" sz="2800" dirty="0" smtClean="0"/>
              <a:t>center</a:t>
            </a:r>
          </a:p>
          <a:p>
            <a:pPr lvl="0"/>
            <a:endParaRPr lang="en-US" sz="800" dirty="0"/>
          </a:p>
          <a:p>
            <a:pPr lvl="0"/>
            <a:r>
              <a:rPr lang="en-US" sz="2800" dirty="0" smtClean="0"/>
              <a:t>Nickel-Metal			</a:t>
            </a:r>
            <a:r>
              <a:rPr lang="en-US" dirty="0"/>
              <a:t> </a:t>
            </a:r>
            <a:r>
              <a:rPr lang="en-US" sz="2800" dirty="0"/>
              <a:t>Recycle these; NiMH batteries are considered a </a:t>
            </a:r>
            <a:r>
              <a:rPr lang="en-US" sz="2800" dirty="0" smtClean="0"/>
              <a:t>Hydride (NiMH)		non-hazardous </a:t>
            </a:r>
            <a:r>
              <a:rPr lang="en-US" sz="2800" dirty="0"/>
              <a:t>waste in most U.S. States, with the </a:t>
            </a:r>
            <a:r>
              <a:rPr lang="en-US" sz="2800" dirty="0" smtClean="0"/>
              <a:t>Batteries			exception </a:t>
            </a:r>
            <a:r>
              <a:rPr lang="en-US" sz="2800" dirty="0"/>
              <a:t>of California</a:t>
            </a:r>
            <a:r>
              <a:rPr lang="en-US" sz="2800" dirty="0" smtClean="0"/>
              <a:t>.</a:t>
            </a:r>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3176578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15</a:t>
            </a:fld>
            <a:endParaRPr lang="en-US"/>
          </a:p>
        </p:txBody>
      </p:sp>
      <p:sp>
        <p:nvSpPr>
          <p:cNvPr id="2" name="TextBox 1"/>
          <p:cNvSpPr txBox="1"/>
          <p:nvPr/>
        </p:nvSpPr>
        <p:spPr>
          <a:xfrm>
            <a:off x="344245" y="1071860"/>
            <a:ext cx="11317046" cy="5139869"/>
          </a:xfrm>
          <a:prstGeom prst="rect">
            <a:avLst/>
          </a:prstGeom>
          <a:noFill/>
        </p:spPr>
        <p:txBody>
          <a:bodyPr wrap="square" rtlCol="0">
            <a:spAutoFit/>
          </a:bodyPr>
          <a:lstStyle/>
          <a:p>
            <a:r>
              <a:rPr lang="en-US" sz="2800" b="1" dirty="0" smtClean="0"/>
              <a:t>2.1.7 Environmental Facts:</a:t>
            </a:r>
          </a:p>
          <a:p>
            <a:r>
              <a:rPr lang="en-US" sz="2800" b="1" dirty="0"/>
              <a:t>The following table offers suggestions for disposing of used equipment:</a:t>
            </a:r>
          </a:p>
          <a:p>
            <a:endParaRPr lang="en-US" sz="1200" b="1" dirty="0" smtClean="0"/>
          </a:p>
          <a:p>
            <a:pPr lvl="0"/>
            <a:r>
              <a:rPr lang="en-US" sz="2800" b="1" dirty="0" smtClean="0"/>
              <a:t>Component/Material	Disposal Method</a:t>
            </a:r>
          </a:p>
          <a:p>
            <a:pPr lvl="0"/>
            <a:r>
              <a:rPr lang="en-US" sz="2800" dirty="0" smtClean="0"/>
              <a:t>CRT Monitor 		</a:t>
            </a:r>
            <a:r>
              <a:rPr lang="en-US" sz="2800" dirty="0"/>
              <a:t>Contact local authorities for recycling these. CRTs </a:t>
            </a:r>
            <a:r>
              <a:rPr lang="en-US" sz="2800" dirty="0" smtClean="0"/>
              <a:t>					contain </a:t>
            </a:r>
            <a:r>
              <a:rPr lang="en-US" sz="2800" dirty="0"/>
              <a:t>many toxic and caustic substances that are </a:t>
            </a:r>
            <a:r>
              <a:rPr lang="en-US" sz="2800" dirty="0" smtClean="0"/>
              <a:t>				illegal </a:t>
            </a:r>
            <a:r>
              <a:rPr lang="en-US" sz="2800" dirty="0"/>
              <a:t>to incinerate. Also, discharge before disposal </a:t>
            </a:r>
            <a:r>
              <a:rPr lang="en-US" sz="2800" dirty="0" smtClean="0"/>
              <a:t>				(</a:t>
            </a:r>
            <a:r>
              <a:rPr lang="en-US" sz="2800" dirty="0"/>
              <a:t>CRTs can contain high voltages).</a:t>
            </a:r>
            <a:endParaRPr lang="en-US" sz="2800" dirty="0" smtClean="0"/>
          </a:p>
          <a:p>
            <a:pPr lvl="0"/>
            <a:endParaRPr lang="en-US" sz="800" b="1" dirty="0" smtClean="0"/>
          </a:p>
          <a:p>
            <a:pPr lvl="0"/>
            <a:r>
              <a:rPr lang="en-US" sz="2800" dirty="0" smtClean="0"/>
              <a:t>PC System 			</a:t>
            </a:r>
            <a:r>
              <a:rPr lang="en-US" sz="2800" dirty="0"/>
              <a:t>Recycle, give it away, or resell it; a typical PC </a:t>
            </a:r>
            <a:r>
              <a:rPr lang="en-US" sz="2800" dirty="0" smtClean="0"/>
              <a:t>					contains </a:t>
            </a:r>
            <a:r>
              <a:rPr lang="en-US" sz="2800" dirty="0"/>
              <a:t>$5 to $25 worth of precious metals. </a:t>
            </a:r>
            <a:r>
              <a:rPr lang="en-US" sz="2800" dirty="0" smtClean="0"/>
              <a:t>					Remember </a:t>
            </a:r>
            <a:r>
              <a:rPr lang="en-US" sz="2800" dirty="0"/>
              <a:t>to clean the hard drive before disposing </a:t>
            </a:r>
            <a:r>
              <a:rPr lang="en-US" sz="2800" dirty="0" smtClean="0"/>
              <a:t>				of </a:t>
            </a:r>
            <a:r>
              <a:rPr lang="en-US" sz="2800" dirty="0"/>
              <a:t>the machine</a:t>
            </a:r>
            <a:r>
              <a:rPr lang="en-US" sz="2800" dirty="0" smtClean="0"/>
              <a:t>.</a:t>
            </a:r>
            <a:endParaRPr lang="en-US" sz="2800" dirty="0"/>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18959076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16</a:t>
            </a:fld>
            <a:endParaRPr lang="en-US"/>
          </a:p>
        </p:txBody>
      </p:sp>
      <p:sp>
        <p:nvSpPr>
          <p:cNvPr id="2" name="TextBox 1"/>
          <p:cNvSpPr txBox="1"/>
          <p:nvPr/>
        </p:nvSpPr>
        <p:spPr>
          <a:xfrm>
            <a:off x="365760" y="888980"/>
            <a:ext cx="11317046" cy="5570756"/>
          </a:xfrm>
          <a:prstGeom prst="rect">
            <a:avLst/>
          </a:prstGeom>
          <a:noFill/>
        </p:spPr>
        <p:txBody>
          <a:bodyPr wrap="square" rtlCol="0">
            <a:spAutoFit/>
          </a:bodyPr>
          <a:lstStyle/>
          <a:p>
            <a:r>
              <a:rPr lang="en-US" sz="2800" b="1" dirty="0" smtClean="0"/>
              <a:t>2.1.7 Environmental Facts:</a:t>
            </a:r>
          </a:p>
          <a:p>
            <a:r>
              <a:rPr lang="en-US" sz="2800" b="1" dirty="0"/>
              <a:t>The following table offers suggestions for disposing of used equipment:</a:t>
            </a:r>
          </a:p>
          <a:p>
            <a:endParaRPr lang="en-US" sz="1200" b="1" dirty="0" smtClean="0"/>
          </a:p>
          <a:p>
            <a:pPr lvl="0"/>
            <a:r>
              <a:rPr lang="en-US" sz="2800" b="1" dirty="0" smtClean="0"/>
              <a:t>Component/Material	Disposal Method</a:t>
            </a:r>
          </a:p>
          <a:p>
            <a:pPr lvl="0"/>
            <a:r>
              <a:rPr lang="en-US" sz="2800" dirty="0" smtClean="0"/>
              <a:t>Power Supply 		</a:t>
            </a:r>
            <a:r>
              <a:rPr lang="en-US" sz="2800" dirty="0"/>
              <a:t>Contact local authorities. Recycle, if possible. </a:t>
            </a:r>
            <a:r>
              <a:rPr lang="en-US" sz="2800" dirty="0" smtClean="0"/>
              <a:t>					Discharge </a:t>
            </a:r>
            <a:r>
              <a:rPr lang="en-US" sz="2800" dirty="0"/>
              <a:t>before disposal (contains high voltages</a:t>
            </a:r>
            <a:r>
              <a:rPr lang="en-US" sz="2800" dirty="0" smtClean="0"/>
              <a:t>).</a:t>
            </a:r>
          </a:p>
          <a:p>
            <a:pPr lvl="0"/>
            <a:endParaRPr lang="en-US" sz="800" b="1" dirty="0" smtClean="0"/>
          </a:p>
          <a:p>
            <a:pPr lvl="0"/>
            <a:r>
              <a:rPr lang="en-US" sz="2800" dirty="0" smtClean="0"/>
              <a:t>Laser Printer			</a:t>
            </a:r>
            <a:r>
              <a:rPr lang="en-US" sz="2800" dirty="0"/>
              <a:t>Return to the manufacturer for recycling (to clean </a:t>
            </a:r>
            <a:r>
              <a:rPr lang="en-US" sz="2800" dirty="0" smtClean="0"/>
              <a:t>	 Toner	Cartridges 		up </a:t>
            </a:r>
            <a:r>
              <a:rPr lang="en-US" sz="2800" dirty="0"/>
              <a:t>spills, use a toner vacuum or a scoop and a </a:t>
            </a:r>
            <a:r>
              <a:rPr lang="en-US" sz="2800" dirty="0" smtClean="0"/>
              <a:t>					damp </a:t>
            </a:r>
            <a:r>
              <a:rPr lang="en-US" sz="2800" dirty="0"/>
              <a:t>cloth; never use a regular vacuum</a:t>
            </a:r>
            <a:r>
              <a:rPr lang="en-US" sz="2800" dirty="0" smtClean="0"/>
              <a:t>).</a:t>
            </a:r>
          </a:p>
          <a:p>
            <a:pPr lvl="0"/>
            <a:endParaRPr lang="en-US" sz="2800" dirty="0"/>
          </a:p>
          <a:p>
            <a:r>
              <a:rPr lang="en-US" sz="2800" dirty="0" smtClean="0"/>
              <a:t>Inkjet Printer		Recycle</a:t>
            </a:r>
            <a:r>
              <a:rPr lang="en-US" sz="2800" dirty="0"/>
              <a:t>; you can return the cartridges to the </a:t>
            </a:r>
            <a:r>
              <a:rPr lang="en-US" sz="2800" dirty="0" smtClean="0"/>
              <a:t>Cartridges			manufacturer </a:t>
            </a:r>
            <a:r>
              <a:rPr lang="en-US" sz="2800" dirty="0"/>
              <a:t>for recycling or recycle them yourself.</a:t>
            </a:r>
            <a:endParaRPr lang="en-US" sz="2800" dirty="0" smtClean="0"/>
          </a:p>
          <a:p>
            <a:pPr lvl="0"/>
            <a:r>
              <a:rPr lang="en-US" sz="2800" dirty="0" smtClean="0"/>
              <a:t>		</a:t>
            </a:r>
            <a:endParaRPr lang="en-US" sz="2800" dirty="0"/>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2332314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17</a:t>
            </a:fld>
            <a:endParaRPr lang="en-US"/>
          </a:p>
        </p:txBody>
      </p:sp>
      <p:sp>
        <p:nvSpPr>
          <p:cNvPr id="2" name="TextBox 1"/>
          <p:cNvSpPr txBox="1"/>
          <p:nvPr/>
        </p:nvSpPr>
        <p:spPr>
          <a:xfrm>
            <a:off x="419548" y="1050344"/>
            <a:ext cx="11317046" cy="2862322"/>
          </a:xfrm>
          <a:prstGeom prst="rect">
            <a:avLst/>
          </a:prstGeom>
          <a:noFill/>
        </p:spPr>
        <p:txBody>
          <a:bodyPr wrap="square" rtlCol="0">
            <a:spAutoFit/>
          </a:bodyPr>
          <a:lstStyle/>
          <a:p>
            <a:r>
              <a:rPr lang="en-US" sz="2800" b="1" dirty="0" smtClean="0"/>
              <a:t>2.1.7 Environmental Facts:</a:t>
            </a:r>
          </a:p>
          <a:p>
            <a:r>
              <a:rPr lang="en-US" sz="2800" b="1" dirty="0"/>
              <a:t>The following table offers suggestions for disposing of used equipment:</a:t>
            </a:r>
          </a:p>
          <a:p>
            <a:endParaRPr lang="en-US" sz="1200" b="1" dirty="0" smtClean="0"/>
          </a:p>
          <a:p>
            <a:pPr lvl="0"/>
            <a:r>
              <a:rPr lang="en-US" sz="2800" b="1" dirty="0" smtClean="0"/>
              <a:t>Component/Material	Disposal Method</a:t>
            </a:r>
          </a:p>
          <a:p>
            <a:pPr lvl="0"/>
            <a:r>
              <a:rPr lang="en-US" sz="2800" dirty="0" smtClean="0"/>
              <a:t>Cleaning Solutions		</a:t>
            </a:r>
            <a:r>
              <a:rPr lang="en-US" sz="2800" dirty="0"/>
              <a:t>Consult the MSDS, a licensed disposal organization, </a:t>
            </a:r>
            <a:r>
              <a:rPr lang="en-US" sz="2800" dirty="0" smtClean="0"/>
              <a:t>and Solvents 		or </a:t>
            </a:r>
            <a:r>
              <a:rPr lang="en-US" sz="2800" dirty="0"/>
              <a:t>local authorities for handling and authorized </a:t>
            </a:r>
            <a:r>
              <a:rPr lang="en-US" sz="2800" dirty="0" smtClean="0"/>
              <a:t>					disposal </a:t>
            </a:r>
            <a:r>
              <a:rPr lang="en-US" sz="2800" dirty="0"/>
              <a:t>procedures</a:t>
            </a:r>
            <a:r>
              <a:rPr lang="en-US" sz="2800" dirty="0" smtClean="0"/>
              <a:t>.</a:t>
            </a:r>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7619382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18</a:t>
            </a:fld>
            <a:endParaRPr lang="en-US"/>
          </a:p>
        </p:txBody>
      </p:sp>
      <p:sp>
        <p:nvSpPr>
          <p:cNvPr id="2" name="TextBox 1"/>
          <p:cNvSpPr txBox="1"/>
          <p:nvPr/>
        </p:nvSpPr>
        <p:spPr>
          <a:xfrm>
            <a:off x="430306" y="908705"/>
            <a:ext cx="11317046" cy="5447645"/>
          </a:xfrm>
          <a:prstGeom prst="rect">
            <a:avLst/>
          </a:prstGeom>
          <a:noFill/>
        </p:spPr>
        <p:txBody>
          <a:bodyPr wrap="square" rtlCol="0">
            <a:spAutoFit/>
          </a:bodyPr>
          <a:lstStyle/>
          <a:p>
            <a:r>
              <a:rPr lang="en-US" sz="2800" b="1" dirty="0" smtClean="0"/>
              <a:t>2.2.2 Professionalism:</a:t>
            </a:r>
          </a:p>
          <a:p>
            <a:r>
              <a:rPr lang="en-US" sz="2800" dirty="0"/>
              <a:t>As a PC technician, it is important to always act in a professional manner. Being professional will not only optimize the client's experience, but also dispel the myth that PC technicians have poor people skills. Consider the following guidelines when interacting with clients</a:t>
            </a:r>
            <a:r>
              <a:rPr lang="en-US" sz="2800" dirty="0" smtClean="0"/>
              <a:t>:</a:t>
            </a:r>
          </a:p>
          <a:p>
            <a:endParaRPr lang="en-US" sz="800" dirty="0" smtClean="0"/>
          </a:p>
          <a:p>
            <a:pPr lvl="0"/>
            <a:r>
              <a:rPr lang="en-US" sz="2800" dirty="0" smtClean="0"/>
              <a:t>o </a:t>
            </a:r>
            <a:r>
              <a:rPr lang="en-US" sz="2800" b="1" dirty="0"/>
              <a:t>Make a good first impression</a:t>
            </a:r>
            <a:r>
              <a:rPr lang="en-US" sz="2800" dirty="0"/>
              <a:t>. If your first contact with the client </a:t>
            </a:r>
            <a:r>
              <a:rPr lang="en-US" sz="2800" dirty="0" smtClean="0"/>
              <a:t>is</a:t>
            </a:r>
            <a:br>
              <a:rPr lang="en-US" sz="2800" dirty="0" smtClean="0"/>
            </a:br>
            <a:r>
              <a:rPr lang="en-US" sz="2800" dirty="0" smtClean="0"/>
              <a:t>   positive, the </a:t>
            </a:r>
            <a:r>
              <a:rPr lang="en-US" sz="2800" dirty="0"/>
              <a:t>relationship will be much easier to handle and maintain.</a:t>
            </a:r>
          </a:p>
          <a:p>
            <a:pPr marL="0" lvl="1"/>
            <a:r>
              <a:rPr lang="en-US" sz="2400" dirty="0" smtClean="0"/>
              <a:t>1- Arrive </a:t>
            </a:r>
            <a:r>
              <a:rPr lang="en-US" sz="2400" dirty="0"/>
              <a:t>to appointments on time and prepared. If you are going to be late, </a:t>
            </a:r>
            <a:r>
              <a:rPr lang="en-US" sz="2400" dirty="0" smtClean="0"/>
              <a:t>contact</a:t>
            </a:r>
            <a:br>
              <a:rPr lang="en-US" sz="2400" dirty="0" smtClean="0"/>
            </a:br>
            <a:r>
              <a:rPr lang="en-US" sz="2400" dirty="0" smtClean="0"/>
              <a:t>     the </a:t>
            </a:r>
            <a:r>
              <a:rPr lang="en-US" sz="2400" dirty="0"/>
              <a:t>client and let them know</a:t>
            </a:r>
            <a:r>
              <a:rPr lang="en-US" sz="2400" dirty="0" smtClean="0"/>
              <a:t>.</a:t>
            </a:r>
          </a:p>
          <a:p>
            <a:pPr marL="0" lvl="1"/>
            <a:r>
              <a:rPr lang="en-US" sz="2400" dirty="0" smtClean="0"/>
              <a:t>2- Dress </a:t>
            </a:r>
            <a:r>
              <a:rPr lang="en-US" sz="2400" dirty="0"/>
              <a:t>professionally and following any company dress codes. This includes </a:t>
            </a:r>
            <a:r>
              <a:rPr lang="en-US" sz="2400" dirty="0" smtClean="0"/>
              <a:t>appearing</a:t>
            </a:r>
            <a:br>
              <a:rPr lang="en-US" sz="2400" dirty="0" smtClean="0"/>
            </a:br>
            <a:r>
              <a:rPr lang="en-US" sz="2400" dirty="0" smtClean="0"/>
              <a:t>    well </a:t>
            </a:r>
            <a:r>
              <a:rPr lang="en-US" sz="2400" dirty="0"/>
              <a:t>kempt.</a:t>
            </a:r>
          </a:p>
          <a:p>
            <a:pPr marL="0" lvl="1"/>
            <a:r>
              <a:rPr lang="en-US" sz="2400" dirty="0" smtClean="0"/>
              <a:t>3- Greet </a:t>
            </a:r>
            <a:r>
              <a:rPr lang="en-US" sz="2400" dirty="0"/>
              <a:t>the client and introduce yourself.</a:t>
            </a:r>
          </a:p>
          <a:p>
            <a:pPr marL="0" lvl="1"/>
            <a:r>
              <a:rPr lang="en-US" sz="2400" dirty="0" smtClean="0"/>
              <a:t>4- Ask </a:t>
            </a:r>
            <a:r>
              <a:rPr lang="en-US" sz="2400" dirty="0"/>
              <a:t>permission before entering the client's office or home</a:t>
            </a:r>
            <a:r>
              <a:rPr lang="en-US" sz="2400" dirty="0" smtClean="0"/>
              <a:t>.</a:t>
            </a:r>
            <a:endParaRPr lang="en-US" sz="2400" dirty="0"/>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9273087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19</a:t>
            </a:fld>
            <a:endParaRPr lang="en-US"/>
          </a:p>
        </p:txBody>
      </p:sp>
      <p:sp>
        <p:nvSpPr>
          <p:cNvPr id="2" name="TextBox 1"/>
          <p:cNvSpPr txBox="1"/>
          <p:nvPr/>
        </p:nvSpPr>
        <p:spPr>
          <a:xfrm>
            <a:off x="408791" y="738373"/>
            <a:ext cx="11317046" cy="5816977"/>
          </a:xfrm>
          <a:prstGeom prst="rect">
            <a:avLst/>
          </a:prstGeom>
          <a:noFill/>
        </p:spPr>
        <p:txBody>
          <a:bodyPr wrap="square" rtlCol="0">
            <a:spAutoFit/>
          </a:bodyPr>
          <a:lstStyle/>
          <a:p>
            <a:r>
              <a:rPr lang="en-US" sz="2800" b="1" dirty="0" smtClean="0"/>
              <a:t>2.2.2 Professionalism:</a:t>
            </a:r>
          </a:p>
          <a:p>
            <a:endParaRPr lang="en-US" sz="800" dirty="0" smtClean="0"/>
          </a:p>
          <a:p>
            <a:pPr lvl="0"/>
            <a:r>
              <a:rPr lang="en-US" sz="2800" dirty="0" smtClean="0"/>
              <a:t>o </a:t>
            </a:r>
            <a:r>
              <a:rPr lang="en-US" sz="2800" b="1" dirty="0" smtClean="0"/>
              <a:t>Communicate Effectively</a:t>
            </a:r>
            <a:r>
              <a:rPr lang="en-US" sz="2800" dirty="0" smtClean="0"/>
              <a:t>. Understanding both you and the client’s expectations is very helpful.</a:t>
            </a:r>
            <a:endParaRPr lang="en-US" sz="2800" dirty="0"/>
          </a:p>
          <a:p>
            <a:pPr lvl="1"/>
            <a:r>
              <a:rPr lang="en-US" sz="2800" dirty="0" smtClean="0"/>
              <a:t>1- </a:t>
            </a:r>
            <a:r>
              <a:rPr lang="en-US" sz="2800" dirty="0"/>
              <a:t>Use clear, concise, and direct statements.</a:t>
            </a:r>
          </a:p>
          <a:p>
            <a:pPr lvl="1"/>
            <a:r>
              <a:rPr lang="en-US" sz="2800" dirty="0" smtClean="0"/>
              <a:t>2- </a:t>
            </a:r>
            <a:r>
              <a:rPr lang="en-US" sz="2800" dirty="0"/>
              <a:t>Allow the client to speak and avoid interrupting.</a:t>
            </a:r>
          </a:p>
          <a:p>
            <a:pPr lvl="1"/>
            <a:r>
              <a:rPr lang="en-US" sz="2800" dirty="0" smtClean="0"/>
              <a:t>3- </a:t>
            </a:r>
            <a:r>
              <a:rPr lang="en-US" sz="2800" dirty="0"/>
              <a:t>Clarify client statements—restate what they have said and </a:t>
            </a:r>
            <a:r>
              <a:rPr lang="en-US" sz="2800" dirty="0" smtClean="0"/>
              <a:t>ask</a:t>
            </a:r>
            <a:br>
              <a:rPr lang="en-US" sz="2800" dirty="0" smtClean="0"/>
            </a:br>
            <a:r>
              <a:rPr lang="en-US" sz="2800" dirty="0" smtClean="0"/>
              <a:t>    </a:t>
            </a:r>
            <a:r>
              <a:rPr lang="en-US" sz="2800" dirty="0"/>
              <a:t>pertinent questions.</a:t>
            </a:r>
          </a:p>
          <a:p>
            <a:pPr lvl="1"/>
            <a:r>
              <a:rPr lang="en-US" sz="2800" dirty="0" smtClean="0"/>
              <a:t>4- </a:t>
            </a:r>
            <a:r>
              <a:rPr lang="en-US" sz="2800" dirty="0"/>
              <a:t>Avoid using jargon, abbreviations, and acronyms. Take time to explain </a:t>
            </a:r>
            <a:r>
              <a:rPr lang="en-US" sz="2800" dirty="0" smtClean="0"/>
              <a:t/>
            </a:r>
            <a:br>
              <a:rPr lang="en-US" sz="2800" dirty="0" smtClean="0"/>
            </a:br>
            <a:r>
              <a:rPr lang="en-US" sz="2800" dirty="0" smtClean="0"/>
              <a:t>    technical </a:t>
            </a:r>
            <a:r>
              <a:rPr lang="en-US" sz="2800" dirty="0"/>
              <a:t>terms and issues in a simple way</a:t>
            </a:r>
            <a:r>
              <a:rPr lang="en-US" sz="2800" dirty="0" smtClean="0"/>
              <a:t>.</a:t>
            </a:r>
          </a:p>
          <a:p>
            <a:pPr lvl="1"/>
            <a:r>
              <a:rPr lang="en-US" sz="2800" dirty="0" smtClean="0"/>
              <a:t>5 - </a:t>
            </a:r>
            <a:r>
              <a:rPr lang="en-US" sz="2800" dirty="0"/>
              <a:t>Clearly explain the problem and any repair options. Be sure to </a:t>
            </a:r>
            <a:r>
              <a:rPr lang="en-US" sz="2800" dirty="0" smtClean="0"/>
              <a:t>explain</a:t>
            </a:r>
            <a:br>
              <a:rPr lang="en-US" sz="2800" dirty="0" smtClean="0"/>
            </a:br>
            <a:r>
              <a:rPr lang="en-US" sz="2800" dirty="0" smtClean="0"/>
              <a:t>     </a:t>
            </a:r>
            <a:r>
              <a:rPr lang="en-US" sz="2800" dirty="0"/>
              <a:t>the advantages, disadvantages, and cost of a repair.</a:t>
            </a:r>
          </a:p>
          <a:p>
            <a:pPr lvl="1"/>
            <a:r>
              <a:rPr lang="en-US" sz="2800" dirty="0" smtClean="0"/>
              <a:t>6 - </a:t>
            </a:r>
            <a:r>
              <a:rPr lang="en-US" sz="2800" dirty="0"/>
              <a:t>Set realistic expectations for finishing work—when in doubt, </a:t>
            </a:r>
            <a:r>
              <a:rPr lang="en-US" sz="2800" dirty="0" smtClean="0"/>
              <a:t/>
            </a:r>
            <a:br>
              <a:rPr lang="en-US" sz="2800" dirty="0" smtClean="0"/>
            </a:br>
            <a:r>
              <a:rPr lang="en-US" sz="2800" dirty="0" smtClean="0"/>
              <a:t>     overestimate.</a:t>
            </a:r>
            <a:endParaRPr lang="en-US" sz="2800" dirty="0"/>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3668345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2</a:t>
            </a:fld>
            <a:endParaRPr lang="en-US"/>
          </a:p>
        </p:txBody>
      </p:sp>
      <p:sp>
        <p:nvSpPr>
          <p:cNvPr id="2" name="TextBox 1"/>
          <p:cNvSpPr txBox="1"/>
          <p:nvPr/>
        </p:nvSpPr>
        <p:spPr>
          <a:xfrm>
            <a:off x="666974" y="1140312"/>
            <a:ext cx="10886739" cy="4401205"/>
          </a:xfrm>
          <a:prstGeom prst="rect">
            <a:avLst/>
          </a:prstGeom>
          <a:noFill/>
        </p:spPr>
        <p:txBody>
          <a:bodyPr wrap="square" rtlCol="0">
            <a:spAutoFit/>
          </a:bodyPr>
          <a:lstStyle/>
          <a:p>
            <a:r>
              <a:rPr lang="en-US" sz="2800" b="1" dirty="0" smtClean="0"/>
              <a:t>2.1 Protection and Safety</a:t>
            </a:r>
          </a:p>
          <a:p>
            <a:r>
              <a:rPr lang="en-US" sz="2800" b="1" dirty="0" smtClean="0"/>
              <a:t>Power:</a:t>
            </a:r>
          </a:p>
          <a:p>
            <a:endParaRPr lang="en-US" sz="2800" b="1" dirty="0" smtClean="0"/>
          </a:p>
          <a:p>
            <a:r>
              <a:rPr lang="en-US" sz="2800" dirty="0" smtClean="0"/>
              <a:t>o</a:t>
            </a:r>
            <a:r>
              <a:rPr lang="en-US" sz="2800" b="1" dirty="0" smtClean="0"/>
              <a:t> </a:t>
            </a:r>
            <a:r>
              <a:rPr lang="en-US" sz="2800" dirty="0" smtClean="0"/>
              <a:t>Before handling a system component make sure it is powered off.</a:t>
            </a:r>
          </a:p>
          <a:p>
            <a:r>
              <a:rPr lang="en-US" sz="2800" dirty="0" smtClean="0"/>
              <a:t>o</a:t>
            </a:r>
            <a:r>
              <a:rPr lang="en-US" sz="2800" b="1" dirty="0" smtClean="0"/>
              <a:t> </a:t>
            </a:r>
            <a:r>
              <a:rPr lang="en-US" sz="2800" dirty="0" smtClean="0"/>
              <a:t>Make sure the ground pin on the PC Power Plug is intact.</a:t>
            </a:r>
          </a:p>
          <a:p>
            <a:r>
              <a:rPr lang="en-US" sz="2800" dirty="0" smtClean="0"/>
              <a:t>o</a:t>
            </a:r>
            <a:r>
              <a:rPr lang="en-US" sz="2800" b="1" dirty="0" smtClean="0"/>
              <a:t> </a:t>
            </a:r>
            <a:r>
              <a:rPr lang="en-US" sz="2800" dirty="0" smtClean="0"/>
              <a:t>Unplug the system before working on components.</a:t>
            </a:r>
          </a:p>
          <a:p>
            <a:r>
              <a:rPr lang="en-US" sz="2800" dirty="0" smtClean="0"/>
              <a:t>o</a:t>
            </a:r>
            <a:r>
              <a:rPr lang="en-US" sz="2800" b="1" dirty="0" smtClean="0"/>
              <a:t> </a:t>
            </a:r>
            <a:r>
              <a:rPr lang="en-US" sz="2800" dirty="0" smtClean="0"/>
              <a:t>Power inverter convert AC to DC and can retain a charge.</a:t>
            </a:r>
          </a:p>
          <a:p>
            <a:r>
              <a:rPr lang="en-US" sz="2800" dirty="0" smtClean="0"/>
              <a:t>o</a:t>
            </a:r>
            <a:r>
              <a:rPr lang="en-US" sz="2800" b="1" dirty="0" smtClean="0"/>
              <a:t> </a:t>
            </a:r>
            <a:r>
              <a:rPr lang="en-US" sz="2800" dirty="0" smtClean="0"/>
              <a:t>Replace rather than fix power </a:t>
            </a:r>
            <a:r>
              <a:rPr lang="en-US" sz="2800" dirty="0" err="1" smtClean="0"/>
              <a:t>supllies</a:t>
            </a:r>
            <a:r>
              <a:rPr lang="en-US" sz="2800" dirty="0" smtClean="0"/>
              <a:t>.</a:t>
            </a:r>
          </a:p>
          <a:p>
            <a:r>
              <a:rPr lang="en-US" sz="2800" dirty="0" smtClean="0"/>
              <a:t>o</a:t>
            </a:r>
            <a:r>
              <a:rPr lang="en-US" sz="2800" b="1" dirty="0" smtClean="0"/>
              <a:t> </a:t>
            </a:r>
            <a:r>
              <a:rPr lang="en-US" sz="2800" dirty="0" smtClean="0"/>
              <a:t>Avoid opening a power supply with a large capacitor since it holds a</a:t>
            </a:r>
            <a:br>
              <a:rPr lang="en-US" sz="2800" dirty="0" smtClean="0"/>
            </a:br>
            <a:r>
              <a:rPr lang="en-US" sz="2800" dirty="0" smtClean="0"/>
              <a:t>   charge.</a:t>
            </a:r>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25685673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20</a:t>
            </a:fld>
            <a:endParaRPr lang="en-US"/>
          </a:p>
        </p:txBody>
      </p:sp>
      <p:sp>
        <p:nvSpPr>
          <p:cNvPr id="2" name="TextBox 1"/>
          <p:cNvSpPr txBox="1"/>
          <p:nvPr/>
        </p:nvSpPr>
        <p:spPr>
          <a:xfrm>
            <a:off x="301214" y="526647"/>
            <a:ext cx="11317046" cy="6247864"/>
          </a:xfrm>
          <a:prstGeom prst="rect">
            <a:avLst/>
          </a:prstGeom>
          <a:noFill/>
        </p:spPr>
        <p:txBody>
          <a:bodyPr wrap="square" rtlCol="0">
            <a:spAutoFit/>
          </a:bodyPr>
          <a:lstStyle/>
          <a:p>
            <a:r>
              <a:rPr lang="en-US" sz="2800" b="1" dirty="0" smtClean="0"/>
              <a:t>2.2.2 Professionalism:</a:t>
            </a:r>
          </a:p>
          <a:p>
            <a:endParaRPr lang="en-US" sz="800" dirty="0" smtClean="0"/>
          </a:p>
          <a:p>
            <a:r>
              <a:rPr lang="en-US" sz="2800" dirty="0" smtClean="0"/>
              <a:t>o </a:t>
            </a:r>
            <a:r>
              <a:rPr lang="en-US" sz="2800" b="1" dirty="0" smtClean="0"/>
              <a:t>Show respect</a:t>
            </a:r>
            <a:r>
              <a:rPr lang="en-US" sz="2800" dirty="0" smtClean="0"/>
              <a:t>. </a:t>
            </a:r>
            <a:r>
              <a:rPr lang="en-US" sz="2800" dirty="0"/>
              <a:t>This includes showing respect not only to your clients, but also their workspaces and computers.</a:t>
            </a:r>
          </a:p>
          <a:p>
            <a:pPr lvl="1"/>
            <a:r>
              <a:rPr lang="en-US" sz="2800" dirty="0" smtClean="0"/>
              <a:t>1- </a:t>
            </a:r>
            <a:r>
              <a:rPr lang="en-US" sz="2800" dirty="0"/>
              <a:t>Never argue with a client or become defensive.</a:t>
            </a:r>
          </a:p>
          <a:p>
            <a:pPr lvl="1"/>
            <a:r>
              <a:rPr lang="en-US" sz="2800" dirty="0" smtClean="0"/>
              <a:t>2- </a:t>
            </a:r>
            <a:r>
              <a:rPr lang="en-US" sz="2800" dirty="0"/>
              <a:t>Avoid accusing the client. Even if the client caused the problem, do </a:t>
            </a:r>
            <a:r>
              <a:rPr lang="en-US" sz="2800" dirty="0" smtClean="0"/>
              <a:t>not</a:t>
            </a:r>
            <a:br>
              <a:rPr lang="en-US" sz="2800" dirty="0" smtClean="0"/>
            </a:br>
            <a:r>
              <a:rPr lang="en-US" sz="2800" dirty="0" smtClean="0"/>
              <a:t>    </a:t>
            </a:r>
            <a:r>
              <a:rPr lang="en-US" sz="2800" dirty="0"/>
              <a:t>point fingers.</a:t>
            </a:r>
          </a:p>
          <a:p>
            <a:pPr lvl="1"/>
            <a:r>
              <a:rPr lang="en-US" sz="2800" dirty="0" smtClean="0"/>
              <a:t>3- </a:t>
            </a:r>
            <a:r>
              <a:rPr lang="en-US" sz="2800" dirty="0"/>
              <a:t>Ask before moving items on desks or making changes to computer </a:t>
            </a:r>
            <a:r>
              <a:rPr lang="en-US" sz="2800" dirty="0" smtClean="0"/>
              <a:t/>
            </a:r>
            <a:br>
              <a:rPr lang="en-US" sz="2800" dirty="0" smtClean="0"/>
            </a:br>
            <a:r>
              <a:rPr lang="en-US" sz="2800" dirty="0" smtClean="0"/>
              <a:t>    systems</a:t>
            </a:r>
            <a:r>
              <a:rPr lang="en-US" sz="2800" dirty="0"/>
              <a:t>.</a:t>
            </a:r>
          </a:p>
          <a:p>
            <a:pPr lvl="1"/>
            <a:r>
              <a:rPr lang="en-US" sz="2800" dirty="0" smtClean="0"/>
              <a:t>4- </a:t>
            </a:r>
            <a:r>
              <a:rPr lang="en-US" sz="2800" dirty="0"/>
              <a:t>Stay calm and avoid being judgmental or insulting.</a:t>
            </a:r>
          </a:p>
          <a:p>
            <a:pPr lvl="1"/>
            <a:r>
              <a:rPr lang="en-US" sz="2800" dirty="0" smtClean="0"/>
              <a:t>5 - </a:t>
            </a:r>
            <a:r>
              <a:rPr lang="en-US" sz="2800" dirty="0"/>
              <a:t>Avoid distractions or interruptions. Don't take personal phone </a:t>
            </a:r>
            <a:r>
              <a:rPr lang="en-US" sz="2800" dirty="0" smtClean="0"/>
              <a:t>calls</a:t>
            </a:r>
            <a:br>
              <a:rPr lang="en-US" sz="2800" dirty="0" smtClean="0"/>
            </a:br>
            <a:r>
              <a:rPr lang="en-US" sz="2800" dirty="0" smtClean="0"/>
              <a:t>     </a:t>
            </a:r>
            <a:r>
              <a:rPr lang="en-US" sz="2800" dirty="0"/>
              <a:t>and ask permission before taking work-related calls.</a:t>
            </a:r>
          </a:p>
          <a:p>
            <a:pPr lvl="1"/>
            <a:r>
              <a:rPr lang="en-US" sz="2800" dirty="0" smtClean="0"/>
              <a:t>6 - </a:t>
            </a:r>
            <a:r>
              <a:rPr lang="en-US" sz="2800" dirty="0"/>
              <a:t>Do not browse files on computers that are not necessary or related </a:t>
            </a:r>
            <a:r>
              <a:rPr lang="en-US" sz="2800" dirty="0" smtClean="0"/>
              <a:t>to</a:t>
            </a:r>
            <a:br>
              <a:rPr lang="en-US" sz="2800" dirty="0" smtClean="0"/>
            </a:br>
            <a:r>
              <a:rPr lang="en-US" sz="2800" dirty="0" smtClean="0"/>
              <a:t>      </a:t>
            </a:r>
            <a:r>
              <a:rPr lang="en-US" sz="2800" dirty="0"/>
              <a:t>the repair</a:t>
            </a:r>
            <a:r>
              <a:rPr lang="en-US" sz="2800" dirty="0" smtClean="0"/>
              <a:t>.</a:t>
            </a:r>
          </a:p>
          <a:p>
            <a:pPr lvl="1"/>
            <a:r>
              <a:rPr lang="en-US" sz="2800" dirty="0" smtClean="0"/>
              <a:t>7 - </a:t>
            </a:r>
            <a:r>
              <a:rPr lang="en-US" sz="2800" dirty="0"/>
              <a:t>Never complain about clients on social media platforms</a:t>
            </a:r>
            <a:r>
              <a:rPr lang="en-US" sz="2800" dirty="0" smtClean="0"/>
              <a:t>.</a:t>
            </a:r>
            <a:endParaRPr lang="en-US" sz="2800" dirty="0"/>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28103344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21</a:t>
            </a:fld>
            <a:endParaRPr lang="en-US"/>
          </a:p>
        </p:txBody>
      </p:sp>
      <p:sp>
        <p:nvSpPr>
          <p:cNvPr id="2" name="TextBox 1"/>
          <p:cNvSpPr txBox="1"/>
          <p:nvPr/>
        </p:nvSpPr>
        <p:spPr>
          <a:xfrm>
            <a:off x="301214" y="526647"/>
            <a:ext cx="11317046" cy="5940088"/>
          </a:xfrm>
          <a:prstGeom prst="rect">
            <a:avLst/>
          </a:prstGeom>
          <a:noFill/>
        </p:spPr>
        <p:txBody>
          <a:bodyPr wrap="square" rtlCol="0">
            <a:spAutoFit/>
          </a:bodyPr>
          <a:lstStyle/>
          <a:p>
            <a:r>
              <a:rPr lang="en-US" sz="2800" b="1" dirty="0" smtClean="0"/>
              <a:t>2.2.2 Professionalism:</a:t>
            </a:r>
            <a:endParaRPr lang="en-US" sz="800" dirty="0" smtClean="0"/>
          </a:p>
          <a:p>
            <a:r>
              <a:rPr lang="en-US" sz="2800" b="1" dirty="0"/>
              <a:t>Being professional extends to identifying the problem and implementing solutions. During this process, keep in mind the following:</a:t>
            </a:r>
          </a:p>
          <a:p>
            <a:pPr lvl="0"/>
            <a:r>
              <a:rPr lang="en-US" sz="2800" dirty="0" smtClean="0"/>
              <a:t>1- </a:t>
            </a:r>
            <a:r>
              <a:rPr lang="en-US" dirty="0"/>
              <a:t>Get authorization to proceed before making any unexpected repairs or fixing items that were not part of the </a:t>
            </a:r>
            <a:r>
              <a:rPr lang="en-US" dirty="0" smtClean="0"/>
              <a:t/>
            </a:r>
            <a:br>
              <a:rPr lang="en-US" dirty="0" smtClean="0"/>
            </a:br>
            <a:r>
              <a:rPr lang="en-US" dirty="0" smtClean="0"/>
              <a:t>       original </a:t>
            </a:r>
            <a:r>
              <a:rPr lang="en-US" dirty="0"/>
              <a:t>problem, especially if the extra repairs result in an additional charge.</a:t>
            </a:r>
            <a:endParaRPr lang="en-US" sz="2000" dirty="0"/>
          </a:p>
          <a:p>
            <a:pPr lvl="0"/>
            <a:r>
              <a:rPr lang="en-US" sz="2800" dirty="0" smtClean="0"/>
              <a:t>2- </a:t>
            </a:r>
            <a:r>
              <a:rPr lang="en-US" dirty="0"/>
              <a:t>After you have fixed the problem, try it out (or let the client try it out) to make sure that other problems don't exist.</a:t>
            </a:r>
            <a:endParaRPr lang="en-US" sz="2000" dirty="0"/>
          </a:p>
          <a:p>
            <a:pPr lvl="0"/>
            <a:r>
              <a:rPr lang="en-US" sz="2800" dirty="0" smtClean="0"/>
              <a:t>3- </a:t>
            </a:r>
            <a:r>
              <a:rPr lang="en-US" dirty="0"/>
              <a:t>After the repairs are finished, provide the client with a detailed invoice of the work performed. Also include any </a:t>
            </a:r>
            <a:r>
              <a:rPr lang="en-US" dirty="0" smtClean="0"/>
              <a:t/>
            </a:r>
            <a:br>
              <a:rPr lang="en-US" dirty="0" smtClean="0"/>
            </a:br>
            <a:r>
              <a:rPr lang="en-US" dirty="0" smtClean="0"/>
              <a:t>       manuals </a:t>
            </a:r>
            <a:r>
              <a:rPr lang="en-US" dirty="0"/>
              <a:t>or documentation related to new hardware.</a:t>
            </a:r>
            <a:endParaRPr lang="en-US" sz="2000" dirty="0"/>
          </a:p>
          <a:p>
            <a:pPr lvl="0"/>
            <a:r>
              <a:rPr lang="en-US" sz="2800" dirty="0" smtClean="0"/>
              <a:t>4- </a:t>
            </a:r>
            <a:r>
              <a:rPr lang="en-US" dirty="0"/>
              <a:t>Ask the client if they would like to keep the failed components.</a:t>
            </a:r>
            <a:endParaRPr lang="en-US" sz="2000" dirty="0"/>
          </a:p>
          <a:p>
            <a:pPr lvl="0"/>
            <a:r>
              <a:rPr lang="en-US" sz="2800" dirty="0" smtClean="0"/>
              <a:t>5 - </a:t>
            </a:r>
            <a:r>
              <a:rPr lang="en-US" dirty="0"/>
              <a:t>If necessary, take the time to briefly explain any new software or hardware that was installed.</a:t>
            </a:r>
            <a:endParaRPr lang="en-US" sz="2000" dirty="0"/>
          </a:p>
          <a:p>
            <a:pPr lvl="0"/>
            <a:r>
              <a:rPr lang="en-US" sz="2800" dirty="0" smtClean="0"/>
              <a:t>6 - </a:t>
            </a:r>
            <a:r>
              <a:rPr lang="en-US" dirty="0"/>
              <a:t>If applicable, offer additional services or training that might be beneficial to the client.</a:t>
            </a:r>
            <a:endParaRPr lang="en-US" sz="2000" dirty="0"/>
          </a:p>
          <a:p>
            <a:pPr lvl="0"/>
            <a:r>
              <a:rPr lang="en-US" sz="2800" dirty="0" smtClean="0"/>
              <a:t>7 - </a:t>
            </a:r>
            <a:r>
              <a:rPr lang="en-US" dirty="0"/>
              <a:t>If the problem is related to user error or is caused by actions taken by the client, tactfully explain the problem </a:t>
            </a:r>
            <a:r>
              <a:rPr lang="en-US" dirty="0" smtClean="0"/>
              <a:t/>
            </a:r>
            <a:br>
              <a:rPr lang="en-US" dirty="0" smtClean="0"/>
            </a:br>
            <a:r>
              <a:rPr lang="en-US" dirty="0" smtClean="0"/>
              <a:t>        without </a:t>
            </a:r>
            <a:r>
              <a:rPr lang="en-US" dirty="0"/>
              <a:t>accusing or judging the client</a:t>
            </a:r>
            <a:r>
              <a:rPr lang="en-US" dirty="0" smtClean="0"/>
              <a:t>.</a:t>
            </a:r>
          </a:p>
          <a:p>
            <a:r>
              <a:rPr lang="en-US" sz="2800" dirty="0" smtClean="0"/>
              <a:t>8</a:t>
            </a:r>
            <a:r>
              <a:rPr lang="en-US" sz="2000" dirty="0" smtClean="0"/>
              <a:t>. </a:t>
            </a:r>
            <a:r>
              <a:rPr lang="en-US" dirty="0"/>
              <a:t>Before leaving, make sure the client is satisfied that the problem has been resolved. For best client service and </a:t>
            </a:r>
            <a:r>
              <a:rPr lang="en-US" dirty="0" smtClean="0"/>
              <a:t/>
            </a:r>
            <a:br>
              <a:rPr lang="en-US" dirty="0" smtClean="0"/>
            </a:br>
            <a:r>
              <a:rPr lang="en-US" dirty="0" smtClean="0"/>
              <a:t>      based </a:t>
            </a:r>
            <a:r>
              <a:rPr lang="en-US" dirty="0"/>
              <a:t>on your company policy, follow up with the client at a later time to verify that the problem remains fixed</a:t>
            </a:r>
            <a:r>
              <a:rPr lang="en-US" dirty="0" smtClean="0"/>
              <a:t>.</a:t>
            </a:r>
            <a:endParaRPr lang="en-US" dirty="0"/>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33648247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22</a:t>
            </a:fld>
            <a:endParaRPr lang="en-US"/>
          </a:p>
        </p:txBody>
      </p:sp>
      <p:sp>
        <p:nvSpPr>
          <p:cNvPr id="2" name="TextBox 1"/>
          <p:cNvSpPr txBox="1"/>
          <p:nvPr/>
        </p:nvSpPr>
        <p:spPr>
          <a:xfrm>
            <a:off x="322729" y="686730"/>
            <a:ext cx="11317046" cy="5509200"/>
          </a:xfrm>
          <a:prstGeom prst="rect">
            <a:avLst/>
          </a:prstGeom>
          <a:noFill/>
        </p:spPr>
        <p:txBody>
          <a:bodyPr wrap="square" rtlCol="0">
            <a:spAutoFit/>
          </a:bodyPr>
          <a:lstStyle/>
          <a:p>
            <a:r>
              <a:rPr lang="en-US" sz="2800" b="1" dirty="0" smtClean="0"/>
              <a:t>2.3 PC Tools:</a:t>
            </a:r>
            <a:endParaRPr lang="en-US" sz="800" dirty="0" smtClean="0"/>
          </a:p>
          <a:p>
            <a:r>
              <a:rPr lang="en-US" sz="2400" dirty="0"/>
              <a:t>The following devices and components are used for computer repair and maintenance</a:t>
            </a:r>
            <a:r>
              <a:rPr lang="en-US" sz="2400" dirty="0" smtClean="0"/>
              <a:t>:</a:t>
            </a:r>
          </a:p>
          <a:p>
            <a:endParaRPr lang="en-US" sz="1000" dirty="0" smtClean="0"/>
          </a:p>
          <a:p>
            <a:r>
              <a:rPr lang="en-US" dirty="0"/>
              <a:t>Combination </a:t>
            </a:r>
            <a:r>
              <a:rPr lang="en-US" dirty="0" smtClean="0"/>
              <a:t>ratchet/screwdriver	</a:t>
            </a:r>
            <a:r>
              <a:rPr lang="en-US" dirty="0"/>
              <a:t> A </a:t>
            </a:r>
            <a:r>
              <a:rPr lang="en-US" b="1" i="1" dirty="0"/>
              <a:t>combination ratchet</a:t>
            </a:r>
            <a:r>
              <a:rPr lang="en-US" dirty="0"/>
              <a:t> has interchangeable bits with a ratcheting handle that </a:t>
            </a:r>
            <a:r>
              <a:rPr lang="en-US" dirty="0" smtClean="0"/>
              <a:t>					provides </a:t>
            </a:r>
            <a:r>
              <a:rPr lang="en-US" dirty="0"/>
              <a:t>multiple features in a single tool</a:t>
            </a:r>
            <a:r>
              <a:rPr lang="en-US" dirty="0" smtClean="0"/>
              <a:t>.</a:t>
            </a:r>
          </a:p>
          <a:p>
            <a:pPr lvl="0"/>
            <a:r>
              <a:rPr lang="en-US" dirty="0"/>
              <a:t>	</a:t>
            </a:r>
            <a:r>
              <a:rPr lang="en-US" dirty="0" smtClean="0"/>
              <a:t>			o </a:t>
            </a:r>
            <a:r>
              <a:rPr lang="en-US" dirty="0"/>
              <a:t>Bit ends can be replaced for Phillips and flat-head screwdrivers, hex sockets, </a:t>
            </a:r>
            <a:r>
              <a:rPr lang="en-US" dirty="0" smtClean="0"/>
              <a:t>					   and </a:t>
            </a:r>
            <a:r>
              <a:rPr lang="en-US" dirty="0" err="1"/>
              <a:t>torx</a:t>
            </a:r>
            <a:r>
              <a:rPr lang="en-US" dirty="0"/>
              <a:t> (star-shaped) bits</a:t>
            </a:r>
            <a:r>
              <a:rPr lang="en-US" dirty="0" smtClean="0"/>
              <a:t>.</a:t>
            </a:r>
          </a:p>
          <a:p>
            <a:r>
              <a:rPr lang="en-US" dirty="0" smtClean="0"/>
              <a:t>				o </a:t>
            </a:r>
            <a:r>
              <a:rPr lang="en-US" dirty="0"/>
              <a:t>The ratcheting handle allows you to drive the screw without repositioning the </a:t>
            </a:r>
            <a:r>
              <a:rPr lang="en-US" dirty="0" smtClean="0"/>
              <a:t>				   driver.</a:t>
            </a:r>
          </a:p>
          <a:p>
            <a:r>
              <a:rPr lang="en-US" dirty="0"/>
              <a:t>	</a:t>
            </a:r>
            <a:r>
              <a:rPr lang="en-US" dirty="0" smtClean="0"/>
              <a:t>			</a:t>
            </a:r>
            <a:r>
              <a:rPr lang="en-US" b="1" dirty="0" smtClean="0"/>
              <a:t>Note: </a:t>
            </a:r>
            <a:r>
              <a:rPr lang="en-US" dirty="0"/>
              <a:t>Most computer components use Phillips head screws</a:t>
            </a:r>
            <a:r>
              <a:rPr lang="en-US" dirty="0" smtClean="0"/>
              <a:t>.</a:t>
            </a:r>
          </a:p>
          <a:p>
            <a:endParaRPr lang="en-US" sz="1000" dirty="0" smtClean="0"/>
          </a:p>
          <a:p>
            <a:r>
              <a:rPr lang="en-US" dirty="0"/>
              <a:t>IC insertion and extraction </a:t>
            </a:r>
            <a:r>
              <a:rPr lang="en-US" dirty="0" smtClean="0"/>
              <a:t>tool	</a:t>
            </a:r>
            <a:r>
              <a:rPr lang="en-US" dirty="0"/>
              <a:t> An </a:t>
            </a:r>
            <a:r>
              <a:rPr lang="en-US" b="1" dirty="0"/>
              <a:t>IC insertion and extraction tool </a:t>
            </a:r>
            <a:r>
              <a:rPr lang="en-US" dirty="0"/>
              <a:t>is used to add or remove integrated circuit </a:t>
            </a:r>
            <a:r>
              <a:rPr lang="en-US" dirty="0" smtClean="0"/>
              <a:t>				chips </a:t>
            </a:r>
            <a:r>
              <a:rPr lang="en-US" dirty="0"/>
              <a:t>that are used on motherboard and some computer components. </a:t>
            </a:r>
            <a:r>
              <a:rPr lang="en-US" dirty="0" smtClean="0"/>
              <a:t>					For example</a:t>
            </a:r>
            <a:r>
              <a:rPr lang="en-US" dirty="0"/>
              <a:t>, on some motherboards you can use the IC insertion and extraction </a:t>
            </a:r>
            <a:r>
              <a:rPr lang="en-US" dirty="0" smtClean="0"/>
              <a:t>				tool </a:t>
            </a:r>
            <a:r>
              <a:rPr lang="en-US" dirty="0"/>
              <a:t>to change the BIOS chip</a:t>
            </a:r>
            <a:r>
              <a:rPr lang="en-US" dirty="0" smtClean="0"/>
              <a:t>.</a:t>
            </a:r>
          </a:p>
          <a:p>
            <a:endParaRPr lang="en-US" sz="1000" dirty="0"/>
          </a:p>
          <a:p>
            <a:r>
              <a:rPr lang="en-US" dirty="0"/>
              <a:t>Antistatic pad/wrist </a:t>
            </a:r>
            <a:r>
              <a:rPr lang="en-US" dirty="0" smtClean="0"/>
              <a:t>strap		</a:t>
            </a:r>
            <a:r>
              <a:rPr lang="en-US" dirty="0"/>
              <a:t> An </a:t>
            </a:r>
            <a:r>
              <a:rPr lang="en-US" b="1" dirty="0"/>
              <a:t>antistatic pad </a:t>
            </a:r>
            <a:r>
              <a:rPr lang="en-US" dirty="0"/>
              <a:t>provides an insulated covering to prevent static electricity </a:t>
            </a:r>
            <a:r>
              <a:rPr lang="en-US" dirty="0" smtClean="0"/>
              <a:t>					from </a:t>
            </a:r>
            <a:r>
              <a:rPr lang="en-US" dirty="0"/>
              <a:t>moving between objects and damaging computer components. When </a:t>
            </a:r>
            <a:r>
              <a:rPr lang="en-US" dirty="0" smtClean="0"/>
              <a:t>					working </a:t>
            </a:r>
            <a:r>
              <a:rPr lang="en-US" dirty="0"/>
              <a:t>with computer components, use a </a:t>
            </a:r>
            <a:r>
              <a:rPr lang="en-US" b="1" dirty="0"/>
              <a:t>wrist strap </a:t>
            </a:r>
            <a:r>
              <a:rPr lang="en-US" dirty="0"/>
              <a:t>connected to the </a:t>
            </a:r>
            <a:r>
              <a:rPr lang="en-US" dirty="0" smtClean="0"/>
              <a:t>					antistatic </a:t>
            </a:r>
            <a:r>
              <a:rPr lang="en-US" dirty="0"/>
              <a:t>pad, and connect the pad to a ground</a:t>
            </a:r>
            <a:r>
              <a:rPr lang="en-US" dirty="0" smtClean="0"/>
              <a:t>.</a:t>
            </a:r>
            <a:endParaRPr lang="en-US" dirty="0"/>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1492444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23</a:t>
            </a:fld>
            <a:endParaRPr lang="en-US"/>
          </a:p>
        </p:txBody>
      </p:sp>
      <p:sp>
        <p:nvSpPr>
          <p:cNvPr id="2" name="TextBox 1"/>
          <p:cNvSpPr txBox="1"/>
          <p:nvPr/>
        </p:nvSpPr>
        <p:spPr>
          <a:xfrm>
            <a:off x="322729" y="847150"/>
            <a:ext cx="11317046" cy="5663089"/>
          </a:xfrm>
          <a:prstGeom prst="rect">
            <a:avLst/>
          </a:prstGeom>
          <a:noFill/>
        </p:spPr>
        <p:txBody>
          <a:bodyPr wrap="square" rtlCol="0">
            <a:spAutoFit/>
          </a:bodyPr>
          <a:lstStyle/>
          <a:p>
            <a:r>
              <a:rPr lang="en-US" sz="2800" b="1" dirty="0" smtClean="0"/>
              <a:t>2.3 PC Tools: (continued)</a:t>
            </a:r>
            <a:endParaRPr lang="en-US" sz="800" dirty="0" smtClean="0"/>
          </a:p>
          <a:p>
            <a:r>
              <a:rPr lang="en-US" sz="2400" dirty="0"/>
              <a:t>The following devices and components are used for computer repair and maintenance</a:t>
            </a:r>
            <a:r>
              <a:rPr lang="en-US" sz="2400" dirty="0" smtClean="0"/>
              <a:t>:</a:t>
            </a:r>
          </a:p>
          <a:p>
            <a:endParaRPr lang="en-US" sz="1000" dirty="0" smtClean="0"/>
          </a:p>
          <a:p>
            <a:r>
              <a:rPr lang="en-US" dirty="0"/>
              <a:t>Extension </a:t>
            </a:r>
            <a:r>
              <a:rPr lang="en-US" dirty="0" smtClean="0"/>
              <a:t>magnet		An</a:t>
            </a:r>
            <a:r>
              <a:rPr lang="en-US" dirty="0"/>
              <a:t> </a:t>
            </a:r>
            <a:r>
              <a:rPr lang="en-US" b="1" i="1" dirty="0"/>
              <a:t>extension magnet</a:t>
            </a:r>
            <a:r>
              <a:rPr lang="en-US" dirty="0"/>
              <a:t> is a small magnet on a collapsible rod. Use the extension </a:t>
            </a:r>
            <a:r>
              <a:rPr lang="en-US" dirty="0" smtClean="0"/>
              <a:t>magnet </a:t>
            </a:r>
            <a:r>
              <a:rPr lang="en-US" dirty="0"/>
              <a:t>to </a:t>
            </a:r>
            <a:r>
              <a:rPr lang="en-US" dirty="0" smtClean="0"/>
              <a:t>			retrieve </a:t>
            </a:r>
            <a:r>
              <a:rPr lang="en-US" dirty="0"/>
              <a:t>screws that have fallen into a computer case or other </a:t>
            </a:r>
            <a:r>
              <a:rPr lang="en-US" dirty="0" smtClean="0"/>
              <a:t>areas you </a:t>
            </a:r>
            <a:r>
              <a:rPr lang="en-US" dirty="0"/>
              <a:t>cannot reach</a:t>
            </a:r>
            <a:r>
              <a:rPr lang="en-US" dirty="0" smtClean="0"/>
              <a:t>. </a:t>
            </a:r>
          </a:p>
          <a:p>
            <a:r>
              <a:rPr lang="en-US" dirty="0"/>
              <a:t>	</a:t>
            </a:r>
            <a:r>
              <a:rPr lang="en-US" dirty="0" smtClean="0"/>
              <a:t>		As </a:t>
            </a:r>
            <a:r>
              <a:rPr lang="en-US" dirty="0"/>
              <a:t>an alternative to a magnet, use an extension tool with </a:t>
            </a:r>
            <a:r>
              <a:rPr lang="en-US" dirty="0" smtClean="0"/>
              <a:t>retractable </a:t>
            </a:r>
            <a:r>
              <a:rPr lang="en-US" dirty="0"/>
              <a:t>prongs</a:t>
            </a:r>
            <a:r>
              <a:rPr lang="en-US" dirty="0" smtClean="0"/>
              <a:t>.</a:t>
            </a:r>
          </a:p>
          <a:p>
            <a:endParaRPr lang="en-US" sz="1000" dirty="0"/>
          </a:p>
          <a:p>
            <a:r>
              <a:rPr lang="en-US" dirty="0"/>
              <a:t>3-pronged parts </a:t>
            </a:r>
            <a:r>
              <a:rPr lang="en-US" dirty="0" smtClean="0"/>
              <a:t>retriever	</a:t>
            </a:r>
            <a:r>
              <a:rPr lang="en-US" dirty="0"/>
              <a:t> A </a:t>
            </a:r>
            <a:r>
              <a:rPr lang="en-US" b="1" dirty="0"/>
              <a:t>3-pronged parts retriever </a:t>
            </a:r>
            <a:r>
              <a:rPr lang="en-US" dirty="0"/>
              <a:t>is used to grasp and retrieve small parts that have fallen into </a:t>
            </a:r>
            <a:r>
              <a:rPr lang="en-US" dirty="0" smtClean="0"/>
              <a:t>			difficult </a:t>
            </a:r>
            <a:r>
              <a:rPr lang="en-US" dirty="0"/>
              <a:t>to reach </a:t>
            </a:r>
            <a:r>
              <a:rPr lang="en-US" dirty="0" smtClean="0"/>
              <a:t>areas.</a:t>
            </a:r>
          </a:p>
          <a:p>
            <a:endParaRPr lang="en-US" sz="1000" dirty="0"/>
          </a:p>
          <a:p>
            <a:r>
              <a:rPr lang="en-US" dirty="0" smtClean="0"/>
              <a:t>Multimeter		</a:t>
            </a:r>
            <a:r>
              <a:rPr lang="en-US" dirty="0"/>
              <a:t> A </a:t>
            </a:r>
            <a:r>
              <a:rPr lang="en-US" b="1" i="1" dirty="0"/>
              <a:t>multimete</a:t>
            </a:r>
            <a:r>
              <a:rPr lang="en-US" i="1" dirty="0"/>
              <a:t>r</a:t>
            </a:r>
            <a:r>
              <a:rPr lang="en-US" dirty="0"/>
              <a:t> is a device for testing various electrical properties. For example, most </a:t>
            </a:r>
            <a:r>
              <a:rPr lang="en-US" dirty="0" smtClean="0"/>
              <a:t>				multimeters </a:t>
            </a:r>
            <a:r>
              <a:rPr lang="en-US" dirty="0"/>
              <a:t>can </a:t>
            </a:r>
            <a:r>
              <a:rPr lang="en-US" dirty="0" smtClean="0"/>
              <a:t>measure:</a:t>
            </a:r>
          </a:p>
          <a:p>
            <a:pPr lvl="0"/>
            <a:r>
              <a:rPr lang="en-US" dirty="0"/>
              <a:t>	</a:t>
            </a:r>
            <a:r>
              <a:rPr lang="en-US" dirty="0" smtClean="0"/>
              <a:t>		1 - </a:t>
            </a:r>
            <a:r>
              <a:rPr lang="en-US" dirty="0"/>
              <a:t>AC and DC voltage</a:t>
            </a:r>
          </a:p>
          <a:p>
            <a:pPr lvl="0"/>
            <a:r>
              <a:rPr lang="en-US" dirty="0" smtClean="0"/>
              <a:t>			2 - </a:t>
            </a:r>
            <a:r>
              <a:rPr lang="en-US" dirty="0"/>
              <a:t>Current (amps)</a:t>
            </a:r>
          </a:p>
          <a:p>
            <a:pPr lvl="0"/>
            <a:r>
              <a:rPr lang="en-US" dirty="0" smtClean="0"/>
              <a:t>			3 - </a:t>
            </a:r>
            <a:r>
              <a:rPr lang="en-US" dirty="0"/>
              <a:t>Resistance (ohms)</a:t>
            </a:r>
          </a:p>
          <a:p>
            <a:pPr lvl="0"/>
            <a:r>
              <a:rPr lang="en-US" dirty="0" smtClean="0"/>
              <a:t>			4 - </a:t>
            </a:r>
            <a:r>
              <a:rPr lang="en-US" dirty="0"/>
              <a:t>Capacitance</a:t>
            </a:r>
          </a:p>
          <a:p>
            <a:r>
              <a:rPr lang="en-US" dirty="0" smtClean="0"/>
              <a:t>			5 – Frequency</a:t>
            </a:r>
          </a:p>
          <a:p>
            <a:endParaRPr lang="en-US" sz="1000" dirty="0"/>
          </a:p>
          <a:p>
            <a:r>
              <a:rPr lang="en-US" dirty="0"/>
              <a:t>Power supply </a:t>
            </a:r>
            <a:r>
              <a:rPr lang="en-US" dirty="0" smtClean="0"/>
              <a:t>tester	</a:t>
            </a:r>
            <a:r>
              <a:rPr lang="en-US" dirty="0"/>
              <a:t> A </a:t>
            </a:r>
            <a:r>
              <a:rPr lang="en-US" b="1" i="1" dirty="0"/>
              <a:t>power supply tester</a:t>
            </a:r>
            <a:r>
              <a:rPr lang="en-US" dirty="0"/>
              <a:t> is a custom multimeter that is used for testing output from a PC </a:t>
            </a:r>
            <a:r>
              <a:rPr lang="en-US" dirty="0" smtClean="0"/>
              <a:t>				power </a:t>
            </a:r>
            <a:r>
              <a:rPr lang="en-US" dirty="0"/>
              <a:t>supply. The power supply tester has multiple connectors </a:t>
            </a:r>
            <a:endParaRPr lang="en-US" dirty="0" smtClean="0"/>
          </a:p>
          <a:p>
            <a:r>
              <a:rPr lang="en-US" dirty="0" smtClean="0"/>
              <a:t>			to </a:t>
            </a:r>
            <a:r>
              <a:rPr lang="en-US" dirty="0"/>
              <a:t>test the output for each </a:t>
            </a:r>
            <a:r>
              <a:rPr lang="en-US" dirty="0" smtClean="0"/>
              <a:t>connector </a:t>
            </a:r>
            <a:r>
              <a:rPr lang="en-US" dirty="0"/>
              <a:t>type</a:t>
            </a:r>
            <a:r>
              <a:rPr lang="en-US" dirty="0" smtClean="0"/>
              <a:t>.</a:t>
            </a:r>
            <a:endParaRPr lang="en-US" dirty="0"/>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12397470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24</a:t>
            </a:fld>
            <a:endParaRPr lang="en-US"/>
          </a:p>
        </p:txBody>
      </p:sp>
      <p:sp>
        <p:nvSpPr>
          <p:cNvPr id="2" name="TextBox 1"/>
          <p:cNvSpPr txBox="1"/>
          <p:nvPr/>
        </p:nvSpPr>
        <p:spPr>
          <a:xfrm>
            <a:off x="344244" y="598824"/>
            <a:ext cx="11317046" cy="5940088"/>
          </a:xfrm>
          <a:prstGeom prst="rect">
            <a:avLst/>
          </a:prstGeom>
          <a:noFill/>
        </p:spPr>
        <p:txBody>
          <a:bodyPr wrap="square" rtlCol="0">
            <a:spAutoFit/>
          </a:bodyPr>
          <a:lstStyle/>
          <a:p>
            <a:r>
              <a:rPr lang="en-US" sz="2800" b="1" dirty="0" smtClean="0"/>
              <a:t>2.3 PC Tools: (continued)</a:t>
            </a:r>
            <a:endParaRPr lang="en-US" sz="800" dirty="0" smtClean="0"/>
          </a:p>
          <a:p>
            <a:r>
              <a:rPr lang="en-US" sz="2400" dirty="0"/>
              <a:t>The following devices and components are used for computer repair and maintenance</a:t>
            </a:r>
            <a:r>
              <a:rPr lang="en-US" sz="2400" dirty="0" smtClean="0"/>
              <a:t>:</a:t>
            </a:r>
          </a:p>
          <a:p>
            <a:endParaRPr lang="en-US" sz="1000" dirty="0" smtClean="0"/>
          </a:p>
          <a:p>
            <a:r>
              <a:rPr lang="en-US" dirty="0"/>
              <a:t>Cable tester </a:t>
            </a:r>
            <a:r>
              <a:rPr lang="en-US" dirty="0" smtClean="0"/>
              <a:t>	 </a:t>
            </a:r>
            <a:r>
              <a:rPr lang="en-US" dirty="0"/>
              <a:t>A </a:t>
            </a:r>
            <a:r>
              <a:rPr lang="en-US" b="1" i="1" dirty="0"/>
              <a:t>cable tester</a:t>
            </a:r>
            <a:r>
              <a:rPr lang="en-US" dirty="0"/>
              <a:t> verifies that a network can carry a signal from one end to the other, and </a:t>
            </a:r>
            <a:r>
              <a:rPr lang="en-US" dirty="0" smtClean="0"/>
              <a:t>				that </a:t>
            </a:r>
            <a:r>
              <a:rPr lang="en-US" dirty="0"/>
              <a:t>all wires within the connector are in their correct positions. Most testers have a single </a:t>
            </a:r>
            <a:r>
              <a:rPr lang="en-US" dirty="0" smtClean="0"/>
              <a:t>			unit </a:t>
            </a:r>
            <a:r>
              <a:rPr lang="en-US" dirty="0"/>
              <a:t>that tests both ends of the cable at once. Many testers come with a second unit that </a:t>
            </a:r>
            <a:r>
              <a:rPr lang="en-US" dirty="0" smtClean="0"/>
              <a:t>			you </a:t>
            </a:r>
            <a:r>
              <a:rPr lang="en-US" dirty="0"/>
              <a:t>can plug into one end of a long cable run to test the entire cable. </a:t>
            </a:r>
            <a:endParaRPr lang="en-US" dirty="0" smtClean="0"/>
          </a:p>
          <a:p>
            <a:endParaRPr lang="en-US" sz="1000" dirty="0"/>
          </a:p>
          <a:p>
            <a:r>
              <a:rPr lang="en-US" dirty="0"/>
              <a:t>Loopback plug </a:t>
            </a:r>
            <a:r>
              <a:rPr lang="en-US" dirty="0" smtClean="0"/>
              <a:t>	A</a:t>
            </a:r>
            <a:r>
              <a:rPr lang="en-US" dirty="0"/>
              <a:t> </a:t>
            </a:r>
            <a:r>
              <a:rPr lang="en-US" b="1" i="1" dirty="0"/>
              <a:t>loopback plug</a:t>
            </a:r>
            <a:r>
              <a:rPr lang="en-US" dirty="0"/>
              <a:t> is used to test network communications by redirecting a signal from the transmit </a:t>
            </a:r>
            <a:r>
              <a:rPr lang="en-US" dirty="0" smtClean="0"/>
              <a:t>			port </a:t>
            </a:r>
            <a:r>
              <a:rPr lang="en-US" dirty="0"/>
              <a:t>on a device to the receive port on the same device. Use the loopback plug to verify that a </a:t>
            </a:r>
            <a:r>
              <a:rPr lang="en-US" dirty="0" smtClean="0"/>
              <a:t>			device </a:t>
            </a:r>
            <a:r>
              <a:rPr lang="en-US" dirty="0"/>
              <a:t>can both send and receive signals. </a:t>
            </a:r>
            <a:endParaRPr lang="en-US" dirty="0" smtClean="0"/>
          </a:p>
          <a:p>
            <a:endParaRPr lang="en-US" sz="1000" dirty="0"/>
          </a:p>
          <a:p>
            <a:r>
              <a:rPr lang="en-US" dirty="0"/>
              <a:t>Known good </a:t>
            </a:r>
            <a:r>
              <a:rPr lang="en-US" dirty="0" smtClean="0"/>
              <a:t> 	</a:t>
            </a:r>
            <a:r>
              <a:rPr lang="en-US" b="1" i="1" dirty="0" smtClean="0"/>
              <a:t>Known </a:t>
            </a:r>
            <a:r>
              <a:rPr lang="en-US" b="1" i="1" dirty="0"/>
              <a:t>good spares</a:t>
            </a:r>
            <a:r>
              <a:rPr lang="en-US" dirty="0"/>
              <a:t> are a set of components that you know are in proper functioning order. If you </a:t>
            </a:r>
            <a:r>
              <a:rPr lang="en-US" dirty="0" smtClean="0"/>
              <a:t>spares		suspect </a:t>
            </a:r>
            <a:r>
              <a:rPr lang="en-US" dirty="0"/>
              <a:t>a problem in a component, swap it with the known good component. If the problem is not </a:t>
            </a:r>
            <a:r>
              <a:rPr lang="en-US" dirty="0" smtClean="0"/>
              <a:t>		resolved</a:t>
            </a:r>
            <a:r>
              <a:rPr lang="en-US" dirty="0"/>
              <a:t>, troubleshoot other components. Examples of using this strategy are:</a:t>
            </a:r>
          </a:p>
          <a:p>
            <a:pPr lvl="0"/>
            <a:r>
              <a:rPr lang="en-US" dirty="0" smtClean="0"/>
              <a:t>		1 - </a:t>
            </a:r>
            <a:r>
              <a:rPr lang="en-US" dirty="0"/>
              <a:t>Changing the cable connecting a computer to the network</a:t>
            </a:r>
          </a:p>
          <a:p>
            <a:pPr lvl="0"/>
            <a:r>
              <a:rPr lang="en-US" dirty="0" smtClean="0"/>
              <a:t>		2 - </a:t>
            </a:r>
            <a:r>
              <a:rPr lang="en-US" dirty="0"/>
              <a:t>Connecting a different monitor to a computer</a:t>
            </a:r>
          </a:p>
          <a:p>
            <a:r>
              <a:rPr lang="en-US" dirty="0" smtClean="0"/>
              <a:t>		3 - </a:t>
            </a:r>
            <a:r>
              <a:rPr lang="en-US" dirty="0"/>
              <a:t>Replacing an expansion card </a:t>
            </a:r>
            <a:endParaRPr lang="en-US" dirty="0" smtClean="0"/>
          </a:p>
          <a:p>
            <a:endParaRPr lang="en-US" sz="1000" dirty="0"/>
          </a:p>
          <a:p>
            <a:r>
              <a:rPr lang="en-US" dirty="0"/>
              <a:t>POST card </a:t>
            </a:r>
            <a:r>
              <a:rPr lang="en-US" dirty="0" smtClean="0"/>
              <a:t>	</a:t>
            </a:r>
            <a:r>
              <a:rPr lang="en-US" dirty="0"/>
              <a:t> A </a:t>
            </a:r>
            <a:r>
              <a:rPr lang="en-US" b="1" i="1" dirty="0"/>
              <a:t>POST card</a:t>
            </a:r>
            <a:r>
              <a:rPr lang="en-US" dirty="0"/>
              <a:t> is an expansion board that you insert into an expansion slot. It is typically used to </a:t>
            </a:r>
            <a:r>
              <a:rPr lang="en-US" dirty="0" smtClean="0"/>
              <a:t>			troubleshoot </a:t>
            </a:r>
            <a:r>
              <a:rPr lang="en-US" dirty="0"/>
              <a:t>a computer system that doesn't start up correctly. The POST </a:t>
            </a:r>
            <a:endParaRPr lang="en-US" dirty="0" smtClean="0"/>
          </a:p>
          <a:p>
            <a:r>
              <a:rPr lang="en-US" dirty="0" smtClean="0"/>
              <a:t>		card </a:t>
            </a:r>
            <a:r>
              <a:rPr lang="en-US" dirty="0"/>
              <a:t>displays output from </a:t>
            </a:r>
            <a:r>
              <a:rPr lang="en-US" dirty="0" smtClean="0"/>
              <a:t>the </a:t>
            </a:r>
            <a:r>
              <a:rPr lang="en-US" dirty="0"/>
              <a:t>BIOS during the Power-On Self-Test (POST).</a:t>
            </a:r>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3139779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25</a:t>
            </a:fld>
            <a:endParaRPr lang="en-US"/>
          </a:p>
        </p:txBody>
      </p:sp>
      <p:sp>
        <p:nvSpPr>
          <p:cNvPr id="2" name="TextBox 1"/>
          <p:cNvSpPr txBox="1"/>
          <p:nvPr/>
        </p:nvSpPr>
        <p:spPr>
          <a:xfrm>
            <a:off x="494851" y="639405"/>
            <a:ext cx="11317046" cy="5570756"/>
          </a:xfrm>
          <a:prstGeom prst="rect">
            <a:avLst/>
          </a:prstGeom>
          <a:noFill/>
        </p:spPr>
        <p:txBody>
          <a:bodyPr wrap="square" rtlCol="0">
            <a:spAutoFit/>
          </a:bodyPr>
          <a:lstStyle/>
          <a:p>
            <a:r>
              <a:rPr lang="en-US" sz="2800" b="1" dirty="0" smtClean="0"/>
              <a:t>2.4 Maintenance:</a:t>
            </a:r>
          </a:p>
          <a:p>
            <a:endParaRPr lang="en-US" sz="800" dirty="0" smtClean="0"/>
          </a:p>
          <a:p>
            <a:r>
              <a:rPr lang="en-US" sz="2000" dirty="0"/>
              <a:t>The following devices and components are used for computer repair and maintenance</a:t>
            </a:r>
            <a:r>
              <a:rPr lang="en-US" sz="2000" dirty="0" smtClean="0"/>
              <a:t>:</a:t>
            </a:r>
          </a:p>
          <a:p>
            <a:endParaRPr lang="en-US" sz="2000" dirty="0" smtClean="0"/>
          </a:p>
          <a:p>
            <a:r>
              <a:rPr lang="en-US" sz="2000" dirty="0"/>
              <a:t>Heating, ventilation, </a:t>
            </a:r>
            <a:r>
              <a:rPr lang="en-US" sz="2000" dirty="0" smtClean="0"/>
              <a:t>and	</a:t>
            </a:r>
            <a:r>
              <a:rPr lang="en-US" sz="2000" dirty="0"/>
              <a:t> For computer components, design HVAC systems with the following in mind:</a:t>
            </a:r>
          </a:p>
          <a:p>
            <a:pPr lvl="0"/>
            <a:r>
              <a:rPr lang="en-US" sz="2000" dirty="0" smtClean="0"/>
              <a:t>air </a:t>
            </a:r>
            <a:r>
              <a:rPr lang="en-US" sz="2000" dirty="0"/>
              <a:t>conditioning (HVAC) </a:t>
            </a:r>
            <a:r>
              <a:rPr lang="en-US" sz="2000" dirty="0" smtClean="0"/>
              <a:t>	1 - </a:t>
            </a:r>
            <a:r>
              <a:rPr lang="en-US" sz="2000" dirty="0"/>
              <a:t>Keep temperature between 70 and 74 degrees to prevent components from </a:t>
            </a:r>
            <a:r>
              <a:rPr lang="en-US" sz="2000" dirty="0" smtClean="0"/>
              <a:t>					overheating.</a:t>
            </a:r>
          </a:p>
          <a:p>
            <a:r>
              <a:rPr lang="en-US" sz="2000" dirty="0"/>
              <a:t>	</a:t>
            </a:r>
            <a:r>
              <a:rPr lang="en-US" sz="2000" dirty="0" smtClean="0"/>
              <a:t>		2 - </a:t>
            </a:r>
            <a:r>
              <a:rPr lang="en-US" sz="2000" dirty="0"/>
              <a:t>Keep humidity between 40 and 70 percent to prevent </a:t>
            </a:r>
            <a:r>
              <a:rPr lang="en-US" sz="2000" i="1" dirty="0"/>
              <a:t>electrostatic </a:t>
            </a:r>
            <a:r>
              <a:rPr lang="en-US" sz="2000" i="1" dirty="0" smtClean="0"/>
              <a:t>						discharge</a:t>
            </a:r>
            <a:r>
              <a:rPr lang="en-US" sz="2000" dirty="0"/>
              <a:t> (ESD).</a:t>
            </a:r>
          </a:p>
          <a:p>
            <a:r>
              <a:rPr lang="en-US" sz="2000" dirty="0" smtClean="0"/>
              <a:t>			3 - </a:t>
            </a:r>
            <a:r>
              <a:rPr lang="en-US" sz="2000" dirty="0"/>
              <a:t>Make sure server rooms have separate ducting or HVAC systems from the rest </a:t>
            </a:r>
            <a:r>
              <a:rPr lang="en-US" sz="2000" dirty="0" smtClean="0"/>
              <a:t>				of the building </a:t>
            </a:r>
            <a:r>
              <a:rPr lang="en-US" sz="2000" dirty="0"/>
              <a:t>for better temperature control.</a:t>
            </a:r>
          </a:p>
          <a:p>
            <a:r>
              <a:rPr lang="en-US" sz="2000" dirty="0" smtClean="0"/>
              <a:t>			4 - </a:t>
            </a:r>
            <a:r>
              <a:rPr lang="en-US" sz="2000" dirty="0"/>
              <a:t>Use </a:t>
            </a:r>
            <a:r>
              <a:rPr lang="en-US" sz="2000" i="1" dirty="0"/>
              <a:t>positive pressure</a:t>
            </a:r>
            <a:r>
              <a:rPr lang="en-US" sz="2000" dirty="0"/>
              <a:t> systems. Positive pressure systems protect the air </a:t>
            </a:r>
            <a:r>
              <a:rPr lang="en-US" sz="2000" dirty="0" smtClean="0"/>
              <a:t>					quality </a:t>
            </a:r>
            <a:r>
              <a:rPr lang="en-US" sz="2000" dirty="0"/>
              <a:t>in </a:t>
            </a:r>
            <a:r>
              <a:rPr lang="en-US" sz="2000" dirty="0" smtClean="0"/>
              <a:t>the facility </a:t>
            </a:r>
            <a:r>
              <a:rPr lang="en-US" sz="2000" dirty="0"/>
              <a:t>by causing air to be forced out through doors, </a:t>
            </a:r>
            <a:endParaRPr lang="en-US" sz="2000" dirty="0" smtClean="0"/>
          </a:p>
          <a:p>
            <a:r>
              <a:rPr lang="en-US" sz="2000" dirty="0" smtClean="0"/>
              <a:t>				windows</a:t>
            </a:r>
            <a:r>
              <a:rPr lang="en-US" sz="2000" dirty="0"/>
              <a:t>, and other </a:t>
            </a:r>
            <a:r>
              <a:rPr lang="en-US" sz="2000" dirty="0" smtClean="0"/>
              <a:t>openings</a:t>
            </a:r>
            <a:r>
              <a:rPr lang="en-US" sz="2000" dirty="0"/>
              <a:t>. </a:t>
            </a:r>
            <a:r>
              <a:rPr lang="en-US" sz="2000" i="1" dirty="0"/>
              <a:t>Negative pressure</a:t>
            </a:r>
            <a:r>
              <a:rPr lang="en-US" sz="2000" dirty="0"/>
              <a:t> systems draw air in, </a:t>
            </a:r>
            <a:r>
              <a:rPr lang="en-US" sz="2000" dirty="0" smtClean="0"/>
              <a:t>					potentially </a:t>
            </a:r>
            <a:r>
              <a:rPr lang="en-US" sz="2000" dirty="0"/>
              <a:t>bringing in airborne </a:t>
            </a:r>
            <a:r>
              <a:rPr lang="en-US" sz="2000" dirty="0" smtClean="0"/>
              <a:t>particles </a:t>
            </a:r>
            <a:r>
              <a:rPr lang="en-US" sz="2000" dirty="0"/>
              <a:t>such as dust or smoke. Positive </a:t>
            </a:r>
            <a:r>
              <a:rPr lang="en-US" sz="2000" dirty="0" smtClean="0"/>
              <a:t>				pressure </a:t>
            </a:r>
            <a:r>
              <a:rPr lang="en-US" sz="2000" dirty="0"/>
              <a:t>systems are more energy effective.</a:t>
            </a:r>
          </a:p>
          <a:p>
            <a:pPr lvl="0"/>
            <a:r>
              <a:rPr lang="en-US" sz="2000" dirty="0" smtClean="0"/>
              <a:t>			5 - </a:t>
            </a:r>
            <a:r>
              <a:rPr lang="en-US" sz="2000" dirty="0"/>
              <a:t>For areas with heavy smoke or dust, add filters to air </a:t>
            </a:r>
            <a:r>
              <a:rPr lang="en-US" sz="2000" dirty="0" smtClean="0"/>
              <a:t>Intake </a:t>
            </a:r>
            <a:r>
              <a:rPr lang="en-US" sz="2000" dirty="0"/>
              <a:t>systems to filter </a:t>
            </a:r>
            <a:r>
              <a:rPr lang="en-US" sz="2000" dirty="0" smtClean="0"/>
              <a:t>					out Airborne </a:t>
            </a:r>
            <a:r>
              <a:rPr lang="en-US" sz="2000" dirty="0"/>
              <a:t>particulates</a:t>
            </a:r>
            <a:r>
              <a:rPr lang="en-US" sz="2000" dirty="0" smtClean="0"/>
              <a:t>.</a:t>
            </a:r>
            <a:endParaRPr lang="en-US" sz="2000" dirty="0"/>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24004112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26</a:t>
            </a:fld>
            <a:endParaRPr lang="en-US"/>
          </a:p>
        </p:txBody>
      </p:sp>
      <p:sp>
        <p:nvSpPr>
          <p:cNvPr id="2" name="TextBox 1"/>
          <p:cNvSpPr txBox="1"/>
          <p:nvPr/>
        </p:nvSpPr>
        <p:spPr>
          <a:xfrm>
            <a:off x="494851" y="920828"/>
            <a:ext cx="11317046" cy="5355312"/>
          </a:xfrm>
          <a:prstGeom prst="rect">
            <a:avLst/>
          </a:prstGeom>
          <a:noFill/>
        </p:spPr>
        <p:txBody>
          <a:bodyPr wrap="square" rtlCol="0">
            <a:spAutoFit/>
          </a:bodyPr>
          <a:lstStyle/>
          <a:p>
            <a:r>
              <a:rPr lang="en-US" sz="2800" b="1" dirty="0" smtClean="0"/>
              <a:t>2.4 Maintenance: (continued)</a:t>
            </a:r>
          </a:p>
          <a:p>
            <a:endParaRPr lang="en-US" sz="800" dirty="0" smtClean="0"/>
          </a:p>
          <a:p>
            <a:r>
              <a:rPr lang="en-US" sz="2400" dirty="0"/>
              <a:t>The following devices and components are used for computer repair and maintenance</a:t>
            </a:r>
            <a:r>
              <a:rPr lang="en-US" sz="2400" dirty="0" smtClean="0"/>
              <a:t>:</a:t>
            </a:r>
          </a:p>
          <a:p>
            <a:endParaRPr lang="en-US" sz="1000" dirty="0" smtClean="0"/>
          </a:p>
          <a:p>
            <a:r>
              <a:rPr lang="en-US" dirty="0" smtClean="0"/>
              <a:t>Interference	</a:t>
            </a:r>
            <a:r>
              <a:rPr lang="en-US" dirty="0"/>
              <a:t> </a:t>
            </a:r>
            <a:r>
              <a:rPr lang="en-US" b="1" i="1" dirty="0"/>
              <a:t>Interferenc</a:t>
            </a:r>
            <a:r>
              <a:rPr lang="en-US" i="1" dirty="0"/>
              <a:t>e</a:t>
            </a:r>
            <a:r>
              <a:rPr lang="en-US" dirty="0"/>
              <a:t> is a signal that corrupts or destroys regular signals. Interference affects signals used by </a:t>
            </a:r>
            <a:r>
              <a:rPr lang="en-US" dirty="0" smtClean="0"/>
              <a:t>		two </a:t>
            </a:r>
            <a:r>
              <a:rPr lang="en-US" dirty="0"/>
              <a:t>devices to communicate on a network. Listed below are two types of interference that affect </a:t>
            </a:r>
            <a:r>
              <a:rPr lang="en-US" dirty="0" smtClean="0"/>
              <a:t>			computer </a:t>
            </a:r>
            <a:r>
              <a:rPr lang="en-US" dirty="0"/>
              <a:t>networks</a:t>
            </a:r>
            <a:r>
              <a:rPr lang="en-US" dirty="0" smtClean="0"/>
              <a:t>:</a:t>
            </a:r>
          </a:p>
          <a:p>
            <a:endParaRPr lang="en-US" sz="1000" dirty="0"/>
          </a:p>
          <a:p>
            <a:r>
              <a:rPr lang="en-US" dirty="0" smtClean="0"/>
              <a:t>Electromagnetic	</a:t>
            </a:r>
            <a:r>
              <a:rPr lang="en-US" dirty="0"/>
              <a:t> </a:t>
            </a:r>
            <a:r>
              <a:rPr lang="en-US" b="1" dirty="0"/>
              <a:t>EMI</a:t>
            </a:r>
            <a:r>
              <a:rPr lang="en-US" dirty="0"/>
              <a:t> is interference that affects wired networking signals.</a:t>
            </a:r>
          </a:p>
          <a:p>
            <a:pPr lvl="0"/>
            <a:r>
              <a:rPr lang="en-US" dirty="0" smtClean="0"/>
              <a:t>Interference 	1 - </a:t>
            </a:r>
            <a:r>
              <a:rPr lang="en-US" dirty="0"/>
              <a:t>EMI is caused by motors, heavy machinery, and fluorescent lights.</a:t>
            </a:r>
          </a:p>
          <a:p>
            <a:r>
              <a:rPr lang="en-US" dirty="0" smtClean="0"/>
              <a:t>(EMI)		2 - </a:t>
            </a:r>
            <a:r>
              <a:rPr lang="en-US" dirty="0"/>
              <a:t>Use shielded twisted pair cable to protect signals sent on Ethernet twisted pair cabling. If </a:t>
            </a:r>
            <a:r>
              <a:rPr lang="en-US" dirty="0" smtClean="0"/>
              <a:t>			     necessary</a:t>
            </a:r>
            <a:r>
              <a:rPr lang="en-US" dirty="0"/>
              <a:t>, use fiber optic cables to eliminate the effects of interference</a:t>
            </a:r>
            <a:r>
              <a:rPr lang="en-US" dirty="0" smtClean="0"/>
              <a:t>.</a:t>
            </a:r>
          </a:p>
          <a:p>
            <a:endParaRPr lang="en-US" sz="1000" dirty="0"/>
          </a:p>
          <a:p>
            <a:r>
              <a:rPr lang="en-US" dirty="0"/>
              <a:t>Radio Frequency </a:t>
            </a:r>
            <a:r>
              <a:rPr lang="en-US" dirty="0" smtClean="0"/>
              <a:t>	</a:t>
            </a:r>
            <a:r>
              <a:rPr lang="en-US" b="1" dirty="0"/>
              <a:t>RFI</a:t>
            </a:r>
            <a:r>
              <a:rPr lang="en-US" dirty="0"/>
              <a:t> is interference on the radio channel used by wireless networking devices</a:t>
            </a:r>
            <a:endParaRPr lang="en-US" dirty="0" smtClean="0"/>
          </a:p>
          <a:p>
            <a:pPr lvl="0"/>
            <a:r>
              <a:rPr lang="en-US" dirty="0" smtClean="0"/>
              <a:t>		1 - </a:t>
            </a:r>
            <a:r>
              <a:rPr lang="en-US" dirty="0"/>
              <a:t>RFI can be caused by nearby wireless devices using the same channel, cordless phones, or </a:t>
            </a:r>
            <a:r>
              <a:rPr lang="en-US" dirty="0" smtClean="0"/>
              <a:t>			     microwave </a:t>
            </a:r>
            <a:r>
              <a:rPr lang="en-US" dirty="0"/>
              <a:t>ovens</a:t>
            </a:r>
            <a:r>
              <a:rPr lang="en-US" dirty="0" smtClean="0"/>
              <a:t>.</a:t>
            </a:r>
          </a:p>
          <a:p>
            <a:r>
              <a:rPr lang="en-US" dirty="0"/>
              <a:t>	</a:t>
            </a:r>
            <a:r>
              <a:rPr lang="en-US" dirty="0" smtClean="0"/>
              <a:t>	2 - </a:t>
            </a:r>
            <a:r>
              <a:rPr lang="en-US" dirty="0"/>
              <a:t>Wireless networks that use the 2.4 GHz frequency range (801.11b and 802.11g) are susceptible </a:t>
            </a:r>
            <a:r>
              <a:rPr lang="en-US" dirty="0" smtClean="0"/>
              <a:t>		     to </a:t>
            </a:r>
            <a:r>
              <a:rPr lang="en-US" dirty="0"/>
              <a:t>RFI</a:t>
            </a:r>
            <a:r>
              <a:rPr lang="en-US" dirty="0" smtClean="0"/>
              <a:t>.</a:t>
            </a:r>
          </a:p>
          <a:p>
            <a:r>
              <a:rPr lang="en-US" dirty="0"/>
              <a:t>	</a:t>
            </a:r>
            <a:r>
              <a:rPr lang="en-US" dirty="0" smtClean="0"/>
              <a:t>	3 - </a:t>
            </a:r>
            <a:r>
              <a:rPr lang="en-US" dirty="0"/>
              <a:t>RFI can be reduced by using a wireless networking standard that operates in the 5.75 GHz range </a:t>
            </a:r>
            <a:r>
              <a:rPr lang="en-US" dirty="0" smtClean="0"/>
              <a:t>		     or </a:t>
            </a:r>
            <a:r>
              <a:rPr lang="en-US" dirty="0"/>
              <a:t>by using a different channel for wireless devices</a:t>
            </a:r>
            <a:r>
              <a:rPr lang="en-US" dirty="0" smtClean="0"/>
              <a:t>.	</a:t>
            </a:r>
            <a:endParaRPr lang="en-US" dirty="0"/>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23684784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27</a:t>
            </a:fld>
            <a:endParaRPr lang="en-US"/>
          </a:p>
        </p:txBody>
      </p:sp>
      <p:sp>
        <p:nvSpPr>
          <p:cNvPr id="2" name="TextBox 1"/>
          <p:cNvSpPr txBox="1"/>
          <p:nvPr/>
        </p:nvSpPr>
        <p:spPr>
          <a:xfrm>
            <a:off x="430305" y="1226948"/>
            <a:ext cx="11317046" cy="3693319"/>
          </a:xfrm>
          <a:prstGeom prst="rect">
            <a:avLst/>
          </a:prstGeom>
          <a:noFill/>
        </p:spPr>
        <p:txBody>
          <a:bodyPr wrap="square" rtlCol="0">
            <a:spAutoFit/>
          </a:bodyPr>
          <a:lstStyle/>
          <a:p>
            <a:r>
              <a:rPr lang="en-US" sz="2800" b="1" dirty="0" smtClean="0"/>
              <a:t>2.4 Maintenance: (continued)</a:t>
            </a:r>
          </a:p>
          <a:p>
            <a:endParaRPr lang="en-US" sz="800" dirty="0" smtClean="0"/>
          </a:p>
          <a:p>
            <a:r>
              <a:rPr lang="en-US" sz="2400" dirty="0"/>
              <a:t>The following devices and components are used for computer repair and maintenance</a:t>
            </a:r>
            <a:r>
              <a:rPr lang="en-US" sz="2400" dirty="0" smtClean="0"/>
              <a:t>:</a:t>
            </a:r>
          </a:p>
          <a:p>
            <a:endParaRPr lang="en-US" sz="1000" dirty="0" smtClean="0"/>
          </a:p>
          <a:p>
            <a:r>
              <a:rPr lang="en-US" dirty="0"/>
              <a:t>Magnetic </a:t>
            </a:r>
            <a:r>
              <a:rPr lang="en-US" dirty="0" smtClean="0"/>
              <a:t>fields	</a:t>
            </a:r>
            <a:r>
              <a:rPr lang="en-US" b="1" dirty="0"/>
              <a:t>Magnetic fields </a:t>
            </a:r>
            <a:r>
              <a:rPr lang="en-US" dirty="0"/>
              <a:t>located close to a computer can cause undesired effects or even data loss</a:t>
            </a:r>
            <a:r>
              <a:rPr lang="en-US" dirty="0" smtClean="0"/>
              <a:t>.</a:t>
            </a:r>
          </a:p>
          <a:p>
            <a:endParaRPr lang="en-US" dirty="0"/>
          </a:p>
          <a:p>
            <a:pPr lvl="0"/>
            <a:r>
              <a:rPr lang="en-US" dirty="0" smtClean="0"/>
              <a:t>		1 - </a:t>
            </a:r>
            <a:r>
              <a:rPr lang="en-US" dirty="0"/>
              <a:t>Hard drives and tape storage devices use magnetic charges on a disk or tape for storing data. </a:t>
            </a:r>
            <a:r>
              <a:rPr lang="en-US" dirty="0" smtClean="0"/>
              <a:t>			     While </a:t>
            </a:r>
            <a:r>
              <a:rPr lang="en-US" dirty="0"/>
              <a:t>hard disks are shielded and protected from all but the strongest magnets, be careful with </a:t>
            </a:r>
            <a:r>
              <a:rPr lang="en-US" dirty="0" smtClean="0"/>
              <a:t>		     tapes</a:t>
            </a:r>
            <a:r>
              <a:rPr lang="en-US" dirty="0"/>
              <a:t>. Getting a magnet too close to these components could erase data</a:t>
            </a:r>
            <a:r>
              <a:rPr lang="en-US" dirty="0" smtClean="0"/>
              <a:t>.</a:t>
            </a:r>
          </a:p>
          <a:p>
            <a:pPr lvl="0"/>
            <a:endParaRPr lang="en-US" sz="1000" dirty="0"/>
          </a:p>
          <a:p>
            <a:r>
              <a:rPr lang="en-US" dirty="0" smtClean="0"/>
              <a:t>		2 - </a:t>
            </a:r>
            <a:r>
              <a:rPr lang="en-US" dirty="0"/>
              <a:t>Speakers, motors, and generators contain magnets (keep sensitive components away from these </a:t>
            </a:r>
            <a:r>
              <a:rPr lang="en-US" dirty="0" smtClean="0"/>
              <a:t>		     devices).</a:t>
            </a:r>
          </a:p>
          <a:p>
            <a:endParaRPr lang="en-US" sz="1000" dirty="0"/>
          </a:p>
          <a:p>
            <a:r>
              <a:rPr lang="en-US" dirty="0" smtClean="0"/>
              <a:t>		3 - </a:t>
            </a:r>
            <a:r>
              <a:rPr lang="en-US" dirty="0"/>
              <a:t>Solid state storage devices (such as RAM or flash drives) are not affected by magnetic fields</a:t>
            </a:r>
            <a:r>
              <a:rPr lang="en-US" dirty="0" smtClean="0"/>
              <a:t>.</a:t>
            </a:r>
            <a:endParaRPr lang="en-US" dirty="0"/>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41127043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28</a:t>
            </a:fld>
            <a:endParaRPr lang="en-US"/>
          </a:p>
        </p:txBody>
      </p:sp>
      <p:sp>
        <p:nvSpPr>
          <p:cNvPr id="2" name="TextBox 1"/>
          <p:cNvSpPr txBox="1"/>
          <p:nvPr/>
        </p:nvSpPr>
        <p:spPr>
          <a:xfrm>
            <a:off x="408789" y="646035"/>
            <a:ext cx="11317046" cy="5970865"/>
          </a:xfrm>
          <a:prstGeom prst="rect">
            <a:avLst/>
          </a:prstGeom>
          <a:noFill/>
        </p:spPr>
        <p:txBody>
          <a:bodyPr wrap="square" rtlCol="0">
            <a:spAutoFit/>
          </a:bodyPr>
          <a:lstStyle/>
          <a:p>
            <a:r>
              <a:rPr lang="en-US" sz="2800" b="1" dirty="0" smtClean="0"/>
              <a:t>2.4 Maintenance: (Cleaning)</a:t>
            </a:r>
          </a:p>
          <a:p>
            <a:endParaRPr lang="en-US" sz="800" dirty="0" smtClean="0"/>
          </a:p>
          <a:p>
            <a:r>
              <a:rPr lang="en-US" sz="2000" dirty="0"/>
              <a:t>One of the best things you can do to keep your system running efficiently is to keep it clean. Be aware of the following facts about cleaning your computer</a:t>
            </a:r>
            <a:r>
              <a:rPr lang="en-US" sz="2000" dirty="0" smtClean="0"/>
              <a:t>:</a:t>
            </a:r>
          </a:p>
          <a:p>
            <a:endParaRPr lang="en-US" sz="800" dirty="0"/>
          </a:p>
          <a:p>
            <a:pPr lvl="0"/>
            <a:r>
              <a:rPr lang="en-US" b="1" dirty="0" smtClean="0"/>
              <a:t>o Common </a:t>
            </a:r>
            <a:r>
              <a:rPr lang="en-US" b="1" dirty="0"/>
              <a:t>computer cleaning supplies include:</a:t>
            </a:r>
          </a:p>
          <a:p>
            <a:pPr marL="0" lvl="1"/>
            <a:r>
              <a:rPr lang="en-US" dirty="0" smtClean="0"/>
              <a:t>	1 - Lint </a:t>
            </a:r>
            <a:r>
              <a:rPr lang="en-US" dirty="0"/>
              <a:t>free </a:t>
            </a:r>
            <a:r>
              <a:rPr lang="en-US" dirty="0" smtClean="0"/>
              <a:t>cloth</a:t>
            </a:r>
          </a:p>
          <a:p>
            <a:pPr marL="0" lvl="1"/>
            <a:r>
              <a:rPr lang="en-US" dirty="0" smtClean="0"/>
              <a:t>	2 - </a:t>
            </a:r>
            <a:r>
              <a:rPr lang="en-US" dirty="0"/>
              <a:t>Compressed air or air compressor</a:t>
            </a:r>
          </a:p>
          <a:p>
            <a:pPr marL="0" lvl="1"/>
            <a:r>
              <a:rPr lang="en-US" dirty="0" smtClean="0"/>
              <a:t>	3 - </a:t>
            </a:r>
            <a:r>
              <a:rPr lang="en-US" dirty="0"/>
              <a:t>Small anti-static vacuum</a:t>
            </a:r>
          </a:p>
          <a:p>
            <a:pPr marL="0" lvl="1"/>
            <a:r>
              <a:rPr lang="en-US" dirty="0" smtClean="0"/>
              <a:t>	4 - </a:t>
            </a:r>
            <a:r>
              <a:rPr lang="en-US" dirty="0"/>
              <a:t>Denatured or isopropyl alcohol</a:t>
            </a:r>
          </a:p>
          <a:p>
            <a:pPr marL="0" lvl="1"/>
            <a:r>
              <a:rPr lang="en-US" b="1" dirty="0" smtClean="0"/>
              <a:t>o Regular</a:t>
            </a:r>
            <a:r>
              <a:rPr lang="en-US" b="1" dirty="0"/>
              <a:t>, periodic cleaning gives you the chance to inspect all components. Look for worn or failed components. </a:t>
            </a:r>
            <a:r>
              <a:rPr lang="en-US" b="1" dirty="0" smtClean="0"/>
              <a:t>On</a:t>
            </a:r>
            <a:br>
              <a:rPr lang="en-US" b="1" dirty="0" smtClean="0"/>
            </a:br>
            <a:r>
              <a:rPr lang="en-US" b="1" dirty="0" smtClean="0"/>
              <a:t>   </a:t>
            </a:r>
            <a:r>
              <a:rPr lang="en-US" b="1" dirty="0"/>
              <a:t>electrical components, dark areas might indicate a burned out component</a:t>
            </a:r>
            <a:r>
              <a:rPr lang="en-US" b="1" dirty="0" smtClean="0"/>
              <a:t>.</a:t>
            </a:r>
          </a:p>
          <a:p>
            <a:pPr marL="0" lvl="1"/>
            <a:r>
              <a:rPr lang="en-US" b="1" dirty="0"/>
              <a:t>o</a:t>
            </a:r>
            <a:r>
              <a:rPr lang="en-US" b="1" dirty="0" smtClean="0"/>
              <a:t> </a:t>
            </a:r>
            <a:r>
              <a:rPr lang="en-US" b="1" dirty="0"/>
              <a:t>Prior to cleaning computer components, power down and unplug components and let them sit for at least </a:t>
            </a:r>
            <a:r>
              <a:rPr lang="en-US" b="1" dirty="0" smtClean="0"/>
              <a:t>30</a:t>
            </a:r>
            <a:br>
              <a:rPr lang="en-US" b="1" dirty="0" smtClean="0"/>
            </a:br>
            <a:r>
              <a:rPr lang="en-US" b="1" dirty="0" smtClean="0"/>
              <a:t>   </a:t>
            </a:r>
            <a:r>
              <a:rPr lang="en-US" b="1" dirty="0"/>
              <a:t>minutes to cool</a:t>
            </a:r>
            <a:r>
              <a:rPr lang="en-US" b="1" dirty="0" smtClean="0"/>
              <a:t>.</a:t>
            </a:r>
          </a:p>
          <a:p>
            <a:pPr marL="0" lvl="1"/>
            <a:r>
              <a:rPr lang="en-US" b="1" dirty="0" smtClean="0"/>
              <a:t>o </a:t>
            </a:r>
            <a:r>
              <a:rPr lang="en-US" b="1" dirty="0"/>
              <a:t>Use caution with liquid-based cleansers. Use small amounts and always apply cleaning solutions to cloths and </a:t>
            </a:r>
            <a:r>
              <a:rPr lang="en-US" b="1" dirty="0" smtClean="0"/>
              <a:t/>
            </a:r>
            <a:br>
              <a:rPr lang="en-US" b="1" dirty="0" smtClean="0"/>
            </a:br>
            <a:r>
              <a:rPr lang="en-US" b="1" dirty="0" smtClean="0"/>
              <a:t>   cleaning </a:t>
            </a:r>
            <a:r>
              <a:rPr lang="en-US" b="1" dirty="0"/>
              <a:t>instruments, never directly to component surfaces</a:t>
            </a:r>
            <a:r>
              <a:rPr lang="en-US" b="1" dirty="0" smtClean="0"/>
              <a:t>.</a:t>
            </a:r>
          </a:p>
          <a:p>
            <a:pPr marL="0" lvl="1"/>
            <a:r>
              <a:rPr lang="en-US" b="1" dirty="0"/>
              <a:t>o</a:t>
            </a:r>
            <a:r>
              <a:rPr lang="en-US" b="1" dirty="0" smtClean="0"/>
              <a:t> </a:t>
            </a:r>
            <a:r>
              <a:rPr lang="en-US" b="1" dirty="0"/>
              <a:t>Dust buildup inside a computer acts as an insulator for internal components, trapping heat and preventing </a:t>
            </a:r>
            <a:r>
              <a:rPr lang="en-US" b="1" dirty="0" smtClean="0"/>
              <a:t/>
            </a:r>
            <a:br>
              <a:rPr lang="en-US" b="1" dirty="0" smtClean="0"/>
            </a:br>
            <a:r>
              <a:rPr lang="en-US" b="1" dirty="0" smtClean="0"/>
              <a:t>   adequate </a:t>
            </a:r>
            <a:r>
              <a:rPr lang="en-US" b="1" dirty="0"/>
              <a:t>cooling of components. Use:</a:t>
            </a:r>
          </a:p>
          <a:p>
            <a:pPr marL="0" lvl="1"/>
            <a:r>
              <a:rPr lang="en-US" b="1" dirty="0" smtClean="0"/>
              <a:t>	</a:t>
            </a:r>
            <a:r>
              <a:rPr lang="en-US" dirty="0" smtClean="0"/>
              <a:t>1</a:t>
            </a:r>
            <a:r>
              <a:rPr lang="en-US" b="1" dirty="0" smtClean="0"/>
              <a:t> - </a:t>
            </a:r>
            <a:r>
              <a:rPr lang="en-US" dirty="0"/>
              <a:t>Compressed air to blow dust </a:t>
            </a:r>
            <a:r>
              <a:rPr lang="en-US" dirty="0" smtClean="0"/>
              <a:t>off</a:t>
            </a:r>
          </a:p>
          <a:p>
            <a:pPr marL="0" lvl="1"/>
            <a:r>
              <a:rPr lang="en-US" dirty="0"/>
              <a:t>	</a:t>
            </a:r>
            <a:r>
              <a:rPr lang="en-US" dirty="0" smtClean="0"/>
              <a:t>2 - </a:t>
            </a:r>
            <a:r>
              <a:rPr lang="en-US" dirty="0"/>
              <a:t>A non-static vacuum to remove dust</a:t>
            </a:r>
          </a:p>
          <a:p>
            <a:pPr marL="0" lvl="1"/>
            <a:r>
              <a:rPr lang="en-US" dirty="0" smtClean="0"/>
              <a:t>	3 - </a:t>
            </a:r>
            <a:r>
              <a:rPr lang="en-US" dirty="0"/>
              <a:t>A natural bristle paintbrush to wipe components </a:t>
            </a:r>
            <a:r>
              <a:rPr lang="en-US" dirty="0" smtClean="0"/>
              <a:t>off</a:t>
            </a:r>
            <a:endParaRPr lang="en-US" dirty="0"/>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33035124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29</a:t>
            </a:fld>
            <a:endParaRPr lang="en-US"/>
          </a:p>
        </p:txBody>
      </p:sp>
      <p:sp>
        <p:nvSpPr>
          <p:cNvPr id="2" name="TextBox 1"/>
          <p:cNvSpPr txBox="1"/>
          <p:nvPr/>
        </p:nvSpPr>
        <p:spPr>
          <a:xfrm>
            <a:off x="408789" y="646035"/>
            <a:ext cx="11317046" cy="6032421"/>
          </a:xfrm>
          <a:prstGeom prst="rect">
            <a:avLst/>
          </a:prstGeom>
          <a:noFill/>
        </p:spPr>
        <p:txBody>
          <a:bodyPr wrap="square" rtlCol="0">
            <a:spAutoFit/>
          </a:bodyPr>
          <a:lstStyle/>
          <a:p>
            <a:r>
              <a:rPr lang="en-US" sz="2800" b="1" dirty="0" smtClean="0"/>
              <a:t>2.4 Maintenance: (Cleaning) continued…</a:t>
            </a:r>
          </a:p>
          <a:p>
            <a:endParaRPr lang="en-US" sz="800" dirty="0" smtClean="0"/>
          </a:p>
          <a:p>
            <a:r>
              <a:rPr lang="en-US" sz="2000" b="1" dirty="0"/>
              <a:t>One of the best things you can do to keep your system running efficiently is to keep it clean. Be aware of the following facts about cleaning your computer</a:t>
            </a:r>
            <a:r>
              <a:rPr lang="en-US" sz="2000" b="1" dirty="0" smtClean="0"/>
              <a:t>:</a:t>
            </a:r>
          </a:p>
          <a:p>
            <a:endParaRPr lang="en-US" sz="800" dirty="0"/>
          </a:p>
          <a:p>
            <a:pPr lvl="0"/>
            <a:r>
              <a:rPr lang="en-US" dirty="0" smtClean="0"/>
              <a:t>o </a:t>
            </a:r>
            <a:r>
              <a:rPr lang="en-US" dirty="0"/>
              <a:t>On removable media devices, </a:t>
            </a:r>
            <a:r>
              <a:rPr lang="en-US" dirty="0" smtClean="0"/>
              <a:t>use:</a:t>
            </a:r>
          </a:p>
          <a:p>
            <a:r>
              <a:rPr lang="en-US" b="1" dirty="0"/>
              <a:t>	</a:t>
            </a:r>
            <a:r>
              <a:rPr lang="en-US" b="1" dirty="0" smtClean="0"/>
              <a:t>1 - </a:t>
            </a:r>
            <a:r>
              <a:rPr lang="en-US" dirty="0"/>
              <a:t>A DDS-approved cleaning tape, to automatically clean the heads of a tape drive.</a:t>
            </a:r>
          </a:p>
          <a:p>
            <a:pPr lvl="0"/>
            <a:r>
              <a:rPr lang="en-US" b="1" dirty="0" smtClean="0"/>
              <a:t>	2 - </a:t>
            </a:r>
            <a:r>
              <a:rPr lang="en-US" dirty="0"/>
              <a:t>Compressed air to blow dust and debris off of CD-ROM and DVD disc surfaces, out of drive bays, and off of </a:t>
            </a:r>
            <a:r>
              <a:rPr lang="en-US" dirty="0" smtClean="0"/>
              <a:t>	     drive heads</a:t>
            </a:r>
          </a:p>
          <a:p>
            <a:r>
              <a:rPr lang="en-US" b="1" dirty="0"/>
              <a:t>	</a:t>
            </a:r>
            <a:r>
              <a:rPr lang="en-US" b="1" dirty="0" smtClean="0"/>
              <a:t>3 - </a:t>
            </a:r>
            <a:r>
              <a:rPr lang="en-US" dirty="0"/>
              <a:t>Soft lint-free cloths, dry, to wipe smudges off of CD-ROM and DVD disc media surfaces.</a:t>
            </a:r>
          </a:p>
          <a:p>
            <a:pPr lvl="0"/>
            <a:endParaRPr lang="en-US" sz="800" b="1" dirty="0" smtClean="0"/>
          </a:p>
          <a:p>
            <a:r>
              <a:rPr lang="en-US" sz="2000" b="1" dirty="0"/>
              <a:t>Be aware of the following additional tips for maintaining your computer</a:t>
            </a:r>
            <a:r>
              <a:rPr lang="en-US" sz="2000" b="1" dirty="0" smtClean="0"/>
              <a:t>:</a:t>
            </a:r>
          </a:p>
          <a:p>
            <a:pPr lvl="0"/>
            <a:r>
              <a:rPr lang="en-US" dirty="0" smtClean="0"/>
              <a:t>o </a:t>
            </a:r>
            <a:r>
              <a:rPr lang="en-US" dirty="0"/>
              <a:t>When receiving a new computer or component that has been shipped, let it sit for at least 6 hours (24 hours if it </a:t>
            </a:r>
            <a:r>
              <a:rPr lang="en-US" dirty="0" smtClean="0"/>
              <a:t/>
            </a:r>
            <a:br>
              <a:rPr lang="en-US" dirty="0" smtClean="0"/>
            </a:br>
            <a:r>
              <a:rPr lang="en-US" dirty="0" smtClean="0"/>
              <a:t>    arrives </a:t>
            </a:r>
            <a:r>
              <a:rPr lang="en-US" dirty="0"/>
              <a:t>in outside freezing conditions) before applying power. The rapid change in temperature can cause damage </a:t>
            </a:r>
            <a:r>
              <a:rPr lang="en-US" dirty="0" smtClean="0"/>
              <a:t/>
            </a:r>
            <a:br>
              <a:rPr lang="en-US" dirty="0" smtClean="0"/>
            </a:br>
            <a:r>
              <a:rPr lang="en-US" dirty="0" smtClean="0"/>
              <a:t>    to </a:t>
            </a:r>
            <a:r>
              <a:rPr lang="en-US" dirty="0"/>
              <a:t>components or can result in condensation within the computer.</a:t>
            </a:r>
          </a:p>
          <a:p>
            <a:pPr lvl="0"/>
            <a:r>
              <a:rPr lang="en-US" dirty="0" smtClean="0"/>
              <a:t>o </a:t>
            </a:r>
            <a:r>
              <a:rPr lang="en-US" dirty="0"/>
              <a:t>Perform regular backups. Backups protect your data if a hard disk fails.</a:t>
            </a:r>
          </a:p>
          <a:p>
            <a:pPr lvl="0"/>
            <a:r>
              <a:rPr lang="en-US" dirty="0"/>
              <a:t>o</a:t>
            </a:r>
            <a:r>
              <a:rPr lang="en-US" dirty="0" smtClean="0"/>
              <a:t> </a:t>
            </a:r>
            <a:r>
              <a:rPr lang="en-US" dirty="0"/>
              <a:t>You can use covers and cases to protect some equipment (such as printers) from dust and liquid spills. Be sure </a:t>
            </a:r>
            <a:r>
              <a:rPr lang="en-US" dirty="0" smtClean="0"/>
              <a:t>to</a:t>
            </a:r>
            <a:br>
              <a:rPr lang="en-US" dirty="0" smtClean="0"/>
            </a:br>
            <a:r>
              <a:rPr lang="en-US" dirty="0" smtClean="0"/>
              <a:t>    </a:t>
            </a:r>
            <a:r>
              <a:rPr lang="en-US" dirty="0"/>
              <a:t>remove covers before use and replace after use.</a:t>
            </a:r>
          </a:p>
          <a:p>
            <a:pPr lvl="0"/>
            <a:r>
              <a:rPr lang="en-US" dirty="0" smtClean="0"/>
              <a:t>o </a:t>
            </a:r>
            <a:r>
              <a:rPr lang="en-US" dirty="0"/>
              <a:t>Keep cables organized. Route cables to prevent them from being kinked or stepped on. For best results, use </a:t>
            </a:r>
            <a:r>
              <a:rPr lang="en-US" dirty="0" smtClean="0"/>
              <a:t>cable</a:t>
            </a:r>
            <a:br>
              <a:rPr lang="en-US" dirty="0" smtClean="0"/>
            </a:br>
            <a:r>
              <a:rPr lang="en-US" dirty="0" smtClean="0"/>
              <a:t>    </a:t>
            </a:r>
            <a:r>
              <a:rPr lang="en-US" dirty="0"/>
              <a:t>ties to bind and organize cables</a:t>
            </a:r>
            <a:r>
              <a:rPr lang="en-US" dirty="0" smtClean="0"/>
              <a:t>.</a:t>
            </a:r>
          </a:p>
          <a:p>
            <a:r>
              <a:rPr lang="en-US" dirty="0" smtClean="0"/>
              <a:t>o </a:t>
            </a:r>
            <a:r>
              <a:rPr lang="en-US" dirty="0"/>
              <a:t>Verify that your system's cooling fans are blowing air through the system case in the correct directions. A </a:t>
            </a:r>
            <a:r>
              <a:rPr lang="en-US" dirty="0" smtClean="0"/>
              <a:t>fan</a:t>
            </a:r>
            <a:br>
              <a:rPr lang="en-US" dirty="0" smtClean="0"/>
            </a:br>
            <a:r>
              <a:rPr lang="en-US" dirty="0" smtClean="0"/>
              <a:t>   </a:t>
            </a:r>
            <a:r>
              <a:rPr lang="en-US" dirty="0"/>
              <a:t>blowing in the wrong direction can negate the airflow through the case and cause the system to overheat</a:t>
            </a:r>
            <a:r>
              <a:rPr lang="en-US" dirty="0" smtClean="0"/>
              <a:t>.</a:t>
            </a:r>
            <a:endParaRPr lang="en-US" dirty="0"/>
          </a:p>
        </p:txBody>
      </p:sp>
      <p:pic>
        <p:nvPicPr>
          <p:cNvPr id="5" name="Picture 2"/>
          <p:cNvPicPr>
            <a:picLocks noChangeAspect="1" noChangeArrowheads="1"/>
          </p:cNvPicPr>
          <p:nvPr/>
        </p:nvPicPr>
        <p:blipFill>
          <a:blip r:embed="rId2" cstate="print"/>
          <a:srcRect/>
          <a:stretch>
            <a:fillRect/>
          </a:stretch>
        </p:blipFill>
        <p:spPr bwMode="auto">
          <a:xfrm>
            <a:off x="9176084" y="0"/>
            <a:ext cx="3015916" cy="942637"/>
          </a:xfrm>
          <a:prstGeom prst="rect">
            <a:avLst/>
          </a:prstGeom>
          <a:noFill/>
          <a:ln w="9525">
            <a:noFill/>
            <a:miter lim="800000"/>
            <a:headEnd/>
            <a:tailEnd/>
          </a:ln>
        </p:spPr>
      </p:pic>
    </p:spTree>
    <p:extLst>
      <p:ext uri="{BB962C8B-B14F-4D97-AF65-F5344CB8AC3E}">
        <p14:creationId xmlns="" xmlns:p14="http://schemas.microsoft.com/office/powerpoint/2010/main" val="5672288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3</a:t>
            </a:fld>
            <a:endParaRPr lang="en-US"/>
          </a:p>
        </p:txBody>
      </p:sp>
      <p:sp>
        <p:nvSpPr>
          <p:cNvPr id="2" name="TextBox 1"/>
          <p:cNvSpPr txBox="1"/>
          <p:nvPr/>
        </p:nvSpPr>
        <p:spPr>
          <a:xfrm>
            <a:off x="666974" y="1140312"/>
            <a:ext cx="10886739" cy="2677656"/>
          </a:xfrm>
          <a:prstGeom prst="rect">
            <a:avLst/>
          </a:prstGeom>
          <a:noFill/>
        </p:spPr>
        <p:txBody>
          <a:bodyPr wrap="square" rtlCol="0">
            <a:spAutoFit/>
          </a:bodyPr>
          <a:lstStyle/>
          <a:p>
            <a:r>
              <a:rPr lang="en-US" sz="2800" b="1" dirty="0" smtClean="0"/>
              <a:t>2.1 Protection and Safety</a:t>
            </a:r>
          </a:p>
          <a:p>
            <a:r>
              <a:rPr lang="en-US" sz="2800" b="1" dirty="0" smtClean="0"/>
              <a:t>ESD and High Voltage: (Capacitors)</a:t>
            </a:r>
          </a:p>
          <a:p>
            <a:endParaRPr lang="en-US" sz="2800" b="1" dirty="0" smtClean="0"/>
          </a:p>
          <a:p>
            <a:r>
              <a:rPr lang="en-US" sz="2800" dirty="0" smtClean="0"/>
              <a:t>o</a:t>
            </a:r>
            <a:r>
              <a:rPr lang="en-US" sz="2800" b="1" dirty="0" smtClean="0"/>
              <a:t> </a:t>
            </a:r>
            <a:r>
              <a:rPr lang="en-US" sz="2800" dirty="0" smtClean="0"/>
              <a:t>Discharge of capacitors should be done by a certified technician.</a:t>
            </a:r>
          </a:p>
          <a:p>
            <a:r>
              <a:rPr lang="en-US" sz="2800" dirty="0" smtClean="0"/>
              <a:t>o</a:t>
            </a:r>
            <a:r>
              <a:rPr lang="en-US" sz="2800" b="1" dirty="0" smtClean="0"/>
              <a:t> </a:t>
            </a:r>
            <a:r>
              <a:rPr lang="en-US" sz="2800" dirty="0" smtClean="0"/>
              <a:t>Exercise caution around the DC converter in a laptop display.</a:t>
            </a:r>
          </a:p>
          <a:p>
            <a:endParaRPr lang="en-US" sz="2800" dirty="0" smtClean="0"/>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31950300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30</a:t>
            </a:fld>
            <a:endParaRPr lang="en-US"/>
          </a:p>
        </p:txBody>
      </p:sp>
      <p:sp>
        <p:nvSpPr>
          <p:cNvPr id="2" name="TextBox 1"/>
          <p:cNvSpPr txBox="1"/>
          <p:nvPr/>
        </p:nvSpPr>
        <p:spPr>
          <a:xfrm>
            <a:off x="484092" y="1108614"/>
            <a:ext cx="11317046" cy="4647426"/>
          </a:xfrm>
          <a:prstGeom prst="rect">
            <a:avLst/>
          </a:prstGeom>
          <a:noFill/>
        </p:spPr>
        <p:txBody>
          <a:bodyPr wrap="square" rtlCol="0">
            <a:spAutoFit/>
          </a:bodyPr>
          <a:lstStyle/>
          <a:p>
            <a:r>
              <a:rPr lang="en-US" sz="2800" b="1" dirty="0" smtClean="0"/>
              <a:t>2.4.5 Power Protection</a:t>
            </a:r>
          </a:p>
          <a:p>
            <a:endParaRPr lang="en-US" sz="800" dirty="0" smtClean="0"/>
          </a:p>
          <a:p>
            <a:r>
              <a:rPr lang="en-US" sz="2000" b="1" dirty="0"/>
              <a:t>The following </a:t>
            </a:r>
            <a:r>
              <a:rPr lang="en-US" sz="2000" b="1" dirty="0" smtClean="0"/>
              <a:t> </a:t>
            </a:r>
            <a:r>
              <a:rPr lang="en-US" sz="2000" b="1" dirty="0"/>
              <a:t>lists power conditions you should be familiar with</a:t>
            </a:r>
            <a:r>
              <a:rPr lang="en-US" sz="2000" b="1" dirty="0" smtClean="0"/>
              <a:t>:</a:t>
            </a:r>
          </a:p>
          <a:p>
            <a:endParaRPr lang="en-US" sz="2000" b="1" dirty="0"/>
          </a:p>
          <a:p>
            <a:r>
              <a:rPr lang="en-US" sz="2000" b="1" dirty="0" smtClean="0"/>
              <a:t>Problem		Description</a:t>
            </a:r>
          </a:p>
          <a:p>
            <a:endParaRPr lang="en-US" sz="2000" b="1" dirty="0"/>
          </a:p>
          <a:p>
            <a:r>
              <a:rPr lang="en-US" sz="2000" dirty="0" smtClean="0"/>
              <a:t>Surge		</a:t>
            </a:r>
            <a:r>
              <a:rPr lang="en-US" dirty="0"/>
              <a:t>Overvoltage that lasts seconds</a:t>
            </a:r>
            <a:endParaRPr lang="en-US" sz="2000" dirty="0" smtClean="0"/>
          </a:p>
          <a:p>
            <a:endParaRPr lang="en-US" sz="2000" dirty="0"/>
          </a:p>
          <a:p>
            <a:r>
              <a:rPr lang="en-US" sz="2000" dirty="0" smtClean="0"/>
              <a:t>Spike		</a:t>
            </a:r>
            <a:r>
              <a:rPr lang="en-US" dirty="0"/>
              <a:t>Overvoltage that lasts milliseconds</a:t>
            </a:r>
            <a:endParaRPr lang="en-US" sz="2000" dirty="0" smtClean="0"/>
          </a:p>
          <a:p>
            <a:endParaRPr lang="en-US" sz="2000" dirty="0"/>
          </a:p>
          <a:p>
            <a:r>
              <a:rPr lang="en-US" sz="2000" dirty="0" smtClean="0"/>
              <a:t>Sag		</a:t>
            </a:r>
            <a:r>
              <a:rPr lang="en-US" dirty="0"/>
              <a:t>Undervoltage that lasts milliseconds</a:t>
            </a:r>
            <a:endParaRPr lang="en-US" sz="2000" dirty="0" smtClean="0"/>
          </a:p>
          <a:p>
            <a:endParaRPr lang="en-US" sz="2000" dirty="0"/>
          </a:p>
          <a:p>
            <a:r>
              <a:rPr lang="en-US" sz="2000" dirty="0" smtClean="0"/>
              <a:t>Brownout	</a:t>
            </a:r>
            <a:r>
              <a:rPr lang="en-US" dirty="0"/>
              <a:t>Undervoltage that lasts seconds (lights dim)</a:t>
            </a:r>
            <a:endParaRPr lang="en-US" sz="2000" dirty="0" smtClean="0"/>
          </a:p>
          <a:p>
            <a:endParaRPr lang="en-US" sz="2000" dirty="0"/>
          </a:p>
          <a:p>
            <a:r>
              <a:rPr lang="en-US" sz="2000" dirty="0" smtClean="0"/>
              <a:t>Blackout		</a:t>
            </a:r>
            <a:r>
              <a:rPr lang="en-US" dirty="0"/>
              <a:t>Complete power failure</a:t>
            </a:r>
            <a:endParaRPr lang="en-US" sz="2000" dirty="0"/>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866973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31</a:t>
            </a:fld>
            <a:endParaRPr lang="en-US"/>
          </a:p>
        </p:txBody>
      </p:sp>
      <p:sp>
        <p:nvSpPr>
          <p:cNvPr id="2" name="TextBox 1"/>
          <p:cNvSpPr txBox="1"/>
          <p:nvPr/>
        </p:nvSpPr>
        <p:spPr>
          <a:xfrm>
            <a:off x="473335" y="785594"/>
            <a:ext cx="11317046" cy="5847755"/>
          </a:xfrm>
          <a:prstGeom prst="rect">
            <a:avLst/>
          </a:prstGeom>
          <a:noFill/>
        </p:spPr>
        <p:txBody>
          <a:bodyPr wrap="square" rtlCol="0">
            <a:spAutoFit/>
          </a:bodyPr>
          <a:lstStyle/>
          <a:p>
            <a:r>
              <a:rPr lang="en-US" sz="2800" b="1" dirty="0" smtClean="0"/>
              <a:t>2.4.5 Power Protection</a:t>
            </a:r>
          </a:p>
          <a:p>
            <a:r>
              <a:rPr lang="en-US" sz="2000" b="1" dirty="0"/>
              <a:t>The following is a description of devices used to prevent power problems</a:t>
            </a:r>
            <a:r>
              <a:rPr lang="en-US" sz="2000" b="1" dirty="0" smtClean="0"/>
              <a:t>:</a:t>
            </a:r>
          </a:p>
          <a:p>
            <a:endParaRPr lang="en-US" sz="800" b="1" dirty="0"/>
          </a:p>
          <a:p>
            <a:r>
              <a:rPr lang="en-US" sz="2000" b="1" dirty="0" smtClean="0"/>
              <a:t>Device		Description</a:t>
            </a:r>
          </a:p>
          <a:p>
            <a:r>
              <a:rPr lang="en-US" sz="2000" dirty="0" smtClean="0"/>
              <a:t>Surge Protector	</a:t>
            </a:r>
            <a:r>
              <a:rPr lang="en-US" dirty="0"/>
              <a:t>A </a:t>
            </a:r>
            <a:r>
              <a:rPr lang="en-US" b="1" i="1" dirty="0"/>
              <a:t>surge protector</a:t>
            </a:r>
            <a:r>
              <a:rPr lang="en-US" dirty="0"/>
              <a:t> protects against over-voltages.</a:t>
            </a:r>
          </a:p>
          <a:p>
            <a:pPr lvl="0"/>
            <a:r>
              <a:rPr lang="en-US" sz="2000" dirty="0" smtClean="0"/>
              <a:t>		1- </a:t>
            </a:r>
            <a:r>
              <a:rPr lang="en-US" dirty="0"/>
              <a:t>A power strip provides multiple power outlets from a single plug-in, but is not necessarily a surge </a:t>
            </a:r>
            <a:r>
              <a:rPr lang="en-US" dirty="0" smtClean="0"/>
              <a:t>		    protector.</a:t>
            </a:r>
          </a:p>
          <a:p>
            <a:r>
              <a:rPr lang="en-US" dirty="0"/>
              <a:t>	</a:t>
            </a:r>
            <a:r>
              <a:rPr lang="en-US" dirty="0" smtClean="0"/>
              <a:t>	2 - </a:t>
            </a:r>
            <a:r>
              <a:rPr lang="en-US" dirty="0"/>
              <a:t>Surge protectors can be destroyed by surges and lose their ability to protect.</a:t>
            </a:r>
          </a:p>
          <a:p>
            <a:pPr lvl="0"/>
            <a:r>
              <a:rPr lang="en-US" dirty="0" smtClean="0"/>
              <a:t>		3 - </a:t>
            </a:r>
            <a:r>
              <a:rPr lang="en-US" dirty="0"/>
              <a:t>Consider using a surge protector with an indicator light to show whether it is working correctly</a:t>
            </a:r>
            <a:r>
              <a:rPr lang="en-US" dirty="0" smtClean="0"/>
              <a:t>.</a:t>
            </a:r>
          </a:p>
          <a:p>
            <a:pPr lvl="0"/>
            <a:endParaRPr lang="en-US" sz="800" dirty="0"/>
          </a:p>
          <a:p>
            <a:pPr lvl="0"/>
            <a:r>
              <a:rPr lang="en-US" dirty="0" smtClean="0"/>
              <a:t>Line Conditioner	</a:t>
            </a:r>
            <a:r>
              <a:rPr lang="en-US" dirty="0"/>
              <a:t>A </a:t>
            </a:r>
            <a:r>
              <a:rPr lang="en-US" b="1" i="1" dirty="0"/>
              <a:t>line conditioner</a:t>
            </a:r>
            <a:r>
              <a:rPr lang="en-US" dirty="0"/>
              <a:t> modifies the power signal to remove noise and create a smooth alternating </a:t>
            </a:r>
            <a:r>
              <a:rPr lang="en-US" dirty="0" smtClean="0"/>
              <a:t>			current </a:t>
            </a:r>
            <a:r>
              <a:rPr lang="en-US" dirty="0"/>
              <a:t>(AC) signal</a:t>
            </a:r>
            <a:r>
              <a:rPr lang="en-US" dirty="0" smtClean="0"/>
              <a:t>.</a:t>
            </a:r>
          </a:p>
          <a:p>
            <a:pPr lvl="0"/>
            <a:endParaRPr lang="en-US" sz="800" dirty="0"/>
          </a:p>
          <a:p>
            <a:r>
              <a:rPr lang="en-US" dirty="0" smtClean="0"/>
              <a:t>Standby Power	</a:t>
            </a:r>
            <a:r>
              <a:rPr lang="en-US" dirty="0"/>
              <a:t>A </a:t>
            </a:r>
            <a:r>
              <a:rPr lang="en-US" b="1" i="1" dirty="0"/>
              <a:t>standby power supply</a:t>
            </a:r>
            <a:r>
              <a:rPr lang="en-US" dirty="0"/>
              <a:t> is an offline device that switches over to provide power when an </a:t>
            </a:r>
            <a:endParaRPr lang="en-US" dirty="0" smtClean="0"/>
          </a:p>
          <a:p>
            <a:pPr lvl="0"/>
            <a:r>
              <a:rPr lang="en-US" dirty="0" smtClean="0"/>
              <a:t>Supply (SPS)	under-voltage occurs. If the switchover is not fast enough, the computer loses power.</a:t>
            </a:r>
          </a:p>
          <a:p>
            <a:endParaRPr lang="en-US" sz="800" dirty="0" smtClean="0"/>
          </a:p>
          <a:p>
            <a:r>
              <a:rPr lang="en-US" dirty="0" smtClean="0"/>
              <a:t>Uninterruptible	</a:t>
            </a:r>
            <a:r>
              <a:rPr lang="en-US" dirty="0"/>
              <a:t>An </a:t>
            </a:r>
            <a:r>
              <a:rPr lang="en-US" b="1" i="1" dirty="0"/>
              <a:t>uninterruptible power supply</a:t>
            </a:r>
            <a:r>
              <a:rPr lang="en-US" dirty="0"/>
              <a:t> is an online device that is constantly providing battery power to the </a:t>
            </a:r>
            <a:r>
              <a:rPr lang="en-US" dirty="0" smtClean="0"/>
              <a:t>Power Supply	computer </a:t>
            </a:r>
            <a:r>
              <a:rPr lang="en-US" dirty="0"/>
              <a:t>and being recharged by the wall outlet.</a:t>
            </a:r>
          </a:p>
          <a:p>
            <a:r>
              <a:rPr lang="en-US" dirty="0" smtClean="0"/>
              <a:t>(UPS)</a:t>
            </a:r>
          </a:p>
          <a:p>
            <a:r>
              <a:rPr lang="en-US" dirty="0" smtClean="0"/>
              <a:t>		There are two types of UPS Systems: 1. Online UPS, and 2. Offline UPS</a:t>
            </a:r>
            <a:br>
              <a:rPr lang="en-US" dirty="0" smtClean="0"/>
            </a:br>
            <a:endParaRPr lang="en-US" dirty="0" smtClean="0"/>
          </a:p>
          <a:p>
            <a:pPr lvl="0"/>
            <a:r>
              <a:rPr lang="en-US" b="1" i="1" dirty="0" smtClean="0"/>
              <a:t>Continued on next slide…</a:t>
            </a:r>
            <a:r>
              <a:rPr lang="en-US" dirty="0" smtClean="0"/>
              <a:t>		</a:t>
            </a:r>
            <a:endParaRPr lang="en-US" sz="2000" dirty="0"/>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18094205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32</a:t>
            </a:fld>
            <a:endParaRPr lang="en-US"/>
          </a:p>
        </p:txBody>
      </p:sp>
      <p:sp>
        <p:nvSpPr>
          <p:cNvPr id="2" name="TextBox 1"/>
          <p:cNvSpPr txBox="1"/>
          <p:nvPr/>
        </p:nvSpPr>
        <p:spPr>
          <a:xfrm>
            <a:off x="473335" y="785594"/>
            <a:ext cx="11317046" cy="5724644"/>
          </a:xfrm>
          <a:prstGeom prst="rect">
            <a:avLst/>
          </a:prstGeom>
          <a:noFill/>
        </p:spPr>
        <p:txBody>
          <a:bodyPr wrap="square" rtlCol="0">
            <a:spAutoFit/>
          </a:bodyPr>
          <a:lstStyle/>
          <a:p>
            <a:r>
              <a:rPr lang="en-US" sz="2800" b="1" dirty="0" smtClean="0"/>
              <a:t>2.4.5 Power Protection (continued)</a:t>
            </a:r>
          </a:p>
          <a:p>
            <a:r>
              <a:rPr lang="en-US" sz="2000" b="1" dirty="0"/>
              <a:t>The following is a description of devices used to prevent power problems</a:t>
            </a:r>
            <a:r>
              <a:rPr lang="en-US" sz="2000" b="1" dirty="0" smtClean="0"/>
              <a:t>:</a:t>
            </a:r>
          </a:p>
          <a:p>
            <a:endParaRPr lang="en-US" sz="800" b="1" dirty="0"/>
          </a:p>
          <a:p>
            <a:r>
              <a:rPr lang="en-US" sz="2000" b="1" dirty="0" smtClean="0"/>
              <a:t>Device		Description</a:t>
            </a:r>
          </a:p>
          <a:p>
            <a:r>
              <a:rPr lang="en-US" dirty="0" smtClean="0"/>
              <a:t>Uninterruptible	</a:t>
            </a:r>
            <a:r>
              <a:rPr lang="en-US" dirty="0"/>
              <a:t>An </a:t>
            </a:r>
            <a:r>
              <a:rPr lang="en-US" b="1" i="1" dirty="0"/>
              <a:t>uninterruptible power supply</a:t>
            </a:r>
            <a:r>
              <a:rPr lang="en-US" dirty="0"/>
              <a:t> is an online device that is constantly providing battery power to the </a:t>
            </a:r>
            <a:r>
              <a:rPr lang="en-US" dirty="0" smtClean="0"/>
              <a:t>Power Supply	computer </a:t>
            </a:r>
            <a:r>
              <a:rPr lang="en-US" dirty="0"/>
              <a:t>and being recharged by the wall outlet.</a:t>
            </a:r>
          </a:p>
          <a:p>
            <a:r>
              <a:rPr lang="en-US" dirty="0" smtClean="0"/>
              <a:t>(UPS)</a:t>
            </a:r>
          </a:p>
          <a:p>
            <a:pPr marL="0" lvl="1"/>
            <a:r>
              <a:rPr lang="en-US" dirty="0" smtClean="0"/>
              <a:t>		</a:t>
            </a:r>
            <a:r>
              <a:rPr lang="en-US" b="1" dirty="0" smtClean="0"/>
              <a:t>There are two types of UPS Systems:</a:t>
            </a:r>
            <a:r>
              <a:rPr lang="en-US" dirty="0" smtClean="0"/>
              <a:t/>
            </a:r>
            <a:br>
              <a:rPr lang="en-US" dirty="0" smtClean="0"/>
            </a:br>
            <a:r>
              <a:rPr lang="en-US" dirty="0" smtClean="0"/>
              <a:t>		1 - </a:t>
            </a:r>
            <a:r>
              <a:rPr lang="en-US" dirty="0"/>
              <a:t>An </a:t>
            </a:r>
            <a:r>
              <a:rPr lang="en-US" i="1" dirty="0"/>
              <a:t>online</a:t>
            </a:r>
            <a:r>
              <a:rPr lang="en-US" dirty="0"/>
              <a:t> UPS constantly powers the computer from the battery.</a:t>
            </a:r>
            <a:endParaRPr lang="en-US" sz="2000" dirty="0"/>
          </a:p>
          <a:p>
            <a:pPr marL="0" lvl="1"/>
            <a:r>
              <a:rPr lang="en-US" dirty="0" smtClean="0"/>
              <a:t>		2 - </a:t>
            </a:r>
            <a:r>
              <a:rPr lang="en-US" dirty="0"/>
              <a:t>An </a:t>
            </a:r>
            <a:r>
              <a:rPr lang="en-US" i="1" dirty="0"/>
              <a:t>offline</a:t>
            </a:r>
            <a:r>
              <a:rPr lang="en-US" dirty="0"/>
              <a:t> UPS powers the computer from the wall power. When the power fails, a switch inside </a:t>
            </a:r>
            <a:r>
              <a:rPr lang="en-US" dirty="0" smtClean="0"/>
              <a:t>		     the </a:t>
            </a:r>
            <a:r>
              <a:rPr lang="en-US" dirty="0"/>
              <a:t>UPS switches to power the computer from the battery. This is the most common form of UPS.</a:t>
            </a:r>
            <a:endParaRPr lang="en-US" sz="2000" dirty="0"/>
          </a:p>
          <a:p>
            <a:pPr lvl="0"/>
            <a:r>
              <a:rPr lang="en-US" dirty="0" smtClean="0"/>
              <a:t>		</a:t>
            </a:r>
            <a:r>
              <a:rPr lang="en-US" b="1" dirty="0" smtClean="0"/>
              <a:t>UPS </a:t>
            </a:r>
            <a:r>
              <a:rPr lang="en-US" b="1" dirty="0"/>
              <a:t>size is measured by the volt-amp (VA) rating. The capacity of the UPS determines the </a:t>
            </a:r>
            <a:r>
              <a:rPr lang="en-US" b="1" dirty="0" smtClean="0"/>
              <a:t>			   number of </a:t>
            </a:r>
            <a:r>
              <a:rPr lang="en-US" b="1" dirty="0"/>
              <a:t>devices and how long the devices can run when power is interrupted</a:t>
            </a:r>
            <a:r>
              <a:rPr lang="en-US" b="1" dirty="0" smtClean="0"/>
              <a:t>.</a:t>
            </a:r>
          </a:p>
          <a:p>
            <a:r>
              <a:rPr lang="en-US" b="1" dirty="0"/>
              <a:t>	</a:t>
            </a:r>
            <a:r>
              <a:rPr lang="en-US" b="1" dirty="0" smtClean="0"/>
              <a:t>	When </a:t>
            </a:r>
            <a:r>
              <a:rPr lang="en-US" b="1" dirty="0"/>
              <a:t>purchasing a UPS, purchase one with enough battery power to power only critical devices </a:t>
            </a:r>
            <a:r>
              <a:rPr lang="en-US" b="1" dirty="0" smtClean="0"/>
              <a:t>			   such </a:t>
            </a:r>
            <a:r>
              <a:rPr lang="en-US" b="1" dirty="0"/>
              <a:t>as the computer and a single monitor</a:t>
            </a:r>
            <a:r>
              <a:rPr lang="en-US" b="1" dirty="0" smtClean="0"/>
              <a:t>.</a:t>
            </a:r>
          </a:p>
          <a:p>
            <a:pPr marL="0" lvl="1"/>
            <a:r>
              <a:rPr lang="en-US" b="1" dirty="0"/>
              <a:t>	</a:t>
            </a:r>
            <a:r>
              <a:rPr lang="en-US" b="1" dirty="0" smtClean="0"/>
              <a:t>	1 - </a:t>
            </a:r>
            <a:r>
              <a:rPr lang="en-US" dirty="0"/>
              <a:t>To reduce the amount of power required by the UPS, do not plug non-critical devices in to the </a:t>
            </a:r>
            <a:r>
              <a:rPr lang="en-US" dirty="0" smtClean="0"/>
              <a:t>			      UPS.</a:t>
            </a:r>
          </a:p>
          <a:p>
            <a:pPr marL="0" lvl="1"/>
            <a:r>
              <a:rPr lang="en-US" sz="2000" dirty="0"/>
              <a:t>	</a:t>
            </a:r>
            <a:r>
              <a:rPr lang="en-US" sz="2000" dirty="0" smtClean="0"/>
              <a:t>	2 - </a:t>
            </a:r>
            <a:r>
              <a:rPr lang="en-US" dirty="0"/>
              <a:t>Laser printers require more power than most UPS systems are capable of providing. For this </a:t>
            </a:r>
            <a:r>
              <a:rPr lang="en-US" dirty="0" smtClean="0"/>
              <a:t>			      reason</a:t>
            </a:r>
            <a:r>
              <a:rPr lang="en-US" dirty="0"/>
              <a:t>, you should not connect a laser printer to a UPS. If you must </a:t>
            </a:r>
            <a:endParaRPr lang="en-US" dirty="0" smtClean="0"/>
          </a:p>
          <a:p>
            <a:pPr marL="0" lvl="1"/>
            <a:r>
              <a:rPr lang="en-US" dirty="0" smtClean="0"/>
              <a:t>                                         provide </a:t>
            </a:r>
            <a:r>
              <a:rPr lang="en-US" dirty="0"/>
              <a:t>power to a laser </a:t>
            </a:r>
            <a:r>
              <a:rPr lang="en-US" dirty="0" smtClean="0"/>
              <a:t>printer</a:t>
            </a:r>
            <a:r>
              <a:rPr lang="en-US" dirty="0"/>
              <a:t>, get a dedicated UPS for that device</a:t>
            </a:r>
            <a:r>
              <a:rPr lang="en-US" dirty="0" smtClean="0"/>
              <a:t>.	</a:t>
            </a:r>
            <a:endParaRPr lang="en-US" sz="2000" dirty="0"/>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21653281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33</a:t>
            </a:fld>
            <a:endParaRPr lang="en-US"/>
          </a:p>
        </p:txBody>
      </p:sp>
      <p:sp>
        <p:nvSpPr>
          <p:cNvPr id="2" name="TextBox 1"/>
          <p:cNvSpPr txBox="1"/>
          <p:nvPr/>
        </p:nvSpPr>
        <p:spPr>
          <a:xfrm>
            <a:off x="473335" y="785594"/>
            <a:ext cx="11317046" cy="5632311"/>
          </a:xfrm>
          <a:prstGeom prst="rect">
            <a:avLst/>
          </a:prstGeom>
          <a:noFill/>
        </p:spPr>
        <p:txBody>
          <a:bodyPr wrap="square" rtlCol="0">
            <a:spAutoFit/>
          </a:bodyPr>
          <a:lstStyle/>
          <a:p>
            <a:r>
              <a:rPr lang="en-US" sz="2800" b="1" dirty="0" smtClean="0"/>
              <a:t>2.4.5 Power Protection (continued)</a:t>
            </a:r>
          </a:p>
          <a:p>
            <a:r>
              <a:rPr lang="en-US" sz="2000" b="1" dirty="0"/>
              <a:t>The following is a description of devices used to prevent power problems</a:t>
            </a:r>
            <a:r>
              <a:rPr lang="en-US" sz="2000" b="1" dirty="0" smtClean="0"/>
              <a:t>:</a:t>
            </a:r>
          </a:p>
          <a:p>
            <a:endParaRPr lang="en-US" sz="800" b="1" dirty="0"/>
          </a:p>
          <a:p>
            <a:r>
              <a:rPr lang="en-US" sz="2000" b="1" dirty="0" smtClean="0"/>
              <a:t>Device		Description</a:t>
            </a:r>
          </a:p>
          <a:p>
            <a:r>
              <a:rPr lang="en-US" dirty="0" smtClean="0"/>
              <a:t>Uninterruptible	</a:t>
            </a:r>
            <a:r>
              <a:rPr lang="en-US" dirty="0"/>
              <a:t>An </a:t>
            </a:r>
            <a:r>
              <a:rPr lang="en-US" b="1" i="1" dirty="0"/>
              <a:t>uninterruptible power supply</a:t>
            </a:r>
            <a:r>
              <a:rPr lang="en-US" dirty="0"/>
              <a:t> is an online device that is constantly providing battery power to the </a:t>
            </a:r>
            <a:r>
              <a:rPr lang="en-US" dirty="0" smtClean="0"/>
              <a:t>Power Supply	computer </a:t>
            </a:r>
            <a:r>
              <a:rPr lang="en-US" dirty="0"/>
              <a:t>and being recharged by the wall outlet.</a:t>
            </a:r>
          </a:p>
          <a:p>
            <a:r>
              <a:rPr lang="en-US" dirty="0" smtClean="0"/>
              <a:t>(UPS)</a:t>
            </a:r>
          </a:p>
          <a:p>
            <a:pPr marL="0" lvl="1"/>
            <a:r>
              <a:rPr lang="en-US" dirty="0" smtClean="0"/>
              <a:t>			</a:t>
            </a:r>
            <a:r>
              <a:rPr lang="en-US" sz="2000" b="1" dirty="0" smtClean="0"/>
              <a:t>o A UPS is designed to provide enough power to shut a system down safely 				   during an extended power outage. Most are not intended as long-term power 			   solutions.</a:t>
            </a:r>
          </a:p>
          <a:p>
            <a:pPr marL="0" lvl="1"/>
            <a:r>
              <a:rPr lang="en-US" sz="2000" b="1" dirty="0"/>
              <a:t>	</a:t>
            </a:r>
            <a:r>
              <a:rPr lang="en-US" sz="2000" b="1" dirty="0" smtClean="0"/>
              <a:t>		o </a:t>
            </a:r>
            <a:r>
              <a:rPr lang="en-US" b="1" dirty="0"/>
              <a:t>The UPS connects to the power source (usually a wall socket), the computer plugs into </a:t>
            </a:r>
            <a:r>
              <a:rPr lang="en-US" b="1" dirty="0" smtClean="0"/>
              <a:t>			    the </a:t>
            </a:r>
            <a:r>
              <a:rPr lang="en-US" b="1" dirty="0"/>
              <a:t>UPS, and the UPS is connected through a serial or USB port to the computer. </a:t>
            </a:r>
            <a:r>
              <a:rPr lang="en-US" b="1" dirty="0" smtClean="0"/>
              <a:t>				    Software </a:t>
            </a:r>
            <a:r>
              <a:rPr lang="en-US" b="1" dirty="0"/>
              <a:t>on the computer uses this connection to monitor battery life and to detect </a:t>
            </a:r>
            <a:r>
              <a:rPr lang="en-US" b="1" dirty="0" smtClean="0"/>
              <a:t>				    when </a:t>
            </a:r>
            <a:r>
              <a:rPr lang="en-US" b="1" dirty="0"/>
              <a:t>the regular power is lost. You can configure the software to shut the system </a:t>
            </a:r>
            <a:r>
              <a:rPr lang="en-US" b="1" dirty="0" smtClean="0"/>
              <a:t>				    down </a:t>
            </a:r>
            <a:r>
              <a:rPr lang="en-US" b="1" dirty="0"/>
              <a:t>automatically when the battery charge reaches a certain level. You usually need </a:t>
            </a:r>
            <a:r>
              <a:rPr lang="en-US" b="1" dirty="0" smtClean="0"/>
              <a:t>			    to </a:t>
            </a:r>
            <a:r>
              <a:rPr lang="en-US" b="1" dirty="0"/>
              <a:t>configure the following settings when working with UPS software</a:t>
            </a:r>
            <a:r>
              <a:rPr lang="en-US" b="1" dirty="0" smtClean="0"/>
              <a:t>:</a:t>
            </a:r>
          </a:p>
          <a:p>
            <a:pPr marL="0" lvl="1"/>
            <a:r>
              <a:rPr lang="en-US" sz="2000" b="1" dirty="0"/>
              <a:t>	</a:t>
            </a:r>
            <a:r>
              <a:rPr lang="en-US" sz="2000" b="1" dirty="0" smtClean="0"/>
              <a:t>		1 - </a:t>
            </a:r>
            <a:r>
              <a:rPr lang="en-US" dirty="0"/>
              <a:t>Time to wait before sending a warning to clients</a:t>
            </a:r>
          </a:p>
          <a:p>
            <a:pPr marL="0" lvl="1"/>
            <a:r>
              <a:rPr lang="en-US" sz="2000" b="1" dirty="0" smtClean="0"/>
              <a:t>			2 - </a:t>
            </a:r>
            <a:r>
              <a:rPr lang="en-US" dirty="0"/>
              <a:t>Time to wait before beginning a </a:t>
            </a:r>
            <a:r>
              <a:rPr lang="en-US" dirty="0" smtClean="0"/>
              <a:t>shutdown</a:t>
            </a:r>
          </a:p>
          <a:p>
            <a:pPr marL="0" lvl="1"/>
            <a:r>
              <a:rPr lang="en-US" sz="2000" b="1" dirty="0"/>
              <a:t>	</a:t>
            </a:r>
            <a:r>
              <a:rPr lang="en-US" sz="2000" b="1" dirty="0" smtClean="0"/>
              <a:t>		3 - </a:t>
            </a:r>
            <a:r>
              <a:rPr lang="en-US" dirty="0"/>
              <a:t>Name of programs or commands to run during </a:t>
            </a:r>
            <a:r>
              <a:rPr lang="en-US" dirty="0" smtClean="0"/>
              <a:t>shutdown</a:t>
            </a:r>
            <a:endParaRPr lang="en-US" sz="2000" b="1" dirty="0" smtClean="0"/>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15891778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34</a:t>
            </a:fld>
            <a:endParaRPr lang="en-US"/>
          </a:p>
        </p:txBody>
      </p:sp>
      <p:sp>
        <p:nvSpPr>
          <p:cNvPr id="2" name="TextBox 1"/>
          <p:cNvSpPr txBox="1"/>
          <p:nvPr/>
        </p:nvSpPr>
        <p:spPr>
          <a:xfrm>
            <a:off x="473335" y="936201"/>
            <a:ext cx="11317046" cy="5170646"/>
          </a:xfrm>
          <a:prstGeom prst="rect">
            <a:avLst/>
          </a:prstGeom>
          <a:noFill/>
        </p:spPr>
        <p:txBody>
          <a:bodyPr wrap="square" rtlCol="0">
            <a:spAutoFit/>
          </a:bodyPr>
          <a:lstStyle/>
          <a:p>
            <a:r>
              <a:rPr lang="en-US" sz="2800" b="1" dirty="0" smtClean="0"/>
              <a:t>2.4.5 Power Protection (continued)</a:t>
            </a:r>
          </a:p>
          <a:p>
            <a:r>
              <a:rPr lang="en-US" sz="2000" b="1" dirty="0"/>
              <a:t>The following is a description of devices used to prevent power problems</a:t>
            </a:r>
            <a:r>
              <a:rPr lang="en-US" sz="2000" b="1" dirty="0" smtClean="0"/>
              <a:t>:</a:t>
            </a:r>
          </a:p>
          <a:p>
            <a:endParaRPr lang="en-US" sz="800" b="1" dirty="0"/>
          </a:p>
          <a:p>
            <a:r>
              <a:rPr lang="en-US" sz="2000" b="1" dirty="0" smtClean="0"/>
              <a:t>Device		Description</a:t>
            </a:r>
          </a:p>
          <a:p>
            <a:r>
              <a:rPr lang="en-US" dirty="0" smtClean="0"/>
              <a:t>Uninterruptible	</a:t>
            </a:r>
            <a:r>
              <a:rPr lang="en-US" dirty="0"/>
              <a:t>An </a:t>
            </a:r>
            <a:r>
              <a:rPr lang="en-US" b="1" i="1" dirty="0"/>
              <a:t>uninterruptible power supply</a:t>
            </a:r>
            <a:r>
              <a:rPr lang="en-US" dirty="0"/>
              <a:t> is an online device that is constantly providing battery power to the </a:t>
            </a:r>
            <a:r>
              <a:rPr lang="en-US" dirty="0" smtClean="0"/>
              <a:t>Power Supply	computer </a:t>
            </a:r>
            <a:r>
              <a:rPr lang="en-US" dirty="0"/>
              <a:t>and being recharged by the wall outlet.</a:t>
            </a:r>
          </a:p>
          <a:p>
            <a:r>
              <a:rPr lang="en-US" dirty="0" smtClean="0"/>
              <a:t>(UPS)</a:t>
            </a:r>
          </a:p>
          <a:p>
            <a:pPr marL="0" lvl="1"/>
            <a:r>
              <a:rPr lang="en-US" dirty="0" smtClean="0"/>
              <a:t>			</a:t>
            </a:r>
            <a:r>
              <a:rPr lang="en-US" sz="2000" b="1" dirty="0" smtClean="0"/>
              <a:t>o In addition </a:t>
            </a:r>
            <a:r>
              <a:rPr lang="en-US" b="1" dirty="0"/>
              <a:t>to providing power when the power is lost, most UPS systems also </a:t>
            </a:r>
            <a:r>
              <a:rPr lang="en-US" b="1" dirty="0" smtClean="0"/>
              <a:t>				   condition </a:t>
            </a:r>
            <a:r>
              <a:rPr lang="en-US" b="1" dirty="0"/>
              <a:t>the line and remove power spikes and sags</a:t>
            </a:r>
            <a:r>
              <a:rPr lang="en-US" b="1" dirty="0" smtClean="0"/>
              <a:t>.</a:t>
            </a:r>
          </a:p>
          <a:p>
            <a:pPr marL="0" lvl="1"/>
            <a:endParaRPr lang="en-US" b="1" dirty="0"/>
          </a:p>
          <a:p>
            <a:pPr marL="0" lvl="1"/>
            <a:r>
              <a:rPr lang="en-US" b="1" dirty="0" smtClean="0"/>
              <a:t>			o </a:t>
            </a:r>
            <a:r>
              <a:rPr lang="en-US" b="1" dirty="0"/>
              <a:t>Most UPS devices sound an alarm when the AC power is lost. This alarm continues </a:t>
            </a:r>
            <a:r>
              <a:rPr lang="en-US" b="1" dirty="0" smtClean="0"/>
              <a:t>				   until </a:t>
            </a:r>
            <a:r>
              <a:rPr lang="en-US" b="1" dirty="0"/>
              <a:t>AC power is restored, although many UPS devices have a switch to mute the </a:t>
            </a:r>
            <a:r>
              <a:rPr lang="en-US" b="1" dirty="0" smtClean="0"/>
              <a:t>				   alarm.</a:t>
            </a:r>
          </a:p>
          <a:p>
            <a:pPr marL="0" lvl="1"/>
            <a:endParaRPr lang="en-US" b="1" dirty="0"/>
          </a:p>
          <a:p>
            <a:pPr marL="0" lvl="1"/>
            <a:r>
              <a:rPr lang="en-US" b="1" dirty="0" smtClean="0"/>
              <a:t>Note: </a:t>
            </a:r>
            <a:r>
              <a:rPr lang="en-US" i="1" dirty="0"/>
              <a:t>During certain conditions, such as an electrical storm or when the power supply is constantly going up or down, you might need to unplug the computer to protect it. Simply turning it off might still damage the components because some power remains supplied to the system. In the case of an electrical storm, keeping the system plugged in leaves it susceptible to power spikes</a:t>
            </a:r>
            <a:r>
              <a:rPr lang="en-US" i="1" dirty="0" smtClean="0"/>
              <a:t>.</a:t>
            </a:r>
            <a:endParaRPr lang="en-US" i="1" dirty="0"/>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11429217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35</a:t>
            </a:fld>
            <a:endParaRPr lang="en-US"/>
          </a:p>
        </p:txBody>
      </p:sp>
      <p:sp>
        <p:nvSpPr>
          <p:cNvPr id="2" name="TextBox 1"/>
          <p:cNvSpPr txBox="1"/>
          <p:nvPr/>
        </p:nvSpPr>
        <p:spPr>
          <a:xfrm>
            <a:off x="376517" y="613008"/>
            <a:ext cx="11317046" cy="5940088"/>
          </a:xfrm>
          <a:prstGeom prst="rect">
            <a:avLst/>
          </a:prstGeom>
          <a:noFill/>
        </p:spPr>
        <p:txBody>
          <a:bodyPr wrap="square" rtlCol="0">
            <a:spAutoFit/>
          </a:bodyPr>
          <a:lstStyle/>
          <a:p>
            <a:r>
              <a:rPr lang="en-US" sz="2800" b="1" dirty="0" smtClean="0"/>
              <a:t>2.5.2 Troubleshooting</a:t>
            </a:r>
          </a:p>
          <a:p>
            <a:r>
              <a:rPr lang="en-US" b="1" dirty="0"/>
              <a:t>Good troubleshooting is a process that combines knowledge, experience, and intuition. As you practice service and support in a work environment, you will add to your experience and develop intuition that will help you to quickly solve a variety of problems</a:t>
            </a:r>
            <a:r>
              <a:rPr lang="en-US" b="1" dirty="0" smtClean="0"/>
              <a:t>.</a:t>
            </a:r>
          </a:p>
          <a:p>
            <a:r>
              <a:rPr lang="en-US" b="1" dirty="0"/>
              <a:t>	Regardless of your current troubleshooting abilities, you will benefit from following a systematic approach to problem solving. The following process has proven effective in a variety of situations:</a:t>
            </a:r>
          </a:p>
          <a:p>
            <a:endParaRPr lang="en-US" b="1" dirty="0"/>
          </a:p>
          <a:p>
            <a:endParaRPr lang="en-US" sz="800" b="1" dirty="0"/>
          </a:p>
          <a:p>
            <a:r>
              <a:rPr lang="en-US" sz="2000" b="1" dirty="0" smtClean="0"/>
              <a:t>Step		Description</a:t>
            </a:r>
          </a:p>
          <a:p>
            <a:r>
              <a:rPr lang="en-US" dirty="0" smtClean="0"/>
              <a:t>1 – Identify the	</a:t>
            </a:r>
            <a:r>
              <a:rPr lang="en-US" b="1" dirty="0" smtClean="0"/>
              <a:t>o When </a:t>
            </a:r>
            <a:r>
              <a:rPr lang="en-US" b="1" dirty="0"/>
              <a:t>identifying the problem, resist the urge to start fixing things at this point. To identify </a:t>
            </a:r>
            <a:r>
              <a:rPr lang="en-US" b="1" dirty="0" smtClean="0"/>
              <a:t>the</a:t>
            </a:r>
            <a:br>
              <a:rPr lang="en-US" b="1" dirty="0" smtClean="0"/>
            </a:br>
            <a:r>
              <a:rPr lang="en-US" b="1" dirty="0" smtClean="0"/>
              <a:t>      </a:t>
            </a:r>
            <a:r>
              <a:rPr lang="en-US" dirty="0" smtClean="0"/>
              <a:t>problem</a:t>
            </a:r>
            <a:r>
              <a:rPr lang="en-US" b="1" dirty="0" smtClean="0"/>
              <a:t>	   problem:</a:t>
            </a:r>
            <a:endParaRPr lang="en-US" b="1" i="1" dirty="0" smtClean="0"/>
          </a:p>
          <a:p>
            <a:pPr lvl="0"/>
            <a:r>
              <a:rPr lang="en-US" dirty="0" smtClean="0"/>
              <a:t>		1 - </a:t>
            </a:r>
            <a:r>
              <a:rPr lang="en-US" dirty="0"/>
              <a:t>Ask the user to describe the problem, check for error messages, or recreate the problem.</a:t>
            </a:r>
          </a:p>
          <a:p>
            <a:r>
              <a:rPr lang="en-US" dirty="0" smtClean="0"/>
              <a:t>		2 - </a:t>
            </a:r>
            <a:r>
              <a:rPr lang="en-US" dirty="0"/>
              <a:t>Establish what has changed. Most often, problems are caused by new hardware, software, or </a:t>
            </a:r>
            <a:r>
              <a:rPr lang="en-US" dirty="0" smtClean="0"/>
              <a:t>			     changes </a:t>
            </a:r>
            <a:r>
              <a:rPr lang="en-US" dirty="0"/>
              <a:t>to the configuration. If necessary, carefully ask users to discover what might have </a:t>
            </a:r>
            <a:r>
              <a:rPr lang="en-US" dirty="0" smtClean="0"/>
              <a:t>			     changed </a:t>
            </a:r>
            <a:r>
              <a:rPr lang="en-US" dirty="0"/>
              <a:t>that could have caused the problem</a:t>
            </a:r>
            <a:r>
              <a:rPr lang="en-US" dirty="0" smtClean="0"/>
              <a:t>.</a:t>
            </a:r>
          </a:p>
          <a:p>
            <a:r>
              <a:rPr lang="en-US" dirty="0" smtClean="0"/>
              <a:t>2 – Backup the	</a:t>
            </a:r>
            <a:r>
              <a:rPr lang="en-US" b="1" dirty="0" smtClean="0"/>
              <a:t>Before </a:t>
            </a:r>
            <a:r>
              <a:rPr lang="en-US" b="1" dirty="0"/>
              <a:t>making changes to the system, back up user and system data (or make sure a </a:t>
            </a:r>
            <a:r>
              <a:rPr lang="en-US" b="1" dirty="0" smtClean="0"/>
              <a:t>recent</a:t>
            </a:r>
            <a:br>
              <a:rPr lang="en-US" b="1" dirty="0" smtClean="0"/>
            </a:br>
            <a:r>
              <a:rPr lang="en-US" b="1" dirty="0" smtClean="0"/>
              <a:t>      </a:t>
            </a:r>
            <a:r>
              <a:rPr lang="en-US" dirty="0" smtClean="0"/>
              <a:t>System</a:t>
            </a:r>
            <a:r>
              <a:rPr lang="en-US" b="1" dirty="0" smtClean="0"/>
              <a:t>	   backup exists). While some changes can be made without affecting user data, you should back 			   up data to protect against unintentional data loss caused by making changes.</a:t>
            </a:r>
          </a:p>
          <a:p>
            <a:r>
              <a:rPr lang="en-US" dirty="0" smtClean="0"/>
              <a:t>3 – Identify the	</a:t>
            </a:r>
            <a:r>
              <a:rPr lang="en-US" b="1" dirty="0" smtClean="0"/>
              <a:t>Check </a:t>
            </a:r>
            <a:r>
              <a:rPr lang="en-US" b="1" dirty="0"/>
              <a:t>for simple, obvious, and common problems first. For example, check power cords, </a:t>
            </a:r>
            <a:r>
              <a:rPr lang="en-US" b="1" dirty="0" smtClean="0"/>
              <a:t> </a:t>
            </a:r>
            <a:r>
              <a:rPr lang="en-US" dirty="0" smtClean="0"/>
              <a:t>possible causes 		</a:t>
            </a:r>
            <a:r>
              <a:rPr lang="en-US" b="1" dirty="0" smtClean="0"/>
              <a:t>connectors, and common user errors.</a:t>
            </a:r>
          </a:p>
          <a:p>
            <a:r>
              <a:rPr lang="en-US" dirty="0"/>
              <a:t>a</a:t>
            </a:r>
            <a:r>
              <a:rPr lang="en-US" dirty="0" smtClean="0"/>
              <a:t>nd identify a theory of probable cause.</a:t>
            </a:r>
            <a:r>
              <a:rPr lang="en-US" b="1" dirty="0" smtClean="0"/>
              <a:t>		.</a:t>
            </a:r>
            <a:r>
              <a:rPr lang="en-US" dirty="0" smtClean="0"/>
              <a:t>	    		</a:t>
            </a:r>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6407943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36</a:t>
            </a:fld>
            <a:endParaRPr lang="en-US"/>
          </a:p>
        </p:txBody>
      </p:sp>
      <p:sp>
        <p:nvSpPr>
          <p:cNvPr id="2" name="TextBox 1"/>
          <p:cNvSpPr txBox="1"/>
          <p:nvPr/>
        </p:nvSpPr>
        <p:spPr>
          <a:xfrm>
            <a:off x="408790" y="738373"/>
            <a:ext cx="11317046" cy="5940088"/>
          </a:xfrm>
          <a:prstGeom prst="rect">
            <a:avLst/>
          </a:prstGeom>
          <a:noFill/>
        </p:spPr>
        <p:txBody>
          <a:bodyPr wrap="square" rtlCol="0">
            <a:spAutoFit/>
          </a:bodyPr>
          <a:lstStyle/>
          <a:p>
            <a:r>
              <a:rPr lang="en-US" sz="2800" b="1" dirty="0" smtClean="0"/>
              <a:t>2.5.2 Troubleshooting (continued)</a:t>
            </a:r>
          </a:p>
          <a:p>
            <a:endParaRPr lang="en-US" sz="800" b="1" dirty="0"/>
          </a:p>
          <a:p>
            <a:r>
              <a:rPr lang="en-US" sz="2000" b="1" dirty="0" smtClean="0"/>
              <a:t>Step		Description</a:t>
            </a:r>
          </a:p>
          <a:p>
            <a:r>
              <a:rPr lang="en-US" dirty="0" smtClean="0"/>
              <a:t>4 – Test your	</a:t>
            </a:r>
            <a:r>
              <a:rPr lang="en-US" b="1" dirty="0" smtClean="0"/>
              <a:t>Test </a:t>
            </a:r>
            <a:r>
              <a:rPr lang="en-US" b="1" dirty="0"/>
              <a:t>your theory to verify the cause of the problem.</a:t>
            </a:r>
          </a:p>
          <a:p>
            <a:pPr lvl="0"/>
            <a:r>
              <a:rPr lang="en-US" dirty="0" smtClean="0"/>
              <a:t>		1 - </a:t>
            </a:r>
            <a:r>
              <a:rPr lang="en-US" dirty="0"/>
              <a:t>If your theory is not correct, examine other possible causes (return to the previous step).</a:t>
            </a:r>
          </a:p>
          <a:p>
            <a:pPr lvl="0"/>
            <a:r>
              <a:rPr lang="en-US" dirty="0" smtClean="0"/>
              <a:t>		2 - </a:t>
            </a:r>
            <a:r>
              <a:rPr lang="en-US" dirty="0"/>
              <a:t>At this point, if the problem is caused by simple things like an unplugged system, you can </a:t>
            </a:r>
            <a:r>
              <a:rPr lang="en-US" dirty="0" smtClean="0"/>
              <a:t>safely</a:t>
            </a:r>
            <a:br>
              <a:rPr lang="en-US" dirty="0" smtClean="0"/>
            </a:br>
            <a:r>
              <a:rPr lang="en-US" dirty="0" smtClean="0"/>
              <a:t> 		     take </a:t>
            </a:r>
            <a:r>
              <a:rPr lang="en-US" dirty="0"/>
              <a:t>actions to resolve the problem</a:t>
            </a:r>
            <a:r>
              <a:rPr lang="en-US" dirty="0" smtClean="0"/>
              <a:t>.</a:t>
            </a:r>
          </a:p>
          <a:p>
            <a:r>
              <a:rPr lang="en-US" dirty="0"/>
              <a:t>	</a:t>
            </a:r>
            <a:r>
              <a:rPr lang="en-US" dirty="0" smtClean="0"/>
              <a:t>	3 - </a:t>
            </a:r>
            <a:r>
              <a:rPr lang="en-US" dirty="0"/>
              <a:t>If the cause is not a simple one, identify the necessary steps to correct the problem.</a:t>
            </a:r>
          </a:p>
          <a:p>
            <a:pPr lvl="0"/>
            <a:r>
              <a:rPr lang="en-US" dirty="0" smtClean="0"/>
              <a:t>		4 - </a:t>
            </a:r>
            <a:r>
              <a:rPr lang="en-US" dirty="0"/>
              <a:t>If you cannot identify the cause of the problem, or if the problem is beyond your ability or </a:t>
            </a:r>
            <a:r>
              <a:rPr lang="en-US" dirty="0" smtClean="0"/>
              <a:t>			     responsibility </a:t>
            </a:r>
            <a:r>
              <a:rPr lang="en-US" dirty="0"/>
              <a:t>to fix, escalate the problem</a:t>
            </a:r>
            <a:r>
              <a:rPr lang="en-US" dirty="0" smtClean="0"/>
              <a:t>.  Escalation </a:t>
            </a:r>
            <a:r>
              <a:rPr lang="en-US" dirty="0"/>
              <a:t>means turning the problem over to </a:t>
            </a:r>
            <a:r>
              <a:rPr lang="en-US" dirty="0" smtClean="0"/>
              <a:t>			     someone </a:t>
            </a:r>
            <a:r>
              <a:rPr lang="en-US" dirty="0"/>
              <a:t>more capable of handling the problem. When escalating the problem, be sure to detail </a:t>
            </a:r>
            <a:r>
              <a:rPr lang="en-US" dirty="0" smtClean="0"/>
              <a:t>		     the </a:t>
            </a:r>
            <a:r>
              <a:rPr lang="en-US" dirty="0"/>
              <a:t>actions you took and the information you have discovered up to this point.</a:t>
            </a:r>
          </a:p>
          <a:p>
            <a:r>
              <a:rPr lang="en-US" dirty="0"/>
              <a:t>5</a:t>
            </a:r>
            <a:r>
              <a:rPr lang="en-US" dirty="0" smtClean="0"/>
              <a:t> – Create an	</a:t>
            </a:r>
            <a:r>
              <a:rPr lang="en-US" b="1" dirty="0" smtClean="0"/>
              <a:t>To </a:t>
            </a:r>
            <a:r>
              <a:rPr lang="en-US" b="1" dirty="0"/>
              <a:t>create an action plan, address the most likely problem and account for side effects of </a:t>
            </a:r>
            <a:r>
              <a:rPr lang="en-US" b="1" dirty="0" smtClean="0"/>
              <a:t>the</a:t>
            </a:r>
            <a:br>
              <a:rPr lang="en-US" b="1" dirty="0" smtClean="0"/>
            </a:br>
            <a:r>
              <a:rPr lang="en-US" b="1" dirty="0" smtClean="0"/>
              <a:t>      </a:t>
            </a:r>
            <a:r>
              <a:rPr lang="en-US" dirty="0" smtClean="0"/>
              <a:t>Action Plan</a:t>
            </a:r>
            <a:r>
              <a:rPr lang="en-US" b="1" dirty="0" smtClean="0"/>
              <a:t>	    proposed </a:t>
            </a:r>
            <a:r>
              <a:rPr lang="en-US" b="1" dirty="0"/>
              <a:t>plan. For example</a:t>
            </a:r>
            <a:r>
              <a:rPr lang="en-US" b="1" dirty="0" smtClean="0"/>
              <a:t>,</a:t>
            </a:r>
          </a:p>
          <a:p>
            <a:pPr lvl="0"/>
            <a:r>
              <a:rPr lang="en-US" b="1" dirty="0"/>
              <a:t>	</a:t>
            </a:r>
            <a:r>
              <a:rPr lang="en-US" b="1" dirty="0" smtClean="0"/>
              <a:t>	1 - </a:t>
            </a:r>
            <a:r>
              <a:rPr lang="en-US" dirty="0"/>
              <a:t>Will the fix result in significant system downtime?</a:t>
            </a:r>
          </a:p>
          <a:p>
            <a:pPr lvl="0"/>
            <a:r>
              <a:rPr lang="en-US" b="1" dirty="0" smtClean="0"/>
              <a:t>		2 - </a:t>
            </a:r>
            <a:r>
              <a:rPr lang="en-US" dirty="0"/>
              <a:t>Is the resolution best left for other times of the day?</a:t>
            </a:r>
          </a:p>
          <a:p>
            <a:pPr lvl="0"/>
            <a:r>
              <a:rPr lang="en-US" b="1" dirty="0" smtClean="0"/>
              <a:t>		3 - </a:t>
            </a:r>
            <a:r>
              <a:rPr lang="en-US" dirty="0"/>
              <a:t>Is there a temporary solution that should be implemented immediately?</a:t>
            </a:r>
          </a:p>
          <a:p>
            <a:r>
              <a:rPr lang="en-US" dirty="0" smtClean="0"/>
              <a:t>6 – Test the	</a:t>
            </a:r>
            <a:r>
              <a:rPr lang="en-US" b="1" dirty="0" smtClean="0"/>
              <a:t>When </a:t>
            </a:r>
            <a:r>
              <a:rPr lang="en-US" b="1" dirty="0"/>
              <a:t>you are testing your solution, do the following:</a:t>
            </a:r>
          </a:p>
          <a:p>
            <a:pPr lvl="0"/>
            <a:r>
              <a:rPr lang="en-US" dirty="0" smtClean="0"/>
              <a:t>      solution	1 - </a:t>
            </a:r>
            <a:r>
              <a:rPr lang="en-US" dirty="0"/>
              <a:t>Ensure that the problem is fully resolved and that implementation did not cause any new </a:t>
            </a:r>
            <a:r>
              <a:rPr lang="en-US" dirty="0" smtClean="0"/>
              <a:t>			     problems.</a:t>
            </a:r>
          </a:p>
          <a:p>
            <a:pPr lvl="0"/>
            <a:r>
              <a:rPr lang="en-US" dirty="0"/>
              <a:t>	</a:t>
            </a:r>
            <a:r>
              <a:rPr lang="en-US" dirty="0" smtClean="0"/>
              <a:t>	2 - </a:t>
            </a:r>
            <a:r>
              <a:rPr lang="en-US" dirty="0"/>
              <a:t>If necessary, take additional actions to prevent the problem from happening again</a:t>
            </a:r>
            <a:r>
              <a:rPr lang="en-US" dirty="0" smtClean="0"/>
              <a:t>.	    	</a:t>
            </a:r>
          </a:p>
        </p:txBody>
      </p:sp>
      <p:pic>
        <p:nvPicPr>
          <p:cNvPr id="5" name="Picture 2"/>
          <p:cNvPicPr>
            <a:picLocks noChangeAspect="1" noChangeArrowheads="1"/>
          </p:cNvPicPr>
          <p:nvPr/>
        </p:nvPicPr>
        <p:blipFill>
          <a:blip r:embed="rId2" cstate="print"/>
          <a:srcRect/>
          <a:stretch>
            <a:fillRect/>
          </a:stretch>
        </p:blipFill>
        <p:spPr bwMode="auto">
          <a:xfrm>
            <a:off x="9176084" y="0"/>
            <a:ext cx="3015916" cy="942637"/>
          </a:xfrm>
          <a:prstGeom prst="rect">
            <a:avLst/>
          </a:prstGeom>
          <a:noFill/>
          <a:ln w="9525">
            <a:noFill/>
            <a:miter lim="800000"/>
            <a:headEnd/>
            <a:tailEnd/>
          </a:ln>
        </p:spPr>
      </p:pic>
    </p:spTree>
    <p:extLst>
      <p:ext uri="{BB962C8B-B14F-4D97-AF65-F5344CB8AC3E}">
        <p14:creationId xmlns="" xmlns:p14="http://schemas.microsoft.com/office/powerpoint/2010/main" val="25411426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37</a:t>
            </a:fld>
            <a:endParaRPr lang="en-US"/>
          </a:p>
        </p:txBody>
      </p:sp>
      <p:sp>
        <p:nvSpPr>
          <p:cNvPr id="2" name="TextBox 1"/>
          <p:cNvSpPr txBox="1"/>
          <p:nvPr/>
        </p:nvSpPr>
        <p:spPr>
          <a:xfrm>
            <a:off x="408790" y="1050345"/>
            <a:ext cx="11317046" cy="4001095"/>
          </a:xfrm>
          <a:prstGeom prst="rect">
            <a:avLst/>
          </a:prstGeom>
          <a:noFill/>
        </p:spPr>
        <p:txBody>
          <a:bodyPr wrap="square" rtlCol="0">
            <a:spAutoFit/>
          </a:bodyPr>
          <a:lstStyle/>
          <a:p>
            <a:r>
              <a:rPr lang="en-US" sz="2800" b="1" dirty="0" smtClean="0"/>
              <a:t>2.5.2 Troubleshooting (continued)</a:t>
            </a:r>
          </a:p>
          <a:p>
            <a:endParaRPr lang="en-US" sz="800" b="1" dirty="0"/>
          </a:p>
          <a:p>
            <a:r>
              <a:rPr lang="en-US" sz="2000" b="1" dirty="0" smtClean="0"/>
              <a:t>Step		Description</a:t>
            </a:r>
          </a:p>
          <a:p>
            <a:r>
              <a:rPr lang="en-US" dirty="0" smtClean="0"/>
              <a:t>7 – Ensure	</a:t>
            </a:r>
            <a:r>
              <a:rPr lang="en-US" b="1" dirty="0" smtClean="0"/>
              <a:t>After </a:t>
            </a:r>
            <a:r>
              <a:rPr lang="en-US" b="1" dirty="0"/>
              <a:t>the problem is fixed, ensure the customer's satisfaction and explain what you did to fix </a:t>
            </a:r>
            <a:r>
              <a:rPr lang="en-US" b="1" dirty="0" smtClean="0"/>
              <a:t>the</a:t>
            </a:r>
            <a:br>
              <a:rPr lang="en-US" b="1" dirty="0" smtClean="0"/>
            </a:br>
            <a:r>
              <a:rPr lang="en-US" b="1" dirty="0" smtClean="0"/>
              <a:t>   </a:t>
            </a:r>
            <a:r>
              <a:rPr lang="en-US" dirty="0" smtClean="0"/>
              <a:t>satisfaction</a:t>
            </a:r>
            <a:r>
              <a:rPr lang="en-US" b="1" dirty="0" smtClean="0"/>
              <a:t>	   problem</a:t>
            </a:r>
            <a:r>
              <a:rPr lang="en-US" b="1" dirty="0"/>
              <a:t>. If possible, have the user perform the task to make sure that they understand and </a:t>
            </a:r>
            <a:r>
              <a:rPr lang="en-US" b="1" dirty="0" smtClean="0"/>
              <a:t>			   accept </a:t>
            </a:r>
            <a:r>
              <a:rPr lang="en-US" b="1" dirty="0"/>
              <a:t>that the problem has been resolved. </a:t>
            </a:r>
            <a:endParaRPr lang="en-US" b="1" dirty="0" smtClean="0"/>
          </a:p>
          <a:p>
            <a:endParaRPr lang="en-US" b="1" dirty="0" smtClean="0"/>
          </a:p>
          <a:p>
            <a:r>
              <a:rPr lang="en-US" dirty="0" smtClean="0"/>
              <a:t>8 – Document	</a:t>
            </a:r>
            <a:r>
              <a:rPr lang="en-US" b="1" dirty="0" smtClean="0"/>
              <a:t>Documenting </a:t>
            </a:r>
            <a:r>
              <a:rPr lang="en-US" b="1" dirty="0"/>
              <a:t>the solution and process provides you with a record of what the problem was and </a:t>
            </a:r>
            <a:r>
              <a:rPr lang="en-US" dirty="0" smtClean="0"/>
              <a:t>the solution</a:t>
            </a:r>
            <a:r>
              <a:rPr lang="en-US" b="1" dirty="0" smtClean="0"/>
              <a:t>	   what </a:t>
            </a:r>
            <a:r>
              <a:rPr lang="en-US" b="1" dirty="0"/>
              <a:t>you did to solve the problem. In the future, you can check your documentation to see what </a:t>
            </a:r>
            <a:r>
              <a:rPr lang="en-US" dirty="0" smtClean="0"/>
              <a:t>and process </a:t>
            </a:r>
            <a:r>
              <a:rPr lang="en-US" b="1" dirty="0" smtClean="0"/>
              <a:t>	</a:t>
            </a:r>
            <a:r>
              <a:rPr lang="en-US" b="1" dirty="0"/>
              <a:t> </a:t>
            </a:r>
            <a:r>
              <a:rPr lang="en-US" b="1" dirty="0" smtClean="0"/>
              <a:t>  has </a:t>
            </a:r>
            <a:r>
              <a:rPr lang="en-US" b="1" dirty="0"/>
              <a:t>changed or to help you remember the solution to common problems. It will save you time </a:t>
            </a:r>
            <a:r>
              <a:rPr lang="en-US" b="1" dirty="0" smtClean="0"/>
              <a:t>			   and </a:t>
            </a:r>
            <a:r>
              <a:rPr lang="en-US" b="1" dirty="0"/>
              <a:t>money when troubleshooting problems</a:t>
            </a:r>
            <a:r>
              <a:rPr lang="en-US" b="1" dirty="0" smtClean="0"/>
              <a:t>.</a:t>
            </a:r>
            <a:r>
              <a:rPr lang="en-US" b="1" dirty="0"/>
              <a:t>	</a:t>
            </a:r>
            <a:endParaRPr lang="en-US" b="1" dirty="0" smtClean="0"/>
          </a:p>
          <a:p>
            <a:endParaRPr lang="en-US" b="1" dirty="0"/>
          </a:p>
          <a:p>
            <a:r>
              <a:rPr lang="en-US" b="1" dirty="0" smtClean="0"/>
              <a:t>Note: </a:t>
            </a:r>
            <a:r>
              <a:rPr lang="en-US" i="1" dirty="0"/>
              <a:t>Remember that troubleshooting is a process of both deduction and induction. Experience will tell you when </a:t>
            </a:r>
            <a:r>
              <a:rPr lang="en-US" i="1" dirty="0" smtClean="0"/>
              <a:t/>
            </a:r>
            <a:br>
              <a:rPr lang="en-US" i="1" dirty="0" smtClean="0"/>
            </a:br>
            <a:r>
              <a:rPr lang="en-US" i="1" dirty="0" smtClean="0"/>
              <a:t>           deviating </a:t>
            </a:r>
            <a:r>
              <a:rPr lang="en-US" i="1" dirty="0"/>
              <a:t>from this process can save both time and effort</a:t>
            </a:r>
            <a:r>
              <a:rPr lang="en-US" i="1" dirty="0" smtClean="0"/>
              <a:t>.</a:t>
            </a:r>
            <a:r>
              <a:rPr lang="en-US" b="1" dirty="0" smtClean="0"/>
              <a:t>	</a:t>
            </a:r>
            <a:r>
              <a:rPr lang="en-US" dirty="0" smtClean="0"/>
              <a:t>	</a:t>
            </a:r>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25751020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38</a:t>
            </a:fld>
            <a:endParaRPr lang="en-US"/>
          </a:p>
        </p:txBody>
      </p:sp>
      <p:sp>
        <p:nvSpPr>
          <p:cNvPr id="2" name="TextBox 1"/>
          <p:cNvSpPr txBox="1"/>
          <p:nvPr/>
        </p:nvSpPr>
        <p:spPr>
          <a:xfrm>
            <a:off x="333486" y="738373"/>
            <a:ext cx="11317046" cy="5878532"/>
          </a:xfrm>
          <a:prstGeom prst="rect">
            <a:avLst/>
          </a:prstGeom>
          <a:noFill/>
        </p:spPr>
        <p:txBody>
          <a:bodyPr wrap="square" rtlCol="0">
            <a:spAutoFit/>
          </a:bodyPr>
          <a:lstStyle/>
          <a:p>
            <a:r>
              <a:rPr lang="en-US" sz="2800" b="1" dirty="0" smtClean="0"/>
              <a:t>2.5.2 Troubleshooting (continued)</a:t>
            </a:r>
          </a:p>
          <a:p>
            <a:endParaRPr lang="en-US" sz="800" b="1" dirty="0"/>
          </a:p>
          <a:p>
            <a:r>
              <a:rPr lang="en-US" sz="2000" b="1" dirty="0" smtClean="0"/>
              <a:t>Keep </a:t>
            </a:r>
            <a:r>
              <a:rPr lang="en-US" b="1" dirty="0"/>
              <a:t>in mind the following tips when troubleshooting systems:</a:t>
            </a:r>
          </a:p>
          <a:p>
            <a:pPr lvl="0"/>
            <a:r>
              <a:rPr lang="en-US" sz="2000" b="1" dirty="0" smtClean="0"/>
              <a:t>1 – </a:t>
            </a:r>
            <a:r>
              <a:rPr lang="en-US" dirty="0"/>
              <a:t>Often the hardest part of troubleshooting is to reproduce the problem. You might need to ask the end </a:t>
            </a:r>
            <a:r>
              <a:rPr lang="en-US" dirty="0" smtClean="0"/>
              <a:t>user</a:t>
            </a:r>
            <a:br>
              <a:rPr lang="en-US" dirty="0" smtClean="0"/>
            </a:br>
            <a:r>
              <a:rPr lang="en-US" dirty="0" smtClean="0"/>
              <a:t>       questions </a:t>
            </a:r>
            <a:r>
              <a:rPr lang="en-US" dirty="0"/>
              <a:t>to identify exactly how the problem occurred, or you might need to watch them perform the task again </a:t>
            </a:r>
            <a:r>
              <a:rPr lang="en-US" dirty="0" smtClean="0"/>
              <a:t>to</a:t>
            </a:r>
            <a:br>
              <a:rPr lang="en-US" dirty="0" smtClean="0"/>
            </a:br>
            <a:r>
              <a:rPr lang="en-US" dirty="0" smtClean="0"/>
              <a:t>       </a:t>
            </a:r>
            <a:r>
              <a:rPr lang="en-US" dirty="0"/>
              <a:t>reproduce the problem.</a:t>
            </a:r>
          </a:p>
          <a:p>
            <a:pPr lvl="0"/>
            <a:r>
              <a:rPr lang="en-US" sz="2000" b="1" dirty="0" smtClean="0"/>
              <a:t>2- </a:t>
            </a:r>
            <a:r>
              <a:rPr lang="en-US" dirty="0"/>
              <a:t>If a hardware device or a software program causes a specific error, check the manufacturer's website for additional </a:t>
            </a:r>
            <a:r>
              <a:rPr lang="en-US" dirty="0" smtClean="0"/>
              <a:t/>
            </a:r>
            <a:br>
              <a:rPr lang="en-US" dirty="0" smtClean="0"/>
            </a:br>
            <a:r>
              <a:rPr lang="en-US" dirty="0" smtClean="0"/>
              <a:t>     help </a:t>
            </a:r>
            <a:r>
              <a:rPr lang="en-US" dirty="0"/>
              <a:t>in troubleshooting the error.</a:t>
            </a:r>
          </a:p>
          <a:p>
            <a:pPr lvl="0"/>
            <a:r>
              <a:rPr lang="en-US" sz="2000" b="1" dirty="0" smtClean="0"/>
              <a:t>3- </a:t>
            </a:r>
            <a:r>
              <a:rPr lang="en-US" dirty="0"/>
              <a:t>To help diagnose issues, you can run special software tools supplied by the hardware manufacturer.</a:t>
            </a:r>
          </a:p>
          <a:p>
            <a:pPr lvl="0"/>
            <a:r>
              <a:rPr lang="en-US" sz="2000" b="1" dirty="0" smtClean="0"/>
              <a:t>4- </a:t>
            </a:r>
            <a:r>
              <a:rPr lang="en-US" dirty="0"/>
              <a:t>In addition to a basic toolkit, you can keep a few spare parts on hand that you know to be in working order. If </a:t>
            </a:r>
            <a:r>
              <a:rPr lang="en-US" dirty="0" smtClean="0"/>
              <a:t>you</a:t>
            </a:r>
            <a:br>
              <a:rPr lang="en-US" dirty="0" smtClean="0"/>
            </a:br>
            <a:r>
              <a:rPr lang="en-US" dirty="0" smtClean="0"/>
              <a:t>     </a:t>
            </a:r>
            <a:r>
              <a:rPr lang="en-US" dirty="0"/>
              <a:t>suspect that a component has failed, replace it with the known good spare. If that solves the problem, replace </a:t>
            </a:r>
            <a:r>
              <a:rPr lang="en-US" dirty="0" smtClean="0"/>
              <a:t>the</a:t>
            </a:r>
            <a:br>
              <a:rPr lang="en-US" dirty="0" smtClean="0"/>
            </a:br>
            <a:r>
              <a:rPr lang="en-US" dirty="0" smtClean="0"/>
              <a:t>     </a:t>
            </a:r>
            <a:r>
              <a:rPr lang="en-US" dirty="0"/>
              <a:t>faulty component.</a:t>
            </a:r>
          </a:p>
          <a:p>
            <a:pPr lvl="0"/>
            <a:r>
              <a:rPr lang="en-US" sz="2000" b="1" dirty="0" smtClean="0"/>
              <a:t>5- </a:t>
            </a:r>
            <a:r>
              <a:rPr lang="en-US" dirty="0"/>
              <a:t>Intermittent problems are particularly difficult to troubleshoot. Check for environmental conditions such as </a:t>
            </a:r>
            <a:r>
              <a:rPr lang="en-US" dirty="0" smtClean="0"/>
              <a:t>kinked</a:t>
            </a:r>
            <a:br>
              <a:rPr lang="en-US" dirty="0" smtClean="0"/>
            </a:br>
            <a:r>
              <a:rPr lang="en-US" dirty="0" smtClean="0"/>
              <a:t>     </a:t>
            </a:r>
            <a:r>
              <a:rPr lang="en-US" dirty="0"/>
              <a:t>cables or overheated components.</a:t>
            </a:r>
          </a:p>
          <a:p>
            <a:pPr lvl="0"/>
            <a:r>
              <a:rPr lang="en-US" sz="2000" b="1" dirty="0" smtClean="0"/>
              <a:t>6- </a:t>
            </a:r>
            <a:r>
              <a:rPr lang="en-US" dirty="0"/>
              <a:t>If you have problems identifying a hardware error, you can simplify the system by removing all but </a:t>
            </a:r>
            <a:r>
              <a:rPr lang="en-US" dirty="0" smtClean="0"/>
              <a:t>necessary</a:t>
            </a:r>
            <a:br>
              <a:rPr lang="en-US" dirty="0" smtClean="0"/>
            </a:br>
            <a:r>
              <a:rPr lang="en-US" dirty="0" smtClean="0"/>
              <a:t>    </a:t>
            </a:r>
            <a:r>
              <a:rPr lang="en-US" dirty="0"/>
              <a:t>components (processor, memory, and hard disk). Add devices one at a time and restart the system. If an error occurs, </a:t>
            </a:r>
            <a:r>
              <a:rPr lang="en-US" dirty="0" smtClean="0"/>
              <a:t/>
            </a:r>
            <a:br>
              <a:rPr lang="en-US" dirty="0" smtClean="0"/>
            </a:br>
            <a:r>
              <a:rPr lang="en-US" dirty="0" smtClean="0"/>
              <a:t>    remove </a:t>
            </a:r>
            <a:r>
              <a:rPr lang="en-US" dirty="0"/>
              <a:t>the newly added device and troubleshoot that device. Another strategy would be to remove a single </a:t>
            </a:r>
            <a:r>
              <a:rPr lang="en-US" dirty="0" smtClean="0"/>
              <a:t>device</a:t>
            </a:r>
            <a:br>
              <a:rPr lang="en-US" dirty="0" smtClean="0"/>
            </a:br>
            <a:r>
              <a:rPr lang="en-US" dirty="0" smtClean="0"/>
              <a:t>    </a:t>
            </a:r>
            <a:r>
              <a:rPr lang="en-US" dirty="0"/>
              <a:t>and restart the system, seeing if removing that device corrects the problem.</a:t>
            </a:r>
          </a:p>
          <a:p>
            <a:pPr lvl="0"/>
            <a:r>
              <a:rPr lang="en-US" sz="2000" b="1" dirty="0" smtClean="0"/>
              <a:t>7 - </a:t>
            </a:r>
            <a:r>
              <a:rPr lang="en-US" dirty="0"/>
              <a:t>Some problems might be caused by software errors, not hardware failures. You might need to begin by updating </a:t>
            </a:r>
            <a:r>
              <a:rPr lang="en-US" dirty="0" smtClean="0"/>
              <a:t>the</a:t>
            </a:r>
            <a:br>
              <a:rPr lang="en-US" dirty="0" smtClean="0"/>
            </a:br>
            <a:r>
              <a:rPr lang="en-US" dirty="0" smtClean="0"/>
              <a:t>     </a:t>
            </a:r>
            <a:r>
              <a:rPr lang="en-US" dirty="0"/>
              <a:t>drivers or unloading software</a:t>
            </a:r>
            <a:r>
              <a:rPr lang="en-US" dirty="0" smtClean="0"/>
              <a:t>.</a:t>
            </a:r>
            <a:r>
              <a:rPr lang="en-US" b="1" dirty="0" smtClean="0"/>
              <a:t>	</a:t>
            </a:r>
            <a:r>
              <a:rPr lang="en-US" dirty="0" smtClean="0"/>
              <a:t>	</a:t>
            </a:r>
          </a:p>
        </p:txBody>
      </p:sp>
      <p:pic>
        <p:nvPicPr>
          <p:cNvPr id="5" name="Picture 2"/>
          <p:cNvPicPr>
            <a:picLocks noChangeAspect="1" noChangeArrowheads="1"/>
          </p:cNvPicPr>
          <p:nvPr/>
        </p:nvPicPr>
        <p:blipFill>
          <a:blip r:embed="rId2" cstate="print"/>
          <a:srcRect/>
          <a:stretch>
            <a:fillRect/>
          </a:stretch>
        </p:blipFill>
        <p:spPr bwMode="auto">
          <a:xfrm>
            <a:off x="9176084" y="0"/>
            <a:ext cx="3015916" cy="942637"/>
          </a:xfrm>
          <a:prstGeom prst="rect">
            <a:avLst/>
          </a:prstGeom>
          <a:noFill/>
          <a:ln w="9525">
            <a:noFill/>
            <a:miter lim="800000"/>
            <a:headEnd/>
            <a:tailEnd/>
          </a:ln>
        </p:spPr>
      </p:pic>
    </p:spTree>
    <p:extLst>
      <p:ext uri="{BB962C8B-B14F-4D97-AF65-F5344CB8AC3E}">
        <p14:creationId xmlns="" xmlns:p14="http://schemas.microsoft.com/office/powerpoint/2010/main" val="21045283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4</a:t>
            </a:fld>
            <a:endParaRPr lang="en-US"/>
          </a:p>
        </p:txBody>
      </p:sp>
      <p:sp>
        <p:nvSpPr>
          <p:cNvPr id="2" name="TextBox 1"/>
          <p:cNvSpPr txBox="1"/>
          <p:nvPr/>
        </p:nvSpPr>
        <p:spPr>
          <a:xfrm>
            <a:off x="666974" y="1092186"/>
            <a:ext cx="10886739" cy="4832092"/>
          </a:xfrm>
          <a:prstGeom prst="rect">
            <a:avLst/>
          </a:prstGeom>
          <a:noFill/>
        </p:spPr>
        <p:txBody>
          <a:bodyPr wrap="square" rtlCol="0">
            <a:spAutoFit/>
          </a:bodyPr>
          <a:lstStyle/>
          <a:p>
            <a:r>
              <a:rPr lang="en-US" sz="2800" b="1" dirty="0" smtClean="0"/>
              <a:t>2.1 Protection and Safety</a:t>
            </a:r>
          </a:p>
          <a:p>
            <a:r>
              <a:rPr lang="en-US" sz="2800" b="1" dirty="0" smtClean="0"/>
              <a:t>Peripherals:</a:t>
            </a:r>
          </a:p>
          <a:p>
            <a:endParaRPr lang="en-US" b="1" dirty="0" smtClean="0"/>
          </a:p>
          <a:p>
            <a:r>
              <a:rPr lang="en-US" sz="2800" b="1" dirty="0" smtClean="0"/>
              <a:t>Can present a safety hazard.</a:t>
            </a:r>
          </a:p>
          <a:p>
            <a:r>
              <a:rPr lang="en-US" sz="2800" dirty="0" smtClean="0"/>
              <a:t>o Do not use a regular multi-meter to the charge inside a monitor. </a:t>
            </a:r>
          </a:p>
          <a:p>
            <a:r>
              <a:rPr lang="en-US" sz="2800" dirty="0" smtClean="0"/>
              <a:t>o Never clean the glass of a monitor with liquid solvent with the power on</a:t>
            </a:r>
          </a:p>
          <a:p>
            <a:r>
              <a:rPr lang="en-US" sz="2800" dirty="0" smtClean="0"/>
              <a:t>o Do not use a regular multi-meter to the charge inside a monitor. </a:t>
            </a:r>
          </a:p>
          <a:p>
            <a:r>
              <a:rPr lang="en-US" sz="2800" dirty="0" smtClean="0"/>
              <a:t>o Studies indicate that laser printers emits particles that can be bad for</a:t>
            </a:r>
            <a:br>
              <a:rPr lang="en-US" sz="2800" dirty="0" smtClean="0"/>
            </a:br>
            <a:r>
              <a:rPr lang="en-US" sz="2800" dirty="0" smtClean="0"/>
              <a:t>   human health.  Do not locate laser printers close to workers desks.</a:t>
            </a:r>
          </a:p>
          <a:p>
            <a:r>
              <a:rPr lang="en-US" sz="2800" dirty="0" smtClean="0"/>
              <a:t>o Avoid handling leaky batteries, since chemical can get in your eyes.</a:t>
            </a:r>
          </a:p>
          <a:p>
            <a:r>
              <a:rPr lang="en-US" sz="2800" dirty="0" smtClean="0"/>
              <a:t>o Never look into the end of a fiber optic cable, it could damage your eyes</a:t>
            </a:r>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1134139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5</a:t>
            </a:fld>
            <a:endParaRPr lang="en-US"/>
          </a:p>
        </p:txBody>
      </p:sp>
      <p:sp>
        <p:nvSpPr>
          <p:cNvPr id="2" name="TextBox 1"/>
          <p:cNvSpPr txBox="1"/>
          <p:nvPr/>
        </p:nvSpPr>
        <p:spPr>
          <a:xfrm>
            <a:off x="683016" y="1156354"/>
            <a:ext cx="10886739" cy="3539430"/>
          </a:xfrm>
          <a:prstGeom prst="rect">
            <a:avLst/>
          </a:prstGeom>
          <a:noFill/>
        </p:spPr>
        <p:txBody>
          <a:bodyPr wrap="square" rtlCol="0">
            <a:spAutoFit/>
          </a:bodyPr>
          <a:lstStyle/>
          <a:p>
            <a:r>
              <a:rPr lang="en-US" sz="2800" b="1" dirty="0" smtClean="0"/>
              <a:t>2.1 Protection and Safety</a:t>
            </a:r>
          </a:p>
          <a:p>
            <a:r>
              <a:rPr lang="en-US" sz="2800" b="1" dirty="0" smtClean="0"/>
              <a:t>Thermal:</a:t>
            </a:r>
          </a:p>
          <a:p>
            <a:endParaRPr lang="en-US" sz="2800" b="1" dirty="0" smtClean="0"/>
          </a:p>
          <a:p>
            <a:r>
              <a:rPr lang="en-US" sz="2800" dirty="0" smtClean="0"/>
              <a:t>Components such as the CPU heat sink and fan, the printing head of a dot matrix printer, or components inside a laser printer can be hot.</a:t>
            </a:r>
          </a:p>
          <a:p>
            <a:endParaRPr lang="en-US" sz="2800" b="1" dirty="0"/>
          </a:p>
          <a:p>
            <a:r>
              <a:rPr lang="en-US" sz="2800" dirty="0" smtClean="0"/>
              <a:t>After turning off the computer, allow components to cool sufficiently before servicing to prevent burns.</a:t>
            </a:r>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2690155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6</a:t>
            </a:fld>
            <a:endParaRPr lang="en-US"/>
          </a:p>
        </p:txBody>
      </p:sp>
      <p:sp>
        <p:nvSpPr>
          <p:cNvPr id="2" name="TextBox 1"/>
          <p:cNvSpPr txBox="1"/>
          <p:nvPr/>
        </p:nvSpPr>
        <p:spPr>
          <a:xfrm>
            <a:off x="580912" y="1168679"/>
            <a:ext cx="10886739" cy="4832092"/>
          </a:xfrm>
          <a:prstGeom prst="rect">
            <a:avLst/>
          </a:prstGeom>
          <a:noFill/>
        </p:spPr>
        <p:txBody>
          <a:bodyPr wrap="square" rtlCol="0">
            <a:spAutoFit/>
          </a:bodyPr>
          <a:lstStyle/>
          <a:p>
            <a:r>
              <a:rPr lang="en-US" sz="2800" b="1" dirty="0" smtClean="0"/>
              <a:t>2.1 Protection and Safety</a:t>
            </a:r>
          </a:p>
          <a:p>
            <a:r>
              <a:rPr lang="en-US" sz="2800" b="1" dirty="0" smtClean="0"/>
              <a:t>Physical:</a:t>
            </a:r>
          </a:p>
          <a:p>
            <a:r>
              <a:rPr lang="en-US" sz="2800" dirty="0" smtClean="0"/>
              <a:t>Make sure the room and building are properly set up to ensure your safety.</a:t>
            </a:r>
          </a:p>
          <a:p>
            <a:r>
              <a:rPr lang="en-US" sz="2800" dirty="0" smtClean="0"/>
              <a:t>o Keep work area and floors clear of clutter to help prevent accidents.</a:t>
            </a:r>
          </a:p>
          <a:p>
            <a:pPr lvl="0"/>
            <a:r>
              <a:rPr lang="en-US" sz="2800" dirty="0" smtClean="0"/>
              <a:t>o </a:t>
            </a:r>
            <a:r>
              <a:rPr lang="en-US" sz="2800" dirty="0"/>
              <a:t>Do not route cables across the floor in pathways. This can lead </a:t>
            </a:r>
            <a:r>
              <a:rPr lang="en-US" sz="2800" dirty="0" smtClean="0"/>
              <a:t>to</a:t>
            </a:r>
            <a:br>
              <a:rPr lang="en-US" sz="2800" dirty="0" smtClean="0"/>
            </a:br>
            <a:r>
              <a:rPr lang="en-US" sz="2800" dirty="0" smtClean="0"/>
              <a:t>   </a:t>
            </a:r>
            <a:r>
              <a:rPr lang="en-US" sz="2800" dirty="0"/>
              <a:t>tripping accidents, and could also result in worn cables.</a:t>
            </a:r>
          </a:p>
          <a:p>
            <a:r>
              <a:rPr lang="en-US" sz="2800" dirty="0" smtClean="0"/>
              <a:t>o </a:t>
            </a:r>
            <a:r>
              <a:rPr lang="en-US" sz="2800" dirty="0"/>
              <a:t>Provide adequate ventilation in any enclosure to remove toxic </a:t>
            </a:r>
            <a:r>
              <a:rPr lang="en-US" sz="2800" dirty="0" smtClean="0"/>
              <a:t>fumes.</a:t>
            </a:r>
          </a:p>
          <a:p>
            <a:r>
              <a:rPr lang="en-US" sz="2800" dirty="0" smtClean="0"/>
              <a:t>o </a:t>
            </a:r>
            <a:r>
              <a:rPr lang="en-US" sz="2800" dirty="0"/>
              <a:t>Protect yourself from airborne particles by using a air filter </a:t>
            </a:r>
            <a:r>
              <a:rPr lang="en-US" sz="2800" dirty="0" smtClean="0"/>
              <a:t>mask.</a:t>
            </a:r>
          </a:p>
          <a:p>
            <a:pPr lvl="0"/>
            <a:r>
              <a:rPr lang="en-US" sz="2800" dirty="0" smtClean="0"/>
              <a:t>o </a:t>
            </a:r>
            <a:r>
              <a:rPr lang="en-US" sz="2800" dirty="0"/>
              <a:t>Wear safety goggles.</a:t>
            </a:r>
          </a:p>
          <a:p>
            <a:r>
              <a:rPr lang="en-US" sz="2800" dirty="0" smtClean="0"/>
              <a:t>o </a:t>
            </a:r>
            <a:r>
              <a:rPr lang="en-US" sz="2800" dirty="0"/>
              <a:t>Replace worn or frayed power cords.</a:t>
            </a:r>
            <a:endParaRPr lang="en-US" sz="2800" dirty="0" smtClean="0"/>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3780259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7</a:t>
            </a:fld>
            <a:endParaRPr lang="en-US"/>
          </a:p>
        </p:txBody>
      </p:sp>
      <p:sp>
        <p:nvSpPr>
          <p:cNvPr id="2" name="TextBox 1"/>
          <p:cNvSpPr txBox="1"/>
          <p:nvPr/>
        </p:nvSpPr>
        <p:spPr>
          <a:xfrm>
            <a:off x="537880" y="948619"/>
            <a:ext cx="11317046" cy="5047536"/>
          </a:xfrm>
          <a:prstGeom prst="rect">
            <a:avLst/>
          </a:prstGeom>
          <a:noFill/>
        </p:spPr>
        <p:txBody>
          <a:bodyPr wrap="square" rtlCol="0">
            <a:spAutoFit/>
          </a:bodyPr>
          <a:lstStyle/>
          <a:p>
            <a:r>
              <a:rPr lang="en-US" sz="2800" b="1" dirty="0" smtClean="0"/>
              <a:t>2.1 Protection and Safety</a:t>
            </a:r>
          </a:p>
          <a:p>
            <a:r>
              <a:rPr lang="en-US" sz="2800" b="1" dirty="0" smtClean="0"/>
              <a:t>Lifting:</a:t>
            </a:r>
          </a:p>
          <a:p>
            <a:endParaRPr lang="en-US" sz="1400" b="1" dirty="0" smtClean="0"/>
          </a:p>
          <a:p>
            <a:r>
              <a:rPr lang="en-US" sz="2800" b="1" dirty="0" smtClean="0"/>
              <a:t>Be careful when lifting heavy objects:</a:t>
            </a:r>
          </a:p>
          <a:p>
            <a:pPr lvl="0"/>
            <a:r>
              <a:rPr lang="en-US" sz="2800" dirty="0" smtClean="0"/>
              <a:t>o </a:t>
            </a:r>
            <a:r>
              <a:rPr lang="en-US" sz="2800" dirty="0"/>
              <a:t>Bend your knees and keep your back straight, using your legs to lift objects.</a:t>
            </a:r>
          </a:p>
          <a:p>
            <a:pPr lvl="0"/>
            <a:r>
              <a:rPr lang="en-US" sz="2800" dirty="0" smtClean="0"/>
              <a:t>o </a:t>
            </a:r>
            <a:r>
              <a:rPr lang="en-US" sz="2800" dirty="0"/>
              <a:t>If your job requires frequently lifting, wear a back brace for </a:t>
            </a:r>
            <a:r>
              <a:rPr lang="en-US" sz="2800" dirty="0" smtClean="0"/>
              <a:t>added</a:t>
            </a:r>
            <a:br>
              <a:rPr lang="en-US" sz="2800" dirty="0" smtClean="0"/>
            </a:br>
            <a:r>
              <a:rPr lang="en-US" sz="2800" dirty="0" smtClean="0"/>
              <a:t>   </a:t>
            </a:r>
            <a:r>
              <a:rPr lang="en-US" sz="2800" dirty="0"/>
              <a:t>protection</a:t>
            </a:r>
            <a:r>
              <a:rPr lang="en-US" sz="2800" dirty="0" smtClean="0"/>
              <a:t>.</a:t>
            </a:r>
          </a:p>
          <a:p>
            <a:pPr lvl="0"/>
            <a:r>
              <a:rPr lang="en-US" sz="2800" dirty="0" smtClean="0"/>
              <a:t>o </a:t>
            </a:r>
            <a:r>
              <a:rPr lang="en-US" sz="2800" dirty="0"/>
              <a:t>If your job requires frequently lifting, wear a back brace for added </a:t>
            </a:r>
            <a:r>
              <a:rPr lang="en-US" sz="2800" dirty="0" smtClean="0"/>
              <a:t/>
            </a:r>
            <a:br>
              <a:rPr lang="en-US" sz="2800" dirty="0" smtClean="0"/>
            </a:br>
            <a:r>
              <a:rPr lang="en-US" sz="2800" dirty="0" smtClean="0"/>
              <a:t>   protection.</a:t>
            </a:r>
          </a:p>
          <a:p>
            <a:pPr lvl="0"/>
            <a:r>
              <a:rPr lang="en-US" sz="2800" dirty="0" smtClean="0"/>
              <a:t>o </a:t>
            </a:r>
            <a:r>
              <a:rPr lang="en-US" sz="2800" dirty="0"/>
              <a:t>If your job requires frequently lifting, wear a back brace for added </a:t>
            </a:r>
            <a:r>
              <a:rPr lang="en-US" sz="2800" dirty="0" smtClean="0"/>
              <a:t/>
            </a:r>
            <a:br>
              <a:rPr lang="en-US" sz="2800" dirty="0" smtClean="0"/>
            </a:br>
            <a:r>
              <a:rPr lang="en-US" sz="2800" dirty="0" smtClean="0"/>
              <a:t>   protection.</a:t>
            </a:r>
          </a:p>
          <a:p>
            <a:pPr lvl="0"/>
            <a:r>
              <a:rPr lang="en-US" sz="2800" dirty="0" smtClean="0"/>
              <a:t>o </a:t>
            </a:r>
            <a:r>
              <a:rPr lang="en-US" sz="2800" dirty="0"/>
              <a:t>Follow the weight limitation guidelines defined by your employer</a:t>
            </a:r>
            <a:r>
              <a:rPr lang="en-US" sz="2800" dirty="0" smtClean="0"/>
              <a:t>.</a:t>
            </a:r>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62681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8</a:t>
            </a:fld>
            <a:endParaRPr lang="en-US"/>
          </a:p>
        </p:txBody>
      </p:sp>
      <p:sp>
        <p:nvSpPr>
          <p:cNvPr id="2" name="TextBox 1"/>
          <p:cNvSpPr txBox="1"/>
          <p:nvPr/>
        </p:nvSpPr>
        <p:spPr>
          <a:xfrm>
            <a:off x="527123" y="877927"/>
            <a:ext cx="11317046" cy="5478423"/>
          </a:xfrm>
          <a:prstGeom prst="rect">
            <a:avLst/>
          </a:prstGeom>
          <a:noFill/>
        </p:spPr>
        <p:txBody>
          <a:bodyPr wrap="square" rtlCol="0">
            <a:spAutoFit/>
          </a:bodyPr>
          <a:lstStyle/>
          <a:p>
            <a:r>
              <a:rPr lang="en-US" sz="2800" b="1" dirty="0" smtClean="0"/>
              <a:t>2.1 Protection and Safety</a:t>
            </a:r>
          </a:p>
          <a:p>
            <a:r>
              <a:rPr lang="en-US" sz="2800" b="1" dirty="0" smtClean="0"/>
              <a:t>Fire:</a:t>
            </a:r>
          </a:p>
          <a:p>
            <a:endParaRPr lang="en-US" sz="1400" b="1" dirty="0" smtClean="0"/>
          </a:p>
          <a:p>
            <a:r>
              <a:rPr lang="en-US" sz="2800" b="1" dirty="0"/>
              <a:t>Every room in which you work should be fire </a:t>
            </a:r>
            <a:r>
              <a:rPr lang="en-US" sz="2800" b="1" dirty="0" smtClean="0"/>
              <a:t>suppressed:</a:t>
            </a:r>
          </a:p>
          <a:p>
            <a:pPr lvl="0"/>
            <a:r>
              <a:rPr lang="en-US" sz="2800" dirty="0" smtClean="0"/>
              <a:t>o </a:t>
            </a:r>
            <a:r>
              <a:rPr lang="en-US" sz="2800" dirty="0"/>
              <a:t>At a minimum, you should have a Class C fire extinguisher available to you</a:t>
            </a:r>
            <a:r>
              <a:rPr lang="en-US" sz="2800" dirty="0" smtClean="0"/>
              <a:t>.</a:t>
            </a:r>
            <a:br>
              <a:rPr lang="en-US" sz="2800" dirty="0" smtClean="0"/>
            </a:br>
            <a:r>
              <a:rPr lang="en-US" sz="2800" dirty="0" smtClean="0"/>
              <a:t>   </a:t>
            </a:r>
            <a:r>
              <a:rPr lang="en-US" sz="2800" dirty="0"/>
              <a:t>A Class C fire extinguisher is made for electrical fires.</a:t>
            </a:r>
          </a:p>
          <a:p>
            <a:pPr lvl="0"/>
            <a:r>
              <a:rPr lang="en-US" sz="2800" dirty="0" smtClean="0"/>
              <a:t>o </a:t>
            </a:r>
            <a:r>
              <a:rPr lang="en-US" sz="2800" dirty="0"/>
              <a:t>Make sure fire extinguishers and fire suppression methods (e.g., sprinklers</a:t>
            </a:r>
            <a:r>
              <a:rPr lang="en-US" sz="2800" dirty="0" smtClean="0"/>
              <a:t>)</a:t>
            </a:r>
            <a:br>
              <a:rPr lang="en-US" sz="2800" dirty="0" smtClean="0"/>
            </a:br>
            <a:r>
              <a:rPr lang="en-US" sz="2800" dirty="0" smtClean="0"/>
              <a:t>   </a:t>
            </a:r>
            <a:r>
              <a:rPr lang="en-US" sz="2800" dirty="0"/>
              <a:t>are properly implemented and maintained.</a:t>
            </a:r>
          </a:p>
          <a:p>
            <a:pPr lvl="0"/>
            <a:r>
              <a:rPr lang="en-US" sz="2800" dirty="0" smtClean="0"/>
              <a:t>o </a:t>
            </a:r>
            <a:r>
              <a:rPr lang="en-US" sz="2800" dirty="0"/>
              <a:t>Promptly report any potentially hazardous situations.</a:t>
            </a:r>
          </a:p>
          <a:p>
            <a:pPr lvl="0"/>
            <a:r>
              <a:rPr lang="en-US" sz="2800" dirty="0" smtClean="0"/>
              <a:t>o </a:t>
            </a:r>
            <a:r>
              <a:rPr lang="en-US" sz="2800" dirty="0"/>
              <a:t>Your top priority in responding to any incident is to ensure the safety </a:t>
            </a:r>
            <a:r>
              <a:rPr lang="en-US" sz="2800" dirty="0" smtClean="0"/>
              <a:t>of</a:t>
            </a:r>
            <a:br>
              <a:rPr lang="en-US" sz="2800" dirty="0" smtClean="0"/>
            </a:br>
            <a:r>
              <a:rPr lang="en-US" sz="2800" dirty="0" smtClean="0"/>
              <a:t>   </a:t>
            </a:r>
            <a:r>
              <a:rPr lang="en-US" sz="2800" dirty="0"/>
              <a:t>others. In the event of a hazardous situation, clear people from the area </a:t>
            </a:r>
            <a:r>
              <a:rPr lang="en-US" sz="2800" dirty="0" smtClean="0"/>
              <a:t>or</a:t>
            </a:r>
            <a:br>
              <a:rPr lang="en-US" sz="2800" dirty="0" smtClean="0"/>
            </a:br>
            <a:r>
              <a:rPr lang="en-US" sz="2800" dirty="0" smtClean="0"/>
              <a:t>   </a:t>
            </a:r>
            <a:r>
              <a:rPr lang="en-US" sz="2800" dirty="0"/>
              <a:t>remove the danger before attempting other actions such as preventing </a:t>
            </a:r>
            <a:r>
              <a:rPr lang="en-US" sz="2800" dirty="0" smtClean="0"/>
              <a:t>or</a:t>
            </a:r>
            <a:br>
              <a:rPr lang="en-US" sz="2800" dirty="0" smtClean="0"/>
            </a:br>
            <a:r>
              <a:rPr lang="en-US" sz="2800" dirty="0" smtClean="0"/>
              <a:t>   </a:t>
            </a:r>
            <a:r>
              <a:rPr lang="en-US" sz="2800" dirty="0"/>
              <a:t>repairing damage to components</a:t>
            </a:r>
            <a:r>
              <a:rPr lang="en-US" sz="2800" dirty="0" smtClean="0"/>
              <a:t>.</a:t>
            </a:r>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2246390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61411" y="215153"/>
            <a:ext cx="2614108" cy="523220"/>
          </a:xfrm>
          <a:prstGeom prst="rect">
            <a:avLst/>
          </a:prstGeom>
          <a:noFill/>
        </p:spPr>
        <p:txBody>
          <a:bodyPr wrap="square" rtlCol="0">
            <a:spAutoFit/>
          </a:bodyPr>
          <a:lstStyle/>
          <a:p>
            <a:pPr algn="ctr"/>
            <a:r>
              <a:rPr lang="en-US" sz="2800" dirty="0" smtClean="0"/>
              <a:t>CIAT CIS 101A </a:t>
            </a:r>
            <a:endParaRPr lang="en-US" sz="2800" dirty="0"/>
          </a:p>
        </p:txBody>
      </p:sp>
      <p:sp>
        <p:nvSpPr>
          <p:cNvPr id="7" name="Slide Number Placeholder 6"/>
          <p:cNvSpPr>
            <a:spLocks noGrp="1"/>
          </p:cNvSpPr>
          <p:nvPr>
            <p:ph type="sldNum" sz="quarter" idx="12"/>
          </p:nvPr>
        </p:nvSpPr>
        <p:spPr/>
        <p:txBody>
          <a:bodyPr/>
          <a:lstStyle/>
          <a:p>
            <a:fld id="{964FCE73-CBA5-451D-9A3D-653DD4645C4F}" type="slidenum">
              <a:rPr lang="en-US" smtClean="0"/>
              <a:pPr/>
              <a:t>9</a:t>
            </a:fld>
            <a:endParaRPr lang="en-US"/>
          </a:p>
        </p:txBody>
      </p:sp>
      <p:sp>
        <p:nvSpPr>
          <p:cNvPr id="2" name="TextBox 1"/>
          <p:cNvSpPr txBox="1"/>
          <p:nvPr/>
        </p:nvSpPr>
        <p:spPr>
          <a:xfrm>
            <a:off x="505608" y="1179141"/>
            <a:ext cx="11317046" cy="3262432"/>
          </a:xfrm>
          <a:prstGeom prst="rect">
            <a:avLst/>
          </a:prstGeom>
          <a:noFill/>
        </p:spPr>
        <p:txBody>
          <a:bodyPr wrap="square" rtlCol="0">
            <a:spAutoFit/>
          </a:bodyPr>
          <a:lstStyle/>
          <a:p>
            <a:r>
              <a:rPr lang="en-US" sz="2800" b="1" dirty="0" smtClean="0"/>
              <a:t>2.1 Protection and Safety</a:t>
            </a:r>
          </a:p>
          <a:p>
            <a:r>
              <a:rPr lang="en-US" sz="2800" b="1" dirty="0" smtClean="0"/>
              <a:t>MSDS (Material Safety Data Sheets):</a:t>
            </a:r>
          </a:p>
          <a:p>
            <a:endParaRPr lang="en-US" sz="2800" b="1" dirty="0" smtClean="0"/>
          </a:p>
          <a:p>
            <a:r>
              <a:rPr lang="en-US" sz="2800" dirty="0" smtClean="0"/>
              <a:t>o </a:t>
            </a:r>
            <a:r>
              <a:rPr lang="en-US" sz="2800" dirty="0"/>
              <a:t>An MSDS describes safe handling and disposal procedures for </a:t>
            </a:r>
            <a:r>
              <a:rPr lang="en-US" sz="2800" dirty="0" smtClean="0"/>
              <a:t>dangerous</a:t>
            </a:r>
            <a:br>
              <a:rPr lang="en-US" sz="2800" dirty="0" smtClean="0"/>
            </a:br>
            <a:r>
              <a:rPr lang="en-US" sz="2800" dirty="0" smtClean="0"/>
              <a:t>   </a:t>
            </a:r>
            <a:r>
              <a:rPr lang="en-US" sz="2800" dirty="0"/>
              <a:t>materials and can provide you with the knowledge to resolve an uncertain </a:t>
            </a:r>
            <a:r>
              <a:rPr lang="en-US" sz="2800" dirty="0" smtClean="0"/>
              <a:t/>
            </a:r>
            <a:br>
              <a:rPr lang="en-US" sz="2800" dirty="0" smtClean="0"/>
            </a:br>
            <a:r>
              <a:rPr lang="en-US" sz="2800" dirty="0" smtClean="0"/>
              <a:t>   situation.</a:t>
            </a:r>
          </a:p>
          <a:p>
            <a:endParaRPr lang="en-US" sz="1000" dirty="0" smtClean="0"/>
          </a:p>
          <a:p>
            <a:r>
              <a:rPr lang="en-US" sz="2800" dirty="0" smtClean="0"/>
              <a:t>o Periodically </a:t>
            </a:r>
            <a:r>
              <a:rPr lang="en-US" sz="2800" dirty="0"/>
              <a:t>review and update your Material Safety Data Sheets (</a:t>
            </a:r>
            <a:r>
              <a:rPr lang="en-US" sz="2800" dirty="0" smtClean="0"/>
              <a:t>MSDSs).</a:t>
            </a:r>
            <a:endParaRPr lang="en-US" sz="2800" dirty="0"/>
          </a:p>
        </p:txBody>
      </p:sp>
      <p:pic>
        <p:nvPicPr>
          <p:cNvPr id="5" name="Picture 2"/>
          <p:cNvPicPr>
            <a:picLocks noChangeAspect="1" noChangeArrowheads="1"/>
          </p:cNvPicPr>
          <p:nvPr/>
        </p:nvPicPr>
        <p:blipFill>
          <a:blip r:embed="rId2" cstate="print"/>
          <a:srcRect/>
          <a:stretch>
            <a:fillRect/>
          </a:stretch>
        </p:blipFill>
        <p:spPr bwMode="auto">
          <a:xfrm>
            <a:off x="9176084" y="5915362"/>
            <a:ext cx="3015916" cy="942637"/>
          </a:xfrm>
          <a:prstGeom prst="rect">
            <a:avLst/>
          </a:prstGeom>
          <a:noFill/>
          <a:ln w="9525">
            <a:noFill/>
            <a:miter lim="800000"/>
            <a:headEnd/>
            <a:tailEnd/>
          </a:ln>
        </p:spPr>
      </p:pic>
    </p:spTree>
    <p:extLst>
      <p:ext uri="{BB962C8B-B14F-4D97-AF65-F5344CB8AC3E}">
        <p14:creationId xmlns="" xmlns:p14="http://schemas.microsoft.com/office/powerpoint/2010/main" val="41030776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3131</TotalTime>
  <Words>1338</Words>
  <Application>Microsoft Office PowerPoint</Application>
  <PresentationFormat>Custom</PresentationFormat>
  <Paragraphs>467</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Bradford Bridge</dc:creator>
  <cp:lastModifiedBy>Rick</cp:lastModifiedBy>
  <cp:revision>92</cp:revision>
  <dcterms:created xsi:type="dcterms:W3CDTF">2017-03-05T00:08:49Z</dcterms:created>
  <dcterms:modified xsi:type="dcterms:W3CDTF">2017-05-23T06:21:17Z</dcterms:modified>
</cp:coreProperties>
</file>