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6" r:id="rId3"/>
    <p:sldId id="257" r:id="rId4"/>
    <p:sldId id="258" r:id="rId5"/>
    <p:sldId id="278" r:id="rId6"/>
    <p:sldId id="279" r:id="rId7"/>
    <p:sldId id="280" r:id="rId8"/>
    <p:sldId id="259" r:id="rId9"/>
    <p:sldId id="281" r:id="rId10"/>
    <p:sldId id="260" r:id="rId11"/>
    <p:sldId id="264" r:id="rId12"/>
    <p:sldId id="262" r:id="rId13"/>
    <p:sldId id="261" r:id="rId14"/>
    <p:sldId id="282" r:id="rId15"/>
    <p:sldId id="283" r:id="rId16"/>
    <p:sldId id="267" r:id="rId17"/>
    <p:sldId id="265" r:id="rId18"/>
    <p:sldId id="274" r:id="rId19"/>
    <p:sldId id="28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723FF2-259F-F640-9DD6-BD78AFE771E1}">
          <p14:sldIdLst/>
        </p14:section>
        <p14:section name="Untitled Section" id="{CE0D764A-9D04-D845-9B0D-BF867F63FB34}">
          <p14:sldIdLst>
            <p14:sldId id="256"/>
            <p14:sldId id="286"/>
            <p14:sldId id="257"/>
            <p14:sldId id="258"/>
            <p14:sldId id="278"/>
            <p14:sldId id="279"/>
            <p14:sldId id="280"/>
            <p14:sldId id="259"/>
            <p14:sldId id="281"/>
            <p14:sldId id="260"/>
            <p14:sldId id="264"/>
            <p14:sldId id="262"/>
            <p14:sldId id="261"/>
            <p14:sldId id="282"/>
            <p14:sldId id="283"/>
            <p14:sldId id="267"/>
            <p14:sldId id="265"/>
            <p14:sldId id="274"/>
            <p14:sldId id="285"/>
            <p14:sldId id="276"/>
            <p14:sldId id="277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4658" autoAdjust="0"/>
  </p:normalViewPr>
  <p:slideViewPr>
    <p:cSldViewPr snapToGrid="0" snapToObjects="1">
      <p:cViewPr>
        <p:scale>
          <a:sx n="170" d="100"/>
          <a:sy n="170" d="100"/>
        </p:scale>
        <p:origin x="-1112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D8A23-A5AE-F04C-A926-11D2B79950A2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CDD0-5EA1-FF4F-BE61-992C76E62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Presented at “The Capacity for Renaissance:  the logic and force of the imagination,” Gonzaga-in-Florence, 20-22 February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CDD0-5EA1-FF4F-BE61-992C76E624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6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this definition,</a:t>
            </a:r>
            <a:r>
              <a:rPr lang="en-US" baseline="0" dirty="0" smtClean="0"/>
              <a:t> why should we expect ideas about citizenship to be changing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CDD0-5EA1-FF4F-BE61-992C76E624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DCDD0-5EA1-FF4F-BE61-992C76E624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drleonardcoldwell.com/2010/12/23/monitoring-america-the-government%E2%80%99s-development-of-a-vast-panopticon-spy-network/" TargetMode="Externa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speakers/hasan_elahi.html" TargetMode="External"/><Relationship Id="rId4" Type="http://schemas.openxmlformats.org/officeDocument/2006/relationships/hyperlink" Target="http://elahi.umd.edu/track/" TargetMode="External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n.wikipedia.org/wiki/Sousveillanc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hyperlink" Target="http://elahi.umd.edu/track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Reimagining Citizenship:  </a:t>
            </a:r>
            <a:r>
              <a:rPr lang="en-US" dirty="0" smtClean="0"/>
              <a:t>Exit, Voice </a:t>
            </a:r>
            <a:r>
              <a:rPr lang="en-US" smtClean="0"/>
              <a:t>and Loyalty in </a:t>
            </a:r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6" name="Content Placeholder 5" descr="bradleymanning-butt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r="299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Laura Ann Brunell</a:t>
            </a:r>
          </a:p>
          <a:p>
            <a:r>
              <a:rPr lang="en-US" dirty="0"/>
              <a:t>Associate Professor of Political Science, International Studies and Gender Studies</a:t>
            </a:r>
          </a:p>
          <a:p>
            <a:r>
              <a:rPr lang="en-US" dirty="0"/>
              <a:t>Gonzaga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3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Blurring lines between citizens, residents, members	</a:t>
            </a:r>
            <a:endParaRPr lang="en-US" dirty="0"/>
          </a:p>
        </p:txBody>
      </p:sp>
      <p:pic>
        <p:nvPicPr>
          <p:cNvPr id="5" name="Content Placeholder 4" descr="CCL Passport Control Sign Schengen-U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2537"/>
          <a:stretch>
            <a:fillRect/>
          </a:stretch>
        </p:blipFill>
        <p:spPr>
          <a:xfrm>
            <a:off x="914400" y="2769833"/>
            <a:ext cx="7315200" cy="233558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14400" y="5285005"/>
            <a:ext cx="8229600" cy="12955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Extending voting rights to members of the national “community” living abroad</a:t>
            </a:r>
          </a:p>
          <a:p>
            <a:endParaRPr lang="en-US" dirty="0"/>
          </a:p>
          <a:p>
            <a:r>
              <a:rPr lang="en-US" dirty="0"/>
              <a:t>Extending voting rights to resident “aliens” living with the political community</a:t>
            </a:r>
          </a:p>
          <a:p>
            <a:endParaRPr lang="en-US" dirty="0"/>
          </a:p>
          <a:p>
            <a:r>
              <a:rPr lang="en-US" dirty="0"/>
              <a:t>Multiple nationalities, passports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" indent="0"/>
            <a:r>
              <a:rPr lang="en-US" dirty="0" smtClean="0"/>
              <a:t>The Rise of the Security State 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In </a:t>
            </a:r>
            <a:r>
              <a:rPr lang="en-US" sz="2700" dirty="0">
                <a:solidFill>
                  <a:schemeClr val="tx1"/>
                </a:solidFill>
              </a:rPr>
              <a:t>contradiction to this blurring, States are simultaneously policing their borders as never before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14" name="Picture 13" descr="frontex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2" y="2679700"/>
            <a:ext cx="6716059" cy="2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36" y="1475184"/>
            <a:ext cx="2953512" cy="2155050"/>
          </a:xfrm>
        </p:spPr>
        <p:txBody>
          <a:bodyPr/>
          <a:lstStyle/>
          <a:p>
            <a:r>
              <a:rPr lang="en-US" dirty="0" smtClean="0"/>
              <a:t>Rise of the Surveillance State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720028"/>
            <a:ext cx="2953512" cy="2589332"/>
          </a:xfrm>
        </p:spPr>
        <p:txBody>
          <a:bodyPr>
            <a:normAutofit/>
          </a:bodyPr>
          <a:lstStyle/>
          <a:p>
            <a:r>
              <a:rPr lang="en-US" dirty="0" smtClean="0"/>
              <a:t>Loss of civil liberties in pursuit of the US “War on Terror”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NSA’s widespread surveillance of American citizens</a:t>
            </a:r>
          </a:p>
        </p:txBody>
      </p:sp>
      <p:pic>
        <p:nvPicPr>
          <p:cNvPr id="11" name="Content Placeholder 10" descr="201210panopticon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6" b="8916"/>
          <a:stretch>
            <a:fillRect/>
          </a:stretch>
        </p:blipFill>
        <p:spPr>
          <a:xfrm>
            <a:off x="3951942" y="2151529"/>
            <a:ext cx="4038600" cy="3352800"/>
          </a:xfrm>
        </p:spPr>
      </p:pic>
    </p:spTree>
    <p:extLst>
      <p:ext uri="{BB962C8B-B14F-4D97-AF65-F5344CB8AC3E}">
        <p14:creationId xmlns:p14="http://schemas.microsoft.com/office/powerpoint/2010/main" val="373661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741" y="1337235"/>
            <a:ext cx="7315200" cy="454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State exacerbates existing crisis in citizenship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5369"/>
            <a:ext cx="7315200" cy="4263992"/>
          </a:xfrm>
        </p:spPr>
        <p:txBody>
          <a:bodyPr>
            <a:normAutofit/>
          </a:bodyPr>
          <a:lstStyle/>
          <a:p>
            <a:r>
              <a:rPr lang="en-US" dirty="0" smtClean="0"/>
              <a:t>Declining of trust in government</a:t>
            </a:r>
          </a:p>
          <a:p>
            <a:endParaRPr lang="en-US" dirty="0" smtClean="0"/>
          </a:p>
          <a:p>
            <a:r>
              <a:rPr lang="en-US" dirty="0" smtClean="0"/>
              <a:t>Declining levels of voting, party identification</a:t>
            </a:r>
          </a:p>
          <a:p>
            <a:endParaRPr lang="en-US" dirty="0"/>
          </a:p>
          <a:p>
            <a:r>
              <a:rPr lang="en-US" dirty="0" smtClean="0"/>
              <a:t>Feelings of alienation from politics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18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the Republican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sense of belonging</a:t>
            </a:r>
          </a:p>
          <a:p>
            <a:r>
              <a:rPr lang="en-US" dirty="0" smtClean="0"/>
              <a:t>Of the political “community” to which one owes allegiance</a:t>
            </a:r>
          </a:p>
          <a:p>
            <a:r>
              <a:rPr lang="en-US" dirty="0" smtClean="0"/>
              <a:t>Face-to-face communications supplanted by the virtual, digital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9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875756"/>
          </a:xfrm>
        </p:spPr>
        <p:txBody>
          <a:bodyPr>
            <a:normAutofit/>
          </a:bodyPr>
          <a:lstStyle/>
          <a:p>
            <a:r>
              <a:rPr lang="en-US" dirty="0" smtClean="0"/>
              <a:t>Extension of the Liberal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End of History”: all for “market-democracy"</a:t>
            </a:r>
          </a:p>
          <a:p>
            <a:r>
              <a:rPr lang="en-US" dirty="0" err="1" smtClean="0"/>
              <a:t>Cosmpolitanism</a:t>
            </a:r>
            <a:r>
              <a:rPr lang="en-US" dirty="0" smtClean="0"/>
              <a:t>, Kantianism</a:t>
            </a:r>
          </a:p>
          <a:p>
            <a:r>
              <a:rPr lang="en-US" dirty="0" smtClean="0"/>
              <a:t>Shifting of rights discourse to “the global community”</a:t>
            </a:r>
          </a:p>
          <a:p>
            <a:pPr lvl="1"/>
            <a:r>
              <a:rPr lang="en-US" dirty="0" smtClean="0"/>
              <a:t>The right to protest, to project one’s voice onto the global stage</a:t>
            </a:r>
          </a:p>
          <a:p>
            <a:r>
              <a:rPr lang="en-US" dirty="0" smtClean="0"/>
              <a:t>Allegiance to principles not states</a:t>
            </a:r>
          </a:p>
          <a:p>
            <a:pPr lvl="1"/>
            <a:r>
              <a:rPr lang="en-US" dirty="0" smtClean="0"/>
              <a:t>“human rights”</a:t>
            </a:r>
          </a:p>
          <a:p>
            <a:pPr lvl="1"/>
            <a:r>
              <a:rPr lang="en-US" dirty="0" smtClean="0"/>
              <a:t>“the environment</a:t>
            </a:r>
            <a:endParaRPr lang="en-US" dirty="0"/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9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Loyalty to Principles or Loyalty to the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Reveal the tensions between civic values of the duty to be loyal to the </a:t>
            </a:r>
            <a:r>
              <a:rPr lang="en-US" dirty="0" smtClean="0"/>
              <a:t>state; my country right or wrong (patriotism in the extreme)</a:t>
            </a:r>
            <a:endParaRPr lang="en-US" dirty="0"/>
          </a:p>
          <a:p>
            <a:endParaRPr lang="en-US" dirty="0"/>
          </a:p>
          <a:p>
            <a:r>
              <a:rPr lang="en-US" dirty="0"/>
              <a:t> vs. the duty to be loyal to one’s own principles </a:t>
            </a:r>
            <a:r>
              <a:rPr lang="en-US" dirty="0" smtClean="0"/>
              <a:t>(cosmopolitanism, Kantianism)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And</a:t>
            </a:r>
            <a:r>
              <a:rPr lang="en-US" dirty="0"/>
              <a:t>/or to the principles that the State itself purports to </a:t>
            </a:r>
            <a:r>
              <a:rPr lang="en-US" dirty="0" smtClean="0"/>
              <a:t>represent such as freedom, rule of law, limited government(civic nationalism)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6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Brave New World, Brave New Citizens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7219302" cy="885371"/>
          </a:xfrm>
        </p:spPr>
        <p:txBody>
          <a:bodyPr>
            <a:normAutofit fontScale="92500"/>
          </a:bodyPr>
          <a:lstStyle/>
          <a:p>
            <a:r>
              <a:rPr lang="en-US" dirty="0"/>
              <a:t>M</a:t>
            </a:r>
            <a:r>
              <a:rPr lang="en-US" dirty="0" smtClean="0"/>
              <a:t>ore aggressive assertions of state power create conundrums for citizens, professionals in certain types of 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12" descr="Edward-Snowden-008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5" b="17045"/>
          <a:stretch>
            <a:fillRect/>
          </a:stretch>
        </p:blipFill>
        <p:spPr>
          <a:xfrm>
            <a:off x="914400" y="3438525"/>
            <a:ext cx="7334250" cy="2900363"/>
          </a:xfrm>
        </p:spPr>
      </p:pic>
    </p:spTree>
    <p:extLst>
      <p:ext uri="{BB962C8B-B14F-4D97-AF65-F5344CB8AC3E}">
        <p14:creationId xmlns:p14="http://schemas.microsoft.com/office/powerpoint/2010/main" val="210003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responses to securitization?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Whistleblowing</a:t>
            </a:r>
          </a:p>
          <a:p>
            <a:endParaRPr lang="en-US" dirty="0"/>
          </a:p>
          <a:p>
            <a:r>
              <a:rPr lang="en-US" dirty="0" smtClean="0"/>
              <a:t>Exit, Voice, Loyalty</a:t>
            </a:r>
          </a:p>
          <a:p>
            <a:endParaRPr lang="en-US" dirty="0"/>
          </a:p>
          <a:p>
            <a:r>
              <a:rPr lang="en-US" dirty="0" smtClean="0"/>
              <a:t>Snowden:  Need to exit to have voice</a:t>
            </a:r>
          </a:p>
          <a:p>
            <a:endParaRPr lang="en-US" dirty="0"/>
          </a:p>
          <a:p>
            <a:r>
              <a:rPr lang="en-US" dirty="0" smtClean="0"/>
              <a:t>Loyalty??</a:t>
            </a:r>
            <a:endParaRPr lang="en-US" dirty="0"/>
          </a:p>
        </p:txBody>
      </p:sp>
      <p:pic>
        <p:nvPicPr>
          <p:cNvPr id="5" name="Content Placeholder 4" descr="snowde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r="22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580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has a price</a:t>
            </a:r>
            <a:endParaRPr lang="en-US" dirty="0"/>
          </a:p>
        </p:txBody>
      </p:sp>
      <p:pic>
        <p:nvPicPr>
          <p:cNvPr id="5" name="Content Placeholder 4" descr="Bradley-Manning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693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Manning blew the whistle without an exit strategy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id her duty AND was loyal to her country, the military</a:t>
            </a:r>
          </a:p>
          <a:p>
            <a:endParaRPr lang="en-US" dirty="0"/>
          </a:p>
          <a:p>
            <a:r>
              <a:rPr lang="en-US" dirty="0" smtClean="0"/>
              <a:t>Her reward:  30 years in prison</a:t>
            </a:r>
          </a:p>
        </p:txBody>
      </p:sp>
    </p:spTree>
    <p:extLst>
      <p:ext uri="{BB962C8B-B14F-4D97-AF65-F5344CB8AC3E}">
        <p14:creationId xmlns:p14="http://schemas.microsoft.com/office/powerpoint/2010/main" val="320368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“a public, non-violent and conscientious breach of the law undertaken with the aim of bringing about a change in </a:t>
            </a:r>
            <a:r>
              <a:rPr lang="en-US" dirty="0"/>
              <a:t>laws” (Brownlee, paraphrasing Rawls (1971) 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traits</a:t>
            </a:r>
          </a:p>
          <a:p>
            <a:pPr lvl="1"/>
            <a:r>
              <a:rPr lang="en-US" dirty="0"/>
              <a:t>Publicity</a:t>
            </a:r>
          </a:p>
          <a:p>
            <a:pPr lvl="1"/>
            <a:r>
              <a:rPr lang="en-US" dirty="0"/>
              <a:t>Non-violent</a:t>
            </a:r>
          </a:p>
          <a:p>
            <a:pPr lvl="1"/>
            <a:r>
              <a:rPr lang="en-US" dirty="0"/>
              <a:t>Conscientious</a:t>
            </a:r>
          </a:p>
          <a:p>
            <a:pPr lvl="1"/>
            <a:r>
              <a:rPr lang="en-US" dirty="0"/>
              <a:t>Change orientation</a:t>
            </a:r>
          </a:p>
          <a:p>
            <a:pPr lvl="1"/>
            <a:endParaRPr lang="en-US" dirty="0"/>
          </a:p>
          <a:p>
            <a:r>
              <a:rPr lang="en-US" dirty="0" smtClean="0"/>
              <a:t>CIVIL – i.e., action taken by a CITIZEN to change the behavior or his/her STATE</a:t>
            </a:r>
          </a:p>
        </p:txBody>
      </p:sp>
    </p:spTree>
    <p:extLst>
      <p:ext uri="{BB962C8B-B14F-4D97-AF65-F5344CB8AC3E}">
        <p14:creationId xmlns:p14="http://schemas.microsoft.com/office/powerpoint/2010/main" val="411290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creative response:  </a:t>
            </a:r>
            <a:r>
              <a:rPr lang="en-US" dirty="0" smtClean="0">
                <a:hlinkClick r:id="rId2"/>
              </a:rPr>
              <a:t>Sousveillance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5252356"/>
            <a:ext cx="7141030" cy="108443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hlinkClick r:id="rId3"/>
              </a:rPr>
              <a:t>Hasan</a:t>
            </a:r>
            <a:r>
              <a:rPr lang="en-US" dirty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Elahi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Tracking </a:t>
            </a:r>
            <a:r>
              <a:rPr lang="en-US" dirty="0" err="1" smtClean="0">
                <a:hlinkClick r:id="rId4"/>
              </a:rPr>
              <a:t>Transcience</a:t>
            </a:r>
            <a:endParaRPr lang="en-US" dirty="0"/>
          </a:p>
        </p:txBody>
      </p:sp>
      <p:pic>
        <p:nvPicPr>
          <p:cNvPr id="6" name="Content Placeholder 5" descr="hasan-elahi-1.jpg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b="17111"/>
          <a:stretch>
            <a:fillRect/>
          </a:stretch>
        </p:blipFill>
        <p:spPr>
          <a:xfrm>
            <a:off x="744538" y="2743200"/>
            <a:ext cx="7504112" cy="2509838"/>
          </a:xfrm>
        </p:spPr>
      </p:pic>
    </p:spTree>
    <p:extLst>
      <p:ext uri="{BB962C8B-B14F-4D97-AF65-F5344CB8AC3E}">
        <p14:creationId xmlns:p14="http://schemas.microsoft.com/office/powerpoint/2010/main" val="425222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8229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Sousveillance</a:t>
            </a:r>
            <a:r>
              <a:rPr lang="en-US" dirty="0" smtClean="0"/>
              <a:t> as his response	</a:t>
            </a:r>
            <a:endParaRPr lang="en-US" dirty="0"/>
          </a:p>
        </p:txBody>
      </p:sp>
      <p:pic>
        <p:nvPicPr>
          <p:cNvPr id="6" name="Content Placeholder 5" descr="Elahi_toilets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419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View from below</a:t>
            </a:r>
          </a:p>
          <a:p>
            <a:endParaRPr lang="en-US" dirty="0"/>
          </a:p>
          <a:p>
            <a:r>
              <a:rPr lang="en-US" dirty="0"/>
              <a:t>“I can watch me better than you can watch me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Tracking Transience </a:t>
            </a:r>
            <a:r>
              <a:rPr lang="en-US" dirty="0" smtClean="0"/>
              <a:t>project</a:t>
            </a:r>
          </a:p>
          <a:p>
            <a:endParaRPr lang="en-US" dirty="0"/>
          </a:p>
          <a:p>
            <a:r>
              <a:rPr lang="en-US" dirty="0" smtClean="0"/>
              <a:t>Bombards FBI with information on his whereabouts, eating, spending</a:t>
            </a:r>
          </a:p>
          <a:p>
            <a:endParaRPr lang="en-US" dirty="0" smtClean="0"/>
          </a:p>
          <a:p>
            <a:r>
              <a:rPr lang="en-US" dirty="0" smtClean="0"/>
              <a:t>Now they know everything and nothing about 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1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Challenge of Citizenship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structural, legal underpinnings of the state and citizenship are evolving</a:t>
            </a:r>
          </a:p>
          <a:p>
            <a:endParaRPr lang="en-US" dirty="0" smtClean="0"/>
          </a:p>
          <a:p>
            <a:r>
              <a:rPr lang="en-US" dirty="0" smtClean="0"/>
              <a:t>Technology has made states, citizens, terrorists, whistleblowers alike more powerful</a:t>
            </a:r>
          </a:p>
          <a:p>
            <a:endParaRPr lang="en-US" dirty="0" smtClean="0"/>
          </a:p>
          <a:p>
            <a:r>
              <a:rPr lang="en-US" dirty="0" smtClean="0"/>
              <a:t>There is an opening for discussions about what should be the limits of state power, civic duty, loyalty to the state and to liberal principles</a:t>
            </a:r>
          </a:p>
        </p:txBody>
      </p:sp>
    </p:spTree>
    <p:extLst>
      <p:ext uri="{BB962C8B-B14F-4D97-AF65-F5344CB8AC3E}">
        <p14:creationId xmlns:p14="http://schemas.microsoft.com/office/powerpoint/2010/main" val="174790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</a:t>
            </a:r>
            <a:endParaRPr lang="en-US" dirty="0"/>
          </a:p>
        </p:txBody>
      </p:sp>
      <p:pic>
        <p:nvPicPr>
          <p:cNvPr id="5" name="Content Placeholder 4" descr="oath of citizenship 4thof July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96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complex, multi-faceted concept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A set of rights, duties, obligations, entitlements, loyalties “which constitute membership of a territorially bounded political community” (Stoker </a:t>
            </a:r>
            <a:r>
              <a:rPr lang="en-US" i="1" dirty="0"/>
              <a:t>et al.</a:t>
            </a:r>
            <a:r>
              <a:rPr lang="en-US" dirty="0"/>
              <a:t> 2011, 133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Who belongs?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What’s expected: on the part of the state, on the part of citizens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404586"/>
          </a:xfrm>
        </p:spPr>
        <p:txBody>
          <a:bodyPr/>
          <a:lstStyle/>
          <a:p>
            <a:r>
              <a:rPr lang="en-US" dirty="0" smtClean="0"/>
              <a:t>Republican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341086"/>
          </a:xfrm>
        </p:spPr>
        <p:txBody>
          <a:bodyPr/>
          <a:lstStyle/>
          <a:p>
            <a:r>
              <a:rPr lang="en-US" dirty="0" smtClean="0"/>
              <a:t>Liberal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995285"/>
          </a:xfrm>
        </p:spPr>
        <p:txBody>
          <a:bodyPr/>
          <a:lstStyle/>
          <a:p>
            <a:r>
              <a:rPr lang="en-US" dirty="0" smtClean="0"/>
              <a:t>Two Models of </a:t>
            </a:r>
            <a:r>
              <a:rPr lang="en-US" dirty="0" err="1" smtClean="0"/>
              <a:t>Citizenzship</a:t>
            </a:r>
            <a:endParaRPr lang="en-US" dirty="0"/>
          </a:p>
        </p:txBody>
      </p:sp>
      <p:pic>
        <p:nvPicPr>
          <p:cNvPr id="9" name="Content Placeholder 8" descr="image005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r="16552"/>
          <a:stretch>
            <a:fillRect/>
          </a:stretch>
        </p:blipFill>
        <p:spPr/>
      </p:pic>
      <p:pic>
        <p:nvPicPr>
          <p:cNvPr id="10" name="Content Placeholder 9" descr="image007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" b="1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3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031571"/>
          </a:xfrm>
        </p:spPr>
        <p:txBody>
          <a:bodyPr>
            <a:normAutofit/>
          </a:bodyPr>
          <a:lstStyle/>
          <a:p>
            <a:r>
              <a:rPr lang="en-US" dirty="0" smtClean="0"/>
              <a:t>The Republican Model</a:t>
            </a:r>
            <a:endParaRPr lang="en-US" dirty="0"/>
          </a:p>
        </p:txBody>
      </p:sp>
      <p:pic>
        <p:nvPicPr>
          <p:cNvPr id="5" name="Content Placeholder 4" descr="CCL Loka Institute Deliberation_Bosto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r="1116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participation of citizens in face-to-face political dialogue</a:t>
            </a:r>
          </a:p>
          <a:p>
            <a:r>
              <a:rPr lang="en-US" dirty="0"/>
              <a:t>Virtues</a:t>
            </a:r>
          </a:p>
          <a:p>
            <a:pPr lvl="1"/>
            <a:r>
              <a:rPr lang="en-US" dirty="0" smtClean="0"/>
              <a:t>Duty, Loyalty</a:t>
            </a:r>
            <a:endParaRPr lang="en-US" dirty="0"/>
          </a:p>
          <a:p>
            <a:pPr lvl="1"/>
            <a:r>
              <a:rPr lang="en-US" dirty="0"/>
              <a:t>Common Good</a:t>
            </a:r>
          </a:p>
          <a:p>
            <a:pPr lvl="1"/>
            <a:r>
              <a:rPr lang="en-US" dirty="0" smtClean="0"/>
              <a:t>Judgment</a:t>
            </a:r>
            <a:endParaRPr lang="en-US" dirty="0"/>
          </a:p>
          <a:p>
            <a:r>
              <a:rPr lang="en-US" dirty="0"/>
              <a:t>Exclusivity: stakeholders with the right </a:t>
            </a:r>
            <a:r>
              <a:rPr lang="en-US" dirty="0" smtClean="0"/>
              <a:t>virtues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3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949928"/>
          </a:xfrm>
        </p:spPr>
        <p:txBody>
          <a:bodyPr/>
          <a:lstStyle/>
          <a:p>
            <a:r>
              <a:rPr lang="en-US" dirty="0" smtClean="0"/>
              <a:t>The Liberal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Rights-based model</a:t>
            </a:r>
          </a:p>
          <a:p>
            <a:endParaRPr lang="en-US" dirty="0"/>
          </a:p>
          <a:p>
            <a:r>
              <a:rPr lang="en-US" dirty="0" smtClean="0"/>
              <a:t>Natural Law basis</a:t>
            </a:r>
          </a:p>
          <a:p>
            <a:endParaRPr lang="en-US" dirty="0"/>
          </a:p>
          <a:p>
            <a:r>
              <a:rPr lang="en-US" dirty="0" smtClean="0"/>
              <a:t>Social Contract</a:t>
            </a:r>
          </a:p>
          <a:p>
            <a:pPr lvl="1"/>
            <a:r>
              <a:rPr lang="en-US" dirty="0" smtClean="0"/>
              <a:t>Duty to resist tyranny</a:t>
            </a:r>
          </a:p>
          <a:p>
            <a:pPr lvl="1"/>
            <a:r>
              <a:rPr lang="en-US" dirty="0" smtClean="0"/>
              <a:t>Can withdraw from the social contract</a:t>
            </a:r>
            <a:endParaRPr lang="en-US" dirty="0"/>
          </a:p>
        </p:txBody>
      </p:sp>
      <p:pic>
        <p:nvPicPr>
          <p:cNvPr id="5" name="Content Placeholder 4" descr="tea_party10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r="14692"/>
          <a:stretch>
            <a:fillRect/>
          </a:stretch>
        </p:blipFill>
        <p:spPr>
          <a:xfrm>
            <a:off x="4681728" y="2494644"/>
            <a:ext cx="3566160" cy="3595687"/>
          </a:xfrm>
        </p:spPr>
      </p:pic>
    </p:spTree>
    <p:extLst>
      <p:ext uri="{BB962C8B-B14F-4D97-AF65-F5344CB8AC3E}">
        <p14:creationId xmlns:p14="http://schemas.microsoft.com/office/powerpoint/2010/main" val="35242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citizenship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challenges citizenship</a:t>
            </a:r>
            <a:r>
              <a:rPr lang="en-US" dirty="0"/>
              <a:t> </a:t>
            </a:r>
            <a:r>
              <a:rPr lang="en-US" dirty="0" smtClean="0"/>
              <a:t>today -  both as a legal status AND as a set of practices?</a:t>
            </a:r>
          </a:p>
          <a:p>
            <a:endParaRPr lang="en-US" dirty="0" smtClean="0"/>
          </a:p>
          <a:p>
            <a:r>
              <a:rPr lang="en-US" dirty="0" smtClean="0"/>
              <a:t>What challenges are faced by Republican model?</a:t>
            </a:r>
          </a:p>
          <a:p>
            <a:endParaRPr lang="en-US" dirty="0"/>
          </a:p>
          <a:p>
            <a:r>
              <a:rPr lang="en-US" dirty="0" smtClean="0"/>
              <a:t>What challenges are faced by the Liberal model?</a:t>
            </a:r>
          </a:p>
        </p:txBody>
      </p:sp>
      <p:pic>
        <p:nvPicPr>
          <p:cNvPr id="6" name="Content Placeholder 5" descr="Jakarta_WTO_protest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r="12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508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Citizenship’s Exclusivity, 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Globalization</a:t>
            </a:r>
          </a:p>
          <a:p>
            <a:pPr lvl="1"/>
            <a:r>
              <a:rPr lang="en-US" dirty="0" smtClean="0"/>
              <a:t>Ease of travel, transport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Rise of cyber communities, Diasporas</a:t>
            </a:r>
          </a:p>
          <a:p>
            <a:pPr lvl="1"/>
            <a:r>
              <a:rPr lang="en-US" dirty="0"/>
              <a:t>Rise of </a:t>
            </a:r>
            <a:r>
              <a:rPr lang="en-US" dirty="0" smtClean="0"/>
              <a:t>cosmopolitanism</a:t>
            </a:r>
          </a:p>
          <a:p>
            <a:pPr lvl="1"/>
            <a:r>
              <a:rPr lang="en-US" dirty="0" smtClean="0"/>
              <a:t>Neo-liberal trade and investment regimes</a:t>
            </a:r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97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14046</TotalTime>
  <Words>772</Words>
  <Application>Microsoft Macintosh PowerPoint</Application>
  <PresentationFormat>On-screen Show (4:3)</PresentationFormat>
  <Paragraphs>134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Perspective</vt:lpstr>
      <vt:lpstr>Reimagining Citizenship:  Exit, Voice and Loyalty in the 21st Century</vt:lpstr>
      <vt:lpstr>Civil Disobedience</vt:lpstr>
      <vt:lpstr>Citizenship</vt:lpstr>
      <vt:lpstr>Citizenship</vt:lpstr>
      <vt:lpstr>Two Models of Citizenzship</vt:lpstr>
      <vt:lpstr>The Republican Model</vt:lpstr>
      <vt:lpstr>The Liberal Model </vt:lpstr>
      <vt:lpstr>Challenges to citizenship </vt:lpstr>
      <vt:lpstr>Challenges to Citizenship’s Exclusivity, Loyalty</vt:lpstr>
      <vt:lpstr>Blurring lines between citizens, residents, members </vt:lpstr>
      <vt:lpstr>The Rise of the Security State  In contradiction to this blurring, States are simultaneously policing their borders as never before  </vt:lpstr>
      <vt:lpstr>Rise of the Surveillance State</vt:lpstr>
      <vt:lpstr>Security State exacerbates existing crisis in citizenship </vt:lpstr>
      <vt:lpstr>Implications for the Republican Model</vt:lpstr>
      <vt:lpstr>Extension of the Liberal Model</vt:lpstr>
      <vt:lpstr>Loyalty to Principles or Loyalty to the State?</vt:lpstr>
      <vt:lpstr>Brave New World, Brave New Citizens</vt:lpstr>
      <vt:lpstr>Creative responses to securitization?</vt:lpstr>
      <vt:lpstr>Loyalty has a price</vt:lpstr>
      <vt:lpstr>A creative response:  Sousveillance</vt:lpstr>
      <vt:lpstr>Sousveillance as his response </vt:lpstr>
      <vt:lpstr>The Challenge of Citizenship in the 21st Century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Disobedience in the WikiWorld</dc:title>
  <dc:creator>Laura Brunell User</dc:creator>
  <cp:lastModifiedBy>Laura Brunell User</cp:lastModifiedBy>
  <cp:revision>63</cp:revision>
  <cp:lastPrinted>2014-02-08T22:48:56Z</cp:lastPrinted>
  <dcterms:created xsi:type="dcterms:W3CDTF">2014-02-01T22:43:46Z</dcterms:created>
  <dcterms:modified xsi:type="dcterms:W3CDTF">2014-10-01T18:14:31Z</dcterms:modified>
</cp:coreProperties>
</file>