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60" r:id="rId2"/>
    <p:sldMasterId id="2147483648" r:id="rId3"/>
  </p:sldMasterIdLst>
  <p:sldIdLst>
    <p:sldId id="256" r:id="rId4"/>
    <p:sldId id="272" r:id="rId5"/>
    <p:sldId id="271" r:id="rId6"/>
    <p:sldId id="257" r:id="rId7"/>
    <p:sldId id="258" r:id="rId8"/>
    <p:sldId id="259" r:id="rId9"/>
    <p:sldId id="268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9" r:id="rId18"/>
    <p:sldId id="267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F7812-BDA5-4977-82A5-8A68EFFCC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F63619-A253-49AF-BE96-3DD5DF5E1C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24000-0F12-433B-B729-E594F370E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6071-4798-4B7D-8C60-5245380C6FE1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3BD9B-EF3B-4D83-A54E-95F0057A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791F7-95B7-43D9-A048-AD45A758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07DE-5440-4B65-82ED-D3F307393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64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4B02D-B6FC-498A-8B76-07CF5EA84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4982E7-90B8-41D8-9DB8-1C9D0BB8BF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93FE81-5971-461A-A114-66ECEBEA0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6071-4798-4B7D-8C60-5245380C6FE1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383C1-6DB9-4792-AF65-2F7E9B902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6E32D-7283-4CB7-A6C9-5C0F0B435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07DE-5440-4B65-82ED-D3F307393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19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0228B3-A32D-43CE-BF36-92BC658C1A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595EF1-4322-4F17-B7AA-5A41021EA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295F5-884A-4A04-90A1-35554C4DD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6071-4798-4B7D-8C60-5245380C6FE1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7548E-DE9F-45B2-8EB1-8393327E1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2B793-E6FE-4F7C-A3FC-B4AD96DC8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07DE-5440-4B65-82ED-D3F307393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01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8/5/2021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8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5B14B-DC99-4603-A2C0-86A250F3B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65143-A8E6-444E-82E9-94F72F56C2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46CB6C-D004-4A18-AEAF-312392F3D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206E7B-6353-467C-92AF-34E777103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9DFB2-BB29-43B3-9EB2-F4E0A02761F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7B6B60-9C90-497B-BE55-B16EF5C55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6AECF-BBC0-4572-9F86-D0254B7E4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6892B-78DE-49A5-9F13-7BEF34D06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76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6E61A-5D5A-47C1-801F-999F7C85B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E187F-8970-402E-B496-E62F7421F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D907FA-839D-4372-A247-036AF105B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B8C3E-AA91-4DC0-9AFE-824795381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9DFB2-BB29-43B3-9EB2-F4E0A02761F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63F3E7-B83F-491A-9EF1-D7E1A877B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5AE49-5ADC-4CC3-ABC6-CB72D6F47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6892B-78DE-49A5-9F13-7BEF34D06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45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9C093-EA97-4A63-B037-D5E6D7C56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F1E8A-43B5-40D6-B2D3-131F59D9F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80EE5-F7E0-4304-AC48-1753ADB6B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6071-4798-4B7D-8C60-5245380C6FE1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FBC61-E44D-4046-A6A6-08CA6EA0B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7EAAF-5398-4964-A2C3-5ED511470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07DE-5440-4B65-82ED-D3F307393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81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741E1-FA11-48EA-8790-6D701D1F8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43F6A4-6832-493E-88BC-DF2612CCB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791C1-480B-4A5C-A5A9-74CE3F712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6071-4798-4B7D-8C60-5245380C6FE1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2FE26-E857-4696-A39E-787D0FAD6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77FC7-A46E-4B34-995B-97B2D3FA2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07DE-5440-4B65-82ED-D3F307393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60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DCDA7-7A93-4E45-9FF1-60E2FCCED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AD844-5BF8-4A0F-92C2-6804E81425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F9BECD-6469-4EC7-90F9-E5A28D0DF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0895D-AF76-4F97-8490-9F4B71B22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6071-4798-4B7D-8C60-5245380C6FE1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938C27-105C-41D9-B078-14248F944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70A151-8297-4421-A55B-F2D075B28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07DE-5440-4B65-82ED-D3F307393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29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788E4-4FA5-4D51-824F-3C5376138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41B21-2D4A-406F-88BB-1273BE872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D7911-8AAF-4235-A86D-A8E9635BA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17A49B-00ED-4158-9C3D-43B06D6FDF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E641C5-959F-4016-A701-D3202EB01C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5490FE-F35E-4BAE-A3C2-A6FCB5F21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6071-4798-4B7D-8C60-5245380C6FE1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CDD1D-3174-4133-928A-788316174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AA05F2-7B8A-41F6-9F56-425A79D20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07DE-5440-4B65-82ED-D3F307393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94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CF1B0-B467-4C6B-86AB-A4709F98D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EB9247-9032-42B8-911E-28AFDA6F3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6071-4798-4B7D-8C60-5245380C6FE1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913A8D-12D1-4C33-87D6-6474A91A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3F9D8D-16AB-4E1E-9E2E-2153C5D3C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07DE-5440-4B65-82ED-D3F307393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6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B2FA21-D72A-4FE4-B3B6-B6658EA0B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6071-4798-4B7D-8C60-5245380C6FE1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E453A-DAD1-4B93-A7C1-0722E433C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FC028-97A2-43FC-B804-6B3C3EA64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07DE-5440-4B65-82ED-D3F307393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86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99933-B9E5-4DE6-A118-B2EC0FB06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0AE8C-5448-43E8-87C0-737AF8805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CF026F-958F-4F54-A611-250A6B302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394831-E431-4BA6-8A3D-CC1D2CABA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6071-4798-4B7D-8C60-5245380C6FE1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E3C034-5D0A-4ED2-BE60-AC8D5346B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145783-506C-4CA0-8BD7-41EB6DCB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07DE-5440-4B65-82ED-D3F307393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72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87D2D-26FC-433D-B49F-5B185DE0A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145768-A183-4B6B-8022-EDFB1FC077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CD21C5-6F0F-4985-B3BB-07CB57776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844F52-C2C5-46EB-9379-34A954F76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6071-4798-4B7D-8C60-5245380C6FE1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9FED5A-C636-40BE-A7CA-E3C79240A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3CAF5-8F33-4398-AB72-E10B3016A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07DE-5440-4B65-82ED-D3F307393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07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742C8B-8A41-4D46-9AFE-75EC341A5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B67875-F66A-43F6-B628-E17C84728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C3A29-FBB8-4E69-BF0C-6C3329BF11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86071-4798-4B7D-8C60-5245380C6FE1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0EA29-E93B-46B3-9E1D-E12657DE37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8771F-6F58-47BD-BA7F-E8A244346F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907DE-5440-4B65-82ED-D3F307393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1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8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8/5/2021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01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D6B0FA-4FC8-4EBC-B7DE-F60140793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9F1FF-6658-4E38-8A40-440BE90E2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8FBAA-2AAC-4AA5-898F-930A2A29ED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9DFB2-BB29-43B3-9EB2-F4E0A02761FB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7B0BB-9110-460E-8EF9-6E53ACA2DE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057E6-ABCA-4379-873D-E9507BB10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6892B-78DE-49A5-9F13-7BEF34D06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1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hyperlink" Target="https://en.wikipedia.org/wiki/United_States_presidential_elections_in_Alabama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One in a crowd">
            <a:extLst>
              <a:ext uri="{FF2B5EF4-FFF2-40B4-BE49-F238E27FC236}">
                <a16:creationId xmlns:a16="http://schemas.microsoft.com/office/drawing/2014/main" id="{6A0E0E99-28F3-404A-931C-1DDC4029F7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7734" b="1726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E032D92-4A41-4F28-B524-4ADB9E5CC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3800" b="1" dirty="0">
                <a:solidFill>
                  <a:srgbClr val="FFFFFF"/>
                </a:solidFill>
              </a:rPr>
              <a:t>Welcome!</a:t>
            </a:r>
          </a:p>
        </p:txBody>
      </p:sp>
    </p:spTree>
    <p:extLst>
      <p:ext uri="{BB962C8B-B14F-4D97-AF65-F5344CB8AC3E}">
        <p14:creationId xmlns:p14="http://schemas.microsoft.com/office/powerpoint/2010/main" val="2038949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551584-FF23-4F7B-9E09-5E7AED9BC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Cook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5A5A28-67BE-4B05-ACC7-F5415D51E6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sz="2400" u="sng" dirty="0"/>
              <a:t>Verb</a:t>
            </a:r>
            <a:r>
              <a:rPr lang="en-US" sz="2400" dirty="0"/>
              <a:t>: To prepare food using the stove</a:t>
            </a:r>
          </a:p>
          <a:p>
            <a:endParaRPr lang="en-US" sz="2400" dirty="0"/>
          </a:p>
          <a:p>
            <a:r>
              <a:rPr lang="en-US" sz="2400" dirty="0"/>
              <a:t>Lilia likes to </a:t>
            </a:r>
            <a:r>
              <a:rPr lang="en-US" sz="2400" b="1" dirty="0"/>
              <a:t>cook</a:t>
            </a:r>
            <a:r>
              <a:rPr lang="en-US" sz="2400" dirty="0"/>
              <a:t> for her family. 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A9056B-F19C-4633-BA04-65234F83C8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133" r="24180"/>
          <a:stretch/>
        </p:blipFill>
        <p:spPr>
          <a:xfrm>
            <a:off x="5313225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1083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538765-3C81-44B2-9C86-3F1A47E10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Ingredients</a:t>
            </a: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A796FD-F45D-4654-A9A8-2158866AE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 u="sng" dirty="0"/>
              <a:t>Noun</a:t>
            </a:r>
            <a:r>
              <a:rPr lang="en-US" sz="2200" dirty="0"/>
              <a:t>: the parts that you are cooking or baking with.</a:t>
            </a:r>
          </a:p>
          <a:p>
            <a:endParaRPr lang="en-US" sz="2200" dirty="0"/>
          </a:p>
          <a:p>
            <a:r>
              <a:rPr lang="en-US" sz="2200" dirty="0"/>
              <a:t>Some of the </a:t>
            </a:r>
            <a:r>
              <a:rPr lang="en-US" sz="2200" b="1" dirty="0"/>
              <a:t>ingredients</a:t>
            </a:r>
            <a:r>
              <a:rPr lang="en-US" sz="2200" dirty="0"/>
              <a:t> were coco and sugar.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BA9CC7-F7AA-474E-B0A4-603A648251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106" r="1974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56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D4C5B9-346B-4327-B25D-2050D2A5F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Mix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001CE8-572B-4570-B469-2E33201E0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400" u="sng" dirty="0"/>
              <a:t>Verb</a:t>
            </a:r>
            <a:r>
              <a:rPr lang="en-US" sz="2400" dirty="0"/>
              <a:t>: to combine</a:t>
            </a:r>
          </a:p>
          <a:p>
            <a:endParaRPr lang="en-US" sz="2400" dirty="0"/>
          </a:p>
          <a:p>
            <a:r>
              <a:rPr lang="en-US" sz="2400" b="1" dirty="0"/>
              <a:t>Mix</a:t>
            </a:r>
            <a:r>
              <a:rPr lang="en-US" sz="2400" dirty="0"/>
              <a:t> the batter for five minutes.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A4B203-3CAA-4FB1-936D-7CC7DBEB97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2"/>
          <a:stretch/>
        </p:blipFill>
        <p:spPr>
          <a:xfrm>
            <a:off x="5313225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37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067D90-E85A-4DF8-B0AB-16579B8FF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Utensil</a:t>
            </a:r>
            <a:endParaRPr lang="en-US" sz="5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3B54AA-F5A0-4E3F-8B78-755B3E583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US" sz="2400" u="sng" dirty="0"/>
              <a:t>Noun</a:t>
            </a:r>
            <a:r>
              <a:rPr lang="en-US" sz="2400" dirty="0"/>
              <a:t>: The items you need for cooking or baking</a:t>
            </a:r>
          </a:p>
          <a:p>
            <a:endParaRPr lang="en-US" sz="2400" dirty="0"/>
          </a:p>
          <a:p>
            <a:r>
              <a:rPr lang="en-US" sz="2400" dirty="0"/>
              <a:t>My favorite </a:t>
            </a:r>
            <a:r>
              <a:rPr lang="en-US" sz="2400" b="1" dirty="0"/>
              <a:t>utensil</a:t>
            </a:r>
            <a:r>
              <a:rPr lang="en-US" sz="2400" dirty="0"/>
              <a:t> is a spork.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2AC84B-E9AA-45C0-B78C-A3AF90C78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836" r="2196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0377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84F42A-6EBC-48D1-8209-D49386E5A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Yield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1D6B99-47FB-4FB7-B916-A0B8BBF38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US" sz="24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Verb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to produce or provide</a:t>
            </a:r>
          </a:p>
          <a:p>
            <a:endParaRPr lang="en-US" sz="2400" dirty="0"/>
          </a:p>
          <a:p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recipe will 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yield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about 20 cookies.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779099-F78C-418F-81AE-17C154B57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713285"/>
            <a:ext cx="7214616" cy="540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1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D7AAB-5FF6-4468-9B03-A9B30BB04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Grammar </a:t>
            </a:r>
            <a:r>
              <a:rPr lang="en-US" dirty="0" err="1"/>
              <a:t>Chuleta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8A7D8-A086-478F-B99D-E5A31492946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u="sng" dirty="0" err="1">
                <a:solidFill>
                  <a:srgbClr val="20212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1800" u="sng" dirty="0">
                <a:solidFill>
                  <a:srgbClr val="20212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u="sng" dirty="0" err="1">
                <a:solidFill>
                  <a:srgbClr val="202124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español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FF00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800" dirty="0">
                <a:solidFill>
                  <a:srgbClr val="00B05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1800" dirty="0">
                <a:solidFill>
                  <a:srgbClr val="00B0F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 </a:t>
            </a:r>
            <a:r>
              <a:rPr lang="en-US" sz="1800" dirty="0">
                <a:solidFill>
                  <a:srgbClr val="0000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oracion</a:t>
            </a:r>
            <a:r>
              <a:rPr lang="en-US" sz="1800" dirty="0">
                <a:solidFill>
                  <a:srgbClr val="0000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B05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1800" dirty="0">
                <a:solidFill>
                  <a:srgbClr val="FF00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800" dirty="0">
                <a:solidFill>
                  <a:srgbClr val="00B0F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 </a:t>
            </a:r>
            <a:r>
              <a:rPr lang="en-US" sz="1800" dirty="0">
                <a:solidFill>
                  <a:srgbClr val="0000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Pregunta</a:t>
            </a:r>
            <a:r>
              <a:rPr lang="en-US" sz="1800" dirty="0">
                <a:solidFill>
                  <a:srgbClr val="0000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FF00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S-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sujeto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B05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V- verbo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B0F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C- </a:t>
            </a:r>
            <a:r>
              <a:rPr lang="en-US" sz="1800" dirty="0" err="1">
                <a:solidFill>
                  <a:srgbClr val="00B0F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complimento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Example: </a:t>
            </a:r>
            <a:r>
              <a:rPr lang="en-US" sz="1800" dirty="0" err="1">
                <a:solidFill>
                  <a:srgbClr val="FF00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Flor</a:t>
            </a:r>
            <a:r>
              <a:rPr lang="en-US" sz="1800" dirty="0">
                <a:solidFill>
                  <a:srgbClr val="FF00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B05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</a:t>
            </a:r>
            <a:r>
              <a:rPr lang="en-US" sz="1800" dirty="0">
                <a:solidFill>
                  <a:srgbClr val="0000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B0F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la tienda.</a:t>
            </a:r>
            <a:endParaRPr lang="en-US" dirty="0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B21003DB-D872-4177-A101-428C54FFEFBC}"/>
              </a:ext>
            </a:extLst>
          </p:cNvPr>
          <p:cNvSpPr txBox="1">
            <a:spLocks noGrp="1" noChangeArrowheads="1"/>
          </p:cNvSpPr>
          <p:nvPr>
            <p:ph sz="half" idx="2"/>
          </p:nvPr>
        </p:nvSpPr>
        <p:spPr bwMode="auto">
          <a:xfrm>
            <a:off x="6172200" y="1825625"/>
            <a:ext cx="5181600" cy="299607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u="sng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English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solidFill>
                  <a:srgbClr val="FF00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000" dirty="0">
                <a:solidFill>
                  <a:srgbClr val="00B05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2000" dirty="0">
                <a:solidFill>
                  <a:srgbClr val="00B0F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solidFill>
                  <a:srgbClr val="FF00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S- Subject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solidFill>
                  <a:srgbClr val="00B05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V- verb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solidFill>
                  <a:srgbClr val="00B0F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C- compliment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solidFill>
                  <a:srgbClr val="00B0F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9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Example:</a:t>
            </a:r>
            <a:r>
              <a:rPr lang="en-US" sz="2000" dirty="0">
                <a:solidFill>
                  <a:srgbClr val="00B0F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Flor</a:t>
            </a:r>
            <a:r>
              <a:rPr lang="en-US" sz="2000" dirty="0">
                <a:solidFill>
                  <a:srgbClr val="00B0F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B05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went</a:t>
            </a:r>
            <a:r>
              <a:rPr lang="en-US" sz="2000" dirty="0">
                <a:solidFill>
                  <a:srgbClr val="00B0F0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the store.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36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0C3C6-1F81-4206-812E-0F908BE36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Breakout Rooms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C93FC-C774-4D3D-9892-0E568F0C0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Practice making simple sentences using your utensils. </a:t>
            </a:r>
          </a:p>
          <a:p>
            <a:endParaRPr lang="en-US" dirty="0"/>
          </a:p>
          <a:p>
            <a:r>
              <a:rPr lang="en-US" dirty="0"/>
              <a:t>Example: </a:t>
            </a: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cook</a:t>
            </a:r>
            <a:r>
              <a:rPr lang="en-US" dirty="0"/>
              <a:t> </a:t>
            </a:r>
            <a:r>
              <a:rPr lang="en-US" dirty="0">
                <a:solidFill>
                  <a:srgbClr val="00B0F0"/>
                </a:solidFill>
              </a:rPr>
              <a:t>with a skillet. 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A16E73F-051F-4FA9-AFFF-188A3831F5C6}"/>
              </a:ext>
            </a:extLst>
          </p:cNvPr>
          <p:cNvGrpSpPr/>
          <p:nvPr/>
        </p:nvGrpSpPr>
        <p:grpSpPr>
          <a:xfrm>
            <a:off x="1849369" y="3920453"/>
            <a:ext cx="1510773" cy="1007911"/>
            <a:chOff x="3720699" y="5058137"/>
            <a:chExt cx="1510773" cy="100791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37CA26-0F10-480E-BF09-893E47FFD5CC}"/>
                </a:ext>
              </a:extLst>
            </p:cNvPr>
            <p:cNvSpPr txBox="1"/>
            <p:nvPr/>
          </p:nvSpPr>
          <p:spPr>
            <a:xfrm>
              <a:off x="3720699" y="5696716"/>
              <a:ext cx="1510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Subject</a:t>
              </a:r>
              <a:r>
                <a:rPr lang="en-US" dirty="0"/>
                <a:t> </a:t>
              </a:r>
            </a:p>
          </p:txBody>
        </p:sp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A99F2D64-F13A-4722-BAEC-8614B874E603}"/>
                </a:ext>
              </a:extLst>
            </p:cNvPr>
            <p:cNvSpPr/>
            <p:nvPr/>
          </p:nvSpPr>
          <p:spPr>
            <a:xfrm rot="10800000">
              <a:off x="4238161" y="5058137"/>
              <a:ext cx="475852" cy="59030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21F6003-24C9-4B7B-8B0E-07B488F3EC96}"/>
              </a:ext>
            </a:extLst>
          </p:cNvPr>
          <p:cNvGrpSpPr/>
          <p:nvPr/>
        </p:nvGrpSpPr>
        <p:grpSpPr>
          <a:xfrm>
            <a:off x="2915705" y="3892167"/>
            <a:ext cx="1510773" cy="1036197"/>
            <a:chOff x="4079738" y="5058137"/>
            <a:chExt cx="1510773" cy="103619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4F818D-1C8A-45EF-A015-A9A3D015FEEB}"/>
                </a:ext>
              </a:extLst>
            </p:cNvPr>
            <p:cNvSpPr txBox="1"/>
            <p:nvPr/>
          </p:nvSpPr>
          <p:spPr>
            <a:xfrm>
              <a:off x="4079738" y="5725002"/>
              <a:ext cx="1510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Verb</a:t>
              </a:r>
              <a:r>
                <a:rPr lang="en-US" dirty="0"/>
                <a:t> </a:t>
              </a:r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E8AFEA74-ECBC-4672-B53D-28C4CBEE0862}"/>
                </a:ext>
              </a:extLst>
            </p:cNvPr>
            <p:cNvSpPr/>
            <p:nvPr/>
          </p:nvSpPr>
          <p:spPr>
            <a:xfrm rot="10800000">
              <a:off x="4238161" y="5058137"/>
              <a:ext cx="475852" cy="59030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47F678-B93E-4BA4-B00D-5E6DD81E3C5B}"/>
              </a:ext>
            </a:extLst>
          </p:cNvPr>
          <p:cNvGrpSpPr/>
          <p:nvPr/>
        </p:nvGrpSpPr>
        <p:grpSpPr>
          <a:xfrm>
            <a:off x="4268056" y="3892167"/>
            <a:ext cx="1510773" cy="1036197"/>
            <a:chOff x="4079738" y="5058137"/>
            <a:chExt cx="1510773" cy="10361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A9AC42-1903-493F-A2A5-B7C10C374DFD}"/>
                </a:ext>
              </a:extLst>
            </p:cNvPr>
            <p:cNvSpPr txBox="1"/>
            <p:nvPr/>
          </p:nvSpPr>
          <p:spPr>
            <a:xfrm>
              <a:off x="4079738" y="5725002"/>
              <a:ext cx="1510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Compliment </a:t>
              </a:r>
              <a:r>
                <a:rPr lang="en-US" dirty="0"/>
                <a:t> </a:t>
              </a:r>
            </a:p>
          </p:txBody>
        </p:sp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E12AD3C8-1FE5-40E0-B68B-5C69FC64C27F}"/>
                </a:ext>
              </a:extLst>
            </p:cNvPr>
            <p:cNvSpPr/>
            <p:nvPr/>
          </p:nvSpPr>
          <p:spPr>
            <a:xfrm rot="10800000">
              <a:off x="4238161" y="5058137"/>
              <a:ext cx="475852" cy="59030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966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86BBDA8-7E31-47B7-800A-97A2BD677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11F848-0C93-4CCC-B5AD-032B23D5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989" y="728283"/>
            <a:ext cx="5200770" cy="2603418"/>
          </a:xfrm>
        </p:spPr>
        <p:txBody>
          <a:bodyPr anchor="b">
            <a:normAutofit/>
          </a:bodyPr>
          <a:lstStyle/>
          <a:p>
            <a:r>
              <a:rPr lang="en-US" sz="4000"/>
              <a:t>homework</a:t>
            </a:r>
          </a:p>
        </p:txBody>
      </p:sp>
      <p:pic>
        <p:nvPicPr>
          <p:cNvPr id="7" name="Graphic 6" descr="Chef">
            <a:extLst>
              <a:ext uri="{FF2B5EF4-FFF2-40B4-BE49-F238E27FC236}">
                <a16:creationId xmlns:a16="http://schemas.microsoft.com/office/drawing/2014/main" id="{52272271-F1E8-4608-A2BC-C53213791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7439" y="927954"/>
            <a:ext cx="5002092" cy="50020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B1527-1CE1-41CB-8E5C-16A00C4D0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5989" y="3526300"/>
            <a:ext cx="5200770" cy="2588458"/>
          </a:xfrm>
        </p:spPr>
        <p:txBody>
          <a:bodyPr>
            <a:normAutofit/>
          </a:bodyPr>
          <a:lstStyle/>
          <a:p>
            <a:r>
              <a:rPr lang="en-US" sz="2000" dirty="0"/>
              <a:t>Think of your favorite food. </a:t>
            </a:r>
          </a:p>
          <a:p>
            <a:r>
              <a:rPr lang="en-US" sz="2000" dirty="0"/>
              <a:t>Prepare to share </a:t>
            </a:r>
            <a:r>
              <a:rPr lang="en-US" sz="2000" b="1" u="sng" dirty="0"/>
              <a:t>what it is</a:t>
            </a:r>
            <a:r>
              <a:rPr lang="en-US" sz="2000" dirty="0"/>
              <a:t>, and </a:t>
            </a:r>
            <a:r>
              <a:rPr lang="en-US" sz="2000" b="1" u="sng" dirty="0"/>
              <a:t>why you like it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701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093731-3F14-465F-A832-0199A280C2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63" b="7667"/>
          <a:stretch/>
        </p:blipFill>
        <p:spPr>
          <a:xfrm>
            <a:off x="20" y="-23066"/>
            <a:ext cx="1219198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32C9FB7-D6F5-49CD-856D-DE0AF3F76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Welcome!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004964F-AD8A-41D5-9367-C867CF9674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71309" y="1690688"/>
            <a:ext cx="3290699" cy="4351338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CA2849B-F096-4D51-8E31-7E045EE7E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521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My name is </a:t>
            </a:r>
            <a:r>
              <a:rPr lang="en-US" u="sng" dirty="0"/>
              <a:t>Sarah,</a:t>
            </a:r>
          </a:p>
        </p:txBody>
      </p:sp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A852B9A6-6272-47B4-B9D6-5D2DD75813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096000" y="3452072"/>
            <a:ext cx="4681674" cy="2898737"/>
          </a:xfrm>
          <a:prstGeom prst="rect">
            <a:avLst/>
          </a:prstGeom>
        </p:spPr>
      </p:pic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2F4D6AE2-7C35-42BC-A432-77587E436A72}"/>
              </a:ext>
            </a:extLst>
          </p:cNvPr>
          <p:cNvSpPr/>
          <p:nvPr/>
        </p:nvSpPr>
        <p:spPr>
          <a:xfrm>
            <a:off x="6866708" y="3671929"/>
            <a:ext cx="219919" cy="24122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46BD48BA-777D-48FE-951C-AA1FB9E0E4A0}"/>
              </a:ext>
            </a:extLst>
          </p:cNvPr>
          <p:cNvSpPr/>
          <p:nvPr/>
        </p:nvSpPr>
        <p:spPr>
          <a:xfrm rot="8219417">
            <a:off x="9065955" y="4881942"/>
            <a:ext cx="999461" cy="3615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 descr="Chef female with solid fill">
            <a:extLst>
              <a:ext uri="{FF2B5EF4-FFF2-40B4-BE49-F238E27FC236}">
                <a16:creationId xmlns:a16="http://schemas.microsoft.com/office/drawing/2014/main" id="{4DCABF10-D2F6-4B3A-84B5-6A02A810AB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485574">
            <a:off x="10211731" y="-8500"/>
            <a:ext cx="1716601" cy="171660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D48DAC8-375D-4724-8D07-14FDF7D3011E}"/>
              </a:ext>
            </a:extLst>
          </p:cNvPr>
          <p:cNvSpPr txBox="1"/>
          <p:nvPr/>
        </p:nvSpPr>
        <p:spPr>
          <a:xfrm>
            <a:off x="8941864" y="1731566"/>
            <a:ext cx="2831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and I like </a:t>
            </a:r>
            <a:r>
              <a:rPr lang="en-US" sz="2800" u="sng" dirty="0"/>
              <a:t>to cook</a:t>
            </a:r>
            <a:r>
              <a:rPr lang="en-US" sz="2800" dirty="0"/>
              <a:t>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113729-0AF9-40AF-AA6A-6224412416CD}"/>
              </a:ext>
            </a:extLst>
          </p:cNvPr>
          <p:cNvSpPr txBox="1"/>
          <p:nvPr/>
        </p:nvSpPr>
        <p:spPr>
          <a:xfrm>
            <a:off x="6303264" y="2277732"/>
            <a:ext cx="3054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 am from </a:t>
            </a:r>
            <a:r>
              <a:rPr lang="en-US" sz="2800" u="sng" dirty="0"/>
              <a:t>Alabama.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C73266-2349-442E-9AB7-20F9015D7E85}"/>
              </a:ext>
            </a:extLst>
          </p:cNvPr>
          <p:cNvSpPr txBox="1"/>
          <p:nvPr/>
        </p:nvSpPr>
        <p:spPr>
          <a:xfrm>
            <a:off x="5960833" y="4531309"/>
            <a:ext cx="5647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highlight>
                  <a:srgbClr val="FFFF00"/>
                </a:highlight>
              </a:rPr>
              <a:t>Respond: Hi Sarah</a:t>
            </a:r>
            <a:r>
              <a:rPr lang="en-US" sz="3600" b="1" dirty="0">
                <a:highlight>
                  <a:srgbClr val="FFFF00"/>
                </a:highligh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8410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28" grpId="0"/>
      <p:bldP spid="29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99E24-6C9D-40D6-BFE8-8386868B8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B1F95-EE5A-41D5-937D-0120C824A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need to record class today. </a:t>
            </a:r>
          </a:p>
          <a:p>
            <a:r>
              <a:rPr lang="es-ES" dirty="0" err="1"/>
              <a:t>Neccesito</a:t>
            </a:r>
            <a:r>
              <a:rPr lang="es-ES" dirty="0"/>
              <a:t> grabar la clase hoy.</a:t>
            </a:r>
          </a:p>
          <a:p>
            <a:r>
              <a:rPr lang="es-ES" dirty="0"/>
              <a:t>Do I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permission</a:t>
            </a:r>
            <a:r>
              <a:rPr lang="es-ES" dirty="0"/>
              <a:t>?</a:t>
            </a:r>
          </a:p>
          <a:p>
            <a:r>
              <a:rPr lang="en-US" dirty="0"/>
              <a:t>¿Tengo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permiso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6943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FF530-6D83-4F3E-A9B7-A671E7369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Warm-up!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Empty speech bubbles">
            <a:extLst>
              <a:ext uri="{FF2B5EF4-FFF2-40B4-BE49-F238E27FC236}">
                <a16:creationId xmlns:a16="http://schemas.microsoft.com/office/drawing/2014/main" id="{0F5959E6-300C-461D-AA37-1CBA68AF1E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71" r="12276" b="-1"/>
          <a:stretch/>
        </p:blipFill>
        <p:spPr>
          <a:xfrm>
            <a:off x="5313225" y="-109718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2BE73-AAD3-4C29-8F45-9FF7BA647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12601358" cy="332066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200" dirty="0"/>
              <a:t>Find your favorite cooking utensil. </a:t>
            </a:r>
          </a:p>
          <a:p>
            <a:pPr marL="514350" indent="-514350">
              <a:buAutoNum type="arabicPeriod"/>
            </a:pPr>
            <a:r>
              <a:rPr lang="en-US" sz="2200" dirty="0"/>
              <a:t>Think about why you like it.</a:t>
            </a:r>
          </a:p>
          <a:p>
            <a:pPr marL="514350" indent="-514350">
              <a:buAutoNum type="arabicPeriod"/>
            </a:pPr>
            <a:r>
              <a:rPr lang="en-US" sz="2200" dirty="0"/>
              <a:t>Share with the class!</a:t>
            </a:r>
          </a:p>
          <a:p>
            <a:pPr marL="514350" indent="-514350">
              <a:buAutoNum type="arabicPeriod"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Good afternoon! My name is ______, and this is a __________. I like it because __________.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9471170-A3DC-43D4-AD97-CB1DD8EC27A5}"/>
              </a:ext>
            </a:extLst>
          </p:cNvPr>
          <p:cNvGrpSpPr/>
          <p:nvPr/>
        </p:nvGrpSpPr>
        <p:grpSpPr>
          <a:xfrm>
            <a:off x="3922464" y="5058137"/>
            <a:ext cx="1238490" cy="1135430"/>
            <a:chOff x="3922464" y="5058137"/>
            <a:chExt cx="1238490" cy="113543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9CC2D67-EA16-4C8D-B15F-16A8BF36164A}"/>
                </a:ext>
              </a:extLst>
            </p:cNvPr>
            <p:cNvSpPr txBox="1"/>
            <p:nvPr/>
          </p:nvSpPr>
          <p:spPr>
            <a:xfrm>
              <a:off x="3922464" y="5670347"/>
              <a:ext cx="12384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Sarah</a:t>
              </a:r>
              <a:r>
                <a:rPr lang="en-US" dirty="0"/>
                <a:t> </a:t>
              </a:r>
            </a:p>
          </p:txBody>
        </p:sp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6D658D6A-8F7B-43E4-B88E-9548CB5B5B5B}"/>
                </a:ext>
              </a:extLst>
            </p:cNvPr>
            <p:cNvSpPr/>
            <p:nvPr/>
          </p:nvSpPr>
          <p:spPr>
            <a:xfrm rot="10800000">
              <a:off x="4238161" y="5058137"/>
              <a:ext cx="475852" cy="59030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504E1D9-045D-463E-8A3E-B4D923370434}"/>
              </a:ext>
            </a:extLst>
          </p:cNvPr>
          <p:cNvGrpSpPr/>
          <p:nvPr/>
        </p:nvGrpSpPr>
        <p:grpSpPr>
          <a:xfrm>
            <a:off x="6626678" y="5102632"/>
            <a:ext cx="1238490" cy="1135430"/>
            <a:chOff x="3922464" y="5058137"/>
            <a:chExt cx="1238490" cy="113543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F8CE972-10D6-48D6-8E4B-EC44C2A9ABFE}"/>
                </a:ext>
              </a:extLst>
            </p:cNvPr>
            <p:cNvSpPr txBox="1"/>
            <p:nvPr/>
          </p:nvSpPr>
          <p:spPr>
            <a:xfrm>
              <a:off x="3922464" y="5670347"/>
              <a:ext cx="12384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Skillet</a:t>
              </a:r>
              <a:r>
                <a:rPr lang="en-US" dirty="0"/>
                <a:t> </a:t>
              </a:r>
            </a:p>
          </p:txBody>
        </p:sp>
        <p:sp>
          <p:nvSpPr>
            <p:cNvPr id="37" name="Arrow: Down 36">
              <a:extLst>
                <a:ext uri="{FF2B5EF4-FFF2-40B4-BE49-F238E27FC236}">
                  <a16:creationId xmlns:a16="http://schemas.microsoft.com/office/drawing/2014/main" id="{0722D32E-BB65-4DFC-B855-A04815CF43F9}"/>
                </a:ext>
              </a:extLst>
            </p:cNvPr>
            <p:cNvSpPr/>
            <p:nvPr/>
          </p:nvSpPr>
          <p:spPr>
            <a:xfrm rot="10800000">
              <a:off x="4238161" y="5058137"/>
              <a:ext cx="475852" cy="59030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287DF35-8CAE-4C5F-A336-02CC952F2238}"/>
              </a:ext>
            </a:extLst>
          </p:cNvPr>
          <p:cNvGrpSpPr/>
          <p:nvPr/>
        </p:nvGrpSpPr>
        <p:grpSpPr>
          <a:xfrm>
            <a:off x="9854933" y="5102632"/>
            <a:ext cx="1362415" cy="1135430"/>
            <a:chOff x="3922463" y="5058137"/>
            <a:chExt cx="1362415" cy="113543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ABD5D08-0DA7-4A5B-AE2A-3CC85F2A8672}"/>
                </a:ext>
              </a:extLst>
            </p:cNvPr>
            <p:cNvSpPr txBox="1"/>
            <p:nvPr/>
          </p:nvSpPr>
          <p:spPr>
            <a:xfrm>
              <a:off x="3922463" y="5670347"/>
              <a:ext cx="1362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it is old.</a:t>
              </a:r>
              <a:endParaRPr lang="en-US" dirty="0"/>
            </a:p>
          </p:txBody>
        </p:sp>
        <p:sp>
          <p:nvSpPr>
            <p:cNvPr id="40" name="Arrow: Down 39">
              <a:extLst>
                <a:ext uri="{FF2B5EF4-FFF2-40B4-BE49-F238E27FC236}">
                  <a16:creationId xmlns:a16="http://schemas.microsoft.com/office/drawing/2014/main" id="{CE1A895E-375D-4339-8860-43B4898D8CC7}"/>
                </a:ext>
              </a:extLst>
            </p:cNvPr>
            <p:cNvSpPr/>
            <p:nvPr/>
          </p:nvSpPr>
          <p:spPr>
            <a:xfrm rot="10800000">
              <a:off x="4238161" y="5058137"/>
              <a:ext cx="475852" cy="59030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A51DEF0-5AE1-4077-8E47-81530CDA9E7F}"/>
              </a:ext>
            </a:extLst>
          </p:cNvPr>
          <p:cNvSpPr txBox="1"/>
          <p:nvPr/>
        </p:nvSpPr>
        <p:spPr>
          <a:xfrm>
            <a:off x="6032272" y="619938"/>
            <a:ext cx="3443700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Respond: Hi ______!!!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85B1B8-A53C-4D7D-BA60-FBD651B10667}"/>
              </a:ext>
            </a:extLst>
          </p:cNvPr>
          <p:cNvSpPr txBox="1"/>
          <p:nvPr/>
        </p:nvSpPr>
        <p:spPr>
          <a:xfrm>
            <a:off x="6501664" y="1410775"/>
            <a:ext cx="3117841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Respond: Oh! Wow!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E86890-B37C-4B4A-A8FF-CD98C1ECF4FC}"/>
              </a:ext>
            </a:extLst>
          </p:cNvPr>
          <p:cNvSpPr txBox="1"/>
          <p:nvPr/>
        </p:nvSpPr>
        <p:spPr>
          <a:xfrm>
            <a:off x="7418299" y="2054335"/>
            <a:ext cx="2388924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Respond: Nice!</a:t>
            </a:r>
          </a:p>
        </p:txBody>
      </p:sp>
    </p:spTree>
    <p:extLst>
      <p:ext uri="{BB962C8B-B14F-4D97-AF65-F5344CB8AC3E}">
        <p14:creationId xmlns:p14="http://schemas.microsoft.com/office/powerpoint/2010/main" val="375924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DA9A2-ADC5-4873-BF10-F68D4BAEB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Class Signs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5A7307-AEB4-44D4-A57C-B38A7AEAA9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I can’t hear you!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243694-AEC8-4F19-B1E4-3D775540E9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2. Please repeat.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259B257-B989-41C3-B9C0-CE9EE6852ED8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958273"/>
            <a:ext cx="3938284" cy="24970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C0F89AE-7405-41A5-8580-56A0049DCB3E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411" y="2831947"/>
            <a:ext cx="4092739" cy="26233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9380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CEE4A-02E6-422C-BC27-E5F6F45DC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Class Signs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6A929-A3FC-4B8F-BED3-C38F53B155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 I understand!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8C7193-4A53-433F-B79E-293A938170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4. I don’t understand.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9E7079A-C16D-4562-9B01-E2E9673304E4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793682"/>
            <a:ext cx="4261260" cy="26876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762637E-87B1-4A22-8A24-596F8F1DE6E2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944" y="2793681"/>
            <a:ext cx="4261261" cy="26876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8667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Video 5">
            <a:extLst>
              <a:ext uri="{FF2B5EF4-FFF2-40B4-BE49-F238E27FC236}">
                <a16:creationId xmlns:a16="http://schemas.microsoft.com/office/drawing/2014/main" id="{3D1BF01B-B62F-475A-85EE-469628A19F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693B9B-1EBC-4A65-97D3-561DF57F0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Pronunciation practice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FBD5743-D3C8-4B8A-A478-6CEBE6441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12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EE394F-D0D0-4A91-AF36-4F09F9742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61975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Recipe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0A2ADA-BCD4-4A86-BAA2-8C2C0476E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sz="24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Noun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A set of instructions for cooking. </a:t>
            </a:r>
          </a:p>
          <a:p>
            <a:endParaRPr lang="en-US" sz="2400" dirty="0"/>
          </a:p>
          <a:p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recipe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calls for one cup of flour.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B8AE13-33C0-4845-8B7A-0262275ED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6321" y="1021122"/>
            <a:ext cx="7214616" cy="481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1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ECDF8E-66A9-4C9D-9D65-55E13B7C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Bake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857B8E-32D5-4486-A51A-D22BE5BC7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sz="2400" u="sng" dirty="0"/>
              <a:t>Verb</a:t>
            </a:r>
            <a:r>
              <a:rPr lang="en-US" sz="2400" dirty="0"/>
              <a:t>: To prepare food using the oven</a:t>
            </a:r>
          </a:p>
          <a:p>
            <a:endParaRPr lang="en-US" sz="2400" dirty="0"/>
          </a:p>
          <a:p>
            <a:r>
              <a:rPr lang="en-US" sz="2400" dirty="0"/>
              <a:t>The muffins need to </a:t>
            </a:r>
            <a:r>
              <a:rPr lang="en-US" sz="2400" b="1" dirty="0"/>
              <a:t>bake</a:t>
            </a:r>
            <a:r>
              <a:rPr lang="en-US" sz="2400" dirty="0"/>
              <a:t> for 15 minutes.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790FC2-13F5-4475-A84B-3C33E5CAB8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878" r="764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466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243541"/>
      </a:dk2>
      <a:lt2>
        <a:srgbClr val="E2E5E8"/>
      </a:lt2>
      <a:accent1>
        <a:srgbClr val="E88B33"/>
      </a:accent1>
      <a:accent2>
        <a:srgbClr val="AEA33A"/>
      </a:accent2>
      <a:accent3>
        <a:srgbClr val="8CAB4A"/>
      </a:accent3>
      <a:accent4>
        <a:srgbClr val="57B636"/>
      </a:accent4>
      <a:accent5>
        <a:srgbClr val="2EBA43"/>
      </a:accent5>
      <a:accent6>
        <a:srgbClr val="33B67D"/>
      </a:accent6>
      <a:hlink>
        <a:srgbClr val="5F84A8"/>
      </a:hlink>
      <a:folHlink>
        <a:srgbClr val="7F7F7F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1459</TotalTime>
  <Words>344</Words>
  <Application>Microsoft Office PowerPoint</Application>
  <PresentationFormat>Widescreen</PresentationFormat>
  <Paragraphs>85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Arial Rounded MT Bold</vt:lpstr>
      <vt:lpstr>Calibri</vt:lpstr>
      <vt:lpstr>Calibri Light</vt:lpstr>
      <vt:lpstr>Georgia Pro Cond Light</vt:lpstr>
      <vt:lpstr>Speak Pro</vt:lpstr>
      <vt:lpstr>Office Theme</vt:lpstr>
      <vt:lpstr>RetrospectVTI</vt:lpstr>
      <vt:lpstr>Office Theme</vt:lpstr>
      <vt:lpstr>Welcome!</vt:lpstr>
      <vt:lpstr>Welcome!</vt:lpstr>
      <vt:lpstr>Important Question</vt:lpstr>
      <vt:lpstr>Warm-up!</vt:lpstr>
      <vt:lpstr>Class Signs  </vt:lpstr>
      <vt:lpstr>Class Signs</vt:lpstr>
      <vt:lpstr>Pronunciation practice</vt:lpstr>
      <vt:lpstr>Recipe </vt:lpstr>
      <vt:lpstr>Bake</vt:lpstr>
      <vt:lpstr>Cook </vt:lpstr>
      <vt:lpstr>Ingredients</vt:lpstr>
      <vt:lpstr>Mix</vt:lpstr>
      <vt:lpstr>Utensil</vt:lpstr>
      <vt:lpstr>Yield </vt:lpstr>
      <vt:lpstr>Grammar Chuleta</vt:lpstr>
      <vt:lpstr>Breakout Rooms</vt:lpstr>
      <vt:lpstr>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Hartley, Sarah Kathryn</dc:creator>
  <cp:lastModifiedBy>Herrington, Hailey Jeanne</cp:lastModifiedBy>
  <cp:revision>12</cp:revision>
  <dcterms:created xsi:type="dcterms:W3CDTF">2021-07-06T05:12:26Z</dcterms:created>
  <dcterms:modified xsi:type="dcterms:W3CDTF">2021-08-05T16:31:35Z</dcterms:modified>
</cp:coreProperties>
</file>