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2" r:id="rId2"/>
    <p:sldId id="301" r:id="rId3"/>
    <p:sldId id="258" r:id="rId4"/>
    <p:sldId id="303"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80CF1-B625-44C3-A0AF-5C0E4BD25C9B}" type="datetimeFigureOut">
              <a:rPr lang="en-US" smtClean="0"/>
              <a:pPr/>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9AD4A-29F7-426F-BA19-3C3C4624928A}" type="slidenum">
              <a:rPr lang="en-US" smtClean="0"/>
              <a:pPr/>
              <a:t>‹#›</a:t>
            </a:fld>
            <a:endParaRPr lang="en-US"/>
          </a:p>
        </p:txBody>
      </p:sp>
    </p:spTree>
    <p:extLst>
      <p:ext uri="{BB962C8B-B14F-4D97-AF65-F5344CB8AC3E}">
        <p14:creationId xmlns:p14="http://schemas.microsoft.com/office/powerpoint/2010/main" val="129274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9AD4A-29F7-426F-BA19-3C3C4624928A}" type="slidenum">
              <a:rPr lang="en-US" smtClean="0"/>
              <a:pPr/>
              <a:t>2</a:t>
            </a:fld>
            <a:endParaRPr lang="en-US"/>
          </a:p>
        </p:txBody>
      </p:sp>
    </p:spTree>
    <p:extLst>
      <p:ext uri="{BB962C8B-B14F-4D97-AF65-F5344CB8AC3E}">
        <p14:creationId xmlns:p14="http://schemas.microsoft.com/office/powerpoint/2010/main" val="392198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A5D904-C5BB-4828-90FC-B3268CBA5994}" type="datetime1">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27B0-9D17-47B2-924E-9AE43063FE29}" type="slidenum">
              <a:rPr lang="en-US" smtClean="0"/>
              <a:pPr/>
              <a:t>‹#›</a:t>
            </a:fld>
            <a:endParaRPr lang="en-US"/>
          </a:p>
        </p:txBody>
      </p:sp>
    </p:spTree>
    <p:extLst>
      <p:ext uri="{BB962C8B-B14F-4D97-AF65-F5344CB8AC3E}">
        <p14:creationId xmlns:p14="http://schemas.microsoft.com/office/powerpoint/2010/main" val="405810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7BD12-8892-4924-BDC2-3AE10A9EB41D}" type="datetime1">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27B0-9D17-47B2-924E-9AE43063FE29}" type="slidenum">
              <a:rPr lang="en-US" smtClean="0"/>
              <a:pPr/>
              <a:t>‹#›</a:t>
            </a:fld>
            <a:endParaRPr lang="en-US"/>
          </a:p>
        </p:txBody>
      </p:sp>
    </p:spTree>
    <p:extLst>
      <p:ext uri="{BB962C8B-B14F-4D97-AF65-F5344CB8AC3E}">
        <p14:creationId xmlns:p14="http://schemas.microsoft.com/office/powerpoint/2010/main" val="253316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6212F-9682-486B-9022-9ACC7AA0BBAC}" type="datetime1">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27B0-9D17-47B2-924E-9AE43063FE29}" type="slidenum">
              <a:rPr lang="en-US" smtClean="0"/>
              <a:pPr/>
              <a:t>‹#›</a:t>
            </a:fld>
            <a:endParaRPr lang="en-US"/>
          </a:p>
        </p:txBody>
      </p:sp>
    </p:spTree>
    <p:extLst>
      <p:ext uri="{BB962C8B-B14F-4D97-AF65-F5344CB8AC3E}">
        <p14:creationId xmlns:p14="http://schemas.microsoft.com/office/powerpoint/2010/main" val="67122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B3DCE-7905-4DF7-888C-F64FB6906061}" type="datetime1">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27B0-9D17-47B2-924E-9AE43063FE29}" type="slidenum">
              <a:rPr lang="en-US" smtClean="0"/>
              <a:pPr/>
              <a:t>‹#›</a:t>
            </a:fld>
            <a:endParaRPr lang="en-US"/>
          </a:p>
        </p:txBody>
      </p:sp>
    </p:spTree>
    <p:extLst>
      <p:ext uri="{BB962C8B-B14F-4D97-AF65-F5344CB8AC3E}">
        <p14:creationId xmlns:p14="http://schemas.microsoft.com/office/powerpoint/2010/main" val="198463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8C885A-08E3-4DFA-9DEE-CF9D18922FF1}" type="datetime1">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27B0-9D17-47B2-924E-9AE43063FE29}" type="slidenum">
              <a:rPr lang="en-US" smtClean="0"/>
              <a:pPr/>
              <a:t>‹#›</a:t>
            </a:fld>
            <a:endParaRPr lang="en-US"/>
          </a:p>
        </p:txBody>
      </p:sp>
    </p:spTree>
    <p:extLst>
      <p:ext uri="{BB962C8B-B14F-4D97-AF65-F5344CB8AC3E}">
        <p14:creationId xmlns:p14="http://schemas.microsoft.com/office/powerpoint/2010/main" val="298698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83F834-3596-42E4-AC58-9DA4BAA037A9}" type="datetime1">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327B0-9D17-47B2-924E-9AE43063FE29}" type="slidenum">
              <a:rPr lang="en-US" smtClean="0"/>
              <a:pPr/>
              <a:t>‹#›</a:t>
            </a:fld>
            <a:endParaRPr lang="en-US"/>
          </a:p>
        </p:txBody>
      </p:sp>
    </p:spTree>
    <p:extLst>
      <p:ext uri="{BB962C8B-B14F-4D97-AF65-F5344CB8AC3E}">
        <p14:creationId xmlns:p14="http://schemas.microsoft.com/office/powerpoint/2010/main" val="360341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A8DFE0-1020-4FF1-B465-B5ED17E6B72B}" type="datetime1">
              <a:rPr lang="en-US" smtClean="0"/>
              <a:pPr/>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327B0-9D17-47B2-924E-9AE43063FE29}" type="slidenum">
              <a:rPr lang="en-US" smtClean="0"/>
              <a:pPr/>
              <a:t>‹#›</a:t>
            </a:fld>
            <a:endParaRPr lang="en-US"/>
          </a:p>
        </p:txBody>
      </p:sp>
    </p:spTree>
    <p:extLst>
      <p:ext uri="{BB962C8B-B14F-4D97-AF65-F5344CB8AC3E}">
        <p14:creationId xmlns:p14="http://schemas.microsoft.com/office/powerpoint/2010/main" val="424549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ABA1A0-67C2-4AE2-9116-F0571816B6C8}" type="datetime1">
              <a:rPr lang="en-US" smtClean="0"/>
              <a:pPr/>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327B0-9D17-47B2-924E-9AE43063FE29}" type="slidenum">
              <a:rPr lang="en-US" smtClean="0"/>
              <a:pPr/>
              <a:t>‹#›</a:t>
            </a:fld>
            <a:endParaRPr lang="en-US"/>
          </a:p>
        </p:txBody>
      </p:sp>
    </p:spTree>
    <p:extLst>
      <p:ext uri="{BB962C8B-B14F-4D97-AF65-F5344CB8AC3E}">
        <p14:creationId xmlns:p14="http://schemas.microsoft.com/office/powerpoint/2010/main" val="57888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FB67F-71DA-4C09-90A7-3DE80B9FAC69}" type="datetime1">
              <a:rPr lang="en-US" smtClean="0"/>
              <a:pPr/>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327B0-9D17-47B2-924E-9AE43063FE29}" type="slidenum">
              <a:rPr lang="en-US" smtClean="0"/>
              <a:pPr/>
              <a:t>‹#›</a:t>
            </a:fld>
            <a:endParaRPr lang="en-US"/>
          </a:p>
        </p:txBody>
      </p:sp>
    </p:spTree>
    <p:extLst>
      <p:ext uri="{BB962C8B-B14F-4D97-AF65-F5344CB8AC3E}">
        <p14:creationId xmlns:p14="http://schemas.microsoft.com/office/powerpoint/2010/main" val="324112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9F87DA-9D6F-4D0A-B1ED-45F5659827C9}" type="datetime1">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327B0-9D17-47B2-924E-9AE43063FE29}" type="slidenum">
              <a:rPr lang="en-US" smtClean="0"/>
              <a:pPr/>
              <a:t>‹#›</a:t>
            </a:fld>
            <a:endParaRPr lang="en-US"/>
          </a:p>
        </p:txBody>
      </p:sp>
    </p:spTree>
    <p:extLst>
      <p:ext uri="{BB962C8B-B14F-4D97-AF65-F5344CB8AC3E}">
        <p14:creationId xmlns:p14="http://schemas.microsoft.com/office/powerpoint/2010/main" val="15495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8D992D-2808-4C1E-8C65-6364BD5EEEE5}" type="datetime1">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327B0-9D17-47B2-924E-9AE43063FE29}" type="slidenum">
              <a:rPr lang="en-US" smtClean="0"/>
              <a:pPr/>
              <a:t>‹#›</a:t>
            </a:fld>
            <a:endParaRPr lang="en-US"/>
          </a:p>
        </p:txBody>
      </p:sp>
    </p:spTree>
    <p:extLst>
      <p:ext uri="{BB962C8B-B14F-4D97-AF65-F5344CB8AC3E}">
        <p14:creationId xmlns:p14="http://schemas.microsoft.com/office/powerpoint/2010/main" val="206788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89132-1B93-4EC6-B7A3-48621A6B08AE}" type="datetime1">
              <a:rPr lang="en-US" smtClean="0"/>
              <a:pPr/>
              <a:t>10/9/2017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327B0-9D17-47B2-924E-9AE43063FE29}" type="slidenum">
              <a:rPr lang="en-US" smtClean="0"/>
              <a:pPr/>
              <a:t>‹#›</a:t>
            </a:fld>
            <a:endParaRPr lang="en-US"/>
          </a:p>
        </p:txBody>
      </p:sp>
    </p:spTree>
    <p:extLst>
      <p:ext uri="{BB962C8B-B14F-4D97-AF65-F5344CB8AC3E}">
        <p14:creationId xmlns:p14="http://schemas.microsoft.com/office/powerpoint/2010/main" val="2122174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rdelrosario@cia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iat.edu/" TargetMode="External"/><Relationship Id="rId2" Type="http://schemas.openxmlformats.org/officeDocument/2006/relationships/hyperlink" Target="mailto:rdelrosario@ciat.edu"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calarttech.instructure.com/login/saml/5"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93866" y="1300718"/>
            <a:ext cx="10402645" cy="5632311"/>
          </a:xfrm>
          <a:prstGeom prst="rect">
            <a:avLst/>
          </a:prstGeom>
          <a:noFill/>
        </p:spPr>
        <p:txBody>
          <a:bodyPr wrap="square" rtlCol="0">
            <a:spAutoFit/>
          </a:bodyPr>
          <a:lstStyle/>
          <a:p>
            <a:pPr algn="ctr"/>
            <a:endParaRPr lang="en-US" sz="2000" dirty="0" smtClean="0"/>
          </a:p>
          <a:p>
            <a:pPr algn="ctr"/>
            <a:r>
              <a:rPr lang="en-US" sz="2000" dirty="0" smtClean="0"/>
              <a:t>Rick Del Rosario</a:t>
            </a:r>
          </a:p>
          <a:p>
            <a:pPr algn="ctr"/>
            <a:r>
              <a:rPr lang="en-US" sz="2000" dirty="0" smtClean="0">
                <a:hlinkClick r:id="rId2"/>
              </a:rPr>
              <a:t>rdelrosario@ciat.edu</a:t>
            </a:r>
            <a:endParaRPr lang="en-US" sz="2000" dirty="0" smtClean="0"/>
          </a:p>
          <a:p>
            <a:pPr algn="ctr"/>
            <a:endParaRPr lang="en-US" sz="2000" dirty="0" smtClean="0"/>
          </a:p>
          <a:p>
            <a:pPr algn="ctr"/>
            <a:r>
              <a:rPr lang="en-US" sz="2000" dirty="0" smtClean="0"/>
              <a:t>MSIT – Network Management</a:t>
            </a:r>
          </a:p>
          <a:p>
            <a:pPr algn="ctr"/>
            <a:r>
              <a:rPr lang="en-US" sz="2000" dirty="0" smtClean="0"/>
              <a:t>M.Ed. – Educa</a:t>
            </a:r>
            <a:r>
              <a:rPr lang="en-US" sz="2000" dirty="0" smtClean="0"/>
              <a:t>tional Technology Management</a:t>
            </a:r>
          </a:p>
          <a:p>
            <a:pPr algn="ctr"/>
            <a:r>
              <a:rPr lang="en-US" sz="2000" dirty="0" smtClean="0"/>
              <a:t>B.S. – Electronics Engineering Technology</a:t>
            </a:r>
          </a:p>
          <a:p>
            <a:pPr algn="ctr"/>
            <a:endParaRPr lang="en-US" sz="2000" dirty="0"/>
          </a:p>
          <a:p>
            <a:pPr algn="ctr"/>
            <a:r>
              <a:rPr lang="en-US" sz="2000" dirty="0" smtClean="0"/>
              <a:t>21 years with ITT Technical Institute</a:t>
            </a:r>
          </a:p>
          <a:p>
            <a:pPr algn="ctr"/>
            <a:r>
              <a:rPr lang="en-US" sz="2000" dirty="0" smtClean="0"/>
              <a:t>Instructor: Electronics, PC, Networking, Network Security</a:t>
            </a:r>
          </a:p>
          <a:p>
            <a:pPr algn="ctr"/>
            <a:r>
              <a:rPr lang="en-US" sz="2000" dirty="0" smtClean="0"/>
              <a:t>IT Department Chair</a:t>
            </a:r>
          </a:p>
          <a:p>
            <a:pPr algn="ctr"/>
            <a:r>
              <a:rPr lang="en-US" sz="2000" dirty="0" smtClean="0"/>
              <a:t>Associate Dean of Academics</a:t>
            </a:r>
          </a:p>
          <a:p>
            <a:pPr algn="ctr"/>
            <a:endParaRPr lang="en-US" sz="2000" dirty="0" smtClean="0"/>
          </a:p>
          <a:p>
            <a:pPr algn="ctr"/>
            <a:r>
              <a:rPr lang="en-US" sz="2000" dirty="0" smtClean="0"/>
              <a:t>Personal Family Financial Advisor/Coach</a:t>
            </a:r>
          </a:p>
          <a:p>
            <a:pPr algn="ctr"/>
            <a:r>
              <a:rPr lang="en-US" sz="2000" dirty="0" smtClean="0"/>
              <a:t>Business Owner</a:t>
            </a:r>
          </a:p>
          <a:p>
            <a:pPr algn="ctr"/>
            <a:endParaRPr lang="en-US" sz="2000" dirty="0"/>
          </a:p>
          <a:p>
            <a:pPr algn="ctr"/>
            <a:r>
              <a:rPr lang="en-US" sz="2000" dirty="0" smtClean="0"/>
              <a:t>Hobbies:  </a:t>
            </a:r>
          </a:p>
          <a:p>
            <a:pPr algn="ctr"/>
            <a:endParaRPr lang="en-US" sz="2000" dirty="0"/>
          </a:p>
        </p:txBody>
      </p:sp>
      <p:sp>
        <p:nvSpPr>
          <p:cNvPr id="2" name="Slide Number Placeholder 1"/>
          <p:cNvSpPr>
            <a:spLocks noGrp="1"/>
          </p:cNvSpPr>
          <p:nvPr>
            <p:ph type="sldNum" sz="quarter" idx="12"/>
          </p:nvPr>
        </p:nvSpPr>
        <p:spPr/>
        <p:txBody>
          <a:bodyPr/>
          <a:lstStyle/>
          <a:p>
            <a:fld id="{532327B0-9D17-47B2-924E-9AE43063FE29}" type="slidenum">
              <a:rPr lang="en-US" smtClean="0"/>
              <a:pPr/>
              <a:t>1</a:t>
            </a:fld>
            <a:endParaRPr lang="en-US"/>
          </a:p>
        </p:txBody>
      </p:sp>
      <p:pic>
        <p:nvPicPr>
          <p:cNvPr id="7" name="Picture 4" descr="C:\Users\Rick\Desktop\ciat.jpg"/>
          <p:cNvPicPr>
            <a:picLocks noChangeAspect="1" noChangeArrowheads="1"/>
          </p:cNvPicPr>
          <p:nvPr/>
        </p:nvPicPr>
        <p:blipFill>
          <a:blip r:embed="rId3" cstate="print"/>
          <a:srcRect/>
          <a:stretch>
            <a:fillRect/>
          </a:stretch>
        </p:blipFill>
        <p:spPr bwMode="auto">
          <a:xfrm>
            <a:off x="9124950" y="0"/>
            <a:ext cx="3067050" cy="988885"/>
          </a:xfrm>
          <a:prstGeom prst="rect">
            <a:avLst/>
          </a:prstGeom>
          <a:noFill/>
        </p:spPr>
      </p:pic>
    </p:spTree>
    <p:extLst>
      <p:ext uri="{BB962C8B-B14F-4D97-AF65-F5344CB8AC3E}">
        <p14:creationId xmlns:p14="http://schemas.microsoft.com/office/powerpoint/2010/main" val="308103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93866" y="1365264"/>
            <a:ext cx="10569390" cy="954107"/>
          </a:xfrm>
          <a:prstGeom prst="rect">
            <a:avLst/>
          </a:prstGeom>
          <a:noFill/>
        </p:spPr>
        <p:txBody>
          <a:bodyPr wrap="square" rtlCol="0">
            <a:spAutoFit/>
          </a:bodyPr>
          <a:lstStyle/>
          <a:p>
            <a:r>
              <a:rPr lang="en-US" sz="2800" b="1" dirty="0" smtClean="0"/>
              <a:t>1.3.4 Port and Connectors (video connectors)</a:t>
            </a:r>
          </a:p>
          <a:p>
            <a:r>
              <a:rPr lang="en-US" sz="2800" b="1" dirty="0" smtClean="0"/>
              <a:t>Candidates should be familiar with the following ports and connectors</a:t>
            </a:r>
            <a:endParaRPr lang="en-US" sz="2800" dirty="0" smtClean="0"/>
          </a:p>
        </p:txBody>
      </p:sp>
      <p:pic>
        <p:nvPicPr>
          <p:cNvPr id="7" name="Picture 6" descr="http://cdn.testout.com/pcpro2016-en-us/en-us/resources/text/port_con/vga-port-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7411" y="2756760"/>
            <a:ext cx="1247775" cy="1581150"/>
          </a:xfrm>
          <a:prstGeom prst="rect">
            <a:avLst/>
          </a:prstGeom>
          <a:noFill/>
          <a:ln>
            <a:noFill/>
          </a:ln>
        </p:spPr>
      </p:pic>
      <p:sp>
        <p:nvSpPr>
          <p:cNvPr id="2" name="TextBox 1"/>
          <p:cNvSpPr txBox="1"/>
          <p:nvPr/>
        </p:nvSpPr>
        <p:spPr>
          <a:xfrm>
            <a:off x="693866" y="4560146"/>
            <a:ext cx="10741514" cy="2246769"/>
          </a:xfrm>
          <a:prstGeom prst="rect">
            <a:avLst/>
          </a:prstGeom>
          <a:noFill/>
        </p:spPr>
        <p:txBody>
          <a:bodyPr wrap="square" rtlCol="0">
            <a:spAutoFit/>
          </a:bodyPr>
          <a:lstStyle/>
          <a:p>
            <a:r>
              <a:rPr lang="en-US" sz="2800" b="1" dirty="0" smtClean="0"/>
              <a:t>VGA (Video </a:t>
            </a:r>
            <a:r>
              <a:rPr lang="en-US" sz="2800" b="1" dirty="0" err="1" smtClean="0"/>
              <a:t>Grapics</a:t>
            </a:r>
            <a:r>
              <a:rPr lang="en-US" sz="2800" b="1" dirty="0" smtClean="0"/>
              <a:t> Array) Port:</a:t>
            </a:r>
          </a:p>
          <a:p>
            <a:r>
              <a:rPr lang="en-US" sz="2800" b="1" dirty="0"/>
              <a:t>	</a:t>
            </a:r>
            <a:r>
              <a:rPr lang="en-US" sz="2800" dirty="0" smtClean="0"/>
              <a:t>Transmits and analog video signal (most common video port)</a:t>
            </a:r>
          </a:p>
          <a:p>
            <a:r>
              <a:rPr lang="en-US" sz="2800" dirty="0"/>
              <a:t>	</a:t>
            </a:r>
            <a:r>
              <a:rPr lang="en-US" sz="2800" dirty="0" smtClean="0"/>
              <a:t>Has three rows of five pins each (for 15 pins female on computer)</a:t>
            </a:r>
          </a:p>
          <a:p>
            <a:r>
              <a:rPr lang="en-US" sz="2800" dirty="0"/>
              <a:t>	</a:t>
            </a:r>
            <a:r>
              <a:rPr lang="en-US" sz="2800" dirty="0" smtClean="0"/>
              <a:t>Uses a DE-15 Connector (D indicates the shape of </a:t>
            </a:r>
          </a:p>
          <a:p>
            <a:r>
              <a:rPr lang="en-US" sz="2800" dirty="0" smtClean="0"/>
              <a:t>            the connector)</a:t>
            </a:r>
            <a:endParaRPr lang="en-US" sz="2800" dirty="0"/>
          </a:p>
        </p:txBody>
      </p:sp>
      <p:sp>
        <p:nvSpPr>
          <p:cNvPr id="3" name="TextBox 2"/>
          <p:cNvSpPr txBox="1"/>
          <p:nvPr/>
        </p:nvSpPr>
        <p:spPr>
          <a:xfrm>
            <a:off x="2119257" y="3229248"/>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458467" y="3184281"/>
            <a:ext cx="1691489" cy="523220"/>
          </a:xfrm>
          <a:prstGeom prst="rect">
            <a:avLst/>
          </a:prstGeom>
          <a:noFill/>
        </p:spPr>
        <p:txBody>
          <a:bodyPr wrap="none" rtlCol="0">
            <a:spAutoFit/>
          </a:bodyPr>
          <a:lstStyle/>
          <a:p>
            <a:r>
              <a:rPr lang="en-US" sz="2800" dirty="0" smtClean="0"/>
              <a:t>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10</a:t>
            </a:fld>
            <a:endParaRPr lang="en-US"/>
          </a:p>
        </p:txBody>
      </p:sp>
      <p:pic>
        <p:nvPicPr>
          <p:cNvPr id="10"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205543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(video connectors)</a:t>
            </a:r>
          </a:p>
          <a:p>
            <a:r>
              <a:rPr lang="en-US" sz="2800" b="1" dirty="0" smtClean="0"/>
              <a:t>Candidates should be familiar with the following ports and connectors</a:t>
            </a:r>
            <a:endParaRPr lang="en-US" sz="2800" dirty="0" smtClean="0"/>
          </a:p>
        </p:txBody>
      </p:sp>
      <p:sp>
        <p:nvSpPr>
          <p:cNvPr id="2" name="TextBox 1"/>
          <p:cNvSpPr txBox="1"/>
          <p:nvPr/>
        </p:nvSpPr>
        <p:spPr>
          <a:xfrm>
            <a:off x="618561" y="4409539"/>
            <a:ext cx="11343942" cy="2246769"/>
          </a:xfrm>
          <a:prstGeom prst="rect">
            <a:avLst/>
          </a:prstGeom>
          <a:noFill/>
        </p:spPr>
        <p:txBody>
          <a:bodyPr wrap="square" rtlCol="0">
            <a:spAutoFit/>
          </a:bodyPr>
          <a:lstStyle/>
          <a:p>
            <a:r>
              <a:rPr lang="en-US" sz="2800" b="1" dirty="0" smtClean="0"/>
              <a:t>DVI (Digital Video Input) Port:</a:t>
            </a:r>
          </a:p>
          <a:p>
            <a:r>
              <a:rPr lang="en-US" sz="2800" b="1" dirty="0"/>
              <a:t>	</a:t>
            </a:r>
            <a:r>
              <a:rPr lang="en-US" sz="2800" dirty="0"/>
              <a:t>Depending on the type, can carry either an analog, digital, or </a:t>
            </a:r>
            <a:r>
              <a:rPr lang="en-US" sz="2800" dirty="0" smtClean="0"/>
              <a:t>both</a:t>
            </a:r>
            <a:br>
              <a:rPr lang="en-US" sz="2800" dirty="0" smtClean="0"/>
            </a:br>
            <a:r>
              <a:rPr lang="en-US" sz="2800" dirty="0" smtClean="0"/>
              <a:t>           analog </a:t>
            </a:r>
            <a:r>
              <a:rPr lang="en-US" sz="2800" dirty="0"/>
              <a:t>and digital </a:t>
            </a:r>
            <a:r>
              <a:rPr lang="en-US" sz="2800" dirty="0" smtClean="0"/>
              <a:t>signal.</a:t>
            </a:r>
          </a:p>
          <a:p>
            <a:r>
              <a:rPr lang="en-US" sz="2800" dirty="0"/>
              <a:t>	</a:t>
            </a:r>
            <a:r>
              <a:rPr lang="en-US" sz="2800" dirty="0" smtClean="0"/>
              <a:t>Supports </a:t>
            </a:r>
            <a:r>
              <a:rPr lang="en-US" sz="2800" dirty="0"/>
              <a:t>one of two cable and connector types: </a:t>
            </a:r>
            <a:endParaRPr lang="en-US" sz="2800" dirty="0" smtClean="0"/>
          </a:p>
          <a:p>
            <a:r>
              <a:rPr lang="en-US" sz="2800" dirty="0" smtClean="0"/>
              <a:t>            single </a:t>
            </a:r>
            <a:r>
              <a:rPr lang="en-US" sz="2800" dirty="0"/>
              <a:t>link or dual link.</a:t>
            </a:r>
          </a:p>
        </p:txBody>
      </p:sp>
      <p:sp>
        <p:nvSpPr>
          <p:cNvPr id="3" name="TextBox 2"/>
          <p:cNvSpPr txBox="1"/>
          <p:nvPr/>
        </p:nvSpPr>
        <p:spPr>
          <a:xfrm>
            <a:off x="2119257" y="3229248"/>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458467" y="3184281"/>
            <a:ext cx="1691489" cy="523220"/>
          </a:xfrm>
          <a:prstGeom prst="rect">
            <a:avLst/>
          </a:prstGeom>
          <a:noFill/>
        </p:spPr>
        <p:txBody>
          <a:bodyPr wrap="none" rtlCol="0">
            <a:spAutoFit/>
          </a:bodyPr>
          <a:lstStyle/>
          <a:p>
            <a:r>
              <a:rPr lang="en-US" sz="2800" dirty="0" smtClean="0"/>
              <a:t>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11</a:t>
            </a:fld>
            <a:endParaRPr lang="en-US"/>
          </a:p>
        </p:txBody>
      </p:sp>
      <p:pic>
        <p:nvPicPr>
          <p:cNvPr id="10" name="Picture 9" descr="http://cdn.testout.com/pcpro2016-en-us/en-us/resources/text/port_con/dvi-d-port-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4136" y="2705045"/>
            <a:ext cx="1114425" cy="1571625"/>
          </a:xfrm>
          <a:prstGeom prst="rect">
            <a:avLst/>
          </a:prstGeom>
          <a:noFill/>
          <a:ln>
            <a:noFill/>
          </a:ln>
        </p:spPr>
      </p:pic>
      <p:pic>
        <p:nvPicPr>
          <p:cNvPr id="11"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3034320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(video connectors)</a:t>
            </a:r>
          </a:p>
          <a:p>
            <a:r>
              <a:rPr lang="en-US" sz="2800" b="1" dirty="0" smtClean="0"/>
              <a:t>Candidates should be familiar with the following ports and connectors</a:t>
            </a:r>
            <a:endParaRPr lang="en-US" sz="2800" dirty="0" smtClean="0"/>
          </a:p>
        </p:txBody>
      </p:sp>
      <p:sp>
        <p:nvSpPr>
          <p:cNvPr id="2" name="TextBox 1"/>
          <p:cNvSpPr txBox="1"/>
          <p:nvPr/>
        </p:nvSpPr>
        <p:spPr>
          <a:xfrm>
            <a:off x="618561" y="4409539"/>
            <a:ext cx="11343942" cy="1815882"/>
          </a:xfrm>
          <a:prstGeom prst="rect">
            <a:avLst/>
          </a:prstGeom>
          <a:noFill/>
        </p:spPr>
        <p:txBody>
          <a:bodyPr wrap="square" rtlCol="0">
            <a:spAutoFit/>
          </a:bodyPr>
          <a:lstStyle/>
          <a:p>
            <a:r>
              <a:rPr lang="en-US" sz="2800" b="1" dirty="0" smtClean="0"/>
              <a:t>HDMI (High Definition Multimedia Interface) Port:</a:t>
            </a:r>
          </a:p>
          <a:p>
            <a:r>
              <a:rPr lang="en-US" sz="2800" b="1" dirty="0"/>
              <a:t>	</a:t>
            </a:r>
            <a:r>
              <a:rPr lang="en-US" sz="2800" dirty="0" smtClean="0"/>
              <a:t>Used for HDTV (High Definition Televisions) (up to 4K)</a:t>
            </a:r>
          </a:p>
          <a:p>
            <a:r>
              <a:rPr lang="en-US" sz="2800" dirty="0"/>
              <a:t>	</a:t>
            </a:r>
            <a:r>
              <a:rPr lang="en-US" sz="2800" dirty="0" smtClean="0"/>
              <a:t>Used for High Definition LCD Computer Monitors (up to 4K)</a:t>
            </a:r>
          </a:p>
          <a:p>
            <a:r>
              <a:rPr lang="en-US" sz="2800" dirty="0"/>
              <a:t>	</a:t>
            </a:r>
            <a:r>
              <a:rPr lang="en-US" sz="2800" dirty="0" smtClean="0"/>
              <a:t>Carries both audio and video in the same cable.</a:t>
            </a:r>
            <a:endParaRPr lang="en-US" sz="2800" dirty="0"/>
          </a:p>
        </p:txBody>
      </p:sp>
      <p:sp>
        <p:nvSpPr>
          <p:cNvPr id="3" name="TextBox 2"/>
          <p:cNvSpPr txBox="1"/>
          <p:nvPr/>
        </p:nvSpPr>
        <p:spPr>
          <a:xfrm>
            <a:off x="2119257" y="3229248"/>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458467" y="3184281"/>
            <a:ext cx="1691489" cy="523220"/>
          </a:xfrm>
          <a:prstGeom prst="rect">
            <a:avLst/>
          </a:prstGeom>
          <a:noFill/>
        </p:spPr>
        <p:txBody>
          <a:bodyPr wrap="none" rtlCol="0">
            <a:spAutoFit/>
          </a:bodyPr>
          <a:lstStyle/>
          <a:p>
            <a:r>
              <a:rPr lang="en-US" sz="2800" dirty="0" smtClean="0"/>
              <a:t>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12</a:t>
            </a:fld>
            <a:endParaRPr lang="en-US"/>
          </a:p>
        </p:txBody>
      </p:sp>
      <p:pic>
        <p:nvPicPr>
          <p:cNvPr id="11" name="Picture 10" descr="http://cdn.testout.com/pcpro2016-en-us/en-us/resources/text/port_con/hdmi-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4124" y="2774047"/>
            <a:ext cx="1495311" cy="1543706"/>
          </a:xfrm>
          <a:prstGeom prst="rect">
            <a:avLst/>
          </a:prstGeom>
          <a:noFill/>
          <a:ln>
            <a:noFill/>
          </a:ln>
        </p:spPr>
      </p:pic>
      <p:pic>
        <p:nvPicPr>
          <p:cNvPr id="10"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798580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(video connectors)</a:t>
            </a:r>
          </a:p>
          <a:p>
            <a:r>
              <a:rPr lang="en-US" sz="2800" b="1" dirty="0" smtClean="0"/>
              <a:t>Candidates should be familiar with the following ports and connectors</a:t>
            </a:r>
            <a:endParaRPr lang="en-US" sz="2800" dirty="0" smtClean="0"/>
          </a:p>
        </p:txBody>
      </p:sp>
      <p:sp>
        <p:nvSpPr>
          <p:cNvPr id="2" name="TextBox 1"/>
          <p:cNvSpPr txBox="1"/>
          <p:nvPr/>
        </p:nvSpPr>
        <p:spPr>
          <a:xfrm>
            <a:off x="599511" y="4085689"/>
            <a:ext cx="11343942" cy="1815882"/>
          </a:xfrm>
          <a:prstGeom prst="rect">
            <a:avLst/>
          </a:prstGeom>
          <a:noFill/>
        </p:spPr>
        <p:txBody>
          <a:bodyPr wrap="square" rtlCol="0">
            <a:spAutoFit/>
          </a:bodyPr>
          <a:lstStyle/>
          <a:p>
            <a:r>
              <a:rPr lang="en-US" sz="2800" b="1" dirty="0" smtClean="0"/>
              <a:t>DisplayPort Port:</a:t>
            </a:r>
            <a:endParaRPr lang="en-US" sz="2800" dirty="0" smtClean="0"/>
          </a:p>
          <a:p>
            <a:r>
              <a:rPr lang="en-US" sz="2800" dirty="0"/>
              <a:t>	</a:t>
            </a:r>
            <a:r>
              <a:rPr lang="en-US" sz="2800" dirty="0" smtClean="0"/>
              <a:t>Used for High Definition LCD Computer Monitors (up to 4K)</a:t>
            </a:r>
          </a:p>
          <a:p>
            <a:r>
              <a:rPr lang="en-US" sz="2800" dirty="0"/>
              <a:t>	</a:t>
            </a:r>
            <a:r>
              <a:rPr lang="en-US" sz="2800" dirty="0" smtClean="0"/>
              <a:t>Carries both audio and video in the same cable.</a:t>
            </a:r>
          </a:p>
          <a:p>
            <a:r>
              <a:rPr lang="en-US" sz="2800" dirty="0"/>
              <a:t>	</a:t>
            </a:r>
            <a:r>
              <a:rPr lang="en-US" sz="2800" dirty="0" smtClean="0"/>
              <a:t>A higher quality cable than HDMI (can do 4K progressive)</a:t>
            </a:r>
            <a:endParaRPr lang="en-US" sz="2800" dirty="0"/>
          </a:p>
        </p:txBody>
      </p:sp>
      <p:sp>
        <p:nvSpPr>
          <p:cNvPr id="3" name="TextBox 2"/>
          <p:cNvSpPr txBox="1"/>
          <p:nvPr/>
        </p:nvSpPr>
        <p:spPr>
          <a:xfrm>
            <a:off x="2119257" y="3019698"/>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458467" y="2974731"/>
            <a:ext cx="1691489" cy="523220"/>
          </a:xfrm>
          <a:prstGeom prst="rect">
            <a:avLst/>
          </a:prstGeom>
          <a:noFill/>
        </p:spPr>
        <p:txBody>
          <a:bodyPr wrap="none" rtlCol="0">
            <a:spAutoFit/>
          </a:bodyPr>
          <a:lstStyle/>
          <a:p>
            <a:r>
              <a:rPr lang="en-US" sz="2800" dirty="0" smtClean="0"/>
              <a:t>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13</a:t>
            </a:fld>
            <a:endParaRPr lang="en-US"/>
          </a:p>
        </p:txBody>
      </p:sp>
      <p:pic>
        <p:nvPicPr>
          <p:cNvPr id="10" name="Picture 9" descr="http://cdn.testout.com/pcpro2016-en-us/en-us/resources/text/port_con/displayport-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246" y="2499901"/>
            <a:ext cx="2040106" cy="1700088"/>
          </a:xfrm>
          <a:prstGeom prst="rect">
            <a:avLst/>
          </a:prstGeom>
          <a:noFill/>
          <a:ln>
            <a:noFill/>
          </a:ln>
        </p:spPr>
      </p:pic>
      <p:pic>
        <p:nvPicPr>
          <p:cNvPr id="11"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073603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37611" y="1269267"/>
            <a:ext cx="10569390" cy="954107"/>
          </a:xfrm>
          <a:prstGeom prst="rect">
            <a:avLst/>
          </a:prstGeom>
          <a:noFill/>
        </p:spPr>
        <p:txBody>
          <a:bodyPr wrap="square" rtlCol="0">
            <a:spAutoFit/>
          </a:bodyPr>
          <a:lstStyle/>
          <a:p>
            <a:r>
              <a:rPr lang="en-US" sz="2800" b="1" dirty="0" smtClean="0"/>
              <a:t>1.3.4 Port and Connectors (video connectors)</a:t>
            </a:r>
          </a:p>
          <a:p>
            <a:r>
              <a:rPr lang="en-US" sz="2800" b="1" dirty="0" smtClean="0"/>
              <a:t>Candidates should be familiar with the following ports and connectors</a:t>
            </a:r>
            <a:endParaRPr lang="en-US" sz="2800" dirty="0" smtClean="0"/>
          </a:p>
        </p:txBody>
      </p:sp>
      <p:sp>
        <p:nvSpPr>
          <p:cNvPr id="2" name="TextBox 1"/>
          <p:cNvSpPr txBox="1"/>
          <p:nvPr/>
        </p:nvSpPr>
        <p:spPr>
          <a:xfrm>
            <a:off x="618561" y="4295239"/>
            <a:ext cx="11343942" cy="2246769"/>
          </a:xfrm>
          <a:prstGeom prst="rect">
            <a:avLst/>
          </a:prstGeom>
          <a:noFill/>
        </p:spPr>
        <p:txBody>
          <a:bodyPr wrap="square" rtlCol="0">
            <a:spAutoFit/>
          </a:bodyPr>
          <a:lstStyle/>
          <a:p>
            <a:r>
              <a:rPr lang="en-US" sz="2800" b="1" dirty="0" smtClean="0"/>
              <a:t>Thunderbolt Port:</a:t>
            </a:r>
            <a:endParaRPr lang="en-US" sz="2800" dirty="0" smtClean="0"/>
          </a:p>
          <a:p>
            <a:r>
              <a:rPr lang="en-US" sz="2800" dirty="0"/>
              <a:t>	</a:t>
            </a:r>
            <a:r>
              <a:rPr lang="en-US" sz="2800" dirty="0" smtClean="0"/>
              <a:t>Combines </a:t>
            </a:r>
            <a:r>
              <a:rPr lang="en-US" sz="2800" dirty="0" err="1" smtClean="0"/>
              <a:t>PCIe</a:t>
            </a:r>
            <a:r>
              <a:rPr lang="en-US" sz="2800" dirty="0" smtClean="0"/>
              <a:t> (PCI Express) with DisplayPort in a single interface.</a:t>
            </a:r>
          </a:p>
          <a:p>
            <a:r>
              <a:rPr lang="en-US" sz="2800" dirty="0"/>
              <a:t>	</a:t>
            </a:r>
            <a:r>
              <a:rPr lang="en-US" sz="2800" dirty="0" smtClean="0"/>
              <a:t>Can also provide DC power.</a:t>
            </a:r>
          </a:p>
          <a:p>
            <a:r>
              <a:rPr lang="en-US" sz="2800" dirty="0"/>
              <a:t>	</a:t>
            </a:r>
            <a:r>
              <a:rPr lang="en-US" sz="2800" dirty="0" smtClean="0"/>
              <a:t>Mainly used for external displays.  </a:t>
            </a:r>
          </a:p>
          <a:p>
            <a:r>
              <a:rPr lang="en-US" sz="2800" dirty="0" smtClean="0"/>
              <a:t>                      </a:t>
            </a:r>
            <a:r>
              <a:rPr lang="en-US" sz="2400" dirty="0" smtClean="0"/>
              <a:t>(Apple seems like the main user)</a:t>
            </a:r>
            <a:endParaRPr lang="en-US" sz="2400" dirty="0"/>
          </a:p>
        </p:txBody>
      </p:sp>
      <p:sp>
        <p:nvSpPr>
          <p:cNvPr id="3" name="TextBox 2"/>
          <p:cNvSpPr txBox="1"/>
          <p:nvPr/>
        </p:nvSpPr>
        <p:spPr>
          <a:xfrm>
            <a:off x="2119256" y="2664948"/>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458467" y="3755390"/>
            <a:ext cx="1691489" cy="523220"/>
          </a:xfrm>
          <a:prstGeom prst="rect">
            <a:avLst/>
          </a:prstGeom>
          <a:noFill/>
        </p:spPr>
        <p:txBody>
          <a:bodyPr wrap="none" rtlCol="0">
            <a:spAutoFit/>
          </a:bodyPr>
          <a:lstStyle/>
          <a:p>
            <a:r>
              <a:rPr lang="en-US" sz="2800" dirty="0" smtClean="0"/>
              <a:t>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14</a:t>
            </a:fld>
            <a:endParaRPr lang="en-US"/>
          </a:p>
        </p:txBody>
      </p:sp>
      <p:pic>
        <p:nvPicPr>
          <p:cNvPr id="11" name="Picture 10" descr="http://cdn.testout.com/pcpro2016-en-us/en-us/resources/text/port_con/thunderbolt-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5350" y="2376742"/>
            <a:ext cx="1473796" cy="2118582"/>
          </a:xfrm>
          <a:prstGeom prst="rect">
            <a:avLst/>
          </a:prstGeom>
          <a:noFill/>
          <a:ln>
            <a:noFill/>
          </a:ln>
        </p:spPr>
      </p:pic>
      <p:pic>
        <p:nvPicPr>
          <p:cNvPr id="10"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356369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(video connectors)</a:t>
            </a:r>
          </a:p>
          <a:p>
            <a:r>
              <a:rPr lang="en-US" sz="2800" b="1" dirty="0" smtClean="0"/>
              <a:t>Candidates should be familiar with the following ports and connectors</a:t>
            </a:r>
            <a:endParaRPr lang="en-US" sz="2800" dirty="0" smtClean="0"/>
          </a:p>
        </p:txBody>
      </p:sp>
      <p:sp>
        <p:nvSpPr>
          <p:cNvPr id="2" name="TextBox 1"/>
          <p:cNvSpPr txBox="1"/>
          <p:nvPr/>
        </p:nvSpPr>
        <p:spPr>
          <a:xfrm>
            <a:off x="618561" y="4199989"/>
            <a:ext cx="11343942" cy="1815882"/>
          </a:xfrm>
          <a:prstGeom prst="rect">
            <a:avLst/>
          </a:prstGeom>
          <a:noFill/>
        </p:spPr>
        <p:txBody>
          <a:bodyPr wrap="square" rtlCol="0">
            <a:spAutoFit/>
          </a:bodyPr>
          <a:lstStyle/>
          <a:p>
            <a:r>
              <a:rPr lang="en-US" sz="2800" b="1" dirty="0" smtClean="0"/>
              <a:t>S-Video (Separated Video) Port:</a:t>
            </a:r>
            <a:endParaRPr lang="en-US" sz="2800" dirty="0" smtClean="0"/>
          </a:p>
          <a:p>
            <a:r>
              <a:rPr lang="en-US" sz="2800" dirty="0"/>
              <a:t>	</a:t>
            </a:r>
            <a:r>
              <a:rPr lang="en-US" sz="2800" dirty="0" smtClean="0"/>
              <a:t>Used for connecting external displays.</a:t>
            </a:r>
          </a:p>
          <a:p>
            <a:r>
              <a:rPr lang="en-US" sz="2800" dirty="0"/>
              <a:t>	</a:t>
            </a:r>
            <a:r>
              <a:rPr lang="en-US" sz="2800" dirty="0" smtClean="0"/>
              <a:t>Has slightly better video quality than the RCA video ports.</a:t>
            </a:r>
          </a:p>
          <a:p>
            <a:r>
              <a:rPr lang="en-US" sz="2800" dirty="0"/>
              <a:t>	</a:t>
            </a:r>
            <a:r>
              <a:rPr lang="en-US" sz="2800" dirty="0" smtClean="0"/>
              <a:t>Used often to connect to video monitor displays.</a:t>
            </a:r>
            <a:endParaRPr lang="en-US" sz="2800" dirty="0"/>
          </a:p>
        </p:txBody>
      </p:sp>
      <p:sp>
        <p:nvSpPr>
          <p:cNvPr id="3" name="TextBox 2"/>
          <p:cNvSpPr txBox="1"/>
          <p:nvPr/>
        </p:nvSpPr>
        <p:spPr>
          <a:xfrm>
            <a:off x="2219020" y="3275634"/>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919111" y="3275634"/>
            <a:ext cx="1691489" cy="523220"/>
          </a:xfrm>
          <a:prstGeom prst="rect">
            <a:avLst/>
          </a:prstGeom>
          <a:noFill/>
        </p:spPr>
        <p:txBody>
          <a:bodyPr wrap="none" rtlCol="0">
            <a:spAutoFit/>
          </a:bodyPr>
          <a:lstStyle/>
          <a:p>
            <a:r>
              <a:rPr lang="en-US" sz="2800" dirty="0" smtClean="0"/>
              <a:t>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15</a:t>
            </a:fld>
            <a:endParaRPr lang="en-US"/>
          </a:p>
        </p:txBody>
      </p:sp>
      <p:pic>
        <p:nvPicPr>
          <p:cNvPr id="10" name="Picture 9" descr="http://cdn.testout.com/pcpro2016-en-us/en-us/resources/text/port_con/s-video-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4079" y="3143250"/>
            <a:ext cx="1794846" cy="944656"/>
          </a:xfrm>
          <a:prstGeom prst="rect">
            <a:avLst/>
          </a:prstGeom>
          <a:noFill/>
          <a:ln>
            <a:noFill/>
          </a:ln>
        </p:spPr>
      </p:pic>
      <p:pic>
        <p:nvPicPr>
          <p:cNvPr id="11"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863828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(continued)</a:t>
            </a:r>
          </a:p>
          <a:p>
            <a:r>
              <a:rPr lang="en-US" sz="2800" b="1" dirty="0" smtClean="0"/>
              <a:t>Candidates should be familiar with the following ports and connectors</a:t>
            </a:r>
            <a:endParaRPr lang="en-US" sz="2800" dirty="0" smtClean="0"/>
          </a:p>
        </p:txBody>
      </p:sp>
      <p:sp>
        <p:nvSpPr>
          <p:cNvPr id="2" name="TextBox 1"/>
          <p:cNvSpPr txBox="1"/>
          <p:nvPr/>
        </p:nvSpPr>
        <p:spPr>
          <a:xfrm>
            <a:off x="848058" y="4047589"/>
            <a:ext cx="11343942" cy="1815882"/>
          </a:xfrm>
          <a:prstGeom prst="rect">
            <a:avLst/>
          </a:prstGeom>
          <a:noFill/>
        </p:spPr>
        <p:txBody>
          <a:bodyPr wrap="square" rtlCol="0">
            <a:spAutoFit/>
          </a:bodyPr>
          <a:lstStyle/>
          <a:p>
            <a:r>
              <a:rPr lang="en-US" sz="2800" b="1" dirty="0" smtClean="0"/>
              <a:t>USB Type-A Port:</a:t>
            </a:r>
            <a:endParaRPr lang="en-US" sz="2800" dirty="0" smtClean="0"/>
          </a:p>
          <a:p>
            <a:r>
              <a:rPr lang="en-US" sz="2800" dirty="0"/>
              <a:t>	</a:t>
            </a:r>
            <a:r>
              <a:rPr lang="en-US" sz="2800" dirty="0" smtClean="0"/>
              <a:t>Used to connect: Mouse and Keyboards, External Storage Devices,</a:t>
            </a:r>
          </a:p>
          <a:p>
            <a:r>
              <a:rPr lang="en-US" sz="2800" dirty="0"/>
              <a:t>	</a:t>
            </a:r>
            <a:r>
              <a:rPr lang="en-US" sz="2800" dirty="0" smtClean="0"/>
              <a:t>Digital Cameras, Printers, Scanners, Microphones, Webcams.</a:t>
            </a:r>
          </a:p>
          <a:p>
            <a:r>
              <a:rPr lang="en-US" sz="2800" dirty="0"/>
              <a:t>	</a:t>
            </a:r>
            <a:r>
              <a:rPr lang="en-US" sz="2800" dirty="0" smtClean="0"/>
              <a:t>There can be up to 127 devices, but some need auxiliary power.</a:t>
            </a:r>
            <a:endParaRPr lang="en-US" sz="2800" dirty="0"/>
          </a:p>
        </p:txBody>
      </p:sp>
      <p:sp>
        <p:nvSpPr>
          <p:cNvPr id="3" name="TextBox 2"/>
          <p:cNvSpPr txBox="1"/>
          <p:nvPr/>
        </p:nvSpPr>
        <p:spPr>
          <a:xfrm>
            <a:off x="2219020" y="3275634"/>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919111" y="3275634"/>
            <a:ext cx="1691489" cy="523220"/>
          </a:xfrm>
          <a:prstGeom prst="rect">
            <a:avLst/>
          </a:prstGeom>
          <a:noFill/>
        </p:spPr>
        <p:txBody>
          <a:bodyPr wrap="none" rtlCol="0">
            <a:spAutoFit/>
          </a:bodyPr>
          <a:lstStyle/>
          <a:p>
            <a:r>
              <a:rPr lang="en-US" sz="2800" dirty="0" smtClean="0"/>
              <a:t>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16</a:t>
            </a:fld>
            <a:endParaRPr lang="en-US"/>
          </a:p>
        </p:txBody>
      </p:sp>
      <p:pic>
        <p:nvPicPr>
          <p:cNvPr id="11" name="Picture 10" descr="http://cdn.testout.com/pcpro2016-en-us/en-us/resources/text/port_con/usb-type-a-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2757" y="2518367"/>
            <a:ext cx="1247775" cy="2019300"/>
          </a:xfrm>
          <a:prstGeom prst="rect">
            <a:avLst/>
          </a:prstGeom>
          <a:noFill/>
          <a:ln>
            <a:noFill/>
          </a:ln>
        </p:spPr>
      </p:pic>
      <p:pic>
        <p:nvPicPr>
          <p:cNvPr id="10"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045460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(continued)</a:t>
            </a:r>
          </a:p>
          <a:p>
            <a:r>
              <a:rPr lang="en-US" sz="2800" b="1" dirty="0" smtClean="0"/>
              <a:t>Candidates should be familiar with the following ports and connectors</a:t>
            </a:r>
            <a:endParaRPr lang="en-US" sz="2800" dirty="0" smtClean="0"/>
          </a:p>
        </p:txBody>
      </p:sp>
      <p:sp>
        <p:nvSpPr>
          <p:cNvPr id="2" name="TextBox 1"/>
          <p:cNvSpPr txBox="1"/>
          <p:nvPr/>
        </p:nvSpPr>
        <p:spPr>
          <a:xfrm>
            <a:off x="618561" y="4219039"/>
            <a:ext cx="11343942" cy="2246769"/>
          </a:xfrm>
          <a:prstGeom prst="rect">
            <a:avLst/>
          </a:prstGeom>
          <a:noFill/>
        </p:spPr>
        <p:txBody>
          <a:bodyPr wrap="square" rtlCol="0">
            <a:spAutoFit/>
          </a:bodyPr>
          <a:lstStyle/>
          <a:p>
            <a:r>
              <a:rPr lang="en-US" sz="2800" b="1" dirty="0" smtClean="0"/>
              <a:t>IEEE 1394 Port:</a:t>
            </a:r>
            <a:endParaRPr lang="en-US" sz="2800" dirty="0" smtClean="0"/>
          </a:p>
          <a:p>
            <a:r>
              <a:rPr lang="en-US" sz="2800" dirty="0"/>
              <a:t>	</a:t>
            </a:r>
            <a:r>
              <a:rPr lang="en-US" sz="2800" dirty="0" smtClean="0"/>
              <a:t>Used for devices requiring fast communication speeds up to 800Mbps.</a:t>
            </a:r>
          </a:p>
          <a:p>
            <a:r>
              <a:rPr lang="en-US" sz="2800" dirty="0"/>
              <a:t>	</a:t>
            </a:r>
            <a:r>
              <a:rPr lang="en-US" sz="2800" dirty="0" smtClean="0"/>
              <a:t>Many consider this technology to be eclipsed by USB now over 1G.</a:t>
            </a:r>
          </a:p>
          <a:p>
            <a:r>
              <a:rPr lang="en-US" sz="2800" dirty="0"/>
              <a:t>	</a:t>
            </a:r>
            <a:r>
              <a:rPr lang="en-US" sz="2800" dirty="0" smtClean="0"/>
              <a:t>Known as </a:t>
            </a:r>
            <a:r>
              <a:rPr lang="en-US" sz="2800" dirty="0" err="1" smtClean="0"/>
              <a:t>Firewire</a:t>
            </a:r>
            <a:r>
              <a:rPr lang="en-US" sz="2800" dirty="0" smtClean="0"/>
              <a:t> by Apple, and </a:t>
            </a:r>
            <a:r>
              <a:rPr lang="en-US" sz="2800" dirty="0" err="1" smtClean="0"/>
              <a:t>ILink</a:t>
            </a:r>
            <a:r>
              <a:rPr lang="en-US" sz="2800" dirty="0" smtClean="0"/>
              <a:t> by Sony.</a:t>
            </a:r>
          </a:p>
          <a:p>
            <a:r>
              <a:rPr lang="en-US" sz="2800" dirty="0"/>
              <a:t>	</a:t>
            </a:r>
            <a:r>
              <a:rPr lang="en-US" sz="2800" dirty="0" smtClean="0"/>
              <a:t>Used for hard drives and video cameras.</a:t>
            </a:r>
            <a:endParaRPr lang="en-US" sz="2800" dirty="0"/>
          </a:p>
        </p:txBody>
      </p:sp>
      <p:sp>
        <p:nvSpPr>
          <p:cNvPr id="3" name="TextBox 2"/>
          <p:cNvSpPr txBox="1"/>
          <p:nvPr/>
        </p:nvSpPr>
        <p:spPr>
          <a:xfrm>
            <a:off x="2219020" y="3275634"/>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919111" y="3275634"/>
            <a:ext cx="1691489" cy="523220"/>
          </a:xfrm>
          <a:prstGeom prst="rect">
            <a:avLst/>
          </a:prstGeom>
          <a:noFill/>
        </p:spPr>
        <p:txBody>
          <a:bodyPr wrap="none" rtlCol="0">
            <a:spAutoFit/>
          </a:bodyPr>
          <a:lstStyle/>
          <a:p>
            <a:r>
              <a:rPr lang="en-US" sz="2800" dirty="0" smtClean="0"/>
              <a:t>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17</a:t>
            </a:fld>
            <a:endParaRPr lang="en-US"/>
          </a:p>
        </p:txBody>
      </p:sp>
      <p:pic>
        <p:nvPicPr>
          <p:cNvPr id="10" name="Picture 9" descr="http://cdn.testout.com/pcpro2016-en-us/en-us/resources/text/port_con/ieee-1394-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9547" y="2671537"/>
            <a:ext cx="1047750" cy="2009775"/>
          </a:xfrm>
          <a:prstGeom prst="rect">
            <a:avLst/>
          </a:prstGeom>
          <a:noFill/>
          <a:ln>
            <a:noFill/>
          </a:ln>
        </p:spPr>
      </p:pic>
      <p:pic>
        <p:nvPicPr>
          <p:cNvPr id="11"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3383791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(audio)</a:t>
            </a:r>
          </a:p>
          <a:p>
            <a:r>
              <a:rPr lang="en-US" sz="2800" b="1" dirty="0" smtClean="0"/>
              <a:t>Candidates should be familiar with the following ports and connectors</a:t>
            </a:r>
            <a:endParaRPr lang="en-US" sz="2800" dirty="0" smtClean="0"/>
          </a:p>
        </p:txBody>
      </p:sp>
      <p:sp>
        <p:nvSpPr>
          <p:cNvPr id="2" name="TextBox 1"/>
          <p:cNvSpPr txBox="1"/>
          <p:nvPr/>
        </p:nvSpPr>
        <p:spPr>
          <a:xfrm>
            <a:off x="618561" y="4409539"/>
            <a:ext cx="11343942" cy="1815882"/>
          </a:xfrm>
          <a:prstGeom prst="rect">
            <a:avLst/>
          </a:prstGeom>
          <a:noFill/>
        </p:spPr>
        <p:txBody>
          <a:bodyPr wrap="square" rtlCol="0">
            <a:spAutoFit/>
          </a:bodyPr>
          <a:lstStyle/>
          <a:p>
            <a:r>
              <a:rPr lang="en-US" sz="2800" b="1" dirty="0" smtClean="0"/>
              <a:t>Standard Audio Port:</a:t>
            </a:r>
            <a:endParaRPr lang="en-US" sz="2800" dirty="0" smtClean="0"/>
          </a:p>
          <a:p>
            <a:r>
              <a:rPr lang="en-US" sz="2800" dirty="0"/>
              <a:t>	</a:t>
            </a:r>
            <a:r>
              <a:rPr lang="en-US" sz="2800" dirty="0" smtClean="0"/>
              <a:t>Used for speakers, head phones, microphones, and radios.</a:t>
            </a:r>
          </a:p>
          <a:p>
            <a:r>
              <a:rPr lang="en-US" sz="2800" dirty="0"/>
              <a:t>	</a:t>
            </a:r>
            <a:r>
              <a:rPr lang="en-US" sz="2800" dirty="0" smtClean="0"/>
              <a:t>Green – Line Out, Pink = Mic In, Blue = Line In, Orange = Subwoofer</a:t>
            </a:r>
          </a:p>
          <a:p>
            <a:r>
              <a:rPr lang="en-US" sz="2800" dirty="0"/>
              <a:t>	</a:t>
            </a:r>
            <a:r>
              <a:rPr lang="en-US" sz="2800" dirty="0" smtClean="0"/>
              <a:t>Black = Rear Speakers.</a:t>
            </a:r>
            <a:endParaRPr lang="en-US" sz="2800" dirty="0"/>
          </a:p>
        </p:txBody>
      </p:sp>
      <p:sp>
        <p:nvSpPr>
          <p:cNvPr id="3" name="TextBox 2"/>
          <p:cNvSpPr txBox="1"/>
          <p:nvPr/>
        </p:nvSpPr>
        <p:spPr>
          <a:xfrm>
            <a:off x="2219020" y="3275634"/>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919111" y="3275634"/>
            <a:ext cx="1691489" cy="523220"/>
          </a:xfrm>
          <a:prstGeom prst="rect">
            <a:avLst/>
          </a:prstGeom>
          <a:noFill/>
        </p:spPr>
        <p:txBody>
          <a:bodyPr wrap="none" rtlCol="0">
            <a:spAutoFit/>
          </a:bodyPr>
          <a:lstStyle/>
          <a:p>
            <a:r>
              <a:rPr lang="en-US" sz="2800" dirty="0" smtClean="0"/>
              <a:t>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18</a:t>
            </a:fld>
            <a:endParaRPr lang="en-US"/>
          </a:p>
        </p:txBody>
      </p:sp>
      <p:pic>
        <p:nvPicPr>
          <p:cNvPr id="11" name="Picture 10" descr="http://cdn.testout.com/pcpro2016-en-us/en-us/resources/text/port_con/audio-jacks-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307" y="2613319"/>
            <a:ext cx="1038225" cy="1847850"/>
          </a:xfrm>
          <a:prstGeom prst="rect">
            <a:avLst/>
          </a:prstGeom>
          <a:noFill/>
          <a:ln>
            <a:noFill/>
          </a:ln>
        </p:spPr>
      </p:pic>
      <p:pic>
        <p:nvPicPr>
          <p:cNvPr id="10"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4190495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(audio)</a:t>
            </a:r>
          </a:p>
          <a:p>
            <a:r>
              <a:rPr lang="en-US" sz="2800" b="1" dirty="0" smtClean="0"/>
              <a:t>Candidates should be familiar with the following ports and connectors</a:t>
            </a:r>
            <a:endParaRPr lang="en-US" sz="2800" dirty="0" smtClean="0"/>
          </a:p>
        </p:txBody>
      </p:sp>
      <p:sp>
        <p:nvSpPr>
          <p:cNvPr id="2" name="TextBox 1"/>
          <p:cNvSpPr txBox="1"/>
          <p:nvPr/>
        </p:nvSpPr>
        <p:spPr>
          <a:xfrm>
            <a:off x="618561" y="4409539"/>
            <a:ext cx="11343942" cy="1815882"/>
          </a:xfrm>
          <a:prstGeom prst="rect">
            <a:avLst/>
          </a:prstGeom>
          <a:noFill/>
        </p:spPr>
        <p:txBody>
          <a:bodyPr wrap="square" rtlCol="0">
            <a:spAutoFit/>
          </a:bodyPr>
          <a:lstStyle/>
          <a:p>
            <a:r>
              <a:rPr lang="en-US" sz="2800" b="1" dirty="0" smtClean="0"/>
              <a:t>S/PDIF Port:</a:t>
            </a:r>
            <a:endParaRPr lang="en-US" sz="2800" dirty="0" smtClean="0"/>
          </a:p>
          <a:p>
            <a:r>
              <a:rPr lang="en-US" sz="2800" dirty="0"/>
              <a:t>	</a:t>
            </a:r>
            <a:r>
              <a:rPr lang="en-US" sz="2800" dirty="0" smtClean="0"/>
              <a:t>Used for high definition audio, frequently home audio/video systems.</a:t>
            </a:r>
          </a:p>
          <a:p>
            <a:r>
              <a:rPr lang="en-US" sz="2800" dirty="0"/>
              <a:t>	</a:t>
            </a:r>
            <a:r>
              <a:rPr lang="en-US" sz="2800" dirty="0" smtClean="0"/>
              <a:t>Can be either copper or fiber.</a:t>
            </a:r>
          </a:p>
          <a:p>
            <a:r>
              <a:rPr lang="en-US" sz="2800" dirty="0"/>
              <a:t>	</a:t>
            </a:r>
            <a:r>
              <a:rPr lang="en-US" sz="2800" dirty="0" smtClean="0"/>
              <a:t>Consider this to be high definition audio.</a:t>
            </a:r>
            <a:endParaRPr lang="en-US" sz="2800" dirty="0"/>
          </a:p>
        </p:txBody>
      </p:sp>
      <p:sp>
        <p:nvSpPr>
          <p:cNvPr id="3" name="TextBox 2"/>
          <p:cNvSpPr txBox="1"/>
          <p:nvPr/>
        </p:nvSpPr>
        <p:spPr>
          <a:xfrm>
            <a:off x="2399251" y="3046802"/>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026226" y="2667699"/>
            <a:ext cx="2811860" cy="523220"/>
          </a:xfrm>
          <a:prstGeom prst="rect">
            <a:avLst/>
          </a:prstGeom>
          <a:noFill/>
        </p:spPr>
        <p:txBody>
          <a:bodyPr wrap="none" rtlCol="0">
            <a:spAutoFit/>
          </a:bodyPr>
          <a:lstStyle/>
          <a:p>
            <a:r>
              <a:rPr lang="en-US" sz="2800" dirty="0" smtClean="0"/>
              <a:t>Coaxial 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19</a:t>
            </a:fld>
            <a:endParaRPr lang="en-US"/>
          </a:p>
        </p:txBody>
      </p:sp>
      <p:pic>
        <p:nvPicPr>
          <p:cNvPr id="10" name="Picture 9" descr="http://cdn.testout.com/pcpro2016-en-us/en-us/resources/text/port_con/s-pdif-coaxi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6355" y="2704134"/>
            <a:ext cx="476250" cy="571500"/>
          </a:xfrm>
          <a:prstGeom prst="rect">
            <a:avLst/>
          </a:prstGeom>
          <a:noFill/>
          <a:ln>
            <a:noFill/>
          </a:ln>
        </p:spPr>
      </p:pic>
      <p:pic>
        <p:nvPicPr>
          <p:cNvPr id="12" name="Picture 11" descr="http://cdn.testout.com/pcpro2016-en-us/en-us/resources/text/port_con/s-pdif-optic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355" y="3505642"/>
            <a:ext cx="476250" cy="495300"/>
          </a:xfrm>
          <a:prstGeom prst="rect">
            <a:avLst/>
          </a:prstGeom>
          <a:noFill/>
          <a:ln>
            <a:noFill/>
          </a:ln>
        </p:spPr>
      </p:pic>
      <p:sp>
        <p:nvSpPr>
          <p:cNvPr id="13" name="TextBox 12"/>
          <p:cNvSpPr txBox="1"/>
          <p:nvPr/>
        </p:nvSpPr>
        <p:spPr>
          <a:xfrm>
            <a:off x="5984836" y="3429887"/>
            <a:ext cx="2512226" cy="523220"/>
          </a:xfrm>
          <a:prstGeom prst="rect">
            <a:avLst/>
          </a:prstGeom>
          <a:noFill/>
        </p:spPr>
        <p:txBody>
          <a:bodyPr wrap="none" rtlCol="0">
            <a:spAutoFit/>
          </a:bodyPr>
          <a:lstStyle/>
          <a:p>
            <a:r>
              <a:rPr lang="en-US" sz="2800" dirty="0" smtClean="0"/>
              <a:t>Fiber Cable Side</a:t>
            </a:r>
            <a:endParaRPr lang="en-US" sz="2800" dirty="0"/>
          </a:p>
        </p:txBody>
      </p:sp>
      <p:pic>
        <p:nvPicPr>
          <p:cNvPr id="14" name="Picture 4" descr="C:\Users\Rick\Desktop\ciat.jpg"/>
          <p:cNvPicPr>
            <a:picLocks noChangeAspect="1" noChangeArrowheads="1"/>
          </p:cNvPicPr>
          <p:nvPr/>
        </p:nvPicPr>
        <p:blipFill>
          <a:blip r:embed="rId4"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14064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769170" y="2340306"/>
            <a:ext cx="10402645" cy="1815882"/>
          </a:xfrm>
          <a:prstGeom prst="rect">
            <a:avLst/>
          </a:prstGeom>
          <a:noFill/>
        </p:spPr>
        <p:txBody>
          <a:bodyPr wrap="square" rtlCol="0">
            <a:spAutoFit/>
          </a:bodyPr>
          <a:lstStyle/>
          <a:p>
            <a:pPr algn="ctr"/>
            <a:r>
              <a:rPr lang="en-US" sz="2800" b="1" dirty="0" smtClean="0"/>
              <a:t>Welcome</a:t>
            </a:r>
          </a:p>
          <a:p>
            <a:pPr algn="ctr"/>
            <a:r>
              <a:rPr lang="en-US" sz="2800" b="1" dirty="0" smtClean="0"/>
              <a:t> to the </a:t>
            </a:r>
          </a:p>
          <a:p>
            <a:pPr algn="ctr"/>
            <a:r>
              <a:rPr lang="en-US" sz="2800" b="1" dirty="0" smtClean="0"/>
              <a:t>CIS101A </a:t>
            </a:r>
          </a:p>
          <a:p>
            <a:pPr algn="ctr"/>
            <a:r>
              <a:rPr lang="en-US" sz="2800" b="1" dirty="0" smtClean="0"/>
              <a:t>A+ Hardware Exam Prep Course.</a:t>
            </a:r>
          </a:p>
        </p:txBody>
      </p:sp>
      <p:sp>
        <p:nvSpPr>
          <p:cNvPr id="7" name="Slide Number Placeholder 6"/>
          <p:cNvSpPr>
            <a:spLocks noGrp="1"/>
          </p:cNvSpPr>
          <p:nvPr>
            <p:ph type="sldNum" sz="quarter" idx="12"/>
          </p:nvPr>
        </p:nvSpPr>
        <p:spPr/>
        <p:txBody>
          <a:bodyPr/>
          <a:lstStyle/>
          <a:p>
            <a:fld id="{532327B0-9D17-47B2-924E-9AE43063FE29}" type="slidenum">
              <a:rPr lang="en-US" smtClean="0"/>
              <a:pPr/>
              <a:t>2</a:t>
            </a:fld>
            <a:endParaRPr lang="en-US"/>
          </a:p>
        </p:txBody>
      </p:sp>
      <p:pic>
        <p:nvPicPr>
          <p:cNvPr id="46084" name="Picture 4" descr="C:\Users\Rick\Desktop\ciat.jpg"/>
          <p:cNvPicPr>
            <a:picLocks noChangeAspect="1" noChangeArrowheads="1"/>
          </p:cNvPicPr>
          <p:nvPr/>
        </p:nvPicPr>
        <p:blipFill>
          <a:blip r:embed="rId3" cstate="print"/>
          <a:srcRect/>
          <a:stretch>
            <a:fillRect/>
          </a:stretch>
        </p:blipFill>
        <p:spPr bwMode="auto">
          <a:xfrm>
            <a:off x="9124950" y="0"/>
            <a:ext cx="3067050" cy="988885"/>
          </a:xfrm>
          <a:prstGeom prst="rect">
            <a:avLst/>
          </a:prstGeom>
          <a:noFill/>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697" t="41984" r="37431" b="49578"/>
          <a:stretch/>
        </p:blipFill>
        <p:spPr bwMode="auto">
          <a:xfrm>
            <a:off x="2334426" y="4681372"/>
            <a:ext cx="7121525" cy="130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185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(network)</a:t>
            </a:r>
          </a:p>
          <a:p>
            <a:r>
              <a:rPr lang="en-US" sz="2800" b="1" dirty="0" smtClean="0"/>
              <a:t>Candidates should be familiar with the following ports and connectors</a:t>
            </a:r>
            <a:endParaRPr lang="en-US" sz="2800" dirty="0" smtClean="0"/>
          </a:p>
        </p:txBody>
      </p:sp>
      <p:sp>
        <p:nvSpPr>
          <p:cNvPr id="2" name="TextBox 1"/>
          <p:cNvSpPr txBox="1"/>
          <p:nvPr/>
        </p:nvSpPr>
        <p:spPr>
          <a:xfrm>
            <a:off x="618561" y="4409539"/>
            <a:ext cx="11343942" cy="1384995"/>
          </a:xfrm>
          <a:prstGeom prst="rect">
            <a:avLst/>
          </a:prstGeom>
          <a:noFill/>
        </p:spPr>
        <p:txBody>
          <a:bodyPr wrap="square" rtlCol="0">
            <a:spAutoFit/>
          </a:bodyPr>
          <a:lstStyle/>
          <a:p>
            <a:r>
              <a:rPr lang="en-US" sz="2800" b="1" dirty="0" smtClean="0"/>
              <a:t>RJ45 Port:</a:t>
            </a:r>
            <a:endParaRPr lang="en-US" sz="2800" dirty="0" smtClean="0"/>
          </a:p>
          <a:p>
            <a:r>
              <a:rPr lang="en-US" sz="2800" dirty="0"/>
              <a:t>	</a:t>
            </a:r>
            <a:r>
              <a:rPr lang="en-US" sz="2800" dirty="0" smtClean="0"/>
              <a:t>Used to connect to Ethernet networks with multiple computers.</a:t>
            </a:r>
          </a:p>
          <a:p>
            <a:r>
              <a:rPr lang="en-US" sz="2800" dirty="0"/>
              <a:t>	</a:t>
            </a:r>
            <a:r>
              <a:rPr lang="en-US" sz="2800" dirty="0" smtClean="0"/>
              <a:t>RJ45 ports have eight (8) connector pins.</a:t>
            </a:r>
            <a:endParaRPr lang="en-US" sz="2800" dirty="0"/>
          </a:p>
        </p:txBody>
      </p:sp>
      <p:sp>
        <p:nvSpPr>
          <p:cNvPr id="3" name="TextBox 2"/>
          <p:cNvSpPr txBox="1"/>
          <p:nvPr/>
        </p:nvSpPr>
        <p:spPr>
          <a:xfrm>
            <a:off x="2399251" y="3046802"/>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628654" y="2994079"/>
            <a:ext cx="2811860" cy="523220"/>
          </a:xfrm>
          <a:prstGeom prst="rect">
            <a:avLst/>
          </a:prstGeom>
          <a:noFill/>
        </p:spPr>
        <p:txBody>
          <a:bodyPr wrap="none" rtlCol="0">
            <a:spAutoFit/>
          </a:bodyPr>
          <a:lstStyle/>
          <a:p>
            <a:r>
              <a:rPr lang="en-US" sz="2800" dirty="0" smtClean="0"/>
              <a:t>Coaxial 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20</a:t>
            </a:fld>
            <a:endParaRPr lang="en-US"/>
          </a:p>
        </p:txBody>
      </p:sp>
      <p:pic>
        <p:nvPicPr>
          <p:cNvPr id="14" name="Picture 13" descr="http://cdn.testout.com/pcpro2016-en-us/en-us/resources/text/port_con/ethernet-rj45-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3773" y="2787819"/>
            <a:ext cx="1314450" cy="1278572"/>
          </a:xfrm>
          <a:prstGeom prst="rect">
            <a:avLst/>
          </a:prstGeom>
          <a:noFill/>
          <a:ln>
            <a:noFill/>
          </a:ln>
        </p:spPr>
      </p:pic>
      <p:pic>
        <p:nvPicPr>
          <p:cNvPr id="10"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092387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(telephone)</a:t>
            </a:r>
          </a:p>
          <a:p>
            <a:r>
              <a:rPr lang="en-US" sz="2800" b="1" dirty="0" smtClean="0"/>
              <a:t>Candidates should be familiar with the following ports and connectors</a:t>
            </a:r>
            <a:endParaRPr lang="en-US" sz="2800" dirty="0" smtClean="0"/>
          </a:p>
        </p:txBody>
      </p:sp>
      <p:sp>
        <p:nvSpPr>
          <p:cNvPr id="2" name="TextBox 1"/>
          <p:cNvSpPr txBox="1"/>
          <p:nvPr/>
        </p:nvSpPr>
        <p:spPr>
          <a:xfrm>
            <a:off x="618561" y="4409539"/>
            <a:ext cx="11343942" cy="1384995"/>
          </a:xfrm>
          <a:prstGeom prst="rect">
            <a:avLst/>
          </a:prstGeom>
          <a:noFill/>
        </p:spPr>
        <p:txBody>
          <a:bodyPr wrap="square" rtlCol="0">
            <a:spAutoFit/>
          </a:bodyPr>
          <a:lstStyle/>
          <a:p>
            <a:r>
              <a:rPr lang="en-US" sz="2800" b="1" dirty="0" smtClean="0"/>
              <a:t>RJ11 Port:</a:t>
            </a:r>
            <a:endParaRPr lang="en-US" sz="2800" dirty="0" smtClean="0"/>
          </a:p>
          <a:p>
            <a:r>
              <a:rPr lang="en-US" sz="2800" dirty="0"/>
              <a:t>	</a:t>
            </a:r>
            <a:r>
              <a:rPr lang="en-US" sz="2800" dirty="0" smtClean="0"/>
              <a:t>Used by telephones and modems to send analog signals.</a:t>
            </a:r>
          </a:p>
          <a:p>
            <a:r>
              <a:rPr lang="en-US" sz="2800" dirty="0"/>
              <a:t>	</a:t>
            </a:r>
            <a:r>
              <a:rPr lang="en-US" sz="2800" dirty="0" smtClean="0"/>
              <a:t>RJ11 ports have four (4) connector pins.</a:t>
            </a:r>
            <a:endParaRPr lang="en-US" sz="2800" dirty="0"/>
          </a:p>
        </p:txBody>
      </p:sp>
      <p:sp>
        <p:nvSpPr>
          <p:cNvPr id="3" name="TextBox 2"/>
          <p:cNvSpPr txBox="1"/>
          <p:nvPr/>
        </p:nvSpPr>
        <p:spPr>
          <a:xfrm>
            <a:off x="2399251" y="3046802"/>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628654" y="2994079"/>
            <a:ext cx="2811860" cy="523220"/>
          </a:xfrm>
          <a:prstGeom prst="rect">
            <a:avLst/>
          </a:prstGeom>
          <a:noFill/>
        </p:spPr>
        <p:txBody>
          <a:bodyPr wrap="none" rtlCol="0">
            <a:spAutoFit/>
          </a:bodyPr>
          <a:lstStyle/>
          <a:p>
            <a:r>
              <a:rPr lang="en-US" sz="2800" dirty="0" smtClean="0"/>
              <a:t>Coaxial 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21</a:t>
            </a:fld>
            <a:endParaRPr lang="en-US"/>
          </a:p>
        </p:txBody>
      </p:sp>
      <p:pic>
        <p:nvPicPr>
          <p:cNvPr id="10" name="Picture 9" descr="http://cdn.testout.com/pcpro2016-en-us/en-us/resources/text/port_con/phone-port-rj11-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8519" y="2635624"/>
            <a:ext cx="1628494" cy="1463039"/>
          </a:xfrm>
          <a:prstGeom prst="rect">
            <a:avLst/>
          </a:prstGeom>
          <a:noFill/>
          <a:ln>
            <a:noFill/>
          </a:ln>
        </p:spPr>
      </p:pic>
      <p:pic>
        <p:nvPicPr>
          <p:cNvPr id="11"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3330301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(legacy)</a:t>
            </a:r>
          </a:p>
          <a:p>
            <a:r>
              <a:rPr lang="en-US" sz="2800" b="1" dirty="0" smtClean="0"/>
              <a:t>Candidates should be familiar with the following ports and connectors</a:t>
            </a:r>
            <a:endParaRPr lang="en-US" sz="2800" dirty="0" smtClean="0"/>
          </a:p>
        </p:txBody>
      </p:sp>
      <p:sp>
        <p:nvSpPr>
          <p:cNvPr id="2" name="TextBox 1"/>
          <p:cNvSpPr txBox="1"/>
          <p:nvPr/>
        </p:nvSpPr>
        <p:spPr>
          <a:xfrm>
            <a:off x="580461" y="4021304"/>
            <a:ext cx="11343942" cy="2246769"/>
          </a:xfrm>
          <a:prstGeom prst="rect">
            <a:avLst/>
          </a:prstGeom>
          <a:noFill/>
        </p:spPr>
        <p:txBody>
          <a:bodyPr wrap="square" rtlCol="0">
            <a:spAutoFit/>
          </a:bodyPr>
          <a:lstStyle/>
          <a:p>
            <a:r>
              <a:rPr lang="en-US" sz="2800" b="1" dirty="0" smtClean="0"/>
              <a:t>PS/2 Port: (mini-DIN-6)</a:t>
            </a:r>
            <a:endParaRPr lang="en-US" sz="2800" dirty="0" smtClean="0"/>
          </a:p>
          <a:p>
            <a:r>
              <a:rPr lang="en-US" sz="2800" dirty="0"/>
              <a:t>	</a:t>
            </a:r>
            <a:r>
              <a:rPr lang="en-US" sz="2800" dirty="0" smtClean="0"/>
              <a:t>Used to connect older PS/2 keyboard and mouse devices.</a:t>
            </a:r>
          </a:p>
          <a:p>
            <a:r>
              <a:rPr lang="en-US" sz="2800" dirty="0"/>
              <a:t>	</a:t>
            </a:r>
            <a:r>
              <a:rPr lang="en-US" sz="2800" dirty="0" smtClean="0"/>
              <a:t>PS/2 ports are color coded.</a:t>
            </a:r>
          </a:p>
          <a:p>
            <a:r>
              <a:rPr lang="en-US" sz="2800" dirty="0"/>
              <a:t>	</a:t>
            </a:r>
            <a:r>
              <a:rPr lang="en-US" sz="2800" dirty="0" smtClean="0"/>
              <a:t>Purple denotes a keyboard port, Green denotes a mouse port.</a:t>
            </a:r>
          </a:p>
          <a:p>
            <a:r>
              <a:rPr lang="en-US" sz="2800" dirty="0"/>
              <a:t>	</a:t>
            </a:r>
            <a:r>
              <a:rPr lang="en-US" sz="2800" dirty="0" smtClean="0"/>
              <a:t>PS/2 ports have been superseded by the USB port.</a:t>
            </a:r>
            <a:endParaRPr lang="en-US" sz="2800" dirty="0"/>
          </a:p>
        </p:txBody>
      </p:sp>
      <p:sp>
        <p:nvSpPr>
          <p:cNvPr id="3" name="TextBox 2"/>
          <p:cNvSpPr txBox="1"/>
          <p:nvPr/>
        </p:nvSpPr>
        <p:spPr>
          <a:xfrm>
            <a:off x="2399251" y="3046802"/>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628654" y="2994079"/>
            <a:ext cx="2811860" cy="523220"/>
          </a:xfrm>
          <a:prstGeom prst="rect">
            <a:avLst/>
          </a:prstGeom>
          <a:noFill/>
        </p:spPr>
        <p:txBody>
          <a:bodyPr wrap="none" rtlCol="0">
            <a:spAutoFit/>
          </a:bodyPr>
          <a:lstStyle/>
          <a:p>
            <a:r>
              <a:rPr lang="en-US" sz="2800" dirty="0" smtClean="0"/>
              <a:t>Coaxial 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22</a:t>
            </a:fld>
            <a:endParaRPr lang="en-US"/>
          </a:p>
        </p:txBody>
      </p:sp>
      <p:pic>
        <p:nvPicPr>
          <p:cNvPr id="11" name="Picture 10" descr="http://cdn.testout.com/pcpro2016-en-us/en-us/resources/text/port_con/ps2-mini-din-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632" y="3078331"/>
            <a:ext cx="1104900" cy="571500"/>
          </a:xfrm>
          <a:prstGeom prst="rect">
            <a:avLst/>
          </a:prstGeom>
          <a:noFill/>
          <a:ln>
            <a:noFill/>
          </a:ln>
        </p:spPr>
      </p:pic>
      <p:pic>
        <p:nvPicPr>
          <p:cNvPr id="10"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022060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(legacy)</a:t>
            </a:r>
          </a:p>
          <a:p>
            <a:r>
              <a:rPr lang="en-US" sz="2800" b="1" dirty="0" smtClean="0"/>
              <a:t>Candidates should be familiar with the following ports and connectors</a:t>
            </a:r>
            <a:endParaRPr lang="en-US" sz="2800" dirty="0" smtClean="0"/>
          </a:p>
        </p:txBody>
      </p:sp>
      <p:sp>
        <p:nvSpPr>
          <p:cNvPr id="2" name="TextBox 1"/>
          <p:cNvSpPr txBox="1"/>
          <p:nvPr/>
        </p:nvSpPr>
        <p:spPr>
          <a:xfrm>
            <a:off x="558163" y="4025785"/>
            <a:ext cx="11343942" cy="1815882"/>
          </a:xfrm>
          <a:prstGeom prst="rect">
            <a:avLst/>
          </a:prstGeom>
          <a:noFill/>
        </p:spPr>
        <p:txBody>
          <a:bodyPr wrap="square" rtlCol="0">
            <a:spAutoFit/>
          </a:bodyPr>
          <a:lstStyle/>
          <a:p>
            <a:r>
              <a:rPr lang="en-US" sz="2800" b="1" dirty="0" smtClean="0"/>
              <a:t>Serial Port:</a:t>
            </a:r>
            <a:endParaRPr lang="en-US" sz="2800" dirty="0" smtClean="0"/>
          </a:p>
          <a:p>
            <a:r>
              <a:rPr lang="en-US" sz="2800" dirty="0"/>
              <a:t>	</a:t>
            </a:r>
            <a:r>
              <a:rPr lang="en-US" sz="2800" dirty="0" smtClean="0"/>
              <a:t>Used to connect serial devices such as a barcode scanner, dialup</a:t>
            </a:r>
            <a:br>
              <a:rPr lang="en-US" sz="2800" dirty="0" smtClean="0"/>
            </a:br>
            <a:r>
              <a:rPr lang="en-US" sz="2800" dirty="0" smtClean="0"/>
              <a:t>	modem, or serial mouse.</a:t>
            </a:r>
          </a:p>
          <a:p>
            <a:r>
              <a:rPr lang="en-US" sz="2800" dirty="0"/>
              <a:t>	</a:t>
            </a:r>
            <a:r>
              <a:rPr lang="en-US" sz="2800" dirty="0" smtClean="0"/>
              <a:t>Used to configure and manage some network devices.</a:t>
            </a:r>
          </a:p>
        </p:txBody>
      </p:sp>
      <p:sp>
        <p:nvSpPr>
          <p:cNvPr id="3" name="TextBox 2"/>
          <p:cNvSpPr txBox="1"/>
          <p:nvPr/>
        </p:nvSpPr>
        <p:spPr>
          <a:xfrm>
            <a:off x="2399251" y="3046802"/>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628654" y="2994079"/>
            <a:ext cx="2811860" cy="523220"/>
          </a:xfrm>
          <a:prstGeom prst="rect">
            <a:avLst/>
          </a:prstGeom>
          <a:noFill/>
        </p:spPr>
        <p:txBody>
          <a:bodyPr wrap="none" rtlCol="0">
            <a:spAutoFit/>
          </a:bodyPr>
          <a:lstStyle/>
          <a:p>
            <a:r>
              <a:rPr lang="en-US" sz="2800" dirty="0" smtClean="0"/>
              <a:t>Coaxial 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23</a:t>
            </a:fld>
            <a:endParaRPr lang="en-US" dirty="0"/>
          </a:p>
        </p:txBody>
      </p:sp>
      <p:pic>
        <p:nvPicPr>
          <p:cNvPr id="10" name="Picture 9" descr="http://cdn.testout.com/pcpro2016-en-us/en-us/resources/text/port_con/db-9-serial-port-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8084" y="2638425"/>
            <a:ext cx="1238250" cy="1581150"/>
          </a:xfrm>
          <a:prstGeom prst="rect">
            <a:avLst/>
          </a:prstGeom>
          <a:noFill/>
          <a:ln>
            <a:noFill/>
          </a:ln>
        </p:spPr>
      </p:pic>
      <p:pic>
        <p:nvPicPr>
          <p:cNvPr id="11"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564052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(legacy)</a:t>
            </a:r>
          </a:p>
          <a:p>
            <a:r>
              <a:rPr lang="en-US" sz="2800" b="1" dirty="0" smtClean="0"/>
              <a:t>Candidates should be familiar with the following ports and connectors</a:t>
            </a:r>
            <a:endParaRPr lang="en-US" sz="2800" dirty="0" smtClean="0"/>
          </a:p>
        </p:txBody>
      </p:sp>
      <p:sp>
        <p:nvSpPr>
          <p:cNvPr id="2" name="TextBox 1"/>
          <p:cNvSpPr txBox="1"/>
          <p:nvPr/>
        </p:nvSpPr>
        <p:spPr>
          <a:xfrm>
            <a:off x="634363" y="4311535"/>
            <a:ext cx="11343942" cy="1815882"/>
          </a:xfrm>
          <a:prstGeom prst="rect">
            <a:avLst/>
          </a:prstGeom>
          <a:noFill/>
        </p:spPr>
        <p:txBody>
          <a:bodyPr wrap="square" rtlCol="0">
            <a:spAutoFit/>
          </a:bodyPr>
          <a:lstStyle/>
          <a:p>
            <a:r>
              <a:rPr lang="en-US" sz="2800" b="1" dirty="0" smtClean="0"/>
              <a:t>Parallel Port:</a:t>
            </a:r>
            <a:endParaRPr lang="en-US" sz="2800" dirty="0" smtClean="0"/>
          </a:p>
          <a:p>
            <a:r>
              <a:rPr lang="en-US" sz="2800" dirty="0"/>
              <a:t>	</a:t>
            </a:r>
            <a:r>
              <a:rPr lang="en-US" sz="2800" dirty="0" smtClean="0"/>
              <a:t>Used to connect older devices that use a parallel interface.</a:t>
            </a:r>
          </a:p>
          <a:p>
            <a:r>
              <a:rPr lang="en-US" sz="2800" dirty="0"/>
              <a:t>	</a:t>
            </a:r>
            <a:r>
              <a:rPr lang="en-US" sz="2800" dirty="0" smtClean="0"/>
              <a:t>Devices such as printers, hard drives, and game ports.</a:t>
            </a:r>
          </a:p>
          <a:p>
            <a:r>
              <a:rPr lang="en-US" sz="2800" dirty="0"/>
              <a:t>	</a:t>
            </a:r>
            <a:r>
              <a:rPr lang="en-US" sz="2800" dirty="0" smtClean="0"/>
              <a:t>Has been superseded by the USB and RJ45 ports.</a:t>
            </a:r>
          </a:p>
        </p:txBody>
      </p:sp>
      <p:sp>
        <p:nvSpPr>
          <p:cNvPr id="3" name="TextBox 2"/>
          <p:cNvSpPr txBox="1"/>
          <p:nvPr/>
        </p:nvSpPr>
        <p:spPr>
          <a:xfrm>
            <a:off x="2399251" y="3046802"/>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628654" y="2994079"/>
            <a:ext cx="2811860" cy="523220"/>
          </a:xfrm>
          <a:prstGeom prst="rect">
            <a:avLst/>
          </a:prstGeom>
          <a:noFill/>
        </p:spPr>
        <p:txBody>
          <a:bodyPr wrap="none" rtlCol="0">
            <a:spAutoFit/>
          </a:bodyPr>
          <a:lstStyle/>
          <a:p>
            <a:r>
              <a:rPr lang="en-US" sz="2800" dirty="0" smtClean="0"/>
              <a:t>Coaxial 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24</a:t>
            </a:fld>
            <a:endParaRPr lang="en-US" dirty="0"/>
          </a:p>
        </p:txBody>
      </p:sp>
      <p:pic>
        <p:nvPicPr>
          <p:cNvPr id="11" name="Picture 10" descr="http://cdn.testout.com/pcpro2016-en-us/en-us/resources/text/port_con/db-25-parallel-port-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979" y="2409825"/>
            <a:ext cx="1133475" cy="2038350"/>
          </a:xfrm>
          <a:prstGeom prst="rect">
            <a:avLst/>
          </a:prstGeom>
          <a:noFill/>
          <a:ln>
            <a:noFill/>
          </a:ln>
        </p:spPr>
      </p:pic>
      <p:pic>
        <p:nvPicPr>
          <p:cNvPr id="10"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4109973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18561" y="1364517"/>
            <a:ext cx="10569390" cy="954107"/>
          </a:xfrm>
          <a:prstGeom prst="rect">
            <a:avLst/>
          </a:prstGeom>
          <a:noFill/>
        </p:spPr>
        <p:txBody>
          <a:bodyPr wrap="square" rtlCol="0">
            <a:spAutoFit/>
          </a:bodyPr>
          <a:lstStyle/>
          <a:p>
            <a:r>
              <a:rPr lang="en-US" sz="2800" b="1" dirty="0" smtClean="0"/>
              <a:t>1.3.4 Port and Connectors (legacy)</a:t>
            </a:r>
          </a:p>
          <a:p>
            <a:r>
              <a:rPr lang="en-US" sz="2800" b="1" dirty="0" smtClean="0"/>
              <a:t>Candidates should be familiar with the following ports and connectors</a:t>
            </a:r>
            <a:endParaRPr lang="en-US" sz="2800" dirty="0" smtClean="0"/>
          </a:p>
        </p:txBody>
      </p:sp>
      <p:sp>
        <p:nvSpPr>
          <p:cNvPr id="2" name="TextBox 1"/>
          <p:cNvSpPr txBox="1"/>
          <p:nvPr/>
        </p:nvSpPr>
        <p:spPr>
          <a:xfrm>
            <a:off x="634363" y="4311535"/>
            <a:ext cx="11343942" cy="1384995"/>
          </a:xfrm>
          <a:prstGeom prst="rect">
            <a:avLst/>
          </a:prstGeom>
          <a:noFill/>
        </p:spPr>
        <p:txBody>
          <a:bodyPr wrap="square" rtlCol="0">
            <a:spAutoFit/>
          </a:bodyPr>
          <a:lstStyle/>
          <a:p>
            <a:r>
              <a:rPr lang="en-US" sz="2800" b="1" dirty="0" smtClean="0"/>
              <a:t>DB-15 Port:</a:t>
            </a:r>
            <a:endParaRPr lang="en-US" sz="2800" dirty="0" smtClean="0"/>
          </a:p>
          <a:p>
            <a:r>
              <a:rPr lang="en-US" sz="2800" dirty="0"/>
              <a:t>	</a:t>
            </a:r>
            <a:r>
              <a:rPr lang="en-US" sz="2800" dirty="0" smtClean="0"/>
              <a:t>Used by legacy gamepads, joysticks, and MIDI devices.</a:t>
            </a:r>
          </a:p>
          <a:p>
            <a:r>
              <a:rPr lang="en-US" sz="2800" dirty="0"/>
              <a:t>	</a:t>
            </a:r>
            <a:r>
              <a:rPr lang="en-US" sz="2800" dirty="0" smtClean="0"/>
              <a:t>Typically found on older sound cards.</a:t>
            </a:r>
          </a:p>
        </p:txBody>
      </p:sp>
      <p:sp>
        <p:nvSpPr>
          <p:cNvPr id="3" name="TextBox 2"/>
          <p:cNvSpPr txBox="1"/>
          <p:nvPr/>
        </p:nvSpPr>
        <p:spPr>
          <a:xfrm>
            <a:off x="2399251" y="3046802"/>
            <a:ext cx="2344873" cy="523220"/>
          </a:xfrm>
          <a:prstGeom prst="rect">
            <a:avLst/>
          </a:prstGeom>
          <a:noFill/>
        </p:spPr>
        <p:txBody>
          <a:bodyPr wrap="none" rtlCol="0">
            <a:spAutoFit/>
          </a:bodyPr>
          <a:lstStyle/>
          <a:p>
            <a:r>
              <a:rPr lang="en-US" sz="2800" dirty="0" smtClean="0"/>
              <a:t>Computer Side</a:t>
            </a:r>
            <a:endParaRPr lang="en-US" sz="2800" dirty="0"/>
          </a:p>
        </p:txBody>
      </p:sp>
      <p:sp>
        <p:nvSpPr>
          <p:cNvPr id="8" name="TextBox 7"/>
          <p:cNvSpPr txBox="1"/>
          <p:nvPr/>
        </p:nvSpPr>
        <p:spPr>
          <a:xfrm>
            <a:off x="6628654" y="2994079"/>
            <a:ext cx="2811860" cy="523220"/>
          </a:xfrm>
          <a:prstGeom prst="rect">
            <a:avLst/>
          </a:prstGeom>
          <a:noFill/>
        </p:spPr>
        <p:txBody>
          <a:bodyPr wrap="none" rtlCol="0">
            <a:spAutoFit/>
          </a:bodyPr>
          <a:lstStyle/>
          <a:p>
            <a:r>
              <a:rPr lang="en-US" sz="2800" dirty="0" smtClean="0"/>
              <a:t>Coaxial Cable Side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25</a:t>
            </a:fld>
            <a:endParaRPr lang="en-US" dirty="0"/>
          </a:p>
        </p:txBody>
      </p:sp>
      <p:pic>
        <p:nvPicPr>
          <p:cNvPr id="10" name="Picture 9" descr="http://cdn.testout.com/pcpro2016-en-us/en-us/resources/text/port_con/db-15-gaming-port-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6719" y="2462212"/>
            <a:ext cx="1171575" cy="1933575"/>
          </a:xfrm>
          <a:prstGeom prst="rect">
            <a:avLst/>
          </a:prstGeom>
          <a:noFill/>
          <a:ln>
            <a:noFill/>
          </a:ln>
        </p:spPr>
      </p:pic>
      <p:pic>
        <p:nvPicPr>
          <p:cNvPr id="11" name="Picture 4" descr="C:\Users\Rick\Desktop\ciat.jpg"/>
          <p:cNvPicPr>
            <a:picLocks noChangeAspect="1" noChangeArrowheads="1"/>
          </p:cNvPicPr>
          <p:nvPr/>
        </p:nvPicPr>
        <p:blipFill>
          <a:blip r:embed="rId3"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4247626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3889911" cy="523220"/>
          </a:xfrm>
          <a:prstGeom prst="rect">
            <a:avLst/>
          </a:prstGeom>
          <a:noFill/>
        </p:spPr>
        <p:txBody>
          <a:bodyPr wrap="none" rtlCol="0">
            <a:spAutoFit/>
          </a:bodyPr>
          <a:lstStyle/>
          <a:p>
            <a:r>
              <a:rPr lang="en-US" sz="2800" dirty="0" smtClean="0"/>
              <a:t>PC Software Components</a:t>
            </a:r>
            <a:endParaRPr lang="en-US" sz="2800" dirty="0"/>
          </a:p>
        </p:txBody>
      </p:sp>
      <p:sp>
        <p:nvSpPr>
          <p:cNvPr id="6" name="TextBox 5"/>
          <p:cNvSpPr txBox="1"/>
          <p:nvPr/>
        </p:nvSpPr>
        <p:spPr>
          <a:xfrm>
            <a:off x="784410" y="1347654"/>
            <a:ext cx="10569390" cy="4832092"/>
          </a:xfrm>
          <a:prstGeom prst="rect">
            <a:avLst/>
          </a:prstGeom>
          <a:noFill/>
        </p:spPr>
        <p:txBody>
          <a:bodyPr wrap="square" rtlCol="0">
            <a:spAutoFit/>
          </a:bodyPr>
          <a:lstStyle/>
          <a:p>
            <a:r>
              <a:rPr lang="en-US" sz="2800" b="1" dirty="0" smtClean="0"/>
              <a:t>1.4.2 Windows Operating System Tasks</a:t>
            </a:r>
          </a:p>
          <a:p>
            <a:endParaRPr lang="en-US" b="1" dirty="0" smtClean="0"/>
          </a:p>
          <a:p>
            <a:r>
              <a:rPr lang="en-US" sz="2800" dirty="0" smtClean="0"/>
              <a:t>o Receiving user input from hardware devices such as keyboards or</a:t>
            </a:r>
            <a:br>
              <a:rPr lang="en-US" sz="2800" dirty="0" smtClean="0"/>
            </a:br>
            <a:r>
              <a:rPr lang="en-US" sz="2800" dirty="0" smtClean="0"/>
              <a:t>   mouse.</a:t>
            </a:r>
          </a:p>
          <a:p>
            <a:pPr lvl="0"/>
            <a:r>
              <a:rPr lang="en-US" sz="2800" dirty="0" smtClean="0"/>
              <a:t>o Sending </a:t>
            </a:r>
            <a:r>
              <a:rPr lang="en-US" sz="2800" dirty="0"/>
              <a:t>user output to output hardware devices such as the </a:t>
            </a:r>
            <a:r>
              <a:rPr lang="en-US" sz="2800" dirty="0" smtClean="0"/>
              <a:t>monitor</a:t>
            </a:r>
            <a:br>
              <a:rPr lang="en-US" sz="2800" dirty="0" smtClean="0"/>
            </a:br>
            <a:r>
              <a:rPr lang="en-US" sz="2800" dirty="0" smtClean="0"/>
              <a:t>   </a:t>
            </a:r>
            <a:r>
              <a:rPr lang="en-US" sz="2800" dirty="0"/>
              <a:t>or a printer</a:t>
            </a:r>
          </a:p>
          <a:p>
            <a:pPr lvl="0"/>
            <a:r>
              <a:rPr lang="en-US" sz="2800" dirty="0" smtClean="0"/>
              <a:t>o Controlling </a:t>
            </a:r>
            <a:r>
              <a:rPr lang="en-US" sz="2800" dirty="0"/>
              <a:t>the use of processing devices by applications</a:t>
            </a:r>
          </a:p>
          <a:p>
            <a:pPr lvl="0"/>
            <a:r>
              <a:rPr lang="en-US" sz="2800" dirty="0" smtClean="0"/>
              <a:t>o Serving </a:t>
            </a:r>
            <a:r>
              <a:rPr lang="en-US" sz="2800" dirty="0"/>
              <a:t>as a platform for applications</a:t>
            </a:r>
          </a:p>
          <a:p>
            <a:pPr lvl="0"/>
            <a:r>
              <a:rPr lang="en-US" sz="2800" dirty="0" smtClean="0"/>
              <a:t>o Moderating </a:t>
            </a:r>
            <a:r>
              <a:rPr lang="en-US" sz="2800" dirty="0"/>
              <a:t>hardware</a:t>
            </a:r>
          </a:p>
          <a:p>
            <a:pPr lvl="0"/>
            <a:r>
              <a:rPr lang="en-US" sz="2800" dirty="0" smtClean="0"/>
              <a:t>o Providing </a:t>
            </a:r>
            <a:r>
              <a:rPr lang="en-US" sz="2800" dirty="0"/>
              <a:t>security</a:t>
            </a:r>
          </a:p>
          <a:p>
            <a:pPr lvl="0"/>
            <a:r>
              <a:rPr lang="en-US" sz="2800" dirty="0" smtClean="0"/>
              <a:t>o Managing </a:t>
            </a:r>
            <a:r>
              <a:rPr lang="en-US" sz="2800" dirty="0"/>
              <a:t>the file </a:t>
            </a:r>
            <a:r>
              <a:rPr lang="en-US" sz="2800" dirty="0" smtClean="0"/>
              <a:t>system</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26</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827144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3889911" cy="523220"/>
          </a:xfrm>
          <a:prstGeom prst="rect">
            <a:avLst/>
          </a:prstGeom>
          <a:noFill/>
        </p:spPr>
        <p:txBody>
          <a:bodyPr wrap="none" rtlCol="0">
            <a:spAutoFit/>
          </a:bodyPr>
          <a:lstStyle/>
          <a:p>
            <a:r>
              <a:rPr lang="en-US" sz="2800" dirty="0" smtClean="0"/>
              <a:t>PC Software Components</a:t>
            </a:r>
            <a:endParaRPr lang="en-US" sz="2800" dirty="0"/>
          </a:p>
        </p:txBody>
      </p:sp>
      <p:sp>
        <p:nvSpPr>
          <p:cNvPr id="6" name="TextBox 5"/>
          <p:cNvSpPr txBox="1"/>
          <p:nvPr/>
        </p:nvSpPr>
        <p:spPr>
          <a:xfrm>
            <a:off x="784410" y="1347654"/>
            <a:ext cx="10569390" cy="4985980"/>
          </a:xfrm>
          <a:prstGeom prst="rect">
            <a:avLst/>
          </a:prstGeom>
          <a:noFill/>
        </p:spPr>
        <p:txBody>
          <a:bodyPr wrap="square" rtlCol="0">
            <a:spAutoFit/>
          </a:bodyPr>
          <a:lstStyle/>
          <a:p>
            <a:r>
              <a:rPr lang="en-US" sz="2800" b="1" dirty="0" smtClean="0"/>
              <a:t>The parts of an operating system include:</a:t>
            </a:r>
          </a:p>
          <a:p>
            <a:endParaRPr lang="en-US" b="1" dirty="0" smtClean="0"/>
          </a:p>
          <a:p>
            <a:r>
              <a:rPr lang="en-US" sz="2800" b="1" dirty="0" smtClean="0"/>
              <a:t>Kernel: </a:t>
            </a:r>
            <a:endParaRPr lang="en-US" sz="2800" dirty="0"/>
          </a:p>
          <a:p>
            <a:endParaRPr lang="en-US" sz="1000" b="1" dirty="0" smtClean="0"/>
          </a:p>
          <a:p>
            <a:r>
              <a:rPr lang="en-US" sz="2800" dirty="0"/>
              <a:t>The </a:t>
            </a:r>
            <a:r>
              <a:rPr lang="en-US" sz="2800" i="1" dirty="0"/>
              <a:t>kernel</a:t>
            </a:r>
            <a:r>
              <a:rPr lang="en-US" sz="2800" dirty="0"/>
              <a:t> is the core of the operating system that is loaded into memory when the system boots up. It is responsible for controlling security, managing the file system, and providing a platform for applications to run on. The user rarely interacts directly with the kernel</a:t>
            </a:r>
            <a:r>
              <a:rPr lang="en-US" sz="2800" dirty="0" smtClean="0"/>
              <a:t>.</a:t>
            </a:r>
          </a:p>
          <a:p>
            <a:endParaRPr lang="en-US" sz="2400" b="1" dirty="0"/>
          </a:p>
          <a:p>
            <a:r>
              <a:rPr lang="en-US" sz="2800" b="1" dirty="0" smtClean="0"/>
              <a:t>Driver:</a:t>
            </a:r>
          </a:p>
          <a:p>
            <a:endParaRPr lang="en-US" sz="1000" b="1" dirty="0" smtClean="0"/>
          </a:p>
          <a:p>
            <a:r>
              <a:rPr lang="en-US" sz="2800" dirty="0"/>
              <a:t>A </a:t>
            </a:r>
            <a:r>
              <a:rPr lang="en-US" sz="2800" i="1" dirty="0"/>
              <a:t>driver</a:t>
            </a:r>
            <a:r>
              <a:rPr lang="en-US" sz="2800" dirty="0"/>
              <a:t> is a type of computer program that enables the operating system to interact with hardware devices.</a:t>
            </a:r>
            <a:endParaRPr lang="en-US" sz="2800" b="1" dirty="0" smtClean="0"/>
          </a:p>
        </p:txBody>
      </p:sp>
      <p:sp>
        <p:nvSpPr>
          <p:cNvPr id="9" name="Slide Number Placeholder 8"/>
          <p:cNvSpPr>
            <a:spLocks noGrp="1"/>
          </p:cNvSpPr>
          <p:nvPr>
            <p:ph type="sldNum" sz="quarter" idx="12"/>
          </p:nvPr>
        </p:nvSpPr>
        <p:spPr/>
        <p:txBody>
          <a:bodyPr/>
          <a:lstStyle/>
          <a:p>
            <a:fld id="{532327B0-9D17-47B2-924E-9AE43063FE29}" type="slidenum">
              <a:rPr lang="en-US" smtClean="0"/>
              <a:pPr/>
              <a:t>27</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429942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3889911" cy="523220"/>
          </a:xfrm>
          <a:prstGeom prst="rect">
            <a:avLst/>
          </a:prstGeom>
          <a:noFill/>
        </p:spPr>
        <p:txBody>
          <a:bodyPr wrap="none" rtlCol="0">
            <a:spAutoFit/>
          </a:bodyPr>
          <a:lstStyle/>
          <a:p>
            <a:r>
              <a:rPr lang="en-US" sz="2800" dirty="0" smtClean="0"/>
              <a:t>PC Software Components</a:t>
            </a:r>
            <a:endParaRPr lang="en-US" sz="2800" dirty="0"/>
          </a:p>
        </p:txBody>
      </p:sp>
      <p:sp>
        <p:nvSpPr>
          <p:cNvPr id="6" name="TextBox 5"/>
          <p:cNvSpPr txBox="1"/>
          <p:nvPr/>
        </p:nvSpPr>
        <p:spPr>
          <a:xfrm>
            <a:off x="784410" y="1347654"/>
            <a:ext cx="10569390" cy="5047536"/>
          </a:xfrm>
          <a:prstGeom prst="rect">
            <a:avLst/>
          </a:prstGeom>
          <a:noFill/>
        </p:spPr>
        <p:txBody>
          <a:bodyPr wrap="square" rtlCol="0">
            <a:spAutoFit/>
          </a:bodyPr>
          <a:lstStyle/>
          <a:p>
            <a:r>
              <a:rPr lang="en-US" sz="2800" b="1" dirty="0" smtClean="0"/>
              <a:t>The parts of an operating system include:</a:t>
            </a:r>
          </a:p>
          <a:p>
            <a:endParaRPr lang="en-US" sz="1400" b="1" dirty="0" smtClean="0"/>
          </a:p>
          <a:p>
            <a:r>
              <a:rPr lang="en-US" sz="2800" b="1" dirty="0" smtClean="0"/>
              <a:t>Interface:</a:t>
            </a:r>
          </a:p>
          <a:p>
            <a:endParaRPr lang="en-US" sz="800" b="1" dirty="0"/>
          </a:p>
          <a:p>
            <a:r>
              <a:rPr lang="en-US" sz="2800" dirty="0"/>
              <a:t>An </a:t>
            </a:r>
            <a:r>
              <a:rPr lang="en-US" sz="2800" i="1" dirty="0"/>
              <a:t>interface</a:t>
            </a:r>
            <a:r>
              <a:rPr lang="en-US" sz="2800" dirty="0"/>
              <a:t> is what allows the user to interact with the kernel and the utilities. </a:t>
            </a:r>
            <a:r>
              <a:rPr lang="en-US" sz="2800" b="1" dirty="0"/>
              <a:t>There are two main types of interfaces</a:t>
            </a:r>
            <a:r>
              <a:rPr lang="en-US" sz="2800" b="1" dirty="0" smtClean="0"/>
              <a:t>:</a:t>
            </a:r>
          </a:p>
          <a:p>
            <a:endParaRPr lang="en-US" sz="800" dirty="0"/>
          </a:p>
          <a:p>
            <a:pPr lvl="0"/>
            <a:r>
              <a:rPr lang="en-US" sz="2800" dirty="0" smtClean="0"/>
              <a:t>o In</a:t>
            </a:r>
            <a:r>
              <a:rPr lang="en-US" sz="2800" dirty="0"/>
              <a:t> </a:t>
            </a:r>
            <a:r>
              <a:rPr lang="en-US" sz="2800" b="1" i="1" dirty="0"/>
              <a:t>command line interfaces</a:t>
            </a:r>
            <a:r>
              <a:rPr lang="en-US" sz="2800" dirty="0"/>
              <a:t>, commands are executed through instructions written into a command line. Examples of command line-based interfaces are MS-DOS and aspects of Linux</a:t>
            </a:r>
            <a:r>
              <a:rPr lang="en-US" sz="2800" dirty="0" smtClean="0"/>
              <a:t>.</a:t>
            </a:r>
          </a:p>
          <a:p>
            <a:pPr lvl="0"/>
            <a:endParaRPr lang="en-US" sz="800" dirty="0"/>
          </a:p>
          <a:p>
            <a:r>
              <a:rPr lang="en-US" sz="2800" dirty="0" smtClean="0"/>
              <a:t>o In </a:t>
            </a:r>
            <a:r>
              <a:rPr lang="en-US" sz="2800" dirty="0"/>
              <a:t>a </a:t>
            </a:r>
            <a:r>
              <a:rPr lang="en-US" sz="2800" b="1" dirty="0"/>
              <a:t>Graphical User Interface </a:t>
            </a:r>
            <a:r>
              <a:rPr lang="en-US" sz="2800" dirty="0"/>
              <a:t>(GUI), the user executes commands by clicking on graphics and symbols. Windows is an example of graphical user interface.</a:t>
            </a:r>
            <a:endParaRPr lang="en-US" sz="2800" b="1" dirty="0" smtClean="0"/>
          </a:p>
        </p:txBody>
      </p:sp>
      <p:sp>
        <p:nvSpPr>
          <p:cNvPr id="9" name="Slide Number Placeholder 8"/>
          <p:cNvSpPr>
            <a:spLocks noGrp="1"/>
          </p:cNvSpPr>
          <p:nvPr>
            <p:ph type="sldNum" sz="quarter" idx="12"/>
          </p:nvPr>
        </p:nvSpPr>
        <p:spPr/>
        <p:txBody>
          <a:bodyPr/>
          <a:lstStyle/>
          <a:p>
            <a:fld id="{532327B0-9D17-47B2-924E-9AE43063FE29}" type="slidenum">
              <a:rPr lang="en-US" smtClean="0"/>
              <a:pPr/>
              <a:t>28</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08115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3889911" cy="523220"/>
          </a:xfrm>
          <a:prstGeom prst="rect">
            <a:avLst/>
          </a:prstGeom>
          <a:noFill/>
        </p:spPr>
        <p:txBody>
          <a:bodyPr wrap="none" rtlCol="0">
            <a:spAutoFit/>
          </a:bodyPr>
          <a:lstStyle/>
          <a:p>
            <a:r>
              <a:rPr lang="en-US" sz="2800" dirty="0" smtClean="0"/>
              <a:t>PC Software Components</a:t>
            </a:r>
            <a:endParaRPr lang="en-US" sz="2800" dirty="0"/>
          </a:p>
        </p:txBody>
      </p:sp>
      <p:sp>
        <p:nvSpPr>
          <p:cNvPr id="6" name="TextBox 5"/>
          <p:cNvSpPr txBox="1"/>
          <p:nvPr/>
        </p:nvSpPr>
        <p:spPr>
          <a:xfrm>
            <a:off x="784410" y="1347654"/>
            <a:ext cx="10569390" cy="5047536"/>
          </a:xfrm>
          <a:prstGeom prst="rect">
            <a:avLst/>
          </a:prstGeom>
          <a:noFill/>
        </p:spPr>
        <p:txBody>
          <a:bodyPr wrap="square" rtlCol="0">
            <a:spAutoFit/>
          </a:bodyPr>
          <a:lstStyle/>
          <a:p>
            <a:r>
              <a:rPr lang="en-US" sz="2800" b="1" dirty="0" smtClean="0"/>
              <a:t>The parts of an operating system include:</a:t>
            </a:r>
          </a:p>
          <a:p>
            <a:endParaRPr lang="en-US" sz="800" b="1" dirty="0" smtClean="0"/>
          </a:p>
          <a:p>
            <a:r>
              <a:rPr lang="en-US" sz="2800" b="1" dirty="0" smtClean="0"/>
              <a:t>Utilities:</a:t>
            </a:r>
          </a:p>
          <a:p>
            <a:endParaRPr lang="en-US" sz="800" b="1" dirty="0"/>
          </a:p>
          <a:p>
            <a:r>
              <a:rPr lang="en-US" sz="2800" i="1" dirty="0"/>
              <a:t>Utilities</a:t>
            </a:r>
            <a:r>
              <a:rPr lang="en-US" sz="2800" dirty="0"/>
              <a:t> are the features or programs included with an operating system that perform system-related tasks. Common Windows utilities are My Computer, Control Panel, and This PC. Common Linux utilities are cd, </a:t>
            </a:r>
            <a:r>
              <a:rPr lang="en-US" sz="2800" dirty="0" err="1"/>
              <a:t>cp</a:t>
            </a:r>
            <a:r>
              <a:rPr lang="en-US" sz="2800" dirty="0"/>
              <a:t>, </a:t>
            </a:r>
            <a:r>
              <a:rPr lang="en-US" sz="2800" dirty="0" err="1"/>
              <a:t>grep</a:t>
            </a:r>
            <a:r>
              <a:rPr lang="en-US" sz="2800" dirty="0"/>
              <a:t>, and Is</a:t>
            </a:r>
            <a:r>
              <a:rPr lang="en-US" dirty="0"/>
              <a:t>.</a:t>
            </a:r>
            <a:endParaRPr lang="en-US" b="1" dirty="0" smtClean="0"/>
          </a:p>
          <a:p>
            <a:endParaRPr lang="en-US" sz="800" b="1" dirty="0"/>
          </a:p>
          <a:p>
            <a:r>
              <a:rPr lang="en-US" sz="2800" b="1" dirty="0" smtClean="0"/>
              <a:t>Application:</a:t>
            </a:r>
          </a:p>
          <a:p>
            <a:endParaRPr lang="en-US" sz="800" b="1" dirty="0"/>
          </a:p>
          <a:p>
            <a:r>
              <a:rPr lang="en-US" sz="2800" dirty="0"/>
              <a:t>An </a:t>
            </a:r>
            <a:r>
              <a:rPr lang="en-US" sz="2800" i="1" dirty="0"/>
              <a:t>application</a:t>
            </a:r>
            <a:r>
              <a:rPr lang="en-US" sz="2800" dirty="0"/>
              <a:t> is a subclass computer program that is designed for end users. Examples are database, spreadsheet, and word processing programs. Applications frequently come in suites.</a:t>
            </a:r>
            <a:endParaRPr lang="en-US" sz="2800" b="1" dirty="0" smtClean="0"/>
          </a:p>
        </p:txBody>
      </p:sp>
      <p:sp>
        <p:nvSpPr>
          <p:cNvPr id="9" name="Slide Number Placeholder 8"/>
          <p:cNvSpPr>
            <a:spLocks noGrp="1"/>
          </p:cNvSpPr>
          <p:nvPr>
            <p:ph type="sldNum" sz="quarter" idx="12"/>
          </p:nvPr>
        </p:nvSpPr>
        <p:spPr/>
        <p:txBody>
          <a:bodyPr/>
          <a:lstStyle/>
          <a:p>
            <a:fld id="{532327B0-9D17-47B2-924E-9AE43063FE29}" type="slidenum">
              <a:rPr lang="en-US" smtClean="0"/>
              <a:pPr/>
              <a:t>29</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988696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93866" y="1300718"/>
            <a:ext cx="10402645" cy="4585871"/>
          </a:xfrm>
          <a:prstGeom prst="rect">
            <a:avLst/>
          </a:prstGeom>
          <a:noFill/>
        </p:spPr>
        <p:txBody>
          <a:bodyPr wrap="square" rtlCol="0">
            <a:spAutoFit/>
          </a:bodyPr>
          <a:lstStyle/>
          <a:p>
            <a:pPr algn="ctr"/>
            <a:r>
              <a:rPr lang="en-US" sz="2800" b="1" dirty="0" smtClean="0"/>
              <a:t>Grading System for this Course</a:t>
            </a:r>
          </a:p>
          <a:p>
            <a:pPr algn="ctr"/>
            <a:endParaRPr lang="en-US" sz="2000" dirty="0"/>
          </a:p>
          <a:p>
            <a:pPr algn="ctr"/>
            <a:r>
              <a:rPr lang="en-US" sz="2800" dirty="0" smtClean="0"/>
              <a:t>Students are expected to complete all assigned labs from Canvas.</a:t>
            </a:r>
          </a:p>
          <a:p>
            <a:pPr algn="ctr"/>
            <a:r>
              <a:rPr lang="en-US" sz="2800" dirty="0" smtClean="0"/>
              <a:t>Student must also complete assigned quizzes from Canvas.</a:t>
            </a:r>
          </a:p>
          <a:p>
            <a:pPr algn="ctr"/>
            <a:r>
              <a:rPr lang="en-US" sz="2800" dirty="0" smtClean="0"/>
              <a:t>Quizzes and Labs may be re-taken until student is satisfied with his/her score.</a:t>
            </a:r>
          </a:p>
          <a:p>
            <a:pPr algn="ctr"/>
            <a:r>
              <a:rPr lang="en-US" sz="2800" dirty="0" smtClean="0"/>
              <a:t>A final exam, however,  is given on week 4 that cannot be re-taken.</a:t>
            </a:r>
          </a:p>
          <a:p>
            <a:pPr algn="ctr"/>
            <a:endParaRPr lang="en-US" sz="2000" dirty="0"/>
          </a:p>
          <a:p>
            <a:pPr algn="ctr"/>
            <a:r>
              <a:rPr lang="en-US" sz="2800" dirty="0" smtClean="0"/>
              <a:t>Scores from the labs, quizzes and final make up student’s grade.</a:t>
            </a:r>
          </a:p>
          <a:p>
            <a:pPr algn="ctr"/>
            <a:endParaRPr lang="en-US" sz="2000" dirty="0"/>
          </a:p>
          <a:p>
            <a:pPr algn="ctr"/>
            <a:r>
              <a:rPr lang="en-US" sz="2800" dirty="0" smtClean="0"/>
              <a:t>Week 5, Capstone Week is used for Certification Exam Review</a:t>
            </a:r>
            <a:endParaRPr lang="en-US" sz="2800" dirty="0"/>
          </a:p>
        </p:txBody>
      </p:sp>
      <p:sp>
        <p:nvSpPr>
          <p:cNvPr id="2" name="Slide Number Placeholder 1"/>
          <p:cNvSpPr>
            <a:spLocks noGrp="1"/>
          </p:cNvSpPr>
          <p:nvPr>
            <p:ph type="sldNum" sz="quarter" idx="12"/>
          </p:nvPr>
        </p:nvSpPr>
        <p:spPr/>
        <p:txBody>
          <a:bodyPr/>
          <a:lstStyle/>
          <a:p>
            <a:fld id="{532327B0-9D17-47B2-924E-9AE43063FE29}" type="slidenum">
              <a:rPr lang="en-US" smtClean="0"/>
              <a:pPr/>
              <a:t>3</a:t>
            </a:fld>
            <a:endParaRPr lang="en-US"/>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911282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3889911" cy="523220"/>
          </a:xfrm>
          <a:prstGeom prst="rect">
            <a:avLst/>
          </a:prstGeom>
          <a:noFill/>
        </p:spPr>
        <p:txBody>
          <a:bodyPr wrap="none" rtlCol="0">
            <a:spAutoFit/>
          </a:bodyPr>
          <a:lstStyle/>
          <a:p>
            <a:r>
              <a:rPr lang="en-US" sz="2800" dirty="0" smtClean="0"/>
              <a:t>PC Software Components</a:t>
            </a:r>
            <a:endParaRPr lang="en-US" sz="2800" dirty="0"/>
          </a:p>
        </p:txBody>
      </p:sp>
      <p:sp>
        <p:nvSpPr>
          <p:cNvPr id="6" name="TextBox 5"/>
          <p:cNvSpPr txBox="1"/>
          <p:nvPr/>
        </p:nvSpPr>
        <p:spPr>
          <a:xfrm>
            <a:off x="784410" y="1347654"/>
            <a:ext cx="10569390" cy="2800767"/>
          </a:xfrm>
          <a:prstGeom prst="rect">
            <a:avLst/>
          </a:prstGeom>
          <a:noFill/>
        </p:spPr>
        <p:txBody>
          <a:bodyPr wrap="square" rtlCol="0">
            <a:spAutoFit/>
          </a:bodyPr>
          <a:lstStyle/>
          <a:p>
            <a:r>
              <a:rPr lang="en-US" sz="2800" b="1" dirty="0" smtClean="0"/>
              <a:t>In this course you will learn about the following operating systems:</a:t>
            </a:r>
          </a:p>
          <a:p>
            <a:endParaRPr lang="en-US" sz="2800" b="1" dirty="0" smtClean="0"/>
          </a:p>
          <a:p>
            <a:endParaRPr lang="en-US" sz="800" b="1" dirty="0" smtClean="0"/>
          </a:p>
          <a:p>
            <a:pPr lvl="0"/>
            <a:r>
              <a:rPr lang="en-US" sz="2800" dirty="0"/>
              <a:t>Windows 7</a:t>
            </a:r>
          </a:p>
          <a:p>
            <a:pPr lvl="0"/>
            <a:r>
              <a:rPr lang="en-US" sz="2800" dirty="0"/>
              <a:t>Windows 8.x</a:t>
            </a:r>
          </a:p>
          <a:p>
            <a:pPr lvl="0"/>
            <a:r>
              <a:rPr lang="en-US" sz="2800" dirty="0"/>
              <a:t>Windows 10</a:t>
            </a:r>
          </a:p>
          <a:p>
            <a:pPr lvl="0"/>
            <a:r>
              <a:rPr lang="en-US" sz="2800" dirty="0" smtClean="0"/>
              <a:t>Mac</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30</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800769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4867423" cy="523220"/>
          </a:xfrm>
          <a:prstGeom prst="rect">
            <a:avLst/>
          </a:prstGeom>
          <a:noFill/>
        </p:spPr>
        <p:txBody>
          <a:bodyPr wrap="none" rtlCol="0">
            <a:spAutoFit/>
          </a:bodyPr>
          <a:lstStyle/>
          <a:p>
            <a:r>
              <a:rPr lang="en-US" sz="2800" dirty="0" smtClean="0"/>
              <a:t>Windows Interface Components</a:t>
            </a:r>
            <a:endParaRPr lang="en-US" sz="2800" dirty="0"/>
          </a:p>
        </p:txBody>
      </p:sp>
      <p:sp>
        <p:nvSpPr>
          <p:cNvPr id="6" name="TextBox 5"/>
          <p:cNvSpPr txBox="1"/>
          <p:nvPr/>
        </p:nvSpPr>
        <p:spPr>
          <a:xfrm>
            <a:off x="784410" y="1603727"/>
            <a:ext cx="10569390" cy="3970318"/>
          </a:xfrm>
          <a:prstGeom prst="rect">
            <a:avLst/>
          </a:prstGeom>
          <a:noFill/>
        </p:spPr>
        <p:txBody>
          <a:bodyPr wrap="square" rtlCol="0">
            <a:spAutoFit/>
          </a:bodyPr>
          <a:lstStyle/>
          <a:p>
            <a:pPr lvl="0"/>
            <a:r>
              <a:rPr lang="en-US" sz="2800" b="1" dirty="0" smtClean="0"/>
              <a:t>Desktop:</a:t>
            </a:r>
          </a:p>
          <a:p>
            <a:pPr lvl="0"/>
            <a:endParaRPr lang="en-US" sz="2800" b="1" dirty="0"/>
          </a:p>
          <a:p>
            <a:pPr lvl="0"/>
            <a:r>
              <a:rPr lang="en-US" sz="2800" dirty="0"/>
              <a:t>The desktop contains icons that access programs, files, applications, and file systems. </a:t>
            </a:r>
            <a:endParaRPr lang="en-US" sz="2800" dirty="0" smtClean="0"/>
          </a:p>
          <a:p>
            <a:pPr lvl="0"/>
            <a:endParaRPr lang="en-US" sz="2800" dirty="0"/>
          </a:p>
          <a:p>
            <a:pPr lvl="0"/>
            <a:r>
              <a:rPr lang="en-US" sz="2800" dirty="0" smtClean="0"/>
              <a:t>The </a:t>
            </a:r>
            <a:r>
              <a:rPr lang="en-US" sz="2800" dirty="0"/>
              <a:t>desktop is what is seen when all programs and open folders are minimized. </a:t>
            </a:r>
            <a:endParaRPr lang="en-US" sz="2800" dirty="0" smtClean="0"/>
          </a:p>
          <a:p>
            <a:pPr lvl="0"/>
            <a:endParaRPr lang="en-US" sz="2800" dirty="0"/>
          </a:p>
          <a:p>
            <a:pPr lvl="0"/>
            <a:r>
              <a:rPr lang="en-US" sz="2800" dirty="0" smtClean="0"/>
              <a:t>Installing </a:t>
            </a:r>
            <a:r>
              <a:rPr lang="en-US" sz="2800" dirty="0"/>
              <a:t>an application often adds an icon to the desktop.</a:t>
            </a:r>
            <a:endParaRPr lang="en-US" sz="2800" b="1"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31</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981688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4867423" cy="523220"/>
          </a:xfrm>
          <a:prstGeom prst="rect">
            <a:avLst/>
          </a:prstGeom>
          <a:noFill/>
        </p:spPr>
        <p:txBody>
          <a:bodyPr wrap="none" rtlCol="0">
            <a:spAutoFit/>
          </a:bodyPr>
          <a:lstStyle/>
          <a:p>
            <a:r>
              <a:rPr lang="en-US" sz="2800" dirty="0" smtClean="0"/>
              <a:t>Windows Interface Components</a:t>
            </a:r>
            <a:endParaRPr lang="en-US" sz="2800" dirty="0"/>
          </a:p>
        </p:txBody>
      </p:sp>
      <p:sp>
        <p:nvSpPr>
          <p:cNvPr id="6" name="TextBox 5"/>
          <p:cNvSpPr txBox="1"/>
          <p:nvPr/>
        </p:nvSpPr>
        <p:spPr>
          <a:xfrm>
            <a:off x="784410" y="1171050"/>
            <a:ext cx="10569390" cy="5109091"/>
          </a:xfrm>
          <a:prstGeom prst="rect">
            <a:avLst/>
          </a:prstGeom>
          <a:noFill/>
        </p:spPr>
        <p:txBody>
          <a:bodyPr wrap="square" rtlCol="0">
            <a:spAutoFit/>
          </a:bodyPr>
          <a:lstStyle/>
          <a:p>
            <a:pPr lvl="0"/>
            <a:r>
              <a:rPr lang="en-US" sz="2800" b="1" dirty="0" smtClean="0"/>
              <a:t>Start Menu:</a:t>
            </a:r>
          </a:p>
          <a:p>
            <a:pPr lvl="0"/>
            <a:endParaRPr lang="en-US" sz="1000" b="1" dirty="0"/>
          </a:p>
          <a:p>
            <a:r>
              <a:rPr lang="en-US" sz="2400" dirty="0"/>
              <a:t>The Start Menu is the easiest way to access the most useful things on your computer</a:t>
            </a:r>
            <a:r>
              <a:rPr lang="en-US" sz="2400" dirty="0" smtClean="0"/>
              <a:t>.</a:t>
            </a:r>
          </a:p>
          <a:p>
            <a:endParaRPr lang="en-US" sz="2400" dirty="0"/>
          </a:p>
          <a:p>
            <a:pPr lvl="0"/>
            <a:r>
              <a:rPr lang="en-US" sz="2400" dirty="0" smtClean="0"/>
              <a:t>o The </a:t>
            </a:r>
            <a:r>
              <a:rPr lang="en-US" sz="2400" dirty="0"/>
              <a:t>list of programs in the Start Menu is divided by a separator line into </a:t>
            </a:r>
            <a:r>
              <a:rPr lang="en-US" sz="2400" dirty="0" smtClean="0"/>
              <a:t>two</a:t>
            </a:r>
            <a:br>
              <a:rPr lang="en-US" sz="2400" dirty="0" smtClean="0"/>
            </a:br>
            <a:r>
              <a:rPr lang="en-US" sz="2400" dirty="0" smtClean="0"/>
              <a:t>    </a:t>
            </a:r>
            <a:r>
              <a:rPr lang="en-US" sz="2400" dirty="0"/>
              <a:t>sections: "pinned" (default) programs and the most frequently used programs.</a:t>
            </a:r>
          </a:p>
          <a:p>
            <a:pPr lvl="0"/>
            <a:r>
              <a:rPr lang="en-US" sz="2400" dirty="0" smtClean="0"/>
              <a:t>o The </a:t>
            </a:r>
            <a:r>
              <a:rPr lang="en-US" sz="2400" dirty="0"/>
              <a:t>Start Menu also contains default icons that provide quick access to </a:t>
            </a:r>
            <a:r>
              <a:rPr lang="en-US" sz="2400" dirty="0" smtClean="0"/>
              <a:t>important</a:t>
            </a:r>
          </a:p>
          <a:p>
            <a:pPr lvl="0"/>
            <a:r>
              <a:rPr lang="en-US" sz="2400" dirty="0"/>
              <a:t> </a:t>
            </a:r>
            <a:r>
              <a:rPr lang="en-US" sz="2400" dirty="0" smtClean="0"/>
              <a:t>   </a:t>
            </a:r>
            <a:r>
              <a:rPr lang="en-US" sz="2400" dirty="0"/>
              <a:t>features and folders such as Computer, Documents, Pictures, Help and Support, </a:t>
            </a:r>
            <a:r>
              <a:rPr lang="en-US" sz="2400" dirty="0" smtClean="0"/>
              <a:t/>
            </a:r>
            <a:br>
              <a:rPr lang="en-US" sz="2400" dirty="0" smtClean="0"/>
            </a:br>
            <a:r>
              <a:rPr lang="en-US" sz="2400" dirty="0" smtClean="0"/>
              <a:t>    Search</a:t>
            </a:r>
            <a:r>
              <a:rPr lang="en-US" sz="2400" dirty="0"/>
              <a:t>, Devices and Printers, and Control Panel.</a:t>
            </a:r>
          </a:p>
          <a:p>
            <a:pPr lvl="0"/>
            <a:r>
              <a:rPr lang="en-US" sz="2400" dirty="0" smtClean="0"/>
              <a:t>o The </a:t>
            </a:r>
            <a:r>
              <a:rPr lang="en-US" sz="2400" dirty="0"/>
              <a:t>Start Menu can be customized for each user.</a:t>
            </a:r>
          </a:p>
          <a:p>
            <a:pPr lvl="0"/>
            <a:r>
              <a:rPr lang="en-US" sz="2400" dirty="0" smtClean="0"/>
              <a:t>o The </a:t>
            </a:r>
            <a:r>
              <a:rPr lang="en-US" sz="2400" dirty="0"/>
              <a:t>appearance of the Start Menu is different with each Windows version</a:t>
            </a:r>
            <a:r>
              <a:rPr lang="en-US" sz="2400" dirty="0" smtClean="0"/>
              <a:t>.</a:t>
            </a:r>
          </a:p>
          <a:p>
            <a:pPr lvl="0"/>
            <a:endParaRPr lang="en-US" sz="2400" dirty="0"/>
          </a:p>
          <a:p>
            <a:r>
              <a:rPr lang="en-US" sz="2400" dirty="0"/>
              <a:t>The Start Menu is found in Windows 7 and 10.</a:t>
            </a:r>
            <a:endParaRPr lang="en-US" sz="2400" b="1"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32</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061685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4867423" cy="523220"/>
          </a:xfrm>
          <a:prstGeom prst="rect">
            <a:avLst/>
          </a:prstGeom>
          <a:noFill/>
        </p:spPr>
        <p:txBody>
          <a:bodyPr wrap="none" rtlCol="0">
            <a:spAutoFit/>
          </a:bodyPr>
          <a:lstStyle/>
          <a:p>
            <a:r>
              <a:rPr lang="en-US" sz="2800" dirty="0" smtClean="0"/>
              <a:t>Windows Interface Components</a:t>
            </a:r>
            <a:endParaRPr lang="en-US" sz="2800" dirty="0"/>
          </a:p>
        </p:txBody>
      </p:sp>
      <p:sp>
        <p:nvSpPr>
          <p:cNvPr id="6" name="TextBox 5"/>
          <p:cNvSpPr txBox="1"/>
          <p:nvPr/>
        </p:nvSpPr>
        <p:spPr>
          <a:xfrm>
            <a:off x="698348" y="929422"/>
            <a:ext cx="10569390" cy="5539978"/>
          </a:xfrm>
          <a:prstGeom prst="rect">
            <a:avLst/>
          </a:prstGeom>
          <a:noFill/>
        </p:spPr>
        <p:txBody>
          <a:bodyPr wrap="square" rtlCol="0">
            <a:spAutoFit/>
          </a:bodyPr>
          <a:lstStyle/>
          <a:p>
            <a:pPr lvl="0"/>
            <a:r>
              <a:rPr lang="en-US" sz="2800" b="1" dirty="0" smtClean="0"/>
              <a:t>Taskbar:</a:t>
            </a:r>
          </a:p>
          <a:p>
            <a:pPr lvl="0"/>
            <a:endParaRPr lang="en-US" sz="800" b="1" dirty="0"/>
          </a:p>
          <a:p>
            <a:r>
              <a:rPr lang="en-US" sz="2800" dirty="0"/>
              <a:t>The Taskbar is the bar that is typically displayed at the bottom of a Windows interface (although its position can be changed). </a:t>
            </a:r>
            <a:endParaRPr lang="en-US" sz="2800" dirty="0" smtClean="0"/>
          </a:p>
          <a:p>
            <a:endParaRPr lang="en-US" sz="800" dirty="0"/>
          </a:p>
          <a:p>
            <a:r>
              <a:rPr lang="en-US" sz="2800" b="1" dirty="0" smtClean="0"/>
              <a:t>The </a:t>
            </a:r>
            <a:r>
              <a:rPr lang="en-US" sz="2800" b="1" dirty="0"/>
              <a:t>Taskbar</a:t>
            </a:r>
            <a:r>
              <a:rPr lang="en-US" sz="2800" b="1" dirty="0" smtClean="0"/>
              <a:t>:</a:t>
            </a:r>
          </a:p>
          <a:p>
            <a:endParaRPr lang="en-US" sz="1000" dirty="0"/>
          </a:p>
          <a:p>
            <a:pPr lvl="0"/>
            <a:r>
              <a:rPr lang="en-US" sz="2800" dirty="0" smtClean="0"/>
              <a:t>o Contains </a:t>
            </a:r>
            <a:r>
              <a:rPr lang="en-US" sz="2800" dirty="0"/>
              <a:t>icons that represent each program or application that </a:t>
            </a:r>
            <a:r>
              <a:rPr lang="en-US" sz="2800" dirty="0" smtClean="0"/>
              <a:t>is</a:t>
            </a:r>
            <a:br>
              <a:rPr lang="en-US" sz="2800" dirty="0" smtClean="0"/>
            </a:br>
            <a:r>
              <a:rPr lang="en-US" sz="2800" dirty="0" smtClean="0"/>
              <a:t>   </a:t>
            </a:r>
            <a:r>
              <a:rPr lang="en-US" sz="2800" dirty="0"/>
              <a:t>currently running.</a:t>
            </a:r>
          </a:p>
          <a:p>
            <a:pPr lvl="0"/>
            <a:r>
              <a:rPr lang="en-US" sz="2800" dirty="0" smtClean="0"/>
              <a:t>O  Can </a:t>
            </a:r>
            <a:r>
              <a:rPr lang="en-US" sz="2800" dirty="0"/>
              <a:t>be configured to display different types of toolbars. For instance, </a:t>
            </a:r>
            <a:r>
              <a:rPr lang="en-US" sz="2800" dirty="0" smtClean="0"/>
              <a:t/>
            </a:r>
            <a:br>
              <a:rPr lang="en-US" sz="2800" dirty="0" smtClean="0"/>
            </a:br>
            <a:r>
              <a:rPr lang="en-US" sz="2800" dirty="0" smtClean="0"/>
              <a:t>   Quick </a:t>
            </a:r>
            <a:r>
              <a:rPr lang="en-US" sz="2800" dirty="0"/>
              <a:t>Launch is a toolbar that contains shortcuts to designated </a:t>
            </a:r>
            <a:r>
              <a:rPr lang="en-US" sz="2800" dirty="0" smtClean="0"/>
              <a:t/>
            </a:r>
            <a:br>
              <a:rPr lang="en-US" sz="2800" dirty="0" smtClean="0"/>
            </a:br>
            <a:r>
              <a:rPr lang="en-US" sz="2800" dirty="0" smtClean="0"/>
              <a:t>   programs.</a:t>
            </a:r>
          </a:p>
          <a:p>
            <a:pPr lvl="0"/>
            <a:endParaRPr lang="en-US" sz="1000" dirty="0"/>
          </a:p>
          <a:p>
            <a:r>
              <a:rPr lang="en-US" sz="2800" dirty="0"/>
              <a:t>In Windows, you can also pin programs to the Taskbar. You launch a pinned program by clicking the icon on the Taskbar</a:t>
            </a:r>
            <a:r>
              <a:rPr lang="en-US" sz="2800" dirty="0" smtClean="0"/>
              <a:t>.</a:t>
            </a:r>
            <a:endParaRPr lang="en-US" sz="2800" b="1" dirty="0" smtClean="0"/>
          </a:p>
          <a:p>
            <a:pPr lvl="0"/>
            <a:endParaRPr lang="en-US" sz="1000" b="1"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33</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925726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4867423" cy="523220"/>
          </a:xfrm>
          <a:prstGeom prst="rect">
            <a:avLst/>
          </a:prstGeom>
          <a:noFill/>
        </p:spPr>
        <p:txBody>
          <a:bodyPr wrap="none" rtlCol="0">
            <a:spAutoFit/>
          </a:bodyPr>
          <a:lstStyle/>
          <a:p>
            <a:r>
              <a:rPr lang="en-US" sz="2800" dirty="0" smtClean="0"/>
              <a:t>Windows Interface Components</a:t>
            </a:r>
            <a:endParaRPr lang="en-US" sz="2800" dirty="0"/>
          </a:p>
        </p:txBody>
      </p:sp>
      <p:sp>
        <p:nvSpPr>
          <p:cNvPr id="6" name="TextBox 5"/>
          <p:cNvSpPr txBox="1"/>
          <p:nvPr/>
        </p:nvSpPr>
        <p:spPr>
          <a:xfrm>
            <a:off x="709105" y="1171050"/>
            <a:ext cx="10569390" cy="4862870"/>
          </a:xfrm>
          <a:prstGeom prst="rect">
            <a:avLst/>
          </a:prstGeom>
          <a:noFill/>
        </p:spPr>
        <p:txBody>
          <a:bodyPr wrap="square" rtlCol="0">
            <a:spAutoFit/>
          </a:bodyPr>
          <a:lstStyle/>
          <a:p>
            <a:pPr lvl="0"/>
            <a:r>
              <a:rPr lang="en-US" sz="2800" b="1" dirty="0" smtClean="0"/>
              <a:t>Notification Area:</a:t>
            </a:r>
          </a:p>
          <a:p>
            <a:pPr lvl="0"/>
            <a:endParaRPr lang="en-US" sz="2800" b="1" dirty="0"/>
          </a:p>
          <a:p>
            <a:r>
              <a:rPr lang="en-US" sz="2800" dirty="0"/>
              <a:t>The Notification Area is a part of the Taskbar, usually located to the right of the Taskbar. </a:t>
            </a:r>
            <a:endParaRPr lang="en-US" sz="2800" dirty="0" smtClean="0"/>
          </a:p>
          <a:p>
            <a:endParaRPr lang="en-US" sz="2000" dirty="0"/>
          </a:p>
          <a:p>
            <a:r>
              <a:rPr lang="en-US" sz="2800" b="1" dirty="0" smtClean="0"/>
              <a:t>The </a:t>
            </a:r>
            <a:r>
              <a:rPr lang="en-US" sz="2800" b="1" dirty="0"/>
              <a:t>Notification Area</a:t>
            </a:r>
            <a:r>
              <a:rPr lang="en-US" sz="2800" b="1" dirty="0" smtClean="0"/>
              <a:t>:</a:t>
            </a:r>
          </a:p>
          <a:p>
            <a:endParaRPr lang="en-US" sz="2000" dirty="0"/>
          </a:p>
          <a:p>
            <a:pPr lvl="0"/>
            <a:r>
              <a:rPr lang="en-US" sz="2800" dirty="0" smtClean="0"/>
              <a:t>o Displays </a:t>
            </a:r>
            <a:r>
              <a:rPr lang="en-US" sz="2800" dirty="0"/>
              <a:t>the time and date.</a:t>
            </a:r>
          </a:p>
          <a:p>
            <a:r>
              <a:rPr lang="en-US" sz="2800" dirty="0" smtClean="0"/>
              <a:t>o Displays </a:t>
            </a:r>
            <a:r>
              <a:rPr lang="en-US" sz="2800" dirty="0"/>
              <a:t>icons that represent the applications and processes that </a:t>
            </a:r>
            <a:r>
              <a:rPr lang="en-US" sz="2800" dirty="0" smtClean="0"/>
              <a:t>are</a:t>
            </a:r>
            <a:br>
              <a:rPr lang="en-US" sz="2800" dirty="0" smtClean="0"/>
            </a:br>
            <a:r>
              <a:rPr lang="en-US" sz="2800" dirty="0" smtClean="0"/>
              <a:t>   </a:t>
            </a:r>
            <a:r>
              <a:rPr lang="en-US" sz="2800" dirty="0"/>
              <a:t>running behind the scenes on your computer such as audio volume, </a:t>
            </a:r>
            <a:r>
              <a:rPr lang="en-US" sz="2800" dirty="0" smtClean="0"/>
              <a:t/>
            </a:r>
            <a:br>
              <a:rPr lang="en-US" sz="2800" dirty="0" smtClean="0"/>
            </a:br>
            <a:r>
              <a:rPr lang="en-US" sz="2800" dirty="0" smtClean="0"/>
              <a:t>   security </a:t>
            </a:r>
            <a:r>
              <a:rPr lang="en-US" sz="2800" dirty="0"/>
              <a:t>programs, and connectivity to the Internet or a workgroup.</a:t>
            </a:r>
            <a:endParaRPr lang="en-US" sz="2800" b="1" dirty="0" smtClean="0"/>
          </a:p>
          <a:p>
            <a:pPr lvl="0"/>
            <a:endParaRPr lang="en-US" sz="800" b="1" dirty="0"/>
          </a:p>
          <a:p>
            <a:pPr lvl="0"/>
            <a:endParaRPr lang="en-US" sz="1000" b="1"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34</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4100110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4867423" cy="523220"/>
          </a:xfrm>
          <a:prstGeom prst="rect">
            <a:avLst/>
          </a:prstGeom>
          <a:noFill/>
        </p:spPr>
        <p:txBody>
          <a:bodyPr wrap="none" rtlCol="0">
            <a:spAutoFit/>
          </a:bodyPr>
          <a:lstStyle/>
          <a:p>
            <a:r>
              <a:rPr lang="en-US" sz="2800" dirty="0" smtClean="0"/>
              <a:t>Windows Interface Components</a:t>
            </a:r>
            <a:endParaRPr lang="en-US" sz="2800" dirty="0"/>
          </a:p>
        </p:txBody>
      </p:sp>
      <p:sp>
        <p:nvSpPr>
          <p:cNvPr id="6" name="TextBox 5"/>
          <p:cNvSpPr txBox="1"/>
          <p:nvPr/>
        </p:nvSpPr>
        <p:spPr>
          <a:xfrm>
            <a:off x="709105" y="1041954"/>
            <a:ext cx="10569390" cy="5509200"/>
          </a:xfrm>
          <a:prstGeom prst="rect">
            <a:avLst/>
          </a:prstGeom>
          <a:noFill/>
        </p:spPr>
        <p:txBody>
          <a:bodyPr wrap="square" rtlCol="0">
            <a:spAutoFit/>
          </a:bodyPr>
          <a:lstStyle/>
          <a:p>
            <a:pPr lvl="0"/>
            <a:r>
              <a:rPr lang="en-US" sz="2800" b="1" dirty="0" smtClean="0"/>
              <a:t>Windows Explorer:</a:t>
            </a:r>
          </a:p>
          <a:p>
            <a:r>
              <a:rPr lang="en-US" sz="2800" dirty="0" smtClean="0"/>
              <a:t>Windows </a:t>
            </a:r>
            <a:r>
              <a:rPr lang="en-US" sz="2800" dirty="0"/>
              <a:t>Explorer provides a graphical user interface (GUI) for viewing and managing the file system</a:t>
            </a:r>
            <a:r>
              <a:rPr lang="en-US" sz="2800" dirty="0" smtClean="0"/>
              <a:t>.</a:t>
            </a:r>
          </a:p>
          <a:p>
            <a:endParaRPr lang="en-US" sz="800" dirty="0"/>
          </a:p>
          <a:p>
            <a:r>
              <a:rPr lang="en-US" sz="2800" b="1" dirty="0" smtClean="0"/>
              <a:t>Computer:</a:t>
            </a:r>
          </a:p>
          <a:p>
            <a:r>
              <a:rPr lang="en-US" sz="2800" dirty="0"/>
              <a:t>Computer is essentially Windows Explorer with a different name. Both provide an interface for viewing the contents of your computer including the file system, printers, and the network.</a:t>
            </a:r>
          </a:p>
          <a:p>
            <a:pPr lvl="0"/>
            <a:endParaRPr lang="en-US" sz="800" b="1" dirty="0"/>
          </a:p>
          <a:p>
            <a:pPr lvl="0"/>
            <a:r>
              <a:rPr lang="en-US" sz="2800" b="1" dirty="0" smtClean="0"/>
              <a:t>Control Panel:</a:t>
            </a:r>
          </a:p>
          <a:p>
            <a:pPr lvl="0"/>
            <a:r>
              <a:rPr lang="en-US" sz="2800" dirty="0"/>
              <a:t>The Control Panel contains various utilities that change how a computer looks and behaves. Use the Control Panel to configure settings for hardware devices, manage printers and networks, </a:t>
            </a:r>
            <a:endParaRPr lang="en-US" sz="2800" dirty="0" smtClean="0"/>
          </a:p>
          <a:p>
            <a:pPr lvl="0"/>
            <a:r>
              <a:rPr lang="en-US" sz="2800" dirty="0" smtClean="0"/>
              <a:t>configure </a:t>
            </a:r>
            <a:r>
              <a:rPr lang="en-US" sz="2800" dirty="0"/>
              <a:t>personal settings, and manage the system.</a:t>
            </a:r>
            <a:endParaRPr lang="en-US" sz="2800" b="1"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35</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3015489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4867423" cy="523220"/>
          </a:xfrm>
          <a:prstGeom prst="rect">
            <a:avLst/>
          </a:prstGeom>
          <a:noFill/>
        </p:spPr>
        <p:txBody>
          <a:bodyPr wrap="none" rtlCol="0">
            <a:spAutoFit/>
          </a:bodyPr>
          <a:lstStyle/>
          <a:p>
            <a:r>
              <a:rPr lang="en-US" sz="2800" dirty="0" smtClean="0"/>
              <a:t>Windows Interface Components</a:t>
            </a:r>
            <a:endParaRPr lang="en-US" sz="2800" dirty="0"/>
          </a:p>
        </p:txBody>
      </p:sp>
      <p:sp>
        <p:nvSpPr>
          <p:cNvPr id="6" name="TextBox 5"/>
          <p:cNvSpPr txBox="1"/>
          <p:nvPr/>
        </p:nvSpPr>
        <p:spPr>
          <a:xfrm>
            <a:off x="610497" y="1152822"/>
            <a:ext cx="10569390" cy="5663089"/>
          </a:xfrm>
          <a:prstGeom prst="rect">
            <a:avLst/>
          </a:prstGeom>
          <a:noFill/>
        </p:spPr>
        <p:txBody>
          <a:bodyPr wrap="square" rtlCol="0">
            <a:spAutoFit/>
          </a:bodyPr>
          <a:lstStyle/>
          <a:p>
            <a:pPr lvl="0"/>
            <a:r>
              <a:rPr lang="en-US" sz="2800" b="1" dirty="0" smtClean="0"/>
              <a:t>Aero:</a:t>
            </a:r>
          </a:p>
          <a:p>
            <a:r>
              <a:rPr lang="en-US" b="1" dirty="0"/>
              <a:t>Windows Aero is a set of features that improves the visual appearance of Windows. Features of Aero include</a:t>
            </a:r>
            <a:r>
              <a:rPr lang="en-US" b="1" dirty="0" smtClean="0"/>
              <a:t>:</a:t>
            </a:r>
          </a:p>
          <a:p>
            <a:endParaRPr lang="en-US" sz="800" b="1" dirty="0"/>
          </a:p>
          <a:p>
            <a:pPr lvl="0"/>
            <a:r>
              <a:rPr lang="en-US" sz="2800" dirty="0" smtClean="0"/>
              <a:t>o Glass effects – makes windows borders semi-transparent.</a:t>
            </a:r>
          </a:p>
          <a:p>
            <a:pPr lvl="0"/>
            <a:r>
              <a:rPr lang="en-US" sz="2800" dirty="0" smtClean="0"/>
              <a:t>o Animations – effect when windows are opened and closed.</a:t>
            </a:r>
          </a:p>
          <a:p>
            <a:pPr lvl="0"/>
            <a:r>
              <a:rPr lang="en-US" sz="2800" dirty="0" smtClean="0"/>
              <a:t>o Taskbar Thumbnails – show content when mouse is move over it.</a:t>
            </a:r>
          </a:p>
          <a:p>
            <a:pPr lvl="0"/>
            <a:r>
              <a:rPr lang="en-US" sz="2800" dirty="0" smtClean="0"/>
              <a:t>o Windows flip – shows thumbnail and running </a:t>
            </a:r>
            <a:r>
              <a:rPr lang="en-US" sz="2800" dirty="0" err="1" smtClean="0"/>
              <a:t>prog</a:t>
            </a:r>
            <a:r>
              <a:rPr lang="en-US" sz="2800" dirty="0" smtClean="0"/>
              <a:t> with alt-tab keys.</a:t>
            </a:r>
          </a:p>
          <a:p>
            <a:pPr lvl="0"/>
            <a:r>
              <a:rPr lang="en-US" sz="2800" dirty="0" smtClean="0"/>
              <a:t>o Windows flip 3D – Window-Tab show 3D or running programs.</a:t>
            </a:r>
          </a:p>
          <a:p>
            <a:pPr lvl="0"/>
            <a:r>
              <a:rPr lang="en-US" sz="2800" dirty="0" smtClean="0"/>
              <a:t>o Show Desktop Button – hides all open windows when hovered over.</a:t>
            </a:r>
          </a:p>
          <a:p>
            <a:pPr lvl="0"/>
            <a:r>
              <a:rPr lang="en-US" sz="2800" dirty="0" smtClean="0"/>
              <a:t>o Snap – maximize window as you drag its border to side of the screen.</a:t>
            </a:r>
          </a:p>
          <a:p>
            <a:pPr lvl="0"/>
            <a:r>
              <a:rPr lang="en-US" sz="2800" dirty="0" smtClean="0"/>
              <a:t>o Shake – lets you hide all but the current window.</a:t>
            </a:r>
          </a:p>
          <a:p>
            <a:pPr lvl="0"/>
            <a:endParaRPr lang="en-US" dirty="0"/>
          </a:p>
          <a:p>
            <a:pPr lvl="0"/>
            <a:r>
              <a:rPr lang="en-US" sz="2800" dirty="0" smtClean="0"/>
              <a:t>Note: This feature is dependent on the graphics card in</a:t>
            </a:r>
          </a:p>
          <a:p>
            <a:pPr lvl="0"/>
            <a:r>
              <a:rPr lang="en-US" sz="2800" dirty="0" smtClean="0"/>
              <a:t>the machine..</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36</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698395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4867423" cy="523220"/>
          </a:xfrm>
          <a:prstGeom prst="rect">
            <a:avLst/>
          </a:prstGeom>
          <a:noFill/>
        </p:spPr>
        <p:txBody>
          <a:bodyPr wrap="none" rtlCol="0">
            <a:spAutoFit/>
          </a:bodyPr>
          <a:lstStyle/>
          <a:p>
            <a:r>
              <a:rPr lang="en-US" sz="2800" dirty="0" smtClean="0"/>
              <a:t>Windows Interface Components</a:t>
            </a:r>
            <a:endParaRPr lang="en-US" sz="2800" dirty="0"/>
          </a:p>
        </p:txBody>
      </p:sp>
      <p:sp>
        <p:nvSpPr>
          <p:cNvPr id="6" name="TextBox 5"/>
          <p:cNvSpPr txBox="1"/>
          <p:nvPr/>
        </p:nvSpPr>
        <p:spPr>
          <a:xfrm>
            <a:off x="610497" y="1486153"/>
            <a:ext cx="10569390" cy="4555093"/>
          </a:xfrm>
          <a:prstGeom prst="rect">
            <a:avLst/>
          </a:prstGeom>
          <a:noFill/>
        </p:spPr>
        <p:txBody>
          <a:bodyPr wrap="square" rtlCol="0">
            <a:spAutoFit/>
          </a:bodyPr>
          <a:lstStyle/>
          <a:p>
            <a:pPr lvl="0"/>
            <a:r>
              <a:rPr lang="en-US" sz="2800" b="1" dirty="0" smtClean="0"/>
              <a:t>Search:</a:t>
            </a:r>
          </a:p>
          <a:p>
            <a:r>
              <a:rPr lang="en-US" b="1" dirty="0" smtClean="0"/>
              <a:t>This feature helps you find documents on your computer:</a:t>
            </a:r>
          </a:p>
          <a:p>
            <a:endParaRPr lang="en-US" sz="800" b="1" dirty="0"/>
          </a:p>
          <a:p>
            <a:pPr lvl="0"/>
            <a:r>
              <a:rPr lang="en-US" sz="2800" dirty="0" smtClean="0"/>
              <a:t>o </a:t>
            </a:r>
            <a:r>
              <a:rPr lang="en-US" sz="2800" dirty="0"/>
              <a:t>Windows includes a new indexing service that catalogs objects and files on your computer to improve the speed of searches on your computer. The search is typically fast because it is not searching the complete hard drive but instead is looking through the index</a:t>
            </a:r>
            <a:r>
              <a:rPr lang="en-US" sz="2800" dirty="0" smtClean="0"/>
              <a:t>.</a:t>
            </a:r>
          </a:p>
          <a:p>
            <a:pPr lvl="0"/>
            <a:endParaRPr lang="en-US" sz="1200" dirty="0" smtClean="0"/>
          </a:p>
          <a:p>
            <a:r>
              <a:rPr lang="en-US" sz="2800" dirty="0"/>
              <a:t>o</a:t>
            </a:r>
            <a:r>
              <a:rPr lang="en-US" sz="2800" dirty="0" smtClean="0"/>
              <a:t> </a:t>
            </a:r>
            <a:r>
              <a:rPr lang="en-US" sz="2800" dirty="0"/>
              <a:t>Instant Search provides a box for typing keywords and phrases. As you type, matching results are displayed. Instant Search boxes are available on the Start Menu and in other applications such as Internet Explorer, Photo Gallery, and Media Player</a:t>
            </a:r>
            <a:r>
              <a:rPr lang="en-US" sz="2800" dirty="0" smtClean="0"/>
              <a:t>.</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37</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910719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4867423" cy="523220"/>
          </a:xfrm>
          <a:prstGeom prst="rect">
            <a:avLst/>
          </a:prstGeom>
          <a:noFill/>
        </p:spPr>
        <p:txBody>
          <a:bodyPr wrap="none" rtlCol="0">
            <a:spAutoFit/>
          </a:bodyPr>
          <a:lstStyle/>
          <a:p>
            <a:r>
              <a:rPr lang="en-US" sz="2800" dirty="0" smtClean="0"/>
              <a:t>Windows Interface Components</a:t>
            </a:r>
            <a:endParaRPr lang="en-US" sz="2800" dirty="0"/>
          </a:p>
        </p:txBody>
      </p:sp>
      <p:sp>
        <p:nvSpPr>
          <p:cNvPr id="6" name="TextBox 5"/>
          <p:cNvSpPr txBox="1"/>
          <p:nvPr/>
        </p:nvSpPr>
        <p:spPr>
          <a:xfrm>
            <a:off x="610497" y="1486153"/>
            <a:ext cx="10569390" cy="2831544"/>
          </a:xfrm>
          <a:prstGeom prst="rect">
            <a:avLst/>
          </a:prstGeom>
          <a:noFill/>
        </p:spPr>
        <p:txBody>
          <a:bodyPr wrap="square" rtlCol="0">
            <a:spAutoFit/>
          </a:bodyPr>
          <a:lstStyle/>
          <a:p>
            <a:pPr lvl="0"/>
            <a:r>
              <a:rPr lang="en-US" sz="2800" b="1" dirty="0" smtClean="0"/>
              <a:t>Search: (continued)</a:t>
            </a:r>
          </a:p>
          <a:p>
            <a:r>
              <a:rPr lang="en-US" b="1" dirty="0" smtClean="0"/>
              <a:t>This feature helps you find documents on your computer:</a:t>
            </a:r>
          </a:p>
          <a:p>
            <a:endParaRPr lang="en-US" sz="800" b="1" dirty="0"/>
          </a:p>
          <a:p>
            <a:pPr lvl="0"/>
            <a:r>
              <a:rPr lang="en-US" sz="2800" dirty="0" smtClean="0"/>
              <a:t>o </a:t>
            </a:r>
            <a:r>
              <a:rPr lang="en-US" sz="2800" dirty="0"/>
              <a:t>Custom properties are tags or descriptions that you can add to files as attributes that can be easily searched or indexed.</a:t>
            </a:r>
          </a:p>
          <a:p>
            <a:pPr lvl="0"/>
            <a:endParaRPr lang="en-US" sz="1200" dirty="0" smtClean="0"/>
          </a:p>
          <a:p>
            <a:r>
              <a:rPr lang="en-US" sz="2800" dirty="0"/>
              <a:t>o</a:t>
            </a:r>
            <a:r>
              <a:rPr lang="en-US" sz="2800" dirty="0" smtClean="0"/>
              <a:t> </a:t>
            </a:r>
            <a:r>
              <a:rPr lang="en-US" sz="2800" dirty="0"/>
              <a:t>Search Folders lets you save a search as a folder. When you open the folder again, the search is performed and the results are displayed.</a:t>
            </a:r>
          </a:p>
        </p:txBody>
      </p:sp>
      <p:sp>
        <p:nvSpPr>
          <p:cNvPr id="9" name="Slide Number Placeholder 8"/>
          <p:cNvSpPr>
            <a:spLocks noGrp="1"/>
          </p:cNvSpPr>
          <p:nvPr>
            <p:ph type="sldNum" sz="quarter" idx="12"/>
          </p:nvPr>
        </p:nvSpPr>
        <p:spPr/>
        <p:txBody>
          <a:bodyPr/>
          <a:lstStyle/>
          <a:p>
            <a:fld id="{532327B0-9D17-47B2-924E-9AE43063FE29}" type="slidenum">
              <a:rPr lang="en-US" smtClean="0"/>
              <a:pPr/>
              <a:t>38</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76489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4867423" cy="523220"/>
          </a:xfrm>
          <a:prstGeom prst="rect">
            <a:avLst/>
          </a:prstGeom>
          <a:noFill/>
        </p:spPr>
        <p:txBody>
          <a:bodyPr wrap="none" rtlCol="0">
            <a:spAutoFit/>
          </a:bodyPr>
          <a:lstStyle/>
          <a:p>
            <a:r>
              <a:rPr lang="en-US" sz="2800" dirty="0" smtClean="0"/>
              <a:t>Windows Interface Components</a:t>
            </a:r>
            <a:endParaRPr lang="en-US" sz="2800" dirty="0"/>
          </a:p>
        </p:txBody>
      </p:sp>
      <p:sp>
        <p:nvSpPr>
          <p:cNvPr id="6" name="TextBox 5"/>
          <p:cNvSpPr txBox="1"/>
          <p:nvPr/>
        </p:nvSpPr>
        <p:spPr>
          <a:xfrm>
            <a:off x="524436" y="1137244"/>
            <a:ext cx="11104580" cy="5509200"/>
          </a:xfrm>
          <a:prstGeom prst="rect">
            <a:avLst/>
          </a:prstGeom>
          <a:noFill/>
        </p:spPr>
        <p:txBody>
          <a:bodyPr wrap="square" rtlCol="0">
            <a:spAutoFit/>
          </a:bodyPr>
          <a:lstStyle/>
          <a:p>
            <a:pPr lvl="0"/>
            <a:r>
              <a:rPr lang="en-US" sz="2800" b="1" dirty="0" smtClean="0"/>
              <a:t>UAC (User Access Control): </a:t>
            </a:r>
          </a:p>
          <a:p>
            <a:r>
              <a:rPr lang="en-US" b="1" dirty="0"/>
              <a:t>User Account Control (UAC) is a feature that helps minimize the dangers of unwanted actions or unintended software installations</a:t>
            </a:r>
            <a:r>
              <a:rPr lang="en-US" b="1" dirty="0" smtClean="0"/>
              <a:t>.</a:t>
            </a:r>
          </a:p>
          <a:p>
            <a:endParaRPr lang="en-US" sz="800" b="1" dirty="0"/>
          </a:p>
          <a:p>
            <a:pPr lvl="0"/>
            <a:r>
              <a:rPr lang="en-US" sz="2800" dirty="0" smtClean="0"/>
              <a:t>o </a:t>
            </a:r>
            <a:r>
              <a:rPr lang="en-US" sz="2800" dirty="0"/>
              <a:t>UAC differentiates between standard user privileges and </a:t>
            </a:r>
            <a:r>
              <a:rPr lang="en-US" sz="2800" dirty="0" smtClean="0"/>
              <a:t>administrative</a:t>
            </a:r>
            <a:br>
              <a:rPr lang="en-US" sz="2800" dirty="0" smtClean="0"/>
            </a:br>
            <a:r>
              <a:rPr lang="en-US" sz="2800" dirty="0" smtClean="0"/>
              <a:t>   </a:t>
            </a:r>
            <a:r>
              <a:rPr lang="en-US" sz="2800" dirty="0"/>
              <a:t>privileges</a:t>
            </a:r>
            <a:r>
              <a:rPr lang="en-US" sz="2800" dirty="0" smtClean="0"/>
              <a:t>.</a:t>
            </a:r>
          </a:p>
          <a:p>
            <a:r>
              <a:rPr lang="en-US" sz="2800" dirty="0" smtClean="0"/>
              <a:t>o </a:t>
            </a:r>
            <a:r>
              <a:rPr lang="en-US" sz="2800" dirty="0"/>
              <a:t>Icons next to some tasks identify tasks that require administrative </a:t>
            </a:r>
            <a:r>
              <a:rPr lang="en-US" sz="2800" dirty="0" smtClean="0"/>
              <a:t/>
            </a:r>
            <a:br>
              <a:rPr lang="en-US" sz="2800" dirty="0" smtClean="0"/>
            </a:br>
            <a:r>
              <a:rPr lang="en-US" sz="2800" dirty="0" smtClean="0"/>
              <a:t>   privileges</a:t>
            </a:r>
            <a:r>
              <a:rPr lang="en-US" sz="2800" dirty="0"/>
              <a:t>. In addition, performing other tasks, such as installing </a:t>
            </a:r>
            <a:r>
              <a:rPr lang="en-US" sz="2800" dirty="0" smtClean="0"/>
              <a:t/>
            </a:r>
            <a:br>
              <a:rPr lang="en-US" sz="2800" dirty="0" smtClean="0"/>
            </a:br>
            <a:r>
              <a:rPr lang="en-US" sz="2800" dirty="0" smtClean="0"/>
              <a:t>   applications </a:t>
            </a:r>
            <a:r>
              <a:rPr lang="en-US" sz="2800" dirty="0"/>
              <a:t>or hardware devices, require administrative privileges.</a:t>
            </a:r>
          </a:p>
          <a:p>
            <a:r>
              <a:rPr lang="en-US" sz="2800" dirty="0" smtClean="0"/>
              <a:t>o </a:t>
            </a:r>
            <a:r>
              <a:rPr lang="en-US" sz="2800" dirty="0"/>
              <a:t>If standard user privileges are not sufficient to perform a task, the </a:t>
            </a:r>
            <a:r>
              <a:rPr lang="en-US" sz="2800" dirty="0" smtClean="0"/>
              <a:t>system</a:t>
            </a:r>
            <a:br>
              <a:rPr lang="en-US" sz="2800" dirty="0" smtClean="0"/>
            </a:br>
            <a:r>
              <a:rPr lang="en-US" sz="2800" dirty="0" smtClean="0"/>
              <a:t>   </a:t>
            </a:r>
            <a:r>
              <a:rPr lang="en-US" sz="2800" dirty="0"/>
              <a:t>requests privilege </a:t>
            </a:r>
            <a:r>
              <a:rPr lang="en-US" sz="2800" i="1" dirty="0"/>
              <a:t>elevation</a:t>
            </a:r>
            <a:r>
              <a:rPr lang="en-US" sz="2800" dirty="0" smtClean="0"/>
              <a:t>.</a:t>
            </a:r>
          </a:p>
          <a:p>
            <a:pPr marL="0" lvl="1"/>
            <a:r>
              <a:rPr lang="en-US" sz="2800" dirty="0"/>
              <a:t>	</a:t>
            </a:r>
            <a:r>
              <a:rPr lang="en-US" sz="2800" b="1" dirty="0" smtClean="0"/>
              <a:t>- </a:t>
            </a:r>
            <a:r>
              <a:rPr lang="en-US" b="1" dirty="0"/>
              <a:t>If you are logged on as a standard user, you are prompted to supply the username and password </a:t>
            </a:r>
            <a:r>
              <a:rPr lang="en-US" b="1" dirty="0" smtClean="0"/>
              <a:t>for</a:t>
            </a:r>
            <a:br>
              <a:rPr lang="en-US" b="1" dirty="0" smtClean="0"/>
            </a:br>
            <a:r>
              <a:rPr lang="en-US" b="1" dirty="0" smtClean="0"/>
              <a:t>                    </a:t>
            </a:r>
            <a:r>
              <a:rPr lang="en-US" b="1" dirty="0"/>
              <a:t>an administrator user</a:t>
            </a:r>
            <a:r>
              <a:rPr lang="en-US" b="1" dirty="0" smtClean="0"/>
              <a:t>.</a:t>
            </a:r>
          </a:p>
          <a:p>
            <a:pPr marL="0" lvl="1"/>
            <a:r>
              <a:rPr lang="en-US" sz="2000" b="1" dirty="0"/>
              <a:t>	</a:t>
            </a:r>
            <a:r>
              <a:rPr lang="en-US" sz="2000" b="1" dirty="0" smtClean="0"/>
              <a:t>- </a:t>
            </a:r>
            <a:r>
              <a:rPr lang="en-US" b="1" dirty="0"/>
              <a:t>If you are logged on as an administrator, you are prompted for permission </a:t>
            </a:r>
            <a:endParaRPr lang="en-US" b="1" dirty="0" smtClean="0"/>
          </a:p>
          <a:p>
            <a:pPr marL="0" lvl="1"/>
            <a:r>
              <a:rPr lang="en-US" b="1" dirty="0" smtClean="0"/>
              <a:t>		before </a:t>
            </a:r>
            <a:r>
              <a:rPr lang="en-US" b="1" dirty="0"/>
              <a:t>the action </a:t>
            </a:r>
            <a:r>
              <a:rPr lang="en-US" b="1" dirty="0" smtClean="0"/>
              <a:t>is performed.</a:t>
            </a:r>
            <a:endParaRPr lang="en-US" sz="2000" b="1"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39</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3767857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93866" y="1300718"/>
            <a:ext cx="10402645" cy="5632311"/>
          </a:xfrm>
          <a:prstGeom prst="rect">
            <a:avLst/>
          </a:prstGeom>
          <a:noFill/>
        </p:spPr>
        <p:txBody>
          <a:bodyPr wrap="square" rtlCol="0">
            <a:spAutoFit/>
          </a:bodyPr>
          <a:lstStyle/>
          <a:p>
            <a:pPr algn="ctr"/>
            <a:endParaRPr lang="en-US" sz="2000" dirty="0" smtClean="0"/>
          </a:p>
          <a:p>
            <a:pPr algn="ctr"/>
            <a:r>
              <a:rPr lang="en-US" sz="2000" dirty="0" smtClean="0"/>
              <a:t>E-Mail:   </a:t>
            </a:r>
            <a:r>
              <a:rPr lang="en-US" sz="2000" dirty="0" smtClean="0"/>
              <a:t>mail.ciat.edu</a:t>
            </a:r>
            <a:endParaRPr lang="en-US" sz="2000" dirty="0" smtClean="0"/>
          </a:p>
          <a:p>
            <a:pPr algn="ctr"/>
            <a:r>
              <a:rPr lang="en-US" sz="2000" dirty="0" smtClean="0">
                <a:hlinkClick r:id="rId2"/>
              </a:rPr>
              <a:t>rdelrosario@ciat.edu</a:t>
            </a:r>
            <a:endParaRPr lang="en-US" sz="2000" dirty="0" smtClean="0"/>
          </a:p>
          <a:p>
            <a:pPr algn="ctr"/>
            <a:r>
              <a:rPr lang="en-US" sz="2000" dirty="0" smtClean="0"/>
              <a:t>Welcome2CIAT</a:t>
            </a:r>
          </a:p>
          <a:p>
            <a:pPr algn="ctr"/>
            <a:endParaRPr lang="en-US" sz="2000" dirty="0" smtClean="0"/>
          </a:p>
          <a:p>
            <a:pPr algn="ctr"/>
            <a:endParaRPr lang="en-US" sz="2000" dirty="0"/>
          </a:p>
          <a:p>
            <a:pPr algn="ctr"/>
            <a:r>
              <a:rPr lang="en-US" sz="2000" dirty="0" smtClean="0">
                <a:hlinkClick r:id="rId3"/>
              </a:rPr>
              <a:t>www.CIAT.edu</a:t>
            </a:r>
            <a:endParaRPr lang="en-US" sz="2000" dirty="0" smtClean="0"/>
          </a:p>
          <a:p>
            <a:pPr algn="ctr"/>
            <a:endParaRPr lang="en-US" sz="2000" dirty="0"/>
          </a:p>
          <a:p>
            <a:pPr algn="ctr"/>
            <a:endParaRPr lang="en-US" sz="2000" dirty="0" smtClean="0"/>
          </a:p>
          <a:p>
            <a:pPr algn="ctr"/>
            <a:endParaRPr lang="en-US" sz="2000" dirty="0" smtClean="0"/>
          </a:p>
          <a:p>
            <a:pPr algn="ctr"/>
            <a:endParaRPr lang="en-US" sz="2000" dirty="0" smtClean="0"/>
          </a:p>
          <a:p>
            <a:pPr algn="ctr"/>
            <a:r>
              <a:rPr lang="en-US" sz="2000" dirty="0" smtClean="0"/>
              <a:t>Canvas</a:t>
            </a:r>
          </a:p>
          <a:p>
            <a:pPr algn="ctr"/>
            <a:r>
              <a:rPr lang="en-US" sz="2000" dirty="0" smtClean="0">
                <a:hlinkClick r:id="rId4"/>
              </a:rPr>
              <a:t>https://calarttech.instructure.com/login/saml/5</a:t>
            </a:r>
            <a:endParaRPr lang="en-US" sz="2000" dirty="0" smtClean="0"/>
          </a:p>
          <a:p>
            <a:pPr algn="ctr"/>
            <a:endParaRPr lang="en-US" sz="2000" dirty="0" smtClean="0"/>
          </a:p>
          <a:p>
            <a:pPr algn="ctr"/>
            <a:endParaRPr lang="en-US" sz="2000" dirty="0"/>
          </a:p>
          <a:p>
            <a:pPr algn="ctr"/>
            <a:r>
              <a:rPr lang="en-US" sz="2000" dirty="0" smtClean="0"/>
              <a:t>Test Out</a:t>
            </a:r>
          </a:p>
          <a:p>
            <a:pPr algn="ctr"/>
            <a:endParaRPr lang="en-US" sz="2000" dirty="0" smtClean="0"/>
          </a:p>
          <a:p>
            <a:pPr algn="ctr"/>
            <a:endParaRPr lang="en-US" sz="2000" dirty="0"/>
          </a:p>
        </p:txBody>
      </p:sp>
      <p:sp>
        <p:nvSpPr>
          <p:cNvPr id="2" name="Slide Number Placeholder 1"/>
          <p:cNvSpPr>
            <a:spLocks noGrp="1"/>
          </p:cNvSpPr>
          <p:nvPr>
            <p:ph type="sldNum" sz="quarter" idx="12"/>
          </p:nvPr>
        </p:nvSpPr>
        <p:spPr/>
        <p:txBody>
          <a:bodyPr/>
          <a:lstStyle/>
          <a:p>
            <a:fld id="{532327B0-9D17-47B2-924E-9AE43063FE29}" type="slidenum">
              <a:rPr lang="en-US" smtClean="0"/>
              <a:pPr/>
              <a:t>4</a:t>
            </a:fld>
            <a:endParaRPr lang="en-US"/>
          </a:p>
        </p:txBody>
      </p:sp>
      <p:pic>
        <p:nvPicPr>
          <p:cNvPr id="7" name="Picture 4" descr="C:\Users\Rick\Desktop\ciat.jpg"/>
          <p:cNvPicPr>
            <a:picLocks noChangeAspect="1" noChangeArrowheads="1"/>
          </p:cNvPicPr>
          <p:nvPr/>
        </p:nvPicPr>
        <p:blipFill>
          <a:blip r:embed="rId5" cstate="print"/>
          <a:srcRect/>
          <a:stretch>
            <a:fillRect/>
          </a:stretch>
        </p:blipFill>
        <p:spPr bwMode="auto">
          <a:xfrm>
            <a:off x="9124950" y="0"/>
            <a:ext cx="3067050" cy="988885"/>
          </a:xfrm>
          <a:prstGeom prst="rect">
            <a:avLst/>
          </a:prstGeom>
          <a:noFill/>
        </p:spPr>
      </p:pic>
    </p:spTree>
    <p:extLst>
      <p:ext uri="{BB962C8B-B14F-4D97-AF65-F5344CB8AC3E}">
        <p14:creationId xmlns:p14="http://schemas.microsoft.com/office/powerpoint/2010/main" val="2291765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594040"/>
            <a:ext cx="4867423" cy="523220"/>
          </a:xfrm>
          <a:prstGeom prst="rect">
            <a:avLst/>
          </a:prstGeom>
          <a:noFill/>
        </p:spPr>
        <p:txBody>
          <a:bodyPr wrap="none" rtlCol="0">
            <a:spAutoFit/>
          </a:bodyPr>
          <a:lstStyle/>
          <a:p>
            <a:r>
              <a:rPr lang="en-US" sz="2800" dirty="0" smtClean="0"/>
              <a:t>Windows Interface Components</a:t>
            </a:r>
            <a:endParaRPr lang="en-US" sz="2800" dirty="0"/>
          </a:p>
        </p:txBody>
      </p:sp>
      <p:sp>
        <p:nvSpPr>
          <p:cNvPr id="6" name="TextBox 5"/>
          <p:cNvSpPr txBox="1"/>
          <p:nvPr/>
        </p:nvSpPr>
        <p:spPr>
          <a:xfrm>
            <a:off x="449132" y="1027609"/>
            <a:ext cx="11104580" cy="5693866"/>
          </a:xfrm>
          <a:prstGeom prst="rect">
            <a:avLst/>
          </a:prstGeom>
          <a:noFill/>
        </p:spPr>
        <p:txBody>
          <a:bodyPr wrap="square" rtlCol="0">
            <a:spAutoFit/>
          </a:bodyPr>
          <a:lstStyle/>
          <a:p>
            <a:pPr lvl="0"/>
            <a:r>
              <a:rPr lang="en-US" sz="2800" b="1" dirty="0" smtClean="0"/>
              <a:t>Features new in Windows 10: </a:t>
            </a:r>
          </a:p>
          <a:p>
            <a:r>
              <a:rPr lang="en-US" sz="2400" dirty="0" smtClean="0"/>
              <a:t>o </a:t>
            </a:r>
            <a:r>
              <a:rPr lang="en-US" sz="2400" dirty="0"/>
              <a:t>Customizable Start Menu—Let's you to organize your apps and </a:t>
            </a:r>
            <a:r>
              <a:rPr lang="en-US" sz="2400" dirty="0" smtClean="0"/>
              <a:t>shortcuts.</a:t>
            </a:r>
            <a:endParaRPr lang="en-US" sz="2400" dirty="0"/>
          </a:p>
          <a:p>
            <a:r>
              <a:rPr lang="en-US" sz="2400" dirty="0" smtClean="0"/>
              <a:t>o </a:t>
            </a:r>
            <a:r>
              <a:rPr lang="en-US" sz="2400" dirty="0"/>
              <a:t>Microsoft </a:t>
            </a:r>
            <a:r>
              <a:rPr lang="en-US" sz="2400" dirty="0" smtClean="0"/>
              <a:t>Store—allows </a:t>
            </a:r>
            <a:r>
              <a:rPr lang="en-US" sz="2400" dirty="0"/>
              <a:t>you to purchase music, videos, games, and </a:t>
            </a:r>
            <a:r>
              <a:rPr lang="en-US" sz="2400" dirty="0" smtClean="0"/>
              <a:t>apps.</a:t>
            </a:r>
            <a:endParaRPr lang="en-US" sz="2400" dirty="0"/>
          </a:p>
          <a:p>
            <a:r>
              <a:rPr lang="en-US" sz="2400" dirty="0" smtClean="0"/>
              <a:t>o </a:t>
            </a:r>
            <a:r>
              <a:rPr lang="en-US" sz="2400" dirty="0" err="1"/>
              <a:t>Cortana�Provides</a:t>
            </a:r>
            <a:r>
              <a:rPr lang="en-US" sz="2400" dirty="0"/>
              <a:t> you with a personal assistant for web searching. </a:t>
            </a:r>
            <a:r>
              <a:rPr lang="en-US" sz="2400" dirty="0" smtClean="0"/>
              <a:t>This</a:t>
            </a:r>
            <a:br>
              <a:rPr lang="en-US" sz="2400" dirty="0" smtClean="0"/>
            </a:br>
            <a:r>
              <a:rPr lang="en-US" sz="2400" dirty="0" smtClean="0"/>
              <a:t>   </a:t>
            </a:r>
            <a:r>
              <a:rPr lang="en-US" sz="2400" dirty="0"/>
              <a:t>feature is only available in the United States, United Kingdom, China, </a:t>
            </a:r>
            <a:r>
              <a:rPr lang="en-US" sz="2400" dirty="0" smtClean="0"/>
              <a:t/>
            </a:r>
            <a:br>
              <a:rPr lang="en-US" sz="2400" dirty="0" smtClean="0"/>
            </a:br>
            <a:r>
              <a:rPr lang="en-US" sz="2400" dirty="0" smtClean="0"/>
              <a:t>   France</a:t>
            </a:r>
            <a:r>
              <a:rPr lang="en-US" sz="2400" dirty="0"/>
              <a:t>, Italy, Germany, and Spain. This feature is hardware dependent.</a:t>
            </a:r>
          </a:p>
          <a:p>
            <a:r>
              <a:rPr lang="en-US" sz="2400" dirty="0" smtClean="0"/>
              <a:t>o </a:t>
            </a:r>
            <a:r>
              <a:rPr lang="en-US" sz="2400" dirty="0"/>
              <a:t>Microsoft Edge—Let's you to take write and highlight web pages in the </a:t>
            </a:r>
            <a:r>
              <a:rPr lang="en-US" sz="2400" dirty="0" smtClean="0"/>
              <a:t/>
            </a:r>
            <a:br>
              <a:rPr lang="en-US" sz="2400" dirty="0" smtClean="0"/>
            </a:br>
            <a:r>
              <a:rPr lang="en-US" sz="2400" dirty="0" smtClean="0"/>
              <a:t>   Edge </a:t>
            </a:r>
            <a:r>
              <a:rPr lang="en-US" sz="2400" dirty="0"/>
              <a:t>web browser. This feature is hardware dependent.</a:t>
            </a:r>
          </a:p>
          <a:p>
            <a:r>
              <a:rPr lang="en-US" sz="2400" dirty="0" smtClean="0"/>
              <a:t>o </a:t>
            </a:r>
            <a:r>
              <a:rPr lang="en-US" sz="2400" dirty="0"/>
              <a:t>Windows Hello—Uses face and fingerprint sign in. This feature </a:t>
            </a:r>
            <a:r>
              <a:rPr lang="en-US" sz="2400" dirty="0" smtClean="0"/>
              <a:t>is</a:t>
            </a:r>
            <a:br>
              <a:rPr lang="en-US" sz="2400" dirty="0" smtClean="0"/>
            </a:br>
            <a:r>
              <a:rPr lang="en-US" sz="2400" dirty="0" smtClean="0"/>
              <a:t>   </a:t>
            </a:r>
            <a:r>
              <a:rPr lang="en-US" sz="2400" dirty="0"/>
              <a:t>hardware dependent.</a:t>
            </a:r>
          </a:p>
          <a:p>
            <a:r>
              <a:rPr lang="en-US" sz="2400" dirty="0" smtClean="0"/>
              <a:t>o </a:t>
            </a:r>
            <a:r>
              <a:rPr lang="en-US" sz="2400" dirty="0"/>
              <a:t>Photos app—Organizes photos and videos in one </a:t>
            </a:r>
            <a:r>
              <a:rPr lang="en-US" sz="2400" dirty="0" smtClean="0"/>
              <a:t>location.</a:t>
            </a:r>
            <a:endParaRPr lang="en-US" sz="2400" dirty="0"/>
          </a:p>
          <a:p>
            <a:r>
              <a:rPr lang="en-US" sz="2400" dirty="0"/>
              <a:t>o</a:t>
            </a:r>
            <a:r>
              <a:rPr lang="en-US" sz="2400" dirty="0" smtClean="0"/>
              <a:t> </a:t>
            </a:r>
            <a:r>
              <a:rPr lang="en-US" sz="2400" dirty="0"/>
              <a:t>Cloud storage—Provides integrated access to OneDrive, which provides free storage space in the cloud (optional</a:t>
            </a:r>
            <a:r>
              <a:rPr lang="en-US" sz="2400" dirty="0" smtClean="0"/>
              <a:t>).</a:t>
            </a:r>
          </a:p>
          <a:p>
            <a:pPr lvl="0"/>
            <a:r>
              <a:rPr lang="en-US" sz="2400" dirty="0" smtClean="0"/>
              <a:t>o </a:t>
            </a:r>
            <a:r>
              <a:rPr lang="en-US" sz="2400" dirty="0"/>
              <a:t>Continuum—Allows you to switch between PC, tablet, and phones </a:t>
            </a:r>
            <a:endParaRPr lang="en-US" sz="2400" dirty="0" smtClean="0"/>
          </a:p>
          <a:p>
            <a:pPr lvl="0"/>
            <a:r>
              <a:rPr lang="en-US" sz="2400" dirty="0" smtClean="0"/>
              <a:t>     modes</a:t>
            </a:r>
            <a:r>
              <a:rPr lang="en-US" sz="2400" dirty="0"/>
              <a:t>. </a:t>
            </a:r>
            <a:r>
              <a:rPr lang="en-US" sz="2400" dirty="0" smtClean="0"/>
              <a:t>This feature </a:t>
            </a:r>
            <a:r>
              <a:rPr lang="en-US" sz="2400" dirty="0"/>
              <a:t>is hardware dependent</a:t>
            </a:r>
            <a:r>
              <a:rPr lang="en-US" sz="2400" dirty="0" smtClean="0"/>
              <a:t>.</a:t>
            </a:r>
            <a:endParaRPr lang="en-US" sz="24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40</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3326485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594040"/>
            <a:ext cx="3742691" cy="523220"/>
          </a:xfrm>
          <a:prstGeom prst="rect">
            <a:avLst/>
          </a:prstGeom>
          <a:noFill/>
        </p:spPr>
        <p:txBody>
          <a:bodyPr wrap="none" rtlCol="0">
            <a:spAutoFit/>
          </a:bodyPr>
          <a:lstStyle/>
          <a:p>
            <a:r>
              <a:rPr lang="en-US" sz="2800" dirty="0" smtClean="0"/>
              <a:t>Linux Operating Systems</a:t>
            </a:r>
            <a:endParaRPr lang="en-US" sz="2800" dirty="0"/>
          </a:p>
        </p:txBody>
      </p:sp>
      <p:sp>
        <p:nvSpPr>
          <p:cNvPr id="6" name="TextBox 5"/>
          <p:cNvSpPr txBox="1"/>
          <p:nvPr/>
        </p:nvSpPr>
        <p:spPr>
          <a:xfrm>
            <a:off x="457425" y="935534"/>
            <a:ext cx="11104580" cy="5693866"/>
          </a:xfrm>
          <a:prstGeom prst="rect">
            <a:avLst/>
          </a:prstGeom>
          <a:noFill/>
        </p:spPr>
        <p:txBody>
          <a:bodyPr wrap="square" rtlCol="0">
            <a:spAutoFit/>
          </a:bodyPr>
          <a:lstStyle/>
          <a:p>
            <a:pPr lvl="0"/>
            <a:r>
              <a:rPr lang="en-US" sz="2800" b="1" dirty="0" smtClean="0"/>
              <a:t>1.5 Linux Basics: </a:t>
            </a:r>
          </a:p>
          <a:p>
            <a:r>
              <a:rPr lang="en-US" sz="2800" dirty="0" smtClean="0"/>
              <a:t>    Linux </a:t>
            </a:r>
            <a:r>
              <a:rPr lang="en-US" sz="2800" dirty="0"/>
              <a:t>is an open source operating system. You can even create your own custom version of Linux called a </a:t>
            </a:r>
            <a:r>
              <a:rPr lang="en-US" sz="2800" i="1" dirty="0"/>
              <a:t>distribution</a:t>
            </a:r>
            <a:r>
              <a:rPr lang="en-US" sz="2800" dirty="0"/>
              <a:t>. Some of the more popular Linux distributions include </a:t>
            </a:r>
            <a:r>
              <a:rPr lang="en-US" sz="2800" dirty="0" err="1"/>
              <a:t>openSUSE</a:t>
            </a:r>
            <a:r>
              <a:rPr lang="en-US" sz="2800" dirty="0"/>
              <a:t>, Fedora, and Ubuntu.</a:t>
            </a:r>
          </a:p>
          <a:p>
            <a:r>
              <a:rPr lang="en-US" sz="2800" dirty="0" smtClean="0"/>
              <a:t>    Linux </a:t>
            </a:r>
            <a:r>
              <a:rPr lang="en-US" sz="2800" dirty="0"/>
              <a:t>provides two different user interfaces just like Windows. First, a graphical interface where we can link on things with a mouse and make selections to bring up applications. Second, a command line interface called the shell that allows us to enter commands at the shell prompt in order to manage the system. The command line interface is consistent across all distributions of Linux. Each Linux distribution uses a slightly different graphical user interface. If you learn how to manage Linux systems from within a shell, then you can manage just about any Linux </a:t>
            </a:r>
            <a:endParaRPr lang="en-US" sz="2800" dirty="0" smtClean="0"/>
          </a:p>
          <a:p>
            <a:r>
              <a:rPr lang="en-US" sz="2800" dirty="0" smtClean="0"/>
              <a:t>distribution.</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41</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3550900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023846" y="594040"/>
            <a:ext cx="3742691" cy="523220"/>
          </a:xfrm>
          <a:prstGeom prst="rect">
            <a:avLst/>
          </a:prstGeom>
          <a:noFill/>
        </p:spPr>
        <p:txBody>
          <a:bodyPr wrap="none" rtlCol="0">
            <a:spAutoFit/>
          </a:bodyPr>
          <a:lstStyle/>
          <a:p>
            <a:r>
              <a:rPr lang="en-US" sz="2800" dirty="0" smtClean="0"/>
              <a:t>Linux Operating Systems</a:t>
            </a:r>
            <a:endParaRPr lang="en-US" sz="2800" dirty="0"/>
          </a:p>
        </p:txBody>
      </p:sp>
      <p:sp>
        <p:nvSpPr>
          <p:cNvPr id="6" name="TextBox 5"/>
          <p:cNvSpPr txBox="1"/>
          <p:nvPr/>
        </p:nvSpPr>
        <p:spPr>
          <a:xfrm>
            <a:off x="438375" y="1117260"/>
            <a:ext cx="11104580" cy="5816977"/>
          </a:xfrm>
          <a:prstGeom prst="rect">
            <a:avLst/>
          </a:prstGeom>
          <a:noFill/>
        </p:spPr>
        <p:txBody>
          <a:bodyPr wrap="square" rtlCol="0">
            <a:spAutoFit/>
          </a:bodyPr>
          <a:lstStyle/>
          <a:p>
            <a:pPr lvl="0"/>
            <a:r>
              <a:rPr lang="en-US" sz="2800" b="1" dirty="0" smtClean="0"/>
              <a:t>1.5 Linux Basics: (continued)</a:t>
            </a:r>
          </a:p>
          <a:p>
            <a:r>
              <a:rPr lang="en-US" sz="2800" dirty="0" smtClean="0"/>
              <a:t>root (</a:t>
            </a:r>
            <a:r>
              <a:rPr lang="en-US" sz="2800" dirty="0" err="1" smtClean="0"/>
              <a:t>superuser</a:t>
            </a:r>
            <a:r>
              <a:rPr lang="en-US" sz="2800" dirty="0" smtClean="0"/>
              <a:t>) in Linux is equivalent to the Administrator in Windows.</a:t>
            </a:r>
          </a:p>
          <a:p>
            <a:endParaRPr lang="en-US" sz="600" dirty="0"/>
          </a:p>
          <a:p>
            <a:r>
              <a:rPr lang="en-US" sz="2800" b="1" dirty="0" smtClean="0"/>
              <a:t>Some sample Linux commands:</a:t>
            </a:r>
          </a:p>
          <a:p>
            <a:r>
              <a:rPr lang="en-US" sz="2800" b="1" dirty="0" err="1"/>
              <a:t>p</a:t>
            </a:r>
            <a:r>
              <a:rPr lang="en-US" sz="2800" b="1" dirty="0" err="1" smtClean="0"/>
              <a:t>wd</a:t>
            </a:r>
            <a:r>
              <a:rPr lang="en-US" sz="2800" b="1" dirty="0" smtClean="0"/>
              <a:t> – </a:t>
            </a:r>
            <a:r>
              <a:rPr lang="en-US" sz="2800" dirty="0" smtClean="0"/>
              <a:t>displays path to the current directory (tells where you are).</a:t>
            </a:r>
          </a:p>
          <a:p>
            <a:r>
              <a:rPr lang="en-US" sz="2800" b="1" dirty="0" err="1" smtClean="0"/>
              <a:t>Ifconfig</a:t>
            </a:r>
            <a:r>
              <a:rPr lang="en-US" sz="2800" dirty="0" smtClean="0"/>
              <a:t> – displays </a:t>
            </a:r>
            <a:r>
              <a:rPr lang="en-US" sz="2800" dirty="0" err="1" smtClean="0"/>
              <a:t>ip</a:t>
            </a:r>
            <a:r>
              <a:rPr lang="en-US" sz="2800" dirty="0" smtClean="0"/>
              <a:t> address and subnet mask assigned to the system.</a:t>
            </a:r>
          </a:p>
          <a:p>
            <a:r>
              <a:rPr lang="en-US" sz="2800" b="1" dirty="0" smtClean="0"/>
              <a:t>ls</a:t>
            </a:r>
            <a:r>
              <a:rPr lang="en-US" sz="2800" dirty="0" smtClean="0"/>
              <a:t> – displays a list of files in the current directory.</a:t>
            </a:r>
          </a:p>
          <a:p>
            <a:r>
              <a:rPr lang="en-US" sz="2800" b="1" dirty="0" smtClean="0"/>
              <a:t>Switches: -a </a:t>
            </a:r>
            <a:r>
              <a:rPr lang="en-US" sz="2800" dirty="0" smtClean="0"/>
              <a:t>shows all files including hidden files.</a:t>
            </a:r>
          </a:p>
          <a:p>
            <a:r>
              <a:rPr lang="en-US" sz="2800" dirty="0"/>
              <a:t>	</a:t>
            </a:r>
            <a:r>
              <a:rPr lang="en-US" sz="2800" dirty="0" smtClean="0"/>
              <a:t>       -l  displays a long listing of files in the current directory.</a:t>
            </a:r>
          </a:p>
          <a:p>
            <a:r>
              <a:rPr lang="en-US" sz="2800" dirty="0"/>
              <a:t>	</a:t>
            </a:r>
            <a:r>
              <a:rPr lang="en-US" sz="2800" dirty="0" smtClean="0"/>
              <a:t>       -R displays contents of directory and all its sub-directories.</a:t>
            </a:r>
          </a:p>
          <a:p>
            <a:r>
              <a:rPr lang="en-US" sz="2800" b="1" dirty="0" smtClean="0"/>
              <a:t>-help </a:t>
            </a:r>
            <a:r>
              <a:rPr lang="en-US" sz="2800" dirty="0" smtClean="0"/>
              <a:t>– displays a brief summary of how to use the command.</a:t>
            </a:r>
          </a:p>
          <a:p>
            <a:r>
              <a:rPr lang="en-US" sz="2800" b="1" dirty="0" smtClean="0"/>
              <a:t>man</a:t>
            </a:r>
            <a:r>
              <a:rPr lang="en-US" sz="2800" dirty="0" smtClean="0"/>
              <a:t> – displays the manual page for a command, explaining its usage.</a:t>
            </a:r>
          </a:p>
          <a:p>
            <a:r>
              <a:rPr lang="en-US" sz="2800" b="1" dirty="0"/>
              <a:t>i</a:t>
            </a:r>
            <a:r>
              <a:rPr lang="en-US" sz="2800" b="1" dirty="0" smtClean="0"/>
              <a:t>nfo</a:t>
            </a:r>
            <a:r>
              <a:rPr lang="en-US" sz="2800" dirty="0" smtClean="0"/>
              <a:t> – displays more extensive documentation about a </a:t>
            </a:r>
          </a:p>
          <a:p>
            <a:r>
              <a:rPr lang="en-US" sz="2800" dirty="0" smtClean="0"/>
              <a:t>           command.</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42</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654081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031059" y="594040"/>
            <a:ext cx="3881640" cy="523220"/>
          </a:xfrm>
          <a:prstGeom prst="rect">
            <a:avLst/>
          </a:prstGeom>
          <a:noFill/>
        </p:spPr>
        <p:txBody>
          <a:bodyPr wrap="none" rtlCol="0">
            <a:spAutoFit/>
          </a:bodyPr>
          <a:lstStyle/>
          <a:p>
            <a:r>
              <a:rPr lang="en-US" sz="2800" dirty="0" smtClean="0"/>
              <a:t>Linux Operating Systems</a:t>
            </a:r>
            <a:endParaRPr lang="en-US" sz="2800" dirty="0"/>
          </a:p>
        </p:txBody>
      </p:sp>
      <p:sp>
        <p:nvSpPr>
          <p:cNvPr id="6" name="TextBox 5"/>
          <p:cNvSpPr txBox="1"/>
          <p:nvPr/>
        </p:nvSpPr>
        <p:spPr>
          <a:xfrm>
            <a:off x="438374" y="1117260"/>
            <a:ext cx="11190641" cy="5693866"/>
          </a:xfrm>
          <a:prstGeom prst="rect">
            <a:avLst/>
          </a:prstGeom>
          <a:noFill/>
        </p:spPr>
        <p:txBody>
          <a:bodyPr wrap="square" rtlCol="0">
            <a:spAutoFit/>
          </a:bodyPr>
          <a:lstStyle/>
          <a:p>
            <a:r>
              <a:rPr lang="en-US" sz="2800" b="1" dirty="0" smtClean="0"/>
              <a:t>Some sample Linux commands: (continued)</a:t>
            </a:r>
          </a:p>
          <a:p>
            <a:r>
              <a:rPr lang="en-US" sz="2800" b="1" dirty="0"/>
              <a:t>c</a:t>
            </a:r>
            <a:r>
              <a:rPr lang="en-US" sz="2800" b="1" dirty="0" smtClean="0"/>
              <a:t>d – </a:t>
            </a:r>
            <a:r>
              <a:rPr lang="en-US" sz="2800" dirty="0" smtClean="0"/>
              <a:t>change directory in the file system.  Ex. </a:t>
            </a:r>
            <a:r>
              <a:rPr lang="en-US" sz="2800" dirty="0"/>
              <a:t>c</a:t>
            </a:r>
            <a:r>
              <a:rPr lang="en-US" sz="2800" dirty="0" smtClean="0"/>
              <a:t>d /home</a:t>
            </a:r>
          </a:p>
          <a:p>
            <a:r>
              <a:rPr lang="en-US" sz="2800" b="1" dirty="0" err="1"/>
              <a:t>c</a:t>
            </a:r>
            <a:r>
              <a:rPr lang="en-US" sz="2800" b="1" dirty="0" err="1" smtClean="0"/>
              <a:t>p</a:t>
            </a:r>
            <a:r>
              <a:rPr lang="en-US" sz="2800" dirty="0" smtClean="0"/>
              <a:t> – copy files and directories.</a:t>
            </a:r>
          </a:p>
          <a:p>
            <a:r>
              <a:rPr lang="en-US" sz="2800" b="1" dirty="0"/>
              <a:t>m</a:t>
            </a:r>
            <a:r>
              <a:rPr lang="en-US" sz="2800" b="1" dirty="0" smtClean="0"/>
              <a:t>v</a:t>
            </a:r>
            <a:r>
              <a:rPr lang="en-US" sz="2800" dirty="0" smtClean="0"/>
              <a:t> – move files and directories from one location to another, also renames.</a:t>
            </a:r>
          </a:p>
          <a:p>
            <a:r>
              <a:rPr lang="en-US" sz="2800" b="1" dirty="0" err="1" smtClean="0"/>
              <a:t>rm</a:t>
            </a:r>
            <a:r>
              <a:rPr lang="en-US" sz="2800" dirty="0" smtClean="0"/>
              <a:t> – deletes files and directories from the file system.</a:t>
            </a:r>
          </a:p>
          <a:p>
            <a:r>
              <a:rPr lang="en-US" sz="2800" b="1" dirty="0"/>
              <a:t>c</a:t>
            </a:r>
            <a:r>
              <a:rPr lang="en-US" sz="2800" b="1" dirty="0" smtClean="0"/>
              <a:t>at</a:t>
            </a:r>
            <a:r>
              <a:rPr lang="en-US" sz="2800" dirty="0" smtClean="0"/>
              <a:t> – displays the contents of a file on the screen.</a:t>
            </a:r>
          </a:p>
          <a:p>
            <a:r>
              <a:rPr lang="en-US" sz="2800" b="1" dirty="0"/>
              <a:t>l</a:t>
            </a:r>
            <a:r>
              <a:rPr lang="en-US" sz="2800" b="1" dirty="0" smtClean="0"/>
              <a:t>ess</a:t>
            </a:r>
            <a:r>
              <a:rPr lang="en-US" sz="2800" dirty="0" smtClean="0"/>
              <a:t> – displays the output on a screen, one screen at a time.</a:t>
            </a:r>
          </a:p>
          <a:p>
            <a:r>
              <a:rPr lang="en-US" sz="2800" b="1" dirty="0"/>
              <a:t>h</a:t>
            </a:r>
            <a:r>
              <a:rPr lang="en-US" sz="2800" b="1" dirty="0" smtClean="0"/>
              <a:t>ead</a:t>
            </a:r>
            <a:r>
              <a:rPr lang="en-US" sz="2800" dirty="0" smtClean="0"/>
              <a:t> – displays the first few lines of a file.</a:t>
            </a:r>
          </a:p>
          <a:p>
            <a:r>
              <a:rPr lang="en-US" sz="2800" b="1" dirty="0" smtClean="0"/>
              <a:t>tail</a:t>
            </a:r>
            <a:r>
              <a:rPr lang="en-US" sz="2800" dirty="0" smtClean="0"/>
              <a:t> – displays the last few lines of a file.</a:t>
            </a:r>
          </a:p>
          <a:p>
            <a:r>
              <a:rPr lang="en-US" sz="2800" b="1" dirty="0"/>
              <a:t>v</a:t>
            </a:r>
            <a:r>
              <a:rPr lang="en-US" sz="2800" b="1" dirty="0" smtClean="0"/>
              <a:t>i</a:t>
            </a:r>
            <a:r>
              <a:rPr lang="en-US" sz="2800" dirty="0" smtClean="0"/>
              <a:t> – Linux/Unix visual editor.  Exists on all Linux and Unix systems.</a:t>
            </a:r>
          </a:p>
          <a:p>
            <a:r>
              <a:rPr lang="en-US" sz="2800" b="1" dirty="0" err="1"/>
              <a:t>s</a:t>
            </a:r>
            <a:r>
              <a:rPr lang="en-US" sz="2800" b="1" dirty="0" err="1" smtClean="0"/>
              <a:t>u</a:t>
            </a:r>
            <a:r>
              <a:rPr lang="en-US" sz="2800" dirty="0" smtClean="0"/>
              <a:t> – allows user to switch user accounts.</a:t>
            </a:r>
          </a:p>
          <a:p>
            <a:r>
              <a:rPr lang="en-US" sz="2800" b="1" dirty="0" smtClean="0"/>
              <a:t>shutdown</a:t>
            </a:r>
            <a:r>
              <a:rPr lang="en-US" sz="2800" dirty="0" smtClean="0"/>
              <a:t> – brings a system down or reboots bases on </a:t>
            </a:r>
          </a:p>
          <a:p>
            <a:r>
              <a:rPr lang="en-US" sz="2800" dirty="0" smtClean="0"/>
              <a:t>                      switches applied.</a:t>
            </a:r>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43</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557626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091172" y="594040"/>
            <a:ext cx="3608039" cy="523220"/>
          </a:xfrm>
          <a:prstGeom prst="rect">
            <a:avLst/>
          </a:prstGeom>
          <a:noFill/>
        </p:spPr>
        <p:txBody>
          <a:bodyPr wrap="none" rtlCol="0">
            <a:spAutoFit/>
          </a:bodyPr>
          <a:lstStyle/>
          <a:p>
            <a:r>
              <a:rPr lang="en-US" sz="2800" dirty="0" smtClean="0"/>
              <a:t>Mac Operating Systems</a:t>
            </a:r>
            <a:endParaRPr lang="en-US" sz="2800" dirty="0"/>
          </a:p>
        </p:txBody>
      </p:sp>
      <p:sp>
        <p:nvSpPr>
          <p:cNvPr id="6" name="TextBox 5"/>
          <p:cNvSpPr txBox="1"/>
          <p:nvPr/>
        </p:nvSpPr>
        <p:spPr>
          <a:xfrm>
            <a:off x="502920" y="1462339"/>
            <a:ext cx="11403330" cy="4278094"/>
          </a:xfrm>
          <a:prstGeom prst="rect">
            <a:avLst/>
          </a:prstGeom>
          <a:noFill/>
        </p:spPr>
        <p:txBody>
          <a:bodyPr wrap="square" rtlCol="0">
            <a:spAutoFit/>
          </a:bodyPr>
          <a:lstStyle/>
          <a:p>
            <a:r>
              <a:rPr lang="en-US" sz="2800" b="1" dirty="0" smtClean="0"/>
              <a:t>1.6 Mac OS Basics</a:t>
            </a:r>
          </a:p>
          <a:p>
            <a:r>
              <a:rPr lang="en-US" sz="2800" b="1" dirty="0" smtClean="0"/>
              <a:t>Gestures:</a:t>
            </a:r>
          </a:p>
          <a:p>
            <a:endParaRPr lang="en-US" sz="2000" b="1" dirty="0" smtClean="0"/>
          </a:p>
          <a:p>
            <a:r>
              <a:rPr lang="en-US" sz="2800" dirty="0" smtClean="0"/>
              <a:t>o Tap with two fingers to right-click.</a:t>
            </a:r>
          </a:p>
          <a:p>
            <a:r>
              <a:rPr lang="en-US" sz="2800" dirty="0" smtClean="0"/>
              <a:t>o Smart zoom – double tap to zoom in on a web page.</a:t>
            </a:r>
          </a:p>
          <a:p>
            <a:r>
              <a:rPr lang="en-US" sz="2800" dirty="0" smtClean="0"/>
              <a:t>o Scroll – scroll up or down with two fingers.</a:t>
            </a:r>
          </a:p>
          <a:p>
            <a:r>
              <a:rPr lang="en-US" sz="2800" dirty="0" smtClean="0"/>
              <a:t>o Zoom – spread two fingers to zoom.</a:t>
            </a:r>
          </a:p>
          <a:p>
            <a:r>
              <a:rPr lang="en-US" sz="2800" dirty="0" smtClean="0"/>
              <a:t>o Page Navigation – slide two fingers left or right to navigate between pages.</a:t>
            </a:r>
          </a:p>
          <a:p>
            <a:r>
              <a:rPr lang="en-US" sz="2800" dirty="0" smtClean="0"/>
              <a:t>o Mission Control – slide 4 fingers straight up to enter Mission Control.</a:t>
            </a:r>
          </a:p>
          <a:p>
            <a:r>
              <a:rPr lang="en-US" sz="2800" dirty="0" smtClean="0"/>
              <a:t>o All Apps – slides 4 fingers down to show all the windows of an app.</a:t>
            </a:r>
          </a:p>
        </p:txBody>
      </p:sp>
      <p:sp>
        <p:nvSpPr>
          <p:cNvPr id="9" name="Slide Number Placeholder 8"/>
          <p:cNvSpPr>
            <a:spLocks noGrp="1"/>
          </p:cNvSpPr>
          <p:nvPr>
            <p:ph type="sldNum" sz="quarter" idx="12"/>
          </p:nvPr>
        </p:nvSpPr>
        <p:spPr/>
        <p:txBody>
          <a:bodyPr/>
          <a:lstStyle/>
          <a:p>
            <a:fld id="{532327B0-9D17-47B2-924E-9AE43063FE29}" type="slidenum">
              <a:rPr lang="en-US" smtClean="0"/>
              <a:pPr/>
              <a:t>44</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153694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091172" y="594040"/>
            <a:ext cx="3608039" cy="523220"/>
          </a:xfrm>
          <a:prstGeom prst="rect">
            <a:avLst/>
          </a:prstGeom>
          <a:noFill/>
        </p:spPr>
        <p:txBody>
          <a:bodyPr wrap="none" rtlCol="0">
            <a:spAutoFit/>
          </a:bodyPr>
          <a:lstStyle/>
          <a:p>
            <a:r>
              <a:rPr lang="en-US" sz="2800" dirty="0" smtClean="0"/>
              <a:t>Mac Operating Systems</a:t>
            </a:r>
            <a:endParaRPr lang="en-US" sz="2800" dirty="0"/>
          </a:p>
        </p:txBody>
      </p:sp>
      <p:sp>
        <p:nvSpPr>
          <p:cNvPr id="6" name="TextBox 5"/>
          <p:cNvSpPr txBox="1"/>
          <p:nvPr/>
        </p:nvSpPr>
        <p:spPr>
          <a:xfrm>
            <a:off x="545951" y="1496147"/>
            <a:ext cx="11190641" cy="3970318"/>
          </a:xfrm>
          <a:prstGeom prst="rect">
            <a:avLst/>
          </a:prstGeom>
          <a:noFill/>
        </p:spPr>
        <p:txBody>
          <a:bodyPr wrap="square" rtlCol="0">
            <a:spAutoFit/>
          </a:bodyPr>
          <a:lstStyle/>
          <a:p>
            <a:r>
              <a:rPr lang="en-US" sz="2800" b="1" dirty="0" smtClean="0"/>
              <a:t>1.6 Mac OS Basics</a:t>
            </a:r>
          </a:p>
          <a:p>
            <a:r>
              <a:rPr lang="en-US" sz="2800" b="1" dirty="0" smtClean="0"/>
              <a:t>Remote Disc:</a:t>
            </a:r>
          </a:p>
          <a:p>
            <a:r>
              <a:rPr lang="en-US" sz="2800" dirty="0" smtClean="0"/>
              <a:t>Because many Apple devices are being manufactured without a CD or DVD, Apple offers the Remote Disk Feature.</a:t>
            </a:r>
          </a:p>
          <a:p>
            <a:endParaRPr lang="en-US" sz="2800" dirty="0"/>
          </a:p>
          <a:p>
            <a:r>
              <a:rPr lang="en-US" sz="2800" dirty="0" smtClean="0"/>
              <a:t>o A CD or DVD drive of a computer can be shared on a network.</a:t>
            </a:r>
          </a:p>
          <a:p>
            <a:r>
              <a:rPr lang="en-US" sz="2800" dirty="0" smtClean="0"/>
              <a:t>o Devices on the same network can access the shared remote CD or DVD.</a:t>
            </a:r>
          </a:p>
          <a:p>
            <a:r>
              <a:rPr lang="en-US" sz="2800" dirty="0" smtClean="0"/>
              <a:t>o Only data CDs or DVDs may be accessed, media discs such as audio CDs,</a:t>
            </a:r>
            <a:br>
              <a:rPr lang="en-US" sz="2800" dirty="0" smtClean="0"/>
            </a:br>
            <a:r>
              <a:rPr lang="en-US" sz="2800" dirty="0" smtClean="0"/>
              <a:t>    </a:t>
            </a:r>
            <a:r>
              <a:rPr lang="en-US" sz="2800" dirty="0" err="1" smtClean="0"/>
              <a:t>Bluray</a:t>
            </a:r>
            <a:r>
              <a:rPr lang="en-US" sz="2800" dirty="0" smtClean="0"/>
              <a:t>/DVD movies, or installation discs cannot be accessed remotely.</a:t>
            </a:r>
          </a:p>
        </p:txBody>
      </p:sp>
      <p:sp>
        <p:nvSpPr>
          <p:cNvPr id="9" name="Slide Number Placeholder 8"/>
          <p:cNvSpPr>
            <a:spLocks noGrp="1"/>
          </p:cNvSpPr>
          <p:nvPr>
            <p:ph type="sldNum" sz="quarter" idx="12"/>
          </p:nvPr>
        </p:nvSpPr>
        <p:spPr/>
        <p:txBody>
          <a:bodyPr/>
          <a:lstStyle/>
          <a:p>
            <a:fld id="{532327B0-9D17-47B2-924E-9AE43063FE29}" type="slidenum">
              <a:rPr lang="en-US" smtClean="0"/>
              <a:pPr/>
              <a:t>45</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158155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091172" y="594040"/>
            <a:ext cx="3608039" cy="523220"/>
          </a:xfrm>
          <a:prstGeom prst="rect">
            <a:avLst/>
          </a:prstGeom>
          <a:noFill/>
        </p:spPr>
        <p:txBody>
          <a:bodyPr wrap="none" rtlCol="0">
            <a:spAutoFit/>
          </a:bodyPr>
          <a:lstStyle/>
          <a:p>
            <a:r>
              <a:rPr lang="en-US" sz="2800" dirty="0" smtClean="0"/>
              <a:t>Mac Operating Systems</a:t>
            </a:r>
            <a:endParaRPr lang="en-US" sz="2800" dirty="0"/>
          </a:p>
        </p:txBody>
      </p:sp>
      <p:sp>
        <p:nvSpPr>
          <p:cNvPr id="6" name="TextBox 5"/>
          <p:cNvSpPr txBox="1"/>
          <p:nvPr/>
        </p:nvSpPr>
        <p:spPr>
          <a:xfrm>
            <a:off x="488801" y="1053291"/>
            <a:ext cx="11190641" cy="5570756"/>
          </a:xfrm>
          <a:prstGeom prst="rect">
            <a:avLst/>
          </a:prstGeom>
          <a:noFill/>
        </p:spPr>
        <p:txBody>
          <a:bodyPr wrap="square" rtlCol="0">
            <a:spAutoFit/>
          </a:bodyPr>
          <a:lstStyle/>
          <a:p>
            <a:r>
              <a:rPr lang="en-US" sz="2800" b="1" dirty="0" smtClean="0"/>
              <a:t>1.6 Mac OS Basics</a:t>
            </a:r>
          </a:p>
          <a:p>
            <a:r>
              <a:rPr lang="en-US" sz="2800" b="1" dirty="0" smtClean="0"/>
              <a:t>Boot Camp:</a:t>
            </a:r>
          </a:p>
          <a:p>
            <a:r>
              <a:rPr lang="en-US" sz="2800" dirty="0" smtClean="0"/>
              <a:t>This is a Mac OS feature that allows an Apple device to install the Microsoft Windows OS.</a:t>
            </a:r>
            <a:r>
              <a:rPr lang="en-US" sz="2800" dirty="0"/>
              <a:t> </a:t>
            </a:r>
            <a:r>
              <a:rPr lang="en-US" sz="2800" dirty="0" smtClean="0"/>
              <a:t> The Boot Camp Assistant:</a:t>
            </a:r>
          </a:p>
          <a:p>
            <a:r>
              <a:rPr lang="en-US" sz="2800" dirty="0" smtClean="0"/>
              <a:t>o Automatically creates a BOOTCAMP partition on the hard drive and</a:t>
            </a:r>
            <a:br>
              <a:rPr lang="en-US" sz="2800" dirty="0" smtClean="0"/>
            </a:br>
            <a:r>
              <a:rPr lang="en-US" sz="2800" dirty="0" smtClean="0"/>
              <a:t>   prepares it for installing Windows.</a:t>
            </a:r>
          </a:p>
          <a:p>
            <a:r>
              <a:rPr lang="en-US" sz="2800" dirty="0" smtClean="0"/>
              <a:t>o Reboots the system and starts the Windows install process from the</a:t>
            </a:r>
            <a:br>
              <a:rPr lang="en-US" sz="2800" dirty="0" smtClean="0"/>
            </a:br>
            <a:r>
              <a:rPr lang="en-US" sz="2800" dirty="0" smtClean="0"/>
              <a:t>    selected installation media.</a:t>
            </a:r>
          </a:p>
          <a:p>
            <a:r>
              <a:rPr lang="en-US" sz="2800" dirty="0" smtClean="0"/>
              <a:t>o Creates a Boot Camp system tray icon in both Mac OS and the Windows</a:t>
            </a:r>
            <a:br>
              <a:rPr lang="en-US" sz="2800" dirty="0" smtClean="0"/>
            </a:br>
            <a:r>
              <a:rPr lang="en-US" sz="2800" dirty="0" smtClean="0"/>
              <a:t>    installation to switch between the Windows and Mac OS installations.</a:t>
            </a:r>
          </a:p>
          <a:p>
            <a:endParaRPr lang="en-US" sz="2000" dirty="0"/>
          </a:p>
          <a:p>
            <a:r>
              <a:rPr lang="en-US" sz="2800" b="1" dirty="0" smtClean="0"/>
              <a:t>Note: </a:t>
            </a:r>
            <a:r>
              <a:rPr lang="en-US" sz="2800" dirty="0" smtClean="0"/>
              <a:t>Required Intel based Mac, Windows install media, </a:t>
            </a:r>
          </a:p>
          <a:p>
            <a:r>
              <a:rPr lang="en-US" sz="2800" dirty="0" smtClean="0"/>
              <a:t>            and 55 Gig of space </a:t>
            </a:r>
          </a:p>
        </p:txBody>
      </p:sp>
      <p:sp>
        <p:nvSpPr>
          <p:cNvPr id="9" name="Slide Number Placeholder 8"/>
          <p:cNvSpPr>
            <a:spLocks noGrp="1"/>
          </p:cNvSpPr>
          <p:nvPr>
            <p:ph type="sldNum" sz="quarter" idx="12"/>
          </p:nvPr>
        </p:nvSpPr>
        <p:spPr/>
        <p:txBody>
          <a:bodyPr/>
          <a:lstStyle/>
          <a:p>
            <a:fld id="{532327B0-9D17-47B2-924E-9AE43063FE29}" type="slidenum">
              <a:rPr lang="en-US" smtClean="0"/>
              <a:pPr/>
              <a:t>46</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4044528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091172" y="594040"/>
            <a:ext cx="3608039" cy="523220"/>
          </a:xfrm>
          <a:prstGeom prst="rect">
            <a:avLst/>
          </a:prstGeom>
          <a:noFill/>
        </p:spPr>
        <p:txBody>
          <a:bodyPr wrap="none" rtlCol="0">
            <a:spAutoFit/>
          </a:bodyPr>
          <a:lstStyle/>
          <a:p>
            <a:r>
              <a:rPr lang="en-US" sz="2800" dirty="0" smtClean="0"/>
              <a:t>Mac Operating Systems</a:t>
            </a:r>
            <a:endParaRPr lang="en-US" sz="2800" dirty="0"/>
          </a:p>
        </p:txBody>
      </p:sp>
      <p:sp>
        <p:nvSpPr>
          <p:cNvPr id="6" name="TextBox 5"/>
          <p:cNvSpPr txBox="1"/>
          <p:nvPr/>
        </p:nvSpPr>
        <p:spPr>
          <a:xfrm>
            <a:off x="621255" y="1571451"/>
            <a:ext cx="11190641" cy="3539430"/>
          </a:xfrm>
          <a:prstGeom prst="rect">
            <a:avLst/>
          </a:prstGeom>
          <a:noFill/>
        </p:spPr>
        <p:txBody>
          <a:bodyPr wrap="square" rtlCol="0">
            <a:spAutoFit/>
          </a:bodyPr>
          <a:lstStyle/>
          <a:p>
            <a:r>
              <a:rPr lang="en-US" sz="2800" b="1" dirty="0" smtClean="0"/>
              <a:t>1.6 Mac OS Basics</a:t>
            </a:r>
          </a:p>
          <a:p>
            <a:r>
              <a:rPr lang="en-US" sz="2800" b="1" dirty="0" smtClean="0"/>
              <a:t>Mac Special Key Codes:</a:t>
            </a:r>
          </a:p>
          <a:p>
            <a:endParaRPr lang="en-US" sz="2800" b="1" dirty="0"/>
          </a:p>
          <a:p>
            <a:r>
              <a:rPr lang="en-US" sz="2800" b="1" dirty="0" err="1" smtClean="0"/>
              <a:t>Command+C</a:t>
            </a:r>
            <a:r>
              <a:rPr lang="en-US" sz="2800" b="1" dirty="0" smtClean="0"/>
              <a:t> – </a:t>
            </a:r>
            <a:r>
              <a:rPr lang="en-US" sz="2800" dirty="0" smtClean="0"/>
              <a:t>copies the selected item to the clipboard.</a:t>
            </a:r>
          </a:p>
          <a:p>
            <a:r>
              <a:rPr lang="en-US" sz="2800" b="1" dirty="0" smtClean="0"/>
              <a:t>Option (Alt) </a:t>
            </a:r>
            <a:r>
              <a:rPr lang="en-US" sz="2800" dirty="0" smtClean="0"/>
              <a:t>– used to select application shortcuts.</a:t>
            </a:r>
          </a:p>
          <a:p>
            <a:r>
              <a:rPr lang="en-US" sz="2800" b="1" dirty="0" err="1" smtClean="0"/>
              <a:t>Control+H</a:t>
            </a:r>
            <a:r>
              <a:rPr lang="en-US" sz="2800" dirty="0" smtClean="0"/>
              <a:t> – deletes the character to the left of cursor, used for text document navigation.</a:t>
            </a:r>
          </a:p>
          <a:p>
            <a:r>
              <a:rPr lang="en-US" sz="2800" b="1" dirty="0" err="1" smtClean="0"/>
              <a:t>fn</a:t>
            </a:r>
            <a:r>
              <a:rPr lang="en-US" sz="2800" dirty="0" smtClean="0"/>
              <a:t> – Only found on Apple notebooks and used to access the F1-F12 keys.</a:t>
            </a:r>
          </a:p>
        </p:txBody>
      </p:sp>
      <p:sp>
        <p:nvSpPr>
          <p:cNvPr id="9" name="Slide Number Placeholder 8"/>
          <p:cNvSpPr>
            <a:spLocks noGrp="1"/>
          </p:cNvSpPr>
          <p:nvPr>
            <p:ph type="sldNum" sz="quarter" idx="12"/>
          </p:nvPr>
        </p:nvSpPr>
        <p:spPr/>
        <p:txBody>
          <a:bodyPr/>
          <a:lstStyle/>
          <a:p>
            <a:fld id="{532327B0-9D17-47B2-924E-9AE43063FE29}" type="slidenum">
              <a:rPr lang="en-US" smtClean="0"/>
              <a:pPr/>
              <a:t>47</a:t>
            </a:fld>
            <a:endParaRPr lang="en-US" dirty="0"/>
          </a:p>
        </p:txBody>
      </p:sp>
      <p:sp>
        <p:nvSpPr>
          <p:cNvPr id="2" name="TextBox 1"/>
          <p:cNvSpPr txBox="1"/>
          <p:nvPr/>
        </p:nvSpPr>
        <p:spPr>
          <a:xfrm>
            <a:off x="4063126" y="5830645"/>
            <a:ext cx="3636085" cy="369332"/>
          </a:xfrm>
          <a:prstGeom prst="rect">
            <a:avLst/>
          </a:prstGeom>
          <a:noFill/>
        </p:spPr>
        <p:txBody>
          <a:bodyPr wrap="square" rtlCol="0">
            <a:spAutoFit/>
          </a:bodyPr>
          <a:lstStyle/>
          <a:p>
            <a:pPr algn="ctr"/>
            <a:r>
              <a:rPr lang="en-US" b="1" dirty="0" smtClean="0"/>
              <a:t>End of CIS101A Class Session 1</a:t>
            </a:r>
            <a:endParaRPr lang="en-US" b="1"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093095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50236" y="647830"/>
            <a:ext cx="3889911" cy="523220"/>
          </a:xfrm>
          <a:prstGeom prst="rect">
            <a:avLst/>
          </a:prstGeom>
          <a:noFill/>
        </p:spPr>
        <p:txBody>
          <a:bodyPr wrap="none" rtlCol="0">
            <a:spAutoFit/>
          </a:bodyPr>
          <a:lstStyle/>
          <a:p>
            <a:r>
              <a:rPr lang="en-US" sz="2800" dirty="0" smtClean="0"/>
              <a:t>PC Software Components</a:t>
            </a:r>
            <a:endParaRPr lang="en-US" sz="2800" dirty="0"/>
          </a:p>
        </p:txBody>
      </p:sp>
      <p:sp>
        <p:nvSpPr>
          <p:cNvPr id="6" name="TextBox 5"/>
          <p:cNvSpPr txBox="1"/>
          <p:nvPr/>
        </p:nvSpPr>
        <p:spPr>
          <a:xfrm>
            <a:off x="784410" y="1347654"/>
            <a:ext cx="10569390" cy="2739211"/>
          </a:xfrm>
          <a:prstGeom prst="rect">
            <a:avLst/>
          </a:prstGeom>
          <a:noFill/>
        </p:spPr>
        <p:txBody>
          <a:bodyPr wrap="square" rtlCol="0">
            <a:spAutoFit/>
          </a:bodyPr>
          <a:lstStyle/>
          <a:p>
            <a:endParaRPr lang="en-US" sz="2800" b="1" dirty="0" smtClean="0"/>
          </a:p>
          <a:p>
            <a:endParaRPr lang="en-US" sz="2800" b="1" dirty="0"/>
          </a:p>
          <a:p>
            <a:endParaRPr lang="en-US" sz="4400" b="1" dirty="0" smtClean="0"/>
          </a:p>
          <a:p>
            <a:pPr algn="ctr"/>
            <a:r>
              <a:rPr lang="en-US" sz="4400" b="1" dirty="0" smtClean="0"/>
              <a:t>End of Lesson</a:t>
            </a:r>
          </a:p>
          <a:p>
            <a:endParaRPr lang="en-US" sz="2800" dirty="0"/>
          </a:p>
        </p:txBody>
      </p:sp>
      <p:sp>
        <p:nvSpPr>
          <p:cNvPr id="9" name="Slide Number Placeholder 8"/>
          <p:cNvSpPr>
            <a:spLocks noGrp="1"/>
          </p:cNvSpPr>
          <p:nvPr>
            <p:ph type="sldNum" sz="quarter" idx="12"/>
          </p:nvPr>
        </p:nvSpPr>
        <p:spPr/>
        <p:txBody>
          <a:bodyPr/>
          <a:lstStyle/>
          <a:p>
            <a:fld id="{532327B0-9D17-47B2-924E-9AE43063FE29}" type="slidenum">
              <a:rPr lang="en-US" smtClean="0"/>
              <a:pPr/>
              <a:t>48</a:t>
            </a:fld>
            <a:endParaRPr lang="en-US" dirty="0"/>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29860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93866" y="1146207"/>
            <a:ext cx="10402645" cy="5262979"/>
          </a:xfrm>
          <a:prstGeom prst="rect">
            <a:avLst/>
          </a:prstGeom>
          <a:noFill/>
        </p:spPr>
        <p:txBody>
          <a:bodyPr wrap="square" rtlCol="0">
            <a:spAutoFit/>
          </a:bodyPr>
          <a:lstStyle/>
          <a:p>
            <a:r>
              <a:rPr lang="en-US" sz="2800" b="1" dirty="0" smtClean="0"/>
              <a:t>Hardware</a:t>
            </a:r>
          </a:p>
          <a:p>
            <a:r>
              <a:rPr lang="en-US" sz="2800" dirty="0"/>
              <a:t>	</a:t>
            </a:r>
            <a:r>
              <a:rPr lang="en-US" sz="2800" dirty="0" smtClean="0"/>
              <a:t>Keyboard, Mouse, Monitor, Printers</a:t>
            </a:r>
          </a:p>
          <a:p>
            <a:r>
              <a:rPr lang="en-US" sz="2800" dirty="0"/>
              <a:t>	</a:t>
            </a:r>
            <a:r>
              <a:rPr lang="en-US" sz="2800" dirty="0" smtClean="0"/>
              <a:t>Connectors and Cables,</a:t>
            </a:r>
          </a:p>
          <a:p>
            <a:r>
              <a:rPr lang="en-US" sz="2800" dirty="0"/>
              <a:t>	</a:t>
            </a:r>
            <a:r>
              <a:rPr lang="en-US" sz="2800" dirty="0" smtClean="0"/>
              <a:t>Hard Disk Drives, Optical Drives</a:t>
            </a:r>
          </a:p>
          <a:p>
            <a:r>
              <a:rPr lang="en-US" sz="2800" dirty="0"/>
              <a:t>	</a:t>
            </a:r>
            <a:r>
              <a:rPr lang="en-US" sz="2800" dirty="0" smtClean="0"/>
              <a:t>Circuit Cards</a:t>
            </a:r>
          </a:p>
          <a:p>
            <a:r>
              <a:rPr lang="en-US" sz="2800" b="1" dirty="0" smtClean="0"/>
              <a:t>Software</a:t>
            </a:r>
          </a:p>
          <a:p>
            <a:r>
              <a:rPr lang="en-US" sz="2800" b="1" dirty="0"/>
              <a:t>	</a:t>
            </a:r>
            <a:r>
              <a:rPr lang="en-US" sz="2800" dirty="0" smtClean="0"/>
              <a:t>Operating Systems</a:t>
            </a:r>
          </a:p>
          <a:p>
            <a:r>
              <a:rPr lang="en-US" sz="2800" b="1" dirty="0" smtClean="0"/>
              <a:t>	</a:t>
            </a:r>
            <a:r>
              <a:rPr lang="en-US" sz="2800" dirty="0" smtClean="0"/>
              <a:t>Program Applications</a:t>
            </a:r>
          </a:p>
          <a:p>
            <a:r>
              <a:rPr lang="en-US" sz="2800" dirty="0" smtClean="0"/>
              <a:t>	Hardware Drivers (one needed for every I/O device)</a:t>
            </a:r>
            <a:endParaRPr lang="en-US" sz="2800" dirty="0"/>
          </a:p>
          <a:p>
            <a:r>
              <a:rPr lang="en-US" sz="2800" b="1" dirty="0" smtClean="0"/>
              <a:t>Firmware</a:t>
            </a:r>
          </a:p>
          <a:p>
            <a:r>
              <a:rPr lang="en-US" sz="2800" b="1" dirty="0"/>
              <a:t>	</a:t>
            </a:r>
            <a:r>
              <a:rPr lang="en-US" sz="2800" dirty="0" smtClean="0"/>
              <a:t>A special type of software embedded in read-only memory.</a:t>
            </a:r>
          </a:p>
          <a:p>
            <a:r>
              <a:rPr lang="en-US" sz="2800" dirty="0"/>
              <a:t>	</a:t>
            </a:r>
            <a:r>
              <a:rPr lang="en-US" sz="2800" dirty="0" smtClean="0"/>
              <a:t>An example is the firmware in a BIOS chip.</a:t>
            </a:r>
            <a:endParaRPr lang="en-US" sz="2800" dirty="0"/>
          </a:p>
        </p:txBody>
      </p:sp>
      <p:sp>
        <p:nvSpPr>
          <p:cNvPr id="2" name="Slide Number Placeholder 1"/>
          <p:cNvSpPr>
            <a:spLocks noGrp="1"/>
          </p:cNvSpPr>
          <p:nvPr>
            <p:ph type="sldNum" sz="quarter" idx="12"/>
          </p:nvPr>
        </p:nvSpPr>
        <p:spPr/>
        <p:txBody>
          <a:bodyPr/>
          <a:lstStyle/>
          <a:p>
            <a:fld id="{532327B0-9D17-47B2-924E-9AE43063FE29}" type="slidenum">
              <a:rPr lang="en-US" smtClean="0"/>
              <a:pPr/>
              <a:t>5</a:t>
            </a:fld>
            <a:endParaRPr lang="en-US"/>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2745632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93866" y="1447421"/>
            <a:ext cx="10402645" cy="4832092"/>
          </a:xfrm>
          <a:prstGeom prst="rect">
            <a:avLst/>
          </a:prstGeom>
          <a:noFill/>
        </p:spPr>
        <p:txBody>
          <a:bodyPr wrap="square" rtlCol="0">
            <a:spAutoFit/>
          </a:bodyPr>
          <a:lstStyle/>
          <a:p>
            <a:r>
              <a:rPr lang="en-US" sz="2800" b="1" dirty="0" smtClean="0"/>
              <a:t>Computer hardware and function performed:</a:t>
            </a:r>
          </a:p>
          <a:p>
            <a:r>
              <a:rPr lang="en-US" sz="2800" b="1" dirty="0" smtClean="0"/>
              <a:t>Input:</a:t>
            </a:r>
          </a:p>
          <a:p>
            <a:r>
              <a:rPr lang="en-US" sz="2800" b="1" dirty="0"/>
              <a:t>	</a:t>
            </a:r>
            <a:r>
              <a:rPr lang="en-US" sz="2800" b="1" dirty="0" smtClean="0"/>
              <a:t>Standard Input Devices</a:t>
            </a:r>
          </a:p>
          <a:p>
            <a:r>
              <a:rPr lang="en-US" sz="2800" b="1" dirty="0"/>
              <a:t>	</a:t>
            </a:r>
            <a:r>
              <a:rPr lang="en-US" sz="2800" b="1" dirty="0" smtClean="0"/>
              <a:t>	</a:t>
            </a:r>
            <a:r>
              <a:rPr lang="en-US" sz="2800" dirty="0" smtClean="0"/>
              <a:t>Mouse, Keyboard, </a:t>
            </a:r>
            <a:r>
              <a:rPr lang="en-US" sz="2800" dirty="0" err="1" smtClean="0"/>
              <a:t>Touchscreen</a:t>
            </a:r>
            <a:endParaRPr lang="en-US" sz="2800" dirty="0" smtClean="0"/>
          </a:p>
          <a:p>
            <a:r>
              <a:rPr lang="en-US" sz="2800" dirty="0"/>
              <a:t>	</a:t>
            </a:r>
            <a:r>
              <a:rPr lang="en-US" sz="2800" b="1" dirty="0" smtClean="0"/>
              <a:t>Gaming Input Devices</a:t>
            </a:r>
          </a:p>
          <a:p>
            <a:r>
              <a:rPr lang="en-US" sz="2800" dirty="0"/>
              <a:t>	</a:t>
            </a:r>
            <a:r>
              <a:rPr lang="en-US" sz="2800" dirty="0" smtClean="0"/>
              <a:t>	Game Controller, Joystick</a:t>
            </a:r>
          </a:p>
          <a:p>
            <a:r>
              <a:rPr lang="en-US" sz="2800" dirty="0"/>
              <a:t>	</a:t>
            </a:r>
            <a:r>
              <a:rPr lang="en-US" sz="2800" b="1" dirty="0" smtClean="0"/>
              <a:t>Media Input Devices</a:t>
            </a:r>
          </a:p>
          <a:p>
            <a:r>
              <a:rPr lang="en-US" sz="2800" dirty="0"/>
              <a:t>	</a:t>
            </a:r>
            <a:r>
              <a:rPr lang="en-US" sz="2800" dirty="0" smtClean="0"/>
              <a:t>	Scanner, Digital Camera, Webcam, Camcorder</a:t>
            </a:r>
          </a:p>
          <a:p>
            <a:r>
              <a:rPr lang="en-US" sz="2800" dirty="0"/>
              <a:t>	</a:t>
            </a:r>
            <a:r>
              <a:rPr lang="en-US" sz="2800" b="1" dirty="0" smtClean="0"/>
              <a:t>Audio Input Devices</a:t>
            </a:r>
          </a:p>
          <a:p>
            <a:r>
              <a:rPr lang="en-US" sz="2800" dirty="0"/>
              <a:t>	</a:t>
            </a:r>
            <a:r>
              <a:rPr lang="en-US" sz="2800" dirty="0" smtClean="0"/>
              <a:t>	Microphone, MIDI Controller</a:t>
            </a:r>
          </a:p>
          <a:p>
            <a:endParaRPr lang="en-US" sz="2800" dirty="0"/>
          </a:p>
        </p:txBody>
      </p:sp>
      <p:sp>
        <p:nvSpPr>
          <p:cNvPr id="2" name="Slide Number Placeholder 1"/>
          <p:cNvSpPr>
            <a:spLocks noGrp="1"/>
          </p:cNvSpPr>
          <p:nvPr>
            <p:ph type="sldNum" sz="quarter" idx="12"/>
          </p:nvPr>
        </p:nvSpPr>
        <p:spPr/>
        <p:txBody>
          <a:bodyPr/>
          <a:lstStyle/>
          <a:p>
            <a:fld id="{532327B0-9D17-47B2-924E-9AE43063FE29}" type="slidenum">
              <a:rPr lang="en-US" smtClean="0"/>
              <a:pPr/>
              <a:t>6</a:t>
            </a:fld>
            <a:endParaRPr lang="en-US"/>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88165"/>
            <a:ext cx="3067050" cy="988885"/>
          </a:xfrm>
          <a:prstGeom prst="rect">
            <a:avLst/>
          </a:prstGeom>
          <a:noFill/>
        </p:spPr>
      </p:pic>
      <p:pic>
        <p:nvPicPr>
          <p:cNvPr id="8" name="Picture 4" descr="C:\Users\Rick\Desktop\ciat.jpg"/>
          <p:cNvPicPr>
            <a:picLocks noChangeAspect="1" noChangeArrowheads="1"/>
          </p:cNvPicPr>
          <p:nvPr/>
        </p:nvPicPr>
        <p:blipFill>
          <a:blip r:embed="rId2" cstate="print"/>
          <a:srcRect/>
          <a:stretch>
            <a:fillRect/>
          </a:stretch>
        </p:blipFill>
        <p:spPr bwMode="auto">
          <a:xfrm>
            <a:off x="9124950" y="5888165"/>
            <a:ext cx="3067050" cy="988885"/>
          </a:xfrm>
          <a:prstGeom prst="rect">
            <a:avLst/>
          </a:prstGeom>
          <a:noFill/>
        </p:spPr>
      </p:pic>
    </p:spTree>
    <p:extLst>
      <p:ext uri="{BB962C8B-B14F-4D97-AF65-F5344CB8AC3E}">
        <p14:creationId xmlns:p14="http://schemas.microsoft.com/office/powerpoint/2010/main" val="488512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693866" y="1615638"/>
            <a:ext cx="10402645" cy="3970318"/>
          </a:xfrm>
          <a:prstGeom prst="rect">
            <a:avLst/>
          </a:prstGeom>
          <a:noFill/>
        </p:spPr>
        <p:txBody>
          <a:bodyPr wrap="square" rtlCol="0">
            <a:spAutoFit/>
          </a:bodyPr>
          <a:lstStyle/>
          <a:p>
            <a:r>
              <a:rPr lang="en-US" sz="2800" b="1" dirty="0" smtClean="0"/>
              <a:t>Computer hardware and function performed:</a:t>
            </a:r>
          </a:p>
          <a:p>
            <a:r>
              <a:rPr lang="en-US" sz="2800" b="1" dirty="0" smtClean="0"/>
              <a:t>Processing:</a:t>
            </a:r>
          </a:p>
          <a:p>
            <a:r>
              <a:rPr lang="en-US" sz="2800" b="1" dirty="0"/>
              <a:t>	</a:t>
            </a:r>
            <a:r>
              <a:rPr lang="en-US" sz="2800" b="1" dirty="0" smtClean="0"/>
              <a:t>CPU (</a:t>
            </a:r>
            <a:r>
              <a:rPr lang="en-US" sz="2800" dirty="0" smtClean="0"/>
              <a:t>Central Processing Unit</a:t>
            </a:r>
            <a:r>
              <a:rPr lang="en-US" sz="2800" b="1" dirty="0" smtClean="0"/>
              <a:t>)</a:t>
            </a:r>
          </a:p>
          <a:p>
            <a:r>
              <a:rPr lang="en-US" sz="2800" b="1" dirty="0"/>
              <a:t>	</a:t>
            </a:r>
            <a:r>
              <a:rPr lang="en-US" sz="2800" b="1" dirty="0" smtClean="0"/>
              <a:t>RAM (</a:t>
            </a:r>
            <a:r>
              <a:rPr lang="en-US" sz="2800" dirty="0" smtClean="0"/>
              <a:t>Random Access Memory</a:t>
            </a:r>
            <a:r>
              <a:rPr lang="en-US" sz="2800" b="1" dirty="0" smtClean="0"/>
              <a:t>)</a:t>
            </a:r>
          </a:p>
          <a:p>
            <a:r>
              <a:rPr lang="en-US" sz="2800" b="1" dirty="0" smtClean="0"/>
              <a:t>Storage:</a:t>
            </a:r>
          </a:p>
          <a:p>
            <a:r>
              <a:rPr lang="en-US" sz="2800" b="1" dirty="0"/>
              <a:t>	</a:t>
            </a:r>
            <a:r>
              <a:rPr lang="en-US" sz="2800" b="1" dirty="0" smtClean="0"/>
              <a:t>Hard Disk Drives</a:t>
            </a:r>
          </a:p>
          <a:p>
            <a:r>
              <a:rPr lang="en-US" sz="2800" b="1" dirty="0"/>
              <a:t>	</a:t>
            </a:r>
            <a:r>
              <a:rPr lang="en-US" sz="2800" b="1" dirty="0" smtClean="0"/>
              <a:t>Solid-state Drives</a:t>
            </a:r>
          </a:p>
          <a:p>
            <a:r>
              <a:rPr lang="en-US" sz="2800" b="1" dirty="0"/>
              <a:t>	</a:t>
            </a:r>
            <a:r>
              <a:rPr lang="en-US" sz="2800" b="1" dirty="0" smtClean="0"/>
              <a:t>Optical Drives (</a:t>
            </a:r>
            <a:r>
              <a:rPr lang="en-US" sz="2800" dirty="0" smtClean="0"/>
              <a:t>CD-ROM, DVD-ROM, and Blu-Ray</a:t>
            </a:r>
            <a:r>
              <a:rPr lang="en-US" sz="2800" b="1" dirty="0" smtClean="0"/>
              <a:t>)</a:t>
            </a:r>
          </a:p>
          <a:p>
            <a:r>
              <a:rPr lang="en-US" sz="2800" b="1" dirty="0"/>
              <a:t>	</a:t>
            </a:r>
            <a:r>
              <a:rPr lang="en-US" sz="2800" b="1" dirty="0" smtClean="0"/>
              <a:t>Flash Drives</a:t>
            </a:r>
          </a:p>
        </p:txBody>
      </p:sp>
      <p:sp>
        <p:nvSpPr>
          <p:cNvPr id="2" name="Slide Number Placeholder 1"/>
          <p:cNvSpPr>
            <a:spLocks noGrp="1"/>
          </p:cNvSpPr>
          <p:nvPr>
            <p:ph type="sldNum" sz="quarter" idx="12"/>
          </p:nvPr>
        </p:nvSpPr>
        <p:spPr/>
        <p:txBody>
          <a:bodyPr/>
          <a:lstStyle/>
          <a:p>
            <a:fld id="{532327B0-9D17-47B2-924E-9AE43063FE29}" type="slidenum">
              <a:rPr lang="en-US" smtClean="0"/>
              <a:pPr/>
              <a:t>7</a:t>
            </a:fld>
            <a:endParaRPr lang="en-US"/>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3362484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597047" y="1164774"/>
            <a:ext cx="10402645" cy="5262979"/>
          </a:xfrm>
          <a:prstGeom prst="rect">
            <a:avLst/>
          </a:prstGeom>
          <a:noFill/>
        </p:spPr>
        <p:txBody>
          <a:bodyPr wrap="square" rtlCol="0">
            <a:spAutoFit/>
          </a:bodyPr>
          <a:lstStyle/>
          <a:p>
            <a:r>
              <a:rPr lang="en-US" sz="2800" b="1" dirty="0" smtClean="0"/>
              <a:t>Computer hardware and function performed:</a:t>
            </a:r>
          </a:p>
          <a:p>
            <a:r>
              <a:rPr lang="en-US" sz="2800" b="1" dirty="0" smtClean="0"/>
              <a:t>Output:</a:t>
            </a:r>
          </a:p>
          <a:p>
            <a:r>
              <a:rPr lang="en-US" sz="2800" b="1" dirty="0"/>
              <a:t>	</a:t>
            </a:r>
            <a:r>
              <a:rPr lang="en-US" sz="2800" b="1" dirty="0" smtClean="0"/>
              <a:t>Video</a:t>
            </a:r>
          </a:p>
          <a:p>
            <a:r>
              <a:rPr lang="en-US" sz="2800" b="1" dirty="0"/>
              <a:t>	</a:t>
            </a:r>
            <a:r>
              <a:rPr lang="en-US" sz="2800" b="1" dirty="0" smtClean="0"/>
              <a:t>Audio</a:t>
            </a:r>
          </a:p>
          <a:p>
            <a:r>
              <a:rPr lang="en-US" sz="2800" b="1" dirty="0"/>
              <a:t>	</a:t>
            </a:r>
            <a:r>
              <a:rPr lang="en-US" sz="2800" b="1" dirty="0" smtClean="0"/>
              <a:t>Printing</a:t>
            </a:r>
          </a:p>
          <a:p>
            <a:r>
              <a:rPr lang="en-US" sz="2800" b="1" dirty="0" smtClean="0"/>
              <a:t>Networking and Communications:</a:t>
            </a:r>
          </a:p>
          <a:p>
            <a:r>
              <a:rPr lang="en-US" sz="2800" b="1" dirty="0"/>
              <a:t>	</a:t>
            </a:r>
            <a:r>
              <a:rPr lang="en-US" sz="2800" b="1" dirty="0" smtClean="0"/>
              <a:t>Connecting Media</a:t>
            </a:r>
          </a:p>
          <a:p>
            <a:r>
              <a:rPr lang="en-US" sz="2800" b="1" dirty="0"/>
              <a:t>	</a:t>
            </a:r>
            <a:r>
              <a:rPr lang="en-US" sz="2800" b="1" dirty="0" smtClean="0"/>
              <a:t>	</a:t>
            </a:r>
            <a:r>
              <a:rPr lang="en-US" sz="2800" dirty="0" smtClean="0"/>
              <a:t>Copper cables</a:t>
            </a:r>
          </a:p>
          <a:p>
            <a:r>
              <a:rPr lang="en-US" sz="2800" dirty="0"/>
              <a:t>	</a:t>
            </a:r>
            <a:r>
              <a:rPr lang="en-US" sz="2800" dirty="0" smtClean="0"/>
              <a:t>	Radio Signals</a:t>
            </a:r>
          </a:p>
          <a:p>
            <a:r>
              <a:rPr lang="en-US" sz="2800" dirty="0"/>
              <a:t>	</a:t>
            </a:r>
            <a:r>
              <a:rPr lang="en-US" sz="2800" b="1" dirty="0" smtClean="0"/>
              <a:t>Connection Devices</a:t>
            </a:r>
          </a:p>
          <a:p>
            <a:r>
              <a:rPr lang="en-US" sz="2800" dirty="0"/>
              <a:t>	</a:t>
            </a:r>
            <a:r>
              <a:rPr lang="en-US" sz="2800" dirty="0" smtClean="0"/>
              <a:t>	Routers</a:t>
            </a:r>
          </a:p>
          <a:p>
            <a:r>
              <a:rPr lang="en-US" sz="2800" dirty="0"/>
              <a:t>	</a:t>
            </a:r>
            <a:r>
              <a:rPr lang="en-US" sz="2800" dirty="0" smtClean="0"/>
              <a:t>	Switches</a:t>
            </a:r>
          </a:p>
        </p:txBody>
      </p:sp>
      <p:sp>
        <p:nvSpPr>
          <p:cNvPr id="2" name="Slide Number Placeholder 1"/>
          <p:cNvSpPr>
            <a:spLocks noGrp="1"/>
          </p:cNvSpPr>
          <p:nvPr>
            <p:ph type="sldNum" sz="quarter" idx="12"/>
          </p:nvPr>
        </p:nvSpPr>
        <p:spPr/>
        <p:txBody>
          <a:bodyPr/>
          <a:lstStyle/>
          <a:p>
            <a:fld id="{532327B0-9D17-47B2-924E-9AE43063FE29}" type="slidenum">
              <a:rPr lang="en-US" smtClean="0"/>
              <a:pPr/>
              <a:t>8</a:t>
            </a:fld>
            <a:endParaRPr lang="en-US"/>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1804437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4124" y="215153"/>
            <a:ext cx="2302136"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889384" y="641554"/>
            <a:ext cx="4011611" cy="523220"/>
          </a:xfrm>
          <a:prstGeom prst="rect">
            <a:avLst/>
          </a:prstGeom>
          <a:noFill/>
        </p:spPr>
        <p:txBody>
          <a:bodyPr wrap="none" rtlCol="0">
            <a:spAutoFit/>
          </a:bodyPr>
          <a:lstStyle/>
          <a:p>
            <a:r>
              <a:rPr lang="en-US" sz="2800" dirty="0" smtClean="0"/>
              <a:t>PC Hardware Components</a:t>
            </a:r>
            <a:endParaRPr lang="en-US" sz="2800" dirty="0"/>
          </a:p>
        </p:txBody>
      </p:sp>
      <p:sp>
        <p:nvSpPr>
          <p:cNvPr id="6" name="TextBox 5"/>
          <p:cNvSpPr txBox="1"/>
          <p:nvPr/>
        </p:nvSpPr>
        <p:spPr>
          <a:xfrm>
            <a:off x="575531" y="1591175"/>
            <a:ext cx="10402645" cy="3970318"/>
          </a:xfrm>
          <a:prstGeom prst="rect">
            <a:avLst/>
          </a:prstGeom>
          <a:noFill/>
        </p:spPr>
        <p:txBody>
          <a:bodyPr wrap="square" rtlCol="0">
            <a:spAutoFit/>
          </a:bodyPr>
          <a:lstStyle/>
          <a:p>
            <a:r>
              <a:rPr lang="en-US" sz="2800" b="1" dirty="0" smtClean="0"/>
              <a:t>Computer hardware components use modular design:</a:t>
            </a:r>
          </a:p>
          <a:p>
            <a:endParaRPr lang="en-US" sz="2800" b="1" dirty="0"/>
          </a:p>
          <a:p>
            <a:r>
              <a:rPr lang="en-US" sz="2800" b="1" dirty="0" smtClean="0"/>
              <a:t>Componentization:</a:t>
            </a:r>
          </a:p>
          <a:p>
            <a:r>
              <a:rPr lang="en-US" sz="2800" b="1" dirty="0"/>
              <a:t>	</a:t>
            </a:r>
            <a:r>
              <a:rPr lang="en-US" sz="2800" dirty="0" smtClean="0"/>
              <a:t>Each part is considered a FRU (Field Replaceable Unit)</a:t>
            </a:r>
          </a:p>
          <a:p>
            <a:r>
              <a:rPr lang="en-US" sz="2800" dirty="0"/>
              <a:t>	</a:t>
            </a:r>
            <a:r>
              <a:rPr lang="en-US" sz="2800" dirty="0" smtClean="0"/>
              <a:t>A part can be easily replaced or upgraded</a:t>
            </a:r>
          </a:p>
          <a:p>
            <a:r>
              <a:rPr lang="en-US" sz="2800" dirty="0"/>
              <a:t>	</a:t>
            </a:r>
            <a:r>
              <a:rPr lang="en-US" sz="2800" dirty="0" smtClean="0"/>
              <a:t>Helps keep costs low</a:t>
            </a:r>
          </a:p>
          <a:p>
            <a:r>
              <a:rPr lang="en-US" sz="2800" b="1" dirty="0" smtClean="0"/>
              <a:t>Standardization:</a:t>
            </a:r>
          </a:p>
          <a:p>
            <a:r>
              <a:rPr lang="en-US" sz="2800" b="1" dirty="0"/>
              <a:t>	</a:t>
            </a:r>
            <a:r>
              <a:rPr lang="en-US" sz="2800" dirty="0" smtClean="0"/>
              <a:t>Allows components from different manufacturers</a:t>
            </a:r>
          </a:p>
          <a:p>
            <a:r>
              <a:rPr lang="en-US" sz="2800" dirty="0"/>
              <a:t>	</a:t>
            </a:r>
            <a:r>
              <a:rPr lang="en-US" sz="2800" dirty="0" smtClean="0"/>
              <a:t>If a component meets the standard it is interchangeable.</a:t>
            </a:r>
          </a:p>
        </p:txBody>
      </p:sp>
      <p:sp>
        <p:nvSpPr>
          <p:cNvPr id="2" name="Slide Number Placeholder 1"/>
          <p:cNvSpPr>
            <a:spLocks noGrp="1"/>
          </p:cNvSpPr>
          <p:nvPr>
            <p:ph type="sldNum" sz="quarter" idx="12"/>
          </p:nvPr>
        </p:nvSpPr>
        <p:spPr/>
        <p:txBody>
          <a:bodyPr/>
          <a:lstStyle/>
          <a:p>
            <a:fld id="{532327B0-9D17-47B2-924E-9AE43063FE29}" type="slidenum">
              <a:rPr lang="en-US" smtClean="0"/>
              <a:pPr/>
              <a:t>9</a:t>
            </a:fld>
            <a:endParaRPr lang="en-US"/>
          </a:p>
        </p:txBody>
      </p:sp>
      <p:pic>
        <p:nvPicPr>
          <p:cNvPr id="7" name="Picture 4" descr="C:\Users\Rick\Desktop\ciat.jpg"/>
          <p:cNvPicPr>
            <a:picLocks noChangeAspect="1" noChangeArrowheads="1"/>
          </p:cNvPicPr>
          <p:nvPr/>
        </p:nvPicPr>
        <p:blipFill>
          <a:blip r:embed="rId2" cstate="print"/>
          <a:srcRect/>
          <a:stretch>
            <a:fillRect/>
          </a:stretch>
        </p:blipFill>
        <p:spPr bwMode="auto">
          <a:xfrm>
            <a:off x="9124950" y="5869115"/>
            <a:ext cx="3067050" cy="988885"/>
          </a:xfrm>
          <a:prstGeom prst="rect">
            <a:avLst/>
          </a:prstGeom>
          <a:noFill/>
        </p:spPr>
      </p:pic>
    </p:spTree>
    <p:extLst>
      <p:ext uri="{BB962C8B-B14F-4D97-AF65-F5344CB8AC3E}">
        <p14:creationId xmlns:p14="http://schemas.microsoft.com/office/powerpoint/2010/main" val="3105010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2148</Words>
  <Application>Microsoft Office PowerPoint</Application>
  <PresentationFormat>Widescreen</PresentationFormat>
  <Paragraphs>575</Paragraphs>
  <Slides>48</Slides>
  <Notes>1</Notes>
  <HiddenSlides>17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Bridge</dc:creator>
  <cp:lastModifiedBy>Student</cp:lastModifiedBy>
  <cp:revision>93</cp:revision>
  <dcterms:created xsi:type="dcterms:W3CDTF">2017-03-03T22:31:17Z</dcterms:created>
  <dcterms:modified xsi:type="dcterms:W3CDTF">2017-10-09T22:08:17Z</dcterms:modified>
</cp:coreProperties>
</file>