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2" r:id="rId4"/>
    <p:sldId id="263" r:id="rId5"/>
    <p:sldId id="264" r:id="rId6"/>
    <p:sldId id="265" r:id="rId7"/>
    <p:sldId id="266" r:id="rId8"/>
    <p:sldId id="267" r:id="rId9"/>
    <p:sldId id="261" r:id="rId10"/>
    <p:sldId id="268" r:id="rId11"/>
    <p:sldId id="269" r:id="rId12"/>
    <p:sldId id="271" r:id="rId13"/>
    <p:sldId id="258" r:id="rId14"/>
    <p:sldId id="259" r:id="rId15"/>
    <p:sldId id="260" r:id="rId16"/>
    <p:sldId id="270" r:id="rId17"/>
    <p:sldId id="272" r:id="rId18"/>
    <p:sldId id="274" r:id="rId19"/>
    <p:sldId id="275" r:id="rId20"/>
    <p:sldId id="273" r:id="rId21"/>
    <p:sldId id="282" r:id="rId22"/>
    <p:sldId id="283" r:id="rId23"/>
    <p:sldId id="284" r:id="rId24"/>
    <p:sldId id="276" r:id="rId25"/>
    <p:sldId id="277" r:id="rId26"/>
    <p:sldId id="278" r:id="rId27"/>
    <p:sldId id="279" r:id="rId28"/>
    <p:sldId id="281" r:id="rId29"/>
    <p:sldId id="2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74"/>
  </p:normalViewPr>
  <p:slideViewPr>
    <p:cSldViewPr snapToGrid="0" snapToObjects="1">
      <p:cViewPr varScale="1">
        <p:scale>
          <a:sx n="124" d="100"/>
          <a:sy n="124" d="100"/>
        </p:scale>
        <p:origin x="6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68CE54C7-5E67-8744-B113-DC80A7BE6682}"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1ABF001-7320-5645-97A0-00C1A1876EBD}" type="datetimeFigureOut">
              <a:rPr lang="en-US" smtClean="0"/>
              <a:pPr/>
              <a:t>7/5/17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E54C7-5E67-8744-B113-DC80A7BE66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54C7-5E67-8744-B113-DC80A7BE66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54C7-5E67-8744-B113-DC80A7BE6682}"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ABF001-7320-5645-97A0-00C1A1876EBD}" type="datetimeFigureOut">
              <a:rPr lang="en-US" smtClean="0"/>
              <a:pPr/>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54C7-5E67-8744-B113-DC80A7BE668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ABF001-7320-5645-97A0-00C1A1876EBD}" type="datetimeFigureOut">
              <a:rPr lang="en-US" smtClean="0"/>
              <a:pPr/>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54C7-5E67-8744-B113-DC80A7BE6682}"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ABF001-7320-5645-97A0-00C1A1876EBD}" type="datetimeFigureOut">
              <a:rPr lang="en-US" smtClean="0"/>
              <a:pPr/>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54C7-5E67-8744-B113-DC80A7BE66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BF001-7320-5645-97A0-00C1A1876EBD}" type="datetimeFigureOut">
              <a:rPr lang="en-US" smtClean="0"/>
              <a:pPr/>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68CE54C7-5E67-8744-B113-DC80A7BE6682}"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54C7-5E67-8744-B113-DC80A7BE66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1ABF001-7320-5645-97A0-00C1A1876EBD}" type="datetimeFigureOut">
              <a:rPr lang="en-US" smtClean="0"/>
              <a:pPr/>
              <a:t>7/5/17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E54C7-5E67-8744-B113-DC80A7BE6682}"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54C7-5E67-8744-B113-DC80A7BE6682}"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54C7-5E67-8744-B113-DC80A7BE6682}"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ABF001-7320-5645-97A0-00C1A1876EBD}" type="datetimeFigureOut">
              <a:rPr lang="en-US" smtClean="0"/>
              <a:pPr/>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54C7-5E67-8744-B113-DC80A7BE6682}"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ABF001-7320-5645-97A0-00C1A1876EBD}" type="datetimeFigureOut">
              <a:rPr lang="en-US" smtClean="0"/>
              <a:pPr/>
              <a:t>7/5/17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E54C7-5E67-8744-B113-DC80A7BE66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81ABF001-7320-5645-97A0-00C1A1876EBD}" type="datetimeFigureOut">
              <a:rPr lang="en-US" smtClean="0"/>
              <a:pPr/>
              <a:t>7/5/17</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68CE54C7-5E67-8744-B113-DC80A7BE6682}"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www.gallup.com/poll/158501/china-outpaces-india-women-workforce.aspx" TargetMode="External"/><Relationship Id="rId1" Type="http://schemas.openxmlformats.org/officeDocument/2006/relationships/slideLayout" Target="../slideLayouts/slideLayout4.xml"/><Relationship Id="rId2" Type="http://schemas.openxmlformats.org/officeDocument/2006/relationships/hyperlink" Target="http://libcom.org/history/chinas-migrant-work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chinadaily.com.cn/china/2013-05/16/content_16502360.htm" TargetMode="Externa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www.scmp.com/news/china/policies-politics/article/2040544/chinas-demographic-time-bomb-still-ticking-worlds-most" TargetMode="External"/><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hyperlink" Target="http://www.nytimes.com/1999/01/24/world/women-s-suicides-reveal-rural-china-s-bitter-roots.html" TargetMode="External"/><Relationship Id="rId4" Type="http://schemas.openxmlformats.org/officeDocument/2006/relationships/hyperlink" Target="http://sf.oxfordjournals.org/content/89/1/311.abstract" TargetMode="External"/><Relationship Id="rId5" Type="http://schemas.openxmlformats.org/officeDocument/2006/relationships/hyperlink" Target="http://www.china-europe-usa.com/level_4_data/cult/083_2.htm" TargetMode="External"/><Relationship Id="rId6" Type="http://schemas.openxmlformats.org/officeDocument/2006/relationships/image" Target="../media/image34.gif"/><Relationship Id="rId1" Type="http://schemas.openxmlformats.org/officeDocument/2006/relationships/slideLayout" Target="../slideLayouts/slideLayout4.xml"/><Relationship Id="rId2" Type="http://schemas.openxmlformats.org/officeDocument/2006/relationships/hyperlink" Target="http://www.who.int/bulletin/volumes/87/12/09-011209/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a:cs typeface="Arial"/>
              </a:rPr>
              <a:t>China’s Gender Regime</a:t>
            </a:r>
            <a:endParaRPr lang="en-US" dirty="0">
              <a:latin typeface="Arial"/>
              <a:cs typeface="Arial"/>
            </a:endParaRPr>
          </a:p>
        </p:txBody>
      </p:sp>
      <p:sp>
        <p:nvSpPr>
          <p:cNvPr id="3" name="Subtitle 2"/>
          <p:cNvSpPr>
            <a:spLocks noGrp="1"/>
          </p:cNvSpPr>
          <p:nvPr>
            <p:ph type="subTitle" idx="1"/>
          </p:nvPr>
        </p:nvSpPr>
        <p:spPr/>
        <p:txBody>
          <a:bodyPr/>
          <a:lstStyle/>
          <a:p>
            <a:r>
              <a:rPr lang="en-US" dirty="0" smtClean="0">
                <a:latin typeface="Arial"/>
                <a:cs typeface="Arial"/>
              </a:rPr>
              <a:t>The Gendered Costs of China’s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a:cs typeface="Arial"/>
              </a:rPr>
              <a:t>Political System:</a:t>
            </a:r>
            <a:br>
              <a:rPr lang="en-US" dirty="0" smtClean="0">
                <a:latin typeface="Arial"/>
                <a:cs typeface="Arial"/>
              </a:rPr>
            </a:br>
            <a:r>
              <a:rPr lang="en-US" dirty="0" smtClean="0">
                <a:latin typeface="Arial"/>
                <a:cs typeface="Arial"/>
              </a:rPr>
              <a:t>“Democratic” Centralism</a:t>
            </a:r>
            <a:endParaRPr lang="en-US" dirty="0">
              <a:latin typeface="Arial"/>
              <a:cs typeface="Arial"/>
            </a:endParaRPr>
          </a:p>
        </p:txBody>
      </p:sp>
      <p:pic>
        <p:nvPicPr>
          <p:cNvPr id="5" name="Content Placeholder 4" descr="Chinese CP hierarchy.jpg"/>
          <p:cNvPicPr>
            <a:picLocks noGrp="1" noChangeAspect="1"/>
          </p:cNvPicPr>
          <p:nvPr>
            <p:ph idx="1"/>
          </p:nvPr>
        </p:nvPicPr>
        <p:blipFill>
          <a:blip r:embed="rId2"/>
          <a:srcRect l="-30157" r="-30157"/>
          <a:stretch>
            <a:fillRect/>
          </a:stretch>
        </p:blipFill>
        <p:spPr>
          <a:xfrm>
            <a:off x="1625600" y="2286000"/>
            <a:ext cx="6197600" cy="38401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a:cs typeface="Arial"/>
              </a:rPr>
              <a:t>Communism Improved the Status of Women</a:t>
            </a:r>
            <a:endParaRPr lang="en-US" dirty="0">
              <a:latin typeface="Arial"/>
              <a:cs typeface="Arial"/>
            </a:endParaRPr>
          </a:p>
        </p:txBody>
      </p:sp>
      <p:pic>
        <p:nvPicPr>
          <p:cNvPr id="9" name="Content Placeholder 8" descr="Foot-Binding.jpg"/>
          <p:cNvPicPr>
            <a:picLocks noGrp="1" noChangeAspect="1"/>
          </p:cNvPicPr>
          <p:nvPr>
            <p:ph sz="half" idx="1"/>
          </p:nvPr>
        </p:nvPicPr>
        <p:blipFill>
          <a:blip r:embed="rId2"/>
          <a:srcRect t="-24644" b="-24644"/>
          <a:stretch>
            <a:fillRect/>
          </a:stretch>
        </p:blipFill>
        <p:spPr/>
      </p:pic>
      <p:sp>
        <p:nvSpPr>
          <p:cNvPr id="10" name="Content Placeholder 9"/>
          <p:cNvSpPr>
            <a:spLocks noGrp="1"/>
          </p:cNvSpPr>
          <p:nvPr>
            <p:ph sz="half" idx="2"/>
          </p:nvPr>
        </p:nvSpPr>
        <p:spPr/>
        <p:txBody>
          <a:bodyPr/>
          <a:lstStyle/>
          <a:p>
            <a:r>
              <a:rPr lang="en-US" dirty="0" smtClean="0">
                <a:latin typeface="Arial"/>
                <a:cs typeface="Arial"/>
              </a:rPr>
              <a:t>Peasants of both sexes benefitted from collectivization</a:t>
            </a:r>
          </a:p>
          <a:p>
            <a:r>
              <a:rPr lang="en-US" dirty="0" smtClean="0">
                <a:latin typeface="Arial"/>
                <a:cs typeface="Arial"/>
              </a:rPr>
              <a:t>Women on more equal terms with men </a:t>
            </a:r>
          </a:p>
          <a:p>
            <a:r>
              <a:rPr lang="en-US" dirty="0" smtClean="0">
                <a:latin typeface="Arial"/>
                <a:cs typeface="Arial"/>
              </a:rPr>
              <a:t>End of </a:t>
            </a:r>
            <a:r>
              <a:rPr lang="en-US" dirty="0" err="1" smtClean="0">
                <a:latin typeface="Arial"/>
                <a:cs typeface="Arial"/>
              </a:rPr>
              <a:t>footbinding</a:t>
            </a:r>
            <a:r>
              <a:rPr lang="en-US" dirty="0" smtClean="0">
                <a:latin typeface="Arial"/>
                <a:cs typeface="Arial"/>
              </a:rPr>
              <a:t> for high-status families</a:t>
            </a:r>
          </a:p>
          <a:p>
            <a:r>
              <a:rPr lang="en-US" dirty="0" smtClean="0">
                <a:latin typeface="Arial"/>
                <a:cs typeface="Arial"/>
              </a:rPr>
              <a:t>Women’s equality and worth recognized</a:t>
            </a:r>
          </a:p>
          <a:p>
            <a:r>
              <a:rPr lang="en-US" dirty="0" smtClean="0">
                <a:latin typeface="Arial"/>
                <a:cs typeface="Arial"/>
              </a:rPr>
              <a:t>Don’t gain the right to vote </a:t>
            </a:r>
            <a:r>
              <a:rPr lang="en-US" dirty="0" err="1" smtClean="0">
                <a:latin typeface="Arial"/>
                <a:cs typeface="Arial"/>
              </a:rPr>
              <a:t>til</a:t>
            </a:r>
            <a:r>
              <a:rPr lang="en-US" dirty="0" smtClean="0">
                <a:latin typeface="Arial"/>
                <a:cs typeface="Arial"/>
              </a:rPr>
              <a:t> 1963</a:t>
            </a:r>
            <a:endParaRPr lang="en-US"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Eras of Chinese Leadership</a:t>
            </a:r>
            <a:endParaRPr lang="en-US" dirty="0">
              <a:latin typeface="Arial"/>
              <a:cs typeface="Arial"/>
            </a:endParaRPr>
          </a:p>
        </p:txBody>
      </p:sp>
      <p:pic>
        <p:nvPicPr>
          <p:cNvPr id="4" name="Content Placeholder 3" descr="_63567388_china_leaders_304.jpg"/>
          <p:cNvPicPr>
            <a:picLocks noGrp="1" noChangeAspect="1"/>
          </p:cNvPicPr>
          <p:nvPr>
            <p:ph sz="half" idx="1"/>
          </p:nvPr>
        </p:nvPicPr>
        <p:blipFill>
          <a:blip r:embed="rId2"/>
          <a:srcRect l="-20495" r="-20495"/>
          <a:stretch>
            <a:fillRect/>
          </a:stretch>
        </p:blipFill>
        <p:spPr/>
      </p:pic>
      <p:sp>
        <p:nvSpPr>
          <p:cNvPr id="5" name="Content Placeholder 4"/>
          <p:cNvSpPr>
            <a:spLocks noGrp="1"/>
          </p:cNvSpPr>
          <p:nvPr>
            <p:ph sz="half" idx="2"/>
          </p:nvPr>
        </p:nvSpPr>
        <p:spPr/>
        <p:txBody>
          <a:bodyPr>
            <a:normAutofit/>
          </a:bodyPr>
          <a:lstStyle/>
          <a:p>
            <a:r>
              <a:rPr lang="en-US" dirty="0" smtClean="0">
                <a:latin typeface="Arial"/>
                <a:cs typeface="Arial"/>
              </a:rPr>
              <a:t>Major </a:t>
            </a:r>
            <a:r>
              <a:rPr lang="en-US" dirty="0" err="1" smtClean="0">
                <a:latin typeface="Arial"/>
                <a:cs typeface="Arial"/>
              </a:rPr>
              <a:t>Econmic</a:t>
            </a:r>
            <a:r>
              <a:rPr lang="en-US" dirty="0" smtClean="0">
                <a:latin typeface="Arial"/>
                <a:cs typeface="Arial"/>
              </a:rPr>
              <a:t> Reforms begin with Deng</a:t>
            </a:r>
          </a:p>
          <a:p>
            <a:pPr lvl="1"/>
            <a:r>
              <a:rPr lang="en-US" dirty="0" smtClean="0">
                <a:latin typeface="Arial"/>
                <a:cs typeface="Arial"/>
              </a:rPr>
              <a:t>Special Economic Zones</a:t>
            </a:r>
          </a:p>
          <a:p>
            <a:pPr lvl="1"/>
            <a:r>
              <a:rPr lang="en-US" dirty="0" smtClean="0">
                <a:latin typeface="Arial"/>
                <a:cs typeface="Arial"/>
              </a:rPr>
              <a:t>Township and Village Enterprises</a:t>
            </a:r>
          </a:p>
          <a:p>
            <a:r>
              <a:rPr lang="en-US" dirty="0" smtClean="0">
                <a:latin typeface="Arial"/>
                <a:cs typeface="Arial"/>
              </a:rPr>
              <a:t>“It doesn’t matter the color of the cat as long as it catches the mouse.”</a:t>
            </a:r>
          </a:p>
          <a:p>
            <a:r>
              <a:rPr lang="en-US" dirty="0" smtClean="0">
                <a:latin typeface="Arial"/>
                <a:cs typeface="Arial"/>
              </a:rPr>
              <a:t>“To be rich is glorious.”</a:t>
            </a:r>
            <a:endParaRPr lang="en-US"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Arial"/>
                <a:cs typeface="Arial"/>
              </a:rPr>
              <a:t>Communism as a Project of Modernization</a:t>
            </a:r>
            <a:endParaRPr lang="en-US" dirty="0">
              <a:latin typeface="Arial"/>
              <a:cs typeface="Arial"/>
            </a:endParaRPr>
          </a:p>
        </p:txBody>
      </p:sp>
      <p:pic>
        <p:nvPicPr>
          <p:cNvPr id="10" name="Content Placeholder 9" descr="CHINA GDP"/>
          <p:cNvPicPr>
            <a:picLocks noGrp="1" noChangeAspect="1"/>
          </p:cNvPicPr>
          <p:nvPr>
            <p:ph idx="1"/>
          </p:nvPr>
        </p:nvPicPr>
        <p:blipFill>
          <a:blip r:embed="rId2"/>
          <a:srcRect t="-1408" b="-1408"/>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Arial"/>
                <a:cs typeface="Arial"/>
              </a:rPr>
              <a:t>Communism as a Project of Modernization</a:t>
            </a:r>
            <a:endParaRPr lang="en-US" dirty="0">
              <a:latin typeface="Arial"/>
              <a:cs typeface="Arial"/>
            </a:endParaRPr>
          </a:p>
        </p:txBody>
      </p:sp>
      <p:pic>
        <p:nvPicPr>
          <p:cNvPr id="5" name="Content Placeholder 4" descr="gdp-per-capita-graph source The Atlantic.jpg"/>
          <p:cNvPicPr>
            <a:picLocks noGrp="1" noChangeAspect="1"/>
          </p:cNvPicPr>
          <p:nvPr>
            <p:ph idx="1"/>
          </p:nvPr>
        </p:nvPicPr>
        <p:blipFill>
          <a:blip r:embed="rId2"/>
          <a:srcRect l="-33713" r="-33713"/>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Arial"/>
                <a:cs typeface="Arial"/>
              </a:rPr>
              <a:t>Communism as a Project of Modernization</a:t>
            </a:r>
            <a:endParaRPr lang="en-US" dirty="0">
              <a:latin typeface="Arial"/>
              <a:cs typeface="Arial"/>
            </a:endParaRPr>
          </a:p>
        </p:txBody>
      </p:sp>
      <p:pic>
        <p:nvPicPr>
          <p:cNvPr id="6" name="Content Placeholder 5" descr="China literacy rates.gif"/>
          <p:cNvPicPr>
            <a:picLocks noGrp="1" noChangeAspect="1"/>
          </p:cNvPicPr>
          <p:nvPr>
            <p:ph idx="1"/>
          </p:nvPr>
        </p:nvPicPr>
        <p:blipFill>
          <a:blip r:embed="rId2"/>
          <a:srcRect l="-10412" r="-10412"/>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Literacy in China:</a:t>
            </a:r>
            <a:br>
              <a:rPr lang="en-US" dirty="0" smtClean="0">
                <a:latin typeface="Arial"/>
                <a:cs typeface="Arial"/>
              </a:rPr>
            </a:br>
            <a:r>
              <a:rPr lang="en-US" dirty="0" smtClean="0">
                <a:latin typeface="Arial"/>
                <a:cs typeface="Arial"/>
              </a:rPr>
              <a:t>Men vs. Women</a:t>
            </a:r>
            <a:endParaRPr lang="en-US" dirty="0">
              <a:latin typeface="Arial"/>
              <a:cs typeface="Arial"/>
            </a:endParaRPr>
          </a:p>
        </p:txBody>
      </p:sp>
      <p:pic>
        <p:nvPicPr>
          <p:cNvPr id="4" name="Content Placeholder 3" descr="6778781.png"/>
          <p:cNvPicPr>
            <a:picLocks noGrp="1" noChangeAspect="1"/>
          </p:cNvPicPr>
          <p:nvPr>
            <p:ph idx="1"/>
          </p:nvPr>
        </p:nvPicPr>
        <p:blipFill>
          <a:blip r:embed="rId2"/>
          <a:srcRect l="-12355" r="-12355"/>
          <a:stretch>
            <a:fillRect/>
          </a:stretch>
        </p:blipFill>
        <p:spPr>
          <a:xfrm>
            <a:off x="658813" y="2167467"/>
            <a:ext cx="7673852" cy="470746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Women’s Roles in Modernizing China</a:t>
            </a:r>
            <a:endParaRPr lang="en-US" dirty="0">
              <a:latin typeface="Arial"/>
              <a:cs typeface="Arial"/>
            </a:endParaRPr>
          </a:p>
        </p:txBody>
      </p:sp>
      <p:sp>
        <p:nvSpPr>
          <p:cNvPr id="3" name="Content Placeholder 2"/>
          <p:cNvSpPr>
            <a:spLocks noGrp="1"/>
          </p:cNvSpPr>
          <p:nvPr>
            <p:ph sz="half" idx="1"/>
          </p:nvPr>
        </p:nvSpPr>
        <p:spPr/>
        <p:txBody>
          <a:bodyPr>
            <a:normAutofit/>
          </a:bodyPr>
          <a:lstStyle/>
          <a:p>
            <a:r>
              <a:rPr lang="en-US" dirty="0" smtClean="0">
                <a:latin typeface="Arial"/>
                <a:cs typeface="Arial"/>
              </a:rPr>
              <a:t>Comrades</a:t>
            </a:r>
          </a:p>
          <a:p>
            <a:r>
              <a:rPr lang="en-US" dirty="0" smtClean="0">
                <a:latin typeface="Arial"/>
                <a:cs typeface="Arial"/>
              </a:rPr>
              <a:t>Workers</a:t>
            </a:r>
          </a:p>
          <a:p>
            <a:r>
              <a:rPr lang="en-US" dirty="0" smtClean="0">
                <a:latin typeface="Arial"/>
                <a:cs typeface="Arial"/>
              </a:rPr>
              <a:t>Farmers</a:t>
            </a:r>
          </a:p>
          <a:p>
            <a:r>
              <a:rPr lang="en-US" dirty="0" smtClean="0">
                <a:latin typeface="Arial"/>
                <a:cs typeface="Arial"/>
              </a:rPr>
              <a:t>Teachers</a:t>
            </a:r>
          </a:p>
          <a:p>
            <a:r>
              <a:rPr lang="en-US" dirty="0" smtClean="0">
                <a:latin typeface="Arial"/>
                <a:cs typeface="Arial"/>
              </a:rPr>
              <a:t>Care givers</a:t>
            </a:r>
          </a:p>
        </p:txBody>
      </p:sp>
      <p:pic>
        <p:nvPicPr>
          <p:cNvPr id="5" name="Content Placeholder 4" descr="chinese-women in field.jpg"/>
          <p:cNvPicPr>
            <a:picLocks noGrp="1" noChangeAspect="1"/>
          </p:cNvPicPr>
          <p:nvPr>
            <p:ph sz="half" idx="2"/>
          </p:nvPr>
        </p:nvPicPr>
        <p:blipFill>
          <a:blip r:embed="rId2"/>
          <a:srcRect t="-37493" b="-37493"/>
          <a:stretch>
            <a:fillRect/>
          </a:stretch>
        </p:blipFill>
        <p:spPr>
          <a:xfrm>
            <a:off x="2648374" y="948266"/>
            <a:ext cx="5835227" cy="612648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Women in China’s Economy</a:t>
            </a:r>
            <a:endParaRPr lang="en-US" dirty="0">
              <a:latin typeface="Arial"/>
              <a:cs typeface="Arial"/>
            </a:endParaRPr>
          </a:p>
        </p:txBody>
      </p:sp>
      <p:pic>
        <p:nvPicPr>
          <p:cNvPr id="8" name="Content Placeholder 7" descr="chinese-woman-working-factory.jpg">
            <a:hlinkClick r:id="rId2"/>
          </p:cNvPr>
          <p:cNvPicPr>
            <a:picLocks noGrp="1" noChangeAspect="1"/>
          </p:cNvPicPr>
          <p:nvPr>
            <p:ph sz="half" idx="1"/>
          </p:nvPr>
        </p:nvPicPr>
        <p:blipFill>
          <a:blip r:embed="rId3"/>
          <a:srcRect t="-28498" b="-28498"/>
          <a:stretch>
            <a:fillRect/>
          </a:stretch>
        </p:blipFill>
        <p:spPr/>
      </p:pic>
      <p:sp>
        <p:nvSpPr>
          <p:cNvPr id="9" name="Content Placeholder 8"/>
          <p:cNvSpPr>
            <a:spLocks noGrp="1"/>
          </p:cNvSpPr>
          <p:nvPr>
            <p:ph sz="half" idx="2"/>
          </p:nvPr>
        </p:nvSpPr>
        <p:spPr/>
        <p:txBody>
          <a:bodyPr/>
          <a:lstStyle/>
          <a:p>
            <a:r>
              <a:rPr lang="en-US" dirty="0" smtClean="0">
                <a:latin typeface="Arial"/>
                <a:cs typeface="Arial"/>
              </a:rPr>
              <a:t>Women comprise 46% of Chinese workforce</a:t>
            </a:r>
          </a:p>
          <a:p>
            <a:r>
              <a:rPr lang="en-US" dirty="0" smtClean="0">
                <a:latin typeface="Arial"/>
                <a:cs typeface="Arial"/>
              </a:rPr>
              <a:t>70% of women; 83% of men in China are </a:t>
            </a:r>
            <a:r>
              <a:rPr lang="en-US" dirty="0" smtClean="0">
                <a:latin typeface="Arial"/>
                <a:cs typeface="Arial"/>
                <a:hlinkClick r:id="rId4"/>
              </a:rPr>
              <a:t>employed</a:t>
            </a:r>
            <a:r>
              <a:rPr lang="en-US" dirty="0" smtClean="0">
                <a:latin typeface="Arial"/>
                <a:cs typeface="Arial"/>
              </a:rPr>
              <a:t> (at all)</a:t>
            </a:r>
          </a:p>
          <a:p>
            <a:r>
              <a:rPr lang="en-US" dirty="0" smtClean="0">
                <a:latin typeface="Arial"/>
                <a:cs typeface="Arial"/>
              </a:rPr>
              <a:t>The pay gap in China is .69</a:t>
            </a:r>
          </a:p>
          <a:p>
            <a:r>
              <a:rPr lang="en-US" dirty="0" smtClean="0">
                <a:latin typeface="Arial"/>
                <a:cs typeface="Arial"/>
              </a:rPr>
              <a:t>47.5% of </a:t>
            </a:r>
            <a:r>
              <a:rPr lang="en-US" dirty="0" smtClean="0">
                <a:latin typeface="Arial"/>
                <a:cs typeface="Arial"/>
                <a:hlinkClick r:id="rId2"/>
              </a:rPr>
              <a:t>migrant workers </a:t>
            </a:r>
            <a:r>
              <a:rPr lang="en-US" dirty="0" smtClean="0">
                <a:latin typeface="Arial"/>
                <a:cs typeface="Arial"/>
              </a:rPr>
              <a:t>in China are female</a:t>
            </a:r>
          </a:p>
          <a:p>
            <a:pPr lvl="1"/>
            <a:r>
              <a:rPr lang="en-US" dirty="0" smtClean="0">
                <a:latin typeface="Arial"/>
                <a:cs typeface="Arial"/>
              </a:rPr>
              <a:t>Discuss what “migrant” means in this context</a:t>
            </a:r>
          </a:p>
          <a:p>
            <a:pPr lvl="1"/>
            <a:endParaRPr lang="en-US" dirty="0" smtClean="0">
              <a:latin typeface="Arial"/>
              <a:cs typeface="Arial"/>
            </a:endParaRPr>
          </a:p>
          <a:p>
            <a:pPr lvl="1">
              <a:buNone/>
            </a:pPr>
            <a:endParaRPr lang="en-US" dirty="0" smtClean="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Income Gap Widening</a:t>
            </a:r>
            <a:endParaRPr lang="en-US" dirty="0">
              <a:latin typeface="Arial"/>
              <a:cs typeface="Arial"/>
            </a:endParaRPr>
          </a:p>
        </p:txBody>
      </p:sp>
      <p:sp>
        <p:nvSpPr>
          <p:cNvPr id="3" name="Content Placeholder 2"/>
          <p:cNvSpPr>
            <a:spLocks noGrp="1"/>
          </p:cNvSpPr>
          <p:nvPr>
            <p:ph sz="half" idx="1"/>
          </p:nvPr>
        </p:nvSpPr>
        <p:spPr/>
        <p:txBody>
          <a:bodyPr/>
          <a:lstStyle/>
          <a:p>
            <a:r>
              <a:rPr lang="en-US" dirty="0" smtClean="0">
                <a:latin typeface="Arial"/>
                <a:cs typeface="Arial"/>
              </a:rPr>
              <a:t>Urban women earned</a:t>
            </a:r>
          </a:p>
          <a:p>
            <a:pPr lvl="1"/>
            <a:r>
              <a:rPr lang="en-US" dirty="0" smtClean="0">
                <a:latin typeface="Arial"/>
                <a:cs typeface="Arial"/>
              </a:rPr>
              <a:t>.78 of men in 1990</a:t>
            </a:r>
          </a:p>
          <a:p>
            <a:pPr lvl="1"/>
            <a:r>
              <a:rPr lang="en-US" dirty="0" smtClean="0">
                <a:latin typeface="Arial"/>
                <a:cs typeface="Arial"/>
              </a:rPr>
              <a:t>.70 of men in 1999</a:t>
            </a:r>
          </a:p>
          <a:p>
            <a:pPr lvl="1"/>
            <a:r>
              <a:rPr lang="en-US" dirty="0" smtClean="0">
                <a:latin typeface="Arial"/>
                <a:cs typeface="Arial"/>
              </a:rPr>
              <a:t>.69 of men in 2010</a:t>
            </a:r>
          </a:p>
          <a:p>
            <a:r>
              <a:rPr lang="en-US" dirty="0" smtClean="0">
                <a:latin typeface="Arial"/>
                <a:cs typeface="Arial"/>
              </a:rPr>
              <a:t>Rural women earned</a:t>
            </a:r>
          </a:p>
          <a:p>
            <a:pPr lvl="1"/>
            <a:r>
              <a:rPr lang="en-US" dirty="0" smtClean="0">
                <a:latin typeface="Arial"/>
                <a:cs typeface="Arial"/>
              </a:rPr>
              <a:t>. 79 of men in 1990</a:t>
            </a:r>
          </a:p>
          <a:p>
            <a:pPr lvl="1"/>
            <a:r>
              <a:rPr lang="en-US" dirty="0" smtClean="0">
                <a:latin typeface="Arial"/>
                <a:cs typeface="Arial"/>
              </a:rPr>
              <a:t>. 56 of men in 2010</a:t>
            </a:r>
          </a:p>
          <a:p>
            <a:pPr lvl="1"/>
            <a:endParaRPr lang="en-US" dirty="0" smtClean="0">
              <a:latin typeface="Arial"/>
              <a:cs typeface="Arial"/>
            </a:endParaRPr>
          </a:p>
          <a:p>
            <a:pPr lvl="1"/>
            <a:r>
              <a:rPr lang="en-US" dirty="0" smtClean="0">
                <a:latin typeface="Arial"/>
                <a:cs typeface="Arial"/>
              </a:rPr>
              <a:t>Source:  </a:t>
            </a:r>
            <a:r>
              <a:rPr lang="en-US" dirty="0" smtClean="0">
                <a:latin typeface="Arial"/>
                <a:cs typeface="Arial"/>
                <a:hlinkClick r:id="rId2"/>
              </a:rPr>
              <a:t>China Daily story</a:t>
            </a:r>
            <a:endParaRPr lang="en-US" dirty="0" smtClean="0">
              <a:latin typeface="Arial"/>
              <a:cs typeface="Arial"/>
            </a:endParaRPr>
          </a:p>
          <a:p>
            <a:pPr lvl="1">
              <a:buNone/>
            </a:pPr>
            <a:endParaRPr lang="en-US" dirty="0" smtClean="0">
              <a:latin typeface="Arial"/>
              <a:cs typeface="Arial"/>
            </a:endParaRPr>
          </a:p>
        </p:txBody>
      </p:sp>
      <p:pic>
        <p:nvPicPr>
          <p:cNvPr id="5" name="Content Placeholder 4" descr="Contemp peasant woman and children Mongolian region.jpg"/>
          <p:cNvPicPr>
            <a:picLocks noGrp="1" noChangeAspect="1"/>
          </p:cNvPicPr>
          <p:nvPr>
            <p:ph sz="half" idx="2"/>
          </p:nvPr>
        </p:nvPicPr>
        <p:blipFill>
          <a:blip r:embed="rId3"/>
          <a:srcRect t="-16357" b="-16357"/>
          <a:stretch>
            <a:fillRect/>
          </a:stretch>
        </p:blipFill>
        <p:spPr>
          <a:xfrm>
            <a:off x="4316504" y="2286000"/>
            <a:ext cx="3657600" cy="38401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Arial"/>
                <a:cs typeface="Arial"/>
              </a:rPr>
              <a:t>China’s Place in the World</a:t>
            </a:r>
            <a:endParaRPr lang="en-US" dirty="0">
              <a:latin typeface="Arial"/>
              <a:cs typeface="Arial"/>
            </a:endParaRPr>
          </a:p>
        </p:txBody>
      </p:sp>
      <p:pic>
        <p:nvPicPr>
          <p:cNvPr id="8" name="Content Placeholder 7" descr="CHINA IN ASIA MAP"/>
          <p:cNvPicPr>
            <a:picLocks noGrp="1" noChangeAspect="1"/>
          </p:cNvPicPr>
          <p:nvPr>
            <p:ph sz="half" idx="1"/>
          </p:nvPr>
        </p:nvPicPr>
        <p:blipFill>
          <a:blip r:embed="rId2"/>
          <a:srcRect t="-19416" b="-19416"/>
          <a:stretch>
            <a:fillRect/>
          </a:stretch>
        </p:blipFill>
        <p:spPr>
          <a:xfrm>
            <a:off x="658813" y="1779293"/>
            <a:ext cx="4297680" cy="4512191"/>
          </a:xfrm>
        </p:spPr>
      </p:pic>
      <p:sp>
        <p:nvSpPr>
          <p:cNvPr id="11" name="Content Placeholder 10"/>
          <p:cNvSpPr>
            <a:spLocks noGrp="1"/>
          </p:cNvSpPr>
          <p:nvPr>
            <p:ph sz="half" idx="2"/>
          </p:nvPr>
        </p:nvSpPr>
        <p:spPr>
          <a:xfrm>
            <a:off x="4831308" y="2626653"/>
            <a:ext cx="3657600" cy="3499510"/>
          </a:xfrm>
        </p:spPr>
        <p:txBody>
          <a:bodyPr/>
          <a:lstStyle/>
          <a:p>
            <a:r>
              <a:rPr lang="en-US" smtClean="0">
                <a:latin typeface="Arial"/>
                <a:cs typeface="Arial"/>
              </a:rPr>
              <a:t>3</a:t>
            </a:r>
            <a:r>
              <a:rPr lang="en-US" baseline="30000" smtClean="0">
                <a:latin typeface="Arial"/>
                <a:cs typeface="Arial"/>
              </a:rPr>
              <a:t>rd</a:t>
            </a:r>
            <a:r>
              <a:rPr lang="en-US" smtClean="0">
                <a:latin typeface="Arial"/>
                <a:cs typeface="Arial"/>
              </a:rPr>
              <a:t> Largest Economy in the World</a:t>
            </a:r>
          </a:p>
          <a:p>
            <a:r>
              <a:rPr lang="en-US" smtClean="0">
                <a:latin typeface="Arial"/>
                <a:cs typeface="Arial"/>
              </a:rPr>
              <a:t>Grew 7.6% in 2013</a:t>
            </a:r>
          </a:p>
          <a:p>
            <a:r>
              <a:rPr lang="en-US" smtClean="0">
                <a:latin typeface="Arial"/>
                <a:cs typeface="Arial"/>
              </a:rPr>
              <a:t>GDP per capita $9800 (ranks 120</a:t>
            </a:r>
            <a:r>
              <a:rPr lang="en-US" baseline="30000" smtClean="0">
                <a:latin typeface="Arial"/>
                <a:cs typeface="Arial"/>
              </a:rPr>
              <a:t>th</a:t>
            </a:r>
            <a:r>
              <a:rPr lang="en-US" smtClean="0">
                <a:latin typeface="Arial"/>
                <a:cs typeface="Arial"/>
              </a:rPr>
              <a:t>)</a:t>
            </a:r>
          </a:p>
          <a:p>
            <a:r>
              <a:rPr lang="en-US" smtClean="0">
                <a:latin typeface="Arial"/>
                <a:cs typeface="Arial"/>
              </a:rPr>
              <a:t>GINI index 47.2 (ranks 30</a:t>
            </a:r>
            <a:r>
              <a:rPr lang="en-US" baseline="30000" smtClean="0">
                <a:latin typeface="Arial"/>
                <a:cs typeface="Arial"/>
              </a:rPr>
              <a:t>th</a:t>
            </a:r>
            <a:r>
              <a:rPr lang="en-US" smtClean="0">
                <a:latin typeface="Arial"/>
                <a:cs typeface="Arial"/>
              </a:rPr>
              <a:t>, after worse in Sub-Saharan Africa and Latin America)</a:t>
            </a:r>
            <a:endParaRPr lang="en-US" dirty="0" smtClean="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Women’s Roles in Modernizing China</a:t>
            </a:r>
            <a:endParaRPr lang="en-US" dirty="0">
              <a:latin typeface="Arial"/>
              <a:cs typeface="Arial"/>
            </a:endParaRPr>
          </a:p>
        </p:txBody>
      </p:sp>
      <p:pic>
        <p:nvPicPr>
          <p:cNvPr id="7" name="Content Placeholder 6" descr="maternity_practices_in_china_vs_the_westf91f1f89548dd118bc25.jpg"/>
          <p:cNvPicPr>
            <a:picLocks noGrp="1" noChangeAspect="1"/>
          </p:cNvPicPr>
          <p:nvPr>
            <p:ph sz="half" idx="1"/>
          </p:nvPr>
        </p:nvPicPr>
        <p:blipFill>
          <a:blip r:embed="rId2"/>
          <a:srcRect t="-20094" b="-20094"/>
          <a:stretch>
            <a:fillRect/>
          </a:stretch>
        </p:blipFill>
        <p:spPr/>
      </p:pic>
      <p:sp>
        <p:nvSpPr>
          <p:cNvPr id="6" name="Content Placeholder 5"/>
          <p:cNvSpPr>
            <a:spLocks noGrp="1"/>
          </p:cNvSpPr>
          <p:nvPr>
            <p:ph sz="half" idx="2"/>
          </p:nvPr>
        </p:nvSpPr>
        <p:spPr/>
        <p:txBody>
          <a:bodyPr/>
          <a:lstStyle/>
          <a:p>
            <a:r>
              <a:rPr lang="en-US" dirty="0" smtClean="0">
                <a:latin typeface="Arial"/>
                <a:cs typeface="Arial"/>
              </a:rPr>
              <a:t>Mothers</a:t>
            </a:r>
          </a:p>
          <a:p>
            <a:pPr lvl="2"/>
            <a:r>
              <a:rPr lang="en-US" dirty="0" smtClean="0">
                <a:latin typeface="Arial"/>
                <a:cs typeface="Arial"/>
              </a:rPr>
              <a:t>Who control their fertility***</a:t>
            </a:r>
          </a:p>
          <a:p>
            <a:pPr lvl="2"/>
            <a:r>
              <a:rPr lang="en-US" dirty="0" smtClean="0">
                <a:latin typeface="Arial"/>
                <a:cs typeface="Arial"/>
              </a:rPr>
              <a:t>State intervention into family planning</a:t>
            </a:r>
          </a:p>
          <a:p>
            <a:pPr lvl="2"/>
            <a:r>
              <a:rPr lang="en-US" dirty="0" smtClean="0">
                <a:latin typeface="Arial"/>
                <a:cs typeface="Arial"/>
              </a:rPr>
              <a:t>Fertility rate (2014): 1.55 children per woman </a:t>
            </a:r>
          </a:p>
          <a:p>
            <a:pPr lvl="2"/>
            <a:r>
              <a:rPr lang="en-US" dirty="0" smtClean="0">
                <a:latin typeface="Arial"/>
                <a:cs typeface="Arial"/>
              </a:rPr>
              <a:t>Contraceptive use rate:  84.6%</a:t>
            </a:r>
          </a:p>
          <a:p>
            <a:pPr lvl="2"/>
            <a:r>
              <a:rPr lang="en-US" dirty="0" smtClean="0">
                <a:latin typeface="Arial"/>
                <a:cs typeface="Arial"/>
              </a:rPr>
              <a:t>Sterilization rate:  46%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8710"/>
          </a:xfrm>
        </p:spPr>
        <p:txBody>
          <a:bodyPr/>
          <a:lstStyle/>
          <a:p>
            <a:r>
              <a:rPr lang="en-US" sz="4000" dirty="0" smtClean="0"/>
              <a:t>World Economic Forum</a:t>
            </a:r>
            <a:br>
              <a:rPr lang="en-US" sz="4000" dirty="0" smtClean="0"/>
            </a:br>
            <a:r>
              <a:rPr lang="en-US" sz="4000" dirty="0" smtClean="0"/>
              <a:t>Global Gender Gap Report 2016</a:t>
            </a:r>
            <a:endParaRPr lang="en-US"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1219" y="2286000"/>
            <a:ext cx="2192788" cy="3840163"/>
          </a:xfrm>
        </p:spPr>
      </p:pic>
      <p:sp>
        <p:nvSpPr>
          <p:cNvPr id="4" name="Content Placeholder 3"/>
          <p:cNvSpPr>
            <a:spLocks noGrp="1"/>
          </p:cNvSpPr>
          <p:nvPr>
            <p:ph sz="half" idx="2"/>
          </p:nvPr>
        </p:nvSpPr>
        <p:spPr/>
        <p:txBody>
          <a:bodyPr>
            <a:normAutofit fontScale="92500" lnSpcReduction="10000"/>
          </a:bodyPr>
          <a:lstStyle/>
          <a:p>
            <a:r>
              <a:rPr lang="en-US" dirty="0" smtClean="0"/>
              <a:t>China ranks 99 out of 140 countries on Global Gender Parity</a:t>
            </a:r>
          </a:p>
          <a:p>
            <a:r>
              <a:rPr lang="en-US" dirty="0" smtClean="0"/>
              <a:t>Women have achieved parity with men and meet the global sample averages for education and health.</a:t>
            </a:r>
          </a:p>
          <a:p>
            <a:r>
              <a:rPr lang="en-US" dirty="0"/>
              <a:t>W</a:t>
            </a:r>
            <a:r>
              <a:rPr lang="en-US" dirty="0" smtClean="0"/>
              <a:t>omen’s economic power is far less than men’s, yet China is slightly above the global sample average on this indicator.</a:t>
            </a:r>
          </a:p>
          <a:p>
            <a:r>
              <a:rPr lang="en-US" dirty="0" smtClean="0"/>
              <a:t>It is below the global average in terms of women’s participation in politics.</a:t>
            </a:r>
          </a:p>
        </p:txBody>
      </p:sp>
    </p:spTree>
    <p:extLst>
      <p:ext uri="{BB962C8B-B14F-4D97-AF65-F5344CB8AC3E}">
        <p14:creationId xmlns:p14="http://schemas.microsoft.com/office/powerpoint/2010/main" val="81648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8710"/>
          </a:xfrm>
        </p:spPr>
        <p:txBody>
          <a:bodyPr/>
          <a:lstStyle/>
          <a:p>
            <a:r>
              <a:rPr lang="en-US" sz="4000" dirty="0" smtClean="0"/>
              <a:t>World Economic Forum</a:t>
            </a:r>
            <a:br>
              <a:rPr lang="en-US" sz="4000" dirty="0" smtClean="0"/>
            </a:br>
            <a:r>
              <a:rPr lang="en-US" sz="4000" dirty="0" smtClean="0"/>
              <a:t>Global Gender Gap Report 2016</a:t>
            </a:r>
            <a:endParaRPr lang="en-US" sz="4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20257" y="2162710"/>
            <a:ext cx="2501900" cy="457200"/>
          </a:xfrm>
        </p:spPr>
      </p:pic>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0692" y="2933279"/>
            <a:ext cx="8743308" cy="1154666"/>
          </a:xfrm>
        </p:spPr>
      </p:pic>
      <p:sp>
        <p:nvSpPr>
          <p:cNvPr id="10" name="TextBox 9"/>
          <p:cNvSpPr txBox="1"/>
          <p:nvPr/>
        </p:nvSpPr>
        <p:spPr>
          <a:xfrm>
            <a:off x="575353" y="4401314"/>
            <a:ext cx="8126858" cy="1477328"/>
          </a:xfrm>
          <a:prstGeom prst="rect">
            <a:avLst/>
          </a:prstGeom>
          <a:noFill/>
        </p:spPr>
        <p:txBody>
          <a:bodyPr wrap="square" rtlCol="0">
            <a:spAutoFit/>
          </a:bodyPr>
          <a:lstStyle/>
          <a:p>
            <a:r>
              <a:rPr lang="en-US" dirty="0" smtClean="0"/>
              <a:t>China’s achievements in women’s literacy and education are particularly noteworthy as they represent huge gains over pre-revolutionary levels, for both women and men.</a:t>
            </a:r>
          </a:p>
          <a:p>
            <a:endParaRPr lang="en-US" dirty="0" smtClean="0"/>
          </a:p>
          <a:p>
            <a:r>
              <a:rPr lang="en-US" dirty="0" smtClean="0"/>
              <a:t>Chinese women rank first in the world in enrollment in tertiary education.</a:t>
            </a:r>
            <a:endParaRPr lang="en-US" dirty="0"/>
          </a:p>
        </p:txBody>
      </p:sp>
    </p:spTree>
    <p:extLst>
      <p:ext uri="{BB962C8B-B14F-4D97-AF65-F5344CB8AC3E}">
        <p14:creationId xmlns:p14="http://schemas.microsoft.com/office/powerpoint/2010/main" val="78168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8710"/>
          </a:xfrm>
        </p:spPr>
        <p:txBody>
          <a:bodyPr/>
          <a:lstStyle/>
          <a:p>
            <a:r>
              <a:rPr lang="en-US" sz="4000" dirty="0" smtClean="0"/>
              <a:t>World Economic Forum</a:t>
            </a:r>
            <a:br>
              <a:rPr lang="en-US" sz="4000" dirty="0" smtClean="0"/>
            </a:br>
            <a:r>
              <a:rPr lang="en-US" sz="4000" dirty="0" smtClean="0"/>
              <a:t>Global Gender Gap Report 2016</a:t>
            </a:r>
            <a:endParaRPr lang="en-US" sz="4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20257" y="2162710"/>
            <a:ext cx="2501900" cy="457200"/>
          </a:xfrm>
        </p:spPr>
      </p:pic>
      <p:sp>
        <p:nvSpPr>
          <p:cNvPr id="10" name="TextBox 9"/>
          <p:cNvSpPr txBox="1"/>
          <p:nvPr/>
        </p:nvSpPr>
        <p:spPr>
          <a:xfrm>
            <a:off x="575353" y="4401314"/>
            <a:ext cx="8126858" cy="2031325"/>
          </a:xfrm>
          <a:prstGeom prst="rect">
            <a:avLst/>
          </a:prstGeom>
          <a:noFill/>
        </p:spPr>
        <p:txBody>
          <a:bodyPr wrap="square" rtlCol="0">
            <a:spAutoFit/>
          </a:bodyPr>
          <a:lstStyle/>
          <a:p>
            <a:r>
              <a:rPr lang="en-US" dirty="0" smtClean="0"/>
              <a:t>China ranks144th out of 144 countries in sex ratios at birth, the legacy of its one child policy, in place in urban areas from 1979 through 2015.</a:t>
            </a:r>
          </a:p>
          <a:p>
            <a:endParaRPr lang="en-US" dirty="0"/>
          </a:p>
          <a:p>
            <a:r>
              <a:rPr lang="en-US" dirty="0" smtClean="0"/>
              <a:t>Yet cultural preference for boys still leads many to practice sex selective abortion, despite its illegality.</a:t>
            </a:r>
          </a:p>
          <a:p>
            <a:endParaRPr lang="en-US" dirty="0"/>
          </a:p>
          <a:p>
            <a:r>
              <a:rPr lang="en-US" dirty="0" smtClean="0"/>
              <a:t>In 2015, </a:t>
            </a:r>
            <a:r>
              <a:rPr lang="en-US" dirty="0" smtClean="0">
                <a:hlinkClick r:id="rId3"/>
              </a:rPr>
              <a:t>114 boys were born for every 100 girls</a:t>
            </a:r>
            <a:r>
              <a:rPr lang="en-US" dirty="0" smtClean="0"/>
              <a:t>.  </a:t>
            </a:r>
            <a:endParaRPr lang="en-US" dirty="0"/>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58813" y="2856216"/>
            <a:ext cx="7478320" cy="1578161"/>
          </a:xfrm>
        </p:spPr>
      </p:pic>
    </p:spTree>
    <p:extLst>
      <p:ext uri="{BB962C8B-B14F-4D97-AF65-F5344CB8AC3E}">
        <p14:creationId xmlns:p14="http://schemas.microsoft.com/office/powerpoint/2010/main" val="1828096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a:cs typeface="Arial"/>
              </a:rPr>
              <a:t>China’s One Child Policy</a:t>
            </a:r>
            <a:endParaRPr lang="en-US" dirty="0">
              <a:latin typeface="Arial"/>
              <a:cs typeface="Arial"/>
            </a:endParaRPr>
          </a:p>
        </p:txBody>
      </p:sp>
      <p:pic>
        <p:nvPicPr>
          <p:cNvPr id="9" name="Content Placeholder 8" descr="chinese_boys.jpg"/>
          <p:cNvPicPr>
            <a:picLocks noGrp="1" noChangeAspect="1"/>
          </p:cNvPicPr>
          <p:nvPr>
            <p:ph idx="1"/>
          </p:nvPr>
        </p:nvPicPr>
        <p:blipFill>
          <a:blip r:embed="rId2"/>
          <a:srcRect l="-569" r="-569"/>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Arial"/>
                <a:cs typeface="Arial"/>
              </a:rPr>
              <a:t>One Child Policy</a:t>
            </a:r>
            <a:endParaRPr lang="en-US" dirty="0">
              <a:latin typeface="Arial"/>
              <a:cs typeface="Arial"/>
            </a:endParaRPr>
          </a:p>
        </p:txBody>
      </p:sp>
      <p:sp>
        <p:nvSpPr>
          <p:cNvPr id="5" name="Content Placeholder 4"/>
          <p:cNvSpPr>
            <a:spLocks noGrp="1"/>
          </p:cNvSpPr>
          <p:nvPr>
            <p:ph sz="half" idx="1"/>
          </p:nvPr>
        </p:nvSpPr>
        <p:spPr>
          <a:xfrm>
            <a:off x="658903" y="4572000"/>
            <a:ext cx="7824697" cy="1554163"/>
          </a:xfrm>
        </p:spPr>
        <p:txBody>
          <a:bodyPr>
            <a:noAutofit/>
          </a:bodyPr>
          <a:lstStyle/>
          <a:p>
            <a:r>
              <a:rPr lang="en-US" dirty="0" smtClean="0">
                <a:latin typeface="Arial"/>
                <a:cs typeface="Arial"/>
              </a:rPr>
              <a:t>Introduced in 1979</a:t>
            </a:r>
          </a:p>
          <a:p>
            <a:r>
              <a:rPr lang="en-US" dirty="0" smtClean="0">
                <a:latin typeface="Arial"/>
                <a:cs typeface="Arial"/>
              </a:rPr>
              <a:t>Exceptions for ethnic minorities; rural areas can have second if first girl or disabled!!</a:t>
            </a:r>
          </a:p>
          <a:p>
            <a:r>
              <a:rPr lang="en-US" dirty="0" smtClean="0">
                <a:latin typeface="Arial"/>
                <a:cs typeface="Arial"/>
              </a:rPr>
              <a:t>More recently, relaxed to allow people married for second time to have child together</a:t>
            </a:r>
            <a:endParaRPr lang="en-US" dirty="0">
              <a:latin typeface="Arial"/>
              <a:cs typeface="Arial"/>
            </a:endParaRPr>
          </a:p>
        </p:txBody>
      </p:sp>
      <p:pic>
        <p:nvPicPr>
          <p:cNvPr id="8" name="Content Placeholder 7" descr="sexratioatbirth2ia.gif"/>
          <p:cNvPicPr>
            <a:picLocks noGrp="1" noChangeAspect="1"/>
          </p:cNvPicPr>
          <p:nvPr>
            <p:ph sz="half" idx="2"/>
          </p:nvPr>
        </p:nvPicPr>
        <p:blipFill>
          <a:blip r:embed="rId2"/>
          <a:srcRect t="-56481" b="-56481"/>
          <a:stretch>
            <a:fillRect/>
          </a:stretch>
        </p:blipFill>
        <p:spPr>
          <a:xfrm>
            <a:off x="2155832" y="731203"/>
            <a:ext cx="5138483" cy="539496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Results of the One Child Policy</a:t>
            </a:r>
            <a:endParaRPr lang="en-US" dirty="0">
              <a:latin typeface="Arial"/>
              <a:cs typeface="Arial"/>
            </a:endParaRPr>
          </a:p>
        </p:txBody>
      </p:sp>
      <p:pic>
        <p:nvPicPr>
          <p:cNvPr id="9" name="Content Placeholder 8" descr="sex ratios of several countries.png"/>
          <p:cNvPicPr>
            <a:picLocks noGrp="1" noChangeAspect="1"/>
          </p:cNvPicPr>
          <p:nvPr>
            <p:ph idx="1"/>
          </p:nvPr>
        </p:nvPicPr>
        <p:blipFill>
          <a:blip r:embed="rId2"/>
          <a:srcRect l="-11059" r="-11059"/>
          <a:stretch>
            <a:fillRect/>
          </a:stretch>
        </p:blipFill>
        <p:spPr>
          <a:xfrm>
            <a:off x="1456266" y="1998133"/>
            <a:ext cx="6197600" cy="38401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Results of the One Child Policy</a:t>
            </a:r>
            <a:endParaRPr lang="en-US" dirty="0">
              <a:latin typeface="Arial"/>
              <a:cs typeface="Arial"/>
            </a:endParaRPr>
          </a:p>
        </p:txBody>
      </p:sp>
      <p:pic>
        <p:nvPicPr>
          <p:cNvPr id="7" name="Content Placeholder 6" descr="111312_china_one_child_bp.jpg"/>
          <p:cNvPicPr>
            <a:picLocks noGrp="1" noChangeAspect="1"/>
          </p:cNvPicPr>
          <p:nvPr>
            <p:ph idx="1"/>
          </p:nvPr>
        </p:nvPicPr>
        <p:blipFill>
          <a:blip r:embed="rId2"/>
          <a:srcRect l="-3838" r="-3838"/>
          <a:stretch>
            <a:fillRect/>
          </a:stretch>
        </p:blipFill>
        <p:spPr>
          <a:xfrm>
            <a:off x="1540933" y="2286000"/>
            <a:ext cx="6197600" cy="38401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China’s Dirty Little Secret: Women and Suicide</a:t>
            </a:r>
            <a:endParaRPr lang="en-US" dirty="0">
              <a:latin typeface="Arial"/>
              <a:cs typeface="Arial"/>
            </a:endParaRPr>
          </a:p>
        </p:txBody>
      </p:sp>
      <p:sp>
        <p:nvSpPr>
          <p:cNvPr id="8" name="Content Placeholder 7"/>
          <p:cNvSpPr>
            <a:spLocks noGrp="1"/>
          </p:cNvSpPr>
          <p:nvPr>
            <p:ph sz="half" idx="1"/>
          </p:nvPr>
        </p:nvSpPr>
        <p:spPr>
          <a:xfrm>
            <a:off x="658904" y="2286000"/>
            <a:ext cx="3454947" cy="3840163"/>
          </a:xfrm>
        </p:spPr>
        <p:txBody>
          <a:bodyPr>
            <a:normAutofit/>
          </a:bodyPr>
          <a:lstStyle/>
          <a:p>
            <a:r>
              <a:rPr lang="en-US" sz="1600" dirty="0" smtClean="0">
                <a:latin typeface="Arial"/>
                <a:cs typeface="Arial"/>
              </a:rPr>
              <a:t>China is the only country in the world </a:t>
            </a:r>
            <a:r>
              <a:rPr lang="en-US" sz="1600" dirty="0" smtClean="0">
                <a:latin typeface="Arial"/>
                <a:cs typeface="Arial"/>
                <a:hlinkClick r:id="rId2"/>
              </a:rPr>
              <a:t>where women’s suicide rate is higher than men’s</a:t>
            </a:r>
            <a:endParaRPr lang="en-US" sz="1600" dirty="0" smtClean="0">
              <a:latin typeface="Arial"/>
              <a:cs typeface="Arial"/>
            </a:endParaRPr>
          </a:p>
          <a:p>
            <a:r>
              <a:rPr lang="en-US" sz="1600" dirty="0" smtClean="0">
                <a:latin typeface="Arial"/>
                <a:cs typeface="Arial"/>
              </a:rPr>
              <a:t>The problem is particularly pronounced in </a:t>
            </a:r>
            <a:r>
              <a:rPr lang="en-US" sz="1600" dirty="0" smtClean="0">
                <a:latin typeface="Arial"/>
                <a:cs typeface="Arial"/>
                <a:hlinkClick r:id="rId2"/>
              </a:rPr>
              <a:t>rural areas</a:t>
            </a:r>
            <a:endParaRPr lang="en-US" sz="1600" dirty="0" smtClean="0">
              <a:latin typeface="Arial"/>
              <a:cs typeface="Arial"/>
            </a:endParaRPr>
          </a:p>
          <a:p>
            <a:r>
              <a:rPr lang="en-US" sz="1600" dirty="0" smtClean="0">
                <a:latin typeface="Arial"/>
                <a:cs typeface="Arial"/>
              </a:rPr>
              <a:t>Experts speculate that women’s </a:t>
            </a:r>
            <a:r>
              <a:rPr lang="en-US" sz="1600" dirty="0" smtClean="0">
                <a:latin typeface="Arial"/>
                <a:cs typeface="Arial"/>
                <a:hlinkClick r:id="rId3"/>
              </a:rPr>
              <a:t>lack of economic and family power</a:t>
            </a:r>
            <a:r>
              <a:rPr lang="en-US" sz="1600" dirty="0" smtClean="0">
                <a:latin typeface="Arial"/>
                <a:cs typeface="Arial"/>
              </a:rPr>
              <a:t>, and lack of </a:t>
            </a:r>
            <a:r>
              <a:rPr lang="en-US" sz="1600" dirty="0" smtClean="0">
                <a:latin typeface="Arial"/>
                <a:cs typeface="Arial"/>
                <a:hlinkClick r:id="rId4"/>
              </a:rPr>
              <a:t>social support</a:t>
            </a:r>
            <a:r>
              <a:rPr lang="en-US" sz="1600" dirty="0" smtClean="0">
                <a:latin typeface="Arial"/>
                <a:cs typeface="Arial"/>
              </a:rPr>
              <a:t> for married women are the primary factors</a:t>
            </a:r>
          </a:p>
          <a:p>
            <a:r>
              <a:rPr lang="en-US" sz="1600" dirty="0" smtClean="0">
                <a:latin typeface="Arial"/>
                <a:cs typeface="Arial"/>
              </a:rPr>
              <a:t>Click on graph to see short analysis</a:t>
            </a:r>
          </a:p>
          <a:p>
            <a:pPr marL="0" indent="0">
              <a:buNone/>
            </a:pPr>
            <a:endParaRPr lang="en-US" sz="1600" dirty="0">
              <a:latin typeface="Arial"/>
              <a:cs typeface="Arial"/>
            </a:endParaRPr>
          </a:p>
        </p:txBody>
      </p:sp>
      <p:pic>
        <p:nvPicPr>
          <p:cNvPr id="11" name="Content Placeholder 10" descr="Suicide rates 2003 by country.gif">
            <a:hlinkClick r:id="rId5"/>
          </p:cNvPr>
          <p:cNvPicPr>
            <a:picLocks noGrp="1" noChangeAspect="1"/>
          </p:cNvPicPr>
          <p:nvPr>
            <p:ph sz="half" idx="2"/>
          </p:nvPr>
        </p:nvPicPr>
        <p:blipFill>
          <a:blip r:embed="rId6">
            <a:extLst>
              <a:ext uri="{28A0092B-C50C-407E-A947-70E740481C1C}">
                <a14:useLocalDpi xmlns:a14="http://schemas.microsoft.com/office/drawing/2010/main" val="0"/>
              </a:ext>
            </a:extLst>
          </a:blip>
          <a:srcRect t="1560" b="1560"/>
          <a:stretch>
            <a:fillRect/>
          </a:stretch>
        </p:blipFill>
        <p:spPr>
          <a:xfrm>
            <a:off x="4113851" y="2286000"/>
            <a:ext cx="4689084" cy="3702978"/>
          </a:xfrm>
        </p:spPr>
      </p:pic>
    </p:spTree>
    <p:extLst>
      <p:ext uri="{BB962C8B-B14F-4D97-AF65-F5344CB8AC3E}">
        <p14:creationId xmlns:p14="http://schemas.microsoft.com/office/powerpoint/2010/main" val="43813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0" y="455613"/>
            <a:ext cx="7824788" cy="1323975"/>
          </a:xfrm>
        </p:spPr>
        <p:txBody>
          <a:bodyPr/>
          <a:lstStyle/>
          <a:p>
            <a:r>
              <a:rPr lang="en-US" dirty="0" smtClean="0">
                <a:latin typeface="Arial"/>
                <a:cs typeface="Arial"/>
              </a:rPr>
              <a:t>China’s Gender Regime</a:t>
            </a:r>
            <a:endParaRPr lang="en-US" dirty="0">
              <a:latin typeface="Arial"/>
              <a:cs typeface="Arial"/>
            </a:endParaRPr>
          </a:p>
        </p:txBody>
      </p:sp>
      <p:sp>
        <p:nvSpPr>
          <p:cNvPr id="3" name="Content Placeholder 2"/>
          <p:cNvSpPr>
            <a:spLocks noGrp="1"/>
          </p:cNvSpPr>
          <p:nvPr>
            <p:ph idx="4294967295"/>
          </p:nvPr>
        </p:nvSpPr>
        <p:spPr>
          <a:xfrm>
            <a:off x="2946400" y="2286000"/>
            <a:ext cx="6197600" cy="3840163"/>
          </a:xfrm>
        </p:spPr>
        <p:txBody>
          <a:bodyPr/>
          <a:lstStyle/>
          <a:p>
            <a:endParaRPr lang="en-US" dirty="0"/>
          </a:p>
          <a:p>
            <a:endParaRPr lang="en-US" dirty="0"/>
          </a:p>
        </p:txBody>
      </p:sp>
      <p:pic>
        <p:nvPicPr>
          <p:cNvPr id="6" name="Picture 5"/>
          <p:cNvPicPr>
            <a:picLocks noChangeAspect="1"/>
          </p:cNvPicPr>
          <p:nvPr/>
        </p:nvPicPr>
        <p:blipFill>
          <a:blip r:embed="rId2"/>
          <a:stretch>
            <a:fillRect/>
          </a:stretch>
        </p:blipFill>
        <p:spPr>
          <a:xfrm>
            <a:off x="4521200" y="2921000"/>
            <a:ext cx="88900" cy="10033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99256206"/>
              </p:ext>
            </p:extLst>
          </p:nvPr>
        </p:nvGraphicFramePr>
        <p:xfrm>
          <a:off x="658812" y="801038"/>
          <a:ext cx="7678469" cy="5029200"/>
        </p:xfrm>
        <a:graphic>
          <a:graphicData uri="http://schemas.openxmlformats.org/drawingml/2006/table">
            <a:tbl>
              <a:tblPr firstRow="1" bandRow="1">
                <a:tableStyleId>{69CF1AB2-1976-4502-BF36-3FF5EA218861}</a:tableStyleId>
              </a:tblPr>
              <a:tblGrid>
                <a:gridCol w="1375843"/>
                <a:gridCol w="1267291"/>
                <a:gridCol w="1208070"/>
                <a:gridCol w="1245124"/>
                <a:gridCol w="1236427"/>
                <a:gridCol w="1345714"/>
              </a:tblGrid>
              <a:tr h="48473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Political-Economic</a:t>
                      </a:r>
                      <a:r>
                        <a:rPr lang="en-US" sz="1200" b="0" u="sng" kern="1200" baseline="0" dirty="0" smtClean="0">
                          <a:solidFill>
                            <a:schemeClr val="dk1"/>
                          </a:solidFill>
                          <a:latin typeface="Arial"/>
                          <a:ea typeface="+mn-ea"/>
                          <a:cs typeface="Arial"/>
                        </a:rPr>
                        <a:t> Regime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Type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dk1"/>
                        </a:solidFill>
                        <a:latin typeface="Arial"/>
                        <a:ea typeface="+mn-ea"/>
                        <a:cs typeface="Arial"/>
                      </a:endParaRPr>
                    </a:p>
                    <a:p>
                      <a:r>
                        <a:rPr lang="en-US" sz="1200" b="0" dirty="0" smtClean="0">
                          <a:latin typeface="Arial"/>
                          <a:cs typeface="Arial"/>
                        </a:rPr>
                        <a:t>Communist</a:t>
                      </a:r>
                      <a:r>
                        <a:rPr lang="en-US" sz="1200" b="0" baseline="0" dirty="0" smtClean="0">
                          <a:latin typeface="Arial"/>
                          <a:cs typeface="Arial"/>
                        </a:rPr>
                        <a:t> </a:t>
                      </a:r>
                      <a:r>
                        <a:rPr lang="en-US" sz="1200" b="0" dirty="0" smtClean="0">
                          <a:latin typeface="Arial"/>
                          <a:cs typeface="Arial"/>
                        </a:rPr>
                        <a:t>Political Regime - Rapidly</a:t>
                      </a:r>
                      <a:r>
                        <a:rPr lang="en-US" sz="1200" b="0" baseline="0" dirty="0" smtClean="0">
                          <a:latin typeface="Arial"/>
                          <a:cs typeface="Arial"/>
                        </a:rPr>
                        <a:t> Developing, but State Controlled Economic Regime</a:t>
                      </a:r>
                      <a:endParaRPr lang="en-US" sz="1200" b="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Description</a:t>
                      </a:r>
                      <a:endParaRPr lang="en-US" sz="1200" b="0" kern="1200" dirty="0" smtClean="0">
                        <a:solidFill>
                          <a:schemeClr val="dk1"/>
                        </a:solidFill>
                        <a:latin typeface="Arial"/>
                        <a:ea typeface="+mn-ea"/>
                        <a:cs typeface="Arial"/>
                      </a:endParaRPr>
                    </a:p>
                    <a:p>
                      <a:endParaRPr lang="en-US" sz="1200" b="0" dirty="0" smtClean="0">
                        <a:latin typeface="Arial"/>
                        <a:cs typeface="Arial"/>
                      </a:endParaRPr>
                    </a:p>
                    <a:p>
                      <a:r>
                        <a:rPr lang="en-US" sz="1200" b="0" dirty="0" smtClean="0">
                          <a:latin typeface="Arial"/>
                          <a:cs typeface="Arial"/>
                        </a:rPr>
                        <a:t>Communist</a:t>
                      </a:r>
                      <a:r>
                        <a:rPr lang="en-US" sz="1200" b="0" baseline="0" dirty="0" smtClean="0">
                          <a:latin typeface="Arial"/>
                          <a:cs typeface="Arial"/>
                        </a:rPr>
                        <a:t> political structures of control; strong state direction of all aspects of family, social, economic and political life</a:t>
                      </a:r>
                    </a:p>
                    <a:p>
                      <a:endParaRPr lang="en-US" sz="1200" b="0" baseline="0" dirty="0" smtClean="0">
                        <a:latin typeface="Arial"/>
                        <a:cs typeface="Arial"/>
                      </a:endParaRPr>
                    </a:p>
                    <a:p>
                      <a:r>
                        <a:rPr lang="en-US" sz="1200" b="0" baseline="0" dirty="0" smtClean="0">
                          <a:latin typeface="Arial"/>
                          <a:cs typeface="Arial"/>
                        </a:rPr>
                        <a:t>Maoist (Marxist-</a:t>
                      </a:r>
                      <a:r>
                        <a:rPr lang="en-US" sz="1200" b="0" baseline="0" dirty="0" err="1" smtClean="0">
                          <a:latin typeface="Arial"/>
                          <a:cs typeface="Arial"/>
                        </a:rPr>
                        <a:t>Leninst</a:t>
                      </a:r>
                      <a:r>
                        <a:rPr lang="en-US" sz="1200" b="0" baseline="0" dirty="0" smtClean="0">
                          <a:latin typeface="Arial"/>
                          <a:cs typeface="Arial"/>
                        </a:rPr>
                        <a:t>) Ideology stressed equality of men and women as “comrades in class struggle” but women have been absent from the highest levels of political power</a:t>
                      </a:r>
                      <a:endParaRPr lang="en-US" sz="1200" b="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Economy</a:t>
                      </a:r>
                      <a:endParaRPr lang="en-US" sz="1200" b="0" kern="1200" dirty="0" smtClean="0">
                        <a:solidFill>
                          <a:schemeClr val="dk1"/>
                        </a:solidFill>
                        <a:latin typeface="Arial"/>
                        <a:ea typeface="+mn-ea"/>
                        <a:cs typeface="Arial"/>
                      </a:endParaRPr>
                    </a:p>
                    <a:p>
                      <a:endParaRPr lang="en-US" sz="1200" b="0" dirty="0" smtClean="0">
                        <a:latin typeface="Arial"/>
                        <a:cs typeface="Arial"/>
                      </a:endParaRPr>
                    </a:p>
                    <a:p>
                      <a:r>
                        <a:rPr lang="en-US" sz="1200" b="0" dirty="0" smtClean="0">
                          <a:latin typeface="Arial"/>
                          <a:cs typeface="Arial"/>
                        </a:rPr>
                        <a:t>State directed and controlled; women play strong role in agriculture</a:t>
                      </a:r>
                      <a:r>
                        <a:rPr lang="en-US" sz="1200" b="0" baseline="0" dirty="0" smtClean="0">
                          <a:latin typeface="Arial"/>
                          <a:cs typeface="Arial"/>
                        </a:rPr>
                        <a:t> and in assembly line production in EPZs</a:t>
                      </a:r>
                    </a:p>
                    <a:p>
                      <a:endParaRPr lang="en-US" sz="1200" b="0" baseline="0" dirty="0" smtClean="0">
                        <a:latin typeface="Arial"/>
                        <a:cs typeface="Arial"/>
                      </a:endParaRPr>
                    </a:p>
                    <a:p>
                      <a:r>
                        <a:rPr lang="en-US" sz="1200" b="0" baseline="0" dirty="0" smtClean="0">
                          <a:latin typeface="Arial"/>
                          <a:cs typeface="Arial"/>
                        </a:rPr>
                        <a:t>Some women entrepreneurs</a:t>
                      </a:r>
                    </a:p>
                    <a:p>
                      <a:endParaRPr lang="en-US" sz="1200" b="0" baseline="0" dirty="0" smtClean="0">
                        <a:latin typeface="Arial"/>
                        <a:cs typeface="Arial"/>
                      </a:endParaRPr>
                    </a:p>
                    <a:p>
                      <a:r>
                        <a:rPr lang="en-US" sz="1200" b="0" baseline="0" dirty="0" smtClean="0">
                          <a:latin typeface="Arial"/>
                          <a:cs typeface="Arial"/>
                        </a:rPr>
                        <a:t>Growing class of wealthy women super-consumers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Dominant Religion</a:t>
                      </a:r>
                      <a:endParaRPr lang="en-US" sz="1200" b="0" kern="1200" dirty="0" smtClean="0">
                        <a:solidFill>
                          <a:schemeClr val="dk1"/>
                        </a:solidFill>
                        <a:latin typeface="Arial"/>
                        <a:ea typeface="+mn-ea"/>
                        <a:cs typeface="Arial"/>
                      </a:endParaRPr>
                    </a:p>
                    <a:p>
                      <a:endParaRPr lang="en-US" sz="1200" b="0" dirty="0" smtClean="0">
                        <a:latin typeface="Arial"/>
                        <a:cs typeface="Arial"/>
                      </a:endParaRPr>
                    </a:p>
                    <a:p>
                      <a:r>
                        <a:rPr lang="en-US" sz="1200" b="0" dirty="0" smtClean="0">
                          <a:latin typeface="Arial"/>
                          <a:cs typeface="Arial"/>
                        </a:rPr>
                        <a:t>Historically, Confucianism, Buddhism</a:t>
                      </a:r>
                      <a:r>
                        <a:rPr lang="en-US" sz="1200" b="0" baseline="0" dirty="0" smtClean="0">
                          <a:latin typeface="Arial"/>
                          <a:cs typeface="Arial"/>
                        </a:rPr>
                        <a:t> have been important but Communism has stressed atheism, </a:t>
                      </a:r>
                      <a:r>
                        <a:rPr lang="en-US" sz="1200" b="0" baseline="0" dirty="0" err="1" smtClean="0">
                          <a:latin typeface="Arial"/>
                          <a:cs typeface="Arial"/>
                        </a:rPr>
                        <a:t>delegitimated</a:t>
                      </a:r>
                      <a:r>
                        <a:rPr lang="en-US" sz="1200" b="0" baseline="0" dirty="0" smtClean="0">
                          <a:latin typeface="Arial"/>
                          <a:cs typeface="Arial"/>
                        </a:rPr>
                        <a:t> religious practice and belief although some shrines/temples are allowed, maintained at public expense</a:t>
                      </a:r>
                    </a:p>
                    <a:p>
                      <a:endParaRPr lang="en-US" sz="1200" b="0" baseline="0" dirty="0" smtClean="0">
                        <a:latin typeface="Arial"/>
                        <a:cs typeface="Arial"/>
                      </a:endParaRPr>
                    </a:p>
                    <a:p>
                      <a:r>
                        <a:rPr lang="en-US" sz="1200" b="0" baseline="0" dirty="0" smtClean="0">
                          <a:latin typeface="Arial"/>
                          <a:cs typeface="Arial"/>
                        </a:rPr>
                        <a:t>Rise of Falun Gong movement threatening to regime</a:t>
                      </a:r>
                      <a:endParaRPr lang="en-US" sz="1200" b="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Cultural Ideals for Women</a:t>
                      </a:r>
                      <a:endParaRPr lang="en-US" sz="1200" b="0" kern="1200" dirty="0" smtClean="0">
                        <a:solidFill>
                          <a:schemeClr val="dk1"/>
                        </a:solidFill>
                        <a:latin typeface="Arial"/>
                        <a:ea typeface="+mn-ea"/>
                        <a:cs typeface="Arial"/>
                      </a:endParaRPr>
                    </a:p>
                    <a:p>
                      <a:r>
                        <a:rPr lang="en-US" sz="1200" b="0" dirty="0" smtClean="0">
                          <a:latin typeface="Arial"/>
                          <a:cs typeface="Arial"/>
                        </a:rPr>
                        <a:t>Have</a:t>
                      </a:r>
                      <a:r>
                        <a:rPr lang="en-US" sz="1200" b="0" baseline="0" dirty="0" smtClean="0">
                          <a:latin typeface="Arial"/>
                          <a:cs typeface="Arial"/>
                        </a:rPr>
                        <a:t> varied over time with periods of greater and lesser patriarchal control.</a:t>
                      </a:r>
                    </a:p>
                    <a:p>
                      <a:endParaRPr lang="en-US" sz="1200" b="0" baseline="0" dirty="0" smtClean="0">
                        <a:latin typeface="Arial"/>
                        <a:cs typeface="Arial"/>
                      </a:endParaRPr>
                    </a:p>
                    <a:p>
                      <a:r>
                        <a:rPr lang="en-US" sz="1200" b="0" baseline="0" dirty="0" smtClean="0">
                          <a:latin typeface="Arial"/>
                          <a:cs typeface="Arial"/>
                        </a:rPr>
                        <a:t>While communism liberated women relative to men, it did little to change the division of labor in the home, cultural expectations of filial piety, dutiful daughters sacrificing to serve her father, husband, son</a:t>
                      </a:r>
                      <a:endParaRPr lang="en-US" sz="1200" b="0" dirty="0" smtClean="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Contemporary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dk1"/>
                          </a:solidFill>
                          <a:latin typeface="Arial"/>
                          <a:ea typeface="+mn-ea"/>
                          <a:cs typeface="Arial"/>
                        </a:rPr>
                        <a:t>Gender Regime</a:t>
                      </a:r>
                    </a:p>
                    <a:p>
                      <a:endParaRPr lang="en-US" sz="1200" b="0" dirty="0" smtClean="0">
                        <a:latin typeface="Arial"/>
                        <a:cs typeface="Arial"/>
                      </a:endParaRPr>
                    </a:p>
                    <a:p>
                      <a:r>
                        <a:rPr lang="en-US" sz="1200" b="0" dirty="0" smtClean="0">
                          <a:latin typeface="Arial"/>
                          <a:cs typeface="Arial"/>
                        </a:rPr>
                        <a:t>Women playing</a:t>
                      </a:r>
                      <a:r>
                        <a:rPr lang="en-US" sz="1200" b="0" baseline="0" dirty="0" smtClean="0">
                          <a:latin typeface="Arial"/>
                          <a:cs typeface="Arial"/>
                        </a:rPr>
                        <a:t> important role in EPZs; massive migrations of women from rural areas to EPZs may lead to change in women’s power in the family</a:t>
                      </a:r>
                    </a:p>
                    <a:p>
                      <a:endParaRPr lang="en-US" sz="1200" b="0" baseline="0" dirty="0" smtClean="0">
                        <a:latin typeface="Arial"/>
                        <a:cs typeface="Arial"/>
                      </a:endParaRPr>
                    </a:p>
                    <a:p>
                      <a:r>
                        <a:rPr lang="en-US" sz="1200" b="0" baseline="0" dirty="0" smtClean="0">
                          <a:latin typeface="Arial"/>
                          <a:cs typeface="Arial"/>
                        </a:rPr>
                        <a:t>Small family size has not diminished the work of motherhood, rather there is high investment in the one (or two) children</a:t>
                      </a:r>
                    </a:p>
                    <a:p>
                      <a:endParaRPr lang="en-US" sz="1200" b="0" baseline="0" dirty="0" smtClean="0">
                        <a:latin typeface="Arial"/>
                        <a:cs typeface="Arial"/>
                      </a:endParaRPr>
                    </a:p>
                    <a:p>
                      <a:r>
                        <a:rPr lang="en-US" sz="1200" b="0" baseline="0" dirty="0" smtClean="0">
                          <a:latin typeface="Arial"/>
                          <a:cs typeface="Arial"/>
                        </a:rPr>
                        <a:t>Son preference endures</a:t>
                      </a:r>
                      <a:endParaRPr lang="en-US" sz="1200" b="0" dirty="0" smtClean="0">
                        <a:latin typeface="Arial"/>
                        <a:cs typeface="Arial"/>
                      </a:endParaRPr>
                    </a:p>
                  </a:txBody>
                  <a:tcPr/>
                </a:tc>
              </a:tr>
            </a:tbl>
          </a:graphicData>
        </a:graphic>
      </p:graphicFrame>
    </p:spTree>
    <p:extLst>
      <p:ext uri="{BB962C8B-B14F-4D97-AF65-F5344CB8AC3E}">
        <p14:creationId xmlns:p14="http://schemas.microsoft.com/office/powerpoint/2010/main" val="201402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China:  4000 Years of Civilization</a:t>
            </a:r>
            <a:endParaRPr lang="en-US" dirty="0">
              <a:latin typeface="Arial"/>
              <a:cs typeface="Arial"/>
            </a:endParaRPr>
          </a:p>
        </p:txBody>
      </p:sp>
      <p:pic>
        <p:nvPicPr>
          <p:cNvPr id="6" name="Content Placeholder 5" descr="Map Chinese Dynasties.jpg"/>
          <p:cNvPicPr>
            <a:picLocks noGrp="1" noChangeAspect="1"/>
          </p:cNvPicPr>
          <p:nvPr>
            <p:ph idx="1"/>
          </p:nvPr>
        </p:nvPicPr>
        <p:blipFill>
          <a:blip r:embed="rId2"/>
          <a:srcRect l="-5549" r="-5549"/>
          <a:stretch>
            <a:fillRect/>
          </a:stretch>
        </p:blipFill>
        <p:spPr>
          <a:xfrm>
            <a:off x="1105409" y="2270360"/>
            <a:ext cx="7022592" cy="435134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China:  4000 Years of Civilization</a:t>
            </a:r>
            <a:endParaRPr lang="en-US" dirty="0">
              <a:latin typeface="Arial"/>
              <a:cs typeface="Arial"/>
            </a:endParaRPr>
          </a:p>
        </p:txBody>
      </p:sp>
      <p:pic>
        <p:nvPicPr>
          <p:cNvPr id="9" name="Content Placeholder 8" descr="chinese_dynasties.gif"/>
          <p:cNvPicPr>
            <a:picLocks noGrp="1" noChangeAspect="1"/>
          </p:cNvPicPr>
          <p:nvPr>
            <p:ph idx="1"/>
          </p:nvPr>
        </p:nvPicPr>
        <p:blipFill>
          <a:blip r:embed="rId2"/>
          <a:srcRect t="-26362" b="-26362"/>
          <a:stretch>
            <a:fillRect/>
          </a:stretch>
        </p:blipFill>
        <p:spPr>
          <a:xfrm>
            <a:off x="363729" y="1361812"/>
            <a:ext cx="8119872" cy="503124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Imperial Gender Roles:  Upper Class</a:t>
            </a:r>
            <a:endParaRPr lang="en-US" dirty="0">
              <a:latin typeface="Arial"/>
              <a:cs typeface="Arial"/>
            </a:endParaRPr>
          </a:p>
        </p:txBody>
      </p:sp>
      <p:pic>
        <p:nvPicPr>
          <p:cNvPr id="7" name="Content Placeholder 6" descr="Han Dynasty Emperor"/>
          <p:cNvPicPr>
            <a:picLocks noGrp="1" noChangeAspect="1"/>
          </p:cNvPicPr>
          <p:nvPr>
            <p:ph sz="half" idx="1"/>
          </p:nvPr>
        </p:nvPicPr>
        <p:blipFill>
          <a:blip r:embed="rId2"/>
          <a:srcRect t="-20094" b="-20094"/>
          <a:stretch>
            <a:fillRect/>
          </a:stretch>
        </p:blipFill>
        <p:spPr/>
      </p:pic>
      <p:pic>
        <p:nvPicPr>
          <p:cNvPr id="8" name="Content Placeholder 7" descr="Go players at the imperial court 16th c ming.jpg"/>
          <p:cNvPicPr>
            <a:picLocks noGrp="1" noChangeAspect="1"/>
          </p:cNvPicPr>
          <p:nvPr>
            <p:ph sz="half" idx="2"/>
          </p:nvPr>
        </p:nvPicPr>
        <p:blipFill>
          <a:blip r:embed="rId3"/>
          <a:srcRect t="-11294" b="-11294"/>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Imperial Gender Roles: Warriors</a:t>
            </a:r>
            <a:endParaRPr lang="en-US" dirty="0">
              <a:latin typeface="Arial"/>
              <a:cs typeface="Arial"/>
            </a:endParaRPr>
          </a:p>
        </p:txBody>
      </p:sp>
      <p:pic>
        <p:nvPicPr>
          <p:cNvPr id="10" name="Content Placeholder 9" descr="terracotta-warriors.jpg"/>
          <p:cNvPicPr>
            <a:picLocks noGrp="1" noChangeAspect="1"/>
          </p:cNvPicPr>
          <p:nvPr>
            <p:ph idx="1"/>
          </p:nvPr>
        </p:nvPicPr>
        <p:blipFill>
          <a:blip r:embed="rId2"/>
          <a:srcRect l="-434" r="-434"/>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Imperial Gender Roles: Spinners and Weavers</a:t>
            </a:r>
            <a:endParaRPr lang="en-US" dirty="0">
              <a:latin typeface="Arial"/>
              <a:cs typeface="Arial"/>
            </a:endParaRPr>
          </a:p>
        </p:txBody>
      </p:sp>
      <p:pic>
        <p:nvPicPr>
          <p:cNvPr id="6" name="Content Placeholder 5" descr="Song Dynasty Wang_Juzheng's_Spinning_Wheel.jpg"/>
          <p:cNvPicPr>
            <a:picLocks noGrp="1" noChangeAspect="1"/>
          </p:cNvPicPr>
          <p:nvPr>
            <p:ph idx="1"/>
          </p:nvPr>
        </p:nvPicPr>
        <p:blipFill>
          <a:blip r:embed="rId2"/>
          <a:srcRect t="-32362" b="-32362"/>
          <a:stretch>
            <a:fillRect/>
          </a:stretch>
        </p:blipFill>
        <p:spPr>
          <a:xfrm>
            <a:off x="1095249" y="1423693"/>
            <a:ext cx="7388352" cy="457797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Imperial Gender Roles: Farmers and Peasants</a:t>
            </a:r>
            <a:endParaRPr lang="en-US" dirty="0">
              <a:latin typeface="Arial"/>
              <a:cs typeface="Arial"/>
            </a:endParaRPr>
          </a:p>
        </p:txBody>
      </p:sp>
      <p:pic>
        <p:nvPicPr>
          <p:cNvPr id="7" name="Content Placeholder 6" descr="china_-_farmers.jpg"/>
          <p:cNvPicPr>
            <a:picLocks noGrp="1" noChangeAspect="1"/>
          </p:cNvPicPr>
          <p:nvPr>
            <p:ph idx="1"/>
          </p:nvPr>
        </p:nvPicPr>
        <p:blipFill>
          <a:blip r:embed="rId2"/>
          <a:srcRect l="-5141" r="-5141"/>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Communism in China</a:t>
            </a:r>
            <a:endParaRPr lang="en-US" dirty="0">
              <a:latin typeface="Arial"/>
              <a:cs typeface="Arial"/>
            </a:endParaRPr>
          </a:p>
        </p:txBody>
      </p:sp>
      <p:sp>
        <p:nvSpPr>
          <p:cNvPr id="3" name="Content Placeholder 2"/>
          <p:cNvSpPr>
            <a:spLocks noGrp="1"/>
          </p:cNvSpPr>
          <p:nvPr>
            <p:ph sz="half" idx="1"/>
          </p:nvPr>
        </p:nvSpPr>
        <p:spPr/>
        <p:txBody>
          <a:bodyPr>
            <a:normAutofit/>
          </a:bodyPr>
          <a:lstStyle/>
          <a:p>
            <a:r>
              <a:rPr lang="en-US" dirty="0" smtClean="0">
                <a:latin typeface="Arial"/>
                <a:cs typeface="Arial"/>
              </a:rPr>
              <a:t>Chinese Revolution</a:t>
            </a:r>
          </a:p>
          <a:p>
            <a:r>
              <a:rPr lang="en-US" dirty="0" smtClean="0">
                <a:latin typeface="Arial"/>
                <a:cs typeface="Arial"/>
              </a:rPr>
              <a:t>Culmination of nearly 30 years of fighting between nationalists (KMT) and Maoists </a:t>
            </a:r>
          </a:p>
          <a:p>
            <a:r>
              <a:rPr lang="en-US" dirty="0" smtClean="0">
                <a:latin typeface="Arial"/>
                <a:cs typeface="Arial"/>
              </a:rPr>
              <a:t>Class warfare</a:t>
            </a:r>
          </a:p>
          <a:p>
            <a:pPr lvl="1"/>
            <a:r>
              <a:rPr lang="en-US" dirty="0" smtClean="0">
                <a:latin typeface="Arial"/>
                <a:cs typeface="Arial"/>
              </a:rPr>
              <a:t>Poor peasants vs. privileged ruling class, civil servants merchant classes</a:t>
            </a:r>
          </a:p>
          <a:p>
            <a:r>
              <a:rPr lang="en-US" dirty="0" smtClean="0">
                <a:latin typeface="Arial"/>
                <a:cs typeface="Arial"/>
              </a:rPr>
              <a:t>Anti-imperialism</a:t>
            </a:r>
          </a:p>
          <a:p>
            <a:r>
              <a:rPr lang="en-US" dirty="0" smtClean="0">
                <a:latin typeface="Arial"/>
                <a:cs typeface="Arial"/>
              </a:rPr>
              <a:t>Anti-west</a:t>
            </a:r>
          </a:p>
          <a:p>
            <a:pPr>
              <a:buNone/>
            </a:pPr>
            <a:endParaRPr lang="en-US" dirty="0" smtClean="0">
              <a:latin typeface="Arial"/>
              <a:cs typeface="Arial"/>
            </a:endParaRPr>
          </a:p>
          <a:p>
            <a:endParaRPr lang="en-US" dirty="0" smtClean="0">
              <a:latin typeface="Arial"/>
              <a:cs typeface="Arial"/>
            </a:endParaRPr>
          </a:p>
          <a:p>
            <a:endParaRPr lang="en-US" dirty="0" smtClean="0">
              <a:latin typeface="Arial"/>
              <a:cs typeface="Arial"/>
            </a:endParaRPr>
          </a:p>
        </p:txBody>
      </p:sp>
      <p:pic>
        <p:nvPicPr>
          <p:cNvPr id="5" name="Content Placeholder 4" descr="mao poster"/>
          <p:cNvPicPr>
            <a:picLocks noGrp="1" noChangeAspect="1"/>
          </p:cNvPicPr>
          <p:nvPr>
            <p:ph sz="half" idx="2"/>
          </p:nvPr>
        </p:nvPicPr>
        <p:blipFill>
          <a:blip r:embed="rId2"/>
          <a:srcRect t="-25365" b="-25365"/>
          <a:stretch>
            <a:fillRect/>
          </a:stretch>
        </p:blipFill>
        <p:spPr/>
      </p:pic>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631</TotalTime>
  <Words>906</Words>
  <Application>Microsoft Macintosh PowerPoint</Application>
  <PresentationFormat>On-screen Show (4:3)</PresentationFormat>
  <Paragraphs>128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Calisto MT</vt:lpstr>
      <vt:lpstr>Wingdings</vt:lpstr>
      <vt:lpstr>Arial</vt:lpstr>
      <vt:lpstr>Codex</vt:lpstr>
      <vt:lpstr>China’s Gender Regime</vt:lpstr>
      <vt:lpstr>China’s Place in the World</vt:lpstr>
      <vt:lpstr>China:  4000 Years of Civilization</vt:lpstr>
      <vt:lpstr>China:  4000 Years of Civilization</vt:lpstr>
      <vt:lpstr>Imperial Gender Roles:  Upper Class</vt:lpstr>
      <vt:lpstr>Imperial Gender Roles: Warriors</vt:lpstr>
      <vt:lpstr>Imperial Gender Roles: Spinners and Weavers</vt:lpstr>
      <vt:lpstr>Imperial Gender Roles: Farmers and Peasants</vt:lpstr>
      <vt:lpstr>Communism in China</vt:lpstr>
      <vt:lpstr>Political System: “Democratic” Centralism</vt:lpstr>
      <vt:lpstr>Communism Improved the Status of Women</vt:lpstr>
      <vt:lpstr>Eras of Chinese Leadership</vt:lpstr>
      <vt:lpstr>Communism as a Project of Modernization</vt:lpstr>
      <vt:lpstr>Communism as a Project of Modernization</vt:lpstr>
      <vt:lpstr>Communism as a Project of Modernization</vt:lpstr>
      <vt:lpstr>Literacy in China: Men vs. Women</vt:lpstr>
      <vt:lpstr>Women’s Roles in Modernizing China</vt:lpstr>
      <vt:lpstr>Women in China’s Economy</vt:lpstr>
      <vt:lpstr>Income Gap Widening</vt:lpstr>
      <vt:lpstr>Women’s Roles in Modernizing China</vt:lpstr>
      <vt:lpstr>World Economic Forum Global Gender Gap Report 2016</vt:lpstr>
      <vt:lpstr>World Economic Forum Global Gender Gap Report 2016</vt:lpstr>
      <vt:lpstr>World Economic Forum Global Gender Gap Report 2016</vt:lpstr>
      <vt:lpstr>China’s One Child Policy</vt:lpstr>
      <vt:lpstr>One Child Policy</vt:lpstr>
      <vt:lpstr>Results of the One Child Policy</vt:lpstr>
      <vt:lpstr>Results of the One Child Policy</vt:lpstr>
      <vt:lpstr>China’s Dirty Little Secret: Women and Suicide</vt:lpstr>
      <vt:lpstr>China’s Gender Regime</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China</dc:title>
  <dc:creator>Laura Brunell</dc:creator>
  <cp:lastModifiedBy>Laura Brunell</cp:lastModifiedBy>
  <cp:revision>34</cp:revision>
  <dcterms:created xsi:type="dcterms:W3CDTF">2014-04-01T21:43:25Z</dcterms:created>
  <dcterms:modified xsi:type="dcterms:W3CDTF">2017-07-05T08:06:02Z</dcterms:modified>
</cp:coreProperties>
</file>