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7" r:id="rId9"/>
    <p:sldId id="260" r:id="rId10"/>
    <p:sldId id="268" r:id="rId11"/>
    <p:sldId id="269" r:id="rId12"/>
    <p:sldId id="270" r:id="rId13"/>
    <p:sldId id="261" r:id="rId14"/>
    <p:sldId id="262" r:id="rId15"/>
    <p:sldId id="271" r:id="rId16"/>
    <p:sldId id="272" r:id="rId17"/>
    <p:sldId id="273" r:id="rId18"/>
    <p:sldId id="274" r:id="rId19"/>
    <p:sldId id="275" r:id="rId20"/>
    <p:sldId id="263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250" d="100"/>
          <a:sy n="250" d="100"/>
        </p:scale>
        <p:origin x="19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DEF15-8584-49D0-9CD4-3D3E357B0E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CIS101B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5B596-EB27-4CA0-B78D-28646BE464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Computer Operating Systems</a:t>
            </a:r>
          </a:p>
        </p:txBody>
      </p:sp>
    </p:spTree>
    <p:extLst>
      <p:ext uri="{BB962C8B-B14F-4D97-AF65-F5344CB8AC3E}">
        <p14:creationId xmlns:p14="http://schemas.microsoft.com/office/powerpoint/2010/main" val="2597267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4F4B-4E5A-4E3E-B876-1B5C4442B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5052"/>
          </a:xfrm>
        </p:spPr>
        <p:txBody>
          <a:bodyPr/>
          <a:lstStyle/>
          <a:p>
            <a:r>
              <a:rPr lang="en-US" dirty="0"/>
              <a:t>Computing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5583C-74E8-4CB0-9FBE-6608A99E6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276350"/>
            <a:ext cx="9404723" cy="49720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User Interfaces:</a:t>
            </a:r>
          </a:p>
          <a:p>
            <a:pPr marL="0" indent="0">
              <a:buNone/>
            </a:pPr>
            <a:r>
              <a:rPr lang="en-US" dirty="0"/>
              <a:t>Graphical User Interface: GUI</a:t>
            </a:r>
          </a:p>
          <a:p>
            <a:pPr marL="0" indent="0">
              <a:buNone/>
            </a:pPr>
            <a:r>
              <a:rPr lang="en-US" dirty="0"/>
              <a:t>Command Line Interface: CLI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macOS:</a:t>
            </a:r>
          </a:p>
          <a:p>
            <a:pPr marL="0" indent="0">
              <a:buNone/>
            </a:pPr>
            <a:r>
              <a:rPr lang="en-US" dirty="0"/>
              <a:t>Dock: Similar to taskbar in Windows; pin commonly used apps</a:t>
            </a:r>
          </a:p>
          <a:p>
            <a:pPr marL="0" indent="0">
              <a:buNone/>
            </a:pPr>
            <a:r>
              <a:rPr lang="en-US" dirty="0"/>
              <a:t>Spaces: multiple desktops; different customizable screens on one Desktop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Linux:</a:t>
            </a:r>
          </a:p>
          <a:p>
            <a:pPr marL="0" indent="0">
              <a:buNone/>
            </a:pPr>
            <a:r>
              <a:rPr lang="en-US" dirty="0"/>
              <a:t>Distributions (distros): different versions of Linux; all with their own features</a:t>
            </a:r>
          </a:p>
          <a:p>
            <a:pPr marL="0" indent="0">
              <a:buNone/>
            </a:pPr>
            <a:r>
              <a:rPr lang="en-US" dirty="0"/>
              <a:t>Desktop environments (DEs): similar in function to Windows and macOS</a:t>
            </a:r>
          </a:p>
        </p:txBody>
      </p:sp>
    </p:spTree>
    <p:extLst>
      <p:ext uri="{BB962C8B-B14F-4D97-AF65-F5344CB8AC3E}">
        <p14:creationId xmlns:p14="http://schemas.microsoft.com/office/powerpoint/2010/main" val="2911519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03F-7E68-42A4-904C-24141A61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7912"/>
          </a:xfrm>
        </p:spPr>
        <p:txBody>
          <a:bodyPr/>
          <a:lstStyle/>
          <a:p>
            <a:r>
              <a:rPr lang="en-US" dirty="0"/>
              <a:t>Computing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C892-C0A1-4E28-AFE6-0965C0C32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299210"/>
            <a:ext cx="9404723" cy="49491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File Structure and Paths:</a:t>
            </a:r>
          </a:p>
          <a:p>
            <a:r>
              <a:rPr lang="en-US" dirty="0"/>
              <a:t>Root Directory: where the OS is installed</a:t>
            </a:r>
          </a:p>
          <a:p>
            <a:r>
              <a:rPr lang="en-US" dirty="0"/>
              <a:t>Windows Explorer (Win 7) / File Explorer (8.1/10): access files and folders</a:t>
            </a:r>
          </a:p>
          <a:p>
            <a:r>
              <a:rPr lang="en-US" dirty="0"/>
              <a:t>Finder (macOS): access files and folders</a:t>
            </a:r>
          </a:p>
          <a:p>
            <a:r>
              <a:rPr lang="en-US" dirty="0"/>
              <a:t>File extension: tells OS which app to use with this file</a:t>
            </a:r>
          </a:p>
          <a:p>
            <a:pPr marL="0" indent="0">
              <a:buNone/>
            </a:pPr>
            <a:r>
              <a:rPr lang="en-US" dirty="0"/>
              <a:t>Folders:</a:t>
            </a:r>
          </a:p>
          <a:p>
            <a:r>
              <a:rPr lang="en-US" dirty="0"/>
              <a:t>C:\Program Files (All Versions): default location for OS apps</a:t>
            </a:r>
          </a:p>
          <a:p>
            <a:r>
              <a:rPr lang="en-US" dirty="0"/>
              <a:t>C:\Program Files (x86): location of 32-bit apps in a 64-bit OS</a:t>
            </a:r>
          </a:p>
          <a:p>
            <a:pPr marL="0" indent="0">
              <a:buNone/>
            </a:pPr>
            <a:r>
              <a:rPr lang="en-US" dirty="0"/>
              <a:t>Personal documents:</a:t>
            </a:r>
          </a:p>
          <a:p>
            <a:pPr marL="0" indent="0">
              <a:buNone/>
            </a:pPr>
            <a:r>
              <a:rPr lang="en-US" dirty="0"/>
              <a:t>C:\Users\username\Desktop		C:\Users\username\Documents</a:t>
            </a:r>
          </a:p>
          <a:p>
            <a:pPr marL="0" indent="0">
              <a:buNone/>
            </a:pPr>
            <a:r>
              <a:rPr lang="en-US" dirty="0"/>
              <a:t>C:\Users\username\Downloads	C:\Users\username\Music</a:t>
            </a:r>
          </a:p>
          <a:p>
            <a:pPr marL="0" indent="0">
              <a:buNone/>
            </a:pPr>
            <a:r>
              <a:rPr lang="en-US" dirty="0"/>
              <a:t>C:\Users\username\Pictures		C:\Users\username\Videos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1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C7034-4C9C-440D-A39F-32799E95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1722"/>
          </a:xfrm>
        </p:spPr>
        <p:txBody>
          <a:bodyPr/>
          <a:lstStyle/>
          <a:p>
            <a:r>
              <a:rPr lang="en-US" dirty="0"/>
              <a:t>Computing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9FDB5-D77B-45C4-8BA4-5EBEA96DD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261110"/>
            <a:ext cx="9404723" cy="49872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Control Panel: Handles most of the maintenance, upgrade, and configuration aspects of Windows; populated by applets</a:t>
            </a:r>
          </a:p>
          <a:p>
            <a:pPr marL="0" indent="0">
              <a:buNone/>
            </a:pPr>
            <a:r>
              <a:rPr lang="en-US" dirty="0"/>
              <a:t>System Tools: access to commonly used tools like System Information and Disk Defragmenter</a:t>
            </a:r>
          </a:p>
          <a:p>
            <a:pPr marL="0" indent="0">
              <a:buNone/>
            </a:pPr>
            <a:r>
              <a:rPr lang="en-US" dirty="0"/>
              <a:t>Administrative Tools: enables you to set up hard drives, manage devices, test system performance, </a:t>
            </a:r>
            <a:r>
              <a:rPr lang="en-US" dirty="0" err="1"/>
              <a:t>ect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macOS:</a:t>
            </a:r>
          </a:p>
          <a:p>
            <a:pPr marL="0" indent="0">
              <a:buNone/>
            </a:pPr>
            <a:r>
              <a:rPr lang="en-US" dirty="0"/>
              <a:t>System Preference: access to all settings you will need to administer a macOS system</a:t>
            </a:r>
          </a:p>
          <a:p>
            <a:pPr marL="0" indent="0">
              <a:buNone/>
            </a:pPr>
            <a:r>
              <a:rPr lang="en-US" dirty="0"/>
              <a:t>Utilities folder: (in Applications folder): provides services beyond system preference like activity monitor and terminal</a:t>
            </a:r>
          </a:p>
          <a:p>
            <a:pPr marL="0" indent="0">
              <a:buNone/>
            </a:pPr>
            <a:r>
              <a:rPr lang="en-US" dirty="0"/>
              <a:t>Linux:</a:t>
            </a:r>
          </a:p>
          <a:p>
            <a:pPr marL="0" indent="0">
              <a:buNone/>
            </a:pPr>
            <a:r>
              <a:rPr lang="en-US" dirty="0"/>
              <a:t>GNOME 3: “All Settings” application</a:t>
            </a:r>
          </a:p>
          <a:p>
            <a:pPr marL="0" indent="0">
              <a:buNone/>
            </a:pPr>
            <a:r>
              <a:rPr lang="en-US" dirty="0"/>
              <a:t>KDE Plasma Desktop: kickoff menu (start menu)</a:t>
            </a:r>
          </a:p>
        </p:txBody>
      </p:sp>
    </p:spTree>
    <p:extLst>
      <p:ext uri="{BB962C8B-B14F-4D97-AF65-F5344CB8AC3E}">
        <p14:creationId xmlns:p14="http://schemas.microsoft.com/office/powerpoint/2010/main" val="99644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07F5A-CEFE-40ED-96F0-E69ABF843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94092"/>
          </a:xfrm>
        </p:spPr>
        <p:txBody>
          <a:bodyPr/>
          <a:lstStyle/>
          <a:p>
            <a:r>
              <a:rPr lang="en-US" dirty="0"/>
              <a:t>Power Supplies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D1BF3-F729-492D-84FB-4CA3B73EE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410" y="1447800"/>
            <a:ext cx="9436443" cy="4800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Equipment Grounding and Surge Suppression</a:t>
            </a:r>
          </a:p>
          <a:p>
            <a:r>
              <a:rPr lang="en-US" dirty="0"/>
              <a:t>Do not assume that a </a:t>
            </a:r>
            <a:r>
              <a:rPr lang="en-US" dirty="0" err="1"/>
              <a:t>convient</a:t>
            </a:r>
            <a:r>
              <a:rPr lang="en-US" dirty="0"/>
              <a:t> three-prong outlet has proper grounding</a:t>
            </a:r>
          </a:p>
          <a:p>
            <a:r>
              <a:rPr lang="en-US" dirty="0"/>
              <a:t>Handling spikes and sags to limit or prevent damage to devices</a:t>
            </a:r>
          </a:p>
          <a:p>
            <a:pPr marL="0" indent="0">
              <a:buNone/>
            </a:pPr>
            <a:r>
              <a:rPr lang="en-US" dirty="0"/>
              <a:t>Surge Suppressor: Surge is an increase in voltage that lasts seconds; can eventually destroy parts. Suppressor </a:t>
            </a:r>
            <a:r>
              <a:rPr lang="en-US" dirty="0" err="1"/>
              <a:t>aborbs</a:t>
            </a:r>
            <a:r>
              <a:rPr lang="en-US" dirty="0"/>
              <a:t> extra voltage from reaching the PC</a:t>
            </a:r>
          </a:p>
          <a:p>
            <a:pPr marL="0" indent="0">
              <a:buNone/>
            </a:pPr>
            <a:r>
              <a:rPr lang="en-US" dirty="0"/>
              <a:t>Surge suppressors are rated in joules: the higher the joule rating, the more it can absorb (minimum 2000 joules)</a:t>
            </a:r>
          </a:p>
          <a:p>
            <a:pPr marL="0" indent="0">
              <a:buNone/>
            </a:pPr>
            <a:r>
              <a:rPr lang="en-US" dirty="0"/>
              <a:t>Uninterruptable Power Supply (UPS): protects your PC and data in the event of a power sag, power outage or power spike</a:t>
            </a:r>
          </a:p>
          <a:p>
            <a:pPr marL="0" indent="0">
              <a:buNone/>
            </a:pPr>
            <a:r>
              <a:rPr lang="en-US" dirty="0"/>
              <a:t>Measure in Watts (true amt of power they supply) and volt-amps (VA); power the UPS could supply if the device took power in a perfect way</a:t>
            </a:r>
          </a:p>
          <a:p>
            <a:pPr marL="0" indent="0">
              <a:buNone/>
            </a:pPr>
            <a:r>
              <a:rPr lang="en-US" dirty="0"/>
              <a:t>Every UPS has surge and spike protection and power line conditioning</a:t>
            </a:r>
          </a:p>
        </p:txBody>
      </p:sp>
    </p:spTree>
    <p:extLst>
      <p:ext uri="{BB962C8B-B14F-4D97-AF65-F5344CB8AC3E}">
        <p14:creationId xmlns:p14="http://schemas.microsoft.com/office/powerpoint/2010/main" val="3486678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F7E4D-AB27-43C7-8B5C-C29742A64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142"/>
          </a:xfrm>
        </p:spPr>
        <p:txBody>
          <a:bodyPr/>
          <a:lstStyle/>
          <a:p>
            <a:r>
              <a:rPr lang="en-US" dirty="0"/>
              <a:t>Implementing Mass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D6F39-1711-4082-A163-A8977DDF1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466850"/>
            <a:ext cx="9404723" cy="47815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Hard Drive Partitions / Formatting</a:t>
            </a:r>
          </a:p>
          <a:p>
            <a:r>
              <a:rPr lang="en-US" dirty="0"/>
              <a:t>First sector of an MBR HDD contains the Master Boot Record; informs the system about the installed OS. Where the BIOS looks to see if the drive is bootable</a:t>
            </a:r>
          </a:p>
          <a:p>
            <a:r>
              <a:rPr lang="en-US" dirty="0"/>
              <a:t>MBR contains the partition table; describes the number and sizes of each partition. MBR can only hold 4 </a:t>
            </a:r>
            <a:r>
              <a:rPr lang="en-US" dirty="0" err="1"/>
              <a:t>paritions</a:t>
            </a:r>
            <a:endParaRPr lang="en-US" dirty="0"/>
          </a:p>
          <a:p>
            <a:pPr lvl="1"/>
            <a:r>
              <a:rPr lang="en-US" dirty="0"/>
              <a:t>Primary Partition: loads the OS on that partition</a:t>
            </a:r>
          </a:p>
          <a:p>
            <a:pPr lvl="1"/>
            <a:r>
              <a:rPr lang="en-US" dirty="0"/>
              <a:t>Extended Partition: not bootable, but can hold data</a:t>
            </a:r>
          </a:p>
          <a:p>
            <a:pPr lvl="1"/>
            <a:r>
              <a:rPr lang="en-US" dirty="0"/>
              <a:t>Active Partition: code built into Primary partitions; decides which Primary Partition to boot to if more than one OS is installed (Dual/Multi – Boot)</a:t>
            </a:r>
          </a:p>
        </p:txBody>
      </p:sp>
    </p:spTree>
    <p:extLst>
      <p:ext uri="{BB962C8B-B14F-4D97-AF65-F5344CB8AC3E}">
        <p14:creationId xmlns:p14="http://schemas.microsoft.com/office/powerpoint/2010/main" val="606663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E66C-08A7-4422-9A81-0F5FB464B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3152"/>
          </a:xfrm>
        </p:spPr>
        <p:txBody>
          <a:bodyPr/>
          <a:lstStyle/>
          <a:p>
            <a:r>
              <a:rPr lang="en-US" dirty="0"/>
              <a:t>Implementing Mass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AF8-E874-4749-AF76-96471D91A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318260"/>
            <a:ext cx="9404723" cy="49301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Dynamic Disks:</a:t>
            </a:r>
          </a:p>
          <a:p>
            <a:r>
              <a:rPr lang="en-US" dirty="0"/>
              <a:t>Create up to 128 volumes; not limited to four partitions</a:t>
            </a:r>
          </a:p>
          <a:p>
            <a:r>
              <a:rPr lang="en-US" dirty="0"/>
              <a:t>Implement RAID, span volumes over multiple drives, extend volumes on one or more drives</a:t>
            </a:r>
          </a:p>
          <a:p>
            <a:pPr lvl="1"/>
            <a:r>
              <a:rPr lang="en-US" dirty="0"/>
              <a:t>Simple volume: works like primary partitions</a:t>
            </a:r>
          </a:p>
          <a:p>
            <a:pPr lvl="1"/>
            <a:r>
              <a:rPr lang="en-US" dirty="0"/>
              <a:t>Spanned volume: use unallocated space on multiple drives to create a single volume</a:t>
            </a:r>
          </a:p>
          <a:p>
            <a:pPr lvl="1"/>
            <a:r>
              <a:rPr lang="en-US" dirty="0"/>
              <a:t>Striped volume: RAID 0</a:t>
            </a:r>
          </a:p>
          <a:p>
            <a:pPr lvl="1"/>
            <a:r>
              <a:rPr lang="en-US" dirty="0"/>
              <a:t>Mirrored volume: RAID 1</a:t>
            </a:r>
          </a:p>
          <a:p>
            <a:pPr lvl="1"/>
            <a:r>
              <a:rPr lang="en-US" dirty="0"/>
              <a:t>RAID 5 volume</a:t>
            </a:r>
          </a:p>
        </p:txBody>
      </p:sp>
    </p:spTree>
    <p:extLst>
      <p:ext uri="{BB962C8B-B14F-4D97-AF65-F5344CB8AC3E}">
        <p14:creationId xmlns:p14="http://schemas.microsoft.com/office/powerpoint/2010/main" val="908305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C186B-5EBD-40FD-9E71-8D7BACDF7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6012"/>
          </a:xfrm>
        </p:spPr>
        <p:txBody>
          <a:bodyPr/>
          <a:lstStyle/>
          <a:p>
            <a:r>
              <a:rPr lang="en-US" dirty="0"/>
              <a:t>Implementing Mass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FF6B4-E23A-4C11-A6F1-BFD369FA8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352550"/>
            <a:ext cx="9404723" cy="48958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GUID Partition Table (GPT)</a:t>
            </a:r>
          </a:p>
          <a:p>
            <a:r>
              <a:rPr lang="en-US" dirty="0"/>
              <a:t>GPT removes the limits of MBR partitioning</a:t>
            </a:r>
          </a:p>
          <a:p>
            <a:r>
              <a:rPr lang="en-US" dirty="0"/>
              <a:t>128 Partitions (Microsoft limit)</a:t>
            </a:r>
          </a:p>
          <a:p>
            <a:r>
              <a:rPr lang="en-US" dirty="0"/>
              <a:t>Hold 9.6ZB (</a:t>
            </a:r>
            <a:r>
              <a:rPr lang="en-US" dirty="0" err="1"/>
              <a:t>ZettaBytes</a:t>
            </a:r>
            <a:r>
              <a:rPr lang="en-US" dirty="0"/>
              <a:t> – 1 Billion </a:t>
            </a:r>
            <a:r>
              <a:rPr lang="en-US" dirty="0" err="1"/>
              <a:t>TerraBytes</a:t>
            </a:r>
            <a:r>
              <a:rPr lang="en-US" dirty="0"/>
              <a:t>)</a:t>
            </a:r>
          </a:p>
          <a:p>
            <a:r>
              <a:rPr lang="en-US" dirty="0"/>
              <a:t>GPT partitions are stored in a secure database hidden instead of a MBR</a:t>
            </a:r>
          </a:p>
          <a:p>
            <a:r>
              <a:rPr lang="en-US" dirty="0"/>
              <a:t>Only be implemented on a UEFI system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When to Partition?</a:t>
            </a:r>
          </a:p>
          <a:p>
            <a:r>
              <a:rPr lang="en-US" dirty="0"/>
              <a:t>Typically when an OS is being installed; FDISK or Disk Management are common tools to partition a drive</a:t>
            </a:r>
          </a:p>
        </p:txBody>
      </p:sp>
    </p:spTree>
    <p:extLst>
      <p:ext uri="{BB962C8B-B14F-4D97-AF65-F5344CB8AC3E}">
        <p14:creationId xmlns:p14="http://schemas.microsoft.com/office/powerpoint/2010/main" val="2299459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8296-C06B-4908-A7AB-FF0DD8A76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8392"/>
          </a:xfrm>
        </p:spPr>
        <p:txBody>
          <a:bodyPr/>
          <a:lstStyle/>
          <a:p>
            <a:r>
              <a:rPr lang="en-US" dirty="0"/>
              <a:t>Implementing Mass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CC8E-9C4D-4750-B124-169E7323D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337310"/>
            <a:ext cx="9404723" cy="49110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Hard Drive Formatting:</a:t>
            </a:r>
          </a:p>
          <a:p>
            <a:r>
              <a:rPr lang="en-US" dirty="0"/>
              <a:t>Once a drive is partitioned, it needs to be formatted to make the partitioned space usable by the OS</a:t>
            </a:r>
          </a:p>
          <a:p>
            <a:r>
              <a:rPr lang="en-US" dirty="0"/>
              <a:t>Formatting process implements OS file system (NTFS, EXT4, AFS) and assigns a volume letter (C: is default for Windows) – FAT32 is common to all platforms but lacks security and has file and capacity limits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FAT32: 32-bit OS; limited to 2TB partitions; 4GB single file size; 268M files </a:t>
            </a:r>
          </a:p>
          <a:p>
            <a:pPr marL="0" indent="0">
              <a:buNone/>
            </a:pPr>
            <a:r>
              <a:rPr lang="en-US" dirty="0"/>
              <a:t>NTFS: 64-bit OS; limited to 16EB partitions; 16TB single file size; 4B files; security; compatible to FAT32</a:t>
            </a:r>
          </a:p>
          <a:p>
            <a:pPr marL="0" indent="0">
              <a:buNone/>
            </a:pPr>
            <a:r>
              <a:rPr lang="en-US" dirty="0"/>
              <a:t>HFS/AFS: 64-Bit OS; compatible to FAT32 and </a:t>
            </a:r>
            <a:r>
              <a:rPr lang="en-US" dirty="0" err="1"/>
              <a:t>exFAT</a:t>
            </a:r>
            <a:r>
              <a:rPr lang="en-US" dirty="0"/>
              <a:t>; only read NTFS</a:t>
            </a:r>
          </a:p>
          <a:p>
            <a:pPr marL="0" indent="0">
              <a:buNone/>
            </a:pPr>
            <a:r>
              <a:rPr lang="en-US" dirty="0"/>
              <a:t>EXT4: 64-bit OS; limited to 16EB partitions; 16TG single file size; 4B files; security; journaling; compatible to FAT32</a:t>
            </a:r>
          </a:p>
        </p:txBody>
      </p:sp>
    </p:spTree>
    <p:extLst>
      <p:ext uri="{BB962C8B-B14F-4D97-AF65-F5344CB8AC3E}">
        <p14:creationId xmlns:p14="http://schemas.microsoft.com/office/powerpoint/2010/main" val="704554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206F-39E5-494E-A4BA-FA17E68A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1722"/>
          </a:xfrm>
        </p:spPr>
        <p:txBody>
          <a:bodyPr/>
          <a:lstStyle/>
          <a:p>
            <a:r>
              <a:rPr lang="en-US" dirty="0"/>
              <a:t>Implementing Mass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FF2B5-605A-47EC-ADA6-28C80FEAF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303020"/>
            <a:ext cx="9404723" cy="49453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Disk Initialization:</a:t>
            </a:r>
          </a:p>
          <a:p>
            <a:pPr marL="0" indent="0">
              <a:buNone/>
            </a:pPr>
            <a:r>
              <a:rPr lang="en-US" dirty="0"/>
              <a:t>Foreign drive: move a dynamic disk from one PC to another</a:t>
            </a:r>
          </a:p>
          <a:p>
            <a:pPr marL="0" indent="0">
              <a:buNone/>
            </a:pPr>
            <a:r>
              <a:rPr lang="en-US" dirty="0"/>
              <a:t>Formatting: you are formatting a drive</a:t>
            </a:r>
          </a:p>
          <a:p>
            <a:pPr marL="0" indent="0">
              <a:buNone/>
            </a:pPr>
            <a:r>
              <a:rPr lang="en-US" dirty="0"/>
              <a:t>Failed: Disk is damaged or corrupt; data most likely has been lost</a:t>
            </a:r>
          </a:p>
          <a:p>
            <a:pPr marL="0" indent="0">
              <a:buNone/>
            </a:pPr>
            <a:r>
              <a:rPr lang="en-US" dirty="0"/>
              <a:t>Online: Healthy and communicating properly with the PC</a:t>
            </a:r>
          </a:p>
          <a:p>
            <a:pPr marL="0" indent="0">
              <a:buNone/>
            </a:pPr>
            <a:r>
              <a:rPr lang="en-US" dirty="0"/>
              <a:t>Offline: Drive is either corrupt or having communication issues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Mount Point:</a:t>
            </a:r>
          </a:p>
          <a:p>
            <a:pPr marL="0" indent="0">
              <a:buNone/>
            </a:pPr>
            <a:r>
              <a:rPr lang="en-US" dirty="0"/>
              <a:t>Drive volumes can be assigned to folders; allows you to use existing folders to store more data than you can fit on a single drive or partition</a:t>
            </a:r>
          </a:p>
        </p:txBody>
      </p:sp>
    </p:spTree>
    <p:extLst>
      <p:ext uri="{BB962C8B-B14F-4D97-AF65-F5344CB8AC3E}">
        <p14:creationId xmlns:p14="http://schemas.microsoft.com/office/powerpoint/2010/main" val="216124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34FE-45BC-43C4-88C2-98FF25EC7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0772"/>
          </a:xfrm>
        </p:spPr>
        <p:txBody>
          <a:bodyPr/>
          <a:lstStyle/>
          <a:p>
            <a:r>
              <a:rPr lang="en-US" dirty="0"/>
              <a:t>Implementing Mass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C8280-C2CF-40C5-941C-C94CF646F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352550"/>
            <a:ext cx="9404723" cy="48958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Maintaining and Troubleshooting Hard Drives</a:t>
            </a:r>
          </a:p>
          <a:p>
            <a:pPr marL="0" indent="0">
              <a:buNone/>
            </a:pPr>
            <a:r>
              <a:rPr lang="en-US" dirty="0"/>
              <a:t>Maintenance:</a:t>
            </a:r>
          </a:p>
          <a:p>
            <a:r>
              <a:rPr lang="en-US" dirty="0"/>
              <a:t>Error Checking: </a:t>
            </a:r>
            <a:r>
              <a:rPr lang="en-US" dirty="0" err="1"/>
              <a:t>chkdsk</a:t>
            </a:r>
            <a:r>
              <a:rPr lang="en-US" dirty="0"/>
              <a:t> (windows), </a:t>
            </a:r>
            <a:r>
              <a:rPr lang="en-US" dirty="0" err="1"/>
              <a:t>fsck</a:t>
            </a:r>
            <a:r>
              <a:rPr lang="en-US" dirty="0"/>
              <a:t> (</a:t>
            </a:r>
            <a:r>
              <a:rPr lang="en-US" dirty="0" err="1"/>
              <a:t>linux</a:t>
            </a:r>
            <a:r>
              <a:rPr lang="en-US" dirty="0"/>
              <a:t>): will check and potentially fix errors and bad sectors found on drives</a:t>
            </a:r>
          </a:p>
          <a:p>
            <a:r>
              <a:rPr lang="en-US" dirty="0"/>
              <a:t>Errors: lost sectors, missing files, cross-linked files </a:t>
            </a:r>
            <a:r>
              <a:rPr lang="en-US" dirty="0" err="1"/>
              <a:t>ect</a:t>
            </a:r>
            <a:endParaRPr lang="en-US" dirty="0"/>
          </a:p>
          <a:p>
            <a:r>
              <a:rPr lang="en-US" dirty="0"/>
              <a:t>Apple: Reboot and press Apple Key + R until recovery partition loads</a:t>
            </a:r>
          </a:p>
          <a:p>
            <a:pPr marL="0" indent="0">
              <a:buNone/>
            </a:pPr>
            <a:r>
              <a:rPr lang="en-US" dirty="0"/>
              <a:t>Defragmentation (HDD only!):</a:t>
            </a:r>
          </a:p>
          <a:p>
            <a:r>
              <a:rPr lang="en-US" dirty="0"/>
              <a:t>Reorganizes data stored on platter HDD; optimizes read times by storing files linear instead of scattershot</a:t>
            </a:r>
          </a:p>
          <a:p>
            <a:pPr marL="0" indent="0">
              <a:buNone/>
            </a:pPr>
            <a:r>
              <a:rPr lang="en-US" dirty="0"/>
              <a:t>Disk Cleanup:</a:t>
            </a:r>
          </a:p>
          <a:p>
            <a:r>
              <a:rPr lang="en-US" dirty="0"/>
              <a:t>Scans drives for unneeded files and deletes them permanently. </a:t>
            </a:r>
          </a:p>
          <a:p>
            <a:r>
              <a:rPr lang="en-US" dirty="0"/>
              <a:t>Recycle Bin, Temp files, Temp Internet files, Download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8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4B801-875F-4772-B308-7C8AAD2A0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9332"/>
          </a:xfrm>
        </p:spPr>
        <p:txBody>
          <a:bodyPr/>
          <a:lstStyle/>
          <a:p>
            <a:r>
              <a:rPr lang="en-US" dirty="0"/>
              <a:t>Professionalism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E86D3-5B26-4F72-962D-A28D90CA4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371600"/>
            <a:ext cx="9404723" cy="4876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Professional Tech:</a:t>
            </a:r>
          </a:p>
          <a:p>
            <a:pPr marL="0" indent="0">
              <a:buNone/>
            </a:pPr>
            <a:r>
              <a:rPr lang="en-US" dirty="0"/>
              <a:t>Appearance: dressing down professionalism</a:t>
            </a:r>
          </a:p>
          <a:p>
            <a:r>
              <a:rPr lang="en-US" dirty="0"/>
              <a:t>Dressing casual gives the false impression of being casual; not being taken too seriously</a:t>
            </a:r>
          </a:p>
          <a:p>
            <a:r>
              <a:rPr lang="en-US" dirty="0"/>
              <a:t>Perception of laziness or not caring about self worth</a:t>
            </a:r>
          </a:p>
          <a:p>
            <a:endParaRPr lang="en-US" dirty="0"/>
          </a:p>
          <a:p>
            <a:r>
              <a:rPr lang="en-US" dirty="0"/>
              <a:t>Dressing more professional gives the impression that you are serious at what you do</a:t>
            </a:r>
          </a:p>
          <a:p>
            <a:r>
              <a:rPr lang="en-US" dirty="0"/>
              <a:t>That you care about yourself enough to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89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58AB-CCCB-4091-9936-85FBF7F18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9332"/>
          </a:xfrm>
        </p:spPr>
        <p:txBody>
          <a:bodyPr/>
          <a:lstStyle/>
          <a:p>
            <a:r>
              <a:rPr lang="en-US" dirty="0"/>
              <a:t>Building A 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04CF9-6635-4007-872F-4F54F824B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489710"/>
            <a:ext cx="9404723" cy="47586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Installing and Upgrading Windows</a:t>
            </a:r>
          </a:p>
          <a:p>
            <a:r>
              <a:rPr lang="en-US" dirty="0"/>
              <a:t>Media sources: Optical (phasing out); USB storage; Network connection</a:t>
            </a:r>
          </a:p>
          <a:p>
            <a:pPr marL="0" indent="0">
              <a:buNone/>
            </a:pPr>
            <a:r>
              <a:rPr lang="en-US" dirty="0"/>
              <a:t>Types of Installation:</a:t>
            </a:r>
          </a:p>
          <a:p>
            <a:r>
              <a:rPr lang="en-US" dirty="0"/>
              <a:t>Clean Install: Old data is erased and replaced with fresh new OS</a:t>
            </a:r>
          </a:p>
          <a:p>
            <a:r>
              <a:rPr lang="en-US" dirty="0"/>
              <a:t>Upgrade install: Requires qualifying version of OS preinstalled, then new OS replaces old OS files; user data left alone</a:t>
            </a:r>
          </a:p>
          <a:p>
            <a:r>
              <a:rPr lang="en-US" dirty="0"/>
              <a:t>Multi-Boot Install: Create a separate Partition for up to 4 Oss on a standard MBR drive; with each OS being installed on its own partition. Boot menu will then prompt user to choose which Primary partition to make primary</a:t>
            </a:r>
          </a:p>
          <a:p>
            <a:r>
              <a:rPr lang="en-US" dirty="0"/>
              <a:t>Network Install: Using a WDS (windows distribution server) and PXE (Pre-Execution Environment) on the clients, the clients will boot into the WDS and have Windows installed</a:t>
            </a:r>
          </a:p>
        </p:txBody>
      </p:sp>
    </p:spTree>
    <p:extLst>
      <p:ext uri="{BB962C8B-B14F-4D97-AF65-F5344CB8AC3E}">
        <p14:creationId xmlns:p14="http://schemas.microsoft.com/office/powerpoint/2010/main" val="160889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62BE-EED5-4B9A-BE62-A9E1795CF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862"/>
          </a:xfrm>
        </p:spPr>
        <p:txBody>
          <a:bodyPr/>
          <a:lstStyle/>
          <a:p>
            <a:r>
              <a:rPr lang="en-US" dirty="0"/>
              <a:t>Building A 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3C98-1F32-430D-9760-64877244B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322070"/>
            <a:ext cx="9404723" cy="49263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Installing macOS over a network: NetBoot is Apple’s tools for network install and imaging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Troubleshooting Install Problems:</a:t>
            </a:r>
          </a:p>
          <a:p>
            <a:r>
              <a:rPr lang="en-US" dirty="0"/>
              <a:t>Media errors: corrupt USB, no network, scratched DVD</a:t>
            </a:r>
          </a:p>
          <a:p>
            <a:r>
              <a:rPr lang="en-US" dirty="0"/>
              <a:t>RAID Array not Detected: Driver not installed prior to Windows installation</a:t>
            </a:r>
          </a:p>
          <a:p>
            <a:r>
              <a:rPr lang="en-US" dirty="0"/>
              <a:t>No Boot Device present: Non-bootable USB installed, No Disk present, No network or WDS found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30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99585-9950-4597-9560-13D2C33C9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1242"/>
          </a:xfrm>
        </p:spPr>
        <p:txBody>
          <a:bodyPr/>
          <a:lstStyle/>
          <a:p>
            <a:r>
              <a:rPr lang="en-US" dirty="0"/>
              <a:t>Building A 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24F6A-7674-42DE-BC83-4B9A717E6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264920"/>
            <a:ext cx="9404723" cy="49834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Post Installation Tasks</a:t>
            </a:r>
          </a:p>
          <a:p>
            <a:r>
              <a:rPr lang="en-US" dirty="0"/>
              <a:t>Patches, Service packs, and Updates</a:t>
            </a:r>
          </a:p>
          <a:p>
            <a:r>
              <a:rPr lang="en-US" dirty="0"/>
              <a:t>Upgrading drivers</a:t>
            </a:r>
          </a:p>
          <a:p>
            <a:r>
              <a:rPr lang="en-US" dirty="0"/>
              <a:t>Restoring User data (if applicable) </a:t>
            </a:r>
          </a:p>
          <a:p>
            <a:r>
              <a:rPr lang="en-US" dirty="0"/>
              <a:t>Install Essential Software: Client approved applications</a:t>
            </a:r>
          </a:p>
          <a:p>
            <a:r>
              <a:rPr lang="en-US" dirty="0"/>
              <a:t>Migrating and retiring Systems</a:t>
            </a:r>
          </a:p>
          <a:p>
            <a:pPr lvl="1"/>
            <a:r>
              <a:rPr lang="en-US" dirty="0"/>
              <a:t>User State Migration Tool (USMT): backup and restore Active Directory</a:t>
            </a:r>
          </a:p>
          <a:p>
            <a:pPr lvl="1"/>
            <a:r>
              <a:rPr lang="en-US" dirty="0"/>
              <a:t>Windows Easy Transfer: User data and personalization quickly</a:t>
            </a:r>
          </a:p>
          <a:p>
            <a:pPr marL="0" indent="0">
              <a:buNone/>
            </a:pPr>
            <a:r>
              <a:rPr lang="en-US" dirty="0"/>
              <a:t>Data Destruction: Destroy or Sanitize</a:t>
            </a:r>
          </a:p>
          <a:p>
            <a:r>
              <a:rPr lang="en-US" dirty="0"/>
              <a:t>Drill Holes or crush the drive to destroy; Low level format to sanitize </a:t>
            </a:r>
          </a:p>
        </p:txBody>
      </p:sp>
    </p:spTree>
    <p:extLst>
      <p:ext uri="{BB962C8B-B14F-4D97-AF65-F5344CB8AC3E}">
        <p14:creationId xmlns:p14="http://schemas.microsoft.com/office/powerpoint/2010/main" val="1569743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AD70-C5CC-48D2-8ACF-36859044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CIS101B Week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8FE35-8294-42E9-896D-C8D0F020C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END of Week One</a:t>
            </a:r>
          </a:p>
        </p:txBody>
      </p:sp>
    </p:spTree>
    <p:extLst>
      <p:ext uri="{BB962C8B-B14F-4D97-AF65-F5344CB8AC3E}">
        <p14:creationId xmlns:p14="http://schemas.microsoft.com/office/powerpoint/2010/main" val="23478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67D1-902F-4550-862B-28273C433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24572"/>
          </a:xfrm>
        </p:spPr>
        <p:txBody>
          <a:bodyPr/>
          <a:lstStyle/>
          <a:p>
            <a:r>
              <a:rPr lang="en-US" dirty="0"/>
              <a:t>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0F242-ADA8-4ACD-B4A1-FE568523C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470" y="1360170"/>
            <a:ext cx="9337383" cy="48882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Traits of a Tech:</a:t>
            </a:r>
          </a:p>
          <a:p>
            <a:pPr marL="0" indent="0">
              <a:buNone/>
            </a:pPr>
            <a:r>
              <a:rPr lang="en-US" dirty="0"/>
              <a:t>Honesty / Integrity</a:t>
            </a:r>
          </a:p>
          <a:p>
            <a:r>
              <a:rPr lang="en-US" dirty="0"/>
              <a:t>Honesty means to tell the truth</a:t>
            </a:r>
          </a:p>
          <a:p>
            <a:r>
              <a:rPr lang="en-US" dirty="0"/>
              <a:t>Integrity means to do the right thing</a:t>
            </a:r>
          </a:p>
          <a:p>
            <a:pPr marL="0" indent="0">
              <a:buNone/>
            </a:pPr>
            <a:r>
              <a:rPr lang="en-US" dirty="0"/>
              <a:t>Dependability / Responsibility</a:t>
            </a:r>
          </a:p>
          <a:p>
            <a:r>
              <a:rPr lang="en-US" dirty="0"/>
              <a:t>Dependable people perform agreed-upon actions</a:t>
            </a:r>
          </a:p>
          <a:p>
            <a:r>
              <a:rPr lang="en-US" dirty="0"/>
              <a:t>Responsible people is answerable to their own actions</a:t>
            </a:r>
          </a:p>
          <a:p>
            <a:pPr marL="0" indent="0">
              <a:buNone/>
            </a:pPr>
            <a:r>
              <a:rPr lang="en-US" dirty="0"/>
              <a:t>Sensitivity</a:t>
            </a:r>
          </a:p>
          <a:p>
            <a:r>
              <a:rPr lang="en-US" dirty="0"/>
              <a:t>Ability to appreciate another’s feelings and emotions</a:t>
            </a:r>
          </a:p>
          <a:p>
            <a:r>
              <a:rPr lang="en-US" dirty="0"/>
              <a:t>Acting in a way to make others comfortable</a:t>
            </a:r>
          </a:p>
        </p:txBody>
      </p:sp>
    </p:spTree>
    <p:extLst>
      <p:ext uri="{BB962C8B-B14F-4D97-AF65-F5344CB8AC3E}">
        <p14:creationId xmlns:p14="http://schemas.microsoft.com/office/powerpoint/2010/main" val="3486998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0E4C3-A1A9-470D-9748-748A37D1E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97902"/>
          </a:xfrm>
        </p:spPr>
        <p:txBody>
          <a:bodyPr/>
          <a:lstStyle/>
          <a:p>
            <a:r>
              <a:rPr lang="en-US" dirty="0"/>
              <a:t>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8194A-CD4F-4E4F-9F4C-CA819B146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421130"/>
            <a:ext cx="9404723" cy="48272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Effective Communication:</a:t>
            </a:r>
          </a:p>
          <a:p>
            <a:pPr marL="0" indent="0">
              <a:buNone/>
            </a:pPr>
            <a:r>
              <a:rPr lang="en-US" dirty="0"/>
              <a:t>Assertive Communication</a:t>
            </a:r>
          </a:p>
          <a:p>
            <a:r>
              <a:rPr lang="en-US" dirty="0"/>
              <a:t>Two parts to assertive communication</a:t>
            </a:r>
          </a:p>
          <a:p>
            <a:pPr lvl="1"/>
            <a:r>
              <a:rPr lang="en-US" dirty="0"/>
              <a:t>Understanding and appreciation of the importance of their feelings</a:t>
            </a:r>
          </a:p>
          <a:p>
            <a:pPr lvl="1"/>
            <a:r>
              <a:rPr lang="en-US" dirty="0"/>
              <a:t>Ability to state the issues clearly without accusing the user directly</a:t>
            </a:r>
          </a:p>
          <a:p>
            <a:pPr marL="0" indent="0">
              <a:buNone/>
            </a:pPr>
            <a:r>
              <a:rPr lang="en-US" dirty="0"/>
              <a:t>Respectful Communication</a:t>
            </a:r>
          </a:p>
          <a:p>
            <a:r>
              <a:rPr lang="en-US" dirty="0"/>
              <a:t>Ask if you may start working on the issue; do not assume you can just start</a:t>
            </a:r>
          </a:p>
          <a:p>
            <a:r>
              <a:rPr lang="en-US" dirty="0"/>
              <a:t>Actively listen do not interrupt a client when they are explaining the issue</a:t>
            </a:r>
          </a:p>
          <a:p>
            <a:r>
              <a:rPr lang="en-US" dirty="0"/>
              <a:t>Maintain a positive attitude; do not get defensive</a:t>
            </a:r>
          </a:p>
          <a:p>
            <a:r>
              <a:rPr lang="en-US" dirty="0"/>
              <a:t>Avoid Distractions that take your focus away from the 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8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04C5B-5F16-44CB-9697-7DDDFD13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5052"/>
          </a:xfrm>
        </p:spPr>
        <p:txBody>
          <a:bodyPr/>
          <a:lstStyle/>
          <a:p>
            <a:r>
              <a:rPr lang="en-US" dirty="0"/>
              <a:t>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9CA2-118A-43FC-B7DC-4C3033660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352550"/>
            <a:ext cx="9404723" cy="48958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Getting Answers:</a:t>
            </a:r>
          </a:p>
          <a:p>
            <a:r>
              <a:rPr lang="en-US" dirty="0"/>
              <a:t>Avoid accusations: What did you do this time!?</a:t>
            </a:r>
          </a:p>
          <a:p>
            <a:r>
              <a:rPr lang="en-US" dirty="0"/>
              <a:t>Keep questions friendly and factual</a:t>
            </a:r>
          </a:p>
          <a:p>
            <a:r>
              <a:rPr lang="en-US" dirty="0"/>
              <a:t>Avoid jargon, acronyms and slang; even if they use it</a:t>
            </a:r>
          </a:p>
          <a:p>
            <a:pPr marL="0" indent="0">
              <a:buNone/>
            </a:pPr>
            <a:r>
              <a:rPr lang="en-US" dirty="0"/>
              <a:t>Expectations and Follow up:</a:t>
            </a:r>
          </a:p>
          <a:p>
            <a:r>
              <a:rPr lang="en-US" dirty="0"/>
              <a:t>Always give customers realistic expectations concerning time and outcomes</a:t>
            </a:r>
          </a:p>
          <a:p>
            <a:r>
              <a:rPr lang="en-US" dirty="0"/>
              <a:t>Try and follow up later to ensure that the work completed is still functioning</a:t>
            </a:r>
          </a:p>
        </p:txBody>
      </p:sp>
    </p:spTree>
    <p:extLst>
      <p:ext uri="{BB962C8B-B14F-4D97-AF65-F5344CB8AC3E}">
        <p14:creationId xmlns:p14="http://schemas.microsoft.com/office/powerpoint/2010/main" val="206030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1AAB0-AF6A-4BE8-A825-0C70F4A23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20762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CD818-C2D9-4DC3-A34B-3F0346121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478280"/>
            <a:ext cx="9404723" cy="47701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 Prepared!</a:t>
            </a:r>
          </a:p>
          <a:p>
            <a:pPr marL="0" indent="0">
              <a:buNone/>
            </a:pPr>
            <a:r>
              <a:rPr lang="en-US" dirty="0"/>
              <a:t>Electrostatic Discharge (ESD):</a:t>
            </a:r>
          </a:p>
          <a:p>
            <a:r>
              <a:rPr lang="en-US" dirty="0"/>
              <a:t>Passage of a static field electrical charge from one item to another</a:t>
            </a:r>
          </a:p>
          <a:p>
            <a:r>
              <a:rPr lang="en-US" dirty="0"/>
              <a:t>Will destroy the sensitive parts  of any computing device</a:t>
            </a:r>
          </a:p>
          <a:p>
            <a:pPr marL="0" indent="0">
              <a:buNone/>
            </a:pPr>
            <a:r>
              <a:rPr lang="en-US" dirty="0"/>
              <a:t>Antistatic Tools:</a:t>
            </a:r>
          </a:p>
          <a:p>
            <a:r>
              <a:rPr lang="en-US" dirty="0"/>
              <a:t>ESD Strap: Wrist or Heel</a:t>
            </a:r>
          </a:p>
          <a:p>
            <a:r>
              <a:rPr lang="en-US" dirty="0"/>
              <a:t>ESD Mat: Desk or Floor</a:t>
            </a:r>
          </a:p>
          <a:p>
            <a:r>
              <a:rPr lang="en-US" dirty="0"/>
              <a:t>ESD Carpet</a:t>
            </a:r>
          </a:p>
          <a:p>
            <a:r>
              <a:rPr lang="en-US" dirty="0"/>
              <a:t>ESD Clothing</a:t>
            </a:r>
          </a:p>
          <a:p>
            <a:r>
              <a:rPr lang="en-US" dirty="0"/>
              <a:t>ESD Bag</a:t>
            </a:r>
          </a:p>
        </p:txBody>
      </p:sp>
    </p:spTree>
    <p:extLst>
      <p:ext uri="{BB962C8B-B14F-4D97-AF65-F5344CB8AC3E}">
        <p14:creationId xmlns:p14="http://schemas.microsoft.com/office/powerpoint/2010/main" val="3235642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1ACB-6BDF-4275-AD93-B1DC8150D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28382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D0AB-4512-44C6-B797-21F1415B2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310640"/>
            <a:ext cx="9404723" cy="49377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Interference:</a:t>
            </a:r>
          </a:p>
          <a:p>
            <a:r>
              <a:rPr lang="en-US" dirty="0"/>
              <a:t>Electromagnetic: Magnetic fields interfere with electronics</a:t>
            </a:r>
          </a:p>
          <a:p>
            <a:r>
              <a:rPr lang="en-US" dirty="0"/>
              <a:t>Radio Frequency: Will not damage, but it is annoying</a:t>
            </a:r>
          </a:p>
          <a:p>
            <a:pPr marL="0" indent="0">
              <a:buNone/>
            </a:pPr>
            <a:r>
              <a:rPr lang="en-US" dirty="0"/>
              <a:t>Physical Tools:</a:t>
            </a:r>
          </a:p>
          <a:p>
            <a:r>
              <a:rPr lang="en-US" dirty="0"/>
              <a:t>Phillips screwdriver</a:t>
            </a:r>
          </a:p>
          <a:p>
            <a:r>
              <a:rPr lang="en-US" dirty="0" err="1"/>
              <a:t>Torx</a:t>
            </a:r>
            <a:r>
              <a:rPr lang="en-US" dirty="0"/>
              <a:t> Wrench</a:t>
            </a:r>
          </a:p>
          <a:p>
            <a:r>
              <a:rPr lang="en-US" dirty="0"/>
              <a:t>Parts retriever </a:t>
            </a:r>
          </a:p>
          <a:p>
            <a:r>
              <a:rPr lang="en-US" dirty="0"/>
              <a:t>Multimeter</a:t>
            </a:r>
          </a:p>
          <a:p>
            <a:r>
              <a:rPr lang="en-US" dirty="0"/>
              <a:t>Power supply tester</a:t>
            </a:r>
          </a:p>
        </p:txBody>
      </p:sp>
    </p:spTree>
    <p:extLst>
      <p:ext uri="{BB962C8B-B14F-4D97-AF65-F5344CB8AC3E}">
        <p14:creationId xmlns:p14="http://schemas.microsoft.com/office/powerpoint/2010/main" val="1454862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6ABF-4290-4494-AD48-C8A208D0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4102"/>
          </a:xfrm>
        </p:spPr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4570F-ABC5-4810-9748-F72AB165D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10" y="1291590"/>
            <a:ext cx="9322143" cy="49568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Personal Safety:</a:t>
            </a:r>
          </a:p>
          <a:p>
            <a:r>
              <a:rPr lang="en-US" dirty="0"/>
              <a:t>Avoid tripping hazards</a:t>
            </a:r>
          </a:p>
          <a:p>
            <a:r>
              <a:rPr lang="en-US" dirty="0"/>
              <a:t>Lifting heavy boxes; lifting belt, lift with legs</a:t>
            </a:r>
          </a:p>
          <a:p>
            <a:r>
              <a:rPr lang="en-US" dirty="0"/>
              <a:t>Careful around hot components</a:t>
            </a:r>
          </a:p>
          <a:p>
            <a:r>
              <a:rPr lang="en-US" dirty="0"/>
              <a:t>Remove jewelry, tie up loose </a:t>
            </a:r>
            <a:r>
              <a:rPr lang="en-US" dirty="0" err="1"/>
              <a:t>fiting</a:t>
            </a:r>
            <a:r>
              <a:rPr lang="en-US" dirty="0"/>
              <a:t> shirts and long hair</a:t>
            </a:r>
          </a:p>
          <a:p>
            <a:pPr marL="0" indent="0">
              <a:buNone/>
            </a:pPr>
            <a:r>
              <a:rPr lang="en-US" dirty="0"/>
              <a:t>Troubleshooting: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the 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Establish a theory of probable cause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Test the theory to determine cause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Establish a plan of action to resolve the problem and implement the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Verify full system functionality and implement preventive measures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Document findings, actions and outcomes</a:t>
            </a:r>
          </a:p>
        </p:txBody>
      </p:sp>
    </p:spTree>
    <p:extLst>
      <p:ext uri="{BB962C8B-B14F-4D97-AF65-F5344CB8AC3E}">
        <p14:creationId xmlns:p14="http://schemas.microsoft.com/office/powerpoint/2010/main" val="393828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20C5-76AD-4C31-B6F6-72410BDA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5522"/>
          </a:xfrm>
        </p:spPr>
        <p:txBody>
          <a:bodyPr/>
          <a:lstStyle/>
          <a:p>
            <a:r>
              <a:rPr lang="en-US" dirty="0"/>
              <a:t>Computing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90208-0733-4314-B6E2-95E6C2B7E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428750"/>
            <a:ext cx="9404723" cy="48196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OS Functions and Computer Interfaces</a:t>
            </a:r>
          </a:p>
          <a:p>
            <a:r>
              <a:rPr lang="en-US" dirty="0"/>
              <a:t>Communicates with the hardware of the PC or device</a:t>
            </a:r>
          </a:p>
          <a:p>
            <a:r>
              <a:rPr lang="en-US" dirty="0"/>
              <a:t>Creates a user interface: visual representation of the computer</a:t>
            </a:r>
          </a:p>
          <a:p>
            <a:r>
              <a:rPr lang="en-US" dirty="0"/>
              <a:t>Enables users to determine what functions on the computer to perform and when to stop using them</a:t>
            </a:r>
          </a:p>
          <a:p>
            <a:r>
              <a:rPr lang="en-US" dirty="0"/>
              <a:t>Enables the user to add, move or delete tools and applications</a:t>
            </a:r>
          </a:p>
          <a:p>
            <a:r>
              <a:rPr lang="en-US" dirty="0"/>
              <a:t>Provides methods to secure the system from threats</a:t>
            </a:r>
          </a:p>
        </p:txBody>
      </p:sp>
    </p:spTree>
    <p:extLst>
      <p:ext uri="{BB962C8B-B14F-4D97-AF65-F5344CB8AC3E}">
        <p14:creationId xmlns:p14="http://schemas.microsoft.com/office/powerpoint/2010/main" val="2530454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154</TotalTime>
  <Words>1760</Words>
  <Application>Microsoft Office PowerPoint</Application>
  <PresentationFormat>Widescreen</PresentationFormat>
  <Paragraphs>212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Ion</vt:lpstr>
      <vt:lpstr>CIS101B</vt:lpstr>
      <vt:lpstr>Professionalism </vt:lpstr>
      <vt:lpstr>Professionalism</vt:lpstr>
      <vt:lpstr>Professionalism</vt:lpstr>
      <vt:lpstr>Professionalism</vt:lpstr>
      <vt:lpstr>Safety</vt:lpstr>
      <vt:lpstr>Safety</vt:lpstr>
      <vt:lpstr>Safety</vt:lpstr>
      <vt:lpstr>Computing Software</vt:lpstr>
      <vt:lpstr>Computing Software</vt:lpstr>
      <vt:lpstr>Computing Software</vt:lpstr>
      <vt:lpstr>Computing Software</vt:lpstr>
      <vt:lpstr>Power Supplies</vt:lpstr>
      <vt:lpstr>Implementing Mass Storage</vt:lpstr>
      <vt:lpstr>Implementing Mass Storage</vt:lpstr>
      <vt:lpstr>Implementing Mass Storage</vt:lpstr>
      <vt:lpstr>Implementing Mass Storage</vt:lpstr>
      <vt:lpstr>Implementing Mass Storage</vt:lpstr>
      <vt:lpstr>Implementing Mass Storage</vt:lpstr>
      <vt:lpstr>Building A PC</vt:lpstr>
      <vt:lpstr>Building A PC</vt:lpstr>
      <vt:lpstr>Building A PC</vt:lpstr>
      <vt:lpstr>CIS101B Week 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CIS101B</dc:title>
  <dc:creator>Thomas Stangl</dc:creator>
  <cp:lastModifiedBy>Thomas Stangl</cp:lastModifiedBy>
  <cp:revision>16</cp:revision>
  <dcterms:created xsi:type="dcterms:W3CDTF">2019-09-01T16:42:19Z</dcterms:created>
  <dcterms:modified xsi:type="dcterms:W3CDTF">2019-09-01T19:17:08Z</dcterms:modified>
</cp:coreProperties>
</file>