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2" autoAdjust="0"/>
    <p:restoredTop sz="94660"/>
  </p:normalViewPr>
  <p:slideViewPr>
    <p:cSldViewPr snapToGrid="0">
      <p:cViewPr varScale="1">
        <p:scale>
          <a:sx n="250" d="100"/>
          <a:sy n="250" d="100"/>
        </p:scale>
        <p:origin x="19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D23B6-540D-4124-8518-1127EE6AA1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2A361-5D38-46EE-A338-46CED766D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B9645-9432-46E5-A7ED-18FE19C73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CF9F-FF83-482F-81F2-EDC246F93FD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36D83-CB3D-42E6-88D7-746A67D6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A5CE1-CF76-43AD-A82B-59BB109FC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97218-9E7A-44E9-9415-24C2AA62B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0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A4C9D-1140-4CA5-80B6-0AFD1F080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570AD0-F788-49D0-9533-563BA0A5E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4AB9C-BF53-457D-89B2-5C4A8C6D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CF9F-FF83-482F-81F2-EDC246F93FD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6164B-A780-4DC9-BBF3-BBC25A9B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21FB9-B7E1-4F5C-8EC6-99DBEE9D3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97218-9E7A-44E9-9415-24C2AA62B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20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DCCA64-85ED-44A8-B098-87C0A3F91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7FE239-4B99-4F23-A1F2-BD612E933B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01B99-2B51-48D8-A5F0-2C58D007A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CF9F-FF83-482F-81F2-EDC246F93FD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1F5E4-8A87-4010-AA87-155DFFA7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39D38-FD2D-402C-9DE9-803A7B47A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97218-9E7A-44E9-9415-24C2AA62B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3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D1C1D-8C67-4512-803B-CCF1E2222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509EB-B45C-400D-BBC5-B4108BE41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D6250-48B8-476D-9E8E-DEAC2B299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CF9F-FF83-482F-81F2-EDC246F93FD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27267-B113-4CDC-9C24-981581A24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CF255-0790-4912-B6DA-ADD341F14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97218-9E7A-44E9-9415-24C2AA62B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7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9CBD0-3A8D-41E5-98CA-C7FF15612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2A267F-0A25-4D26-8E3E-1414EBFB5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20635-C81E-44FA-AB25-73717515C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CF9F-FF83-482F-81F2-EDC246F93FD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6138C-02E7-454A-86E1-1C2A2C6DF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EB135-C50D-43BB-8F53-35F6FFB4D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97218-9E7A-44E9-9415-24C2AA62B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79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0E795-89F5-4AD3-91D3-2A20C44C6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70547-A9D5-4F35-846F-D741A261A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13FF37-F366-4ECC-BB48-E56D3709E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4E7DB-0C87-40F4-9270-8D00D3039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CF9F-FF83-482F-81F2-EDC246F93FD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D4DB0-90EE-45BC-9ACC-58A126304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B64B2-C5A5-4289-8D2D-4E7E11F0B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97218-9E7A-44E9-9415-24C2AA62B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5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D3E95-29EE-46B6-A4DC-2BB1F6411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3EA64-AE4A-4866-8B06-12487BD10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B094E3-85C9-46BA-A3BD-5025092E5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424D46-F1BC-48E5-BCA0-657F32FBD4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56BB64-E712-402D-BA57-5EFBFC1EC4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3D70A6-08A1-41B2-978D-B62E6699F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CF9F-FF83-482F-81F2-EDC246F93FD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43A376-0C0A-4766-88FB-A15F5B410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6DDC2A-2533-4542-BD1E-375F0A0DB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97218-9E7A-44E9-9415-24C2AA62B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7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6FDA9-9E0B-430A-8042-B89DE3AD7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C949C2-699B-4A7A-913E-044A91620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CF9F-FF83-482F-81F2-EDC246F93FD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E30E7-5BBA-4B14-A1E2-5406E9CF5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014DAD-1823-4BA1-AA4C-451E59175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97218-9E7A-44E9-9415-24C2AA62B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1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0A9F36-35F4-4E34-8D71-4AFF85AA4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CF9F-FF83-482F-81F2-EDC246F93FD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74907A-2096-4CC1-9F38-762168CD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7C3F6-07A8-427E-AB7F-8717967FA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97218-9E7A-44E9-9415-24C2AA62B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9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5813E-847F-4CC1-ACCB-E497E8658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F9AFE-C21E-4CD5-854E-57EE64AC9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19F361-66DF-49AC-98BB-7AEE38203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30AEA-5897-42A9-A392-ACAEB8297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CF9F-FF83-482F-81F2-EDC246F93FD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8274E-3EE3-4A4C-A1AB-80C0629B4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BD04F-2531-48ED-BCEA-FEDAF0BD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97218-9E7A-44E9-9415-24C2AA62B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01213-89C4-4691-A975-88E95A59F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206B2C-0E09-45E1-B7FD-B0AD4D6B7C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68A434-95C1-41EF-9D45-F34B59CC8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E59AD-776C-4993-AEE6-679E4B24C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CF9F-FF83-482F-81F2-EDC246F93FD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1C917-19ED-40B0-AFDD-DA21E6E4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D34A8-8FEC-4CC7-AA88-44A53BCDB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97218-9E7A-44E9-9415-24C2AA62B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0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407835-55B3-49FA-90B7-BE252DD32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627D5-D0BA-4705-A5A0-162CB7A7C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0F407-E2B3-4796-93F5-C8DA29EAAF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CF9F-FF83-482F-81F2-EDC246F93FDB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3B11E-2BE9-4634-91E1-15FF2E761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8C290-4D5F-4F38-8401-B9DD46D8E6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97218-9E7A-44E9-9415-24C2AA62B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1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0697-0E3F-47A9-A903-DDE8FA44C2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CIS100 – ITF+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B14A65-791A-448C-B5C0-700CF60F33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Two</a:t>
            </a:r>
          </a:p>
        </p:txBody>
      </p:sp>
    </p:spTree>
    <p:extLst>
      <p:ext uri="{BB962C8B-B14F-4D97-AF65-F5344CB8AC3E}">
        <p14:creationId xmlns:p14="http://schemas.microsoft.com/office/powerpoint/2010/main" val="2818808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6D33-133B-4D67-AE6B-1493EAA01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US" dirty="0"/>
              <a:t>Chapter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63F05-CD62-4C8C-8D7C-B2C7D022C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3010"/>
            <a:ext cx="10515600" cy="49539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Wireless Connectivity</a:t>
            </a:r>
          </a:p>
          <a:p>
            <a:r>
              <a:rPr lang="en-US" dirty="0" err="1"/>
              <a:t>Cellular|Wireless|NFC|Bluetooth</a:t>
            </a:r>
            <a:endParaRPr lang="en-US" dirty="0"/>
          </a:p>
          <a:p>
            <a:r>
              <a:rPr lang="en-US" dirty="0"/>
              <a:t>Pairing via Bluetooth</a:t>
            </a:r>
          </a:p>
          <a:p>
            <a:r>
              <a:rPr lang="en-US" dirty="0"/>
              <a:t>Transfer data with Bluetooth</a:t>
            </a:r>
          </a:p>
          <a:p>
            <a:r>
              <a:rPr lang="en-US" dirty="0"/>
              <a:t>Connecting to a Wi-Fi Network</a:t>
            </a:r>
          </a:p>
          <a:p>
            <a:r>
              <a:rPr lang="en-US" dirty="0"/>
              <a:t>Sharing a Phone’s cellular connection with other devices</a:t>
            </a:r>
          </a:p>
          <a:p>
            <a:pPr marL="0" indent="0">
              <a:buNone/>
            </a:pPr>
            <a:r>
              <a:rPr lang="en-US" dirty="0"/>
              <a:t>Configuring Mobile Email</a:t>
            </a:r>
          </a:p>
          <a:p>
            <a:r>
              <a:rPr lang="en-US" dirty="0"/>
              <a:t>IMAP</a:t>
            </a:r>
          </a:p>
          <a:p>
            <a:r>
              <a:rPr lang="en-US" dirty="0"/>
              <a:t>POP3</a:t>
            </a:r>
          </a:p>
          <a:p>
            <a:r>
              <a:rPr lang="en-US" dirty="0"/>
              <a:t>SMTP</a:t>
            </a:r>
          </a:p>
        </p:txBody>
      </p:sp>
    </p:spTree>
    <p:extLst>
      <p:ext uri="{BB962C8B-B14F-4D97-AF65-F5344CB8AC3E}">
        <p14:creationId xmlns:p14="http://schemas.microsoft.com/office/powerpoint/2010/main" val="2735689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95BCE-F66E-4CB3-87CF-038E30509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1225"/>
          </a:xfrm>
        </p:spPr>
        <p:txBody>
          <a:bodyPr/>
          <a:lstStyle/>
          <a:p>
            <a:r>
              <a:rPr lang="en-US" dirty="0"/>
              <a:t>Chapter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B2F82-12F2-4A09-8592-2726829AC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2070"/>
            <a:ext cx="10515600" cy="485489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Configuring Synchronization</a:t>
            </a:r>
          </a:p>
          <a:p>
            <a:r>
              <a:rPr lang="en-US" dirty="0"/>
              <a:t>Synchronizing with a Cloud Service</a:t>
            </a:r>
          </a:p>
          <a:p>
            <a:r>
              <a:rPr lang="en-US" dirty="0"/>
              <a:t>Synchronizing Photos</a:t>
            </a:r>
          </a:p>
          <a:p>
            <a:r>
              <a:rPr lang="en-US" dirty="0"/>
              <a:t>Synchronizing with a Computer</a:t>
            </a:r>
          </a:p>
          <a:p>
            <a:r>
              <a:rPr lang="en-US" dirty="0"/>
              <a:t>Installing and Removing Apps</a:t>
            </a:r>
          </a:p>
          <a:p>
            <a:pPr marL="0" indent="0">
              <a:buNone/>
            </a:pPr>
            <a:r>
              <a:rPr lang="en-US" dirty="0"/>
              <a:t>Resetting a Mobile Device</a:t>
            </a:r>
          </a:p>
          <a:p>
            <a:r>
              <a:rPr lang="en-US" dirty="0"/>
              <a:t>Soft Reset</a:t>
            </a:r>
          </a:p>
          <a:p>
            <a:r>
              <a:rPr lang="en-US" dirty="0"/>
              <a:t>Hard Reset</a:t>
            </a:r>
          </a:p>
          <a:p>
            <a:r>
              <a:rPr lang="en-US" dirty="0"/>
              <a:t>Getting data back after Hard Reset</a:t>
            </a:r>
          </a:p>
        </p:txBody>
      </p:sp>
    </p:spTree>
    <p:extLst>
      <p:ext uri="{BB962C8B-B14F-4D97-AF65-F5344CB8AC3E}">
        <p14:creationId xmlns:p14="http://schemas.microsoft.com/office/powerpoint/2010/main" val="547276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41760-3976-4A3D-9DBB-D3200BE62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en-US" dirty="0"/>
              <a:t>Chapter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F2E4E-32C7-4104-A74C-7EC12F069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5870"/>
            <a:ext cx="10515600" cy="493109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CompTIA Objectives:</a:t>
            </a:r>
          </a:p>
          <a:p>
            <a:pPr marL="0" indent="0">
              <a:buNone/>
            </a:pPr>
            <a:r>
              <a:rPr lang="en-US" dirty="0"/>
              <a:t>3.2 Compare and Contrast components of an Operating System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Discuss Managing File Storage</a:t>
            </a:r>
          </a:p>
          <a:p>
            <a:pPr marL="0" indent="0">
              <a:buNone/>
            </a:pPr>
            <a:r>
              <a:rPr lang="en-US" dirty="0"/>
              <a:t>Discuss Manipulating Files and Folders</a:t>
            </a:r>
          </a:p>
          <a:p>
            <a:pPr marL="0" indent="0">
              <a:buNone/>
            </a:pPr>
            <a:r>
              <a:rPr lang="en-US" dirty="0"/>
              <a:t>Discussing Protecting Files</a:t>
            </a:r>
          </a:p>
        </p:txBody>
      </p:sp>
    </p:spTree>
    <p:extLst>
      <p:ext uri="{BB962C8B-B14F-4D97-AF65-F5344CB8AC3E}">
        <p14:creationId xmlns:p14="http://schemas.microsoft.com/office/powerpoint/2010/main" val="904759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2887-B4C0-47F0-A81B-A420D0BBF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6945"/>
          </a:xfrm>
        </p:spPr>
        <p:txBody>
          <a:bodyPr/>
          <a:lstStyle/>
          <a:p>
            <a:r>
              <a:rPr lang="en-US" dirty="0"/>
              <a:t>Chapter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F324E-E562-457B-8A12-6DF127B8F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180"/>
            <a:ext cx="10515600" cy="473678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Understanding Folders and Paths</a:t>
            </a:r>
          </a:p>
          <a:p>
            <a:r>
              <a:rPr lang="en-US" dirty="0"/>
              <a:t>File Management Tools</a:t>
            </a:r>
          </a:p>
          <a:p>
            <a:r>
              <a:rPr lang="en-US" dirty="0"/>
              <a:t>Navigating a File Structure</a:t>
            </a:r>
          </a:p>
          <a:p>
            <a:r>
              <a:rPr lang="en-US" dirty="0"/>
              <a:t>File and Folder Properties</a:t>
            </a:r>
          </a:p>
          <a:p>
            <a:pPr lvl="1"/>
            <a:r>
              <a:rPr lang="en-US" dirty="0"/>
              <a:t>File Attributes</a:t>
            </a:r>
          </a:p>
          <a:p>
            <a:pPr lvl="1"/>
            <a:r>
              <a:rPr lang="en-US" dirty="0"/>
              <a:t>Advanced File Attributes</a:t>
            </a:r>
          </a:p>
          <a:p>
            <a:r>
              <a:rPr lang="en-US" dirty="0"/>
              <a:t>Folder Attributes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662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6902A-99A6-4181-8D29-946B7F1F7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355"/>
          </a:xfrm>
        </p:spPr>
        <p:txBody>
          <a:bodyPr/>
          <a:lstStyle/>
          <a:p>
            <a:r>
              <a:rPr lang="en-US" dirty="0"/>
              <a:t>Chapter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683D6-606C-4DD8-8438-CE0EAB70F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4920"/>
            <a:ext cx="10515600" cy="49120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Manipulating Files and Folders</a:t>
            </a:r>
          </a:p>
          <a:p>
            <a:r>
              <a:rPr lang="en-US" dirty="0"/>
              <a:t>Opening, Editing and Saving Files</a:t>
            </a:r>
          </a:p>
          <a:p>
            <a:r>
              <a:rPr lang="en-US" dirty="0"/>
              <a:t>Moving and Copying Files and Folders</a:t>
            </a:r>
          </a:p>
          <a:p>
            <a:pPr lvl="1"/>
            <a:r>
              <a:rPr lang="en-US" dirty="0"/>
              <a:t>Selecting Multiple Files and Folders</a:t>
            </a:r>
          </a:p>
          <a:p>
            <a:pPr lvl="1"/>
            <a:r>
              <a:rPr lang="en-US" dirty="0"/>
              <a:t>Drag and Drop</a:t>
            </a:r>
          </a:p>
          <a:p>
            <a:pPr lvl="1"/>
            <a:r>
              <a:rPr lang="en-US" dirty="0"/>
              <a:t>Cut and Paste</a:t>
            </a:r>
          </a:p>
          <a:p>
            <a:r>
              <a:rPr lang="en-US" dirty="0"/>
              <a:t>Renaming Files and Folders</a:t>
            </a:r>
          </a:p>
          <a:p>
            <a:r>
              <a:rPr lang="en-US" dirty="0"/>
              <a:t>Deleting and Undeleting Files and Folders</a:t>
            </a:r>
          </a:p>
          <a:p>
            <a:r>
              <a:rPr lang="en-US" dirty="0"/>
              <a:t>Searching, Sorting and Displaying Files</a:t>
            </a:r>
          </a:p>
          <a:p>
            <a:r>
              <a:rPr lang="en-US" dirty="0"/>
              <a:t>Sorting a File List</a:t>
            </a:r>
          </a:p>
        </p:txBody>
      </p:sp>
    </p:spTree>
    <p:extLst>
      <p:ext uri="{BB962C8B-B14F-4D97-AF65-F5344CB8AC3E}">
        <p14:creationId xmlns:p14="http://schemas.microsoft.com/office/powerpoint/2010/main" val="2878518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09E7F-1B64-44B2-B93C-380796890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D0A25-8EFC-495A-95B3-2D6DE1699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Protecting Files</a:t>
            </a:r>
          </a:p>
          <a:p>
            <a:r>
              <a:rPr lang="en-US" dirty="0"/>
              <a:t>Backing up and Restoring Data</a:t>
            </a:r>
          </a:p>
          <a:p>
            <a:pPr lvl="1"/>
            <a:r>
              <a:rPr lang="en-US" dirty="0"/>
              <a:t>Backup software versus Manually Copying Files</a:t>
            </a:r>
          </a:p>
          <a:p>
            <a:pPr lvl="1"/>
            <a:r>
              <a:rPr lang="en-US" dirty="0"/>
              <a:t>Data Replication</a:t>
            </a:r>
          </a:p>
          <a:p>
            <a:pPr lvl="1"/>
            <a:r>
              <a:rPr lang="en-US" dirty="0"/>
              <a:t>Online Storage</a:t>
            </a:r>
          </a:p>
          <a:p>
            <a:pPr lvl="1"/>
            <a:r>
              <a:rPr lang="en-US" dirty="0"/>
              <a:t>Backup Scheduling</a:t>
            </a:r>
          </a:p>
          <a:p>
            <a:pPr lvl="1"/>
            <a:r>
              <a:rPr lang="en-US" dirty="0"/>
              <a:t>Backup Storage Media</a:t>
            </a:r>
          </a:p>
        </p:txBody>
      </p:sp>
    </p:spTree>
    <p:extLst>
      <p:ext uri="{BB962C8B-B14F-4D97-AF65-F5344CB8AC3E}">
        <p14:creationId xmlns:p14="http://schemas.microsoft.com/office/powerpoint/2010/main" val="3456859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DFA8E-1C04-4B6C-A54E-C4F4B63F7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9AD34-DC68-4FBB-9260-90C7F3472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CompTIA Objectives:</a:t>
            </a:r>
          </a:p>
          <a:p>
            <a:pPr marL="0" indent="0">
              <a:buNone/>
            </a:pPr>
            <a:r>
              <a:rPr lang="en-US" dirty="0"/>
              <a:t>3.4 Explain methods of application architecture and delivery models</a:t>
            </a:r>
          </a:p>
          <a:p>
            <a:pPr marL="0" indent="0">
              <a:buNone/>
            </a:pPr>
            <a:r>
              <a:rPr lang="en-US" dirty="0"/>
              <a:t>3.6 Compare and contrast general application concepts and uses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Discuss running applications</a:t>
            </a:r>
          </a:p>
          <a:p>
            <a:pPr marL="0" indent="0">
              <a:buNone/>
            </a:pPr>
            <a:r>
              <a:rPr lang="en-US" dirty="0"/>
              <a:t>Discuss installing and uninstalling applications</a:t>
            </a:r>
          </a:p>
          <a:p>
            <a:pPr marL="0" indent="0">
              <a:buNone/>
            </a:pPr>
            <a:r>
              <a:rPr lang="en-US" dirty="0"/>
              <a:t>Identify common applications and their uses</a:t>
            </a:r>
          </a:p>
          <a:p>
            <a:pPr marL="0" indent="0">
              <a:buNone/>
            </a:pPr>
            <a:r>
              <a:rPr lang="en-US" dirty="0"/>
              <a:t>Describe application licensing and distribution</a:t>
            </a:r>
          </a:p>
        </p:txBody>
      </p:sp>
    </p:spTree>
    <p:extLst>
      <p:ext uri="{BB962C8B-B14F-4D97-AF65-F5344CB8AC3E}">
        <p14:creationId xmlns:p14="http://schemas.microsoft.com/office/powerpoint/2010/main" val="3273059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B6F50-245E-452F-91C5-BDB44B797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FB881-FB6E-46A0-8474-E03795F2D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Running an Application</a:t>
            </a:r>
          </a:p>
          <a:p>
            <a:r>
              <a:rPr lang="en-US" dirty="0"/>
              <a:t>Running an Application in Windows</a:t>
            </a:r>
          </a:p>
          <a:p>
            <a:r>
              <a:rPr lang="en-US" dirty="0"/>
              <a:t>Running an Application in macOS</a:t>
            </a:r>
          </a:p>
          <a:p>
            <a:r>
              <a:rPr lang="en-US" dirty="0"/>
              <a:t>Running an Application in Linux</a:t>
            </a:r>
          </a:p>
          <a:p>
            <a:r>
              <a:rPr lang="en-US" dirty="0"/>
              <a:t>Running an Application in Chrome OS</a:t>
            </a:r>
          </a:p>
          <a:p>
            <a:r>
              <a:rPr lang="en-US" dirty="0"/>
              <a:t>Running an Application on a Smartphone</a:t>
            </a:r>
          </a:p>
          <a:p>
            <a:pPr marL="0" indent="0">
              <a:buNone/>
            </a:pPr>
            <a:r>
              <a:rPr lang="en-US" dirty="0"/>
              <a:t>Saving Your Work</a:t>
            </a:r>
          </a:p>
          <a:p>
            <a:pPr marL="0" indent="0">
              <a:buNone/>
            </a:pPr>
            <a:r>
              <a:rPr lang="en-US" dirty="0"/>
              <a:t>Exiting an Application </a:t>
            </a:r>
          </a:p>
        </p:txBody>
      </p:sp>
    </p:spTree>
    <p:extLst>
      <p:ext uri="{BB962C8B-B14F-4D97-AF65-F5344CB8AC3E}">
        <p14:creationId xmlns:p14="http://schemas.microsoft.com/office/powerpoint/2010/main" val="3332901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DD590-A353-4B0E-947B-01167BCA1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686D0-251F-4DB0-8582-691F29D89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Installing, Updating and Removing an Application</a:t>
            </a:r>
          </a:p>
          <a:p>
            <a:r>
              <a:rPr lang="en-US" dirty="0"/>
              <a:t>Installing an Application</a:t>
            </a:r>
          </a:p>
          <a:p>
            <a:pPr lvl="1"/>
            <a:r>
              <a:rPr lang="en-US" dirty="0"/>
              <a:t>Installing a Desktop Application in Windows</a:t>
            </a:r>
          </a:p>
          <a:p>
            <a:pPr lvl="1"/>
            <a:r>
              <a:rPr lang="en-US" dirty="0"/>
              <a:t>Installing a Desktop Application in macOS</a:t>
            </a:r>
          </a:p>
          <a:p>
            <a:pPr lvl="1"/>
            <a:r>
              <a:rPr lang="en-US" dirty="0"/>
              <a:t>Installing an App from Online Store</a:t>
            </a:r>
          </a:p>
          <a:p>
            <a:pPr lvl="1"/>
            <a:r>
              <a:rPr lang="en-US" dirty="0"/>
              <a:t>Using Web based Applications</a:t>
            </a:r>
          </a:p>
          <a:p>
            <a:r>
              <a:rPr lang="en-US" dirty="0"/>
              <a:t>Updating Applications</a:t>
            </a:r>
          </a:p>
          <a:p>
            <a:r>
              <a:rPr lang="en-US" dirty="0"/>
              <a:t>Removing Applications</a:t>
            </a:r>
          </a:p>
          <a:p>
            <a:pPr lvl="1"/>
            <a:r>
              <a:rPr lang="en-US" dirty="0"/>
              <a:t>In Windows</a:t>
            </a:r>
          </a:p>
          <a:p>
            <a:pPr lvl="1"/>
            <a:r>
              <a:rPr lang="en-US" dirty="0"/>
              <a:t>In macOS</a:t>
            </a:r>
          </a:p>
          <a:p>
            <a:pPr lvl="1"/>
            <a:r>
              <a:rPr lang="en-US" dirty="0"/>
              <a:t>In Ubuntu Linux</a:t>
            </a:r>
          </a:p>
          <a:p>
            <a:pPr lvl="1"/>
            <a:r>
              <a:rPr lang="en-US" dirty="0"/>
              <a:t>In Chrome OS</a:t>
            </a:r>
          </a:p>
        </p:txBody>
      </p:sp>
    </p:spTree>
    <p:extLst>
      <p:ext uri="{BB962C8B-B14F-4D97-AF65-F5344CB8AC3E}">
        <p14:creationId xmlns:p14="http://schemas.microsoft.com/office/powerpoint/2010/main" val="3017950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7DF49-B35F-4A55-8C84-8069D4969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1235"/>
          </a:xfrm>
        </p:spPr>
        <p:txBody>
          <a:bodyPr/>
          <a:lstStyle/>
          <a:p>
            <a:r>
              <a:rPr lang="en-US" dirty="0"/>
              <a:t>Chapter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DF6A9-3925-4C4A-A593-04E18E352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370"/>
            <a:ext cx="10515600" cy="474059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Common Applications and Their Uses</a:t>
            </a:r>
          </a:p>
          <a:p>
            <a:r>
              <a:rPr lang="en-US" dirty="0"/>
              <a:t>Platforms</a:t>
            </a:r>
          </a:p>
          <a:p>
            <a:r>
              <a:rPr lang="en-US" dirty="0"/>
              <a:t>Types</a:t>
            </a:r>
          </a:p>
          <a:p>
            <a:r>
              <a:rPr lang="en-US" dirty="0"/>
              <a:t>Productivity Software</a:t>
            </a:r>
          </a:p>
          <a:p>
            <a:r>
              <a:rPr lang="en-US" dirty="0"/>
              <a:t>Collaboration Software</a:t>
            </a:r>
          </a:p>
          <a:p>
            <a:r>
              <a:rPr lang="en-US" dirty="0"/>
              <a:t>Business Software</a:t>
            </a:r>
          </a:p>
          <a:p>
            <a:r>
              <a:rPr lang="en-US" dirty="0"/>
              <a:t>Utility Software</a:t>
            </a:r>
          </a:p>
          <a:p>
            <a:r>
              <a:rPr lang="en-US" dirty="0"/>
              <a:t>Specialized Software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390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4CEA1-9DE4-4E24-8AB6-72914E806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4427A-4446-4A75-B403-67E252585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CompTIA Objectives:</a:t>
            </a:r>
          </a:p>
          <a:p>
            <a:pPr marL="0" indent="0">
              <a:buNone/>
            </a:pPr>
            <a:r>
              <a:rPr lang="en-US" dirty="0"/>
              <a:t>3.1 Explain the purpose of Operating Systems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Discuss the Functions of an Operating System</a:t>
            </a:r>
          </a:p>
          <a:p>
            <a:pPr marL="0" indent="0">
              <a:buNone/>
            </a:pPr>
            <a:r>
              <a:rPr lang="en-US" dirty="0"/>
              <a:t>Discuss Operating System Characteristics – Licensing, Compatibility, and Complexity</a:t>
            </a:r>
          </a:p>
          <a:p>
            <a:pPr marL="0" indent="0">
              <a:buNone/>
            </a:pPr>
            <a:r>
              <a:rPr lang="en-US" dirty="0"/>
              <a:t>Discuss OS Interfaces: Windows, Linux, macOS and Chrome</a:t>
            </a:r>
          </a:p>
          <a:p>
            <a:pPr marL="0" indent="0">
              <a:buNone/>
            </a:pPr>
            <a:r>
              <a:rPr lang="en-US" dirty="0"/>
              <a:t>Discuss Common features of Operating Systems</a:t>
            </a:r>
          </a:p>
        </p:txBody>
      </p:sp>
    </p:spTree>
    <p:extLst>
      <p:ext uri="{BB962C8B-B14F-4D97-AF65-F5344CB8AC3E}">
        <p14:creationId xmlns:p14="http://schemas.microsoft.com/office/powerpoint/2010/main" val="3368389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C8E2F-5C08-4F3D-B99D-66C305AF5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9CB01-C7F8-4BFE-B89B-7DD18E006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Common File Types</a:t>
            </a:r>
          </a:p>
          <a:p>
            <a:r>
              <a:rPr lang="en-US" dirty="0"/>
              <a:t>Executables</a:t>
            </a:r>
          </a:p>
          <a:p>
            <a:r>
              <a:rPr lang="en-US" dirty="0"/>
              <a:t>Compression Formats</a:t>
            </a:r>
          </a:p>
          <a:p>
            <a:r>
              <a:rPr lang="en-US" dirty="0"/>
              <a:t>Audio and Video Formats</a:t>
            </a:r>
          </a:p>
          <a:p>
            <a:r>
              <a:rPr lang="en-US" dirty="0"/>
              <a:t>Image Formats</a:t>
            </a:r>
          </a:p>
          <a:p>
            <a:r>
              <a:rPr lang="en-US" dirty="0"/>
              <a:t>Documents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782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9CB03-9BCE-4770-9247-6999380E0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9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57BC7-2D32-49BC-A5FC-B9A22710B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Software Licensing</a:t>
            </a:r>
          </a:p>
          <a:p>
            <a:r>
              <a:rPr lang="en-US" dirty="0"/>
              <a:t>Freeware, Freemium, Trial, Commercial, Closed Source, Open Source</a:t>
            </a:r>
          </a:p>
          <a:p>
            <a:r>
              <a:rPr lang="en-US" dirty="0"/>
              <a:t>Single and Multi-Use License</a:t>
            </a:r>
          </a:p>
          <a:p>
            <a:r>
              <a:rPr lang="en-US" dirty="0"/>
              <a:t>Product Key and Activation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/>
              <a:t>End of Week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53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CB624-88D1-4FB4-BC29-48D613F86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971"/>
          </a:xfrm>
        </p:spPr>
        <p:txBody>
          <a:bodyPr/>
          <a:lstStyle/>
          <a:p>
            <a:r>
              <a:rPr lang="en-US" dirty="0"/>
              <a:t>Chapter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6D85E-0A20-4051-9F9B-B50004DCC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4816"/>
            <a:ext cx="10515600" cy="506214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Functions of an Operating System</a:t>
            </a:r>
          </a:p>
          <a:p>
            <a:r>
              <a:rPr lang="en-US" dirty="0"/>
              <a:t>OS provides an interface between user and machine</a:t>
            </a:r>
          </a:p>
          <a:p>
            <a:r>
              <a:rPr lang="en-US" dirty="0"/>
              <a:t>Enables coordination of hardware components</a:t>
            </a:r>
          </a:p>
          <a:p>
            <a:r>
              <a:rPr lang="en-US" dirty="0"/>
              <a:t>Monitors system health and functionality</a:t>
            </a:r>
          </a:p>
          <a:p>
            <a:r>
              <a:rPr lang="en-US" dirty="0"/>
              <a:t>Displays structure for data management</a:t>
            </a:r>
          </a:p>
          <a:p>
            <a:pPr marL="0" indent="0">
              <a:buNone/>
            </a:pPr>
            <a:r>
              <a:rPr lang="en-US" dirty="0"/>
              <a:t>Characteristics</a:t>
            </a:r>
          </a:p>
          <a:p>
            <a:r>
              <a:rPr lang="en-US" dirty="0"/>
              <a:t>Licensing</a:t>
            </a:r>
          </a:p>
          <a:p>
            <a:r>
              <a:rPr lang="en-US" dirty="0"/>
              <a:t>Compatibility</a:t>
            </a:r>
          </a:p>
          <a:p>
            <a:r>
              <a:rPr lang="en-US" dirty="0"/>
              <a:t>complexity</a:t>
            </a:r>
          </a:p>
        </p:txBody>
      </p:sp>
    </p:spTree>
    <p:extLst>
      <p:ext uri="{BB962C8B-B14F-4D97-AF65-F5344CB8AC3E}">
        <p14:creationId xmlns:p14="http://schemas.microsoft.com/office/powerpoint/2010/main" val="497494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CB624-88D1-4FB4-BC29-48D613F86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971"/>
          </a:xfrm>
        </p:spPr>
        <p:txBody>
          <a:bodyPr/>
          <a:lstStyle/>
          <a:p>
            <a:r>
              <a:rPr lang="en-US" dirty="0"/>
              <a:t>Chapter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6D85E-0A20-4051-9F9B-B50004DCC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4816"/>
            <a:ext cx="10515600" cy="50621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Interfaces:</a:t>
            </a:r>
          </a:p>
          <a:p>
            <a:r>
              <a:rPr lang="en-US" dirty="0"/>
              <a:t>Windows 7, 8.x, 10</a:t>
            </a:r>
          </a:p>
          <a:p>
            <a:r>
              <a:rPr lang="en-US" dirty="0"/>
              <a:t>macOS</a:t>
            </a:r>
          </a:p>
          <a:p>
            <a:r>
              <a:rPr lang="en-US" dirty="0"/>
              <a:t>Linux</a:t>
            </a:r>
          </a:p>
          <a:p>
            <a:r>
              <a:rPr lang="en-US" dirty="0"/>
              <a:t>Chrome OS</a:t>
            </a:r>
          </a:p>
          <a:p>
            <a:pPr marL="0" indent="0">
              <a:buNone/>
            </a:pPr>
            <a:r>
              <a:rPr lang="en-US" dirty="0"/>
              <a:t>Common Features:</a:t>
            </a:r>
          </a:p>
          <a:p>
            <a:r>
              <a:rPr lang="en-US" dirty="0"/>
              <a:t>Executing Programs	Connecting to the Internet</a:t>
            </a:r>
          </a:p>
          <a:p>
            <a:r>
              <a:rPr lang="en-US" dirty="0"/>
              <a:t>Services			Hotkeys</a:t>
            </a:r>
          </a:p>
          <a:p>
            <a:r>
              <a:rPr lang="en-US" dirty="0"/>
              <a:t>Managing Files		Screenshot</a:t>
            </a:r>
          </a:p>
          <a:p>
            <a:r>
              <a:rPr lang="en-US" dirty="0"/>
              <a:t>Connecting Hardware	Accessibility</a:t>
            </a:r>
          </a:p>
        </p:txBody>
      </p:sp>
    </p:spTree>
    <p:extLst>
      <p:ext uri="{BB962C8B-B14F-4D97-AF65-F5344CB8AC3E}">
        <p14:creationId xmlns:p14="http://schemas.microsoft.com/office/powerpoint/2010/main" val="3784113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7C559-8B94-4296-A07A-CD970965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5985"/>
          </a:xfrm>
        </p:spPr>
        <p:txBody>
          <a:bodyPr/>
          <a:lstStyle/>
          <a:p>
            <a:r>
              <a:rPr lang="en-US" dirty="0"/>
              <a:t>Chapter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C9E0B-124B-4755-8326-A4088749F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7310"/>
            <a:ext cx="10515600" cy="483965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CompTIA Objectives:</a:t>
            </a:r>
          </a:p>
          <a:p>
            <a:pPr marL="0" indent="0">
              <a:buNone/>
            </a:pPr>
            <a:r>
              <a:rPr lang="en-US" dirty="0"/>
              <a:t>2.1 Classify common types of input/output device interfaces</a:t>
            </a:r>
          </a:p>
          <a:p>
            <a:pPr marL="0" indent="0">
              <a:buNone/>
            </a:pPr>
            <a:r>
              <a:rPr lang="en-US" dirty="0"/>
              <a:t>2.2 set up and install common peripheral devices to a laptop/PC</a:t>
            </a:r>
          </a:p>
          <a:p>
            <a:pPr marL="0" indent="0">
              <a:buNone/>
            </a:pPr>
            <a:r>
              <a:rPr lang="en-US" dirty="0"/>
              <a:t>2.3 Explain the purpose of common internal computing components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Discuss Preparing a Work Area</a:t>
            </a:r>
          </a:p>
          <a:p>
            <a:pPr marL="0" indent="0">
              <a:buNone/>
            </a:pPr>
            <a:r>
              <a:rPr lang="en-US" dirty="0"/>
              <a:t>Discuss setting up a Desktop PC</a:t>
            </a:r>
          </a:p>
          <a:p>
            <a:pPr marL="0" indent="0">
              <a:buNone/>
            </a:pPr>
            <a:r>
              <a:rPr lang="en-US" dirty="0"/>
              <a:t>Discuss completing Post-Setup Tasks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360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D77D2-FF01-467C-85AE-C7B92E1D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5985"/>
          </a:xfrm>
        </p:spPr>
        <p:txBody>
          <a:bodyPr/>
          <a:lstStyle/>
          <a:p>
            <a:r>
              <a:rPr lang="en-US" dirty="0"/>
              <a:t>Chapter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B2104-7EEB-4C2E-BA05-706F8366A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1110"/>
            <a:ext cx="10515600" cy="491585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Preparing a work area:</a:t>
            </a:r>
          </a:p>
          <a:p>
            <a:r>
              <a:rPr lang="en-US" dirty="0"/>
              <a:t>Room conditions</a:t>
            </a:r>
          </a:p>
          <a:p>
            <a:r>
              <a:rPr lang="en-US" dirty="0"/>
              <a:t>Making area comfortable</a:t>
            </a:r>
          </a:p>
          <a:p>
            <a:r>
              <a:rPr lang="en-US" dirty="0"/>
              <a:t>Avoid ESD/EMI problems</a:t>
            </a:r>
          </a:p>
          <a:p>
            <a:r>
              <a:rPr lang="en-US" dirty="0"/>
              <a:t>Reliable AC Power</a:t>
            </a:r>
          </a:p>
          <a:p>
            <a:pPr marL="0" indent="0">
              <a:buNone/>
            </a:pPr>
            <a:r>
              <a:rPr lang="en-US" dirty="0"/>
              <a:t>Setting up a Desktop PC</a:t>
            </a:r>
          </a:p>
          <a:p>
            <a:r>
              <a:rPr lang="en-US" dirty="0"/>
              <a:t>Physical Connections</a:t>
            </a:r>
          </a:p>
          <a:p>
            <a:r>
              <a:rPr lang="en-US" dirty="0"/>
              <a:t>Cable Management</a:t>
            </a:r>
          </a:p>
          <a:p>
            <a:r>
              <a:rPr lang="en-US" dirty="0"/>
              <a:t>Operating System Setup</a:t>
            </a:r>
          </a:p>
        </p:txBody>
      </p:sp>
    </p:spTree>
    <p:extLst>
      <p:ext uri="{BB962C8B-B14F-4D97-AF65-F5344CB8AC3E}">
        <p14:creationId xmlns:p14="http://schemas.microsoft.com/office/powerpoint/2010/main" val="3245945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D77D2-FF01-467C-85AE-C7B92E1D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5985"/>
          </a:xfrm>
        </p:spPr>
        <p:txBody>
          <a:bodyPr/>
          <a:lstStyle/>
          <a:p>
            <a:r>
              <a:rPr lang="en-US" dirty="0"/>
              <a:t>Chapter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B2104-7EEB-4C2E-BA05-706F8366A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1110"/>
            <a:ext cx="10515600" cy="491585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Completing Post-Setup Tasks</a:t>
            </a:r>
          </a:p>
          <a:p>
            <a:r>
              <a:rPr lang="en-US" dirty="0"/>
              <a:t>Verify and Configure the Internet Connection</a:t>
            </a:r>
          </a:p>
          <a:p>
            <a:r>
              <a:rPr lang="en-US" dirty="0"/>
              <a:t>Install Security Software</a:t>
            </a:r>
          </a:p>
          <a:p>
            <a:r>
              <a:rPr lang="en-US" dirty="0"/>
              <a:t>Run Software and Security Updates</a:t>
            </a:r>
          </a:p>
          <a:p>
            <a:r>
              <a:rPr lang="en-US" dirty="0"/>
              <a:t>Configure Peripherals</a:t>
            </a:r>
          </a:p>
          <a:p>
            <a:r>
              <a:rPr lang="en-US" dirty="0"/>
              <a:t>Uninstall Unneeded Software</a:t>
            </a:r>
          </a:p>
          <a:p>
            <a:r>
              <a:rPr lang="en-US" dirty="0"/>
              <a:t>Install Additional Software</a:t>
            </a:r>
          </a:p>
          <a:p>
            <a:r>
              <a:rPr lang="en-US" dirty="0"/>
              <a:t>Creating more accounts</a:t>
            </a:r>
          </a:p>
        </p:txBody>
      </p:sp>
    </p:spTree>
    <p:extLst>
      <p:ext uri="{BB962C8B-B14F-4D97-AF65-F5344CB8AC3E}">
        <p14:creationId xmlns:p14="http://schemas.microsoft.com/office/powerpoint/2010/main" val="3496888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010DC-2624-4406-9474-AD7C71EAC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2165"/>
          </a:xfrm>
        </p:spPr>
        <p:txBody>
          <a:bodyPr/>
          <a:lstStyle/>
          <a:p>
            <a:r>
              <a:rPr lang="en-US" dirty="0"/>
              <a:t>Chapter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61900-19B9-4E26-B57F-2E691537F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4440"/>
            <a:ext cx="10515600" cy="49425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CompTIA Objectives:</a:t>
            </a:r>
          </a:p>
          <a:p>
            <a:pPr marL="0" indent="0">
              <a:buNone/>
            </a:pPr>
            <a:r>
              <a:rPr lang="en-US" dirty="0"/>
              <a:t>2.1 Classify common types of input/output device interfaces</a:t>
            </a:r>
          </a:p>
          <a:p>
            <a:pPr marL="0" indent="0">
              <a:buNone/>
            </a:pPr>
            <a:r>
              <a:rPr lang="en-US" dirty="0"/>
              <a:t>2.6 Compare and contrast common computing devices</a:t>
            </a:r>
          </a:p>
          <a:p>
            <a:pPr marL="0" indent="0">
              <a:buNone/>
            </a:pPr>
            <a:r>
              <a:rPr lang="en-US" dirty="0"/>
              <a:t>3.1 Explain the purpose of operating systems</a:t>
            </a:r>
          </a:p>
          <a:p>
            <a:pPr marL="0" indent="0">
              <a:buNone/>
            </a:pPr>
            <a:r>
              <a:rPr lang="en-US" dirty="0"/>
              <a:t>6.3 Summarize behavioral security concepts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Discuss Mobile Devices</a:t>
            </a:r>
          </a:p>
          <a:p>
            <a:pPr marL="0" indent="0">
              <a:buNone/>
            </a:pPr>
            <a:r>
              <a:rPr lang="en-US" dirty="0"/>
              <a:t>Discuss Mobile security features</a:t>
            </a:r>
          </a:p>
          <a:p>
            <a:pPr marL="0" indent="0">
              <a:buNone/>
            </a:pPr>
            <a:r>
              <a:rPr lang="en-US" dirty="0"/>
              <a:t>Discuss Mobile Wireless connectivity</a:t>
            </a:r>
          </a:p>
          <a:p>
            <a:pPr marL="0" indent="0">
              <a:buNone/>
            </a:pPr>
            <a:r>
              <a:rPr lang="en-US" dirty="0"/>
              <a:t>Configuring mobile E-Mail</a:t>
            </a:r>
          </a:p>
          <a:p>
            <a:pPr marL="0" indent="0">
              <a:buNone/>
            </a:pPr>
            <a:r>
              <a:rPr lang="en-US" dirty="0"/>
              <a:t>Discuss configuring mobile synchronization</a:t>
            </a:r>
          </a:p>
          <a:p>
            <a:pPr marL="0" indent="0">
              <a:buNone/>
            </a:pPr>
            <a:r>
              <a:rPr lang="en-US" dirty="0"/>
              <a:t>Discuss resetting a mobile device</a:t>
            </a:r>
          </a:p>
        </p:txBody>
      </p:sp>
    </p:spTree>
    <p:extLst>
      <p:ext uri="{BB962C8B-B14F-4D97-AF65-F5344CB8AC3E}">
        <p14:creationId xmlns:p14="http://schemas.microsoft.com/office/powerpoint/2010/main" val="788197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6D33-133B-4D67-AE6B-1493EAA01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US" dirty="0"/>
              <a:t>Chapter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63F05-CD62-4C8C-8D7C-B2C7D022C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3010"/>
            <a:ext cx="10515600" cy="495395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a mobile device?</a:t>
            </a:r>
          </a:p>
          <a:p>
            <a:r>
              <a:rPr lang="en-US" dirty="0"/>
              <a:t>Setting up the device</a:t>
            </a:r>
          </a:p>
          <a:p>
            <a:r>
              <a:rPr lang="en-US" dirty="0"/>
              <a:t>Understanding the Interface</a:t>
            </a:r>
          </a:p>
          <a:p>
            <a:r>
              <a:rPr lang="en-US" dirty="0"/>
              <a:t>Using Gestures</a:t>
            </a:r>
          </a:p>
          <a:p>
            <a:r>
              <a:rPr lang="en-US" dirty="0"/>
              <a:t>Understanding Kinetics</a:t>
            </a:r>
          </a:p>
          <a:p>
            <a:pPr marL="0" indent="0">
              <a:buNone/>
            </a:pPr>
            <a:r>
              <a:rPr lang="en-US" dirty="0"/>
              <a:t>Security Features:</a:t>
            </a:r>
          </a:p>
          <a:p>
            <a:r>
              <a:rPr lang="en-US" dirty="0"/>
              <a:t>Setting/Changing a Lock Passcode</a:t>
            </a:r>
          </a:p>
          <a:p>
            <a:r>
              <a:rPr lang="en-US" dirty="0"/>
              <a:t>Configuring Account ID</a:t>
            </a:r>
          </a:p>
        </p:txBody>
      </p:sp>
    </p:spTree>
    <p:extLst>
      <p:ext uri="{BB962C8B-B14F-4D97-AF65-F5344CB8AC3E}">
        <p14:creationId xmlns:p14="http://schemas.microsoft.com/office/powerpoint/2010/main" val="1272252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719</Words>
  <Application>Microsoft Office PowerPoint</Application>
  <PresentationFormat>Widescreen</PresentationFormat>
  <Paragraphs>192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CIS100 – ITF+</vt:lpstr>
      <vt:lpstr>Chapter 5</vt:lpstr>
      <vt:lpstr>Chapter 5</vt:lpstr>
      <vt:lpstr>Chapter 5</vt:lpstr>
      <vt:lpstr>Chapter 6</vt:lpstr>
      <vt:lpstr>Chapter 6</vt:lpstr>
      <vt:lpstr>Chapter 6</vt:lpstr>
      <vt:lpstr>Chapter 7</vt:lpstr>
      <vt:lpstr>Chapter 7</vt:lpstr>
      <vt:lpstr>Chapter 7</vt:lpstr>
      <vt:lpstr>Chapter 7</vt:lpstr>
      <vt:lpstr>Chapter 8</vt:lpstr>
      <vt:lpstr>Chapter 8</vt:lpstr>
      <vt:lpstr>Chapter 8</vt:lpstr>
      <vt:lpstr>Chapter 8</vt:lpstr>
      <vt:lpstr>Chapter 9</vt:lpstr>
      <vt:lpstr>Chapter 9</vt:lpstr>
      <vt:lpstr>Chapter 9</vt:lpstr>
      <vt:lpstr>Chapter 9</vt:lpstr>
      <vt:lpstr>Chapter 9</vt:lpstr>
      <vt:lpstr>Chapter 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CIS100 – ITF+</dc:title>
  <dc:creator>Thomas Stangl</dc:creator>
  <cp:lastModifiedBy>Thomas Stangl</cp:lastModifiedBy>
  <cp:revision>12</cp:revision>
  <dcterms:created xsi:type="dcterms:W3CDTF">2020-01-12T04:38:35Z</dcterms:created>
  <dcterms:modified xsi:type="dcterms:W3CDTF">2020-01-13T08:22:24Z</dcterms:modified>
</cp:coreProperties>
</file>