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2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5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9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3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7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9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4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7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8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C2448-5BEA-456A-B5FA-B7F8E1E1758D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4EC41-332C-4545-855B-C590FD624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8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314980"/>
            <a:ext cx="1374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CIS101B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622" y="2202210"/>
            <a:ext cx="2899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Week 4 Class 8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391847" y="32004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Chapter 12.13.2 to 12.13.3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143028" y="4114800"/>
            <a:ext cx="28049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To the</a:t>
            </a:r>
          </a:p>
          <a:p>
            <a:pPr algn="ctr"/>
            <a:r>
              <a:rPr lang="en-US" sz="2800" dirty="0" smtClean="0"/>
              <a:t>End of Chapter 12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406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914400"/>
            <a:ext cx="838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methods of spoofing are listed in the table below:</a:t>
            </a:r>
          </a:p>
          <a:p>
            <a:endParaRPr lang="en-US" sz="800" dirty="0" smtClean="0"/>
          </a:p>
          <a:p>
            <a:r>
              <a:rPr lang="en-US" b="1" dirty="0" smtClean="0"/>
              <a:t>Attack	</a:t>
            </a:r>
            <a:r>
              <a:rPr lang="en-US" dirty="0" smtClean="0"/>
              <a:t>	</a:t>
            </a:r>
            <a:r>
              <a:rPr lang="en-US" b="1" dirty="0" smtClean="0"/>
              <a:t>Description</a:t>
            </a:r>
          </a:p>
          <a:p>
            <a:r>
              <a:rPr lang="en-US" dirty="0" smtClean="0"/>
              <a:t>IP Spoofing	</a:t>
            </a:r>
            <a:r>
              <a:rPr lang="en-US" dirty="0"/>
              <a:t>IP spoofing changes the IP address information within a packet. </a:t>
            </a:r>
            <a:r>
              <a:rPr lang="en-US" dirty="0" smtClean="0"/>
              <a:t>		</a:t>
            </a:r>
            <a:r>
              <a:rPr lang="en-US" b="1" dirty="0" smtClean="0"/>
              <a:t>It</a:t>
            </a:r>
            <a:r>
              <a:rPr lang="en-US" dirty="0" smtClean="0"/>
              <a:t> </a:t>
            </a:r>
            <a:r>
              <a:rPr lang="en-US" b="1" dirty="0" smtClean="0"/>
              <a:t>can </a:t>
            </a:r>
            <a:r>
              <a:rPr lang="en-US" b="1" dirty="0"/>
              <a:t>be used to</a:t>
            </a:r>
            <a:r>
              <a:rPr lang="en-US" b="1" dirty="0" smtClean="0"/>
              <a:t>:</a:t>
            </a:r>
          </a:p>
          <a:p>
            <a:pPr lvl="0"/>
            <a:r>
              <a:rPr lang="en-US" dirty="0" smtClean="0"/>
              <a:t>		o Hide </a:t>
            </a:r>
            <a:r>
              <a:rPr lang="en-US" dirty="0"/>
              <a:t>the origin of the attack by spoofing the source address</a:t>
            </a:r>
          </a:p>
          <a:p>
            <a:r>
              <a:rPr lang="en-US" dirty="0" smtClean="0"/>
              <a:t>		o Amplify </a:t>
            </a:r>
            <a:r>
              <a:rPr lang="en-US" dirty="0"/>
              <a:t>attacks by sending a message to a broadcast address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   then </a:t>
            </a:r>
            <a:r>
              <a:rPr lang="en-US" dirty="0"/>
              <a:t>redirecting responses to a victim who is overwhelmed with </a:t>
            </a:r>
            <a:r>
              <a:rPr lang="en-US" dirty="0" smtClean="0"/>
              <a:t>		   responses</a:t>
            </a:r>
          </a:p>
          <a:p>
            <a:endParaRPr lang="en-US" sz="800" dirty="0" smtClean="0"/>
          </a:p>
          <a:p>
            <a:r>
              <a:rPr lang="en-US" dirty="0" smtClean="0"/>
              <a:t>MAC Spoofing	</a:t>
            </a:r>
            <a:r>
              <a:rPr lang="en-US" dirty="0"/>
              <a:t>MAC spoofing occurs when an attacking device spoofs the MAC </a:t>
            </a:r>
            <a:r>
              <a:rPr lang="en-US" dirty="0" smtClean="0"/>
              <a:t>		address </a:t>
            </a:r>
            <a:r>
              <a:rPr lang="en-US" dirty="0"/>
              <a:t>of a valid host currently in the MAC address table of the </a:t>
            </a:r>
            <a:r>
              <a:rPr lang="en-US" dirty="0" smtClean="0"/>
              <a:t>		switch</a:t>
            </a:r>
            <a:r>
              <a:rPr lang="en-US" dirty="0"/>
              <a:t>. The switch then forwards frames destined for that valid host </a:t>
            </a:r>
            <a:r>
              <a:rPr lang="en-US" dirty="0" smtClean="0"/>
              <a:t>		to </a:t>
            </a:r>
            <a:r>
              <a:rPr lang="en-US" dirty="0"/>
              <a:t>the attacking device.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This </a:t>
            </a:r>
            <a:r>
              <a:rPr lang="en-US" b="1" dirty="0"/>
              <a:t>can be used to bypass:</a:t>
            </a:r>
          </a:p>
          <a:p>
            <a:pPr lvl="0"/>
            <a:r>
              <a:rPr lang="en-US" dirty="0" smtClean="0"/>
              <a:t>		o A </a:t>
            </a:r>
            <a:r>
              <a:rPr lang="en-US" dirty="0"/>
              <a:t>wireless AP with MAC filtering on a wireless network</a:t>
            </a:r>
          </a:p>
          <a:p>
            <a:pPr lvl="0"/>
            <a:r>
              <a:rPr lang="en-US" dirty="0" smtClean="0"/>
              <a:t>		o Router </a:t>
            </a:r>
            <a:r>
              <a:rPr lang="en-US" dirty="0"/>
              <a:t>ACLs</a:t>
            </a:r>
          </a:p>
          <a:p>
            <a:r>
              <a:rPr lang="en-US" dirty="0" smtClean="0"/>
              <a:t>		o 802.1x </a:t>
            </a:r>
            <a:r>
              <a:rPr lang="en-US" dirty="0"/>
              <a:t>port-based security</a:t>
            </a:r>
          </a:p>
        </p:txBody>
      </p:sp>
    </p:spTree>
    <p:extLst>
      <p:ext uri="{BB962C8B-B14F-4D97-AF65-F5344CB8AC3E}">
        <p14:creationId xmlns:p14="http://schemas.microsoft.com/office/powerpoint/2010/main" val="359993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85800"/>
            <a:ext cx="8382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methods of spoofing are listed in the table below:</a:t>
            </a:r>
          </a:p>
          <a:p>
            <a:endParaRPr lang="en-US" sz="800" dirty="0" smtClean="0"/>
          </a:p>
          <a:p>
            <a:r>
              <a:rPr lang="en-US" b="1" dirty="0" smtClean="0"/>
              <a:t>Attack	</a:t>
            </a:r>
            <a:r>
              <a:rPr lang="en-US" dirty="0" smtClean="0"/>
              <a:t>	</a:t>
            </a:r>
            <a:r>
              <a:rPr lang="en-US" b="1" dirty="0" smtClean="0"/>
              <a:t>Description</a:t>
            </a:r>
          </a:p>
          <a:p>
            <a:r>
              <a:rPr lang="en-US" dirty="0" smtClean="0"/>
              <a:t>ARP Spoofing	</a:t>
            </a:r>
            <a:r>
              <a:rPr lang="en-US" dirty="0"/>
              <a:t>ARP spoofing (also known as ARP </a:t>
            </a:r>
            <a:r>
              <a:rPr lang="en-US" i="1" dirty="0"/>
              <a:t>poisoning</a:t>
            </a:r>
            <a:r>
              <a:rPr lang="en-US" dirty="0"/>
              <a:t>) uses spoofed ARP </a:t>
            </a:r>
            <a:r>
              <a:rPr lang="en-US" dirty="0" smtClean="0"/>
              <a:t>		messages </a:t>
            </a:r>
            <a:r>
              <a:rPr lang="en-US" dirty="0"/>
              <a:t>to associate a different MAC address with an IP address. </a:t>
            </a:r>
            <a:r>
              <a:rPr lang="en-US" dirty="0" smtClean="0"/>
              <a:t>		ARP </a:t>
            </a:r>
            <a:r>
              <a:rPr lang="en-US" dirty="0"/>
              <a:t>spoofing can be used to perform a man-in-the-middle attack as </a:t>
            </a:r>
            <a:r>
              <a:rPr lang="en-US" dirty="0" smtClean="0"/>
              <a:t>		follows</a:t>
            </a:r>
            <a:r>
              <a:rPr lang="en-US" dirty="0"/>
              <a:t>:</a:t>
            </a:r>
          </a:p>
          <a:p>
            <a:pPr lvl="0"/>
            <a:r>
              <a:rPr lang="en-US" dirty="0" smtClean="0"/>
              <a:t>		1. When </a:t>
            </a:r>
            <a:r>
              <a:rPr lang="en-US" dirty="0"/>
              <a:t>an ARP request is sent by a client for the MAC address of a </a:t>
            </a:r>
            <a:r>
              <a:rPr lang="en-US" dirty="0" smtClean="0"/>
              <a:t>		    device</a:t>
            </a:r>
            <a:r>
              <a:rPr lang="en-US" dirty="0"/>
              <a:t>, such as the default gateway router, the attacker's system </a:t>
            </a:r>
            <a:r>
              <a:rPr lang="en-US" dirty="0" smtClean="0"/>
              <a:t>		    responds </a:t>
            </a:r>
            <a:r>
              <a:rPr lang="en-US" dirty="0"/>
              <a:t>to the ARP request with its own MAC address.</a:t>
            </a:r>
          </a:p>
          <a:p>
            <a:pPr lvl="0"/>
            <a:r>
              <a:rPr lang="en-US" dirty="0" smtClean="0"/>
              <a:t>		2. The </a:t>
            </a:r>
            <a:r>
              <a:rPr lang="en-US" dirty="0"/>
              <a:t>client receives the spoofed ARP response and uses that MAC </a:t>
            </a:r>
            <a:r>
              <a:rPr lang="en-US" dirty="0" smtClean="0"/>
              <a:t>		    address </a:t>
            </a:r>
            <a:r>
              <a:rPr lang="en-US" dirty="0"/>
              <a:t>when communicating with the destination host. For </a:t>
            </a:r>
            <a:r>
              <a:rPr lang="en-US" dirty="0" smtClean="0"/>
              <a:t>		    example</a:t>
            </a:r>
            <a:r>
              <a:rPr lang="en-US" dirty="0"/>
              <a:t>, packets sent to the default gateway are sent instead to </a:t>
            </a:r>
            <a:r>
              <a:rPr lang="en-US" dirty="0" smtClean="0"/>
              <a:t>		    the </a:t>
            </a:r>
            <a:r>
              <a:rPr lang="en-US" dirty="0"/>
              <a:t>attacker.</a:t>
            </a:r>
          </a:p>
          <a:p>
            <a:pPr lvl="0"/>
            <a:r>
              <a:rPr lang="en-US" dirty="0" smtClean="0"/>
              <a:t>		3. The </a:t>
            </a:r>
            <a:r>
              <a:rPr lang="en-US" dirty="0"/>
              <a:t>attacker receives all traffic sent to the destination host. The </a:t>
            </a:r>
            <a:r>
              <a:rPr lang="en-US" dirty="0" smtClean="0"/>
              <a:t>		    attacker </a:t>
            </a:r>
            <a:r>
              <a:rPr lang="en-US" dirty="0"/>
              <a:t>can then forward these packets on to the correct </a:t>
            </a:r>
            <a:r>
              <a:rPr lang="en-US" dirty="0" smtClean="0"/>
              <a:t>		    destination </a:t>
            </a:r>
            <a:r>
              <a:rPr lang="en-US" dirty="0"/>
              <a:t>using its own MAC address as the source address.</a:t>
            </a:r>
          </a:p>
          <a:p>
            <a:r>
              <a:rPr lang="en-US" dirty="0" smtClean="0"/>
              <a:t>		    ARP </a:t>
            </a:r>
            <a:r>
              <a:rPr lang="en-US" dirty="0"/>
              <a:t>spoofing can also be used to perform Denial of Service (</a:t>
            </a:r>
            <a:r>
              <a:rPr lang="en-US" dirty="0" err="1"/>
              <a:t>DoS</a:t>
            </a:r>
            <a:r>
              <a:rPr lang="en-US" dirty="0"/>
              <a:t>) </a:t>
            </a:r>
            <a:r>
              <a:rPr lang="en-US" dirty="0" smtClean="0"/>
              <a:t>		    attacks </a:t>
            </a:r>
            <a:r>
              <a:rPr lang="en-US" dirty="0"/>
              <a:t>by redirecting communications to fake or nonexistent MAC </a:t>
            </a:r>
            <a:r>
              <a:rPr lang="en-US" dirty="0" smtClean="0"/>
              <a:t>		    addresses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70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616" y="990600"/>
            <a:ext cx="838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Countermeasures to prevent spoofing use</a:t>
            </a:r>
            <a:r>
              <a:rPr lang="en-US" b="1" dirty="0" smtClean="0"/>
              <a:t>:</a:t>
            </a:r>
          </a:p>
          <a:p>
            <a:endParaRPr lang="en-US" dirty="0"/>
          </a:p>
          <a:p>
            <a:pPr lvl="0"/>
            <a:r>
              <a:rPr lang="en-US" dirty="0" smtClean="0"/>
              <a:t>O Firewall </a:t>
            </a:r>
            <a:r>
              <a:rPr lang="en-US" dirty="0"/>
              <a:t>and router filters to prevent spoofed packets from crossing into or out of </a:t>
            </a:r>
            <a:r>
              <a:rPr lang="en-US" dirty="0" smtClean="0"/>
              <a:t>your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/>
              <a:t>private secured network. Filters will drop any packet suspected of being spoofed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O Certificates </a:t>
            </a:r>
            <a:r>
              <a:rPr lang="en-US" dirty="0"/>
              <a:t>to prove </a:t>
            </a:r>
            <a:r>
              <a:rPr lang="en-US" dirty="0" smtClean="0"/>
              <a:t>identity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O Reverse </a:t>
            </a:r>
            <a:r>
              <a:rPr lang="en-US" dirty="0"/>
              <a:t>DNS lookup to verify the source email </a:t>
            </a:r>
            <a:r>
              <a:rPr lang="en-US" dirty="0" smtClean="0"/>
              <a:t>address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O Encrypted </a:t>
            </a:r>
            <a:r>
              <a:rPr lang="en-US" dirty="0"/>
              <a:t>communication protocols, such as </a:t>
            </a:r>
            <a:r>
              <a:rPr lang="en-US" dirty="0" err="1" smtClean="0"/>
              <a:t>Ipsec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O Ingress </a:t>
            </a:r>
            <a:r>
              <a:rPr lang="en-US" dirty="0"/>
              <a:t>and egress filters to examine packets and identify spoofed packets. Ingress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filters </a:t>
            </a:r>
            <a:r>
              <a:rPr lang="en-US" dirty="0"/>
              <a:t>examine packets coming into the network, while egress filters examine packets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going </a:t>
            </a:r>
            <a:r>
              <a:rPr lang="en-US" dirty="0"/>
              <a:t>out of the network. Any packet suspected of being spoofed on its way into 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out </a:t>
            </a:r>
            <a:r>
              <a:rPr lang="en-US" dirty="0"/>
              <a:t>of your network will be dropped.</a:t>
            </a:r>
          </a:p>
        </p:txBody>
      </p:sp>
    </p:spTree>
    <p:extLst>
      <p:ext uri="{BB962C8B-B14F-4D97-AF65-F5344CB8AC3E}">
        <p14:creationId xmlns:p14="http://schemas.microsoft.com/office/powerpoint/2010/main" val="67481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616" y="990600"/>
            <a:ext cx="8382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2800" b="1" dirty="0"/>
          </a:p>
          <a:p>
            <a:r>
              <a:rPr lang="en-US" dirty="0"/>
              <a:t>As a PC technician, there are a variety of security issues that you must deal with each day.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Several </a:t>
            </a:r>
            <a:r>
              <a:rPr lang="en-US" dirty="0"/>
              <a:t>common workstation security issues and practices are discussed here.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key to troubleshooting security issues is to do everything you can to prevent them from occurring in the first place.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Consider </a:t>
            </a:r>
            <a:r>
              <a:rPr lang="en-US" dirty="0"/>
              <a:t>the following preventative measures</a:t>
            </a:r>
            <a:r>
              <a:rPr lang="en-US" dirty="0" smtClean="0"/>
              <a:t>: </a:t>
            </a:r>
            <a:r>
              <a:rPr lang="en-US" b="1" dirty="0" smtClean="0"/>
              <a:t>(Next Slide)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5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616" y="878443"/>
            <a:ext cx="8382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Consider </a:t>
            </a:r>
            <a:r>
              <a:rPr lang="en-US" b="1" dirty="0"/>
              <a:t>the following preventative measures</a:t>
            </a:r>
            <a:r>
              <a:rPr lang="en-US" b="1" dirty="0" smtClean="0"/>
              <a:t>: </a:t>
            </a:r>
          </a:p>
          <a:p>
            <a:endParaRPr lang="en-US" b="1" dirty="0"/>
          </a:p>
          <a:p>
            <a:r>
              <a:rPr lang="en-US" b="1" dirty="0" smtClean="0"/>
              <a:t>Preventive	Description</a:t>
            </a:r>
          </a:p>
          <a:p>
            <a:r>
              <a:rPr lang="en-US" b="1" dirty="0" smtClean="0"/>
              <a:t>Measure</a:t>
            </a:r>
          </a:p>
          <a:p>
            <a:r>
              <a:rPr lang="en-US" dirty="0" smtClean="0"/>
              <a:t>Implement	</a:t>
            </a:r>
            <a:r>
              <a:rPr lang="en-US" b="1" dirty="0"/>
              <a:t>Do the following</a:t>
            </a:r>
            <a:r>
              <a:rPr lang="en-US" b="1" dirty="0" smtClean="0"/>
              <a:t>:</a:t>
            </a:r>
          </a:p>
          <a:p>
            <a:endParaRPr lang="en-US" sz="800" dirty="0"/>
          </a:p>
          <a:p>
            <a:pPr lvl="0"/>
            <a:r>
              <a:rPr lang="en-US" dirty="0" smtClean="0"/>
              <a:t>Malware		o Install </a:t>
            </a:r>
            <a:r>
              <a:rPr lang="en-US" dirty="0"/>
              <a:t>antimalware on all systems to search for malware, viruses, </a:t>
            </a:r>
            <a:r>
              <a:rPr lang="en-US" dirty="0" smtClean="0"/>
              <a:t>Prevention	   worms</a:t>
            </a:r>
            <a:r>
              <a:rPr lang="en-US" dirty="0"/>
              <a:t>, </a:t>
            </a:r>
            <a:r>
              <a:rPr lang="en-US" dirty="0" err="1"/>
              <a:t>trojans</a:t>
            </a:r>
            <a:r>
              <a:rPr lang="en-US" dirty="0"/>
              <a:t>, and rootkits</a:t>
            </a:r>
            <a:r>
              <a:rPr lang="en-US" dirty="0" smtClean="0"/>
              <a:t>.</a:t>
            </a:r>
          </a:p>
          <a:p>
            <a:pPr lvl="0"/>
            <a:endParaRPr lang="en-US" sz="800" dirty="0"/>
          </a:p>
          <a:p>
            <a:pPr lvl="0"/>
            <a:r>
              <a:rPr lang="en-US" dirty="0" smtClean="0"/>
              <a:t>		o Enable </a:t>
            </a:r>
            <a:r>
              <a:rPr lang="en-US" dirty="0"/>
              <a:t>automatic definition updates on your anti-malware </a:t>
            </a:r>
            <a:r>
              <a:rPr lang="en-US" dirty="0" smtClean="0"/>
              <a:t>		   software.</a:t>
            </a:r>
          </a:p>
          <a:p>
            <a:pPr lvl="0"/>
            <a:endParaRPr lang="en-US" sz="800" dirty="0"/>
          </a:p>
          <a:p>
            <a:pPr lvl="0"/>
            <a:r>
              <a:rPr lang="en-US" dirty="0" smtClean="0"/>
              <a:t>		o Configure </a:t>
            </a:r>
            <a:r>
              <a:rPr lang="en-US" dirty="0"/>
              <a:t>frequent quick malware scans along with less frequent </a:t>
            </a:r>
            <a:r>
              <a:rPr lang="en-US" dirty="0" smtClean="0"/>
              <a:t>		   full </a:t>
            </a:r>
            <a:r>
              <a:rPr lang="en-US" dirty="0"/>
              <a:t>system scans</a:t>
            </a:r>
            <a:r>
              <a:rPr lang="en-US" dirty="0" smtClean="0"/>
              <a:t>.</a:t>
            </a:r>
          </a:p>
          <a:p>
            <a:pPr lvl="0"/>
            <a:endParaRPr lang="en-US" sz="800" dirty="0"/>
          </a:p>
          <a:p>
            <a:r>
              <a:rPr lang="en-US" dirty="0" smtClean="0"/>
              <a:t>		o Implement </a:t>
            </a:r>
            <a:r>
              <a:rPr lang="en-US" dirty="0"/>
              <a:t>anti-spam measures. This can be done using anti-spam </a:t>
            </a:r>
            <a:r>
              <a:rPr lang="en-US" dirty="0" smtClean="0"/>
              <a:t>		   software </a:t>
            </a:r>
            <a:r>
              <a:rPr lang="en-US" dirty="0"/>
              <a:t>on each individual workstation. However, it's usually </a:t>
            </a:r>
            <a:r>
              <a:rPr lang="en-US" dirty="0" smtClean="0"/>
              <a:t>		   advantageous </a:t>
            </a:r>
            <a:r>
              <a:rPr lang="en-US" dirty="0"/>
              <a:t>to </a:t>
            </a:r>
            <a:r>
              <a:rPr lang="en-US" dirty="0" smtClean="0"/>
              <a:t>implement </a:t>
            </a:r>
            <a:r>
              <a:rPr lang="en-US" dirty="0"/>
              <a:t>an anti-spam appliance that filters </a:t>
            </a:r>
            <a:r>
              <a:rPr lang="en-US" dirty="0" smtClean="0"/>
              <a:t>		   email </a:t>
            </a:r>
            <a:r>
              <a:rPr lang="en-US" dirty="0"/>
              <a:t>messages for your entire organization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79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616" y="878443"/>
            <a:ext cx="8382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Consider </a:t>
            </a:r>
            <a:r>
              <a:rPr lang="en-US" b="1" dirty="0"/>
              <a:t>the following preventative measures</a:t>
            </a:r>
            <a:r>
              <a:rPr lang="en-US" b="1" dirty="0" smtClean="0"/>
              <a:t>: </a:t>
            </a:r>
          </a:p>
          <a:p>
            <a:endParaRPr lang="en-US" sz="800" b="1" dirty="0"/>
          </a:p>
          <a:p>
            <a:r>
              <a:rPr lang="en-US" b="1" dirty="0" smtClean="0"/>
              <a:t>Preventive	Description</a:t>
            </a:r>
          </a:p>
          <a:p>
            <a:r>
              <a:rPr lang="en-US" b="1" dirty="0" smtClean="0"/>
              <a:t>Measure</a:t>
            </a:r>
          </a:p>
          <a:p>
            <a:r>
              <a:rPr lang="en-US" dirty="0" smtClean="0"/>
              <a:t>Implement	</a:t>
            </a:r>
            <a:r>
              <a:rPr lang="en-US" b="1" dirty="0"/>
              <a:t>Do the following</a:t>
            </a:r>
            <a:r>
              <a:rPr lang="en-US" b="1" dirty="0" smtClean="0"/>
              <a:t>:</a:t>
            </a:r>
            <a:endParaRPr lang="en-US" sz="800" dirty="0" smtClean="0"/>
          </a:p>
          <a:p>
            <a:pPr lvl="0"/>
            <a:r>
              <a:rPr lang="en-US" dirty="0" smtClean="0"/>
              <a:t>Browser</a:t>
            </a:r>
            <a:r>
              <a:rPr lang="en-US" dirty="0"/>
              <a:t>	</a:t>
            </a:r>
            <a:r>
              <a:rPr lang="en-US" dirty="0" smtClean="0"/>
              <a:t>	o Disable </a:t>
            </a:r>
            <a:r>
              <a:rPr lang="en-US" dirty="0"/>
              <a:t>pop-ups on all web browsers. Pop-ups can covertly install </a:t>
            </a:r>
            <a:r>
              <a:rPr lang="en-US" dirty="0" smtClean="0"/>
              <a:t>Security		   malware </a:t>
            </a:r>
            <a:r>
              <a:rPr lang="en-US" dirty="0"/>
              <a:t>or redirect users to malicious websites. Enable pop-ups </a:t>
            </a:r>
            <a:r>
              <a:rPr lang="en-US" dirty="0" smtClean="0"/>
              <a:t>		   only </a:t>
            </a:r>
            <a:r>
              <a:rPr lang="en-US" dirty="0"/>
              <a:t>for legitimate sites that require them.</a:t>
            </a:r>
          </a:p>
          <a:p>
            <a:pPr lvl="0"/>
            <a:r>
              <a:rPr lang="en-US" dirty="0" smtClean="0"/>
              <a:t>		o Override </a:t>
            </a:r>
            <a:r>
              <a:rPr lang="en-US" dirty="0"/>
              <a:t>automatic cookie handling. Configure your browser to </a:t>
            </a:r>
            <a:r>
              <a:rPr lang="en-US" dirty="0" smtClean="0"/>
              <a:t>		   prompt </a:t>
            </a:r>
            <a:r>
              <a:rPr lang="en-US" dirty="0"/>
              <a:t>you before allowing cookies.</a:t>
            </a:r>
          </a:p>
          <a:p>
            <a:pPr lvl="0"/>
            <a:r>
              <a:rPr lang="en-US" dirty="0" smtClean="0"/>
              <a:t>		o Disable </a:t>
            </a:r>
            <a:r>
              <a:rPr lang="en-US" dirty="0"/>
              <a:t>third-party browser extensions.</a:t>
            </a:r>
          </a:p>
          <a:p>
            <a:r>
              <a:rPr lang="en-US" dirty="0" smtClean="0"/>
              <a:t>		o Disable </a:t>
            </a:r>
            <a:r>
              <a:rPr lang="en-US" dirty="0"/>
              <a:t>sounds in web pages</a:t>
            </a:r>
            <a:r>
              <a:rPr lang="en-US" dirty="0" smtClean="0"/>
              <a:t>.</a:t>
            </a:r>
          </a:p>
          <a:p>
            <a:endParaRPr lang="en-US" sz="800" dirty="0"/>
          </a:p>
          <a:p>
            <a:r>
              <a:rPr lang="en-US" dirty="0" smtClean="0"/>
              <a:t>Configure		</a:t>
            </a:r>
            <a:r>
              <a:rPr lang="en-US" b="1" dirty="0"/>
              <a:t>Enable automatic updates </a:t>
            </a:r>
            <a:r>
              <a:rPr lang="en-US" dirty="0"/>
              <a:t>for all operating systems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Automatic updates</a:t>
            </a:r>
          </a:p>
          <a:p>
            <a:endParaRPr lang="en-US" sz="800" dirty="0"/>
          </a:p>
          <a:p>
            <a:r>
              <a:rPr lang="en-US" dirty="0" smtClean="0"/>
              <a:t>Maintain		</a:t>
            </a:r>
            <a:r>
              <a:rPr lang="en-US" b="1" dirty="0"/>
              <a:t>Stay current by subscribing </a:t>
            </a:r>
            <a:r>
              <a:rPr lang="en-US" dirty="0"/>
              <a:t>to security alerts offered by many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Awareness	security </a:t>
            </a:r>
            <a:r>
              <a:rPr lang="en-US" dirty="0"/>
              <a:t>software vendors.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6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616" y="970776"/>
            <a:ext cx="8382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Consider </a:t>
            </a:r>
            <a:r>
              <a:rPr lang="en-US" b="1" dirty="0"/>
              <a:t>the following preventative measures</a:t>
            </a:r>
            <a:r>
              <a:rPr lang="en-US" b="1" dirty="0" smtClean="0"/>
              <a:t>: </a:t>
            </a:r>
          </a:p>
          <a:p>
            <a:endParaRPr lang="en-US" sz="800" b="1" dirty="0"/>
          </a:p>
          <a:p>
            <a:r>
              <a:rPr lang="en-US" b="1" dirty="0" smtClean="0"/>
              <a:t>Preventive	Description</a:t>
            </a:r>
          </a:p>
          <a:p>
            <a:r>
              <a:rPr lang="en-US" b="1" dirty="0" smtClean="0"/>
              <a:t>Measure</a:t>
            </a:r>
          </a:p>
          <a:p>
            <a:r>
              <a:rPr lang="en-US" dirty="0" smtClean="0"/>
              <a:t>Educate Users	</a:t>
            </a:r>
            <a:r>
              <a:rPr lang="en-US" dirty="0"/>
              <a:t>Educate users about current security threats and how to respond to </a:t>
            </a:r>
            <a:r>
              <a:rPr lang="en-US" dirty="0" smtClean="0"/>
              <a:t>		them</a:t>
            </a:r>
            <a:r>
              <a:rPr lang="en-US" dirty="0"/>
              <a:t>. </a:t>
            </a:r>
            <a:endParaRPr lang="en-US" dirty="0" smtClean="0"/>
          </a:p>
          <a:p>
            <a:endParaRPr lang="en-US" sz="800" dirty="0"/>
          </a:p>
          <a:p>
            <a:r>
              <a:rPr lang="en-US" dirty="0" smtClean="0"/>
              <a:t>		</a:t>
            </a:r>
            <a:r>
              <a:rPr lang="en-US" b="1" dirty="0" smtClean="0"/>
              <a:t>For </a:t>
            </a:r>
            <a:r>
              <a:rPr lang="en-US" b="1" dirty="0"/>
              <a:t>example, teach them to:</a:t>
            </a:r>
          </a:p>
          <a:p>
            <a:pPr lvl="0"/>
            <a:r>
              <a:rPr lang="en-US" dirty="0" smtClean="0"/>
              <a:t>		o Use </a:t>
            </a:r>
            <a:r>
              <a:rPr lang="en-US" dirty="0"/>
              <a:t>strong passwords. This includes email account passwords as </a:t>
            </a:r>
            <a:r>
              <a:rPr lang="en-US" dirty="0" smtClean="0"/>
              <a:t>		   well </a:t>
            </a:r>
            <a:r>
              <a:rPr lang="en-US" dirty="0"/>
              <a:t>as workstation account passwords.</a:t>
            </a:r>
          </a:p>
          <a:p>
            <a:pPr lvl="0"/>
            <a:r>
              <a:rPr lang="en-US" dirty="0" smtClean="0"/>
              <a:t>		o Distrust </a:t>
            </a:r>
            <a:r>
              <a:rPr lang="en-US" dirty="0"/>
              <a:t>anything coming from the web: Don't click on anything </a:t>
            </a:r>
            <a:r>
              <a:rPr lang="en-US" dirty="0" smtClean="0"/>
              <a:t>		   just </a:t>
            </a:r>
            <a:r>
              <a:rPr lang="en-US" dirty="0"/>
              <a:t>because the site says you must do so.</a:t>
            </a:r>
          </a:p>
          <a:p>
            <a:pPr lvl="0"/>
            <a:r>
              <a:rPr lang="en-US" dirty="0" smtClean="0"/>
              <a:t>		o View </a:t>
            </a:r>
            <a:r>
              <a:rPr lang="en-US" dirty="0"/>
              <a:t>email with suspicion. A reputable company in the modern </a:t>
            </a:r>
            <a:r>
              <a:rPr lang="en-US" dirty="0" smtClean="0"/>
              <a:t>		   world </a:t>
            </a:r>
            <a:r>
              <a:rPr lang="en-US" dirty="0"/>
              <a:t>will not send an email asking users to respond with personal </a:t>
            </a:r>
            <a:r>
              <a:rPr lang="en-US" dirty="0" smtClean="0"/>
              <a:t>		   information</a:t>
            </a:r>
            <a:r>
              <a:rPr lang="en-US" dirty="0"/>
              <a:t>. Any message that does is using phishing to gather </a:t>
            </a:r>
            <a:r>
              <a:rPr lang="en-US" dirty="0" smtClean="0"/>
              <a:t>		   personal </a:t>
            </a:r>
            <a:r>
              <a:rPr lang="en-US" dirty="0"/>
              <a:t>information.</a:t>
            </a:r>
          </a:p>
          <a:p>
            <a:r>
              <a:rPr lang="en-US" dirty="0" smtClean="0"/>
              <a:t>		o Recognize </a:t>
            </a:r>
            <a:r>
              <a:rPr lang="en-US" dirty="0"/>
              <a:t>social engineering attempts and respond appropriately.</a:t>
            </a:r>
          </a:p>
        </p:txBody>
      </p:sp>
    </p:spTree>
    <p:extLst>
      <p:ext uri="{BB962C8B-B14F-4D97-AF65-F5344CB8AC3E}">
        <p14:creationId xmlns:p14="http://schemas.microsoft.com/office/powerpoint/2010/main" val="27948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2375" y="1219200"/>
            <a:ext cx="8382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As a PC technician there </a:t>
            </a:r>
            <a:r>
              <a:rPr lang="en-US" b="1" dirty="0"/>
              <a:t>are many key security threats that you need to be aware of</a:t>
            </a:r>
            <a:r>
              <a:rPr lang="en-US" b="1" dirty="0" smtClean="0"/>
              <a:t>:</a:t>
            </a:r>
          </a:p>
          <a:p>
            <a:endParaRPr lang="en-US" sz="800" b="1" dirty="0"/>
          </a:p>
          <a:p>
            <a:r>
              <a:rPr lang="en-US" b="1" dirty="0" smtClean="0"/>
              <a:t>Issue		Description</a:t>
            </a:r>
          </a:p>
          <a:p>
            <a:r>
              <a:rPr lang="en-US" dirty="0" smtClean="0"/>
              <a:t>Spam		</a:t>
            </a:r>
            <a:r>
              <a:rPr lang="en-US" i="1" dirty="0"/>
              <a:t>Spam</a:t>
            </a:r>
            <a:r>
              <a:rPr lang="en-US" dirty="0"/>
              <a:t> may or may not be malicious in nature.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However</a:t>
            </a:r>
            <a:r>
              <a:rPr lang="en-US" dirty="0"/>
              <a:t>, it </a:t>
            </a:r>
            <a:r>
              <a:rPr lang="en-US" dirty="0" smtClean="0"/>
              <a:t>wastes  time</a:t>
            </a:r>
            <a:r>
              <a:rPr lang="en-US" dirty="0"/>
              <a:t>, network bandwidth, and storage space as </a:t>
            </a:r>
            <a:r>
              <a:rPr lang="en-US" dirty="0" smtClean="0"/>
              <a:t>		many organizations  are </a:t>
            </a:r>
            <a:r>
              <a:rPr lang="en-US" dirty="0"/>
              <a:t>required by law in the United States to </a:t>
            </a:r>
            <a:r>
              <a:rPr lang="en-US" dirty="0" smtClean="0"/>
              <a:t>		retain </a:t>
            </a:r>
            <a:r>
              <a:rPr lang="en-US" dirty="0"/>
              <a:t>all </a:t>
            </a:r>
            <a:r>
              <a:rPr lang="en-US" dirty="0" smtClean="0"/>
              <a:t> email communications </a:t>
            </a:r>
            <a:r>
              <a:rPr lang="en-US" dirty="0"/>
              <a:t>for a period of time</a:t>
            </a:r>
            <a:r>
              <a:rPr lang="en-US" dirty="0" smtClean="0"/>
              <a:t>.</a:t>
            </a:r>
          </a:p>
          <a:p>
            <a:endParaRPr lang="en-US" sz="800" dirty="0"/>
          </a:p>
          <a:p>
            <a:r>
              <a:rPr lang="en-US" dirty="0" smtClean="0"/>
              <a:t>		The </a:t>
            </a:r>
            <a:r>
              <a:rPr lang="en-US" dirty="0"/>
              <a:t>best way to combat spam is to implement an anti-spam </a:t>
            </a:r>
            <a:r>
              <a:rPr lang="en-US" dirty="0" smtClean="0"/>
              <a:t>		appliance </a:t>
            </a:r>
            <a:r>
              <a:rPr lang="en-US" dirty="0"/>
              <a:t>that is placed between your network and the Internet. </a:t>
            </a:r>
            <a:r>
              <a:rPr lang="en-US" dirty="0" smtClean="0"/>
              <a:t>		</a:t>
            </a:r>
          </a:p>
          <a:p>
            <a:r>
              <a:rPr lang="en-US" dirty="0"/>
              <a:t>	</a:t>
            </a:r>
            <a:r>
              <a:rPr lang="en-US" dirty="0" smtClean="0"/>
              <a:t>	The </a:t>
            </a:r>
            <a:r>
              <a:rPr lang="en-US" dirty="0"/>
              <a:t>appliance scans all emails as they enter the organization and </a:t>
            </a:r>
            <a:r>
              <a:rPr lang="en-US" dirty="0" smtClean="0"/>
              <a:t>		quarantines </a:t>
            </a:r>
            <a:r>
              <a:rPr lang="en-US" dirty="0"/>
              <a:t>anything deemed to be spam.</a:t>
            </a:r>
          </a:p>
        </p:txBody>
      </p:sp>
    </p:spTree>
    <p:extLst>
      <p:ext uri="{BB962C8B-B14F-4D97-AF65-F5344CB8AC3E}">
        <p14:creationId xmlns:p14="http://schemas.microsoft.com/office/powerpoint/2010/main" val="32087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2375" y="1219200"/>
            <a:ext cx="8382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As a PC technician there </a:t>
            </a:r>
            <a:r>
              <a:rPr lang="en-US" b="1" dirty="0"/>
              <a:t>are many key security threats that you need to be aware of</a:t>
            </a:r>
            <a:r>
              <a:rPr lang="en-US" b="1" dirty="0" smtClean="0"/>
              <a:t>:</a:t>
            </a:r>
          </a:p>
          <a:p>
            <a:endParaRPr lang="en-US" sz="800" b="1" dirty="0"/>
          </a:p>
          <a:p>
            <a:r>
              <a:rPr lang="en-US" b="1" dirty="0" smtClean="0"/>
              <a:t>Issue		Description</a:t>
            </a:r>
          </a:p>
          <a:p>
            <a:r>
              <a:rPr lang="en-US" dirty="0" smtClean="0"/>
              <a:t>Phishing Emails	</a:t>
            </a:r>
            <a:r>
              <a:rPr lang="en-US" i="1" dirty="0"/>
              <a:t>Phishing</a:t>
            </a:r>
            <a:r>
              <a:rPr lang="en-US" dirty="0"/>
              <a:t> is the process used by attackers to acquire sensitive </a:t>
            </a:r>
            <a:r>
              <a:rPr lang="en-US" dirty="0" smtClean="0"/>
              <a:t>		information </a:t>
            </a:r>
            <a:r>
              <a:rPr lang="en-US" dirty="0"/>
              <a:t>such as passwords, credit card numbers, and usernames </a:t>
            </a:r>
            <a:r>
              <a:rPr lang="en-US" dirty="0" smtClean="0"/>
              <a:t>		by </a:t>
            </a:r>
            <a:r>
              <a:rPr lang="en-US" dirty="0"/>
              <a:t>masquerading as a trustworthy entity.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Phishing </a:t>
            </a:r>
            <a:r>
              <a:rPr lang="en-US" dirty="0"/>
              <a:t>e-mails are drafted such that they appear to have come </a:t>
            </a:r>
            <a:r>
              <a:rPr lang="en-US" dirty="0" smtClean="0"/>
              <a:t>		from </a:t>
            </a:r>
            <a:r>
              <a:rPr lang="en-US" dirty="0"/>
              <a:t>a legitimate organization, such as banking, social media, or </a:t>
            </a:r>
            <a:r>
              <a:rPr lang="en-US" dirty="0" smtClean="0"/>
              <a:t>e-		commerce </a:t>
            </a:r>
            <a:r>
              <a:rPr lang="en-US" dirty="0"/>
              <a:t>websites.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They </a:t>
            </a:r>
            <a:r>
              <a:rPr lang="en-US" dirty="0"/>
              <a:t>convince the user to click a link that takes them to a malicious </a:t>
            </a:r>
            <a:r>
              <a:rPr lang="en-US" dirty="0" smtClean="0"/>
              <a:t>		website </a:t>
            </a:r>
            <a:r>
              <a:rPr lang="en-US" dirty="0"/>
              <a:t>(that looks exactly like the legitimate web site) where they </a:t>
            </a:r>
            <a:r>
              <a:rPr lang="en-US" dirty="0" smtClean="0"/>
              <a:t>		are </a:t>
            </a:r>
            <a:r>
              <a:rPr lang="en-US" dirty="0"/>
              <a:t>tricked into revealing sensitive information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2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2375" y="797778"/>
            <a:ext cx="8382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As a PC technician there </a:t>
            </a:r>
            <a:r>
              <a:rPr lang="en-US" b="1" dirty="0"/>
              <a:t>are many key security threats that you need to be aware of</a:t>
            </a:r>
            <a:r>
              <a:rPr lang="en-US" b="1" dirty="0" smtClean="0"/>
              <a:t>:</a:t>
            </a:r>
          </a:p>
          <a:p>
            <a:endParaRPr lang="en-US" sz="800" b="1" dirty="0"/>
          </a:p>
          <a:p>
            <a:r>
              <a:rPr lang="en-US" b="1" dirty="0" smtClean="0"/>
              <a:t>Issue		Description</a:t>
            </a:r>
          </a:p>
          <a:p>
            <a:r>
              <a:rPr lang="en-US" dirty="0" smtClean="0"/>
              <a:t>Phishing Emails	</a:t>
            </a:r>
            <a:r>
              <a:rPr lang="en-US" dirty="0"/>
              <a:t>To detect phishing e-mails, train users to recognize their key </a:t>
            </a:r>
            <a:r>
              <a:rPr lang="en-US" dirty="0" smtClean="0"/>
              <a:t>		characteristics:</a:t>
            </a:r>
          </a:p>
          <a:p>
            <a:r>
              <a:rPr lang="en-US" dirty="0" smtClean="0"/>
              <a:t>		</a:t>
            </a:r>
          </a:p>
          <a:p>
            <a:pPr lvl="0"/>
            <a:r>
              <a:rPr lang="en-US" dirty="0"/>
              <a:t>	</a:t>
            </a:r>
            <a:r>
              <a:rPr lang="en-US" dirty="0" smtClean="0"/>
              <a:t>	The </a:t>
            </a:r>
            <a:r>
              <a:rPr lang="en-US" dirty="0"/>
              <a:t>source address of the message may not match the domain of </a:t>
            </a:r>
            <a:r>
              <a:rPr lang="en-US" dirty="0" smtClean="0"/>
              <a:t>		the </a:t>
            </a:r>
            <a:r>
              <a:rPr lang="en-US" dirty="0"/>
              <a:t>company it claims to be coming from</a:t>
            </a:r>
            <a:r>
              <a:rPr lang="en-US" dirty="0" smtClean="0"/>
              <a:t>.</a:t>
            </a:r>
          </a:p>
          <a:p>
            <a:pPr lvl="0"/>
            <a:endParaRPr lang="en-US" sz="800" dirty="0"/>
          </a:p>
          <a:p>
            <a:pPr lvl="0"/>
            <a:r>
              <a:rPr lang="en-US" dirty="0" smtClean="0"/>
              <a:t>		The </a:t>
            </a:r>
            <a:r>
              <a:rPr lang="en-US" dirty="0"/>
              <a:t>message tries to create a sense of urgency. For example, it may </a:t>
            </a:r>
            <a:r>
              <a:rPr lang="en-US" dirty="0" smtClean="0"/>
              <a:t>		warn </a:t>
            </a:r>
            <a:r>
              <a:rPr lang="en-US" dirty="0"/>
              <a:t>that your bank account will be frozen, that your credit card has </a:t>
            </a:r>
            <a:r>
              <a:rPr lang="en-US" dirty="0" smtClean="0"/>
              <a:t>		been </a:t>
            </a:r>
            <a:r>
              <a:rPr lang="en-US" dirty="0"/>
              <a:t>stolen, or that you will be subject to arrest if you don't follow </a:t>
            </a:r>
            <a:r>
              <a:rPr lang="en-US" dirty="0" smtClean="0"/>
              <a:t>		the </a:t>
            </a:r>
            <a:r>
              <a:rPr lang="en-US" dirty="0"/>
              <a:t>instructions in the message</a:t>
            </a:r>
            <a:r>
              <a:rPr lang="en-US" dirty="0" smtClean="0"/>
              <a:t>.</a:t>
            </a:r>
          </a:p>
          <a:p>
            <a:pPr lvl="0"/>
            <a:endParaRPr lang="en-US" sz="800" dirty="0"/>
          </a:p>
          <a:p>
            <a:r>
              <a:rPr lang="en-US" dirty="0" smtClean="0"/>
              <a:t>		The </a:t>
            </a:r>
            <a:r>
              <a:rPr lang="en-US" dirty="0"/>
              <a:t>hyperlinks in the message go to websites that are not associated </a:t>
            </a:r>
            <a:r>
              <a:rPr lang="en-US" dirty="0" smtClean="0"/>
              <a:t>		with </a:t>
            </a:r>
            <a:r>
              <a:rPr lang="en-US" dirty="0"/>
              <a:t>the organization the message claims to be coming from. If you </a:t>
            </a:r>
            <a:r>
              <a:rPr lang="en-US" dirty="0" smtClean="0"/>
              <a:t>		hover </a:t>
            </a:r>
            <a:r>
              <a:rPr lang="en-US" dirty="0"/>
              <a:t>your mouse over a link (without clicking it) you can see where </a:t>
            </a:r>
            <a:r>
              <a:rPr lang="en-US" dirty="0" smtClean="0"/>
              <a:t>		the </a:t>
            </a:r>
            <a:r>
              <a:rPr lang="en-US" dirty="0"/>
              <a:t>link actually leads. If it isn't pointing to the organization's URL, </a:t>
            </a:r>
            <a:r>
              <a:rPr lang="en-US" dirty="0" smtClean="0"/>
              <a:t>		</a:t>
            </a:r>
            <a:r>
              <a:rPr lang="en-US" dirty="0" err="1" smtClean="0"/>
              <a:t>there</a:t>
            </a:r>
            <a:r>
              <a:rPr lang="en-US" dirty="0" err="1"/>
              <a:t>�s</a:t>
            </a:r>
            <a:r>
              <a:rPr lang="en-US" dirty="0"/>
              <a:t> a pretty good chance the message is an exploit.</a:t>
            </a:r>
          </a:p>
        </p:txBody>
      </p:sp>
    </p:spTree>
    <p:extLst>
      <p:ext uri="{BB962C8B-B14F-4D97-AF65-F5344CB8AC3E}">
        <p14:creationId xmlns:p14="http://schemas.microsoft.com/office/powerpoint/2010/main" val="203437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31498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900714"/>
            <a:ext cx="838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network attacks that you should be aware of include the following:</a:t>
            </a:r>
          </a:p>
          <a:p>
            <a:endParaRPr lang="en-US" sz="800" b="1" dirty="0" smtClean="0"/>
          </a:p>
          <a:p>
            <a:r>
              <a:rPr lang="en-US" b="1" dirty="0" smtClean="0"/>
              <a:t>Attack		Description</a:t>
            </a:r>
          </a:p>
          <a:p>
            <a:r>
              <a:rPr lang="en-US" dirty="0" smtClean="0"/>
              <a:t>Man-in-the-</a:t>
            </a:r>
            <a:r>
              <a:rPr lang="en-US" b="1" dirty="0" smtClean="0"/>
              <a:t>	</a:t>
            </a:r>
            <a:r>
              <a:rPr lang="en-US" dirty="0"/>
              <a:t>A </a:t>
            </a:r>
            <a:r>
              <a:rPr lang="en-US" i="1" dirty="0"/>
              <a:t>man-in-the-middle</a:t>
            </a:r>
            <a:r>
              <a:rPr lang="en-US" dirty="0"/>
              <a:t> attack is used to intercept information passing </a:t>
            </a:r>
            <a:r>
              <a:rPr lang="en-US" dirty="0" smtClean="0"/>
              <a:t>Middle		between </a:t>
            </a:r>
            <a:r>
              <a:rPr lang="en-US" dirty="0"/>
              <a:t>two communication partners. With a man-in-the-middle </a:t>
            </a:r>
            <a:r>
              <a:rPr lang="en-US" dirty="0" smtClean="0"/>
              <a:t>		attack</a:t>
            </a:r>
            <a:r>
              <a:rPr lang="en-US" dirty="0"/>
              <a:t>:</a:t>
            </a:r>
          </a:p>
          <a:p>
            <a:pPr lvl="0"/>
            <a:r>
              <a:rPr lang="en-US" dirty="0" smtClean="0"/>
              <a:t>			o An </a:t>
            </a:r>
            <a:r>
              <a:rPr lang="en-US" dirty="0"/>
              <a:t>attacker inserts himself in the communication flow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   between the client </a:t>
            </a:r>
            <a:r>
              <a:rPr lang="en-US" dirty="0"/>
              <a:t>and server. The client is fooled into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  	    authenticating </a:t>
            </a:r>
            <a:r>
              <a:rPr lang="en-US" dirty="0"/>
              <a:t>to </a:t>
            </a:r>
            <a:r>
              <a:rPr lang="en-US" dirty="0" smtClean="0"/>
              <a:t>the attacker</a:t>
            </a:r>
            <a:r>
              <a:rPr lang="en-US" dirty="0"/>
              <a:t>.</a:t>
            </a:r>
          </a:p>
          <a:p>
            <a:pPr lvl="0"/>
            <a:r>
              <a:rPr lang="en-US" dirty="0" smtClean="0"/>
              <a:t>			o Both </a:t>
            </a:r>
            <a:r>
              <a:rPr lang="en-US" dirty="0"/>
              <a:t>parties at the endpoints believe they are </a:t>
            </a:r>
            <a:r>
              <a:rPr lang="en-US" dirty="0" smtClean="0"/>
              <a:t>				    communicating  directly </a:t>
            </a:r>
            <a:r>
              <a:rPr lang="en-US" dirty="0"/>
              <a:t>with each other, while the </a:t>
            </a:r>
            <a:r>
              <a:rPr lang="en-US" dirty="0" smtClean="0"/>
              <a:t>			    attacker </a:t>
            </a:r>
            <a:r>
              <a:rPr lang="en-US" dirty="0"/>
              <a:t>intercepts and/or modifies the data in transit. </a:t>
            </a:r>
            <a:r>
              <a:rPr lang="en-US" dirty="0" smtClean="0"/>
              <a:t>			    The </a:t>
            </a:r>
            <a:r>
              <a:rPr lang="en-US" dirty="0"/>
              <a:t>attacker can then authenticate to the server using </a:t>
            </a:r>
            <a:r>
              <a:rPr lang="en-US" dirty="0" smtClean="0"/>
              <a:t>			    the </a:t>
            </a:r>
            <a:r>
              <a:rPr lang="en-US" dirty="0"/>
              <a:t>intercepted credentials.</a:t>
            </a:r>
          </a:p>
          <a:p>
            <a:endParaRPr lang="en-US" sz="800" dirty="0" smtClean="0"/>
          </a:p>
          <a:p>
            <a:r>
              <a:rPr lang="en-US" dirty="0" smtClean="0"/>
              <a:t>		Man-in-the-middle </a:t>
            </a:r>
            <a:r>
              <a:rPr lang="en-US" dirty="0"/>
              <a:t>attacks are commonly used to steal credit card </a:t>
            </a:r>
            <a:r>
              <a:rPr lang="en-US" dirty="0" smtClean="0"/>
              <a:t>		numbers</a:t>
            </a:r>
            <a:r>
              <a:rPr lang="en-US" dirty="0"/>
              <a:t>, online bank credentials, as well as confidential personal </a:t>
            </a:r>
            <a:r>
              <a:rPr lang="en-US" dirty="0" smtClean="0"/>
              <a:t>		and </a:t>
            </a:r>
            <a:r>
              <a:rPr lang="en-US" dirty="0"/>
              <a:t>business information.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609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2375" y="1066800"/>
            <a:ext cx="8382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As a PC technician there </a:t>
            </a:r>
            <a:r>
              <a:rPr lang="en-US" b="1" dirty="0"/>
              <a:t>are many key security threats that you need to be aware of</a:t>
            </a:r>
            <a:r>
              <a:rPr lang="en-US" b="1" dirty="0" smtClean="0"/>
              <a:t>:</a:t>
            </a:r>
          </a:p>
          <a:p>
            <a:endParaRPr lang="en-US" sz="800" b="1" dirty="0"/>
          </a:p>
          <a:p>
            <a:r>
              <a:rPr lang="en-US" b="1" dirty="0" smtClean="0"/>
              <a:t>Issue		Description</a:t>
            </a:r>
          </a:p>
          <a:p>
            <a:r>
              <a:rPr lang="en-US" dirty="0" smtClean="0"/>
              <a:t>Hijacked Email	</a:t>
            </a:r>
            <a:r>
              <a:rPr lang="en-US" dirty="0"/>
              <a:t>To hijack an email account, attackers use password hints set up by </a:t>
            </a:r>
            <a:r>
              <a:rPr lang="en-US" dirty="0" smtClean="0"/>
              <a:t>		the </a:t>
            </a:r>
            <a:r>
              <a:rPr lang="en-US" dirty="0"/>
              <a:t>user to try to gain access to the user's email account.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Users </a:t>
            </a:r>
            <a:r>
              <a:rPr lang="en-US" dirty="0"/>
              <a:t>should not use personal information such as their birthplace </a:t>
            </a:r>
            <a:r>
              <a:rPr lang="en-US" dirty="0" smtClean="0"/>
              <a:t>		or </a:t>
            </a:r>
            <a:r>
              <a:rPr lang="en-US" dirty="0"/>
              <a:t>mother's maiden name.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This </a:t>
            </a:r>
            <a:r>
              <a:rPr lang="en-US" dirty="0"/>
              <a:t>information is relatively easy to obtain using social media.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Once </a:t>
            </a:r>
            <a:r>
              <a:rPr lang="en-US" dirty="0"/>
              <a:t>an account has been hijacked, the attacker can use it to </a:t>
            </a:r>
            <a:r>
              <a:rPr lang="en-US" dirty="0" smtClean="0"/>
              <a:t>		propagate </a:t>
            </a:r>
            <a:r>
              <a:rPr lang="en-US" dirty="0"/>
              <a:t>spam or malware to every contact in the user's address </a:t>
            </a:r>
            <a:r>
              <a:rPr lang="en-US" dirty="0" smtClean="0"/>
              <a:t>		book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73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2375" y="106680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As a PC technician there </a:t>
            </a:r>
            <a:r>
              <a:rPr lang="en-US" b="1" dirty="0"/>
              <a:t>are many key security threats that you need to be aware of</a:t>
            </a:r>
            <a:r>
              <a:rPr lang="en-US" b="1" dirty="0" smtClean="0"/>
              <a:t>:</a:t>
            </a:r>
          </a:p>
          <a:p>
            <a:endParaRPr lang="en-US" sz="800" b="1" dirty="0"/>
          </a:p>
          <a:p>
            <a:r>
              <a:rPr lang="en-US" b="1" dirty="0" smtClean="0"/>
              <a:t>Issue		Description</a:t>
            </a:r>
          </a:p>
          <a:p>
            <a:r>
              <a:rPr lang="en-US" dirty="0" smtClean="0"/>
              <a:t>Pharming		</a:t>
            </a:r>
            <a:r>
              <a:rPr lang="en-US" i="1" dirty="0"/>
              <a:t>Pharming</a:t>
            </a:r>
            <a:r>
              <a:rPr lang="en-US" dirty="0"/>
              <a:t> redirects one website's traffic to another, bogus website </a:t>
            </a:r>
            <a:r>
              <a:rPr lang="en-US" dirty="0" smtClean="0"/>
              <a:t>		that </a:t>
            </a:r>
            <a:r>
              <a:rPr lang="en-US" dirty="0"/>
              <a:t>is designed to look like the real website. </a:t>
            </a:r>
            <a:endParaRPr lang="en-US" dirty="0" smtClean="0"/>
          </a:p>
          <a:p>
            <a:endParaRPr lang="en-US" sz="800" dirty="0"/>
          </a:p>
          <a:p>
            <a:r>
              <a:rPr lang="en-US" dirty="0" smtClean="0"/>
              <a:t>		Once </a:t>
            </a:r>
            <a:r>
              <a:rPr lang="en-US" dirty="0"/>
              <a:t>there, </a:t>
            </a:r>
            <a:r>
              <a:rPr lang="en-US" dirty="0" smtClean="0"/>
              <a:t>the attacker </a:t>
            </a:r>
            <a:r>
              <a:rPr lang="en-US" dirty="0"/>
              <a:t>tricks the user into supplying personal </a:t>
            </a:r>
            <a:r>
              <a:rPr lang="en-US" dirty="0" smtClean="0"/>
              <a:t>		information</a:t>
            </a:r>
            <a:r>
              <a:rPr lang="en-US" dirty="0"/>
              <a:t>, such </a:t>
            </a:r>
            <a:r>
              <a:rPr lang="en-US" dirty="0" smtClean="0"/>
              <a:t>as bank </a:t>
            </a:r>
            <a:r>
              <a:rPr lang="en-US" dirty="0"/>
              <a:t>account and PIN numbers. </a:t>
            </a:r>
            <a:endParaRPr lang="en-US" dirty="0" smtClean="0"/>
          </a:p>
          <a:p>
            <a:endParaRPr lang="en-US" sz="800" dirty="0"/>
          </a:p>
          <a:p>
            <a:r>
              <a:rPr lang="en-US" dirty="0" smtClean="0"/>
              <a:t>		Pharming  works </a:t>
            </a:r>
            <a:r>
              <a:rPr lang="en-US" dirty="0"/>
              <a:t>by </a:t>
            </a:r>
            <a:r>
              <a:rPr lang="en-US" dirty="0" smtClean="0"/>
              <a:t>resolving legitimate </a:t>
            </a:r>
            <a:r>
              <a:rPr lang="en-US" dirty="0"/>
              <a:t>URLs to the IP address of </a:t>
            </a:r>
            <a:r>
              <a:rPr lang="en-US" dirty="0" smtClean="0"/>
              <a:t>		malicious websites</a:t>
            </a:r>
            <a:r>
              <a:rPr lang="en-US" dirty="0"/>
              <a:t>. </a:t>
            </a:r>
            <a:endParaRPr lang="en-US" dirty="0" smtClean="0"/>
          </a:p>
          <a:p>
            <a:endParaRPr lang="en-US" sz="800" dirty="0"/>
          </a:p>
          <a:p>
            <a:r>
              <a:rPr lang="en-US" dirty="0" smtClean="0"/>
              <a:t>		This </a:t>
            </a:r>
            <a:r>
              <a:rPr lang="en-US" dirty="0"/>
              <a:t>is typically done using one of the following techniques</a:t>
            </a:r>
            <a:r>
              <a:rPr lang="en-US" dirty="0" smtClean="0"/>
              <a:t>:</a:t>
            </a:r>
          </a:p>
          <a:p>
            <a:endParaRPr lang="en-US" sz="800" dirty="0"/>
          </a:p>
          <a:p>
            <a:pPr lvl="0"/>
            <a:r>
              <a:rPr lang="en-US" dirty="0" smtClean="0"/>
              <a:t>		o Changing </a:t>
            </a:r>
            <a:r>
              <a:rPr lang="en-US" dirty="0"/>
              <a:t>the hosts file on a user's computer</a:t>
            </a:r>
          </a:p>
          <a:p>
            <a:pPr lvl="0"/>
            <a:r>
              <a:rPr lang="en-US" dirty="0" smtClean="0"/>
              <a:t>		o Poisoning </a:t>
            </a:r>
            <a:r>
              <a:rPr lang="en-US" dirty="0"/>
              <a:t>a DNS server</a:t>
            </a:r>
          </a:p>
          <a:p>
            <a:r>
              <a:rPr lang="en-US" dirty="0" smtClean="0"/>
              <a:t>		o Exploiting </a:t>
            </a:r>
            <a:r>
              <a:rPr lang="en-US" dirty="0"/>
              <a:t>DHCP servers to deliver the IP address of malicious DNS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   servers </a:t>
            </a:r>
            <a:r>
              <a:rPr lang="en-US" dirty="0"/>
              <a:t>in DHCP leases.</a:t>
            </a:r>
          </a:p>
        </p:txBody>
      </p:sp>
    </p:spTree>
    <p:extLst>
      <p:ext uri="{BB962C8B-B14F-4D97-AF65-F5344CB8AC3E}">
        <p14:creationId xmlns:p14="http://schemas.microsoft.com/office/powerpoint/2010/main" val="84680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2375" y="1066800"/>
            <a:ext cx="838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As a PC technician there </a:t>
            </a:r>
            <a:r>
              <a:rPr lang="en-US" b="1" dirty="0"/>
              <a:t>are many key security threats that you need to be aware of</a:t>
            </a:r>
            <a:r>
              <a:rPr lang="en-US" b="1" dirty="0" smtClean="0"/>
              <a:t>:</a:t>
            </a:r>
          </a:p>
          <a:p>
            <a:endParaRPr lang="en-US" sz="800" b="1" dirty="0"/>
          </a:p>
          <a:p>
            <a:r>
              <a:rPr lang="en-US" b="1" dirty="0" smtClean="0"/>
              <a:t>Issue		Description</a:t>
            </a:r>
          </a:p>
          <a:p>
            <a:r>
              <a:rPr lang="en-US" dirty="0" smtClean="0"/>
              <a:t>Rogue Virus	</a:t>
            </a:r>
            <a:r>
              <a:rPr lang="en-US" dirty="0"/>
              <a:t>Rogue anti-virus exploits usually employ a pop-up in a browser that </a:t>
            </a:r>
            <a:r>
              <a:rPr lang="en-US" dirty="0" smtClean="0"/>
              <a:t>		tells </a:t>
            </a:r>
            <a:r>
              <a:rPr lang="en-US" dirty="0"/>
              <a:t>the user their computer is infected with a virus and that they </a:t>
            </a:r>
            <a:r>
              <a:rPr lang="en-US" dirty="0" smtClean="0"/>
              <a:t>		must </a:t>
            </a:r>
            <a:r>
              <a:rPr lang="en-US" dirty="0"/>
              <a:t>click a link to clean it. Sometimes this exploit is used to trick </a:t>
            </a:r>
            <a:r>
              <a:rPr lang="en-US" dirty="0" smtClean="0"/>
              <a:t>		users </a:t>
            </a:r>
            <a:r>
              <a:rPr lang="en-US" dirty="0"/>
              <a:t>into paying for worthless software they don't need. However, </a:t>
            </a:r>
            <a:r>
              <a:rPr lang="en-US" dirty="0" smtClean="0"/>
              <a:t>		it </a:t>
            </a:r>
            <a:r>
              <a:rPr lang="en-US" dirty="0"/>
              <a:t>also is frequently used to deploy malware on the victim's </a:t>
            </a:r>
            <a:r>
              <a:rPr lang="en-US" dirty="0" smtClean="0"/>
              <a:t>		computer.</a:t>
            </a:r>
          </a:p>
          <a:p>
            <a:endParaRPr lang="en-US" sz="800" dirty="0"/>
          </a:p>
          <a:p>
            <a:r>
              <a:rPr lang="en-US" dirty="0" smtClean="0"/>
              <a:t>Cookies		</a:t>
            </a:r>
            <a:r>
              <a:rPr lang="en-US" dirty="0"/>
              <a:t>Cookies are data files placed on a client system by a web server for </a:t>
            </a:r>
            <a:r>
              <a:rPr lang="en-US" dirty="0" smtClean="0"/>
              <a:t>		retrieval </a:t>
            </a:r>
            <a:r>
              <a:rPr lang="en-US" dirty="0"/>
              <a:t>at a later time. Cookies are primarily used to track the </a:t>
            </a:r>
            <a:r>
              <a:rPr lang="en-US" dirty="0" smtClean="0"/>
              <a:t>		client</a:t>
            </a:r>
            <a:r>
              <a:rPr lang="en-US" dirty="0"/>
              <a:t>. By default, cookies can only be retrieved by the server that </a:t>
            </a:r>
            <a:r>
              <a:rPr lang="en-US" dirty="0" smtClean="0"/>
              <a:t>		set </a:t>
            </a:r>
            <a:r>
              <a:rPr lang="en-US" dirty="0"/>
              <a:t>them. The cookies themselves are fairly benign; however, </a:t>
            </a:r>
            <a:r>
              <a:rPr lang="en-US" dirty="0" smtClean="0"/>
              <a:t>		cookies </a:t>
            </a:r>
            <a:r>
              <a:rPr lang="en-US" dirty="0"/>
              <a:t>can be exploited by an attacker to steal a client's session </a:t>
            </a:r>
            <a:r>
              <a:rPr lang="en-US" dirty="0" smtClean="0"/>
              <a:t>		parameters</a:t>
            </a:r>
            <a:r>
              <a:rPr lang="en-US" dirty="0"/>
              <a:t>. This allows the attacker to impersonate the client </a:t>
            </a:r>
            <a:r>
              <a:rPr lang="en-US" dirty="0" smtClean="0"/>
              <a:t>		system </a:t>
            </a:r>
            <a:r>
              <a:rPr lang="en-US" dirty="0"/>
              <a:t>and hijack the session, potentially exposing sensitive </a:t>
            </a:r>
            <a:r>
              <a:rPr lang="en-US" dirty="0" smtClean="0"/>
              <a:t>		information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71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2375" y="1066800"/>
            <a:ext cx="8382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As a PC technician there </a:t>
            </a:r>
            <a:r>
              <a:rPr lang="en-US" b="1" dirty="0"/>
              <a:t>are many key security threats that you need to be aware of</a:t>
            </a:r>
            <a:r>
              <a:rPr lang="en-US" b="1" dirty="0" smtClean="0"/>
              <a:t>:</a:t>
            </a:r>
          </a:p>
          <a:p>
            <a:endParaRPr lang="en-US" sz="800" b="1" dirty="0"/>
          </a:p>
          <a:p>
            <a:r>
              <a:rPr lang="en-US" b="1" dirty="0" smtClean="0"/>
              <a:t>Issue		Description</a:t>
            </a:r>
          </a:p>
          <a:p>
            <a:r>
              <a:rPr lang="en-US" dirty="0" smtClean="0"/>
              <a:t>Browser		</a:t>
            </a:r>
            <a:r>
              <a:rPr lang="en-US" dirty="0"/>
              <a:t>The browser history and its cache contain information that an </a:t>
            </a:r>
            <a:r>
              <a:rPr lang="en-US" dirty="0" smtClean="0"/>
              <a:t>History		attacker </a:t>
            </a:r>
            <a:r>
              <a:rPr lang="en-US" dirty="0"/>
              <a:t>can exploit.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If </a:t>
            </a:r>
            <a:r>
              <a:rPr lang="en-US" dirty="0"/>
              <a:t>an attacker can gain access to </a:t>
            </a:r>
            <a:r>
              <a:rPr lang="en-US"/>
              <a:t>the </a:t>
            </a:r>
            <a:r>
              <a:rPr lang="en-US" smtClean="0"/>
              <a:t>cache </a:t>
            </a:r>
            <a:r>
              <a:rPr lang="en-US" dirty="0"/>
              <a:t>or </a:t>
            </a:r>
            <a:r>
              <a:rPr lang="en-US" dirty="0" smtClean="0"/>
              <a:t>the browser </a:t>
            </a:r>
            <a:r>
              <a:rPr lang="en-US" dirty="0"/>
              <a:t>history, </a:t>
            </a:r>
            <a:r>
              <a:rPr lang="en-US" dirty="0" smtClean="0"/>
              <a:t>		they </a:t>
            </a:r>
            <a:r>
              <a:rPr lang="en-US" dirty="0"/>
              <a:t>can learn </a:t>
            </a:r>
            <a:r>
              <a:rPr lang="en-US" dirty="0" smtClean="0"/>
              <a:t> things </a:t>
            </a:r>
            <a:r>
              <a:rPr lang="en-US" dirty="0"/>
              <a:t>about the end user such as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0"/>
            <a:r>
              <a:rPr lang="en-US" dirty="0" smtClean="0"/>
              <a:t>		o The </a:t>
            </a:r>
            <a:r>
              <a:rPr lang="en-US" dirty="0"/>
              <a:t>email service they use</a:t>
            </a:r>
          </a:p>
          <a:p>
            <a:pPr lvl="0"/>
            <a:r>
              <a:rPr lang="en-US" dirty="0" smtClean="0"/>
              <a:t>		o The </a:t>
            </a:r>
            <a:r>
              <a:rPr lang="en-US" dirty="0"/>
              <a:t>bank where they keep their accounts</a:t>
            </a:r>
          </a:p>
          <a:p>
            <a:pPr lvl="0"/>
            <a:r>
              <a:rPr lang="en-US" dirty="0" smtClean="0"/>
              <a:t>		o Where </a:t>
            </a:r>
            <a:r>
              <a:rPr lang="en-US" dirty="0"/>
              <a:t>they </a:t>
            </a:r>
            <a:r>
              <a:rPr lang="en-US" dirty="0" smtClean="0"/>
              <a:t>shop</a:t>
            </a:r>
          </a:p>
          <a:p>
            <a:pPr lvl="0"/>
            <a:endParaRPr lang="en-US" dirty="0"/>
          </a:p>
          <a:p>
            <a:r>
              <a:rPr lang="en-US" dirty="0" smtClean="0"/>
              <a:t>		An </a:t>
            </a:r>
            <a:r>
              <a:rPr lang="en-US" dirty="0"/>
              <a:t>attacker can exploit this information to conduct other attacks, </a:t>
            </a:r>
            <a:r>
              <a:rPr lang="en-US" dirty="0" smtClean="0"/>
              <a:t>		such </a:t>
            </a:r>
            <a:r>
              <a:rPr lang="en-US" dirty="0"/>
              <a:t>as stealing cookies or sending phishing emails.</a:t>
            </a:r>
          </a:p>
        </p:txBody>
      </p:sp>
    </p:spTree>
    <p:extLst>
      <p:ext uri="{BB962C8B-B14F-4D97-AF65-F5344CB8AC3E}">
        <p14:creationId xmlns:p14="http://schemas.microsoft.com/office/powerpoint/2010/main" val="273694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2375" y="1066800"/>
            <a:ext cx="8382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 smtClean="0"/>
              <a:t>As a PC </a:t>
            </a:r>
            <a:r>
              <a:rPr lang="en-US" b="1" dirty="0"/>
              <a:t>technician, you should be familiar with the symptoms of a malware infection. </a:t>
            </a:r>
            <a:endParaRPr lang="en-US" b="1" dirty="0" smtClean="0"/>
          </a:p>
          <a:p>
            <a:endParaRPr lang="en-US" sz="800" b="1" dirty="0"/>
          </a:p>
          <a:p>
            <a:r>
              <a:rPr lang="en-US" b="1" dirty="0" smtClean="0"/>
              <a:t>Look </a:t>
            </a:r>
            <a:r>
              <a:rPr lang="en-US" b="1" dirty="0"/>
              <a:t>for the following</a:t>
            </a:r>
            <a:r>
              <a:rPr lang="en-US" b="1" dirty="0" smtClean="0"/>
              <a:t>:</a:t>
            </a:r>
          </a:p>
          <a:p>
            <a:endParaRPr lang="en-US" b="1" dirty="0"/>
          </a:p>
          <a:p>
            <a:pPr lvl="0"/>
            <a:r>
              <a:rPr lang="en-US" dirty="0" smtClean="0"/>
              <a:t>O Slow </a:t>
            </a:r>
            <a:r>
              <a:rPr lang="en-US" dirty="0"/>
              <a:t>computer performance</a:t>
            </a:r>
          </a:p>
          <a:p>
            <a:pPr lvl="0"/>
            <a:r>
              <a:rPr lang="en-US" dirty="0" smtClean="0"/>
              <a:t>O Internet </a:t>
            </a:r>
            <a:r>
              <a:rPr lang="en-US" dirty="0"/>
              <a:t>connectivity issues</a:t>
            </a:r>
          </a:p>
          <a:p>
            <a:pPr lvl="0"/>
            <a:r>
              <a:rPr lang="en-US" dirty="0" smtClean="0"/>
              <a:t>O Operating </a:t>
            </a:r>
            <a:r>
              <a:rPr lang="en-US" dirty="0"/>
              <a:t>system lock ups</a:t>
            </a:r>
          </a:p>
          <a:p>
            <a:pPr lvl="0"/>
            <a:r>
              <a:rPr lang="en-US" dirty="0" smtClean="0"/>
              <a:t>O Windows </a:t>
            </a:r>
            <a:r>
              <a:rPr lang="en-US" dirty="0"/>
              <a:t>update failures</a:t>
            </a:r>
          </a:p>
          <a:p>
            <a:pPr lvl="0"/>
            <a:r>
              <a:rPr lang="en-US" dirty="0" smtClean="0"/>
              <a:t>O Renamed </a:t>
            </a:r>
            <a:r>
              <a:rPr lang="en-US" dirty="0"/>
              <a:t>system files</a:t>
            </a:r>
          </a:p>
          <a:p>
            <a:pPr lvl="0"/>
            <a:r>
              <a:rPr lang="en-US" dirty="0" smtClean="0"/>
              <a:t>O Disappearing </a:t>
            </a:r>
            <a:r>
              <a:rPr lang="en-US" dirty="0"/>
              <a:t>files</a:t>
            </a:r>
          </a:p>
          <a:p>
            <a:pPr lvl="0"/>
            <a:r>
              <a:rPr lang="en-US" dirty="0" smtClean="0"/>
              <a:t>O Changed </a:t>
            </a:r>
            <a:r>
              <a:rPr lang="en-US" dirty="0"/>
              <a:t>file permissions</a:t>
            </a:r>
          </a:p>
          <a:p>
            <a:pPr lvl="0"/>
            <a:r>
              <a:rPr lang="en-US" dirty="0" smtClean="0"/>
              <a:t>O Access </a:t>
            </a:r>
            <a:r>
              <a:rPr lang="en-US" dirty="0"/>
              <a:t>denied </a:t>
            </a:r>
            <a:r>
              <a:rPr lang="en-US" dirty="0" smtClean="0"/>
              <a:t>errors</a:t>
            </a:r>
          </a:p>
          <a:p>
            <a:pPr lvl="0"/>
            <a:endParaRPr lang="en-US" dirty="0"/>
          </a:p>
          <a:p>
            <a:r>
              <a:rPr lang="en-US" b="1" dirty="0" smtClean="0"/>
              <a:t>Note: </a:t>
            </a:r>
            <a:r>
              <a:rPr lang="en-US" i="1" dirty="0"/>
              <a:t>You should frequently check your logs in Event Viewer to identify suspicious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             behaviors.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0008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2375" y="1066800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12.13.3 Security Troubleshooting:</a:t>
            </a:r>
          </a:p>
          <a:p>
            <a:endParaRPr lang="en-US" sz="800" dirty="0"/>
          </a:p>
          <a:p>
            <a:r>
              <a:rPr lang="en-US" b="1" dirty="0"/>
              <a:t>If you suspect a system has been infected, you should observe the following best practices to remove the malware</a:t>
            </a:r>
            <a:r>
              <a:rPr lang="en-US" b="1" dirty="0" smtClean="0"/>
              <a:t>:</a:t>
            </a:r>
          </a:p>
          <a:p>
            <a:endParaRPr lang="en-US" b="1" dirty="0"/>
          </a:p>
          <a:p>
            <a:pPr lvl="0"/>
            <a:r>
              <a:rPr lang="en-US" dirty="0" smtClean="0"/>
              <a:t>O Identify </a:t>
            </a:r>
            <a:r>
              <a:rPr lang="en-US" dirty="0"/>
              <a:t>the malware symptoms.</a:t>
            </a:r>
          </a:p>
          <a:p>
            <a:pPr lvl="0"/>
            <a:r>
              <a:rPr lang="en-US" dirty="0" smtClean="0"/>
              <a:t>O Quarantine </a:t>
            </a:r>
            <a:r>
              <a:rPr lang="en-US" dirty="0"/>
              <a:t>the infected system.</a:t>
            </a:r>
          </a:p>
          <a:p>
            <a:pPr lvl="0"/>
            <a:r>
              <a:rPr lang="en-US" dirty="0" smtClean="0"/>
              <a:t>O Disable </a:t>
            </a:r>
            <a:r>
              <a:rPr lang="en-US" dirty="0"/>
              <a:t>system restore to prevent the malware from being saved in a restore point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(</a:t>
            </a:r>
            <a:r>
              <a:rPr lang="en-US" dirty="0"/>
              <a:t>and to prevent an uninfected restore point from being potentially deleted to make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room </a:t>
            </a:r>
            <a:r>
              <a:rPr lang="en-US" dirty="0"/>
              <a:t>for a new restore point).</a:t>
            </a:r>
          </a:p>
          <a:p>
            <a:pPr lvl="0"/>
            <a:r>
              <a:rPr lang="en-US" dirty="0" smtClean="0"/>
              <a:t>O Remediate </a:t>
            </a:r>
            <a:r>
              <a:rPr lang="en-US" dirty="0"/>
              <a:t>the infected system.</a:t>
            </a:r>
          </a:p>
          <a:p>
            <a:pPr lvl="0"/>
            <a:r>
              <a:rPr lang="en-US" dirty="0" smtClean="0"/>
              <a:t>O Update </a:t>
            </a:r>
            <a:r>
              <a:rPr lang="en-US" dirty="0"/>
              <a:t>the antimalware definitions.</a:t>
            </a:r>
          </a:p>
          <a:p>
            <a:pPr lvl="0"/>
            <a:r>
              <a:rPr lang="en-US" dirty="0" smtClean="0"/>
              <a:t>O Scan </a:t>
            </a:r>
            <a:r>
              <a:rPr lang="en-US" dirty="0"/>
              <a:t>for and remove the malware. Some malware can be removed while the system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running </a:t>
            </a:r>
            <a:r>
              <a:rPr lang="en-US" dirty="0"/>
              <a:t>normally. However, some malware can only be removed while in Safe Mode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or </a:t>
            </a:r>
            <a:r>
              <a:rPr lang="en-US" dirty="0"/>
              <a:t>in the Pre-Installation Environment.</a:t>
            </a:r>
          </a:p>
          <a:p>
            <a:pPr lvl="0"/>
            <a:r>
              <a:rPr lang="en-US" dirty="0" smtClean="0"/>
              <a:t>O Schedule </a:t>
            </a:r>
            <a:r>
              <a:rPr lang="en-US" dirty="0"/>
              <a:t>future scans and updates.</a:t>
            </a:r>
          </a:p>
          <a:p>
            <a:pPr lvl="0"/>
            <a:r>
              <a:rPr lang="en-US" dirty="0" smtClean="0"/>
              <a:t>O Re-enable </a:t>
            </a:r>
            <a:r>
              <a:rPr lang="en-US" dirty="0"/>
              <a:t>system restore and create a new restore point.</a:t>
            </a:r>
          </a:p>
          <a:p>
            <a:pPr lvl="0"/>
            <a:r>
              <a:rPr lang="en-US" dirty="0" smtClean="0"/>
              <a:t>O Educate </a:t>
            </a:r>
            <a:r>
              <a:rPr lang="en-US" dirty="0"/>
              <a:t>end user to prevent the infection from happening again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12592" y="2895600"/>
            <a:ext cx="2798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End of Class 8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3248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31498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838200"/>
            <a:ext cx="8382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network attacks that you should be aware of include the following:</a:t>
            </a:r>
          </a:p>
          <a:p>
            <a:endParaRPr lang="en-US" sz="800" b="1" dirty="0" smtClean="0"/>
          </a:p>
          <a:p>
            <a:r>
              <a:rPr lang="en-US" b="1" dirty="0" smtClean="0"/>
              <a:t>Attack		Description</a:t>
            </a:r>
          </a:p>
          <a:p>
            <a:r>
              <a:rPr lang="en-US" dirty="0" smtClean="0"/>
              <a:t>TCP/IP (session)	</a:t>
            </a:r>
            <a:r>
              <a:rPr lang="en-US" i="1" dirty="0"/>
              <a:t>TCP/IP hijacking</a:t>
            </a:r>
            <a:r>
              <a:rPr lang="en-US" dirty="0"/>
              <a:t> is an extension of a man-in-the-middle attack where </a:t>
            </a:r>
            <a:r>
              <a:rPr lang="en-US" dirty="0" smtClean="0"/>
              <a:t>hijacking		the </a:t>
            </a:r>
            <a:r>
              <a:rPr lang="en-US" dirty="0"/>
              <a:t>attacker steals an open and active communication session from </a:t>
            </a:r>
            <a:r>
              <a:rPr lang="en-US" dirty="0" smtClean="0"/>
              <a:t>		a </a:t>
            </a:r>
            <a:r>
              <a:rPr lang="en-US" dirty="0"/>
              <a:t>legitimate user.</a:t>
            </a:r>
          </a:p>
          <a:p>
            <a:pPr lvl="0"/>
            <a:r>
              <a:rPr lang="en-US" dirty="0" smtClean="0"/>
              <a:t>			o The </a:t>
            </a:r>
            <a:r>
              <a:rPr lang="en-US" dirty="0"/>
              <a:t>attacker takes over the session and cuts off the </a:t>
            </a:r>
            <a:r>
              <a:rPr lang="en-US" dirty="0" smtClean="0"/>
              <a:t>			   original </a:t>
            </a:r>
            <a:r>
              <a:rPr lang="en-US" dirty="0"/>
              <a:t>source device.</a:t>
            </a:r>
          </a:p>
          <a:p>
            <a:r>
              <a:rPr lang="en-US" dirty="0" smtClean="0"/>
              <a:t>			o The </a:t>
            </a:r>
            <a:r>
              <a:rPr lang="en-US" dirty="0"/>
              <a:t>TCP/IP session state is manipulated so that the </a:t>
            </a:r>
            <a:r>
              <a:rPr lang="en-US" dirty="0" smtClean="0"/>
              <a:t>			   attacker </a:t>
            </a:r>
            <a:r>
              <a:rPr lang="en-US" dirty="0"/>
              <a:t>is able to insert alternate packets into the </a:t>
            </a:r>
            <a:r>
              <a:rPr lang="en-US" dirty="0" smtClean="0"/>
              <a:t>			   communication </a:t>
            </a:r>
            <a:r>
              <a:rPr lang="en-US" dirty="0"/>
              <a:t>stream</a:t>
            </a:r>
            <a:r>
              <a:rPr lang="en-US" dirty="0" smtClean="0"/>
              <a:t>.</a:t>
            </a:r>
          </a:p>
          <a:p>
            <a:endParaRPr lang="en-US" sz="800" b="1" dirty="0"/>
          </a:p>
          <a:p>
            <a:r>
              <a:rPr lang="en-US" dirty="0" smtClean="0"/>
              <a:t>HTTP (session)</a:t>
            </a:r>
            <a:r>
              <a:rPr lang="en-US" b="1" dirty="0" smtClean="0"/>
              <a:t>	</a:t>
            </a:r>
            <a:r>
              <a:rPr lang="en-US" i="1" dirty="0"/>
              <a:t>HTTP (session) hijacking</a:t>
            </a:r>
            <a:r>
              <a:rPr lang="en-US" dirty="0"/>
              <a:t> is a real-time attack in which the attacker </a:t>
            </a:r>
            <a:r>
              <a:rPr lang="en-US" dirty="0" smtClean="0"/>
              <a:t>hijacking		hijacks </a:t>
            </a:r>
            <a:r>
              <a:rPr lang="en-US" dirty="0"/>
              <a:t>a legitimate user's cookies and uses the cookies to take over </a:t>
            </a:r>
            <a:r>
              <a:rPr lang="en-US" dirty="0" smtClean="0"/>
              <a:t>		the </a:t>
            </a:r>
            <a:r>
              <a:rPr lang="en-US" dirty="0"/>
              <a:t>HTTP session</a:t>
            </a:r>
            <a:r>
              <a:rPr lang="en-US" dirty="0" smtClean="0"/>
              <a:t>.</a:t>
            </a:r>
          </a:p>
          <a:p>
            <a:endParaRPr lang="en-US" sz="800" b="1" dirty="0"/>
          </a:p>
          <a:p>
            <a:r>
              <a:rPr lang="en-US" dirty="0" smtClean="0"/>
              <a:t>Replay</a:t>
            </a:r>
            <a:r>
              <a:rPr lang="en-US" b="1" dirty="0" smtClean="0"/>
              <a:t>		</a:t>
            </a:r>
            <a:r>
              <a:rPr lang="en-US" dirty="0"/>
              <a:t>In a </a:t>
            </a:r>
            <a:r>
              <a:rPr lang="en-US" i="1" dirty="0"/>
              <a:t>replay attack</a:t>
            </a:r>
            <a:r>
              <a:rPr lang="en-US" dirty="0"/>
              <a:t>, the attacker uses a protocol analyzer or sniffer to </a:t>
            </a:r>
            <a:r>
              <a:rPr lang="en-US" dirty="0" smtClean="0"/>
              <a:t>attack		capture </a:t>
            </a:r>
            <a:r>
              <a:rPr lang="en-US" dirty="0"/>
              <a:t>authentication information going from the client to the </a:t>
            </a:r>
            <a:r>
              <a:rPr lang="en-US" dirty="0" smtClean="0"/>
              <a:t>		server</a:t>
            </a:r>
            <a:r>
              <a:rPr lang="en-US" dirty="0"/>
              <a:t>. The attacker then uses this information to connect at a later </a:t>
            </a:r>
            <a:r>
              <a:rPr lang="en-US" dirty="0" smtClean="0"/>
              <a:t>		time </a:t>
            </a:r>
            <a:r>
              <a:rPr lang="en-US" dirty="0"/>
              <a:t>and pretend to be the client.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6301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31498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5255" y="1046976"/>
            <a:ext cx="8382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network attacks that you should be aware of include the following:</a:t>
            </a:r>
          </a:p>
          <a:p>
            <a:endParaRPr lang="en-US" sz="800" b="1" dirty="0" smtClean="0"/>
          </a:p>
          <a:p>
            <a:r>
              <a:rPr lang="en-US" b="1" dirty="0" smtClean="0"/>
              <a:t>Attack		Description</a:t>
            </a:r>
          </a:p>
          <a:p>
            <a:r>
              <a:rPr lang="en-US" dirty="0" smtClean="0"/>
              <a:t>Phishing		</a:t>
            </a:r>
            <a:r>
              <a:rPr lang="en-US" dirty="0"/>
              <a:t>A </a:t>
            </a:r>
            <a:r>
              <a:rPr lang="en-US" i="1" dirty="0"/>
              <a:t>phishing</a:t>
            </a:r>
            <a:r>
              <a:rPr lang="en-US" dirty="0"/>
              <a:t> scam employs an email pretending to be from a trusted </a:t>
            </a:r>
            <a:r>
              <a:rPr lang="en-US" dirty="0" smtClean="0"/>
              <a:t>		organization</a:t>
            </a:r>
            <a:r>
              <a:rPr lang="en-US" dirty="0"/>
              <a:t>, asking to verify personal information or send a credit </a:t>
            </a:r>
            <a:r>
              <a:rPr lang="en-US" dirty="0" smtClean="0"/>
              <a:t>		card </a:t>
            </a:r>
            <a:r>
              <a:rPr lang="en-US" dirty="0"/>
              <a:t>number. </a:t>
            </a:r>
            <a:r>
              <a:rPr lang="en-US" b="1" dirty="0"/>
              <a:t>In a phishing attack:</a:t>
            </a:r>
          </a:p>
          <a:p>
            <a:pPr lvl="0"/>
            <a:endParaRPr lang="en-US" dirty="0" smtClean="0"/>
          </a:p>
          <a:p>
            <a:pPr lvl="0"/>
            <a:r>
              <a:rPr lang="en-US" dirty="0"/>
              <a:t>	</a:t>
            </a:r>
            <a:r>
              <a:rPr lang="en-US" dirty="0" smtClean="0"/>
              <a:t>	o A </a:t>
            </a:r>
            <a:r>
              <a:rPr lang="en-US" dirty="0"/>
              <a:t>fraudulent message (that appears to be legitimate) is sent to a </a:t>
            </a:r>
            <a:r>
              <a:rPr lang="en-US" dirty="0" smtClean="0"/>
              <a:t>		   victim.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		o The </a:t>
            </a:r>
            <a:r>
              <a:rPr lang="en-US" dirty="0"/>
              <a:t>message requests that the target visit a fraudulent website </a:t>
            </a:r>
            <a:r>
              <a:rPr lang="en-US" dirty="0" smtClean="0"/>
              <a:t>		   (</a:t>
            </a:r>
            <a:r>
              <a:rPr lang="en-US" dirty="0"/>
              <a:t>which also appears to be legitimate). Graphics, links, and websites </a:t>
            </a:r>
            <a:r>
              <a:rPr lang="en-US" dirty="0" smtClean="0"/>
              <a:t>		   look </a:t>
            </a:r>
            <a:r>
              <a:rPr lang="en-US" dirty="0"/>
              <a:t>almost identical to legitimate websites they are trying to </a:t>
            </a:r>
            <a:r>
              <a:rPr lang="en-US" dirty="0" smtClean="0"/>
              <a:t>		   imitate.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		o The </a:t>
            </a:r>
            <a:r>
              <a:rPr lang="en-US" dirty="0"/>
              <a:t>fraudulent website requests that the victim provide sensitive </a:t>
            </a:r>
            <a:r>
              <a:rPr lang="en-US" dirty="0" smtClean="0"/>
              <a:t>		   information</a:t>
            </a:r>
            <a:r>
              <a:rPr lang="en-US" dirty="0"/>
              <a:t>, such as an account username and password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4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5255" y="762000"/>
            <a:ext cx="8382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network attacks that you should be aware of include the following:</a:t>
            </a:r>
          </a:p>
          <a:p>
            <a:endParaRPr lang="en-US" sz="800" b="1" dirty="0" smtClean="0"/>
          </a:p>
          <a:p>
            <a:r>
              <a:rPr lang="en-US" b="1" dirty="0" smtClean="0"/>
              <a:t>Attack		Description</a:t>
            </a:r>
          </a:p>
          <a:p>
            <a:r>
              <a:rPr lang="en-US" sz="1600" dirty="0" smtClean="0"/>
              <a:t>Phishing		</a:t>
            </a:r>
            <a:r>
              <a:rPr lang="en-US" sz="1600" dirty="0"/>
              <a:t>Common phishing scams include:</a:t>
            </a:r>
          </a:p>
          <a:p>
            <a:pPr lvl="0"/>
            <a:r>
              <a:rPr lang="en-US" sz="1600" dirty="0" smtClean="0"/>
              <a:t>		o A </a:t>
            </a:r>
            <a:r>
              <a:rPr lang="en-US" sz="1600" b="1" dirty="0"/>
              <a:t>Rock Phish kit </a:t>
            </a:r>
            <a:r>
              <a:rPr lang="en-US" sz="1600" dirty="0"/>
              <a:t>uses a fake website that imitates a real website (such as </a:t>
            </a:r>
            <a:r>
              <a:rPr lang="en-US" sz="1600" dirty="0" smtClean="0"/>
              <a:t>		   banks</a:t>
            </a:r>
            <a:r>
              <a:rPr lang="en-US" sz="1600" dirty="0"/>
              <a:t>, PayPal</a:t>
            </a:r>
            <a:r>
              <a:rPr lang="en-US" sz="1600" baseline="30000" dirty="0"/>
              <a:t>�</a:t>
            </a:r>
            <a:r>
              <a:rPr lang="en-US" sz="1600" dirty="0"/>
              <a:t>, eBay</a:t>
            </a:r>
            <a:r>
              <a:rPr lang="en-US" sz="1600" baseline="30000" dirty="0"/>
              <a:t>�</a:t>
            </a:r>
            <a:r>
              <a:rPr lang="en-US" sz="1600" dirty="0"/>
              <a:t>, or Amazon</a:t>
            </a:r>
            <a:r>
              <a:rPr lang="en-US" sz="1600" baseline="30000" dirty="0"/>
              <a:t>�</a:t>
            </a:r>
            <a:r>
              <a:rPr lang="en-US" sz="1600" dirty="0"/>
              <a:t>). Phishing emails direct victims to the </a:t>
            </a:r>
            <a:r>
              <a:rPr lang="en-US" sz="1600" dirty="0" smtClean="0"/>
              <a:t>		   fake </a:t>
            </a:r>
            <a:r>
              <a:rPr lang="en-US" sz="1600" dirty="0"/>
              <a:t>website where they enter account information. A single server can </a:t>
            </a:r>
            <a:r>
              <a:rPr lang="en-US" sz="1600" dirty="0" smtClean="0"/>
              <a:t>		   host </a:t>
            </a:r>
            <a:r>
              <a:rPr lang="en-US" sz="1600" dirty="0"/>
              <a:t>multiple fake sites using multiple registered DNS names. These sites </a:t>
            </a:r>
            <a:r>
              <a:rPr lang="en-US" sz="1600" dirty="0" smtClean="0"/>
              <a:t>		   can </a:t>
            </a:r>
            <a:r>
              <a:rPr lang="en-US" sz="1600" dirty="0"/>
              <a:t>be set up and taken down rapidly to avoid detection.</a:t>
            </a:r>
          </a:p>
          <a:p>
            <a:pPr lvl="0"/>
            <a:r>
              <a:rPr lang="en-US" sz="1600" dirty="0" smtClean="0"/>
              <a:t>		o A</a:t>
            </a:r>
            <a:r>
              <a:rPr lang="en-US" sz="1600" b="1" dirty="0"/>
              <a:t> </a:t>
            </a:r>
            <a:r>
              <a:rPr lang="en-US" sz="1600" b="1" i="1" dirty="0"/>
              <a:t>Nigerian scam</a:t>
            </a:r>
            <a:r>
              <a:rPr lang="en-US" sz="1600" dirty="0"/>
              <a:t>, also known as a </a:t>
            </a:r>
            <a:r>
              <a:rPr lang="en-US" sz="1600" i="1" dirty="0"/>
              <a:t>419 scam</a:t>
            </a:r>
            <a:r>
              <a:rPr lang="en-US" sz="1600" dirty="0"/>
              <a:t>, involves email which requests </a:t>
            </a:r>
            <a:r>
              <a:rPr lang="en-US" sz="1600" dirty="0" smtClean="0"/>
              <a:t>		   a </a:t>
            </a:r>
            <a:r>
              <a:rPr lang="en-US" sz="1600" dirty="0"/>
              <a:t>small amount of money to help transfer funds from a foreign country. For </a:t>
            </a:r>
            <a:r>
              <a:rPr lang="en-US" sz="1600" dirty="0" smtClean="0"/>
              <a:t>		   their </a:t>
            </a:r>
            <a:r>
              <a:rPr lang="en-US" sz="1600" dirty="0"/>
              <a:t>assistance, the victim is promised a reward for a much larger amount </a:t>
            </a:r>
            <a:r>
              <a:rPr lang="en-US" sz="1600" dirty="0" smtClean="0"/>
              <a:t>		   of </a:t>
            </a:r>
            <a:r>
              <a:rPr lang="en-US" sz="1600" dirty="0"/>
              <a:t>money that will be sent at a later date.</a:t>
            </a:r>
          </a:p>
          <a:p>
            <a:pPr lvl="0"/>
            <a:r>
              <a:rPr lang="en-US" sz="1600" dirty="0" smtClean="0"/>
              <a:t>		o In</a:t>
            </a:r>
            <a:r>
              <a:rPr lang="en-US" sz="1600" dirty="0"/>
              <a:t> </a:t>
            </a:r>
            <a:r>
              <a:rPr lang="en-US" sz="1600" b="1" i="1" dirty="0"/>
              <a:t>spear phishing</a:t>
            </a:r>
            <a:r>
              <a:rPr lang="en-US" sz="1600" dirty="0"/>
              <a:t>, attackers gather information about the victim, such as </a:t>
            </a:r>
            <a:r>
              <a:rPr lang="en-US" sz="1600" dirty="0" smtClean="0"/>
              <a:t>		   identifying </a:t>
            </a:r>
            <a:r>
              <a:rPr lang="en-US" sz="1600" dirty="0"/>
              <a:t>which online banks they use. They then send phishing emails for </a:t>
            </a:r>
            <a:r>
              <a:rPr lang="en-US" sz="1600" dirty="0" smtClean="0"/>
              <a:t>		   the </a:t>
            </a:r>
            <a:r>
              <a:rPr lang="en-US" sz="1600" dirty="0"/>
              <a:t>specific bank that the victim uses.</a:t>
            </a:r>
          </a:p>
          <a:p>
            <a:pPr lvl="0"/>
            <a:r>
              <a:rPr lang="en-US" sz="1600" i="1" dirty="0" smtClean="0"/>
              <a:t>		o </a:t>
            </a:r>
            <a:r>
              <a:rPr lang="en-US" sz="1600" b="1" i="1" dirty="0" smtClean="0"/>
              <a:t>Whaling</a:t>
            </a:r>
            <a:r>
              <a:rPr lang="en-US" sz="1600" b="1" dirty="0"/>
              <a:t> </a:t>
            </a:r>
            <a:r>
              <a:rPr lang="en-US" sz="1600" dirty="0"/>
              <a:t>is another form of phishing that is targeted to senior executives </a:t>
            </a:r>
            <a:r>
              <a:rPr lang="en-US" sz="1600" dirty="0" smtClean="0"/>
              <a:t>		   and </a:t>
            </a:r>
            <a:r>
              <a:rPr lang="en-US" sz="1600" dirty="0"/>
              <a:t>high profile victims.</a:t>
            </a:r>
          </a:p>
          <a:p>
            <a:pPr lvl="0"/>
            <a:r>
              <a:rPr lang="en-US" sz="1600" i="1" dirty="0" smtClean="0"/>
              <a:t>		o </a:t>
            </a:r>
            <a:r>
              <a:rPr lang="en-US" sz="1600" b="1" i="1" dirty="0" err="1" smtClean="0"/>
              <a:t>Vishing</a:t>
            </a:r>
            <a:r>
              <a:rPr lang="en-US" sz="1600" dirty="0"/>
              <a:t> is similar to phishing but instead of an email, the attacker uses </a:t>
            </a:r>
            <a:r>
              <a:rPr lang="en-US" sz="1600" dirty="0" smtClean="0"/>
              <a:t>		   Voice </a:t>
            </a:r>
            <a:r>
              <a:rPr lang="en-US" sz="1600" dirty="0"/>
              <a:t>over IP (VoIP) to gain sensitive information. The term is a </a:t>
            </a:r>
            <a:r>
              <a:rPr lang="en-US" sz="1600" dirty="0" smtClean="0"/>
              <a:t>			   combination </a:t>
            </a:r>
            <a:r>
              <a:rPr lang="en-US" sz="1600" dirty="0"/>
              <a:t>of </a:t>
            </a:r>
            <a:r>
              <a:rPr lang="en-US" sz="1600" i="1" dirty="0"/>
              <a:t>voice</a:t>
            </a:r>
            <a:r>
              <a:rPr lang="en-US" sz="1600" dirty="0"/>
              <a:t> and </a:t>
            </a:r>
            <a:r>
              <a:rPr lang="en-US" sz="1600" i="1" dirty="0"/>
              <a:t>phishing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5379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6111" y="990600"/>
            <a:ext cx="8382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network attacks that you should be aware of include the following:</a:t>
            </a:r>
          </a:p>
          <a:p>
            <a:endParaRPr lang="en-US" sz="800" b="1" dirty="0" smtClean="0"/>
          </a:p>
          <a:p>
            <a:r>
              <a:rPr lang="en-US" b="1" dirty="0" smtClean="0"/>
              <a:t>Attack		Description</a:t>
            </a:r>
          </a:p>
          <a:p>
            <a:r>
              <a:rPr lang="en-US" dirty="0" smtClean="0"/>
              <a:t>Phishing		</a:t>
            </a:r>
            <a:r>
              <a:rPr lang="en-US" dirty="0"/>
              <a:t>To protect against phishing:</a:t>
            </a:r>
          </a:p>
          <a:p>
            <a:pPr lvl="0"/>
            <a:endParaRPr lang="en-US" sz="800" dirty="0" smtClean="0"/>
          </a:p>
          <a:p>
            <a:pPr lvl="0"/>
            <a:r>
              <a:rPr lang="en-US" dirty="0"/>
              <a:t>	</a:t>
            </a:r>
            <a:r>
              <a:rPr lang="en-US" dirty="0" smtClean="0"/>
              <a:t>	o Check </a:t>
            </a:r>
            <a:r>
              <a:rPr lang="en-US" dirty="0"/>
              <a:t>the actual link destination within emails to verify that they </a:t>
            </a:r>
            <a:r>
              <a:rPr lang="en-US" dirty="0" smtClean="0"/>
              <a:t>		   go </a:t>
            </a:r>
            <a:r>
              <a:rPr lang="en-US" dirty="0"/>
              <a:t>to the correct URL and not a spoofed one</a:t>
            </a:r>
            <a:r>
              <a:rPr lang="en-US" dirty="0" smtClean="0"/>
              <a:t>.</a:t>
            </a:r>
          </a:p>
          <a:p>
            <a:pPr lvl="0"/>
            <a:endParaRPr lang="en-US" sz="800" dirty="0"/>
          </a:p>
          <a:p>
            <a:pPr lvl="0"/>
            <a:r>
              <a:rPr lang="en-US" dirty="0" smtClean="0"/>
              <a:t>		o Do </a:t>
            </a:r>
            <a:r>
              <a:rPr lang="en-US" dirty="0"/>
              <a:t>not click on links in emails. Instead, type the real bank URL into </a:t>
            </a:r>
            <a:r>
              <a:rPr lang="en-US" dirty="0" smtClean="0"/>
              <a:t>		   the </a:t>
            </a:r>
            <a:r>
              <a:rPr lang="en-US" dirty="0"/>
              <a:t>browser</a:t>
            </a:r>
            <a:r>
              <a:rPr lang="en-US" dirty="0" smtClean="0"/>
              <a:t>.</a:t>
            </a:r>
          </a:p>
          <a:p>
            <a:pPr lvl="0"/>
            <a:endParaRPr lang="en-US" sz="800" dirty="0"/>
          </a:p>
          <a:p>
            <a:pPr lvl="0"/>
            <a:r>
              <a:rPr lang="en-US" dirty="0" smtClean="0"/>
              <a:t>		o Verify </a:t>
            </a:r>
            <a:r>
              <a:rPr lang="en-US" dirty="0"/>
              <a:t>that HTTPS is used when going to e-commerce sites. HTTPS </a:t>
            </a:r>
            <a:r>
              <a:rPr lang="en-US" dirty="0" smtClean="0"/>
              <a:t>		   requires </a:t>
            </a:r>
            <a:r>
              <a:rPr lang="en-US" dirty="0"/>
              <a:t>a certificate that matches the server name in the URL that </a:t>
            </a:r>
            <a:r>
              <a:rPr lang="en-US" dirty="0" smtClean="0"/>
              <a:t>		   is </a:t>
            </a:r>
            <a:r>
              <a:rPr lang="en-US" dirty="0"/>
              <a:t>verified by a trusted CA. You can also look for the lock icon to </a:t>
            </a:r>
            <a:r>
              <a:rPr lang="en-US" dirty="0" smtClean="0"/>
              <a:t>		   verify </a:t>
            </a:r>
            <a:r>
              <a:rPr lang="en-US" dirty="0"/>
              <a:t>that HTTPS is used. If the website is using an invalid </a:t>
            </a:r>
            <a:r>
              <a:rPr lang="en-US" dirty="0" smtClean="0"/>
              <a:t>		   certificate</a:t>
            </a:r>
            <a:r>
              <a:rPr lang="en-US" dirty="0"/>
              <a:t>, then an invalid SSL certificate warning appears when </a:t>
            </a:r>
            <a:r>
              <a:rPr lang="en-US" dirty="0" smtClean="0"/>
              <a:t>		   you </a:t>
            </a:r>
            <a:r>
              <a:rPr lang="en-US" dirty="0"/>
              <a:t>try to access the website</a:t>
            </a:r>
            <a:r>
              <a:rPr lang="en-US" dirty="0" smtClean="0"/>
              <a:t>.</a:t>
            </a:r>
          </a:p>
          <a:p>
            <a:pPr lvl="0"/>
            <a:endParaRPr lang="en-US" sz="800" dirty="0"/>
          </a:p>
          <a:p>
            <a:r>
              <a:rPr lang="en-US" dirty="0" smtClean="0"/>
              <a:t>		o Implement </a:t>
            </a:r>
            <a:r>
              <a:rPr lang="en-US" dirty="0"/>
              <a:t>phishing protections within your browser.</a:t>
            </a:r>
          </a:p>
        </p:txBody>
      </p:sp>
    </p:spTree>
    <p:extLst>
      <p:ext uri="{BB962C8B-B14F-4D97-AF65-F5344CB8AC3E}">
        <p14:creationId xmlns:p14="http://schemas.microsoft.com/office/powerpoint/2010/main" val="43508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6111" y="990600"/>
            <a:ext cx="8382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network attacks that you should be aware of include the following:</a:t>
            </a:r>
          </a:p>
          <a:p>
            <a:endParaRPr lang="en-US" sz="800" b="1" dirty="0" smtClean="0"/>
          </a:p>
          <a:p>
            <a:r>
              <a:rPr lang="en-US" b="1" dirty="0" smtClean="0"/>
              <a:t>Attack		Description</a:t>
            </a:r>
          </a:p>
          <a:p>
            <a:r>
              <a:rPr lang="en-US" dirty="0" smtClean="0"/>
              <a:t>Zombie		</a:t>
            </a:r>
            <a:r>
              <a:rPr lang="en-US" dirty="0"/>
              <a:t>A </a:t>
            </a:r>
            <a:r>
              <a:rPr lang="en-US" i="1" dirty="0"/>
              <a:t>zombie</a:t>
            </a:r>
            <a:r>
              <a:rPr lang="en-US" dirty="0"/>
              <a:t> is a computer that is infected with malware that allows </a:t>
            </a:r>
            <a:r>
              <a:rPr lang="en-US" dirty="0" smtClean="0"/>
              <a:t>		remote </a:t>
            </a:r>
            <a:r>
              <a:rPr lang="en-US" dirty="0"/>
              <a:t>software updates and control by a command and control </a:t>
            </a:r>
            <a:r>
              <a:rPr lang="en-US" dirty="0" smtClean="0"/>
              <a:t>		center </a:t>
            </a:r>
            <a:r>
              <a:rPr lang="en-US" dirty="0"/>
              <a:t>called a </a:t>
            </a:r>
            <a:r>
              <a:rPr lang="en-US" i="1" dirty="0"/>
              <a:t>zombie master</a:t>
            </a:r>
            <a:r>
              <a:rPr lang="en-US" dirty="0"/>
              <a:t>. </a:t>
            </a:r>
            <a:endParaRPr lang="en-US" dirty="0" smtClean="0"/>
          </a:p>
          <a:p>
            <a:endParaRPr lang="en-US" sz="800" b="1" dirty="0"/>
          </a:p>
          <a:p>
            <a:r>
              <a:rPr lang="en-US" b="1" dirty="0" smtClean="0"/>
              <a:t>		A </a:t>
            </a:r>
            <a:r>
              <a:rPr lang="en-US" b="1" dirty="0"/>
              <a:t>zombie</a:t>
            </a:r>
            <a:r>
              <a:rPr lang="en-US" b="1" dirty="0" smtClean="0"/>
              <a:t>:</a:t>
            </a:r>
          </a:p>
          <a:p>
            <a:endParaRPr lang="en-US" sz="800" dirty="0" smtClean="0"/>
          </a:p>
          <a:p>
            <a:pPr lvl="0"/>
            <a:r>
              <a:rPr lang="en-US" dirty="0" smtClean="0"/>
              <a:t>		o Is </a:t>
            </a:r>
            <a:r>
              <a:rPr lang="en-US" dirty="0"/>
              <a:t>also known as a </a:t>
            </a:r>
            <a:r>
              <a:rPr lang="en-US" i="1" dirty="0"/>
              <a:t>bot</a:t>
            </a:r>
            <a:r>
              <a:rPr lang="en-US" dirty="0"/>
              <a:t> (short for robot</a:t>
            </a:r>
            <a:r>
              <a:rPr lang="en-US" dirty="0" smtClean="0"/>
              <a:t>)</a:t>
            </a:r>
          </a:p>
          <a:p>
            <a:pPr lvl="0"/>
            <a:endParaRPr lang="en-US" sz="800" dirty="0"/>
          </a:p>
          <a:p>
            <a:pPr lvl="0"/>
            <a:r>
              <a:rPr lang="en-US" dirty="0" smtClean="0"/>
              <a:t>		o Is </a:t>
            </a:r>
            <a:r>
              <a:rPr lang="en-US" dirty="0"/>
              <a:t>frequently used to aid </a:t>
            </a:r>
            <a:r>
              <a:rPr lang="en-US" dirty="0" smtClean="0"/>
              <a:t>spammers</a:t>
            </a:r>
          </a:p>
          <a:p>
            <a:pPr lvl="0"/>
            <a:endParaRPr lang="en-US" sz="800" dirty="0"/>
          </a:p>
          <a:p>
            <a:pPr lvl="0"/>
            <a:r>
              <a:rPr lang="en-US" dirty="0" smtClean="0"/>
              <a:t>		o Can </a:t>
            </a:r>
            <a:r>
              <a:rPr lang="en-US" dirty="0"/>
              <a:t>commit </a:t>
            </a:r>
            <a:r>
              <a:rPr lang="en-US" i="1" dirty="0"/>
              <a:t>click fraud</a:t>
            </a:r>
            <a:r>
              <a:rPr lang="en-US" dirty="0"/>
              <a:t>. The Internet uses an advertising model </a:t>
            </a:r>
            <a:r>
              <a:rPr lang="en-US" dirty="0" smtClean="0"/>
              <a:t>		   called</a:t>
            </a:r>
            <a:r>
              <a:rPr lang="en-US" dirty="0"/>
              <a:t> </a:t>
            </a:r>
            <a:r>
              <a:rPr lang="en-US" i="1" dirty="0"/>
              <a:t>pay per click</a:t>
            </a:r>
            <a:r>
              <a:rPr lang="en-US" dirty="0"/>
              <a:t> (PPC). With PPC, ads are embedded on a </a:t>
            </a:r>
            <a:r>
              <a:rPr lang="en-US" dirty="0" smtClean="0"/>
              <a:t>		   website </a:t>
            </a:r>
            <a:r>
              <a:rPr lang="en-US" dirty="0"/>
              <a:t>by the developer. The advertiser then pays the website </a:t>
            </a:r>
            <a:r>
              <a:rPr lang="en-US" dirty="0" smtClean="0"/>
              <a:t>		   owner </a:t>
            </a:r>
            <a:r>
              <a:rPr lang="en-US" dirty="0"/>
              <a:t>for each click the ad generates. Zombie computers can </a:t>
            </a:r>
            <a:r>
              <a:rPr lang="en-US" dirty="0" smtClean="0"/>
              <a:t>		   imitate </a:t>
            </a:r>
            <a:r>
              <a:rPr lang="en-US" dirty="0"/>
              <a:t>a legitimate ad click, generating fraudulent revenue</a:t>
            </a:r>
            <a:r>
              <a:rPr lang="en-US" dirty="0" smtClean="0"/>
              <a:t>.</a:t>
            </a:r>
          </a:p>
          <a:p>
            <a:pPr lvl="0"/>
            <a:endParaRPr lang="en-US" sz="800" dirty="0"/>
          </a:p>
          <a:p>
            <a:r>
              <a:rPr lang="en-US" dirty="0" smtClean="0"/>
              <a:t>		o Can </a:t>
            </a:r>
            <a:r>
              <a:rPr lang="en-US" dirty="0"/>
              <a:t>be used to perform denial of service attacks</a:t>
            </a:r>
          </a:p>
        </p:txBody>
      </p:sp>
    </p:spTree>
    <p:extLst>
      <p:ext uri="{BB962C8B-B14F-4D97-AF65-F5344CB8AC3E}">
        <p14:creationId xmlns:p14="http://schemas.microsoft.com/office/powerpoint/2010/main" val="163521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6111" y="876955"/>
            <a:ext cx="8382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network attacks that you should be aware of include the following:</a:t>
            </a:r>
          </a:p>
          <a:p>
            <a:endParaRPr lang="en-US" sz="800" b="1" dirty="0" smtClean="0"/>
          </a:p>
          <a:p>
            <a:r>
              <a:rPr lang="en-US" b="1" dirty="0" smtClean="0"/>
              <a:t>Attack		Description</a:t>
            </a:r>
          </a:p>
          <a:p>
            <a:r>
              <a:rPr lang="en-US" dirty="0" smtClean="0"/>
              <a:t>Botnet		</a:t>
            </a:r>
            <a:r>
              <a:rPr lang="en-US" dirty="0"/>
              <a:t>A </a:t>
            </a:r>
            <a:r>
              <a:rPr lang="en-US" i="1" dirty="0"/>
              <a:t>botnet</a:t>
            </a:r>
            <a:r>
              <a:rPr lang="en-US" dirty="0"/>
              <a:t> refers to a group of zombie computers that are </a:t>
            </a:r>
            <a:r>
              <a:rPr lang="en-US" dirty="0" smtClean="0"/>
              <a:t>			commanded </a:t>
            </a:r>
            <a:r>
              <a:rPr lang="en-US" dirty="0"/>
              <a:t>from a central control infrastructure. </a:t>
            </a:r>
            <a:endParaRPr lang="en-US" dirty="0" smtClean="0"/>
          </a:p>
          <a:p>
            <a:endParaRPr lang="en-US" sz="800" b="1" dirty="0"/>
          </a:p>
          <a:p>
            <a:r>
              <a:rPr lang="en-US" b="1" dirty="0" smtClean="0"/>
              <a:t>		A </a:t>
            </a:r>
            <a:r>
              <a:rPr lang="en-US" b="1" dirty="0"/>
              <a:t>botnet is</a:t>
            </a:r>
            <a:r>
              <a:rPr lang="en-US" b="1" dirty="0" smtClean="0"/>
              <a:t>:</a:t>
            </a:r>
          </a:p>
          <a:p>
            <a:endParaRPr lang="en-US" sz="800" b="1" dirty="0"/>
          </a:p>
          <a:p>
            <a:pPr lvl="0"/>
            <a:r>
              <a:rPr lang="en-US" dirty="0" smtClean="0"/>
              <a:t>		o Under </a:t>
            </a:r>
            <a:r>
              <a:rPr lang="en-US" dirty="0"/>
              <a:t>a command and control infrastructure where the zombie </a:t>
            </a:r>
            <a:r>
              <a:rPr lang="en-US" dirty="0" smtClean="0"/>
              <a:t>		   master </a:t>
            </a:r>
            <a:r>
              <a:rPr lang="en-US" dirty="0"/>
              <a:t>(also known as the </a:t>
            </a:r>
            <a:r>
              <a:rPr lang="en-US" i="1" dirty="0"/>
              <a:t>bot herder</a:t>
            </a:r>
            <a:r>
              <a:rPr lang="en-US" dirty="0"/>
              <a:t>) can send remote commands </a:t>
            </a:r>
            <a:r>
              <a:rPr lang="en-US" dirty="0" smtClean="0"/>
              <a:t>		   to </a:t>
            </a:r>
            <a:r>
              <a:rPr lang="en-US" dirty="0"/>
              <a:t>order all the bots they control to perform actions</a:t>
            </a:r>
          </a:p>
          <a:p>
            <a:pPr lvl="0"/>
            <a:r>
              <a:rPr lang="en-US" dirty="0" smtClean="0"/>
              <a:t>		o Capable </a:t>
            </a:r>
            <a:r>
              <a:rPr lang="en-US" dirty="0"/>
              <a:t>of performing distributed denial of service attacks</a:t>
            </a:r>
          </a:p>
          <a:p>
            <a:r>
              <a:rPr lang="en-US" dirty="0" smtClean="0"/>
              <a:t>		o Detected </a:t>
            </a:r>
            <a:r>
              <a:rPr lang="en-US" dirty="0"/>
              <a:t>through the use of firewall logs to determine if a </a:t>
            </a:r>
            <a:r>
              <a:rPr lang="en-US" dirty="0" smtClean="0"/>
              <a:t>		   computer </a:t>
            </a:r>
            <a:r>
              <a:rPr lang="en-US" dirty="0"/>
              <a:t>is acting as a zombie and participating in external </a:t>
            </a:r>
            <a:r>
              <a:rPr lang="en-US" dirty="0" smtClean="0"/>
              <a:t>		   attacks</a:t>
            </a:r>
          </a:p>
          <a:p>
            <a:endParaRPr lang="en-US" sz="800" dirty="0"/>
          </a:p>
          <a:p>
            <a:r>
              <a:rPr lang="en-US" dirty="0"/>
              <a:t>Zero </a:t>
            </a:r>
            <a:r>
              <a:rPr lang="en-US" dirty="0" smtClean="0"/>
              <a:t>day		</a:t>
            </a:r>
            <a:r>
              <a:rPr lang="en-US" dirty="0"/>
              <a:t>A </a:t>
            </a:r>
            <a:r>
              <a:rPr lang="en-US" b="1" i="1" dirty="0"/>
              <a:t>zero day</a:t>
            </a:r>
            <a:r>
              <a:rPr lang="en-US" b="1" dirty="0"/>
              <a:t> attack </a:t>
            </a:r>
            <a:r>
              <a:rPr lang="en-US" dirty="0"/>
              <a:t>(also known as a </a:t>
            </a:r>
            <a:r>
              <a:rPr lang="en-US" i="1" dirty="0"/>
              <a:t>zero hour</a:t>
            </a:r>
            <a:r>
              <a:rPr lang="en-US" dirty="0"/>
              <a:t> or </a:t>
            </a:r>
            <a:r>
              <a:rPr lang="en-US" i="1" dirty="0"/>
              <a:t>day zero</a:t>
            </a:r>
            <a:r>
              <a:rPr lang="en-US" dirty="0"/>
              <a:t> attack) is </a:t>
            </a:r>
            <a:r>
              <a:rPr lang="en-US" dirty="0" smtClean="0"/>
              <a:t>		an attack </a:t>
            </a:r>
            <a:r>
              <a:rPr lang="en-US" dirty="0"/>
              <a:t>that exploits computer application vulnerabilities before </a:t>
            </a:r>
            <a:r>
              <a:rPr lang="en-US" dirty="0" smtClean="0"/>
              <a:t>		they are </a:t>
            </a:r>
            <a:r>
              <a:rPr lang="en-US" dirty="0"/>
              <a:t>known and patched by the application's developer.</a:t>
            </a:r>
          </a:p>
        </p:txBody>
      </p:sp>
    </p:spTree>
    <p:extLst>
      <p:ext uri="{BB962C8B-B14F-4D97-AF65-F5344CB8AC3E}">
        <p14:creationId xmlns:p14="http://schemas.microsoft.com/office/powerpoint/2010/main" val="147209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1247" y="22860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CIS101B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6111" y="990600"/>
            <a:ext cx="8382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12.13.2 Network Security and Network Threats</a:t>
            </a:r>
          </a:p>
          <a:p>
            <a:endParaRPr lang="en-US" sz="800" b="1" dirty="0" smtClean="0"/>
          </a:p>
          <a:p>
            <a:r>
              <a:rPr lang="en-US" b="1" dirty="0"/>
              <a:t>Common network attacks that you should be aware of include the following:</a:t>
            </a:r>
          </a:p>
          <a:p>
            <a:endParaRPr lang="en-US" sz="800" b="1" dirty="0" smtClean="0"/>
          </a:p>
          <a:p>
            <a:r>
              <a:rPr lang="en-US" b="1" dirty="0" smtClean="0"/>
              <a:t>Attack		Description</a:t>
            </a:r>
          </a:p>
          <a:p>
            <a:r>
              <a:rPr lang="en-US" dirty="0" smtClean="0"/>
              <a:t>Spoofing		</a:t>
            </a:r>
            <a:r>
              <a:rPr lang="en-US" i="1" dirty="0"/>
              <a:t>Spoofing</a:t>
            </a:r>
            <a:r>
              <a:rPr lang="en-US" dirty="0"/>
              <a:t> is used to hide the true source of packets or to redirect </a:t>
            </a:r>
            <a:r>
              <a:rPr lang="en-US" dirty="0" smtClean="0"/>
              <a:t>		traffic </a:t>
            </a:r>
            <a:r>
              <a:rPr lang="en-US" dirty="0"/>
              <a:t>to another location.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</a:t>
            </a:r>
            <a:r>
              <a:rPr lang="en-US" b="1" dirty="0" smtClean="0"/>
              <a:t>Spoofing </a:t>
            </a:r>
            <a:r>
              <a:rPr lang="en-US" b="1" dirty="0"/>
              <a:t>attacks</a:t>
            </a:r>
            <a:r>
              <a:rPr lang="en-US" b="1" dirty="0" smtClean="0"/>
              <a:t>:</a:t>
            </a:r>
          </a:p>
          <a:p>
            <a:endParaRPr lang="en-US" dirty="0"/>
          </a:p>
          <a:p>
            <a:pPr lvl="0"/>
            <a:r>
              <a:rPr lang="en-US" dirty="0" smtClean="0"/>
              <a:t>		o Use </a:t>
            </a:r>
            <a:r>
              <a:rPr lang="en-US" dirty="0"/>
              <a:t>modified source and/or destination addresses in </a:t>
            </a:r>
            <a:r>
              <a:rPr lang="en-US" dirty="0" smtClean="0"/>
              <a:t>packets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		o Can </a:t>
            </a:r>
            <a:r>
              <a:rPr lang="en-US" dirty="0"/>
              <a:t>include site spoofing that tricks users into revealing </a:t>
            </a:r>
            <a:r>
              <a:rPr lang="en-US" dirty="0" smtClean="0"/>
              <a:t>			   information</a:t>
            </a:r>
          </a:p>
          <a:p>
            <a:pPr lvl="0"/>
            <a:endParaRPr lang="en-US" dirty="0"/>
          </a:p>
          <a:p>
            <a:r>
              <a:rPr lang="en-US" dirty="0" smtClean="0"/>
              <a:t>		Network </a:t>
            </a:r>
            <a:r>
              <a:rPr lang="en-US" dirty="0"/>
              <a:t>attacks may also falsify source or destination addresses for </a:t>
            </a:r>
            <a:r>
              <a:rPr lang="en-US" dirty="0" smtClean="0"/>
              <a:t>		network </a:t>
            </a:r>
            <a:r>
              <a:rPr lang="en-US" dirty="0"/>
              <a:t>communications.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</a:t>
            </a:r>
            <a:r>
              <a:rPr lang="en-US" b="1" dirty="0" smtClean="0"/>
              <a:t>Note:</a:t>
            </a:r>
            <a:r>
              <a:rPr lang="en-US" dirty="0" smtClean="0"/>
              <a:t> This </a:t>
            </a:r>
            <a:r>
              <a:rPr lang="en-US" dirty="0"/>
              <a:t>is called </a:t>
            </a:r>
            <a:r>
              <a:rPr lang="en-US" i="1" dirty="0"/>
              <a:t>spoofing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756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653</Words>
  <Application>Microsoft Office PowerPoint</Application>
  <PresentationFormat>On-screen Show (4:3)</PresentationFormat>
  <Paragraphs>338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Instructor</dc:creator>
  <cp:lastModifiedBy>bob</cp:lastModifiedBy>
  <cp:revision>85</cp:revision>
  <dcterms:created xsi:type="dcterms:W3CDTF">2017-04-06T02:59:26Z</dcterms:created>
  <dcterms:modified xsi:type="dcterms:W3CDTF">2017-05-09T16:08:20Z</dcterms:modified>
</cp:coreProperties>
</file>