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4" r:id="rId3"/>
    <p:sldId id="315" r:id="rId4"/>
    <p:sldId id="316" r:id="rId5"/>
    <p:sldId id="317" r:id="rId6"/>
    <p:sldId id="322" r:id="rId7"/>
    <p:sldId id="318" r:id="rId8"/>
    <p:sldId id="319" r:id="rId9"/>
    <p:sldId id="320" r:id="rId10"/>
    <p:sldId id="321" r:id="rId11"/>
    <p:sldId id="323" r:id="rId12"/>
    <p:sldId id="324" r:id="rId13"/>
    <p:sldId id="325" r:id="rId14"/>
    <p:sldId id="326" r:id="rId15"/>
    <p:sldId id="327" r:id="rId16"/>
    <p:sldId id="329" r:id="rId17"/>
    <p:sldId id="330" r:id="rId18"/>
    <p:sldId id="331" r:id="rId19"/>
    <p:sldId id="332" r:id="rId20"/>
    <p:sldId id="333" r:id="rId21"/>
    <p:sldId id="334" r:id="rId22"/>
    <p:sldId id="335" r:id="rId23"/>
    <p:sldId id="336" r:id="rId24"/>
    <p:sldId id="337" r:id="rId25"/>
    <p:sldId id="338" r:id="rId26"/>
    <p:sldId id="340" r:id="rId27"/>
    <p:sldId id="347" r:id="rId28"/>
    <p:sldId id="341" r:id="rId29"/>
    <p:sldId id="366" r:id="rId30"/>
    <p:sldId id="342" r:id="rId31"/>
    <p:sldId id="343" r:id="rId32"/>
    <p:sldId id="344" r:id="rId33"/>
    <p:sldId id="345" r:id="rId34"/>
    <p:sldId id="346" r:id="rId35"/>
    <p:sldId id="350" r:id="rId36"/>
    <p:sldId id="351" r:id="rId37"/>
    <p:sldId id="352" r:id="rId38"/>
    <p:sldId id="355" r:id="rId39"/>
    <p:sldId id="356" r:id="rId40"/>
    <p:sldId id="357" r:id="rId41"/>
    <p:sldId id="353" r:id="rId42"/>
    <p:sldId id="367" r:id="rId43"/>
    <p:sldId id="358" r:id="rId44"/>
    <p:sldId id="361" r:id="rId45"/>
    <p:sldId id="362" r:id="rId46"/>
    <p:sldId id="363" r:id="rId47"/>
    <p:sldId id="364" r:id="rId48"/>
    <p:sldId id="365" r:id="rId49"/>
    <p:sldId id="31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908" y="-8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99626-6814-42EC-8683-A6F0AD42203D}" type="datetimeFigureOut">
              <a:rPr lang="en-US" smtClean="0"/>
              <a:pPr/>
              <a:t>6/5/2017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578C4-7826-44ED-B7E0-F3C2188976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74196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333951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108118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233794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AA5A41-2B9A-4566-976E-5361450303F0}"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40591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AA5A41-2B9A-4566-976E-5361450303F0}"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83833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AA5A41-2B9A-4566-976E-5361450303F0}" type="datetimeFigureOut">
              <a:rPr lang="en-US" smtClean="0"/>
              <a:pPr/>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143725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A5A41-2B9A-4566-976E-5361450303F0}" type="datetimeFigureOut">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13022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5A41-2B9A-4566-976E-5361450303F0}" type="datetimeFigureOut">
              <a:rPr lang="en-US" smtClean="0"/>
              <a:pPr/>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424992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AA5A41-2B9A-4566-976E-5361450303F0}"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266002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AA5A41-2B9A-4566-976E-5361450303F0}"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305615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5A41-2B9A-4566-976E-5361450303F0}" type="datetimeFigureOut">
              <a:rPr lang="en-US" smtClean="0"/>
              <a:pPr/>
              <a:t>6/5/2017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402605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394200" y="1809227"/>
            <a:ext cx="3136899" cy="646331"/>
          </a:xfrm>
          <a:prstGeom prst="rect">
            <a:avLst/>
          </a:prstGeom>
          <a:noFill/>
        </p:spPr>
        <p:txBody>
          <a:bodyPr wrap="square" rtlCol="0">
            <a:spAutoFit/>
          </a:bodyPr>
          <a:lstStyle/>
          <a:p>
            <a:pPr algn="ctr"/>
            <a:r>
              <a:rPr lang="en-US" sz="3600" dirty="0" smtClean="0"/>
              <a:t>Storage</a:t>
            </a:r>
            <a:endParaRPr lang="en-US" sz="3600" dirty="0"/>
          </a:p>
        </p:txBody>
      </p:sp>
      <p:pic>
        <p:nvPicPr>
          <p:cNvPr id="1027" name="Picture 3"/>
          <p:cNvPicPr>
            <a:picLocks noChangeAspect="1" noChangeArrowheads="1"/>
          </p:cNvPicPr>
          <p:nvPr/>
        </p:nvPicPr>
        <p:blipFill>
          <a:blip r:embed="rId2" cstate="print"/>
          <a:srcRect/>
          <a:stretch>
            <a:fillRect/>
          </a:stretch>
        </p:blipFill>
        <p:spPr bwMode="auto">
          <a:xfrm>
            <a:off x="1543050" y="3022600"/>
            <a:ext cx="9409113" cy="30226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5.2.3 SATA Installation Facts</a:t>
            </a:r>
            <a:endParaRPr lang="en-US" sz="3600" dirty="0"/>
          </a:p>
        </p:txBody>
      </p:sp>
      <p:sp>
        <p:nvSpPr>
          <p:cNvPr id="6" name="TextBox 5"/>
          <p:cNvSpPr txBox="1"/>
          <p:nvPr/>
        </p:nvSpPr>
        <p:spPr>
          <a:xfrm>
            <a:off x="508000" y="1930400"/>
            <a:ext cx="9906000" cy="4216539"/>
          </a:xfrm>
          <a:prstGeom prst="rect">
            <a:avLst/>
          </a:prstGeom>
          <a:noFill/>
        </p:spPr>
        <p:txBody>
          <a:bodyPr wrap="square" rtlCol="0">
            <a:spAutoFit/>
          </a:bodyPr>
          <a:lstStyle/>
          <a:p>
            <a:r>
              <a:rPr lang="en-US" sz="2400" dirty="0" smtClean="0"/>
              <a:t>Serial ATA (SATA) is computer bus technology primarily designed for the transfer of data from a hard disk. SATA:</a:t>
            </a:r>
          </a:p>
          <a:p>
            <a:endParaRPr lang="en-US" sz="2400" dirty="0" smtClean="0"/>
          </a:p>
          <a:p>
            <a:pPr lvl="0">
              <a:buFont typeface="Arial" pitchFamily="34" charset="0"/>
              <a:buChar char="•"/>
            </a:pPr>
            <a:r>
              <a:rPr lang="en-US" sz="2400" dirty="0" smtClean="0"/>
              <a:t>Uses serial communication (meaning each device is on its own channel)</a:t>
            </a:r>
          </a:p>
          <a:p>
            <a:pPr lvl="0">
              <a:buFont typeface="Arial" pitchFamily="34" charset="0"/>
              <a:buChar char="•"/>
            </a:pPr>
            <a:r>
              <a:rPr lang="en-US" sz="2400" dirty="0" smtClean="0"/>
              <a:t>Provides built-in support for disk protection methods</a:t>
            </a:r>
          </a:p>
          <a:p>
            <a:pPr lvl="0">
              <a:buFont typeface="Arial" pitchFamily="34" charset="0"/>
              <a:buChar char="•"/>
            </a:pPr>
            <a:r>
              <a:rPr lang="en-US" sz="2400" dirty="0" smtClean="0"/>
              <a:t>Provides for easy configuration--just connect the device to the </a:t>
            </a:r>
            <a:endParaRPr lang="en-US" sz="2400" dirty="0" smtClean="0"/>
          </a:p>
          <a:p>
            <a:pPr lvl="0"/>
            <a:r>
              <a:rPr lang="en-US" sz="2400" dirty="0" smtClean="0"/>
              <a:t> </a:t>
            </a:r>
            <a:r>
              <a:rPr lang="en-US" sz="2400" dirty="0" smtClean="0"/>
              <a:t> </a:t>
            </a:r>
            <a:r>
              <a:rPr lang="en-US" sz="2400" dirty="0" smtClean="0"/>
              <a:t>SATA </a:t>
            </a:r>
            <a:r>
              <a:rPr lang="en-US" sz="2400" dirty="0" smtClean="0"/>
              <a:t>port</a:t>
            </a:r>
          </a:p>
          <a:p>
            <a:pPr lvl="0">
              <a:buFont typeface="Arial" pitchFamily="34" charset="0"/>
              <a:buChar char="•"/>
            </a:pPr>
            <a:r>
              <a:rPr lang="en-US" sz="2400" dirty="0" smtClean="0"/>
              <a:t>Has an L-shaped connector</a:t>
            </a:r>
          </a:p>
          <a:p>
            <a:pPr lvl="0">
              <a:buFont typeface="Arial" pitchFamily="34" charset="0"/>
              <a:buChar char="•"/>
            </a:pPr>
            <a:r>
              <a:rPr lang="en-US" sz="2400" dirty="0" smtClean="0"/>
              <a:t>Supports external devices through the external SATA (also </a:t>
            </a:r>
            <a:endParaRPr lang="en-US" sz="2400" dirty="0" smtClean="0"/>
          </a:p>
          <a:p>
            <a:pPr lvl="0"/>
            <a:r>
              <a:rPr lang="en-US" sz="2400" dirty="0" smtClean="0"/>
              <a:t>  called </a:t>
            </a:r>
            <a:r>
              <a:rPr lang="en-US" sz="2400" dirty="0" smtClean="0"/>
              <a:t>eSATA) standard. eSATA is faster than USB and FireWire</a:t>
            </a:r>
          </a:p>
          <a:p>
            <a:endParaRPr lang="en-US" sz="2800" dirty="0"/>
          </a:p>
        </p:txBody>
      </p:sp>
      <p:pic>
        <p:nvPicPr>
          <p:cNvPr id="30721" name="Picture 1"/>
          <p:cNvPicPr>
            <a:picLocks noChangeAspect="1" noChangeArrowheads="1"/>
          </p:cNvPicPr>
          <p:nvPr/>
        </p:nvPicPr>
        <p:blipFill>
          <a:blip r:embed="rId2" cstate="print"/>
          <a:srcRect/>
          <a:stretch>
            <a:fillRect/>
          </a:stretch>
        </p:blipFill>
        <p:spPr bwMode="auto">
          <a:xfrm>
            <a:off x="8724900" y="3497236"/>
            <a:ext cx="3092450" cy="3144864"/>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5.2.3 SATA Installation Facts</a:t>
            </a:r>
            <a:endParaRPr lang="en-US" sz="3600" dirty="0"/>
          </a:p>
        </p:txBody>
      </p:sp>
      <p:pic>
        <p:nvPicPr>
          <p:cNvPr id="29698" name="Picture 2"/>
          <p:cNvPicPr>
            <a:picLocks noChangeAspect="1" noChangeArrowheads="1"/>
          </p:cNvPicPr>
          <p:nvPr/>
        </p:nvPicPr>
        <p:blipFill>
          <a:blip r:embed="rId2" cstate="print"/>
          <a:srcRect b="7727"/>
          <a:stretch>
            <a:fillRect/>
          </a:stretch>
        </p:blipFill>
        <p:spPr bwMode="auto">
          <a:xfrm>
            <a:off x="1022350" y="1460500"/>
            <a:ext cx="10196513" cy="51562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28673" name="Picture 1"/>
          <p:cNvPicPr>
            <a:picLocks noChangeAspect="1" noChangeArrowheads="1"/>
          </p:cNvPicPr>
          <p:nvPr/>
        </p:nvPicPr>
        <p:blipFill>
          <a:blip r:embed="rId2" cstate="print"/>
          <a:srcRect/>
          <a:stretch>
            <a:fillRect/>
          </a:stretch>
        </p:blipFill>
        <p:spPr bwMode="auto">
          <a:xfrm>
            <a:off x="1206500" y="289334"/>
            <a:ext cx="9758363" cy="6289266"/>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5.2.3 SATA Installation Facts</a:t>
            </a:r>
            <a:endParaRPr lang="en-US" sz="3600" dirty="0"/>
          </a:p>
        </p:txBody>
      </p:sp>
      <p:sp>
        <p:nvSpPr>
          <p:cNvPr id="6" name="TextBox 5"/>
          <p:cNvSpPr txBox="1"/>
          <p:nvPr/>
        </p:nvSpPr>
        <p:spPr>
          <a:xfrm>
            <a:off x="711200" y="1943100"/>
            <a:ext cx="9639300" cy="369332"/>
          </a:xfrm>
          <a:prstGeom prst="rect">
            <a:avLst/>
          </a:prstGeom>
          <a:noFill/>
        </p:spPr>
        <p:txBody>
          <a:bodyPr wrap="square" rtlCol="0">
            <a:spAutoFit/>
          </a:bodyPr>
          <a:lstStyle/>
          <a:p>
            <a:endParaRPr lang="en-US" dirty="0"/>
          </a:p>
        </p:txBody>
      </p:sp>
      <p:sp>
        <p:nvSpPr>
          <p:cNvPr id="7" name="TextBox 6"/>
          <p:cNvSpPr txBox="1"/>
          <p:nvPr/>
        </p:nvSpPr>
        <p:spPr>
          <a:xfrm>
            <a:off x="533400" y="1612900"/>
            <a:ext cx="11442700" cy="4862870"/>
          </a:xfrm>
          <a:prstGeom prst="rect">
            <a:avLst/>
          </a:prstGeom>
          <a:noFill/>
        </p:spPr>
        <p:txBody>
          <a:bodyPr wrap="square" rtlCol="0">
            <a:spAutoFit/>
          </a:bodyPr>
          <a:lstStyle/>
          <a:p>
            <a:r>
              <a:rPr lang="en-US" sz="2400" dirty="0" smtClean="0"/>
              <a:t>You should know the following facts about SATA:</a:t>
            </a:r>
          </a:p>
          <a:p>
            <a:endParaRPr lang="en-US" sz="2800" dirty="0" smtClean="0"/>
          </a:p>
          <a:p>
            <a:pPr lvl="0">
              <a:buFont typeface="Arial" pitchFamily="34" charset="0"/>
              <a:buChar char="•"/>
            </a:pPr>
            <a:r>
              <a:rPr lang="en-US" sz="2400" dirty="0" smtClean="0"/>
              <a:t>Each SATA drive has its own channel, with a single drive connected to each cable and port.</a:t>
            </a:r>
          </a:p>
          <a:p>
            <a:pPr lvl="0">
              <a:buFont typeface="Arial" pitchFamily="34" charset="0"/>
              <a:buChar char="•"/>
            </a:pPr>
            <a:r>
              <a:rPr lang="en-US" sz="2400" dirty="0" smtClean="0"/>
              <a:t>The cable length can be up to one meter (up to 2 meters for eSATA).</a:t>
            </a:r>
          </a:p>
          <a:p>
            <a:pPr lvl="0">
              <a:buFont typeface="Arial" pitchFamily="34" charset="0"/>
              <a:buChar char="•"/>
            </a:pPr>
            <a:r>
              <a:rPr lang="en-US" sz="2400" dirty="0" smtClean="0"/>
              <a:t>SATA devices use a special 15-pin power connector that supplies 3.3, 5, and 12 volts. You can use an adapter cable to convert a 4-pin Molex connector to a SATA power connector, but if you do, the resulting cable will not have 3.3 volts (3.3 volts are typically not used in most SATA devices).</a:t>
            </a:r>
          </a:p>
          <a:p>
            <a:pPr lvl="0">
              <a:buFont typeface="Arial" pitchFamily="34" charset="0"/>
              <a:buChar char="•"/>
            </a:pPr>
            <a:r>
              <a:rPr lang="en-US" sz="2400" dirty="0" smtClean="0"/>
              <a:t>Devices you can connect using SATA include:</a:t>
            </a:r>
          </a:p>
          <a:p>
            <a:pPr lvl="1">
              <a:buFont typeface="Courier New" pitchFamily="49" charset="0"/>
              <a:buChar char="o"/>
            </a:pPr>
            <a:r>
              <a:rPr lang="en-US" sz="2400" dirty="0" smtClean="0"/>
              <a:t>Hard disk drives (HDD)</a:t>
            </a:r>
          </a:p>
          <a:p>
            <a:pPr lvl="1">
              <a:buFont typeface="Courier New" pitchFamily="49" charset="0"/>
              <a:buChar char="o"/>
            </a:pPr>
            <a:r>
              <a:rPr lang="en-US" sz="2400" dirty="0" smtClean="0"/>
              <a:t>Optical drives (CD/DVD/</a:t>
            </a:r>
            <a:r>
              <a:rPr lang="en-US" sz="2400" dirty="0" err="1" smtClean="0"/>
              <a:t>Blu</a:t>
            </a:r>
            <a:r>
              <a:rPr lang="en-US" sz="2400" dirty="0" smtClean="0"/>
              <a:t>-ray)</a:t>
            </a:r>
          </a:p>
          <a:p>
            <a:pPr lvl="1">
              <a:buFont typeface="Courier New" pitchFamily="49" charset="0"/>
              <a:buChar char="o"/>
            </a:pPr>
            <a:r>
              <a:rPr lang="en-US" sz="2400" dirty="0" smtClean="0"/>
              <a:t>Solid state drives (SSD)</a:t>
            </a:r>
            <a:endParaRPr lang="en-US" sz="2800" dirty="0" smtClean="0"/>
          </a:p>
          <a:p>
            <a:endParaRPr lang="en-US"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729727"/>
            <a:ext cx="11163300" cy="646331"/>
          </a:xfrm>
          <a:prstGeom prst="rect">
            <a:avLst/>
          </a:prstGeom>
          <a:noFill/>
        </p:spPr>
        <p:txBody>
          <a:bodyPr wrap="square" rtlCol="0">
            <a:spAutoFit/>
          </a:bodyPr>
          <a:lstStyle/>
          <a:p>
            <a:r>
              <a:rPr lang="en-US" sz="3600" dirty="0" smtClean="0"/>
              <a:t>5.2.3 SATA Installation Facts</a:t>
            </a:r>
            <a:endParaRPr lang="en-US" sz="3600" dirty="0"/>
          </a:p>
        </p:txBody>
      </p:sp>
      <p:sp>
        <p:nvSpPr>
          <p:cNvPr id="6" name="TextBox 5"/>
          <p:cNvSpPr txBox="1"/>
          <p:nvPr/>
        </p:nvSpPr>
        <p:spPr>
          <a:xfrm>
            <a:off x="495300" y="1447800"/>
            <a:ext cx="11010900" cy="4985980"/>
          </a:xfrm>
          <a:prstGeom prst="rect">
            <a:avLst/>
          </a:prstGeom>
          <a:noFill/>
        </p:spPr>
        <p:txBody>
          <a:bodyPr wrap="square" rtlCol="0">
            <a:spAutoFit/>
          </a:bodyPr>
          <a:lstStyle/>
          <a:p>
            <a:pPr lvl="0">
              <a:buFont typeface="Arial" pitchFamily="34" charset="0"/>
              <a:buChar char="•"/>
            </a:pPr>
            <a:r>
              <a:rPr lang="en-US" sz="2000" dirty="0" smtClean="0"/>
              <a:t>All new motherboards include support for multiple SATA devices.</a:t>
            </a:r>
            <a:endParaRPr lang="en-US" sz="2400" dirty="0" smtClean="0"/>
          </a:p>
          <a:p>
            <a:pPr lvl="1">
              <a:buFont typeface="Courier New" pitchFamily="49" charset="0"/>
              <a:buChar char="o"/>
            </a:pPr>
            <a:r>
              <a:rPr lang="en-US" sz="2000" dirty="0" smtClean="0"/>
              <a:t>Some motherboards include eSATA connectors, or you can use a port connector device to add </a:t>
            </a:r>
          </a:p>
          <a:p>
            <a:pPr lvl="1"/>
            <a:r>
              <a:rPr lang="en-US" sz="2000" dirty="0" smtClean="0"/>
              <a:t>   external ports using the internal SATA connections.</a:t>
            </a:r>
            <a:endParaRPr lang="en-US" sz="2400" dirty="0" smtClean="0"/>
          </a:p>
          <a:p>
            <a:pPr lvl="1">
              <a:buFont typeface="Courier New" pitchFamily="49" charset="0"/>
              <a:buChar char="o"/>
            </a:pPr>
            <a:r>
              <a:rPr lang="en-US" sz="2000" dirty="0" smtClean="0"/>
              <a:t>You can also install an adapter card in an available bus slot to increase the number of SATA  </a:t>
            </a:r>
          </a:p>
          <a:p>
            <a:pPr lvl="1"/>
            <a:r>
              <a:rPr lang="en-US" sz="2000" dirty="0" smtClean="0"/>
              <a:t>   ports.</a:t>
            </a:r>
          </a:p>
          <a:p>
            <a:pPr>
              <a:buFont typeface="Arial" pitchFamily="34" charset="0"/>
              <a:buChar char="•"/>
            </a:pPr>
            <a:r>
              <a:rPr lang="en-US" sz="2000" dirty="0" smtClean="0"/>
              <a:t>Removable storage devices are typically connected through eSATA, USB, or FireWire ports. A hard </a:t>
            </a:r>
          </a:p>
          <a:p>
            <a:r>
              <a:rPr lang="en-US" sz="2000" dirty="0" smtClean="0"/>
              <a:t>  drive enclosure allows you to connect a SATA hard drive to the USB or FireWire port of your  </a:t>
            </a:r>
          </a:p>
          <a:p>
            <a:r>
              <a:rPr lang="en-US" sz="2000" dirty="0" smtClean="0"/>
              <a:t>  computer, making the hard drives a form of portable storage.</a:t>
            </a:r>
            <a:endParaRPr lang="en-US" sz="2400" dirty="0" smtClean="0"/>
          </a:p>
          <a:p>
            <a:pPr lvl="0">
              <a:buFont typeface="Arial" pitchFamily="34" charset="0"/>
              <a:buChar char="•"/>
            </a:pPr>
            <a:r>
              <a:rPr lang="en-US" sz="2000" dirty="0" smtClean="0"/>
              <a:t>Connect the boot drive to the lowest SATA channel number of the installed devices. The boot </a:t>
            </a:r>
          </a:p>
          <a:p>
            <a:pPr lvl="0"/>
            <a:r>
              <a:rPr lang="en-US" sz="2000" dirty="0" smtClean="0"/>
              <a:t>  sequence will normally follow the channel order unless a boot priority is specified in the BIOS/UEFI.</a:t>
            </a:r>
            <a:endParaRPr lang="en-US" sz="2400" dirty="0" smtClean="0"/>
          </a:p>
          <a:p>
            <a:pPr lvl="0">
              <a:buFont typeface="Arial" pitchFamily="34" charset="0"/>
              <a:buChar char="•"/>
            </a:pPr>
            <a:r>
              <a:rPr lang="en-US" sz="2000" dirty="0" smtClean="0"/>
              <a:t>When installing a newer SATA2 drive into a system that only supports SATA1, you might need to:</a:t>
            </a:r>
            <a:endParaRPr lang="en-US" sz="2400" dirty="0" smtClean="0"/>
          </a:p>
          <a:p>
            <a:pPr lvl="1">
              <a:buFont typeface="Courier New" pitchFamily="49" charset="0"/>
              <a:buChar char="o"/>
            </a:pPr>
            <a:r>
              <a:rPr lang="en-US" sz="2000" dirty="0" smtClean="0"/>
              <a:t>Configure the drive to operate in SATA1 mode. This is typically done by setting a jumper.</a:t>
            </a:r>
            <a:endParaRPr lang="en-US" sz="2400" dirty="0" smtClean="0"/>
          </a:p>
          <a:p>
            <a:pPr lvl="1">
              <a:buFont typeface="Courier New" pitchFamily="49" charset="0"/>
              <a:buChar char="o"/>
            </a:pPr>
            <a:r>
              <a:rPr lang="en-US" sz="2000" dirty="0" smtClean="0"/>
              <a:t>Update the BIOS/UEFI to recognize the new drive.</a:t>
            </a:r>
            <a:endParaRPr lang="en-US" sz="2400" dirty="0" smtClean="0"/>
          </a:p>
          <a:p>
            <a:r>
              <a:rPr lang="en-US" sz="2000" dirty="0" smtClean="0"/>
              <a:t>Even with these steps, some SATA2 drives will not work in a motherboard that supports only SATA1. In that case, install a SATA2 controller card.</a:t>
            </a:r>
            <a:endParaRPr lang="en-US" sz="2400" dirty="0" smtClean="0"/>
          </a:p>
          <a:p>
            <a:endParaRPr lang="en-US"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82600" y="742427"/>
            <a:ext cx="11163300" cy="646331"/>
          </a:xfrm>
          <a:prstGeom prst="rect">
            <a:avLst/>
          </a:prstGeom>
          <a:noFill/>
        </p:spPr>
        <p:txBody>
          <a:bodyPr wrap="square" rtlCol="0">
            <a:spAutoFit/>
          </a:bodyPr>
          <a:lstStyle/>
          <a:p>
            <a:r>
              <a:rPr lang="en-US" sz="3600" dirty="0" smtClean="0"/>
              <a:t>5.3.4 Optical Media Facts</a:t>
            </a:r>
            <a:endParaRPr lang="en-US" sz="3600" dirty="0"/>
          </a:p>
        </p:txBody>
      </p:sp>
      <p:pic>
        <p:nvPicPr>
          <p:cNvPr id="25601" name="Picture 1"/>
          <p:cNvPicPr>
            <a:picLocks noChangeAspect="1" noChangeArrowheads="1"/>
          </p:cNvPicPr>
          <p:nvPr/>
        </p:nvPicPr>
        <p:blipFill>
          <a:blip r:embed="rId3" cstate="print"/>
          <a:srcRect/>
          <a:stretch>
            <a:fillRect/>
          </a:stretch>
        </p:blipFill>
        <p:spPr bwMode="auto">
          <a:xfrm>
            <a:off x="1041400" y="1325754"/>
            <a:ext cx="9904413" cy="2604896"/>
          </a:xfrm>
          <a:prstGeom prst="rect">
            <a:avLst/>
          </a:prstGeom>
          <a:noFill/>
          <a:ln w="9525">
            <a:noFill/>
            <a:miter lim="800000"/>
            <a:headEnd/>
            <a:tailEnd/>
          </a:ln>
        </p:spPr>
      </p:pic>
      <p:pic>
        <p:nvPicPr>
          <p:cNvPr id="25602" name="Picture 2"/>
          <p:cNvPicPr>
            <a:picLocks noChangeAspect="1" noChangeArrowheads="1"/>
          </p:cNvPicPr>
          <p:nvPr/>
        </p:nvPicPr>
        <p:blipFill>
          <a:blip r:embed="rId4" cstate="print"/>
          <a:srcRect/>
          <a:stretch>
            <a:fillRect/>
          </a:stretch>
        </p:blipFill>
        <p:spPr bwMode="auto">
          <a:xfrm>
            <a:off x="1066800" y="3898900"/>
            <a:ext cx="9842500" cy="2705861"/>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520700" y="767827"/>
            <a:ext cx="11163300" cy="646331"/>
          </a:xfrm>
          <a:prstGeom prst="rect">
            <a:avLst/>
          </a:prstGeom>
          <a:noFill/>
        </p:spPr>
        <p:txBody>
          <a:bodyPr wrap="square" rtlCol="0">
            <a:spAutoFit/>
          </a:bodyPr>
          <a:lstStyle/>
          <a:p>
            <a:r>
              <a:rPr lang="en-US" sz="3600" dirty="0" smtClean="0"/>
              <a:t>5.3.4 Optical Media Facts</a:t>
            </a:r>
            <a:endParaRPr lang="en-US" sz="3600" dirty="0"/>
          </a:p>
        </p:txBody>
      </p:sp>
      <p:pic>
        <p:nvPicPr>
          <p:cNvPr id="34818" name="Picture 2"/>
          <p:cNvPicPr>
            <a:picLocks noChangeAspect="1" noChangeArrowheads="1"/>
          </p:cNvPicPr>
          <p:nvPr/>
        </p:nvPicPr>
        <p:blipFill>
          <a:blip r:embed="rId2" cstate="print"/>
          <a:srcRect/>
          <a:stretch>
            <a:fillRect/>
          </a:stretch>
        </p:blipFill>
        <p:spPr bwMode="auto">
          <a:xfrm>
            <a:off x="1054100" y="1391956"/>
            <a:ext cx="9783763" cy="527554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1416050" y="3581400"/>
            <a:ext cx="1104900" cy="5842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5.3.4 Optical Media Facts</a:t>
            </a:r>
            <a:endParaRPr lang="en-US" sz="3600" dirty="0"/>
          </a:p>
        </p:txBody>
      </p:sp>
      <p:sp>
        <p:nvSpPr>
          <p:cNvPr id="6" name="TextBox 5"/>
          <p:cNvSpPr txBox="1"/>
          <p:nvPr/>
        </p:nvSpPr>
        <p:spPr>
          <a:xfrm>
            <a:off x="596900" y="1816100"/>
            <a:ext cx="11125200" cy="369332"/>
          </a:xfrm>
          <a:prstGeom prst="rect">
            <a:avLst/>
          </a:prstGeom>
          <a:noFill/>
        </p:spPr>
        <p:txBody>
          <a:bodyPr wrap="square" rtlCol="0">
            <a:spAutoFit/>
          </a:bodyPr>
          <a:lstStyle/>
          <a:p>
            <a:r>
              <a:rPr lang="en-US" dirty="0" smtClean="0"/>
              <a:t>Facts</a:t>
            </a:r>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577850" y="1511299"/>
            <a:ext cx="10687050" cy="4978305"/>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717027"/>
            <a:ext cx="11163300" cy="646331"/>
          </a:xfrm>
          <a:prstGeom prst="rect">
            <a:avLst/>
          </a:prstGeom>
          <a:noFill/>
        </p:spPr>
        <p:txBody>
          <a:bodyPr wrap="square" rtlCol="0">
            <a:spAutoFit/>
          </a:bodyPr>
          <a:lstStyle/>
          <a:p>
            <a:r>
              <a:rPr lang="en-US" sz="3600" dirty="0" smtClean="0"/>
              <a:t>5.3.4 Optical Media Facts</a:t>
            </a:r>
            <a:endParaRPr lang="en-US" sz="3600" dirty="0"/>
          </a:p>
        </p:txBody>
      </p:sp>
      <p:sp>
        <p:nvSpPr>
          <p:cNvPr id="6" name="TextBox 5"/>
          <p:cNvSpPr txBox="1"/>
          <p:nvPr/>
        </p:nvSpPr>
        <p:spPr>
          <a:xfrm>
            <a:off x="596900" y="1816100"/>
            <a:ext cx="11125200" cy="369332"/>
          </a:xfrm>
          <a:prstGeom prst="rect">
            <a:avLst/>
          </a:prstGeom>
          <a:noFill/>
        </p:spPr>
        <p:txBody>
          <a:bodyPr wrap="square" rtlCol="0">
            <a:spAutoFit/>
          </a:bodyPr>
          <a:lstStyle/>
          <a:p>
            <a:r>
              <a:rPr lang="en-US" dirty="0" smtClean="0"/>
              <a:t>Facts</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520700" y="1320800"/>
            <a:ext cx="10502900" cy="5095482"/>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31800" y="767827"/>
            <a:ext cx="11163300" cy="646331"/>
          </a:xfrm>
          <a:prstGeom prst="rect">
            <a:avLst/>
          </a:prstGeom>
          <a:noFill/>
        </p:spPr>
        <p:txBody>
          <a:bodyPr wrap="square" rtlCol="0">
            <a:spAutoFit/>
          </a:bodyPr>
          <a:lstStyle/>
          <a:p>
            <a:r>
              <a:rPr lang="en-US" sz="3600" dirty="0" smtClean="0"/>
              <a:t>5.3.4 Optical Media Facts</a:t>
            </a:r>
            <a:endParaRPr lang="en-US" sz="3600" dirty="0"/>
          </a:p>
        </p:txBody>
      </p:sp>
      <p:sp>
        <p:nvSpPr>
          <p:cNvPr id="6" name="TextBox 5"/>
          <p:cNvSpPr txBox="1"/>
          <p:nvPr/>
        </p:nvSpPr>
        <p:spPr>
          <a:xfrm>
            <a:off x="508000" y="1524000"/>
            <a:ext cx="11125200" cy="5309146"/>
          </a:xfrm>
          <a:prstGeom prst="rect">
            <a:avLst/>
          </a:prstGeom>
          <a:noFill/>
        </p:spPr>
        <p:txBody>
          <a:bodyPr wrap="square" rtlCol="0">
            <a:spAutoFit/>
          </a:bodyPr>
          <a:lstStyle/>
          <a:p>
            <a:r>
              <a:rPr lang="en-US" sz="2100" dirty="0" smtClean="0"/>
              <a:t>Be aware of the following when working with optical drives:</a:t>
            </a:r>
          </a:p>
          <a:p>
            <a:endParaRPr lang="en-US" sz="800" dirty="0" smtClean="0"/>
          </a:p>
          <a:p>
            <a:pPr lvl="0">
              <a:buFont typeface="Arial" pitchFamily="34" charset="0"/>
              <a:buChar char="•"/>
            </a:pPr>
            <a:r>
              <a:rPr lang="en-US" sz="2100" dirty="0" smtClean="0"/>
              <a:t>When you place a disc in the drive, it can take several seconds for the drive to recognize the new disc and spin up to speed. If you receive a message saying that the drive is not accessible after trying to access a recently inserted new disc, wait a few seconds and try again.</a:t>
            </a:r>
          </a:p>
          <a:p>
            <a:pPr lvl="0">
              <a:buFont typeface="Arial" pitchFamily="34" charset="0"/>
              <a:buChar char="•"/>
            </a:pPr>
            <a:endParaRPr lang="en-US" sz="800" dirty="0" smtClean="0"/>
          </a:p>
          <a:p>
            <a:pPr lvl="0">
              <a:buFont typeface="Arial" pitchFamily="34" charset="0"/>
              <a:buChar char="•"/>
            </a:pPr>
            <a:r>
              <a:rPr lang="en-US" sz="2100" dirty="0" smtClean="0"/>
              <a:t>If you install a new hard drive, the drive letter for your optical drive might change. Software programs or shortcuts that rely on the old drive letter will likely not run properly until they have been told the correct drive letter for the drive.</a:t>
            </a:r>
          </a:p>
          <a:p>
            <a:pPr lvl="0">
              <a:buFont typeface="Arial" pitchFamily="34" charset="0"/>
              <a:buChar char="•"/>
            </a:pPr>
            <a:endParaRPr lang="en-US" sz="800" dirty="0" smtClean="0"/>
          </a:p>
          <a:p>
            <a:pPr lvl="0">
              <a:buFont typeface="Arial" pitchFamily="34" charset="0"/>
              <a:buChar char="•"/>
            </a:pPr>
            <a:r>
              <a:rPr lang="en-US" sz="2100" dirty="0" smtClean="0"/>
              <a:t>Access time is a general measure of drive performance. Like hard drives, average access time includes average seek time and average latency time. However, it also includes average spin up/down time. This is the time required for a drive to spin up or down to the proper speed to read the data from that particular location of the disc.</a:t>
            </a:r>
          </a:p>
          <a:p>
            <a:pPr lvl="0">
              <a:buFont typeface="Arial" pitchFamily="34" charset="0"/>
              <a:buChar char="•"/>
            </a:pPr>
            <a:endParaRPr lang="en-US" sz="800" dirty="0" smtClean="0"/>
          </a:p>
          <a:p>
            <a:pPr lvl="0">
              <a:buFont typeface="Arial" pitchFamily="34" charset="0"/>
              <a:buChar char="•"/>
            </a:pPr>
            <a:r>
              <a:rPr lang="en-US" sz="2100" dirty="0" smtClean="0"/>
              <a:t>If the drive tray won't open for some reason, you can insert a straightened paper clip in the small hole beneath the drive door to push the drive tray out of the drive.</a:t>
            </a:r>
          </a:p>
          <a:p>
            <a:endParaRPr lang="en-US" sz="2100"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2054" name="Picture 6"/>
          <p:cNvPicPr>
            <a:picLocks noChangeAspect="1" noChangeArrowheads="1"/>
          </p:cNvPicPr>
          <p:nvPr/>
        </p:nvPicPr>
        <p:blipFill>
          <a:blip r:embed="rId2" cstate="print"/>
          <a:srcRect l="741" b="15877"/>
          <a:stretch>
            <a:fillRect/>
          </a:stretch>
        </p:blipFill>
        <p:spPr bwMode="auto">
          <a:xfrm>
            <a:off x="342900" y="1752600"/>
            <a:ext cx="10209213" cy="4508500"/>
          </a:xfrm>
          <a:prstGeom prst="rect">
            <a:avLst/>
          </a:prstGeom>
          <a:noFill/>
          <a:ln w="9525">
            <a:noFill/>
            <a:miter lim="800000"/>
            <a:headEnd/>
            <a:tailEnd/>
          </a:ln>
        </p:spPr>
      </p:pic>
      <p:pic>
        <p:nvPicPr>
          <p:cNvPr id="9" name="Picture 4" descr="Image result for read write heads"/>
          <p:cNvPicPr>
            <a:picLocks noChangeAspect="1" noChangeArrowheads="1"/>
          </p:cNvPicPr>
          <p:nvPr/>
        </p:nvPicPr>
        <p:blipFill>
          <a:blip r:embed="rId3" cstate="print"/>
          <a:srcRect/>
          <a:stretch>
            <a:fillRect/>
          </a:stretch>
        </p:blipFill>
        <p:spPr bwMode="auto">
          <a:xfrm>
            <a:off x="7813674" y="4854080"/>
            <a:ext cx="2752725" cy="1838820"/>
          </a:xfrm>
          <a:prstGeom prst="rect">
            <a:avLst/>
          </a:prstGeom>
          <a:noFill/>
        </p:spPr>
      </p:pic>
      <p:pic>
        <p:nvPicPr>
          <p:cNvPr id="10" name="Picture 2" descr="Image result for read write heads"/>
          <p:cNvPicPr>
            <a:picLocks noChangeAspect="1" noChangeArrowheads="1"/>
          </p:cNvPicPr>
          <p:nvPr/>
        </p:nvPicPr>
        <p:blipFill>
          <a:blip r:embed="rId4" cstate="print"/>
          <a:srcRect/>
          <a:stretch>
            <a:fillRect/>
          </a:stretch>
        </p:blipFill>
        <p:spPr bwMode="auto">
          <a:xfrm>
            <a:off x="8372475" y="379412"/>
            <a:ext cx="3143250" cy="2257426"/>
          </a:xfrm>
          <a:prstGeom prst="rect">
            <a:avLst/>
          </a:prstGeom>
          <a:noFill/>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31800" y="767827"/>
            <a:ext cx="11163300" cy="646331"/>
          </a:xfrm>
          <a:prstGeom prst="rect">
            <a:avLst/>
          </a:prstGeom>
          <a:noFill/>
        </p:spPr>
        <p:txBody>
          <a:bodyPr wrap="square" rtlCol="0">
            <a:spAutoFit/>
          </a:bodyPr>
          <a:lstStyle/>
          <a:p>
            <a:r>
              <a:rPr lang="en-US" sz="3600" dirty="0" smtClean="0"/>
              <a:t>5.3.4 Optical Media Facts</a:t>
            </a:r>
            <a:endParaRPr lang="en-US" sz="3600" dirty="0"/>
          </a:p>
        </p:txBody>
      </p:sp>
      <p:sp>
        <p:nvSpPr>
          <p:cNvPr id="6" name="TextBox 5"/>
          <p:cNvSpPr txBox="1"/>
          <p:nvPr/>
        </p:nvSpPr>
        <p:spPr>
          <a:xfrm>
            <a:off x="508000" y="1524000"/>
            <a:ext cx="11125200" cy="4524315"/>
          </a:xfrm>
          <a:prstGeom prst="rect">
            <a:avLst/>
          </a:prstGeom>
          <a:noFill/>
        </p:spPr>
        <p:txBody>
          <a:bodyPr wrap="square" rtlCol="0">
            <a:spAutoFit/>
          </a:bodyPr>
          <a:lstStyle/>
          <a:p>
            <a:r>
              <a:rPr lang="en-US" sz="2400" dirty="0" smtClean="0"/>
              <a:t>Use the following precautions to protect discs:</a:t>
            </a:r>
          </a:p>
          <a:p>
            <a:endParaRPr lang="en-US" sz="2400" dirty="0" smtClean="0"/>
          </a:p>
          <a:p>
            <a:pPr lvl="0">
              <a:buFont typeface="Arial" pitchFamily="34" charset="0"/>
              <a:buChar char="•"/>
            </a:pPr>
            <a:r>
              <a:rPr lang="en-US" sz="2400" dirty="0" smtClean="0"/>
              <a:t>Some recordable discs use a foil placed on the top of the disc instead of imbedding the foil inside the plastic. Be very careful when working with these types of discs. A scratch or even some types of markers can damage this layer.</a:t>
            </a:r>
          </a:p>
          <a:p>
            <a:pPr lvl="0">
              <a:buFont typeface="Arial" pitchFamily="34" charset="0"/>
              <a:buChar char="•"/>
            </a:pPr>
            <a:endParaRPr lang="en-US" sz="2400" dirty="0" smtClean="0"/>
          </a:p>
          <a:p>
            <a:pPr lvl="0">
              <a:buFont typeface="Arial" pitchFamily="34" charset="0"/>
              <a:buChar char="•"/>
            </a:pPr>
            <a:r>
              <a:rPr lang="en-US" sz="2400" dirty="0" smtClean="0"/>
              <a:t>To help prevent scratching, keep the disc in its case when not being used.</a:t>
            </a:r>
          </a:p>
          <a:p>
            <a:pPr lvl="0">
              <a:buFont typeface="Arial" pitchFamily="34" charset="0"/>
              <a:buChar char="•"/>
            </a:pPr>
            <a:endParaRPr lang="en-US" sz="2400" dirty="0" smtClean="0"/>
          </a:p>
          <a:p>
            <a:pPr lvl="0">
              <a:buFont typeface="Arial" pitchFamily="34" charset="0"/>
              <a:buChar char="•"/>
            </a:pPr>
            <a:r>
              <a:rPr lang="en-US" sz="2400" dirty="0" smtClean="0"/>
              <a:t>To minimize the effect of scratches that might be generated while wiping a disc, wipe the disc in straight lines from the center to the edge (like the spokes of a wheel).</a:t>
            </a:r>
          </a:p>
          <a:p>
            <a:pPr lvl="0">
              <a:buFont typeface="Arial" pitchFamily="34" charset="0"/>
              <a:buChar char="•"/>
            </a:pPr>
            <a:endParaRPr lang="en-US" sz="2400" dirty="0" smtClean="0"/>
          </a:p>
          <a:p>
            <a:pPr lvl="0">
              <a:buFont typeface="Arial" pitchFamily="34" charset="0"/>
              <a:buChar char="•"/>
            </a:pPr>
            <a:r>
              <a:rPr lang="en-US" sz="2400" dirty="0" smtClean="0"/>
              <a:t>Keep the disc away from direct sunlight and other sources of heat.</a:t>
            </a:r>
            <a:endParaRPr lang="en-US" sz="2100"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5.4.2 RAID Facts</a:t>
            </a:r>
            <a:endParaRPr lang="en-US" sz="3600" dirty="0"/>
          </a:p>
        </p:txBody>
      </p:sp>
      <p:sp>
        <p:nvSpPr>
          <p:cNvPr id="7" name="TextBox 6"/>
          <p:cNvSpPr txBox="1"/>
          <p:nvPr/>
        </p:nvSpPr>
        <p:spPr>
          <a:xfrm>
            <a:off x="520700" y="1320800"/>
            <a:ext cx="11125200" cy="1938992"/>
          </a:xfrm>
          <a:prstGeom prst="rect">
            <a:avLst/>
          </a:prstGeom>
          <a:noFill/>
        </p:spPr>
        <p:txBody>
          <a:bodyPr wrap="square" rtlCol="0">
            <a:spAutoFit/>
          </a:bodyPr>
          <a:lstStyle/>
          <a:p>
            <a:r>
              <a:rPr lang="en-US" sz="2000" dirty="0" smtClean="0"/>
              <a:t>Redundant Array of Independent Disks (RAID), also called Redundant Array of Inexpensive Disks, is a disk subsystem that combines multiple physical disks into a single logical storage unit. Depending on the configuration, a RAID array can improve performance, provide fault tolerance, or both.</a:t>
            </a:r>
          </a:p>
          <a:p>
            <a:endParaRPr lang="en-US" sz="2000" dirty="0" smtClean="0"/>
          </a:p>
          <a:p>
            <a:r>
              <a:rPr lang="en-US" sz="2000" dirty="0" smtClean="0"/>
              <a:t>The following table describes common RAID levels:</a:t>
            </a:r>
          </a:p>
          <a:p>
            <a:endParaRPr lang="en-US" sz="2000" dirty="0" smtClean="0"/>
          </a:p>
        </p:txBody>
      </p:sp>
      <p:pic>
        <p:nvPicPr>
          <p:cNvPr id="37890" name="Picture 2"/>
          <p:cNvPicPr>
            <a:picLocks noChangeAspect="1" noChangeArrowheads="1"/>
          </p:cNvPicPr>
          <p:nvPr/>
        </p:nvPicPr>
        <p:blipFill>
          <a:blip r:embed="rId2" cstate="print"/>
          <a:srcRect/>
          <a:stretch>
            <a:fillRect/>
          </a:stretch>
        </p:blipFill>
        <p:spPr bwMode="auto">
          <a:xfrm>
            <a:off x="457200" y="3124200"/>
            <a:ext cx="10158413" cy="3556000"/>
          </a:xfrm>
          <a:prstGeom prst="rect">
            <a:avLst/>
          </a:prstGeom>
          <a:noFill/>
          <a:ln w="9525">
            <a:noFill/>
            <a:miter lim="800000"/>
            <a:headEnd/>
            <a:tailEnd/>
          </a:ln>
        </p:spPr>
      </p:pic>
      <p:pic>
        <p:nvPicPr>
          <p:cNvPr id="12290" name="Picture 2" descr="Image result for RAID 0"/>
          <p:cNvPicPr>
            <a:picLocks noChangeAspect="1" noChangeArrowheads="1"/>
          </p:cNvPicPr>
          <p:nvPr/>
        </p:nvPicPr>
        <p:blipFill>
          <a:blip r:embed="rId3" cstate="print"/>
          <a:srcRect/>
          <a:stretch>
            <a:fillRect/>
          </a:stretch>
        </p:blipFill>
        <p:spPr bwMode="auto">
          <a:xfrm>
            <a:off x="8740775" y="2311400"/>
            <a:ext cx="3023737" cy="1582738"/>
          </a:xfrm>
          <a:prstGeom prst="rect">
            <a:avLst/>
          </a:prstGeom>
          <a:noFill/>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5.4.2 RAID Facts</a:t>
            </a:r>
            <a:endParaRPr lang="en-US" sz="3600" dirty="0"/>
          </a:p>
        </p:txBody>
      </p:sp>
      <p:pic>
        <p:nvPicPr>
          <p:cNvPr id="38914" name="Picture 2"/>
          <p:cNvPicPr>
            <a:picLocks noChangeAspect="1" noChangeArrowheads="1"/>
          </p:cNvPicPr>
          <p:nvPr/>
        </p:nvPicPr>
        <p:blipFill>
          <a:blip r:embed="rId2" cstate="print"/>
          <a:srcRect/>
          <a:stretch>
            <a:fillRect/>
          </a:stretch>
        </p:blipFill>
        <p:spPr bwMode="auto">
          <a:xfrm>
            <a:off x="438150" y="1435100"/>
            <a:ext cx="10145713" cy="2997200"/>
          </a:xfrm>
          <a:prstGeom prst="rect">
            <a:avLst/>
          </a:prstGeom>
          <a:noFill/>
          <a:ln w="9525">
            <a:noFill/>
            <a:miter lim="800000"/>
            <a:headEnd/>
            <a:tailEnd/>
          </a:ln>
        </p:spPr>
      </p:pic>
      <p:sp>
        <p:nvSpPr>
          <p:cNvPr id="11266" name="AutoShape 2" descr="Image result for RAID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Image result for RAID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3" cstate="print"/>
          <a:srcRect/>
          <a:stretch>
            <a:fillRect/>
          </a:stretch>
        </p:blipFill>
        <p:spPr bwMode="auto">
          <a:xfrm>
            <a:off x="8388350" y="4013200"/>
            <a:ext cx="2959100" cy="26797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5.4.2 RAID Facts</a:t>
            </a:r>
            <a:endParaRPr lang="en-US" sz="3600" dirty="0"/>
          </a:p>
        </p:txBody>
      </p:sp>
      <p:pic>
        <p:nvPicPr>
          <p:cNvPr id="39938" name="Picture 2"/>
          <p:cNvPicPr>
            <a:picLocks noChangeAspect="1" noChangeArrowheads="1"/>
          </p:cNvPicPr>
          <p:nvPr/>
        </p:nvPicPr>
        <p:blipFill>
          <a:blip r:embed="rId2" cstate="print"/>
          <a:srcRect/>
          <a:stretch>
            <a:fillRect/>
          </a:stretch>
        </p:blipFill>
        <p:spPr bwMode="auto">
          <a:xfrm>
            <a:off x="425450" y="1460500"/>
            <a:ext cx="10171113" cy="3886200"/>
          </a:xfrm>
          <a:prstGeom prst="rect">
            <a:avLst/>
          </a:prstGeom>
          <a:noFill/>
          <a:ln w="9525">
            <a:noFill/>
            <a:miter lim="800000"/>
            <a:headEnd/>
            <a:tailEnd/>
          </a:ln>
        </p:spPr>
      </p:pic>
      <p:pic>
        <p:nvPicPr>
          <p:cNvPr id="10241" name="Picture 1"/>
          <p:cNvPicPr>
            <a:picLocks noChangeAspect="1" noChangeArrowheads="1"/>
          </p:cNvPicPr>
          <p:nvPr/>
        </p:nvPicPr>
        <p:blipFill>
          <a:blip r:embed="rId3" cstate="print"/>
          <a:srcRect/>
          <a:stretch>
            <a:fillRect/>
          </a:stretch>
        </p:blipFill>
        <p:spPr bwMode="auto">
          <a:xfrm>
            <a:off x="7848600" y="4381500"/>
            <a:ext cx="3937000" cy="20574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5.4.2 RAID Facts</a:t>
            </a:r>
            <a:endParaRPr lang="en-US" sz="3600" dirty="0"/>
          </a:p>
        </p:txBody>
      </p:sp>
      <p:pic>
        <p:nvPicPr>
          <p:cNvPr id="40962" name="Picture 2"/>
          <p:cNvPicPr>
            <a:picLocks noChangeAspect="1" noChangeArrowheads="1"/>
          </p:cNvPicPr>
          <p:nvPr/>
        </p:nvPicPr>
        <p:blipFill>
          <a:blip r:embed="rId2" cstate="print"/>
          <a:srcRect/>
          <a:stretch>
            <a:fillRect/>
          </a:stretch>
        </p:blipFill>
        <p:spPr bwMode="auto">
          <a:xfrm>
            <a:off x="444500" y="1384300"/>
            <a:ext cx="10133013" cy="3403600"/>
          </a:xfrm>
          <a:prstGeom prst="rect">
            <a:avLst/>
          </a:prstGeom>
          <a:noFill/>
          <a:ln w="9525">
            <a:noFill/>
            <a:miter lim="800000"/>
            <a:headEnd/>
            <a:tailEnd/>
          </a:ln>
        </p:spPr>
      </p:pic>
      <p:pic>
        <p:nvPicPr>
          <p:cNvPr id="9217" name="Picture 1"/>
          <p:cNvPicPr>
            <a:picLocks noChangeAspect="1" noChangeArrowheads="1"/>
          </p:cNvPicPr>
          <p:nvPr/>
        </p:nvPicPr>
        <p:blipFill>
          <a:blip r:embed="rId3" cstate="print"/>
          <a:srcRect/>
          <a:stretch>
            <a:fillRect/>
          </a:stretch>
        </p:blipFill>
        <p:spPr bwMode="auto">
          <a:xfrm>
            <a:off x="6980382" y="4305300"/>
            <a:ext cx="4341668" cy="20447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5.4.2 RAID Facts</a:t>
            </a:r>
            <a:endParaRPr lang="en-US" sz="3600" dirty="0"/>
          </a:p>
        </p:txBody>
      </p:sp>
      <p:sp>
        <p:nvSpPr>
          <p:cNvPr id="7" name="TextBox 6"/>
          <p:cNvSpPr txBox="1"/>
          <p:nvPr/>
        </p:nvSpPr>
        <p:spPr>
          <a:xfrm>
            <a:off x="520700" y="1320800"/>
            <a:ext cx="11125200" cy="4093428"/>
          </a:xfrm>
          <a:prstGeom prst="rect">
            <a:avLst/>
          </a:prstGeom>
          <a:noFill/>
        </p:spPr>
        <p:txBody>
          <a:bodyPr wrap="square" rtlCol="0">
            <a:spAutoFit/>
          </a:bodyPr>
          <a:lstStyle/>
          <a:p>
            <a:r>
              <a:rPr lang="en-US" sz="2000" dirty="0" smtClean="0"/>
              <a:t>Be aware of the following facts about RAID:</a:t>
            </a:r>
          </a:p>
          <a:p>
            <a:endParaRPr lang="en-US" sz="2000" dirty="0" smtClean="0"/>
          </a:p>
          <a:p>
            <a:pPr lvl="0">
              <a:buFont typeface="Arial" pitchFamily="34" charset="0"/>
              <a:buChar char="•"/>
            </a:pPr>
            <a:r>
              <a:rPr lang="en-US" sz="2000" dirty="0" smtClean="0"/>
              <a:t>Some RAID controllers support combined levels of RAID. For example, RAID 0+1 is a striped array that is mirrored. Other combined configurations that might be supported include RAID 1+0 (also called RAID 10), RAID 5+0, and RAID 5+1.</a:t>
            </a:r>
          </a:p>
          <a:p>
            <a:pPr lvl="0">
              <a:buFont typeface="Arial" pitchFamily="34" charset="0"/>
              <a:buChar char="•"/>
            </a:pPr>
            <a:endParaRPr lang="en-US" sz="2000" dirty="0" smtClean="0"/>
          </a:p>
          <a:p>
            <a:pPr lvl="0">
              <a:buFont typeface="Arial" pitchFamily="34" charset="0"/>
              <a:buChar char="•"/>
            </a:pPr>
            <a:r>
              <a:rPr lang="en-US" sz="2000" dirty="0" smtClean="0"/>
              <a:t>For all RAID configurations, the amount of disk space used on each disk must be of equal size. If disks in the array are of different sizes, the resulting volume will be limited to the smallest disk. Remaining space on other drives can be used in other RAID sets or as traditional storage.</a:t>
            </a:r>
          </a:p>
          <a:p>
            <a:pPr lvl="0">
              <a:buFont typeface="Arial" pitchFamily="34" charset="0"/>
              <a:buChar char="•"/>
            </a:pPr>
            <a:endParaRPr lang="en-US" sz="2000" dirty="0" smtClean="0"/>
          </a:p>
          <a:p>
            <a:pPr lvl="0">
              <a:buFont typeface="Arial" pitchFamily="34" charset="0"/>
              <a:buChar char="•"/>
            </a:pPr>
            <a:r>
              <a:rPr lang="en-US" sz="2000" dirty="0" smtClean="0"/>
              <a:t>While some RAID configurations provide fault tolerance in the event of a disk failure, configuring RAID is not a substitute for regular backups.</a:t>
            </a:r>
          </a:p>
          <a:p>
            <a:endParaRPr lang="en-US" sz="2000" dirty="0" smtClean="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5.4.4 RAID Configuration</a:t>
            </a:r>
            <a:endParaRPr lang="en-US" sz="3600" dirty="0"/>
          </a:p>
        </p:txBody>
      </p:sp>
      <p:pic>
        <p:nvPicPr>
          <p:cNvPr id="41986" name="Picture 2"/>
          <p:cNvPicPr>
            <a:picLocks noChangeAspect="1" noChangeArrowheads="1"/>
          </p:cNvPicPr>
          <p:nvPr/>
        </p:nvPicPr>
        <p:blipFill>
          <a:blip r:embed="rId2" cstate="print"/>
          <a:srcRect b="2719"/>
          <a:stretch>
            <a:fillRect/>
          </a:stretch>
        </p:blipFill>
        <p:spPr bwMode="auto">
          <a:xfrm>
            <a:off x="1625600" y="1253154"/>
            <a:ext cx="9072563" cy="5452446"/>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5.4.4 RAID Configuration</a:t>
            </a:r>
            <a:endParaRPr lang="en-US" sz="3600" dirty="0"/>
          </a:p>
        </p:txBody>
      </p:sp>
      <p:sp>
        <p:nvSpPr>
          <p:cNvPr id="6" name="TextBox 5"/>
          <p:cNvSpPr txBox="1"/>
          <p:nvPr/>
        </p:nvSpPr>
        <p:spPr>
          <a:xfrm>
            <a:off x="584200" y="1638300"/>
            <a:ext cx="10985500" cy="2677656"/>
          </a:xfrm>
          <a:prstGeom prst="rect">
            <a:avLst/>
          </a:prstGeom>
          <a:noFill/>
        </p:spPr>
        <p:txBody>
          <a:bodyPr wrap="square" rtlCol="0">
            <a:spAutoFit/>
          </a:bodyPr>
          <a:lstStyle/>
          <a:p>
            <a:r>
              <a:rPr lang="en-US" sz="2800" dirty="0" smtClean="0"/>
              <a:t>Windows 7 supports creating RAID 0 and RAID 1 arrays in Disk Management, but does not support configuring RAID 5 arrays. </a:t>
            </a:r>
            <a:endParaRPr lang="en-US" sz="2800" dirty="0" smtClean="0"/>
          </a:p>
          <a:p>
            <a:endParaRPr lang="en-US" sz="2800" dirty="0" smtClean="0"/>
          </a:p>
          <a:p>
            <a:r>
              <a:rPr lang="en-US" sz="2800" dirty="0" smtClean="0"/>
              <a:t>To </a:t>
            </a:r>
            <a:r>
              <a:rPr lang="en-US" sz="2800" dirty="0" smtClean="0"/>
              <a:t>use RAID 5 on a client computer, you will need to use hardware or software RAID. The exact process you use to configure RAID depends on your motherboard and/or controller card</a:t>
            </a:r>
            <a:r>
              <a:rPr lang="en-US" sz="2800" dirty="0" smtClean="0"/>
              <a:t>.</a:t>
            </a:r>
            <a:endParaRPr lang="en-US" sz="2800" dirty="0" smtClean="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5.5.3 File System Facts</a:t>
            </a:r>
            <a:endParaRPr lang="en-US" sz="3600" dirty="0"/>
          </a:p>
        </p:txBody>
      </p:sp>
      <p:sp>
        <p:nvSpPr>
          <p:cNvPr id="6" name="TextBox 5"/>
          <p:cNvSpPr txBox="1"/>
          <p:nvPr/>
        </p:nvSpPr>
        <p:spPr>
          <a:xfrm>
            <a:off x="254000" y="1587500"/>
            <a:ext cx="11226800" cy="4493538"/>
          </a:xfrm>
          <a:prstGeom prst="rect">
            <a:avLst/>
          </a:prstGeom>
          <a:noFill/>
        </p:spPr>
        <p:txBody>
          <a:bodyPr wrap="square" rtlCol="0">
            <a:spAutoFit/>
          </a:bodyPr>
          <a:lstStyle/>
          <a:p>
            <a:r>
              <a:rPr lang="en-US" sz="2800" dirty="0" smtClean="0"/>
              <a:t>A </a:t>
            </a:r>
            <a:r>
              <a:rPr lang="en-US" sz="2800" i="1" dirty="0" smtClean="0"/>
              <a:t>file system</a:t>
            </a:r>
            <a:r>
              <a:rPr lang="en-US" sz="2800" dirty="0" smtClean="0"/>
              <a:t> is a means for organizing and storing data and information on a storage device. </a:t>
            </a:r>
            <a:endParaRPr lang="en-US" sz="2800" dirty="0" smtClean="0"/>
          </a:p>
          <a:p>
            <a:endParaRPr lang="en-US" sz="2800" dirty="0" smtClean="0"/>
          </a:p>
          <a:p>
            <a:r>
              <a:rPr lang="en-US" sz="2800" dirty="0" smtClean="0"/>
              <a:t>The </a:t>
            </a:r>
            <a:r>
              <a:rPr lang="en-US" sz="2800" dirty="0" smtClean="0"/>
              <a:t>file system and the operating system work together to ensure data availability, integrity, and accessibility. </a:t>
            </a:r>
            <a:endParaRPr lang="en-US" sz="2800" dirty="0" smtClean="0"/>
          </a:p>
          <a:p>
            <a:endParaRPr lang="en-US" sz="2800" dirty="0" smtClean="0"/>
          </a:p>
          <a:p>
            <a:r>
              <a:rPr lang="en-US" sz="2800" dirty="0" smtClean="0"/>
              <a:t>The </a:t>
            </a:r>
            <a:r>
              <a:rPr lang="en-US" sz="2800" dirty="0" smtClean="0"/>
              <a:t>following table gives a description for the four main components of a file system</a:t>
            </a:r>
            <a:r>
              <a:rPr lang="en-US" sz="2800" dirty="0" smtClean="0"/>
              <a:t>:</a:t>
            </a:r>
          </a:p>
          <a:p>
            <a:endParaRPr lang="en-US" sz="2800" dirty="0" smtClean="0"/>
          </a:p>
          <a:p>
            <a:endParaRPr lang="en-US" sz="1700" dirty="0" smtClean="0"/>
          </a:p>
          <a:p>
            <a:endParaRPr lang="en-US" sz="1700"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5.5.3 File System Facts</a:t>
            </a:r>
            <a:endParaRPr lang="en-US" sz="3600" dirty="0"/>
          </a:p>
        </p:txBody>
      </p:sp>
      <p:sp>
        <p:nvSpPr>
          <p:cNvPr id="6" name="TextBox 5"/>
          <p:cNvSpPr txBox="1"/>
          <p:nvPr/>
        </p:nvSpPr>
        <p:spPr>
          <a:xfrm>
            <a:off x="292100" y="1244600"/>
            <a:ext cx="11226800" cy="5355312"/>
          </a:xfrm>
          <a:prstGeom prst="rect">
            <a:avLst/>
          </a:prstGeom>
          <a:noFill/>
        </p:spPr>
        <p:txBody>
          <a:bodyPr wrap="square" rtlCol="0">
            <a:spAutoFit/>
          </a:bodyPr>
          <a:lstStyle/>
          <a:p>
            <a:r>
              <a:rPr lang="en-US" sz="2000" b="1" dirty="0" smtClean="0"/>
              <a:t>Component		Description</a:t>
            </a:r>
            <a:endParaRPr lang="en-US" sz="2000" dirty="0" smtClean="0"/>
          </a:p>
          <a:p>
            <a:r>
              <a:rPr lang="en-US" dirty="0" smtClean="0"/>
              <a:t>Partition		A</a:t>
            </a:r>
            <a:r>
              <a:rPr lang="en-US" dirty="0" smtClean="0"/>
              <a:t> </a:t>
            </a:r>
            <a:r>
              <a:rPr lang="en-US" i="1" dirty="0" smtClean="0"/>
              <a:t>partition</a:t>
            </a:r>
            <a:r>
              <a:rPr lang="en-US" dirty="0" smtClean="0"/>
              <a:t> is a logical division of a storage device associated with a hard disk drive. Multiple </a:t>
            </a:r>
            <a:r>
              <a:rPr lang="en-US" dirty="0" smtClean="0"/>
              <a:t>			partitions can </a:t>
            </a:r>
            <a:r>
              <a:rPr lang="en-US" dirty="0" smtClean="0"/>
              <a:t>be assigned to a single device in which case a drive letter is assigned to represent </a:t>
            </a:r>
            <a:r>
              <a:rPr lang="en-US" dirty="0" smtClean="0"/>
              <a:t>			each </a:t>
            </a:r>
            <a:r>
              <a:rPr lang="en-US" dirty="0" smtClean="0"/>
              <a:t>partition. </a:t>
            </a:r>
            <a:r>
              <a:rPr lang="en-US" dirty="0" smtClean="0"/>
              <a:t>Multiple </a:t>
            </a:r>
            <a:r>
              <a:rPr lang="en-US" dirty="0" smtClean="0"/>
              <a:t>letters do not always mean that there are multiple devices, just multiple </a:t>
            </a:r>
            <a:r>
              <a:rPr lang="en-US" dirty="0" smtClean="0"/>
              <a:t>			partitions</a:t>
            </a:r>
            <a:r>
              <a:rPr lang="en-US" dirty="0" smtClean="0"/>
              <a:t>. Some </a:t>
            </a:r>
            <a:r>
              <a:rPr lang="en-US" dirty="0" smtClean="0"/>
              <a:t>reasons </a:t>
            </a:r>
            <a:r>
              <a:rPr lang="en-US" dirty="0" smtClean="0"/>
              <a:t>why you may consider partitioning your hard drive are:</a:t>
            </a:r>
          </a:p>
          <a:p>
            <a:pPr lvl="4">
              <a:buFont typeface="Arial" pitchFamily="34" charset="0"/>
              <a:buChar char="•"/>
            </a:pPr>
            <a:r>
              <a:rPr lang="en-US" dirty="0" smtClean="0"/>
              <a:t>Assigning the boot system to a different partition than application and data files can help many computers run more smoothly and minimize damage in a system </a:t>
            </a:r>
            <a:r>
              <a:rPr lang="en-US" dirty="0" smtClean="0"/>
              <a:t>crash.</a:t>
            </a:r>
          </a:p>
          <a:p>
            <a:pPr lvl="4">
              <a:buFont typeface="Arial" pitchFamily="34" charset="0"/>
              <a:buChar char="•"/>
            </a:pPr>
            <a:r>
              <a:rPr lang="en-US" dirty="0" smtClean="0"/>
              <a:t>It </a:t>
            </a:r>
            <a:r>
              <a:rPr lang="en-US" dirty="0" smtClean="0"/>
              <a:t>is sometimes necessary or useful for the swap file to be stored on its own </a:t>
            </a:r>
            <a:r>
              <a:rPr lang="en-US" dirty="0" smtClean="0"/>
              <a:t>partition.</a:t>
            </a:r>
          </a:p>
          <a:p>
            <a:pPr lvl="4">
              <a:buFont typeface="Arial" pitchFamily="34" charset="0"/>
              <a:buChar char="•"/>
            </a:pPr>
            <a:r>
              <a:rPr lang="en-US" dirty="0" smtClean="0"/>
              <a:t>Some </a:t>
            </a:r>
            <a:r>
              <a:rPr lang="en-US" dirty="0" smtClean="0"/>
              <a:t>operating systems can't run on a large partition. Creating a separate partition for your operating system can help it run </a:t>
            </a:r>
            <a:r>
              <a:rPr lang="en-US" dirty="0" smtClean="0"/>
              <a:t>properly.</a:t>
            </a:r>
          </a:p>
          <a:p>
            <a:pPr lvl="4">
              <a:buFont typeface="Arial" pitchFamily="34" charset="0"/>
              <a:buChar char="•"/>
            </a:pPr>
            <a:r>
              <a:rPr lang="en-US" dirty="0" smtClean="0"/>
              <a:t>Assigning </a:t>
            </a:r>
            <a:r>
              <a:rPr lang="en-US" dirty="0" smtClean="0"/>
              <a:t>log files to be stored on distinct partitions can help minimize the effects of a system crash due to excessively large log </a:t>
            </a:r>
            <a:r>
              <a:rPr lang="en-US" dirty="0" smtClean="0"/>
              <a:t>files.</a:t>
            </a:r>
          </a:p>
          <a:p>
            <a:pPr lvl="4">
              <a:buFont typeface="Arial" pitchFamily="34" charset="0"/>
              <a:buChar char="•"/>
            </a:pPr>
            <a:r>
              <a:rPr lang="en-US" dirty="0" smtClean="0"/>
              <a:t>Distinct </a:t>
            </a:r>
            <a:r>
              <a:rPr lang="en-US" dirty="0" smtClean="0"/>
              <a:t>operating systems can be assigned to run on assigned partitions to allow a dual boot system setup.</a:t>
            </a:r>
          </a:p>
          <a:p>
            <a:pPr lvl="4"/>
            <a:endParaRPr lang="en-US" dirty="0" smtClean="0">
              <a:solidFill>
                <a:schemeClr val="accent6">
                  <a:lumMod val="50000"/>
                </a:schemeClr>
              </a:solidFill>
            </a:endParaRPr>
          </a:p>
          <a:p>
            <a:pPr lvl="4"/>
            <a:r>
              <a:rPr lang="en-US" dirty="0" smtClean="0">
                <a:solidFill>
                  <a:schemeClr val="accent6">
                    <a:lumMod val="50000"/>
                  </a:schemeClr>
                </a:solidFill>
              </a:rPr>
              <a:t>Unallocated </a:t>
            </a:r>
            <a:r>
              <a:rPr lang="en-US" dirty="0" smtClean="0">
                <a:solidFill>
                  <a:schemeClr val="accent6">
                    <a:lumMod val="50000"/>
                  </a:schemeClr>
                </a:solidFill>
              </a:rPr>
              <a:t>space is space on a partition that has not been assigned to a volume. You cannot store or read data in unallocated space.</a:t>
            </a:r>
          </a:p>
          <a:p>
            <a:endParaRPr lang="en-US" sz="1700" dirty="0" smtClean="0"/>
          </a:p>
          <a:p>
            <a:endParaRPr lang="en-US" sz="1700"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17410" name="Picture 2"/>
          <p:cNvPicPr>
            <a:picLocks noChangeAspect="1" noChangeArrowheads="1"/>
          </p:cNvPicPr>
          <p:nvPr/>
        </p:nvPicPr>
        <p:blipFill>
          <a:blip r:embed="rId2" cstate="print"/>
          <a:srcRect/>
          <a:stretch>
            <a:fillRect/>
          </a:stretch>
        </p:blipFill>
        <p:spPr bwMode="auto">
          <a:xfrm>
            <a:off x="895350" y="1955800"/>
            <a:ext cx="10196513" cy="403860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1231900" y="3384550"/>
            <a:ext cx="1041400" cy="8255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5.5.3 File System Facts</a:t>
            </a:r>
            <a:endParaRPr lang="en-US" sz="3600" dirty="0"/>
          </a:p>
        </p:txBody>
      </p:sp>
      <p:pic>
        <p:nvPicPr>
          <p:cNvPr id="2050" name="Picture 2"/>
          <p:cNvPicPr>
            <a:picLocks noChangeAspect="1" noChangeArrowheads="1"/>
          </p:cNvPicPr>
          <p:nvPr/>
        </p:nvPicPr>
        <p:blipFill>
          <a:blip r:embed="rId2" cstate="print"/>
          <a:srcRect/>
          <a:stretch>
            <a:fillRect/>
          </a:stretch>
        </p:blipFill>
        <p:spPr bwMode="auto">
          <a:xfrm>
            <a:off x="977900" y="1549400"/>
            <a:ext cx="10234613" cy="37592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5.5.3 File System Facts</a:t>
            </a:r>
            <a:endParaRPr lang="en-US" sz="3600" dirty="0"/>
          </a:p>
        </p:txBody>
      </p:sp>
      <p:sp>
        <p:nvSpPr>
          <p:cNvPr id="6" name="TextBox 5"/>
          <p:cNvSpPr txBox="1"/>
          <p:nvPr/>
        </p:nvSpPr>
        <p:spPr>
          <a:xfrm>
            <a:off x="546100" y="1460500"/>
            <a:ext cx="11061700" cy="4985980"/>
          </a:xfrm>
          <a:prstGeom prst="rect">
            <a:avLst/>
          </a:prstGeom>
          <a:noFill/>
        </p:spPr>
        <p:txBody>
          <a:bodyPr wrap="square" rtlCol="0">
            <a:spAutoFit/>
          </a:bodyPr>
          <a:lstStyle/>
          <a:p>
            <a:r>
              <a:rPr lang="en-US" sz="2000" i="1" dirty="0" smtClean="0"/>
              <a:t>Formatting</a:t>
            </a:r>
            <a:r>
              <a:rPr lang="en-US" sz="2000" dirty="0" smtClean="0"/>
              <a:t> is the process of preparing a partition to use a specific file system. Be aware of the following facts regarding formatting</a:t>
            </a:r>
            <a:r>
              <a:rPr lang="en-US" sz="2000" dirty="0" smtClean="0"/>
              <a:t>:</a:t>
            </a:r>
          </a:p>
          <a:p>
            <a:endParaRPr lang="en-US" sz="2000" dirty="0" smtClean="0"/>
          </a:p>
          <a:p>
            <a:pPr lvl="0">
              <a:buFont typeface="Arial" pitchFamily="34" charset="0"/>
              <a:buChar char="•"/>
            </a:pPr>
            <a:r>
              <a:rPr lang="en-US" sz="2000" dirty="0" smtClean="0"/>
              <a:t>When you format a disk, you identify the file system type and identify the cluster size used to store </a:t>
            </a:r>
            <a:r>
              <a:rPr lang="en-US" sz="2000" dirty="0" smtClean="0"/>
              <a:t>data.</a:t>
            </a:r>
          </a:p>
          <a:p>
            <a:pPr lvl="0">
              <a:buFont typeface="Arial" pitchFamily="34" charset="0"/>
              <a:buChar char="•"/>
            </a:pPr>
            <a:endParaRPr lang="en-US" sz="2000" dirty="0" smtClean="0"/>
          </a:p>
          <a:p>
            <a:pPr lvl="0">
              <a:buFont typeface="Arial" pitchFamily="34" charset="0"/>
              <a:buChar char="•"/>
            </a:pPr>
            <a:r>
              <a:rPr lang="en-US" sz="2000" dirty="0" smtClean="0"/>
              <a:t>Reformatting </a:t>
            </a:r>
            <a:r>
              <a:rPr lang="en-US" sz="2000" dirty="0" smtClean="0"/>
              <a:t>removes the existing file system and replaces it with the new file system type. Reformatting a drive deletes all existing </a:t>
            </a:r>
            <a:r>
              <a:rPr lang="en-US" sz="2000" dirty="0" smtClean="0"/>
              <a:t>data.</a:t>
            </a:r>
          </a:p>
          <a:p>
            <a:pPr lvl="0">
              <a:buFont typeface="Arial" pitchFamily="34" charset="0"/>
              <a:buChar char="•"/>
            </a:pPr>
            <a:endParaRPr lang="en-US" sz="2000" dirty="0" smtClean="0"/>
          </a:p>
          <a:p>
            <a:pPr lvl="0">
              <a:buFont typeface="Arial" pitchFamily="34" charset="0"/>
              <a:buChar char="•"/>
            </a:pPr>
            <a:r>
              <a:rPr lang="en-US" sz="2000" dirty="0" smtClean="0"/>
              <a:t>If </a:t>
            </a:r>
            <a:r>
              <a:rPr lang="en-US" sz="2000" dirty="0" smtClean="0"/>
              <a:t>your system or disk supports multiple operating systems, be sure to select a file system supported by all necessary operating </a:t>
            </a:r>
            <a:r>
              <a:rPr lang="en-US" sz="2000" dirty="0" smtClean="0"/>
              <a:t>systems.</a:t>
            </a:r>
          </a:p>
          <a:p>
            <a:pPr lvl="0">
              <a:buFont typeface="Arial" pitchFamily="34" charset="0"/>
              <a:buChar char="•"/>
            </a:pPr>
            <a:endParaRPr lang="en-US" sz="2000" dirty="0" smtClean="0"/>
          </a:p>
          <a:p>
            <a:pPr lvl="0">
              <a:buFont typeface="Arial" pitchFamily="34" charset="0"/>
              <a:buChar char="•"/>
            </a:pPr>
            <a:r>
              <a:rPr lang="en-US" sz="2000" dirty="0" smtClean="0"/>
              <a:t>NTFS </a:t>
            </a:r>
            <a:r>
              <a:rPr lang="en-US" sz="2000" dirty="0" smtClean="0"/>
              <a:t>is not recommended for disks smaller than 10 </a:t>
            </a:r>
            <a:r>
              <a:rPr lang="en-US" sz="2000" dirty="0" smtClean="0"/>
              <a:t>MB.</a:t>
            </a:r>
          </a:p>
          <a:p>
            <a:pPr lvl="0">
              <a:buFont typeface="Arial" pitchFamily="34" charset="0"/>
              <a:buChar char="•"/>
            </a:pPr>
            <a:endParaRPr lang="en-US" sz="2000" dirty="0" smtClean="0"/>
          </a:p>
          <a:p>
            <a:pPr lvl="0">
              <a:buFont typeface="Arial" pitchFamily="34" charset="0"/>
              <a:buChar char="•"/>
            </a:pPr>
            <a:r>
              <a:rPr lang="en-US" sz="2000" dirty="0" smtClean="0"/>
              <a:t>When </a:t>
            </a:r>
            <a:r>
              <a:rPr lang="en-US" sz="2000" dirty="0" smtClean="0"/>
              <a:t>using NTFS on removable devices, you must use Safely Remove Hardware before removing the flash device to prevent file corruption.</a:t>
            </a:r>
          </a:p>
          <a:p>
            <a:endParaRPr lang="en-US"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5.5.3 File System Facts</a:t>
            </a:r>
            <a:endParaRPr lang="en-US" sz="3600" dirty="0"/>
          </a:p>
        </p:txBody>
      </p:sp>
      <p:pic>
        <p:nvPicPr>
          <p:cNvPr id="28673" name="Picture 1"/>
          <p:cNvPicPr>
            <a:picLocks noChangeAspect="1" noChangeArrowheads="1"/>
          </p:cNvPicPr>
          <p:nvPr/>
        </p:nvPicPr>
        <p:blipFill>
          <a:blip r:embed="rId2" cstate="print"/>
          <a:srcRect/>
          <a:stretch>
            <a:fillRect/>
          </a:stretch>
        </p:blipFill>
        <p:spPr bwMode="auto">
          <a:xfrm>
            <a:off x="1098550" y="1365250"/>
            <a:ext cx="9840913" cy="52451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44500" y="666227"/>
            <a:ext cx="11163300" cy="646331"/>
          </a:xfrm>
          <a:prstGeom prst="rect">
            <a:avLst/>
          </a:prstGeom>
          <a:noFill/>
        </p:spPr>
        <p:txBody>
          <a:bodyPr wrap="square" rtlCol="0">
            <a:spAutoFit/>
          </a:bodyPr>
          <a:lstStyle/>
          <a:p>
            <a:r>
              <a:rPr lang="en-US" sz="3600" dirty="0" smtClean="0"/>
              <a:t>5.5.3 File System Facts</a:t>
            </a:r>
            <a:endParaRPr lang="en-US" sz="3600" dirty="0"/>
          </a:p>
        </p:txBody>
      </p:sp>
      <p:sp>
        <p:nvSpPr>
          <p:cNvPr id="6" name="TextBox 5"/>
          <p:cNvSpPr txBox="1"/>
          <p:nvPr/>
        </p:nvSpPr>
        <p:spPr>
          <a:xfrm>
            <a:off x="431800" y="1333500"/>
            <a:ext cx="11137900" cy="5355312"/>
          </a:xfrm>
          <a:prstGeom prst="rect">
            <a:avLst/>
          </a:prstGeom>
          <a:noFill/>
        </p:spPr>
        <p:txBody>
          <a:bodyPr wrap="square" rtlCol="0">
            <a:spAutoFit/>
          </a:bodyPr>
          <a:lstStyle/>
          <a:p>
            <a:r>
              <a:rPr lang="en-US" dirty="0" smtClean="0"/>
              <a:t>*FAT32 partitions/volumes can be up to 2 terabytes in size. Windows can read partitions up to the 2 terabyte size, but cannot create them.</a:t>
            </a:r>
          </a:p>
          <a:p>
            <a:endParaRPr lang="en-US" dirty="0" smtClean="0"/>
          </a:p>
          <a:p>
            <a:r>
              <a:rPr lang="en-US" dirty="0" smtClean="0"/>
              <a:t>For </a:t>
            </a:r>
            <a:r>
              <a:rPr lang="en-US" dirty="0" smtClean="0"/>
              <a:t>Windows systems, you will likely choose NTFS over FAT for hard drives to take advantage of additional features not supported by FAT such as:</a:t>
            </a:r>
          </a:p>
          <a:p>
            <a:pPr lvl="1">
              <a:buFont typeface="Arial" pitchFamily="34" charset="0"/>
              <a:buChar char="•"/>
            </a:pPr>
            <a:r>
              <a:rPr lang="en-US" dirty="0" smtClean="0"/>
              <a:t>The ability to format larger partition sizes in </a:t>
            </a:r>
            <a:r>
              <a:rPr lang="en-US" dirty="0" smtClean="0"/>
              <a:t>Windows</a:t>
            </a:r>
          </a:p>
          <a:p>
            <a:pPr lvl="1">
              <a:buFont typeface="Arial" pitchFamily="34" charset="0"/>
              <a:buChar char="•"/>
            </a:pPr>
            <a:r>
              <a:rPr lang="en-US" dirty="0" smtClean="0"/>
              <a:t>Smaller </a:t>
            </a:r>
            <a:r>
              <a:rPr lang="en-US" dirty="0" smtClean="0"/>
              <a:t>cluster sizes for more efficient storage with less wasted </a:t>
            </a:r>
            <a:r>
              <a:rPr lang="en-US" dirty="0" smtClean="0"/>
              <a:t>space</a:t>
            </a:r>
          </a:p>
          <a:p>
            <a:pPr lvl="1">
              <a:buFont typeface="Arial" pitchFamily="34" charset="0"/>
              <a:buChar char="•"/>
            </a:pPr>
            <a:r>
              <a:rPr lang="en-US" dirty="0" smtClean="0"/>
              <a:t>File </a:t>
            </a:r>
            <a:r>
              <a:rPr lang="en-US" dirty="0" smtClean="0"/>
              <a:t>and folder permissions to control access to </a:t>
            </a:r>
            <a:r>
              <a:rPr lang="en-US" dirty="0" smtClean="0"/>
              <a:t>files</a:t>
            </a:r>
          </a:p>
          <a:p>
            <a:pPr lvl="1">
              <a:buFont typeface="Arial" pitchFamily="34" charset="0"/>
              <a:buChar char="•"/>
            </a:pPr>
            <a:r>
              <a:rPr lang="en-US" dirty="0" smtClean="0"/>
              <a:t>Encryption </a:t>
            </a:r>
            <a:r>
              <a:rPr lang="en-US" dirty="0" smtClean="0"/>
              <a:t>to hide the contents of a </a:t>
            </a:r>
            <a:r>
              <a:rPr lang="en-US" dirty="0" smtClean="0"/>
              <a:t>file</a:t>
            </a:r>
          </a:p>
          <a:p>
            <a:pPr lvl="1">
              <a:buFont typeface="Arial" pitchFamily="34" charset="0"/>
              <a:buChar char="•"/>
            </a:pPr>
            <a:r>
              <a:rPr lang="en-US" dirty="0" smtClean="0"/>
              <a:t>Compression </a:t>
            </a:r>
            <a:r>
              <a:rPr lang="en-US" dirty="0" smtClean="0"/>
              <a:t>to reduce the amount of space used by </a:t>
            </a:r>
            <a:r>
              <a:rPr lang="en-US" dirty="0" smtClean="0"/>
              <a:t>files</a:t>
            </a:r>
          </a:p>
          <a:p>
            <a:pPr lvl="1">
              <a:buFont typeface="Arial" pitchFamily="34" charset="0"/>
              <a:buChar char="•"/>
            </a:pPr>
            <a:r>
              <a:rPr lang="en-US" dirty="0" smtClean="0"/>
              <a:t>Disk </a:t>
            </a:r>
            <a:r>
              <a:rPr lang="en-US" dirty="0" smtClean="0"/>
              <a:t>quotas to restrict the amount of disk space that files saved by a user can </a:t>
            </a:r>
            <a:r>
              <a:rPr lang="en-US" dirty="0" smtClean="0"/>
              <a:t>use</a:t>
            </a:r>
          </a:p>
          <a:p>
            <a:pPr lvl="1">
              <a:buFont typeface="Arial" pitchFamily="34" charset="0"/>
              <a:buChar char="•"/>
            </a:pPr>
            <a:r>
              <a:rPr lang="en-US" dirty="0" smtClean="0"/>
              <a:t>Volume </a:t>
            </a:r>
            <a:r>
              <a:rPr lang="en-US" dirty="0" smtClean="0"/>
              <a:t>mount points that allow you to map disk space on another partition into an existing volume</a:t>
            </a:r>
          </a:p>
          <a:p>
            <a:endParaRPr lang="en-US" dirty="0" smtClean="0"/>
          </a:p>
          <a:p>
            <a:r>
              <a:rPr lang="en-US" dirty="0" smtClean="0"/>
              <a:t>The </a:t>
            </a:r>
            <a:r>
              <a:rPr lang="en-US" dirty="0" smtClean="0"/>
              <a:t>Extended File Allocation Table (</a:t>
            </a:r>
            <a:r>
              <a:rPr lang="en-US" dirty="0" err="1" smtClean="0"/>
              <a:t>exFAT</a:t>
            </a:r>
            <a:r>
              <a:rPr lang="en-US" dirty="0" smtClean="0"/>
              <a:t>, sometimes called FAT64) file system is a special file system that is designed to support large flash drives. Using NTFS on flash drives is usually not a good idea due to its high overhead and risk of corruption if the device is not stopped properly prior to removal. However, many flash drives exceed the 32 GB limit discussed above. Microsoft introduced native </a:t>
            </a:r>
            <a:r>
              <a:rPr lang="en-US" dirty="0" err="1" smtClean="0"/>
              <a:t>exFAT</a:t>
            </a:r>
            <a:r>
              <a:rPr lang="en-US" dirty="0" smtClean="0"/>
              <a:t> support in Windows 7 to allow large removable flash storage devices to continue to use a FAT-type file system.</a:t>
            </a:r>
          </a:p>
          <a:p>
            <a:endParaRPr lang="en-US"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sp>
        <p:nvSpPr>
          <p:cNvPr id="6" name="TextBox 5"/>
          <p:cNvSpPr txBox="1"/>
          <p:nvPr/>
        </p:nvSpPr>
        <p:spPr>
          <a:xfrm>
            <a:off x="266700" y="1625600"/>
            <a:ext cx="11531600" cy="3046988"/>
          </a:xfrm>
          <a:prstGeom prst="rect">
            <a:avLst/>
          </a:prstGeom>
          <a:noFill/>
        </p:spPr>
        <p:txBody>
          <a:bodyPr wrap="square" rtlCol="0">
            <a:spAutoFit/>
          </a:bodyPr>
          <a:lstStyle/>
          <a:p>
            <a:r>
              <a:rPr lang="en-US" sz="2400" dirty="0" smtClean="0"/>
              <a:t>A </a:t>
            </a:r>
            <a:r>
              <a:rPr lang="en-US" sz="2400" i="1" dirty="0" smtClean="0"/>
              <a:t>partition</a:t>
            </a:r>
            <a:r>
              <a:rPr lang="en-US" sz="2400" dirty="0" smtClean="0"/>
              <a:t> is a logical division of the storage space on a hard disk drive. Partitions are identified by 16-bit entries that make up the partition table located in the master boot record (MBR) of that drive. A hard disk can contain a single partition that encompasses the entire drive or multiple partitions that divide up the storage space on the hard disk drive.</a:t>
            </a:r>
          </a:p>
          <a:p>
            <a:endParaRPr lang="en-US" sz="2400" dirty="0" smtClean="0"/>
          </a:p>
          <a:p>
            <a:r>
              <a:rPr lang="en-US" sz="2400" dirty="0" smtClean="0"/>
              <a:t>Windows </a:t>
            </a:r>
            <a:r>
              <a:rPr lang="en-US" sz="2400" dirty="0" smtClean="0"/>
              <a:t>supports two different kinds of disks: basic and dynamic. The disk type controls characteristics about how partitions and volumes are defined.</a:t>
            </a:r>
          </a:p>
          <a:p>
            <a:endParaRPr lang="en-US" sz="2400"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pic>
        <p:nvPicPr>
          <p:cNvPr id="54274" name="Picture 2"/>
          <p:cNvPicPr>
            <a:picLocks noChangeAspect="1" noChangeArrowheads="1"/>
          </p:cNvPicPr>
          <p:nvPr/>
        </p:nvPicPr>
        <p:blipFill>
          <a:blip r:embed="rId2" cstate="print"/>
          <a:srcRect b="5768"/>
          <a:stretch>
            <a:fillRect/>
          </a:stretch>
        </p:blipFill>
        <p:spPr bwMode="auto">
          <a:xfrm>
            <a:off x="1651000" y="1358900"/>
            <a:ext cx="9002713" cy="52197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pic>
        <p:nvPicPr>
          <p:cNvPr id="55298" name="Picture 2"/>
          <p:cNvPicPr>
            <a:picLocks noChangeAspect="1" noChangeArrowheads="1"/>
          </p:cNvPicPr>
          <p:nvPr/>
        </p:nvPicPr>
        <p:blipFill>
          <a:blip r:embed="rId2" cstate="print"/>
          <a:srcRect/>
          <a:stretch>
            <a:fillRect/>
          </a:stretch>
        </p:blipFill>
        <p:spPr bwMode="auto">
          <a:xfrm>
            <a:off x="1066800" y="1530350"/>
            <a:ext cx="10158413" cy="3009900"/>
          </a:xfrm>
          <a:prstGeom prst="rect">
            <a:avLst/>
          </a:prstGeom>
          <a:noFill/>
          <a:ln w="9525">
            <a:noFill/>
            <a:miter lim="800000"/>
            <a:headEnd/>
            <a:tailEnd/>
          </a:ln>
        </p:spPr>
      </p:pic>
      <p:sp>
        <p:nvSpPr>
          <p:cNvPr id="7" name="TextBox 6"/>
          <p:cNvSpPr txBox="1"/>
          <p:nvPr/>
        </p:nvSpPr>
        <p:spPr>
          <a:xfrm>
            <a:off x="419100" y="4902200"/>
            <a:ext cx="11188700" cy="1754326"/>
          </a:xfrm>
          <a:prstGeom prst="rect">
            <a:avLst/>
          </a:prstGeom>
          <a:noFill/>
        </p:spPr>
        <p:txBody>
          <a:bodyPr wrap="square" rtlCol="0">
            <a:spAutoFit/>
          </a:bodyPr>
          <a:lstStyle/>
          <a:p>
            <a:r>
              <a:rPr lang="en-US" dirty="0" smtClean="0"/>
              <a:t>Be aware of the following when managing partitions and volumes</a:t>
            </a:r>
            <a:r>
              <a:rPr lang="en-US" dirty="0" smtClean="0"/>
              <a:t>:</a:t>
            </a:r>
          </a:p>
          <a:p>
            <a:pPr lvl="0">
              <a:buFont typeface="Arial" pitchFamily="34" charset="0"/>
              <a:buChar char="•"/>
            </a:pPr>
            <a:r>
              <a:rPr lang="en-US" dirty="0" smtClean="0"/>
              <a:t>Use </a:t>
            </a:r>
            <a:r>
              <a:rPr lang="en-US" dirty="0" smtClean="0"/>
              <a:t>Disk Management or </a:t>
            </a:r>
            <a:r>
              <a:rPr lang="en-US" dirty="0" err="1" smtClean="0"/>
              <a:t>DiskPart</a:t>
            </a:r>
            <a:r>
              <a:rPr lang="en-US" dirty="0" smtClean="0"/>
              <a:t> to create, format, and manage partitions and volumes. You access Disk Management on Windows systems through Computer Management. You access </a:t>
            </a:r>
            <a:r>
              <a:rPr lang="en-US" dirty="0" err="1" smtClean="0"/>
              <a:t>DiskPart</a:t>
            </a:r>
            <a:r>
              <a:rPr lang="en-US" dirty="0" smtClean="0"/>
              <a:t> from the command prompt by entering </a:t>
            </a:r>
            <a:r>
              <a:rPr lang="en-US" b="1" dirty="0" smtClean="0"/>
              <a:t>cmd</a:t>
            </a:r>
            <a:r>
              <a:rPr lang="en-US" dirty="0" smtClean="0"/>
              <a:t>.</a:t>
            </a:r>
          </a:p>
          <a:p>
            <a:pPr lvl="0">
              <a:buFont typeface="Arial" pitchFamily="34" charset="0"/>
              <a:buChar char="•"/>
            </a:pPr>
            <a:r>
              <a:rPr lang="en-US" dirty="0" smtClean="0"/>
              <a:t>Basic </a:t>
            </a:r>
            <a:r>
              <a:rPr lang="en-US" dirty="0" smtClean="0"/>
              <a:t>and dynamic disks use the same hardware, but different partitioning methods.</a:t>
            </a:r>
          </a:p>
          <a:p>
            <a:endParaRPr lang="en-US"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pic>
        <p:nvPicPr>
          <p:cNvPr id="58369" name="Picture 1"/>
          <p:cNvPicPr>
            <a:picLocks noChangeAspect="1" noChangeArrowheads="1"/>
          </p:cNvPicPr>
          <p:nvPr/>
        </p:nvPicPr>
        <p:blipFill>
          <a:blip r:embed="rId2" cstate="print"/>
          <a:srcRect/>
          <a:stretch>
            <a:fillRect/>
          </a:stretch>
        </p:blipFill>
        <p:spPr bwMode="auto">
          <a:xfrm>
            <a:off x="1384300" y="1384300"/>
            <a:ext cx="9294813" cy="53086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pic>
        <p:nvPicPr>
          <p:cNvPr id="59395" name="Picture 3"/>
          <p:cNvPicPr>
            <a:picLocks noChangeAspect="1" noChangeArrowheads="1"/>
          </p:cNvPicPr>
          <p:nvPr/>
        </p:nvPicPr>
        <p:blipFill>
          <a:blip r:embed="rId2" cstate="print"/>
          <a:srcRect/>
          <a:stretch>
            <a:fillRect/>
          </a:stretch>
        </p:blipFill>
        <p:spPr bwMode="auto">
          <a:xfrm>
            <a:off x="787400" y="1746250"/>
            <a:ext cx="10387013" cy="42545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pic>
        <p:nvPicPr>
          <p:cNvPr id="60418" name="Picture 2"/>
          <p:cNvPicPr>
            <a:picLocks noChangeAspect="1" noChangeArrowheads="1"/>
          </p:cNvPicPr>
          <p:nvPr/>
        </p:nvPicPr>
        <p:blipFill>
          <a:blip r:embed="rId2" cstate="print"/>
          <a:srcRect/>
          <a:stretch>
            <a:fillRect/>
          </a:stretch>
        </p:blipFill>
        <p:spPr bwMode="auto">
          <a:xfrm>
            <a:off x="876300" y="1587500"/>
            <a:ext cx="10310813" cy="44958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18434" name="Picture 2"/>
          <p:cNvPicPr>
            <a:picLocks noChangeAspect="1" noChangeArrowheads="1"/>
          </p:cNvPicPr>
          <p:nvPr/>
        </p:nvPicPr>
        <p:blipFill>
          <a:blip r:embed="rId2" cstate="print"/>
          <a:srcRect/>
          <a:stretch>
            <a:fillRect/>
          </a:stretch>
        </p:blipFill>
        <p:spPr bwMode="auto">
          <a:xfrm>
            <a:off x="908050" y="1625600"/>
            <a:ext cx="10171113" cy="41656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5.5.5 MBR Partitioning Facts</a:t>
            </a:r>
            <a:endParaRPr lang="en-US" sz="3600" dirty="0"/>
          </a:p>
        </p:txBody>
      </p:sp>
      <p:pic>
        <p:nvPicPr>
          <p:cNvPr id="61442" name="Picture 2"/>
          <p:cNvPicPr>
            <a:picLocks noChangeAspect="1" noChangeArrowheads="1"/>
          </p:cNvPicPr>
          <p:nvPr/>
        </p:nvPicPr>
        <p:blipFill>
          <a:blip r:embed="rId2" cstate="print"/>
          <a:srcRect/>
          <a:stretch>
            <a:fillRect/>
          </a:stretch>
        </p:blipFill>
        <p:spPr bwMode="auto">
          <a:xfrm>
            <a:off x="1663700" y="1435100"/>
            <a:ext cx="9218613" cy="51816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b="1" dirty="0" smtClean="0"/>
              <a:t>5.5.7 GPT Partitioning Facts</a:t>
            </a:r>
            <a:endParaRPr lang="en-US" sz="3600" b="1" dirty="0"/>
          </a:p>
        </p:txBody>
      </p:sp>
      <p:sp>
        <p:nvSpPr>
          <p:cNvPr id="6" name="TextBox 5"/>
          <p:cNvSpPr txBox="1"/>
          <p:nvPr/>
        </p:nvSpPr>
        <p:spPr>
          <a:xfrm>
            <a:off x="279400" y="1435100"/>
            <a:ext cx="11531600" cy="3046988"/>
          </a:xfrm>
          <a:prstGeom prst="rect">
            <a:avLst/>
          </a:prstGeom>
          <a:noFill/>
        </p:spPr>
        <p:txBody>
          <a:bodyPr wrap="square" rtlCol="0">
            <a:spAutoFit/>
          </a:bodyPr>
          <a:lstStyle/>
          <a:p>
            <a:r>
              <a:rPr lang="en-US" sz="2400" dirty="0" smtClean="0"/>
              <a:t>GPT partitions are a new standard that are gradually replacing MBR partitions. </a:t>
            </a:r>
            <a:endParaRPr lang="en-US" sz="2400" dirty="0" smtClean="0"/>
          </a:p>
          <a:p>
            <a:endParaRPr lang="en-US" sz="2400" dirty="0" smtClean="0"/>
          </a:p>
          <a:p>
            <a:r>
              <a:rPr lang="en-US" sz="2400" dirty="0" smtClean="0"/>
              <a:t>GPT </a:t>
            </a:r>
            <a:r>
              <a:rPr lang="en-US" sz="2400" dirty="0" smtClean="0"/>
              <a:t>is associated with UEFI. GPT stands for GUID Partition Table. It's called GUID Partition Table because every partition on the drive has a globally unique identifier or GUID. </a:t>
            </a:r>
            <a:endParaRPr lang="en-US" sz="2400" dirty="0" smtClean="0"/>
          </a:p>
          <a:p>
            <a:endParaRPr lang="en-US" sz="2400" dirty="0" smtClean="0"/>
          </a:p>
          <a:p>
            <a:r>
              <a:rPr lang="en-US" sz="2400" dirty="0" smtClean="0"/>
              <a:t>That </a:t>
            </a:r>
            <a:r>
              <a:rPr lang="en-US" sz="2400" dirty="0" smtClean="0"/>
              <a:t>means that each partition worldwide would have its own unique identifying number. A GPT disk</a:t>
            </a:r>
            <a:r>
              <a:rPr lang="en-US" sz="2400" dirty="0" smtClean="0"/>
              <a:t>: (next slide)</a:t>
            </a:r>
            <a:endParaRPr lang="en-US" sz="2400" dirty="0" smtClean="0"/>
          </a:p>
          <a:p>
            <a:endParaRPr lang="en-US" sz="2400"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b="1" dirty="0" smtClean="0"/>
              <a:t>5.5.7 GPT Partitioning Facts</a:t>
            </a:r>
            <a:endParaRPr lang="en-US" sz="3600" b="1" dirty="0"/>
          </a:p>
        </p:txBody>
      </p:sp>
      <p:sp>
        <p:nvSpPr>
          <p:cNvPr id="6" name="TextBox 5"/>
          <p:cNvSpPr txBox="1"/>
          <p:nvPr/>
        </p:nvSpPr>
        <p:spPr>
          <a:xfrm>
            <a:off x="279400" y="1435100"/>
            <a:ext cx="11531600" cy="4431983"/>
          </a:xfrm>
          <a:prstGeom prst="rect">
            <a:avLst/>
          </a:prstGeom>
          <a:noFill/>
        </p:spPr>
        <p:txBody>
          <a:bodyPr wrap="square" rtlCol="0">
            <a:spAutoFit/>
          </a:bodyPr>
          <a:lstStyle/>
          <a:p>
            <a:pPr lvl="1">
              <a:buFont typeface="Arial" pitchFamily="34" charset="0"/>
              <a:buChar char="•"/>
            </a:pPr>
            <a:r>
              <a:rPr lang="en-US" sz="2400" dirty="0" smtClean="0"/>
              <a:t>Can </a:t>
            </a:r>
            <a:r>
              <a:rPr lang="en-US" sz="2400" dirty="0" smtClean="0"/>
              <a:t>be basic or </a:t>
            </a:r>
            <a:r>
              <a:rPr lang="en-US" sz="2400" dirty="0" smtClean="0"/>
              <a:t>dynamic</a:t>
            </a:r>
          </a:p>
          <a:p>
            <a:pPr lvl="1">
              <a:buFont typeface="Arial" pitchFamily="34" charset="0"/>
              <a:buChar char="•"/>
            </a:pPr>
            <a:r>
              <a:rPr lang="en-US" sz="2400" dirty="0" smtClean="0"/>
              <a:t>Supports </a:t>
            </a:r>
            <a:r>
              <a:rPr lang="en-US" sz="2400" dirty="0" smtClean="0"/>
              <a:t>up to 128 partitions depending on space allocated for the partition table. There is no need for extended and logical </a:t>
            </a:r>
            <a:r>
              <a:rPr lang="en-US" sz="2400" dirty="0" smtClean="0"/>
              <a:t>partitions.</a:t>
            </a:r>
          </a:p>
          <a:p>
            <a:pPr lvl="1">
              <a:buFont typeface="Arial" pitchFamily="34" charset="0"/>
              <a:buChar char="•"/>
            </a:pPr>
            <a:r>
              <a:rPr lang="en-US" sz="2400" dirty="0" smtClean="0"/>
              <a:t>Can </a:t>
            </a:r>
            <a:r>
              <a:rPr lang="en-US" sz="2400" dirty="0" smtClean="0"/>
              <a:t>support between 8 and 9.4 </a:t>
            </a:r>
            <a:r>
              <a:rPr lang="en-US" sz="2400" dirty="0" err="1" smtClean="0"/>
              <a:t>zettabytes</a:t>
            </a:r>
            <a:r>
              <a:rPr lang="en-US" sz="2400" dirty="0" smtClean="0"/>
              <a:t> depending on the sector </a:t>
            </a:r>
            <a:r>
              <a:rPr lang="en-US" sz="2400" dirty="0" smtClean="0"/>
              <a:t>size</a:t>
            </a:r>
          </a:p>
          <a:p>
            <a:pPr lvl="1">
              <a:buFont typeface="Arial" pitchFamily="34" charset="0"/>
              <a:buChar char="•"/>
            </a:pPr>
            <a:r>
              <a:rPr lang="en-US" sz="2400" dirty="0" smtClean="0"/>
              <a:t>Stores </a:t>
            </a:r>
            <a:r>
              <a:rPr lang="en-US" sz="2400" dirty="0" smtClean="0"/>
              <a:t>multiple copies of the partition table across the </a:t>
            </a:r>
            <a:r>
              <a:rPr lang="en-US" sz="2400" dirty="0" smtClean="0"/>
              <a:t>disk</a:t>
            </a:r>
          </a:p>
          <a:p>
            <a:pPr lvl="1">
              <a:buFont typeface="Arial" pitchFamily="34" charset="0"/>
              <a:buChar char="•"/>
            </a:pPr>
            <a:r>
              <a:rPr lang="en-US" sz="2400" dirty="0" smtClean="0"/>
              <a:t>Stores </a:t>
            </a:r>
            <a:r>
              <a:rPr lang="en-US" sz="2400" dirty="0" smtClean="0"/>
              <a:t>cyclic redundancy check (CRC) values to check that its data is intact. If the data is corrupted, GPT notices the problem and attempts to recover the damaged data from another location on the disk. </a:t>
            </a:r>
            <a:endParaRPr lang="en-US" sz="2400" dirty="0" smtClean="0"/>
          </a:p>
          <a:p>
            <a:pPr lvl="1">
              <a:buFont typeface="Arial" pitchFamily="34" charset="0"/>
              <a:buChar char="•"/>
            </a:pPr>
            <a:r>
              <a:rPr lang="en-US" sz="2400" dirty="0" smtClean="0"/>
              <a:t>Include </a:t>
            </a:r>
            <a:r>
              <a:rPr lang="en-US" sz="2400" dirty="0" smtClean="0"/>
              <a:t>a protective MBR. The protective MBR sees the GPT drive as a single partition that extends across the entire drive. </a:t>
            </a:r>
            <a:r>
              <a:rPr lang="en-US" sz="2400" dirty="0" smtClean="0"/>
              <a:t>The </a:t>
            </a:r>
            <a:r>
              <a:rPr lang="en-US" sz="2400" dirty="0" smtClean="0"/>
              <a:t>protective MBR makes sure that the old tools don't mistake the GPT drive for a non-partitioned drive and overwrite all your data.</a:t>
            </a:r>
          </a:p>
          <a:p>
            <a:endParaRPr lang="en-US" dirty="0"/>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5.7.4 Storage </a:t>
            </a:r>
            <a:r>
              <a:rPr lang="en-US" sz="3600" dirty="0" err="1" smtClean="0"/>
              <a:t>Managment</a:t>
            </a:r>
            <a:r>
              <a:rPr lang="en-US" sz="3600" dirty="0" smtClean="0"/>
              <a:t> </a:t>
            </a:r>
            <a:r>
              <a:rPr lang="en-US" sz="3600" dirty="0" smtClean="0"/>
              <a:t>Facts</a:t>
            </a:r>
            <a:endParaRPr lang="en-US" sz="3600" dirty="0"/>
          </a:p>
        </p:txBody>
      </p:sp>
      <p:pic>
        <p:nvPicPr>
          <p:cNvPr id="62466" name="Picture 2"/>
          <p:cNvPicPr>
            <a:picLocks noChangeAspect="1" noChangeArrowheads="1"/>
          </p:cNvPicPr>
          <p:nvPr/>
        </p:nvPicPr>
        <p:blipFill>
          <a:blip r:embed="rId2" cstate="print"/>
          <a:srcRect/>
          <a:stretch>
            <a:fillRect/>
          </a:stretch>
        </p:blipFill>
        <p:spPr bwMode="auto">
          <a:xfrm>
            <a:off x="920750" y="1581150"/>
            <a:ext cx="10475913" cy="43053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393700" y="780527"/>
            <a:ext cx="11163300" cy="646331"/>
          </a:xfrm>
          <a:prstGeom prst="rect">
            <a:avLst/>
          </a:prstGeom>
          <a:noFill/>
        </p:spPr>
        <p:txBody>
          <a:bodyPr wrap="square" rtlCol="0">
            <a:spAutoFit/>
          </a:bodyPr>
          <a:lstStyle/>
          <a:p>
            <a:r>
              <a:rPr lang="en-US" sz="3600" dirty="0" smtClean="0"/>
              <a:t>5.7.4 Storage </a:t>
            </a:r>
            <a:r>
              <a:rPr lang="en-US" sz="3600" dirty="0" err="1" smtClean="0"/>
              <a:t>Managment</a:t>
            </a:r>
            <a:r>
              <a:rPr lang="en-US" sz="3600" dirty="0" smtClean="0"/>
              <a:t> </a:t>
            </a:r>
            <a:r>
              <a:rPr lang="en-US" sz="3600" dirty="0" smtClean="0"/>
              <a:t>Facts</a:t>
            </a:r>
            <a:endParaRPr lang="en-US" sz="3600" dirty="0"/>
          </a:p>
        </p:txBody>
      </p:sp>
      <p:pic>
        <p:nvPicPr>
          <p:cNvPr id="63490" name="Picture 2"/>
          <p:cNvPicPr>
            <a:picLocks noChangeAspect="1" noChangeArrowheads="1"/>
          </p:cNvPicPr>
          <p:nvPr/>
        </p:nvPicPr>
        <p:blipFill>
          <a:blip r:embed="rId2" cstate="print"/>
          <a:srcRect/>
          <a:stretch>
            <a:fillRect/>
          </a:stretch>
        </p:blipFill>
        <p:spPr bwMode="auto">
          <a:xfrm>
            <a:off x="965200" y="1606550"/>
            <a:ext cx="10260013" cy="36449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4514" name="Picture 2"/>
          <p:cNvPicPr>
            <a:picLocks noChangeAspect="1" noChangeArrowheads="1"/>
          </p:cNvPicPr>
          <p:nvPr/>
        </p:nvPicPr>
        <p:blipFill>
          <a:blip r:embed="rId2" cstate="print"/>
          <a:srcRect b="6652"/>
          <a:stretch>
            <a:fillRect/>
          </a:stretch>
        </p:blipFill>
        <p:spPr bwMode="auto">
          <a:xfrm>
            <a:off x="914400" y="939800"/>
            <a:ext cx="10336213" cy="55245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5538" name="Picture 2"/>
          <p:cNvPicPr>
            <a:picLocks noChangeAspect="1" noChangeArrowheads="1"/>
          </p:cNvPicPr>
          <p:nvPr/>
        </p:nvPicPr>
        <p:blipFill>
          <a:blip r:embed="rId2" cstate="print"/>
          <a:srcRect/>
          <a:stretch>
            <a:fillRect/>
          </a:stretch>
        </p:blipFill>
        <p:spPr bwMode="auto">
          <a:xfrm>
            <a:off x="876300" y="1162050"/>
            <a:ext cx="10437813" cy="45339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6562" name="Picture 2"/>
          <p:cNvPicPr>
            <a:picLocks noChangeAspect="1" noChangeArrowheads="1"/>
          </p:cNvPicPr>
          <p:nvPr/>
        </p:nvPicPr>
        <p:blipFill>
          <a:blip r:embed="rId2" cstate="print"/>
          <a:srcRect/>
          <a:stretch>
            <a:fillRect/>
          </a:stretch>
        </p:blipFill>
        <p:spPr bwMode="auto">
          <a:xfrm>
            <a:off x="990600" y="1784350"/>
            <a:ext cx="10209213" cy="32893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7586" name="Picture 2"/>
          <p:cNvPicPr>
            <a:picLocks noChangeAspect="1" noChangeArrowheads="1"/>
          </p:cNvPicPr>
          <p:nvPr/>
        </p:nvPicPr>
        <p:blipFill>
          <a:blip r:embed="rId2" cstate="print"/>
          <a:srcRect/>
          <a:stretch>
            <a:fillRect/>
          </a:stretch>
        </p:blipFill>
        <p:spPr bwMode="auto">
          <a:xfrm>
            <a:off x="990600" y="965200"/>
            <a:ext cx="10209213" cy="560705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2422525"/>
            <a:ext cx="10515600" cy="1325563"/>
          </a:xfrm>
        </p:spPr>
        <p:txBody>
          <a:bodyPr/>
          <a:lstStyle/>
          <a:p>
            <a:pPr algn="ctr"/>
            <a:r>
              <a:rPr lang="en-US" dirty="0" smtClean="0"/>
              <a:t>End of lesson</a:t>
            </a:r>
            <a:endParaRPr lang="en-US" dirty="0"/>
          </a:p>
        </p:txBody>
      </p:sp>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6789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19459" name="Picture 3"/>
          <p:cNvPicPr>
            <a:picLocks noChangeAspect="1" noChangeArrowheads="1"/>
          </p:cNvPicPr>
          <p:nvPr/>
        </p:nvPicPr>
        <p:blipFill>
          <a:blip r:embed="rId2" cstate="print"/>
          <a:srcRect b="16488"/>
          <a:stretch>
            <a:fillRect/>
          </a:stretch>
        </p:blipFill>
        <p:spPr bwMode="auto">
          <a:xfrm>
            <a:off x="412750" y="1517650"/>
            <a:ext cx="11113053" cy="4311650"/>
          </a:xfrm>
          <a:prstGeom prst="rect">
            <a:avLst/>
          </a:prstGeom>
          <a:noFill/>
          <a:ln w="9525">
            <a:noFill/>
            <a:miter lim="800000"/>
            <a:headEnd/>
            <a:tailEnd/>
          </a:ln>
        </p:spPr>
      </p:pic>
      <p:pic>
        <p:nvPicPr>
          <p:cNvPr id="35841" name="Picture 1"/>
          <p:cNvPicPr>
            <a:picLocks noChangeAspect="1" noChangeArrowheads="1"/>
          </p:cNvPicPr>
          <p:nvPr/>
        </p:nvPicPr>
        <p:blipFill>
          <a:blip r:embed="rId3" cstate="print"/>
          <a:srcRect/>
          <a:stretch>
            <a:fillRect/>
          </a:stretch>
        </p:blipFill>
        <p:spPr bwMode="auto">
          <a:xfrm>
            <a:off x="8026400" y="2501900"/>
            <a:ext cx="3416300" cy="21336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20482" name="Picture 2"/>
          <p:cNvPicPr>
            <a:picLocks noChangeAspect="1" noChangeArrowheads="1"/>
          </p:cNvPicPr>
          <p:nvPr/>
        </p:nvPicPr>
        <p:blipFill>
          <a:blip r:embed="rId2" cstate="print"/>
          <a:srcRect/>
          <a:stretch>
            <a:fillRect/>
          </a:stretch>
        </p:blipFill>
        <p:spPr bwMode="auto">
          <a:xfrm>
            <a:off x="393700" y="1606550"/>
            <a:ext cx="11234676" cy="377825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908050" y="2952750"/>
            <a:ext cx="800100" cy="622300"/>
          </a:xfrm>
          <a:prstGeom prst="rect">
            <a:avLst/>
          </a:prstGeom>
          <a:noFill/>
          <a:ln w="9525">
            <a:noFill/>
            <a:miter lim="800000"/>
            <a:headEnd/>
            <a:tailEnd/>
          </a:ln>
        </p:spPr>
      </p:pic>
      <p:pic>
        <p:nvPicPr>
          <p:cNvPr id="34817" name="Picture 1"/>
          <p:cNvPicPr>
            <a:picLocks noChangeAspect="1" noChangeArrowheads="1"/>
          </p:cNvPicPr>
          <p:nvPr/>
        </p:nvPicPr>
        <p:blipFill>
          <a:blip r:embed="rId4" cstate="print"/>
          <a:srcRect t="3428" b="5759"/>
          <a:stretch>
            <a:fillRect/>
          </a:stretch>
        </p:blipFill>
        <p:spPr bwMode="auto">
          <a:xfrm>
            <a:off x="7467600" y="1714500"/>
            <a:ext cx="4006850" cy="2603500"/>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21506" name="Picture 2"/>
          <p:cNvPicPr>
            <a:picLocks noChangeAspect="1" noChangeArrowheads="1"/>
          </p:cNvPicPr>
          <p:nvPr/>
        </p:nvPicPr>
        <p:blipFill>
          <a:blip r:embed="rId2" cstate="print"/>
          <a:srcRect b="7051"/>
          <a:stretch>
            <a:fillRect/>
          </a:stretch>
        </p:blipFill>
        <p:spPr bwMode="auto">
          <a:xfrm>
            <a:off x="1219200" y="1517871"/>
            <a:ext cx="9650413" cy="5022629"/>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pic>
        <p:nvPicPr>
          <p:cNvPr id="22530" name="Picture 2"/>
          <p:cNvPicPr>
            <a:picLocks noChangeAspect="1" noChangeArrowheads="1"/>
          </p:cNvPicPr>
          <p:nvPr/>
        </p:nvPicPr>
        <p:blipFill>
          <a:blip r:embed="rId2" cstate="print"/>
          <a:srcRect/>
          <a:stretch>
            <a:fillRect/>
          </a:stretch>
        </p:blipFill>
        <p:spPr bwMode="auto">
          <a:xfrm>
            <a:off x="685800" y="1543050"/>
            <a:ext cx="10795000" cy="4752156"/>
          </a:xfrm>
          <a:prstGeom prst="rect">
            <a:avLst/>
          </a:prstGeom>
          <a:no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57200" y="894827"/>
            <a:ext cx="11163300" cy="646331"/>
          </a:xfrm>
          <a:prstGeom prst="rect">
            <a:avLst/>
          </a:prstGeom>
          <a:noFill/>
        </p:spPr>
        <p:txBody>
          <a:bodyPr wrap="square" rtlCol="0">
            <a:spAutoFit/>
          </a:bodyPr>
          <a:lstStyle/>
          <a:p>
            <a:r>
              <a:rPr lang="en-US" sz="3600" dirty="0" smtClean="0"/>
              <a:t>5.1.2 Storage Device Facts</a:t>
            </a:r>
            <a:endParaRPr lang="en-US" sz="3600" dirty="0"/>
          </a:p>
        </p:txBody>
      </p:sp>
      <p:sp>
        <p:nvSpPr>
          <p:cNvPr id="6" name="TextBox 5"/>
          <p:cNvSpPr txBox="1"/>
          <p:nvPr/>
        </p:nvSpPr>
        <p:spPr>
          <a:xfrm>
            <a:off x="1308100" y="2717800"/>
            <a:ext cx="7810500" cy="369332"/>
          </a:xfrm>
          <a:prstGeom prst="rect">
            <a:avLst/>
          </a:prstGeom>
          <a:noFill/>
        </p:spPr>
        <p:txBody>
          <a:bodyPr wrap="square" rtlCol="0">
            <a:spAutoFit/>
          </a:bodyPr>
          <a:lstStyle/>
          <a:p>
            <a:endParaRPr lang="en-US" dirty="0"/>
          </a:p>
        </p:txBody>
      </p:sp>
      <p:sp>
        <p:nvSpPr>
          <p:cNvPr id="7" name="TextBox 6"/>
          <p:cNvSpPr txBox="1"/>
          <p:nvPr/>
        </p:nvSpPr>
        <p:spPr>
          <a:xfrm>
            <a:off x="457200" y="1905000"/>
            <a:ext cx="11176000" cy="3970318"/>
          </a:xfrm>
          <a:prstGeom prst="rect">
            <a:avLst/>
          </a:prstGeom>
          <a:noFill/>
        </p:spPr>
        <p:txBody>
          <a:bodyPr wrap="square" rtlCol="0">
            <a:spAutoFit/>
          </a:bodyPr>
          <a:lstStyle/>
          <a:p>
            <a:r>
              <a:rPr lang="en-US" sz="2800" dirty="0" smtClean="0"/>
              <a:t>The term </a:t>
            </a:r>
            <a:r>
              <a:rPr lang="en-US" sz="2800" i="1" dirty="0" smtClean="0"/>
              <a:t>removable storage</a:t>
            </a:r>
            <a:r>
              <a:rPr lang="en-US" sz="2800" dirty="0" smtClean="0"/>
              <a:t> refers to the ability to easily connect and disconnect storage devices or storage media from a computer (as compared to internal or fixed storage). </a:t>
            </a:r>
          </a:p>
          <a:p>
            <a:endParaRPr lang="en-US" sz="2800" dirty="0" smtClean="0"/>
          </a:p>
          <a:p>
            <a:r>
              <a:rPr lang="en-US" sz="2800" dirty="0" smtClean="0"/>
              <a:t>Optical discs, flash devices, eSATA drives, and tapes are examples of removable media. </a:t>
            </a:r>
          </a:p>
          <a:p>
            <a:endParaRPr lang="en-US" sz="2800" dirty="0" smtClean="0"/>
          </a:p>
          <a:p>
            <a:r>
              <a:rPr lang="en-US" sz="2800" dirty="0" smtClean="0"/>
              <a:t>Hard disks and solid state drives are typically not removable media as they are installed internally in the computer.</a:t>
            </a:r>
          </a:p>
        </p:txBody>
      </p:sp>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1773</Words>
  <Application>Microsoft Office PowerPoint</Application>
  <PresentationFormat>Custom</PresentationFormat>
  <Paragraphs>219</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End of lesson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Rick</cp:lastModifiedBy>
  <cp:revision>104</cp:revision>
  <dcterms:created xsi:type="dcterms:W3CDTF">2017-03-12T01:51:19Z</dcterms:created>
  <dcterms:modified xsi:type="dcterms:W3CDTF">2017-06-06T06:36:16Z</dcterms:modified>
</cp:coreProperties>
</file>