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74" r:id="rId6"/>
    <p:sldId id="273" r:id="rId7"/>
    <p:sldId id="275" r:id="rId8"/>
    <p:sldId id="258" r:id="rId9"/>
    <p:sldId id="259" r:id="rId10"/>
    <p:sldId id="260" r:id="rId11"/>
    <p:sldId id="276" r:id="rId12"/>
    <p:sldId id="277" r:id="rId13"/>
    <p:sldId id="261" r:id="rId14"/>
    <p:sldId id="262" r:id="rId15"/>
    <p:sldId id="264" r:id="rId16"/>
    <p:sldId id="265" r:id="rId17"/>
    <p:sldId id="266" r:id="rId18"/>
    <p:sldId id="267" r:id="rId19"/>
    <p:sldId id="270" r:id="rId20"/>
    <p:sldId id="268" r:id="rId21"/>
    <p:sldId id="269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0DB2-1E9F-40CC-A6A4-FAF5E27B1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FD3B5-BE7F-4A1C-8CA6-4FB321E2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88E5-5F86-48BF-A564-FDAF6111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3E68-B1D5-43F6-A646-EEB60278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7DAA9-F3DE-4593-87AB-9094DCAB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841D-0156-4244-A841-4DCBF5A2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59E58-4DA1-4137-AE4D-2B0E20312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0D128-3B9B-4302-943F-EAC546A6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1D64B-FFC8-443B-A608-D6150A8B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BCEF-2DC7-44DD-8A69-EAEDD6B8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7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A6F9B-C6D5-47AC-99A4-0132ECB3D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E3E62-BFCC-4DCA-8BFF-D1E855464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98931-862D-4B79-A375-AC6FF2BE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52DFE-BB89-401E-A162-EA9FBB79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67A9D-F19A-45B0-9201-8718747F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8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64CB-3A54-4E15-BBB8-08E6DE8F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48AEA-A340-4513-9597-10B925132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18BA-5729-4FA7-B1E8-8DC9DE4F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B84A8-4D55-438C-881A-9B2A71EA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42F4-1F48-4EC2-8FC2-2CB98C2B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AA63-DB0C-4BFA-8D93-F9518EF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6ABD6-AACE-4C70-8D84-FA186355C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6EF08-7CD5-4DF7-A77B-2AF575CB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65DE-B7BE-4738-B18C-2512E1C4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754A4-B7D2-4C6A-9745-6CDEF3F6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2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B14B-DC99-4603-A2C0-86A250F3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65143-A8E6-444E-82E9-94F72F56C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6CB6C-D004-4A18-AEAF-312392F3D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06E7B-6353-467C-92AF-34E77710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B6B60-9C90-497B-BE55-B16EF5C5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6AECF-BBC0-4572-9F86-D0254B7E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6D41-B554-4C53-A04C-9098F427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8D0C-829F-4E04-820B-30A5AFB9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DB73D-5F00-4A15-87D8-16689975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27AA2-DAA4-461C-AA36-693B99823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EC2B2-6C8C-4369-9ED8-0E48ED25B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9012E-EF31-4490-80FA-8085ABF2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34BF0-EBB0-45F1-9BB0-694A2CF3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A4512-9964-4ABB-805D-DE7A34CD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F1A3-0F4F-4C81-BF61-F902931A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4651B-581E-49EA-86F7-43A3F020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E9717-63E3-482B-9B88-BA027BA8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F85B-C12A-4F62-AE3D-6E247C90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1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411FA-DB34-4CF1-9E9E-D359C172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4BEE3-5E12-4B27-9533-329BDC36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067D4-1B95-4037-8179-5CC4CD4F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4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E61A-5D5A-47C1-801F-999F7C85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187F-8970-402E-B496-E62F7421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907FA-839D-4372-A247-036AF105B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B8C3E-AA91-4DC0-9AFE-82479538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3F3E7-B83F-491A-9EF1-D7E1A877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5AE49-5ADC-4CC3-ABC6-CB72D6F4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60AA-C93D-4663-B4F8-3E8C7E12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A54E5-79AE-4FE2-88E1-64768CB4B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413CA-37F1-4CD4-896B-794D57F92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31201-B075-4B78-B22E-67C004D8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5D2C5-0FFE-4AAA-B0BC-C399154D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1373B-73B7-420F-B877-405CEA55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6B0FA-4FC8-4EBC-B7DE-F6014079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F1FF-6658-4E38-8A40-440BE90E2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FBAA-2AAC-4AA5-898F-930A2A29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DFB2-BB29-43B3-9EB2-F4E0A02761F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7B0BB-9110-460E-8EF9-6E53ACA2D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57E6-ABCA-4379-873D-E9507BB10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892B-78DE-49A5-9F13-7BEF34D0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United_States_presidential_elections_in_Alaba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quizlet.com/join/bYdcA5g3X?i=3fxp2k&amp;x=1bq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herrington@zagmail.gonzaga.edu" TargetMode="External"/><Relationship Id="rId2" Type="http://schemas.openxmlformats.org/officeDocument/2006/relationships/hyperlink" Target="mailto:shartley@zagmail.Gonzag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093731-3F14-465F-A832-0199A280C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3" b="7667"/>
          <a:stretch/>
        </p:blipFill>
        <p:spPr>
          <a:xfrm>
            <a:off x="20" y="-23066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32C9FB7-D6F5-49CD-856D-DE0AF3F7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Welcome!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004964F-AD8A-41D5-9367-C867CF9674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1309" y="1690688"/>
            <a:ext cx="3290699" cy="435133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CA2849B-F096-4D51-8E31-7E045EE7E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2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My name is </a:t>
            </a:r>
            <a:r>
              <a:rPr lang="en-US" u="sng" dirty="0"/>
              <a:t>Sarah,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A852B9A6-6272-47B4-B9D6-5D2DD7581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3452072"/>
            <a:ext cx="4681674" cy="2898737"/>
          </a:xfrm>
          <a:prstGeom prst="rect">
            <a:avLst/>
          </a:prstGeom>
        </p:spPr>
      </p:pic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2F4D6AE2-7C35-42BC-A432-77587E436A72}"/>
              </a:ext>
            </a:extLst>
          </p:cNvPr>
          <p:cNvSpPr/>
          <p:nvPr/>
        </p:nvSpPr>
        <p:spPr>
          <a:xfrm>
            <a:off x="6866708" y="3671929"/>
            <a:ext cx="219919" cy="2412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6BD48BA-777D-48FE-951C-AA1FB9E0E4A0}"/>
              </a:ext>
            </a:extLst>
          </p:cNvPr>
          <p:cNvSpPr/>
          <p:nvPr/>
        </p:nvSpPr>
        <p:spPr>
          <a:xfrm rot="8219417">
            <a:off x="9065955" y="4881942"/>
            <a:ext cx="999461" cy="36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Chef female with solid fill">
            <a:extLst>
              <a:ext uri="{FF2B5EF4-FFF2-40B4-BE49-F238E27FC236}">
                <a16:creationId xmlns:a16="http://schemas.microsoft.com/office/drawing/2014/main" id="{4DCABF10-D2F6-4B3A-84B5-6A02A810A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5574">
            <a:off x="10211731" y="-8500"/>
            <a:ext cx="1716601" cy="171660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D48DAC8-375D-4724-8D07-14FDF7D3011E}"/>
              </a:ext>
            </a:extLst>
          </p:cNvPr>
          <p:cNvSpPr txBox="1"/>
          <p:nvPr/>
        </p:nvSpPr>
        <p:spPr>
          <a:xfrm>
            <a:off x="8941864" y="1731566"/>
            <a:ext cx="283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I like </a:t>
            </a:r>
            <a:r>
              <a:rPr lang="en-US" sz="2800" u="sng" dirty="0"/>
              <a:t>to cook</a:t>
            </a:r>
            <a:r>
              <a:rPr lang="en-US" sz="2800" dirty="0"/>
              <a:t>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113729-0AF9-40AF-AA6A-6224412416CD}"/>
              </a:ext>
            </a:extLst>
          </p:cNvPr>
          <p:cNvSpPr txBox="1"/>
          <p:nvPr/>
        </p:nvSpPr>
        <p:spPr>
          <a:xfrm>
            <a:off x="6303264" y="2277732"/>
            <a:ext cx="305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am from </a:t>
            </a:r>
            <a:r>
              <a:rPr lang="en-US" sz="2800" u="sng" dirty="0"/>
              <a:t>Alabama.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73266-2349-442E-9AB7-20F9015D7E85}"/>
              </a:ext>
            </a:extLst>
          </p:cNvPr>
          <p:cNvSpPr txBox="1"/>
          <p:nvPr/>
        </p:nvSpPr>
        <p:spPr>
          <a:xfrm>
            <a:off x="5960833" y="4531309"/>
            <a:ext cx="564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ighlight>
                  <a:srgbClr val="FFFF00"/>
                </a:highlight>
              </a:rPr>
              <a:t>Respond: Hi Sarah</a:t>
            </a:r>
            <a:r>
              <a:rPr lang="en-US" sz="3600" b="1" dirty="0">
                <a:highlight>
                  <a:srgbClr val="FFFF00"/>
                </a:highligh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41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/>
      <p:bldP spid="29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BCC10-5B68-4988-8631-429585EAF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3976496" cy="3900326"/>
          </a:xfrm>
        </p:spPr>
        <p:txBody>
          <a:bodyPr>
            <a:normAutofit/>
          </a:bodyPr>
          <a:lstStyle/>
          <a:p>
            <a:pPr algn="l"/>
            <a:r>
              <a:rPr lang="en-US" sz="5200"/>
              <a:t>Simon Says!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EB94B5-25DA-4162-AAE2-D16B7FE05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3976496" cy="1521620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8" name="Graphic 7" descr="Quotes">
            <a:extLst>
              <a:ext uri="{FF2B5EF4-FFF2-40B4-BE49-F238E27FC236}">
                <a16:creationId xmlns:a16="http://schemas.microsoft.com/office/drawing/2014/main" id="{99562DFE-2DC8-40D8-94F1-56C70ACB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250" y="557189"/>
            <a:ext cx="5576808" cy="5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BCC10-5B68-4988-8631-429585EAF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3976496" cy="3900326"/>
          </a:xfrm>
        </p:spPr>
        <p:txBody>
          <a:bodyPr>
            <a:normAutofit/>
          </a:bodyPr>
          <a:lstStyle/>
          <a:p>
            <a:pPr algn="l"/>
            <a:r>
              <a:rPr lang="en-US" sz="5200"/>
              <a:t>Simon Says!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EB94B5-25DA-4162-AAE2-D16B7FE05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3976496" cy="1521620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8" name="Graphic 7" descr="Quotes">
            <a:extLst>
              <a:ext uri="{FF2B5EF4-FFF2-40B4-BE49-F238E27FC236}">
                <a16:creationId xmlns:a16="http://schemas.microsoft.com/office/drawing/2014/main" id="{99562DFE-2DC8-40D8-94F1-56C70ACB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250" y="557189"/>
            <a:ext cx="5576808" cy="5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35FA-842E-4013-9693-D4E65489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8852-9A6D-45BC-AC41-F1219F36E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Name one (1) classroom rule.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 A: Participate, be respectful, don’t understand? Tell me!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sign for ‘please repeat’?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everyone understand?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5CFAD035-2ADC-4C53-A80D-6FD884CCC97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12" y="2831948"/>
            <a:ext cx="2630122" cy="1570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44705A2-6EEE-46C2-B570-7EB026C721A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12" y="4495650"/>
            <a:ext cx="2630122" cy="1570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95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stern food arranged on table">
            <a:extLst>
              <a:ext uri="{FF2B5EF4-FFF2-40B4-BE49-F238E27FC236}">
                <a16:creationId xmlns:a16="http://schemas.microsoft.com/office/drawing/2014/main" id="{F3AD6072-4721-409E-9D2F-A215E54C9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86914-B896-46D3-BE5E-C5F4FF7C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Vocabulary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7942F-BE4C-4CC0-BB93-C0BFEB817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Let’s eat, y’all!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430C57-2482-4F51-928D-6E2C40B9969D}"/>
              </a:ext>
            </a:extLst>
          </p:cNvPr>
          <p:cNvSpPr/>
          <p:nvPr/>
        </p:nvSpPr>
        <p:spPr>
          <a:xfrm>
            <a:off x="6235700" y="4022880"/>
            <a:ext cx="876300" cy="70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06DC82-6134-4DC4-BE5F-16D559820E3A}"/>
              </a:ext>
            </a:extLst>
          </p:cNvPr>
          <p:cNvCxnSpPr/>
          <p:nvPr/>
        </p:nvCxnSpPr>
        <p:spPr>
          <a:xfrm>
            <a:off x="7112000" y="4373640"/>
            <a:ext cx="9271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EB1301-E6E3-4FFB-9913-791211ADA150}"/>
              </a:ext>
            </a:extLst>
          </p:cNvPr>
          <p:cNvSpPr txBox="1"/>
          <p:nvPr/>
        </p:nvSpPr>
        <p:spPr>
          <a:xfrm>
            <a:off x="8153400" y="4022880"/>
            <a:ext cx="96090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Y’all </a:t>
            </a:r>
          </a:p>
          <a:p>
            <a:r>
              <a:rPr lang="en-US" dirty="0"/>
              <a:t>You + all</a:t>
            </a:r>
          </a:p>
        </p:txBody>
      </p:sp>
    </p:spTree>
    <p:extLst>
      <p:ext uri="{BB962C8B-B14F-4D97-AF65-F5344CB8AC3E}">
        <p14:creationId xmlns:p14="http://schemas.microsoft.com/office/powerpoint/2010/main" val="325775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E394F-D0D0-4A91-AF36-4F09F974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61975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Recipe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A2ADA-BCD4-4A86-BAA2-8C2C0476E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set of instructions for cooking. </a:t>
            </a:r>
          </a:p>
          <a:p>
            <a:endParaRPr lang="en-US" sz="2400" dirty="0"/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recipe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calls for one cup of flour.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B8AE13-33C0-4845-8B7A-0262275E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21" y="1021122"/>
            <a:ext cx="7214616" cy="481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CDF8E-66A9-4C9D-9D65-55E13B7C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Bake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7B8E-32D5-4486-A51A-D22BE5BC7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400" u="sng" dirty="0"/>
              <a:t>Verb</a:t>
            </a:r>
            <a:r>
              <a:rPr lang="en-US" sz="2400" dirty="0"/>
              <a:t>: To prepare food using the oven</a:t>
            </a:r>
          </a:p>
          <a:p>
            <a:endParaRPr lang="en-US" sz="2400" dirty="0"/>
          </a:p>
          <a:p>
            <a:r>
              <a:rPr lang="en-US" sz="2400" dirty="0"/>
              <a:t>The muffins need to </a:t>
            </a:r>
            <a:r>
              <a:rPr lang="en-US" sz="2400" b="1" dirty="0"/>
              <a:t>bake</a:t>
            </a:r>
            <a:r>
              <a:rPr lang="en-US" sz="2400" dirty="0"/>
              <a:t> for 15 minutes.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90FC2-13F5-4475-A84B-3C33E5CAB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78" r="764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6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51584-FF23-4F7B-9E09-5E7AED9B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Cook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A5A28-67BE-4B05-ACC7-F5415D51E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400" u="sng" dirty="0"/>
              <a:t>Verb</a:t>
            </a:r>
            <a:r>
              <a:rPr lang="en-US" sz="2400" dirty="0"/>
              <a:t>: To prepare food using the stove</a:t>
            </a:r>
          </a:p>
          <a:p>
            <a:endParaRPr lang="en-US" sz="2400" dirty="0"/>
          </a:p>
          <a:p>
            <a:r>
              <a:rPr lang="en-US" sz="2400" dirty="0"/>
              <a:t>Lilia likes to </a:t>
            </a:r>
            <a:r>
              <a:rPr lang="en-US" sz="2400" b="1" dirty="0"/>
              <a:t>cook</a:t>
            </a:r>
            <a:r>
              <a:rPr lang="en-US" sz="2400" dirty="0"/>
              <a:t> for her family. 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A9056B-F19C-4633-BA04-65234F83C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33" r="24180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08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38765-3C81-44B2-9C86-3F1A47E1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Ingredients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796FD-F45D-4654-A9A8-2158866AE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u="sng" dirty="0"/>
              <a:t>Noun</a:t>
            </a:r>
            <a:r>
              <a:rPr lang="en-US" sz="2200" dirty="0"/>
              <a:t>: the parts that you are cooking or baking with.</a:t>
            </a:r>
          </a:p>
          <a:p>
            <a:endParaRPr lang="en-US" sz="2200" dirty="0"/>
          </a:p>
          <a:p>
            <a:r>
              <a:rPr lang="en-US" sz="2200" dirty="0"/>
              <a:t>Some of the </a:t>
            </a:r>
            <a:r>
              <a:rPr lang="en-US" sz="2200" b="1" dirty="0"/>
              <a:t>ingredients</a:t>
            </a:r>
            <a:r>
              <a:rPr lang="en-US" sz="2200" dirty="0"/>
              <a:t> were coco and sugar.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BA9CC7-F7AA-474E-B0A4-603A64825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06" r="197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4C5B9-346B-4327-B25D-2050D2A5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Mix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01CE8-572B-4570-B469-2E33201E0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u="sng" dirty="0"/>
              <a:t>Verb</a:t>
            </a:r>
            <a:r>
              <a:rPr lang="en-US" sz="2400" dirty="0"/>
              <a:t>: to combine</a:t>
            </a:r>
          </a:p>
          <a:p>
            <a:endParaRPr lang="en-US" sz="2400" dirty="0"/>
          </a:p>
          <a:p>
            <a:r>
              <a:rPr lang="en-US" sz="2400" b="1" dirty="0"/>
              <a:t>Mix</a:t>
            </a:r>
            <a:r>
              <a:rPr lang="en-US" sz="2400" dirty="0"/>
              <a:t> the batter for five minutes.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4B203-3CAA-4FB1-936D-7CC7DBEB9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2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67D90-E85A-4DF8-B0AB-16579B8F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Utensil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B54AA-F5A0-4E3F-8B78-755B3E583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u="sng" dirty="0"/>
              <a:t>Noun</a:t>
            </a:r>
            <a:r>
              <a:rPr lang="en-US" sz="2400" dirty="0"/>
              <a:t>: The items you need for cooking or baking</a:t>
            </a:r>
          </a:p>
          <a:p>
            <a:endParaRPr lang="en-US" sz="2400" dirty="0"/>
          </a:p>
          <a:p>
            <a:r>
              <a:rPr lang="en-US" sz="2400" dirty="0"/>
              <a:t>My favorite </a:t>
            </a:r>
            <a:r>
              <a:rPr lang="en-US" sz="2400" b="1" dirty="0"/>
              <a:t>utensil</a:t>
            </a:r>
            <a:r>
              <a:rPr lang="en-US" sz="2400" dirty="0"/>
              <a:t> is a spork.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2AC84B-E9AA-45C0-B78C-A3AF90C78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36" r="2196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37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B225-7F8C-4A50-9E33-25B9D6C8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4F59-E3EE-4A3A-BCCB-AFEE639B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6517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My name is ______, and I like _____. I am from ______.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701BF-5D92-446C-9A3F-E68D1707C969}"/>
              </a:ext>
            </a:extLst>
          </p:cNvPr>
          <p:cNvSpPr txBox="1"/>
          <p:nvPr/>
        </p:nvSpPr>
        <p:spPr>
          <a:xfrm>
            <a:off x="6268578" y="2250387"/>
            <a:ext cx="259782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 Verb</a:t>
            </a:r>
          </a:p>
          <a:p>
            <a:r>
              <a:rPr lang="en-US" dirty="0"/>
              <a:t>To learn </a:t>
            </a:r>
          </a:p>
          <a:p>
            <a:r>
              <a:rPr lang="en-US" dirty="0"/>
              <a:t>To study </a:t>
            </a:r>
          </a:p>
          <a:p>
            <a:r>
              <a:rPr lang="en-US" dirty="0"/>
              <a:t>To make art</a:t>
            </a:r>
          </a:p>
          <a:p>
            <a:r>
              <a:rPr lang="en-US" dirty="0"/>
              <a:t>To cook </a:t>
            </a:r>
          </a:p>
          <a:p>
            <a:r>
              <a:rPr lang="en-US" dirty="0"/>
              <a:t>To spend time with family</a:t>
            </a:r>
          </a:p>
          <a:p>
            <a:r>
              <a:rPr lang="en-US" dirty="0"/>
              <a:t>To fish </a:t>
            </a:r>
          </a:p>
          <a:p>
            <a:r>
              <a:rPr lang="en-US" dirty="0"/>
              <a:t>To swim </a:t>
            </a:r>
          </a:p>
          <a:p>
            <a:r>
              <a:rPr lang="en-US" dirty="0"/>
              <a:t>To exercise </a:t>
            </a:r>
          </a:p>
          <a:p>
            <a:r>
              <a:rPr lang="en-US" dirty="0"/>
              <a:t>To pray </a:t>
            </a:r>
          </a:p>
          <a:p>
            <a:r>
              <a:rPr lang="en-US" dirty="0"/>
              <a:t>To run </a:t>
            </a:r>
          </a:p>
          <a:p>
            <a:r>
              <a:rPr lang="en-US" dirty="0"/>
              <a:t>To play sports </a:t>
            </a:r>
          </a:p>
          <a:p>
            <a:r>
              <a:rPr lang="en-US" dirty="0"/>
              <a:t>To grill </a:t>
            </a:r>
          </a:p>
          <a:p>
            <a:r>
              <a:rPr lang="en-US" dirty="0"/>
              <a:t>To sow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0DAED5-2EC4-48F7-A615-9BCBB51D98EC}"/>
              </a:ext>
            </a:extLst>
          </p:cNvPr>
          <p:cNvGrpSpPr/>
          <p:nvPr/>
        </p:nvGrpSpPr>
        <p:grpSpPr>
          <a:xfrm>
            <a:off x="3725041" y="2316274"/>
            <a:ext cx="1312219" cy="1603375"/>
            <a:chOff x="3725041" y="2316274"/>
            <a:chExt cx="1312219" cy="1603375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58522F8C-E33C-4851-9187-8877A4302E1F}"/>
                </a:ext>
              </a:extLst>
            </p:cNvPr>
            <p:cNvSpPr/>
            <p:nvPr/>
          </p:nvSpPr>
          <p:spPr>
            <a:xfrm rot="16200000">
              <a:off x="3824788" y="2546757"/>
              <a:ext cx="1112726" cy="651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4DED73-ECBF-4ECF-9FFF-DEFDE8CC306B}"/>
                </a:ext>
              </a:extLst>
            </p:cNvPr>
            <p:cNvSpPr txBox="1"/>
            <p:nvPr/>
          </p:nvSpPr>
          <p:spPr>
            <a:xfrm>
              <a:off x="3725041" y="3550317"/>
              <a:ext cx="1312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Your Name!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8405B5-6D0C-4C77-8CA9-446313CEB169}"/>
              </a:ext>
            </a:extLst>
          </p:cNvPr>
          <p:cNvGrpSpPr/>
          <p:nvPr/>
        </p:nvGrpSpPr>
        <p:grpSpPr>
          <a:xfrm>
            <a:off x="8866405" y="2250387"/>
            <a:ext cx="1478290" cy="1603375"/>
            <a:chOff x="3725041" y="2316274"/>
            <a:chExt cx="1478290" cy="160337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63DC9C2-E00D-429F-B09E-2AC212D2F534}"/>
                </a:ext>
              </a:extLst>
            </p:cNvPr>
            <p:cNvSpPr/>
            <p:nvPr/>
          </p:nvSpPr>
          <p:spPr>
            <a:xfrm rot="16200000">
              <a:off x="3824788" y="2546757"/>
              <a:ext cx="1112726" cy="651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993879-5CDD-42D9-9942-981B77DCC82B}"/>
                </a:ext>
              </a:extLst>
            </p:cNvPr>
            <p:cNvSpPr txBox="1"/>
            <p:nvPr/>
          </p:nvSpPr>
          <p:spPr>
            <a:xfrm>
              <a:off x="3725041" y="3550317"/>
              <a:ext cx="147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Your country!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D28799-50C3-4A78-B7F9-7B311E65A377}"/>
              </a:ext>
            </a:extLst>
          </p:cNvPr>
          <p:cNvSpPr txBox="1"/>
          <p:nvPr/>
        </p:nvSpPr>
        <p:spPr>
          <a:xfrm>
            <a:off x="1133856" y="4235546"/>
            <a:ext cx="549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FFFF00"/>
                </a:highlight>
              </a:rPr>
              <a:t>Respond: Hi,__________!</a:t>
            </a:r>
          </a:p>
        </p:txBody>
      </p:sp>
    </p:spTree>
    <p:extLst>
      <p:ext uri="{BB962C8B-B14F-4D97-AF65-F5344CB8AC3E}">
        <p14:creationId xmlns:p14="http://schemas.microsoft.com/office/powerpoint/2010/main" val="8507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4F42A-6EBC-48D1-8209-D49386E5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Yield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D6B99-47FB-4FB7-B916-A0B8BBF38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to produce or provide</a:t>
            </a:r>
          </a:p>
          <a:p>
            <a:endParaRPr lang="en-US" sz="2400" dirty="0"/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recipe will 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yield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20 cookies.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779099-F78C-418F-81AE-17C154B57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13285"/>
            <a:ext cx="7214616" cy="54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AADC0-4AA5-452C-A435-AC4D3429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Homework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2D612-975D-4ECA-85AA-077658BA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Study vocabulary </a:t>
            </a:r>
            <a:r>
              <a:rPr lang="en-US" sz="1600" b="0" i="0">
                <a:solidFill>
                  <a:srgbClr val="303545"/>
                </a:solidFill>
                <a:effectLst/>
                <a:latin typeface="hurme_no2-webfont"/>
                <a:hlinkClick r:id="rId2"/>
              </a:rPr>
              <a:t>https://quizlet.com/join/bYdcA5g3X?i=3fxp2k&amp;x=1bqt</a:t>
            </a:r>
            <a:r>
              <a:rPr lang="en-US" sz="1600" b="0" i="0">
                <a:solidFill>
                  <a:srgbClr val="303545"/>
                </a:solidFill>
                <a:effectLst/>
                <a:latin typeface="hurme_no2-webfont"/>
              </a:rPr>
              <a:t> </a:t>
            </a:r>
            <a:r>
              <a:rPr lang="en-US" sz="2200"/>
              <a:t> </a:t>
            </a:r>
            <a:endParaRPr lang="en-US" sz="2200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3B97A7E6-A57B-4D02-847C-FBA907BE4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7" r="1553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93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877B0-D985-4771-BB27-F75F34DB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When is class?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335EB6-B47F-44AC-B223-1E710F35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Monday- Thursday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5:30pm-7:00pm </a:t>
            </a:r>
          </a:p>
          <a:p>
            <a:pPr marL="0" indent="0">
              <a:buNone/>
            </a:pPr>
            <a:r>
              <a:rPr lang="en-US" sz="2400" u="sng" dirty="0"/>
              <a:t>Saturday </a:t>
            </a:r>
            <a:r>
              <a:rPr lang="en-US" sz="2400" dirty="0"/>
              <a:t>                 10:00am-11:30am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04090C41-2442-404E-9E1A-3CCE540B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67" y="640080"/>
            <a:ext cx="7208323" cy="5550408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D3838132-29FD-48C7-9D64-F4D852952DCF}"/>
              </a:ext>
            </a:extLst>
          </p:cNvPr>
          <p:cNvSpPr/>
          <p:nvPr/>
        </p:nvSpPr>
        <p:spPr>
          <a:xfrm>
            <a:off x="5936342" y="2707130"/>
            <a:ext cx="652041" cy="6250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E528CE-18DE-420E-A50E-2A03E7A4884A}"/>
              </a:ext>
            </a:extLst>
          </p:cNvPr>
          <p:cNvCxnSpPr>
            <a:cxnSpLocks/>
          </p:cNvCxnSpPr>
          <p:nvPr/>
        </p:nvCxnSpPr>
        <p:spPr>
          <a:xfrm>
            <a:off x="6262577" y="3059214"/>
            <a:ext cx="47421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2E2C1C-3716-471E-93E2-6AAD22BDEF84}"/>
              </a:ext>
            </a:extLst>
          </p:cNvPr>
          <p:cNvCxnSpPr>
            <a:cxnSpLocks/>
          </p:cNvCxnSpPr>
          <p:nvPr/>
        </p:nvCxnSpPr>
        <p:spPr>
          <a:xfrm>
            <a:off x="6262577" y="3873795"/>
            <a:ext cx="47421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67DF48-BCDB-46CA-A8A4-F47DC6C25BC4}"/>
              </a:ext>
            </a:extLst>
          </p:cNvPr>
          <p:cNvCxnSpPr>
            <a:cxnSpLocks/>
          </p:cNvCxnSpPr>
          <p:nvPr/>
        </p:nvCxnSpPr>
        <p:spPr>
          <a:xfrm>
            <a:off x="6262577" y="4699007"/>
            <a:ext cx="47421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5767EF7-FC4E-43B4-97FC-7D1A4C6F7BF7}"/>
              </a:ext>
            </a:extLst>
          </p:cNvPr>
          <p:cNvSpPr/>
          <p:nvPr/>
        </p:nvSpPr>
        <p:spPr>
          <a:xfrm>
            <a:off x="10831305" y="4318644"/>
            <a:ext cx="652041" cy="6250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7332B-C19B-4C0D-A76F-2704579B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Attendance?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0133-3F17-4469-816E-8BFCB4E7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Come if you can </a:t>
            </a:r>
            <a:r>
              <a:rPr lang="en-US" sz="2200" dirty="0">
                <a:sym typeface="Wingdings" panose="05000000000000000000" pitchFamily="2" charset="2"/>
              </a:rPr>
              <a:t> </a:t>
            </a:r>
          </a:p>
          <a:p>
            <a:r>
              <a:rPr lang="en-US" sz="2200" dirty="0">
                <a:sym typeface="Wingdings" panose="05000000000000000000" pitchFamily="2" charset="2"/>
              </a:rPr>
              <a:t>Can’t come? Email me or Hailey        </a:t>
            </a:r>
            <a:r>
              <a:rPr lang="en-US" sz="2200" dirty="0">
                <a:sym typeface="Wingdings" panose="05000000000000000000" pitchFamily="2" charset="2"/>
                <a:hlinkClick r:id="rId2"/>
              </a:rPr>
              <a:t>shartley@zagmail.Gonzaga.edu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  <a:hlinkClick r:id="rId3"/>
              </a:rPr>
              <a:t>hherrington@zagmail.gonzaga.edu</a:t>
            </a:r>
            <a:r>
              <a:rPr lang="en-US" sz="2200" dirty="0">
                <a:sym typeface="Wingdings" panose="05000000000000000000" pitchFamily="2" charset="2"/>
              </a:rPr>
              <a:t>  </a:t>
            </a:r>
          </a:p>
          <a:p>
            <a:r>
              <a:rPr lang="en-US" sz="2200" dirty="0">
                <a:sym typeface="Wingdings" panose="05000000000000000000" pitchFamily="2" charset="2"/>
              </a:rPr>
              <a:t>Surprise for you on the last day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Tying a bow in an arrangment of presents">
            <a:extLst>
              <a:ext uri="{FF2B5EF4-FFF2-40B4-BE49-F238E27FC236}">
                <a16:creationId xmlns:a16="http://schemas.microsoft.com/office/drawing/2014/main" id="{F252E348-D56C-43D3-94F1-13C7D9A92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78" r="1606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17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83DB2-7273-4481-AE73-35E913A7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GECO Certificate? 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F3C6-589C-4700-A8AC-D164E38C0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kern="1200" dirty="0">
                <a:latin typeface="+mn-lt"/>
                <a:ea typeface="+mn-ea"/>
                <a:cs typeface="+mn-cs"/>
              </a:rPr>
              <a:t>You need to compete </a:t>
            </a:r>
            <a:r>
              <a:rPr lang="en-US" sz="2200" b="1" kern="1200" dirty="0">
                <a:latin typeface="+mn-lt"/>
                <a:ea typeface="+mn-ea"/>
                <a:cs typeface="+mn-cs"/>
              </a:rPr>
              <a:t>10 hours of class 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for a certificate</a:t>
            </a:r>
          </a:p>
          <a:p>
            <a:endParaRPr lang="en-US" sz="22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200" kern="1200" dirty="0">
              <a:latin typeface="+mn-lt"/>
              <a:ea typeface="+mn-ea"/>
              <a:cs typeface="+mn-cs"/>
            </a:endParaRPr>
          </a:p>
          <a:p>
            <a:r>
              <a:rPr lang="en-US" sz="2200" kern="1200" dirty="0">
                <a:latin typeface="+mn-lt"/>
                <a:ea typeface="+mn-ea"/>
                <a:cs typeface="+mn-cs"/>
              </a:rPr>
              <a:t>10 hours =1 week and 2 days</a:t>
            </a:r>
          </a:p>
          <a:p>
            <a:endParaRPr lang="en-US" sz="2200" dirty="0"/>
          </a:p>
          <a:p>
            <a:endParaRPr lang="en-US" sz="2200" kern="1200" dirty="0">
              <a:latin typeface="+mn-lt"/>
              <a:ea typeface="+mn-ea"/>
              <a:cs typeface="+mn-cs"/>
            </a:endParaRPr>
          </a:p>
          <a:p>
            <a:endParaRPr lang="en-US" sz="2200" dirty="0"/>
          </a:p>
          <a:p>
            <a:r>
              <a:rPr lang="en-US" sz="2200" kern="1200" dirty="0">
                <a:latin typeface="+mn-lt"/>
                <a:ea typeface="+mn-ea"/>
                <a:cs typeface="+mn-cs"/>
              </a:rPr>
              <a:t>All 20 days= 30 hours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51DCE3-56B2-4094-954B-3BD674AC4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88327"/>
              </p:ext>
            </p:extLst>
          </p:nvPr>
        </p:nvGraphicFramePr>
        <p:xfrm>
          <a:off x="4654296" y="1071044"/>
          <a:ext cx="6903724" cy="495284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939350">
                  <a:extLst>
                    <a:ext uri="{9D8B030D-6E8A-4147-A177-3AD203B41FA5}">
                      <a16:colId xmlns:a16="http://schemas.microsoft.com/office/drawing/2014/main" val="14977573"/>
                    </a:ext>
                  </a:extLst>
                </a:gridCol>
                <a:gridCol w="1046184">
                  <a:extLst>
                    <a:ext uri="{9D8B030D-6E8A-4147-A177-3AD203B41FA5}">
                      <a16:colId xmlns:a16="http://schemas.microsoft.com/office/drawing/2014/main" val="2424995453"/>
                    </a:ext>
                  </a:extLst>
                </a:gridCol>
                <a:gridCol w="1046184">
                  <a:extLst>
                    <a:ext uri="{9D8B030D-6E8A-4147-A177-3AD203B41FA5}">
                      <a16:colId xmlns:a16="http://schemas.microsoft.com/office/drawing/2014/main" val="3431618930"/>
                    </a:ext>
                  </a:extLst>
                </a:gridCol>
                <a:gridCol w="1046184">
                  <a:extLst>
                    <a:ext uri="{9D8B030D-6E8A-4147-A177-3AD203B41FA5}">
                      <a16:colId xmlns:a16="http://schemas.microsoft.com/office/drawing/2014/main" val="2355344245"/>
                    </a:ext>
                  </a:extLst>
                </a:gridCol>
                <a:gridCol w="1046184">
                  <a:extLst>
                    <a:ext uri="{9D8B030D-6E8A-4147-A177-3AD203B41FA5}">
                      <a16:colId xmlns:a16="http://schemas.microsoft.com/office/drawing/2014/main" val="3156214157"/>
                    </a:ext>
                  </a:extLst>
                </a:gridCol>
                <a:gridCol w="613026">
                  <a:extLst>
                    <a:ext uri="{9D8B030D-6E8A-4147-A177-3AD203B41FA5}">
                      <a16:colId xmlns:a16="http://schemas.microsoft.com/office/drawing/2014/main" val="1882029286"/>
                    </a:ext>
                  </a:extLst>
                </a:gridCol>
                <a:gridCol w="1166612">
                  <a:extLst>
                    <a:ext uri="{9D8B030D-6E8A-4147-A177-3AD203B41FA5}">
                      <a16:colId xmlns:a16="http://schemas.microsoft.com/office/drawing/2014/main" val="3775289727"/>
                    </a:ext>
                  </a:extLst>
                </a:gridCol>
              </a:tblGrid>
              <a:tr h="45832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  <a:effectLst/>
                        </a:rPr>
                        <a:t>July</a:t>
                      </a:r>
                      <a:endParaRPr lang="en-US" sz="17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712603"/>
                  </a:ext>
                </a:extLst>
              </a:tr>
              <a:tr h="458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Week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Mon.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Tues.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Wed.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Thurs.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Fri.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Sat.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922646"/>
                  </a:ext>
                </a:extLst>
              </a:tr>
              <a:tr h="102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(5</a:t>
                      </a:r>
                      <a:r>
                        <a:rPr lang="en-US" sz="17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r>
                        <a:rPr lang="en-US" sz="17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1.5 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hours</a:t>
                      </a: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10:00am-11:30am= 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 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69188"/>
                  </a:ext>
                </a:extLst>
              </a:tr>
              <a:tr h="102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(11</a:t>
                      </a:r>
                      <a:r>
                        <a:rPr lang="en-US" sz="17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th 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-17</a:t>
                      </a:r>
                      <a:r>
                        <a:rPr lang="en-US" sz="17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10:00am-11:30am=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24614"/>
                  </a:ext>
                </a:extLst>
              </a:tr>
              <a:tr h="102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(18</a:t>
                      </a:r>
                      <a:r>
                        <a:rPr lang="en-US" sz="17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 -24</a:t>
                      </a:r>
                      <a:r>
                        <a:rPr lang="en-US" sz="17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10:00am-11:30am= 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86775"/>
                  </a:ext>
                </a:extLst>
              </a:tr>
              <a:tr h="739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  <a:effectLst/>
                        </a:rPr>
                        <a:t>Plan 4</a:t>
                      </a:r>
                      <a:endParaRPr lang="en-US" sz="1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5:30pm-7:00pm=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cap="none" spc="0" dirty="0">
                          <a:solidFill>
                            <a:schemeClr val="tx1"/>
                          </a:solidFill>
                          <a:effectLst/>
                        </a:rPr>
                        <a:t>10:00am-11:30am= </a:t>
                      </a:r>
                      <a:r>
                        <a:rPr lang="en-US" sz="17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1.5 hours</a:t>
                      </a:r>
                      <a:endParaRPr lang="en-US" sz="17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12" marR="83912" marT="78318" marB="78318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5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AE7B0-1E94-4E17-873B-64465AD8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68" y="4930845"/>
            <a:ext cx="10515595" cy="1499852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What are we learning? </a:t>
            </a:r>
          </a:p>
        </p:txBody>
      </p:sp>
      <p:pic>
        <p:nvPicPr>
          <p:cNvPr id="9" name="Graphic 8" descr="Speech outline">
            <a:extLst>
              <a:ext uri="{FF2B5EF4-FFF2-40B4-BE49-F238E27FC236}">
                <a16:creationId xmlns:a16="http://schemas.microsoft.com/office/drawing/2014/main" id="{E0203DC2-619A-4A27-ABA7-A71CC46C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098" y="552354"/>
            <a:ext cx="2240384" cy="2240384"/>
          </a:xfrm>
          <a:prstGeom prst="rect">
            <a:avLst/>
          </a:prstGeom>
        </p:spPr>
      </p:pic>
      <p:pic>
        <p:nvPicPr>
          <p:cNvPr id="11" name="Graphic 10" descr="Ear outline">
            <a:extLst>
              <a:ext uri="{FF2B5EF4-FFF2-40B4-BE49-F238E27FC236}">
                <a16:creationId xmlns:a16="http://schemas.microsoft.com/office/drawing/2014/main" id="{9BC543B1-A0C2-473F-A17F-2D72678D6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3536" y="552354"/>
            <a:ext cx="2240384" cy="2240384"/>
          </a:xfrm>
          <a:prstGeom prst="rect">
            <a:avLst/>
          </a:prstGeom>
        </p:spPr>
      </p:pic>
      <p:pic>
        <p:nvPicPr>
          <p:cNvPr id="13" name="Graphic 12" descr="Megaphone outline">
            <a:extLst>
              <a:ext uri="{FF2B5EF4-FFF2-40B4-BE49-F238E27FC236}">
                <a16:creationId xmlns:a16="http://schemas.microsoft.com/office/drawing/2014/main" id="{F9A11CE0-F2D2-4F1E-84CD-92EE501FC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0974" y="552354"/>
            <a:ext cx="2240384" cy="2240384"/>
          </a:xfrm>
          <a:prstGeom prst="rect">
            <a:avLst/>
          </a:prstGeom>
        </p:spPr>
      </p:pic>
      <p:pic>
        <p:nvPicPr>
          <p:cNvPr id="15" name="Graphic 14" descr="Signature outline">
            <a:extLst>
              <a:ext uri="{FF2B5EF4-FFF2-40B4-BE49-F238E27FC236}">
                <a16:creationId xmlns:a16="http://schemas.microsoft.com/office/drawing/2014/main" id="{E70BF0BB-EAD6-43A8-B2E4-A53C7E3AB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8412" y="552354"/>
            <a:ext cx="2240384" cy="2240384"/>
          </a:xfrm>
          <a:prstGeom prst="rect">
            <a:avLst/>
          </a:prstGeom>
        </p:spPr>
      </p:pic>
      <p:pic>
        <p:nvPicPr>
          <p:cNvPr id="17" name="Graphic 16" descr="Open book outline">
            <a:extLst>
              <a:ext uri="{FF2B5EF4-FFF2-40B4-BE49-F238E27FC236}">
                <a16:creationId xmlns:a16="http://schemas.microsoft.com/office/drawing/2014/main" id="{9F099E40-172A-4490-8C5A-D60825C3A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55851" y="552354"/>
            <a:ext cx="2240384" cy="2240384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E5BAB160-C5F7-48A3-8B5F-14EDDEFC7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21547"/>
              </p:ext>
            </p:extLst>
          </p:nvPr>
        </p:nvGraphicFramePr>
        <p:xfrm>
          <a:off x="1499191" y="3391786"/>
          <a:ext cx="9037672" cy="92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096">
                  <a:extLst>
                    <a:ext uri="{9D8B030D-6E8A-4147-A177-3AD203B41FA5}">
                      <a16:colId xmlns:a16="http://schemas.microsoft.com/office/drawing/2014/main" val="3316385161"/>
                    </a:ext>
                  </a:extLst>
                </a:gridCol>
                <a:gridCol w="1291096">
                  <a:extLst>
                    <a:ext uri="{9D8B030D-6E8A-4147-A177-3AD203B41FA5}">
                      <a16:colId xmlns:a16="http://schemas.microsoft.com/office/drawing/2014/main" val="1493942431"/>
                    </a:ext>
                  </a:extLst>
                </a:gridCol>
                <a:gridCol w="1291096">
                  <a:extLst>
                    <a:ext uri="{9D8B030D-6E8A-4147-A177-3AD203B41FA5}">
                      <a16:colId xmlns:a16="http://schemas.microsoft.com/office/drawing/2014/main" val="455392236"/>
                    </a:ext>
                  </a:extLst>
                </a:gridCol>
                <a:gridCol w="1291096">
                  <a:extLst>
                    <a:ext uri="{9D8B030D-6E8A-4147-A177-3AD203B41FA5}">
                      <a16:colId xmlns:a16="http://schemas.microsoft.com/office/drawing/2014/main" val="3712478514"/>
                    </a:ext>
                  </a:extLst>
                </a:gridCol>
                <a:gridCol w="1291096">
                  <a:extLst>
                    <a:ext uri="{9D8B030D-6E8A-4147-A177-3AD203B41FA5}">
                      <a16:colId xmlns:a16="http://schemas.microsoft.com/office/drawing/2014/main" val="4215363296"/>
                    </a:ext>
                  </a:extLst>
                </a:gridCol>
                <a:gridCol w="1291096">
                  <a:extLst>
                    <a:ext uri="{9D8B030D-6E8A-4147-A177-3AD203B41FA5}">
                      <a16:colId xmlns:a16="http://schemas.microsoft.com/office/drawing/2014/main" val="4126827943"/>
                    </a:ext>
                  </a:extLst>
                </a:gridCol>
                <a:gridCol w="1291096">
                  <a:extLst>
                    <a:ext uri="{9D8B030D-6E8A-4147-A177-3AD203B41FA5}">
                      <a16:colId xmlns:a16="http://schemas.microsoft.com/office/drawing/2014/main" val="3123906987"/>
                    </a:ext>
                  </a:extLst>
                </a:gridCol>
              </a:tblGrid>
              <a:tr h="462517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806033"/>
                  </a:ext>
                </a:extLst>
              </a:tr>
              <a:tr h="462517">
                <a:tc>
                  <a:txBody>
                    <a:bodyPr/>
                    <a:lstStyle/>
                    <a:p>
                      <a:r>
                        <a:rPr lang="en-US" dirty="0"/>
                        <a:t>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Listening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811573"/>
                  </a:ext>
                </a:extLst>
              </a:tr>
            </a:tbl>
          </a:graphicData>
        </a:graphic>
      </p:graphicFrame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5E64A34F-9E0A-42A9-9393-620ED4246398}"/>
              </a:ext>
            </a:extLst>
          </p:cNvPr>
          <p:cNvSpPr/>
          <p:nvPr/>
        </p:nvSpPr>
        <p:spPr>
          <a:xfrm>
            <a:off x="6742929" y="3391786"/>
            <a:ext cx="956857" cy="97385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3887337C-99A2-49A5-9222-6693CAD89EE6}"/>
              </a:ext>
            </a:extLst>
          </p:cNvPr>
          <p:cNvSpPr/>
          <p:nvPr/>
        </p:nvSpPr>
        <p:spPr>
          <a:xfrm>
            <a:off x="9277422" y="3429000"/>
            <a:ext cx="956857" cy="97385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2F6E6BB9-942C-4DCE-81BB-D93FF5962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EE8D4-CBF5-439B-B077-A2401930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Rules and Expectations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7F3EDB-04FF-443D-AF21-AD22AF315AE0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Participate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 respectful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Don’t understand? Tell me!</a:t>
            </a:r>
          </a:p>
        </p:txBody>
      </p:sp>
    </p:spTree>
    <p:extLst>
      <p:ext uri="{BB962C8B-B14F-4D97-AF65-F5344CB8AC3E}">
        <p14:creationId xmlns:p14="http://schemas.microsoft.com/office/powerpoint/2010/main" val="24505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A9A2-ADC5-4873-BF10-F68D4BAE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Signs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A7307-AEB4-44D4-A57C-B38A7AEAA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I can’t hear you!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243694-AEC8-4F19-B1E4-3D775540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2. Please repeat.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59B257-B989-41C3-B9C0-CE9EE6852ED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58273"/>
            <a:ext cx="3938284" cy="2497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C0F89AE-7405-41A5-8580-56A0049DCB3E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11" y="2831947"/>
            <a:ext cx="4092739" cy="2623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8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EE4A-02E6-422C-BC27-E5F6F45D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6A929-A3FC-4B8F-BED3-C38F53B15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I understand!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C7193-4A53-433F-B79E-293A93817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4. I don’t understand.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E7079A-C16D-4562-9B01-E2E9673304E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93682"/>
            <a:ext cx="4261260" cy="2687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62637E-87B1-4A22-8A24-596F8F1DE6E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2793681"/>
            <a:ext cx="4261261" cy="2687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66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519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 Pro Cond Light</vt:lpstr>
      <vt:lpstr>hurme_no2-webfont</vt:lpstr>
      <vt:lpstr>Speak Pro</vt:lpstr>
      <vt:lpstr>Office Theme</vt:lpstr>
      <vt:lpstr>RetrospectVTI</vt:lpstr>
      <vt:lpstr>Welcome!</vt:lpstr>
      <vt:lpstr>Your turn!</vt:lpstr>
      <vt:lpstr>When is class?</vt:lpstr>
      <vt:lpstr>Attendance? </vt:lpstr>
      <vt:lpstr>GECO Certificate? </vt:lpstr>
      <vt:lpstr>What are we learning? </vt:lpstr>
      <vt:lpstr>Rules and Expectations</vt:lpstr>
      <vt:lpstr>Class Signs  </vt:lpstr>
      <vt:lpstr>Class Signs</vt:lpstr>
      <vt:lpstr>Simon Says! </vt:lpstr>
      <vt:lpstr>Simon Says! </vt:lpstr>
      <vt:lpstr>Let’s check in</vt:lpstr>
      <vt:lpstr>Vocabulary</vt:lpstr>
      <vt:lpstr>Recipe </vt:lpstr>
      <vt:lpstr>Bake</vt:lpstr>
      <vt:lpstr>Cook </vt:lpstr>
      <vt:lpstr>Ingredients</vt:lpstr>
      <vt:lpstr>Mix</vt:lpstr>
      <vt:lpstr>Utensil</vt:lpstr>
      <vt:lpstr>Yield 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Hartley, Sarah Kathryn</dc:creator>
  <cp:lastModifiedBy>Herrington, Hailey Jeanne</cp:lastModifiedBy>
  <cp:revision>31</cp:revision>
  <dcterms:created xsi:type="dcterms:W3CDTF">2021-07-05T03:23:05Z</dcterms:created>
  <dcterms:modified xsi:type="dcterms:W3CDTF">2021-08-05T16:31:11Z</dcterms:modified>
</cp:coreProperties>
</file>