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382" r:id="rId5"/>
    <p:sldId id="383" r:id="rId6"/>
    <p:sldId id="385" r:id="rId7"/>
    <p:sldId id="384" r:id="rId8"/>
    <p:sldId id="262" r:id="rId9"/>
    <p:sldId id="263" r:id="rId10"/>
    <p:sldId id="386"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87" r:id="rId54"/>
    <p:sldId id="306" r:id="rId55"/>
    <p:sldId id="307" r:id="rId56"/>
    <p:sldId id="308" r:id="rId57"/>
    <p:sldId id="309" r:id="rId58"/>
    <p:sldId id="310" r:id="rId59"/>
    <p:sldId id="311" r:id="rId60"/>
    <p:sldId id="312" r:id="rId61"/>
    <p:sldId id="313" r:id="rId62"/>
    <p:sldId id="381"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26" y="-2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34932120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2337829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135565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372596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B9C6E3F-8365-45A2-95A3-3FF22BE06052}" type="datetimeFigureOut">
              <a:rPr lang="en-US" smtClean="0"/>
              <a:pPr/>
              <a:t>7/3/2017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1644306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B9C6E3F-8365-45A2-95A3-3FF22BE06052}"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1441568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B9C6E3F-8365-45A2-95A3-3FF22BE06052}" type="datetimeFigureOut">
              <a:rPr lang="en-US" smtClean="0"/>
              <a:pPr/>
              <a:t>7/3/2017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3212983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B9C6E3F-8365-45A2-95A3-3FF22BE06052}" type="datetimeFigureOut">
              <a:rPr lang="en-US" smtClean="0"/>
              <a:pPr/>
              <a:t>7/3/2017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289424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C6E3F-8365-45A2-95A3-3FF22BE06052}" type="datetimeFigureOut">
              <a:rPr lang="en-US" smtClean="0"/>
              <a:pPr/>
              <a:t>7/3/2017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2757528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9C6E3F-8365-45A2-95A3-3FF22BE06052}"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2927102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B9C6E3F-8365-45A2-95A3-3FF22BE06052}" type="datetimeFigureOut">
              <a:rPr lang="en-US" smtClean="0"/>
              <a:pPr/>
              <a:t>7/3/2017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B25124-5CD4-4A20-877E-5A10DB9D7A4D}" type="slidenum">
              <a:rPr lang="en-US" smtClean="0"/>
              <a:pPr/>
              <a:t>‹#›</a:t>
            </a:fld>
            <a:endParaRPr lang="en-US"/>
          </a:p>
        </p:txBody>
      </p:sp>
    </p:spTree>
    <p:extLst>
      <p:ext uri="{BB962C8B-B14F-4D97-AF65-F5344CB8AC3E}">
        <p14:creationId xmlns:p14="http://schemas.microsoft.com/office/powerpoint/2010/main" val="652470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C6E3F-8365-45A2-95A3-3FF22BE06052}" type="datetimeFigureOut">
              <a:rPr lang="en-US" smtClean="0"/>
              <a:pPr/>
              <a:t>7/3/2017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B25124-5CD4-4A20-877E-5A10DB9D7A4D}" type="slidenum">
              <a:rPr lang="en-US" smtClean="0"/>
              <a:pPr/>
              <a:t>‹#›</a:t>
            </a:fld>
            <a:endParaRPr lang="en-US"/>
          </a:p>
        </p:txBody>
      </p:sp>
    </p:spTree>
    <p:extLst>
      <p:ext uri="{BB962C8B-B14F-4D97-AF65-F5344CB8AC3E}">
        <p14:creationId xmlns:p14="http://schemas.microsoft.com/office/powerpoint/2010/main" val="642708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333487"/>
            <a:ext cx="2104229" cy="523220"/>
          </a:xfrm>
          <a:prstGeom prst="rect">
            <a:avLst/>
          </a:prstGeom>
          <a:noFill/>
        </p:spPr>
        <p:txBody>
          <a:bodyPr wrap="none" rtlCol="0">
            <a:spAutoFit/>
          </a:bodyPr>
          <a:lstStyle/>
          <a:p>
            <a:pPr algn="ctr"/>
            <a:r>
              <a:rPr lang="en-US" sz="2800" dirty="0" smtClean="0"/>
              <a:t>CIAT CIS101A</a:t>
            </a:r>
          </a:p>
        </p:txBody>
      </p:sp>
      <p:sp>
        <p:nvSpPr>
          <p:cNvPr id="5" name="TextBox 4"/>
          <p:cNvSpPr txBox="1"/>
          <p:nvPr/>
        </p:nvSpPr>
        <p:spPr>
          <a:xfrm>
            <a:off x="4442907" y="1602889"/>
            <a:ext cx="2346796" cy="523220"/>
          </a:xfrm>
          <a:prstGeom prst="rect">
            <a:avLst/>
          </a:prstGeom>
          <a:noFill/>
        </p:spPr>
        <p:txBody>
          <a:bodyPr wrap="none" rtlCol="0">
            <a:spAutoFit/>
          </a:bodyPr>
          <a:lstStyle/>
          <a:p>
            <a:r>
              <a:rPr lang="en-US" sz="2800" dirty="0" smtClean="0"/>
              <a:t>Week 2 Class 3</a:t>
            </a:r>
            <a:endParaRPr lang="en-US" sz="2800" dirty="0"/>
          </a:p>
        </p:txBody>
      </p:sp>
      <p:sp>
        <p:nvSpPr>
          <p:cNvPr id="6" name="TextBox 5"/>
          <p:cNvSpPr txBox="1"/>
          <p:nvPr/>
        </p:nvSpPr>
        <p:spPr>
          <a:xfrm>
            <a:off x="3812061" y="2872291"/>
            <a:ext cx="3608488" cy="523220"/>
          </a:xfrm>
          <a:prstGeom prst="rect">
            <a:avLst/>
          </a:prstGeom>
          <a:noFill/>
        </p:spPr>
        <p:txBody>
          <a:bodyPr wrap="none" rtlCol="0">
            <a:spAutoFit/>
          </a:bodyPr>
          <a:lstStyle/>
          <a:p>
            <a:r>
              <a:rPr lang="en-US" sz="2800" dirty="0" smtClean="0"/>
              <a:t>Cases and Form Factors</a:t>
            </a:r>
            <a:endParaRPr lang="en-US" sz="28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084" y="3550920"/>
            <a:ext cx="8008667" cy="2697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2982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pic>
        <p:nvPicPr>
          <p:cNvPr id="54274" name="Picture 2" descr="Image result for atx tower comparison"/>
          <p:cNvPicPr>
            <a:picLocks noChangeAspect="1" noChangeArrowheads="1"/>
          </p:cNvPicPr>
          <p:nvPr/>
        </p:nvPicPr>
        <p:blipFill>
          <a:blip r:embed="rId2" cstate="print"/>
          <a:srcRect/>
          <a:stretch>
            <a:fillRect/>
          </a:stretch>
        </p:blipFill>
        <p:spPr bwMode="auto">
          <a:xfrm>
            <a:off x="2001629" y="892924"/>
            <a:ext cx="7418416" cy="5563813"/>
          </a:xfrm>
          <a:prstGeom prst="rect">
            <a:avLst/>
          </a:prstGeom>
          <a:noFill/>
        </p:spPr>
      </p:pic>
    </p:spTree>
    <p:extLst>
      <p:ext uri="{BB962C8B-B14F-4D97-AF65-F5344CB8AC3E}">
        <p14:creationId xmlns:p14="http://schemas.microsoft.com/office/powerpoint/2010/main" val="147694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30979" y="1086044"/>
            <a:ext cx="10786065" cy="4124206"/>
          </a:xfrm>
          <a:prstGeom prst="rect">
            <a:avLst/>
          </a:prstGeom>
          <a:noFill/>
        </p:spPr>
        <p:txBody>
          <a:bodyPr wrap="square" rtlCol="0">
            <a:spAutoFit/>
          </a:bodyPr>
          <a:lstStyle/>
          <a:p>
            <a:r>
              <a:rPr lang="en-US" sz="2800" b="1" dirty="0" smtClean="0"/>
              <a:t>3.1 Computer Case Form Factors:</a:t>
            </a:r>
          </a:p>
          <a:p>
            <a:r>
              <a:rPr lang="en-US" b="1" dirty="0"/>
              <a:t>When you purchase a computer case, it will usually come with the following components</a:t>
            </a:r>
            <a:r>
              <a:rPr lang="en-US" b="1" dirty="0" smtClean="0"/>
              <a:t>:</a:t>
            </a:r>
          </a:p>
          <a:p>
            <a:endParaRPr lang="en-US" b="1" dirty="0"/>
          </a:p>
          <a:p>
            <a:r>
              <a:rPr lang="en-US" dirty="0" smtClean="0"/>
              <a:t>o Computer Case</a:t>
            </a:r>
          </a:p>
          <a:p>
            <a:endParaRPr lang="en-US" dirty="0" smtClean="0"/>
          </a:p>
          <a:p>
            <a:r>
              <a:rPr lang="en-US" dirty="0" smtClean="0"/>
              <a:t>o Power Supply (</a:t>
            </a:r>
            <a:r>
              <a:rPr lang="en-US" dirty="0"/>
              <a:t>although the power supply might also be separate</a:t>
            </a:r>
            <a:r>
              <a:rPr lang="en-US" dirty="0" smtClean="0"/>
              <a:t>)</a:t>
            </a:r>
          </a:p>
          <a:p>
            <a:endParaRPr lang="en-US" dirty="0" smtClean="0"/>
          </a:p>
          <a:p>
            <a:pPr lvl="0"/>
            <a:r>
              <a:rPr lang="en-US" dirty="0" smtClean="0"/>
              <a:t>o Case fans</a:t>
            </a:r>
          </a:p>
          <a:p>
            <a:pPr lvl="0"/>
            <a:endParaRPr lang="en-US" dirty="0" smtClean="0"/>
          </a:p>
          <a:p>
            <a:r>
              <a:rPr lang="en-US" dirty="0" smtClean="0"/>
              <a:t>o </a:t>
            </a:r>
            <a:r>
              <a:rPr lang="en-US" dirty="0"/>
              <a:t>Plastic or rubber feet that attach to the bottom of the </a:t>
            </a:r>
            <a:r>
              <a:rPr lang="en-US" dirty="0" smtClean="0"/>
              <a:t>case</a:t>
            </a:r>
          </a:p>
          <a:p>
            <a:endParaRPr lang="en-US" dirty="0"/>
          </a:p>
          <a:p>
            <a:r>
              <a:rPr lang="en-US" dirty="0" smtClean="0"/>
              <a:t>o </a:t>
            </a:r>
            <a:r>
              <a:rPr lang="en-US" dirty="0"/>
              <a:t>Metal screws and standoffs for attaching the </a:t>
            </a:r>
            <a:r>
              <a:rPr lang="en-US" dirty="0" smtClean="0"/>
              <a:t>motherboard</a:t>
            </a:r>
          </a:p>
          <a:p>
            <a:endParaRPr lang="en-US" dirty="0"/>
          </a:p>
          <a:p>
            <a:r>
              <a:rPr lang="en-US" dirty="0" smtClean="0"/>
              <a:t>o </a:t>
            </a:r>
            <a:r>
              <a:rPr lang="en-US" dirty="0"/>
              <a:t>Additional external connectors (such as audio, USB, and FireWire) that connect to motherboard </a:t>
            </a:r>
            <a:r>
              <a:rPr lang="en-US" dirty="0" smtClean="0"/>
              <a:t>headers</a:t>
            </a:r>
            <a:endParaRPr lang="en-US" dirty="0"/>
          </a:p>
        </p:txBody>
      </p:sp>
    </p:spTree>
    <p:extLst>
      <p:ext uri="{BB962C8B-B14F-4D97-AF65-F5344CB8AC3E}">
        <p14:creationId xmlns:p14="http://schemas.microsoft.com/office/powerpoint/2010/main" val="350039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84767" y="390703"/>
            <a:ext cx="10786065" cy="6463308"/>
          </a:xfrm>
          <a:prstGeom prst="rect">
            <a:avLst/>
          </a:prstGeom>
          <a:noFill/>
        </p:spPr>
        <p:txBody>
          <a:bodyPr wrap="square" rtlCol="0">
            <a:spAutoFit/>
          </a:bodyPr>
          <a:lstStyle/>
          <a:p>
            <a:r>
              <a:rPr lang="en-US" sz="2800" b="1" dirty="0" smtClean="0"/>
              <a:t>3.2 Power Supplies:</a:t>
            </a:r>
          </a:p>
          <a:p>
            <a:r>
              <a:rPr lang="en-US" b="1" dirty="0"/>
              <a:t>Power supplies are responsible for powering every component in a computer system. Power supplies perform the following functions</a:t>
            </a:r>
            <a:r>
              <a:rPr lang="en-US" b="1" dirty="0" smtClean="0"/>
              <a:t>:</a:t>
            </a:r>
          </a:p>
          <a:p>
            <a:endParaRPr lang="en-US" sz="800" b="1" dirty="0"/>
          </a:p>
          <a:p>
            <a:r>
              <a:rPr lang="en-US" b="1" dirty="0" smtClean="0"/>
              <a:t>o Convert AC power to DC power</a:t>
            </a:r>
          </a:p>
          <a:p>
            <a:pPr marL="0" lvl="1"/>
            <a:r>
              <a:rPr lang="en-US" b="1" dirty="0" smtClean="0"/>
              <a:t>1 - </a:t>
            </a:r>
            <a:r>
              <a:rPr lang="en-US" dirty="0"/>
              <a:t>AC (alternating current) is the type of current distributed through wall sockets. The voltage alternates </a:t>
            </a:r>
            <a:r>
              <a:rPr lang="en-US" dirty="0" smtClean="0"/>
              <a:t>between</a:t>
            </a:r>
            <a:br>
              <a:rPr lang="en-US" dirty="0" smtClean="0"/>
            </a:br>
            <a:r>
              <a:rPr lang="en-US" dirty="0" smtClean="0"/>
              <a:t>      a </a:t>
            </a:r>
            <a:r>
              <a:rPr lang="en-US" dirty="0"/>
              <a:t>negative and a positive charge, which is good for appliances requiring a high current</a:t>
            </a:r>
            <a:r>
              <a:rPr lang="en-US" dirty="0" smtClean="0"/>
              <a:t>.</a:t>
            </a:r>
          </a:p>
          <a:p>
            <a:pPr marL="0" lvl="1"/>
            <a:endParaRPr lang="en-US" sz="800" dirty="0"/>
          </a:p>
          <a:p>
            <a:pPr marL="0" lvl="1"/>
            <a:r>
              <a:rPr lang="en-US" sz="2000" dirty="0" smtClean="0"/>
              <a:t>2 - </a:t>
            </a:r>
            <a:r>
              <a:rPr lang="en-US" dirty="0"/>
              <a:t>DC (direct current) is the type of current used inside a computer. Negative particles are drawn toward </a:t>
            </a:r>
            <a:r>
              <a:rPr lang="en-US" dirty="0" smtClean="0"/>
              <a:t>a</a:t>
            </a:r>
            <a:br>
              <a:rPr lang="en-US" dirty="0" smtClean="0"/>
            </a:br>
            <a:r>
              <a:rPr lang="en-US" dirty="0" smtClean="0"/>
              <a:t>      </a:t>
            </a:r>
            <a:r>
              <a:rPr lang="en-US" dirty="0"/>
              <a:t>positive charge, creating a unidirectional current flow. This type of predictable reliable current is ideal for an </a:t>
            </a:r>
            <a:r>
              <a:rPr lang="en-US" dirty="0" smtClean="0"/>
              <a:t/>
            </a:r>
            <a:br>
              <a:rPr lang="en-US" dirty="0" smtClean="0"/>
            </a:br>
            <a:r>
              <a:rPr lang="en-US" dirty="0" smtClean="0"/>
              <a:t>      application </a:t>
            </a:r>
            <a:r>
              <a:rPr lang="en-US" dirty="0"/>
              <a:t>where a lower current is required</a:t>
            </a:r>
            <a:r>
              <a:rPr lang="en-US" dirty="0" smtClean="0"/>
              <a:t>.</a:t>
            </a:r>
          </a:p>
          <a:p>
            <a:pPr marL="0" lvl="1"/>
            <a:endParaRPr lang="en-US" sz="800" dirty="0"/>
          </a:p>
          <a:p>
            <a:pPr marL="0" lvl="1"/>
            <a:r>
              <a:rPr lang="en-US" b="1" dirty="0" smtClean="0"/>
              <a:t>o </a:t>
            </a:r>
            <a:r>
              <a:rPr lang="en-US" b="1" dirty="0"/>
              <a:t>Provide components with the correct levels of DC </a:t>
            </a:r>
            <a:r>
              <a:rPr lang="en-US" b="1" dirty="0" smtClean="0"/>
              <a:t>voltage</a:t>
            </a:r>
          </a:p>
          <a:p>
            <a:pPr marL="0" lvl="1"/>
            <a:r>
              <a:rPr lang="en-US" b="1" dirty="0" smtClean="0"/>
              <a:t>1 - </a:t>
            </a:r>
            <a:r>
              <a:rPr lang="en-US" dirty="0"/>
              <a:t>Standard ATX power supplies provide + 3.3 volts, +/- 5 volts, and +/- 12 volts of DC power. Most </a:t>
            </a:r>
            <a:r>
              <a:rPr lang="en-US" dirty="0" smtClean="0"/>
              <a:t>modern</a:t>
            </a:r>
            <a:br>
              <a:rPr lang="en-US" dirty="0" smtClean="0"/>
            </a:br>
            <a:r>
              <a:rPr lang="en-US" dirty="0" smtClean="0"/>
              <a:t>     </a:t>
            </a:r>
            <a:r>
              <a:rPr lang="en-US" dirty="0"/>
              <a:t>components require +12 volt output</a:t>
            </a:r>
            <a:r>
              <a:rPr lang="en-US" dirty="0" smtClean="0"/>
              <a:t>.</a:t>
            </a:r>
          </a:p>
          <a:p>
            <a:pPr marL="0" lvl="1"/>
            <a:r>
              <a:rPr lang="en-US" b="1" dirty="0" smtClean="0"/>
              <a:t>2</a:t>
            </a:r>
            <a:r>
              <a:rPr lang="en-US" dirty="0" smtClean="0"/>
              <a:t> - </a:t>
            </a:r>
            <a:r>
              <a:rPr lang="en-US" dirty="0"/>
              <a:t>Each separate voltage output circuit is referred to as a </a:t>
            </a:r>
            <a:r>
              <a:rPr lang="en-US" i="1" dirty="0"/>
              <a:t>rail</a:t>
            </a:r>
            <a:r>
              <a:rPr lang="en-US" dirty="0"/>
              <a:t> and can power multiple devices. To </a:t>
            </a:r>
            <a:r>
              <a:rPr lang="en-US" dirty="0" smtClean="0"/>
              <a:t>avoid</a:t>
            </a:r>
            <a:br>
              <a:rPr lang="en-US" dirty="0" smtClean="0"/>
            </a:br>
            <a:r>
              <a:rPr lang="en-US" dirty="0" smtClean="0"/>
              <a:t>      </a:t>
            </a:r>
            <a:r>
              <a:rPr lang="en-US" dirty="0"/>
              <a:t>overloading one circuit, many newer power supplies have two or more +12 volt rails. These are known as dual </a:t>
            </a:r>
            <a:r>
              <a:rPr lang="en-US" dirty="0" smtClean="0"/>
              <a:t/>
            </a:r>
            <a:br>
              <a:rPr lang="en-US" dirty="0" smtClean="0"/>
            </a:br>
            <a:r>
              <a:rPr lang="en-US" dirty="0" smtClean="0"/>
              <a:t>      rail </a:t>
            </a:r>
            <a:r>
              <a:rPr lang="en-US" dirty="0"/>
              <a:t>power supplies. Separate rails balance the power load between multiple circuits, preventing any one circuit </a:t>
            </a:r>
            <a:r>
              <a:rPr lang="en-US" dirty="0" smtClean="0"/>
              <a:t/>
            </a:r>
            <a:br>
              <a:rPr lang="en-US" dirty="0" smtClean="0"/>
            </a:br>
            <a:r>
              <a:rPr lang="en-US" dirty="0" smtClean="0"/>
              <a:t>      from </a:t>
            </a:r>
            <a:r>
              <a:rPr lang="en-US" dirty="0"/>
              <a:t>becoming overloaded</a:t>
            </a:r>
            <a:r>
              <a:rPr lang="en-US" dirty="0" smtClean="0"/>
              <a:t>.</a:t>
            </a:r>
          </a:p>
          <a:p>
            <a:pPr marL="0" lvl="1"/>
            <a:r>
              <a:rPr lang="en-US" b="1" dirty="0" smtClean="0"/>
              <a:t>o </a:t>
            </a:r>
            <a:r>
              <a:rPr lang="en-US" b="1" dirty="0"/>
              <a:t>Aid in thermal management</a:t>
            </a:r>
          </a:p>
          <a:p>
            <a:pPr marL="0" lvl="1"/>
            <a:r>
              <a:rPr lang="en-US" dirty="0" smtClean="0"/>
              <a:t>1- </a:t>
            </a:r>
            <a:r>
              <a:rPr lang="en-US" dirty="0"/>
              <a:t>All ATX power supplies have a fan that cools the unit.</a:t>
            </a:r>
          </a:p>
          <a:p>
            <a:pPr marL="0" lvl="1"/>
            <a:r>
              <a:rPr lang="en-US" dirty="0" smtClean="0"/>
              <a:t>2 - </a:t>
            </a:r>
            <a:r>
              <a:rPr lang="en-US" dirty="0"/>
              <a:t>The fan direction pulls cooler air from the front of the case and blows hot air out the back.</a:t>
            </a:r>
          </a:p>
          <a:p>
            <a:pPr marL="0" lvl="1"/>
            <a:endParaRPr lang="en-US" sz="800" dirty="0"/>
          </a:p>
          <a:p>
            <a:pPr marL="0" lvl="1"/>
            <a:r>
              <a:rPr lang="en-US" b="1" dirty="0" smtClean="0"/>
              <a:t>Note</a:t>
            </a:r>
            <a:r>
              <a:rPr lang="en-US" dirty="0" smtClean="0"/>
              <a:t>: </a:t>
            </a:r>
            <a:r>
              <a:rPr lang="en-US" i="1" dirty="0"/>
              <a:t>Older ATX units use a reverse air flow that blows air directly over the CPU. This method is not as efficient</a:t>
            </a:r>
            <a:r>
              <a:rPr lang="en-US" i="1" dirty="0" smtClean="0"/>
              <a:t>.</a:t>
            </a:r>
            <a:endParaRPr lang="en-US" i="1" dirty="0"/>
          </a:p>
        </p:txBody>
      </p:sp>
    </p:spTree>
    <p:extLst>
      <p:ext uri="{BB962C8B-B14F-4D97-AF65-F5344CB8AC3E}">
        <p14:creationId xmlns:p14="http://schemas.microsoft.com/office/powerpoint/2010/main" val="2121115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63251" y="645460"/>
            <a:ext cx="10786065" cy="6063198"/>
          </a:xfrm>
          <a:prstGeom prst="rect">
            <a:avLst/>
          </a:prstGeom>
          <a:noFill/>
        </p:spPr>
        <p:txBody>
          <a:bodyPr wrap="square" rtlCol="0">
            <a:spAutoFit/>
          </a:bodyPr>
          <a:lstStyle/>
          <a:p>
            <a:r>
              <a:rPr lang="en-US" sz="2800" b="1" dirty="0" smtClean="0"/>
              <a:t>3.2 Power Supplies:</a:t>
            </a:r>
          </a:p>
          <a:p>
            <a:r>
              <a:rPr lang="en-US" b="1" dirty="0"/>
              <a:t>You should be aware of the following facts about power supplies:</a:t>
            </a:r>
          </a:p>
          <a:p>
            <a:endParaRPr lang="en-US" sz="800" b="1" dirty="0"/>
          </a:p>
          <a:p>
            <a:pPr lvl="0"/>
            <a:r>
              <a:rPr lang="en-US" b="1" dirty="0" smtClean="0"/>
              <a:t>o </a:t>
            </a:r>
            <a:r>
              <a:rPr lang="en-US" b="1" dirty="0"/>
              <a:t>Power supplies should be matched to the motherboard and case form factor (i.e., match an ATX power </a:t>
            </a:r>
            <a:r>
              <a:rPr lang="en-US" b="1" dirty="0" smtClean="0"/>
              <a:t>supply</a:t>
            </a:r>
            <a:br>
              <a:rPr lang="en-US" b="1" dirty="0" smtClean="0"/>
            </a:br>
            <a:r>
              <a:rPr lang="en-US" b="1" dirty="0" smtClean="0"/>
              <a:t>   with </a:t>
            </a:r>
            <a:r>
              <a:rPr lang="en-US" b="1" dirty="0"/>
              <a:t>an ATX motherboard or a Micro-ATX power supply with a </a:t>
            </a:r>
            <a:r>
              <a:rPr lang="en-US" b="1" dirty="0" err="1"/>
              <a:t>microATX</a:t>
            </a:r>
            <a:r>
              <a:rPr lang="en-US" b="1" dirty="0"/>
              <a:t> motherboard</a:t>
            </a:r>
            <a:r>
              <a:rPr lang="en-US" b="1" dirty="0" smtClean="0"/>
              <a:t>).</a:t>
            </a:r>
          </a:p>
          <a:p>
            <a:pPr lvl="0"/>
            <a:endParaRPr lang="en-US" sz="800" b="1" dirty="0" smtClean="0"/>
          </a:p>
          <a:p>
            <a:r>
              <a:rPr lang="en-US" b="1" dirty="0" smtClean="0"/>
              <a:t>o </a:t>
            </a:r>
            <a:r>
              <a:rPr lang="en-US" b="1" dirty="0"/>
              <a:t>Most power supplies have a voltage switch that toggles between 115 and 230 volt electricity</a:t>
            </a:r>
            <a:r>
              <a:rPr lang="en-US" b="1" dirty="0" smtClean="0"/>
              <a:t>.</a:t>
            </a:r>
          </a:p>
          <a:p>
            <a:pPr marL="0" lvl="1"/>
            <a:r>
              <a:rPr lang="en-US" b="1" dirty="0" smtClean="0"/>
              <a:t>1 - </a:t>
            </a:r>
            <a:r>
              <a:rPr lang="en-US" dirty="0"/>
              <a:t>115 volts is used in North America.</a:t>
            </a:r>
            <a:endParaRPr lang="en-US" sz="2000" dirty="0"/>
          </a:p>
          <a:p>
            <a:pPr marL="0" lvl="1"/>
            <a:r>
              <a:rPr lang="en-US" b="1" dirty="0" smtClean="0"/>
              <a:t>2 - </a:t>
            </a:r>
            <a:r>
              <a:rPr lang="en-US" dirty="0"/>
              <a:t>230 volts is used in Europe</a:t>
            </a:r>
            <a:r>
              <a:rPr lang="en-US" dirty="0" smtClean="0"/>
              <a:t>.</a:t>
            </a:r>
          </a:p>
          <a:p>
            <a:pPr marL="0" lvl="1"/>
            <a:endParaRPr lang="en-US" sz="800" dirty="0"/>
          </a:p>
          <a:p>
            <a:pPr marL="0" lvl="1"/>
            <a:r>
              <a:rPr lang="en-US" sz="2000" b="1" dirty="0" smtClean="0"/>
              <a:t>Note: </a:t>
            </a:r>
            <a:r>
              <a:rPr lang="en-US" i="1" dirty="0"/>
              <a:t>Some power supplies eliminate the voltage switch and instead automatically switch between voltages as necessary. These power supplies specify a voltage range they can function in</a:t>
            </a:r>
            <a:r>
              <a:rPr lang="en-US" i="1" dirty="0" smtClean="0"/>
              <a:t>.</a:t>
            </a:r>
          </a:p>
          <a:p>
            <a:pPr marL="0" lvl="1"/>
            <a:endParaRPr lang="en-US" sz="800" i="1" dirty="0"/>
          </a:p>
          <a:p>
            <a:pPr marL="0" lvl="1"/>
            <a:r>
              <a:rPr lang="en-US" b="1" dirty="0" smtClean="0"/>
              <a:t>o </a:t>
            </a:r>
            <a:r>
              <a:rPr lang="en-US" b="1" dirty="0"/>
              <a:t>Many power supplies have a switch on the back that turns the power on or off.</a:t>
            </a:r>
          </a:p>
          <a:p>
            <a:pPr marL="0" lvl="1"/>
            <a:endParaRPr lang="en-US" sz="800" b="1" dirty="0"/>
          </a:p>
          <a:p>
            <a:pPr lvl="0"/>
            <a:r>
              <a:rPr lang="en-US" sz="2000" b="1" dirty="0" smtClean="0"/>
              <a:t>o </a:t>
            </a:r>
            <a:r>
              <a:rPr lang="en-US" b="1" dirty="0"/>
              <a:t>Power supplies are rated in </a:t>
            </a:r>
            <a:r>
              <a:rPr lang="en-US" b="1" i="1" dirty="0"/>
              <a:t>watts</a:t>
            </a:r>
            <a:r>
              <a:rPr lang="en-US" b="1" dirty="0"/>
              <a:t>. A power supply's watt rating determines its maximum power output. To determine a computer's power requirements, use the following method:</a:t>
            </a:r>
          </a:p>
          <a:p>
            <a:pPr marL="0" lvl="1"/>
            <a:r>
              <a:rPr lang="en-US" b="1" dirty="0" smtClean="0"/>
              <a:t>1 - </a:t>
            </a:r>
            <a:r>
              <a:rPr lang="en-US" dirty="0"/>
              <a:t>Find the watt requirement for each component by multiplying volts by amps (</a:t>
            </a:r>
            <a:r>
              <a:rPr lang="en-US" i="1" dirty="0"/>
              <a:t>W = V × A</a:t>
            </a:r>
            <a:r>
              <a:rPr lang="en-US" dirty="0"/>
              <a:t>).</a:t>
            </a:r>
            <a:endParaRPr lang="en-US" sz="2000" dirty="0"/>
          </a:p>
          <a:p>
            <a:pPr marL="0" lvl="1"/>
            <a:r>
              <a:rPr lang="en-US" b="1" dirty="0" smtClean="0"/>
              <a:t>2 - </a:t>
            </a:r>
            <a:r>
              <a:rPr lang="en-US" dirty="0"/>
              <a:t>Add each value together to find the total watt requirements</a:t>
            </a:r>
            <a:r>
              <a:rPr lang="en-US" dirty="0" smtClean="0"/>
              <a:t>.</a:t>
            </a:r>
          </a:p>
          <a:p>
            <a:pPr marL="0" lvl="1"/>
            <a:endParaRPr lang="en-US" sz="800" dirty="0"/>
          </a:p>
          <a:p>
            <a:r>
              <a:rPr lang="en-US" b="1" dirty="0" smtClean="0"/>
              <a:t>Note: </a:t>
            </a:r>
            <a:r>
              <a:rPr lang="en-US" dirty="0"/>
              <a:t>Alternatively, there are several online tools you can use to estimate a computer's watt requirements.</a:t>
            </a:r>
          </a:p>
          <a:p>
            <a:endParaRPr lang="en-US" sz="800" b="1" dirty="0" smtClean="0"/>
          </a:p>
          <a:p>
            <a:pPr lvl="0"/>
            <a:r>
              <a:rPr lang="en-US" b="1" dirty="0" smtClean="0"/>
              <a:t>o </a:t>
            </a:r>
            <a:r>
              <a:rPr lang="en-US" b="1" dirty="0"/>
              <a:t>ATX power supplies provide </a:t>
            </a:r>
            <a:r>
              <a:rPr lang="en-US" b="1" i="1" dirty="0"/>
              <a:t>soft power</a:t>
            </a:r>
            <a:r>
              <a:rPr lang="en-US" b="1" dirty="0"/>
              <a:t>—even when the computer is turned off, the motherboard has power. Soft power allows the computer to be turned on and off by the operating system or over the network</a:t>
            </a:r>
            <a:r>
              <a:rPr lang="en-US" b="1" dirty="0" smtClean="0"/>
              <a:t>.</a:t>
            </a:r>
            <a:endParaRPr lang="en-US" b="1" dirty="0"/>
          </a:p>
        </p:txBody>
      </p:sp>
    </p:spTree>
    <p:extLst>
      <p:ext uri="{BB962C8B-B14F-4D97-AF65-F5344CB8AC3E}">
        <p14:creationId xmlns:p14="http://schemas.microsoft.com/office/powerpoint/2010/main" val="2408525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63251" y="905923"/>
            <a:ext cx="10786065" cy="5355312"/>
          </a:xfrm>
          <a:prstGeom prst="rect">
            <a:avLst/>
          </a:prstGeom>
          <a:noFill/>
        </p:spPr>
        <p:txBody>
          <a:bodyPr wrap="square" rtlCol="0">
            <a:spAutoFit/>
          </a:bodyPr>
          <a:lstStyle/>
          <a:p>
            <a:r>
              <a:rPr lang="en-US" sz="2800" b="1" dirty="0" smtClean="0"/>
              <a:t>3.2 Power Supplies:</a:t>
            </a:r>
          </a:p>
          <a:p>
            <a:r>
              <a:rPr lang="en-US" b="1" dirty="0"/>
              <a:t>When selecting a power supply, make sure it has all the necessary connectors for your components. The following table shows the common power supply connectors:</a:t>
            </a:r>
          </a:p>
          <a:p>
            <a:endParaRPr lang="en-US" sz="800" b="1" dirty="0"/>
          </a:p>
          <a:p>
            <a:pPr lvl="0"/>
            <a:r>
              <a:rPr lang="en-US" b="1" dirty="0" smtClean="0"/>
              <a:t>Connector		Description</a:t>
            </a:r>
          </a:p>
          <a:p>
            <a:r>
              <a:rPr lang="en-US" dirty="0"/>
              <a:t>24-pin (20+4 pin) </a:t>
            </a:r>
            <a:r>
              <a:rPr lang="en-US" dirty="0" smtClean="0"/>
              <a:t>		</a:t>
            </a:r>
            <a:r>
              <a:rPr lang="en-US" dirty="0"/>
              <a:t>The 24-pin ATX power plug supplies power to the motherboard.</a:t>
            </a:r>
          </a:p>
          <a:p>
            <a:r>
              <a:rPr lang="en-US" dirty="0" smtClean="0"/>
              <a:t>ATX connector		</a:t>
            </a:r>
            <a:endParaRPr lang="en-US" b="1" dirty="0" smtClean="0"/>
          </a:p>
          <a:p>
            <a:r>
              <a:rPr lang="en-US" dirty="0" smtClean="0"/>
              <a:t>			</a:t>
            </a:r>
          </a:p>
          <a:p>
            <a:r>
              <a:rPr lang="en-US" dirty="0"/>
              <a:t>	</a:t>
            </a:r>
            <a:r>
              <a:rPr lang="en-US" dirty="0" smtClean="0"/>
              <a:t>		1 - </a:t>
            </a:r>
            <a:r>
              <a:rPr lang="en-US" dirty="0"/>
              <a:t>Some 24-pin connectors have one 20-pin plug and a detachable 4-pin plug. This </a:t>
            </a:r>
            <a:r>
              <a:rPr lang="en-US" dirty="0" smtClean="0"/>
              <a:t>			     allows </a:t>
            </a:r>
            <a:r>
              <a:rPr lang="en-US" dirty="0"/>
              <a:t>for backwards compatibility with 20-pin motherboards</a:t>
            </a:r>
            <a:r>
              <a:rPr lang="en-US" dirty="0" smtClean="0"/>
              <a:t>.</a:t>
            </a:r>
          </a:p>
          <a:p>
            <a:endParaRPr lang="en-US" dirty="0" smtClean="0"/>
          </a:p>
          <a:p>
            <a:pPr lvl="0"/>
            <a:r>
              <a:rPr lang="en-US" dirty="0"/>
              <a:t>	</a:t>
            </a:r>
            <a:r>
              <a:rPr lang="en-US" dirty="0" smtClean="0"/>
              <a:t>		2 - </a:t>
            </a:r>
            <a:r>
              <a:rPr lang="en-US" dirty="0"/>
              <a:t>You can plug a 24-pin ATX power plug into a 20-pin motherboard connector, </a:t>
            </a:r>
            <a:r>
              <a:rPr lang="en-US" dirty="0" smtClean="0"/>
              <a:t>			      leaving </a:t>
            </a:r>
            <a:r>
              <a:rPr lang="en-US" dirty="0"/>
              <a:t>the four pins unconnected</a:t>
            </a:r>
            <a:r>
              <a:rPr lang="en-US" dirty="0" smtClean="0"/>
              <a:t>.</a:t>
            </a:r>
          </a:p>
          <a:p>
            <a:pPr lvl="0"/>
            <a:endParaRPr lang="en-US" dirty="0"/>
          </a:p>
          <a:p>
            <a:pPr lvl="0"/>
            <a:r>
              <a:rPr lang="en-US" dirty="0" smtClean="0"/>
              <a:t>			</a:t>
            </a:r>
            <a:r>
              <a:rPr lang="en-US" b="1" dirty="0" smtClean="0"/>
              <a:t>Note: </a:t>
            </a:r>
            <a:r>
              <a:rPr lang="en-US" i="1" dirty="0"/>
              <a:t>Older motherboards used 20-pin power plugs. With a 24-pin ATX power plug, </a:t>
            </a:r>
            <a:r>
              <a:rPr lang="en-US" i="1" dirty="0" smtClean="0"/>
              <a:t>			           the </a:t>
            </a:r>
            <a:r>
              <a:rPr lang="en-US" i="1" dirty="0"/>
              <a:t>four extra pins supply an additional 3.3, 5, and 12 volts of DC power.</a:t>
            </a:r>
          </a:p>
          <a:p>
            <a:r>
              <a:rPr lang="en-US" dirty="0" smtClean="0"/>
              <a:t>		</a:t>
            </a:r>
            <a:endParaRPr lang="en-US" dirty="0"/>
          </a:p>
          <a:p>
            <a:pPr lvl="0"/>
            <a:endParaRPr lang="en-US" dirty="0" smtClean="0"/>
          </a:p>
          <a:p>
            <a:pPr lvl="0"/>
            <a:endParaRPr lang="en-US" dirty="0"/>
          </a:p>
        </p:txBody>
      </p:sp>
      <p:pic>
        <p:nvPicPr>
          <p:cNvPr id="5" name="Picture 4" descr="http://cdn.testout.com/pcpro2016-en-us/en-us/resources/text/pwrsupply/power-supply-connectors_atx-20+4.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251" y="2898910"/>
            <a:ext cx="2514600" cy="3362325"/>
          </a:xfrm>
          <a:prstGeom prst="rect">
            <a:avLst/>
          </a:prstGeom>
          <a:noFill/>
          <a:ln>
            <a:noFill/>
          </a:ln>
        </p:spPr>
      </p:pic>
    </p:spTree>
    <p:extLst>
      <p:ext uri="{BB962C8B-B14F-4D97-AF65-F5344CB8AC3E}">
        <p14:creationId xmlns:p14="http://schemas.microsoft.com/office/powerpoint/2010/main" val="7545705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63251" y="905923"/>
            <a:ext cx="10786065" cy="4801314"/>
          </a:xfrm>
          <a:prstGeom prst="rect">
            <a:avLst/>
          </a:prstGeom>
          <a:noFill/>
        </p:spPr>
        <p:txBody>
          <a:bodyPr wrap="square" rtlCol="0">
            <a:spAutoFit/>
          </a:bodyPr>
          <a:lstStyle/>
          <a:p>
            <a:r>
              <a:rPr lang="en-US" sz="2800" b="1" dirty="0" smtClean="0"/>
              <a:t>3.2 Power Supplies:</a:t>
            </a:r>
          </a:p>
          <a:p>
            <a:r>
              <a:rPr lang="en-US" b="1" dirty="0"/>
              <a:t>When selecting a power supply, make sure it has all the necessary connectors for your components. The following table shows the common power supply connectors:</a:t>
            </a:r>
          </a:p>
          <a:p>
            <a:endParaRPr lang="en-US" sz="800" b="1" dirty="0"/>
          </a:p>
          <a:p>
            <a:pPr lvl="0"/>
            <a:r>
              <a:rPr lang="en-US" b="1" dirty="0" smtClean="0"/>
              <a:t>Connector		Description</a:t>
            </a:r>
          </a:p>
          <a:p>
            <a:r>
              <a:rPr lang="en-US" dirty="0" smtClean="0"/>
              <a:t>4-pin 12v  (P4) power 	</a:t>
            </a:r>
            <a:r>
              <a:rPr lang="en-US" dirty="0"/>
              <a:t>Starting with the Pentium 4 (P4) processor, CPUs required more power than could </a:t>
            </a:r>
            <a:r>
              <a:rPr lang="en-US" dirty="0" smtClean="0"/>
              <a:t>			be </a:t>
            </a:r>
            <a:r>
              <a:rPr lang="en-US" dirty="0"/>
              <a:t>provided through the ATX power plug. The 4-pin 12 V </a:t>
            </a:r>
            <a:r>
              <a:rPr lang="en-US" dirty="0" smtClean="0"/>
              <a:t>connector:		</a:t>
            </a:r>
            <a:endParaRPr lang="en-US" b="1" dirty="0" smtClean="0"/>
          </a:p>
          <a:p>
            <a:r>
              <a:rPr lang="en-US" dirty="0" smtClean="0"/>
              <a:t>			</a:t>
            </a:r>
          </a:p>
          <a:p>
            <a:pPr lvl="0"/>
            <a:r>
              <a:rPr lang="en-US" dirty="0"/>
              <a:t>	</a:t>
            </a:r>
            <a:r>
              <a:rPr lang="en-US" dirty="0" smtClean="0"/>
              <a:t>		1 - </a:t>
            </a:r>
            <a:r>
              <a:rPr lang="en-US" dirty="0"/>
              <a:t>Connects to the motherboard</a:t>
            </a:r>
          </a:p>
          <a:p>
            <a:endParaRPr lang="en-US" dirty="0" smtClean="0"/>
          </a:p>
          <a:p>
            <a:pPr lvl="0"/>
            <a:r>
              <a:rPr lang="en-US" dirty="0"/>
              <a:t>	</a:t>
            </a:r>
            <a:r>
              <a:rPr lang="en-US" dirty="0" smtClean="0"/>
              <a:t>		2 - </a:t>
            </a:r>
            <a:r>
              <a:rPr lang="en-US" dirty="0"/>
              <a:t>Provides two dedicated 12 V wires to the CPU (Older processors only used 5 V </a:t>
            </a:r>
            <a:r>
              <a:rPr lang="en-US" dirty="0" smtClean="0"/>
              <a:t>			      power</a:t>
            </a:r>
            <a:r>
              <a:rPr lang="en-US" dirty="0"/>
              <a:t>)</a:t>
            </a:r>
          </a:p>
          <a:p>
            <a:pPr lvl="0"/>
            <a:endParaRPr lang="en-US" dirty="0"/>
          </a:p>
          <a:p>
            <a:pPr lvl="0"/>
            <a:r>
              <a:rPr lang="en-US" dirty="0" smtClean="0"/>
              <a:t>			</a:t>
            </a:r>
            <a:r>
              <a:rPr lang="en-US" b="1" dirty="0" smtClean="0"/>
              <a:t>Note: </a:t>
            </a:r>
            <a:r>
              <a:rPr lang="en-US" i="1" dirty="0"/>
              <a:t>The 4-pin 12 V CPU connector is not the same as the 20+4-pin ATX power </a:t>
            </a:r>
            <a:r>
              <a:rPr lang="en-US" i="1" dirty="0" smtClean="0"/>
              <a:t>			           connector</a:t>
            </a:r>
            <a:r>
              <a:rPr lang="en-US" i="1" dirty="0"/>
              <a:t>.</a:t>
            </a:r>
            <a:r>
              <a:rPr lang="en-US" dirty="0" smtClean="0"/>
              <a:t>		</a:t>
            </a:r>
            <a:endParaRPr lang="en-US" dirty="0"/>
          </a:p>
          <a:p>
            <a:pPr lvl="0"/>
            <a:endParaRPr lang="en-US" dirty="0" smtClean="0"/>
          </a:p>
          <a:p>
            <a:pPr lvl="0"/>
            <a:endParaRPr lang="en-US" dirty="0"/>
          </a:p>
        </p:txBody>
      </p:sp>
      <p:pic>
        <p:nvPicPr>
          <p:cNvPr id="7" name="Picture 6" descr="http://cdn.testout.com/pcpro2016-en-us/en-us/resources/text/pwrsupply/power-supply-connectors_4-pin_cpu.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52" y="2990625"/>
            <a:ext cx="2023724" cy="1688506"/>
          </a:xfrm>
          <a:prstGeom prst="rect">
            <a:avLst/>
          </a:prstGeom>
          <a:noFill/>
          <a:ln>
            <a:noFill/>
          </a:ln>
        </p:spPr>
      </p:pic>
    </p:spTree>
    <p:extLst>
      <p:ext uri="{BB962C8B-B14F-4D97-AF65-F5344CB8AC3E}">
        <p14:creationId xmlns:p14="http://schemas.microsoft.com/office/powerpoint/2010/main" val="3024740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84767" y="1024257"/>
            <a:ext cx="10786065" cy="4524315"/>
          </a:xfrm>
          <a:prstGeom prst="rect">
            <a:avLst/>
          </a:prstGeom>
          <a:noFill/>
        </p:spPr>
        <p:txBody>
          <a:bodyPr wrap="square" rtlCol="0">
            <a:spAutoFit/>
          </a:bodyPr>
          <a:lstStyle/>
          <a:p>
            <a:r>
              <a:rPr lang="en-US" sz="2800" b="1" dirty="0" smtClean="0"/>
              <a:t>3.2 Power Supplies:</a:t>
            </a:r>
          </a:p>
          <a:p>
            <a:r>
              <a:rPr lang="en-US" b="1" dirty="0"/>
              <a:t>When selecting a power supply, make sure it has all the necessary connectors for your components. The following table shows the common power supply connectors:</a:t>
            </a:r>
          </a:p>
          <a:p>
            <a:endParaRPr lang="en-US" sz="800" b="1" dirty="0"/>
          </a:p>
          <a:p>
            <a:pPr lvl="0"/>
            <a:r>
              <a:rPr lang="en-US" b="1" dirty="0" smtClean="0"/>
              <a:t>Connector		Description</a:t>
            </a:r>
          </a:p>
          <a:p>
            <a:r>
              <a:rPr lang="en-US" dirty="0" smtClean="0"/>
              <a:t>8-pin EPS 12v  CPU power 	</a:t>
            </a:r>
            <a:r>
              <a:rPr lang="en-US" dirty="0"/>
              <a:t>Modern processors consume even more power. The 8-pin EPS12V connector </a:t>
            </a:r>
            <a:r>
              <a:rPr lang="en-US" dirty="0" smtClean="0"/>
              <a:t>				provides </a:t>
            </a:r>
            <a:r>
              <a:rPr lang="en-US" dirty="0"/>
              <a:t>four lines of 12 V power</a:t>
            </a:r>
            <a:r>
              <a:rPr lang="en-US" dirty="0" smtClean="0"/>
              <a:t>.		</a:t>
            </a:r>
            <a:endParaRPr lang="en-US" b="1" dirty="0" smtClean="0"/>
          </a:p>
          <a:p>
            <a:r>
              <a:rPr lang="en-US" dirty="0" smtClean="0"/>
              <a:t>			</a:t>
            </a:r>
          </a:p>
          <a:p>
            <a:pPr lvl="0"/>
            <a:r>
              <a:rPr lang="en-US" dirty="0"/>
              <a:t>	</a:t>
            </a:r>
            <a:r>
              <a:rPr lang="en-US" dirty="0" smtClean="0"/>
              <a:t>		1 - </a:t>
            </a:r>
            <a:r>
              <a:rPr lang="en-US" dirty="0"/>
              <a:t>The 8-pin EPS12V was originally used with some older dual processor systems.</a:t>
            </a:r>
          </a:p>
          <a:p>
            <a:endParaRPr lang="en-US" dirty="0" smtClean="0"/>
          </a:p>
          <a:p>
            <a:pPr lvl="0"/>
            <a:r>
              <a:rPr lang="en-US" dirty="0"/>
              <a:t>	</a:t>
            </a:r>
            <a:r>
              <a:rPr lang="en-US" dirty="0" smtClean="0"/>
              <a:t>		2 - </a:t>
            </a:r>
            <a:r>
              <a:rPr lang="en-US" dirty="0"/>
              <a:t>All modern multi-core processors use this connector.</a:t>
            </a:r>
          </a:p>
          <a:p>
            <a:pPr lvl="0"/>
            <a:endParaRPr lang="en-US" dirty="0"/>
          </a:p>
          <a:p>
            <a:pPr lvl="0"/>
            <a:r>
              <a:rPr lang="en-US" dirty="0" smtClean="0"/>
              <a:t>			3</a:t>
            </a:r>
            <a:r>
              <a:rPr lang="en-US" b="1" dirty="0" smtClean="0"/>
              <a:t> - </a:t>
            </a:r>
            <a:r>
              <a:rPr lang="en-US" dirty="0"/>
              <a:t>Some power supplies have two 4-pin connectors (4+4) that are meant to be used </a:t>
            </a:r>
            <a:r>
              <a:rPr lang="en-US" dirty="0" smtClean="0"/>
              <a:t>			     side-by-side </a:t>
            </a:r>
            <a:r>
              <a:rPr lang="en-US" dirty="0"/>
              <a:t>in the 8-pin plug.</a:t>
            </a:r>
            <a:r>
              <a:rPr lang="en-US" dirty="0" smtClean="0"/>
              <a:t>		</a:t>
            </a:r>
            <a:endParaRPr lang="en-US" dirty="0"/>
          </a:p>
          <a:p>
            <a:pPr lvl="0"/>
            <a:endParaRPr lang="en-US" dirty="0" smtClean="0"/>
          </a:p>
          <a:p>
            <a:pPr lvl="0"/>
            <a:endParaRPr lang="en-US" dirty="0"/>
          </a:p>
        </p:txBody>
      </p:sp>
      <p:pic>
        <p:nvPicPr>
          <p:cNvPr id="5" name="Picture 4" descr="http://cdn.testout.com/pcpro2016-en-us/en-us/resources/text/pwrsupply/power-supply-connectors_8-pin_eps.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350" y="2960084"/>
            <a:ext cx="2305230" cy="2278885"/>
          </a:xfrm>
          <a:prstGeom prst="rect">
            <a:avLst/>
          </a:prstGeom>
          <a:noFill/>
          <a:ln>
            <a:noFill/>
          </a:ln>
        </p:spPr>
      </p:pic>
    </p:spTree>
    <p:extLst>
      <p:ext uri="{BB962C8B-B14F-4D97-AF65-F5344CB8AC3E}">
        <p14:creationId xmlns:p14="http://schemas.microsoft.com/office/powerpoint/2010/main" val="10141615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84767" y="1024257"/>
            <a:ext cx="10786065" cy="4801314"/>
          </a:xfrm>
          <a:prstGeom prst="rect">
            <a:avLst/>
          </a:prstGeom>
          <a:noFill/>
        </p:spPr>
        <p:txBody>
          <a:bodyPr wrap="square" rtlCol="0">
            <a:spAutoFit/>
          </a:bodyPr>
          <a:lstStyle/>
          <a:p>
            <a:r>
              <a:rPr lang="en-US" sz="2800" b="1" dirty="0" smtClean="0"/>
              <a:t>3.2 Power Supplies:</a:t>
            </a:r>
          </a:p>
          <a:p>
            <a:r>
              <a:rPr lang="en-US" b="1" dirty="0"/>
              <a:t>When selecting a power supply, make sure it has all the necessary connectors for your components. The following table shows the common power supply connectors:</a:t>
            </a:r>
          </a:p>
          <a:p>
            <a:endParaRPr lang="en-US" sz="800" b="1" dirty="0"/>
          </a:p>
          <a:p>
            <a:pPr lvl="0"/>
            <a:r>
              <a:rPr lang="en-US" b="1" dirty="0" smtClean="0"/>
              <a:t>Connector		Description</a:t>
            </a:r>
          </a:p>
          <a:p>
            <a:r>
              <a:rPr lang="en-US" dirty="0" smtClean="0"/>
              <a:t>6+2 pin </a:t>
            </a:r>
            <a:r>
              <a:rPr lang="en-US" dirty="0" err="1" smtClean="0"/>
              <a:t>PCIe</a:t>
            </a:r>
            <a:r>
              <a:rPr lang="en-US" dirty="0" smtClean="0"/>
              <a:t>		</a:t>
            </a:r>
            <a:r>
              <a:rPr lang="en-US" dirty="0"/>
              <a:t>Newer video cards require more power than can be supplied through the PCI </a:t>
            </a:r>
            <a:r>
              <a:rPr lang="en-US" dirty="0" smtClean="0"/>
              <a:t>				Express </a:t>
            </a:r>
            <a:r>
              <a:rPr lang="en-US" dirty="0"/>
              <a:t>bus. The 6+2-pin </a:t>
            </a:r>
            <a:r>
              <a:rPr lang="en-US" dirty="0" err="1"/>
              <a:t>PCIe</a:t>
            </a:r>
            <a:r>
              <a:rPr lang="en-US" dirty="0"/>
              <a:t> connector plugs directly into the video card to supply </a:t>
            </a:r>
            <a:r>
              <a:rPr lang="en-US" dirty="0" smtClean="0"/>
              <a:t>			additional</a:t>
            </a:r>
            <a:r>
              <a:rPr lang="en-US" dirty="0"/>
              <a:t>, dedicated power. </a:t>
            </a:r>
            <a:endParaRPr lang="en-US" dirty="0" smtClean="0"/>
          </a:p>
          <a:p>
            <a:endParaRPr lang="en-US" dirty="0"/>
          </a:p>
          <a:p>
            <a:r>
              <a:rPr lang="en-US" dirty="0" smtClean="0"/>
              <a:t>			</a:t>
            </a:r>
            <a:r>
              <a:rPr lang="en-US" b="1" dirty="0" smtClean="0"/>
              <a:t>The </a:t>
            </a:r>
            <a:r>
              <a:rPr lang="en-US" b="1" dirty="0"/>
              <a:t>6+2-pin </a:t>
            </a:r>
            <a:r>
              <a:rPr lang="en-US" b="1" dirty="0" err="1"/>
              <a:t>PCIe</a:t>
            </a:r>
            <a:r>
              <a:rPr lang="en-US" b="1" dirty="0"/>
              <a:t>:</a:t>
            </a:r>
          </a:p>
          <a:p>
            <a:r>
              <a:rPr lang="en-US" dirty="0" smtClean="0"/>
              <a:t>					</a:t>
            </a:r>
          </a:p>
          <a:p>
            <a:pPr lvl="0"/>
            <a:r>
              <a:rPr lang="en-US" dirty="0"/>
              <a:t>	</a:t>
            </a:r>
            <a:r>
              <a:rPr lang="en-US" dirty="0" smtClean="0"/>
              <a:t>		1 - </a:t>
            </a:r>
            <a:r>
              <a:rPr lang="en-US" dirty="0"/>
              <a:t>Provides up to 150 watts</a:t>
            </a:r>
          </a:p>
          <a:p>
            <a:endParaRPr lang="en-US" dirty="0" smtClean="0"/>
          </a:p>
          <a:p>
            <a:pPr lvl="0"/>
            <a:r>
              <a:rPr lang="en-US" dirty="0"/>
              <a:t>	</a:t>
            </a:r>
            <a:r>
              <a:rPr lang="en-US" dirty="0" smtClean="0"/>
              <a:t>		2 - </a:t>
            </a:r>
            <a:r>
              <a:rPr lang="en-US" dirty="0"/>
              <a:t>Is also known as a PEG6+2 (PCI Express Graphics 6+2 pin)</a:t>
            </a:r>
          </a:p>
          <a:p>
            <a:pPr lvl="0"/>
            <a:endParaRPr lang="en-US" dirty="0"/>
          </a:p>
          <a:p>
            <a:pPr lvl="0"/>
            <a:r>
              <a:rPr lang="en-US" dirty="0" smtClean="0"/>
              <a:t>			3</a:t>
            </a:r>
            <a:r>
              <a:rPr lang="en-US" b="1" dirty="0" smtClean="0"/>
              <a:t> - </a:t>
            </a:r>
            <a:r>
              <a:rPr lang="en-US" dirty="0"/>
              <a:t>Some motherboards only have a 6-pin </a:t>
            </a:r>
            <a:r>
              <a:rPr lang="en-US" dirty="0" err="1"/>
              <a:t>PCIe</a:t>
            </a:r>
            <a:r>
              <a:rPr lang="en-US" dirty="0"/>
              <a:t> connector. These connectors provide </a:t>
            </a:r>
            <a:r>
              <a:rPr lang="en-US" dirty="0" smtClean="0"/>
              <a:t>			     up </a:t>
            </a:r>
            <a:r>
              <a:rPr lang="en-US" dirty="0"/>
              <a:t>to 75 watts.</a:t>
            </a:r>
            <a:r>
              <a:rPr lang="en-US" dirty="0" smtClean="0"/>
              <a:t>		</a:t>
            </a:r>
            <a:endParaRPr lang="en-US" dirty="0"/>
          </a:p>
        </p:txBody>
      </p:sp>
      <p:pic>
        <p:nvPicPr>
          <p:cNvPr id="7" name="Picture 6" descr="http://cdn.testout.com/pcpro2016-en-us/en-us/resources/text/pwrsupply/power-supply-connectors_6+2-pin-pcie.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67" y="2884787"/>
            <a:ext cx="2332336" cy="2305681"/>
          </a:xfrm>
          <a:prstGeom prst="rect">
            <a:avLst/>
          </a:prstGeom>
          <a:noFill/>
          <a:ln>
            <a:noFill/>
          </a:ln>
        </p:spPr>
      </p:pic>
    </p:spTree>
    <p:extLst>
      <p:ext uri="{BB962C8B-B14F-4D97-AF65-F5344CB8AC3E}">
        <p14:creationId xmlns:p14="http://schemas.microsoft.com/office/powerpoint/2010/main" val="4061487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84767" y="1024257"/>
            <a:ext cx="10786065" cy="4524315"/>
          </a:xfrm>
          <a:prstGeom prst="rect">
            <a:avLst/>
          </a:prstGeom>
          <a:noFill/>
        </p:spPr>
        <p:txBody>
          <a:bodyPr wrap="square" rtlCol="0">
            <a:spAutoFit/>
          </a:bodyPr>
          <a:lstStyle/>
          <a:p>
            <a:r>
              <a:rPr lang="en-US" sz="2800" b="1" dirty="0" smtClean="0"/>
              <a:t>3.2 Power Supplies:</a:t>
            </a:r>
          </a:p>
          <a:p>
            <a:r>
              <a:rPr lang="en-US" b="1" dirty="0"/>
              <a:t>When selecting a power supply, make sure it has all the necessary connectors for your components. The following table shows the common power supply connectors:</a:t>
            </a:r>
          </a:p>
          <a:p>
            <a:endParaRPr lang="en-US" sz="800" b="1" dirty="0"/>
          </a:p>
          <a:p>
            <a:pPr lvl="0"/>
            <a:r>
              <a:rPr lang="en-US" b="1" dirty="0" smtClean="0"/>
              <a:t>Connector		Description</a:t>
            </a:r>
          </a:p>
          <a:p>
            <a:r>
              <a:rPr lang="en-US" dirty="0" smtClean="0"/>
              <a:t>4-pin peripheral power	</a:t>
            </a:r>
            <a:r>
              <a:rPr lang="en-US" dirty="0"/>
              <a:t>The 4-pin peripheral power connector (colloquially called a 4-pin Molex connector) </a:t>
            </a:r>
            <a:r>
              <a:rPr lang="en-US" dirty="0" smtClean="0"/>
              <a:t>(Molex)			is </a:t>
            </a:r>
            <a:r>
              <a:rPr lang="en-US" dirty="0"/>
              <a:t>used by legacy components (e.g., IDE hard drives and PATA optical drives), case </a:t>
            </a:r>
            <a:r>
              <a:rPr lang="en-US" dirty="0" smtClean="0"/>
              <a:t>f			</a:t>
            </a:r>
            <a:r>
              <a:rPr lang="en-US" dirty="0" err="1" smtClean="0"/>
              <a:t>ans</a:t>
            </a:r>
            <a:r>
              <a:rPr lang="en-US" dirty="0"/>
              <a:t>, and other accessory devices. </a:t>
            </a:r>
            <a:endParaRPr lang="en-US" dirty="0" smtClean="0"/>
          </a:p>
          <a:p>
            <a:endParaRPr lang="en-US" dirty="0"/>
          </a:p>
          <a:p>
            <a:r>
              <a:rPr lang="en-US" dirty="0" smtClean="0"/>
              <a:t>			</a:t>
            </a:r>
            <a:r>
              <a:rPr lang="en-US" b="1" dirty="0" smtClean="0"/>
              <a:t>The connector provides both 5 V (red wire) and 12 V (yellow wire):</a:t>
            </a:r>
            <a:endParaRPr lang="en-US" b="1" dirty="0"/>
          </a:p>
          <a:p>
            <a:r>
              <a:rPr lang="en-US" dirty="0" smtClean="0"/>
              <a:t>					</a:t>
            </a:r>
          </a:p>
          <a:p>
            <a:pPr lvl="0"/>
            <a:r>
              <a:rPr lang="en-US" dirty="0"/>
              <a:t>	</a:t>
            </a:r>
            <a:r>
              <a:rPr lang="en-US" dirty="0" smtClean="0"/>
              <a:t>		1 - </a:t>
            </a:r>
            <a:r>
              <a:rPr lang="en-US" dirty="0"/>
              <a:t>Each power supply cable typically has multiple 4-pin connectors on the same </a:t>
            </a:r>
            <a:r>
              <a:rPr lang="en-US" dirty="0" smtClean="0"/>
              <a:t>			     cable</a:t>
            </a:r>
            <a:r>
              <a:rPr lang="en-US" dirty="0"/>
              <a:t>.</a:t>
            </a:r>
          </a:p>
          <a:p>
            <a:endParaRPr lang="en-US" dirty="0" smtClean="0"/>
          </a:p>
          <a:p>
            <a:pPr lvl="0"/>
            <a:r>
              <a:rPr lang="en-US" dirty="0"/>
              <a:t>	</a:t>
            </a:r>
            <a:r>
              <a:rPr lang="en-US" dirty="0" smtClean="0"/>
              <a:t>		2 - </a:t>
            </a:r>
            <a:r>
              <a:rPr lang="en-US" dirty="0"/>
              <a:t>When connecting devices, try to balance the devices connected to each cable.</a:t>
            </a:r>
          </a:p>
          <a:p>
            <a:pPr lvl="0"/>
            <a:r>
              <a:rPr lang="en-US" dirty="0" smtClean="0"/>
              <a:t>		</a:t>
            </a:r>
            <a:endParaRPr lang="en-US" dirty="0"/>
          </a:p>
        </p:txBody>
      </p:sp>
      <p:pic>
        <p:nvPicPr>
          <p:cNvPr id="5" name="Picture 4" descr="http://cdn.testout.com/pcpro2016-en-us/en-us/resources/text/pwrsupply/power-supply-connectors_4-pin_molex_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67" y="3044582"/>
            <a:ext cx="2276140" cy="1989997"/>
          </a:xfrm>
          <a:prstGeom prst="rect">
            <a:avLst/>
          </a:prstGeom>
          <a:noFill/>
          <a:ln>
            <a:noFill/>
          </a:ln>
        </p:spPr>
      </p:pic>
    </p:spTree>
    <p:extLst>
      <p:ext uri="{BB962C8B-B14F-4D97-AF65-F5344CB8AC3E}">
        <p14:creationId xmlns:p14="http://schemas.microsoft.com/office/powerpoint/2010/main" val="858184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84767" y="1024257"/>
            <a:ext cx="10936673" cy="4524315"/>
          </a:xfrm>
          <a:prstGeom prst="rect">
            <a:avLst/>
          </a:prstGeom>
          <a:noFill/>
        </p:spPr>
        <p:txBody>
          <a:bodyPr wrap="square" rtlCol="0">
            <a:spAutoFit/>
          </a:bodyPr>
          <a:lstStyle/>
          <a:p>
            <a:r>
              <a:rPr lang="en-US" sz="2800" b="1" dirty="0" smtClean="0"/>
              <a:t>3.2 Power Supplies:</a:t>
            </a:r>
          </a:p>
          <a:p>
            <a:r>
              <a:rPr lang="en-US" b="1" dirty="0"/>
              <a:t>When selecting a power supply, make sure it has all the necessary connectors for your components. The following table shows the common power supply connectors:</a:t>
            </a:r>
          </a:p>
          <a:p>
            <a:endParaRPr lang="en-US" sz="800" b="1" dirty="0"/>
          </a:p>
          <a:p>
            <a:pPr lvl="0"/>
            <a:r>
              <a:rPr lang="en-US" b="1" dirty="0" smtClean="0"/>
              <a:t>Connector		Description</a:t>
            </a:r>
          </a:p>
          <a:p>
            <a:r>
              <a:rPr lang="en-US" dirty="0" smtClean="0"/>
              <a:t>SATA power		</a:t>
            </a:r>
            <a:r>
              <a:rPr lang="en-US" dirty="0"/>
              <a:t>The SATA power connector has 15 pins and provides 3.3, 5, and 12 volts. As its name </a:t>
            </a:r>
            <a:r>
              <a:rPr lang="en-US" dirty="0" smtClean="0"/>
              <a:t>			implies</a:t>
            </a:r>
            <a:r>
              <a:rPr lang="en-US" dirty="0"/>
              <a:t>, it powers SATA </a:t>
            </a:r>
            <a:r>
              <a:rPr lang="en-US" dirty="0" smtClean="0"/>
              <a:t>device:</a:t>
            </a:r>
            <a:endParaRPr lang="en-US" b="1" dirty="0"/>
          </a:p>
          <a:p>
            <a:r>
              <a:rPr lang="en-US" dirty="0" smtClean="0"/>
              <a:t>					</a:t>
            </a:r>
          </a:p>
          <a:p>
            <a:pPr lvl="0"/>
            <a:r>
              <a:rPr lang="en-US" dirty="0"/>
              <a:t>	</a:t>
            </a:r>
            <a:r>
              <a:rPr lang="en-US" dirty="0" smtClean="0"/>
              <a:t>		1 - </a:t>
            </a:r>
            <a:r>
              <a:rPr lang="en-US" dirty="0"/>
              <a:t>You can use a special adapter to convert a 4-pin peripheral power connector to a </a:t>
            </a:r>
            <a:r>
              <a:rPr lang="en-US" dirty="0" smtClean="0"/>
              <a:t>			      SATA </a:t>
            </a:r>
            <a:r>
              <a:rPr lang="en-US" dirty="0"/>
              <a:t>connector.</a:t>
            </a:r>
          </a:p>
          <a:p>
            <a:endParaRPr lang="en-US" dirty="0" smtClean="0"/>
          </a:p>
          <a:p>
            <a:pPr lvl="0"/>
            <a:r>
              <a:rPr lang="en-US" dirty="0"/>
              <a:t>	</a:t>
            </a:r>
            <a:r>
              <a:rPr lang="en-US" dirty="0" smtClean="0"/>
              <a:t>		2 - </a:t>
            </a:r>
            <a:r>
              <a:rPr lang="en-US" dirty="0"/>
              <a:t>When using an adapter, or on some power supplies, the connector only supplies </a:t>
            </a:r>
            <a:r>
              <a:rPr lang="en-US" dirty="0" smtClean="0"/>
              <a:t>			      5 </a:t>
            </a:r>
            <a:r>
              <a:rPr lang="en-US" dirty="0"/>
              <a:t>and 12 volts</a:t>
            </a:r>
            <a:r>
              <a:rPr lang="en-US" dirty="0" smtClean="0"/>
              <a:t>.</a:t>
            </a:r>
          </a:p>
          <a:p>
            <a:pPr lvl="0"/>
            <a:endParaRPr lang="en-US" dirty="0"/>
          </a:p>
          <a:p>
            <a:pPr lvl="0"/>
            <a:r>
              <a:rPr lang="en-US" dirty="0" smtClean="0"/>
              <a:t>			</a:t>
            </a:r>
          </a:p>
          <a:p>
            <a:pPr lvl="0"/>
            <a:r>
              <a:rPr lang="en-US" b="1" dirty="0" smtClean="0"/>
              <a:t>Note: </a:t>
            </a:r>
            <a:r>
              <a:rPr lang="en-US" i="1" dirty="0" smtClean="0"/>
              <a:t>The SATA data cable is a smaller cable that plugs in along side the power cable on the SATA drive.</a:t>
            </a:r>
            <a:r>
              <a:rPr lang="en-US" dirty="0" smtClean="0"/>
              <a:t>	</a:t>
            </a:r>
          </a:p>
        </p:txBody>
      </p:sp>
      <p:pic>
        <p:nvPicPr>
          <p:cNvPr id="7" name="Picture 6" descr="http://cdn.testout.com/pcpro2016-en-us/en-us/resources/text/pwrsupply/power-supply-connectors_sata_power.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4767" y="2834023"/>
            <a:ext cx="2284875" cy="1867069"/>
          </a:xfrm>
          <a:prstGeom prst="rect">
            <a:avLst/>
          </a:prstGeom>
          <a:noFill/>
          <a:ln>
            <a:noFill/>
          </a:ln>
        </p:spPr>
      </p:pic>
    </p:spTree>
    <p:extLst>
      <p:ext uri="{BB962C8B-B14F-4D97-AF65-F5344CB8AC3E}">
        <p14:creationId xmlns:p14="http://schemas.microsoft.com/office/powerpoint/2010/main" val="130011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333487"/>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52494" y="716857"/>
            <a:ext cx="10786065" cy="1631216"/>
          </a:xfrm>
          <a:prstGeom prst="rect">
            <a:avLst/>
          </a:prstGeom>
          <a:noFill/>
        </p:spPr>
        <p:txBody>
          <a:bodyPr wrap="square" rtlCol="0">
            <a:spAutoFit/>
          </a:bodyPr>
          <a:lstStyle/>
          <a:p>
            <a:r>
              <a:rPr lang="en-US" sz="2800" dirty="0" smtClean="0"/>
              <a:t>3.1 Cases and Form Factors:</a:t>
            </a:r>
          </a:p>
          <a:p>
            <a:r>
              <a:rPr lang="en-US" dirty="0"/>
              <a:t>Motherboards adhere to design specifications called form factors. The form factor determines the physical characteristics of a motherboard, including its dimensions, number of expansion slots, and mounting hole locations, as well as the back panel dimensions, arrangement, and orientation. </a:t>
            </a:r>
          </a:p>
          <a:p>
            <a:r>
              <a:rPr lang="en-US" b="1" dirty="0"/>
              <a:t>The following graphic and table describe the characteristics of the most common motherboard form </a:t>
            </a:r>
            <a:r>
              <a:rPr lang="en-US" b="1" dirty="0" smtClean="0"/>
              <a:t>factors:</a:t>
            </a:r>
            <a:endParaRPr lang="en-US" sz="2800" b="1" dirty="0"/>
          </a:p>
        </p:txBody>
      </p:sp>
      <p:pic>
        <p:nvPicPr>
          <p:cNvPr id="7" name="Picture 6" descr="Form Factor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6237" y="2441986"/>
            <a:ext cx="4819875" cy="3722146"/>
          </a:xfrm>
          <a:prstGeom prst="rect">
            <a:avLst/>
          </a:prstGeom>
          <a:noFill/>
          <a:ln>
            <a:noFill/>
          </a:ln>
        </p:spPr>
      </p:pic>
    </p:spTree>
    <p:extLst>
      <p:ext uri="{BB962C8B-B14F-4D97-AF65-F5344CB8AC3E}">
        <p14:creationId xmlns:p14="http://schemas.microsoft.com/office/powerpoint/2010/main" val="38013043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84767" y="1024257"/>
            <a:ext cx="10936673" cy="4801314"/>
          </a:xfrm>
          <a:prstGeom prst="rect">
            <a:avLst/>
          </a:prstGeom>
          <a:noFill/>
        </p:spPr>
        <p:txBody>
          <a:bodyPr wrap="square" rtlCol="0">
            <a:spAutoFit/>
          </a:bodyPr>
          <a:lstStyle/>
          <a:p>
            <a:r>
              <a:rPr lang="en-US" sz="2800" b="1" dirty="0" smtClean="0"/>
              <a:t>3.2 Power Supplies:</a:t>
            </a:r>
          </a:p>
          <a:p>
            <a:r>
              <a:rPr lang="en-US" b="1" dirty="0"/>
              <a:t>When selecting a power supply, make sure it has all the necessary connectors for your components. The following table shows the common power supply connectors:</a:t>
            </a:r>
          </a:p>
          <a:p>
            <a:endParaRPr lang="en-US" sz="800" b="1" dirty="0"/>
          </a:p>
          <a:p>
            <a:pPr lvl="0"/>
            <a:r>
              <a:rPr lang="en-US" b="1" dirty="0" smtClean="0"/>
              <a:t>Connector		Description</a:t>
            </a:r>
          </a:p>
          <a:p>
            <a:r>
              <a:rPr lang="en-US" dirty="0" smtClean="0"/>
              <a:t>4-pin mini-Molex		</a:t>
            </a:r>
            <a:r>
              <a:rPr lang="en-US" dirty="0"/>
              <a:t>The 4-pin mini-Molex connector provides both 5 and 12 volts and is used by floppy </a:t>
            </a:r>
            <a:r>
              <a:rPr lang="en-US" dirty="0" smtClean="0"/>
              <a:t>			drives</a:t>
            </a:r>
            <a:r>
              <a:rPr lang="en-US" dirty="0"/>
              <a:t>.</a:t>
            </a:r>
          </a:p>
          <a:p>
            <a:r>
              <a:rPr lang="en-US" dirty="0" smtClean="0"/>
              <a:t>					</a:t>
            </a:r>
          </a:p>
          <a:p>
            <a:pPr lvl="0"/>
            <a:r>
              <a:rPr lang="en-US" dirty="0"/>
              <a:t>	</a:t>
            </a:r>
            <a:r>
              <a:rPr lang="en-US" dirty="0" smtClean="0"/>
              <a:t>		1 - </a:t>
            </a:r>
            <a:r>
              <a:rPr lang="en-US" dirty="0"/>
              <a:t>You can use a special adapter to convert a 4-pin peripheral power connector to a </a:t>
            </a:r>
            <a:r>
              <a:rPr lang="en-US" dirty="0" smtClean="0"/>
              <a:t>			      SATA </a:t>
            </a:r>
            <a:r>
              <a:rPr lang="en-US" dirty="0"/>
              <a:t>connector.</a:t>
            </a:r>
          </a:p>
          <a:p>
            <a:endParaRPr lang="en-US" dirty="0" smtClean="0"/>
          </a:p>
          <a:p>
            <a:pPr lvl="0"/>
            <a:r>
              <a:rPr lang="en-US" dirty="0"/>
              <a:t>	</a:t>
            </a:r>
            <a:r>
              <a:rPr lang="en-US" dirty="0" smtClean="0"/>
              <a:t>		2 - </a:t>
            </a:r>
            <a:r>
              <a:rPr lang="en-US" dirty="0"/>
              <a:t>Most modern power supplies do not have a 4-pin mini-Molex connector.</a:t>
            </a:r>
          </a:p>
          <a:p>
            <a:pPr lvl="0"/>
            <a:r>
              <a:rPr lang="en-US" dirty="0" smtClean="0"/>
              <a:t>			</a:t>
            </a:r>
          </a:p>
          <a:p>
            <a:endParaRPr lang="en-US" b="1" dirty="0" smtClean="0"/>
          </a:p>
          <a:p>
            <a:r>
              <a:rPr lang="en-US" b="1" dirty="0" smtClean="0"/>
              <a:t>Note</a:t>
            </a:r>
            <a:r>
              <a:rPr lang="en-US" b="1" i="1" dirty="0" smtClean="0"/>
              <a:t>: </a:t>
            </a:r>
            <a:r>
              <a:rPr lang="en-US" i="1" dirty="0"/>
              <a:t>If your power supply does not have some of the required connectors (such as for the CPU, video card, or </a:t>
            </a:r>
            <a:r>
              <a:rPr lang="en-US" i="1" dirty="0" smtClean="0"/>
              <a:t>SATA</a:t>
            </a:r>
            <a:br>
              <a:rPr lang="en-US" i="1" dirty="0" smtClean="0"/>
            </a:br>
            <a:r>
              <a:rPr lang="en-US" i="1" dirty="0" smtClean="0"/>
              <a:t>           </a:t>
            </a:r>
            <a:r>
              <a:rPr lang="en-US" i="1" dirty="0"/>
              <a:t>device), you can purchase adapters to convert from one connector to another.</a:t>
            </a:r>
          </a:p>
          <a:p>
            <a:pPr lvl="0"/>
            <a:r>
              <a:rPr lang="en-US" dirty="0" smtClean="0"/>
              <a:t>	</a:t>
            </a:r>
          </a:p>
        </p:txBody>
      </p:sp>
      <p:pic>
        <p:nvPicPr>
          <p:cNvPr id="5" name="Picture 4" descr="http://cdn.testout.com/pcpro2016-en-us/en-us/resources/text/pwrsupply/power-supply-connectors_4-pin_mini-molex.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479" y="2763874"/>
            <a:ext cx="2204792" cy="1679034"/>
          </a:xfrm>
          <a:prstGeom prst="rect">
            <a:avLst/>
          </a:prstGeom>
          <a:noFill/>
          <a:ln>
            <a:noFill/>
          </a:ln>
        </p:spPr>
      </p:pic>
    </p:spTree>
    <p:extLst>
      <p:ext uri="{BB962C8B-B14F-4D97-AF65-F5344CB8AC3E}">
        <p14:creationId xmlns:p14="http://schemas.microsoft.com/office/powerpoint/2010/main" val="2905327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09463" y="326157"/>
            <a:ext cx="11205615" cy="6309420"/>
          </a:xfrm>
          <a:prstGeom prst="rect">
            <a:avLst/>
          </a:prstGeom>
          <a:noFill/>
        </p:spPr>
        <p:txBody>
          <a:bodyPr wrap="square" rtlCol="0">
            <a:spAutoFit/>
          </a:bodyPr>
          <a:lstStyle/>
          <a:p>
            <a:r>
              <a:rPr lang="en-US" sz="2800" b="1" dirty="0" smtClean="0"/>
              <a:t>3.2 Power Supplies:</a:t>
            </a:r>
          </a:p>
          <a:p>
            <a:r>
              <a:rPr lang="en-US" b="1" dirty="0"/>
              <a:t>When troubleshooting a power supply, keep the following in mind</a:t>
            </a:r>
            <a:r>
              <a:rPr lang="en-US" b="1" dirty="0" smtClean="0"/>
              <a:t>:</a:t>
            </a:r>
          </a:p>
          <a:p>
            <a:endParaRPr lang="en-US" sz="500" b="1" dirty="0" smtClean="0"/>
          </a:p>
          <a:p>
            <a:pPr lvl="0"/>
            <a:r>
              <a:rPr lang="en-US" b="1" dirty="0" smtClean="0"/>
              <a:t>o </a:t>
            </a:r>
            <a:r>
              <a:rPr lang="en-US" b="1" dirty="0"/>
              <a:t>Symptoms of bad power supply include</a:t>
            </a:r>
            <a:r>
              <a:rPr lang="en-US" b="1" dirty="0" smtClean="0"/>
              <a:t>:</a:t>
            </a:r>
          </a:p>
          <a:p>
            <a:r>
              <a:rPr lang="en-US" b="1" dirty="0" smtClean="0"/>
              <a:t>1- </a:t>
            </a:r>
            <a:r>
              <a:rPr lang="en-US" dirty="0"/>
              <a:t>The computer does not turn on</a:t>
            </a:r>
          </a:p>
          <a:p>
            <a:r>
              <a:rPr lang="en-US" b="1" dirty="0" smtClean="0"/>
              <a:t>2 - </a:t>
            </a:r>
            <a:r>
              <a:rPr lang="en-US" dirty="0"/>
              <a:t>The computer sporadically shuts off or reboots</a:t>
            </a:r>
          </a:p>
          <a:p>
            <a:r>
              <a:rPr lang="en-US" b="1" dirty="0" smtClean="0"/>
              <a:t>3 - </a:t>
            </a:r>
            <a:r>
              <a:rPr lang="en-US" dirty="0"/>
              <a:t>A broken or noisy fan</a:t>
            </a:r>
          </a:p>
          <a:p>
            <a:pPr lvl="0"/>
            <a:endParaRPr lang="en-US" sz="500" b="1" dirty="0" smtClean="0"/>
          </a:p>
          <a:p>
            <a:r>
              <a:rPr lang="en-US" b="1" dirty="0"/>
              <a:t>o</a:t>
            </a:r>
            <a:r>
              <a:rPr lang="en-US" b="1" dirty="0" smtClean="0"/>
              <a:t> </a:t>
            </a:r>
            <a:r>
              <a:rPr lang="en-US" b="1" dirty="0"/>
              <a:t>Before opening up the computer, rule out the obvious. Make sure</a:t>
            </a:r>
            <a:r>
              <a:rPr lang="en-US" b="1" dirty="0" smtClean="0"/>
              <a:t>:</a:t>
            </a:r>
          </a:p>
          <a:p>
            <a:pPr marL="0" lvl="1"/>
            <a:r>
              <a:rPr lang="en-US" b="1" dirty="0" smtClean="0"/>
              <a:t>1 - </a:t>
            </a:r>
            <a:r>
              <a:rPr lang="en-US" dirty="0"/>
              <a:t>The power cord is plugged into the wall.</a:t>
            </a:r>
            <a:endParaRPr lang="en-US" sz="2000" dirty="0"/>
          </a:p>
          <a:p>
            <a:pPr marL="0" lvl="1"/>
            <a:r>
              <a:rPr lang="en-US" b="1" dirty="0" smtClean="0"/>
              <a:t>2 - </a:t>
            </a:r>
            <a:r>
              <a:rPr lang="en-US" dirty="0"/>
              <a:t>The power switch is in the on position.</a:t>
            </a:r>
            <a:endParaRPr lang="en-US" sz="2000" dirty="0"/>
          </a:p>
          <a:p>
            <a:pPr marL="0" lvl="1"/>
            <a:r>
              <a:rPr lang="en-US" b="1" dirty="0" smtClean="0"/>
              <a:t>3 - </a:t>
            </a:r>
            <a:r>
              <a:rPr lang="en-US" dirty="0"/>
              <a:t>The voltage switch is set to the correct voltage</a:t>
            </a:r>
            <a:r>
              <a:rPr lang="en-US" dirty="0" smtClean="0"/>
              <a:t>. (110 or 220 volts)</a:t>
            </a:r>
            <a:endParaRPr lang="en-US" sz="2000" dirty="0"/>
          </a:p>
          <a:p>
            <a:endParaRPr lang="en-US" sz="800" b="1" dirty="0"/>
          </a:p>
          <a:p>
            <a:r>
              <a:rPr lang="en-US" b="1" dirty="0" smtClean="0"/>
              <a:t>o </a:t>
            </a:r>
            <a:r>
              <a:rPr lang="en-US" b="1" dirty="0"/>
              <a:t>Test the power supply using a </a:t>
            </a:r>
            <a:r>
              <a:rPr lang="en-US" b="1" dirty="0" err="1"/>
              <a:t>multimeter</a:t>
            </a:r>
            <a:r>
              <a:rPr lang="en-US" b="1" dirty="0"/>
              <a:t> or power supply tester. Voltage levels should be within +/- 5% </a:t>
            </a:r>
            <a:r>
              <a:rPr lang="en-US" b="1" dirty="0" smtClean="0"/>
              <a:t>of</a:t>
            </a:r>
            <a:br>
              <a:rPr lang="en-US" b="1" dirty="0" smtClean="0"/>
            </a:br>
            <a:r>
              <a:rPr lang="en-US" b="1" dirty="0" smtClean="0"/>
              <a:t>   </a:t>
            </a:r>
            <a:r>
              <a:rPr lang="en-US" b="1" dirty="0"/>
              <a:t>normal. If they aren't, the power supply is bad or failing and should be replaced</a:t>
            </a:r>
            <a:r>
              <a:rPr lang="en-US" b="1" dirty="0" smtClean="0"/>
              <a:t>.</a:t>
            </a:r>
          </a:p>
          <a:p>
            <a:endParaRPr lang="en-US" sz="800" b="1" dirty="0"/>
          </a:p>
          <a:p>
            <a:r>
              <a:rPr lang="en-US" b="1" dirty="0" smtClean="0"/>
              <a:t>Note: </a:t>
            </a:r>
            <a:r>
              <a:rPr lang="en-US" dirty="0"/>
              <a:t>When using a </a:t>
            </a:r>
            <a:r>
              <a:rPr lang="en-US" dirty="0" err="1"/>
              <a:t>multimeter</a:t>
            </a:r>
            <a:r>
              <a:rPr lang="en-US" dirty="0"/>
              <a:t>, the power supply can be turned on by bridging (shunting) pin 16 and a ground </a:t>
            </a:r>
            <a:r>
              <a:rPr lang="en-US" dirty="0" smtClean="0"/>
              <a:t>pin</a:t>
            </a:r>
          </a:p>
          <a:p>
            <a:r>
              <a:rPr lang="en-US" dirty="0"/>
              <a:t> </a:t>
            </a:r>
            <a:r>
              <a:rPr lang="en-US" dirty="0" smtClean="0"/>
              <a:t>          </a:t>
            </a:r>
            <a:r>
              <a:rPr lang="en-US" dirty="0"/>
              <a:t>(i.e., pin 15 or 17) with a bent paperclip</a:t>
            </a:r>
            <a:r>
              <a:rPr lang="en-US" dirty="0" smtClean="0"/>
              <a:t>.</a:t>
            </a:r>
          </a:p>
          <a:p>
            <a:endParaRPr lang="en-US" sz="800" dirty="0"/>
          </a:p>
          <a:p>
            <a:pPr lvl="0"/>
            <a:r>
              <a:rPr lang="en-US" b="1" dirty="0" smtClean="0"/>
              <a:t>o </a:t>
            </a:r>
            <a:r>
              <a:rPr lang="en-US" b="1" dirty="0"/>
              <a:t>Because power supplies carry dangerous levels of electrical current, always take proper safety precautions.</a:t>
            </a:r>
          </a:p>
          <a:p>
            <a:pPr marL="0" lvl="1"/>
            <a:r>
              <a:rPr lang="en-US" dirty="0" smtClean="0"/>
              <a:t>1 - </a:t>
            </a:r>
            <a:r>
              <a:rPr lang="en-US" dirty="0"/>
              <a:t>Never ground yourself when working on a power supply.</a:t>
            </a:r>
            <a:endParaRPr lang="en-US" sz="2000" dirty="0"/>
          </a:p>
          <a:p>
            <a:pPr marL="0" lvl="1"/>
            <a:r>
              <a:rPr lang="en-US" dirty="0" smtClean="0"/>
              <a:t>2 - </a:t>
            </a:r>
            <a:r>
              <a:rPr lang="en-US" dirty="0"/>
              <a:t>Never open or disassemble a power supply. Always replace the entire unit.</a:t>
            </a:r>
            <a:endParaRPr lang="en-US" sz="2000" dirty="0"/>
          </a:p>
          <a:p>
            <a:r>
              <a:rPr lang="en-US" b="1" dirty="0" smtClean="0"/>
              <a:t>Note: </a:t>
            </a:r>
            <a:r>
              <a:rPr lang="en-US" i="1" dirty="0"/>
              <a:t>Some computer manufacturers, such as Dell or HP, produce proprietary power supplies. These power supplies might have a unique shape or use different wiring schematics on connectors. When replacing a power supply, identify whether a standard ATX or a proprietary power supply is required</a:t>
            </a:r>
            <a:r>
              <a:rPr lang="en-US" i="1" dirty="0" smtClean="0"/>
              <a:t>.</a:t>
            </a:r>
            <a:r>
              <a:rPr lang="en-US" dirty="0" smtClean="0"/>
              <a:t>	</a:t>
            </a:r>
          </a:p>
        </p:txBody>
      </p:sp>
    </p:spTree>
    <p:extLst>
      <p:ext uri="{BB962C8B-B14F-4D97-AF65-F5344CB8AC3E}">
        <p14:creationId xmlns:p14="http://schemas.microsoft.com/office/powerpoint/2010/main" val="2826419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63251" y="1003889"/>
            <a:ext cx="10958189" cy="4755148"/>
          </a:xfrm>
          <a:prstGeom prst="rect">
            <a:avLst/>
          </a:prstGeom>
          <a:noFill/>
        </p:spPr>
        <p:txBody>
          <a:bodyPr wrap="square" rtlCol="0">
            <a:spAutoFit/>
          </a:bodyPr>
          <a:lstStyle/>
          <a:p>
            <a:r>
              <a:rPr lang="en-US" sz="2800" b="1" dirty="0" smtClean="0"/>
              <a:t>3.3 Motherboards and Buses:</a:t>
            </a:r>
          </a:p>
          <a:p>
            <a:r>
              <a:rPr lang="en-US" b="1" dirty="0" smtClean="0"/>
              <a:t>A</a:t>
            </a:r>
            <a:r>
              <a:rPr lang="en-US" b="1" dirty="0"/>
              <a:t> </a:t>
            </a:r>
            <a:r>
              <a:rPr lang="en-US" b="1" i="1" dirty="0"/>
              <a:t>motherboard</a:t>
            </a:r>
            <a:r>
              <a:rPr lang="en-US" b="1" dirty="0"/>
              <a:t> (also called </a:t>
            </a:r>
            <a:r>
              <a:rPr lang="en-US" b="1" i="1" dirty="0"/>
              <a:t>system board</a:t>
            </a:r>
            <a:r>
              <a:rPr lang="en-US" b="1" dirty="0"/>
              <a:t>, </a:t>
            </a:r>
            <a:r>
              <a:rPr lang="en-US" b="1" i="1" dirty="0"/>
              <a:t>logic board</a:t>
            </a:r>
            <a:r>
              <a:rPr lang="en-US" b="1" dirty="0"/>
              <a:t>, or </a:t>
            </a:r>
            <a:r>
              <a:rPr lang="en-US" b="1" i="1" dirty="0"/>
              <a:t>mainboard</a:t>
            </a:r>
            <a:r>
              <a:rPr lang="en-US" b="1" dirty="0"/>
              <a:t>) is a circuit board that either houses or is connected to all of the components operating in the computer. When selecting a motherboard, consider the following motherboard specifications</a:t>
            </a:r>
            <a:r>
              <a:rPr lang="en-US" b="1" dirty="0" smtClean="0"/>
              <a:t>:</a:t>
            </a:r>
          </a:p>
          <a:p>
            <a:endParaRPr lang="en-US" b="1" dirty="0"/>
          </a:p>
          <a:p>
            <a:endParaRPr lang="en-US" sz="500" b="1" dirty="0" smtClean="0"/>
          </a:p>
          <a:p>
            <a:pPr lvl="0"/>
            <a:r>
              <a:rPr lang="en-US" dirty="0" smtClean="0"/>
              <a:t>o CPU Socket Type</a:t>
            </a:r>
          </a:p>
          <a:p>
            <a:pPr lvl="0"/>
            <a:endParaRPr lang="en-US" dirty="0"/>
          </a:p>
          <a:p>
            <a:pPr lvl="0"/>
            <a:r>
              <a:rPr lang="en-US" dirty="0" smtClean="0"/>
              <a:t>o Memory module compatibility</a:t>
            </a:r>
          </a:p>
          <a:p>
            <a:pPr lvl="0"/>
            <a:endParaRPr lang="en-US" dirty="0"/>
          </a:p>
          <a:p>
            <a:pPr lvl="0"/>
            <a:r>
              <a:rPr lang="en-US" dirty="0" smtClean="0"/>
              <a:t>o Number of memory slots</a:t>
            </a:r>
          </a:p>
          <a:p>
            <a:pPr lvl="0"/>
            <a:endParaRPr lang="en-US" dirty="0"/>
          </a:p>
          <a:p>
            <a:pPr lvl="0"/>
            <a:r>
              <a:rPr lang="en-US" dirty="0" smtClean="0"/>
              <a:t>o Maximum supported memory</a:t>
            </a:r>
          </a:p>
          <a:p>
            <a:pPr lvl="0"/>
            <a:endParaRPr lang="en-US" dirty="0"/>
          </a:p>
          <a:p>
            <a:pPr lvl="0"/>
            <a:r>
              <a:rPr lang="en-US" dirty="0" smtClean="0"/>
              <a:t>o Expansion slots and types</a:t>
            </a:r>
          </a:p>
          <a:p>
            <a:pPr lvl="0"/>
            <a:endParaRPr lang="en-US" dirty="0"/>
          </a:p>
          <a:p>
            <a:pPr lvl="0"/>
            <a:r>
              <a:rPr lang="en-US" dirty="0" smtClean="0"/>
              <a:t>o Onboard devices (video, audio, or network)	</a:t>
            </a:r>
          </a:p>
        </p:txBody>
      </p:sp>
      <p:pic>
        <p:nvPicPr>
          <p:cNvPr id="1026" name="Picture 2" descr="Image result for motherboar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3904" y="2096450"/>
            <a:ext cx="5829615" cy="44104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30999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95524" y="1003889"/>
            <a:ext cx="10958189" cy="5232202"/>
          </a:xfrm>
          <a:prstGeom prst="rect">
            <a:avLst/>
          </a:prstGeom>
          <a:noFill/>
        </p:spPr>
        <p:txBody>
          <a:bodyPr wrap="square" rtlCol="0">
            <a:spAutoFit/>
          </a:bodyPr>
          <a:lstStyle/>
          <a:p>
            <a:r>
              <a:rPr lang="en-US" sz="2800" b="1" dirty="0" smtClean="0"/>
              <a:t>3.3 Motherboards and Buses:</a:t>
            </a:r>
          </a:p>
          <a:p>
            <a:r>
              <a:rPr lang="en-US" b="1" dirty="0"/>
              <a:t>A typical motherboard includes the following components</a:t>
            </a:r>
            <a:r>
              <a:rPr lang="en-US" b="1" dirty="0" smtClean="0"/>
              <a:t>:</a:t>
            </a:r>
          </a:p>
          <a:p>
            <a:endParaRPr lang="en-US" b="1" dirty="0"/>
          </a:p>
          <a:p>
            <a:r>
              <a:rPr lang="en-US" b="1" dirty="0" smtClean="0"/>
              <a:t>Component	Function / Characteristic</a:t>
            </a:r>
          </a:p>
          <a:p>
            <a:r>
              <a:rPr lang="en-US" dirty="0" smtClean="0"/>
              <a:t>CPU Socket	</a:t>
            </a:r>
            <a:r>
              <a:rPr lang="en-US" dirty="0"/>
              <a:t>The CPU socket houses the CPU. There are a variety of CPU socket types, each of which have </a:t>
            </a:r>
            <a:r>
              <a:rPr lang="en-US" dirty="0" smtClean="0"/>
              <a:t>		unique </a:t>
            </a:r>
            <a:r>
              <a:rPr lang="en-US" dirty="0"/>
              <a:t>shapes, pin arrangements, or mounting configurations. Because of this, it's important to </a:t>
            </a:r>
            <a:r>
              <a:rPr lang="en-US" dirty="0" smtClean="0"/>
              <a:t>		match </a:t>
            </a:r>
            <a:r>
              <a:rPr lang="en-US" dirty="0"/>
              <a:t>the motherboard socket type with the processor socket type. Some motherboards </a:t>
            </a:r>
            <a:r>
              <a:rPr lang="en-US" dirty="0" smtClean="0"/>
              <a:t>		support </a:t>
            </a:r>
            <a:r>
              <a:rPr lang="en-US" dirty="0"/>
              <a:t>multiple processors and have a socket for each </a:t>
            </a:r>
            <a:r>
              <a:rPr lang="en-US" dirty="0" smtClean="0"/>
              <a:t>CPU</a:t>
            </a:r>
          </a:p>
          <a:p>
            <a:endParaRPr lang="en-US" dirty="0"/>
          </a:p>
          <a:p>
            <a:r>
              <a:rPr lang="en-US" dirty="0" smtClean="0"/>
              <a:t>Memory Slots	</a:t>
            </a:r>
            <a:r>
              <a:rPr lang="en-US" dirty="0"/>
              <a:t>Most motherboards have multiple memory slots. Memory slots are designed to be compatible </a:t>
            </a:r>
            <a:r>
              <a:rPr lang="en-US" dirty="0" smtClean="0"/>
              <a:t>		with </a:t>
            </a:r>
            <a:r>
              <a:rPr lang="en-US" dirty="0"/>
              <a:t>a specific type of memory </a:t>
            </a:r>
            <a:r>
              <a:rPr lang="en-US" dirty="0" smtClean="0"/>
              <a:t>module</a:t>
            </a:r>
          </a:p>
          <a:p>
            <a:endParaRPr lang="en-US" dirty="0"/>
          </a:p>
          <a:p>
            <a:r>
              <a:rPr lang="en-US" dirty="0"/>
              <a:t>Expansion </a:t>
            </a:r>
            <a:r>
              <a:rPr lang="en-US" dirty="0" smtClean="0"/>
              <a:t>slots	</a:t>
            </a:r>
            <a:r>
              <a:rPr lang="en-US" dirty="0"/>
              <a:t>Expansion slots (also called expansion buses) allow you to expand the capabilities of your </a:t>
            </a:r>
            <a:r>
              <a:rPr lang="en-US" dirty="0" smtClean="0"/>
              <a:t>		computer </a:t>
            </a:r>
            <a:r>
              <a:rPr lang="en-US" dirty="0"/>
              <a:t>by installing expansion cards. There are a number of different expansion slot types</a:t>
            </a:r>
            <a:r>
              <a:rPr lang="en-US" dirty="0" smtClean="0"/>
              <a:t>:</a:t>
            </a:r>
          </a:p>
          <a:p>
            <a:pPr lvl="0"/>
            <a:r>
              <a:rPr lang="en-US" dirty="0"/>
              <a:t>	</a:t>
            </a:r>
            <a:r>
              <a:rPr lang="en-US" dirty="0" smtClean="0"/>
              <a:t>	1 - </a:t>
            </a:r>
            <a:r>
              <a:rPr lang="en-US" dirty="0"/>
              <a:t>PCI (Peripheral Component Interconnect)</a:t>
            </a:r>
          </a:p>
          <a:p>
            <a:pPr lvl="0"/>
            <a:r>
              <a:rPr lang="en-US" dirty="0" smtClean="0"/>
              <a:t>		2 - </a:t>
            </a:r>
            <a:r>
              <a:rPr lang="en-US" dirty="0"/>
              <a:t>PCI-X (Peripheral Component Interconnect Extended)</a:t>
            </a:r>
          </a:p>
          <a:p>
            <a:pPr lvl="0"/>
            <a:r>
              <a:rPr lang="en-US" dirty="0" smtClean="0"/>
              <a:t>		3 - </a:t>
            </a:r>
            <a:r>
              <a:rPr lang="en-US" dirty="0" err="1"/>
              <a:t>PCIe</a:t>
            </a:r>
            <a:r>
              <a:rPr lang="en-US" dirty="0"/>
              <a:t> (Peripheral Component Interconnect Express)</a:t>
            </a:r>
          </a:p>
          <a:p>
            <a:r>
              <a:rPr lang="en-US" dirty="0" smtClean="0"/>
              <a:t>		4 - </a:t>
            </a:r>
            <a:r>
              <a:rPr lang="en-US" dirty="0"/>
              <a:t>Accelerated Graphics Port (AGP</a:t>
            </a:r>
            <a:r>
              <a:rPr lang="en-US" dirty="0" smtClean="0"/>
              <a:t>) [Legacy </a:t>
            </a:r>
            <a:r>
              <a:rPr lang="en-US" smtClean="0"/>
              <a:t>Now]</a:t>
            </a:r>
            <a:endParaRPr lang="en-US" dirty="0"/>
          </a:p>
        </p:txBody>
      </p:sp>
    </p:spTree>
    <p:extLst>
      <p:ext uri="{BB962C8B-B14F-4D97-AF65-F5344CB8AC3E}">
        <p14:creationId xmlns:p14="http://schemas.microsoft.com/office/powerpoint/2010/main" val="24521566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95524" y="1003889"/>
            <a:ext cx="10958189" cy="4955203"/>
          </a:xfrm>
          <a:prstGeom prst="rect">
            <a:avLst/>
          </a:prstGeom>
          <a:noFill/>
        </p:spPr>
        <p:txBody>
          <a:bodyPr wrap="square" rtlCol="0">
            <a:spAutoFit/>
          </a:bodyPr>
          <a:lstStyle/>
          <a:p>
            <a:r>
              <a:rPr lang="en-US" sz="2800" b="1" dirty="0" smtClean="0"/>
              <a:t>3.3 Motherboards and Buses: (continued)</a:t>
            </a:r>
          </a:p>
          <a:p>
            <a:r>
              <a:rPr lang="en-US" b="1" dirty="0"/>
              <a:t>A typical motherboard includes the following components</a:t>
            </a:r>
            <a:r>
              <a:rPr lang="en-US" b="1" dirty="0" smtClean="0"/>
              <a:t>:</a:t>
            </a:r>
          </a:p>
          <a:p>
            <a:endParaRPr lang="en-US" b="1" dirty="0"/>
          </a:p>
          <a:p>
            <a:r>
              <a:rPr lang="en-US" b="1" dirty="0" smtClean="0"/>
              <a:t>Component	Function / Characteristic</a:t>
            </a:r>
          </a:p>
          <a:p>
            <a:r>
              <a:rPr lang="en-US" dirty="0" smtClean="0"/>
              <a:t>Onboard 		</a:t>
            </a:r>
            <a:r>
              <a:rPr lang="en-US" dirty="0"/>
              <a:t>Many motherboards include onboard components (such as network cards, audio cards, video Components </a:t>
            </a:r>
            <a:r>
              <a:rPr lang="en-US" dirty="0" smtClean="0"/>
              <a:t>	cards</a:t>
            </a:r>
            <a:r>
              <a:rPr lang="en-US" dirty="0"/>
              <a:t>, or USB and FireWire connections). Selecting a motherboard with onboard devices is </a:t>
            </a:r>
            <a:r>
              <a:rPr lang="en-US" dirty="0" smtClean="0"/>
              <a:t>		typically </a:t>
            </a:r>
            <a:r>
              <a:rPr lang="en-US" dirty="0"/>
              <a:t>cheaper than buying separate expansion cards for each feature. However, the quality of </a:t>
            </a:r>
            <a:r>
              <a:rPr lang="en-US" dirty="0" smtClean="0"/>
              <a:t>		these </a:t>
            </a:r>
            <a:r>
              <a:rPr lang="en-US" dirty="0"/>
              <a:t>onboard devices might not be as high as dedicated expansion cards</a:t>
            </a:r>
            <a:r>
              <a:rPr lang="en-US" dirty="0" smtClean="0"/>
              <a:t>.</a:t>
            </a:r>
          </a:p>
          <a:p>
            <a:endParaRPr lang="en-US" dirty="0"/>
          </a:p>
          <a:p>
            <a:r>
              <a:rPr lang="en-US" dirty="0" smtClean="0"/>
              <a:t>I/O Connectors	</a:t>
            </a:r>
            <a:r>
              <a:rPr lang="en-US" dirty="0"/>
              <a:t> I/O connectors for onboard components are located on the back of the motherboard. These </a:t>
            </a:r>
            <a:r>
              <a:rPr lang="en-US" dirty="0" smtClean="0"/>
              <a:t>		connectors </a:t>
            </a:r>
            <a:r>
              <a:rPr lang="en-US" dirty="0"/>
              <a:t>typically include the following:</a:t>
            </a:r>
          </a:p>
          <a:p>
            <a:pPr lvl="0"/>
            <a:r>
              <a:rPr lang="en-US" dirty="0" smtClean="0"/>
              <a:t>		</a:t>
            </a:r>
            <a:r>
              <a:rPr lang="en-US" b="1" dirty="0" smtClean="0"/>
              <a:t>o PS/2 </a:t>
            </a:r>
            <a:r>
              <a:rPr lang="en-US" b="1" dirty="0"/>
              <a:t>mouse and keyboard </a:t>
            </a:r>
            <a:r>
              <a:rPr lang="en-US" b="1" dirty="0" smtClean="0"/>
              <a:t>ports (</a:t>
            </a:r>
            <a:r>
              <a:rPr lang="en-US" dirty="0" smtClean="0"/>
              <a:t>legacy</a:t>
            </a:r>
            <a:r>
              <a:rPr lang="en-US" b="1" dirty="0" smtClean="0"/>
              <a:t>)</a:t>
            </a:r>
            <a:endParaRPr lang="en-US" b="1" dirty="0"/>
          </a:p>
          <a:p>
            <a:r>
              <a:rPr lang="en-US" dirty="0" smtClean="0"/>
              <a:t>		</a:t>
            </a:r>
            <a:r>
              <a:rPr lang="en-US" b="1" dirty="0" smtClean="0"/>
              <a:t>o USB ports</a:t>
            </a:r>
          </a:p>
          <a:p>
            <a:r>
              <a:rPr lang="en-US" b="1" dirty="0"/>
              <a:t>		</a:t>
            </a:r>
            <a:r>
              <a:rPr lang="en-US" b="1" dirty="0" smtClean="0"/>
              <a:t>o Serial ports (COM 1, 2, 3, and 4) (</a:t>
            </a:r>
            <a:r>
              <a:rPr lang="en-US" dirty="0" smtClean="0"/>
              <a:t>legacy</a:t>
            </a:r>
            <a:r>
              <a:rPr lang="en-US" b="1" dirty="0" smtClean="0"/>
              <a:t>)</a:t>
            </a:r>
          </a:p>
          <a:p>
            <a:r>
              <a:rPr lang="en-US" b="1" dirty="0"/>
              <a:t>		</a:t>
            </a:r>
            <a:r>
              <a:rPr lang="en-US" b="1" dirty="0" smtClean="0"/>
              <a:t>o Parallel ports (</a:t>
            </a:r>
            <a:r>
              <a:rPr lang="en-US" dirty="0" smtClean="0"/>
              <a:t>legacy</a:t>
            </a:r>
            <a:r>
              <a:rPr lang="en-US" b="1" dirty="0" smtClean="0"/>
              <a:t>)</a:t>
            </a:r>
          </a:p>
          <a:p>
            <a:r>
              <a:rPr lang="en-US" b="1" dirty="0"/>
              <a:t>	</a:t>
            </a:r>
            <a:r>
              <a:rPr lang="en-US" b="1" dirty="0" smtClean="0"/>
              <a:t>	o Audio Jacks</a:t>
            </a:r>
          </a:p>
          <a:p>
            <a:r>
              <a:rPr lang="en-US" b="1" dirty="0"/>
              <a:t>	</a:t>
            </a:r>
            <a:r>
              <a:rPr lang="en-US" b="1" dirty="0" smtClean="0"/>
              <a:t>	o Ethernet port</a:t>
            </a:r>
            <a:r>
              <a:rPr lang="en-US" dirty="0" smtClean="0"/>
              <a:t>	</a:t>
            </a:r>
            <a:endParaRPr lang="en-US" dirty="0"/>
          </a:p>
        </p:txBody>
      </p:sp>
    </p:spTree>
    <p:extLst>
      <p:ext uri="{BB962C8B-B14F-4D97-AF65-F5344CB8AC3E}">
        <p14:creationId xmlns:p14="http://schemas.microsoft.com/office/powerpoint/2010/main" val="9607915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41735" y="939343"/>
            <a:ext cx="11119554" cy="5232202"/>
          </a:xfrm>
          <a:prstGeom prst="rect">
            <a:avLst/>
          </a:prstGeom>
          <a:noFill/>
        </p:spPr>
        <p:txBody>
          <a:bodyPr wrap="square" rtlCol="0">
            <a:spAutoFit/>
          </a:bodyPr>
          <a:lstStyle/>
          <a:p>
            <a:r>
              <a:rPr lang="en-US" sz="2800" b="1" dirty="0" smtClean="0"/>
              <a:t>3.3 Motherboards and Buses: (continued)</a:t>
            </a:r>
          </a:p>
          <a:p>
            <a:r>
              <a:rPr lang="en-US" b="1" dirty="0"/>
              <a:t>A typical motherboard includes the following components</a:t>
            </a:r>
            <a:r>
              <a:rPr lang="en-US" b="1" dirty="0" smtClean="0"/>
              <a:t>:</a:t>
            </a:r>
          </a:p>
          <a:p>
            <a:endParaRPr lang="en-US" b="1" dirty="0"/>
          </a:p>
          <a:p>
            <a:r>
              <a:rPr lang="en-US" b="1" dirty="0" smtClean="0"/>
              <a:t>Component	Function / Characteristic</a:t>
            </a:r>
          </a:p>
          <a:p>
            <a:r>
              <a:rPr lang="en-US" dirty="0" smtClean="0"/>
              <a:t>Internal		There </a:t>
            </a:r>
            <a:r>
              <a:rPr lang="en-US" dirty="0"/>
              <a:t>are a number of connectors on motherboards for components such as power supplies, </a:t>
            </a:r>
            <a:endParaRPr lang="en-US" dirty="0" smtClean="0"/>
          </a:p>
          <a:p>
            <a:r>
              <a:rPr lang="en-US" dirty="0" smtClean="0"/>
              <a:t>connectors 	fans</a:t>
            </a:r>
            <a:r>
              <a:rPr lang="en-US" dirty="0"/>
              <a:t>, and LED lights. Computer cases often have front panel ports (e.g., USB, FireWire, or audio </a:t>
            </a:r>
            <a:r>
              <a:rPr lang="en-US" dirty="0" smtClean="0"/>
              <a:t>		ports</a:t>
            </a:r>
            <a:r>
              <a:rPr lang="en-US" dirty="0"/>
              <a:t>) that need to be connected to the motherboard. These ports are connected to the </a:t>
            </a:r>
            <a:r>
              <a:rPr lang="en-US" dirty="0" smtClean="0"/>
              <a:t>			motherboard's </a:t>
            </a:r>
            <a:r>
              <a:rPr lang="en-US" dirty="0"/>
              <a:t>front panel connectors, which are also called </a:t>
            </a:r>
            <a:r>
              <a:rPr lang="en-US" i="1" dirty="0"/>
              <a:t>headers</a:t>
            </a:r>
            <a:r>
              <a:rPr lang="en-US" dirty="0" smtClean="0"/>
              <a:t>.</a:t>
            </a:r>
          </a:p>
          <a:p>
            <a:endParaRPr lang="en-US" dirty="0"/>
          </a:p>
          <a:p>
            <a:r>
              <a:rPr lang="en-US" dirty="0" smtClean="0"/>
              <a:t>		</a:t>
            </a:r>
            <a:r>
              <a:rPr lang="en-US" b="1" dirty="0" smtClean="0"/>
              <a:t>Note: </a:t>
            </a:r>
            <a:r>
              <a:rPr lang="en-US" i="1" dirty="0" smtClean="0"/>
              <a:t>Expansion ports that are not available on the motherboard are often added using 			           expansion cards</a:t>
            </a:r>
            <a:endParaRPr lang="en-US" i="1" dirty="0"/>
          </a:p>
          <a:p>
            <a:endParaRPr lang="en-US" dirty="0" smtClean="0"/>
          </a:p>
          <a:p>
            <a:r>
              <a:rPr lang="en-US" dirty="0" smtClean="0"/>
              <a:t>Firmware		The </a:t>
            </a:r>
            <a:r>
              <a:rPr lang="en-US" dirty="0"/>
              <a:t>firmware on a motherboard is stored on integrated flash memory. Motherboards use one of </a:t>
            </a:r>
            <a:r>
              <a:rPr lang="en-US" dirty="0" smtClean="0"/>
              <a:t>		two </a:t>
            </a:r>
            <a:r>
              <a:rPr lang="en-US" dirty="0"/>
              <a:t>firmware implementations</a:t>
            </a:r>
            <a:r>
              <a:rPr lang="en-US" dirty="0" smtClean="0"/>
              <a:t>:</a:t>
            </a:r>
          </a:p>
          <a:p>
            <a:pPr lvl="0"/>
            <a:r>
              <a:rPr lang="en-US" dirty="0" smtClean="0"/>
              <a:t>		1 - </a:t>
            </a:r>
            <a:r>
              <a:rPr lang="en-US" dirty="0"/>
              <a:t>BIOS (Basic </a:t>
            </a:r>
            <a:r>
              <a:rPr lang="en-US" dirty="0" err="1"/>
              <a:t>Input/Output</a:t>
            </a:r>
            <a:r>
              <a:rPr lang="en-US" dirty="0"/>
              <a:t> System)</a:t>
            </a:r>
          </a:p>
          <a:p>
            <a:pPr lvl="0"/>
            <a:r>
              <a:rPr lang="en-US" dirty="0" smtClean="0"/>
              <a:t>		2 - </a:t>
            </a:r>
            <a:r>
              <a:rPr lang="en-US" dirty="0"/>
              <a:t>UEFI (Unified Extensible Firmware Interface)</a:t>
            </a:r>
          </a:p>
          <a:p>
            <a:endParaRPr lang="en-US" dirty="0" smtClean="0"/>
          </a:p>
          <a:p>
            <a:r>
              <a:rPr lang="en-US" dirty="0"/>
              <a:t>	</a:t>
            </a:r>
            <a:r>
              <a:rPr lang="en-US" dirty="0" smtClean="0"/>
              <a:t>	</a:t>
            </a:r>
            <a:r>
              <a:rPr lang="en-US" b="1" dirty="0" smtClean="0"/>
              <a:t>Note: </a:t>
            </a:r>
            <a:r>
              <a:rPr lang="en-US" i="1" dirty="0"/>
              <a:t>Older motherboards stored the BIOS on removable, read-only memory (ROM) </a:t>
            </a:r>
            <a:r>
              <a:rPr lang="en-US" i="1" dirty="0" smtClean="0"/>
              <a:t>chips.</a:t>
            </a:r>
            <a:endParaRPr lang="en-US" i="1" dirty="0"/>
          </a:p>
        </p:txBody>
      </p:sp>
    </p:spTree>
    <p:extLst>
      <p:ext uri="{BB962C8B-B14F-4D97-AF65-F5344CB8AC3E}">
        <p14:creationId xmlns:p14="http://schemas.microsoft.com/office/powerpoint/2010/main" val="28745194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77189" y="749131"/>
            <a:ext cx="11119554" cy="5755422"/>
          </a:xfrm>
          <a:prstGeom prst="rect">
            <a:avLst/>
          </a:prstGeom>
          <a:noFill/>
        </p:spPr>
        <p:txBody>
          <a:bodyPr wrap="square" rtlCol="0">
            <a:spAutoFit/>
          </a:bodyPr>
          <a:lstStyle/>
          <a:p>
            <a:r>
              <a:rPr lang="en-US" sz="2800" b="1" dirty="0" smtClean="0"/>
              <a:t>3.3 Motherboards and Buses: (continued)</a:t>
            </a:r>
          </a:p>
          <a:p>
            <a:r>
              <a:rPr lang="en-US" b="1" dirty="0"/>
              <a:t>A typical motherboard includes the following components</a:t>
            </a:r>
            <a:r>
              <a:rPr lang="en-US" b="1" dirty="0" smtClean="0"/>
              <a:t>:</a:t>
            </a:r>
          </a:p>
          <a:p>
            <a:endParaRPr lang="en-US" sz="800" b="1" dirty="0"/>
          </a:p>
          <a:p>
            <a:r>
              <a:rPr lang="en-US" b="1" dirty="0" smtClean="0"/>
              <a:t>Component	Function / Characteristic</a:t>
            </a:r>
          </a:p>
          <a:p>
            <a:r>
              <a:rPr lang="en-US" dirty="0" smtClean="0"/>
              <a:t>CMOS Battery	The </a:t>
            </a:r>
            <a:r>
              <a:rPr lang="en-US" dirty="0"/>
              <a:t>CMOS battery is used to keep an accurate date and time, even when the motherboard has </a:t>
            </a:r>
            <a:r>
              <a:rPr lang="en-US" dirty="0" smtClean="0"/>
              <a:t>		no </a:t>
            </a:r>
            <a:r>
              <a:rPr lang="en-US" dirty="0"/>
              <a:t>power. In older motherboards, the CMOS battery was also used to retain BIOS configuration </a:t>
            </a:r>
            <a:r>
              <a:rPr lang="en-US" dirty="0" smtClean="0"/>
              <a:t>		settings</a:t>
            </a:r>
            <a:r>
              <a:rPr lang="en-US" dirty="0"/>
              <a:t>, which were stored in volatile memory called the CMOS chip</a:t>
            </a:r>
            <a:r>
              <a:rPr lang="en-US" dirty="0" smtClean="0"/>
              <a:t>.</a:t>
            </a:r>
          </a:p>
          <a:p>
            <a:endParaRPr lang="en-US" sz="800" i="1" dirty="0"/>
          </a:p>
          <a:p>
            <a:r>
              <a:rPr lang="en-US" dirty="0" smtClean="0"/>
              <a:t>Chipset		</a:t>
            </a:r>
            <a:r>
              <a:rPr lang="en-US" dirty="0"/>
              <a:t> The </a:t>
            </a:r>
            <a:r>
              <a:rPr lang="en-US" i="1" dirty="0"/>
              <a:t>chipset</a:t>
            </a:r>
            <a:r>
              <a:rPr lang="en-US" dirty="0"/>
              <a:t> is a group of chips that facilitates communication between the processor, memory, </a:t>
            </a:r>
            <a:r>
              <a:rPr lang="en-US" dirty="0" smtClean="0"/>
              <a:t>		and </a:t>
            </a:r>
            <a:r>
              <a:rPr lang="en-US" dirty="0"/>
              <a:t>peripheral devices. Older chipsets consist of two integrated circuits</a:t>
            </a:r>
            <a:r>
              <a:rPr lang="en-US" dirty="0" smtClean="0"/>
              <a:t>:</a:t>
            </a:r>
          </a:p>
          <a:p>
            <a:pPr lvl="0"/>
            <a:r>
              <a:rPr lang="en-US" dirty="0"/>
              <a:t>	</a:t>
            </a:r>
            <a:r>
              <a:rPr lang="en-US" dirty="0" smtClean="0"/>
              <a:t>	</a:t>
            </a:r>
            <a:r>
              <a:rPr lang="en-US" b="1" dirty="0" smtClean="0"/>
              <a:t>o </a:t>
            </a:r>
            <a:r>
              <a:rPr lang="en-US" b="1" dirty="0"/>
              <a:t>The </a:t>
            </a:r>
            <a:r>
              <a:rPr lang="en-US" b="1" i="1" dirty="0" err="1"/>
              <a:t>northbridge</a:t>
            </a:r>
            <a:r>
              <a:rPr lang="en-US" b="1" dirty="0"/>
              <a:t> chip sits near the CPU and handles the flow of all data to and from the </a:t>
            </a:r>
            <a:r>
              <a:rPr lang="en-US" b="1" dirty="0" smtClean="0"/>
              <a:t>		   processor </a:t>
            </a:r>
            <a:r>
              <a:rPr lang="en-US" b="1" dirty="0"/>
              <a:t>via the front-side bus (FSB). The </a:t>
            </a:r>
            <a:r>
              <a:rPr lang="en-US" b="1" dirty="0" err="1"/>
              <a:t>northbridge</a:t>
            </a:r>
            <a:r>
              <a:rPr lang="en-US" b="1" dirty="0"/>
              <a:t> also provides control for the following </a:t>
            </a:r>
            <a:r>
              <a:rPr lang="en-US" b="1" dirty="0" smtClean="0"/>
              <a:t>		   components:</a:t>
            </a:r>
          </a:p>
          <a:p>
            <a:pPr lvl="0"/>
            <a:r>
              <a:rPr lang="en-US" dirty="0"/>
              <a:t>	</a:t>
            </a:r>
            <a:r>
              <a:rPr lang="en-US" dirty="0" smtClean="0"/>
              <a:t>	1 – Memory bus</a:t>
            </a:r>
          </a:p>
          <a:p>
            <a:pPr lvl="0"/>
            <a:r>
              <a:rPr lang="en-US" dirty="0"/>
              <a:t>	</a:t>
            </a:r>
            <a:r>
              <a:rPr lang="en-US" dirty="0" smtClean="0"/>
              <a:t>	2 – High speed graphics bus (</a:t>
            </a:r>
            <a:r>
              <a:rPr lang="en-US" dirty="0" err="1" smtClean="0"/>
              <a:t>PCIe</a:t>
            </a:r>
            <a:r>
              <a:rPr lang="en-US" dirty="0" smtClean="0"/>
              <a:t>)</a:t>
            </a:r>
          </a:p>
          <a:p>
            <a:pPr lvl="0"/>
            <a:r>
              <a:rPr lang="en-US" dirty="0"/>
              <a:t>	</a:t>
            </a:r>
            <a:r>
              <a:rPr lang="en-US" dirty="0" smtClean="0"/>
              <a:t>	3 – Southbridge communications</a:t>
            </a:r>
          </a:p>
          <a:p>
            <a:r>
              <a:rPr lang="en-US" dirty="0"/>
              <a:t>	</a:t>
            </a:r>
            <a:r>
              <a:rPr lang="en-US" dirty="0" smtClean="0"/>
              <a:t>	</a:t>
            </a:r>
            <a:r>
              <a:rPr lang="en-US" b="1" dirty="0" smtClean="0"/>
              <a:t>o </a:t>
            </a:r>
            <a:r>
              <a:rPr lang="en-US" b="1" dirty="0"/>
              <a:t>The </a:t>
            </a:r>
            <a:r>
              <a:rPr lang="en-US" b="1" i="1" dirty="0" err="1"/>
              <a:t>southbridge</a:t>
            </a:r>
            <a:r>
              <a:rPr lang="en-US" b="1" dirty="0"/>
              <a:t> chip sits "south" of the </a:t>
            </a:r>
            <a:r>
              <a:rPr lang="en-US" b="1" dirty="0" err="1"/>
              <a:t>northbridge</a:t>
            </a:r>
            <a:r>
              <a:rPr lang="en-US" b="1" dirty="0"/>
              <a:t>. The </a:t>
            </a:r>
            <a:r>
              <a:rPr lang="en-US" b="1" dirty="0" err="1"/>
              <a:t>southbridge</a:t>
            </a:r>
            <a:r>
              <a:rPr lang="en-US" b="1" dirty="0"/>
              <a:t> includes the following </a:t>
            </a:r>
            <a:r>
              <a:rPr lang="en-US" b="1" dirty="0" smtClean="0"/>
              <a:t>		   systems</a:t>
            </a:r>
            <a:r>
              <a:rPr lang="en-US" b="1" dirty="0"/>
              <a:t>:</a:t>
            </a:r>
          </a:p>
          <a:p>
            <a:pPr lvl="0"/>
            <a:r>
              <a:rPr lang="en-US" dirty="0" smtClean="0"/>
              <a:t>		1 – Real-time clock</a:t>
            </a:r>
          </a:p>
          <a:p>
            <a:pPr lvl="0"/>
            <a:r>
              <a:rPr lang="en-US" dirty="0"/>
              <a:t>	</a:t>
            </a:r>
            <a:r>
              <a:rPr lang="en-US" dirty="0" smtClean="0"/>
              <a:t>	2 – Power Management Controls</a:t>
            </a:r>
          </a:p>
          <a:p>
            <a:pPr lvl="0"/>
            <a:r>
              <a:rPr lang="en-US" dirty="0"/>
              <a:t>	</a:t>
            </a:r>
            <a:r>
              <a:rPr lang="en-US" dirty="0" smtClean="0"/>
              <a:t>	3 – PCI bus and USB device controllers</a:t>
            </a:r>
            <a:endParaRPr lang="en-US" dirty="0"/>
          </a:p>
        </p:txBody>
      </p:sp>
      <p:sp>
        <p:nvSpPr>
          <p:cNvPr id="2" name="TextBox 1"/>
          <p:cNvSpPr txBox="1"/>
          <p:nvPr/>
        </p:nvSpPr>
        <p:spPr>
          <a:xfrm>
            <a:off x="6131858" y="5505917"/>
            <a:ext cx="5389581" cy="923330"/>
          </a:xfrm>
          <a:prstGeom prst="rect">
            <a:avLst/>
          </a:prstGeom>
          <a:noFill/>
          <a:ln>
            <a:solidFill>
              <a:schemeClr val="accent1"/>
            </a:solidFill>
          </a:ln>
        </p:spPr>
        <p:txBody>
          <a:bodyPr wrap="square" rtlCol="0">
            <a:spAutoFit/>
          </a:bodyPr>
          <a:lstStyle/>
          <a:p>
            <a:r>
              <a:rPr lang="en-US" b="1" dirty="0" smtClean="0"/>
              <a:t>Note: </a:t>
            </a:r>
            <a:r>
              <a:rPr lang="en-US" i="1" dirty="0"/>
              <a:t>The </a:t>
            </a:r>
            <a:r>
              <a:rPr lang="en-US" i="1" dirty="0" err="1"/>
              <a:t>southbridge</a:t>
            </a:r>
            <a:r>
              <a:rPr lang="en-US" i="1" dirty="0"/>
              <a:t> also communicates with the Super I/O controller, which contains multiple embedded controllers including the keyboard controller</a:t>
            </a:r>
            <a:r>
              <a:rPr lang="en-US" i="1" dirty="0" smtClean="0"/>
              <a:t>.</a:t>
            </a:r>
            <a:endParaRPr lang="en-US" i="1" dirty="0"/>
          </a:p>
        </p:txBody>
      </p:sp>
    </p:spTree>
    <p:extLst>
      <p:ext uri="{BB962C8B-B14F-4D97-AF65-F5344CB8AC3E}">
        <p14:creationId xmlns:p14="http://schemas.microsoft.com/office/powerpoint/2010/main" val="4176983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749131"/>
            <a:ext cx="11119554" cy="5724644"/>
          </a:xfrm>
          <a:prstGeom prst="rect">
            <a:avLst/>
          </a:prstGeom>
          <a:noFill/>
        </p:spPr>
        <p:txBody>
          <a:bodyPr wrap="square" rtlCol="0">
            <a:spAutoFit/>
          </a:bodyPr>
          <a:lstStyle/>
          <a:p>
            <a:r>
              <a:rPr lang="en-US" sz="2800" b="1" dirty="0" smtClean="0"/>
              <a:t>3.3 Motherboards and Buses: (continued)</a:t>
            </a:r>
          </a:p>
          <a:p>
            <a:r>
              <a:rPr lang="en-US" b="1" dirty="0"/>
              <a:t>A typical motherboard includes the following components</a:t>
            </a:r>
            <a:r>
              <a:rPr lang="en-US" b="1" dirty="0" smtClean="0"/>
              <a:t>:</a:t>
            </a:r>
          </a:p>
          <a:p>
            <a:endParaRPr lang="en-US" sz="800" b="1" dirty="0"/>
          </a:p>
          <a:p>
            <a:r>
              <a:rPr lang="en-US" b="1" dirty="0" smtClean="0"/>
              <a:t>Component	Function / Characteristic</a:t>
            </a:r>
          </a:p>
          <a:p>
            <a:endParaRPr lang="en-US" sz="800" i="1" dirty="0"/>
          </a:p>
          <a:p>
            <a:r>
              <a:rPr lang="en-US" dirty="0" smtClean="0"/>
              <a:t>Chipset		</a:t>
            </a:r>
            <a:r>
              <a:rPr lang="en-US" dirty="0"/>
              <a:t> Most modern motherboards have moved away from a </a:t>
            </a:r>
            <a:r>
              <a:rPr lang="en-US" b="1" dirty="0" err="1"/>
              <a:t>northbridge</a:t>
            </a:r>
            <a:r>
              <a:rPr lang="en-US" b="1" dirty="0"/>
              <a:t>/</a:t>
            </a:r>
            <a:r>
              <a:rPr lang="en-US" b="1" dirty="0" err="1"/>
              <a:t>southbridge</a:t>
            </a:r>
            <a:r>
              <a:rPr lang="en-US" dirty="0"/>
              <a:t> chipset model to </a:t>
            </a:r>
            <a:r>
              <a:rPr lang="en-US" dirty="0" smtClean="0"/>
              <a:t>		a </a:t>
            </a:r>
            <a:r>
              <a:rPr lang="en-US" dirty="0"/>
              <a:t>more efficient one. With modern chipsets</a:t>
            </a:r>
            <a:r>
              <a:rPr lang="en-US" dirty="0" smtClean="0"/>
              <a:t>:</a:t>
            </a:r>
          </a:p>
          <a:p>
            <a:pPr lvl="0"/>
            <a:r>
              <a:rPr lang="en-US" dirty="0"/>
              <a:t>	</a:t>
            </a:r>
            <a:r>
              <a:rPr lang="en-US" dirty="0" smtClean="0"/>
              <a:t>	</a:t>
            </a:r>
            <a:r>
              <a:rPr lang="en-US" b="1" dirty="0" smtClean="0"/>
              <a:t>o </a:t>
            </a:r>
            <a:r>
              <a:rPr lang="en-US" b="1" dirty="0"/>
              <a:t>The memory controller and graphics controller are on the CPU, instead of the </a:t>
            </a:r>
            <a:r>
              <a:rPr lang="en-US" b="1" dirty="0" err="1"/>
              <a:t>northbridge</a:t>
            </a:r>
            <a:r>
              <a:rPr lang="en-US" b="1" dirty="0"/>
              <a:t>.</a:t>
            </a:r>
          </a:p>
          <a:p>
            <a:endParaRPr lang="en-US" sz="800" b="1" dirty="0" smtClean="0"/>
          </a:p>
          <a:p>
            <a:pPr lvl="0"/>
            <a:r>
              <a:rPr lang="en-US" b="1" dirty="0"/>
              <a:t>	</a:t>
            </a:r>
            <a:r>
              <a:rPr lang="en-US" b="1" dirty="0" smtClean="0"/>
              <a:t>	o </a:t>
            </a:r>
            <a:r>
              <a:rPr lang="en-US" b="1" dirty="0"/>
              <a:t>The remaining </a:t>
            </a:r>
            <a:r>
              <a:rPr lang="en-US" b="1" dirty="0" err="1"/>
              <a:t>northbridge</a:t>
            </a:r>
            <a:r>
              <a:rPr lang="en-US" b="1" dirty="0"/>
              <a:t> functionality and all of the </a:t>
            </a:r>
            <a:r>
              <a:rPr lang="en-US" b="1" dirty="0" err="1"/>
              <a:t>southbridge</a:t>
            </a:r>
            <a:r>
              <a:rPr lang="en-US" b="1" dirty="0"/>
              <a:t> functionality are combined </a:t>
            </a:r>
            <a:r>
              <a:rPr lang="en-US" b="1" dirty="0" smtClean="0"/>
              <a:t>		    into </a:t>
            </a:r>
            <a:r>
              <a:rPr lang="en-US" b="1" dirty="0"/>
              <a:t>a single controller chip</a:t>
            </a:r>
            <a:r>
              <a:rPr lang="en-US" b="1" dirty="0" smtClean="0"/>
              <a:t>.</a:t>
            </a:r>
          </a:p>
          <a:p>
            <a:r>
              <a:rPr lang="en-US" b="1" dirty="0"/>
              <a:t>	</a:t>
            </a:r>
            <a:r>
              <a:rPr lang="en-US" b="1" dirty="0" smtClean="0"/>
              <a:t>	1- </a:t>
            </a:r>
            <a:r>
              <a:rPr lang="en-US" dirty="0"/>
              <a:t>Intel processors use the Platform Controller Hub (PCH).</a:t>
            </a:r>
          </a:p>
          <a:p>
            <a:r>
              <a:rPr lang="en-US" b="1" dirty="0" smtClean="0"/>
              <a:t>		2 - </a:t>
            </a:r>
            <a:r>
              <a:rPr lang="en-US" dirty="0"/>
              <a:t>AMD processors use the Fusion Controller Hub (FHC</a:t>
            </a:r>
            <a:r>
              <a:rPr lang="en-US" dirty="0" smtClean="0"/>
              <a:t>).</a:t>
            </a:r>
          </a:p>
          <a:p>
            <a:endParaRPr lang="en-US" sz="800" dirty="0"/>
          </a:p>
          <a:p>
            <a:pPr lvl="0"/>
            <a:r>
              <a:rPr lang="en-US" b="1" dirty="0" smtClean="0"/>
              <a:t>		o </a:t>
            </a:r>
            <a:r>
              <a:rPr lang="en-US" b="1" dirty="0"/>
              <a:t>The front-side bus is replaced by the Direct Media Interface (DMI). </a:t>
            </a:r>
            <a:endParaRPr lang="en-US" b="1" dirty="0" smtClean="0"/>
          </a:p>
          <a:p>
            <a:pPr lvl="0"/>
            <a:endParaRPr lang="en-US" b="1" dirty="0"/>
          </a:p>
          <a:p>
            <a:pPr lvl="0"/>
            <a:r>
              <a:rPr lang="en-US" dirty="0" smtClean="0"/>
              <a:t>Support Manual	A </a:t>
            </a:r>
            <a:r>
              <a:rPr lang="en-US" dirty="0"/>
              <a:t>motherboard's support manual is an excellent source of information. Support manuals contain </a:t>
            </a:r>
            <a:r>
              <a:rPr lang="en-US" dirty="0" smtClean="0"/>
              <a:t>		technical </a:t>
            </a:r>
            <a:r>
              <a:rPr lang="en-US" dirty="0"/>
              <a:t>specifications as well as diagrams that identify the motherboard's components. If you </a:t>
            </a:r>
            <a:r>
              <a:rPr lang="en-US" dirty="0" smtClean="0"/>
              <a:t>		are </a:t>
            </a:r>
            <a:r>
              <a:rPr lang="en-US" dirty="0"/>
              <a:t>missing a motherboard's support manual, check the manufacturer's website. </a:t>
            </a:r>
            <a:r>
              <a:rPr lang="en-US" b="1" dirty="0" smtClean="0"/>
              <a:t>		</a:t>
            </a:r>
            <a:endParaRPr lang="en-US" b="1" dirty="0"/>
          </a:p>
          <a:p>
            <a:r>
              <a:rPr lang="en-US" b="1" dirty="0" smtClean="0"/>
              <a:t>Note: </a:t>
            </a:r>
            <a:r>
              <a:rPr lang="en-US" i="1" dirty="0"/>
              <a:t>Selecting a motherboard with the same form factor as the case and power supply is an easy way to assure </a:t>
            </a:r>
            <a:r>
              <a:rPr lang="en-US" i="1" dirty="0" smtClean="0"/>
              <a:t/>
            </a:r>
            <a:br>
              <a:rPr lang="en-US" i="1" dirty="0" smtClean="0"/>
            </a:br>
            <a:r>
              <a:rPr lang="en-US" i="1" dirty="0" smtClean="0"/>
              <a:t>           compatibility.</a:t>
            </a:r>
            <a:endParaRPr lang="en-US" i="1" dirty="0"/>
          </a:p>
        </p:txBody>
      </p:sp>
    </p:spTree>
    <p:extLst>
      <p:ext uri="{BB962C8B-B14F-4D97-AF65-F5344CB8AC3E}">
        <p14:creationId xmlns:p14="http://schemas.microsoft.com/office/powerpoint/2010/main" val="9188880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749131"/>
            <a:ext cx="11119554" cy="800219"/>
          </a:xfrm>
          <a:prstGeom prst="rect">
            <a:avLst/>
          </a:prstGeom>
          <a:noFill/>
        </p:spPr>
        <p:txBody>
          <a:bodyPr wrap="square" rtlCol="0">
            <a:spAutoFit/>
          </a:bodyPr>
          <a:lstStyle/>
          <a:p>
            <a:r>
              <a:rPr lang="en-US" sz="2800" b="1" dirty="0" smtClean="0"/>
              <a:t>3.3 Motherboards and Buses: (continued)</a:t>
            </a:r>
          </a:p>
          <a:p>
            <a:r>
              <a:rPr lang="en-US" b="1" dirty="0"/>
              <a:t>A </a:t>
            </a:r>
            <a:r>
              <a:rPr lang="en-US" b="1" dirty="0" smtClean="0"/>
              <a:t>typical </a:t>
            </a:r>
            <a:r>
              <a:rPr lang="en-US" b="1" dirty="0"/>
              <a:t>motherboard includes the common connectors shown in the following diagram:</a:t>
            </a:r>
            <a:endParaRPr lang="en-US" b="1" i="1" dirty="0"/>
          </a:p>
        </p:txBody>
      </p:sp>
      <p:pic>
        <p:nvPicPr>
          <p:cNvPr id="5" name="Picture 4" descr="http://cdn.testout.com/pcpro2016-en-us/en-us/resources/text/mb_fact/motherboard-diagram-0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1795" y="1644407"/>
            <a:ext cx="6541135" cy="4989195"/>
          </a:xfrm>
          <a:prstGeom prst="rect">
            <a:avLst/>
          </a:prstGeom>
          <a:noFill/>
          <a:ln>
            <a:noFill/>
          </a:ln>
        </p:spPr>
      </p:pic>
    </p:spTree>
    <p:extLst>
      <p:ext uri="{BB962C8B-B14F-4D97-AF65-F5344CB8AC3E}">
        <p14:creationId xmlns:p14="http://schemas.microsoft.com/office/powerpoint/2010/main" val="2365898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87947" y="641555"/>
            <a:ext cx="11119554" cy="5924699"/>
          </a:xfrm>
          <a:prstGeom prst="rect">
            <a:avLst/>
          </a:prstGeom>
          <a:noFill/>
        </p:spPr>
        <p:txBody>
          <a:bodyPr wrap="square" rtlCol="0">
            <a:spAutoFit/>
          </a:bodyPr>
          <a:lstStyle/>
          <a:p>
            <a:r>
              <a:rPr lang="en-US" sz="2800" b="1" dirty="0" smtClean="0"/>
              <a:t>3.3 Motherboards and Buses: (continued)</a:t>
            </a:r>
          </a:p>
          <a:p>
            <a:r>
              <a:rPr lang="en-US" b="1" dirty="0" smtClean="0"/>
              <a:t>Motherboard	</a:t>
            </a:r>
            <a:r>
              <a:rPr lang="en-US" dirty="0" smtClean="0"/>
              <a:t>Repairing </a:t>
            </a:r>
            <a:r>
              <a:rPr lang="en-US" dirty="0"/>
              <a:t>a motherboard is beyond the skill of most technicians and it is almost always cheaper </a:t>
            </a:r>
            <a:r>
              <a:rPr lang="en-US" b="1" dirty="0"/>
              <a:t>Installation </a:t>
            </a:r>
            <a:r>
              <a:rPr lang="en-US" b="1" dirty="0" smtClean="0"/>
              <a:t> </a:t>
            </a:r>
            <a:r>
              <a:rPr lang="en-US" dirty="0" smtClean="0"/>
              <a:t>	and </a:t>
            </a:r>
            <a:r>
              <a:rPr lang="en-US" dirty="0"/>
              <a:t>faster to purchase a new one. You might also need to replace your motherboard to add new </a:t>
            </a:r>
            <a:endParaRPr lang="en-US" dirty="0" smtClean="0"/>
          </a:p>
          <a:p>
            <a:r>
              <a:rPr lang="en-US" dirty="0"/>
              <a:t>	</a:t>
            </a:r>
            <a:r>
              <a:rPr lang="en-US" dirty="0" smtClean="0"/>
              <a:t>	features </a:t>
            </a:r>
            <a:r>
              <a:rPr lang="en-US" dirty="0"/>
              <a:t>or to upgrade the processor. Use the following process when installing or replacing a </a:t>
            </a:r>
            <a:r>
              <a:rPr lang="en-US" dirty="0" smtClean="0"/>
              <a:t>		motherboard:</a:t>
            </a:r>
          </a:p>
          <a:p>
            <a:endParaRPr lang="en-US" sz="600" dirty="0" smtClean="0"/>
          </a:p>
          <a:p>
            <a:pPr lvl="0"/>
            <a:r>
              <a:rPr lang="en-US" dirty="0" smtClean="0"/>
              <a:t>  </a:t>
            </a:r>
            <a:r>
              <a:rPr lang="en-US" sz="1700" dirty="0" smtClean="0"/>
              <a:t>1 - </a:t>
            </a:r>
            <a:r>
              <a:rPr lang="en-US" sz="1700" dirty="0"/>
              <a:t>If you are replacing an existing motherboard, document the current CMOS settings. You might need </a:t>
            </a:r>
            <a:r>
              <a:rPr lang="en-US" sz="1700" dirty="0" smtClean="0"/>
              <a:t>these</a:t>
            </a:r>
            <a:br>
              <a:rPr lang="en-US" sz="1700" dirty="0" smtClean="0"/>
            </a:br>
            <a:r>
              <a:rPr lang="en-US" sz="1700" dirty="0" smtClean="0"/>
              <a:t>       settings </a:t>
            </a:r>
            <a:r>
              <a:rPr lang="en-US" sz="1700" dirty="0"/>
              <a:t>to configure the new motherboard.</a:t>
            </a:r>
          </a:p>
          <a:p>
            <a:pPr lvl="0"/>
            <a:r>
              <a:rPr lang="en-US" sz="1700" dirty="0" smtClean="0"/>
              <a:t>  2 - </a:t>
            </a:r>
            <a:r>
              <a:rPr lang="en-US" sz="1700" dirty="0"/>
              <a:t>Install the CPU, heatsink, and memory before installing the motherboard in the case.</a:t>
            </a:r>
          </a:p>
          <a:p>
            <a:pPr lvl="0"/>
            <a:r>
              <a:rPr lang="en-US" sz="1700" dirty="0" smtClean="0"/>
              <a:t>  3 - </a:t>
            </a:r>
            <a:r>
              <a:rPr lang="en-US" sz="1700" dirty="0"/>
              <a:t>Insert the I/O shield into the case.</a:t>
            </a:r>
          </a:p>
          <a:p>
            <a:pPr lvl="0"/>
            <a:r>
              <a:rPr lang="en-US" sz="1700" dirty="0" smtClean="0"/>
              <a:t>  4 - </a:t>
            </a:r>
            <a:r>
              <a:rPr lang="en-US" sz="1700" dirty="0"/>
              <a:t>Fasten </a:t>
            </a:r>
            <a:r>
              <a:rPr lang="en-US" sz="1700" i="1" dirty="0"/>
              <a:t>standoffs</a:t>
            </a:r>
            <a:r>
              <a:rPr lang="en-US" sz="1700" dirty="0"/>
              <a:t> to the case, being sure to match the hole pattern on the motherboard. The standoffs </a:t>
            </a:r>
            <a:r>
              <a:rPr lang="en-US" sz="1700" dirty="0" smtClean="0"/>
              <a:t>prevent</a:t>
            </a:r>
            <a:br>
              <a:rPr lang="en-US" sz="1700" dirty="0" smtClean="0"/>
            </a:br>
            <a:r>
              <a:rPr lang="en-US" sz="1700" dirty="0" smtClean="0"/>
              <a:t>       the </a:t>
            </a:r>
            <a:r>
              <a:rPr lang="en-US" sz="1700" dirty="0"/>
              <a:t>motherboard circuits from touching the system case</a:t>
            </a:r>
            <a:r>
              <a:rPr lang="en-US" sz="1700" dirty="0" smtClean="0"/>
              <a:t>.</a:t>
            </a:r>
          </a:p>
          <a:p>
            <a:r>
              <a:rPr lang="en-US" sz="1700" dirty="0" smtClean="0"/>
              <a:t>  5 - </a:t>
            </a:r>
            <a:r>
              <a:rPr lang="en-US" sz="1700" dirty="0"/>
              <a:t>Install the motherboard, securing it to the standoffs with insulated washers and screws.</a:t>
            </a:r>
          </a:p>
          <a:p>
            <a:r>
              <a:rPr lang="en-US" sz="1700" dirty="0" smtClean="0"/>
              <a:t>  6 - </a:t>
            </a:r>
            <a:r>
              <a:rPr lang="en-US" sz="1700" dirty="0"/>
              <a:t>Connect the power and accessory cables:</a:t>
            </a:r>
          </a:p>
          <a:p>
            <a:r>
              <a:rPr lang="en-US" sz="1700" dirty="0" smtClean="0"/>
              <a:t>	A. </a:t>
            </a:r>
            <a:r>
              <a:rPr lang="en-US" sz="1700" dirty="0"/>
              <a:t>Connect the ATX power cable and the CPU power cable.</a:t>
            </a:r>
          </a:p>
          <a:p>
            <a:r>
              <a:rPr lang="en-US" sz="1700" dirty="0" smtClean="0"/>
              <a:t>	B. </a:t>
            </a:r>
            <a:r>
              <a:rPr lang="en-US" sz="1700" dirty="0"/>
              <a:t>Connect the CPU fan power cable.</a:t>
            </a:r>
          </a:p>
          <a:p>
            <a:r>
              <a:rPr lang="en-US" sz="1700" dirty="0" smtClean="0"/>
              <a:t>	C. </a:t>
            </a:r>
            <a:r>
              <a:rPr lang="en-US" sz="1700" dirty="0"/>
              <a:t>Connect case wires (e.g., power switch, reset switch, and drive activity and power lights).</a:t>
            </a:r>
          </a:p>
          <a:p>
            <a:r>
              <a:rPr lang="en-US" sz="1700" dirty="0"/>
              <a:t>	</a:t>
            </a:r>
            <a:r>
              <a:rPr lang="en-US" sz="1700" dirty="0" smtClean="0"/>
              <a:t>D. </a:t>
            </a:r>
            <a:r>
              <a:rPr lang="en-US" sz="1700" dirty="0"/>
              <a:t>Connect any case fan cables.</a:t>
            </a:r>
          </a:p>
          <a:p>
            <a:r>
              <a:rPr lang="en-US" sz="1700" dirty="0" smtClean="0"/>
              <a:t>  7. </a:t>
            </a:r>
            <a:r>
              <a:rPr lang="en-US" sz="1700" dirty="0"/>
              <a:t>Connect drives to SATA connectors.</a:t>
            </a:r>
          </a:p>
          <a:p>
            <a:r>
              <a:rPr lang="en-US" sz="1700" dirty="0" smtClean="0"/>
              <a:t>  8. </a:t>
            </a:r>
            <a:r>
              <a:rPr lang="en-US" sz="1700" dirty="0"/>
              <a:t>Install additional devices in expansion slots.</a:t>
            </a:r>
          </a:p>
          <a:p>
            <a:r>
              <a:rPr lang="en-US" sz="1700" dirty="0" smtClean="0"/>
              <a:t>  9. </a:t>
            </a:r>
            <a:r>
              <a:rPr lang="en-US" sz="1700" dirty="0"/>
              <a:t>Connect wires for front/top panel ports (e.g., USB, audio, or </a:t>
            </a:r>
            <a:r>
              <a:rPr lang="en-US" sz="1700" dirty="0" err="1"/>
              <a:t>eSATA</a:t>
            </a:r>
            <a:r>
              <a:rPr lang="en-US" sz="1700" dirty="0"/>
              <a:t>).</a:t>
            </a:r>
          </a:p>
          <a:p>
            <a:r>
              <a:rPr lang="en-US" sz="1700" dirty="0" smtClean="0"/>
              <a:t>10. </a:t>
            </a:r>
            <a:r>
              <a:rPr lang="en-US" sz="1700" dirty="0"/>
              <a:t>Document the settings of the new motherboard</a:t>
            </a:r>
            <a:r>
              <a:rPr lang="en-US" sz="1700" dirty="0" smtClean="0"/>
              <a:t>.</a:t>
            </a:r>
            <a:r>
              <a:rPr lang="en-US" sz="1700" b="1" dirty="0" smtClean="0"/>
              <a:t>	</a:t>
            </a:r>
            <a:endParaRPr lang="en-US" sz="1700" b="1" i="1" dirty="0"/>
          </a:p>
        </p:txBody>
      </p:sp>
      <p:sp>
        <p:nvSpPr>
          <p:cNvPr id="2" name="TextBox 1"/>
          <p:cNvSpPr txBox="1"/>
          <p:nvPr/>
        </p:nvSpPr>
        <p:spPr>
          <a:xfrm>
            <a:off x="6992471" y="5486400"/>
            <a:ext cx="4475181" cy="923330"/>
          </a:xfrm>
          <a:prstGeom prst="rect">
            <a:avLst/>
          </a:prstGeom>
          <a:noFill/>
          <a:ln>
            <a:solidFill>
              <a:schemeClr val="accent1"/>
            </a:solidFill>
          </a:ln>
        </p:spPr>
        <p:txBody>
          <a:bodyPr wrap="square" rtlCol="0">
            <a:spAutoFit/>
          </a:bodyPr>
          <a:lstStyle/>
          <a:p>
            <a:r>
              <a:rPr lang="en-US" dirty="0"/>
              <a:t>Consult the motherboard's documentation to identify the location and configuration of front/top panel ports and case wires</a:t>
            </a:r>
            <a:r>
              <a:rPr lang="en-US" dirty="0" smtClean="0"/>
              <a:t>.</a:t>
            </a:r>
            <a:endParaRPr lang="en-US" dirty="0"/>
          </a:p>
        </p:txBody>
      </p:sp>
    </p:spTree>
    <p:extLst>
      <p:ext uri="{BB962C8B-B14F-4D97-AF65-F5344CB8AC3E}">
        <p14:creationId xmlns:p14="http://schemas.microsoft.com/office/powerpoint/2010/main" val="18300093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333487"/>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63252" y="1157920"/>
            <a:ext cx="10786065" cy="4893647"/>
          </a:xfrm>
          <a:prstGeom prst="rect">
            <a:avLst/>
          </a:prstGeom>
          <a:noFill/>
        </p:spPr>
        <p:txBody>
          <a:bodyPr wrap="square" rtlCol="0">
            <a:spAutoFit/>
          </a:bodyPr>
          <a:lstStyle/>
          <a:p>
            <a:r>
              <a:rPr lang="en-US" sz="2800" b="1" dirty="0" smtClean="0"/>
              <a:t>3.1 Motherboard Form Factors:</a:t>
            </a:r>
          </a:p>
          <a:p>
            <a:r>
              <a:rPr lang="en-US" b="1" dirty="0" smtClean="0"/>
              <a:t>The following </a:t>
            </a:r>
            <a:r>
              <a:rPr lang="en-US" b="1" dirty="0"/>
              <a:t>table </a:t>
            </a:r>
            <a:r>
              <a:rPr lang="en-US" b="1" dirty="0" smtClean="0"/>
              <a:t>describes </a:t>
            </a:r>
            <a:r>
              <a:rPr lang="en-US" b="1" dirty="0"/>
              <a:t>the characteristics of the most common motherboard form </a:t>
            </a:r>
            <a:r>
              <a:rPr lang="en-US" b="1" dirty="0" smtClean="0"/>
              <a:t>factors:</a:t>
            </a:r>
          </a:p>
          <a:p>
            <a:r>
              <a:rPr lang="en-US" sz="2800" b="1" dirty="0" smtClean="0"/>
              <a:t>Form Factor		Characteristics</a:t>
            </a:r>
          </a:p>
          <a:p>
            <a:r>
              <a:rPr lang="en-US" sz="2800" dirty="0" smtClean="0"/>
              <a:t>ATX			</a:t>
            </a:r>
            <a:r>
              <a:rPr lang="en-US" dirty="0"/>
              <a:t>The </a:t>
            </a:r>
            <a:r>
              <a:rPr lang="en-US" b="1" dirty="0"/>
              <a:t>ATX (advanced technology extended</a:t>
            </a:r>
            <a:r>
              <a:rPr lang="en-US" dirty="0"/>
              <a:t>) form factor is the most commonly used </a:t>
            </a:r>
            <a:r>
              <a:rPr lang="en-US" dirty="0" smtClean="0"/>
              <a:t>			form </a:t>
            </a:r>
            <a:r>
              <a:rPr lang="en-US" dirty="0"/>
              <a:t>factor. Because of its popularity, several variants of the ATX form factor exist. </a:t>
            </a:r>
            <a:r>
              <a:rPr lang="en-US" dirty="0" smtClean="0"/>
              <a:t>			Each </a:t>
            </a:r>
            <a:r>
              <a:rPr lang="en-US" dirty="0"/>
              <a:t>variant has different specifications for dimensions and number of expansion </a:t>
            </a:r>
            <a:r>
              <a:rPr lang="en-US" dirty="0" smtClean="0"/>
              <a:t>			slots</a:t>
            </a:r>
            <a:r>
              <a:rPr lang="en-US" dirty="0"/>
              <a:t>. However, all ATX variants share the following characteristics</a:t>
            </a:r>
            <a:r>
              <a:rPr lang="en-US" dirty="0" smtClean="0"/>
              <a:t>:</a:t>
            </a:r>
            <a:endParaRPr lang="en-US" sz="2800" dirty="0" smtClean="0"/>
          </a:p>
          <a:p>
            <a:pPr lvl="0"/>
            <a:r>
              <a:rPr lang="en-US" sz="2800" dirty="0"/>
              <a:t>	</a:t>
            </a:r>
            <a:r>
              <a:rPr lang="en-US" sz="2800" dirty="0" smtClean="0"/>
              <a:t>		</a:t>
            </a:r>
            <a:r>
              <a:rPr lang="en-US" b="1" dirty="0" smtClean="0"/>
              <a:t>o Back </a:t>
            </a:r>
            <a:r>
              <a:rPr lang="en-US" b="1" dirty="0"/>
              <a:t>plate measurements (6.25" × 1.75")</a:t>
            </a:r>
          </a:p>
          <a:p>
            <a:r>
              <a:rPr lang="en-US" dirty="0" smtClean="0"/>
              <a:t>			</a:t>
            </a:r>
            <a:r>
              <a:rPr lang="en-US" b="1" dirty="0" smtClean="0"/>
              <a:t>o Power supply specifications: </a:t>
            </a:r>
          </a:p>
          <a:p>
            <a:pPr marL="0" lvl="1"/>
            <a:r>
              <a:rPr lang="en-US" b="1" dirty="0"/>
              <a:t>	</a:t>
            </a:r>
            <a:r>
              <a:rPr lang="en-US" b="1" dirty="0" smtClean="0"/>
              <a:t>		1 - </a:t>
            </a:r>
            <a:r>
              <a:rPr lang="en-US" dirty="0"/>
              <a:t>24-pin ATX power connector</a:t>
            </a:r>
            <a:endParaRPr lang="en-US" sz="2000" dirty="0"/>
          </a:p>
          <a:p>
            <a:pPr marL="0" lvl="1"/>
            <a:r>
              <a:rPr lang="en-US" b="1" dirty="0" smtClean="0"/>
              <a:t>			2 - </a:t>
            </a:r>
            <a:r>
              <a:rPr lang="en-US" dirty="0"/>
              <a:t>On/off switch runs from the case to the motherboard</a:t>
            </a:r>
            <a:endParaRPr lang="en-US" sz="2000" dirty="0"/>
          </a:p>
          <a:p>
            <a:pPr marL="0" lvl="1"/>
            <a:r>
              <a:rPr lang="en-US" b="1" dirty="0" smtClean="0"/>
              <a:t>			3 - </a:t>
            </a:r>
            <a:r>
              <a:rPr lang="en-US" dirty="0"/>
              <a:t>Soft-power control (OS can turn the computer off</a:t>
            </a:r>
            <a:r>
              <a:rPr lang="en-US" dirty="0" smtClean="0"/>
              <a:t>)</a:t>
            </a:r>
          </a:p>
          <a:p>
            <a:pPr marL="0" lvl="1"/>
            <a:r>
              <a:rPr lang="en-US" sz="2000" dirty="0"/>
              <a:t>	</a:t>
            </a:r>
            <a:r>
              <a:rPr lang="en-US" sz="2000" dirty="0" smtClean="0"/>
              <a:t>		</a:t>
            </a:r>
            <a:r>
              <a:rPr lang="en-US" sz="2000" b="1" dirty="0" smtClean="0"/>
              <a:t>o </a:t>
            </a:r>
            <a:r>
              <a:rPr lang="en-US" b="1" dirty="0"/>
              <a:t>Expansion slot locations and spacing (0.8" between slots</a:t>
            </a:r>
            <a:r>
              <a:rPr lang="en-US" b="1" dirty="0" smtClean="0"/>
              <a:t>)</a:t>
            </a:r>
          </a:p>
          <a:p>
            <a:pPr marL="0" lvl="1"/>
            <a:r>
              <a:rPr lang="en-US" b="1" dirty="0"/>
              <a:t>	</a:t>
            </a:r>
            <a:r>
              <a:rPr lang="en-US" b="1" dirty="0" smtClean="0"/>
              <a:t>		o </a:t>
            </a:r>
            <a:r>
              <a:rPr lang="en-US" b="1" dirty="0"/>
              <a:t>Mounting hole </a:t>
            </a:r>
            <a:r>
              <a:rPr lang="en-US" b="1" dirty="0" smtClean="0"/>
              <a:t>locations</a:t>
            </a:r>
          </a:p>
          <a:p>
            <a:pPr marL="0" lvl="1"/>
            <a:r>
              <a:rPr lang="en-US" b="1" dirty="0"/>
              <a:t>	</a:t>
            </a:r>
            <a:r>
              <a:rPr lang="en-US" b="1" dirty="0" smtClean="0"/>
              <a:t>		o</a:t>
            </a:r>
            <a:r>
              <a:rPr lang="en-US" dirty="0" smtClean="0"/>
              <a:t> </a:t>
            </a:r>
            <a:r>
              <a:rPr lang="en-US" b="1" dirty="0"/>
              <a:t>CPU location (top of board near power supply</a:t>
            </a:r>
            <a:r>
              <a:rPr lang="en-US" b="1" dirty="0" smtClean="0"/>
              <a:t>)</a:t>
            </a:r>
            <a:endParaRPr lang="en-US" b="1" dirty="0"/>
          </a:p>
        </p:txBody>
      </p:sp>
    </p:spTree>
    <p:extLst>
      <p:ext uri="{BB962C8B-B14F-4D97-AF65-F5344CB8AC3E}">
        <p14:creationId xmlns:p14="http://schemas.microsoft.com/office/powerpoint/2010/main" val="17293629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30978" y="835193"/>
            <a:ext cx="11119554" cy="5555367"/>
          </a:xfrm>
          <a:prstGeom prst="rect">
            <a:avLst/>
          </a:prstGeom>
          <a:noFill/>
        </p:spPr>
        <p:txBody>
          <a:bodyPr wrap="square" rtlCol="0">
            <a:spAutoFit/>
          </a:bodyPr>
          <a:lstStyle/>
          <a:p>
            <a:r>
              <a:rPr lang="en-US" sz="2800" b="1" dirty="0" smtClean="0"/>
              <a:t>3.4 Motherboard Troubleshooting:</a:t>
            </a:r>
          </a:p>
          <a:p>
            <a:r>
              <a:rPr lang="en-US" b="1" dirty="0"/>
              <a:t>Common motherboard issues include those discussed in the following table:</a:t>
            </a:r>
          </a:p>
          <a:p>
            <a:endParaRPr lang="en-US" sz="600" dirty="0" smtClean="0"/>
          </a:p>
          <a:p>
            <a:pPr lvl="0"/>
            <a:r>
              <a:rPr lang="en-US" sz="1700" b="1" dirty="0" smtClean="0"/>
              <a:t>Issue		Description</a:t>
            </a:r>
          </a:p>
          <a:p>
            <a:r>
              <a:rPr lang="en-US" sz="1700" dirty="0" smtClean="0"/>
              <a:t>Power Issue</a:t>
            </a:r>
            <a:r>
              <a:rPr lang="en-US" sz="1700" b="1" dirty="0" smtClean="0"/>
              <a:t>	</a:t>
            </a:r>
            <a:r>
              <a:rPr lang="en-US" dirty="0"/>
              <a:t> Power supplies wear out over time, especially if they're overheated or overstressed. If the power </a:t>
            </a:r>
            <a:r>
              <a:rPr lang="en-US" dirty="0" smtClean="0"/>
              <a:t>		supply </a:t>
            </a:r>
            <a:r>
              <a:rPr lang="en-US" dirty="0"/>
              <a:t>can't provide adequate amounts of electricity to the system, the computer may exhibit one </a:t>
            </a:r>
            <a:r>
              <a:rPr lang="en-US" dirty="0" smtClean="0"/>
              <a:t>		of </a:t>
            </a:r>
            <a:r>
              <a:rPr lang="en-US" dirty="0"/>
              <a:t>several behaviors</a:t>
            </a:r>
            <a:r>
              <a:rPr lang="en-US" dirty="0" smtClean="0"/>
              <a:t>:</a:t>
            </a:r>
          </a:p>
          <a:p>
            <a:endParaRPr lang="en-US" sz="800" dirty="0" smtClean="0"/>
          </a:p>
          <a:p>
            <a:pPr lvl="0"/>
            <a:r>
              <a:rPr lang="en-US" dirty="0"/>
              <a:t>	</a:t>
            </a:r>
            <a:r>
              <a:rPr lang="en-US" dirty="0" smtClean="0"/>
              <a:t>	1 - </a:t>
            </a:r>
            <a:r>
              <a:rPr lang="en-US" dirty="0"/>
              <a:t>It may unexpectedly shut down.</a:t>
            </a:r>
          </a:p>
          <a:p>
            <a:pPr lvl="0"/>
            <a:r>
              <a:rPr lang="en-US" dirty="0" smtClean="0"/>
              <a:t>		2 - </a:t>
            </a:r>
            <a:r>
              <a:rPr lang="en-US" dirty="0"/>
              <a:t>It may continuously reboot itself.</a:t>
            </a:r>
          </a:p>
          <a:p>
            <a:pPr lvl="0"/>
            <a:r>
              <a:rPr lang="en-US" dirty="0" smtClean="0"/>
              <a:t>		3 - </a:t>
            </a:r>
            <a:r>
              <a:rPr lang="en-US" dirty="0"/>
              <a:t>It may not power on at all</a:t>
            </a:r>
            <a:r>
              <a:rPr lang="en-US" dirty="0" smtClean="0"/>
              <a:t>.</a:t>
            </a:r>
          </a:p>
          <a:p>
            <a:pPr lvl="0"/>
            <a:endParaRPr lang="en-US" sz="800" dirty="0"/>
          </a:p>
          <a:p>
            <a:r>
              <a:rPr lang="en-US" dirty="0" smtClean="0"/>
              <a:t>		</a:t>
            </a:r>
            <a:r>
              <a:rPr lang="en-US" dirty="0"/>
              <a:t> Pin 8 on the power supply connector connects to the power good wire on the motherboard. If </a:t>
            </a:r>
            <a:r>
              <a:rPr lang="en-US" dirty="0" smtClean="0"/>
              <a:t>		power </a:t>
            </a:r>
            <a:r>
              <a:rPr lang="en-US" dirty="0"/>
              <a:t>disappears off that wire, the motherboard shuts down. If power quickly reappears on that </a:t>
            </a:r>
            <a:r>
              <a:rPr lang="en-US" dirty="0" smtClean="0"/>
              <a:t>		wire</a:t>
            </a:r>
            <a:r>
              <a:rPr lang="en-US" dirty="0"/>
              <a:t>, the system may attempt to come back on by itself, resulting in continual reboots. If power </a:t>
            </a:r>
            <a:r>
              <a:rPr lang="en-US" dirty="0" smtClean="0"/>
              <a:t>		does </a:t>
            </a:r>
            <a:r>
              <a:rPr lang="en-US" dirty="0"/>
              <a:t>not reappear on this wire, then the system will shut off. For example, a failing power supply </a:t>
            </a:r>
            <a:r>
              <a:rPr lang="en-US" dirty="0" smtClean="0"/>
              <a:t>		may </a:t>
            </a:r>
            <a:r>
              <a:rPr lang="en-US" dirty="0"/>
              <a:t>not provide enough voltage on this wire for the system to initially boot up.</a:t>
            </a:r>
          </a:p>
          <a:p>
            <a:endParaRPr lang="en-US" sz="800" dirty="0"/>
          </a:p>
          <a:p>
            <a:pPr lvl="0"/>
            <a:r>
              <a:rPr lang="en-US" sz="1700" b="1" i="1" dirty="0" smtClean="0"/>
              <a:t>		</a:t>
            </a:r>
            <a:r>
              <a:rPr lang="en-US" dirty="0"/>
              <a:t> If these symptoms are observed, test the power supply to determine if it's the source of the </a:t>
            </a:r>
            <a:r>
              <a:rPr lang="en-US" dirty="0" smtClean="0"/>
              <a:t>		problem</a:t>
            </a:r>
            <a:r>
              <a:rPr lang="en-US" dirty="0"/>
              <a:t>. Turn the power supply on and then test the voltage supplied on either a motherboard </a:t>
            </a:r>
            <a:r>
              <a:rPr lang="en-US" dirty="0" smtClean="0"/>
              <a:t>		connector </a:t>
            </a:r>
            <a:r>
              <a:rPr lang="en-US" dirty="0"/>
              <a:t>or on a hard disk connector. </a:t>
            </a:r>
            <a:endParaRPr lang="en-US" sz="1700" b="1" i="1" dirty="0"/>
          </a:p>
        </p:txBody>
      </p:sp>
    </p:spTree>
    <p:extLst>
      <p:ext uri="{BB962C8B-B14F-4D97-AF65-F5344CB8AC3E}">
        <p14:creationId xmlns:p14="http://schemas.microsoft.com/office/powerpoint/2010/main" val="20422066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1039588"/>
            <a:ext cx="11119554" cy="5032147"/>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sz="1700" dirty="0" smtClean="0"/>
              <a:t>Power Issue</a:t>
            </a:r>
            <a:r>
              <a:rPr lang="en-US" sz="1700" b="1" dirty="0" smtClean="0"/>
              <a:t>	</a:t>
            </a:r>
            <a:r>
              <a:rPr lang="en-US" dirty="0"/>
              <a:t> If the voltage is less than expected, then the power supply may be at fault. For example, if a 12 </a:t>
            </a:r>
            <a:r>
              <a:rPr lang="en-US" dirty="0" smtClean="0"/>
              <a:t>		volt </a:t>
            </a:r>
            <a:r>
              <a:rPr lang="en-US" dirty="0"/>
              <a:t>wire is carrying less than 11 volts, the power supply is probably failing. If this is the case, do </a:t>
            </a:r>
            <a:r>
              <a:rPr lang="en-US" dirty="0" smtClean="0"/>
              <a:t>		the </a:t>
            </a:r>
            <a:r>
              <a:rPr lang="en-US" dirty="0"/>
              <a:t>following to rectify the issue</a:t>
            </a:r>
            <a:r>
              <a:rPr lang="en-US" dirty="0" smtClean="0"/>
              <a:t>:</a:t>
            </a:r>
          </a:p>
          <a:p>
            <a:pPr lvl="0"/>
            <a:r>
              <a:rPr lang="en-US" dirty="0"/>
              <a:t>	</a:t>
            </a:r>
            <a:r>
              <a:rPr lang="en-US" dirty="0" smtClean="0"/>
              <a:t>	1 - </a:t>
            </a:r>
            <a:r>
              <a:rPr lang="en-US" dirty="0"/>
              <a:t>Purchase a new power supply.</a:t>
            </a:r>
          </a:p>
          <a:p>
            <a:pPr lvl="0"/>
            <a:r>
              <a:rPr lang="en-US" dirty="0" smtClean="0"/>
              <a:t>		2 - </a:t>
            </a:r>
            <a:r>
              <a:rPr lang="en-US" dirty="0"/>
              <a:t>Remove the old power supply from the system</a:t>
            </a:r>
          </a:p>
          <a:p>
            <a:pPr lvl="0"/>
            <a:r>
              <a:rPr lang="en-US" dirty="0" smtClean="0"/>
              <a:t>		3 - </a:t>
            </a:r>
            <a:r>
              <a:rPr lang="en-US" dirty="0"/>
              <a:t>Mount the new power supply.</a:t>
            </a:r>
          </a:p>
          <a:p>
            <a:pPr lvl="0"/>
            <a:r>
              <a:rPr lang="en-US" dirty="0" smtClean="0"/>
              <a:t>		4 - </a:t>
            </a:r>
            <a:r>
              <a:rPr lang="en-US" dirty="0"/>
              <a:t>Connect the new power supply to the motherboard and to all other internal devices.</a:t>
            </a:r>
          </a:p>
          <a:p>
            <a:r>
              <a:rPr lang="en-US" dirty="0" smtClean="0"/>
              <a:t>		5 - </a:t>
            </a:r>
            <a:r>
              <a:rPr lang="en-US" dirty="0"/>
              <a:t>Power the system on and verify that the symptoms have been eliminated</a:t>
            </a:r>
            <a:r>
              <a:rPr lang="en-US" dirty="0" smtClean="0"/>
              <a:t>.</a:t>
            </a:r>
          </a:p>
          <a:p>
            <a:endParaRPr lang="en-US" dirty="0"/>
          </a:p>
          <a:p>
            <a:r>
              <a:rPr lang="en-US" dirty="0" smtClean="0"/>
              <a:t>Boot Errors	</a:t>
            </a:r>
            <a:r>
              <a:rPr lang="en-US" dirty="0"/>
              <a:t> A malfunctioning motherboard may generate error codes when the system is powered on. Every </a:t>
            </a:r>
            <a:r>
              <a:rPr lang="en-US" dirty="0" smtClean="0"/>
              <a:t>		time </a:t>
            </a:r>
            <a:r>
              <a:rPr lang="en-US" dirty="0"/>
              <a:t>the PC boots, it runs a </a:t>
            </a:r>
            <a:r>
              <a:rPr lang="en-US" i="1" dirty="0"/>
              <a:t>Power On Self-Test</a:t>
            </a:r>
            <a:r>
              <a:rPr lang="en-US" dirty="0"/>
              <a:t> (POST) to make sure all of the basic hardware in </a:t>
            </a:r>
            <a:r>
              <a:rPr lang="en-US" dirty="0" smtClean="0"/>
              <a:t>		the </a:t>
            </a:r>
            <a:r>
              <a:rPr lang="en-US" dirty="0"/>
              <a:t>system is present and functioning correctly. If a problem is identified during POST, an error is </a:t>
            </a:r>
            <a:r>
              <a:rPr lang="en-US" dirty="0" smtClean="0"/>
              <a:t>		generated</a:t>
            </a:r>
            <a:r>
              <a:rPr lang="en-US" dirty="0"/>
              <a:t>. How the error message is reported to the end user depends upon the motherboard </a:t>
            </a:r>
            <a:r>
              <a:rPr lang="en-US" dirty="0" smtClean="0"/>
              <a:t>		manufacturer</a:t>
            </a:r>
            <a:r>
              <a:rPr lang="en-US" dirty="0"/>
              <a:t>. </a:t>
            </a:r>
          </a:p>
        </p:txBody>
      </p:sp>
    </p:spTree>
    <p:extLst>
      <p:ext uri="{BB962C8B-B14F-4D97-AF65-F5344CB8AC3E}">
        <p14:creationId xmlns:p14="http://schemas.microsoft.com/office/powerpoint/2010/main" val="4203084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1039588"/>
            <a:ext cx="11119554" cy="3924151"/>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dirty="0" smtClean="0"/>
              <a:t>Boot Errors	</a:t>
            </a:r>
            <a:r>
              <a:rPr lang="en-US" dirty="0"/>
              <a:t> The following may be </a:t>
            </a:r>
            <a:r>
              <a:rPr lang="en-US" dirty="0" smtClean="0"/>
              <a:t>used for POST indicators:</a:t>
            </a:r>
          </a:p>
          <a:p>
            <a:endParaRPr lang="en-US" dirty="0" smtClean="0"/>
          </a:p>
          <a:p>
            <a:pPr lvl="0"/>
            <a:r>
              <a:rPr lang="en-US" dirty="0"/>
              <a:t>	</a:t>
            </a:r>
            <a:r>
              <a:rPr lang="en-US" dirty="0" smtClean="0"/>
              <a:t>	1 - </a:t>
            </a:r>
            <a:r>
              <a:rPr lang="en-US" dirty="0"/>
              <a:t>Audible beeps</a:t>
            </a:r>
          </a:p>
          <a:p>
            <a:pPr lvl="0"/>
            <a:r>
              <a:rPr lang="en-US" dirty="0" smtClean="0"/>
              <a:t>		2 - </a:t>
            </a:r>
            <a:r>
              <a:rPr lang="en-US" dirty="0"/>
              <a:t>Numeric codes</a:t>
            </a:r>
          </a:p>
          <a:p>
            <a:pPr lvl="0"/>
            <a:r>
              <a:rPr lang="en-US" dirty="0" smtClean="0"/>
              <a:t>		3 - </a:t>
            </a:r>
            <a:r>
              <a:rPr lang="en-US" dirty="0"/>
              <a:t>Error messages</a:t>
            </a:r>
          </a:p>
          <a:p>
            <a:endParaRPr lang="en-US" dirty="0" smtClean="0"/>
          </a:p>
          <a:p>
            <a:r>
              <a:rPr lang="en-US" dirty="0"/>
              <a:t>	</a:t>
            </a:r>
            <a:r>
              <a:rPr lang="en-US" dirty="0" smtClean="0"/>
              <a:t>	</a:t>
            </a:r>
            <a:r>
              <a:rPr lang="en-US" dirty="0"/>
              <a:t> The actual codes and messages will vary by manufacturer. Check the motherboard </a:t>
            </a:r>
            <a:r>
              <a:rPr lang="en-US" dirty="0" smtClean="0"/>
              <a:t>			documentation </a:t>
            </a:r>
            <a:r>
              <a:rPr lang="en-US" dirty="0"/>
              <a:t>for specific details. For example, a numeric 201 error code may indicate a memory </a:t>
            </a:r>
            <a:r>
              <a:rPr lang="en-US" dirty="0" smtClean="0"/>
              <a:t>		problem </a:t>
            </a:r>
            <a:r>
              <a:rPr lang="en-US" dirty="0"/>
              <a:t>on some systems, while a 301 error indicates the keyboard did not respond correctly </a:t>
            </a:r>
            <a:r>
              <a:rPr lang="en-US" dirty="0" smtClean="0"/>
              <a:t>		during </a:t>
            </a:r>
            <a:r>
              <a:rPr lang="en-US" dirty="0"/>
              <a:t>POST</a:t>
            </a:r>
            <a:r>
              <a:rPr lang="en-US" dirty="0" smtClean="0"/>
              <a:t>.</a:t>
            </a:r>
            <a:endParaRPr lang="en-US" dirty="0"/>
          </a:p>
        </p:txBody>
      </p:sp>
    </p:spTree>
    <p:extLst>
      <p:ext uri="{BB962C8B-B14F-4D97-AF65-F5344CB8AC3E}">
        <p14:creationId xmlns:p14="http://schemas.microsoft.com/office/powerpoint/2010/main" val="322479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1039588"/>
            <a:ext cx="11119554" cy="4478149"/>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dirty="0" smtClean="0"/>
              <a:t>Boot Errors	Sometimes</a:t>
            </a:r>
            <a:r>
              <a:rPr lang="en-US" dirty="0"/>
              <a:t>, a computer system may experience problems (such as a malfunctioning video </a:t>
            </a:r>
            <a:r>
              <a:rPr lang="en-US" dirty="0" smtClean="0"/>
              <a:t>		adapter</a:t>
            </a:r>
            <a:r>
              <a:rPr lang="en-US" dirty="0"/>
              <a:t>) that can prevent error messages from being displayed during POST. </a:t>
            </a:r>
            <a:endParaRPr lang="en-US" dirty="0" smtClean="0"/>
          </a:p>
          <a:p>
            <a:endParaRPr lang="en-US" dirty="0"/>
          </a:p>
          <a:p>
            <a:r>
              <a:rPr lang="en-US" dirty="0" smtClean="0"/>
              <a:t>		If </a:t>
            </a:r>
            <a:r>
              <a:rPr lang="en-US" dirty="0"/>
              <a:t>this is the case, </a:t>
            </a:r>
            <a:r>
              <a:rPr lang="en-US" dirty="0" smtClean="0"/>
              <a:t>use a</a:t>
            </a:r>
            <a:r>
              <a:rPr lang="en-US" dirty="0"/>
              <a:t> </a:t>
            </a:r>
            <a:r>
              <a:rPr lang="en-US" i="1" dirty="0"/>
              <a:t>POST card</a:t>
            </a:r>
            <a:r>
              <a:rPr lang="en-US" dirty="0"/>
              <a:t> to access POST error codes. </a:t>
            </a:r>
            <a:endParaRPr lang="en-US" dirty="0" smtClean="0"/>
          </a:p>
          <a:p>
            <a:endParaRPr lang="en-US" dirty="0"/>
          </a:p>
          <a:p>
            <a:r>
              <a:rPr lang="en-US" dirty="0" smtClean="0"/>
              <a:t>		Most </a:t>
            </a:r>
            <a:r>
              <a:rPr lang="en-US" dirty="0"/>
              <a:t>models use an LED display to </a:t>
            </a:r>
            <a:r>
              <a:rPr lang="en-US" dirty="0" smtClean="0"/>
              <a:t>report </a:t>
            </a:r>
            <a:r>
              <a:rPr lang="en-US" dirty="0"/>
              <a:t>any error </a:t>
            </a:r>
            <a:r>
              <a:rPr lang="en-US" dirty="0" smtClean="0"/>
              <a:t>codes generated </a:t>
            </a:r>
            <a:r>
              <a:rPr lang="en-US" dirty="0"/>
              <a:t>during POST. </a:t>
            </a:r>
            <a:endParaRPr lang="en-US" dirty="0" smtClean="0"/>
          </a:p>
          <a:p>
            <a:endParaRPr lang="en-US" dirty="0"/>
          </a:p>
          <a:p>
            <a:r>
              <a:rPr lang="en-US" dirty="0" smtClean="0"/>
              <a:t>		A </a:t>
            </a:r>
            <a:r>
              <a:rPr lang="en-US" dirty="0"/>
              <a:t>POST card is commonly implemented as </a:t>
            </a:r>
            <a:r>
              <a:rPr lang="en-US" dirty="0" smtClean="0"/>
              <a:t>an expansion </a:t>
            </a:r>
            <a:r>
              <a:rPr lang="en-US" dirty="0"/>
              <a:t>board that </a:t>
            </a:r>
            <a:r>
              <a:rPr lang="en-US" dirty="0" smtClean="0"/>
              <a:t>is inserted </a:t>
            </a:r>
            <a:r>
              <a:rPr lang="en-US" dirty="0"/>
              <a:t>into an expansion </a:t>
            </a:r>
            <a:r>
              <a:rPr lang="en-US" dirty="0" smtClean="0"/>
              <a:t>s		lot </a:t>
            </a:r>
            <a:r>
              <a:rPr lang="en-US" dirty="0"/>
              <a:t>in the motherboard. </a:t>
            </a:r>
            <a:endParaRPr lang="en-US" dirty="0" smtClean="0"/>
          </a:p>
          <a:p>
            <a:endParaRPr lang="en-US" dirty="0"/>
          </a:p>
          <a:p>
            <a:r>
              <a:rPr lang="en-US" dirty="0" smtClean="0"/>
              <a:t>		However</a:t>
            </a:r>
            <a:r>
              <a:rPr lang="en-US" dirty="0"/>
              <a:t>, some POST cards also include a </a:t>
            </a:r>
            <a:r>
              <a:rPr lang="en-US" dirty="0" smtClean="0"/>
              <a:t>USB interface </a:t>
            </a:r>
            <a:r>
              <a:rPr lang="en-US" dirty="0"/>
              <a:t>that allows them to be connected to </a:t>
            </a:r>
            <a:r>
              <a:rPr lang="en-US" dirty="0" smtClean="0"/>
              <a:t>		computers </a:t>
            </a:r>
            <a:r>
              <a:rPr lang="en-US" dirty="0"/>
              <a:t>that don’t have expansion slots, such </a:t>
            </a:r>
            <a:r>
              <a:rPr lang="en-US" dirty="0" smtClean="0"/>
              <a:t>as a </a:t>
            </a:r>
            <a:r>
              <a:rPr lang="en-US" dirty="0"/>
              <a:t>notebook system.</a:t>
            </a:r>
          </a:p>
        </p:txBody>
      </p:sp>
    </p:spTree>
    <p:extLst>
      <p:ext uri="{BB962C8B-B14F-4D97-AF65-F5344CB8AC3E}">
        <p14:creationId xmlns:p14="http://schemas.microsoft.com/office/powerpoint/2010/main" val="545321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1039588"/>
            <a:ext cx="11119554" cy="5309146"/>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dirty="0" smtClean="0"/>
              <a:t>Distended	</a:t>
            </a:r>
            <a:r>
              <a:rPr lang="en-US" dirty="0"/>
              <a:t> Over time, the capacitors on the motherboard may become overstressed or overheated. </a:t>
            </a:r>
            <a:endParaRPr lang="en-US" dirty="0" smtClean="0"/>
          </a:p>
          <a:p>
            <a:endParaRPr lang="en-US" dirty="0"/>
          </a:p>
          <a:p>
            <a:r>
              <a:rPr lang="en-US" dirty="0" smtClean="0"/>
              <a:t>		When Capacitors this </a:t>
            </a:r>
            <a:r>
              <a:rPr lang="en-US" dirty="0"/>
              <a:t>happens, they may bulge or even begin to leak fluid. </a:t>
            </a:r>
            <a:endParaRPr lang="en-US" dirty="0" smtClean="0"/>
          </a:p>
          <a:p>
            <a:endParaRPr lang="en-US" dirty="0"/>
          </a:p>
          <a:p>
            <a:r>
              <a:rPr lang="en-US" dirty="0" smtClean="0"/>
              <a:t>		Distended </a:t>
            </a:r>
            <a:r>
              <a:rPr lang="en-US" dirty="0"/>
              <a:t>capacitors </a:t>
            </a:r>
            <a:r>
              <a:rPr lang="en-US" dirty="0" smtClean="0"/>
              <a:t>usually </a:t>
            </a:r>
            <a:r>
              <a:rPr lang="en-US" dirty="0"/>
              <a:t>fail at </a:t>
            </a:r>
            <a:r>
              <a:rPr lang="en-US" dirty="0" smtClean="0"/>
              <a:t>some point</a:t>
            </a:r>
            <a:r>
              <a:rPr lang="en-US" dirty="0"/>
              <a:t>, causing the motherboard to fail. </a:t>
            </a:r>
            <a:endParaRPr lang="en-US" dirty="0" smtClean="0"/>
          </a:p>
          <a:p>
            <a:endParaRPr lang="en-US" dirty="0"/>
          </a:p>
          <a:p>
            <a:r>
              <a:rPr lang="en-US" dirty="0" smtClean="0"/>
              <a:t>		For </a:t>
            </a:r>
            <a:r>
              <a:rPr lang="en-US" dirty="0"/>
              <a:t>example, if </a:t>
            </a:r>
            <a:r>
              <a:rPr lang="en-US" dirty="0" smtClean="0"/>
              <a:t>the </a:t>
            </a:r>
            <a:r>
              <a:rPr lang="en-US" dirty="0"/>
              <a:t>fans in the power supply spin up when </a:t>
            </a:r>
            <a:r>
              <a:rPr lang="en-US" dirty="0" smtClean="0"/>
              <a:t>you </a:t>
            </a:r>
            <a:r>
              <a:rPr lang="en-US" dirty="0"/>
              <a:t>power on a system, but the </a:t>
            </a:r>
            <a:r>
              <a:rPr lang="en-US" dirty="0" smtClean="0"/>
              <a:t>		motherboard </a:t>
            </a:r>
            <a:r>
              <a:rPr lang="en-US" dirty="0"/>
              <a:t>itself doesn't start, it is possible that capacitors on </a:t>
            </a:r>
            <a:r>
              <a:rPr lang="en-US" dirty="0" smtClean="0"/>
              <a:t>the </a:t>
            </a:r>
            <a:r>
              <a:rPr lang="en-US" dirty="0"/>
              <a:t>motherboard have become </a:t>
            </a:r>
            <a:r>
              <a:rPr lang="en-US" dirty="0" smtClean="0"/>
              <a:t>		distended.</a:t>
            </a:r>
          </a:p>
          <a:p>
            <a:endParaRPr lang="en-US" dirty="0"/>
          </a:p>
          <a:p>
            <a:r>
              <a:rPr lang="en-US" dirty="0" smtClean="0"/>
              <a:t>		If </a:t>
            </a:r>
            <a:r>
              <a:rPr lang="en-US" dirty="0"/>
              <a:t>this happens, inspect the motherboard and look for capacitors that are swollen on top or </a:t>
            </a:r>
            <a:r>
              <a:rPr lang="en-US" dirty="0" smtClean="0"/>
              <a:t>		leaking </a:t>
            </a:r>
            <a:r>
              <a:rPr lang="en-US" dirty="0"/>
              <a:t>brown liquid. </a:t>
            </a:r>
            <a:endParaRPr lang="en-US" dirty="0" smtClean="0"/>
          </a:p>
          <a:p>
            <a:endParaRPr lang="en-US" dirty="0"/>
          </a:p>
          <a:p>
            <a:r>
              <a:rPr lang="en-US" dirty="0" smtClean="0"/>
              <a:t>		While </a:t>
            </a:r>
            <a:r>
              <a:rPr lang="en-US" dirty="0"/>
              <a:t>it is possible to carefully replace a failed capacitor on </a:t>
            </a:r>
            <a:r>
              <a:rPr lang="en-US" dirty="0" smtClean="0"/>
              <a:t>the motherboard</a:t>
            </a:r>
            <a:r>
              <a:rPr lang="en-US" dirty="0"/>
              <a:t>, it is usually faster </a:t>
            </a:r>
            <a:r>
              <a:rPr lang="en-US" dirty="0" smtClean="0"/>
              <a:t>		and </a:t>
            </a:r>
            <a:r>
              <a:rPr lang="en-US" dirty="0"/>
              <a:t>more cost effective to replace the entire motherboard</a:t>
            </a:r>
            <a:r>
              <a:rPr lang="en-US" dirty="0" smtClean="0"/>
              <a:t>.</a:t>
            </a:r>
          </a:p>
        </p:txBody>
      </p:sp>
      <p:pic>
        <p:nvPicPr>
          <p:cNvPr id="2050" name="Picture 2" descr="Image result for bulging capacitors"/>
          <p:cNvPicPr>
            <a:picLocks noChangeAspect="1" noChangeArrowheads="1"/>
          </p:cNvPicPr>
          <p:nvPr/>
        </p:nvPicPr>
        <p:blipFill rotWithShape="1">
          <a:blip r:embed="rId2">
            <a:extLst>
              <a:ext uri="{28A0092B-C50C-407E-A947-70E740481C1C}">
                <a14:useLocalDpi xmlns:a14="http://schemas.microsoft.com/office/drawing/2010/main" val="0"/>
              </a:ext>
            </a:extLst>
          </a:blip>
          <a:srcRect r="17960"/>
          <a:stretch/>
        </p:blipFill>
        <p:spPr bwMode="auto">
          <a:xfrm>
            <a:off x="0" y="2975340"/>
            <a:ext cx="2420046" cy="2212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0529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52493" y="1007315"/>
            <a:ext cx="11119554" cy="5032147"/>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dirty="0" smtClean="0"/>
              <a:t>Missing		</a:t>
            </a:r>
            <a:r>
              <a:rPr lang="en-US" dirty="0"/>
              <a:t>A constant source of power is required to store the settings configured in the motherboard </a:t>
            </a:r>
            <a:r>
              <a:rPr lang="en-US" dirty="0" smtClean="0"/>
              <a:t>BIOS/UEFI	BIOS/UEFI </a:t>
            </a:r>
            <a:r>
              <a:rPr lang="en-US" dirty="0"/>
              <a:t>chipset. </a:t>
            </a:r>
            <a:endParaRPr lang="en-US" dirty="0" smtClean="0"/>
          </a:p>
          <a:p>
            <a:r>
              <a:rPr lang="en-US" dirty="0" smtClean="0"/>
              <a:t>Settings</a:t>
            </a:r>
            <a:endParaRPr lang="en-US" dirty="0"/>
          </a:p>
          <a:p>
            <a:r>
              <a:rPr lang="en-US" dirty="0" smtClean="0"/>
              <a:t>		The </a:t>
            </a:r>
            <a:r>
              <a:rPr lang="en-US" dirty="0"/>
              <a:t>motherboard also needs constant power to keep the system clock running while the system is </a:t>
            </a:r>
            <a:r>
              <a:rPr lang="en-US" dirty="0" smtClean="0"/>
              <a:t>		powered </a:t>
            </a:r>
            <a:r>
              <a:rPr lang="en-US" dirty="0"/>
              <a:t>off. </a:t>
            </a:r>
            <a:endParaRPr lang="en-US" dirty="0" smtClean="0"/>
          </a:p>
          <a:p>
            <a:endParaRPr lang="en-US" dirty="0"/>
          </a:p>
          <a:p>
            <a:r>
              <a:rPr lang="en-US" dirty="0" smtClean="0"/>
              <a:t>		Most </a:t>
            </a:r>
            <a:r>
              <a:rPr lang="en-US" dirty="0"/>
              <a:t>motherboards implement a small battery that provides this power. </a:t>
            </a:r>
            <a:endParaRPr lang="en-US" dirty="0" smtClean="0"/>
          </a:p>
          <a:p>
            <a:endParaRPr lang="en-US" dirty="0"/>
          </a:p>
          <a:p>
            <a:r>
              <a:rPr lang="en-US" dirty="0" smtClean="0"/>
              <a:t>		If </a:t>
            </a:r>
            <a:r>
              <a:rPr lang="en-US" dirty="0"/>
              <a:t>this battery starts to fail, then the following may occur when the system is powered on</a:t>
            </a:r>
            <a:r>
              <a:rPr lang="en-US" dirty="0" smtClean="0"/>
              <a:t>:</a:t>
            </a:r>
          </a:p>
          <a:p>
            <a:endParaRPr lang="en-US" dirty="0" smtClean="0"/>
          </a:p>
          <a:p>
            <a:pPr lvl="0"/>
            <a:r>
              <a:rPr lang="en-US" dirty="0"/>
              <a:t>	</a:t>
            </a:r>
            <a:r>
              <a:rPr lang="en-US" dirty="0" smtClean="0"/>
              <a:t>	1 - </a:t>
            </a:r>
            <a:r>
              <a:rPr lang="en-US" dirty="0"/>
              <a:t>The system clock loses time.</a:t>
            </a:r>
          </a:p>
          <a:p>
            <a:pPr lvl="0"/>
            <a:r>
              <a:rPr lang="en-US" dirty="0" smtClean="0"/>
              <a:t>		2 - </a:t>
            </a:r>
            <a:r>
              <a:rPr lang="en-US" dirty="0"/>
              <a:t>Settings configured in BIOS/UEFI are lost.</a:t>
            </a:r>
          </a:p>
          <a:p>
            <a:endParaRPr lang="en-US" dirty="0" smtClean="0"/>
          </a:p>
          <a:p>
            <a:r>
              <a:rPr lang="en-US" b="1" dirty="0" smtClean="0"/>
              <a:t>		Note: </a:t>
            </a:r>
            <a:r>
              <a:rPr lang="en-US" i="1" dirty="0"/>
              <a:t>If this happens, it's likely that the motherboard battery has failed and needs to be replaced</a:t>
            </a:r>
            <a:r>
              <a:rPr lang="en-US" i="1" dirty="0" smtClean="0"/>
              <a:t>.</a:t>
            </a:r>
            <a:endParaRPr lang="en-US" i="1" dirty="0"/>
          </a:p>
        </p:txBody>
      </p:sp>
    </p:spTree>
    <p:extLst>
      <p:ext uri="{BB962C8B-B14F-4D97-AF65-F5344CB8AC3E}">
        <p14:creationId xmlns:p14="http://schemas.microsoft.com/office/powerpoint/2010/main" val="2492308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63251" y="845950"/>
            <a:ext cx="11119554" cy="5586145"/>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dirty="0" smtClean="0"/>
              <a:t>Overheating	</a:t>
            </a:r>
            <a:r>
              <a:rPr lang="en-US" dirty="0"/>
              <a:t>Internal system components within a computer generate a great deal of heat that must be </a:t>
            </a:r>
            <a:r>
              <a:rPr lang="en-US" dirty="0" smtClean="0"/>
              <a:t>		dissipated</a:t>
            </a:r>
            <a:r>
              <a:rPr lang="en-US" dirty="0"/>
              <a:t>. Overheating causes premature component failure. Overheating could be caused by </a:t>
            </a:r>
            <a:r>
              <a:rPr lang="en-US" dirty="0" smtClean="0"/>
              <a:t>		several </a:t>
            </a:r>
            <a:r>
              <a:rPr lang="en-US" dirty="0"/>
              <a:t>conditions</a:t>
            </a:r>
            <a:r>
              <a:rPr lang="en-US" dirty="0" smtClean="0"/>
              <a:t>:</a:t>
            </a:r>
          </a:p>
          <a:p>
            <a:pPr lvl="0"/>
            <a:r>
              <a:rPr lang="en-US" dirty="0"/>
              <a:t>	</a:t>
            </a:r>
            <a:r>
              <a:rPr lang="en-US" dirty="0" smtClean="0"/>
              <a:t>	1 - </a:t>
            </a:r>
            <a:r>
              <a:rPr lang="en-US" dirty="0"/>
              <a:t>Inadequate air flow. This may be the result of an inadequate number of fans in the system or </a:t>
            </a:r>
            <a:r>
              <a:rPr lang="en-US" dirty="0" smtClean="0"/>
              <a:t>		     fans </a:t>
            </a:r>
            <a:r>
              <a:rPr lang="en-US" dirty="0"/>
              <a:t>that are too small. In this situation, additional fans can be added to the system to increase </a:t>
            </a:r>
            <a:r>
              <a:rPr lang="en-US" dirty="0" smtClean="0"/>
              <a:t>		     air </a:t>
            </a:r>
            <a:r>
              <a:rPr lang="en-US" dirty="0"/>
              <a:t>flow</a:t>
            </a:r>
            <a:r>
              <a:rPr lang="en-US" dirty="0" smtClean="0"/>
              <a:t>.</a:t>
            </a:r>
          </a:p>
          <a:p>
            <a:r>
              <a:rPr lang="en-US" dirty="0"/>
              <a:t>	</a:t>
            </a:r>
            <a:r>
              <a:rPr lang="en-US" dirty="0" smtClean="0"/>
              <a:t>	2 - </a:t>
            </a:r>
            <a:r>
              <a:rPr lang="en-US" dirty="0"/>
              <a:t>Improperly installed fans. Fans must be oriented to force air through the system in the same </a:t>
            </a:r>
            <a:r>
              <a:rPr lang="en-US" dirty="0" smtClean="0"/>
              <a:t>		     direction</a:t>
            </a:r>
            <a:r>
              <a:rPr lang="en-US" dirty="0"/>
              <a:t>, otherwise they may fight against each other and prevent air from flowing properly</a:t>
            </a:r>
            <a:r>
              <a:rPr lang="en-US" dirty="0" smtClean="0"/>
              <a:t>.</a:t>
            </a:r>
          </a:p>
          <a:p>
            <a:pPr lvl="0"/>
            <a:r>
              <a:rPr lang="en-US" dirty="0"/>
              <a:t>	</a:t>
            </a:r>
            <a:r>
              <a:rPr lang="en-US" dirty="0" smtClean="0"/>
              <a:t>	3 - </a:t>
            </a:r>
            <a:r>
              <a:rPr lang="en-US" dirty="0"/>
              <a:t>Failing fans. A failing fan moves less air than a properly functioning fan. It's not uncommon for </a:t>
            </a:r>
            <a:r>
              <a:rPr lang="en-US" dirty="0" smtClean="0"/>
              <a:t>		     a </a:t>
            </a:r>
            <a:r>
              <a:rPr lang="en-US" dirty="0"/>
              <a:t>failing fan to generate a screeching noise that is caused by worn parts within the fan </a:t>
            </a:r>
            <a:r>
              <a:rPr lang="en-US" dirty="0" smtClean="0"/>
              <a:t/>
            </a:r>
            <a:br>
              <a:rPr lang="en-US" dirty="0" smtClean="0"/>
            </a:br>
            <a:r>
              <a:rPr lang="en-US" dirty="0" smtClean="0"/>
              <a:t>		     assembly</a:t>
            </a:r>
            <a:r>
              <a:rPr lang="en-US" dirty="0"/>
              <a:t>. This condition can be fixed by replacing the failing fan</a:t>
            </a:r>
            <a:r>
              <a:rPr lang="en-US" dirty="0" smtClean="0"/>
              <a:t>.</a:t>
            </a:r>
          </a:p>
          <a:p>
            <a:r>
              <a:rPr lang="en-US" dirty="0" smtClean="0"/>
              <a:t>		4 - </a:t>
            </a:r>
            <a:r>
              <a:rPr lang="en-US" dirty="0"/>
              <a:t>Dust buildup. Excessive dust within the system can block air flow and cause overheating. Use </a:t>
            </a:r>
            <a:r>
              <a:rPr lang="en-US" dirty="0" smtClean="0"/>
              <a:t>		     compressed </a:t>
            </a:r>
            <a:r>
              <a:rPr lang="en-US" dirty="0"/>
              <a:t>air or an anti-static vacuum to remove dust buildup</a:t>
            </a:r>
            <a:r>
              <a:rPr lang="en-US" dirty="0" smtClean="0"/>
              <a:t>.</a:t>
            </a:r>
          </a:p>
          <a:p>
            <a:pPr lvl="0"/>
            <a:r>
              <a:rPr lang="en-US" dirty="0"/>
              <a:t>	</a:t>
            </a:r>
            <a:r>
              <a:rPr lang="en-US" dirty="0" smtClean="0"/>
              <a:t>	5 - </a:t>
            </a:r>
            <a:r>
              <a:rPr lang="en-US" dirty="0"/>
              <a:t>Environmental heat. If the air temperature outside the computer is already overly-warm, then </a:t>
            </a:r>
            <a:r>
              <a:rPr lang="en-US" dirty="0" smtClean="0"/>
              <a:t>		      the </a:t>
            </a:r>
            <a:r>
              <a:rPr lang="en-US" dirty="0"/>
              <a:t>temperature inside will be overly-warm as well. A properly balanced HVAC system must be </a:t>
            </a:r>
            <a:r>
              <a:rPr lang="en-US" dirty="0" smtClean="0"/>
              <a:t>		      implemented </a:t>
            </a:r>
            <a:r>
              <a:rPr lang="en-US" dirty="0"/>
              <a:t>in the work area to remove excess heat from the environment</a:t>
            </a:r>
            <a:r>
              <a:rPr lang="en-US" dirty="0" smtClean="0"/>
              <a:t>.</a:t>
            </a:r>
            <a:endParaRPr lang="en-US" dirty="0"/>
          </a:p>
        </p:txBody>
      </p:sp>
    </p:spTree>
    <p:extLst>
      <p:ext uri="{BB962C8B-B14F-4D97-AF65-F5344CB8AC3E}">
        <p14:creationId xmlns:p14="http://schemas.microsoft.com/office/powerpoint/2010/main" val="3427472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63251" y="845950"/>
            <a:ext cx="11119554" cy="5586145"/>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dirty="0" smtClean="0"/>
              <a:t>Overheating	</a:t>
            </a:r>
            <a:r>
              <a:rPr lang="en-US" dirty="0"/>
              <a:t>The internal temperature of computer systems should be monitored. Most motherboards include </a:t>
            </a:r>
            <a:r>
              <a:rPr lang="en-US" dirty="0" smtClean="0"/>
              <a:t>		several </a:t>
            </a:r>
            <a:r>
              <a:rPr lang="en-US" dirty="0"/>
              <a:t>sensors that can be used to monitor the system temperature. Usually, the current </a:t>
            </a:r>
            <a:r>
              <a:rPr lang="en-US" dirty="0" smtClean="0"/>
              <a:t>		temperature </a:t>
            </a:r>
            <a:r>
              <a:rPr lang="en-US" dirty="0"/>
              <a:t>can be viewed within the BIOS/UEFI setup. </a:t>
            </a:r>
            <a:endParaRPr lang="en-US" dirty="0" smtClean="0"/>
          </a:p>
          <a:p>
            <a:endParaRPr lang="en-US" dirty="0"/>
          </a:p>
          <a:p>
            <a:r>
              <a:rPr lang="en-US" dirty="0" smtClean="0"/>
              <a:t>		There </a:t>
            </a:r>
            <a:r>
              <a:rPr lang="en-US" dirty="0"/>
              <a:t>are also software applications </a:t>
            </a:r>
            <a:r>
              <a:rPr lang="en-US" dirty="0" smtClean="0"/>
              <a:t>available </a:t>
            </a:r>
            <a:r>
              <a:rPr lang="en-US" dirty="0"/>
              <a:t>that can read the current temperature values from </a:t>
            </a:r>
            <a:r>
              <a:rPr lang="en-US" dirty="0" smtClean="0"/>
              <a:t>		the </a:t>
            </a:r>
            <a:r>
              <a:rPr lang="en-US" dirty="0"/>
              <a:t>sensors and display them on </a:t>
            </a:r>
            <a:r>
              <a:rPr lang="en-US" dirty="0" smtClean="0"/>
              <a:t>screen</a:t>
            </a:r>
            <a:r>
              <a:rPr lang="en-US" dirty="0"/>
              <a:t>. </a:t>
            </a:r>
            <a:endParaRPr lang="en-US" dirty="0" smtClean="0"/>
          </a:p>
          <a:p>
            <a:endParaRPr lang="en-US" dirty="0"/>
          </a:p>
          <a:p>
            <a:r>
              <a:rPr lang="en-US" dirty="0" smtClean="0"/>
              <a:t>		Unlike </a:t>
            </a:r>
            <a:r>
              <a:rPr lang="en-US" dirty="0"/>
              <a:t>using a BIOS/UEFI monitoring utility, these </a:t>
            </a:r>
            <a:r>
              <a:rPr lang="en-US" dirty="0" smtClean="0"/>
              <a:t>tools allow </a:t>
            </a:r>
            <a:r>
              <a:rPr lang="en-US" dirty="0"/>
              <a:t>the temperature to </a:t>
            </a:r>
            <a:r>
              <a:rPr lang="en-US" dirty="0" smtClean="0"/>
              <a:t>be monitored 		dynamically </a:t>
            </a:r>
            <a:r>
              <a:rPr lang="en-US" dirty="0"/>
              <a:t>while the system is in use</a:t>
            </a:r>
            <a:r>
              <a:rPr lang="en-US" dirty="0" smtClean="0"/>
              <a:t>.</a:t>
            </a:r>
          </a:p>
          <a:p>
            <a:endParaRPr lang="en-US" dirty="0"/>
          </a:p>
          <a:p>
            <a:r>
              <a:rPr lang="en-US" dirty="0" smtClean="0"/>
              <a:t>		</a:t>
            </a:r>
            <a:r>
              <a:rPr lang="en-US" dirty="0">
                <a:solidFill>
                  <a:srgbClr val="FF0000"/>
                </a:solidFill>
              </a:rPr>
              <a:t>Most motherboards include a thermal shutdown feature. If the system temperature rises too </a:t>
            </a:r>
            <a:r>
              <a:rPr lang="en-US" dirty="0" smtClean="0">
                <a:solidFill>
                  <a:srgbClr val="FF0000"/>
                </a:solidFill>
              </a:rPr>
              <a:t>		high</a:t>
            </a:r>
            <a:r>
              <a:rPr lang="en-US" dirty="0">
                <a:solidFill>
                  <a:srgbClr val="FF0000"/>
                </a:solidFill>
              </a:rPr>
              <a:t>, the thermal shutdown feature immediately shuts the computer down to prevent </a:t>
            </a:r>
            <a:r>
              <a:rPr lang="en-US" dirty="0" smtClean="0">
                <a:solidFill>
                  <a:srgbClr val="FF0000"/>
                </a:solidFill>
              </a:rPr>
              <a:t>			component </a:t>
            </a:r>
            <a:r>
              <a:rPr lang="en-US" dirty="0">
                <a:solidFill>
                  <a:srgbClr val="FF0000"/>
                </a:solidFill>
              </a:rPr>
              <a:t>damage. </a:t>
            </a:r>
            <a:endParaRPr lang="en-US" dirty="0" smtClean="0">
              <a:solidFill>
                <a:srgbClr val="FF0000"/>
              </a:solidFill>
            </a:endParaRPr>
          </a:p>
          <a:p>
            <a:endParaRPr lang="en-US" dirty="0"/>
          </a:p>
          <a:p>
            <a:r>
              <a:rPr lang="en-US" dirty="0" smtClean="0"/>
              <a:t>		However</a:t>
            </a:r>
            <a:r>
              <a:rPr lang="en-US" dirty="0"/>
              <a:t>, it typically does not shut the system down cleanly, so there is a </a:t>
            </a:r>
            <a:r>
              <a:rPr lang="en-US" dirty="0" smtClean="0"/>
              <a:t>risk of </a:t>
            </a:r>
            <a:r>
              <a:rPr lang="en-US" dirty="0"/>
              <a:t>data corruption if </a:t>
            </a:r>
            <a:r>
              <a:rPr lang="en-US" dirty="0" smtClean="0"/>
              <a:t>		this </a:t>
            </a:r>
            <a:r>
              <a:rPr lang="en-US" dirty="0"/>
              <a:t>happens.</a:t>
            </a:r>
          </a:p>
        </p:txBody>
      </p:sp>
    </p:spTree>
    <p:extLst>
      <p:ext uri="{BB962C8B-B14F-4D97-AF65-F5344CB8AC3E}">
        <p14:creationId xmlns:p14="http://schemas.microsoft.com/office/powerpoint/2010/main" val="8204277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63251" y="845950"/>
            <a:ext cx="11119554" cy="5309146"/>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dirty="0" smtClean="0"/>
              <a:t>Intermittent	</a:t>
            </a:r>
            <a:r>
              <a:rPr lang="en-US" dirty="0"/>
              <a:t>Intermittent device failure occurs when a component occasionally stops working. This usually Device </a:t>
            </a:r>
            <a:r>
              <a:rPr lang="en-US" dirty="0" smtClean="0"/>
              <a:t>Failure	indicates </a:t>
            </a:r>
            <a:r>
              <a:rPr lang="en-US" dirty="0"/>
              <a:t>that the device itself is failing. </a:t>
            </a:r>
            <a:endParaRPr lang="en-US" dirty="0" smtClean="0"/>
          </a:p>
          <a:p>
            <a:endParaRPr lang="en-US" dirty="0"/>
          </a:p>
          <a:p>
            <a:r>
              <a:rPr lang="en-US" dirty="0" smtClean="0"/>
              <a:t>		The </a:t>
            </a:r>
            <a:r>
              <a:rPr lang="en-US" dirty="0"/>
              <a:t>best remedy is to replace the failing device because it will fail completely at some point. </a:t>
            </a:r>
            <a:r>
              <a:rPr lang="en-US" dirty="0" smtClean="0"/>
              <a:t>		Immediate </a:t>
            </a:r>
            <a:r>
              <a:rPr lang="en-US" dirty="0"/>
              <a:t>replacement prevents this from happening</a:t>
            </a:r>
            <a:r>
              <a:rPr lang="en-US" dirty="0" smtClean="0"/>
              <a:t>.</a:t>
            </a:r>
          </a:p>
          <a:p>
            <a:endParaRPr lang="en-US" dirty="0"/>
          </a:p>
          <a:p>
            <a:r>
              <a:rPr lang="en-US" dirty="0" smtClean="0"/>
              <a:t>		Intermittent </a:t>
            </a:r>
            <a:r>
              <a:rPr lang="en-US" dirty="0"/>
              <a:t>device failures may also be caused by device drivers that aren't functioning properly. </a:t>
            </a:r>
            <a:r>
              <a:rPr lang="en-US" dirty="0" smtClean="0"/>
              <a:t>		Device </a:t>
            </a:r>
            <a:r>
              <a:rPr lang="en-US" dirty="0"/>
              <a:t>drivers are software and may contain coding errors. </a:t>
            </a:r>
            <a:endParaRPr lang="en-US" dirty="0" smtClean="0"/>
          </a:p>
          <a:p>
            <a:endParaRPr lang="en-US" dirty="0"/>
          </a:p>
          <a:p>
            <a:r>
              <a:rPr lang="en-US" dirty="0" smtClean="0"/>
              <a:t>		Before </a:t>
            </a:r>
            <a:r>
              <a:rPr lang="en-US" dirty="0"/>
              <a:t>replacing a device experiencing intermittent failures, first verify that the latest drivers for </a:t>
            </a:r>
            <a:r>
              <a:rPr lang="en-US" dirty="0" smtClean="0"/>
              <a:t>		that </a:t>
            </a:r>
            <a:r>
              <a:rPr lang="en-US" dirty="0"/>
              <a:t>device have been loaded. </a:t>
            </a:r>
            <a:endParaRPr lang="en-US" dirty="0" smtClean="0"/>
          </a:p>
          <a:p>
            <a:endParaRPr lang="en-US" dirty="0"/>
          </a:p>
          <a:p>
            <a:r>
              <a:rPr lang="en-US" dirty="0" smtClean="0"/>
              <a:t>		Sometimes </a:t>
            </a:r>
            <a:r>
              <a:rPr lang="en-US" dirty="0"/>
              <a:t>downloading the latest driver and installing it will </a:t>
            </a:r>
            <a:r>
              <a:rPr lang="en-US" dirty="0" smtClean="0"/>
              <a:t>solve the </a:t>
            </a:r>
            <a:r>
              <a:rPr lang="en-US" dirty="0"/>
              <a:t>problem. </a:t>
            </a:r>
            <a:endParaRPr lang="en-US" dirty="0" smtClean="0"/>
          </a:p>
          <a:p>
            <a:endParaRPr lang="en-US" dirty="0"/>
          </a:p>
          <a:p>
            <a:r>
              <a:rPr lang="en-US" dirty="0" smtClean="0"/>
              <a:t>		If </a:t>
            </a:r>
            <a:r>
              <a:rPr lang="en-US" dirty="0"/>
              <a:t>it doesn’t, then the device itself may need to be replaced.</a:t>
            </a:r>
            <a:endParaRPr lang="en-US" dirty="0" smtClean="0"/>
          </a:p>
        </p:txBody>
      </p:sp>
    </p:spTree>
    <p:extLst>
      <p:ext uri="{BB962C8B-B14F-4D97-AF65-F5344CB8AC3E}">
        <p14:creationId xmlns:p14="http://schemas.microsoft.com/office/powerpoint/2010/main" val="5675635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749131"/>
            <a:ext cx="11119554" cy="5586145"/>
          </a:xfrm>
          <a:prstGeom prst="rect">
            <a:avLst/>
          </a:prstGeom>
          <a:noFill/>
        </p:spPr>
        <p:txBody>
          <a:bodyPr wrap="square" rtlCol="0">
            <a:spAutoFit/>
          </a:bodyPr>
          <a:lstStyle/>
          <a:p>
            <a:r>
              <a:rPr lang="en-US" sz="2800" b="1" dirty="0" smtClean="0"/>
              <a:t>3.4 Motherboard Troubleshooting: (continued)</a:t>
            </a:r>
          </a:p>
          <a:p>
            <a:r>
              <a:rPr lang="en-US" b="1" dirty="0"/>
              <a:t>Common motherboard issues include those discussed in the following table:</a:t>
            </a:r>
          </a:p>
          <a:p>
            <a:endParaRPr lang="en-US" sz="600" dirty="0" smtClean="0"/>
          </a:p>
          <a:p>
            <a:pPr lvl="0"/>
            <a:r>
              <a:rPr lang="en-US" sz="1700" b="1" dirty="0" smtClean="0"/>
              <a:t>Issue		Description</a:t>
            </a:r>
          </a:p>
          <a:p>
            <a:r>
              <a:rPr lang="en-US" dirty="0" smtClean="0"/>
              <a:t>Smoke or		</a:t>
            </a:r>
            <a:r>
              <a:rPr lang="en-US" dirty="0"/>
              <a:t>If smoke or a burning smell is observed coming from a computer, it indicates that electricity is not Burning </a:t>
            </a:r>
            <a:r>
              <a:rPr lang="en-US" dirty="0" smtClean="0"/>
              <a:t>Smell	flowing </a:t>
            </a:r>
            <a:r>
              <a:rPr lang="en-US" dirty="0"/>
              <a:t>in the correct manner within the system. If smoke is observed, shut the system off </a:t>
            </a:r>
            <a:r>
              <a:rPr lang="en-US" dirty="0" smtClean="0"/>
              <a:t>		immediately</a:t>
            </a:r>
            <a:r>
              <a:rPr lang="en-US" dirty="0"/>
              <a:t>. </a:t>
            </a:r>
            <a:endParaRPr lang="en-US" dirty="0" smtClean="0"/>
          </a:p>
          <a:p>
            <a:endParaRPr lang="en-US" dirty="0"/>
          </a:p>
          <a:p>
            <a:r>
              <a:rPr lang="en-US" dirty="0" smtClean="0"/>
              <a:t>		This </a:t>
            </a:r>
            <a:r>
              <a:rPr lang="en-US" dirty="0"/>
              <a:t>issue could be caused by</a:t>
            </a:r>
            <a:r>
              <a:rPr lang="en-US" dirty="0" smtClean="0"/>
              <a:t>:</a:t>
            </a:r>
          </a:p>
          <a:p>
            <a:endParaRPr lang="en-US" dirty="0"/>
          </a:p>
          <a:p>
            <a:pPr lvl="0"/>
            <a:r>
              <a:rPr lang="en-US" dirty="0" smtClean="0"/>
              <a:t>		1 - </a:t>
            </a:r>
            <a:r>
              <a:rPr lang="en-US" dirty="0"/>
              <a:t>A connector that isn't seated properly and electricity is arcing between leads.</a:t>
            </a:r>
          </a:p>
          <a:p>
            <a:r>
              <a:rPr lang="en-US" dirty="0" smtClean="0"/>
              <a:t>		</a:t>
            </a:r>
          </a:p>
          <a:p>
            <a:pPr lvl="0"/>
            <a:r>
              <a:rPr lang="en-US" dirty="0"/>
              <a:t>	</a:t>
            </a:r>
            <a:r>
              <a:rPr lang="en-US" dirty="0" smtClean="0"/>
              <a:t>	2 - </a:t>
            </a:r>
            <a:r>
              <a:rPr lang="en-US" dirty="0"/>
              <a:t>A short circuit in the printed circuit board of the motherboard itself or on an expansion board.</a:t>
            </a:r>
          </a:p>
          <a:p>
            <a:endParaRPr lang="en-US" dirty="0" smtClean="0"/>
          </a:p>
          <a:p>
            <a:pPr lvl="0"/>
            <a:r>
              <a:rPr lang="en-US" dirty="0"/>
              <a:t>	</a:t>
            </a:r>
            <a:r>
              <a:rPr lang="en-US" dirty="0" smtClean="0"/>
              <a:t>	3 - </a:t>
            </a:r>
            <a:r>
              <a:rPr lang="en-US" dirty="0"/>
              <a:t>An improperly installed component</a:t>
            </a:r>
            <a:r>
              <a:rPr lang="en-US" dirty="0" smtClean="0"/>
              <a:t>.</a:t>
            </a:r>
          </a:p>
          <a:p>
            <a:pPr lvl="0"/>
            <a:endParaRPr lang="en-US" dirty="0"/>
          </a:p>
          <a:p>
            <a:pPr lvl="0"/>
            <a:r>
              <a:rPr lang="en-US" dirty="0" smtClean="0"/>
              <a:t>		</a:t>
            </a:r>
            <a:r>
              <a:rPr lang="en-US" dirty="0"/>
              <a:t>Unfortunately, a component that is smoking has probably already been damaged to some degree. </a:t>
            </a:r>
            <a:r>
              <a:rPr lang="en-US" dirty="0" smtClean="0"/>
              <a:t>		</a:t>
            </a:r>
          </a:p>
          <a:p>
            <a:pPr lvl="0"/>
            <a:r>
              <a:rPr lang="en-US" dirty="0"/>
              <a:t>	</a:t>
            </a:r>
            <a:r>
              <a:rPr lang="en-US" dirty="0" smtClean="0"/>
              <a:t>	It's </a:t>
            </a:r>
            <a:r>
              <a:rPr lang="en-US" dirty="0"/>
              <a:t>unlikely that it will ever function properly again. Replacement components are usually </a:t>
            </a:r>
            <a:r>
              <a:rPr lang="en-US" dirty="0" smtClean="0"/>
              <a:t>		required.</a:t>
            </a:r>
            <a:endParaRPr lang="en-US" dirty="0"/>
          </a:p>
        </p:txBody>
      </p:sp>
    </p:spTree>
    <p:extLst>
      <p:ext uri="{BB962C8B-B14F-4D97-AF65-F5344CB8AC3E}">
        <p14:creationId xmlns:p14="http://schemas.microsoft.com/office/powerpoint/2010/main" val="1595363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333487"/>
            <a:ext cx="2104229" cy="523220"/>
          </a:xfrm>
          <a:prstGeom prst="rect">
            <a:avLst/>
          </a:prstGeom>
          <a:noFill/>
        </p:spPr>
        <p:txBody>
          <a:bodyPr wrap="none" rtlCol="0">
            <a:spAutoFit/>
          </a:bodyPr>
          <a:lstStyle/>
          <a:p>
            <a:pPr algn="ctr"/>
            <a:r>
              <a:rPr lang="en-US" sz="2800" dirty="0" smtClean="0"/>
              <a:t>CIAT CIS101A</a:t>
            </a:r>
          </a:p>
        </p:txBody>
      </p:sp>
      <p:graphicFrame>
        <p:nvGraphicFramePr>
          <p:cNvPr id="9" name="Table 8"/>
          <p:cNvGraphicFramePr>
            <a:graphicFrameLocks noGrp="1"/>
          </p:cNvGraphicFramePr>
          <p:nvPr>
            <p:extLst>
              <p:ext uri="{D42A27DB-BD31-4B8C-83A1-F6EECF244321}">
                <p14:modId xmlns:p14="http://schemas.microsoft.com/office/powerpoint/2010/main" val="3496830243"/>
              </p:ext>
            </p:extLst>
          </p:nvPr>
        </p:nvGraphicFramePr>
        <p:xfrm>
          <a:off x="1055916" y="856707"/>
          <a:ext cx="9982200" cy="5638147"/>
        </p:xfrm>
        <a:graphic>
          <a:graphicData uri="http://schemas.openxmlformats.org/drawingml/2006/table">
            <a:tbl>
              <a:tblPr firstRow="1" firstCol="1" bandRow="1">
                <a:tableStyleId>{5C22544A-7EE6-4342-B048-85BDC9FD1C3A}</a:tableStyleId>
              </a:tblPr>
              <a:tblGrid>
                <a:gridCol w="1110342"/>
                <a:gridCol w="2819400"/>
                <a:gridCol w="6052458"/>
              </a:tblGrid>
              <a:tr h="89894">
                <a:tc>
                  <a:txBody>
                    <a:bodyPr/>
                    <a:lstStyle/>
                    <a:p>
                      <a:pPr marL="0" marR="0">
                        <a:lnSpc>
                          <a:spcPct val="107000"/>
                        </a:lnSpc>
                        <a:spcBef>
                          <a:spcPts val="375"/>
                        </a:spcBef>
                        <a:spcAft>
                          <a:spcPts val="375"/>
                        </a:spcAft>
                      </a:pPr>
                      <a:r>
                        <a:rPr lang="en-US" sz="1400" dirty="0">
                          <a:effectLst/>
                        </a:rPr>
                        <a:t>Form Factor</a:t>
                      </a:r>
                      <a:endParaRPr lang="en-US" sz="1400" dirty="0">
                        <a:effectLst/>
                        <a:latin typeface="Calibri"/>
                        <a:ea typeface="Calibri"/>
                        <a:cs typeface="Times New Roman"/>
                      </a:endParaRPr>
                    </a:p>
                  </a:txBody>
                  <a:tcPr marL="64271" marR="64271" marT="16068" marB="16068" anchor="ctr"/>
                </a:tc>
                <a:tc gridSpan="2">
                  <a:txBody>
                    <a:bodyPr/>
                    <a:lstStyle/>
                    <a:p>
                      <a:pPr marL="0" marR="0">
                        <a:lnSpc>
                          <a:spcPct val="107000"/>
                        </a:lnSpc>
                        <a:spcBef>
                          <a:spcPts val="375"/>
                        </a:spcBef>
                        <a:spcAft>
                          <a:spcPts val="375"/>
                        </a:spcAft>
                      </a:pPr>
                      <a:r>
                        <a:rPr lang="en-US" sz="1400" dirty="0">
                          <a:effectLst/>
                        </a:rPr>
                        <a:t>Characteristics</a:t>
                      </a:r>
                      <a:endParaRPr lang="en-US" sz="1400" dirty="0">
                        <a:effectLst/>
                        <a:latin typeface="Calibri"/>
                        <a:ea typeface="Calibri"/>
                        <a:cs typeface="Times New Roman"/>
                      </a:endParaRPr>
                    </a:p>
                  </a:txBody>
                  <a:tcPr marL="64271" marR="64271" marT="16068" marB="16068" anchor="ctr"/>
                </a:tc>
                <a:tc hMerge="1">
                  <a:txBody>
                    <a:bodyPr/>
                    <a:lstStyle/>
                    <a:p>
                      <a:endParaRPr lang="en-US"/>
                    </a:p>
                  </a:txBody>
                  <a:tcPr/>
                </a:tc>
              </a:tr>
              <a:tr h="1048736">
                <a:tc rowSpan="4">
                  <a:txBody>
                    <a:bodyPr/>
                    <a:lstStyle/>
                    <a:p>
                      <a:pPr marL="0" marR="0" algn="ctr">
                        <a:lnSpc>
                          <a:spcPct val="107000"/>
                        </a:lnSpc>
                        <a:spcBef>
                          <a:spcPts val="375"/>
                        </a:spcBef>
                        <a:spcAft>
                          <a:spcPts val="375"/>
                        </a:spcAft>
                      </a:pPr>
                      <a:r>
                        <a:rPr lang="en-US" sz="1400" dirty="0">
                          <a:effectLst/>
                        </a:rPr>
                        <a:t>ATX</a:t>
                      </a:r>
                      <a:endParaRPr lang="en-US" sz="1400" dirty="0">
                        <a:effectLst/>
                        <a:latin typeface="Calibri"/>
                        <a:ea typeface="Calibri"/>
                        <a:cs typeface="Times New Roman"/>
                      </a:endParaRPr>
                    </a:p>
                  </a:txBody>
                  <a:tcPr marL="64271" marR="64271" marT="16068" marB="16068" anchor="ctr"/>
                </a:tc>
                <a:tc gridSpan="2">
                  <a:txBody>
                    <a:bodyPr/>
                    <a:lstStyle/>
                    <a:p>
                      <a:pPr marL="0" marR="0">
                        <a:lnSpc>
                          <a:spcPct val="100000"/>
                        </a:lnSpc>
                        <a:spcBef>
                          <a:spcPts val="0"/>
                        </a:spcBef>
                        <a:spcAft>
                          <a:spcPts val="0"/>
                        </a:spcAft>
                      </a:pPr>
                      <a:r>
                        <a:rPr lang="en-US" sz="1400" dirty="0">
                          <a:effectLst/>
                        </a:rPr>
                        <a:t>The ATX (advanced technology extended) form factor is the most commonly used form factor. Because of its popularity, several variants of the ATX form factor exist. Each variant has different specifications for dimensions and number of expansion slots. However, all ATX variants share the following characteristics:</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Back plate measurements (6.25" × 1.75")</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Power supply specifications:</a:t>
                      </a:r>
                    </a:p>
                    <a:p>
                      <a:pPr marL="742950" marR="0" lvl="1" indent="-285750">
                        <a:lnSpc>
                          <a:spcPct val="100000"/>
                        </a:lnSpc>
                        <a:spcBef>
                          <a:spcPts val="0"/>
                        </a:spcBef>
                        <a:spcAft>
                          <a:spcPts val="0"/>
                        </a:spcAft>
                        <a:buSzPts val="1000"/>
                        <a:buFont typeface="Courier New"/>
                        <a:buChar char="o"/>
                        <a:tabLst>
                          <a:tab pos="914400" algn="l"/>
                        </a:tabLst>
                      </a:pPr>
                      <a:r>
                        <a:rPr lang="en-US" sz="1400" dirty="0">
                          <a:effectLst/>
                        </a:rPr>
                        <a:t>24-pin ATX power connector</a:t>
                      </a:r>
                    </a:p>
                    <a:p>
                      <a:pPr marL="742950" marR="0" lvl="1" indent="-285750">
                        <a:lnSpc>
                          <a:spcPct val="100000"/>
                        </a:lnSpc>
                        <a:spcBef>
                          <a:spcPts val="0"/>
                        </a:spcBef>
                        <a:spcAft>
                          <a:spcPts val="0"/>
                        </a:spcAft>
                        <a:buSzPts val="1000"/>
                        <a:buFont typeface="Courier New"/>
                        <a:buChar char="o"/>
                        <a:tabLst>
                          <a:tab pos="914400" algn="l"/>
                        </a:tabLst>
                      </a:pPr>
                      <a:r>
                        <a:rPr lang="en-US" sz="1400" dirty="0">
                          <a:effectLst/>
                        </a:rPr>
                        <a:t>On/off switch runs from the case to the motherboard</a:t>
                      </a:r>
                    </a:p>
                    <a:p>
                      <a:pPr marL="742950" marR="0" lvl="1" indent="-285750">
                        <a:lnSpc>
                          <a:spcPct val="100000"/>
                        </a:lnSpc>
                        <a:spcBef>
                          <a:spcPts val="0"/>
                        </a:spcBef>
                        <a:spcAft>
                          <a:spcPts val="0"/>
                        </a:spcAft>
                        <a:buSzPts val="1000"/>
                        <a:buFont typeface="Courier New"/>
                        <a:buChar char="o"/>
                        <a:tabLst>
                          <a:tab pos="914400" algn="l"/>
                        </a:tabLst>
                      </a:pPr>
                      <a:r>
                        <a:rPr lang="en-US" sz="1400" dirty="0">
                          <a:effectLst/>
                        </a:rPr>
                        <a:t>Soft-power control (OS can turn the computer off)</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Expansion slot locations and spacing (0.8" between slots)</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Mounting hole locations</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CPU location (top of board near power supply)</a:t>
                      </a:r>
                    </a:p>
                    <a:p>
                      <a:pPr marL="0" marR="0">
                        <a:lnSpc>
                          <a:spcPct val="100000"/>
                        </a:lnSpc>
                        <a:spcBef>
                          <a:spcPts val="0"/>
                        </a:spcBef>
                        <a:spcAft>
                          <a:spcPts val="0"/>
                        </a:spcAft>
                      </a:pPr>
                      <a:r>
                        <a:rPr lang="en-US" sz="1400" dirty="0">
                          <a:effectLst/>
                        </a:rPr>
                        <a:t>Below are the most common ATX variants and their unique characteristics:</a:t>
                      </a:r>
                      <a:endParaRPr lang="en-US" sz="1400" dirty="0">
                        <a:effectLst/>
                        <a:latin typeface="Calibri"/>
                        <a:ea typeface="Calibri"/>
                        <a:cs typeface="Times New Roman"/>
                      </a:endParaRPr>
                    </a:p>
                  </a:txBody>
                  <a:tcPr marL="64271" marR="64271" marT="32136" marB="32136" anchor="ctr"/>
                </a:tc>
                <a:tc hMerge="1">
                  <a:txBody>
                    <a:bodyPr/>
                    <a:lstStyle/>
                    <a:p>
                      <a:endParaRPr lang="en-US"/>
                    </a:p>
                  </a:txBody>
                  <a:tcPr/>
                </a:tc>
              </a:tr>
              <a:tr h="479378">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Standard ATX</a:t>
                      </a:r>
                      <a:endParaRPr lang="en-US" sz="1400" dirty="0">
                        <a:effectLst/>
                        <a:latin typeface="Calibri"/>
                        <a:ea typeface="Calibri"/>
                        <a:cs typeface="Times New Roman"/>
                      </a:endParaRPr>
                    </a:p>
                  </a:txBody>
                  <a:tcPr marL="64271" marR="64271" marT="16068" marB="16068" anchor="ctr"/>
                </a:tc>
                <a:tc>
                  <a:txBody>
                    <a:bodyPr/>
                    <a:lstStyle/>
                    <a:p>
                      <a:pPr marL="0" marR="0">
                        <a:lnSpc>
                          <a:spcPct val="100000"/>
                        </a:lnSpc>
                        <a:spcBef>
                          <a:spcPts val="0"/>
                        </a:spcBef>
                        <a:spcAft>
                          <a:spcPts val="0"/>
                        </a:spcAft>
                      </a:pPr>
                      <a:r>
                        <a:rPr lang="en-US" sz="1400" dirty="0">
                          <a:effectLst/>
                        </a:rPr>
                        <a:t>The standard ATX form factor is the form factor that all other variants are modeled after. ATX motherboards:</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Measure 12" × 9.6"</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Have up to seven expansion slots</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Have between six and nine mounting holes</a:t>
                      </a:r>
                      <a:endParaRPr lang="en-US" sz="1400" dirty="0">
                        <a:effectLst/>
                        <a:latin typeface="Calibri"/>
                        <a:ea typeface="Calibri"/>
                        <a:cs typeface="Times New Roman"/>
                      </a:endParaRPr>
                    </a:p>
                  </a:txBody>
                  <a:tcPr marL="64271" marR="64271" marT="32136" marB="32136" anchor="ctr"/>
                </a:tc>
              </a:tr>
              <a:tr h="387342">
                <a:tc vMerge="1">
                  <a:txBody>
                    <a:bodyPr/>
                    <a:lstStyle/>
                    <a:p>
                      <a:endParaRPr lang="en-US"/>
                    </a:p>
                  </a:txBody>
                  <a:tcPr/>
                </a:tc>
                <a:tc>
                  <a:txBody>
                    <a:bodyPr/>
                    <a:lstStyle/>
                    <a:p>
                      <a:pPr marL="0" marR="0" algn="ctr">
                        <a:lnSpc>
                          <a:spcPct val="107000"/>
                        </a:lnSpc>
                        <a:spcBef>
                          <a:spcPts val="0"/>
                        </a:spcBef>
                        <a:spcAft>
                          <a:spcPts val="0"/>
                        </a:spcAft>
                      </a:pPr>
                      <a:r>
                        <a:rPr lang="en-US" sz="1400" dirty="0">
                          <a:effectLst/>
                        </a:rPr>
                        <a:t>Extended ATX</a:t>
                      </a:r>
                      <a:br>
                        <a:rPr lang="en-US" sz="1400" dirty="0">
                          <a:effectLst/>
                        </a:rPr>
                      </a:br>
                      <a:r>
                        <a:rPr lang="en-US" sz="1400" dirty="0">
                          <a:effectLst/>
                        </a:rPr>
                        <a:t>(EATX)</a:t>
                      </a:r>
                      <a:endParaRPr lang="en-US" sz="1400" dirty="0">
                        <a:effectLst/>
                        <a:latin typeface="Calibri"/>
                        <a:ea typeface="Calibri"/>
                        <a:cs typeface="Times New Roman"/>
                      </a:endParaRPr>
                    </a:p>
                  </a:txBody>
                  <a:tcPr marL="64271" marR="64271" marT="16068" marB="16068" anchor="ctr"/>
                </a:tc>
                <a:tc>
                  <a:txBody>
                    <a:bodyPr/>
                    <a:lstStyle/>
                    <a:p>
                      <a:pPr marL="0" marR="0">
                        <a:lnSpc>
                          <a:spcPct val="100000"/>
                        </a:lnSpc>
                        <a:spcBef>
                          <a:spcPts val="0"/>
                        </a:spcBef>
                        <a:spcAft>
                          <a:spcPts val="0"/>
                        </a:spcAft>
                      </a:pPr>
                      <a:r>
                        <a:rPr lang="en-US" sz="1400" dirty="0">
                          <a:effectLst/>
                        </a:rPr>
                        <a:t>The EATX form factor is the largest ATX variant. EATX:</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Measures 12" × 13"</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Typically uses extra space for additional memory slots</a:t>
                      </a:r>
                      <a:endParaRPr lang="en-US" sz="1400" dirty="0">
                        <a:effectLst/>
                        <a:latin typeface="Calibri"/>
                        <a:ea typeface="Calibri"/>
                        <a:cs typeface="Times New Roman"/>
                      </a:endParaRPr>
                    </a:p>
                  </a:txBody>
                  <a:tcPr marL="64271" marR="64271" marT="32136" marB="32136" anchor="ctr"/>
                </a:tc>
              </a:tr>
              <a:tr h="329583">
                <a:tc vMerge="1">
                  <a:txBody>
                    <a:bodyPr/>
                    <a:lstStyle/>
                    <a:p>
                      <a:endParaRPr lang="en-US"/>
                    </a:p>
                  </a:txBody>
                  <a:tcPr/>
                </a:tc>
                <a:tc>
                  <a:txBody>
                    <a:bodyPr/>
                    <a:lstStyle/>
                    <a:p>
                      <a:pPr marL="0" marR="0" algn="ctr">
                        <a:lnSpc>
                          <a:spcPct val="107000"/>
                        </a:lnSpc>
                        <a:spcBef>
                          <a:spcPts val="0"/>
                        </a:spcBef>
                        <a:spcAft>
                          <a:spcPts val="0"/>
                        </a:spcAft>
                      </a:pPr>
                      <a:r>
                        <a:rPr lang="en-US" sz="1400">
                          <a:effectLst/>
                        </a:rPr>
                        <a:t>microATX</a:t>
                      </a:r>
                      <a:endParaRPr lang="en-US" sz="1400">
                        <a:effectLst/>
                        <a:latin typeface="Calibri"/>
                        <a:ea typeface="Calibri"/>
                        <a:cs typeface="Times New Roman"/>
                      </a:endParaRPr>
                    </a:p>
                  </a:txBody>
                  <a:tcPr marL="64271" marR="64271" marT="16068" marB="16068" anchor="ctr"/>
                </a:tc>
                <a:tc>
                  <a:txBody>
                    <a:bodyPr/>
                    <a:lstStyle/>
                    <a:p>
                      <a:pPr marL="0" marR="0">
                        <a:lnSpc>
                          <a:spcPct val="100000"/>
                        </a:lnSpc>
                        <a:spcBef>
                          <a:spcPts val="0"/>
                        </a:spcBef>
                        <a:spcAft>
                          <a:spcPts val="0"/>
                        </a:spcAft>
                      </a:pPr>
                      <a:r>
                        <a:rPr lang="en-US" sz="1400" dirty="0">
                          <a:effectLst/>
                        </a:rPr>
                        <a:t>The </a:t>
                      </a:r>
                      <a:r>
                        <a:rPr lang="en-US" sz="1400" dirty="0" err="1">
                          <a:effectLst/>
                        </a:rPr>
                        <a:t>microATX</a:t>
                      </a:r>
                      <a:r>
                        <a:rPr lang="en-US" sz="1400" dirty="0">
                          <a:effectLst/>
                        </a:rPr>
                        <a:t> form factor is a smaller version of the ATX form factor. The </a:t>
                      </a:r>
                      <a:r>
                        <a:rPr lang="en-US" sz="1400" dirty="0" err="1">
                          <a:effectLst/>
                        </a:rPr>
                        <a:t>microATX</a:t>
                      </a:r>
                      <a:r>
                        <a:rPr lang="en-US" sz="1400" dirty="0">
                          <a:effectLst/>
                        </a:rPr>
                        <a:t> form factor:</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Measures 9.6" × 9.6"</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Has four expansion slots</a:t>
                      </a:r>
                      <a:endParaRPr lang="en-US" sz="1400" dirty="0">
                        <a:effectLst/>
                        <a:latin typeface="Calibri"/>
                        <a:ea typeface="Calibri"/>
                        <a:cs typeface="Times New Roman"/>
                      </a:endParaRPr>
                    </a:p>
                  </a:txBody>
                  <a:tcPr marL="64271" marR="64271" marT="32136" marB="32136" anchor="ctr"/>
                </a:tc>
              </a:tr>
            </a:tbl>
          </a:graphicData>
        </a:graphic>
      </p:graphicFrame>
    </p:spTree>
    <p:extLst>
      <p:ext uri="{BB962C8B-B14F-4D97-AF65-F5344CB8AC3E}">
        <p14:creationId xmlns:p14="http://schemas.microsoft.com/office/powerpoint/2010/main" val="28335875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749131"/>
            <a:ext cx="11119554" cy="5509200"/>
          </a:xfrm>
          <a:prstGeom prst="rect">
            <a:avLst/>
          </a:prstGeom>
          <a:noFill/>
        </p:spPr>
        <p:txBody>
          <a:bodyPr wrap="square" rtlCol="0">
            <a:spAutoFit/>
          </a:bodyPr>
          <a:lstStyle/>
          <a:p>
            <a:r>
              <a:rPr lang="en-US" sz="2800" b="1" dirty="0" smtClean="0"/>
              <a:t>3.5 Processors:</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CPU		</a:t>
            </a:r>
            <a:r>
              <a:rPr lang="en-US" dirty="0"/>
              <a:t>Intel and AMD are the two major producers of processors used in modern PCs</a:t>
            </a:r>
            <a:endParaRPr lang="en-US" dirty="0" smtClean="0"/>
          </a:p>
          <a:p>
            <a:r>
              <a:rPr lang="en-US" dirty="0" smtClean="0"/>
              <a:t>Manufacturer</a:t>
            </a:r>
          </a:p>
          <a:p>
            <a:pPr lvl="0"/>
            <a:r>
              <a:rPr lang="en-US" dirty="0"/>
              <a:t>	</a:t>
            </a:r>
            <a:r>
              <a:rPr lang="en-US" dirty="0" smtClean="0"/>
              <a:t>	1 - </a:t>
            </a:r>
            <a:r>
              <a:rPr lang="en-US" dirty="0"/>
              <a:t>Both Intel and AMD processors work in PC systems and support Windows software.</a:t>
            </a:r>
          </a:p>
          <a:p>
            <a:endParaRPr lang="en-US" dirty="0" smtClean="0"/>
          </a:p>
          <a:p>
            <a:pPr lvl="0"/>
            <a:r>
              <a:rPr lang="en-US" dirty="0"/>
              <a:t>	</a:t>
            </a:r>
            <a:r>
              <a:rPr lang="en-US" dirty="0" smtClean="0"/>
              <a:t>	2 - </a:t>
            </a:r>
            <a:r>
              <a:rPr lang="en-US" dirty="0"/>
              <a:t>Intel has a larger market share, while AMD processors generally cost less.</a:t>
            </a:r>
          </a:p>
          <a:p>
            <a:endParaRPr lang="en-US" dirty="0" smtClean="0"/>
          </a:p>
          <a:p>
            <a:r>
              <a:rPr lang="en-US" dirty="0"/>
              <a:t>	</a:t>
            </a:r>
            <a:r>
              <a:rPr lang="en-US" dirty="0" smtClean="0"/>
              <a:t>	3 - </a:t>
            </a:r>
            <a:r>
              <a:rPr lang="en-US" dirty="0"/>
              <a:t>Processor performance and special features vary between models and manufacturers</a:t>
            </a:r>
            <a:r>
              <a:rPr lang="en-US" dirty="0" smtClean="0"/>
              <a:t>.</a:t>
            </a:r>
          </a:p>
          <a:p>
            <a:endParaRPr lang="en-US" dirty="0"/>
          </a:p>
          <a:p>
            <a:r>
              <a:rPr lang="en-US" b="1" dirty="0" smtClean="0"/>
              <a:t>Note: </a:t>
            </a:r>
            <a:r>
              <a:rPr lang="en-US" i="1" dirty="0" smtClean="0"/>
              <a:t>Intel tends to use pin-less processor chips, and usually have graphics logic built into the processor chips.</a:t>
            </a:r>
          </a:p>
          <a:p>
            <a:r>
              <a:rPr lang="en-US" i="1" dirty="0"/>
              <a:t> </a:t>
            </a:r>
            <a:r>
              <a:rPr lang="en-US" i="1" dirty="0" smtClean="0"/>
              <a:t>          AMD on the other hand still use pins on their processor chips, and have no graphics built into their processors.</a:t>
            </a:r>
          </a:p>
          <a:p>
            <a:endParaRPr lang="en-US" dirty="0"/>
          </a:p>
          <a:p>
            <a:r>
              <a:rPr lang="en-US" b="1" dirty="0" smtClean="0"/>
              <a:t>Note: </a:t>
            </a:r>
            <a:r>
              <a:rPr lang="en-US" i="1" dirty="0" smtClean="0"/>
              <a:t>Most technicians would use Intel for general purpose computer work, because graphics is built into the chip.</a:t>
            </a:r>
          </a:p>
          <a:p>
            <a:r>
              <a:rPr lang="en-US" i="1" dirty="0"/>
              <a:t> </a:t>
            </a:r>
            <a:r>
              <a:rPr lang="en-US" i="1" dirty="0" smtClean="0"/>
              <a:t>          Gamers might prefer AMD with are cheaper and they can add their own high performance graphics cards.</a:t>
            </a:r>
            <a:endParaRPr lang="en-US" i="1" dirty="0"/>
          </a:p>
        </p:txBody>
      </p:sp>
    </p:spTree>
    <p:extLst>
      <p:ext uri="{BB962C8B-B14F-4D97-AF65-F5344CB8AC3E}">
        <p14:creationId xmlns:p14="http://schemas.microsoft.com/office/powerpoint/2010/main" val="33668160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749131"/>
            <a:ext cx="11119554" cy="5816977"/>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32-bit or 64-bit	</a:t>
            </a:r>
            <a:r>
              <a:rPr lang="en-US" dirty="0"/>
              <a:t>A 32-bit processor can process 32-bits of information at a time; a 64-bit processor can process </a:t>
            </a:r>
            <a:r>
              <a:rPr lang="en-US" dirty="0" smtClean="0"/>
              <a:t>64-		bits </a:t>
            </a:r>
            <a:r>
              <a:rPr lang="en-US" dirty="0"/>
              <a:t>of information.</a:t>
            </a:r>
          </a:p>
          <a:p>
            <a:pPr lvl="0"/>
            <a:r>
              <a:rPr lang="en-US" i="1" dirty="0" smtClean="0"/>
              <a:t>		1 - </a:t>
            </a:r>
            <a:r>
              <a:rPr lang="en-US" dirty="0"/>
              <a:t>The biggest advantage of 64-bit processors over 32-bit processors is in the amount of memory </a:t>
            </a:r>
            <a:r>
              <a:rPr lang="en-US" dirty="0" smtClean="0"/>
              <a:t>		      they </a:t>
            </a:r>
            <a:r>
              <a:rPr lang="en-US" dirty="0"/>
              <a:t>can use. 32-bit processors have a limit of 4GB. 64-bit processors have a theoretical limit </a:t>
            </a:r>
            <a:r>
              <a:rPr lang="en-US" dirty="0" smtClean="0"/>
              <a:t>		      of </a:t>
            </a:r>
            <a:r>
              <a:rPr lang="en-US" dirty="0"/>
              <a:t>16 EB, although operating system and current hardware limitations impose a much lower </a:t>
            </a:r>
            <a:r>
              <a:rPr lang="en-US" dirty="0" smtClean="0"/>
              <a:t>		      practical </a:t>
            </a:r>
            <a:r>
              <a:rPr lang="en-US" dirty="0"/>
              <a:t>limit</a:t>
            </a:r>
            <a:r>
              <a:rPr lang="en-US" dirty="0" smtClean="0"/>
              <a:t>.</a:t>
            </a:r>
          </a:p>
          <a:p>
            <a:r>
              <a:rPr lang="en-US" dirty="0"/>
              <a:t>	</a:t>
            </a:r>
            <a:r>
              <a:rPr lang="en-US" dirty="0" smtClean="0"/>
              <a:t>	2 - </a:t>
            </a:r>
            <a:r>
              <a:rPr lang="en-US" dirty="0"/>
              <a:t>The operating system and applications must be written for 64-bits to take full advantage of </a:t>
            </a:r>
            <a:r>
              <a:rPr lang="en-US" dirty="0" smtClean="0"/>
              <a:t>64-		      bit </a:t>
            </a:r>
            <a:r>
              <a:rPr lang="en-US" dirty="0"/>
              <a:t>processing</a:t>
            </a:r>
            <a:r>
              <a:rPr lang="en-US" dirty="0" smtClean="0"/>
              <a:t>.</a:t>
            </a:r>
          </a:p>
          <a:p>
            <a:r>
              <a:rPr lang="en-US" dirty="0"/>
              <a:t>	</a:t>
            </a:r>
            <a:r>
              <a:rPr lang="en-US" dirty="0" smtClean="0"/>
              <a:t>	3 - </a:t>
            </a:r>
            <a:r>
              <a:rPr lang="en-US" dirty="0"/>
              <a:t>The processor instruction set identifies all instructions (operations) that a processor can </a:t>
            </a:r>
            <a:r>
              <a:rPr lang="en-US" dirty="0" smtClean="0"/>
              <a:t>		      perform</a:t>
            </a:r>
          </a:p>
          <a:p>
            <a:pPr marL="0" lvl="1"/>
            <a:r>
              <a:rPr lang="en-US" dirty="0"/>
              <a:t>	</a:t>
            </a:r>
            <a:r>
              <a:rPr lang="en-US" dirty="0" smtClean="0"/>
              <a:t>		A. </a:t>
            </a:r>
            <a:r>
              <a:rPr lang="en-US" dirty="0"/>
              <a:t>32-bit processors use the IA-32 instruction set (also referred to as x86</a:t>
            </a:r>
            <a:r>
              <a:rPr lang="en-US" dirty="0" smtClean="0"/>
              <a:t>).</a:t>
            </a:r>
          </a:p>
          <a:p>
            <a:pPr lvl="1"/>
            <a:r>
              <a:rPr lang="en-US" sz="2000" dirty="0"/>
              <a:t>	</a:t>
            </a:r>
            <a:r>
              <a:rPr lang="en-US" sz="2000" dirty="0" smtClean="0"/>
              <a:t>		B. </a:t>
            </a:r>
            <a:r>
              <a:rPr lang="en-US" dirty="0"/>
              <a:t>Itanium processors from Intel use the IA-64 instruction set</a:t>
            </a:r>
            <a:r>
              <a:rPr lang="en-US" dirty="0" smtClean="0"/>
              <a:t>.</a:t>
            </a:r>
          </a:p>
          <a:p>
            <a:pPr lvl="1"/>
            <a:r>
              <a:rPr lang="en-US" dirty="0"/>
              <a:t>	</a:t>
            </a:r>
            <a:r>
              <a:rPr lang="en-US" dirty="0" smtClean="0"/>
              <a:t>		</a:t>
            </a:r>
            <a:r>
              <a:rPr lang="en-US" b="1" dirty="0" smtClean="0"/>
              <a:t>C.</a:t>
            </a:r>
            <a:r>
              <a:rPr lang="en-US" dirty="0" smtClean="0"/>
              <a:t> </a:t>
            </a:r>
            <a:r>
              <a:rPr lang="en-US" dirty="0"/>
              <a:t>AMD64 and Intel 64 processors use the x86-64 instruction set (also referred to as </a:t>
            </a:r>
            <a:r>
              <a:rPr lang="en-US" dirty="0" smtClean="0"/>
              <a:t>			    x64).</a:t>
            </a:r>
            <a:endParaRPr lang="en-US" dirty="0"/>
          </a:p>
        </p:txBody>
      </p:sp>
    </p:spTree>
    <p:extLst>
      <p:ext uri="{BB962C8B-B14F-4D97-AF65-F5344CB8AC3E}">
        <p14:creationId xmlns:p14="http://schemas.microsoft.com/office/powerpoint/2010/main" val="9745984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30978" y="1039587"/>
            <a:ext cx="11119554" cy="4124206"/>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pPr lvl="0"/>
            <a:r>
              <a:rPr lang="en-US" dirty="0" smtClean="0"/>
              <a:t>32-bit or 64-bit	</a:t>
            </a:r>
            <a:r>
              <a:rPr lang="en-US" b="1" dirty="0"/>
              <a:t>32-bit applications can run on 64-bit processors using the following methods</a:t>
            </a:r>
            <a:r>
              <a:rPr lang="en-US" b="1" dirty="0" smtClean="0"/>
              <a:t>:</a:t>
            </a:r>
          </a:p>
          <a:p>
            <a:r>
              <a:rPr lang="en-US" dirty="0"/>
              <a:t>	</a:t>
            </a:r>
            <a:r>
              <a:rPr lang="en-US" dirty="0" smtClean="0"/>
              <a:t>	1 - </a:t>
            </a:r>
            <a:r>
              <a:rPr lang="en-US" dirty="0"/>
              <a:t>Itanium processors use a software layer to translate between IA-32 and IA-64.</a:t>
            </a:r>
          </a:p>
          <a:p>
            <a:r>
              <a:rPr lang="en-US" dirty="0" smtClean="0"/>
              <a:t>		2 - </a:t>
            </a:r>
            <a:r>
              <a:rPr lang="en-US" dirty="0"/>
              <a:t>x64 processors execute both 32-bit and 64-bit instructions in the hardware.</a:t>
            </a:r>
          </a:p>
          <a:p>
            <a:r>
              <a:rPr lang="en-US" dirty="0" smtClean="0"/>
              <a:t>		3 - </a:t>
            </a:r>
            <a:r>
              <a:rPr lang="en-US" dirty="0"/>
              <a:t>You can </a:t>
            </a:r>
            <a:r>
              <a:rPr lang="en-US" dirty="0" smtClean="0"/>
              <a:t>run a </a:t>
            </a:r>
            <a:r>
              <a:rPr lang="en-US" dirty="0"/>
              <a:t>32-bit operating system on a computer with a 64-bit processor</a:t>
            </a:r>
            <a:r>
              <a:rPr lang="en-US" dirty="0" smtClean="0"/>
              <a:t>.</a:t>
            </a:r>
          </a:p>
          <a:p>
            <a:endParaRPr lang="en-US" dirty="0"/>
          </a:p>
          <a:p>
            <a:pPr lvl="0"/>
            <a:r>
              <a:rPr lang="en-US" dirty="0" smtClean="0"/>
              <a:t>		</a:t>
            </a:r>
            <a:r>
              <a:rPr lang="en-US" b="1" dirty="0"/>
              <a:t>Applications typically perform better on 64-bit systems.</a:t>
            </a:r>
          </a:p>
          <a:p>
            <a:pPr marL="0" lvl="1"/>
            <a:r>
              <a:rPr lang="en-US" dirty="0" smtClean="0"/>
              <a:t>		1 - </a:t>
            </a:r>
            <a:r>
              <a:rPr lang="en-US" dirty="0"/>
              <a:t>64-bit applications typically perform better than 32-bit applications.</a:t>
            </a:r>
            <a:endParaRPr lang="en-US" sz="2000" dirty="0"/>
          </a:p>
          <a:p>
            <a:r>
              <a:rPr lang="en-US" dirty="0" smtClean="0"/>
              <a:t>		2 - </a:t>
            </a:r>
            <a:r>
              <a:rPr lang="en-US" dirty="0"/>
              <a:t>In some cases, 32-bit applications might perform better on 64-bit systems</a:t>
            </a:r>
            <a:r>
              <a:rPr lang="en-US" dirty="0" smtClean="0"/>
              <a:t>.</a:t>
            </a:r>
            <a:endParaRPr lang="en-US" dirty="0"/>
          </a:p>
        </p:txBody>
      </p:sp>
    </p:spTree>
    <p:extLst>
      <p:ext uri="{BB962C8B-B14F-4D97-AF65-F5344CB8AC3E}">
        <p14:creationId xmlns:p14="http://schemas.microsoft.com/office/powerpoint/2010/main" val="13953255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30978" y="1039587"/>
            <a:ext cx="11119554" cy="4401205"/>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Multi-core	</a:t>
            </a:r>
            <a:r>
              <a:rPr lang="en-US" dirty="0"/>
              <a:t>A multiple core processor has multiple processors within a single processor package.</a:t>
            </a:r>
          </a:p>
          <a:p>
            <a:r>
              <a:rPr lang="en-US" dirty="0" smtClean="0"/>
              <a:t>		1 -  </a:t>
            </a:r>
            <a:r>
              <a:rPr lang="en-US" dirty="0"/>
              <a:t>Dual-core, triple-core, and quad-core processors are typical in desktop systems.</a:t>
            </a:r>
          </a:p>
          <a:p>
            <a:r>
              <a:rPr lang="en-US" dirty="0" smtClean="0"/>
              <a:t>		2 -  </a:t>
            </a:r>
            <a:r>
              <a:rPr lang="en-US" dirty="0"/>
              <a:t>Multi-core systems enable the operating system to run multiple applications simultaneously. </a:t>
            </a:r>
            <a:r>
              <a:rPr lang="en-US" dirty="0" smtClean="0"/>
              <a:t>		      Without </a:t>
            </a:r>
            <a:r>
              <a:rPr lang="en-US" dirty="0"/>
              <a:t>multiple processors, applications appear to run at the same time, but must wait their </a:t>
            </a:r>
            <a:r>
              <a:rPr lang="en-US" dirty="0" smtClean="0"/>
              <a:t>		      turn </a:t>
            </a:r>
            <a:r>
              <a:rPr lang="en-US" dirty="0"/>
              <a:t>for processing time from the single processor.</a:t>
            </a:r>
          </a:p>
          <a:p>
            <a:r>
              <a:rPr lang="en-US" dirty="0" smtClean="0"/>
              <a:t>		3 -  </a:t>
            </a:r>
            <a:r>
              <a:rPr lang="en-US" dirty="0"/>
              <a:t>Some applications can be written to execute on multiple processors at the same time.</a:t>
            </a:r>
          </a:p>
          <a:p>
            <a:pPr lvl="0"/>
            <a:r>
              <a:rPr lang="en-US" dirty="0" smtClean="0"/>
              <a:t>		4 -  </a:t>
            </a:r>
            <a:r>
              <a:rPr lang="en-US" dirty="0"/>
              <a:t>Some motherboards use two (or more) processor sockets to provide a multiple processor </a:t>
            </a:r>
            <a:r>
              <a:rPr lang="en-US" dirty="0" smtClean="0"/>
              <a:t>		      solution</a:t>
            </a:r>
            <a:r>
              <a:rPr lang="en-US" dirty="0"/>
              <a:t>. Multi-core processors use a single motherboard socket to support multiple </a:t>
            </a:r>
            <a:r>
              <a:rPr lang="en-US" dirty="0" smtClean="0"/>
              <a:t>			      processors</a:t>
            </a:r>
            <a:r>
              <a:rPr lang="en-US" dirty="0"/>
              <a:t>.</a:t>
            </a:r>
          </a:p>
        </p:txBody>
      </p:sp>
    </p:spTree>
    <p:extLst>
      <p:ext uri="{BB962C8B-B14F-4D97-AF65-F5344CB8AC3E}">
        <p14:creationId xmlns:p14="http://schemas.microsoft.com/office/powerpoint/2010/main" val="22876987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30978" y="1039587"/>
            <a:ext cx="11119554" cy="4124206"/>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Speed		</a:t>
            </a:r>
            <a:r>
              <a:rPr lang="en-US" dirty="0"/>
              <a:t>Processors operate using an internal clock that is the same as, or is a multiple of, the </a:t>
            </a:r>
            <a:r>
              <a:rPr lang="en-US" dirty="0" smtClean="0"/>
              <a:t>			motherboard </a:t>
            </a:r>
            <a:r>
              <a:rPr lang="en-US" dirty="0"/>
              <a:t>bus speed. The speed is represented in megahertz (MHz) and is also referred to as </a:t>
            </a:r>
            <a:r>
              <a:rPr lang="en-US" dirty="0" smtClean="0"/>
              <a:t>		the </a:t>
            </a:r>
            <a:r>
              <a:rPr lang="en-US" dirty="0"/>
              <a:t>frequency.</a:t>
            </a:r>
          </a:p>
          <a:p>
            <a:pPr lvl="0"/>
            <a:r>
              <a:rPr lang="en-US" dirty="0" smtClean="0"/>
              <a:t>		1 - </a:t>
            </a:r>
            <a:r>
              <a:rPr lang="en-US" dirty="0"/>
              <a:t>You can purchase processors of the same type but with different speed ratings.</a:t>
            </a:r>
          </a:p>
          <a:p>
            <a:r>
              <a:rPr lang="en-US" dirty="0" smtClean="0"/>
              <a:t>		2 - </a:t>
            </a:r>
            <a:r>
              <a:rPr lang="en-US" dirty="0"/>
              <a:t>When selecting a processor, make sure the motherboard supports the processor speed by </a:t>
            </a:r>
            <a:r>
              <a:rPr lang="en-US" dirty="0" smtClean="0"/>
              <a:t>		      reading </a:t>
            </a:r>
            <a:r>
              <a:rPr lang="en-US" dirty="0"/>
              <a:t>the motherboard documentation </a:t>
            </a:r>
            <a:r>
              <a:rPr lang="en-US" dirty="0" smtClean="0"/>
              <a:t>first.</a:t>
            </a:r>
          </a:p>
          <a:p>
            <a:r>
              <a:rPr lang="en-US" dirty="0"/>
              <a:t>	</a:t>
            </a:r>
            <a:r>
              <a:rPr lang="en-US" dirty="0" smtClean="0"/>
              <a:t>	3 - </a:t>
            </a:r>
            <a:r>
              <a:rPr lang="en-US" dirty="0"/>
              <a:t>Most motherboards automatically detect the processor speed. If not, you might need to use </a:t>
            </a:r>
            <a:r>
              <a:rPr lang="en-US" dirty="0" smtClean="0"/>
              <a:t>		     jumpers </a:t>
            </a:r>
            <a:r>
              <a:rPr lang="en-US" dirty="0"/>
              <a:t>or edit the CMOS to configure the processor speed.</a:t>
            </a:r>
          </a:p>
        </p:txBody>
      </p:sp>
    </p:spTree>
    <p:extLst>
      <p:ext uri="{BB962C8B-B14F-4D97-AF65-F5344CB8AC3E}">
        <p14:creationId xmlns:p14="http://schemas.microsoft.com/office/powerpoint/2010/main" val="39036621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30978" y="1039587"/>
            <a:ext cx="11119554" cy="4955203"/>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Cache		</a:t>
            </a:r>
            <a:r>
              <a:rPr lang="en-US" b="1" i="1" dirty="0"/>
              <a:t>Cache</a:t>
            </a:r>
            <a:r>
              <a:rPr lang="en-US" b="1" dirty="0"/>
              <a:t> is memory that the processor can access directly without using the system RAM. There are </a:t>
            </a:r>
            <a:r>
              <a:rPr lang="en-US" b="1" dirty="0" smtClean="0"/>
              <a:t>		four </a:t>
            </a:r>
            <a:r>
              <a:rPr lang="en-US" b="1" dirty="0"/>
              <a:t>types of processor cache</a:t>
            </a:r>
            <a:r>
              <a:rPr lang="en-US" b="1" dirty="0" smtClean="0"/>
              <a:t>:</a:t>
            </a:r>
          </a:p>
          <a:p>
            <a:pPr lvl="0"/>
            <a:r>
              <a:rPr lang="en-US" dirty="0"/>
              <a:t>	</a:t>
            </a:r>
            <a:r>
              <a:rPr lang="en-US" dirty="0" smtClean="0"/>
              <a:t>	1 - </a:t>
            </a:r>
            <a:r>
              <a:rPr lang="en-US" dirty="0"/>
              <a:t>Level 1 (</a:t>
            </a:r>
            <a:r>
              <a:rPr lang="en-US" b="1" dirty="0"/>
              <a:t>L1</a:t>
            </a:r>
            <a:r>
              <a:rPr lang="en-US" dirty="0"/>
              <a:t>) cache is integrated on the processor die itself and stores instructions for the </a:t>
            </a:r>
            <a:r>
              <a:rPr lang="en-US" dirty="0" smtClean="0"/>
              <a:t>		     processor</a:t>
            </a:r>
            <a:r>
              <a:rPr lang="en-US" dirty="0"/>
              <a:t>. On multi-core systems, each processor typically has its own L1 cache. Some </a:t>
            </a:r>
            <a:r>
              <a:rPr lang="en-US" dirty="0" smtClean="0"/>
              <a:t>		     processors </a:t>
            </a:r>
            <a:r>
              <a:rPr lang="en-US" dirty="0"/>
              <a:t>might have two L1 caches, one for instructions and one for data</a:t>
            </a:r>
            <a:r>
              <a:rPr lang="en-US" dirty="0" smtClean="0"/>
              <a:t>.</a:t>
            </a:r>
          </a:p>
          <a:p>
            <a:r>
              <a:rPr lang="en-US" dirty="0"/>
              <a:t>	</a:t>
            </a:r>
            <a:r>
              <a:rPr lang="en-US" dirty="0" smtClean="0"/>
              <a:t>	2 - </a:t>
            </a:r>
            <a:r>
              <a:rPr lang="en-US" dirty="0"/>
              <a:t>Level 2 (</a:t>
            </a:r>
            <a:r>
              <a:rPr lang="en-US" b="1" dirty="0"/>
              <a:t>L2</a:t>
            </a:r>
            <a:r>
              <a:rPr lang="en-US" dirty="0"/>
              <a:t>) cache is additional cache used for both instructions and data. Depending on the </a:t>
            </a:r>
            <a:r>
              <a:rPr lang="en-US" dirty="0" smtClean="0"/>
              <a:t>		     processor</a:t>
            </a:r>
            <a:r>
              <a:rPr lang="en-US" dirty="0"/>
              <a:t>, L2 cache might be shared between two or more cores, or exclusive to a single core</a:t>
            </a:r>
            <a:r>
              <a:rPr lang="en-US" dirty="0" smtClean="0"/>
              <a:t>.</a:t>
            </a:r>
          </a:p>
          <a:p>
            <a:pPr lvl="0"/>
            <a:r>
              <a:rPr lang="en-US" dirty="0"/>
              <a:t>	</a:t>
            </a:r>
            <a:r>
              <a:rPr lang="en-US" dirty="0" smtClean="0"/>
              <a:t>	3 - </a:t>
            </a:r>
            <a:r>
              <a:rPr lang="en-US" dirty="0"/>
              <a:t>Level 3 </a:t>
            </a:r>
            <a:r>
              <a:rPr lang="en-US" b="1" dirty="0"/>
              <a:t>(L3</a:t>
            </a:r>
            <a:r>
              <a:rPr lang="en-US" dirty="0"/>
              <a:t>) cache is additional cache beyond the level 2 cache. For multi-core systems, L3 </a:t>
            </a:r>
            <a:r>
              <a:rPr lang="en-US" dirty="0" smtClean="0"/>
              <a:t>		      cache </a:t>
            </a:r>
            <a:r>
              <a:rPr lang="en-US" dirty="0"/>
              <a:t>is shared between all cores</a:t>
            </a:r>
            <a:r>
              <a:rPr lang="en-US" dirty="0" smtClean="0"/>
              <a:t>.</a:t>
            </a:r>
          </a:p>
          <a:p>
            <a:r>
              <a:rPr lang="en-US" dirty="0"/>
              <a:t>	</a:t>
            </a:r>
            <a:r>
              <a:rPr lang="en-US" dirty="0" smtClean="0"/>
              <a:t>	4 - </a:t>
            </a:r>
            <a:r>
              <a:rPr lang="en-US" dirty="0"/>
              <a:t>Level 4 (</a:t>
            </a:r>
            <a:r>
              <a:rPr lang="en-US" b="1" dirty="0"/>
              <a:t>L4</a:t>
            </a:r>
            <a:r>
              <a:rPr lang="en-US" dirty="0"/>
              <a:t>) cache is shared dynamically between the on-die graphics processor unit (GPU) and </a:t>
            </a:r>
            <a:r>
              <a:rPr lang="en-US" dirty="0" smtClean="0"/>
              <a:t>		      CPU.</a:t>
            </a:r>
            <a:endParaRPr lang="en-US" dirty="0"/>
          </a:p>
        </p:txBody>
      </p:sp>
    </p:spTree>
    <p:extLst>
      <p:ext uri="{BB962C8B-B14F-4D97-AF65-F5344CB8AC3E}">
        <p14:creationId xmlns:p14="http://schemas.microsoft.com/office/powerpoint/2010/main" val="38379448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30978" y="1039587"/>
            <a:ext cx="11119554" cy="4401205"/>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Cache		</a:t>
            </a:r>
            <a:r>
              <a:rPr lang="en-US" b="1" dirty="0"/>
              <a:t>Be aware of the following regarding processor cache</a:t>
            </a:r>
            <a:r>
              <a:rPr lang="en-US" b="1" dirty="0" smtClean="0"/>
              <a:t>:</a:t>
            </a:r>
          </a:p>
          <a:p>
            <a:pPr lvl="0"/>
            <a:r>
              <a:rPr lang="en-US" dirty="0"/>
              <a:t>	</a:t>
            </a:r>
            <a:r>
              <a:rPr lang="en-US" dirty="0" smtClean="0"/>
              <a:t>	1 - </a:t>
            </a:r>
            <a:r>
              <a:rPr lang="en-US" dirty="0"/>
              <a:t>The size of the cache increases as you move from L1 to L4, with L1 cache being the smallest.</a:t>
            </a:r>
          </a:p>
          <a:p>
            <a:pPr lvl="0"/>
            <a:r>
              <a:rPr lang="en-US" dirty="0" smtClean="0"/>
              <a:t>		2 - </a:t>
            </a:r>
            <a:r>
              <a:rPr lang="en-US" dirty="0"/>
              <a:t>As a general rule, a processor with more cache performs better than a processor with less </a:t>
            </a:r>
            <a:r>
              <a:rPr lang="en-US" dirty="0" smtClean="0"/>
              <a:t>		     cache </a:t>
            </a:r>
            <a:r>
              <a:rPr lang="en-US" dirty="0"/>
              <a:t>(all other things being equal</a:t>
            </a:r>
            <a:r>
              <a:rPr lang="en-US" dirty="0" smtClean="0"/>
              <a:t>).</a:t>
            </a:r>
          </a:p>
          <a:p>
            <a:r>
              <a:rPr lang="en-US" dirty="0"/>
              <a:t>	</a:t>
            </a:r>
            <a:r>
              <a:rPr lang="en-US" dirty="0" smtClean="0"/>
              <a:t>	3 - </a:t>
            </a:r>
            <a:r>
              <a:rPr lang="en-US" dirty="0"/>
              <a:t>Originally, only L1 cache was on the processor die, with L2 cache being on the motherboard </a:t>
            </a:r>
            <a:r>
              <a:rPr lang="en-US" dirty="0" smtClean="0"/>
              <a:t>		     between </a:t>
            </a:r>
            <a:r>
              <a:rPr lang="en-US" dirty="0"/>
              <a:t>the CPU and the RAM. As processor technology has advanced, L2 cache moved to the </a:t>
            </a:r>
            <a:r>
              <a:rPr lang="en-US" dirty="0" smtClean="0"/>
              <a:t>		     processor </a:t>
            </a:r>
            <a:r>
              <a:rPr lang="en-US" dirty="0"/>
              <a:t>die, with L3 cache being on the motherboard. Today, all three cache levels are </a:t>
            </a:r>
            <a:r>
              <a:rPr lang="en-US" dirty="0" smtClean="0"/>
              <a:t>		     located </a:t>
            </a:r>
            <a:r>
              <a:rPr lang="en-US" dirty="0"/>
              <a:t>on the processor</a:t>
            </a:r>
            <a:r>
              <a:rPr lang="en-US" dirty="0" smtClean="0"/>
              <a:t>.</a:t>
            </a:r>
          </a:p>
          <a:p>
            <a:r>
              <a:rPr lang="en-US" dirty="0"/>
              <a:t>	</a:t>
            </a:r>
            <a:r>
              <a:rPr lang="en-US" dirty="0" smtClean="0"/>
              <a:t>	4 - </a:t>
            </a:r>
            <a:r>
              <a:rPr lang="en-US" dirty="0"/>
              <a:t>The L4 cache acts an overflow cache for the L3. Information evicted from L3 is dumped into L4</a:t>
            </a:r>
            <a:r>
              <a:rPr lang="en-US" dirty="0" smtClean="0"/>
              <a:t>.</a:t>
            </a:r>
            <a:endParaRPr lang="en-US" dirty="0"/>
          </a:p>
        </p:txBody>
      </p:sp>
    </p:spTree>
    <p:extLst>
      <p:ext uri="{BB962C8B-B14F-4D97-AF65-F5344CB8AC3E}">
        <p14:creationId xmlns:p14="http://schemas.microsoft.com/office/powerpoint/2010/main" val="294227905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20" y="749131"/>
            <a:ext cx="11119554" cy="5786199"/>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Process size	</a:t>
            </a:r>
            <a:r>
              <a:rPr lang="en-US" dirty="0"/>
              <a:t>The </a:t>
            </a:r>
            <a:r>
              <a:rPr lang="en-US" i="1" dirty="0"/>
              <a:t>process size</a:t>
            </a:r>
            <a:r>
              <a:rPr lang="en-US" dirty="0"/>
              <a:t> refers to the manufacturing process used to etch transistors onto the silicon </a:t>
            </a:r>
            <a:r>
              <a:rPr lang="en-US" dirty="0" smtClean="0"/>
              <a:t>		wafer </a:t>
            </a:r>
            <a:r>
              <a:rPr lang="en-US" dirty="0"/>
              <a:t>that will become the CPU. A smaller process size means smaller transistors, which translates </a:t>
            </a:r>
            <a:r>
              <a:rPr lang="en-US" dirty="0" smtClean="0"/>
              <a:t>		into </a:t>
            </a:r>
            <a:r>
              <a:rPr lang="en-US" dirty="0"/>
              <a:t>a smaller CPU die with more transistors and less power consumption. Process size is </a:t>
            </a:r>
            <a:r>
              <a:rPr lang="en-US" dirty="0" smtClean="0"/>
              <a:t>		expressed </a:t>
            </a:r>
            <a:r>
              <a:rPr lang="en-US" dirty="0"/>
              <a:t>in microns (such as .25 microns) or nanometers (90 nm which equals .09 microns</a:t>
            </a:r>
            <a:r>
              <a:rPr lang="en-US" dirty="0" smtClean="0"/>
              <a:t>).</a:t>
            </a:r>
          </a:p>
          <a:p>
            <a:endParaRPr lang="en-US" dirty="0"/>
          </a:p>
          <a:p>
            <a:r>
              <a:rPr lang="en-US" dirty="0" smtClean="0"/>
              <a:t>Hyper-Threading	</a:t>
            </a:r>
            <a:r>
              <a:rPr lang="en-US" i="1" dirty="0"/>
              <a:t>Hyper-threading</a:t>
            </a:r>
            <a:r>
              <a:rPr lang="en-US" dirty="0"/>
              <a:t> is a feature of some Intel processors that allows a single processor to run threads </a:t>
            </a:r>
            <a:r>
              <a:rPr lang="en-US" dirty="0" smtClean="0"/>
              <a:t>		(</a:t>
            </a:r>
            <a:r>
              <a:rPr lang="en-US" dirty="0"/>
              <a:t>instructions) in parallel, as opposed to processing threads linearly. Hyper-threading enables a </a:t>
            </a:r>
            <a:r>
              <a:rPr lang="en-US" dirty="0" smtClean="0"/>
              <a:t>		processor </a:t>
            </a:r>
            <a:r>
              <a:rPr lang="en-US" dirty="0"/>
              <a:t>to execute two threads at the same time. For example, on a quad-core Intel system that </a:t>
            </a:r>
            <a:r>
              <a:rPr lang="en-US" dirty="0" smtClean="0"/>
              <a:t>		supports </a:t>
            </a:r>
            <a:r>
              <a:rPr lang="en-US" dirty="0"/>
              <a:t>hyper-threading, the processor can execute 8 threads at a time (2 on each core</a:t>
            </a:r>
            <a:r>
              <a:rPr lang="en-US" dirty="0" smtClean="0"/>
              <a:t>).</a:t>
            </a:r>
          </a:p>
          <a:p>
            <a:endParaRPr lang="en-US" sz="800" dirty="0"/>
          </a:p>
          <a:p>
            <a:r>
              <a:rPr lang="en-US" dirty="0" smtClean="0"/>
              <a:t>		</a:t>
            </a:r>
            <a:r>
              <a:rPr lang="en-US" dirty="0"/>
              <a:t>Hyper-threading is not the same as multithreading. </a:t>
            </a:r>
            <a:r>
              <a:rPr lang="en-US" i="1" dirty="0"/>
              <a:t>Multithreading</a:t>
            </a:r>
            <a:r>
              <a:rPr lang="en-US" dirty="0"/>
              <a:t> is a feature of an application </a:t>
            </a:r>
            <a:r>
              <a:rPr lang="en-US" dirty="0" smtClean="0"/>
              <a:t>		that </a:t>
            </a:r>
            <a:r>
              <a:rPr lang="en-US" dirty="0"/>
              <a:t>allows it to send multiple threads at the same time. Applications are typically written to </a:t>
            </a:r>
            <a:r>
              <a:rPr lang="en-US" dirty="0" smtClean="0"/>
              <a:t>		support </a:t>
            </a:r>
            <a:r>
              <a:rPr lang="en-US" dirty="0"/>
              <a:t>multithreading to take advantage of multiple cores (executing threads on two or more </a:t>
            </a:r>
            <a:r>
              <a:rPr lang="en-US" dirty="0" smtClean="0"/>
              <a:t>		processors </a:t>
            </a:r>
            <a:r>
              <a:rPr lang="en-US" dirty="0"/>
              <a:t>at the same time) or hyper-threading features</a:t>
            </a:r>
            <a:r>
              <a:rPr lang="en-US" dirty="0" smtClean="0"/>
              <a:t>.</a:t>
            </a:r>
            <a:endParaRPr lang="en-US" dirty="0"/>
          </a:p>
        </p:txBody>
      </p:sp>
    </p:spTree>
    <p:extLst>
      <p:ext uri="{BB962C8B-B14F-4D97-AF65-F5344CB8AC3E}">
        <p14:creationId xmlns:p14="http://schemas.microsoft.com/office/powerpoint/2010/main" val="133592604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98704" y="1050345"/>
            <a:ext cx="11119554" cy="4955203"/>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Throttling		</a:t>
            </a:r>
            <a:r>
              <a:rPr lang="en-US" i="1" dirty="0"/>
              <a:t>Throttling</a:t>
            </a:r>
            <a:r>
              <a:rPr lang="en-US" dirty="0"/>
              <a:t> is the process of modifying the operating characteristics of a processor based on </a:t>
            </a:r>
            <a:r>
              <a:rPr lang="en-US" dirty="0" smtClean="0"/>
              <a:t>		current </a:t>
            </a:r>
            <a:r>
              <a:rPr lang="en-US" dirty="0"/>
              <a:t>conditions</a:t>
            </a:r>
            <a:r>
              <a:rPr lang="en-US" dirty="0" smtClean="0"/>
              <a:t>.</a:t>
            </a:r>
          </a:p>
          <a:p>
            <a:endParaRPr lang="en-US" dirty="0"/>
          </a:p>
          <a:p>
            <a:pPr lvl="0"/>
            <a:r>
              <a:rPr lang="en-US" dirty="0" smtClean="0"/>
              <a:t>		1 - </a:t>
            </a:r>
            <a:r>
              <a:rPr lang="en-US" dirty="0"/>
              <a:t>Throttling is often used in mobile processors to change the operating frequency to minimize </a:t>
            </a:r>
            <a:r>
              <a:rPr lang="en-US" dirty="0" smtClean="0"/>
              <a:t>		      power </a:t>
            </a:r>
            <a:r>
              <a:rPr lang="en-US" dirty="0"/>
              <a:t>consumption and heat output</a:t>
            </a:r>
            <a:r>
              <a:rPr lang="en-US" dirty="0" smtClean="0"/>
              <a:t>.</a:t>
            </a:r>
          </a:p>
          <a:p>
            <a:pPr lvl="0"/>
            <a:endParaRPr lang="en-US" dirty="0"/>
          </a:p>
          <a:p>
            <a:r>
              <a:rPr lang="en-US" dirty="0" smtClean="0"/>
              <a:t>		2 - </a:t>
            </a:r>
            <a:r>
              <a:rPr lang="en-US" dirty="0"/>
              <a:t>Throttling can also be used in low memory conditions to slow down the processing of I/O </a:t>
            </a:r>
            <a:r>
              <a:rPr lang="en-US" dirty="0" smtClean="0"/>
              <a:t>		      memory </a:t>
            </a:r>
            <a:r>
              <a:rPr lang="en-US" dirty="0"/>
              <a:t>requests, processing one sequence at a time in the order the request was received</a:t>
            </a:r>
            <a:r>
              <a:rPr lang="en-US" dirty="0" smtClean="0"/>
              <a:t>.</a:t>
            </a:r>
          </a:p>
          <a:p>
            <a:endParaRPr lang="en-US" dirty="0"/>
          </a:p>
          <a:p>
            <a:r>
              <a:rPr lang="en-US" dirty="0" smtClean="0"/>
              <a:t>		3 - </a:t>
            </a:r>
            <a:r>
              <a:rPr lang="en-US" dirty="0"/>
              <a:t>Related to throttling, processors or the operating system can shut down unused cores in </a:t>
            </a:r>
            <a:r>
              <a:rPr lang="en-US" dirty="0" smtClean="0"/>
              <a:t>multi-		      core </a:t>
            </a:r>
            <a:r>
              <a:rPr lang="en-US" dirty="0"/>
              <a:t>systems to conserve energy</a:t>
            </a:r>
            <a:r>
              <a:rPr lang="en-US" dirty="0" smtClean="0"/>
              <a:t>.</a:t>
            </a:r>
            <a:endParaRPr lang="en-US" dirty="0"/>
          </a:p>
        </p:txBody>
      </p:sp>
    </p:spTree>
    <p:extLst>
      <p:ext uri="{BB962C8B-B14F-4D97-AF65-F5344CB8AC3E}">
        <p14:creationId xmlns:p14="http://schemas.microsoft.com/office/powerpoint/2010/main" val="27494097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77188" y="888981"/>
            <a:ext cx="11119554" cy="5232202"/>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Overclocking	</a:t>
            </a:r>
            <a:r>
              <a:rPr lang="en-US" b="1" i="1" dirty="0"/>
              <a:t>Overclocking</a:t>
            </a:r>
            <a:r>
              <a:rPr lang="en-US" dirty="0"/>
              <a:t> is pushing a CPU beyond its designed specifications. Overclocking can give you a </a:t>
            </a:r>
            <a:r>
              <a:rPr lang="en-US" dirty="0" smtClean="0"/>
              <a:t>		marginal </a:t>
            </a:r>
            <a:r>
              <a:rPr lang="en-US" dirty="0"/>
              <a:t>increase in performance, but will decrease your CPU's life. Some Intel processors include </a:t>
            </a:r>
            <a:r>
              <a:rPr lang="en-US" dirty="0" smtClean="0"/>
              <a:t>		a </a:t>
            </a:r>
            <a:r>
              <a:rPr lang="en-US" dirty="0"/>
              <a:t>Turbo Boost feature. Turbo Boost, the opposite of throttling, allows the processor to </a:t>
            </a:r>
            <a:r>
              <a:rPr lang="en-US" dirty="0" smtClean="0"/>
              <a:t>			dynamically </a:t>
            </a:r>
            <a:r>
              <a:rPr lang="en-US" dirty="0"/>
              <a:t>run above its rated speed to improve performance. </a:t>
            </a:r>
            <a:r>
              <a:rPr lang="en-US" i="1" dirty="0"/>
              <a:t>Unlocked</a:t>
            </a:r>
            <a:r>
              <a:rPr lang="en-US" dirty="0"/>
              <a:t> processors are </a:t>
            </a:r>
            <a:r>
              <a:rPr lang="en-US" dirty="0" smtClean="0"/>
              <a:t>		processors </a:t>
            </a:r>
            <a:r>
              <a:rPr lang="en-US" dirty="0"/>
              <a:t>whose speed can be changed above their rated speed through </a:t>
            </a:r>
            <a:r>
              <a:rPr lang="en-US" i="1" dirty="0"/>
              <a:t>overclocking</a:t>
            </a:r>
            <a:r>
              <a:rPr lang="en-US" dirty="0" smtClean="0"/>
              <a:t>.</a:t>
            </a:r>
          </a:p>
          <a:p>
            <a:endParaRPr lang="en-US" dirty="0" smtClean="0"/>
          </a:p>
          <a:p>
            <a:pPr lvl="0"/>
            <a:r>
              <a:rPr lang="en-US" dirty="0"/>
              <a:t>	</a:t>
            </a:r>
            <a:r>
              <a:rPr lang="en-US" dirty="0" smtClean="0"/>
              <a:t>	1 - </a:t>
            </a:r>
            <a:r>
              <a:rPr lang="en-US" dirty="0"/>
              <a:t>With overclocking, you increase the speed and often the voltage to increase the performance </a:t>
            </a:r>
            <a:r>
              <a:rPr lang="en-US" dirty="0" smtClean="0"/>
              <a:t>		      of </a:t>
            </a:r>
            <a:r>
              <a:rPr lang="en-US" dirty="0"/>
              <a:t>the processor</a:t>
            </a:r>
            <a:r>
              <a:rPr lang="en-US" dirty="0" smtClean="0"/>
              <a:t>.</a:t>
            </a:r>
          </a:p>
          <a:p>
            <a:r>
              <a:rPr lang="en-US" dirty="0"/>
              <a:t>	</a:t>
            </a:r>
            <a:r>
              <a:rPr lang="en-US" dirty="0" smtClean="0"/>
              <a:t>	2 - </a:t>
            </a:r>
            <a:r>
              <a:rPr lang="en-US" dirty="0"/>
              <a:t>Overclocking typically voids the CPU warranty and could lead to shorter component lifetimes.</a:t>
            </a:r>
          </a:p>
          <a:p>
            <a:pPr lvl="0"/>
            <a:r>
              <a:rPr lang="en-US" dirty="0" smtClean="0"/>
              <a:t>		3 - </a:t>
            </a:r>
            <a:r>
              <a:rPr lang="en-US" dirty="0"/>
              <a:t>Some multi-core processors (such as a triple core CPU) have additional cores that have been </a:t>
            </a:r>
            <a:r>
              <a:rPr lang="en-US" dirty="0" smtClean="0"/>
              <a:t>		     disabled</a:t>
            </a:r>
            <a:r>
              <a:rPr lang="en-US" dirty="0"/>
              <a:t>. With the appropriate motherboard support, you might be able to unlock and use the </a:t>
            </a:r>
            <a:r>
              <a:rPr lang="en-US" dirty="0" smtClean="0"/>
              <a:t>		     additional </a:t>
            </a:r>
            <a:r>
              <a:rPr lang="en-US" dirty="0"/>
              <a:t>core(s). However, stability of the extra cores is not guaranteed</a:t>
            </a:r>
            <a:r>
              <a:rPr lang="en-US" dirty="0" smtClean="0"/>
              <a:t>.</a:t>
            </a:r>
            <a:endParaRPr lang="en-US" dirty="0"/>
          </a:p>
        </p:txBody>
      </p:sp>
    </p:spTree>
    <p:extLst>
      <p:ext uri="{BB962C8B-B14F-4D97-AF65-F5344CB8AC3E}">
        <p14:creationId xmlns:p14="http://schemas.microsoft.com/office/powerpoint/2010/main" val="30219331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333487"/>
            <a:ext cx="2104229" cy="523220"/>
          </a:xfrm>
          <a:prstGeom prst="rect">
            <a:avLst/>
          </a:prstGeom>
          <a:noFill/>
        </p:spPr>
        <p:txBody>
          <a:bodyPr wrap="none" rtlCol="0">
            <a:spAutoFit/>
          </a:bodyPr>
          <a:lstStyle/>
          <a:p>
            <a:pPr algn="ctr"/>
            <a:r>
              <a:rPr lang="en-US" sz="2800" dirty="0" smtClean="0"/>
              <a:t>CIAT CIS101A</a:t>
            </a:r>
          </a:p>
        </p:txBody>
      </p:sp>
      <p:graphicFrame>
        <p:nvGraphicFramePr>
          <p:cNvPr id="2" name="Table 1"/>
          <p:cNvGraphicFramePr>
            <a:graphicFrameLocks noGrp="1"/>
          </p:cNvGraphicFramePr>
          <p:nvPr>
            <p:extLst>
              <p:ext uri="{D42A27DB-BD31-4B8C-83A1-F6EECF244321}">
                <p14:modId xmlns:p14="http://schemas.microsoft.com/office/powerpoint/2010/main" val="4277201172"/>
              </p:ext>
            </p:extLst>
          </p:nvPr>
        </p:nvGraphicFramePr>
        <p:xfrm>
          <a:off x="740712" y="886100"/>
          <a:ext cx="10406259" cy="5379603"/>
        </p:xfrm>
        <a:graphic>
          <a:graphicData uri="http://schemas.openxmlformats.org/drawingml/2006/table">
            <a:tbl>
              <a:tblPr firstRow="1" firstCol="1" bandRow="1">
                <a:tableStyleId>{5C22544A-7EE6-4342-B048-85BDC9FD1C3A}</a:tableStyleId>
              </a:tblPr>
              <a:tblGrid>
                <a:gridCol w="1055431"/>
                <a:gridCol w="9350828"/>
              </a:tblGrid>
              <a:tr h="161019">
                <a:tc>
                  <a:txBody>
                    <a:bodyPr/>
                    <a:lstStyle/>
                    <a:p>
                      <a:pPr marL="0" marR="0">
                        <a:lnSpc>
                          <a:spcPct val="107000"/>
                        </a:lnSpc>
                        <a:spcBef>
                          <a:spcPts val="375"/>
                        </a:spcBef>
                        <a:spcAft>
                          <a:spcPts val="375"/>
                        </a:spcAft>
                      </a:pPr>
                      <a:r>
                        <a:rPr lang="en-US" sz="1400" dirty="0">
                          <a:effectLst/>
                        </a:rPr>
                        <a:t>Form Factor</a:t>
                      </a:r>
                      <a:endParaRPr lang="en-US" sz="1400" dirty="0">
                        <a:effectLst/>
                        <a:latin typeface="Calibri"/>
                        <a:ea typeface="Calibri"/>
                        <a:cs typeface="Times New Roman"/>
                      </a:endParaRPr>
                    </a:p>
                  </a:txBody>
                  <a:tcPr marL="64271" marR="64271" marT="16068" marB="16068" anchor="ctr"/>
                </a:tc>
                <a:tc>
                  <a:txBody>
                    <a:bodyPr/>
                    <a:lstStyle/>
                    <a:p>
                      <a:pPr marL="0" marR="0">
                        <a:lnSpc>
                          <a:spcPct val="107000"/>
                        </a:lnSpc>
                        <a:spcBef>
                          <a:spcPts val="375"/>
                        </a:spcBef>
                        <a:spcAft>
                          <a:spcPts val="375"/>
                        </a:spcAft>
                      </a:pPr>
                      <a:r>
                        <a:rPr lang="en-US" sz="1400">
                          <a:effectLst/>
                        </a:rPr>
                        <a:t>Characteristics</a:t>
                      </a:r>
                      <a:endParaRPr lang="en-US" sz="1400">
                        <a:effectLst/>
                        <a:latin typeface="Calibri"/>
                        <a:ea typeface="Calibri"/>
                        <a:cs typeface="Times New Roman"/>
                      </a:endParaRPr>
                    </a:p>
                  </a:txBody>
                  <a:tcPr marL="64271" marR="64271" marT="16068" marB="16068" anchor="ctr"/>
                </a:tc>
              </a:tr>
              <a:tr h="2691080">
                <a:tc>
                  <a:txBody>
                    <a:bodyPr/>
                    <a:lstStyle/>
                    <a:p>
                      <a:pPr marL="0" marR="0" algn="ctr">
                        <a:lnSpc>
                          <a:spcPct val="107000"/>
                        </a:lnSpc>
                        <a:spcBef>
                          <a:spcPts val="0"/>
                        </a:spcBef>
                        <a:spcAft>
                          <a:spcPts val="0"/>
                        </a:spcAft>
                      </a:pPr>
                      <a:r>
                        <a:rPr lang="en-US" sz="1400" dirty="0">
                          <a:effectLst/>
                        </a:rPr>
                        <a:t>ITX</a:t>
                      </a:r>
                      <a:endParaRPr lang="en-US" sz="1400" dirty="0">
                        <a:effectLst/>
                        <a:latin typeface="Calibri"/>
                        <a:ea typeface="Calibri"/>
                        <a:cs typeface="Times New Roman"/>
                      </a:endParaRPr>
                    </a:p>
                  </a:txBody>
                  <a:tcPr marL="64271" marR="64271" marT="16068" marB="16068" anchor="ctr"/>
                </a:tc>
                <a:tc>
                  <a:txBody>
                    <a:bodyPr/>
                    <a:lstStyle/>
                    <a:p>
                      <a:pPr marL="0" marR="0">
                        <a:lnSpc>
                          <a:spcPct val="100000"/>
                        </a:lnSpc>
                        <a:spcBef>
                          <a:spcPts val="0"/>
                        </a:spcBef>
                        <a:spcAft>
                          <a:spcPts val="0"/>
                        </a:spcAft>
                      </a:pPr>
                      <a:r>
                        <a:rPr lang="en-US" sz="1400" dirty="0">
                          <a:effectLst/>
                        </a:rPr>
                        <a:t>The ITX form factor was designed for low-power, small form factor (SFF) computers. The most common ITX form factor is the Mini-ITX form factor. The Mini-ITX form factor:</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Specifies a maximum motherboard size of 6.7" × 6.7"</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Has only one expansion slot</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Allows for small (100 watt) power supplies</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Is typically used with a home theater PC (HTPC)</a:t>
                      </a:r>
                    </a:p>
                    <a:p>
                      <a:pPr marL="0" marR="0">
                        <a:lnSpc>
                          <a:spcPct val="100000"/>
                        </a:lnSpc>
                        <a:spcBef>
                          <a:spcPts val="0"/>
                        </a:spcBef>
                        <a:spcAft>
                          <a:spcPts val="0"/>
                        </a:spcAft>
                      </a:pPr>
                      <a:r>
                        <a:rPr lang="en-US" sz="1400" dirty="0">
                          <a:effectLst/>
                        </a:rPr>
                        <a:t>Other ITX form factors include the following:</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Nano-ITX (4.7" × 4.7")</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Pico-ITX (3.9" × 2.85")</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Mobile-ITX (2.9" × 1.7")</a:t>
                      </a:r>
                    </a:p>
                    <a:p>
                      <a:pPr marL="0" marR="0">
                        <a:lnSpc>
                          <a:spcPct val="100000"/>
                        </a:lnSpc>
                        <a:spcBef>
                          <a:spcPts val="0"/>
                        </a:spcBef>
                        <a:spcAft>
                          <a:spcPts val="0"/>
                        </a:spcAft>
                      </a:pPr>
                      <a:r>
                        <a:rPr lang="en-US" sz="1200" dirty="0">
                          <a:effectLst/>
                        </a:rPr>
                        <a:t>The Mini-ITX form factor uses the same mounting locations and back panel specifications as the ATX form factor, allowing Mini-ITX motherboards to fit in ATX cases.</a:t>
                      </a:r>
                      <a:endParaRPr lang="en-US" sz="1400" dirty="0">
                        <a:effectLst/>
                        <a:latin typeface="Calibri"/>
                        <a:ea typeface="Calibri"/>
                        <a:cs typeface="Times New Roman"/>
                      </a:endParaRPr>
                    </a:p>
                  </a:txBody>
                  <a:tcPr marL="64271" marR="64271" marT="32136" marB="32136" anchor="ctr"/>
                </a:tc>
              </a:tr>
              <a:tr h="1089592">
                <a:tc>
                  <a:txBody>
                    <a:bodyPr/>
                    <a:lstStyle/>
                    <a:p>
                      <a:pPr marL="0" marR="0" algn="ctr">
                        <a:lnSpc>
                          <a:spcPct val="107000"/>
                        </a:lnSpc>
                        <a:spcBef>
                          <a:spcPts val="0"/>
                        </a:spcBef>
                        <a:spcAft>
                          <a:spcPts val="0"/>
                        </a:spcAft>
                      </a:pPr>
                      <a:r>
                        <a:rPr lang="en-US" sz="1400">
                          <a:effectLst/>
                        </a:rPr>
                        <a:t>NLX</a:t>
                      </a:r>
                      <a:endParaRPr lang="en-US" sz="1400">
                        <a:effectLst/>
                        <a:latin typeface="Calibri"/>
                        <a:ea typeface="Calibri"/>
                        <a:cs typeface="Times New Roman"/>
                      </a:endParaRPr>
                    </a:p>
                  </a:txBody>
                  <a:tcPr marL="64271" marR="64271" marT="16068" marB="16068" anchor="ctr"/>
                </a:tc>
                <a:tc>
                  <a:txBody>
                    <a:bodyPr/>
                    <a:lstStyle/>
                    <a:p>
                      <a:pPr marL="0" marR="0">
                        <a:lnSpc>
                          <a:spcPct val="100000"/>
                        </a:lnSpc>
                        <a:spcBef>
                          <a:spcPts val="0"/>
                        </a:spcBef>
                        <a:spcAft>
                          <a:spcPts val="0"/>
                        </a:spcAft>
                      </a:pPr>
                      <a:r>
                        <a:rPr lang="en-US" sz="1400" dirty="0">
                          <a:effectLst/>
                        </a:rPr>
                        <a:t>NLX (new low profile extended) is an old form factor that was designed for use in </a:t>
                      </a:r>
                      <a:r>
                        <a:rPr lang="en-US" sz="1400" dirty="0" err="1">
                          <a:effectLst/>
                        </a:rPr>
                        <a:t>slimline</a:t>
                      </a:r>
                      <a:r>
                        <a:rPr lang="en-US" sz="1400" dirty="0">
                          <a:effectLst/>
                        </a:rPr>
                        <a:t> desktop computers. NLX:</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Uses a detachable riser card to provide expansion slots (the motherboard itself has no expansion slots).</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Allows the motherboard so it can slide in or out of the system case easily.</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Was replaced by </a:t>
                      </a:r>
                      <a:r>
                        <a:rPr lang="en-US" sz="1400" dirty="0" err="1">
                          <a:effectLst/>
                        </a:rPr>
                        <a:t>microATX</a:t>
                      </a:r>
                      <a:r>
                        <a:rPr lang="en-US" sz="1400" dirty="0">
                          <a:effectLst/>
                        </a:rPr>
                        <a:t> and Mini-ITX.</a:t>
                      </a:r>
                      <a:endParaRPr lang="en-US" sz="1400" dirty="0">
                        <a:effectLst/>
                        <a:latin typeface="Calibri"/>
                        <a:ea typeface="Calibri"/>
                        <a:cs typeface="Times New Roman"/>
                      </a:endParaRPr>
                    </a:p>
                  </a:txBody>
                  <a:tcPr marL="64271" marR="64271" marT="32136" marB="32136" anchor="ctr"/>
                </a:tc>
              </a:tr>
              <a:tr h="1338512">
                <a:tc>
                  <a:txBody>
                    <a:bodyPr/>
                    <a:lstStyle/>
                    <a:p>
                      <a:pPr marL="0" marR="0" algn="ctr">
                        <a:lnSpc>
                          <a:spcPct val="107000"/>
                        </a:lnSpc>
                        <a:spcBef>
                          <a:spcPts val="0"/>
                        </a:spcBef>
                        <a:spcAft>
                          <a:spcPts val="0"/>
                        </a:spcAft>
                      </a:pPr>
                      <a:r>
                        <a:rPr lang="en-US" sz="1400">
                          <a:effectLst/>
                        </a:rPr>
                        <a:t>BTX</a:t>
                      </a:r>
                      <a:endParaRPr lang="en-US" sz="1400">
                        <a:effectLst/>
                        <a:latin typeface="Calibri"/>
                        <a:ea typeface="Calibri"/>
                        <a:cs typeface="Times New Roman"/>
                      </a:endParaRPr>
                    </a:p>
                  </a:txBody>
                  <a:tcPr marL="64271" marR="64271" marT="16068" marB="16068" anchor="ctr"/>
                </a:tc>
                <a:tc>
                  <a:txBody>
                    <a:bodyPr/>
                    <a:lstStyle/>
                    <a:p>
                      <a:pPr marL="0" marR="0">
                        <a:lnSpc>
                          <a:spcPct val="100000"/>
                        </a:lnSpc>
                        <a:spcBef>
                          <a:spcPts val="0"/>
                        </a:spcBef>
                        <a:spcAft>
                          <a:spcPts val="0"/>
                        </a:spcAft>
                      </a:pPr>
                      <a:r>
                        <a:rPr lang="en-US" sz="1400" dirty="0">
                          <a:effectLst/>
                        </a:rPr>
                        <a:t>The BTX (balanced technology extended) form factor was designed as a replacement for the ATX form factor. However, it did not gain widespread adoption. With BTX:</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The CPU is positioned in such a way that air flow is increased.</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There is no </a:t>
                      </a:r>
                      <a:r>
                        <a:rPr lang="en-US" sz="1400" dirty="0" err="1">
                          <a:effectLst/>
                        </a:rPr>
                        <a:t>heatsink</a:t>
                      </a:r>
                      <a:r>
                        <a:rPr lang="en-US" sz="1400" dirty="0">
                          <a:effectLst/>
                        </a:rPr>
                        <a:t> fan. Instead, a thermal module or shroud fits over the CPU to move heat directly out of the system.</a:t>
                      </a:r>
                    </a:p>
                    <a:p>
                      <a:pPr marL="342900" marR="0" lvl="0" indent="-342900">
                        <a:lnSpc>
                          <a:spcPct val="100000"/>
                        </a:lnSpc>
                        <a:spcBef>
                          <a:spcPts val="0"/>
                        </a:spcBef>
                        <a:spcAft>
                          <a:spcPts val="0"/>
                        </a:spcAft>
                        <a:buSzPts val="1000"/>
                        <a:buFont typeface="Symbol"/>
                        <a:buChar char=""/>
                        <a:tabLst>
                          <a:tab pos="457200" algn="l"/>
                        </a:tabLst>
                      </a:pPr>
                      <a:r>
                        <a:rPr lang="en-US" sz="1400" dirty="0">
                          <a:effectLst/>
                        </a:rPr>
                        <a:t>The back panel orientation and mounting location is reversed.</a:t>
                      </a:r>
                    </a:p>
                    <a:p>
                      <a:pPr marL="0" marR="0">
                        <a:lnSpc>
                          <a:spcPct val="100000"/>
                        </a:lnSpc>
                        <a:spcBef>
                          <a:spcPts val="0"/>
                        </a:spcBef>
                        <a:spcAft>
                          <a:spcPts val="0"/>
                        </a:spcAft>
                      </a:pPr>
                      <a:r>
                        <a:rPr lang="en-US" sz="1200" dirty="0">
                          <a:effectLst/>
                        </a:rPr>
                        <a:t>BTX was implemented mainly by computer manufacturers such as Dell.</a:t>
                      </a:r>
                      <a:endParaRPr lang="en-US" sz="1400" dirty="0">
                        <a:effectLst/>
                        <a:latin typeface="Calibri"/>
                        <a:ea typeface="Calibri"/>
                        <a:cs typeface="Times New Roman"/>
                      </a:endParaRPr>
                    </a:p>
                  </a:txBody>
                  <a:tcPr marL="64271" marR="64271" marT="32136" marB="32136" anchor="ctr"/>
                </a:tc>
              </a:tr>
            </a:tbl>
          </a:graphicData>
        </a:graphic>
      </p:graphicFrame>
    </p:spTree>
    <p:extLst>
      <p:ext uri="{BB962C8B-B14F-4D97-AF65-F5344CB8AC3E}">
        <p14:creationId xmlns:p14="http://schemas.microsoft.com/office/powerpoint/2010/main" val="13551007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09461" y="953527"/>
            <a:ext cx="11119554" cy="5355312"/>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Mobile		</a:t>
            </a:r>
            <a:r>
              <a:rPr lang="en-US" b="1" dirty="0"/>
              <a:t>Mobile CPUs </a:t>
            </a:r>
            <a:r>
              <a:rPr lang="en-US" dirty="0"/>
              <a:t>are used in mobile computers and cell phones where portability and mobility are a </a:t>
            </a:r>
            <a:r>
              <a:rPr lang="en-US" dirty="0" smtClean="0"/>
              <a:t>processors	concern</a:t>
            </a:r>
            <a:r>
              <a:rPr lang="en-US" dirty="0"/>
              <a:t>. Special versions of processors are built to minimize power consumption and the amount </a:t>
            </a:r>
            <a:r>
              <a:rPr lang="en-US" dirty="0" smtClean="0"/>
              <a:t>		of </a:t>
            </a:r>
            <a:r>
              <a:rPr lang="en-US" dirty="0"/>
              <a:t>heat generated</a:t>
            </a:r>
            <a:r>
              <a:rPr lang="en-US" dirty="0" smtClean="0"/>
              <a:t>.</a:t>
            </a:r>
          </a:p>
          <a:p>
            <a:endParaRPr lang="en-US" sz="800" dirty="0"/>
          </a:p>
          <a:p>
            <a:r>
              <a:rPr lang="en-US" dirty="0" smtClean="0"/>
              <a:t>Virtualization	</a:t>
            </a:r>
            <a:r>
              <a:rPr lang="en-US" b="1" dirty="0"/>
              <a:t>Virtualization</a:t>
            </a:r>
            <a:r>
              <a:rPr lang="en-US" dirty="0"/>
              <a:t> is the ability to install and run multiple operating systems simultaneously on a </a:t>
            </a:r>
            <a:r>
              <a:rPr lang="en-US" dirty="0" smtClean="0"/>
              <a:t>		single physical </a:t>
            </a:r>
            <a:r>
              <a:rPr lang="en-US" dirty="0"/>
              <a:t>machine. Virtualization typically includes the following components: a physical </a:t>
            </a:r>
            <a:r>
              <a:rPr lang="en-US" dirty="0" smtClean="0"/>
              <a:t>		machine</a:t>
            </a:r>
            <a:r>
              <a:rPr lang="en-US" dirty="0"/>
              <a:t>, </a:t>
            </a:r>
            <a:r>
              <a:rPr lang="en-US" dirty="0" smtClean="0"/>
              <a:t>	hypervisor</a:t>
            </a:r>
            <a:r>
              <a:rPr lang="en-US" dirty="0"/>
              <a:t>, virtual machine, and virtual hard disk (VHD). The virtual machines appear as </a:t>
            </a:r>
            <a:r>
              <a:rPr lang="en-US" dirty="0" smtClean="0"/>
              <a:t>		self-contained </a:t>
            </a:r>
            <a:r>
              <a:rPr lang="en-US" dirty="0"/>
              <a:t>and separate physical systems</a:t>
            </a:r>
            <a:r>
              <a:rPr lang="en-US" dirty="0" smtClean="0"/>
              <a:t>.</a:t>
            </a:r>
          </a:p>
          <a:p>
            <a:pPr lvl="0"/>
            <a:r>
              <a:rPr lang="en-US" dirty="0" smtClean="0"/>
              <a:t>		1 - </a:t>
            </a:r>
            <a:r>
              <a:rPr lang="en-US" dirty="0"/>
              <a:t>Virtualization is performed by adding a thin layer of software, called a hypervisor, between the </a:t>
            </a:r>
            <a:r>
              <a:rPr lang="en-US" dirty="0" smtClean="0"/>
              <a:t>		     physical </a:t>
            </a:r>
            <a:r>
              <a:rPr lang="en-US" dirty="0"/>
              <a:t>system and the operating system. A hypervisor allows virtual machines to interact with </a:t>
            </a:r>
            <a:r>
              <a:rPr lang="en-US" dirty="0" smtClean="0"/>
              <a:t>		     the </a:t>
            </a:r>
            <a:r>
              <a:rPr lang="en-US" dirty="0"/>
              <a:t>hardware without going through the host operating system</a:t>
            </a:r>
            <a:r>
              <a:rPr lang="en-US" dirty="0" smtClean="0"/>
              <a:t>.</a:t>
            </a:r>
          </a:p>
          <a:p>
            <a:r>
              <a:rPr lang="en-US" dirty="0"/>
              <a:t>	</a:t>
            </a:r>
            <a:r>
              <a:rPr lang="en-US" dirty="0" smtClean="0"/>
              <a:t>	2 - </a:t>
            </a:r>
            <a:r>
              <a:rPr lang="en-US" dirty="0"/>
              <a:t>Early virtualization was performed using software only. Newer virtualization uses special </a:t>
            </a:r>
            <a:r>
              <a:rPr lang="en-US" dirty="0" smtClean="0"/>
              <a:t>		      instructions </a:t>
            </a:r>
            <a:r>
              <a:rPr lang="en-US" dirty="0"/>
              <a:t>supported by the processor to improve performance</a:t>
            </a:r>
            <a:r>
              <a:rPr lang="en-US" dirty="0" smtClean="0"/>
              <a:t>.</a:t>
            </a:r>
            <a:endParaRPr lang="en-US" dirty="0"/>
          </a:p>
        </p:txBody>
      </p:sp>
    </p:spTree>
    <p:extLst>
      <p:ext uri="{BB962C8B-B14F-4D97-AF65-F5344CB8AC3E}">
        <p14:creationId xmlns:p14="http://schemas.microsoft.com/office/powerpoint/2010/main" val="18960019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41734" y="1125650"/>
            <a:ext cx="11119554" cy="4247317"/>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Virtualization	3 - </a:t>
            </a:r>
            <a:r>
              <a:rPr lang="en-US" dirty="0"/>
              <a:t>There are several different types of hypervisor software</a:t>
            </a:r>
            <a:r>
              <a:rPr lang="en-US" dirty="0" smtClean="0"/>
              <a:t>.</a:t>
            </a:r>
          </a:p>
          <a:p>
            <a:pPr marL="0" lvl="1"/>
            <a:r>
              <a:rPr lang="en-US" dirty="0" smtClean="0"/>
              <a:t>(continued)		A. </a:t>
            </a:r>
            <a:r>
              <a:rPr lang="en-US" dirty="0"/>
              <a:t>VMware Workstation and ESX (made by VMware)</a:t>
            </a:r>
            <a:endParaRPr lang="en-US" sz="2000" dirty="0"/>
          </a:p>
          <a:p>
            <a:pPr marL="0" lvl="1"/>
            <a:r>
              <a:rPr lang="en-US" dirty="0" smtClean="0"/>
              <a:t>			B. </a:t>
            </a:r>
            <a:r>
              <a:rPr lang="en-US" dirty="0"/>
              <a:t>Hyper-V (made by Microsoft)</a:t>
            </a:r>
            <a:endParaRPr lang="en-US" sz="2000" dirty="0"/>
          </a:p>
          <a:p>
            <a:pPr marL="0" lvl="1"/>
            <a:r>
              <a:rPr lang="en-US" dirty="0" smtClean="0"/>
              <a:t>			C. </a:t>
            </a:r>
            <a:r>
              <a:rPr lang="en-US" dirty="0"/>
              <a:t>XEN (open source</a:t>
            </a:r>
            <a:r>
              <a:rPr lang="en-US" dirty="0" smtClean="0"/>
              <a:t>)</a:t>
            </a:r>
          </a:p>
          <a:p>
            <a:pPr marL="0" lvl="1"/>
            <a:endParaRPr lang="en-US" sz="800" dirty="0"/>
          </a:p>
          <a:p>
            <a:pPr lvl="0"/>
            <a:r>
              <a:rPr lang="en-US" dirty="0" smtClean="0"/>
              <a:t>		4 - </a:t>
            </a:r>
            <a:r>
              <a:rPr lang="en-US" dirty="0"/>
              <a:t>If you are planning on implementing a virtual solution, check to see whether hardware support </a:t>
            </a:r>
            <a:r>
              <a:rPr lang="en-US" dirty="0" smtClean="0"/>
              <a:t>		     in </a:t>
            </a:r>
            <a:r>
              <a:rPr lang="en-US" dirty="0"/>
              <a:t>the CPU is required. Hardware support is provided by processors with the following features:</a:t>
            </a:r>
          </a:p>
          <a:p>
            <a:pPr marL="0" lvl="1"/>
            <a:r>
              <a:rPr lang="en-US" dirty="0" smtClean="0"/>
              <a:t>			A. </a:t>
            </a:r>
            <a:r>
              <a:rPr lang="en-US" dirty="0"/>
              <a:t>Intel's Virtualization Technology (VT)</a:t>
            </a:r>
            <a:endParaRPr lang="en-US" sz="2000" dirty="0"/>
          </a:p>
          <a:p>
            <a:r>
              <a:rPr lang="en-US" dirty="0" smtClean="0"/>
              <a:t>			B. </a:t>
            </a:r>
            <a:r>
              <a:rPr lang="en-US" dirty="0"/>
              <a:t>AMD's AMD Virtualization (AMD-V)</a:t>
            </a:r>
          </a:p>
        </p:txBody>
      </p:sp>
    </p:spTree>
    <p:extLst>
      <p:ext uri="{BB962C8B-B14F-4D97-AF65-F5344CB8AC3E}">
        <p14:creationId xmlns:p14="http://schemas.microsoft.com/office/powerpoint/2010/main" val="1238918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20219" y="1071862"/>
            <a:ext cx="11119554" cy="5232202"/>
          </a:xfrm>
          <a:prstGeom prst="rect">
            <a:avLst/>
          </a:prstGeom>
          <a:noFill/>
        </p:spPr>
        <p:txBody>
          <a:bodyPr wrap="square" rtlCol="0">
            <a:spAutoFit/>
          </a:bodyPr>
          <a:lstStyle/>
          <a:p>
            <a:r>
              <a:rPr lang="en-US" sz="2800" b="1" dirty="0" smtClean="0"/>
              <a:t>3.5 Processors: (continued) </a:t>
            </a:r>
          </a:p>
          <a:p>
            <a:r>
              <a:rPr lang="en-US" b="1" dirty="0"/>
              <a:t>When selecting a Central Processing Unit (CPU), you will need to match the motherboard and the CPU. Either select a CPU supported by the motherboard, or select a motherboard that will support the processor you have </a:t>
            </a:r>
            <a:r>
              <a:rPr lang="en-US" b="1" dirty="0" smtClean="0"/>
              <a:t>chosen.</a:t>
            </a:r>
          </a:p>
          <a:p>
            <a:endParaRPr lang="en-US" b="1" dirty="0"/>
          </a:p>
          <a:p>
            <a:r>
              <a:rPr lang="en-US" dirty="0"/>
              <a:t>The following table lists several considerations for choosing a processor</a:t>
            </a:r>
            <a:r>
              <a:rPr lang="en-US" dirty="0" smtClean="0"/>
              <a:t>:</a:t>
            </a:r>
          </a:p>
          <a:p>
            <a:r>
              <a:rPr lang="en-US" b="1" dirty="0" smtClean="0"/>
              <a:t>Feature		Description</a:t>
            </a:r>
          </a:p>
          <a:p>
            <a:r>
              <a:rPr lang="en-US" dirty="0" smtClean="0"/>
              <a:t>Integrated	</a:t>
            </a:r>
            <a:r>
              <a:rPr lang="en-US" dirty="0"/>
              <a:t>In a traditional processor design, the processor is connected to the front side bus and the </a:t>
            </a:r>
            <a:r>
              <a:rPr lang="en-US" dirty="0" smtClean="0"/>
              <a:t>memory		Northbridge </a:t>
            </a:r>
            <a:r>
              <a:rPr lang="en-US" dirty="0"/>
              <a:t>chip. The processor communicates with other system components through the front </a:t>
            </a:r>
            <a:r>
              <a:rPr lang="en-US" dirty="0" smtClean="0"/>
              <a:t>controller		side </a:t>
            </a:r>
            <a:r>
              <a:rPr lang="en-US" dirty="0"/>
              <a:t>bus. Smaller manufacturing size has reduced the overall size of a processor, leaving more </a:t>
            </a:r>
            <a:r>
              <a:rPr lang="en-US" dirty="0" smtClean="0"/>
              <a:t>		room </a:t>
            </a:r>
            <a:r>
              <a:rPr lang="en-US" dirty="0"/>
              <a:t>on the processor die for additional cores or cache. To improve performance, some </a:t>
            </a:r>
            <a:r>
              <a:rPr lang="en-US" dirty="0" smtClean="0"/>
              <a:t>			processors </a:t>
            </a:r>
            <a:r>
              <a:rPr lang="en-US" dirty="0"/>
              <a:t>include the memory controller with an integrated graphics processing unit (GPU) on </a:t>
            </a:r>
            <a:r>
              <a:rPr lang="en-US" dirty="0" smtClean="0"/>
              <a:t>		the </a:t>
            </a:r>
            <a:r>
              <a:rPr lang="en-US" dirty="0"/>
              <a:t>processor die rather than in the Northbridge chip, resulting in faster memory access by the </a:t>
            </a:r>
            <a:r>
              <a:rPr lang="en-US" dirty="0" smtClean="0"/>
              <a:t>		processor.</a:t>
            </a:r>
          </a:p>
          <a:p>
            <a:endParaRPr lang="en-US" sz="800" dirty="0"/>
          </a:p>
          <a:p>
            <a:r>
              <a:rPr lang="en-US" dirty="0" smtClean="0"/>
              <a:t>Cooling		</a:t>
            </a:r>
            <a:r>
              <a:rPr lang="en-US" dirty="0"/>
              <a:t>Processors require some form of heat dissipation system to function properly. Without a heat </a:t>
            </a:r>
            <a:r>
              <a:rPr lang="en-US" dirty="0" smtClean="0"/>
              <a:t>		dissipation </a:t>
            </a:r>
            <a:r>
              <a:rPr lang="en-US" dirty="0"/>
              <a:t>system, a processor will overheat and burn out in less than a minute. CPUs use a heat </a:t>
            </a:r>
            <a:r>
              <a:rPr lang="en-US" dirty="0" smtClean="0"/>
              <a:t>		sink</a:t>
            </a:r>
            <a:r>
              <a:rPr lang="en-US" dirty="0"/>
              <a:t>, fan, thermal paste, liquid, or </a:t>
            </a:r>
            <a:r>
              <a:rPr lang="en-US" dirty="0" err="1"/>
              <a:t>fanless</a:t>
            </a:r>
            <a:r>
              <a:rPr lang="en-US" dirty="0"/>
              <a:t> cooling system to transfer heat from the CPU to the </a:t>
            </a:r>
            <a:r>
              <a:rPr lang="en-US" dirty="0" smtClean="0"/>
              <a:t>		cooling </a:t>
            </a:r>
            <a:r>
              <a:rPr lang="en-US" dirty="0"/>
              <a:t>unit.</a:t>
            </a:r>
          </a:p>
        </p:txBody>
      </p:sp>
    </p:spTree>
    <p:extLst>
      <p:ext uri="{BB962C8B-B14F-4D97-AF65-F5344CB8AC3E}">
        <p14:creationId xmlns:p14="http://schemas.microsoft.com/office/powerpoint/2010/main" val="399494600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pic>
        <p:nvPicPr>
          <p:cNvPr id="75778" name="Picture 2" descr="Image result for pentium i, 2, 3"/>
          <p:cNvPicPr>
            <a:picLocks noChangeAspect="1" noChangeArrowheads="1"/>
          </p:cNvPicPr>
          <p:nvPr/>
        </p:nvPicPr>
        <p:blipFill>
          <a:blip r:embed="rId2" cstate="print"/>
          <a:srcRect/>
          <a:stretch>
            <a:fillRect/>
          </a:stretch>
        </p:blipFill>
        <p:spPr bwMode="auto">
          <a:xfrm>
            <a:off x="5782203" y="785140"/>
            <a:ext cx="5529902" cy="5218845"/>
          </a:xfrm>
          <a:prstGeom prst="rect">
            <a:avLst/>
          </a:prstGeom>
          <a:noFill/>
        </p:spPr>
      </p:pic>
      <p:sp>
        <p:nvSpPr>
          <p:cNvPr id="75780" name="AutoShape 4" descr="Image result for 808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2" name="AutoShape 6" descr="Image result for 808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4" name="AutoShape 8" descr="Image result for 808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6" name="AutoShape 10" descr="Image result for 808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88" name="AutoShape 12" descr="Image result for 808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90" name="AutoShape 14" descr="Image result for 8088"/>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92" name="AutoShape 16" descr="AMD QM8088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75794" name="AutoShape 18" descr="AMD QM8088D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5795" name="Picture 19"/>
          <p:cNvPicPr>
            <a:picLocks noChangeAspect="1" noChangeArrowheads="1"/>
          </p:cNvPicPr>
          <p:nvPr/>
        </p:nvPicPr>
        <p:blipFill>
          <a:blip r:embed="rId3" cstate="print"/>
          <a:srcRect l="6969" t="23380" r="7013" b="11200"/>
          <a:stretch>
            <a:fillRect/>
          </a:stretch>
        </p:blipFill>
        <p:spPr bwMode="auto">
          <a:xfrm>
            <a:off x="1009292" y="1487029"/>
            <a:ext cx="3674852" cy="1903151"/>
          </a:xfrm>
          <a:prstGeom prst="rect">
            <a:avLst/>
          </a:prstGeom>
          <a:noFill/>
          <a:ln w="9525">
            <a:noFill/>
            <a:miter lim="800000"/>
            <a:headEnd/>
            <a:tailEnd/>
          </a:ln>
        </p:spPr>
      </p:pic>
      <p:pic>
        <p:nvPicPr>
          <p:cNvPr id="75797" name="Picture 21" descr="Image result for 80286"/>
          <p:cNvPicPr>
            <a:picLocks noChangeAspect="1" noChangeArrowheads="1"/>
          </p:cNvPicPr>
          <p:nvPr/>
        </p:nvPicPr>
        <p:blipFill>
          <a:blip r:embed="rId4" cstate="print"/>
          <a:srcRect/>
          <a:stretch>
            <a:fillRect/>
          </a:stretch>
        </p:blipFill>
        <p:spPr bwMode="auto">
          <a:xfrm>
            <a:off x="422992" y="3923906"/>
            <a:ext cx="2682518" cy="1976593"/>
          </a:xfrm>
          <a:prstGeom prst="rect">
            <a:avLst/>
          </a:prstGeom>
          <a:noFill/>
        </p:spPr>
      </p:pic>
      <p:pic>
        <p:nvPicPr>
          <p:cNvPr id="75799" name="Picture 23" descr="Image result for 80386"/>
          <p:cNvPicPr>
            <a:picLocks noChangeAspect="1" noChangeArrowheads="1"/>
          </p:cNvPicPr>
          <p:nvPr/>
        </p:nvPicPr>
        <p:blipFill>
          <a:blip r:embed="rId5" cstate="print"/>
          <a:srcRect/>
          <a:stretch>
            <a:fillRect/>
          </a:stretch>
        </p:blipFill>
        <p:spPr bwMode="auto">
          <a:xfrm>
            <a:off x="3348505" y="3931521"/>
            <a:ext cx="2201456" cy="2072465"/>
          </a:xfrm>
          <a:prstGeom prst="rect">
            <a:avLst/>
          </a:prstGeom>
          <a:noFill/>
        </p:spPr>
      </p:pic>
    </p:spTree>
    <p:extLst>
      <p:ext uri="{BB962C8B-B14F-4D97-AF65-F5344CB8AC3E}">
        <p14:creationId xmlns:p14="http://schemas.microsoft.com/office/powerpoint/2010/main" val="399494600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09462" y="899738"/>
            <a:ext cx="11119554" cy="5601533"/>
          </a:xfrm>
          <a:prstGeom prst="rect">
            <a:avLst/>
          </a:prstGeom>
          <a:noFill/>
        </p:spPr>
        <p:txBody>
          <a:bodyPr wrap="square" rtlCol="0">
            <a:spAutoFit/>
          </a:bodyPr>
          <a:lstStyle/>
          <a:p>
            <a:r>
              <a:rPr lang="en-US" sz="2800" b="1" dirty="0" smtClean="0"/>
              <a:t>3.5.3 CPU Performance:</a:t>
            </a:r>
          </a:p>
          <a:p>
            <a:r>
              <a:rPr lang="en-US" b="1" dirty="0"/>
              <a:t>For a long time, processor clock speed was used as a measure of processor performance. This is not necessarily true for newer processors for the following reasons</a:t>
            </a:r>
            <a:r>
              <a:rPr lang="en-US" b="1" dirty="0" smtClean="0"/>
              <a:t>:</a:t>
            </a:r>
          </a:p>
          <a:p>
            <a:endParaRPr lang="en-US" sz="1000" b="1" dirty="0" smtClean="0"/>
          </a:p>
          <a:p>
            <a:pPr lvl="0"/>
            <a:r>
              <a:rPr lang="en-US" b="1" dirty="0" smtClean="0"/>
              <a:t>o </a:t>
            </a:r>
            <a:r>
              <a:rPr lang="en-US" dirty="0"/>
              <a:t>If two processors are of the same type, higher speed typically means higher performance. With processors of </a:t>
            </a:r>
            <a:r>
              <a:rPr lang="en-US" dirty="0" smtClean="0"/>
              <a:t> </a:t>
            </a:r>
            <a:br>
              <a:rPr lang="en-US" dirty="0" smtClean="0"/>
            </a:br>
            <a:r>
              <a:rPr lang="en-US" dirty="0" smtClean="0"/>
              <a:t>    different </a:t>
            </a:r>
            <a:r>
              <a:rPr lang="en-US" dirty="0"/>
              <a:t>types, speeds might not be comparable</a:t>
            </a:r>
            <a:r>
              <a:rPr lang="en-US" dirty="0" smtClean="0"/>
              <a:t>.</a:t>
            </a:r>
          </a:p>
          <a:p>
            <a:pPr lvl="0"/>
            <a:endParaRPr lang="en-US" sz="1000" dirty="0"/>
          </a:p>
          <a:p>
            <a:pPr lvl="0"/>
            <a:r>
              <a:rPr lang="en-US" b="1" dirty="0" smtClean="0"/>
              <a:t>o </a:t>
            </a:r>
            <a:r>
              <a:rPr lang="en-US" dirty="0"/>
              <a:t>It is important to make sure your motherboard can support the speed of your processor</a:t>
            </a:r>
            <a:r>
              <a:rPr lang="en-US" dirty="0" smtClean="0"/>
              <a:t>.</a:t>
            </a:r>
          </a:p>
          <a:p>
            <a:pPr lvl="0"/>
            <a:endParaRPr lang="en-US" sz="1000" dirty="0"/>
          </a:p>
          <a:p>
            <a:pPr lvl="0"/>
            <a:r>
              <a:rPr lang="en-US" b="1" dirty="0" smtClean="0"/>
              <a:t>o </a:t>
            </a:r>
            <a:r>
              <a:rPr lang="en-US" dirty="0"/>
              <a:t>Many processors use a performance rating instead of speed with a higher number indicating a </a:t>
            </a:r>
            <a:r>
              <a:rPr lang="en-US" dirty="0" smtClean="0"/>
              <a:t>better-performing</a:t>
            </a:r>
            <a:br>
              <a:rPr lang="en-US" dirty="0" smtClean="0"/>
            </a:br>
            <a:r>
              <a:rPr lang="en-US" dirty="0" smtClean="0"/>
              <a:t>   </a:t>
            </a:r>
            <a:r>
              <a:rPr lang="en-US" dirty="0"/>
              <a:t>processor. However, performance ratings are typically only applicable between models of the same manufacturer</a:t>
            </a:r>
            <a:r>
              <a:rPr lang="en-US" dirty="0" smtClean="0"/>
              <a:t>.</a:t>
            </a:r>
          </a:p>
          <a:p>
            <a:pPr lvl="0"/>
            <a:endParaRPr lang="en-US" sz="1000" dirty="0"/>
          </a:p>
          <a:p>
            <a:pPr lvl="0"/>
            <a:r>
              <a:rPr lang="en-US" b="1" dirty="0" smtClean="0"/>
              <a:t>o </a:t>
            </a:r>
            <a:r>
              <a:rPr lang="en-US" dirty="0"/>
              <a:t>In some cases, buying a processor with double the cache can nearly double the performance</a:t>
            </a:r>
            <a:r>
              <a:rPr lang="en-US" dirty="0" smtClean="0"/>
              <a:t>.</a:t>
            </a:r>
          </a:p>
          <a:p>
            <a:pPr lvl="0"/>
            <a:endParaRPr lang="en-US" sz="1000" dirty="0"/>
          </a:p>
          <a:p>
            <a:pPr lvl="0"/>
            <a:r>
              <a:rPr lang="en-US" b="1" dirty="0" smtClean="0"/>
              <a:t>o </a:t>
            </a:r>
            <a:r>
              <a:rPr lang="en-US" dirty="0"/>
              <a:t>Dual core processors offer better performance, but typically not double. Software must be specially written to take </a:t>
            </a:r>
            <a:r>
              <a:rPr lang="en-US" dirty="0" smtClean="0"/>
              <a:t/>
            </a:r>
            <a:br>
              <a:rPr lang="en-US" dirty="0" smtClean="0"/>
            </a:br>
            <a:r>
              <a:rPr lang="en-US" dirty="0" smtClean="0"/>
              <a:t>    best </a:t>
            </a:r>
            <a:r>
              <a:rPr lang="en-US" dirty="0"/>
              <a:t>advantage of the dual core processors</a:t>
            </a:r>
            <a:r>
              <a:rPr lang="en-US" dirty="0" smtClean="0"/>
              <a:t>.</a:t>
            </a:r>
          </a:p>
          <a:p>
            <a:pPr lvl="0"/>
            <a:endParaRPr lang="en-US" sz="1000" dirty="0"/>
          </a:p>
          <a:p>
            <a:pPr lvl="0"/>
            <a:r>
              <a:rPr lang="en-US" b="1" dirty="0" smtClean="0"/>
              <a:t>o </a:t>
            </a:r>
            <a:r>
              <a:rPr lang="en-US" dirty="0"/>
              <a:t>Special instruction sets supported by a processor can increase performance. For example, hyper-threading </a:t>
            </a:r>
            <a:r>
              <a:rPr lang="en-US" dirty="0" smtClean="0"/>
              <a:t>support</a:t>
            </a:r>
            <a:br>
              <a:rPr lang="en-US" dirty="0" smtClean="0"/>
            </a:br>
            <a:r>
              <a:rPr lang="en-US" dirty="0" smtClean="0"/>
              <a:t>    </a:t>
            </a:r>
            <a:r>
              <a:rPr lang="en-US" dirty="0"/>
              <a:t>on Intel processors can boost performance for specific types of operations</a:t>
            </a:r>
            <a:r>
              <a:rPr lang="en-US" dirty="0" smtClean="0"/>
              <a:t>.</a:t>
            </a:r>
          </a:p>
          <a:p>
            <a:pPr lvl="0"/>
            <a:endParaRPr lang="en-US" sz="1000" dirty="0"/>
          </a:p>
          <a:p>
            <a:pPr lvl="0"/>
            <a:r>
              <a:rPr lang="en-US" b="1" dirty="0" smtClean="0"/>
              <a:t>o </a:t>
            </a:r>
            <a:r>
              <a:rPr lang="en-US" dirty="0"/>
              <a:t>Performance can also be increased by modifying other system components such as adding more RAM, using a </a:t>
            </a:r>
            <a:r>
              <a:rPr lang="en-US" dirty="0" smtClean="0"/>
              <a:t/>
            </a:r>
            <a:br>
              <a:rPr lang="en-US" dirty="0" smtClean="0"/>
            </a:br>
            <a:r>
              <a:rPr lang="en-US" dirty="0" smtClean="0"/>
              <a:t>    faster </a:t>
            </a:r>
            <a:r>
              <a:rPr lang="en-US" dirty="0"/>
              <a:t>disk, or improving cooling and ventilation</a:t>
            </a:r>
            <a:r>
              <a:rPr lang="en-US" dirty="0" smtClean="0"/>
              <a:t>.</a:t>
            </a:r>
          </a:p>
        </p:txBody>
      </p:sp>
    </p:spTree>
    <p:extLst>
      <p:ext uri="{BB962C8B-B14F-4D97-AF65-F5344CB8AC3E}">
        <p14:creationId xmlns:p14="http://schemas.microsoft.com/office/powerpoint/2010/main" val="213816731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52493" y="1147164"/>
            <a:ext cx="11119554" cy="4278094"/>
          </a:xfrm>
          <a:prstGeom prst="rect">
            <a:avLst/>
          </a:prstGeom>
          <a:noFill/>
        </p:spPr>
        <p:txBody>
          <a:bodyPr wrap="square" rtlCol="0">
            <a:spAutoFit/>
          </a:bodyPr>
          <a:lstStyle/>
          <a:p>
            <a:r>
              <a:rPr lang="en-US" sz="2800" b="1" dirty="0" smtClean="0"/>
              <a:t>3.5.3 CPU Performance: (continued)</a:t>
            </a:r>
          </a:p>
          <a:p>
            <a:r>
              <a:rPr lang="en-US" b="1" dirty="0"/>
              <a:t>For a long time, processor clock speed was used as a measure of processor performance. This is not necessarily true for newer processors for the following reasons</a:t>
            </a:r>
            <a:r>
              <a:rPr lang="en-US" b="1" dirty="0" smtClean="0"/>
              <a:t>:</a:t>
            </a:r>
          </a:p>
          <a:p>
            <a:endParaRPr lang="en-US" sz="1000" b="1" dirty="0" smtClean="0"/>
          </a:p>
          <a:p>
            <a:pPr lvl="0"/>
            <a:r>
              <a:rPr lang="en-US" b="1" dirty="0" smtClean="0"/>
              <a:t>o </a:t>
            </a:r>
            <a:r>
              <a:rPr lang="en-US" b="1" i="1" dirty="0"/>
              <a:t>Overclocking</a:t>
            </a:r>
            <a:r>
              <a:rPr lang="en-US" dirty="0"/>
              <a:t> is a feature that causes the processor to operate at a higher speed. Overclocking is typically </a:t>
            </a:r>
            <a:r>
              <a:rPr lang="en-US" dirty="0" smtClean="0"/>
              <a:t/>
            </a:r>
            <a:br>
              <a:rPr lang="en-US" dirty="0" smtClean="0"/>
            </a:br>
            <a:r>
              <a:rPr lang="en-US" dirty="0" smtClean="0"/>
              <a:t>   performed </a:t>
            </a:r>
            <a:r>
              <a:rPr lang="en-US" dirty="0"/>
              <a:t>by those who want to get the maximum performance from their systems. Some important things to </a:t>
            </a:r>
            <a:r>
              <a:rPr lang="en-US" dirty="0" smtClean="0"/>
              <a:t/>
            </a:r>
            <a:br>
              <a:rPr lang="en-US" dirty="0" smtClean="0"/>
            </a:br>
            <a:r>
              <a:rPr lang="en-US" dirty="0" smtClean="0"/>
              <a:t>   know </a:t>
            </a:r>
            <a:r>
              <a:rPr lang="en-US" dirty="0"/>
              <a:t>about </a:t>
            </a:r>
            <a:r>
              <a:rPr lang="en-US" dirty="0" smtClean="0"/>
              <a:t>overclocking </a:t>
            </a:r>
            <a:r>
              <a:rPr lang="en-US" dirty="0"/>
              <a:t>are</a:t>
            </a:r>
            <a:r>
              <a:rPr lang="en-US" dirty="0" smtClean="0"/>
              <a:t>:</a:t>
            </a:r>
          </a:p>
          <a:p>
            <a:pPr lvl="0"/>
            <a:endParaRPr lang="en-US" dirty="0"/>
          </a:p>
          <a:p>
            <a:r>
              <a:rPr lang="en-US" dirty="0" smtClean="0"/>
              <a:t>1 - </a:t>
            </a:r>
            <a:r>
              <a:rPr lang="en-US" dirty="0"/>
              <a:t>Overclocking can cause system instability, component damage, and can void your warranty.</a:t>
            </a:r>
          </a:p>
          <a:p>
            <a:pPr lvl="0"/>
            <a:endParaRPr lang="en-US" dirty="0" smtClean="0"/>
          </a:p>
          <a:p>
            <a:r>
              <a:rPr lang="en-US" dirty="0" smtClean="0"/>
              <a:t>2 - </a:t>
            </a:r>
            <a:r>
              <a:rPr lang="en-US" dirty="0"/>
              <a:t>Motherboard bus, processor, and memory settings should be adjusted to match the overclock speed.</a:t>
            </a:r>
          </a:p>
          <a:p>
            <a:pPr lvl="0"/>
            <a:endParaRPr lang="en-US" dirty="0" smtClean="0"/>
          </a:p>
          <a:p>
            <a:r>
              <a:rPr lang="en-US" dirty="0" smtClean="0"/>
              <a:t>3 - </a:t>
            </a:r>
            <a:r>
              <a:rPr lang="en-US" dirty="0"/>
              <a:t>Overclocking may require more voltage.</a:t>
            </a:r>
          </a:p>
          <a:p>
            <a:pPr lvl="0"/>
            <a:endParaRPr lang="en-US" dirty="0" smtClean="0"/>
          </a:p>
          <a:p>
            <a:r>
              <a:rPr lang="en-US" dirty="0" smtClean="0"/>
              <a:t>4 - </a:t>
            </a:r>
            <a:r>
              <a:rPr lang="en-US" dirty="0"/>
              <a:t>Overclocking often increases heat output. For this reason, it may be necessary to upgrade your cooling devices</a:t>
            </a:r>
            <a:r>
              <a:rPr lang="en-US" dirty="0" smtClean="0"/>
              <a:t>.</a:t>
            </a:r>
            <a:endParaRPr lang="en-US" dirty="0"/>
          </a:p>
        </p:txBody>
      </p:sp>
    </p:spTree>
    <p:extLst>
      <p:ext uri="{BB962C8B-B14F-4D97-AF65-F5344CB8AC3E}">
        <p14:creationId xmlns:p14="http://schemas.microsoft.com/office/powerpoint/2010/main" val="41546321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52493" y="1147164"/>
            <a:ext cx="11119554" cy="4678204"/>
          </a:xfrm>
          <a:prstGeom prst="rect">
            <a:avLst/>
          </a:prstGeom>
          <a:noFill/>
        </p:spPr>
        <p:txBody>
          <a:bodyPr wrap="square" rtlCol="0">
            <a:spAutoFit/>
          </a:bodyPr>
          <a:lstStyle/>
          <a:p>
            <a:r>
              <a:rPr lang="en-US" sz="2800" b="1" dirty="0" smtClean="0"/>
              <a:t>3.5.6 CPU Installation:</a:t>
            </a:r>
          </a:p>
          <a:p>
            <a:r>
              <a:rPr lang="en-US" b="1" dirty="0"/>
              <a:t>Remember the following when installing a CPU</a:t>
            </a:r>
            <a:r>
              <a:rPr lang="en-US" b="1" dirty="0" smtClean="0"/>
              <a:t>:</a:t>
            </a:r>
          </a:p>
          <a:p>
            <a:endParaRPr lang="en-US" b="1" dirty="0"/>
          </a:p>
          <a:p>
            <a:r>
              <a:rPr lang="en-US" b="1" dirty="0" smtClean="0"/>
              <a:t>Installation	Description</a:t>
            </a:r>
            <a:r>
              <a:rPr lang="en-US" dirty="0" smtClean="0"/>
              <a:t> </a:t>
            </a:r>
            <a:endParaRPr lang="en-US" dirty="0"/>
          </a:p>
          <a:p>
            <a:r>
              <a:rPr lang="en-US" b="1" dirty="0" smtClean="0"/>
              <a:t>     Step</a:t>
            </a:r>
          </a:p>
          <a:p>
            <a:r>
              <a:rPr lang="en-US" dirty="0" smtClean="0"/>
              <a:t>Prepare for	</a:t>
            </a:r>
            <a:r>
              <a:rPr lang="en-US" dirty="0"/>
              <a:t>Preparing for a CPU installation will help to ensure that your new components are not damaged </a:t>
            </a:r>
            <a:r>
              <a:rPr lang="en-US" dirty="0" smtClean="0"/>
              <a:t>Installation	before </a:t>
            </a:r>
            <a:r>
              <a:rPr lang="en-US" dirty="0"/>
              <a:t>installation</a:t>
            </a:r>
            <a:r>
              <a:rPr lang="en-US" dirty="0" smtClean="0"/>
              <a:t>.</a:t>
            </a:r>
          </a:p>
          <a:p>
            <a:endParaRPr lang="en-US" dirty="0"/>
          </a:p>
          <a:p>
            <a:r>
              <a:rPr lang="en-US" dirty="0" smtClean="0"/>
              <a:t>		1 - </a:t>
            </a:r>
            <a:r>
              <a:rPr lang="en-US" dirty="0"/>
              <a:t>Use anti-static protection when installing a CPU</a:t>
            </a:r>
            <a:r>
              <a:rPr lang="en-US" dirty="0" smtClean="0"/>
              <a:t>.</a:t>
            </a:r>
          </a:p>
          <a:p>
            <a:endParaRPr lang="en-US" dirty="0"/>
          </a:p>
          <a:p>
            <a:pPr lvl="0"/>
            <a:r>
              <a:rPr lang="en-US" dirty="0" smtClean="0"/>
              <a:t>		2 - </a:t>
            </a:r>
            <a:r>
              <a:rPr lang="en-US" dirty="0"/>
              <a:t>The CPU and motherboard socket type must match. The socket identifies the number and </a:t>
            </a:r>
            <a:r>
              <a:rPr lang="en-US" dirty="0" smtClean="0"/>
              <a:t>		      layout </a:t>
            </a:r>
            <a:r>
              <a:rPr lang="en-US" dirty="0"/>
              <a:t>of pins</a:t>
            </a:r>
            <a:r>
              <a:rPr lang="en-US" dirty="0" smtClean="0"/>
              <a:t>.</a:t>
            </a:r>
          </a:p>
          <a:p>
            <a:pPr lvl="0"/>
            <a:endParaRPr lang="en-US" dirty="0"/>
          </a:p>
          <a:p>
            <a:r>
              <a:rPr lang="en-US" dirty="0" smtClean="0"/>
              <a:t>		3 - </a:t>
            </a:r>
            <a:r>
              <a:rPr lang="en-US" dirty="0"/>
              <a:t>In addition to the socket type, the motherboard must support the processor speed.</a:t>
            </a:r>
          </a:p>
          <a:p>
            <a:pPr lvl="0"/>
            <a:endParaRPr lang="en-US" dirty="0" smtClean="0"/>
          </a:p>
          <a:p>
            <a:pPr lvl="0"/>
            <a:r>
              <a:rPr lang="en-US" dirty="0"/>
              <a:t>	</a:t>
            </a:r>
            <a:r>
              <a:rPr lang="en-US" dirty="0" smtClean="0"/>
              <a:t>	4 - </a:t>
            </a:r>
            <a:r>
              <a:rPr lang="en-US" dirty="0"/>
              <a:t>Verify how heat connectivity will be established between the CPU and heatsink</a:t>
            </a:r>
            <a:r>
              <a:rPr lang="en-US" dirty="0" smtClean="0"/>
              <a:t>.</a:t>
            </a:r>
            <a:endParaRPr lang="en-US" dirty="0"/>
          </a:p>
        </p:txBody>
      </p:sp>
    </p:spTree>
    <p:extLst>
      <p:ext uri="{BB962C8B-B14F-4D97-AF65-F5344CB8AC3E}">
        <p14:creationId xmlns:p14="http://schemas.microsoft.com/office/powerpoint/2010/main" val="61605241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09462" y="921253"/>
            <a:ext cx="11119554" cy="5293757"/>
          </a:xfrm>
          <a:prstGeom prst="rect">
            <a:avLst/>
          </a:prstGeom>
          <a:noFill/>
        </p:spPr>
        <p:txBody>
          <a:bodyPr wrap="square" rtlCol="0">
            <a:spAutoFit/>
          </a:bodyPr>
          <a:lstStyle/>
          <a:p>
            <a:r>
              <a:rPr lang="en-US" sz="2800" b="1" dirty="0" smtClean="0"/>
              <a:t>3.5.6 CPU Installation: (continued)</a:t>
            </a:r>
          </a:p>
          <a:p>
            <a:r>
              <a:rPr lang="en-US" b="1" dirty="0"/>
              <a:t>Remember the following when installing a CPU</a:t>
            </a:r>
            <a:r>
              <a:rPr lang="en-US" b="1" dirty="0" smtClean="0"/>
              <a:t>:</a:t>
            </a:r>
          </a:p>
          <a:p>
            <a:endParaRPr lang="en-US" sz="1000" b="1" dirty="0"/>
          </a:p>
          <a:p>
            <a:r>
              <a:rPr lang="en-US" b="1" dirty="0" smtClean="0"/>
              <a:t>Installation	Description</a:t>
            </a:r>
            <a:r>
              <a:rPr lang="en-US" dirty="0" smtClean="0"/>
              <a:t> </a:t>
            </a:r>
            <a:endParaRPr lang="en-US" dirty="0"/>
          </a:p>
          <a:p>
            <a:r>
              <a:rPr lang="en-US" b="1" dirty="0" smtClean="0"/>
              <a:t>     Step</a:t>
            </a:r>
          </a:p>
          <a:p>
            <a:r>
              <a:rPr lang="en-US" dirty="0" smtClean="0"/>
              <a:t>Insert CPU Chip	</a:t>
            </a:r>
            <a:r>
              <a:rPr lang="en-US" b="1" dirty="0"/>
              <a:t>Inserting the CPU is simple</a:t>
            </a:r>
            <a:r>
              <a:rPr lang="en-US" dirty="0" smtClean="0"/>
              <a:t>. (but you must be very careful at the same time)</a:t>
            </a:r>
            <a:endParaRPr lang="en-US" dirty="0"/>
          </a:p>
          <a:p>
            <a:endParaRPr lang="en-US" sz="1000" dirty="0" smtClean="0"/>
          </a:p>
          <a:p>
            <a:pPr lvl="0"/>
            <a:r>
              <a:rPr lang="en-US" dirty="0"/>
              <a:t>	</a:t>
            </a:r>
            <a:r>
              <a:rPr lang="en-US" dirty="0" smtClean="0"/>
              <a:t>	1 - </a:t>
            </a:r>
            <a:r>
              <a:rPr lang="en-US" dirty="0"/>
              <a:t>Handle the CPU by the edges without touching the underneath connectors.</a:t>
            </a:r>
          </a:p>
          <a:p>
            <a:pPr lvl="0"/>
            <a:r>
              <a:rPr lang="en-US" dirty="0" smtClean="0"/>
              <a:t>		2 - </a:t>
            </a:r>
            <a:r>
              <a:rPr lang="en-US" dirty="0"/>
              <a:t>A Zero Insertion Force (ZIF) socket uses a lever to allow installation of the processor. Drop the </a:t>
            </a:r>
            <a:r>
              <a:rPr lang="en-US" dirty="0" smtClean="0"/>
              <a:t>		     processor </a:t>
            </a:r>
            <a:r>
              <a:rPr lang="en-US" dirty="0"/>
              <a:t>into place, then push down on the lever to lock the processor into place</a:t>
            </a:r>
            <a:r>
              <a:rPr lang="en-US" dirty="0" smtClean="0"/>
              <a:t>.</a:t>
            </a:r>
          </a:p>
          <a:p>
            <a:r>
              <a:rPr lang="en-US" dirty="0"/>
              <a:t>	</a:t>
            </a:r>
            <a:r>
              <a:rPr lang="en-US" dirty="0" smtClean="0"/>
              <a:t>	3 - </a:t>
            </a:r>
            <a:r>
              <a:rPr lang="en-US" dirty="0"/>
              <a:t>When installing a CPU, be sure to orient the CPU appropriately with the socket.</a:t>
            </a:r>
          </a:p>
          <a:p>
            <a:r>
              <a:rPr lang="en-US" dirty="0" smtClean="0"/>
              <a:t>			A. </a:t>
            </a:r>
            <a:r>
              <a:rPr lang="en-US" dirty="0"/>
              <a:t>In most cases, the pin array is keyed so that the CPU can be inserted in only one way</a:t>
            </a:r>
            <a:r>
              <a:rPr lang="en-US" dirty="0" smtClean="0"/>
              <a:t>.</a:t>
            </a:r>
          </a:p>
          <a:p>
            <a:pPr marL="0" lvl="1"/>
            <a:r>
              <a:rPr lang="en-US" dirty="0"/>
              <a:t>	</a:t>
            </a:r>
            <a:r>
              <a:rPr lang="en-US" dirty="0" smtClean="0"/>
              <a:t>		B. </a:t>
            </a:r>
            <a:r>
              <a:rPr lang="en-US" dirty="0"/>
              <a:t>For processors that can be inserted multiple ways, be sure to line up pin 1 on the </a:t>
            </a:r>
            <a:r>
              <a:rPr lang="en-US" dirty="0" smtClean="0"/>
              <a:t>			    processor </a:t>
            </a:r>
            <a:r>
              <a:rPr lang="en-US" dirty="0"/>
              <a:t>with pin 1 in the processor slot. Pin 1 is typically identified with a dot or a </a:t>
            </a:r>
            <a:r>
              <a:rPr lang="en-US" dirty="0" smtClean="0"/>
              <a:t>			    triangle.</a:t>
            </a:r>
            <a:endParaRPr lang="en-US" sz="2000" dirty="0" smtClean="0"/>
          </a:p>
          <a:p>
            <a:pPr lvl="0"/>
            <a:r>
              <a:rPr lang="en-US" sz="2000" dirty="0"/>
              <a:t>	</a:t>
            </a:r>
            <a:r>
              <a:rPr lang="en-US" sz="2000" dirty="0" smtClean="0"/>
              <a:t>	4 - </a:t>
            </a:r>
            <a:r>
              <a:rPr lang="en-US" dirty="0"/>
              <a:t>When installing a processor in a multi-processor system, unused processor slots must be filled </a:t>
            </a:r>
            <a:r>
              <a:rPr lang="en-US" dirty="0" smtClean="0"/>
              <a:t>		      with </a:t>
            </a:r>
            <a:r>
              <a:rPr lang="en-US" dirty="0"/>
              <a:t>a special terminating resistor</a:t>
            </a:r>
            <a:r>
              <a:rPr lang="en-US" dirty="0" smtClean="0"/>
              <a:t>.</a:t>
            </a:r>
          </a:p>
          <a:p>
            <a:pPr lvl="0"/>
            <a:r>
              <a:rPr lang="en-US" dirty="0"/>
              <a:t>	</a:t>
            </a:r>
            <a:r>
              <a:rPr lang="en-US" dirty="0" smtClean="0"/>
              <a:t>	5 - </a:t>
            </a:r>
            <a:r>
              <a:rPr lang="en-US" dirty="0"/>
              <a:t>When adding multiple processors in a multi-processor system, be sure that the speed of the </a:t>
            </a:r>
            <a:r>
              <a:rPr lang="en-US" dirty="0" smtClean="0"/>
              <a:t>		      processors </a:t>
            </a:r>
            <a:r>
              <a:rPr lang="en-US" dirty="0"/>
              <a:t>are the same</a:t>
            </a:r>
            <a:r>
              <a:rPr lang="en-US" dirty="0" smtClean="0"/>
              <a:t>.</a:t>
            </a:r>
            <a:endParaRPr lang="en-US" dirty="0"/>
          </a:p>
        </p:txBody>
      </p:sp>
    </p:spTree>
    <p:extLst>
      <p:ext uri="{BB962C8B-B14F-4D97-AF65-F5344CB8AC3E}">
        <p14:creationId xmlns:p14="http://schemas.microsoft.com/office/powerpoint/2010/main" val="182265315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509462" y="867465"/>
            <a:ext cx="11119554" cy="5416868"/>
          </a:xfrm>
          <a:prstGeom prst="rect">
            <a:avLst/>
          </a:prstGeom>
          <a:noFill/>
        </p:spPr>
        <p:txBody>
          <a:bodyPr wrap="square" rtlCol="0">
            <a:spAutoFit/>
          </a:bodyPr>
          <a:lstStyle/>
          <a:p>
            <a:r>
              <a:rPr lang="en-US" sz="2800" b="1" dirty="0" smtClean="0"/>
              <a:t>3.5.6 CPU Installation: (continued)</a:t>
            </a:r>
          </a:p>
          <a:p>
            <a:r>
              <a:rPr lang="en-US" b="1" dirty="0"/>
              <a:t>Remember the following when installing a CPU</a:t>
            </a:r>
            <a:r>
              <a:rPr lang="en-US" b="1" dirty="0" smtClean="0"/>
              <a:t>:</a:t>
            </a:r>
          </a:p>
          <a:p>
            <a:endParaRPr lang="en-US" sz="1000" b="1" dirty="0"/>
          </a:p>
          <a:p>
            <a:r>
              <a:rPr lang="en-US" b="1" dirty="0" smtClean="0"/>
              <a:t>Installation	Description</a:t>
            </a:r>
            <a:r>
              <a:rPr lang="en-US" dirty="0" smtClean="0"/>
              <a:t> </a:t>
            </a:r>
            <a:endParaRPr lang="en-US" dirty="0"/>
          </a:p>
          <a:p>
            <a:r>
              <a:rPr lang="en-US" b="1" dirty="0" smtClean="0"/>
              <a:t>     Step</a:t>
            </a:r>
          </a:p>
          <a:p>
            <a:r>
              <a:rPr lang="en-US" dirty="0" smtClean="0"/>
              <a:t>Install Heatsink	</a:t>
            </a:r>
            <a:r>
              <a:rPr lang="en-US" dirty="0"/>
              <a:t>The </a:t>
            </a:r>
            <a:r>
              <a:rPr lang="en-US" b="1" dirty="0"/>
              <a:t>heatsink and fan </a:t>
            </a:r>
            <a:r>
              <a:rPr lang="en-US" dirty="0"/>
              <a:t>are installed on top of the CPU.</a:t>
            </a:r>
          </a:p>
          <a:p>
            <a:pPr lvl="0"/>
            <a:r>
              <a:rPr lang="en-US" dirty="0" smtClean="0"/>
              <a:t>     and Fan	1 - </a:t>
            </a:r>
            <a:r>
              <a:rPr lang="en-US" dirty="0"/>
              <a:t>CPUs require a heatsink, and most desktop systems also use a fan for cooling.</a:t>
            </a:r>
          </a:p>
          <a:p>
            <a:r>
              <a:rPr lang="en-US" dirty="0" smtClean="0"/>
              <a:t>		2 - </a:t>
            </a:r>
            <a:r>
              <a:rPr lang="en-US" dirty="0"/>
              <a:t>When installing a heat sink, use thermal grease or a thermal pad between the processor die </a:t>
            </a:r>
            <a:r>
              <a:rPr lang="en-US" dirty="0" smtClean="0"/>
              <a:t>		     and </a:t>
            </a:r>
            <a:r>
              <a:rPr lang="en-US" dirty="0"/>
              <a:t>the heat sink. This maximizes heat transfer between the processor and the CPU</a:t>
            </a:r>
            <a:r>
              <a:rPr lang="en-US" dirty="0" smtClean="0"/>
              <a:t>.</a:t>
            </a:r>
          </a:p>
          <a:p>
            <a:endParaRPr lang="en-US" sz="1000" dirty="0"/>
          </a:p>
          <a:p>
            <a:r>
              <a:rPr lang="en-US" dirty="0" smtClean="0"/>
              <a:t>Connect Fan	</a:t>
            </a:r>
            <a:r>
              <a:rPr lang="en-US" dirty="0"/>
              <a:t>When the CPU includes a fan, be sure to </a:t>
            </a:r>
            <a:r>
              <a:rPr lang="en-US" b="1" dirty="0"/>
              <a:t>connect the fan power </a:t>
            </a:r>
            <a:r>
              <a:rPr lang="en-US" dirty="0"/>
              <a:t>to the motherboard.</a:t>
            </a:r>
            <a:endParaRPr lang="en-US" dirty="0" smtClean="0"/>
          </a:p>
          <a:p>
            <a:r>
              <a:rPr lang="en-US" dirty="0" smtClean="0"/>
              <a:t>     Power</a:t>
            </a:r>
          </a:p>
          <a:p>
            <a:endParaRPr lang="en-US" sz="1000" dirty="0"/>
          </a:p>
          <a:p>
            <a:r>
              <a:rPr lang="en-US" dirty="0" smtClean="0"/>
              <a:t>Configure CMOS	</a:t>
            </a:r>
            <a:r>
              <a:rPr lang="en-US" dirty="0"/>
              <a:t>Most motherboards automatically detect the processor speed. If not, you might need to </a:t>
            </a:r>
            <a:r>
              <a:rPr lang="en-US" b="1" dirty="0" smtClean="0"/>
              <a:t>use</a:t>
            </a:r>
            <a:r>
              <a:rPr lang="en-US" dirty="0" smtClean="0"/>
              <a:t/>
            </a:r>
            <a:br>
              <a:rPr lang="en-US" dirty="0" smtClean="0"/>
            </a:br>
            <a:r>
              <a:rPr lang="en-US" dirty="0" smtClean="0"/>
              <a:t>    Settings	</a:t>
            </a:r>
            <a:r>
              <a:rPr lang="en-US" b="1" dirty="0" smtClean="0"/>
              <a:t>jumpers </a:t>
            </a:r>
            <a:r>
              <a:rPr lang="en-US" b="1" dirty="0"/>
              <a:t>or edit the CMOS </a:t>
            </a:r>
            <a:r>
              <a:rPr lang="en-US" dirty="0"/>
              <a:t>to configure the processor speed. For newer processors released after </a:t>
            </a:r>
            <a:r>
              <a:rPr lang="en-US" dirty="0" smtClean="0"/>
              <a:t>		the </a:t>
            </a:r>
            <a:r>
              <a:rPr lang="en-US" dirty="0"/>
              <a:t>motherboard, you might be able to add support for the processor by updating the BIOS</a:t>
            </a:r>
            <a:r>
              <a:rPr lang="en-US" dirty="0" smtClean="0"/>
              <a:t>.</a:t>
            </a:r>
          </a:p>
          <a:p>
            <a:pPr lvl="0"/>
            <a:r>
              <a:rPr lang="en-US" dirty="0"/>
              <a:t>	</a:t>
            </a:r>
            <a:r>
              <a:rPr lang="en-US" dirty="0" smtClean="0"/>
              <a:t>	1 - </a:t>
            </a:r>
            <a:r>
              <a:rPr lang="en-US" dirty="0"/>
              <a:t>Typically, the processor will run at a speed lower than its rating if the motherboard does not </a:t>
            </a:r>
            <a:r>
              <a:rPr lang="en-US" dirty="0" smtClean="0"/>
              <a:t>		      support </a:t>
            </a:r>
            <a:r>
              <a:rPr lang="en-US" dirty="0"/>
              <a:t>the higher speed</a:t>
            </a:r>
            <a:r>
              <a:rPr lang="en-US" dirty="0" smtClean="0"/>
              <a:t>.</a:t>
            </a:r>
          </a:p>
          <a:p>
            <a:pPr lvl="0"/>
            <a:r>
              <a:rPr lang="en-US" dirty="0"/>
              <a:t>	</a:t>
            </a:r>
            <a:r>
              <a:rPr lang="en-US" dirty="0" smtClean="0"/>
              <a:t>	2 - </a:t>
            </a:r>
            <a:r>
              <a:rPr lang="en-US" dirty="0"/>
              <a:t>As a best practice, you should update the BIOS shortly after installing the processor (you must </a:t>
            </a:r>
            <a:r>
              <a:rPr lang="en-US" dirty="0" smtClean="0"/>
              <a:t>		      have </a:t>
            </a:r>
            <a:r>
              <a:rPr lang="en-US" dirty="0"/>
              <a:t>a processor and memory installed to update the BIOS</a:t>
            </a:r>
            <a:r>
              <a:rPr lang="en-US" dirty="0" smtClean="0"/>
              <a:t>).</a:t>
            </a:r>
            <a:endParaRPr lang="en-US" dirty="0"/>
          </a:p>
        </p:txBody>
      </p:sp>
    </p:spTree>
    <p:extLst>
      <p:ext uri="{BB962C8B-B14F-4D97-AF65-F5344CB8AC3E}">
        <p14:creationId xmlns:p14="http://schemas.microsoft.com/office/powerpoint/2010/main" val="32852095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44106" y="577009"/>
            <a:ext cx="11610821" cy="6217087"/>
          </a:xfrm>
          <a:prstGeom prst="rect">
            <a:avLst/>
          </a:prstGeom>
          <a:noFill/>
        </p:spPr>
        <p:txBody>
          <a:bodyPr wrap="square" rtlCol="0">
            <a:spAutoFit/>
          </a:bodyPr>
          <a:lstStyle/>
          <a:p>
            <a:r>
              <a:rPr lang="en-US" sz="2800" b="1" dirty="0" smtClean="0"/>
              <a:t>3.5.6 CPU Installation: (continued)</a:t>
            </a:r>
          </a:p>
          <a:p>
            <a:r>
              <a:rPr lang="en-US" b="1" dirty="0"/>
              <a:t>Remember the following when installing a CPU</a:t>
            </a:r>
            <a:r>
              <a:rPr lang="en-US" b="1" dirty="0" smtClean="0"/>
              <a:t>:</a:t>
            </a:r>
          </a:p>
          <a:p>
            <a:endParaRPr lang="en-US" sz="1000" b="1" dirty="0"/>
          </a:p>
          <a:p>
            <a:r>
              <a:rPr lang="en-US" b="1" dirty="0" smtClean="0"/>
              <a:t>Installation	Description</a:t>
            </a:r>
            <a:r>
              <a:rPr lang="en-US" dirty="0" smtClean="0"/>
              <a:t> </a:t>
            </a:r>
            <a:endParaRPr lang="en-US" dirty="0"/>
          </a:p>
          <a:p>
            <a:r>
              <a:rPr lang="en-US" b="1" dirty="0" smtClean="0"/>
              <a:t>     Step</a:t>
            </a:r>
          </a:p>
          <a:p>
            <a:r>
              <a:rPr lang="en-US" dirty="0" smtClean="0"/>
              <a:t>Troubleshoot	</a:t>
            </a:r>
            <a:r>
              <a:rPr lang="en-US" dirty="0"/>
              <a:t>If you are having problems, do the following to troubleshoot your installation:</a:t>
            </a:r>
          </a:p>
          <a:p>
            <a:pPr lvl="0"/>
            <a:r>
              <a:rPr lang="en-US" dirty="0" smtClean="0"/>
              <a:t>		1 - </a:t>
            </a:r>
            <a:r>
              <a:rPr lang="en-US" b="1" dirty="0"/>
              <a:t>Spontaneous reboot or intermittent system crashes</a:t>
            </a:r>
            <a:r>
              <a:rPr lang="en-US" dirty="0"/>
              <a:t>: An overheated CPU will cause a </a:t>
            </a:r>
            <a:r>
              <a:rPr lang="en-US" dirty="0" smtClean="0"/>
              <a:t>      			     spontaneous </a:t>
            </a:r>
            <a:r>
              <a:rPr lang="en-US" dirty="0"/>
              <a:t>reboot or intermittent system crashes. A spontaneous reboot can also be caused </a:t>
            </a:r>
            <a:r>
              <a:rPr lang="en-US" dirty="0" smtClean="0"/>
              <a:t>		     	     by </a:t>
            </a:r>
            <a:r>
              <a:rPr lang="en-US" dirty="0"/>
              <a:t>a bad power supply or device driver. A clicking noise when reading or writing data from the </a:t>
            </a:r>
            <a:r>
              <a:rPr lang="en-US" dirty="0" smtClean="0"/>
              <a:t>		     	     hard </a:t>
            </a:r>
            <a:r>
              <a:rPr lang="en-US" dirty="0"/>
              <a:t>disk is an early sign of a failing drive</a:t>
            </a:r>
            <a:r>
              <a:rPr lang="en-US" dirty="0" smtClean="0"/>
              <a:t>.</a:t>
            </a:r>
          </a:p>
          <a:p>
            <a:r>
              <a:rPr lang="en-US" dirty="0" smtClean="0"/>
              <a:t>		2 - </a:t>
            </a:r>
            <a:r>
              <a:rPr lang="en-US" b="1" dirty="0"/>
              <a:t>System lockups and restarts</a:t>
            </a:r>
            <a:r>
              <a:rPr lang="en-US" dirty="0"/>
              <a:t>: Because you have just replaced the processor, the most likely </a:t>
            </a:r>
            <a:r>
              <a:rPr lang="en-US" dirty="0" smtClean="0"/>
              <a:t>		     	     cause </a:t>
            </a:r>
            <a:r>
              <a:rPr lang="en-US" dirty="0"/>
              <a:t>of the problem is related to the CPU. System lockups and restarts can be caused by an </a:t>
            </a:r>
            <a:r>
              <a:rPr lang="en-US" dirty="0" smtClean="0"/>
              <a:t>		     	     overheated </a:t>
            </a:r>
            <a:r>
              <a:rPr lang="en-US" dirty="0"/>
              <a:t>processor. Make sure the CPU fan is running, and that you have used thermal paste </a:t>
            </a:r>
            <a:r>
              <a:rPr lang="en-US" dirty="0" smtClean="0"/>
              <a:t>		     	     between </a:t>
            </a:r>
            <a:r>
              <a:rPr lang="en-US" dirty="0"/>
              <a:t>the CPU and the heat sink</a:t>
            </a:r>
            <a:r>
              <a:rPr lang="en-US" dirty="0" smtClean="0"/>
              <a:t>.</a:t>
            </a:r>
          </a:p>
          <a:p>
            <a:r>
              <a:rPr lang="en-US" dirty="0"/>
              <a:t>	</a:t>
            </a:r>
            <a:r>
              <a:rPr lang="en-US" dirty="0" smtClean="0"/>
              <a:t>	3 - </a:t>
            </a:r>
            <a:r>
              <a:rPr lang="en-US" b="1" dirty="0"/>
              <a:t>System beeps regularly, nothing is shown on the screen and it doesn't start</a:t>
            </a:r>
            <a:r>
              <a:rPr lang="en-US" dirty="0"/>
              <a:t>: Flashing the BIOS </a:t>
            </a:r>
            <a:r>
              <a:rPr lang="en-US" dirty="0" smtClean="0"/>
              <a:t>		     	      is </a:t>
            </a:r>
            <a:r>
              <a:rPr lang="en-US" dirty="0"/>
              <a:t>often required to upgrade system components that are part of the motherboard, such as to </a:t>
            </a:r>
            <a:r>
              <a:rPr lang="en-US" dirty="0" smtClean="0"/>
              <a:t>		     	      upgrade </a:t>
            </a:r>
            <a:r>
              <a:rPr lang="en-US" dirty="0"/>
              <a:t>to a faster processor. If the motherboard lists the processor as supported but it is not </a:t>
            </a:r>
            <a:r>
              <a:rPr lang="en-US" dirty="0" smtClean="0"/>
              <a:t>		     	      correctly </a:t>
            </a:r>
            <a:r>
              <a:rPr lang="en-US" dirty="0"/>
              <a:t>recognized, update the BIOS to the latest version. Press F8 while booting to enter </a:t>
            </a:r>
            <a:r>
              <a:rPr lang="en-US" dirty="0" smtClean="0"/>
              <a:t>the   		      advanced </a:t>
            </a:r>
            <a:r>
              <a:rPr lang="en-US" dirty="0"/>
              <a:t>boot menu when Windows loads. However, this option assumes the BIOS has loaded </a:t>
            </a:r>
            <a:r>
              <a:rPr lang="en-US" dirty="0" smtClean="0"/>
              <a:t>		     correctly </a:t>
            </a:r>
            <a:r>
              <a:rPr lang="en-US" dirty="0"/>
              <a:t>and the computer passed the POST tests. Replacing the motherboard is likely not </a:t>
            </a:r>
            <a:r>
              <a:rPr lang="en-US" dirty="0" smtClean="0"/>
              <a:t>		    	     required </a:t>
            </a:r>
            <a:r>
              <a:rPr lang="en-US" dirty="0"/>
              <a:t>as the motherboard was working correctly and the documentation states the CPU is </a:t>
            </a:r>
            <a:r>
              <a:rPr lang="en-US" dirty="0" smtClean="0"/>
              <a:t>		     	     compatible </a:t>
            </a:r>
            <a:r>
              <a:rPr lang="en-US" dirty="0"/>
              <a:t>with the motherboard. Only replace the CPU after you have determined that it is </a:t>
            </a:r>
            <a:r>
              <a:rPr lang="en-US" dirty="0" smtClean="0"/>
              <a:t>faulty.</a:t>
            </a:r>
            <a:endParaRPr lang="en-US" dirty="0"/>
          </a:p>
        </p:txBody>
      </p:sp>
    </p:spTree>
    <p:extLst>
      <p:ext uri="{BB962C8B-B14F-4D97-AF65-F5344CB8AC3E}">
        <p14:creationId xmlns:p14="http://schemas.microsoft.com/office/powerpoint/2010/main" val="273970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46938" y="126453"/>
            <a:ext cx="2104229" cy="523220"/>
          </a:xfrm>
          <a:prstGeom prst="rect">
            <a:avLst/>
          </a:prstGeom>
          <a:noFill/>
        </p:spPr>
        <p:txBody>
          <a:bodyPr wrap="none" rtlCol="0">
            <a:spAutoFit/>
          </a:bodyPr>
          <a:lstStyle/>
          <a:p>
            <a:pPr algn="ctr"/>
            <a:r>
              <a:rPr lang="en-US" sz="2800" dirty="0" smtClean="0"/>
              <a:t>CIAT CIS101A</a:t>
            </a:r>
          </a:p>
        </p:txBody>
      </p:sp>
      <p:pic>
        <p:nvPicPr>
          <p:cNvPr id="56322" name="Picture 2" descr="Image result for nlx form factor"/>
          <p:cNvPicPr>
            <a:picLocks noChangeAspect="1" noChangeArrowheads="1"/>
          </p:cNvPicPr>
          <p:nvPr/>
        </p:nvPicPr>
        <p:blipFill>
          <a:blip r:embed="rId2" cstate="print"/>
          <a:srcRect/>
          <a:stretch>
            <a:fillRect/>
          </a:stretch>
        </p:blipFill>
        <p:spPr bwMode="auto">
          <a:xfrm>
            <a:off x="610895" y="3605839"/>
            <a:ext cx="4254034" cy="2751829"/>
          </a:xfrm>
          <a:prstGeom prst="rect">
            <a:avLst/>
          </a:prstGeom>
          <a:noFill/>
        </p:spPr>
      </p:pic>
      <p:pic>
        <p:nvPicPr>
          <p:cNvPr id="56324" name="Picture 4" descr="Image result for itx form factors"/>
          <p:cNvPicPr>
            <a:picLocks noChangeAspect="1" noChangeArrowheads="1"/>
          </p:cNvPicPr>
          <p:nvPr/>
        </p:nvPicPr>
        <p:blipFill>
          <a:blip r:embed="rId3" cstate="print"/>
          <a:srcRect/>
          <a:stretch>
            <a:fillRect/>
          </a:stretch>
        </p:blipFill>
        <p:spPr bwMode="auto">
          <a:xfrm>
            <a:off x="1725282" y="721289"/>
            <a:ext cx="7676308" cy="2574001"/>
          </a:xfrm>
          <a:prstGeom prst="rect">
            <a:avLst/>
          </a:prstGeom>
          <a:noFill/>
        </p:spPr>
      </p:pic>
      <p:pic>
        <p:nvPicPr>
          <p:cNvPr id="73730" name="Picture 2" descr="Image result for btx form factors"/>
          <p:cNvPicPr>
            <a:picLocks noChangeAspect="1" noChangeArrowheads="1"/>
          </p:cNvPicPr>
          <p:nvPr/>
        </p:nvPicPr>
        <p:blipFill>
          <a:blip r:embed="rId4" cstate="print"/>
          <a:srcRect t="43438"/>
          <a:stretch>
            <a:fillRect/>
          </a:stretch>
        </p:blipFill>
        <p:spPr bwMode="auto">
          <a:xfrm>
            <a:off x="5093898" y="3485072"/>
            <a:ext cx="6934200" cy="2941608"/>
          </a:xfrm>
          <a:prstGeom prst="rect">
            <a:avLst/>
          </a:prstGeom>
          <a:noFill/>
        </p:spPr>
      </p:pic>
    </p:spTree>
    <p:extLst>
      <p:ext uri="{BB962C8B-B14F-4D97-AF65-F5344CB8AC3E}">
        <p14:creationId xmlns:p14="http://schemas.microsoft.com/office/powerpoint/2010/main" val="135510079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54864" y="856705"/>
            <a:ext cx="11610821" cy="5447645"/>
          </a:xfrm>
          <a:prstGeom prst="rect">
            <a:avLst/>
          </a:prstGeom>
          <a:noFill/>
        </p:spPr>
        <p:txBody>
          <a:bodyPr wrap="square" rtlCol="0">
            <a:spAutoFit/>
          </a:bodyPr>
          <a:lstStyle/>
          <a:p>
            <a:r>
              <a:rPr lang="en-US" sz="2800" b="1" dirty="0" smtClean="0"/>
              <a:t>3.6 Processor Troubleshooting:</a:t>
            </a:r>
          </a:p>
          <a:p>
            <a:r>
              <a:rPr lang="en-US" b="1" dirty="0"/>
              <a:t>Symptoms of a failed or failing CPU include:</a:t>
            </a:r>
          </a:p>
          <a:p>
            <a:endParaRPr lang="en-US" sz="1000" b="1" dirty="0" smtClean="0"/>
          </a:p>
          <a:p>
            <a:pPr lvl="0"/>
            <a:r>
              <a:rPr lang="en-US" dirty="0" smtClean="0"/>
              <a:t>o System </a:t>
            </a:r>
            <a:r>
              <a:rPr lang="en-US" dirty="0"/>
              <a:t>will not boot.</a:t>
            </a:r>
          </a:p>
          <a:p>
            <a:pPr lvl="0"/>
            <a:r>
              <a:rPr lang="en-US" dirty="0" smtClean="0"/>
              <a:t>o System </a:t>
            </a:r>
            <a:r>
              <a:rPr lang="en-US" dirty="0"/>
              <a:t>boots, but the operating system fails to load.</a:t>
            </a:r>
          </a:p>
          <a:p>
            <a:pPr lvl="0"/>
            <a:r>
              <a:rPr lang="en-US" dirty="0" smtClean="0"/>
              <a:t>o System </a:t>
            </a:r>
            <a:r>
              <a:rPr lang="en-US" dirty="0"/>
              <a:t>has POST parity problems with a number of devices.</a:t>
            </a:r>
          </a:p>
          <a:p>
            <a:pPr lvl="0"/>
            <a:r>
              <a:rPr lang="en-US" dirty="0" smtClean="0"/>
              <a:t>o System </a:t>
            </a:r>
            <a:r>
              <a:rPr lang="en-US" dirty="0"/>
              <a:t>locks up shortly after startup</a:t>
            </a:r>
            <a:r>
              <a:rPr lang="en-US" dirty="0" smtClean="0"/>
              <a:t>:</a:t>
            </a:r>
          </a:p>
          <a:p>
            <a:pPr lvl="0"/>
            <a:endParaRPr lang="en-US" sz="1000" dirty="0" smtClean="0"/>
          </a:p>
          <a:p>
            <a:r>
              <a:rPr lang="en-US" dirty="0"/>
              <a:t>	</a:t>
            </a:r>
            <a:r>
              <a:rPr lang="en-US" dirty="0" smtClean="0"/>
              <a:t>A. </a:t>
            </a:r>
            <a:r>
              <a:rPr lang="en-US" dirty="0"/>
              <a:t>This symptom is possibly thermal issue. Check for this problem by shutting down, letting the system cool off, </a:t>
            </a:r>
            <a:r>
              <a:rPr lang="en-US" dirty="0" smtClean="0"/>
              <a:t>	     and </a:t>
            </a:r>
            <a:r>
              <a:rPr lang="en-US" dirty="0"/>
              <a:t>restarting the computer to verify whether the problem repeats itself. Check the following if overheating </a:t>
            </a:r>
            <a:r>
              <a:rPr lang="en-US" dirty="0" smtClean="0"/>
              <a:t>	     seems </a:t>
            </a:r>
            <a:r>
              <a:rPr lang="en-US" dirty="0"/>
              <a:t>to be the problem</a:t>
            </a:r>
            <a:r>
              <a:rPr lang="en-US" dirty="0" smtClean="0"/>
              <a:t>:</a:t>
            </a:r>
          </a:p>
          <a:p>
            <a:endParaRPr lang="en-US" sz="1000" dirty="0" smtClean="0"/>
          </a:p>
          <a:p>
            <a:pPr lvl="2"/>
            <a:r>
              <a:rPr lang="en-US" dirty="0" smtClean="0"/>
              <a:t>	1. Check </a:t>
            </a:r>
            <a:r>
              <a:rPr lang="en-US" dirty="0"/>
              <a:t>the heatsink and fan for placement and condition.</a:t>
            </a:r>
            <a:endParaRPr lang="en-US" sz="2000" dirty="0"/>
          </a:p>
          <a:p>
            <a:pPr lvl="2"/>
            <a:r>
              <a:rPr lang="en-US" dirty="0" smtClean="0"/>
              <a:t>	2. Verify </a:t>
            </a:r>
            <a:r>
              <a:rPr lang="en-US" dirty="0"/>
              <a:t>that thermal paste or a thermal pad has been used between the processor and the heat sink.</a:t>
            </a:r>
            <a:endParaRPr lang="en-US" sz="2000" dirty="0"/>
          </a:p>
          <a:p>
            <a:pPr lvl="2"/>
            <a:r>
              <a:rPr lang="en-US" dirty="0" smtClean="0"/>
              <a:t>	3. Ensure </a:t>
            </a:r>
            <a:r>
              <a:rPr lang="en-US" dirty="0"/>
              <a:t>the heatsink is firmly attached to the CPU.</a:t>
            </a:r>
            <a:endParaRPr lang="en-US" sz="2000" dirty="0"/>
          </a:p>
          <a:p>
            <a:pPr lvl="2"/>
            <a:r>
              <a:rPr lang="en-US" dirty="0" smtClean="0"/>
              <a:t>	4. Verify </a:t>
            </a:r>
            <a:r>
              <a:rPr lang="en-US" dirty="0"/>
              <a:t>that the CPU is properly seated in its socket.</a:t>
            </a:r>
            <a:endParaRPr lang="en-US" sz="2000" dirty="0"/>
          </a:p>
          <a:p>
            <a:pPr lvl="2"/>
            <a:r>
              <a:rPr lang="en-US" dirty="0" smtClean="0"/>
              <a:t>	5. Make </a:t>
            </a:r>
            <a:r>
              <a:rPr lang="en-US" dirty="0"/>
              <a:t>sure system case fans are working and that the case and expansion slots are in place</a:t>
            </a:r>
            <a:r>
              <a:rPr lang="en-US" dirty="0" smtClean="0"/>
              <a:t>.</a:t>
            </a:r>
          </a:p>
          <a:p>
            <a:pPr lvl="2"/>
            <a:endParaRPr lang="en-US" sz="1000" dirty="0" smtClean="0"/>
          </a:p>
          <a:p>
            <a:pPr lvl="2"/>
            <a:r>
              <a:rPr lang="en-US" sz="2000" dirty="0" smtClean="0"/>
              <a:t>B. </a:t>
            </a:r>
            <a:r>
              <a:rPr lang="en-US" dirty="0"/>
              <a:t>If the computer is not overheating but has this symptom, the problem could be the clock or system timers </a:t>
            </a:r>
            <a:r>
              <a:rPr lang="en-US" dirty="0" smtClean="0"/>
              <a:t>in</a:t>
            </a:r>
            <a:br>
              <a:rPr lang="en-US" dirty="0" smtClean="0"/>
            </a:br>
            <a:r>
              <a:rPr lang="en-US" dirty="0" smtClean="0"/>
              <a:t>     </a:t>
            </a:r>
            <a:r>
              <a:rPr lang="en-US" dirty="0"/>
              <a:t>the BIOS/UEFI are set incorrectly</a:t>
            </a:r>
            <a:r>
              <a:rPr lang="en-US" dirty="0" smtClean="0"/>
              <a:t>.</a:t>
            </a:r>
            <a:endParaRPr lang="en-US" dirty="0"/>
          </a:p>
        </p:txBody>
      </p:sp>
    </p:spTree>
    <p:extLst>
      <p:ext uri="{BB962C8B-B14F-4D97-AF65-F5344CB8AC3E}">
        <p14:creationId xmlns:p14="http://schemas.microsoft.com/office/powerpoint/2010/main" val="17955567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150605"/>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254864" y="856705"/>
            <a:ext cx="11610821" cy="5509200"/>
          </a:xfrm>
          <a:prstGeom prst="rect">
            <a:avLst/>
          </a:prstGeom>
          <a:noFill/>
        </p:spPr>
        <p:txBody>
          <a:bodyPr wrap="square" rtlCol="0">
            <a:spAutoFit/>
          </a:bodyPr>
          <a:lstStyle/>
          <a:p>
            <a:r>
              <a:rPr lang="en-US" sz="2800" b="1" dirty="0" smtClean="0"/>
              <a:t>3.6 Processor Troubleshooting: (continued)</a:t>
            </a:r>
          </a:p>
          <a:p>
            <a:r>
              <a:rPr lang="en-US" b="1" dirty="0"/>
              <a:t>Symptoms of a failed or failing CPU include:</a:t>
            </a:r>
          </a:p>
          <a:p>
            <a:endParaRPr lang="en-US" sz="1000" b="1" dirty="0" smtClean="0"/>
          </a:p>
          <a:p>
            <a:pPr lvl="0"/>
            <a:r>
              <a:rPr lang="en-US" dirty="0" smtClean="0"/>
              <a:t>o System </a:t>
            </a:r>
            <a:r>
              <a:rPr lang="en-US" dirty="0"/>
              <a:t>sounds a POST beep code indicating a CPU fault upon boot</a:t>
            </a:r>
            <a:r>
              <a:rPr lang="en-US" dirty="0" smtClean="0"/>
              <a:t>:</a:t>
            </a:r>
          </a:p>
          <a:p>
            <a:pPr lvl="0"/>
            <a:endParaRPr lang="en-US" sz="2000" dirty="0"/>
          </a:p>
          <a:p>
            <a:pPr lvl="1"/>
            <a:r>
              <a:rPr lang="en-US" dirty="0" smtClean="0"/>
              <a:t>1. Verify </a:t>
            </a:r>
            <a:r>
              <a:rPr lang="en-US" dirty="0"/>
              <a:t>that the CPU is receiving sufficient power by checking the power outputs.</a:t>
            </a:r>
            <a:endParaRPr lang="en-US" sz="2000" dirty="0"/>
          </a:p>
          <a:p>
            <a:pPr lvl="1"/>
            <a:r>
              <a:rPr lang="en-US" dirty="0" smtClean="0"/>
              <a:t>2. If </a:t>
            </a:r>
            <a:r>
              <a:rPr lang="en-US" dirty="0"/>
              <a:t>these are good, replace the CPU.</a:t>
            </a:r>
            <a:endParaRPr lang="en-US" sz="2000" dirty="0"/>
          </a:p>
          <a:p>
            <a:pPr lvl="1"/>
            <a:r>
              <a:rPr lang="en-US" dirty="0" smtClean="0"/>
              <a:t>3. If </a:t>
            </a:r>
            <a:r>
              <a:rPr lang="en-US" dirty="0"/>
              <a:t>the fault remains, the problem is with the motherboard</a:t>
            </a:r>
            <a:r>
              <a:rPr lang="en-US" dirty="0" smtClean="0"/>
              <a:t>.</a:t>
            </a:r>
          </a:p>
          <a:p>
            <a:pPr lvl="1"/>
            <a:endParaRPr lang="en-US" sz="2000" dirty="0"/>
          </a:p>
          <a:p>
            <a:pPr lvl="0"/>
            <a:r>
              <a:rPr lang="en-US" dirty="0" smtClean="0"/>
              <a:t>o System </a:t>
            </a:r>
            <a:r>
              <a:rPr lang="en-US" dirty="0"/>
              <a:t>crashes on startup or when running a software application or certain group of applications</a:t>
            </a:r>
            <a:r>
              <a:rPr lang="en-US" dirty="0" smtClean="0"/>
              <a:t>:</a:t>
            </a:r>
          </a:p>
          <a:p>
            <a:pPr lvl="0"/>
            <a:endParaRPr lang="en-US" sz="2000" dirty="0"/>
          </a:p>
          <a:p>
            <a:pPr lvl="1"/>
            <a:r>
              <a:rPr lang="en-US" dirty="0" smtClean="0"/>
              <a:t>1. Run </a:t>
            </a:r>
            <a:r>
              <a:rPr lang="en-US" dirty="0"/>
              <a:t>repetitive tests using diagnostic software.</a:t>
            </a:r>
            <a:endParaRPr lang="en-US" sz="2000" dirty="0"/>
          </a:p>
          <a:p>
            <a:pPr lvl="1"/>
            <a:r>
              <a:rPr lang="en-US" dirty="0" smtClean="0"/>
              <a:t>2. After </a:t>
            </a:r>
            <a:r>
              <a:rPr lang="en-US" dirty="0"/>
              <a:t>replacing a seemingly faulty CPU and the symptom remains, run similar tests on the motherboard </a:t>
            </a:r>
            <a:r>
              <a:rPr lang="en-US" dirty="0" smtClean="0"/>
              <a:t>and</a:t>
            </a:r>
            <a:br>
              <a:rPr lang="en-US" dirty="0" smtClean="0"/>
            </a:br>
            <a:r>
              <a:rPr lang="en-US" dirty="0" smtClean="0"/>
              <a:t>    chipset</a:t>
            </a:r>
            <a:r>
              <a:rPr lang="en-US" dirty="0"/>
              <a:t>.</a:t>
            </a:r>
            <a:endParaRPr lang="en-US" sz="2000" dirty="0"/>
          </a:p>
          <a:p>
            <a:pPr lvl="1"/>
            <a:r>
              <a:rPr lang="en-US" dirty="0" smtClean="0"/>
              <a:t>3. Do </a:t>
            </a:r>
            <a:r>
              <a:rPr lang="en-US" dirty="0"/>
              <a:t>not forget to check for a corrupt file in the software</a:t>
            </a:r>
            <a:r>
              <a:rPr lang="en-US" dirty="0" smtClean="0"/>
              <a:t>.</a:t>
            </a:r>
            <a:endParaRPr lang="en-US" sz="2000" dirty="0" smtClean="0"/>
          </a:p>
          <a:p>
            <a:pPr lvl="1"/>
            <a:endParaRPr lang="en-US" dirty="0"/>
          </a:p>
          <a:p>
            <a:pPr lvl="1"/>
            <a:r>
              <a:rPr lang="en-US" sz="2000" dirty="0" smtClean="0"/>
              <a:t>Note: </a:t>
            </a:r>
            <a:r>
              <a:rPr lang="en-US" i="1" dirty="0"/>
              <a:t>If the computer boots, but the processor is running at less than its rated speed, check for incorrectly set motherboard settings or use the BIOS/UEFI to set the appropriate CPU speed. If you cannot set the correct speed, try updating the BIOS with the latest version</a:t>
            </a:r>
            <a:r>
              <a:rPr lang="en-US" i="1" dirty="0" smtClean="0"/>
              <a:t>.</a:t>
            </a:r>
            <a:endParaRPr lang="en-US" i="1" dirty="0"/>
          </a:p>
        </p:txBody>
      </p:sp>
    </p:spTree>
    <p:extLst>
      <p:ext uri="{BB962C8B-B14F-4D97-AF65-F5344CB8AC3E}">
        <p14:creationId xmlns:p14="http://schemas.microsoft.com/office/powerpoint/2010/main" val="17084378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1011" y="2979868"/>
            <a:ext cx="3463962" cy="523220"/>
          </a:xfrm>
          <a:prstGeom prst="rect">
            <a:avLst/>
          </a:prstGeom>
          <a:noFill/>
        </p:spPr>
        <p:txBody>
          <a:bodyPr wrap="square" rtlCol="0">
            <a:spAutoFit/>
          </a:bodyPr>
          <a:lstStyle/>
          <a:p>
            <a:pPr algn="ctr"/>
            <a:r>
              <a:rPr lang="en-US" sz="2800" dirty="0" smtClean="0"/>
              <a:t>- END OF CLASS 3 -</a:t>
            </a:r>
            <a:endParaRPr lang="en-US" sz="2800" dirty="0"/>
          </a:p>
        </p:txBody>
      </p:sp>
      <p:sp>
        <p:nvSpPr>
          <p:cNvPr id="5" name="TextBox 4"/>
          <p:cNvSpPr txBox="1"/>
          <p:nvPr/>
        </p:nvSpPr>
        <p:spPr>
          <a:xfrm>
            <a:off x="4593515" y="355002"/>
            <a:ext cx="2398955" cy="523220"/>
          </a:xfrm>
          <a:prstGeom prst="rect">
            <a:avLst/>
          </a:prstGeom>
          <a:noFill/>
        </p:spPr>
        <p:txBody>
          <a:bodyPr wrap="square" rtlCol="0">
            <a:spAutoFit/>
          </a:bodyPr>
          <a:lstStyle/>
          <a:p>
            <a:pPr algn="ctr"/>
            <a:r>
              <a:rPr lang="en-US" sz="2800" dirty="0" smtClean="0"/>
              <a:t>CIAT CIS101A</a:t>
            </a:r>
            <a:endParaRPr lang="en-US" sz="2800" dirty="0"/>
          </a:p>
        </p:txBody>
      </p:sp>
    </p:spTree>
    <p:extLst>
      <p:ext uri="{BB962C8B-B14F-4D97-AF65-F5344CB8AC3E}">
        <p14:creationId xmlns:p14="http://schemas.microsoft.com/office/powerpoint/2010/main" val="149640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78037521"/>
              </p:ext>
            </p:extLst>
          </p:nvPr>
        </p:nvGraphicFramePr>
        <p:xfrm>
          <a:off x="631371" y="1018009"/>
          <a:ext cx="10863944" cy="5322732"/>
        </p:xfrm>
        <a:graphic>
          <a:graphicData uri="http://schemas.openxmlformats.org/drawingml/2006/table">
            <a:tbl>
              <a:tblPr firstRow="1" firstCol="1" bandRow="1">
                <a:tableStyleId>{5C22544A-7EE6-4342-B048-85BDC9FD1C3A}</a:tableStyleId>
              </a:tblPr>
              <a:tblGrid>
                <a:gridCol w="892629"/>
                <a:gridCol w="9971315"/>
              </a:tblGrid>
              <a:tr h="258241">
                <a:tc>
                  <a:txBody>
                    <a:bodyPr/>
                    <a:lstStyle/>
                    <a:p>
                      <a:pPr marL="0" marR="0" algn="ctr">
                        <a:lnSpc>
                          <a:spcPct val="107000"/>
                        </a:lnSpc>
                        <a:spcBef>
                          <a:spcPts val="375"/>
                        </a:spcBef>
                        <a:spcAft>
                          <a:spcPts val="375"/>
                        </a:spcAft>
                      </a:pPr>
                      <a:r>
                        <a:rPr lang="en-US" sz="1200" dirty="0">
                          <a:effectLst/>
                        </a:rPr>
                        <a:t>Type</a:t>
                      </a:r>
                      <a:endParaRPr lang="en-US" sz="1200" dirty="0">
                        <a:effectLst/>
                        <a:latin typeface="Calibri"/>
                        <a:ea typeface="Calibri"/>
                        <a:cs typeface="Times New Roman"/>
                      </a:endParaRPr>
                    </a:p>
                  </a:txBody>
                  <a:tcPr marL="125476" marR="125476" marT="31369" marB="31369" anchor="ctr"/>
                </a:tc>
                <a:tc>
                  <a:txBody>
                    <a:bodyPr/>
                    <a:lstStyle/>
                    <a:p>
                      <a:pPr marL="0" marR="0">
                        <a:lnSpc>
                          <a:spcPct val="107000"/>
                        </a:lnSpc>
                        <a:spcBef>
                          <a:spcPts val="375"/>
                        </a:spcBef>
                        <a:spcAft>
                          <a:spcPts val="375"/>
                        </a:spcAft>
                      </a:pPr>
                      <a:r>
                        <a:rPr lang="en-US" sz="1200" dirty="0">
                          <a:effectLst/>
                        </a:rPr>
                        <a:t>Description</a:t>
                      </a:r>
                      <a:endParaRPr lang="en-US" sz="1200" dirty="0">
                        <a:effectLst/>
                        <a:latin typeface="Calibri"/>
                        <a:ea typeface="Calibri"/>
                        <a:cs typeface="Times New Roman"/>
                      </a:endParaRPr>
                    </a:p>
                  </a:txBody>
                  <a:tcPr marL="125476" marR="125476" marT="31369" marB="31369" anchor="ctr"/>
                </a:tc>
              </a:tr>
              <a:tr h="1116054">
                <a:tc>
                  <a:txBody>
                    <a:bodyPr/>
                    <a:lstStyle/>
                    <a:p>
                      <a:pPr marL="0" marR="0" algn="ctr">
                        <a:lnSpc>
                          <a:spcPct val="107000"/>
                        </a:lnSpc>
                        <a:spcBef>
                          <a:spcPts val="375"/>
                        </a:spcBef>
                        <a:spcAft>
                          <a:spcPts val="375"/>
                        </a:spcAft>
                      </a:pPr>
                      <a:r>
                        <a:rPr lang="en-US" sz="1200" dirty="0">
                          <a:effectLst/>
                        </a:rPr>
                        <a:t>ATX Full-Tower</a:t>
                      </a:r>
                      <a:endParaRPr lang="en-US" sz="1200" dirty="0">
                        <a:effectLst/>
                        <a:latin typeface="Calibri"/>
                        <a:ea typeface="Calibri"/>
                        <a:cs typeface="Times New Roman"/>
                      </a:endParaRPr>
                    </a:p>
                  </a:txBody>
                  <a:tcPr marL="125476" marR="125476" marT="31369" marB="31369" anchor="ctr"/>
                </a:tc>
                <a:tc>
                  <a:txBody>
                    <a:bodyPr/>
                    <a:lstStyle/>
                    <a:p>
                      <a:pPr marL="0" marR="0">
                        <a:lnSpc>
                          <a:spcPct val="100000"/>
                        </a:lnSpc>
                        <a:spcBef>
                          <a:spcPts val="0"/>
                        </a:spcBef>
                        <a:spcAft>
                          <a:spcPts val="0"/>
                        </a:spcAft>
                      </a:pPr>
                      <a:r>
                        <a:rPr lang="en-US" sz="1300" dirty="0">
                          <a:effectLst/>
                        </a:rPr>
                        <a:t>ATX full-tower cases are the largest computer cases. Full-tower cases have a lot of space for external and internal components. ATX full-tower cases are compatible with the following form factors:</a:t>
                      </a:r>
                    </a:p>
                    <a:p>
                      <a:pPr marL="342900" marR="0" lvl="0" indent="-342900">
                        <a:lnSpc>
                          <a:spcPct val="100000"/>
                        </a:lnSpc>
                        <a:spcBef>
                          <a:spcPts val="0"/>
                        </a:spcBef>
                        <a:spcAft>
                          <a:spcPts val="0"/>
                        </a:spcAft>
                        <a:buSzPts val="1000"/>
                        <a:buFont typeface="Symbol"/>
                        <a:buChar char=""/>
                        <a:tabLst>
                          <a:tab pos="457200" algn="l"/>
                        </a:tabLst>
                      </a:pPr>
                      <a:r>
                        <a:rPr lang="en-US" sz="1300" dirty="0">
                          <a:effectLst/>
                        </a:rPr>
                        <a:t>Standard ATX</a:t>
                      </a:r>
                    </a:p>
                    <a:p>
                      <a:pPr marL="342900" marR="0" lvl="0" indent="-342900">
                        <a:lnSpc>
                          <a:spcPct val="100000"/>
                        </a:lnSpc>
                        <a:spcBef>
                          <a:spcPts val="0"/>
                        </a:spcBef>
                        <a:spcAft>
                          <a:spcPts val="0"/>
                        </a:spcAft>
                        <a:buSzPts val="1000"/>
                        <a:buFont typeface="Symbol"/>
                        <a:buChar char=""/>
                        <a:tabLst>
                          <a:tab pos="457200" algn="l"/>
                        </a:tabLst>
                      </a:pPr>
                      <a:r>
                        <a:rPr lang="en-US" sz="1300" dirty="0">
                          <a:effectLst/>
                        </a:rPr>
                        <a:t>EATX</a:t>
                      </a:r>
                    </a:p>
                    <a:p>
                      <a:pPr marL="342900" marR="0" lvl="0" indent="-342900">
                        <a:lnSpc>
                          <a:spcPct val="100000"/>
                        </a:lnSpc>
                        <a:spcBef>
                          <a:spcPts val="0"/>
                        </a:spcBef>
                        <a:spcAft>
                          <a:spcPts val="0"/>
                        </a:spcAft>
                        <a:buSzPts val="1000"/>
                        <a:buFont typeface="Symbol"/>
                        <a:buChar char=""/>
                        <a:tabLst>
                          <a:tab pos="457200" algn="l"/>
                        </a:tabLst>
                      </a:pPr>
                      <a:r>
                        <a:rPr lang="en-US" sz="1300" dirty="0" err="1">
                          <a:effectLst/>
                        </a:rPr>
                        <a:t>microATX</a:t>
                      </a:r>
                      <a:endParaRPr lang="en-US" sz="1300" dirty="0">
                        <a:effectLst/>
                        <a:latin typeface="Calibri"/>
                        <a:ea typeface="Calibri"/>
                        <a:cs typeface="Times New Roman"/>
                      </a:endParaRPr>
                    </a:p>
                  </a:txBody>
                  <a:tcPr marL="125476" marR="125476" marT="62738" marB="62738" anchor="ctr"/>
                </a:tc>
              </a:tr>
              <a:tr h="1327011">
                <a:tc>
                  <a:txBody>
                    <a:bodyPr/>
                    <a:lstStyle/>
                    <a:p>
                      <a:pPr marL="0" marR="0" algn="ctr">
                        <a:lnSpc>
                          <a:spcPct val="107000"/>
                        </a:lnSpc>
                        <a:spcBef>
                          <a:spcPts val="0"/>
                        </a:spcBef>
                        <a:spcAft>
                          <a:spcPts val="0"/>
                        </a:spcAft>
                      </a:pPr>
                      <a:r>
                        <a:rPr lang="en-US" sz="1200" dirty="0">
                          <a:effectLst/>
                        </a:rPr>
                        <a:t>ATX Mid-Tower</a:t>
                      </a:r>
                      <a:endParaRPr lang="en-US" sz="1200" dirty="0">
                        <a:effectLst/>
                        <a:latin typeface="Calibri"/>
                        <a:ea typeface="Calibri"/>
                        <a:cs typeface="Times New Roman"/>
                      </a:endParaRPr>
                    </a:p>
                  </a:txBody>
                  <a:tcPr marL="125476" marR="125476" marT="31369" marB="31369" anchor="ctr"/>
                </a:tc>
                <a:tc>
                  <a:txBody>
                    <a:bodyPr/>
                    <a:lstStyle/>
                    <a:p>
                      <a:pPr marL="0" marR="0">
                        <a:lnSpc>
                          <a:spcPct val="100000"/>
                        </a:lnSpc>
                        <a:spcBef>
                          <a:spcPts val="0"/>
                        </a:spcBef>
                        <a:spcAft>
                          <a:spcPts val="0"/>
                        </a:spcAft>
                      </a:pPr>
                      <a:r>
                        <a:rPr lang="en-US" sz="1300" dirty="0">
                          <a:effectLst/>
                        </a:rPr>
                        <a:t>ATX mid-tower cases are slightly smaller than full-tower cases. Mid-tower cases have fewer external and internal bays. ATX mid-tower cases are compatible with the following form factors:</a:t>
                      </a:r>
                    </a:p>
                    <a:p>
                      <a:pPr marL="342900" marR="0" lvl="0" indent="-342900">
                        <a:lnSpc>
                          <a:spcPct val="100000"/>
                        </a:lnSpc>
                        <a:spcBef>
                          <a:spcPts val="0"/>
                        </a:spcBef>
                        <a:spcAft>
                          <a:spcPts val="0"/>
                        </a:spcAft>
                        <a:buSzPts val="1000"/>
                        <a:buFont typeface="Symbol"/>
                        <a:buChar char=""/>
                        <a:tabLst>
                          <a:tab pos="457200" algn="l"/>
                        </a:tabLst>
                      </a:pPr>
                      <a:r>
                        <a:rPr lang="en-US" sz="1300" dirty="0">
                          <a:effectLst/>
                        </a:rPr>
                        <a:t>Standard ATX</a:t>
                      </a:r>
                    </a:p>
                    <a:p>
                      <a:pPr marL="342900" marR="0" lvl="0" indent="-342900">
                        <a:lnSpc>
                          <a:spcPct val="100000"/>
                        </a:lnSpc>
                        <a:spcBef>
                          <a:spcPts val="0"/>
                        </a:spcBef>
                        <a:spcAft>
                          <a:spcPts val="0"/>
                        </a:spcAft>
                        <a:buSzPts val="1000"/>
                        <a:buFont typeface="Symbol"/>
                        <a:buChar char=""/>
                        <a:tabLst>
                          <a:tab pos="457200" algn="l"/>
                        </a:tabLst>
                      </a:pPr>
                      <a:r>
                        <a:rPr lang="en-US" sz="1300" dirty="0" err="1">
                          <a:effectLst/>
                        </a:rPr>
                        <a:t>microATX</a:t>
                      </a:r>
                      <a:endParaRPr lang="en-US" sz="1300" dirty="0">
                        <a:effectLst/>
                      </a:endParaRPr>
                    </a:p>
                    <a:p>
                      <a:pPr marL="342900" marR="0" lvl="0" indent="-342900">
                        <a:lnSpc>
                          <a:spcPct val="100000"/>
                        </a:lnSpc>
                        <a:spcBef>
                          <a:spcPts val="0"/>
                        </a:spcBef>
                        <a:spcAft>
                          <a:spcPts val="0"/>
                        </a:spcAft>
                        <a:buSzPts val="1000"/>
                        <a:buFont typeface="Symbol"/>
                        <a:buChar char=""/>
                        <a:tabLst>
                          <a:tab pos="457200" algn="l"/>
                        </a:tabLst>
                      </a:pPr>
                      <a:r>
                        <a:rPr lang="en-US" sz="1300" dirty="0">
                          <a:effectLst/>
                        </a:rPr>
                        <a:t>Mini-ITX</a:t>
                      </a:r>
                    </a:p>
                    <a:p>
                      <a:pPr marL="342900" marR="0" lvl="0" indent="-342900">
                        <a:lnSpc>
                          <a:spcPct val="100000"/>
                        </a:lnSpc>
                        <a:spcBef>
                          <a:spcPts val="0"/>
                        </a:spcBef>
                        <a:spcAft>
                          <a:spcPts val="0"/>
                        </a:spcAft>
                        <a:buSzPts val="1000"/>
                        <a:buFont typeface="Symbol"/>
                        <a:buChar char=""/>
                        <a:tabLst>
                          <a:tab pos="457200" algn="l"/>
                        </a:tabLst>
                      </a:pPr>
                      <a:r>
                        <a:rPr lang="en-US" sz="1300" dirty="0">
                          <a:effectLst/>
                        </a:rPr>
                        <a:t>EATX (some)</a:t>
                      </a:r>
                      <a:endParaRPr lang="en-US" sz="1300" dirty="0">
                        <a:effectLst/>
                        <a:latin typeface="Calibri"/>
                        <a:ea typeface="Calibri"/>
                        <a:cs typeface="Times New Roman"/>
                      </a:endParaRPr>
                    </a:p>
                  </a:txBody>
                  <a:tcPr marL="125476" marR="125476" marT="62738" marB="62738" anchor="ctr"/>
                </a:tc>
              </a:tr>
              <a:tr h="1163852">
                <a:tc>
                  <a:txBody>
                    <a:bodyPr/>
                    <a:lstStyle/>
                    <a:p>
                      <a:pPr marL="0" marR="0" algn="ctr">
                        <a:lnSpc>
                          <a:spcPct val="107000"/>
                        </a:lnSpc>
                        <a:spcBef>
                          <a:spcPts val="0"/>
                        </a:spcBef>
                        <a:spcAft>
                          <a:spcPts val="0"/>
                        </a:spcAft>
                      </a:pPr>
                      <a:r>
                        <a:rPr lang="en-US" sz="1200" dirty="0">
                          <a:effectLst/>
                        </a:rPr>
                        <a:t>Micro-ATX Tower</a:t>
                      </a:r>
                      <a:endParaRPr lang="en-US" sz="1200" dirty="0">
                        <a:effectLst/>
                        <a:latin typeface="Calibri"/>
                        <a:ea typeface="Calibri"/>
                        <a:cs typeface="Times New Roman"/>
                      </a:endParaRPr>
                    </a:p>
                  </a:txBody>
                  <a:tcPr marL="125476" marR="125476" marT="31369" marB="31369" anchor="ctr"/>
                </a:tc>
                <a:tc>
                  <a:txBody>
                    <a:bodyPr/>
                    <a:lstStyle/>
                    <a:p>
                      <a:pPr marL="0" marR="0">
                        <a:lnSpc>
                          <a:spcPct val="100000"/>
                        </a:lnSpc>
                        <a:spcBef>
                          <a:spcPts val="0"/>
                        </a:spcBef>
                        <a:spcAft>
                          <a:spcPts val="0"/>
                        </a:spcAft>
                      </a:pPr>
                      <a:r>
                        <a:rPr lang="en-US" sz="1300" dirty="0">
                          <a:effectLst/>
                        </a:rPr>
                        <a:t>Micro-ATX towers are smaller cases designed to be placed on desktops. Micro-ATX towers typically only have one drive bay and are compatible with the following form factors:</a:t>
                      </a:r>
                    </a:p>
                    <a:p>
                      <a:pPr marL="342900" marR="0" lvl="0" indent="-342900">
                        <a:lnSpc>
                          <a:spcPct val="100000"/>
                        </a:lnSpc>
                        <a:spcBef>
                          <a:spcPts val="0"/>
                        </a:spcBef>
                        <a:spcAft>
                          <a:spcPts val="0"/>
                        </a:spcAft>
                        <a:buSzPts val="1000"/>
                        <a:buFont typeface="Symbol"/>
                        <a:buChar char=""/>
                        <a:tabLst>
                          <a:tab pos="457200" algn="l"/>
                        </a:tabLst>
                      </a:pPr>
                      <a:r>
                        <a:rPr lang="en-US" sz="1300" dirty="0" err="1">
                          <a:effectLst/>
                        </a:rPr>
                        <a:t>microATX</a:t>
                      </a:r>
                      <a:endParaRPr lang="en-US" sz="1300" dirty="0">
                        <a:effectLst/>
                      </a:endParaRPr>
                    </a:p>
                    <a:p>
                      <a:pPr marL="342900" marR="0" lvl="0" indent="-342900">
                        <a:lnSpc>
                          <a:spcPct val="100000"/>
                        </a:lnSpc>
                        <a:spcBef>
                          <a:spcPts val="0"/>
                        </a:spcBef>
                        <a:spcAft>
                          <a:spcPts val="0"/>
                        </a:spcAft>
                        <a:buSzPts val="1000"/>
                        <a:buFont typeface="Symbol"/>
                        <a:buChar char=""/>
                        <a:tabLst>
                          <a:tab pos="457200" algn="l"/>
                        </a:tabLst>
                      </a:pPr>
                      <a:r>
                        <a:rPr lang="en-US" sz="1300" dirty="0">
                          <a:effectLst/>
                        </a:rPr>
                        <a:t>Mini-ITX</a:t>
                      </a:r>
                    </a:p>
                    <a:p>
                      <a:pPr marL="0" marR="0">
                        <a:lnSpc>
                          <a:spcPct val="100000"/>
                        </a:lnSpc>
                        <a:spcBef>
                          <a:spcPts val="0"/>
                        </a:spcBef>
                        <a:spcAft>
                          <a:spcPts val="0"/>
                        </a:spcAft>
                      </a:pPr>
                      <a:r>
                        <a:rPr lang="en-US" sz="1300" dirty="0">
                          <a:effectLst/>
                        </a:rPr>
                        <a:t>Some Micro-ATX towers have a slim design. These cases are typically half the width of a Micro-ATX tower and are designed to lay flat or upright.</a:t>
                      </a:r>
                      <a:endParaRPr lang="en-US" sz="1300" dirty="0">
                        <a:effectLst/>
                        <a:latin typeface="Calibri"/>
                        <a:ea typeface="Calibri"/>
                        <a:cs typeface="Times New Roman"/>
                      </a:endParaRPr>
                    </a:p>
                  </a:txBody>
                  <a:tcPr marL="125476" marR="125476" marT="62738" marB="62738" anchor="ctr"/>
                </a:tc>
              </a:tr>
              <a:tr h="453794">
                <a:tc>
                  <a:txBody>
                    <a:bodyPr/>
                    <a:lstStyle/>
                    <a:p>
                      <a:pPr marL="0" marR="0" algn="ctr">
                        <a:lnSpc>
                          <a:spcPct val="107000"/>
                        </a:lnSpc>
                        <a:spcBef>
                          <a:spcPts val="0"/>
                        </a:spcBef>
                        <a:spcAft>
                          <a:spcPts val="0"/>
                        </a:spcAft>
                      </a:pPr>
                      <a:r>
                        <a:rPr lang="en-US" sz="1200">
                          <a:effectLst/>
                        </a:rPr>
                        <a:t>Mini-ITX Tower</a:t>
                      </a:r>
                      <a:endParaRPr lang="en-US" sz="1200">
                        <a:effectLst/>
                        <a:latin typeface="Calibri"/>
                        <a:ea typeface="Calibri"/>
                        <a:cs typeface="Times New Roman"/>
                      </a:endParaRPr>
                    </a:p>
                  </a:txBody>
                  <a:tcPr marL="125476" marR="125476" marT="31369" marB="31369" anchor="ctr"/>
                </a:tc>
                <a:tc>
                  <a:txBody>
                    <a:bodyPr/>
                    <a:lstStyle/>
                    <a:p>
                      <a:pPr marL="0" marR="0">
                        <a:lnSpc>
                          <a:spcPct val="107000"/>
                        </a:lnSpc>
                        <a:spcBef>
                          <a:spcPts val="0"/>
                        </a:spcBef>
                        <a:spcAft>
                          <a:spcPts val="0"/>
                        </a:spcAft>
                      </a:pPr>
                      <a:r>
                        <a:rPr lang="en-US" sz="1300" dirty="0">
                          <a:effectLst/>
                        </a:rPr>
                        <a:t>Mini-ITX towers are designed to house Mini-ITX motherboards. They are typically smaller than Micro-ATX towers.</a:t>
                      </a:r>
                      <a:endParaRPr lang="en-US" sz="1300" dirty="0">
                        <a:effectLst/>
                        <a:latin typeface="Calibri"/>
                        <a:ea typeface="Calibri"/>
                        <a:cs typeface="Times New Roman"/>
                      </a:endParaRPr>
                    </a:p>
                  </a:txBody>
                  <a:tcPr marL="125476" marR="125476" marT="62738" marB="62738" anchor="ctr"/>
                </a:tc>
              </a:tr>
              <a:tr h="522959">
                <a:tc>
                  <a:txBody>
                    <a:bodyPr/>
                    <a:lstStyle/>
                    <a:p>
                      <a:pPr marL="0" marR="0" algn="ctr">
                        <a:lnSpc>
                          <a:spcPct val="107000"/>
                        </a:lnSpc>
                        <a:spcBef>
                          <a:spcPts val="0"/>
                        </a:spcBef>
                        <a:spcAft>
                          <a:spcPts val="0"/>
                        </a:spcAft>
                      </a:pPr>
                      <a:r>
                        <a:rPr lang="en-US" sz="1200">
                          <a:effectLst/>
                        </a:rPr>
                        <a:t>HTPC</a:t>
                      </a:r>
                      <a:endParaRPr lang="en-US" sz="1200">
                        <a:effectLst/>
                        <a:latin typeface="Calibri"/>
                        <a:ea typeface="Calibri"/>
                        <a:cs typeface="Times New Roman"/>
                      </a:endParaRPr>
                    </a:p>
                  </a:txBody>
                  <a:tcPr marL="125476" marR="125476" marT="31369" marB="31369" anchor="ctr"/>
                </a:tc>
                <a:tc>
                  <a:txBody>
                    <a:bodyPr/>
                    <a:lstStyle/>
                    <a:p>
                      <a:pPr marL="0" marR="0">
                        <a:lnSpc>
                          <a:spcPct val="107000"/>
                        </a:lnSpc>
                        <a:spcBef>
                          <a:spcPts val="0"/>
                        </a:spcBef>
                        <a:spcAft>
                          <a:spcPts val="0"/>
                        </a:spcAft>
                      </a:pPr>
                      <a:r>
                        <a:rPr lang="en-US" sz="1300" dirty="0">
                          <a:effectLst/>
                        </a:rPr>
                        <a:t>Home theatre PC (HTPC) cases are designed to connect to TVs and be used as a home media computer. HTPC cases are compatible with </a:t>
                      </a:r>
                      <a:r>
                        <a:rPr lang="en-US" sz="1300" dirty="0" err="1">
                          <a:effectLst/>
                        </a:rPr>
                        <a:t>microATX</a:t>
                      </a:r>
                      <a:r>
                        <a:rPr lang="en-US" sz="1300" dirty="0">
                          <a:effectLst/>
                        </a:rPr>
                        <a:t> and Mini-ITX form factors.</a:t>
                      </a:r>
                      <a:endParaRPr lang="en-US" sz="1300" dirty="0">
                        <a:effectLst/>
                        <a:latin typeface="Calibri"/>
                        <a:ea typeface="Calibri"/>
                        <a:cs typeface="Times New Roman"/>
                      </a:endParaRPr>
                    </a:p>
                  </a:txBody>
                  <a:tcPr marL="125476" marR="125476" marT="62738" marB="62738" anchor="ctr"/>
                </a:tc>
              </a:tr>
              <a:tr h="453794">
                <a:tc>
                  <a:txBody>
                    <a:bodyPr/>
                    <a:lstStyle/>
                    <a:p>
                      <a:pPr marL="0" marR="0" algn="ctr">
                        <a:lnSpc>
                          <a:spcPct val="107000"/>
                        </a:lnSpc>
                        <a:spcBef>
                          <a:spcPts val="0"/>
                        </a:spcBef>
                        <a:spcAft>
                          <a:spcPts val="0"/>
                        </a:spcAft>
                      </a:pPr>
                      <a:r>
                        <a:rPr lang="en-US" sz="1200">
                          <a:effectLst/>
                        </a:rPr>
                        <a:t>Notebook</a:t>
                      </a:r>
                      <a:endParaRPr lang="en-US" sz="1200">
                        <a:effectLst/>
                        <a:latin typeface="Calibri"/>
                        <a:ea typeface="Calibri"/>
                        <a:cs typeface="Times New Roman"/>
                      </a:endParaRPr>
                    </a:p>
                  </a:txBody>
                  <a:tcPr marL="125476" marR="125476" marT="31369" marB="31369" anchor="ctr"/>
                </a:tc>
                <a:tc>
                  <a:txBody>
                    <a:bodyPr/>
                    <a:lstStyle/>
                    <a:p>
                      <a:pPr marL="0" marR="0">
                        <a:lnSpc>
                          <a:spcPct val="107000"/>
                        </a:lnSpc>
                        <a:spcBef>
                          <a:spcPts val="0"/>
                        </a:spcBef>
                        <a:spcAft>
                          <a:spcPts val="0"/>
                        </a:spcAft>
                      </a:pPr>
                      <a:r>
                        <a:rPr lang="en-US" sz="1300" dirty="0">
                          <a:effectLst/>
                        </a:rPr>
                        <a:t>Notebook cases are generally proprietary and often vary among models.</a:t>
                      </a:r>
                      <a:endParaRPr lang="en-US" sz="1300" dirty="0">
                        <a:effectLst/>
                        <a:latin typeface="Calibri"/>
                        <a:ea typeface="Calibri"/>
                        <a:cs typeface="Times New Roman"/>
                      </a:endParaRPr>
                    </a:p>
                  </a:txBody>
                  <a:tcPr marL="125476" marR="125476" marT="62738" marB="62738" anchor="ctr"/>
                </a:tc>
              </a:tr>
            </a:tbl>
          </a:graphicData>
        </a:graphic>
      </p:graphicFrame>
      <p:sp>
        <p:nvSpPr>
          <p:cNvPr id="3" name="Rectangle 2"/>
          <p:cNvSpPr/>
          <p:nvPr/>
        </p:nvSpPr>
        <p:spPr>
          <a:xfrm>
            <a:off x="489857" y="291720"/>
            <a:ext cx="11266714" cy="630942"/>
          </a:xfrm>
          <a:prstGeom prst="rect">
            <a:avLst/>
          </a:prstGeom>
        </p:spPr>
        <p:txBody>
          <a:bodyPr wrap="square">
            <a:spAutoFit/>
          </a:bodyPr>
          <a:lstStyle/>
          <a:p>
            <a:r>
              <a:rPr lang="en-US" sz="2000" b="1" dirty="0"/>
              <a:t>3.1 Computer Case Form Factors:</a:t>
            </a:r>
          </a:p>
          <a:p>
            <a:r>
              <a:rPr lang="en-US" sz="1500" b="1" dirty="0"/>
              <a:t>Computer cases are designed to fit motherboard form factors. The following table describes the most common types of computer cases:</a:t>
            </a:r>
          </a:p>
        </p:txBody>
      </p:sp>
    </p:spTree>
    <p:extLst>
      <p:ext uri="{BB962C8B-B14F-4D97-AF65-F5344CB8AC3E}">
        <p14:creationId xmlns:p14="http://schemas.microsoft.com/office/powerpoint/2010/main" val="8745792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369614" y="655738"/>
            <a:ext cx="10786065" cy="6278642"/>
          </a:xfrm>
          <a:prstGeom prst="rect">
            <a:avLst/>
          </a:prstGeom>
          <a:noFill/>
        </p:spPr>
        <p:txBody>
          <a:bodyPr wrap="square" rtlCol="0">
            <a:spAutoFit/>
          </a:bodyPr>
          <a:lstStyle/>
          <a:p>
            <a:r>
              <a:rPr lang="en-US" sz="2800" b="1" dirty="0" smtClean="0"/>
              <a:t>3.1 Computer Case Form Factors:</a:t>
            </a:r>
          </a:p>
          <a:p>
            <a:r>
              <a:rPr lang="en-US" b="1" dirty="0"/>
              <a:t>Computer cases are designed to fit motherboard form factors. The following table describes the most common types of computer cases</a:t>
            </a:r>
            <a:r>
              <a:rPr lang="en-US" b="1" dirty="0" smtClean="0"/>
              <a:t>:</a:t>
            </a:r>
          </a:p>
          <a:p>
            <a:endParaRPr lang="en-US" sz="800" b="1" dirty="0"/>
          </a:p>
          <a:p>
            <a:r>
              <a:rPr lang="en-US" b="1" dirty="0" smtClean="0"/>
              <a:t>Type		Description</a:t>
            </a:r>
          </a:p>
          <a:p>
            <a:endParaRPr lang="en-US" sz="800" b="1" dirty="0"/>
          </a:p>
          <a:p>
            <a:r>
              <a:rPr lang="en-US" b="1" dirty="0" smtClean="0"/>
              <a:t>ATX Full-		o </a:t>
            </a:r>
            <a:r>
              <a:rPr lang="en-US" b="1" dirty="0"/>
              <a:t>ATX full-tower cases are the largest computer cases. Full-tower cases have a lot of space </a:t>
            </a:r>
            <a:r>
              <a:rPr lang="en-US" b="1" dirty="0" smtClean="0"/>
              <a:t>Tower		   or </a:t>
            </a:r>
            <a:r>
              <a:rPr lang="en-US" b="1" dirty="0"/>
              <a:t>external and internal components. ATX full-tower cases are compatible with the </a:t>
            </a:r>
            <a:r>
              <a:rPr lang="en-US" b="1" dirty="0" smtClean="0"/>
              <a:t>			   following </a:t>
            </a:r>
            <a:r>
              <a:rPr lang="en-US" b="1" dirty="0"/>
              <a:t>form factors:</a:t>
            </a:r>
          </a:p>
          <a:p>
            <a:r>
              <a:rPr lang="en-US" b="1" dirty="0" smtClean="0"/>
              <a:t>		1  </a:t>
            </a:r>
            <a:r>
              <a:rPr lang="en-US" dirty="0" smtClean="0"/>
              <a:t>-</a:t>
            </a:r>
            <a:r>
              <a:rPr lang="en-US" b="1" dirty="0" smtClean="0"/>
              <a:t> </a:t>
            </a:r>
            <a:r>
              <a:rPr lang="en-US" dirty="0" smtClean="0"/>
              <a:t>Standard ATX</a:t>
            </a:r>
          </a:p>
          <a:p>
            <a:r>
              <a:rPr lang="en-US" b="1" dirty="0" smtClean="0"/>
              <a:t>		2 </a:t>
            </a:r>
            <a:r>
              <a:rPr lang="en-US" dirty="0" smtClean="0"/>
              <a:t>– Extended ATX</a:t>
            </a:r>
          </a:p>
          <a:p>
            <a:r>
              <a:rPr lang="en-US" dirty="0"/>
              <a:t>	</a:t>
            </a:r>
            <a:r>
              <a:rPr lang="en-US" dirty="0" smtClean="0"/>
              <a:t>	</a:t>
            </a:r>
            <a:r>
              <a:rPr lang="en-US" b="1" dirty="0" smtClean="0"/>
              <a:t>3</a:t>
            </a:r>
            <a:r>
              <a:rPr lang="en-US" dirty="0" smtClean="0"/>
              <a:t> -  Micro ATX</a:t>
            </a:r>
            <a:endParaRPr lang="en-US" dirty="0"/>
          </a:p>
          <a:p>
            <a:endParaRPr lang="en-US" sz="800" b="1" dirty="0" smtClean="0"/>
          </a:p>
          <a:p>
            <a:r>
              <a:rPr lang="en-US" b="1" dirty="0" smtClean="0"/>
              <a:t>ATX Mid-		o </a:t>
            </a:r>
            <a:r>
              <a:rPr lang="en-US" b="1" dirty="0"/>
              <a:t>ATX mid-tower cases are slightly smaller than full-tower cases. Mid-tower cases have </a:t>
            </a:r>
            <a:r>
              <a:rPr lang="en-US" b="1" dirty="0" smtClean="0"/>
              <a:t>Tower		   fewer </a:t>
            </a:r>
            <a:r>
              <a:rPr lang="en-US" b="1" dirty="0"/>
              <a:t>external and internal bays. ATX mid-tower cases are compatible with the following </a:t>
            </a:r>
            <a:r>
              <a:rPr lang="en-US" b="1" dirty="0" smtClean="0"/>
              <a:t>		   form </a:t>
            </a:r>
            <a:r>
              <a:rPr lang="en-US" b="1" dirty="0"/>
              <a:t>factors:</a:t>
            </a:r>
          </a:p>
          <a:p>
            <a:endParaRPr lang="en-US" sz="800" b="1" dirty="0"/>
          </a:p>
          <a:p>
            <a:r>
              <a:rPr lang="en-US" b="1" dirty="0" smtClean="0"/>
              <a:t>ATX Micro-	o </a:t>
            </a:r>
            <a:r>
              <a:rPr lang="en-US" b="1" dirty="0"/>
              <a:t>Micro-ATX towers are smaller cases designed to be placed on desktops. Micro-ATX towers </a:t>
            </a:r>
            <a:r>
              <a:rPr lang="en-US" b="1" dirty="0" smtClean="0"/>
              <a:t>Tower		   typically </a:t>
            </a:r>
            <a:r>
              <a:rPr lang="en-US" b="1" dirty="0"/>
              <a:t>only have one drive bay and are compatible with the following form factors:</a:t>
            </a:r>
          </a:p>
          <a:p>
            <a:r>
              <a:rPr lang="en-US" b="1" dirty="0" smtClean="0"/>
              <a:t>		1 – </a:t>
            </a:r>
            <a:r>
              <a:rPr lang="en-US" dirty="0" err="1" smtClean="0"/>
              <a:t>microATX</a:t>
            </a:r>
            <a:endParaRPr lang="en-US" dirty="0" smtClean="0"/>
          </a:p>
          <a:p>
            <a:r>
              <a:rPr lang="en-US" dirty="0"/>
              <a:t>	</a:t>
            </a:r>
            <a:r>
              <a:rPr lang="en-US" dirty="0" smtClean="0"/>
              <a:t>	</a:t>
            </a:r>
            <a:r>
              <a:rPr lang="en-US" b="1" dirty="0" smtClean="0"/>
              <a:t>2</a:t>
            </a:r>
            <a:r>
              <a:rPr lang="en-US" dirty="0" smtClean="0"/>
              <a:t> – Mini-ATX</a:t>
            </a:r>
          </a:p>
          <a:p>
            <a:endParaRPr lang="en-US" sz="800" dirty="0"/>
          </a:p>
          <a:p>
            <a:r>
              <a:rPr lang="en-US" b="1" dirty="0" smtClean="0"/>
              <a:t>Note: </a:t>
            </a:r>
            <a:r>
              <a:rPr lang="en-US" i="1" dirty="0"/>
              <a:t>Some Micro-ATX towers have a slim design. These cases are typically half the width of a Micro-ATX tower and are designed to lay flat or upright.</a:t>
            </a:r>
            <a:endParaRPr lang="en-US" i="1" dirty="0" smtClean="0"/>
          </a:p>
        </p:txBody>
      </p:sp>
    </p:spTree>
    <p:extLst>
      <p:ext uri="{BB962C8B-B14F-4D97-AF65-F5344CB8AC3E}">
        <p14:creationId xmlns:p14="http://schemas.microsoft.com/office/powerpoint/2010/main" val="14769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64191" y="225911"/>
            <a:ext cx="2104229" cy="523220"/>
          </a:xfrm>
          <a:prstGeom prst="rect">
            <a:avLst/>
          </a:prstGeom>
          <a:noFill/>
        </p:spPr>
        <p:txBody>
          <a:bodyPr wrap="none" rtlCol="0">
            <a:spAutoFit/>
          </a:bodyPr>
          <a:lstStyle/>
          <a:p>
            <a:pPr algn="ctr"/>
            <a:r>
              <a:rPr lang="en-US" sz="2800" dirty="0" smtClean="0"/>
              <a:t>CIAT CIS101A</a:t>
            </a:r>
          </a:p>
        </p:txBody>
      </p:sp>
      <p:sp>
        <p:nvSpPr>
          <p:cNvPr id="6" name="TextBox 5"/>
          <p:cNvSpPr txBox="1"/>
          <p:nvPr/>
        </p:nvSpPr>
        <p:spPr>
          <a:xfrm>
            <a:off x="487948" y="1118317"/>
            <a:ext cx="10786065" cy="4647426"/>
          </a:xfrm>
          <a:prstGeom prst="rect">
            <a:avLst/>
          </a:prstGeom>
          <a:noFill/>
        </p:spPr>
        <p:txBody>
          <a:bodyPr wrap="square" rtlCol="0">
            <a:spAutoFit/>
          </a:bodyPr>
          <a:lstStyle/>
          <a:p>
            <a:r>
              <a:rPr lang="en-US" sz="2800" b="1" dirty="0" smtClean="0"/>
              <a:t>3.1 Computer Case Form Factors:</a:t>
            </a:r>
          </a:p>
          <a:p>
            <a:r>
              <a:rPr lang="en-US" b="1" dirty="0"/>
              <a:t>Computer cases are designed to fit motherboard form factors. The following table describes the most common types of computer cases</a:t>
            </a:r>
            <a:r>
              <a:rPr lang="en-US" b="1" dirty="0" smtClean="0"/>
              <a:t>:</a:t>
            </a:r>
          </a:p>
          <a:p>
            <a:endParaRPr lang="en-US" sz="800" b="1" dirty="0"/>
          </a:p>
          <a:p>
            <a:r>
              <a:rPr lang="en-US" b="1" dirty="0" smtClean="0"/>
              <a:t>Type		Description</a:t>
            </a:r>
          </a:p>
          <a:p>
            <a:endParaRPr lang="en-US" sz="800" b="1" dirty="0"/>
          </a:p>
          <a:p>
            <a:r>
              <a:rPr lang="en-US" b="1" dirty="0" smtClean="0"/>
              <a:t>Mini-ITX		</a:t>
            </a:r>
            <a:r>
              <a:rPr lang="en-US" dirty="0"/>
              <a:t>Mini-ITX towers are designed to house Mini-ITX motherboards. They are typically smaller than </a:t>
            </a:r>
            <a:r>
              <a:rPr lang="en-US" dirty="0" smtClean="0"/>
              <a:t>		Micro-ATX </a:t>
            </a:r>
            <a:r>
              <a:rPr lang="en-US" dirty="0"/>
              <a:t>towers</a:t>
            </a:r>
            <a:r>
              <a:rPr lang="en-US" dirty="0" smtClean="0"/>
              <a:t>.</a:t>
            </a:r>
          </a:p>
          <a:p>
            <a:endParaRPr lang="en-US" i="1" dirty="0"/>
          </a:p>
          <a:p>
            <a:r>
              <a:rPr lang="en-US" b="1" dirty="0" smtClean="0"/>
              <a:t>HTPC		</a:t>
            </a:r>
            <a:r>
              <a:rPr lang="en-US" dirty="0"/>
              <a:t>Home theatre PC (HTPC) cases are designed to connect to TVs and be used as a home media </a:t>
            </a:r>
            <a:r>
              <a:rPr lang="en-US" dirty="0" smtClean="0"/>
              <a:t>		computer</a:t>
            </a:r>
            <a:r>
              <a:rPr lang="en-US" dirty="0"/>
              <a:t>. HTPC cases are compatible with </a:t>
            </a:r>
            <a:r>
              <a:rPr lang="en-US" dirty="0" err="1"/>
              <a:t>microATX</a:t>
            </a:r>
            <a:r>
              <a:rPr lang="en-US" dirty="0"/>
              <a:t> and Mini-ITX form factors</a:t>
            </a:r>
            <a:r>
              <a:rPr lang="en-US" dirty="0" smtClean="0"/>
              <a:t>.</a:t>
            </a:r>
          </a:p>
          <a:p>
            <a:endParaRPr lang="en-US" b="1" i="1" dirty="0"/>
          </a:p>
          <a:p>
            <a:r>
              <a:rPr lang="en-US" b="1" dirty="0" smtClean="0"/>
              <a:t>Notebook	</a:t>
            </a:r>
            <a:r>
              <a:rPr lang="en-US" dirty="0"/>
              <a:t>Notebook cases are generally proprietary and often vary among models</a:t>
            </a:r>
            <a:r>
              <a:rPr lang="en-US" dirty="0" smtClean="0"/>
              <a:t>.</a:t>
            </a:r>
          </a:p>
          <a:p>
            <a:endParaRPr lang="en-US" b="1" i="1" dirty="0"/>
          </a:p>
          <a:p>
            <a:r>
              <a:rPr lang="en-US" b="1" i="1" dirty="0" smtClean="0"/>
              <a:t>Note: </a:t>
            </a:r>
            <a:r>
              <a:rPr lang="en-US" i="1" dirty="0"/>
              <a:t>Some small form factor cases (e.g., Micro-ATX and Mini-ITX towers) use riser cards for installing expansion boards. Riser cards are installed in an expansion slot and allow the expansion board to be installed parallel to the motherboard, instead of perpendicular</a:t>
            </a:r>
            <a:r>
              <a:rPr lang="en-US" i="1" dirty="0" smtClean="0"/>
              <a:t>.</a:t>
            </a:r>
            <a:endParaRPr lang="en-US" i="1" dirty="0"/>
          </a:p>
        </p:txBody>
      </p:sp>
    </p:spTree>
    <p:extLst>
      <p:ext uri="{BB962C8B-B14F-4D97-AF65-F5344CB8AC3E}">
        <p14:creationId xmlns:p14="http://schemas.microsoft.com/office/powerpoint/2010/main" val="37788074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6884</TotalTime>
  <Words>3009</Words>
  <Application>Microsoft Office PowerPoint</Application>
  <PresentationFormat>Custom</PresentationFormat>
  <Paragraphs>841</Paragraphs>
  <Slides>62</Slides>
  <Notes>0</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Bradford Bridge</dc:creator>
  <cp:lastModifiedBy>bob</cp:lastModifiedBy>
  <cp:revision>263</cp:revision>
  <dcterms:created xsi:type="dcterms:W3CDTF">2017-03-07T04:44:45Z</dcterms:created>
  <dcterms:modified xsi:type="dcterms:W3CDTF">2017-07-03T14:59:50Z</dcterms:modified>
</cp:coreProperties>
</file>