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9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250" d="100"/>
          <a:sy n="250" d="100"/>
        </p:scale>
        <p:origin x="19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6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1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0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310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27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85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32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54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3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9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1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1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5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4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3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0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82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CIS101A</a:t>
            </a:r>
            <a:br>
              <a:rPr lang="en-US" dirty="0"/>
            </a:br>
            <a:r>
              <a:rPr lang="en-US" dirty="0"/>
              <a:t>Week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Computer Hardware fundamentals</a:t>
            </a:r>
          </a:p>
          <a:p>
            <a:pPr algn="ctr"/>
            <a:r>
              <a:rPr lang="en-US" dirty="0" err="1"/>
              <a:t>Comptia</a:t>
            </a:r>
            <a:r>
              <a:rPr lang="en-US" dirty="0"/>
              <a:t> 1001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70AE5-98C0-400C-9BF3-DACAF608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7690"/>
          </a:xfrm>
        </p:spPr>
        <p:txBody>
          <a:bodyPr/>
          <a:lstStyle/>
          <a:p>
            <a:pPr algn="ctr"/>
            <a:r>
              <a:rPr lang="en-US" dirty="0"/>
              <a:t>Troubleshooting 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D155D-3DA5-47B7-980A-06BBF7317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98737"/>
            <a:ext cx="9396813" cy="47496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Memory Errors: Page Fault</a:t>
            </a:r>
          </a:p>
          <a:p>
            <a:pPr marL="0" indent="0">
              <a:buNone/>
            </a:pPr>
            <a:r>
              <a:rPr lang="en-US" dirty="0"/>
              <a:t>Mild error that can be caused by non memory devices.</a:t>
            </a:r>
          </a:p>
          <a:p>
            <a:pPr marL="0" indent="0">
              <a:buNone/>
            </a:pPr>
            <a:r>
              <a:rPr lang="en-US" dirty="0"/>
              <a:t>Typically get address of the error (write it down)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Memory Errors: Non Maskable Interrupt</a:t>
            </a:r>
          </a:p>
          <a:p>
            <a:pPr marL="0" indent="0">
              <a:buNone/>
            </a:pPr>
            <a:r>
              <a:rPr lang="en-US" dirty="0"/>
              <a:t>Error severe enough to interrupt the CPU enough that it cannot ignore it</a:t>
            </a:r>
          </a:p>
          <a:p>
            <a:pPr marL="0" indent="0">
              <a:buNone/>
            </a:pPr>
            <a:r>
              <a:rPr lang="en-US" dirty="0"/>
              <a:t>Proprietary crash screen (</a:t>
            </a:r>
            <a:r>
              <a:rPr lang="en-US" dirty="0" err="1"/>
              <a:t>BSoD</a:t>
            </a:r>
            <a:r>
              <a:rPr lang="en-US" dirty="0"/>
              <a:t> or </a:t>
            </a:r>
            <a:r>
              <a:rPr lang="en-US" dirty="0" err="1"/>
              <a:t>SPoD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While it may be caused by faulty RAM, mostly caused by bad code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Memory Errors: Intermittent Errors:</a:t>
            </a:r>
          </a:p>
          <a:p>
            <a:pPr marL="0" indent="0">
              <a:buNone/>
            </a:pPr>
            <a:r>
              <a:rPr lang="en-US" dirty="0"/>
              <a:t>Power Supply issues | ESD Damage | </a:t>
            </a:r>
          </a:p>
          <a:p>
            <a:pPr marL="0" indent="0">
              <a:buNone/>
            </a:pPr>
            <a:r>
              <a:rPr lang="en-US" dirty="0"/>
              <a:t>Attempt the “replace and pray” method to recover</a:t>
            </a:r>
          </a:p>
        </p:txBody>
      </p:sp>
    </p:spTree>
    <p:extLst>
      <p:ext uri="{BB962C8B-B14F-4D97-AF65-F5344CB8AC3E}">
        <p14:creationId xmlns:p14="http://schemas.microsoft.com/office/powerpoint/2010/main" val="1862764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8346-9EA7-417F-A183-B7906A8FE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8303"/>
          </a:xfrm>
        </p:spPr>
        <p:txBody>
          <a:bodyPr/>
          <a:lstStyle/>
          <a:p>
            <a:pPr algn="ctr"/>
            <a:r>
              <a:rPr lang="en-US" dirty="0"/>
              <a:t>BIOS | 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6178C-47FA-46E8-9EBD-BCB4D7BAE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76668"/>
            <a:ext cx="9396813" cy="467173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Basic Input Output System: Enables CPU to talk to hardware</a:t>
            </a:r>
          </a:p>
          <a:p>
            <a:pPr marL="0" indent="0">
              <a:buNone/>
            </a:pPr>
            <a:r>
              <a:rPr lang="en-US" dirty="0"/>
              <a:t>Stored on Motherboard on EEPROM or FLASH Memory chips</a:t>
            </a:r>
          </a:p>
          <a:p>
            <a:pPr marL="0" indent="0">
              <a:buNone/>
            </a:pPr>
            <a:r>
              <a:rPr lang="en-US" dirty="0"/>
              <a:t>ROM: Read Only Memory</a:t>
            </a:r>
          </a:p>
          <a:p>
            <a:pPr marL="0" indent="0">
              <a:buNone/>
            </a:pPr>
            <a:r>
              <a:rPr lang="en-US" dirty="0"/>
              <a:t>Non-Volatile (Keeps data with power removed)</a:t>
            </a:r>
          </a:p>
          <a:p>
            <a:pPr marL="0" indent="0">
              <a:buNone/>
            </a:pPr>
            <a:r>
              <a:rPr lang="en-US" dirty="0"/>
              <a:t>EEPROM: Electrically Erasable – Flash ROM</a:t>
            </a:r>
          </a:p>
          <a:p>
            <a:pPr marL="0" indent="0">
              <a:buNone/>
            </a:pPr>
            <a:r>
              <a:rPr lang="en-US" dirty="0"/>
              <a:t>System BIOS collectively stores code for each piece of supported hardware</a:t>
            </a:r>
          </a:p>
          <a:p>
            <a:pPr marL="0" indent="0">
              <a:buNone/>
            </a:pPr>
            <a:r>
              <a:rPr lang="en-US" dirty="0"/>
              <a:t>Up to 1MB of Storage and support for 2TB or less HDD</a:t>
            </a:r>
          </a:p>
        </p:txBody>
      </p:sp>
    </p:spTree>
    <p:extLst>
      <p:ext uri="{BB962C8B-B14F-4D97-AF65-F5344CB8AC3E}">
        <p14:creationId xmlns:p14="http://schemas.microsoft.com/office/powerpoint/2010/main" val="7196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ACC9C-D684-4EDB-BD03-F29E99DE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8303"/>
          </a:xfrm>
        </p:spPr>
        <p:txBody>
          <a:bodyPr/>
          <a:lstStyle/>
          <a:p>
            <a:pPr algn="ctr"/>
            <a:r>
              <a:rPr lang="en-US" dirty="0"/>
              <a:t>UEFI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B5EF0-B96B-4670-8F8C-A4411C449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611305"/>
            <a:ext cx="9396813" cy="46370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Unified Extensible Firmware Interface</a:t>
            </a:r>
            <a:br>
              <a:rPr lang="en-US" dirty="0"/>
            </a:br>
            <a:r>
              <a:rPr lang="en-US" dirty="0"/>
              <a:t>64-bit Firmware</a:t>
            </a:r>
          </a:p>
          <a:p>
            <a:pPr marL="0" indent="0">
              <a:buNone/>
            </a:pPr>
            <a:r>
              <a:rPr lang="en-US" dirty="0"/>
              <a:t>Supports Drives 2.2TB or larger</a:t>
            </a:r>
          </a:p>
          <a:p>
            <a:pPr marL="0" indent="0">
              <a:buNone/>
            </a:pPr>
            <a:r>
              <a:rPr lang="en-US" dirty="0"/>
              <a:t>Handles all boot loading devices</a:t>
            </a:r>
          </a:p>
          <a:p>
            <a:pPr marL="0" indent="0">
              <a:buNone/>
            </a:pPr>
            <a:r>
              <a:rPr lang="en-US" dirty="0"/>
              <a:t>Legacy support for BIOS</a:t>
            </a:r>
          </a:p>
          <a:p>
            <a:pPr marL="0" indent="0">
              <a:buNone/>
            </a:pPr>
            <a:r>
              <a:rPr lang="en-US" dirty="0"/>
              <a:t>Secure Boot for Windows platform</a:t>
            </a:r>
          </a:p>
          <a:p>
            <a:pPr marL="0" indent="0">
              <a:buNone/>
            </a:pPr>
            <a:r>
              <a:rPr lang="en-US" dirty="0"/>
              <a:t>GUI driven</a:t>
            </a:r>
          </a:p>
          <a:p>
            <a:pPr marL="0" indent="0">
              <a:buNone/>
            </a:pPr>
            <a:r>
              <a:rPr lang="en-US" dirty="0"/>
              <a:t>Flash Memory storage</a:t>
            </a:r>
          </a:p>
        </p:txBody>
      </p:sp>
    </p:spTree>
    <p:extLst>
      <p:ext uri="{BB962C8B-B14F-4D97-AF65-F5344CB8AC3E}">
        <p14:creationId xmlns:p14="http://schemas.microsoft.com/office/powerpoint/2010/main" val="1148298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41650-7C6C-4160-9D39-472723AC6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8303"/>
          </a:xfrm>
        </p:spPr>
        <p:txBody>
          <a:bodyPr/>
          <a:lstStyle/>
          <a:p>
            <a:pPr algn="ctr"/>
            <a:r>
              <a:rPr lang="en-US" dirty="0"/>
              <a:t>CMOS and RTC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56C51-BE1E-4106-BCE5-37D1C80B0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68009"/>
            <a:ext cx="9396813" cy="46803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Complementary Metal Oxide Semiconductor</a:t>
            </a:r>
          </a:p>
          <a:p>
            <a:pPr marL="0" indent="0">
              <a:buNone/>
            </a:pPr>
            <a:r>
              <a:rPr lang="en-US" dirty="0"/>
              <a:t>Stores BIOS Settings | Requires 3V CMOS battery</a:t>
            </a:r>
          </a:p>
          <a:p>
            <a:pPr marL="0" indent="0">
              <a:buNone/>
            </a:pPr>
            <a:r>
              <a:rPr lang="en-US" dirty="0"/>
              <a:t>Utilizes a System Setup Utility to modify data | EZ mode and Advanced Mode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Real Time Clock</a:t>
            </a:r>
          </a:p>
          <a:p>
            <a:pPr marL="0" indent="0">
              <a:buNone/>
            </a:pPr>
            <a:r>
              <a:rPr lang="en-US" dirty="0"/>
              <a:t>Manages Date and Time of the system</a:t>
            </a:r>
          </a:p>
          <a:p>
            <a:pPr marL="0" indent="0">
              <a:buNone/>
            </a:pPr>
            <a:r>
              <a:rPr lang="en-US" dirty="0"/>
              <a:t>IRQ0: highest Interrupt</a:t>
            </a:r>
          </a:p>
          <a:p>
            <a:pPr marL="0" indent="0">
              <a:buNone/>
            </a:pPr>
            <a:r>
              <a:rPr lang="en-US" dirty="0"/>
              <a:t>CMOS battery failure will cause RTC to fail</a:t>
            </a:r>
          </a:p>
        </p:txBody>
      </p:sp>
    </p:spTree>
    <p:extLst>
      <p:ext uri="{BB962C8B-B14F-4D97-AF65-F5344CB8AC3E}">
        <p14:creationId xmlns:p14="http://schemas.microsoft.com/office/powerpoint/2010/main" val="2357214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0715-8C1F-4A95-8732-0E1B00923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349"/>
          </a:xfrm>
        </p:spPr>
        <p:txBody>
          <a:bodyPr/>
          <a:lstStyle/>
          <a:p>
            <a:pPr algn="ctr"/>
            <a:r>
              <a:rPr lang="en-US" dirty="0"/>
              <a:t>BIOS Security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25F74-0522-4A75-A6E3-C5C32C12E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98737"/>
            <a:ext cx="9396813" cy="47496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Admin Password: Blocks changes to BIOS settings</a:t>
            </a:r>
          </a:p>
          <a:p>
            <a:pPr marL="0" indent="0">
              <a:buNone/>
            </a:pPr>
            <a:r>
              <a:rPr lang="en-US" dirty="0"/>
              <a:t>User Password: Blocks access to OS</a:t>
            </a:r>
          </a:p>
          <a:p>
            <a:pPr marL="0" indent="0">
              <a:buNone/>
            </a:pPr>
            <a:r>
              <a:rPr lang="en-US" dirty="0"/>
              <a:t>HDD Password: Blocks access to HDD</a:t>
            </a:r>
          </a:p>
          <a:p>
            <a:pPr marL="0" indent="0">
              <a:buNone/>
            </a:pPr>
            <a:r>
              <a:rPr lang="en-US" dirty="0"/>
              <a:t>Chassis Intrusion: requires a compatible case. If enabled, BIOS alert that the case was compromised (Time and Date stamped)</a:t>
            </a:r>
          </a:p>
          <a:p>
            <a:pPr marL="0" indent="0">
              <a:buNone/>
            </a:pPr>
            <a:r>
              <a:rPr lang="en-US" dirty="0" err="1"/>
              <a:t>LoJack</a:t>
            </a:r>
            <a:r>
              <a:rPr lang="en-US" dirty="0"/>
              <a:t>: Track stolen equipment</a:t>
            </a:r>
          </a:p>
          <a:p>
            <a:pPr marL="0" indent="0">
              <a:buNone/>
            </a:pPr>
            <a:r>
              <a:rPr lang="en-US" dirty="0"/>
              <a:t>TPM: Trusted Platform Module: Chip that allows encryption of files and drives through random number generation</a:t>
            </a:r>
          </a:p>
        </p:txBody>
      </p:sp>
    </p:spTree>
    <p:extLst>
      <p:ext uri="{BB962C8B-B14F-4D97-AF65-F5344CB8AC3E}">
        <p14:creationId xmlns:p14="http://schemas.microsoft.com/office/powerpoint/2010/main" val="2691598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0C7B2-8A21-485A-A3FB-01E335FB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1712"/>
          </a:xfrm>
        </p:spPr>
        <p:txBody>
          <a:bodyPr/>
          <a:lstStyle/>
          <a:p>
            <a:pPr algn="ctr"/>
            <a:r>
              <a:rPr lang="en-US" dirty="0"/>
              <a:t>Power On Self Test: POST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6BFC2-A593-49EA-ACEB-FD647581C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81418"/>
            <a:ext cx="9396813" cy="47669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Program stored in ROM that checks all the whole system every time it boots or reboots</a:t>
            </a:r>
          </a:p>
          <a:p>
            <a:pPr marL="0" indent="0">
              <a:buNone/>
            </a:pPr>
            <a:r>
              <a:rPr lang="en-US" dirty="0"/>
              <a:t>2 – 4 digit Hexadecimal Code that each device is programmed with. Motherboard manual can correlate the Hex codes with a particular device</a:t>
            </a:r>
          </a:p>
          <a:p>
            <a:pPr marL="0" indent="0">
              <a:buNone/>
            </a:pPr>
            <a:r>
              <a:rPr lang="en-US" dirty="0"/>
              <a:t>Built into Motherboard or added as Expansion card</a:t>
            </a:r>
          </a:p>
          <a:p>
            <a:pPr marL="0" indent="0">
              <a:buNone/>
            </a:pPr>
            <a:r>
              <a:rPr lang="en-US" dirty="0"/>
              <a:t>Errors have three categories:</a:t>
            </a:r>
          </a:p>
          <a:p>
            <a:pPr marL="0" indent="0">
              <a:buNone/>
            </a:pPr>
            <a:r>
              <a:rPr lang="en-US" dirty="0"/>
              <a:t>Audible: from speaker: Beep codes – Translated using Motherboard book</a:t>
            </a:r>
          </a:p>
          <a:p>
            <a:pPr marL="0" indent="0">
              <a:buNone/>
            </a:pPr>
            <a:r>
              <a:rPr lang="en-US" dirty="0"/>
              <a:t>Numerical: From POST Card itself – translate codes from Motherboard book</a:t>
            </a:r>
          </a:p>
          <a:p>
            <a:pPr marL="0" indent="0">
              <a:buNone/>
            </a:pPr>
            <a:r>
              <a:rPr lang="en-US" dirty="0"/>
              <a:t>Visual: Text errors (No OS Detected; Keyboard error, Push F1 to continue)</a:t>
            </a:r>
          </a:p>
        </p:txBody>
      </p:sp>
    </p:spTree>
    <p:extLst>
      <p:ext uri="{BB962C8B-B14F-4D97-AF65-F5344CB8AC3E}">
        <p14:creationId xmlns:p14="http://schemas.microsoft.com/office/powerpoint/2010/main" val="3508233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0A54-39D4-456D-99C9-5C46B463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9030"/>
          </a:xfrm>
        </p:spPr>
        <p:txBody>
          <a:bodyPr/>
          <a:lstStyle/>
          <a:p>
            <a:pPr algn="ctr"/>
            <a:r>
              <a:rPr lang="en-US" dirty="0"/>
              <a:t>Default | Optimized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40FB7-9A48-4998-9F17-F63FC27B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55441"/>
            <a:ext cx="9396813" cy="47929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Reset Options: Load Default and OS Optimized Defaults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Default is factory set to simple settings mostly likely not to cause conflict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OS Optimized is best possible speed/stability</a:t>
            </a:r>
          </a:p>
        </p:txBody>
      </p:sp>
    </p:spTree>
    <p:extLst>
      <p:ext uri="{BB962C8B-B14F-4D97-AF65-F5344CB8AC3E}">
        <p14:creationId xmlns:p14="http://schemas.microsoft.com/office/powerpoint/2010/main" val="3484516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A9990-7990-448F-AFB1-19E51C047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9030"/>
          </a:xfrm>
        </p:spPr>
        <p:txBody>
          <a:bodyPr/>
          <a:lstStyle/>
          <a:p>
            <a:pPr algn="ctr"/>
            <a:r>
              <a:rPr lang="en-US" dirty="0"/>
              <a:t>Clearing CMOS RTC 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A72C9-7077-4F7D-940D-B55871E79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98737"/>
            <a:ext cx="9396813" cy="4749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Almost every motherboard has a set of wires or connectors that will clear RTC (CLRTC)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Turn off PC, Remove case</a:t>
            </a:r>
          </a:p>
          <a:p>
            <a:pPr marL="0" indent="0">
              <a:buNone/>
            </a:pPr>
            <a:r>
              <a:rPr lang="en-US" dirty="0"/>
              <a:t>Find CMOS RTC Clear wires or connectors (consult motherboard book)</a:t>
            </a:r>
          </a:p>
          <a:p>
            <a:pPr marL="0" indent="0">
              <a:buNone/>
            </a:pPr>
            <a:r>
              <a:rPr lang="en-US" dirty="0"/>
              <a:t>Move wires to the CLR setting for 10 seconds, then replace back to original setting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your board does not have the CLRTC feature, try removing the 3V battery for 10 seconds and place it back</a:t>
            </a:r>
          </a:p>
        </p:txBody>
      </p:sp>
    </p:spTree>
    <p:extLst>
      <p:ext uri="{BB962C8B-B14F-4D97-AF65-F5344CB8AC3E}">
        <p14:creationId xmlns:p14="http://schemas.microsoft.com/office/powerpoint/2010/main" val="3876237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F6508-4403-40E6-BE32-AD05C5832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349"/>
          </a:xfrm>
        </p:spPr>
        <p:txBody>
          <a:bodyPr/>
          <a:lstStyle/>
          <a:p>
            <a:pPr algn="ctr"/>
            <a:r>
              <a:rPr lang="en-US"/>
              <a:t>Losing CMOS RTC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F7C94-F47E-42D7-A355-F5B14C8BE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16055"/>
            <a:ext cx="9396813" cy="47323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CMOS settings require a 3V power source (Lithium battery or 2 AAA)</a:t>
            </a:r>
          </a:p>
          <a:p>
            <a:pPr marL="0" indent="0">
              <a:buNone/>
            </a:pPr>
            <a:r>
              <a:rPr lang="en-US" dirty="0"/>
              <a:t>If the battery dies, your RTC settings can clear including date and system time</a:t>
            </a:r>
          </a:p>
          <a:p>
            <a:pPr marL="0" indent="0">
              <a:buNone/>
            </a:pPr>
            <a:r>
              <a:rPr lang="en-US" dirty="0"/>
              <a:t>Some of the error messages you may get are:</a:t>
            </a:r>
          </a:p>
          <a:p>
            <a:pPr marL="0" indent="0">
              <a:buNone/>
            </a:pPr>
            <a:r>
              <a:rPr lang="en-US" dirty="0"/>
              <a:t>CMOS config mismatch</a:t>
            </a:r>
          </a:p>
          <a:p>
            <a:pPr marL="0" indent="0">
              <a:buNone/>
            </a:pPr>
            <a:r>
              <a:rPr lang="en-US" dirty="0"/>
              <a:t>CMOS date/time not set</a:t>
            </a:r>
          </a:p>
          <a:p>
            <a:pPr marL="0" indent="0">
              <a:buNone/>
            </a:pPr>
            <a:r>
              <a:rPr lang="en-US" dirty="0"/>
              <a:t>BIOS time and settings reset</a:t>
            </a:r>
          </a:p>
          <a:p>
            <a:pPr marL="0" indent="0">
              <a:buNone/>
            </a:pPr>
            <a:r>
              <a:rPr lang="en-US" dirty="0"/>
              <a:t>No boot device available</a:t>
            </a:r>
          </a:p>
          <a:p>
            <a:pPr marL="0" indent="0">
              <a:buNone/>
            </a:pPr>
            <a:r>
              <a:rPr lang="en-US" dirty="0"/>
              <a:t>CMOS battery state is low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Replace the battery if you see these error messages</a:t>
            </a:r>
          </a:p>
        </p:txBody>
      </p:sp>
    </p:spTree>
    <p:extLst>
      <p:ext uri="{BB962C8B-B14F-4D97-AF65-F5344CB8AC3E}">
        <p14:creationId xmlns:p14="http://schemas.microsoft.com/office/powerpoint/2010/main" val="2619831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88EE-3B44-406C-92FF-0FD32F671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1712"/>
          </a:xfrm>
        </p:spPr>
        <p:txBody>
          <a:bodyPr/>
          <a:lstStyle/>
          <a:p>
            <a:pPr algn="ctr"/>
            <a:r>
              <a:rPr lang="en-US"/>
              <a:t>Flashing the 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F1018-1F07-4DCE-BD3A-D80394C8F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90078"/>
            <a:ext cx="9396813" cy="47583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Firmware Update:</a:t>
            </a:r>
          </a:p>
          <a:p>
            <a:pPr marL="0" indent="0">
              <a:buNone/>
            </a:pPr>
            <a:r>
              <a:rPr lang="en-US" dirty="0"/>
              <a:t>Requires a bootloader software that will take the update file and copy it to the Flash BIOS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Designed to allow functionality and feature updates to the motherboard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Backup your current BIOS prior to any updating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Only update IF you have the need to do so. If it is not broke, so not fix it</a:t>
            </a:r>
          </a:p>
        </p:txBody>
      </p:sp>
    </p:spTree>
    <p:extLst>
      <p:ext uri="{BB962C8B-B14F-4D97-AF65-F5344CB8AC3E}">
        <p14:creationId xmlns:p14="http://schemas.microsoft.com/office/powerpoint/2010/main" val="399584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A0D68-E0BF-42B1-8B80-19E8C772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8303"/>
          </a:xfrm>
        </p:spPr>
        <p:txBody>
          <a:bodyPr/>
          <a:lstStyle/>
          <a:p>
            <a:pPr algn="ctr"/>
            <a:r>
              <a:rPr lang="en-US" dirty="0"/>
              <a:t>DRAM STICKS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A0E2E-503E-47AC-9108-FF1A85C06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637282"/>
            <a:ext cx="9396813" cy="46111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Bus Width started with 4 to 16 bits wide; now it is 64 bits wide</a:t>
            </a:r>
          </a:p>
          <a:p>
            <a:pPr marL="0" indent="0">
              <a:buNone/>
            </a:pPr>
            <a:r>
              <a:rPr lang="en-US" dirty="0"/>
              <a:t>Optimize the flow of data in and out of the CPU utilizing an MCC (Memory Controller Chip)</a:t>
            </a:r>
          </a:p>
          <a:p>
            <a:pPr marL="0" indent="0">
              <a:buNone/>
            </a:pPr>
            <a:r>
              <a:rPr lang="en-US" dirty="0"/>
              <a:t>Requests for certain data from memory are done on the address bus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66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67888-D109-470E-88DB-31511EA9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29" y="2652127"/>
            <a:ext cx="9404723" cy="1400530"/>
          </a:xfrm>
        </p:spPr>
        <p:txBody>
          <a:bodyPr/>
          <a:lstStyle/>
          <a:p>
            <a:pPr algn="ctr"/>
            <a:r>
              <a:rPr lang="en-US"/>
              <a:t>End of Part 1</a:t>
            </a:r>
          </a:p>
        </p:txBody>
      </p:sp>
    </p:spTree>
    <p:extLst>
      <p:ext uri="{BB962C8B-B14F-4D97-AF65-F5344CB8AC3E}">
        <p14:creationId xmlns:p14="http://schemas.microsoft.com/office/powerpoint/2010/main" val="1016224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10E6C-B1D1-4FC6-8F46-DE75E09E9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5735"/>
          </a:xfrm>
        </p:spPr>
        <p:txBody>
          <a:bodyPr/>
          <a:lstStyle/>
          <a:p>
            <a:pPr algn="ctr"/>
            <a:r>
              <a:rPr lang="en-US"/>
              <a:t>Magnetic HDD | Spindle Speed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8F2C5-B1AC-4F66-A637-1E0333AC0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81418"/>
            <a:ext cx="9396813" cy="47669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Traditional hard disk drive is composed of platters with r/w heads on an actuator arm</a:t>
            </a:r>
          </a:p>
          <a:p>
            <a:pPr marL="0" indent="0">
              <a:buNone/>
            </a:pPr>
            <a:r>
              <a:rPr lang="en-US" dirty="0"/>
              <a:t>Aluminum platters coated in ferrite to store data magnetically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HDD run at a spindle speed of 5400, 7200, 10,000 and 15,000 RPM</a:t>
            </a:r>
          </a:p>
          <a:p>
            <a:pPr marL="0" indent="0">
              <a:buNone/>
            </a:pPr>
            <a:r>
              <a:rPr lang="en-US" dirty="0"/>
              <a:t>Faster drives give better performance but at the cost of noise and heat</a:t>
            </a:r>
          </a:p>
          <a:p>
            <a:pPr marL="0" indent="0">
              <a:buNone/>
            </a:pPr>
            <a:r>
              <a:rPr lang="en-US" dirty="0"/>
              <a:t>Drive bay fans can help with heating issues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Form Factor: 2.5” or 3.5” are common for HDD</a:t>
            </a:r>
          </a:p>
        </p:txBody>
      </p:sp>
    </p:spTree>
    <p:extLst>
      <p:ext uri="{BB962C8B-B14F-4D97-AF65-F5344CB8AC3E}">
        <p14:creationId xmlns:p14="http://schemas.microsoft.com/office/powerpoint/2010/main" val="2008725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0C8C8-E6DC-4457-A28D-731A82D2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0985"/>
          </a:xfrm>
        </p:spPr>
        <p:txBody>
          <a:bodyPr/>
          <a:lstStyle/>
          <a:p>
            <a:pPr algn="ctr"/>
            <a:r>
              <a:rPr lang="en-US"/>
              <a:t>Solid State Drives [SSD]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DE8D3-D1C7-4774-BB9D-E12850DE9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50691"/>
            <a:ext cx="9396813" cy="46977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Flash memory chips for storage; no moving parts</a:t>
            </a:r>
          </a:p>
          <a:p>
            <a:pPr marL="0" indent="0">
              <a:buNone/>
            </a:pPr>
            <a:r>
              <a:rPr lang="en-US" dirty="0"/>
              <a:t>Low power and cool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2.5” form factor for drives; mSATA and M.2 for motherboards that can support PCIe </a:t>
            </a:r>
            <a:r>
              <a:rPr lang="en-US" dirty="0" err="1"/>
              <a:t>NVMe</a:t>
            </a:r>
            <a:r>
              <a:rPr lang="en-US" dirty="0"/>
              <a:t> memory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SSD controller dictates the writing of data based on scattershot</a:t>
            </a:r>
          </a:p>
          <a:p>
            <a:pPr marL="0" indent="0">
              <a:buNone/>
            </a:pPr>
            <a:r>
              <a:rPr lang="en-US" dirty="0"/>
              <a:t>Low latency built in; no motor to spin up</a:t>
            </a:r>
          </a:p>
          <a:p>
            <a:pPr marL="0" indent="0">
              <a:buNone/>
            </a:pPr>
            <a:r>
              <a:rPr lang="en-US" dirty="0" err="1"/>
              <a:t>NVMe</a:t>
            </a:r>
            <a:r>
              <a:rPr lang="en-US" dirty="0"/>
              <a:t> can do 2500MBps sequential read and write</a:t>
            </a:r>
          </a:p>
        </p:txBody>
      </p:sp>
    </p:spTree>
    <p:extLst>
      <p:ext uri="{BB962C8B-B14F-4D97-AF65-F5344CB8AC3E}">
        <p14:creationId xmlns:p14="http://schemas.microsoft.com/office/powerpoint/2010/main" val="937197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E5A2-5813-423F-B3EF-FAC066B82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03053"/>
          </a:xfrm>
        </p:spPr>
        <p:txBody>
          <a:bodyPr/>
          <a:lstStyle/>
          <a:p>
            <a:pPr algn="ctr"/>
            <a:r>
              <a:rPr lang="en-US"/>
              <a:t>Connecting Mass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F50F-F523-4EFB-821B-A8A3D7059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64100"/>
            <a:ext cx="9396813" cy="47842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Standardized physical interfaces: ISA | PATA | SATA | SAS | M.2</a:t>
            </a:r>
          </a:p>
          <a:p>
            <a:pPr marL="0" indent="0">
              <a:buNone/>
            </a:pPr>
            <a:r>
              <a:rPr lang="en-US" dirty="0"/>
              <a:t>CPU needs standard protocols (ATA) / (ATAPI)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PATA (Parallel Advanced Technology Attachment)</a:t>
            </a:r>
          </a:p>
          <a:p>
            <a:pPr marL="0" indent="0">
              <a:buNone/>
            </a:pPr>
            <a:r>
              <a:rPr lang="en-US" dirty="0"/>
              <a:t>40 pin ribbon cable (Master/slave) / 4 pin Molex power (+12, </a:t>
            </a:r>
            <a:r>
              <a:rPr lang="en-US" dirty="0" err="1"/>
              <a:t>gnd</a:t>
            </a:r>
            <a:r>
              <a:rPr lang="en-US" dirty="0"/>
              <a:t> </a:t>
            </a:r>
            <a:r>
              <a:rPr lang="en-US" dirty="0" err="1"/>
              <a:t>gnd</a:t>
            </a:r>
            <a:r>
              <a:rPr lang="en-US" dirty="0"/>
              <a:t>, +5)</a:t>
            </a:r>
          </a:p>
          <a:p>
            <a:pPr marL="0" indent="0">
              <a:buNone/>
            </a:pPr>
            <a:r>
              <a:rPr lang="en-US" dirty="0"/>
              <a:t>(also called an IDE cable)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Implemented S.M.A.R.T with V3 of ATA for HDD</a:t>
            </a:r>
          </a:p>
          <a:p>
            <a:pPr marL="0" indent="0">
              <a:buNone/>
            </a:pPr>
            <a:r>
              <a:rPr lang="en-US" dirty="0"/>
              <a:t>SATA (Serial Advanced Technology Attachment)</a:t>
            </a:r>
          </a:p>
          <a:p>
            <a:pPr marL="0" indent="0">
              <a:buNone/>
            </a:pPr>
            <a:r>
              <a:rPr lang="en-US" dirty="0"/>
              <a:t>Utilizes a host bus adapter (HBA) </a:t>
            </a:r>
          </a:p>
          <a:p>
            <a:pPr marL="0" indent="0">
              <a:buNone/>
            </a:pPr>
            <a:r>
              <a:rPr lang="en-US" dirty="0"/>
              <a:t>Uses a 7 pin serial data cable and a 15 pin power cable</a:t>
            </a:r>
          </a:p>
          <a:p>
            <a:pPr marL="0" indent="0">
              <a:buNone/>
            </a:pPr>
            <a:r>
              <a:rPr lang="en-US" dirty="0"/>
              <a:t>SATA Cable (1m Internal , 2m External)</a:t>
            </a:r>
          </a:p>
          <a:p>
            <a:pPr marL="0" indent="0">
              <a:buNone/>
            </a:pPr>
            <a:r>
              <a:rPr lang="en-US" dirty="0"/>
              <a:t>SATA is 1.5Gbps | SATA2 is 3Gbps | SATA3 is 6Gbps</a:t>
            </a:r>
          </a:p>
          <a:p>
            <a:pPr marL="0" indent="0">
              <a:buNone/>
            </a:pPr>
            <a:r>
              <a:rPr lang="en-US" dirty="0"/>
              <a:t>SATA Express is 2000MBps | </a:t>
            </a:r>
            <a:r>
              <a:rPr lang="en-US" dirty="0" err="1"/>
              <a:t>eSATA</a:t>
            </a:r>
            <a:r>
              <a:rPr lang="en-US" dirty="0"/>
              <a:t> is just external SATA</a:t>
            </a:r>
          </a:p>
        </p:txBody>
      </p:sp>
    </p:spTree>
    <p:extLst>
      <p:ext uri="{BB962C8B-B14F-4D97-AF65-F5344CB8AC3E}">
        <p14:creationId xmlns:p14="http://schemas.microsoft.com/office/powerpoint/2010/main" val="3691414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6D89A-7E3C-4EB0-9F59-8581CA57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5008"/>
          </a:xfrm>
        </p:spPr>
        <p:txBody>
          <a:bodyPr/>
          <a:lstStyle/>
          <a:p>
            <a:pPr algn="ctr"/>
            <a:r>
              <a:rPr lang="en-US" sz="3600"/>
              <a:t>Refining Mass Storage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CBB1-D08B-4EDC-A88E-6140E32C4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33373"/>
            <a:ext cx="9396813" cy="47150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AHCI: Advanced Host Controller Interface</a:t>
            </a:r>
          </a:p>
          <a:p>
            <a:pPr marL="0" indent="0">
              <a:buNone/>
            </a:pPr>
            <a:r>
              <a:rPr lang="en-US" dirty="0"/>
              <a:t>Allows for HBA control of SATA</a:t>
            </a:r>
          </a:p>
          <a:p>
            <a:pPr marL="0" indent="0">
              <a:buNone/>
            </a:pPr>
            <a:r>
              <a:rPr lang="en-US" dirty="0"/>
              <a:t>Native Command Queuing (NCQ): disk optimization for SATA drives</a:t>
            </a:r>
          </a:p>
          <a:p>
            <a:pPr marL="0" indent="0">
              <a:buNone/>
            </a:pPr>
            <a:r>
              <a:rPr lang="en-US" dirty="0"/>
              <a:t>When AHCI is enabled, SATA drives are hot swappable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NVMe</a:t>
            </a:r>
            <a:r>
              <a:rPr lang="en-US" dirty="0"/>
              <a:t>: Non-Volatile Memory Express</a:t>
            </a:r>
          </a:p>
          <a:p>
            <a:pPr marL="0" indent="0">
              <a:buNone/>
            </a:pPr>
            <a:r>
              <a:rPr lang="en-US" dirty="0"/>
              <a:t>Supports communication between the OS and SSD directly through a PCIe lane</a:t>
            </a:r>
          </a:p>
          <a:p>
            <a:pPr marL="0" indent="0">
              <a:buNone/>
            </a:pPr>
            <a:r>
              <a:rPr lang="en-US" dirty="0"/>
              <a:t>Offered as an expansion card or M.2 connector</a:t>
            </a:r>
          </a:p>
        </p:txBody>
      </p:sp>
    </p:spTree>
    <p:extLst>
      <p:ext uri="{BB962C8B-B14F-4D97-AF65-F5344CB8AC3E}">
        <p14:creationId xmlns:p14="http://schemas.microsoft.com/office/powerpoint/2010/main" val="2764133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B962E-E4E1-4AC5-A252-2BE361BE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5621"/>
          </a:xfrm>
        </p:spPr>
        <p:txBody>
          <a:bodyPr/>
          <a:lstStyle/>
          <a:p>
            <a:pPr algn="ctr"/>
            <a:r>
              <a:rPr lang="en-US"/>
              <a:t>R.A.I.D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BE6A8-FE83-4822-A851-25987044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85328"/>
            <a:ext cx="9396813" cy="466307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Redundant Array of Independent Discs</a:t>
            </a:r>
          </a:p>
          <a:p>
            <a:pPr marL="0" indent="0">
              <a:buNone/>
            </a:pPr>
            <a:r>
              <a:rPr lang="en-US" dirty="0"/>
              <a:t>Through multiple drives: Adds Performance, Fault Tolerance, or Both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Industry tends to focus on RAID Level 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be implemented as Hardware or Software RAID</a:t>
            </a:r>
          </a:p>
          <a:p>
            <a:pPr marL="0" indent="0">
              <a:buNone/>
            </a:pPr>
            <a:r>
              <a:rPr lang="en-US" dirty="0"/>
              <a:t>Hardware would be a dedicated RAID controller on the MB or expansion card | Software would be the OS (Win10) managing your drives with CPU as RAID Controller</a:t>
            </a:r>
          </a:p>
        </p:txBody>
      </p:sp>
    </p:spTree>
    <p:extLst>
      <p:ext uri="{BB962C8B-B14F-4D97-AF65-F5344CB8AC3E}">
        <p14:creationId xmlns:p14="http://schemas.microsoft.com/office/powerpoint/2010/main" val="1347798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CFFA-CBE0-47E9-944F-E7FE6132D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2326"/>
          </a:xfrm>
        </p:spPr>
        <p:txBody>
          <a:bodyPr/>
          <a:lstStyle/>
          <a:p>
            <a:pPr algn="ctr"/>
            <a:r>
              <a:rPr lang="en-US" dirty="0"/>
              <a:t>RAID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72120-B462-441F-8F75-A45C1C79C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85328"/>
            <a:ext cx="9396813" cy="46630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RAID 0 – Disk Striping: Requires 2 drives; no redundancy. Provides performance through parallel reading. No overhead.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RAID 1 – Mirroring: Requires 2 drives; redundant. No performance increase. 50% overhead since the same data is written to both drives at once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RAID 5 – Disk Striping with Extra Parity: Distributes data and parity information across all drives evenly. Requires at least 3 drives, but more is preferred. Overhead changes based on drives utilized (1/n)*100%; n = # of drives.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RAID 10 – Nested, Striped Mirrors: Requires a minimum of 4 drives. Provides performance and fault tolerance since it is a stripe and mirror. 50% overhead.</a:t>
            </a:r>
          </a:p>
        </p:txBody>
      </p:sp>
    </p:spTree>
    <p:extLst>
      <p:ext uri="{BB962C8B-B14F-4D97-AF65-F5344CB8AC3E}">
        <p14:creationId xmlns:p14="http://schemas.microsoft.com/office/powerpoint/2010/main" val="692677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50126-154F-4A0F-AC74-515A57D90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0985"/>
          </a:xfrm>
        </p:spPr>
        <p:txBody>
          <a:bodyPr/>
          <a:lstStyle/>
          <a:p>
            <a:pPr algn="ctr"/>
            <a:r>
              <a:rPr lang="en-US"/>
              <a:t>Installing Drives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E94A4-F61C-4BE2-8EA1-340597449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59350"/>
            <a:ext cx="9396813" cy="46890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Choosing your drive:</a:t>
            </a:r>
          </a:p>
          <a:p>
            <a:pPr marL="0" indent="0">
              <a:buNone/>
            </a:pPr>
            <a:r>
              <a:rPr lang="en-US" dirty="0"/>
              <a:t>M.2, SSD or HDD</a:t>
            </a:r>
          </a:p>
          <a:p>
            <a:pPr marL="0" indent="0">
              <a:buNone/>
            </a:pPr>
            <a:r>
              <a:rPr lang="en-US" dirty="0"/>
              <a:t>M.2 plugs into Motherboard directly</a:t>
            </a:r>
          </a:p>
          <a:p>
            <a:pPr marL="0" indent="0">
              <a:buNone/>
            </a:pPr>
            <a:r>
              <a:rPr lang="en-US" dirty="0"/>
              <a:t>SSD / HDD SATA connector via 7 pin and 15 pin cables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(If PATA, set drive to master / slave via jumper or CS, connect by ribbon cable and </a:t>
            </a:r>
            <a:r>
              <a:rPr lang="en-US" dirty="0" err="1"/>
              <a:t>molex</a:t>
            </a:r>
            <a:r>
              <a:rPr lang="en-US" dirty="0"/>
              <a:t> connector)</a:t>
            </a:r>
          </a:p>
        </p:txBody>
      </p:sp>
    </p:spTree>
    <p:extLst>
      <p:ext uri="{BB962C8B-B14F-4D97-AF65-F5344CB8AC3E}">
        <p14:creationId xmlns:p14="http://schemas.microsoft.com/office/powerpoint/2010/main" val="18800260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2CE6E-C52F-4699-BBB0-A83A3768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5008"/>
          </a:xfrm>
        </p:spPr>
        <p:txBody>
          <a:bodyPr/>
          <a:lstStyle/>
          <a:p>
            <a:pPr algn="ctr"/>
            <a:r>
              <a:rPr lang="en-US"/>
              <a:t>BIOS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E18C0-71A8-4276-B8B5-84A5BDE8B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50691"/>
            <a:ext cx="9396813" cy="46977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BIOS or UEFI; either controls how hardware will be configured </a:t>
            </a:r>
          </a:p>
          <a:p>
            <a:pPr marL="0" indent="0">
              <a:buNone/>
            </a:pPr>
            <a:r>
              <a:rPr lang="en-US" dirty="0"/>
              <a:t>Make sure all the controllers you need are enabled in the BIOS / UEFI</a:t>
            </a:r>
          </a:p>
          <a:p>
            <a:pPr marL="0" indent="0">
              <a:buNone/>
            </a:pPr>
            <a:r>
              <a:rPr lang="en-US" dirty="0"/>
              <a:t>If you have RAID support, either enable or disable if planning to use RAID or not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Most settings in BIOS / UEFI will be set to autodetection; versus manually setting all the variables yourself (even overclocking can be auto)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Drive Boot Order will give the option of what device to scan first in the SATA chain or USB. </a:t>
            </a:r>
          </a:p>
          <a:p>
            <a:pPr marL="0" indent="0">
              <a:buNone/>
            </a:pPr>
            <a:r>
              <a:rPr lang="en-US" dirty="0"/>
              <a:t>AHCI: IDE/SATA; AHCI or RAID – IDE mode is for old OS like 98/XP</a:t>
            </a:r>
          </a:p>
        </p:txBody>
      </p:sp>
    </p:spTree>
    <p:extLst>
      <p:ext uri="{BB962C8B-B14F-4D97-AF65-F5344CB8AC3E}">
        <p14:creationId xmlns:p14="http://schemas.microsoft.com/office/powerpoint/2010/main" val="3781632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0C1C2-4BAE-4D40-B96D-B327DA6F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7690"/>
          </a:xfrm>
        </p:spPr>
        <p:txBody>
          <a:bodyPr/>
          <a:lstStyle/>
          <a:p>
            <a:pPr algn="ctr"/>
            <a:r>
              <a:rPr lang="en-US"/>
              <a:t>Troubleshooting HDD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D4A6B-5043-426A-A2C8-F45CA8F0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0" y="1507396"/>
            <a:ext cx="9396814" cy="4741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Auto detection is your best friend when it comes to troubleshooting HDD install issues; it is there or it is not</a:t>
            </a:r>
          </a:p>
          <a:p>
            <a:pPr marL="0" indent="0">
              <a:buNone/>
            </a:pPr>
            <a:r>
              <a:rPr lang="en-US" dirty="0"/>
              <a:t>Most issues relate to the cables (data and power) or lack there of</a:t>
            </a:r>
          </a:p>
          <a:p>
            <a:pPr marL="0" indent="0">
              <a:buNone/>
            </a:pPr>
            <a:r>
              <a:rPr lang="en-US" dirty="0"/>
              <a:t>Other issues stem from settings being disabled in the BIOS/UEFI</a:t>
            </a:r>
          </a:p>
        </p:txBody>
      </p:sp>
    </p:spTree>
    <p:extLst>
      <p:ext uri="{BB962C8B-B14F-4D97-AF65-F5344CB8AC3E}">
        <p14:creationId xmlns:p14="http://schemas.microsoft.com/office/powerpoint/2010/main" val="265674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DD88-D9E1-4474-99CF-92973918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2940"/>
          </a:xfrm>
        </p:spPr>
        <p:txBody>
          <a:bodyPr/>
          <a:lstStyle/>
          <a:p>
            <a:pPr algn="ctr"/>
            <a:r>
              <a:rPr lang="en-US" dirty="0"/>
              <a:t>Types Of RAM: SDRAM | RDRAM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17-FA20-40E0-A6E4-F729A6C9D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619964"/>
            <a:ext cx="9396813" cy="46284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Synchronous DRAM (SDRAM): standard memory tied to system clock</a:t>
            </a:r>
          </a:p>
          <a:p>
            <a:pPr marL="0" indent="0">
              <a:buNone/>
            </a:pPr>
            <a:r>
              <a:rPr lang="en-US" dirty="0"/>
              <a:t>1996: dual inline memory module were released (DIMM)</a:t>
            </a:r>
          </a:p>
          <a:p>
            <a:pPr marL="0" indent="0">
              <a:buNone/>
            </a:pPr>
            <a:r>
              <a:rPr lang="en-US" dirty="0"/>
              <a:t>	micro-DIMM   |SO-DIMM    |Uni-DIMM </a:t>
            </a:r>
          </a:p>
          <a:p>
            <a:pPr marL="0" indent="0">
              <a:buNone/>
            </a:pPr>
            <a:r>
              <a:rPr lang="en-US" dirty="0"/>
              <a:t>	68- 144- 172-    72- 144- 200-   200-  pins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Rambus DRAM (RDRAM): up to 800Mhz ; stopped due to production and cost</a:t>
            </a:r>
          </a:p>
          <a:p>
            <a:pPr marL="0" indent="0">
              <a:buNone/>
            </a:pPr>
            <a:r>
              <a:rPr lang="en-US" dirty="0"/>
              <a:t>Serial inline memory: needed to be terminated</a:t>
            </a:r>
          </a:p>
          <a:p>
            <a:pPr marL="0" indent="0">
              <a:buNone/>
            </a:pPr>
            <a:r>
              <a:rPr lang="en-US" dirty="0"/>
              <a:t>RIMM: Stick of RDRAM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44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7FB9-A582-467B-8E70-415C8A22A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9030"/>
          </a:xfrm>
        </p:spPr>
        <p:txBody>
          <a:bodyPr/>
          <a:lstStyle/>
          <a:p>
            <a:pPr algn="ctr"/>
            <a:r>
              <a:rPr lang="en-US" sz="3600"/>
              <a:t>Troubleshooting HDD Implementation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29A60-A102-4093-9F44-0F512EBB7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07396"/>
            <a:ext cx="9396813" cy="4741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Install Errors, Data Corruption, Dying Hard Drives and RAID issues</a:t>
            </a:r>
          </a:p>
          <a:p>
            <a:pPr marL="0" indent="0">
              <a:buNone/>
            </a:pPr>
            <a:r>
              <a:rPr lang="en-US" dirty="0"/>
              <a:t>Install errors: Connectivity, system setup, partitioning, and formatting</a:t>
            </a:r>
          </a:p>
          <a:p>
            <a:pPr marL="0" indent="0">
              <a:buNone/>
            </a:pPr>
            <a:r>
              <a:rPr lang="en-US" dirty="0"/>
              <a:t>Partition errors: Fail to partition, or wrong partition size or type</a:t>
            </a:r>
          </a:p>
          <a:p>
            <a:pPr marL="0" indent="0">
              <a:buNone/>
            </a:pPr>
            <a:r>
              <a:rPr lang="en-US" dirty="0"/>
              <a:t>(fixed in Disk Management)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Formatting errors: Drive not formatted or formatted with incorrect file system. Drive could also have bed sectors</a:t>
            </a:r>
          </a:p>
          <a:p>
            <a:pPr marL="0" indent="0">
              <a:buNone/>
            </a:pPr>
            <a:r>
              <a:rPr lang="en-US" dirty="0"/>
              <a:t>Data corruption errors: power surges, incorrect shutdowns, viruses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CheckDisk</a:t>
            </a:r>
            <a:r>
              <a:rPr lang="en-US" dirty="0"/>
              <a:t> can fix most of these errors)</a:t>
            </a:r>
          </a:p>
          <a:p>
            <a:pPr marL="0" indent="0">
              <a:buNone/>
            </a:pPr>
            <a:r>
              <a:rPr lang="en-US" dirty="0"/>
              <a:t>Dying HDD: Physical damage or wear and tear (starts with clicking sounds)</a:t>
            </a:r>
          </a:p>
        </p:txBody>
      </p:sp>
    </p:spTree>
    <p:extLst>
      <p:ext uri="{BB962C8B-B14F-4D97-AF65-F5344CB8AC3E}">
        <p14:creationId xmlns:p14="http://schemas.microsoft.com/office/powerpoint/2010/main" val="1500160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BAA8F-AE18-4720-BEFB-41CAB44D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5008"/>
          </a:xfrm>
        </p:spPr>
        <p:txBody>
          <a:bodyPr/>
          <a:lstStyle/>
          <a:p>
            <a:pPr algn="ctr"/>
            <a:r>
              <a:rPr lang="en-US" dirty="0"/>
              <a:t>Common 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7F524-1653-4130-BEB0-AC49099BC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59350"/>
            <a:ext cx="9396813" cy="46890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500" dirty="0"/>
              <a:t>Serial Ports: DB-9 (RS232/RS485) – Communication ports: 115kBps</a:t>
            </a:r>
          </a:p>
          <a:p>
            <a:pPr marL="0" indent="0">
              <a:buNone/>
            </a:pPr>
            <a:r>
              <a:rPr lang="en-US" sz="1500" dirty="0"/>
              <a:t>USB Ports: Host Controller and Hub: dictate USB type and speed</a:t>
            </a:r>
          </a:p>
          <a:p>
            <a:pPr marL="0" indent="0">
              <a:buNone/>
            </a:pPr>
            <a:r>
              <a:rPr lang="en-US" sz="1500" dirty="0"/>
              <a:t>USB Standards: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500" dirty="0"/>
              <a:t>Hubs can be Passive or Active (powered by host or wall outlet)</a:t>
            </a:r>
          </a:p>
          <a:p>
            <a:pPr marL="0" indent="0">
              <a:buNone/>
            </a:pPr>
            <a:r>
              <a:rPr lang="en-US" sz="1500" dirty="0"/>
              <a:t>Low power is 100mA, 2.0 is 500mA, 3.0 is 900mA of current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827610-40B1-4CF5-B9EE-025A5E53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860852"/>
              </p:ext>
            </p:extLst>
          </p:nvPr>
        </p:nvGraphicFramePr>
        <p:xfrm>
          <a:off x="735330" y="2476394"/>
          <a:ext cx="6678930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775">
                  <a:extLst>
                    <a:ext uri="{9D8B030D-6E8A-4147-A177-3AD203B41FA5}">
                      <a16:colId xmlns:a16="http://schemas.microsoft.com/office/drawing/2014/main" val="2219085761"/>
                    </a:ext>
                  </a:extLst>
                </a:gridCol>
                <a:gridCol w="1670385">
                  <a:extLst>
                    <a:ext uri="{9D8B030D-6E8A-4147-A177-3AD203B41FA5}">
                      <a16:colId xmlns:a16="http://schemas.microsoft.com/office/drawing/2014/main" val="2007935518"/>
                    </a:ext>
                  </a:extLst>
                </a:gridCol>
                <a:gridCol w="1670385">
                  <a:extLst>
                    <a:ext uri="{9D8B030D-6E8A-4147-A177-3AD203B41FA5}">
                      <a16:colId xmlns:a16="http://schemas.microsoft.com/office/drawing/2014/main" val="1547946749"/>
                    </a:ext>
                  </a:extLst>
                </a:gridCol>
                <a:gridCol w="1670385">
                  <a:extLst>
                    <a:ext uri="{9D8B030D-6E8A-4147-A177-3AD203B41FA5}">
                      <a16:colId xmlns:a16="http://schemas.microsoft.com/office/drawing/2014/main" val="106877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 / Port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Speed / Cable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Common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5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Low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1.1 -- 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1.5Mbps       --   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Keyboard/Mouse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556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Full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1.1 -- 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12Mbps        --   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Headphones/Blue-tooth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148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Hi-Speed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2.0 -- 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480Mbps      --   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Webcams/Card Scanners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061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SuperSpeed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3.0 -- 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Up to 5Gbps -   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Flash drives/ External Storage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51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SuperSpeed+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3.1 -- Teal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Up to 10Gbps   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Flash Drives/ External Storage/Networking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31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793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0F1B1-E724-4D21-8339-DCFBC4C66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7690"/>
          </a:xfrm>
        </p:spPr>
        <p:txBody>
          <a:bodyPr/>
          <a:lstStyle/>
          <a:p>
            <a:pPr algn="ctr"/>
            <a:r>
              <a:rPr lang="en-US"/>
              <a:t>FireWire | Thunderbolt 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963A2-0649-4DB0-AEEB-02E481FD8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498737"/>
            <a:ext cx="9396813" cy="4749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IEEE1394: Apple – Firewire / Sony – </a:t>
            </a:r>
            <a:r>
              <a:rPr lang="en-US" dirty="0" err="1"/>
              <a:t>iLink</a:t>
            </a:r>
            <a:r>
              <a:rPr lang="en-US" dirty="0"/>
              <a:t> / Texas Instruments – Lynx</a:t>
            </a:r>
          </a:p>
          <a:p>
            <a:pPr marL="0" indent="0">
              <a:buNone/>
            </a:pPr>
            <a:r>
              <a:rPr lang="en-US" dirty="0"/>
              <a:t>IEEE1394a standard: Up to 400Mbps, 4.5m cable, 4 pin passive / 6 pin active</a:t>
            </a:r>
          </a:p>
          <a:p>
            <a:pPr marL="0" indent="0">
              <a:buNone/>
            </a:pPr>
            <a:r>
              <a:rPr lang="en-US" dirty="0"/>
              <a:t>IEEE1394b standard: Up to 3200Mbps, 100m cable, 4 pin passive / 9 pin active, uses 1394.3 standard for peer to peer connecting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Thunderbolt: PCIe technology. </a:t>
            </a:r>
            <a:r>
              <a:rPr lang="en-US" dirty="0" err="1"/>
              <a:t>Thunderport</a:t>
            </a:r>
            <a:r>
              <a:rPr lang="en-US" dirty="0"/>
              <a:t> 1 and 2 utilize mini Display Port (</a:t>
            </a:r>
            <a:r>
              <a:rPr lang="en-US" dirty="0" err="1"/>
              <a:t>mDP</a:t>
            </a:r>
            <a:r>
              <a:rPr lang="en-US" dirty="0"/>
              <a:t>) / Thunderbolt 3 uses USB C connector</a:t>
            </a:r>
          </a:p>
          <a:p>
            <a:pPr marL="0" indent="0">
              <a:buNone/>
            </a:pPr>
            <a:r>
              <a:rPr lang="en-US" dirty="0"/>
              <a:t>Copper Thunderbolt goes to 3m / Fiber Thunderbolt goes 60m</a:t>
            </a:r>
          </a:p>
          <a:p>
            <a:pPr marL="0" indent="0">
              <a:buNone/>
            </a:pPr>
            <a:r>
              <a:rPr lang="en-US" dirty="0"/>
              <a:t>Thunderbolt 1 = 10Gbps / 2 = 20Gbps / 3 = 40Gbps</a:t>
            </a:r>
          </a:p>
        </p:txBody>
      </p:sp>
    </p:spTree>
    <p:extLst>
      <p:ext uri="{BB962C8B-B14F-4D97-AF65-F5344CB8AC3E}">
        <p14:creationId xmlns:p14="http://schemas.microsoft.com/office/powerpoint/2010/main" val="13789652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22A06-30BD-4291-B0BE-EDED5300A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3667"/>
          </a:xfrm>
        </p:spPr>
        <p:txBody>
          <a:bodyPr/>
          <a:lstStyle/>
          <a:p>
            <a:pPr algn="ctr"/>
            <a:r>
              <a:rPr lang="en-US"/>
              <a:t>Common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19EF1-E09E-4432-82CF-5936E26C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24714"/>
            <a:ext cx="9396813" cy="472368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Keyboard / Pointing Devices / Biometric / KVM </a:t>
            </a:r>
            <a:r>
              <a:rPr lang="en-US" dirty="0" err="1"/>
              <a:t>ect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Keyboards: IRQ1 Device, mostly USB [legacy PS/2 – Din6]</a:t>
            </a:r>
          </a:p>
          <a:p>
            <a:pPr marL="0" indent="0">
              <a:buNone/>
            </a:pPr>
            <a:r>
              <a:rPr lang="en-US" dirty="0"/>
              <a:t>Need cleaning maintenance somewhat regularly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Pointing Devices: Mouse is the most common, mostly USB [legacy PS/2 – Din6]</a:t>
            </a:r>
          </a:p>
          <a:p>
            <a:pPr marL="0" indent="0">
              <a:buNone/>
            </a:pPr>
            <a:r>
              <a:rPr lang="en-US" dirty="0"/>
              <a:t>Touchpad, Trackball, nub, </a:t>
            </a:r>
            <a:r>
              <a:rPr lang="en-US" dirty="0" err="1"/>
              <a:t>styllus</a:t>
            </a:r>
            <a:r>
              <a:rPr lang="en-US" dirty="0"/>
              <a:t> are all variants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BioMetric</a:t>
            </a:r>
            <a:r>
              <a:rPr lang="en-US" dirty="0"/>
              <a:t>: Scans and holds physical data and characteristics</a:t>
            </a:r>
          </a:p>
          <a:p>
            <a:pPr marL="0" indent="0">
              <a:buNone/>
            </a:pPr>
            <a:r>
              <a:rPr lang="en-US" dirty="0"/>
              <a:t>KVM (Keyboard, Video, Mouse): Share 1 monitor, keyboard and mouse with </a:t>
            </a:r>
            <a:r>
              <a:rPr lang="en-US"/>
              <a:t>multiple 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80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C0AC3-8382-4DE9-8CC9-859EF5EF7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3667"/>
          </a:xfrm>
        </p:spPr>
        <p:txBody>
          <a:bodyPr/>
          <a:lstStyle/>
          <a:p>
            <a:pPr algn="ctr"/>
            <a:r>
              <a:rPr lang="en-US"/>
              <a:t>Storage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4BDD-A371-4E99-A46F-1B6F62355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50691"/>
            <a:ext cx="9396813" cy="46977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Removeable Media: Ability to replace full media with blank and continue to save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USB Storage</a:t>
            </a:r>
          </a:p>
          <a:p>
            <a:pPr marL="0" indent="0">
              <a:buNone/>
            </a:pPr>
            <a:r>
              <a:rPr lang="en-US" dirty="0"/>
              <a:t>Tape Drive</a:t>
            </a:r>
          </a:p>
          <a:p>
            <a:pPr marL="0" indent="0">
              <a:buNone/>
            </a:pPr>
            <a:r>
              <a:rPr lang="en-US" dirty="0"/>
              <a:t>Optical Media</a:t>
            </a:r>
          </a:p>
        </p:txBody>
      </p:sp>
    </p:spTree>
    <p:extLst>
      <p:ext uri="{BB962C8B-B14F-4D97-AF65-F5344CB8AC3E}">
        <p14:creationId xmlns:p14="http://schemas.microsoft.com/office/powerpoint/2010/main" val="17137941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9D5C-AE84-463B-A98F-47365F290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349"/>
          </a:xfrm>
        </p:spPr>
        <p:txBody>
          <a:bodyPr/>
          <a:lstStyle/>
          <a:p>
            <a:pPr algn="ctr"/>
            <a:r>
              <a:rPr lang="en-US"/>
              <a:t>Flash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2562F-D517-4CC6-A197-5634BF3DB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33373"/>
            <a:ext cx="9396813" cy="47150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USB Storage: Thumb drives , Compact Flash , Secure Digital</a:t>
            </a:r>
          </a:p>
          <a:p>
            <a:pPr marL="0" indent="0">
              <a:buNone/>
            </a:pPr>
            <a:r>
              <a:rPr lang="en-US" dirty="0"/>
              <a:t>Card Readers: 4 in 1 / 6 in 1 format readers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129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7285-2273-4E37-85CE-25AE18FF9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8303"/>
          </a:xfrm>
        </p:spPr>
        <p:txBody>
          <a:bodyPr/>
          <a:lstStyle/>
          <a:p>
            <a:pPr algn="ctr"/>
            <a:r>
              <a:rPr lang="en-US"/>
              <a:t>Optical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90528-00B1-4DEF-AD6C-5CC747105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59350"/>
            <a:ext cx="9396813" cy="46890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CD/DVD/BD: Laser Medium (Red / Blue)</a:t>
            </a:r>
          </a:p>
          <a:p>
            <a:pPr marL="0" indent="0">
              <a:buNone/>
            </a:pPr>
            <a:r>
              <a:rPr lang="en-US" sz="1400" dirty="0"/>
              <a:t>ROM: Store bought: Pressed disk</a:t>
            </a:r>
          </a:p>
          <a:p>
            <a:pPr marL="0" indent="0">
              <a:buNone/>
            </a:pPr>
            <a:r>
              <a:rPr lang="en-US" sz="1400" dirty="0"/>
              <a:t>-R: Writable Media (once)</a:t>
            </a:r>
          </a:p>
          <a:p>
            <a:pPr marL="0" indent="0">
              <a:buNone/>
            </a:pPr>
            <a:r>
              <a:rPr lang="en-US" sz="1400" dirty="0"/>
              <a:t>-RW (CD/DVD): Rewriteable</a:t>
            </a:r>
          </a:p>
          <a:p>
            <a:pPr marL="0" indent="0">
              <a:buNone/>
            </a:pPr>
            <a:r>
              <a:rPr lang="en-US" sz="1400" dirty="0"/>
              <a:t>-RE (BD): Erasable</a:t>
            </a:r>
          </a:p>
          <a:p>
            <a:pPr marL="0" indent="0">
              <a:buNone/>
            </a:pPr>
            <a:r>
              <a:rPr lang="en-US" dirty="0"/>
              <a:t>Transfer Rate: </a:t>
            </a:r>
          </a:p>
          <a:p>
            <a:pPr marL="0" indent="0">
              <a:buNone/>
            </a:pPr>
            <a:r>
              <a:rPr lang="en-US" sz="1400" dirty="0"/>
              <a:t>CD: 150kBps at 1X | DVD: 1.35MBps  | BD: 4.5MBps</a:t>
            </a:r>
          </a:p>
          <a:p>
            <a:pPr marL="0" indent="0">
              <a:buNone/>
            </a:pPr>
            <a:r>
              <a:rPr lang="en-US" dirty="0"/>
              <a:t>Capacity:</a:t>
            </a:r>
          </a:p>
          <a:p>
            <a:pPr marL="0" indent="0">
              <a:buNone/>
            </a:pPr>
            <a:r>
              <a:rPr lang="en-US" sz="1400" dirty="0"/>
              <a:t>CD: 700MB | DVD-5 (4.37GB) | DVD-9 (7.95GB) | DVD-10 (8.74GB) | DVD-18 (15.9GB) | </a:t>
            </a:r>
          </a:p>
          <a:p>
            <a:pPr marL="0" indent="0">
              <a:buNone/>
            </a:pPr>
            <a:r>
              <a:rPr lang="en-US" sz="1400"/>
              <a:t>BD-SL (25GB) | BD-DL (50GB) | BD-TL (100GB) | BD-QL (133GB)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0679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67BC4-580F-49A8-984D-73EBF9B4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3667"/>
          </a:xfrm>
        </p:spPr>
        <p:txBody>
          <a:bodyPr/>
          <a:lstStyle/>
          <a:p>
            <a:pPr algn="ctr"/>
            <a:r>
              <a:rPr lang="en-US" dirty="0"/>
              <a:t>DDR SDRAM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D231F-A9C9-4DFD-A700-5964F8FB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93987"/>
            <a:ext cx="9396813" cy="46544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Double Data Rate SDRAM [DDR]: replaced RDRAM</a:t>
            </a:r>
          </a:p>
          <a:p>
            <a:pPr marL="0" indent="0">
              <a:buNone/>
            </a:pPr>
            <a:r>
              <a:rPr lang="en-US" dirty="0"/>
              <a:t>Two 64 bit processes for every clock cycle with 1 command [read | write]</a:t>
            </a:r>
          </a:p>
          <a:p>
            <a:pPr marL="0" indent="0">
              <a:buNone/>
            </a:pPr>
            <a:r>
              <a:rPr lang="en-US" dirty="0"/>
              <a:t>100-200Mz front side bus</a:t>
            </a:r>
          </a:p>
          <a:p>
            <a:pPr marL="0" indent="0">
              <a:buNone/>
            </a:pPr>
            <a:r>
              <a:rPr lang="en-US" dirty="0"/>
              <a:t>184 pin module | 2.5V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DDR rating: Bus speed * 2 </a:t>
            </a:r>
            <a:r>
              <a:rPr lang="en-US" dirty="0">
                <a:sym typeface="Wingdings" panose="05000000000000000000" pitchFamily="2" charset="2"/>
              </a:rPr>
              <a:t> Clock speed 100Mhz = DDR200 stick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PC rating (Bandwidth): DDR rating * 8 (in MB/sec)  DDR200 = PC1600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Double Data Rate 2 [DDR2]</a:t>
            </a:r>
          </a:p>
          <a:p>
            <a:pPr marL="0" indent="0">
              <a:buNone/>
            </a:pPr>
            <a:r>
              <a:rPr lang="en-US" dirty="0"/>
              <a:t>Four 64 bit processes for every clock cycle with 1 command [read | write]</a:t>
            </a:r>
          </a:p>
          <a:p>
            <a:pPr marL="0" indent="0">
              <a:buNone/>
            </a:pPr>
            <a:r>
              <a:rPr lang="en-US" dirty="0"/>
              <a:t>200-533Mhz front side bus</a:t>
            </a:r>
          </a:p>
          <a:p>
            <a:pPr marL="0" indent="0">
              <a:buNone/>
            </a:pPr>
            <a:r>
              <a:rPr lang="en-US" dirty="0"/>
              <a:t>240 pin module | 1.8V</a:t>
            </a:r>
          </a:p>
        </p:txBody>
      </p:sp>
    </p:spTree>
    <p:extLst>
      <p:ext uri="{BB962C8B-B14F-4D97-AF65-F5344CB8AC3E}">
        <p14:creationId xmlns:p14="http://schemas.microsoft.com/office/powerpoint/2010/main" val="267335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67BC4-580F-49A8-984D-73EBF9B4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3667"/>
          </a:xfrm>
        </p:spPr>
        <p:txBody>
          <a:bodyPr/>
          <a:lstStyle/>
          <a:p>
            <a:pPr algn="ctr"/>
            <a:r>
              <a:rPr lang="en-US" dirty="0"/>
              <a:t>DDR SDRAM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D231F-A9C9-4DFD-A700-5964F8FB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93987"/>
            <a:ext cx="9396813" cy="46544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Double Data Rate 3 [DDR3]</a:t>
            </a:r>
          </a:p>
          <a:p>
            <a:pPr marL="0" indent="0">
              <a:buNone/>
            </a:pPr>
            <a:r>
              <a:rPr lang="en-US" dirty="0"/>
              <a:t>Eight 64 bit processes for every clock cycle with 1 command [read | write]</a:t>
            </a:r>
          </a:p>
          <a:p>
            <a:pPr marL="0" indent="0">
              <a:buNone/>
            </a:pPr>
            <a:r>
              <a:rPr lang="en-US" dirty="0"/>
              <a:t>400-1000Mhz front side bus | 128GB / stick limit</a:t>
            </a:r>
          </a:p>
          <a:p>
            <a:pPr marL="0" indent="0">
              <a:buNone/>
            </a:pPr>
            <a:r>
              <a:rPr lang="en-US" dirty="0"/>
              <a:t>240 pin (re-notched) | 1.5V (1.3V DDR3L)</a:t>
            </a:r>
          </a:p>
          <a:p>
            <a:pPr marL="0" indent="0">
              <a:buNone/>
            </a:pPr>
            <a:r>
              <a:rPr lang="en-US" dirty="0"/>
              <a:t>Extreme Memory Profile (XMP): Allows overclocking</a:t>
            </a:r>
          </a:p>
          <a:p>
            <a:pPr marL="0" indent="0">
              <a:buNone/>
            </a:pPr>
            <a:r>
              <a:rPr lang="en-US" dirty="0"/>
              <a:t>Supports Triple | Quad channel architecture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Double Data Rate 4 [DDR4]</a:t>
            </a:r>
          </a:p>
          <a:p>
            <a:pPr marL="0" indent="0">
              <a:buNone/>
            </a:pPr>
            <a:r>
              <a:rPr lang="en-US" dirty="0"/>
              <a:t>Eight 64 bit processes for every clock cycle with 1 command [read | write]</a:t>
            </a:r>
          </a:p>
          <a:p>
            <a:pPr marL="0" indent="0">
              <a:buNone/>
            </a:pPr>
            <a:r>
              <a:rPr lang="en-US" dirty="0"/>
              <a:t>1066-2133MHz front side bus | 512GB / stick limit</a:t>
            </a:r>
          </a:p>
          <a:p>
            <a:pPr marL="0" indent="0">
              <a:buNone/>
            </a:pPr>
            <a:r>
              <a:rPr lang="en-US" dirty="0"/>
              <a:t>288 pin (260 pin Uni-</a:t>
            </a:r>
            <a:r>
              <a:rPr lang="en-US" dirty="0" err="1"/>
              <a:t>DiMM</a:t>
            </a:r>
            <a:r>
              <a:rPr lang="en-US" dirty="0"/>
              <a:t>) | 1.2V (1.05V DDR4L)</a:t>
            </a:r>
          </a:p>
          <a:p>
            <a:pPr marL="0" indent="0">
              <a:buNone/>
            </a:pPr>
            <a:r>
              <a:rPr lang="en-US" dirty="0"/>
              <a:t>Measured in </a:t>
            </a:r>
            <a:r>
              <a:rPr lang="en-US" dirty="0" err="1"/>
              <a:t>MegaTransfers</a:t>
            </a:r>
            <a:r>
              <a:rPr lang="en-US" dirty="0"/>
              <a:t> (MT) per sec</a:t>
            </a:r>
          </a:p>
          <a:p>
            <a:pPr marL="0" indent="0">
              <a:buNone/>
            </a:pPr>
            <a:r>
              <a:rPr lang="en-US" dirty="0"/>
              <a:t>Supports Triple | Quad channel architecture</a:t>
            </a:r>
          </a:p>
        </p:txBody>
      </p:sp>
    </p:spTree>
    <p:extLst>
      <p:ext uri="{BB962C8B-B14F-4D97-AF65-F5344CB8AC3E}">
        <p14:creationId xmlns:p14="http://schemas.microsoft.com/office/powerpoint/2010/main" val="39588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096A-901B-4750-AE0D-B0EA11E7E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9644"/>
          </a:xfrm>
        </p:spPr>
        <p:txBody>
          <a:bodyPr/>
          <a:lstStyle/>
          <a:p>
            <a:pPr algn="ctr"/>
            <a:r>
              <a:rPr lang="en-US" dirty="0"/>
              <a:t>Variations Latency | Parity * ECC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76CA6-9D5F-4DD0-B198-F81A182F8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602646"/>
            <a:ext cx="9396813" cy="46457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Classes of RAM will come with different packaging, speed, quality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Latency: Delay when memory controller fetches</a:t>
            </a:r>
          </a:p>
          <a:p>
            <a:pPr marL="0" indent="0">
              <a:buNone/>
            </a:pPr>
            <a:r>
              <a:rPr lang="en-US" dirty="0"/>
              <a:t>CAS Latency: </a:t>
            </a:r>
            <a:r>
              <a:rPr lang="en-US" i="1" dirty="0"/>
              <a:t>column address strobe</a:t>
            </a:r>
          </a:p>
          <a:p>
            <a:pPr marL="0" indent="0">
              <a:buNone/>
            </a:pPr>
            <a:r>
              <a:rPr lang="en-US" dirty="0"/>
              <a:t>CL: </a:t>
            </a:r>
            <a:r>
              <a:rPr lang="en-US" i="1" dirty="0"/>
              <a:t>clock cycle delay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Parity RAM: stores extra bit of data that MCC uses to verify the data</a:t>
            </a:r>
          </a:p>
          <a:p>
            <a:pPr marL="0" indent="0">
              <a:buNone/>
            </a:pPr>
            <a:r>
              <a:rPr lang="en-US" dirty="0"/>
              <a:t>Find an error, but not correct it</a:t>
            </a:r>
          </a:p>
          <a:p>
            <a:pPr marL="0" indent="0">
              <a:buNone/>
            </a:pPr>
            <a:r>
              <a:rPr lang="en-US" dirty="0"/>
              <a:t>Error Correcting Code RAM [ECC]: Detect and correct errors. Slower than non-ECC and used for servers</a:t>
            </a:r>
          </a:p>
        </p:txBody>
      </p:sp>
    </p:spTree>
    <p:extLst>
      <p:ext uri="{BB962C8B-B14F-4D97-AF65-F5344CB8AC3E}">
        <p14:creationId xmlns:p14="http://schemas.microsoft.com/office/powerpoint/2010/main" val="17626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8B9F-9DF1-47DC-BDA3-C5D1A4C8C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1712"/>
          </a:xfrm>
        </p:spPr>
        <p:txBody>
          <a:bodyPr/>
          <a:lstStyle/>
          <a:p>
            <a:pPr algn="ctr"/>
            <a:r>
              <a:rPr lang="en-US" dirty="0"/>
              <a:t>Working with RAM: 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22DB5-6B64-49F0-A684-22418B34F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76668"/>
            <a:ext cx="9396813" cy="467173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Portion of the hard drive can be used as virtual storage for RAM</a:t>
            </a:r>
          </a:p>
          <a:p>
            <a:pPr marL="0" indent="0">
              <a:buNone/>
            </a:pPr>
            <a:r>
              <a:rPr lang="en-US" dirty="0"/>
              <a:t>Saved as a “page file” or  “swap file”</a:t>
            </a:r>
          </a:p>
          <a:p>
            <a:pPr marL="0" indent="0">
              <a:buNone/>
            </a:pPr>
            <a:r>
              <a:rPr lang="en-US" dirty="0"/>
              <a:t>Apps can be stored on HDD when RAM is filled</a:t>
            </a:r>
          </a:p>
          <a:p>
            <a:pPr marL="0" indent="0">
              <a:buNone/>
            </a:pPr>
            <a:r>
              <a:rPr lang="en-US" dirty="0"/>
              <a:t>Best results, make the min and max page file size equal</a:t>
            </a:r>
          </a:p>
          <a:p>
            <a:pPr marL="0" indent="0">
              <a:buNone/>
            </a:pPr>
            <a:r>
              <a:rPr lang="en-US" dirty="0"/>
              <a:t>Disk Thrashing: </a:t>
            </a:r>
            <a:r>
              <a:rPr lang="en-US" i="1" dirty="0"/>
              <a:t>programs are rushed by the OS between RAM the HDD and RAM again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32-bit Windows: 2GB to get by; 4GB recommended</a:t>
            </a:r>
          </a:p>
          <a:p>
            <a:pPr marL="0" indent="0">
              <a:buNone/>
            </a:pPr>
            <a:r>
              <a:rPr lang="en-US" dirty="0"/>
              <a:t>64-bit Windows: 4GB to get by; 8GB for good performance; 16+GB Gaming</a:t>
            </a:r>
          </a:p>
        </p:txBody>
      </p:sp>
    </p:spTree>
    <p:extLst>
      <p:ext uri="{BB962C8B-B14F-4D97-AF65-F5344CB8AC3E}">
        <p14:creationId xmlns:p14="http://schemas.microsoft.com/office/powerpoint/2010/main" val="63611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FF1A-261F-43F0-8CA3-AD52F1AF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7690"/>
          </a:xfrm>
        </p:spPr>
        <p:txBody>
          <a:bodyPr/>
          <a:lstStyle/>
          <a:p>
            <a:pPr algn="ctr"/>
            <a:r>
              <a:rPr lang="en-US" dirty="0"/>
              <a:t>Getting the Right RAM / Mix Speeds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77D16-588D-4942-BC0A-917702075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50691"/>
            <a:ext cx="9396813" cy="469770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Motherboard documentation must be consulted to determine what RAM to get and how many</a:t>
            </a:r>
          </a:p>
          <a:p>
            <a:pPr marL="0" indent="0">
              <a:buNone/>
            </a:pPr>
            <a:r>
              <a:rPr lang="en-US" dirty="0"/>
              <a:t>Tell you the max allowed per stick limit and whether memory can be channeled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Mix Speeds is NOT recommended</a:t>
            </a:r>
          </a:p>
          <a:p>
            <a:pPr marL="0" indent="0">
              <a:buNone/>
            </a:pPr>
            <a:r>
              <a:rPr lang="en-US" dirty="0"/>
              <a:t>Best case, your memory all runs slower </a:t>
            </a:r>
          </a:p>
          <a:p>
            <a:pPr marL="0" indent="0">
              <a:buNone/>
            </a:pPr>
            <a:r>
              <a:rPr lang="en-US" dirty="0"/>
              <a:t>Worst case, your system locks up and crashes</a:t>
            </a:r>
          </a:p>
          <a:p>
            <a:pPr marL="0" indent="0">
              <a:buNone/>
            </a:pPr>
            <a:r>
              <a:rPr lang="en-US" dirty="0"/>
              <a:t>Mixing capacities at the same speed is perfectly fine</a:t>
            </a:r>
          </a:p>
        </p:txBody>
      </p:sp>
    </p:spTree>
    <p:extLst>
      <p:ext uri="{BB962C8B-B14F-4D97-AF65-F5344CB8AC3E}">
        <p14:creationId xmlns:p14="http://schemas.microsoft.com/office/powerpoint/2010/main" val="577921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471B7-11FB-49BA-AE1D-23A55EE0B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349"/>
          </a:xfrm>
        </p:spPr>
        <p:txBody>
          <a:bodyPr/>
          <a:lstStyle/>
          <a:p>
            <a:pPr algn="ctr"/>
            <a:r>
              <a:rPr lang="en-US" dirty="0"/>
              <a:t>Installing DIMM | SO-DIMM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D234-9862-4F94-8635-A02A91812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1" y="1533373"/>
            <a:ext cx="9396813" cy="47150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Follow ESD Pre-cautions</a:t>
            </a:r>
          </a:p>
          <a:p>
            <a:pPr marL="0" indent="0">
              <a:buNone/>
            </a:pPr>
            <a:r>
              <a:rPr lang="en-US" dirty="0"/>
              <a:t>Side connectors on both sides of the slot should be pushed down</a:t>
            </a:r>
          </a:p>
          <a:p>
            <a:pPr marL="0" indent="0">
              <a:buNone/>
            </a:pPr>
            <a:r>
              <a:rPr lang="en-US" dirty="0"/>
              <a:t>Do not touch gold conductors or chips on RAM</a:t>
            </a:r>
          </a:p>
          <a:p>
            <a:pPr marL="0" indent="0">
              <a:buNone/>
            </a:pPr>
            <a:r>
              <a:rPr lang="en-US" dirty="0"/>
              <a:t>[DIMM] Line up notch on slot with groove on RAM stick and push down on both ends with equal force. End connectors should push up to lock in place</a:t>
            </a:r>
          </a:p>
          <a:p>
            <a:pPr marL="0" indent="0">
              <a:buNone/>
            </a:pPr>
            <a:r>
              <a:rPr lang="en-US" dirty="0"/>
              <a:t>[SO-DIMM] Insert at 45° angle with the connector and push down to lock in place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Serial Presence Detect (SPD) chip stores all data involving the memory and is queried by the BIOS</a:t>
            </a:r>
          </a:p>
        </p:txBody>
      </p:sp>
    </p:spTree>
    <p:extLst>
      <p:ext uri="{BB962C8B-B14F-4D97-AF65-F5344CB8AC3E}">
        <p14:creationId xmlns:p14="http://schemas.microsoft.com/office/powerpoint/2010/main" val="1694165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491</TotalTime>
  <Words>2631</Words>
  <Application>Microsoft Office PowerPoint</Application>
  <PresentationFormat>Widescreen</PresentationFormat>
  <Paragraphs>330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Wingdings 3</vt:lpstr>
      <vt:lpstr>Ion</vt:lpstr>
      <vt:lpstr>CIS101A Week Two</vt:lpstr>
      <vt:lpstr>DRAM STICKS </vt:lpstr>
      <vt:lpstr>Types Of RAM: SDRAM | RDRAM</vt:lpstr>
      <vt:lpstr>DDR SDRAM</vt:lpstr>
      <vt:lpstr>DDR SDRAM</vt:lpstr>
      <vt:lpstr>Variations Latency | Parity * ECC</vt:lpstr>
      <vt:lpstr>Working with RAM: Virtual Memory</vt:lpstr>
      <vt:lpstr>Getting the Right RAM / Mix Speeds</vt:lpstr>
      <vt:lpstr>Installing DIMM | SO-DIMM</vt:lpstr>
      <vt:lpstr>Troubleshooting RAM</vt:lpstr>
      <vt:lpstr>BIOS | ROM</vt:lpstr>
      <vt:lpstr>UEFI</vt:lpstr>
      <vt:lpstr>CMOS and RTC</vt:lpstr>
      <vt:lpstr>BIOS Security Settings</vt:lpstr>
      <vt:lpstr>Power On Self Test: POST</vt:lpstr>
      <vt:lpstr>Default | Optimized Settings</vt:lpstr>
      <vt:lpstr>Clearing CMOS RTC RAM</vt:lpstr>
      <vt:lpstr>Losing CMOS RTC Settings</vt:lpstr>
      <vt:lpstr>Flashing the ROM</vt:lpstr>
      <vt:lpstr>End of Part 1</vt:lpstr>
      <vt:lpstr>Magnetic HDD | Spindle Speed</vt:lpstr>
      <vt:lpstr>Solid State Drives [SSD]</vt:lpstr>
      <vt:lpstr>Connecting Mass Storage</vt:lpstr>
      <vt:lpstr>Refining Mass Storage Communication</vt:lpstr>
      <vt:lpstr>R.A.I.D</vt:lpstr>
      <vt:lpstr>RAID Levels</vt:lpstr>
      <vt:lpstr>Installing Drives</vt:lpstr>
      <vt:lpstr>BIOS Support</vt:lpstr>
      <vt:lpstr>Troubleshooting HDD</vt:lpstr>
      <vt:lpstr>Troubleshooting HDD Implementation</vt:lpstr>
      <vt:lpstr>Common Ports</vt:lpstr>
      <vt:lpstr>FireWire | Thunderbolt Ports</vt:lpstr>
      <vt:lpstr>Common Peripherals</vt:lpstr>
      <vt:lpstr>Storage Devices</vt:lpstr>
      <vt:lpstr>Flash Memory</vt:lpstr>
      <vt:lpstr>Optical 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Thomas Stangl</cp:lastModifiedBy>
  <cp:revision>259</cp:revision>
  <dcterms:created xsi:type="dcterms:W3CDTF">2013-07-15T20:26:40Z</dcterms:created>
  <dcterms:modified xsi:type="dcterms:W3CDTF">2019-07-29T04:14:18Z</dcterms:modified>
</cp:coreProperties>
</file>