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6" r:id="rId3"/>
  </p:sldMasterIdLst>
  <p:notesMasterIdLst>
    <p:notesMasterId r:id="rId26"/>
  </p:notesMasterIdLst>
  <p:sldIdLst>
    <p:sldId id="256" r:id="rId4"/>
    <p:sldId id="275" r:id="rId5"/>
    <p:sldId id="270" r:id="rId6"/>
    <p:sldId id="261" r:id="rId7"/>
    <p:sldId id="260" r:id="rId8"/>
    <p:sldId id="265" r:id="rId9"/>
    <p:sldId id="271" r:id="rId10"/>
    <p:sldId id="266" r:id="rId11"/>
    <p:sldId id="267" r:id="rId12"/>
    <p:sldId id="279" r:id="rId13"/>
    <p:sldId id="277" r:id="rId14"/>
    <p:sldId id="264" r:id="rId15"/>
    <p:sldId id="262" r:id="rId16"/>
    <p:sldId id="263" r:id="rId17"/>
    <p:sldId id="278" r:id="rId18"/>
    <p:sldId id="268" r:id="rId19"/>
    <p:sldId id="269" r:id="rId20"/>
    <p:sldId id="272" r:id="rId21"/>
    <p:sldId id="274" r:id="rId22"/>
    <p:sldId id="276" r:id="rId23"/>
    <p:sldId id="25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D96E03-7546-4B21-9D3F-A0607555921A}">
          <p14:sldIdLst>
            <p14:sldId id="256"/>
            <p14:sldId id="275"/>
            <p14:sldId id="270"/>
            <p14:sldId id="261"/>
            <p14:sldId id="260"/>
            <p14:sldId id="265"/>
          </p14:sldIdLst>
        </p14:section>
        <p14:section name="Untitled Section" id="{CEF848E3-C05D-46B3-BB27-45B4B313A151}">
          <p14:sldIdLst>
            <p14:sldId id="271"/>
            <p14:sldId id="266"/>
            <p14:sldId id="267"/>
            <p14:sldId id="279"/>
            <p14:sldId id="277"/>
            <p14:sldId id="264"/>
            <p14:sldId id="262"/>
            <p14:sldId id="263"/>
            <p14:sldId id="278"/>
            <p14:sldId id="268"/>
            <p14:sldId id="269"/>
            <p14:sldId id="272"/>
            <p14:sldId id="274"/>
            <p14:sldId id="276"/>
            <p14:sldId id="259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y" initials="KAH" lastIdx="1" clrIdx="0">
    <p:extLst>
      <p:ext uri="{19B8F6BF-5375-455C-9EA6-DF929625EA0E}">
        <p15:presenceInfo xmlns:p15="http://schemas.microsoft.com/office/powerpoint/2012/main" userId="Ka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88909" autoAdjust="0"/>
  </p:normalViewPr>
  <p:slideViewPr>
    <p:cSldViewPr snapToGrid="0" snapToObjects="1">
      <p:cViewPr varScale="1">
        <p:scale>
          <a:sx n="78" d="100"/>
          <a:sy n="78" d="100"/>
        </p:scale>
        <p:origin x="138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BA59-920B-435D-9349-6212AAA4BE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403A-8032-4CAB-9497-8452DD6A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yourself</a:t>
            </a:r>
          </a:p>
          <a:p>
            <a:endParaRPr lang="en-US" baseline="0" dirty="0"/>
          </a:p>
          <a:p>
            <a:r>
              <a:rPr lang="en-US" baseline="0" dirty="0"/>
              <a:t>Tell the audience what you do, a little about the organization </a:t>
            </a:r>
          </a:p>
          <a:p>
            <a:endParaRPr lang="en-US" baseline="0" dirty="0"/>
          </a:p>
          <a:p>
            <a:r>
              <a:rPr lang="en-US" baseline="0" dirty="0"/>
              <a:t>Tell the audience how you are an expert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403A-8032-4CAB-9497-8452DD6A2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– </a:t>
            </a:r>
          </a:p>
          <a:p>
            <a:endParaRPr lang="en-US" dirty="0"/>
          </a:p>
          <a:p>
            <a:r>
              <a:rPr lang="en-US" dirty="0"/>
              <a:t>Born between:</a:t>
            </a:r>
            <a:r>
              <a:rPr lang="en-US" baseline="0" dirty="0"/>
              <a:t> 1980 – 1986, 1987 – 1992, After 1992, Before 1976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403A-8032-4CAB-9497-8452DD6A2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in numbers </a:t>
            </a:r>
          </a:p>
          <a:p>
            <a:endParaRPr lang="en-US" dirty="0"/>
          </a:p>
          <a:p>
            <a:r>
              <a:rPr lang="en-US" dirty="0"/>
              <a:t>2020 – almost 50% of the workforce will be the</a:t>
            </a:r>
            <a:r>
              <a:rPr lang="en-US" baseline="0" dirty="0"/>
              <a:t> millennials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403A-8032-4CAB-9497-8452DD6A2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403A-8032-4CAB-9497-8452DD6A24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403A-8032-4CAB-9497-8452DD6A24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4231322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rgbClr val="0069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5113204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rgbClr val="0069A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96" y="268872"/>
            <a:ext cx="8168840" cy="4604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3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0475" y="457200"/>
            <a:ext cx="462915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04184"/>
            <a:ext cx="2949575" cy="3664803"/>
          </a:xfr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5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75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896" y="268873"/>
            <a:ext cx="8168840" cy="376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002506"/>
            <a:ext cx="8168841" cy="50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8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9A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896" y="268872"/>
            <a:ext cx="8168840" cy="46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002506"/>
            <a:ext cx="8168841" cy="50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9A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groups/842543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WwpayBuq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3878103"/>
            <a:ext cx="7717055" cy="706437"/>
          </a:xfrm>
        </p:spPr>
        <p:txBody>
          <a:bodyPr/>
          <a:lstStyle/>
          <a:p>
            <a:r>
              <a:rPr lang="en-US" dirty="0"/>
              <a:t>Starting a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485" y="4570979"/>
            <a:ext cx="6858000" cy="411697"/>
          </a:xfrm>
        </p:spPr>
        <p:txBody>
          <a:bodyPr/>
          <a:lstStyle/>
          <a:p>
            <a:r>
              <a:rPr lang="en-US" dirty="0"/>
              <a:t>Millennials Advancing in Research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5004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815084" y="409072"/>
            <a:ext cx="5909189" cy="541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22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420" r="25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60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1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7715" r="21507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How did you get into Research Administration? </a:t>
            </a:r>
          </a:p>
          <a:p>
            <a:pPr algn="ctr"/>
            <a:r>
              <a:rPr lang="en-US" sz="2800" dirty="0"/>
              <a:t>Do you believe this will be a field you will stay in for an extended period of time?</a:t>
            </a:r>
          </a:p>
        </p:txBody>
      </p:sp>
    </p:spTree>
    <p:extLst>
      <p:ext uri="{BB962C8B-B14F-4D97-AF65-F5344CB8AC3E}">
        <p14:creationId xmlns:p14="http://schemas.microsoft.com/office/powerpoint/2010/main" val="59157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r>
              <a:rPr lang="en-US" dirty="0"/>
              <a:t>Discussion 2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920" r="38123"/>
          <a:stretch/>
        </p:blipFill>
        <p:spPr>
          <a:xfrm>
            <a:off x="3800474" y="457200"/>
            <a:ext cx="4946483" cy="541178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0238" y="2204184"/>
            <a:ext cx="2949575" cy="36648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What obstacles are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you facing in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28890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r>
              <a:rPr lang="en-US" dirty="0"/>
              <a:t>Discussion 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430" r="21430"/>
          <a:stretch>
            <a:fillRect/>
          </a:stretch>
        </p:blipFill>
        <p:spPr>
          <a:xfrm>
            <a:off x="3800475" y="457200"/>
            <a:ext cx="4629150" cy="54117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04184"/>
            <a:ext cx="2949575" cy="36648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What has your organization done to help the transition of millennials into the field of Research Administration?</a:t>
            </a:r>
          </a:p>
        </p:txBody>
      </p:sp>
    </p:spTree>
    <p:extLst>
      <p:ext uri="{BB962C8B-B14F-4D97-AF65-F5344CB8AC3E}">
        <p14:creationId xmlns:p14="http://schemas.microsoft.com/office/powerpoint/2010/main" val="292749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0717" t="-3557" r="-11359" b="-1"/>
          <a:stretch/>
        </p:blipFill>
        <p:spPr>
          <a:xfrm>
            <a:off x="914399" y="0"/>
            <a:ext cx="7728001" cy="6063916"/>
          </a:xfrm>
        </p:spPr>
      </p:pic>
    </p:spTree>
    <p:extLst>
      <p:ext uri="{BB962C8B-B14F-4D97-AF65-F5344CB8AC3E}">
        <p14:creationId xmlns:p14="http://schemas.microsoft.com/office/powerpoint/2010/main" val="196073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Rethinking the way we thinking about “managing” </a:t>
            </a:r>
          </a:p>
          <a:p>
            <a:pPr marL="0" indent="0" algn="ctr">
              <a:buNone/>
            </a:pPr>
            <a:r>
              <a:rPr lang="en-US" sz="2600" i="1" dirty="0"/>
              <a:t>“[Millennials] they crave opportunities to make their own decisions instead of having them made for them.”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Show Millennials Respect</a:t>
            </a:r>
          </a:p>
          <a:p>
            <a:pPr marL="0" indent="0" algn="ctr">
              <a:buNone/>
            </a:pPr>
            <a:r>
              <a:rPr lang="en-US" sz="2600" i="1" dirty="0"/>
              <a:t>“Listen to [millennials ideas and complaints, and show that they have value by doing more than giving lip service. Create a process that allows for the consideration and implementation of those ideas. Millennials want to know their voice is heard.”</a:t>
            </a:r>
          </a:p>
        </p:txBody>
      </p:sp>
    </p:spTree>
    <p:extLst>
      <p:ext uri="{BB962C8B-B14F-4D97-AF65-F5344CB8AC3E}">
        <p14:creationId xmlns:p14="http://schemas.microsoft.com/office/powerpoint/2010/main" val="199404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Provide Feedback but not too much</a:t>
            </a:r>
          </a:p>
          <a:p>
            <a:pPr marL="0" indent="0" algn="ctr">
              <a:buNone/>
            </a:pPr>
            <a:r>
              <a:rPr lang="en-US" sz="2600" i="1" dirty="0"/>
              <a:t>“Knowing what you want them to do must be accompanied with also knowing why it needs to be done - the need to make sure the work they are doing has value.” Millennials don’t give us busy or meaningless work just to keep them occupied; they want to be sure their work matters”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Flexibility In What Work Is And How It Is Done</a:t>
            </a:r>
          </a:p>
          <a:p>
            <a:pPr marL="0" indent="0" algn="ctr">
              <a:buNone/>
            </a:pPr>
            <a:r>
              <a:rPr lang="en-US" sz="2600" i="1" dirty="0"/>
              <a:t>“We know how to structure our time in order to meet deadlines, work/life balance is extremely important in keeping millennials interested in the job and organization”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4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Provide Structure</a:t>
            </a:r>
          </a:p>
          <a:p>
            <a:pPr marL="0" indent="0" algn="ctr">
              <a:buNone/>
            </a:pPr>
            <a:r>
              <a:rPr lang="en-US" sz="2600" i="1" dirty="0"/>
              <a:t>“Provide the necessary structure, but let Millennials work it to the end without micromanaging.”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Listen, Listen, Listen…</a:t>
            </a:r>
          </a:p>
          <a:p>
            <a:pPr marL="0" indent="0" algn="ctr">
              <a:buNone/>
            </a:pPr>
            <a:r>
              <a:rPr lang="en-US" sz="2600" i="1" dirty="0"/>
              <a:t>We have a broad skillset, and want it to be used. “The Deloitte survey discovered that only 28% of Millennials feel like their employer is making use of their full skillset…Each employee should be able to exercise leadership, communication, and creativity in whatever they do.”</a:t>
            </a:r>
          </a:p>
        </p:txBody>
      </p:sp>
    </p:spTree>
    <p:extLst>
      <p:ext uri="{BB962C8B-B14F-4D97-AF65-F5344CB8AC3E}">
        <p14:creationId xmlns:p14="http://schemas.microsoft.com/office/powerpoint/2010/main" val="173887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“Millennials are positive-thinking with an entrepreneurial and hard-working spirit who want their lives to matter, believing they can change the world.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They are a fantastic addition to your team, and, perhaps more importantly, a huge workforce that you will continue to rely on heavily in the future.”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- Rob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Wormley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0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3477007" y="1747454"/>
            <a:ext cx="5038344" cy="336309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750279" cy="16766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you going to learn from this session?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132" y="2105527"/>
            <a:ext cx="2750278" cy="411829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000" dirty="0">
                <a:latin typeface="+mn-lt"/>
                <a:ea typeface="+mn-ea"/>
                <a:cs typeface="+mn-cs"/>
              </a:rPr>
              <a:t>Identify and utilize a set of skills which will aid in supporting you and other millennials as you advance your career in Research Administration</a:t>
            </a:r>
          </a:p>
          <a:p>
            <a:pPr algn="ctr"/>
            <a:r>
              <a:rPr lang="en-US" sz="2000" dirty="0">
                <a:latin typeface="+mn-lt"/>
                <a:ea typeface="+mn-ea"/>
                <a:cs typeface="+mn-cs"/>
              </a:rPr>
              <a:t>Identify a network of other millennials who are prepared to support and promote each other  in Research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142765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M.A.T.E.S in Research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LinkedIn Group for Us!!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M.A.T.E.S (Millennials Advancing through Educational Support) in Research Administration is a group designed to support, provide training, and guide millennials working in research administration facing the glass-ceiling of the great generational divide.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https://www.linkedin.com/groups/8425433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00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1002506"/>
            <a:ext cx="8168841" cy="6324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 err="1"/>
              <a:t>Brack</a:t>
            </a:r>
            <a:r>
              <a:rPr lang="en-US" sz="1300" dirty="0"/>
              <a:t>, J. (2014, November 06). Maximizing Millennials in the Workplace. Executive Development Blog. Retrieved from http://execdev.kenan-flagler.unc.edu/blog/maximizing-millennials-in-the-workplace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/>
              <a:t>Boys, S. (2010, January 01). The Millennials Refuse to Be Ignored! An Analysis of How the Obama Administration Furthers the Political Engagement of a New Generation. The International Association for Public Participation, 4(1), 32-42.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 err="1"/>
              <a:t>Hershatter</a:t>
            </a:r>
            <a:r>
              <a:rPr lang="en-US" sz="1300" dirty="0"/>
              <a:t>, A., &amp; Epstein, M. (2010, March 05). Millennials and the World of Work: An Organization and Management Perspective. Journal of Business and Psychology, 25(2), 211-223. doi:10.1007/s10869-010-9160-y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/>
              <a:t>Hicks, M., </a:t>
            </a:r>
            <a:r>
              <a:rPr lang="en-US" sz="1300" dirty="0" err="1"/>
              <a:t>Ph,D</a:t>
            </a:r>
            <a:r>
              <a:rPr lang="en-US" sz="1300" dirty="0"/>
              <a:t>, &amp; </a:t>
            </a:r>
            <a:r>
              <a:rPr lang="en-US" sz="1300" dirty="0" err="1"/>
              <a:t>Monory</a:t>
            </a:r>
            <a:r>
              <a:rPr lang="en-US" sz="1300" dirty="0"/>
              <a:t>-Paz, J. (</a:t>
            </a:r>
            <a:r>
              <a:rPr lang="en-US" sz="1300" dirty="0" err="1"/>
              <a:t>n.d.</a:t>
            </a:r>
            <a:r>
              <a:rPr lang="en-US" sz="1300" dirty="0"/>
              <a:t>). Into the Looking Glass: Psychological Contracts in Research </a:t>
            </a:r>
            <a:r>
              <a:rPr lang="en-US" sz="1300" dirty="0" err="1"/>
              <a:t>Adminstration</a:t>
            </a:r>
            <a:r>
              <a:rPr lang="en-US" sz="1300" dirty="0"/>
              <a:t>. The Journal of Research Administration, 46(1). Retrieved from http://news.alacrastore.com/Business-and-Management-Practices/Into-the-looking-glass-psychological-contracts-in-research-administration-459510577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/>
              <a:t>Howe, N. &amp; Strauss, W. (2000). Millennials rising: The next great generation. New York: Vintage.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/>
              <a:t>Main, D. (2013, July 09). Who Are the Millennials. Retrieved from http://www.livescience.com/38061-millennials-generation-y.html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 err="1"/>
              <a:t>Sparshott</a:t>
            </a:r>
            <a:r>
              <a:rPr lang="en-US" sz="1300" dirty="0"/>
              <a:t>, J. (2015, May 11). Millennials Become the Biggest Generation in the U.S. Workforce. The Wall Street Journal. Retrieved from http://blogs.wsj.com/economics/2015/05/11/millennials-become-the-biggest-generation-in-the-u-s-workforce/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 err="1"/>
              <a:t>Wormley</a:t>
            </a:r>
            <a:r>
              <a:rPr lang="en-US" sz="1300" dirty="0"/>
              <a:t>, R. (2015, October 01). Epic Guide To Managing Millennials In The Workplace [Web log post]. Retrieved August 08, 2016, from https://wheniwork.com/blog/millennials-in-the-workplace/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9428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Katy A. Hendry, MS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Senior Grant Specialist &amp; Internal Grants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Coordinator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University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 West Florida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Phone: 850-474-2943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Email: Khendry@uwf.edu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Website: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KatyHendry.Foliotek.Me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Kristen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Vandergriff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Research Coordinator, Graduate School of Medicine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University of Tennessee, Health Science Center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Phone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865-305-9749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Email: KLVandergriff@utmck.edu</a:t>
            </a:r>
          </a:p>
        </p:txBody>
      </p:sp>
    </p:spTree>
    <p:extLst>
      <p:ext uri="{BB962C8B-B14F-4D97-AF65-F5344CB8AC3E}">
        <p14:creationId xmlns:p14="http://schemas.microsoft.com/office/powerpoint/2010/main" val="172319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Sound of a Revolution</a:t>
            </a:r>
          </a:p>
        </p:txBody>
      </p:sp>
      <p:pic>
        <p:nvPicPr>
          <p:cNvPr id="12" name="k8WwpayBuq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6460" y="1016585"/>
            <a:ext cx="5636276" cy="3170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1184882">
            <a:off x="276726" y="1321957"/>
            <a:ext cx="261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“You say you want a revolution</a:t>
            </a:r>
            <a:br>
              <a:rPr lang="en-US" sz="2400" i="1" dirty="0"/>
            </a:br>
            <a:r>
              <a:rPr lang="en-US" sz="2400" i="1" dirty="0"/>
              <a:t>Well, you know</a:t>
            </a:r>
            <a:br>
              <a:rPr lang="en-US" sz="2400" i="1" dirty="0"/>
            </a:br>
            <a:r>
              <a:rPr lang="en-US" sz="2400" i="1" dirty="0"/>
              <a:t>We all want to change the world”</a:t>
            </a:r>
            <a:br>
              <a:rPr lang="en-US" sz="2400" i="1" dirty="0"/>
            </a:b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6726" y="4283242"/>
            <a:ext cx="431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038372">
            <a:off x="459377" y="4460748"/>
            <a:ext cx="4334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“You say you got a real solution</a:t>
            </a:r>
            <a:br>
              <a:rPr lang="en-US" sz="2000" i="1" dirty="0"/>
            </a:br>
            <a:r>
              <a:rPr lang="en-US" sz="2000" i="1" dirty="0"/>
              <a:t>Well, you know. We'd all love to see the plan You ask me for a contribution. Well, you know we're all doing what we can”</a:t>
            </a:r>
          </a:p>
        </p:txBody>
      </p:sp>
      <p:sp>
        <p:nvSpPr>
          <p:cNvPr id="16" name="TextBox 15"/>
          <p:cNvSpPr txBox="1"/>
          <p:nvPr/>
        </p:nvSpPr>
        <p:spPr>
          <a:xfrm rot="20611586">
            <a:off x="5197641" y="4848545"/>
            <a:ext cx="37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“Don't you know it's </a:t>
            </a:r>
            <a:r>
              <a:rPr lang="en-US" sz="2400" i="1" dirty="0" err="1"/>
              <a:t>gonna</a:t>
            </a:r>
            <a:r>
              <a:rPr lang="en-US" sz="2400" i="1" dirty="0"/>
              <a:t> be alright”</a:t>
            </a:r>
          </a:p>
        </p:txBody>
      </p:sp>
    </p:spTree>
    <p:extLst>
      <p:ext uri="{BB962C8B-B14F-4D97-AF65-F5344CB8AC3E}">
        <p14:creationId xmlns:p14="http://schemas.microsoft.com/office/powerpoint/2010/main" val="9598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28" r="2028"/>
          <a:stretch>
            <a:fillRect/>
          </a:stretch>
        </p:blipFill>
        <p:spPr>
          <a:xfrm>
            <a:off x="553452" y="565150"/>
            <a:ext cx="7988300" cy="5337175"/>
          </a:xfrm>
        </p:spPr>
      </p:pic>
    </p:spTree>
    <p:extLst>
      <p:ext uri="{BB962C8B-B14F-4D97-AF65-F5344CB8AC3E}">
        <p14:creationId xmlns:p14="http://schemas.microsoft.com/office/powerpoint/2010/main" val="151881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the Millennials?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80 million – Millennials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(1980-2001)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76 million – Baby Boomers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(1946-1964)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We are the LARGEST generation to date!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7081" b="73781"/>
          <a:stretch/>
        </p:blipFill>
        <p:spPr>
          <a:xfrm>
            <a:off x="3800475" y="565484"/>
            <a:ext cx="4629150" cy="530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53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Defined?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699" y="894135"/>
            <a:ext cx="332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“Me </a:t>
            </a:r>
            <a:r>
              <a:rPr lang="en-US" sz="2400" b="1" dirty="0" err="1">
                <a:solidFill>
                  <a:srgbClr val="FF0000"/>
                </a:solidFill>
              </a:rPr>
              <a:t>Me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</a:t>
            </a:r>
            <a:r>
              <a:rPr lang="en-US" sz="2400" b="1" dirty="0">
                <a:solidFill>
                  <a:srgbClr val="FF0000"/>
                </a:solidFill>
              </a:rPr>
              <a:t>” Generation</a:t>
            </a:r>
          </a:p>
        </p:txBody>
      </p:sp>
      <p:sp>
        <p:nvSpPr>
          <p:cNvPr id="8" name="TextBox 7"/>
          <p:cNvSpPr txBox="1"/>
          <p:nvPr/>
        </p:nvSpPr>
        <p:spPr>
          <a:xfrm rot="958689">
            <a:off x="2621822" y="2050855"/>
            <a:ext cx="186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Defiant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378982">
            <a:off x="431625" y="1874310"/>
            <a:ext cx="225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Unmotivated</a:t>
            </a:r>
          </a:p>
        </p:txBody>
      </p:sp>
      <p:sp>
        <p:nvSpPr>
          <p:cNvPr id="10" name="TextBox 9"/>
          <p:cNvSpPr txBox="1"/>
          <p:nvPr/>
        </p:nvSpPr>
        <p:spPr>
          <a:xfrm rot="276888">
            <a:off x="2273007" y="3533700"/>
            <a:ext cx="221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Self-Centered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024" y="4379397"/>
            <a:ext cx="522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Flexible Schedules – Work/Life balance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316" y="2025860"/>
            <a:ext cx="4357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2000" b="1" dirty="0">
                <a:solidFill>
                  <a:srgbClr val="002060"/>
                </a:solidFill>
              </a:rPr>
              <a:t>"more civically and politically disengaged, more focused on materialistic values, and less concerned about helping the larger community than were </a:t>
            </a:r>
            <a:r>
              <a:rPr lang="en-US" sz="2000" b="1" dirty="0" err="1">
                <a:solidFill>
                  <a:srgbClr val="002060"/>
                </a:solidFill>
              </a:rPr>
              <a:t>GenX</a:t>
            </a:r>
            <a:r>
              <a:rPr lang="en-US" sz="2000" b="1" dirty="0">
                <a:solidFill>
                  <a:srgbClr val="002060"/>
                </a:solidFill>
              </a:rPr>
              <a:t> (born 1962-1981) and Baby Boomers (born 1946 to about 1961) at the same ages"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987090">
            <a:off x="4636417" y="1286471"/>
            <a:ext cx="313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Always wanting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8805" y="5046037"/>
            <a:ext cx="524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Always looking for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greener </a:t>
            </a:r>
            <a:r>
              <a:rPr lang="en-US" sz="2400" b="1" dirty="0">
                <a:solidFill>
                  <a:srgbClr val="FF0000"/>
                </a:solidFill>
              </a:rPr>
              <a:t>pastures</a:t>
            </a:r>
          </a:p>
        </p:txBody>
      </p:sp>
      <p:sp>
        <p:nvSpPr>
          <p:cNvPr id="16" name="TextBox 15"/>
          <p:cNvSpPr txBox="1"/>
          <p:nvPr/>
        </p:nvSpPr>
        <p:spPr>
          <a:xfrm rot="21003222">
            <a:off x="833585" y="2901960"/>
            <a:ext cx="21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Know-It-Alls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1350" y="5704792"/>
            <a:ext cx="3742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Disloyal to the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09814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Changing the Stereotype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923" r="179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How do you take a negative and turn it into a positive?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Do you experience the same type of negative stereotypes in your organization?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369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Unique?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5069" y="1601525"/>
            <a:ext cx="22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Tech Savvy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455" y="1493021"/>
            <a:ext cx="333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Innovative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8904" y="1188987"/>
            <a:ext cx="198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Curious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7380" y="4093114"/>
            <a:ext cx="162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Diverse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4684" y="4522271"/>
            <a:ext cx="376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Entrepreneurial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8137" y="2538300"/>
            <a:ext cx="1997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4458" y="1072135"/>
            <a:ext cx="285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Risk-Takers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3244" y="2186300"/>
            <a:ext cx="194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Inquisitive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7421" y="5173579"/>
            <a:ext cx="259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Hyper-Connected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9717" y="1812812"/>
            <a:ext cx="166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Educated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896" y="3228092"/>
            <a:ext cx="191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Relevant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6441" y="3566458"/>
            <a:ext cx="191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Ambitious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1896" y="5424914"/>
            <a:ext cx="1552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Driven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1642" y="2842335"/>
            <a:ext cx="323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We are the FUTURE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035" y="5193995"/>
            <a:ext cx="200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16508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do WE Change the Perception?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Work as a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Consider the other person’s perspective as a valid point &amp; acknowledge the differences.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Be open for discussion but not confrontational.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Stay true to your word – let your actions and dedication speak for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Prove the stereotype wrong – whichever one it is, make that a goal.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764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1065</Words>
  <Application>Microsoft Office PowerPoint</Application>
  <PresentationFormat>On-screen Show (4:3)</PresentationFormat>
  <Paragraphs>144</Paragraphs>
  <Slides>22</Slides>
  <Notes>5</Notes>
  <HiddenSlides>4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Office Theme</vt:lpstr>
      <vt:lpstr>Custom Design</vt:lpstr>
      <vt:lpstr>1_Custom Design</vt:lpstr>
      <vt:lpstr>Starting a Revolution</vt:lpstr>
      <vt:lpstr>What are you going to learn from this session?</vt:lpstr>
      <vt:lpstr>The Sound of a Revolution</vt:lpstr>
      <vt:lpstr>PowerPoint Presentation</vt:lpstr>
      <vt:lpstr>Who are the Millennials?</vt:lpstr>
      <vt:lpstr>How are We Defined?</vt:lpstr>
      <vt:lpstr>Changing the Stereotype</vt:lpstr>
      <vt:lpstr>How are We Unique?</vt:lpstr>
      <vt:lpstr>How do WE Change the Perception?</vt:lpstr>
      <vt:lpstr>PowerPoint Presentation</vt:lpstr>
      <vt:lpstr>PowerPoint Presentation</vt:lpstr>
      <vt:lpstr>Discussion 1</vt:lpstr>
      <vt:lpstr>Discussion 2 </vt:lpstr>
      <vt:lpstr>Discussion 3</vt:lpstr>
      <vt:lpstr>PowerPoint Presentation</vt:lpstr>
      <vt:lpstr>Best Practices</vt:lpstr>
      <vt:lpstr>Best Practices</vt:lpstr>
      <vt:lpstr>Best Practices</vt:lpstr>
      <vt:lpstr>PowerPoint Presentation</vt:lpstr>
      <vt:lpstr>M.A.T.E.S in Research Administration</vt:lpstr>
      <vt:lpstr>References</vt:lpstr>
      <vt:lpstr>Contact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Kathryn Hendry</cp:lastModifiedBy>
  <cp:revision>41</cp:revision>
  <dcterms:created xsi:type="dcterms:W3CDTF">2016-08-03T17:54:22Z</dcterms:created>
  <dcterms:modified xsi:type="dcterms:W3CDTF">2017-03-24T21:32:14Z</dcterms:modified>
</cp:coreProperties>
</file>