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763E4D-6093-4CAB-B18D-C296436CFD01}"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3036665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63E4D-6093-4CAB-B18D-C296436CFD01}"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466780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63E4D-6093-4CAB-B18D-C296436CFD01}"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256615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63E4D-6093-4CAB-B18D-C296436CFD01}"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3640800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763E4D-6093-4CAB-B18D-C296436CFD01}" type="datetimeFigureOut">
              <a:rPr lang="en-US" smtClean="0"/>
              <a:pPr/>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1603199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763E4D-6093-4CAB-B18D-C296436CFD01}" type="datetimeFigureOut">
              <a:rPr lang="en-US" smtClean="0"/>
              <a:pPr/>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461349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763E4D-6093-4CAB-B18D-C296436CFD01}" type="datetimeFigureOut">
              <a:rPr lang="en-US" smtClean="0"/>
              <a:pPr/>
              <a:t>6/1/2017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2808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763E4D-6093-4CAB-B18D-C296436CFD01}" type="datetimeFigureOut">
              <a:rPr lang="en-US" smtClean="0"/>
              <a:pPr/>
              <a:t>6/1/2017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2928916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63E4D-6093-4CAB-B18D-C296436CFD01}" type="datetimeFigureOut">
              <a:rPr lang="en-US" smtClean="0"/>
              <a:pPr/>
              <a:t>6/1/2017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50976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63E4D-6093-4CAB-B18D-C296436CFD01}" type="datetimeFigureOut">
              <a:rPr lang="en-US" smtClean="0"/>
              <a:pPr/>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4070731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63E4D-6093-4CAB-B18D-C296436CFD01}" type="datetimeFigureOut">
              <a:rPr lang="en-US" smtClean="0"/>
              <a:pPr/>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217A7-E7BA-432A-98C4-9A65945ADD6E}" type="slidenum">
              <a:rPr lang="en-US" smtClean="0"/>
              <a:pPr/>
              <a:t>‹#›</a:t>
            </a:fld>
            <a:endParaRPr lang="en-US"/>
          </a:p>
        </p:txBody>
      </p:sp>
    </p:spTree>
    <p:extLst>
      <p:ext uri="{BB962C8B-B14F-4D97-AF65-F5344CB8AC3E}">
        <p14:creationId xmlns:p14="http://schemas.microsoft.com/office/powerpoint/2010/main" val="481801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63E4D-6093-4CAB-B18D-C296436CFD01}" type="datetimeFigureOut">
              <a:rPr lang="en-US" smtClean="0"/>
              <a:pPr/>
              <a:t>6/1/2017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217A7-E7BA-432A-98C4-9A65945ADD6E}" type="slidenum">
              <a:rPr lang="en-US" smtClean="0"/>
              <a:pPr/>
              <a:t>‹#›</a:t>
            </a:fld>
            <a:endParaRPr lang="en-US"/>
          </a:p>
        </p:txBody>
      </p:sp>
    </p:spTree>
    <p:extLst>
      <p:ext uri="{BB962C8B-B14F-4D97-AF65-F5344CB8AC3E}">
        <p14:creationId xmlns:p14="http://schemas.microsoft.com/office/powerpoint/2010/main" val="627987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9047" y="228600"/>
            <a:ext cx="947695" cy="369332"/>
          </a:xfrm>
          <a:prstGeom prst="rect">
            <a:avLst/>
          </a:prstGeom>
          <a:noFill/>
        </p:spPr>
        <p:txBody>
          <a:bodyPr wrap="none" rtlCol="0">
            <a:spAutoFit/>
          </a:bodyPr>
          <a:lstStyle/>
          <a:p>
            <a:r>
              <a:rPr lang="en-US" dirty="0" smtClean="0"/>
              <a:t>CIS101B</a:t>
            </a:r>
            <a:endParaRPr lang="en-US" dirty="0"/>
          </a:p>
        </p:txBody>
      </p:sp>
      <p:sp>
        <p:nvSpPr>
          <p:cNvPr id="6" name="TextBox 5"/>
          <p:cNvSpPr txBox="1"/>
          <p:nvPr/>
        </p:nvSpPr>
        <p:spPr>
          <a:xfrm>
            <a:off x="2490120" y="2299063"/>
            <a:ext cx="3925547" cy="2246769"/>
          </a:xfrm>
          <a:prstGeom prst="rect">
            <a:avLst/>
          </a:prstGeom>
          <a:noFill/>
        </p:spPr>
        <p:txBody>
          <a:bodyPr wrap="square" rtlCol="0">
            <a:spAutoFit/>
          </a:bodyPr>
          <a:lstStyle/>
          <a:p>
            <a:pPr algn="ctr"/>
            <a:r>
              <a:rPr lang="en-US" sz="2800" dirty="0" smtClean="0"/>
              <a:t>Week 2 Class 4</a:t>
            </a:r>
          </a:p>
          <a:p>
            <a:pPr algn="ctr"/>
            <a:endParaRPr lang="en-US" sz="2800" dirty="0"/>
          </a:p>
          <a:p>
            <a:pPr algn="ctr"/>
            <a:r>
              <a:rPr lang="en-US" sz="2800" dirty="0" smtClean="0"/>
              <a:t>Chapter 9.7 to 9.15</a:t>
            </a:r>
          </a:p>
          <a:p>
            <a:pPr algn="ctr"/>
            <a:endParaRPr lang="en-US" sz="2800" dirty="0"/>
          </a:p>
          <a:p>
            <a:pPr algn="ctr"/>
            <a:r>
              <a:rPr lang="en-US" sz="2800" dirty="0" smtClean="0"/>
              <a:t>System Management</a:t>
            </a:r>
            <a:endParaRPr lang="en-US" sz="2800" dirty="0"/>
          </a:p>
        </p:txBody>
      </p:sp>
    </p:spTree>
    <p:extLst>
      <p:ext uri="{BB962C8B-B14F-4D97-AF65-F5344CB8AC3E}">
        <p14:creationId xmlns:p14="http://schemas.microsoft.com/office/powerpoint/2010/main" val="2314635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04800" y="762000"/>
            <a:ext cx="8534400" cy="3570208"/>
          </a:xfrm>
          <a:prstGeom prst="rect">
            <a:avLst/>
          </a:prstGeom>
          <a:noFill/>
        </p:spPr>
        <p:txBody>
          <a:bodyPr wrap="square" rtlCol="0">
            <a:spAutoFit/>
          </a:bodyPr>
          <a:lstStyle/>
          <a:p>
            <a:r>
              <a:rPr lang="en-US" sz="2800" b="1" dirty="0"/>
              <a:t>9.8.3 Digital Content </a:t>
            </a:r>
            <a:r>
              <a:rPr lang="en-US" sz="2800" b="1" dirty="0" smtClean="0"/>
              <a:t>Management:</a:t>
            </a:r>
          </a:p>
          <a:p>
            <a:r>
              <a:rPr lang="en-US" b="1" dirty="0" smtClean="0"/>
              <a:t>Digital Rights Management:</a:t>
            </a:r>
          </a:p>
          <a:p>
            <a:endParaRPr lang="en-US" b="1" dirty="0"/>
          </a:p>
          <a:p>
            <a:r>
              <a:rPr lang="en-US" dirty="0"/>
              <a:t>System administrators are frequently responsible for ensuring that intellectual property rights are observed on the computers and mobile devices they are responsible for. </a:t>
            </a:r>
            <a:endParaRPr lang="en-US" dirty="0" smtClean="0"/>
          </a:p>
          <a:p>
            <a:endParaRPr lang="en-US" dirty="0"/>
          </a:p>
          <a:p>
            <a:r>
              <a:rPr lang="en-US" dirty="0" smtClean="0"/>
              <a:t>To </a:t>
            </a:r>
            <a:r>
              <a:rPr lang="en-US" dirty="0"/>
              <a:t>protect the intellectual property rights of publishers, several Digital Rights Management (DRM) technologies have been implemented over the years. </a:t>
            </a:r>
            <a:endParaRPr lang="en-US" dirty="0" smtClean="0"/>
          </a:p>
          <a:p>
            <a:endParaRPr lang="en-US" dirty="0"/>
          </a:p>
          <a:p>
            <a:r>
              <a:rPr lang="en-US" dirty="0" smtClean="0"/>
              <a:t>The </a:t>
            </a:r>
            <a:r>
              <a:rPr lang="en-US" dirty="0"/>
              <a:t>goal of these technologies is to restrict the use of copyrighted works to only those who have paid the necessary licensing fees:</a:t>
            </a:r>
          </a:p>
          <a:p>
            <a:r>
              <a:rPr lang="en-US" dirty="0" smtClean="0"/>
              <a:t>	</a:t>
            </a:r>
            <a:endParaRPr lang="en-US" dirty="0"/>
          </a:p>
        </p:txBody>
      </p:sp>
      <p:pic>
        <p:nvPicPr>
          <p:cNvPr id="52226" name="Picture 2" descr="Image result for digital rights management"/>
          <p:cNvPicPr>
            <a:picLocks noChangeAspect="1" noChangeArrowheads="1"/>
          </p:cNvPicPr>
          <p:nvPr/>
        </p:nvPicPr>
        <p:blipFill>
          <a:blip r:embed="rId2" cstate="print"/>
          <a:srcRect/>
          <a:stretch>
            <a:fillRect/>
          </a:stretch>
        </p:blipFill>
        <p:spPr bwMode="auto">
          <a:xfrm>
            <a:off x="4876800" y="3962400"/>
            <a:ext cx="3581400" cy="2686050"/>
          </a:xfrm>
          <a:prstGeom prst="rect">
            <a:avLst/>
          </a:prstGeom>
          <a:noFill/>
        </p:spPr>
      </p:pic>
    </p:spTree>
    <p:extLst>
      <p:ext uri="{BB962C8B-B14F-4D97-AF65-F5344CB8AC3E}">
        <p14:creationId xmlns:p14="http://schemas.microsoft.com/office/powerpoint/2010/main" val="2869057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41811" y="489075"/>
            <a:ext cx="8534400" cy="6032421"/>
          </a:xfrm>
          <a:prstGeom prst="rect">
            <a:avLst/>
          </a:prstGeom>
          <a:noFill/>
        </p:spPr>
        <p:txBody>
          <a:bodyPr wrap="square" rtlCol="0">
            <a:spAutoFit/>
          </a:bodyPr>
          <a:lstStyle/>
          <a:p>
            <a:r>
              <a:rPr lang="en-US" sz="2800" b="1" dirty="0"/>
              <a:t>9.8.3 Digital Content </a:t>
            </a:r>
            <a:r>
              <a:rPr lang="en-US" sz="2800" b="1" dirty="0" smtClean="0"/>
              <a:t>Management:</a:t>
            </a:r>
          </a:p>
          <a:p>
            <a:r>
              <a:rPr lang="en-US" b="1" dirty="0" smtClean="0"/>
              <a:t>Digital Rights Management:</a:t>
            </a:r>
          </a:p>
          <a:p>
            <a:endParaRPr lang="en-US" sz="800" dirty="0"/>
          </a:p>
          <a:p>
            <a:r>
              <a:rPr lang="en-US" dirty="0" smtClean="0"/>
              <a:t>The </a:t>
            </a:r>
            <a:r>
              <a:rPr lang="en-US" dirty="0"/>
              <a:t>goal of these technologies is to restrict the use of copyrighted works to only those who have paid the necessary licensing fees</a:t>
            </a:r>
            <a:r>
              <a:rPr lang="en-US" dirty="0" smtClean="0"/>
              <a:t>:</a:t>
            </a:r>
          </a:p>
          <a:p>
            <a:endParaRPr lang="en-US" sz="800" dirty="0"/>
          </a:p>
          <a:p>
            <a:r>
              <a:rPr lang="en-US" b="1" dirty="0" smtClean="0"/>
              <a:t>DRM Technology	Description</a:t>
            </a:r>
          </a:p>
          <a:p>
            <a:r>
              <a:rPr lang="en-US" dirty="0" smtClean="0"/>
              <a:t>Software		</a:t>
            </a:r>
            <a:r>
              <a:rPr lang="en-US" dirty="0"/>
              <a:t>Many proprietary software vendors use online software activation. </a:t>
            </a:r>
            <a:r>
              <a:rPr lang="en-US" dirty="0" smtClean="0"/>
              <a:t>Activation	Before </a:t>
            </a:r>
            <a:r>
              <a:rPr lang="en-US" dirty="0"/>
              <a:t>the user can run a newly installed application, it must be </a:t>
            </a:r>
            <a:r>
              <a:rPr lang="en-US" dirty="0" smtClean="0"/>
              <a:t>			activated </a:t>
            </a:r>
            <a:r>
              <a:rPr lang="en-US" dirty="0"/>
              <a:t>online with the software vendor. The software vendor tracks </a:t>
            </a:r>
            <a:r>
              <a:rPr lang="en-US" dirty="0" smtClean="0"/>
              <a:t>		how </a:t>
            </a:r>
            <a:r>
              <a:rPr lang="en-US" dirty="0"/>
              <a:t>many times each license code is activated and will block further </a:t>
            </a:r>
            <a:r>
              <a:rPr lang="en-US" dirty="0" smtClean="0"/>
              <a:t>		activations </a:t>
            </a:r>
            <a:r>
              <a:rPr lang="en-US" dirty="0"/>
              <a:t>after the license limit has been met. For personal software </a:t>
            </a:r>
            <a:r>
              <a:rPr lang="en-US" dirty="0" smtClean="0"/>
              <a:t>		licenses</a:t>
            </a:r>
            <a:r>
              <a:rPr lang="en-US" dirty="0"/>
              <a:t>, the limit is usually 1-3 activations. Enterprise license limits </a:t>
            </a:r>
            <a:r>
              <a:rPr lang="en-US" dirty="0" smtClean="0"/>
              <a:t>			are </a:t>
            </a:r>
            <a:r>
              <a:rPr lang="en-US" dirty="0"/>
              <a:t>governed by the enterprise license agreement. For example, an </a:t>
            </a:r>
            <a:r>
              <a:rPr lang="en-US" dirty="0" smtClean="0"/>
              <a:t>			organization </a:t>
            </a:r>
            <a:r>
              <a:rPr lang="en-US" dirty="0"/>
              <a:t>may purchase a 100-user license from the software </a:t>
            </a:r>
            <a:r>
              <a:rPr lang="en-US" dirty="0" smtClean="0"/>
              <a:t>			vendor</a:t>
            </a:r>
            <a:r>
              <a:rPr lang="en-US" dirty="0"/>
              <a:t>.</a:t>
            </a:r>
          </a:p>
          <a:p>
            <a:r>
              <a:rPr lang="en-US" b="1" dirty="0"/>
              <a:t>Two different forms of online software activation are used by software vendors:</a:t>
            </a:r>
          </a:p>
          <a:p>
            <a:pPr lvl="0"/>
            <a:r>
              <a:rPr lang="en-US" b="1" i="1" dirty="0"/>
              <a:t>One-time activation</a:t>
            </a:r>
            <a:r>
              <a:rPr lang="en-US" dirty="0"/>
              <a:t>. With one-time activation, the license is activated once, usually right after the product is installed. Once activated, the product remains activated.</a:t>
            </a:r>
          </a:p>
          <a:p>
            <a:pPr lvl="0"/>
            <a:r>
              <a:rPr lang="en-US" b="1" i="1" dirty="0"/>
              <a:t>Persistent activation</a:t>
            </a:r>
            <a:r>
              <a:rPr lang="en-US" b="1" dirty="0"/>
              <a:t>. </a:t>
            </a:r>
            <a:r>
              <a:rPr lang="en-US" dirty="0"/>
              <a:t>With persistent activation, the license is continuously re-activated online at a preconfigured interval. This allows the software vendor to deactivate installations if the conditions of the license agreement have been violated</a:t>
            </a:r>
            <a:r>
              <a:rPr lang="en-US" dirty="0" smtClean="0"/>
              <a:t>.</a:t>
            </a:r>
            <a:endParaRPr lang="en-US" dirty="0"/>
          </a:p>
        </p:txBody>
      </p:sp>
    </p:spTree>
    <p:extLst>
      <p:ext uri="{BB962C8B-B14F-4D97-AF65-F5344CB8AC3E}">
        <p14:creationId xmlns:p14="http://schemas.microsoft.com/office/powerpoint/2010/main" val="2888363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41811" y="489075"/>
            <a:ext cx="8534400" cy="5847755"/>
          </a:xfrm>
          <a:prstGeom prst="rect">
            <a:avLst/>
          </a:prstGeom>
          <a:noFill/>
        </p:spPr>
        <p:txBody>
          <a:bodyPr wrap="square" rtlCol="0">
            <a:spAutoFit/>
          </a:bodyPr>
          <a:lstStyle/>
          <a:p>
            <a:r>
              <a:rPr lang="en-US" sz="2800" b="1" dirty="0"/>
              <a:t>9.8.3 Digital Content </a:t>
            </a:r>
            <a:r>
              <a:rPr lang="en-US" sz="2800" b="1" dirty="0" smtClean="0"/>
              <a:t>Management:</a:t>
            </a:r>
          </a:p>
          <a:p>
            <a:r>
              <a:rPr lang="en-US" b="1" dirty="0" smtClean="0"/>
              <a:t>Digital Rights Management:</a:t>
            </a:r>
          </a:p>
          <a:p>
            <a:endParaRPr lang="en-US" sz="800" dirty="0"/>
          </a:p>
          <a:p>
            <a:r>
              <a:rPr lang="en-US" dirty="0" smtClean="0"/>
              <a:t>The </a:t>
            </a:r>
            <a:r>
              <a:rPr lang="en-US" dirty="0"/>
              <a:t>goal of these technologies is to restrict the use of copyrighted works to only those who have paid the necessary licensing fees</a:t>
            </a:r>
            <a:r>
              <a:rPr lang="en-US" dirty="0" smtClean="0"/>
              <a:t>:</a:t>
            </a:r>
          </a:p>
          <a:p>
            <a:endParaRPr lang="en-US" sz="800" dirty="0"/>
          </a:p>
          <a:p>
            <a:r>
              <a:rPr lang="en-US" b="1" dirty="0" smtClean="0"/>
              <a:t>DRM Technology	Description</a:t>
            </a:r>
          </a:p>
          <a:p>
            <a:r>
              <a:rPr lang="en-US" dirty="0" smtClean="0"/>
              <a:t>Software		</a:t>
            </a:r>
            <a:r>
              <a:rPr lang="en-US" dirty="0"/>
              <a:t>Using online activation helps software vendors ensure their products </a:t>
            </a:r>
            <a:r>
              <a:rPr lang="en-US" dirty="0" smtClean="0"/>
              <a:t>Activation	are </a:t>
            </a:r>
            <a:r>
              <a:rPr lang="en-US" dirty="0"/>
              <a:t>used in compliance with the license agreement. </a:t>
            </a:r>
            <a:endParaRPr lang="en-US" dirty="0" smtClean="0"/>
          </a:p>
          <a:p>
            <a:endParaRPr lang="en-US" sz="800" dirty="0"/>
          </a:p>
          <a:p>
            <a:r>
              <a:rPr lang="en-US" dirty="0" smtClean="0"/>
              <a:t>		However</a:t>
            </a:r>
            <a:r>
              <a:rPr lang="en-US" dirty="0"/>
              <a:t>, it also has several drawbacks</a:t>
            </a:r>
            <a:r>
              <a:rPr lang="en-US" dirty="0" smtClean="0"/>
              <a:t>:</a:t>
            </a:r>
          </a:p>
          <a:p>
            <a:endParaRPr lang="en-US" sz="800" dirty="0"/>
          </a:p>
          <a:p>
            <a:pPr lvl="0"/>
            <a:r>
              <a:rPr lang="en-US" dirty="0" smtClean="0"/>
              <a:t>		Online </a:t>
            </a:r>
            <a:r>
              <a:rPr lang="en-US" dirty="0"/>
              <a:t>activation mechanisms can fail if an internet connection isn't </a:t>
            </a:r>
            <a:r>
              <a:rPr lang="en-US" dirty="0" smtClean="0"/>
              <a:t>			available.  A </a:t>
            </a:r>
            <a:r>
              <a:rPr lang="en-US" dirty="0"/>
              <a:t>small system change can deactivate the software. </a:t>
            </a:r>
            <a:endParaRPr lang="en-US" dirty="0" smtClean="0"/>
          </a:p>
          <a:p>
            <a:pPr lvl="0"/>
            <a:endParaRPr lang="en-US" sz="800" dirty="0"/>
          </a:p>
          <a:p>
            <a:pPr lvl="0"/>
            <a:r>
              <a:rPr lang="en-US" dirty="0" smtClean="0"/>
              <a:t>		For </a:t>
            </a:r>
            <a:r>
              <a:rPr lang="en-US" dirty="0"/>
              <a:t>example</a:t>
            </a:r>
            <a:r>
              <a:rPr lang="en-US" dirty="0" smtClean="0"/>
              <a:t>, adding </a:t>
            </a:r>
            <a:r>
              <a:rPr lang="en-US" dirty="0"/>
              <a:t>RAM to the system or upgrading the CPU could </a:t>
            </a:r>
            <a:r>
              <a:rPr lang="en-US" dirty="0" smtClean="0"/>
              <a:t>			cause </a:t>
            </a:r>
            <a:r>
              <a:rPr lang="en-US" dirty="0"/>
              <a:t>the activation system to think the application has been illegally </a:t>
            </a:r>
            <a:r>
              <a:rPr lang="en-US" dirty="0" smtClean="0"/>
              <a:t>		copied </a:t>
            </a:r>
            <a:r>
              <a:rPr lang="en-US" dirty="0"/>
              <a:t>to a new computer system. The customer typically has to </a:t>
            </a:r>
            <a:r>
              <a:rPr lang="en-US" dirty="0" smtClean="0"/>
              <a:t/>
            </a:r>
            <a:br>
              <a:rPr lang="en-US" dirty="0" smtClean="0"/>
            </a:br>
            <a:r>
              <a:rPr lang="en-US" dirty="0" smtClean="0"/>
              <a:t>		contact </a:t>
            </a:r>
            <a:r>
              <a:rPr lang="en-US" dirty="0"/>
              <a:t>the vendor to reactive the software</a:t>
            </a:r>
            <a:r>
              <a:rPr lang="en-US" dirty="0" smtClean="0"/>
              <a:t>. Operating </a:t>
            </a:r>
            <a:r>
              <a:rPr lang="en-US" dirty="0"/>
              <a:t>system </a:t>
            </a:r>
            <a:r>
              <a:rPr lang="en-US" dirty="0" smtClean="0"/>
              <a:t/>
            </a:r>
            <a:br>
              <a:rPr lang="en-US" dirty="0" smtClean="0"/>
            </a:br>
            <a:r>
              <a:rPr lang="en-US" dirty="0" smtClean="0"/>
              <a:t>		upgrades </a:t>
            </a:r>
            <a:r>
              <a:rPr lang="en-US" dirty="0"/>
              <a:t>or migrations can deactivate the software</a:t>
            </a:r>
            <a:r>
              <a:rPr lang="en-US" dirty="0" smtClean="0"/>
              <a:t>.</a:t>
            </a:r>
          </a:p>
          <a:p>
            <a:pPr lvl="0"/>
            <a:endParaRPr lang="en-US" b="1" dirty="0"/>
          </a:p>
          <a:p>
            <a:pPr lvl="0"/>
            <a:r>
              <a:rPr lang="en-US" b="1" dirty="0" smtClean="0"/>
              <a:t>		Note: </a:t>
            </a:r>
            <a:r>
              <a:rPr lang="en-US" i="1" dirty="0" smtClean="0"/>
              <a:t>Microsoft OEM Server License in like this, 15% change in </a:t>
            </a:r>
            <a:br>
              <a:rPr lang="en-US" i="1" dirty="0" smtClean="0"/>
            </a:br>
            <a:r>
              <a:rPr lang="en-US" i="1" dirty="0" smtClean="0"/>
              <a:t>		            hardware can require Server Software to be re-activated.</a:t>
            </a:r>
            <a:endParaRPr lang="en-US" i="1" dirty="0"/>
          </a:p>
        </p:txBody>
      </p:sp>
    </p:spTree>
    <p:extLst>
      <p:ext uri="{BB962C8B-B14F-4D97-AF65-F5344CB8AC3E}">
        <p14:creationId xmlns:p14="http://schemas.microsoft.com/office/powerpoint/2010/main" val="964219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41811" y="762000"/>
            <a:ext cx="8534400" cy="5170646"/>
          </a:xfrm>
          <a:prstGeom prst="rect">
            <a:avLst/>
          </a:prstGeom>
          <a:noFill/>
        </p:spPr>
        <p:txBody>
          <a:bodyPr wrap="square" rtlCol="0">
            <a:spAutoFit/>
          </a:bodyPr>
          <a:lstStyle/>
          <a:p>
            <a:r>
              <a:rPr lang="en-US" sz="2800" b="1" dirty="0"/>
              <a:t>9.8.3 Digital Content </a:t>
            </a:r>
            <a:r>
              <a:rPr lang="en-US" sz="2800" b="1" dirty="0" smtClean="0"/>
              <a:t>Management:</a:t>
            </a:r>
          </a:p>
          <a:p>
            <a:r>
              <a:rPr lang="en-US" b="1" dirty="0" smtClean="0"/>
              <a:t>Digital Rights Management:</a:t>
            </a:r>
          </a:p>
          <a:p>
            <a:endParaRPr lang="en-US" sz="800" dirty="0"/>
          </a:p>
          <a:p>
            <a:r>
              <a:rPr lang="en-US" dirty="0" smtClean="0"/>
              <a:t>The </a:t>
            </a:r>
            <a:r>
              <a:rPr lang="en-US" dirty="0"/>
              <a:t>goal of these technologies is to restrict the use of copyrighted works to only those who have paid the necessary licensing fees</a:t>
            </a:r>
            <a:r>
              <a:rPr lang="en-US" dirty="0" smtClean="0"/>
              <a:t>:</a:t>
            </a:r>
          </a:p>
          <a:p>
            <a:endParaRPr lang="en-US" sz="800" dirty="0"/>
          </a:p>
          <a:p>
            <a:r>
              <a:rPr lang="en-US" b="1" dirty="0" smtClean="0"/>
              <a:t>DRM Technology	Description</a:t>
            </a:r>
          </a:p>
          <a:p>
            <a:r>
              <a:rPr lang="en-US" dirty="0" smtClean="0"/>
              <a:t>Media DRM	</a:t>
            </a:r>
            <a:r>
              <a:rPr lang="en-US" dirty="0"/>
              <a:t>DRM has commonly been used with digital media files, including </a:t>
            </a:r>
            <a:r>
              <a:rPr lang="en-US" dirty="0" smtClean="0"/>
              <a:t>			books</a:t>
            </a:r>
            <a:r>
              <a:rPr lang="en-US" dirty="0"/>
              <a:t>, music, and videos. In the late 2000's most online digital media </a:t>
            </a:r>
            <a:r>
              <a:rPr lang="en-US" dirty="0" smtClean="0"/>
              <a:t/>
            </a:r>
            <a:br>
              <a:rPr lang="en-US" dirty="0" smtClean="0"/>
            </a:br>
            <a:r>
              <a:rPr lang="en-US" dirty="0" smtClean="0"/>
              <a:t>		vendors </a:t>
            </a:r>
            <a:r>
              <a:rPr lang="en-US" dirty="0"/>
              <a:t>implemented DRM to encrypt media files. </a:t>
            </a:r>
            <a:endParaRPr lang="en-US" dirty="0" smtClean="0"/>
          </a:p>
          <a:p>
            <a:endParaRPr lang="en-US" sz="800" dirty="0"/>
          </a:p>
          <a:p>
            <a:r>
              <a:rPr lang="en-US" dirty="0" smtClean="0"/>
              <a:t>		Without </a:t>
            </a:r>
            <a:r>
              <a:rPr lang="en-US" dirty="0"/>
              <a:t>the </a:t>
            </a:r>
            <a:r>
              <a:rPr lang="en-US" dirty="0" smtClean="0"/>
              <a:t>appropriate </a:t>
            </a:r>
            <a:r>
              <a:rPr lang="en-US" dirty="0"/>
              <a:t>key, the files couldn't be decrypted and </a:t>
            </a:r>
            <a:r>
              <a:rPr lang="en-US" dirty="0" smtClean="0"/>
              <a:t/>
            </a:r>
            <a:br>
              <a:rPr lang="en-US" dirty="0" smtClean="0"/>
            </a:br>
            <a:r>
              <a:rPr lang="en-US" dirty="0" smtClean="0"/>
              <a:t>		played </a:t>
            </a:r>
            <a:r>
              <a:rPr lang="en-US" dirty="0"/>
              <a:t>by the </a:t>
            </a:r>
            <a:r>
              <a:rPr lang="en-US" dirty="0" smtClean="0"/>
              <a:t>customer.</a:t>
            </a:r>
          </a:p>
          <a:p>
            <a:endParaRPr lang="en-US" sz="800" dirty="0"/>
          </a:p>
          <a:p>
            <a:r>
              <a:rPr lang="en-US" dirty="0" smtClean="0"/>
              <a:t>		In </a:t>
            </a:r>
            <a:r>
              <a:rPr lang="en-US" dirty="0"/>
              <a:t>recent years, however, there has been a movement away from </a:t>
            </a:r>
            <a:r>
              <a:rPr lang="en-US" dirty="0" smtClean="0"/>
              <a:t/>
            </a:r>
            <a:br>
              <a:rPr lang="en-US" dirty="0" smtClean="0"/>
            </a:br>
            <a:r>
              <a:rPr lang="en-US" dirty="0" smtClean="0"/>
              <a:t>		DRM </a:t>
            </a:r>
            <a:r>
              <a:rPr lang="en-US" dirty="0"/>
              <a:t>on the part of many large digital media vendors. </a:t>
            </a:r>
            <a:endParaRPr lang="en-US" dirty="0" smtClean="0"/>
          </a:p>
          <a:p>
            <a:endParaRPr lang="en-US" b="1" dirty="0"/>
          </a:p>
          <a:p>
            <a:r>
              <a:rPr lang="en-US" b="1" dirty="0" smtClean="0"/>
              <a:t>		This </a:t>
            </a:r>
            <a:r>
              <a:rPr lang="en-US" b="1" dirty="0"/>
              <a:t>has </a:t>
            </a:r>
            <a:r>
              <a:rPr lang="en-US" b="1" dirty="0" smtClean="0"/>
              <a:t>occurred </a:t>
            </a:r>
            <a:r>
              <a:rPr lang="en-US" b="1" dirty="0"/>
              <a:t>because of several key shortcomings of DRM, </a:t>
            </a:r>
            <a:r>
              <a:rPr lang="en-US" b="1" dirty="0" smtClean="0"/>
              <a:t/>
            </a:r>
            <a:br>
              <a:rPr lang="en-US" b="1" dirty="0" smtClean="0"/>
            </a:br>
            <a:r>
              <a:rPr lang="en-US" b="1" dirty="0" smtClean="0"/>
              <a:t>		including: (next slide)</a:t>
            </a:r>
            <a:endParaRPr lang="en-US" b="1" dirty="0"/>
          </a:p>
          <a:p>
            <a:endParaRPr lang="en-US" i="1" dirty="0"/>
          </a:p>
        </p:txBody>
      </p:sp>
    </p:spTree>
    <p:extLst>
      <p:ext uri="{BB962C8B-B14F-4D97-AF65-F5344CB8AC3E}">
        <p14:creationId xmlns:p14="http://schemas.microsoft.com/office/powerpoint/2010/main" val="1254078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41811" y="762000"/>
            <a:ext cx="8534400" cy="5755422"/>
          </a:xfrm>
          <a:prstGeom prst="rect">
            <a:avLst/>
          </a:prstGeom>
          <a:noFill/>
        </p:spPr>
        <p:txBody>
          <a:bodyPr wrap="square" rtlCol="0">
            <a:spAutoFit/>
          </a:bodyPr>
          <a:lstStyle/>
          <a:p>
            <a:r>
              <a:rPr lang="en-US" sz="2800" b="1" dirty="0"/>
              <a:t>9.8.3 Digital Content </a:t>
            </a:r>
            <a:r>
              <a:rPr lang="en-US" sz="2800" b="1" dirty="0" smtClean="0"/>
              <a:t>Management:</a:t>
            </a:r>
          </a:p>
          <a:p>
            <a:r>
              <a:rPr lang="en-US" b="1" dirty="0" smtClean="0"/>
              <a:t>Digital Rights Management:</a:t>
            </a:r>
          </a:p>
          <a:p>
            <a:endParaRPr lang="en-US" sz="800" dirty="0"/>
          </a:p>
          <a:p>
            <a:r>
              <a:rPr lang="en-US" dirty="0" smtClean="0"/>
              <a:t>The </a:t>
            </a:r>
            <a:r>
              <a:rPr lang="en-US" dirty="0"/>
              <a:t>goal of these technologies is to restrict the use of copyrighted works to only those who have paid the necessary licensing fees</a:t>
            </a:r>
            <a:r>
              <a:rPr lang="en-US" dirty="0" smtClean="0"/>
              <a:t>:</a:t>
            </a:r>
          </a:p>
          <a:p>
            <a:endParaRPr lang="en-US" sz="800" dirty="0"/>
          </a:p>
          <a:p>
            <a:r>
              <a:rPr lang="en-US" b="1" dirty="0" smtClean="0"/>
              <a:t>DRM Technology	Description </a:t>
            </a:r>
            <a:r>
              <a:rPr lang="en-US" dirty="0" smtClean="0"/>
              <a:t>(reasons to move away from DRM)</a:t>
            </a:r>
          </a:p>
          <a:p>
            <a:pPr lvl="0"/>
            <a:r>
              <a:rPr lang="en-US" dirty="0" smtClean="0"/>
              <a:t>Media DRM	o A </a:t>
            </a:r>
            <a:r>
              <a:rPr lang="en-US" dirty="0"/>
              <a:t>lack of portability. For example, DRM-protected digital files from a </a:t>
            </a:r>
            <a:r>
              <a:rPr lang="en-US" dirty="0" smtClean="0"/>
              <a:t>		   given </a:t>
            </a:r>
            <a:r>
              <a:rPr lang="en-US" dirty="0"/>
              <a:t>vendor would only play using software or hardware from that </a:t>
            </a:r>
            <a:r>
              <a:rPr lang="en-US" dirty="0" smtClean="0"/>
              <a:t/>
            </a:r>
            <a:br>
              <a:rPr lang="en-US" dirty="0" smtClean="0"/>
            </a:br>
            <a:r>
              <a:rPr lang="en-US" dirty="0" smtClean="0"/>
              <a:t>		   same </a:t>
            </a:r>
            <a:r>
              <a:rPr lang="en-US" dirty="0"/>
              <a:t>vendor.</a:t>
            </a:r>
          </a:p>
          <a:p>
            <a:pPr lvl="0"/>
            <a:r>
              <a:rPr lang="en-US" dirty="0" smtClean="0"/>
              <a:t>		o A </a:t>
            </a:r>
            <a:r>
              <a:rPr lang="en-US" dirty="0"/>
              <a:t>lack of backup support. DRM protection frequently made it such </a:t>
            </a:r>
            <a:r>
              <a:rPr lang="en-US" dirty="0" smtClean="0"/>
              <a:t/>
            </a:r>
            <a:br>
              <a:rPr lang="en-US" dirty="0" smtClean="0"/>
            </a:br>
            <a:r>
              <a:rPr lang="en-US" dirty="0" smtClean="0"/>
              <a:t>		   that </a:t>
            </a:r>
            <a:r>
              <a:rPr lang="en-US" dirty="0"/>
              <a:t>protected digital files could not be backed up</a:t>
            </a:r>
            <a:r>
              <a:rPr lang="en-US" dirty="0" smtClean="0"/>
              <a:t>.</a:t>
            </a:r>
            <a:br>
              <a:rPr lang="en-US" dirty="0" smtClean="0"/>
            </a:br>
            <a:r>
              <a:rPr lang="en-US" dirty="0" smtClean="0"/>
              <a:t>		o Weak </a:t>
            </a:r>
            <a:r>
              <a:rPr lang="en-US" dirty="0"/>
              <a:t>encryption. Many applications are available on the Internet </a:t>
            </a:r>
            <a:r>
              <a:rPr lang="en-US" dirty="0" smtClean="0"/>
              <a:t>			    that </a:t>
            </a:r>
            <a:r>
              <a:rPr lang="en-US" dirty="0"/>
              <a:t>can strip DRM protection from digital files.</a:t>
            </a:r>
          </a:p>
          <a:p>
            <a:pPr lvl="0"/>
            <a:r>
              <a:rPr lang="en-US" dirty="0" smtClean="0"/>
              <a:t>		o Obsolescence </a:t>
            </a:r>
            <a:r>
              <a:rPr lang="en-US" dirty="0"/>
              <a:t>could cause older digital files to no longer be playable </a:t>
            </a:r>
            <a:r>
              <a:rPr lang="en-US" dirty="0" smtClean="0"/>
              <a:t/>
            </a:r>
            <a:br>
              <a:rPr lang="en-US" dirty="0" smtClean="0"/>
            </a:br>
            <a:r>
              <a:rPr lang="en-US" dirty="0" smtClean="0"/>
              <a:t>		    on </a:t>
            </a:r>
            <a:r>
              <a:rPr lang="en-US" dirty="0"/>
              <a:t>newer hardware.</a:t>
            </a:r>
          </a:p>
          <a:p>
            <a:pPr lvl="0"/>
            <a:r>
              <a:rPr lang="en-US" dirty="0" smtClean="0"/>
              <a:t>		o Excessive </a:t>
            </a:r>
            <a:r>
              <a:rPr lang="en-US" dirty="0"/>
              <a:t>management overhead. Trying to manage DRM for legally </a:t>
            </a:r>
            <a:r>
              <a:rPr lang="en-US" dirty="0" smtClean="0"/>
              <a:t/>
            </a:r>
            <a:br>
              <a:rPr lang="en-US" dirty="0" smtClean="0"/>
            </a:br>
            <a:r>
              <a:rPr lang="en-US" dirty="0" smtClean="0"/>
              <a:t>		   purchased </a:t>
            </a:r>
            <a:r>
              <a:rPr lang="en-US" dirty="0"/>
              <a:t>digital files required an excessive amount of </a:t>
            </a:r>
            <a:r>
              <a:rPr lang="en-US" dirty="0" smtClean="0"/>
              <a:t/>
            </a:r>
            <a:br>
              <a:rPr lang="en-US" dirty="0" smtClean="0"/>
            </a:br>
            <a:r>
              <a:rPr lang="en-US" dirty="0" smtClean="0"/>
              <a:t>		   management </a:t>
            </a:r>
            <a:r>
              <a:rPr lang="en-US" dirty="0"/>
              <a:t>overhead on the part of the digital media vendor. </a:t>
            </a:r>
            <a:r>
              <a:rPr lang="en-US" dirty="0" smtClean="0"/>
              <a:t/>
            </a:r>
            <a:br>
              <a:rPr lang="en-US" dirty="0" smtClean="0"/>
            </a:br>
            <a:r>
              <a:rPr lang="en-US" dirty="0" smtClean="0"/>
              <a:t>		   Small </a:t>
            </a:r>
            <a:r>
              <a:rPr lang="en-US" dirty="0"/>
              <a:t>system errors on the vendor's network could cause customers </a:t>
            </a:r>
            <a:r>
              <a:rPr lang="en-US" dirty="0" smtClean="0"/>
              <a:t/>
            </a:r>
            <a:br>
              <a:rPr lang="en-US" dirty="0" smtClean="0"/>
            </a:br>
            <a:r>
              <a:rPr lang="en-US" dirty="0" smtClean="0"/>
              <a:t>		   to </a:t>
            </a:r>
            <a:r>
              <a:rPr lang="en-US" dirty="0"/>
              <a:t>lose access to digital files that were legally purchased</a:t>
            </a:r>
            <a:r>
              <a:rPr lang="en-US" dirty="0" smtClean="0"/>
              <a:t>.</a:t>
            </a:r>
            <a:endParaRPr lang="en-US" dirty="0"/>
          </a:p>
        </p:txBody>
      </p:sp>
    </p:spTree>
    <p:extLst>
      <p:ext uri="{BB962C8B-B14F-4D97-AF65-F5344CB8AC3E}">
        <p14:creationId xmlns:p14="http://schemas.microsoft.com/office/powerpoint/2010/main" val="1686524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41811" y="762000"/>
            <a:ext cx="8534400" cy="4093428"/>
          </a:xfrm>
          <a:prstGeom prst="rect">
            <a:avLst/>
          </a:prstGeom>
          <a:noFill/>
        </p:spPr>
        <p:txBody>
          <a:bodyPr wrap="square" rtlCol="0">
            <a:spAutoFit/>
          </a:bodyPr>
          <a:lstStyle/>
          <a:p>
            <a:r>
              <a:rPr lang="en-US" sz="2800" b="1" dirty="0"/>
              <a:t>9.8.3 Digital Content </a:t>
            </a:r>
            <a:r>
              <a:rPr lang="en-US" sz="2800" b="1" dirty="0" smtClean="0"/>
              <a:t>Management:</a:t>
            </a:r>
          </a:p>
          <a:p>
            <a:r>
              <a:rPr lang="en-US" b="1" dirty="0" smtClean="0"/>
              <a:t>Digital Rights Management:</a:t>
            </a:r>
          </a:p>
          <a:p>
            <a:endParaRPr lang="en-US" sz="800" dirty="0"/>
          </a:p>
          <a:p>
            <a:r>
              <a:rPr lang="en-US" dirty="0" smtClean="0"/>
              <a:t>The </a:t>
            </a:r>
            <a:r>
              <a:rPr lang="en-US" dirty="0"/>
              <a:t>goal of these technologies is to restrict the use of copyrighted works to only those who have paid the necessary licensing fees</a:t>
            </a:r>
            <a:r>
              <a:rPr lang="en-US" dirty="0" smtClean="0"/>
              <a:t>:</a:t>
            </a:r>
          </a:p>
          <a:p>
            <a:endParaRPr lang="en-US" sz="800" dirty="0"/>
          </a:p>
          <a:p>
            <a:r>
              <a:rPr lang="en-US" b="1" dirty="0" smtClean="0"/>
              <a:t>DRM Technology	Description </a:t>
            </a:r>
            <a:r>
              <a:rPr lang="en-US" dirty="0" smtClean="0"/>
              <a:t>(to address these problems with DRM)</a:t>
            </a:r>
          </a:p>
          <a:p>
            <a:endParaRPr lang="en-US" dirty="0" smtClean="0"/>
          </a:p>
          <a:p>
            <a:r>
              <a:rPr lang="en-US" dirty="0" smtClean="0"/>
              <a:t>Media DRM	</a:t>
            </a:r>
            <a:r>
              <a:rPr lang="en-US" b="1" dirty="0"/>
              <a:t>To address these shortcomings, many vendors have adopted </a:t>
            </a:r>
            <a:r>
              <a:rPr lang="en-US" b="1" dirty="0" smtClean="0"/>
              <a:t>DRM			alternatives </a:t>
            </a:r>
            <a:r>
              <a:rPr lang="en-US" b="1" dirty="0"/>
              <a:t>such as</a:t>
            </a:r>
            <a:r>
              <a:rPr lang="en-US" b="1" dirty="0" smtClean="0"/>
              <a:t>:</a:t>
            </a:r>
          </a:p>
          <a:p>
            <a:endParaRPr lang="en-US" dirty="0"/>
          </a:p>
          <a:p>
            <a:pPr lvl="0"/>
            <a:r>
              <a:rPr lang="en-US" dirty="0" smtClean="0"/>
              <a:t>		o Encouraging </a:t>
            </a:r>
            <a:r>
              <a:rPr lang="en-US" dirty="0"/>
              <a:t>customers to not illegally share digital </a:t>
            </a:r>
            <a:r>
              <a:rPr lang="en-US" dirty="0" smtClean="0"/>
              <a:t>files</a:t>
            </a:r>
          </a:p>
          <a:p>
            <a:pPr lvl="0"/>
            <a:endParaRPr lang="en-US" dirty="0"/>
          </a:p>
          <a:p>
            <a:r>
              <a:rPr lang="en-US" dirty="0" smtClean="0"/>
              <a:t>		o Making </a:t>
            </a:r>
            <a:r>
              <a:rPr lang="en-US" dirty="0"/>
              <a:t>digital files so inexpensive and easy to access that it doesn't </a:t>
            </a:r>
            <a:r>
              <a:rPr lang="en-US" dirty="0" smtClean="0"/>
              <a:t/>
            </a:r>
            <a:br>
              <a:rPr lang="en-US" dirty="0" smtClean="0"/>
            </a:br>
            <a:r>
              <a:rPr lang="en-US" dirty="0" smtClean="0"/>
              <a:t>		   make </a:t>
            </a:r>
            <a:r>
              <a:rPr lang="en-US" dirty="0"/>
              <a:t>sense to make illegal copies</a:t>
            </a:r>
          </a:p>
        </p:txBody>
      </p:sp>
    </p:spTree>
    <p:extLst>
      <p:ext uri="{BB962C8B-B14F-4D97-AF65-F5344CB8AC3E}">
        <p14:creationId xmlns:p14="http://schemas.microsoft.com/office/powerpoint/2010/main" val="2056778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30925" y="838200"/>
            <a:ext cx="8534400" cy="5201424"/>
          </a:xfrm>
          <a:prstGeom prst="rect">
            <a:avLst/>
          </a:prstGeom>
          <a:noFill/>
        </p:spPr>
        <p:txBody>
          <a:bodyPr wrap="square" rtlCol="0">
            <a:spAutoFit/>
          </a:bodyPr>
          <a:lstStyle/>
          <a:p>
            <a:r>
              <a:rPr lang="en-US" sz="2800" b="1" dirty="0" smtClean="0"/>
              <a:t>9.9.3 Software Updates:</a:t>
            </a:r>
          </a:p>
          <a:p>
            <a:r>
              <a:rPr lang="en-US" b="1" dirty="0"/>
              <a:t>Updates are periodically released to:</a:t>
            </a:r>
          </a:p>
          <a:p>
            <a:pPr lvl="0"/>
            <a:r>
              <a:rPr lang="en-US" dirty="0" smtClean="0"/>
              <a:t>O Fix </a:t>
            </a:r>
            <a:r>
              <a:rPr lang="en-US" dirty="0"/>
              <a:t>bugs (errors) in programming code</a:t>
            </a:r>
          </a:p>
          <a:p>
            <a:pPr lvl="0"/>
            <a:r>
              <a:rPr lang="en-US" dirty="0" smtClean="0"/>
              <a:t>O Patch </a:t>
            </a:r>
            <a:r>
              <a:rPr lang="en-US" dirty="0"/>
              <a:t>security vulnerabilities</a:t>
            </a:r>
          </a:p>
          <a:p>
            <a:pPr lvl="0"/>
            <a:r>
              <a:rPr lang="en-US" dirty="0" smtClean="0"/>
              <a:t>O Add </a:t>
            </a:r>
            <a:r>
              <a:rPr lang="en-US" dirty="0"/>
              <a:t>features or provide support for new hardware</a:t>
            </a:r>
          </a:p>
          <a:p>
            <a:endParaRPr lang="en-US" sz="800" b="1" dirty="0" smtClean="0"/>
          </a:p>
          <a:p>
            <a:r>
              <a:rPr lang="en-US" b="1" dirty="0" smtClean="0"/>
              <a:t>There are two types of Windows Updates:</a:t>
            </a:r>
          </a:p>
          <a:p>
            <a:endParaRPr lang="en-US" sz="800" b="1" dirty="0"/>
          </a:p>
          <a:p>
            <a:r>
              <a:rPr lang="en-US" b="1" dirty="0" smtClean="0"/>
              <a:t>Update Type	Description</a:t>
            </a:r>
          </a:p>
          <a:p>
            <a:r>
              <a:rPr lang="en-US" dirty="0" smtClean="0"/>
              <a:t>Hotfix		</a:t>
            </a:r>
            <a:r>
              <a:rPr lang="en-US" dirty="0"/>
              <a:t>A </a:t>
            </a:r>
            <a:r>
              <a:rPr lang="en-US" b="1" i="1" dirty="0"/>
              <a:t>hotfix</a:t>
            </a:r>
            <a:r>
              <a:rPr lang="en-US" dirty="0"/>
              <a:t> is an operating system patch that fixes bugs and other </a:t>
            </a:r>
            <a:r>
              <a:rPr lang="en-US" dirty="0" smtClean="0"/>
              <a:t>			vulnerabilities </a:t>
            </a:r>
            <a:r>
              <a:rPr lang="en-US" dirty="0"/>
              <a:t>in the software.</a:t>
            </a:r>
          </a:p>
          <a:p>
            <a:pPr lvl="0"/>
            <a:r>
              <a:rPr lang="en-US" dirty="0" smtClean="0"/>
              <a:t>		o Hotfixes </a:t>
            </a:r>
            <a:r>
              <a:rPr lang="en-US" dirty="0"/>
              <a:t>may be released on a regular basis as fixes are created.</a:t>
            </a:r>
          </a:p>
          <a:p>
            <a:pPr lvl="0"/>
            <a:r>
              <a:rPr lang="en-US" dirty="0" smtClean="0"/>
              <a:t>		o For </a:t>
            </a:r>
            <a:r>
              <a:rPr lang="en-US" dirty="0"/>
              <a:t>the highest level of security, apply hotfixes as they are released </a:t>
            </a:r>
            <a:r>
              <a:rPr lang="en-US" dirty="0" smtClean="0"/>
              <a:t>		   (</a:t>
            </a:r>
            <a:r>
              <a:rPr lang="en-US" dirty="0"/>
              <a:t>after you verify that the hotfix will not cause additional problems).</a:t>
            </a:r>
          </a:p>
          <a:p>
            <a:r>
              <a:rPr lang="en-US" dirty="0" smtClean="0"/>
              <a:t>		o Microsoft </a:t>
            </a:r>
            <a:r>
              <a:rPr lang="en-US" dirty="0"/>
              <a:t>identifies each hotfix by a number. This number also </a:t>
            </a:r>
            <a:r>
              <a:rPr lang="en-US" dirty="0" smtClean="0"/>
              <a:t>			    identifies </a:t>
            </a:r>
            <a:r>
              <a:rPr lang="en-US" dirty="0"/>
              <a:t>a Knowledge Base (KB) article that describes the issues </a:t>
            </a:r>
            <a:r>
              <a:rPr lang="en-US" dirty="0" smtClean="0"/>
              <a:t/>
            </a:r>
            <a:br>
              <a:rPr lang="en-US" dirty="0" smtClean="0"/>
            </a:br>
            <a:r>
              <a:rPr lang="en-US" dirty="0" smtClean="0"/>
              <a:t>		    addressed </a:t>
            </a:r>
            <a:r>
              <a:rPr lang="en-US" dirty="0"/>
              <a:t>by the hotfix</a:t>
            </a:r>
            <a:r>
              <a:rPr lang="en-US" dirty="0" smtClean="0"/>
              <a:t>.</a:t>
            </a:r>
            <a:endParaRPr lang="en-US" dirty="0"/>
          </a:p>
          <a:p>
            <a:endParaRPr lang="en-US" dirty="0"/>
          </a:p>
          <a:p>
            <a:r>
              <a:rPr lang="en-US" dirty="0" smtClean="0"/>
              <a:t>		</a:t>
            </a:r>
            <a:r>
              <a:rPr lang="en-US" b="1" dirty="0" smtClean="0"/>
              <a:t>Note: </a:t>
            </a:r>
            <a:r>
              <a:rPr lang="en-US" i="1" dirty="0" smtClean="0"/>
              <a:t>Hotfixes are called Patches on Unix &amp; Linux operating systems.</a:t>
            </a:r>
          </a:p>
        </p:txBody>
      </p:sp>
    </p:spTree>
    <p:extLst>
      <p:ext uri="{BB962C8B-B14F-4D97-AF65-F5344CB8AC3E}">
        <p14:creationId xmlns:p14="http://schemas.microsoft.com/office/powerpoint/2010/main" val="23624041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30925" y="685800"/>
            <a:ext cx="8534400" cy="4493538"/>
          </a:xfrm>
          <a:prstGeom prst="rect">
            <a:avLst/>
          </a:prstGeom>
          <a:noFill/>
        </p:spPr>
        <p:txBody>
          <a:bodyPr wrap="square" rtlCol="0">
            <a:spAutoFit/>
          </a:bodyPr>
          <a:lstStyle/>
          <a:p>
            <a:r>
              <a:rPr lang="en-US" sz="2800" b="1" dirty="0" smtClean="0"/>
              <a:t>9.9.3 Software Updates:</a:t>
            </a:r>
          </a:p>
          <a:p>
            <a:endParaRPr lang="en-US" sz="800" b="1" dirty="0" smtClean="0"/>
          </a:p>
          <a:p>
            <a:r>
              <a:rPr lang="en-US" b="1" dirty="0" smtClean="0"/>
              <a:t>There are two types of Windows Updates:</a:t>
            </a:r>
          </a:p>
          <a:p>
            <a:endParaRPr lang="en-US" sz="800" b="1" dirty="0"/>
          </a:p>
          <a:p>
            <a:r>
              <a:rPr lang="en-US" b="1" dirty="0" smtClean="0"/>
              <a:t>Update Type	Description</a:t>
            </a:r>
          </a:p>
          <a:p>
            <a:r>
              <a:rPr lang="en-US" dirty="0" smtClean="0"/>
              <a:t>Service Pack	</a:t>
            </a:r>
            <a:r>
              <a:rPr lang="en-US" dirty="0"/>
              <a:t>A </a:t>
            </a:r>
            <a:r>
              <a:rPr lang="en-US" i="1" dirty="0"/>
              <a:t>service pack</a:t>
            </a:r>
            <a:r>
              <a:rPr lang="en-US" dirty="0"/>
              <a:t> (SP) is a collection of hotfixes and other system </a:t>
            </a:r>
            <a:r>
              <a:rPr lang="en-US" dirty="0" smtClean="0"/>
              <a:t>			enhancements.</a:t>
            </a:r>
          </a:p>
          <a:p>
            <a:endParaRPr lang="en-US" sz="800" dirty="0"/>
          </a:p>
          <a:p>
            <a:pPr lvl="0"/>
            <a:r>
              <a:rPr lang="en-US" dirty="0" smtClean="0"/>
              <a:t>		o A </a:t>
            </a:r>
            <a:r>
              <a:rPr lang="en-US" dirty="0"/>
              <a:t>service pack includes all hotfixes released to that time. If you </a:t>
            </a:r>
            <a:r>
              <a:rPr lang="en-US" dirty="0" smtClean="0"/>
              <a:t>			   install </a:t>
            </a:r>
            <a:r>
              <a:rPr lang="en-US" dirty="0"/>
              <a:t>the service pack, you do not need to install individual </a:t>
            </a:r>
            <a:r>
              <a:rPr lang="en-US" dirty="0" smtClean="0"/>
              <a:t/>
            </a:r>
            <a:br>
              <a:rPr lang="en-US" dirty="0" smtClean="0"/>
            </a:br>
            <a:r>
              <a:rPr lang="en-US" dirty="0" smtClean="0"/>
              <a:t>		   hotfixes</a:t>
            </a:r>
            <a:r>
              <a:rPr lang="en-US" dirty="0"/>
              <a:t>. Installing a service pack also includes all previous service </a:t>
            </a:r>
            <a:r>
              <a:rPr lang="en-US" dirty="0" smtClean="0"/>
              <a:t/>
            </a:r>
            <a:br>
              <a:rPr lang="en-US" dirty="0" smtClean="0"/>
            </a:br>
            <a:r>
              <a:rPr lang="en-US" dirty="0" smtClean="0"/>
              <a:t>		   packs</a:t>
            </a:r>
            <a:r>
              <a:rPr lang="en-US" dirty="0"/>
              <a:t>.</a:t>
            </a:r>
          </a:p>
          <a:p>
            <a:r>
              <a:rPr lang="en-US" dirty="0" smtClean="0"/>
              <a:t>		o Service </a:t>
            </a:r>
            <a:r>
              <a:rPr lang="en-US" dirty="0"/>
              <a:t>packs might include additional functionality beyond simple </a:t>
            </a:r>
            <a:r>
              <a:rPr lang="en-US" dirty="0" smtClean="0"/>
              <a:t/>
            </a:r>
            <a:br>
              <a:rPr lang="en-US" dirty="0" smtClean="0"/>
            </a:br>
            <a:r>
              <a:rPr lang="en-US" dirty="0" smtClean="0"/>
              <a:t>		   bug </a:t>
            </a:r>
            <a:r>
              <a:rPr lang="en-US" dirty="0"/>
              <a:t>fixes</a:t>
            </a:r>
            <a:r>
              <a:rPr lang="en-US" dirty="0" smtClean="0"/>
              <a:t>.</a:t>
            </a:r>
          </a:p>
          <a:p>
            <a:endParaRPr lang="en-US" dirty="0"/>
          </a:p>
          <a:p>
            <a:r>
              <a:rPr lang="en-US" b="1" dirty="0" smtClean="0"/>
              <a:t>		Note</a:t>
            </a:r>
            <a:r>
              <a:rPr lang="en-US" b="1" dirty="0"/>
              <a:t>: </a:t>
            </a:r>
            <a:r>
              <a:rPr lang="en-US" i="1" dirty="0" smtClean="0"/>
              <a:t>Service Packs </a:t>
            </a:r>
            <a:r>
              <a:rPr lang="en-US" i="1" dirty="0"/>
              <a:t>are called </a:t>
            </a:r>
            <a:r>
              <a:rPr lang="en-US" i="1" dirty="0" smtClean="0"/>
              <a:t>Software Releases </a:t>
            </a:r>
            <a:r>
              <a:rPr lang="en-US" i="1" dirty="0"/>
              <a:t>on Unix &amp; Linux </a:t>
            </a:r>
            <a:r>
              <a:rPr lang="en-US" i="1" dirty="0" smtClean="0"/>
              <a:t/>
            </a:r>
            <a:br>
              <a:rPr lang="en-US" i="1" dirty="0" smtClean="0"/>
            </a:br>
            <a:r>
              <a:rPr lang="en-US" i="1" dirty="0" smtClean="0"/>
              <a:t>		            operating </a:t>
            </a:r>
            <a:r>
              <a:rPr lang="en-US" i="1" dirty="0"/>
              <a:t>systems</a:t>
            </a:r>
            <a:r>
              <a:rPr lang="en-US" i="1" dirty="0" smtClean="0"/>
              <a:t>.</a:t>
            </a:r>
            <a:endParaRPr lang="en-US" i="1" dirty="0"/>
          </a:p>
        </p:txBody>
      </p:sp>
    </p:spTree>
    <p:extLst>
      <p:ext uri="{BB962C8B-B14F-4D97-AF65-F5344CB8AC3E}">
        <p14:creationId xmlns:p14="http://schemas.microsoft.com/office/powerpoint/2010/main" val="39469888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30925" y="800755"/>
            <a:ext cx="8534400" cy="5447645"/>
          </a:xfrm>
          <a:prstGeom prst="rect">
            <a:avLst/>
          </a:prstGeom>
          <a:noFill/>
        </p:spPr>
        <p:txBody>
          <a:bodyPr wrap="square" rtlCol="0">
            <a:spAutoFit/>
          </a:bodyPr>
          <a:lstStyle/>
          <a:p>
            <a:r>
              <a:rPr lang="en-US" sz="2800" b="1" dirty="0" smtClean="0"/>
              <a:t>9.9.3 Software Updates:</a:t>
            </a:r>
          </a:p>
          <a:p>
            <a:r>
              <a:rPr lang="en-US" sz="1600" b="1" dirty="0"/>
              <a:t>Windows Update is a feature of the Windows operating system that helps you keep your computer up to date.</a:t>
            </a:r>
          </a:p>
          <a:p>
            <a:pPr lvl="0"/>
            <a:r>
              <a:rPr lang="en-US" sz="1600" dirty="0" smtClean="0"/>
              <a:t>O By </a:t>
            </a:r>
            <a:r>
              <a:rPr lang="en-US" sz="1600" dirty="0"/>
              <a:t>default, Windows automatically checks for updates, downloads them, and installs them </a:t>
            </a:r>
            <a:r>
              <a:rPr lang="en-US" sz="1600" dirty="0" smtClean="0"/>
              <a:t>during</a:t>
            </a:r>
            <a:br>
              <a:rPr lang="en-US" sz="1600" dirty="0" smtClean="0"/>
            </a:br>
            <a:r>
              <a:rPr lang="en-US" sz="1600" dirty="0" smtClean="0"/>
              <a:t>    </a:t>
            </a:r>
            <a:r>
              <a:rPr lang="en-US" sz="1600" dirty="0"/>
              <a:t>the automatic maintenance window (which is 2:00 AM by default).</a:t>
            </a:r>
          </a:p>
          <a:p>
            <a:pPr lvl="0"/>
            <a:r>
              <a:rPr lang="en-US" sz="1600" dirty="0" smtClean="0"/>
              <a:t>O Updates </a:t>
            </a:r>
            <a:r>
              <a:rPr lang="en-US" sz="1600" dirty="0"/>
              <a:t>are classified as Important, Recommended, and Optional. By default, Important and </a:t>
            </a:r>
            <a:r>
              <a:rPr lang="en-US" sz="1600" dirty="0" smtClean="0"/>
              <a:t/>
            </a:r>
            <a:br>
              <a:rPr lang="en-US" sz="1600" dirty="0" smtClean="0"/>
            </a:br>
            <a:r>
              <a:rPr lang="en-US" sz="1600" dirty="0" smtClean="0"/>
              <a:t>    Recommended </a:t>
            </a:r>
            <a:r>
              <a:rPr lang="en-US" sz="1600" dirty="0"/>
              <a:t>updates are installed automatically.</a:t>
            </a:r>
          </a:p>
          <a:p>
            <a:pPr lvl="0"/>
            <a:r>
              <a:rPr lang="en-US" sz="1600" dirty="0" smtClean="0"/>
              <a:t>O Windows </a:t>
            </a:r>
            <a:r>
              <a:rPr lang="en-US" sz="1600" dirty="0"/>
              <a:t>Update can install both hotfixes and service packs. For example, after installing a new </a:t>
            </a:r>
            <a:r>
              <a:rPr lang="en-US" sz="1600" dirty="0" smtClean="0"/>
              <a:t/>
            </a:r>
            <a:br>
              <a:rPr lang="en-US" sz="1600" dirty="0" smtClean="0"/>
            </a:br>
            <a:r>
              <a:rPr lang="en-US" sz="1600" dirty="0" smtClean="0"/>
              <a:t>    version </a:t>
            </a:r>
            <a:r>
              <a:rPr lang="en-US" sz="1600" dirty="0"/>
              <a:t>of Windows, Windows Update will download and install the latest service pack.</a:t>
            </a:r>
          </a:p>
          <a:p>
            <a:pPr lvl="0"/>
            <a:r>
              <a:rPr lang="en-US" sz="1600" dirty="0" smtClean="0"/>
              <a:t>O Windows </a:t>
            </a:r>
            <a:r>
              <a:rPr lang="en-US" sz="1600" dirty="0"/>
              <a:t>Update includes updates for the following:</a:t>
            </a:r>
          </a:p>
          <a:p>
            <a:pPr lvl="1"/>
            <a:r>
              <a:rPr lang="en-US" sz="1600" dirty="0"/>
              <a:t>o</a:t>
            </a:r>
            <a:r>
              <a:rPr lang="en-US" sz="1600" dirty="0" smtClean="0"/>
              <a:t> Windows </a:t>
            </a:r>
            <a:r>
              <a:rPr lang="en-US" sz="1600" dirty="0"/>
              <a:t>operating system and utilities</a:t>
            </a:r>
          </a:p>
          <a:p>
            <a:pPr lvl="1"/>
            <a:r>
              <a:rPr lang="en-US" sz="1600" dirty="0"/>
              <a:t>o</a:t>
            </a:r>
            <a:r>
              <a:rPr lang="en-US" sz="1600" dirty="0" smtClean="0"/>
              <a:t> Drivers </a:t>
            </a:r>
            <a:r>
              <a:rPr lang="en-US" sz="1600" dirty="0"/>
              <a:t>that have passed Microsoft certification and that are made available through </a:t>
            </a:r>
            <a:r>
              <a:rPr lang="en-US" sz="1600" dirty="0" smtClean="0"/>
              <a:t/>
            </a:r>
            <a:br>
              <a:rPr lang="en-US" sz="1600" dirty="0" smtClean="0"/>
            </a:br>
            <a:r>
              <a:rPr lang="en-US" sz="1600" dirty="0" smtClean="0"/>
              <a:t>   Windows </a:t>
            </a:r>
            <a:r>
              <a:rPr lang="en-US" sz="1600" dirty="0"/>
              <a:t>Update</a:t>
            </a:r>
          </a:p>
          <a:p>
            <a:pPr lvl="0"/>
            <a:r>
              <a:rPr lang="en-US" sz="1600" dirty="0" smtClean="0"/>
              <a:t>O You </a:t>
            </a:r>
            <a:r>
              <a:rPr lang="en-US" sz="1600" dirty="0"/>
              <a:t>can turn off automatic downloading or installation of updates. For example, on Windows 7 and </a:t>
            </a:r>
            <a:r>
              <a:rPr lang="en-US" sz="1600" dirty="0" smtClean="0"/>
              <a:t/>
            </a:r>
            <a:br>
              <a:rPr lang="en-US" sz="1600" dirty="0" smtClean="0"/>
            </a:br>
            <a:r>
              <a:rPr lang="en-US" sz="1600" dirty="0" smtClean="0"/>
              <a:t>    Windows </a:t>
            </a:r>
            <a:r>
              <a:rPr lang="en-US" sz="1600" dirty="0"/>
              <a:t>8 you can configure your computer to:</a:t>
            </a:r>
          </a:p>
          <a:p>
            <a:pPr lvl="1"/>
            <a:r>
              <a:rPr lang="en-US" sz="1600" dirty="0"/>
              <a:t>o</a:t>
            </a:r>
            <a:r>
              <a:rPr lang="en-US" sz="1600" dirty="0" smtClean="0"/>
              <a:t> Not </a:t>
            </a:r>
            <a:r>
              <a:rPr lang="en-US" sz="1600" dirty="0"/>
              <a:t>check for updates (you can manually check for updates at any time)</a:t>
            </a:r>
          </a:p>
          <a:p>
            <a:pPr lvl="1"/>
            <a:r>
              <a:rPr lang="en-US" sz="1600" dirty="0"/>
              <a:t>o</a:t>
            </a:r>
            <a:r>
              <a:rPr lang="en-US" sz="1600" dirty="0" smtClean="0"/>
              <a:t> Notify </a:t>
            </a:r>
            <a:r>
              <a:rPr lang="en-US" sz="1600" dirty="0"/>
              <a:t>you of updates, but require your permission to download or install them</a:t>
            </a:r>
          </a:p>
          <a:p>
            <a:pPr lvl="1"/>
            <a:r>
              <a:rPr lang="en-US" sz="1600" dirty="0"/>
              <a:t>o</a:t>
            </a:r>
            <a:r>
              <a:rPr lang="en-US" sz="1600" dirty="0" smtClean="0"/>
              <a:t> Download </a:t>
            </a:r>
            <a:r>
              <a:rPr lang="en-US" sz="1600" dirty="0"/>
              <a:t>updates, but ask your permission to install them</a:t>
            </a:r>
          </a:p>
          <a:p>
            <a:pPr lvl="0"/>
            <a:r>
              <a:rPr lang="en-US" sz="1600" dirty="0" smtClean="0"/>
              <a:t>O You </a:t>
            </a:r>
            <a:r>
              <a:rPr lang="en-US" sz="1600" dirty="0"/>
              <a:t>can view a list of installed updates and remove any updates.</a:t>
            </a:r>
          </a:p>
          <a:p>
            <a:pPr lvl="0"/>
            <a:r>
              <a:rPr lang="en-US" sz="1600" dirty="0" smtClean="0"/>
              <a:t>O For </a:t>
            </a:r>
            <a:r>
              <a:rPr lang="en-US" sz="1600" dirty="0"/>
              <a:t>additional updates, you can use Microsoft Update in conjunction with Windows Update. </a:t>
            </a:r>
            <a:r>
              <a:rPr lang="en-US" sz="1600" dirty="0" smtClean="0"/>
              <a:t/>
            </a:r>
            <a:br>
              <a:rPr lang="en-US" sz="1600" dirty="0" smtClean="0"/>
            </a:br>
            <a:r>
              <a:rPr lang="en-US" sz="1600" dirty="0" smtClean="0"/>
              <a:t>    Microsoft </a:t>
            </a:r>
            <a:r>
              <a:rPr lang="en-US" sz="1600" dirty="0"/>
              <a:t>Update includes updates for Microsoft applications, such as Office applications</a:t>
            </a:r>
            <a:r>
              <a:rPr lang="en-US" sz="1600" dirty="0" smtClean="0"/>
              <a:t>.</a:t>
            </a:r>
            <a:endParaRPr lang="en-US" sz="1600" dirty="0"/>
          </a:p>
        </p:txBody>
      </p:sp>
    </p:spTree>
    <p:extLst>
      <p:ext uri="{BB962C8B-B14F-4D97-AF65-F5344CB8AC3E}">
        <p14:creationId xmlns:p14="http://schemas.microsoft.com/office/powerpoint/2010/main" val="561300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30925" y="304800"/>
            <a:ext cx="8534400" cy="5786199"/>
          </a:xfrm>
          <a:prstGeom prst="rect">
            <a:avLst/>
          </a:prstGeom>
          <a:noFill/>
        </p:spPr>
        <p:txBody>
          <a:bodyPr wrap="square" rtlCol="0">
            <a:spAutoFit/>
          </a:bodyPr>
          <a:lstStyle/>
          <a:p>
            <a:r>
              <a:rPr lang="en-US" sz="2800" b="1" dirty="0" smtClean="0"/>
              <a:t>9.9.3 Software Updates:</a:t>
            </a:r>
          </a:p>
          <a:p>
            <a:r>
              <a:rPr lang="en-US" b="1" dirty="0"/>
              <a:t>You should be aware of the following facts when working with updates:</a:t>
            </a:r>
            <a:endParaRPr lang="en-US" sz="2000" b="1" dirty="0"/>
          </a:p>
          <a:p>
            <a:pPr lvl="0"/>
            <a:r>
              <a:rPr lang="en-US" dirty="0" smtClean="0"/>
              <a:t>O Non-Microsoft </a:t>
            </a:r>
            <a:r>
              <a:rPr lang="en-US" dirty="0"/>
              <a:t>applications and many drivers are not updated through Windows </a:t>
            </a:r>
            <a:r>
              <a:rPr lang="en-US" dirty="0" smtClean="0"/>
              <a:t/>
            </a:r>
            <a:br>
              <a:rPr lang="en-US" dirty="0" smtClean="0"/>
            </a:br>
            <a:r>
              <a:rPr lang="en-US" dirty="0" smtClean="0"/>
              <a:t>    Update.  Must check manually at mfr website for updates.</a:t>
            </a:r>
            <a:endParaRPr lang="en-US" sz="2000" dirty="0"/>
          </a:p>
          <a:p>
            <a:pPr lvl="0"/>
            <a:r>
              <a:rPr lang="en-US" dirty="0" smtClean="0"/>
              <a:t>O Many </a:t>
            </a:r>
            <a:r>
              <a:rPr lang="en-US" dirty="0"/>
              <a:t>applications include a feature that automatically checks the manufacturer's </a:t>
            </a:r>
            <a:r>
              <a:rPr lang="en-US" dirty="0" smtClean="0"/>
              <a:t/>
            </a:r>
            <a:br>
              <a:rPr lang="en-US" dirty="0" smtClean="0"/>
            </a:br>
            <a:r>
              <a:rPr lang="en-US" dirty="0" smtClean="0"/>
              <a:t>    website </a:t>
            </a:r>
            <a:r>
              <a:rPr lang="en-US" dirty="0"/>
              <a:t>periodically for updates. These programs typically ask your permission to install </a:t>
            </a:r>
            <a:r>
              <a:rPr lang="en-US" dirty="0" smtClean="0"/>
              <a:t/>
            </a:r>
            <a:br>
              <a:rPr lang="en-US" dirty="0" smtClean="0"/>
            </a:br>
            <a:r>
              <a:rPr lang="en-US" dirty="0" smtClean="0"/>
              <a:t>    updates</a:t>
            </a:r>
            <a:r>
              <a:rPr lang="en-US" dirty="0"/>
              <a:t>.</a:t>
            </a:r>
            <a:endParaRPr lang="en-US" sz="2000" dirty="0"/>
          </a:p>
          <a:p>
            <a:pPr lvl="0"/>
            <a:r>
              <a:rPr lang="en-US" dirty="0" smtClean="0"/>
              <a:t>O Hardware </a:t>
            </a:r>
            <a:r>
              <a:rPr lang="en-US" dirty="0"/>
              <a:t>devices, such as the BIOS or many networking devices, store code in a special </a:t>
            </a:r>
            <a:r>
              <a:rPr lang="en-US" dirty="0" smtClean="0"/>
              <a:t/>
            </a:r>
            <a:br>
              <a:rPr lang="en-US" dirty="0" smtClean="0"/>
            </a:br>
            <a:r>
              <a:rPr lang="en-US" dirty="0" smtClean="0"/>
              <a:t>    hardware </a:t>
            </a:r>
            <a:r>
              <a:rPr lang="en-US" dirty="0"/>
              <a:t>ROM chip. This software is referred to as </a:t>
            </a:r>
            <a:r>
              <a:rPr lang="en-US" i="1" dirty="0"/>
              <a:t>firmware</a:t>
            </a:r>
            <a:r>
              <a:rPr lang="en-US" dirty="0"/>
              <a:t>. Updates are done </a:t>
            </a:r>
            <a:r>
              <a:rPr lang="en-US" dirty="0" smtClean="0"/>
              <a:t/>
            </a:r>
            <a:br>
              <a:rPr lang="en-US" dirty="0" smtClean="0"/>
            </a:br>
            <a:r>
              <a:rPr lang="en-US" dirty="0" smtClean="0"/>
              <a:t>    by</a:t>
            </a:r>
            <a:r>
              <a:rPr lang="en-US" dirty="0"/>
              <a:t> </a:t>
            </a:r>
            <a:r>
              <a:rPr lang="en-US" i="1" dirty="0"/>
              <a:t>flashing</a:t>
            </a:r>
            <a:r>
              <a:rPr lang="en-US" dirty="0"/>
              <a:t> (replacing or updating) the code stored on the chip.</a:t>
            </a:r>
            <a:endParaRPr lang="en-US" sz="2000" dirty="0"/>
          </a:p>
          <a:p>
            <a:pPr lvl="1"/>
            <a:r>
              <a:rPr lang="en-US" dirty="0"/>
              <a:t>o</a:t>
            </a:r>
            <a:r>
              <a:rPr lang="en-US" dirty="0" smtClean="0"/>
              <a:t> Always </a:t>
            </a:r>
            <a:r>
              <a:rPr lang="en-US" dirty="0"/>
              <a:t>follow the instructions when performing firmware updates.</a:t>
            </a:r>
            <a:endParaRPr lang="en-US" sz="2000" dirty="0"/>
          </a:p>
          <a:p>
            <a:pPr lvl="1"/>
            <a:r>
              <a:rPr lang="en-US" dirty="0"/>
              <a:t>o</a:t>
            </a:r>
            <a:r>
              <a:rPr lang="en-US" dirty="0" smtClean="0"/>
              <a:t> Many </a:t>
            </a:r>
            <a:r>
              <a:rPr lang="en-US" dirty="0"/>
              <a:t>updates are performed through a browser; some updates can only </a:t>
            </a:r>
            <a:r>
              <a:rPr lang="en-US" dirty="0" smtClean="0"/>
              <a:t>be</a:t>
            </a:r>
            <a:br>
              <a:rPr lang="en-US" dirty="0" smtClean="0"/>
            </a:br>
            <a:r>
              <a:rPr lang="en-US" dirty="0" smtClean="0"/>
              <a:t>   </a:t>
            </a:r>
            <a:r>
              <a:rPr lang="en-US" dirty="0"/>
              <a:t>performed by booting to special startup disks while outside of Windows.</a:t>
            </a:r>
            <a:endParaRPr lang="en-US" sz="2000" dirty="0"/>
          </a:p>
          <a:p>
            <a:pPr lvl="1"/>
            <a:r>
              <a:rPr lang="en-US" dirty="0"/>
              <a:t>o</a:t>
            </a:r>
            <a:r>
              <a:rPr lang="en-US" dirty="0" smtClean="0"/>
              <a:t> Turning </a:t>
            </a:r>
            <a:r>
              <a:rPr lang="en-US" dirty="0"/>
              <a:t>off the device or interrupting the update process could permanently </a:t>
            </a:r>
            <a:r>
              <a:rPr lang="en-US" dirty="0" smtClean="0"/>
              <a:t/>
            </a:r>
            <a:br>
              <a:rPr lang="en-US" dirty="0" smtClean="0"/>
            </a:br>
            <a:r>
              <a:rPr lang="en-US" dirty="0" smtClean="0"/>
              <a:t>   damage </a:t>
            </a:r>
            <a:r>
              <a:rPr lang="en-US" dirty="0"/>
              <a:t>the device.</a:t>
            </a:r>
            <a:endParaRPr lang="en-US" sz="2000" dirty="0"/>
          </a:p>
          <a:p>
            <a:pPr lvl="0"/>
            <a:r>
              <a:rPr lang="en-US" dirty="0" smtClean="0"/>
              <a:t>O Both </a:t>
            </a:r>
            <a:r>
              <a:rPr lang="en-US" dirty="0"/>
              <a:t>hotfixes and service packs are specific to an operating system version. For </a:t>
            </a:r>
            <a:r>
              <a:rPr lang="en-US" dirty="0" smtClean="0"/>
              <a:t/>
            </a:r>
            <a:br>
              <a:rPr lang="en-US" dirty="0" smtClean="0"/>
            </a:br>
            <a:r>
              <a:rPr lang="en-US" dirty="0" smtClean="0"/>
              <a:t>    example</a:t>
            </a:r>
            <a:r>
              <a:rPr lang="en-US" dirty="0"/>
              <a:t>, a hotfix for Windows 8 will not work on Windows 10. However, a hotfix for </a:t>
            </a:r>
            <a:r>
              <a:rPr lang="en-US" dirty="0" smtClean="0"/>
              <a:t/>
            </a:r>
            <a:br>
              <a:rPr lang="en-US" dirty="0" smtClean="0"/>
            </a:br>
            <a:r>
              <a:rPr lang="en-US" dirty="0" smtClean="0"/>
              <a:t>    Windows </a:t>
            </a:r>
            <a:r>
              <a:rPr lang="en-US" dirty="0"/>
              <a:t>10 Home will typically also apply to Windows 10 Professional.</a:t>
            </a:r>
            <a:endParaRPr lang="en-US" sz="2000" dirty="0"/>
          </a:p>
          <a:p>
            <a:pPr lvl="0"/>
            <a:r>
              <a:rPr lang="en-US" dirty="0" smtClean="0"/>
              <a:t>O In </a:t>
            </a:r>
            <a:r>
              <a:rPr lang="en-US" dirty="0"/>
              <a:t>a business environment, it is wise to test updates in an isolated lab environment </a:t>
            </a:r>
            <a:r>
              <a:rPr lang="en-US" dirty="0" smtClean="0"/>
              <a:t/>
            </a:r>
            <a:br>
              <a:rPr lang="en-US" dirty="0" smtClean="0"/>
            </a:br>
            <a:r>
              <a:rPr lang="en-US" dirty="0" smtClean="0"/>
              <a:t>    (</a:t>
            </a:r>
            <a:r>
              <a:rPr lang="en-US" dirty="0"/>
              <a:t>called a </a:t>
            </a:r>
            <a:r>
              <a:rPr lang="en-US" i="1" dirty="0"/>
              <a:t>sandbox</a:t>
            </a:r>
            <a:r>
              <a:rPr lang="en-US" dirty="0"/>
              <a:t>) before rolling them out to production systems</a:t>
            </a:r>
            <a:r>
              <a:rPr lang="en-US" dirty="0" smtClean="0"/>
              <a:t>.</a:t>
            </a:r>
            <a:endParaRPr lang="en-US" sz="2000" dirty="0"/>
          </a:p>
        </p:txBody>
      </p:sp>
    </p:spTree>
    <p:extLst>
      <p:ext uri="{BB962C8B-B14F-4D97-AF65-F5344CB8AC3E}">
        <p14:creationId xmlns:p14="http://schemas.microsoft.com/office/powerpoint/2010/main" val="2981109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9047" y="-2394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81000" y="152400"/>
            <a:ext cx="8534400" cy="6155531"/>
          </a:xfrm>
          <a:prstGeom prst="rect">
            <a:avLst/>
          </a:prstGeom>
          <a:noFill/>
        </p:spPr>
        <p:txBody>
          <a:bodyPr wrap="square" rtlCol="0">
            <a:spAutoFit/>
          </a:bodyPr>
          <a:lstStyle/>
          <a:p>
            <a:r>
              <a:rPr lang="en-US" sz="2800" b="1" dirty="0"/>
              <a:t>9.7.4 Linux Application </a:t>
            </a:r>
            <a:r>
              <a:rPr lang="en-US" sz="2800" b="1" dirty="0" smtClean="0"/>
              <a:t>Management:</a:t>
            </a:r>
          </a:p>
          <a:p>
            <a:r>
              <a:rPr lang="en-US" b="1" dirty="0"/>
              <a:t>When installing software on a Linux system, you usually install a precompiled application or service from a software </a:t>
            </a:r>
            <a:r>
              <a:rPr lang="en-US" b="1" i="1" dirty="0"/>
              <a:t>package</a:t>
            </a:r>
            <a:r>
              <a:rPr lang="en-US" b="1" dirty="0"/>
              <a:t>. Packages contain executables (and other files) that have been precompiled and configured for a specific hardware architecture and Linux distribution.</a:t>
            </a:r>
          </a:p>
          <a:p>
            <a:endParaRPr lang="en-US" sz="400" b="1" dirty="0" smtClean="0"/>
          </a:p>
          <a:p>
            <a:r>
              <a:rPr lang="en-US" b="1" dirty="0"/>
              <a:t>Use the shell commands listed in the following table to manage the applications and processes on Linux:</a:t>
            </a:r>
          </a:p>
          <a:p>
            <a:endParaRPr lang="en-US" sz="400" b="1" dirty="0" smtClean="0"/>
          </a:p>
          <a:p>
            <a:r>
              <a:rPr lang="en-US" b="1" dirty="0" smtClean="0"/>
              <a:t>Command	Description (yet another update manager)</a:t>
            </a:r>
          </a:p>
          <a:p>
            <a:r>
              <a:rPr lang="en-US" sz="1400" dirty="0"/>
              <a:t>y</a:t>
            </a:r>
            <a:r>
              <a:rPr lang="en-US" sz="1400" dirty="0" smtClean="0"/>
              <a:t>um		</a:t>
            </a:r>
            <a:r>
              <a:rPr lang="en-US" sz="1400" dirty="0"/>
              <a:t>The yum command installs packages on Linux systems that use </a:t>
            </a:r>
            <a:r>
              <a:rPr lang="en-US" sz="1400" b="1" dirty="0"/>
              <a:t>the Red Hat </a:t>
            </a:r>
            <a:r>
              <a:rPr lang="en-US" sz="1400" b="1" dirty="0" smtClean="0"/>
              <a:t>Package</a:t>
            </a:r>
            <a:r>
              <a:rPr lang="en-US" sz="1400" dirty="0" smtClean="0"/>
              <a:t/>
            </a:r>
            <a:br>
              <a:rPr lang="en-US" sz="1400" dirty="0" smtClean="0"/>
            </a:br>
            <a:r>
              <a:rPr lang="en-US" sz="1400" dirty="0" smtClean="0"/>
              <a:t> 		</a:t>
            </a:r>
            <a:r>
              <a:rPr lang="en-US" sz="1400" b="1" dirty="0" smtClean="0"/>
              <a:t>Manager</a:t>
            </a:r>
            <a:r>
              <a:rPr lang="en-US" sz="1400" dirty="0" smtClean="0"/>
              <a:t> </a:t>
            </a:r>
            <a:r>
              <a:rPr lang="en-US" sz="1400" b="1" dirty="0"/>
              <a:t>(RPM). </a:t>
            </a:r>
            <a:r>
              <a:rPr lang="en-US" sz="1400" dirty="0"/>
              <a:t>The yum command can automatically locate and download RPM </a:t>
            </a:r>
            <a:r>
              <a:rPr lang="en-US" sz="1400" dirty="0" smtClean="0"/>
              <a:t>			packages </a:t>
            </a:r>
            <a:r>
              <a:rPr lang="en-US" sz="1400" dirty="0"/>
              <a:t>for you by searching one or more repositories on the Internet. It can install </a:t>
            </a:r>
            <a:r>
              <a:rPr lang="en-US" sz="1400" dirty="0" smtClean="0"/>
              <a:t>			the </a:t>
            </a:r>
            <a:r>
              <a:rPr lang="en-US" sz="1400" dirty="0"/>
              <a:t>package and all of its dependencies at the same time</a:t>
            </a:r>
            <a:r>
              <a:rPr lang="en-US" sz="1400" dirty="0" smtClean="0"/>
              <a:t>.</a:t>
            </a:r>
          </a:p>
          <a:p>
            <a:endParaRPr lang="en-US" sz="800" dirty="0"/>
          </a:p>
          <a:p>
            <a:r>
              <a:rPr lang="en-US" sz="1400" dirty="0" smtClean="0"/>
              <a:t>		</a:t>
            </a:r>
            <a:r>
              <a:rPr lang="en-US" sz="1400" b="1" dirty="0" smtClean="0"/>
              <a:t>Syntax </a:t>
            </a:r>
            <a:r>
              <a:rPr lang="en-US" sz="1400" b="1" dirty="0"/>
              <a:t>for </a:t>
            </a:r>
            <a:r>
              <a:rPr lang="en-US" sz="1400" b="1" dirty="0" smtClean="0"/>
              <a:t>yum:</a:t>
            </a:r>
            <a:endParaRPr lang="en-US" sz="1400" b="1" dirty="0"/>
          </a:p>
          <a:p>
            <a:pPr lvl="0"/>
            <a:r>
              <a:rPr lang="en-US" sz="1400" b="1" dirty="0" smtClean="0"/>
              <a:t>		yum </a:t>
            </a:r>
            <a:r>
              <a:rPr lang="en-US" sz="1400" b="1" dirty="0"/>
              <a:t>install </a:t>
            </a:r>
            <a:r>
              <a:rPr lang="en-US" sz="1400" b="1" i="1" dirty="0" err="1"/>
              <a:t>package_name</a:t>
            </a:r>
            <a:r>
              <a:rPr lang="en-US" sz="1400" dirty="0"/>
              <a:t> installs the specified package.</a:t>
            </a:r>
          </a:p>
          <a:p>
            <a:pPr lvl="0"/>
            <a:r>
              <a:rPr lang="en-US" sz="1400" b="1" dirty="0" smtClean="0"/>
              <a:t>		yum </a:t>
            </a:r>
            <a:r>
              <a:rPr lang="en-US" sz="1400" b="1" dirty="0"/>
              <a:t>remove </a:t>
            </a:r>
            <a:r>
              <a:rPr lang="en-US" sz="1400" b="1" i="1" dirty="0" err="1"/>
              <a:t>package_name</a:t>
            </a:r>
            <a:r>
              <a:rPr lang="en-US" sz="1400" dirty="0"/>
              <a:t> uninstalls the specified package.</a:t>
            </a:r>
          </a:p>
          <a:p>
            <a:pPr lvl="0"/>
            <a:r>
              <a:rPr lang="en-US" sz="1400" b="1" dirty="0" smtClean="0"/>
              <a:t>		yum </a:t>
            </a:r>
            <a:r>
              <a:rPr lang="en-US" sz="1400" b="1" dirty="0"/>
              <a:t>list installed</a:t>
            </a:r>
            <a:r>
              <a:rPr lang="en-US" sz="1400" dirty="0"/>
              <a:t> lists all packages installed.</a:t>
            </a:r>
          </a:p>
          <a:p>
            <a:pPr lvl="0"/>
            <a:r>
              <a:rPr lang="en-US" sz="1400" b="1" dirty="0" smtClean="0"/>
              <a:t>		yum </a:t>
            </a:r>
            <a:r>
              <a:rPr lang="en-US" sz="1400" b="1" dirty="0"/>
              <a:t>list installed </a:t>
            </a:r>
            <a:r>
              <a:rPr lang="en-US" sz="1400" b="1" i="1" dirty="0" err="1"/>
              <a:t>package_name</a:t>
            </a:r>
            <a:r>
              <a:rPr lang="en-US" sz="1400" dirty="0"/>
              <a:t> checks to see if the specified package is installed.</a:t>
            </a:r>
          </a:p>
          <a:p>
            <a:pPr lvl="0"/>
            <a:r>
              <a:rPr lang="en-US" sz="1400" b="1" dirty="0" smtClean="0"/>
              <a:t>		yum </a:t>
            </a:r>
            <a:r>
              <a:rPr lang="en-US" sz="1400" b="1" dirty="0"/>
              <a:t>list available</a:t>
            </a:r>
            <a:r>
              <a:rPr lang="en-US" sz="1400" dirty="0"/>
              <a:t> displays a list of all packages available for installation within the </a:t>
            </a:r>
            <a:r>
              <a:rPr lang="en-US" sz="1400" dirty="0" smtClean="0"/>
              <a:t>			Internet </a:t>
            </a:r>
            <a:r>
              <a:rPr lang="en-US" sz="1400" dirty="0"/>
              <a:t>repositories yum is configured to use.</a:t>
            </a:r>
          </a:p>
          <a:p>
            <a:pPr lvl="0"/>
            <a:r>
              <a:rPr lang="en-US" sz="1400" b="1" dirty="0" smtClean="0"/>
              <a:t>		yum </a:t>
            </a:r>
            <a:r>
              <a:rPr lang="en-US" sz="1400" b="1" dirty="0"/>
              <a:t>list updates</a:t>
            </a:r>
            <a:r>
              <a:rPr lang="en-US" sz="1400" dirty="0"/>
              <a:t> generates a list of updates available for all installed packages.</a:t>
            </a:r>
          </a:p>
          <a:p>
            <a:pPr lvl="0"/>
            <a:r>
              <a:rPr lang="en-US" sz="1400" b="1" dirty="0" smtClean="0"/>
              <a:t>		yum </a:t>
            </a:r>
            <a:r>
              <a:rPr lang="en-US" sz="1400" b="1" dirty="0"/>
              <a:t>update </a:t>
            </a:r>
            <a:r>
              <a:rPr lang="en-US" sz="1400" b="1" i="1" dirty="0" err="1"/>
              <a:t>package_name</a:t>
            </a:r>
            <a:r>
              <a:rPr lang="en-US" sz="1400" dirty="0"/>
              <a:t> installs updates for the specified package.</a:t>
            </a:r>
          </a:p>
          <a:p>
            <a:pPr lvl="0"/>
            <a:r>
              <a:rPr lang="en-US" sz="1400" b="1" dirty="0" smtClean="0"/>
              <a:t>		yum </a:t>
            </a:r>
            <a:r>
              <a:rPr lang="en-US" sz="1400" b="1" dirty="0"/>
              <a:t>info </a:t>
            </a:r>
            <a:r>
              <a:rPr lang="en-US" sz="1400" b="1" i="1" dirty="0" err="1"/>
              <a:t>package_name</a:t>
            </a:r>
            <a:r>
              <a:rPr lang="en-US" sz="1400" dirty="0"/>
              <a:t> displays information about the specified package, including </a:t>
            </a:r>
            <a:r>
              <a:rPr lang="en-US" sz="1400" dirty="0" smtClean="0"/>
              <a:t>			its </a:t>
            </a:r>
            <a:r>
              <a:rPr lang="en-US" sz="1400" dirty="0"/>
              <a:t>version and dependencies.</a:t>
            </a:r>
          </a:p>
          <a:p>
            <a:r>
              <a:rPr lang="en-US" sz="1400" b="1" dirty="0" smtClean="0"/>
              <a:t>		</a:t>
            </a:r>
            <a:endParaRPr lang="en-US" sz="1400" dirty="0"/>
          </a:p>
        </p:txBody>
      </p:sp>
    </p:spTree>
    <p:extLst>
      <p:ext uri="{BB962C8B-B14F-4D97-AF65-F5344CB8AC3E}">
        <p14:creationId xmlns:p14="http://schemas.microsoft.com/office/powerpoint/2010/main" val="4028061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30925" y="614601"/>
            <a:ext cx="8534400" cy="5786199"/>
          </a:xfrm>
          <a:prstGeom prst="rect">
            <a:avLst/>
          </a:prstGeom>
          <a:noFill/>
        </p:spPr>
        <p:txBody>
          <a:bodyPr wrap="square" rtlCol="0">
            <a:spAutoFit/>
          </a:bodyPr>
          <a:lstStyle/>
          <a:p>
            <a:r>
              <a:rPr lang="en-US" sz="2800" b="1" dirty="0" smtClean="0"/>
              <a:t>9.10.2 System Backup:</a:t>
            </a:r>
          </a:p>
          <a:p>
            <a:r>
              <a:rPr lang="en-US" dirty="0"/>
              <a:t>A </a:t>
            </a:r>
            <a:r>
              <a:rPr lang="en-US" i="1" dirty="0"/>
              <a:t>backup</a:t>
            </a:r>
            <a:r>
              <a:rPr lang="en-US" dirty="0"/>
              <a:t> is a copy of data that is archived and which can be used to restore corrupt or lost data in the event of a hardware or system failure. Backups must be performed while the system is in good working order. In other words, you must plan for disasters ahead of time and take the necessary actions to protect your system before there is a problem</a:t>
            </a:r>
            <a:r>
              <a:rPr lang="en-US" dirty="0" smtClean="0"/>
              <a:t>.</a:t>
            </a:r>
          </a:p>
          <a:p>
            <a:endParaRPr lang="en-US" dirty="0"/>
          </a:p>
          <a:p>
            <a:r>
              <a:rPr lang="en-US" b="1" dirty="0"/>
              <a:t>Backup tools may be used to protect different types of data</a:t>
            </a:r>
            <a:r>
              <a:rPr lang="en-US" b="1" dirty="0" smtClean="0"/>
              <a:t>:</a:t>
            </a:r>
          </a:p>
          <a:p>
            <a:endParaRPr lang="en-US" dirty="0"/>
          </a:p>
          <a:p>
            <a:pPr lvl="0"/>
            <a:r>
              <a:rPr lang="en-US" i="1" dirty="0" smtClean="0"/>
              <a:t>O </a:t>
            </a:r>
            <a:r>
              <a:rPr lang="en-US" b="1" i="1" dirty="0" smtClean="0"/>
              <a:t>System </a:t>
            </a:r>
            <a:r>
              <a:rPr lang="en-US" b="1" i="1" dirty="0"/>
              <a:t>state</a:t>
            </a:r>
            <a:r>
              <a:rPr lang="en-US" dirty="0"/>
              <a:t> data includes all of the files required to boot and run the computer. </a:t>
            </a:r>
            <a:r>
              <a:rPr lang="en-US" dirty="0" smtClean="0"/>
              <a:t/>
            </a:r>
            <a:br>
              <a:rPr lang="en-US" dirty="0" smtClean="0"/>
            </a:br>
            <a:r>
              <a:rPr lang="en-US" dirty="0" smtClean="0"/>
              <a:t>   System </a:t>
            </a:r>
            <a:r>
              <a:rPr lang="en-US" dirty="0"/>
              <a:t>state data includes the operating system files, the registry, drivers, and any </a:t>
            </a:r>
            <a:r>
              <a:rPr lang="en-US" dirty="0" smtClean="0"/>
              <a:t/>
            </a:r>
            <a:br>
              <a:rPr lang="en-US" dirty="0" smtClean="0"/>
            </a:br>
            <a:r>
              <a:rPr lang="en-US" dirty="0" smtClean="0"/>
              <a:t>   configuration </a:t>
            </a:r>
            <a:r>
              <a:rPr lang="en-US" dirty="0"/>
              <a:t>files</a:t>
            </a:r>
            <a:r>
              <a:rPr lang="en-US" dirty="0" smtClean="0"/>
              <a:t>.</a:t>
            </a:r>
          </a:p>
          <a:p>
            <a:pPr lvl="0"/>
            <a:endParaRPr lang="en-US" dirty="0"/>
          </a:p>
          <a:p>
            <a:pPr lvl="0"/>
            <a:r>
              <a:rPr lang="en-US" i="1" dirty="0" smtClean="0"/>
              <a:t>O </a:t>
            </a:r>
            <a:r>
              <a:rPr lang="en-US" b="1" i="1" dirty="0" smtClean="0"/>
              <a:t>User </a:t>
            </a:r>
            <a:r>
              <a:rPr lang="en-US" b="1" i="1" dirty="0"/>
              <a:t>data</a:t>
            </a:r>
            <a:r>
              <a:rPr lang="en-US" dirty="0"/>
              <a:t> includes all data files saved and modified by users or applications that users </a:t>
            </a:r>
            <a:r>
              <a:rPr lang="en-US" dirty="0" smtClean="0"/>
              <a:t/>
            </a:r>
            <a:br>
              <a:rPr lang="en-US" dirty="0" smtClean="0"/>
            </a:br>
            <a:r>
              <a:rPr lang="en-US" dirty="0" smtClean="0"/>
              <a:t>   run</a:t>
            </a:r>
            <a:r>
              <a:rPr lang="en-US" dirty="0"/>
              <a:t>. The user data is the most important data for a company. Because user data changes </a:t>
            </a:r>
            <a:r>
              <a:rPr lang="en-US" dirty="0" smtClean="0"/>
              <a:t/>
            </a:r>
            <a:br>
              <a:rPr lang="en-US" dirty="0" smtClean="0"/>
            </a:br>
            <a:r>
              <a:rPr lang="en-US" dirty="0" smtClean="0"/>
              <a:t>   constantly</a:t>
            </a:r>
            <a:r>
              <a:rPr lang="en-US" dirty="0"/>
              <a:t>, back up the user data frequently and on a regular schedule</a:t>
            </a:r>
            <a:r>
              <a:rPr lang="en-US" dirty="0" smtClean="0"/>
              <a:t>.</a:t>
            </a:r>
          </a:p>
          <a:p>
            <a:pPr lvl="0"/>
            <a:endParaRPr lang="en-US" dirty="0"/>
          </a:p>
          <a:p>
            <a:pPr lvl="0"/>
            <a:r>
              <a:rPr lang="en-US" i="1" dirty="0" smtClean="0"/>
              <a:t>O </a:t>
            </a:r>
            <a:r>
              <a:rPr lang="en-US" b="1" i="1" dirty="0" smtClean="0"/>
              <a:t>Application </a:t>
            </a:r>
            <a:r>
              <a:rPr lang="en-US" b="1" i="1" dirty="0"/>
              <a:t>data</a:t>
            </a:r>
            <a:r>
              <a:rPr lang="en-US" dirty="0"/>
              <a:t> includes files installed by an application and application configuration </a:t>
            </a:r>
            <a:r>
              <a:rPr lang="en-US" dirty="0" smtClean="0"/>
              <a:t/>
            </a:r>
            <a:br>
              <a:rPr lang="en-US" dirty="0" smtClean="0"/>
            </a:br>
            <a:r>
              <a:rPr lang="en-US" dirty="0" smtClean="0"/>
              <a:t>   files</a:t>
            </a:r>
            <a:r>
              <a:rPr lang="en-US" dirty="0"/>
              <a:t>. Application data changes only following the installation of an application or </a:t>
            </a:r>
            <a:r>
              <a:rPr lang="en-US" dirty="0" smtClean="0"/>
              <a:t/>
            </a:r>
            <a:br>
              <a:rPr lang="en-US" dirty="0" smtClean="0"/>
            </a:br>
            <a:r>
              <a:rPr lang="en-US" dirty="0" smtClean="0"/>
              <a:t>   following </a:t>
            </a:r>
            <a:r>
              <a:rPr lang="en-US" dirty="0"/>
              <a:t>a configuration change. Depending on the system you are using, a backup of </a:t>
            </a:r>
            <a:r>
              <a:rPr lang="en-US" dirty="0" smtClean="0"/>
              <a:t/>
            </a:r>
            <a:br>
              <a:rPr lang="en-US" dirty="0" smtClean="0"/>
            </a:br>
            <a:r>
              <a:rPr lang="en-US" dirty="0" smtClean="0"/>
              <a:t>   system </a:t>
            </a:r>
            <a:r>
              <a:rPr lang="en-US" dirty="0"/>
              <a:t>state data might include backing up all application files as well</a:t>
            </a:r>
            <a:r>
              <a:rPr lang="en-US" dirty="0" smtClean="0"/>
              <a:t>.</a:t>
            </a:r>
            <a:endParaRPr lang="en-US" dirty="0"/>
          </a:p>
        </p:txBody>
      </p:sp>
    </p:spTree>
    <p:extLst>
      <p:ext uri="{BB962C8B-B14F-4D97-AF65-F5344CB8AC3E}">
        <p14:creationId xmlns:p14="http://schemas.microsoft.com/office/powerpoint/2010/main" val="14474967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30925" y="381000"/>
            <a:ext cx="8534400" cy="6124754"/>
          </a:xfrm>
          <a:prstGeom prst="rect">
            <a:avLst/>
          </a:prstGeom>
          <a:noFill/>
        </p:spPr>
        <p:txBody>
          <a:bodyPr wrap="square" rtlCol="0">
            <a:spAutoFit/>
          </a:bodyPr>
          <a:lstStyle/>
          <a:p>
            <a:r>
              <a:rPr lang="en-US" sz="2800" b="1" dirty="0" smtClean="0"/>
              <a:t>9.10.2 System Backup:</a:t>
            </a:r>
          </a:p>
          <a:p>
            <a:r>
              <a:rPr lang="en-US" b="1" dirty="0"/>
              <a:t>Use the following tools to protect Windows systems</a:t>
            </a:r>
            <a:r>
              <a:rPr lang="en-US" b="1" dirty="0" smtClean="0"/>
              <a:t>:</a:t>
            </a:r>
          </a:p>
          <a:p>
            <a:endParaRPr lang="en-US" sz="800" b="1" dirty="0"/>
          </a:p>
          <a:p>
            <a:r>
              <a:rPr lang="en-US" b="1" dirty="0" smtClean="0"/>
              <a:t>Windows		Tool</a:t>
            </a:r>
          </a:p>
          <a:p>
            <a:r>
              <a:rPr lang="en-US" sz="1600" dirty="0" smtClean="0"/>
              <a:t>Windows 7	</a:t>
            </a:r>
            <a:r>
              <a:rPr lang="en-US" sz="1600" dirty="0"/>
              <a:t>On </a:t>
            </a:r>
            <a:r>
              <a:rPr lang="en-US" sz="1600" b="1" dirty="0"/>
              <a:t>Windows 7 systems</a:t>
            </a:r>
            <a:r>
              <a:rPr lang="en-US" sz="1600" dirty="0"/>
              <a:t>, the backup process is managed using the </a:t>
            </a:r>
            <a:r>
              <a:rPr lang="en-US" sz="1600" dirty="0" smtClean="0"/>
              <a:t>				Backup </a:t>
            </a:r>
            <a:r>
              <a:rPr lang="en-US" sz="1600" dirty="0"/>
              <a:t>and Restore console in Control Panel. The Backup and Restore </a:t>
            </a:r>
            <a:r>
              <a:rPr lang="en-US" sz="1600" dirty="0" smtClean="0"/>
              <a:t>			console </a:t>
            </a:r>
            <a:r>
              <a:rPr lang="en-US" sz="1600" dirty="0"/>
              <a:t>supports two types of backups</a:t>
            </a:r>
            <a:r>
              <a:rPr lang="en-US" sz="1600" dirty="0" smtClean="0"/>
              <a:t>:</a:t>
            </a:r>
          </a:p>
          <a:p>
            <a:endParaRPr lang="en-US" sz="1600" dirty="0"/>
          </a:p>
          <a:p>
            <a:pPr lvl="0"/>
            <a:r>
              <a:rPr lang="en-US" sz="1600" dirty="0" smtClean="0"/>
              <a:t>		A</a:t>
            </a:r>
            <a:r>
              <a:rPr lang="en-US" sz="1600" dirty="0"/>
              <a:t> </a:t>
            </a:r>
            <a:r>
              <a:rPr lang="en-US" sz="1600" b="1" i="1" dirty="0"/>
              <a:t>system image backup</a:t>
            </a:r>
            <a:r>
              <a:rPr lang="en-US" sz="1600" dirty="0"/>
              <a:t> backs up everything on the system to a .</a:t>
            </a:r>
            <a:r>
              <a:rPr lang="en-US" sz="1600" dirty="0" err="1"/>
              <a:t>vhd</a:t>
            </a:r>
            <a:r>
              <a:rPr lang="en-US" sz="1600" dirty="0"/>
              <a:t> </a:t>
            </a:r>
            <a:r>
              <a:rPr lang="en-US" sz="1600" dirty="0" smtClean="0"/>
              <a:t>			file</a:t>
            </a:r>
            <a:r>
              <a:rPr lang="en-US" sz="1600" dirty="0"/>
              <a:t>, including the operating system, installed programs, drivers, and </a:t>
            </a:r>
            <a:r>
              <a:rPr lang="en-US" sz="1600" dirty="0" smtClean="0"/>
              <a:t>			user </a:t>
            </a:r>
            <a:r>
              <a:rPr lang="en-US" sz="1600" dirty="0"/>
              <a:t>data files. A system image backup is the most complete type of </a:t>
            </a:r>
            <a:r>
              <a:rPr lang="en-US" sz="1600" dirty="0" smtClean="0"/>
              <a:t>			backup</a:t>
            </a:r>
            <a:r>
              <a:rPr lang="en-US" sz="1600" dirty="0"/>
              <a:t>, but also takes the longest time to create</a:t>
            </a:r>
            <a:r>
              <a:rPr lang="en-US" sz="1600" dirty="0" smtClean="0"/>
              <a:t>.</a:t>
            </a:r>
          </a:p>
          <a:p>
            <a:pPr lvl="0"/>
            <a:endParaRPr lang="en-US" sz="1600" dirty="0"/>
          </a:p>
          <a:p>
            <a:pPr lvl="0"/>
            <a:r>
              <a:rPr lang="en-US" sz="1600" dirty="0" smtClean="0"/>
              <a:t>		A</a:t>
            </a:r>
            <a:r>
              <a:rPr lang="en-US" sz="1600" dirty="0"/>
              <a:t> </a:t>
            </a:r>
            <a:r>
              <a:rPr lang="en-US" sz="1600" b="1" i="1" dirty="0"/>
              <a:t>file backup</a:t>
            </a:r>
            <a:r>
              <a:rPr lang="en-US" sz="1600" dirty="0"/>
              <a:t> backs up specific files and folders up to a compressed </a:t>
            </a:r>
            <a:r>
              <a:rPr lang="en-US" sz="1600" dirty="0" smtClean="0"/>
              <a:t>			file</a:t>
            </a:r>
            <a:r>
              <a:rPr lang="en-US" sz="1600" dirty="0"/>
              <a:t>. File backups do not include system files, program files, encrypted </a:t>
            </a:r>
            <a:r>
              <a:rPr lang="en-US" sz="1600" dirty="0" smtClean="0"/>
              <a:t>			files</a:t>
            </a:r>
            <a:r>
              <a:rPr lang="en-US" sz="1600" dirty="0"/>
              <a:t>, files in the Recycle Bin, user profile settings, or temporary files</a:t>
            </a:r>
            <a:r>
              <a:rPr lang="en-US" sz="1600" dirty="0" smtClean="0"/>
              <a:t>.</a:t>
            </a:r>
          </a:p>
          <a:p>
            <a:pPr lvl="0"/>
            <a:endParaRPr lang="en-US" sz="1600" dirty="0"/>
          </a:p>
          <a:p>
            <a:r>
              <a:rPr lang="en-US" sz="1600" dirty="0" smtClean="0"/>
              <a:t>		The </a:t>
            </a:r>
            <a:r>
              <a:rPr lang="en-US" sz="1600" b="1" dirty="0"/>
              <a:t>Backup and Restore </a:t>
            </a:r>
            <a:r>
              <a:rPr lang="en-US" sz="1600" dirty="0"/>
              <a:t>console leverages the </a:t>
            </a:r>
            <a:r>
              <a:rPr lang="en-US" sz="1600" b="1" dirty="0"/>
              <a:t>shadow copy </a:t>
            </a:r>
            <a:r>
              <a:rPr lang="en-US" sz="1600" dirty="0"/>
              <a:t>feature </a:t>
            </a:r>
            <a:r>
              <a:rPr lang="en-US" sz="1600" dirty="0" smtClean="0"/>
              <a:t>			of </a:t>
            </a:r>
            <a:r>
              <a:rPr lang="en-US" sz="1600" dirty="0"/>
              <a:t>the Windows file system to allow files to be backed up even if they </a:t>
            </a:r>
            <a:r>
              <a:rPr lang="en-US" sz="1600" dirty="0" smtClean="0"/>
              <a:t>			are </a:t>
            </a:r>
            <a:r>
              <a:rPr lang="en-US" sz="1600" dirty="0"/>
              <a:t>open when the backup runs. The initial backup process backs up all of the </a:t>
            </a:r>
            <a:r>
              <a:rPr lang="en-US" sz="1600" dirty="0" smtClean="0"/>
              <a:t>		files </a:t>
            </a:r>
            <a:r>
              <a:rPr lang="en-US" sz="1600" dirty="0"/>
              <a:t>specified in the job. However, subsequent backups will evaluate the state </a:t>
            </a:r>
            <a:r>
              <a:rPr lang="en-US" sz="1600" dirty="0" smtClean="0"/>
              <a:t>		of </a:t>
            </a:r>
            <a:r>
              <a:rPr lang="en-US" sz="1600" dirty="0"/>
              <a:t>the file system and only backup files that have changed since the last backup </a:t>
            </a:r>
            <a:r>
              <a:rPr lang="en-US" sz="1600" dirty="0" smtClean="0"/>
              <a:t>		was </a:t>
            </a:r>
            <a:r>
              <a:rPr lang="en-US" sz="1600" dirty="0"/>
              <a:t>run. As a result, the first backup will take quite some time to complete, but </a:t>
            </a:r>
            <a:r>
              <a:rPr lang="en-US" sz="1600" dirty="0" smtClean="0"/>
              <a:t>		subsequent </a:t>
            </a:r>
            <a:r>
              <a:rPr lang="en-US" sz="1600" dirty="0"/>
              <a:t>backups will run much faster</a:t>
            </a:r>
            <a:r>
              <a:rPr lang="en-US" sz="1600" dirty="0" smtClean="0"/>
              <a:t>.</a:t>
            </a:r>
            <a:endParaRPr lang="en-US" sz="1600" dirty="0"/>
          </a:p>
        </p:txBody>
      </p:sp>
    </p:spTree>
    <p:extLst>
      <p:ext uri="{BB962C8B-B14F-4D97-AF65-F5344CB8AC3E}">
        <p14:creationId xmlns:p14="http://schemas.microsoft.com/office/powerpoint/2010/main" val="41689108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30925" y="304800"/>
            <a:ext cx="8534400" cy="6494085"/>
          </a:xfrm>
          <a:prstGeom prst="rect">
            <a:avLst/>
          </a:prstGeom>
          <a:noFill/>
        </p:spPr>
        <p:txBody>
          <a:bodyPr wrap="square" rtlCol="0">
            <a:spAutoFit/>
          </a:bodyPr>
          <a:lstStyle/>
          <a:p>
            <a:r>
              <a:rPr lang="en-US" sz="2800" b="1" dirty="0" smtClean="0"/>
              <a:t>9.10.2 System Backup:</a:t>
            </a:r>
          </a:p>
          <a:p>
            <a:r>
              <a:rPr lang="en-US" b="1" dirty="0"/>
              <a:t>Use the following tools to protect Windows systems</a:t>
            </a:r>
            <a:r>
              <a:rPr lang="en-US" b="1" dirty="0" smtClean="0"/>
              <a:t>:</a:t>
            </a:r>
          </a:p>
          <a:p>
            <a:endParaRPr lang="en-US" sz="800" b="1" dirty="0"/>
          </a:p>
          <a:p>
            <a:r>
              <a:rPr lang="en-US" b="1" dirty="0" smtClean="0"/>
              <a:t>Windows		Tool</a:t>
            </a:r>
          </a:p>
          <a:p>
            <a:r>
              <a:rPr lang="en-US" sz="1600" dirty="0" smtClean="0"/>
              <a:t>Windows 7	</a:t>
            </a:r>
            <a:r>
              <a:rPr lang="en-US" sz="1600" dirty="0"/>
              <a:t>On Windows 7, </a:t>
            </a:r>
            <a:r>
              <a:rPr lang="en-US" sz="1600" b="1" dirty="0"/>
              <a:t>backups</a:t>
            </a:r>
            <a:r>
              <a:rPr lang="en-US" sz="1600" dirty="0"/>
              <a:t> </a:t>
            </a:r>
            <a:r>
              <a:rPr lang="en-US" sz="1600" b="1" dirty="0"/>
              <a:t>can be saved to</a:t>
            </a:r>
            <a:r>
              <a:rPr lang="en-US" sz="1600" dirty="0"/>
              <a:t> several different types of storage </a:t>
            </a:r>
            <a:r>
              <a:rPr lang="en-US" sz="1600" dirty="0" smtClean="0"/>
              <a:t>			media:</a:t>
            </a:r>
          </a:p>
          <a:p>
            <a:r>
              <a:rPr lang="en-US" sz="1600" dirty="0"/>
              <a:t>	</a:t>
            </a:r>
            <a:r>
              <a:rPr lang="en-US" sz="1600" dirty="0" smtClean="0"/>
              <a:t>	o Secondary </a:t>
            </a:r>
            <a:r>
              <a:rPr lang="en-US" sz="1600" dirty="0"/>
              <a:t>internal hard </a:t>
            </a:r>
            <a:r>
              <a:rPr lang="en-US" sz="1600" dirty="0" smtClean="0"/>
              <a:t>drives</a:t>
            </a:r>
          </a:p>
          <a:p>
            <a:r>
              <a:rPr lang="en-US" sz="1600" dirty="0"/>
              <a:t>	</a:t>
            </a:r>
            <a:r>
              <a:rPr lang="en-US" sz="1600" dirty="0" smtClean="0"/>
              <a:t>	o External </a:t>
            </a:r>
            <a:r>
              <a:rPr lang="en-US" sz="1600" dirty="0"/>
              <a:t>hard </a:t>
            </a:r>
            <a:r>
              <a:rPr lang="en-US" sz="1600" dirty="0" smtClean="0"/>
              <a:t>drives</a:t>
            </a:r>
          </a:p>
          <a:p>
            <a:r>
              <a:rPr lang="en-US" sz="1600" dirty="0"/>
              <a:t>	</a:t>
            </a:r>
            <a:r>
              <a:rPr lang="en-US" sz="1600" dirty="0" smtClean="0"/>
              <a:t>	o Optical drives</a:t>
            </a:r>
          </a:p>
          <a:p>
            <a:r>
              <a:rPr lang="en-US" sz="1600" dirty="0"/>
              <a:t>	</a:t>
            </a:r>
            <a:r>
              <a:rPr lang="en-US" sz="1600" dirty="0" smtClean="0"/>
              <a:t>	o USB </a:t>
            </a:r>
            <a:r>
              <a:rPr lang="en-US" sz="1600" dirty="0"/>
              <a:t>flash </a:t>
            </a:r>
            <a:r>
              <a:rPr lang="en-US" sz="1600" dirty="0" smtClean="0"/>
              <a:t>drives</a:t>
            </a:r>
          </a:p>
          <a:p>
            <a:r>
              <a:rPr lang="en-US" sz="1600" dirty="0"/>
              <a:t>	</a:t>
            </a:r>
            <a:r>
              <a:rPr lang="en-US" sz="1600" dirty="0" smtClean="0"/>
              <a:t>	o Network shares</a:t>
            </a:r>
          </a:p>
          <a:p>
            <a:endParaRPr lang="en-US" sz="1600" dirty="0" smtClean="0"/>
          </a:p>
          <a:p>
            <a:r>
              <a:rPr lang="en-US" sz="1600" dirty="0"/>
              <a:t>	</a:t>
            </a:r>
            <a:r>
              <a:rPr lang="en-US" sz="1600" dirty="0" smtClean="0"/>
              <a:t>	</a:t>
            </a:r>
            <a:r>
              <a:rPr lang="en-US" sz="1600" b="1" dirty="0" smtClean="0"/>
              <a:t>Backup </a:t>
            </a:r>
            <a:r>
              <a:rPr lang="en-US" sz="1600" b="1" dirty="0"/>
              <a:t>files cannot be saved </a:t>
            </a:r>
            <a:r>
              <a:rPr lang="en-US" sz="1600" b="1" dirty="0" smtClean="0"/>
              <a:t>to:</a:t>
            </a:r>
            <a:r>
              <a:rPr lang="en-US" sz="1600" dirty="0" smtClean="0"/>
              <a:t>	</a:t>
            </a:r>
          </a:p>
          <a:p>
            <a:r>
              <a:rPr lang="en-US" sz="1600" dirty="0"/>
              <a:t>	</a:t>
            </a:r>
            <a:r>
              <a:rPr lang="en-US" sz="1600" dirty="0" smtClean="0"/>
              <a:t>	o The </a:t>
            </a:r>
            <a:r>
              <a:rPr lang="en-US" sz="1600" dirty="0"/>
              <a:t>same disk that is being backed </a:t>
            </a:r>
            <a:r>
              <a:rPr lang="en-US" sz="1600" dirty="0" smtClean="0"/>
              <a:t>up</a:t>
            </a:r>
          </a:p>
          <a:p>
            <a:r>
              <a:rPr lang="en-US" sz="1600" dirty="0"/>
              <a:t>	</a:t>
            </a:r>
            <a:r>
              <a:rPr lang="en-US" sz="1600" dirty="0" smtClean="0"/>
              <a:t>	o A </a:t>
            </a:r>
            <a:r>
              <a:rPr lang="en-US" sz="1600" dirty="0"/>
              <a:t>disk containing the Windows operating </a:t>
            </a:r>
            <a:r>
              <a:rPr lang="en-US" sz="1600" dirty="0" smtClean="0"/>
              <a:t>system</a:t>
            </a:r>
          </a:p>
          <a:p>
            <a:r>
              <a:rPr lang="en-US" sz="1600" dirty="0"/>
              <a:t>	</a:t>
            </a:r>
            <a:r>
              <a:rPr lang="en-US" sz="1600" dirty="0" smtClean="0"/>
              <a:t>	o A </a:t>
            </a:r>
            <a:r>
              <a:rPr lang="en-US" sz="1600" dirty="0"/>
              <a:t>tape </a:t>
            </a:r>
            <a:r>
              <a:rPr lang="en-US" sz="1600" dirty="0" smtClean="0"/>
              <a:t>drive</a:t>
            </a:r>
          </a:p>
          <a:p>
            <a:endParaRPr lang="en-US" sz="800" dirty="0"/>
          </a:p>
          <a:p>
            <a:r>
              <a:rPr lang="en-US" sz="1600" dirty="0" smtClean="0"/>
              <a:t>		</a:t>
            </a:r>
            <a:r>
              <a:rPr lang="en-US" sz="1600" b="1" dirty="0" smtClean="0"/>
              <a:t>System </a:t>
            </a:r>
            <a:r>
              <a:rPr lang="en-US" sz="1600" b="1" dirty="0"/>
              <a:t>images </a:t>
            </a:r>
            <a:r>
              <a:rPr lang="en-US" sz="1600" dirty="0"/>
              <a:t>created with the Backup and Recovery Console </a:t>
            </a:r>
            <a:r>
              <a:rPr lang="en-US" sz="1600" b="1" dirty="0"/>
              <a:t>cannot be </a:t>
            </a:r>
            <a:r>
              <a:rPr lang="en-US" sz="1600" b="1" dirty="0" smtClean="0"/>
              <a:t>			saved to</a:t>
            </a:r>
            <a:r>
              <a:rPr lang="en-US" sz="1600" b="1" dirty="0"/>
              <a:t>:</a:t>
            </a:r>
          </a:p>
          <a:p>
            <a:pPr lvl="0"/>
            <a:r>
              <a:rPr lang="en-US" sz="1600" dirty="0" smtClean="0"/>
              <a:t>		o Flash </a:t>
            </a:r>
            <a:r>
              <a:rPr lang="en-US" sz="1600" dirty="0"/>
              <a:t>memory</a:t>
            </a:r>
          </a:p>
          <a:p>
            <a:pPr lvl="0"/>
            <a:r>
              <a:rPr lang="en-US" sz="1600" dirty="0" smtClean="0"/>
              <a:t>		o A </a:t>
            </a:r>
            <a:r>
              <a:rPr lang="en-US" sz="1600" dirty="0"/>
              <a:t>tape drive</a:t>
            </a:r>
          </a:p>
          <a:p>
            <a:pPr lvl="0"/>
            <a:r>
              <a:rPr lang="en-US" sz="1600" dirty="0" smtClean="0"/>
              <a:t>		o A </a:t>
            </a:r>
            <a:r>
              <a:rPr lang="en-US" sz="1600" dirty="0"/>
              <a:t>recordable </a:t>
            </a:r>
            <a:r>
              <a:rPr lang="en-US" sz="1600" dirty="0" smtClean="0"/>
              <a:t>DVD</a:t>
            </a:r>
          </a:p>
          <a:p>
            <a:pPr lvl="0"/>
            <a:endParaRPr lang="en-US" sz="800" dirty="0"/>
          </a:p>
          <a:p>
            <a:r>
              <a:rPr lang="en-US" sz="1600" b="1" dirty="0"/>
              <a:t>On Windows 7</a:t>
            </a:r>
            <a:r>
              <a:rPr lang="en-US" sz="1600" dirty="0"/>
              <a:t>, file backups occur every Sunday at 7:00 pm by default. However, the backup schedule can be customized. A system image backup cannot be scheduled, but a system image backup can be included within a scheduled file </a:t>
            </a:r>
            <a:r>
              <a:rPr lang="en-US" sz="1600" dirty="0" smtClean="0"/>
              <a:t>backup</a:t>
            </a:r>
            <a:r>
              <a:rPr lang="en-US" sz="1600" dirty="0"/>
              <a:t>.</a:t>
            </a:r>
            <a:endParaRPr lang="en-US" sz="1600" dirty="0" smtClean="0"/>
          </a:p>
        </p:txBody>
      </p:sp>
    </p:spTree>
    <p:extLst>
      <p:ext uri="{BB962C8B-B14F-4D97-AF65-F5344CB8AC3E}">
        <p14:creationId xmlns:p14="http://schemas.microsoft.com/office/powerpoint/2010/main" val="2684438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6" y="223072"/>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11331" y="762000"/>
            <a:ext cx="8534400" cy="5755422"/>
          </a:xfrm>
          <a:prstGeom prst="rect">
            <a:avLst/>
          </a:prstGeom>
          <a:noFill/>
        </p:spPr>
        <p:txBody>
          <a:bodyPr wrap="square" rtlCol="0">
            <a:spAutoFit/>
          </a:bodyPr>
          <a:lstStyle/>
          <a:p>
            <a:r>
              <a:rPr lang="en-US" sz="2800" b="1" dirty="0" smtClean="0"/>
              <a:t>9.10.2 System Backup:</a:t>
            </a:r>
          </a:p>
          <a:p>
            <a:r>
              <a:rPr lang="en-US" b="1" dirty="0"/>
              <a:t>Use the following tools to protect Windows systems</a:t>
            </a:r>
            <a:r>
              <a:rPr lang="en-US" b="1" dirty="0" smtClean="0"/>
              <a:t>:</a:t>
            </a:r>
          </a:p>
          <a:p>
            <a:endParaRPr lang="en-US" sz="800" b="1" dirty="0"/>
          </a:p>
          <a:p>
            <a:r>
              <a:rPr lang="en-US" b="1" dirty="0" smtClean="0"/>
              <a:t>Windows		Tool</a:t>
            </a:r>
          </a:p>
          <a:p>
            <a:r>
              <a:rPr lang="en-US" sz="1600" dirty="0" smtClean="0"/>
              <a:t>Windows 8.x	</a:t>
            </a:r>
            <a:r>
              <a:rPr lang="en-US" sz="1600" dirty="0"/>
              <a:t>The </a:t>
            </a:r>
            <a:r>
              <a:rPr lang="en-US" sz="1600" b="1" dirty="0"/>
              <a:t>Backup and Restore console </a:t>
            </a:r>
            <a:r>
              <a:rPr lang="en-US" sz="1600" dirty="0"/>
              <a:t>used to backup data on Windows 7 is not </a:t>
            </a:r>
            <a:r>
              <a:rPr lang="en-US" sz="1600" dirty="0" smtClean="0"/>
              <a:t>			included </a:t>
            </a:r>
            <a:r>
              <a:rPr lang="en-US" sz="1600" dirty="0"/>
              <a:t>in Windows 8.1. Instead, </a:t>
            </a:r>
            <a:r>
              <a:rPr lang="en-US" sz="1600" b="1" i="1" dirty="0"/>
              <a:t>File History</a:t>
            </a:r>
            <a:r>
              <a:rPr lang="en-US" sz="1600" dirty="0"/>
              <a:t> is used in Windows 8.1 to </a:t>
            </a:r>
            <a:r>
              <a:rPr lang="en-US" sz="1600" dirty="0" smtClean="0"/>
              <a:t>			backup user </a:t>
            </a:r>
            <a:r>
              <a:rPr lang="en-US" sz="1600" dirty="0"/>
              <a:t>profiles. </a:t>
            </a:r>
            <a:r>
              <a:rPr lang="en-US" sz="1600" b="1" dirty="0"/>
              <a:t>A profile backup includes all of the information stored in </a:t>
            </a:r>
            <a:r>
              <a:rPr lang="en-US" sz="1600" b="1" dirty="0" smtClean="0"/>
              <a:t/>
            </a:r>
            <a:br>
              <a:rPr lang="en-US" sz="1600" b="1" dirty="0" smtClean="0"/>
            </a:br>
            <a:r>
              <a:rPr lang="en-US" sz="1600" b="1" dirty="0" smtClean="0"/>
              <a:t>		the user’s </a:t>
            </a:r>
            <a:r>
              <a:rPr lang="en-US" sz="1600" b="1" dirty="0"/>
              <a:t>library folders</a:t>
            </a:r>
            <a:r>
              <a:rPr lang="en-US" sz="1600" b="1" dirty="0" smtClean="0"/>
              <a:t>:</a:t>
            </a:r>
          </a:p>
          <a:p>
            <a:endParaRPr lang="en-US" sz="800" dirty="0"/>
          </a:p>
          <a:p>
            <a:pPr lvl="0"/>
            <a:r>
              <a:rPr lang="en-US" sz="1600" dirty="0" smtClean="0"/>
              <a:t>		o </a:t>
            </a:r>
            <a:r>
              <a:rPr lang="en-US" sz="1600" b="1" dirty="0" smtClean="0"/>
              <a:t>User </a:t>
            </a:r>
            <a:r>
              <a:rPr lang="en-US" sz="1600" b="1" dirty="0"/>
              <a:t>data files</a:t>
            </a:r>
            <a:r>
              <a:rPr lang="en-US" sz="1600" dirty="0"/>
              <a:t>, such as documents, music, and videos</a:t>
            </a:r>
          </a:p>
          <a:p>
            <a:pPr lvl="0"/>
            <a:r>
              <a:rPr lang="en-US" sz="1600" dirty="0" smtClean="0"/>
              <a:t>		o </a:t>
            </a:r>
            <a:r>
              <a:rPr lang="en-US" sz="1600" b="1" dirty="0" smtClean="0"/>
              <a:t>User </a:t>
            </a:r>
            <a:r>
              <a:rPr lang="en-US" sz="1600" b="1" dirty="0"/>
              <a:t>preferences</a:t>
            </a:r>
            <a:r>
              <a:rPr lang="en-US" sz="1600" dirty="0"/>
              <a:t>, such as the desktop background, screensaver, color </a:t>
            </a:r>
            <a:r>
              <a:rPr lang="en-US" sz="1600" dirty="0" smtClean="0"/>
              <a:t/>
            </a:r>
            <a:br>
              <a:rPr lang="en-US" sz="1600" dirty="0" smtClean="0"/>
            </a:br>
            <a:r>
              <a:rPr lang="en-US" sz="1600" dirty="0" smtClean="0"/>
              <a:t>		   schemes</a:t>
            </a:r>
            <a:r>
              <a:rPr lang="en-US" sz="1600" dirty="0"/>
              <a:t>, contacts, browser favorites, and so </a:t>
            </a:r>
            <a:r>
              <a:rPr lang="en-US" sz="1600" dirty="0" smtClean="0"/>
              <a:t>on</a:t>
            </a:r>
            <a:br>
              <a:rPr lang="en-US" sz="1600" dirty="0" smtClean="0"/>
            </a:br>
            <a:r>
              <a:rPr lang="en-US" sz="1600" dirty="0" smtClean="0"/>
              <a:t>		o </a:t>
            </a:r>
            <a:r>
              <a:rPr lang="en-US" sz="1600" b="1" dirty="0" smtClean="0"/>
              <a:t>User </a:t>
            </a:r>
            <a:r>
              <a:rPr lang="en-US" sz="1600" b="1" dirty="0"/>
              <a:t>account details</a:t>
            </a:r>
            <a:r>
              <a:rPr lang="en-US" sz="1600" dirty="0"/>
              <a:t>, such as the username, password, and so </a:t>
            </a:r>
            <a:r>
              <a:rPr lang="en-US" sz="1600" dirty="0" smtClean="0"/>
              <a:t>on</a:t>
            </a:r>
          </a:p>
          <a:p>
            <a:pPr lvl="0"/>
            <a:r>
              <a:rPr lang="en-US" sz="1600" dirty="0" smtClean="0"/>
              <a:t/>
            </a:r>
            <a:br>
              <a:rPr lang="en-US" sz="1600" dirty="0" smtClean="0"/>
            </a:br>
            <a:r>
              <a:rPr lang="en-US" sz="1600" dirty="0" smtClean="0"/>
              <a:t>		</a:t>
            </a:r>
            <a:r>
              <a:rPr lang="en-US" sz="1600" b="1" dirty="0" smtClean="0"/>
              <a:t>File </a:t>
            </a:r>
            <a:r>
              <a:rPr lang="en-US" sz="1600" b="1" dirty="0"/>
              <a:t>History does not back up the entire system</a:t>
            </a:r>
            <a:r>
              <a:rPr lang="en-US" sz="1600" dirty="0"/>
              <a:t>. Only the data in a user’s </a:t>
            </a:r>
            <a:r>
              <a:rPr lang="en-US" sz="1600" dirty="0" smtClean="0"/>
              <a:t>			profile is </a:t>
            </a:r>
            <a:r>
              <a:rPr lang="en-US" sz="1600" dirty="0"/>
              <a:t>backed up. However, a user can add folders to a library to back them </a:t>
            </a:r>
            <a:r>
              <a:rPr lang="en-US" sz="1600" dirty="0" smtClean="0"/>
              <a:t/>
            </a:r>
            <a:br>
              <a:rPr lang="en-US" sz="1600" dirty="0" smtClean="0"/>
            </a:br>
            <a:r>
              <a:rPr lang="en-US" sz="1600" dirty="0" smtClean="0"/>
              <a:t>		up using </a:t>
            </a:r>
            <a:r>
              <a:rPr lang="en-US" sz="1600" dirty="0"/>
              <a:t>File History. File history backs up files in the background. </a:t>
            </a:r>
            <a:endParaRPr lang="en-US" sz="1600" dirty="0" smtClean="0"/>
          </a:p>
          <a:p>
            <a:pPr lvl="0"/>
            <a:endParaRPr lang="en-US" sz="800" dirty="0"/>
          </a:p>
          <a:p>
            <a:pPr lvl="0"/>
            <a:r>
              <a:rPr lang="en-US" sz="1600" dirty="0" smtClean="0"/>
              <a:t>		</a:t>
            </a:r>
            <a:r>
              <a:rPr lang="en-US" sz="1600" b="1" dirty="0" smtClean="0"/>
              <a:t>Once every hour</a:t>
            </a:r>
            <a:r>
              <a:rPr lang="en-US" sz="1600" dirty="0"/>
              <a:t>, File History creates a shadow copy of user account files. This </a:t>
            </a:r>
            <a:r>
              <a:rPr lang="en-US" sz="1600" dirty="0" smtClean="0"/>
              <a:t>		creates a snapshot </a:t>
            </a:r>
            <a:r>
              <a:rPr lang="en-US" sz="1600" dirty="0"/>
              <a:t>of user account's files at a particular point in time. After </a:t>
            </a:r>
            <a:r>
              <a:rPr lang="en-US" sz="1600" dirty="0" smtClean="0"/>
              <a:t/>
            </a:r>
            <a:br>
              <a:rPr lang="en-US" sz="1600" dirty="0" smtClean="0"/>
            </a:br>
            <a:r>
              <a:rPr lang="en-US" sz="1600" dirty="0" smtClean="0"/>
              <a:t>		creating </a:t>
            </a:r>
            <a:r>
              <a:rPr lang="en-US" sz="1600" dirty="0"/>
              <a:t>the </a:t>
            </a:r>
            <a:r>
              <a:rPr lang="en-US" sz="1600" dirty="0" smtClean="0"/>
              <a:t>shadow </a:t>
            </a:r>
            <a:r>
              <a:rPr lang="en-US" sz="1600" dirty="0"/>
              <a:t>copy, Windows keeps track of the prior versions of those </a:t>
            </a:r>
            <a:r>
              <a:rPr lang="en-US" sz="1600" dirty="0" smtClean="0"/>
              <a:t/>
            </a:r>
            <a:br>
              <a:rPr lang="en-US" sz="1600" dirty="0" smtClean="0"/>
            </a:br>
            <a:r>
              <a:rPr lang="en-US" sz="1600" dirty="0" smtClean="0"/>
              <a:t>		files</a:t>
            </a:r>
            <a:r>
              <a:rPr lang="en-US" sz="1600" dirty="0"/>
              <a:t>. </a:t>
            </a:r>
            <a:endParaRPr lang="en-US" sz="1600" dirty="0" smtClean="0"/>
          </a:p>
          <a:p>
            <a:pPr lvl="0"/>
            <a:endParaRPr lang="en-US" sz="800" dirty="0"/>
          </a:p>
          <a:p>
            <a:pPr lvl="0"/>
            <a:r>
              <a:rPr lang="en-US" sz="1600" dirty="0" smtClean="0"/>
              <a:t>		</a:t>
            </a:r>
            <a:r>
              <a:rPr lang="en-US" sz="1600" b="1" dirty="0" smtClean="0"/>
              <a:t>Once done</a:t>
            </a:r>
            <a:r>
              <a:rPr lang="en-US" sz="1600" dirty="0"/>
              <a:t>, users can browse and restore previous versions of files</a:t>
            </a:r>
            <a:r>
              <a:rPr lang="en-US" sz="1600" dirty="0" smtClean="0"/>
              <a:t>.</a:t>
            </a:r>
            <a:endParaRPr lang="en-US" sz="1600" dirty="0"/>
          </a:p>
        </p:txBody>
      </p:sp>
    </p:spTree>
    <p:extLst>
      <p:ext uri="{BB962C8B-B14F-4D97-AF65-F5344CB8AC3E}">
        <p14:creationId xmlns:p14="http://schemas.microsoft.com/office/powerpoint/2010/main" val="3089607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6" y="223072"/>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11331" y="762000"/>
            <a:ext cx="8534400" cy="5632311"/>
          </a:xfrm>
          <a:prstGeom prst="rect">
            <a:avLst/>
          </a:prstGeom>
          <a:noFill/>
        </p:spPr>
        <p:txBody>
          <a:bodyPr wrap="square" rtlCol="0">
            <a:spAutoFit/>
          </a:bodyPr>
          <a:lstStyle/>
          <a:p>
            <a:r>
              <a:rPr lang="en-US" sz="2800" b="1" dirty="0" smtClean="0"/>
              <a:t>9.10.2 System Backup:</a:t>
            </a:r>
          </a:p>
          <a:p>
            <a:r>
              <a:rPr lang="en-US" b="1" dirty="0"/>
              <a:t>Use the following tools to protect Windows systems</a:t>
            </a:r>
            <a:r>
              <a:rPr lang="en-US" b="1" dirty="0" smtClean="0"/>
              <a:t>:</a:t>
            </a:r>
          </a:p>
          <a:p>
            <a:endParaRPr lang="en-US" sz="800" b="1" dirty="0"/>
          </a:p>
          <a:p>
            <a:r>
              <a:rPr lang="en-US" b="1" dirty="0" smtClean="0"/>
              <a:t>Windows		Tool</a:t>
            </a:r>
          </a:p>
          <a:p>
            <a:r>
              <a:rPr lang="en-US" sz="1600" dirty="0" smtClean="0"/>
              <a:t>Windows 8.x	</a:t>
            </a:r>
            <a:r>
              <a:rPr lang="en-US" sz="1600" b="1" dirty="0"/>
              <a:t>File History is disabled by default. </a:t>
            </a:r>
            <a:r>
              <a:rPr lang="en-US" sz="1600" dirty="0"/>
              <a:t>When enabling File History, the location for </a:t>
            </a:r>
            <a:r>
              <a:rPr lang="en-US" sz="1600" dirty="0" smtClean="0"/>
              <a:t>		storing </a:t>
            </a:r>
            <a:r>
              <a:rPr lang="en-US" sz="1600" dirty="0"/>
              <a:t>the backup must be specified. A drive other than the drive the user files </a:t>
            </a:r>
            <a:r>
              <a:rPr lang="en-US" sz="1600" dirty="0" smtClean="0"/>
              <a:t>		are </a:t>
            </a:r>
            <a:r>
              <a:rPr lang="en-US" sz="1600" dirty="0"/>
              <a:t>already on must be specified. At least two drives must be implemented </a:t>
            </a:r>
            <a:r>
              <a:rPr lang="en-US" sz="1600" dirty="0" smtClean="0"/>
              <a:t>			system </a:t>
            </a:r>
            <a:r>
              <a:rPr lang="en-US" sz="1600" dirty="0"/>
              <a:t>to use File History. A best practice is to use a second internal hard disk </a:t>
            </a:r>
            <a:r>
              <a:rPr lang="en-US" sz="1600" dirty="0" smtClean="0"/>
              <a:t>		drive</a:t>
            </a:r>
            <a:r>
              <a:rPr lang="en-US" sz="1600" dirty="0"/>
              <a:t>. However, external flash drives or hard disks can also be used. In this </a:t>
            </a:r>
            <a:r>
              <a:rPr lang="en-US" sz="1600" dirty="0" smtClean="0"/>
              <a:t>			configuration</a:t>
            </a:r>
            <a:r>
              <a:rPr lang="en-US" sz="1600" dirty="0"/>
              <a:t>, File History must be disabled before disconnecting the external </a:t>
            </a:r>
            <a:r>
              <a:rPr lang="en-US" sz="1600" dirty="0" smtClean="0"/>
              <a:t>		drive.</a:t>
            </a:r>
          </a:p>
          <a:p>
            <a:endParaRPr lang="en-US" sz="1600" dirty="0"/>
          </a:p>
          <a:p>
            <a:r>
              <a:rPr lang="en-US" sz="1600" dirty="0" smtClean="0"/>
              <a:t>		</a:t>
            </a:r>
            <a:r>
              <a:rPr lang="en-US" sz="1600" b="1" dirty="0" smtClean="0"/>
              <a:t>When </a:t>
            </a:r>
            <a:r>
              <a:rPr lang="en-US" sz="1600" b="1" dirty="0"/>
              <a:t>File History is enabled</a:t>
            </a:r>
            <a:r>
              <a:rPr lang="en-US" sz="1600" dirty="0"/>
              <a:t>, Windows monitors users' libraries, desktop, </a:t>
            </a:r>
            <a:r>
              <a:rPr lang="en-US" sz="1600" dirty="0" smtClean="0"/>
              <a:t>			contacts</a:t>
            </a:r>
            <a:r>
              <a:rPr lang="en-US" sz="1600" dirty="0"/>
              <a:t>, and Internet Explorer favorites. By default, File History checks once </a:t>
            </a:r>
            <a:r>
              <a:rPr lang="en-US" sz="1600" dirty="0" smtClean="0"/>
              <a:t>			an </a:t>
            </a:r>
            <a:r>
              <a:rPr lang="en-US" sz="1600" dirty="0"/>
              <a:t>hour to see if any data has changed since the last check. If it has, File History </a:t>
            </a:r>
            <a:r>
              <a:rPr lang="en-US" sz="1600" dirty="0" smtClean="0"/>
              <a:t>		saves </a:t>
            </a:r>
            <a:r>
              <a:rPr lang="en-US" sz="1600" dirty="0"/>
              <a:t>copies of the changed files to the configured location. Once done, a </a:t>
            </a:r>
            <a:r>
              <a:rPr lang="en-US" sz="1600" dirty="0" smtClean="0"/>
              <a:t>			previous </a:t>
            </a:r>
            <a:r>
              <a:rPr lang="en-US" sz="1600" dirty="0"/>
              <a:t>version of a file can be restored if a file gets lost or corrupted</a:t>
            </a:r>
            <a:r>
              <a:rPr lang="en-US" sz="1600" dirty="0" smtClean="0"/>
              <a:t>.</a:t>
            </a:r>
          </a:p>
          <a:p>
            <a:endParaRPr lang="en-US" sz="1600" dirty="0"/>
          </a:p>
          <a:p>
            <a:r>
              <a:rPr lang="en-US" sz="1600" dirty="0" smtClean="0"/>
              <a:t>		</a:t>
            </a:r>
            <a:r>
              <a:rPr lang="en-US" sz="1600" b="1" dirty="0" smtClean="0"/>
              <a:t>Like </a:t>
            </a:r>
            <a:r>
              <a:rPr lang="en-US" sz="1600" b="1" dirty="0"/>
              <a:t>Windows 7</a:t>
            </a:r>
            <a:r>
              <a:rPr lang="en-US" sz="1600" dirty="0"/>
              <a:t>, Windows 8.1 also supports the creation of system images. </a:t>
            </a:r>
            <a:r>
              <a:rPr lang="en-US" sz="1600" dirty="0" smtClean="0"/>
              <a:t>			Where </a:t>
            </a:r>
            <a:r>
              <a:rPr lang="en-US" sz="1600" dirty="0"/>
              <a:t>File History only backs up user files, a system image backs up the entire </a:t>
            </a:r>
            <a:r>
              <a:rPr lang="en-US" sz="1600" dirty="0" smtClean="0"/>
              <a:t>		system</a:t>
            </a:r>
            <a:r>
              <a:rPr lang="en-US" sz="1600" dirty="0"/>
              <a:t>, including operating system files, registry settings, installed </a:t>
            </a:r>
            <a:r>
              <a:rPr lang="en-US" sz="1600" dirty="0" smtClean="0"/>
              <a:t>			applications</a:t>
            </a:r>
            <a:r>
              <a:rPr lang="en-US" sz="1600" dirty="0"/>
              <a:t>, and so </a:t>
            </a:r>
            <a:r>
              <a:rPr lang="en-US" sz="1600" dirty="0" smtClean="0"/>
              <a:t>on.</a:t>
            </a:r>
            <a:endParaRPr lang="en-US" sz="1600" dirty="0"/>
          </a:p>
        </p:txBody>
      </p:sp>
    </p:spTree>
    <p:extLst>
      <p:ext uri="{BB962C8B-B14F-4D97-AF65-F5344CB8AC3E}">
        <p14:creationId xmlns:p14="http://schemas.microsoft.com/office/powerpoint/2010/main" val="9548312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6" y="223072"/>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11331" y="909221"/>
            <a:ext cx="8534400" cy="5262979"/>
          </a:xfrm>
          <a:prstGeom prst="rect">
            <a:avLst/>
          </a:prstGeom>
          <a:noFill/>
        </p:spPr>
        <p:txBody>
          <a:bodyPr wrap="square" rtlCol="0">
            <a:spAutoFit/>
          </a:bodyPr>
          <a:lstStyle/>
          <a:p>
            <a:r>
              <a:rPr lang="en-US" sz="2800" b="1" dirty="0" smtClean="0"/>
              <a:t>9.10.2 System Backup:</a:t>
            </a:r>
          </a:p>
          <a:p>
            <a:r>
              <a:rPr lang="en-US" b="1" dirty="0"/>
              <a:t>Use the following tools to protect Windows systems</a:t>
            </a:r>
            <a:r>
              <a:rPr lang="en-US" b="1" dirty="0" smtClean="0"/>
              <a:t>:</a:t>
            </a:r>
          </a:p>
          <a:p>
            <a:endParaRPr lang="en-US" sz="800" b="1" dirty="0"/>
          </a:p>
          <a:p>
            <a:r>
              <a:rPr lang="en-US" b="1" dirty="0" smtClean="0"/>
              <a:t>Windows		Tool</a:t>
            </a:r>
          </a:p>
          <a:p>
            <a:r>
              <a:rPr lang="en-US" sz="1600" dirty="0" smtClean="0"/>
              <a:t>Windows 8.x	</a:t>
            </a:r>
            <a:r>
              <a:rPr lang="en-US" sz="1600" b="1" dirty="0" smtClean="0"/>
              <a:t>Keep </a:t>
            </a:r>
            <a:r>
              <a:rPr lang="en-US" sz="1600" b="1" dirty="0"/>
              <a:t>the following considerations in mind</a:t>
            </a:r>
            <a:r>
              <a:rPr lang="en-US" sz="1600" b="1" dirty="0" smtClean="0"/>
              <a:t>:</a:t>
            </a:r>
          </a:p>
          <a:p>
            <a:endParaRPr lang="en-US" sz="800" b="1" dirty="0"/>
          </a:p>
          <a:p>
            <a:pPr lvl="0"/>
            <a:r>
              <a:rPr lang="en-US" sz="1600" dirty="0" smtClean="0"/>
              <a:t>		To </a:t>
            </a:r>
            <a:r>
              <a:rPr lang="en-US" sz="1600" dirty="0"/>
              <a:t>protect user data, File History is the best option because lost or corrupted </a:t>
            </a:r>
            <a:r>
              <a:rPr lang="en-US" sz="1600" dirty="0" smtClean="0"/>
              <a:t>			files </a:t>
            </a:r>
            <a:r>
              <a:rPr lang="en-US" sz="1600" dirty="0"/>
              <a:t>can be quickly restored</a:t>
            </a:r>
            <a:r>
              <a:rPr lang="en-US" sz="1600" dirty="0" smtClean="0"/>
              <a:t>.</a:t>
            </a:r>
          </a:p>
          <a:p>
            <a:pPr lvl="0"/>
            <a:endParaRPr lang="en-US" sz="800" dirty="0"/>
          </a:p>
          <a:p>
            <a:r>
              <a:rPr lang="en-US" sz="1600" dirty="0" smtClean="0"/>
              <a:t>		To </a:t>
            </a:r>
            <a:r>
              <a:rPr lang="en-US" sz="1600" dirty="0"/>
              <a:t>protect the system itself, a system image is the best choice because it can </a:t>
            </a:r>
            <a:r>
              <a:rPr lang="en-US" sz="1600" dirty="0" smtClean="0"/>
              <a:t>be</a:t>
            </a:r>
            <a:br>
              <a:rPr lang="en-US" sz="1600" dirty="0" smtClean="0"/>
            </a:br>
            <a:r>
              <a:rPr lang="en-US" sz="1600" dirty="0" smtClean="0"/>
              <a:t>		used </a:t>
            </a:r>
            <a:r>
              <a:rPr lang="en-US" sz="1600" dirty="0"/>
              <a:t>to restore the entire computer. Individual files can't be restored from a </a:t>
            </a:r>
            <a:r>
              <a:rPr lang="en-US" sz="1600" dirty="0" smtClean="0"/>
              <a:t>			system </a:t>
            </a:r>
            <a:r>
              <a:rPr lang="en-US" sz="1600" dirty="0"/>
              <a:t>image backup</a:t>
            </a:r>
            <a:r>
              <a:rPr lang="en-US" sz="1600" dirty="0" smtClean="0"/>
              <a:t>.</a:t>
            </a:r>
          </a:p>
          <a:p>
            <a:endParaRPr lang="en-US" sz="800" dirty="0" smtClean="0"/>
          </a:p>
          <a:p>
            <a:r>
              <a:rPr lang="en-US" sz="1600" dirty="0" smtClean="0"/>
              <a:t>Windows 10	</a:t>
            </a:r>
            <a:r>
              <a:rPr lang="en-US" sz="1600" b="1" dirty="0"/>
              <a:t>Windows 10 includes many backup tools used in earlier versions of </a:t>
            </a:r>
            <a:r>
              <a:rPr lang="en-US" sz="1600" b="1" dirty="0" smtClean="0"/>
              <a:t>			Windows:</a:t>
            </a:r>
          </a:p>
          <a:p>
            <a:endParaRPr lang="en-US" sz="800" dirty="0"/>
          </a:p>
          <a:p>
            <a:pPr lvl="0"/>
            <a:r>
              <a:rPr lang="en-US" sz="1600" dirty="0" smtClean="0"/>
              <a:t>		o The </a:t>
            </a:r>
            <a:r>
              <a:rPr lang="en-US" sz="1600" dirty="0"/>
              <a:t>Backup and Restore console tool that was removed from Windows </a:t>
            </a:r>
            <a:r>
              <a:rPr lang="en-US" sz="1600" dirty="0" smtClean="0"/>
              <a:t>8.1</a:t>
            </a:r>
            <a:br>
              <a:rPr lang="en-US" sz="1600" dirty="0" smtClean="0"/>
            </a:br>
            <a:r>
              <a:rPr lang="en-US" sz="1600" dirty="0" smtClean="0"/>
              <a:t>		    has been </a:t>
            </a:r>
            <a:r>
              <a:rPr lang="en-US" sz="1600" dirty="0"/>
              <a:t>restored in Windows 10</a:t>
            </a:r>
            <a:r>
              <a:rPr lang="en-US" sz="1600" dirty="0" smtClean="0"/>
              <a:t>.</a:t>
            </a:r>
          </a:p>
          <a:p>
            <a:pPr lvl="0"/>
            <a:endParaRPr lang="en-US" sz="800" dirty="0"/>
          </a:p>
          <a:p>
            <a:pPr lvl="0"/>
            <a:r>
              <a:rPr lang="en-US" sz="1600" dirty="0" smtClean="0"/>
              <a:t>		o Windows </a:t>
            </a:r>
            <a:r>
              <a:rPr lang="en-US" sz="1600" dirty="0"/>
              <a:t>10 includes File History, as found in Windows 8.1</a:t>
            </a:r>
            <a:r>
              <a:rPr lang="en-US" sz="1600" dirty="0" smtClean="0"/>
              <a:t>.</a:t>
            </a:r>
          </a:p>
          <a:p>
            <a:pPr lvl="0"/>
            <a:endParaRPr lang="en-US" sz="800" dirty="0"/>
          </a:p>
          <a:p>
            <a:r>
              <a:rPr lang="en-US" sz="1600" dirty="0" smtClean="0"/>
              <a:t>		o Windows </a:t>
            </a:r>
            <a:r>
              <a:rPr lang="en-US" sz="1600" dirty="0"/>
              <a:t>10 includes the option to create a System Image Backup, as found </a:t>
            </a:r>
            <a:r>
              <a:rPr lang="en-US" sz="1600" dirty="0" smtClean="0"/>
              <a:t/>
            </a:r>
            <a:br>
              <a:rPr lang="en-US" sz="1600" dirty="0" smtClean="0"/>
            </a:br>
            <a:r>
              <a:rPr lang="en-US" sz="1600" dirty="0" smtClean="0"/>
              <a:t>		    in </a:t>
            </a:r>
            <a:r>
              <a:rPr lang="en-US" sz="1600" dirty="0"/>
              <a:t>Windows 7 and Windows 8.1.</a:t>
            </a:r>
          </a:p>
        </p:txBody>
      </p:sp>
    </p:spTree>
    <p:extLst>
      <p:ext uri="{BB962C8B-B14F-4D97-AF65-F5344CB8AC3E}">
        <p14:creationId xmlns:p14="http://schemas.microsoft.com/office/powerpoint/2010/main" val="6273303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6" y="223072"/>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459989"/>
            <a:ext cx="8534400" cy="4154984"/>
          </a:xfrm>
          <a:prstGeom prst="rect">
            <a:avLst/>
          </a:prstGeom>
          <a:noFill/>
        </p:spPr>
        <p:txBody>
          <a:bodyPr wrap="square" rtlCol="0">
            <a:spAutoFit/>
          </a:bodyPr>
          <a:lstStyle/>
          <a:p>
            <a:r>
              <a:rPr lang="en-US" sz="2800" b="1" dirty="0" smtClean="0"/>
              <a:t>9.10.2 System Backup:</a:t>
            </a:r>
          </a:p>
          <a:p>
            <a:endParaRPr lang="en-US" sz="800" b="1" dirty="0" smtClean="0"/>
          </a:p>
          <a:p>
            <a:r>
              <a:rPr lang="en-US" b="1" dirty="0"/>
              <a:t>Keep the following facts in mind when configuring backups:</a:t>
            </a:r>
          </a:p>
          <a:p>
            <a:pPr lvl="0"/>
            <a:endParaRPr lang="en-US" sz="800" dirty="0" smtClean="0"/>
          </a:p>
          <a:p>
            <a:pPr lvl="0"/>
            <a:r>
              <a:rPr lang="en-US" dirty="0" smtClean="0"/>
              <a:t>o Back </a:t>
            </a:r>
            <a:r>
              <a:rPr lang="en-US" dirty="0"/>
              <a:t>up user data more often than system state data (it changes more frequently</a:t>
            </a:r>
            <a:r>
              <a:rPr lang="en-US" dirty="0" smtClean="0"/>
              <a:t>).</a:t>
            </a:r>
          </a:p>
          <a:p>
            <a:pPr lvl="0"/>
            <a:endParaRPr lang="en-US" sz="800" dirty="0" smtClean="0"/>
          </a:p>
          <a:p>
            <a:pPr lvl="0"/>
            <a:r>
              <a:rPr lang="en-US" dirty="0" smtClean="0"/>
              <a:t>o </a:t>
            </a:r>
            <a:r>
              <a:rPr lang="en-US" dirty="0" smtClean="0"/>
              <a:t>Backup </a:t>
            </a:r>
            <a:r>
              <a:rPr lang="en-US" dirty="0"/>
              <a:t>system state data and applications (or make a restore point) before you make </a:t>
            </a:r>
            <a:r>
              <a:rPr lang="en-US" dirty="0" smtClean="0"/>
              <a:t>a</a:t>
            </a:r>
            <a:br>
              <a:rPr lang="en-US" dirty="0" smtClean="0"/>
            </a:br>
            <a:r>
              <a:rPr lang="en-US" dirty="0" smtClean="0"/>
              <a:t>    </a:t>
            </a:r>
            <a:r>
              <a:rPr lang="en-US" dirty="0"/>
              <a:t>system change</a:t>
            </a:r>
            <a:r>
              <a:rPr lang="en-US" dirty="0" smtClean="0"/>
              <a:t>.</a:t>
            </a:r>
          </a:p>
          <a:p>
            <a:pPr lvl="0"/>
            <a:endParaRPr lang="en-US" sz="800" dirty="0"/>
          </a:p>
          <a:p>
            <a:pPr lvl="0"/>
            <a:r>
              <a:rPr lang="en-US" dirty="0" smtClean="0"/>
              <a:t>o </a:t>
            </a:r>
            <a:r>
              <a:rPr lang="en-US" dirty="0" smtClean="0"/>
              <a:t>Be </a:t>
            </a:r>
            <a:r>
              <a:rPr lang="en-US" dirty="0"/>
              <a:t>sure to test your backup and restore strategy. It does no good to back up your data if </a:t>
            </a:r>
            <a:r>
              <a:rPr lang="en-US" dirty="0" smtClean="0"/>
              <a:t/>
            </a:r>
            <a:br>
              <a:rPr lang="en-US" dirty="0" smtClean="0"/>
            </a:br>
            <a:r>
              <a:rPr lang="en-US" dirty="0" smtClean="0"/>
              <a:t>    you </a:t>
            </a:r>
            <a:r>
              <a:rPr lang="en-US" dirty="0"/>
              <a:t>can't restore it</a:t>
            </a:r>
            <a:r>
              <a:rPr lang="en-US" dirty="0" smtClean="0"/>
              <a:t>.</a:t>
            </a:r>
          </a:p>
          <a:p>
            <a:pPr lvl="0"/>
            <a:endParaRPr lang="en-US" sz="800" dirty="0"/>
          </a:p>
          <a:p>
            <a:pPr lvl="0"/>
            <a:r>
              <a:rPr lang="en-US" dirty="0" smtClean="0"/>
              <a:t>o Backup </a:t>
            </a:r>
            <a:r>
              <a:rPr lang="en-US" dirty="0"/>
              <a:t>media should be stored offsite to prevent the same disaster from affecting the </a:t>
            </a:r>
            <a:r>
              <a:rPr lang="en-US" dirty="0" smtClean="0"/>
              <a:t/>
            </a:r>
            <a:br>
              <a:rPr lang="en-US" dirty="0" smtClean="0"/>
            </a:br>
            <a:r>
              <a:rPr lang="en-US" dirty="0" smtClean="0"/>
              <a:t>    network </a:t>
            </a:r>
            <a:r>
              <a:rPr lang="en-US" dirty="0"/>
              <a:t>and the backup media</a:t>
            </a:r>
            <a:r>
              <a:rPr lang="en-US" dirty="0" smtClean="0"/>
              <a:t>.</a:t>
            </a:r>
          </a:p>
          <a:p>
            <a:pPr lvl="0"/>
            <a:endParaRPr lang="en-US" sz="800" dirty="0"/>
          </a:p>
          <a:p>
            <a:pPr lvl="0"/>
            <a:r>
              <a:rPr lang="en-US" dirty="0" smtClean="0"/>
              <a:t>o Backups </a:t>
            </a:r>
            <a:r>
              <a:rPr lang="en-US" dirty="0"/>
              <a:t>can be scheduled using the tools within the backup utility, or by creating a new </a:t>
            </a:r>
            <a:r>
              <a:rPr lang="en-US" dirty="0" smtClean="0"/>
              <a:t/>
            </a:r>
            <a:br>
              <a:rPr lang="en-US" dirty="0" smtClean="0"/>
            </a:br>
            <a:r>
              <a:rPr lang="en-US" dirty="0" smtClean="0"/>
              <a:t>    task </a:t>
            </a:r>
            <a:r>
              <a:rPr lang="en-US" dirty="0"/>
              <a:t>in the Scheduled Tasks folder in the Control Panel.</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979" t="43226" r="11012" b="22800"/>
          <a:stretch/>
        </p:blipFill>
        <p:spPr bwMode="auto">
          <a:xfrm>
            <a:off x="349287" y="4453578"/>
            <a:ext cx="8419300" cy="2206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06810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6"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304800"/>
            <a:ext cx="8534400" cy="6124754"/>
          </a:xfrm>
          <a:prstGeom prst="rect">
            <a:avLst/>
          </a:prstGeom>
          <a:noFill/>
        </p:spPr>
        <p:txBody>
          <a:bodyPr wrap="square" rtlCol="0">
            <a:spAutoFit/>
          </a:bodyPr>
          <a:lstStyle/>
          <a:p>
            <a:r>
              <a:rPr lang="en-US" sz="2800" b="1" dirty="0" smtClean="0"/>
              <a:t>9.11.4 </a:t>
            </a:r>
            <a:r>
              <a:rPr lang="en-US" sz="2800" b="1" dirty="0"/>
              <a:t>System </a:t>
            </a:r>
            <a:r>
              <a:rPr lang="en-US" sz="2800" b="1" dirty="0" smtClean="0"/>
              <a:t>Protection:</a:t>
            </a:r>
          </a:p>
          <a:p>
            <a:r>
              <a:rPr lang="en-US" b="1" dirty="0"/>
              <a:t>The following tools can be used to protect a Windows system</a:t>
            </a:r>
            <a:r>
              <a:rPr lang="en-US" b="1" dirty="0" smtClean="0"/>
              <a:t>:</a:t>
            </a:r>
          </a:p>
          <a:p>
            <a:endParaRPr lang="en-US" sz="800" b="1" dirty="0"/>
          </a:p>
          <a:p>
            <a:r>
              <a:rPr lang="en-US" b="1" dirty="0" smtClean="0"/>
              <a:t>Tool 	Description</a:t>
            </a:r>
          </a:p>
          <a:p>
            <a:r>
              <a:rPr lang="en-US" sz="1600" dirty="0" smtClean="0"/>
              <a:t>System     	System </a:t>
            </a:r>
            <a:r>
              <a:rPr lang="en-US" sz="1600" dirty="0"/>
              <a:t>Restore automatically takes snapshots (called </a:t>
            </a:r>
            <a:r>
              <a:rPr lang="en-US" sz="1600" i="1" dirty="0"/>
              <a:t>restore points</a:t>
            </a:r>
            <a:r>
              <a:rPr lang="en-US" sz="1600" dirty="0"/>
              <a:t>) of your system</a:t>
            </a:r>
            <a:r>
              <a:rPr lang="en-US" sz="1600" b="1" dirty="0" smtClean="0"/>
              <a:t>. </a:t>
            </a:r>
            <a:r>
              <a:rPr lang="en-US" sz="1600" dirty="0" smtClean="0"/>
              <a:t>Restore	</a:t>
            </a:r>
            <a:r>
              <a:rPr lang="en-US" sz="1600" b="1" dirty="0" smtClean="0"/>
              <a:t>You</a:t>
            </a:r>
            <a:r>
              <a:rPr lang="en-US" sz="1600" dirty="0" smtClean="0"/>
              <a:t> </a:t>
            </a:r>
            <a:r>
              <a:rPr lang="en-US" sz="1600" b="1" dirty="0" smtClean="0"/>
              <a:t>can </a:t>
            </a:r>
            <a:r>
              <a:rPr lang="en-US" sz="1600" b="1" dirty="0"/>
              <a:t>use these restore points to roll back your computer to a specific point-in-time </a:t>
            </a:r>
            <a:r>
              <a:rPr lang="en-US" sz="1600" b="1" dirty="0" smtClean="0"/>
              <a:t>	configuration</a:t>
            </a:r>
            <a:r>
              <a:rPr lang="en-US" sz="1600" b="1" dirty="0"/>
              <a:t>.</a:t>
            </a:r>
          </a:p>
          <a:p>
            <a:pPr lvl="0"/>
            <a:r>
              <a:rPr lang="en-US" sz="1600" dirty="0" smtClean="0"/>
              <a:t>	o Restore </a:t>
            </a:r>
            <a:r>
              <a:rPr lang="en-US" sz="1600" dirty="0"/>
              <a:t>points take snapshots of system files, registry settings, program files, and other </a:t>
            </a:r>
            <a:r>
              <a:rPr lang="en-US" sz="1600" dirty="0" smtClean="0"/>
              <a:t>	   batch</a:t>
            </a:r>
            <a:r>
              <a:rPr lang="en-US" sz="1600" dirty="0"/>
              <a:t>, script, or executable files. Restore points do not protect user data files.</a:t>
            </a:r>
          </a:p>
          <a:p>
            <a:pPr lvl="0"/>
            <a:r>
              <a:rPr lang="en-US" sz="1600" dirty="0" smtClean="0"/>
              <a:t>	o Automatic </a:t>
            </a:r>
            <a:r>
              <a:rPr lang="en-US" sz="1600" dirty="0"/>
              <a:t>restore points are created in the background at regular intervals (by </a:t>
            </a:r>
            <a:r>
              <a:rPr lang="en-US" sz="1600" dirty="0" smtClean="0"/>
              <a:t>default</a:t>
            </a:r>
            <a:br>
              <a:rPr lang="en-US" sz="1600" dirty="0" smtClean="0"/>
            </a:br>
            <a:r>
              <a:rPr lang="en-US" sz="1600" dirty="0" smtClean="0"/>
              <a:t> 	   once </a:t>
            </a:r>
            <a:r>
              <a:rPr lang="en-US" sz="1600" dirty="0"/>
              <a:t>a day) as well as before configuration changes are made such as installing an </a:t>
            </a:r>
            <a:r>
              <a:rPr lang="en-US" sz="1600" dirty="0" smtClean="0"/>
              <a:t/>
            </a:r>
            <a:br>
              <a:rPr lang="en-US" sz="1600" dirty="0" smtClean="0"/>
            </a:br>
            <a:r>
              <a:rPr lang="en-US" sz="1600" dirty="0" smtClean="0"/>
              <a:t>	   application</a:t>
            </a:r>
            <a:r>
              <a:rPr lang="en-US" sz="1600" dirty="0"/>
              <a:t>, </a:t>
            </a:r>
            <a:r>
              <a:rPr lang="en-US" sz="1600" dirty="0" smtClean="0"/>
              <a:t>  installing </a:t>
            </a:r>
            <a:r>
              <a:rPr lang="en-US" sz="1600" dirty="0"/>
              <a:t>an unsigned driver, or making other system changes. You can also </a:t>
            </a:r>
            <a:r>
              <a:rPr lang="en-US" sz="1600" dirty="0" smtClean="0"/>
              <a:t/>
            </a:r>
            <a:br>
              <a:rPr lang="en-US" sz="1600" dirty="0" smtClean="0"/>
            </a:br>
            <a:r>
              <a:rPr lang="en-US" sz="1600" dirty="0" smtClean="0"/>
              <a:t>	   manually </a:t>
            </a:r>
            <a:r>
              <a:rPr lang="en-US" sz="1600" dirty="0"/>
              <a:t>create a restore point.</a:t>
            </a:r>
          </a:p>
          <a:p>
            <a:pPr lvl="0"/>
            <a:r>
              <a:rPr lang="en-US" sz="1600" dirty="0" smtClean="0"/>
              <a:t>	o When </a:t>
            </a:r>
            <a:r>
              <a:rPr lang="en-US" sz="1600" dirty="0"/>
              <a:t>you restore your system to a restore point, previous settings are restored, while </a:t>
            </a:r>
            <a:r>
              <a:rPr lang="en-US" sz="1600" dirty="0" smtClean="0"/>
              <a:t>	  </a:t>
            </a:r>
            <a:br>
              <a:rPr lang="en-US" sz="1600" dirty="0" smtClean="0"/>
            </a:br>
            <a:r>
              <a:rPr lang="en-US" sz="1600" dirty="0" smtClean="0"/>
              <a:t>	   subsequent </a:t>
            </a:r>
            <a:r>
              <a:rPr lang="en-US" sz="1600" dirty="0"/>
              <a:t>changes are removed. For example, any applications installed after the </a:t>
            </a:r>
            <a:r>
              <a:rPr lang="en-US" sz="1600" dirty="0" smtClean="0"/>
              <a:t/>
            </a:r>
            <a:br>
              <a:rPr lang="en-US" sz="1600" dirty="0" smtClean="0"/>
            </a:br>
            <a:r>
              <a:rPr lang="en-US" sz="1600" dirty="0" smtClean="0"/>
              <a:t>	   restore </a:t>
            </a:r>
            <a:r>
              <a:rPr lang="en-US" sz="1600" dirty="0"/>
              <a:t>point are no longer installed.</a:t>
            </a:r>
          </a:p>
          <a:p>
            <a:pPr lvl="0"/>
            <a:r>
              <a:rPr lang="en-US" sz="1600" dirty="0" smtClean="0"/>
              <a:t>	o User </a:t>
            </a:r>
            <a:r>
              <a:rPr lang="en-US" sz="1600" dirty="0"/>
              <a:t>data is not modified when restoring to a restore point. You cannot use a restore </a:t>
            </a:r>
            <a:r>
              <a:rPr lang="en-US" sz="1600" dirty="0" smtClean="0"/>
              <a:t/>
            </a:r>
            <a:br>
              <a:rPr lang="en-US" sz="1600" dirty="0" smtClean="0"/>
            </a:br>
            <a:r>
              <a:rPr lang="en-US" sz="1600" dirty="0" smtClean="0"/>
              <a:t>	   point </a:t>
            </a:r>
            <a:r>
              <a:rPr lang="en-US" sz="1600" dirty="0"/>
              <a:t>to recover user data, and any changes made since a restore point are retained </a:t>
            </a:r>
            <a:r>
              <a:rPr lang="en-US" sz="1600" dirty="0" smtClean="0"/>
              <a:t/>
            </a:r>
            <a:br>
              <a:rPr lang="en-US" sz="1600" dirty="0" smtClean="0"/>
            </a:br>
            <a:r>
              <a:rPr lang="en-US" sz="1600" dirty="0" smtClean="0"/>
              <a:t>	   following </a:t>
            </a:r>
            <a:r>
              <a:rPr lang="en-US" sz="1600" dirty="0"/>
              <a:t>the restore</a:t>
            </a:r>
            <a:r>
              <a:rPr lang="en-US" sz="1600" dirty="0" smtClean="0"/>
              <a:t>.</a:t>
            </a:r>
          </a:p>
          <a:p>
            <a:pPr lvl="0"/>
            <a:r>
              <a:rPr lang="en-US" sz="1600" dirty="0" smtClean="0"/>
              <a:t>	o System </a:t>
            </a:r>
            <a:r>
              <a:rPr lang="en-US" sz="1600" dirty="0"/>
              <a:t>Restore works only on NTFS partitions. Restore points are automatically saved to </a:t>
            </a:r>
            <a:r>
              <a:rPr lang="en-US" sz="1600" dirty="0" smtClean="0"/>
              <a:t/>
            </a:r>
            <a:br>
              <a:rPr lang="en-US" sz="1600" dirty="0" smtClean="0"/>
            </a:br>
            <a:r>
              <a:rPr lang="en-US" sz="1600" dirty="0" smtClean="0"/>
              <a:t>	   the </a:t>
            </a:r>
            <a:r>
              <a:rPr lang="en-US" sz="1600" dirty="0"/>
              <a:t>same disk using up to 15% of the available disk space by default. You can customize </a:t>
            </a:r>
            <a:r>
              <a:rPr lang="en-US" sz="1600" dirty="0" smtClean="0"/>
              <a:t/>
            </a:r>
            <a:br>
              <a:rPr lang="en-US" sz="1600" dirty="0" smtClean="0"/>
            </a:br>
            <a:r>
              <a:rPr lang="en-US" sz="1600" dirty="0" smtClean="0"/>
              <a:t>	   the </a:t>
            </a:r>
            <a:r>
              <a:rPr lang="en-US" sz="1600" dirty="0"/>
              <a:t>amount of disk space used for restore points.</a:t>
            </a:r>
          </a:p>
          <a:p>
            <a:r>
              <a:rPr lang="en-US" sz="1600" dirty="0" smtClean="0"/>
              <a:t>	o System </a:t>
            </a:r>
            <a:r>
              <a:rPr lang="en-US" sz="1600" dirty="0"/>
              <a:t>Restore is enabled automatically on the system hard drive where Windows is </a:t>
            </a:r>
            <a:r>
              <a:rPr lang="en-US" sz="1600" dirty="0" smtClean="0"/>
              <a:t/>
            </a:r>
            <a:br>
              <a:rPr lang="en-US" sz="1600" dirty="0" smtClean="0"/>
            </a:br>
            <a:r>
              <a:rPr lang="en-US" sz="1600" dirty="0" smtClean="0"/>
              <a:t>	   installed.</a:t>
            </a:r>
            <a:endParaRPr lang="en-US" sz="1600" dirty="0"/>
          </a:p>
        </p:txBody>
      </p:sp>
    </p:spTree>
    <p:extLst>
      <p:ext uri="{BB962C8B-B14F-4D97-AF65-F5344CB8AC3E}">
        <p14:creationId xmlns:p14="http://schemas.microsoft.com/office/powerpoint/2010/main" val="20864335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260866"/>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1219200"/>
            <a:ext cx="8534400" cy="4770537"/>
          </a:xfrm>
          <a:prstGeom prst="rect">
            <a:avLst/>
          </a:prstGeom>
          <a:noFill/>
        </p:spPr>
        <p:txBody>
          <a:bodyPr wrap="square" rtlCol="0">
            <a:spAutoFit/>
          </a:bodyPr>
          <a:lstStyle/>
          <a:p>
            <a:r>
              <a:rPr lang="en-US" sz="2800" b="1" dirty="0" smtClean="0"/>
              <a:t>9.11.4 </a:t>
            </a:r>
            <a:r>
              <a:rPr lang="en-US" sz="2800" b="1" dirty="0"/>
              <a:t>System </a:t>
            </a:r>
            <a:r>
              <a:rPr lang="en-US" sz="2800" b="1" dirty="0" smtClean="0"/>
              <a:t>Protection:</a:t>
            </a:r>
          </a:p>
          <a:p>
            <a:r>
              <a:rPr lang="en-US" b="1" dirty="0"/>
              <a:t>The following tools can be used to protect a Windows system</a:t>
            </a:r>
            <a:r>
              <a:rPr lang="en-US" b="1" dirty="0" smtClean="0"/>
              <a:t>:</a:t>
            </a:r>
          </a:p>
          <a:p>
            <a:endParaRPr lang="en-US" sz="800" b="1" dirty="0"/>
          </a:p>
          <a:p>
            <a:r>
              <a:rPr lang="en-US" b="1" dirty="0" smtClean="0"/>
              <a:t>Tool 	Description</a:t>
            </a:r>
          </a:p>
          <a:p>
            <a:r>
              <a:rPr lang="en-US" sz="1600" dirty="0" smtClean="0"/>
              <a:t>Previous	</a:t>
            </a:r>
            <a:r>
              <a:rPr lang="en-US" sz="1600" b="1" dirty="0"/>
              <a:t>Previous Versions </a:t>
            </a:r>
            <a:r>
              <a:rPr lang="en-US" sz="1600" dirty="0"/>
              <a:t>(also called Shadow Copies) takes snapshots of files and folders and </a:t>
            </a:r>
            <a:r>
              <a:rPr lang="en-US" sz="1600" dirty="0" smtClean="0"/>
              <a:t>Versions	protects </a:t>
            </a:r>
            <a:r>
              <a:rPr lang="en-US" sz="1600" dirty="0"/>
              <a:t>against accidental deletion or modification of user data files</a:t>
            </a:r>
            <a:r>
              <a:rPr lang="en-US" sz="1600" dirty="0" smtClean="0"/>
              <a:t>.</a:t>
            </a:r>
          </a:p>
          <a:p>
            <a:endParaRPr lang="en-US" sz="800" dirty="0"/>
          </a:p>
          <a:p>
            <a:pPr lvl="0"/>
            <a:r>
              <a:rPr lang="en-US" sz="1600" dirty="0" smtClean="0"/>
              <a:t>	o </a:t>
            </a:r>
            <a:r>
              <a:rPr lang="en-US" sz="1600" b="1" dirty="0" smtClean="0"/>
              <a:t>Previous </a:t>
            </a:r>
            <a:r>
              <a:rPr lang="en-US" sz="1600" b="1" dirty="0"/>
              <a:t>Versions is available </a:t>
            </a:r>
            <a:r>
              <a:rPr lang="en-US" sz="1600" dirty="0"/>
              <a:t>in the Business, Ultimate, and Enterprise editions of </a:t>
            </a:r>
            <a:r>
              <a:rPr lang="en-US" sz="1600" dirty="0" smtClean="0"/>
              <a:t/>
            </a:r>
            <a:br>
              <a:rPr lang="en-US" sz="1600" dirty="0" smtClean="0"/>
            </a:br>
            <a:r>
              <a:rPr lang="en-US" sz="1600" dirty="0" smtClean="0"/>
              <a:t>	   Windows </a:t>
            </a:r>
            <a:r>
              <a:rPr lang="en-US" sz="1600" dirty="0"/>
              <a:t>7. </a:t>
            </a:r>
            <a:r>
              <a:rPr lang="en-US" sz="1600" b="1" dirty="0"/>
              <a:t>It has been replaced by the File History feature in Windows 8 and </a:t>
            </a:r>
            <a:r>
              <a:rPr lang="en-US" sz="1600" b="1" dirty="0" smtClean="0"/>
              <a:t/>
            </a:r>
            <a:br>
              <a:rPr lang="en-US" sz="1600" b="1" dirty="0" smtClean="0"/>
            </a:br>
            <a:r>
              <a:rPr lang="en-US" sz="1600" b="1" dirty="0" smtClean="0"/>
              <a:t>	   Windows 10</a:t>
            </a:r>
            <a:r>
              <a:rPr lang="en-US" sz="1600" b="1" dirty="0"/>
              <a:t>.</a:t>
            </a:r>
            <a:endParaRPr lang="en-US" sz="1600" dirty="0"/>
          </a:p>
          <a:p>
            <a:pPr lvl="0"/>
            <a:r>
              <a:rPr lang="en-US" sz="1600" dirty="0" smtClean="0"/>
              <a:t>	o </a:t>
            </a:r>
            <a:r>
              <a:rPr lang="en-US" sz="1600" b="1" dirty="0" smtClean="0"/>
              <a:t>It </a:t>
            </a:r>
            <a:r>
              <a:rPr lang="en-US" sz="1600" b="1" dirty="0"/>
              <a:t>is turned on by default</a:t>
            </a:r>
            <a:r>
              <a:rPr lang="en-US" sz="1600" dirty="0"/>
              <a:t>, and takes regular backups of files that have changed.</a:t>
            </a:r>
          </a:p>
          <a:p>
            <a:pPr lvl="0"/>
            <a:r>
              <a:rPr lang="en-US" sz="1600" dirty="0" smtClean="0"/>
              <a:t>	o </a:t>
            </a:r>
            <a:r>
              <a:rPr lang="en-US" sz="1600" b="1" dirty="0" smtClean="0"/>
              <a:t>Backups </a:t>
            </a:r>
            <a:r>
              <a:rPr lang="en-US" sz="1600" b="1" dirty="0"/>
              <a:t>are saved on the same disk</a:t>
            </a:r>
            <a:r>
              <a:rPr lang="en-US" sz="1600" dirty="0"/>
              <a:t>. Previous Versions does not protect against disk </a:t>
            </a:r>
            <a:r>
              <a:rPr lang="en-US" sz="1600" dirty="0" smtClean="0"/>
              <a:t>	  </a:t>
            </a:r>
            <a:br>
              <a:rPr lang="en-US" sz="1600" dirty="0" smtClean="0"/>
            </a:br>
            <a:r>
              <a:rPr lang="en-US" sz="1600" dirty="0" smtClean="0"/>
              <a:t>	   failure</a:t>
            </a:r>
            <a:r>
              <a:rPr lang="en-US" sz="1600" dirty="0"/>
              <a:t>.</a:t>
            </a:r>
          </a:p>
          <a:p>
            <a:pPr lvl="0"/>
            <a:r>
              <a:rPr lang="en-US" sz="1600" dirty="0" smtClean="0"/>
              <a:t>	o </a:t>
            </a:r>
            <a:r>
              <a:rPr lang="en-US" sz="1600" b="1" dirty="0" smtClean="0"/>
              <a:t>Previous </a:t>
            </a:r>
            <a:r>
              <a:rPr lang="en-US" sz="1600" b="1" dirty="0"/>
              <a:t>Versions works on entire folders </a:t>
            </a:r>
            <a:r>
              <a:rPr lang="en-US" sz="1600" dirty="0"/>
              <a:t>as well as individual files.</a:t>
            </a:r>
          </a:p>
          <a:p>
            <a:pPr lvl="0"/>
            <a:r>
              <a:rPr lang="en-US" sz="1600" dirty="0" smtClean="0"/>
              <a:t>	o </a:t>
            </a:r>
            <a:r>
              <a:rPr lang="en-US" sz="1600" b="1" dirty="0" smtClean="0"/>
              <a:t>When </a:t>
            </a:r>
            <a:r>
              <a:rPr lang="en-US" sz="1600" b="1" dirty="0"/>
              <a:t>you view a previous version of a file</a:t>
            </a:r>
            <a:r>
              <a:rPr lang="en-US" sz="1600" dirty="0"/>
              <a:t>, it is opened in Read-only mode. You can </a:t>
            </a:r>
            <a:r>
              <a:rPr lang="en-US" sz="1600" dirty="0" smtClean="0"/>
              <a:t>	 	   browse </a:t>
            </a:r>
            <a:r>
              <a:rPr lang="en-US" sz="1600" dirty="0"/>
              <a:t>through a previous version of a folder, navigating the directory structure.</a:t>
            </a:r>
          </a:p>
          <a:p>
            <a:pPr lvl="0"/>
            <a:r>
              <a:rPr lang="en-US" sz="1600" dirty="0" smtClean="0"/>
              <a:t>	o </a:t>
            </a:r>
            <a:r>
              <a:rPr lang="en-US" sz="1600" b="1" dirty="0" smtClean="0"/>
              <a:t>When </a:t>
            </a:r>
            <a:r>
              <a:rPr lang="en-US" sz="1600" b="1" dirty="0"/>
              <a:t>you restore previous versions</a:t>
            </a:r>
            <a:r>
              <a:rPr lang="en-US" sz="1600" dirty="0"/>
              <a:t>, you can copy the previous version to a new </a:t>
            </a:r>
            <a:r>
              <a:rPr lang="en-US" sz="1600" dirty="0" smtClean="0"/>
              <a:t>	  	   location</a:t>
            </a:r>
            <a:r>
              <a:rPr lang="en-US" sz="1600" dirty="0"/>
              <a:t>, or restore it to the same location (overwriting the existing version).</a:t>
            </a:r>
          </a:p>
          <a:p>
            <a:r>
              <a:rPr lang="en-US" sz="1600" dirty="0" smtClean="0"/>
              <a:t>	o </a:t>
            </a:r>
            <a:r>
              <a:rPr lang="en-US" sz="1600" b="1" dirty="0" smtClean="0"/>
              <a:t>Previous </a:t>
            </a:r>
            <a:r>
              <a:rPr lang="en-US" sz="1600" b="1" dirty="0"/>
              <a:t>Versions works only </a:t>
            </a:r>
            <a:r>
              <a:rPr lang="en-US" sz="1600" dirty="0"/>
              <a:t>on NTFS partitions.</a:t>
            </a:r>
          </a:p>
        </p:txBody>
      </p:sp>
    </p:spTree>
    <p:extLst>
      <p:ext uri="{BB962C8B-B14F-4D97-AF65-F5344CB8AC3E}">
        <p14:creationId xmlns:p14="http://schemas.microsoft.com/office/powerpoint/2010/main" val="33116446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260866"/>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1066800"/>
            <a:ext cx="8534400" cy="4124206"/>
          </a:xfrm>
          <a:prstGeom prst="rect">
            <a:avLst/>
          </a:prstGeom>
          <a:noFill/>
        </p:spPr>
        <p:txBody>
          <a:bodyPr wrap="square" rtlCol="0">
            <a:spAutoFit/>
          </a:bodyPr>
          <a:lstStyle/>
          <a:p>
            <a:r>
              <a:rPr lang="en-US" sz="2800" b="1" dirty="0" smtClean="0"/>
              <a:t>9.12.8 System Recovery:</a:t>
            </a:r>
          </a:p>
          <a:p>
            <a:r>
              <a:rPr lang="en-US" b="1" dirty="0"/>
              <a:t>System recovery procedures are necessary when you are unable to boot the computer, or when other problems prevent it from working properly. </a:t>
            </a:r>
            <a:endParaRPr lang="en-US" b="1" dirty="0" smtClean="0"/>
          </a:p>
          <a:p>
            <a:endParaRPr lang="en-US" dirty="0"/>
          </a:p>
          <a:p>
            <a:r>
              <a:rPr lang="en-US" b="1" dirty="0" smtClean="0"/>
              <a:t>Before </a:t>
            </a:r>
            <a:r>
              <a:rPr lang="en-US" b="1" dirty="0"/>
              <a:t>using recovery tools, try other methods to resolve the problem including</a:t>
            </a:r>
            <a:r>
              <a:rPr lang="en-US" b="1" dirty="0" smtClean="0"/>
              <a:t>:</a:t>
            </a:r>
          </a:p>
          <a:p>
            <a:endParaRPr lang="en-US" dirty="0"/>
          </a:p>
          <a:p>
            <a:pPr lvl="0"/>
            <a:r>
              <a:rPr lang="en-US" dirty="0" smtClean="0"/>
              <a:t>O Removing </a:t>
            </a:r>
            <a:r>
              <a:rPr lang="en-US" dirty="0"/>
              <a:t>problematic hardware or </a:t>
            </a:r>
            <a:r>
              <a:rPr lang="en-US" dirty="0" smtClean="0"/>
              <a:t>software</a:t>
            </a:r>
          </a:p>
          <a:p>
            <a:pPr lvl="0"/>
            <a:endParaRPr lang="en-US" dirty="0"/>
          </a:p>
          <a:p>
            <a:pPr lvl="0"/>
            <a:r>
              <a:rPr lang="en-US" dirty="0" smtClean="0"/>
              <a:t>O Updating </a:t>
            </a:r>
            <a:r>
              <a:rPr lang="en-US" dirty="0"/>
              <a:t>drivers, applications, and operating system </a:t>
            </a:r>
            <a:r>
              <a:rPr lang="en-US" dirty="0" smtClean="0"/>
              <a:t>files</a:t>
            </a:r>
          </a:p>
          <a:p>
            <a:pPr lvl="0"/>
            <a:endParaRPr lang="en-US" dirty="0"/>
          </a:p>
          <a:p>
            <a:pPr lvl="0"/>
            <a:r>
              <a:rPr lang="en-US" dirty="0" smtClean="0"/>
              <a:t>O Booting </a:t>
            </a:r>
            <a:r>
              <a:rPr lang="en-US" dirty="0"/>
              <a:t>into </a:t>
            </a:r>
            <a:r>
              <a:rPr lang="en-US" b="1" dirty="0"/>
              <a:t>Safe Mode</a:t>
            </a:r>
            <a:r>
              <a:rPr lang="en-US" dirty="0"/>
              <a:t> to disable devices or roll back </a:t>
            </a:r>
            <a:r>
              <a:rPr lang="en-US" dirty="0" smtClean="0"/>
              <a:t>drivers</a:t>
            </a:r>
          </a:p>
          <a:p>
            <a:pPr lvl="0"/>
            <a:endParaRPr lang="en-US" dirty="0"/>
          </a:p>
          <a:p>
            <a:r>
              <a:rPr lang="en-US" b="1" dirty="0" smtClean="0"/>
              <a:t>Note: </a:t>
            </a:r>
            <a:r>
              <a:rPr lang="en-US" i="1" dirty="0" smtClean="0"/>
              <a:t>If </a:t>
            </a:r>
            <a:r>
              <a:rPr lang="en-US" i="1" dirty="0"/>
              <a:t>these steps do not resolve the problem, use the following tools to recover the </a:t>
            </a:r>
            <a:r>
              <a:rPr lang="en-US" i="1" dirty="0" smtClean="0"/>
              <a:t/>
            </a:r>
            <a:br>
              <a:rPr lang="en-US" i="1" dirty="0" smtClean="0"/>
            </a:br>
            <a:r>
              <a:rPr lang="en-US" i="1" dirty="0" smtClean="0"/>
              <a:t>           system: (next slide).</a:t>
            </a:r>
            <a:endParaRPr lang="en-US" i="1" dirty="0"/>
          </a:p>
        </p:txBody>
      </p:sp>
    </p:spTree>
    <p:extLst>
      <p:ext uri="{BB962C8B-B14F-4D97-AF65-F5344CB8AC3E}">
        <p14:creationId xmlns:p14="http://schemas.microsoft.com/office/powerpoint/2010/main" val="652180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79047" y="-2394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415834" y="685800"/>
            <a:ext cx="8534400" cy="5170646"/>
          </a:xfrm>
          <a:prstGeom prst="rect">
            <a:avLst/>
          </a:prstGeom>
          <a:noFill/>
        </p:spPr>
        <p:txBody>
          <a:bodyPr wrap="square" rtlCol="0">
            <a:spAutoFit/>
          </a:bodyPr>
          <a:lstStyle/>
          <a:p>
            <a:r>
              <a:rPr lang="en-US" sz="2800" b="1" dirty="0"/>
              <a:t>9.7.4 Linux Application </a:t>
            </a:r>
            <a:r>
              <a:rPr lang="en-US" sz="2800" b="1" dirty="0" smtClean="0"/>
              <a:t>Management:</a:t>
            </a:r>
          </a:p>
          <a:p>
            <a:r>
              <a:rPr lang="en-US" b="1" dirty="0"/>
              <a:t>When installing software on a Linux system, you usually install a precompiled application or service from a software </a:t>
            </a:r>
            <a:r>
              <a:rPr lang="en-US" b="1" i="1" dirty="0"/>
              <a:t>package</a:t>
            </a:r>
            <a:r>
              <a:rPr lang="en-US" b="1" dirty="0"/>
              <a:t>. Packages contain </a:t>
            </a:r>
            <a:r>
              <a:rPr lang="en-US" b="1" dirty="0" err="1"/>
              <a:t>executables</a:t>
            </a:r>
            <a:r>
              <a:rPr lang="en-US" b="1" dirty="0"/>
              <a:t> (and other files) that have been precompiled and configured for a specific hardware architecture and Linux distribution.</a:t>
            </a:r>
          </a:p>
          <a:p>
            <a:endParaRPr lang="en-US" sz="400" b="1" dirty="0" smtClean="0"/>
          </a:p>
          <a:p>
            <a:r>
              <a:rPr lang="en-US" b="1" dirty="0"/>
              <a:t>Use the shell commands listed in the following table to manage the applications and processes on Linux:</a:t>
            </a:r>
          </a:p>
          <a:p>
            <a:endParaRPr lang="en-US" sz="400" b="1" dirty="0" smtClean="0"/>
          </a:p>
          <a:p>
            <a:r>
              <a:rPr lang="en-US" b="1" dirty="0" smtClean="0"/>
              <a:t>Command	Description (</a:t>
            </a:r>
            <a:r>
              <a:rPr lang="en-US" b="1" dirty="0" err="1" smtClean="0"/>
              <a:t>Debian</a:t>
            </a:r>
            <a:r>
              <a:rPr lang="en-US" b="1" dirty="0" smtClean="0"/>
              <a:t> Package Manager)</a:t>
            </a:r>
          </a:p>
          <a:p>
            <a:r>
              <a:rPr lang="en-US" sz="1400" dirty="0"/>
              <a:t>a</a:t>
            </a:r>
            <a:r>
              <a:rPr lang="en-US" sz="1400" dirty="0" smtClean="0"/>
              <a:t>pt-get		</a:t>
            </a:r>
            <a:r>
              <a:rPr lang="en-US" sz="1400" dirty="0"/>
              <a:t>The apt-get command installs packages on Linux systems that use the </a:t>
            </a:r>
            <a:r>
              <a:rPr lang="en-US" sz="1400" dirty="0" err="1"/>
              <a:t>Debian</a:t>
            </a:r>
            <a:r>
              <a:rPr lang="en-US" sz="1400" dirty="0"/>
              <a:t> Package </a:t>
            </a:r>
            <a:r>
              <a:rPr lang="en-US" sz="1400" dirty="0" smtClean="0"/>
              <a:t>			Manager </a:t>
            </a:r>
            <a:r>
              <a:rPr lang="en-US" sz="1400" dirty="0"/>
              <a:t>(</a:t>
            </a:r>
            <a:r>
              <a:rPr lang="en-US" sz="1400" dirty="0" err="1"/>
              <a:t>dpkg</a:t>
            </a:r>
            <a:r>
              <a:rPr lang="en-US" sz="1400" dirty="0"/>
              <a:t>). The apt-get command can automatically locate and download </a:t>
            </a:r>
            <a:r>
              <a:rPr lang="en-US" sz="1400" dirty="0" err="1"/>
              <a:t>Debian</a:t>
            </a:r>
            <a:r>
              <a:rPr lang="en-US" sz="1400" dirty="0"/>
              <a:t> </a:t>
            </a:r>
            <a:r>
              <a:rPr lang="en-US" sz="1400" dirty="0" smtClean="0"/>
              <a:t>			packages </a:t>
            </a:r>
            <a:r>
              <a:rPr lang="en-US" sz="1400" dirty="0"/>
              <a:t>for you by searching one or more repositories on the Internet. </a:t>
            </a:r>
            <a:r>
              <a:rPr lang="en-US" sz="1400" b="1" dirty="0"/>
              <a:t>It installs the </a:t>
            </a:r>
            <a:r>
              <a:rPr lang="en-US" sz="1400" b="1" dirty="0" smtClean="0"/>
              <a:t>			package </a:t>
            </a:r>
            <a:r>
              <a:rPr lang="en-US" sz="1400" b="1" dirty="0"/>
              <a:t>and all of its dependencies at the same time</a:t>
            </a:r>
            <a:r>
              <a:rPr lang="en-US" sz="1400" b="1" dirty="0" smtClean="0"/>
              <a:t>.</a:t>
            </a:r>
          </a:p>
          <a:p>
            <a:endParaRPr lang="en-US" sz="1400" dirty="0"/>
          </a:p>
          <a:p>
            <a:r>
              <a:rPr lang="en-US" sz="1400" b="1" dirty="0" smtClean="0"/>
              <a:t>		The </a:t>
            </a:r>
            <a:r>
              <a:rPr lang="en-US" sz="1400" b="1" dirty="0"/>
              <a:t>syntax for using apt-get is as follows</a:t>
            </a:r>
            <a:r>
              <a:rPr lang="en-US" sz="1400" b="1" dirty="0" smtClean="0"/>
              <a:t>:</a:t>
            </a:r>
          </a:p>
          <a:p>
            <a:endParaRPr lang="en-US" sz="1400" dirty="0"/>
          </a:p>
          <a:p>
            <a:pPr lvl="0"/>
            <a:r>
              <a:rPr lang="en-US" sz="1400" b="1" dirty="0" smtClean="0"/>
              <a:t>		apt-get </a:t>
            </a:r>
            <a:r>
              <a:rPr lang="en-US" sz="1400" b="1" dirty="0"/>
              <a:t>install </a:t>
            </a:r>
            <a:r>
              <a:rPr lang="en-US" sz="1400" b="1" i="1" dirty="0" err="1"/>
              <a:t>package_name</a:t>
            </a:r>
            <a:r>
              <a:rPr lang="en-US" sz="1400" dirty="0"/>
              <a:t> installs the specified package.</a:t>
            </a:r>
          </a:p>
          <a:p>
            <a:pPr lvl="0"/>
            <a:r>
              <a:rPr lang="en-US" sz="1400" b="1" dirty="0" smtClean="0"/>
              <a:t>		apt-get </a:t>
            </a:r>
            <a:r>
              <a:rPr lang="en-US" sz="1400" b="1" dirty="0"/>
              <a:t>remove </a:t>
            </a:r>
            <a:r>
              <a:rPr lang="en-US" sz="1400" b="1" i="1" dirty="0" err="1"/>
              <a:t>package_name</a:t>
            </a:r>
            <a:r>
              <a:rPr lang="en-US" sz="1400" dirty="0"/>
              <a:t> uninstalls the specified package.</a:t>
            </a:r>
          </a:p>
          <a:p>
            <a:pPr lvl="0"/>
            <a:r>
              <a:rPr lang="en-US" sz="1400" b="1" dirty="0" smtClean="0"/>
              <a:t>		apt-get </a:t>
            </a:r>
            <a:r>
              <a:rPr lang="en-US" sz="1400" b="1" dirty="0"/>
              <a:t>update</a:t>
            </a:r>
            <a:r>
              <a:rPr lang="en-US" sz="1400" dirty="0"/>
              <a:t> displays information about all packages available within the Internet </a:t>
            </a:r>
            <a:r>
              <a:rPr lang="en-US" sz="1400" dirty="0" smtClean="0"/>
              <a:t>			                             repositories </a:t>
            </a:r>
            <a:r>
              <a:rPr lang="en-US" sz="1400" dirty="0"/>
              <a:t>apt-get is configured to use.</a:t>
            </a:r>
          </a:p>
          <a:p>
            <a:r>
              <a:rPr lang="en-US" sz="1400" b="1" dirty="0" smtClean="0"/>
              <a:t>		apt-get </a:t>
            </a:r>
            <a:r>
              <a:rPr lang="en-US" sz="1400" b="1" dirty="0" err="1"/>
              <a:t>dist</a:t>
            </a:r>
            <a:r>
              <a:rPr lang="en-US" sz="1400" b="1" dirty="0"/>
              <a:t>-upgrade</a:t>
            </a:r>
            <a:r>
              <a:rPr lang="en-US" sz="1400" dirty="0"/>
              <a:t> upgrades all installed packages to the newest version.</a:t>
            </a:r>
          </a:p>
        </p:txBody>
      </p:sp>
    </p:spTree>
    <p:extLst>
      <p:ext uri="{BB962C8B-B14F-4D97-AF65-F5344CB8AC3E}">
        <p14:creationId xmlns:p14="http://schemas.microsoft.com/office/powerpoint/2010/main" val="37726962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457200"/>
            <a:ext cx="8534400" cy="6155531"/>
          </a:xfrm>
          <a:prstGeom prst="rect">
            <a:avLst/>
          </a:prstGeom>
          <a:noFill/>
        </p:spPr>
        <p:txBody>
          <a:bodyPr wrap="square" rtlCol="0">
            <a:spAutoFit/>
          </a:bodyPr>
          <a:lstStyle/>
          <a:p>
            <a:r>
              <a:rPr lang="en-US" sz="2800" b="1" dirty="0" smtClean="0"/>
              <a:t>9.12.8 System Recovery:</a:t>
            </a:r>
          </a:p>
          <a:p>
            <a:r>
              <a:rPr lang="en-US" b="1" dirty="0" smtClean="0"/>
              <a:t>Use </a:t>
            </a:r>
            <a:r>
              <a:rPr lang="en-US" b="1" dirty="0"/>
              <a:t>the following tools to recover the </a:t>
            </a:r>
            <a:r>
              <a:rPr lang="en-US" b="1" dirty="0" smtClean="0"/>
              <a:t>system:.</a:t>
            </a:r>
          </a:p>
          <a:p>
            <a:endParaRPr lang="en-US" sz="800" b="1" dirty="0"/>
          </a:p>
          <a:p>
            <a:r>
              <a:rPr lang="en-US" b="1" dirty="0" smtClean="0"/>
              <a:t>Method 		Description</a:t>
            </a:r>
          </a:p>
          <a:p>
            <a:r>
              <a:rPr lang="en-US" dirty="0" smtClean="0"/>
              <a:t>System Restore	</a:t>
            </a:r>
            <a:r>
              <a:rPr lang="en-US" dirty="0"/>
              <a:t>You can use a restore point to revert your system to a previous point </a:t>
            </a:r>
            <a:r>
              <a:rPr lang="en-US" dirty="0" smtClean="0"/>
              <a:t>			in </a:t>
            </a:r>
            <a:r>
              <a:rPr lang="en-US" dirty="0"/>
              <a:t>time when it was working properly. </a:t>
            </a:r>
            <a:endParaRPr lang="en-US" dirty="0" smtClean="0"/>
          </a:p>
          <a:p>
            <a:endParaRPr lang="en-US" sz="800" b="1" dirty="0"/>
          </a:p>
          <a:p>
            <a:r>
              <a:rPr lang="en-US" b="1" dirty="0" smtClean="0"/>
              <a:t>		When </a:t>
            </a:r>
            <a:r>
              <a:rPr lang="en-US" b="1" dirty="0"/>
              <a:t>using a restore point</a:t>
            </a:r>
            <a:r>
              <a:rPr lang="en-US" b="1" dirty="0" smtClean="0"/>
              <a:t>:</a:t>
            </a:r>
            <a:endParaRPr lang="en-US" sz="800" b="1" dirty="0"/>
          </a:p>
          <a:p>
            <a:pPr lvl="0"/>
            <a:r>
              <a:rPr lang="en-US" dirty="0" smtClean="0"/>
              <a:t>		o System </a:t>
            </a:r>
            <a:r>
              <a:rPr lang="en-US" dirty="0"/>
              <a:t>changes made since the restore point was taken are </a:t>
            </a:r>
            <a:r>
              <a:rPr lang="en-US" dirty="0" smtClean="0"/>
              <a:t>			   undone</a:t>
            </a:r>
            <a:r>
              <a:rPr lang="en-US" dirty="0"/>
              <a:t>. Any applications, device drivers, or patches installed since </a:t>
            </a:r>
            <a:r>
              <a:rPr lang="en-US" dirty="0" smtClean="0"/>
              <a:t>			   the </a:t>
            </a:r>
            <a:r>
              <a:rPr lang="en-US" dirty="0"/>
              <a:t>restore point was taken will be removed when the system is </a:t>
            </a:r>
            <a:r>
              <a:rPr lang="en-US" dirty="0" smtClean="0"/>
              <a:t>			   reverted </a:t>
            </a:r>
            <a:r>
              <a:rPr lang="en-US" dirty="0"/>
              <a:t>to that restore point.</a:t>
            </a:r>
          </a:p>
          <a:p>
            <a:pPr lvl="0"/>
            <a:r>
              <a:rPr lang="en-US" dirty="0" smtClean="0"/>
              <a:t>		o User </a:t>
            </a:r>
            <a:r>
              <a:rPr lang="en-US" dirty="0"/>
              <a:t>data is not affected; any files that have been changed since the </a:t>
            </a:r>
            <a:r>
              <a:rPr lang="en-US" dirty="0" smtClean="0"/>
              <a:t>		   restore </a:t>
            </a:r>
            <a:r>
              <a:rPr lang="en-US" dirty="0"/>
              <a:t>point was taken will remain unchanged when the system is </a:t>
            </a:r>
            <a:r>
              <a:rPr lang="en-US" dirty="0" smtClean="0"/>
              <a:t>			   reverted </a:t>
            </a:r>
            <a:r>
              <a:rPr lang="en-US" dirty="0"/>
              <a:t>to that restore point</a:t>
            </a:r>
            <a:r>
              <a:rPr lang="en-US" dirty="0" smtClean="0"/>
              <a:t>.</a:t>
            </a:r>
          </a:p>
          <a:p>
            <a:pPr lvl="0"/>
            <a:endParaRPr lang="en-US" sz="800" dirty="0"/>
          </a:p>
          <a:p>
            <a:r>
              <a:rPr lang="en-US" b="1" dirty="0" smtClean="0"/>
              <a:t>		Start </a:t>
            </a:r>
            <a:r>
              <a:rPr lang="en-US" b="1" dirty="0"/>
              <a:t>System Restore using one of the following methods:</a:t>
            </a:r>
          </a:p>
          <a:p>
            <a:pPr lvl="0"/>
            <a:r>
              <a:rPr lang="en-US" dirty="0" smtClean="0"/>
              <a:t>		o If </a:t>
            </a:r>
            <a:r>
              <a:rPr lang="en-US" dirty="0"/>
              <a:t>the system can boot into Windows, open Control Panel and go </a:t>
            </a:r>
            <a:r>
              <a:rPr lang="en-US" dirty="0" smtClean="0"/>
              <a:t>			   to</a:t>
            </a:r>
            <a:r>
              <a:rPr lang="en-US" dirty="0"/>
              <a:t> </a:t>
            </a:r>
            <a:r>
              <a:rPr lang="en-US" b="1" dirty="0"/>
              <a:t>System and Security</a:t>
            </a:r>
            <a:r>
              <a:rPr lang="en-US" dirty="0"/>
              <a:t> &gt; </a:t>
            </a:r>
            <a:r>
              <a:rPr lang="en-US" b="1" dirty="0"/>
              <a:t>System</a:t>
            </a:r>
            <a:r>
              <a:rPr lang="en-US" dirty="0"/>
              <a:t> &gt;</a:t>
            </a:r>
            <a:r>
              <a:rPr lang="en-US" b="1" dirty="0"/>
              <a:t>System Protection</a:t>
            </a:r>
            <a:r>
              <a:rPr lang="en-US" dirty="0"/>
              <a:t> &gt; </a:t>
            </a:r>
            <a:r>
              <a:rPr lang="en-US" b="1" dirty="0"/>
              <a:t>System </a:t>
            </a:r>
            <a:r>
              <a:rPr lang="en-US" b="1" dirty="0" smtClean="0"/>
              <a:t>			   Restore</a:t>
            </a:r>
            <a:r>
              <a:rPr lang="en-US" dirty="0"/>
              <a:t>.</a:t>
            </a:r>
          </a:p>
          <a:p>
            <a:r>
              <a:rPr lang="en-US" dirty="0" smtClean="0"/>
              <a:t>		o If </a:t>
            </a:r>
            <a:r>
              <a:rPr lang="en-US" dirty="0"/>
              <a:t>the system can't boot into Windows, boot the computer from the </a:t>
            </a:r>
            <a:r>
              <a:rPr lang="en-US" dirty="0" smtClean="0"/>
              <a:t>		   Windows </a:t>
            </a:r>
            <a:r>
              <a:rPr lang="en-US" dirty="0"/>
              <a:t>installation disc and repair the installation. </a:t>
            </a:r>
            <a:r>
              <a:rPr lang="en-US" dirty="0" smtClean="0"/>
              <a:t>				   Select</a:t>
            </a:r>
            <a:r>
              <a:rPr lang="en-US" dirty="0"/>
              <a:t> </a:t>
            </a:r>
            <a:r>
              <a:rPr lang="en-US" b="1" dirty="0"/>
              <a:t>Troubleshoot</a:t>
            </a:r>
            <a:r>
              <a:rPr lang="en-US" dirty="0"/>
              <a:t> &gt; </a:t>
            </a:r>
            <a:r>
              <a:rPr lang="en-US" b="1" dirty="0"/>
              <a:t>Advanced Options</a:t>
            </a:r>
            <a:r>
              <a:rPr lang="en-US" dirty="0"/>
              <a:t> &gt; </a:t>
            </a:r>
            <a:r>
              <a:rPr lang="en-US" b="1" dirty="0"/>
              <a:t>System Restore</a:t>
            </a:r>
            <a:r>
              <a:rPr lang="en-US" dirty="0"/>
              <a:t>.</a:t>
            </a:r>
          </a:p>
        </p:txBody>
      </p:sp>
    </p:spTree>
    <p:extLst>
      <p:ext uri="{BB962C8B-B14F-4D97-AF65-F5344CB8AC3E}">
        <p14:creationId xmlns:p14="http://schemas.microsoft.com/office/powerpoint/2010/main" val="27973231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609600"/>
            <a:ext cx="8534400" cy="6001643"/>
          </a:xfrm>
          <a:prstGeom prst="rect">
            <a:avLst/>
          </a:prstGeom>
          <a:noFill/>
        </p:spPr>
        <p:txBody>
          <a:bodyPr wrap="square" rtlCol="0">
            <a:spAutoFit/>
          </a:bodyPr>
          <a:lstStyle/>
          <a:p>
            <a:r>
              <a:rPr lang="en-US" sz="2800" b="1" dirty="0" smtClean="0"/>
              <a:t>9.12.8 System Recovery:</a:t>
            </a:r>
          </a:p>
          <a:p>
            <a:r>
              <a:rPr lang="en-US" b="1" dirty="0" smtClean="0"/>
              <a:t>Use </a:t>
            </a:r>
            <a:r>
              <a:rPr lang="en-US" b="1" dirty="0"/>
              <a:t>the following tools to recover the </a:t>
            </a:r>
            <a:r>
              <a:rPr lang="en-US" b="1" dirty="0" smtClean="0"/>
              <a:t>system:.</a:t>
            </a:r>
          </a:p>
          <a:p>
            <a:endParaRPr lang="en-US" sz="800" b="1" dirty="0"/>
          </a:p>
          <a:p>
            <a:r>
              <a:rPr lang="en-US" b="1" dirty="0" smtClean="0"/>
              <a:t>Method 		Description</a:t>
            </a:r>
          </a:p>
          <a:p>
            <a:r>
              <a:rPr lang="en-US" dirty="0" smtClean="0"/>
              <a:t>Startup Repair	</a:t>
            </a:r>
            <a:r>
              <a:rPr lang="en-US" dirty="0"/>
              <a:t>If Windows won't boot, you can use the Startup Repair option to </a:t>
            </a:r>
            <a:r>
              <a:rPr lang="en-US" dirty="0" smtClean="0"/>
              <a:t>			automatically </a:t>
            </a:r>
            <a:r>
              <a:rPr lang="en-US" dirty="0"/>
              <a:t>fix problems. Boot the system from the Windows </a:t>
            </a:r>
            <a:r>
              <a:rPr lang="en-US" dirty="0" smtClean="0"/>
              <a:t>			installation </a:t>
            </a:r>
            <a:r>
              <a:rPr lang="en-US" dirty="0"/>
              <a:t>disc and repair the installation. </a:t>
            </a:r>
            <a:endParaRPr lang="en-US" dirty="0" smtClean="0"/>
          </a:p>
          <a:p>
            <a:endParaRPr lang="en-US" sz="800" dirty="0"/>
          </a:p>
          <a:p>
            <a:r>
              <a:rPr lang="en-US" dirty="0" smtClean="0"/>
              <a:t>		Select</a:t>
            </a:r>
            <a:r>
              <a:rPr lang="en-US" dirty="0"/>
              <a:t> </a:t>
            </a:r>
            <a:r>
              <a:rPr lang="en-US" b="1" dirty="0"/>
              <a:t>Troubleshoot</a:t>
            </a:r>
            <a:r>
              <a:rPr lang="en-US" dirty="0"/>
              <a:t> &gt; </a:t>
            </a:r>
            <a:r>
              <a:rPr lang="en-US" b="1" dirty="0"/>
              <a:t>Advanced Options</a:t>
            </a:r>
            <a:r>
              <a:rPr lang="en-US" dirty="0"/>
              <a:t> &gt;</a:t>
            </a:r>
            <a:r>
              <a:rPr lang="en-US" b="1" dirty="0"/>
              <a:t>Startup Repair</a:t>
            </a:r>
            <a:r>
              <a:rPr lang="en-US" dirty="0"/>
              <a:t>. </a:t>
            </a:r>
            <a:endParaRPr lang="en-US" dirty="0" smtClean="0"/>
          </a:p>
          <a:p>
            <a:endParaRPr lang="en-US" sz="800" dirty="0"/>
          </a:p>
          <a:p>
            <a:r>
              <a:rPr lang="en-US" dirty="0" smtClean="0"/>
              <a:t>		</a:t>
            </a:r>
            <a:r>
              <a:rPr lang="en-US" b="1" dirty="0" smtClean="0"/>
              <a:t>The </a:t>
            </a:r>
            <a:r>
              <a:rPr lang="en-US" b="1" dirty="0"/>
              <a:t>repair process does the following</a:t>
            </a:r>
            <a:r>
              <a:rPr lang="en-US" b="1" dirty="0" smtClean="0"/>
              <a:t>:</a:t>
            </a:r>
          </a:p>
          <a:p>
            <a:endParaRPr lang="en-US" sz="800" b="1" dirty="0"/>
          </a:p>
          <a:p>
            <a:pPr lvl="0"/>
            <a:r>
              <a:rPr lang="en-US" dirty="0" smtClean="0"/>
              <a:t>		o Inspects </a:t>
            </a:r>
            <a:r>
              <a:rPr lang="en-US" dirty="0"/>
              <a:t>and repairs the boot sector</a:t>
            </a:r>
          </a:p>
          <a:p>
            <a:pPr lvl="0"/>
            <a:r>
              <a:rPr lang="en-US" dirty="0" smtClean="0"/>
              <a:t>		o Verifies </a:t>
            </a:r>
            <a:r>
              <a:rPr lang="en-US" dirty="0"/>
              <a:t>that Windows boot files exist and are correctly configured</a:t>
            </a:r>
          </a:p>
          <a:p>
            <a:r>
              <a:rPr lang="en-US" dirty="0" smtClean="0"/>
              <a:t>		o Compares </a:t>
            </a:r>
            <a:r>
              <a:rPr lang="en-US" dirty="0"/>
              <a:t>the checksum for all Windows system files to make sure </a:t>
            </a:r>
            <a:r>
              <a:rPr lang="en-US" dirty="0" smtClean="0"/>
              <a:t>			   that </a:t>
            </a:r>
            <a:r>
              <a:rPr lang="en-US" dirty="0"/>
              <a:t>they match what's on the installation </a:t>
            </a:r>
            <a:r>
              <a:rPr lang="en-US" dirty="0" smtClean="0"/>
              <a:t>disc</a:t>
            </a:r>
          </a:p>
          <a:p>
            <a:endParaRPr lang="en-US" dirty="0"/>
          </a:p>
          <a:p>
            <a:r>
              <a:rPr lang="en-US" dirty="0" smtClean="0"/>
              <a:t>Command	</a:t>
            </a:r>
            <a:r>
              <a:rPr lang="en-US" dirty="0"/>
              <a:t>The Windows Recovery Environment provides a Command Prompt </a:t>
            </a:r>
            <a:r>
              <a:rPr lang="en-US" dirty="0" err="1" smtClean="0"/>
              <a:t>Prompt</a:t>
            </a:r>
            <a:r>
              <a:rPr lang="en-US" dirty="0" smtClean="0"/>
              <a:t>		option </a:t>
            </a:r>
            <a:r>
              <a:rPr lang="en-US" dirty="0"/>
              <a:t>that you can use to manually diagnose and repair system </a:t>
            </a:r>
            <a:r>
              <a:rPr lang="en-US" dirty="0" smtClean="0"/>
              <a:t>			problems</a:t>
            </a:r>
            <a:r>
              <a:rPr lang="en-US" dirty="0"/>
              <a:t>. Boot the system from the Windows installation disc and </a:t>
            </a:r>
            <a:r>
              <a:rPr lang="en-US" dirty="0" smtClean="0"/>
              <a:t>			repair </a:t>
            </a:r>
            <a:r>
              <a:rPr lang="en-US" dirty="0"/>
              <a:t>the installation. </a:t>
            </a:r>
            <a:endParaRPr lang="en-US" dirty="0" smtClean="0"/>
          </a:p>
          <a:p>
            <a:endParaRPr lang="en-US" sz="800" dirty="0" smtClean="0"/>
          </a:p>
          <a:p>
            <a:r>
              <a:rPr lang="en-US" dirty="0"/>
              <a:t>	</a:t>
            </a:r>
            <a:r>
              <a:rPr lang="en-US" dirty="0" smtClean="0"/>
              <a:t>	Select</a:t>
            </a:r>
            <a:r>
              <a:rPr lang="en-US" dirty="0"/>
              <a:t> </a:t>
            </a:r>
            <a:r>
              <a:rPr lang="en-US" b="1" dirty="0"/>
              <a:t>Troubleshoot</a:t>
            </a:r>
            <a:r>
              <a:rPr lang="en-US" dirty="0"/>
              <a:t> &gt; </a:t>
            </a:r>
            <a:r>
              <a:rPr lang="en-US" b="1" dirty="0" smtClean="0"/>
              <a:t>Advanced Options</a:t>
            </a:r>
            <a:r>
              <a:rPr lang="en-US" dirty="0"/>
              <a:t> &gt; </a:t>
            </a:r>
            <a:r>
              <a:rPr lang="en-US" b="1" dirty="0"/>
              <a:t>Command Prompt</a:t>
            </a:r>
            <a:r>
              <a:rPr lang="en-US" dirty="0"/>
              <a:t>.</a:t>
            </a:r>
          </a:p>
        </p:txBody>
      </p:sp>
    </p:spTree>
    <p:extLst>
      <p:ext uri="{BB962C8B-B14F-4D97-AF65-F5344CB8AC3E}">
        <p14:creationId xmlns:p14="http://schemas.microsoft.com/office/powerpoint/2010/main" val="16439338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609600"/>
            <a:ext cx="8534400" cy="5755422"/>
          </a:xfrm>
          <a:prstGeom prst="rect">
            <a:avLst/>
          </a:prstGeom>
          <a:noFill/>
        </p:spPr>
        <p:txBody>
          <a:bodyPr wrap="square" rtlCol="0">
            <a:spAutoFit/>
          </a:bodyPr>
          <a:lstStyle/>
          <a:p>
            <a:r>
              <a:rPr lang="en-US" sz="2800" b="1" dirty="0" smtClean="0"/>
              <a:t>9.12.8 System Recovery:</a:t>
            </a:r>
          </a:p>
          <a:p>
            <a:r>
              <a:rPr lang="en-US" b="1" dirty="0" smtClean="0"/>
              <a:t>Use </a:t>
            </a:r>
            <a:r>
              <a:rPr lang="en-US" b="1" dirty="0"/>
              <a:t>the following tools to recover the </a:t>
            </a:r>
            <a:r>
              <a:rPr lang="en-US" b="1" dirty="0" smtClean="0"/>
              <a:t>system:.</a:t>
            </a:r>
          </a:p>
          <a:p>
            <a:endParaRPr lang="en-US" sz="800" b="1" dirty="0"/>
          </a:p>
          <a:p>
            <a:r>
              <a:rPr lang="en-US" b="1" dirty="0" smtClean="0"/>
              <a:t>Method 		Description</a:t>
            </a:r>
          </a:p>
          <a:p>
            <a:r>
              <a:rPr lang="en-US" dirty="0" smtClean="0"/>
              <a:t>Command	</a:t>
            </a:r>
            <a:r>
              <a:rPr lang="en-US" dirty="0"/>
              <a:t>You can use the Command Prompt option in the Recovery </a:t>
            </a:r>
            <a:endParaRPr lang="en-US" dirty="0" smtClean="0"/>
          </a:p>
          <a:p>
            <a:r>
              <a:rPr lang="en-US" dirty="0" smtClean="0"/>
              <a:t>Prompt (cont.)	Environment </a:t>
            </a:r>
            <a:r>
              <a:rPr lang="en-US" dirty="0"/>
              <a:t>to:</a:t>
            </a:r>
          </a:p>
          <a:p>
            <a:pPr lvl="0"/>
            <a:r>
              <a:rPr lang="en-US" dirty="0" smtClean="0"/>
              <a:t>		o Read </a:t>
            </a:r>
            <a:r>
              <a:rPr lang="en-US" dirty="0"/>
              <a:t>boot logs</a:t>
            </a:r>
          </a:p>
          <a:p>
            <a:pPr lvl="0"/>
            <a:r>
              <a:rPr lang="en-US" dirty="0" smtClean="0"/>
              <a:t>		o Enable </a:t>
            </a:r>
            <a:r>
              <a:rPr lang="en-US" dirty="0"/>
              <a:t>and disable services</a:t>
            </a:r>
          </a:p>
          <a:p>
            <a:pPr lvl="0"/>
            <a:r>
              <a:rPr lang="en-US" dirty="0" smtClean="0"/>
              <a:t>		o Read </a:t>
            </a:r>
            <a:r>
              <a:rPr lang="en-US" dirty="0"/>
              <a:t>and write data to the hard disk drive</a:t>
            </a:r>
          </a:p>
          <a:p>
            <a:pPr lvl="0"/>
            <a:r>
              <a:rPr lang="en-US" dirty="0" smtClean="0"/>
              <a:t>		o Overwrite </a:t>
            </a:r>
            <a:r>
              <a:rPr lang="en-US" dirty="0"/>
              <a:t>corrupt or incorrect files (such as repairing a corrupt </a:t>
            </a:r>
            <a:r>
              <a:rPr lang="en-US" dirty="0" smtClean="0"/>
              <a:t>			   registry </a:t>
            </a:r>
            <a:r>
              <a:rPr lang="en-US" dirty="0"/>
              <a:t>or restoring corrupt operating system files)</a:t>
            </a:r>
          </a:p>
          <a:p>
            <a:pPr lvl="0"/>
            <a:r>
              <a:rPr lang="en-US" dirty="0" smtClean="0"/>
              <a:t>		o Format </a:t>
            </a:r>
            <a:r>
              <a:rPr lang="en-US" dirty="0"/>
              <a:t>and partition drives</a:t>
            </a:r>
          </a:p>
          <a:p>
            <a:pPr lvl="0"/>
            <a:r>
              <a:rPr lang="en-US" dirty="0" smtClean="0"/>
              <a:t>		o Repair </a:t>
            </a:r>
            <a:r>
              <a:rPr lang="en-US" dirty="0"/>
              <a:t>a corrupted master boot </a:t>
            </a:r>
            <a:r>
              <a:rPr lang="en-US" dirty="0" smtClean="0"/>
              <a:t>record</a:t>
            </a:r>
          </a:p>
          <a:p>
            <a:pPr lvl="0"/>
            <a:endParaRPr lang="en-US" sz="800" dirty="0"/>
          </a:p>
          <a:p>
            <a:r>
              <a:rPr lang="en-US" b="1" dirty="0" smtClean="0"/>
              <a:t>Note: </a:t>
            </a:r>
            <a:r>
              <a:rPr lang="en-US" i="1" dirty="0" smtClean="0"/>
              <a:t>When </a:t>
            </a:r>
            <a:r>
              <a:rPr lang="en-US" i="1" dirty="0"/>
              <a:t>using the Command Prompt to troubleshoot problems, you should first research your problem at the Microsoft Website and print the exact instructions for performing recovery procedures. </a:t>
            </a:r>
            <a:endParaRPr lang="en-US" i="1" dirty="0" smtClean="0"/>
          </a:p>
          <a:p>
            <a:endParaRPr lang="en-US" sz="800" i="1" dirty="0"/>
          </a:p>
          <a:p>
            <a:r>
              <a:rPr lang="en-US" i="1" dirty="0" smtClean="0"/>
              <a:t>The </a:t>
            </a:r>
            <a:r>
              <a:rPr lang="en-US" i="1" dirty="0"/>
              <a:t>Command Prompt provides dozens of commands to display information and make changes. You can access a complete description of these commands and their syntax by typing </a:t>
            </a:r>
            <a:r>
              <a:rPr lang="en-US" b="1" i="1" dirty="0"/>
              <a:t>help</a:t>
            </a:r>
            <a:r>
              <a:rPr lang="en-US" i="1" dirty="0"/>
              <a:t> or </a:t>
            </a:r>
            <a:r>
              <a:rPr lang="en-US" b="1" i="1" dirty="0"/>
              <a:t>help / [command]</a:t>
            </a:r>
            <a:r>
              <a:rPr lang="en-US" i="1" dirty="0"/>
              <a:t> at the Command Prompt.</a:t>
            </a:r>
          </a:p>
        </p:txBody>
      </p:sp>
    </p:spTree>
    <p:extLst>
      <p:ext uri="{BB962C8B-B14F-4D97-AF65-F5344CB8AC3E}">
        <p14:creationId xmlns:p14="http://schemas.microsoft.com/office/powerpoint/2010/main" val="17247062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457200"/>
            <a:ext cx="8534400" cy="6186309"/>
          </a:xfrm>
          <a:prstGeom prst="rect">
            <a:avLst/>
          </a:prstGeom>
          <a:noFill/>
        </p:spPr>
        <p:txBody>
          <a:bodyPr wrap="square" rtlCol="0">
            <a:spAutoFit/>
          </a:bodyPr>
          <a:lstStyle/>
          <a:p>
            <a:r>
              <a:rPr lang="en-US" sz="2800" b="1" dirty="0" smtClean="0"/>
              <a:t>9.12.8 System Recovery:</a:t>
            </a:r>
          </a:p>
          <a:p>
            <a:r>
              <a:rPr lang="en-US" b="1" dirty="0" smtClean="0"/>
              <a:t>Use </a:t>
            </a:r>
            <a:r>
              <a:rPr lang="en-US" b="1" dirty="0"/>
              <a:t>the following tools to recover the </a:t>
            </a:r>
            <a:r>
              <a:rPr lang="en-US" b="1" dirty="0" smtClean="0"/>
              <a:t>system:.</a:t>
            </a:r>
          </a:p>
          <a:p>
            <a:endParaRPr lang="en-US" sz="800" b="1" dirty="0"/>
          </a:p>
          <a:p>
            <a:r>
              <a:rPr lang="en-US" b="1" dirty="0" smtClean="0"/>
              <a:t>Method 		Description</a:t>
            </a:r>
          </a:p>
          <a:p>
            <a:r>
              <a:rPr lang="en-US" dirty="0" smtClean="0"/>
              <a:t>System </a:t>
            </a:r>
            <a:r>
              <a:rPr lang="en-US" dirty="0" smtClean="0"/>
              <a:t>Image</a:t>
            </a:r>
            <a:r>
              <a:rPr lang="en-US" dirty="0" smtClean="0"/>
              <a:t>	</a:t>
            </a:r>
            <a:r>
              <a:rPr lang="en-US" dirty="0"/>
              <a:t>If you are unable to repair a system using a restore point, automatic </a:t>
            </a:r>
            <a:r>
              <a:rPr lang="en-US" dirty="0" smtClean="0"/>
              <a:t>Recovery		repair</a:t>
            </a:r>
            <a:r>
              <a:rPr lang="en-US" dirty="0"/>
              <a:t>, or from the Command Prompt, you can restore the system </a:t>
            </a:r>
            <a:r>
              <a:rPr lang="en-US" dirty="0" smtClean="0"/>
              <a:t>			from </a:t>
            </a:r>
            <a:r>
              <a:rPr lang="en-US" dirty="0"/>
              <a:t>a system image backup.</a:t>
            </a:r>
          </a:p>
          <a:p>
            <a:pPr lvl="0"/>
            <a:r>
              <a:rPr lang="en-US" dirty="0" smtClean="0"/>
              <a:t>		o The </a:t>
            </a:r>
            <a:r>
              <a:rPr lang="en-US" dirty="0"/>
              <a:t>restore process reformats hard drives, destroying all existing </a:t>
            </a:r>
            <a:r>
              <a:rPr lang="en-US" dirty="0" smtClean="0"/>
              <a:t>			   data</a:t>
            </a:r>
            <a:r>
              <a:rPr lang="en-US" dirty="0"/>
              <a:t>.</a:t>
            </a:r>
          </a:p>
          <a:p>
            <a:pPr lvl="0"/>
            <a:r>
              <a:rPr lang="en-US" dirty="0" smtClean="0"/>
              <a:t>		o The </a:t>
            </a:r>
            <a:r>
              <a:rPr lang="en-US" dirty="0"/>
              <a:t>restore process restores all of the volumes you selected during </a:t>
            </a:r>
            <a:r>
              <a:rPr lang="en-US" dirty="0" smtClean="0"/>
              <a:t>		   the </a:t>
            </a:r>
            <a:r>
              <a:rPr lang="en-US" dirty="0"/>
              <a:t>system image backup, including all user data on those volumes. </a:t>
            </a:r>
            <a:r>
              <a:rPr lang="en-US" dirty="0" smtClean="0"/>
              <a:t>		   However</a:t>
            </a:r>
            <a:r>
              <a:rPr lang="en-US" dirty="0"/>
              <a:t>, any changes made since the last time the system image </a:t>
            </a:r>
            <a:r>
              <a:rPr lang="en-US" dirty="0" smtClean="0"/>
              <a:t>			   was </a:t>
            </a:r>
            <a:r>
              <a:rPr lang="en-US" dirty="0"/>
              <a:t>created will be lost.</a:t>
            </a:r>
          </a:p>
          <a:p>
            <a:pPr lvl="0"/>
            <a:r>
              <a:rPr lang="en-US" dirty="0" smtClean="0"/>
              <a:t>		o You </a:t>
            </a:r>
            <a:r>
              <a:rPr lang="en-US" dirty="0"/>
              <a:t>cannot restore individual files from a system image backup</a:t>
            </a:r>
            <a:r>
              <a:rPr lang="en-US" dirty="0" smtClean="0"/>
              <a:t>.</a:t>
            </a:r>
          </a:p>
          <a:p>
            <a:pPr lvl="0"/>
            <a:r>
              <a:rPr lang="en-US" dirty="0" smtClean="0"/>
              <a:t>		o You </a:t>
            </a:r>
            <a:r>
              <a:rPr lang="en-US" dirty="0"/>
              <a:t>can use the following options to restore from a system image </a:t>
            </a:r>
            <a:r>
              <a:rPr lang="en-US" dirty="0" smtClean="0"/>
              <a:t>			   backup</a:t>
            </a:r>
            <a:r>
              <a:rPr lang="en-US" dirty="0"/>
              <a:t>:</a:t>
            </a:r>
            <a:endParaRPr lang="en-US" sz="2000" dirty="0"/>
          </a:p>
          <a:p>
            <a:pPr lvl="1"/>
            <a:r>
              <a:rPr lang="en-US" dirty="0" smtClean="0"/>
              <a:t>			- If </a:t>
            </a:r>
            <a:r>
              <a:rPr lang="en-US" dirty="0"/>
              <a:t>the system is bootable, open Control Panel, then select </a:t>
            </a:r>
            <a:r>
              <a:rPr lang="en-US" dirty="0" smtClean="0"/>
              <a:t>				  </a:t>
            </a:r>
            <a:r>
              <a:rPr lang="en-US" b="1" dirty="0" smtClean="0"/>
              <a:t>System </a:t>
            </a:r>
            <a:r>
              <a:rPr lang="en-US" b="1" dirty="0"/>
              <a:t>and Security &gt; Backup and Restore</a:t>
            </a:r>
            <a:r>
              <a:rPr lang="en-US" dirty="0"/>
              <a:t>.</a:t>
            </a:r>
            <a:endParaRPr lang="en-US" sz="2000" dirty="0"/>
          </a:p>
          <a:p>
            <a:r>
              <a:rPr lang="en-US" dirty="0" smtClean="0"/>
              <a:t>			- If </a:t>
            </a:r>
            <a:r>
              <a:rPr lang="en-US" dirty="0"/>
              <a:t>the system is not bootable, boot the system from the </a:t>
            </a:r>
            <a:r>
              <a:rPr lang="en-US" dirty="0" smtClean="0"/>
              <a:t>				  Windows </a:t>
            </a:r>
            <a:r>
              <a:rPr lang="en-US" dirty="0"/>
              <a:t>installation disc and repair the installation. </a:t>
            </a:r>
            <a:r>
              <a:rPr lang="en-US" dirty="0" smtClean="0"/>
              <a:t>				  Select</a:t>
            </a:r>
            <a:r>
              <a:rPr lang="en-US" dirty="0"/>
              <a:t> </a:t>
            </a:r>
            <a:r>
              <a:rPr lang="en-US" b="1" dirty="0"/>
              <a:t>Troubleshoot</a:t>
            </a:r>
            <a:r>
              <a:rPr lang="en-US" dirty="0"/>
              <a:t> &gt; </a:t>
            </a:r>
            <a:r>
              <a:rPr lang="en-US" b="1" dirty="0"/>
              <a:t>Advanced Options</a:t>
            </a:r>
            <a:r>
              <a:rPr lang="en-US" dirty="0"/>
              <a:t> &gt; </a:t>
            </a:r>
            <a:r>
              <a:rPr lang="en-US" b="1" dirty="0"/>
              <a:t>System Image </a:t>
            </a:r>
            <a:r>
              <a:rPr lang="en-US" b="1" dirty="0" smtClean="0"/>
              <a:t>			  Recovery</a:t>
            </a:r>
            <a:r>
              <a:rPr lang="en-US" dirty="0" smtClean="0"/>
              <a:t>.</a:t>
            </a:r>
            <a:endParaRPr lang="en-US" dirty="0"/>
          </a:p>
        </p:txBody>
      </p:sp>
    </p:spTree>
    <p:extLst>
      <p:ext uri="{BB962C8B-B14F-4D97-AF65-F5344CB8AC3E}">
        <p14:creationId xmlns:p14="http://schemas.microsoft.com/office/powerpoint/2010/main" val="472226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685800"/>
            <a:ext cx="8534400" cy="5816977"/>
          </a:xfrm>
          <a:prstGeom prst="rect">
            <a:avLst/>
          </a:prstGeom>
          <a:noFill/>
        </p:spPr>
        <p:txBody>
          <a:bodyPr wrap="square" rtlCol="0">
            <a:spAutoFit/>
          </a:bodyPr>
          <a:lstStyle/>
          <a:p>
            <a:r>
              <a:rPr lang="en-US" sz="2800" b="1" dirty="0" smtClean="0"/>
              <a:t>9.12.8 System Recovery:</a:t>
            </a:r>
          </a:p>
          <a:p>
            <a:r>
              <a:rPr lang="en-US" b="1" dirty="0" smtClean="0"/>
              <a:t>Use </a:t>
            </a:r>
            <a:r>
              <a:rPr lang="en-US" b="1" dirty="0"/>
              <a:t>the following tools to recover the </a:t>
            </a:r>
            <a:r>
              <a:rPr lang="en-US" b="1" dirty="0" smtClean="0"/>
              <a:t>system:.</a:t>
            </a:r>
          </a:p>
          <a:p>
            <a:endParaRPr lang="en-US" sz="800" b="1" dirty="0"/>
          </a:p>
          <a:p>
            <a:r>
              <a:rPr lang="en-US" b="1" dirty="0" smtClean="0"/>
              <a:t>Method 		Description</a:t>
            </a:r>
          </a:p>
          <a:p>
            <a:r>
              <a:rPr lang="en-US" sz="1600" dirty="0" smtClean="0"/>
              <a:t>Refresh and	</a:t>
            </a:r>
            <a:r>
              <a:rPr lang="en-US" sz="1600" dirty="0"/>
              <a:t>Windows 8 and Windows 10 both provide advanced recovery options for </a:t>
            </a:r>
            <a:endParaRPr lang="en-US" sz="1600" dirty="0" smtClean="0"/>
          </a:p>
          <a:p>
            <a:r>
              <a:rPr lang="en-US" sz="1600" dirty="0" smtClean="0"/>
              <a:t>Reset This PC	malfunctioning </a:t>
            </a:r>
            <a:r>
              <a:rPr lang="en-US" sz="1600" dirty="0"/>
              <a:t>systems:</a:t>
            </a:r>
          </a:p>
          <a:p>
            <a:pPr lvl="0"/>
            <a:r>
              <a:rPr lang="en-US" sz="1600" dirty="0" smtClean="0"/>
              <a:t>		</a:t>
            </a:r>
            <a:r>
              <a:rPr lang="en-US" b="1" dirty="0" smtClean="0"/>
              <a:t>Windows </a:t>
            </a:r>
            <a:r>
              <a:rPr lang="en-US" b="1" dirty="0"/>
              <a:t>8:</a:t>
            </a:r>
          </a:p>
          <a:p>
            <a:pPr lvl="1"/>
            <a:r>
              <a:rPr lang="en-US" sz="1600" b="1" dirty="0" smtClean="0"/>
              <a:t>		Reset </a:t>
            </a:r>
            <a:r>
              <a:rPr lang="en-US" sz="1600" b="1" dirty="0"/>
              <a:t>Your PC</a:t>
            </a:r>
            <a:r>
              <a:rPr lang="en-US" sz="1600" dirty="0"/>
              <a:t>: Resetting your PC reinstalls Windows on the system. No </a:t>
            </a:r>
            <a:r>
              <a:rPr lang="en-US" sz="1600" dirty="0" smtClean="0"/>
              <a:t>			configuration </a:t>
            </a:r>
            <a:r>
              <a:rPr lang="en-US" sz="1600" dirty="0"/>
              <a:t>settings or user files will be preserved. All apps installed by the </a:t>
            </a:r>
            <a:r>
              <a:rPr lang="en-US" sz="1600" dirty="0" smtClean="0"/>
              <a:t>			user </a:t>
            </a:r>
            <a:r>
              <a:rPr lang="en-US" sz="1600" dirty="0"/>
              <a:t>will be removed. Only the apps that came with the PC will be reinstalled.</a:t>
            </a:r>
          </a:p>
          <a:p>
            <a:pPr lvl="1"/>
            <a:r>
              <a:rPr lang="en-US" sz="1600" b="1" dirty="0" smtClean="0"/>
              <a:t>		Refresh </a:t>
            </a:r>
            <a:r>
              <a:rPr lang="en-US" sz="1600" b="1" dirty="0"/>
              <a:t>Your PC</a:t>
            </a:r>
            <a:r>
              <a:rPr lang="en-US" sz="1600" dirty="0"/>
              <a:t>: Refreshing your PC also reinstalls Windows, but your user </a:t>
            </a:r>
            <a:r>
              <a:rPr lang="en-US" sz="1600" dirty="0" smtClean="0"/>
              <a:t>			files </a:t>
            </a:r>
            <a:r>
              <a:rPr lang="en-US" sz="1600" dirty="0"/>
              <a:t>and settings are preserved. It also retains the apps that came with the PC </a:t>
            </a:r>
            <a:r>
              <a:rPr lang="en-US" sz="1600" dirty="0" smtClean="0"/>
              <a:t>		as </a:t>
            </a:r>
            <a:r>
              <a:rPr lang="en-US" sz="1600" dirty="0"/>
              <a:t>well as any apps you installed from the Windows Store.</a:t>
            </a:r>
          </a:p>
          <a:p>
            <a:pPr lvl="0"/>
            <a:r>
              <a:rPr lang="en-US" sz="1600" dirty="0" smtClean="0"/>
              <a:t>		</a:t>
            </a:r>
            <a:r>
              <a:rPr lang="en-US" b="1" dirty="0" smtClean="0"/>
              <a:t>Windows </a:t>
            </a:r>
            <a:r>
              <a:rPr lang="en-US" b="1" dirty="0"/>
              <a:t>10:</a:t>
            </a:r>
          </a:p>
          <a:p>
            <a:pPr lvl="1"/>
            <a:r>
              <a:rPr lang="en-US" sz="1600" b="1" dirty="0" smtClean="0"/>
              <a:t>		Reset </a:t>
            </a:r>
            <a:r>
              <a:rPr lang="en-US" sz="1600" b="1" dirty="0"/>
              <a:t>This PC</a:t>
            </a:r>
            <a:r>
              <a:rPr lang="en-US" sz="1600" dirty="0"/>
              <a:t>: Refreshing PC also reinstalls Windows, but your user files and </a:t>
            </a:r>
            <a:r>
              <a:rPr lang="en-US" sz="1600" dirty="0" smtClean="0"/>
              <a:t>			settings </a:t>
            </a:r>
            <a:r>
              <a:rPr lang="en-US" sz="1600" dirty="0"/>
              <a:t>are preserved. It also retains the apps that came with the PC as well as </a:t>
            </a:r>
            <a:r>
              <a:rPr lang="en-US" sz="1600" dirty="0" smtClean="0"/>
              <a:t>		any </a:t>
            </a:r>
            <a:r>
              <a:rPr lang="en-US" sz="1600" dirty="0"/>
              <a:t>apps you installed from the Windows Store.</a:t>
            </a:r>
          </a:p>
          <a:p>
            <a:r>
              <a:rPr lang="en-US" sz="1600" dirty="0" smtClean="0"/>
              <a:t>		To </a:t>
            </a:r>
            <a:r>
              <a:rPr lang="en-US" sz="1600" dirty="0"/>
              <a:t>use one of these options, boot the computer from the Windows installation </a:t>
            </a:r>
            <a:r>
              <a:rPr lang="en-US" sz="1600" dirty="0" smtClean="0"/>
              <a:t>		disc </a:t>
            </a:r>
            <a:r>
              <a:rPr lang="en-US" sz="1600" dirty="0"/>
              <a:t>and repair the installation. Select </a:t>
            </a:r>
            <a:r>
              <a:rPr lang="en-US" sz="1600" b="1" dirty="0"/>
              <a:t>Troubleshoot</a:t>
            </a:r>
            <a:r>
              <a:rPr lang="en-US" sz="1600" dirty="0"/>
              <a:t> and then the refresh or </a:t>
            </a:r>
            <a:r>
              <a:rPr lang="en-US" sz="1600" dirty="0" smtClean="0"/>
              <a:t>			reset </a:t>
            </a:r>
            <a:r>
              <a:rPr lang="en-US" sz="1600" dirty="0"/>
              <a:t>option you want to use</a:t>
            </a:r>
            <a:r>
              <a:rPr lang="en-US" sz="1600" dirty="0" smtClean="0"/>
              <a:t>.</a:t>
            </a:r>
          </a:p>
          <a:p>
            <a:endParaRPr lang="en-US" sz="800" dirty="0"/>
          </a:p>
          <a:p>
            <a:r>
              <a:rPr lang="en-US" sz="1600" dirty="0" smtClean="0"/>
              <a:t>		</a:t>
            </a:r>
            <a:r>
              <a:rPr lang="en-US" sz="1600" b="1" dirty="0" smtClean="0"/>
              <a:t>Note: </a:t>
            </a:r>
            <a:r>
              <a:rPr lang="en-US" sz="1600" dirty="0" smtClean="0"/>
              <a:t>The</a:t>
            </a:r>
            <a:r>
              <a:rPr lang="en-US" sz="1600" dirty="0"/>
              <a:t> </a:t>
            </a:r>
            <a:r>
              <a:rPr lang="en-US" sz="1600" b="1" dirty="0"/>
              <a:t>Reset</a:t>
            </a:r>
            <a:r>
              <a:rPr lang="en-US" sz="1600" dirty="0"/>
              <a:t> option behaves differently on Windows 8 versus Windows 10</a:t>
            </a:r>
            <a:r>
              <a:rPr lang="en-US" sz="1600" dirty="0" smtClean="0"/>
              <a:t>.</a:t>
            </a:r>
          </a:p>
          <a:p>
            <a:r>
              <a:rPr lang="en-US" sz="1600" dirty="0"/>
              <a:t>	</a:t>
            </a:r>
            <a:r>
              <a:rPr lang="en-US" sz="1600" dirty="0" smtClean="0"/>
              <a:t>	Windows 10 Reset is the same as Windows 8 Refresh.</a:t>
            </a:r>
            <a:endParaRPr lang="en-US" sz="1600" dirty="0"/>
          </a:p>
        </p:txBody>
      </p:sp>
    </p:spTree>
    <p:extLst>
      <p:ext uri="{BB962C8B-B14F-4D97-AF65-F5344CB8AC3E}">
        <p14:creationId xmlns:p14="http://schemas.microsoft.com/office/powerpoint/2010/main" val="42836650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838200"/>
            <a:ext cx="8534400" cy="5139869"/>
          </a:xfrm>
          <a:prstGeom prst="rect">
            <a:avLst/>
          </a:prstGeom>
          <a:noFill/>
        </p:spPr>
        <p:txBody>
          <a:bodyPr wrap="square" rtlCol="0">
            <a:spAutoFit/>
          </a:bodyPr>
          <a:lstStyle/>
          <a:p>
            <a:r>
              <a:rPr lang="en-US" sz="2800" b="1" dirty="0" smtClean="0"/>
              <a:t>9.12.8 System Recovery:</a:t>
            </a:r>
          </a:p>
          <a:p>
            <a:r>
              <a:rPr lang="en-US" b="1" dirty="0" smtClean="0"/>
              <a:t>Use </a:t>
            </a:r>
            <a:r>
              <a:rPr lang="en-US" b="1" dirty="0"/>
              <a:t>the following tools to recover the </a:t>
            </a:r>
            <a:r>
              <a:rPr lang="en-US" b="1" dirty="0" smtClean="0"/>
              <a:t>system:.</a:t>
            </a:r>
          </a:p>
          <a:p>
            <a:endParaRPr lang="en-US" sz="800" b="1" dirty="0"/>
          </a:p>
          <a:p>
            <a:r>
              <a:rPr lang="en-US" b="1" dirty="0" smtClean="0"/>
              <a:t>Method 		Description</a:t>
            </a:r>
          </a:p>
          <a:p>
            <a:r>
              <a:rPr lang="en-US" sz="1600" dirty="0" smtClean="0"/>
              <a:t>Recovery Disk	</a:t>
            </a:r>
            <a:r>
              <a:rPr lang="en-US" sz="1600" dirty="0"/>
              <a:t>If you purchased your system from a major PC manufacturer, it may include a </a:t>
            </a:r>
            <a:r>
              <a:rPr lang="en-US" sz="1600" dirty="0" smtClean="0"/>
              <a:t>Partition		recovery </a:t>
            </a:r>
            <a:r>
              <a:rPr lang="en-US" sz="1600" dirty="0"/>
              <a:t>partition on the hard drive</a:t>
            </a:r>
            <a:r>
              <a:rPr lang="en-US" sz="1600" dirty="0" smtClean="0"/>
              <a:t>.</a:t>
            </a:r>
          </a:p>
          <a:p>
            <a:endParaRPr lang="en-US" sz="1600" dirty="0"/>
          </a:p>
          <a:p>
            <a:pPr lvl="0"/>
            <a:r>
              <a:rPr lang="en-US" sz="1600" dirty="0" smtClean="0"/>
              <a:t>		o Using </a:t>
            </a:r>
            <a:r>
              <a:rPr lang="en-US" sz="1600" dirty="0"/>
              <a:t>the recovery disc/partition restores the system to the state it was in </a:t>
            </a:r>
            <a:r>
              <a:rPr lang="en-US" sz="1600" dirty="0" smtClean="0"/>
              <a:t/>
            </a:r>
            <a:br>
              <a:rPr lang="en-US" sz="1600" dirty="0" smtClean="0"/>
            </a:br>
            <a:r>
              <a:rPr lang="en-US" sz="1600" dirty="0" smtClean="0"/>
              <a:t>		   when </a:t>
            </a:r>
            <a:r>
              <a:rPr lang="en-US" sz="1600" dirty="0"/>
              <a:t>shipped.</a:t>
            </a:r>
          </a:p>
          <a:p>
            <a:pPr lvl="0"/>
            <a:r>
              <a:rPr lang="en-US" sz="1600" dirty="0" smtClean="0"/>
              <a:t>		o The </a:t>
            </a:r>
            <a:r>
              <a:rPr lang="en-US" sz="1600" dirty="0"/>
              <a:t>recovery process typically restores a Windows image, which erases the </a:t>
            </a:r>
            <a:r>
              <a:rPr lang="en-US" sz="1600" dirty="0" smtClean="0"/>
              <a:t/>
            </a:r>
            <a:br>
              <a:rPr lang="en-US" sz="1600" dirty="0" smtClean="0"/>
            </a:br>
            <a:r>
              <a:rPr lang="en-US" sz="1600" dirty="0" smtClean="0"/>
              <a:t>		   hard </a:t>
            </a:r>
            <a:r>
              <a:rPr lang="en-US" sz="1600" dirty="0"/>
              <a:t>drive.</a:t>
            </a:r>
          </a:p>
          <a:p>
            <a:pPr lvl="0"/>
            <a:r>
              <a:rPr lang="en-US" sz="1600" dirty="0" smtClean="0"/>
              <a:t>		o Any </a:t>
            </a:r>
            <a:r>
              <a:rPr lang="en-US" sz="1600" dirty="0"/>
              <a:t>applications and user data files added since the system was shipped will </a:t>
            </a:r>
            <a:r>
              <a:rPr lang="en-US" sz="1600" dirty="0" smtClean="0"/>
              <a:t/>
            </a:r>
            <a:br>
              <a:rPr lang="en-US" sz="1600" dirty="0" smtClean="0"/>
            </a:br>
            <a:r>
              <a:rPr lang="en-US" sz="1600" dirty="0" smtClean="0"/>
              <a:t>		   be </a:t>
            </a:r>
            <a:r>
              <a:rPr lang="en-US" sz="1600" dirty="0"/>
              <a:t>lost. If possible, back up any data accessible on the hard disk before </a:t>
            </a:r>
            <a:r>
              <a:rPr lang="en-US" sz="1600" dirty="0" smtClean="0"/>
              <a:t/>
            </a:r>
            <a:br>
              <a:rPr lang="en-US" sz="1600" dirty="0" smtClean="0"/>
            </a:br>
            <a:r>
              <a:rPr lang="en-US" sz="1600" dirty="0" smtClean="0"/>
              <a:t>		   performing </a:t>
            </a:r>
            <a:r>
              <a:rPr lang="en-US" sz="1600" dirty="0"/>
              <a:t>the recovery.</a:t>
            </a:r>
          </a:p>
          <a:p>
            <a:pPr lvl="0"/>
            <a:r>
              <a:rPr lang="en-US" sz="1600" dirty="0" smtClean="0"/>
              <a:t>		o If </a:t>
            </a:r>
            <a:r>
              <a:rPr lang="en-US" sz="1600" dirty="0"/>
              <a:t>the system has a recovery partition, the partition might not be visible from </a:t>
            </a:r>
            <a:r>
              <a:rPr lang="en-US" sz="1600" dirty="0" smtClean="0"/>
              <a:t/>
            </a:r>
            <a:br>
              <a:rPr lang="en-US" sz="1600" dirty="0" smtClean="0"/>
            </a:br>
            <a:r>
              <a:rPr lang="en-US" sz="1600" dirty="0" smtClean="0"/>
              <a:t>		   within </a:t>
            </a:r>
            <a:r>
              <a:rPr lang="en-US" sz="1600" dirty="0"/>
              <a:t>the operating system. To use the recovery partition, edit the BIOS or </a:t>
            </a:r>
            <a:r>
              <a:rPr lang="en-US" sz="1600" dirty="0" smtClean="0"/>
              <a:t/>
            </a:r>
            <a:br>
              <a:rPr lang="en-US" sz="1600" dirty="0" smtClean="0"/>
            </a:br>
            <a:r>
              <a:rPr lang="en-US" sz="1600" dirty="0" smtClean="0"/>
              <a:t>		   boot </a:t>
            </a:r>
            <a:r>
              <a:rPr lang="en-US" sz="1600" dirty="0"/>
              <a:t>using a special key combination as dictated by the manufacturer.</a:t>
            </a:r>
          </a:p>
          <a:p>
            <a:r>
              <a:rPr lang="en-US" sz="1600" dirty="0" smtClean="0"/>
              <a:t>		o Because </a:t>
            </a:r>
            <a:r>
              <a:rPr lang="en-US" sz="1600" dirty="0"/>
              <a:t>using the factory recovery option removes configuration settings </a:t>
            </a:r>
            <a:r>
              <a:rPr lang="en-US" sz="1600" dirty="0" smtClean="0"/>
              <a:t/>
            </a:r>
            <a:br>
              <a:rPr lang="en-US" sz="1600" dirty="0" smtClean="0"/>
            </a:br>
            <a:r>
              <a:rPr lang="en-US" sz="1600" dirty="0" smtClean="0"/>
              <a:t>		   and </a:t>
            </a:r>
            <a:r>
              <a:rPr lang="en-US" sz="1600" dirty="0"/>
              <a:t>user data, it should only be used as a last resort and only in combination </a:t>
            </a:r>
            <a:r>
              <a:rPr lang="en-US" sz="1600" dirty="0" smtClean="0"/>
              <a:t/>
            </a:r>
            <a:br>
              <a:rPr lang="en-US" sz="1600" dirty="0" smtClean="0"/>
            </a:br>
            <a:r>
              <a:rPr lang="en-US" sz="1600" dirty="0" smtClean="0"/>
              <a:t>		   with </a:t>
            </a:r>
            <a:r>
              <a:rPr lang="en-US" sz="1600" dirty="0"/>
              <a:t>a good backup</a:t>
            </a:r>
            <a:r>
              <a:rPr lang="en-US" sz="1600" dirty="0" smtClean="0"/>
              <a:t>.</a:t>
            </a:r>
          </a:p>
        </p:txBody>
      </p:sp>
    </p:spTree>
    <p:extLst>
      <p:ext uri="{BB962C8B-B14F-4D97-AF65-F5344CB8AC3E}">
        <p14:creationId xmlns:p14="http://schemas.microsoft.com/office/powerpoint/2010/main" val="31877386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838200"/>
            <a:ext cx="8534400" cy="5047536"/>
          </a:xfrm>
          <a:prstGeom prst="rect">
            <a:avLst/>
          </a:prstGeom>
          <a:noFill/>
        </p:spPr>
        <p:txBody>
          <a:bodyPr wrap="square" rtlCol="0">
            <a:spAutoFit/>
          </a:bodyPr>
          <a:lstStyle/>
          <a:p>
            <a:r>
              <a:rPr lang="en-US" sz="2800" b="1" dirty="0" smtClean="0"/>
              <a:t>9.12.8 System Recovery:</a:t>
            </a:r>
          </a:p>
          <a:p>
            <a:r>
              <a:rPr lang="en-US" b="1" dirty="0"/>
              <a:t>Use the following methods to recover lost data files:</a:t>
            </a:r>
          </a:p>
          <a:p>
            <a:endParaRPr lang="en-US" sz="800" b="1" dirty="0" smtClean="0"/>
          </a:p>
          <a:p>
            <a:r>
              <a:rPr lang="en-US" sz="1600" b="1" dirty="0" smtClean="0"/>
              <a:t>Method		Description</a:t>
            </a:r>
          </a:p>
          <a:p>
            <a:r>
              <a:rPr lang="en-US" dirty="0" smtClean="0"/>
              <a:t>Previous Versions	</a:t>
            </a:r>
            <a:r>
              <a:rPr lang="en-US" dirty="0"/>
              <a:t>In Windows 7, you can use the Previous Versions feature to restore </a:t>
            </a:r>
            <a:r>
              <a:rPr lang="en-US" dirty="0" smtClean="0"/>
              <a:t>			files</a:t>
            </a:r>
            <a:r>
              <a:rPr lang="en-US" dirty="0"/>
              <a:t>. Using Previous Versions is often the fastest way to recover lost, </a:t>
            </a:r>
            <a:r>
              <a:rPr lang="en-US" dirty="0" smtClean="0"/>
              <a:t>			modified</a:t>
            </a:r>
            <a:r>
              <a:rPr lang="en-US" dirty="0"/>
              <a:t>, or corrupt files</a:t>
            </a:r>
            <a:r>
              <a:rPr lang="en-US" dirty="0" smtClean="0"/>
              <a:t>.</a:t>
            </a:r>
          </a:p>
          <a:p>
            <a:endParaRPr lang="en-US" dirty="0"/>
          </a:p>
          <a:p>
            <a:pPr lvl="0"/>
            <a:r>
              <a:rPr lang="en-US" dirty="0" smtClean="0"/>
              <a:t>		o To </a:t>
            </a:r>
            <a:r>
              <a:rPr lang="en-US" dirty="0"/>
              <a:t>restore a file to a previous version, edit the file properties and </a:t>
            </a:r>
            <a:r>
              <a:rPr lang="en-US" dirty="0" smtClean="0"/>
              <a:t>			   use </a:t>
            </a:r>
            <a:r>
              <a:rPr lang="en-US" dirty="0"/>
              <a:t>the Previous Versions tab to select the version you want to </a:t>
            </a:r>
            <a:r>
              <a:rPr lang="en-US" dirty="0" smtClean="0"/>
              <a:t/>
            </a:r>
            <a:br>
              <a:rPr lang="en-US" dirty="0" smtClean="0"/>
            </a:br>
            <a:r>
              <a:rPr lang="en-US" dirty="0" smtClean="0"/>
              <a:t>		   restore.</a:t>
            </a:r>
          </a:p>
          <a:p>
            <a:pPr lvl="0"/>
            <a:endParaRPr lang="en-US" dirty="0"/>
          </a:p>
          <a:p>
            <a:pPr lvl="0"/>
            <a:r>
              <a:rPr lang="en-US" dirty="0" smtClean="0"/>
              <a:t>		o To </a:t>
            </a:r>
            <a:r>
              <a:rPr lang="en-US" dirty="0"/>
              <a:t>restore a deleted file, view the properties of the folder </a:t>
            </a:r>
            <a:r>
              <a:rPr lang="en-US" dirty="0" smtClean="0"/>
              <a:t>containing</a:t>
            </a:r>
            <a:br>
              <a:rPr lang="en-US" dirty="0" smtClean="0"/>
            </a:br>
            <a:r>
              <a:rPr lang="en-US" dirty="0" smtClean="0"/>
              <a:t>		   </a:t>
            </a:r>
            <a:r>
              <a:rPr lang="en-US" dirty="0"/>
              <a:t>the file. On the Previous Versions tab, open a previous version of the </a:t>
            </a:r>
            <a:r>
              <a:rPr lang="en-US" dirty="0" smtClean="0"/>
              <a:t/>
            </a:r>
            <a:br>
              <a:rPr lang="en-US" dirty="0" smtClean="0"/>
            </a:br>
            <a:r>
              <a:rPr lang="en-US" dirty="0" smtClean="0"/>
              <a:t>		   folder </a:t>
            </a:r>
            <a:r>
              <a:rPr lang="en-US" dirty="0"/>
              <a:t>to view its contents at that time</a:t>
            </a:r>
            <a:r>
              <a:rPr lang="en-US" dirty="0" smtClean="0"/>
              <a:t>.</a:t>
            </a:r>
          </a:p>
          <a:p>
            <a:pPr lvl="0"/>
            <a:endParaRPr lang="en-US" dirty="0"/>
          </a:p>
          <a:p>
            <a:r>
              <a:rPr lang="en-US" dirty="0" smtClean="0"/>
              <a:t>		o You </a:t>
            </a:r>
            <a:r>
              <a:rPr lang="en-US" dirty="0"/>
              <a:t>can restore the original file overwriting the existing file, or </a:t>
            </a:r>
            <a:r>
              <a:rPr lang="en-US" dirty="0" smtClean="0"/>
              <a:t/>
            </a:r>
            <a:br>
              <a:rPr lang="en-US" dirty="0" smtClean="0"/>
            </a:br>
            <a:r>
              <a:rPr lang="en-US" dirty="0" smtClean="0"/>
              <a:t>		   restore </a:t>
            </a:r>
            <a:r>
              <a:rPr lang="en-US" dirty="0"/>
              <a:t>it to a different location.</a:t>
            </a:r>
            <a:endParaRPr lang="en-US" b="1" dirty="0"/>
          </a:p>
        </p:txBody>
      </p:sp>
    </p:spTree>
    <p:extLst>
      <p:ext uri="{BB962C8B-B14F-4D97-AF65-F5344CB8AC3E}">
        <p14:creationId xmlns:p14="http://schemas.microsoft.com/office/powerpoint/2010/main" val="31037851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096" y="24026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7" y="1066800"/>
            <a:ext cx="8534400" cy="4339650"/>
          </a:xfrm>
          <a:prstGeom prst="rect">
            <a:avLst/>
          </a:prstGeom>
          <a:noFill/>
        </p:spPr>
        <p:txBody>
          <a:bodyPr wrap="square" rtlCol="0">
            <a:spAutoFit/>
          </a:bodyPr>
          <a:lstStyle/>
          <a:p>
            <a:r>
              <a:rPr lang="en-US" sz="2800" b="1" dirty="0" smtClean="0"/>
              <a:t>9.12.8 System Recovery:</a:t>
            </a:r>
          </a:p>
          <a:p>
            <a:r>
              <a:rPr lang="en-US" b="1" dirty="0"/>
              <a:t>Use the following methods to recover lost data files:</a:t>
            </a:r>
          </a:p>
          <a:p>
            <a:endParaRPr lang="en-US" sz="800" b="1" dirty="0" smtClean="0"/>
          </a:p>
          <a:p>
            <a:r>
              <a:rPr lang="en-US" sz="1600" b="1" dirty="0" smtClean="0"/>
              <a:t>Method		Description</a:t>
            </a:r>
          </a:p>
          <a:p>
            <a:r>
              <a:rPr lang="en-US" dirty="0" smtClean="0"/>
              <a:t>Backup and	</a:t>
            </a:r>
            <a:r>
              <a:rPr lang="en-US" b="1" dirty="0"/>
              <a:t>In Windows 7 and Windows 10</a:t>
            </a:r>
            <a:r>
              <a:rPr lang="en-US" dirty="0"/>
              <a:t>, you can use Backup and Restore from </a:t>
            </a:r>
            <a:r>
              <a:rPr lang="en-US" dirty="0" smtClean="0"/>
              <a:t>Restore		within </a:t>
            </a:r>
            <a:r>
              <a:rPr lang="en-US" dirty="0"/>
              <a:t>Control Panel to restore files from a backup set. </a:t>
            </a:r>
            <a:endParaRPr lang="en-US" dirty="0" smtClean="0"/>
          </a:p>
          <a:p>
            <a:endParaRPr lang="en-US" sz="800" dirty="0"/>
          </a:p>
          <a:p>
            <a:r>
              <a:rPr lang="en-US" dirty="0" smtClean="0"/>
              <a:t>		When </a:t>
            </a:r>
            <a:r>
              <a:rPr lang="en-US" dirty="0"/>
              <a:t>you restore files from a backup, you restore the file as it existed </a:t>
            </a:r>
            <a:r>
              <a:rPr lang="en-US" dirty="0" smtClean="0"/>
              <a:t/>
            </a:r>
            <a:br>
              <a:rPr lang="en-US" dirty="0" smtClean="0"/>
            </a:br>
            <a:r>
              <a:rPr lang="en-US" dirty="0" smtClean="0"/>
              <a:t>		when </a:t>
            </a:r>
            <a:r>
              <a:rPr lang="en-US" dirty="0"/>
              <a:t>the backup was taken. </a:t>
            </a:r>
            <a:r>
              <a:rPr lang="en-US" b="1" dirty="0"/>
              <a:t>You can restore individual files or </a:t>
            </a:r>
            <a:r>
              <a:rPr lang="en-US" b="1" dirty="0" smtClean="0"/>
              <a:t/>
            </a:r>
            <a:br>
              <a:rPr lang="en-US" b="1" dirty="0" smtClean="0"/>
            </a:br>
            <a:r>
              <a:rPr lang="en-US" b="1" dirty="0" smtClean="0"/>
              <a:t>		complete </a:t>
            </a:r>
            <a:r>
              <a:rPr lang="en-US" b="1" dirty="0"/>
              <a:t>folders from the backup</a:t>
            </a:r>
            <a:r>
              <a:rPr lang="en-US" b="1" dirty="0" smtClean="0"/>
              <a:t>.</a:t>
            </a:r>
          </a:p>
          <a:p>
            <a:endParaRPr lang="en-US" b="1" dirty="0" smtClean="0"/>
          </a:p>
          <a:p>
            <a:r>
              <a:rPr lang="en-US" dirty="0" smtClean="0"/>
              <a:t>File History	</a:t>
            </a:r>
            <a:r>
              <a:rPr lang="en-US" b="1" dirty="0"/>
              <a:t>In Windows 8 and Windows 10</a:t>
            </a:r>
            <a:r>
              <a:rPr lang="en-US" dirty="0"/>
              <a:t>, you can use File History from within </a:t>
            </a:r>
            <a:r>
              <a:rPr lang="en-US" dirty="0" smtClean="0"/>
              <a:t>		Control </a:t>
            </a:r>
            <a:r>
              <a:rPr lang="en-US" dirty="0"/>
              <a:t>Panel to restore files or folders. </a:t>
            </a:r>
            <a:endParaRPr lang="en-US" dirty="0" smtClean="0"/>
          </a:p>
          <a:p>
            <a:endParaRPr lang="en-US" sz="800" dirty="0"/>
          </a:p>
          <a:p>
            <a:r>
              <a:rPr lang="en-US" dirty="0" smtClean="0"/>
              <a:t>		When </a:t>
            </a:r>
            <a:r>
              <a:rPr lang="en-US" dirty="0"/>
              <a:t>you restore files using File History, you restore the file as </a:t>
            </a:r>
            <a:r>
              <a:rPr lang="en-US" dirty="0" smtClean="0"/>
              <a:t>it</a:t>
            </a:r>
            <a:br>
              <a:rPr lang="en-US" dirty="0" smtClean="0"/>
            </a:br>
            <a:r>
              <a:rPr lang="en-US" dirty="0" smtClean="0"/>
              <a:t>		 </a:t>
            </a:r>
            <a:r>
              <a:rPr lang="en-US" dirty="0"/>
              <a:t>existed when the snapshot was taken.</a:t>
            </a:r>
          </a:p>
        </p:txBody>
      </p:sp>
    </p:spTree>
    <p:extLst>
      <p:ext uri="{BB962C8B-B14F-4D97-AF65-F5344CB8AC3E}">
        <p14:creationId xmlns:p14="http://schemas.microsoft.com/office/powerpoint/2010/main" val="3272408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6"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06976" y="685800"/>
            <a:ext cx="8699863" cy="5724644"/>
          </a:xfrm>
          <a:prstGeom prst="rect">
            <a:avLst/>
          </a:prstGeom>
          <a:noFill/>
        </p:spPr>
        <p:txBody>
          <a:bodyPr wrap="square" rtlCol="0">
            <a:spAutoFit/>
          </a:bodyPr>
          <a:lstStyle/>
          <a:p>
            <a:r>
              <a:rPr lang="en-US" sz="2800" b="1" dirty="0"/>
              <a:t>9.13.3 Virtual </a:t>
            </a:r>
            <a:r>
              <a:rPr lang="en-US" sz="2800" b="1" dirty="0" smtClean="0"/>
              <a:t>Memory:</a:t>
            </a:r>
          </a:p>
          <a:p>
            <a:r>
              <a:rPr lang="en-US" sz="1600" i="1" dirty="0"/>
              <a:t>Virtual</a:t>
            </a:r>
            <a:r>
              <a:rPr lang="en-US" sz="1600" dirty="0"/>
              <a:t> memory is simulated memory that is implemented as a page file on a hard drive. Virtual memory is used by operating systems to simulate physical RAM using hard disk space. </a:t>
            </a:r>
            <a:endParaRPr lang="en-US" sz="1600" dirty="0" smtClean="0"/>
          </a:p>
          <a:p>
            <a:endParaRPr lang="en-US" sz="800" dirty="0"/>
          </a:p>
          <a:p>
            <a:r>
              <a:rPr lang="en-US" sz="1600" dirty="0" smtClean="0"/>
              <a:t>The process of moving data from RAM to disk (and back) is known as swapping and paging.  </a:t>
            </a:r>
          </a:p>
          <a:p>
            <a:endParaRPr lang="en-US" sz="800" b="1" dirty="0"/>
          </a:p>
          <a:p>
            <a:r>
              <a:rPr lang="en-US" sz="1600" b="1" dirty="0" smtClean="0"/>
              <a:t>The </a:t>
            </a:r>
            <a:r>
              <a:rPr lang="en-US" sz="1600" b="1" dirty="0"/>
              <a:t>Virtual Memory Manager (VMM</a:t>
            </a:r>
            <a:r>
              <a:rPr lang="en-US" sz="1600" dirty="0"/>
              <a:t>) is in charge of swapping data between physical memory and the hard disk. </a:t>
            </a:r>
            <a:endParaRPr lang="en-US" sz="1600" dirty="0" smtClean="0"/>
          </a:p>
          <a:p>
            <a:endParaRPr lang="en-US" sz="800" dirty="0"/>
          </a:p>
          <a:p>
            <a:r>
              <a:rPr lang="en-US" b="1" dirty="0"/>
              <a:t>The VMM follows the following steps to manage applications:</a:t>
            </a:r>
          </a:p>
          <a:p>
            <a:endParaRPr lang="en-US" sz="800" dirty="0"/>
          </a:p>
          <a:p>
            <a:pPr lvl="0"/>
            <a:r>
              <a:rPr lang="en-US" sz="1600" dirty="0" smtClean="0"/>
              <a:t>1. The </a:t>
            </a:r>
            <a:r>
              <a:rPr lang="en-US" sz="1600" dirty="0"/>
              <a:t>VMM assigns virtual addressing to an application. This is known as </a:t>
            </a:r>
            <a:r>
              <a:rPr lang="en-US" sz="1600" i="1" dirty="0"/>
              <a:t>logical segmentation</a:t>
            </a:r>
            <a:r>
              <a:rPr lang="en-US" sz="1600" dirty="0"/>
              <a:t>.</a:t>
            </a:r>
          </a:p>
          <a:p>
            <a:pPr lvl="0"/>
            <a:r>
              <a:rPr lang="en-US" sz="1600" dirty="0" smtClean="0"/>
              <a:t>2. The </a:t>
            </a:r>
            <a:r>
              <a:rPr lang="en-US" sz="1600" dirty="0"/>
              <a:t>application is then loaded into physical RAM (absolute address space). The process doesn't </a:t>
            </a:r>
            <a:r>
              <a:rPr lang="en-US" sz="1600" dirty="0" smtClean="0"/>
              <a:t/>
            </a:r>
            <a:br>
              <a:rPr lang="en-US" sz="1600" dirty="0" smtClean="0"/>
            </a:br>
            <a:r>
              <a:rPr lang="en-US" sz="1600" dirty="0" smtClean="0"/>
              <a:t>    recognize </a:t>
            </a:r>
            <a:r>
              <a:rPr lang="en-US" sz="1600" dirty="0"/>
              <a:t>its location in physical RAM; it only recognizes its virtual space.</a:t>
            </a:r>
          </a:p>
          <a:p>
            <a:pPr lvl="0"/>
            <a:r>
              <a:rPr lang="en-US" sz="1600" dirty="0" smtClean="0"/>
              <a:t>3. As </a:t>
            </a:r>
            <a:r>
              <a:rPr lang="en-US" sz="1600" dirty="0"/>
              <a:t>the user launches other applications, the VMM will allocate space to those applications in true </a:t>
            </a:r>
            <a:r>
              <a:rPr lang="en-US" sz="1600" dirty="0" smtClean="0"/>
              <a:t/>
            </a:r>
            <a:br>
              <a:rPr lang="en-US" sz="1600" dirty="0" smtClean="0"/>
            </a:br>
            <a:r>
              <a:rPr lang="en-US" sz="1600" dirty="0" smtClean="0"/>
              <a:t>    physical </a:t>
            </a:r>
            <a:r>
              <a:rPr lang="en-US" sz="1600" dirty="0"/>
              <a:t>RAM.</a:t>
            </a:r>
          </a:p>
          <a:p>
            <a:pPr lvl="0"/>
            <a:r>
              <a:rPr lang="en-US" sz="1600" dirty="0" smtClean="0"/>
              <a:t>4. When </a:t>
            </a:r>
            <a:r>
              <a:rPr lang="en-US" sz="1600" dirty="0"/>
              <a:t>there is no more space in physical RAM, the VMM will take the application that hasn't been </a:t>
            </a:r>
            <a:r>
              <a:rPr lang="en-US" sz="1600" dirty="0" smtClean="0"/>
              <a:t/>
            </a:r>
            <a:br>
              <a:rPr lang="en-US" sz="1600" dirty="0" smtClean="0"/>
            </a:br>
            <a:r>
              <a:rPr lang="en-US" sz="1600" dirty="0" smtClean="0"/>
              <a:t>    used </a:t>
            </a:r>
            <a:r>
              <a:rPr lang="en-US" sz="1600" dirty="0"/>
              <a:t>for the longest period of time and place it in the </a:t>
            </a:r>
            <a:r>
              <a:rPr lang="en-US" sz="1600" i="1" dirty="0"/>
              <a:t>page file</a:t>
            </a:r>
            <a:r>
              <a:rPr lang="en-US" sz="1600" dirty="0"/>
              <a:t> on the hard drive. This is known </a:t>
            </a:r>
            <a:r>
              <a:rPr lang="en-US" sz="1600" dirty="0" smtClean="0"/>
              <a:t/>
            </a:r>
            <a:br>
              <a:rPr lang="en-US" sz="1600" dirty="0" smtClean="0"/>
            </a:br>
            <a:r>
              <a:rPr lang="en-US" sz="1600" dirty="0" smtClean="0"/>
              <a:t>    as</a:t>
            </a:r>
            <a:r>
              <a:rPr lang="en-US" sz="1600" dirty="0"/>
              <a:t> </a:t>
            </a:r>
            <a:r>
              <a:rPr lang="en-US" sz="1600" i="1" dirty="0"/>
              <a:t>paging out</a:t>
            </a:r>
            <a:r>
              <a:rPr lang="en-US" sz="1600" dirty="0"/>
              <a:t>. Likewise, when an application is moved from the page file back into physical RAM, it is </a:t>
            </a:r>
            <a:r>
              <a:rPr lang="en-US" sz="1600" dirty="0" smtClean="0"/>
              <a:t/>
            </a:r>
            <a:br>
              <a:rPr lang="en-US" sz="1600" dirty="0" smtClean="0"/>
            </a:br>
            <a:r>
              <a:rPr lang="en-US" sz="1600" dirty="0" smtClean="0"/>
              <a:t>    known </a:t>
            </a:r>
            <a:r>
              <a:rPr lang="en-US" sz="1600" dirty="0"/>
              <a:t>as </a:t>
            </a:r>
            <a:r>
              <a:rPr lang="en-US" sz="1600" i="1" dirty="0"/>
              <a:t>paging in</a:t>
            </a:r>
            <a:r>
              <a:rPr lang="en-US" sz="1600" dirty="0"/>
              <a:t>.</a:t>
            </a:r>
          </a:p>
          <a:p>
            <a:pPr lvl="0"/>
            <a:r>
              <a:rPr lang="en-US" sz="1600" dirty="0" smtClean="0"/>
              <a:t>5. If </a:t>
            </a:r>
            <a:r>
              <a:rPr lang="en-US" sz="1600" dirty="0"/>
              <a:t>the system needs access to an application that has been paged out from physical RAM, this causes </a:t>
            </a:r>
            <a:r>
              <a:rPr lang="en-US" sz="1600" dirty="0" smtClean="0"/>
              <a:t/>
            </a:r>
            <a:br>
              <a:rPr lang="en-US" sz="1600" dirty="0" smtClean="0"/>
            </a:br>
            <a:r>
              <a:rPr lang="en-US" sz="1600" dirty="0" smtClean="0"/>
              <a:t>    a </a:t>
            </a:r>
            <a:r>
              <a:rPr lang="en-US" sz="1600" dirty="0"/>
              <a:t>problem known as a </a:t>
            </a:r>
            <a:r>
              <a:rPr lang="en-US" sz="1600" i="1" dirty="0"/>
              <a:t>page fault</a:t>
            </a:r>
            <a:r>
              <a:rPr lang="en-US" sz="1600" dirty="0"/>
              <a:t>. When this happens, the VMM will page out the program in the </a:t>
            </a:r>
            <a:r>
              <a:rPr lang="en-US" sz="1600" dirty="0" smtClean="0"/>
              <a:t/>
            </a:r>
            <a:br>
              <a:rPr lang="en-US" sz="1600" dirty="0" smtClean="0"/>
            </a:br>
            <a:r>
              <a:rPr lang="en-US" sz="1600" dirty="0" smtClean="0"/>
              <a:t>    physical </a:t>
            </a:r>
            <a:r>
              <a:rPr lang="en-US" sz="1600" dirty="0"/>
              <a:t>RAM that hasn't been used for the longest period of time to the page file on the hard drive, </a:t>
            </a:r>
            <a:r>
              <a:rPr lang="en-US" sz="1600" dirty="0" smtClean="0"/>
              <a:t/>
            </a:r>
            <a:br>
              <a:rPr lang="en-US" sz="1600" dirty="0" smtClean="0"/>
            </a:br>
            <a:r>
              <a:rPr lang="en-US" sz="1600" dirty="0" smtClean="0"/>
              <a:t>    and </a:t>
            </a:r>
            <a:r>
              <a:rPr lang="en-US" sz="1600" dirty="0"/>
              <a:t>will page in the application currently being accessed back to the physical RAM</a:t>
            </a:r>
            <a:r>
              <a:rPr lang="en-US" sz="1600" dirty="0" smtClean="0"/>
              <a:t>.</a:t>
            </a:r>
            <a:endParaRPr lang="en-US" sz="1600" dirty="0"/>
          </a:p>
        </p:txBody>
      </p:sp>
    </p:spTree>
    <p:extLst>
      <p:ext uri="{BB962C8B-B14F-4D97-AF65-F5344CB8AC3E}">
        <p14:creationId xmlns:p14="http://schemas.microsoft.com/office/powerpoint/2010/main" val="36711049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6"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6" y="990600"/>
            <a:ext cx="8699863" cy="5293757"/>
          </a:xfrm>
          <a:prstGeom prst="rect">
            <a:avLst/>
          </a:prstGeom>
          <a:noFill/>
        </p:spPr>
        <p:txBody>
          <a:bodyPr wrap="square" rtlCol="0">
            <a:spAutoFit/>
          </a:bodyPr>
          <a:lstStyle/>
          <a:p>
            <a:r>
              <a:rPr lang="en-US" sz="2800" b="1" dirty="0"/>
              <a:t>9.13.3 Virtual </a:t>
            </a:r>
            <a:r>
              <a:rPr lang="en-US" sz="2800" b="1" dirty="0" smtClean="0"/>
              <a:t>Memory:</a:t>
            </a:r>
          </a:p>
          <a:p>
            <a:r>
              <a:rPr lang="en-US" b="1" dirty="0"/>
              <a:t>Some things to remember when working with virtual memory are:</a:t>
            </a:r>
          </a:p>
          <a:p>
            <a:pPr lvl="0"/>
            <a:endParaRPr lang="en-US" sz="800" dirty="0" smtClean="0"/>
          </a:p>
          <a:p>
            <a:pPr lvl="0"/>
            <a:r>
              <a:rPr lang="en-US" dirty="0"/>
              <a:t>o</a:t>
            </a:r>
            <a:r>
              <a:rPr lang="en-US" dirty="0" smtClean="0"/>
              <a:t> Accessing </a:t>
            </a:r>
            <a:r>
              <a:rPr lang="en-US" dirty="0"/>
              <a:t>data stored in RAM is faster than accessing data on disk (or in virtual memory</a:t>
            </a:r>
            <a:r>
              <a:rPr lang="en-US" dirty="0" smtClean="0"/>
              <a:t>).</a:t>
            </a:r>
          </a:p>
          <a:p>
            <a:pPr lvl="0"/>
            <a:endParaRPr lang="en-US" sz="800" dirty="0"/>
          </a:p>
          <a:p>
            <a:pPr lvl="0"/>
            <a:r>
              <a:rPr lang="en-US" dirty="0"/>
              <a:t>o</a:t>
            </a:r>
            <a:r>
              <a:rPr lang="en-US" dirty="0" smtClean="0"/>
              <a:t> Symptoms </a:t>
            </a:r>
            <a:r>
              <a:rPr lang="en-US" dirty="0"/>
              <a:t>of low physical memory include slow system performance when running </a:t>
            </a:r>
            <a:r>
              <a:rPr lang="en-US" dirty="0" smtClean="0"/>
              <a:t/>
            </a:r>
            <a:br>
              <a:rPr lang="en-US" dirty="0" smtClean="0"/>
            </a:br>
            <a:r>
              <a:rPr lang="en-US" dirty="0" smtClean="0"/>
              <a:t>   applications</a:t>
            </a:r>
            <a:r>
              <a:rPr lang="en-US" dirty="0"/>
              <a:t>, </a:t>
            </a:r>
            <a:r>
              <a:rPr lang="en-US" dirty="0" smtClean="0"/>
              <a:t>or slow </a:t>
            </a:r>
            <a:r>
              <a:rPr lang="en-US" dirty="0"/>
              <a:t>response when switching between applications</a:t>
            </a:r>
            <a:r>
              <a:rPr lang="en-US" dirty="0" smtClean="0"/>
              <a:t>.</a:t>
            </a:r>
          </a:p>
          <a:p>
            <a:pPr lvl="0"/>
            <a:endParaRPr lang="en-US" sz="800" dirty="0" smtClean="0"/>
          </a:p>
          <a:p>
            <a:pPr lvl="0"/>
            <a:r>
              <a:rPr lang="en-US" dirty="0" smtClean="0"/>
              <a:t>o Disk </a:t>
            </a:r>
            <a:r>
              <a:rPr lang="en-US" dirty="0"/>
              <a:t>thrashing occurs when the amount of physical memory is so low that data must </a:t>
            </a:r>
            <a:r>
              <a:rPr lang="en-US" dirty="0" smtClean="0"/>
              <a:t/>
            </a:r>
            <a:br>
              <a:rPr lang="en-US" dirty="0" smtClean="0"/>
            </a:br>
            <a:r>
              <a:rPr lang="en-US" dirty="0" smtClean="0"/>
              <a:t>   constantly </a:t>
            </a:r>
            <a:r>
              <a:rPr lang="en-US" dirty="0"/>
              <a:t>be moved from physical RAM, to disk, and then back again.</a:t>
            </a:r>
          </a:p>
          <a:p>
            <a:pPr lvl="1"/>
            <a:r>
              <a:rPr lang="en-US" dirty="0" smtClean="0"/>
              <a:t>- Symptoms </a:t>
            </a:r>
            <a:r>
              <a:rPr lang="en-US" dirty="0"/>
              <a:t>of disk thrashing include high disk access statistics and the hard drive </a:t>
            </a:r>
            <a:r>
              <a:rPr lang="en-US" dirty="0" smtClean="0"/>
              <a:t>light</a:t>
            </a:r>
            <a:br>
              <a:rPr lang="en-US" dirty="0" smtClean="0"/>
            </a:br>
            <a:r>
              <a:rPr lang="en-US" dirty="0" smtClean="0"/>
              <a:t>  </a:t>
            </a:r>
            <a:r>
              <a:rPr lang="en-US" dirty="0"/>
              <a:t>being lit constantly when no data is being written to or read from the hard disk.</a:t>
            </a:r>
          </a:p>
          <a:p>
            <a:pPr marL="742950" lvl="1" indent="-285750">
              <a:buFontTx/>
              <a:buChar char="-"/>
            </a:pPr>
            <a:r>
              <a:rPr lang="en-US" dirty="0" smtClean="0"/>
              <a:t>To </a:t>
            </a:r>
            <a:r>
              <a:rPr lang="en-US" dirty="0"/>
              <a:t>prevent disk thrashing, either run fewer applications or add more physical RAM</a:t>
            </a:r>
            <a:r>
              <a:rPr lang="en-US" dirty="0" smtClean="0"/>
              <a:t>.</a:t>
            </a:r>
          </a:p>
          <a:p>
            <a:pPr marL="742950" lvl="1" indent="-285750">
              <a:buFontTx/>
              <a:buChar char="-"/>
            </a:pPr>
            <a:endParaRPr lang="en-US" sz="800" dirty="0"/>
          </a:p>
          <a:p>
            <a:pPr lvl="0"/>
            <a:r>
              <a:rPr lang="en-US" dirty="0"/>
              <a:t>o</a:t>
            </a:r>
            <a:r>
              <a:rPr lang="en-US" dirty="0" smtClean="0"/>
              <a:t> Manage </a:t>
            </a:r>
            <a:r>
              <a:rPr lang="en-US" dirty="0"/>
              <a:t>virtual memory performance using the System Control Panel applet (</a:t>
            </a:r>
            <a:r>
              <a:rPr lang="en-US" dirty="0" smtClean="0"/>
              <a:t>use</a:t>
            </a:r>
            <a:br>
              <a:rPr lang="en-US" dirty="0" smtClean="0"/>
            </a:br>
            <a:r>
              <a:rPr lang="en-US" dirty="0" smtClean="0"/>
              <a:t>   </a:t>
            </a:r>
            <a:r>
              <a:rPr lang="en-US" dirty="0"/>
              <a:t>the </a:t>
            </a:r>
            <a:r>
              <a:rPr lang="en-US" b="1" dirty="0"/>
              <a:t>Advanced</a:t>
            </a:r>
            <a:r>
              <a:rPr lang="en-US" dirty="0"/>
              <a:t> tab</a:t>
            </a:r>
            <a:r>
              <a:rPr lang="en-US" dirty="0" smtClean="0"/>
              <a:t>).</a:t>
            </a:r>
          </a:p>
          <a:p>
            <a:pPr lvl="0"/>
            <a:endParaRPr lang="en-US" sz="800" dirty="0"/>
          </a:p>
          <a:p>
            <a:pPr lvl="0"/>
            <a:r>
              <a:rPr lang="en-US" dirty="0" smtClean="0"/>
              <a:t>o By </a:t>
            </a:r>
            <a:r>
              <a:rPr lang="en-US" dirty="0"/>
              <a:t>default, the Windows operating system manages virtual memory settings. The </a:t>
            </a:r>
            <a:r>
              <a:rPr lang="en-US" dirty="0" smtClean="0"/>
              <a:t/>
            </a:r>
            <a:br>
              <a:rPr lang="en-US" dirty="0" smtClean="0"/>
            </a:br>
            <a:r>
              <a:rPr lang="en-US" dirty="0" smtClean="0"/>
              <a:t>   automatic </a:t>
            </a:r>
            <a:r>
              <a:rPr lang="en-US" dirty="0"/>
              <a:t>settings are usually adequate. However, the maximum size of the virtual </a:t>
            </a:r>
            <a:r>
              <a:rPr lang="en-US" dirty="0" smtClean="0"/>
              <a:t/>
            </a:r>
            <a:br>
              <a:rPr lang="en-US" dirty="0" smtClean="0"/>
            </a:br>
            <a:r>
              <a:rPr lang="en-US" dirty="0" smtClean="0"/>
              <a:t>   memory </a:t>
            </a:r>
            <a:r>
              <a:rPr lang="en-US" dirty="0"/>
              <a:t>paging file and the disk where the paging file is stored can be manually </a:t>
            </a:r>
            <a:r>
              <a:rPr lang="en-US" dirty="0" smtClean="0"/>
              <a:t/>
            </a:r>
            <a:br>
              <a:rPr lang="en-US" dirty="0" smtClean="0"/>
            </a:br>
            <a:r>
              <a:rPr lang="en-US" dirty="0" smtClean="0"/>
              <a:t>   configured.</a:t>
            </a:r>
            <a:endParaRPr lang="en-US" dirty="0"/>
          </a:p>
        </p:txBody>
      </p:sp>
    </p:spTree>
    <p:extLst>
      <p:ext uri="{BB962C8B-B14F-4D97-AF65-F5344CB8AC3E}">
        <p14:creationId xmlns:p14="http://schemas.microsoft.com/office/powerpoint/2010/main" val="3132354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8" y="364197"/>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89708" y="1295400"/>
            <a:ext cx="8534400" cy="4062651"/>
          </a:xfrm>
          <a:prstGeom prst="rect">
            <a:avLst/>
          </a:prstGeom>
          <a:noFill/>
        </p:spPr>
        <p:txBody>
          <a:bodyPr wrap="square" rtlCol="0">
            <a:spAutoFit/>
          </a:bodyPr>
          <a:lstStyle/>
          <a:p>
            <a:r>
              <a:rPr lang="en-US" sz="2800" b="1" dirty="0"/>
              <a:t>9.7.4 Linux Application </a:t>
            </a:r>
            <a:r>
              <a:rPr lang="en-US" sz="2800" b="1" dirty="0" smtClean="0"/>
              <a:t>Management:</a:t>
            </a:r>
          </a:p>
          <a:p>
            <a:endParaRPr lang="en-US" sz="400" b="1" dirty="0" smtClean="0"/>
          </a:p>
          <a:p>
            <a:r>
              <a:rPr lang="en-US" b="1" dirty="0"/>
              <a:t>Use the shell commands listed in the following table to manage the applications and processes on Linux:</a:t>
            </a:r>
          </a:p>
          <a:p>
            <a:endParaRPr lang="en-US" sz="400" b="1" dirty="0" smtClean="0"/>
          </a:p>
          <a:p>
            <a:r>
              <a:rPr lang="en-US" b="1" dirty="0" smtClean="0"/>
              <a:t>Command	Description</a:t>
            </a:r>
          </a:p>
          <a:p>
            <a:r>
              <a:rPr lang="en-US" sz="1400" dirty="0"/>
              <a:t>p</a:t>
            </a:r>
            <a:r>
              <a:rPr lang="en-US" sz="1400" smtClean="0"/>
              <a:t>s</a:t>
            </a:r>
            <a:r>
              <a:rPr lang="en-US" sz="1400" dirty="0" smtClean="0"/>
              <a:t>		</a:t>
            </a:r>
            <a:r>
              <a:rPr lang="en-US" sz="1400" dirty="0"/>
              <a:t>The </a:t>
            </a:r>
            <a:r>
              <a:rPr lang="en-US" sz="1400" dirty="0" err="1"/>
              <a:t>ps</a:t>
            </a:r>
            <a:r>
              <a:rPr lang="en-US" sz="1400" dirty="0"/>
              <a:t> utility is used to display running processes on a Linux system. </a:t>
            </a:r>
            <a:endParaRPr lang="en-US" sz="1400" dirty="0" smtClean="0"/>
          </a:p>
          <a:p>
            <a:endParaRPr lang="en-US" sz="1400" dirty="0"/>
          </a:p>
          <a:p>
            <a:r>
              <a:rPr lang="en-US" sz="1400" dirty="0" smtClean="0"/>
              <a:t>		Many </a:t>
            </a:r>
            <a:r>
              <a:rPr lang="en-US" sz="1400" dirty="0"/>
              <a:t>options can be used with the </a:t>
            </a:r>
            <a:r>
              <a:rPr lang="en-US" sz="1400" dirty="0" err="1"/>
              <a:t>ps</a:t>
            </a:r>
            <a:r>
              <a:rPr lang="en-US" sz="1400" dirty="0"/>
              <a:t> command. Several commonly used options include</a:t>
            </a:r>
            <a:r>
              <a:rPr lang="en-US" sz="1400" dirty="0" smtClean="0"/>
              <a:t>:</a:t>
            </a:r>
          </a:p>
          <a:p>
            <a:endParaRPr lang="en-US" sz="1400" dirty="0"/>
          </a:p>
          <a:p>
            <a:pPr lvl="0"/>
            <a:r>
              <a:rPr lang="en-US" sz="1400" b="1" dirty="0" smtClean="0"/>
              <a:t>		</a:t>
            </a:r>
            <a:r>
              <a:rPr lang="en-US" sz="1400" b="1" dirty="0" err="1" smtClean="0"/>
              <a:t>ps</a:t>
            </a:r>
            <a:r>
              <a:rPr lang="en-US" sz="1400" dirty="0"/>
              <a:t> displays only those processes associated with the current shell session.</a:t>
            </a:r>
          </a:p>
          <a:p>
            <a:pPr lvl="0"/>
            <a:r>
              <a:rPr lang="en-US" sz="1400" b="1" dirty="0" smtClean="0"/>
              <a:t>		</a:t>
            </a:r>
            <a:r>
              <a:rPr lang="en-US" sz="1400" b="1" dirty="0" err="1" smtClean="0"/>
              <a:t>ps</a:t>
            </a:r>
            <a:r>
              <a:rPr lang="en-US" sz="1400" b="1" dirty="0" smtClean="0"/>
              <a:t> </a:t>
            </a:r>
            <a:r>
              <a:rPr lang="en-US" sz="1400" b="1" dirty="0"/>
              <a:t>-e</a:t>
            </a:r>
            <a:r>
              <a:rPr lang="en-US" sz="1400" dirty="0"/>
              <a:t> displays all processes running on the system.</a:t>
            </a:r>
          </a:p>
          <a:p>
            <a:pPr lvl="0"/>
            <a:r>
              <a:rPr lang="en-US" sz="1400" b="1" dirty="0" smtClean="0"/>
              <a:t>		</a:t>
            </a:r>
            <a:r>
              <a:rPr lang="en-US" sz="1400" b="1" dirty="0" err="1" smtClean="0"/>
              <a:t>ps</a:t>
            </a:r>
            <a:r>
              <a:rPr lang="en-US" sz="1400" b="1" dirty="0" smtClean="0"/>
              <a:t> </a:t>
            </a:r>
            <a:r>
              <a:rPr lang="en-US" sz="1400" b="1" dirty="0"/>
              <a:t>-f</a:t>
            </a:r>
            <a:r>
              <a:rPr lang="en-US" sz="1400" dirty="0"/>
              <a:t> displays extended information about processes. This option can be combined with </a:t>
            </a:r>
            <a:r>
              <a:rPr lang="en-US" sz="1400" dirty="0" smtClean="0"/>
              <a:t>			          the</a:t>
            </a:r>
            <a:r>
              <a:rPr lang="en-US" sz="1400" dirty="0"/>
              <a:t> </a:t>
            </a:r>
            <a:r>
              <a:rPr lang="en-US" sz="1400" b="1" dirty="0"/>
              <a:t>-e</a:t>
            </a:r>
            <a:r>
              <a:rPr lang="en-US" sz="1400" dirty="0"/>
              <a:t> option to display extended information about all of the processes running on </a:t>
            </a:r>
            <a:r>
              <a:rPr lang="en-US" sz="1400" dirty="0" smtClean="0"/>
              <a:t>		          the </a:t>
            </a:r>
            <a:r>
              <a:rPr lang="en-US" sz="1400" dirty="0"/>
              <a:t>system.</a:t>
            </a:r>
          </a:p>
          <a:p>
            <a:pPr lvl="0"/>
            <a:r>
              <a:rPr lang="en-US" sz="1400" b="1" dirty="0" smtClean="0"/>
              <a:t>		</a:t>
            </a:r>
            <a:r>
              <a:rPr lang="en-US" sz="1400" b="1" dirty="0" err="1" smtClean="0"/>
              <a:t>ps</a:t>
            </a:r>
            <a:r>
              <a:rPr lang="en-US" sz="1400" b="1" dirty="0" smtClean="0"/>
              <a:t> </a:t>
            </a:r>
            <a:r>
              <a:rPr lang="en-US" sz="1400" b="1" dirty="0"/>
              <a:t>-l</a:t>
            </a:r>
            <a:r>
              <a:rPr lang="en-US" sz="1400" dirty="0"/>
              <a:t> displays information about processes in long format. This option can be combined </a:t>
            </a:r>
            <a:r>
              <a:rPr lang="en-US" sz="1400" dirty="0" smtClean="0"/>
              <a:t>   		         with </a:t>
            </a:r>
            <a:r>
              <a:rPr lang="en-US" sz="1400" dirty="0"/>
              <a:t>the </a:t>
            </a:r>
            <a:r>
              <a:rPr lang="en-US" sz="1400" b="1" dirty="0"/>
              <a:t>-e</a:t>
            </a:r>
            <a:r>
              <a:rPr lang="en-US" sz="1400" dirty="0"/>
              <a:t> and </a:t>
            </a:r>
            <a:r>
              <a:rPr lang="en-US" sz="1400" b="1" dirty="0"/>
              <a:t>-</a:t>
            </a:r>
            <a:r>
              <a:rPr lang="en-US" sz="1400" b="1" dirty="0" err="1"/>
              <a:t>f</a:t>
            </a:r>
            <a:r>
              <a:rPr lang="en-US" sz="1400" dirty="0" err="1"/>
              <a:t>options</a:t>
            </a:r>
            <a:r>
              <a:rPr lang="en-US" sz="1400" dirty="0"/>
              <a:t> to display extended process information in long format.</a:t>
            </a:r>
          </a:p>
          <a:p>
            <a:endParaRPr lang="en-US" sz="1400" dirty="0"/>
          </a:p>
        </p:txBody>
      </p:sp>
    </p:spTree>
    <p:extLst>
      <p:ext uri="{BB962C8B-B14F-4D97-AF65-F5344CB8AC3E}">
        <p14:creationId xmlns:p14="http://schemas.microsoft.com/office/powerpoint/2010/main" val="24285130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6"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6" y="838200"/>
            <a:ext cx="8699863" cy="5324535"/>
          </a:xfrm>
          <a:prstGeom prst="rect">
            <a:avLst/>
          </a:prstGeom>
          <a:noFill/>
        </p:spPr>
        <p:txBody>
          <a:bodyPr wrap="square" rtlCol="0">
            <a:spAutoFit/>
          </a:bodyPr>
          <a:lstStyle/>
          <a:p>
            <a:r>
              <a:rPr lang="en-US" sz="2800" b="1" dirty="0"/>
              <a:t>9.13.3 Virtual </a:t>
            </a:r>
            <a:r>
              <a:rPr lang="en-US" sz="2800" b="1" dirty="0" smtClean="0"/>
              <a:t>Memory:</a:t>
            </a:r>
          </a:p>
          <a:p>
            <a:r>
              <a:rPr lang="en-US" b="1" dirty="0"/>
              <a:t>Some things to remember when working with virtual memory are:</a:t>
            </a:r>
          </a:p>
          <a:p>
            <a:pPr lvl="0"/>
            <a:endParaRPr lang="en-US" sz="800" dirty="0" smtClean="0"/>
          </a:p>
          <a:p>
            <a:pPr lvl="0"/>
            <a:r>
              <a:rPr lang="en-US" dirty="0"/>
              <a:t>o</a:t>
            </a:r>
            <a:r>
              <a:rPr lang="en-US" dirty="0" smtClean="0"/>
              <a:t> </a:t>
            </a:r>
            <a:r>
              <a:rPr lang="en-US" dirty="0"/>
              <a:t>The most common recommended minimum page file size is about 1 times the amount </a:t>
            </a:r>
            <a:r>
              <a:rPr lang="en-US" dirty="0" smtClean="0"/>
              <a:t>of</a:t>
            </a:r>
            <a:br>
              <a:rPr lang="en-US" dirty="0" smtClean="0"/>
            </a:br>
            <a:r>
              <a:rPr lang="en-US" dirty="0" smtClean="0"/>
              <a:t>   </a:t>
            </a:r>
            <a:r>
              <a:rPr lang="en-US" dirty="0"/>
              <a:t>physical RAM plus an additional 256 MB to 512 MB. However, there are exceptions to this </a:t>
            </a:r>
            <a:r>
              <a:rPr lang="en-US" dirty="0" smtClean="0"/>
              <a:t/>
            </a:r>
            <a:br>
              <a:rPr lang="en-US" dirty="0" smtClean="0"/>
            </a:br>
            <a:r>
              <a:rPr lang="en-US" dirty="0" smtClean="0"/>
              <a:t>   rule</a:t>
            </a:r>
            <a:r>
              <a:rPr lang="en-US" dirty="0"/>
              <a:t>:</a:t>
            </a:r>
            <a:endParaRPr lang="en-US" sz="2000" dirty="0"/>
          </a:p>
          <a:p>
            <a:pPr lvl="1"/>
            <a:r>
              <a:rPr lang="en-US" dirty="0" smtClean="0"/>
              <a:t>- Systems </a:t>
            </a:r>
            <a:r>
              <a:rPr lang="en-US" dirty="0"/>
              <a:t>that have a very small amount of physical RAM installed may require a </a:t>
            </a:r>
            <a:r>
              <a:rPr lang="en-US" dirty="0" smtClean="0"/>
              <a:t>page</a:t>
            </a:r>
            <a:br>
              <a:rPr lang="en-US" dirty="0" smtClean="0"/>
            </a:br>
            <a:r>
              <a:rPr lang="en-US" dirty="0" smtClean="0"/>
              <a:t>  </a:t>
            </a:r>
            <a:r>
              <a:rPr lang="en-US" dirty="0"/>
              <a:t>file that is 2 times the size of the installed RAM.</a:t>
            </a:r>
            <a:endParaRPr lang="en-US" sz="2000" dirty="0"/>
          </a:p>
          <a:p>
            <a:pPr lvl="1"/>
            <a:r>
              <a:rPr lang="en-US" dirty="0" smtClean="0"/>
              <a:t>- Systems </a:t>
            </a:r>
            <a:r>
              <a:rPr lang="en-US" dirty="0"/>
              <a:t>with a moderate amount of physical RAM installed may require a page file </a:t>
            </a:r>
            <a:r>
              <a:rPr lang="en-US" dirty="0" smtClean="0"/>
              <a:t/>
            </a:r>
            <a:br>
              <a:rPr lang="en-US" dirty="0" smtClean="0"/>
            </a:br>
            <a:r>
              <a:rPr lang="en-US" dirty="0" smtClean="0"/>
              <a:t>  that </a:t>
            </a:r>
            <a:r>
              <a:rPr lang="en-US" dirty="0"/>
              <a:t>is 1.5 times the size of the installed RAM.</a:t>
            </a:r>
            <a:endParaRPr lang="en-US" sz="2000" dirty="0"/>
          </a:p>
          <a:p>
            <a:pPr lvl="1"/>
            <a:r>
              <a:rPr lang="en-US" dirty="0" smtClean="0"/>
              <a:t>- Systems </a:t>
            </a:r>
            <a:r>
              <a:rPr lang="en-US" dirty="0"/>
              <a:t>with very large amounts of physical RAM installed typically don't require a </a:t>
            </a:r>
            <a:r>
              <a:rPr lang="en-US" dirty="0" smtClean="0"/>
              <a:t/>
            </a:r>
            <a:br>
              <a:rPr lang="en-US" dirty="0" smtClean="0"/>
            </a:br>
            <a:r>
              <a:rPr lang="en-US" dirty="0" smtClean="0"/>
              <a:t>  large </a:t>
            </a:r>
            <a:r>
              <a:rPr lang="en-US" dirty="0"/>
              <a:t>page file</a:t>
            </a:r>
            <a:r>
              <a:rPr lang="en-US" dirty="0" smtClean="0"/>
              <a:t>.</a:t>
            </a:r>
          </a:p>
          <a:p>
            <a:pPr marL="800100" lvl="1" indent="-342900">
              <a:buFontTx/>
              <a:buChar char="-"/>
            </a:pPr>
            <a:endParaRPr lang="en-US" sz="800" dirty="0"/>
          </a:p>
          <a:p>
            <a:pPr lvl="0"/>
            <a:r>
              <a:rPr lang="en-US" dirty="0"/>
              <a:t>o</a:t>
            </a:r>
            <a:r>
              <a:rPr lang="en-US" dirty="0" smtClean="0"/>
              <a:t> To </a:t>
            </a:r>
            <a:r>
              <a:rPr lang="en-US" dirty="0"/>
              <a:t>increase performance, move the page file to a different physical disk than that used by </a:t>
            </a:r>
            <a:r>
              <a:rPr lang="en-US" dirty="0" smtClean="0"/>
              <a:t/>
            </a:r>
            <a:br>
              <a:rPr lang="en-US" dirty="0" smtClean="0"/>
            </a:br>
            <a:r>
              <a:rPr lang="en-US" dirty="0" smtClean="0"/>
              <a:t>   the </a:t>
            </a:r>
            <a:r>
              <a:rPr lang="en-US" dirty="0"/>
              <a:t>operating system</a:t>
            </a:r>
            <a:r>
              <a:rPr lang="en-US" dirty="0" smtClean="0"/>
              <a:t>.</a:t>
            </a:r>
          </a:p>
          <a:p>
            <a:pPr lvl="0"/>
            <a:endParaRPr lang="en-US" sz="800" dirty="0"/>
          </a:p>
          <a:p>
            <a:pPr lvl="0"/>
            <a:r>
              <a:rPr lang="en-US" dirty="0"/>
              <a:t>o</a:t>
            </a:r>
            <a:r>
              <a:rPr lang="en-US" dirty="0" smtClean="0"/>
              <a:t> If </a:t>
            </a:r>
            <a:r>
              <a:rPr lang="en-US" dirty="0"/>
              <a:t>the paging file is on the system drive, Windows creates a memory dump file if the </a:t>
            </a:r>
            <a:r>
              <a:rPr lang="en-US" dirty="0" smtClean="0"/>
              <a:t/>
            </a:r>
            <a:br>
              <a:rPr lang="en-US" dirty="0" smtClean="0"/>
            </a:br>
            <a:r>
              <a:rPr lang="en-US" dirty="0" smtClean="0"/>
              <a:t>   system </a:t>
            </a:r>
            <a:r>
              <a:rPr lang="en-US" dirty="0"/>
              <a:t>crashes. Support personnel might be able to use this file to help identify what </a:t>
            </a:r>
            <a:r>
              <a:rPr lang="en-US" dirty="0" smtClean="0"/>
              <a:t/>
            </a:r>
            <a:br>
              <a:rPr lang="en-US" dirty="0" smtClean="0"/>
            </a:br>
            <a:r>
              <a:rPr lang="en-US" dirty="0" smtClean="0"/>
              <a:t>   caused </a:t>
            </a:r>
            <a:r>
              <a:rPr lang="en-US" dirty="0"/>
              <a:t>the system crash. To save a memory dump, the paging file must reside on the </a:t>
            </a:r>
            <a:r>
              <a:rPr lang="en-US" dirty="0" smtClean="0"/>
              <a:t/>
            </a:r>
            <a:br>
              <a:rPr lang="en-US" dirty="0" smtClean="0"/>
            </a:br>
            <a:r>
              <a:rPr lang="en-US" dirty="0" smtClean="0"/>
              <a:t>   system </a:t>
            </a:r>
            <a:r>
              <a:rPr lang="en-US" dirty="0"/>
              <a:t>partition</a:t>
            </a:r>
            <a:r>
              <a:rPr lang="en-US" dirty="0" smtClean="0"/>
              <a:t>.</a:t>
            </a:r>
            <a:endParaRPr lang="en-US" sz="2000" dirty="0"/>
          </a:p>
        </p:txBody>
      </p:sp>
    </p:spTree>
    <p:extLst>
      <p:ext uri="{BB962C8B-B14F-4D97-AF65-F5344CB8AC3E}">
        <p14:creationId xmlns:p14="http://schemas.microsoft.com/office/powerpoint/2010/main" val="12643001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6"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6" y="457200"/>
            <a:ext cx="8699863" cy="6309420"/>
          </a:xfrm>
          <a:prstGeom prst="rect">
            <a:avLst/>
          </a:prstGeom>
          <a:noFill/>
        </p:spPr>
        <p:txBody>
          <a:bodyPr wrap="square" rtlCol="0">
            <a:spAutoFit/>
          </a:bodyPr>
          <a:lstStyle/>
          <a:p>
            <a:r>
              <a:rPr lang="en-US" sz="2800" dirty="0" smtClean="0"/>
              <a:t>9.14 Operating System Troubleshooting:</a:t>
            </a:r>
          </a:p>
          <a:p>
            <a:r>
              <a:rPr lang="en-US" sz="2800" dirty="0" smtClean="0"/>
              <a:t>9.14.4 </a:t>
            </a:r>
            <a:r>
              <a:rPr lang="en-US" sz="2800" dirty="0"/>
              <a:t>Application </a:t>
            </a:r>
            <a:r>
              <a:rPr lang="en-US" sz="2800" dirty="0" smtClean="0"/>
              <a:t>Troubleshooting:</a:t>
            </a:r>
          </a:p>
          <a:p>
            <a:r>
              <a:rPr lang="en-US" sz="2000" b="1" dirty="0"/>
              <a:t>When troubleshooting applications, it is always best to check a knowledge base on the manufacturer's website or search on the Internet for an answer to the problem first. The following table contains guidelines for troubleshooting common application issues</a:t>
            </a:r>
            <a:r>
              <a:rPr lang="en-US" sz="2000" b="1" dirty="0" smtClean="0"/>
              <a:t>:</a:t>
            </a:r>
          </a:p>
          <a:p>
            <a:endParaRPr lang="en-US" sz="800" b="1" dirty="0"/>
          </a:p>
          <a:p>
            <a:r>
              <a:rPr lang="en-US" sz="2000" b="1" dirty="0" smtClean="0"/>
              <a:t>Problem		Troubleshooting Method</a:t>
            </a:r>
          </a:p>
          <a:p>
            <a:r>
              <a:rPr lang="en-US" sz="1600" dirty="0" smtClean="0"/>
              <a:t>Shortcut		</a:t>
            </a:r>
            <a:r>
              <a:rPr lang="en-US" sz="1600" dirty="0"/>
              <a:t>Installation of an application may create a shortcut on the desktop. </a:t>
            </a:r>
            <a:endParaRPr lang="en-US" sz="1600" dirty="0" smtClean="0"/>
          </a:p>
          <a:p>
            <a:r>
              <a:rPr lang="en-US" sz="1600" dirty="0" smtClean="0"/>
              <a:t>Malfunction	The</a:t>
            </a:r>
            <a:r>
              <a:rPr lang="en-US" sz="1600" dirty="0"/>
              <a:t> </a:t>
            </a:r>
            <a:r>
              <a:rPr lang="en-US" sz="1600" b="1" i="1" dirty="0"/>
              <a:t>shortcut</a:t>
            </a:r>
            <a:r>
              <a:rPr lang="en-US" sz="1600" dirty="0"/>
              <a:t> is a pointer file that identifies the location of </a:t>
            </a:r>
            <a:r>
              <a:rPr lang="en-US" sz="1600" dirty="0" smtClean="0"/>
              <a:t>the executable </a:t>
            </a:r>
            <a:r>
              <a:rPr lang="en-US" sz="1600" dirty="0"/>
              <a:t>file </a:t>
            </a:r>
            <a:r>
              <a:rPr lang="en-US" sz="1600" dirty="0" smtClean="0"/>
              <a:t>			that runs </a:t>
            </a:r>
            <a:r>
              <a:rPr lang="en-US" sz="1600" dirty="0"/>
              <a:t>the application</a:t>
            </a:r>
            <a:r>
              <a:rPr lang="en-US" sz="1600" dirty="0" smtClean="0"/>
              <a:t>.</a:t>
            </a:r>
          </a:p>
          <a:p>
            <a:endParaRPr lang="en-US" sz="800" dirty="0"/>
          </a:p>
          <a:p>
            <a:pPr lvl="0"/>
            <a:r>
              <a:rPr lang="en-US" sz="1600" dirty="0" smtClean="0"/>
              <a:t>		o During </a:t>
            </a:r>
            <a:r>
              <a:rPr lang="en-US" sz="1600" dirty="0"/>
              <a:t>install you can often choose to add shortcuts for only </a:t>
            </a:r>
            <a:r>
              <a:rPr lang="en-US" sz="1600" dirty="0" smtClean="0"/>
              <a:t>the current </a:t>
            </a:r>
            <a:r>
              <a:rPr lang="en-US" sz="1600" dirty="0"/>
              <a:t>user </a:t>
            </a:r>
            <a:r>
              <a:rPr lang="en-US" sz="1600" dirty="0" smtClean="0"/>
              <a:t>		   or </a:t>
            </a:r>
            <a:r>
              <a:rPr lang="en-US" sz="1600" dirty="0"/>
              <a:t>all users.</a:t>
            </a:r>
          </a:p>
          <a:p>
            <a:pPr lvl="0"/>
            <a:r>
              <a:rPr lang="en-US" sz="1600" dirty="0" smtClean="0"/>
              <a:t>		o Shortcuts </a:t>
            </a:r>
            <a:r>
              <a:rPr lang="en-US" sz="1600" dirty="0"/>
              <a:t>will cease to work if the file to which they point is moved or </a:t>
            </a:r>
            <a:r>
              <a:rPr lang="en-US" sz="1600" dirty="0" smtClean="0"/>
              <a:t>			   altered</a:t>
            </a:r>
            <a:r>
              <a:rPr lang="en-US" sz="1600" dirty="0"/>
              <a:t>, or if a drive has been remapped to a different drive letter </a:t>
            </a:r>
            <a:r>
              <a:rPr lang="en-US" sz="1600" dirty="0" smtClean="0"/>
              <a:t>			   (</a:t>
            </a:r>
            <a:r>
              <a:rPr lang="en-US" sz="1600" dirty="0"/>
              <a:t>which can happen when working with removable media).</a:t>
            </a:r>
          </a:p>
          <a:p>
            <a:pPr lvl="0"/>
            <a:r>
              <a:rPr lang="en-US" sz="1600" dirty="0" smtClean="0"/>
              <a:t>		o Some </a:t>
            </a:r>
            <a:r>
              <a:rPr lang="en-US" sz="1600" dirty="0"/>
              <a:t>issues can be resolved by fixing the shortcut instead of </a:t>
            </a:r>
            <a:r>
              <a:rPr lang="en-US" sz="1600" dirty="0" smtClean="0"/>
              <a:t>reinstalling </a:t>
            </a:r>
            <a:r>
              <a:rPr lang="en-US" sz="1600" dirty="0"/>
              <a:t>the </a:t>
            </a:r>
            <a:r>
              <a:rPr lang="en-US" sz="1600" dirty="0" smtClean="0"/>
              <a:t>		   application</a:t>
            </a:r>
            <a:r>
              <a:rPr lang="en-US" sz="1600" dirty="0"/>
              <a:t>.</a:t>
            </a:r>
          </a:p>
          <a:p>
            <a:pPr lvl="0"/>
            <a:r>
              <a:rPr lang="en-US" sz="1600" dirty="0" smtClean="0"/>
              <a:t>		o Edit </a:t>
            </a:r>
            <a:r>
              <a:rPr lang="en-US" sz="1600" dirty="0"/>
              <a:t>the properties of the shortcut to correct many application-related </a:t>
            </a:r>
            <a:r>
              <a:rPr lang="en-US" sz="1600" dirty="0" smtClean="0"/>
              <a:t>	</a:t>
            </a:r>
            <a:br>
              <a:rPr lang="en-US" sz="1600" dirty="0" smtClean="0"/>
            </a:br>
            <a:r>
              <a:rPr lang="en-US" sz="1600" dirty="0" smtClean="0"/>
              <a:t>		   issues</a:t>
            </a:r>
            <a:r>
              <a:rPr lang="en-US" sz="1600" dirty="0"/>
              <a:t>:</a:t>
            </a:r>
          </a:p>
          <a:p>
            <a:pPr lvl="1"/>
            <a:r>
              <a:rPr lang="en-US" sz="1600" dirty="0" smtClean="0"/>
              <a:t>		    - Use </a:t>
            </a:r>
            <a:r>
              <a:rPr lang="en-US" sz="1600" dirty="0"/>
              <a:t>the </a:t>
            </a:r>
            <a:r>
              <a:rPr lang="en-US" sz="1600" b="1" dirty="0"/>
              <a:t>Target</a:t>
            </a:r>
            <a:r>
              <a:rPr lang="en-US" sz="1600" dirty="0"/>
              <a:t> field to point to the executable location.</a:t>
            </a:r>
          </a:p>
          <a:p>
            <a:r>
              <a:rPr lang="en-US" sz="1600" dirty="0" smtClean="0"/>
              <a:t>		    - Use </a:t>
            </a:r>
            <a:r>
              <a:rPr lang="en-US" sz="1600" dirty="0"/>
              <a:t>the </a:t>
            </a:r>
            <a:r>
              <a:rPr lang="en-US" sz="1600" b="1" dirty="0"/>
              <a:t>Start in</a:t>
            </a:r>
            <a:r>
              <a:rPr lang="en-US" sz="1600" dirty="0"/>
              <a:t> field to identify a working directory for the application</a:t>
            </a:r>
            <a:r>
              <a:rPr lang="en-US" sz="1600" dirty="0" smtClean="0"/>
              <a:t>.</a:t>
            </a:r>
            <a:endParaRPr lang="en-US" sz="1600" dirty="0"/>
          </a:p>
        </p:txBody>
      </p:sp>
    </p:spTree>
    <p:extLst>
      <p:ext uri="{BB962C8B-B14F-4D97-AF65-F5344CB8AC3E}">
        <p14:creationId xmlns:p14="http://schemas.microsoft.com/office/powerpoint/2010/main" val="15251740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5" y="838200"/>
            <a:ext cx="8699863" cy="5324535"/>
          </a:xfrm>
          <a:prstGeom prst="rect">
            <a:avLst/>
          </a:prstGeom>
          <a:noFill/>
        </p:spPr>
        <p:txBody>
          <a:bodyPr wrap="square" rtlCol="0">
            <a:spAutoFit/>
          </a:bodyPr>
          <a:lstStyle/>
          <a:p>
            <a:r>
              <a:rPr lang="en-US" sz="2800" dirty="0" smtClean="0"/>
              <a:t>9.14 Operating System Troubleshooting:</a:t>
            </a:r>
          </a:p>
          <a:p>
            <a:r>
              <a:rPr lang="en-US" sz="2800" dirty="0" smtClean="0"/>
              <a:t>9.14.4 </a:t>
            </a:r>
            <a:r>
              <a:rPr lang="en-US" sz="2800" dirty="0"/>
              <a:t>Application </a:t>
            </a:r>
            <a:r>
              <a:rPr lang="en-US" sz="2800" dirty="0" smtClean="0"/>
              <a:t>Troubleshooting:</a:t>
            </a:r>
          </a:p>
          <a:p>
            <a:endParaRPr lang="en-US" sz="800" b="1" dirty="0"/>
          </a:p>
          <a:p>
            <a:r>
              <a:rPr lang="en-US" sz="2000" b="1" dirty="0" smtClean="0"/>
              <a:t>Problem		Troubleshooting Method</a:t>
            </a:r>
          </a:p>
          <a:p>
            <a:r>
              <a:rPr lang="en-US" sz="1600" dirty="0" smtClean="0"/>
              <a:t>Installation Issues	</a:t>
            </a:r>
            <a:r>
              <a:rPr lang="en-US" sz="1600" dirty="0"/>
              <a:t>Application installation involves more than just copying the executable files to </a:t>
            </a:r>
            <a:r>
              <a:rPr lang="en-US" sz="1600" dirty="0" smtClean="0"/>
              <a:t>		the </a:t>
            </a:r>
            <a:r>
              <a:rPr lang="en-US" sz="1600" dirty="0"/>
              <a:t>computer. </a:t>
            </a:r>
            <a:endParaRPr lang="en-US" sz="1600" dirty="0" smtClean="0"/>
          </a:p>
          <a:p>
            <a:endParaRPr lang="en-US" sz="800" dirty="0"/>
          </a:p>
          <a:p>
            <a:r>
              <a:rPr lang="en-US" sz="1600" dirty="0" smtClean="0"/>
              <a:t>		Installation </a:t>
            </a:r>
            <a:r>
              <a:rPr lang="en-US" sz="1600" dirty="0"/>
              <a:t>typically modifies the registry, creates shortcuts, </a:t>
            </a:r>
            <a:r>
              <a:rPr lang="en-US" sz="1600" dirty="0" smtClean="0"/>
              <a:t>creates </a:t>
            </a:r>
            <a:r>
              <a:rPr lang="en-US" sz="1600" dirty="0"/>
              <a:t>Start menu </a:t>
            </a:r>
            <a:r>
              <a:rPr lang="en-US" sz="1600" dirty="0" smtClean="0"/>
              <a:t>		tiles</a:t>
            </a:r>
            <a:r>
              <a:rPr lang="en-US" sz="1600" dirty="0"/>
              <a:t>, and configures other settings required by </a:t>
            </a:r>
            <a:r>
              <a:rPr lang="en-US" sz="1600" dirty="0" smtClean="0"/>
              <a:t>the application.</a:t>
            </a:r>
          </a:p>
          <a:p>
            <a:endParaRPr lang="en-US" sz="800" dirty="0"/>
          </a:p>
          <a:p>
            <a:r>
              <a:rPr lang="en-US" sz="1600" dirty="0" smtClean="0"/>
              <a:t>		Users </a:t>
            </a:r>
            <a:r>
              <a:rPr lang="en-US" sz="1600" dirty="0"/>
              <a:t>must have the appropriate permissions to install applications. </a:t>
            </a:r>
            <a:endParaRPr lang="en-US" sz="1600" dirty="0" smtClean="0"/>
          </a:p>
          <a:p>
            <a:endParaRPr lang="en-US" sz="800" dirty="0"/>
          </a:p>
          <a:p>
            <a:r>
              <a:rPr lang="en-US" sz="1600" dirty="0" smtClean="0"/>
              <a:t>		The </a:t>
            </a:r>
            <a:r>
              <a:rPr lang="en-US" sz="1600" dirty="0"/>
              <a:t>ability to </a:t>
            </a:r>
            <a:r>
              <a:rPr lang="en-US" sz="1600" dirty="0" smtClean="0"/>
              <a:t> install </a:t>
            </a:r>
            <a:r>
              <a:rPr lang="en-US" sz="1600" dirty="0"/>
              <a:t>applications depends on the user's group membership and </a:t>
            </a:r>
            <a:r>
              <a:rPr lang="en-US" sz="1600" dirty="0" smtClean="0"/>
              <a:t/>
            </a:r>
            <a:br>
              <a:rPr lang="en-US" sz="1600" dirty="0" smtClean="0"/>
            </a:br>
            <a:r>
              <a:rPr lang="en-US" sz="1600" dirty="0" smtClean="0"/>
              <a:t>		the operating  system:</a:t>
            </a:r>
          </a:p>
          <a:p>
            <a:endParaRPr lang="en-US" sz="800" dirty="0"/>
          </a:p>
          <a:p>
            <a:pPr lvl="0"/>
            <a:r>
              <a:rPr lang="en-US" sz="1600" dirty="0" smtClean="0"/>
              <a:t>		o Users </a:t>
            </a:r>
            <a:r>
              <a:rPr lang="en-US" sz="1600" dirty="0"/>
              <a:t>who are members of just the Users group are not allowed to install </a:t>
            </a:r>
            <a:r>
              <a:rPr lang="en-US" sz="1600" dirty="0" smtClean="0"/>
              <a:t/>
            </a:r>
            <a:br>
              <a:rPr lang="en-US" sz="1600" dirty="0" smtClean="0"/>
            </a:br>
            <a:r>
              <a:rPr lang="en-US" sz="1600" dirty="0" smtClean="0"/>
              <a:t>		   applications</a:t>
            </a:r>
            <a:r>
              <a:rPr lang="en-US" sz="1600" dirty="0"/>
              <a:t>.</a:t>
            </a:r>
          </a:p>
          <a:p>
            <a:pPr lvl="0"/>
            <a:r>
              <a:rPr lang="en-US" sz="1600" dirty="0" smtClean="0"/>
              <a:t>		o On </a:t>
            </a:r>
            <a:r>
              <a:rPr lang="en-US" sz="1600" dirty="0"/>
              <a:t>older versions of Windows, users who were members of the Power </a:t>
            </a:r>
            <a:r>
              <a:rPr lang="en-US" sz="1600" dirty="0" smtClean="0"/>
              <a:t>Users</a:t>
            </a:r>
            <a:br>
              <a:rPr lang="en-US" sz="1600" dirty="0" smtClean="0"/>
            </a:br>
            <a:r>
              <a:rPr lang="en-US" sz="1600" dirty="0" smtClean="0"/>
              <a:t>		   </a:t>
            </a:r>
            <a:r>
              <a:rPr lang="en-US" sz="1600" dirty="0"/>
              <a:t>group could install applications as long as the installer did not modify </a:t>
            </a:r>
            <a:r>
              <a:rPr lang="en-US" sz="1600" dirty="0" smtClean="0"/>
              <a:t>system</a:t>
            </a:r>
            <a:br>
              <a:rPr lang="en-US" sz="1600" dirty="0" smtClean="0"/>
            </a:br>
            <a:r>
              <a:rPr lang="en-US" sz="1600" dirty="0" smtClean="0"/>
              <a:t>		   </a:t>
            </a:r>
            <a:r>
              <a:rPr lang="en-US" sz="1600" dirty="0"/>
              <a:t>files. On modern versions of Windows, Power Users cannot install applications </a:t>
            </a:r>
            <a:r>
              <a:rPr lang="en-US" sz="1600" dirty="0" smtClean="0"/>
              <a:t/>
            </a:r>
            <a:br>
              <a:rPr lang="en-US" sz="1600" dirty="0" smtClean="0"/>
            </a:br>
            <a:r>
              <a:rPr lang="en-US" sz="1600" dirty="0" smtClean="0"/>
              <a:t>		   at </a:t>
            </a:r>
            <a:r>
              <a:rPr lang="en-US" sz="1600" dirty="0"/>
              <a:t>all.</a:t>
            </a:r>
          </a:p>
          <a:p>
            <a:pPr lvl="0"/>
            <a:r>
              <a:rPr lang="en-US" sz="1600" dirty="0" smtClean="0"/>
              <a:t>		o Users </a:t>
            </a:r>
            <a:r>
              <a:rPr lang="en-US" sz="1600" dirty="0"/>
              <a:t>who are members of the Administrators group can install applications</a:t>
            </a:r>
            <a:r>
              <a:rPr lang="en-US" sz="1600" dirty="0" smtClean="0"/>
              <a:t>.</a:t>
            </a:r>
            <a:endParaRPr lang="en-US" sz="1600" dirty="0"/>
          </a:p>
        </p:txBody>
      </p:sp>
    </p:spTree>
    <p:extLst>
      <p:ext uri="{BB962C8B-B14F-4D97-AF65-F5344CB8AC3E}">
        <p14:creationId xmlns:p14="http://schemas.microsoft.com/office/powerpoint/2010/main" val="17095781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5" y="838200"/>
            <a:ext cx="8699863" cy="5324535"/>
          </a:xfrm>
          <a:prstGeom prst="rect">
            <a:avLst/>
          </a:prstGeom>
          <a:noFill/>
        </p:spPr>
        <p:txBody>
          <a:bodyPr wrap="square" rtlCol="0">
            <a:spAutoFit/>
          </a:bodyPr>
          <a:lstStyle/>
          <a:p>
            <a:r>
              <a:rPr lang="en-US" sz="2800" dirty="0" smtClean="0"/>
              <a:t>9.14 Operating System Troubleshooting:</a:t>
            </a:r>
          </a:p>
          <a:p>
            <a:r>
              <a:rPr lang="en-US" sz="2800" dirty="0" smtClean="0"/>
              <a:t>9.14.4 </a:t>
            </a:r>
            <a:r>
              <a:rPr lang="en-US" sz="2800" dirty="0"/>
              <a:t>Application </a:t>
            </a:r>
            <a:r>
              <a:rPr lang="en-US" sz="2800" dirty="0" smtClean="0"/>
              <a:t>Troubleshooting:</a:t>
            </a:r>
          </a:p>
          <a:p>
            <a:endParaRPr lang="en-US" sz="800" b="1" dirty="0"/>
          </a:p>
          <a:p>
            <a:r>
              <a:rPr lang="en-US" sz="2000" b="1" dirty="0" smtClean="0"/>
              <a:t>Problem		Troubleshooting Method</a:t>
            </a:r>
          </a:p>
          <a:p>
            <a:r>
              <a:rPr lang="en-US" sz="1600" dirty="0" smtClean="0"/>
              <a:t>Installation Issues	</a:t>
            </a:r>
            <a:r>
              <a:rPr lang="en-US" sz="1600" dirty="0"/>
              <a:t>If an application's files get deleted or become corrupted after installation, they </a:t>
            </a:r>
            <a:r>
              <a:rPr lang="en-US" sz="1600" dirty="0" smtClean="0"/>
              <a:t>(continued)	can </a:t>
            </a:r>
            <a:r>
              <a:rPr lang="en-US" sz="1600" dirty="0"/>
              <a:t>be repaired by doing one of the following</a:t>
            </a:r>
            <a:r>
              <a:rPr lang="en-US" sz="1600" dirty="0" smtClean="0"/>
              <a:t>:</a:t>
            </a:r>
          </a:p>
          <a:p>
            <a:endParaRPr lang="en-US" sz="800" dirty="0"/>
          </a:p>
          <a:p>
            <a:pPr lvl="0"/>
            <a:r>
              <a:rPr lang="en-US" sz="1600" dirty="0" smtClean="0"/>
              <a:t>		o Some </a:t>
            </a:r>
            <a:r>
              <a:rPr lang="en-US" sz="1600" dirty="0"/>
              <a:t>applications provide the Repair option in Programs and Features. When </a:t>
            </a:r>
            <a:r>
              <a:rPr lang="en-US" sz="1600" dirty="0" smtClean="0"/>
              <a:t>		   selected</a:t>
            </a:r>
            <a:r>
              <a:rPr lang="en-US" sz="1600" dirty="0"/>
              <a:t>, the Repair option inspects all of the application's files and </a:t>
            </a:r>
            <a:r>
              <a:rPr lang="en-US" sz="1600" dirty="0" smtClean="0"/>
              <a:t>replaces</a:t>
            </a:r>
            <a:br>
              <a:rPr lang="en-US" sz="1600" dirty="0" smtClean="0"/>
            </a:br>
            <a:r>
              <a:rPr lang="en-US" sz="1600" dirty="0" smtClean="0"/>
              <a:t>		   </a:t>
            </a:r>
            <a:r>
              <a:rPr lang="en-US" sz="1600" dirty="0"/>
              <a:t>files that are missing or corrupt</a:t>
            </a:r>
            <a:r>
              <a:rPr lang="en-US" sz="1600" dirty="0" smtClean="0"/>
              <a:t>.</a:t>
            </a:r>
          </a:p>
          <a:p>
            <a:pPr lvl="0"/>
            <a:endParaRPr lang="en-US" sz="800" dirty="0"/>
          </a:p>
          <a:p>
            <a:r>
              <a:rPr lang="en-US" sz="1600" dirty="0" smtClean="0"/>
              <a:t>		o If </a:t>
            </a:r>
            <a:r>
              <a:rPr lang="en-US" sz="1600" dirty="0"/>
              <a:t>an application does not provide the Repair option in Programs and Features, </a:t>
            </a:r>
            <a:r>
              <a:rPr lang="en-US" sz="1600" dirty="0" smtClean="0"/>
              <a:t/>
            </a:r>
            <a:br>
              <a:rPr lang="en-US" sz="1600" dirty="0" smtClean="0"/>
            </a:br>
            <a:r>
              <a:rPr lang="en-US" sz="1600" dirty="0" smtClean="0"/>
              <a:t>		   it </a:t>
            </a:r>
            <a:r>
              <a:rPr lang="en-US" sz="1600" dirty="0"/>
              <a:t>must be first uninstalled and then reinstalled to repair missing or corrupt </a:t>
            </a:r>
            <a:r>
              <a:rPr lang="en-US" sz="1600" dirty="0" smtClean="0"/>
              <a:t/>
            </a:r>
            <a:br>
              <a:rPr lang="en-US" sz="1600" dirty="0" smtClean="0"/>
            </a:br>
            <a:r>
              <a:rPr lang="en-US" sz="1600" dirty="0" smtClean="0"/>
              <a:t>		   application </a:t>
            </a:r>
            <a:r>
              <a:rPr lang="en-US" sz="1600" dirty="0"/>
              <a:t>files</a:t>
            </a:r>
            <a:r>
              <a:rPr lang="en-US" sz="1600" dirty="0" smtClean="0"/>
              <a:t>.</a:t>
            </a:r>
          </a:p>
          <a:p>
            <a:endParaRPr lang="en-US" sz="800" dirty="0"/>
          </a:p>
          <a:p>
            <a:r>
              <a:rPr lang="en-US" sz="1600" dirty="0" smtClean="0"/>
              <a:t>Windows		</a:t>
            </a:r>
            <a:r>
              <a:rPr lang="en-US" sz="1600" b="1" dirty="0"/>
              <a:t>Because some applications </a:t>
            </a:r>
            <a:r>
              <a:rPr lang="en-US" sz="1600" dirty="0"/>
              <a:t>use elements that are specific to a certain version of </a:t>
            </a:r>
            <a:r>
              <a:rPr lang="en-US" sz="1600" dirty="0" smtClean="0"/>
              <a:t>Compatibility	an </a:t>
            </a:r>
            <a:r>
              <a:rPr lang="en-US" sz="1600" dirty="0"/>
              <a:t>operating system, you may run into problems when trying to use these </a:t>
            </a:r>
            <a:r>
              <a:rPr lang="en-US" sz="1600" dirty="0" smtClean="0"/>
              <a:t>same</a:t>
            </a:r>
            <a:br>
              <a:rPr lang="en-US" sz="1600" dirty="0" smtClean="0"/>
            </a:br>
            <a:r>
              <a:rPr lang="en-US" sz="1600" dirty="0" smtClean="0"/>
              <a:t>Mode		programs </a:t>
            </a:r>
            <a:r>
              <a:rPr lang="en-US" sz="1600" dirty="0"/>
              <a:t>on newer operating systems. </a:t>
            </a:r>
            <a:endParaRPr lang="en-US" sz="1600" dirty="0" smtClean="0"/>
          </a:p>
          <a:p>
            <a:endParaRPr lang="en-US" sz="800" dirty="0"/>
          </a:p>
          <a:p>
            <a:r>
              <a:rPr lang="en-US" sz="1600" dirty="0" smtClean="0"/>
              <a:t>		</a:t>
            </a:r>
            <a:r>
              <a:rPr lang="en-US" sz="1600" b="1" dirty="0" smtClean="0"/>
              <a:t>Windows </a:t>
            </a:r>
            <a:r>
              <a:rPr lang="en-US" sz="1600" b="1" dirty="0"/>
              <a:t>Compatibility Mode </a:t>
            </a:r>
            <a:r>
              <a:rPr lang="en-US" sz="1600" dirty="0"/>
              <a:t>is </a:t>
            </a:r>
            <a:r>
              <a:rPr lang="en-US" sz="1600" dirty="0" smtClean="0"/>
              <a:t>designed </a:t>
            </a:r>
            <a:r>
              <a:rPr lang="en-US" sz="1600" dirty="0"/>
              <a:t>to correct this problem by creating an </a:t>
            </a:r>
            <a:r>
              <a:rPr lang="en-US" sz="1600" dirty="0" smtClean="0"/>
              <a:t/>
            </a:r>
            <a:br>
              <a:rPr lang="en-US" sz="1600" dirty="0" smtClean="0"/>
            </a:br>
            <a:r>
              <a:rPr lang="en-US" sz="1600" dirty="0" smtClean="0"/>
              <a:t>		environment </a:t>
            </a:r>
            <a:r>
              <a:rPr lang="en-US" sz="1600" dirty="0"/>
              <a:t>that emulates the </a:t>
            </a:r>
            <a:r>
              <a:rPr lang="en-US" sz="1600" dirty="0" smtClean="0"/>
              <a:t>operating </a:t>
            </a:r>
            <a:r>
              <a:rPr lang="en-US" sz="1600" dirty="0"/>
              <a:t>system for which the application was </a:t>
            </a:r>
            <a:r>
              <a:rPr lang="en-US" sz="1600" dirty="0" smtClean="0"/>
              <a:t/>
            </a:r>
            <a:br>
              <a:rPr lang="en-US" sz="1600" dirty="0" smtClean="0"/>
            </a:br>
            <a:r>
              <a:rPr lang="en-US" sz="1600" dirty="0" smtClean="0"/>
              <a:t>		originally </a:t>
            </a:r>
            <a:r>
              <a:rPr lang="en-US" sz="1600" dirty="0"/>
              <a:t>intended</a:t>
            </a:r>
            <a:r>
              <a:rPr lang="en-US" sz="1600" dirty="0" smtClean="0"/>
              <a:t>.</a:t>
            </a:r>
            <a:endParaRPr lang="en-US" sz="1600" dirty="0"/>
          </a:p>
        </p:txBody>
      </p:sp>
    </p:spTree>
    <p:extLst>
      <p:ext uri="{BB962C8B-B14F-4D97-AF65-F5344CB8AC3E}">
        <p14:creationId xmlns:p14="http://schemas.microsoft.com/office/powerpoint/2010/main" val="32965231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5" y="990600"/>
            <a:ext cx="8699863" cy="5201424"/>
          </a:xfrm>
          <a:prstGeom prst="rect">
            <a:avLst/>
          </a:prstGeom>
          <a:noFill/>
        </p:spPr>
        <p:txBody>
          <a:bodyPr wrap="square" rtlCol="0">
            <a:spAutoFit/>
          </a:bodyPr>
          <a:lstStyle/>
          <a:p>
            <a:r>
              <a:rPr lang="en-US" sz="2800" dirty="0" smtClean="0"/>
              <a:t>9.14 Operating System Troubleshooting:</a:t>
            </a:r>
          </a:p>
          <a:p>
            <a:r>
              <a:rPr lang="en-US" sz="2800" dirty="0" smtClean="0"/>
              <a:t>9.14.4 </a:t>
            </a:r>
            <a:r>
              <a:rPr lang="en-US" sz="2800" dirty="0"/>
              <a:t>Application </a:t>
            </a:r>
            <a:r>
              <a:rPr lang="en-US" sz="2800" dirty="0" smtClean="0"/>
              <a:t>Troubleshooting:</a:t>
            </a:r>
          </a:p>
          <a:p>
            <a:endParaRPr lang="en-US" sz="800" b="1" dirty="0"/>
          </a:p>
          <a:p>
            <a:r>
              <a:rPr lang="en-US" sz="2000" b="1" dirty="0" smtClean="0"/>
              <a:t>Problem		Troubleshooting Method</a:t>
            </a:r>
          </a:p>
          <a:p>
            <a:r>
              <a:rPr lang="en-US" sz="1600" dirty="0" smtClean="0"/>
              <a:t>Windows		</a:t>
            </a:r>
            <a:r>
              <a:rPr lang="en-US" sz="1600" b="1" dirty="0"/>
              <a:t>In compatibility mode</a:t>
            </a:r>
            <a:r>
              <a:rPr lang="en-US" sz="1600" dirty="0"/>
              <a:t>, you choose a target operating system (such as Windows </a:t>
            </a:r>
            <a:r>
              <a:rPr lang="en-US" sz="1600" dirty="0" smtClean="0"/>
              <a:t>Compatibility	Vista</a:t>
            </a:r>
            <a:r>
              <a:rPr lang="en-US" sz="1600" dirty="0"/>
              <a:t>). When the application runs, it appears as if the application is running on </a:t>
            </a:r>
            <a:r>
              <a:rPr lang="en-US" sz="1600" dirty="0" smtClean="0"/>
              <a:t>(cont.)		the </a:t>
            </a:r>
            <a:r>
              <a:rPr lang="en-US" sz="1600" dirty="0"/>
              <a:t>target operating system. </a:t>
            </a:r>
            <a:endParaRPr lang="en-US" sz="1600" dirty="0" smtClean="0"/>
          </a:p>
          <a:p>
            <a:endParaRPr lang="en-US" sz="800" dirty="0"/>
          </a:p>
          <a:p>
            <a:r>
              <a:rPr lang="en-US" sz="1600" dirty="0" smtClean="0"/>
              <a:t>		</a:t>
            </a:r>
            <a:r>
              <a:rPr lang="en-US" sz="1600" b="1" dirty="0" smtClean="0"/>
              <a:t>To </a:t>
            </a:r>
            <a:r>
              <a:rPr lang="en-US" sz="1600" b="1" dirty="0"/>
              <a:t>configure Compatibility Mode </a:t>
            </a:r>
            <a:r>
              <a:rPr lang="en-US" sz="1600" dirty="0"/>
              <a:t>for an application, edit the properties of </a:t>
            </a:r>
            <a:r>
              <a:rPr lang="en-US" sz="1600" dirty="0" smtClean="0"/>
              <a:t>its</a:t>
            </a:r>
            <a:br>
              <a:rPr lang="en-US" sz="1600" dirty="0" smtClean="0"/>
            </a:br>
            <a:r>
              <a:rPr lang="en-US" sz="1600" dirty="0" smtClean="0"/>
              <a:t>		shortcut </a:t>
            </a:r>
            <a:r>
              <a:rPr lang="en-US" sz="1600" dirty="0"/>
              <a:t>or executable file. On the Compatibility tab, configure the following as </a:t>
            </a:r>
            <a:r>
              <a:rPr lang="en-US" sz="1600" dirty="0" smtClean="0"/>
              <a:t/>
            </a:r>
            <a:br>
              <a:rPr lang="en-US" sz="1600" dirty="0" smtClean="0"/>
            </a:br>
            <a:r>
              <a:rPr lang="en-US" sz="1600" dirty="0" smtClean="0"/>
              <a:t>		appropriate</a:t>
            </a:r>
            <a:r>
              <a:rPr lang="en-US" sz="1600" dirty="0"/>
              <a:t>:</a:t>
            </a:r>
          </a:p>
          <a:p>
            <a:pPr lvl="0"/>
            <a:endParaRPr lang="en-US" sz="800" dirty="0" smtClean="0"/>
          </a:p>
          <a:p>
            <a:pPr lvl="0"/>
            <a:r>
              <a:rPr lang="en-US" sz="1600" dirty="0"/>
              <a:t>	</a:t>
            </a:r>
            <a:r>
              <a:rPr lang="en-US" sz="1600" dirty="0" smtClean="0"/>
              <a:t>	o Operating </a:t>
            </a:r>
            <a:r>
              <a:rPr lang="en-US" sz="1600" dirty="0"/>
              <a:t>system compatibility mode</a:t>
            </a:r>
          </a:p>
          <a:p>
            <a:pPr lvl="0"/>
            <a:r>
              <a:rPr lang="en-US" sz="1600" dirty="0" smtClean="0"/>
              <a:t>		o Reduced </a:t>
            </a:r>
            <a:r>
              <a:rPr lang="en-US" sz="1600" dirty="0"/>
              <a:t>color mode</a:t>
            </a:r>
          </a:p>
          <a:p>
            <a:pPr lvl="0"/>
            <a:r>
              <a:rPr lang="en-US" sz="1600" dirty="0" smtClean="0"/>
              <a:t>		o Run </a:t>
            </a:r>
            <a:r>
              <a:rPr lang="en-US" sz="1600" dirty="0"/>
              <a:t>in 640x480 screen resolution</a:t>
            </a:r>
          </a:p>
          <a:p>
            <a:pPr lvl="0"/>
            <a:r>
              <a:rPr lang="en-US" sz="1600" dirty="0" smtClean="0"/>
              <a:t>		o Disable </a:t>
            </a:r>
            <a:r>
              <a:rPr lang="en-US" sz="1600" dirty="0"/>
              <a:t>display scaling on high DPI settings</a:t>
            </a:r>
          </a:p>
          <a:p>
            <a:pPr lvl="0"/>
            <a:r>
              <a:rPr lang="en-US" sz="1600" dirty="0" smtClean="0"/>
              <a:t>		o Run </a:t>
            </a:r>
            <a:r>
              <a:rPr lang="en-US" sz="1600" dirty="0"/>
              <a:t>the program as an </a:t>
            </a:r>
            <a:r>
              <a:rPr lang="en-US" sz="1600" dirty="0" smtClean="0"/>
              <a:t>administrator</a:t>
            </a:r>
          </a:p>
          <a:p>
            <a:pPr lvl="0"/>
            <a:endParaRPr lang="en-US" sz="800" dirty="0"/>
          </a:p>
          <a:p>
            <a:r>
              <a:rPr lang="en-US" sz="1600" dirty="0" smtClean="0"/>
              <a:t>		</a:t>
            </a:r>
            <a:r>
              <a:rPr lang="en-US" sz="1600" b="1" dirty="0" smtClean="0"/>
              <a:t>If </a:t>
            </a:r>
            <a:r>
              <a:rPr lang="en-US" sz="1600" b="1" dirty="0"/>
              <a:t>you're not sure which settings to use</a:t>
            </a:r>
            <a:r>
              <a:rPr lang="en-US" sz="1600" dirty="0"/>
              <a:t>, you can run the </a:t>
            </a:r>
            <a:r>
              <a:rPr lang="en-US" sz="1600" b="1" dirty="0"/>
              <a:t>Compatibility </a:t>
            </a:r>
            <a:r>
              <a:rPr lang="en-US" sz="1600" dirty="0" smtClean="0"/>
              <a:t/>
            </a:r>
            <a:br>
              <a:rPr lang="en-US" sz="1600" dirty="0" smtClean="0"/>
            </a:br>
            <a:r>
              <a:rPr lang="en-US" sz="1600" dirty="0" smtClean="0"/>
              <a:t>		</a:t>
            </a:r>
            <a:r>
              <a:rPr lang="en-US" sz="1600" b="1" dirty="0" smtClean="0"/>
              <a:t>Troubleshooter</a:t>
            </a:r>
            <a:r>
              <a:rPr lang="en-US" sz="1600" dirty="0" smtClean="0"/>
              <a:t> </a:t>
            </a:r>
            <a:r>
              <a:rPr lang="en-US" sz="1600" dirty="0"/>
              <a:t>from the Compatibility tab. This utility will probe the application </a:t>
            </a:r>
            <a:r>
              <a:rPr lang="en-US" sz="1600" dirty="0" smtClean="0"/>
              <a:t/>
            </a:r>
            <a:br>
              <a:rPr lang="en-US" sz="1600" dirty="0" smtClean="0"/>
            </a:br>
            <a:r>
              <a:rPr lang="en-US" sz="1600" dirty="0" smtClean="0"/>
              <a:t>		and </a:t>
            </a:r>
            <a:r>
              <a:rPr lang="en-US" sz="1600" dirty="0"/>
              <a:t>automatically determine the correct compatibility settings.</a:t>
            </a:r>
          </a:p>
        </p:txBody>
      </p:sp>
    </p:spTree>
    <p:extLst>
      <p:ext uri="{BB962C8B-B14F-4D97-AF65-F5344CB8AC3E}">
        <p14:creationId xmlns:p14="http://schemas.microsoft.com/office/powerpoint/2010/main" val="31063086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5" y="990600"/>
            <a:ext cx="8699863" cy="4832092"/>
          </a:xfrm>
          <a:prstGeom prst="rect">
            <a:avLst/>
          </a:prstGeom>
          <a:noFill/>
        </p:spPr>
        <p:txBody>
          <a:bodyPr wrap="square" rtlCol="0">
            <a:spAutoFit/>
          </a:bodyPr>
          <a:lstStyle/>
          <a:p>
            <a:r>
              <a:rPr lang="en-US" sz="2800" dirty="0" smtClean="0"/>
              <a:t>9.14 Operating System Troubleshooting:</a:t>
            </a:r>
          </a:p>
          <a:p>
            <a:r>
              <a:rPr lang="en-US" sz="2800" dirty="0" smtClean="0"/>
              <a:t>9.14.4 </a:t>
            </a:r>
            <a:r>
              <a:rPr lang="en-US" sz="2800" dirty="0"/>
              <a:t>Application </a:t>
            </a:r>
            <a:r>
              <a:rPr lang="en-US" sz="2800" dirty="0" smtClean="0"/>
              <a:t>Troubleshooting:</a:t>
            </a:r>
          </a:p>
          <a:p>
            <a:endParaRPr lang="en-US" sz="800" b="1" dirty="0"/>
          </a:p>
          <a:p>
            <a:r>
              <a:rPr lang="en-US" sz="2000" b="1" dirty="0" smtClean="0"/>
              <a:t>Problem		Troubleshooting Method</a:t>
            </a:r>
          </a:p>
          <a:p>
            <a:r>
              <a:rPr lang="en-US" sz="1600" dirty="0" smtClean="0"/>
              <a:t>Windows		</a:t>
            </a:r>
            <a:r>
              <a:rPr lang="en-US" sz="1600" dirty="0"/>
              <a:t>Windows 7 Enterprise and Ultimate editions also provide </a:t>
            </a:r>
            <a:r>
              <a:rPr lang="en-US" sz="1600" b="1" i="1" dirty="0"/>
              <a:t>Windows XP Mode</a:t>
            </a:r>
            <a:r>
              <a:rPr lang="en-US" sz="1600" b="1" dirty="0" smtClean="0"/>
              <a:t>.</a:t>
            </a:r>
          </a:p>
          <a:p>
            <a:r>
              <a:rPr lang="en-US" sz="1600" dirty="0" smtClean="0"/>
              <a:t>Compatibility</a:t>
            </a:r>
            <a:endParaRPr lang="en-US" sz="1600" dirty="0"/>
          </a:p>
          <a:p>
            <a:r>
              <a:rPr lang="en-US" sz="1600" dirty="0" smtClean="0"/>
              <a:t>(cont.)		This </a:t>
            </a:r>
            <a:r>
              <a:rPr lang="en-US" sz="1600" dirty="0"/>
              <a:t>feature is not included with the operating system and must be downloaded </a:t>
            </a:r>
            <a:r>
              <a:rPr lang="en-US" sz="1600" dirty="0" smtClean="0"/>
              <a:t>		separately</a:t>
            </a:r>
            <a:r>
              <a:rPr lang="en-US" sz="1600" dirty="0"/>
              <a:t>. </a:t>
            </a:r>
            <a:endParaRPr lang="en-US" sz="1600" dirty="0" smtClean="0"/>
          </a:p>
          <a:p>
            <a:endParaRPr lang="en-US" sz="1600" dirty="0"/>
          </a:p>
          <a:p>
            <a:r>
              <a:rPr lang="en-US" sz="1600" dirty="0" smtClean="0"/>
              <a:t>		</a:t>
            </a:r>
            <a:r>
              <a:rPr lang="en-US" sz="1600" b="1" dirty="0" smtClean="0"/>
              <a:t>Windows </a:t>
            </a:r>
            <a:r>
              <a:rPr lang="en-US" sz="1600" b="1" dirty="0"/>
              <a:t>XP Mode </a:t>
            </a:r>
            <a:r>
              <a:rPr lang="en-US" sz="1600" dirty="0"/>
              <a:t>provides a Windows Virtual PC containing a </a:t>
            </a:r>
            <a:r>
              <a:rPr lang="en-US" sz="1600" dirty="0" smtClean="0"/>
              <a:t>pre-installed 			copy </a:t>
            </a:r>
            <a:r>
              <a:rPr lang="en-US" sz="1600" dirty="0"/>
              <a:t>of Windows XP Professional. </a:t>
            </a:r>
            <a:endParaRPr lang="en-US" sz="1600" dirty="0" smtClean="0"/>
          </a:p>
          <a:p>
            <a:endParaRPr lang="en-US" sz="1600" dirty="0"/>
          </a:p>
          <a:p>
            <a:r>
              <a:rPr lang="en-US" sz="1600" dirty="0" smtClean="0"/>
              <a:t>		You </a:t>
            </a:r>
            <a:r>
              <a:rPr lang="en-US" sz="1600" dirty="0"/>
              <a:t>can use this virtual machine to run older applications that don't run correctly </a:t>
            </a:r>
            <a:r>
              <a:rPr lang="en-US" sz="1600" dirty="0" smtClean="0"/>
              <a:t>		on </a:t>
            </a:r>
            <a:r>
              <a:rPr lang="en-US" sz="1600" dirty="0"/>
              <a:t>Windows 7. </a:t>
            </a:r>
            <a:endParaRPr lang="en-US" sz="1600" dirty="0" smtClean="0"/>
          </a:p>
          <a:p>
            <a:endParaRPr lang="en-US" sz="1600" dirty="0"/>
          </a:p>
          <a:p>
            <a:r>
              <a:rPr lang="en-US" sz="1600" dirty="0" smtClean="0"/>
              <a:t>		The </a:t>
            </a:r>
            <a:r>
              <a:rPr lang="en-US" sz="1600" dirty="0"/>
              <a:t>applications running within the virtual environment are accessed using the </a:t>
            </a:r>
            <a:r>
              <a:rPr lang="en-US" sz="1600" dirty="0" smtClean="0"/>
              <a:t/>
            </a:r>
            <a:br>
              <a:rPr lang="en-US" sz="1600" dirty="0" smtClean="0"/>
            </a:br>
            <a:r>
              <a:rPr lang="en-US" sz="1600" dirty="0" smtClean="0"/>
              <a:t>		Remote </a:t>
            </a:r>
            <a:r>
              <a:rPr lang="en-US" sz="1600" dirty="0"/>
              <a:t>Desktop Protocol and thus appear to be running on the Windows 7 host </a:t>
            </a:r>
            <a:r>
              <a:rPr lang="en-US" sz="1600" dirty="0" smtClean="0"/>
              <a:t/>
            </a:r>
            <a:br>
              <a:rPr lang="en-US" sz="1600" dirty="0" smtClean="0"/>
            </a:br>
            <a:r>
              <a:rPr lang="en-US" sz="1600" dirty="0" smtClean="0"/>
              <a:t>		operating </a:t>
            </a:r>
            <a:r>
              <a:rPr lang="en-US" sz="1600" dirty="0"/>
              <a:t>system itself.</a:t>
            </a:r>
          </a:p>
        </p:txBody>
      </p:sp>
    </p:spTree>
    <p:extLst>
      <p:ext uri="{BB962C8B-B14F-4D97-AF65-F5344CB8AC3E}">
        <p14:creationId xmlns:p14="http://schemas.microsoft.com/office/powerpoint/2010/main" val="31206952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5" y="838200"/>
            <a:ext cx="8699863" cy="5539978"/>
          </a:xfrm>
          <a:prstGeom prst="rect">
            <a:avLst/>
          </a:prstGeom>
          <a:noFill/>
        </p:spPr>
        <p:txBody>
          <a:bodyPr wrap="square" rtlCol="0">
            <a:spAutoFit/>
          </a:bodyPr>
          <a:lstStyle/>
          <a:p>
            <a:r>
              <a:rPr lang="en-US" sz="2800" dirty="0" smtClean="0"/>
              <a:t>9.14 Operating System Troubleshooting:</a:t>
            </a:r>
          </a:p>
          <a:p>
            <a:r>
              <a:rPr lang="en-US" sz="2800" dirty="0" smtClean="0"/>
              <a:t>9.14.4 </a:t>
            </a:r>
            <a:r>
              <a:rPr lang="en-US" sz="2800" dirty="0"/>
              <a:t>Application </a:t>
            </a:r>
            <a:r>
              <a:rPr lang="en-US" sz="2800" dirty="0" smtClean="0"/>
              <a:t>Troubleshooting:</a:t>
            </a:r>
          </a:p>
          <a:p>
            <a:endParaRPr lang="en-US" sz="800" b="1" dirty="0"/>
          </a:p>
          <a:p>
            <a:r>
              <a:rPr lang="en-US" sz="2000" b="1" dirty="0" smtClean="0"/>
              <a:t>Problem		Troubleshooting Method</a:t>
            </a:r>
            <a:endParaRPr lang="en-US" sz="1600" dirty="0"/>
          </a:p>
          <a:p>
            <a:r>
              <a:rPr lang="en-US" b="1" dirty="0" smtClean="0"/>
              <a:t>Permissions	</a:t>
            </a:r>
            <a:r>
              <a:rPr lang="en-US" dirty="0"/>
              <a:t>On older versions of Windows, applications ran with the privileges </a:t>
            </a:r>
            <a:r>
              <a:rPr lang="en-US" dirty="0" smtClean="0"/>
              <a:t>			associated </a:t>
            </a:r>
            <a:r>
              <a:rPr lang="en-US" dirty="0"/>
              <a:t>with the user who ran the application. </a:t>
            </a:r>
            <a:endParaRPr lang="en-US" dirty="0" smtClean="0"/>
          </a:p>
          <a:p>
            <a:endParaRPr lang="en-US" dirty="0"/>
          </a:p>
          <a:p>
            <a:r>
              <a:rPr lang="en-US" dirty="0" smtClean="0"/>
              <a:t>		But </a:t>
            </a:r>
            <a:r>
              <a:rPr lang="en-US" dirty="0"/>
              <a:t>on modern versions of Windows, applications run by default as a </a:t>
            </a:r>
            <a:r>
              <a:rPr lang="en-US" dirty="0" smtClean="0"/>
              <a:t>		standard </a:t>
            </a:r>
            <a:r>
              <a:rPr lang="en-US" dirty="0"/>
              <a:t>user, even if the user who launches the application is an </a:t>
            </a:r>
            <a:r>
              <a:rPr lang="en-US" dirty="0" smtClean="0"/>
              <a:t>			administrator</a:t>
            </a:r>
            <a:r>
              <a:rPr lang="en-US" dirty="0"/>
              <a:t>. </a:t>
            </a:r>
            <a:endParaRPr lang="en-US" dirty="0" smtClean="0"/>
          </a:p>
          <a:p>
            <a:endParaRPr lang="en-US" dirty="0"/>
          </a:p>
          <a:p>
            <a:r>
              <a:rPr lang="en-US" dirty="0" smtClean="0"/>
              <a:t>		This </a:t>
            </a:r>
            <a:r>
              <a:rPr lang="en-US" dirty="0"/>
              <a:t>is done to contain damage that could potentially result if the end </a:t>
            </a:r>
            <a:r>
              <a:rPr lang="en-US" dirty="0" smtClean="0"/>
              <a:t>		user </a:t>
            </a:r>
            <a:r>
              <a:rPr lang="en-US" dirty="0"/>
              <a:t>launches a poorly-written or malicious application</a:t>
            </a:r>
            <a:r>
              <a:rPr lang="en-US" dirty="0" smtClean="0"/>
              <a:t>.</a:t>
            </a:r>
          </a:p>
          <a:p>
            <a:endParaRPr lang="en-US" dirty="0"/>
          </a:p>
          <a:p>
            <a:r>
              <a:rPr lang="en-US" dirty="0" smtClean="0"/>
              <a:t>		However</a:t>
            </a:r>
            <a:r>
              <a:rPr lang="en-US" dirty="0"/>
              <a:t>, some applications need to run with administrative privileges </a:t>
            </a:r>
            <a:r>
              <a:rPr lang="en-US" dirty="0" smtClean="0"/>
              <a:t/>
            </a:r>
            <a:br>
              <a:rPr lang="en-US" dirty="0" smtClean="0"/>
            </a:br>
            <a:r>
              <a:rPr lang="en-US" dirty="0" smtClean="0"/>
              <a:t>		to </a:t>
            </a:r>
            <a:r>
              <a:rPr lang="en-US" dirty="0"/>
              <a:t>be able to complete necessary tasks</a:t>
            </a:r>
            <a:r>
              <a:rPr lang="en-US" dirty="0" smtClean="0"/>
              <a:t>.</a:t>
            </a:r>
          </a:p>
          <a:p>
            <a:endParaRPr lang="en-US" dirty="0"/>
          </a:p>
          <a:p>
            <a:r>
              <a:rPr lang="en-US" dirty="0" smtClean="0"/>
              <a:t>		Be </a:t>
            </a:r>
            <a:r>
              <a:rPr lang="en-US" dirty="0"/>
              <a:t>aware of the following permission-related issues when running </a:t>
            </a:r>
            <a:r>
              <a:rPr lang="en-US" dirty="0" smtClean="0"/>
              <a:t>			applications:</a:t>
            </a:r>
            <a:r>
              <a:rPr lang="en-US" sz="2000" b="1" dirty="0"/>
              <a:t> </a:t>
            </a:r>
            <a:r>
              <a:rPr lang="en-US" sz="2000" b="1" dirty="0" smtClean="0"/>
              <a:t>(next slide)</a:t>
            </a:r>
            <a:endParaRPr lang="en-US" dirty="0"/>
          </a:p>
        </p:txBody>
      </p:sp>
    </p:spTree>
    <p:extLst>
      <p:ext uri="{BB962C8B-B14F-4D97-AF65-F5344CB8AC3E}">
        <p14:creationId xmlns:p14="http://schemas.microsoft.com/office/powerpoint/2010/main" val="27282522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91735" y="838200"/>
            <a:ext cx="8699863" cy="5509200"/>
          </a:xfrm>
          <a:prstGeom prst="rect">
            <a:avLst/>
          </a:prstGeom>
          <a:noFill/>
        </p:spPr>
        <p:txBody>
          <a:bodyPr wrap="square" rtlCol="0">
            <a:spAutoFit/>
          </a:bodyPr>
          <a:lstStyle/>
          <a:p>
            <a:r>
              <a:rPr lang="en-US" sz="2800" dirty="0" smtClean="0"/>
              <a:t>9.14.4 </a:t>
            </a:r>
            <a:r>
              <a:rPr lang="en-US" sz="2800" dirty="0"/>
              <a:t>Application </a:t>
            </a:r>
            <a:r>
              <a:rPr lang="en-US" sz="2800" dirty="0" smtClean="0"/>
              <a:t>Troubleshooting:</a:t>
            </a:r>
          </a:p>
          <a:p>
            <a:endParaRPr lang="en-US" sz="800" b="1" dirty="0"/>
          </a:p>
          <a:p>
            <a:r>
              <a:rPr lang="en-US" sz="2000" b="1" dirty="0" smtClean="0"/>
              <a:t>Problem		Troubleshooting Method</a:t>
            </a:r>
            <a:endParaRPr lang="en-US" sz="1600" dirty="0"/>
          </a:p>
          <a:p>
            <a:r>
              <a:rPr lang="en-US" sz="1600" b="1" dirty="0" smtClean="0"/>
              <a:t>Permissions	</a:t>
            </a:r>
            <a:r>
              <a:rPr lang="en-US" sz="1600" b="1" dirty="0"/>
              <a:t>Be aware of the following permission-related issues when running applications:</a:t>
            </a:r>
          </a:p>
          <a:p>
            <a:pPr lvl="0"/>
            <a:endParaRPr lang="en-US" sz="800" dirty="0" smtClean="0"/>
          </a:p>
          <a:p>
            <a:pPr lvl="0"/>
            <a:r>
              <a:rPr lang="en-US" sz="1600" dirty="0"/>
              <a:t>	</a:t>
            </a:r>
            <a:r>
              <a:rPr lang="en-US" sz="1600" dirty="0" smtClean="0"/>
              <a:t>	o </a:t>
            </a:r>
            <a:r>
              <a:rPr lang="en-US" sz="1600" b="1" dirty="0" smtClean="0"/>
              <a:t>Using </a:t>
            </a:r>
            <a:r>
              <a:rPr lang="en-US" sz="1600" b="1" dirty="0"/>
              <a:t>UAC in modern versions of Windows</a:t>
            </a:r>
            <a:r>
              <a:rPr lang="en-US" sz="1600" dirty="0"/>
              <a:t>, applications run with standard </a:t>
            </a:r>
            <a:r>
              <a:rPr lang="en-US" sz="1600" dirty="0" smtClean="0"/>
              <a:t>			   user privileges </a:t>
            </a:r>
            <a:r>
              <a:rPr lang="en-US" sz="1600" dirty="0"/>
              <a:t>by default. The user will be prompted if the application requires </a:t>
            </a:r>
            <a:r>
              <a:rPr lang="en-US" sz="1600" dirty="0" smtClean="0"/>
              <a:t/>
            </a:r>
            <a:br>
              <a:rPr lang="en-US" sz="1600" dirty="0" smtClean="0"/>
            </a:br>
            <a:r>
              <a:rPr lang="en-US" sz="1600" dirty="0" smtClean="0"/>
              <a:t>		   elevated </a:t>
            </a:r>
            <a:r>
              <a:rPr lang="en-US" sz="1600" dirty="0"/>
              <a:t>permissions.</a:t>
            </a:r>
          </a:p>
          <a:p>
            <a:pPr lvl="0"/>
            <a:r>
              <a:rPr lang="en-US" sz="1600" dirty="0" smtClean="0"/>
              <a:t>		o </a:t>
            </a:r>
            <a:r>
              <a:rPr lang="en-US" sz="1600" b="1" dirty="0" smtClean="0"/>
              <a:t>Older </a:t>
            </a:r>
            <a:r>
              <a:rPr lang="en-US" sz="1600" b="1" dirty="0"/>
              <a:t>applications written </a:t>
            </a:r>
            <a:r>
              <a:rPr lang="en-US" sz="1600" dirty="0"/>
              <a:t>for previous versions of Windows may not be </a:t>
            </a:r>
            <a:r>
              <a:rPr lang="en-US" sz="1600" dirty="0" smtClean="0"/>
              <a:t/>
            </a:r>
            <a:br>
              <a:rPr lang="en-US" sz="1600" dirty="0" smtClean="0"/>
            </a:br>
            <a:r>
              <a:rPr lang="en-US" sz="1600" dirty="0" smtClean="0"/>
              <a:t>		   compatible </a:t>
            </a:r>
            <a:r>
              <a:rPr lang="en-US" sz="1600" dirty="0"/>
              <a:t>with UAC. They may assume that they can run with </a:t>
            </a:r>
            <a:r>
              <a:rPr lang="en-US" sz="1600" dirty="0" smtClean="0"/>
              <a:t>administrator-</a:t>
            </a:r>
            <a:br>
              <a:rPr lang="en-US" sz="1600" dirty="0" smtClean="0"/>
            </a:br>
            <a:r>
              <a:rPr lang="en-US" sz="1600" dirty="0" smtClean="0"/>
              <a:t>		   level </a:t>
            </a:r>
            <a:r>
              <a:rPr lang="en-US" sz="1600" dirty="0"/>
              <a:t>privileges.</a:t>
            </a:r>
          </a:p>
          <a:p>
            <a:pPr lvl="0"/>
            <a:r>
              <a:rPr lang="en-US" sz="1600" dirty="0" smtClean="0"/>
              <a:t>		o </a:t>
            </a:r>
            <a:r>
              <a:rPr lang="en-US" sz="1600" b="1" dirty="0" smtClean="0"/>
              <a:t>Applications </a:t>
            </a:r>
            <a:r>
              <a:rPr lang="en-US" sz="1600" b="1" dirty="0"/>
              <a:t>with insufficient permissions</a:t>
            </a:r>
            <a:r>
              <a:rPr lang="en-US" sz="1600" dirty="0"/>
              <a:t> might not run, or they might run </a:t>
            </a:r>
            <a:r>
              <a:rPr lang="en-US" sz="1600" dirty="0" smtClean="0"/>
              <a:t>		   but not </a:t>
            </a:r>
            <a:r>
              <a:rPr lang="en-US" sz="1600" dirty="0"/>
              <a:t>function correctly (or some features might not be available). If this </a:t>
            </a:r>
            <a:r>
              <a:rPr lang="en-US" sz="1600" dirty="0" smtClean="0"/>
              <a:t/>
            </a:r>
            <a:br>
              <a:rPr lang="en-US" sz="1600" dirty="0" smtClean="0"/>
            </a:br>
            <a:r>
              <a:rPr lang="en-US" sz="1600" dirty="0" smtClean="0"/>
              <a:t>		   happens</a:t>
            </a:r>
            <a:r>
              <a:rPr lang="en-US" sz="1600" dirty="0"/>
              <a:t>, you can run the application:</a:t>
            </a:r>
          </a:p>
          <a:p>
            <a:pPr lvl="1"/>
            <a:r>
              <a:rPr lang="en-US" sz="1600" dirty="0" smtClean="0"/>
              <a:t>			- In </a:t>
            </a:r>
            <a:r>
              <a:rPr lang="en-US" sz="1600" dirty="0"/>
              <a:t>compatibility mode. You can mark the </a:t>
            </a:r>
            <a:r>
              <a:rPr lang="en-US" sz="1600" b="1" dirty="0"/>
              <a:t>Run this program as an </a:t>
            </a:r>
            <a:r>
              <a:rPr lang="en-US" sz="1600" b="1" dirty="0" smtClean="0"/>
              <a:t>				   administrator</a:t>
            </a:r>
            <a:r>
              <a:rPr lang="en-US" sz="1600" dirty="0"/>
              <a:t> option on the Compatibility tab to automatically </a:t>
            </a:r>
            <a:r>
              <a:rPr lang="en-US" sz="1600" dirty="0" smtClean="0"/>
              <a:t>				   elevate </a:t>
            </a:r>
            <a:r>
              <a:rPr lang="en-US" sz="1600" dirty="0"/>
              <a:t>privileges when the application is run.</a:t>
            </a:r>
          </a:p>
          <a:p>
            <a:pPr lvl="1"/>
            <a:r>
              <a:rPr lang="en-US" sz="1600" dirty="0" smtClean="0"/>
              <a:t>			- As </a:t>
            </a:r>
            <a:r>
              <a:rPr lang="en-US" sz="1600" dirty="0"/>
              <a:t>administrator. To do this, right-click the application shortcut or </a:t>
            </a:r>
            <a:r>
              <a:rPr lang="en-US" sz="1600" dirty="0" smtClean="0"/>
              <a:t>			   executable </a:t>
            </a:r>
            <a:r>
              <a:rPr lang="en-US" sz="1600" dirty="0"/>
              <a:t>file and choose </a:t>
            </a:r>
            <a:r>
              <a:rPr lang="en-US" sz="1600" b="1" dirty="0"/>
              <a:t>Run as administrator</a:t>
            </a:r>
            <a:endParaRPr lang="en-US" sz="1600" dirty="0"/>
          </a:p>
          <a:p>
            <a:r>
              <a:rPr lang="en-US" sz="1600" dirty="0" smtClean="0"/>
              <a:t>		o </a:t>
            </a:r>
            <a:r>
              <a:rPr lang="en-US" sz="1600" b="1" dirty="0" smtClean="0"/>
              <a:t>Many applications create </a:t>
            </a:r>
            <a:r>
              <a:rPr lang="en-US" sz="1600" dirty="0"/>
              <a:t>data files as they run. They may also create </a:t>
            </a:r>
            <a:r>
              <a:rPr lang="en-US" sz="1600" dirty="0" smtClean="0"/>
              <a:t/>
            </a:r>
            <a:br>
              <a:rPr lang="en-US" sz="1600" dirty="0" smtClean="0"/>
            </a:br>
            <a:r>
              <a:rPr lang="en-US" sz="1600" dirty="0" smtClean="0"/>
              <a:t>		   temporary </a:t>
            </a:r>
            <a:r>
              <a:rPr lang="en-US" sz="1600" dirty="0"/>
              <a:t>files. The user running the application must have sufficient file </a:t>
            </a:r>
            <a:r>
              <a:rPr lang="en-US" sz="1600" dirty="0" smtClean="0"/>
              <a:t/>
            </a:r>
            <a:br>
              <a:rPr lang="en-US" sz="1600" dirty="0" smtClean="0"/>
            </a:br>
            <a:r>
              <a:rPr lang="en-US" sz="1600" dirty="0" smtClean="0"/>
              <a:t>		   system </a:t>
            </a:r>
            <a:r>
              <a:rPr lang="en-US" sz="1600" dirty="0"/>
              <a:t>permissions to the directories where these files will be created.</a:t>
            </a:r>
          </a:p>
        </p:txBody>
      </p:sp>
    </p:spTree>
    <p:extLst>
      <p:ext uri="{BB962C8B-B14F-4D97-AF65-F5344CB8AC3E}">
        <p14:creationId xmlns:p14="http://schemas.microsoft.com/office/powerpoint/2010/main" val="31296750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06975" y="990600"/>
            <a:ext cx="8699863" cy="4647426"/>
          </a:xfrm>
          <a:prstGeom prst="rect">
            <a:avLst/>
          </a:prstGeom>
          <a:noFill/>
        </p:spPr>
        <p:txBody>
          <a:bodyPr wrap="square" rtlCol="0">
            <a:spAutoFit/>
          </a:bodyPr>
          <a:lstStyle/>
          <a:p>
            <a:r>
              <a:rPr lang="en-US" sz="2800" dirty="0" smtClean="0"/>
              <a:t>9.14.4 </a:t>
            </a:r>
            <a:r>
              <a:rPr lang="en-US" sz="2800" dirty="0"/>
              <a:t>Application </a:t>
            </a:r>
            <a:r>
              <a:rPr lang="en-US" sz="2800" dirty="0" smtClean="0"/>
              <a:t>Troubleshooting:</a:t>
            </a:r>
          </a:p>
          <a:p>
            <a:endParaRPr lang="en-US" sz="800" b="1" dirty="0"/>
          </a:p>
          <a:p>
            <a:r>
              <a:rPr lang="en-US" sz="2000" b="1" dirty="0" smtClean="0"/>
              <a:t>Problem		Troubleshooting Method</a:t>
            </a:r>
            <a:endParaRPr lang="en-US" sz="1600" dirty="0"/>
          </a:p>
          <a:p>
            <a:r>
              <a:rPr lang="en-US" sz="1600" dirty="0" smtClean="0"/>
              <a:t>Error Reporting	</a:t>
            </a:r>
            <a:r>
              <a:rPr lang="en-US" sz="1600" dirty="0"/>
              <a:t>Windows Error Reporting is a feature of Windows that enables Microsoft to be </a:t>
            </a:r>
            <a:r>
              <a:rPr lang="en-US" sz="1600" dirty="0" smtClean="0"/>
              <a:t>		notified </a:t>
            </a:r>
            <a:r>
              <a:rPr lang="en-US" sz="1600" dirty="0"/>
              <a:t>of application faults, system unresponsiveness, and kernel defects. </a:t>
            </a:r>
            <a:endParaRPr lang="en-US" sz="1600" dirty="0" smtClean="0"/>
          </a:p>
          <a:p>
            <a:endParaRPr lang="en-US" sz="1600" dirty="0"/>
          </a:p>
          <a:p>
            <a:r>
              <a:rPr lang="en-US" sz="1600" dirty="0" smtClean="0"/>
              <a:t>		Microsoft </a:t>
            </a:r>
            <a:r>
              <a:rPr lang="en-US" sz="1600" dirty="0"/>
              <a:t>uses these error reports to diagnose the cause for common problems, </a:t>
            </a:r>
            <a:r>
              <a:rPr lang="en-US" sz="1600" dirty="0" smtClean="0"/>
              <a:t>		then</a:t>
            </a:r>
            <a:r>
              <a:rPr lang="en-US" sz="1600" dirty="0"/>
              <a:t>, if possible, improve upon their product or supply troubleshooting </a:t>
            </a:r>
            <a:r>
              <a:rPr lang="en-US" sz="1600" dirty="0" smtClean="0"/>
              <a:t>    </a:t>
            </a:r>
            <a:br>
              <a:rPr lang="en-US" sz="1600" dirty="0" smtClean="0"/>
            </a:br>
            <a:r>
              <a:rPr lang="en-US" sz="1600" dirty="0" smtClean="0"/>
              <a:t>		techniques</a:t>
            </a:r>
            <a:r>
              <a:rPr lang="en-US" sz="1600" dirty="0"/>
              <a:t>. </a:t>
            </a:r>
            <a:endParaRPr lang="en-US" sz="1600" dirty="0" smtClean="0"/>
          </a:p>
          <a:p>
            <a:endParaRPr lang="en-US" sz="1600" dirty="0"/>
          </a:p>
          <a:p>
            <a:r>
              <a:rPr lang="en-US" sz="1600" dirty="0" smtClean="0"/>
              <a:t>		Each </a:t>
            </a:r>
            <a:r>
              <a:rPr lang="en-US" sz="1600" dirty="0"/>
              <a:t>time an error occurs, a dialog box will appear that prompts you to report </a:t>
            </a:r>
            <a:r>
              <a:rPr lang="en-US" sz="1600" dirty="0" smtClean="0"/>
              <a:t/>
            </a:r>
            <a:br>
              <a:rPr lang="en-US" sz="1600" dirty="0" smtClean="0"/>
            </a:br>
            <a:r>
              <a:rPr lang="en-US" sz="1600" dirty="0" smtClean="0"/>
              <a:t>		the </a:t>
            </a:r>
            <a:r>
              <a:rPr lang="en-US" sz="1600" dirty="0"/>
              <a:t>problem to Microsoft. </a:t>
            </a:r>
            <a:endParaRPr lang="en-US" sz="1600" dirty="0" smtClean="0"/>
          </a:p>
          <a:p>
            <a:endParaRPr lang="en-US" sz="1600" dirty="0"/>
          </a:p>
          <a:p>
            <a:r>
              <a:rPr lang="en-US" sz="1600" dirty="0" smtClean="0"/>
              <a:t>		If </a:t>
            </a:r>
            <a:r>
              <a:rPr lang="en-US" sz="1600" dirty="0"/>
              <a:t>you are connected to the Internet and you choose to report the problem, </a:t>
            </a:r>
            <a:r>
              <a:rPr lang="en-US" sz="1600" dirty="0" smtClean="0"/>
              <a:t/>
            </a:r>
            <a:br>
              <a:rPr lang="en-US" sz="1600" dirty="0" smtClean="0"/>
            </a:br>
            <a:r>
              <a:rPr lang="en-US" sz="1600" dirty="0" smtClean="0"/>
              <a:t>		technical </a:t>
            </a:r>
            <a:r>
              <a:rPr lang="en-US" sz="1600" dirty="0"/>
              <a:t>information about the problem is sent to Microsoft. </a:t>
            </a:r>
            <a:endParaRPr lang="en-US" sz="1600" dirty="0" smtClean="0"/>
          </a:p>
          <a:p>
            <a:endParaRPr lang="en-US" sz="1600" dirty="0"/>
          </a:p>
          <a:p>
            <a:r>
              <a:rPr lang="en-US" sz="1600" dirty="0" smtClean="0"/>
              <a:t>		If </a:t>
            </a:r>
            <a:r>
              <a:rPr lang="en-US" sz="1600" dirty="0"/>
              <a:t>known information about the problem you have experienced is available, you </a:t>
            </a:r>
            <a:r>
              <a:rPr lang="en-US" sz="1600" dirty="0" smtClean="0"/>
              <a:t/>
            </a:r>
            <a:br>
              <a:rPr lang="en-US" sz="1600" dirty="0" smtClean="0"/>
            </a:br>
            <a:r>
              <a:rPr lang="en-US" sz="1600" dirty="0" smtClean="0"/>
              <a:t>		will </a:t>
            </a:r>
            <a:r>
              <a:rPr lang="en-US" sz="1600" dirty="0"/>
              <a:t>receive a link to a Web page that contains information about the problem.</a:t>
            </a:r>
          </a:p>
        </p:txBody>
      </p:sp>
    </p:spTree>
    <p:extLst>
      <p:ext uri="{BB962C8B-B14F-4D97-AF65-F5344CB8AC3E}">
        <p14:creationId xmlns:p14="http://schemas.microsoft.com/office/powerpoint/2010/main" val="20686009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06975" y="838200"/>
            <a:ext cx="8699863" cy="5632311"/>
          </a:xfrm>
          <a:prstGeom prst="rect">
            <a:avLst/>
          </a:prstGeom>
          <a:noFill/>
        </p:spPr>
        <p:txBody>
          <a:bodyPr wrap="square" rtlCol="0">
            <a:spAutoFit/>
          </a:bodyPr>
          <a:lstStyle/>
          <a:p>
            <a:r>
              <a:rPr lang="en-US" sz="2800" dirty="0" smtClean="0"/>
              <a:t>9.14.4 </a:t>
            </a:r>
            <a:r>
              <a:rPr lang="en-US" sz="2800" dirty="0"/>
              <a:t>Application </a:t>
            </a:r>
            <a:r>
              <a:rPr lang="en-US" sz="2800" dirty="0" smtClean="0"/>
              <a:t>Troubleshooting:</a:t>
            </a:r>
          </a:p>
          <a:p>
            <a:endParaRPr lang="en-US" sz="800" b="1" dirty="0"/>
          </a:p>
          <a:p>
            <a:r>
              <a:rPr lang="en-US" sz="2000" b="1" dirty="0" smtClean="0"/>
              <a:t>Problem		Troubleshooting Method</a:t>
            </a:r>
            <a:endParaRPr lang="en-US" sz="1600" dirty="0"/>
          </a:p>
          <a:p>
            <a:r>
              <a:rPr lang="en-US" sz="1600" dirty="0" smtClean="0"/>
              <a:t>Service Fails	</a:t>
            </a:r>
            <a:r>
              <a:rPr lang="en-US" sz="1600" dirty="0"/>
              <a:t>During or shortly after startup, you might see an error message stating that a </a:t>
            </a:r>
            <a:endParaRPr lang="en-US" sz="1600" dirty="0" smtClean="0"/>
          </a:p>
          <a:p>
            <a:r>
              <a:rPr lang="en-US" sz="1600" dirty="0" smtClean="0"/>
              <a:t>to Start		Service </a:t>
            </a:r>
            <a:r>
              <a:rPr lang="en-US" sz="1600" dirty="0"/>
              <a:t>has failed to start</a:t>
            </a:r>
            <a:r>
              <a:rPr lang="en-US" sz="1600" dirty="0" smtClean="0"/>
              <a:t>.</a:t>
            </a:r>
          </a:p>
          <a:p>
            <a:endParaRPr lang="en-US" sz="800" dirty="0"/>
          </a:p>
          <a:p>
            <a:pPr lvl="0"/>
            <a:r>
              <a:rPr lang="en-US" sz="1600" dirty="0" smtClean="0"/>
              <a:t>		Check </a:t>
            </a:r>
            <a:r>
              <a:rPr lang="en-US" sz="1600" dirty="0"/>
              <a:t>the Event Viewer for additional information about which service failed to </a:t>
            </a:r>
            <a:r>
              <a:rPr lang="en-US" sz="1600" dirty="0" smtClean="0"/>
              <a:t/>
            </a:r>
            <a:br>
              <a:rPr lang="en-US" sz="1600" dirty="0" smtClean="0"/>
            </a:br>
            <a:r>
              <a:rPr lang="en-US" sz="1600" dirty="0" smtClean="0"/>
              <a:t>		start </a:t>
            </a:r>
            <a:r>
              <a:rPr lang="en-US" sz="1600" dirty="0"/>
              <a:t>and the reason why it did not load</a:t>
            </a:r>
            <a:r>
              <a:rPr lang="en-US" sz="1600" dirty="0" smtClean="0"/>
              <a:t>.</a:t>
            </a:r>
          </a:p>
          <a:p>
            <a:pPr lvl="0"/>
            <a:endParaRPr lang="en-US" sz="800" dirty="0"/>
          </a:p>
          <a:p>
            <a:pPr lvl="0"/>
            <a:r>
              <a:rPr lang="en-US" sz="1600" dirty="0" smtClean="0"/>
              <a:t>		Try </a:t>
            </a:r>
            <a:r>
              <a:rPr lang="en-US" sz="1600" dirty="0"/>
              <a:t>using the Services console or the NET START command to manually start the </a:t>
            </a:r>
            <a:r>
              <a:rPr lang="en-US" sz="1600" dirty="0" smtClean="0"/>
              <a:t/>
            </a:r>
            <a:br>
              <a:rPr lang="en-US" sz="1600" dirty="0" smtClean="0"/>
            </a:br>
            <a:r>
              <a:rPr lang="en-US" sz="1600" dirty="0" smtClean="0"/>
              <a:t>		service.</a:t>
            </a:r>
          </a:p>
          <a:p>
            <a:pPr lvl="0"/>
            <a:endParaRPr lang="en-US" sz="800" dirty="0"/>
          </a:p>
          <a:p>
            <a:pPr lvl="0"/>
            <a:r>
              <a:rPr lang="en-US" sz="1600" dirty="0" smtClean="0"/>
              <a:t>		If </a:t>
            </a:r>
            <a:r>
              <a:rPr lang="en-US" sz="1600" dirty="0"/>
              <a:t>the service is not required, you can change its startup type to Manual in the </a:t>
            </a:r>
            <a:r>
              <a:rPr lang="en-US" sz="1600" dirty="0" smtClean="0"/>
              <a:t/>
            </a:r>
            <a:br>
              <a:rPr lang="en-US" sz="1600" dirty="0" smtClean="0"/>
            </a:br>
            <a:r>
              <a:rPr lang="en-US" sz="1600" dirty="0" smtClean="0"/>
              <a:t>		Services </a:t>
            </a:r>
            <a:r>
              <a:rPr lang="en-US" sz="1600" dirty="0"/>
              <a:t>console to prevent it from trying to load during startup</a:t>
            </a:r>
            <a:r>
              <a:rPr lang="en-US" sz="1600" dirty="0" smtClean="0"/>
              <a:t>.</a:t>
            </a:r>
            <a:br>
              <a:rPr lang="en-US" sz="1600" dirty="0" smtClean="0"/>
            </a:br>
            <a:endParaRPr lang="en-US" sz="1600" dirty="0"/>
          </a:p>
          <a:p>
            <a:pPr lvl="0"/>
            <a:r>
              <a:rPr lang="en-US" sz="1600" dirty="0" smtClean="0"/>
              <a:t>		If </a:t>
            </a:r>
            <a:r>
              <a:rPr lang="en-US" sz="1600" dirty="0"/>
              <a:t>the service is necessary, use the Services console to make sure that any </a:t>
            </a:r>
            <a:r>
              <a:rPr lang="en-US" sz="1600" dirty="0" smtClean="0"/>
              <a:t/>
            </a:r>
            <a:br>
              <a:rPr lang="en-US" sz="1600" dirty="0" smtClean="0"/>
            </a:br>
            <a:r>
              <a:rPr lang="en-US" sz="1600" dirty="0" smtClean="0"/>
              <a:t>		dependent </a:t>
            </a:r>
            <a:r>
              <a:rPr lang="en-US" sz="1600" dirty="0"/>
              <a:t>services are configured to start and have started successfully</a:t>
            </a:r>
            <a:r>
              <a:rPr lang="en-US" sz="1600" dirty="0" smtClean="0"/>
              <a:t>.</a:t>
            </a:r>
            <a:br>
              <a:rPr lang="en-US" sz="1600" dirty="0" smtClean="0"/>
            </a:br>
            <a:endParaRPr lang="en-US" sz="1600" dirty="0"/>
          </a:p>
          <a:p>
            <a:r>
              <a:rPr lang="en-US" sz="1600" dirty="0" smtClean="0"/>
              <a:t>		Verify </a:t>
            </a:r>
            <a:r>
              <a:rPr lang="en-US" sz="1600" dirty="0"/>
              <a:t>that the service is configured with a valid user account and that the </a:t>
            </a:r>
            <a:r>
              <a:rPr lang="en-US" sz="1600" dirty="0" smtClean="0"/>
              <a:t/>
            </a:r>
            <a:br>
              <a:rPr lang="en-US" sz="1600" dirty="0" smtClean="0"/>
            </a:br>
            <a:r>
              <a:rPr lang="en-US" sz="1600" dirty="0" smtClean="0"/>
              <a:t>		password </a:t>
            </a:r>
            <a:r>
              <a:rPr lang="en-US" sz="1600" dirty="0"/>
              <a:t>has not changed. If an account other than the Local System account is </a:t>
            </a:r>
            <a:r>
              <a:rPr lang="en-US" sz="1600" dirty="0" smtClean="0"/>
              <a:t/>
            </a:r>
            <a:br>
              <a:rPr lang="en-US" sz="1600" dirty="0" smtClean="0"/>
            </a:br>
            <a:r>
              <a:rPr lang="en-US" sz="1600" dirty="0" smtClean="0"/>
              <a:t>		used</a:t>
            </a:r>
            <a:r>
              <a:rPr lang="en-US" sz="1600" dirty="0"/>
              <a:t>, make sure that the service is configured with the correct password (when </a:t>
            </a:r>
            <a:r>
              <a:rPr lang="en-US" sz="1600" dirty="0" smtClean="0"/>
              <a:t/>
            </a:r>
            <a:br>
              <a:rPr lang="en-US" sz="1600" dirty="0" smtClean="0"/>
            </a:br>
            <a:r>
              <a:rPr lang="en-US" sz="1600" dirty="0" smtClean="0"/>
              <a:t>		you </a:t>
            </a:r>
            <a:r>
              <a:rPr lang="en-US" sz="1600" dirty="0"/>
              <a:t>change the user account password, you must also change the password </a:t>
            </a:r>
            <a:r>
              <a:rPr lang="en-US" sz="1600" dirty="0" smtClean="0"/>
              <a:t/>
            </a:r>
            <a:br>
              <a:rPr lang="en-US" sz="1600" dirty="0" smtClean="0"/>
            </a:br>
            <a:r>
              <a:rPr lang="en-US" sz="1600" dirty="0" smtClean="0"/>
              <a:t>		configured </a:t>
            </a:r>
            <a:r>
              <a:rPr lang="en-US" sz="1600" dirty="0"/>
              <a:t>by the services that use that account).</a:t>
            </a:r>
          </a:p>
        </p:txBody>
      </p:sp>
    </p:spTree>
    <p:extLst>
      <p:ext uri="{BB962C8B-B14F-4D97-AF65-F5344CB8AC3E}">
        <p14:creationId xmlns:p14="http://schemas.microsoft.com/office/powerpoint/2010/main" val="3921946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8" y="364197"/>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52697" y="1219200"/>
            <a:ext cx="8534400" cy="3354765"/>
          </a:xfrm>
          <a:prstGeom prst="rect">
            <a:avLst/>
          </a:prstGeom>
          <a:noFill/>
        </p:spPr>
        <p:txBody>
          <a:bodyPr wrap="square" rtlCol="0">
            <a:spAutoFit/>
          </a:bodyPr>
          <a:lstStyle/>
          <a:p>
            <a:r>
              <a:rPr lang="en-US" sz="2800" b="1" dirty="0"/>
              <a:t>9.8.3 Digital Content </a:t>
            </a:r>
            <a:r>
              <a:rPr lang="en-US" sz="2800" b="1" dirty="0" smtClean="0"/>
              <a:t>Management:</a:t>
            </a:r>
          </a:p>
          <a:p>
            <a:endParaRPr lang="en-US" sz="400" b="1" dirty="0" smtClean="0"/>
          </a:p>
          <a:p>
            <a:r>
              <a:rPr lang="en-US" dirty="0"/>
              <a:t>PC administrators need to be familiar with the following digital content management issues</a:t>
            </a:r>
            <a:r>
              <a:rPr lang="en-US" dirty="0" smtClean="0"/>
              <a:t>:</a:t>
            </a:r>
          </a:p>
          <a:p>
            <a:endParaRPr lang="en-US" dirty="0"/>
          </a:p>
          <a:p>
            <a:pPr lvl="0"/>
            <a:r>
              <a:rPr lang="en-US" dirty="0" smtClean="0"/>
              <a:t>1. Software </a:t>
            </a:r>
            <a:r>
              <a:rPr lang="en-US" dirty="0"/>
              <a:t>licensing</a:t>
            </a:r>
          </a:p>
          <a:p>
            <a:pPr lvl="0"/>
            <a:r>
              <a:rPr lang="en-US" dirty="0" smtClean="0"/>
              <a:t>2. Digital </a:t>
            </a:r>
            <a:r>
              <a:rPr lang="en-US" dirty="0"/>
              <a:t>Rights Management (DRM)</a:t>
            </a:r>
          </a:p>
          <a:p>
            <a:endParaRPr lang="en-US" b="1" dirty="0" smtClean="0"/>
          </a:p>
          <a:p>
            <a:r>
              <a:rPr lang="en-US" b="1" dirty="0" smtClean="0"/>
              <a:t>Software Licensing</a:t>
            </a:r>
          </a:p>
          <a:p>
            <a:endParaRPr lang="en-US" dirty="0"/>
          </a:p>
          <a:p>
            <a:r>
              <a:rPr lang="en-US" dirty="0"/>
              <a:t>It is important to understand how software licensing works because violating software license agreements could potentially expose your organization to litigation. </a:t>
            </a:r>
            <a:endParaRPr lang="en-US" sz="1400" dirty="0"/>
          </a:p>
        </p:txBody>
      </p:sp>
    </p:spTree>
    <p:extLst>
      <p:ext uri="{BB962C8B-B14F-4D97-AF65-F5344CB8AC3E}">
        <p14:creationId xmlns:p14="http://schemas.microsoft.com/office/powerpoint/2010/main" val="199414812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06975" y="838200"/>
            <a:ext cx="8699863" cy="5632311"/>
          </a:xfrm>
          <a:prstGeom prst="rect">
            <a:avLst/>
          </a:prstGeom>
          <a:noFill/>
        </p:spPr>
        <p:txBody>
          <a:bodyPr wrap="square" rtlCol="0">
            <a:spAutoFit/>
          </a:bodyPr>
          <a:lstStyle/>
          <a:p>
            <a:r>
              <a:rPr lang="en-US" sz="2800" dirty="0" smtClean="0"/>
              <a:t>9.14.4 </a:t>
            </a:r>
            <a:r>
              <a:rPr lang="en-US" sz="2800" dirty="0"/>
              <a:t>Application </a:t>
            </a:r>
            <a:r>
              <a:rPr lang="en-US" sz="2800" dirty="0" smtClean="0"/>
              <a:t>Troubleshooting:</a:t>
            </a:r>
          </a:p>
          <a:p>
            <a:endParaRPr lang="en-US" sz="800" b="1" dirty="0"/>
          </a:p>
          <a:p>
            <a:r>
              <a:rPr lang="en-US" sz="2000" b="1" dirty="0" smtClean="0"/>
              <a:t>Problem		Troubleshooting Method</a:t>
            </a:r>
            <a:endParaRPr lang="en-US" sz="1600" dirty="0"/>
          </a:p>
          <a:p>
            <a:r>
              <a:rPr lang="en-US" sz="1600" dirty="0" smtClean="0"/>
              <a:t>Hung		</a:t>
            </a:r>
            <a:r>
              <a:rPr lang="en-US" sz="1600" dirty="0"/>
              <a:t>If an application hangs and won't exit properly, you can use Task Manager </a:t>
            </a:r>
            <a:r>
              <a:rPr lang="en-US" sz="1600" dirty="0" smtClean="0"/>
              <a:t>to	</a:t>
            </a:r>
            <a:br>
              <a:rPr lang="en-US" sz="1600" dirty="0" smtClean="0"/>
            </a:br>
            <a:r>
              <a:rPr lang="en-US" sz="1600" dirty="0" smtClean="0"/>
              <a:t>		force </a:t>
            </a:r>
            <a:r>
              <a:rPr lang="en-US" sz="1600" dirty="0"/>
              <a:t>it to close. </a:t>
            </a:r>
            <a:endParaRPr lang="en-US" sz="1600" dirty="0" smtClean="0"/>
          </a:p>
          <a:p>
            <a:endParaRPr lang="en-US" sz="800" dirty="0"/>
          </a:p>
          <a:p>
            <a:r>
              <a:rPr lang="en-US" sz="1600" dirty="0" smtClean="0"/>
              <a:t>Applications	</a:t>
            </a:r>
            <a:r>
              <a:rPr lang="en-US" sz="1600" dirty="0"/>
              <a:t>This can be done in two ways</a:t>
            </a:r>
            <a:r>
              <a:rPr lang="en-US" sz="1600" dirty="0" smtClean="0"/>
              <a:t>:</a:t>
            </a:r>
          </a:p>
          <a:p>
            <a:endParaRPr lang="en-US" sz="800" dirty="0"/>
          </a:p>
          <a:p>
            <a:pPr lvl="0"/>
            <a:r>
              <a:rPr lang="en-US" sz="1600" dirty="0" smtClean="0"/>
              <a:t>		1. Select </a:t>
            </a:r>
            <a:r>
              <a:rPr lang="en-US" sz="1600" dirty="0"/>
              <a:t>the hung application on the Processes tab and click </a:t>
            </a:r>
            <a:r>
              <a:rPr lang="en-US" sz="1600" b="1" dirty="0"/>
              <a:t>End Task</a:t>
            </a:r>
            <a:r>
              <a:rPr lang="en-US" sz="1600" dirty="0"/>
              <a:t>.</a:t>
            </a:r>
          </a:p>
          <a:p>
            <a:r>
              <a:rPr lang="en-US" sz="1600" dirty="0" smtClean="0"/>
              <a:t>		2. Right-click </a:t>
            </a:r>
            <a:r>
              <a:rPr lang="en-US" sz="1600" dirty="0"/>
              <a:t>the hung application on the Processes tab and select </a:t>
            </a:r>
            <a:r>
              <a:rPr lang="en-US" sz="1600" b="1" dirty="0"/>
              <a:t>Go to Details</a:t>
            </a:r>
            <a:r>
              <a:rPr lang="en-US" sz="1600" dirty="0" smtClean="0"/>
              <a:t>.</a:t>
            </a:r>
            <a:br>
              <a:rPr lang="en-US" sz="1600" dirty="0" smtClean="0"/>
            </a:br>
            <a:r>
              <a:rPr lang="en-US" sz="1600" dirty="0" smtClean="0"/>
              <a:t> 		    Then</a:t>
            </a:r>
            <a:r>
              <a:rPr lang="en-US" sz="1600" dirty="0"/>
              <a:t>, with the application's process selected on the Details tab, click </a:t>
            </a:r>
            <a:r>
              <a:rPr lang="en-US" sz="1600" b="1" dirty="0"/>
              <a:t>End Task</a:t>
            </a:r>
            <a:r>
              <a:rPr lang="en-US" sz="1600" dirty="0" smtClean="0"/>
              <a:t>.</a:t>
            </a:r>
          </a:p>
          <a:p>
            <a:endParaRPr lang="en-US" sz="1600" dirty="0"/>
          </a:p>
          <a:p>
            <a:r>
              <a:rPr lang="en-US" sz="1600" dirty="0" smtClean="0"/>
              <a:t>Process Priority	</a:t>
            </a:r>
            <a:r>
              <a:rPr lang="en-US" sz="1600" dirty="0"/>
              <a:t>By default, the Windows operating system kernel tries to evenly distribute access </a:t>
            </a:r>
            <a:r>
              <a:rPr lang="en-US" sz="1600" dirty="0" smtClean="0"/>
              <a:t>		to </a:t>
            </a:r>
            <a:r>
              <a:rPr lang="en-US" sz="1600" dirty="0"/>
              <a:t>system resources to all processes running on the system. However, if a process </a:t>
            </a:r>
            <a:r>
              <a:rPr lang="en-US" sz="1600" dirty="0" smtClean="0"/>
              <a:t>		needs </a:t>
            </a:r>
            <a:r>
              <a:rPr lang="en-US" sz="1600" dirty="0"/>
              <a:t>to run with a higher priority than the other processes on the system, its </a:t>
            </a:r>
            <a:r>
              <a:rPr lang="en-US" sz="1600" dirty="0" smtClean="0"/>
              <a:t>		priority </a:t>
            </a:r>
            <a:r>
              <a:rPr lang="en-US" sz="1600" dirty="0"/>
              <a:t>can be manually configured. Right-click on the process in Task Manager, </a:t>
            </a:r>
            <a:r>
              <a:rPr lang="en-US" sz="1600" dirty="0" smtClean="0"/>
              <a:t>		select</a:t>
            </a:r>
            <a:r>
              <a:rPr lang="en-US" sz="1600" dirty="0"/>
              <a:t> </a:t>
            </a:r>
            <a:r>
              <a:rPr lang="en-US" sz="1600" b="1" dirty="0"/>
              <a:t>Set Priority</a:t>
            </a:r>
            <a:r>
              <a:rPr lang="en-US" sz="1600" dirty="0"/>
              <a:t>, and then select a priority level</a:t>
            </a:r>
            <a:r>
              <a:rPr lang="en-US" sz="1600" dirty="0" smtClean="0"/>
              <a:t>.</a:t>
            </a:r>
          </a:p>
          <a:p>
            <a:endParaRPr lang="en-US" sz="1600" dirty="0"/>
          </a:p>
          <a:p>
            <a:r>
              <a:rPr lang="en-US" sz="1600" dirty="0" smtClean="0"/>
              <a:t>Processor 		</a:t>
            </a:r>
            <a:r>
              <a:rPr lang="en-US" sz="1600" dirty="0"/>
              <a:t>In a multicore or multiprocessor system, the Windows operating system kernel </a:t>
            </a:r>
            <a:r>
              <a:rPr lang="en-US" sz="1600" dirty="0" smtClean="0"/>
              <a:t>Affinity		will </a:t>
            </a:r>
            <a:r>
              <a:rPr lang="en-US" sz="1600" dirty="0"/>
              <a:t>automatically distribute processes across all available processes. However, a </a:t>
            </a:r>
            <a:r>
              <a:rPr lang="en-US" sz="1600" dirty="0" smtClean="0"/>
              <a:t>		process </a:t>
            </a:r>
            <a:r>
              <a:rPr lang="en-US" sz="1600" dirty="0"/>
              <a:t>can be constrained to run only on certain processors. Right-click on the </a:t>
            </a:r>
            <a:r>
              <a:rPr lang="en-US" sz="1600" dirty="0" smtClean="0"/>
              <a:t>		process </a:t>
            </a:r>
            <a:r>
              <a:rPr lang="en-US" sz="1600" dirty="0"/>
              <a:t>in Task Manager, select </a:t>
            </a:r>
            <a:r>
              <a:rPr lang="en-US" sz="1600" b="1" dirty="0"/>
              <a:t>Set Affinity</a:t>
            </a:r>
            <a:r>
              <a:rPr lang="en-US" sz="1600" dirty="0"/>
              <a:t>, and then mark the processors that </a:t>
            </a:r>
            <a:r>
              <a:rPr lang="en-US" sz="1600" dirty="0" smtClean="0"/>
              <a:t>		the </a:t>
            </a:r>
            <a:r>
              <a:rPr lang="en-US" sz="1600" dirty="0"/>
              <a:t>process is allowed to run on.</a:t>
            </a:r>
          </a:p>
        </p:txBody>
      </p:sp>
    </p:spTree>
    <p:extLst>
      <p:ext uri="{BB962C8B-B14F-4D97-AF65-F5344CB8AC3E}">
        <p14:creationId xmlns:p14="http://schemas.microsoft.com/office/powerpoint/2010/main" val="17770712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838200"/>
            <a:ext cx="8699863" cy="5262979"/>
          </a:xfrm>
          <a:prstGeom prst="rect">
            <a:avLst/>
          </a:prstGeom>
          <a:noFill/>
        </p:spPr>
        <p:txBody>
          <a:bodyPr wrap="square" rtlCol="0">
            <a:spAutoFit/>
          </a:bodyPr>
          <a:lstStyle/>
          <a:p>
            <a:r>
              <a:rPr lang="en-US" sz="2800" dirty="0"/>
              <a:t>9.14.6 System </a:t>
            </a:r>
            <a:r>
              <a:rPr lang="en-US" sz="2800" dirty="0" smtClean="0"/>
              <a:t>Errors:</a:t>
            </a:r>
          </a:p>
          <a:p>
            <a:r>
              <a:rPr lang="en-US" b="1" dirty="0"/>
              <a:t>Errors, lockups, and system crashes are typically caused by the following:</a:t>
            </a:r>
          </a:p>
          <a:p>
            <a:pPr lvl="0"/>
            <a:endParaRPr lang="en-US" sz="800" dirty="0" smtClean="0"/>
          </a:p>
          <a:p>
            <a:pPr lvl="0"/>
            <a:r>
              <a:rPr lang="en-US" dirty="0" smtClean="0"/>
              <a:t>o Software </a:t>
            </a:r>
            <a:r>
              <a:rPr lang="en-US" dirty="0"/>
              <a:t>bugs (errors in an application, the operating system, or driver code)</a:t>
            </a:r>
          </a:p>
          <a:p>
            <a:pPr lvl="0"/>
            <a:r>
              <a:rPr lang="en-US" dirty="0" smtClean="0"/>
              <a:t>o Corrupt </a:t>
            </a:r>
            <a:r>
              <a:rPr lang="en-US" dirty="0"/>
              <a:t>or missing operating system files</a:t>
            </a:r>
          </a:p>
          <a:p>
            <a:pPr lvl="0"/>
            <a:r>
              <a:rPr lang="en-US" dirty="0" smtClean="0"/>
              <a:t>o Incorrect</a:t>
            </a:r>
            <a:r>
              <a:rPr lang="en-US" dirty="0"/>
              <a:t>, corrupt, or incompatible device drivers</a:t>
            </a:r>
          </a:p>
          <a:p>
            <a:pPr lvl="0"/>
            <a:r>
              <a:rPr lang="en-US" dirty="0" smtClean="0"/>
              <a:t>o Overheated </a:t>
            </a:r>
            <a:r>
              <a:rPr lang="en-US" dirty="0"/>
              <a:t>hardware</a:t>
            </a:r>
          </a:p>
          <a:p>
            <a:pPr lvl="0"/>
            <a:r>
              <a:rPr lang="en-US" dirty="0" smtClean="0"/>
              <a:t>o Failing </a:t>
            </a:r>
            <a:r>
              <a:rPr lang="en-US" dirty="0"/>
              <a:t>hardware (memory, hard disk, or other component)</a:t>
            </a:r>
          </a:p>
          <a:p>
            <a:endParaRPr lang="en-US" sz="1600" dirty="0" smtClean="0"/>
          </a:p>
          <a:p>
            <a:r>
              <a:rPr lang="en-US" sz="1600" b="1" dirty="0"/>
              <a:t>A </a:t>
            </a:r>
            <a:r>
              <a:rPr lang="en-US" sz="1600" b="1" i="1" dirty="0"/>
              <a:t>Blue Screen of Death</a:t>
            </a:r>
            <a:r>
              <a:rPr lang="en-US" sz="1600" b="1" dirty="0"/>
              <a:t> (BSOD), </a:t>
            </a:r>
            <a:r>
              <a:rPr lang="en-US" sz="1600" dirty="0"/>
              <a:t>also called a stop error, is an error that is so severe that Windows can no longer continue to function. </a:t>
            </a:r>
            <a:endParaRPr lang="en-US" sz="1600" dirty="0" smtClean="0"/>
          </a:p>
          <a:p>
            <a:endParaRPr lang="en-US" sz="1600" dirty="0"/>
          </a:p>
          <a:p>
            <a:r>
              <a:rPr lang="en-US" sz="1600" b="1" dirty="0" smtClean="0"/>
              <a:t>When </a:t>
            </a:r>
            <a:r>
              <a:rPr lang="en-US" sz="1600" b="1" dirty="0"/>
              <a:t>this type of error occurs</a:t>
            </a:r>
            <a:r>
              <a:rPr lang="en-US" sz="1600" dirty="0"/>
              <a:t>, the system will stop and display a blue screen with information related to the error. </a:t>
            </a:r>
            <a:endParaRPr lang="en-US" sz="1600" dirty="0" smtClean="0"/>
          </a:p>
          <a:p>
            <a:endParaRPr lang="en-US" sz="1600" b="1" dirty="0"/>
          </a:p>
          <a:p>
            <a:r>
              <a:rPr lang="en-US" sz="1600" b="1" dirty="0" smtClean="0"/>
              <a:t>On </a:t>
            </a:r>
            <a:r>
              <a:rPr lang="en-US" sz="1600" b="1" dirty="0"/>
              <a:t>Mac OS, you may see the cursor turn into a pinwheel and you can't do anything. This is sometimes called the </a:t>
            </a:r>
            <a:r>
              <a:rPr lang="en-US" sz="1600" b="1" i="1" dirty="0"/>
              <a:t>Pinwheel of Death</a:t>
            </a:r>
            <a:r>
              <a:rPr lang="en-US" sz="1600" b="1" dirty="0"/>
              <a:t>.</a:t>
            </a:r>
            <a:endParaRPr lang="en-US" sz="1600" dirty="0"/>
          </a:p>
          <a:p>
            <a:endParaRPr lang="en-US" sz="1600" b="1" dirty="0" smtClean="0"/>
          </a:p>
          <a:p>
            <a:r>
              <a:rPr lang="en-US" sz="1600" b="1" dirty="0" smtClean="0"/>
              <a:t>When </a:t>
            </a:r>
            <a:r>
              <a:rPr lang="en-US" sz="1600" b="1" dirty="0"/>
              <a:t>a problem occurs, </a:t>
            </a:r>
            <a:r>
              <a:rPr lang="en-US" sz="1600" dirty="0"/>
              <a:t>use basic troubleshooting to identify and isolate the problem. With system errors, often the cause is difficult to locate. </a:t>
            </a:r>
            <a:r>
              <a:rPr lang="en-US" sz="1600" b="1" dirty="0"/>
              <a:t>Use the following suggestions</a:t>
            </a:r>
            <a:r>
              <a:rPr lang="en-US" sz="1600" b="1" dirty="0" smtClean="0"/>
              <a:t>: (next slide)</a:t>
            </a:r>
            <a:endParaRPr lang="en-US" sz="1600" b="1" dirty="0"/>
          </a:p>
        </p:txBody>
      </p:sp>
    </p:spTree>
    <p:extLst>
      <p:ext uri="{BB962C8B-B14F-4D97-AF65-F5344CB8AC3E}">
        <p14:creationId xmlns:p14="http://schemas.microsoft.com/office/powerpoint/2010/main" val="19647643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990600"/>
            <a:ext cx="8699863" cy="5201424"/>
          </a:xfrm>
          <a:prstGeom prst="rect">
            <a:avLst/>
          </a:prstGeom>
          <a:noFill/>
        </p:spPr>
        <p:txBody>
          <a:bodyPr wrap="square" rtlCol="0">
            <a:spAutoFit/>
          </a:bodyPr>
          <a:lstStyle/>
          <a:p>
            <a:r>
              <a:rPr lang="en-US" sz="2800" dirty="0"/>
              <a:t>9.14.6 System </a:t>
            </a:r>
            <a:r>
              <a:rPr lang="en-US" sz="2800" dirty="0" smtClean="0"/>
              <a:t>Errors:</a:t>
            </a:r>
          </a:p>
          <a:p>
            <a:r>
              <a:rPr lang="en-US" b="1" dirty="0" smtClean="0"/>
              <a:t>Use the </a:t>
            </a:r>
            <a:r>
              <a:rPr lang="en-US" b="1" dirty="0"/>
              <a:t>following suggestions</a:t>
            </a:r>
            <a:r>
              <a:rPr lang="en-US" b="1" dirty="0" smtClean="0"/>
              <a:t>:</a:t>
            </a:r>
          </a:p>
          <a:p>
            <a:endParaRPr lang="en-US" sz="800" b="1" dirty="0"/>
          </a:p>
          <a:p>
            <a:pPr lvl="0"/>
            <a:r>
              <a:rPr lang="en-US" dirty="0"/>
              <a:t>o</a:t>
            </a:r>
            <a:r>
              <a:rPr lang="en-US" dirty="0" smtClean="0"/>
              <a:t> Identify </a:t>
            </a:r>
            <a:r>
              <a:rPr lang="en-US" dirty="0"/>
              <a:t>the conditions when the error occurs. Does the error happen only when </a:t>
            </a:r>
            <a:r>
              <a:rPr lang="en-US" dirty="0" smtClean="0"/>
              <a:t>running</a:t>
            </a:r>
            <a:br>
              <a:rPr lang="en-US" dirty="0" smtClean="0"/>
            </a:br>
            <a:r>
              <a:rPr lang="en-US" dirty="0" smtClean="0"/>
              <a:t>   </a:t>
            </a:r>
            <a:r>
              <a:rPr lang="en-US" dirty="0"/>
              <a:t>a specific program or accessing a particular hardware device? Does it only happen after </a:t>
            </a:r>
            <a:r>
              <a:rPr lang="en-US" dirty="0" smtClean="0"/>
              <a:t/>
            </a:r>
            <a:br>
              <a:rPr lang="en-US" dirty="0" smtClean="0"/>
            </a:br>
            <a:r>
              <a:rPr lang="en-US" dirty="0" smtClean="0"/>
              <a:t>   running </a:t>
            </a:r>
            <a:r>
              <a:rPr lang="en-US" dirty="0"/>
              <a:t>the system for a while? Identify running programs and loaded device drivers</a:t>
            </a:r>
            <a:r>
              <a:rPr lang="en-US" dirty="0" smtClean="0"/>
              <a:t>.</a:t>
            </a:r>
            <a:br>
              <a:rPr lang="en-US" dirty="0" smtClean="0"/>
            </a:br>
            <a:r>
              <a:rPr lang="en-US" dirty="0" smtClean="0"/>
              <a:t>o Capture </a:t>
            </a:r>
            <a:r>
              <a:rPr lang="en-US" dirty="0"/>
              <a:t>any error messages displayed. A smart phone is a great tool for doing this. Then </a:t>
            </a:r>
            <a:r>
              <a:rPr lang="en-US" dirty="0" smtClean="0"/>
              <a:t> </a:t>
            </a:r>
            <a:br>
              <a:rPr lang="en-US" dirty="0" smtClean="0"/>
            </a:br>
            <a:r>
              <a:rPr lang="en-US" dirty="0" smtClean="0"/>
              <a:t>   check </a:t>
            </a:r>
            <a:r>
              <a:rPr lang="en-US" dirty="0"/>
              <a:t>Event Viewer for recent events. Use the Internet to search for solutions based on </a:t>
            </a:r>
            <a:r>
              <a:rPr lang="en-US" dirty="0" smtClean="0"/>
              <a:t/>
            </a:r>
            <a:br>
              <a:rPr lang="en-US" dirty="0" smtClean="0"/>
            </a:br>
            <a:r>
              <a:rPr lang="en-US" dirty="0" smtClean="0"/>
              <a:t>   the </a:t>
            </a:r>
            <a:r>
              <a:rPr lang="en-US" dirty="0"/>
              <a:t>error.</a:t>
            </a:r>
            <a:endParaRPr lang="en-US" sz="2000" dirty="0"/>
          </a:p>
          <a:p>
            <a:pPr lvl="1"/>
            <a:r>
              <a:rPr lang="en-US" dirty="0" smtClean="0"/>
              <a:t>- The </a:t>
            </a:r>
            <a:r>
              <a:rPr lang="en-US" dirty="0"/>
              <a:t>vendor's site will usually provide the best knowledge-base. If you have the exact </a:t>
            </a:r>
            <a:r>
              <a:rPr lang="en-US" dirty="0" smtClean="0"/>
              <a:t/>
            </a:r>
            <a:br>
              <a:rPr lang="en-US" dirty="0" smtClean="0"/>
            </a:br>
            <a:r>
              <a:rPr lang="en-US" dirty="0" smtClean="0"/>
              <a:t>   error </a:t>
            </a:r>
            <a:r>
              <a:rPr lang="en-US" dirty="0"/>
              <a:t>message captured, search for the error message text.</a:t>
            </a:r>
            <a:endParaRPr lang="en-US" sz="2000" dirty="0"/>
          </a:p>
          <a:p>
            <a:pPr lvl="1"/>
            <a:r>
              <a:rPr lang="en-US" dirty="0" smtClean="0"/>
              <a:t>- If </a:t>
            </a:r>
            <a:r>
              <a:rPr lang="en-US" dirty="0"/>
              <a:t>the vendor's site doesn't provide a solution, you may want to consider using </a:t>
            </a:r>
            <a:r>
              <a:rPr lang="en-US" dirty="0" smtClean="0"/>
              <a:t/>
            </a:r>
            <a:br>
              <a:rPr lang="en-US" dirty="0" smtClean="0"/>
            </a:br>
            <a:r>
              <a:rPr lang="en-US" dirty="0" smtClean="0"/>
              <a:t>   Google </a:t>
            </a:r>
            <a:r>
              <a:rPr lang="en-US" dirty="0"/>
              <a:t>to see if there are other recorded instances of your problem.</a:t>
            </a:r>
            <a:endParaRPr lang="en-US" sz="2000" dirty="0"/>
          </a:p>
          <a:p>
            <a:pPr lvl="1"/>
            <a:r>
              <a:rPr lang="en-US" dirty="0" smtClean="0"/>
              <a:t>- Windows </a:t>
            </a:r>
            <a:r>
              <a:rPr lang="en-US" dirty="0"/>
              <a:t>Reporting is a feature that reports application errors to Microsoft. If known </a:t>
            </a:r>
            <a:r>
              <a:rPr lang="en-US" dirty="0" smtClean="0"/>
              <a:t/>
            </a:r>
            <a:br>
              <a:rPr lang="en-US" dirty="0" smtClean="0"/>
            </a:br>
            <a:r>
              <a:rPr lang="en-US" dirty="0" smtClean="0"/>
              <a:t>   information </a:t>
            </a:r>
            <a:r>
              <a:rPr lang="en-US" dirty="0"/>
              <a:t>about the problem you have experienced is available, you will receive </a:t>
            </a:r>
            <a:r>
              <a:rPr lang="en-US" dirty="0" smtClean="0"/>
              <a:t>a </a:t>
            </a:r>
            <a:br>
              <a:rPr lang="en-US" dirty="0" smtClean="0"/>
            </a:br>
            <a:r>
              <a:rPr lang="en-US" dirty="0" smtClean="0"/>
              <a:t>   link </a:t>
            </a:r>
            <a:r>
              <a:rPr lang="en-US" dirty="0"/>
              <a:t>to a Web page that contains information about the problem</a:t>
            </a:r>
            <a:r>
              <a:rPr lang="en-US" dirty="0" smtClean="0"/>
              <a:t>.</a:t>
            </a:r>
          </a:p>
          <a:p>
            <a:pPr marL="800100" lvl="1" indent="-342900">
              <a:buFontTx/>
              <a:buChar char="-"/>
            </a:pPr>
            <a:endParaRPr lang="en-US" sz="800" dirty="0"/>
          </a:p>
          <a:p>
            <a:pPr lvl="0"/>
            <a:r>
              <a:rPr lang="en-US" dirty="0"/>
              <a:t>o</a:t>
            </a:r>
            <a:r>
              <a:rPr lang="en-US" dirty="0" smtClean="0"/>
              <a:t> Start </a:t>
            </a:r>
            <a:r>
              <a:rPr lang="en-US" dirty="0"/>
              <a:t>with recently installed or updated hardware or software. If necessary, remove the </a:t>
            </a:r>
            <a:r>
              <a:rPr lang="en-US" dirty="0" smtClean="0"/>
              <a:t/>
            </a:r>
            <a:br>
              <a:rPr lang="en-US" dirty="0" smtClean="0"/>
            </a:br>
            <a:r>
              <a:rPr lang="en-US" dirty="0" smtClean="0"/>
              <a:t>   new </a:t>
            </a:r>
            <a:r>
              <a:rPr lang="en-US" dirty="0"/>
              <a:t>component and see if the problem goes away</a:t>
            </a:r>
            <a:r>
              <a:rPr lang="en-US" dirty="0" smtClean="0"/>
              <a:t>.</a:t>
            </a:r>
            <a:endParaRPr lang="en-US" sz="2000" dirty="0"/>
          </a:p>
        </p:txBody>
      </p:sp>
    </p:spTree>
    <p:extLst>
      <p:ext uri="{BB962C8B-B14F-4D97-AF65-F5344CB8AC3E}">
        <p14:creationId xmlns:p14="http://schemas.microsoft.com/office/powerpoint/2010/main" val="317795232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990600"/>
            <a:ext cx="8699863" cy="5232202"/>
          </a:xfrm>
          <a:prstGeom prst="rect">
            <a:avLst/>
          </a:prstGeom>
          <a:noFill/>
        </p:spPr>
        <p:txBody>
          <a:bodyPr wrap="square" rtlCol="0">
            <a:spAutoFit/>
          </a:bodyPr>
          <a:lstStyle/>
          <a:p>
            <a:r>
              <a:rPr lang="en-US" sz="2800" dirty="0"/>
              <a:t>9.14.6 System </a:t>
            </a:r>
            <a:r>
              <a:rPr lang="en-US" sz="2800" dirty="0" smtClean="0"/>
              <a:t>Errors:</a:t>
            </a:r>
          </a:p>
          <a:p>
            <a:r>
              <a:rPr lang="en-US" b="1" dirty="0" smtClean="0"/>
              <a:t>Use the </a:t>
            </a:r>
            <a:r>
              <a:rPr lang="en-US" b="1" dirty="0"/>
              <a:t>following suggestions</a:t>
            </a:r>
            <a:r>
              <a:rPr lang="en-US" b="1" dirty="0" smtClean="0"/>
              <a:t>:</a:t>
            </a:r>
          </a:p>
          <a:p>
            <a:endParaRPr lang="en-US" sz="800" b="1" dirty="0"/>
          </a:p>
          <a:p>
            <a:pPr lvl="0"/>
            <a:r>
              <a:rPr lang="en-US" sz="1600" dirty="0"/>
              <a:t>o</a:t>
            </a:r>
            <a:r>
              <a:rPr lang="en-US" sz="1600" dirty="0" smtClean="0"/>
              <a:t> </a:t>
            </a:r>
            <a:r>
              <a:rPr lang="en-US" sz="1600" b="1" dirty="0" smtClean="0"/>
              <a:t>Update </a:t>
            </a:r>
            <a:r>
              <a:rPr lang="en-US" sz="1600" b="1" dirty="0"/>
              <a:t>operating system files, applications, and device drivers that are related to the </a:t>
            </a:r>
            <a:r>
              <a:rPr lang="en-US" sz="1600" b="1" dirty="0" smtClean="0"/>
              <a:t>error</a:t>
            </a:r>
            <a:br>
              <a:rPr lang="en-US" sz="1600" b="1" dirty="0" smtClean="0"/>
            </a:br>
            <a:r>
              <a:rPr lang="en-US" sz="1600" b="1" dirty="0" smtClean="0"/>
              <a:t>   </a:t>
            </a:r>
            <a:r>
              <a:rPr lang="en-US" sz="1600" b="1" dirty="0" err="1" smtClean="0"/>
              <a:t>condition.Inspect</a:t>
            </a:r>
            <a:r>
              <a:rPr lang="en-US" sz="1600" b="1" dirty="0" smtClean="0"/>
              <a:t> </a:t>
            </a:r>
            <a:r>
              <a:rPr lang="en-US" sz="1600" b="1" dirty="0"/>
              <a:t>the system hardware.</a:t>
            </a:r>
          </a:p>
          <a:p>
            <a:pPr lvl="1"/>
            <a:r>
              <a:rPr lang="en-US" sz="1600" dirty="0" smtClean="0"/>
              <a:t>- Make </a:t>
            </a:r>
            <a:r>
              <a:rPr lang="en-US" sz="1600" dirty="0"/>
              <a:t>sure that cables are plugged in, that there aren't any bent pins, and that cards </a:t>
            </a:r>
            <a:r>
              <a:rPr lang="en-US" sz="1600" dirty="0" smtClean="0"/>
              <a:t>are</a:t>
            </a:r>
            <a:br>
              <a:rPr lang="en-US" sz="1600" dirty="0" smtClean="0"/>
            </a:br>
            <a:r>
              <a:rPr lang="en-US" sz="1600" dirty="0" smtClean="0"/>
              <a:t>  properly </a:t>
            </a:r>
            <a:r>
              <a:rPr lang="en-US" sz="1600" dirty="0"/>
              <a:t>seated in expansion slots.</a:t>
            </a:r>
          </a:p>
          <a:p>
            <a:pPr lvl="1"/>
            <a:r>
              <a:rPr lang="en-US" sz="1600" dirty="0" smtClean="0"/>
              <a:t>- Look </a:t>
            </a:r>
            <a:r>
              <a:rPr lang="en-US" sz="1600" dirty="0"/>
              <a:t>for worn or frayed cables that might be causing a short.</a:t>
            </a:r>
          </a:p>
          <a:p>
            <a:pPr lvl="1"/>
            <a:r>
              <a:rPr lang="en-US" sz="1600" dirty="0" smtClean="0"/>
              <a:t>- Check </a:t>
            </a:r>
            <a:r>
              <a:rPr lang="en-US" sz="1600" dirty="0"/>
              <a:t>status lights on components that indicate whether the device is receiving power or </a:t>
            </a:r>
            <a:r>
              <a:rPr lang="en-US" sz="1600" dirty="0" smtClean="0"/>
              <a:t/>
            </a:r>
            <a:br>
              <a:rPr lang="en-US" sz="1600" dirty="0" smtClean="0"/>
            </a:br>
            <a:r>
              <a:rPr lang="en-US" sz="1600" dirty="0" smtClean="0"/>
              <a:t>   functioning </a:t>
            </a:r>
            <a:r>
              <a:rPr lang="en-US" sz="1600" dirty="0"/>
              <a:t>normally.</a:t>
            </a:r>
          </a:p>
          <a:p>
            <a:pPr lvl="1"/>
            <a:r>
              <a:rPr lang="en-US" sz="1600" dirty="0" smtClean="0"/>
              <a:t>- Check </a:t>
            </a:r>
            <a:r>
              <a:rPr lang="en-US" sz="1600" dirty="0"/>
              <a:t>components for dark spots that might indicate electrical shorts.</a:t>
            </a:r>
          </a:p>
          <a:p>
            <a:pPr lvl="1"/>
            <a:r>
              <a:rPr lang="en-US" sz="1600" dirty="0" smtClean="0"/>
              <a:t>- Listen </a:t>
            </a:r>
            <a:r>
              <a:rPr lang="en-US" sz="1600" dirty="0"/>
              <a:t>as the system is running. Can you hear the fans running? Are there any unusual sounds?</a:t>
            </a:r>
          </a:p>
          <a:p>
            <a:pPr lvl="1"/>
            <a:r>
              <a:rPr lang="en-US" sz="1600" dirty="0" smtClean="0"/>
              <a:t>- If </a:t>
            </a:r>
            <a:r>
              <a:rPr lang="en-US" sz="1600" dirty="0"/>
              <a:t>you see smoke or smell something burning, shut off the system immediately to prevent </a:t>
            </a:r>
            <a:r>
              <a:rPr lang="en-US" sz="1600" dirty="0" smtClean="0"/>
              <a:t/>
            </a:r>
            <a:br>
              <a:rPr lang="en-US" sz="1600" dirty="0" smtClean="0"/>
            </a:br>
            <a:r>
              <a:rPr lang="en-US" sz="1600" dirty="0" smtClean="0"/>
              <a:t>  damage </a:t>
            </a:r>
            <a:r>
              <a:rPr lang="en-US" sz="1600" dirty="0"/>
              <a:t>or hazards.</a:t>
            </a:r>
          </a:p>
          <a:p>
            <a:pPr marL="742950" lvl="1" indent="-285750">
              <a:buFontTx/>
              <a:buChar char="-"/>
            </a:pPr>
            <a:r>
              <a:rPr lang="en-US" sz="1600" dirty="0" smtClean="0"/>
              <a:t>Look </a:t>
            </a:r>
            <a:r>
              <a:rPr lang="en-US" sz="1600" dirty="0"/>
              <a:t>for dust buildup on components. Clean components as necessary</a:t>
            </a:r>
            <a:r>
              <a:rPr lang="en-US" sz="1600" dirty="0" smtClean="0"/>
              <a:t>.</a:t>
            </a:r>
          </a:p>
          <a:p>
            <a:pPr marL="742950" lvl="1" indent="-285750">
              <a:buFontTx/>
              <a:buChar char="-"/>
            </a:pPr>
            <a:endParaRPr lang="en-US" sz="800" dirty="0"/>
          </a:p>
          <a:p>
            <a:pPr lvl="0"/>
            <a:r>
              <a:rPr lang="en-US" sz="1600" b="1" dirty="0"/>
              <a:t>o</a:t>
            </a:r>
            <a:r>
              <a:rPr lang="en-US" sz="1600" b="1" dirty="0" smtClean="0"/>
              <a:t> Run </a:t>
            </a:r>
            <a:r>
              <a:rPr lang="en-US" sz="1600" b="1" dirty="0"/>
              <a:t>utilities to diagnose hardware components.</a:t>
            </a:r>
          </a:p>
          <a:p>
            <a:pPr lvl="1"/>
            <a:r>
              <a:rPr lang="en-US" sz="1600" dirty="0" smtClean="0"/>
              <a:t>- Monitor </a:t>
            </a:r>
            <a:r>
              <a:rPr lang="en-US" sz="1600" dirty="0"/>
              <a:t>the system temperature to ensure components are not overheating.</a:t>
            </a:r>
          </a:p>
          <a:p>
            <a:pPr lvl="1"/>
            <a:r>
              <a:rPr lang="en-US" sz="1600" dirty="0" smtClean="0"/>
              <a:t>- Use </a:t>
            </a:r>
            <a:r>
              <a:rPr lang="en-US" sz="1600" dirty="0"/>
              <a:t>a memory tester to verify that the memory modules are functioning properly.</a:t>
            </a:r>
          </a:p>
          <a:p>
            <a:pPr lvl="1"/>
            <a:r>
              <a:rPr lang="en-US" sz="1600" dirty="0" smtClean="0"/>
              <a:t>- Use </a:t>
            </a:r>
            <a:r>
              <a:rPr lang="en-US" sz="1600" dirty="0"/>
              <a:t>Scan Disk to check hard disks for bad clusters.</a:t>
            </a:r>
          </a:p>
          <a:p>
            <a:pPr lvl="1"/>
            <a:r>
              <a:rPr lang="en-US" sz="1600" dirty="0" smtClean="0"/>
              <a:t>- View </a:t>
            </a:r>
            <a:r>
              <a:rPr lang="en-US" sz="1600" dirty="0"/>
              <a:t>S.M.A.R.T. data to see if hard disks are failing.</a:t>
            </a:r>
          </a:p>
        </p:txBody>
      </p:sp>
    </p:spTree>
    <p:extLst>
      <p:ext uri="{BB962C8B-B14F-4D97-AF65-F5344CB8AC3E}">
        <p14:creationId xmlns:p14="http://schemas.microsoft.com/office/powerpoint/2010/main" val="129921382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838200"/>
            <a:ext cx="8699863" cy="5601533"/>
          </a:xfrm>
          <a:prstGeom prst="rect">
            <a:avLst/>
          </a:prstGeom>
          <a:noFill/>
        </p:spPr>
        <p:txBody>
          <a:bodyPr wrap="square" rtlCol="0">
            <a:spAutoFit/>
          </a:bodyPr>
          <a:lstStyle/>
          <a:p>
            <a:r>
              <a:rPr lang="en-US" sz="2800" dirty="0"/>
              <a:t>9.14.6 System </a:t>
            </a:r>
            <a:r>
              <a:rPr lang="en-US" sz="2800" dirty="0" smtClean="0"/>
              <a:t>Errors:</a:t>
            </a:r>
          </a:p>
          <a:p>
            <a:r>
              <a:rPr lang="en-US" b="1" dirty="0" smtClean="0"/>
              <a:t>Use the </a:t>
            </a:r>
            <a:r>
              <a:rPr lang="en-US" b="1" dirty="0"/>
              <a:t>following suggestions</a:t>
            </a:r>
            <a:r>
              <a:rPr lang="en-US" b="1" dirty="0" smtClean="0"/>
              <a:t>:</a:t>
            </a:r>
          </a:p>
          <a:p>
            <a:endParaRPr lang="en-US" sz="800" b="1" dirty="0"/>
          </a:p>
          <a:p>
            <a:pPr lvl="0"/>
            <a:r>
              <a:rPr lang="en-US" sz="1600" dirty="0" smtClean="0"/>
              <a:t>O </a:t>
            </a:r>
            <a:r>
              <a:rPr lang="en-US" dirty="0"/>
              <a:t>When troubleshooting operating system problems, the system log files can be an invaluable resource for identifying exactly what happened. For example, Event Viewer displays messages generated by the Windows operating system and by applications running on the system. </a:t>
            </a:r>
            <a:endParaRPr lang="en-US" dirty="0" smtClean="0"/>
          </a:p>
          <a:p>
            <a:pPr lvl="0"/>
            <a:r>
              <a:rPr lang="en-US" b="1" dirty="0" smtClean="0"/>
              <a:t>Each </a:t>
            </a:r>
            <a:r>
              <a:rPr lang="en-US" b="1" dirty="0"/>
              <a:t>entry is categorized according to the severity of the issue it describes</a:t>
            </a:r>
            <a:r>
              <a:rPr lang="en-US" b="1" dirty="0" smtClean="0"/>
              <a:t>:</a:t>
            </a:r>
          </a:p>
          <a:p>
            <a:pPr lvl="0"/>
            <a:endParaRPr lang="en-US" sz="800" dirty="0"/>
          </a:p>
          <a:p>
            <a:pPr lvl="1"/>
            <a:r>
              <a:rPr lang="en-US" dirty="0" smtClean="0"/>
              <a:t>- Information</a:t>
            </a:r>
            <a:endParaRPr lang="en-US" sz="2000" dirty="0"/>
          </a:p>
          <a:p>
            <a:pPr lvl="1"/>
            <a:r>
              <a:rPr lang="en-US" dirty="0" smtClean="0"/>
              <a:t>- Warning</a:t>
            </a:r>
            <a:endParaRPr lang="en-US" sz="2000" dirty="0"/>
          </a:p>
          <a:p>
            <a:pPr lvl="1"/>
            <a:r>
              <a:rPr lang="en-US" dirty="0" smtClean="0"/>
              <a:t>- Error</a:t>
            </a:r>
            <a:endParaRPr lang="en-US" sz="2000" dirty="0"/>
          </a:p>
          <a:p>
            <a:pPr lvl="1"/>
            <a:r>
              <a:rPr lang="en-US" dirty="0" smtClean="0"/>
              <a:t>- Audit success/failure</a:t>
            </a:r>
          </a:p>
          <a:p>
            <a:pPr lvl="1"/>
            <a:endParaRPr lang="en-US" sz="800" dirty="0"/>
          </a:p>
          <a:p>
            <a:r>
              <a:rPr lang="en-US" dirty="0" smtClean="0"/>
              <a:t>O </a:t>
            </a:r>
            <a:r>
              <a:rPr lang="en-US" b="1" dirty="0" smtClean="0"/>
              <a:t>Windows </a:t>
            </a:r>
            <a:r>
              <a:rPr lang="en-US" b="1" dirty="0"/>
              <a:t>stores these messages in the following logs</a:t>
            </a:r>
            <a:r>
              <a:rPr lang="en-US" b="1" dirty="0" smtClean="0"/>
              <a:t>:</a:t>
            </a:r>
          </a:p>
          <a:p>
            <a:r>
              <a:rPr lang="en-US" dirty="0"/>
              <a:t> </a:t>
            </a:r>
            <a:endParaRPr lang="en-US" sz="2000" dirty="0"/>
          </a:p>
          <a:p>
            <a:pPr lvl="1"/>
            <a:r>
              <a:rPr lang="en-US" dirty="0" smtClean="0"/>
              <a:t>- The </a:t>
            </a:r>
            <a:r>
              <a:rPr lang="en-US" dirty="0"/>
              <a:t>Application log contains application-related events.</a:t>
            </a:r>
            <a:endParaRPr lang="en-US" sz="2000" dirty="0"/>
          </a:p>
          <a:p>
            <a:pPr lvl="1"/>
            <a:r>
              <a:rPr lang="en-US" dirty="0" smtClean="0"/>
              <a:t>- The </a:t>
            </a:r>
            <a:r>
              <a:rPr lang="en-US" dirty="0"/>
              <a:t>Security log contains security-related events.</a:t>
            </a:r>
            <a:endParaRPr lang="en-US" sz="2000" dirty="0"/>
          </a:p>
          <a:p>
            <a:pPr lvl="1"/>
            <a:r>
              <a:rPr lang="en-US" dirty="0" smtClean="0"/>
              <a:t>- The </a:t>
            </a:r>
            <a:r>
              <a:rPr lang="en-US" dirty="0"/>
              <a:t>Setup log contains events related to an application installation.</a:t>
            </a:r>
            <a:endParaRPr lang="en-US" sz="2000" dirty="0"/>
          </a:p>
          <a:p>
            <a:pPr lvl="1"/>
            <a:r>
              <a:rPr lang="en-US" dirty="0" smtClean="0"/>
              <a:t>- The </a:t>
            </a:r>
            <a:r>
              <a:rPr lang="en-US" dirty="0"/>
              <a:t>System log contains system-related events, such as system modifications, </a:t>
            </a:r>
            <a:r>
              <a:rPr lang="en-US" dirty="0" smtClean="0"/>
              <a:t/>
            </a:r>
            <a:br>
              <a:rPr lang="en-US" dirty="0" smtClean="0"/>
            </a:br>
            <a:r>
              <a:rPr lang="en-US" dirty="0" smtClean="0"/>
              <a:t>   malfunctions</a:t>
            </a:r>
            <a:r>
              <a:rPr lang="en-US" dirty="0"/>
              <a:t>, and errors</a:t>
            </a:r>
            <a:r>
              <a:rPr lang="en-US" dirty="0" smtClean="0"/>
              <a:t>.</a:t>
            </a:r>
            <a:endParaRPr lang="en-US" sz="2000" dirty="0"/>
          </a:p>
        </p:txBody>
      </p:sp>
    </p:spTree>
    <p:extLst>
      <p:ext uri="{BB962C8B-B14F-4D97-AF65-F5344CB8AC3E}">
        <p14:creationId xmlns:p14="http://schemas.microsoft.com/office/powerpoint/2010/main" val="56207153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838200"/>
            <a:ext cx="8699863" cy="5509200"/>
          </a:xfrm>
          <a:prstGeom prst="rect">
            <a:avLst/>
          </a:prstGeom>
          <a:noFill/>
        </p:spPr>
        <p:txBody>
          <a:bodyPr wrap="square" rtlCol="0">
            <a:spAutoFit/>
          </a:bodyPr>
          <a:lstStyle/>
          <a:p>
            <a:r>
              <a:rPr lang="en-US" sz="2800" dirty="0"/>
              <a:t>9.14.6 System </a:t>
            </a:r>
            <a:r>
              <a:rPr lang="en-US" sz="2800" dirty="0" smtClean="0"/>
              <a:t>Errors:</a:t>
            </a:r>
          </a:p>
          <a:p>
            <a:r>
              <a:rPr lang="en-US" b="1" dirty="0"/>
              <a:t>Be aware of the following common problems and causes:</a:t>
            </a:r>
            <a:endParaRPr lang="en-US" sz="2000" b="1" dirty="0"/>
          </a:p>
          <a:p>
            <a:pPr lvl="0"/>
            <a:endParaRPr lang="en-US" sz="800" dirty="0" smtClean="0"/>
          </a:p>
          <a:p>
            <a:pPr lvl="0"/>
            <a:r>
              <a:rPr lang="en-US" dirty="0" smtClean="0"/>
              <a:t>O To </a:t>
            </a:r>
            <a:r>
              <a:rPr lang="en-US" dirty="0"/>
              <a:t>prevent corrupt system files, ensure that end users shut their systems down cleanly.</a:t>
            </a:r>
            <a:endParaRPr lang="en-US" sz="2000" dirty="0"/>
          </a:p>
          <a:p>
            <a:pPr lvl="0"/>
            <a:r>
              <a:rPr lang="en-US" dirty="0" smtClean="0"/>
              <a:t>O Sometimes </a:t>
            </a:r>
            <a:r>
              <a:rPr lang="en-US" dirty="0"/>
              <a:t>a system may seem to be locked up, but in reality the system is just </a:t>
            </a:r>
            <a:r>
              <a:rPr lang="en-US" dirty="0" smtClean="0"/>
              <a:t>running</a:t>
            </a:r>
            <a:br>
              <a:rPr lang="en-US" dirty="0" smtClean="0"/>
            </a:br>
            <a:r>
              <a:rPr lang="en-US" dirty="0" smtClean="0"/>
              <a:t>    </a:t>
            </a:r>
            <a:r>
              <a:rPr lang="en-US" dirty="0"/>
              <a:t>slowly. </a:t>
            </a:r>
            <a:endParaRPr lang="en-US" dirty="0" smtClean="0"/>
          </a:p>
          <a:p>
            <a:pPr lvl="0"/>
            <a:endParaRPr lang="en-US" sz="800" b="1" dirty="0"/>
          </a:p>
          <a:p>
            <a:pPr lvl="0"/>
            <a:r>
              <a:rPr lang="en-US" b="1" dirty="0" smtClean="0"/>
              <a:t>    This </a:t>
            </a:r>
            <a:r>
              <a:rPr lang="en-US" b="1" dirty="0"/>
              <a:t>condition may be caused by several factors</a:t>
            </a:r>
            <a:r>
              <a:rPr lang="en-US" b="1" dirty="0" smtClean="0"/>
              <a:t>:</a:t>
            </a:r>
          </a:p>
          <a:p>
            <a:pPr lvl="0"/>
            <a:endParaRPr lang="en-US" sz="800" b="1" dirty="0"/>
          </a:p>
          <a:p>
            <a:pPr lvl="1"/>
            <a:r>
              <a:rPr lang="en-US" dirty="0" smtClean="0"/>
              <a:t>- The </a:t>
            </a:r>
            <a:r>
              <a:rPr lang="en-US" dirty="0"/>
              <a:t>processor is over-utilized. Give the system time to finish some tasks, or </a:t>
            </a:r>
            <a:r>
              <a:rPr lang="en-US" dirty="0" smtClean="0"/>
              <a:t>close</a:t>
            </a:r>
            <a:br>
              <a:rPr lang="en-US" dirty="0" smtClean="0"/>
            </a:br>
            <a:r>
              <a:rPr lang="en-US" dirty="0" smtClean="0"/>
              <a:t>   </a:t>
            </a:r>
            <a:r>
              <a:rPr lang="en-US" dirty="0"/>
              <a:t>unnecessary applications to see if the unresponsive program resumes.</a:t>
            </a:r>
            <a:endParaRPr lang="en-US" sz="2000" dirty="0"/>
          </a:p>
          <a:p>
            <a:pPr lvl="1"/>
            <a:r>
              <a:rPr lang="en-US" dirty="0" smtClean="0"/>
              <a:t>- The </a:t>
            </a:r>
            <a:r>
              <a:rPr lang="en-US" dirty="0"/>
              <a:t>system is infected with malware. To prevent this, run full antimalware scans on a </a:t>
            </a:r>
            <a:r>
              <a:rPr lang="en-US" dirty="0" smtClean="0"/>
              <a:t/>
            </a:r>
            <a:br>
              <a:rPr lang="en-US" dirty="0" smtClean="0"/>
            </a:br>
            <a:r>
              <a:rPr lang="en-US" dirty="0" smtClean="0"/>
              <a:t>   regular </a:t>
            </a:r>
            <a:r>
              <a:rPr lang="en-US" dirty="0"/>
              <a:t>basis.</a:t>
            </a:r>
            <a:endParaRPr lang="en-US" sz="2000" dirty="0"/>
          </a:p>
          <a:p>
            <a:pPr lvl="1"/>
            <a:r>
              <a:rPr lang="en-US" dirty="0" smtClean="0"/>
              <a:t>- The </a:t>
            </a:r>
            <a:r>
              <a:rPr lang="en-US" dirty="0"/>
              <a:t>system has inadequate memory installed. If this is the case, add more memory to </a:t>
            </a:r>
            <a:r>
              <a:rPr lang="en-US" dirty="0" smtClean="0"/>
              <a:t/>
            </a:r>
            <a:br>
              <a:rPr lang="en-US" dirty="0" smtClean="0"/>
            </a:br>
            <a:r>
              <a:rPr lang="en-US" dirty="0" smtClean="0"/>
              <a:t>   the </a:t>
            </a:r>
            <a:r>
              <a:rPr lang="en-US" dirty="0"/>
              <a:t>system.</a:t>
            </a:r>
            <a:endParaRPr lang="en-US" sz="2000" dirty="0"/>
          </a:p>
          <a:p>
            <a:pPr lvl="1"/>
            <a:r>
              <a:rPr lang="en-US" dirty="0" smtClean="0"/>
              <a:t>- The </a:t>
            </a:r>
            <a:r>
              <a:rPr lang="en-US" dirty="0"/>
              <a:t>system has inadequate video hardware. Avoid using integrated video adapters. A </a:t>
            </a:r>
            <a:r>
              <a:rPr lang="en-US" dirty="0" smtClean="0"/>
              <a:t/>
            </a:r>
            <a:br>
              <a:rPr lang="en-US" dirty="0" smtClean="0"/>
            </a:br>
            <a:r>
              <a:rPr lang="en-US" dirty="0" smtClean="0"/>
              <a:t>   video </a:t>
            </a:r>
            <a:r>
              <a:rPr lang="en-US" dirty="0"/>
              <a:t>adapter board with adequate video memory will perform much better.</a:t>
            </a:r>
            <a:endParaRPr lang="en-US" sz="2000" dirty="0"/>
          </a:p>
          <a:p>
            <a:pPr lvl="1"/>
            <a:r>
              <a:rPr lang="en-US" dirty="0" smtClean="0"/>
              <a:t>- The </a:t>
            </a:r>
            <a:r>
              <a:rPr lang="en-US" dirty="0"/>
              <a:t>page file configuration has not been optimized. You can improve performance by </a:t>
            </a:r>
            <a:r>
              <a:rPr lang="en-US" dirty="0" smtClean="0"/>
              <a:t/>
            </a:r>
            <a:br>
              <a:rPr lang="en-US" dirty="0" smtClean="0"/>
            </a:br>
            <a:r>
              <a:rPr lang="en-US" dirty="0" smtClean="0"/>
              <a:t>   moving </a:t>
            </a:r>
            <a:r>
              <a:rPr lang="en-US" dirty="0"/>
              <a:t>the page file to a disk other than the system disk. Creating page files on </a:t>
            </a:r>
            <a:r>
              <a:rPr lang="en-US" dirty="0" smtClean="0"/>
              <a:t/>
            </a:r>
            <a:br>
              <a:rPr lang="en-US" dirty="0" smtClean="0"/>
            </a:br>
            <a:r>
              <a:rPr lang="en-US" dirty="0" smtClean="0"/>
              <a:t>   multiple </a:t>
            </a:r>
            <a:r>
              <a:rPr lang="en-US" dirty="0"/>
              <a:t>storage devices can also increase system performance.</a:t>
            </a:r>
            <a:endParaRPr lang="en-US" sz="2000" dirty="0"/>
          </a:p>
        </p:txBody>
      </p:sp>
    </p:spTree>
    <p:extLst>
      <p:ext uri="{BB962C8B-B14F-4D97-AF65-F5344CB8AC3E}">
        <p14:creationId xmlns:p14="http://schemas.microsoft.com/office/powerpoint/2010/main" val="25410239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838200"/>
            <a:ext cx="8699863" cy="5509200"/>
          </a:xfrm>
          <a:prstGeom prst="rect">
            <a:avLst/>
          </a:prstGeom>
          <a:noFill/>
        </p:spPr>
        <p:txBody>
          <a:bodyPr wrap="square" rtlCol="0">
            <a:spAutoFit/>
          </a:bodyPr>
          <a:lstStyle/>
          <a:p>
            <a:r>
              <a:rPr lang="en-US" sz="2800" dirty="0"/>
              <a:t>9.14.6 System </a:t>
            </a:r>
            <a:r>
              <a:rPr lang="en-US" sz="2800" dirty="0" smtClean="0"/>
              <a:t>Errors:</a:t>
            </a:r>
          </a:p>
          <a:p>
            <a:r>
              <a:rPr lang="en-US" b="1" dirty="0"/>
              <a:t>Be aware of the following common problems and causes</a:t>
            </a:r>
            <a:r>
              <a:rPr lang="en-US" b="1" dirty="0" smtClean="0"/>
              <a:t>:</a:t>
            </a:r>
            <a:endParaRPr lang="en-US" sz="800" dirty="0" smtClean="0"/>
          </a:p>
          <a:p>
            <a:pPr lvl="0"/>
            <a:endParaRPr lang="en-US" sz="800" b="1" dirty="0"/>
          </a:p>
          <a:p>
            <a:pPr lvl="0"/>
            <a:r>
              <a:rPr lang="en-US" b="1" dirty="0" smtClean="0"/>
              <a:t>    This </a:t>
            </a:r>
            <a:r>
              <a:rPr lang="en-US" b="1" dirty="0"/>
              <a:t>condition may be caused by several factors</a:t>
            </a:r>
            <a:r>
              <a:rPr lang="en-US" b="1" dirty="0" smtClean="0"/>
              <a:t>:</a:t>
            </a:r>
          </a:p>
          <a:p>
            <a:pPr lvl="0"/>
            <a:endParaRPr lang="en-US" sz="800" b="1" dirty="0"/>
          </a:p>
          <a:p>
            <a:pPr lvl="1"/>
            <a:r>
              <a:rPr lang="en-US" dirty="0" smtClean="0"/>
              <a:t>- </a:t>
            </a:r>
            <a:r>
              <a:rPr lang="en-US" dirty="0"/>
              <a:t>The hard disk is overly full and heavily fragmented. Upgrade to a bigger disk and </a:t>
            </a:r>
            <a:r>
              <a:rPr lang="en-US" dirty="0" smtClean="0"/>
              <a:t>keep</a:t>
            </a:r>
            <a:br>
              <a:rPr lang="en-US" dirty="0" smtClean="0"/>
            </a:br>
            <a:r>
              <a:rPr lang="en-US" dirty="0" smtClean="0"/>
              <a:t>   </a:t>
            </a:r>
            <a:r>
              <a:rPr lang="en-US" dirty="0"/>
              <a:t>it defragged regularly.</a:t>
            </a:r>
            <a:endParaRPr lang="en-US" sz="2000" dirty="0"/>
          </a:p>
          <a:p>
            <a:r>
              <a:rPr lang="en-US" dirty="0" smtClean="0"/>
              <a:t>         - There </a:t>
            </a:r>
            <a:r>
              <a:rPr lang="en-US" dirty="0"/>
              <a:t>are unnecessary applications being loaded at system startup. Use Task </a:t>
            </a:r>
            <a:r>
              <a:rPr lang="en-US" dirty="0" smtClean="0"/>
              <a:t/>
            </a:r>
            <a:br>
              <a:rPr lang="en-US" dirty="0" smtClean="0"/>
            </a:br>
            <a:r>
              <a:rPr lang="en-US" dirty="0" smtClean="0"/>
              <a:t>            Manager </a:t>
            </a:r>
            <a:r>
              <a:rPr lang="en-US" dirty="0"/>
              <a:t>turn off startup applications </a:t>
            </a:r>
            <a:endParaRPr lang="en-US" dirty="0" smtClean="0"/>
          </a:p>
          <a:p>
            <a:endParaRPr lang="en-US" sz="800" dirty="0" smtClean="0"/>
          </a:p>
          <a:p>
            <a:pPr lvl="0"/>
            <a:r>
              <a:rPr lang="en-US" sz="1600" dirty="0" smtClean="0"/>
              <a:t>0 If </a:t>
            </a:r>
            <a:r>
              <a:rPr lang="en-US" sz="1600" dirty="0"/>
              <a:t>you have a specific application that stops responding, you can use Task Manager to end or stop </a:t>
            </a:r>
            <a:r>
              <a:rPr lang="en-US" sz="1600" dirty="0" smtClean="0"/>
              <a:t>the</a:t>
            </a:r>
            <a:br>
              <a:rPr lang="en-US" sz="1600" dirty="0" smtClean="0"/>
            </a:br>
            <a:r>
              <a:rPr lang="en-US" sz="1600" dirty="0" smtClean="0"/>
              <a:t>   </a:t>
            </a:r>
            <a:r>
              <a:rPr lang="en-US" sz="1600" dirty="0"/>
              <a:t>application. Be aware that you might lose any data generated by the application.</a:t>
            </a:r>
          </a:p>
          <a:p>
            <a:pPr lvl="0"/>
            <a:r>
              <a:rPr lang="en-US" sz="1600" dirty="0" smtClean="0"/>
              <a:t>o Spontaneous </a:t>
            </a:r>
            <a:r>
              <a:rPr lang="en-US" sz="1600" dirty="0"/>
              <a:t>reboot can be caused by a bad power supply, device driver, or an overheated CPU</a:t>
            </a:r>
            <a:r>
              <a:rPr lang="en-US" sz="1600" dirty="0" smtClean="0"/>
              <a:t>.</a:t>
            </a:r>
            <a:br>
              <a:rPr lang="en-US" sz="1600" dirty="0" smtClean="0"/>
            </a:br>
            <a:r>
              <a:rPr lang="en-US" sz="1600" dirty="0" smtClean="0"/>
              <a:t>   Intermittent </a:t>
            </a:r>
            <a:r>
              <a:rPr lang="en-US" sz="1600" dirty="0"/>
              <a:t>system crashes without any other apparent cause can be caused by overheated </a:t>
            </a:r>
            <a:r>
              <a:rPr lang="en-US" sz="1600" dirty="0" smtClean="0"/>
              <a:t/>
            </a:r>
            <a:br>
              <a:rPr lang="en-US" sz="1600" dirty="0" smtClean="0"/>
            </a:br>
            <a:r>
              <a:rPr lang="en-US" sz="1600" dirty="0" smtClean="0"/>
              <a:t>   components</a:t>
            </a:r>
            <a:r>
              <a:rPr lang="en-US" sz="1600" dirty="0"/>
              <a:t>.</a:t>
            </a:r>
          </a:p>
          <a:p>
            <a:pPr lvl="0"/>
            <a:r>
              <a:rPr lang="en-US" sz="1600" dirty="0"/>
              <a:t>o</a:t>
            </a:r>
            <a:r>
              <a:rPr lang="en-US" sz="1600" dirty="0" smtClean="0"/>
              <a:t> A </a:t>
            </a:r>
            <a:r>
              <a:rPr lang="en-US" sz="1600" dirty="0"/>
              <a:t>noisy fan might be caused by something rubbing on the fan (such as a cable inside the case). If </a:t>
            </a:r>
            <a:r>
              <a:rPr lang="en-US" sz="1600" dirty="0" smtClean="0"/>
              <a:t/>
            </a:r>
            <a:br>
              <a:rPr lang="en-US" sz="1600" dirty="0" smtClean="0"/>
            </a:br>
            <a:r>
              <a:rPr lang="en-US" sz="1600" dirty="0" smtClean="0"/>
              <a:t>   there </a:t>
            </a:r>
            <a:r>
              <a:rPr lang="en-US" sz="1600" dirty="0"/>
              <a:t>is nothing touching the fan, then the bearings could be going bad. Replace the fan before it </a:t>
            </a:r>
            <a:r>
              <a:rPr lang="en-US" sz="1600" dirty="0" smtClean="0"/>
              <a:t/>
            </a:r>
            <a:br>
              <a:rPr lang="en-US" sz="1600" dirty="0" smtClean="0"/>
            </a:br>
            <a:r>
              <a:rPr lang="en-US" sz="1600" dirty="0" smtClean="0"/>
              <a:t>   stops </a:t>
            </a:r>
            <a:r>
              <a:rPr lang="en-US" sz="1600" dirty="0"/>
              <a:t>working.</a:t>
            </a:r>
          </a:p>
          <a:p>
            <a:pPr lvl="0"/>
            <a:r>
              <a:rPr lang="en-US" sz="1600" dirty="0"/>
              <a:t>o</a:t>
            </a:r>
            <a:r>
              <a:rPr lang="en-US" sz="1600" dirty="0" smtClean="0"/>
              <a:t> A </a:t>
            </a:r>
            <a:r>
              <a:rPr lang="en-US" sz="1600" dirty="0"/>
              <a:t>clicking noise when reading or writing data from the hard disk is an early sign of a failing drive. </a:t>
            </a:r>
            <a:r>
              <a:rPr lang="en-US" sz="1600" dirty="0" smtClean="0"/>
              <a:t/>
            </a:r>
            <a:br>
              <a:rPr lang="en-US" sz="1600" dirty="0" smtClean="0"/>
            </a:br>
            <a:r>
              <a:rPr lang="en-US" sz="1600" dirty="0" smtClean="0"/>
              <a:t>   Move </a:t>
            </a:r>
            <a:r>
              <a:rPr lang="en-US" sz="1600" dirty="0"/>
              <a:t>data from the drive as soon as possible.</a:t>
            </a:r>
          </a:p>
          <a:p>
            <a:pPr lvl="0"/>
            <a:r>
              <a:rPr lang="en-US" sz="1600" dirty="0"/>
              <a:t>0</a:t>
            </a:r>
            <a:r>
              <a:rPr lang="en-US" sz="1600" dirty="0" smtClean="0"/>
              <a:t> A </a:t>
            </a:r>
            <a:r>
              <a:rPr lang="en-US" sz="1600" dirty="0"/>
              <a:t>blue screen error that continually references the same memory address could indicate memory </a:t>
            </a:r>
            <a:r>
              <a:rPr lang="en-US" sz="1600" dirty="0" smtClean="0"/>
              <a:t/>
            </a:r>
            <a:br>
              <a:rPr lang="en-US" sz="1600" dirty="0" smtClean="0"/>
            </a:br>
            <a:r>
              <a:rPr lang="en-US" sz="1600" dirty="0" smtClean="0"/>
              <a:t>   that </a:t>
            </a:r>
            <a:r>
              <a:rPr lang="en-US" sz="1600" dirty="0"/>
              <a:t>is starting to fail</a:t>
            </a:r>
            <a:r>
              <a:rPr lang="en-US" sz="1600" dirty="0" smtClean="0"/>
              <a:t>.</a:t>
            </a:r>
            <a:endParaRPr lang="en-US" sz="1600" dirty="0"/>
          </a:p>
        </p:txBody>
      </p:sp>
    </p:spTree>
    <p:extLst>
      <p:ext uri="{BB962C8B-B14F-4D97-AF65-F5344CB8AC3E}">
        <p14:creationId xmlns:p14="http://schemas.microsoft.com/office/powerpoint/2010/main" val="336267796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990600"/>
            <a:ext cx="8699863" cy="5386090"/>
          </a:xfrm>
          <a:prstGeom prst="rect">
            <a:avLst/>
          </a:prstGeom>
          <a:noFill/>
        </p:spPr>
        <p:txBody>
          <a:bodyPr wrap="square" rtlCol="0">
            <a:spAutoFit/>
          </a:bodyPr>
          <a:lstStyle/>
          <a:p>
            <a:r>
              <a:rPr lang="en-US" sz="2800" dirty="0"/>
              <a:t>9.14.6 System </a:t>
            </a:r>
            <a:r>
              <a:rPr lang="en-US" sz="2800" dirty="0" smtClean="0"/>
              <a:t>Errors:</a:t>
            </a:r>
          </a:p>
          <a:p>
            <a:r>
              <a:rPr lang="en-US" b="1" dirty="0"/>
              <a:t>Be aware of the following common problems and causes</a:t>
            </a:r>
            <a:r>
              <a:rPr lang="en-US" b="1" dirty="0" smtClean="0"/>
              <a:t>:</a:t>
            </a:r>
            <a:endParaRPr lang="en-US" sz="800" dirty="0" smtClean="0"/>
          </a:p>
          <a:p>
            <a:pPr lvl="0"/>
            <a:endParaRPr lang="en-US" sz="800" b="1" dirty="0"/>
          </a:p>
          <a:p>
            <a:pPr lvl="0"/>
            <a:r>
              <a:rPr lang="en-US" dirty="0" smtClean="0"/>
              <a:t>o If </a:t>
            </a:r>
            <a:r>
              <a:rPr lang="en-US" dirty="0"/>
              <a:t>an error message indicates that a DLL file associated with an application is corrupt or </a:t>
            </a:r>
            <a:r>
              <a:rPr lang="en-US" dirty="0" smtClean="0"/>
              <a:t/>
            </a:r>
            <a:br>
              <a:rPr lang="en-US" dirty="0" smtClean="0"/>
            </a:br>
            <a:r>
              <a:rPr lang="en-US" dirty="0" smtClean="0"/>
              <a:t>   missing</a:t>
            </a:r>
            <a:r>
              <a:rPr lang="en-US" dirty="0"/>
              <a:t>, do one of the following:</a:t>
            </a:r>
            <a:endParaRPr lang="en-US" sz="2000" dirty="0"/>
          </a:p>
          <a:p>
            <a:pPr lvl="1"/>
            <a:r>
              <a:rPr lang="en-US" dirty="0" smtClean="0"/>
              <a:t>- Manually </a:t>
            </a:r>
            <a:r>
              <a:rPr lang="en-US" dirty="0"/>
              <a:t>copy a known-good copy of the DLL back into the appropriate location </a:t>
            </a:r>
            <a:r>
              <a:rPr lang="en-US" dirty="0" smtClean="0"/>
              <a:t>in</a:t>
            </a:r>
            <a:br>
              <a:rPr lang="en-US" dirty="0" smtClean="0"/>
            </a:br>
            <a:r>
              <a:rPr lang="en-US" dirty="0" smtClean="0"/>
              <a:t>  </a:t>
            </a:r>
            <a:r>
              <a:rPr lang="en-US" dirty="0"/>
              <a:t>the file system.</a:t>
            </a:r>
            <a:endParaRPr lang="en-US" sz="2000" dirty="0"/>
          </a:p>
          <a:p>
            <a:pPr lvl="1"/>
            <a:r>
              <a:rPr lang="en-US" dirty="0" smtClean="0"/>
              <a:t>- Repair </a:t>
            </a:r>
            <a:r>
              <a:rPr lang="en-US" dirty="0"/>
              <a:t>the installation (if possible) using the application installer.</a:t>
            </a:r>
            <a:endParaRPr lang="en-US" sz="2000" dirty="0"/>
          </a:p>
          <a:p>
            <a:pPr lvl="1"/>
            <a:r>
              <a:rPr lang="en-US" dirty="0" smtClean="0"/>
              <a:t>- Uninstall </a:t>
            </a:r>
            <a:r>
              <a:rPr lang="en-US" dirty="0"/>
              <a:t>the application and then reinstall it.</a:t>
            </a:r>
            <a:endParaRPr lang="en-US" sz="2000" dirty="0"/>
          </a:p>
          <a:p>
            <a:pPr marL="742950" lvl="1" indent="-285750">
              <a:buFontTx/>
              <a:buChar char="-"/>
            </a:pPr>
            <a:r>
              <a:rPr lang="en-US" dirty="0" smtClean="0"/>
              <a:t>Restore </a:t>
            </a:r>
            <a:r>
              <a:rPr lang="en-US" dirty="0"/>
              <a:t>the system to a prior restore point</a:t>
            </a:r>
            <a:r>
              <a:rPr lang="en-US" dirty="0" smtClean="0"/>
              <a:t>.</a:t>
            </a:r>
          </a:p>
          <a:p>
            <a:pPr marL="800100" lvl="1" indent="-342900">
              <a:buFontTx/>
              <a:buChar char="-"/>
            </a:pPr>
            <a:endParaRPr lang="en-US" sz="800" dirty="0"/>
          </a:p>
          <a:p>
            <a:pPr lvl="0"/>
            <a:r>
              <a:rPr lang="en-US" dirty="0" smtClean="0"/>
              <a:t>o If </a:t>
            </a:r>
            <a:r>
              <a:rPr lang="en-US" dirty="0"/>
              <a:t>an error message indicates that an operating system DLL file is corrupt or missing, do </a:t>
            </a:r>
            <a:r>
              <a:rPr lang="en-US" dirty="0" smtClean="0"/>
              <a:t/>
            </a:r>
            <a:br>
              <a:rPr lang="en-US" dirty="0" smtClean="0"/>
            </a:br>
            <a:r>
              <a:rPr lang="en-US" dirty="0" smtClean="0"/>
              <a:t>   one </a:t>
            </a:r>
            <a:r>
              <a:rPr lang="en-US" dirty="0"/>
              <a:t>of the following:</a:t>
            </a:r>
            <a:endParaRPr lang="en-US" sz="2000" dirty="0"/>
          </a:p>
          <a:p>
            <a:pPr lvl="1"/>
            <a:r>
              <a:rPr lang="en-US" dirty="0" smtClean="0"/>
              <a:t>- Manually </a:t>
            </a:r>
            <a:r>
              <a:rPr lang="en-US" dirty="0"/>
              <a:t>copy a known-good copy of the DLL back into the appropriate location in </a:t>
            </a:r>
            <a:r>
              <a:rPr lang="en-US" dirty="0" smtClean="0"/>
              <a:t/>
            </a:r>
            <a:br>
              <a:rPr lang="en-US" dirty="0" smtClean="0"/>
            </a:br>
            <a:r>
              <a:rPr lang="en-US" dirty="0" smtClean="0"/>
              <a:t>  the </a:t>
            </a:r>
            <a:r>
              <a:rPr lang="en-US" dirty="0"/>
              <a:t>file system.</a:t>
            </a:r>
            <a:endParaRPr lang="en-US" sz="2000" dirty="0"/>
          </a:p>
          <a:p>
            <a:pPr lvl="1"/>
            <a:r>
              <a:rPr lang="en-US" dirty="0" smtClean="0"/>
              <a:t>- Restore </a:t>
            </a:r>
            <a:r>
              <a:rPr lang="en-US" dirty="0"/>
              <a:t>the system to a prior restore point.</a:t>
            </a:r>
            <a:endParaRPr lang="en-US" sz="2000" dirty="0"/>
          </a:p>
          <a:p>
            <a:pPr lvl="1"/>
            <a:r>
              <a:rPr lang="en-US" dirty="0" smtClean="0"/>
              <a:t>- Run </a:t>
            </a:r>
            <a:r>
              <a:rPr lang="en-US" dirty="0"/>
              <a:t>the system file checker utility from the command prompt. The command is </a:t>
            </a:r>
            <a:r>
              <a:rPr lang="en-US" b="1" dirty="0" err="1"/>
              <a:t>sfc</a:t>
            </a:r>
            <a:r>
              <a:rPr lang="en-US" b="1" dirty="0"/>
              <a:t> </a:t>
            </a:r>
            <a:r>
              <a:rPr lang="en-US" b="1" dirty="0" smtClean="0"/>
              <a:t/>
            </a:r>
            <a:br>
              <a:rPr lang="en-US" b="1" dirty="0" smtClean="0"/>
            </a:br>
            <a:r>
              <a:rPr lang="en-US" b="1" dirty="0" smtClean="0"/>
              <a:t>   /</a:t>
            </a:r>
            <a:r>
              <a:rPr lang="en-US" b="1" dirty="0" err="1"/>
              <a:t>scannow</a:t>
            </a:r>
            <a:r>
              <a:rPr lang="en-US" dirty="0"/>
              <a:t>. This utility scans all system files and replaces missing, corrupt, or </a:t>
            </a:r>
            <a:r>
              <a:rPr lang="en-US" dirty="0" smtClean="0"/>
              <a:t/>
            </a:r>
            <a:br>
              <a:rPr lang="en-US" dirty="0" smtClean="0"/>
            </a:br>
            <a:r>
              <a:rPr lang="en-US" dirty="0" smtClean="0"/>
              <a:t>   incorrect </a:t>
            </a:r>
            <a:r>
              <a:rPr lang="en-US" dirty="0"/>
              <a:t>versions of these files.</a:t>
            </a:r>
            <a:endParaRPr lang="en-US" sz="2000" dirty="0"/>
          </a:p>
        </p:txBody>
      </p:sp>
    </p:spTree>
    <p:extLst>
      <p:ext uri="{BB962C8B-B14F-4D97-AF65-F5344CB8AC3E}">
        <p14:creationId xmlns:p14="http://schemas.microsoft.com/office/powerpoint/2010/main" val="17428649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3939855" y="310158"/>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725210"/>
            <a:ext cx="8699863" cy="2739211"/>
          </a:xfrm>
          <a:prstGeom prst="rect">
            <a:avLst/>
          </a:prstGeom>
          <a:noFill/>
        </p:spPr>
        <p:txBody>
          <a:bodyPr wrap="square" rtlCol="0">
            <a:spAutoFit/>
          </a:bodyPr>
          <a:lstStyle/>
          <a:p>
            <a:r>
              <a:rPr lang="en-US" sz="2800" b="1" dirty="0"/>
              <a:t>9.15 Windows Boot Errors</a:t>
            </a:r>
          </a:p>
          <a:p>
            <a:r>
              <a:rPr lang="en-US" sz="2800" b="1" dirty="0"/>
              <a:t>9.15.2 </a:t>
            </a:r>
            <a:r>
              <a:rPr lang="en-US" sz="2800" b="1" dirty="0" smtClean="0"/>
              <a:t>The Boot Process:</a:t>
            </a:r>
          </a:p>
          <a:p>
            <a:r>
              <a:rPr lang="en-US" b="1" dirty="0"/>
              <a:t>Windows systems can boot using either a Legacy BIOS or a UEFI boot sequence. By understanding each of these boot sequences, you can focus troubleshooting efforts on the most likely errors</a:t>
            </a:r>
            <a:r>
              <a:rPr lang="en-US" b="1" dirty="0" smtClean="0"/>
              <a:t>.</a:t>
            </a:r>
          </a:p>
          <a:p>
            <a:endParaRPr lang="en-US" sz="800" b="1" dirty="0"/>
          </a:p>
          <a:p>
            <a:r>
              <a:rPr lang="en-US" b="1" dirty="0"/>
              <a:t>Legacy BIOS </a:t>
            </a:r>
            <a:r>
              <a:rPr lang="en-US" b="1" dirty="0" smtClean="0"/>
              <a:t>Boot (16 BIT)</a:t>
            </a:r>
            <a:endParaRPr lang="en-US" dirty="0"/>
          </a:p>
          <a:p>
            <a:r>
              <a:rPr lang="en-US" dirty="0"/>
              <a:t>The following diagram and table describe the four basic stages of the Legacy BIOS boot sequence</a:t>
            </a:r>
            <a:r>
              <a:rPr lang="en-US" dirty="0" smtClean="0"/>
              <a:t>:</a:t>
            </a:r>
            <a:endParaRPr lang="en-US" dirty="0"/>
          </a:p>
        </p:txBody>
      </p:sp>
      <p:pic>
        <p:nvPicPr>
          <p:cNvPr id="5" name="Picture 4" descr="http://cdn.testout.com/pcpro2016-en-us/en-us/resources/text/bootordr/bootordr_pc16_bios.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3581400"/>
            <a:ext cx="7391400" cy="2590800"/>
          </a:xfrm>
          <a:prstGeom prst="rect">
            <a:avLst/>
          </a:prstGeom>
          <a:noFill/>
          <a:ln>
            <a:noFill/>
          </a:ln>
        </p:spPr>
      </p:pic>
      <p:sp>
        <p:nvSpPr>
          <p:cNvPr id="3" name="TextBox 2"/>
          <p:cNvSpPr txBox="1"/>
          <p:nvPr/>
        </p:nvSpPr>
        <p:spPr>
          <a:xfrm>
            <a:off x="3749040" y="4206240"/>
            <a:ext cx="888385" cy="646331"/>
          </a:xfrm>
          <a:prstGeom prst="rect">
            <a:avLst/>
          </a:prstGeom>
          <a:noFill/>
        </p:spPr>
        <p:txBody>
          <a:bodyPr wrap="none" rtlCol="0">
            <a:spAutoFit/>
          </a:bodyPr>
          <a:lstStyle/>
          <a:p>
            <a:r>
              <a:rPr lang="en-US" b="1" dirty="0" smtClean="0"/>
              <a:t>Block 0</a:t>
            </a:r>
          </a:p>
          <a:p>
            <a:r>
              <a:rPr lang="en-US" b="1" dirty="0"/>
              <a:t>o</a:t>
            </a:r>
            <a:r>
              <a:rPr lang="en-US" b="1" dirty="0" smtClean="0"/>
              <a:t>n Disk</a:t>
            </a:r>
            <a:endParaRPr lang="en-US" b="1" dirty="0"/>
          </a:p>
        </p:txBody>
      </p:sp>
      <p:sp>
        <p:nvSpPr>
          <p:cNvPr id="6" name="TextBox 5"/>
          <p:cNvSpPr txBox="1"/>
          <p:nvPr/>
        </p:nvSpPr>
        <p:spPr>
          <a:xfrm>
            <a:off x="4796297" y="3124200"/>
            <a:ext cx="1528303" cy="646331"/>
          </a:xfrm>
          <a:prstGeom prst="rect">
            <a:avLst/>
          </a:prstGeom>
          <a:noFill/>
        </p:spPr>
        <p:txBody>
          <a:bodyPr wrap="none" rtlCol="0">
            <a:spAutoFit/>
          </a:bodyPr>
          <a:lstStyle/>
          <a:p>
            <a:r>
              <a:rPr lang="en-US" b="1" dirty="0" smtClean="0"/>
              <a:t>First Block of </a:t>
            </a:r>
          </a:p>
          <a:p>
            <a:r>
              <a:rPr lang="en-US" b="1" dirty="0" smtClean="0"/>
              <a:t>Boot Partition</a:t>
            </a:r>
            <a:endParaRPr lang="en-US" b="1" dirty="0"/>
          </a:p>
        </p:txBody>
      </p:sp>
      <p:sp>
        <p:nvSpPr>
          <p:cNvPr id="7" name="TextBox 6"/>
          <p:cNvSpPr txBox="1"/>
          <p:nvPr/>
        </p:nvSpPr>
        <p:spPr>
          <a:xfrm>
            <a:off x="1993664" y="5257800"/>
            <a:ext cx="3390032" cy="646331"/>
          </a:xfrm>
          <a:prstGeom prst="rect">
            <a:avLst/>
          </a:prstGeom>
          <a:noFill/>
        </p:spPr>
        <p:txBody>
          <a:bodyPr wrap="none" rtlCol="0">
            <a:spAutoFit/>
          </a:bodyPr>
          <a:lstStyle/>
          <a:p>
            <a:pPr algn="ctr"/>
            <a:r>
              <a:rPr lang="en-US" b="1" dirty="0" smtClean="0"/>
              <a:t>Block 0 of disk has partition table</a:t>
            </a:r>
          </a:p>
          <a:p>
            <a:pPr algn="ctr"/>
            <a:r>
              <a:rPr lang="en-US" b="1" dirty="0" smtClean="0"/>
              <a:t>Active Partition is Boot Partition</a:t>
            </a:r>
            <a:endParaRPr lang="en-US" b="1" dirty="0"/>
          </a:p>
        </p:txBody>
      </p:sp>
      <p:sp>
        <p:nvSpPr>
          <p:cNvPr id="8" name="TextBox 7"/>
          <p:cNvSpPr txBox="1"/>
          <p:nvPr/>
        </p:nvSpPr>
        <p:spPr>
          <a:xfrm>
            <a:off x="1963184" y="3350567"/>
            <a:ext cx="684162" cy="369332"/>
          </a:xfrm>
          <a:prstGeom prst="rect">
            <a:avLst/>
          </a:prstGeom>
          <a:noFill/>
        </p:spPr>
        <p:txBody>
          <a:bodyPr wrap="none" rtlCol="0">
            <a:spAutoFit/>
          </a:bodyPr>
          <a:lstStyle/>
          <a:p>
            <a:r>
              <a:rPr lang="en-US" b="1" dirty="0" smtClean="0"/>
              <a:t>POST</a:t>
            </a:r>
            <a:endParaRPr lang="en-US" b="1" dirty="0"/>
          </a:p>
        </p:txBody>
      </p:sp>
      <p:sp>
        <p:nvSpPr>
          <p:cNvPr id="9" name="TextBox 8"/>
          <p:cNvSpPr txBox="1"/>
          <p:nvPr/>
        </p:nvSpPr>
        <p:spPr>
          <a:xfrm>
            <a:off x="6510250" y="3165901"/>
            <a:ext cx="1838645" cy="369332"/>
          </a:xfrm>
          <a:prstGeom prst="rect">
            <a:avLst/>
          </a:prstGeom>
          <a:noFill/>
        </p:spPr>
        <p:txBody>
          <a:bodyPr wrap="none" rtlCol="0">
            <a:spAutoFit/>
          </a:bodyPr>
          <a:lstStyle/>
          <a:p>
            <a:r>
              <a:rPr lang="en-US" b="1" dirty="0" smtClean="0"/>
              <a:t>Windows Bootup</a:t>
            </a:r>
            <a:endParaRPr lang="en-US" b="1" dirty="0"/>
          </a:p>
        </p:txBody>
      </p:sp>
    </p:spTree>
    <p:extLst>
      <p:ext uri="{BB962C8B-B14F-4D97-AF65-F5344CB8AC3E}">
        <p14:creationId xmlns:p14="http://schemas.microsoft.com/office/powerpoint/2010/main" val="9102669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3939855"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457200"/>
            <a:ext cx="8699863" cy="846386"/>
          </a:xfrm>
          <a:prstGeom prst="rect">
            <a:avLst/>
          </a:prstGeom>
          <a:noFill/>
        </p:spPr>
        <p:txBody>
          <a:bodyPr wrap="square" rtlCol="0">
            <a:spAutoFit/>
          </a:bodyPr>
          <a:lstStyle/>
          <a:p>
            <a:r>
              <a:rPr lang="en-US" sz="2800" b="1" dirty="0" smtClean="0"/>
              <a:t>9.15.2 The Boot Process:</a:t>
            </a:r>
          </a:p>
          <a:p>
            <a:endParaRPr lang="en-US" sz="300" b="1" dirty="0"/>
          </a:p>
          <a:p>
            <a:r>
              <a:rPr lang="en-US" b="1" dirty="0" smtClean="0"/>
              <a:t>UEFI Boot (64 bit)</a:t>
            </a:r>
          </a:p>
        </p:txBody>
      </p:sp>
      <p:pic>
        <p:nvPicPr>
          <p:cNvPr id="5" name="Picture 4" descr="http://cdn.testout.com/pcpro2016-en-us/en-us/resources/text/bootordr/bootordr_pc16_uefi.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0736" y="1380530"/>
            <a:ext cx="7867464" cy="5096470"/>
          </a:xfrm>
          <a:prstGeom prst="rect">
            <a:avLst/>
          </a:prstGeom>
          <a:noFill/>
          <a:ln>
            <a:noFill/>
          </a:ln>
        </p:spPr>
      </p:pic>
      <p:sp>
        <p:nvSpPr>
          <p:cNvPr id="3" name="TextBox 2"/>
          <p:cNvSpPr txBox="1"/>
          <p:nvPr/>
        </p:nvSpPr>
        <p:spPr>
          <a:xfrm>
            <a:off x="2496475" y="3962400"/>
            <a:ext cx="870751" cy="646331"/>
          </a:xfrm>
          <a:prstGeom prst="rect">
            <a:avLst/>
          </a:prstGeom>
          <a:noFill/>
        </p:spPr>
        <p:txBody>
          <a:bodyPr wrap="none" rtlCol="0">
            <a:spAutoFit/>
          </a:bodyPr>
          <a:lstStyle/>
          <a:p>
            <a:r>
              <a:rPr lang="en-US" b="1" dirty="0" smtClean="0"/>
              <a:t>Block 0</a:t>
            </a:r>
          </a:p>
          <a:p>
            <a:r>
              <a:rPr lang="en-US" b="1" dirty="0"/>
              <a:t>o</a:t>
            </a:r>
            <a:r>
              <a:rPr lang="en-US" b="1" dirty="0" smtClean="0"/>
              <a:t>f Disk</a:t>
            </a:r>
            <a:endParaRPr lang="en-US" b="1" dirty="0"/>
          </a:p>
        </p:txBody>
      </p:sp>
      <p:sp>
        <p:nvSpPr>
          <p:cNvPr id="6" name="TextBox 5"/>
          <p:cNvSpPr txBox="1"/>
          <p:nvPr/>
        </p:nvSpPr>
        <p:spPr>
          <a:xfrm>
            <a:off x="5791200" y="1011198"/>
            <a:ext cx="1704184" cy="369332"/>
          </a:xfrm>
          <a:prstGeom prst="rect">
            <a:avLst/>
          </a:prstGeom>
          <a:noFill/>
        </p:spPr>
        <p:txBody>
          <a:bodyPr wrap="none" rtlCol="0">
            <a:spAutoFit/>
          </a:bodyPr>
          <a:lstStyle/>
          <a:p>
            <a:r>
              <a:rPr lang="en-US" b="1" dirty="0" smtClean="0"/>
              <a:t>Load EFI Drivers</a:t>
            </a:r>
            <a:endParaRPr lang="en-US" b="1" dirty="0"/>
          </a:p>
        </p:txBody>
      </p:sp>
      <p:sp>
        <p:nvSpPr>
          <p:cNvPr id="8" name="TextBox 7"/>
          <p:cNvSpPr txBox="1"/>
          <p:nvPr/>
        </p:nvSpPr>
        <p:spPr>
          <a:xfrm>
            <a:off x="3505200" y="3124200"/>
            <a:ext cx="2267287" cy="369332"/>
          </a:xfrm>
          <a:prstGeom prst="rect">
            <a:avLst/>
          </a:prstGeom>
          <a:noFill/>
        </p:spPr>
        <p:txBody>
          <a:bodyPr wrap="none" rtlCol="0">
            <a:spAutoFit/>
          </a:bodyPr>
          <a:lstStyle/>
          <a:p>
            <a:r>
              <a:rPr lang="en-US" b="1" dirty="0" smtClean="0"/>
              <a:t>Block 0 Boot Partition</a:t>
            </a:r>
            <a:endParaRPr lang="en-US" b="1" dirty="0"/>
          </a:p>
        </p:txBody>
      </p:sp>
      <p:sp>
        <p:nvSpPr>
          <p:cNvPr id="9" name="TextBox 8"/>
          <p:cNvSpPr txBox="1"/>
          <p:nvPr/>
        </p:nvSpPr>
        <p:spPr>
          <a:xfrm>
            <a:off x="7848600" y="4319170"/>
            <a:ext cx="1082027" cy="646331"/>
          </a:xfrm>
          <a:prstGeom prst="rect">
            <a:avLst/>
          </a:prstGeom>
          <a:noFill/>
        </p:spPr>
        <p:txBody>
          <a:bodyPr wrap="none" rtlCol="0">
            <a:spAutoFit/>
          </a:bodyPr>
          <a:lstStyle/>
          <a:p>
            <a:pPr algn="ctr"/>
            <a:r>
              <a:rPr lang="en-US" b="1" dirty="0" smtClean="0"/>
              <a:t>Load</a:t>
            </a:r>
          </a:p>
          <a:p>
            <a:pPr algn="ctr"/>
            <a:r>
              <a:rPr lang="en-US" b="1" dirty="0" smtClean="0"/>
              <a:t>Windows</a:t>
            </a:r>
            <a:endParaRPr lang="en-US" b="1" dirty="0"/>
          </a:p>
        </p:txBody>
      </p:sp>
      <p:sp>
        <p:nvSpPr>
          <p:cNvPr id="10" name="TextBox 9"/>
          <p:cNvSpPr txBox="1"/>
          <p:nvPr/>
        </p:nvSpPr>
        <p:spPr>
          <a:xfrm>
            <a:off x="2496475" y="1047988"/>
            <a:ext cx="1732718" cy="369332"/>
          </a:xfrm>
          <a:prstGeom prst="rect">
            <a:avLst/>
          </a:prstGeom>
          <a:noFill/>
        </p:spPr>
        <p:txBody>
          <a:bodyPr wrap="none" rtlCol="0">
            <a:spAutoFit/>
          </a:bodyPr>
          <a:lstStyle/>
          <a:p>
            <a:r>
              <a:rPr lang="en-US" b="1" dirty="0" smtClean="0"/>
              <a:t>Protected Mode</a:t>
            </a:r>
            <a:endParaRPr lang="en-US" b="1" dirty="0"/>
          </a:p>
        </p:txBody>
      </p:sp>
    </p:spTree>
    <p:extLst>
      <p:ext uri="{BB962C8B-B14F-4D97-AF65-F5344CB8AC3E}">
        <p14:creationId xmlns:p14="http://schemas.microsoft.com/office/powerpoint/2010/main" val="17690430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24882" y="304800"/>
            <a:ext cx="8534400" cy="6494085"/>
          </a:xfrm>
          <a:prstGeom prst="rect">
            <a:avLst/>
          </a:prstGeom>
          <a:noFill/>
        </p:spPr>
        <p:txBody>
          <a:bodyPr wrap="square" rtlCol="0">
            <a:spAutoFit/>
          </a:bodyPr>
          <a:lstStyle/>
          <a:p>
            <a:r>
              <a:rPr lang="en-US" sz="2800" b="1" dirty="0"/>
              <a:t>9.8.3 Digital Content </a:t>
            </a:r>
            <a:r>
              <a:rPr lang="en-US" sz="2800" b="1" dirty="0" smtClean="0"/>
              <a:t>Management:</a:t>
            </a:r>
          </a:p>
          <a:p>
            <a:r>
              <a:rPr lang="en-US" b="1" dirty="0"/>
              <a:t>There are two general software licensing models that you need to be familiar with:</a:t>
            </a:r>
          </a:p>
          <a:p>
            <a:endParaRPr lang="en-US" sz="800" b="1" dirty="0" smtClean="0"/>
          </a:p>
          <a:p>
            <a:r>
              <a:rPr lang="en-US" b="1" dirty="0" smtClean="0"/>
              <a:t>License Type	Description</a:t>
            </a:r>
          </a:p>
          <a:p>
            <a:r>
              <a:rPr lang="en-US" dirty="0" smtClean="0"/>
              <a:t>Proprietary	</a:t>
            </a:r>
            <a:r>
              <a:rPr lang="en-US" dirty="0"/>
              <a:t>The proprietary licensing model used by many software vendors. Each </a:t>
            </a:r>
            <a:r>
              <a:rPr lang="en-US" dirty="0" smtClean="0"/>
              <a:t>		vendor </a:t>
            </a:r>
            <a:r>
              <a:rPr lang="en-US" dirty="0"/>
              <a:t>you purchase a proprietary license from should provide an </a:t>
            </a:r>
            <a:r>
              <a:rPr lang="en-US" dirty="0" smtClean="0"/>
              <a:t>			End </a:t>
            </a:r>
            <a:r>
              <a:rPr lang="en-US" dirty="0"/>
              <a:t>User License Agreement (EULA) that dictates the specific terms </a:t>
            </a:r>
            <a:r>
              <a:rPr lang="en-US" dirty="0" smtClean="0"/>
              <a:t>			for </a:t>
            </a:r>
            <a:r>
              <a:rPr lang="en-US" dirty="0"/>
              <a:t>that particular software title</a:t>
            </a:r>
            <a:r>
              <a:rPr lang="en-US" dirty="0" smtClean="0"/>
              <a:t>.</a:t>
            </a:r>
          </a:p>
          <a:p>
            <a:endParaRPr lang="en-US" sz="800" dirty="0"/>
          </a:p>
          <a:p>
            <a:r>
              <a:rPr lang="en-US" dirty="0" smtClean="0"/>
              <a:t>		There </a:t>
            </a:r>
            <a:r>
              <a:rPr lang="en-US" dirty="0"/>
              <a:t>are several key facts that you need to remember about </a:t>
            </a:r>
            <a:r>
              <a:rPr lang="en-US" dirty="0" smtClean="0"/>
              <a:t>			proprietary </a:t>
            </a:r>
            <a:r>
              <a:rPr lang="en-US" dirty="0"/>
              <a:t>software licensing</a:t>
            </a:r>
            <a:r>
              <a:rPr lang="en-US" dirty="0" smtClean="0"/>
              <a:t>:</a:t>
            </a:r>
          </a:p>
          <a:p>
            <a:endParaRPr lang="en-US" sz="800" dirty="0"/>
          </a:p>
          <a:p>
            <a:pPr lvl="0"/>
            <a:r>
              <a:rPr lang="en-US" dirty="0" smtClean="0"/>
              <a:t>		</a:t>
            </a:r>
            <a:r>
              <a:rPr lang="en-US" sz="1700" dirty="0" smtClean="0"/>
              <a:t>o When </a:t>
            </a:r>
            <a:r>
              <a:rPr lang="en-US" sz="1700" dirty="0"/>
              <a:t>you purchase this type of software, you are not purchasing </a:t>
            </a:r>
            <a:r>
              <a:rPr lang="en-US" sz="1700" dirty="0" smtClean="0"/>
              <a:t>			    the </a:t>
            </a:r>
            <a:r>
              <a:rPr lang="en-US" sz="1700" dirty="0"/>
              <a:t>software itself. Instead, you are purchasing a license to </a:t>
            </a:r>
            <a:r>
              <a:rPr lang="en-US" sz="1700" i="1" dirty="0"/>
              <a:t>use</a:t>
            </a:r>
            <a:r>
              <a:rPr lang="en-US" sz="1700" dirty="0"/>
              <a:t> the </a:t>
            </a:r>
            <a:r>
              <a:rPr lang="en-US" sz="1700" dirty="0" smtClean="0"/>
              <a:t>			    software</a:t>
            </a:r>
            <a:r>
              <a:rPr lang="en-US" sz="1700" dirty="0"/>
              <a:t>.</a:t>
            </a:r>
          </a:p>
          <a:p>
            <a:pPr lvl="0"/>
            <a:r>
              <a:rPr lang="en-US" sz="1700" dirty="0" smtClean="0"/>
              <a:t>		o You </a:t>
            </a:r>
            <a:r>
              <a:rPr lang="en-US" sz="1700" dirty="0"/>
              <a:t>are not allowed to access the software's source code and make </a:t>
            </a:r>
            <a:r>
              <a:rPr lang="en-US" sz="1700" dirty="0" smtClean="0"/>
              <a:t>			   modifications</a:t>
            </a:r>
            <a:r>
              <a:rPr lang="en-US" sz="1700" dirty="0"/>
              <a:t>. Usually, the source code is not made available to </a:t>
            </a:r>
            <a:r>
              <a:rPr lang="en-US" sz="1700" dirty="0" smtClean="0"/>
              <a:t>			   customers</a:t>
            </a:r>
            <a:r>
              <a:rPr lang="en-US" sz="1700" dirty="0"/>
              <a:t>. A EULA does not typically allow you to reverse engineer </a:t>
            </a:r>
            <a:r>
              <a:rPr lang="en-US" sz="1700" dirty="0" smtClean="0"/>
              <a:t>			   the </a:t>
            </a:r>
            <a:r>
              <a:rPr lang="en-US" sz="1700" dirty="0"/>
              <a:t>software to recreate the source code.</a:t>
            </a:r>
          </a:p>
          <a:p>
            <a:pPr lvl="0"/>
            <a:r>
              <a:rPr lang="en-US" sz="1700" dirty="0" smtClean="0"/>
              <a:t>		o The </a:t>
            </a:r>
            <a:r>
              <a:rPr lang="en-US" sz="1700" dirty="0"/>
              <a:t>license usually only permits you to install the software on a </a:t>
            </a:r>
            <a:r>
              <a:rPr lang="en-US" sz="1700" dirty="0" smtClean="0"/>
              <a:t>			   fixed  number </a:t>
            </a:r>
            <a:r>
              <a:rPr lang="en-US" sz="1700" dirty="0"/>
              <a:t>of computers. Installation limits are commonly </a:t>
            </a:r>
            <a:r>
              <a:rPr lang="en-US" sz="1700" dirty="0" smtClean="0"/>
              <a:t>			   enforced by the </a:t>
            </a:r>
            <a:r>
              <a:rPr lang="en-US" sz="1700" dirty="0"/>
              <a:t>software vendor using online software activation. If </a:t>
            </a:r>
            <a:r>
              <a:rPr lang="en-US" sz="1700" dirty="0" smtClean="0"/>
              <a:t>			   you </a:t>
            </a:r>
            <a:r>
              <a:rPr lang="en-US" sz="1700" dirty="0"/>
              <a:t>try </a:t>
            </a:r>
            <a:r>
              <a:rPr lang="en-US" sz="1700" dirty="0" smtClean="0"/>
              <a:t>to use </a:t>
            </a:r>
            <a:r>
              <a:rPr lang="en-US" sz="1700" dirty="0"/>
              <a:t>the same activation code too many times, the </a:t>
            </a:r>
            <a:r>
              <a:rPr lang="en-US" sz="1700" dirty="0" smtClean="0"/>
              <a:t>				   software </a:t>
            </a:r>
            <a:r>
              <a:rPr lang="en-US" sz="1700" dirty="0"/>
              <a:t>will </a:t>
            </a:r>
            <a:r>
              <a:rPr lang="en-US" sz="1700" dirty="0" smtClean="0"/>
              <a:t>not activate </a:t>
            </a:r>
            <a:r>
              <a:rPr lang="en-US" sz="1700" dirty="0"/>
              <a:t>and can't be used</a:t>
            </a:r>
            <a:r>
              <a:rPr lang="en-US" sz="1700" dirty="0" smtClean="0"/>
              <a:t>.</a:t>
            </a:r>
            <a:endParaRPr lang="en-US" sz="1700" b="1" dirty="0" smtClean="0"/>
          </a:p>
          <a:p>
            <a:endParaRPr lang="en-US" sz="400" b="1" dirty="0" smtClean="0"/>
          </a:p>
        </p:txBody>
      </p:sp>
    </p:spTree>
    <p:extLst>
      <p:ext uri="{BB962C8B-B14F-4D97-AF65-F5344CB8AC3E}">
        <p14:creationId xmlns:p14="http://schemas.microsoft.com/office/powerpoint/2010/main" val="362898854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3939855"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22214" y="457200"/>
            <a:ext cx="8699863" cy="846386"/>
          </a:xfrm>
          <a:prstGeom prst="rect">
            <a:avLst/>
          </a:prstGeom>
          <a:noFill/>
        </p:spPr>
        <p:txBody>
          <a:bodyPr wrap="square" rtlCol="0">
            <a:spAutoFit/>
          </a:bodyPr>
          <a:lstStyle/>
          <a:p>
            <a:r>
              <a:rPr lang="en-US" sz="2800" b="1" dirty="0" smtClean="0"/>
              <a:t>9.15.2 The Boot Process:</a:t>
            </a:r>
          </a:p>
          <a:p>
            <a:endParaRPr lang="en-US" sz="300" b="1" dirty="0"/>
          </a:p>
          <a:p>
            <a:r>
              <a:rPr lang="en-US" b="1" dirty="0" smtClean="0"/>
              <a:t>BIOS and UEFI Boot Steps</a:t>
            </a:r>
          </a:p>
        </p:txBody>
      </p:sp>
      <p:sp>
        <p:nvSpPr>
          <p:cNvPr id="7" name="TextBox 6"/>
          <p:cNvSpPr txBox="1"/>
          <p:nvPr/>
        </p:nvSpPr>
        <p:spPr>
          <a:xfrm>
            <a:off x="2127702" y="2834640"/>
            <a:ext cx="4806498" cy="1200329"/>
          </a:xfrm>
          <a:prstGeom prst="rect">
            <a:avLst/>
          </a:prstGeom>
          <a:noFill/>
        </p:spPr>
        <p:txBody>
          <a:bodyPr wrap="square" rtlCol="0">
            <a:spAutoFit/>
          </a:bodyPr>
          <a:lstStyle/>
          <a:p>
            <a:pPr algn="ctr"/>
            <a:r>
              <a:rPr lang="en-US" b="1" dirty="0" smtClean="0"/>
              <a:t>Go to the Fact Sheets for a complete description of each step</a:t>
            </a:r>
          </a:p>
          <a:p>
            <a:pPr algn="ctr"/>
            <a:r>
              <a:rPr lang="en-US" b="1" dirty="0" smtClean="0"/>
              <a:t>of the </a:t>
            </a:r>
          </a:p>
          <a:p>
            <a:pPr algn="ctr"/>
            <a:r>
              <a:rPr lang="en-US" b="1" dirty="0" smtClean="0"/>
              <a:t>BIOS and UEFI Boot Processes</a:t>
            </a:r>
            <a:endParaRPr lang="en-US" b="1" dirty="0"/>
          </a:p>
        </p:txBody>
      </p:sp>
    </p:spTree>
    <p:extLst>
      <p:ext uri="{BB962C8B-B14F-4D97-AF65-F5344CB8AC3E}">
        <p14:creationId xmlns:p14="http://schemas.microsoft.com/office/powerpoint/2010/main" val="13308142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224882" y="304800"/>
            <a:ext cx="8534400" cy="5478423"/>
          </a:xfrm>
          <a:prstGeom prst="rect">
            <a:avLst/>
          </a:prstGeom>
          <a:noFill/>
        </p:spPr>
        <p:txBody>
          <a:bodyPr wrap="square" rtlCol="0">
            <a:spAutoFit/>
          </a:bodyPr>
          <a:lstStyle/>
          <a:p>
            <a:r>
              <a:rPr lang="en-US" sz="2800" b="1" dirty="0"/>
              <a:t>9.8.3 Digital Content </a:t>
            </a:r>
            <a:r>
              <a:rPr lang="en-US" sz="2800" b="1" dirty="0" smtClean="0"/>
              <a:t>Management:</a:t>
            </a:r>
          </a:p>
          <a:p>
            <a:endParaRPr lang="en-US" sz="800" b="1" dirty="0" smtClean="0"/>
          </a:p>
          <a:p>
            <a:r>
              <a:rPr lang="en-US" b="1" dirty="0" smtClean="0"/>
              <a:t>License Type	Description</a:t>
            </a:r>
          </a:p>
          <a:p>
            <a:r>
              <a:rPr lang="en-US" dirty="0" smtClean="0"/>
              <a:t>Proprietary	Two </a:t>
            </a:r>
            <a:r>
              <a:rPr lang="en-US" dirty="0"/>
              <a:t>different, general types of licenses are usually offered by </a:t>
            </a:r>
            <a:endParaRPr lang="en-US" dirty="0" smtClean="0"/>
          </a:p>
          <a:p>
            <a:r>
              <a:rPr lang="en-US" sz="1200" dirty="0" smtClean="0"/>
              <a:t>(Continued)</a:t>
            </a:r>
            <a:r>
              <a:rPr lang="en-US" dirty="0" smtClean="0"/>
              <a:t>		software </a:t>
            </a:r>
            <a:r>
              <a:rPr lang="en-US" dirty="0"/>
              <a:t>vendors</a:t>
            </a:r>
            <a:r>
              <a:rPr lang="en-US" dirty="0" smtClean="0"/>
              <a:t>:</a:t>
            </a:r>
          </a:p>
          <a:p>
            <a:endParaRPr lang="en-US" sz="800" dirty="0"/>
          </a:p>
          <a:p>
            <a:pPr lvl="0"/>
            <a:r>
              <a:rPr lang="en-US" i="1" dirty="0" smtClean="0"/>
              <a:t>		1. </a:t>
            </a:r>
            <a:r>
              <a:rPr lang="en-US" b="1" i="1" dirty="0" smtClean="0"/>
              <a:t>Personal </a:t>
            </a:r>
            <a:r>
              <a:rPr lang="en-US" b="1" i="1" dirty="0"/>
              <a:t>licenses</a:t>
            </a:r>
            <a:r>
              <a:rPr lang="en-US" dirty="0"/>
              <a:t> are intended for home and small business </a:t>
            </a:r>
            <a:r>
              <a:rPr lang="en-US" dirty="0" smtClean="0"/>
              <a:t/>
            </a:r>
            <a:br>
              <a:rPr lang="en-US" dirty="0" smtClean="0"/>
            </a:br>
            <a:r>
              <a:rPr lang="en-US" dirty="0" smtClean="0"/>
              <a:t>		customers</a:t>
            </a:r>
            <a:r>
              <a:rPr lang="en-US" dirty="0"/>
              <a:t>. Usually, they only allow the software to be installed on 1-3 </a:t>
            </a:r>
            <a:r>
              <a:rPr lang="en-US" dirty="0" smtClean="0"/>
              <a:t/>
            </a:r>
            <a:br>
              <a:rPr lang="en-US" dirty="0" smtClean="0"/>
            </a:br>
            <a:r>
              <a:rPr lang="en-US" dirty="0" smtClean="0"/>
              <a:t>		systems</a:t>
            </a:r>
            <a:r>
              <a:rPr lang="en-US" dirty="0"/>
              <a:t>. Because they are limited in the number of allowed installs, </a:t>
            </a:r>
            <a:r>
              <a:rPr lang="en-US" dirty="0" smtClean="0"/>
              <a:t/>
            </a:r>
            <a:br>
              <a:rPr lang="en-US" dirty="0" smtClean="0"/>
            </a:br>
            <a:r>
              <a:rPr lang="en-US" dirty="0" smtClean="0"/>
              <a:t>		personal </a:t>
            </a:r>
            <a:r>
              <a:rPr lang="en-US" dirty="0"/>
              <a:t>licenses are usually less expensive than other alternatives. </a:t>
            </a:r>
            <a:r>
              <a:rPr lang="en-US" dirty="0" smtClean="0"/>
              <a:t/>
            </a:r>
            <a:br>
              <a:rPr lang="en-US" dirty="0" smtClean="0"/>
            </a:br>
            <a:r>
              <a:rPr lang="en-US" dirty="0" smtClean="0"/>
              <a:t>		However</a:t>
            </a:r>
            <a:r>
              <a:rPr lang="en-US" dirty="0"/>
              <a:t>, personal licenses many not be the best choice for large </a:t>
            </a:r>
            <a:r>
              <a:rPr lang="en-US" dirty="0" smtClean="0"/>
              <a:t/>
            </a:r>
            <a:br>
              <a:rPr lang="en-US" dirty="0" smtClean="0"/>
            </a:br>
            <a:r>
              <a:rPr lang="en-US" dirty="0" smtClean="0"/>
              <a:t>		organizations</a:t>
            </a:r>
            <a:r>
              <a:rPr lang="en-US" dirty="0"/>
              <a:t>, which may need to purchase hundreds or even </a:t>
            </a:r>
            <a:r>
              <a:rPr lang="en-US" dirty="0" smtClean="0"/>
              <a:t/>
            </a:r>
            <a:br>
              <a:rPr lang="en-US" dirty="0" smtClean="0"/>
            </a:br>
            <a:r>
              <a:rPr lang="en-US" dirty="0" smtClean="0"/>
              <a:t>		thousands </a:t>
            </a:r>
            <a:r>
              <a:rPr lang="en-US" dirty="0"/>
              <a:t>of licenses for a given software title.</a:t>
            </a:r>
          </a:p>
          <a:p>
            <a:r>
              <a:rPr lang="en-US" i="1" dirty="0" smtClean="0"/>
              <a:t>		2 </a:t>
            </a:r>
            <a:r>
              <a:rPr lang="en-US" b="1" i="1" dirty="0" smtClean="0"/>
              <a:t>Enterprise </a:t>
            </a:r>
            <a:r>
              <a:rPr lang="en-US" b="1" i="1" dirty="0"/>
              <a:t>licenses</a:t>
            </a:r>
            <a:r>
              <a:rPr lang="en-US" dirty="0"/>
              <a:t> (which are also sometimes called </a:t>
            </a:r>
            <a:r>
              <a:rPr lang="en-US" i="1" dirty="0"/>
              <a:t>volume </a:t>
            </a:r>
            <a:r>
              <a:rPr lang="en-US" i="1" dirty="0" smtClean="0"/>
              <a:t>			licenses</a:t>
            </a:r>
            <a:r>
              <a:rPr lang="en-US" dirty="0"/>
              <a:t>) are intended for medium and large organizations. Enterprise </a:t>
            </a:r>
            <a:r>
              <a:rPr lang="en-US" dirty="0" smtClean="0"/>
              <a:t/>
            </a:r>
            <a:br>
              <a:rPr lang="en-US" dirty="0" smtClean="0"/>
            </a:br>
            <a:r>
              <a:rPr lang="en-US" dirty="0" smtClean="0"/>
              <a:t>		licenses </a:t>
            </a:r>
            <a:r>
              <a:rPr lang="en-US" dirty="0"/>
              <a:t>allow the customer to install the software without restriction </a:t>
            </a:r>
            <a:r>
              <a:rPr lang="en-US" dirty="0" smtClean="0"/>
              <a:t/>
            </a:r>
            <a:br>
              <a:rPr lang="en-US" dirty="0" smtClean="0"/>
            </a:br>
            <a:r>
              <a:rPr lang="en-US" dirty="0" smtClean="0"/>
              <a:t>		using </a:t>
            </a:r>
            <a:r>
              <a:rPr lang="en-US" dirty="0"/>
              <a:t>the same activation code (typically until a maximum cap is </a:t>
            </a:r>
            <a:r>
              <a:rPr lang="en-US" dirty="0" smtClean="0"/>
              <a:t/>
            </a:r>
            <a:br>
              <a:rPr lang="en-US" dirty="0" smtClean="0"/>
            </a:br>
            <a:r>
              <a:rPr lang="en-US" dirty="0" smtClean="0"/>
              <a:t>		reached</a:t>
            </a:r>
            <a:r>
              <a:rPr lang="en-US" dirty="0"/>
              <a:t>). Because of the volume involved, the customer is usually </a:t>
            </a:r>
            <a:r>
              <a:rPr lang="en-US" dirty="0" smtClean="0"/>
              <a:t/>
            </a:r>
            <a:br>
              <a:rPr lang="en-US" dirty="0" smtClean="0"/>
            </a:br>
            <a:r>
              <a:rPr lang="en-US" dirty="0" smtClean="0"/>
              <a:t>		able </a:t>
            </a:r>
            <a:r>
              <a:rPr lang="en-US" dirty="0"/>
              <a:t>to purchase an enterprise license for much less than the cost of </a:t>
            </a:r>
            <a:r>
              <a:rPr lang="en-US" dirty="0" smtClean="0"/>
              <a:t/>
            </a:r>
            <a:br>
              <a:rPr lang="en-US" dirty="0" smtClean="0"/>
            </a:br>
            <a:r>
              <a:rPr lang="en-US" dirty="0" smtClean="0"/>
              <a:t>		too </a:t>
            </a:r>
            <a:r>
              <a:rPr lang="en-US" dirty="0"/>
              <a:t>expensive for most home or small business users.</a:t>
            </a:r>
            <a:endParaRPr lang="en-US" b="1" dirty="0" smtClean="0"/>
          </a:p>
        </p:txBody>
      </p:sp>
    </p:spTree>
    <p:extLst>
      <p:ext uri="{BB962C8B-B14F-4D97-AF65-F5344CB8AC3E}">
        <p14:creationId xmlns:p14="http://schemas.microsoft.com/office/powerpoint/2010/main" val="3570731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04800" y="609600"/>
            <a:ext cx="8534400" cy="5878532"/>
          </a:xfrm>
          <a:prstGeom prst="rect">
            <a:avLst/>
          </a:prstGeom>
          <a:noFill/>
        </p:spPr>
        <p:txBody>
          <a:bodyPr wrap="square" rtlCol="0">
            <a:spAutoFit/>
          </a:bodyPr>
          <a:lstStyle/>
          <a:p>
            <a:r>
              <a:rPr lang="en-US" sz="2800" b="1" dirty="0"/>
              <a:t>9.8.3 Digital Content </a:t>
            </a:r>
            <a:r>
              <a:rPr lang="en-US" sz="2800" b="1" dirty="0" smtClean="0"/>
              <a:t>Management:</a:t>
            </a:r>
          </a:p>
          <a:p>
            <a:r>
              <a:rPr lang="en-US" b="1" dirty="0"/>
              <a:t>There are two general software licensing models that you need to be familiar with:</a:t>
            </a:r>
          </a:p>
          <a:p>
            <a:endParaRPr lang="en-US" sz="800" b="1" dirty="0" smtClean="0"/>
          </a:p>
          <a:p>
            <a:r>
              <a:rPr lang="en-US" b="1" dirty="0" smtClean="0"/>
              <a:t>License Type	Description</a:t>
            </a:r>
          </a:p>
          <a:p>
            <a:r>
              <a:rPr lang="en-US" dirty="0" smtClean="0"/>
              <a:t>Open Source	</a:t>
            </a:r>
            <a:r>
              <a:rPr lang="en-US" dirty="0"/>
              <a:t>Open Source software used to be exclusive to Linux and Unix </a:t>
            </a:r>
            <a:r>
              <a:rPr lang="en-US" dirty="0" smtClean="0"/>
              <a:t>			operating </a:t>
            </a:r>
            <a:r>
              <a:rPr lang="en-US" dirty="0"/>
              <a:t>systems. However, many Open Source applications are now </a:t>
            </a:r>
            <a:r>
              <a:rPr lang="en-US" dirty="0" smtClean="0"/>
              <a:t>		available </a:t>
            </a:r>
            <a:r>
              <a:rPr lang="en-US" dirty="0"/>
              <a:t>for Windows and Mac operating systems. </a:t>
            </a:r>
            <a:endParaRPr lang="en-US" dirty="0" smtClean="0"/>
          </a:p>
          <a:p>
            <a:r>
              <a:rPr lang="en-US" sz="1200" dirty="0" smtClean="0"/>
              <a:t>		(Open Office, GIMP, Firefox, Linux)</a:t>
            </a:r>
            <a:endParaRPr lang="en-US" dirty="0" smtClean="0"/>
          </a:p>
          <a:p>
            <a:endParaRPr lang="en-US" sz="800" dirty="0"/>
          </a:p>
          <a:p>
            <a:r>
              <a:rPr lang="en-US" dirty="0" smtClean="0"/>
              <a:t>		</a:t>
            </a:r>
            <a:r>
              <a:rPr lang="en-US" b="1" dirty="0" smtClean="0"/>
              <a:t>Open Source licensing </a:t>
            </a:r>
            <a:r>
              <a:rPr lang="en-US" b="1" dirty="0"/>
              <a:t>is very different from proprietary licensing</a:t>
            </a:r>
            <a:r>
              <a:rPr lang="en-US" b="1" dirty="0" smtClean="0"/>
              <a:t>:</a:t>
            </a:r>
          </a:p>
          <a:p>
            <a:endParaRPr lang="en-US" sz="800" dirty="0"/>
          </a:p>
          <a:p>
            <a:pPr lvl="0"/>
            <a:r>
              <a:rPr lang="en-US" dirty="0" smtClean="0"/>
              <a:t>		Open </a:t>
            </a:r>
            <a:r>
              <a:rPr lang="en-US" dirty="0"/>
              <a:t>Source software is usually freely distributed. You can typically </a:t>
            </a:r>
            <a:r>
              <a:rPr lang="en-US" dirty="0" smtClean="0"/>
              <a:t>			download</a:t>
            </a:r>
            <a:r>
              <a:rPr lang="en-US" dirty="0"/>
              <a:t>, install, and use the software without paying a license fee</a:t>
            </a:r>
            <a:r>
              <a:rPr lang="en-US" dirty="0" smtClean="0"/>
              <a:t>.</a:t>
            </a:r>
          </a:p>
          <a:p>
            <a:pPr lvl="0"/>
            <a:endParaRPr lang="en-US" sz="800" dirty="0"/>
          </a:p>
          <a:p>
            <a:pPr lvl="0"/>
            <a:r>
              <a:rPr lang="en-US" dirty="0" smtClean="0"/>
              <a:t>		Most </a:t>
            </a:r>
            <a:r>
              <a:rPr lang="en-US" dirty="0"/>
              <a:t>Open Source software is distributed under the GNU General </a:t>
            </a:r>
            <a:r>
              <a:rPr lang="en-US" dirty="0" smtClean="0"/>
              <a:t>			Public </a:t>
            </a:r>
            <a:r>
              <a:rPr lang="en-US" dirty="0"/>
              <a:t>License (GPL), which requires that the source code for the </a:t>
            </a:r>
            <a:r>
              <a:rPr lang="en-US" dirty="0" smtClean="0"/>
              <a:t>			software </a:t>
            </a:r>
            <a:r>
              <a:rPr lang="en-US" dirty="0"/>
              <a:t>to be freely distributable to anyone who wants it. </a:t>
            </a:r>
            <a:endParaRPr lang="en-US" dirty="0" smtClean="0"/>
          </a:p>
          <a:p>
            <a:pPr lvl="0"/>
            <a:endParaRPr lang="en-US" sz="800" dirty="0"/>
          </a:p>
          <a:p>
            <a:pPr lvl="0"/>
            <a:r>
              <a:rPr lang="en-US" dirty="0" smtClean="0"/>
              <a:t>		This means </a:t>
            </a:r>
            <a:r>
              <a:rPr lang="en-US" dirty="0"/>
              <a:t>you can download the source code for an application, </a:t>
            </a:r>
            <a:r>
              <a:rPr lang="en-US" dirty="0" smtClean="0"/>
              <a:t>			modify it</a:t>
            </a:r>
            <a:r>
              <a:rPr lang="en-US" dirty="0"/>
              <a:t>, recompile it, and then use the modified version of the </a:t>
            </a:r>
            <a:r>
              <a:rPr lang="en-US" dirty="0" smtClean="0"/>
              <a:t>			software</a:t>
            </a:r>
            <a:r>
              <a:rPr lang="en-US" dirty="0"/>
              <a:t>. </a:t>
            </a:r>
            <a:endParaRPr lang="en-US" dirty="0" smtClean="0"/>
          </a:p>
          <a:p>
            <a:pPr lvl="0"/>
            <a:endParaRPr lang="en-US" sz="800" dirty="0"/>
          </a:p>
          <a:p>
            <a:pPr lvl="0"/>
            <a:r>
              <a:rPr lang="en-US" dirty="0" smtClean="0"/>
              <a:t>		In fact</a:t>
            </a:r>
            <a:r>
              <a:rPr lang="en-US" dirty="0"/>
              <a:t>, you could even post it for others to use as </a:t>
            </a:r>
            <a:r>
              <a:rPr lang="en-US" dirty="0" smtClean="0"/>
              <a:t>long </a:t>
            </a:r>
          </a:p>
          <a:p>
            <a:pPr lvl="0"/>
            <a:r>
              <a:rPr lang="en-US" dirty="0" smtClean="0"/>
              <a:t>		as </a:t>
            </a:r>
            <a:r>
              <a:rPr lang="en-US" dirty="0"/>
              <a:t>you make </a:t>
            </a:r>
            <a:r>
              <a:rPr lang="en-US" dirty="0" smtClean="0"/>
              <a:t>your source </a:t>
            </a:r>
            <a:r>
              <a:rPr lang="en-US" dirty="0"/>
              <a:t>code freely available as well</a:t>
            </a:r>
            <a:r>
              <a:rPr lang="en-US" dirty="0" smtClean="0"/>
              <a:t>.</a:t>
            </a:r>
            <a:endParaRPr lang="en-US" dirty="0"/>
          </a:p>
        </p:txBody>
      </p:sp>
      <p:pic>
        <p:nvPicPr>
          <p:cNvPr id="54274" name="Picture 2" descr="new orb logo"/>
          <p:cNvPicPr>
            <a:picLocks noChangeAspect="1" noChangeArrowheads="1"/>
          </p:cNvPicPr>
          <p:nvPr/>
        </p:nvPicPr>
        <p:blipFill>
          <a:blip r:embed="rId2" cstate="print"/>
          <a:srcRect/>
          <a:stretch>
            <a:fillRect/>
          </a:stretch>
        </p:blipFill>
        <p:spPr bwMode="auto">
          <a:xfrm>
            <a:off x="381000" y="2133600"/>
            <a:ext cx="1371600" cy="1371601"/>
          </a:xfrm>
          <a:prstGeom prst="rect">
            <a:avLst/>
          </a:prstGeom>
          <a:noFill/>
        </p:spPr>
      </p:pic>
      <p:sp>
        <p:nvSpPr>
          <p:cNvPr id="54276" name="AutoShape 4" descr="Image result for gimp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4278" name="AutoShape 6" descr="Image result for gimp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4280" name="Picture 8" descr="Image result for gimp logo"/>
          <p:cNvPicPr>
            <a:picLocks noChangeAspect="1" noChangeArrowheads="1"/>
          </p:cNvPicPr>
          <p:nvPr/>
        </p:nvPicPr>
        <p:blipFill>
          <a:blip r:embed="rId3" cstate="print"/>
          <a:srcRect/>
          <a:stretch>
            <a:fillRect/>
          </a:stretch>
        </p:blipFill>
        <p:spPr bwMode="auto">
          <a:xfrm>
            <a:off x="152400" y="3429000"/>
            <a:ext cx="1905000" cy="1422401"/>
          </a:xfrm>
          <a:prstGeom prst="rect">
            <a:avLst/>
          </a:prstGeom>
          <a:noFill/>
        </p:spPr>
      </p:pic>
      <p:sp>
        <p:nvSpPr>
          <p:cNvPr id="54282" name="AutoShape 10" descr="Image result for mozilla log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4286" name="Picture 14" descr="Related image"/>
          <p:cNvPicPr>
            <a:picLocks noChangeAspect="1" noChangeArrowheads="1"/>
          </p:cNvPicPr>
          <p:nvPr/>
        </p:nvPicPr>
        <p:blipFill>
          <a:blip r:embed="rId4" cstate="print"/>
          <a:srcRect l="25600" t="3077" r="26400" b="4615"/>
          <a:stretch>
            <a:fillRect/>
          </a:stretch>
        </p:blipFill>
        <p:spPr bwMode="auto">
          <a:xfrm>
            <a:off x="304800" y="4876800"/>
            <a:ext cx="1447800" cy="1447800"/>
          </a:xfrm>
          <a:prstGeom prst="rect">
            <a:avLst/>
          </a:prstGeom>
          <a:noFill/>
        </p:spPr>
      </p:pic>
      <p:pic>
        <p:nvPicPr>
          <p:cNvPr id="54288" name="Picture 16" descr="Image result for linux logos"/>
          <p:cNvPicPr>
            <a:picLocks noChangeAspect="1" noChangeArrowheads="1"/>
          </p:cNvPicPr>
          <p:nvPr/>
        </p:nvPicPr>
        <p:blipFill>
          <a:blip r:embed="rId5" cstate="print"/>
          <a:srcRect t="5000"/>
          <a:stretch>
            <a:fillRect/>
          </a:stretch>
        </p:blipFill>
        <p:spPr bwMode="auto">
          <a:xfrm>
            <a:off x="7505700" y="5410200"/>
            <a:ext cx="1524000" cy="1447800"/>
          </a:xfrm>
          <a:prstGeom prst="rect">
            <a:avLst/>
          </a:prstGeom>
          <a:noFill/>
        </p:spPr>
      </p:pic>
    </p:spTree>
    <p:extLst>
      <p:ext uri="{BB962C8B-B14F-4D97-AF65-F5344CB8AC3E}">
        <p14:creationId xmlns:p14="http://schemas.microsoft.com/office/powerpoint/2010/main" val="94866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85577" y="76200"/>
            <a:ext cx="947695" cy="369332"/>
          </a:xfrm>
          <a:prstGeom prst="rect">
            <a:avLst/>
          </a:prstGeom>
          <a:noFill/>
        </p:spPr>
        <p:txBody>
          <a:bodyPr wrap="none" rtlCol="0">
            <a:spAutoFit/>
          </a:bodyPr>
          <a:lstStyle/>
          <a:p>
            <a:r>
              <a:rPr lang="en-US" dirty="0" smtClean="0"/>
              <a:t>CIS101B</a:t>
            </a:r>
            <a:endParaRPr lang="en-US" dirty="0"/>
          </a:p>
        </p:txBody>
      </p:sp>
      <p:sp>
        <p:nvSpPr>
          <p:cNvPr id="2" name="TextBox 1"/>
          <p:cNvSpPr txBox="1"/>
          <p:nvPr/>
        </p:nvSpPr>
        <p:spPr>
          <a:xfrm>
            <a:off x="304800" y="304800"/>
            <a:ext cx="8534400" cy="6186309"/>
          </a:xfrm>
          <a:prstGeom prst="rect">
            <a:avLst/>
          </a:prstGeom>
          <a:noFill/>
        </p:spPr>
        <p:txBody>
          <a:bodyPr wrap="square" rtlCol="0">
            <a:spAutoFit/>
          </a:bodyPr>
          <a:lstStyle/>
          <a:p>
            <a:r>
              <a:rPr lang="en-US" sz="2800" b="1" dirty="0"/>
              <a:t>9.8.3 Digital Content </a:t>
            </a:r>
            <a:r>
              <a:rPr lang="en-US" sz="2800" b="1" dirty="0" smtClean="0"/>
              <a:t>Management:</a:t>
            </a:r>
          </a:p>
          <a:p>
            <a:endParaRPr lang="en-US" sz="800" b="1" dirty="0" smtClean="0"/>
          </a:p>
          <a:p>
            <a:r>
              <a:rPr lang="en-US" b="1" dirty="0" smtClean="0"/>
              <a:t>License Type	Description</a:t>
            </a:r>
          </a:p>
          <a:p>
            <a:r>
              <a:rPr lang="en-US" dirty="0" smtClean="0"/>
              <a:t>Open Source	</a:t>
            </a:r>
            <a:r>
              <a:rPr lang="en-US" dirty="0"/>
              <a:t>Organizations that release open source applications typically use a </a:t>
            </a:r>
            <a:r>
              <a:rPr lang="en-US" dirty="0" smtClean="0"/>
              <a:t>			variety </a:t>
            </a:r>
            <a:r>
              <a:rPr lang="en-US" dirty="0"/>
              <a:t>of means to generate revenue so they can keep developing </a:t>
            </a:r>
            <a:r>
              <a:rPr lang="en-US" dirty="0" smtClean="0"/>
              <a:t>			new </a:t>
            </a:r>
            <a:r>
              <a:rPr lang="en-US" dirty="0"/>
              <a:t>products:</a:t>
            </a:r>
          </a:p>
          <a:p>
            <a:pPr lvl="0"/>
            <a:r>
              <a:rPr lang="en-US" dirty="0" smtClean="0"/>
              <a:t>		o </a:t>
            </a:r>
            <a:r>
              <a:rPr lang="en-US" b="1" dirty="0" smtClean="0"/>
              <a:t>Contributions</a:t>
            </a:r>
            <a:r>
              <a:rPr lang="en-US" b="1" dirty="0"/>
              <a:t>. </a:t>
            </a:r>
            <a:r>
              <a:rPr lang="en-US" dirty="0"/>
              <a:t>Some Open Source projects ask you to contribute </a:t>
            </a:r>
            <a:r>
              <a:rPr lang="en-US" dirty="0" smtClean="0"/>
              <a:t>			   financially </a:t>
            </a:r>
            <a:r>
              <a:rPr lang="en-US" dirty="0"/>
              <a:t>if you use their software.</a:t>
            </a:r>
          </a:p>
          <a:p>
            <a:pPr lvl="0"/>
            <a:r>
              <a:rPr lang="en-US" dirty="0" smtClean="0"/>
              <a:t>		o </a:t>
            </a:r>
            <a:r>
              <a:rPr lang="en-US" b="1" dirty="0" smtClean="0"/>
              <a:t>Added </a:t>
            </a:r>
            <a:r>
              <a:rPr lang="en-US" b="1" dirty="0"/>
              <a:t>functionality. </a:t>
            </a:r>
            <a:r>
              <a:rPr lang="en-US" dirty="0"/>
              <a:t>Some Open Source projects release a base </a:t>
            </a:r>
            <a:r>
              <a:rPr lang="en-US" dirty="0" smtClean="0"/>
              <a:t>			   version </a:t>
            </a:r>
            <a:r>
              <a:rPr lang="en-US" dirty="0"/>
              <a:t>of their software for free, but then charge a fee for highly </a:t>
            </a:r>
            <a:r>
              <a:rPr lang="en-US" dirty="0" smtClean="0"/>
              <a:t>			   desirable </a:t>
            </a:r>
            <a:r>
              <a:rPr lang="en-US" dirty="0"/>
              <a:t>add-ons.</a:t>
            </a:r>
          </a:p>
          <a:p>
            <a:pPr lvl="0"/>
            <a:r>
              <a:rPr lang="en-US" dirty="0" smtClean="0"/>
              <a:t>		o </a:t>
            </a:r>
            <a:r>
              <a:rPr lang="en-US" b="1" dirty="0" smtClean="0"/>
              <a:t>Support </a:t>
            </a:r>
            <a:r>
              <a:rPr lang="en-US" b="1" dirty="0"/>
              <a:t>contracts</a:t>
            </a:r>
            <a:r>
              <a:rPr lang="en-US" dirty="0"/>
              <a:t>. Some Open Source projects release their </a:t>
            </a:r>
            <a:r>
              <a:rPr lang="en-US" dirty="0" smtClean="0"/>
              <a:t>			    software </a:t>
            </a:r>
            <a:r>
              <a:rPr lang="en-US" dirty="0"/>
              <a:t>for free, but then charge a fee for technical support.</a:t>
            </a:r>
          </a:p>
          <a:p>
            <a:pPr lvl="0"/>
            <a:r>
              <a:rPr lang="en-US" dirty="0" smtClean="0"/>
              <a:t>		o </a:t>
            </a:r>
            <a:r>
              <a:rPr lang="en-US" b="1" dirty="0" smtClean="0"/>
              <a:t>Training </a:t>
            </a:r>
            <a:r>
              <a:rPr lang="en-US" b="1" dirty="0"/>
              <a:t>contracts. </a:t>
            </a:r>
            <a:r>
              <a:rPr lang="en-US" dirty="0"/>
              <a:t>Like support contracts, some Open Source </a:t>
            </a:r>
            <a:r>
              <a:rPr lang="en-US" dirty="0" smtClean="0"/>
              <a:t>			    projects </a:t>
            </a:r>
            <a:r>
              <a:rPr lang="en-US" dirty="0"/>
              <a:t>also provide training for a fee.</a:t>
            </a:r>
          </a:p>
          <a:p>
            <a:pPr lvl="0"/>
            <a:r>
              <a:rPr lang="en-US" dirty="0" smtClean="0"/>
              <a:t>		o </a:t>
            </a:r>
            <a:r>
              <a:rPr lang="en-US" b="1" dirty="0" smtClean="0"/>
              <a:t>Partnerships</a:t>
            </a:r>
            <a:r>
              <a:rPr lang="en-US" b="1" dirty="0"/>
              <a:t>. </a:t>
            </a:r>
            <a:r>
              <a:rPr lang="en-US" dirty="0"/>
              <a:t>Sometimes an Open Source project will partner with a </a:t>
            </a:r>
            <a:r>
              <a:rPr lang="en-US" dirty="0" smtClean="0"/>
              <a:t>		    commercial </a:t>
            </a:r>
            <a:r>
              <a:rPr lang="en-US" dirty="0"/>
              <a:t>organization. In this situation, two versions of an </a:t>
            </a:r>
            <a:r>
              <a:rPr lang="en-US" dirty="0" smtClean="0"/>
              <a:t>			    application </a:t>
            </a:r>
            <a:r>
              <a:rPr lang="en-US" dirty="0"/>
              <a:t>will be created, one that is proprietary and one that is </a:t>
            </a:r>
            <a:r>
              <a:rPr lang="en-US" dirty="0" smtClean="0"/>
              <a:t>			    Open </a:t>
            </a:r>
            <a:r>
              <a:rPr lang="en-US" dirty="0"/>
              <a:t>Source. The proprietary version is typically used to finance </a:t>
            </a:r>
            <a:r>
              <a:rPr lang="en-US" dirty="0" smtClean="0"/>
              <a:t>			    the development </a:t>
            </a:r>
            <a:r>
              <a:rPr lang="en-US" dirty="0"/>
              <a:t>of the free version.</a:t>
            </a:r>
          </a:p>
          <a:p>
            <a:r>
              <a:rPr lang="en-US" dirty="0" smtClean="0"/>
              <a:t>		o </a:t>
            </a:r>
            <a:r>
              <a:rPr lang="en-US" b="1" dirty="0" smtClean="0"/>
              <a:t>Subscriptions</a:t>
            </a:r>
            <a:r>
              <a:rPr lang="en-US" b="1" dirty="0"/>
              <a:t>. </a:t>
            </a:r>
            <a:r>
              <a:rPr lang="en-US" dirty="0"/>
              <a:t>Sometimes an Open Source project will sell </a:t>
            </a:r>
            <a:r>
              <a:rPr lang="en-US" dirty="0" smtClean="0"/>
              <a:t>			    subscriptions </a:t>
            </a:r>
            <a:r>
              <a:rPr lang="en-US" dirty="0"/>
              <a:t>for online accounts or server access</a:t>
            </a:r>
            <a:r>
              <a:rPr lang="en-US" dirty="0" smtClean="0"/>
              <a:t>.	</a:t>
            </a:r>
            <a:endParaRPr lang="en-US" dirty="0"/>
          </a:p>
        </p:txBody>
      </p:sp>
      <p:pic>
        <p:nvPicPr>
          <p:cNvPr id="53250" name="Picture 2" descr="Related image"/>
          <p:cNvPicPr>
            <a:picLocks noChangeAspect="1" noChangeArrowheads="1"/>
          </p:cNvPicPr>
          <p:nvPr/>
        </p:nvPicPr>
        <p:blipFill>
          <a:blip r:embed="rId2" cstate="print"/>
          <a:srcRect l="10667" r="10667"/>
          <a:stretch>
            <a:fillRect/>
          </a:stretch>
        </p:blipFill>
        <p:spPr bwMode="auto">
          <a:xfrm>
            <a:off x="152400" y="1752600"/>
            <a:ext cx="1905000" cy="1009004"/>
          </a:xfrm>
          <a:prstGeom prst="rect">
            <a:avLst/>
          </a:prstGeom>
          <a:noFill/>
        </p:spPr>
      </p:pic>
      <p:pic>
        <p:nvPicPr>
          <p:cNvPr id="53252" name="Picture 4" descr="Image result for open source logo"/>
          <p:cNvPicPr>
            <a:picLocks noChangeAspect="1" noChangeArrowheads="1"/>
          </p:cNvPicPr>
          <p:nvPr/>
        </p:nvPicPr>
        <p:blipFill>
          <a:blip r:embed="rId3" cstate="print"/>
          <a:srcRect l="6667" t="5825" r="6667" b="6796"/>
          <a:stretch>
            <a:fillRect/>
          </a:stretch>
        </p:blipFill>
        <p:spPr bwMode="auto">
          <a:xfrm>
            <a:off x="381000" y="3124200"/>
            <a:ext cx="1386840" cy="1600200"/>
          </a:xfrm>
          <a:prstGeom prst="rect">
            <a:avLst/>
          </a:prstGeom>
          <a:noFill/>
        </p:spPr>
      </p:pic>
      <p:pic>
        <p:nvPicPr>
          <p:cNvPr id="53254" name="Picture 6" descr="Image result for mozilla logo"/>
          <p:cNvPicPr>
            <a:picLocks noChangeAspect="1" noChangeArrowheads="1"/>
          </p:cNvPicPr>
          <p:nvPr/>
        </p:nvPicPr>
        <p:blipFill>
          <a:blip r:embed="rId4" cstate="print"/>
          <a:srcRect l="6380" t="6443" r="39843" b="18819"/>
          <a:stretch>
            <a:fillRect/>
          </a:stretch>
        </p:blipFill>
        <p:spPr bwMode="auto">
          <a:xfrm>
            <a:off x="381000" y="5029200"/>
            <a:ext cx="1550276" cy="1524000"/>
          </a:xfrm>
          <a:prstGeom prst="rect">
            <a:avLst/>
          </a:prstGeom>
          <a:noFill/>
        </p:spPr>
      </p:pic>
    </p:spTree>
    <p:extLst>
      <p:ext uri="{BB962C8B-B14F-4D97-AF65-F5344CB8AC3E}">
        <p14:creationId xmlns:p14="http://schemas.microsoft.com/office/powerpoint/2010/main" val="3172554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TotalTime>
  <Words>1760</Words>
  <Application>Microsoft Office PowerPoint</Application>
  <PresentationFormat>On-screen Show (4:3)</PresentationFormat>
  <Paragraphs>820</Paragraphs>
  <Slides>60</Slides>
  <Notes>0</Notes>
  <HiddenSlides>3</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dc:creator>
  <cp:lastModifiedBy>bob</cp:lastModifiedBy>
  <cp:revision>164</cp:revision>
  <dcterms:created xsi:type="dcterms:W3CDTF">2017-04-24T17:54:26Z</dcterms:created>
  <dcterms:modified xsi:type="dcterms:W3CDTF">2017-06-01T18:48:57Z</dcterms:modified>
</cp:coreProperties>
</file>