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6" r:id="rId4"/>
    <p:sldId id="265" r:id="rId5"/>
    <p:sldId id="259" r:id="rId6"/>
    <p:sldId id="257" r:id="rId7"/>
    <p:sldId id="264" r:id="rId8"/>
    <p:sldId id="260" r:id="rId9"/>
    <p:sldId id="261" r:id="rId10"/>
    <p:sldId id="262" r:id="rId11"/>
    <p:sldId id="263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28"/>
    <p:restoredTop sz="94715"/>
  </p:normalViewPr>
  <p:slideViewPr>
    <p:cSldViewPr snapToGrid="0" snapToObjects="1">
      <p:cViewPr>
        <p:scale>
          <a:sx n="112" d="100"/>
          <a:sy n="112" d="100"/>
        </p:scale>
        <p:origin x="15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East%20is%20East.docx" TargetMode="Externa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iom.int/" TargetMode="External"/><Relationship Id="rId3" Type="http://schemas.openxmlformats.org/officeDocument/2006/relationships/hyperlink" Target="http://www.unrefugees.org/?_ga=1.184829099.324910103.148720316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eforum.org/agenda/2016/08/these-4-maps-might-change-how-you-think-about-migration-in-europe/" TargetMode="Externa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politics of migration and immigration in </a:t>
            </a:r>
            <a:r>
              <a:rPr lang="en-US" dirty="0" err="1" smtClean="0"/>
              <a:t>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Based on Geddes and </a:t>
            </a:r>
            <a:r>
              <a:rPr lang="en-US" dirty="0" err="1" smtClean="0"/>
              <a:t>Scholten</a:t>
            </a:r>
            <a:r>
              <a:rPr lang="en-US" dirty="0" smtClean="0"/>
              <a:t> (2</a:t>
            </a:r>
            <a:r>
              <a:rPr lang="en-US" baseline="30000" dirty="0" smtClean="0"/>
              <a:t>nd</a:t>
            </a:r>
            <a:r>
              <a:rPr lang="en-US" dirty="0" smtClean="0"/>
              <a:t> edition; 2016) Sage.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5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AND MOBILITY IN EUROPE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TABLES IN CHAPTER ONE OF GEDDES AND SCHOLTEN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UK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r"/>
            <a:r>
              <a:rPr lang="en-US" dirty="0" smtClean="0"/>
              <a:t>DECOLONIZATION</a:t>
            </a:r>
          </a:p>
          <a:p>
            <a:pPr lvl="1" algn="r"/>
            <a:r>
              <a:rPr lang="en-US" dirty="0" smtClean="0"/>
              <a:t>INTEGRATION – WHAT DOES THIS WORD MEAN?? HERE VS IN US??</a:t>
            </a:r>
          </a:p>
          <a:p>
            <a:pPr lvl="1" algn="r"/>
            <a:r>
              <a:rPr lang="en-US" dirty="0" smtClean="0"/>
              <a:t>ENOCH POWELL – RIVERS OF BLOOD </a:t>
            </a:r>
          </a:p>
          <a:p>
            <a:pPr lvl="2" algn="r"/>
            <a:r>
              <a:rPr lang="en-US" dirty="0" smtClean="0"/>
              <a:t>LATE 60S/EARLY 70S</a:t>
            </a:r>
          </a:p>
          <a:p>
            <a:pPr lvl="2" algn="r"/>
            <a:endParaRPr lang="en-US" dirty="0"/>
          </a:p>
          <a:p>
            <a:pPr lvl="2" algn="r"/>
            <a:r>
              <a:rPr lang="en-US" dirty="0" smtClean="0"/>
              <a:t>“RACE RELATIONS”</a:t>
            </a:r>
          </a:p>
          <a:p>
            <a:pPr lvl="1"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EAST IS EAST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0" b="255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HOW DOES THIS FILM ILLUSTRATE THE EXPERIENCE OF MIGRATION, INTEGRATION, AND RACE RELATIONS IN THE UK?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636103"/>
            <a:ext cx="9905998" cy="1478570"/>
          </a:xfrm>
        </p:spPr>
        <p:txBody>
          <a:bodyPr/>
          <a:lstStyle/>
          <a:p>
            <a:r>
              <a:rPr lang="en-US" dirty="0" smtClean="0"/>
              <a:t>Differentiating between Migration and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114673"/>
            <a:ext cx="4257067" cy="3988191"/>
          </a:xfrm>
        </p:spPr>
        <p:txBody>
          <a:bodyPr>
            <a:noAutofit/>
          </a:bodyPr>
          <a:lstStyle/>
          <a:p>
            <a:r>
              <a:rPr lang="en-US" sz="2800" dirty="0" smtClean="0"/>
              <a:t>At one level, simply a definitional </a:t>
            </a:r>
            <a:r>
              <a:rPr lang="en-US" sz="2800" dirty="0"/>
              <a:t>difference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/>
              <a:t>Migration </a:t>
            </a:r>
            <a:r>
              <a:rPr lang="en-US" sz="2800" dirty="0"/>
              <a:t>is temporary, seasonal, or </a:t>
            </a:r>
            <a:r>
              <a:rPr lang="en-US" sz="2800" dirty="0" smtClean="0"/>
              <a:t>cyclical.</a:t>
            </a:r>
            <a:endParaRPr lang="en-US" sz="2800" dirty="0"/>
          </a:p>
          <a:p>
            <a:pPr lvl="1"/>
            <a:r>
              <a:rPr lang="en-US" sz="2800" dirty="0"/>
              <a:t>Immigration is </a:t>
            </a:r>
            <a:r>
              <a:rPr lang="en-US" sz="2800" dirty="0" smtClean="0"/>
              <a:t>permanent.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77" y="1622304"/>
            <a:ext cx="5969274" cy="4480560"/>
          </a:xfrm>
        </p:spPr>
      </p:pic>
    </p:spTree>
    <p:extLst>
      <p:ext uri="{BB962C8B-B14F-4D97-AF65-F5344CB8AC3E}">
        <p14:creationId xmlns:p14="http://schemas.microsoft.com/office/powerpoint/2010/main" val="18496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99266"/>
          </a:xfrm>
        </p:spPr>
        <p:txBody>
          <a:bodyPr>
            <a:normAutofit fontScale="90000"/>
          </a:bodyPr>
          <a:lstStyle/>
          <a:p>
            <a:pPr algn="r"/>
            <a:r>
              <a:rPr lang="en-US"/>
              <a:t>Differentiating between Migration and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81554"/>
            <a:ext cx="9905999" cy="4343399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BUT</a:t>
            </a:r>
            <a:r>
              <a:rPr lang="en-US" sz="2800" dirty="0"/>
              <a:t> as Geddes and </a:t>
            </a:r>
            <a:r>
              <a:rPr lang="en-US" sz="2800" dirty="0" err="1"/>
              <a:t>Scholten</a:t>
            </a:r>
            <a:r>
              <a:rPr lang="en-US" sz="2800" dirty="0"/>
              <a:t> point out:</a:t>
            </a:r>
          </a:p>
          <a:p>
            <a:pPr lvl="1"/>
            <a:r>
              <a:rPr lang="en-US" sz="2800" dirty="0"/>
              <a:t>How people are categorized is a POLITICAL DECISION</a:t>
            </a:r>
          </a:p>
          <a:p>
            <a:pPr lvl="1"/>
            <a:r>
              <a:rPr lang="en-US" sz="2800" dirty="0"/>
              <a:t>Some government distinguish between people based on national origins – e.g., people returning “home” after several generations (German </a:t>
            </a:r>
            <a:r>
              <a:rPr lang="en-US" sz="2800" dirty="0" err="1"/>
              <a:t>Aussiedler</a:t>
            </a:r>
            <a:r>
              <a:rPr lang="en-US" sz="2800" dirty="0"/>
              <a:t>, Dutch </a:t>
            </a:r>
            <a:r>
              <a:rPr lang="en-US" sz="2800" i="1" dirty="0"/>
              <a:t>repatriates</a:t>
            </a:r>
            <a:r>
              <a:rPr lang="en-US" sz="2800" i="1" dirty="0" smtClean="0"/>
              <a:t>)</a:t>
            </a:r>
          </a:p>
          <a:p>
            <a:pPr lvl="1"/>
            <a:r>
              <a:rPr lang="en-US" sz="2800" dirty="0" smtClean="0"/>
              <a:t>Cultural distance between host-immigrant-migrant cultures</a:t>
            </a:r>
          </a:p>
          <a:p>
            <a:pPr lvl="1"/>
            <a:r>
              <a:rPr lang="en-US" sz="2800" dirty="0" smtClean="0"/>
              <a:t>Political situation in host country affects perception and reception/treatment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3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INTRA-EU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1723293"/>
            <a:ext cx="5193323" cy="4615514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movement between EU member states </a:t>
            </a:r>
            <a:r>
              <a:rPr lang="en-US" dirty="0" smtClean="0"/>
              <a:t>SHOULD properly </a:t>
            </a:r>
            <a:r>
              <a:rPr lang="en-US" dirty="0"/>
              <a:t>be called </a:t>
            </a:r>
            <a:r>
              <a:rPr lang="en-US" dirty="0" smtClean="0"/>
              <a:t>MOBILITY not migration or immigration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BUT – G&amp;S point out when INTRA-EU mobility becomes PERCEIVED as MIGRATION or even IMMIGRATION when in becomes more permanent (6)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" r="942"/>
          <a:stretch/>
        </p:blipFill>
        <p:spPr>
          <a:xfrm>
            <a:off x="6541478" y="1357803"/>
            <a:ext cx="4712677" cy="4401518"/>
          </a:xfrm>
        </p:spPr>
      </p:pic>
    </p:spTree>
    <p:extLst>
      <p:ext uri="{BB962C8B-B14F-4D97-AF65-F5344CB8AC3E}">
        <p14:creationId xmlns:p14="http://schemas.microsoft.com/office/powerpoint/2010/main" val="5317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63472"/>
            <a:ext cx="9906000" cy="1226598"/>
          </a:xfrm>
        </p:spPr>
        <p:txBody>
          <a:bodyPr/>
          <a:lstStyle/>
          <a:p>
            <a:r>
              <a:rPr lang="en-US" dirty="0" smtClean="0"/>
              <a:t>Migrants are NOT Refugees; </a:t>
            </a:r>
            <a:r>
              <a:rPr lang="en-US" smtClean="0"/>
              <a:t>refugees AREN’T </a:t>
            </a:r>
            <a:r>
              <a:rPr lang="en-US" dirty="0" smtClean="0"/>
              <a:t>migrants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1689316"/>
            <a:ext cx="4649783" cy="56017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Migrants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2448732"/>
            <a:ext cx="4878391" cy="3342466"/>
          </a:xfrm>
        </p:spPr>
        <p:txBody>
          <a:bodyPr/>
          <a:lstStyle/>
          <a:p>
            <a:r>
              <a:rPr lang="en-US" dirty="0" smtClean="0"/>
              <a:t>Moving for economic opportunities – short or long term;</a:t>
            </a:r>
          </a:p>
          <a:p>
            <a:r>
              <a:rPr lang="en-US" dirty="0" smtClean="0"/>
              <a:t>Intend to return to home country.</a:t>
            </a:r>
          </a:p>
          <a:p>
            <a:r>
              <a:rPr lang="en-US" dirty="0" smtClean="0"/>
              <a:t>BEST SOURCE OF INFORMATION ON MIGRATION: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IOM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1425845"/>
            <a:ext cx="4646602" cy="82364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Refugee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48733"/>
            <a:ext cx="4875210" cy="33424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official, LEGAL category</a:t>
            </a:r>
          </a:p>
          <a:p>
            <a:r>
              <a:rPr lang="en-US" dirty="0" smtClean="0"/>
              <a:t>CANNOT return to country because of well-founded fear of PERSECUTION, REAL THREAT OF VIOLENCE, BODILY HARM</a:t>
            </a:r>
          </a:p>
          <a:p>
            <a:r>
              <a:rPr lang="en-US" dirty="0" smtClean="0"/>
              <a:t>BEST SOURCE OF INFORMATION ON REFUGEES: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UNHCR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18517"/>
            <a:ext cx="3327347" cy="290634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Contemporary Trends </a:t>
            </a:r>
            <a:r>
              <a:rPr lang="en-US" sz="1400" dirty="0" smtClean="0"/>
              <a:t>(click on map to go to WEF Story)</a:t>
            </a:r>
            <a:endParaRPr lang="en-US" sz="3200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14" y="618517"/>
            <a:ext cx="6415547" cy="5752786"/>
          </a:xfrm>
        </p:spPr>
      </p:pic>
    </p:spTree>
    <p:extLst>
      <p:ext uri="{BB962C8B-B14F-4D97-AF65-F5344CB8AC3E}">
        <p14:creationId xmlns:p14="http://schemas.microsoft.com/office/powerpoint/2010/main" val="11882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EXPLAINING MOBILITY:  WHY DO PEOPLE MOVE ACROSS BORDERS?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PUSH FACTORS	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SOME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PULL FACTORS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52210" y="3073397"/>
            <a:ext cx="4875210" cy="2717801"/>
          </a:xfrm>
        </p:spPr>
        <p:txBody>
          <a:bodyPr/>
          <a:lstStyle/>
          <a:p>
            <a:r>
              <a:rPr lang="en-US" dirty="0" smtClean="0"/>
              <a:t>WHAT ARE THESE IN EUROPE?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Geddes and </a:t>
            </a:r>
            <a:r>
              <a:rPr lang="en-US" dirty="0" err="1" smtClean="0"/>
              <a:t>Scholten</a:t>
            </a:r>
            <a:r>
              <a:rPr lang="en-US" dirty="0" smtClean="0"/>
              <a:t> Book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898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are the main points?  The Thesis of the book?</a:t>
            </a:r>
            <a:endParaRPr lang="en-US" dirty="0"/>
          </a:p>
          <a:p>
            <a:pPr lvl="1"/>
            <a:r>
              <a:rPr lang="en-US" dirty="0"/>
              <a:t>Focused on MIGRATION AND MOBILITY</a:t>
            </a:r>
          </a:p>
          <a:p>
            <a:pPr lvl="2"/>
            <a:r>
              <a:rPr lang="en-US" dirty="0"/>
              <a:t>RATHER than IMMIGRATION as conventionally understood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Seeing </a:t>
            </a:r>
            <a:r>
              <a:rPr lang="en-US" dirty="0"/>
              <a:t>migration and mobility as DEPENDENT VARIABLES rather than </a:t>
            </a:r>
            <a:r>
              <a:rPr lang="en-US" dirty="0" smtClean="0"/>
              <a:t>independent variables (causing change in the receiving countries) </a:t>
            </a:r>
          </a:p>
          <a:p>
            <a:pPr lvl="2"/>
            <a:r>
              <a:rPr lang="en-US" dirty="0" smtClean="0"/>
              <a:t>The CONTEXT of the RECEIVEING COUNTRIES AND THE WORLD ITSELF ARE CAUSING MIGRATION</a:t>
            </a:r>
          </a:p>
          <a:p>
            <a:pPr lvl="2"/>
            <a:r>
              <a:rPr lang="en-US" dirty="0" smtClean="0"/>
              <a:t>WHAT THE INDEPENDENT VARIABLES?</a:t>
            </a:r>
          </a:p>
          <a:p>
            <a:pPr lvl="3"/>
            <a:r>
              <a:rPr lang="en-US" dirty="0" smtClean="0"/>
              <a:t>ECONOMIC INEQUALITY BETWEEN NORTH AND SOUTH</a:t>
            </a:r>
          </a:p>
          <a:p>
            <a:pPr lvl="3"/>
            <a:r>
              <a:rPr lang="en-US" dirty="0" smtClean="0"/>
              <a:t>CONFLICT</a:t>
            </a:r>
          </a:p>
          <a:p>
            <a:pPr lvl="3"/>
            <a:r>
              <a:rPr lang="en-US" dirty="0" smtClean="0"/>
              <a:t>WELFARE STATE</a:t>
            </a:r>
          </a:p>
          <a:p>
            <a:pPr lvl="3"/>
            <a:r>
              <a:rPr lang="en-US" dirty="0" smtClean="0"/>
              <a:t>EUROPEAN INTEGRATION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6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811604" y="39078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29533"/>
          </a:xfrm>
        </p:spPr>
        <p:txBody>
          <a:bodyPr/>
          <a:lstStyle/>
          <a:p>
            <a:r>
              <a:rPr lang="en-US" dirty="0" smtClean="0"/>
              <a:t>THE Two dimensions OF MIGRATION AND MOBILITY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70897" y="4004109"/>
            <a:ext cx="238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MIGRATION AND MOBILITIY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8104471" y="390160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72152" y="4004109"/>
            <a:ext cx="248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DOMESTIC LEVEL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34530" y="6170314"/>
            <a:ext cx="51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</a:t>
            </a:r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5869662" y="482492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852096" y="25101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44152" y="1761423"/>
            <a:ext cx="129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407</Words>
  <Application>Microsoft Macintosh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Trebuchet MS</vt:lpstr>
      <vt:lpstr>Tw Cen MT</vt:lpstr>
      <vt:lpstr>Arial</vt:lpstr>
      <vt:lpstr>Circuit</vt:lpstr>
      <vt:lpstr>The politics of migration and immigration in europe</vt:lpstr>
      <vt:lpstr>Differentiating between Migration and Immigration</vt:lpstr>
      <vt:lpstr>Differentiating between Migration and Immigration</vt:lpstr>
      <vt:lpstr>INTRA-EU Movement</vt:lpstr>
      <vt:lpstr>Migrants are NOT Refugees; refugees AREN’T migrants</vt:lpstr>
      <vt:lpstr>Contemporary Trends (click on map to go to WEF Story)</vt:lpstr>
      <vt:lpstr>EXPLAINING MOBILITY:  WHY DO PEOPLE MOVE ACROSS BORDERS?</vt:lpstr>
      <vt:lpstr>Geddes and Scholten Book </vt:lpstr>
      <vt:lpstr>THE Two dimensions OF MIGRATION AND MOBILITY</vt:lpstr>
      <vt:lpstr>MIGRATION AND MOBILITY IN EUROPE</vt:lpstr>
      <vt:lpstr>THE UK STORY</vt:lpstr>
      <vt:lpstr>PowerPoint Presentation</vt:lpstr>
      <vt:lpstr>EAST IS EAST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politics of migration and immigration in europe</dc:title>
  <dc:creator>Laura Brunell</dc:creator>
  <cp:lastModifiedBy>Laura Brunell</cp:lastModifiedBy>
  <cp:revision>20</cp:revision>
  <dcterms:created xsi:type="dcterms:W3CDTF">2017-02-15T23:35:35Z</dcterms:created>
  <dcterms:modified xsi:type="dcterms:W3CDTF">2017-02-16T17:58:46Z</dcterms:modified>
</cp:coreProperties>
</file>