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301" r:id="rId24"/>
    <p:sldId id="302"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51C87A-C8E3-4377-A4CA-8F41BF98906D}"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637947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1C87A-C8E3-4377-A4CA-8F41BF98906D}"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1055496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1C87A-C8E3-4377-A4CA-8F41BF98906D}"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459732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1C87A-C8E3-4377-A4CA-8F41BF98906D}"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1931841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51C87A-C8E3-4377-A4CA-8F41BF98906D}"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4126916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51C87A-C8E3-4377-A4CA-8F41BF98906D}" type="datetimeFigureOut">
              <a:rPr lang="en-US" smtClean="0"/>
              <a:pPr/>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3139729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51C87A-C8E3-4377-A4CA-8F41BF98906D}" type="datetimeFigureOut">
              <a:rPr lang="en-US" smtClean="0"/>
              <a:pPr/>
              <a:t>6/7/2017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18778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51C87A-C8E3-4377-A4CA-8F41BF98906D}" type="datetimeFigureOut">
              <a:rPr lang="en-US" smtClean="0"/>
              <a:pPr/>
              <a:t>6/7/2017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2772930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1C87A-C8E3-4377-A4CA-8F41BF98906D}" type="datetimeFigureOut">
              <a:rPr lang="en-US" smtClean="0"/>
              <a:pPr/>
              <a:t>6/7/2017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1394671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51C87A-C8E3-4377-A4CA-8F41BF98906D}" type="datetimeFigureOut">
              <a:rPr lang="en-US" smtClean="0"/>
              <a:pPr/>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21504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51C87A-C8E3-4377-A4CA-8F41BF98906D}" type="datetimeFigureOut">
              <a:rPr lang="en-US" smtClean="0"/>
              <a:pPr/>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441327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1C87A-C8E3-4377-A4CA-8F41BF98906D}" type="datetimeFigureOut">
              <a:rPr lang="en-US" smtClean="0"/>
              <a:pPr/>
              <a:t>6/7/2017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9C06-EECC-426A-BC9E-AB5AFD436F7D}" type="slidenum">
              <a:rPr lang="en-US" smtClean="0"/>
              <a:pPr/>
              <a:t>‹#›</a:t>
            </a:fld>
            <a:endParaRPr lang="en-US"/>
          </a:p>
        </p:txBody>
      </p:sp>
    </p:spTree>
    <p:extLst>
      <p:ext uri="{BB962C8B-B14F-4D97-AF65-F5344CB8AC3E}">
        <p14:creationId xmlns="" xmlns:p14="http://schemas.microsoft.com/office/powerpoint/2010/main" val="1790516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74094" cy="523220"/>
          </a:xfrm>
          <a:prstGeom prst="rect">
            <a:avLst/>
          </a:prstGeom>
          <a:noFill/>
        </p:spPr>
        <p:txBody>
          <a:bodyPr wrap="none" rtlCol="0">
            <a:spAutoFit/>
          </a:bodyPr>
          <a:lstStyle/>
          <a:p>
            <a:r>
              <a:rPr lang="en-US" sz="2800" dirty="0" smtClean="0"/>
              <a:t>CIS101B</a:t>
            </a:r>
            <a:endParaRPr lang="en-US" sz="2800" dirty="0"/>
          </a:p>
        </p:txBody>
      </p:sp>
      <p:sp>
        <p:nvSpPr>
          <p:cNvPr id="5" name="TextBox 4"/>
          <p:cNvSpPr txBox="1"/>
          <p:nvPr/>
        </p:nvSpPr>
        <p:spPr>
          <a:xfrm>
            <a:off x="2287247" y="2002971"/>
            <a:ext cx="4267200" cy="2246769"/>
          </a:xfrm>
          <a:prstGeom prst="rect">
            <a:avLst/>
          </a:prstGeom>
          <a:noFill/>
        </p:spPr>
        <p:txBody>
          <a:bodyPr wrap="square" rtlCol="0">
            <a:spAutoFit/>
          </a:bodyPr>
          <a:lstStyle/>
          <a:p>
            <a:pPr algn="ctr"/>
            <a:r>
              <a:rPr lang="en-US" sz="2800" dirty="0" smtClean="0"/>
              <a:t>Week 3 Class 6</a:t>
            </a:r>
          </a:p>
          <a:p>
            <a:pPr algn="ctr"/>
            <a:endParaRPr lang="en-US" sz="2800" dirty="0"/>
          </a:p>
          <a:p>
            <a:pPr algn="ctr"/>
            <a:r>
              <a:rPr lang="en-US" sz="2800" dirty="0" smtClean="0"/>
              <a:t>Chapter 11</a:t>
            </a:r>
          </a:p>
          <a:p>
            <a:pPr algn="ctr"/>
            <a:endParaRPr lang="en-US" sz="2800" dirty="0"/>
          </a:p>
          <a:p>
            <a:pPr algn="ctr"/>
            <a:r>
              <a:rPr lang="en-US" sz="2800" dirty="0" smtClean="0"/>
              <a:t>File Management</a:t>
            </a:r>
            <a:endParaRPr lang="en-US" sz="2800" dirty="0"/>
          </a:p>
        </p:txBody>
      </p:sp>
      <p:pic>
        <p:nvPicPr>
          <p:cNvPr id="2050" name="Picture 2"/>
          <p:cNvPicPr>
            <a:picLocks noChangeAspect="1" noChangeArrowheads="1"/>
          </p:cNvPicPr>
          <p:nvPr/>
        </p:nvPicPr>
        <p:blipFill>
          <a:blip r:embed="rId3" cstate="print"/>
          <a:srcRect/>
          <a:stretch>
            <a:fillRect/>
          </a:stretch>
        </p:blipFill>
        <p:spPr bwMode="auto">
          <a:xfrm>
            <a:off x="1752600" y="4419600"/>
            <a:ext cx="5791200" cy="1409700"/>
          </a:xfrm>
          <a:prstGeom prst="rect">
            <a:avLst/>
          </a:prstGeom>
          <a:noFill/>
          <a:ln w="9525">
            <a:noFill/>
            <a:miter lim="800000"/>
            <a:headEnd/>
            <a:tailEnd/>
          </a:ln>
        </p:spPr>
      </p:pic>
    </p:spTree>
    <p:extLst>
      <p:ext uri="{BB962C8B-B14F-4D97-AF65-F5344CB8AC3E}">
        <p14:creationId xmlns="" xmlns:p14="http://schemas.microsoft.com/office/powerpoint/2010/main" val="2669072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69654" y="1014549"/>
            <a:ext cx="8526152" cy="5386090"/>
          </a:xfrm>
          <a:prstGeom prst="rect">
            <a:avLst/>
          </a:prstGeom>
          <a:noFill/>
        </p:spPr>
        <p:txBody>
          <a:bodyPr wrap="square" rtlCol="0">
            <a:spAutoFit/>
          </a:bodyPr>
          <a:lstStyle/>
          <a:p>
            <a:r>
              <a:rPr lang="en-US" sz="2800" b="1" dirty="0" smtClean="0"/>
              <a:t>11.2.3 File Attributes</a:t>
            </a:r>
          </a:p>
          <a:p>
            <a:r>
              <a:rPr lang="en-US" sz="2000" b="1" dirty="0"/>
              <a:t>A file </a:t>
            </a:r>
            <a:r>
              <a:rPr lang="en-US" sz="2000" b="1" i="1" dirty="0"/>
              <a:t>attribute</a:t>
            </a:r>
            <a:r>
              <a:rPr lang="en-US" sz="2000" b="1" dirty="0"/>
              <a:t> is metadata that gives certain qualities to a file after the attribute has been assigned. </a:t>
            </a:r>
            <a:endParaRPr lang="en-US" sz="2000" b="1" dirty="0" smtClean="0"/>
          </a:p>
          <a:p>
            <a:endParaRPr lang="en-US" sz="800" b="1" dirty="0"/>
          </a:p>
          <a:p>
            <a:r>
              <a:rPr lang="en-US" sz="2000" b="1" dirty="0" smtClean="0"/>
              <a:t>The </a:t>
            </a:r>
            <a:r>
              <a:rPr lang="en-US" sz="2000" b="1" dirty="0"/>
              <a:t>following table lists common NTFS file attributes</a:t>
            </a:r>
            <a:r>
              <a:rPr lang="en-US" sz="2000" b="1" dirty="0" smtClean="0"/>
              <a:t>:</a:t>
            </a:r>
          </a:p>
          <a:p>
            <a:endParaRPr lang="en-US" sz="800" b="1" dirty="0"/>
          </a:p>
          <a:p>
            <a:r>
              <a:rPr lang="en-US" sz="2000" b="1" dirty="0" smtClean="0"/>
              <a:t>Attribute	Description</a:t>
            </a:r>
            <a:endParaRPr lang="en-US" sz="2000" b="1" dirty="0"/>
          </a:p>
          <a:p>
            <a:r>
              <a:rPr lang="en-US" sz="2000" dirty="0" smtClean="0"/>
              <a:t>Permissions	</a:t>
            </a:r>
            <a:r>
              <a:rPr lang="en-US" sz="2000" dirty="0"/>
              <a:t>NTFS permissions control access to folders and files through </a:t>
            </a:r>
            <a:r>
              <a:rPr lang="en-US" sz="2000" dirty="0" smtClean="0"/>
              <a:t>(NTFS)		the </a:t>
            </a:r>
            <a:r>
              <a:rPr lang="en-US" sz="2000" dirty="0"/>
              <a:t>Windows operating system</a:t>
            </a:r>
            <a:r>
              <a:rPr lang="en-US" sz="2000" dirty="0" smtClean="0"/>
              <a:t>.</a:t>
            </a:r>
          </a:p>
          <a:p>
            <a:endParaRPr lang="en-US" sz="800" dirty="0"/>
          </a:p>
          <a:p>
            <a:pPr lvl="0"/>
            <a:r>
              <a:rPr lang="en-US" sz="2000" dirty="0" smtClean="0"/>
              <a:t>		o NTFS </a:t>
            </a:r>
            <a:r>
              <a:rPr lang="en-US" sz="2000" dirty="0"/>
              <a:t>permissions are only available for files on a </a:t>
            </a:r>
            <a:r>
              <a:rPr lang="en-US" sz="2000" dirty="0" smtClean="0"/>
              <a:t>partition</a:t>
            </a:r>
            <a:br>
              <a:rPr lang="en-US" sz="2000" dirty="0" smtClean="0"/>
            </a:br>
            <a:r>
              <a:rPr lang="en-US" sz="2000" dirty="0" smtClean="0"/>
              <a:t>        		   formatted </a:t>
            </a:r>
            <a:r>
              <a:rPr lang="en-US" sz="2000" dirty="0"/>
              <a:t>with NTFS.</a:t>
            </a:r>
          </a:p>
          <a:p>
            <a:pPr lvl="0"/>
            <a:r>
              <a:rPr lang="en-US" sz="2000" dirty="0" smtClean="0"/>
              <a:t>		o Each </a:t>
            </a:r>
            <a:r>
              <a:rPr lang="en-US" sz="2000" dirty="0"/>
              <a:t>file has an access control list (ACL) that identifies </a:t>
            </a:r>
            <a:r>
              <a:rPr lang="en-US" sz="2000" dirty="0" smtClean="0"/>
              <a:t>users</a:t>
            </a:r>
            <a:br>
              <a:rPr lang="en-US" sz="2000" dirty="0" smtClean="0"/>
            </a:br>
            <a:r>
              <a:rPr lang="en-US" sz="2000" dirty="0" smtClean="0"/>
              <a:t>		   </a:t>
            </a:r>
            <a:r>
              <a:rPr lang="en-US" sz="2000" dirty="0"/>
              <a:t>or groups and the actions they can perform on the file.</a:t>
            </a:r>
          </a:p>
          <a:p>
            <a:pPr lvl="0"/>
            <a:r>
              <a:rPr lang="en-US" sz="2000" dirty="0" smtClean="0"/>
              <a:t>		o Permissions </a:t>
            </a:r>
            <a:r>
              <a:rPr lang="en-US" sz="2000" dirty="0"/>
              <a:t>are saved as an attribute of the file.</a:t>
            </a:r>
          </a:p>
          <a:p>
            <a:r>
              <a:rPr lang="en-US" sz="2000" dirty="0" smtClean="0"/>
              <a:t>		o Moving </a:t>
            </a:r>
            <a:r>
              <a:rPr lang="en-US" sz="2000" dirty="0"/>
              <a:t>NTFS files to another NTFS partition preserves </a:t>
            </a:r>
            <a:r>
              <a:rPr lang="en-US" sz="2000" dirty="0" smtClean="0"/>
              <a:t>the</a:t>
            </a:r>
            <a:br>
              <a:rPr lang="en-US" sz="2000" dirty="0" smtClean="0"/>
            </a:br>
            <a:r>
              <a:rPr lang="en-US" sz="2000" dirty="0" smtClean="0"/>
              <a:t>		   permissions</a:t>
            </a:r>
            <a:r>
              <a:rPr lang="en-US" sz="2000" dirty="0"/>
              <a:t>; moving NTFS files to a non-NTFS partition </a:t>
            </a:r>
            <a:r>
              <a:rPr lang="en-US" sz="2000" dirty="0" smtClean="0"/>
              <a:t>	</a:t>
            </a:r>
            <a:br>
              <a:rPr lang="en-US" sz="2000" dirty="0" smtClean="0"/>
            </a:br>
            <a:r>
              <a:rPr lang="en-US" sz="2000" dirty="0" smtClean="0"/>
              <a:t>		   removes </a:t>
            </a:r>
            <a:r>
              <a:rPr lang="en-US" sz="2000" dirty="0"/>
              <a:t>the permissions.</a:t>
            </a:r>
          </a:p>
        </p:txBody>
      </p:sp>
    </p:spTree>
    <p:extLst>
      <p:ext uri="{BB962C8B-B14F-4D97-AF65-F5344CB8AC3E}">
        <p14:creationId xmlns="" xmlns:p14="http://schemas.microsoft.com/office/powerpoint/2010/main" val="100583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404488" y="1023258"/>
            <a:ext cx="8526152" cy="4647426"/>
          </a:xfrm>
          <a:prstGeom prst="rect">
            <a:avLst/>
          </a:prstGeom>
          <a:noFill/>
        </p:spPr>
        <p:txBody>
          <a:bodyPr wrap="square" rtlCol="0">
            <a:spAutoFit/>
          </a:bodyPr>
          <a:lstStyle/>
          <a:p>
            <a:r>
              <a:rPr lang="en-US" sz="2800" b="1" dirty="0" smtClean="0"/>
              <a:t>11.2.3 File Attributes</a:t>
            </a:r>
          </a:p>
          <a:p>
            <a:r>
              <a:rPr lang="en-US" sz="2000" b="1" dirty="0"/>
              <a:t>Be aware of the following regarding file attributes</a:t>
            </a:r>
            <a:r>
              <a:rPr lang="en-US" sz="2000" b="1" dirty="0" smtClean="0"/>
              <a:t>:</a:t>
            </a:r>
          </a:p>
          <a:p>
            <a:endParaRPr lang="en-US" sz="800" dirty="0"/>
          </a:p>
          <a:p>
            <a:pPr lvl="0"/>
            <a:r>
              <a:rPr lang="en-US" sz="2000" dirty="0"/>
              <a:t>The FAT32 file system only supports the following attributes: R, H, S, and A</a:t>
            </a:r>
            <a:r>
              <a:rPr lang="en-US" sz="2000" dirty="0" smtClean="0"/>
              <a:t>.</a:t>
            </a:r>
          </a:p>
          <a:p>
            <a:pPr lvl="0"/>
            <a:endParaRPr lang="en-US" sz="2000" dirty="0"/>
          </a:p>
          <a:p>
            <a:pPr lvl="0"/>
            <a:r>
              <a:rPr lang="en-US" sz="2000" dirty="0"/>
              <a:t>To change file or folder attributes, edit the properties of the file or folder, or use the </a:t>
            </a:r>
            <a:r>
              <a:rPr lang="en-US" sz="2000" b="1" dirty="0" err="1"/>
              <a:t>Attrib</a:t>
            </a:r>
            <a:r>
              <a:rPr lang="en-US" sz="2000" dirty="0"/>
              <a:t> command from the command prompt</a:t>
            </a:r>
            <a:r>
              <a:rPr lang="en-US" sz="2000" dirty="0" smtClean="0"/>
              <a:t>.</a:t>
            </a:r>
          </a:p>
          <a:p>
            <a:pPr lvl="0"/>
            <a:endParaRPr lang="en-US" sz="2000" dirty="0" smtClean="0"/>
          </a:p>
          <a:p>
            <a:pPr lvl="0"/>
            <a:r>
              <a:rPr lang="en-US" sz="2000" b="1" dirty="0" smtClean="0"/>
              <a:t>Note: </a:t>
            </a:r>
            <a:r>
              <a:rPr lang="en-US" sz="2000" i="1" dirty="0" smtClean="0"/>
              <a:t>You </a:t>
            </a:r>
            <a:r>
              <a:rPr lang="en-US" sz="2000" i="1" dirty="0"/>
              <a:t>cannot </a:t>
            </a:r>
            <a:r>
              <a:rPr lang="en-US" sz="2000" i="1"/>
              <a:t>change </a:t>
            </a:r>
            <a:r>
              <a:rPr lang="en-US" sz="2000" b="1" i="1" smtClean="0"/>
              <a:t>attributes </a:t>
            </a:r>
            <a:r>
              <a:rPr lang="en-US" sz="2000" i="1" smtClean="0"/>
              <a:t>with </a:t>
            </a:r>
            <a:r>
              <a:rPr lang="en-US" sz="2000" i="1" dirty="0"/>
              <a:t>the</a:t>
            </a:r>
            <a:r>
              <a:rPr lang="en-US" sz="2000" dirty="0"/>
              <a:t> </a:t>
            </a:r>
            <a:r>
              <a:rPr lang="en-US" sz="2000" b="1" dirty="0" err="1"/>
              <a:t>Attrib</a:t>
            </a:r>
            <a:r>
              <a:rPr lang="en-US" sz="2000" dirty="0"/>
              <a:t> </a:t>
            </a:r>
            <a:r>
              <a:rPr lang="en-US" sz="2000" i="1" dirty="0"/>
              <a:t>command</a:t>
            </a:r>
            <a:r>
              <a:rPr lang="en-US" sz="2000" dirty="0" smtClean="0"/>
              <a:t>.</a:t>
            </a:r>
            <a:endParaRPr lang="en-US" sz="2000" dirty="0"/>
          </a:p>
          <a:p>
            <a:pPr lvl="0"/>
            <a:endParaRPr lang="en-US" sz="2000" dirty="0" smtClean="0"/>
          </a:p>
          <a:p>
            <a:pPr lvl="0"/>
            <a:r>
              <a:rPr lang="en-US" sz="2000" dirty="0" smtClean="0"/>
              <a:t>When </a:t>
            </a:r>
            <a:r>
              <a:rPr lang="en-US" sz="2000" dirty="0"/>
              <a:t>you copy files from an NTFS partition to a FAT32 partition, attributes not available under FAT32 do not remain with the file</a:t>
            </a:r>
            <a:r>
              <a:rPr lang="en-US" sz="2000" dirty="0" smtClean="0"/>
              <a:t>.</a:t>
            </a:r>
          </a:p>
          <a:p>
            <a:pPr lvl="0"/>
            <a:endParaRPr lang="en-US" sz="2000" dirty="0"/>
          </a:p>
          <a:p>
            <a:pPr lvl="0"/>
            <a:r>
              <a:rPr lang="en-US" sz="2000" dirty="0"/>
              <a:t>Use Folder Options to show protected operating system files, or to show compressed or encrypted files in a different color.</a:t>
            </a:r>
          </a:p>
        </p:txBody>
      </p:sp>
    </p:spTree>
    <p:extLst>
      <p:ext uri="{BB962C8B-B14F-4D97-AF65-F5344CB8AC3E}">
        <p14:creationId xmlns="" xmlns:p14="http://schemas.microsoft.com/office/powerpoint/2010/main" val="2335436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404488" y="787598"/>
            <a:ext cx="8526152" cy="5509200"/>
          </a:xfrm>
          <a:prstGeom prst="rect">
            <a:avLst/>
          </a:prstGeom>
          <a:noFill/>
        </p:spPr>
        <p:txBody>
          <a:bodyPr wrap="square" rtlCol="0">
            <a:spAutoFit/>
          </a:bodyPr>
          <a:lstStyle/>
          <a:p>
            <a:r>
              <a:rPr lang="en-US" sz="2800" b="1" dirty="0" smtClean="0"/>
              <a:t>11.2.8 File Management Commands:</a:t>
            </a:r>
          </a:p>
          <a:p>
            <a:r>
              <a:rPr lang="en-US" dirty="0"/>
              <a:t>The command window in Windows is accessed by using the </a:t>
            </a:r>
            <a:r>
              <a:rPr lang="en-US" b="1" dirty="0"/>
              <a:t>Command Prompt</a:t>
            </a:r>
            <a:r>
              <a:rPr lang="en-US" dirty="0"/>
              <a:t> shortcut on the Start menu or by typing </a:t>
            </a:r>
            <a:r>
              <a:rPr lang="en-US" b="1" dirty="0" err="1"/>
              <a:t>cmd</a:t>
            </a:r>
            <a:r>
              <a:rPr lang="en-US" dirty="0"/>
              <a:t> into the </a:t>
            </a:r>
            <a:r>
              <a:rPr lang="en-US" b="1" dirty="0"/>
              <a:t>Run...</a:t>
            </a:r>
            <a:r>
              <a:rPr lang="en-US" dirty="0"/>
              <a:t> window. Remember the following things when working with the command prompt:</a:t>
            </a:r>
            <a:endParaRPr lang="en-US" sz="2000" dirty="0"/>
          </a:p>
          <a:p>
            <a:pPr lvl="0"/>
            <a:r>
              <a:rPr lang="en-US" dirty="0" smtClean="0"/>
              <a:t>O To </a:t>
            </a:r>
            <a:r>
              <a:rPr lang="en-US" dirty="0"/>
              <a:t>view the list of commands you can execute, type </a:t>
            </a:r>
            <a:r>
              <a:rPr lang="en-US" b="1" dirty="0"/>
              <a:t>help</a:t>
            </a:r>
            <a:r>
              <a:rPr lang="en-US" dirty="0"/>
              <a:t>. This will display the entire </a:t>
            </a:r>
            <a:r>
              <a:rPr lang="en-US" dirty="0" smtClean="0"/>
              <a:t>list</a:t>
            </a:r>
            <a:br>
              <a:rPr lang="en-US" dirty="0" smtClean="0"/>
            </a:br>
            <a:r>
              <a:rPr lang="en-US" dirty="0" smtClean="0"/>
              <a:t>    </a:t>
            </a:r>
            <a:r>
              <a:rPr lang="en-US" dirty="0"/>
              <a:t>of available commands.</a:t>
            </a:r>
            <a:endParaRPr lang="en-US" sz="2000" dirty="0"/>
          </a:p>
          <a:p>
            <a:pPr lvl="0"/>
            <a:r>
              <a:rPr lang="en-US" dirty="0" smtClean="0"/>
              <a:t>O To </a:t>
            </a:r>
            <a:r>
              <a:rPr lang="en-US" dirty="0"/>
              <a:t>see detailed information about a specific command, type the command </a:t>
            </a:r>
            <a:r>
              <a:rPr lang="en-US" dirty="0" smtClean="0"/>
              <a:t>followed</a:t>
            </a:r>
            <a:br>
              <a:rPr lang="en-US" dirty="0" smtClean="0"/>
            </a:br>
            <a:r>
              <a:rPr lang="en-US" dirty="0" smtClean="0"/>
              <a:t>    </a:t>
            </a:r>
            <a:r>
              <a:rPr lang="en-US" dirty="0"/>
              <a:t>by </a:t>
            </a:r>
            <a:r>
              <a:rPr lang="en-US" b="1" dirty="0"/>
              <a:t>/?</a:t>
            </a:r>
            <a:r>
              <a:rPr lang="en-US" dirty="0"/>
              <a:t>.</a:t>
            </a:r>
            <a:endParaRPr lang="en-US" sz="2000" dirty="0"/>
          </a:p>
          <a:p>
            <a:pPr lvl="0"/>
            <a:r>
              <a:rPr lang="en-US" dirty="0" smtClean="0"/>
              <a:t>O Adding</a:t>
            </a:r>
            <a:r>
              <a:rPr lang="en-US" dirty="0"/>
              <a:t> </a:t>
            </a:r>
            <a:r>
              <a:rPr lang="en-US" b="1" dirty="0"/>
              <a:t>| more</a:t>
            </a:r>
            <a:r>
              <a:rPr lang="en-US" dirty="0"/>
              <a:t> after a command will cause the output to list one screen at a time.</a:t>
            </a:r>
            <a:endParaRPr lang="en-US" sz="2000" dirty="0"/>
          </a:p>
          <a:p>
            <a:pPr lvl="1"/>
            <a:r>
              <a:rPr lang="en-US" dirty="0" smtClean="0"/>
              <a:t>1. Press </a:t>
            </a:r>
            <a:r>
              <a:rPr lang="en-US" dirty="0"/>
              <a:t>the Enter key to scroll down a line.</a:t>
            </a:r>
            <a:endParaRPr lang="en-US" sz="2000" dirty="0"/>
          </a:p>
          <a:p>
            <a:pPr lvl="1"/>
            <a:r>
              <a:rPr lang="en-US" dirty="0" smtClean="0"/>
              <a:t>2. Press </a:t>
            </a:r>
            <a:r>
              <a:rPr lang="en-US" dirty="0"/>
              <a:t>the Spacebar to scroll down a screen at a time.</a:t>
            </a:r>
            <a:endParaRPr lang="en-US" sz="2000" dirty="0"/>
          </a:p>
          <a:p>
            <a:pPr lvl="0"/>
            <a:r>
              <a:rPr lang="en-US" dirty="0" smtClean="0"/>
              <a:t>O If </a:t>
            </a:r>
            <a:r>
              <a:rPr lang="en-US" dirty="0"/>
              <a:t>you type a specific command in the </a:t>
            </a:r>
            <a:r>
              <a:rPr lang="en-US" b="1" dirty="0"/>
              <a:t>Run...</a:t>
            </a:r>
            <a:r>
              <a:rPr lang="en-US" dirty="0"/>
              <a:t> box, the command prompt window will </a:t>
            </a:r>
            <a:r>
              <a:rPr lang="en-US" dirty="0" smtClean="0"/>
              <a:t/>
            </a:r>
            <a:br>
              <a:rPr lang="en-US" dirty="0" smtClean="0"/>
            </a:br>
            <a:r>
              <a:rPr lang="en-US" dirty="0" smtClean="0"/>
              <a:t>   open </a:t>
            </a:r>
            <a:r>
              <a:rPr lang="en-US" dirty="0"/>
              <a:t>and execute the command. If the command finished, the command prompt </a:t>
            </a:r>
            <a:r>
              <a:rPr lang="en-US" dirty="0" smtClean="0"/>
              <a:t/>
            </a:r>
            <a:br>
              <a:rPr lang="en-US" dirty="0" smtClean="0"/>
            </a:br>
            <a:r>
              <a:rPr lang="en-US" dirty="0" smtClean="0"/>
              <a:t>   window </a:t>
            </a:r>
            <a:r>
              <a:rPr lang="en-US" dirty="0"/>
              <a:t>will close automatically, meaning that you might not see the actual output </a:t>
            </a:r>
            <a:r>
              <a:rPr lang="en-US" dirty="0" smtClean="0"/>
              <a:t>for</a:t>
            </a:r>
            <a:br>
              <a:rPr lang="en-US" dirty="0" smtClean="0"/>
            </a:br>
            <a:r>
              <a:rPr lang="en-US" dirty="0" smtClean="0"/>
              <a:t>   </a:t>
            </a:r>
            <a:r>
              <a:rPr lang="en-US" dirty="0"/>
              <a:t>the command. To eliminate this problem, type the command into a command window </a:t>
            </a:r>
            <a:r>
              <a:rPr lang="en-US" dirty="0" smtClean="0"/>
              <a:t/>
            </a:r>
            <a:br>
              <a:rPr lang="en-US" dirty="0" smtClean="0"/>
            </a:br>
            <a:r>
              <a:rPr lang="en-US" dirty="0" smtClean="0"/>
              <a:t>   and </a:t>
            </a:r>
            <a:r>
              <a:rPr lang="en-US" dirty="0"/>
              <a:t>not the </a:t>
            </a:r>
            <a:r>
              <a:rPr lang="en-US" b="1" dirty="0"/>
              <a:t>Run...</a:t>
            </a:r>
            <a:r>
              <a:rPr lang="en-US" dirty="0"/>
              <a:t> dialog. You can access the Run command by clicking the Windows </a:t>
            </a:r>
            <a:r>
              <a:rPr lang="en-US" dirty="0" smtClean="0"/>
              <a:t/>
            </a:r>
            <a:br>
              <a:rPr lang="en-US" dirty="0" smtClean="0"/>
            </a:br>
            <a:r>
              <a:rPr lang="en-US" dirty="0" smtClean="0"/>
              <a:t>   logo </a:t>
            </a:r>
            <a:r>
              <a:rPr lang="en-US" dirty="0" err="1"/>
              <a:t>key+R</a:t>
            </a:r>
            <a:r>
              <a:rPr lang="en-US" dirty="0"/>
              <a:t>.</a:t>
            </a:r>
            <a:endParaRPr lang="en-US" sz="2000" dirty="0"/>
          </a:p>
          <a:p>
            <a:pPr lvl="0"/>
            <a:r>
              <a:rPr lang="en-US" dirty="0" smtClean="0"/>
              <a:t>O You </a:t>
            </a:r>
            <a:r>
              <a:rPr lang="en-US" dirty="0"/>
              <a:t>can repeat a command by pressing the Up arrow key at the command prompt. </a:t>
            </a:r>
            <a:r>
              <a:rPr lang="en-US" smtClean="0"/>
              <a:t>This</a:t>
            </a:r>
            <a:br>
              <a:rPr lang="en-US" smtClean="0"/>
            </a:br>
            <a:r>
              <a:rPr lang="en-US" smtClean="0"/>
              <a:t>    </a:t>
            </a:r>
            <a:r>
              <a:rPr lang="en-US" dirty="0"/>
              <a:t>will cause the most recent command to appear</a:t>
            </a:r>
            <a:r>
              <a:rPr lang="en-US" dirty="0" smtClean="0"/>
              <a:t>.</a:t>
            </a:r>
            <a:endParaRPr lang="en-US" sz="2000" dirty="0"/>
          </a:p>
        </p:txBody>
      </p:sp>
    </p:spTree>
    <p:extLst>
      <p:ext uri="{BB962C8B-B14F-4D97-AF65-F5344CB8AC3E}">
        <p14:creationId xmlns="" xmlns:p14="http://schemas.microsoft.com/office/powerpoint/2010/main" val="2479588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990600"/>
            <a:ext cx="8526152" cy="4862870"/>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Description</a:t>
            </a:r>
          </a:p>
          <a:p>
            <a:r>
              <a:rPr lang="en-US" dirty="0" smtClean="0"/>
              <a:t>cd</a:t>
            </a:r>
            <a:r>
              <a:rPr lang="en-US" b="1" dirty="0" smtClean="0"/>
              <a:t>		</a:t>
            </a:r>
            <a:r>
              <a:rPr lang="en-US" dirty="0"/>
              <a:t>Use the </a:t>
            </a:r>
            <a:r>
              <a:rPr lang="en-US" b="1" dirty="0"/>
              <a:t>cd</a:t>
            </a:r>
            <a:r>
              <a:rPr lang="en-US" dirty="0"/>
              <a:t> command to work with the current directory. Common </a:t>
            </a:r>
            <a:r>
              <a:rPr lang="en-US" dirty="0" smtClean="0"/>
              <a:t>			switches </a:t>
            </a:r>
            <a:r>
              <a:rPr lang="en-US" dirty="0"/>
              <a:t>used with </a:t>
            </a:r>
            <a:r>
              <a:rPr lang="en-US" b="1" dirty="0"/>
              <a:t>cd</a:t>
            </a:r>
            <a:r>
              <a:rPr lang="en-US" dirty="0"/>
              <a:t> are</a:t>
            </a:r>
            <a:r>
              <a:rPr lang="en-US" dirty="0" smtClean="0"/>
              <a:t>:</a:t>
            </a:r>
          </a:p>
          <a:p>
            <a:endParaRPr lang="en-US" sz="800" dirty="0"/>
          </a:p>
          <a:p>
            <a:pPr lvl="0"/>
            <a:r>
              <a:rPr lang="en-US" b="1" dirty="0" smtClean="0"/>
              <a:t>		cd</a:t>
            </a:r>
            <a:r>
              <a:rPr lang="en-US" dirty="0"/>
              <a:t> by itself shows the current directory (the current directory is </a:t>
            </a:r>
            <a:r>
              <a:rPr lang="en-US" dirty="0" smtClean="0"/>
              <a:t>			usually </a:t>
            </a:r>
            <a:r>
              <a:rPr lang="en-US" dirty="0"/>
              <a:t>showed in the command prompt as well).</a:t>
            </a:r>
          </a:p>
          <a:p>
            <a:pPr lvl="0"/>
            <a:endParaRPr lang="en-US" sz="800" b="1" dirty="0" smtClean="0"/>
          </a:p>
          <a:p>
            <a:pPr lvl="0"/>
            <a:r>
              <a:rPr lang="en-US" b="1" dirty="0"/>
              <a:t>	</a:t>
            </a:r>
            <a:r>
              <a:rPr lang="en-US" b="1" dirty="0" smtClean="0"/>
              <a:t>	cd</a:t>
            </a:r>
            <a:r>
              <a:rPr lang="en-US" b="1" dirty="0"/>
              <a:t> </a:t>
            </a:r>
            <a:r>
              <a:rPr lang="en-US" b="1" i="1" dirty="0"/>
              <a:t>[folder name]</a:t>
            </a:r>
            <a:r>
              <a:rPr lang="en-US" dirty="0"/>
              <a:t> changes the current directory to the one specified </a:t>
            </a:r>
            <a:r>
              <a:rPr lang="en-US" dirty="0" smtClean="0"/>
              <a:t>			(</a:t>
            </a:r>
            <a:r>
              <a:rPr lang="en-US" dirty="0"/>
              <a:t>if the directory is within the current directory).</a:t>
            </a:r>
          </a:p>
          <a:p>
            <a:pPr lvl="0"/>
            <a:endParaRPr lang="en-US" sz="800" b="1" dirty="0" smtClean="0"/>
          </a:p>
          <a:p>
            <a:pPr lvl="0"/>
            <a:r>
              <a:rPr lang="en-US" b="1" dirty="0"/>
              <a:t>	</a:t>
            </a:r>
            <a:r>
              <a:rPr lang="en-US" b="1" dirty="0" smtClean="0"/>
              <a:t>	cd</a:t>
            </a:r>
            <a:r>
              <a:rPr lang="en-US" b="1" dirty="0"/>
              <a:t> </a:t>
            </a:r>
            <a:r>
              <a:rPr lang="en-US" b="1" i="1" dirty="0"/>
              <a:t>[full path]</a:t>
            </a:r>
            <a:r>
              <a:rPr lang="en-US" dirty="0"/>
              <a:t> changes to the directory specified by the path.</a:t>
            </a:r>
          </a:p>
          <a:p>
            <a:pPr lvl="0"/>
            <a:endParaRPr lang="en-US" sz="800" b="1" dirty="0" smtClean="0"/>
          </a:p>
          <a:p>
            <a:pPr lvl="0"/>
            <a:r>
              <a:rPr lang="en-US" b="1" dirty="0"/>
              <a:t>	</a:t>
            </a:r>
            <a:r>
              <a:rPr lang="en-US" b="1" dirty="0" smtClean="0"/>
              <a:t>	cd </a:t>
            </a:r>
            <a:r>
              <a:rPr lang="en-US" b="1" dirty="0"/>
              <a:t>..</a:t>
            </a:r>
            <a:r>
              <a:rPr lang="en-US" dirty="0"/>
              <a:t> changes the current directory to the immediate parent directory </a:t>
            </a:r>
            <a:r>
              <a:rPr lang="en-US" dirty="0" smtClean="0"/>
              <a:t>		(</a:t>
            </a:r>
            <a:r>
              <a:rPr lang="en-US" dirty="0"/>
              <a:t>moves up one directory level).</a:t>
            </a:r>
          </a:p>
          <a:p>
            <a:endParaRPr lang="en-US" sz="800" b="1" dirty="0" smtClean="0"/>
          </a:p>
          <a:p>
            <a:r>
              <a:rPr lang="en-US" b="1" dirty="0"/>
              <a:t>	</a:t>
            </a:r>
            <a:r>
              <a:rPr lang="en-US" b="1" dirty="0" smtClean="0"/>
              <a:t>	cd </a:t>
            </a:r>
            <a:r>
              <a:rPr lang="en-US" b="1" dirty="0"/>
              <a:t>/D </a:t>
            </a:r>
            <a:r>
              <a:rPr lang="en-US" b="1" i="1" dirty="0"/>
              <a:t>[file]</a:t>
            </a:r>
            <a:r>
              <a:rPr lang="en-US" b="1" dirty="0"/>
              <a:t> </a:t>
            </a:r>
            <a:r>
              <a:rPr lang="en-US" b="1" i="1" dirty="0"/>
              <a:t>[path]</a:t>
            </a:r>
            <a:r>
              <a:rPr lang="en-US" dirty="0"/>
              <a:t> changes the current drive in addition to changing </a:t>
            </a:r>
            <a:r>
              <a:rPr lang="en-US" dirty="0" smtClean="0"/>
              <a:t>			the </a:t>
            </a:r>
            <a:r>
              <a:rPr lang="en-US" dirty="0"/>
              <a:t>directory.</a:t>
            </a:r>
            <a:endParaRPr lang="en-US" b="1" dirty="0" smtClean="0"/>
          </a:p>
        </p:txBody>
      </p:sp>
    </p:spTree>
    <p:extLst>
      <p:ext uri="{BB962C8B-B14F-4D97-AF65-F5344CB8AC3E}">
        <p14:creationId xmlns="" xmlns:p14="http://schemas.microsoft.com/office/powerpoint/2010/main" val="2378704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914400"/>
            <a:ext cx="8526152" cy="5232202"/>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Description</a:t>
            </a:r>
          </a:p>
          <a:p>
            <a:r>
              <a:rPr lang="en-US" dirty="0" err="1"/>
              <a:t>d</a:t>
            </a:r>
            <a:r>
              <a:rPr lang="en-US" dirty="0" err="1" smtClean="0"/>
              <a:t>ir</a:t>
            </a:r>
            <a:r>
              <a:rPr lang="en-US" dirty="0" smtClean="0"/>
              <a:t>		</a:t>
            </a:r>
            <a:r>
              <a:rPr lang="en-US" dirty="0"/>
              <a:t>Use the </a:t>
            </a:r>
            <a:r>
              <a:rPr lang="en-US" b="1" dirty="0" err="1"/>
              <a:t>dir</a:t>
            </a:r>
            <a:r>
              <a:rPr lang="en-US" dirty="0"/>
              <a:t> command to display a list of files and subdirectories in a </a:t>
            </a:r>
            <a:r>
              <a:rPr lang="en-US" dirty="0" smtClean="0"/>
              <a:t>			directory</a:t>
            </a:r>
            <a:r>
              <a:rPr lang="en-US" dirty="0"/>
              <a:t>. Common switches used with </a:t>
            </a:r>
            <a:r>
              <a:rPr lang="en-US" b="1" dirty="0" err="1"/>
              <a:t>dir</a:t>
            </a:r>
            <a:r>
              <a:rPr lang="en-US" dirty="0"/>
              <a:t> are</a:t>
            </a:r>
            <a:r>
              <a:rPr lang="en-US" dirty="0" smtClean="0"/>
              <a:t>:</a:t>
            </a:r>
          </a:p>
          <a:p>
            <a:endParaRPr lang="en-US" sz="2000" dirty="0"/>
          </a:p>
          <a:p>
            <a:pPr lvl="0"/>
            <a:r>
              <a:rPr lang="en-US" b="1" dirty="0" smtClean="0"/>
              <a:t>		</a:t>
            </a:r>
            <a:r>
              <a:rPr lang="en-US" b="1" dirty="0" err="1" smtClean="0"/>
              <a:t>dir</a:t>
            </a:r>
            <a:r>
              <a:rPr lang="en-US" b="1" dirty="0" smtClean="0"/>
              <a:t> </a:t>
            </a:r>
            <a:r>
              <a:rPr lang="en-US" b="1" dirty="0"/>
              <a:t>/p</a:t>
            </a:r>
            <a:r>
              <a:rPr lang="en-US" dirty="0"/>
              <a:t> pauses output at every page</a:t>
            </a:r>
            <a:r>
              <a:rPr lang="en-US" dirty="0" smtClean="0"/>
              <a:t>.</a:t>
            </a:r>
          </a:p>
          <a:p>
            <a:pPr lvl="0"/>
            <a:endParaRPr lang="en-US" sz="2000" dirty="0"/>
          </a:p>
          <a:p>
            <a:pPr lvl="0"/>
            <a:r>
              <a:rPr lang="en-US" b="1" dirty="0" smtClean="0"/>
              <a:t>		</a:t>
            </a:r>
            <a:r>
              <a:rPr lang="en-US" b="1" dirty="0" err="1" smtClean="0"/>
              <a:t>dir</a:t>
            </a:r>
            <a:r>
              <a:rPr lang="en-US" b="1" dirty="0" smtClean="0"/>
              <a:t> </a:t>
            </a:r>
            <a:r>
              <a:rPr lang="en-US" b="1" dirty="0"/>
              <a:t>/s</a:t>
            </a:r>
            <a:r>
              <a:rPr lang="en-US" dirty="0"/>
              <a:t> displays information in subdirectories</a:t>
            </a:r>
            <a:r>
              <a:rPr lang="en-US" dirty="0" smtClean="0"/>
              <a:t>.</a:t>
            </a:r>
          </a:p>
          <a:p>
            <a:pPr lvl="0"/>
            <a:endParaRPr lang="en-US" sz="2000" dirty="0"/>
          </a:p>
          <a:p>
            <a:pPr lvl="0"/>
            <a:r>
              <a:rPr lang="en-US" b="1" dirty="0" smtClean="0"/>
              <a:t>		</a:t>
            </a:r>
            <a:r>
              <a:rPr lang="en-US" b="1" dirty="0" err="1" smtClean="0"/>
              <a:t>dir</a:t>
            </a:r>
            <a:r>
              <a:rPr lang="en-US" b="1" dirty="0" smtClean="0"/>
              <a:t> </a:t>
            </a:r>
            <a:r>
              <a:rPr lang="en-US" b="1" dirty="0"/>
              <a:t>/a</a:t>
            </a:r>
            <a:r>
              <a:rPr lang="en-US" b="1" i="1" dirty="0"/>
              <a:t>[xx]</a:t>
            </a:r>
            <a:r>
              <a:rPr lang="en-US" dirty="0"/>
              <a:t> displays files with the specified attributes</a:t>
            </a:r>
            <a:r>
              <a:rPr lang="en-US" dirty="0" smtClean="0"/>
              <a:t>:</a:t>
            </a:r>
          </a:p>
          <a:p>
            <a:pPr lvl="0"/>
            <a:endParaRPr lang="en-US" sz="2000" dirty="0"/>
          </a:p>
          <a:p>
            <a:pPr lvl="1"/>
            <a:r>
              <a:rPr lang="en-US" dirty="0" smtClean="0"/>
              <a:t>		Options </a:t>
            </a:r>
            <a:r>
              <a:rPr lang="en-US" dirty="0"/>
              <a:t>may be combined, such as </a:t>
            </a:r>
            <a:r>
              <a:rPr lang="en-US" b="1" dirty="0"/>
              <a:t>/</a:t>
            </a:r>
            <a:r>
              <a:rPr lang="en-US" b="1" dirty="0" err="1"/>
              <a:t>arh</a:t>
            </a:r>
            <a:r>
              <a:rPr lang="en-US" dirty="0"/>
              <a:t>, to show read-only, hidden </a:t>
            </a:r>
            <a:r>
              <a:rPr lang="en-US" dirty="0" smtClean="0"/>
              <a:t>			files.</a:t>
            </a:r>
          </a:p>
          <a:p>
            <a:pPr lvl="1"/>
            <a:endParaRPr lang="en-US" sz="2000" dirty="0"/>
          </a:p>
          <a:p>
            <a:r>
              <a:rPr lang="en-US" dirty="0" smtClean="0"/>
              <a:t>		Use</a:t>
            </a:r>
            <a:r>
              <a:rPr lang="en-US" dirty="0"/>
              <a:t> </a:t>
            </a:r>
            <a:r>
              <a:rPr lang="en-US" b="1" dirty="0"/>
              <a:t>-</a:t>
            </a:r>
            <a:r>
              <a:rPr lang="en-US" dirty="0"/>
              <a:t> to show files without an attribute. For example, </a:t>
            </a:r>
            <a:r>
              <a:rPr lang="en-US" b="1" dirty="0" err="1"/>
              <a:t>dir</a:t>
            </a:r>
            <a:r>
              <a:rPr lang="en-US" b="1" dirty="0"/>
              <a:t> /a-r</a:t>
            </a:r>
            <a:r>
              <a:rPr lang="en-US" dirty="0"/>
              <a:t> shows </a:t>
            </a:r>
            <a:r>
              <a:rPr lang="en-US" dirty="0" smtClean="0"/>
              <a:t>			files </a:t>
            </a:r>
            <a:r>
              <a:rPr lang="en-US" dirty="0"/>
              <a:t>that are </a:t>
            </a:r>
            <a:r>
              <a:rPr lang="en-US" i="1" dirty="0"/>
              <a:t>not</a:t>
            </a:r>
            <a:r>
              <a:rPr lang="en-US" dirty="0"/>
              <a:t> read only.</a:t>
            </a:r>
            <a:endParaRPr lang="en-US" b="1" dirty="0" smtClean="0"/>
          </a:p>
        </p:txBody>
      </p:sp>
    </p:spTree>
    <p:extLst>
      <p:ext uri="{BB962C8B-B14F-4D97-AF65-F5344CB8AC3E}">
        <p14:creationId xmlns="" xmlns:p14="http://schemas.microsoft.com/office/powerpoint/2010/main" val="388850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914400"/>
            <a:ext cx="8526152" cy="5324535"/>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Description</a:t>
            </a:r>
          </a:p>
          <a:p>
            <a:r>
              <a:rPr lang="en-US" dirty="0"/>
              <a:t>m</a:t>
            </a:r>
            <a:r>
              <a:rPr lang="en-US" dirty="0" smtClean="0"/>
              <a:t>d		</a:t>
            </a:r>
            <a:r>
              <a:rPr lang="en-US" dirty="0"/>
              <a:t>Use the </a:t>
            </a:r>
            <a:r>
              <a:rPr lang="en-US" b="1" dirty="0"/>
              <a:t>md</a:t>
            </a:r>
            <a:r>
              <a:rPr lang="en-US" dirty="0"/>
              <a:t> and </a:t>
            </a:r>
            <a:r>
              <a:rPr lang="en-US" b="1" dirty="0" err="1"/>
              <a:t>mkdir</a:t>
            </a:r>
            <a:r>
              <a:rPr lang="en-US" dirty="0"/>
              <a:t> commands to create (make) a directory. </a:t>
            </a:r>
          </a:p>
          <a:p>
            <a:r>
              <a:rPr lang="en-US" dirty="0" err="1" smtClean="0"/>
              <a:t>mkdir</a:t>
            </a:r>
            <a:r>
              <a:rPr lang="en-US" dirty="0" smtClean="0"/>
              <a:t>		Common </a:t>
            </a:r>
            <a:r>
              <a:rPr lang="en-US" dirty="0"/>
              <a:t>switches used with </a:t>
            </a:r>
            <a:r>
              <a:rPr lang="en-US" b="1" dirty="0"/>
              <a:t>md</a:t>
            </a:r>
            <a:r>
              <a:rPr lang="en-US" dirty="0"/>
              <a:t> are</a:t>
            </a:r>
            <a:r>
              <a:rPr lang="en-US" dirty="0" smtClean="0"/>
              <a:t>:</a:t>
            </a:r>
          </a:p>
          <a:p>
            <a:endParaRPr lang="en-US" sz="800" dirty="0"/>
          </a:p>
          <a:p>
            <a:pPr lvl="0"/>
            <a:r>
              <a:rPr lang="en-US" b="1" dirty="0" smtClean="0"/>
              <a:t>		md</a:t>
            </a:r>
            <a:r>
              <a:rPr lang="en-US" b="1" dirty="0"/>
              <a:t> </a:t>
            </a:r>
            <a:r>
              <a:rPr lang="en-US" b="1" i="1" dirty="0"/>
              <a:t>[directory]</a:t>
            </a:r>
            <a:r>
              <a:rPr lang="en-US" dirty="0"/>
              <a:t> creates a new directory in the current directory.</a:t>
            </a:r>
          </a:p>
          <a:p>
            <a:r>
              <a:rPr lang="en-US" b="1" dirty="0" smtClean="0"/>
              <a:t>		md</a:t>
            </a:r>
            <a:r>
              <a:rPr lang="en-US" b="1" dirty="0"/>
              <a:t> </a:t>
            </a:r>
            <a:r>
              <a:rPr lang="en-US" b="1" i="1" dirty="0"/>
              <a:t>[path] [directory]</a:t>
            </a:r>
            <a:r>
              <a:rPr lang="en-US" dirty="0"/>
              <a:t> creates a new directory in the directory </a:t>
            </a:r>
            <a:r>
              <a:rPr lang="en-US" dirty="0" smtClean="0"/>
              <a:t>			specified </a:t>
            </a:r>
            <a:r>
              <a:rPr lang="en-US" dirty="0"/>
              <a:t>by the path</a:t>
            </a:r>
            <a:r>
              <a:rPr lang="en-US" dirty="0" smtClean="0"/>
              <a:t>.</a:t>
            </a:r>
          </a:p>
          <a:p>
            <a:endParaRPr lang="en-US" sz="800" b="1" dirty="0"/>
          </a:p>
          <a:p>
            <a:r>
              <a:rPr lang="en-US" b="1" dirty="0" err="1"/>
              <a:t>r</a:t>
            </a:r>
            <a:r>
              <a:rPr lang="en-US" b="1" dirty="0" err="1" smtClean="0"/>
              <a:t>d</a:t>
            </a:r>
            <a:r>
              <a:rPr lang="en-US" b="1" dirty="0" smtClean="0"/>
              <a:t>		</a:t>
            </a:r>
            <a:r>
              <a:rPr lang="en-US" dirty="0"/>
              <a:t>Use the </a:t>
            </a:r>
            <a:r>
              <a:rPr lang="en-US" dirty="0" err="1"/>
              <a:t>rd</a:t>
            </a:r>
            <a:r>
              <a:rPr lang="en-US" dirty="0"/>
              <a:t> command to delete (remove) a directory. Common </a:t>
            </a:r>
            <a:r>
              <a:rPr lang="en-US" dirty="0" smtClean="0"/>
              <a:t>			switches </a:t>
            </a:r>
            <a:r>
              <a:rPr lang="en-US" dirty="0"/>
              <a:t>used with </a:t>
            </a:r>
            <a:r>
              <a:rPr lang="en-US" b="1" dirty="0" err="1"/>
              <a:t>rd</a:t>
            </a:r>
            <a:r>
              <a:rPr lang="en-US" dirty="0"/>
              <a:t> are</a:t>
            </a:r>
            <a:r>
              <a:rPr lang="en-US" dirty="0" smtClean="0"/>
              <a:t>:</a:t>
            </a:r>
          </a:p>
          <a:p>
            <a:endParaRPr lang="en-US" sz="800" dirty="0"/>
          </a:p>
          <a:p>
            <a:pPr lvl="0"/>
            <a:r>
              <a:rPr lang="en-US" b="1" dirty="0" smtClean="0"/>
              <a:t>		</a:t>
            </a:r>
            <a:r>
              <a:rPr lang="en-US" b="1" dirty="0" err="1" smtClean="0"/>
              <a:t>rd</a:t>
            </a:r>
            <a:r>
              <a:rPr lang="en-US" b="1" dirty="0" smtClean="0"/>
              <a:t> </a:t>
            </a:r>
            <a:r>
              <a:rPr lang="en-US" b="1" dirty="0"/>
              <a:t>[</a:t>
            </a:r>
            <a:r>
              <a:rPr lang="en-US" b="1" i="1" dirty="0"/>
              <a:t>directory</a:t>
            </a:r>
            <a:r>
              <a:rPr lang="en-US" b="1" dirty="0"/>
              <a:t>]</a:t>
            </a:r>
            <a:r>
              <a:rPr lang="en-US" dirty="0"/>
              <a:t> removes the specified directory within the current </a:t>
            </a:r>
            <a:r>
              <a:rPr lang="en-US" dirty="0" smtClean="0"/>
              <a:t>				       directory</a:t>
            </a:r>
            <a:r>
              <a:rPr lang="en-US" dirty="0"/>
              <a:t>.</a:t>
            </a:r>
          </a:p>
          <a:p>
            <a:pPr lvl="0"/>
            <a:r>
              <a:rPr lang="en-US" b="1" dirty="0" smtClean="0"/>
              <a:t>		</a:t>
            </a:r>
            <a:r>
              <a:rPr lang="en-US" b="1" dirty="0" err="1" smtClean="0"/>
              <a:t>rd</a:t>
            </a:r>
            <a:r>
              <a:rPr lang="en-US" b="1" dirty="0" smtClean="0"/>
              <a:t> </a:t>
            </a:r>
            <a:r>
              <a:rPr lang="en-US" b="1" dirty="0"/>
              <a:t>[</a:t>
            </a:r>
            <a:r>
              <a:rPr lang="en-US" b="1" i="1" dirty="0"/>
              <a:t>path</a:t>
            </a:r>
            <a:r>
              <a:rPr lang="en-US" b="1" dirty="0"/>
              <a:t>] [</a:t>
            </a:r>
            <a:r>
              <a:rPr lang="en-US" b="1" i="1" dirty="0"/>
              <a:t>directory</a:t>
            </a:r>
            <a:r>
              <a:rPr lang="en-US" b="1" dirty="0"/>
              <a:t>]</a:t>
            </a:r>
            <a:r>
              <a:rPr lang="en-US" dirty="0"/>
              <a:t> removes the directory specified in the path.</a:t>
            </a:r>
          </a:p>
          <a:p>
            <a:pPr lvl="0"/>
            <a:r>
              <a:rPr lang="en-US" b="1" dirty="0" smtClean="0"/>
              <a:t>		</a:t>
            </a:r>
            <a:r>
              <a:rPr lang="en-US" b="1" dirty="0" err="1" smtClean="0"/>
              <a:t>rd</a:t>
            </a:r>
            <a:r>
              <a:rPr lang="en-US" b="1" dirty="0" smtClean="0"/>
              <a:t> </a:t>
            </a:r>
            <a:r>
              <a:rPr lang="en-US" b="1" dirty="0"/>
              <a:t>/s</a:t>
            </a:r>
            <a:r>
              <a:rPr lang="en-US" dirty="0"/>
              <a:t> removes subdirectories in addition to files in the current </a:t>
            </a:r>
            <a:r>
              <a:rPr lang="en-US" dirty="0" smtClean="0"/>
              <a:t>			         directory</a:t>
            </a:r>
            <a:r>
              <a:rPr lang="en-US" dirty="0"/>
              <a:t>.</a:t>
            </a:r>
          </a:p>
          <a:p>
            <a:r>
              <a:rPr lang="en-US" b="1" dirty="0" smtClean="0"/>
              <a:t>		</a:t>
            </a:r>
            <a:r>
              <a:rPr lang="en-US" b="1" dirty="0" err="1" smtClean="0"/>
              <a:t>rd</a:t>
            </a:r>
            <a:r>
              <a:rPr lang="en-US" b="1" dirty="0" smtClean="0"/>
              <a:t> </a:t>
            </a:r>
            <a:r>
              <a:rPr lang="en-US" b="1" dirty="0"/>
              <a:t>/q</a:t>
            </a:r>
            <a:r>
              <a:rPr lang="en-US" dirty="0"/>
              <a:t> will not prompt you before each deletion.</a:t>
            </a:r>
            <a:endParaRPr lang="en-US" b="1" dirty="0" smtClean="0"/>
          </a:p>
        </p:txBody>
      </p:sp>
    </p:spTree>
    <p:extLst>
      <p:ext uri="{BB962C8B-B14F-4D97-AF65-F5344CB8AC3E}">
        <p14:creationId xmlns="" xmlns:p14="http://schemas.microsoft.com/office/powerpoint/2010/main" val="969889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381000"/>
            <a:ext cx="8526152" cy="6309420"/>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Description</a:t>
            </a:r>
          </a:p>
          <a:p>
            <a:r>
              <a:rPr lang="en-US" dirty="0"/>
              <a:t>c</a:t>
            </a:r>
            <a:r>
              <a:rPr lang="en-US" dirty="0" smtClean="0"/>
              <a:t>opy		</a:t>
            </a:r>
            <a:r>
              <a:rPr lang="en-US" dirty="0"/>
              <a:t>Use the </a:t>
            </a:r>
            <a:r>
              <a:rPr lang="en-US" b="1" dirty="0"/>
              <a:t>copy</a:t>
            </a:r>
            <a:r>
              <a:rPr lang="en-US" dirty="0"/>
              <a:t> command to copy files from one location to another. </a:t>
            </a:r>
            <a:r>
              <a:rPr lang="en-US" dirty="0" smtClean="0"/>
              <a:t>			Common </a:t>
            </a:r>
            <a:r>
              <a:rPr lang="en-US" dirty="0"/>
              <a:t>switches used with </a:t>
            </a:r>
            <a:r>
              <a:rPr lang="en-US" b="1" dirty="0"/>
              <a:t>copy</a:t>
            </a:r>
            <a:r>
              <a:rPr lang="en-US" dirty="0"/>
              <a:t> are</a:t>
            </a:r>
            <a:r>
              <a:rPr lang="en-US" dirty="0" smtClean="0"/>
              <a:t>:</a:t>
            </a:r>
          </a:p>
          <a:p>
            <a:endParaRPr lang="en-US" sz="800" dirty="0"/>
          </a:p>
          <a:p>
            <a:pPr lvl="0"/>
            <a:r>
              <a:rPr lang="en-US" dirty="0" smtClean="0"/>
              <a:t>		</a:t>
            </a:r>
            <a:r>
              <a:rPr lang="en-US" b="1" dirty="0"/>
              <a:t>copy </a:t>
            </a:r>
            <a:r>
              <a:rPr lang="en-US" b="1" i="1" dirty="0"/>
              <a:t>[source] [destination]</a:t>
            </a:r>
            <a:r>
              <a:rPr lang="en-US" dirty="0"/>
              <a:t> copies the specified file to the new </a:t>
            </a:r>
            <a:r>
              <a:rPr lang="en-US" dirty="0" smtClean="0"/>
              <a:t>			location</a:t>
            </a:r>
            <a:r>
              <a:rPr lang="en-US" dirty="0"/>
              <a:t>.</a:t>
            </a:r>
          </a:p>
          <a:p>
            <a:pPr lvl="0"/>
            <a:r>
              <a:rPr lang="en-US" b="1" dirty="0" smtClean="0"/>
              <a:t>		copy</a:t>
            </a:r>
            <a:r>
              <a:rPr lang="en-US" b="1" dirty="0"/>
              <a:t> </a:t>
            </a:r>
            <a:r>
              <a:rPr lang="en-US" b="1" i="1" dirty="0"/>
              <a:t>[folder] [*.*] [path] [destination]</a:t>
            </a:r>
            <a:r>
              <a:rPr lang="en-US" dirty="0"/>
              <a:t> copies all files with extensions </a:t>
            </a:r>
            <a:r>
              <a:rPr lang="en-US" dirty="0" smtClean="0"/>
              <a:t>		in </a:t>
            </a:r>
            <a:r>
              <a:rPr lang="en-US" dirty="0"/>
              <a:t>a folder to the new location.</a:t>
            </a:r>
          </a:p>
          <a:p>
            <a:pPr lvl="0"/>
            <a:r>
              <a:rPr lang="en-US" b="1" dirty="0" smtClean="0"/>
              <a:t>		copy </a:t>
            </a:r>
            <a:r>
              <a:rPr lang="en-US" b="1" dirty="0"/>
              <a:t>/a</a:t>
            </a:r>
            <a:r>
              <a:rPr lang="en-US" dirty="0"/>
              <a:t> specifies that the file is an ASCII text file.</a:t>
            </a:r>
          </a:p>
          <a:p>
            <a:pPr lvl="0"/>
            <a:r>
              <a:rPr lang="en-US" b="1" dirty="0" smtClean="0"/>
              <a:t>		copy </a:t>
            </a:r>
            <a:r>
              <a:rPr lang="en-US" b="1" dirty="0"/>
              <a:t>/b</a:t>
            </a:r>
            <a:r>
              <a:rPr lang="en-US" dirty="0"/>
              <a:t> specifies that the file is a binary file.</a:t>
            </a:r>
          </a:p>
          <a:p>
            <a:pPr lvl="0"/>
            <a:r>
              <a:rPr lang="en-US" b="1" dirty="0" smtClean="0"/>
              <a:t>		copy </a:t>
            </a:r>
            <a:r>
              <a:rPr lang="en-US" b="1" dirty="0"/>
              <a:t>/n</a:t>
            </a:r>
            <a:r>
              <a:rPr lang="en-US" dirty="0"/>
              <a:t> copies files using short filenames.</a:t>
            </a:r>
          </a:p>
          <a:p>
            <a:pPr lvl="0"/>
            <a:r>
              <a:rPr lang="en-US" b="1" dirty="0" smtClean="0"/>
              <a:t>		copy </a:t>
            </a:r>
            <a:r>
              <a:rPr lang="en-US" b="1" dirty="0"/>
              <a:t>/y</a:t>
            </a:r>
            <a:r>
              <a:rPr lang="en-US" dirty="0"/>
              <a:t> will not prompt you before each overwrite operation.</a:t>
            </a:r>
          </a:p>
          <a:p>
            <a:pPr lvl="0"/>
            <a:r>
              <a:rPr lang="en-US" b="1" dirty="0" smtClean="0"/>
              <a:t>		copy </a:t>
            </a:r>
            <a:r>
              <a:rPr lang="en-US" b="1" dirty="0"/>
              <a:t>/v</a:t>
            </a:r>
            <a:r>
              <a:rPr lang="en-US" dirty="0"/>
              <a:t> verifies files after they are copied.</a:t>
            </a:r>
          </a:p>
          <a:p>
            <a:r>
              <a:rPr lang="en-US" dirty="0" smtClean="0"/>
              <a:t>		</a:t>
            </a:r>
            <a:r>
              <a:rPr lang="en-US" b="1" dirty="0" smtClean="0"/>
              <a:t>Be </a:t>
            </a:r>
            <a:r>
              <a:rPr lang="en-US" b="1" dirty="0"/>
              <a:t>aware of the following for how moving (copying) files between </a:t>
            </a:r>
            <a:r>
              <a:rPr lang="en-US" b="1" dirty="0" smtClean="0"/>
              <a:t>			partitions </a:t>
            </a:r>
            <a:r>
              <a:rPr lang="en-US" b="1" dirty="0"/>
              <a:t>affects the file attributes:</a:t>
            </a:r>
          </a:p>
          <a:p>
            <a:pPr lvl="0"/>
            <a:r>
              <a:rPr lang="en-US" dirty="0" smtClean="0"/>
              <a:t>		o When </a:t>
            </a:r>
            <a:r>
              <a:rPr lang="en-US" dirty="0"/>
              <a:t>copying files from a FAT32 partition to another partition, the </a:t>
            </a:r>
            <a:r>
              <a:rPr lang="en-US" dirty="0" smtClean="0"/>
              <a:t>		   file </a:t>
            </a:r>
            <a:r>
              <a:rPr lang="en-US" dirty="0"/>
              <a:t>attributes are retained.</a:t>
            </a:r>
          </a:p>
          <a:p>
            <a:r>
              <a:rPr lang="en-US" dirty="0" smtClean="0"/>
              <a:t>		o When </a:t>
            </a:r>
            <a:r>
              <a:rPr lang="en-US" dirty="0"/>
              <a:t>copying files from an NTFS partition to a FAT32 partition, </a:t>
            </a:r>
            <a:r>
              <a:rPr lang="en-US" dirty="0" smtClean="0"/>
              <a:t>			   attributes </a:t>
            </a:r>
            <a:r>
              <a:rPr lang="en-US" dirty="0"/>
              <a:t>such as encryption and permissions that are not available </a:t>
            </a:r>
            <a:r>
              <a:rPr lang="en-US" dirty="0" smtClean="0"/>
              <a:t>		   in </a:t>
            </a:r>
            <a:r>
              <a:rPr lang="en-US" dirty="0"/>
              <a:t>FAT32 are </a:t>
            </a:r>
            <a:r>
              <a:rPr lang="en-US" dirty="0" smtClean="0"/>
              <a:t>removed.</a:t>
            </a:r>
            <a:endParaRPr lang="en-US" dirty="0"/>
          </a:p>
        </p:txBody>
      </p:sp>
    </p:spTree>
    <p:extLst>
      <p:ext uri="{BB962C8B-B14F-4D97-AF65-F5344CB8AC3E}">
        <p14:creationId xmlns="" xmlns:p14="http://schemas.microsoft.com/office/powerpoint/2010/main" val="27787156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381000"/>
            <a:ext cx="8526152" cy="6032421"/>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Description</a:t>
            </a:r>
          </a:p>
          <a:p>
            <a:r>
              <a:rPr lang="en-US" dirty="0" err="1"/>
              <a:t>x</a:t>
            </a:r>
            <a:r>
              <a:rPr lang="en-US" dirty="0" err="1" smtClean="0"/>
              <a:t>copy</a:t>
            </a:r>
            <a:r>
              <a:rPr lang="en-US" dirty="0" smtClean="0"/>
              <a:t>		</a:t>
            </a:r>
            <a:r>
              <a:rPr lang="en-US" dirty="0"/>
              <a:t>Use the </a:t>
            </a:r>
            <a:r>
              <a:rPr lang="en-US" b="1" dirty="0" err="1"/>
              <a:t>xcopy</a:t>
            </a:r>
            <a:r>
              <a:rPr lang="en-US" dirty="0"/>
              <a:t> command to copy files and directory trees. </a:t>
            </a:r>
            <a:endParaRPr lang="en-US" dirty="0" smtClean="0"/>
          </a:p>
          <a:p>
            <a:r>
              <a:rPr lang="en-US" dirty="0"/>
              <a:t>	</a:t>
            </a:r>
            <a:r>
              <a:rPr lang="en-US" dirty="0" smtClean="0"/>
              <a:t>	Common 	switches </a:t>
            </a:r>
            <a:r>
              <a:rPr lang="en-US" dirty="0"/>
              <a:t>used with </a:t>
            </a:r>
            <a:r>
              <a:rPr lang="en-US" b="1" dirty="0" err="1"/>
              <a:t>xcopy</a:t>
            </a:r>
            <a:r>
              <a:rPr lang="en-US" dirty="0"/>
              <a:t> are</a:t>
            </a:r>
            <a:r>
              <a:rPr lang="en-US" dirty="0" smtClean="0"/>
              <a:t>:</a:t>
            </a:r>
          </a:p>
          <a:p>
            <a:endParaRPr lang="en-US" sz="800" dirty="0"/>
          </a:p>
          <a:p>
            <a:pPr lvl="0"/>
            <a:r>
              <a:rPr lang="en-US" b="1" dirty="0" smtClean="0"/>
              <a:t>		</a:t>
            </a:r>
            <a:r>
              <a:rPr lang="en-US" b="1" dirty="0" err="1" smtClean="0"/>
              <a:t>xcopy</a:t>
            </a:r>
            <a:r>
              <a:rPr lang="en-US" b="1" dirty="0" smtClean="0"/>
              <a:t> </a:t>
            </a:r>
            <a:r>
              <a:rPr lang="en-US" b="1" dirty="0"/>
              <a:t>/a</a:t>
            </a:r>
            <a:r>
              <a:rPr lang="en-US" dirty="0"/>
              <a:t> copies files with the archive attribute set and doesn't change </a:t>
            </a:r>
            <a:r>
              <a:rPr lang="en-US" dirty="0" smtClean="0"/>
              <a:t>		the </a:t>
            </a:r>
            <a:r>
              <a:rPr lang="en-US" dirty="0"/>
              <a:t>attribute.</a:t>
            </a:r>
          </a:p>
          <a:p>
            <a:pPr lvl="0"/>
            <a:r>
              <a:rPr lang="en-US" b="1" dirty="0" smtClean="0"/>
              <a:t>		</a:t>
            </a:r>
            <a:r>
              <a:rPr lang="en-US" b="1" dirty="0" err="1" smtClean="0"/>
              <a:t>xcopy</a:t>
            </a:r>
            <a:r>
              <a:rPr lang="en-US" b="1" dirty="0" smtClean="0"/>
              <a:t> </a:t>
            </a:r>
            <a:r>
              <a:rPr lang="en-US" b="1" dirty="0"/>
              <a:t>/m</a:t>
            </a:r>
            <a:r>
              <a:rPr lang="en-US" dirty="0"/>
              <a:t> copies files with the archive attribute set and turns off the </a:t>
            </a:r>
            <a:r>
              <a:rPr lang="en-US" dirty="0" smtClean="0"/>
              <a:t>			archive </a:t>
            </a:r>
            <a:r>
              <a:rPr lang="en-US" dirty="0"/>
              <a:t>attribute.</a:t>
            </a:r>
          </a:p>
          <a:p>
            <a:pPr lvl="0"/>
            <a:r>
              <a:rPr lang="en-US" b="1" dirty="0" smtClean="0"/>
              <a:t>		</a:t>
            </a:r>
            <a:r>
              <a:rPr lang="en-US" b="1" dirty="0" err="1" smtClean="0"/>
              <a:t>xcopy</a:t>
            </a:r>
            <a:r>
              <a:rPr lang="en-US" b="1" dirty="0" smtClean="0"/>
              <a:t> </a:t>
            </a:r>
            <a:r>
              <a:rPr lang="en-US" b="1" dirty="0"/>
              <a:t>/d</a:t>
            </a:r>
            <a:r>
              <a:rPr lang="en-US" dirty="0"/>
              <a:t> copies files changed on or after the specified date. If no date </a:t>
            </a:r>
            <a:r>
              <a:rPr lang="en-US" dirty="0" smtClean="0"/>
              <a:t>		is </a:t>
            </a:r>
            <a:r>
              <a:rPr lang="en-US" dirty="0"/>
              <a:t>given, it copies only those files whose source time is newer than the </a:t>
            </a:r>
            <a:r>
              <a:rPr lang="en-US" dirty="0" smtClean="0"/>
              <a:t>		destination </a:t>
            </a:r>
            <a:r>
              <a:rPr lang="en-US" dirty="0"/>
              <a:t>time.</a:t>
            </a:r>
          </a:p>
          <a:p>
            <a:pPr lvl="0"/>
            <a:r>
              <a:rPr lang="en-US" b="1" dirty="0" smtClean="0"/>
              <a:t>		</a:t>
            </a:r>
            <a:r>
              <a:rPr lang="en-US" b="1" dirty="0" err="1" smtClean="0"/>
              <a:t>xcopy</a:t>
            </a:r>
            <a:r>
              <a:rPr lang="en-US" b="1" dirty="0" smtClean="0"/>
              <a:t> </a:t>
            </a:r>
            <a:r>
              <a:rPr lang="en-US" b="1" dirty="0"/>
              <a:t>/p</a:t>
            </a:r>
            <a:r>
              <a:rPr lang="en-US" dirty="0"/>
              <a:t> prompts you before creating each destination file.</a:t>
            </a:r>
          </a:p>
          <a:p>
            <a:pPr lvl="0"/>
            <a:r>
              <a:rPr lang="en-US" b="1" dirty="0" smtClean="0"/>
              <a:t>		</a:t>
            </a:r>
            <a:r>
              <a:rPr lang="en-US" b="1" dirty="0" err="1" smtClean="0"/>
              <a:t>xcopy</a:t>
            </a:r>
            <a:r>
              <a:rPr lang="en-US" b="1" dirty="0" smtClean="0"/>
              <a:t> </a:t>
            </a:r>
            <a:r>
              <a:rPr lang="en-US" b="1" dirty="0"/>
              <a:t>/s</a:t>
            </a:r>
            <a:r>
              <a:rPr lang="en-US" dirty="0"/>
              <a:t> copies directories and subdirectories (except empty ones).</a:t>
            </a:r>
          </a:p>
          <a:p>
            <a:pPr lvl="0"/>
            <a:r>
              <a:rPr lang="en-US" b="1" dirty="0" smtClean="0"/>
              <a:t>		</a:t>
            </a:r>
            <a:r>
              <a:rPr lang="en-US" b="1" dirty="0" err="1" smtClean="0"/>
              <a:t>xcopy</a:t>
            </a:r>
            <a:r>
              <a:rPr lang="en-US" b="1" dirty="0" smtClean="0"/>
              <a:t> </a:t>
            </a:r>
            <a:r>
              <a:rPr lang="en-US" b="1" dirty="0"/>
              <a:t>/e</a:t>
            </a:r>
            <a:r>
              <a:rPr lang="en-US" dirty="0"/>
              <a:t> copies directories and subdirectories, including empty ones.</a:t>
            </a:r>
          </a:p>
          <a:p>
            <a:pPr lvl="0"/>
            <a:r>
              <a:rPr lang="en-US" b="1" dirty="0" smtClean="0"/>
              <a:t>		</a:t>
            </a:r>
            <a:r>
              <a:rPr lang="en-US" b="1" dirty="0" err="1" smtClean="0"/>
              <a:t>xcopy</a:t>
            </a:r>
            <a:r>
              <a:rPr lang="en-US" b="1" dirty="0" smtClean="0"/>
              <a:t> </a:t>
            </a:r>
            <a:r>
              <a:rPr lang="en-US" b="1" dirty="0"/>
              <a:t>/h</a:t>
            </a:r>
            <a:r>
              <a:rPr lang="en-US" dirty="0"/>
              <a:t> copies hidden and system files also.</a:t>
            </a:r>
          </a:p>
          <a:p>
            <a:pPr lvl="0"/>
            <a:r>
              <a:rPr lang="en-US" b="1" dirty="0" smtClean="0"/>
              <a:t>		</a:t>
            </a:r>
            <a:r>
              <a:rPr lang="en-US" b="1" dirty="0" err="1" smtClean="0"/>
              <a:t>xcopy</a:t>
            </a:r>
            <a:r>
              <a:rPr lang="en-US" b="1" dirty="0" smtClean="0"/>
              <a:t> </a:t>
            </a:r>
            <a:r>
              <a:rPr lang="en-US" b="1" dirty="0"/>
              <a:t>/r</a:t>
            </a:r>
            <a:r>
              <a:rPr lang="en-US" dirty="0"/>
              <a:t> overwrites read-only files.</a:t>
            </a:r>
          </a:p>
          <a:p>
            <a:pPr lvl="0"/>
            <a:r>
              <a:rPr lang="en-US" b="1" dirty="0" smtClean="0"/>
              <a:t>		</a:t>
            </a:r>
            <a:r>
              <a:rPr lang="en-US" b="1" dirty="0" err="1" smtClean="0"/>
              <a:t>xcopy</a:t>
            </a:r>
            <a:r>
              <a:rPr lang="en-US" b="1" dirty="0" smtClean="0"/>
              <a:t> </a:t>
            </a:r>
            <a:r>
              <a:rPr lang="en-US" b="1" dirty="0"/>
              <a:t>/k</a:t>
            </a:r>
            <a:r>
              <a:rPr lang="en-US" dirty="0"/>
              <a:t> copies attributes. Normal </a:t>
            </a:r>
            <a:r>
              <a:rPr lang="en-US" b="1" dirty="0" err="1"/>
              <a:t>xcopy</a:t>
            </a:r>
            <a:r>
              <a:rPr lang="en-US" dirty="0"/>
              <a:t> will reset read-only </a:t>
            </a:r>
            <a:r>
              <a:rPr lang="en-US" dirty="0" smtClean="0"/>
              <a:t>			attributes</a:t>
            </a:r>
            <a:r>
              <a:rPr lang="en-US" dirty="0"/>
              <a:t>.</a:t>
            </a:r>
          </a:p>
          <a:p>
            <a:r>
              <a:rPr lang="en-US" b="1" dirty="0" smtClean="0"/>
              <a:t>		</a:t>
            </a:r>
            <a:r>
              <a:rPr lang="en-US" b="1" dirty="0" err="1" smtClean="0"/>
              <a:t>xcopy</a:t>
            </a:r>
            <a:r>
              <a:rPr lang="en-US" b="1" dirty="0" smtClean="0"/>
              <a:t> </a:t>
            </a:r>
            <a:r>
              <a:rPr lang="en-US" b="1" dirty="0"/>
              <a:t>/y</a:t>
            </a:r>
            <a:r>
              <a:rPr lang="en-US" dirty="0"/>
              <a:t> overwrites existing files without prompting.</a:t>
            </a:r>
          </a:p>
        </p:txBody>
      </p:sp>
    </p:spTree>
    <p:extLst>
      <p:ext uri="{BB962C8B-B14F-4D97-AF65-F5344CB8AC3E}">
        <p14:creationId xmlns="" xmlns:p14="http://schemas.microsoft.com/office/powerpoint/2010/main" val="2272224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533400"/>
            <a:ext cx="8526152" cy="6032421"/>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Description</a:t>
            </a:r>
          </a:p>
          <a:p>
            <a:r>
              <a:rPr lang="en-US" dirty="0" err="1"/>
              <a:t>r</a:t>
            </a:r>
            <a:r>
              <a:rPr lang="en-US" dirty="0" err="1" smtClean="0"/>
              <a:t>obocopy</a:t>
            </a:r>
            <a:r>
              <a:rPr lang="en-US" dirty="0" smtClean="0"/>
              <a:t>		</a:t>
            </a:r>
            <a:r>
              <a:rPr lang="en-US" dirty="0"/>
              <a:t>The </a:t>
            </a:r>
            <a:r>
              <a:rPr lang="en-US" b="1" dirty="0" err="1"/>
              <a:t>robocopy</a:t>
            </a:r>
            <a:r>
              <a:rPr lang="en-US" dirty="0"/>
              <a:t> command (short for Robust File Copy) is used to copy </a:t>
            </a:r>
            <a:r>
              <a:rPr lang="en-US" dirty="0" smtClean="0"/>
              <a:t>			entire </a:t>
            </a:r>
            <a:r>
              <a:rPr lang="en-US" dirty="0"/>
              <a:t>folder structures between volumes or across a network. The </a:t>
            </a:r>
            <a:r>
              <a:rPr lang="en-US" dirty="0" smtClean="0"/>
              <a:t>			benefit </a:t>
            </a:r>
            <a:r>
              <a:rPr lang="en-US" dirty="0"/>
              <a:t>of using </a:t>
            </a:r>
            <a:r>
              <a:rPr lang="en-US" b="1" dirty="0" err="1"/>
              <a:t>robocopy</a:t>
            </a:r>
            <a:r>
              <a:rPr lang="en-US" dirty="0"/>
              <a:t> is that all NTFS file permissions and </a:t>
            </a:r>
            <a:r>
              <a:rPr lang="en-US" dirty="0" smtClean="0"/>
              <a:t>			attributes </a:t>
            </a:r>
            <a:r>
              <a:rPr lang="en-US" dirty="0"/>
              <a:t>are maintained and interrupted transfers can be </a:t>
            </a:r>
            <a:r>
              <a:rPr lang="en-US" dirty="0" smtClean="0"/>
              <a:t>				resumed</a:t>
            </a:r>
            <a:r>
              <a:rPr lang="en-US" dirty="0"/>
              <a:t>. </a:t>
            </a:r>
            <a:r>
              <a:rPr lang="en-US" b="1" dirty="0" err="1"/>
              <a:t>robocopy</a:t>
            </a:r>
            <a:r>
              <a:rPr lang="en-US" dirty="0"/>
              <a:t> uses the following syntax:</a:t>
            </a:r>
            <a:endParaRPr lang="en-US" sz="2000" dirty="0"/>
          </a:p>
          <a:p>
            <a:pPr lvl="0"/>
            <a:endParaRPr lang="en-US" sz="800" b="1" dirty="0" smtClean="0"/>
          </a:p>
          <a:p>
            <a:pPr lvl="0"/>
            <a:r>
              <a:rPr lang="en-US" b="1" dirty="0"/>
              <a:t>	</a:t>
            </a:r>
            <a:r>
              <a:rPr lang="en-US" b="1" dirty="0" smtClean="0"/>
              <a:t>	</a:t>
            </a:r>
            <a:r>
              <a:rPr lang="en-US" b="1" dirty="0" err="1" smtClean="0"/>
              <a:t>robocopy</a:t>
            </a:r>
            <a:r>
              <a:rPr lang="en-US" b="1" dirty="0"/>
              <a:t> </a:t>
            </a:r>
            <a:r>
              <a:rPr lang="en-US" b="1" i="1" dirty="0"/>
              <a:t>[</a:t>
            </a:r>
            <a:r>
              <a:rPr lang="en-US" b="1" i="1" dirty="0" err="1"/>
              <a:t>source_folder</a:t>
            </a:r>
            <a:r>
              <a:rPr lang="en-US" b="1" i="1" dirty="0"/>
              <a:t>]</a:t>
            </a:r>
            <a:r>
              <a:rPr lang="en-US" b="1" dirty="0"/>
              <a:t> </a:t>
            </a:r>
            <a:r>
              <a:rPr lang="en-US" b="1" i="1" dirty="0"/>
              <a:t>[destination]</a:t>
            </a:r>
            <a:r>
              <a:rPr lang="en-US" b="1" dirty="0"/>
              <a:t> </a:t>
            </a:r>
            <a:r>
              <a:rPr lang="en-US" b="1" i="1" dirty="0"/>
              <a:t>[options</a:t>
            </a:r>
            <a:r>
              <a:rPr lang="en-US" b="1" i="1" dirty="0" smtClean="0"/>
              <a:t>]</a:t>
            </a:r>
          </a:p>
          <a:p>
            <a:pPr lvl="0"/>
            <a:endParaRPr lang="en-US" sz="800" dirty="0"/>
          </a:p>
          <a:p>
            <a:pPr lvl="1"/>
            <a:r>
              <a:rPr lang="en-US" b="1" dirty="0" smtClean="0"/>
              <a:t>		/</a:t>
            </a:r>
            <a:r>
              <a:rPr lang="en-US" b="1" dirty="0"/>
              <a:t>s</a:t>
            </a:r>
            <a:r>
              <a:rPr lang="en-US" dirty="0"/>
              <a:t> copies subdirectories, excluding empty directories</a:t>
            </a:r>
            <a:endParaRPr lang="en-US" sz="2000" dirty="0"/>
          </a:p>
          <a:p>
            <a:pPr lvl="1"/>
            <a:r>
              <a:rPr lang="en-US" b="1" dirty="0" smtClean="0"/>
              <a:t>		/</a:t>
            </a:r>
            <a:r>
              <a:rPr lang="en-US" b="1" dirty="0"/>
              <a:t>e</a:t>
            </a:r>
            <a:r>
              <a:rPr lang="en-US" dirty="0"/>
              <a:t> copies subdirectories, including empty directories</a:t>
            </a:r>
            <a:endParaRPr lang="en-US" sz="2000" dirty="0"/>
          </a:p>
          <a:p>
            <a:pPr lvl="1"/>
            <a:r>
              <a:rPr lang="en-US" b="1" dirty="0" smtClean="0"/>
              <a:t>		/</a:t>
            </a:r>
            <a:r>
              <a:rPr lang="en-US" b="1" dirty="0" err="1"/>
              <a:t>mov</a:t>
            </a:r>
            <a:r>
              <a:rPr lang="en-US" dirty="0"/>
              <a:t> moves all specified files and directories, and deletes them from </a:t>
            </a:r>
            <a:r>
              <a:rPr lang="en-US" dirty="0" smtClean="0"/>
              <a:t>		the </a:t>
            </a:r>
            <a:r>
              <a:rPr lang="en-US" dirty="0"/>
              <a:t>source when complete</a:t>
            </a:r>
            <a:endParaRPr lang="en-US" sz="2000" dirty="0"/>
          </a:p>
          <a:p>
            <a:pPr lvl="1"/>
            <a:r>
              <a:rPr lang="en-US" b="1" dirty="0" smtClean="0"/>
              <a:t>		/</a:t>
            </a:r>
            <a:r>
              <a:rPr lang="en-US" b="1" dirty="0" err="1"/>
              <a:t>copyall</a:t>
            </a:r>
            <a:r>
              <a:rPr lang="en-US" dirty="0"/>
              <a:t> copies all files attributes and </a:t>
            </a:r>
            <a:r>
              <a:rPr lang="en-US" dirty="0" smtClean="0"/>
              <a:t>information</a:t>
            </a:r>
          </a:p>
          <a:p>
            <a:pPr lvl="1"/>
            <a:endParaRPr lang="en-US" sz="2000" dirty="0"/>
          </a:p>
          <a:p>
            <a:pPr lvl="1"/>
            <a:r>
              <a:rPr lang="en-US" sz="2000" b="1" dirty="0" smtClean="0"/>
              <a:t>Note: </a:t>
            </a:r>
            <a:r>
              <a:rPr lang="en-US" sz="2000" i="1" dirty="0" err="1"/>
              <a:t>RoboCopy</a:t>
            </a:r>
            <a:r>
              <a:rPr lang="en-US" sz="2000" i="1" dirty="0"/>
              <a:t> is a very powerful copy utility and should only be used if </a:t>
            </a:r>
            <a:r>
              <a:rPr lang="en-US" sz="2000" i="1" dirty="0" smtClean="0"/>
              <a:t>you</a:t>
            </a:r>
            <a:br>
              <a:rPr lang="en-US" sz="2000" i="1" dirty="0" smtClean="0"/>
            </a:br>
            <a:r>
              <a:rPr lang="en-US" sz="2000" i="1" dirty="0" smtClean="0"/>
              <a:t>           fully </a:t>
            </a:r>
            <a:r>
              <a:rPr lang="en-US" sz="2000" i="1" dirty="0"/>
              <a:t>understand how to use it</a:t>
            </a:r>
            <a:r>
              <a:rPr lang="en-US" sz="2000" i="1" dirty="0" smtClean="0"/>
              <a:t>.</a:t>
            </a:r>
          </a:p>
          <a:p>
            <a:pPr lvl="1"/>
            <a:endParaRPr lang="en-US" sz="800" i="1" dirty="0"/>
          </a:p>
          <a:p>
            <a:pPr lvl="1"/>
            <a:r>
              <a:rPr lang="en-US" sz="2000" i="1" dirty="0" smtClean="0"/>
              <a:t>XXCOPY is available from the Internet FREE as well.  Check it out sometime.</a:t>
            </a:r>
            <a:endParaRPr lang="en-US" sz="2000" i="1" dirty="0"/>
          </a:p>
        </p:txBody>
      </p:sp>
    </p:spTree>
    <p:extLst>
      <p:ext uri="{BB962C8B-B14F-4D97-AF65-F5344CB8AC3E}">
        <p14:creationId xmlns="" xmlns:p14="http://schemas.microsoft.com/office/powerpoint/2010/main" val="977970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6161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1066799"/>
            <a:ext cx="8526152" cy="3662541"/>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Description</a:t>
            </a:r>
          </a:p>
          <a:p>
            <a:r>
              <a:rPr lang="en-US" dirty="0"/>
              <a:t>e</a:t>
            </a:r>
            <a:r>
              <a:rPr lang="en-US" dirty="0" smtClean="0"/>
              <a:t>dit		</a:t>
            </a:r>
            <a:r>
              <a:rPr lang="en-US" sz="2000" dirty="0"/>
              <a:t>Use the </a:t>
            </a:r>
            <a:r>
              <a:rPr lang="en-US" sz="2000" b="1" dirty="0"/>
              <a:t>edit</a:t>
            </a:r>
            <a:r>
              <a:rPr lang="en-US" sz="2000" dirty="0"/>
              <a:t> command to view, create, or modify files. </a:t>
            </a:r>
            <a:endParaRPr lang="en-US" sz="2000" dirty="0" smtClean="0"/>
          </a:p>
          <a:p>
            <a:endParaRPr lang="en-US" sz="2000" dirty="0"/>
          </a:p>
          <a:p>
            <a:r>
              <a:rPr lang="en-US" sz="2000" dirty="0" smtClean="0"/>
              <a:t>		Common </a:t>
            </a:r>
            <a:r>
              <a:rPr lang="en-US" sz="2000" dirty="0"/>
              <a:t>switches used with </a:t>
            </a:r>
            <a:r>
              <a:rPr lang="en-US" sz="2000" b="1" dirty="0"/>
              <a:t>edit</a:t>
            </a:r>
            <a:r>
              <a:rPr lang="en-US" sz="2000" dirty="0"/>
              <a:t> are</a:t>
            </a:r>
            <a:r>
              <a:rPr lang="en-US" sz="2000" dirty="0" smtClean="0"/>
              <a:t>:</a:t>
            </a:r>
          </a:p>
          <a:p>
            <a:endParaRPr lang="en-US" sz="2000" dirty="0"/>
          </a:p>
          <a:p>
            <a:pPr lvl="0"/>
            <a:r>
              <a:rPr lang="en-US" sz="2000" b="1" dirty="0" smtClean="0"/>
              <a:t>		edit</a:t>
            </a:r>
            <a:r>
              <a:rPr lang="en-US" sz="2000" b="1" dirty="0"/>
              <a:t> </a:t>
            </a:r>
            <a:r>
              <a:rPr lang="en-US" sz="2000" b="1" i="1" dirty="0"/>
              <a:t>[file]</a:t>
            </a:r>
            <a:r>
              <a:rPr lang="en-US" sz="2000" dirty="0"/>
              <a:t> specifies initial files(s) to load. Wildcards and </a:t>
            </a:r>
            <a:r>
              <a:rPr lang="en-US" sz="2000" dirty="0" smtClean="0"/>
              <a:t>			multiple </a:t>
            </a:r>
            <a:r>
              <a:rPr lang="en-US" sz="2000" dirty="0"/>
              <a:t>file specs can be given</a:t>
            </a:r>
            <a:r>
              <a:rPr lang="en-US" sz="2000" dirty="0" smtClean="0"/>
              <a:t>.</a:t>
            </a:r>
          </a:p>
          <a:p>
            <a:pPr lvl="0"/>
            <a:endParaRPr lang="en-US" sz="2000" dirty="0"/>
          </a:p>
          <a:p>
            <a:r>
              <a:rPr lang="en-US" sz="2000" b="1" dirty="0" smtClean="0"/>
              <a:t>		edit </a:t>
            </a:r>
            <a:r>
              <a:rPr lang="en-US" sz="2000" b="1" dirty="0"/>
              <a:t>/r</a:t>
            </a:r>
            <a:r>
              <a:rPr lang="en-US" sz="2000" dirty="0"/>
              <a:t> load file(s) in read-only mode.</a:t>
            </a:r>
            <a:endParaRPr lang="en-US" sz="2000" i="1" dirty="0"/>
          </a:p>
        </p:txBody>
      </p:sp>
    </p:spTree>
    <p:extLst>
      <p:ext uri="{BB962C8B-B14F-4D97-AF65-F5344CB8AC3E}">
        <p14:creationId xmlns="" xmlns:p14="http://schemas.microsoft.com/office/powerpoint/2010/main" val="682132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457200" y="685800"/>
            <a:ext cx="8080829" cy="5909310"/>
          </a:xfrm>
          <a:prstGeom prst="rect">
            <a:avLst/>
          </a:prstGeom>
          <a:noFill/>
        </p:spPr>
        <p:txBody>
          <a:bodyPr wrap="square" rtlCol="0">
            <a:spAutoFit/>
          </a:bodyPr>
          <a:lstStyle/>
          <a:p>
            <a:r>
              <a:rPr lang="en-US" sz="2800" b="1" dirty="0" smtClean="0"/>
              <a:t>11.0 File Management and File Locations</a:t>
            </a:r>
          </a:p>
          <a:p>
            <a:r>
              <a:rPr lang="en-US" b="1" dirty="0"/>
              <a:t>As you manage Windows, you should be aware of the following default locations for various system files</a:t>
            </a:r>
            <a:r>
              <a:rPr lang="en-US" b="1" dirty="0" smtClean="0"/>
              <a:t>:</a:t>
            </a:r>
          </a:p>
          <a:p>
            <a:endParaRPr lang="en-US" sz="800" b="1" dirty="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a:p>
            <a:r>
              <a:rPr lang="en-US" b="1" dirty="0" smtClean="0"/>
              <a:t>Note: </a:t>
            </a:r>
            <a:r>
              <a:rPr lang="en-US" i="1" dirty="0"/>
              <a:t>In addition to the variables listed in the table above, the </a:t>
            </a:r>
            <a:r>
              <a:rPr lang="en-US" dirty="0"/>
              <a:t>%</a:t>
            </a:r>
            <a:r>
              <a:rPr lang="en-US" dirty="0" err="1"/>
              <a:t>systemdrive</a:t>
            </a:r>
            <a:r>
              <a:rPr lang="en-US" dirty="0"/>
              <a:t>% </a:t>
            </a:r>
            <a:r>
              <a:rPr lang="en-US" dirty="0" smtClean="0"/>
              <a:t/>
            </a:r>
            <a:br>
              <a:rPr lang="en-US" dirty="0" smtClean="0"/>
            </a:br>
            <a:r>
              <a:rPr lang="en-US" dirty="0" smtClean="0"/>
              <a:t>           </a:t>
            </a:r>
            <a:r>
              <a:rPr lang="en-US" i="1" dirty="0" smtClean="0"/>
              <a:t>variable </a:t>
            </a:r>
            <a:r>
              <a:rPr lang="en-US" i="1" dirty="0"/>
              <a:t>identifies the drive letter where Windows is installed</a:t>
            </a:r>
            <a:r>
              <a:rPr lang="en-US" i="1" dirty="0" smtClean="0"/>
              <a:t>.</a:t>
            </a:r>
            <a:endParaRPr lang="en-US" i="1" dirty="0"/>
          </a:p>
        </p:txBody>
      </p:sp>
      <p:pic>
        <p:nvPicPr>
          <p:cNvPr id="1026" name="Picture 2"/>
          <p:cNvPicPr>
            <a:picLocks noChangeAspect="1" noChangeArrowheads="1"/>
          </p:cNvPicPr>
          <p:nvPr/>
        </p:nvPicPr>
        <p:blipFill>
          <a:blip r:embed="rId3" cstate="print"/>
          <a:srcRect t="13734"/>
          <a:stretch>
            <a:fillRect/>
          </a:stretch>
        </p:blipFill>
        <p:spPr bwMode="auto">
          <a:xfrm>
            <a:off x="533400" y="1752600"/>
            <a:ext cx="7391400" cy="3829050"/>
          </a:xfrm>
          <a:prstGeom prst="rect">
            <a:avLst/>
          </a:prstGeom>
          <a:noFill/>
          <a:ln w="9525">
            <a:noFill/>
            <a:miter lim="800000"/>
            <a:headEnd/>
            <a:tailEnd/>
          </a:ln>
        </p:spPr>
      </p:pic>
    </p:spTree>
    <p:extLst>
      <p:ext uri="{BB962C8B-B14F-4D97-AF65-F5344CB8AC3E}">
        <p14:creationId xmlns="" xmlns:p14="http://schemas.microsoft.com/office/powerpoint/2010/main" val="788752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6161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1066799"/>
            <a:ext cx="8526152" cy="4616648"/>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Description</a:t>
            </a:r>
          </a:p>
          <a:p>
            <a:r>
              <a:rPr lang="en-US" dirty="0" err="1" smtClean="0"/>
              <a:t>attrib</a:t>
            </a:r>
            <a:r>
              <a:rPr lang="en-US" dirty="0" smtClean="0"/>
              <a:t>		</a:t>
            </a:r>
            <a:r>
              <a:rPr lang="en-US" dirty="0"/>
              <a:t>Use the </a:t>
            </a:r>
            <a:r>
              <a:rPr lang="en-US" b="1" dirty="0" err="1"/>
              <a:t>attrib</a:t>
            </a:r>
            <a:r>
              <a:rPr lang="en-US" dirty="0"/>
              <a:t> command to change or view the attributes of one or </a:t>
            </a:r>
            <a:r>
              <a:rPr lang="en-US" dirty="0" smtClean="0"/>
              <a:t>			more </a:t>
            </a:r>
            <a:r>
              <a:rPr lang="en-US" dirty="0"/>
              <a:t>files</a:t>
            </a:r>
            <a:r>
              <a:rPr lang="en-US" dirty="0" smtClean="0"/>
              <a:t>.</a:t>
            </a:r>
          </a:p>
          <a:p>
            <a:endParaRPr lang="en-US" sz="800" dirty="0"/>
          </a:p>
          <a:p>
            <a:pPr lvl="0"/>
            <a:r>
              <a:rPr lang="en-US" dirty="0" smtClean="0"/>
              <a:t>		Use </a:t>
            </a:r>
            <a:r>
              <a:rPr lang="en-US" dirty="0"/>
              <a:t>the </a:t>
            </a:r>
            <a:r>
              <a:rPr lang="en-US" b="1" dirty="0" err="1"/>
              <a:t>attrib</a:t>
            </a:r>
            <a:r>
              <a:rPr lang="en-US" dirty="0"/>
              <a:t> command by itself to display a list of all files in the </a:t>
            </a:r>
            <a:r>
              <a:rPr lang="en-US" dirty="0" smtClean="0"/>
              <a:t>			current </a:t>
            </a:r>
            <a:r>
              <a:rPr lang="en-US" dirty="0"/>
              <a:t>directory</a:t>
            </a:r>
            <a:r>
              <a:rPr lang="en-US" dirty="0" smtClean="0"/>
              <a:t>.</a:t>
            </a:r>
          </a:p>
          <a:p>
            <a:pPr lvl="0"/>
            <a:endParaRPr lang="en-US" sz="800" dirty="0"/>
          </a:p>
          <a:p>
            <a:pPr lvl="0"/>
            <a:r>
              <a:rPr lang="en-US" dirty="0" smtClean="0"/>
              <a:t>		Attributes </a:t>
            </a:r>
            <a:r>
              <a:rPr lang="en-US" dirty="0"/>
              <a:t>that can be set or removed are identified by the attribute </a:t>
            </a:r>
            <a:r>
              <a:rPr lang="en-US" dirty="0" smtClean="0"/>
              <a:t>			letter:</a:t>
            </a:r>
          </a:p>
          <a:p>
            <a:pPr lvl="0"/>
            <a:endParaRPr lang="en-US" sz="800" dirty="0"/>
          </a:p>
          <a:p>
            <a:pPr lvl="1"/>
            <a:r>
              <a:rPr lang="en-US" b="1" dirty="0" smtClean="0"/>
              <a:t>		R</a:t>
            </a:r>
            <a:r>
              <a:rPr lang="en-US" dirty="0"/>
              <a:t> = read-only</a:t>
            </a:r>
            <a:endParaRPr lang="en-US" sz="2000" dirty="0"/>
          </a:p>
          <a:p>
            <a:pPr lvl="1"/>
            <a:r>
              <a:rPr lang="en-US" b="1" dirty="0" smtClean="0"/>
              <a:t>		A</a:t>
            </a:r>
            <a:r>
              <a:rPr lang="en-US" dirty="0"/>
              <a:t> = archive</a:t>
            </a:r>
            <a:endParaRPr lang="en-US" sz="2000" dirty="0"/>
          </a:p>
          <a:p>
            <a:pPr lvl="1"/>
            <a:r>
              <a:rPr lang="en-US" b="1" dirty="0" smtClean="0"/>
              <a:t>		S</a:t>
            </a:r>
            <a:r>
              <a:rPr lang="en-US" dirty="0"/>
              <a:t> = system</a:t>
            </a:r>
            <a:endParaRPr lang="en-US" sz="2000" dirty="0"/>
          </a:p>
          <a:p>
            <a:pPr lvl="1"/>
            <a:r>
              <a:rPr lang="en-US" b="1" dirty="0" smtClean="0"/>
              <a:t>		H</a:t>
            </a:r>
            <a:r>
              <a:rPr lang="en-US" dirty="0"/>
              <a:t> = hidden</a:t>
            </a:r>
            <a:endParaRPr lang="en-US" sz="2000" dirty="0"/>
          </a:p>
          <a:p>
            <a:pPr lvl="1"/>
            <a:r>
              <a:rPr lang="en-US" b="1" dirty="0" smtClean="0"/>
              <a:t>		I</a:t>
            </a:r>
            <a:r>
              <a:rPr lang="en-US" dirty="0"/>
              <a:t> = not </a:t>
            </a:r>
            <a:r>
              <a:rPr lang="en-US" dirty="0" smtClean="0"/>
              <a:t>indexed</a:t>
            </a:r>
            <a:endParaRPr lang="en-US" sz="2000" dirty="0"/>
          </a:p>
        </p:txBody>
      </p:sp>
    </p:spTree>
    <p:extLst>
      <p:ext uri="{BB962C8B-B14F-4D97-AF65-F5344CB8AC3E}">
        <p14:creationId xmlns="" xmlns:p14="http://schemas.microsoft.com/office/powerpoint/2010/main" val="23471450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685800"/>
            <a:ext cx="8526152" cy="5878532"/>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Description</a:t>
            </a:r>
          </a:p>
          <a:p>
            <a:pPr lvl="0"/>
            <a:r>
              <a:rPr lang="en-US" dirty="0" err="1" smtClean="0"/>
              <a:t>attrib</a:t>
            </a:r>
            <a:r>
              <a:rPr lang="en-US" dirty="0" smtClean="0"/>
              <a:t>		</a:t>
            </a:r>
            <a:r>
              <a:rPr lang="en-US" sz="2000" dirty="0"/>
              <a:t>Use </a:t>
            </a:r>
            <a:r>
              <a:rPr lang="en-US" sz="2000" b="1" dirty="0" err="1"/>
              <a:t>attrib</a:t>
            </a:r>
            <a:r>
              <a:rPr lang="en-US" sz="2000" b="1" dirty="0"/>
              <a:t> +</a:t>
            </a:r>
            <a:r>
              <a:rPr lang="en-US" sz="2000" dirty="0"/>
              <a:t> to add an attribute to a file. For example, the </a:t>
            </a:r>
            <a:r>
              <a:rPr lang="en-US" sz="2000" dirty="0" smtClean="0"/>
              <a:t>			following </a:t>
            </a:r>
            <a:r>
              <a:rPr lang="en-US" sz="2000" dirty="0"/>
              <a:t>command sets the R attribute for the myfile.txt </a:t>
            </a:r>
            <a:r>
              <a:rPr lang="en-US" sz="2000" dirty="0" smtClean="0"/>
              <a:t>			file</a:t>
            </a:r>
            <a:r>
              <a:rPr lang="en-US" sz="2000" dirty="0"/>
              <a:t>: </a:t>
            </a:r>
            <a:r>
              <a:rPr lang="en-US" sz="2000" b="1" dirty="0" err="1"/>
              <a:t>attrib</a:t>
            </a:r>
            <a:r>
              <a:rPr lang="en-US" sz="2000" b="1" dirty="0"/>
              <a:t> +r </a:t>
            </a:r>
            <a:r>
              <a:rPr lang="en-US" sz="2000" b="1" dirty="0" smtClean="0"/>
              <a:t>myfile.txt</a:t>
            </a:r>
          </a:p>
          <a:p>
            <a:pPr lvl="0"/>
            <a:endParaRPr lang="en-US" sz="800" dirty="0"/>
          </a:p>
          <a:p>
            <a:pPr lvl="0"/>
            <a:r>
              <a:rPr lang="en-US" sz="2000" dirty="0" smtClean="0"/>
              <a:t>		Use</a:t>
            </a:r>
            <a:r>
              <a:rPr lang="en-US" sz="2000" dirty="0"/>
              <a:t> </a:t>
            </a:r>
            <a:r>
              <a:rPr lang="en-US" sz="2000" b="1" dirty="0" err="1"/>
              <a:t>attrib</a:t>
            </a:r>
            <a:r>
              <a:rPr lang="en-US" sz="2000" b="1" dirty="0"/>
              <a:t> -</a:t>
            </a:r>
            <a:r>
              <a:rPr lang="en-US" sz="2000" dirty="0"/>
              <a:t> to remove an attribute from a file. For example, </a:t>
            </a:r>
            <a:r>
              <a:rPr lang="en-US" sz="2000" dirty="0" smtClean="0"/>
              <a:t>			the </a:t>
            </a:r>
            <a:r>
              <a:rPr lang="en-US" sz="2000" dirty="0"/>
              <a:t>following command removes the R attribute from a </a:t>
            </a:r>
            <a:r>
              <a:rPr lang="en-US" sz="2000" dirty="0" smtClean="0"/>
              <a:t>			file</a:t>
            </a:r>
            <a:r>
              <a:rPr lang="en-US" sz="2000" dirty="0"/>
              <a:t>: </a:t>
            </a:r>
            <a:r>
              <a:rPr lang="en-US" sz="2000" b="1" dirty="0" err="1"/>
              <a:t>attrib</a:t>
            </a:r>
            <a:r>
              <a:rPr lang="en-US" sz="2000" b="1" dirty="0"/>
              <a:t> -r </a:t>
            </a:r>
            <a:r>
              <a:rPr lang="en-US" sz="2000" b="1" dirty="0" smtClean="0"/>
              <a:t>myfile.txt</a:t>
            </a:r>
          </a:p>
          <a:p>
            <a:pPr lvl="0"/>
            <a:endParaRPr lang="en-US" sz="800" dirty="0"/>
          </a:p>
          <a:p>
            <a:r>
              <a:rPr lang="en-US" sz="2000" dirty="0" smtClean="0"/>
              <a:t>		Multiple </a:t>
            </a:r>
            <a:r>
              <a:rPr lang="en-US" sz="2000" dirty="0"/>
              <a:t>attributes can be assigned or removed at a time. For </a:t>
            </a:r>
            <a:r>
              <a:rPr lang="en-US" sz="2000" dirty="0" smtClean="0"/>
              <a:t>			example</a:t>
            </a:r>
            <a:r>
              <a:rPr lang="en-US" sz="2000" dirty="0"/>
              <a:t>, the following command assigns both R and S </a:t>
            </a:r>
            <a:r>
              <a:rPr lang="en-US" sz="2000" dirty="0" smtClean="0"/>
              <a:t>			attributes </a:t>
            </a:r>
            <a:r>
              <a:rPr lang="en-US" sz="2000" dirty="0"/>
              <a:t>to the file: </a:t>
            </a:r>
            <a:r>
              <a:rPr lang="en-US" sz="2000" b="1" dirty="0" err="1"/>
              <a:t>attrib</a:t>
            </a:r>
            <a:r>
              <a:rPr lang="en-US" sz="2000" b="1" dirty="0"/>
              <a:t> +r +s myfile.txt</a:t>
            </a:r>
            <a:r>
              <a:rPr lang="en-US" sz="2000" dirty="0"/>
              <a:t>. You can also </a:t>
            </a:r>
            <a:r>
              <a:rPr lang="en-US" sz="2000" dirty="0" smtClean="0"/>
              <a:t>			change </a:t>
            </a:r>
            <a:r>
              <a:rPr lang="en-US" sz="2000" dirty="0"/>
              <a:t>attributes by right-clicking on a file and </a:t>
            </a:r>
            <a:r>
              <a:rPr lang="en-US" sz="2000" dirty="0" smtClean="0"/>
              <a:t>				selecting </a:t>
            </a:r>
            <a:r>
              <a:rPr lang="en-US" sz="2000" b="1" dirty="0" smtClean="0"/>
              <a:t>Properties</a:t>
            </a:r>
            <a:r>
              <a:rPr lang="en-US" sz="2000" dirty="0"/>
              <a:t> from the menu</a:t>
            </a:r>
            <a:r>
              <a:rPr lang="en-US" sz="2000" dirty="0" smtClean="0"/>
              <a:t>.</a:t>
            </a:r>
          </a:p>
          <a:p>
            <a:endParaRPr lang="en-US" sz="800" dirty="0"/>
          </a:p>
          <a:p>
            <a:r>
              <a:rPr lang="en-US" sz="2000" dirty="0" smtClean="0"/>
              <a:t>		</a:t>
            </a:r>
            <a:r>
              <a:rPr lang="en-US" sz="2000" b="1" dirty="0" smtClean="0"/>
              <a:t>Note: </a:t>
            </a:r>
            <a:r>
              <a:rPr lang="en-US" sz="2000" dirty="0" smtClean="0"/>
              <a:t>You </a:t>
            </a:r>
            <a:r>
              <a:rPr lang="en-US" sz="2000" dirty="0"/>
              <a:t>cannot encrypt files using the </a:t>
            </a:r>
            <a:r>
              <a:rPr lang="en-US" sz="2000" b="1" dirty="0" err="1"/>
              <a:t>attrib</a:t>
            </a:r>
            <a:r>
              <a:rPr lang="en-US" sz="2000" dirty="0"/>
              <a:t> command. </a:t>
            </a:r>
            <a:r>
              <a:rPr lang="en-US" sz="2000" dirty="0" smtClean="0"/>
              <a:t>			Instead</a:t>
            </a:r>
            <a:r>
              <a:rPr lang="en-US" sz="2000" dirty="0"/>
              <a:t>, use the </a:t>
            </a:r>
            <a:r>
              <a:rPr lang="en-US" sz="2000" b="1" dirty="0"/>
              <a:t>cipher</a:t>
            </a:r>
            <a:r>
              <a:rPr lang="en-US" sz="2000" dirty="0"/>
              <a:t> command or edit the properties of the </a:t>
            </a:r>
            <a:r>
              <a:rPr lang="en-US" sz="2000" dirty="0" smtClean="0"/>
              <a:t>		file</a:t>
            </a:r>
            <a:endParaRPr lang="en-US" sz="2000" dirty="0"/>
          </a:p>
        </p:txBody>
      </p:sp>
    </p:spTree>
    <p:extLst>
      <p:ext uri="{BB962C8B-B14F-4D97-AF65-F5344CB8AC3E}">
        <p14:creationId xmlns="" xmlns:p14="http://schemas.microsoft.com/office/powerpoint/2010/main" val="1520962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914400"/>
            <a:ext cx="8526152" cy="3662541"/>
          </a:xfrm>
          <a:prstGeom prst="rect">
            <a:avLst/>
          </a:prstGeom>
          <a:noFill/>
        </p:spPr>
        <p:txBody>
          <a:bodyPr wrap="square" rtlCol="0">
            <a:spAutoFit/>
          </a:bodyPr>
          <a:lstStyle/>
          <a:p>
            <a:r>
              <a:rPr lang="en-US" sz="2800" b="1" dirty="0" smtClean="0"/>
              <a:t>11.2.8 File Management Commands:</a:t>
            </a:r>
          </a:p>
          <a:p>
            <a:r>
              <a:rPr lang="en-US" b="1" dirty="0"/>
              <a:t>The following table lists common file management commands:</a:t>
            </a:r>
          </a:p>
          <a:p>
            <a:endParaRPr lang="en-US" sz="800" b="1" dirty="0" smtClean="0"/>
          </a:p>
          <a:p>
            <a:r>
              <a:rPr lang="en-US" b="1" dirty="0" smtClean="0"/>
              <a:t>Command 	</a:t>
            </a:r>
            <a:r>
              <a:rPr lang="en-US" b="1" dirty="0" err="1" smtClean="0"/>
              <a:t>Descriptiond</a:t>
            </a:r>
            <a:r>
              <a:rPr lang="en-US" dirty="0" err="1" smtClean="0"/>
              <a:t>D</a:t>
            </a:r>
            <a:endParaRPr lang="en-US" dirty="0" smtClean="0"/>
          </a:p>
          <a:p>
            <a:r>
              <a:rPr lang="en-US" dirty="0"/>
              <a:t>d</a:t>
            </a:r>
            <a:r>
              <a:rPr lang="en-US" dirty="0" smtClean="0"/>
              <a:t>el		</a:t>
            </a:r>
            <a:r>
              <a:rPr lang="en-US" sz="2000" dirty="0"/>
              <a:t>Use the </a:t>
            </a:r>
            <a:r>
              <a:rPr lang="en-US" sz="2000" b="1" dirty="0"/>
              <a:t>del</a:t>
            </a:r>
            <a:r>
              <a:rPr lang="en-US" sz="2000" dirty="0"/>
              <a:t> command to delete one or more files on the </a:t>
            </a:r>
            <a:r>
              <a:rPr lang="en-US" sz="2000" dirty="0" smtClean="0"/>
              <a:t>			system</a:t>
            </a:r>
            <a:r>
              <a:rPr lang="en-US" sz="2000" dirty="0"/>
              <a:t>. Common switches used with </a:t>
            </a:r>
            <a:r>
              <a:rPr lang="en-US" sz="2000" b="1" dirty="0"/>
              <a:t>del</a:t>
            </a:r>
            <a:r>
              <a:rPr lang="en-US" sz="2000" dirty="0"/>
              <a:t> are</a:t>
            </a:r>
            <a:r>
              <a:rPr lang="en-US" sz="2000" dirty="0" smtClean="0"/>
              <a:t>:</a:t>
            </a:r>
          </a:p>
          <a:p>
            <a:endParaRPr lang="en-US" sz="2000" dirty="0"/>
          </a:p>
          <a:p>
            <a:pPr lvl="0"/>
            <a:r>
              <a:rPr lang="en-US" sz="2000" b="1" dirty="0" smtClean="0"/>
              <a:t>		del</a:t>
            </a:r>
            <a:r>
              <a:rPr lang="en-US" sz="2000" b="1" dirty="0"/>
              <a:t> </a:t>
            </a:r>
            <a:r>
              <a:rPr lang="en-US" sz="2000" b="1" i="1" dirty="0"/>
              <a:t>[file]</a:t>
            </a:r>
            <a:r>
              <a:rPr lang="en-US" sz="2000" dirty="0"/>
              <a:t> specifies the file to delete. Wildcards and multiple </a:t>
            </a:r>
            <a:r>
              <a:rPr lang="en-US" sz="2000" dirty="0" smtClean="0"/>
              <a:t>			filenames </a:t>
            </a:r>
            <a:r>
              <a:rPr lang="en-US" sz="2000" dirty="0"/>
              <a:t>can be given</a:t>
            </a:r>
            <a:r>
              <a:rPr lang="en-US" sz="2000" dirty="0" smtClean="0"/>
              <a:t>.</a:t>
            </a:r>
          </a:p>
          <a:p>
            <a:pPr lvl="0"/>
            <a:endParaRPr lang="en-US" sz="2000" dirty="0"/>
          </a:p>
          <a:p>
            <a:r>
              <a:rPr lang="en-US" sz="2000" b="1" dirty="0" smtClean="0"/>
              <a:t>    		del </a:t>
            </a:r>
            <a:r>
              <a:rPr lang="en-US" sz="2000" b="1" dirty="0"/>
              <a:t>/p</a:t>
            </a:r>
            <a:r>
              <a:rPr lang="en-US" sz="2000" dirty="0"/>
              <a:t> prompts for confirmation before deleting the specified </a:t>
            </a:r>
            <a:r>
              <a:rPr lang="en-US" sz="2000" dirty="0" smtClean="0"/>
              <a:t>			file(s</a:t>
            </a:r>
            <a:r>
              <a:rPr lang="en-US" sz="2000" dirty="0"/>
              <a:t>).</a:t>
            </a:r>
          </a:p>
        </p:txBody>
      </p:sp>
    </p:spTree>
    <p:extLst>
      <p:ext uri="{BB962C8B-B14F-4D97-AF65-F5344CB8AC3E}">
        <p14:creationId xmlns="" xmlns:p14="http://schemas.microsoft.com/office/powerpoint/2010/main" val="6132916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8" name="TextBox 7"/>
          <p:cNvSpPr txBox="1"/>
          <p:nvPr/>
        </p:nvSpPr>
        <p:spPr>
          <a:xfrm>
            <a:off x="685800" y="1295400"/>
            <a:ext cx="1600200" cy="2677656"/>
          </a:xfrm>
          <a:prstGeom prst="rect">
            <a:avLst/>
          </a:prstGeom>
          <a:noFill/>
        </p:spPr>
        <p:txBody>
          <a:bodyPr wrap="square" rtlCol="0">
            <a:spAutoFit/>
          </a:bodyPr>
          <a:lstStyle/>
          <a:p>
            <a:pPr>
              <a:buFont typeface="Arial" pitchFamily="34" charset="0"/>
              <a:buChar char="•"/>
            </a:pPr>
            <a:r>
              <a:rPr lang="en-US" sz="2800" dirty="0" smtClean="0"/>
              <a:t>Ping</a:t>
            </a:r>
          </a:p>
          <a:p>
            <a:pPr>
              <a:buFont typeface="Arial" pitchFamily="34" charset="0"/>
              <a:buChar char="•"/>
            </a:pPr>
            <a:r>
              <a:rPr lang="en-US" sz="2800" dirty="0" err="1" smtClean="0"/>
              <a:t>Ipconfig</a:t>
            </a:r>
            <a:endParaRPr lang="en-US" sz="2800" dirty="0" smtClean="0"/>
          </a:p>
          <a:p>
            <a:pPr>
              <a:buFont typeface="Arial" pitchFamily="34" charset="0"/>
              <a:buChar char="•"/>
            </a:pPr>
            <a:r>
              <a:rPr lang="en-US" sz="2800" dirty="0" err="1" smtClean="0"/>
              <a:t>Tracert</a:t>
            </a:r>
            <a:endParaRPr lang="en-US" sz="2800" dirty="0" smtClean="0"/>
          </a:p>
          <a:p>
            <a:pPr>
              <a:buFont typeface="Arial" pitchFamily="34" charset="0"/>
              <a:buChar char="•"/>
            </a:pPr>
            <a:r>
              <a:rPr lang="en-US" sz="2800" dirty="0" smtClean="0"/>
              <a:t>Net Use</a:t>
            </a:r>
          </a:p>
          <a:p>
            <a:pPr>
              <a:buFont typeface="Arial" pitchFamily="34" charset="0"/>
              <a:buChar char="•"/>
            </a:pPr>
            <a:endParaRPr lang="en-US" sz="2800" dirty="0" smtClean="0"/>
          </a:p>
          <a:p>
            <a:endParaRPr lang="en-US" sz="2800" dirty="0"/>
          </a:p>
        </p:txBody>
      </p:sp>
    </p:spTree>
    <p:extLst>
      <p:ext uri="{BB962C8B-B14F-4D97-AF65-F5344CB8AC3E}">
        <p14:creationId xmlns="" xmlns:p14="http://schemas.microsoft.com/office/powerpoint/2010/main" val="613291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6" name="Rectangle 5"/>
          <p:cNvSpPr/>
          <p:nvPr/>
        </p:nvSpPr>
        <p:spPr>
          <a:xfrm>
            <a:off x="609600" y="914400"/>
            <a:ext cx="4572000" cy="1477328"/>
          </a:xfrm>
          <a:prstGeom prst="rect">
            <a:avLst/>
          </a:prstGeom>
          <a:ln>
            <a:solidFill>
              <a:schemeClr val="accent1"/>
            </a:solidFill>
          </a:ln>
        </p:spPr>
        <p:txBody>
          <a:bodyPr>
            <a:spAutoFit/>
          </a:bodyPr>
          <a:lstStyle/>
          <a:p>
            <a:r>
              <a:rPr lang="en-US" dirty="0" smtClean="0"/>
              <a:t>@echo off</a:t>
            </a:r>
            <a:br>
              <a:rPr lang="en-US" dirty="0" smtClean="0"/>
            </a:br>
            <a:r>
              <a:rPr lang="en-US" dirty="0" smtClean="0"/>
              <a:t>title This is your first batch script!</a:t>
            </a:r>
            <a:br>
              <a:rPr lang="en-US" dirty="0" smtClean="0"/>
            </a:br>
            <a:r>
              <a:rPr lang="en-US" dirty="0" smtClean="0"/>
              <a:t>echo Welcome to batch scripting!</a:t>
            </a:r>
            <a:br>
              <a:rPr lang="en-US" dirty="0" smtClean="0"/>
            </a:br>
            <a:r>
              <a:rPr lang="en-US" dirty="0" smtClean="0"/>
              <a:t>Pause</a:t>
            </a:r>
          </a:p>
          <a:p>
            <a:r>
              <a:rPr lang="en-US" dirty="0" smtClean="0"/>
              <a:t>exit</a:t>
            </a:r>
            <a:endParaRPr lang="en-US" dirty="0"/>
          </a:p>
        </p:txBody>
      </p:sp>
      <p:sp>
        <p:nvSpPr>
          <p:cNvPr id="7" name="Rectangle 6"/>
          <p:cNvSpPr/>
          <p:nvPr/>
        </p:nvSpPr>
        <p:spPr>
          <a:xfrm>
            <a:off x="609600" y="2743200"/>
            <a:ext cx="4572000" cy="2585323"/>
          </a:xfrm>
          <a:prstGeom prst="rect">
            <a:avLst/>
          </a:prstGeom>
          <a:ln>
            <a:solidFill>
              <a:schemeClr val="accent1"/>
            </a:solidFill>
          </a:ln>
        </p:spPr>
        <p:txBody>
          <a:bodyPr>
            <a:spAutoFit/>
          </a:bodyPr>
          <a:lstStyle/>
          <a:p>
            <a:r>
              <a:rPr lang="en-US" dirty="0" smtClean="0"/>
              <a:t>@echo off</a:t>
            </a:r>
          </a:p>
          <a:p>
            <a:r>
              <a:rPr lang="en-US" dirty="0" smtClean="0"/>
              <a:t>echo Good morning. Are you ready to get to work?</a:t>
            </a:r>
          </a:p>
          <a:p>
            <a:r>
              <a:rPr lang="en-US" dirty="0" smtClean="0"/>
              <a:t>pause</a:t>
            </a:r>
          </a:p>
          <a:p>
            <a:r>
              <a:rPr lang="en-US" dirty="0" smtClean="0"/>
              <a:t>start "" http://mail.calarttech.edu</a:t>
            </a:r>
          </a:p>
          <a:p>
            <a:r>
              <a:rPr lang="en-US" dirty="0" smtClean="0"/>
              <a:t>start "" http://www.ciat.edu</a:t>
            </a:r>
          </a:p>
          <a:p>
            <a:r>
              <a:rPr lang="en-US" dirty="0" smtClean="0"/>
              <a:t>start "" http://news.google.com</a:t>
            </a:r>
          </a:p>
          <a:p>
            <a:r>
              <a:rPr lang="en-US" dirty="0" smtClean="0"/>
              <a:t>start "" http://google.com</a:t>
            </a:r>
          </a:p>
          <a:p>
            <a:r>
              <a:rPr lang="en-US" dirty="0" smtClean="0"/>
              <a:t>exit</a:t>
            </a:r>
            <a:endParaRPr lang="en-US" dirty="0" smtClean="0"/>
          </a:p>
        </p:txBody>
      </p:sp>
    </p:spTree>
    <p:extLst>
      <p:ext uri="{BB962C8B-B14F-4D97-AF65-F5344CB8AC3E}">
        <p14:creationId xmlns="" xmlns:p14="http://schemas.microsoft.com/office/powerpoint/2010/main" val="6132916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990600"/>
            <a:ext cx="8526152" cy="5139869"/>
          </a:xfrm>
          <a:prstGeom prst="rect">
            <a:avLst/>
          </a:prstGeom>
          <a:noFill/>
        </p:spPr>
        <p:txBody>
          <a:bodyPr wrap="square" rtlCol="0">
            <a:spAutoFit/>
          </a:bodyPr>
          <a:lstStyle/>
          <a:p>
            <a:r>
              <a:rPr lang="en-US" sz="2800" b="1" dirty="0" smtClean="0"/>
              <a:t>11.3.3 NTFS Permissions:</a:t>
            </a:r>
          </a:p>
          <a:p>
            <a:r>
              <a:rPr lang="en-US" b="1" dirty="0"/>
              <a:t>With NTFS permissions, each file and folder has an access control list (ACL). The ACL identifies the users or groups and their level of access to the folder or file. The following table summarizes the NTFS permissions for folders and files</a:t>
            </a:r>
            <a:r>
              <a:rPr lang="en-US" b="1" dirty="0" smtClean="0"/>
              <a:t>:</a:t>
            </a:r>
          </a:p>
          <a:p>
            <a:endParaRPr lang="en-US" sz="800" b="1" dirty="0"/>
          </a:p>
          <a:p>
            <a:r>
              <a:rPr lang="en-US" b="1" dirty="0" smtClean="0"/>
              <a:t>Permission	Allowed Actions</a:t>
            </a:r>
          </a:p>
          <a:p>
            <a:r>
              <a:rPr lang="en-US" dirty="0" smtClean="0"/>
              <a:t>Read		</a:t>
            </a:r>
            <a:r>
              <a:rPr lang="en-US" dirty="0"/>
              <a:t>View folder details and attributes. View file attributes; open a file</a:t>
            </a:r>
            <a:r>
              <a:rPr lang="en-US" dirty="0" smtClean="0"/>
              <a:t>.</a:t>
            </a:r>
          </a:p>
          <a:p>
            <a:endParaRPr lang="en-US" sz="800" dirty="0"/>
          </a:p>
          <a:p>
            <a:r>
              <a:rPr lang="en-US" dirty="0" smtClean="0"/>
              <a:t>Write		</a:t>
            </a:r>
            <a:r>
              <a:rPr lang="en-US" dirty="0"/>
              <a:t>Change folder or file data and attributes</a:t>
            </a:r>
            <a:r>
              <a:rPr lang="en-US" dirty="0" smtClean="0"/>
              <a:t>.</a:t>
            </a:r>
          </a:p>
          <a:p>
            <a:endParaRPr lang="en-US" sz="800" dirty="0"/>
          </a:p>
          <a:p>
            <a:r>
              <a:rPr lang="en-US" dirty="0"/>
              <a:t>List Folder 	Includes all Read actions and adds the ability to view a folder's </a:t>
            </a:r>
            <a:r>
              <a:rPr lang="en-US" dirty="0" smtClean="0"/>
              <a:t>Contents		contents.</a:t>
            </a:r>
          </a:p>
          <a:p>
            <a:endParaRPr lang="en-US" sz="800" b="1" dirty="0"/>
          </a:p>
          <a:p>
            <a:r>
              <a:rPr lang="en-US" dirty="0"/>
              <a:t>Read &amp; </a:t>
            </a:r>
            <a:r>
              <a:rPr lang="en-US" dirty="0" smtClean="0"/>
              <a:t>Execute	</a:t>
            </a:r>
            <a:r>
              <a:rPr lang="en-US" dirty="0"/>
              <a:t>Includes all Read actions and adds the ability to run programs</a:t>
            </a:r>
            <a:r>
              <a:rPr lang="en-US" dirty="0" smtClean="0"/>
              <a:t>.</a:t>
            </a:r>
          </a:p>
          <a:p>
            <a:endParaRPr lang="en-US" sz="800" b="1" dirty="0"/>
          </a:p>
          <a:p>
            <a:r>
              <a:rPr lang="en-US" dirty="0" smtClean="0"/>
              <a:t>Modify		</a:t>
            </a:r>
            <a:r>
              <a:rPr lang="en-US" dirty="0"/>
              <a:t>Includes all Read &amp; Execute and Write actions and adds the ability to </a:t>
            </a:r>
            <a:r>
              <a:rPr lang="en-US" dirty="0" smtClean="0"/>
              <a:t>		add </a:t>
            </a:r>
            <a:r>
              <a:rPr lang="en-US" dirty="0"/>
              <a:t>or delete files</a:t>
            </a:r>
            <a:r>
              <a:rPr lang="en-US" dirty="0" smtClean="0"/>
              <a:t>.</a:t>
            </a:r>
          </a:p>
          <a:p>
            <a:endParaRPr lang="en-US" sz="800" dirty="0"/>
          </a:p>
          <a:p>
            <a:r>
              <a:rPr lang="en-US" dirty="0" smtClean="0"/>
              <a:t>Full Control	</a:t>
            </a:r>
            <a:r>
              <a:rPr lang="en-US" dirty="0"/>
              <a:t>Includes all other actions and adds the ability to take ownership of </a:t>
            </a:r>
            <a:r>
              <a:rPr lang="en-US" dirty="0" smtClean="0"/>
              <a:t>			and </a:t>
            </a:r>
            <a:r>
              <a:rPr lang="en-US" dirty="0"/>
              <a:t>change permissions on the folder.</a:t>
            </a:r>
          </a:p>
          <a:p>
            <a:endParaRPr lang="en-US" dirty="0"/>
          </a:p>
        </p:txBody>
      </p:sp>
    </p:spTree>
    <p:extLst>
      <p:ext uri="{BB962C8B-B14F-4D97-AF65-F5344CB8AC3E}">
        <p14:creationId xmlns="" xmlns:p14="http://schemas.microsoft.com/office/powerpoint/2010/main" val="3881617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1143000"/>
            <a:ext cx="8526152" cy="4401205"/>
          </a:xfrm>
          <a:prstGeom prst="rect">
            <a:avLst/>
          </a:prstGeom>
          <a:noFill/>
        </p:spPr>
        <p:txBody>
          <a:bodyPr wrap="square" rtlCol="0">
            <a:spAutoFit/>
          </a:bodyPr>
          <a:lstStyle/>
          <a:p>
            <a:r>
              <a:rPr lang="en-US" sz="2800" b="1" dirty="0" smtClean="0"/>
              <a:t>11.3.3 NTFS Permissions:</a:t>
            </a:r>
          </a:p>
          <a:p>
            <a:r>
              <a:rPr lang="en-US" b="1" dirty="0"/>
              <a:t>Be aware of the following facts about NTFS permissions:</a:t>
            </a:r>
          </a:p>
          <a:p>
            <a:pPr lvl="0"/>
            <a:endParaRPr lang="en-US" dirty="0" smtClean="0"/>
          </a:p>
          <a:p>
            <a:pPr lvl="0"/>
            <a:r>
              <a:rPr lang="en-US" dirty="0" smtClean="0"/>
              <a:t>O When </a:t>
            </a:r>
            <a:r>
              <a:rPr lang="en-US" dirty="0"/>
              <a:t>possible, assign permissions to groups rather than individual users.</a:t>
            </a:r>
          </a:p>
          <a:p>
            <a:pPr lvl="0"/>
            <a:r>
              <a:rPr lang="en-US" dirty="0" smtClean="0"/>
              <a:t>O Permissions </a:t>
            </a:r>
            <a:r>
              <a:rPr lang="en-US" dirty="0"/>
              <a:t>are cumulative. Users gain the sum of all permissions granted to the </a:t>
            </a:r>
            <a:r>
              <a:rPr lang="en-US" dirty="0" smtClean="0"/>
              <a:t>user</a:t>
            </a:r>
            <a:br>
              <a:rPr lang="en-US" dirty="0" smtClean="0"/>
            </a:br>
            <a:r>
              <a:rPr lang="en-US" dirty="0" smtClean="0"/>
              <a:t>   </a:t>
            </a:r>
            <a:r>
              <a:rPr lang="en-US" dirty="0"/>
              <a:t>account and any groups.</a:t>
            </a:r>
          </a:p>
          <a:p>
            <a:pPr lvl="0"/>
            <a:r>
              <a:rPr lang="en-US" dirty="0" smtClean="0"/>
              <a:t>O Permissions </a:t>
            </a:r>
            <a:r>
              <a:rPr lang="en-US" dirty="0"/>
              <a:t>can be allowed or denied. Denied permissions always override allowed </a:t>
            </a:r>
            <a:r>
              <a:rPr lang="en-US" dirty="0" smtClean="0"/>
              <a:t/>
            </a:r>
            <a:br>
              <a:rPr lang="en-US" dirty="0" smtClean="0"/>
            </a:br>
            <a:r>
              <a:rPr lang="en-US" dirty="0" smtClean="0"/>
              <a:t>    permissions</a:t>
            </a:r>
            <a:r>
              <a:rPr lang="en-US" dirty="0"/>
              <a:t>. For example, if a user belongs to two groups, and a specific permission is </a:t>
            </a:r>
            <a:r>
              <a:rPr lang="en-US" dirty="0" smtClean="0"/>
              <a:t/>
            </a:r>
            <a:br>
              <a:rPr lang="en-US" dirty="0" smtClean="0"/>
            </a:br>
            <a:r>
              <a:rPr lang="en-US" dirty="0" smtClean="0"/>
              <a:t>    allowed </a:t>
            </a:r>
            <a:r>
              <a:rPr lang="en-US" dirty="0"/>
              <a:t>for one group and denied for the other, the permission is denied.</a:t>
            </a:r>
          </a:p>
          <a:p>
            <a:pPr lvl="0"/>
            <a:r>
              <a:rPr lang="en-US" dirty="0" smtClean="0"/>
              <a:t>O In </a:t>
            </a:r>
            <a:r>
              <a:rPr lang="en-US" dirty="0"/>
              <a:t>addition to the standard permissions, there are special permissions that offer finer </a:t>
            </a:r>
            <a:r>
              <a:rPr lang="en-US" dirty="0" smtClean="0"/>
              <a:t/>
            </a:r>
            <a:br>
              <a:rPr lang="en-US" dirty="0" smtClean="0"/>
            </a:br>
            <a:r>
              <a:rPr lang="en-US" dirty="0" smtClean="0"/>
              <a:t>    control </a:t>
            </a:r>
            <a:r>
              <a:rPr lang="en-US" dirty="0"/>
              <a:t>over the actions that can be performed on the file or the folder.</a:t>
            </a:r>
          </a:p>
          <a:p>
            <a:pPr lvl="0"/>
            <a:r>
              <a:rPr lang="en-US" dirty="0" smtClean="0"/>
              <a:t>O By </a:t>
            </a:r>
            <a:r>
              <a:rPr lang="en-US" dirty="0"/>
              <a:t>default, users have Full Control permissions to all files in their user profile. No other </a:t>
            </a:r>
            <a:r>
              <a:rPr lang="en-US" dirty="0" smtClean="0"/>
              <a:t/>
            </a:r>
            <a:br>
              <a:rPr lang="en-US" dirty="0" smtClean="0"/>
            </a:br>
            <a:r>
              <a:rPr lang="en-US" dirty="0" smtClean="0"/>
              <a:t>    users </a:t>
            </a:r>
            <a:r>
              <a:rPr lang="en-US" dirty="0"/>
              <a:t>can access files in the user profile.</a:t>
            </a:r>
          </a:p>
          <a:p>
            <a:pPr lvl="0"/>
            <a:r>
              <a:rPr lang="en-US" dirty="0" smtClean="0"/>
              <a:t>O NTFS </a:t>
            </a:r>
            <a:r>
              <a:rPr lang="en-US" dirty="0"/>
              <a:t>permissions control access for logged on users as well as users who access files </a:t>
            </a:r>
            <a:r>
              <a:rPr lang="en-US" dirty="0" smtClean="0"/>
              <a:t/>
            </a:r>
            <a:br>
              <a:rPr lang="en-US" dirty="0" smtClean="0"/>
            </a:br>
            <a:r>
              <a:rPr lang="en-US" dirty="0" smtClean="0"/>
              <a:t>    through </a:t>
            </a:r>
            <a:r>
              <a:rPr lang="en-US" dirty="0"/>
              <a:t>a network connection.</a:t>
            </a:r>
          </a:p>
        </p:txBody>
      </p:sp>
    </p:spTree>
    <p:extLst>
      <p:ext uri="{BB962C8B-B14F-4D97-AF65-F5344CB8AC3E}">
        <p14:creationId xmlns="" xmlns:p14="http://schemas.microsoft.com/office/powerpoint/2010/main" val="3758980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914400"/>
            <a:ext cx="8526152" cy="4801314"/>
          </a:xfrm>
          <a:prstGeom prst="rect">
            <a:avLst/>
          </a:prstGeom>
          <a:noFill/>
        </p:spPr>
        <p:txBody>
          <a:bodyPr wrap="square" rtlCol="0">
            <a:spAutoFit/>
          </a:bodyPr>
          <a:lstStyle/>
          <a:p>
            <a:r>
              <a:rPr lang="en-US" sz="2800" b="1" dirty="0" smtClean="0"/>
              <a:t>11.3.3 NTFS Permissions:</a:t>
            </a:r>
          </a:p>
          <a:p>
            <a:r>
              <a:rPr lang="en-US" b="1" dirty="0"/>
              <a:t>You should understand how file ownership affects access and assigning </a:t>
            </a:r>
            <a:r>
              <a:rPr lang="en-US" b="1" dirty="0" smtClean="0"/>
              <a:t>permissions</a:t>
            </a:r>
            <a:r>
              <a:rPr lang="en-US" b="1" dirty="0"/>
              <a:t>:</a:t>
            </a:r>
            <a:endParaRPr lang="en-US" b="1" dirty="0" smtClean="0"/>
          </a:p>
          <a:p>
            <a:endParaRPr lang="en-US" sz="800" dirty="0"/>
          </a:p>
          <a:p>
            <a:pPr lvl="0"/>
            <a:r>
              <a:rPr lang="en-US" dirty="0" smtClean="0"/>
              <a:t>O Every </a:t>
            </a:r>
            <a:r>
              <a:rPr lang="en-US" dirty="0"/>
              <a:t>object, including files and folders, has an owner</a:t>
            </a:r>
            <a:r>
              <a:rPr lang="en-US" dirty="0" smtClean="0"/>
              <a:t>.</a:t>
            </a:r>
          </a:p>
          <a:p>
            <a:pPr lvl="0"/>
            <a:endParaRPr lang="en-US" dirty="0"/>
          </a:p>
          <a:p>
            <a:pPr lvl="0"/>
            <a:r>
              <a:rPr lang="en-US" dirty="0" smtClean="0"/>
              <a:t>O The </a:t>
            </a:r>
            <a:r>
              <a:rPr lang="en-US" dirty="0"/>
              <a:t>owner is typically the user who created the file</a:t>
            </a:r>
            <a:r>
              <a:rPr lang="en-US" dirty="0" smtClean="0"/>
              <a:t>.</a:t>
            </a:r>
          </a:p>
          <a:p>
            <a:pPr lvl="0"/>
            <a:endParaRPr lang="en-US" dirty="0"/>
          </a:p>
          <a:p>
            <a:pPr lvl="0"/>
            <a:r>
              <a:rPr lang="en-US" dirty="0" smtClean="0"/>
              <a:t>O The </a:t>
            </a:r>
            <a:r>
              <a:rPr lang="en-US" dirty="0"/>
              <a:t>owner has full control over the file and can assign permissions to the file</a:t>
            </a:r>
            <a:r>
              <a:rPr lang="en-US" dirty="0" smtClean="0"/>
              <a:t>.</a:t>
            </a:r>
          </a:p>
          <a:p>
            <a:pPr lvl="0"/>
            <a:endParaRPr lang="en-US" dirty="0"/>
          </a:p>
          <a:p>
            <a:pPr lvl="0"/>
            <a:r>
              <a:rPr lang="en-US" dirty="0" smtClean="0"/>
              <a:t>O Administrators </a:t>
            </a:r>
            <a:r>
              <a:rPr lang="en-US" dirty="0"/>
              <a:t>have the </a:t>
            </a:r>
            <a:r>
              <a:rPr lang="en-US" b="1" dirty="0"/>
              <a:t>Take Ownership</a:t>
            </a:r>
            <a:r>
              <a:rPr lang="en-US" dirty="0"/>
              <a:t> right to all objects. Administrators can assign </a:t>
            </a:r>
            <a:r>
              <a:rPr lang="en-US" dirty="0" smtClean="0"/>
              <a:t/>
            </a:r>
            <a:br>
              <a:rPr lang="en-US" dirty="0" smtClean="0"/>
            </a:br>
            <a:r>
              <a:rPr lang="en-US" dirty="0" smtClean="0"/>
              <a:t>   ownership </a:t>
            </a:r>
            <a:r>
              <a:rPr lang="en-US" dirty="0"/>
              <a:t>of a file or folder even if they do not have permissions to access the file.</a:t>
            </a:r>
          </a:p>
          <a:p>
            <a:pPr lvl="0"/>
            <a:endParaRPr lang="en-US" dirty="0" smtClean="0"/>
          </a:p>
          <a:p>
            <a:pPr lvl="0"/>
            <a:r>
              <a:rPr lang="en-US" dirty="0" smtClean="0"/>
              <a:t>O You </a:t>
            </a:r>
            <a:r>
              <a:rPr lang="en-US" dirty="0"/>
              <a:t>can reassign ownership of a file or folder to easily give a user all permissions. You </a:t>
            </a:r>
            <a:r>
              <a:rPr lang="en-US" dirty="0" smtClean="0"/>
              <a:t/>
            </a:r>
            <a:br>
              <a:rPr lang="en-US" dirty="0" smtClean="0"/>
            </a:br>
            <a:r>
              <a:rPr lang="en-US" dirty="0" smtClean="0"/>
              <a:t>   might </a:t>
            </a:r>
            <a:r>
              <a:rPr lang="en-US" dirty="0"/>
              <a:t>reassign ownership when someone leaves your organization.</a:t>
            </a:r>
          </a:p>
          <a:p>
            <a:pPr lvl="0"/>
            <a:endParaRPr lang="en-US" dirty="0" smtClean="0"/>
          </a:p>
          <a:p>
            <a:pPr lvl="0"/>
            <a:r>
              <a:rPr lang="en-US" dirty="0" smtClean="0"/>
              <a:t>O If </a:t>
            </a:r>
            <a:r>
              <a:rPr lang="en-US" dirty="0"/>
              <a:t>you cannot access a file because of insufficient permissions, take ownership of the </a:t>
            </a:r>
            <a:r>
              <a:rPr lang="en-US" dirty="0" smtClean="0"/>
              <a:t/>
            </a:r>
            <a:br>
              <a:rPr lang="en-US" dirty="0" smtClean="0"/>
            </a:br>
            <a:r>
              <a:rPr lang="en-US" dirty="0" smtClean="0"/>
              <a:t>   file </a:t>
            </a:r>
            <a:r>
              <a:rPr lang="en-US" dirty="0"/>
              <a:t>and modify the permissions.</a:t>
            </a:r>
          </a:p>
        </p:txBody>
      </p:sp>
    </p:spTree>
    <p:extLst>
      <p:ext uri="{BB962C8B-B14F-4D97-AF65-F5344CB8AC3E}">
        <p14:creationId xmlns="" xmlns:p14="http://schemas.microsoft.com/office/powerpoint/2010/main" val="21438123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89248" y="706100"/>
            <a:ext cx="8526152" cy="5816977"/>
          </a:xfrm>
          <a:prstGeom prst="rect">
            <a:avLst/>
          </a:prstGeom>
          <a:noFill/>
        </p:spPr>
        <p:txBody>
          <a:bodyPr wrap="square" rtlCol="0">
            <a:spAutoFit/>
          </a:bodyPr>
          <a:lstStyle/>
          <a:p>
            <a:r>
              <a:rPr lang="en-US" sz="2800" b="1" dirty="0" smtClean="0"/>
              <a:t>11.3.3 NTFS Permissions:</a:t>
            </a:r>
          </a:p>
          <a:p>
            <a:r>
              <a:rPr lang="en-US" b="1" dirty="0"/>
              <a:t>Copying or moving files with NTFS permissions can affect the permissions on the file or folder.</a:t>
            </a:r>
            <a:endParaRPr lang="en-US" sz="2000" b="1" dirty="0"/>
          </a:p>
          <a:p>
            <a:pPr lvl="0"/>
            <a:r>
              <a:rPr lang="en-US" dirty="0" smtClean="0"/>
              <a:t>O You </a:t>
            </a:r>
            <a:r>
              <a:rPr lang="en-US" dirty="0"/>
              <a:t>must have the proper permissions to copy or move a folder or a file:</a:t>
            </a:r>
            <a:endParaRPr lang="en-US" sz="2000" dirty="0"/>
          </a:p>
          <a:p>
            <a:pPr lvl="1"/>
            <a:r>
              <a:rPr lang="en-US" dirty="0"/>
              <a:t>o</a:t>
            </a:r>
            <a:r>
              <a:rPr lang="en-US" dirty="0" smtClean="0"/>
              <a:t> To </a:t>
            </a:r>
            <a:r>
              <a:rPr lang="en-US" dirty="0"/>
              <a:t>copy a file or folder, you must have the Read permission to the source file </a:t>
            </a:r>
            <a:r>
              <a:rPr lang="en-US" dirty="0" smtClean="0"/>
              <a:t>and</a:t>
            </a:r>
            <a:br>
              <a:rPr lang="en-US" dirty="0" smtClean="0"/>
            </a:br>
            <a:r>
              <a:rPr lang="en-US" dirty="0" smtClean="0"/>
              <a:t>   </a:t>
            </a:r>
            <a:r>
              <a:rPr lang="en-US" dirty="0"/>
              <a:t>the Write permission to the destination location.</a:t>
            </a:r>
            <a:endParaRPr lang="en-US" sz="2000" dirty="0"/>
          </a:p>
          <a:p>
            <a:pPr lvl="1"/>
            <a:r>
              <a:rPr lang="en-US" dirty="0"/>
              <a:t>o</a:t>
            </a:r>
            <a:r>
              <a:rPr lang="en-US" dirty="0" smtClean="0"/>
              <a:t> To </a:t>
            </a:r>
            <a:r>
              <a:rPr lang="en-US" dirty="0"/>
              <a:t>move a file or folder, you must have Read and Modify permissions to the </a:t>
            </a:r>
            <a:r>
              <a:rPr lang="en-US" dirty="0" smtClean="0"/>
              <a:t>source</a:t>
            </a:r>
            <a:br>
              <a:rPr lang="en-US" dirty="0" smtClean="0"/>
            </a:br>
            <a:r>
              <a:rPr lang="en-US" dirty="0" smtClean="0"/>
              <a:t>   file</a:t>
            </a:r>
            <a:r>
              <a:rPr lang="en-US" dirty="0"/>
              <a:t>, and the Write permission to the destination location.</a:t>
            </a:r>
            <a:endParaRPr lang="en-US" sz="2000" dirty="0"/>
          </a:p>
          <a:p>
            <a:pPr lvl="0"/>
            <a:r>
              <a:rPr lang="en-US" dirty="0" smtClean="0"/>
              <a:t>O If </a:t>
            </a:r>
            <a:r>
              <a:rPr lang="en-US" dirty="0"/>
              <a:t>you copy or move a file to a non-NTFS partition, all permissions are removed.</a:t>
            </a:r>
            <a:endParaRPr lang="en-US" sz="2000" dirty="0"/>
          </a:p>
          <a:p>
            <a:pPr lvl="0"/>
            <a:r>
              <a:rPr lang="en-US" dirty="0" smtClean="0"/>
              <a:t>O In </a:t>
            </a:r>
            <a:r>
              <a:rPr lang="en-US" dirty="0"/>
              <a:t>all cases, if you copy or move a file to an NTFS partition, it will inherit the </a:t>
            </a:r>
            <a:r>
              <a:rPr lang="en-US" dirty="0" smtClean="0"/>
              <a:t/>
            </a:r>
            <a:br>
              <a:rPr lang="en-US" dirty="0" smtClean="0"/>
            </a:br>
            <a:r>
              <a:rPr lang="en-US" dirty="0" smtClean="0"/>
              <a:t>    permissions </a:t>
            </a:r>
            <a:r>
              <a:rPr lang="en-US" dirty="0"/>
              <a:t>assigned to the parent partition and folders.</a:t>
            </a:r>
            <a:endParaRPr lang="en-US" sz="2000" dirty="0"/>
          </a:p>
          <a:p>
            <a:pPr lvl="0"/>
            <a:r>
              <a:rPr lang="en-US" dirty="0" smtClean="0"/>
              <a:t>O If </a:t>
            </a:r>
            <a:r>
              <a:rPr lang="en-US" dirty="0"/>
              <a:t>a file has explicit NTFS permissions assigned to that file:</a:t>
            </a:r>
            <a:endParaRPr lang="en-US" sz="2000" dirty="0"/>
          </a:p>
          <a:p>
            <a:pPr lvl="1"/>
            <a:r>
              <a:rPr lang="en-US" dirty="0"/>
              <a:t>o</a:t>
            </a:r>
            <a:r>
              <a:rPr lang="en-US" dirty="0" smtClean="0"/>
              <a:t> If </a:t>
            </a:r>
            <a:r>
              <a:rPr lang="en-US" dirty="0"/>
              <a:t>you copy or move the file to a different NTFS partition, the explicit permissions </a:t>
            </a:r>
            <a:r>
              <a:rPr lang="en-US" dirty="0" smtClean="0"/>
              <a:t/>
            </a:r>
            <a:br>
              <a:rPr lang="en-US" dirty="0" smtClean="0"/>
            </a:br>
            <a:r>
              <a:rPr lang="en-US" dirty="0" smtClean="0"/>
              <a:t>   will </a:t>
            </a:r>
            <a:r>
              <a:rPr lang="en-US" dirty="0"/>
              <a:t>be removed.</a:t>
            </a:r>
            <a:endParaRPr lang="en-US" sz="2000" dirty="0"/>
          </a:p>
          <a:p>
            <a:pPr lvl="1"/>
            <a:r>
              <a:rPr lang="en-US" dirty="0"/>
              <a:t>o</a:t>
            </a:r>
            <a:r>
              <a:rPr lang="en-US" dirty="0" smtClean="0"/>
              <a:t> If </a:t>
            </a:r>
            <a:r>
              <a:rPr lang="en-US" dirty="0"/>
              <a:t>you move the file to a different folder on the same NTFS partition, the explicit </a:t>
            </a:r>
            <a:r>
              <a:rPr lang="en-US" dirty="0" smtClean="0"/>
              <a:t/>
            </a:r>
            <a:br>
              <a:rPr lang="en-US" dirty="0" smtClean="0"/>
            </a:br>
            <a:r>
              <a:rPr lang="en-US" dirty="0" smtClean="0"/>
              <a:t>   permissions </a:t>
            </a:r>
            <a:r>
              <a:rPr lang="en-US" dirty="0"/>
              <a:t>will be kept.</a:t>
            </a:r>
            <a:endParaRPr lang="en-US" sz="2000" dirty="0"/>
          </a:p>
          <a:p>
            <a:pPr lvl="1"/>
            <a:r>
              <a:rPr lang="en-US" dirty="0"/>
              <a:t>o</a:t>
            </a:r>
            <a:r>
              <a:rPr lang="en-US" dirty="0" smtClean="0"/>
              <a:t> If </a:t>
            </a:r>
            <a:r>
              <a:rPr lang="en-US" dirty="0"/>
              <a:t>you copy the file to a different folder on the same NTFS partition, the explicit </a:t>
            </a:r>
            <a:r>
              <a:rPr lang="en-US" dirty="0" smtClean="0"/>
              <a:t/>
            </a:r>
            <a:br>
              <a:rPr lang="en-US" dirty="0" smtClean="0"/>
            </a:br>
            <a:r>
              <a:rPr lang="en-US" dirty="0" smtClean="0"/>
              <a:t>   permissions </a:t>
            </a:r>
            <a:r>
              <a:rPr lang="en-US" dirty="0"/>
              <a:t>will be removed</a:t>
            </a:r>
            <a:r>
              <a:rPr lang="en-US" dirty="0" smtClean="0"/>
              <a:t>. </a:t>
            </a:r>
            <a:r>
              <a:rPr lang="en-US" smtClean="0"/>
              <a:t>???</a:t>
            </a:r>
            <a:endParaRPr lang="en-US" dirty="0" smtClean="0"/>
          </a:p>
          <a:p>
            <a:pPr lvl="1"/>
            <a:endParaRPr lang="en-US" sz="800" dirty="0"/>
          </a:p>
          <a:p>
            <a:r>
              <a:rPr lang="en-US" b="1" dirty="0" smtClean="0"/>
              <a:t>Note: </a:t>
            </a:r>
            <a:r>
              <a:rPr lang="en-US" i="1" dirty="0" smtClean="0"/>
              <a:t>In </a:t>
            </a:r>
            <a:r>
              <a:rPr lang="en-US" i="1" dirty="0"/>
              <a:t>all cases, the file will also inherit permissions from its new partition and folder.</a:t>
            </a:r>
            <a:endParaRPr lang="en-US" sz="2000" i="1" dirty="0"/>
          </a:p>
        </p:txBody>
      </p:sp>
    </p:spTree>
    <p:extLst>
      <p:ext uri="{BB962C8B-B14F-4D97-AF65-F5344CB8AC3E}">
        <p14:creationId xmlns="" xmlns:p14="http://schemas.microsoft.com/office/powerpoint/2010/main" val="37301090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89248" y="838200"/>
            <a:ext cx="8526152" cy="5509200"/>
          </a:xfrm>
          <a:prstGeom prst="rect">
            <a:avLst/>
          </a:prstGeom>
          <a:noFill/>
        </p:spPr>
        <p:txBody>
          <a:bodyPr wrap="square" rtlCol="0">
            <a:spAutoFit/>
          </a:bodyPr>
          <a:lstStyle/>
          <a:p>
            <a:r>
              <a:rPr lang="en-US" sz="2800" b="1" dirty="0"/>
              <a:t>11.4.5 Shared </a:t>
            </a:r>
            <a:r>
              <a:rPr lang="en-US" sz="2800" b="1" dirty="0" smtClean="0"/>
              <a:t>Folders:</a:t>
            </a:r>
          </a:p>
          <a:p>
            <a:r>
              <a:rPr lang="en-US" b="1" dirty="0"/>
              <a:t>A </a:t>
            </a:r>
            <a:r>
              <a:rPr lang="en-US" b="1" i="1" dirty="0"/>
              <a:t>shared folder</a:t>
            </a:r>
            <a:r>
              <a:rPr lang="en-US" b="1" dirty="0"/>
              <a:t> is a set of files that are made available over the network to other users. </a:t>
            </a:r>
            <a:r>
              <a:rPr lang="en-US" dirty="0" smtClean="0"/>
              <a:t>O</a:t>
            </a:r>
            <a:r>
              <a:rPr lang="en-US" b="1" dirty="0" smtClean="0"/>
              <a:t> </a:t>
            </a:r>
            <a:r>
              <a:rPr lang="en-US" dirty="0" smtClean="0"/>
              <a:t>Users </a:t>
            </a:r>
            <a:r>
              <a:rPr lang="en-US" dirty="0"/>
              <a:t>can access the files through a network connection instead of having to log on </a:t>
            </a:r>
            <a:r>
              <a:rPr lang="en-US" dirty="0" smtClean="0"/>
              <a:t/>
            </a:r>
            <a:br>
              <a:rPr lang="en-US" dirty="0" smtClean="0"/>
            </a:br>
            <a:r>
              <a:rPr lang="en-US" dirty="0" smtClean="0"/>
              <a:t>    locally </a:t>
            </a:r>
            <a:r>
              <a:rPr lang="en-US" dirty="0"/>
              <a:t>to the computer. You can share files in the following general ways:</a:t>
            </a:r>
            <a:endParaRPr lang="en-US" sz="2000" dirty="0"/>
          </a:p>
          <a:p>
            <a:pPr lvl="0"/>
            <a:r>
              <a:rPr lang="en-US" dirty="0" smtClean="0"/>
              <a:t>        o Manually </a:t>
            </a:r>
            <a:r>
              <a:rPr lang="en-US" dirty="0"/>
              <a:t>share a folder</a:t>
            </a:r>
            <a:endParaRPr lang="en-US" sz="2000" dirty="0"/>
          </a:p>
          <a:p>
            <a:pPr lvl="0"/>
            <a:r>
              <a:rPr lang="en-US" dirty="0" smtClean="0"/>
              <a:t>        o Share </a:t>
            </a:r>
            <a:r>
              <a:rPr lang="en-US" dirty="0"/>
              <a:t>the Public folder on the network. You can choose to allow all users to read </a:t>
            </a:r>
            <a:r>
              <a:rPr lang="en-US" dirty="0" smtClean="0"/>
              <a:t/>
            </a:r>
            <a:br>
              <a:rPr lang="en-US" dirty="0" smtClean="0"/>
            </a:br>
            <a:r>
              <a:rPr lang="en-US" dirty="0" smtClean="0"/>
              <a:t>            documents</a:t>
            </a:r>
            <a:r>
              <a:rPr lang="en-US" dirty="0"/>
              <a:t>, or to read and modify documents in the Public folder.</a:t>
            </a:r>
            <a:endParaRPr lang="en-US" sz="2000" dirty="0"/>
          </a:p>
          <a:p>
            <a:r>
              <a:rPr lang="en-US" b="1" dirty="0" smtClean="0"/>
              <a:t>Note:  </a:t>
            </a:r>
            <a:r>
              <a:rPr lang="en-US" i="1" dirty="0" smtClean="0"/>
              <a:t>If </a:t>
            </a:r>
            <a:r>
              <a:rPr lang="en-US" i="1" dirty="0"/>
              <a:t>the Public folder is not shared, locally logged on users will still have access to </a:t>
            </a:r>
            <a:r>
              <a:rPr lang="en-US" i="1" dirty="0" smtClean="0"/>
              <a:t>the</a:t>
            </a:r>
            <a:br>
              <a:rPr lang="en-US" i="1" dirty="0" smtClean="0"/>
            </a:br>
            <a:r>
              <a:rPr lang="en-US" i="1" dirty="0" smtClean="0"/>
              <a:t>            Public </a:t>
            </a:r>
            <a:r>
              <a:rPr lang="en-US" i="1" dirty="0"/>
              <a:t>folder.</a:t>
            </a:r>
            <a:endParaRPr lang="en-US" sz="2400" i="1" dirty="0"/>
          </a:p>
          <a:p>
            <a:pPr lvl="0"/>
            <a:r>
              <a:rPr lang="en-US" dirty="0" smtClean="0"/>
              <a:t>O Share </a:t>
            </a:r>
            <a:r>
              <a:rPr lang="en-US" dirty="0"/>
              <a:t>your own media files. When you choose to share your media files:</a:t>
            </a:r>
            <a:endParaRPr lang="en-US" sz="2000" dirty="0"/>
          </a:p>
          <a:p>
            <a:pPr lvl="1"/>
            <a:r>
              <a:rPr lang="en-US" dirty="0"/>
              <a:t>o</a:t>
            </a:r>
            <a:r>
              <a:rPr lang="en-US" dirty="0" smtClean="0"/>
              <a:t> Network </a:t>
            </a:r>
            <a:r>
              <a:rPr lang="en-US" dirty="0"/>
              <a:t>users are given read access to the Pictures, Music, and Videos folders in </a:t>
            </a:r>
            <a:r>
              <a:rPr lang="en-US" dirty="0" smtClean="0"/>
              <a:t/>
            </a:r>
            <a:br>
              <a:rPr lang="en-US" dirty="0" smtClean="0"/>
            </a:br>
            <a:r>
              <a:rPr lang="en-US" dirty="0" smtClean="0"/>
              <a:t>    your </a:t>
            </a:r>
            <a:r>
              <a:rPr lang="en-US" dirty="0"/>
              <a:t>user profile.</a:t>
            </a:r>
            <a:endParaRPr lang="en-US" sz="2000" dirty="0"/>
          </a:p>
          <a:p>
            <a:pPr lvl="1"/>
            <a:r>
              <a:rPr lang="en-US" dirty="0"/>
              <a:t>o</a:t>
            </a:r>
            <a:r>
              <a:rPr lang="en-US" dirty="0" smtClean="0"/>
              <a:t> Media </a:t>
            </a:r>
            <a:r>
              <a:rPr lang="en-US" dirty="0"/>
              <a:t>is streamed to the other computers, but files cannot be copied.</a:t>
            </a:r>
            <a:endParaRPr lang="en-US" sz="2000" dirty="0"/>
          </a:p>
          <a:p>
            <a:pPr lvl="1"/>
            <a:r>
              <a:rPr lang="en-US" dirty="0" smtClean="0"/>
              <a:t>o You </a:t>
            </a:r>
            <a:r>
              <a:rPr lang="en-US" dirty="0"/>
              <a:t>can customize which computers have access, as well as the file types which </a:t>
            </a:r>
            <a:r>
              <a:rPr lang="en-US" dirty="0" smtClean="0"/>
              <a:t/>
            </a:r>
            <a:br>
              <a:rPr lang="en-US" dirty="0" smtClean="0"/>
            </a:br>
            <a:r>
              <a:rPr lang="en-US" dirty="0" smtClean="0"/>
              <a:t>   you </a:t>
            </a:r>
            <a:r>
              <a:rPr lang="en-US" dirty="0"/>
              <a:t>want to share.</a:t>
            </a:r>
            <a:endParaRPr lang="en-US" sz="2000" dirty="0"/>
          </a:p>
          <a:p>
            <a:r>
              <a:rPr lang="en-US" dirty="0" smtClean="0"/>
              <a:t>O Configure </a:t>
            </a:r>
            <a:r>
              <a:rPr lang="en-US" dirty="0"/>
              <a:t>share permissions to control the level of access that users have when </a:t>
            </a:r>
            <a:r>
              <a:rPr lang="en-US" dirty="0" smtClean="0"/>
              <a:t/>
            </a:r>
            <a:br>
              <a:rPr lang="en-US" dirty="0" smtClean="0"/>
            </a:br>
            <a:r>
              <a:rPr lang="en-US" dirty="0" smtClean="0"/>
              <a:t>    accessing </a:t>
            </a:r>
            <a:r>
              <a:rPr lang="en-US" dirty="0"/>
              <a:t>files over the network.</a:t>
            </a:r>
            <a:endParaRPr lang="en-US" sz="2000" dirty="0"/>
          </a:p>
          <a:p>
            <a:r>
              <a:rPr lang="en-US" dirty="0"/>
              <a:t>  </a:t>
            </a:r>
            <a:r>
              <a:rPr lang="en-US" dirty="0" smtClean="0"/>
              <a:t>       o You </a:t>
            </a:r>
            <a:r>
              <a:rPr lang="en-US" dirty="0"/>
              <a:t>can share folders with simple sharing or advanced sharing.</a:t>
            </a:r>
          </a:p>
          <a:p>
            <a:pPr lvl="0"/>
            <a:r>
              <a:rPr lang="en-US" dirty="0"/>
              <a:t> </a:t>
            </a:r>
            <a:r>
              <a:rPr lang="en-US" dirty="0" smtClean="0"/>
              <a:t>        o Share </a:t>
            </a:r>
            <a:r>
              <a:rPr lang="en-US" dirty="0"/>
              <a:t>permissions are</a:t>
            </a:r>
            <a:r>
              <a:rPr lang="en-US" dirty="0" smtClean="0"/>
              <a:t>: </a:t>
            </a:r>
            <a:r>
              <a:rPr lang="en-US" i="1" dirty="0" smtClean="0"/>
              <a:t>Discussed on the next slide.</a:t>
            </a:r>
            <a:endParaRPr lang="en-US" i="1" dirty="0"/>
          </a:p>
        </p:txBody>
      </p:sp>
    </p:spTree>
    <p:extLst>
      <p:ext uri="{BB962C8B-B14F-4D97-AF65-F5344CB8AC3E}">
        <p14:creationId xmlns="" xmlns:p14="http://schemas.microsoft.com/office/powerpoint/2010/main" val="3763864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529769" y="990600"/>
            <a:ext cx="8080829" cy="5262979"/>
          </a:xfrm>
          <a:prstGeom prst="rect">
            <a:avLst/>
          </a:prstGeom>
          <a:noFill/>
        </p:spPr>
        <p:txBody>
          <a:bodyPr wrap="square" rtlCol="0">
            <a:spAutoFit/>
          </a:bodyPr>
          <a:lstStyle/>
          <a:p>
            <a:r>
              <a:rPr lang="en-US" sz="2800" b="1" dirty="0" smtClean="0"/>
              <a:t>11.1.4 Windows Libraries </a:t>
            </a:r>
            <a:r>
              <a:rPr lang="en-US" sz="2800" dirty="0" smtClean="0"/>
              <a:t>(these are actually folders)</a:t>
            </a:r>
          </a:p>
          <a:p>
            <a:r>
              <a:rPr lang="en-US" b="1" dirty="0"/>
              <a:t>Libraries group files and folders, stored both locally and on network locations, into a single logical folder. When you open a library, you see the files and folders associated with that library as if they were in a single folder, even though the library contents might exist in several different locations in the file system.</a:t>
            </a:r>
          </a:p>
          <a:p>
            <a:endParaRPr lang="en-US" sz="800" i="1" dirty="0" smtClean="0"/>
          </a:p>
          <a:p>
            <a:pPr lvl="0"/>
            <a:r>
              <a:rPr lang="en-US" dirty="0" smtClean="0"/>
              <a:t>O Default </a:t>
            </a:r>
            <a:r>
              <a:rPr lang="en-US" dirty="0"/>
              <a:t>libraries included are Documents, Music, Pictures, and Videos. </a:t>
            </a:r>
            <a:r>
              <a:rPr lang="en-US" dirty="0" smtClean="0"/>
              <a:t>These</a:t>
            </a:r>
            <a:br>
              <a:rPr lang="en-US" dirty="0" smtClean="0"/>
            </a:br>
            <a:r>
              <a:rPr lang="en-US" dirty="0" smtClean="0"/>
              <a:t>   </a:t>
            </a:r>
            <a:r>
              <a:rPr lang="en-US" dirty="0"/>
              <a:t>default libraries organize files of a specific media type</a:t>
            </a:r>
            <a:r>
              <a:rPr lang="en-US" dirty="0" smtClean="0"/>
              <a:t>.</a:t>
            </a:r>
          </a:p>
          <a:p>
            <a:pPr lvl="0"/>
            <a:endParaRPr lang="en-US" sz="800" dirty="0"/>
          </a:p>
          <a:p>
            <a:pPr lvl="0"/>
            <a:r>
              <a:rPr lang="en-US" dirty="0" smtClean="0"/>
              <a:t>O You </a:t>
            </a:r>
            <a:r>
              <a:rPr lang="en-US" dirty="0"/>
              <a:t>can create your own libraries</a:t>
            </a:r>
            <a:r>
              <a:rPr lang="en-US" dirty="0" smtClean="0"/>
              <a:t>.</a:t>
            </a:r>
          </a:p>
          <a:p>
            <a:pPr lvl="0"/>
            <a:endParaRPr lang="en-US" sz="800" dirty="0"/>
          </a:p>
          <a:p>
            <a:pPr lvl="0"/>
            <a:r>
              <a:rPr lang="en-US" dirty="0" smtClean="0"/>
              <a:t>O</a:t>
            </a:r>
            <a:r>
              <a:rPr lang="en-US" b="1" dirty="0" smtClean="0"/>
              <a:t> To </a:t>
            </a:r>
            <a:r>
              <a:rPr lang="en-US" b="1" dirty="0"/>
              <a:t>add folders to a library</a:t>
            </a:r>
            <a:r>
              <a:rPr lang="en-US" b="1" dirty="0" smtClean="0"/>
              <a:t>:</a:t>
            </a:r>
          </a:p>
          <a:p>
            <a:pPr lvl="0"/>
            <a:endParaRPr lang="en-US" sz="800" b="1" dirty="0"/>
          </a:p>
          <a:p>
            <a:pPr lvl="1"/>
            <a:r>
              <a:rPr lang="en-US" dirty="0" smtClean="0"/>
              <a:t>1. Edit </a:t>
            </a:r>
            <a:r>
              <a:rPr lang="en-US" dirty="0"/>
              <a:t>a library's properties and click </a:t>
            </a:r>
            <a:r>
              <a:rPr lang="en-US" b="1" dirty="0"/>
              <a:t>Include a folder</a:t>
            </a:r>
            <a:r>
              <a:rPr lang="en-US" dirty="0"/>
              <a:t>.</a:t>
            </a:r>
            <a:endParaRPr lang="en-US" sz="2000" dirty="0"/>
          </a:p>
          <a:p>
            <a:pPr lvl="1"/>
            <a:r>
              <a:rPr lang="en-US" dirty="0" smtClean="0"/>
              <a:t>2. Right-click </a:t>
            </a:r>
            <a:r>
              <a:rPr lang="en-US" dirty="0"/>
              <a:t>a folder, select </a:t>
            </a:r>
            <a:r>
              <a:rPr lang="en-US" b="1" dirty="0"/>
              <a:t>Include in library</a:t>
            </a:r>
            <a:r>
              <a:rPr lang="en-US" dirty="0"/>
              <a:t>.</a:t>
            </a:r>
            <a:endParaRPr lang="en-US" sz="2000" dirty="0"/>
          </a:p>
          <a:p>
            <a:pPr lvl="0"/>
            <a:endParaRPr lang="en-US" sz="800" dirty="0" smtClean="0"/>
          </a:p>
          <a:p>
            <a:pPr lvl="0"/>
            <a:r>
              <a:rPr lang="en-US" dirty="0" smtClean="0"/>
              <a:t>O Each </a:t>
            </a:r>
            <a:r>
              <a:rPr lang="en-US" dirty="0"/>
              <a:t>library can hold multiple folders. A single folder can be added to multiple </a:t>
            </a:r>
            <a:r>
              <a:rPr lang="en-US" dirty="0" smtClean="0"/>
              <a:t/>
            </a:r>
            <a:br>
              <a:rPr lang="en-US" dirty="0" smtClean="0"/>
            </a:br>
            <a:r>
              <a:rPr lang="en-US" dirty="0" smtClean="0"/>
              <a:t>    libraries.</a:t>
            </a:r>
          </a:p>
          <a:p>
            <a:pPr lvl="0"/>
            <a:endParaRPr lang="en-US" sz="800" dirty="0"/>
          </a:p>
          <a:p>
            <a:pPr lvl="0"/>
            <a:r>
              <a:rPr lang="en-US" dirty="0" smtClean="0"/>
              <a:t>O Library </a:t>
            </a:r>
            <a:r>
              <a:rPr lang="en-US" dirty="0"/>
              <a:t>contents are indexed for easy search</a:t>
            </a:r>
            <a:r>
              <a:rPr lang="en-US" dirty="0" smtClean="0"/>
              <a:t>.</a:t>
            </a:r>
          </a:p>
          <a:p>
            <a:pPr lvl="0"/>
            <a:endParaRPr lang="en-US" sz="800" dirty="0"/>
          </a:p>
          <a:p>
            <a:pPr lvl="0"/>
            <a:r>
              <a:rPr lang="en-US" dirty="0" smtClean="0"/>
              <a:t>O You </a:t>
            </a:r>
            <a:r>
              <a:rPr lang="en-US" dirty="0"/>
              <a:t>can share a library to make its contents available on the network</a:t>
            </a:r>
            <a:r>
              <a:rPr lang="en-US" dirty="0" smtClean="0"/>
              <a:t>.</a:t>
            </a:r>
            <a:endParaRPr lang="en-US" sz="2000" dirty="0"/>
          </a:p>
        </p:txBody>
      </p:sp>
    </p:spTree>
    <p:extLst>
      <p:ext uri="{BB962C8B-B14F-4D97-AF65-F5344CB8AC3E}">
        <p14:creationId xmlns="" xmlns:p14="http://schemas.microsoft.com/office/powerpoint/2010/main" val="29969070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89248" y="838200"/>
            <a:ext cx="8526152" cy="5324535"/>
          </a:xfrm>
          <a:prstGeom prst="rect">
            <a:avLst/>
          </a:prstGeom>
          <a:noFill/>
        </p:spPr>
        <p:txBody>
          <a:bodyPr wrap="square" rtlCol="0">
            <a:spAutoFit/>
          </a:bodyPr>
          <a:lstStyle/>
          <a:p>
            <a:r>
              <a:rPr lang="en-US" sz="2800" b="1" dirty="0"/>
              <a:t>11.4.5 Shared </a:t>
            </a:r>
            <a:r>
              <a:rPr lang="en-US" sz="2800" b="1" dirty="0" smtClean="0"/>
              <a:t>Folders:</a:t>
            </a:r>
          </a:p>
          <a:p>
            <a:r>
              <a:rPr lang="en-US" b="1" dirty="0" smtClean="0"/>
              <a:t>Share </a:t>
            </a:r>
            <a:r>
              <a:rPr lang="en-US" b="1" dirty="0"/>
              <a:t>permissions are</a:t>
            </a:r>
            <a:r>
              <a:rPr lang="en-US" b="1" dirty="0" smtClean="0"/>
              <a:t>: </a:t>
            </a:r>
          </a:p>
          <a:p>
            <a:endParaRPr lang="en-US" sz="800" b="1" i="1" dirty="0"/>
          </a:p>
          <a:p>
            <a:r>
              <a:rPr lang="en-US" b="1" i="1" dirty="0" smtClean="0"/>
              <a:t>Simple Sharing	Advanced Sharing	    Allowed</a:t>
            </a:r>
          </a:p>
          <a:p>
            <a:r>
              <a:rPr lang="en-US" b="1" i="1" dirty="0" smtClean="0"/>
              <a:t>Permission	Permission	    Actions</a:t>
            </a:r>
          </a:p>
          <a:p>
            <a:r>
              <a:rPr lang="en-US" dirty="0" smtClean="0"/>
              <a:t>Read		Read		    o Browse </a:t>
            </a:r>
            <a:r>
              <a:rPr lang="en-US" dirty="0"/>
              <a:t>the shared folder and its files</a:t>
            </a:r>
            <a:br>
              <a:rPr lang="en-US" dirty="0"/>
            </a:br>
            <a:r>
              <a:rPr lang="en-US" dirty="0" smtClean="0"/>
              <a:t>				    o Open </a:t>
            </a:r>
            <a:r>
              <a:rPr lang="en-US" dirty="0"/>
              <a:t>files in the shared folder and </a:t>
            </a:r>
            <a:r>
              <a:rPr lang="en-US" dirty="0" smtClean="0"/>
              <a:t>its</a:t>
            </a:r>
          </a:p>
          <a:p>
            <a:r>
              <a:rPr lang="en-US" dirty="0"/>
              <a:t>	</a:t>
            </a:r>
            <a:r>
              <a:rPr lang="en-US" dirty="0" smtClean="0"/>
              <a:t>			        subfolders</a:t>
            </a:r>
            <a:r>
              <a:rPr lang="en-US" dirty="0"/>
              <a:t/>
            </a:r>
            <a:br>
              <a:rPr lang="en-US" dirty="0"/>
            </a:br>
            <a:r>
              <a:rPr lang="en-US" dirty="0" smtClean="0"/>
              <a:t>				    o Copy </a:t>
            </a:r>
            <a:r>
              <a:rPr lang="en-US" dirty="0"/>
              <a:t>files from the shared folder</a:t>
            </a:r>
            <a:br>
              <a:rPr lang="en-US" dirty="0"/>
            </a:br>
            <a:r>
              <a:rPr lang="en-US" dirty="0" smtClean="0"/>
              <a:t>				    o Run </a:t>
            </a:r>
            <a:r>
              <a:rPr lang="en-US" dirty="0"/>
              <a:t>programs</a:t>
            </a:r>
            <a:r>
              <a:rPr lang="en-US" dirty="0" smtClean="0"/>
              <a:t> 	</a:t>
            </a:r>
          </a:p>
          <a:p>
            <a:endParaRPr lang="en-US" sz="800" dirty="0" smtClean="0"/>
          </a:p>
          <a:p>
            <a:r>
              <a:rPr lang="en-US" dirty="0" smtClean="0"/>
              <a:t>Read/Write	Change		    o </a:t>
            </a:r>
            <a:r>
              <a:rPr lang="en-US" dirty="0"/>
              <a:t>All Read actions (browse, open files, copy files </a:t>
            </a:r>
            <a:r>
              <a:rPr lang="en-US" dirty="0" smtClean="0"/>
              <a:t>				       from </a:t>
            </a:r>
            <a:r>
              <a:rPr lang="en-US" dirty="0"/>
              <a:t>the folder, run programs)</a:t>
            </a:r>
            <a:br>
              <a:rPr lang="en-US" dirty="0"/>
            </a:br>
            <a:r>
              <a:rPr lang="en-US" dirty="0" smtClean="0"/>
              <a:t>				    o Write </a:t>
            </a:r>
            <a:r>
              <a:rPr lang="en-US" dirty="0"/>
              <a:t>to files and change file attributes</a:t>
            </a:r>
            <a:br>
              <a:rPr lang="en-US" dirty="0"/>
            </a:br>
            <a:r>
              <a:rPr lang="en-US" dirty="0" smtClean="0"/>
              <a:t>				    o Create </a:t>
            </a:r>
            <a:r>
              <a:rPr lang="en-US" dirty="0"/>
              <a:t>new files and subfolders</a:t>
            </a:r>
            <a:br>
              <a:rPr lang="en-US" dirty="0"/>
            </a:br>
            <a:r>
              <a:rPr lang="en-US" dirty="0" smtClean="0"/>
              <a:t>				    o Copy </a:t>
            </a:r>
            <a:r>
              <a:rPr lang="en-US" dirty="0"/>
              <a:t>files to the shared folder</a:t>
            </a:r>
            <a:br>
              <a:rPr lang="en-US" dirty="0"/>
            </a:br>
            <a:r>
              <a:rPr lang="en-US" dirty="0" smtClean="0"/>
              <a:t>				    o Delete </a:t>
            </a:r>
            <a:r>
              <a:rPr lang="en-US" dirty="0"/>
              <a:t>files or subfolders</a:t>
            </a:r>
            <a:r>
              <a:rPr lang="en-US" dirty="0" smtClean="0"/>
              <a:t>	</a:t>
            </a:r>
          </a:p>
          <a:p>
            <a:endParaRPr lang="en-US" sz="800" dirty="0"/>
          </a:p>
          <a:p>
            <a:r>
              <a:rPr lang="en-US" dirty="0" smtClean="0"/>
              <a:t>           		Full Control	    o All </a:t>
            </a:r>
            <a:r>
              <a:rPr lang="en-US" dirty="0"/>
              <a:t>Read and Change actions</a:t>
            </a:r>
            <a:br>
              <a:rPr lang="en-US" dirty="0"/>
            </a:br>
            <a:r>
              <a:rPr lang="en-US" dirty="0" smtClean="0"/>
              <a:t>				    o Configure </a:t>
            </a:r>
            <a:r>
              <a:rPr lang="en-US" dirty="0"/>
              <a:t>share permissions</a:t>
            </a:r>
          </a:p>
        </p:txBody>
      </p:sp>
    </p:spTree>
    <p:extLst>
      <p:ext uri="{BB962C8B-B14F-4D97-AF65-F5344CB8AC3E}">
        <p14:creationId xmlns="" xmlns:p14="http://schemas.microsoft.com/office/powerpoint/2010/main" val="40047057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89248" y="533400"/>
            <a:ext cx="8526152" cy="6217087"/>
          </a:xfrm>
          <a:prstGeom prst="rect">
            <a:avLst/>
          </a:prstGeom>
          <a:noFill/>
        </p:spPr>
        <p:txBody>
          <a:bodyPr wrap="square" rtlCol="0">
            <a:spAutoFit/>
          </a:bodyPr>
          <a:lstStyle/>
          <a:p>
            <a:r>
              <a:rPr lang="en-US" sz="2800" b="1" dirty="0"/>
              <a:t>11.4.5 Shared </a:t>
            </a:r>
            <a:r>
              <a:rPr lang="en-US" sz="2800" b="1" dirty="0" smtClean="0"/>
              <a:t>Folders:</a:t>
            </a:r>
          </a:p>
          <a:p>
            <a:r>
              <a:rPr lang="en-US" b="1" dirty="0" smtClean="0"/>
              <a:t>Share permissions: </a:t>
            </a:r>
          </a:p>
          <a:p>
            <a:pPr lvl="0"/>
            <a:r>
              <a:rPr lang="en-US" sz="1600" dirty="0" smtClean="0"/>
              <a:t>O Both </a:t>
            </a:r>
            <a:r>
              <a:rPr lang="en-US" sz="1600" dirty="0"/>
              <a:t>Allow and Deny permissions are used for advanced sharing, with Deny always overriding any </a:t>
            </a:r>
            <a:r>
              <a:rPr lang="en-US" sz="1600" dirty="0" smtClean="0"/>
              <a:t/>
            </a:r>
            <a:br>
              <a:rPr lang="en-US" sz="1600" dirty="0" smtClean="0"/>
            </a:br>
            <a:r>
              <a:rPr lang="en-US" sz="1600" dirty="0" smtClean="0"/>
              <a:t>    Allow </a:t>
            </a:r>
            <a:r>
              <a:rPr lang="en-US" sz="1600" dirty="0"/>
              <a:t>permissions.</a:t>
            </a:r>
          </a:p>
          <a:p>
            <a:pPr lvl="0"/>
            <a:r>
              <a:rPr lang="en-US" sz="1600" dirty="0" smtClean="0"/>
              <a:t>O Shared </a:t>
            </a:r>
            <a:r>
              <a:rPr lang="en-US" sz="1600" dirty="0"/>
              <a:t>folder permissions are only set on the shared folder (at the folder level). Permissions </a:t>
            </a:r>
            <a:r>
              <a:rPr lang="en-US" sz="1600" dirty="0" smtClean="0"/>
              <a:t/>
            </a:r>
            <a:br>
              <a:rPr lang="en-US" sz="1600" dirty="0" smtClean="0"/>
            </a:br>
            <a:r>
              <a:rPr lang="en-US" sz="1600" dirty="0" smtClean="0"/>
              <a:t>    granted </a:t>
            </a:r>
            <a:r>
              <a:rPr lang="en-US" sz="1600" dirty="0"/>
              <a:t>to the folder apply to all files, subfolders, and files in subfolders within the shared folder. </a:t>
            </a:r>
            <a:r>
              <a:rPr lang="en-US" sz="1600" dirty="0" smtClean="0"/>
              <a:t/>
            </a:r>
            <a:br>
              <a:rPr lang="en-US" sz="1600" dirty="0" smtClean="0"/>
            </a:br>
            <a:r>
              <a:rPr lang="en-US" sz="1600" dirty="0" smtClean="0"/>
              <a:t>    This </a:t>
            </a:r>
            <a:r>
              <a:rPr lang="en-US" sz="1600" dirty="0"/>
              <a:t>is called </a:t>
            </a:r>
            <a:r>
              <a:rPr lang="en-US" sz="1600" i="1" dirty="0"/>
              <a:t>inheritance</a:t>
            </a:r>
            <a:r>
              <a:rPr lang="en-US" sz="1600" dirty="0"/>
              <a:t>. Inherited permissions are those permissions that are propagated to an </a:t>
            </a:r>
            <a:r>
              <a:rPr lang="en-US" sz="1600" dirty="0" smtClean="0"/>
              <a:t/>
            </a:r>
            <a:br>
              <a:rPr lang="en-US" sz="1600" dirty="0" smtClean="0"/>
            </a:br>
            <a:r>
              <a:rPr lang="en-US" sz="1600" dirty="0" smtClean="0"/>
              <a:t>     object </a:t>
            </a:r>
            <a:r>
              <a:rPr lang="en-US" sz="1600" dirty="0"/>
              <a:t>from a parent object.</a:t>
            </a:r>
          </a:p>
          <a:p>
            <a:pPr lvl="0"/>
            <a:r>
              <a:rPr lang="en-US" sz="1600" dirty="0" smtClean="0"/>
              <a:t>O Access </a:t>
            </a:r>
            <a:r>
              <a:rPr lang="en-US" sz="1600" dirty="0"/>
              <a:t>to shared folders is controlled not only by the shared folder permissions but also by any </a:t>
            </a:r>
            <a:r>
              <a:rPr lang="en-US" sz="1600" dirty="0" smtClean="0"/>
              <a:t/>
            </a:r>
            <a:br>
              <a:rPr lang="en-US" sz="1600" dirty="0" smtClean="0"/>
            </a:br>
            <a:r>
              <a:rPr lang="en-US" sz="1600" dirty="0" smtClean="0"/>
              <a:t>    NTFS </a:t>
            </a:r>
            <a:r>
              <a:rPr lang="en-US" sz="1600" dirty="0"/>
              <a:t>permissions. Effective permissions to shared folders are the </a:t>
            </a:r>
            <a:r>
              <a:rPr lang="en-US" sz="1600" i="1" dirty="0"/>
              <a:t>more restrictive</a:t>
            </a:r>
            <a:r>
              <a:rPr lang="en-US" sz="1600" dirty="0"/>
              <a:t> of either share </a:t>
            </a:r>
            <a:r>
              <a:rPr lang="en-US" sz="1600" dirty="0" smtClean="0"/>
              <a:t/>
            </a:r>
            <a:br>
              <a:rPr lang="en-US" sz="1600" dirty="0" smtClean="0"/>
            </a:br>
            <a:r>
              <a:rPr lang="en-US" sz="1600" dirty="0" smtClean="0"/>
              <a:t>    or </a:t>
            </a:r>
            <a:r>
              <a:rPr lang="en-US" sz="1600" dirty="0"/>
              <a:t>NTFS permissions.</a:t>
            </a:r>
          </a:p>
          <a:p>
            <a:pPr lvl="1"/>
            <a:r>
              <a:rPr lang="en-US" sz="1600" dirty="0"/>
              <a:t>If a user is allowed share access, but no NTFS permissions are set for the user or a group to which the user belongs, no access will be allowed. Conversely, if a user has Full Control NTFS permissions but no share permissions, network access will not be allowed.</a:t>
            </a:r>
          </a:p>
          <a:p>
            <a:pPr lvl="1"/>
            <a:r>
              <a:rPr lang="en-US" sz="1600" b="1" dirty="0"/>
              <a:t>A common strategy for combining NTFS permissions is to:</a:t>
            </a:r>
          </a:p>
          <a:p>
            <a:pPr lvl="2"/>
            <a:r>
              <a:rPr lang="en-US" sz="1600" dirty="0"/>
              <a:t>o</a:t>
            </a:r>
            <a:r>
              <a:rPr lang="en-US" sz="1600" dirty="0" smtClean="0"/>
              <a:t> Assign </a:t>
            </a:r>
            <a:r>
              <a:rPr lang="en-US" sz="1600" dirty="0"/>
              <a:t>Co-owner share permissions to Everyone.</a:t>
            </a:r>
          </a:p>
          <a:p>
            <a:pPr lvl="2"/>
            <a:r>
              <a:rPr lang="en-US" sz="1600" dirty="0" smtClean="0"/>
              <a:t>o Use </a:t>
            </a:r>
            <a:r>
              <a:rPr lang="en-US" sz="1600" dirty="0"/>
              <a:t>NTFS permissions to control access. Use the principle of least privilege and add </a:t>
            </a:r>
            <a:r>
              <a:rPr lang="en-US" sz="1600" dirty="0" smtClean="0"/>
              <a:t>only</a:t>
            </a:r>
            <a:br>
              <a:rPr lang="en-US" sz="1600" dirty="0" smtClean="0"/>
            </a:br>
            <a:r>
              <a:rPr lang="en-US" sz="1600" dirty="0" smtClean="0"/>
              <a:t>   </a:t>
            </a:r>
            <a:r>
              <a:rPr lang="en-US" sz="1600" dirty="0"/>
              <a:t>necessary groups to NTFS permissions and assign only the necessary permissions.</a:t>
            </a:r>
          </a:p>
          <a:p>
            <a:pPr lvl="0"/>
            <a:r>
              <a:rPr lang="en-US" sz="1600" dirty="0" smtClean="0"/>
              <a:t>O Shared </a:t>
            </a:r>
            <a:r>
              <a:rPr lang="en-US" sz="1600" dirty="0"/>
              <a:t>folder permissions apply only to users connected to the share through the network; NTFS </a:t>
            </a:r>
            <a:r>
              <a:rPr lang="en-US" sz="1600" dirty="0" smtClean="0"/>
              <a:t/>
            </a:r>
            <a:br>
              <a:rPr lang="en-US" sz="1600" dirty="0" smtClean="0"/>
            </a:br>
            <a:r>
              <a:rPr lang="en-US" sz="1600" dirty="0" smtClean="0"/>
              <a:t>    permissions </a:t>
            </a:r>
            <a:r>
              <a:rPr lang="en-US" sz="1600" dirty="0"/>
              <a:t>apply to both local and network access. For example, denying access using shared </a:t>
            </a:r>
            <a:r>
              <a:rPr lang="en-US" sz="1600" dirty="0" smtClean="0"/>
              <a:t/>
            </a:r>
            <a:br>
              <a:rPr lang="en-US" sz="1600" dirty="0" smtClean="0"/>
            </a:br>
            <a:r>
              <a:rPr lang="en-US" sz="1600" dirty="0" smtClean="0"/>
              <a:t>    folder </a:t>
            </a:r>
            <a:r>
              <a:rPr lang="en-US" sz="1600" dirty="0"/>
              <a:t>permissions will have no effect on the user's ability to access files when the user logs on </a:t>
            </a:r>
            <a:r>
              <a:rPr lang="en-US" sz="1600" dirty="0" smtClean="0"/>
              <a:t/>
            </a:r>
            <a:br>
              <a:rPr lang="en-US" sz="1600" dirty="0" smtClean="0"/>
            </a:br>
            <a:r>
              <a:rPr lang="en-US" sz="1600" dirty="0" smtClean="0"/>
              <a:t>    locally</a:t>
            </a:r>
            <a:r>
              <a:rPr lang="en-US" sz="1600" dirty="0"/>
              <a:t>. In that case, only the NTFS permissions will control access.</a:t>
            </a:r>
          </a:p>
          <a:p>
            <a:pPr lvl="0"/>
            <a:endParaRPr lang="en-US" sz="800" dirty="0"/>
          </a:p>
          <a:p>
            <a:pPr lvl="0"/>
            <a:r>
              <a:rPr lang="en-US" sz="1600" b="1" dirty="0" smtClean="0"/>
              <a:t>Note: </a:t>
            </a:r>
            <a:r>
              <a:rPr lang="en-US" sz="1600" i="1" dirty="0" smtClean="0"/>
              <a:t>Shared </a:t>
            </a:r>
            <a:r>
              <a:rPr lang="en-US" sz="1600" i="1" dirty="0"/>
              <a:t>folder permissions work on both FAT and NTFS permissions</a:t>
            </a:r>
            <a:r>
              <a:rPr lang="en-US" sz="1600" i="1" dirty="0" smtClean="0"/>
              <a:t>.</a:t>
            </a:r>
            <a:endParaRPr lang="en-US" sz="1600" i="1" dirty="0"/>
          </a:p>
        </p:txBody>
      </p:sp>
    </p:spTree>
    <p:extLst>
      <p:ext uri="{BB962C8B-B14F-4D97-AF65-F5344CB8AC3E}">
        <p14:creationId xmlns="" xmlns:p14="http://schemas.microsoft.com/office/powerpoint/2010/main" val="36166406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645140"/>
            <a:ext cx="8526152" cy="5970865"/>
          </a:xfrm>
          <a:prstGeom prst="rect">
            <a:avLst/>
          </a:prstGeom>
          <a:noFill/>
        </p:spPr>
        <p:txBody>
          <a:bodyPr wrap="square" rtlCol="0">
            <a:spAutoFit/>
          </a:bodyPr>
          <a:lstStyle/>
          <a:p>
            <a:r>
              <a:rPr lang="en-US" sz="2800" b="1" dirty="0"/>
              <a:t>11.4.5 Shared </a:t>
            </a:r>
            <a:r>
              <a:rPr lang="en-US" sz="2800" b="1" dirty="0" smtClean="0"/>
              <a:t>Folders:</a:t>
            </a:r>
          </a:p>
          <a:p>
            <a:r>
              <a:rPr lang="en-US" b="1" dirty="0" smtClean="0"/>
              <a:t>Be </a:t>
            </a:r>
            <a:r>
              <a:rPr lang="en-US" b="1" dirty="0"/>
              <a:t>aware of the following when sharing files:</a:t>
            </a:r>
            <a:endParaRPr lang="en-US" sz="2000" b="1" dirty="0"/>
          </a:p>
          <a:p>
            <a:pPr lvl="0"/>
            <a:r>
              <a:rPr lang="en-US" sz="1600" dirty="0" smtClean="0"/>
              <a:t>O You </a:t>
            </a:r>
            <a:r>
              <a:rPr lang="en-US" sz="1600" dirty="0"/>
              <a:t>must explicitly enable file sharing before network users can access shared folders. </a:t>
            </a:r>
            <a:endParaRPr lang="en-US" sz="1600" dirty="0" smtClean="0"/>
          </a:p>
          <a:p>
            <a:pPr lvl="0"/>
            <a:r>
              <a:rPr lang="en-US" sz="1600" dirty="0" smtClean="0"/>
              <a:t>O When </a:t>
            </a:r>
            <a:r>
              <a:rPr lang="en-US" sz="1600" dirty="0"/>
              <a:t>you share a folder for the first time, you are asked whether you want to </a:t>
            </a:r>
            <a:r>
              <a:rPr lang="en-US" sz="1600" dirty="0" smtClean="0"/>
              <a:t>enable</a:t>
            </a:r>
            <a:br>
              <a:rPr lang="en-US" sz="1600" dirty="0" smtClean="0"/>
            </a:br>
            <a:r>
              <a:rPr lang="en-US" sz="1600" dirty="0" smtClean="0"/>
              <a:t>    </a:t>
            </a:r>
            <a:r>
              <a:rPr lang="en-US" sz="1600" dirty="0"/>
              <a:t>file sharing.</a:t>
            </a:r>
          </a:p>
          <a:p>
            <a:pPr lvl="0"/>
            <a:r>
              <a:rPr lang="en-US" sz="1600" dirty="0" smtClean="0"/>
              <a:t>O To </a:t>
            </a:r>
            <a:r>
              <a:rPr lang="en-US" sz="1600" dirty="0"/>
              <a:t>switch between simple and advanced sharing use the </a:t>
            </a:r>
            <a:r>
              <a:rPr lang="en-US" sz="1600" b="1" dirty="0"/>
              <a:t>Advanced Sharing...</a:t>
            </a:r>
            <a:r>
              <a:rPr lang="en-US" sz="1600" dirty="0"/>
              <a:t> button.</a:t>
            </a:r>
          </a:p>
          <a:p>
            <a:pPr lvl="0"/>
            <a:r>
              <a:rPr lang="en-US" sz="1600" dirty="0" smtClean="0"/>
              <a:t>O Use </a:t>
            </a:r>
            <a:r>
              <a:rPr lang="en-US" sz="1600" dirty="0"/>
              <a:t>the following tools to manually share a folder:</a:t>
            </a:r>
          </a:p>
          <a:p>
            <a:pPr lvl="1"/>
            <a:r>
              <a:rPr lang="en-US" sz="1600" dirty="0" smtClean="0"/>
              <a:t>o Shared </a:t>
            </a:r>
            <a:r>
              <a:rPr lang="en-US" sz="1600" dirty="0"/>
              <a:t>Folder snap-in in Computer Management</a:t>
            </a:r>
          </a:p>
          <a:p>
            <a:pPr lvl="1"/>
            <a:r>
              <a:rPr lang="en-US" sz="1600" dirty="0" smtClean="0"/>
              <a:t>o Edit </a:t>
            </a:r>
            <a:r>
              <a:rPr lang="en-US" sz="1600" dirty="0"/>
              <a:t>the properties for the folder in Windows Explorer</a:t>
            </a:r>
          </a:p>
          <a:p>
            <a:r>
              <a:rPr lang="en-US" sz="1600" dirty="0" smtClean="0"/>
              <a:t>O Use </a:t>
            </a:r>
            <a:r>
              <a:rPr lang="en-US" sz="1600" dirty="0"/>
              <a:t>the Network and Sharing Center to enable Public folder sharing or media </a:t>
            </a:r>
            <a:r>
              <a:rPr lang="en-US" sz="1600" dirty="0" smtClean="0"/>
              <a:t>sharing</a:t>
            </a:r>
          </a:p>
          <a:p>
            <a:pPr lvl="0"/>
            <a:r>
              <a:rPr lang="en-US" sz="1600" dirty="0" smtClean="0"/>
              <a:t>O When </a:t>
            </a:r>
            <a:r>
              <a:rPr lang="en-US" sz="1600" dirty="0"/>
              <a:t>you share a folder, you give it a name. The </a:t>
            </a:r>
            <a:r>
              <a:rPr lang="en-US" sz="1600" dirty="0" err="1"/>
              <a:t>sharename</a:t>
            </a:r>
            <a:r>
              <a:rPr lang="en-US" sz="1600" dirty="0"/>
              <a:t> is not the same as the </a:t>
            </a:r>
            <a:r>
              <a:rPr lang="en-US" sz="1600" dirty="0" smtClean="0"/>
              <a:t/>
            </a:r>
            <a:br>
              <a:rPr lang="en-US" sz="1600" dirty="0" smtClean="0"/>
            </a:br>
            <a:r>
              <a:rPr lang="en-US" sz="1600" dirty="0" smtClean="0"/>
              <a:t>    folder </a:t>
            </a:r>
            <a:r>
              <a:rPr lang="en-US" sz="1600" dirty="0"/>
              <a:t>name, although they can be the same.</a:t>
            </a:r>
          </a:p>
          <a:p>
            <a:pPr lvl="0"/>
            <a:r>
              <a:rPr lang="en-US" sz="1600" dirty="0" smtClean="0"/>
              <a:t>O To </a:t>
            </a:r>
            <a:r>
              <a:rPr lang="en-US" sz="1600" dirty="0"/>
              <a:t>access a shared folder on the network,</a:t>
            </a:r>
          </a:p>
          <a:p>
            <a:pPr lvl="1"/>
            <a:r>
              <a:rPr lang="en-US" sz="1600" dirty="0"/>
              <a:t>o</a:t>
            </a:r>
            <a:r>
              <a:rPr lang="en-US" sz="1600" dirty="0" smtClean="0"/>
              <a:t> Use </a:t>
            </a:r>
            <a:r>
              <a:rPr lang="en-US" sz="1600" dirty="0"/>
              <a:t>the UNC path to the shared folder with the following </a:t>
            </a:r>
            <a:r>
              <a:rPr lang="en-US" sz="1600" dirty="0" smtClean="0"/>
              <a:t> </a:t>
            </a:r>
            <a:br>
              <a:rPr lang="en-US" sz="1600" dirty="0" smtClean="0"/>
            </a:br>
            <a:r>
              <a:rPr lang="en-US" sz="1600" dirty="0" smtClean="0"/>
              <a:t>   syntax</a:t>
            </a:r>
            <a:r>
              <a:rPr lang="en-US" sz="1600" dirty="0"/>
              <a:t>: </a:t>
            </a:r>
            <a:r>
              <a:rPr lang="en-US" sz="1600" dirty="0" smtClean="0"/>
              <a:t> </a:t>
            </a:r>
            <a:r>
              <a:rPr lang="en-US" sz="1600" b="1" dirty="0" smtClean="0"/>
              <a:t>\\</a:t>
            </a:r>
            <a:r>
              <a:rPr lang="en-US" sz="1600" b="1" dirty="0"/>
              <a:t>computername\sharename</a:t>
            </a:r>
            <a:r>
              <a:rPr lang="en-US" sz="1600" dirty="0"/>
              <a:t>.</a:t>
            </a:r>
          </a:p>
          <a:p>
            <a:pPr lvl="1"/>
            <a:r>
              <a:rPr lang="en-US" sz="1600" dirty="0"/>
              <a:t>o</a:t>
            </a:r>
            <a:r>
              <a:rPr lang="en-US" sz="1600" dirty="0" smtClean="0"/>
              <a:t> Use </a:t>
            </a:r>
            <a:r>
              <a:rPr lang="en-US" sz="1600" dirty="0"/>
              <a:t>the Network feature to browse the network for the computer and view any </a:t>
            </a:r>
            <a:r>
              <a:rPr lang="en-US" sz="1600" dirty="0" smtClean="0"/>
              <a:t/>
            </a:r>
            <a:br>
              <a:rPr lang="en-US" sz="1600" dirty="0" smtClean="0"/>
            </a:br>
            <a:r>
              <a:rPr lang="en-US" sz="1600" dirty="0" smtClean="0"/>
              <a:t>   shared </a:t>
            </a:r>
            <a:r>
              <a:rPr lang="en-US" sz="1600" dirty="0"/>
              <a:t>folders on that computer.</a:t>
            </a:r>
          </a:p>
          <a:p>
            <a:pPr lvl="1"/>
            <a:r>
              <a:rPr lang="en-US" sz="1600" dirty="0"/>
              <a:t>o</a:t>
            </a:r>
            <a:r>
              <a:rPr lang="en-US" sz="1600" dirty="0" smtClean="0"/>
              <a:t> Use </a:t>
            </a:r>
            <a:r>
              <a:rPr lang="en-US" sz="1600" dirty="0"/>
              <a:t>the </a:t>
            </a:r>
            <a:r>
              <a:rPr lang="en-US" sz="1600" b="1" dirty="0"/>
              <a:t>net use</a:t>
            </a:r>
            <a:r>
              <a:rPr lang="en-US" sz="1600" dirty="0"/>
              <a:t> command to map a drive letter to the shared folder.</a:t>
            </a:r>
          </a:p>
          <a:p>
            <a:pPr lvl="2"/>
            <a:r>
              <a:rPr lang="en-US" sz="1600" b="1" dirty="0"/>
              <a:t>net use</a:t>
            </a:r>
            <a:r>
              <a:rPr lang="en-US" sz="1600" dirty="0"/>
              <a:t> by itself lists the current connected shared folders and drive letters.</a:t>
            </a:r>
          </a:p>
          <a:p>
            <a:pPr lvl="2"/>
            <a:r>
              <a:rPr lang="en-US" sz="1600" b="1" dirty="0"/>
              <a:t>net use F: \\Wrk1\shared2</a:t>
            </a:r>
            <a:r>
              <a:rPr lang="en-US" sz="1600" dirty="0"/>
              <a:t> maps drive letter F: to a specific shared folder.</a:t>
            </a:r>
          </a:p>
          <a:p>
            <a:pPr lvl="2"/>
            <a:r>
              <a:rPr lang="en-US" sz="1600" b="1" dirty="0"/>
              <a:t>net use * \\Wrk1\shared2</a:t>
            </a:r>
            <a:r>
              <a:rPr lang="en-US" sz="1600" dirty="0"/>
              <a:t> maps the next available drive letter to the shared folder.</a:t>
            </a:r>
          </a:p>
          <a:p>
            <a:pPr lvl="2"/>
            <a:r>
              <a:rPr lang="en-US" sz="1600" dirty="0"/>
              <a:t>The </a:t>
            </a:r>
            <a:r>
              <a:rPr lang="en-US" sz="1600" b="1" dirty="0"/>
              <a:t>/</a:t>
            </a:r>
            <a:r>
              <a:rPr lang="en-US" sz="1600" b="1" dirty="0" err="1"/>
              <a:t>persistent:yes</a:t>
            </a:r>
            <a:r>
              <a:rPr lang="en-US" sz="1600" dirty="0"/>
              <a:t> switch reconnects the connection at each subsequent logon; </a:t>
            </a:r>
            <a:r>
              <a:rPr lang="en-US" sz="1600" b="1" dirty="0"/>
              <a:t>/</a:t>
            </a:r>
            <a:r>
              <a:rPr lang="en-US" sz="1600" b="1" dirty="0" err="1"/>
              <a:t>persistent:no</a:t>
            </a:r>
            <a:r>
              <a:rPr lang="en-US" sz="1600" dirty="0"/>
              <a:t> makes the mapping temporary</a:t>
            </a:r>
            <a:r>
              <a:rPr lang="en-US" sz="1600" dirty="0" smtClean="0"/>
              <a:t>.</a:t>
            </a:r>
            <a:endParaRPr lang="en-US" sz="1600" dirty="0"/>
          </a:p>
        </p:txBody>
      </p:sp>
    </p:spTree>
    <p:extLst>
      <p:ext uri="{BB962C8B-B14F-4D97-AF65-F5344CB8AC3E}">
        <p14:creationId xmlns="" xmlns:p14="http://schemas.microsoft.com/office/powerpoint/2010/main" val="20380180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74008" y="1219200"/>
            <a:ext cx="8526152" cy="4985980"/>
          </a:xfrm>
          <a:prstGeom prst="rect">
            <a:avLst/>
          </a:prstGeom>
          <a:noFill/>
        </p:spPr>
        <p:txBody>
          <a:bodyPr wrap="square" rtlCol="0">
            <a:spAutoFit/>
          </a:bodyPr>
          <a:lstStyle/>
          <a:p>
            <a:r>
              <a:rPr lang="en-US" sz="2800" b="1" dirty="0"/>
              <a:t>11.4.5 Shared </a:t>
            </a:r>
            <a:r>
              <a:rPr lang="en-US" sz="2800" b="1" dirty="0" smtClean="0"/>
              <a:t>Folders:</a:t>
            </a:r>
          </a:p>
          <a:p>
            <a:r>
              <a:rPr lang="en-US" b="1" dirty="0" smtClean="0"/>
              <a:t>Be </a:t>
            </a:r>
            <a:r>
              <a:rPr lang="en-US" b="1" dirty="0"/>
              <a:t>aware of the following when sharing files</a:t>
            </a:r>
            <a:r>
              <a:rPr lang="en-US" b="1" dirty="0" smtClean="0"/>
              <a:t>: (cont.)</a:t>
            </a:r>
          </a:p>
          <a:p>
            <a:endParaRPr lang="en-US" sz="800" b="1" dirty="0"/>
          </a:p>
          <a:p>
            <a:pPr lvl="0"/>
            <a:r>
              <a:rPr lang="en-US" sz="1600" dirty="0" smtClean="0"/>
              <a:t>O </a:t>
            </a:r>
            <a:r>
              <a:rPr lang="en-US" dirty="0"/>
              <a:t>Adding a dollar sign ($) to the end of a share name creates an administrative share.</a:t>
            </a:r>
            <a:endParaRPr lang="en-US" sz="2000" dirty="0"/>
          </a:p>
          <a:p>
            <a:pPr lvl="1"/>
            <a:r>
              <a:rPr lang="en-US" dirty="0"/>
              <a:t>o</a:t>
            </a:r>
            <a:r>
              <a:rPr lang="en-US" dirty="0" smtClean="0"/>
              <a:t> Administrative </a:t>
            </a:r>
            <a:r>
              <a:rPr lang="en-US" dirty="0"/>
              <a:t>shares are not visible when browsing the network. You must </a:t>
            </a:r>
            <a:r>
              <a:rPr lang="en-US" dirty="0" smtClean="0"/>
              <a:t>use</a:t>
            </a:r>
            <a:br>
              <a:rPr lang="en-US" dirty="0" smtClean="0"/>
            </a:br>
            <a:r>
              <a:rPr lang="en-US" dirty="0" smtClean="0"/>
              <a:t>   </a:t>
            </a:r>
            <a:r>
              <a:rPr lang="en-US" dirty="0"/>
              <a:t>the UNC path to connect to an administrative share.</a:t>
            </a:r>
            <a:endParaRPr lang="en-US" sz="2000" dirty="0"/>
          </a:p>
          <a:p>
            <a:pPr lvl="1"/>
            <a:r>
              <a:rPr lang="en-US" dirty="0"/>
              <a:t>o</a:t>
            </a:r>
            <a:r>
              <a:rPr lang="en-US" dirty="0" smtClean="0"/>
              <a:t> By </a:t>
            </a:r>
            <a:r>
              <a:rPr lang="en-US" dirty="0"/>
              <a:t>default, Windows automatically creates an administrative share for every </a:t>
            </a:r>
            <a:r>
              <a:rPr lang="en-US" dirty="0" smtClean="0"/>
              <a:t/>
            </a:r>
            <a:br>
              <a:rPr lang="en-US" dirty="0" smtClean="0"/>
            </a:br>
            <a:r>
              <a:rPr lang="en-US" dirty="0" smtClean="0"/>
              <a:t>   volume</a:t>
            </a:r>
            <a:r>
              <a:rPr lang="en-US" dirty="0"/>
              <a:t>, with the </a:t>
            </a:r>
            <a:r>
              <a:rPr lang="en-US" dirty="0" err="1"/>
              <a:t>sharename</a:t>
            </a:r>
            <a:r>
              <a:rPr lang="en-US" dirty="0"/>
              <a:t> being the volume letter plus the dollar sign (such as </a:t>
            </a:r>
            <a:r>
              <a:rPr lang="en-US" dirty="0" smtClean="0"/>
              <a:t/>
            </a:r>
            <a:br>
              <a:rPr lang="en-US" dirty="0" smtClean="0"/>
            </a:br>
            <a:r>
              <a:rPr lang="en-US" dirty="0" smtClean="0"/>
              <a:t>   C</a:t>
            </a:r>
            <a:r>
              <a:rPr lang="en-US" dirty="0"/>
              <a:t>$).</a:t>
            </a:r>
            <a:endParaRPr lang="en-US" sz="2000" dirty="0"/>
          </a:p>
          <a:p>
            <a:pPr lvl="1"/>
            <a:r>
              <a:rPr lang="en-US" dirty="0"/>
              <a:t>o</a:t>
            </a:r>
            <a:r>
              <a:rPr lang="en-US" dirty="0" smtClean="0"/>
              <a:t> Default </a:t>
            </a:r>
            <a:r>
              <a:rPr lang="en-US" dirty="0"/>
              <a:t>administrative shares can only be accessed by a member of the </a:t>
            </a:r>
            <a:r>
              <a:rPr lang="en-US" dirty="0" smtClean="0"/>
              <a:t/>
            </a:r>
            <a:br>
              <a:rPr lang="en-US" dirty="0" smtClean="0"/>
            </a:br>
            <a:r>
              <a:rPr lang="en-US" dirty="0" smtClean="0"/>
              <a:t>   Administrators </a:t>
            </a:r>
            <a:r>
              <a:rPr lang="en-US" dirty="0"/>
              <a:t>group. Configure share permissions to control access to </a:t>
            </a:r>
            <a:r>
              <a:rPr lang="en-US" dirty="0" smtClean="0"/>
              <a:t/>
            </a:r>
            <a:br>
              <a:rPr lang="en-US" dirty="0" smtClean="0"/>
            </a:br>
            <a:r>
              <a:rPr lang="en-US" dirty="0" smtClean="0"/>
              <a:t>   administrative </a:t>
            </a:r>
            <a:r>
              <a:rPr lang="en-US" dirty="0"/>
              <a:t>shares you create yourself.</a:t>
            </a:r>
            <a:endParaRPr lang="en-US" sz="2000" dirty="0"/>
          </a:p>
          <a:p>
            <a:pPr lvl="0"/>
            <a:r>
              <a:rPr lang="en-US" dirty="0" smtClean="0"/>
              <a:t>O Your </a:t>
            </a:r>
            <a:r>
              <a:rPr lang="en-US" dirty="0"/>
              <a:t>computer must be turned on (and be awake) before users can access the shared </a:t>
            </a:r>
            <a:r>
              <a:rPr lang="en-US" dirty="0" smtClean="0"/>
              <a:t/>
            </a:r>
            <a:br>
              <a:rPr lang="en-US" dirty="0" smtClean="0"/>
            </a:br>
            <a:r>
              <a:rPr lang="en-US" dirty="0" smtClean="0"/>
              <a:t>    folder</a:t>
            </a:r>
            <a:r>
              <a:rPr lang="en-US" dirty="0"/>
              <a:t>.</a:t>
            </a:r>
            <a:endParaRPr lang="en-US" sz="2000" dirty="0"/>
          </a:p>
          <a:p>
            <a:pPr lvl="0"/>
            <a:r>
              <a:rPr lang="en-US" dirty="0" smtClean="0"/>
              <a:t>O Network </a:t>
            </a:r>
            <a:r>
              <a:rPr lang="en-US" dirty="0"/>
              <a:t>acts as a built-in network browser showing all networks and shared folders to </a:t>
            </a:r>
            <a:r>
              <a:rPr lang="en-US" dirty="0" smtClean="0"/>
              <a:t/>
            </a:r>
            <a:br>
              <a:rPr lang="en-US" dirty="0" smtClean="0"/>
            </a:br>
            <a:r>
              <a:rPr lang="en-US" dirty="0" smtClean="0"/>
              <a:t>    which </a:t>
            </a:r>
            <a:r>
              <a:rPr lang="en-US" dirty="0"/>
              <a:t>the user has access. This same information can be viewed in Computer and </a:t>
            </a:r>
            <a:r>
              <a:rPr lang="en-US" dirty="0" smtClean="0"/>
              <a:t/>
            </a:r>
            <a:br>
              <a:rPr lang="en-US" dirty="0" smtClean="0"/>
            </a:br>
            <a:r>
              <a:rPr lang="en-US" dirty="0" smtClean="0"/>
              <a:t>    Windows </a:t>
            </a:r>
            <a:r>
              <a:rPr lang="en-US" dirty="0"/>
              <a:t>Explorer</a:t>
            </a:r>
            <a:r>
              <a:rPr lang="en-US" dirty="0" smtClean="0"/>
              <a:t>.</a:t>
            </a:r>
            <a:endParaRPr lang="en-US" sz="2000" dirty="0"/>
          </a:p>
        </p:txBody>
      </p:sp>
    </p:spTree>
    <p:extLst>
      <p:ext uri="{BB962C8B-B14F-4D97-AF65-F5344CB8AC3E}">
        <p14:creationId xmlns="" xmlns:p14="http://schemas.microsoft.com/office/powerpoint/2010/main" val="9214147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1066800"/>
            <a:ext cx="8526152" cy="4801314"/>
          </a:xfrm>
          <a:prstGeom prst="rect">
            <a:avLst/>
          </a:prstGeom>
          <a:noFill/>
        </p:spPr>
        <p:txBody>
          <a:bodyPr wrap="square" rtlCol="0">
            <a:spAutoFit/>
          </a:bodyPr>
          <a:lstStyle/>
          <a:p>
            <a:r>
              <a:rPr lang="en-US" sz="2800" b="1" dirty="0"/>
              <a:t>11.5.5 Linux File </a:t>
            </a:r>
            <a:r>
              <a:rPr lang="en-US" sz="2800" b="1" dirty="0" smtClean="0"/>
              <a:t>Management:</a:t>
            </a:r>
          </a:p>
          <a:p>
            <a:r>
              <a:rPr lang="en-US" b="1" dirty="0"/>
              <a:t>The file system determines how a computer's files are organized on a hard drive. Linux supports many different file system types. The following table describes several common file systems</a:t>
            </a:r>
            <a:r>
              <a:rPr lang="en-US" b="1" dirty="0" smtClean="0"/>
              <a:t>:</a:t>
            </a:r>
          </a:p>
          <a:p>
            <a:endParaRPr lang="en-US" sz="800" b="1" dirty="0"/>
          </a:p>
          <a:p>
            <a:r>
              <a:rPr lang="en-US" b="1" dirty="0" smtClean="0"/>
              <a:t>Type		Description</a:t>
            </a:r>
          </a:p>
          <a:p>
            <a:r>
              <a:rPr lang="en-US" dirty="0"/>
              <a:t>e</a:t>
            </a:r>
            <a:r>
              <a:rPr lang="en-US" dirty="0" smtClean="0"/>
              <a:t>xt2		o The </a:t>
            </a:r>
            <a:r>
              <a:rPr lang="en-US" dirty="0"/>
              <a:t>Second Extended File System (ext2) is one of the oldest Linux </a:t>
            </a:r>
            <a:r>
              <a:rPr lang="en-US" dirty="0" smtClean="0"/>
              <a:t/>
            </a:r>
            <a:br>
              <a:rPr lang="en-US" dirty="0" smtClean="0"/>
            </a:br>
            <a:r>
              <a:rPr lang="en-US" dirty="0" smtClean="0"/>
              <a:t>		    file systems </a:t>
            </a:r>
            <a:r>
              <a:rPr lang="en-US" dirty="0"/>
              <a:t>still available.</a:t>
            </a:r>
          </a:p>
          <a:p>
            <a:pPr lvl="0"/>
            <a:r>
              <a:rPr lang="en-US" dirty="0" smtClean="0"/>
              <a:t>		o ext2 </a:t>
            </a:r>
            <a:r>
              <a:rPr lang="en-US" dirty="0"/>
              <a:t>stores data in a standard directory and file hierarchy.</a:t>
            </a:r>
          </a:p>
          <a:p>
            <a:pPr lvl="0"/>
            <a:r>
              <a:rPr lang="en-US" dirty="0" smtClean="0"/>
              <a:t>		o The </a:t>
            </a:r>
            <a:r>
              <a:rPr lang="en-US" dirty="0"/>
              <a:t>maximum file size supported is 2 TB.</a:t>
            </a:r>
          </a:p>
          <a:p>
            <a:pPr lvl="0"/>
            <a:r>
              <a:rPr lang="en-US" dirty="0" smtClean="0"/>
              <a:t>		o An </a:t>
            </a:r>
            <a:r>
              <a:rPr lang="en-US" dirty="0"/>
              <a:t>ext2 volume can be up to 4 TB in size.</a:t>
            </a:r>
          </a:p>
          <a:p>
            <a:pPr lvl="0"/>
            <a:r>
              <a:rPr lang="en-US" dirty="0" smtClean="0"/>
              <a:t>		o File </a:t>
            </a:r>
            <a:r>
              <a:rPr lang="en-US" dirty="0"/>
              <a:t>names can be up to 255 characters long.</a:t>
            </a:r>
          </a:p>
          <a:p>
            <a:pPr lvl="0"/>
            <a:r>
              <a:rPr lang="en-US" dirty="0" smtClean="0"/>
              <a:t>		o Linux </a:t>
            </a:r>
            <a:r>
              <a:rPr lang="en-US" dirty="0"/>
              <a:t>users, groups, and permissions are supported.</a:t>
            </a:r>
          </a:p>
          <a:p>
            <a:r>
              <a:rPr lang="en-US" dirty="0" smtClean="0"/>
              <a:t>		</a:t>
            </a:r>
          </a:p>
          <a:p>
            <a:r>
              <a:rPr lang="en-US" b="1" dirty="0" smtClean="0"/>
              <a:t>		Note: </a:t>
            </a:r>
            <a:r>
              <a:rPr lang="en-US" i="1" dirty="0" smtClean="0"/>
              <a:t>It </a:t>
            </a:r>
            <a:r>
              <a:rPr lang="en-US" i="1" dirty="0"/>
              <a:t>does not use journaling (which is used in most modern file </a:t>
            </a:r>
            <a:r>
              <a:rPr lang="en-US" i="1" dirty="0" smtClean="0"/>
              <a:t>			systems</a:t>
            </a:r>
            <a:r>
              <a:rPr lang="en-US" i="1" dirty="0"/>
              <a:t>). As a result, ext2 takes a long time to recover if the system </a:t>
            </a:r>
            <a:r>
              <a:rPr lang="en-US" i="1" dirty="0" smtClean="0"/>
              <a:t>			shuts </a:t>
            </a:r>
            <a:r>
              <a:rPr lang="en-US" i="1" dirty="0"/>
              <a:t>down abruptly</a:t>
            </a:r>
            <a:r>
              <a:rPr lang="en-US" i="1" dirty="0" smtClean="0"/>
              <a:t>.</a:t>
            </a:r>
            <a:endParaRPr lang="en-US" i="1" dirty="0"/>
          </a:p>
        </p:txBody>
      </p:sp>
    </p:spTree>
    <p:extLst>
      <p:ext uri="{BB962C8B-B14F-4D97-AF65-F5344CB8AC3E}">
        <p14:creationId xmlns="" xmlns:p14="http://schemas.microsoft.com/office/powerpoint/2010/main" val="17627194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1066800"/>
            <a:ext cx="8526152" cy="5078313"/>
          </a:xfrm>
          <a:prstGeom prst="rect">
            <a:avLst/>
          </a:prstGeom>
          <a:noFill/>
        </p:spPr>
        <p:txBody>
          <a:bodyPr wrap="square" rtlCol="0">
            <a:spAutoFit/>
          </a:bodyPr>
          <a:lstStyle/>
          <a:p>
            <a:r>
              <a:rPr lang="en-US" sz="2800" b="1" dirty="0"/>
              <a:t>11.5.5 Linux File </a:t>
            </a:r>
            <a:r>
              <a:rPr lang="en-US" sz="2800" b="1" dirty="0" smtClean="0"/>
              <a:t>Management:</a:t>
            </a:r>
          </a:p>
          <a:p>
            <a:r>
              <a:rPr lang="en-US" b="1" dirty="0"/>
              <a:t>The file system determines how a computer's files are organized on a hard drive. Linux supports many different file system types. The following table describes several common file systems</a:t>
            </a:r>
            <a:r>
              <a:rPr lang="en-US" b="1" dirty="0" smtClean="0"/>
              <a:t>:</a:t>
            </a:r>
          </a:p>
          <a:p>
            <a:endParaRPr lang="en-US" sz="800" b="1" dirty="0"/>
          </a:p>
          <a:p>
            <a:r>
              <a:rPr lang="en-US" b="1" dirty="0" smtClean="0"/>
              <a:t>Type		Description</a:t>
            </a:r>
          </a:p>
          <a:p>
            <a:r>
              <a:rPr lang="en-US" dirty="0" smtClean="0"/>
              <a:t>Ext3		</a:t>
            </a:r>
            <a:r>
              <a:rPr lang="en-US" dirty="0"/>
              <a:t>The Third Extended File System (ext3) is an updated version of ext2 </a:t>
            </a:r>
            <a:r>
              <a:rPr lang="en-US" dirty="0" smtClean="0"/>
              <a:t>			that </a:t>
            </a:r>
            <a:r>
              <a:rPr lang="en-US" dirty="0"/>
              <a:t>supports journaling. Before committing a transaction to a storage </a:t>
            </a:r>
            <a:r>
              <a:rPr lang="en-US" dirty="0" smtClean="0"/>
              <a:t>		device</a:t>
            </a:r>
            <a:r>
              <a:rPr lang="en-US" dirty="0"/>
              <a:t>, the ext3 file system records the transaction to the journal and </a:t>
            </a:r>
            <a:r>
              <a:rPr lang="en-US" dirty="0" smtClean="0"/>
              <a:t>		marks </a:t>
            </a:r>
            <a:r>
              <a:rPr lang="en-US" dirty="0"/>
              <a:t>it as incomplete. </a:t>
            </a:r>
            <a:endParaRPr lang="en-US" dirty="0" smtClean="0"/>
          </a:p>
          <a:p>
            <a:endParaRPr lang="en-US" sz="800" dirty="0"/>
          </a:p>
          <a:p>
            <a:r>
              <a:rPr lang="en-US" dirty="0" smtClean="0"/>
              <a:t>		After </a:t>
            </a:r>
            <a:r>
              <a:rPr lang="en-US" dirty="0"/>
              <a:t>the disk transaction is complete, the file </a:t>
            </a:r>
            <a:r>
              <a:rPr lang="en-US" dirty="0" smtClean="0"/>
              <a:t>system </a:t>
            </a:r>
            <a:r>
              <a:rPr lang="en-US" dirty="0"/>
              <a:t>marks the </a:t>
            </a:r>
            <a:r>
              <a:rPr lang="en-US" dirty="0" smtClean="0"/>
              <a:t>			transaction </a:t>
            </a:r>
            <a:r>
              <a:rPr lang="en-US" dirty="0"/>
              <a:t>as complete in the journal. By doing </a:t>
            </a:r>
            <a:r>
              <a:rPr lang="en-US" dirty="0" smtClean="0"/>
              <a:t>this</a:t>
            </a:r>
            <a:r>
              <a:rPr lang="en-US" dirty="0"/>
              <a:t>, ext3 can keep </a:t>
            </a:r>
            <a:r>
              <a:rPr lang="en-US" dirty="0" smtClean="0"/>
              <a:t/>
            </a:r>
            <a:br>
              <a:rPr lang="en-US" dirty="0" smtClean="0"/>
            </a:br>
            <a:r>
              <a:rPr lang="en-US" dirty="0" smtClean="0"/>
              <a:t>		track </a:t>
            </a:r>
            <a:r>
              <a:rPr lang="en-US" dirty="0"/>
              <a:t>of the most recent file transactions </a:t>
            </a:r>
            <a:r>
              <a:rPr lang="en-US" dirty="0" smtClean="0"/>
              <a:t>and whether </a:t>
            </a:r>
            <a:r>
              <a:rPr lang="en-US" dirty="0"/>
              <a:t>or not they </a:t>
            </a:r>
            <a:r>
              <a:rPr lang="en-US" dirty="0" smtClean="0"/>
              <a:t/>
            </a:r>
            <a:br>
              <a:rPr lang="en-US" dirty="0" smtClean="0"/>
            </a:br>
            <a:r>
              <a:rPr lang="en-US" dirty="0" smtClean="0"/>
              <a:t>		were </a:t>
            </a:r>
            <a:r>
              <a:rPr lang="en-US" dirty="0"/>
              <a:t>completed. </a:t>
            </a:r>
            <a:endParaRPr lang="en-US" dirty="0" smtClean="0"/>
          </a:p>
          <a:p>
            <a:endParaRPr lang="en-US" dirty="0"/>
          </a:p>
          <a:p>
            <a:r>
              <a:rPr lang="en-US" b="1" dirty="0" smtClean="0"/>
              <a:t>		Note: </a:t>
            </a:r>
            <a:r>
              <a:rPr lang="en-US" i="1" dirty="0" smtClean="0"/>
              <a:t>This </a:t>
            </a:r>
            <a:r>
              <a:rPr lang="en-US" i="1" dirty="0"/>
              <a:t>allows ext3 to </a:t>
            </a:r>
            <a:r>
              <a:rPr lang="en-US" i="1" dirty="0" smtClean="0"/>
              <a:t>recover much </a:t>
            </a:r>
            <a:r>
              <a:rPr lang="en-US" i="1" dirty="0"/>
              <a:t>more quickly than ext2 in the </a:t>
            </a:r>
            <a:r>
              <a:rPr lang="en-US" i="1" dirty="0" smtClean="0"/>
              <a:t/>
            </a:r>
            <a:br>
              <a:rPr lang="en-US" i="1" dirty="0" smtClean="0"/>
            </a:br>
            <a:r>
              <a:rPr lang="en-US" i="1" dirty="0" smtClean="0"/>
              <a:t>		            event </a:t>
            </a:r>
            <a:r>
              <a:rPr lang="en-US" i="1" dirty="0"/>
              <a:t>of an unclean system </a:t>
            </a:r>
            <a:r>
              <a:rPr lang="en-US" i="1" dirty="0" smtClean="0"/>
              <a:t>shutdown</a:t>
            </a:r>
            <a:r>
              <a:rPr lang="en-US" i="1" dirty="0"/>
              <a:t>.</a:t>
            </a:r>
            <a:r>
              <a:rPr lang="en-US" dirty="0" smtClean="0"/>
              <a:t>		</a:t>
            </a:r>
            <a:endParaRPr lang="en-US" i="1" dirty="0"/>
          </a:p>
        </p:txBody>
      </p:sp>
    </p:spTree>
    <p:extLst>
      <p:ext uri="{BB962C8B-B14F-4D97-AF65-F5344CB8AC3E}">
        <p14:creationId xmlns="" xmlns:p14="http://schemas.microsoft.com/office/powerpoint/2010/main" val="34951969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1066800"/>
            <a:ext cx="8526152" cy="4339650"/>
          </a:xfrm>
          <a:prstGeom prst="rect">
            <a:avLst/>
          </a:prstGeom>
          <a:noFill/>
        </p:spPr>
        <p:txBody>
          <a:bodyPr wrap="square" rtlCol="0">
            <a:spAutoFit/>
          </a:bodyPr>
          <a:lstStyle/>
          <a:p>
            <a:r>
              <a:rPr lang="en-US" sz="2800" b="1" dirty="0"/>
              <a:t>11.5.5 Linux File </a:t>
            </a:r>
            <a:r>
              <a:rPr lang="en-US" sz="2800" b="1" dirty="0" smtClean="0"/>
              <a:t>Management:</a:t>
            </a:r>
          </a:p>
          <a:p>
            <a:r>
              <a:rPr lang="en-US" b="1" dirty="0"/>
              <a:t>The file system determines how a computer's files are organized on a hard drive. Linux supports many different file system types. The following table describes several common file systems</a:t>
            </a:r>
            <a:r>
              <a:rPr lang="en-US" b="1" dirty="0" smtClean="0"/>
              <a:t>:</a:t>
            </a:r>
          </a:p>
          <a:p>
            <a:endParaRPr lang="en-US" sz="800" b="1" dirty="0"/>
          </a:p>
          <a:p>
            <a:r>
              <a:rPr lang="en-US" b="1" dirty="0" smtClean="0"/>
              <a:t>Type		Description</a:t>
            </a:r>
          </a:p>
          <a:p>
            <a:r>
              <a:rPr lang="en-US" dirty="0" err="1" smtClean="0"/>
              <a:t>ReiserFS</a:t>
            </a:r>
            <a:r>
              <a:rPr lang="en-US" dirty="0" smtClean="0"/>
              <a:t>		</a:t>
            </a:r>
            <a:r>
              <a:rPr lang="en-US" dirty="0"/>
              <a:t>The </a:t>
            </a:r>
            <a:r>
              <a:rPr lang="en-US" dirty="0" err="1"/>
              <a:t>Reiser</a:t>
            </a:r>
            <a:r>
              <a:rPr lang="en-US" dirty="0"/>
              <a:t> file system (</a:t>
            </a:r>
            <a:r>
              <a:rPr lang="en-US" dirty="0" err="1"/>
              <a:t>ReiserFS</a:t>
            </a:r>
            <a:r>
              <a:rPr lang="en-US" dirty="0"/>
              <a:t>) is an alternative to the ext3 file </a:t>
            </a:r>
            <a:r>
              <a:rPr lang="en-US" dirty="0" smtClean="0"/>
              <a:t/>
            </a:r>
            <a:br>
              <a:rPr lang="en-US" dirty="0" smtClean="0"/>
            </a:br>
            <a:r>
              <a:rPr lang="en-US" dirty="0" smtClean="0"/>
              <a:t>		system</a:t>
            </a:r>
            <a:r>
              <a:rPr lang="en-US" dirty="0"/>
              <a:t>. </a:t>
            </a:r>
            <a:endParaRPr lang="en-US" dirty="0" smtClean="0"/>
          </a:p>
          <a:p>
            <a:endParaRPr lang="en-US" sz="800" dirty="0"/>
          </a:p>
          <a:p>
            <a:r>
              <a:rPr lang="en-US" dirty="0" smtClean="0"/>
              <a:t>		However</a:t>
            </a:r>
            <a:r>
              <a:rPr lang="en-US" dirty="0"/>
              <a:t>, </a:t>
            </a:r>
            <a:r>
              <a:rPr lang="en-US" dirty="0" err="1"/>
              <a:t>Reiser</a:t>
            </a:r>
            <a:r>
              <a:rPr lang="en-US" dirty="0"/>
              <a:t> is a completely different file system from ext2 </a:t>
            </a:r>
            <a:r>
              <a:rPr lang="en-US" dirty="0" smtClean="0"/>
              <a:t>and </a:t>
            </a:r>
            <a:br>
              <a:rPr lang="en-US" dirty="0" smtClean="0"/>
            </a:br>
            <a:r>
              <a:rPr lang="en-US" dirty="0" smtClean="0"/>
              <a:t>		ext3</a:t>
            </a:r>
            <a:r>
              <a:rPr lang="en-US" dirty="0"/>
              <a:t>, using a dramatically different internal structure. </a:t>
            </a:r>
            <a:endParaRPr lang="en-US" dirty="0" smtClean="0"/>
          </a:p>
          <a:p>
            <a:endParaRPr lang="en-US" sz="800" dirty="0"/>
          </a:p>
          <a:p>
            <a:r>
              <a:rPr lang="en-US" dirty="0" smtClean="0"/>
              <a:t>		</a:t>
            </a:r>
            <a:r>
              <a:rPr lang="en-US" dirty="0" err="1" smtClean="0"/>
              <a:t>ReiserFS</a:t>
            </a:r>
            <a:r>
              <a:rPr lang="en-US" dirty="0" smtClean="0"/>
              <a:t> supports </a:t>
            </a:r>
            <a:r>
              <a:rPr lang="en-US" dirty="0"/>
              <a:t>a maximum file size of 8 TB and maximum volume </a:t>
            </a:r>
            <a:r>
              <a:rPr lang="en-US" dirty="0" smtClean="0"/>
              <a:t/>
            </a:r>
            <a:br>
              <a:rPr lang="en-US" dirty="0" smtClean="0"/>
            </a:br>
            <a:r>
              <a:rPr lang="en-US" dirty="0" smtClean="0"/>
              <a:t>		size </a:t>
            </a:r>
            <a:r>
              <a:rPr lang="en-US" dirty="0"/>
              <a:t>of </a:t>
            </a:r>
            <a:r>
              <a:rPr lang="en-US" dirty="0" smtClean="0"/>
              <a:t>16 TB</a:t>
            </a:r>
            <a:r>
              <a:rPr lang="en-US" dirty="0"/>
              <a:t>. </a:t>
            </a:r>
            <a:endParaRPr lang="en-US" dirty="0" smtClean="0"/>
          </a:p>
          <a:p>
            <a:endParaRPr lang="en-US" sz="800" dirty="0"/>
          </a:p>
          <a:p>
            <a:r>
              <a:rPr lang="en-US" dirty="0" smtClean="0"/>
              <a:t>		In </a:t>
            </a:r>
            <a:r>
              <a:rPr lang="en-US" dirty="0"/>
              <a:t>addition, the structure of </a:t>
            </a:r>
            <a:r>
              <a:rPr lang="en-US" dirty="0" err="1"/>
              <a:t>Reiser</a:t>
            </a:r>
            <a:r>
              <a:rPr lang="en-US" dirty="0"/>
              <a:t> allows it to perform </a:t>
            </a:r>
            <a:r>
              <a:rPr lang="en-US" dirty="0" smtClean="0"/>
              <a:t>much faster</a:t>
            </a:r>
            <a:br>
              <a:rPr lang="en-US" dirty="0" smtClean="0"/>
            </a:br>
            <a:r>
              <a:rPr lang="en-US" dirty="0" smtClean="0"/>
              <a:t>		than </a:t>
            </a:r>
            <a:r>
              <a:rPr lang="en-US" dirty="0"/>
              <a:t>ext2 or ext3.</a:t>
            </a:r>
            <a:endParaRPr lang="en-US" b="1" dirty="0" smtClean="0"/>
          </a:p>
        </p:txBody>
      </p:sp>
    </p:spTree>
    <p:extLst>
      <p:ext uri="{BB962C8B-B14F-4D97-AF65-F5344CB8AC3E}">
        <p14:creationId xmlns="" xmlns:p14="http://schemas.microsoft.com/office/powerpoint/2010/main" val="8626862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721339"/>
            <a:ext cx="8526152" cy="5724644"/>
          </a:xfrm>
          <a:prstGeom prst="rect">
            <a:avLst/>
          </a:prstGeom>
          <a:noFill/>
        </p:spPr>
        <p:txBody>
          <a:bodyPr wrap="square" rtlCol="0">
            <a:spAutoFit/>
          </a:bodyPr>
          <a:lstStyle/>
          <a:p>
            <a:r>
              <a:rPr lang="en-US" sz="2800" b="1" dirty="0"/>
              <a:t>11.5.5 Linux File </a:t>
            </a:r>
            <a:r>
              <a:rPr lang="en-US" sz="2800" b="1" dirty="0" smtClean="0"/>
              <a:t>Management:</a:t>
            </a:r>
          </a:p>
          <a:p>
            <a:r>
              <a:rPr lang="en-US" b="1" dirty="0"/>
              <a:t>The file system determines how a computer's files are organized on a hard drive. Linux supports many different file system types. The following table describes several common file systems</a:t>
            </a:r>
            <a:r>
              <a:rPr lang="en-US" b="1" dirty="0" smtClean="0"/>
              <a:t>:</a:t>
            </a:r>
          </a:p>
          <a:p>
            <a:endParaRPr lang="en-US" sz="800" b="1" dirty="0"/>
          </a:p>
          <a:p>
            <a:r>
              <a:rPr lang="en-US" b="1" dirty="0" smtClean="0"/>
              <a:t>Type		Description</a:t>
            </a:r>
          </a:p>
          <a:p>
            <a:r>
              <a:rPr lang="en-US" dirty="0"/>
              <a:t>e</a:t>
            </a:r>
            <a:r>
              <a:rPr lang="en-US" dirty="0" smtClean="0"/>
              <a:t>xt4</a:t>
            </a:r>
            <a:r>
              <a:rPr lang="en-US" b="1" dirty="0" smtClean="0"/>
              <a:t>		</a:t>
            </a:r>
            <a:r>
              <a:rPr lang="en-US" dirty="0"/>
              <a:t>ext4 is the fourth generation file system in the </a:t>
            </a:r>
            <a:r>
              <a:rPr lang="en-US" dirty="0" err="1"/>
              <a:t>ext</a:t>
            </a:r>
            <a:r>
              <a:rPr lang="en-US" dirty="0"/>
              <a:t> file system family. </a:t>
            </a:r>
            <a:endParaRPr lang="en-US" dirty="0" smtClean="0"/>
          </a:p>
          <a:p>
            <a:endParaRPr lang="en-US" sz="800" dirty="0" smtClean="0"/>
          </a:p>
          <a:p>
            <a:r>
              <a:rPr lang="en-US" dirty="0"/>
              <a:t>	</a:t>
            </a:r>
            <a:r>
              <a:rPr lang="en-US" dirty="0" smtClean="0"/>
              <a:t>	ext4 </a:t>
            </a:r>
            <a:r>
              <a:rPr lang="en-US" dirty="0"/>
              <a:t>includes all of the features found with ext2 and ext3, with the </a:t>
            </a:r>
            <a:r>
              <a:rPr lang="en-US" dirty="0" smtClean="0"/>
              <a:t>			addition </a:t>
            </a:r>
            <a:r>
              <a:rPr lang="en-US" dirty="0"/>
              <a:t>of the following features</a:t>
            </a:r>
            <a:r>
              <a:rPr lang="en-US" dirty="0" smtClean="0"/>
              <a:t>:</a:t>
            </a:r>
          </a:p>
          <a:p>
            <a:endParaRPr lang="en-US" sz="800" dirty="0"/>
          </a:p>
          <a:p>
            <a:pPr lvl="0"/>
            <a:r>
              <a:rPr lang="en-US" dirty="0" smtClean="0"/>
              <a:t>		o Support </a:t>
            </a:r>
            <a:r>
              <a:rPr lang="en-US" dirty="0"/>
              <a:t>for file sizes up to 16 TB and disk sizes up to 1 </a:t>
            </a:r>
            <a:r>
              <a:rPr lang="en-US" dirty="0" err="1"/>
              <a:t>exabyte</a:t>
            </a:r>
            <a:r>
              <a:rPr lang="en-US" dirty="0"/>
              <a:t> (EB)</a:t>
            </a:r>
          </a:p>
          <a:p>
            <a:pPr lvl="0"/>
            <a:r>
              <a:rPr lang="en-US" dirty="0" smtClean="0"/>
              <a:t>		o Allows </a:t>
            </a:r>
            <a:r>
              <a:rPr lang="en-US" dirty="0"/>
              <a:t>for up to four billion files in the file system</a:t>
            </a:r>
          </a:p>
          <a:p>
            <a:pPr lvl="0"/>
            <a:r>
              <a:rPr lang="en-US" dirty="0" smtClean="0"/>
              <a:t>		o Uses </a:t>
            </a:r>
            <a:r>
              <a:rPr lang="en-US" dirty="0"/>
              <a:t>checksums to verify the integrity of the journal file itself</a:t>
            </a:r>
          </a:p>
          <a:p>
            <a:r>
              <a:rPr lang="en-US" dirty="0" smtClean="0"/>
              <a:t>		o Checksums </a:t>
            </a:r>
            <a:r>
              <a:rPr lang="en-US" dirty="0"/>
              <a:t>help improve the overall reliability of the </a:t>
            </a:r>
            <a:r>
              <a:rPr lang="en-US" dirty="0" smtClean="0"/>
              <a:t>system</a:t>
            </a:r>
            <a:br>
              <a:rPr lang="en-US" dirty="0" smtClean="0"/>
            </a:br>
            <a:r>
              <a:rPr lang="en-US" dirty="0" smtClean="0"/>
              <a:t>		   because the </a:t>
            </a:r>
            <a:r>
              <a:rPr lang="en-US" dirty="0"/>
              <a:t>journal file is the most heavily used file of the disk</a:t>
            </a:r>
            <a:r>
              <a:rPr lang="en-US" dirty="0" smtClean="0"/>
              <a:t>.</a:t>
            </a:r>
          </a:p>
          <a:p>
            <a:endParaRPr lang="en-US" sz="800" dirty="0"/>
          </a:p>
          <a:p>
            <a:r>
              <a:rPr lang="en-US" dirty="0" smtClean="0"/>
              <a:t>Swap		o A </a:t>
            </a:r>
            <a:r>
              <a:rPr lang="en-US" dirty="0"/>
              <a:t>swap file system is used as virtual memory (the portion of the </a:t>
            </a:r>
            <a:r>
              <a:rPr lang="en-US" dirty="0" smtClean="0"/>
              <a:t/>
            </a:r>
            <a:br>
              <a:rPr lang="en-US" dirty="0" smtClean="0"/>
            </a:br>
            <a:r>
              <a:rPr lang="en-US" dirty="0" smtClean="0"/>
              <a:t>		   hard disk </a:t>
            </a:r>
            <a:r>
              <a:rPr lang="en-US" dirty="0"/>
              <a:t>used to temporarily store portions of main memory) by </a:t>
            </a:r>
            <a:r>
              <a:rPr lang="en-US" dirty="0" smtClean="0"/>
              <a:t/>
            </a:r>
            <a:br>
              <a:rPr lang="en-US" dirty="0" smtClean="0"/>
            </a:br>
            <a:r>
              <a:rPr lang="en-US" dirty="0" smtClean="0"/>
              <a:t>		   the operating </a:t>
            </a:r>
            <a:r>
              <a:rPr lang="en-US" dirty="0"/>
              <a:t>system.</a:t>
            </a:r>
          </a:p>
          <a:p>
            <a:r>
              <a:rPr lang="en-US" dirty="0" smtClean="0"/>
              <a:t>		o A </a:t>
            </a:r>
            <a:r>
              <a:rPr lang="en-US" dirty="0"/>
              <a:t>recommended practice is to make the swap file size between 1 </a:t>
            </a:r>
            <a:r>
              <a:rPr lang="en-US" dirty="0" smtClean="0"/>
              <a:t/>
            </a:r>
            <a:br>
              <a:rPr lang="en-US" dirty="0" smtClean="0"/>
            </a:br>
            <a:r>
              <a:rPr lang="en-US" dirty="0" smtClean="0"/>
              <a:t>		   and 1.5 </a:t>
            </a:r>
            <a:r>
              <a:rPr lang="en-US" dirty="0"/>
              <a:t>times the amount of memory on the computer.</a:t>
            </a:r>
            <a:r>
              <a:rPr lang="en-US" dirty="0" smtClean="0"/>
              <a:t>	</a:t>
            </a:r>
          </a:p>
        </p:txBody>
      </p:sp>
    </p:spTree>
    <p:extLst>
      <p:ext uri="{BB962C8B-B14F-4D97-AF65-F5344CB8AC3E}">
        <p14:creationId xmlns="" xmlns:p14="http://schemas.microsoft.com/office/powerpoint/2010/main" val="15121191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1524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609600"/>
            <a:ext cx="8526152" cy="5909310"/>
          </a:xfrm>
          <a:prstGeom prst="rect">
            <a:avLst/>
          </a:prstGeom>
          <a:noFill/>
        </p:spPr>
        <p:txBody>
          <a:bodyPr wrap="square" rtlCol="0">
            <a:spAutoFit/>
          </a:bodyPr>
          <a:lstStyle/>
          <a:p>
            <a:r>
              <a:rPr lang="en-US" sz="2800" b="1" dirty="0"/>
              <a:t>11.5.5 Linux File </a:t>
            </a:r>
            <a:r>
              <a:rPr lang="en-US" sz="2800" b="1" dirty="0" smtClean="0"/>
              <a:t>Management:</a:t>
            </a:r>
          </a:p>
          <a:p>
            <a:r>
              <a:rPr lang="en-US" b="1" dirty="0"/>
              <a:t>The file system determines how a computer's files are organized on a hard drive. Linux supports many different file system types. The following table describes several common file systems</a:t>
            </a:r>
            <a:r>
              <a:rPr lang="en-US" b="1" dirty="0" smtClean="0"/>
              <a:t>:</a:t>
            </a:r>
          </a:p>
          <a:p>
            <a:endParaRPr lang="en-US" sz="800" b="1" dirty="0"/>
          </a:p>
          <a:p>
            <a:r>
              <a:rPr lang="en-US" b="1" dirty="0" smtClean="0"/>
              <a:t>Type		Description</a:t>
            </a:r>
          </a:p>
          <a:p>
            <a:r>
              <a:rPr lang="en-US" dirty="0" err="1"/>
              <a:t>c</a:t>
            </a:r>
            <a:r>
              <a:rPr lang="en-US" dirty="0" err="1" smtClean="0"/>
              <a:t>dfs</a:t>
            </a:r>
            <a:r>
              <a:rPr lang="en-US" dirty="0" smtClean="0"/>
              <a:t>		</a:t>
            </a:r>
            <a:r>
              <a:rPr lang="en-US" dirty="0" err="1"/>
              <a:t>CDfs</a:t>
            </a:r>
            <a:r>
              <a:rPr lang="en-US" dirty="0"/>
              <a:t> is a virtual Linux file system that provides access to individual </a:t>
            </a:r>
            <a:r>
              <a:rPr lang="en-US" dirty="0" smtClean="0"/>
              <a:t>			data </a:t>
            </a:r>
            <a:r>
              <a:rPr lang="en-US" dirty="0"/>
              <a:t>and audio tracks on compact discs (CDs). A compact disc </a:t>
            </a:r>
            <a:r>
              <a:rPr lang="en-US" dirty="0" smtClean="0"/>
              <a:t>			mounted </a:t>
            </a:r>
            <a:r>
              <a:rPr lang="en-US" dirty="0"/>
              <a:t>with the "</a:t>
            </a:r>
            <a:r>
              <a:rPr lang="en-US" dirty="0" err="1"/>
              <a:t>CDfs</a:t>
            </a:r>
            <a:r>
              <a:rPr lang="en-US" dirty="0"/>
              <a:t>" driver appears as a collection of files, each </a:t>
            </a:r>
            <a:r>
              <a:rPr lang="en-US" dirty="0" smtClean="0"/>
              <a:t>			representing </a:t>
            </a:r>
            <a:r>
              <a:rPr lang="en-US" dirty="0"/>
              <a:t>a single track</a:t>
            </a:r>
            <a:r>
              <a:rPr lang="en-US" dirty="0" smtClean="0"/>
              <a:t>.</a:t>
            </a:r>
          </a:p>
          <a:p>
            <a:endParaRPr lang="en-US" dirty="0" smtClean="0"/>
          </a:p>
          <a:p>
            <a:r>
              <a:rPr lang="en-US" dirty="0" err="1"/>
              <a:t>n</a:t>
            </a:r>
            <a:r>
              <a:rPr lang="en-US" dirty="0" err="1" smtClean="0"/>
              <a:t>fs</a:t>
            </a:r>
            <a:r>
              <a:rPr lang="en-US" dirty="0" smtClean="0"/>
              <a:t>		</a:t>
            </a:r>
            <a:r>
              <a:rPr lang="en-US" dirty="0"/>
              <a:t>Network File System (NFS) is a distributed file system protocol that </a:t>
            </a:r>
            <a:r>
              <a:rPr lang="en-US" dirty="0" smtClean="0"/>
              <a:t>			allows </a:t>
            </a:r>
            <a:r>
              <a:rPr lang="en-US" dirty="0"/>
              <a:t>a user on a client computer to access files over a computer </a:t>
            </a:r>
            <a:r>
              <a:rPr lang="en-US" dirty="0" smtClean="0"/>
              <a:t>			network </a:t>
            </a:r>
            <a:r>
              <a:rPr lang="en-US" dirty="0"/>
              <a:t>much like local storage is accessed</a:t>
            </a:r>
            <a:r>
              <a:rPr lang="en-US" dirty="0" smtClean="0"/>
              <a:t>. Used by Unix and Linux.</a:t>
            </a:r>
          </a:p>
          <a:p>
            <a:endParaRPr lang="en-US" dirty="0"/>
          </a:p>
          <a:p>
            <a:r>
              <a:rPr lang="en-US" dirty="0" smtClean="0"/>
              <a:t>NTFS		</a:t>
            </a:r>
            <a:r>
              <a:rPr lang="en-US" dirty="0"/>
              <a:t>Microsoft operating systems use NTFS (New Technology File System). </a:t>
            </a:r>
            <a:r>
              <a:rPr lang="en-US" dirty="0" smtClean="0"/>
              <a:t>		Linux </a:t>
            </a:r>
            <a:r>
              <a:rPr lang="en-US" dirty="0"/>
              <a:t>provides limited support for NTFS</a:t>
            </a:r>
            <a:r>
              <a:rPr lang="en-US" dirty="0" smtClean="0"/>
              <a:t>.</a:t>
            </a:r>
          </a:p>
          <a:p>
            <a:endParaRPr lang="en-US" dirty="0"/>
          </a:p>
          <a:p>
            <a:r>
              <a:rPr lang="en-US" dirty="0" smtClean="0"/>
              <a:t>VFAT		</a:t>
            </a:r>
            <a:r>
              <a:rPr lang="en-US" dirty="0"/>
              <a:t>VFAT is a FAT32 file system for Linux and does not support journaling. </a:t>
            </a:r>
            <a:r>
              <a:rPr lang="en-US" dirty="0" smtClean="0"/>
              <a:t>		VFAT </a:t>
            </a:r>
            <a:r>
              <a:rPr lang="en-US" dirty="0"/>
              <a:t>includes long name support. Support for VFAT must be compiled </a:t>
            </a:r>
            <a:r>
              <a:rPr lang="en-US" dirty="0" smtClean="0"/>
              <a:t>		into </a:t>
            </a:r>
            <a:r>
              <a:rPr lang="en-US" dirty="0"/>
              <a:t>the kernel for the system to recognize the VFAT format</a:t>
            </a:r>
            <a:r>
              <a:rPr lang="en-US" dirty="0" smtClean="0"/>
              <a:t>.	</a:t>
            </a:r>
          </a:p>
        </p:txBody>
      </p:sp>
    </p:spTree>
    <p:extLst>
      <p:ext uri="{BB962C8B-B14F-4D97-AF65-F5344CB8AC3E}">
        <p14:creationId xmlns="" xmlns:p14="http://schemas.microsoft.com/office/powerpoint/2010/main" val="29017090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762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228600"/>
            <a:ext cx="8526152" cy="6586418"/>
          </a:xfrm>
          <a:prstGeom prst="rect">
            <a:avLst/>
          </a:prstGeom>
          <a:noFill/>
        </p:spPr>
        <p:txBody>
          <a:bodyPr wrap="square" rtlCol="0">
            <a:spAutoFit/>
          </a:bodyPr>
          <a:lstStyle/>
          <a:p>
            <a:r>
              <a:rPr lang="en-US" sz="2800" b="1" dirty="0"/>
              <a:t>11.5.5 Linux File </a:t>
            </a:r>
            <a:r>
              <a:rPr lang="en-US" sz="2800" b="1" dirty="0" smtClean="0"/>
              <a:t>Management:</a:t>
            </a:r>
          </a:p>
          <a:p>
            <a:r>
              <a:rPr lang="en-US" b="1" dirty="0"/>
              <a:t>The file system determines how a computer's files are organized on a hard drive. Linux supports many different file system types. The following table describes several common file systems</a:t>
            </a:r>
            <a:r>
              <a:rPr lang="en-US" b="1" dirty="0" smtClean="0"/>
              <a:t>:</a:t>
            </a:r>
          </a:p>
          <a:p>
            <a:endParaRPr lang="en-US" sz="800" b="1" dirty="0"/>
          </a:p>
          <a:p>
            <a:r>
              <a:rPr lang="en-US" b="1" dirty="0" smtClean="0"/>
              <a:t>Type		Description</a:t>
            </a:r>
          </a:p>
          <a:p>
            <a:r>
              <a:rPr lang="en-US" dirty="0" smtClean="0"/>
              <a:t>XFS		</a:t>
            </a:r>
            <a:r>
              <a:rPr lang="en-US" dirty="0"/>
              <a:t>The XFS file system was developed for the Silicon Graphics IRIX </a:t>
            </a:r>
            <a:r>
              <a:rPr lang="en-US" dirty="0" smtClean="0"/>
              <a:t>			operating </a:t>
            </a:r>
            <a:r>
              <a:rPr lang="en-US" dirty="0"/>
              <a:t>system. An XFS file system is proficient at handling large </a:t>
            </a:r>
            <a:r>
              <a:rPr lang="en-US" dirty="0" smtClean="0"/>
              <a:t>			files</a:t>
            </a:r>
            <a:r>
              <a:rPr lang="en-US" dirty="0"/>
              <a:t>, offers smooth data transfers, and provides journaling. It also can </a:t>
            </a:r>
            <a:r>
              <a:rPr lang="en-US" dirty="0" smtClean="0"/>
              <a:t>		reside </a:t>
            </a:r>
            <a:r>
              <a:rPr lang="en-US" dirty="0"/>
              <a:t>on a regular disk partition or on a logical volume</a:t>
            </a:r>
            <a:r>
              <a:rPr lang="en-US" dirty="0" smtClean="0"/>
              <a:t>.</a:t>
            </a:r>
          </a:p>
          <a:p>
            <a:endParaRPr lang="en-US" sz="800" dirty="0"/>
          </a:p>
          <a:p>
            <a:r>
              <a:rPr lang="en-US" dirty="0" err="1" smtClean="0"/>
              <a:t>Btrfs</a:t>
            </a:r>
            <a:r>
              <a:rPr lang="en-US" dirty="0" smtClean="0"/>
              <a:t>		</a:t>
            </a:r>
            <a:r>
              <a:rPr lang="en-US" dirty="0" err="1"/>
              <a:t>Btrfs</a:t>
            </a:r>
            <a:r>
              <a:rPr lang="en-US" dirty="0"/>
              <a:t> is a Linux file system that uses a </a:t>
            </a:r>
            <a:r>
              <a:rPr lang="en-US" i="1" dirty="0"/>
              <a:t>copy-on-write</a:t>
            </a:r>
            <a:r>
              <a:rPr lang="en-US" dirty="0"/>
              <a:t> file system. Using </a:t>
            </a:r>
            <a:r>
              <a:rPr lang="en-US" dirty="0" smtClean="0"/>
              <a:t>		copy-on-write </a:t>
            </a:r>
            <a:r>
              <a:rPr lang="en-US" dirty="0"/>
              <a:t>technology, </a:t>
            </a:r>
            <a:r>
              <a:rPr lang="en-US" dirty="0" err="1"/>
              <a:t>Btrfs</a:t>
            </a:r>
            <a:r>
              <a:rPr lang="en-US" dirty="0"/>
              <a:t> provides several key features not </a:t>
            </a:r>
            <a:r>
              <a:rPr lang="en-US" dirty="0" smtClean="0"/>
              <a:t>			found </a:t>
            </a:r>
            <a:r>
              <a:rPr lang="en-US" dirty="0"/>
              <a:t>in earlier file systems:</a:t>
            </a:r>
          </a:p>
          <a:p>
            <a:pPr lvl="0"/>
            <a:r>
              <a:rPr lang="en-US" b="1" dirty="0" smtClean="0"/>
              <a:t>		Storage </a:t>
            </a:r>
            <a:r>
              <a:rPr lang="en-US" b="1" dirty="0"/>
              <a:t>pools</a:t>
            </a:r>
            <a:r>
              <a:rPr lang="en-US" dirty="0"/>
              <a:t> - Instead of using traditional disk partitions, </a:t>
            </a:r>
            <a:r>
              <a:rPr lang="en-US" dirty="0" err="1"/>
              <a:t>Btrfs</a:t>
            </a:r>
            <a:r>
              <a:rPr lang="en-US" dirty="0"/>
              <a:t> allows </a:t>
            </a:r>
            <a:r>
              <a:rPr lang="en-US" dirty="0" smtClean="0"/>
              <a:t>		you </a:t>
            </a:r>
            <a:r>
              <a:rPr lang="en-US" dirty="0"/>
              <a:t>to create </a:t>
            </a:r>
            <a:r>
              <a:rPr lang="en-US" i="1" dirty="0"/>
              <a:t>storage pools</a:t>
            </a:r>
            <a:r>
              <a:rPr lang="en-US" dirty="0"/>
              <a:t> from the storage devices in your system. </a:t>
            </a:r>
            <a:r>
              <a:rPr lang="en-US" dirty="0" smtClean="0"/>
              <a:t>			From </a:t>
            </a:r>
            <a:r>
              <a:rPr lang="en-US" dirty="0"/>
              <a:t>the storage pool, you can then allocate space to specific </a:t>
            </a:r>
            <a:r>
              <a:rPr lang="en-US" i="1" dirty="0"/>
              <a:t>storage </a:t>
            </a:r>
            <a:r>
              <a:rPr lang="en-US" i="1" dirty="0" smtClean="0"/>
              <a:t>		volumes</a:t>
            </a:r>
            <a:r>
              <a:rPr lang="en-US" dirty="0"/>
              <a:t>. Instead of mounting partitions, you mount storage volumes </a:t>
            </a:r>
            <a:r>
              <a:rPr lang="en-US" dirty="0" smtClean="0"/>
              <a:t>		at </a:t>
            </a:r>
            <a:r>
              <a:rPr lang="en-US" dirty="0"/>
              <a:t>mount points in the file system.</a:t>
            </a:r>
          </a:p>
          <a:p>
            <a:r>
              <a:rPr lang="en-US" b="1" dirty="0" smtClean="0"/>
              <a:t>		Snapshots</a:t>
            </a:r>
            <a:r>
              <a:rPr lang="en-US" dirty="0"/>
              <a:t> - The snapshot functionality provided by </a:t>
            </a:r>
            <a:r>
              <a:rPr lang="en-US" dirty="0" err="1"/>
              <a:t>Btrfs</a:t>
            </a:r>
            <a:r>
              <a:rPr lang="en-US" dirty="0"/>
              <a:t> protects </a:t>
            </a:r>
            <a:r>
              <a:rPr lang="en-US" dirty="0" smtClean="0"/>
              <a:t>			data</a:t>
            </a:r>
            <a:r>
              <a:rPr lang="en-US" dirty="0"/>
              <a:t>. It can be configured to take snapshots of your data at specified </a:t>
            </a:r>
            <a:r>
              <a:rPr lang="en-US" dirty="0" smtClean="0"/>
              <a:t>			intervals </a:t>
            </a:r>
            <a:r>
              <a:rPr lang="en-US" dirty="0"/>
              <a:t>and save it on separate media. If a file ever gets lost or </a:t>
            </a:r>
            <a:r>
              <a:rPr lang="en-US" dirty="0" smtClean="0"/>
              <a:t>			corrupted</a:t>
            </a:r>
            <a:r>
              <a:rPr lang="en-US" dirty="0"/>
              <a:t>, you can restore a previous version of the file from a </a:t>
            </a:r>
            <a:r>
              <a:rPr lang="en-US" dirty="0" smtClean="0"/>
              <a:t>			snapshot</a:t>
            </a:r>
            <a:r>
              <a:rPr lang="en-US" dirty="0"/>
              <a:t>.</a:t>
            </a:r>
            <a:r>
              <a:rPr lang="en-US" dirty="0" smtClean="0"/>
              <a:t>					</a:t>
            </a:r>
          </a:p>
        </p:txBody>
      </p:sp>
    </p:spTree>
    <p:extLst>
      <p:ext uri="{BB962C8B-B14F-4D97-AF65-F5344CB8AC3E}">
        <p14:creationId xmlns="" xmlns:p14="http://schemas.microsoft.com/office/powerpoint/2010/main" val="386806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3048" y="1295400"/>
            <a:ext cx="8526152" cy="4093428"/>
          </a:xfrm>
          <a:prstGeom prst="rect">
            <a:avLst/>
          </a:prstGeom>
          <a:noFill/>
        </p:spPr>
        <p:txBody>
          <a:bodyPr wrap="square" rtlCol="0">
            <a:spAutoFit/>
          </a:bodyPr>
          <a:lstStyle/>
          <a:p>
            <a:r>
              <a:rPr lang="en-US" sz="2800" b="1" dirty="0" smtClean="0"/>
              <a:t>11.2 Managing Files on Windows, and File Extensions</a:t>
            </a:r>
            <a:endParaRPr lang="en-US" dirty="0"/>
          </a:p>
          <a:p>
            <a:r>
              <a:rPr lang="en-US" sz="2000" dirty="0"/>
              <a:t>A complete filename is made up of a file path combined with the name of the file itself. Extensions can be included in a filename to indicate a file type. </a:t>
            </a:r>
            <a:endParaRPr lang="en-US" sz="2000" dirty="0" smtClean="0"/>
          </a:p>
          <a:p>
            <a:endParaRPr lang="en-US" sz="800" dirty="0"/>
          </a:p>
          <a:p>
            <a:r>
              <a:rPr lang="en-US" sz="2000" b="1" dirty="0" smtClean="0"/>
              <a:t>The </a:t>
            </a:r>
            <a:r>
              <a:rPr lang="en-US" sz="2000" b="1" dirty="0"/>
              <a:t>extension identifies:</a:t>
            </a:r>
          </a:p>
          <a:p>
            <a:pPr lvl="0"/>
            <a:endParaRPr lang="en-US" sz="800" dirty="0" smtClean="0"/>
          </a:p>
          <a:p>
            <a:pPr lvl="0"/>
            <a:r>
              <a:rPr lang="en-US" sz="2000" dirty="0" smtClean="0"/>
              <a:t>O What </a:t>
            </a:r>
            <a:r>
              <a:rPr lang="en-US" sz="2000" dirty="0"/>
              <a:t>the file is</a:t>
            </a:r>
          </a:p>
          <a:p>
            <a:pPr lvl="0"/>
            <a:r>
              <a:rPr lang="en-US" sz="2000" dirty="0" smtClean="0"/>
              <a:t>O What </a:t>
            </a:r>
            <a:r>
              <a:rPr lang="en-US" sz="2000" dirty="0"/>
              <a:t>it contains</a:t>
            </a:r>
          </a:p>
          <a:p>
            <a:pPr lvl="0"/>
            <a:r>
              <a:rPr lang="en-US" sz="2000" dirty="0" smtClean="0"/>
              <a:t>O Which </a:t>
            </a:r>
            <a:r>
              <a:rPr lang="en-US" sz="2000" dirty="0"/>
              <a:t>program was used to create and modify the </a:t>
            </a:r>
            <a:r>
              <a:rPr lang="en-US" sz="2000" dirty="0" smtClean="0"/>
              <a:t>file</a:t>
            </a:r>
          </a:p>
          <a:p>
            <a:pPr lvl="0"/>
            <a:endParaRPr lang="en-US" sz="800" dirty="0"/>
          </a:p>
          <a:p>
            <a:r>
              <a:rPr lang="en-US" sz="2000" b="1" dirty="0" smtClean="0"/>
              <a:t>The </a:t>
            </a:r>
            <a:r>
              <a:rPr lang="en-US" sz="2000" b="1" dirty="0"/>
              <a:t>main types of filename systems are:</a:t>
            </a:r>
          </a:p>
          <a:p>
            <a:pPr lvl="0"/>
            <a:endParaRPr lang="en-US" sz="800" dirty="0" smtClean="0"/>
          </a:p>
          <a:p>
            <a:pPr lvl="0"/>
            <a:r>
              <a:rPr lang="en-US" sz="2000" dirty="0" smtClean="0"/>
              <a:t>O Long </a:t>
            </a:r>
            <a:r>
              <a:rPr lang="en-US" sz="2000" dirty="0"/>
              <a:t>file names supported with FAT32 allows 255 characters including spaces</a:t>
            </a:r>
          </a:p>
          <a:p>
            <a:pPr lvl="0"/>
            <a:r>
              <a:rPr lang="en-US" sz="2000" dirty="0" smtClean="0"/>
              <a:t>O Unicode </a:t>
            </a:r>
            <a:r>
              <a:rPr lang="en-US" sz="2000" dirty="0"/>
              <a:t>supported with NTFS allows 255 characters including all characters </a:t>
            </a:r>
            <a:r>
              <a:rPr lang="en-US" sz="2000" dirty="0" smtClean="0"/>
              <a:t/>
            </a:r>
            <a:br>
              <a:rPr lang="en-US" sz="2000" dirty="0" smtClean="0"/>
            </a:br>
            <a:r>
              <a:rPr lang="en-US" sz="2000" dirty="0" smtClean="0"/>
              <a:t>    except </a:t>
            </a:r>
            <a:r>
              <a:rPr lang="en-US" sz="2000" dirty="0"/>
              <a:t>for </a:t>
            </a:r>
            <a:r>
              <a:rPr lang="en-US" sz="2000" dirty="0" smtClean="0"/>
              <a:t>/</a:t>
            </a:r>
            <a:endParaRPr lang="en-US" sz="2000" dirty="0"/>
          </a:p>
        </p:txBody>
      </p:sp>
    </p:spTree>
    <p:extLst>
      <p:ext uri="{BB962C8B-B14F-4D97-AF65-F5344CB8AC3E}">
        <p14:creationId xmlns="" xmlns:p14="http://schemas.microsoft.com/office/powerpoint/2010/main" val="19082909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304800"/>
            <a:ext cx="8526152" cy="6401753"/>
          </a:xfrm>
          <a:prstGeom prst="rect">
            <a:avLst/>
          </a:prstGeom>
          <a:noFill/>
        </p:spPr>
        <p:txBody>
          <a:bodyPr wrap="square" rtlCol="0">
            <a:spAutoFit/>
          </a:bodyPr>
          <a:lstStyle/>
          <a:p>
            <a:r>
              <a:rPr lang="en-US" sz="2800" b="1" dirty="0"/>
              <a:t>11.5.5 Linux File </a:t>
            </a:r>
            <a:r>
              <a:rPr lang="en-US" sz="2800" b="1" dirty="0" smtClean="0"/>
              <a:t>Management:</a:t>
            </a:r>
          </a:p>
          <a:p>
            <a:r>
              <a:rPr lang="en-US" b="1" dirty="0"/>
              <a:t>Use the shell commands listed in the following table to manage the file system on Linux:</a:t>
            </a:r>
          </a:p>
          <a:p>
            <a:endParaRPr lang="en-US" sz="800" b="1" dirty="0" smtClean="0"/>
          </a:p>
          <a:p>
            <a:r>
              <a:rPr lang="en-US" b="1" dirty="0" smtClean="0"/>
              <a:t>Command 	Description</a:t>
            </a:r>
          </a:p>
          <a:p>
            <a:r>
              <a:rPr lang="en-US" dirty="0" err="1"/>
              <a:t>p</a:t>
            </a:r>
            <a:r>
              <a:rPr lang="en-US" dirty="0" err="1" smtClean="0"/>
              <a:t>wd</a:t>
            </a:r>
            <a:r>
              <a:rPr lang="en-US" dirty="0" smtClean="0"/>
              <a:t>		</a:t>
            </a:r>
            <a:r>
              <a:rPr lang="en-US" dirty="0"/>
              <a:t>Displays the current directory on the screen</a:t>
            </a:r>
            <a:r>
              <a:rPr lang="en-US" dirty="0" smtClean="0"/>
              <a:t>. (like cd on Windows).</a:t>
            </a:r>
          </a:p>
          <a:p>
            <a:endParaRPr lang="en-US" sz="800" dirty="0"/>
          </a:p>
          <a:p>
            <a:r>
              <a:rPr lang="en-US" dirty="0" err="1" smtClean="0"/>
              <a:t>ls</a:t>
            </a:r>
            <a:r>
              <a:rPr lang="en-US" dirty="0" smtClean="0"/>
              <a:t>		</a:t>
            </a:r>
            <a:r>
              <a:rPr lang="en-US" dirty="0"/>
              <a:t>Displays a list of files and subdirectories that exist within a directory. </a:t>
            </a:r>
            <a:r>
              <a:rPr lang="en-US" dirty="0" smtClean="0"/>
              <a:t>			Some </a:t>
            </a:r>
            <a:r>
              <a:rPr lang="en-US" dirty="0"/>
              <a:t>options commonly used with the </a:t>
            </a:r>
            <a:r>
              <a:rPr lang="en-US" dirty="0" err="1"/>
              <a:t>ls</a:t>
            </a:r>
            <a:r>
              <a:rPr lang="en-US" dirty="0"/>
              <a:t> command include the </a:t>
            </a:r>
            <a:r>
              <a:rPr lang="en-US" dirty="0" smtClean="0"/>
              <a:t>			following:</a:t>
            </a:r>
          </a:p>
          <a:p>
            <a:endParaRPr lang="en-US" sz="800" dirty="0"/>
          </a:p>
          <a:p>
            <a:pPr lvl="0"/>
            <a:r>
              <a:rPr lang="en-US" b="1" dirty="0" smtClean="0"/>
              <a:t>		-</a:t>
            </a:r>
            <a:r>
              <a:rPr lang="en-US" b="1" dirty="0"/>
              <a:t>a</a:t>
            </a:r>
            <a:r>
              <a:rPr lang="en-US" dirty="0"/>
              <a:t> Displays all files, including hidden files.</a:t>
            </a:r>
          </a:p>
          <a:p>
            <a:pPr lvl="0"/>
            <a:r>
              <a:rPr lang="en-US" b="1" dirty="0" smtClean="0"/>
              <a:t>		-</a:t>
            </a:r>
            <a:r>
              <a:rPr lang="en-US" b="1" dirty="0"/>
              <a:t>l</a:t>
            </a:r>
            <a:r>
              <a:rPr lang="en-US" dirty="0"/>
              <a:t> Displays a detailed (long) listing of directory contents including </a:t>
            </a:r>
            <a:r>
              <a:rPr lang="en-US" dirty="0" smtClean="0"/>
              <a:t>			   ownership</a:t>
            </a:r>
            <a:r>
              <a:rPr lang="en-US" dirty="0"/>
              <a:t>, permissions, modification dates, and file sizes.</a:t>
            </a:r>
          </a:p>
          <a:p>
            <a:r>
              <a:rPr lang="en-US" b="1" dirty="0" smtClean="0"/>
              <a:t>		-</a:t>
            </a:r>
            <a:r>
              <a:rPr lang="en-US" b="1" dirty="0"/>
              <a:t>R</a:t>
            </a:r>
            <a:r>
              <a:rPr lang="en-US" dirty="0"/>
              <a:t> Displays the contents of the directory as well as all of its </a:t>
            </a:r>
            <a:r>
              <a:rPr lang="en-US" dirty="0" smtClean="0"/>
              <a:t>			     subdirectories</a:t>
            </a:r>
            <a:r>
              <a:rPr lang="en-US" dirty="0"/>
              <a:t>.</a:t>
            </a:r>
            <a:r>
              <a:rPr lang="en-US" dirty="0" smtClean="0"/>
              <a:t>	</a:t>
            </a:r>
          </a:p>
          <a:p>
            <a:endParaRPr lang="en-US" sz="800" dirty="0"/>
          </a:p>
          <a:p>
            <a:r>
              <a:rPr lang="en-US" dirty="0"/>
              <a:t>c</a:t>
            </a:r>
            <a:r>
              <a:rPr lang="en-US" dirty="0" smtClean="0"/>
              <a:t>d		</a:t>
            </a:r>
            <a:r>
              <a:rPr lang="en-US" dirty="0"/>
              <a:t>Changes directories in the file system. For example, to change to the </a:t>
            </a:r>
            <a:r>
              <a:rPr lang="en-US" dirty="0" smtClean="0"/>
              <a:t>			/</a:t>
            </a:r>
            <a:r>
              <a:rPr lang="en-US" dirty="0"/>
              <a:t>home directory in the file system, you would enter </a:t>
            </a:r>
            <a:r>
              <a:rPr lang="en-US" b="1" dirty="0"/>
              <a:t>cd /home</a:t>
            </a:r>
            <a:r>
              <a:rPr lang="en-US" dirty="0"/>
              <a:t> at </a:t>
            </a:r>
            <a:r>
              <a:rPr lang="en-US" dirty="0" smtClean="0"/>
              <a:t>the</a:t>
            </a:r>
            <a:br>
              <a:rPr lang="en-US" dirty="0" smtClean="0"/>
            </a:br>
            <a:r>
              <a:rPr lang="en-US" dirty="0" smtClean="0"/>
              <a:t>		shell </a:t>
            </a:r>
            <a:r>
              <a:rPr lang="en-US" dirty="0"/>
              <a:t>prompt</a:t>
            </a:r>
            <a:r>
              <a:rPr lang="en-US" dirty="0" smtClean="0"/>
              <a:t>.  </a:t>
            </a:r>
            <a:r>
              <a:rPr lang="en-US" b="1" dirty="0" smtClean="0"/>
              <a:t>cd ~ </a:t>
            </a:r>
            <a:r>
              <a:rPr lang="en-US" dirty="0" smtClean="0"/>
              <a:t>will take you to your home directory.</a:t>
            </a:r>
          </a:p>
          <a:p>
            <a:endParaRPr lang="en-US" sz="800" dirty="0"/>
          </a:p>
          <a:p>
            <a:r>
              <a:rPr lang="en-US" dirty="0" err="1" smtClean="0"/>
              <a:t>cp</a:t>
            </a:r>
            <a:r>
              <a:rPr lang="en-US" dirty="0" smtClean="0"/>
              <a:t>		</a:t>
            </a:r>
            <a:r>
              <a:rPr lang="en-US" dirty="0"/>
              <a:t>Copies files and directories from one location in the file system to </a:t>
            </a:r>
            <a:r>
              <a:rPr lang="en-US" dirty="0" smtClean="0"/>
              <a:t>			another</a:t>
            </a:r>
            <a:r>
              <a:rPr lang="en-US" dirty="0"/>
              <a:t>. For example, to copy the </a:t>
            </a:r>
            <a:r>
              <a:rPr lang="en-US" dirty="0" err="1"/>
              <a:t>widget.odt</a:t>
            </a:r>
            <a:r>
              <a:rPr lang="en-US" dirty="0"/>
              <a:t> file to the /home/</a:t>
            </a:r>
            <a:r>
              <a:rPr lang="en-US" dirty="0" err="1"/>
              <a:t>rtracy</a:t>
            </a:r>
            <a:r>
              <a:rPr lang="en-US" dirty="0"/>
              <a:t> </a:t>
            </a:r>
            <a:r>
              <a:rPr lang="en-US" dirty="0" smtClean="0"/>
              <a:t>		directory</a:t>
            </a:r>
            <a:r>
              <a:rPr lang="en-US" dirty="0"/>
              <a:t>, you would enter </a:t>
            </a:r>
            <a:r>
              <a:rPr lang="en-US" b="1" dirty="0" err="1"/>
              <a:t>cp</a:t>
            </a:r>
            <a:r>
              <a:rPr lang="en-US" b="1" dirty="0"/>
              <a:t> </a:t>
            </a:r>
            <a:r>
              <a:rPr lang="en-US" b="1" dirty="0" err="1"/>
              <a:t>widget.odt</a:t>
            </a:r>
            <a:r>
              <a:rPr lang="en-US" b="1" dirty="0"/>
              <a:t> /home/</a:t>
            </a:r>
            <a:r>
              <a:rPr lang="en-US" b="1" dirty="0" err="1"/>
              <a:t>rtracy</a:t>
            </a:r>
            <a:r>
              <a:rPr lang="en-US" dirty="0"/>
              <a:t> at the shell </a:t>
            </a:r>
            <a:r>
              <a:rPr lang="en-US" dirty="0" smtClean="0"/>
              <a:t>			prompt.  To </a:t>
            </a:r>
            <a:r>
              <a:rPr lang="en-US" dirty="0"/>
              <a:t>copy an entire directory structure, include the </a:t>
            </a:r>
            <a:r>
              <a:rPr lang="en-US" b="1" dirty="0"/>
              <a:t>R</a:t>
            </a:r>
            <a:r>
              <a:rPr lang="en-US" dirty="0"/>
              <a:t> option, </a:t>
            </a:r>
            <a:r>
              <a:rPr lang="en-US" dirty="0" smtClean="0"/>
              <a:t/>
            </a:r>
            <a:br>
              <a:rPr lang="en-US" dirty="0" smtClean="0"/>
            </a:br>
            <a:r>
              <a:rPr lang="en-US" dirty="0" smtClean="0"/>
              <a:t>		which </a:t>
            </a:r>
            <a:r>
              <a:rPr lang="en-US" dirty="0"/>
              <a:t>specifies that the directory contents be recursively copied.</a:t>
            </a:r>
            <a:r>
              <a:rPr lang="en-US" dirty="0" smtClean="0"/>
              <a:t>	</a:t>
            </a:r>
          </a:p>
        </p:txBody>
      </p:sp>
    </p:spTree>
    <p:extLst>
      <p:ext uri="{BB962C8B-B14F-4D97-AF65-F5344CB8AC3E}">
        <p14:creationId xmlns="" xmlns:p14="http://schemas.microsoft.com/office/powerpoint/2010/main" val="1234809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304800"/>
            <a:ext cx="8526152" cy="6401753"/>
          </a:xfrm>
          <a:prstGeom prst="rect">
            <a:avLst/>
          </a:prstGeom>
          <a:noFill/>
        </p:spPr>
        <p:txBody>
          <a:bodyPr wrap="square" rtlCol="0">
            <a:spAutoFit/>
          </a:bodyPr>
          <a:lstStyle/>
          <a:p>
            <a:r>
              <a:rPr lang="en-US" sz="2800" b="1" dirty="0"/>
              <a:t>11.5.5 Linux File </a:t>
            </a:r>
            <a:r>
              <a:rPr lang="en-US" sz="2800" b="1" dirty="0" smtClean="0"/>
              <a:t>Management:</a:t>
            </a:r>
          </a:p>
          <a:p>
            <a:r>
              <a:rPr lang="en-US" b="1" dirty="0"/>
              <a:t>Use the shell commands listed in the following table to manage the file system on Linux:</a:t>
            </a:r>
          </a:p>
          <a:p>
            <a:endParaRPr lang="en-US" sz="800" b="1" dirty="0" smtClean="0"/>
          </a:p>
          <a:p>
            <a:r>
              <a:rPr lang="en-US" b="1" dirty="0" smtClean="0"/>
              <a:t>Command 	Description</a:t>
            </a:r>
          </a:p>
          <a:p>
            <a:r>
              <a:rPr lang="en-US" dirty="0"/>
              <a:t>m</a:t>
            </a:r>
            <a:r>
              <a:rPr lang="en-US" dirty="0" smtClean="0"/>
              <a:t>v		</a:t>
            </a:r>
            <a:r>
              <a:rPr lang="en-US" dirty="0"/>
              <a:t>Moves files and directories from one location in the file system to </a:t>
            </a:r>
            <a:r>
              <a:rPr lang="en-US" dirty="0" smtClean="0"/>
              <a:t>			another</a:t>
            </a:r>
            <a:r>
              <a:rPr lang="en-US" dirty="0"/>
              <a:t>. For example, to move the </a:t>
            </a:r>
            <a:r>
              <a:rPr lang="en-US" dirty="0" err="1"/>
              <a:t>widget.odt</a:t>
            </a:r>
            <a:r>
              <a:rPr lang="en-US" dirty="0"/>
              <a:t> file to the </a:t>
            </a:r>
            <a:r>
              <a:rPr lang="en-US" dirty="0" smtClean="0"/>
              <a:t>				/</a:t>
            </a:r>
            <a:r>
              <a:rPr lang="en-US" dirty="0"/>
              <a:t>home/</a:t>
            </a:r>
            <a:r>
              <a:rPr lang="en-US" dirty="0" err="1"/>
              <a:t>rtracy</a:t>
            </a:r>
            <a:r>
              <a:rPr lang="en-US" dirty="0"/>
              <a:t> directory, you would enter </a:t>
            </a:r>
            <a:r>
              <a:rPr lang="en-US" b="1" dirty="0"/>
              <a:t>mv </a:t>
            </a:r>
            <a:r>
              <a:rPr lang="en-US" b="1" dirty="0" err="1"/>
              <a:t>widget.odt</a:t>
            </a:r>
            <a:r>
              <a:rPr lang="en-US" b="1" dirty="0"/>
              <a:t> </a:t>
            </a:r>
            <a:r>
              <a:rPr lang="en-US" b="1" dirty="0" smtClean="0"/>
              <a:t>				/</a:t>
            </a:r>
            <a:r>
              <a:rPr lang="en-US" b="1" dirty="0"/>
              <a:t>home/</a:t>
            </a:r>
            <a:r>
              <a:rPr lang="en-US" b="1" dirty="0" err="1"/>
              <a:t>rtracy</a:t>
            </a:r>
            <a:r>
              <a:rPr lang="en-US" dirty="0"/>
              <a:t> at the shell prompt</a:t>
            </a:r>
            <a:r>
              <a:rPr lang="en-US" dirty="0" smtClean="0"/>
              <a:t>.</a:t>
            </a:r>
            <a:r>
              <a:rPr lang="en-US" dirty="0"/>
              <a:t> </a:t>
            </a:r>
            <a:r>
              <a:rPr lang="en-US" dirty="0" smtClean="0"/>
              <a:t> This is also the rename command.</a:t>
            </a:r>
          </a:p>
          <a:p>
            <a:endParaRPr lang="en-US" sz="800" dirty="0"/>
          </a:p>
          <a:p>
            <a:r>
              <a:rPr lang="en-US" dirty="0" err="1" smtClean="0"/>
              <a:t>rm</a:t>
            </a:r>
            <a:r>
              <a:rPr lang="en-US" dirty="0" smtClean="0"/>
              <a:t>		</a:t>
            </a:r>
            <a:r>
              <a:rPr lang="en-US" dirty="0"/>
              <a:t>Deletes files and directories from the file system. For example, to </a:t>
            </a:r>
            <a:r>
              <a:rPr lang="en-US" dirty="0" smtClean="0"/>
              <a:t>			delete </a:t>
            </a:r>
            <a:r>
              <a:rPr lang="en-US" dirty="0"/>
              <a:t>the </a:t>
            </a:r>
            <a:r>
              <a:rPr lang="en-US" dirty="0" err="1"/>
              <a:t>widget.odt</a:t>
            </a:r>
            <a:r>
              <a:rPr lang="en-US" dirty="0"/>
              <a:t> file, you would enter </a:t>
            </a:r>
            <a:r>
              <a:rPr lang="en-US" b="1" dirty="0" err="1"/>
              <a:t>rm</a:t>
            </a:r>
            <a:r>
              <a:rPr lang="en-US" b="1" dirty="0"/>
              <a:t> </a:t>
            </a:r>
            <a:r>
              <a:rPr lang="en-US" b="1" dirty="0" err="1"/>
              <a:t>widget.odt</a:t>
            </a:r>
            <a:r>
              <a:rPr lang="en-US" dirty="0"/>
              <a:t> at the shell </a:t>
            </a:r>
            <a:r>
              <a:rPr lang="en-US" dirty="0" smtClean="0"/>
              <a:t>		prompt</a:t>
            </a:r>
            <a:r>
              <a:rPr lang="en-US" dirty="0"/>
              <a:t>.</a:t>
            </a:r>
            <a:r>
              <a:rPr lang="en-US" dirty="0" smtClean="0"/>
              <a:t>	</a:t>
            </a:r>
          </a:p>
          <a:p>
            <a:endParaRPr lang="en-US" sz="800" dirty="0"/>
          </a:p>
          <a:p>
            <a:r>
              <a:rPr lang="en-US" dirty="0"/>
              <a:t>c</a:t>
            </a:r>
            <a:r>
              <a:rPr lang="en-US" dirty="0" smtClean="0"/>
              <a:t>at		</a:t>
            </a:r>
            <a:r>
              <a:rPr lang="en-US" dirty="0"/>
              <a:t>Displays the contents of a text file on the screen. For example, to view </a:t>
            </a:r>
            <a:r>
              <a:rPr lang="en-US" dirty="0" smtClean="0"/>
              <a:t>		the </a:t>
            </a:r>
            <a:r>
              <a:rPr lang="en-US" dirty="0"/>
              <a:t>contents of the widget.txt file, you would enter </a:t>
            </a:r>
            <a:r>
              <a:rPr lang="en-US" b="1" dirty="0"/>
              <a:t>cat widget.txt</a:t>
            </a:r>
            <a:r>
              <a:rPr lang="en-US" dirty="0"/>
              <a:t> at </a:t>
            </a:r>
            <a:r>
              <a:rPr lang="en-US" dirty="0" smtClean="0"/>
              <a:t>			the </a:t>
            </a:r>
            <a:r>
              <a:rPr lang="en-US" dirty="0"/>
              <a:t>shell prompt</a:t>
            </a:r>
            <a:r>
              <a:rPr lang="en-US" dirty="0" smtClean="0"/>
              <a:t>.</a:t>
            </a:r>
          </a:p>
          <a:p>
            <a:endParaRPr lang="en-US" sz="800" dirty="0"/>
          </a:p>
          <a:p>
            <a:r>
              <a:rPr lang="en-US" dirty="0"/>
              <a:t>l</a:t>
            </a:r>
            <a:r>
              <a:rPr lang="en-US" dirty="0" smtClean="0"/>
              <a:t>ess		</a:t>
            </a:r>
            <a:r>
              <a:rPr lang="en-US" dirty="0"/>
              <a:t>Displays the contents of a text file on the screen, pausing the output </a:t>
            </a:r>
            <a:r>
              <a:rPr lang="en-US" dirty="0" smtClean="0"/>
              <a:t>			one </a:t>
            </a:r>
            <a:r>
              <a:rPr lang="en-US" dirty="0"/>
              <a:t>screen at a time. For example, to view the contents of the </a:t>
            </a:r>
            <a:r>
              <a:rPr lang="en-US" dirty="0" smtClean="0"/>
              <a:t>			widget.txt </a:t>
            </a:r>
            <a:r>
              <a:rPr lang="en-US" dirty="0"/>
              <a:t>file one page at a time, you would enter </a:t>
            </a:r>
            <a:r>
              <a:rPr lang="en-US" b="1" dirty="0"/>
              <a:t>less widget.txt</a:t>
            </a:r>
            <a:r>
              <a:rPr lang="en-US" dirty="0"/>
              <a:t> at </a:t>
            </a:r>
            <a:r>
              <a:rPr lang="en-US" dirty="0" smtClean="0"/>
              <a:t>		the </a:t>
            </a:r>
            <a:r>
              <a:rPr lang="en-US" dirty="0"/>
              <a:t>shell prompt</a:t>
            </a:r>
            <a:r>
              <a:rPr lang="en-US" dirty="0" smtClean="0"/>
              <a:t>.</a:t>
            </a:r>
            <a:r>
              <a:rPr lang="en-US" dirty="0"/>
              <a:t> </a:t>
            </a:r>
            <a:r>
              <a:rPr lang="en-US" dirty="0" smtClean="0"/>
              <a:t> Similar to the </a:t>
            </a:r>
            <a:r>
              <a:rPr lang="en-US" b="1" dirty="0" smtClean="0"/>
              <a:t>more</a:t>
            </a:r>
            <a:r>
              <a:rPr lang="en-US" dirty="0" smtClean="0"/>
              <a:t> command.</a:t>
            </a:r>
          </a:p>
          <a:p>
            <a:endParaRPr lang="en-US" sz="800" dirty="0"/>
          </a:p>
          <a:p>
            <a:r>
              <a:rPr lang="en-US" dirty="0"/>
              <a:t>h</a:t>
            </a:r>
            <a:r>
              <a:rPr lang="en-US" dirty="0" smtClean="0"/>
              <a:t>ead		</a:t>
            </a:r>
            <a:r>
              <a:rPr lang="en-US" dirty="0"/>
              <a:t>Displays the first few lines of a text file on the screen. For example, to </a:t>
            </a:r>
            <a:r>
              <a:rPr lang="en-US" dirty="0" smtClean="0"/>
              <a:t>		view </a:t>
            </a:r>
            <a:r>
              <a:rPr lang="en-US" dirty="0"/>
              <a:t>the first </a:t>
            </a:r>
            <a:r>
              <a:rPr lang="en-US" dirty="0" smtClean="0"/>
              <a:t>10 lines </a:t>
            </a:r>
            <a:r>
              <a:rPr lang="en-US" dirty="0"/>
              <a:t>of the widget.txt file, you would enter </a:t>
            </a:r>
            <a:r>
              <a:rPr lang="en-US" b="1" dirty="0"/>
              <a:t>head </a:t>
            </a:r>
            <a:r>
              <a:rPr lang="en-US" b="1" dirty="0" smtClean="0"/>
              <a:t>			widget.txt</a:t>
            </a:r>
            <a:r>
              <a:rPr lang="en-US" dirty="0"/>
              <a:t> at the shell prompt.</a:t>
            </a:r>
            <a:endParaRPr lang="en-US" dirty="0" smtClean="0"/>
          </a:p>
        </p:txBody>
      </p:sp>
    </p:spTree>
    <p:extLst>
      <p:ext uri="{BB962C8B-B14F-4D97-AF65-F5344CB8AC3E}">
        <p14:creationId xmlns="" xmlns:p14="http://schemas.microsoft.com/office/powerpoint/2010/main" val="6036862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304800"/>
            <a:ext cx="8526152" cy="6432530"/>
          </a:xfrm>
          <a:prstGeom prst="rect">
            <a:avLst/>
          </a:prstGeom>
          <a:noFill/>
        </p:spPr>
        <p:txBody>
          <a:bodyPr wrap="square" rtlCol="0">
            <a:spAutoFit/>
          </a:bodyPr>
          <a:lstStyle/>
          <a:p>
            <a:r>
              <a:rPr lang="en-US" sz="2800" b="1" dirty="0"/>
              <a:t>11.5.5 Linux File </a:t>
            </a:r>
            <a:r>
              <a:rPr lang="en-US" sz="2800" b="1" dirty="0" smtClean="0"/>
              <a:t>Management:</a:t>
            </a:r>
          </a:p>
          <a:p>
            <a:r>
              <a:rPr lang="en-US" b="1" dirty="0"/>
              <a:t>Use the shell commands listed in the following table to manage the file system on Linux:</a:t>
            </a:r>
          </a:p>
          <a:p>
            <a:endParaRPr lang="en-US" sz="800" b="1" dirty="0" smtClean="0"/>
          </a:p>
          <a:p>
            <a:r>
              <a:rPr lang="en-US" b="1" dirty="0" smtClean="0"/>
              <a:t>Command 	Description</a:t>
            </a:r>
          </a:p>
          <a:p>
            <a:r>
              <a:rPr lang="en-US" dirty="0"/>
              <a:t>t</a:t>
            </a:r>
            <a:r>
              <a:rPr lang="en-US" dirty="0" smtClean="0"/>
              <a:t>ail		</a:t>
            </a:r>
            <a:r>
              <a:rPr lang="en-US" dirty="0"/>
              <a:t>Displays the last few lines of a text file on the screen. For example, to </a:t>
            </a:r>
            <a:r>
              <a:rPr lang="en-US" dirty="0" smtClean="0"/>
              <a:t>		view </a:t>
            </a:r>
            <a:r>
              <a:rPr lang="en-US" dirty="0"/>
              <a:t>the last lines of the widget.txt file, you would enter </a:t>
            </a:r>
            <a:r>
              <a:rPr lang="en-US" b="1" dirty="0"/>
              <a:t>tail </a:t>
            </a:r>
            <a:r>
              <a:rPr lang="en-US" b="1" dirty="0" smtClean="0"/>
              <a:t>			widget.txt</a:t>
            </a:r>
            <a:r>
              <a:rPr lang="en-US" dirty="0"/>
              <a:t> at the shell prompt</a:t>
            </a:r>
            <a:r>
              <a:rPr lang="en-US" dirty="0" smtClean="0"/>
              <a:t>.</a:t>
            </a:r>
          </a:p>
          <a:p>
            <a:endParaRPr lang="en-US" sz="800" dirty="0"/>
          </a:p>
          <a:p>
            <a:r>
              <a:rPr lang="en-US" dirty="0" smtClean="0"/>
              <a:t>		The</a:t>
            </a:r>
            <a:r>
              <a:rPr lang="en-US" dirty="0"/>
              <a:t> </a:t>
            </a:r>
            <a:r>
              <a:rPr lang="en-US" b="1" dirty="0"/>
              <a:t>-f</a:t>
            </a:r>
            <a:r>
              <a:rPr lang="en-US" dirty="0"/>
              <a:t> option can be used with tail to monitor a file for changes. If </a:t>
            </a:r>
            <a:r>
              <a:rPr lang="en-US" dirty="0" smtClean="0"/>
              <a:t>			new </a:t>
            </a:r>
            <a:r>
              <a:rPr lang="en-US" dirty="0"/>
              <a:t>content is added to the end of the file (such as a log file), the </a:t>
            </a:r>
            <a:r>
              <a:rPr lang="en-US" dirty="0" smtClean="0"/>
              <a:t>			new </a:t>
            </a:r>
            <a:r>
              <a:rPr lang="en-US" dirty="0"/>
              <a:t>lines will be displayed on the screen</a:t>
            </a:r>
            <a:r>
              <a:rPr lang="en-US" dirty="0" smtClean="0"/>
              <a:t>.</a:t>
            </a:r>
          </a:p>
          <a:p>
            <a:endParaRPr lang="en-US" sz="800" dirty="0"/>
          </a:p>
          <a:p>
            <a:r>
              <a:rPr lang="en-US" dirty="0"/>
              <a:t>v</a:t>
            </a:r>
            <a:r>
              <a:rPr lang="en-US" dirty="0" smtClean="0"/>
              <a:t>i		</a:t>
            </a:r>
            <a:r>
              <a:rPr lang="en-US" dirty="0"/>
              <a:t>Edits the contents of a text file. The vi uses four different operating </a:t>
            </a:r>
            <a:r>
              <a:rPr lang="en-US" dirty="0" smtClean="0"/>
              <a:t>			modes</a:t>
            </a:r>
            <a:r>
              <a:rPr lang="en-US" dirty="0"/>
              <a:t>:</a:t>
            </a:r>
          </a:p>
          <a:p>
            <a:pPr lvl="0"/>
            <a:r>
              <a:rPr lang="en-US" dirty="0" smtClean="0"/>
              <a:t>		o Command </a:t>
            </a:r>
            <a:r>
              <a:rPr lang="en-US" dirty="0"/>
              <a:t>mode</a:t>
            </a:r>
          </a:p>
          <a:p>
            <a:pPr lvl="0"/>
            <a:r>
              <a:rPr lang="en-US" dirty="0" smtClean="0"/>
              <a:t>		o Command-line </a:t>
            </a:r>
            <a:r>
              <a:rPr lang="en-US" dirty="0"/>
              <a:t>mode</a:t>
            </a:r>
          </a:p>
          <a:p>
            <a:pPr lvl="0"/>
            <a:r>
              <a:rPr lang="en-US" dirty="0" smtClean="0"/>
              <a:t>		o Insert </a:t>
            </a:r>
            <a:r>
              <a:rPr lang="en-US" dirty="0"/>
              <a:t>mode</a:t>
            </a:r>
          </a:p>
          <a:p>
            <a:pPr lvl="0"/>
            <a:r>
              <a:rPr lang="en-US" dirty="0" smtClean="0"/>
              <a:t>		o Replace mode</a:t>
            </a:r>
          </a:p>
          <a:p>
            <a:pPr lvl="0"/>
            <a:endParaRPr lang="en-US" sz="800" dirty="0"/>
          </a:p>
          <a:p>
            <a:r>
              <a:rPr lang="en-US" dirty="0"/>
              <a:t>For example, to edit the contents of the widget.txt file, you would enter </a:t>
            </a:r>
            <a:r>
              <a:rPr lang="en-US" b="1" dirty="0"/>
              <a:t>vi widget.txt</a:t>
            </a:r>
            <a:r>
              <a:rPr lang="en-US" dirty="0"/>
              <a:t> at the shell prompt. You would then press the </a:t>
            </a:r>
            <a:r>
              <a:rPr lang="en-US" b="1" dirty="0"/>
              <a:t>Ins</a:t>
            </a:r>
            <a:r>
              <a:rPr lang="en-US" dirty="0"/>
              <a:t> key to enter Insert mode and make the necessary changes to the file. When done editing the file, you would press the </a:t>
            </a:r>
            <a:r>
              <a:rPr lang="en-US" b="1" dirty="0"/>
              <a:t>Esc</a:t>
            </a:r>
            <a:r>
              <a:rPr lang="en-US" dirty="0"/>
              <a:t> key to enter Command mode. The you would press the </a:t>
            </a:r>
            <a:r>
              <a:rPr lang="en-US" b="1" dirty="0"/>
              <a:t>:</a:t>
            </a:r>
            <a:r>
              <a:rPr lang="en-US" dirty="0"/>
              <a:t> key to enter command-line mode where you would enter </a:t>
            </a:r>
            <a:r>
              <a:rPr lang="en-US" b="1" dirty="0"/>
              <a:t>exit</a:t>
            </a:r>
            <a:r>
              <a:rPr lang="en-US" dirty="0"/>
              <a:t> to save your changes and exit the vi editor.</a:t>
            </a:r>
            <a:endParaRPr lang="en-US" dirty="0" smtClean="0"/>
          </a:p>
        </p:txBody>
      </p:sp>
    </p:spTree>
    <p:extLst>
      <p:ext uri="{BB962C8B-B14F-4D97-AF65-F5344CB8AC3E}">
        <p14:creationId xmlns="" xmlns:p14="http://schemas.microsoft.com/office/powerpoint/2010/main" val="17671385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762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533400"/>
            <a:ext cx="8526152" cy="6155531"/>
          </a:xfrm>
          <a:prstGeom prst="rect">
            <a:avLst/>
          </a:prstGeom>
          <a:noFill/>
        </p:spPr>
        <p:txBody>
          <a:bodyPr wrap="square" rtlCol="0">
            <a:spAutoFit/>
          </a:bodyPr>
          <a:lstStyle/>
          <a:p>
            <a:r>
              <a:rPr lang="en-US" sz="2800" b="1" dirty="0"/>
              <a:t>11.5.5 Linux File </a:t>
            </a:r>
            <a:r>
              <a:rPr lang="en-US" sz="2800" b="1" dirty="0" smtClean="0"/>
              <a:t>Management:</a:t>
            </a:r>
          </a:p>
          <a:p>
            <a:r>
              <a:rPr lang="en-US" b="1" dirty="0"/>
              <a:t>Use the shell commands listed in the following table to manage the file system on Linux:</a:t>
            </a:r>
          </a:p>
          <a:p>
            <a:endParaRPr lang="en-US" sz="800" b="1" dirty="0" smtClean="0"/>
          </a:p>
          <a:p>
            <a:r>
              <a:rPr lang="en-US" b="1" dirty="0" smtClean="0"/>
              <a:t>Command 	Description</a:t>
            </a:r>
          </a:p>
          <a:p>
            <a:r>
              <a:rPr lang="en-US" dirty="0" err="1"/>
              <a:t>c</a:t>
            </a:r>
            <a:r>
              <a:rPr lang="en-US" dirty="0" err="1" smtClean="0"/>
              <a:t>hown</a:t>
            </a:r>
            <a:r>
              <a:rPr lang="en-US" dirty="0" smtClean="0"/>
              <a:t>		</a:t>
            </a:r>
            <a:r>
              <a:rPr lang="en-US" dirty="0"/>
              <a:t>Changes the user or group that owns a file or directory. For example, </a:t>
            </a:r>
            <a:r>
              <a:rPr lang="en-US" dirty="0" smtClean="0"/>
              <a:t>		to </a:t>
            </a:r>
            <a:r>
              <a:rPr lang="en-US" dirty="0"/>
              <a:t>change the owner of the widget.txt file to the </a:t>
            </a:r>
            <a:r>
              <a:rPr lang="en-US" dirty="0" err="1"/>
              <a:t>ksanders</a:t>
            </a:r>
            <a:r>
              <a:rPr lang="en-US" dirty="0"/>
              <a:t> user, you </a:t>
            </a:r>
            <a:r>
              <a:rPr lang="en-US" dirty="0" smtClean="0"/>
              <a:t>			would </a:t>
            </a:r>
            <a:r>
              <a:rPr lang="en-US" dirty="0"/>
              <a:t>enter </a:t>
            </a:r>
            <a:r>
              <a:rPr lang="en-US" b="1" dirty="0" err="1"/>
              <a:t>chown</a:t>
            </a:r>
            <a:r>
              <a:rPr lang="en-US" b="1" dirty="0"/>
              <a:t> </a:t>
            </a:r>
            <a:r>
              <a:rPr lang="en-US" b="1" dirty="0" err="1"/>
              <a:t>ksanders</a:t>
            </a:r>
            <a:r>
              <a:rPr lang="en-US" b="1" dirty="0"/>
              <a:t> widget.txt</a:t>
            </a:r>
            <a:r>
              <a:rPr lang="en-US" dirty="0" smtClean="0"/>
              <a:t>.</a:t>
            </a:r>
          </a:p>
          <a:p>
            <a:endParaRPr lang="en-US" sz="800" dirty="0"/>
          </a:p>
          <a:p>
            <a:r>
              <a:rPr lang="en-US" dirty="0" err="1"/>
              <a:t>c</a:t>
            </a:r>
            <a:r>
              <a:rPr lang="en-US" dirty="0" err="1" smtClean="0"/>
              <a:t>hgrp</a:t>
            </a:r>
            <a:r>
              <a:rPr lang="en-US" dirty="0" smtClean="0"/>
              <a:t>		</a:t>
            </a:r>
            <a:r>
              <a:rPr lang="en-US" dirty="0"/>
              <a:t>Changes the group that owns a file or directory. For example, to </a:t>
            </a:r>
            <a:r>
              <a:rPr lang="en-US" dirty="0" smtClean="0"/>
              <a:t>			change </a:t>
            </a:r>
            <a:r>
              <a:rPr lang="en-US" dirty="0"/>
              <a:t>the group that owns the widget.txt file to the </a:t>
            </a:r>
            <a:r>
              <a:rPr lang="en-US" dirty="0" err="1"/>
              <a:t>RandD</a:t>
            </a:r>
            <a:r>
              <a:rPr lang="en-US" dirty="0"/>
              <a:t> group, </a:t>
            </a:r>
            <a:r>
              <a:rPr lang="en-US" dirty="0" smtClean="0"/>
              <a:t>			you </a:t>
            </a:r>
            <a:r>
              <a:rPr lang="en-US" dirty="0"/>
              <a:t>would enter </a:t>
            </a:r>
            <a:r>
              <a:rPr lang="en-US" b="1" dirty="0" err="1"/>
              <a:t>chgrp</a:t>
            </a:r>
            <a:r>
              <a:rPr lang="en-US" b="1" dirty="0"/>
              <a:t> </a:t>
            </a:r>
            <a:r>
              <a:rPr lang="en-US" b="1" dirty="0" err="1"/>
              <a:t>RandD</a:t>
            </a:r>
            <a:r>
              <a:rPr lang="en-US" b="1" dirty="0"/>
              <a:t> widget.txt</a:t>
            </a:r>
            <a:r>
              <a:rPr lang="en-US" dirty="0" smtClean="0"/>
              <a:t>.</a:t>
            </a:r>
          </a:p>
          <a:p>
            <a:endParaRPr lang="en-US" sz="800" dirty="0"/>
          </a:p>
          <a:p>
            <a:r>
              <a:rPr lang="en-US" dirty="0" err="1"/>
              <a:t>c</a:t>
            </a:r>
            <a:r>
              <a:rPr lang="en-US" dirty="0" err="1" smtClean="0"/>
              <a:t>hmod</a:t>
            </a:r>
            <a:r>
              <a:rPr lang="en-US" dirty="0" smtClean="0"/>
              <a:t>		</a:t>
            </a:r>
            <a:r>
              <a:rPr lang="en-US" dirty="0"/>
              <a:t>Changes the permissions assigned to three file system entities</a:t>
            </a:r>
            <a:r>
              <a:rPr lang="en-US" dirty="0" smtClean="0"/>
              <a:t>:</a:t>
            </a:r>
          </a:p>
          <a:p>
            <a:endParaRPr lang="en-US" sz="800" dirty="0"/>
          </a:p>
          <a:p>
            <a:pPr lvl="0"/>
            <a:r>
              <a:rPr lang="en-US" b="1" dirty="0" smtClean="0"/>
              <a:t>		Owner</a:t>
            </a:r>
            <a:r>
              <a:rPr lang="en-US" dirty="0"/>
              <a:t>: This is the user account that has been assigned to be the file </a:t>
            </a:r>
            <a:r>
              <a:rPr lang="en-US" dirty="0" smtClean="0"/>
              <a:t>		or </a:t>
            </a:r>
            <a:r>
              <a:rPr lang="en-US" dirty="0"/>
              <a:t>directory's owner. Permissions assigned to the owner apply only to </a:t>
            </a:r>
            <a:r>
              <a:rPr lang="en-US" dirty="0" smtClean="0"/>
              <a:t>		that </a:t>
            </a:r>
            <a:r>
              <a:rPr lang="en-US" dirty="0"/>
              <a:t>user account.</a:t>
            </a:r>
          </a:p>
          <a:p>
            <a:pPr lvl="0"/>
            <a:r>
              <a:rPr lang="en-US" b="1" dirty="0" smtClean="0"/>
              <a:t>		Group</a:t>
            </a:r>
            <a:r>
              <a:rPr lang="en-US" dirty="0"/>
              <a:t>: This is the group that has been assigned ownership of the file </a:t>
            </a:r>
            <a:r>
              <a:rPr lang="en-US" dirty="0" smtClean="0"/>
              <a:t>		or </a:t>
            </a:r>
            <a:r>
              <a:rPr lang="en-US" dirty="0"/>
              <a:t>directory. Permissions assigned to the group apply to all user </a:t>
            </a:r>
            <a:r>
              <a:rPr lang="en-US" dirty="0" smtClean="0"/>
              <a:t>			accounts </a:t>
            </a:r>
            <a:r>
              <a:rPr lang="en-US" dirty="0"/>
              <a:t>that are members of that group.</a:t>
            </a:r>
          </a:p>
          <a:p>
            <a:pPr lvl="0"/>
            <a:r>
              <a:rPr lang="en-US" b="1" dirty="0" smtClean="0"/>
              <a:t>		Others</a:t>
            </a:r>
            <a:r>
              <a:rPr lang="en-US" dirty="0"/>
              <a:t>: Identifies all other users who have successfully authenticated </a:t>
            </a:r>
            <a:r>
              <a:rPr lang="en-US" dirty="0" smtClean="0"/>
              <a:t>		to </a:t>
            </a:r>
            <a:r>
              <a:rPr lang="en-US" dirty="0"/>
              <a:t>the system. Permissions assigned to this entity apply to these user </a:t>
            </a:r>
            <a:r>
              <a:rPr lang="en-US" dirty="0" smtClean="0"/>
              <a:t>		accounts.	  -</a:t>
            </a:r>
            <a:r>
              <a:rPr lang="en-US" dirty="0" err="1" smtClean="0"/>
              <a:t>rwxrwxrwx</a:t>
            </a:r>
            <a:r>
              <a:rPr lang="en-US" dirty="0" smtClean="0"/>
              <a:t> for User (owner), Group, Others permissions.</a:t>
            </a:r>
          </a:p>
        </p:txBody>
      </p:sp>
    </p:spTree>
    <p:extLst>
      <p:ext uri="{BB962C8B-B14F-4D97-AF65-F5344CB8AC3E}">
        <p14:creationId xmlns="" xmlns:p14="http://schemas.microsoft.com/office/powerpoint/2010/main" val="1050036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3048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914400"/>
            <a:ext cx="8526152" cy="5078313"/>
          </a:xfrm>
          <a:prstGeom prst="rect">
            <a:avLst/>
          </a:prstGeom>
          <a:noFill/>
        </p:spPr>
        <p:txBody>
          <a:bodyPr wrap="square" rtlCol="0">
            <a:spAutoFit/>
          </a:bodyPr>
          <a:lstStyle/>
          <a:p>
            <a:r>
              <a:rPr lang="en-US" sz="2800" b="1" dirty="0"/>
              <a:t>11.5.5 Linux File </a:t>
            </a:r>
            <a:r>
              <a:rPr lang="en-US" sz="2800" b="1" dirty="0" smtClean="0"/>
              <a:t>Management:</a:t>
            </a:r>
          </a:p>
          <a:p>
            <a:r>
              <a:rPr lang="en-US" b="1" dirty="0"/>
              <a:t>Use the shell commands listed in the following table to manage the file system on Linux:</a:t>
            </a:r>
          </a:p>
          <a:p>
            <a:endParaRPr lang="en-US" sz="800" b="1" dirty="0" smtClean="0"/>
          </a:p>
          <a:p>
            <a:r>
              <a:rPr lang="en-US" b="1" dirty="0" smtClean="0"/>
              <a:t>Command 	Description</a:t>
            </a:r>
          </a:p>
          <a:p>
            <a:r>
              <a:rPr lang="en-US" dirty="0" err="1"/>
              <a:t>c</a:t>
            </a:r>
            <a:r>
              <a:rPr lang="en-US" dirty="0" err="1" smtClean="0"/>
              <a:t>hmod</a:t>
            </a:r>
            <a:r>
              <a:rPr lang="en-US" dirty="0" smtClean="0"/>
              <a:t> (cont.)	</a:t>
            </a:r>
            <a:r>
              <a:rPr lang="en-US" dirty="0"/>
              <a:t>Files and folders in the Linux file system can be assigned one or more </a:t>
            </a:r>
            <a:r>
              <a:rPr lang="en-US" dirty="0" smtClean="0"/>
              <a:t>		of </a:t>
            </a:r>
            <a:r>
              <a:rPr lang="en-US" dirty="0"/>
              <a:t>the following permissions</a:t>
            </a:r>
            <a:r>
              <a:rPr lang="en-US" dirty="0" smtClean="0"/>
              <a:t>:</a:t>
            </a:r>
          </a:p>
          <a:p>
            <a:endParaRPr lang="en-US" dirty="0"/>
          </a:p>
          <a:p>
            <a:pPr lvl="0"/>
            <a:r>
              <a:rPr lang="en-US" b="1" dirty="0" smtClean="0"/>
              <a:t>		Read</a:t>
            </a:r>
            <a:r>
              <a:rPr lang="en-US" dirty="0"/>
              <a:t>: Allows a file to be opened and viewed. Allows the contents of a </a:t>
            </a:r>
            <a:r>
              <a:rPr lang="en-US" dirty="0" smtClean="0"/>
              <a:t>		directory </a:t>
            </a:r>
            <a:r>
              <a:rPr lang="en-US" dirty="0"/>
              <a:t>to be listed. This permission is represented by a numeric </a:t>
            </a:r>
            <a:r>
              <a:rPr lang="en-US" dirty="0" smtClean="0"/>
              <a:t>			value </a:t>
            </a:r>
            <a:r>
              <a:rPr lang="en-US" dirty="0"/>
              <a:t>of </a:t>
            </a:r>
            <a:r>
              <a:rPr lang="en-US" b="1" dirty="0"/>
              <a:t>4</a:t>
            </a:r>
            <a:r>
              <a:rPr lang="en-US" dirty="0" smtClean="0"/>
              <a:t>.</a:t>
            </a:r>
          </a:p>
          <a:p>
            <a:pPr lvl="0"/>
            <a:endParaRPr lang="en-US" dirty="0"/>
          </a:p>
          <a:p>
            <a:pPr lvl="0"/>
            <a:r>
              <a:rPr lang="en-US" b="1" dirty="0" smtClean="0"/>
              <a:t>		Write</a:t>
            </a:r>
            <a:r>
              <a:rPr lang="en-US" dirty="0"/>
              <a:t>: Allows a file to be changed. Allows files to be added or deleted </a:t>
            </a:r>
            <a:r>
              <a:rPr lang="en-US" dirty="0" smtClean="0"/>
              <a:t>		from </a:t>
            </a:r>
            <a:r>
              <a:rPr lang="en-US" dirty="0"/>
              <a:t>a directory. This permission is represented by a numeric value </a:t>
            </a:r>
            <a:r>
              <a:rPr lang="en-US" dirty="0" smtClean="0"/>
              <a:t>			of</a:t>
            </a:r>
            <a:r>
              <a:rPr lang="en-US" dirty="0"/>
              <a:t> </a:t>
            </a:r>
            <a:r>
              <a:rPr lang="en-US" b="1" dirty="0"/>
              <a:t>2</a:t>
            </a:r>
            <a:r>
              <a:rPr lang="en-US" dirty="0" smtClean="0"/>
              <a:t>.</a:t>
            </a:r>
          </a:p>
          <a:p>
            <a:pPr lvl="0"/>
            <a:endParaRPr lang="en-US" dirty="0"/>
          </a:p>
          <a:p>
            <a:pPr lvl="0"/>
            <a:r>
              <a:rPr lang="en-US" b="1" dirty="0" smtClean="0"/>
              <a:t>		Execute</a:t>
            </a:r>
            <a:r>
              <a:rPr lang="en-US" dirty="0"/>
              <a:t>: Allows an executable file to be run. Allows a directory to be </a:t>
            </a:r>
            <a:r>
              <a:rPr lang="en-US" dirty="0" smtClean="0"/>
              <a:t>			entered</a:t>
            </a:r>
            <a:r>
              <a:rPr lang="en-US" dirty="0"/>
              <a:t>. This permission is represented by a numeric value of </a:t>
            </a:r>
            <a:r>
              <a:rPr lang="en-US" b="1" dirty="0"/>
              <a:t>1</a:t>
            </a:r>
            <a:r>
              <a:rPr lang="en-US" dirty="0"/>
              <a:t>.</a:t>
            </a:r>
          </a:p>
          <a:p>
            <a:endParaRPr lang="en-US" dirty="0" smtClean="0"/>
          </a:p>
        </p:txBody>
      </p:sp>
    </p:spTree>
    <p:extLst>
      <p:ext uri="{BB962C8B-B14F-4D97-AF65-F5344CB8AC3E}">
        <p14:creationId xmlns="" xmlns:p14="http://schemas.microsoft.com/office/powerpoint/2010/main" val="25362049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844689"/>
            <a:ext cx="8526152" cy="5632311"/>
          </a:xfrm>
          <a:prstGeom prst="rect">
            <a:avLst/>
          </a:prstGeom>
          <a:noFill/>
        </p:spPr>
        <p:txBody>
          <a:bodyPr wrap="square" rtlCol="0">
            <a:spAutoFit/>
          </a:bodyPr>
          <a:lstStyle/>
          <a:p>
            <a:r>
              <a:rPr lang="en-US" sz="2800" b="1" dirty="0"/>
              <a:t>11.5.5 Linux File </a:t>
            </a:r>
            <a:r>
              <a:rPr lang="en-US" sz="2800" b="1" dirty="0" smtClean="0"/>
              <a:t>Management:</a:t>
            </a:r>
          </a:p>
          <a:p>
            <a:r>
              <a:rPr lang="en-US" b="1" dirty="0"/>
              <a:t>Use the shell commands listed in the following table to manage the file system on Linux:</a:t>
            </a:r>
          </a:p>
          <a:p>
            <a:endParaRPr lang="en-US" sz="800" b="1" dirty="0" smtClean="0"/>
          </a:p>
          <a:p>
            <a:r>
              <a:rPr lang="en-US" b="1" dirty="0" smtClean="0"/>
              <a:t>Command 	Description</a:t>
            </a:r>
          </a:p>
          <a:p>
            <a:r>
              <a:rPr lang="en-US" dirty="0" err="1"/>
              <a:t>c</a:t>
            </a:r>
            <a:r>
              <a:rPr lang="en-US" dirty="0" err="1" smtClean="0"/>
              <a:t>hmod</a:t>
            </a:r>
            <a:r>
              <a:rPr lang="en-US" dirty="0" smtClean="0"/>
              <a:t> (cont.)	</a:t>
            </a:r>
            <a:r>
              <a:rPr lang="en-US" dirty="0"/>
              <a:t>There are several different ways the </a:t>
            </a:r>
            <a:r>
              <a:rPr lang="en-US" dirty="0" err="1"/>
              <a:t>chmod</a:t>
            </a:r>
            <a:r>
              <a:rPr lang="en-US" dirty="0"/>
              <a:t> command can be used to </a:t>
            </a:r>
            <a:r>
              <a:rPr lang="en-US" dirty="0" smtClean="0"/>
              <a:t>		modify </a:t>
            </a:r>
            <a:r>
              <a:rPr lang="en-US" dirty="0"/>
              <a:t>the permissions assigned to a file or directory</a:t>
            </a:r>
            <a:r>
              <a:rPr lang="en-US" dirty="0" smtClean="0"/>
              <a:t>:</a:t>
            </a:r>
          </a:p>
          <a:p>
            <a:endParaRPr lang="en-US" dirty="0"/>
          </a:p>
          <a:p>
            <a:pPr lvl="0"/>
            <a:r>
              <a:rPr lang="en-US" dirty="0" smtClean="0"/>
              <a:t>		Enter</a:t>
            </a:r>
            <a:r>
              <a:rPr lang="en-US" dirty="0"/>
              <a:t> </a:t>
            </a:r>
            <a:r>
              <a:rPr lang="en-US" b="1" dirty="0" err="1"/>
              <a:t>chmod</a:t>
            </a:r>
            <a:r>
              <a:rPr lang="en-US" b="1" dirty="0"/>
              <a:t> </a:t>
            </a:r>
            <a:r>
              <a:rPr lang="en-US" b="1" i="1" dirty="0"/>
              <a:t>entity</a:t>
            </a:r>
            <a:r>
              <a:rPr lang="en-US" b="1" dirty="0"/>
              <a:t>=</a:t>
            </a:r>
            <a:r>
              <a:rPr lang="en-US" b="1" i="1" dirty="0"/>
              <a:t>permissions</a:t>
            </a:r>
            <a:r>
              <a:rPr lang="en-US" b="1" dirty="0"/>
              <a:t> </a:t>
            </a:r>
            <a:r>
              <a:rPr lang="en-US" b="1" i="1" dirty="0"/>
              <a:t>filename</a:t>
            </a:r>
            <a:r>
              <a:rPr lang="en-US" dirty="0"/>
              <a:t>. Substitute </a:t>
            </a:r>
            <a:r>
              <a:rPr lang="en-US" b="1" dirty="0"/>
              <a:t>u</a:t>
            </a:r>
            <a:r>
              <a:rPr lang="en-US" dirty="0"/>
              <a:t> for </a:t>
            </a:r>
            <a:r>
              <a:rPr lang="en-US" dirty="0" smtClean="0"/>
              <a:t>			Owner</a:t>
            </a:r>
            <a:r>
              <a:rPr lang="en-US" dirty="0"/>
              <a:t>, </a:t>
            </a:r>
            <a:r>
              <a:rPr lang="en-US" b="1" dirty="0"/>
              <a:t>g</a:t>
            </a:r>
            <a:r>
              <a:rPr lang="en-US" dirty="0"/>
              <a:t> for Group, and </a:t>
            </a:r>
            <a:r>
              <a:rPr lang="en-US" b="1" dirty="0"/>
              <a:t>o</a:t>
            </a:r>
            <a:r>
              <a:rPr lang="en-US" dirty="0"/>
              <a:t> for Others in the </a:t>
            </a:r>
            <a:r>
              <a:rPr lang="en-US" i="1" dirty="0" smtClean="0"/>
              <a:t>entity </a:t>
            </a:r>
            <a:r>
              <a:rPr lang="en-US" dirty="0" smtClean="0"/>
              <a:t>portion </a:t>
            </a:r>
            <a:r>
              <a:rPr lang="en-US" dirty="0"/>
              <a:t>of the </a:t>
            </a:r>
            <a:r>
              <a:rPr lang="en-US" dirty="0" smtClean="0"/>
              <a:t>			command</a:t>
            </a:r>
            <a:r>
              <a:rPr lang="en-US" dirty="0"/>
              <a:t>. Substitute </a:t>
            </a:r>
            <a:r>
              <a:rPr lang="en-US" b="1" dirty="0"/>
              <a:t>r</a:t>
            </a:r>
            <a:r>
              <a:rPr lang="en-US" dirty="0"/>
              <a:t>, </a:t>
            </a:r>
            <a:r>
              <a:rPr lang="en-US" b="1" dirty="0"/>
              <a:t>w</a:t>
            </a:r>
            <a:r>
              <a:rPr lang="en-US" dirty="0"/>
              <a:t>, and/or </a:t>
            </a:r>
            <a:r>
              <a:rPr lang="en-US" b="1" dirty="0"/>
              <a:t>x</a:t>
            </a:r>
            <a:r>
              <a:rPr lang="en-US" dirty="0"/>
              <a:t> for the </a:t>
            </a:r>
            <a:r>
              <a:rPr lang="en-US" i="1" dirty="0"/>
              <a:t>permissions</a:t>
            </a:r>
            <a:r>
              <a:rPr lang="en-US" dirty="0"/>
              <a:t> portion of the </a:t>
            </a:r>
            <a:r>
              <a:rPr lang="en-US" dirty="0" smtClean="0"/>
              <a:t>		command.</a:t>
            </a:r>
          </a:p>
          <a:p>
            <a:pPr lvl="0"/>
            <a:endParaRPr lang="en-US" dirty="0"/>
          </a:p>
          <a:p>
            <a:pPr lvl="0"/>
            <a:r>
              <a:rPr lang="en-US" dirty="0" smtClean="0"/>
              <a:t>		Enter</a:t>
            </a:r>
            <a:r>
              <a:rPr lang="en-US" dirty="0"/>
              <a:t> </a:t>
            </a:r>
            <a:r>
              <a:rPr lang="en-US" b="1" dirty="0" err="1"/>
              <a:t>chmod</a:t>
            </a:r>
            <a:r>
              <a:rPr lang="en-US" b="1" dirty="0"/>
              <a:t> </a:t>
            </a:r>
            <a:r>
              <a:rPr lang="en-US" b="1" i="1" dirty="0"/>
              <a:t>entity</a:t>
            </a:r>
            <a:r>
              <a:rPr lang="en-US" b="1" dirty="0"/>
              <a:t>+/-</a:t>
            </a:r>
            <a:r>
              <a:rPr lang="en-US" b="1" i="1" dirty="0"/>
              <a:t>permission</a:t>
            </a:r>
            <a:r>
              <a:rPr lang="en-US" b="1" dirty="0"/>
              <a:t> </a:t>
            </a:r>
            <a:r>
              <a:rPr lang="en-US" b="1" i="1" dirty="0"/>
              <a:t>filename</a:t>
            </a:r>
            <a:r>
              <a:rPr lang="en-US" dirty="0"/>
              <a:t>. Substitute </a:t>
            </a:r>
            <a:r>
              <a:rPr lang="en-US" b="1" dirty="0"/>
              <a:t>u</a:t>
            </a:r>
            <a:r>
              <a:rPr lang="en-US" dirty="0"/>
              <a:t> for </a:t>
            </a:r>
            <a:r>
              <a:rPr lang="en-US" dirty="0" smtClean="0"/>
              <a:t>			Owner</a:t>
            </a:r>
            <a:r>
              <a:rPr lang="en-US" dirty="0"/>
              <a:t>, </a:t>
            </a:r>
            <a:r>
              <a:rPr lang="en-US" b="1" dirty="0"/>
              <a:t>g</a:t>
            </a:r>
            <a:r>
              <a:rPr lang="en-US" dirty="0"/>
              <a:t> for Group, and </a:t>
            </a:r>
            <a:r>
              <a:rPr lang="en-US" b="1" dirty="0"/>
              <a:t>o</a:t>
            </a:r>
            <a:r>
              <a:rPr lang="en-US" dirty="0"/>
              <a:t> for Others in </a:t>
            </a:r>
            <a:r>
              <a:rPr lang="en-US" dirty="0" smtClean="0"/>
              <a:t>the </a:t>
            </a:r>
            <a:r>
              <a:rPr lang="en-US" i="1" dirty="0" smtClean="0"/>
              <a:t>entity</a:t>
            </a:r>
            <a:r>
              <a:rPr lang="en-US" dirty="0"/>
              <a:t> portion of the </a:t>
            </a:r>
            <a:r>
              <a:rPr lang="en-US" dirty="0" smtClean="0"/>
              <a:t>			command</a:t>
            </a:r>
            <a:r>
              <a:rPr lang="en-US" dirty="0"/>
              <a:t>. Substitute </a:t>
            </a:r>
            <a:r>
              <a:rPr lang="en-US" b="1" dirty="0"/>
              <a:t>r</a:t>
            </a:r>
            <a:r>
              <a:rPr lang="en-US" dirty="0"/>
              <a:t>, </a:t>
            </a:r>
            <a:r>
              <a:rPr lang="en-US" b="1" dirty="0"/>
              <a:t>w</a:t>
            </a:r>
            <a:r>
              <a:rPr lang="en-US" dirty="0"/>
              <a:t>, and/or </a:t>
            </a:r>
            <a:r>
              <a:rPr lang="en-US" b="1" dirty="0"/>
              <a:t>x</a:t>
            </a:r>
            <a:r>
              <a:rPr lang="en-US" dirty="0"/>
              <a:t> for the </a:t>
            </a:r>
            <a:r>
              <a:rPr lang="en-US" i="1" dirty="0"/>
              <a:t>permissions</a:t>
            </a:r>
            <a:r>
              <a:rPr lang="en-US" dirty="0"/>
              <a:t> portion of the </a:t>
            </a:r>
            <a:r>
              <a:rPr lang="en-US" dirty="0" smtClean="0"/>
              <a:t>		command.</a:t>
            </a:r>
          </a:p>
          <a:p>
            <a:pPr lvl="0"/>
            <a:endParaRPr lang="en-US" dirty="0"/>
          </a:p>
          <a:p>
            <a:r>
              <a:rPr lang="en-US" dirty="0" smtClean="0"/>
              <a:t>		Enter</a:t>
            </a:r>
            <a:r>
              <a:rPr lang="en-US" dirty="0"/>
              <a:t> </a:t>
            </a:r>
            <a:r>
              <a:rPr lang="en-US" b="1" dirty="0" err="1"/>
              <a:t>chmod</a:t>
            </a:r>
            <a:r>
              <a:rPr lang="en-US" b="1" dirty="0"/>
              <a:t> </a:t>
            </a:r>
            <a:r>
              <a:rPr lang="en-US" b="1" i="1" dirty="0"/>
              <a:t>3-digit_numeric_permission filename</a:t>
            </a:r>
            <a:r>
              <a:rPr lang="en-US" dirty="0"/>
              <a:t>. The first digit </a:t>
            </a:r>
            <a:r>
              <a:rPr lang="en-US" dirty="0" smtClean="0"/>
              <a:t>			assigns </a:t>
            </a:r>
            <a:r>
              <a:rPr lang="en-US" dirty="0"/>
              <a:t>permissions to Owner, the second to Group, and the third to </a:t>
            </a:r>
            <a:r>
              <a:rPr lang="en-US" dirty="0" smtClean="0"/>
              <a:t>			Others</a:t>
            </a:r>
            <a:r>
              <a:rPr lang="en-US" dirty="0"/>
              <a:t>.</a:t>
            </a:r>
            <a:endParaRPr lang="en-US" dirty="0" smtClean="0"/>
          </a:p>
        </p:txBody>
      </p:sp>
    </p:spTree>
    <p:extLst>
      <p:ext uri="{BB962C8B-B14F-4D97-AF65-F5344CB8AC3E}">
        <p14:creationId xmlns="" xmlns:p14="http://schemas.microsoft.com/office/powerpoint/2010/main" val="32775996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762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17936" y="609600"/>
            <a:ext cx="8526152" cy="6186309"/>
          </a:xfrm>
          <a:prstGeom prst="rect">
            <a:avLst/>
          </a:prstGeom>
          <a:noFill/>
        </p:spPr>
        <p:txBody>
          <a:bodyPr wrap="square" rtlCol="0">
            <a:spAutoFit/>
          </a:bodyPr>
          <a:lstStyle/>
          <a:p>
            <a:r>
              <a:rPr lang="en-US" sz="2800" b="1" dirty="0"/>
              <a:t>11.5.5 Linux File </a:t>
            </a:r>
            <a:r>
              <a:rPr lang="en-US" sz="2800" b="1" dirty="0" smtClean="0"/>
              <a:t>Management:</a:t>
            </a:r>
          </a:p>
          <a:p>
            <a:r>
              <a:rPr lang="en-US" b="1" dirty="0"/>
              <a:t>Use the shell commands listed in the following table to manage the file system on Linux:</a:t>
            </a:r>
          </a:p>
          <a:p>
            <a:endParaRPr lang="en-US" sz="800" b="1" dirty="0" smtClean="0"/>
          </a:p>
          <a:p>
            <a:r>
              <a:rPr lang="en-US" b="1" dirty="0" smtClean="0"/>
              <a:t>Command 	Description</a:t>
            </a:r>
          </a:p>
          <a:p>
            <a:r>
              <a:rPr lang="en-US" dirty="0" err="1"/>
              <a:t>d</a:t>
            </a:r>
            <a:r>
              <a:rPr lang="en-US" dirty="0" err="1" smtClean="0"/>
              <a:t>d</a:t>
            </a:r>
            <a:r>
              <a:rPr lang="en-US" dirty="0" smtClean="0"/>
              <a:t>		</a:t>
            </a:r>
            <a:r>
              <a:rPr lang="en-US" dirty="0"/>
              <a:t>Copies file system data using records. It can copy files, directories, </a:t>
            </a:r>
            <a:r>
              <a:rPr lang="en-US" dirty="0" smtClean="0"/>
              <a:t>			partitions</a:t>
            </a:r>
            <a:r>
              <a:rPr lang="en-US" dirty="0"/>
              <a:t>, or even entire hard disks. For example to copy a disk </a:t>
            </a:r>
            <a:r>
              <a:rPr lang="en-US" dirty="0" smtClean="0"/>
              <a:t>			partition </a:t>
            </a:r>
            <a:r>
              <a:rPr lang="en-US" dirty="0"/>
              <a:t>to a file on a removable USB drive, you would enter </a:t>
            </a:r>
            <a:endParaRPr lang="en-US" dirty="0" smtClean="0"/>
          </a:p>
          <a:p>
            <a:r>
              <a:rPr lang="en-US" b="1" dirty="0"/>
              <a:t>	</a:t>
            </a:r>
            <a:r>
              <a:rPr lang="en-US" b="1" dirty="0" smtClean="0"/>
              <a:t>	</a:t>
            </a:r>
            <a:r>
              <a:rPr lang="en-US" b="1" dirty="0" err="1" smtClean="0"/>
              <a:t>dd</a:t>
            </a:r>
            <a:r>
              <a:rPr lang="en-US" b="1" dirty="0" smtClean="0"/>
              <a:t> </a:t>
            </a:r>
            <a:r>
              <a:rPr lang="en-US" b="1" dirty="0"/>
              <a:t>if=/</a:t>
            </a:r>
            <a:r>
              <a:rPr lang="en-US" b="1" dirty="0" err="1"/>
              <a:t>dev</a:t>
            </a:r>
            <a:r>
              <a:rPr lang="en-US" b="1" dirty="0"/>
              <a:t>/sdb1 of=/media/</a:t>
            </a:r>
            <a:r>
              <a:rPr lang="en-US" b="1" dirty="0" err="1"/>
              <a:t>usb</a:t>
            </a:r>
            <a:r>
              <a:rPr lang="en-US" b="1" dirty="0"/>
              <a:t>/</a:t>
            </a:r>
            <a:r>
              <a:rPr lang="en-US" b="1" dirty="0" err="1"/>
              <a:t>partition.bak</a:t>
            </a:r>
            <a:r>
              <a:rPr lang="en-US" dirty="0" smtClean="0"/>
              <a:t>.</a:t>
            </a:r>
          </a:p>
          <a:p>
            <a:endParaRPr lang="en-US" dirty="0"/>
          </a:p>
          <a:p>
            <a:r>
              <a:rPr lang="en-US" dirty="0"/>
              <a:t>s</a:t>
            </a:r>
            <a:r>
              <a:rPr lang="en-US" dirty="0" smtClean="0"/>
              <a:t>hutdown	</a:t>
            </a:r>
            <a:r>
              <a:rPr lang="en-US" dirty="0"/>
              <a:t>The </a:t>
            </a:r>
            <a:r>
              <a:rPr lang="en-US" b="1" dirty="0"/>
              <a:t>shutdown</a:t>
            </a:r>
            <a:r>
              <a:rPr lang="en-US" dirty="0"/>
              <a:t> command brings the system down or reboots the </a:t>
            </a:r>
            <a:r>
              <a:rPr lang="en-US" dirty="0" smtClean="0"/>
              <a:t>			system </a:t>
            </a:r>
            <a:r>
              <a:rPr lang="en-US" dirty="0"/>
              <a:t>in a secure manner. The syntax of the shutdown command </a:t>
            </a:r>
            <a:r>
              <a:rPr lang="en-US" dirty="0" smtClean="0"/>
              <a:t>			is</a:t>
            </a:r>
            <a:r>
              <a:rPr lang="en-US" dirty="0"/>
              <a:t> </a:t>
            </a:r>
            <a:r>
              <a:rPr lang="en-US" b="1" dirty="0"/>
              <a:t>shutdown +m -h|-r message</a:t>
            </a:r>
            <a:r>
              <a:rPr lang="en-US" dirty="0"/>
              <a:t>. </a:t>
            </a:r>
            <a:endParaRPr lang="en-US" dirty="0" smtClean="0"/>
          </a:p>
          <a:p>
            <a:r>
              <a:rPr lang="en-US" dirty="0" smtClean="0"/>
              <a:t>		</a:t>
            </a:r>
            <a:r>
              <a:rPr lang="en-US" b="1" dirty="0" smtClean="0"/>
              <a:t>The </a:t>
            </a:r>
            <a:r>
              <a:rPr lang="en-US" b="1" dirty="0"/>
              <a:t>options for the shutdown </a:t>
            </a:r>
            <a:r>
              <a:rPr lang="en-US" b="1" dirty="0" smtClean="0"/>
              <a:t>command </a:t>
            </a:r>
            <a:r>
              <a:rPr lang="en-US" b="1" dirty="0"/>
              <a:t>include:</a:t>
            </a:r>
          </a:p>
          <a:p>
            <a:pPr lvl="0"/>
            <a:r>
              <a:rPr lang="en-US" b="1" dirty="0" smtClean="0"/>
              <a:t>		+</a:t>
            </a:r>
            <a:r>
              <a:rPr lang="en-US" b="1" dirty="0"/>
              <a:t>m</a:t>
            </a:r>
            <a:r>
              <a:rPr lang="en-US" dirty="0"/>
              <a:t> specifies when to perform the shutdown operation. The amount </a:t>
            </a:r>
            <a:r>
              <a:rPr lang="en-US" dirty="0" smtClean="0"/>
              <a:t>			of </a:t>
            </a:r>
            <a:r>
              <a:rPr lang="en-US" dirty="0"/>
              <a:t>time is specified in minutes.</a:t>
            </a:r>
          </a:p>
          <a:p>
            <a:pPr lvl="0"/>
            <a:r>
              <a:rPr lang="en-US" b="1" dirty="0" smtClean="0"/>
              <a:t>		-</a:t>
            </a:r>
            <a:r>
              <a:rPr lang="en-US" b="1" dirty="0"/>
              <a:t>h</a:t>
            </a:r>
            <a:r>
              <a:rPr lang="en-US" dirty="0"/>
              <a:t> instructs the system to shut down and power down.</a:t>
            </a:r>
          </a:p>
          <a:p>
            <a:pPr lvl="0"/>
            <a:r>
              <a:rPr lang="en-US" b="1" dirty="0" smtClean="0"/>
              <a:t>		-</a:t>
            </a:r>
            <a:r>
              <a:rPr lang="en-US" b="1" dirty="0"/>
              <a:t>r</a:t>
            </a:r>
            <a:r>
              <a:rPr lang="en-US" dirty="0"/>
              <a:t> instructs the system to reboot after the shutdown.</a:t>
            </a:r>
          </a:p>
          <a:p>
            <a:r>
              <a:rPr lang="en-US" b="1" dirty="0" smtClean="0"/>
              <a:t>		message</a:t>
            </a:r>
            <a:r>
              <a:rPr lang="en-US" dirty="0"/>
              <a:t> specifies a message that is sent to all users that accompanies </a:t>
            </a:r>
            <a:r>
              <a:rPr lang="en-US" dirty="0" smtClean="0"/>
              <a:t>		the </a:t>
            </a:r>
            <a:r>
              <a:rPr lang="en-US" dirty="0"/>
              <a:t>standard shutdown notification.</a:t>
            </a:r>
            <a:r>
              <a:rPr lang="en-US" dirty="0" smtClean="0"/>
              <a:t>	</a:t>
            </a:r>
          </a:p>
          <a:p>
            <a:endParaRPr lang="en-US" sz="800" dirty="0" smtClean="0"/>
          </a:p>
          <a:p>
            <a:r>
              <a:rPr lang="en-US" dirty="0" smtClean="0"/>
              <a:t>Note: </a:t>
            </a:r>
            <a:r>
              <a:rPr lang="en-US" dirty="0"/>
              <a:t>Use the </a:t>
            </a:r>
            <a:r>
              <a:rPr lang="en-US" b="1" dirty="0"/>
              <a:t>man </a:t>
            </a:r>
            <a:r>
              <a:rPr lang="en-US" b="1" i="1" dirty="0" err="1"/>
              <a:t>utility_name</a:t>
            </a:r>
            <a:r>
              <a:rPr lang="en-US" dirty="0"/>
              <a:t> command at the shell prompt to view the syntax along with all of the options that can be used with these commands</a:t>
            </a:r>
            <a:r>
              <a:rPr lang="en-US" dirty="0" smtClean="0"/>
              <a:t>. This is Linux help.</a:t>
            </a:r>
            <a:endParaRPr lang="en-US" dirty="0"/>
          </a:p>
        </p:txBody>
      </p:sp>
    </p:spTree>
    <p:extLst>
      <p:ext uri="{BB962C8B-B14F-4D97-AF65-F5344CB8AC3E}">
        <p14:creationId xmlns="" xmlns:p14="http://schemas.microsoft.com/office/powerpoint/2010/main" val="14818692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762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2872070" y="2895600"/>
            <a:ext cx="3115188" cy="523220"/>
          </a:xfrm>
          <a:prstGeom prst="rect">
            <a:avLst/>
          </a:prstGeom>
          <a:noFill/>
        </p:spPr>
        <p:txBody>
          <a:bodyPr wrap="square" rtlCol="0">
            <a:spAutoFit/>
          </a:bodyPr>
          <a:lstStyle/>
          <a:p>
            <a:pPr algn="ctr"/>
            <a:r>
              <a:rPr lang="en-US" sz="2800" b="1" dirty="0" smtClean="0"/>
              <a:t>End of Class 6</a:t>
            </a:r>
          </a:p>
        </p:txBody>
      </p:sp>
    </p:spTree>
    <p:extLst>
      <p:ext uri="{BB962C8B-B14F-4D97-AF65-F5344CB8AC3E}">
        <p14:creationId xmlns="" xmlns:p14="http://schemas.microsoft.com/office/powerpoint/2010/main" val="126618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43528" y="844689"/>
            <a:ext cx="8526152" cy="5632311"/>
          </a:xfrm>
          <a:prstGeom prst="rect">
            <a:avLst/>
          </a:prstGeom>
          <a:noFill/>
        </p:spPr>
        <p:txBody>
          <a:bodyPr wrap="square" rtlCol="0">
            <a:spAutoFit/>
          </a:bodyPr>
          <a:lstStyle/>
          <a:p>
            <a:r>
              <a:rPr lang="en-US" sz="2800" b="1" dirty="0" smtClean="0"/>
              <a:t>11.2 Managing Files on Windows, and File Extensions</a:t>
            </a:r>
            <a:endParaRPr lang="en-US" dirty="0"/>
          </a:p>
          <a:p>
            <a:r>
              <a:rPr lang="en-US" sz="2000" b="1" dirty="0"/>
              <a:t>You should be familiar with the following file types and their extensions</a:t>
            </a:r>
            <a:r>
              <a:rPr lang="en-US" sz="2000" b="1" dirty="0" smtClean="0"/>
              <a:t>:</a:t>
            </a:r>
          </a:p>
          <a:p>
            <a:endParaRPr lang="en-US" sz="800" b="1" dirty="0"/>
          </a:p>
          <a:p>
            <a:r>
              <a:rPr lang="en-US" sz="2000" b="1" dirty="0" smtClean="0"/>
              <a:t>File Type	Extension</a:t>
            </a:r>
          </a:p>
          <a:p>
            <a:r>
              <a:rPr lang="en-US" sz="2000" dirty="0" smtClean="0"/>
              <a:t>Program Files	.com or .exe  (.com is only 64K in size, .exe files are larger)</a:t>
            </a:r>
          </a:p>
          <a:p>
            <a:endParaRPr lang="en-US" sz="800" dirty="0"/>
          </a:p>
          <a:p>
            <a:r>
              <a:rPr lang="en-US" sz="2000" dirty="0" smtClean="0"/>
              <a:t>Batch Files	.bat (these are script files that run a Basic like program)</a:t>
            </a:r>
          </a:p>
          <a:p>
            <a:endParaRPr lang="en-US" sz="800" dirty="0"/>
          </a:p>
          <a:p>
            <a:r>
              <a:rPr lang="en-US" sz="2000" dirty="0" smtClean="0"/>
              <a:t>System Files	.</a:t>
            </a:r>
            <a:r>
              <a:rPr lang="en-US" sz="2000" dirty="0" err="1" smtClean="0"/>
              <a:t>dll</a:t>
            </a:r>
            <a:r>
              <a:rPr lang="en-US" sz="2000" dirty="0" smtClean="0"/>
              <a:t> (dynamic link library)</a:t>
            </a:r>
          </a:p>
          <a:p>
            <a:r>
              <a:rPr lang="en-US" sz="2000" dirty="0"/>
              <a:t>	</a:t>
            </a:r>
            <a:r>
              <a:rPr lang="en-US" sz="2000" dirty="0" smtClean="0"/>
              <a:t>	.</a:t>
            </a:r>
            <a:r>
              <a:rPr lang="en-US" sz="2000" dirty="0" err="1" smtClean="0"/>
              <a:t>drv</a:t>
            </a:r>
            <a:r>
              <a:rPr lang="en-US" sz="2000" dirty="0" smtClean="0"/>
              <a:t> (device driver file)</a:t>
            </a:r>
          </a:p>
          <a:p>
            <a:r>
              <a:rPr lang="en-US" sz="2000" dirty="0"/>
              <a:t>	</a:t>
            </a:r>
            <a:r>
              <a:rPr lang="en-US" sz="2000" dirty="0" smtClean="0"/>
              <a:t>	.vxd (virtual device driver)</a:t>
            </a:r>
          </a:p>
          <a:p>
            <a:endParaRPr lang="en-US" sz="800" dirty="0"/>
          </a:p>
          <a:p>
            <a:r>
              <a:rPr lang="en-US" sz="2000" dirty="0" smtClean="0"/>
              <a:t>Document Files	.rtf (rich text format files, contains control characters)</a:t>
            </a:r>
          </a:p>
          <a:p>
            <a:r>
              <a:rPr lang="en-US" sz="2000" dirty="0"/>
              <a:t>	</a:t>
            </a:r>
            <a:r>
              <a:rPr lang="en-US" sz="2000" dirty="0" smtClean="0"/>
              <a:t>	.txt (text files, contain no control characters)</a:t>
            </a:r>
          </a:p>
          <a:p>
            <a:r>
              <a:rPr lang="en-US" sz="2000" dirty="0"/>
              <a:t>	</a:t>
            </a:r>
            <a:r>
              <a:rPr lang="en-US" sz="2000" dirty="0" smtClean="0"/>
              <a:t>	.doc (Microsoft Word Document file)</a:t>
            </a:r>
          </a:p>
          <a:p>
            <a:r>
              <a:rPr lang="en-US" sz="2000" dirty="0"/>
              <a:t>	</a:t>
            </a:r>
            <a:r>
              <a:rPr lang="en-US" sz="2000" dirty="0" smtClean="0"/>
              <a:t>	.</a:t>
            </a:r>
            <a:r>
              <a:rPr lang="en-US" sz="2000" dirty="0" err="1" smtClean="0"/>
              <a:t>wpd</a:t>
            </a:r>
            <a:r>
              <a:rPr lang="en-US" sz="2000" dirty="0" smtClean="0"/>
              <a:t> (</a:t>
            </a:r>
            <a:r>
              <a:rPr lang="en-US" sz="2000" dirty="0" err="1" smtClean="0"/>
              <a:t>Wordperfect</a:t>
            </a:r>
            <a:r>
              <a:rPr lang="en-US" sz="2000" dirty="0" smtClean="0"/>
              <a:t> Document file)</a:t>
            </a:r>
          </a:p>
          <a:p>
            <a:r>
              <a:rPr lang="en-US" sz="2000" dirty="0"/>
              <a:t>	</a:t>
            </a:r>
            <a:r>
              <a:rPr lang="en-US" sz="2000" dirty="0" smtClean="0"/>
              <a:t>	.</a:t>
            </a:r>
            <a:r>
              <a:rPr lang="en-US" sz="2000" dirty="0" err="1" smtClean="0"/>
              <a:t>ppt</a:t>
            </a:r>
            <a:r>
              <a:rPr lang="en-US" sz="2000" dirty="0" smtClean="0"/>
              <a:t> (Microsoft </a:t>
            </a:r>
            <a:r>
              <a:rPr lang="en-US" sz="2000" dirty="0" err="1" smtClean="0"/>
              <a:t>Powerpoint</a:t>
            </a:r>
            <a:r>
              <a:rPr lang="en-US" sz="2000" dirty="0" smtClean="0"/>
              <a:t> file)</a:t>
            </a:r>
          </a:p>
          <a:p>
            <a:r>
              <a:rPr lang="en-US" sz="2000" dirty="0"/>
              <a:t>	</a:t>
            </a:r>
            <a:r>
              <a:rPr lang="en-US" sz="2000" dirty="0" smtClean="0"/>
              <a:t>	.</a:t>
            </a:r>
            <a:r>
              <a:rPr lang="en-US" sz="2000" dirty="0" err="1" smtClean="0"/>
              <a:t>pdf</a:t>
            </a:r>
            <a:r>
              <a:rPr lang="en-US" sz="2000" dirty="0" smtClean="0"/>
              <a:t> (Adobe Portable Document Format)</a:t>
            </a:r>
          </a:p>
          <a:p>
            <a:endParaRPr lang="en-US" sz="800" dirty="0"/>
          </a:p>
          <a:p>
            <a:r>
              <a:rPr lang="en-US" sz="2000" dirty="0" smtClean="0"/>
              <a:t>Image Files	.gif , .jpg, .</a:t>
            </a:r>
            <a:r>
              <a:rPr lang="en-US" sz="2000" dirty="0" err="1" smtClean="0"/>
              <a:t>png</a:t>
            </a:r>
            <a:r>
              <a:rPr lang="en-US" sz="2000" dirty="0" smtClean="0"/>
              <a:t>, .bmp</a:t>
            </a:r>
          </a:p>
        </p:txBody>
      </p:sp>
    </p:spTree>
    <p:extLst>
      <p:ext uri="{BB962C8B-B14F-4D97-AF65-F5344CB8AC3E}">
        <p14:creationId xmlns="" xmlns:p14="http://schemas.microsoft.com/office/powerpoint/2010/main" val="2049124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43528" y="1447800"/>
            <a:ext cx="8526152" cy="3046988"/>
          </a:xfrm>
          <a:prstGeom prst="rect">
            <a:avLst/>
          </a:prstGeom>
          <a:noFill/>
        </p:spPr>
        <p:txBody>
          <a:bodyPr wrap="square" rtlCol="0">
            <a:spAutoFit/>
          </a:bodyPr>
          <a:lstStyle/>
          <a:p>
            <a:r>
              <a:rPr lang="en-US" sz="2800" b="1" dirty="0" smtClean="0"/>
              <a:t>11.2 Managing Files on Windows, and File Extensions</a:t>
            </a:r>
            <a:endParaRPr lang="en-US" dirty="0"/>
          </a:p>
          <a:p>
            <a:r>
              <a:rPr lang="en-US" sz="2000" b="1" dirty="0"/>
              <a:t>You should be familiar with the following file types and their extensions</a:t>
            </a:r>
            <a:r>
              <a:rPr lang="en-US" sz="2000" b="1" dirty="0" smtClean="0"/>
              <a:t>:</a:t>
            </a:r>
          </a:p>
          <a:p>
            <a:endParaRPr lang="en-US" sz="800" b="1" dirty="0"/>
          </a:p>
          <a:p>
            <a:r>
              <a:rPr lang="en-US" sz="2000" b="1" dirty="0" smtClean="0"/>
              <a:t>File Type	Extension</a:t>
            </a:r>
          </a:p>
          <a:p>
            <a:r>
              <a:rPr lang="en-US" sz="2000" dirty="0" smtClean="0"/>
              <a:t>Audio Files	.mp3</a:t>
            </a:r>
          </a:p>
          <a:p>
            <a:r>
              <a:rPr lang="en-US" sz="2000" dirty="0"/>
              <a:t>	</a:t>
            </a:r>
            <a:r>
              <a:rPr lang="en-US" sz="2000" dirty="0" smtClean="0"/>
              <a:t>	.wma</a:t>
            </a:r>
          </a:p>
          <a:p>
            <a:endParaRPr lang="en-US" sz="800" dirty="0"/>
          </a:p>
          <a:p>
            <a:r>
              <a:rPr lang="en-US" sz="2000" dirty="0" smtClean="0"/>
              <a:t>Windows	.</a:t>
            </a:r>
            <a:r>
              <a:rPr lang="en-US" sz="2000" dirty="0" err="1" smtClean="0"/>
              <a:t>msi</a:t>
            </a:r>
            <a:r>
              <a:rPr lang="en-US" sz="2000" dirty="0" smtClean="0"/>
              <a:t>  (Microsoft Installation File)</a:t>
            </a:r>
          </a:p>
          <a:p>
            <a:r>
              <a:rPr lang="en-US" sz="2000" dirty="0" smtClean="0"/>
              <a:t>Installer File</a:t>
            </a:r>
            <a:endParaRPr lang="en-US" sz="2000" dirty="0"/>
          </a:p>
          <a:p>
            <a:endParaRPr lang="en-US" sz="800" dirty="0" smtClean="0"/>
          </a:p>
          <a:p>
            <a:r>
              <a:rPr lang="en-US" sz="2000" dirty="0" smtClean="0"/>
              <a:t>Compressed File	.zip (can be created  by Windows or Mac)</a:t>
            </a:r>
          </a:p>
        </p:txBody>
      </p:sp>
    </p:spTree>
    <p:extLst>
      <p:ext uri="{BB962C8B-B14F-4D97-AF65-F5344CB8AC3E}">
        <p14:creationId xmlns="" xmlns:p14="http://schemas.microsoft.com/office/powerpoint/2010/main" val="4037860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43528" y="830044"/>
            <a:ext cx="8526152" cy="5570756"/>
          </a:xfrm>
          <a:prstGeom prst="rect">
            <a:avLst/>
          </a:prstGeom>
          <a:noFill/>
        </p:spPr>
        <p:txBody>
          <a:bodyPr wrap="square" rtlCol="0">
            <a:spAutoFit/>
          </a:bodyPr>
          <a:lstStyle/>
          <a:p>
            <a:r>
              <a:rPr lang="en-US" sz="2800" b="1" dirty="0" smtClean="0"/>
              <a:t>11.2 Managing Files on Windows, and File Extensions</a:t>
            </a:r>
            <a:endParaRPr lang="en-US" dirty="0"/>
          </a:p>
          <a:p>
            <a:r>
              <a:rPr lang="en-US" sz="2000" b="1" dirty="0" smtClean="0"/>
              <a:t>Be aware of the following:</a:t>
            </a:r>
          </a:p>
          <a:p>
            <a:endParaRPr lang="en-US" sz="800" b="1" dirty="0"/>
          </a:p>
          <a:p>
            <a:pPr lvl="0"/>
            <a:r>
              <a:rPr lang="en-US" sz="2000" dirty="0" smtClean="0"/>
              <a:t>O Executable </a:t>
            </a:r>
            <a:r>
              <a:rPr lang="en-US" sz="2000" dirty="0"/>
              <a:t>files (.exe, .com) are program files that can be run. Batch files (.</a:t>
            </a:r>
            <a:r>
              <a:rPr lang="en-US" sz="2000" dirty="0" smtClean="0"/>
              <a:t>bat</a:t>
            </a:r>
            <a:br>
              <a:rPr lang="en-US" sz="2000" dirty="0" smtClean="0"/>
            </a:br>
            <a:r>
              <a:rPr lang="en-US" sz="2000" dirty="0" smtClean="0"/>
              <a:t>   </a:t>
            </a:r>
            <a:r>
              <a:rPr lang="en-US" sz="2000" dirty="0"/>
              <a:t>as well as other extensions) also run and execute a series of commands, but </a:t>
            </a:r>
            <a:r>
              <a:rPr lang="en-US" sz="2000" dirty="0" smtClean="0"/>
              <a:t/>
            </a:r>
            <a:br>
              <a:rPr lang="en-US" sz="2000" dirty="0" smtClean="0"/>
            </a:br>
            <a:r>
              <a:rPr lang="en-US" sz="2000" dirty="0" smtClean="0"/>
              <a:t>   typically </a:t>
            </a:r>
            <a:r>
              <a:rPr lang="en-US" sz="2000" dirty="0"/>
              <a:t>launch another program to interpret the commands in the batch </a:t>
            </a:r>
            <a:r>
              <a:rPr lang="en-US" sz="2000" dirty="0" smtClean="0"/>
              <a:t>or</a:t>
            </a:r>
            <a:br>
              <a:rPr lang="en-US" sz="2000" dirty="0" smtClean="0"/>
            </a:br>
            <a:r>
              <a:rPr lang="en-US" sz="2000" dirty="0" smtClean="0"/>
              <a:t>   </a:t>
            </a:r>
            <a:r>
              <a:rPr lang="en-US" sz="2000" dirty="0"/>
              <a:t>script file.</a:t>
            </a:r>
          </a:p>
          <a:p>
            <a:pPr lvl="0"/>
            <a:r>
              <a:rPr lang="en-US" sz="2000" dirty="0" smtClean="0"/>
              <a:t>O A </a:t>
            </a:r>
            <a:r>
              <a:rPr lang="en-US" sz="2000" dirty="0"/>
              <a:t>file extension </a:t>
            </a:r>
            <a:r>
              <a:rPr lang="en-US" sz="2000" i="1" dirty="0"/>
              <a:t>association</a:t>
            </a:r>
            <a:r>
              <a:rPr lang="en-US" sz="2000" dirty="0"/>
              <a:t> identifies the program that is used to create a file. </a:t>
            </a:r>
            <a:r>
              <a:rPr lang="en-US" sz="2000" dirty="0" smtClean="0"/>
              <a:t>O When </a:t>
            </a:r>
            <a:r>
              <a:rPr lang="en-US" sz="2000" dirty="0"/>
              <a:t>you open a file that has an associated program, the program is </a:t>
            </a:r>
            <a:r>
              <a:rPr lang="en-US" sz="2000" dirty="0" smtClean="0"/>
              <a:t>launched</a:t>
            </a:r>
            <a:br>
              <a:rPr lang="en-US" sz="2000" dirty="0" smtClean="0"/>
            </a:br>
            <a:r>
              <a:rPr lang="en-US" sz="2000" dirty="0" smtClean="0"/>
              <a:t>   </a:t>
            </a:r>
            <a:r>
              <a:rPr lang="en-US" sz="2000" dirty="0"/>
              <a:t>and the file is opened within the program.</a:t>
            </a:r>
          </a:p>
          <a:p>
            <a:pPr lvl="0"/>
            <a:r>
              <a:rPr lang="en-US" sz="2000" dirty="0" smtClean="0"/>
              <a:t>O When </a:t>
            </a:r>
            <a:r>
              <a:rPr lang="en-US" sz="2000" dirty="0"/>
              <a:t>you install an application, file extension associations are created </a:t>
            </a:r>
            <a:r>
              <a:rPr lang="en-US" sz="2000" dirty="0" smtClean="0"/>
              <a:t/>
            </a:r>
            <a:br>
              <a:rPr lang="en-US" sz="2000" dirty="0" smtClean="0"/>
            </a:br>
            <a:r>
              <a:rPr lang="en-US" sz="2000" dirty="0" smtClean="0"/>
              <a:t>    automatically </a:t>
            </a:r>
            <a:r>
              <a:rPr lang="en-US" sz="2000" dirty="0"/>
              <a:t>for the file types the application uses.</a:t>
            </a:r>
          </a:p>
          <a:p>
            <a:pPr lvl="0"/>
            <a:r>
              <a:rPr lang="en-US" sz="2000" dirty="0" smtClean="0"/>
              <a:t>O If </a:t>
            </a:r>
            <a:r>
              <a:rPr lang="en-US" sz="2000" dirty="0"/>
              <a:t>you try to open a file type that is not associated with a program, you will </a:t>
            </a:r>
            <a:r>
              <a:rPr lang="en-US" sz="2000" dirty="0" smtClean="0"/>
              <a:t>be</a:t>
            </a:r>
            <a:br>
              <a:rPr lang="en-US" sz="2000" dirty="0" smtClean="0"/>
            </a:br>
            <a:r>
              <a:rPr lang="en-US" sz="2000" dirty="0" smtClean="0"/>
              <a:t>    </a:t>
            </a:r>
            <a:r>
              <a:rPr lang="en-US" sz="2000" dirty="0"/>
              <a:t>prompted to identify the program to use to open the file.</a:t>
            </a:r>
          </a:p>
          <a:p>
            <a:pPr lvl="0"/>
            <a:r>
              <a:rPr lang="en-US" sz="2000" dirty="0" smtClean="0"/>
              <a:t>O By </a:t>
            </a:r>
            <a:r>
              <a:rPr lang="en-US" sz="2000" dirty="0"/>
              <a:t>default, Windows hides the extension for files with associations.</a:t>
            </a:r>
          </a:p>
          <a:p>
            <a:pPr lvl="0"/>
            <a:r>
              <a:rPr lang="en-US" sz="2000" dirty="0" smtClean="0"/>
              <a:t>O Use </a:t>
            </a:r>
            <a:r>
              <a:rPr lang="en-US" sz="2000" dirty="0"/>
              <a:t>the settings in Folder Options to show file extensions for known file types.</a:t>
            </a:r>
          </a:p>
          <a:p>
            <a:pPr lvl="0"/>
            <a:r>
              <a:rPr lang="en-US" sz="2000" dirty="0" smtClean="0"/>
              <a:t>O To </a:t>
            </a:r>
            <a:r>
              <a:rPr lang="en-US" sz="2000" dirty="0"/>
              <a:t>change a program associated with a file extension, use Default Programs </a:t>
            </a:r>
            <a:r>
              <a:rPr lang="en-US" sz="2000" dirty="0" smtClean="0"/>
              <a:t>in</a:t>
            </a:r>
            <a:br>
              <a:rPr lang="en-US" sz="2000" dirty="0" smtClean="0"/>
            </a:br>
            <a:r>
              <a:rPr lang="en-US" sz="2000" dirty="0" smtClean="0"/>
              <a:t>    </a:t>
            </a:r>
            <a:r>
              <a:rPr lang="en-US" sz="2000" dirty="0"/>
              <a:t>the Control Panel, or edit the properties of the file</a:t>
            </a:r>
            <a:r>
              <a:rPr lang="en-US" sz="2000" dirty="0" smtClean="0"/>
              <a:t>.</a:t>
            </a:r>
            <a:endParaRPr lang="en-US" sz="2000" dirty="0"/>
          </a:p>
        </p:txBody>
      </p:sp>
    </p:spTree>
    <p:extLst>
      <p:ext uri="{BB962C8B-B14F-4D97-AF65-F5344CB8AC3E}">
        <p14:creationId xmlns="" xmlns:p14="http://schemas.microsoft.com/office/powerpoint/2010/main" val="693505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43528" y="990600"/>
            <a:ext cx="8526152" cy="4985980"/>
          </a:xfrm>
          <a:prstGeom prst="rect">
            <a:avLst/>
          </a:prstGeom>
          <a:noFill/>
        </p:spPr>
        <p:txBody>
          <a:bodyPr wrap="square" rtlCol="0">
            <a:spAutoFit/>
          </a:bodyPr>
          <a:lstStyle/>
          <a:p>
            <a:r>
              <a:rPr lang="en-US" sz="2800" b="1" dirty="0" smtClean="0"/>
              <a:t>11.2.3 File Attributes</a:t>
            </a:r>
          </a:p>
          <a:p>
            <a:r>
              <a:rPr lang="en-US" sz="2000" b="1" dirty="0"/>
              <a:t>A file </a:t>
            </a:r>
            <a:r>
              <a:rPr lang="en-US" sz="2000" b="1" i="1" dirty="0"/>
              <a:t>attribute</a:t>
            </a:r>
            <a:r>
              <a:rPr lang="en-US" sz="2000" b="1" dirty="0"/>
              <a:t> is metadata that gives certain qualities to a file after the attribute has been assigned. The following table lists common NTFS file attributes</a:t>
            </a:r>
            <a:r>
              <a:rPr lang="en-US" sz="2000" b="1" dirty="0" smtClean="0"/>
              <a:t>:</a:t>
            </a:r>
          </a:p>
          <a:p>
            <a:endParaRPr lang="en-US" sz="800" b="1" dirty="0"/>
          </a:p>
          <a:p>
            <a:r>
              <a:rPr lang="en-US" sz="2000" b="1" dirty="0" smtClean="0"/>
              <a:t>Attribute	Description</a:t>
            </a:r>
            <a:endParaRPr lang="en-US" sz="2000" b="1" dirty="0"/>
          </a:p>
          <a:p>
            <a:r>
              <a:rPr lang="en-US" sz="2000" dirty="0" smtClean="0"/>
              <a:t>Read Only (R)	The R attribute </a:t>
            </a:r>
            <a:r>
              <a:rPr lang="en-US" sz="2000" dirty="0"/>
              <a:t>marks a file as read-only meaning that the </a:t>
            </a:r>
            <a:r>
              <a:rPr lang="en-US" sz="2000" dirty="0" smtClean="0"/>
              <a:t>file</a:t>
            </a:r>
            <a:br>
              <a:rPr lang="en-US" sz="2000" dirty="0" smtClean="0"/>
            </a:br>
            <a:r>
              <a:rPr lang="en-US" sz="2000" dirty="0" smtClean="0"/>
              <a:t>		cannot </a:t>
            </a:r>
            <a:r>
              <a:rPr lang="en-US" sz="2000" dirty="0"/>
              <a:t>be altered by subsequent users</a:t>
            </a:r>
            <a:r>
              <a:rPr lang="en-US" sz="2000" dirty="0" smtClean="0"/>
              <a:t>.</a:t>
            </a:r>
          </a:p>
          <a:p>
            <a:endParaRPr lang="en-US" sz="800" dirty="0"/>
          </a:p>
          <a:p>
            <a:r>
              <a:rPr lang="en-US" sz="2000" dirty="0" smtClean="0"/>
              <a:t>Hidden (H)	</a:t>
            </a:r>
            <a:r>
              <a:rPr lang="en-US" sz="2000" dirty="0"/>
              <a:t>The H attribute hides a file within the file system so that </a:t>
            </a:r>
            <a:r>
              <a:rPr lang="en-US" sz="2000" dirty="0" smtClean="0"/>
              <a:t>it</a:t>
            </a:r>
            <a:br>
              <a:rPr lang="en-US" sz="2000" dirty="0" smtClean="0"/>
            </a:br>
            <a:r>
              <a:rPr lang="en-US" sz="2000" dirty="0" smtClean="0"/>
              <a:t>		cannot </a:t>
            </a:r>
            <a:r>
              <a:rPr lang="en-US" sz="2000" dirty="0"/>
              <a:t>be viewed or accessed by users that do not have access </a:t>
            </a:r>
            <a:r>
              <a:rPr lang="en-US" sz="2000" dirty="0" smtClean="0"/>
              <a:t/>
            </a:r>
            <a:br>
              <a:rPr lang="en-US" sz="2000" dirty="0" smtClean="0"/>
            </a:br>
            <a:r>
              <a:rPr lang="en-US" sz="2000" dirty="0" smtClean="0"/>
              <a:t>		to </a:t>
            </a:r>
            <a:r>
              <a:rPr lang="en-US" sz="2000" dirty="0"/>
              <a:t>its specific filename</a:t>
            </a:r>
            <a:r>
              <a:rPr lang="en-US" sz="2000" dirty="0" smtClean="0"/>
              <a:t>.</a:t>
            </a:r>
          </a:p>
          <a:p>
            <a:endParaRPr lang="en-US" sz="800" dirty="0"/>
          </a:p>
          <a:p>
            <a:r>
              <a:rPr lang="en-US" sz="2000" dirty="0" smtClean="0"/>
              <a:t>System (S)	</a:t>
            </a:r>
            <a:r>
              <a:rPr lang="en-US" sz="2000" dirty="0"/>
              <a:t>The S attribute identifies a file as a system file that cannot </a:t>
            </a:r>
            <a:r>
              <a:rPr lang="en-US" sz="2000" dirty="0" smtClean="0"/>
              <a:t>be</a:t>
            </a:r>
            <a:br>
              <a:rPr lang="en-US" sz="2000" dirty="0" smtClean="0"/>
            </a:br>
            <a:r>
              <a:rPr lang="en-US" sz="2000" dirty="0" smtClean="0"/>
              <a:t>		deleted.</a:t>
            </a:r>
          </a:p>
          <a:p>
            <a:endParaRPr lang="en-US" sz="800" dirty="0"/>
          </a:p>
          <a:p>
            <a:r>
              <a:rPr lang="en-US" sz="2000" dirty="0"/>
              <a:t>Archive (A</a:t>
            </a:r>
            <a:r>
              <a:rPr lang="en-US" sz="2000" dirty="0" smtClean="0"/>
              <a:t>)	</a:t>
            </a:r>
            <a:r>
              <a:rPr lang="en-US" sz="2000" dirty="0"/>
              <a:t>The A attribute identifies if a file has been modified since </a:t>
            </a:r>
            <a:r>
              <a:rPr lang="en-US" sz="2000" dirty="0" smtClean="0"/>
              <a:t>the</a:t>
            </a:r>
            <a:br>
              <a:rPr lang="en-US" sz="2000" dirty="0" smtClean="0"/>
            </a:br>
            <a:r>
              <a:rPr lang="en-US" sz="2000" dirty="0" smtClean="0"/>
              <a:t>		last </a:t>
            </a:r>
            <a:r>
              <a:rPr lang="en-US" sz="2000" dirty="0"/>
              <a:t>backup.</a:t>
            </a:r>
          </a:p>
        </p:txBody>
      </p:sp>
    </p:spTree>
    <p:extLst>
      <p:ext uri="{BB962C8B-B14F-4D97-AF65-F5344CB8AC3E}">
        <p14:creationId xmlns="" xmlns:p14="http://schemas.microsoft.com/office/powerpoint/2010/main" val="819038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733800" y="228600"/>
            <a:ext cx="1391728" cy="523220"/>
          </a:xfrm>
          <a:prstGeom prst="rect">
            <a:avLst/>
          </a:prstGeom>
          <a:noFill/>
        </p:spPr>
        <p:txBody>
          <a:bodyPr wrap="none" rtlCol="0">
            <a:spAutoFit/>
          </a:bodyPr>
          <a:lstStyle/>
          <a:p>
            <a:r>
              <a:rPr lang="en-US" sz="2800" b="1" dirty="0" smtClean="0"/>
              <a:t>CIS101B</a:t>
            </a:r>
            <a:endParaRPr lang="en-US" sz="2800" b="1" dirty="0"/>
          </a:p>
        </p:txBody>
      </p:sp>
      <p:sp>
        <p:nvSpPr>
          <p:cNvPr id="5" name="TextBox 4"/>
          <p:cNvSpPr txBox="1"/>
          <p:nvPr/>
        </p:nvSpPr>
        <p:spPr>
          <a:xfrm>
            <a:off x="369654" y="1014549"/>
            <a:ext cx="8526152" cy="4893647"/>
          </a:xfrm>
          <a:prstGeom prst="rect">
            <a:avLst/>
          </a:prstGeom>
          <a:noFill/>
        </p:spPr>
        <p:txBody>
          <a:bodyPr wrap="square" rtlCol="0">
            <a:spAutoFit/>
          </a:bodyPr>
          <a:lstStyle/>
          <a:p>
            <a:r>
              <a:rPr lang="en-US" sz="2800" b="1" dirty="0" smtClean="0"/>
              <a:t>11.2.3 File Attributes</a:t>
            </a:r>
          </a:p>
          <a:p>
            <a:r>
              <a:rPr lang="en-US" sz="2000" b="1" dirty="0"/>
              <a:t>A file </a:t>
            </a:r>
            <a:r>
              <a:rPr lang="en-US" sz="2000" b="1" i="1" dirty="0"/>
              <a:t>attribute</a:t>
            </a:r>
            <a:r>
              <a:rPr lang="en-US" sz="2000" b="1" dirty="0"/>
              <a:t> is metadata that gives certain qualities to a file after the attribute has been assigned. The following table lists common NTFS file attributes</a:t>
            </a:r>
            <a:r>
              <a:rPr lang="en-US" sz="2000" b="1" dirty="0" smtClean="0"/>
              <a:t>:</a:t>
            </a:r>
          </a:p>
          <a:p>
            <a:endParaRPr lang="en-US" sz="800" b="1" dirty="0"/>
          </a:p>
          <a:p>
            <a:r>
              <a:rPr lang="en-US" sz="2000" b="1" dirty="0" smtClean="0"/>
              <a:t>Attribute	Description</a:t>
            </a:r>
            <a:endParaRPr lang="en-US" sz="2000" b="1" dirty="0"/>
          </a:p>
          <a:p>
            <a:r>
              <a:rPr lang="en-US" sz="2000" dirty="0" smtClean="0"/>
              <a:t>Encrypted	</a:t>
            </a:r>
            <a:r>
              <a:rPr lang="en-US" sz="2000" dirty="0"/>
              <a:t>The encrypted attribute encrypts a file</a:t>
            </a:r>
            <a:r>
              <a:rPr lang="en-US" sz="2000" dirty="0" smtClean="0"/>
              <a:t>.</a:t>
            </a:r>
          </a:p>
          <a:p>
            <a:endParaRPr lang="en-US" sz="800" dirty="0"/>
          </a:p>
          <a:p>
            <a:r>
              <a:rPr lang="en-US" sz="2000" dirty="0" smtClean="0"/>
              <a:t>Compressed	</a:t>
            </a:r>
            <a:r>
              <a:rPr lang="en-US" sz="2000" dirty="0"/>
              <a:t>The compression attribute causes a file to be compressed </a:t>
            </a:r>
            <a:r>
              <a:rPr lang="en-US" sz="2000" dirty="0" smtClean="0"/>
              <a:t>to</a:t>
            </a:r>
            <a:br>
              <a:rPr lang="en-US" sz="2000" dirty="0" smtClean="0"/>
            </a:br>
            <a:r>
              <a:rPr lang="en-US" sz="2000" dirty="0" smtClean="0"/>
              <a:t>		save </a:t>
            </a:r>
            <a:r>
              <a:rPr lang="en-US" sz="2000" dirty="0"/>
              <a:t>space on the hard drive</a:t>
            </a:r>
            <a:r>
              <a:rPr lang="en-US" sz="2000" dirty="0" smtClean="0"/>
              <a:t>.</a:t>
            </a:r>
          </a:p>
          <a:p>
            <a:endParaRPr lang="en-US" sz="800" dirty="0"/>
          </a:p>
          <a:p>
            <a:r>
              <a:rPr lang="en-US" sz="2000" dirty="0" smtClean="0"/>
              <a:t>		</a:t>
            </a:r>
            <a:r>
              <a:rPr lang="en-US" sz="2000" b="1" dirty="0" smtClean="0"/>
              <a:t>Note</a:t>
            </a:r>
            <a:r>
              <a:rPr lang="en-US" sz="2000" dirty="0" smtClean="0"/>
              <a:t>: </a:t>
            </a:r>
            <a:r>
              <a:rPr lang="en-US" sz="2000" i="1" dirty="0"/>
              <a:t>A file can either be encrypted or compressed, but </a:t>
            </a:r>
            <a:r>
              <a:rPr lang="en-US" sz="2000" i="1" dirty="0" smtClean="0"/>
              <a:t>not</a:t>
            </a:r>
            <a:br>
              <a:rPr lang="en-US" sz="2000" i="1" dirty="0" smtClean="0"/>
            </a:br>
            <a:r>
              <a:rPr lang="en-US" sz="2000" i="1" dirty="0" smtClean="0"/>
              <a:t>		           </a:t>
            </a:r>
            <a:r>
              <a:rPr lang="en-US" sz="2000" i="1" dirty="0"/>
              <a:t>both.</a:t>
            </a:r>
          </a:p>
          <a:p>
            <a:endParaRPr lang="en-US" sz="800" dirty="0" smtClean="0"/>
          </a:p>
          <a:p>
            <a:r>
              <a:rPr lang="en-US" sz="2000" dirty="0" smtClean="0"/>
              <a:t>Indexing		</a:t>
            </a:r>
            <a:r>
              <a:rPr lang="en-US" sz="2000" dirty="0"/>
              <a:t>The index attribute specifies how a file is indexed. </a:t>
            </a:r>
            <a:r>
              <a:rPr lang="en-US" sz="2000" dirty="0" smtClean="0"/>
              <a:t>Indexing</a:t>
            </a:r>
            <a:br>
              <a:rPr lang="en-US" sz="2000" dirty="0" smtClean="0"/>
            </a:br>
            <a:r>
              <a:rPr lang="en-US" sz="2000" dirty="0" smtClean="0"/>
              <a:t>		allows </a:t>
            </a:r>
            <a:r>
              <a:rPr lang="en-US" sz="2000" dirty="0"/>
              <a:t>a system to quickly locate files using additional </a:t>
            </a:r>
            <a:r>
              <a:rPr lang="en-US" sz="2000" dirty="0" smtClean="0"/>
              <a:t/>
            </a:r>
            <a:br>
              <a:rPr lang="en-US" sz="2000" dirty="0" smtClean="0"/>
            </a:br>
            <a:r>
              <a:rPr lang="en-US" sz="2000" dirty="0" smtClean="0"/>
              <a:t>		extensions </a:t>
            </a:r>
            <a:r>
              <a:rPr lang="en-US" sz="2000" dirty="0"/>
              <a:t>assigned by the user.</a:t>
            </a:r>
          </a:p>
        </p:txBody>
      </p:sp>
    </p:spTree>
    <p:extLst>
      <p:ext uri="{BB962C8B-B14F-4D97-AF65-F5344CB8AC3E}">
        <p14:creationId xmlns="" xmlns:p14="http://schemas.microsoft.com/office/powerpoint/2010/main" val="4291493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TotalTime>
  <Words>1377</Words>
  <Application>Microsoft Office PowerPoint</Application>
  <PresentationFormat>On-screen Show (4:3)</PresentationFormat>
  <Paragraphs>626</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Instructor</dc:creator>
  <cp:lastModifiedBy>Rick</cp:lastModifiedBy>
  <cp:revision>189</cp:revision>
  <dcterms:created xsi:type="dcterms:W3CDTF">2017-03-30T03:01:43Z</dcterms:created>
  <dcterms:modified xsi:type="dcterms:W3CDTF">2017-06-08T05:03:01Z</dcterms:modified>
</cp:coreProperties>
</file>