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2B77-67FD-4E56-9BEE-0A5EA8FBB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4EBCF-98C7-457F-A7F8-081757F29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F2A35-9B05-4C12-A8FC-53D29F82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BD912-3BCF-4BE4-95E5-C8354B9A0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ED737-9547-4E87-B0D0-001B11834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87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219E-BBD2-4EC6-A9BB-DE42BC753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AF801-7E29-4190-A959-4C27EF545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A5FC7-C0B4-4EF8-B501-B3C214A4E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FB435-C520-4396-AE89-CF99762A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5AB0A-6854-4827-BB5F-736957712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E15F7F-DDF2-4469-AAE9-0A13DE45A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7B03D-5507-4CF7-9816-208852F60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0D312-ED88-464A-AAFB-8B29D23E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4AF56-A74E-4A22-8E0D-E0EBF9A3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01CAA-E449-4FEC-A91D-EC1DC60BA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5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41761-1EB5-4AA4-8898-04FDDF39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F6200-11C9-4A32-AF38-31F09CA6A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9C129-5C4E-4197-9FFE-07C8DC62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F9C2A-C6D3-4D86-AE45-B146ABA3A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4240C-52C9-43CE-862E-3D1FB00B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6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643D-7B70-447F-A1C6-C26CA124B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3B1E0-68DE-47E1-A8E4-819267016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329F0-7491-437D-BDF5-2AD0E101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00460-9127-4316-B150-B8DF95BE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CF2B6-4E31-493D-A8F5-5A3E0FE7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9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DBCCA-D6BE-49CB-8E4F-1C46A3400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92CA0-229A-4902-BF84-9FDB9E691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518B7-A3D6-4981-A64B-D77D0D7B9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29AD9-18CD-467C-B20C-4AC042B0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C8EE2-B3CB-4362-8C2F-4C2830DF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81F0E-0028-4741-834D-EEF49540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E2E2F-1D7B-447F-9C57-378A70E93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77FF3-4309-4609-B655-171F8D332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CBCF8-E0E6-4F71-84FF-0D990FF27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4F139-63BF-4165-9742-915A2CA6C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A57FDA-4ECE-45EF-B08F-C97B48597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C7D5AE-77E5-4B07-B921-174EF9017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8E6E2-AC53-4863-84DD-0D9F658E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DA2C45-5AD2-48EB-B1AD-51CEDABBF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9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509BD-AF4C-4C0A-AAB9-4FFB9C2F8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8DAD21-C246-4906-A6EB-1874B68E6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218E0-7F0B-432B-AE7F-B8D772E7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B301D-64AB-4AB7-B149-FCC8F2F6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4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3D306-86E8-4558-A73A-966518853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41AA94-A6B5-4C61-A71D-08F6D3F8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47ABC-2A6D-4E32-AC99-DA35FC10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4D1B-7162-431D-86AF-8C3212834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DDCDD-F18F-4B70-9608-49F996C01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A3F89-7CA5-4BAC-A72D-28244858E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54CC0-4A10-4F57-983A-4C23B515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0D817-7300-43B8-910B-64B3DB05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96F95-591F-4EEC-8371-D08A77B8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3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B0E30-237B-4D73-8B99-201DEDA7F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A6962F-DA38-4583-B39A-A245B1712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97713-DBB8-4F8C-9A8E-FB208F082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DC7CD-3A2B-407A-8465-7C6904ED9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B4390-C34F-4E46-9414-C163EB03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BCD70-FF61-4319-8D0B-84786A72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0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E6E031-0F9B-4C08-821F-137CD74DA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EA5D4-E666-4E2B-B857-532715E1F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0AC00-7CCD-496B-B47D-C937E2E0A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07B15-661B-4D4E-978E-3040161D905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3C282-C262-409B-BE43-CDF44E52F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53AC0-908B-422B-8262-0481B0F35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B5A18-0149-415B-B231-44F1BCE83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2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EFDF-7951-4021-B44D-F98A4941A9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CIS100 – IT Fundamentals 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193EE-85CF-48C0-A055-869F1A858C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748857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963E8-B245-4314-8D0A-FE7463E7C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2556"/>
          </a:xfrm>
        </p:spPr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9B237-EAAE-4F72-887B-EE6E399D6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7682"/>
            <a:ext cx="10515600" cy="50192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Users and Passwords</a:t>
            </a:r>
          </a:p>
          <a:p>
            <a:pPr lvl="0"/>
            <a:r>
              <a:rPr lang="en-US" dirty="0"/>
              <a:t>Using Appropriate Account Types</a:t>
            </a:r>
          </a:p>
          <a:p>
            <a:pPr lvl="0"/>
            <a:r>
              <a:rPr lang="en-US" dirty="0"/>
              <a:t>Authenticating Users</a:t>
            </a:r>
          </a:p>
          <a:p>
            <a:pPr lvl="0"/>
            <a:r>
              <a:rPr lang="en-US" dirty="0"/>
              <a:t>Password Complexity</a:t>
            </a:r>
          </a:p>
          <a:p>
            <a:pPr lvl="0"/>
            <a:r>
              <a:rPr lang="en-US" dirty="0"/>
              <a:t>Password Confidentially</a:t>
            </a:r>
          </a:p>
          <a:p>
            <a:pPr lvl="0"/>
            <a:r>
              <a:rPr lang="en-US" dirty="0"/>
              <a:t>Password Expiration and Reuse</a:t>
            </a:r>
          </a:p>
          <a:p>
            <a:pPr lvl="0"/>
            <a:r>
              <a:rPr lang="en-US" dirty="0"/>
              <a:t>Password Management</a:t>
            </a:r>
          </a:p>
          <a:p>
            <a:pPr lvl="0"/>
            <a:r>
              <a:rPr lang="en-US" dirty="0"/>
              <a:t>Single Sign-on Passwords</a:t>
            </a:r>
          </a:p>
          <a:p>
            <a:pPr lvl="0"/>
            <a:r>
              <a:rPr lang="en-US" dirty="0"/>
              <a:t>User Account Control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357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3BEFF-61AE-4C32-BD33-4C3CDE39F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943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75F56-DE0E-48BB-811F-F1F73516C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514"/>
            <a:ext cx="10515600" cy="504444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Malicious Software</a:t>
            </a:r>
          </a:p>
          <a:p>
            <a:pPr lvl="0"/>
            <a:r>
              <a:rPr lang="en-US" dirty="0"/>
              <a:t>Adware</a:t>
            </a:r>
          </a:p>
          <a:p>
            <a:pPr lvl="0"/>
            <a:r>
              <a:rPr lang="en-US" dirty="0"/>
              <a:t>Spyware</a:t>
            </a:r>
          </a:p>
          <a:p>
            <a:pPr lvl="0"/>
            <a:r>
              <a:rPr lang="en-US" dirty="0"/>
              <a:t>Spam</a:t>
            </a:r>
          </a:p>
          <a:p>
            <a:pPr lvl="0"/>
            <a:r>
              <a:rPr lang="en-US" dirty="0"/>
              <a:t>Social Engineering</a:t>
            </a:r>
          </a:p>
          <a:p>
            <a:pPr lvl="0"/>
            <a:r>
              <a:rPr lang="en-US" dirty="0"/>
              <a:t>Infiltration</a:t>
            </a:r>
          </a:p>
          <a:p>
            <a:pPr lvl="0"/>
            <a:r>
              <a:rPr lang="en-US" dirty="0"/>
              <a:t>Telephone Scam</a:t>
            </a:r>
          </a:p>
          <a:p>
            <a:pPr lvl="0"/>
            <a:r>
              <a:rPr lang="en-US" dirty="0"/>
              <a:t>E-mail Phishing</a:t>
            </a:r>
          </a:p>
          <a:p>
            <a:r>
              <a:rPr lang="en-US" dirty="0"/>
              <a:t>Security Messages</a:t>
            </a:r>
          </a:p>
        </p:txBody>
      </p:sp>
    </p:spTree>
    <p:extLst>
      <p:ext uri="{BB962C8B-B14F-4D97-AF65-F5344CB8AC3E}">
        <p14:creationId xmlns:p14="http://schemas.microsoft.com/office/powerpoint/2010/main" val="3711808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A6FC9-471C-450A-A3A7-8BDDC493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945"/>
          </a:xfrm>
        </p:spPr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4E12F-FE06-4C48-8B26-0F8735C75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070"/>
            <a:ext cx="10515600" cy="50108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Viruses</a:t>
            </a:r>
          </a:p>
          <a:p>
            <a:pPr marL="0" indent="0">
              <a:buNone/>
            </a:pPr>
            <a:r>
              <a:rPr lang="en-US" dirty="0"/>
              <a:t>Trojan Horses</a:t>
            </a:r>
          </a:p>
          <a:p>
            <a:pPr marL="0" indent="0">
              <a:buNone/>
            </a:pPr>
            <a:r>
              <a:rPr lang="en-US" dirty="0"/>
              <a:t>Worms</a:t>
            </a:r>
          </a:p>
          <a:p>
            <a:pPr marL="0" indent="0">
              <a:buNone/>
            </a:pPr>
            <a:r>
              <a:rPr lang="en-US" dirty="0"/>
              <a:t>Ransomware</a:t>
            </a:r>
          </a:p>
          <a:p>
            <a:pPr lvl="0"/>
            <a:r>
              <a:rPr lang="en-US" dirty="0"/>
              <a:t>Scareware</a:t>
            </a:r>
          </a:p>
          <a:p>
            <a:pPr lvl="0"/>
            <a:r>
              <a:rPr lang="en-US" dirty="0"/>
              <a:t>Lock-screen</a:t>
            </a:r>
          </a:p>
          <a:p>
            <a:pPr lvl="0"/>
            <a:r>
              <a:rPr lang="en-US" dirty="0"/>
              <a:t>Encrypting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98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8AC7-32C2-432A-A8F6-8A8BBA1A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611"/>
          </a:xfrm>
        </p:spPr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DA8A-23FA-4787-A11C-0123EE74E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5736"/>
            <a:ext cx="10515600" cy="50612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Protect Against Malware</a:t>
            </a:r>
          </a:p>
          <a:p>
            <a:pPr lvl="0"/>
            <a:r>
              <a:rPr lang="en-US" dirty="0"/>
              <a:t>Windows Update</a:t>
            </a:r>
          </a:p>
          <a:p>
            <a:pPr lvl="1"/>
            <a:r>
              <a:rPr lang="en-US" dirty="0"/>
              <a:t>Change active hours</a:t>
            </a:r>
          </a:p>
          <a:p>
            <a:pPr lvl="1"/>
            <a:r>
              <a:rPr lang="en-US" dirty="0"/>
              <a:t>Restart options</a:t>
            </a:r>
          </a:p>
          <a:p>
            <a:pPr lvl="1"/>
            <a:r>
              <a:rPr lang="en-US" dirty="0"/>
              <a:t>Advanced options</a:t>
            </a:r>
          </a:p>
          <a:p>
            <a:pPr lvl="0"/>
            <a:r>
              <a:rPr lang="en-US" dirty="0"/>
              <a:t>Anti-Malware Programs</a:t>
            </a:r>
          </a:p>
          <a:p>
            <a:pPr lvl="0"/>
            <a:r>
              <a:rPr lang="en-US" dirty="0"/>
              <a:t>Malware Prevention Tips</a:t>
            </a:r>
          </a:p>
          <a:p>
            <a:pPr lvl="0"/>
            <a:r>
              <a:rPr lang="en-US" dirty="0"/>
              <a:t>Malware Recovery Tips</a:t>
            </a:r>
          </a:p>
          <a:p>
            <a:pPr lvl="1"/>
            <a:r>
              <a:rPr lang="en-US" dirty="0"/>
              <a:t>Recognize</a:t>
            </a:r>
          </a:p>
          <a:p>
            <a:pPr lvl="1"/>
            <a:r>
              <a:rPr lang="en-US" dirty="0"/>
              <a:t>Quarantine</a:t>
            </a:r>
          </a:p>
          <a:p>
            <a:pPr lvl="1"/>
            <a:r>
              <a:rPr lang="en-US" dirty="0"/>
              <a:t>Search and destroy</a:t>
            </a:r>
          </a:p>
          <a:p>
            <a:pPr lvl="1"/>
            <a:r>
              <a:rPr lang="en-US" dirty="0"/>
              <a:t>Remediate</a:t>
            </a:r>
          </a:p>
          <a:p>
            <a:pPr lvl="1"/>
            <a:r>
              <a:rPr lang="en-US" dirty="0"/>
              <a:t>Educate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66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23138-ADEA-48EB-BF49-B7B95BD7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611"/>
          </a:xfrm>
        </p:spPr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0FD96-657E-43FD-9887-419F9741E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626"/>
            <a:ext cx="10515600" cy="49773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Network Threats</a:t>
            </a:r>
          </a:p>
          <a:p>
            <a:pPr marL="0" indent="0">
              <a:buNone/>
            </a:pPr>
            <a:r>
              <a:rPr lang="en-US" dirty="0"/>
              <a:t>Eavesdropping</a:t>
            </a:r>
          </a:p>
          <a:p>
            <a:pPr marL="0" indent="0">
              <a:buNone/>
            </a:pPr>
            <a:r>
              <a:rPr lang="en-US" dirty="0"/>
              <a:t>Man-in-the-Middle Attacks</a:t>
            </a:r>
          </a:p>
          <a:p>
            <a:pPr marL="0" indent="0">
              <a:buNone/>
            </a:pPr>
            <a:r>
              <a:rPr lang="en-US" dirty="0"/>
              <a:t>Denial of Service Attacks</a:t>
            </a:r>
          </a:p>
          <a:p>
            <a:pPr marL="0" indent="0">
              <a:buNone/>
            </a:pPr>
            <a:r>
              <a:rPr lang="en-US" dirty="0"/>
              <a:t>Being a Smart Web User</a:t>
            </a:r>
          </a:p>
          <a:p>
            <a:pPr marL="0" indent="0">
              <a:buNone/>
            </a:pPr>
            <a:r>
              <a:rPr lang="en-US" dirty="0"/>
              <a:t>Understanding the risks of Public Workstations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2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DBB14-F61A-49A4-8512-106C8E485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332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38F4E-9F83-4C86-9DB4-7E7998F76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125"/>
            <a:ext cx="10515600" cy="50528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Playing Smart with Secure Web Sites</a:t>
            </a:r>
          </a:p>
          <a:p>
            <a:pPr lvl="0"/>
            <a:r>
              <a:rPr lang="en-US" dirty="0"/>
              <a:t>Recognizing a Secure Web Site</a:t>
            </a:r>
          </a:p>
          <a:p>
            <a:pPr lvl="0"/>
            <a:r>
              <a:rPr lang="en-US" dirty="0"/>
              <a:t>Recognizing invalid Certificate Warnings</a:t>
            </a:r>
          </a:p>
          <a:p>
            <a:pPr lvl="0"/>
            <a:r>
              <a:rPr lang="en-US" dirty="0"/>
              <a:t>Recognizing Untrusted Source Warnings</a:t>
            </a:r>
          </a:p>
          <a:p>
            <a:pPr lvl="0"/>
            <a:r>
              <a:rPr lang="en-US" dirty="0"/>
              <a:t>Recognizing Suspicious Links</a:t>
            </a:r>
          </a:p>
          <a:p>
            <a:pPr lvl="0"/>
            <a:r>
              <a:rPr lang="en-US" dirty="0"/>
              <a:t>Recognizing Suspicious Banner Ads</a:t>
            </a:r>
          </a:p>
          <a:p>
            <a:pPr lvl="0"/>
            <a:r>
              <a:rPr lang="en-US" dirty="0"/>
              <a:t>Limiting Use of Personally Identifiable Information Online</a:t>
            </a:r>
          </a:p>
          <a:p>
            <a:pPr lvl="0"/>
            <a:r>
              <a:rPr lang="en-US" dirty="0"/>
              <a:t>Updating Browsers and Plug-ins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45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D7D9F-FB81-41D7-B914-117D7EFFA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167"/>
          </a:xfrm>
        </p:spPr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54DE0-EF51-408D-A580-2000BC994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960"/>
            <a:ext cx="10515600" cy="4927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Configuring Browser Security and Privacy Settings</a:t>
            </a:r>
          </a:p>
          <a:p>
            <a:pPr lvl="0"/>
            <a:r>
              <a:rPr lang="en-US" dirty="0"/>
              <a:t>Adjusting Browser Security Settings</a:t>
            </a:r>
          </a:p>
          <a:p>
            <a:pPr lvl="0"/>
            <a:r>
              <a:rPr lang="en-US" dirty="0"/>
              <a:t>Clearing Your Cookies</a:t>
            </a:r>
          </a:p>
          <a:p>
            <a:pPr lvl="0"/>
            <a:r>
              <a:rPr lang="en-US" dirty="0"/>
              <a:t>Clearing the History and Temporary Internet Files</a:t>
            </a:r>
          </a:p>
          <a:p>
            <a:pPr lvl="0"/>
            <a:r>
              <a:rPr lang="en-US" dirty="0"/>
              <a:t>Disabling Unneeded Plug-ins, Toolbars and Extensions</a:t>
            </a:r>
          </a:p>
          <a:p>
            <a:pPr lvl="0"/>
            <a:r>
              <a:rPr lang="en-US" dirty="0"/>
              <a:t>Disabling Autofill Forms and Passwords</a:t>
            </a:r>
          </a:p>
          <a:p>
            <a:pPr marL="0" indent="0">
              <a:buNone/>
            </a:pPr>
            <a:r>
              <a:rPr lang="en-US" dirty="0"/>
              <a:t>Firewalls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60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700FD-1A24-4684-9557-EB09BA90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2556"/>
          </a:xfrm>
        </p:spPr>
        <p:txBody>
          <a:bodyPr/>
          <a:lstStyle/>
          <a:p>
            <a:r>
              <a:rPr lang="en-US" dirty="0"/>
              <a:t>Chapter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C5A8A-02CB-4991-8C62-592FDF783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7682"/>
            <a:ext cx="10515600" cy="50192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6.7 Explain business continuity concepts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Discuss Power Management Basics</a:t>
            </a:r>
          </a:p>
          <a:p>
            <a:pPr marL="0" indent="0">
              <a:buNone/>
            </a:pPr>
            <a:r>
              <a:rPr lang="en-US" dirty="0"/>
              <a:t>Discuss Cleaning and Maintaining Computer Hardware</a:t>
            </a:r>
          </a:p>
          <a:p>
            <a:pPr marL="0" indent="0">
              <a:buNone/>
            </a:pPr>
            <a:r>
              <a:rPr lang="en-US" dirty="0"/>
              <a:t>Discuss Disaster Recovery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0560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3FC7-B3DF-455A-8890-CA951A27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057"/>
          </a:xfrm>
        </p:spPr>
        <p:txBody>
          <a:bodyPr/>
          <a:lstStyle/>
          <a:p>
            <a:r>
              <a:rPr lang="en-US" dirty="0"/>
              <a:t>Chapter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B34ED-9B35-4958-8443-58CB19D52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49437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Power Management Basics</a:t>
            </a:r>
          </a:p>
          <a:p>
            <a:pPr lvl="0"/>
            <a:r>
              <a:rPr lang="en-US" dirty="0"/>
              <a:t>Choose Energy-Efficient Devices</a:t>
            </a:r>
          </a:p>
          <a:p>
            <a:pPr lvl="0"/>
            <a:r>
              <a:rPr lang="en-US" dirty="0"/>
              <a:t>Leave the PC Running</a:t>
            </a:r>
          </a:p>
          <a:p>
            <a:pPr lvl="0"/>
            <a:r>
              <a:rPr lang="en-US" dirty="0"/>
              <a:t>Shut Down the PC</a:t>
            </a:r>
          </a:p>
          <a:p>
            <a:pPr lvl="0"/>
            <a:r>
              <a:rPr lang="en-US" dirty="0"/>
              <a:t>Low Power Modes</a:t>
            </a:r>
          </a:p>
          <a:p>
            <a:pPr lvl="1"/>
            <a:r>
              <a:rPr lang="en-US" dirty="0"/>
              <a:t>Sleep </a:t>
            </a:r>
          </a:p>
          <a:p>
            <a:pPr lvl="1"/>
            <a:r>
              <a:rPr lang="en-US" dirty="0"/>
              <a:t>Hibernate</a:t>
            </a:r>
          </a:p>
          <a:p>
            <a:pPr lvl="0"/>
            <a:r>
              <a:rPr lang="en-US" dirty="0"/>
              <a:t>Power Plans</a:t>
            </a:r>
          </a:p>
          <a:p>
            <a:pPr lvl="1"/>
            <a:r>
              <a:rPr lang="en-US" dirty="0"/>
              <a:t>High Performance</a:t>
            </a:r>
          </a:p>
          <a:p>
            <a:pPr lvl="1"/>
            <a:r>
              <a:rPr lang="en-US" dirty="0"/>
              <a:t>Balanced</a:t>
            </a:r>
          </a:p>
          <a:p>
            <a:pPr lvl="1"/>
            <a:r>
              <a:rPr lang="en-US" dirty="0"/>
              <a:t>Power Savings</a:t>
            </a:r>
          </a:p>
          <a:p>
            <a:pPr lvl="0"/>
            <a:r>
              <a:rPr lang="en-US" dirty="0"/>
              <a:t>Choosing Actions for Power Button or closing Lid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90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90381-C19F-44A2-9D49-685FB9844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222"/>
          </a:xfrm>
        </p:spPr>
        <p:txBody>
          <a:bodyPr/>
          <a:lstStyle/>
          <a:p>
            <a:r>
              <a:rPr lang="en-US" dirty="0"/>
              <a:t>Chapter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0DF10-3B4A-4B0F-A5AC-382FCCE4E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7348"/>
            <a:ext cx="10515600" cy="50696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Cleaning and Maintaining Computer Hardware</a:t>
            </a:r>
          </a:p>
          <a:p>
            <a:pPr lvl="0"/>
            <a:r>
              <a:rPr lang="en-US" dirty="0"/>
              <a:t>Proper Cleaning Materials</a:t>
            </a:r>
          </a:p>
          <a:p>
            <a:pPr lvl="0"/>
            <a:r>
              <a:rPr lang="en-US" dirty="0"/>
              <a:t>Cleaning Monitors and Removeable Media</a:t>
            </a:r>
          </a:p>
          <a:p>
            <a:pPr lvl="0"/>
            <a:r>
              <a:rPr lang="en-US" dirty="0"/>
              <a:t>Cleaning inside a Desktop</a:t>
            </a:r>
          </a:p>
          <a:p>
            <a:pPr lvl="0"/>
            <a:r>
              <a:rPr lang="en-US" dirty="0"/>
              <a:t>Avoiding ESD</a:t>
            </a:r>
          </a:p>
          <a:p>
            <a:pPr lvl="0"/>
            <a:r>
              <a:rPr lang="en-US" dirty="0"/>
              <a:t>Cleaning Inside</a:t>
            </a:r>
          </a:p>
          <a:p>
            <a:pPr marL="0" indent="0">
              <a:buNone/>
            </a:pPr>
            <a:r>
              <a:rPr lang="en-US" dirty="0"/>
              <a:t>Ventilation, Dust, and Moisture Control</a:t>
            </a:r>
          </a:p>
          <a:p>
            <a:pPr marL="0" indent="0">
              <a:buNone/>
            </a:pPr>
            <a:r>
              <a:rPr lang="en-US" dirty="0"/>
              <a:t>Environmentally Aware Computer Disposal</a:t>
            </a:r>
          </a:p>
          <a:p>
            <a:pPr marL="0" indent="0">
              <a:buNone/>
            </a:pPr>
            <a:r>
              <a:rPr lang="en-US" dirty="0"/>
              <a:t>Disaster Recovery</a:t>
            </a:r>
          </a:p>
          <a:p>
            <a:pPr lvl="0"/>
            <a:r>
              <a:rPr lang="en-US" dirty="0"/>
              <a:t>Incident Response</a:t>
            </a:r>
          </a:p>
          <a:p>
            <a:pPr lvl="0"/>
            <a:r>
              <a:rPr lang="en-US" dirty="0"/>
              <a:t>Disaster Recovery Plans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3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6C4D1-F76F-4D52-A71A-A1BC5B9FE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802AA-8CBD-4BF1-B828-4D11DB5C9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2.7 Explain basic networking concepts</a:t>
            </a:r>
          </a:p>
          <a:p>
            <a:pPr marL="0" indent="0">
              <a:buNone/>
            </a:pPr>
            <a:r>
              <a:rPr lang="en-US" dirty="0"/>
              <a:t>2.8 Install, configure and secure a basic wireless network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Understanding basic networking terminology</a:t>
            </a:r>
          </a:p>
          <a:p>
            <a:pPr marL="0" indent="0">
              <a:buNone/>
            </a:pPr>
            <a:r>
              <a:rPr lang="en-US" dirty="0"/>
              <a:t>Choose, set up, and configure a small office/home office (SOHO) router</a:t>
            </a:r>
          </a:p>
          <a:p>
            <a:pPr marL="0" indent="0">
              <a:buNone/>
            </a:pPr>
            <a:r>
              <a:rPr lang="en-US" dirty="0"/>
              <a:t>Choose between Wired, WIFI, cellular, and satellite connectivity</a:t>
            </a:r>
          </a:p>
          <a:p>
            <a:pPr marL="0" indent="0">
              <a:buNone/>
            </a:pPr>
            <a:r>
              <a:rPr lang="en-US" dirty="0"/>
              <a:t>Use a LAN to share files and printers</a:t>
            </a:r>
          </a:p>
        </p:txBody>
      </p:sp>
    </p:spTree>
    <p:extLst>
      <p:ext uri="{BB962C8B-B14F-4D97-AF65-F5344CB8AC3E}">
        <p14:creationId xmlns:p14="http://schemas.microsoft.com/office/powerpoint/2010/main" val="3380407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DFE6D-C2E3-4A7A-AE03-9D80CC8A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558"/>
          </a:xfrm>
        </p:spPr>
        <p:txBody>
          <a:bodyPr/>
          <a:lstStyle/>
          <a:p>
            <a:r>
              <a:rPr lang="en-US" dirty="0"/>
              <a:t>Chapter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D0675-D3F5-4D7D-8DBC-E53A5E943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684"/>
            <a:ext cx="10515600" cy="48682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pPr marL="0" indent="0">
              <a:buNone/>
            </a:pPr>
            <a:r>
              <a:rPr lang="en-US" dirty="0"/>
              <a:t>1.6 Explain the Troubleshooting methodology</a:t>
            </a:r>
          </a:p>
          <a:p>
            <a:pPr marL="0" indent="0">
              <a:buNone/>
            </a:pPr>
            <a:r>
              <a:rPr lang="en-US" dirty="0"/>
              <a:t>_____________________________________________</a:t>
            </a:r>
          </a:p>
          <a:p>
            <a:pPr marL="0" indent="0">
              <a:buNone/>
            </a:pPr>
            <a:r>
              <a:rPr lang="en-US" dirty="0"/>
              <a:t>Approach IT Problems using a standard troubleshooting methodology</a:t>
            </a:r>
          </a:p>
          <a:p>
            <a:pPr marL="0" indent="0">
              <a:buNone/>
            </a:pPr>
            <a:r>
              <a:rPr lang="en-US" dirty="0"/>
              <a:t>Troubleshoot common computer problems</a:t>
            </a:r>
          </a:p>
          <a:p>
            <a:pPr marL="0" indent="0">
              <a:buNone/>
            </a:pPr>
            <a:r>
              <a:rPr lang="en-US" dirty="0"/>
              <a:t>Get help with your computer</a:t>
            </a:r>
          </a:p>
        </p:txBody>
      </p:sp>
    </p:spTree>
    <p:extLst>
      <p:ext uri="{BB962C8B-B14F-4D97-AF65-F5344CB8AC3E}">
        <p14:creationId xmlns:p14="http://schemas.microsoft.com/office/powerpoint/2010/main" val="247983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F1A98-03C0-4223-8E4B-4F71A892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7781"/>
          </a:xfrm>
        </p:spPr>
        <p:txBody>
          <a:bodyPr/>
          <a:lstStyle/>
          <a:p>
            <a:r>
              <a:rPr lang="en-US" dirty="0"/>
              <a:t>Chapter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027AD-7668-44A1-AAAA-D869276C7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Troubleshooting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Establish a theory of probable cause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the theory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Establish a plan of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Implement or escalate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Verify functionality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Document the solution</a:t>
            </a:r>
          </a:p>
        </p:txBody>
      </p:sp>
    </p:spTree>
    <p:extLst>
      <p:ext uri="{BB962C8B-B14F-4D97-AF65-F5344CB8AC3E}">
        <p14:creationId xmlns:p14="http://schemas.microsoft.com/office/powerpoint/2010/main" val="3099930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B638A-22FC-4A7B-8D3F-102DA37D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2556"/>
          </a:xfrm>
        </p:spPr>
        <p:txBody>
          <a:bodyPr/>
          <a:lstStyle/>
          <a:p>
            <a:r>
              <a:rPr lang="en-US" dirty="0"/>
              <a:t>Chapter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8A51C-0C6E-44A8-B259-56D5F8669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49437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Solvable Common Computer Problems</a:t>
            </a:r>
          </a:p>
          <a:p>
            <a:r>
              <a:rPr lang="en-US" dirty="0"/>
              <a:t>No Power</a:t>
            </a:r>
          </a:p>
          <a:p>
            <a:r>
              <a:rPr lang="en-US" dirty="0"/>
              <a:t>Physical Damage</a:t>
            </a:r>
          </a:p>
          <a:p>
            <a:r>
              <a:rPr lang="en-US" dirty="0"/>
              <a:t>Won’t Start Up Normally</a:t>
            </a:r>
          </a:p>
          <a:p>
            <a:r>
              <a:rPr lang="en-US" dirty="0"/>
              <a:t>A Certain App won’t Install or Run</a:t>
            </a:r>
          </a:p>
          <a:p>
            <a:r>
              <a:rPr lang="en-US" dirty="0"/>
              <a:t>Apps Run but Sometimes Freeze</a:t>
            </a:r>
          </a:p>
          <a:p>
            <a:r>
              <a:rPr lang="en-US" dirty="0"/>
              <a:t>Peripherals Won’t Work</a:t>
            </a:r>
          </a:p>
        </p:txBody>
      </p:sp>
    </p:spTree>
    <p:extLst>
      <p:ext uri="{BB962C8B-B14F-4D97-AF65-F5344CB8AC3E}">
        <p14:creationId xmlns:p14="http://schemas.microsoft.com/office/powerpoint/2010/main" val="303656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0242E-04FE-4E16-85CE-C7B5F801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057"/>
          </a:xfrm>
        </p:spPr>
        <p:txBody>
          <a:bodyPr/>
          <a:lstStyle/>
          <a:p>
            <a:r>
              <a:rPr lang="en-US" dirty="0"/>
              <a:t>Chapter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1954E-566F-41A0-BA36-A074C9D2D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49437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Getting Help</a:t>
            </a:r>
          </a:p>
          <a:p>
            <a:r>
              <a:rPr lang="en-US" dirty="0"/>
              <a:t>Manufacturer Documentation and Web Sites</a:t>
            </a:r>
          </a:p>
          <a:p>
            <a:r>
              <a:rPr lang="en-US" dirty="0"/>
              <a:t>Technical Support</a:t>
            </a:r>
          </a:p>
          <a:p>
            <a:r>
              <a:rPr lang="en-US" dirty="0"/>
              <a:t>Internet Searches </a:t>
            </a:r>
            <a:r>
              <a:rPr lang="en-US"/>
              <a:t>and Community Groups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7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9D3A2-C79B-4FDD-A809-BD4620CA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7D5D4-674C-41CB-8835-CFC45A08A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Understanding Network Basics:</a:t>
            </a:r>
          </a:p>
          <a:p>
            <a:pPr lvl="0"/>
            <a:r>
              <a:rPr lang="en-US" dirty="0"/>
              <a:t>LANs and WANs</a:t>
            </a:r>
          </a:p>
          <a:p>
            <a:pPr lvl="0"/>
            <a:r>
              <a:rPr lang="en-US" dirty="0"/>
              <a:t>Clients and Servers</a:t>
            </a:r>
          </a:p>
          <a:p>
            <a:pPr lvl="0"/>
            <a:r>
              <a:rPr lang="en-US" dirty="0"/>
              <a:t>Switches and Routers</a:t>
            </a:r>
          </a:p>
          <a:p>
            <a:pPr lvl="0"/>
            <a:r>
              <a:rPr lang="en-US" dirty="0"/>
              <a:t>Local Ad-Hoc and Direct Links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5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D03B-E896-462C-AE33-1B22BD6DE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15483-8A49-4164-9F79-EDDCFDE74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Setting up and Configuring a SOHO Router</a:t>
            </a:r>
          </a:p>
          <a:p>
            <a:pPr lvl="0"/>
            <a:r>
              <a:rPr lang="en-US" dirty="0"/>
              <a:t>Setting Up a SOHO Router</a:t>
            </a:r>
          </a:p>
          <a:p>
            <a:pPr lvl="0"/>
            <a:r>
              <a:rPr lang="en-US" dirty="0"/>
              <a:t>Making a Wired Connection</a:t>
            </a:r>
          </a:p>
          <a:p>
            <a:pPr lvl="0"/>
            <a:r>
              <a:rPr lang="en-US" dirty="0"/>
              <a:t>Checking for Basic Internet Connectivity</a:t>
            </a:r>
          </a:p>
          <a:p>
            <a:pPr lvl="0"/>
            <a:r>
              <a:rPr lang="en-US" dirty="0"/>
              <a:t>Accessing the SOHO Router Configuration Utility</a:t>
            </a:r>
          </a:p>
          <a:p>
            <a:pPr lvl="0"/>
            <a:r>
              <a:rPr lang="en-US" dirty="0"/>
              <a:t>Logging in and Changing the Password</a:t>
            </a:r>
          </a:p>
          <a:p>
            <a:pPr lvl="0"/>
            <a:r>
              <a:rPr lang="en-US" dirty="0"/>
              <a:t>Updating the SOHO Router Firmware</a:t>
            </a:r>
          </a:p>
          <a:p>
            <a:pPr lvl="0"/>
            <a:r>
              <a:rPr lang="en-US" dirty="0"/>
              <a:t>Changing the SSID</a:t>
            </a:r>
          </a:p>
          <a:p>
            <a:pPr lvl="0"/>
            <a:r>
              <a:rPr lang="en-US" dirty="0"/>
              <a:t>Setting up Wireless Security</a:t>
            </a:r>
          </a:p>
          <a:p>
            <a:pPr lvl="1"/>
            <a:r>
              <a:rPr lang="en-US" dirty="0"/>
              <a:t>WEP</a:t>
            </a:r>
          </a:p>
          <a:p>
            <a:pPr lvl="1"/>
            <a:r>
              <a:rPr lang="en-US" dirty="0"/>
              <a:t>WPA</a:t>
            </a:r>
          </a:p>
          <a:p>
            <a:pPr lvl="1"/>
            <a:r>
              <a:rPr lang="en-US" dirty="0"/>
              <a:t>WPA2</a:t>
            </a:r>
          </a:p>
          <a:p>
            <a:pPr lvl="0"/>
            <a:r>
              <a:rPr lang="en-US" dirty="0"/>
              <a:t>Connecting Wireless Clients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82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10210-2779-4018-8E55-75F0C42A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C971E-736D-4F3B-8E56-DBB1D1762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Wired, Radio Frequency, Satellite, and Cellular</a:t>
            </a:r>
          </a:p>
          <a:p>
            <a:pPr lvl="0"/>
            <a:r>
              <a:rPr lang="en-US" dirty="0"/>
              <a:t>Mobility</a:t>
            </a:r>
          </a:p>
          <a:p>
            <a:pPr lvl="0"/>
            <a:r>
              <a:rPr lang="en-US" dirty="0"/>
              <a:t>Availability</a:t>
            </a:r>
          </a:p>
          <a:p>
            <a:pPr lvl="0"/>
            <a:r>
              <a:rPr lang="en-US" dirty="0"/>
              <a:t>Throughput/Bandwidth</a:t>
            </a:r>
          </a:p>
          <a:p>
            <a:pPr lvl="0"/>
            <a:r>
              <a:rPr lang="en-US" dirty="0"/>
              <a:t>Latency</a:t>
            </a:r>
          </a:p>
          <a:p>
            <a:pPr lvl="0"/>
            <a:r>
              <a:rPr lang="en-US" dirty="0"/>
              <a:t>Reliability</a:t>
            </a:r>
          </a:p>
          <a:p>
            <a:pPr lvl="0"/>
            <a:r>
              <a:rPr lang="en-US" dirty="0"/>
              <a:t>Level of Security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0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2BBAA-8BC6-46BB-96AA-06AE11F0E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CCE63-C1B4-4F53-95CB-F6BF6908A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Using a LAN to Share Files and Printers</a:t>
            </a:r>
          </a:p>
          <a:p>
            <a:pPr lvl="0"/>
            <a:r>
              <a:rPr lang="en-US" dirty="0"/>
              <a:t>Enabling File and Printer Sharing</a:t>
            </a:r>
          </a:p>
          <a:p>
            <a:pPr lvl="0"/>
            <a:r>
              <a:rPr lang="en-US" dirty="0"/>
              <a:t>Network Organization</a:t>
            </a:r>
          </a:p>
          <a:p>
            <a:pPr lvl="0"/>
            <a:r>
              <a:rPr lang="en-US" dirty="0"/>
              <a:t>Workgroups</a:t>
            </a:r>
          </a:p>
          <a:p>
            <a:pPr lvl="0"/>
            <a:r>
              <a:rPr lang="en-US" dirty="0"/>
              <a:t>Domains</a:t>
            </a:r>
          </a:p>
          <a:p>
            <a:pPr lvl="0"/>
            <a:r>
              <a:rPr lang="en-US" dirty="0"/>
              <a:t>Homegroups</a:t>
            </a:r>
          </a:p>
          <a:p>
            <a:pPr marL="0" indent="0">
              <a:buNone/>
            </a:pPr>
            <a:r>
              <a:rPr lang="en-US" dirty="0"/>
              <a:t>Sharing</a:t>
            </a:r>
          </a:p>
          <a:p>
            <a:pPr lvl="0"/>
            <a:r>
              <a:rPr lang="en-US" dirty="0"/>
              <a:t>Sharing a folder</a:t>
            </a:r>
          </a:p>
          <a:p>
            <a:pPr lvl="0"/>
            <a:r>
              <a:rPr lang="en-US" dirty="0"/>
              <a:t>Accessing Shared Network Volumes</a:t>
            </a:r>
          </a:p>
          <a:p>
            <a:pPr marL="0" indent="0">
              <a:buNone/>
            </a:pPr>
            <a:r>
              <a:rPr lang="en-US" dirty="0"/>
              <a:t>Installing and Sharing a Printer</a:t>
            </a:r>
          </a:p>
          <a:p>
            <a:pPr lvl="0"/>
            <a:r>
              <a:rPr lang="en-US" dirty="0"/>
              <a:t>Network Enabled Printers</a:t>
            </a:r>
          </a:p>
          <a:p>
            <a:pPr lvl="0"/>
            <a:r>
              <a:rPr lang="en-US" dirty="0"/>
              <a:t>Sharing a Local Printer with Other Computers on the LAN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67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9BECC-7A1B-41E3-8F94-64DE27FB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835"/>
          </a:xfrm>
        </p:spPr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56596-27A2-4F4C-B72D-EB12776B9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2"/>
            <a:ext cx="10515600" cy="47005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CompTIA Objectives:</a:t>
            </a:r>
          </a:p>
          <a:p>
            <a:r>
              <a:rPr lang="en-US" dirty="0"/>
              <a:t>6.1 Summarize confidentiality, integrity and availability concerns</a:t>
            </a:r>
          </a:p>
          <a:p>
            <a:r>
              <a:rPr lang="en-US" dirty="0"/>
              <a:t>6.2 Explain Methods to secure devices and best practices</a:t>
            </a:r>
          </a:p>
          <a:p>
            <a:r>
              <a:rPr lang="en-US" dirty="0"/>
              <a:t>6.3 Summarize behavioral security concepts</a:t>
            </a:r>
          </a:p>
          <a:p>
            <a:r>
              <a:rPr lang="en-US" dirty="0"/>
              <a:t>6.4 Compare and contrast authentication, authorization, accounting and non-repudiation concepts</a:t>
            </a:r>
          </a:p>
          <a:p>
            <a:r>
              <a:rPr lang="en-US" dirty="0"/>
              <a:t>6.5 Explain password best practices</a:t>
            </a:r>
          </a:p>
          <a:p>
            <a:r>
              <a:rPr lang="en-US" dirty="0"/>
              <a:t>6.6 Explain common uses of encryption</a:t>
            </a:r>
          </a:p>
          <a:p>
            <a:r>
              <a:rPr lang="en-US" dirty="0"/>
              <a:t>6.7 Explain business continuity concepts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____________________________________________________________________________________________________</a:t>
            </a:r>
          </a:p>
          <a:p>
            <a:r>
              <a:rPr lang="en-US" dirty="0"/>
              <a:t>Be able to identify threats to local PC security</a:t>
            </a:r>
          </a:p>
          <a:p>
            <a:r>
              <a:rPr lang="en-US" dirty="0"/>
              <a:t>Describe physical access control and device hardening</a:t>
            </a:r>
          </a:p>
          <a:p>
            <a:r>
              <a:rPr lang="en-US" dirty="0"/>
              <a:t>Select appropriate user account types</a:t>
            </a:r>
          </a:p>
          <a:p>
            <a:r>
              <a:rPr lang="en-US" dirty="0"/>
              <a:t>Define and compare types of malicious software</a:t>
            </a:r>
          </a:p>
          <a:p>
            <a:r>
              <a:rPr lang="en-US" dirty="0"/>
              <a:t>Protect against malware and social engineering </a:t>
            </a:r>
          </a:p>
          <a:p>
            <a:r>
              <a:rPr lang="en-US" dirty="0"/>
              <a:t>Describe browser privacy and security issues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56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7E05E-F610-4262-9A55-A29CD28B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5110"/>
          </a:xfrm>
        </p:spPr>
        <p:txBody>
          <a:bodyPr>
            <a:normAutofit fontScale="90000"/>
          </a:bodyPr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7C9C5-E6FA-4741-9541-62B5CC26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848"/>
            <a:ext cx="10515600" cy="49941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Understanding Local Security Threats</a:t>
            </a:r>
          </a:p>
          <a:p>
            <a:pPr lvl="0"/>
            <a:r>
              <a:rPr lang="en-US" dirty="0"/>
              <a:t>Unauthorized Access</a:t>
            </a:r>
          </a:p>
          <a:p>
            <a:pPr lvl="1"/>
            <a:r>
              <a:rPr lang="en-US" dirty="0"/>
              <a:t>Password cracking</a:t>
            </a:r>
          </a:p>
          <a:p>
            <a:pPr lvl="1"/>
            <a:r>
              <a:rPr lang="en-US" dirty="0"/>
              <a:t>Dumpster diving</a:t>
            </a:r>
          </a:p>
          <a:p>
            <a:pPr lvl="1"/>
            <a:r>
              <a:rPr lang="en-US" dirty="0"/>
              <a:t>Shoulder surfing</a:t>
            </a:r>
          </a:p>
          <a:p>
            <a:pPr lvl="1"/>
            <a:r>
              <a:rPr lang="en-US" dirty="0"/>
              <a:t>Unauthorized WIFI usage</a:t>
            </a:r>
          </a:p>
          <a:p>
            <a:pPr lvl="0"/>
            <a:r>
              <a:rPr lang="en-US" dirty="0"/>
              <a:t>Data Destruction</a:t>
            </a:r>
          </a:p>
          <a:p>
            <a:pPr lvl="0"/>
            <a:r>
              <a:rPr lang="en-US" dirty="0"/>
              <a:t>Theft</a:t>
            </a:r>
          </a:p>
          <a:p>
            <a:r>
              <a:rPr lang="en-US" dirty="0"/>
              <a:t>Malware</a:t>
            </a:r>
          </a:p>
        </p:txBody>
      </p:sp>
    </p:spTree>
    <p:extLst>
      <p:ext uri="{BB962C8B-B14F-4D97-AF65-F5344CB8AC3E}">
        <p14:creationId xmlns:p14="http://schemas.microsoft.com/office/powerpoint/2010/main" val="119645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24C39-0E83-47B6-9E6E-DAF7A55D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6112"/>
          </a:xfrm>
        </p:spPr>
        <p:txBody>
          <a:bodyPr/>
          <a:lstStyle/>
          <a:p>
            <a:r>
              <a:rPr lang="en-US" dirty="0"/>
              <a:t>Chapter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B9FC7-1B2A-441E-9127-829D081A1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238"/>
            <a:ext cx="10515600" cy="4985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Physical Security</a:t>
            </a:r>
          </a:p>
          <a:p>
            <a:pPr lvl="0"/>
            <a:r>
              <a:rPr lang="en-US" dirty="0"/>
              <a:t>Access control</a:t>
            </a:r>
          </a:p>
          <a:p>
            <a:pPr lvl="0"/>
            <a:r>
              <a:rPr lang="en-US" dirty="0"/>
              <a:t>Device hardening</a:t>
            </a:r>
          </a:p>
          <a:p>
            <a:pPr lvl="0"/>
            <a:r>
              <a:rPr lang="en-US" dirty="0"/>
              <a:t>Disable unused wireless</a:t>
            </a:r>
          </a:p>
          <a:p>
            <a:pPr lvl="0"/>
            <a:r>
              <a:rPr lang="en-US" dirty="0"/>
              <a:t>Configure lockout</a:t>
            </a:r>
          </a:p>
          <a:p>
            <a:pPr lvl="0"/>
            <a:r>
              <a:rPr lang="en-US" dirty="0"/>
              <a:t>Enable security features </a:t>
            </a:r>
          </a:p>
          <a:p>
            <a:r>
              <a:rPr lang="en-US" dirty="0"/>
              <a:t>Encryption</a:t>
            </a:r>
          </a:p>
        </p:txBody>
      </p:sp>
    </p:spTree>
    <p:extLst>
      <p:ext uri="{BB962C8B-B14F-4D97-AF65-F5344CB8AC3E}">
        <p14:creationId xmlns:p14="http://schemas.microsoft.com/office/powerpoint/2010/main" val="1987409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724</Words>
  <Application>Microsoft Office PowerPoint</Application>
  <PresentationFormat>Widescreen</PresentationFormat>
  <Paragraphs>214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CIS100 – IT Fundamentals +</vt:lpstr>
      <vt:lpstr>Chapter 10</vt:lpstr>
      <vt:lpstr>Chapter 10</vt:lpstr>
      <vt:lpstr>Chapter 10</vt:lpstr>
      <vt:lpstr>Chapter 10</vt:lpstr>
      <vt:lpstr>Chapter 10</vt:lpstr>
      <vt:lpstr>Chapter 11</vt:lpstr>
      <vt:lpstr>Chapter 11</vt:lpstr>
      <vt:lpstr>Chapter 11</vt:lpstr>
      <vt:lpstr>Chapter 11</vt:lpstr>
      <vt:lpstr>Chapter 11</vt:lpstr>
      <vt:lpstr>Chapter 11</vt:lpstr>
      <vt:lpstr>Chapter 11</vt:lpstr>
      <vt:lpstr>Chapter 11</vt:lpstr>
      <vt:lpstr>Chapter 11</vt:lpstr>
      <vt:lpstr>Chapter 11</vt:lpstr>
      <vt:lpstr>Chapter 12</vt:lpstr>
      <vt:lpstr>Chapter 12</vt:lpstr>
      <vt:lpstr>Chapter 12</vt:lpstr>
      <vt:lpstr>Chapter 13</vt:lpstr>
      <vt:lpstr>Chapter 13</vt:lpstr>
      <vt:lpstr>Chapter 13</vt:lpstr>
      <vt:lpstr>Chapter 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CIS100 – IT Fundamentals +</dc:title>
  <dc:creator>Thomas Stangl</dc:creator>
  <cp:lastModifiedBy>Thomas Stangl</cp:lastModifiedBy>
  <cp:revision>4</cp:revision>
  <dcterms:created xsi:type="dcterms:W3CDTF">2020-01-16T23:01:12Z</dcterms:created>
  <dcterms:modified xsi:type="dcterms:W3CDTF">2020-01-16T23:31:17Z</dcterms:modified>
</cp:coreProperties>
</file>