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14" r:id="rId2"/>
    <p:sldId id="315" r:id="rId3"/>
    <p:sldId id="316" r:id="rId4"/>
    <p:sldId id="317" r:id="rId5"/>
    <p:sldId id="371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72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45" r:id="rId29"/>
    <p:sldId id="339" r:id="rId30"/>
    <p:sldId id="340" r:id="rId31"/>
    <p:sldId id="341" r:id="rId32"/>
    <p:sldId id="342" r:id="rId33"/>
    <p:sldId id="343" r:id="rId34"/>
    <p:sldId id="344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1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99626-6814-42EC-8683-A6F0AD42203D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578C4-7826-44ED-B7E0-F3C21889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578C4-7826-44ED-B7E0-F3C2188976C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0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6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1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5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2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5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5A41-2B9A-4566-976E-5361450303F0}" type="datetimeFigureOut">
              <a:rPr lang="en-US" smtClean="0"/>
              <a:pPr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C31D-CB39-4D21-8AFE-162FA8DA1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5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3613150"/>
            <a:ext cx="948531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33450" y="1473201"/>
            <a:ext cx="10515600" cy="1741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+mj-lt"/>
                <a:ea typeface="+mj-ea"/>
                <a:cs typeface="+mj-cs"/>
              </a:rPr>
              <a:t>Week 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+mj-lt"/>
                <a:ea typeface="+mj-ea"/>
                <a:cs typeface="+mj-cs"/>
              </a:rPr>
              <a:t>Class 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atin typeface="+mj-lt"/>
                <a:ea typeface="+mj-ea"/>
                <a:cs typeface="+mj-cs"/>
              </a:rPr>
              <a:t>Networking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Image result for networ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4784"/>
            <a:ext cx="4746625" cy="2606754"/>
          </a:xfrm>
          <a:prstGeom prst="rect">
            <a:avLst/>
          </a:prstGeom>
          <a:noFill/>
        </p:spPr>
      </p:pic>
      <p:pic>
        <p:nvPicPr>
          <p:cNvPr id="1030" name="Picture 6" descr="Image result for networ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4" y="1243012"/>
            <a:ext cx="3578633" cy="189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49" y="954088"/>
            <a:ext cx="1036423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49" y="1011238"/>
            <a:ext cx="10248847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806450"/>
            <a:ext cx="9404350" cy="584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877888"/>
            <a:ext cx="9091612" cy="569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777" y="779917"/>
            <a:ext cx="8702676" cy="590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4098" name="Picture 2" descr="Image result for hub vs sw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74" y="1083365"/>
            <a:ext cx="6215725" cy="51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4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1106488"/>
            <a:ext cx="10060578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4" y="781049"/>
            <a:ext cx="10213975" cy="537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733424"/>
            <a:ext cx="957428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1260474"/>
            <a:ext cx="10196786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63" y="1058863"/>
            <a:ext cx="10189738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4" y="788988"/>
            <a:ext cx="9985375" cy="54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1071563"/>
            <a:ext cx="10339891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730250"/>
            <a:ext cx="9028299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1346200"/>
            <a:ext cx="1049715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873124"/>
            <a:ext cx="9995853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513" y="871538"/>
            <a:ext cx="9057131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817563"/>
            <a:ext cx="1012491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b="47222"/>
          <a:stretch>
            <a:fillRect/>
          </a:stretch>
        </p:blipFill>
        <p:spPr bwMode="auto">
          <a:xfrm>
            <a:off x="977899" y="952500"/>
            <a:ext cx="10554101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771" t="62963" r="72222" b="31481"/>
          <a:stretch>
            <a:fillRect/>
          </a:stretch>
        </p:blipFill>
        <p:spPr bwMode="auto">
          <a:xfrm>
            <a:off x="2959100" y="4546600"/>
            <a:ext cx="977900" cy="5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51481"/>
          <a:stretch>
            <a:fillRect/>
          </a:stretch>
        </p:blipFill>
        <p:spPr bwMode="auto">
          <a:xfrm>
            <a:off x="838200" y="1079500"/>
            <a:ext cx="1064996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513" y="1022350"/>
            <a:ext cx="9550651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286" y="816332"/>
            <a:ext cx="8610600" cy="57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Image result for peer to peer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509713"/>
            <a:ext cx="11404920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311" y="2045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9" y="361344"/>
            <a:ext cx="7345362" cy="62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47106" name="Picture 2" descr="Image result for t-56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812197"/>
            <a:ext cx="5219701" cy="5835125"/>
          </a:xfrm>
          <a:prstGeom prst="rect">
            <a:avLst/>
          </a:prstGeom>
          <a:noFill/>
        </p:spPr>
      </p:pic>
      <p:pic>
        <p:nvPicPr>
          <p:cNvPr id="47108" name="Picture 4" descr="Image result for t-568b patch c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125397"/>
            <a:ext cx="3987800" cy="3108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99" y="982663"/>
            <a:ext cx="10453839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885824"/>
            <a:ext cx="895599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4" y="1576388"/>
            <a:ext cx="10932649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4" y="1136650"/>
            <a:ext cx="1057133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922338"/>
            <a:ext cx="9547942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687246"/>
            <a:ext cx="8585200" cy="590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99" y="1635124"/>
            <a:ext cx="10575149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4" y="1981201"/>
            <a:ext cx="1119985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4" y="692150"/>
            <a:ext cx="8527053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699" y="814388"/>
            <a:ext cx="9802361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990600"/>
            <a:ext cx="9998379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5181"/>
          <a:stretch/>
        </p:blipFill>
        <p:spPr bwMode="auto">
          <a:xfrm>
            <a:off x="342900" y="1571625"/>
            <a:ext cx="11603052" cy="380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962024"/>
            <a:ext cx="9951511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49" y="738188"/>
            <a:ext cx="8009155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966788"/>
            <a:ext cx="9795508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b="21655"/>
          <a:stretch>
            <a:fillRect/>
          </a:stretch>
        </p:blipFill>
        <p:spPr bwMode="auto">
          <a:xfrm>
            <a:off x="1104900" y="764138"/>
            <a:ext cx="9888494" cy="55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49" y="679450"/>
            <a:ext cx="9140748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738188"/>
            <a:ext cx="9151937" cy="579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sp>
        <p:nvSpPr>
          <p:cNvPr id="2" name="AutoShape 2" descr="Image result for peer to peer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peer to pee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2537116"/>
            <a:ext cx="5426075" cy="33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lient server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2537116"/>
            <a:ext cx="4435025" cy="33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6700" y="1651000"/>
            <a:ext cx="7719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Peer-to-Peer                                                                                         Client-Server</a:t>
            </a:r>
          </a:p>
          <a:p>
            <a:r>
              <a:rPr lang="en-US"/>
              <a:t>(Workgroup Model)                                                                          (Enterprise Model)</a:t>
            </a:r>
          </a:p>
        </p:txBody>
      </p:sp>
    </p:spTree>
    <p:extLst>
      <p:ext uri="{BB962C8B-B14F-4D97-AF65-F5344CB8AC3E}">
        <p14:creationId xmlns:p14="http://schemas.microsoft.com/office/powerpoint/2010/main" val="2455009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b="42562"/>
          <a:stretch>
            <a:fillRect/>
          </a:stretch>
        </p:blipFill>
        <p:spPr bwMode="auto">
          <a:xfrm>
            <a:off x="1093788" y="941388"/>
            <a:ext cx="1014926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t="57438"/>
          <a:stretch>
            <a:fillRect/>
          </a:stretch>
        </p:blipFill>
        <p:spPr bwMode="auto">
          <a:xfrm>
            <a:off x="788987" y="1041400"/>
            <a:ext cx="106601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77" t="49465" r="86216" b="46072"/>
          <a:stretch>
            <a:fillRect/>
          </a:stretch>
        </p:blipFill>
        <p:spPr bwMode="auto">
          <a:xfrm>
            <a:off x="1270000" y="1981199"/>
            <a:ext cx="1003300" cy="4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" y="1728788"/>
            <a:ext cx="1052634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768349"/>
            <a:ext cx="8775700" cy="566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25" y="1058863"/>
            <a:ext cx="10095484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338" y="669924"/>
            <a:ext cx="8470928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385888"/>
            <a:ext cx="10623019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4" y="695324"/>
            <a:ext cx="9686925" cy="57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1711" y="1537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b="38663"/>
          <a:stretch>
            <a:fillRect/>
          </a:stretch>
        </p:blipFill>
        <p:spPr bwMode="auto">
          <a:xfrm>
            <a:off x="1163638" y="1080644"/>
            <a:ext cx="10042077" cy="467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9811" y="2299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49" y="1216024"/>
            <a:ext cx="10396937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500" y="1409700"/>
            <a:ext cx="9105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/>
              <a:t>PAN 		Personal Area Network – Small area. Few feet for personal devices (PC – 		Smartphone – Tablet) - Bluetooth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LAN		Local Area Network – Small geographic area. Office, Building.  			Wired/Wireless			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WLAN		Wireless LAN. Same area as LAN. Radio Signals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MAN		Metropolitan Area Network.  Campus, multiple buildings, city-wide. Public 		Utility, for example.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WAN		Wide Area Network.  Same as WAN, but could be statewide, nationwide or 		even world-wide scale.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/>
          </a:p>
          <a:p>
            <a:r>
              <a:rPr lang="en-US"/>
              <a:t>***MAN/WAN use same structure and connection methods as such terms are indifferent and many IT Pros don’t even use MAN as a term.</a:t>
            </a:r>
          </a:p>
          <a:p>
            <a:endParaRPr lang="en-US"/>
          </a:p>
          <a:p>
            <a:r>
              <a:rPr lang="en-US"/>
              <a:t>***All are part of and owned by one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2422525"/>
            <a:ext cx="10515600" cy="1325563"/>
          </a:xfrm>
        </p:spPr>
        <p:txBody>
          <a:bodyPr/>
          <a:lstStyle/>
          <a:p>
            <a:pPr algn="ctr"/>
            <a:r>
              <a:rPr lang="en-US"/>
              <a:t>End of lesson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7154" y="103671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815974"/>
            <a:ext cx="9021762" cy="58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sp>
        <p:nvSpPr>
          <p:cNvPr id="2" name="TextBox 1"/>
          <p:cNvSpPr txBox="1"/>
          <p:nvPr>
            <p:extLst>
              <p:ext uri="{D42A27DB-BD31-4B8C-83A1-F6EECF244321}">
                <p14:modId xmlns:p14="http://schemas.microsoft.com/office/powerpoint/2010/main" val="3561413873"/>
              </p:ext>
            </p:extLst>
          </p:nvPr>
        </p:nvSpPr>
        <p:spPr>
          <a:xfrm>
            <a:off x="901700" y="867465"/>
            <a:ext cx="934720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/>
              <a:t>PARTICIPATION</a:t>
            </a:r>
            <a:endParaRPr lang="en-US" sz="2000"/>
          </a:p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37995" t="3728" r="2501" b="51075"/>
          <a:stretch/>
        </p:blipFill>
        <p:spPr bwMode="auto">
          <a:xfrm>
            <a:off x="114298" y="3841065"/>
            <a:ext cx="57404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39547" t="57312" r="2765" b="23584"/>
          <a:stretch/>
        </p:blipFill>
        <p:spPr bwMode="auto">
          <a:xfrm>
            <a:off x="201854" y="1397000"/>
            <a:ext cx="5565289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40234" t="79212" r="1711" b="1918"/>
          <a:stretch/>
        </p:blipFill>
        <p:spPr bwMode="auto">
          <a:xfrm>
            <a:off x="5281856" y="2552700"/>
            <a:ext cx="5600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7911" y="344245"/>
            <a:ext cx="233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CIAT CIS101A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188" y="790574"/>
            <a:ext cx="9164576" cy="564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71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60</Slides>
  <Notes>1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2017-07-17T14:56:04Z</dcterms:modified>
</cp:coreProperties>
</file>