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1" d="100"/>
          <a:sy n="71" d="100"/>
        </p:scale>
        <p:origin x="66"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7/30/2019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Week Four</a:t>
            </a:r>
            <a:br>
              <a:rPr lang="en-US" dirty="0"/>
            </a:br>
            <a:r>
              <a:rPr lang="en-US" dirty="0"/>
              <a:t>CIS101A</a:t>
            </a:r>
          </a:p>
        </p:txBody>
      </p:sp>
      <p:sp>
        <p:nvSpPr>
          <p:cNvPr id="3" name="Subtitle 2"/>
          <p:cNvSpPr>
            <a:spLocks noGrp="1"/>
          </p:cNvSpPr>
          <p:nvPr>
            <p:ph type="subTitle" idx="1"/>
          </p:nvPr>
        </p:nvSpPr>
        <p:spPr/>
        <p:txBody>
          <a:bodyPr/>
          <a:lstStyle/>
          <a:p>
            <a:pPr algn="ctr"/>
            <a:r>
              <a:rPr lang="en-US" dirty="0"/>
              <a:t>COMPUTER HARDWARE FUNDAMENTALS</a:t>
            </a:r>
          </a:p>
        </p:txBody>
      </p:sp>
    </p:spTree>
    <p:extLst>
      <p:ext uri="{BB962C8B-B14F-4D97-AF65-F5344CB8AC3E}">
        <p14:creationId xmlns:p14="http://schemas.microsoft.com/office/powerpoint/2010/main" val="362262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6C2D-5F36-4A54-9014-47A8B5629F1B}"/>
              </a:ext>
            </a:extLst>
          </p:cNvPr>
          <p:cNvSpPr>
            <a:spLocks noGrp="1"/>
          </p:cNvSpPr>
          <p:nvPr>
            <p:ph type="title"/>
          </p:nvPr>
        </p:nvSpPr>
        <p:spPr>
          <a:xfrm>
            <a:off x="2592925" y="624110"/>
            <a:ext cx="8911687" cy="662664"/>
          </a:xfrm>
        </p:spPr>
        <p:txBody>
          <a:bodyPr/>
          <a:lstStyle/>
          <a:p>
            <a:pPr algn="ctr"/>
            <a:r>
              <a:rPr lang="en-US" dirty="0"/>
              <a:t>PORTABLE DEVICES</a:t>
            </a:r>
          </a:p>
        </p:txBody>
      </p:sp>
      <p:sp>
        <p:nvSpPr>
          <p:cNvPr id="3" name="Content Placeholder 2">
            <a:extLst>
              <a:ext uri="{FF2B5EF4-FFF2-40B4-BE49-F238E27FC236}">
                <a16:creationId xmlns:a16="http://schemas.microsoft.com/office/drawing/2014/main" id="{C8EB36A8-58B9-457C-B635-1DF80E6596AC}"/>
              </a:ext>
            </a:extLst>
          </p:cNvPr>
          <p:cNvSpPr>
            <a:spLocks noGrp="1"/>
          </p:cNvSpPr>
          <p:nvPr>
            <p:ph idx="1"/>
          </p:nvPr>
        </p:nvSpPr>
        <p:spPr>
          <a:xfrm>
            <a:off x="2589212" y="1299714"/>
            <a:ext cx="8915400" cy="4611508"/>
          </a:xfrm>
        </p:spPr>
        <p:txBody>
          <a:bodyPr vert="horz" lIns="91440" tIns="45720" rIns="91440" bIns="45720" rtlCol="0" anchor="t">
            <a:normAutofit/>
          </a:bodyPr>
          <a:lstStyle/>
          <a:p>
            <a:r>
              <a:rPr lang="en-US" dirty="0"/>
              <a:t>TYPICALLY VIEWED AS A NOTEBOOK OR A LAPTOP; EITHER IS MEANT AS A REPLACEMENT FOR A DESKTOP PC</a:t>
            </a:r>
          </a:p>
          <a:p>
            <a:r>
              <a:rPr lang="en-US" dirty="0"/>
              <a:t>GAMING, NETBOOKS (CHROMEBOOK), 2-IN-1s, CONVERTIBLES (ROTATING SCREENS)</a:t>
            </a:r>
          </a:p>
        </p:txBody>
      </p:sp>
    </p:spTree>
    <p:extLst>
      <p:ext uri="{BB962C8B-B14F-4D97-AF65-F5344CB8AC3E}">
        <p14:creationId xmlns:p14="http://schemas.microsoft.com/office/powerpoint/2010/main" val="2106395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9909A-234B-45E3-A2AB-C9795486C9FB}"/>
              </a:ext>
            </a:extLst>
          </p:cNvPr>
          <p:cNvSpPr>
            <a:spLocks noGrp="1"/>
          </p:cNvSpPr>
          <p:nvPr>
            <p:ph type="title"/>
          </p:nvPr>
        </p:nvSpPr>
        <p:spPr>
          <a:xfrm>
            <a:off x="2592925" y="624110"/>
            <a:ext cx="8911687" cy="662664"/>
          </a:xfrm>
        </p:spPr>
        <p:txBody>
          <a:bodyPr/>
          <a:lstStyle/>
          <a:p>
            <a:r>
              <a:rPr lang="en-US" dirty="0"/>
              <a:t>PORTABLE INPUT DEVICES</a:t>
            </a:r>
          </a:p>
        </p:txBody>
      </p:sp>
      <p:sp>
        <p:nvSpPr>
          <p:cNvPr id="3" name="Content Placeholder 2">
            <a:extLst>
              <a:ext uri="{FF2B5EF4-FFF2-40B4-BE49-F238E27FC236}">
                <a16:creationId xmlns:a16="http://schemas.microsoft.com/office/drawing/2014/main" id="{C8C9B89F-9E5B-4B22-AA95-374C379EB538}"/>
              </a:ext>
            </a:extLst>
          </p:cNvPr>
          <p:cNvSpPr>
            <a:spLocks noGrp="1"/>
          </p:cNvSpPr>
          <p:nvPr>
            <p:ph idx="1"/>
          </p:nvPr>
        </p:nvSpPr>
        <p:spPr>
          <a:xfrm>
            <a:off x="2589212" y="1299714"/>
            <a:ext cx="8915400" cy="4611508"/>
          </a:xfrm>
        </p:spPr>
        <p:txBody>
          <a:bodyPr vert="horz" lIns="91440" tIns="45720" rIns="91440" bIns="45720" rtlCol="0" anchor="t">
            <a:normAutofit/>
          </a:bodyPr>
          <a:lstStyle/>
          <a:p>
            <a:r>
              <a:rPr lang="en-US" dirty="0"/>
              <a:t>Smaller form factor QWERTY keyboard (88 keys instead of 105)</a:t>
            </a:r>
          </a:p>
          <a:p>
            <a:pPr lvl="1"/>
            <a:r>
              <a:rPr lang="en-US" dirty="0"/>
              <a:t>Uses a </a:t>
            </a:r>
            <a:r>
              <a:rPr lang="en-US" dirty="0" err="1"/>
              <a:t>Fn</a:t>
            </a:r>
            <a:r>
              <a:rPr lang="en-US" dirty="0"/>
              <a:t> key to add functionality to sets of keys (F1 – F12)</a:t>
            </a:r>
          </a:p>
          <a:p>
            <a:pPr lvl="1"/>
            <a:r>
              <a:rPr lang="en-US" dirty="0"/>
              <a:t>No separate numpad to conserve space</a:t>
            </a:r>
          </a:p>
          <a:p>
            <a:r>
              <a:rPr lang="en-US" dirty="0"/>
              <a:t>Pointing devices: track-point (pointing stick), touchpad, stylus</a:t>
            </a:r>
          </a:p>
          <a:p>
            <a:pPr lvl="1"/>
            <a:r>
              <a:rPr lang="en-US" dirty="0"/>
              <a:t>Pointing stick is like an eraser in the middle of the keyboard</a:t>
            </a:r>
          </a:p>
          <a:p>
            <a:pPr lvl="1"/>
            <a:r>
              <a:rPr lang="en-US" dirty="0"/>
              <a:t>Touchpad has a capacitive contact area with mouse buttons built in or below</a:t>
            </a:r>
          </a:p>
          <a:p>
            <a:pPr lvl="1"/>
            <a:r>
              <a:rPr lang="en-US" dirty="0"/>
              <a:t>Stylus is like a pen used for digitized screens</a:t>
            </a:r>
          </a:p>
          <a:p>
            <a:r>
              <a:rPr lang="en-US" dirty="0"/>
              <a:t>Webcams / microphones: two-way camera that allows voice and audio data to be sent over IP</a:t>
            </a:r>
          </a:p>
        </p:txBody>
      </p:sp>
    </p:spTree>
    <p:extLst>
      <p:ext uri="{BB962C8B-B14F-4D97-AF65-F5344CB8AC3E}">
        <p14:creationId xmlns:p14="http://schemas.microsoft.com/office/powerpoint/2010/main" val="2272328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8D13F-2529-4C82-8CD1-92B35D1FA2F9}"/>
              </a:ext>
            </a:extLst>
          </p:cNvPr>
          <p:cNvSpPr>
            <a:spLocks noGrp="1"/>
          </p:cNvSpPr>
          <p:nvPr>
            <p:ph type="title"/>
          </p:nvPr>
        </p:nvSpPr>
        <p:spPr>
          <a:xfrm>
            <a:off x="2592925" y="624110"/>
            <a:ext cx="8911687" cy="648287"/>
          </a:xfrm>
        </p:spPr>
        <p:txBody>
          <a:bodyPr/>
          <a:lstStyle/>
          <a:p>
            <a:pPr algn="ctr"/>
            <a:r>
              <a:rPr lang="en-US" dirty="0"/>
              <a:t>Portable Device Display Types</a:t>
            </a:r>
          </a:p>
        </p:txBody>
      </p:sp>
      <p:sp>
        <p:nvSpPr>
          <p:cNvPr id="3" name="Content Placeholder 2">
            <a:extLst>
              <a:ext uri="{FF2B5EF4-FFF2-40B4-BE49-F238E27FC236}">
                <a16:creationId xmlns:a16="http://schemas.microsoft.com/office/drawing/2014/main" id="{09EB8DA3-11A7-49B8-B01D-8F90BAE180C6}"/>
              </a:ext>
            </a:extLst>
          </p:cNvPr>
          <p:cNvSpPr>
            <a:spLocks noGrp="1"/>
          </p:cNvSpPr>
          <p:nvPr>
            <p:ph idx="1"/>
          </p:nvPr>
        </p:nvSpPr>
        <p:spPr>
          <a:xfrm>
            <a:off x="2589212" y="1357223"/>
            <a:ext cx="8915400" cy="4553999"/>
          </a:xfrm>
        </p:spPr>
        <p:txBody>
          <a:bodyPr vert="horz" lIns="91440" tIns="45720" rIns="91440" bIns="45720" rtlCol="0" anchor="t">
            <a:normAutofit/>
          </a:bodyPr>
          <a:lstStyle/>
          <a:p>
            <a:pPr marL="0" indent="0">
              <a:buNone/>
            </a:pPr>
            <a:r>
              <a:rPr lang="en-US" dirty="0"/>
              <a:t>Majority of laptop screens are LCD (Liquid Crystal Display)</a:t>
            </a:r>
          </a:p>
          <a:p>
            <a:pPr marL="0" indent="0">
              <a:buNone/>
            </a:pPr>
            <a:r>
              <a:rPr lang="en-US" dirty="0"/>
              <a:t>10 to 17" diagonal with a 4:3, 16:9, 16:10, or 21:9 aspect ration</a:t>
            </a:r>
          </a:p>
          <a:p>
            <a:pPr marL="0" indent="0">
              <a:buNone/>
            </a:pPr>
            <a:r>
              <a:rPr lang="en-US" dirty="0"/>
              <a:t>Screens are either high gloss or matte</a:t>
            </a:r>
          </a:p>
          <a:p>
            <a:pPr marL="0" indent="0">
              <a:buNone/>
            </a:pPr>
            <a:r>
              <a:rPr lang="en-US" dirty="0"/>
              <a:t>LED backlighting has helped matte screens keep their brightness with antiglare screens</a:t>
            </a:r>
          </a:p>
          <a:p>
            <a:pPr marL="0" indent="0">
              <a:buNone/>
            </a:pPr>
            <a:r>
              <a:rPr lang="en-US" dirty="0"/>
              <a:t>Most laptop LCD screens are TN or IPS</a:t>
            </a:r>
          </a:p>
          <a:p>
            <a:pPr marL="0" indent="0">
              <a:buNone/>
            </a:pPr>
            <a:endParaRPr lang="en-US" dirty="0"/>
          </a:p>
        </p:txBody>
      </p:sp>
    </p:spTree>
    <p:extLst>
      <p:ext uri="{BB962C8B-B14F-4D97-AF65-F5344CB8AC3E}">
        <p14:creationId xmlns:p14="http://schemas.microsoft.com/office/powerpoint/2010/main" val="4285552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F3A68-C6FB-4DB9-B5CC-B9CAB02BE4BC}"/>
              </a:ext>
            </a:extLst>
          </p:cNvPr>
          <p:cNvSpPr>
            <a:spLocks noGrp="1"/>
          </p:cNvSpPr>
          <p:nvPr>
            <p:ph type="title"/>
          </p:nvPr>
        </p:nvSpPr>
        <p:spPr>
          <a:xfrm>
            <a:off x="2592925" y="624110"/>
            <a:ext cx="8911687" cy="748927"/>
          </a:xfrm>
        </p:spPr>
        <p:txBody>
          <a:bodyPr>
            <a:normAutofit/>
          </a:bodyPr>
          <a:lstStyle/>
          <a:p>
            <a:pPr algn="ctr"/>
            <a:r>
              <a:rPr lang="en-US" dirty="0"/>
              <a:t>Single-Function Ports</a:t>
            </a:r>
          </a:p>
        </p:txBody>
      </p:sp>
      <p:sp>
        <p:nvSpPr>
          <p:cNvPr id="3" name="Content Placeholder 2">
            <a:extLst>
              <a:ext uri="{FF2B5EF4-FFF2-40B4-BE49-F238E27FC236}">
                <a16:creationId xmlns:a16="http://schemas.microsoft.com/office/drawing/2014/main" id="{E7D0E923-5F3B-46AA-BD21-6BD058EB1F6A}"/>
              </a:ext>
            </a:extLst>
          </p:cNvPr>
          <p:cNvSpPr>
            <a:spLocks noGrp="1"/>
          </p:cNvSpPr>
          <p:nvPr>
            <p:ph idx="1"/>
          </p:nvPr>
        </p:nvSpPr>
        <p:spPr>
          <a:xfrm>
            <a:off x="2589212" y="1371600"/>
            <a:ext cx="8915400" cy="4539622"/>
          </a:xfrm>
        </p:spPr>
        <p:txBody>
          <a:bodyPr vert="horz" lIns="91440" tIns="45720" rIns="91440" bIns="45720" rtlCol="0" anchor="t">
            <a:normAutofit/>
          </a:bodyPr>
          <a:lstStyle/>
          <a:p>
            <a:r>
              <a:rPr lang="en-US" dirty="0"/>
              <a:t>Audio port: 3.5mm TRS jack is typical on portable devices</a:t>
            </a:r>
          </a:p>
          <a:p>
            <a:r>
              <a:rPr lang="en-US" dirty="0"/>
              <a:t>Display ports: HDMI, DP, VGA, DVI are typical; use </a:t>
            </a:r>
            <a:r>
              <a:rPr lang="en-US" dirty="0" err="1"/>
              <a:t>Fn</a:t>
            </a:r>
            <a:r>
              <a:rPr lang="en-US" dirty="0"/>
              <a:t> + dual monitor to allow for two screens</a:t>
            </a:r>
          </a:p>
          <a:p>
            <a:r>
              <a:rPr lang="en-US" dirty="0"/>
              <a:t>Smart-Card reader: Log in device along with a PIN number for secure log in</a:t>
            </a:r>
          </a:p>
        </p:txBody>
      </p:sp>
    </p:spTree>
    <p:extLst>
      <p:ext uri="{BB962C8B-B14F-4D97-AF65-F5344CB8AC3E}">
        <p14:creationId xmlns:p14="http://schemas.microsoft.com/office/powerpoint/2010/main" val="2078597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3A2BF-ECFF-4076-B82A-47054FE20B8D}"/>
              </a:ext>
            </a:extLst>
          </p:cNvPr>
          <p:cNvSpPr>
            <a:spLocks noGrp="1"/>
          </p:cNvSpPr>
          <p:nvPr>
            <p:ph type="title"/>
          </p:nvPr>
        </p:nvSpPr>
        <p:spPr>
          <a:xfrm>
            <a:off x="2592925" y="624110"/>
            <a:ext cx="8911687" cy="763306"/>
          </a:xfrm>
        </p:spPr>
        <p:txBody>
          <a:bodyPr/>
          <a:lstStyle/>
          <a:p>
            <a:pPr algn="ctr"/>
            <a:r>
              <a:rPr lang="en-US" dirty="0"/>
              <a:t>Networking Options</a:t>
            </a:r>
          </a:p>
        </p:txBody>
      </p:sp>
      <p:sp>
        <p:nvSpPr>
          <p:cNvPr id="3" name="Content Placeholder 2">
            <a:extLst>
              <a:ext uri="{FF2B5EF4-FFF2-40B4-BE49-F238E27FC236}">
                <a16:creationId xmlns:a16="http://schemas.microsoft.com/office/drawing/2014/main" id="{98ED3481-A24A-4951-B647-7FB14A4A9BE7}"/>
              </a:ext>
            </a:extLst>
          </p:cNvPr>
          <p:cNvSpPr>
            <a:spLocks noGrp="1"/>
          </p:cNvSpPr>
          <p:nvPr>
            <p:ph idx="1"/>
          </p:nvPr>
        </p:nvSpPr>
        <p:spPr>
          <a:xfrm>
            <a:off x="2589212" y="1400355"/>
            <a:ext cx="8915400" cy="4510867"/>
          </a:xfrm>
        </p:spPr>
        <p:txBody>
          <a:bodyPr vert="horz" lIns="91440" tIns="45720" rIns="91440" bIns="45720" rtlCol="0" anchor="t">
            <a:normAutofit/>
          </a:bodyPr>
          <a:lstStyle/>
          <a:p>
            <a:r>
              <a:rPr lang="en-US" dirty="0"/>
              <a:t>802.11 Wireless:</a:t>
            </a:r>
          </a:p>
          <a:p>
            <a:r>
              <a:rPr lang="en-US" dirty="0"/>
              <a:t>Bluetooth:</a:t>
            </a:r>
          </a:p>
          <a:p>
            <a:r>
              <a:rPr lang="en-US" dirty="0"/>
              <a:t>Hardware switches: manually control device to be enabled or disabled</a:t>
            </a:r>
          </a:p>
          <a:p>
            <a:r>
              <a:rPr lang="en-US" dirty="0"/>
              <a:t>Wired Ethernet (RJ45)</a:t>
            </a:r>
          </a:p>
        </p:txBody>
      </p:sp>
    </p:spTree>
    <p:extLst>
      <p:ext uri="{BB962C8B-B14F-4D97-AF65-F5344CB8AC3E}">
        <p14:creationId xmlns:p14="http://schemas.microsoft.com/office/powerpoint/2010/main" val="635430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6817E-4AD2-4B94-B13E-5C8AE343BEAB}"/>
              </a:ext>
            </a:extLst>
          </p:cNvPr>
          <p:cNvSpPr>
            <a:spLocks noGrp="1"/>
          </p:cNvSpPr>
          <p:nvPr>
            <p:ph type="title"/>
          </p:nvPr>
        </p:nvSpPr>
        <p:spPr>
          <a:xfrm>
            <a:off x="2592925" y="624110"/>
            <a:ext cx="8911687" cy="705796"/>
          </a:xfrm>
        </p:spPr>
        <p:txBody>
          <a:bodyPr/>
          <a:lstStyle/>
          <a:p>
            <a:pPr algn="ctr"/>
            <a:r>
              <a:rPr lang="en-US" dirty="0"/>
              <a:t>General-Purpose Ports</a:t>
            </a:r>
          </a:p>
        </p:txBody>
      </p:sp>
      <p:sp>
        <p:nvSpPr>
          <p:cNvPr id="3" name="Content Placeholder 2">
            <a:extLst>
              <a:ext uri="{FF2B5EF4-FFF2-40B4-BE49-F238E27FC236}">
                <a16:creationId xmlns:a16="http://schemas.microsoft.com/office/drawing/2014/main" id="{10886975-3CBB-43BA-BDC7-AB703798A0F9}"/>
              </a:ext>
            </a:extLst>
          </p:cNvPr>
          <p:cNvSpPr>
            <a:spLocks noGrp="1"/>
          </p:cNvSpPr>
          <p:nvPr>
            <p:ph idx="1"/>
          </p:nvPr>
        </p:nvSpPr>
        <p:spPr>
          <a:xfrm>
            <a:off x="2589212" y="1342846"/>
            <a:ext cx="8915400" cy="4568376"/>
          </a:xfrm>
        </p:spPr>
        <p:txBody>
          <a:bodyPr vert="horz" lIns="91440" tIns="45720" rIns="91440" bIns="45720" rtlCol="0" anchor="t">
            <a:normAutofit/>
          </a:bodyPr>
          <a:lstStyle/>
          <a:p>
            <a:r>
              <a:rPr lang="en-US" dirty="0"/>
              <a:t>Universal Serial Bus</a:t>
            </a:r>
          </a:p>
          <a:p>
            <a:r>
              <a:rPr lang="en-US" dirty="0"/>
              <a:t>Thunderbolt</a:t>
            </a:r>
          </a:p>
          <a:p>
            <a:r>
              <a:rPr lang="en-US" dirty="0"/>
              <a:t>IEEE1394</a:t>
            </a:r>
          </a:p>
          <a:p>
            <a:endParaRPr lang="en-US" dirty="0"/>
          </a:p>
          <a:p>
            <a:r>
              <a:rPr lang="en-US" dirty="0"/>
              <a:t>Docking station: allows for external devices to be plugged into your portable device while the device is charging</a:t>
            </a:r>
          </a:p>
          <a:p>
            <a:r>
              <a:rPr lang="en-US" dirty="0"/>
              <a:t>Port replicator: support connectors laptop devices lack</a:t>
            </a:r>
          </a:p>
          <a:p>
            <a:r>
              <a:rPr lang="en-US" dirty="0"/>
              <a:t>USB adapters: convert USB to RJ45, 802.11, RJ11</a:t>
            </a:r>
          </a:p>
        </p:txBody>
      </p:sp>
    </p:spTree>
    <p:extLst>
      <p:ext uri="{BB962C8B-B14F-4D97-AF65-F5344CB8AC3E}">
        <p14:creationId xmlns:p14="http://schemas.microsoft.com/office/powerpoint/2010/main" val="3242416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A896-3444-4FC4-B2B0-06EEE76B2959}"/>
              </a:ext>
            </a:extLst>
          </p:cNvPr>
          <p:cNvSpPr>
            <a:spLocks noGrp="1"/>
          </p:cNvSpPr>
          <p:nvPr>
            <p:ph type="title"/>
          </p:nvPr>
        </p:nvSpPr>
        <p:spPr>
          <a:xfrm>
            <a:off x="2592925" y="624110"/>
            <a:ext cx="8911687" cy="835192"/>
          </a:xfrm>
        </p:spPr>
        <p:txBody>
          <a:bodyPr>
            <a:normAutofit/>
          </a:bodyPr>
          <a:lstStyle/>
          <a:p>
            <a:pPr algn="ctr"/>
            <a:r>
              <a:rPr lang="en-US" sz="2800" dirty="0"/>
              <a:t>Managing / Maintaining Portable Computers</a:t>
            </a:r>
          </a:p>
        </p:txBody>
      </p:sp>
      <p:sp>
        <p:nvSpPr>
          <p:cNvPr id="3" name="Content Placeholder 2">
            <a:extLst>
              <a:ext uri="{FF2B5EF4-FFF2-40B4-BE49-F238E27FC236}">
                <a16:creationId xmlns:a16="http://schemas.microsoft.com/office/drawing/2014/main" id="{4650F927-2091-4888-ACAC-4E8CCFDDBE97}"/>
              </a:ext>
            </a:extLst>
          </p:cNvPr>
          <p:cNvSpPr>
            <a:spLocks noGrp="1"/>
          </p:cNvSpPr>
          <p:nvPr>
            <p:ph idx="1"/>
          </p:nvPr>
        </p:nvSpPr>
        <p:spPr>
          <a:xfrm>
            <a:off x="2589212" y="1759789"/>
            <a:ext cx="8915400" cy="4151433"/>
          </a:xfrm>
        </p:spPr>
        <p:txBody>
          <a:bodyPr vert="horz" lIns="91440" tIns="45720" rIns="91440" bIns="45720" rtlCol="0" anchor="t">
            <a:normAutofit/>
          </a:bodyPr>
          <a:lstStyle/>
          <a:p>
            <a:r>
              <a:rPr lang="en-US" dirty="0"/>
              <a:t>Batteries: NiCad, NiMH, Li-Ion are common battery types for portable; Li-Ion only one used today</a:t>
            </a:r>
          </a:p>
          <a:p>
            <a:r>
              <a:rPr lang="en-US" dirty="0"/>
              <a:t>Li-Ion: keep 70-80% charged, never drain to 0% unless calibrating, store in a cool place (do not freeze); do not handle a ruptured battery</a:t>
            </a:r>
          </a:p>
          <a:p>
            <a:r>
              <a:rPr lang="en-US" dirty="0"/>
              <a:t>Li-Ion have built in circuitry to prevent overcharging</a:t>
            </a:r>
          </a:p>
          <a:p>
            <a:endParaRPr lang="en-US" dirty="0"/>
          </a:p>
        </p:txBody>
      </p:sp>
    </p:spTree>
    <p:extLst>
      <p:ext uri="{BB962C8B-B14F-4D97-AF65-F5344CB8AC3E}">
        <p14:creationId xmlns:p14="http://schemas.microsoft.com/office/powerpoint/2010/main" val="1449621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2176-C05A-425E-B09F-7ADD69F847C5}"/>
              </a:ext>
            </a:extLst>
          </p:cNvPr>
          <p:cNvSpPr>
            <a:spLocks noGrp="1"/>
          </p:cNvSpPr>
          <p:nvPr>
            <p:ph type="title"/>
          </p:nvPr>
        </p:nvSpPr>
        <p:spPr>
          <a:xfrm>
            <a:off x="2592925" y="624110"/>
            <a:ext cx="8911687" cy="648287"/>
          </a:xfrm>
        </p:spPr>
        <p:txBody>
          <a:bodyPr/>
          <a:lstStyle/>
          <a:p>
            <a:pPr algn="ctr"/>
            <a:r>
              <a:rPr lang="en-US" dirty="0"/>
              <a:t>Power Management</a:t>
            </a:r>
          </a:p>
        </p:txBody>
      </p:sp>
      <p:sp>
        <p:nvSpPr>
          <p:cNvPr id="3" name="Content Placeholder 2">
            <a:extLst>
              <a:ext uri="{FF2B5EF4-FFF2-40B4-BE49-F238E27FC236}">
                <a16:creationId xmlns:a16="http://schemas.microsoft.com/office/drawing/2014/main" id="{751FE784-B946-432B-9E34-80F9AFF4A58D}"/>
              </a:ext>
            </a:extLst>
          </p:cNvPr>
          <p:cNvSpPr>
            <a:spLocks noGrp="1"/>
          </p:cNvSpPr>
          <p:nvPr>
            <p:ph idx="1"/>
          </p:nvPr>
        </p:nvSpPr>
        <p:spPr>
          <a:xfrm>
            <a:off x="2589212" y="1342846"/>
            <a:ext cx="8915400" cy="4568376"/>
          </a:xfrm>
        </p:spPr>
        <p:txBody>
          <a:bodyPr vert="horz" lIns="91440" tIns="45720" rIns="91440" bIns="45720" rtlCol="0" anchor="t">
            <a:normAutofit/>
          </a:bodyPr>
          <a:lstStyle/>
          <a:p>
            <a:pPr marL="0" indent="0">
              <a:buNone/>
            </a:pPr>
            <a:r>
              <a:rPr lang="en-US" dirty="0"/>
              <a:t>Designed to work with all hardware, the BIOS, and the OS to keep battery usage to a minimum for conservation</a:t>
            </a:r>
          </a:p>
          <a:p>
            <a:pPr marL="0" indent="0">
              <a:buNone/>
            </a:pPr>
            <a:r>
              <a:rPr lang="en-US" dirty="0"/>
              <a:t>Power Modes: Mechanical and soft-power off mode</a:t>
            </a:r>
          </a:p>
          <a:p>
            <a:pPr marL="0" indent="0">
              <a:buNone/>
            </a:pPr>
            <a:r>
              <a:rPr lang="en-US" dirty="0"/>
              <a:t>Also Sleep, Standby or Suspend modes</a:t>
            </a:r>
          </a:p>
          <a:p>
            <a:pPr marL="0" indent="0">
              <a:buNone/>
            </a:pPr>
            <a:r>
              <a:rPr lang="en-US" dirty="0"/>
              <a:t>Hibernate mode is the slowest to recover from but saves the most battery</a:t>
            </a:r>
          </a:p>
          <a:p>
            <a:pPr marL="0" indent="0">
              <a:buNone/>
            </a:pPr>
            <a:endParaRPr lang="en-US" dirty="0"/>
          </a:p>
          <a:p>
            <a:pPr marL="0" indent="0">
              <a:buNone/>
            </a:pPr>
            <a:r>
              <a:rPr lang="en-US" dirty="0"/>
              <a:t>Configure Power Options:</a:t>
            </a:r>
          </a:p>
          <a:p>
            <a:pPr marL="0" indent="0">
              <a:buNone/>
            </a:pPr>
            <a:r>
              <a:rPr lang="en-US" dirty="0"/>
              <a:t>Starts with the BIOS, enable ACPI</a:t>
            </a:r>
          </a:p>
          <a:p>
            <a:pPr marL="0" indent="0">
              <a:buNone/>
            </a:pPr>
            <a:r>
              <a:rPr lang="en-US" dirty="0"/>
              <a:t>OS configure: Advanced Configuration and Power Interface; found in control panel or power | sleep in Windows</a:t>
            </a:r>
          </a:p>
          <a:p>
            <a:pPr marL="0" indent="0">
              <a:buNone/>
            </a:pPr>
            <a:r>
              <a:rPr lang="en-US" dirty="0"/>
              <a:t>Use a pre-built plan or customize your own power plan</a:t>
            </a:r>
          </a:p>
        </p:txBody>
      </p:sp>
    </p:spTree>
    <p:extLst>
      <p:ext uri="{BB962C8B-B14F-4D97-AF65-F5344CB8AC3E}">
        <p14:creationId xmlns:p14="http://schemas.microsoft.com/office/powerpoint/2010/main" val="1028521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CF1C-6EF8-45F6-952A-E26DEB2E9B1F}"/>
              </a:ext>
            </a:extLst>
          </p:cNvPr>
          <p:cNvSpPr>
            <a:spLocks noGrp="1"/>
          </p:cNvSpPr>
          <p:nvPr>
            <p:ph type="title"/>
          </p:nvPr>
        </p:nvSpPr>
        <p:spPr>
          <a:xfrm>
            <a:off x="2592925" y="624110"/>
            <a:ext cx="8911687" cy="662664"/>
          </a:xfrm>
        </p:spPr>
        <p:txBody>
          <a:bodyPr/>
          <a:lstStyle/>
          <a:p>
            <a:pPr algn="ctr"/>
            <a:r>
              <a:rPr lang="en-US" dirty="0"/>
              <a:t>Device Maintenance:</a:t>
            </a:r>
          </a:p>
        </p:txBody>
      </p:sp>
      <p:sp>
        <p:nvSpPr>
          <p:cNvPr id="3" name="Content Placeholder 2">
            <a:extLst>
              <a:ext uri="{FF2B5EF4-FFF2-40B4-BE49-F238E27FC236}">
                <a16:creationId xmlns:a16="http://schemas.microsoft.com/office/drawing/2014/main" id="{866C95CB-EE95-4642-9781-3DDDC1CED6EA}"/>
              </a:ext>
            </a:extLst>
          </p:cNvPr>
          <p:cNvSpPr>
            <a:spLocks noGrp="1"/>
          </p:cNvSpPr>
          <p:nvPr>
            <p:ph idx="1"/>
          </p:nvPr>
        </p:nvSpPr>
        <p:spPr>
          <a:xfrm>
            <a:off x="2589212" y="1299714"/>
            <a:ext cx="8915400" cy="4611508"/>
          </a:xfrm>
        </p:spPr>
        <p:txBody>
          <a:bodyPr vert="horz" lIns="91440" tIns="45720" rIns="91440" bIns="45720" rtlCol="0" anchor="t">
            <a:normAutofit/>
          </a:bodyPr>
          <a:lstStyle/>
          <a:p>
            <a:r>
              <a:rPr lang="en-US" dirty="0"/>
              <a:t>Cleaning: clean regularly, screen cleaner to remove dust from screen</a:t>
            </a:r>
          </a:p>
          <a:p>
            <a:r>
              <a:rPr lang="en-US" dirty="0"/>
              <a:t>Heat: Use power management (even with desktop) to turn off idle devices; listen and watch for fans (spinning too fast or being too silent are bad); keep ventilation space between back of PC and walls/obstructions</a:t>
            </a:r>
          </a:p>
          <a:p>
            <a:r>
              <a:rPr lang="en-US" dirty="0"/>
              <a:t>Cord/Cable management: avoid tripping hazards; keep cables out of walk ways</a:t>
            </a:r>
          </a:p>
          <a:p>
            <a:r>
              <a:rPr lang="en-US" dirty="0"/>
              <a:t>Security: Device/Cable lock; LoJack</a:t>
            </a:r>
          </a:p>
          <a:p>
            <a:r>
              <a:rPr lang="en-US" dirty="0"/>
              <a:t>Shipping: label as generic electronics versus 17" laptop</a:t>
            </a:r>
          </a:p>
        </p:txBody>
      </p:sp>
    </p:spTree>
    <p:extLst>
      <p:ext uri="{BB962C8B-B14F-4D97-AF65-F5344CB8AC3E}">
        <p14:creationId xmlns:p14="http://schemas.microsoft.com/office/powerpoint/2010/main" val="3808818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E05E8-E7A8-4500-8FE2-5279BC9722A6}"/>
              </a:ext>
            </a:extLst>
          </p:cNvPr>
          <p:cNvSpPr>
            <a:spLocks noGrp="1"/>
          </p:cNvSpPr>
          <p:nvPr>
            <p:ph type="title"/>
          </p:nvPr>
        </p:nvSpPr>
        <p:spPr>
          <a:xfrm>
            <a:off x="2592925" y="624110"/>
            <a:ext cx="8911687" cy="748928"/>
          </a:xfrm>
        </p:spPr>
        <p:txBody>
          <a:bodyPr/>
          <a:lstStyle/>
          <a:p>
            <a:pPr algn="ctr"/>
            <a:r>
              <a:rPr lang="en-US" dirty="0"/>
              <a:t>Upgrading and Repairing Laptop</a:t>
            </a:r>
          </a:p>
        </p:txBody>
      </p:sp>
      <p:sp>
        <p:nvSpPr>
          <p:cNvPr id="3" name="Content Placeholder 2">
            <a:extLst>
              <a:ext uri="{FF2B5EF4-FFF2-40B4-BE49-F238E27FC236}">
                <a16:creationId xmlns:a16="http://schemas.microsoft.com/office/drawing/2014/main" id="{987F9374-502C-46FC-B9F6-CC93371FDA2E}"/>
              </a:ext>
            </a:extLst>
          </p:cNvPr>
          <p:cNvSpPr>
            <a:spLocks noGrp="1"/>
          </p:cNvSpPr>
          <p:nvPr>
            <p:ph idx="1"/>
          </p:nvPr>
        </p:nvSpPr>
        <p:spPr>
          <a:xfrm>
            <a:off x="2589212" y="1385978"/>
            <a:ext cx="8915400" cy="4525244"/>
          </a:xfrm>
        </p:spPr>
        <p:txBody>
          <a:bodyPr vert="horz" lIns="91440" tIns="45720" rIns="91440" bIns="45720" rtlCol="0" anchor="t">
            <a:normAutofit/>
          </a:bodyPr>
          <a:lstStyle/>
          <a:p>
            <a:r>
              <a:rPr lang="en-US" dirty="0"/>
              <a:t>Review laptop documentation first and foremost!</a:t>
            </a:r>
          </a:p>
          <a:p>
            <a:r>
              <a:rPr lang="en-US" dirty="0"/>
              <a:t>Follow all ESD precautions!</a:t>
            </a:r>
          </a:p>
          <a:p>
            <a:r>
              <a:rPr lang="en-US" dirty="0"/>
              <a:t>Upgrading is limited to HDD, Optical, and RAM internally; externally ethernet and sound can be updated but at a cost of battery life</a:t>
            </a:r>
          </a:p>
          <a:p>
            <a:r>
              <a:rPr lang="en-US" dirty="0"/>
              <a:t>Disassembly of a laptop is a detailed orientated job. Manuals or guides should be followed to the letter to correctly disassemble a laptop; if no documentation is available, consult the Internet</a:t>
            </a:r>
          </a:p>
          <a:p>
            <a:pPr lvl="1"/>
            <a:r>
              <a:rPr lang="en-US" dirty="0"/>
              <a:t>Organize all parts (screws especially) in labeled bags so as not to lose or miss any parts when reassembling</a:t>
            </a:r>
          </a:p>
          <a:p>
            <a:pPr lvl="1"/>
            <a:r>
              <a:rPr lang="en-US" dirty="0"/>
              <a:t>If a part seems damaged or you fear breaking a component (ribbon cable), you may need to consult experts for advice</a:t>
            </a:r>
          </a:p>
        </p:txBody>
      </p:sp>
    </p:spTree>
    <p:extLst>
      <p:ext uri="{BB962C8B-B14F-4D97-AF65-F5344CB8AC3E}">
        <p14:creationId xmlns:p14="http://schemas.microsoft.com/office/powerpoint/2010/main" val="2203690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AF98-B9AC-48EB-9233-F22DF3FA596C}"/>
              </a:ext>
            </a:extLst>
          </p:cNvPr>
          <p:cNvSpPr>
            <a:spLocks noGrp="1"/>
          </p:cNvSpPr>
          <p:nvPr>
            <p:ph type="title"/>
          </p:nvPr>
        </p:nvSpPr>
        <p:spPr/>
        <p:txBody>
          <a:bodyPr/>
          <a:lstStyle/>
          <a:p>
            <a:r>
              <a:rPr lang="en-US" dirty="0"/>
              <a:t>BENEFITS OF VIRTUALIZATION</a:t>
            </a:r>
          </a:p>
        </p:txBody>
      </p:sp>
      <p:sp>
        <p:nvSpPr>
          <p:cNvPr id="3" name="Content Placeholder 2">
            <a:extLst>
              <a:ext uri="{FF2B5EF4-FFF2-40B4-BE49-F238E27FC236}">
                <a16:creationId xmlns:a16="http://schemas.microsoft.com/office/drawing/2014/main" id="{E6E17939-12AF-4AC2-9387-0C392836C904}"/>
              </a:ext>
            </a:extLst>
          </p:cNvPr>
          <p:cNvSpPr>
            <a:spLocks noGrp="1"/>
          </p:cNvSpPr>
          <p:nvPr>
            <p:ph idx="1"/>
          </p:nvPr>
        </p:nvSpPr>
        <p:spPr/>
        <p:txBody>
          <a:bodyPr vert="horz" lIns="91440" tIns="45720" rIns="91440" bIns="45720" rtlCol="0" anchor="t">
            <a:normAutofit/>
          </a:bodyPr>
          <a:lstStyle/>
          <a:p>
            <a:pPr algn="ctr"/>
            <a:r>
              <a:rPr lang="en-US" dirty="0"/>
              <a:t>POWER SAVING, HARDWARE CONSOLIDATION, SYSTEM MANAGEMENT AND RESEARCH</a:t>
            </a:r>
          </a:p>
          <a:p>
            <a:r>
              <a:rPr lang="en-US" dirty="0"/>
              <a:t>POWER SAVINGS COMES FROM HAVING MULTIPLE OS's STORED ON ONE PHYSICAL MACHINE VS HAVING A SEPARATE MACHINE FOR EACH OS</a:t>
            </a:r>
          </a:p>
          <a:p>
            <a:r>
              <a:rPr lang="en-US" dirty="0"/>
              <a:t>HARDWARE CONSOLIDATION: PLACE MULTIPLE SERVERS AND CLIENTS INTO A SINGLE MACHINE; JUST BUILD A ROBUST MAIN SYSTEM</a:t>
            </a:r>
          </a:p>
          <a:p>
            <a:r>
              <a:rPr lang="en-US" dirty="0"/>
              <a:t>SYSTEM MANAGEMENT &amp; SECURITY: VM's CAN BE COPIED; IF A SYSTEM FAILS, JUST COPY THE VM BACK TO THE SYSTEM AND EVERYTHING IS RESTORED QUICKLY; CAN ALSO BE SNAPSHOT OR CHECKPOINT</a:t>
            </a:r>
          </a:p>
          <a:p>
            <a:r>
              <a:rPr lang="en-US" dirty="0"/>
              <a:t>RESEARCH: COMDUCT TESTS ON MULTIPLE PLATFORMS FROM ONE DEVICE</a:t>
            </a:r>
          </a:p>
        </p:txBody>
      </p:sp>
    </p:spTree>
    <p:extLst>
      <p:ext uri="{BB962C8B-B14F-4D97-AF65-F5344CB8AC3E}">
        <p14:creationId xmlns:p14="http://schemas.microsoft.com/office/powerpoint/2010/main" val="1669403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32733-3CF7-46C0-B41E-43262A2AA80F}"/>
              </a:ext>
            </a:extLst>
          </p:cNvPr>
          <p:cNvSpPr>
            <a:spLocks noGrp="1"/>
          </p:cNvSpPr>
          <p:nvPr>
            <p:ph type="title"/>
          </p:nvPr>
        </p:nvSpPr>
        <p:spPr>
          <a:xfrm>
            <a:off x="2592925" y="624110"/>
            <a:ext cx="8911687" cy="806438"/>
          </a:xfrm>
        </p:spPr>
        <p:txBody>
          <a:bodyPr/>
          <a:lstStyle/>
          <a:p>
            <a:pPr algn="ctr"/>
            <a:r>
              <a:rPr lang="en-US" dirty="0"/>
              <a:t>Upgrading RAM in Laptop</a:t>
            </a:r>
          </a:p>
        </p:txBody>
      </p:sp>
      <p:sp>
        <p:nvSpPr>
          <p:cNvPr id="3" name="Content Placeholder 2">
            <a:extLst>
              <a:ext uri="{FF2B5EF4-FFF2-40B4-BE49-F238E27FC236}">
                <a16:creationId xmlns:a16="http://schemas.microsoft.com/office/drawing/2014/main" id="{6DD81D99-14A5-47F3-86AD-797765C6AA5C}"/>
              </a:ext>
            </a:extLst>
          </p:cNvPr>
          <p:cNvSpPr>
            <a:spLocks noGrp="1"/>
          </p:cNvSpPr>
          <p:nvPr>
            <p:ph idx="1"/>
          </p:nvPr>
        </p:nvSpPr>
        <p:spPr>
          <a:xfrm>
            <a:off x="2589212" y="1443487"/>
            <a:ext cx="8915400" cy="4467735"/>
          </a:xfrm>
        </p:spPr>
        <p:txBody>
          <a:bodyPr vert="horz" lIns="91440" tIns="45720" rIns="91440" bIns="45720" rtlCol="0" anchor="t">
            <a:normAutofit/>
          </a:bodyPr>
          <a:lstStyle/>
          <a:p>
            <a:r>
              <a:rPr lang="en-US" dirty="0"/>
              <a:t>Remove back RAM panel</a:t>
            </a:r>
          </a:p>
          <a:p>
            <a:r>
              <a:rPr lang="en-US" dirty="0"/>
              <a:t>Lift Ram at 45° angle and slide out of connector or place at 45° angle and slide in</a:t>
            </a:r>
          </a:p>
          <a:p>
            <a:r>
              <a:rPr lang="en-US" dirty="0"/>
              <a:t>Restore back RAM panel</a:t>
            </a:r>
          </a:p>
          <a:p>
            <a:r>
              <a:rPr lang="en-US" dirty="0"/>
              <a:t>If no panel exists in the back, RAM may still be upgradeable internally or not upgradeable as it is soldered to motherboard</a:t>
            </a:r>
          </a:p>
          <a:p>
            <a:pPr marL="0" indent="0">
              <a:buNone/>
            </a:pPr>
            <a:endParaRPr lang="en-US" dirty="0"/>
          </a:p>
        </p:txBody>
      </p:sp>
    </p:spTree>
    <p:extLst>
      <p:ext uri="{BB962C8B-B14F-4D97-AF65-F5344CB8AC3E}">
        <p14:creationId xmlns:p14="http://schemas.microsoft.com/office/powerpoint/2010/main" val="2874880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8C6F-32E6-465E-BCAF-0A81C7FFAF58}"/>
              </a:ext>
            </a:extLst>
          </p:cNvPr>
          <p:cNvSpPr>
            <a:spLocks noGrp="1"/>
          </p:cNvSpPr>
          <p:nvPr>
            <p:ph type="title"/>
          </p:nvPr>
        </p:nvSpPr>
        <p:spPr>
          <a:xfrm>
            <a:off x="2592925" y="624110"/>
            <a:ext cx="8911687" cy="792060"/>
          </a:xfrm>
        </p:spPr>
        <p:txBody>
          <a:bodyPr/>
          <a:lstStyle/>
          <a:p>
            <a:pPr algn="ctr"/>
            <a:r>
              <a:rPr lang="en-US" dirty="0"/>
              <a:t>Upgrading HDD/SSD Storage</a:t>
            </a:r>
          </a:p>
        </p:txBody>
      </p:sp>
      <p:sp>
        <p:nvSpPr>
          <p:cNvPr id="3" name="Content Placeholder 2">
            <a:extLst>
              <a:ext uri="{FF2B5EF4-FFF2-40B4-BE49-F238E27FC236}">
                <a16:creationId xmlns:a16="http://schemas.microsoft.com/office/drawing/2014/main" id="{D2C34745-C87A-4E55-9E0C-E0C6CE6D125E}"/>
              </a:ext>
            </a:extLst>
          </p:cNvPr>
          <p:cNvSpPr>
            <a:spLocks noGrp="1"/>
          </p:cNvSpPr>
          <p:nvPr>
            <p:ph idx="1"/>
          </p:nvPr>
        </p:nvSpPr>
        <p:spPr>
          <a:xfrm>
            <a:off x="2589212" y="1429110"/>
            <a:ext cx="8915400" cy="4482112"/>
          </a:xfrm>
        </p:spPr>
        <p:txBody>
          <a:bodyPr vert="horz" lIns="91440" tIns="45720" rIns="91440" bIns="45720" rtlCol="0" anchor="t">
            <a:normAutofit/>
          </a:bodyPr>
          <a:lstStyle/>
          <a:p>
            <a:r>
              <a:rPr lang="en-US" dirty="0"/>
              <a:t>Remove back HDD panel</a:t>
            </a:r>
          </a:p>
          <a:p>
            <a:r>
              <a:rPr lang="en-US" dirty="0"/>
              <a:t>Use pull tab to remove HDD/SSD from SATA port or Insert HDD/SSD into cradle and slide into HDD SATA port</a:t>
            </a:r>
          </a:p>
          <a:p>
            <a:r>
              <a:rPr lang="en-US" dirty="0"/>
              <a:t>Return back HDD panel</a:t>
            </a:r>
          </a:p>
          <a:p>
            <a:r>
              <a:rPr lang="en-US" dirty="0"/>
              <a:t>If no panel on back, may be removed internally by removing bottom of laptop and keyboard</a:t>
            </a:r>
          </a:p>
        </p:txBody>
      </p:sp>
    </p:spTree>
    <p:extLst>
      <p:ext uri="{BB962C8B-B14F-4D97-AF65-F5344CB8AC3E}">
        <p14:creationId xmlns:p14="http://schemas.microsoft.com/office/powerpoint/2010/main" val="206169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665B1-3487-4E41-B20A-2099507C940D}"/>
              </a:ext>
            </a:extLst>
          </p:cNvPr>
          <p:cNvSpPr>
            <a:spLocks noGrp="1"/>
          </p:cNvSpPr>
          <p:nvPr>
            <p:ph type="title"/>
          </p:nvPr>
        </p:nvSpPr>
        <p:spPr>
          <a:xfrm>
            <a:off x="2592925" y="624110"/>
            <a:ext cx="8911687" cy="748928"/>
          </a:xfrm>
        </p:spPr>
        <p:txBody>
          <a:bodyPr/>
          <a:lstStyle/>
          <a:p>
            <a:pPr algn="ctr"/>
            <a:r>
              <a:rPr lang="en-US" dirty="0"/>
              <a:t>Troubleshooting Laptops</a:t>
            </a:r>
          </a:p>
        </p:txBody>
      </p:sp>
      <p:sp>
        <p:nvSpPr>
          <p:cNvPr id="3" name="Content Placeholder 2">
            <a:extLst>
              <a:ext uri="{FF2B5EF4-FFF2-40B4-BE49-F238E27FC236}">
                <a16:creationId xmlns:a16="http://schemas.microsoft.com/office/drawing/2014/main" id="{3FB4E853-DE45-4C7E-B4C9-A59C064AEE3B}"/>
              </a:ext>
            </a:extLst>
          </p:cNvPr>
          <p:cNvSpPr>
            <a:spLocks noGrp="1"/>
          </p:cNvSpPr>
          <p:nvPr>
            <p:ph idx="1"/>
          </p:nvPr>
        </p:nvSpPr>
        <p:spPr>
          <a:xfrm>
            <a:off x="2589212" y="1385978"/>
            <a:ext cx="8915400" cy="4525244"/>
          </a:xfrm>
        </p:spPr>
        <p:txBody>
          <a:bodyPr vert="horz" lIns="91440" tIns="45720" rIns="91440" bIns="45720" rtlCol="0" anchor="t">
            <a:normAutofit fontScale="92500" lnSpcReduction="10000"/>
          </a:bodyPr>
          <a:lstStyle/>
          <a:p>
            <a:pPr marL="0" indent="0">
              <a:buNone/>
            </a:pPr>
            <a:r>
              <a:rPr lang="en-US" dirty="0"/>
              <a:t>Wont Power On:</a:t>
            </a:r>
          </a:p>
          <a:p>
            <a:r>
              <a:rPr lang="en-US" dirty="0"/>
              <a:t>Verify AC power, check wall outlet, check brick for laptop</a:t>
            </a:r>
          </a:p>
          <a:p>
            <a:r>
              <a:rPr lang="en-US" dirty="0"/>
              <a:t>If outlet is bad, call electrician. If adapter (brick) is bad; replace brick with exact replacement</a:t>
            </a:r>
          </a:p>
          <a:p>
            <a:pPr marL="0" indent="0">
              <a:buNone/>
            </a:pPr>
            <a:r>
              <a:rPr lang="en-US" dirty="0"/>
              <a:t>Poor Performance:</a:t>
            </a:r>
          </a:p>
          <a:p>
            <a:r>
              <a:rPr lang="en-US" dirty="0"/>
              <a:t>One main cause of poor performance is too many application, too few resources (RAM is a culprit to poor performance)</a:t>
            </a:r>
          </a:p>
          <a:p>
            <a:pPr marL="0" indent="0">
              <a:buNone/>
            </a:pPr>
            <a:r>
              <a:rPr lang="en-US" dirty="0"/>
              <a:t>Battery Issues:</a:t>
            </a:r>
          </a:p>
          <a:p>
            <a:r>
              <a:rPr lang="en-US" dirty="0"/>
              <a:t>Swollen Battery – overcharging, bad inverter; check battery often</a:t>
            </a:r>
          </a:p>
          <a:p>
            <a:r>
              <a:rPr lang="en-US" dirty="0"/>
              <a:t>Battery wont charge at all; battery may be exhausted, or AC is not doing its job (current too low)</a:t>
            </a:r>
          </a:p>
          <a:p>
            <a:pPr marL="0" indent="0">
              <a:buNone/>
            </a:pPr>
            <a:r>
              <a:rPr lang="en-US" dirty="0"/>
              <a:t>Overheating:</a:t>
            </a:r>
          </a:p>
          <a:p>
            <a:pPr marL="0" indent="0">
              <a:buNone/>
            </a:pPr>
            <a:r>
              <a:rPr lang="en-US" dirty="0"/>
              <a:t>Constant reboots; fans constantly on high speed, try to remove from hot environments</a:t>
            </a:r>
          </a:p>
        </p:txBody>
      </p:sp>
    </p:spTree>
    <p:extLst>
      <p:ext uri="{BB962C8B-B14F-4D97-AF65-F5344CB8AC3E}">
        <p14:creationId xmlns:p14="http://schemas.microsoft.com/office/powerpoint/2010/main" val="4171056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665B1-3487-4E41-B20A-2099507C940D}"/>
              </a:ext>
            </a:extLst>
          </p:cNvPr>
          <p:cNvSpPr>
            <a:spLocks noGrp="1"/>
          </p:cNvSpPr>
          <p:nvPr>
            <p:ph type="title"/>
          </p:nvPr>
        </p:nvSpPr>
        <p:spPr>
          <a:xfrm>
            <a:off x="2592925" y="624110"/>
            <a:ext cx="8911687" cy="748928"/>
          </a:xfrm>
        </p:spPr>
        <p:txBody>
          <a:bodyPr/>
          <a:lstStyle/>
          <a:p>
            <a:pPr algn="ctr"/>
            <a:r>
              <a:rPr lang="en-US" dirty="0"/>
              <a:t>Troubleshooting Laptops</a:t>
            </a:r>
          </a:p>
        </p:txBody>
      </p:sp>
      <p:sp>
        <p:nvSpPr>
          <p:cNvPr id="3" name="Content Placeholder 2">
            <a:extLst>
              <a:ext uri="{FF2B5EF4-FFF2-40B4-BE49-F238E27FC236}">
                <a16:creationId xmlns:a16="http://schemas.microsoft.com/office/drawing/2014/main" id="{3FB4E853-DE45-4C7E-B4C9-A59C064AEE3B}"/>
              </a:ext>
            </a:extLst>
          </p:cNvPr>
          <p:cNvSpPr>
            <a:spLocks noGrp="1"/>
          </p:cNvSpPr>
          <p:nvPr>
            <p:ph idx="1"/>
          </p:nvPr>
        </p:nvSpPr>
        <p:spPr>
          <a:xfrm>
            <a:off x="2589212" y="1385978"/>
            <a:ext cx="8915400" cy="4525244"/>
          </a:xfrm>
        </p:spPr>
        <p:txBody>
          <a:bodyPr vert="horz" lIns="91440" tIns="45720" rIns="91440" bIns="45720" rtlCol="0" anchor="t">
            <a:normAutofit/>
          </a:bodyPr>
          <a:lstStyle/>
          <a:p>
            <a:pPr marL="0" indent="0">
              <a:buNone/>
            </a:pPr>
            <a:r>
              <a:rPr lang="en-US" dirty="0"/>
              <a:t>Display Issues:</a:t>
            </a:r>
          </a:p>
          <a:p>
            <a:pPr marL="285750" indent="-285750"/>
            <a:r>
              <a:rPr lang="en-US" dirty="0"/>
              <a:t>No display; check power, check screen dim settings. Check dual monitor settings</a:t>
            </a:r>
          </a:p>
          <a:p>
            <a:pPr marL="285750" indent="-285750"/>
            <a:r>
              <a:rPr lang="en-US" dirty="0"/>
              <a:t>Try external screen to see if GPU adapter in laptop is working</a:t>
            </a:r>
          </a:p>
          <a:p>
            <a:pPr marL="285750" indent="-285750"/>
            <a:r>
              <a:rPr lang="en-US" dirty="0"/>
              <a:t>Screen won't re-orientate; see if setting is disabled</a:t>
            </a:r>
          </a:p>
          <a:p>
            <a:pPr marL="0" indent="0">
              <a:buNone/>
            </a:pPr>
            <a:r>
              <a:rPr lang="en-US" dirty="0"/>
              <a:t>Wireless issues:</a:t>
            </a:r>
          </a:p>
          <a:p>
            <a:r>
              <a:rPr lang="en-US" dirty="0"/>
              <a:t>Make sure not in airplane mode!</a:t>
            </a:r>
          </a:p>
          <a:p>
            <a:r>
              <a:rPr lang="en-US" dirty="0"/>
              <a:t>Make sure you are logged in to wireless</a:t>
            </a:r>
          </a:p>
          <a:p>
            <a:r>
              <a:rPr lang="en-US" dirty="0"/>
              <a:t>Make sure wireless in enabled or on</a:t>
            </a:r>
          </a:p>
          <a:p>
            <a:pPr marL="285750" indent="-285750"/>
            <a:endParaRPr lang="en-US" dirty="0"/>
          </a:p>
        </p:txBody>
      </p:sp>
    </p:spTree>
    <p:extLst>
      <p:ext uri="{BB962C8B-B14F-4D97-AF65-F5344CB8AC3E}">
        <p14:creationId xmlns:p14="http://schemas.microsoft.com/office/powerpoint/2010/main" val="561799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C71-7984-438A-9DBC-9BF19D419FF4}"/>
              </a:ext>
            </a:extLst>
          </p:cNvPr>
          <p:cNvSpPr>
            <a:spLocks noGrp="1"/>
          </p:cNvSpPr>
          <p:nvPr>
            <p:ph type="title"/>
          </p:nvPr>
        </p:nvSpPr>
        <p:spPr>
          <a:xfrm>
            <a:off x="2592925" y="624110"/>
            <a:ext cx="8911687" cy="792060"/>
          </a:xfrm>
        </p:spPr>
        <p:txBody>
          <a:bodyPr/>
          <a:lstStyle/>
          <a:p>
            <a:pPr algn="ctr"/>
            <a:r>
              <a:rPr lang="en-US" dirty="0"/>
              <a:t>Mobile Computing Devices</a:t>
            </a:r>
          </a:p>
        </p:txBody>
      </p:sp>
      <p:sp>
        <p:nvSpPr>
          <p:cNvPr id="3" name="Content Placeholder 2">
            <a:extLst>
              <a:ext uri="{FF2B5EF4-FFF2-40B4-BE49-F238E27FC236}">
                <a16:creationId xmlns:a16="http://schemas.microsoft.com/office/drawing/2014/main" id="{71E8C324-37B2-4F16-994F-E183E6DD86B7}"/>
              </a:ext>
            </a:extLst>
          </p:cNvPr>
          <p:cNvSpPr>
            <a:spLocks noGrp="1"/>
          </p:cNvSpPr>
          <p:nvPr>
            <p:ph idx="1"/>
          </p:nvPr>
        </p:nvSpPr>
        <p:spPr>
          <a:xfrm>
            <a:off x="2589212" y="1429110"/>
            <a:ext cx="8915400" cy="4482112"/>
          </a:xfrm>
        </p:spPr>
        <p:txBody>
          <a:bodyPr vert="horz" lIns="91440" tIns="45720" rIns="91440" bIns="45720" rtlCol="0" anchor="t">
            <a:normAutofit/>
          </a:bodyPr>
          <a:lstStyle/>
          <a:p>
            <a:r>
              <a:rPr lang="en-US" dirty="0"/>
              <a:t>Smartphones:</a:t>
            </a:r>
          </a:p>
          <a:p>
            <a:r>
              <a:rPr lang="en-US" dirty="0"/>
              <a:t>Tablets:</a:t>
            </a:r>
          </a:p>
          <a:p>
            <a:r>
              <a:rPr lang="en-US" dirty="0"/>
              <a:t>E-Readers:</a:t>
            </a:r>
          </a:p>
          <a:p>
            <a:r>
              <a:rPr lang="en-US" dirty="0"/>
              <a:t>Wearable Technology:</a:t>
            </a:r>
          </a:p>
          <a:p>
            <a:endParaRPr lang="en-US" dirty="0"/>
          </a:p>
          <a:p>
            <a:pPr marL="0" indent="0">
              <a:buNone/>
            </a:pPr>
            <a:r>
              <a:rPr lang="en-US" dirty="0"/>
              <a:t>Hardware Features:</a:t>
            </a:r>
          </a:p>
          <a:p>
            <a:pPr marL="0" indent="0">
              <a:buNone/>
            </a:pPr>
            <a:r>
              <a:rPr lang="en-US" dirty="0"/>
              <a:t>Screens are OLED technology (organic light emitting diodes)</a:t>
            </a:r>
          </a:p>
          <a:p>
            <a:pPr marL="0" indent="0">
              <a:buNone/>
            </a:pPr>
            <a:r>
              <a:rPr lang="en-US" dirty="0"/>
              <a:t>Cameras (HDR):</a:t>
            </a:r>
          </a:p>
          <a:p>
            <a:pPr marL="0" indent="0">
              <a:buNone/>
            </a:pPr>
            <a:r>
              <a:rPr lang="en-US" dirty="0"/>
              <a:t>Digitizers:</a:t>
            </a:r>
          </a:p>
          <a:p>
            <a:pPr marL="0" indent="0">
              <a:buNone/>
            </a:pPr>
            <a:r>
              <a:rPr lang="en-US" dirty="0"/>
              <a:t>GPS:</a:t>
            </a:r>
          </a:p>
        </p:txBody>
      </p:sp>
    </p:spTree>
    <p:extLst>
      <p:ext uri="{BB962C8B-B14F-4D97-AF65-F5344CB8AC3E}">
        <p14:creationId xmlns:p14="http://schemas.microsoft.com/office/powerpoint/2010/main" val="1017589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BFF1-167D-4A22-B41D-4DF956277897}"/>
              </a:ext>
            </a:extLst>
          </p:cNvPr>
          <p:cNvSpPr>
            <a:spLocks noGrp="1"/>
          </p:cNvSpPr>
          <p:nvPr>
            <p:ph type="title"/>
          </p:nvPr>
        </p:nvSpPr>
        <p:spPr>
          <a:xfrm>
            <a:off x="2592925" y="624110"/>
            <a:ext cx="8911687" cy="763306"/>
          </a:xfrm>
        </p:spPr>
        <p:txBody>
          <a:bodyPr/>
          <a:lstStyle/>
          <a:p>
            <a:pPr algn="ctr"/>
            <a:r>
              <a:rPr lang="en-US" dirty="0"/>
              <a:t>Troubleshooting Mobile Devices</a:t>
            </a:r>
          </a:p>
        </p:txBody>
      </p:sp>
      <p:sp>
        <p:nvSpPr>
          <p:cNvPr id="3" name="Content Placeholder 2">
            <a:extLst>
              <a:ext uri="{FF2B5EF4-FFF2-40B4-BE49-F238E27FC236}">
                <a16:creationId xmlns:a16="http://schemas.microsoft.com/office/drawing/2014/main" id="{D562C3B3-1BAB-4D10-9AEC-E1E48DD2BA62}"/>
              </a:ext>
            </a:extLst>
          </p:cNvPr>
          <p:cNvSpPr>
            <a:spLocks noGrp="1"/>
          </p:cNvSpPr>
          <p:nvPr>
            <p:ph idx="1"/>
          </p:nvPr>
        </p:nvSpPr>
        <p:spPr>
          <a:xfrm>
            <a:off x="2589212" y="1400355"/>
            <a:ext cx="8915400" cy="4510867"/>
          </a:xfrm>
        </p:spPr>
        <p:txBody>
          <a:bodyPr vert="horz" lIns="91440" tIns="45720" rIns="91440" bIns="45720" rtlCol="0" anchor="t">
            <a:normAutofit/>
          </a:bodyPr>
          <a:lstStyle/>
          <a:p>
            <a:r>
              <a:rPr lang="en-US" dirty="0"/>
              <a:t>Check settings and configurations: something may be set incorrectly</a:t>
            </a:r>
          </a:p>
          <a:p>
            <a:r>
              <a:rPr lang="en-US" dirty="0"/>
              <a:t>Close all running app: check all running apps and close those you do not recognize or need running</a:t>
            </a:r>
          </a:p>
          <a:p>
            <a:r>
              <a:rPr lang="en-US" dirty="0"/>
              <a:t>Soft Reset: go to manufacturers resources and soft reset your device to try to get it back to a functioning state; typically after it locks up or freezes</a:t>
            </a:r>
          </a:p>
          <a:p>
            <a:r>
              <a:rPr lang="en-US" dirty="0"/>
              <a:t>Uninstall/Reinstall Apps: some apps (especially Android) are susceptible to crashing. Remove the app and leave feedback with the app developer</a:t>
            </a:r>
          </a:p>
          <a:p>
            <a:r>
              <a:rPr lang="en-US" dirty="0"/>
              <a:t>Factory default: hard crashes or phone turn in may need you to restore the phone back to its original state. Everything personalized will be lost if not backed up elsewhere</a:t>
            </a:r>
          </a:p>
          <a:p>
            <a:r>
              <a:rPr lang="en-US" dirty="0"/>
              <a:t>Dim display: increase your contrast or backlight; turn off auto-adjustments; make sure power management is not the cause of the screen being dimmed</a:t>
            </a:r>
          </a:p>
        </p:txBody>
      </p:sp>
    </p:spTree>
    <p:extLst>
      <p:ext uri="{BB962C8B-B14F-4D97-AF65-F5344CB8AC3E}">
        <p14:creationId xmlns:p14="http://schemas.microsoft.com/office/powerpoint/2010/main" val="1873564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BFF1-167D-4A22-B41D-4DF956277897}"/>
              </a:ext>
            </a:extLst>
          </p:cNvPr>
          <p:cNvSpPr>
            <a:spLocks noGrp="1"/>
          </p:cNvSpPr>
          <p:nvPr>
            <p:ph type="title"/>
          </p:nvPr>
        </p:nvSpPr>
        <p:spPr>
          <a:xfrm>
            <a:off x="2592925" y="624110"/>
            <a:ext cx="8911687" cy="763306"/>
          </a:xfrm>
        </p:spPr>
        <p:txBody>
          <a:bodyPr/>
          <a:lstStyle/>
          <a:p>
            <a:pPr algn="ctr"/>
            <a:r>
              <a:rPr lang="en-US" dirty="0"/>
              <a:t>Troubleshooting Mobile Devices</a:t>
            </a:r>
          </a:p>
        </p:txBody>
      </p:sp>
      <p:sp>
        <p:nvSpPr>
          <p:cNvPr id="3" name="Content Placeholder 2">
            <a:extLst>
              <a:ext uri="{FF2B5EF4-FFF2-40B4-BE49-F238E27FC236}">
                <a16:creationId xmlns:a16="http://schemas.microsoft.com/office/drawing/2014/main" id="{D562C3B3-1BAB-4D10-9AEC-E1E48DD2BA62}"/>
              </a:ext>
            </a:extLst>
          </p:cNvPr>
          <p:cNvSpPr>
            <a:spLocks noGrp="1"/>
          </p:cNvSpPr>
          <p:nvPr>
            <p:ph idx="1"/>
          </p:nvPr>
        </p:nvSpPr>
        <p:spPr>
          <a:xfrm>
            <a:off x="2589212" y="1400355"/>
            <a:ext cx="8915400" cy="4510867"/>
          </a:xfrm>
        </p:spPr>
        <p:txBody>
          <a:bodyPr vert="horz" lIns="91440" tIns="45720" rIns="91440" bIns="45720" rtlCol="0" anchor="t">
            <a:normAutofit/>
          </a:bodyPr>
          <a:lstStyle/>
          <a:p>
            <a:r>
              <a:rPr lang="en-US" dirty="0"/>
              <a:t>Apps not loading: compatibility issue; problem with RAM or storage; run 3rd party tool to track app errors</a:t>
            </a:r>
          </a:p>
          <a:p>
            <a:r>
              <a:rPr lang="en-US" dirty="0"/>
              <a:t>Overheating: charging a defective battery, long downloads, frozen apps, or any  intensive task can cause overheating</a:t>
            </a:r>
          </a:p>
          <a:p>
            <a:r>
              <a:rPr lang="en-US" dirty="0"/>
              <a:t>Slow Performance: virus; memory full or storage is full; too many apps or tasks running simultaneously; current hardware forced to run current platform (OS update)</a:t>
            </a:r>
          </a:p>
          <a:p>
            <a:r>
              <a:rPr lang="en-US" dirty="0"/>
              <a:t>System lockout: too many consecutive failed log in attempts (either by pin, pattern, biometric, or password; may wipe phone to factory default after too many wrong attempts</a:t>
            </a:r>
          </a:p>
          <a:p>
            <a:r>
              <a:rPr lang="en-US" dirty="0"/>
              <a:t>BYOD vs Corporate owned: Many corporations will not permit personal mobile devices on the premises for security concerns and may opt to hand own corporate phones to handle secure business (phone is controlled by IT)</a:t>
            </a:r>
          </a:p>
        </p:txBody>
      </p:sp>
    </p:spTree>
    <p:extLst>
      <p:ext uri="{BB962C8B-B14F-4D97-AF65-F5344CB8AC3E}">
        <p14:creationId xmlns:p14="http://schemas.microsoft.com/office/powerpoint/2010/main" val="1477880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BFF1-167D-4A22-B41D-4DF956277897}"/>
              </a:ext>
            </a:extLst>
          </p:cNvPr>
          <p:cNvSpPr>
            <a:spLocks noGrp="1"/>
          </p:cNvSpPr>
          <p:nvPr>
            <p:ph type="title"/>
          </p:nvPr>
        </p:nvSpPr>
        <p:spPr>
          <a:xfrm>
            <a:off x="2592925" y="624110"/>
            <a:ext cx="8911687" cy="763306"/>
          </a:xfrm>
        </p:spPr>
        <p:txBody>
          <a:bodyPr/>
          <a:lstStyle/>
          <a:p>
            <a:pPr algn="ctr"/>
            <a:r>
              <a:rPr lang="en-US" dirty="0"/>
              <a:t>Troubleshooting Mobile Devices</a:t>
            </a:r>
          </a:p>
        </p:txBody>
      </p:sp>
      <p:sp>
        <p:nvSpPr>
          <p:cNvPr id="3" name="Content Placeholder 2">
            <a:extLst>
              <a:ext uri="{FF2B5EF4-FFF2-40B4-BE49-F238E27FC236}">
                <a16:creationId xmlns:a16="http://schemas.microsoft.com/office/drawing/2014/main" id="{D562C3B3-1BAB-4D10-9AEC-E1E48DD2BA62}"/>
              </a:ext>
            </a:extLst>
          </p:cNvPr>
          <p:cNvSpPr>
            <a:spLocks noGrp="1"/>
          </p:cNvSpPr>
          <p:nvPr>
            <p:ph idx="1"/>
          </p:nvPr>
        </p:nvSpPr>
        <p:spPr>
          <a:xfrm>
            <a:off x="2589212" y="1400355"/>
            <a:ext cx="8915400" cy="4510867"/>
          </a:xfrm>
        </p:spPr>
        <p:txBody>
          <a:bodyPr vert="horz" lIns="91440" tIns="45720" rIns="91440" bIns="45720" rtlCol="0" anchor="t">
            <a:normAutofit/>
          </a:bodyPr>
          <a:lstStyle/>
          <a:p>
            <a:r>
              <a:rPr lang="en-US" dirty="0"/>
              <a:t>Securing your data: multifactor authentication (password, biometric, pattern)</a:t>
            </a:r>
          </a:p>
          <a:p>
            <a:r>
              <a:rPr lang="en-US" dirty="0"/>
              <a:t>Biometric: face recognition, finger print, voice</a:t>
            </a:r>
          </a:p>
          <a:p>
            <a:r>
              <a:rPr lang="en-US" dirty="0"/>
              <a:t>Poor wireless: use wireless analyzer, turn off airplane mode</a:t>
            </a:r>
          </a:p>
          <a:p>
            <a:r>
              <a:rPr lang="en-US" dirty="0"/>
              <a:t>Poor cellular: use cell tower analyzer, turn off airplane mode</a:t>
            </a:r>
          </a:p>
          <a:p>
            <a:r>
              <a:rPr lang="en-US" dirty="0"/>
              <a:t>Weak signal: check SSID; see what wireless traffic or interference is around you</a:t>
            </a:r>
          </a:p>
          <a:p>
            <a:r>
              <a:rPr lang="en-US" dirty="0"/>
              <a:t>Unauthorized root access: jail Breaking</a:t>
            </a:r>
          </a:p>
        </p:txBody>
      </p:sp>
    </p:spTree>
    <p:extLst>
      <p:ext uri="{BB962C8B-B14F-4D97-AF65-F5344CB8AC3E}">
        <p14:creationId xmlns:p14="http://schemas.microsoft.com/office/powerpoint/2010/main" val="2846209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10DF7-FAE5-494A-95E3-921F063B742A}"/>
              </a:ext>
            </a:extLst>
          </p:cNvPr>
          <p:cNvSpPr>
            <a:spLocks noGrp="1"/>
          </p:cNvSpPr>
          <p:nvPr>
            <p:ph type="title"/>
          </p:nvPr>
        </p:nvSpPr>
        <p:spPr>
          <a:xfrm>
            <a:off x="2592925" y="624110"/>
            <a:ext cx="8911687" cy="691419"/>
          </a:xfrm>
        </p:spPr>
        <p:txBody>
          <a:bodyPr/>
          <a:lstStyle/>
          <a:p>
            <a:pPr algn="ctr"/>
            <a:r>
              <a:rPr lang="en-US" dirty="0"/>
              <a:t>Printer and Multifunction Devices</a:t>
            </a:r>
          </a:p>
        </p:txBody>
      </p:sp>
      <p:sp>
        <p:nvSpPr>
          <p:cNvPr id="3" name="Content Placeholder 2">
            <a:extLst>
              <a:ext uri="{FF2B5EF4-FFF2-40B4-BE49-F238E27FC236}">
                <a16:creationId xmlns:a16="http://schemas.microsoft.com/office/drawing/2014/main" id="{4D9EA6DF-E890-42F9-8768-356677D6EBD3}"/>
              </a:ext>
            </a:extLst>
          </p:cNvPr>
          <p:cNvSpPr>
            <a:spLocks noGrp="1"/>
          </p:cNvSpPr>
          <p:nvPr>
            <p:ph idx="1"/>
          </p:nvPr>
        </p:nvSpPr>
        <p:spPr>
          <a:xfrm>
            <a:off x="2589212" y="1601638"/>
            <a:ext cx="8915400" cy="4309584"/>
          </a:xfrm>
        </p:spPr>
        <p:txBody>
          <a:bodyPr vert="horz" lIns="91440" tIns="45720" rIns="91440" bIns="45720" rtlCol="0" anchor="t">
            <a:normAutofit/>
          </a:bodyPr>
          <a:lstStyle/>
          <a:p>
            <a:pPr marL="0" indent="0">
              <a:buNone/>
            </a:pPr>
            <a:r>
              <a:rPr lang="en-US" dirty="0"/>
              <a:t>Printers: Impact, Inkjet, Dye-Sublimation, Thermal, Laser, 3-D Printers and virtual printers!</a:t>
            </a:r>
          </a:p>
          <a:p>
            <a:pPr marL="0" indent="0">
              <a:buNone/>
            </a:pPr>
            <a:r>
              <a:rPr lang="en-US" dirty="0"/>
              <a:t>Impact: Dot Matrix; resolution is in pin-head count (9,12,18 and 24); Speed is in </a:t>
            </a:r>
            <a:r>
              <a:rPr lang="en-US"/>
              <a:t>cps (characters per sec) 32-72 cps; loud and very hot due to friction; have a tractor feed paper (due to sprockets on sides that grab the apaper)</a:t>
            </a:r>
          </a:p>
          <a:p>
            <a:pPr marL="0" indent="0">
              <a:buNone/>
            </a:pPr>
            <a:r>
              <a:rPr lang="en-US" dirty="0"/>
              <a:t>Inkjet: Printhead conencted to an ink cartridge; roller grabs paper a sheet at a time from tray; resolution is in dpi (dots per inch) 150 to 1400 dpi; speed is in ppm (pages per minute); 16 drops of ink to make a single color; colors include: </a:t>
            </a:r>
            <a:r>
              <a:rPr lang="en-US"/>
              <a:t>cyan, magenta, yellow and black</a:t>
            </a:r>
            <a:endParaRPr lang="en-US" dirty="0"/>
          </a:p>
          <a:p>
            <a:pPr marL="0" indent="0">
              <a:buNone/>
            </a:pPr>
            <a:r>
              <a:rPr lang="en-US" dirty="0"/>
              <a:t>Dye-Sublimation: print head heats up ink to turn it into vapor; photo quality printing; high-end graphics; special coated paper that will aborb all the </a:t>
            </a:r>
            <a:r>
              <a:rPr lang="en-US"/>
              <a:t>different vapored ink into a continuous stream of color (no pixelation)</a:t>
            </a:r>
            <a:endParaRPr lang="en-US" dirty="0"/>
          </a:p>
          <a:p>
            <a:pPr marL="0" indent="0">
              <a:buNone/>
            </a:pPr>
            <a:endParaRPr lang="en-US" dirty="0"/>
          </a:p>
        </p:txBody>
      </p:sp>
    </p:spTree>
    <p:extLst>
      <p:ext uri="{BB962C8B-B14F-4D97-AF65-F5344CB8AC3E}">
        <p14:creationId xmlns:p14="http://schemas.microsoft.com/office/powerpoint/2010/main" val="103385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10DF7-FAE5-494A-95E3-921F063B742A}"/>
              </a:ext>
            </a:extLst>
          </p:cNvPr>
          <p:cNvSpPr>
            <a:spLocks noGrp="1"/>
          </p:cNvSpPr>
          <p:nvPr>
            <p:ph type="title"/>
          </p:nvPr>
        </p:nvSpPr>
        <p:spPr>
          <a:xfrm>
            <a:off x="2592925" y="408450"/>
            <a:ext cx="8911687" cy="691419"/>
          </a:xfrm>
        </p:spPr>
        <p:txBody>
          <a:bodyPr/>
          <a:lstStyle/>
          <a:p>
            <a:pPr algn="ctr"/>
            <a:r>
              <a:rPr lang="en-US" dirty="0"/>
              <a:t>Printer and Multifunction Devices</a:t>
            </a:r>
          </a:p>
        </p:txBody>
      </p:sp>
      <p:sp>
        <p:nvSpPr>
          <p:cNvPr id="3" name="Content Placeholder 2">
            <a:extLst>
              <a:ext uri="{FF2B5EF4-FFF2-40B4-BE49-F238E27FC236}">
                <a16:creationId xmlns:a16="http://schemas.microsoft.com/office/drawing/2014/main" id="{4D9EA6DF-E890-42F9-8768-356677D6EBD3}"/>
              </a:ext>
            </a:extLst>
          </p:cNvPr>
          <p:cNvSpPr>
            <a:spLocks noGrp="1"/>
          </p:cNvSpPr>
          <p:nvPr>
            <p:ph idx="1"/>
          </p:nvPr>
        </p:nvSpPr>
        <p:spPr>
          <a:xfrm>
            <a:off x="2589212" y="1112808"/>
            <a:ext cx="8915400" cy="4798414"/>
          </a:xfrm>
        </p:spPr>
        <p:txBody>
          <a:bodyPr vert="horz" lIns="91440" tIns="45720" rIns="91440" bIns="45720" rtlCol="0" anchor="t">
            <a:normAutofit/>
          </a:bodyPr>
          <a:lstStyle/>
          <a:p>
            <a:pPr marL="0" indent="0">
              <a:buNone/>
            </a:pPr>
            <a:r>
              <a:rPr lang="en-US" dirty="0"/>
              <a:t>Thermal Printers: heated printhead to create high quality text on special </a:t>
            </a:r>
            <a:r>
              <a:rPr lang="en-US"/>
              <a:t>paper; direct thermal or thermal wax transer paper; roll feed assembly</a:t>
            </a:r>
            <a:endParaRPr lang="en-US" dirty="0"/>
          </a:p>
          <a:p>
            <a:pPr marL="0" indent="0">
              <a:buNone/>
            </a:pPr>
            <a:r>
              <a:rPr lang="en-US"/>
              <a:t>Laser Printers: electro-photographic imaging; high quality and high speed; parts of the Laser Printer:</a:t>
            </a:r>
            <a:endParaRPr lang="en-US" dirty="0"/>
          </a:p>
          <a:p>
            <a:pPr marL="685800" lvl="1"/>
            <a:r>
              <a:rPr lang="en-US"/>
              <a:t>Toner Cartridge: supplies dry fine toner to the printer</a:t>
            </a:r>
            <a:endParaRPr lang="en-US" dirty="0"/>
          </a:p>
          <a:p>
            <a:pPr marL="685800" lvl="1"/>
            <a:r>
              <a:rPr lang="en-US"/>
              <a:t>Imaging drum: aluminum cylinder coated with particles</a:t>
            </a:r>
            <a:endParaRPr lang="en-US" dirty="0"/>
          </a:p>
          <a:p>
            <a:pPr marL="685800" lvl="1"/>
            <a:r>
              <a:rPr lang="en-US"/>
              <a:t>Erase lamp: exposes the entire surface of the imaging drum to light, making the whole drum conductive again</a:t>
            </a:r>
            <a:endParaRPr lang="en-US" dirty="0"/>
          </a:p>
          <a:p>
            <a:pPr marL="685800" lvl="1"/>
            <a:r>
              <a:rPr lang="en-US"/>
              <a:t>Primary Corona/Charger roller: charge with high voltage forming a corona, enabling voltage to pass to the drum to charge the particles (600-1000V)</a:t>
            </a:r>
            <a:endParaRPr lang="en-US" dirty="0"/>
          </a:p>
          <a:p>
            <a:pPr marL="685800" lvl="1"/>
            <a:r>
              <a:rPr lang="en-US"/>
              <a:t>Laser: acts as writing mechanism. Any particle struck by the laser becomes conductive; cause an image to be writen on the drum to be transferred to paper</a:t>
            </a:r>
            <a:endParaRPr lang="en-US" dirty="0"/>
          </a:p>
          <a:p>
            <a:pPr marL="685800" lvl="1"/>
            <a:r>
              <a:rPr lang="en-US"/>
              <a:t>Toner: fine powder made up of plastic particles; charged to 200 to 500 Volts, causing the toner to be atracted to the charged particles of the drum</a:t>
            </a:r>
            <a:endParaRPr lang="en-US" dirty="0"/>
          </a:p>
          <a:p>
            <a:pPr marL="0" indent="0">
              <a:buNone/>
            </a:pPr>
            <a:endParaRPr lang="en-US" dirty="0"/>
          </a:p>
        </p:txBody>
      </p:sp>
    </p:spTree>
    <p:extLst>
      <p:ext uri="{BB962C8B-B14F-4D97-AF65-F5344CB8AC3E}">
        <p14:creationId xmlns:p14="http://schemas.microsoft.com/office/powerpoint/2010/main" val="282869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792FB-9635-473A-846C-059BFC7C4A42}"/>
              </a:ext>
            </a:extLst>
          </p:cNvPr>
          <p:cNvSpPr>
            <a:spLocks noGrp="1"/>
          </p:cNvSpPr>
          <p:nvPr>
            <p:ph type="title"/>
          </p:nvPr>
        </p:nvSpPr>
        <p:spPr>
          <a:xfrm>
            <a:off x="2592925" y="624110"/>
            <a:ext cx="8911687" cy="835192"/>
          </a:xfrm>
        </p:spPr>
        <p:txBody>
          <a:bodyPr/>
          <a:lstStyle/>
          <a:p>
            <a:r>
              <a:rPr lang="en-US" dirty="0"/>
              <a:t>IMPLEMENTING VIRTUALIZATION</a:t>
            </a:r>
          </a:p>
        </p:txBody>
      </p:sp>
      <p:sp>
        <p:nvSpPr>
          <p:cNvPr id="3" name="Content Placeholder 2">
            <a:extLst>
              <a:ext uri="{FF2B5EF4-FFF2-40B4-BE49-F238E27FC236}">
                <a16:creationId xmlns:a16="http://schemas.microsoft.com/office/drawing/2014/main" id="{43ECB418-3FC0-4F0C-909F-408F7EF9FF9C}"/>
              </a:ext>
            </a:extLst>
          </p:cNvPr>
          <p:cNvSpPr>
            <a:spLocks noGrp="1"/>
          </p:cNvSpPr>
          <p:nvPr>
            <p:ph idx="1"/>
          </p:nvPr>
        </p:nvSpPr>
        <p:spPr>
          <a:xfrm>
            <a:off x="2589212" y="1472242"/>
            <a:ext cx="8915400" cy="4438980"/>
          </a:xfrm>
        </p:spPr>
        <p:txBody>
          <a:bodyPr vert="horz" lIns="91440" tIns="45720" rIns="91440" bIns="45720" rtlCol="0" anchor="t">
            <a:normAutofit/>
          </a:bodyPr>
          <a:lstStyle/>
          <a:p>
            <a:pPr marL="0" indent="0">
              <a:buNone/>
            </a:pPr>
            <a:r>
              <a:rPr lang="en-US" dirty="0"/>
              <a:t>WHETHER VMWARE, HYPER-V OR XEN; EACH HAS ITS OWN METHODS OF SETTING UP AND MANAGEING HARDWARE</a:t>
            </a:r>
          </a:p>
          <a:p>
            <a:r>
              <a:rPr lang="en-US" dirty="0"/>
              <a:t>HYPERVISOR: MANAGES ALL VIRTUAL ENVIRONMENTS FROM A SINGLE HOST PLATFORM. RESPONSIBLE FOR RAM, CPU AND HDD ALLOCATION</a:t>
            </a:r>
          </a:p>
          <a:p>
            <a:r>
              <a:rPr lang="en-US" dirty="0"/>
              <a:t>EMULATION VERSUS VIRTUALIZATION: EMULATOR WILL CONVERT COMMANDS FROM A HOST PLATOFRM INTO ANOTHER PLATFORM; VIRTUALIZATION WOULD PUT BOTH PLATFORMS ON ONE MACHINE AS NATIVE</a:t>
            </a:r>
          </a:p>
          <a:p>
            <a:endParaRPr lang="en-US" dirty="0"/>
          </a:p>
        </p:txBody>
      </p:sp>
    </p:spTree>
    <p:extLst>
      <p:ext uri="{BB962C8B-B14F-4D97-AF65-F5344CB8AC3E}">
        <p14:creationId xmlns:p14="http://schemas.microsoft.com/office/powerpoint/2010/main" val="1020900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10DF7-FAE5-494A-95E3-921F063B742A}"/>
              </a:ext>
            </a:extLst>
          </p:cNvPr>
          <p:cNvSpPr>
            <a:spLocks noGrp="1"/>
          </p:cNvSpPr>
          <p:nvPr>
            <p:ph type="title"/>
          </p:nvPr>
        </p:nvSpPr>
        <p:spPr>
          <a:xfrm>
            <a:off x="2592925" y="408450"/>
            <a:ext cx="8911687" cy="691419"/>
          </a:xfrm>
        </p:spPr>
        <p:txBody>
          <a:bodyPr/>
          <a:lstStyle/>
          <a:p>
            <a:pPr algn="ctr"/>
            <a:r>
              <a:rPr lang="en-US" dirty="0"/>
              <a:t>Printer and Multifunction Devices</a:t>
            </a:r>
          </a:p>
        </p:txBody>
      </p:sp>
      <p:sp>
        <p:nvSpPr>
          <p:cNvPr id="3" name="Content Placeholder 2">
            <a:extLst>
              <a:ext uri="{FF2B5EF4-FFF2-40B4-BE49-F238E27FC236}">
                <a16:creationId xmlns:a16="http://schemas.microsoft.com/office/drawing/2014/main" id="{4D9EA6DF-E890-42F9-8768-356677D6EBD3}"/>
              </a:ext>
            </a:extLst>
          </p:cNvPr>
          <p:cNvSpPr>
            <a:spLocks noGrp="1"/>
          </p:cNvSpPr>
          <p:nvPr>
            <p:ph idx="1"/>
          </p:nvPr>
        </p:nvSpPr>
        <p:spPr>
          <a:xfrm>
            <a:off x="2589212" y="1112808"/>
            <a:ext cx="8915400" cy="4798414"/>
          </a:xfrm>
        </p:spPr>
        <p:txBody>
          <a:bodyPr vert="horz" lIns="91440" tIns="45720" rIns="91440" bIns="45720" rtlCol="0" anchor="t">
            <a:normAutofit lnSpcReduction="10000"/>
          </a:bodyPr>
          <a:lstStyle/>
          <a:p>
            <a:pPr marL="0" indent="0">
              <a:buNone/>
            </a:pPr>
            <a:r>
              <a:rPr lang="en-US"/>
              <a:t>Laser Printers: electro-photographic imaging; high quality and high speed; parts of the Laser Printer:</a:t>
            </a:r>
            <a:endParaRPr lang="en-US" dirty="0"/>
          </a:p>
          <a:p>
            <a:pPr marL="685800" lvl="1"/>
            <a:r>
              <a:rPr lang="en-US"/>
              <a:t>Transfer Corona: transfers the image from the drum to the paper by charging the paper positive to attract the image from the drum</a:t>
            </a:r>
            <a:endParaRPr lang="en-US" dirty="0"/>
          </a:p>
          <a:p>
            <a:pPr marL="685800" lvl="1"/>
            <a:r>
              <a:rPr lang="en-US"/>
              <a:t>Fuser assembly: two rollers: pressure and heated, force the toner to stay in place and melt to the paper</a:t>
            </a:r>
            <a:endParaRPr lang="en-US" dirty="0"/>
          </a:p>
          <a:p>
            <a:pPr marL="0" indent="0">
              <a:buNone/>
            </a:pPr>
            <a:r>
              <a:rPr lang="en-US" dirty="0"/>
              <a:t>3-D Printers: use melted materials to create images in three dimensions (x,y,z); </a:t>
            </a:r>
            <a:r>
              <a:rPr lang="en-US"/>
              <a:t>printer will take a scanned image and build it from the bottom one layer at a time</a:t>
            </a:r>
            <a:endParaRPr lang="en-US" dirty="0"/>
          </a:p>
          <a:p>
            <a:pPr marL="0" indent="0">
              <a:buNone/>
            </a:pPr>
            <a:r>
              <a:rPr lang="en-US"/>
              <a:t>Virtual Printers: Print to File</a:t>
            </a:r>
            <a:endParaRPr lang="en-US" dirty="0"/>
          </a:p>
          <a:p>
            <a:pPr marL="285750" indent="-285750"/>
            <a:r>
              <a:rPr lang="en-US"/>
              <a:t>Print to PDF: requires adboe reader minimum to work. Saves document as a pdf ready file</a:t>
            </a:r>
            <a:endParaRPr lang="en-US" dirty="0"/>
          </a:p>
          <a:p>
            <a:pPr marL="285750" indent="-285750"/>
            <a:r>
              <a:rPr lang="en-US"/>
              <a:t>Print to XPS: Default option for all Windows platforms</a:t>
            </a:r>
            <a:endParaRPr lang="en-US" dirty="0"/>
          </a:p>
          <a:p>
            <a:pPr marL="285750" indent="-285750"/>
            <a:r>
              <a:rPr lang="en-US"/>
              <a:t>Print to Image: picture format (Jpeg, Bitmap, Gif, PNG)</a:t>
            </a:r>
            <a:endParaRPr lang="en-US" dirty="0"/>
          </a:p>
          <a:p>
            <a:pPr marL="285750" indent="-285750"/>
            <a:r>
              <a:rPr lang="en-US"/>
              <a:t>Cloud Printing: Google Cloud Print, iCloud Printing</a:t>
            </a:r>
            <a:endParaRPr lang="en-US" dirty="0"/>
          </a:p>
          <a:p>
            <a:pPr marL="0" indent="0">
              <a:buNone/>
            </a:pPr>
            <a:endParaRPr lang="en-US" dirty="0"/>
          </a:p>
        </p:txBody>
      </p:sp>
    </p:spTree>
    <p:extLst>
      <p:ext uri="{BB962C8B-B14F-4D97-AF65-F5344CB8AC3E}">
        <p14:creationId xmlns:p14="http://schemas.microsoft.com/office/powerpoint/2010/main" val="2518142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26F87-5057-4DBF-9006-C41F5EB4A6CD}"/>
              </a:ext>
            </a:extLst>
          </p:cNvPr>
          <p:cNvSpPr>
            <a:spLocks noGrp="1"/>
          </p:cNvSpPr>
          <p:nvPr>
            <p:ph type="title"/>
          </p:nvPr>
        </p:nvSpPr>
        <p:spPr>
          <a:xfrm>
            <a:off x="2592925" y="624110"/>
            <a:ext cx="8911687" cy="691419"/>
          </a:xfrm>
        </p:spPr>
        <p:txBody>
          <a:bodyPr/>
          <a:lstStyle/>
          <a:p>
            <a:pPr algn="ctr"/>
            <a:r>
              <a:rPr lang="en-US"/>
              <a:t>Printer Languages</a:t>
            </a:r>
          </a:p>
        </p:txBody>
      </p:sp>
      <p:sp>
        <p:nvSpPr>
          <p:cNvPr id="3" name="Content Placeholder 2">
            <a:extLst>
              <a:ext uri="{FF2B5EF4-FFF2-40B4-BE49-F238E27FC236}">
                <a16:creationId xmlns:a16="http://schemas.microsoft.com/office/drawing/2014/main" id="{187A1E65-616E-4F35-801D-21362A0BB9C6}"/>
              </a:ext>
            </a:extLst>
          </p:cNvPr>
          <p:cNvSpPr>
            <a:spLocks noGrp="1"/>
          </p:cNvSpPr>
          <p:nvPr>
            <p:ph idx="1"/>
          </p:nvPr>
        </p:nvSpPr>
        <p:spPr>
          <a:xfrm>
            <a:off x="2589212" y="1328468"/>
            <a:ext cx="8915400" cy="4582754"/>
          </a:xfrm>
        </p:spPr>
        <p:txBody>
          <a:bodyPr vert="horz" lIns="91440" tIns="45720" rIns="91440" bIns="45720" rtlCol="0" anchor="t">
            <a:normAutofit/>
          </a:bodyPr>
          <a:lstStyle/>
          <a:p>
            <a:r>
              <a:rPr lang="en-US"/>
              <a:t>ASCII: developed by IBM; machine or binary code</a:t>
            </a:r>
          </a:p>
          <a:p>
            <a:r>
              <a:rPr lang="en-US"/>
              <a:t>Postscript; developed by adobe for font and graphics</a:t>
            </a:r>
          </a:p>
          <a:p>
            <a:r>
              <a:rPr lang="en-US"/>
              <a:t>Printer Command Language; Developed by HP</a:t>
            </a:r>
          </a:p>
          <a:p>
            <a:r>
              <a:rPr lang="en-US"/>
              <a:t>XPS; Developed by Windows</a:t>
            </a:r>
          </a:p>
          <a:p>
            <a:pPr marL="0" indent="0">
              <a:buNone/>
            </a:pPr>
            <a:endParaRPr lang="en-US" dirty="0"/>
          </a:p>
        </p:txBody>
      </p:sp>
    </p:spTree>
    <p:extLst>
      <p:ext uri="{BB962C8B-B14F-4D97-AF65-F5344CB8AC3E}">
        <p14:creationId xmlns:p14="http://schemas.microsoft.com/office/powerpoint/2010/main" val="1824642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EDBCC-5562-4A5A-BD61-BCE37788B981}"/>
              </a:ext>
            </a:extLst>
          </p:cNvPr>
          <p:cNvSpPr>
            <a:spLocks noGrp="1"/>
          </p:cNvSpPr>
          <p:nvPr>
            <p:ph type="title"/>
          </p:nvPr>
        </p:nvSpPr>
        <p:spPr>
          <a:xfrm>
            <a:off x="2592925" y="624110"/>
            <a:ext cx="8911687" cy="662664"/>
          </a:xfrm>
        </p:spPr>
        <p:txBody>
          <a:bodyPr/>
          <a:lstStyle/>
          <a:p>
            <a:pPr algn="ctr"/>
            <a:r>
              <a:rPr lang="en-US"/>
              <a:t>Laser Printing Process</a:t>
            </a:r>
          </a:p>
        </p:txBody>
      </p:sp>
      <p:sp>
        <p:nvSpPr>
          <p:cNvPr id="3" name="Content Placeholder 2">
            <a:extLst>
              <a:ext uri="{FF2B5EF4-FFF2-40B4-BE49-F238E27FC236}">
                <a16:creationId xmlns:a16="http://schemas.microsoft.com/office/drawing/2014/main" id="{E61742F7-5101-4840-9924-01F41A0DDC59}"/>
              </a:ext>
            </a:extLst>
          </p:cNvPr>
          <p:cNvSpPr>
            <a:spLocks noGrp="1"/>
          </p:cNvSpPr>
          <p:nvPr>
            <p:ph idx="1"/>
          </p:nvPr>
        </p:nvSpPr>
        <p:spPr>
          <a:xfrm>
            <a:off x="2589212" y="1299714"/>
            <a:ext cx="8915400" cy="4611508"/>
          </a:xfrm>
        </p:spPr>
        <p:txBody>
          <a:bodyPr vert="horz" lIns="91440" tIns="45720" rIns="91440" bIns="45720" rtlCol="0" anchor="t">
            <a:normAutofit/>
          </a:bodyPr>
          <a:lstStyle/>
          <a:p>
            <a:pPr>
              <a:buAutoNum type="arabicPeriod"/>
            </a:pPr>
            <a:r>
              <a:rPr lang="en-US"/>
              <a:t>Processing: OS process your request to print through print spooler; creates a raster image on the page representing what the image should look like; goes to RIP to process image to the laser; requires enough RAM to do the whole job at once</a:t>
            </a:r>
          </a:p>
          <a:p>
            <a:pPr>
              <a:buAutoNum type="arabicPeriod"/>
            </a:pPr>
            <a:r>
              <a:rPr lang="en-US"/>
              <a:t>Charging: Charge Drum with a uniform negative charge (600 to 1000V)</a:t>
            </a:r>
            <a:endParaRPr lang="en-US" dirty="0"/>
          </a:p>
          <a:p>
            <a:pPr>
              <a:buAutoNum type="arabicPeriod"/>
            </a:pPr>
            <a:r>
              <a:rPr lang="en-US"/>
              <a:t>Exposing: Laser creates positive image on the drum based on raster image</a:t>
            </a:r>
            <a:endParaRPr lang="en-US" dirty="0"/>
          </a:p>
          <a:p>
            <a:pPr>
              <a:buAutoNum type="arabicPeriod"/>
            </a:pPr>
            <a:r>
              <a:rPr lang="en-US"/>
              <a:t>Developing: Toner transfer to positive charge part of the drum</a:t>
            </a:r>
            <a:endParaRPr lang="en-US" dirty="0"/>
          </a:p>
          <a:p>
            <a:pPr>
              <a:buAutoNum type="arabicPeriod"/>
            </a:pPr>
            <a:r>
              <a:rPr lang="en-US"/>
              <a:t>Transferring: Charges paper positive to attract toner on drum to the paper</a:t>
            </a:r>
            <a:endParaRPr lang="en-US" dirty="0"/>
          </a:p>
          <a:p>
            <a:pPr>
              <a:buAutoNum type="arabicPeriod"/>
            </a:pPr>
            <a:r>
              <a:rPr lang="en-US"/>
              <a:t>Fusing: go to press and heated rollers to fuse toner to paper</a:t>
            </a:r>
            <a:endParaRPr lang="en-US" dirty="0"/>
          </a:p>
          <a:p>
            <a:pPr>
              <a:buAutoNum type="arabicPeriod"/>
            </a:pPr>
            <a:r>
              <a:rPr lang="en-US"/>
              <a:t>Cleaning: rubber scrapper and erase lamp remove toner and charge from drum for next print job</a:t>
            </a:r>
            <a:endParaRPr lang="en-US" dirty="0"/>
          </a:p>
          <a:p>
            <a:pPr>
              <a:buAutoNum type="arabicPeriod"/>
            </a:pPr>
            <a:endParaRPr lang="en-US" dirty="0"/>
          </a:p>
          <a:p>
            <a:pPr marL="0" indent="0">
              <a:buNone/>
            </a:pPr>
            <a:endParaRPr lang="en-US" dirty="0"/>
          </a:p>
        </p:txBody>
      </p:sp>
    </p:spTree>
    <p:extLst>
      <p:ext uri="{BB962C8B-B14F-4D97-AF65-F5344CB8AC3E}">
        <p14:creationId xmlns:p14="http://schemas.microsoft.com/office/powerpoint/2010/main" val="11394826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08A3-8FAA-44E2-88B9-4DAD97A763FD}"/>
              </a:ext>
            </a:extLst>
          </p:cNvPr>
          <p:cNvSpPr>
            <a:spLocks noGrp="1"/>
          </p:cNvSpPr>
          <p:nvPr>
            <p:ph type="title"/>
          </p:nvPr>
        </p:nvSpPr>
        <p:spPr>
          <a:xfrm>
            <a:off x="2592925" y="624110"/>
            <a:ext cx="8911687" cy="734551"/>
          </a:xfrm>
        </p:spPr>
        <p:txBody>
          <a:bodyPr/>
          <a:lstStyle/>
          <a:p>
            <a:pPr algn="ctr"/>
            <a:r>
              <a:rPr lang="en-US"/>
              <a:t>Configuring Print Settings</a:t>
            </a:r>
          </a:p>
        </p:txBody>
      </p:sp>
      <p:sp>
        <p:nvSpPr>
          <p:cNvPr id="3" name="Content Placeholder 2">
            <a:extLst>
              <a:ext uri="{FF2B5EF4-FFF2-40B4-BE49-F238E27FC236}">
                <a16:creationId xmlns:a16="http://schemas.microsoft.com/office/drawing/2014/main" id="{E0602741-B872-4FEF-AFC2-69A6CF4F6691}"/>
              </a:ext>
            </a:extLst>
          </p:cNvPr>
          <p:cNvSpPr>
            <a:spLocks noGrp="1"/>
          </p:cNvSpPr>
          <p:nvPr>
            <p:ph idx="1"/>
          </p:nvPr>
        </p:nvSpPr>
        <p:spPr>
          <a:xfrm>
            <a:off x="2589212" y="1371600"/>
            <a:ext cx="8915400" cy="4539622"/>
          </a:xfrm>
        </p:spPr>
        <p:txBody>
          <a:bodyPr vert="horz" lIns="91440" tIns="45720" rIns="91440" bIns="45720" rtlCol="0" anchor="t">
            <a:normAutofit/>
          </a:bodyPr>
          <a:lstStyle/>
          <a:p>
            <a:r>
              <a:rPr lang="en-US"/>
              <a:t>Layout: duples, orientation, multiple page, scaling, invert</a:t>
            </a:r>
          </a:p>
          <a:p>
            <a:r>
              <a:rPr lang="en-US"/>
              <a:t>Paper: paper size, paper type, paper source</a:t>
            </a:r>
          </a:p>
          <a:p>
            <a:r>
              <a:rPr lang="en-US"/>
              <a:t>Quality: resolution, optimize text or graphics, reduce ink usage</a:t>
            </a:r>
          </a:p>
          <a:p>
            <a:r>
              <a:rPr lang="en-US"/>
              <a:t>Common settings: apply watermark, header/footer, collate</a:t>
            </a:r>
            <a:endParaRPr lang="en-US" dirty="0"/>
          </a:p>
        </p:txBody>
      </p:sp>
    </p:spTree>
    <p:extLst>
      <p:ext uri="{BB962C8B-B14F-4D97-AF65-F5344CB8AC3E}">
        <p14:creationId xmlns:p14="http://schemas.microsoft.com/office/powerpoint/2010/main" val="2221818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14CA-BD5B-43A3-8723-8046AE568E45}"/>
              </a:ext>
            </a:extLst>
          </p:cNvPr>
          <p:cNvSpPr>
            <a:spLocks noGrp="1"/>
          </p:cNvSpPr>
          <p:nvPr>
            <p:ph type="title"/>
          </p:nvPr>
        </p:nvSpPr>
        <p:spPr>
          <a:xfrm>
            <a:off x="2592925" y="624110"/>
            <a:ext cx="8911687" cy="748928"/>
          </a:xfrm>
        </p:spPr>
        <p:txBody>
          <a:bodyPr/>
          <a:lstStyle/>
          <a:p>
            <a:pPr algn="ctr"/>
            <a:r>
              <a:rPr lang="en-US"/>
              <a:t>Troubleshooting Printers</a:t>
            </a:r>
          </a:p>
        </p:txBody>
      </p:sp>
      <p:sp>
        <p:nvSpPr>
          <p:cNvPr id="3" name="Content Placeholder 2">
            <a:extLst>
              <a:ext uri="{FF2B5EF4-FFF2-40B4-BE49-F238E27FC236}">
                <a16:creationId xmlns:a16="http://schemas.microsoft.com/office/drawing/2014/main" id="{EB34ACE3-87ED-404A-A9F9-93449FB6CC04}"/>
              </a:ext>
            </a:extLst>
          </p:cNvPr>
          <p:cNvSpPr>
            <a:spLocks noGrp="1"/>
          </p:cNvSpPr>
          <p:nvPr>
            <p:ph idx="1"/>
          </p:nvPr>
        </p:nvSpPr>
        <p:spPr>
          <a:xfrm>
            <a:off x="2589212" y="1385978"/>
            <a:ext cx="8915400" cy="4525244"/>
          </a:xfrm>
        </p:spPr>
        <p:txBody>
          <a:bodyPr vert="horz" lIns="91440" tIns="45720" rIns="91440" bIns="45720" rtlCol="0" anchor="t">
            <a:normAutofit/>
          </a:bodyPr>
          <a:lstStyle/>
          <a:p>
            <a:r>
              <a:rPr lang="en-US"/>
              <a:t>Tools of the trade: multimeter, cleaning solutions, extension magnet, screwdrivers, anti-static vaccum </a:t>
            </a:r>
          </a:p>
          <a:p>
            <a:r>
              <a:rPr lang="en-US"/>
              <a:t>Print Job never prints: Is it on? Is it connected? Does it have paper? Is it conencted to the network? Correct IP address?</a:t>
            </a:r>
          </a:p>
          <a:p>
            <a:r>
              <a:rPr lang="en-US"/>
              <a:t>Strange size: check page setup; correct settings for paper type and size?</a:t>
            </a:r>
          </a:p>
          <a:p>
            <a:r>
              <a:rPr lang="en-US"/>
              <a:t>Misaligned or garbled print: driver issue mostly; check cables and software</a:t>
            </a:r>
          </a:p>
          <a:p>
            <a:r>
              <a:rPr lang="en-US"/>
              <a:t>Color prints in wrong color: wrong ink placed in wrong slot; ran out of a color; set print to grayscale</a:t>
            </a:r>
            <a:endParaRPr lang="en-US" dirty="0"/>
          </a:p>
        </p:txBody>
      </p:sp>
    </p:spTree>
    <p:extLst>
      <p:ext uri="{BB962C8B-B14F-4D97-AF65-F5344CB8AC3E}">
        <p14:creationId xmlns:p14="http://schemas.microsoft.com/office/powerpoint/2010/main" val="164339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DF0D-7FE5-47FC-B56A-CA22CD8B8608}"/>
              </a:ext>
            </a:extLst>
          </p:cNvPr>
          <p:cNvSpPr>
            <a:spLocks noGrp="1"/>
          </p:cNvSpPr>
          <p:nvPr>
            <p:ph type="title"/>
          </p:nvPr>
        </p:nvSpPr>
        <p:spPr>
          <a:xfrm>
            <a:off x="2592925" y="624110"/>
            <a:ext cx="8911687" cy="748928"/>
          </a:xfrm>
        </p:spPr>
        <p:txBody>
          <a:bodyPr/>
          <a:lstStyle/>
          <a:p>
            <a:pPr algn="ctr"/>
            <a:r>
              <a:rPr lang="en-US" dirty="0"/>
              <a:t>CLIENT-SIDE VIRTUALIZATION</a:t>
            </a:r>
          </a:p>
        </p:txBody>
      </p:sp>
      <p:sp>
        <p:nvSpPr>
          <p:cNvPr id="3" name="Content Placeholder 2">
            <a:extLst>
              <a:ext uri="{FF2B5EF4-FFF2-40B4-BE49-F238E27FC236}">
                <a16:creationId xmlns:a16="http://schemas.microsoft.com/office/drawing/2014/main" id="{7123561D-D32D-4E28-B5AE-A86ECA8B2157}"/>
              </a:ext>
            </a:extLst>
          </p:cNvPr>
          <p:cNvSpPr>
            <a:spLocks noGrp="1"/>
          </p:cNvSpPr>
          <p:nvPr>
            <p:ph idx="1"/>
          </p:nvPr>
        </p:nvSpPr>
        <p:spPr>
          <a:xfrm>
            <a:off x="2589212" y="1342846"/>
            <a:ext cx="8915400" cy="4568376"/>
          </a:xfrm>
        </p:spPr>
        <p:txBody>
          <a:bodyPr vert="horz" lIns="91440" tIns="45720" rIns="91440" bIns="45720" rtlCol="0" anchor="t">
            <a:normAutofit lnSpcReduction="10000"/>
          </a:bodyPr>
          <a:lstStyle/>
          <a:p>
            <a:r>
              <a:rPr lang="en-US" dirty="0"/>
              <a:t>SET-UP SYSTEM HARDWARE TO SUPPORT VIRTUAL MACHINE(S) AND VERIFY IT MEETS RESOURCE REQUIREMENTS</a:t>
            </a:r>
          </a:p>
          <a:p>
            <a:r>
              <a:rPr lang="en-US" dirty="0"/>
              <a:t>INSTALL A HYPERVISOR ON THE SYSTEM</a:t>
            </a:r>
          </a:p>
          <a:p>
            <a:r>
              <a:rPr lang="en-US" dirty="0"/>
              <a:t>CREATE A VIRTUAL MACHINE THAT MEETS ALL NECESSARY HARDWARE REQUIREMENTS</a:t>
            </a:r>
          </a:p>
          <a:p>
            <a:r>
              <a:rPr lang="en-US" dirty="0"/>
              <a:t>START THE NEW VIRTUAL MACHINE AND INSTALL THE GUEST OS ON THE PLATOFRM</a:t>
            </a:r>
          </a:p>
          <a:p>
            <a:endParaRPr lang="en-US" dirty="0"/>
          </a:p>
          <a:p>
            <a:r>
              <a:rPr lang="en-US" dirty="0"/>
              <a:t>REQUIREMENTS: RAM IS THE MOST NEEDED! NEED RAM NOT ONLY FOR THE HOST MACHINE, BUT ENOUGH MEMORY TO SECURELY RUN EACH OTHER PLANNED OS</a:t>
            </a:r>
          </a:p>
          <a:p>
            <a:r>
              <a:rPr lang="en-US" dirty="0"/>
              <a:t>HDD SPACE: VM FILES CAN BE HUGE. ENOUGH DRIVE SPACE FOR YOUR HOST OS TO RUN PLUS ENOUGH DRIVE SPACE FOR EACH OTHER OS INSTALELD</a:t>
            </a:r>
          </a:p>
        </p:txBody>
      </p:sp>
    </p:spTree>
    <p:extLst>
      <p:ext uri="{BB962C8B-B14F-4D97-AF65-F5344CB8AC3E}">
        <p14:creationId xmlns:p14="http://schemas.microsoft.com/office/powerpoint/2010/main" val="1737002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DF0D-7FE5-47FC-B56A-CA22CD8B8608}"/>
              </a:ext>
            </a:extLst>
          </p:cNvPr>
          <p:cNvSpPr>
            <a:spLocks noGrp="1"/>
          </p:cNvSpPr>
          <p:nvPr>
            <p:ph type="title"/>
          </p:nvPr>
        </p:nvSpPr>
        <p:spPr>
          <a:xfrm>
            <a:off x="2592925" y="624110"/>
            <a:ext cx="8911687" cy="748928"/>
          </a:xfrm>
        </p:spPr>
        <p:txBody>
          <a:bodyPr/>
          <a:lstStyle/>
          <a:p>
            <a:pPr algn="ctr"/>
            <a:r>
              <a:rPr lang="en-US" dirty="0"/>
              <a:t>CLIENT-SIDE VIRTUALIZATION</a:t>
            </a:r>
          </a:p>
        </p:txBody>
      </p:sp>
      <p:sp>
        <p:nvSpPr>
          <p:cNvPr id="3" name="Content Placeholder 2">
            <a:extLst>
              <a:ext uri="{FF2B5EF4-FFF2-40B4-BE49-F238E27FC236}">
                <a16:creationId xmlns:a16="http://schemas.microsoft.com/office/drawing/2014/main" id="{7123561D-D32D-4E28-B5AE-A86ECA8B2157}"/>
              </a:ext>
            </a:extLst>
          </p:cNvPr>
          <p:cNvSpPr>
            <a:spLocks noGrp="1"/>
          </p:cNvSpPr>
          <p:nvPr>
            <p:ph idx="1"/>
          </p:nvPr>
        </p:nvSpPr>
        <p:spPr>
          <a:xfrm>
            <a:off x="2589212" y="1342846"/>
            <a:ext cx="8915400" cy="4568376"/>
          </a:xfrm>
        </p:spPr>
        <p:txBody>
          <a:bodyPr vert="horz" lIns="91440" tIns="45720" rIns="91440" bIns="45720" rtlCol="0" anchor="t">
            <a:normAutofit/>
          </a:bodyPr>
          <a:lstStyle/>
          <a:p>
            <a:pPr marL="0" indent="0">
              <a:buNone/>
            </a:pPr>
            <a:r>
              <a:rPr lang="en-US" dirty="0"/>
              <a:t>NETWORK: INTERNAL, BRIDGED, VIRTUAL SWITCHES, OR NO NETWORK AT ALL</a:t>
            </a:r>
          </a:p>
          <a:p>
            <a:r>
              <a:rPr lang="en-US" dirty="0"/>
              <a:t>INTERNAL NETWORK: NO CONNECTION TO AN EXTERNAL PHYSICAL NETWORK. ONLY VM's CONNECTED TO THE SAME VM HOST SERVER WILL BE NETWORKED. PRIVATE INTERNAL NETWORK IS FURTHER ISOLATED FROM INTERNAL NETWORK VM DEVICES</a:t>
            </a:r>
          </a:p>
          <a:p>
            <a:r>
              <a:rPr lang="en-US" dirty="0"/>
              <a:t>BRIDGED NETWORKING: ALLOWS A VM INTERNAL NETWORK TO CONNECT TO A PHYSICAL NETWORK FOR USE OF THE INTERNET. THE BRIDGE ROUTES VM NETWORKED TRAFFIC THROUGH A DEFAULT GATEWAY</a:t>
            </a:r>
          </a:p>
          <a:p>
            <a:r>
              <a:rPr lang="en-US" dirty="0"/>
              <a:t>VIRTUAL SWITCH: HYPERVISOR ALLOWS FOR THE CREATION OF ALL NETWORK EQUIPMENT IN A VM. A VIRTUAL ROUTER, SWITCH, BRIDGE WILL PERFORM THE JOBS SIMILAR TO THEIR PHYSICAL COUNTERPARTS</a:t>
            </a:r>
          </a:p>
          <a:p>
            <a:r>
              <a:rPr lang="en-US" dirty="0"/>
              <a:t>NO NETWORK: SELF EXPLANITORY. THERE IS NO NETWORK; JUST VMs</a:t>
            </a:r>
          </a:p>
          <a:p>
            <a:endParaRPr lang="en-US" dirty="0"/>
          </a:p>
        </p:txBody>
      </p:sp>
    </p:spTree>
    <p:extLst>
      <p:ext uri="{BB962C8B-B14F-4D97-AF65-F5344CB8AC3E}">
        <p14:creationId xmlns:p14="http://schemas.microsoft.com/office/powerpoint/2010/main" val="44534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DB77E-F91E-460B-A1BB-E4AFF32AD915}"/>
              </a:ext>
            </a:extLst>
          </p:cNvPr>
          <p:cNvSpPr>
            <a:spLocks noGrp="1"/>
          </p:cNvSpPr>
          <p:nvPr>
            <p:ph type="title"/>
          </p:nvPr>
        </p:nvSpPr>
        <p:spPr>
          <a:xfrm>
            <a:off x="2592925" y="624110"/>
            <a:ext cx="8911687" cy="849570"/>
          </a:xfrm>
        </p:spPr>
        <p:txBody>
          <a:bodyPr/>
          <a:lstStyle/>
          <a:p>
            <a:pPr algn="ctr"/>
            <a:r>
              <a:rPr lang="en-US" dirty="0"/>
              <a:t>SERVER-SIDE VIRTUALIZATION</a:t>
            </a:r>
          </a:p>
        </p:txBody>
      </p:sp>
      <p:sp>
        <p:nvSpPr>
          <p:cNvPr id="3" name="Content Placeholder 2">
            <a:extLst>
              <a:ext uri="{FF2B5EF4-FFF2-40B4-BE49-F238E27FC236}">
                <a16:creationId xmlns:a16="http://schemas.microsoft.com/office/drawing/2014/main" id="{B68FB475-BF14-4212-BD8F-2C8DA8712F4E}"/>
              </a:ext>
            </a:extLst>
          </p:cNvPr>
          <p:cNvSpPr>
            <a:spLocks noGrp="1"/>
          </p:cNvSpPr>
          <p:nvPr>
            <p:ph idx="1"/>
          </p:nvPr>
        </p:nvSpPr>
        <p:spPr>
          <a:xfrm>
            <a:off x="2589212" y="1486619"/>
            <a:ext cx="8915400" cy="4424603"/>
          </a:xfrm>
        </p:spPr>
        <p:txBody>
          <a:bodyPr vert="horz" lIns="91440" tIns="45720" rIns="91440" bIns="45720" rtlCol="0" anchor="t">
            <a:normAutofit/>
          </a:bodyPr>
          <a:lstStyle/>
          <a:p>
            <a:r>
              <a:rPr lang="en-US" dirty="0"/>
              <a:t>INSTALL JUST THE HYPERVISOR WITH NO GUEST OS "BARE-METAL" HYPERVISOR</a:t>
            </a:r>
          </a:p>
          <a:p>
            <a:pPr lvl="1"/>
            <a:r>
              <a:rPr lang="en-US" dirty="0"/>
              <a:t>CONSIDERED A TYPE-1 HYPERVISOR</a:t>
            </a:r>
          </a:p>
          <a:p>
            <a:pPr lvl="1"/>
            <a:r>
              <a:rPr lang="en-US" dirty="0"/>
              <a:t>TYPE-2 HYPERVISOR WOULD BE VMware OR HYPER-V</a:t>
            </a:r>
          </a:p>
          <a:p>
            <a:r>
              <a:rPr lang="en-US" dirty="0"/>
              <a:t>ALSO RUN ON THE CLOUD; SINCE VM's ARE JUST FILES. IaaS CAN RUN VM's FROM THE CLOUD SO YOU DO NOT HAVE TO OWN THE HARDWARE</a:t>
            </a:r>
          </a:p>
        </p:txBody>
      </p:sp>
    </p:spTree>
    <p:extLst>
      <p:ext uri="{BB962C8B-B14F-4D97-AF65-F5344CB8AC3E}">
        <p14:creationId xmlns:p14="http://schemas.microsoft.com/office/powerpoint/2010/main" val="33377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D688-E689-44D1-A3D6-CF806BB0C6FE}"/>
              </a:ext>
            </a:extLst>
          </p:cNvPr>
          <p:cNvSpPr>
            <a:spLocks noGrp="1"/>
          </p:cNvSpPr>
          <p:nvPr>
            <p:ph type="title"/>
          </p:nvPr>
        </p:nvSpPr>
        <p:spPr>
          <a:xfrm>
            <a:off x="2592925" y="624110"/>
            <a:ext cx="8911687" cy="705796"/>
          </a:xfrm>
        </p:spPr>
        <p:txBody>
          <a:bodyPr/>
          <a:lstStyle/>
          <a:p>
            <a:pPr algn="ctr"/>
            <a:r>
              <a:rPr lang="en-US" dirty="0"/>
              <a:t>THE SERVICE-LAYER CAKE</a:t>
            </a:r>
          </a:p>
        </p:txBody>
      </p:sp>
      <p:sp>
        <p:nvSpPr>
          <p:cNvPr id="3" name="Content Placeholder 2">
            <a:extLst>
              <a:ext uri="{FF2B5EF4-FFF2-40B4-BE49-F238E27FC236}">
                <a16:creationId xmlns:a16="http://schemas.microsoft.com/office/drawing/2014/main" id="{30F30D0A-1906-48AD-B49F-ED8A9D138472}"/>
              </a:ext>
            </a:extLst>
          </p:cNvPr>
          <p:cNvSpPr>
            <a:spLocks noGrp="1"/>
          </p:cNvSpPr>
          <p:nvPr>
            <p:ph idx="1"/>
          </p:nvPr>
        </p:nvSpPr>
        <p:spPr>
          <a:xfrm>
            <a:off x="2589212" y="1342846"/>
            <a:ext cx="8915400" cy="4568376"/>
          </a:xfrm>
        </p:spPr>
        <p:txBody>
          <a:bodyPr vert="horz" lIns="91440" tIns="45720" rIns="91440" bIns="45720" rtlCol="0" anchor="t">
            <a:normAutofit/>
          </a:bodyPr>
          <a:lstStyle/>
          <a:p>
            <a:pPr marL="0" indent="0">
              <a:buNone/>
            </a:pPr>
            <a:r>
              <a:rPr lang="en-US" dirty="0"/>
              <a:t>Cloud services can be offered as Infrastructure, Platform and Software as a Service: IaaS, PaaS and SaaS</a:t>
            </a:r>
          </a:p>
          <a:p>
            <a:r>
              <a:rPr lang="en-US" dirty="0"/>
              <a:t>IaaS: hardware requirements: Servers, storage, datacenters, network, computers, mainframes. Physical devices can be leased</a:t>
            </a:r>
          </a:p>
          <a:p>
            <a:r>
              <a:rPr lang="en-US" dirty="0"/>
              <a:t>PaaS: Tools developers (web) need to deploy, administer, and maintain a Web application. Acts as a service for developers to run their tasks without hardware concerns</a:t>
            </a:r>
          </a:p>
          <a:p>
            <a:r>
              <a:rPr lang="en-US" dirty="0"/>
              <a:t>SaaS: Web applications offered as a try before you buy service. Always up to date so the end user would not need to worry about having the latest software</a:t>
            </a:r>
          </a:p>
        </p:txBody>
      </p:sp>
    </p:spTree>
    <p:extLst>
      <p:ext uri="{BB962C8B-B14F-4D97-AF65-F5344CB8AC3E}">
        <p14:creationId xmlns:p14="http://schemas.microsoft.com/office/powerpoint/2010/main" val="77244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F64C8-9A32-42AA-B052-994785DCB713}"/>
              </a:ext>
            </a:extLst>
          </p:cNvPr>
          <p:cNvSpPr>
            <a:spLocks noGrp="1"/>
          </p:cNvSpPr>
          <p:nvPr>
            <p:ph type="title"/>
          </p:nvPr>
        </p:nvSpPr>
        <p:spPr>
          <a:xfrm>
            <a:off x="2592925" y="624110"/>
            <a:ext cx="8911687" cy="763306"/>
          </a:xfrm>
        </p:spPr>
        <p:txBody>
          <a:bodyPr/>
          <a:lstStyle/>
          <a:p>
            <a:pPr algn="ctr"/>
            <a:r>
              <a:rPr lang="en-US" dirty="0"/>
              <a:t>OWNERSHIP AND ACCESS</a:t>
            </a:r>
          </a:p>
        </p:txBody>
      </p:sp>
      <p:sp>
        <p:nvSpPr>
          <p:cNvPr id="3" name="Content Placeholder 2">
            <a:extLst>
              <a:ext uri="{FF2B5EF4-FFF2-40B4-BE49-F238E27FC236}">
                <a16:creationId xmlns:a16="http://schemas.microsoft.com/office/drawing/2014/main" id="{0B3532CB-65C0-46E0-AA02-FCF305CF356C}"/>
              </a:ext>
            </a:extLst>
          </p:cNvPr>
          <p:cNvSpPr>
            <a:spLocks noGrp="1"/>
          </p:cNvSpPr>
          <p:nvPr>
            <p:ph idx="1"/>
          </p:nvPr>
        </p:nvSpPr>
        <p:spPr>
          <a:xfrm>
            <a:off x="2589212" y="1400355"/>
            <a:ext cx="8915400" cy="4510867"/>
          </a:xfrm>
        </p:spPr>
        <p:txBody>
          <a:bodyPr vert="horz" lIns="91440" tIns="45720" rIns="91440" bIns="45720" rtlCol="0" anchor="t">
            <a:normAutofit/>
          </a:bodyPr>
          <a:lstStyle/>
          <a:p>
            <a:pPr marL="0" indent="0">
              <a:buNone/>
            </a:pPr>
            <a:r>
              <a:rPr lang="en-US" dirty="0"/>
              <a:t>There are four cloud service types: Public, Private, Community and Hybrid</a:t>
            </a:r>
          </a:p>
          <a:p>
            <a:r>
              <a:rPr lang="en-US" dirty="0"/>
              <a:t>Public Cloud: for the general public. Public offerings of IaaS, PaaS or SaaS; users typically associate their storage as public</a:t>
            </a:r>
          </a:p>
          <a:p>
            <a:r>
              <a:rPr lang="en-US" dirty="0"/>
              <a:t>Private Cloud: Meant for single organizations. Cloud a business would own outright. Managed by 3rd party, the business focuses on their data and its security while enjoying the flexibility of the cloud. Doctor office would be an example</a:t>
            </a:r>
          </a:p>
          <a:p>
            <a:r>
              <a:rPr lang="en-US" dirty="0"/>
              <a:t>Community Cloud: Multiple similar organizations consolidate to pay for cloud services. Like a private cloud, community clouds are managed by 3rd parties, are encrypted, and the companies own their data. Hospitals and college campuses are examples.</a:t>
            </a:r>
          </a:p>
          <a:p>
            <a:r>
              <a:rPr lang="en-US" dirty="0"/>
              <a:t>Hybrid Cloud: combination of public, private and community clouds under one umbrella.</a:t>
            </a:r>
          </a:p>
        </p:txBody>
      </p:sp>
    </p:spTree>
    <p:extLst>
      <p:ext uri="{BB962C8B-B14F-4D97-AF65-F5344CB8AC3E}">
        <p14:creationId xmlns:p14="http://schemas.microsoft.com/office/powerpoint/2010/main" val="1204329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E125-4891-4147-A462-F9299DEC22A2}"/>
              </a:ext>
            </a:extLst>
          </p:cNvPr>
          <p:cNvSpPr>
            <a:spLocks noGrp="1"/>
          </p:cNvSpPr>
          <p:nvPr>
            <p:ph type="title"/>
          </p:nvPr>
        </p:nvSpPr>
        <p:spPr>
          <a:xfrm>
            <a:off x="2592925" y="624110"/>
            <a:ext cx="8911687" cy="662664"/>
          </a:xfrm>
        </p:spPr>
        <p:txBody>
          <a:bodyPr/>
          <a:lstStyle/>
          <a:p>
            <a:pPr algn="ctr"/>
            <a:r>
              <a:rPr lang="en-US" dirty="0"/>
              <a:t>WHY CLOUD?</a:t>
            </a:r>
          </a:p>
        </p:txBody>
      </p:sp>
      <p:sp>
        <p:nvSpPr>
          <p:cNvPr id="3" name="Content Placeholder 2">
            <a:extLst>
              <a:ext uri="{FF2B5EF4-FFF2-40B4-BE49-F238E27FC236}">
                <a16:creationId xmlns:a16="http://schemas.microsoft.com/office/drawing/2014/main" id="{745C4411-1F8D-4D97-868E-9917169EE8E1}"/>
              </a:ext>
            </a:extLst>
          </p:cNvPr>
          <p:cNvSpPr>
            <a:spLocks noGrp="1"/>
          </p:cNvSpPr>
          <p:nvPr>
            <p:ph idx="1"/>
          </p:nvPr>
        </p:nvSpPr>
        <p:spPr>
          <a:xfrm>
            <a:off x="2589212" y="1342846"/>
            <a:ext cx="8915400" cy="4568376"/>
          </a:xfrm>
        </p:spPr>
        <p:txBody>
          <a:bodyPr vert="horz" lIns="91440" tIns="45720" rIns="91440" bIns="45720" rtlCol="0" anchor="t">
            <a:normAutofit/>
          </a:bodyPr>
          <a:lstStyle/>
          <a:p>
            <a:pPr marL="0" indent="0">
              <a:buNone/>
            </a:pPr>
            <a:r>
              <a:rPr lang="en-US" dirty="0"/>
              <a:t>VIRTUALIZATION, SHARED RESOURCES, RAPID ELASTICITY, ON-DEMAND, RESOURCE POOLING. MEASURED AND METERED SERVICE, CLOUD-BASED APPLICATIONS, CLOUD-BASED VIRTUAL DESKTOPS, CLOUD FILE STORAGE SERVICES</a:t>
            </a:r>
          </a:p>
          <a:p>
            <a:r>
              <a:rPr lang="en-US" dirty="0"/>
              <a:t>RAPID ELASTICITY: ALLOWS FOR SCALABLILITY OF YOUR SERVICE(S). NEED GROWTH? DONE! DOWNSIZING? DONE!</a:t>
            </a:r>
          </a:p>
          <a:p>
            <a:r>
              <a:rPr lang="en-US" dirty="0"/>
              <a:t>ON-DEMAND: ALLOCATION OF RESOURCES LIKE BANDWIDTH WHEN THE NEED(S) ARISE</a:t>
            </a:r>
          </a:p>
          <a:p>
            <a:r>
              <a:rPr lang="en-US" dirty="0"/>
              <a:t>MEASURED SERVICE: PAY AS USED</a:t>
            </a:r>
          </a:p>
          <a:p>
            <a:r>
              <a:rPr lang="en-US" dirty="0"/>
              <a:t>METERED SERVICE: PAY FOR TIME OR RESOURCE BANDWIDTH</a:t>
            </a:r>
          </a:p>
          <a:p>
            <a:r>
              <a:rPr lang="en-US" dirty="0"/>
              <a:t>CLOUD-BASED APPS: OFFICE365 AS AN EXAMPLE</a:t>
            </a:r>
          </a:p>
          <a:p>
            <a:r>
              <a:rPr lang="en-US" dirty="0"/>
              <a:t>CLOUD-FILE STORAGE SERVICES: DROPBOX, ONEDRIVE, ICLOUD</a:t>
            </a:r>
          </a:p>
        </p:txBody>
      </p:sp>
    </p:spTree>
    <p:extLst>
      <p:ext uri="{BB962C8B-B14F-4D97-AF65-F5344CB8AC3E}">
        <p14:creationId xmlns:p14="http://schemas.microsoft.com/office/powerpoint/2010/main" val="8128709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0</Words>
  <Application>Microsoft Office PowerPoint</Application>
  <PresentationFormat>Widescreen</PresentationFormat>
  <Paragraphs>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Wisp</vt:lpstr>
      <vt:lpstr>Week Four CIS101A</vt:lpstr>
      <vt:lpstr>BENEFITS OF VIRTUALIZATION</vt:lpstr>
      <vt:lpstr>IMPLEMENTING VIRTUALIZATION</vt:lpstr>
      <vt:lpstr>CLIENT-SIDE VIRTUALIZATION</vt:lpstr>
      <vt:lpstr>CLIENT-SIDE VIRTUALIZATION</vt:lpstr>
      <vt:lpstr>SERVER-SIDE VIRTUALIZATION</vt:lpstr>
      <vt:lpstr>THE SERVICE-LAYER CAKE</vt:lpstr>
      <vt:lpstr>OWNERSHIP AND ACCESS</vt:lpstr>
      <vt:lpstr>WHY CLOUD?</vt:lpstr>
      <vt:lpstr>PORTABLE DEVICES</vt:lpstr>
      <vt:lpstr>PORTABLE INPUT DEVICES</vt:lpstr>
      <vt:lpstr>Portable Device Display Types</vt:lpstr>
      <vt:lpstr>Single-Function Ports</vt:lpstr>
      <vt:lpstr>Networking Options</vt:lpstr>
      <vt:lpstr>General-Purpose Ports</vt:lpstr>
      <vt:lpstr>Managing / Maintaining Portable Computers</vt:lpstr>
      <vt:lpstr>Power Management</vt:lpstr>
      <vt:lpstr>Device Maintenance:</vt:lpstr>
      <vt:lpstr>Upgrading and Repairing Laptop</vt:lpstr>
      <vt:lpstr>Upgrading RAM in Laptop</vt:lpstr>
      <vt:lpstr>Upgrading HDD/SSD Storage</vt:lpstr>
      <vt:lpstr>Troubleshooting Laptops</vt:lpstr>
      <vt:lpstr>Troubleshooting Laptops</vt:lpstr>
      <vt:lpstr>Mobile Computing Devices</vt:lpstr>
      <vt:lpstr>Troubleshooting Mobile Devices</vt:lpstr>
      <vt:lpstr>Troubleshooting Mobile Devices</vt:lpstr>
      <vt:lpstr>Troubleshooting Mobile Devices</vt:lpstr>
      <vt:lpstr>Printer and Multifunction Devices</vt:lpstr>
      <vt:lpstr>Printer and Multifunction Devices</vt:lpstr>
      <vt:lpstr>Printer and Multifunction Devices</vt:lpstr>
      <vt:lpstr>Printer Languages</vt:lpstr>
      <vt:lpstr>Laser Printing Process</vt:lpstr>
      <vt:lpstr>Configuring Print Settings</vt:lpstr>
      <vt:lpstr>Troubleshooting Printers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1691</cp:revision>
  <dcterms:created xsi:type="dcterms:W3CDTF">2014-09-12T02:13:59Z</dcterms:created>
  <dcterms:modified xsi:type="dcterms:W3CDTF">2019-07-31T05:00:03Z</dcterms:modified>
</cp:coreProperties>
</file>