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7/17/2019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7/17/2019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7/17/2019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7/17/2019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7/17/2019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7/17/2019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38C9-A079-428C-B613-6A61926ABD79}"/>
              </a:ext>
            </a:extLst>
          </p:cNvPr>
          <p:cNvSpPr>
            <a:spLocks noGrp="1"/>
          </p:cNvSpPr>
          <p:nvPr>
            <p:ph type="ctrTitle"/>
          </p:nvPr>
        </p:nvSpPr>
        <p:spPr/>
        <p:txBody>
          <a:bodyPr/>
          <a:lstStyle/>
          <a:p>
            <a:pPr algn="ctr"/>
            <a:r>
              <a:rPr lang="en-US" dirty="0"/>
              <a:t>CIS101A</a:t>
            </a:r>
            <a:br>
              <a:rPr lang="en-US" dirty="0"/>
            </a:br>
            <a:r>
              <a:rPr lang="en-US" dirty="0"/>
              <a:t>Week One </a:t>
            </a:r>
          </a:p>
        </p:txBody>
      </p:sp>
      <p:sp>
        <p:nvSpPr>
          <p:cNvPr id="3" name="Subtitle 2">
            <a:extLst>
              <a:ext uri="{FF2B5EF4-FFF2-40B4-BE49-F238E27FC236}">
                <a16:creationId xmlns:a16="http://schemas.microsoft.com/office/drawing/2014/main" id="{B6F52BCA-C568-4682-AF06-134AFB257FE9}"/>
              </a:ext>
            </a:extLst>
          </p:cNvPr>
          <p:cNvSpPr>
            <a:spLocks noGrp="1"/>
          </p:cNvSpPr>
          <p:nvPr>
            <p:ph type="subTitle" idx="1"/>
          </p:nvPr>
        </p:nvSpPr>
        <p:spPr/>
        <p:txBody>
          <a:bodyPr/>
          <a:lstStyle/>
          <a:p>
            <a:pPr algn="ctr"/>
            <a:r>
              <a:rPr lang="en-US" dirty="0"/>
              <a:t>Computer Hardware Fundamentals</a:t>
            </a:r>
          </a:p>
          <a:p>
            <a:pPr algn="ctr"/>
            <a:r>
              <a:rPr lang="en-US" dirty="0" err="1"/>
              <a:t>Comptia</a:t>
            </a:r>
            <a:r>
              <a:rPr lang="en-US" dirty="0"/>
              <a:t> 1001</a:t>
            </a:r>
          </a:p>
        </p:txBody>
      </p:sp>
    </p:spTree>
    <p:extLst>
      <p:ext uri="{BB962C8B-B14F-4D97-AF65-F5344CB8AC3E}">
        <p14:creationId xmlns:p14="http://schemas.microsoft.com/office/powerpoint/2010/main" val="824140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30807-B840-490E-B060-862C85443464}"/>
              </a:ext>
            </a:extLst>
          </p:cNvPr>
          <p:cNvSpPr>
            <a:spLocks noGrp="1"/>
          </p:cNvSpPr>
          <p:nvPr>
            <p:ph type="title"/>
          </p:nvPr>
        </p:nvSpPr>
        <p:spPr>
          <a:xfrm>
            <a:off x="646111" y="452718"/>
            <a:ext cx="9404723" cy="806239"/>
          </a:xfrm>
        </p:spPr>
        <p:txBody>
          <a:bodyPr/>
          <a:lstStyle/>
          <a:p>
            <a:pPr algn="ctr"/>
            <a:r>
              <a:rPr lang="en-US" dirty="0"/>
              <a:t>1001: Modern CPU’s</a:t>
            </a:r>
          </a:p>
        </p:txBody>
      </p:sp>
      <p:sp>
        <p:nvSpPr>
          <p:cNvPr id="3" name="Content Placeholder 2">
            <a:extLst>
              <a:ext uri="{FF2B5EF4-FFF2-40B4-BE49-F238E27FC236}">
                <a16:creationId xmlns:a16="http://schemas.microsoft.com/office/drawing/2014/main" id="{DB6FD61E-9FEB-4D14-8D10-CA333327F2EB}"/>
              </a:ext>
            </a:extLst>
          </p:cNvPr>
          <p:cNvSpPr>
            <a:spLocks noGrp="1"/>
          </p:cNvSpPr>
          <p:nvPr>
            <p:ph idx="1"/>
          </p:nvPr>
        </p:nvSpPr>
        <p:spPr>
          <a:xfrm>
            <a:off x="645132" y="1258958"/>
            <a:ext cx="9404722" cy="4989442"/>
          </a:xfrm>
        </p:spPr>
        <p:txBody>
          <a:bodyPr>
            <a:normAutofit lnSpcReduction="10000"/>
          </a:bodyPr>
          <a:lstStyle/>
          <a:p>
            <a:pPr marL="0" indent="0">
              <a:buNone/>
            </a:pPr>
            <a:r>
              <a:rPr lang="en-US" dirty="0"/>
              <a:t>Technology: broken down into </a:t>
            </a:r>
            <a:r>
              <a:rPr lang="en-US" b="1" i="1" dirty="0"/>
              <a:t>clock multipliers, 64-bit processing, virtualization support, parallel execution, multicore processing, integrated memory controller (IMC), integrated graphics processing unit (</a:t>
            </a:r>
            <a:r>
              <a:rPr lang="en-US" b="1" i="1" dirty="0" err="1"/>
              <a:t>iGPU</a:t>
            </a:r>
            <a:r>
              <a:rPr lang="en-US" b="1" i="1" dirty="0"/>
              <a:t>) and security.</a:t>
            </a:r>
          </a:p>
          <a:p>
            <a:r>
              <a:rPr lang="en-US" dirty="0"/>
              <a:t>Multicore Processing: Microarchitecture hits its peak in 2002. To keep advancing CPU functionality, they added more cores to the CPU dye. In modern CPU’s having 32 cores is becoming standard.</a:t>
            </a:r>
          </a:p>
          <a:p>
            <a:r>
              <a:rPr lang="en-US" dirty="0"/>
              <a:t>Integrated Memory Controller (IMC): moved from the Northbridge of the chipset to within the CPU directly to better manage L3 Cache and RAM</a:t>
            </a:r>
          </a:p>
          <a:p>
            <a:r>
              <a:rPr lang="en-US" dirty="0"/>
              <a:t>Integrated Graphics Processing Unit: Designed to enhance overall performance while reducing energy use and cost. Intel HD Graphics and the AMD APU [PS4 and </a:t>
            </a:r>
            <a:r>
              <a:rPr lang="en-US" dirty="0" err="1"/>
              <a:t>XBOXOne</a:t>
            </a:r>
            <a:r>
              <a:rPr lang="en-US" dirty="0"/>
              <a:t> utilize AMD APU custom chips]</a:t>
            </a:r>
          </a:p>
          <a:p>
            <a:r>
              <a:rPr lang="en-US" dirty="0"/>
              <a:t>Security: NX bit technology to allow the CPU to protect certain sections of memory</a:t>
            </a:r>
          </a:p>
        </p:txBody>
      </p:sp>
    </p:spTree>
    <p:extLst>
      <p:ext uri="{BB962C8B-B14F-4D97-AF65-F5344CB8AC3E}">
        <p14:creationId xmlns:p14="http://schemas.microsoft.com/office/powerpoint/2010/main" val="3060362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425F9-2D9B-44FB-BF00-2303A9FC30CA}"/>
              </a:ext>
            </a:extLst>
          </p:cNvPr>
          <p:cNvSpPr>
            <a:spLocks noGrp="1"/>
          </p:cNvSpPr>
          <p:nvPr>
            <p:ph type="title"/>
          </p:nvPr>
        </p:nvSpPr>
        <p:spPr>
          <a:xfrm>
            <a:off x="646111" y="452718"/>
            <a:ext cx="9404723" cy="925508"/>
          </a:xfrm>
        </p:spPr>
        <p:txBody>
          <a:bodyPr/>
          <a:lstStyle/>
          <a:p>
            <a:pPr algn="ctr"/>
            <a:r>
              <a:rPr lang="en-US" dirty="0"/>
              <a:t>Selecting and Installing CPU’s</a:t>
            </a:r>
          </a:p>
        </p:txBody>
      </p:sp>
      <p:sp>
        <p:nvSpPr>
          <p:cNvPr id="3" name="Content Placeholder 2">
            <a:extLst>
              <a:ext uri="{FF2B5EF4-FFF2-40B4-BE49-F238E27FC236}">
                <a16:creationId xmlns:a16="http://schemas.microsoft.com/office/drawing/2014/main" id="{614423CE-7846-4816-951F-F890631B20C2}"/>
              </a:ext>
            </a:extLst>
          </p:cNvPr>
          <p:cNvSpPr>
            <a:spLocks noGrp="1"/>
          </p:cNvSpPr>
          <p:nvPr>
            <p:ph idx="1"/>
          </p:nvPr>
        </p:nvSpPr>
        <p:spPr>
          <a:xfrm>
            <a:off x="645130" y="1378226"/>
            <a:ext cx="9404723" cy="4870173"/>
          </a:xfrm>
        </p:spPr>
        <p:txBody>
          <a:bodyPr>
            <a:normAutofit lnSpcReduction="10000"/>
          </a:bodyPr>
          <a:lstStyle/>
          <a:p>
            <a:r>
              <a:rPr lang="en-US" dirty="0"/>
              <a:t>Selecting between Intel and AMD</a:t>
            </a:r>
          </a:p>
          <a:p>
            <a:pPr lvl="1"/>
            <a:r>
              <a:rPr lang="en-US" dirty="0"/>
              <a:t>Based on need. What do you plan to do with the PC?</a:t>
            </a:r>
          </a:p>
          <a:p>
            <a:r>
              <a:rPr lang="en-US" dirty="0"/>
              <a:t>Intel and AMD have their specific strengths: Intel is good for multitasking; AMD is great at single focus (why gamers prefer AMD)</a:t>
            </a:r>
          </a:p>
          <a:p>
            <a:r>
              <a:rPr lang="en-US" dirty="0"/>
              <a:t>Cost is another issue. AMD tends to be cheaper than a comparable Intel</a:t>
            </a:r>
          </a:p>
          <a:p>
            <a:r>
              <a:rPr lang="en-US" dirty="0"/>
              <a:t>Motherboards after 1995 have specific sockets per processor; so picking your CPU must come first so you can narrow down the motherboard</a:t>
            </a:r>
          </a:p>
          <a:p>
            <a:pPr marL="0" indent="0">
              <a:buNone/>
            </a:pPr>
            <a:r>
              <a:rPr lang="en-US" dirty="0"/>
              <a:t>Intel Sockets are Numbered: LGA1150,1151,2011 and 2066</a:t>
            </a:r>
          </a:p>
          <a:p>
            <a:pPr marL="0" indent="0">
              <a:buNone/>
            </a:pPr>
            <a:r>
              <a:rPr lang="en-US" dirty="0"/>
              <a:t>AMD Sockets are Lettered: FM2+, AM3+, AM4, and TR4</a:t>
            </a:r>
          </a:p>
          <a:p>
            <a:pPr marL="0" indent="0">
              <a:buNone/>
            </a:pPr>
            <a:r>
              <a:rPr lang="en-US" dirty="0"/>
              <a:t>Processor Numbers also follow a specific pattern: Intel i7 7500 U for instance:	Intel Core, i7 is brand, 7 is generation, 500 is SKU and U is ultra low-power desktop processor</a:t>
            </a:r>
          </a:p>
        </p:txBody>
      </p:sp>
    </p:spTree>
    <p:extLst>
      <p:ext uri="{BB962C8B-B14F-4D97-AF65-F5344CB8AC3E}">
        <p14:creationId xmlns:p14="http://schemas.microsoft.com/office/powerpoint/2010/main" val="3719167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74EC6-1ACA-4ABB-A39F-033D72C9056B}"/>
              </a:ext>
            </a:extLst>
          </p:cNvPr>
          <p:cNvSpPr>
            <a:spLocks noGrp="1"/>
          </p:cNvSpPr>
          <p:nvPr>
            <p:ph type="title"/>
          </p:nvPr>
        </p:nvSpPr>
        <p:spPr>
          <a:xfrm>
            <a:off x="646111" y="452718"/>
            <a:ext cx="9404723" cy="819491"/>
          </a:xfrm>
        </p:spPr>
        <p:txBody>
          <a:bodyPr/>
          <a:lstStyle/>
          <a:p>
            <a:pPr algn="ctr"/>
            <a:r>
              <a:rPr lang="en-US" dirty="0"/>
              <a:t>Installation Issues</a:t>
            </a:r>
          </a:p>
        </p:txBody>
      </p:sp>
      <p:sp>
        <p:nvSpPr>
          <p:cNvPr id="3" name="Content Placeholder 2">
            <a:extLst>
              <a:ext uri="{FF2B5EF4-FFF2-40B4-BE49-F238E27FC236}">
                <a16:creationId xmlns:a16="http://schemas.microsoft.com/office/drawing/2014/main" id="{9FC6ED13-8C48-44D4-80D7-07FB0E3AA981}"/>
              </a:ext>
            </a:extLst>
          </p:cNvPr>
          <p:cNvSpPr>
            <a:spLocks noGrp="1"/>
          </p:cNvSpPr>
          <p:nvPr>
            <p:ph idx="1"/>
          </p:nvPr>
        </p:nvSpPr>
        <p:spPr>
          <a:xfrm>
            <a:off x="645130" y="1272210"/>
            <a:ext cx="9404723" cy="4976190"/>
          </a:xfrm>
        </p:spPr>
        <p:txBody>
          <a:bodyPr/>
          <a:lstStyle/>
          <a:p>
            <a:r>
              <a:rPr lang="en-US" dirty="0"/>
              <a:t>Considerations:</a:t>
            </a:r>
          </a:p>
          <a:p>
            <a:pPr marL="0" indent="0">
              <a:buNone/>
            </a:pPr>
            <a:r>
              <a:rPr lang="en-US" dirty="0"/>
              <a:t>Notched CPU aligns properly to socket</a:t>
            </a:r>
          </a:p>
          <a:p>
            <a:pPr marL="0" indent="0">
              <a:buNone/>
            </a:pPr>
            <a:r>
              <a:rPr lang="en-US" dirty="0"/>
              <a:t>Sufficient Power (4 or 8 pin power)</a:t>
            </a:r>
          </a:p>
          <a:p>
            <a:pPr marL="0" indent="0">
              <a:buNone/>
            </a:pPr>
            <a:r>
              <a:rPr lang="en-US" dirty="0"/>
              <a:t>Adequate cooling</a:t>
            </a:r>
          </a:p>
          <a:p>
            <a:pPr marL="0" indent="0">
              <a:buNone/>
            </a:pPr>
            <a:endParaRPr lang="en-US" dirty="0"/>
          </a:p>
          <a:p>
            <a:r>
              <a:rPr lang="en-US" dirty="0"/>
              <a:t>Socket Types: LGA (Land Grid Array – connection pads) and PGA (Pin Grid Array – pins on CPU)</a:t>
            </a:r>
          </a:p>
          <a:p>
            <a:pPr marL="0" indent="0">
              <a:buNone/>
            </a:pPr>
            <a:r>
              <a:rPr lang="en-US" dirty="0"/>
              <a:t>Intel prefers LGA ; AMD prefers PGA</a:t>
            </a:r>
          </a:p>
          <a:p>
            <a:pPr marL="0" indent="0">
              <a:buNone/>
            </a:pPr>
            <a:r>
              <a:rPr lang="en-US" dirty="0"/>
              <a:t>Almost all current motherboards will use Zero-Insertion Force (ZIF) sockets</a:t>
            </a:r>
          </a:p>
          <a:p>
            <a:pPr marL="0" indent="0">
              <a:buNone/>
            </a:pPr>
            <a:endParaRPr lang="en-US" dirty="0"/>
          </a:p>
        </p:txBody>
      </p:sp>
    </p:spTree>
    <p:extLst>
      <p:ext uri="{BB962C8B-B14F-4D97-AF65-F5344CB8AC3E}">
        <p14:creationId xmlns:p14="http://schemas.microsoft.com/office/powerpoint/2010/main" val="2840874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74EC6-1ACA-4ABB-A39F-033D72C9056B}"/>
              </a:ext>
            </a:extLst>
          </p:cNvPr>
          <p:cNvSpPr>
            <a:spLocks noGrp="1"/>
          </p:cNvSpPr>
          <p:nvPr>
            <p:ph type="title"/>
          </p:nvPr>
        </p:nvSpPr>
        <p:spPr>
          <a:xfrm>
            <a:off x="646111" y="452718"/>
            <a:ext cx="9404723" cy="819491"/>
          </a:xfrm>
        </p:spPr>
        <p:txBody>
          <a:bodyPr/>
          <a:lstStyle/>
          <a:p>
            <a:pPr algn="ctr"/>
            <a:r>
              <a:rPr lang="en-US" dirty="0"/>
              <a:t>Installation Issues</a:t>
            </a:r>
          </a:p>
        </p:txBody>
      </p:sp>
      <p:sp>
        <p:nvSpPr>
          <p:cNvPr id="3" name="Content Placeholder 2">
            <a:extLst>
              <a:ext uri="{FF2B5EF4-FFF2-40B4-BE49-F238E27FC236}">
                <a16:creationId xmlns:a16="http://schemas.microsoft.com/office/drawing/2014/main" id="{9FC6ED13-8C48-44D4-80D7-07FB0E3AA981}"/>
              </a:ext>
            </a:extLst>
          </p:cNvPr>
          <p:cNvSpPr>
            <a:spLocks noGrp="1"/>
          </p:cNvSpPr>
          <p:nvPr>
            <p:ph idx="1"/>
          </p:nvPr>
        </p:nvSpPr>
        <p:spPr>
          <a:xfrm>
            <a:off x="645130" y="1272210"/>
            <a:ext cx="9404723" cy="4976190"/>
          </a:xfrm>
        </p:spPr>
        <p:txBody>
          <a:bodyPr/>
          <a:lstStyle/>
          <a:p>
            <a:r>
              <a:rPr lang="en-US" dirty="0"/>
              <a:t>Cooling</a:t>
            </a:r>
          </a:p>
          <a:p>
            <a:pPr marL="0" indent="0">
              <a:buNone/>
            </a:pPr>
            <a:r>
              <a:rPr lang="en-US" dirty="0"/>
              <a:t>Every CPU beyond the 486 DX2-66 requires cooling. High end processors can consume over 100Watts of power and will get very hot!</a:t>
            </a:r>
          </a:p>
          <a:p>
            <a:pPr marL="0" indent="0">
              <a:buNone/>
            </a:pPr>
            <a:r>
              <a:rPr lang="en-US" dirty="0"/>
              <a:t>This heat can be tempered off using passive, active or liquid cooling</a:t>
            </a:r>
          </a:p>
          <a:p>
            <a:pPr marL="0" indent="0">
              <a:buNone/>
            </a:pPr>
            <a:r>
              <a:rPr lang="en-US" dirty="0"/>
              <a:t>Passive – Block of aluminum on top of CPU, no fans</a:t>
            </a:r>
          </a:p>
          <a:p>
            <a:pPr marL="0" indent="0">
              <a:buNone/>
            </a:pPr>
            <a:r>
              <a:rPr lang="en-US" dirty="0"/>
              <a:t>Active – Block of aluminum has a powered fan blow cooler air</a:t>
            </a:r>
          </a:p>
          <a:p>
            <a:pPr marL="0" indent="0">
              <a:buNone/>
            </a:pPr>
            <a:r>
              <a:rPr lang="en-US" dirty="0"/>
              <a:t>Liquid – Run radiator fluid by pump to the CPU to get it cool then pump the hot fluid away to be cooled</a:t>
            </a:r>
          </a:p>
          <a:p>
            <a:pPr marL="0" indent="0">
              <a:buNone/>
            </a:pPr>
            <a:r>
              <a:rPr lang="en-US" dirty="0"/>
              <a:t>Aluminum block is typically called a </a:t>
            </a:r>
            <a:r>
              <a:rPr lang="en-US" b="1" i="1" dirty="0"/>
              <a:t>heat sink</a:t>
            </a:r>
          </a:p>
          <a:p>
            <a:pPr marL="0" indent="0">
              <a:buNone/>
            </a:pPr>
            <a:r>
              <a:rPr lang="en-US" dirty="0"/>
              <a:t>Steps for cooling: (1) Insert CPU into ZIF socket (2) Add thermal paste to CPU (3) place heat sink on top of CPU (make sure paste is covering) (4) add cooling device (passive, active, or liquid)</a:t>
            </a:r>
          </a:p>
        </p:txBody>
      </p:sp>
    </p:spTree>
    <p:extLst>
      <p:ext uri="{BB962C8B-B14F-4D97-AF65-F5344CB8AC3E}">
        <p14:creationId xmlns:p14="http://schemas.microsoft.com/office/powerpoint/2010/main" val="754104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B9AC9-89BB-4AE6-8426-92399C603BFC}"/>
              </a:ext>
            </a:extLst>
          </p:cNvPr>
          <p:cNvSpPr>
            <a:spLocks noGrp="1"/>
          </p:cNvSpPr>
          <p:nvPr>
            <p:ph type="title"/>
          </p:nvPr>
        </p:nvSpPr>
        <p:spPr>
          <a:xfrm>
            <a:off x="646111" y="452718"/>
            <a:ext cx="9404723" cy="739978"/>
          </a:xfrm>
        </p:spPr>
        <p:txBody>
          <a:bodyPr/>
          <a:lstStyle/>
          <a:p>
            <a:pPr algn="ctr"/>
            <a:r>
              <a:rPr lang="en-US" dirty="0"/>
              <a:t>Overclocking</a:t>
            </a:r>
          </a:p>
        </p:txBody>
      </p:sp>
      <p:sp>
        <p:nvSpPr>
          <p:cNvPr id="3" name="Content Placeholder 2">
            <a:extLst>
              <a:ext uri="{FF2B5EF4-FFF2-40B4-BE49-F238E27FC236}">
                <a16:creationId xmlns:a16="http://schemas.microsoft.com/office/drawing/2014/main" id="{667EBB32-0DE5-4DF1-9926-C23F8C4E9B35}"/>
              </a:ext>
            </a:extLst>
          </p:cNvPr>
          <p:cNvSpPr>
            <a:spLocks noGrp="1"/>
          </p:cNvSpPr>
          <p:nvPr>
            <p:ph idx="1"/>
          </p:nvPr>
        </p:nvSpPr>
        <p:spPr>
          <a:xfrm>
            <a:off x="645130" y="1192696"/>
            <a:ext cx="9404723" cy="5055703"/>
          </a:xfrm>
        </p:spPr>
        <p:txBody>
          <a:bodyPr/>
          <a:lstStyle/>
          <a:p>
            <a:r>
              <a:rPr lang="en-US" dirty="0"/>
              <a:t>Process of increasing the bus clock to a higher than recommended speed. This can, and often does, destabilize the system</a:t>
            </a:r>
          </a:p>
          <a:p>
            <a:r>
              <a:rPr lang="en-US" dirty="0"/>
              <a:t>Point of it is enthusiasts will buy cheaper CPUs then just ramp up the bus rate to get better performance. This can work short term but it can also cause permanent damage that your warranty will not cover</a:t>
            </a:r>
          </a:p>
          <a:p>
            <a:r>
              <a:rPr lang="en-US" dirty="0"/>
              <a:t>Both Intel and AMD have applications to help with overclocking, but do so at your own peril</a:t>
            </a:r>
          </a:p>
        </p:txBody>
      </p:sp>
    </p:spTree>
    <p:extLst>
      <p:ext uri="{BB962C8B-B14F-4D97-AF65-F5344CB8AC3E}">
        <p14:creationId xmlns:p14="http://schemas.microsoft.com/office/powerpoint/2010/main" val="3194671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FD224-A86F-4CBD-B10B-CBBA9FE719F8}"/>
              </a:ext>
            </a:extLst>
          </p:cNvPr>
          <p:cNvSpPr>
            <a:spLocks noGrp="1"/>
          </p:cNvSpPr>
          <p:nvPr>
            <p:ph type="title"/>
          </p:nvPr>
        </p:nvSpPr>
        <p:spPr>
          <a:xfrm>
            <a:off x="646111" y="452718"/>
            <a:ext cx="9404723" cy="806239"/>
          </a:xfrm>
        </p:spPr>
        <p:txBody>
          <a:bodyPr/>
          <a:lstStyle/>
          <a:p>
            <a:pPr algn="ctr"/>
            <a:r>
              <a:rPr lang="en-US" dirty="0"/>
              <a:t>Troubleshooting CPUs</a:t>
            </a:r>
          </a:p>
        </p:txBody>
      </p:sp>
      <p:sp>
        <p:nvSpPr>
          <p:cNvPr id="3" name="Content Placeholder 2">
            <a:extLst>
              <a:ext uri="{FF2B5EF4-FFF2-40B4-BE49-F238E27FC236}">
                <a16:creationId xmlns:a16="http://schemas.microsoft.com/office/drawing/2014/main" id="{19B66FCD-5B0A-42EA-B334-485F0F5EC44F}"/>
              </a:ext>
            </a:extLst>
          </p:cNvPr>
          <p:cNvSpPr>
            <a:spLocks noGrp="1"/>
          </p:cNvSpPr>
          <p:nvPr>
            <p:ph idx="1"/>
          </p:nvPr>
        </p:nvSpPr>
        <p:spPr>
          <a:xfrm>
            <a:off x="645130" y="1258958"/>
            <a:ext cx="9404724" cy="4989442"/>
          </a:xfrm>
        </p:spPr>
        <p:txBody>
          <a:bodyPr/>
          <a:lstStyle/>
          <a:p>
            <a:r>
              <a:rPr lang="en-US" dirty="0"/>
              <a:t>Overheating and Catastrophic failure</a:t>
            </a:r>
          </a:p>
          <a:p>
            <a:pPr marL="0" indent="0">
              <a:buNone/>
            </a:pPr>
            <a:r>
              <a:rPr lang="en-US" dirty="0"/>
              <a:t>Overheating: too much thermal paste can impede heat transfer (CPU will shut down); Not enough Thermal paste will cause too little eat to be transferred to CPU (CPU will shut down); No cooling at all (no Fan is plugged in; no heatsink (CPU will shut down)</a:t>
            </a:r>
          </a:p>
          <a:p>
            <a:pPr marL="0" indent="0">
              <a:buNone/>
            </a:pPr>
            <a:endParaRPr lang="en-US" dirty="0"/>
          </a:p>
          <a:p>
            <a:pPr marL="0" indent="0">
              <a:buNone/>
            </a:pPr>
            <a:r>
              <a:rPr lang="en-US" dirty="0"/>
              <a:t>Catastrophic failure: Sudden system failure (</a:t>
            </a:r>
            <a:r>
              <a:rPr lang="en-US" dirty="0" err="1"/>
              <a:t>BSoD</a:t>
            </a:r>
            <a:r>
              <a:rPr lang="en-US" dirty="0"/>
              <a:t>); or electrical smell like ozone could be a short (look for decolorization) </a:t>
            </a:r>
          </a:p>
        </p:txBody>
      </p:sp>
    </p:spTree>
    <p:extLst>
      <p:ext uri="{BB962C8B-B14F-4D97-AF65-F5344CB8AC3E}">
        <p14:creationId xmlns:p14="http://schemas.microsoft.com/office/powerpoint/2010/main" val="1784621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CC9EB-CF24-4A53-95F7-F6E6035FC36A}"/>
              </a:ext>
            </a:extLst>
          </p:cNvPr>
          <p:cNvSpPr>
            <a:spLocks noGrp="1"/>
          </p:cNvSpPr>
          <p:nvPr>
            <p:ph type="title"/>
          </p:nvPr>
        </p:nvSpPr>
        <p:spPr>
          <a:xfrm>
            <a:off x="646111" y="452718"/>
            <a:ext cx="9404723" cy="899004"/>
          </a:xfrm>
        </p:spPr>
        <p:txBody>
          <a:bodyPr/>
          <a:lstStyle/>
          <a:p>
            <a:pPr algn="ctr"/>
            <a:r>
              <a:rPr lang="en-US" dirty="0"/>
              <a:t>Motherboards</a:t>
            </a:r>
          </a:p>
        </p:txBody>
      </p:sp>
      <p:sp>
        <p:nvSpPr>
          <p:cNvPr id="3" name="Content Placeholder 2">
            <a:extLst>
              <a:ext uri="{FF2B5EF4-FFF2-40B4-BE49-F238E27FC236}">
                <a16:creationId xmlns:a16="http://schemas.microsoft.com/office/drawing/2014/main" id="{80E772D4-B0C5-40C1-B9E7-8A6A7145314F}"/>
              </a:ext>
            </a:extLst>
          </p:cNvPr>
          <p:cNvSpPr>
            <a:spLocks noGrp="1"/>
          </p:cNvSpPr>
          <p:nvPr>
            <p:ph idx="1"/>
          </p:nvPr>
        </p:nvSpPr>
        <p:spPr>
          <a:xfrm>
            <a:off x="645130" y="1351722"/>
            <a:ext cx="9404723" cy="4896677"/>
          </a:xfrm>
        </p:spPr>
        <p:txBody>
          <a:bodyPr/>
          <a:lstStyle/>
          <a:p>
            <a:pPr marL="0" indent="0" algn="ctr">
              <a:buNone/>
            </a:pPr>
            <a:r>
              <a:rPr lang="en-US" dirty="0"/>
              <a:t>Form Factors</a:t>
            </a:r>
          </a:p>
          <a:p>
            <a:r>
              <a:rPr lang="en-US" dirty="0"/>
              <a:t>Industry standard for shapes and layouts that enable motherboards to work with compatible cases and power supplies</a:t>
            </a:r>
          </a:p>
          <a:p>
            <a:r>
              <a:rPr lang="en-US" dirty="0"/>
              <a:t>Three main form factors: ATX, Micro-ATX and ITX</a:t>
            </a:r>
          </a:p>
          <a:p>
            <a:r>
              <a:rPr lang="en-US" dirty="0"/>
              <a:t>Proprietary Form Factors (BTX) exist to add functionality beyond the current form factors</a:t>
            </a:r>
          </a:p>
          <a:p>
            <a:pPr lvl="1"/>
            <a:r>
              <a:rPr lang="en-US" dirty="0"/>
              <a:t>Some proprietary boards (NLX) used Riser (Daughter) cards for expansion</a:t>
            </a:r>
          </a:p>
          <a:p>
            <a:endParaRPr lang="en-US" dirty="0"/>
          </a:p>
          <a:p>
            <a:pPr marL="0" indent="0">
              <a:buNone/>
            </a:pPr>
            <a:endParaRPr lang="en-US" dirty="0"/>
          </a:p>
          <a:p>
            <a:pPr algn="ctr"/>
            <a:endParaRPr lang="en-US" dirty="0"/>
          </a:p>
        </p:txBody>
      </p:sp>
    </p:spTree>
    <p:extLst>
      <p:ext uri="{BB962C8B-B14F-4D97-AF65-F5344CB8AC3E}">
        <p14:creationId xmlns:p14="http://schemas.microsoft.com/office/powerpoint/2010/main" val="1729297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07132-6F84-433B-909B-F81DC46FE6CB}"/>
              </a:ext>
            </a:extLst>
          </p:cNvPr>
          <p:cNvSpPr>
            <a:spLocks noGrp="1"/>
          </p:cNvSpPr>
          <p:nvPr>
            <p:ph type="title"/>
          </p:nvPr>
        </p:nvSpPr>
        <p:spPr>
          <a:xfrm>
            <a:off x="646111" y="452718"/>
            <a:ext cx="9404723" cy="859247"/>
          </a:xfrm>
        </p:spPr>
        <p:txBody>
          <a:bodyPr/>
          <a:lstStyle/>
          <a:p>
            <a:pPr algn="ctr"/>
            <a:r>
              <a:rPr lang="en-US" dirty="0"/>
              <a:t>Chipset</a:t>
            </a:r>
          </a:p>
        </p:txBody>
      </p:sp>
      <p:sp>
        <p:nvSpPr>
          <p:cNvPr id="3" name="Content Placeholder 2">
            <a:extLst>
              <a:ext uri="{FF2B5EF4-FFF2-40B4-BE49-F238E27FC236}">
                <a16:creationId xmlns:a16="http://schemas.microsoft.com/office/drawing/2014/main" id="{4DDC58B2-92A0-4E08-B276-97572D757BB9}"/>
              </a:ext>
            </a:extLst>
          </p:cNvPr>
          <p:cNvSpPr>
            <a:spLocks noGrp="1"/>
          </p:cNvSpPr>
          <p:nvPr>
            <p:ph idx="1"/>
          </p:nvPr>
        </p:nvSpPr>
        <p:spPr>
          <a:xfrm>
            <a:off x="645130" y="1484244"/>
            <a:ext cx="9404723" cy="4764156"/>
          </a:xfrm>
        </p:spPr>
        <p:txBody>
          <a:bodyPr/>
          <a:lstStyle/>
          <a:p>
            <a:r>
              <a:rPr lang="en-US" dirty="0"/>
              <a:t>Adds the features to the motherboard</a:t>
            </a:r>
          </a:p>
          <a:p>
            <a:r>
              <a:rPr lang="en-US" dirty="0"/>
              <a:t>Facilitates the communication between CPU and other devices</a:t>
            </a:r>
          </a:p>
          <a:p>
            <a:pPr lvl="1"/>
            <a:r>
              <a:rPr lang="en-US" dirty="0"/>
              <a:t>[Legacy] – Northbridge and Southbridge</a:t>
            </a:r>
          </a:p>
          <a:p>
            <a:pPr lvl="1"/>
            <a:r>
              <a:rPr lang="en-US" dirty="0"/>
              <a:t>Current – CPU and Hub (PCH – Intel; FCH – AMD) + Super I/O chip</a:t>
            </a:r>
          </a:p>
          <a:p>
            <a:r>
              <a:rPr lang="en-US" dirty="0"/>
              <a:t>Determines what memory is supported (DDR 3 or 4)</a:t>
            </a:r>
          </a:p>
          <a:p>
            <a:r>
              <a:rPr lang="en-US" dirty="0"/>
              <a:t>Types of peripherals buses (USB, IEEE1394)</a:t>
            </a:r>
          </a:p>
          <a:p>
            <a:pPr lvl="1"/>
            <a:r>
              <a:rPr lang="en-US" dirty="0"/>
              <a:t>Integrated Sound, Ethernet and Video</a:t>
            </a:r>
          </a:p>
          <a:p>
            <a:pPr lvl="1"/>
            <a:r>
              <a:rPr lang="en-US" dirty="0"/>
              <a:t>Integrated RAID and Networking</a:t>
            </a:r>
          </a:p>
        </p:txBody>
      </p:sp>
    </p:spTree>
    <p:extLst>
      <p:ext uri="{BB962C8B-B14F-4D97-AF65-F5344CB8AC3E}">
        <p14:creationId xmlns:p14="http://schemas.microsoft.com/office/powerpoint/2010/main" val="344086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2DDB-C24D-423B-B898-7302C3EA20DB}"/>
              </a:ext>
            </a:extLst>
          </p:cNvPr>
          <p:cNvSpPr>
            <a:spLocks noGrp="1"/>
          </p:cNvSpPr>
          <p:nvPr>
            <p:ph type="title"/>
          </p:nvPr>
        </p:nvSpPr>
        <p:spPr>
          <a:xfrm>
            <a:off x="646111" y="452718"/>
            <a:ext cx="9404723" cy="859247"/>
          </a:xfrm>
        </p:spPr>
        <p:txBody>
          <a:bodyPr/>
          <a:lstStyle/>
          <a:p>
            <a:pPr algn="ctr"/>
            <a:r>
              <a:rPr lang="en-US" dirty="0"/>
              <a:t>Expansion Bus</a:t>
            </a:r>
          </a:p>
        </p:txBody>
      </p:sp>
      <p:sp>
        <p:nvSpPr>
          <p:cNvPr id="3" name="Content Placeholder 2">
            <a:extLst>
              <a:ext uri="{FF2B5EF4-FFF2-40B4-BE49-F238E27FC236}">
                <a16:creationId xmlns:a16="http://schemas.microsoft.com/office/drawing/2014/main" id="{A411295F-9B43-4F26-86D0-3626EDC1CEA4}"/>
              </a:ext>
            </a:extLst>
          </p:cNvPr>
          <p:cNvSpPr>
            <a:spLocks noGrp="1"/>
          </p:cNvSpPr>
          <p:nvPr>
            <p:ph idx="1"/>
          </p:nvPr>
        </p:nvSpPr>
        <p:spPr>
          <a:xfrm>
            <a:off x="645130" y="1484242"/>
            <a:ext cx="9404723" cy="4764157"/>
          </a:xfrm>
        </p:spPr>
        <p:txBody>
          <a:bodyPr/>
          <a:lstStyle/>
          <a:p>
            <a:r>
              <a:rPr lang="en-US" dirty="0"/>
              <a:t>Chipset expands address and data bus to the expansion slots</a:t>
            </a:r>
          </a:p>
          <a:p>
            <a:r>
              <a:rPr lang="en-US" dirty="0"/>
              <a:t>[Legacy] – older platform buses (ISA and PCI) utilized an expansion bus crystal to sync the expansion bus devices separate from the front side bus</a:t>
            </a:r>
          </a:p>
          <a:p>
            <a:r>
              <a:rPr lang="en-US" dirty="0"/>
              <a:t>PCI (Peripheral Component Interface): 32 bit bus, 33MHz, I/O bus</a:t>
            </a:r>
          </a:p>
          <a:p>
            <a:r>
              <a:rPr lang="en-US" dirty="0"/>
              <a:t>Mini-PCI – used for laptop devices; allows device to lay flat</a:t>
            </a:r>
          </a:p>
          <a:p>
            <a:r>
              <a:rPr lang="en-US" dirty="0"/>
              <a:t>PCI Express (PCIe): 64 bit dedicated serial bus</a:t>
            </a:r>
          </a:p>
          <a:p>
            <a:pPr lvl="1"/>
            <a:r>
              <a:rPr lang="en-US" dirty="0"/>
              <a:t>Utilizes “lanes” to communicate at 2.5GTps (</a:t>
            </a:r>
            <a:r>
              <a:rPr lang="en-US" dirty="0" err="1"/>
              <a:t>GigaTransfers</a:t>
            </a:r>
            <a:r>
              <a:rPr lang="en-US" dirty="0"/>
              <a:t> per sec)</a:t>
            </a:r>
          </a:p>
          <a:p>
            <a:pPr lvl="1"/>
            <a:r>
              <a:rPr lang="en-US" dirty="0"/>
              <a:t>Lanes can be 1, 2, 4, 8, 16 or 32 wide (16 is the most common) pushing data at 32Gbps (fast enough for high end video)</a:t>
            </a:r>
          </a:p>
          <a:p>
            <a:pPr lvl="1"/>
            <a:endParaRPr lang="en-US" dirty="0"/>
          </a:p>
        </p:txBody>
      </p:sp>
    </p:spTree>
    <p:extLst>
      <p:ext uri="{BB962C8B-B14F-4D97-AF65-F5344CB8AC3E}">
        <p14:creationId xmlns:p14="http://schemas.microsoft.com/office/powerpoint/2010/main" val="2503244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A2564-F68D-411F-AC61-46735274F913}"/>
              </a:ext>
            </a:extLst>
          </p:cNvPr>
          <p:cNvSpPr>
            <a:spLocks noGrp="1"/>
          </p:cNvSpPr>
          <p:nvPr>
            <p:ph type="title"/>
          </p:nvPr>
        </p:nvSpPr>
        <p:spPr>
          <a:xfrm>
            <a:off x="646111" y="452718"/>
            <a:ext cx="9404723" cy="965265"/>
          </a:xfrm>
        </p:spPr>
        <p:txBody>
          <a:bodyPr/>
          <a:lstStyle/>
          <a:p>
            <a:pPr algn="ctr"/>
            <a:r>
              <a:rPr lang="en-US" dirty="0"/>
              <a:t>Troubleshooting Expansion Cards</a:t>
            </a:r>
          </a:p>
        </p:txBody>
      </p:sp>
      <p:sp>
        <p:nvSpPr>
          <p:cNvPr id="3" name="Content Placeholder 2">
            <a:extLst>
              <a:ext uri="{FF2B5EF4-FFF2-40B4-BE49-F238E27FC236}">
                <a16:creationId xmlns:a16="http://schemas.microsoft.com/office/drawing/2014/main" id="{697AFC4A-B037-4A15-BD47-E3B0E462D718}"/>
              </a:ext>
            </a:extLst>
          </p:cNvPr>
          <p:cNvSpPr>
            <a:spLocks noGrp="1"/>
          </p:cNvSpPr>
          <p:nvPr>
            <p:ph idx="1"/>
          </p:nvPr>
        </p:nvSpPr>
        <p:spPr>
          <a:xfrm>
            <a:off x="645130" y="1630018"/>
            <a:ext cx="9404723" cy="4618382"/>
          </a:xfrm>
        </p:spPr>
        <p:txBody>
          <a:bodyPr/>
          <a:lstStyle/>
          <a:p>
            <a:r>
              <a:rPr lang="en-US" dirty="0"/>
              <a:t>When a card fails, try device manager (diagnostic troubleshooting tool)</a:t>
            </a:r>
          </a:p>
          <a:p>
            <a:r>
              <a:rPr lang="en-US" dirty="0"/>
              <a:t>Typical first fix is reinstall the card to ensure it is properly connected</a:t>
            </a:r>
          </a:p>
          <a:p>
            <a:pPr lvl="1"/>
            <a:r>
              <a:rPr lang="en-US" dirty="0"/>
              <a:t>Black ! On a triangle indicates that a device is missing or is not recognized</a:t>
            </a:r>
          </a:p>
          <a:p>
            <a:pPr lvl="1"/>
            <a:r>
              <a:rPr lang="en-US" dirty="0"/>
              <a:t>Black ↓ on a white field indicates a disabled device</a:t>
            </a:r>
          </a:p>
          <a:p>
            <a:pPr lvl="1"/>
            <a:r>
              <a:rPr lang="en-US" dirty="0"/>
              <a:t>! Are the easiest problems to fix (typical load a driver)</a:t>
            </a:r>
          </a:p>
          <a:p>
            <a:pPr lvl="1"/>
            <a:r>
              <a:rPr lang="en-US" dirty="0"/>
              <a:t>↓ is tricky. First make sure it is not disabled. Then try updating the driver</a:t>
            </a:r>
          </a:p>
        </p:txBody>
      </p:sp>
    </p:spTree>
    <p:extLst>
      <p:ext uri="{BB962C8B-B14F-4D97-AF65-F5344CB8AC3E}">
        <p14:creationId xmlns:p14="http://schemas.microsoft.com/office/powerpoint/2010/main" val="865366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0ACC6-ADD5-4F36-B56A-8402370C76DA}"/>
              </a:ext>
            </a:extLst>
          </p:cNvPr>
          <p:cNvSpPr>
            <a:spLocks noGrp="1"/>
          </p:cNvSpPr>
          <p:nvPr>
            <p:ph type="title"/>
          </p:nvPr>
        </p:nvSpPr>
        <p:spPr>
          <a:xfrm>
            <a:off x="646111" y="452718"/>
            <a:ext cx="9404723" cy="779734"/>
          </a:xfrm>
        </p:spPr>
        <p:txBody>
          <a:bodyPr/>
          <a:lstStyle/>
          <a:p>
            <a:r>
              <a:rPr lang="en-US" dirty="0"/>
              <a:t>Computing Process:</a:t>
            </a:r>
          </a:p>
        </p:txBody>
      </p:sp>
      <p:sp>
        <p:nvSpPr>
          <p:cNvPr id="3" name="Content Placeholder 2">
            <a:extLst>
              <a:ext uri="{FF2B5EF4-FFF2-40B4-BE49-F238E27FC236}">
                <a16:creationId xmlns:a16="http://schemas.microsoft.com/office/drawing/2014/main" id="{7B6CBD28-EAAE-40DB-923A-A10F7E180226}"/>
              </a:ext>
            </a:extLst>
          </p:cNvPr>
          <p:cNvSpPr>
            <a:spLocks noGrp="1"/>
          </p:cNvSpPr>
          <p:nvPr>
            <p:ph idx="1"/>
          </p:nvPr>
        </p:nvSpPr>
        <p:spPr>
          <a:xfrm>
            <a:off x="755374" y="1325218"/>
            <a:ext cx="9294479" cy="4923182"/>
          </a:xfrm>
        </p:spPr>
        <p:txBody>
          <a:bodyPr/>
          <a:lstStyle/>
          <a:p>
            <a:r>
              <a:rPr lang="en-US" i="1" dirty="0"/>
              <a:t>What is a computer?</a:t>
            </a:r>
          </a:p>
          <a:p>
            <a:r>
              <a:rPr lang="en-US" i="1" dirty="0"/>
              <a:t>What is an </a:t>
            </a:r>
            <a:r>
              <a:rPr lang="en-US" b="1" dirty="0"/>
              <a:t>example</a:t>
            </a:r>
            <a:r>
              <a:rPr lang="en-US" i="1" dirty="0"/>
              <a:t> of a computer?</a:t>
            </a:r>
          </a:p>
          <a:p>
            <a:r>
              <a:rPr lang="en-US" i="1" dirty="0"/>
              <a:t>What differentiates a general computer from one that performs specific tasks?</a:t>
            </a:r>
          </a:p>
          <a:p>
            <a:endParaRPr lang="en-US" i="1" dirty="0"/>
          </a:p>
          <a:p>
            <a:r>
              <a:rPr lang="en-US" dirty="0"/>
              <a:t>In understanding the concepts of what a computer is, you will need to understand the parts that make up the computer itself.</a:t>
            </a:r>
          </a:p>
          <a:p>
            <a:r>
              <a:rPr lang="en-US" dirty="0"/>
              <a:t>Computers have three parts: </a:t>
            </a:r>
            <a:r>
              <a:rPr lang="en-US" b="1" i="1" dirty="0"/>
              <a:t>Hardware, Operating system, and Firmware</a:t>
            </a:r>
            <a:endParaRPr lang="en-US" dirty="0"/>
          </a:p>
          <a:p>
            <a:r>
              <a:rPr lang="en-US" dirty="0"/>
              <a:t>The </a:t>
            </a:r>
            <a:r>
              <a:rPr lang="en-US" dirty="0" err="1"/>
              <a:t>CompTia</a:t>
            </a:r>
            <a:r>
              <a:rPr lang="en-US" dirty="0"/>
              <a:t> 1001 Cert focuses on the </a:t>
            </a:r>
            <a:r>
              <a:rPr lang="en-US" b="1" i="1" dirty="0"/>
              <a:t>Hardware and Firmware</a:t>
            </a:r>
            <a:r>
              <a:rPr lang="en-US" dirty="0"/>
              <a:t>. </a:t>
            </a:r>
            <a:r>
              <a:rPr lang="en-US" dirty="0" err="1"/>
              <a:t>CompTia</a:t>
            </a:r>
            <a:r>
              <a:rPr lang="en-US" dirty="0"/>
              <a:t> 1002 will focus on the </a:t>
            </a:r>
            <a:r>
              <a:rPr lang="en-US" b="1" i="1" dirty="0"/>
              <a:t>Operating system and applications.</a:t>
            </a:r>
            <a:endParaRPr lang="en-US" dirty="0"/>
          </a:p>
        </p:txBody>
      </p:sp>
    </p:spTree>
    <p:extLst>
      <p:ext uri="{BB962C8B-B14F-4D97-AF65-F5344CB8AC3E}">
        <p14:creationId xmlns:p14="http://schemas.microsoft.com/office/powerpoint/2010/main" val="340281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130C7-216A-4EDF-9393-F13F48042B61}"/>
              </a:ext>
            </a:extLst>
          </p:cNvPr>
          <p:cNvSpPr>
            <a:spLocks noGrp="1"/>
          </p:cNvSpPr>
          <p:nvPr>
            <p:ph type="title"/>
          </p:nvPr>
        </p:nvSpPr>
        <p:spPr>
          <a:xfrm>
            <a:off x="646111" y="452718"/>
            <a:ext cx="9404723" cy="885752"/>
          </a:xfrm>
        </p:spPr>
        <p:txBody>
          <a:bodyPr/>
          <a:lstStyle/>
          <a:p>
            <a:pPr algn="ctr"/>
            <a:r>
              <a:rPr lang="en-US" sz="3600" dirty="0"/>
              <a:t>Upgrading and Installing Motherboards</a:t>
            </a:r>
          </a:p>
        </p:txBody>
      </p:sp>
      <p:sp>
        <p:nvSpPr>
          <p:cNvPr id="3" name="Content Placeholder 2">
            <a:extLst>
              <a:ext uri="{FF2B5EF4-FFF2-40B4-BE49-F238E27FC236}">
                <a16:creationId xmlns:a16="http://schemas.microsoft.com/office/drawing/2014/main" id="{A34D0AFB-08A7-40EE-B7E0-4DD1E969DA9B}"/>
              </a:ext>
            </a:extLst>
          </p:cNvPr>
          <p:cNvSpPr>
            <a:spLocks noGrp="1"/>
          </p:cNvSpPr>
          <p:nvPr>
            <p:ph idx="1"/>
          </p:nvPr>
        </p:nvSpPr>
        <p:spPr>
          <a:xfrm>
            <a:off x="645130" y="1524000"/>
            <a:ext cx="9404723" cy="4724399"/>
          </a:xfrm>
        </p:spPr>
        <p:txBody>
          <a:bodyPr>
            <a:normAutofit lnSpcReduction="10000"/>
          </a:bodyPr>
          <a:lstStyle/>
          <a:p>
            <a:r>
              <a:rPr lang="en-US" dirty="0"/>
              <a:t>Choose a case and motherboard</a:t>
            </a:r>
          </a:p>
          <a:p>
            <a:pPr lvl="1"/>
            <a:r>
              <a:rPr lang="en-US" dirty="0"/>
              <a:t>Select AMD or Intel (choice must be made first)</a:t>
            </a:r>
          </a:p>
          <a:p>
            <a:r>
              <a:rPr lang="en-US" dirty="0"/>
              <a:t>Select what chipset (what features are you looking for?)</a:t>
            </a:r>
          </a:p>
          <a:p>
            <a:pPr lvl="1"/>
            <a:r>
              <a:rPr lang="en-US" dirty="0"/>
              <a:t>Bulk of the cost is in Chipset</a:t>
            </a:r>
          </a:p>
          <a:p>
            <a:r>
              <a:rPr lang="en-US" dirty="0"/>
              <a:t>Make sure your selected motherboard has a book</a:t>
            </a:r>
          </a:p>
          <a:p>
            <a:r>
              <a:rPr lang="en-US" dirty="0"/>
              <a:t>Select a case that works for your selected board (ATX case for ATX board)</a:t>
            </a:r>
          </a:p>
          <a:p>
            <a:r>
              <a:rPr lang="en-US" dirty="0"/>
              <a:t>Replacing an existing motherboard – follow the directions to carefully remove the old motherboard; then line up your new motherboard with the I/O panel and screw in the motherboard to the stand-offs of the case</a:t>
            </a:r>
          </a:p>
          <a:p>
            <a:r>
              <a:rPr lang="en-US" dirty="0"/>
              <a:t>Connect Front Panel connectors: Reset, HDD LED, PWR LED, Speaker, PWR switch</a:t>
            </a:r>
          </a:p>
        </p:txBody>
      </p:sp>
    </p:spTree>
    <p:extLst>
      <p:ext uri="{BB962C8B-B14F-4D97-AF65-F5344CB8AC3E}">
        <p14:creationId xmlns:p14="http://schemas.microsoft.com/office/powerpoint/2010/main" val="3182827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0FDC3-2504-46D0-9EF9-BB1E22B07C47}"/>
              </a:ext>
            </a:extLst>
          </p:cNvPr>
          <p:cNvSpPr>
            <a:spLocks noGrp="1"/>
          </p:cNvSpPr>
          <p:nvPr>
            <p:ph type="title"/>
          </p:nvPr>
        </p:nvSpPr>
        <p:spPr>
          <a:xfrm>
            <a:off x="646111" y="452718"/>
            <a:ext cx="9404723" cy="912256"/>
          </a:xfrm>
        </p:spPr>
        <p:txBody>
          <a:bodyPr/>
          <a:lstStyle/>
          <a:p>
            <a:pPr algn="ctr"/>
            <a:r>
              <a:rPr lang="en-US" dirty="0"/>
              <a:t>Troubleshooting Motherboards</a:t>
            </a:r>
          </a:p>
        </p:txBody>
      </p:sp>
      <p:sp>
        <p:nvSpPr>
          <p:cNvPr id="3" name="Content Placeholder 2">
            <a:extLst>
              <a:ext uri="{FF2B5EF4-FFF2-40B4-BE49-F238E27FC236}">
                <a16:creationId xmlns:a16="http://schemas.microsoft.com/office/drawing/2014/main" id="{290E6776-DC5C-4CB8-98FF-51451AA3B113}"/>
              </a:ext>
            </a:extLst>
          </p:cNvPr>
          <p:cNvSpPr>
            <a:spLocks noGrp="1"/>
          </p:cNvSpPr>
          <p:nvPr>
            <p:ph idx="1"/>
          </p:nvPr>
        </p:nvSpPr>
        <p:spPr>
          <a:xfrm>
            <a:off x="645130" y="1537252"/>
            <a:ext cx="9404723" cy="4711147"/>
          </a:xfrm>
        </p:spPr>
        <p:txBody>
          <a:bodyPr/>
          <a:lstStyle/>
          <a:p>
            <a:r>
              <a:rPr lang="en-US" dirty="0"/>
              <a:t>Symptoms: Catastrophic, burn-in and component failure</a:t>
            </a:r>
          </a:p>
          <a:p>
            <a:r>
              <a:rPr lang="en-US" dirty="0"/>
              <a:t>Techniques for troubleshooting</a:t>
            </a:r>
          </a:p>
          <a:p>
            <a:pPr lvl="1"/>
            <a:r>
              <a:rPr lang="en-US" dirty="0"/>
              <a:t>Patience and research skills required</a:t>
            </a:r>
          </a:p>
          <a:p>
            <a:pPr lvl="1"/>
            <a:r>
              <a:rPr lang="en-US" dirty="0"/>
              <a:t>Tools like a POST card / multimeter can help with more serious issues</a:t>
            </a:r>
          </a:p>
          <a:p>
            <a:pPr lvl="1"/>
            <a:r>
              <a:rPr lang="en-US" dirty="0"/>
              <a:t>Swap known good parts for potential bad to see if the problem persists</a:t>
            </a:r>
          </a:p>
        </p:txBody>
      </p:sp>
    </p:spTree>
    <p:extLst>
      <p:ext uri="{BB962C8B-B14F-4D97-AF65-F5344CB8AC3E}">
        <p14:creationId xmlns:p14="http://schemas.microsoft.com/office/powerpoint/2010/main" val="92673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67C8D-E8DA-4C27-98C7-1A632535B836}"/>
              </a:ext>
            </a:extLst>
          </p:cNvPr>
          <p:cNvSpPr>
            <a:spLocks noGrp="1"/>
          </p:cNvSpPr>
          <p:nvPr>
            <p:ph type="title"/>
          </p:nvPr>
        </p:nvSpPr>
        <p:spPr>
          <a:xfrm>
            <a:off x="646111" y="452718"/>
            <a:ext cx="9404723" cy="925508"/>
          </a:xfrm>
        </p:spPr>
        <p:txBody>
          <a:bodyPr/>
          <a:lstStyle/>
          <a:p>
            <a:pPr algn="ctr"/>
            <a:r>
              <a:rPr lang="en-US" dirty="0"/>
              <a:t>Power Supplies</a:t>
            </a:r>
          </a:p>
        </p:txBody>
      </p:sp>
      <p:sp>
        <p:nvSpPr>
          <p:cNvPr id="3" name="Content Placeholder 2">
            <a:extLst>
              <a:ext uri="{FF2B5EF4-FFF2-40B4-BE49-F238E27FC236}">
                <a16:creationId xmlns:a16="http://schemas.microsoft.com/office/drawing/2014/main" id="{F27160DD-F47B-4EC5-A4CA-2A658EE80558}"/>
              </a:ext>
            </a:extLst>
          </p:cNvPr>
          <p:cNvSpPr>
            <a:spLocks noGrp="1"/>
          </p:cNvSpPr>
          <p:nvPr>
            <p:ph idx="1"/>
          </p:nvPr>
        </p:nvSpPr>
        <p:spPr>
          <a:xfrm>
            <a:off x="645130" y="1378226"/>
            <a:ext cx="9404723" cy="4870173"/>
          </a:xfrm>
        </p:spPr>
        <p:txBody>
          <a:bodyPr/>
          <a:lstStyle/>
          <a:p>
            <a:r>
              <a:rPr lang="en-US" dirty="0"/>
              <a:t>Voltage = pressure (V); Flow of electrons = Amperes (A); Work = Watt (W); Resistance = opposition to current (</a:t>
            </a:r>
            <a:r>
              <a:rPr lang="el-GR" dirty="0"/>
              <a:t>Ω</a:t>
            </a:r>
            <a:r>
              <a:rPr lang="en-US" dirty="0"/>
              <a:t>)</a:t>
            </a:r>
          </a:p>
          <a:p>
            <a:r>
              <a:rPr lang="en-US" dirty="0"/>
              <a:t>Powering PC</a:t>
            </a:r>
          </a:p>
          <a:p>
            <a:pPr lvl="1"/>
            <a:r>
              <a:rPr lang="en-US" dirty="0"/>
              <a:t>Convert AC to DC (Outlet to motherboard)</a:t>
            </a:r>
          </a:p>
          <a:p>
            <a:pPr lvl="1"/>
            <a:r>
              <a:rPr lang="en-US" dirty="0"/>
              <a:t>AC (Alternating Current): USA 110-125V at 60Hz; UK 220-250V at 50Hz (dual-voltage supply will offer both)</a:t>
            </a:r>
          </a:p>
          <a:p>
            <a:pPr lvl="1"/>
            <a:r>
              <a:rPr lang="en-US" dirty="0"/>
              <a:t>Multimeter, volt-ohm meter, digital multimeter can all measure AC and DC</a:t>
            </a:r>
          </a:p>
          <a:p>
            <a:pPr lvl="1"/>
            <a:r>
              <a:rPr lang="en-US" dirty="0"/>
              <a:t>DC (Direct Current): 3.3V +/- 5V +/- 12V common for PC</a:t>
            </a:r>
          </a:p>
          <a:p>
            <a:pPr lvl="1"/>
            <a:r>
              <a:rPr lang="en-US" dirty="0"/>
              <a:t>20 (20+4) P1 power connector is main power for motherboard</a:t>
            </a:r>
          </a:p>
          <a:p>
            <a:pPr lvl="1"/>
            <a:r>
              <a:rPr lang="en-US" dirty="0"/>
              <a:t>4/8 pin CPU power may also be required for current motherboards</a:t>
            </a:r>
          </a:p>
          <a:p>
            <a:pPr lvl="1"/>
            <a:r>
              <a:rPr lang="en-US" dirty="0"/>
              <a:t>SATA is 15 pin, Molex is 4 pin</a:t>
            </a:r>
          </a:p>
        </p:txBody>
      </p:sp>
    </p:spTree>
    <p:extLst>
      <p:ext uri="{BB962C8B-B14F-4D97-AF65-F5344CB8AC3E}">
        <p14:creationId xmlns:p14="http://schemas.microsoft.com/office/powerpoint/2010/main" val="1605928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56F14-71A7-4931-9503-1133E2938940}"/>
              </a:ext>
            </a:extLst>
          </p:cNvPr>
          <p:cNvSpPr>
            <a:spLocks noGrp="1"/>
          </p:cNvSpPr>
          <p:nvPr>
            <p:ph type="title"/>
          </p:nvPr>
        </p:nvSpPr>
        <p:spPr>
          <a:xfrm>
            <a:off x="646111" y="452718"/>
            <a:ext cx="9404723" cy="912256"/>
          </a:xfrm>
        </p:spPr>
        <p:txBody>
          <a:bodyPr/>
          <a:lstStyle/>
          <a:p>
            <a:pPr algn="ctr"/>
            <a:r>
              <a:rPr lang="en-US" dirty="0"/>
              <a:t>ATX Supplies</a:t>
            </a:r>
          </a:p>
        </p:txBody>
      </p:sp>
      <p:sp>
        <p:nvSpPr>
          <p:cNvPr id="3" name="Content Placeholder 2">
            <a:extLst>
              <a:ext uri="{FF2B5EF4-FFF2-40B4-BE49-F238E27FC236}">
                <a16:creationId xmlns:a16="http://schemas.microsoft.com/office/drawing/2014/main" id="{758E6FB9-BE3A-48AF-B28D-3D4459D9026A}"/>
              </a:ext>
            </a:extLst>
          </p:cNvPr>
          <p:cNvSpPr>
            <a:spLocks noGrp="1"/>
          </p:cNvSpPr>
          <p:nvPr>
            <p:ph idx="1"/>
          </p:nvPr>
        </p:nvSpPr>
        <p:spPr>
          <a:xfrm>
            <a:off x="645130" y="1364974"/>
            <a:ext cx="9404723" cy="4883425"/>
          </a:xfrm>
        </p:spPr>
        <p:txBody>
          <a:bodyPr/>
          <a:lstStyle/>
          <a:p>
            <a:r>
              <a:rPr lang="en-US" dirty="0"/>
              <a:t>ATX originally was 20 pin P1 with 5V constantly on (soft power the PC off)</a:t>
            </a:r>
          </a:p>
          <a:p>
            <a:r>
              <a:rPr lang="en-US" dirty="0"/>
              <a:t>CMOS power management managed the PC voltages</a:t>
            </a:r>
          </a:p>
          <a:p>
            <a:endParaRPr lang="en-US" dirty="0"/>
          </a:p>
          <a:p>
            <a:r>
              <a:rPr lang="en-US" dirty="0"/>
              <a:t>ATX12V 1.3: 2003 introduced the P4 connector (added 12V to motherboard for more power)</a:t>
            </a:r>
          </a:p>
          <a:p>
            <a:pPr lvl="1"/>
            <a:r>
              <a:rPr lang="en-US" dirty="0"/>
              <a:t>Introduced 6 pin AUX connector to supply 3.3 and additional +5V</a:t>
            </a:r>
          </a:p>
          <a:p>
            <a:endParaRPr lang="en-US" dirty="0"/>
          </a:p>
          <a:p>
            <a:r>
              <a:rPr lang="en-US" dirty="0"/>
              <a:t>EPS12V: 24 pin P1 power connector with a unique 8 pin CPU power connector; Added rails to power higher end systems</a:t>
            </a:r>
          </a:p>
          <a:p>
            <a:endParaRPr lang="en-US" dirty="0"/>
          </a:p>
          <a:p>
            <a:r>
              <a:rPr lang="en-US" dirty="0"/>
              <a:t>ATX12V 2.0: requires two 12V rails for any supply higher than 230W; Added SATA power connectors and 6/8 pin PCIe power connectors</a:t>
            </a:r>
          </a:p>
        </p:txBody>
      </p:sp>
    </p:spTree>
    <p:extLst>
      <p:ext uri="{BB962C8B-B14F-4D97-AF65-F5344CB8AC3E}">
        <p14:creationId xmlns:p14="http://schemas.microsoft.com/office/powerpoint/2010/main" val="744349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9F062-E55C-476D-AB77-C8BED4B92865}"/>
              </a:ext>
            </a:extLst>
          </p:cNvPr>
          <p:cNvSpPr>
            <a:spLocks noGrp="1"/>
          </p:cNvSpPr>
          <p:nvPr>
            <p:ph type="title"/>
          </p:nvPr>
        </p:nvSpPr>
        <p:spPr>
          <a:xfrm>
            <a:off x="646111" y="452718"/>
            <a:ext cx="9404723" cy="872499"/>
          </a:xfrm>
        </p:spPr>
        <p:txBody>
          <a:bodyPr/>
          <a:lstStyle/>
          <a:p>
            <a:pPr algn="ctr"/>
            <a:r>
              <a:rPr lang="en-US" dirty="0"/>
              <a:t>Power Supplies MISC</a:t>
            </a:r>
          </a:p>
        </p:txBody>
      </p:sp>
      <p:sp>
        <p:nvSpPr>
          <p:cNvPr id="3" name="Content Placeholder 2">
            <a:extLst>
              <a:ext uri="{FF2B5EF4-FFF2-40B4-BE49-F238E27FC236}">
                <a16:creationId xmlns:a16="http://schemas.microsoft.com/office/drawing/2014/main" id="{F07D9EC6-A864-433F-BC18-A819EA6574BB}"/>
              </a:ext>
            </a:extLst>
          </p:cNvPr>
          <p:cNvSpPr>
            <a:spLocks noGrp="1"/>
          </p:cNvSpPr>
          <p:nvPr>
            <p:ph idx="1"/>
          </p:nvPr>
        </p:nvSpPr>
        <p:spPr>
          <a:xfrm>
            <a:off x="645130" y="1325218"/>
            <a:ext cx="9404723" cy="4923182"/>
          </a:xfrm>
        </p:spPr>
        <p:txBody>
          <a:bodyPr/>
          <a:lstStyle/>
          <a:p>
            <a:r>
              <a:rPr lang="en-US" dirty="0"/>
              <a:t>Active PFC (power factor correction): compensates for lost power during conversion process due to harmonics</a:t>
            </a:r>
          </a:p>
          <a:p>
            <a:r>
              <a:rPr lang="en-US" dirty="0"/>
              <a:t>Wattage Requirements: Combine power needs of individual parts; supplying under what is required (brownout) may cause system instability</a:t>
            </a:r>
          </a:p>
          <a:p>
            <a:r>
              <a:rPr lang="en-US" dirty="0"/>
              <a:t>Power supplies are required to be a minimum of 70% efficient (most current supplies are 80% +)</a:t>
            </a:r>
          </a:p>
          <a:p>
            <a:r>
              <a:rPr lang="en-US" dirty="0"/>
              <a:t>Power supplies will provide only the power needed (recommend to have a buffer)</a:t>
            </a:r>
          </a:p>
        </p:txBody>
      </p:sp>
    </p:spTree>
    <p:extLst>
      <p:ext uri="{BB962C8B-B14F-4D97-AF65-F5344CB8AC3E}">
        <p14:creationId xmlns:p14="http://schemas.microsoft.com/office/powerpoint/2010/main" val="1564512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925EA-F5B6-498F-ADB2-971129DFB5C2}"/>
              </a:ext>
            </a:extLst>
          </p:cNvPr>
          <p:cNvSpPr>
            <a:spLocks noGrp="1"/>
          </p:cNvSpPr>
          <p:nvPr>
            <p:ph type="title"/>
          </p:nvPr>
        </p:nvSpPr>
        <p:spPr>
          <a:xfrm>
            <a:off x="646111" y="452718"/>
            <a:ext cx="9404723" cy="952012"/>
          </a:xfrm>
        </p:spPr>
        <p:txBody>
          <a:bodyPr/>
          <a:lstStyle/>
          <a:p>
            <a:pPr algn="ctr"/>
            <a:r>
              <a:rPr lang="en-US" sz="3600" dirty="0"/>
              <a:t>Installing and Maintaining Power Supplies</a:t>
            </a:r>
          </a:p>
        </p:txBody>
      </p:sp>
      <p:sp>
        <p:nvSpPr>
          <p:cNvPr id="3" name="Content Placeholder 2">
            <a:extLst>
              <a:ext uri="{FF2B5EF4-FFF2-40B4-BE49-F238E27FC236}">
                <a16:creationId xmlns:a16="http://schemas.microsoft.com/office/drawing/2014/main" id="{37B023D0-41B2-4EFD-BAC7-F461330F4272}"/>
              </a:ext>
            </a:extLst>
          </p:cNvPr>
          <p:cNvSpPr>
            <a:spLocks noGrp="1"/>
          </p:cNvSpPr>
          <p:nvPr>
            <p:ph idx="1"/>
          </p:nvPr>
        </p:nvSpPr>
        <p:spPr>
          <a:xfrm>
            <a:off x="645130" y="1669774"/>
            <a:ext cx="9404723" cy="4578625"/>
          </a:xfrm>
        </p:spPr>
        <p:txBody>
          <a:bodyPr/>
          <a:lstStyle/>
          <a:p>
            <a:r>
              <a:rPr lang="en-US" dirty="0"/>
              <a:t>Installing can be as simple as putting in 4 screws. Just be certain the case supports the supply purchased</a:t>
            </a:r>
          </a:p>
          <a:p>
            <a:r>
              <a:rPr lang="en-US" dirty="0"/>
              <a:t>Short pins 15 and 16 or 16 and 17 to activate supply without in a case</a:t>
            </a:r>
          </a:p>
          <a:p>
            <a:r>
              <a:rPr lang="en-US" dirty="0"/>
              <a:t>Cooling: power supply fan is main cooling for supply (not serviceable)</a:t>
            </a:r>
          </a:p>
          <a:p>
            <a:r>
              <a:rPr lang="en-US" dirty="0"/>
              <a:t>System requires intake and exhaust fans to maintain proper air flow</a:t>
            </a:r>
          </a:p>
          <a:p>
            <a:r>
              <a:rPr lang="en-US" dirty="0"/>
              <a:t>Fan speeds can be adjusted to reduce noise or you can pay more for “quiet” fans</a:t>
            </a:r>
          </a:p>
          <a:p>
            <a:r>
              <a:rPr lang="en-US" dirty="0"/>
              <a:t>Fans can be 80 to 120+mm in circumference</a:t>
            </a:r>
          </a:p>
          <a:p>
            <a:r>
              <a:rPr lang="en-US" dirty="0"/>
              <a:t>Most motherboards support 2-3 3 pin fan connectors, 4 pin is dedicated to CPU fan</a:t>
            </a:r>
          </a:p>
          <a:p>
            <a:r>
              <a:rPr lang="en-US" dirty="0"/>
              <a:t>BIOS monitors fan RPM and will warn you when speeds get too slow</a:t>
            </a:r>
          </a:p>
        </p:txBody>
      </p:sp>
    </p:spTree>
    <p:extLst>
      <p:ext uri="{BB962C8B-B14F-4D97-AF65-F5344CB8AC3E}">
        <p14:creationId xmlns:p14="http://schemas.microsoft.com/office/powerpoint/2010/main" val="2685336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F0A38-DA40-4540-A67D-5CB8FBC0DC3E}"/>
              </a:ext>
            </a:extLst>
          </p:cNvPr>
          <p:cNvSpPr>
            <a:spLocks noGrp="1"/>
          </p:cNvSpPr>
          <p:nvPr>
            <p:ph type="title"/>
          </p:nvPr>
        </p:nvSpPr>
        <p:spPr>
          <a:xfrm>
            <a:off x="646111" y="452718"/>
            <a:ext cx="9404723" cy="938760"/>
          </a:xfrm>
        </p:spPr>
        <p:txBody>
          <a:bodyPr/>
          <a:lstStyle/>
          <a:p>
            <a:pPr algn="ctr"/>
            <a:r>
              <a:rPr lang="en-US" dirty="0"/>
              <a:t>Troubleshooting Power Supplies</a:t>
            </a:r>
          </a:p>
        </p:txBody>
      </p:sp>
      <p:sp>
        <p:nvSpPr>
          <p:cNvPr id="3" name="Content Placeholder 2">
            <a:extLst>
              <a:ext uri="{FF2B5EF4-FFF2-40B4-BE49-F238E27FC236}">
                <a16:creationId xmlns:a16="http://schemas.microsoft.com/office/drawing/2014/main" id="{5370AF9A-5AAB-458C-8746-CB6F75C9912C}"/>
              </a:ext>
            </a:extLst>
          </p:cNvPr>
          <p:cNvSpPr>
            <a:spLocks noGrp="1"/>
          </p:cNvSpPr>
          <p:nvPr>
            <p:ph idx="1"/>
          </p:nvPr>
        </p:nvSpPr>
        <p:spPr>
          <a:xfrm>
            <a:off x="645130" y="1391478"/>
            <a:ext cx="9404723" cy="4856921"/>
          </a:xfrm>
        </p:spPr>
        <p:txBody>
          <a:bodyPr/>
          <a:lstStyle/>
          <a:p>
            <a:r>
              <a:rPr lang="en-US" dirty="0"/>
              <a:t>Supplies will either fail immediately or over time</a:t>
            </a:r>
          </a:p>
          <a:p>
            <a:r>
              <a:rPr lang="en-US" dirty="0"/>
              <a:t>Power Supplies ARE NOT serviceable. Do NOT open a power supply! (even to fix a fan)</a:t>
            </a:r>
          </a:p>
          <a:p>
            <a:r>
              <a:rPr lang="en-US" dirty="0"/>
              <a:t>Test the supply with DMM or power meter (voltages should be +/- 5% from rated value)</a:t>
            </a:r>
          </a:p>
          <a:p>
            <a:pPr lvl="1"/>
            <a:r>
              <a:rPr lang="en-US" dirty="0"/>
              <a:t>Yellow is 12V – 11.4 to 12.6 volts</a:t>
            </a:r>
          </a:p>
          <a:p>
            <a:pPr lvl="1"/>
            <a:r>
              <a:rPr lang="en-US" dirty="0"/>
              <a:t>Red is 5V – 4.75 to 5.25 volts</a:t>
            </a:r>
          </a:p>
          <a:p>
            <a:pPr lvl="1"/>
            <a:r>
              <a:rPr lang="en-US" dirty="0"/>
              <a:t>Orange is 3.3V – 3.1 to 3.4 volts</a:t>
            </a:r>
          </a:p>
          <a:p>
            <a:r>
              <a:rPr lang="en-US" dirty="0"/>
              <a:t>Slow death is typically cause by failed capacitors within the supply</a:t>
            </a:r>
          </a:p>
        </p:txBody>
      </p:sp>
    </p:spTree>
    <p:extLst>
      <p:ext uri="{BB962C8B-B14F-4D97-AF65-F5344CB8AC3E}">
        <p14:creationId xmlns:p14="http://schemas.microsoft.com/office/powerpoint/2010/main" val="1376306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79C44-B1D7-4E1A-A52E-1B1BC428BC6E}"/>
              </a:ext>
            </a:extLst>
          </p:cNvPr>
          <p:cNvSpPr>
            <a:spLocks noGrp="1"/>
          </p:cNvSpPr>
          <p:nvPr>
            <p:ph type="title"/>
          </p:nvPr>
        </p:nvSpPr>
        <p:spPr>
          <a:xfrm>
            <a:off x="646111" y="452718"/>
            <a:ext cx="9404723" cy="912256"/>
          </a:xfrm>
        </p:spPr>
        <p:txBody>
          <a:bodyPr/>
          <a:lstStyle/>
          <a:p>
            <a:pPr algn="ctr"/>
            <a:r>
              <a:rPr lang="en-US" dirty="0"/>
              <a:t>Fuses and Fire</a:t>
            </a:r>
          </a:p>
        </p:txBody>
      </p:sp>
      <p:sp>
        <p:nvSpPr>
          <p:cNvPr id="3" name="Content Placeholder 2">
            <a:extLst>
              <a:ext uri="{FF2B5EF4-FFF2-40B4-BE49-F238E27FC236}">
                <a16:creationId xmlns:a16="http://schemas.microsoft.com/office/drawing/2014/main" id="{11CEA19F-C3D6-435F-AB50-7D64318B9DF2}"/>
              </a:ext>
            </a:extLst>
          </p:cNvPr>
          <p:cNvSpPr>
            <a:spLocks noGrp="1"/>
          </p:cNvSpPr>
          <p:nvPr>
            <p:ph idx="1"/>
          </p:nvPr>
        </p:nvSpPr>
        <p:spPr>
          <a:xfrm>
            <a:off x="645130" y="1497496"/>
            <a:ext cx="9404723" cy="4750903"/>
          </a:xfrm>
        </p:spPr>
        <p:txBody>
          <a:bodyPr/>
          <a:lstStyle/>
          <a:p>
            <a:r>
              <a:rPr lang="en-US" dirty="0"/>
              <a:t>Power supplies are fused internally – not serviceable!</a:t>
            </a:r>
          </a:p>
          <a:p>
            <a:r>
              <a:rPr lang="en-US" dirty="0"/>
              <a:t>Failure to respect the power of electricity will eventually lead to fire</a:t>
            </a:r>
          </a:p>
          <a:p>
            <a:r>
              <a:rPr lang="en-US" dirty="0"/>
              <a:t>Fire extinguishers should be kept handy: By class:</a:t>
            </a:r>
          </a:p>
          <a:p>
            <a:pPr lvl="1"/>
            <a:r>
              <a:rPr lang="en-US" dirty="0"/>
              <a:t>A – wood or paper fires</a:t>
            </a:r>
          </a:p>
          <a:p>
            <a:pPr lvl="1"/>
            <a:r>
              <a:rPr lang="en-US" dirty="0"/>
              <a:t>B – Gas, solvents, paints</a:t>
            </a:r>
          </a:p>
          <a:p>
            <a:pPr lvl="1"/>
            <a:r>
              <a:rPr lang="en-US" dirty="0"/>
              <a:t>C – electrical</a:t>
            </a:r>
          </a:p>
          <a:p>
            <a:pPr lvl="1"/>
            <a:r>
              <a:rPr lang="en-US" dirty="0"/>
              <a:t>D – combustible metals (magnesium)</a:t>
            </a:r>
          </a:p>
          <a:p>
            <a:pPr lvl="1"/>
            <a:r>
              <a:rPr lang="en-US" dirty="0"/>
              <a:t>K – cooking oils, trans-fats</a:t>
            </a:r>
          </a:p>
          <a:p>
            <a:pPr lvl="1"/>
            <a:endParaRPr lang="en-US" dirty="0"/>
          </a:p>
          <a:p>
            <a:pPr marL="457200" lvl="1" indent="0">
              <a:buNone/>
            </a:pPr>
            <a:endParaRPr lang="en-US" dirty="0"/>
          </a:p>
        </p:txBody>
      </p:sp>
    </p:spTree>
    <p:extLst>
      <p:ext uri="{BB962C8B-B14F-4D97-AF65-F5344CB8AC3E}">
        <p14:creationId xmlns:p14="http://schemas.microsoft.com/office/powerpoint/2010/main" val="3350258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84A8D-4EFE-4E00-BEE4-DDF61DFB5E46}"/>
              </a:ext>
            </a:extLst>
          </p:cNvPr>
          <p:cNvSpPr>
            <a:spLocks noGrp="1"/>
          </p:cNvSpPr>
          <p:nvPr>
            <p:ph type="title"/>
          </p:nvPr>
        </p:nvSpPr>
        <p:spPr>
          <a:xfrm>
            <a:off x="646111" y="452718"/>
            <a:ext cx="9404723" cy="952012"/>
          </a:xfrm>
        </p:spPr>
        <p:txBody>
          <a:bodyPr/>
          <a:lstStyle/>
          <a:p>
            <a:pPr algn="ctr"/>
            <a:r>
              <a:rPr lang="en-US" dirty="0"/>
              <a:t>Modular Power Supplies</a:t>
            </a:r>
          </a:p>
        </p:txBody>
      </p:sp>
      <p:sp>
        <p:nvSpPr>
          <p:cNvPr id="3" name="Content Placeholder 2">
            <a:extLst>
              <a:ext uri="{FF2B5EF4-FFF2-40B4-BE49-F238E27FC236}">
                <a16:creationId xmlns:a16="http://schemas.microsoft.com/office/drawing/2014/main" id="{BD14722E-8EBC-4F43-BD8A-B0EE8624A1A6}"/>
              </a:ext>
            </a:extLst>
          </p:cNvPr>
          <p:cNvSpPr>
            <a:spLocks noGrp="1"/>
          </p:cNvSpPr>
          <p:nvPr>
            <p:ph idx="1"/>
          </p:nvPr>
        </p:nvSpPr>
        <p:spPr>
          <a:xfrm>
            <a:off x="645130" y="1577010"/>
            <a:ext cx="9404723" cy="4671390"/>
          </a:xfrm>
        </p:spPr>
        <p:txBody>
          <a:bodyPr/>
          <a:lstStyle/>
          <a:p>
            <a:r>
              <a:rPr lang="en-US" dirty="0"/>
              <a:t>Allow only the necessary cables to be plugged in instead of all the cables </a:t>
            </a:r>
          </a:p>
          <a:p>
            <a:r>
              <a:rPr lang="en-US" dirty="0"/>
              <a:t>Keeps a clean cable install, helps with air flow</a:t>
            </a:r>
          </a:p>
          <a:p>
            <a:r>
              <a:rPr lang="en-US" dirty="0"/>
              <a:t>Not wasting cables on nonexistent devices. Only use what you need</a:t>
            </a:r>
          </a:p>
          <a:p>
            <a:r>
              <a:rPr lang="en-US" dirty="0"/>
              <a:t>More efficient power management</a:t>
            </a:r>
          </a:p>
          <a:p>
            <a:pPr marL="0" indent="0">
              <a:buNone/>
            </a:pPr>
            <a:endParaRPr lang="en-US" dirty="0"/>
          </a:p>
        </p:txBody>
      </p:sp>
    </p:spTree>
    <p:extLst>
      <p:ext uri="{BB962C8B-B14F-4D97-AF65-F5344CB8AC3E}">
        <p14:creationId xmlns:p14="http://schemas.microsoft.com/office/powerpoint/2010/main" val="3336119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8A53-C8EA-43E1-893B-406E6F2A262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36CCCBE-D269-4EAC-89C7-6E8DF601A35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12817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D7E7-D397-4463-8D62-53EE94E03091}"/>
              </a:ext>
            </a:extLst>
          </p:cNvPr>
          <p:cNvSpPr>
            <a:spLocks noGrp="1"/>
          </p:cNvSpPr>
          <p:nvPr>
            <p:ph type="title"/>
          </p:nvPr>
        </p:nvSpPr>
        <p:spPr>
          <a:xfrm>
            <a:off x="646111" y="452718"/>
            <a:ext cx="9404723" cy="819491"/>
          </a:xfrm>
        </p:spPr>
        <p:txBody>
          <a:bodyPr/>
          <a:lstStyle/>
          <a:p>
            <a:pPr algn="ctr"/>
            <a:r>
              <a:rPr lang="en-US" dirty="0"/>
              <a:t>Hardware Computer Parts</a:t>
            </a:r>
          </a:p>
        </p:txBody>
      </p:sp>
      <p:sp>
        <p:nvSpPr>
          <p:cNvPr id="3" name="Content Placeholder 2">
            <a:extLst>
              <a:ext uri="{FF2B5EF4-FFF2-40B4-BE49-F238E27FC236}">
                <a16:creationId xmlns:a16="http://schemas.microsoft.com/office/drawing/2014/main" id="{A9D4573C-B42D-4ED3-9CF1-8EB70AE63C29}"/>
              </a:ext>
            </a:extLst>
          </p:cNvPr>
          <p:cNvSpPr>
            <a:spLocks noGrp="1"/>
          </p:cNvSpPr>
          <p:nvPr>
            <p:ph idx="1"/>
          </p:nvPr>
        </p:nvSpPr>
        <p:spPr>
          <a:xfrm>
            <a:off x="645130" y="1272210"/>
            <a:ext cx="9404723" cy="4976190"/>
          </a:xfrm>
        </p:spPr>
        <p:txBody>
          <a:bodyPr>
            <a:normAutofit fontScale="92500" lnSpcReduction="20000"/>
          </a:bodyPr>
          <a:lstStyle/>
          <a:p>
            <a:r>
              <a:rPr lang="en-US" b="1" i="1" dirty="0"/>
              <a:t>Hardware</a:t>
            </a:r>
            <a:r>
              <a:rPr lang="en-US" dirty="0"/>
              <a:t> is the physical stuff that you can touch or hold in your hand. On a personal computer, </a:t>
            </a:r>
            <a:r>
              <a:rPr lang="en-US" b="1" i="1" dirty="0"/>
              <a:t>hardware </a:t>
            </a:r>
            <a:r>
              <a:rPr lang="en-US" dirty="0"/>
              <a:t>will include keyboards, drives, monitors, mouse, etc.</a:t>
            </a:r>
          </a:p>
          <a:p>
            <a:r>
              <a:rPr lang="en-US" b="1" i="1" dirty="0"/>
              <a:t>Hardware</a:t>
            </a:r>
            <a:r>
              <a:rPr lang="en-US" dirty="0"/>
              <a:t> is broken down into five categories: </a:t>
            </a:r>
            <a:r>
              <a:rPr lang="en-US" b="1" i="1" dirty="0"/>
              <a:t>Input, Processing, Output, Data Storage, and Network Connection</a:t>
            </a:r>
            <a:r>
              <a:rPr lang="en-US" dirty="0"/>
              <a:t>.</a:t>
            </a:r>
          </a:p>
          <a:p>
            <a:endParaRPr lang="en-US" b="1" i="1" dirty="0"/>
          </a:p>
          <a:p>
            <a:r>
              <a:rPr lang="en-US" b="1" i="1" dirty="0"/>
              <a:t>Input:</a:t>
            </a:r>
            <a:r>
              <a:rPr lang="en-US" dirty="0"/>
              <a:t> Users sends unprocessed data to the system (Keyboard, Mouse, Scanner, Microphone)</a:t>
            </a:r>
          </a:p>
          <a:p>
            <a:r>
              <a:rPr lang="en-US" b="1" i="1" dirty="0"/>
              <a:t>Processing:</a:t>
            </a:r>
            <a:r>
              <a:rPr lang="en-US" dirty="0"/>
              <a:t> Operating systems tells the </a:t>
            </a:r>
            <a:r>
              <a:rPr lang="en-US" b="1" i="1" dirty="0"/>
              <a:t>hardware</a:t>
            </a:r>
            <a:r>
              <a:rPr lang="en-US" dirty="0"/>
              <a:t> what to do with the user data (</a:t>
            </a:r>
            <a:r>
              <a:rPr lang="en-US" b="1" i="1" dirty="0"/>
              <a:t>Central Processing Unit –CPU and Random Access Memory –RAM</a:t>
            </a:r>
            <a:r>
              <a:rPr lang="en-US" dirty="0"/>
              <a:t>)</a:t>
            </a:r>
          </a:p>
          <a:p>
            <a:r>
              <a:rPr lang="en-US" b="1" i="1" dirty="0"/>
              <a:t>Output:</a:t>
            </a:r>
            <a:r>
              <a:rPr lang="en-US" dirty="0"/>
              <a:t> System sends processed data back to the user as visual, sound, or hardcopy (Monitor, Speakers, Printer)</a:t>
            </a:r>
          </a:p>
          <a:p>
            <a:r>
              <a:rPr lang="en-US" b="1" i="1" dirty="0"/>
              <a:t>Data Storage:</a:t>
            </a:r>
            <a:r>
              <a:rPr lang="en-US" dirty="0"/>
              <a:t> saving a permanent copy of the processed user data so the user can come back to it later (</a:t>
            </a:r>
            <a:r>
              <a:rPr lang="en-US" b="1" i="1" dirty="0"/>
              <a:t>Hard Disk Drive (HDD), Solid State Drive (SSD), Optical Drive, or Tape Drive</a:t>
            </a:r>
            <a:r>
              <a:rPr lang="en-US" dirty="0"/>
              <a:t>)</a:t>
            </a:r>
          </a:p>
          <a:p>
            <a:r>
              <a:rPr lang="en-US" b="1" i="1" dirty="0"/>
              <a:t>Network connection</a:t>
            </a:r>
            <a:r>
              <a:rPr lang="en-US" dirty="0"/>
              <a:t>: How two or more computer devices connect to each other to exchange data.</a:t>
            </a:r>
            <a:endParaRPr lang="en-US" b="1" i="1" dirty="0"/>
          </a:p>
        </p:txBody>
      </p:sp>
    </p:spTree>
    <p:extLst>
      <p:ext uri="{BB962C8B-B14F-4D97-AF65-F5344CB8AC3E}">
        <p14:creationId xmlns:p14="http://schemas.microsoft.com/office/powerpoint/2010/main" val="42898245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DC807FE-6E97-4B82-8351-7EA764B9AA60}"/>
              </a:ext>
            </a:extLst>
          </p:cNvPr>
          <p:cNvSpPr txBox="1"/>
          <p:nvPr/>
        </p:nvSpPr>
        <p:spPr>
          <a:xfrm>
            <a:off x="2027583" y="1683026"/>
            <a:ext cx="7646504" cy="769441"/>
          </a:xfrm>
          <a:prstGeom prst="rect">
            <a:avLst/>
          </a:prstGeom>
          <a:noFill/>
        </p:spPr>
        <p:txBody>
          <a:bodyPr wrap="square" rtlCol="0">
            <a:spAutoFit/>
          </a:bodyPr>
          <a:lstStyle/>
          <a:p>
            <a:pPr algn="ctr"/>
            <a:r>
              <a:rPr lang="en-US" sz="4400" dirty="0"/>
              <a:t>END of WEEK One</a:t>
            </a:r>
          </a:p>
        </p:txBody>
      </p:sp>
    </p:spTree>
    <p:extLst>
      <p:ext uri="{BB962C8B-B14F-4D97-AF65-F5344CB8AC3E}">
        <p14:creationId xmlns:p14="http://schemas.microsoft.com/office/powerpoint/2010/main" val="4162655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DF822-2037-49BD-867E-B562B9365BE6}"/>
              </a:ext>
            </a:extLst>
          </p:cNvPr>
          <p:cNvSpPr>
            <a:spLocks noGrp="1"/>
          </p:cNvSpPr>
          <p:nvPr>
            <p:ph type="title"/>
          </p:nvPr>
        </p:nvSpPr>
        <p:spPr>
          <a:xfrm>
            <a:off x="646111" y="452718"/>
            <a:ext cx="9404723" cy="1362830"/>
          </a:xfrm>
        </p:spPr>
        <p:txBody>
          <a:bodyPr/>
          <a:lstStyle/>
          <a:p>
            <a:pPr algn="ctr"/>
            <a:r>
              <a:rPr lang="en-US" dirty="0"/>
              <a:t>1001: Computing Hardware – Certification points</a:t>
            </a:r>
          </a:p>
        </p:txBody>
      </p:sp>
      <p:sp>
        <p:nvSpPr>
          <p:cNvPr id="3" name="Content Placeholder 2">
            <a:extLst>
              <a:ext uri="{FF2B5EF4-FFF2-40B4-BE49-F238E27FC236}">
                <a16:creationId xmlns:a16="http://schemas.microsoft.com/office/drawing/2014/main" id="{1FFAA363-EDF0-41F4-BEDF-2148A7260B10}"/>
              </a:ext>
            </a:extLst>
          </p:cNvPr>
          <p:cNvSpPr>
            <a:spLocks noGrp="1"/>
          </p:cNvSpPr>
          <p:nvPr>
            <p:ph idx="1"/>
          </p:nvPr>
        </p:nvSpPr>
        <p:spPr>
          <a:xfrm>
            <a:off x="645130" y="1908313"/>
            <a:ext cx="9404723" cy="4340086"/>
          </a:xfrm>
        </p:spPr>
        <p:txBody>
          <a:bodyPr/>
          <a:lstStyle/>
          <a:p>
            <a:r>
              <a:rPr lang="en-US" dirty="0"/>
              <a:t>Memorize the name of components, connectors, and terms</a:t>
            </a:r>
          </a:p>
          <a:p>
            <a:r>
              <a:rPr lang="en-US" dirty="0"/>
              <a:t>Connectors include:</a:t>
            </a:r>
          </a:p>
          <a:p>
            <a:r>
              <a:rPr lang="en-US" b="1" i="1" dirty="0"/>
              <a:t>HDMI and Display Port (Ch 17)		CPU (Ch 3)</a:t>
            </a:r>
          </a:p>
          <a:p>
            <a:r>
              <a:rPr lang="en-US" b="1" i="1" dirty="0"/>
              <a:t>Universal Serial Bus (USB) (Ch 10)	SSD (Ch 8)</a:t>
            </a:r>
          </a:p>
          <a:p>
            <a:r>
              <a:rPr lang="en-US" b="1" i="1" dirty="0"/>
              <a:t>Sony/Phillips Digital Interface Format (S/PDIF) (CH10)</a:t>
            </a:r>
          </a:p>
          <a:p>
            <a:r>
              <a:rPr lang="en-US" b="1" i="1" dirty="0"/>
              <a:t>Motherboard (Ch 6)				Video Card (Ch 17)</a:t>
            </a:r>
          </a:p>
          <a:p>
            <a:r>
              <a:rPr lang="en-US" b="1" i="1" dirty="0"/>
              <a:t>TRS Audio Jacks (Ch 10)			Expansion Slots (Ch 6)</a:t>
            </a:r>
          </a:p>
          <a:p>
            <a:r>
              <a:rPr lang="en-US" b="1" i="1" dirty="0"/>
              <a:t>Memory (RAM) (Ch 4)				Power Supply (Ch 7)</a:t>
            </a:r>
          </a:p>
        </p:txBody>
      </p:sp>
    </p:spTree>
    <p:extLst>
      <p:ext uri="{BB962C8B-B14F-4D97-AF65-F5344CB8AC3E}">
        <p14:creationId xmlns:p14="http://schemas.microsoft.com/office/powerpoint/2010/main" val="681924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005EE-C8F3-4C3E-B012-100A63B6555C}"/>
              </a:ext>
            </a:extLst>
          </p:cNvPr>
          <p:cNvSpPr>
            <a:spLocks noGrp="1"/>
          </p:cNvSpPr>
          <p:nvPr>
            <p:ph type="title"/>
          </p:nvPr>
        </p:nvSpPr>
        <p:spPr>
          <a:xfrm>
            <a:off x="646111" y="452718"/>
            <a:ext cx="9404723" cy="859247"/>
          </a:xfrm>
        </p:spPr>
        <p:txBody>
          <a:bodyPr/>
          <a:lstStyle/>
          <a:p>
            <a:r>
              <a:rPr lang="en-US" dirty="0"/>
              <a:t>Central Processing Units (CPUs)</a:t>
            </a:r>
          </a:p>
        </p:txBody>
      </p:sp>
      <p:sp>
        <p:nvSpPr>
          <p:cNvPr id="3" name="Content Placeholder 2">
            <a:extLst>
              <a:ext uri="{FF2B5EF4-FFF2-40B4-BE49-F238E27FC236}">
                <a16:creationId xmlns:a16="http://schemas.microsoft.com/office/drawing/2014/main" id="{391C76F9-2258-46F1-A92C-2B88C5C7AECD}"/>
              </a:ext>
            </a:extLst>
          </p:cNvPr>
          <p:cNvSpPr>
            <a:spLocks noGrp="1"/>
          </p:cNvSpPr>
          <p:nvPr>
            <p:ph idx="1"/>
          </p:nvPr>
        </p:nvSpPr>
        <p:spPr>
          <a:xfrm>
            <a:off x="645130" y="1311966"/>
            <a:ext cx="9404723" cy="4936434"/>
          </a:xfrm>
        </p:spPr>
        <p:txBody>
          <a:bodyPr/>
          <a:lstStyle/>
          <a:p>
            <a:r>
              <a:rPr lang="en-US" b="1" i="1" dirty="0"/>
              <a:t>External Data Bus (EDB)</a:t>
            </a:r>
            <a:r>
              <a:rPr lang="en-US" dirty="0"/>
              <a:t>: enables devices to communicate with the CPU and back by applying or removing voltage from a physical wired connection (traces on a motherboard for instance)</a:t>
            </a:r>
          </a:p>
          <a:p>
            <a:r>
              <a:rPr lang="en-US" dirty="0"/>
              <a:t>Series of </a:t>
            </a:r>
            <a:r>
              <a:rPr lang="en-US" dirty="0" err="1"/>
              <a:t>on’s</a:t>
            </a:r>
            <a:r>
              <a:rPr lang="en-US" dirty="0"/>
              <a:t> and off’s is actually a language called </a:t>
            </a:r>
            <a:r>
              <a:rPr lang="en-US" b="1" i="1" dirty="0"/>
              <a:t>Binary</a:t>
            </a:r>
            <a:r>
              <a:rPr lang="en-US" dirty="0"/>
              <a:t> that the CPU can understand. Equivalent to Yes or No; On or Off, True or False or 1’s and 0’s.</a:t>
            </a:r>
          </a:p>
          <a:p>
            <a:endParaRPr lang="en-US" dirty="0"/>
          </a:p>
          <a:p>
            <a:r>
              <a:rPr lang="en-US" b="1" i="1" dirty="0"/>
              <a:t>Registers </a:t>
            </a:r>
            <a:r>
              <a:rPr lang="en-US" dirty="0"/>
              <a:t>are the workplace or sorts for the CPU. They represent temporary space for the CPU to process data. The general purpose registers are </a:t>
            </a:r>
            <a:r>
              <a:rPr lang="en-US" b="1" i="1" dirty="0"/>
              <a:t>AX, BX, CX and DX</a:t>
            </a:r>
            <a:r>
              <a:rPr lang="en-US" dirty="0"/>
              <a:t>.</a:t>
            </a:r>
          </a:p>
          <a:p>
            <a:r>
              <a:rPr lang="en-US" dirty="0"/>
              <a:t>All of the commands the CPU understands is called its </a:t>
            </a:r>
            <a:r>
              <a:rPr lang="en-US" b="1" i="1" dirty="0"/>
              <a:t>instruction set </a:t>
            </a:r>
            <a:r>
              <a:rPr lang="en-US" dirty="0"/>
              <a:t>and CPU manufacturers cater to either CISC or RISC designs. </a:t>
            </a:r>
          </a:p>
          <a:p>
            <a:endParaRPr lang="en-US" dirty="0"/>
          </a:p>
        </p:txBody>
      </p:sp>
    </p:spTree>
    <p:extLst>
      <p:ext uri="{BB962C8B-B14F-4D97-AF65-F5344CB8AC3E}">
        <p14:creationId xmlns:p14="http://schemas.microsoft.com/office/powerpoint/2010/main" val="968086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005EE-C8F3-4C3E-B012-100A63B6555C}"/>
              </a:ext>
            </a:extLst>
          </p:cNvPr>
          <p:cNvSpPr>
            <a:spLocks noGrp="1"/>
          </p:cNvSpPr>
          <p:nvPr>
            <p:ph type="title"/>
          </p:nvPr>
        </p:nvSpPr>
        <p:spPr>
          <a:xfrm>
            <a:off x="646111" y="452718"/>
            <a:ext cx="9404723" cy="859247"/>
          </a:xfrm>
        </p:spPr>
        <p:txBody>
          <a:bodyPr/>
          <a:lstStyle/>
          <a:p>
            <a:r>
              <a:rPr lang="en-US" dirty="0"/>
              <a:t>Central Processing Units (CPUs)</a:t>
            </a:r>
          </a:p>
        </p:txBody>
      </p:sp>
      <p:sp>
        <p:nvSpPr>
          <p:cNvPr id="3" name="Content Placeholder 2">
            <a:extLst>
              <a:ext uri="{FF2B5EF4-FFF2-40B4-BE49-F238E27FC236}">
                <a16:creationId xmlns:a16="http://schemas.microsoft.com/office/drawing/2014/main" id="{391C76F9-2258-46F1-A92C-2B88C5C7AECD}"/>
              </a:ext>
            </a:extLst>
          </p:cNvPr>
          <p:cNvSpPr>
            <a:spLocks noGrp="1"/>
          </p:cNvSpPr>
          <p:nvPr>
            <p:ph idx="1"/>
          </p:nvPr>
        </p:nvSpPr>
        <p:spPr>
          <a:xfrm>
            <a:off x="645130" y="1311966"/>
            <a:ext cx="9404723" cy="4936434"/>
          </a:xfrm>
        </p:spPr>
        <p:txBody>
          <a:bodyPr/>
          <a:lstStyle/>
          <a:p>
            <a:r>
              <a:rPr lang="en-US" dirty="0"/>
              <a:t>The </a:t>
            </a:r>
            <a:r>
              <a:rPr lang="en-US" b="1" i="1" dirty="0"/>
              <a:t>CPU </a:t>
            </a:r>
            <a:r>
              <a:rPr lang="en-US" dirty="0"/>
              <a:t>clock (CLK) tells the CPU when and how fast to complete a task. One CLK per second is measured in </a:t>
            </a:r>
            <a:r>
              <a:rPr lang="en-US" b="1" i="1" dirty="0"/>
              <a:t>hertz</a:t>
            </a:r>
            <a:r>
              <a:rPr lang="en-US" dirty="0"/>
              <a:t>. Most CPU’s work in the millions (</a:t>
            </a:r>
            <a:r>
              <a:rPr lang="en-US" b="1" i="1" dirty="0"/>
              <a:t>Mega</a:t>
            </a:r>
            <a:r>
              <a:rPr lang="en-US" dirty="0"/>
              <a:t>) or billions (</a:t>
            </a:r>
            <a:r>
              <a:rPr lang="en-US" b="1" i="1" dirty="0"/>
              <a:t>Giga</a:t>
            </a:r>
            <a:r>
              <a:rPr lang="en-US" dirty="0"/>
              <a:t>) hertz.</a:t>
            </a:r>
          </a:p>
          <a:p>
            <a:r>
              <a:rPr lang="en-US" dirty="0"/>
              <a:t>Common CPU’s run in the 3 to 4 Gigahertz (</a:t>
            </a:r>
            <a:r>
              <a:rPr lang="en-US" b="1" i="1" dirty="0"/>
              <a:t>GHz</a:t>
            </a:r>
            <a:r>
              <a:rPr lang="en-US" dirty="0"/>
              <a:t>) range, but some can go to 5Ghz.</a:t>
            </a:r>
          </a:p>
          <a:p>
            <a:r>
              <a:rPr lang="en-US" dirty="0"/>
              <a:t>The </a:t>
            </a:r>
            <a:r>
              <a:rPr lang="en-US" b="1" i="1" dirty="0"/>
              <a:t>system crystal</a:t>
            </a:r>
            <a:r>
              <a:rPr lang="en-US" dirty="0"/>
              <a:t> imposes a limit on CPU speed. </a:t>
            </a:r>
            <a:r>
              <a:rPr lang="en-US" i="1" dirty="0"/>
              <a:t>Note: this limit </a:t>
            </a:r>
            <a:r>
              <a:rPr lang="en-US" b="1" i="1" dirty="0"/>
              <a:t>can be overcome</a:t>
            </a:r>
            <a:r>
              <a:rPr lang="en-US" i="1" dirty="0"/>
              <a:t> by a process called </a:t>
            </a:r>
            <a:r>
              <a:rPr lang="en-US" b="1" i="1" dirty="0"/>
              <a:t>overclocking</a:t>
            </a:r>
            <a:r>
              <a:rPr lang="en-US" i="1" dirty="0"/>
              <a:t> but it is </a:t>
            </a:r>
            <a:r>
              <a:rPr lang="en-US" b="1" i="1" dirty="0"/>
              <a:t>NOT Recommended</a:t>
            </a:r>
            <a:r>
              <a:rPr lang="en-US" dirty="0"/>
              <a:t>.</a:t>
            </a:r>
          </a:p>
          <a:p>
            <a:endParaRPr lang="en-US" dirty="0"/>
          </a:p>
          <a:p>
            <a:r>
              <a:rPr lang="en-US" dirty="0"/>
              <a:t>CPU storage consists of two types of internal storage; </a:t>
            </a:r>
            <a:r>
              <a:rPr lang="en-US" b="1" i="1" dirty="0"/>
              <a:t>registers and cache</a:t>
            </a:r>
            <a:r>
              <a:rPr lang="en-US" dirty="0"/>
              <a:t>.</a:t>
            </a:r>
          </a:p>
          <a:p>
            <a:pPr marL="0" indent="0">
              <a:buNone/>
            </a:pPr>
            <a:endParaRPr lang="en-US" dirty="0"/>
          </a:p>
        </p:txBody>
      </p:sp>
    </p:spTree>
    <p:extLst>
      <p:ext uri="{BB962C8B-B14F-4D97-AF65-F5344CB8AC3E}">
        <p14:creationId xmlns:p14="http://schemas.microsoft.com/office/powerpoint/2010/main" val="838189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30807-B840-490E-B060-862C85443464}"/>
              </a:ext>
            </a:extLst>
          </p:cNvPr>
          <p:cNvSpPr>
            <a:spLocks noGrp="1"/>
          </p:cNvSpPr>
          <p:nvPr>
            <p:ph type="title"/>
          </p:nvPr>
        </p:nvSpPr>
        <p:spPr>
          <a:xfrm>
            <a:off x="646111" y="452718"/>
            <a:ext cx="9404723" cy="806239"/>
          </a:xfrm>
        </p:spPr>
        <p:txBody>
          <a:bodyPr/>
          <a:lstStyle/>
          <a:p>
            <a:pPr algn="ctr"/>
            <a:r>
              <a:rPr lang="en-US" dirty="0"/>
              <a:t>1001: Modern CPU’s</a:t>
            </a:r>
          </a:p>
        </p:txBody>
      </p:sp>
      <p:sp>
        <p:nvSpPr>
          <p:cNvPr id="3" name="Content Placeholder 2">
            <a:extLst>
              <a:ext uri="{FF2B5EF4-FFF2-40B4-BE49-F238E27FC236}">
                <a16:creationId xmlns:a16="http://schemas.microsoft.com/office/drawing/2014/main" id="{DB6FD61E-9FEB-4D14-8D10-CA333327F2EB}"/>
              </a:ext>
            </a:extLst>
          </p:cNvPr>
          <p:cNvSpPr>
            <a:spLocks noGrp="1"/>
          </p:cNvSpPr>
          <p:nvPr>
            <p:ph idx="1"/>
          </p:nvPr>
        </p:nvSpPr>
        <p:spPr>
          <a:xfrm>
            <a:off x="645132" y="1258958"/>
            <a:ext cx="9404722" cy="4989442"/>
          </a:xfrm>
        </p:spPr>
        <p:txBody>
          <a:bodyPr/>
          <a:lstStyle/>
          <a:p>
            <a:r>
              <a:rPr lang="en-US" dirty="0"/>
              <a:t>Developers: </a:t>
            </a:r>
            <a:r>
              <a:rPr lang="en-US" b="1" i="1" dirty="0"/>
              <a:t>Intel and Advanced Micro Devices (AMD)</a:t>
            </a:r>
            <a:endParaRPr lang="en-US" dirty="0"/>
          </a:p>
          <a:p>
            <a:r>
              <a:rPr lang="en-US" dirty="0"/>
              <a:t>Due to cross-licensing agreements, AMD was permitted to “clone” Intel CPU’s (up until 1995). From 1995 on, AMD and Intel could no longer be pin compatible </a:t>
            </a:r>
          </a:p>
          <a:p>
            <a:endParaRPr lang="en-US" dirty="0"/>
          </a:p>
          <a:p>
            <a:r>
              <a:rPr lang="en-US" dirty="0"/>
              <a:t>Product Line: Varies by market needs</a:t>
            </a:r>
          </a:p>
          <a:p>
            <a:pPr marL="0" indent="0">
              <a:buNone/>
            </a:pPr>
            <a:r>
              <a:rPr lang="en-US" dirty="0"/>
              <a:t>Enthusiasts for Intel would use i7 or i9; for AMD, Ryzen, Ryzen </a:t>
            </a:r>
            <a:r>
              <a:rPr lang="en-US" dirty="0" err="1"/>
              <a:t>Threadripper</a:t>
            </a:r>
            <a:endParaRPr lang="en-US" dirty="0"/>
          </a:p>
          <a:p>
            <a:pPr marL="0" indent="0">
              <a:buNone/>
            </a:pPr>
            <a:r>
              <a:rPr lang="en-US" dirty="0"/>
              <a:t>Mainstream for Intel would use i3, i5 or i7; for AMD, A-Series Pro or Ryzen</a:t>
            </a:r>
          </a:p>
          <a:p>
            <a:pPr marL="0" indent="0">
              <a:buNone/>
            </a:pPr>
            <a:r>
              <a:rPr lang="en-US" dirty="0"/>
              <a:t>Budget for Intel would use Pentium or Celeron; for AMD, A-Series or FX</a:t>
            </a:r>
          </a:p>
          <a:p>
            <a:pPr marL="0" indent="0">
              <a:buNone/>
            </a:pPr>
            <a:r>
              <a:rPr lang="en-US" dirty="0"/>
              <a:t>Server or Workstation for Intel would use Xeon; for AMD server would use Opteron or EPYC and Workstation for AMD would be Ryzen Pro or </a:t>
            </a:r>
            <a:r>
              <a:rPr lang="en-US" dirty="0" err="1"/>
              <a:t>Threadripper</a:t>
            </a:r>
            <a:endParaRPr lang="en-US" dirty="0"/>
          </a:p>
        </p:txBody>
      </p:sp>
    </p:spTree>
    <p:extLst>
      <p:ext uri="{BB962C8B-B14F-4D97-AF65-F5344CB8AC3E}">
        <p14:creationId xmlns:p14="http://schemas.microsoft.com/office/powerpoint/2010/main" val="137885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30807-B840-490E-B060-862C85443464}"/>
              </a:ext>
            </a:extLst>
          </p:cNvPr>
          <p:cNvSpPr>
            <a:spLocks noGrp="1"/>
          </p:cNvSpPr>
          <p:nvPr>
            <p:ph type="title"/>
          </p:nvPr>
        </p:nvSpPr>
        <p:spPr>
          <a:xfrm>
            <a:off x="646111" y="452718"/>
            <a:ext cx="9404723" cy="806239"/>
          </a:xfrm>
        </p:spPr>
        <p:txBody>
          <a:bodyPr/>
          <a:lstStyle/>
          <a:p>
            <a:pPr algn="ctr"/>
            <a:r>
              <a:rPr lang="en-US" dirty="0"/>
              <a:t>1001: Modern CPU’s</a:t>
            </a:r>
          </a:p>
        </p:txBody>
      </p:sp>
      <p:sp>
        <p:nvSpPr>
          <p:cNvPr id="3" name="Content Placeholder 2">
            <a:extLst>
              <a:ext uri="{FF2B5EF4-FFF2-40B4-BE49-F238E27FC236}">
                <a16:creationId xmlns:a16="http://schemas.microsoft.com/office/drawing/2014/main" id="{DB6FD61E-9FEB-4D14-8D10-CA333327F2EB}"/>
              </a:ext>
            </a:extLst>
          </p:cNvPr>
          <p:cNvSpPr>
            <a:spLocks noGrp="1"/>
          </p:cNvSpPr>
          <p:nvPr>
            <p:ph idx="1"/>
          </p:nvPr>
        </p:nvSpPr>
        <p:spPr>
          <a:xfrm>
            <a:off x="645132" y="1258958"/>
            <a:ext cx="9404722" cy="4989442"/>
          </a:xfrm>
        </p:spPr>
        <p:txBody>
          <a:bodyPr/>
          <a:lstStyle/>
          <a:p>
            <a:pPr marL="0" indent="0">
              <a:buNone/>
            </a:pPr>
            <a:r>
              <a:rPr lang="en-US" dirty="0"/>
              <a:t>Microarchitecture: about every three years, Intel and AMD design better and more powerful CPU’s</a:t>
            </a:r>
          </a:p>
          <a:p>
            <a:r>
              <a:rPr lang="en-US" dirty="0"/>
              <a:t>These processors tend to have the same core (like i7), but would have generational improvements. Code names are used to distinguish one generation from another</a:t>
            </a:r>
          </a:p>
          <a:p>
            <a:r>
              <a:rPr lang="en-US" dirty="0"/>
              <a:t>Only through research can one keep up with the generational changes</a:t>
            </a:r>
          </a:p>
          <a:p>
            <a:endParaRPr lang="en-US" dirty="0"/>
          </a:p>
          <a:p>
            <a:pPr marL="0" indent="0">
              <a:buNone/>
            </a:pPr>
            <a:r>
              <a:rPr lang="en-US" dirty="0"/>
              <a:t>Desktop Versus Mobile CPU</a:t>
            </a:r>
          </a:p>
          <a:p>
            <a:r>
              <a:rPr lang="en-US" dirty="0"/>
              <a:t>By architecture, mobile CPU are identical to their desktop counterparts; except in power management. </a:t>
            </a:r>
          </a:p>
          <a:p>
            <a:r>
              <a:rPr lang="en-US" dirty="0"/>
              <a:t>Mobile processors are designed to be </a:t>
            </a:r>
            <a:r>
              <a:rPr lang="en-US" i="1" dirty="0"/>
              <a:t>throttled down</a:t>
            </a:r>
            <a:r>
              <a:rPr lang="en-US" dirty="0"/>
              <a:t> to conserve battery life and to keep the CPU cooler</a:t>
            </a:r>
          </a:p>
        </p:txBody>
      </p:sp>
    </p:spTree>
    <p:extLst>
      <p:ext uri="{BB962C8B-B14F-4D97-AF65-F5344CB8AC3E}">
        <p14:creationId xmlns:p14="http://schemas.microsoft.com/office/powerpoint/2010/main" val="3010085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30807-B840-490E-B060-862C85443464}"/>
              </a:ext>
            </a:extLst>
          </p:cNvPr>
          <p:cNvSpPr>
            <a:spLocks noGrp="1"/>
          </p:cNvSpPr>
          <p:nvPr>
            <p:ph type="title"/>
          </p:nvPr>
        </p:nvSpPr>
        <p:spPr>
          <a:xfrm>
            <a:off x="646111" y="452718"/>
            <a:ext cx="9404723" cy="806239"/>
          </a:xfrm>
        </p:spPr>
        <p:txBody>
          <a:bodyPr/>
          <a:lstStyle/>
          <a:p>
            <a:pPr algn="ctr"/>
            <a:r>
              <a:rPr lang="en-US" dirty="0"/>
              <a:t>1001: Modern CPU’s</a:t>
            </a:r>
          </a:p>
        </p:txBody>
      </p:sp>
      <p:sp>
        <p:nvSpPr>
          <p:cNvPr id="3" name="Content Placeholder 2">
            <a:extLst>
              <a:ext uri="{FF2B5EF4-FFF2-40B4-BE49-F238E27FC236}">
                <a16:creationId xmlns:a16="http://schemas.microsoft.com/office/drawing/2014/main" id="{DB6FD61E-9FEB-4D14-8D10-CA333327F2EB}"/>
              </a:ext>
            </a:extLst>
          </p:cNvPr>
          <p:cNvSpPr>
            <a:spLocks noGrp="1"/>
          </p:cNvSpPr>
          <p:nvPr>
            <p:ph idx="1"/>
          </p:nvPr>
        </p:nvSpPr>
        <p:spPr>
          <a:xfrm>
            <a:off x="645132" y="1258958"/>
            <a:ext cx="9404722" cy="4989442"/>
          </a:xfrm>
        </p:spPr>
        <p:txBody>
          <a:bodyPr/>
          <a:lstStyle/>
          <a:p>
            <a:pPr marL="0" indent="0">
              <a:buNone/>
            </a:pPr>
            <a:r>
              <a:rPr lang="en-US" dirty="0"/>
              <a:t>Technology: broken down into </a:t>
            </a:r>
            <a:r>
              <a:rPr lang="en-US" b="1" i="1" dirty="0"/>
              <a:t>clock multipliers, 64-bit processing, virtualization support, parallel execution, multicore processing, integrated memory controller (IMC), integrated graphics processing unit (</a:t>
            </a:r>
            <a:r>
              <a:rPr lang="en-US" b="1" i="1" dirty="0" err="1"/>
              <a:t>iGPU</a:t>
            </a:r>
            <a:r>
              <a:rPr lang="en-US" b="1" i="1" dirty="0"/>
              <a:t>) and security.</a:t>
            </a:r>
            <a:endParaRPr lang="en-US" dirty="0"/>
          </a:p>
          <a:p>
            <a:r>
              <a:rPr lang="en-US" dirty="0"/>
              <a:t>Clock multiplier takes the system bus clock speed (100,133,166, 200 or 233Mhz) and internally multiplies that bus speed to generate CPU speed. [i.e. 200MHz bus multiplied by 20 would give 4GHZ CPU]</a:t>
            </a:r>
          </a:p>
          <a:p>
            <a:r>
              <a:rPr lang="en-US" dirty="0"/>
              <a:t>64 bit processing: CPU address lines would allow for 64 instructions at a time at once. This would permit the CPU to address 2</a:t>
            </a:r>
            <a:r>
              <a:rPr lang="en-US" baseline="30000" dirty="0"/>
              <a:t>64</a:t>
            </a:r>
            <a:r>
              <a:rPr lang="en-US" dirty="0"/>
              <a:t> bytes of memory or about 16EB (</a:t>
            </a:r>
            <a:r>
              <a:rPr lang="en-US" dirty="0" err="1"/>
              <a:t>ExaByte</a:t>
            </a:r>
            <a:r>
              <a:rPr lang="en-US" dirty="0"/>
              <a:t>) of memory. (32 bit is capped at 4GB)</a:t>
            </a:r>
          </a:p>
          <a:p>
            <a:r>
              <a:rPr lang="en-US" dirty="0"/>
              <a:t>Virtualization support: covered in Ch 22.</a:t>
            </a:r>
          </a:p>
          <a:p>
            <a:r>
              <a:rPr lang="en-US" dirty="0"/>
              <a:t>Parallel Execution: Process multiple commands at a time in parallel. Modern CPU’s can contain 20 lines or more in parallel</a:t>
            </a:r>
          </a:p>
        </p:txBody>
      </p:sp>
    </p:spTree>
    <p:extLst>
      <p:ext uri="{BB962C8B-B14F-4D97-AF65-F5344CB8AC3E}">
        <p14:creationId xmlns:p14="http://schemas.microsoft.com/office/powerpoint/2010/main" val="22665841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449</TotalTime>
  <Words>2695</Words>
  <Application>Microsoft Office PowerPoint</Application>
  <PresentationFormat>Widescreen</PresentationFormat>
  <Paragraphs>209</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Century Gothic</vt:lpstr>
      <vt:lpstr>Wingdings 3</vt:lpstr>
      <vt:lpstr>Ion</vt:lpstr>
      <vt:lpstr>CIS101A Week One </vt:lpstr>
      <vt:lpstr>Computing Process:</vt:lpstr>
      <vt:lpstr>Hardware Computer Parts</vt:lpstr>
      <vt:lpstr>1001: Computing Hardware – Certification points</vt:lpstr>
      <vt:lpstr>Central Processing Units (CPUs)</vt:lpstr>
      <vt:lpstr>Central Processing Units (CPUs)</vt:lpstr>
      <vt:lpstr>1001: Modern CPU’s</vt:lpstr>
      <vt:lpstr>1001: Modern CPU’s</vt:lpstr>
      <vt:lpstr>1001: Modern CPU’s</vt:lpstr>
      <vt:lpstr>1001: Modern CPU’s</vt:lpstr>
      <vt:lpstr>Selecting and Installing CPU’s</vt:lpstr>
      <vt:lpstr>Installation Issues</vt:lpstr>
      <vt:lpstr>Installation Issues</vt:lpstr>
      <vt:lpstr>Overclocking</vt:lpstr>
      <vt:lpstr>Troubleshooting CPUs</vt:lpstr>
      <vt:lpstr>Motherboards</vt:lpstr>
      <vt:lpstr>Chipset</vt:lpstr>
      <vt:lpstr>Expansion Bus</vt:lpstr>
      <vt:lpstr>Troubleshooting Expansion Cards</vt:lpstr>
      <vt:lpstr>Upgrading and Installing Motherboards</vt:lpstr>
      <vt:lpstr>Troubleshooting Motherboards</vt:lpstr>
      <vt:lpstr>Power Supplies</vt:lpstr>
      <vt:lpstr>ATX Supplies</vt:lpstr>
      <vt:lpstr>Power Supplies MISC</vt:lpstr>
      <vt:lpstr>Installing and Maintaining Power Supplies</vt:lpstr>
      <vt:lpstr>Troubleshooting Power Supplies</vt:lpstr>
      <vt:lpstr>Fuses and Fire</vt:lpstr>
      <vt:lpstr>Modular Power Supplies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CIS101A Week One</dc:title>
  <dc:creator>Thomas Stangl</dc:creator>
  <cp:lastModifiedBy>Thomas Stangl</cp:lastModifiedBy>
  <cp:revision>27</cp:revision>
  <dcterms:created xsi:type="dcterms:W3CDTF">2019-06-14T14:48:34Z</dcterms:created>
  <dcterms:modified xsi:type="dcterms:W3CDTF">2019-07-17T23:54:08Z</dcterms:modified>
</cp:coreProperties>
</file>