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57" r:id="rId3"/>
    <p:sldId id="258" r:id="rId4"/>
    <p:sldId id="287" r:id="rId5"/>
    <p:sldId id="288" r:id="rId6"/>
    <p:sldId id="262" r:id="rId7"/>
    <p:sldId id="290" r:id="rId8"/>
    <p:sldId id="263" r:id="rId9"/>
    <p:sldId id="264" r:id="rId10"/>
    <p:sldId id="265" r:id="rId11"/>
    <p:sldId id="266" r:id="rId12"/>
    <p:sldId id="267" r:id="rId13"/>
    <p:sldId id="268" r:id="rId14"/>
    <p:sldId id="269" r:id="rId15"/>
    <p:sldId id="314" r:id="rId16"/>
    <p:sldId id="270" r:id="rId17"/>
    <p:sldId id="271" r:id="rId18"/>
    <p:sldId id="272" r:id="rId19"/>
    <p:sldId id="273" r:id="rId20"/>
    <p:sldId id="274" r:id="rId21"/>
    <p:sldId id="275" r:id="rId22"/>
    <p:sldId id="276" r:id="rId23"/>
    <p:sldId id="277" r:id="rId24"/>
    <p:sldId id="278" r:id="rId25"/>
    <p:sldId id="279" r:id="rId26"/>
    <p:sldId id="315" r:id="rId27"/>
    <p:sldId id="280" r:id="rId28"/>
    <p:sldId id="281" r:id="rId29"/>
    <p:sldId id="283" r:id="rId30"/>
    <p:sldId id="284" r:id="rId31"/>
    <p:sldId id="285" r:id="rId32"/>
    <p:sldId id="286"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8" r:id="rId49"/>
    <p:sldId id="309" r:id="rId50"/>
    <p:sldId id="310" r:id="rId51"/>
    <p:sldId id="311" r:id="rId52"/>
    <p:sldId id="312" r:id="rId53"/>
    <p:sldId id="306" r:id="rId54"/>
    <p:sldId id="313"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908" y="-85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D99626-6814-42EC-8683-A6F0AD42203D}" type="datetimeFigureOut">
              <a:rPr lang="en-US" smtClean="0"/>
              <a:t>6/4/2017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8578C4-7826-44ED-B7E0-F3C2188976C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8578C4-7826-44ED-B7E0-F3C2188976CC}" type="slidenum">
              <a:rPr lang="en-US" smtClean="0"/>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AA5A41-2B9A-4566-976E-5361450303F0}" type="datetimeFigureOut">
              <a:rPr lang="en-US" smtClean="0"/>
              <a:pPr/>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7C31D-CB39-4D21-8AFE-162FA8DA1E0F}" type="slidenum">
              <a:rPr lang="en-US" smtClean="0"/>
              <a:pPr/>
              <a:t>‹#›</a:t>
            </a:fld>
            <a:endParaRPr lang="en-US"/>
          </a:p>
        </p:txBody>
      </p:sp>
    </p:spTree>
    <p:extLst>
      <p:ext uri="{BB962C8B-B14F-4D97-AF65-F5344CB8AC3E}">
        <p14:creationId xmlns:p14="http://schemas.microsoft.com/office/powerpoint/2010/main" xmlns="" val="741968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AA5A41-2B9A-4566-976E-5361450303F0}" type="datetimeFigureOut">
              <a:rPr lang="en-US" smtClean="0"/>
              <a:pPr/>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7C31D-CB39-4D21-8AFE-162FA8DA1E0F}" type="slidenum">
              <a:rPr lang="en-US" smtClean="0"/>
              <a:pPr/>
              <a:t>‹#›</a:t>
            </a:fld>
            <a:endParaRPr lang="en-US"/>
          </a:p>
        </p:txBody>
      </p:sp>
    </p:spTree>
    <p:extLst>
      <p:ext uri="{BB962C8B-B14F-4D97-AF65-F5344CB8AC3E}">
        <p14:creationId xmlns:p14="http://schemas.microsoft.com/office/powerpoint/2010/main" xmlns="" val="3339515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AA5A41-2B9A-4566-976E-5361450303F0}" type="datetimeFigureOut">
              <a:rPr lang="en-US" smtClean="0"/>
              <a:pPr/>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7C31D-CB39-4D21-8AFE-162FA8DA1E0F}" type="slidenum">
              <a:rPr lang="en-US" smtClean="0"/>
              <a:pPr/>
              <a:t>‹#›</a:t>
            </a:fld>
            <a:endParaRPr lang="en-US"/>
          </a:p>
        </p:txBody>
      </p:sp>
    </p:spTree>
    <p:extLst>
      <p:ext uri="{BB962C8B-B14F-4D97-AF65-F5344CB8AC3E}">
        <p14:creationId xmlns:p14="http://schemas.microsoft.com/office/powerpoint/2010/main" xmlns="" val="1081183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AA5A41-2B9A-4566-976E-5361450303F0}" type="datetimeFigureOut">
              <a:rPr lang="en-US" smtClean="0"/>
              <a:pPr/>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7C31D-CB39-4D21-8AFE-162FA8DA1E0F}" type="slidenum">
              <a:rPr lang="en-US" smtClean="0"/>
              <a:pPr/>
              <a:t>‹#›</a:t>
            </a:fld>
            <a:endParaRPr lang="en-US"/>
          </a:p>
        </p:txBody>
      </p:sp>
    </p:spTree>
    <p:extLst>
      <p:ext uri="{BB962C8B-B14F-4D97-AF65-F5344CB8AC3E}">
        <p14:creationId xmlns:p14="http://schemas.microsoft.com/office/powerpoint/2010/main" xmlns="" val="2337945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AA5A41-2B9A-4566-976E-5361450303F0}" type="datetimeFigureOut">
              <a:rPr lang="en-US" smtClean="0"/>
              <a:pPr/>
              <a:t>6/4/2017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7C31D-CB39-4D21-8AFE-162FA8DA1E0F}" type="slidenum">
              <a:rPr lang="en-US" smtClean="0"/>
              <a:pPr/>
              <a:t>‹#›</a:t>
            </a:fld>
            <a:endParaRPr lang="en-US"/>
          </a:p>
        </p:txBody>
      </p:sp>
    </p:spTree>
    <p:extLst>
      <p:ext uri="{BB962C8B-B14F-4D97-AF65-F5344CB8AC3E}">
        <p14:creationId xmlns:p14="http://schemas.microsoft.com/office/powerpoint/2010/main" xmlns="" val="4059117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AA5A41-2B9A-4566-976E-5361450303F0}" type="datetimeFigureOut">
              <a:rPr lang="en-US" smtClean="0"/>
              <a:pPr/>
              <a:t>6/4/2017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07C31D-CB39-4D21-8AFE-162FA8DA1E0F}" type="slidenum">
              <a:rPr lang="en-US" smtClean="0"/>
              <a:pPr/>
              <a:t>‹#›</a:t>
            </a:fld>
            <a:endParaRPr lang="en-US"/>
          </a:p>
        </p:txBody>
      </p:sp>
    </p:spTree>
    <p:extLst>
      <p:ext uri="{BB962C8B-B14F-4D97-AF65-F5344CB8AC3E}">
        <p14:creationId xmlns:p14="http://schemas.microsoft.com/office/powerpoint/2010/main" xmlns="" val="838336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AA5A41-2B9A-4566-976E-5361450303F0}" type="datetimeFigureOut">
              <a:rPr lang="en-US" smtClean="0"/>
              <a:pPr/>
              <a:t>6/4/2017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07C31D-CB39-4D21-8AFE-162FA8DA1E0F}" type="slidenum">
              <a:rPr lang="en-US" smtClean="0"/>
              <a:pPr/>
              <a:t>‹#›</a:t>
            </a:fld>
            <a:endParaRPr lang="en-US"/>
          </a:p>
        </p:txBody>
      </p:sp>
    </p:spTree>
    <p:extLst>
      <p:ext uri="{BB962C8B-B14F-4D97-AF65-F5344CB8AC3E}">
        <p14:creationId xmlns:p14="http://schemas.microsoft.com/office/powerpoint/2010/main" xmlns="" val="1437252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AA5A41-2B9A-4566-976E-5361450303F0}" type="datetimeFigureOut">
              <a:rPr lang="en-US" smtClean="0"/>
              <a:pPr/>
              <a:t>6/4/2017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07C31D-CB39-4D21-8AFE-162FA8DA1E0F}" type="slidenum">
              <a:rPr lang="en-US" smtClean="0"/>
              <a:pPr/>
              <a:t>‹#›</a:t>
            </a:fld>
            <a:endParaRPr lang="en-US"/>
          </a:p>
        </p:txBody>
      </p:sp>
    </p:spTree>
    <p:extLst>
      <p:ext uri="{BB962C8B-B14F-4D97-AF65-F5344CB8AC3E}">
        <p14:creationId xmlns:p14="http://schemas.microsoft.com/office/powerpoint/2010/main" xmlns="" val="130223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AA5A41-2B9A-4566-976E-5361450303F0}" type="datetimeFigureOut">
              <a:rPr lang="en-US" smtClean="0"/>
              <a:pPr/>
              <a:t>6/4/2017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07C31D-CB39-4D21-8AFE-162FA8DA1E0F}" type="slidenum">
              <a:rPr lang="en-US" smtClean="0"/>
              <a:pPr/>
              <a:t>‹#›</a:t>
            </a:fld>
            <a:endParaRPr lang="en-US"/>
          </a:p>
        </p:txBody>
      </p:sp>
    </p:spTree>
    <p:extLst>
      <p:ext uri="{BB962C8B-B14F-4D97-AF65-F5344CB8AC3E}">
        <p14:creationId xmlns:p14="http://schemas.microsoft.com/office/powerpoint/2010/main" xmlns="" val="4249926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AA5A41-2B9A-4566-976E-5361450303F0}" type="datetimeFigureOut">
              <a:rPr lang="en-US" smtClean="0"/>
              <a:pPr/>
              <a:t>6/4/2017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07C31D-CB39-4D21-8AFE-162FA8DA1E0F}" type="slidenum">
              <a:rPr lang="en-US" smtClean="0"/>
              <a:pPr/>
              <a:t>‹#›</a:t>
            </a:fld>
            <a:endParaRPr lang="en-US"/>
          </a:p>
        </p:txBody>
      </p:sp>
    </p:spTree>
    <p:extLst>
      <p:ext uri="{BB962C8B-B14F-4D97-AF65-F5344CB8AC3E}">
        <p14:creationId xmlns:p14="http://schemas.microsoft.com/office/powerpoint/2010/main" xmlns="" val="2660021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AA5A41-2B9A-4566-976E-5361450303F0}" type="datetimeFigureOut">
              <a:rPr lang="en-US" smtClean="0"/>
              <a:pPr/>
              <a:t>6/4/2017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07C31D-CB39-4D21-8AFE-162FA8DA1E0F}" type="slidenum">
              <a:rPr lang="en-US" smtClean="0"/>
              <a:pPr/>
              <a:t>‹#›</a:t>
            </a:fld>
            <a:endParaRPr lang="en-US"/>
          </a:p>
        </p:txBody>
      </p:sp>
    </p:spTree>
    <p:extLst>
      <p:ext uri="{BB962C8B-B14F-4D97-AF65-F5344CB8AC3E}">
        <p14:creationId xmlns:p14="http://schemas.microsoft.com/office/powerpoint/2010/main" xmlns="" val="3056157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AA5A41-2B9A-4566-976E-5361450303F0}" type="datetimeFigureOut">
              <a:rPr lang="en-US" smtClean="0"/>
              <a:pPr/>
              <a:t>6/4/2017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07C31D-CB39-4D21-8AFE-162FA8DA1E0F}" type="slidenum">
              <a:rPr lang="en-US" smtClean="0"/>
              <a:pPr/>
              <a:t>‹#›</a:t>
            </a:fld>
            <a:endParaRPr lang="en-US"/>
          </a:p>
        </p:txBody>
      </p:sp>
    </p:spTree>
    <p:extLst>
      <p:ext uri="{BB962C8B-B14F-4D97-AF65-F5344CB8AC3E}">
        <p14:creationId xmlns:p14="http://schemas.microsoft.com/office/powerpoint/2010/main" xmlns="" val="4026055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5" name="TextBox 4"/>
          <p:cNvSpPr txBox="1"/>
          <p:nvPr/>
        </p:nvSpPr>
        <p:spPr>
          <a:xfrm>
            <a:off x="4394200" y="1809227"/>
            <a:ext cx="3136899" cy="1200329"/>
          </a:xfrm>
          <a:prstGeom prst="rect">
            <a:avLst/>
          </a:prstGeom>
          <a:noFill/>
        </p:spPr>
        <p:txBody>
          <a:bodyPr wrap="square" rtlCol="0">
            <a:spAutoFit/>
          </a:bodyPr>
          <a:lstStyle/>
          <a:p>
            <a:pPr algn="ctr"/>
            <a:r>
              <a:rPr lang="en-US" sz="3600" dirty="0" smtClean="0"/>
              <a:t>Peripheral Devices</a:t>
            </a:r>
            <a:endParaRPr lang="en-US" sz="3600" dirty="0"/>
          </a:p>
        </p:txBody>
      </p:sp>
      <p:pic>
        <p:nvPicPr>
          <p:cNvPr id="31745" name="Picture 1"/>
          <p:cNvPicPr>
            <a:picLocks noChangeAspect="1" noChangeArrowheads="1"/>
          </p:cNvPicPr>
          <p:nvPr/>
        </p:nvPicPr>
        <p:blipFill>
          <a:blip r:embed="rId2" cstate="print"/>
          <a:srcRect/>
          <a:stretch>
            <a:fillRect/>
          </a:stretch>
        </p:blipFill>
        <p:spPr bwMode="auto">
          <a:xfrm>
            <a:off x="1612900" y="3797300"/>
            <a:ext cx="9421813" cy="2336800"/>
          </a:xfrm>
          <a:prstGeom prst="rect">
            <a:avLst/>
          </a:prstGeom>
          <a:blipFill dpi="0" rotWithShape="1">
            <a:blip r:embed="rId3" cstate="print"/>
            <a:srcRect/>
            <a:tile tx="0" ty="0" sx="100000" sy="100000" flip="none" algn="tl"/>
          </a:blipFill>
          <a:ln w="9525">
            <a:noFill/>
            <a:miter lim="800000"/>
            <a:headEnd/>
            <a:tailEnd/>
          </a:ln>
        </p:spPr>
      </p:pic>
    </p:spTree>
    <p:extLst>
      <p:ext uri="{BB962C8B-B14F-4D97-AF65-F5344CB8AC3E}">
        <p14:creationId xmlns:p14="http://schemas.microsoft.com/office/powerpoint/2010/main" xmlns="" val="1390714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46703"/>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2" name="TextBox 1"/>
          <p:cNvSpPr txBox="1"/>
          <p:nvPr/>
        </p:nvSpPr>
        <p:spPr>
          <a:xfrm>
            <a:off x="489473" y="885075"/>
            <a:ext cx="11236363" cy="3570208"/>
          </a:xfrm>
          <a:prstGeom prst="rect">
            <a:avLst/>
          </a:prstGeom>
          <a:noFill/>
        </p:spPr>
        <p:txBody>
          <a:bodyPr wrap="square" rtlCol="0">
            <a:spAutoFit/>
          </a:bodyPr>
          <a:lstStyle/>
          <a:p>
            <a:r>
              <a:rPr lang="en-US" sz="2800" b="1" dirty="0" smtClean="0"/>
              <a:t>4.2.2 USB Facts:</a:t>
            </a:r>
          </a:p>
          <a:p>
            <a:r>
              <a:rPr lang="en-US" b="1" dirty="0"/>
              <a:t>USB uses several connector types for various peripheral devices. The following table describes the most common USB connector types</a:t>
            </a:r>
            <a:r>
              <a:rPr lang="en-US" b="1" dirty="0" smtClean="0"/>
              <a:t>:</a:t>
            </a:r>
          </a:p>
          <a:p>
            <a:endParaRPr lang="en-US" b="1" dirty="0"/>
          </a:p>
          <a:p>
            <a:r>
              <a:rPr lang="en-US" b="1" dirty="0" smtClean="0"/>
              <a:t>Connector	Description</a:t>
            </a:r>
          </a:p>
          <a:p>
            <a:r>
              <a:rPr lang="en-US" dirty="0" err="1" smtClean="0"/>
              <a:t>miniUSB</a:t>
            </a:r>
            <a:r>
              <a:rPr lang="en-US" dirty="0" smtClean="0"/>
              <a:t>		</a:t>
            </a:r>
          </a:p>
          <a:p>
            <a:endParaRPr lang="en-US" dirty="0"/>
          </a:p>
          <a:p>
            <a:endParaRPr lang="en-US" dirty="0"/>
          </a:p>
          <a:p>
            <a:endParaRPr lang="en-US" dirty="0" smtClean="0"/>
          </a:p>
          <a:p>
            <a:endParaRPr lang="en-US" dirty="0"/>
          </a:p>
          <a:p>
            <a:r>
              <a:rPr lang="en-US" dirty="0" smtClean="0"/>
              <a:t>		This </a:t>
            </a:r>
            <a:r>
              <a:rPr lang="en-US" dirty="0"/>
              <a:t>connector is used by portable electronic devices, such as digital cameras and some portable </a:t>
            </a:r>
            <a:r>
              <a:rPr lang="en-US" dirty="0" smtClean="0"/>
              <a:t>			storage </a:t>
            </a:r>
            <a:r>
              <a:rPr lang="en-US" dirty="0"/>
              <a:t>devices.</a:t>
            </a:r>
            <a:endParaRPr lang="en-US" i="1" dirty="0"/>
          </a:p>
        </p:txBody>
      </p:sp>
      <p:pic>
        <p:nvPicPr>
          <p:cNvPr id="5" name="Picture 4" descr="http://cdn.testout.com/pcpro2016-en-us/en-us/resources/text/usb_fact/usb-mini.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9472" y="3346460"/>
            <a:ext cx="1844929" cy="1709634"/>
          </a:xfrm>
          <a:prstGeom prst="rect">
            <a:avLst/>
          </a:prstGeom>
          <a:noFill/>
          <a:ln>
            <a:noFill/>
          </a:ln>
        </p:spPr>
      </p:pic>
    </p:spTree>
    <p:extLst>
      <p:ext uri="{BB962C8B-B14F-4D97-AF65-F5344CB8AC3E}">
        <p14:creationId xmlns:p14="http://schemas.microsoft.com/office/powerpoint/2010/main" xmlns="" val="219028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46703"/>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2" name="TextBox 1"/>
          <p:cNvSpPr txBox="1"/>
          <p:nvPr/>
        </p:nvSpPr>
        <p:spPr>
          <a:xfrm>
            <a:off x="489473" y="885075"/>
            <a:ext cx="11236363" cy="3847207"/>
          </a:xfrm>
          <a:prstGeom prst="rect">
            <a:avLst/>
          </a:prstGeom>
          <a:noFill/>
        </p:spPr>
        <p:txBody>
          <a:bodyPr wrap="square" rtlCol="0">
            <a:spAutoFit/>
          </a:bodyPr>
          <a:lstStyle/>
          <a:p>
            <a:r>
              <a:rPr lang="en-US" sz="2800" b="1" dirty="0" smtClean="0"/>
              <a:t>4.2.2 USB Facts:</a:t>
            </a:r>
          </a:p>
          <a:p>
            <a:r>
              <a:rPr lang="en-US" b="1" dirty="0"/>
              <a:t>USB uses several connector types for various peripheral devices. The following table describes the most common USB connector types</a:t>
            </a:r>
            <a:r>
              <a:rPr lang="en-US" b="1" dirty="0" smtClean="0"/>
              <a:t>:</a:t>
            </a:r>
          </a:p>
          <a:p>
            <a:endParaRPr lang="en-US" b="1" dirty="0"/>
          </a:p>
          <a:p>
            <a:r>
              <a:rPr lang="en-US" b="1" dirty="0" smtClean="0"/>
              <a:t>Connector	Description</a:t>
            </a:r>
          </a:p>
          <a:p>
            <a:r>
              <a:rPr lang="en-US" dirty="0" err="1" smtClean="0"/>
              <a:t>microUSB</a:t>
            </a:r>
            <a:r>
              <a:rPr lang="en-US" dirty="0" smtClean="0"/>
              <a:t>		</a:t>
            </a:r>
          </a:p>
          <a:p>
            <a:endParaRPr lang="en-US" dirty="0"/>
          </a:p>
          <a:p>
            <a:endParaRPr lang="en-US" dirty="0" smtClean="0"/>
          </a:p>
          <a:p>
            <a:endParaRPr lang="en-US" dirty="0"/>
          </a:p>
          <a:p>
            <a:r>
              <a:rPr lang="en-US" dirty="0" smtClean="0"/>
              <a:t>		</a:t>
            </a:r>
            <a:r>
              <a:rPr lang="en-US" dirty="0" err="1"/>
              <a:t>microUSB</a:t>
            </a:r>
            <a:r>
              <a:rPr lang="en-US" dirty="0"/>
              <a:t> connectors are designed for smartphones and tablet devices. </a:t>
            </a:r>
            <a:endParaRPr lang="en-US" dirty="0" smtClean="0"/>
          </a:p>
          <a:p>
            <a:endParaRPr lang="en-US" dirty="0"/>
          </a:p>
          <a:p>
            <a:r>
              <a:rPr lang="en-US" dirty="0" smtClean="0"/>
              <a:t>		</a:t>
            </a:r>
            <a:r>
              <a:rPr lang="en-US" dirty="0" err="1" smtClean="0"/>
              <a:t>microUSB</a:t>
            </a:r>
            <a:r>
              <a:rPr lang="en-US" dirty="0" smtClean="0"/>
              <a:t> </a:t>
            </a:r>
            <a:r>
              <a:rPr lang="en-US" dirty="0"/>
              <a:t>connectors are approximately half the thickness of </a:t>
            </a:r>
            <a:r>
              <a:rPr lang="en-US" dirty="0" err="1"/>
              <a:t>miniUSB</a:t>
            </a:r>
            <a:r>
              <a:rPr lang="en-US" dirty="0"/>
              <a:t> connectors, making </a:t>
            </a:r>
            <a:r>
              <a:rPr lang="en-US" dirty="0" smtClean="0"/>
              <a:t>them</a:t>
            </a:r>
            <a:br>
              <a:rPr lang="en-US" dirty="0" smtClean="0"/>
            </a:br>
            <a:r>
              <a:rPr lang="en-US" dirty="0" smtClean="0"/>
              <a:t>		more </a:t>
            </a:r>
            <a:r>
              <a:rPr lang="en-US" dirty="0"/>
              <a:t>appropriate for smaller devices.</a:t>
            </a:r>
            <a:endParaRPr lang="en-US" i="1" dirty="0"/>
          </a:p>
        </p:txBody>
      </p:sp>
      <p:pic>
        <p:nvPicPr>
          <p:cNvPr id="6" name="Picture 5" descr="http://cdn.testout.com/pcpro2016-en-us/en-us/resources/text/usb_fact/usb-micro.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9473" y="3650566"/>
            <a:ext cx="1774468" cy="1620681"/>
          </a:xfrm>
          <a:prstGeom prst="rect">
            <a:avLst/>
          </a:prstGeom>
          <a:noFill/>
          <a:ln>
            <a:noFill/>
          </a:ln>
        </p:spPr>
      </p:pic>
    </p:spTree>
    <p:extLst>
      <p:ext uri="{BB962C8B-B14F-4D97-AF65-F5344CB8AC3E}">
        <p14:creationId xmlns:p14="http://schemas.microsoft.com/office/powerpoint/2010/main" xmlns="" val="4179563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46703"/>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2" name="TextBox 1"/>
          <p:cNvSpPr txBox="1"/>
          <p:nvPr/>
        </p:nvSpPr>
        <p:spPr>
          <a:xfrm>
            <a:off x="489473" y="885075"/>
            <a:ext cx="11236363" cy="4124206"/>
          </a:xfrm>
          <a:prstGeom prst="rect">
            <a:avLst/>
          </a:prstGeom>
          <a:noFill/>
        </p:spPr>
        <p:txBody>
          <a:bodyPr wrap="square" rtlCol="0">
            <a:spAutoFit/>
          </a:bodyPr>
          <a:lstStyle/>
          <a:p>
            <a:r>
              <a:rPr lang="en-US" sz="2800" b="1" dirty="0" smtClean="0"/>
              <a:t>4.2.2 USB Facts:</a:t>
            </a:r>
          </a:p>
          <a:p>
            <a:r>
              <a:rPr lang="en-US" b="1" dirty="0"/>
              <a:t>USB 3.0 introduced several new connector types. The following table describes the connectors used by USB 3.0:</a:t>
            </a:r>
          </a:p>
          <a:p>
            <a:endParaRPr lang="en-US" b="1" dirty="0"/>
          </a:p>
          <a:p>
            <a:r>
              <a:rPr lang="en-US" b="1" dirty="0" smtClean="0"/>
              <a:t>Connector	Description</a:t>
            </a:r>
          </a:p>
          <a:p>
            <a:r>
              <a:rPr lang="en-US" dirty="0" smtClean="0"/>
              <a:t>Type-A	</a:t>
            </a:r>
          </a:p>
          <a:p>
            <a:endParaRPr lang="en-US" dirty="0"/>
          </a:p>
          <a:p>
            <a:endParaRPr lang="en-US" dirty="0" smtClean="0"/>
          </a:p>
          <a:p>
            <a:endParaRPr lang="en-US" dirty="0"/>
          </a:p>
          <a:p>
            <a:r>
              <a:rPr lang="en-US" dirty="0" smtClean="0"/>
              <a:t>		</a:t>
            </a:r>
            <a:r>
              <a:rPr lang="en-US" dirty="0"/>
              <a:t>The blue tab indicates that the connector is a USB 3.0 Type-A connector and capable of USB 3.0 </a:t>
            </a:r>
            <a:r>
              <a:rPr lang="en-US" dirty="0" smtClean="0"/>
              <a:t>			speeds</a:t>
            </a:r>
            <a:r>
              <a:rPr lang="en-US" dirty="0"/>
              <a:t>. </a:t>
            </a:r>
            <a:endParaRPr lang="en-US" dirty="0" smtClean="0"/>
          </a:p>
          <a:p>
            <a:endParaRPr lang="en-US" dirty="0"/>
          </a:p>
          <a:p>
            <a:r>
              <a:rPr lang="en-US" dirty="0" smtClean="0"/>
              <a:t>		USB </a:t>
            </a:r>
            <a:r>
              <a:rPr lang="en-US" dirty="0"/>
              <a:t>3.0 Type-A connectors are backwards compatible with all previous USB versions</a:t>
            </a:r>
            <a:r>
              <a:rPr lang="en-US" dirty="0" smtClean="0"/>
              <a:t>.</a:t>
            </a:r>
          </a:p>
          <a:p>
            <a:endParaRPr lang="en-US" i="1" dirty="0"/>
          </a:p>
          <a:p>
            <a:r>
              <a:rPr lang="en-US" i="1" dirty="0" smtClean="0"/>
              <a:t>		</a:t>
            </a:r>
            <a:r>
              <a:rPr lang="en-US" b="1" dirty="0" smtClean="0"/>
              <a:t>Note: </a:t>
            </a:r>
            <a:r>
              <a:rPr lang="en-US" i="1" dirty="0" smtClean="0"/>
              <a:t>USB 3.0 operates at over a gigabit data transfer rate.</a:t>
            </a:r>
            <a:endParaRPr lang="en-US" i="1" dirty="0"/>
          </a:p>
        </p:txBody>
      </p:sp>
      <p:pic>
        <p:nvPicPr>
          <p:cNvPr id="5" name="Picture 4" descr="http://cdn.testout.com/pcpro2016-en-us/en-us/resources/text/usb_fact/usb-3-type-a.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9472" y="3047383"/>
            <a:ext cx="1834179" cy="2469087"/>
          </a:xfrm>
          <a:prstGeom prst="rect">
            <a:avLst/>
          </a:prstGeom>
          <a:noFill/>
          <a:ln>
            <a:noFill/>
          </a:ln>
        </p:spPr>
      </p:pic>
    </p:spTree>
    <p:extLst>
      <p:ext uri="{BB962C8B-B14F-4D97-AF65-F5344CB8AC3E}">
        <p14:creationId xmlns:p14="http://schemas.microsoft.com/office/powerpoint/2010/main" xmlns="" val="1062952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46703"/>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2" name="TextBox 1"/>
          <p:cNvSpPr txBox="1"/>
          <p:nvPr/>
        </p:nvSpPr>
        <p:spPr>
          <a:xfrm>
            <a:off x="489473" y="885075"/>
            <a:ext cx="11236363" cy="4124206"/>
          </a:xfrm>
          <a:prstGeom prst="rect">
            <a:avLst/>
          </a:prstGeom>
          <a:noFill/>
        </p:spPr>
        <p:txBody>
          <a:bodyPr wrap="square" rtlCol="0">
            <a:spAutoFit/>
          </a:bodyPr>
          <a:lstStyle/>
          <a:p>
            <a:r>
              <a:rPr lang="en-US" sz="2800" b="1" dirty="0" smtClean="0"/>
              <a:t>4.2.2 USB Facts:</a:t>
            </a:r>
          </a:p>
          <a:p>
            <a:r>
              <a:rPr lang="en-US" b="1" dirty="0"/>
              <a:t>USB 3.0 introduced several new connector types. The following table describes the connectors used by USB 3.0:</a:t>
            </a:r>
          </a:p>
          <a:p>
            <a:endParaRPr lang="en-US" b="1" dirty="0"/>
          </a:p>
          <a:p>
            <a:r>
              <a:rPr lang="en-US" b="1" dirty="0" smtClean="0"/>
              <a:t>Connector	Description</a:t>
            </a:r>
          </a:p>
          <a:p>
            <a:r>
              <a:rPr lang="en-US" dirty="0" smtClean="0"/>
              <a:t>Type-B	</a:t>
            </a:r>
          </a:p>
          <a:p>
            <a:endParaRPr lang="en-US" dirty="0"/>
          </a:p>
          <a:p>
            <a:endParaRPr lang="en-US" dirty="0" smtClean="0"/>
          </a:p>
          <a:p>
            <a:endParaRPr lang="en-US" dirty="0"/>
          </a:p>
          <a:p>
            <a:r>
              <a:rPr lang="en-US" dirty="0" smtClean="0"/>
              <a:t>		</a:t>
            </a:r>
            <a:r>
              <a:rPr lang="en-US" dirty="0"/>
              <a:t>The USB 3.0 Type-B connector is larger in size and designed to carry both data and power. </a:t>
            </a:r>
            <a:endParaRPr lang="en-US" dirty="0" smtClean="0"/>
          </a:p>
          <a:p>
            <a:endParaRPr lang="en-US" dirty="0"/>
          </a:p>
          <a:p>
            <a:r>
              <a:rPr lang="en-US" dirty="0" smtClean="0"/>
              <a:t>		Due </a:t>
            </a:r>
            <a:r>
              <a:rPr lang="en-US" dirty="0"/>
              <a:t>to their increased size, USB 3.0 Type-B connectors cannot be plugged into older USB Type-B </a:t>
            </a:r>
            <a:r>
              <a:rPr lang="en-US" dirty="0" smtClean="0"/>
              <a:t>			ports</a:t>
            </a:r>
            <a:r>
              <a:rPr lang="en-US" dirty="0"/>
              <a:t>. </a:t>
            </a:r>
            <a:endParaRPr lang="en-US" dirty="0" smtClean="0"/>
          </a:p>
          <a:p>
            <a:endParaRPr lang="en-US" dirty="0"/>
          </a:p>
          <a:p>
            <a:r>
              <a:rPr lang="en-US" dirty="0" smtClean="0"/>
              <a:t>		However</a:t>
            </a:r>
            <a:r>
              <a:rPr lang="en-US" dirty="0"/>
              <a:t>, USB 3.0 peripherals that use this port are able to accept older USB Type-B connectors.</a:t>
            </a:r>
            <a:endParaRPr lang="en-US" i="1" dirty="0"/>
          </a:p>
        </p:txBody>
      </p:sp>
      <p:pic>
        <p:nvPicPr>
          <p:cNvPr id="6" name="Picture 5" descr="http://cdn.testout.com/pcpro2016-en-us/en-us/resources/text/usb_fact/usb-3-type-b.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9472" y="3350791"/>
            <a:ext cx="1880235" cy="1253490"/>
          </a:xfrm>
          <a:prstGeom prst="rect">
            <a:avLst/>
          </a:prstGeom>
          <a:noFill/>
          <a:ln>
            <a:noFill/>
          </a:ln>
        </p:spPr>
      </p:pic>
    </p:spTree>
    <p:extLst>
      <p:ext uri="{BB962C8B-B14F-4D97-AF65-F5344CB8AC3E}">
        <p14:creationId xmlns:p14="http://schemas.microsoft.com/office/powerpoint/2010/main" xmlns="" val="3105713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46703"/>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2" name="TextBox 1"/>
          <p:cNvSpPr txBox="1"/>
          <p:nvPr/>
        </p:nvSpPr>
        <p:spPr>
          <a:xfrm>
            <a:off x="489473" y="885075"/>
            <a:ext cx="11236363" cy="3293209"/>
          </a:xfrm>
          <a:prstGeom prst="rect">
            <a:avLst/>
          </a:prstGeom>
          <a:noFill/>
        </p:spPr>
        <p:txBody>
          <a:bodyPr wrap="square" rtlCol="0">
            <a:spAutoFit/>
          </a:bodyPr>
          <a:lstStyle/>
          <a:p>
            <a:r>
              <a:rPr lang="en-US" sz="2800" b="1" dirty="0" smtClean="0"/>
              <a:t>4.2.2 USB Facts:</a:t>
            </a:r>
          </a:p>
          <a:p>
            <a:r>
              <a:rPr lang="en-US" b="1" dirty="0"/>
              <a:t>USB 3.0 introduced several new connector types. The following table describes the connectors used by USB 3.0:</a:t>
            </a:r>
          </a:p>
          <a:p>
            <a:endParaRPr lang="en-US" b="1" dirty="0"/>
          </a:p>
          <a:p>
            <a:r>
              <a:rPr lang="en-US" b="1" dirty="0" smtClean="0"/>
              <a:t>Connector	Description</a:t>
            </a:r>
          </a:p>
          <a:p>
            <a:r>
              <a:rPr lang="en-US" dirty="0" smtClean="0"/>
              <a:t>Micro-B	</a:t>
            </a:r>
          </a:p>
          <a:p>
            <a:endParaRPr lang="en-US" dirty="0"/>
          </a:p>
          <a:p>
            <a:endParaRPr lang="en-US" dirty="0" smtClean="0"/>
          </a:p>
          <a:p>
            <a:endParaRPr lang="en-US" dirty="0" smtClean="0"/>
          </a:p>
          <a:p>
            <a:endParaRPr lang="en-US" dirty="0"/>
          </a:p>
          <a:p>
            <a:r>
              <a:rPr lang="en-US" dirty="0" smtClean="0"/>
              <a:t>		</a:t>
            </a:r>
            <a:r>
              <a:rPr lang="en-US" dirty="0"/>
              <a:t>The USB 3.0 Micro-B connector is used by portable devices, such as compact external storage </a:t>
            </a:r>
            <a:r>
              <a:rPr lang="en-US" dirty="0" smtClean="0"/>
              <a:t>			devices</a:t>
            </a:r>
            <a:r>
              <a:rPr lang="en-US" dirty="0"/>
              <a:t>, digital cameras, or smartphones.</a:t>
            </a:r>
            <a:endParaRPr lang="en-US" i="1" dirty="0"/>
          </a:p>
        </p:txBody>
      </p:sp>
      <p:pic>
        <p:nvPicPr>
          <p:cNvPr id="5" name="Picture 4" descr="http://cdn.testout.com/pcpro2016-en-us/en-us/resources/text/usb_fact/usb-3-a-b.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9473" y="2976675"/>
            <a:ext cx="1878012" cy="2498968"/>
          </a:xfrm>
          <a:prstGeom prst="rect">
            <a:avLst/>
          </a:prstGeom>
          <a:noFill/>
          <a:ln>
            <a:noFill/>
          </a:ln>
        </p:spPr>
      </p:pic>
    </p:spTree>
    <p:extLst>
      <p:ext uri="{BB962C8B-B14F-4D97-AF65-F5344CB8AC3E}">
        <p14:creationId xmlns:p14="http://schemas.microsoft.com/office/powerpoint/2010/main" xmlns="" val="2196542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5025"/>
            <a:ext cx="10515600" cy="1325563"/>
          </a:xfrm>
        </p:spPr>
        <p:txBody>
          <a:bodyPr/>
          <a:lstStyle/>
          <a:p>
            <a:pPr algn="ctr"/>
            <a:r>
              <a:rPr lang="en-US" dirty="0" smtClean="0"/>
              <a:t>Comparison</a:t>
            </a:r>
            <a:endParaRPr lang="en-US" dirty="0"/>
          </a:p>
        </p:txBody>
      </p:sp>
      <p:pic>
        <p:nvPicPr>
          <p:cNvPr id="75778" name="Picture 2"/>
          <p:cNvPicPr>
            <a:picLocks noGrp="1" noChangeAspect="1" noChangeArrowheads="1"/>
          </p:cNvPicPr>
          <p:nvPr>
            <p:ph idx="1"/>
          </p:nvPr>
        </p:nvPicPr>
        <p:blipFill>
          <a:blip r:embed="rId2" cstate="print"/>
          <a:srcRect/>
          <a:stretch>
            <a:fillRect/>
          </a:stretch>
        </p:blipFill>
        <p:spPr bwMode="auto">
          <a:xfrm>
            <a:off x="953142" y="2902881"/>
            <a:ext cx="10285715" cy="2196826"/>
          </a:xfrm>
          <a:prstGeom prst="rect">
            <a:avLst/>
          </a:prstGeom>
          <a:noFill/>
          <a:ln w="9525">
            <a:noFill/>
            <a:miter lim="800000"/>
            <a:headEnd/>
            <a:tailEnd/>
          </a:ln>
        </p:spPr>
      </p:pic>
      <p:sp>
        <p:nvSpPr>
          <p:cNvPr id="5" name="TextBox 4"/>
          <p:cNvSpPr txBox="1"/>
          <p:nvPr/>
        </p:nvSpPr>
        <p:spPr>
          <a:xfrm>
            <a:off x="4787154" y="146703"/>
            <a:ext cx="2334409" cy="523220"/>
          </a:xfrm>
          <a:prstGeom prst="rect">
            <a:avLst/>
          </a:prstGeom>
          <a:noFill/>
        </p:spPr>
        <p:txBody>
          <a:bodyPr wrap="square" rtlCol="0">
            <a:spAutoFit/>
          </a:bodyPr>
          <a:lstStyle/>
          <a:p>
            <a:pPr algn="ctr"/>
            <a:r>
              <a:rPr lang="en-US" sz="2800" dirty="0" smtClean="0"/>
              <a:t>CIAT CIS101A</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46703"/>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2" name="TextBox 1"/>
          <p:cNvSpPr txBox="1"/>
          <p:nvPr/>
        </p:nvSpPr>
        <p:spPr>
          <a:xfrm>
            <a:off x="384884" y="722514"/>
            <a:ext cx="11236363" cy="3016210"/>
          </a:xfrm>
          <a:prstGeom prst="rect">
            <a:avLst/>
          </a:prstGeom>
          <a:noFill/>
        </p:spPr>
        <p:txBody>
          <a:bodyPr wrap="square" rtlCol="0">
            <a:spAutoFit/>
          </a:bodyPr>
          <a:lstStyle/>
          <a:p>
            <a:r>
              <a:rPr lang="en-US" sz="2800" b="1" dirty="0" smtClean="0"/>
              <a:t>4.2.2 USB Facts:</a:t>
            </a:r>
          </a:p>
          <a:p>
            <a:r>
              <a:rPr lang="en-US" b="1" dirty="0"/>
              <a:t>USB 3.0 introduced several new connector </a:t>
            </a:r>
            <a:r>
              <a:rPr lang="en-US" b="1" dirty="0" smtClean="0"/>
              <a:t>types:</a:t>
            </a:r>
            <a:endParaRPr lang="en-US" b="1" dirty="0"/>
          </a:p>
          <a:p>
            <a:endParaRPr lang="en-US" b="1" dirty="0"/>
          </a:p>
          <a:p>
            <a:r>
              <a:rPr lang="en-US" b="1" dirty="0"/>
              <a:t>USB devices are connected to computers in one of two ways:</a:t>
            </a:r>
          </a:p>
          <a:p>
            <a:pPr lvl="0"/>
            <a:endParaRPr lang="en-US" dirty="0" smtClean="0"/>
          </a:p>
          <a:p>
            <a:pPr lvl="0"/>
            <a:r>
              <a:rPr lang="en-US" dirty="0" smtClean="0"/>
              <a:t>1 - Directly </a:t>
            </a:r>
            <a:r>
              <a:rPr lang="en-US" dirty="0"/>
              <a:t>to a USB port located on the motherboard or on the front panel of a </a:t>
            </a:r>
            <a:r>
              <a:rPr lang="en-US" dirty="0" smtClean="0"/>
              <a:t>case</a:t>
            </a:r>
          </a:p>
          <a:p>
            <a:pPr lvl="0"/>
            <a:endParaRPr lang="en-US" dirty="0"/>
          </a:p>
          <a:p>
            <a:pPr lvl="0"/>
            <a:r>
              <a:rPr lang="en-US" dirty="0" smtClean="0"/>
              <a:t>2 - To </a:t>
            </a:r>
            <a:r>
              <a:rPr lang="en-US" dirty="0"/>
              <a:t>an external USB hub that is connected to the </a:t>
            </a:r>
            <a:r>
              <a:rPr lang="en-US" dirty="0" smtClean="0"/>
              <a:t>computer</a:t>
            </a:r>
          </a:p>
          <a:p>
            <a:pPr lvl="0"/>
            <a:endParaRPr lang="en-US" dirty="0"/>
          </a:p>
          <a:p>
            <a:r>
              <a:rPr lang="en-US" b="1" dirty="0" smtClean="0"/>
              <a:t>Note: </a:t>
            </a:r>
            <a:r>
              <a:rPr lang="en-US" i="1" dirty="0"/>
              <a:t>USB hubs can be chained together to provide even more USB ports</a:t>
            </a:r>
            <a:r>
              <a:rPr lang="en-US" i="1" dirty="0" smtClean="0"/>
              <a:t>. (up to 127 devices)</a:t>
            </a:r>
          </a:p>
        </p:txBody>
      </p:sp>
      <p:pic>
        <p:nvPicPr>
          <p:cNvPr id="17410" name="Picture 2" descr="Image result for usb ports"/>
          <p:cNvPicPr>
            <a:picLocks noChangeAspect="1" noChangeArrowheads="1"/>
          </p:cNvPicPr>
          <p:nvPr/>
        </p:nvPicPr>
        <p:blipFill>
          <a:blip r:embed="rId2" cstate="print"/>
          <a:srcRect l="1715" t="3133" r="5317" b="15033"/>
          <a:stretch>
            <a:fillRect/>
          </a:stretch>
        </p:blipFill>
        <p:spPr bwMode="auto">
          <a:xfrm>
            <a:off x="469900" y="4188796"/>
            <a:ext cx="4699000" cy="2262803"/>
          </a:xfrm>
          <a:prstGeom prst="rect">
            <a:avLst/>
          </a:prstGeom>
          <a:noFill/>
        </p:spPr>
      </p:pic>
      <p:pic>
        <p:nvPicPr>
          <p:cNvPr id="17412" name="Picture 4" descr="https://encrypted-tbn0.gstatic.com/shopping?q=tbn:ANd9GcSzRs583dZJjcJTgb0m6u7kvGdQWCFldUB-NUoXVTpGmGaegqCn&amp;usqp=CAY"/>
          <p:cNvPicPr>
            <a:picLocks noChangeAspect="1" noChangeArrowheads="1"/>
          </p:cNvPicPr>
          <p:nvPr/>
        </p:nvPicPr>
        <p:blipFill>
          <a:blip r:embed="rId3" cstate="print"/>
          <a:srcRect l="16000" r="15556"/>
          <a:stretch>
            <a:fillRect/>
          </a:stretch>
        </p:blipFill>
        <p:spPr bwMode="auto">
          <a:xfrm>
            <a:off x="9855200" y="3556000"/>
            <a:ext cx="1955800" cy="2857500"/>
          </a:xfrm>
          <a:prstGeom prst="rect">
            <a:avLst/>
          </a:prstGeom>
          <a:noFill/>
        </p:spPr>
      </p:pic>
      <p:pic>
        <p:nvPicPr>
          <p:cNvPr id="17414" name="Picture 6" descr="Image result for usb hub"/>
          <p:cNvPicPr>
            <a:picLocks noChangeAspect="1" noChangeArrowheads="1"/>
          </p:cNvPicPr>
          <p:nvPr/>
        </p:nvPicPr>
        <p:blipFill>
          <a:blip r:embed="rId4" cstate="print"/>
          <a:srcRect/>
          <a:stretch>
            <a:fillRect/>
          </a:stretch>
        </p:blipFill>
        <p:spPr bwMode="auto">
          <a:xfrm>
            <a:off x="9309099" y="596900"/>
            <a:ext cx="2378075" cy="2378075"/>
          </a:xfrm>
          <a:prstGeom prst="rect">
            <a:avLst/>
          </a:prstGeom>
          <a:noFill/>
        </p:spPr>
      </p:pic>
      <p:pic>
        <p:nvPicPr>
          <p:cNvPr id="17416" name="Picture 8" descr="Image result for usb on monitor"/>
          <p:cNvPicPr>
            <a:picLocks noChangeAspect="1" noChangeArrowheads="1"/>
          </p:cNvPicPr>
          <p:nvPr/>
        </p:nvPicPr>
        <p:blipFill>
          <a:blip r:embed="rId5" cstate="print"/>
          <a:srcRect l="4004" t="16407" r="7845" b="26029"/>
          <a:stretch>
            <a:fillRect/>
          </a:stretch>
        </p:blipFill>
        <p:spPr bwMode="auto">
          <a:xfrm>
            <a:off x="5486400" y="4214392"/>
            <a:ext cx="4328942" cy="2122908"/>
          </a:xfrm>
          <a:prstGeom prst="rect">
            <a:avLst/>
          </a:prstGeom>
          <a:noFill/>
        </p:spPr>
      </p:pic>
    </p:spTree>
    <p:extLst>
      <p:ext uri="{BB962C8B-B14F-4D97-AF65-F5344CB8AC3E}">
        <p14:creationId xmlns:p14="http://schemas.microsoft.com/office/powerpoint/2010/main" xmlns="" val="41324099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46703"/>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2" name="TextBox 1"/>
          <p:cNvSpPr txBox="1"/>
          <p:nvPr/>
        </p:nvSpPr>
        <p:spPr>
          <a:xfrm>
            <a:off x="467957" y="669923"/>
            <a:ext cx="11236363" cy="5878532"/>
          </a:xfrm>
          <a:prstGeom prst="rect">
            <a:avLst/>
          </a:prstGeom>
          <a:noFill/>
        </p:spPr>
        <p:txBody>
          <a:bodyPr wrap="square" rtlCol="0">
            <a:spAutoFit/>
          </a:bodyPr>
          <a:lstStyle/>
          <a:p>
            <a:r>
              <a:rPr lang="en-US" sz="2800" b="1" dirty="0" smtClean="0"/>
              <a:t>4.2.2 USB Facts:</a:t>
            </a:r>
          </a:p>
          <a:p>
            <a:r>
              <a:rPr lang="en-US" b="1" dirty="0"/>
              <a:t>USB devices can be classified according to how they receive </a:t>
            </a:r>
            <a:r>
              <a:rPr lang="en-US" b="1" dirty="0" smtClean="0"/>
              <a:t>power:</a:t>
            </a:r>
          </a:p>
          <a:p>
            <a:endParaRPr lang="en-US" sz="800" b="1" i="1" dirty="0"/>
          </a:p>
          <a:p>
            <a:r>
              <a:rPr lang="en-US" b="1" dirty="0" smtClean="0"/>
              <a:t>Type		Description</a:t>
            </a:r>
          </a:p>
          <a:p>
            <a:r>
              <a:rPr lang="en-US" dirty="0" smtClean="0"/>
              <a:t>Self-powered	</a:t>
            </a:r>
            <a:r>
              <a:rPr lang="en-US" dirty="0"/>
              <a:t>Devices that rely on their own power supply (i.e., they are plugged into an AC outlet) are </a:t>
            </a:r>
            <a:r>
              <a:rPr lang="en-US" i="1" dirty="0" smtClean="0"/>
              <a:t>self-			powered</a:t>
            </a:r>
            <a:r>
              <a:rPr lang="en-US" dirty="0"/>
              <a:t> devices (sometimes called </a:t>
            </a:r>
            <a:r>
              <a:rPr lang="en-US" i="1" dirty="0"/>
              <a:t>active</a:t>
            </a:r>
            <a:r>
              <a:rPr lang="en-US" dirty="0"/>
              <a:t> devices). USB 2.0 devices that draw more than 500 mA </a:t>
            </a:r>
            <a:r>
              <a:rPr lang="en-US" dirty="0" smtClean="0"/>
              <a:t>			of </a:t>
            </a:r>
            <a:r>
              <a:rPr lang="en-US" dirty="0"/>
              <a:t>power are required to be self-powered; USB 3.0 devices that draw more than 900 mA of power </a:t>
            </a:r>
            <a:r>
              <a:rPr lang="en-US" dirty="0" smtClean="0"/>
              <a:t>			are </a:t>
            </a:r>
            <a:r>
              <a:rPr lang="en-US" dirty="0"/>
              <a:t>required to be self-powered</a:t>
            </a:r>
            <a:r>
              <a:rPr lang="en-US" dirty="0" smtClean="0"/>
              <a:t>.</a:t>
            </a:r>
          </a:p>
          <a:p>
            <a:endParaRPr lang="en-US" sz="800" dirty="0"/>
          </a:p>
          <a:p>
            <a:r>
              <a:rPr lang="en-US" dirty="0" smtClean="0"/>
              <a:t>Bus-powered	</a:t>
            </a:r>
            <a:r>
              <a:rPr lang="en-US" dirty="0"/>
              <a:t>USB cables have wires to carry both power and data. </a:t>
            </a:r>
            <a:r>
              <a:rPr lang="en-US" i="1" dirty="0"/>
              <a:t>Bus-powered</a:t>
            </a:r>
            <a:r>
              <a:rPr lang="en-US" dirty="0"/>
              <a:t> (sometimes called </a:t>
            </a:r>
            <a:r>
              <a:rPr lang="en-US" i="1" dirty="0"/>
              <a:t>passive</a:t>
            </a:r>
            <a:r>
              <a:rPr lang="en-US" dirty="0"/>
              <a:t>) </a:t>
            </a:r>
            <a:r>
              <a:rPr lang="en-US" dirty="0" smtClean="0"/>
              <a:t>			devices </a:t>
            </a:r>
            <a:r>
              <a:rPr lang="en-US" dirty="0"/>
              <a:t>get their power via the USB cable. Bus-powered devices are classified as low-powered or </a:t>
            </a:r>
            <a:r>
              <a:rPr lang="en-US" dirty="0" smtClean="0"/>
              <a:t>			high-powered </a:t>
            </a:r>
            <a:r>
              <a:rPr lang="en-US" dirty="0"/>
              <a:t>devices, depending on the amount of power they draw from the USB bus.</a:t>
            </a:r>
          </a:p>
          <a:p>
            <a:pPr lvl="0"/>
            <a:r>
              <a:rPr lang="en-US" dirty="0" smtClean="0"/>
              <a:t>			o Low </a:t>
            </a:r>
            <a:r>
              <a:rPr lang="en-US" dirty="0"/>
              <a:t>powered devices use 100 mA or less</a:t>
            </a:r>
          </a:p>
          <a:p>
            <a:pPr lvl="0"/>
            <a:r>
              <a:rPr lang="en-US" dirty="0" smtClean="0"/>
              <a:t>			o High-powered </a:t>
            </a:r>
            <a:r>
              <a:rPr lang="en-US" dirty="0"/>
              <a:t>devices use between 100 and 500 mA (up to 900 mA for USB 3.0)</a:t>
            </a:r>
          </a:p>
          <a:p>
            <a:r>
              <a:rPr lang="en-US" dirty="0" smtClean="0"/>
              <a:t>		Like </a:t>
            </a:r>
            <a:r>
              <a:rPr lang="en-US" dirty="0"/>
              <a:t>USB devices, USB hubs can be bus-powered or self-powered. You cannot connect </a:t>
            </a:r>
            <a:r>
              <a:rPr lang="en-US" dirty="0" smtClean="0"/>
              <a:t>high-			powered </a:t>
            </a:r>
            <a:r>
              <a:rPr lang="en-US" dirty="0"/>
              <a:t>devices to a bus-powered hub (you can only connect low-powered or self-powered </a:t>
            </a:r>
            <a:r>
              <a:rPr lang="en-US" dirty="0" smtClean="0"/>
              <a:t>			devices </a:t>
            </a:r>
            <a:r>
              <a:rPr lang="en-US" dirty="0"/>
              <a:t>to a bus-powered hub). Therefore, self-powered hubs that provide 500 mA per port are </a:t>
            </a:r>
            <a:r>
              <a:rPr lang="en-US" dirty="0" smtClean="0"/>
              <a:t>			recommended </a:t>
            </a:r>
            <a:r>
              <a:rPr lang="en-US" dirty="0"/>
              <a:t>to ensure an adequate power supply to all bus-powered devices that you may wish </a:t>
            </a:r>
            <a:r>
              <a:rPr lang="en-US" dirty="0" smtClean="0"/>
              <a:t>		to </a:t>
            </a:r>
            <a:r>
              <a:rPr lang="en-US" dirty="0"/>
              <a:t>connect to the hub</a:t>
            </a:r>
            <a:r>
              <a:rPr lang="en-US" dirty="0" smtClean="0"/>
              <a:t>.</a:t>
            </a:r>
          </a:p>
          <a:p>
            <a:endParaRPr lang="en-US" sz="800" dirty="0"/>
          </a:p>
          <a:p>
            <a:r>
              <a:rPr lang="en-US" dirty="0" smtClean="0"/>
              <a:t>		</a:t>
            </a:r>
            <a:r>
              <a:rPr lang="en-US" b="1" dirty="0" smtClean="0"/>
              <a:t>Note: </a:t>
            </a:r>
            <a:r>
              <a:rPr lang="en-US" i="1" dirty="0"/>
              <a:t>To install a USB device, you typically install the software driver before attaching the device. </a:t>
            </a:r>
            <a:r>
              <a:rPr lang="en-US" i="1" dirty="0" smtClean="0"/>
              <a:t>			            When </a:t>
            </a:r>
            <a:r>
              <a:rPr lang="en-US" i="1" dirty="0"/>
              <a:t>you plug in the device, it will be automatically detected and configured</a:t>
            </a:r>
            <a:r>
              <a:rPr lang="en-US" i="1" dirty="0" smtClean="0"/>
              <a:t>.</a:t>
            </a:r>
            <a:endParaRPr lang="en-US" i="1" dirty="0"/>
          </a:p>
        </p:txBody>
      </p:sp>
    </p:spTree>
    <p:extLst>
      <p:ext uri="{BB962C8B-B14F-4D97-AF65-F5344CB8AC3E}">
        <p14:creationId xmlns:p14="http://schemas.microsoft.com/office/powerpoint/2010/main" xmlns="" val="6989971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46703"/>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2" name="TextBox 1"/>
          <p:cNvSpPr txBox="1"/>
          <p:nvPr/>
        </p:nvSpPr>
        <p:spPr>
          <a:xfrm>
            <a:off x="457200" y="917349"/>
            <a:ext cx="11236363" cy="5509200"/>
          </a:xfrm>
          <a:prstGeom prst="rect">
            <a:avLst/>
          </a:prstGeom>
          <a:noFill/>
        </p:spPr>
        <p:txBody>
          <a:bodyPr wrap="square" rtlCol="0">
            <a:spAutoFit/>
          </a:bodyPr>
          <a:lstStyle/>
          <a:p>
            <a:r>
              <a:rPr lang="en-US" sz="2800" b="1" dirty="0" smtClean="0"/>
              <a:t>4.3.2 IEEE 1394 (</a:t>
            </a:r>
            <a:r>
              <a:rPr lang="en-US" sz="2800" b="1" dirty="0" err="1" smtClean="0"/>
              <a:t>Firewire</a:t>
            </a:r>
            <a:r>
              <a:rPr lang="en-US" sz="2800" b="1" dirty="0" smtClean="0"/>
              <a:t>)</a:t>
            </a:r>
          </a:p>
          <a:p>
            <a:r>
              <a:rPr lang="en-US" b="1" dirty="0"/>
              <a:t>The IEEE 1394 standard is a set of specifications for a high-performance serial bus. Companies that develop IEEE 1394 devices and controllers refer to their technology using a specific trademark.</a:t>
            </a:r>
          </a:p>
          <a:p>
            <a:pPr lvl="0"/>
            <a:endParaRPr lang="en-US" dirty="0" smtClean="0"/>
          </a:p>
          <a:p>
            <a:pPr lvl="0"/>
            <a:r>
              <a:rPr lang="en-US" dirty="0"/>
              <a:t>	</a:t>
            </a:r>
            <a:r>
              <a:rPr lang="en-US" dirty="0" smtClean="0"/>
              <a:t>o FireWire </a:t>
            </a:r>
            <a:r>
              <a:rPr lang="en-US" dirty="0"/>
              <a:t>(Apple)</a:t>
            </a:r>
          </a:p>
          <a:p>
            <a:pPr lvl="0"/>
            <a:r>
              <a:rPr lang="en-US" dirty="0" smtClean="0"/>
              <a:t>	o </a:t>
            </a:r>
            <a:r>
              <a:rPr lang="en-US" dirty="0" err="1" smtClean="0"/>
              <a:t>i.LINK</a:t>
            </a:r>
            <a:r>
              <a:rPr lang="en-US" dirty="0" smtClean="0"/>
              <a:t> </a:t>
            </a:r>
            <a:r>
              <a:rPr lang="en-US" dirty="0"/>
              <a:t>(Sony)</a:t>
            </a:r>
          </a:p>
          <a:p>
            <a:pPr lvl="0"/>
            <a:r>
              <a:rPr lang="en-US" dirty="0" smtClean="0"/>
              <a:t>	o Lynx </a:t>
            </a:r>
            <a:r>
              <a:rPr lang="en-US" dirty="0"/>
              <a:t>(Texas Instruments</a:t>
            </a:r>
            <a:r>
              <a:rPr lang="en-US" dirty="0" smtClean="0"/>
              <a:t>)</a:t>
            </a:r>
          </a:p>
          <a:p>
            <a:pPr lvl="0"/>
            <a:endParaRPr lang="en-US" dirty="0"/>
          </a:p>
          <a:p>
            <a:r>
              <a:rPr lang="en-US" b="1" dirty="0" smtClean="0"/>
              <a:t>Note: </a:t>
            </a:r>
            <a:r>
              <a:rPr lang="en-US" i="1" dirty="0"/>
              <a:t>FireWire is the most commonly used name for IEEE 1394 and is typically used when referring to </a:t>
            </a:r>
            <a:r>
              <a:rPr lang="en-US" i="1" dirty="0" smtClean="0"/>
              <a:t>non-Apple</a:t>
            </a:r>
            <a:br>
              <a:rPr lang="en-US" i="1" dirty="0" smtClean="0"/>
            </a:br>
            <a:r>
              <a:rPr lang="en-US" i="1" dirty="0" smtClean="0"/>
              <a:t>           technology.  (</a:t>
            </a:r>
            <a:r>
              <a:rPr lang="en-US" i="1" dirty="0" err="1" smtClean="0"/>
              <a:t>Firewire</a:t>
            </a:r>
            <a:r>
              <a:rPr lang="en-US" i="1" dirty="0" smtClean="0"/>
              <a:t> operates at 400 or 800 Mbps, USB at 1.2Gbps is now faster than </a:t>
            </a:r>
            <a:r>
              <a:rPr lang="en-US" i="1" dirty="0" err="1" smtClean="0"/>
              <a:t>Firewire</a:t>
            </a:r>
            <a:r>
              <a:rPr lang="en-US" i="1" dirty="0" smtClean="0"/>
              <a:t>)</a:t>
            </a:r>
            <a:endParaRPr lang="en-US" i="1" dirty="0"/>
          </a:p>
          <a:p>
            <a:pPr lvl="0"/>
            <a:endParaRPr lang="en-US" dirty="0"/>
          </a:p>
          <a:p>
            <a:r>
              <a:rPr lang="en-US" b="1" dirty="0"/>
              <a:t>FireWire:</a:t>
            </a:r>
          </a:p>
          <a:p>
            <a:pPr lvl="0"/>
            <a:r>
              <a:rPr lang="en-US" dirty="0" smtClean="0"/>
              <a:t>	o Uses </a:t>
            </a:r>
            <a:r>
              <a:rPr lang="en-US" dirty="0"/>
              <a:t>a serial bus using twisted-pair wiring for data transport.</a:t>
            </a:r>
          </a:p>
          <a:p>
            <a:pPr lvl="0"/>
            <a:r>
              <a:rPr lang="en-US" dirty="0" smtClean="0"/>
              <a:t>	o Supports </a:t>
            </a:r>
            <a:r>
              <a:rPr lang="en-US" dirty="0"/>
              <a:t>up to 63 devices on one IEEE 1394 bus.</a:t>
            </a:r>
          </a:p>
          <a:p>
            <a:pPr lvl="0"/>
            <a:r>
              <a:rPr lang="en-US" dirty="0" smtClean="0"/>
              <a:t>	o Capable </a:t>
            </a:r>
            <a:r>
              <a:rPr lang="en-US" dirty="0"/>
              <a:t>of isochronous data transmissions, which provides a constant, uninterrupted bandwidth.</a:t>
            </a:r>
          </a:p>
          <a:p>
            <a:pPr lvl="0"/>
            <a:r>
              <a:rPr lang="en-US" dirty="0" smtClean="0"/>
              <a:t>	o Supports </a:t>
            </a:r>
            <a:r>
              <a:rPr lang="en-US" dirty="0"/>
              <a:t>plug and play and hot plugging (devices can be added and removed without rebooting).</a:t>
            </a:r>
          </a:p>
          <a:p>
            <a:pPr lvl="0"/>
            <a:r>
              <a:rPr lang="en-US" dirty="0" smtClean="0"/>
              <a:t>	o Provides </a:t>
            </a:r>
            <a:r>
              <a:rPr lang="en-US" dirty="0"/>
              <a:t>up to 60 W of power via a 12 V wire.</a:t>
            </a:r>
          </a:p>
          <a:p>
            <a:pPr lvl="0"/>
            <a:r>
              <a:rPr lang="en-US" dirty="0" smtClean="0"/>
              <a:t>	o Supports </a:t>
            </a:r>
            <a:r>
              <a:rPr lang="en-US" dirty="0"/>
              <a:t>peer-to-peer transfers (e.g., data can be transmitted between a digital video camera and a </a:t>
            </a:r>
            <a:r>
              <a:rPr lang="en-US" dirty="0" smtClean="0"/>
              <a:t>	  	   recording </a:t>
            </a:r>
            <a:r>
              <a:rPr lang="en-US" dirty="0"/>
              <a:t>device without going through a computer</a:t>
            </a:r>
            <a:r>
              <a:rPr lang="en-US" dirty="0" smtClean="0"/>
              <a:t>).</a:t>
            </a:r>
            <a:endParaRPr lang="en-US" dirty="0"/>
          </a:p>
        </p:txBody>
      </p:sp>
    </p:spTree>
    <p:extLst>
      <p:ext uri="{BB962C8B-B14F-4D97-AF65-F5344CB8AC3E}">
        <p14:creationId xmlns:p14="http://schemas.microsoft.com/office/powerpoint/2010/main" xmlns="" val="21044971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46703"/>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2" name="TextBox 1"/>
          <p:cNvSpPr txBox="1"/>
          <p:nvPr/>
        </p:nvSpPr>
        <p:spPr>
          <a:xfrm>
            <a:off x="586292" y="1336897"/>
            <a:ext cx="11236363" cy="1354217"/>
          </a:xfrm>
          <a:prstGeom prst="rect">
            <a:avLst/>
          </a:prstGeom>
          <a:noFill/>
        </p:spPr>
        <p:txBody>
          <a:bodyPr wrap="square" rtlCol="0">
            <a:spAutoFit/>
          </a:bodyPr>
          <a:lstStyle/>
          <a:p>
            <a:r>
              <a:rPr lang="en-US" sz="2800" b="1" dirty="0" smtClean="0"/>
              <a:t>4.3.2 IEEE 1394 (</a:t>
            </a:r>
            <a:r>
              <a:rPr lang="en-US" sz="2800" b="1" dirty="0" err="1" smtClean="0"/>
              <a:t>Firewire</a:t>
            </a:r>
            <a:r>
              <a:rPr lang="en-US" sz="2800" b="1" dirty="0" smtClean="0"/>
              <a:t>)</a:t>
            </a:r>
          </a:p>
          <a:p>
            <a:r>
              <a:rPr lang="en-US" b="1" dirty="0"/>
              <a:t>The following table describes the details of common IEEE 1394 </a:t>
            </a:r>
            <a:r>
              <a:rPr lang="en-US" b="1" dirty="0" smtClean="0"/>
              <a:t>standards:</a:t>
            </a:r>
          </a:p>
          <a:p>
            <a:endParaRPr lang="en-US" b="1" dirty="0"/>
          </a:p>
          <a:p>
            <a:endParaRPr lang="en-US" dirty="0"/>
          </a:p>
        </p:txBody>
      </p:sp>
      <p:pic>
        <p:nvPicPr>
          <p:cNvPr id="14337" name="Picture 1"/>
          <p:cNvPicPr>
            <a:picLocks noChangeAspect="1" noChangeArrowheads="1"/>
          </p:cNvPicPr>
          <p:nvPr/>
        </p:nvPicPr>
        <p:blipFill>
          <a:blip r:embed="rId2" cstate="print"/>
          <a:srcRect/>
          <a:stretch>
            <a:fillRect/>
          </a:stretch>
        </p:blipFill>
        <p:spPr bwMode="auto">
          <a:xfrm>
            <a:off x="2393950" y="2127250"/>
            <a:ext cx="6869113" cy="4203700"/>
          </a:xfrm>
          <a:prstGeom prst="rect">
            <a:avLst/>
          </a:prstGeom>
          <a:noFill/>
          <a:ln w="9525">
            <a:noFill/>
            <a:miter lim="800000"/>
            <a:headEnd/>
            <a:tailEnd/>
          </a:ln>
        </p:spPr>
      </p:pic>
    </p:spTree>
    <p:extLst>
      <p:ext uri="{BB962C8B-B14F-4D97-AF65-F5344CB8AC3E}">
        <p14:creationId xmlns:p14="http://schemas.microsoft.com/office/powerpoint/2010/main" xmlns="" val="3306652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7911" y="344245"/>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2" name="TextBox 1"/>
          <p:cNvSpPr txBox="1"/>
          <p:nvPr/>
        </p:nvSpPr>
        <p:spPr>
          <a:xfrm>
            <a:off x="554018" y="1265498"/>
            <a:ext cx="11236363" cy="3724096"/>
          </a:xfrm>
          <a:prstGeom prst="rect">
            <a:avLst/>
          </a:prstGeom>
          <a:noFill/>
        </p:spPr>
        <p:txBody>
          <a:bodyPr wrap="square" rtlCol="0">
            <a:spAutoFit/>
          </a:bodyPr>
          <a:lstStyle/>
          <a:p>
            <a:r>
              <a:rPr lang="en-US" sz="2800" b="1" dirty="0" smtClean="0"/>
              <a:t>4.1 Peripheral Devices:</a:t>
            </a:r>
          </a:p>
          <a:p>
            <a:r>
              <a:rPr lang="en-US" b="1" dirty="0"/>
              <a:t>A peripheral device is any external component that either sends information to or retrieves information from a computer. </a:t>
            </a:r>
            <a:endParaRPr lang="en-US" b="1" dirty="0" smtClean="0"/>
          </a:p>
          <a:p>
            <a:endParaRPr lang="en-US" b="1" dirty="0"/>
          </a:p>
          <a:p>
            <a:r>
              <a:rPr lang="en-US" b="1" dirty="0" smtClean="0"/>
              <a:t>There </a:t>
            </a:r>
            <a:r>
              <a:rPr lang="en-US" b="1" dirty="0"/>
              <a:t>are three categories of peripheral devices</a:t>
            </a:r>
            <a:r>
              <a:rPr lang="en-US" b="1" dirty="0" smtClean="0"/>
              <a:t>:</a:t>
            </a:r>
          </a:p>
          <a:p>
            <a:endParaRPr lang="en-US" b="1" dirty="0"/>
          </a:p>
          <a:p>
            <a:r>
              <a:rPr lang="en-US" dirty="0" smtClean="0"/>
              <a:t>1 – Input </a:t>
            </a:r>
            <a:r>
              <a:rPr lang="en-US" dirty="0" smtClean="0"/>
              <a:t>Devices</a:t>
            </a:r>
            <a:endParaRPr lang="en-US" dirty="0" smtClean="0"/>
          </a:p>
          <a:p>
            <a:endParaRPr lang="en-US" dirty="0"/>
          </a:p>
          <a:p>
            <a:r>
              <a:rPr lang="en-US" dirty="0" smtClean="0"/>
              <a:t>2 – Output Devices</a:t>
            </a:r>
          </a:p>
          <a:p>
            <a:endParaRPr lang="en-US" dirty="0"/>
          </a:p>
          <a:p>
            <a:r>
              <a:rPr lang="en-US" dirty="0" smtClean="0"/>
              <a:t>3 – Input &amp; Output (I/O Devices</a:t>
            </a:r>
            <a:endParaRPr lang="en-US" dirty="0"/>
          </a:p>
          <a:p>
            <a:endParaRPr lang="en-US" sz="2800" b="1" dirty="0"/>
          </a:p>
        </p:txBody>
      </p:sp>
      <p:pic>
        <p:nvPicPr>
          <p:cNvPr id="30724" name="Picture 4" descr="Image result for input and output devices clipart"/>
          <p:cNvPicPr>
            <a:picLocks noChangeAspect="1" noChangeArrowheads="1"/>
          </p:cNvPicPr>
          <p:nvPr/>
        </p:nvPicPr>
        <p:blipFill>
          <a:blip r:embed="rId2" cstate="print"/>
          <a:srcRect/>
          <a:stretch>
            <a:fillRect/>
          </a:stretch>
        </p:blipFill>
        <p:spPr bwMode="auto">
          <a:xfrm>
            <a:off x="5490370" y="2170112"/>
            <a:ext cx="6384130" cy="4256088"/>
          </a:xfrm>
          <a:prstGeom prst="rect">
            <a:avLst/>
          </a:prstGeom>
          <a:noFill/>
        </p:spPr>
      </p:pic>
    </p:spTree>
    <p:extLst>
      <p:ext uri="{BB962C8B-B14F-4D97-AF65-F5344CB8AC3E}">
        <p14:creationId xmlns:p14="http://schemas.microsoft.com/office/powerpoint/2010/main" xmlns="" val="26511928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46703"/>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2" name="TextBox 1"/>
          <p:cNvSpPr txBox="1"/>
          <p:nvPr/>
        </p:nvSpPr>
        <p:spPr>
          <a:xfrm>
            <a:off x="597049" y="1304624"/>
            <a:ext cx="11236363" cy="4370427"/>
          </a:xfrm>
          <a:prstGeom prst="rect">
            <a:avLst/>
          </a:prstGeom>
          <a:noFill/>
        </p:spPr>
        <p:txBody>
          <a:bodyPr wrap="square" rtlCol="0">
            <a:spAutoFit/>
          </a:bodyPr>
          <a:lstStyle/>
          <a:p>
            <a:r>
              <a:rPr lang="en-US" sz="2800" b="1" dirty="0" smtClean="0"/>
              <a:t>4.3.2 IEEE 1394 (</a:t>
            </a:r>
            <a:r>
              <a:rPr lang="en-US" sz="2800" b="1" dirty="0" err="1" smtClean="0"/>
              <a:t>Firewire</a:t>
            </a:r>
            <a:r>
              <a:rPr lang="en-US" sz="2800" b="1" dirty="0" smtClean="0"/>
              <a:t>)</a:t>
            </a:r>
          </a:p>
          <a:p>
            <a:r>
              <a:rPr lang="en-US" b="1" dirty="0"/>
              <a:t>You should know the following facts about IEEE 1394</a:t>
            </a:r>
            <a:r>
              <a:rPr lang="en-US" b="1" dirty="0" smtClean="0"/>
              <a:t>:</a:t>
            </a:r>
          </a:p>
          <a:p>
            <a:endParaRPr lang="en-US" b="1" dirty="0"/>
          </a:p>
          <a:p>
            <a:pPr lvl="0"/>
            <a:r>
              <a:rPr lang="en-US" dirty="0" smtClean="0"/>
              <a:t>o An </a:t>
            </a:r>
            <a:r>
              <a:rPr lang="en-US" dirty="0"/>
              <a:t>IEEE 1394 bus does not necessarily include a PC. </a:t>
            </a:r>
            <a:endParaRPr lang="en-US" dirty="0" smtClean="0"/>
          </a:p>
          <a:p>
            <a:pPr lvl="0"/>
            <a:endParaRPr lang="en-US" sz="800" dirty="0"/>
          </a:p>
          <a:p>
            <a:pPr lvl="0"/>
            <a:r>
              <a:rPr lang="en-US" dirty="0" smtClean="0"/>
              <a:t>	In </a:t>
            </a:r>
            <a:r>
              <a:rPr lang="en-US" dirty="0"/>
              <a:t>other words, various types of devices can potentially act </a:t>
            </a:r>
            <a:r>
              <a:rPr lang="en-US" dirty="0" smtClean="0"/>
              <a:t>as the </a:t>
            </a:r>
            <a:r>
              <a:rPr lang="en-US" dirty="0"/>
              <a:t>root host. </a:t>
            </a:r>
            <a:endParaRPr lang="en-US" dirty="0" smtClean="0"/>
          </a:p>
          <a:p>
            <a:pPr lvl="0"/>
            <a:endParaRPr lang="en-US" sz="800" dirty="0" smtClean="0"/>
          </a:p>
          <a:p>
            <a:pPr lvl="0"/>
            <a:r>
              <a:rPr lang="en-US" dirty="0" smtClean="0"/>
              <a:t>	The </a:t>
            </a:r>
            <a:r>
              <a:rPr lang="en-US" dirty="0"/>
              <a:t>devices on the bus decide the root host each time a device is added or removed from the bus</a:t>
            </a:r>
            <a:r>
              <a:rPr lang="en-US" dirty="0" smtClean="0"/>
              <a:t>.</a:t>
            </a:r>
          </a:p>
          <a:p>
            <a:pPr lvl="0"/>
            <a:endParaRPr lang="en-US" dirty="0"/>
          </a:p>
          <a:p>
            <a:pPr lvl="0"/>
            <a:r>
              <a:rPr lang="en-US" dirty="0" smtClean="0"/>
              <a:t>o The </a:t>
            </a:r>
            <a:r>
              <a:rPr lang="en-US" dirty="0"/>
              <a:t>maximum number of hops (other devices) between any two devices is 16</a:t>
            </a:r>
            <a:r>
              <a:rPr lang="en-US" dirty="0" smtClean="0"/>
              <a:t>.</a:t>
            </a:r>
          </a:p>
          <a:p>
            <a:pPr lvl="0"/>
            <a:endParaRPr lang="en-US" dirty="0"/>
          </a:p>
          <a:p>
            <a:pPr lvl="0"/>
            <a:r>
              <a:rPr lang="en-US" dirty="0" smtClean="0"/>
              <a:t>o You </a:t>
            </a:r>
            <a:r>
              <a:rPr lang="en-US" dirty="0"/>
              <a:t>cannot connect IEEE 1394 devices to form a loop</a:t>
            </a:r>
            <a:r>
              <a:rPr lang="en-US" dirty="0" smtClean="0"/>
              <a:t>.</a:t>
            </a:r>
          </a:p>
          <a:p>
            <a:pPr lvl="0"/>
            <a:endParaRPr lang="en-US" dirty="0"/>
          </a:p>
          <a:p>
            <a:pPr lvl="0"/>
            <a:r>
              <a:rPr lang="en-US" dirty="0" smtClean="0"/>
              <a:t>o IEEE </a:t>
            </a:r>
            <a:r>
              <a:rPr lang="en-US" dirty="0"/>
              <a:t>1394 devices can be bus powered or self-powered</a:t>
            </a:r>
            <a:r>
              <a:rPr lang="en-US" dirty="0" smtClean="0"/>
              <a:t>.</a:t>
            </a:r>
          </a:p>
          <a:p>
            <a:pPr lvl="0"/>
            <a:endParaRPr lang="en-US" dirty="0"/>
          </a:p>
          <a:p>
            <a:pPr lvl="0"/>
            <a:r>
              <a:rPr lang="en-US" dirty="0" smtClean="0"/>
              <a:t>o IEEE </a:t>
            </a:r>
            <a:r>
              <a:rPr lang="en-US" dirty="0"/>
              <a:t>1394 cables with four wires are not self-powered; IEEE 1394 cables with six or nine wires are self-powered</a:t>
            </a:r>
            <a:r>
              <a:rPr lang="en-US" dirty="0" smtClean="0"/>
              <a:t>.</a:t>
            </a:r>
          </a:p>
        </p:txBody>
      </p:sp>
    </p:spTree>
    <p:extLst>
      <p:ext uri="{BB962C8B-B14F-4D97-AF65-F5344CB8AC3E}">
        <p14:creationId xmlns:p14="http://schemas.microsoft.com/office/powerpoint/2010/main" xmlns="" val="29806704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46703"/>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2" name="TextBox 1"/>
          <p:cNvSpPr txBox="1"/>
          <p:nvPr/>
        </p:nvSpPr>
        <p:spPr>
          <a:xfrm>
            <a:off x="554018" y="852803"/>
            <a:ext cx="11236363" cy="3293209"/>
          </a:xfrm>
          <a:prstGeom prst="rect">
            <a:avLst/>
          </a:prstGeom>
          <a:noFill/>
        </p:spPr>
        <p:txBody>
          <a:bodyPr wrap="square" rtlCol="0">
            <a:spAutoFit/>
          </a:bodyPr>
          <a:lstStyle/>
          <a:p>
            <a:r>
              <a:rPr lang="en-US" sz="2800" b="1" dirty="0" smtClean="0"/>
              <a:t>4.3.2 IEEE 1394 (</a:t>
            </a:r>
            <a:r>
              <a:rPr lang="en-US" sz="2800" b="1" dirty="0" err="1" smtClean="0"/>
              <a:t>Firewire</a:t>
            </a:r>
            <a:r>
              <a:rPr lang="en-US" sz="2800" b="1" dirty="0" smtClean="0"/>
              <a:t>)</a:t>
            </a:r>
          </a:p>
          <a:p>
            <a:r>
              <a:rPr lang="en-US" b="1" dirty="0"/>
              <a:t>The following table describes the common IEEE 1394 connectors</a:t>
            </a:r>
            <a:r>
              <a:rPr lang="en-US" b="1" dirty="0" smtClean="0"/>
              <a:t>:</a:t>
            </a:r>
          </a:p>
          <a:p>
            <a:endParaRPr lang="en-US" b="1" dirty="0"/>
          </a:p>
          <a:p>
            <a:r>
              <a:rPr lang="en-US" b="1" dirty="0" smtClean="0"/>
              <a:t>Connector	Description</a:t>
            </a:r>
          </a:p>
          <a:p>
            <a:r>
              <a:rPr lang="en-US" dirty="0" smtClean="0"/>
              <a:t>6-pin connector</a:t>
            </a:r>
            <a:r>
              <a:rPr lang="en-US" b="1" dirty="0" smtClean="0"/>
              <a:t>	</a:t>
            </a:r>
          </a:p>
          <a:p>
            <a:endParaRPr lang="en-US" b="1" dirty="0"/>
          </a:p>
          <a:p>
            <a:endParaRPr lang="en-US" b="1" dirty="0" smtClean="0"/>
          </a:p>
          <a:p>
            <a:endParaRPr lang="en-US" b="1" dirty="0"/>
          </a:p>
          <a:p>
            <a:endParaRPr lang="en-US" b="1" dirty="0" smtClean="0"/>
          </a:p>
          <a:p>
            <a:r>
              <a:rPr lang="en-US" b="1" dirty="0"/>
              <a:t>	</a:t>
            </a:r>
            <a:r>
              <a:rPr lang="en-US" b="1" dirty="0" smtClean="0"/>
              <a:t>	</a:t>
            </a:r>
            <a:r>
              <a:rPr lang="en-US" dirty="0" smtClean="0"/>
              <a:t>The </a:t>
            </a:r>
            <a:r>
              <a:rPr lang="en-US" dirty="0"/>
              <a:t>6-pin connector is used with FireWire 400 devices. 6-pin FireWire connectors provide power </a:t>
            </a:r>
            <a:r>
              <a:rPr lang="en-US" dirty="0" smtClean="0"/>
              <a:t>			via </a:t>
            </a:r>
            <a:r>
              <a:rPr lang="en-US" dirty="0"/>
              <a:t>a 12 V wire.</a:t>
            </a:r>
            <a:endParaRPr lang="en-US" b="1" dirty="0"/>
          </a:p>
        </p:txBody>
      </p:sp>
      <p:pic>
        <p:nvPicPr>
          <p:cNvPr id="5" name="Picture 4" descr="http://cdn.testout.com/pcpro2016-en-us/en-us/resources/text/firw_cfg/ieee-1394-6-pin.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1328" y="2534380"/>
            <a:ext cx="1524898" cy="3009667"/>
          </a:xfrm>
          <a:prstGeom prst="rect">
            <a:avLst/>
          </a:prstGeom>
          <a:noFill/>
          <a:ln>
            <a:noFill/>
          </a:ln>
        </p:spPr>
      </p:pic>
    </p:spTree>
    <p:extLst>
      <p:ext uri="{BB962C8B-B14F-4D97-AF65-F5344CB8AC3E}">
        <p14:creationId xmlns:p14="http://schemas.microsoft.com/office/powerpoint/2010/main" xmlns="" val="16147556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46703"/>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2" name="TextBox 1"/>
          <p:cNvSpPr txBox="1"/>
          <p:nvPr/>
        </p:nvSpPr>
        <p:spPr>
          <a:xfrm>
            <a:off x="554018" y="852803"/>
            <a:ext cx="11236363" cy="3570208"/>
          </a:xfrm>
          <a:prstGeom prst="rect">
            <a:avLst/>
          </a:prstGeom>
          <a:noFill/>
        </p:spPr>
        <p:txBody>
          <a:bodyPr wrap="square" rtlCol="0">
            <a:spAutoFit/>
          </a:bodyPr>
          <a:lstStyle/>
          <a:p>
            <a:r>
              <a:rPr lang="en-US" sz="2800" b="1" dirty="0" smtClean="0"/>
              <a:t>4.3.2 IEEE 1394 (</a:t>
            </a:r>
            <a:r>
              <a:rPr lang="en-US" sz="2800" b="1" dirty="0" err="1" smtClean="0"/>
              <a:t>Firewire</a:t>
            </a:r>
            <a:r>
              <a:rPr lang="en-US" sz="2800" b="1" dirty="0" smtClean="0"/>
              <a:t>)</a:t>
            </a:r>
          </a:p>
          <a:p>
            <a:r>
              <a:rPr lang="en-US" b="1" dirty="0"/>
              <a:t>The following table describes the common IEEE 1394 connectors</a:t>
            </a:r>
            <a:r>
              <a:rPr lang="en-US" b="1" dirty="0" smtClean="0"/>
              <a:t>:</a:t>
            </a:r>
          </a:p>
          <a:p>
            <a:endParaRPr lang="en-US" b="1" dirty="0"/>
          </a:p>
          <a:p>
            <a:r>
              <a:rPr lang="en-US" b="1" dirty="0" smtClean="0"/>
              <a:t>Connector	Description</a:t>
            </a:r>
          </a:p>
          <a:p>
            <a:r>
              <a:rPr lang="en-US" dirty="0" smtClean="0"/>
              <a:t>4-pin connector</a:t>
            </a:r>
            <a:r>
              <a:rPr lang="en-US" b="1" dirty="0" smtClean="0"/>
              <a:t>	</a:t>
            </a:r>
          </a:p>
          <a:p>
            <a:endParaRPr lang="en-US" b="1" dirty="0"/>
          </a:p>
          <a:p>
            <a:endParaRPr lang="en-US" b="1" dirty="0" smtClean="0"/>
          </a:p>
          <a:p>
            <a:endParaRPr lang="en-US" b="1" dirty="0"/>
          </a:p>
          <a:p>
            <a:endParaRPr lang="en-US" b="1" dirty="0" smtClean="0"/>
          </a:p>
          <a:p>
            <a:r>
              <a:rPr lang="en-US" b="1" dirty="0"/>
              <a:t>	</a:t>
            </a:r>
            <a:r>
              <a:rPr lang="en-US" b="1" dirty="0" smtClean="0"/>
              <a:t>	</a:t>
            </a:r>
            <a:r>
              <a:rPr lang="en-US" dirty="0"/>
              <a:t>The 4-pin connector is used with FireWire 400 devices and does not provide any power. </a:t>
            </a:r>
            <a:endParaRPr lang="en-US" dirty="0" smtClean="0"/>
          </a:p>
          <a:p>
            <a:endParaRPr lang="en-US" dirty="0"/>
          </a:p>
          <a:p>
            <a:r>
              <a:rPr lang="en-US" dirty="0" smtClean="0"/>
              <a:t>		Devices that </a:t>
            </a:r>
            <a:r>
              <a:rPr lang="en-US" dirty="0"/>
              <a:t>use this connection must be self-powered.</a:t>
            </a:r>
            <a:endParaRPr lang="en-US" b="1" dirty="0"/>
          </a:p>
        </p:txBody>
      </p:sp>
      <p:pic>
        <p:nvPicPr>
          <p:cNvPr id="6" name="Picture 5" descr="http://cdn.testout.com/pcpro2016-en-us/en-us/resources/text/firw_cfg/ieee-1394-4-pin.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4018" y="2717262"/>
            <a:ext cx="1619027" cy="2925952"/>
          </a:xfrm>
          <a:prstGeom prst="rect">
            <a:avLst/>
          </a:prstGeom>
          <a:noFill/>
          <a:ln>
            <a:noFill/>
          </a:ln>
        </p:spPr>
      </p:pic>
    </p:spTree>
    <p:extLst>
      <p:ext uri="{BB962C8B-B14F-4D97-AF65-F5344CB8AC3E}">
        <p14:creationId xmlns:p14="http://schemas.microsoft.com/office/powerpoint/2010/main" xmlns="" val="25930869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46703"/>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2" name="TextBox 1"/>
          <p:cNvSpPr txBox="1"/>
          <p:nvPr/>
        </p:nvSpPr>
        <p:spPr>
          <a:xfrm>
            <a:off x="554018" y="852803"/>
            <a:ext cx="11236363" cy="3570208"/>
          </a:xfrm>
          <a:prstGeom prst="rect">
            <a:avLst/>
          </a:prstGeom>
          <a:noFill/>
        </p:spPr>
        <p:txBody>
          <a:bodyPr wrap="square" rtlCol="0">
            <a:spAutoFit/>
          </a:bodyPr>
          <a:lstStyle/>
          <a:p>
            <a:r>
              <a:rPr lang="en-US" sz="2800" b="1" dirty="0" smtClean="0"/>
              <a:t>4.3.2 IEEE 1394 (</a:t>
            </a:r>
            <a:r>
              <a:rPr lang="en-US" sz="2800" b="1" dirty="0" err="1" smtClean="0"/>
              <a:t>Firewire</a:t>
            </a:r>
            <a:r>
              <a:rPr lang="en-US" sz="2800" b="1" dirty="0" smtClean="0"/>
              <a:t>)</a:t>
            </a:r>
          </a:p>
          <a:p>
            <a:r>
              <a:rPr lang="en-US" b="1" dirty="0"/>
              <a:t>The following table describes the common IEEE 1394 connectors</a:t>
            </a:r>
            <a:r>
              <a:rPr lang="en-US" b="1" dirty="0" smtClean="0"/>
              <a:t>:</a:t>
            </a:r>
          </a:p>
          <a:p>
            <a:endParaRPr lang="en-US" b="1" dirty="0"/>
          </a:p>
          <a:p>
            <a:r>
              <a:rPr lang="en-US" b="1" dirty="0" smtClean="0"/>
              <a:t>Connector	Description</a:t>
            </a:r>
          </a:p>
          <a:p>
            <a:r>
              <a:rPr lang="en-US" dirty="0" smtClean="0"/>
              <a:t>9-pin connector</a:t>
            </a:r>
            <a:r>
              <a:rPr lang="en-US" b="1" dirty="0" smtClean="0"/>
              <a:t>	</a:t>
            </a:r>
          </a:p>
          <a:p>
            <a:endParaRPr lang="en-US" b="1" dirty="0"/>
          </a:p>
          <a:p>
            <a:endParaRPr lang="en-US" b="1" dirty="0" smtClean="0"/>
          </a:p>
          <a:p>
            <a:endParaRPr lang="en-US" b="1" dirty="0"/>
          </a:p>
          <a:p>
            <a:endParaRPr lang="en-US" b="1" dirty="0" smtClean="0"/>
          </a:p>
          <a:p>
            <a:r>
              <a:rPr lang="en-US" b="1" dirty="0"/>
              <a:t>	</a:t>
            </a:r>
            <a:r>
              <a:rPr lang="en-US" b="1" dirty="0" smtClean="0"/>
              <a:t>	</a:t>
            </a:r>
            <a:r>
              <a:rPr lang="en-US" dirty="0"/>
              <a:t>The FireWire 9-pin connector is used with FireWire 800 devices. </a:t>
            </a:r>
            <a:endParaRPr lang="en-US" dirty="0" smtClean="0"/>
          </a:p>
          <a:p>
            <a:endParaRPr lang="en-US" dirty="0"/>
          </a:p>
          <a:p>
            <a:r>
              <a:rPr lang="en-US" dirty="0" smtClean="0"/>
              <a:t>		This </a:t>
            </a:r>
            <a:r>
              <a:rPr lang="en-US" dirty="0"/>
              <a:t>connector is most commonly </a:t>
            </a:r>
            <a:r>
              <a:rPr lang="en-US" dirty="0" smtClean="0"/>
              <a:t>found </a:t>
            </a:r>
            <a:r>
              <a:rPr lang="en-US" dirty="0"/>
              <a:t>on Apple computers, such as the MacBook Pro.</a:t>
            </a:r>
            <a:endParaRPr lang="en-US" b="1" dirty="0"/>
          </a:p>
        </p:txBody>
      </p:sp>
      <p:pic>
        <p:nvPicPr>
          <p:cNvPr id="5" name="Picture 4" descr="http://cdn.testout.com/pcpro2016-en-us/en-us/resources/text/firw_cfg/ieee-1394-9-pin.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4017" y="2753789"/>
            <a:ext cx="1832125" cy="2248517"/>
          </a:xfrm>
          <a:prstGeom prst="rect">
            <a:avLst/>
          </a:prstGeom>
          <a:noFill/>
          <a:ln>
            <a:noFill/>
          </a:ln>
        </p:spPr>
      </p:pic>
    </p:spTree>
    <p:extLst>
      <p:ext uri="{BB962C8B-B14F-4D97-AF65-F5344CB8AC3E}">
        <p14:creationId xmlns:p14="http://schemas.microsoft.com/office/powerpoint/2010/main" xmlns="" val="42819139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46703"/>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2" name="TextBox 1"/>
          <p:cNvSpPr txBox="1"/>
          <p:nvPr/>
        </p:nvSpPr>
        <p:spPr>
          <a:xfrm>
            <a:off x="478715" y="669923"/>
            <a:ext cx="11236363" cy="6063198"/>
          </a:xfrm>
          <a:prstGeom prst="rect">
            <a:avLst/>
          </a:prstGeom>
          <a:noFill/>
        </p:spPr>
        <p:txBody>
          <a:bodyPr wrap="square" rtlCol="0">
            <a:spAutoFit/>
          </a:bodyPr>
          <a:lstStyle/>
          <a:p>
            <a:r>
              <a:rPr lang="en-US" sz="2800" b="1" dirty="0" smtClean="0"/>
              <a:t>4.4 Display Devices:</a:t>
            </a:r>
          </a:p>
          <a:p>
            <a:r>
              <a:rPr lang="en-US" b="1" dirty="0"/>
              <a:t>Display devices use a variety of technologies to produce visual information. Because each technology has unique benefits and drawbacks, it is important to understand their differences. The following table describes the most common types of display devices and the technology they use</a:t>
            </a:r>
            <a:r>
              <a:rPr lang="en-US" b="1" dirty="0" smtClean="0"/>
              <a:t>:</a:t>
            </a:r>
          </a:p>
          <a:p>
            <a:endParaRPr lang="en-US" sz="800" b="1" dirty="0"/>
          </a:p>
          <a:p>
            <a:r>
              <a:rPr lang="en-US" b="1" dirty="0" smtClean="0"/>
              <a:t>Display Type	Description</a:t>
            </a:r>
          </a:p>
          <a:p>
            <a:r>
              <a:rPr lang="en-US" dirty="0" smtClean="0"/>
              <a:t>LCD		</a:t>
            </a:r>
            <a:r>
              <a:rPr lang="en-US" dirty="0"/>
              <a:t>LCDs (liquid-crystal displays) use liquid crystal technology to display visual information. LCDs are </a:t>
            </a:r>
            <a:r>
              <a:rPr lang="en-US" dirty="0" smtClean="0"/>
              <a:t>			the </a:t>
            </a:r>
            <a:r>
              <a:rPr lang="en-US" dirty="0"/>
              <a:t>most common type of display device and range in size from less than an inch to over 10 feet. </a:t>
            </a:r>
            <a:r>
              <a:rPr lang="en-US" dirty="0" smtClean="0"/>
              <a:t>			Modern </a:t>
            </a:r>
            <a:r>
              <a:rPr lang="en-US" dirty="0"/>
              <a:t>LCDs use LEDs (light-emitting diodes) to backlight the screen.</a:t>
            </a:r>
          </a:p>
          <a:p>
            <a:pPr lvl="0"/>
            <a:r>
              <a:rPr lang="en-US" dirty="0" smtClean="0"/>
              <a:t>		o Edge-Lit </a:t>
            </a:r>
            <a:r>
              <a:rPr lang="en-US" dirty="0"/>
              <a:t>White LED (EL-WLED or WLED) displays use white LEDs along one edge (usually the top) </a:t>
            </a:r>
            <a:r>
              <a:rPr lang="en-US" dirty="0" smtClean="0"/>
              <a:t>			   of </a:t>
            </a:r>
            <a:r>
              <a:rPr lang="en-US" dirty="0"/>
              <a:t>the LCD and a light diffuser to backlight the screen. EL-WLED LCDs are the least expensive, </a:t>
            </a:r>
            <a:r>
              <a:rPr lang="en-US" dirty="0" smtClean="0"/>
              <a:t>			   thinnest</a:t>
            </a:r>
            <a:r>
              <a:rPr lang="en-US" dirty="0"/>
              <a:t>, and most widely used type of LCD.</a:t>
            </a:r>
          </a:p>
          <a:p>
            <a:pPr lvl="0"/>
            <a:r>
              <a:rPr lang="en-US" dirty="0" smtClean="0"/>
              <a:t>		o Full-array </a:t>
            </a:r>
            <a:r>
              <a:rPr lang="en-US" dirty="0"/>
              <a:t>WLED displays have an array of white LEDs behind the screen. Full-array WLED LCDs are </a:t>
            </a:r>
            <a:r>
              <a:rPr lang="en-US" dirty="0" smtClean="0"/>
              <a:t>		   able </a:t>
            </a:r>
            <a:r>
              <a:rPr lang="en-US" dirty="0"/>
              <a:t>to dim specific regions of the screen, resulting in a much higher contrast ratio than LCDs that </a:t>
            </a:r>
            <a:r>
              <a:rPr lang="en-US" dirty="0" smtClean="0"/>
              <a:t>		   use </a:t>
            </a:r>
            <a:r>
              <a:rPr lang="en-US" dirty="0"/>
              <a:t>EL-WLED technology.</a:t>
            </a:r>
          </a:p>
          <a:p>
            <a:pPr lvl="0"/>
            <a:r>
              <a:rPr lang="en-US" dirty="0" smtClean="0"/>
              <a:t>		o RGB-LED </a:t>
            </a:r>
            <a:r>
              <a:rPr lang="en-US" dirty="0"/>
              <a:t>displays have an array of special LEDs that are able to emit red, green, and blue light</a:t>
            </a:r>
            <a:r>
              <a:rPr lang="en-US" dirty="0" smtClean="0"/>
              <a:t>,</a:t>
            </a:r>
            <a:br>
              <a:rPr lang="en-US" dirty="0" smtClean="0"/>
            </a:br>
            <a:r>
              <a:rPr lang="en-US" dirty="0" smtClean="0"/>
              <a:t>		   </a:t>
            </a:r>
            <a:r>
              <a:rPr lang="en-US" dirty="0"/>
              <a:t>resulting in superior color accuracy. RGB-LED displays are the most expensive type of backlighting </a:t>
            </a:r>
            <a:r>
              <a:rPr lang="en-US" dirty="0" smtClean="0"/>
              <a:t>		   technology.</a:t>
            </a:r>
          </a:p>
          <a:p>
            <a:r>
              <a:rPr lang="en-US" dirty="0"/>
              <a:t>	</a:t>
            </a:r>
            <a:r>
              <a:rPr lang="en-US" dirty="0" smtClean="0"/>
              <a:t>	</a:t>
            </a:r>
            <a:r>
              <a:rPr lang="en-US" b="1" dirty="0" smtClean="0"/>
              <a:t>Note: </a:t>
            </a:r>
            <a:r>
              <a:rPr lang="en-US" i="1" dirty="0"/>
              <a:t>Older LCD monitors, and some LCD HDTVs, use cold cathode fluorescent lamps (CCFLs) for </a:t>
            </a:r>
            <a:r>
              <a:rPr lang="en-US" i="1" dirty="0" smtClean="0"/>
              <a:t>			           backlighting</a:t>
            </a:r>
            <a:r>
              <a:rPr lang="en-US" i="1" dirty="0"/>
              <a:t>. CCFLs are able to produce better colors than EL-WLED and full-array WLED </a:t>
            </a:r>
            <a:r>
              <a:rPr lang="en-US" i="1" dirty="0" smtClean="0"/>
              <a:t>			           technologies</a:t>
            </a:r>
            <a:r>
              <a:rPr lang="en-US" i="1" dirty="0"/>
              <a:t>, but consume a lot more energy and require an internal inverter</a:t>
            </a:r>
            <a:r>
              <a:rPr lang="en-US" i="1" dirty="0" smtClean="0"/>
              <a:t>.</a:t>
            </a:r>
            <a:endParaRPr lang="en-US" i="1" dirty="0"/>
          </a:p>
        </p:txBody>
      </p:sp>
    </p:spTree>
    <p:extLst>
      <p:ext uri="{BB962C8B-B14F-4D97-AF65-F5344CB8AC3E}">
        <p14:creationId xmlns:p14="http://schemas.microsoft.com/office/powerpoint/2010/main" xmlns="" val="18266875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46703"/>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2" name="TextBox 1"/>
          <p:cNvSpPr txBox="1"/>
          <p:nvPr/>
        </p:nvSpPr>
        <p:spPr>
          <a:xfrm>
            <a:off x="489472" y="874319"/>
            <a:ext cx="11236363" cy="5416868"/>
          </a:xfrm>
          <a:prstGeom prst="rect">
            <a:avLst/>
          </a:prstGeom>
          <a:noFill/>
        </p:spPr>
        <p:txBody>
          <a:bodyPr wrap="square" rtlCol="0">
            <a:spAutoFit/>
          </a:bodyPr>
          <a:lstStyle/>
          <a:p>
            <a:r>
              <a:rPr lang="en-US" sz="2800" b="1" dirty="0" smtClean="0"/>
              <a:t>4.4 Display Devices: (LCD)</a:t>
            </a:r>
          </a:p>
          <a:p>
            <a:r>
              <a:rPr lang="en-US" b="1" dirty="0"/>
              <a:t>LCDs use one of the following panel technologies</a:t>
            </a:r>
            <a:r>
              <a:rPr lang="en-US" b="1" dirty="0" smtClean="0"/>
              <a:t>:</a:t>
            </a:r>
          </a:p>
          <a:p>
            <a:endParaRPr lang="en-US" sz="800" b="1" dirty="0"/>
          </a:p>
          <a:p>
            <a:r>
              <a:rPr lang="en-US" b="1" dirty="0" smtClean="0"/>
              <a:t>Display Type	Description</a:t>
            </a:r>
          </a:p>
          <a:p>
            <a:r>
              <a:rPr lang="en-US" dirty="0"/>
              <a:t>TN (twisted </a:t>
            </a:r>
            <a:r>
              <a:rPr lang="en-US" dirty="0" smtClean="0"/>
              <a:t>	o TN </a:t>
            </a:r>
            <a:r>
              <a:rPr lang="en-US" dirty="0"/>
              <a:t>(twisted </a:t>
            </a:r>
            <a:r>
              <a:rPr lang="en-US" dirty="0" err="1"/>
              <a:t>nematic</a:t>
            </a:r>
            <a:r>
              <a:rPr lang="en-US" dirty="0"/>
              <a:t>) panels are the most common technology used by LCDs. TN panels have very </a:t>
            </a:r>
            <a:r>
              <a:rPr lang="en-US" dirty="0" err="1" smtClean="0"/>
              <a:t>nematic</a:t>
            </a:r>
            <a:r>
              <a:rPr lang="en-US" dirty="0" smtClean="0"/>
              <a:t>) panels	    good </a:t>
            </a:r>
            <a:r>
              <a:rPr lang="en-US" dirty="0"/>
              <a:t>response times (1–5 </a:t>
            </a:r>
            <a:r>
              <a:rPr lang="en-US" dirty="0" err="1"/>
              <a:t>ms</a:t>
            </a:r>
            <a:r>
              <a:rPr lang="en-US" dirty="0"/>
              <a:t>) and refresh rates (60–144 Hz), so are great for PC gaming.</a:t>
            </a:r>
            <a:endParaRPr lang="en-US" sz="2000" dirty="0"/>
          </a:p>
          <a:p>
            <a:pPr lvl="1"/>
            <a:r>
              <a:rPr lang="en-US" dirty="0" smtClean="0"/>
              <a:t>			a. TN </a:t>
            </a:r>
            <a:r>
              <a:rPr lang="en-US" dirty="0"/>
              <a:t>panels have imperfect color reproduction due to the fact that only 6-bits per color </a:t>
            </a:r>
            <a:r>
              <a:rPr lang="en-US" dirty="0" smtClean="0"/>
              <a:t>				    can </a:t>
            </a:r>
            <a:r>
              <a:rPr lang="en-US" dirty="0"/>
              <a:t>be displayed. They mimic true 24-bit color using dithering and other techniques.</a:t>
            </a:r>
            <a:endParaRPr lang="en-US" sz="2000" dirty="0"/>
          </a:p>
          <a:p>
            <a:pPr lvl="1"/>
            <a:r>
              <a:rPr lang="en-US" dirty="0" smtClean="0"/>
              <a:t>			b. TN </a:t>
            </a:r>
            <a:r>
              <a:rPr lang="en-US" dirty="0"/>
              <a:t>panels have poor viewing angles and contrast ratios</a:t>
            </a:r>
            <a:r>
              <a:rPr lang="en-US" dirty="0" smtClean="0"/>
              <a:t>.</a:t>
            </a:r>
          </a:p>
          <a:p>
            <a:pPr lvl="1"/>
            <a:endParaRPr lang="en-US" sz="2000" dirty="0"/>
          </a:p>
          <a:p>
            <a:pPr lvl="0"/>
            <a:r>
              <a:rPr lang="en-US" dirty="0" smtClean="0"/>
              <a:t>		o IPS </a:t>
            </a:r>
            <a:r>
              <a:rPr lang="en-US" dirty="0"/>
              <a:t>(In-plane switching) panels have the best color reproduction quality and viewing angles </a:t>
            </a:r>
            <a:r>
              <a:rPr lang="en-US" dirty="0" smtClean="0"/>
              <a:t>			   among </a:t>
            </a:r>
            <a:r>
              <a:rPr lang="en-US" dirty="0"/>
              <a:t>LCDs, making them well suited for graphic artists, designers, and photographers.</a:t>
            </a:r>
            <a:endParaRPr lang="en-US" sz="2000" dirty="0"/>
          </a:p>
          <a:p>
            <a:pPr lvl="1"/>
            <a:r>
              <a:rPr lang="en-US" dirty="0" smtClean="0"/>
              <a:t>			a. IPS </a:t>
            </a:r>
            <a:r>
              <a:rPr lang="en-US" dirty="0"/>
              <a:t>panels have relatively slow response times (5–16 </a:t>
            </a:r>
            <a:r>
              <a:rPr lang="en-US" dirty="0" err="1"/>
              <a:t>ms</a:t>
            </a:r>
            <a:r>
              <a:rPr lang="en-US" dirty="0"/>
              <a:t>) and refresh rates (60 Hz) and </a:t>
            </a:r>
            <a:r>
              <a:rPr lang="en-US" dirty="0" smtClean="0"/>
              <a:t>			    have </a:t>
            </a:r>
            <a:r>
              <a:rPr lang="en-US" dirty="0"/>
              <a:t>a slight purple tint in blacks when viewed from a wide angle.</a:t>
            </a:r>
            <a:endParaRPr lang="en-US" sz="2000" dirty="0"/>
          </a:p>
          <a:p>
            <a:pPr lvl="1"/>
            <a:r>
              <a:rPr lang="en-US" dirty="0" smtClean="0"/>
              <a:t>			b. High-end </a:t>
            </a:r>
            <a:r>
              <a:rPr lang="en-US" dirty="0"/>
              <a:t>IPS LCDs are very expensive (over $1000</a:t>
            </a:r>
            <a:r>
              <a:rPr lang="en-US" dirty="0" smtClean="0"/>
              <a:t>).</a:t>
            </a:r>
          </a:p>
          <a:p>
            <a:pPr lvl="1"/>
            <a:endParaRPr lang="en-US" sz="2000" dirty="0"/>
          </a:p>
          <a:p>
            <a:pPr lvl="0"/>
            <a:r>
              <a:rPr lang="en-US" dirty="0" smtClean="0"/>
              <a:t>		</a:t>
            </a:r>
            <a:r>
              <a:rPr lang="en-US" b="1" dirty="0" smtClean="0"/>
              <a:t>Note: </a:t>
            </a:r>
            <a:r>
              <a:rPr lang="en-US" i="1" dirty="0"/>
              <a:t>Because of how they draw frames, LCDs suffer from motion blur (also called ghosting) when </a:t>
            </a:r>
            <a:r>
              <a:rPr lang="en-US" i="1" dirty="0" smtClean="0"/>
              <a:t>			           fast </a:t>
            </a:r>
            <a:r>
              <a:rPr lang="en-US" i="1" dirty="0"/>
              <a:t>movements occur on the display. While motion blur can be reduced with higher refresh </a:t>
            </a:r>
            <a:r>
              <a:rPr lang="en-US" i="1" dirty="0" smtClean="0"/>
              <a:t>			           rates </a:t>
            </a:r>
            <a:r>
              <a:rPr lang="en-US" i="1" dirty="0"/>
              <a:t>and lower response times, it can’t be eliminated entirely</a:t>
            </a:r>
            <a:r>
              <a:rPr lang="en-US" i="1" dirty="0" smtClean="0"/>
              <a:t>.</a:t>
            </a:r>
            <a:endParaRPr lang="en-US" i="1" dirty="0"/>
          </a:p>
        </p:txBody>
      </p:sp>
    </p:spTree>
    <p:extLst>
      <p:ext uri="{BB962C8B-B14F-4D97-AF65-F5344CB8AC3E}">
        <p14:creationId xmlns:p14="http://schemas.microsoft.com/office/powerpoint/2010/main" xmlns="" val="7520268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76802" name="Picture 2" descr="http://www.144hzmonitors.com/wp-content/uploads/2016/09/IPS-vs-TN.png"/>
          <p:cNvPicPr>
            <a:picLocks noChangeAspect="1" noChangeArrowheads="1"/>
          </p:cNvPicPr>
          <p:nvPr/>
        </p:nvPicPr>
        <p:blipFill>
          <a:blip r:embed="rId2" cstate="print"/>
          <a:srcRect/>
          <a:stretch>
            <a:fillRect/>
          </a:stretch>
        </p:blipFill>
        <p:spPr bwMode="auto">
          <a:xfrm>
            <a:off x="419099" y="739888"/>
            <a:ext cx="11465809" cy="5724412"/>
          </a:xfrm>
          <a:prstGeom prst="rect">
            <a:avLst/>
          </a:prstGeom>
          <a:noFill/>
        </p:spPr>
      </p:pic>
      <p:sp>
        <p:nvSpPr>
          <p:cNvPr id="5" name="TextBox 4"/>
          <p:cNvSpPr txBox="1"/>
          <p:nvPr/>
        </p:nvSpPr>
        <p:spPr>
          <a:xfrm>
            <a:off x="4787154" y="146703"/>
            <a:ext cx="2334409" cy="523220"/>
          </a:xfrm>
          <a:prstGeom prst="rect">
            <a:avLst/>
          </a:prstGeom>
          <a:noFill/>
        </p:spPr>
        <p:txBody>
          <a:bodyPr wrap="square" rtlCol="0">
            <a:spAutoFit/>
          </a:bodyPr>
          <a:lstStyle/>
          <a:p>
            <a:pPr algn="ctr"/>
            <a:r>
              <a:rPr lang="en-US" sz="2800" dirty="0" smtClean="0"/>
              <a:t>CIAT CIS101A</a:t>
            </a:r>
            <a:endParaRPr lang="en-US"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46703"/>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2" name="TextBox 1"/>
          <p:cNvSpPr txBox="1"/>
          <p:nvPr/>
        </p:nvSpPr>
        <p:spPr>
          <a:xfrm>
            <a:off x="489472" y="1110988"/>
            <a:ext cx="11236363" cy="4955203"/>
          </a:xfrm>
          <a:prstGeom prst="rect">
            <a:avLst/>
          </a:prstGeom>
          <a:noFill/>
        </p:spPr>
        <p:txBody>
          <a:bodyPr wrap="square" rtlCol="0">
            <a:spAutoFit/>
          </a:bodyPr>
          <a:lstStyle/>
          <a:p>
            <a:r>
              <a:rPr lang="en-US" sz="2800" b="1" dirty="0" smtClean="0"/>
              <a:t>4.4 Display Devices: (LCD)</a:t>
            </a:r>
          </a:p>
          <a:p>
            <a:r>
              <a:rPr lang="en-US" b="1" dirty="0" smtClean="0"/>
              <a:t>LCDs </a:t>
            </a:r>
            <a:r>
              <a:rPr lang="en-US" b="1" dirty="0"/>
              <a:t>screens are used in the following devices:</a:t>
            </a:r>
          </a:p>
          <a:p>
            <a:endParaRPr lang="en-US" i="1" dirty="0" smtClean="0"/>
          </a:p>
          <a:p>
            <a:pPr lvl="0"/>
            <a:r>
              <a:rPr lang="en-US" dirty="0" smtClean="0"/>
              <a:t>o HDTVs</a:t>
            </a:r>
            <a:endParaRPr lang="en-US" dirty="0"/>
          </a:p>
          <a:p>
            <a:pPr lvl="0"/>
            <a:endParaRPr lang="en-US" dirty="0" smtClean="0"/>
          </a:p>
          <a:p>
            <a:pPr lvl="0"/>
            <a:r>
              <a:rPr lang="en-US" dirty="0" smtClean="0"/>
              <a:t>o Computer </a:t>
            </a:r>
            <a:r>
              <a:rPr lang="en-US" dirty="0"/>
              <a:t>displays</a:t>
            </a:r>
          </a:p>
          <a:p>
            <a:pPr lvl="0"/>
            <a:endParaRPr lang="en-US" dirty="0" smtClean="0"/>
          </a:p>
          <a:p>
            <a:pPr lvl="0"/>
            <a:r>
              <a:rPr lang="en-US" dirty="0" smtClean="0"/>
              <a:t>o Tablets</a:t>
            </a:r>
            <a:endParaRPr lang="en-US" dirty="0"/>
          </a:p>
          <a:p>
            <a:pPr lvl="0"/>
            <a:endParaRPr lang="en-US" dirty="0" smtClean="0"/>
          </a:p>
          <a:p>
            <a:pPr lvl="0"/>
            <a:r>
              <a:rPr lang="en-US" dirty="0" smtClean="0"/>
              <a:t>o Smartphones</a:t>
            </a:r>
            <a:endParaRPr lang="en-US" dirty="0"/>
          </a:p>
          <a:p>
            <a:pPr lvl="0"/>
            <a:endParaRPr lang="en-US" dirty="0" smtClean="0"/>
          </a:p>
          <a:p>
            <a:pPr lvl="0"/>
            <a:r>
              <a:rPr lang="en-US" dirty="0" smtClean="0"/>
              <a:t>o Mobile </a:t>
            </a:r>
            <a:r>
              <a:rPr lang="en-US" dirty="0"/>
              <a:t>devices</a:t>
            </a:r>
          </a:p>
          <a:p>
            <a:pPr lvl="0"/>
            <a:endParaRPr lang="en-US" dirty="0" smtClean="0"/>
          </a:p>
          <a:p>
            <a:pPr lvl="0"/>
            <a:r>
              <a:rPr lang="en-US" dirty="0" smtClean="0"/>
              <a:t>o Wearable technology</a:t>
            </a:r>
          </a:p>
          <a:p>
            <a:pPr lvl="0"/>
            <a:endParaRPr lang="en-US" dirty="0"/>
          </a:p>
          <a:p>
            <a:pPr lvl="0"/>
            <a:r>
              <a:rPr lang="en-US" b="1" dirty="0" smtClean="0"/>
              <a:t>Note: </a:t>
            </a:r>
            <a:r>
              <a:rPr lang="en-US" i="1" dirty="0"/>
              <a:t>Display devices that are called LED monitors or LED TVs are simply LCDs that use LED backlighting.</a:t>
            </a:r>
          </a:p>
          <a:p>
            <a:endParaRPr lang="en-US" i="1" dirty="0"/>
          </a:p>
        </p:txBody>
      </p:sp>
    </p:spTree>
    <p:extLst>
      <p:ext uri="{BB962C8B-B14F-4D97-AF65-F5344CB8AC3E}">
        <p14:creationId xmlns:p14="http://schemas.microsoft.com/office/powerpoint/2010/main" xmlns="" val="39647935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46703"/>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2" name="TextBox 1"/>
          <p:cNvSpPr txBox="1"/>
          <p:nvPr/>
        </p:nvSpPr>
        <p:spPr>
          <a:xfrm>
            <a:off x="355226" y="613559"/>
            <a:ext cx="11236363" cy="646331"/>
          </a:xfrm>
          <a:prstGeom prst="rect">
            <a:avLst/>
          </a:prstGeom>
          <a:noFill/>
        </p:spPr>
        <p:txBody>
          <a:bodyPr wrap="square" rtlCol="0">
            <a:spAutoFit/>
          </a:bodyPr>
          <a:lstStyle/>
          <a:p>
            <a:r>
              <a:rPr lang="en-US" sz="2800" b="1" dirty="0" smtClean="0"/>
              <a:t>4.4 Display Devices: (Plasma)</a:t>
            </a:r>
          </a:p>
          <a:p>
            <a:endParaRPr lang="en-US" sz="800" b="1" dirty="0" smtClean="0"/>
          </a:p>
        </p:txBody>
      </p:sp>
      <p:pic>
        <p:nvPicPr>
          <p:cNvPr id="6147" name="Picture 3"/>
          <p:cNvPicPr>
            <a:picLocks noChangeAspect="1" noChangeArrowheads="1"/>
          </p:cNvPicPr>
          <p:nvPr/>
        </p:nvPicPr>
        <p:blipFill>
          <a:blip r:embed="rId2" cstate="print"/>
          <a:srcRect/>
          <a:stretch>
            <a:fillRect/>
          </a:stretch>
        </p:blipFill>
        <p:spPr bwMode="auto">
          <a:xfrm>
            <a:off x="859912" y="1133475"/>
            <a:ext cx="10341488" cy="5724525"/>
          </a:xfrm>
          <a:prstGeom prst="rect">
            <a:avLst/>
          </a:prstGeom>
          <a:noFill/>
          <a:ln w="9525">
            <a:noFill/>
            <a:miter lim="800000"/>
            <a:headEnd/>
            <a:tailEnd/>
          </a:ln>
        </p:spPr>
      </p:pic>
    </p:spTree>
    <p:extLst>
      <p:ext uri="{BB962C8B-B14F-4D97-AF65-F5344CB8AC3E}">
        <p14:creationId xmlns:p14="http://schemas.microsoft.com/office/powerpoint/2010/main" xmlns="" val="42626698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46703"/>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2" name="TextBox 1"/>
          <p:cNvSpPr txBox="1"/>
          <p:nvPr/>
        </p:nvSpPr>
        <p:spPr>
          <a:xfrm>
            <a:off x="336176" y="885078"/>
            <a:ext cx="11236363" cy="5355312"/>
          </a:xfrm>
          <a:prstGeom prst="rect">
            <a:avLst/>
          </a:prstGeom>
          <a:noFill/>
        </p:spPr>
        <p:txBody>
          <a:bodyPr wrap="square" rtlCol="0">
            <a:spAutoFit/>
          </a:bodyPr>
          <a:lstStyle/>
          <a:p>
            <a:r>
              <a:rPr lang="en-US" sz="2800" b="1" dirty="0" smtClean="0"/>
              <a:t>4.4 Display Devices: (OLED)</a:t>
            </a:r>
          </a:p>
          <a:p>
            <a:endParaRPr lang="en-US" sz="800" b="1" dirty="0" smtClean="0"/>
          </a:p>
          <a:p>
            <a:r>
              <a:rPr lang="en-US" b="1" dirty="0" smtClean="0"/>
              <a:t>Display Type	Description</a:t>
            </a:r>
            <a:endParaRPr lang="en-US" b="1" dirty="0"/>
          </a:p>
          <a:p>
            <a:r>
              <a:rPr lang="en-US" dirty="0" smtClean="0"/>
              <a:t>OLED		</a:t>
            </a:r>
            <a:r>
              <a:rPr lang="en-US" dirty="0"/>
              <a:t>OLED displays use a thin layer of an organic compound (called an OLED) that lights up in response </a:t>
            </a:r>
            <a:r>
              <a:rPr lang="en-US" dirty="0" smtClean="0"/>
              <a:t>			to </a:t>
            </a:r>
            <a:r>
              <a:rPr lang="en-US" dirty="0"/>
              <a:t>an electrical current. </a:t>
            </a:r>
            <a:endParaRPr lang="en-US" dirty="0" smtClean="0"/>
          </a:p>
          <a:p>
            <a:endParaRPr lang="en-US" dirty="0"/>
          </a:p>
          <a:p>
            <a:r>
              <a:rPr lang="en-US" dirty="0" smtClean="0"/>
              <a:t>		OLED </a:t>
            </a:r>
            <a:r>
              <a:rPr lang="en-US" dirty="0"/>
              <a:t>displays are more efficient, offer a wider viewing angle, and provide faster response times (&lt; </a:t>
            </a:r>
            <a:r>
              <a:rPr lang="en-US" dirty="0" smtClean="0"/>
              <a:t>		0.01 </a:t>
            </a:r>
            <a:r>
              <a:rPr lang="en-US" dirty="0" err="1"/>
              <a:t>ms</a:t>
            </a:r>
            <a:r>
              <a:rPr lang="en-US" dirty="0"/>
              <a:t>). </a:t>
            </a:r>
            <a:endParaRPr lang="en-US" dirty="0" smtClean="0"/>
          </a:p>
          <a:p>
            <a:endParaRPr lang="en-US" dirty="0"/>
          </a:p>
          <a:p>
            <a:r>
              <a:rPr lang="en-US" dirty="0" smtClean="0"/>
              <a:t>		However</a:t>
            </a:r>
            <a:r>
              <a:rPr lang="en-US" dirty="0"/>
              <a:t>, they are costly to manufacture; OLEDs are the most expensive type of display device. </a:t>
            </a:r>
            <a:endParaRPr lang="en-US" dirty="0" smtClean="0"/>
          </a:p>
          <a:p>
            <a:endParaRPr lang="en-US" dirty="0"/>
          </a:p>
          <a:p>
            <a:r>
              <a:rPr lang="en-US" dirty="0" smtClean="0"/>
              <a:t>		In </a:t>
            </a:r>
            <a:r>
              <a:rPr lang="en-US" dirty="0"/>
              <a:t>addition, the pixels in OLEDs (the organic compound) wears out faster than the pixels in LED or </a:t>
            </a:r>
            <a:r>
              <a:rPr lang="en-US" dirty="0" smtClean="0"/>
              <a:t>			plasma </a:t>
            </a:r>
            <a:r>
              <a:rPr lang="en-US" dirty="0"/>
              <a:t>displays</a:t>
            </a:r>
            <a:r>
              <a:rPr lang="en-US" dirty="0" smtClean="0"/>
              <a:t>.</a:t>
            </a:r>
          </a:p>
          <a:p>
            <a:endParaRPr lang="en-US" dirty="0"/>
          </a:p>
          <a:p>
            <a:r>
              <a:rPr lang="en-US" dirty="0" smtClean="0"/>
              <a:t>		OLEDs </a:t>
            </a:r>
            <a:r>
              <a:rPr lang="en-US" dirty="0"/>
              <a:t>can be used in any device that uses a flat-panel display. And because of their size, OLEDs can </a:t>
            </a:r>
            <a:r>
              <a:rPr lang="en-US" dirty="0" smtClean="0"/>
              <a:t>		even </a:t>
            </a:r>
            <a:r>
              <a:rPr lang="en-US" dirty="0"/>
              <a:t>be used in textiles (e.g., clothing and upholstery</a:t>
            </a:r>
            <a:r>
              <a:rPr lang="en-US" dirty="0" smtClean="0"/>
              <a:t>).</a:t>
            </a:r>
          </a:p>
          <a:p>
            <a:endParaRPr lang="en-US" dirty="0"/>
          </a:p>
          <a:p>
            <a:r>
              <a:rPr lang="en-US" b="1" dirty="0" smtClean="0"/>
              <a:t>Note: </a:t>
            </a:r>
            <a:r>
              <a:rPr lang="en-US" i="1" dirty="0"/>
              <a:t>Flexible materials can be used to create OLED screens, resulting in a bendable—sometimes even foldable</a:t>
            </a:r>
            <a:r>
              <a:rPr lang="en-US" i="1" dirty="0" smtClean="0"/>
              <a:t>—</a:t>
            </a:r>
            <a:br>
              <a:rPr lang="en-US" i="1" dirty="0" smtClean="0"/>
            </a:br>
            <a:r>
              <a:rPr lang="en-US" i="1" dirty="0" smtClean="0"/>
              <a:t>          screen</a:t>
            </a:r>
            <a:r>
              <a:rPr lang="en-US" i="1" dirty="0"/>
              <a:t>. These types of OLEDs are called FOLEDs (flexible OLEDs</a:t>
            </a:r>
            <a:r>
              <a:rPr lang="en-US" i="1" dirty="0" smtClean="0"/>
              <a:t>).</a:t>
            </a:r>
            <a:endParaRPr lang="en-US" i="1" dirty="0"/>
          </a:p>
        </p:txBody>
      </p:sp>
    </p:spTree>
    <p:extLst>
      <p:ext uri="{BB962C8B-B14F-4D97-AF65-F5344CB8AC3E}">
        <p14:creationId xmlns:p14="http://schemas.microsoft.com/office/powerpoint/2010/main" xmlns="" val="1143774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19427" y="225911"/>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2" name="TextBox 1"/>
          <p:cNvSpPr txBox="1"/>
          <p:nvPr/>
        </p:nvSpPr>
        <p:spPr>
          <a:xfrm>
            <a:off x="487239" y="459206"/>
            <a:ext cx="11236363" cy="800219"/>
          </a:xfrm>
          <a:prstGeom prst="rect">
            <a:avLst/>
          </a:prstGeom>
          <a:noFill/>
        </p:spPr>
        <p:txBody>
          <a:bodyPr wrap="square" rtlCol="0">
            <a:spAutoFit/>
          </a:bodyPr>
          <a:lstStyle/>
          <a:p>
            <a:r>
              <a:rPr lang="en-US" sz="2800" b="1" dirty="0" smtClean="0"/>
              <a:t>4.1 Peripheral Devices:</a:t>
            </a:r>
          </a:p>
          <a:p>
            <a:r>
              <a:rPr lang="en-US" b="1" dirty="0" smtClean="0"/>
              <a:t>The </a:t>
            </a:r>
            <a:r>
              <a:rPr lang="en-US" b="1" dirty="0"/>
              <a:t>following table describes some of the most common peripheral devices</a:t>
            </a:r>
            <a:r>
              <a:rPr lang="en-US" b="1" dirty="0" smtClean="0"/>
              <a:t>:</a:t>
            </a:r>
            <a:endParaRPr lang="en-US" b="1" dirty="0" smtClean="0"/>
          </a:p>
        </p:txBody>
      </p:sp>
      <p:pic>
        <p:nvPicPr>
          <p:cNvPr id="29697" name="Picture 1"/>
          <p:cNvPicPr>
            <a:picLocks noChangeAspect="1" noChangeArrowheads="1"/>
          </p:cNvPicPr>
          <p:nvPr/>
        </p:nvPicPr>
        <p:blipFill>
          <a:blip r:embed="rId3" cstate="print"/>
          <a:srcRect l="22837" t="21795" r="8606" b="18773"/>
          <a:stretch>
            <a:fillRect/>
          </a:stretch>
        </p:blipFill>
        <p:spPr bwMode="auto">
          <a:xfrm>
            <a:off x="324819" y="1222049"/>
            <a:ext cx="10286031" cy="5325400"/>
          </a:xfrm>
          <a:prstGeom prst="rect">
            <a:avLst/>
          </a:prstGeom>
          <a:noFill/>
          <a:ln w="9525">
            <a:noFill/>
            <a:miter lim="800000"/>
            <a:headEnd/>
            <a:tailEnd/>
          </a:ln>
        </p:spPr>
      </p:pic>
      <p:pic>
        <p:nvPicPr>
          <p:cNvPr id="29699" name="Picture 3" descr="Image result for graphics tablet"/>
          <p:cNvPicPr>
            <a:picLocks noChangeAspect="1" noChangeArrowheads="1"/>
          </p:cNvPicPr>
          <p:nvPr/>
        </p:nvPicPr>
        <p:blipFill>
          <a:blip r:embed="rId4" cstate="print"/>
          <a:srcRect l="14199"/>
          <a:stretch>
            <a:fillRect/>
          </a:stretch>
        </p:blipFill>
        <p:spPr bwMode="auto">
          <a:xfrm>
            <a:off x="10622863" y="1847851"/>
            <a:ext cx="1569137" cy="1219200"/>
          </a:xfrm>
          <a:prstGeom prst="rect">
            <a:avLst/>
          </a:prstGeom>
          <a:noFill/>
        </p:spPr>
      </p:pic>
      <p:pic>
        <p:nvPicPr>
          <p:cNvPr id="29701" name="Picture 5" descr="Image result for 3d scanner"/>
          <p:cNvPicPr>
            <a:picLocks noChangeAspect="1" noChangeArrowheads="1"/>
          </p:cNvPicPr>
          <p:nvPr/>
        </p:nvPicPr>
        <p:blipFill>
          <a:blip r:embed="rId5" cstate="print"/>
          <a:srcRect l="6072" r="7558"/>
          <a:stretch>
            <a:fillRect/>
          </a:stretch>
        </p:blipFill>
        <p:spPr bwMode="auto">
          <a:xfrm>
            <a:off x="10620375" y="4952549"/>
            <a:ext cx="1571625" cy="1106938"/>
          </a:xfrm>
          <a:prstGeom prst="rect">
            <a:avLst/>
          </a:prstGeom>
          <a:noFill/>
        </p:spPr>
      </p:pic>
    </p:spTree>
    <p:extLst>
      <p:ext uri="{BB962C8B-B14F-4D97-AF65-F5344CB8AC3E}">
        <p14:creationId xmlns:p14="http://schemas.microsoft.com/office/powerpoint/2010/main" xmlns="" val="30414868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03671"/>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2" name="TextBox 1"/>
          <p:cNvSpPr txBox="1"/>
          <p:nvPr/>
        </p:nvSpPr>
        <p:spPr>
          <a:xfrm>
            <a:off x="196327" y="271582"/>
            <a:ext cx="11236363" cy="646331"/>
          </a:xfrm>
          <a:prstGeom prst="rect">
            <a:avLst/>
          </a:prstGeom>
          <a:noFill/>
        </p:spPr>
        <p:txBody>
          <a:bodyPr wrap="square" rtlCol="0">
            <a:spAutoFit/>
          </a:bodyPr>
          <a:lstStyle/>
          <a:p>
            <a:r>
              <a:rPr lang="en-US" sz="2800" b="1" dirty="0" smtClean="0"/>
              <a:t>4.4 Display Devices: (Projector)</a:t>
            </a:r>
          </a:p>
          <a:p>
            <a:endParaRPr lang="en-US" sz="800" b="1" dirty="0" smtClean="0"/>
          </a:p>
        </p:txBody>
      </p:sp>
      <p:pic>
        <p:nvPicPr>
          <p:cNvPr id="3073" name="Picture 1"/>
          <p:cNvPicPr>
            <a:picLocks noChangeAspect="1" noChangeArrowheads="1"/>
          </p:cNvPicPr>
          <p:nvPr/>
        </p:nvPicPr>
        <p:blipFill>
          <a:blip r:embed="rId2" cstate="print"/>
          <a:srcRect/>
          <a:stretch>
            <a:fillRect/>
          </a:stretch>
        </p:blipFill>
        <p:spPr bwMode="auto">
          <a:xfrm>
            <a:off x="581024" y="773853"/>
            <a:ext cx="10944225" cy="5862496"/>
          </a:xfrm>
          <a:prstGeom prst="rect">
            <a:avLst/>
          </a:prstGeom>
          <a:noFill/>
          <a:ln w="9525">
            <a:noFill/>
            <a:miter lim="800000"/>
            <a:headEnd/>
            <a:tailEnd/>
          </a:ln>
        </p:spPr>
      </p:pic>
    </p:spTree>
    <p:extLst>
      <p:ext uri="{BB962C8B-B14F-4D97-AF65-F5344CB8AC3E}">
        <p14:creationId xmlns:p14="http://schemas.microsoft.com/office/powerpoint/2010/main" xmlns="" val="37034549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03671"/>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2" name="TextBox 1"/>
          <p:cNvSpPr txBox="1"/>
          <p:nvPr/>
        </p:nvSpPr>
        <p:spPr>
          <a:xfrm>
            <a:off x="196327" y="271582"/>
            <a:ext cx="11236363" cy="6186309"/>
          </a:xfrm>
          <a:prstGeom prst="rect">
            <a:avLst/>
          </a:prstGeom>
          <a:noFill/>
        </p:spPr>
        <p:txBody>
          <a:bodyPr wrap="square" rtlCol="0">
            <a:spAutoFit/>
          </a:bodyPr>
          <a:lstStyle/>
          <a:p>
            <a:r>
              <a:rPr lang="en-US" sz="2800" b="1" dirty="0" smtClean="0"/>
              <a:t>4.4 Display Specifications:</a:t>
            </a:r>
          </a:p>
          <a:p>
            <a:endParaRPr lang="en-US" sz="800" b="1" i="1" dirty="0"/>
          </a:p>
          <a:p>
            <a:r>
              <a:rPr lang="en-US" b="1" dirty="0" smtClean="0"/>
              <a:t>Specification	Description</a:t>
            </a:r>
          </a:p>
          <a:p>
            <a:r>
              <a:rPr lang="en-US" dirty="0" smtClean="0"/>
              <a:t>Resolution	</a:t>
            </a:r>
            <a:r>
              <a:rPr lang="en-US" i="1" dirty="0"/>
              <a:t>Resolution</a:t>
            </a:r>
            <a:r>
              <a:rPr lang="en-US" dirty="0"/>
              <a:t> is the number of pixels on a display screen. Resolution is expressed in a </a:t>
            </a:r>
            <a:r>
              <a:rPr lang="en-US" i="1" dirty="0"/>
              <a:t>width � </a:t>
            </a:r>
            <a:r>
              <a:rPr lang="en-US" i="1" dirty="0" smtClean="0"/>
              <a:t>			height</a:t>
            </a:r>
            <a:r>
              <a:rPr lang="en-US" dirty="0"/>
              <a:t> formula (e.g., 1920 � 1080). The numbers represent the number of pixels on that axis. A </a:t>
            </a:r>
            <a:r>
              <a:rPr lang="en-US" dirty="0" smtClean="0"/>
              <a:t>			higher </a:t>
            </a:r>
            <a:r>
              <a:rPr lang="en-US" dirty="0"/>
              <a:t>resolution means that more information can be shown on the screen at a time</a:t>
            </a:r>
            <a:r>
              <a:rPr lang="en-US" dirty="0" smtClean="0"/>
              <a:t>.</a:t>
            </a:r>
          </a:p>
          <a:p>
            <a:endParaRPr lang="en-US" dirty="0"/>
          </a:p>
          <a:p>
            <a:pPr lvl="0"/>
            <a:r>
              <a:rPr lang="en-US" b="1" dirty="0" smtClean="0"/>
              <a:t>		o SVGA</a:t>
            </a:r>
            <a:r>
              <a:rPr lang="en-US" dirty="0"/>
              <a:t> 800 � 600</a:t>
            </a:r>
          </a:p>
          <a:p>
            <a:pPr lvl="0"/>
            <a:r>
              <a:rPr lang="en-US" b="1" dirty="0" smtClean="0"/>
              <a:t>		o XGA</a:t>
            </a:r>
            <a:r>
              <a:rPr lang="en-US" dirty="0"/>
              <a:t> 1024 � 768</a:t>
            </a:r>
          </a:p>
          <a:p>
            <a:pPr lvl="0"/>
            <a:r>
              <a:rPr lang="en-US" b="1" dirty="0" smtClean="0"/>
              <a:t>		o XGA</a:t>
            </a:r>
            <a:r>
              <a:rPr lang="en-US" b="1" dirty="0"/>
              <a:t>+</a:t>
            </a:r>
            <a:r>
              <a:rPr lang="en-US" dirty="0"/>
              <a:t> 1152 � 864</a:t>
            </a:r>
          </a:p>
          <a:p>
            <a:pPr lvl="0"/>
            <a:r>
              <a:rPr lang="en-US" b="1" dirty="0" smtClean="0"/>
              <a:t>		o WXGA</a:t>
            </a:r>
            <a:r>
              <a:rPr lang="en-US" dirty="0"/>
              <a:t> 1280 � 720</a:t>
            </a:r>
          </a:p>
          <a:p>
            <a:pPr lvl="0"/>
            <a:r>
              <a:rPr lang="en-US" b="1" dirty="0" smtClean="0"/>
              <a:t>		o SXGA</a:t>
            </a:r>
            <a:r>
              <a:rPr lang="en-US" dirty="0"/>
              <a:t> 1280 � 1024</a:t>
            </a:r>
          </a:p>
          <a:p>
            <a:pPr lvl="0"/>
            <a:r>
              <a:rPr lang="en-US" b="1" dirty="0" smtClean="0"/>
              <a:t>		o WSXGA</a:t>
            </a:r>
            <a:r>
              <a:rPr lang="en-US" b="1" dirty="0"/>
              <a:t>+</a:t>
            </a:r>
            <a:r>
              <a:rPr lang="en-US" dirty="0"/>
              <a:t> 1680 � 1050</a:t>
            </a:r>
          </a:p>
          <a:p>
            <a:pPr lvl="0"/>
            <a:r>
              <a:rPr lang="en-US" b="1" dirty="0" smtClean="0"/>
              <a:t>		o UXGA</a:t>
            </a:r>
            <a:r>
              <a:rPr lang="en-US" dirty="0"/>
              <a:t> 1600 � 1200</a:t>
            </a:r>
          </a:p>
          <a:p>
            <a:pPr lvl="0"/>
            <a:r>
              <a:rPr lang="en-US" b="1" dirty="0" smtClean="0"/>
              <a:t>		o FHD</a:t>
            </a:r>
            <a:r>
              <a:rPr lang="en-US" dirty="0"/>
              <a:t> 1920 � 1080</a:t>
            </a:r>
          </a:p>
          <a:p>
            <a:pPr lvl="0"/>
            <a:r>
              <a:rPr lang="en-US" b="1" dirty="0" smtClean="0"/>
              <a:t>		o WUXGA</a:t>
            </a:r>
            <a:r>
              <a:rPr lang="en-US" dirty="0"/>
              <a:t> 1920 � 1200</a:t>
            </a:r>
          </a:p>
          <a:p>
            <a:pPr lvl="0"/>
            <a:r>
              <a:rPr lang="en-US" b="1" dirty="0" smtClean="0"/>
              <a:t>		o QHD</a:t>
            </a:r>
            <a:r>
              <a:rPr lang="en-US" dirty="0"/>
              <a:t> 2560 � 1440</a:t>
            </a:r>
          </a:p>
          <a:p>
            <a:pPr lvl="0"/>
            <a:r>
              <a:rPr lang="en-US" b="1" dirty="0" smtClean="0"/>
              <a:t>		o 4K </a:t>
            </a:r>
            <a:r>
              <a:rPr lang="en-US" b="1" dirty="0"/>
              <a:t>UHD</a:t>
            </a:r>
            <a:r>
              <a:rPr lang="en-US" dirty="0"/>
              <a:t> 3840 � 2160</a:t>
            </a:r>
          </a:p>
          <a:p>
            <a:endParaRPr lang="en-US" dirty="0"/>
          </a:p>
          <a:p>
            <a:r>
              <a:rPr lang="en-US" dirty="0" smtClean="0"/>
              <a:t>		</a:t>
            </a:r>
            <a:r>
              <a:rPr lang="en-US" dirty="0"/>
              <a:t>In addition, resolutions are sometimes referred to by their last number followed by the letter "p" </a:t>
            </a:r>
            <a:r>
              <a:rPr lang="en-US" dirty="0" smtClean="0"/>
              <a:t>			(</a:t>
            </a:r>
            <a:r>
              <a:rPr lang="en-US" dirty="0"/>
              <a:t>e.g., 720p, 1080p, or 2160p). The "p" stands for progressive scan, which means the display device </a:t>
            </a:r>
            <a:r>
              <a:rPr lang="en-US" dirty="0" smtClean="0"/>
              <a:t>		draws </a:t>
            </a:r>
            <a:r>
              <a:rPr lang="en-US" dirty="0"/>
              <a:t>each line on the screen in order. This naming convention is primarily used by </a:t>
            </a:r>
            <a:r>
              <a:rPr lang="en-US" dirty="0" smtClean="0"/>
              <a:t>HDTVs</a:t>
            </a:r>
            <a:r>
              <a:rPr lang="en-US" dirty="0"/>
              <a:t>.</a:t>
            </a:r>
          </a:p>
        </p:txBody>
      </p:sp>
      <p:sp>
        <p:nvSpPr>
          <p:cNvPr id="5" name="TextBox 4"/>
          <p:cNvSpPr txBox="1"/>
          <p:nvPr/>
        </p:nvSpPr>
        <p:spPr>
          <a:xfrm>
            <a:off x="5604735" y="2638334"/>
            <a:ext cx="4873214" cy="1754326"/>
          </a:xfrm>
          <a:prstGeom prst="rect">
            <a:avLst/>
          </a:prstGeom>
          <a:noFill/>
          <a:ln>
            <a:solidFill>
              <a:schemeClr val="accent1"/>
            </a:solidFill>
          </a:ln>
        </p:spPr>
        <p:txBody>
          <a:bodyPr wrap="square" rtlCol="0">
            <a:spAutoFit/>
          </a:bodyPr>
          <a:lstStyle/>
          <a:p>
            <a:r>
              <a:rPr lang="en-US" dirty="0"/>
              <a:t>All flat-panel displays have a native resolution. The native resolution specifies both the number of physical pixels on the screen and the display's maximum resolution. The native resolution also specifies the resolution that should be used to achieve optimal image quality.</a:t>
            </a:r>
          </a:p>
        </p:txBody>
      </p:sp>
    </p:spTree>
    <p:extLst>
      <p:ext uri="{BB962C8B-B14F-4D97-AF65-F5344CB8AC3E}">
        <p14:creationId xmlns:p14="http://schemas.microsoft.com/office/powerpoint/2010/main" xmlns="" val="3064456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03671"/>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2" name="TextBox 1"/>
          <p:cNvSpPr txBox="1"/>
          <p:nvPr/>
        </p:nvSpPr>
        <p:spPr>
          <a:xfrm>
            <a:off x="336176" y="712646"/>
            <a:ext cx="11236363" cy="5632311"/>
          </a:xfrm>
          <a:prstGeom prst="rect">
            <a:avLst/>
          </a:prstGeom>
          <a:noFill/>
        </p:spPr>
        <p:txBody>
          <a:bodyPr wrap="square" rtlCol="0">
            <a:spAutoFit/>
          </a:bodyPr>
          <a:lstStyle/>
          <a:p>
            <a:r>
              <a:rPr lang="en-US" sz="2800" b="1" dirty="0" smtClean="0"/>
              <a:t>4.4 Display Specifications:</a:t>
            </a:r>
          </a:p>
          <a:p>
            <a:endParaRPr lang="en-US" sz="800" b="1" i="1" dirty="0"/>
          </a:p>
          <a:p>
            <a:r>
              <a:rPr lang="en-US" b="1" dirty="0" smtClean="0"/>
              <a:t>Specification	Description</a:t>
            </a:r>
          </a:p>
          <a:p>
            <a:r>
              <a:rPr lang="en-US" dirty="0" smtClean="0"/>
              <a:t>Aspect Ratio	</a:t>
            </a:r>
            <a:r>
              <a:rPr lang="en-US" dirty="0"/>
              <a:t>The aspect ratio is the proportion between the width and height of a resolution. Aspect ratios are </a:t>
            </a:r>
            <a:r>
              <a:rPr lang="en-US" dirty="0" smtClean="0"/>
              <a:t>			used </a:t>
            </a:r>
            <a:r>
              <a:rPr lang="en-US" dirty="0"/>
              <a:t>by both display devices and video content. The following are the three most commonly used </a:t>
            </a:r>
            <a:r>
              <a:rPr lang="en-US" dirty="0" smtClean="0"/>
              <a:t>			aspect </a:t>
            </a:r>
            <a:r>
              <a:rPr lang="en-US" dirty="0"/>
              <a:t>ratios:</a:t>
            </a:r>
            <a:endParaRPr lang="en-US" sz="2000" dirty="0"/>
          </a:p>
          <a:p>
            <a:pPr lvl="0"/>
            <a:endParaRPr lang="en-US" dirty="0" smtClean="0"/>
          </a:p>
          <a:p>
            <a:pPr lvl="0"/>
            <a:r>
              <a:rPr lang="en-US" dirty="0"/>
              <a:t>	</a:t>
            </a:r>
            <a:r>
              <a:rPr lang="en-US" dirty="0" smtClean="0"/>
              <a:t>	o 4:3 </a:t>
            </a:r>
            <a:r>
              <a:rPr lang="en-US" dirty="0"/>
              <a:t>is used primarily by analog TV broadcasts and older flat-panel and CRT displays. </a:t>
            </a:r>
            <a:endParaRPr lang="en-US" dirty="0" smtClean="0"/>
          </a:p>
          <a:p>
            <a:pPr lvl="0"/>
            <a:r>
              <a:rPr lang="en-US" dirty="0"/>
              <a:t>	</a:t>
            </a:r>
            <a:r>
              <a:rPr lang="en-US" dirty="0" smtClean="0"/>
              <a:t>	   Common </a:t>
            </a:r>
            <a:r>
              <a:rPr lang="en-US" dirty="0"/>
              <a:t>4:3 resolutions include:</a:t>
            </a:r>
            <a:endParaRPr lang="en-US" sz="2000" dirty="0"/>
          </a:p>
          <a:p>
            <a:pPr lvl="1"/>
            <a:r>
              <a:rPr lang="en-US" dirty="0" smtClean="0"/>
              <a:t>			a. 800 </a:t>
            </a:r>
            <a:r>
              <a:rPr lang="en-US" dirty="0"/>
              <a:t>� 600 (SVGA)</a:t>
            </a:r>
            <a:endParaRPr lang="en-US" sz="2000" dirty="0"/>
          </a:p>
          <a:p>
            <a:pPr lvl="1"/>
            <a:r>
              <a:rPr lang="en-US" dirty="0" smtClean="0"/>
              <a:t>			b. 1600 </a:t>
            </a:r>
            <a:r>
              <a:rPr lang="en-US" dirty="0"/>
              <a:t>� 1200 (UXGA)</a:t>
            </a:r>
            <a:endParaRPr lang="en-US" sz="2000" dirty="0"/>
          </a:p>
          <a:p>
            <a:pPr lvl="0"/>
            <a:r>
              <a:rPr lang="en-US" dirty="0" smtClean="0"/>
              <a:t>		o 16:9 </a:t>
            </a:r>
            <a:r>
              <a:rPr lang="en-US" dirty="0"/>
              <a:t>is a widescreen aspect ratio used by HDTVs, computer displays, and most production films. </a:t>
            </a:r>
            <a:r>
              <a:rPr lang="en-US" dirty="0" smtClean="0"/>
              <a:t>			   Common </a:t>
            </a:r>
            <a:r>
              <a:rPr lang="en-US" dirty="0"/>
              <a:t>16:9 resolutions include:</a:t>
            </a:r>
            <a:endParaRPr lang="en-US" sz="2000" dirty="0"/>
          </a:p>
          <a:p>
            <a:pPr lvl="1"/>
            <a:r>
              <a:rPr lang="en-US" dirty="0" smtClean="0"/>
              <a:t>			a. 1280 </a:t>
            </a:r>
            <a:r>
              <a:rPr lang="en-US" dirty="0"/>
              <a:t>� 720 (WXGA)</a:t>
            </a:r>
            <a:endParaRPr lang="en-US" sz="2000" dirty="0"/>
          </a:p>
          <a:p>
            <a:pPr lvl="1"/>
            <a:r>
              <a:rPr lang="en-US" dirty="0" smtClean="0"/>
              <a:t>			b. 1920 </a:t>
            </a:r>
            <a:r>
              <a:rPr lang="en-US" dirty="0"/>
              <a:t>� 1080 (FHD)</a:t>
            </a:r>
            <a:endParaRPr lang="en-US" sz="2000" dirty="0"/>
          </a:p>
          <a:p>
            <a:pPr lvl="1"/>
            <a:r>
              <a:rPr lang="en-US" dirty="0" smtClean="0"/>
              <a:t>			c. 3840 </a:t>
            </a:r>
            <a:r>
              <a:rPr lang="en-US" dirty="0"/>
              <a:t>� 2160 (4K UHD)</a:t>
            </a:r>
            <a:endParaRPr lang="en-US" sz="2000" dirty="0"/>
          </a:p>
          <a:p>
            <a:pPr lvl="0"/>
            <a:r>
              <a:rPr lang="en-US" dirty="0" smtClean="0"/>
              <a:t>		o 16:10 </a:t>
            </a:r>
            <a:r>
              <a:rPr lang="en-US" dirty="0"/>
              <a:t>is a widescreen aspect ratio used exclusively by computer display devices. </a:t>
            </a:r>
            <a:endParaRPr lang="en-US" dirty="0" smtClean="0"/>
          </a:p>
          <a:p>
            <a:pPr lvl="0"/>
            <a:r>
              <a:rPr lang="en-US" dirty="0"/>
              <a:t>	</a:t>
            </a:r>
            <a:r>
              <a:rPr lang="en-US" dirty="0" smtClean="0"/>
              <a:t>	    Common </a:t>
            </a:r>
            <a:r>
              <a:rPr lang="en-US" dirty="0"/>
              <a:t>16:10 resolutions include:</a:t>
            </a:r>
            <a:endParaRPr lang="en-US" sz="2000" dirty="0"/>
          </a:p>
          <a:p>
            <a:pPr lvl="1"/>
            <a:r>
              <a:rPr lang="en-US" dirty="0" smtClean="0"/>
              <a:t>			a. 1680 </a:t>
            </a:r>
            <a:r>
              <a:rPr lang="en-US" dirty="0"/>
              <a:t>� 1050 (WSXGA+)</a:t>
            </a:r>
            <a:endParaRPr lang="en-US" sz="2000" dirty="0"/>
          </a:p>
          <a:p>
            <a:r>
              <a:rPr lang="en-US" dirty="0" smtClean="0"/>
              <a:t>			b. 1920 </a:t>
            </a:r>
            <a:r>
              <a:rPr lang="en-US" dirty="0"/>
              <a:t>� 1200 (WUXGA)</a:t>
            </a:r>
          </a:p>
        </p:txBody>
      </p:sp>
    </p:spTree>
    <p:extLst>
      <p:ext uri="{BB962C8B-B14F-4D97-AF65-F5344CB8AC3E}">
        <p14:creationId xmlns:p14="http://schemas.microsoft.com/office/powerpoint/2010/main" xmlns="" val="30140590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03671"/>
            <a:ext cx="2334409" cy="523220"/>
          </a:xfrm>
          <a:prstGeom prst="rect">
            <a:avLst/>
          </a:prstGeom>
          <a:noFill/>
        </p:spPr>
        <p:txBody>
          <a:bodyPr wrap="square" rtlCol="0">
            <a:spAutoFit/>
          </a:bodyPr>
          <a:lstStyle/>
          <a:p>
            <a:pPr algn="ctr"/>
            <a:r>
              <a:rPr lang="en-US" sz="2800" dirty="0" smtClean="0"/>
              <a:t>CIAT CIS101A</a:t>
            </a:r>
            <a:endParaRPr lang="en-US" sz="2800" dirty="0"/>
          </a:p>
        </p:txBody>
      </p:sp>
      <p:pic>
        <p:nvPicPr>
          <p:cNvPr id="52226" name="Picture 2"/>
          <p:cNvPicPr>
            <a:picLocks noChangeAspect="1" noChangeArrowheads="1"/>
          </p:cNvPicPr>
          <p:nvPr/>
        </p:nvPicPr>
        <p:blipFill>
          <a:blip r:embed="rId2" cstate="print"/>
          <a:srcRect/>
          <a:stretch>
            <a:fillRect/>
          </a:stretch>
        </p:blipFill>
        <p:spPr bwMode="auto">
          <a:xfrm>
            <a:off x="266700" y="1219200"/>
            <a:ext cx="11606213" cy="5257800"/>
          </a:xfrm>
          <a:prstGeom prst="rect">
            <a:avLst/>
          </a:prstGeom>
          <a:noFill/>
          <a:ln w="9525">
            <a:noFill/>
            <a:miter lim="800000"/>
            <a:headEnd/>
            <a:tailEnd/>
          </a:ln>
        </p:spPr>
      </p:pic>
      <p:sp>
        <p:nvSpPr>
          <p:cNvPr id="5" name="Rectangle 4"/>
          <p:cNvSpPr/>
          <p:nvPr/>
        </p:nvSpPr>
        <p:spPr>
          <a:xfrm>
            <a:off x="413863" y="602734"/>
            <a:ext cx="4589937" cy="523220"/>
          </a:xfrm>
          <a:prstGeom prst="rect">
            <a:avLst/>
          </a:prstGeom>
        </p:spPr>
        <p:txBody>
          <a:bodyPr wrap="square">
            <a:spAutoFit/>
          </a:bodyPr>
          <a:lstStyle/>
          <a:p>
            <a:r>
              <a:rPr lang="en-US" sz="2800" b="1" dirty="0" smtClean="0"/>
              <a:t>4.4 Display Specifications:</a:t>
            </a:r>
          </a:p>
        </p:txBody>
      </p:sp>
    </p:spTree>
    <p:extLst>
      <p:ext uri="{BB962C8B-B14F-4D97-AF65-F5344CB8AC3E}">
        <p14:creationId xmlns:p14="http://schemas.microsoft.com/office/powerpoint/2010/main" xmlns="" val="30140590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03671"/>
            <a:ext cx="2334409" cy="523220"/>
          </a:xfrm>
          <a:prstGeom prst="rect">
            <a:avLst/>
          </a:prstGeom>
          <a:noFill/>
        </p:spPr>
        <p:txBody>
          <a:bodyPr wrap="square" rtlCol="0">
            <a:spAutoFit/>
          </a:bodyPr>
          <a:lstStyle/>
          <a:p>
            <a:pPr algn="ctr"/>
            <a:r>
              <a:rPr lang="en-US" sz="2800" dirty="0" smtClean="0"/>
              <a:t>CIAT CIS101A</a:t>
            </a:r>
            <a:endParaRPr lang="en-US" sz="2800" dirty="0"/>
          </a:p>
        </p:txBody>
      </p:sp>
      <p:pic>
        <p:nvPicPr>
          <p:cNvPr id="53250" name="Picture 2"/>
          <p:cNvPicPr>
            <a:picLocks noChangeAspect="1" noChangeArrowheads="1"/>
          </p:cNvPicPr>
          <p:nvPr/>
        </p:nvPicPr>
        <p:blipFill>
          <a:blip r:embed="rId2" cstate="print"/>
          <a:srcRect/>
          <a:stretch>
            <a:fillRect/>
          </a:stretch>
        </p:blipFill>
        <p:spPr bwMode="auto">
          <a:xfrm>
            <a:off x="444500" y="1041061"/>
            <a:ext cx="11225213" cy="5601040"/>
          </a:xfrm>
          <a:prstGeom prst="rect">
            <a:avLst/>
          </a:prstGeom>
          <a:noFill/>
          <a:ln w="9525">
            <a:noFill/>
            <a:miter lim="800000"/>
            <a:headEnd/>
            <a:tailEnd/>
          </a:ln>
        </p:spPr>
      </p:pic>
      <p:sp>
        <p:nvSpPr>
          <p:cNvPr id="5" name="Rectangle 4"/>
          <p:cNvSpPr/>
          <p:nvPr/>
        </p:nvSpPr>
        <p:spPr>
          <a:xfrm>
            <a:off x="477363" y="513834"/>
            <a:ext cx="4589937" cy="523220"/>
          </a:xfrm>
          <a:prstGeom prst="rect">
            <a:avLst/>
          </a:prstGeom>
        </p:spPr>
        <p:txBody>
          <a:bodyPr wrap="square">
            <a:spAutoFit/>
          </a:bodyPr>
          <a:lstStyle/>
          <a:p>
            <a:r>
              <a:rPr lang="en-US" sz="2800" b="1" dirty="0" smtClean="0"/>
              <a:t>4.4 Display Specifications:</a:t>
            </a:r>
          </a:p>
        </p:txBody>
      </p:sp>
    </p:spTree>
    <p:extLst>
      <p:ext uri="{BB962C8B-B14F-4D97-AF65-F5344CB8AC3E}">
        <p14:creationId xmlns:p14="http://schemas.microsoft.com/office/powerpoint/2010/main" xmlns="" val="30140590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03671"/>
            <a:ext cx="2334409" cy="523220"/>
          </a:xfrm>
          <a:prstGeom prst="rect">
            <a:avLst/>
          </a:prstGeom>
          <a:noFill/>
        </p:spPr>
        <p:txBody>
          <a:bodyPr wrap="square" rtlCol="0">
            <a:spAutoFit/>
          </a:bodyPr>
          <a:lstStyle/>
          <a:p>
            <a:pPr algn="ctr"/>
            <a:r>
              <a:rPr lang="en-US" sz="2800" dirty="0" smtClean="0"/>
              <a:t>CIAT CIS101A</a:t>
            </a:r>
            <a:endParaRPr lang="en-US" sz="2800" dirty="0"/>
          </a:p>
        </p:txBody>
      </p:sp>
      <p:pic>
        <p:nvPicPr>
          <p:cNvPr id="54274" name="Picture 2"/>
          <p:cNvPicPr>
            <a:picLocks noChangeAspect="1" noChangeArrowheads="1"/>
          </p:cNvPicPr>
          <p:nvPr/>
        </p:nvPicPr>
        <p:blipFill>
          <a:blip r:embed="rId2" cstate="print"/>
          <a:srcRect/>
          <a:stretch>
            <a:fillRect/>
          </a:stretch>
        </p:blipFill>
        <p:spPr bwMode="auto">
          <a:xfrm>
            <a:off x="809625" y="642018"/>
            <a:ext cx="10696575" cy="6101681"/>
          </a:xfrm>
          <a:prstGeom prst="rect">
            <a:avLst/>
          </a:prstGeom>
          <a:noFill/>
          <a:ln w="9525">
            <a:noFill/>
            <a:miter lim="800000"/>
            <a:headEnd/>
            <a:tailEnd/>
          </a:ln>
        </p:spPr>
      </p:pic>
    </p:spTree>
    <p:extLst>
      <p:ext uri="{BB962C8B-B14F-4D97-AF65-F5344CB8AC3E}">
        <p14:creationId xmlns:p14="http://schemas.microsoft.com/office/powerpoint/2010/main" xmlns="" val="30140590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03671"/>
            <a:ext cx="2334409" cy="523220"/>
          </a:xfrm>
          <a:prstGeom prst="rect">
            <a:avLst/>
          </a:prstGeom>
          <a:noFill/>
        </p:spPr>
        <p:txBody>
          <a:bodyPr wrap="square" rtlCol="0">
            <a:spAutoFit/>
          </a:bodyPr>
          <a:lstStyle/>
          <a:p>
            <a:pPr algn="ctr"/>
            <a:r>
              <a:rPr lang="en-US" sz="2800" dirty="0" smtClean="0"/>
              <a:t>CIAT CIS101A</a:t>
            </a:r>
            <a:endParaRPr lang="en-US" sz="2800" dirty="0"/>
          </a:p>
        </p:txBody>
      </p:sp>
      <p:pic>
        <p:nvPicPr>
          <p:cNvPr id="55298" name="Picture 2"/>
          <p:cNvPicPr>
            <a:picLocks noChangeAspect="1" noChangeArrowheads="1"/>
          </p:cNvPicPr>
          <p:nvPr/>
        </p:nvPicPr>
        <p:blipFill>
          <a:blip r:embed="rId2" cstate="print"/>
          <a:srcRect/>
          <a:stretch>
            <a:fillRect/>
          </a:stretch>
        </p:blipFill>
        <p:spPr bwMode="auto">
          <a:xfrm>
            <a:off x="1647825" y="593595"/>
            <a:ext cx="8143875" cy="6101127"/>
          </a:xfrm>
          <a:prstGeom prst="rect">
            <a:avLst/>
          </a:prstGeom>
          <a:noFill/>
          <a:ln w="9525">
            <a:noFill/>
            <a:miter lim="800000"/>
            <a:headEnd/>
            <a:tailEnd/>
          </a:ln>
        </p:spPr>
      </p:pic>
    </p:spTree>
    <p:extLst>
      <p:ext uri="{BB962C8B-B14F-4D97-AF65-F5344CB8AC3E}">
        <p14:creationId xmlns:p14="http://schemas.microsoft.com/office/powerpoint/2010/main" xmlns="" val="30140590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03671"/>
            <a:ext cx="2334409" cy="523220"/>
          </a:xfrm>
          <a:prstGeom prst="rect">
            <a:avLst/>
          </a:prstGeom>
          <a:noFill/>
        </p:spPr>
        <p:txBody>
          <a:bodyPr wrap="square" rtlCol="0">
            <a:spAutoFit/>
          </a:bodyPr>
          <a:lstStyle/>
          <a:p>
            <a:pPr algn="ctr"/>
            <a:r>
              <a:rPr lang="en-US" sz="2800" dirty="0" smtClean="0"/>
              <a:t>CIAT CIS101A</a:t>
            </a:r>
            <a:endParaRPr lang="en-US" sz="2800" dirty="0"/>
          </a:p>
        </p:txBody>
      </p:sp>
      <p:pic>
        <p:nvPicPr>
          <p:cNvPr id="56322" name="Picture 2"/>
          <p:cNvPicPr>
            <a:picLocks noChangeAspect="1" noChangeArrowheads="1"/>
          </p:cNvPicPr>
          <p:nvPr/>
        </p:nvPicPr>
        <p:blipFill>
          <a:blip r:embed="rId2" cstate="print"/>
          <a:srcRect/>
          <a:stretch>
            <a:fillRect/>
          </a:stretch>
        </p:blipFill>
        <p:spPr bwMode="auto">
          <a:xfrm>
            <a:off x="600075" y="612488"/>
            <a:ext cx="11117263" cy="6129625"/>
          </a:xfrm>
          <a:prstGeom prst="rect">
            <a:avLst/>
          </a:prstGeom>
          <a:noFill/>
          <a:ln w="9525">
            <a:noFill/>
            <a:miter lim="800000"/>
            <a:headEnd/>
            <a:tailEnd/>
          </a:ln>
        </p:spPr>
      </p:pic>
    </p:spTree>
    <p:extLst>
      <p:ext uri="{BB962C8B-B14F-4D97-AF65-F5344CB8AC3E}">
        <p14:creationId xmlns:p14="http://schemas.microsoft.com/office/powerpoint/2010/main" xmlns="" val="30140590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03671"/>
            <a:ext cx="2334409" cy="523220"/>
          </a:xfrm>
          <a:prstGeom prst="rect">
            <a:avLst/>
          </a:prstGeom>
          <a:noFill/>
        </p:spPr>
        <p:txBody>
          <a:bodyPr wrap="square" rtlCol="0">
            <a:spAutoFit/>
          </a:bodyPr>
          <a:lstStyle/>
          <a:p>
            <a:pPr algn="ctr"/>
            <a:r>
              <a:rPr lang="en-US" sz="2800" dirty="0" smtClean="0"/>
              <a:t>CIAT CIS101A</a:t>
            </a:r>
            <a:endParaRPr lang="en-US" sz="2800" dirty="0"/>
          </a:p>
        </p:txBody>
      </p:sp>
      <p:pic>
        <p:nvPicPr>
          <p:cNvPr id="57346" name="Picture 2"/>
          <p:cNvPicPr>
            <a:picLocks noChangeAspect="1" noChangeArrowheads="1"/>
          </p:cNvPicPr>
          <p:nvPr/>
        </p:nvPicPr>
        <p:blipFill>
          <a:blip r:embed="rId2" cstate="print"/>
          <a:srcRect/>
          <a:stretch>
            <a:fillRect/>
          </a:stretch>
        </p:blipFill>
        <p:spPr bwMode="auto">
          <a:xfrm>
            <a:off x="428625" y="625146"/>
            <a:ext cx="11333163" cy="6099504"/>
          </a:xfrm>
          <a:prstGeom prst="rect">
            <a:avLst/>
          </a:prstGeom>
          <a:noFill/>
          <a:ln w="9525">
            <a:noFill/>
            <a:miter lim="800000"/>
            <a:headEnd/>
            <a:tailEnd/>
          </a:ln>
        </p:spPr>
      </p:pic>
    </p:spTree>
    <p:extLst>
      <p:ext uri="{BB962C8B-B14F-4D97-AF65-F5344CB8AC3E}">
        <p14:creationId xmlns:p14="http://schemas.microsoft.com/office/powerpoint/2010/main" xmlns="" val="30140590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03671"/>
            <a:ext cx="2334409" cy="523220"/>
          </a:xfrm>
          <a:prstGeom prst="rect">
            <a:avLst/>
          </a:prstGeom>
          <a:noFill/>
        </p:spPr>
        <p:txBody>
          <a:bodyPr wrap="square" rtlCol="0">
            <a:spAutoFit/>
          </a:bodyPr>
          <a:lstStyle/>
          <a:p>
            <a:pPr algn="ctr"/>
            <a:r>
              <a:rPr lang="en-US" sz="2800" dirty="0" smtClean="0"/>
              <a:t>CIAT CIS101A</a:t>
            </a:r>
            <a:endParaRPr lang="en-US" sz="2800" dirty="0"/>
          </a:p>
        </p:txBody>
      </p:sp>
      <p:pic>
        <p:nvPicPr>
          <p:cNvPr id="58370" name="Picture 2"/>
          <p:cNvPicPr>
            <a:picLocks noChangeAspect="1" noChangeArrowheads="1"/>
          </p:cNvPicPr>
          <p:nvPr/>
        </p:nvPicPr>
        <p:blipFill>
          <a:blip r:embed="rId2" cstate="print"/>
          <a:srcRect/>
          <a:stretch>
            <a:fillRect/>
          </a:stretch>
        </p:blipFill>
        <p:spPr bwMode="auto">
          <a:xfrm>
            <a:off x="266700" y="633049"/>
            <a:ext cx="11517313" cy="5828075"/>
          </a:xfrm>
          <a:prstGeom prst="rect">
            <a:avLst/>
          </a:prstGeom>
          <a:noFill/>
          <a:ln w="9525">
            <a:noFill/>
            <a:miter lim="800000"/>
            <a:headEnd/>
            <a:tailEnd/>
          </a:ln>
        </p:spPr>
      </p:pic>
    </p:spTree>
    <p:extLst>
      <p:ext uri="{BB962C8B-B14F-4D97-AF65-F5344CB8AC3E}">
        <p14:creationId xmlns:p14="http://schemas.microsoft.com/office/powerpoint/2010/main" xmlns="" val="3014059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l="22821" t="19231" r="9824" b="14872"/>
          <a:stretch>
            <a:fillRect/>
          </a:stretch>
        </p:blipFill>
        <p:spPr bwMode="auto">
          <a:xfrm>
            <a:off x="251349" y="339984"/>
            <a:ext cx="11316537" cy="6227730"/>
          </a:xfrm>
          <a:prstGeom prst="rect">
            <a:avLst/>
          </a:prstGeom>
          <a:noFill/>
          <a:ln w="9525">
            <a:noFill/>
            <a:miter lim="800000"/>
            <a:headEnd/>
            <a:tailEnd/>
          </a:ln>
        </p:spPr>
      </p:pic>
      <p:sp>
        <p:nvSpPr>
          <p:cNvPr id="45060" name="AutoShape 4" descr="Image result for biometric scann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2" name="AutoShape 6" descr="Image result for biometric scann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4" name="AutoShape 8" descr="Image result for biometric scann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6" name="AutoShape 10" descr="Image result for biometric scann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8" name="AutoShape 12" descr="Image result for biometric scann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5069" name="Picture 13"/>
          <p:cNvPicPr>
            <a:picLocks noChangeAspect="1" noChangeArrowheads="1"/>
          </p:cNvPicPr>
          <p:nvPr/>
        </p:nvPicPr>
        <p:blipFill>
          <a:blip r:embed="rId3" cstate="print"/>
          <a:srcRect/>
          <a:stretch>
            <a:fillRect/>
          </a:stretch>
        </p:blipFill>
        <p:spPr bwMode="auto">
          <a:xfrm>
            <a:off x="5969000" y="5105400"/>
            <a:ext cx="1498600" cy="1498600"/>
          </a:xfrm>
          <a:prstGeom prst="rect">
            <a:avLst/>
          </a:prstGeom>
          <a:noFill/>
          <a:ln w="9525">
            <a:noFill/>
            <a:miter lim="800000"/>
            <a:headEnd/>
            <a:tailEnd/>
          </a:ln>
        </p:spPr>
      </p:pic>
      <p:pic>
        <p:nvPicPr>
          <p:cNvPr id="45070" name="Picture 14"/>
          <p:cNvPicPr>
            <a:picLocks noChangeAspect="1" noChangeArrowheads="1"/>
          </p:cNvPicPr>
          <p:nvPr/>
        </p:nvPicPr>
        <p:blipFill>
          <a:blip r:embed="rId4" cstate="print"/>
          <a:srcRect/>
          <a:stretch>
            <a:fillRect/>
          </a:stretch>
        </p:blipFill>
        <p:spPr bwMode="auto">
          <a:xfrm>
            <a:off x="7607300" y="5010150"/>
            <a:ext cx="1847850" cy="1847850"/>
          </a:xfrm>
          <a:prstGeom prst="rect">
            <a:avLst/>
          </a:prstGeom>
          <a:noFill/>
          <a:ln w="9525">
            <a:noFill/>
            <a:miter lim="800000"/>
            <a:headEnd/>
            <a:tailEnd/>
          </a:ln>
        </p:spPr>
      </p:pic>
      <p:pic>
        <p:nvPicPr>
          <p:cNvPr id="45071" name="Picture 15"/>
          <p:cNvPicPr>
            <a:picLocks noChangeAspect="1" noChangeArrowheads="1"/>
          </p:cNvPicPr>
          <p:nvPr/>
        </p:nvPicPr>
        <p:blipFill>
          <a:blip r:embed="rId5" cstate="print"/>
          <a:srcRect l="15809" t="12703" r="9926" b="11081"/>
          <a:stretch>
            <a:fillRect/>
          </a:stretch>
        </p:blipFill>
        <p:spPr bwMode="auto">
          <a:xfrm>
            <a:off x="9652000" y="5236172"/>
            <a:ext cx="1905000" cy="1329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03671"/>
            <a:ext cx="2334409" cy="523220"/>
          </a:xfrm>
          <a:prstGeom prst="rect">
            <a:avLst/>
          </a:prstGeom>
          <a:noFill/>
        </p:spPr>
        <p:txBody>
          <a:bodyPr wrap="square" rtlCol="0">
            <a:spAutoFit/>
          </a:bodyPr>
          <a:lstStyle/>
          <a:p>
            <a:pPr algn="ctr"/>
            <a:r>
              <a:rPr lang="en-US" sz="2800" dirty="0" smtClean="0"/>
              <a:t>CIAT CIS101A</a:t>
            </a:r>
            <a:endParaRPr lang="en-US" sz="2800" dirty="0"/>
          </a:p>
        </p:txBody>
      </p:sp>
      <p:pic>
        <p:nvPicPr>
          <p:cNvPr id="59394" name="Picture 2"/>
          <p:cNvPicPr>
            <a:picLocks noChangeAspect="1" noChangeArrowheads="1"/>
          </p:cNvPicPr>
          <p:nvPr/>
        </p:nvPicPr>
        <p:blipFill>
          <a:blip r:embed="rId2" cstate="print"/>
          <a:srcRect/>
          <a:stretch>
            <a:fillRect/>
          </a:stretch>
        </p:blipFill>
        <p:spPr bwMode="auto">
          <a:xfrm>
            <a:off x="304800" y="1054100"/>
            <a:ext cx="11580813" cy="4749800"/>
          </a:xfrm>
          <a:prstGeom prst="rect">
            <a:avLst/>
          </a:prstGeom>
          <a:noFill/>
          <a:ln w="9525">
            <a:noFill/>
            <a:miter lim="800000"/>
            <a:headEnd/>
            <a:tailEnd/>
          </a:ln>
        </p:spPr>
      </p:pic>
    </p:spTree>
    <p:extLst>
      <p:ext uri="{BB962C8B-B14F-4D97-AF65-F5344CB8AC3E}">
        <p14:creationId xmlns:p14="http://schemas.microsoft.com/office/powerpoint/2010/main" xmlns="" val="30140590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03671"/>
            <a:ext cx="2334409" cy="523220"/>
          </a:xfrm>
          <a:prstGeom prst="rect">
            <a:avLst/>
          </a:prstGeom>
          <a:noFill/>
        </p:spPr>
        <p:txBody>
          <a:bodyPr wrap="square" rtlCol="0">
            <a:spAutoFit/>
          </a:bodyPr>
          <a:lstStyle/>
          <a:p>
            <a:pPr algn="ctr"/>
            <a:r>
              <a:rPr lang="en-US" sz="2800" dirty="0" smtClean="0"/>
              <a:t>CIAT CIS101A</a:t>
            </a:r>
            <a:endParaRPr lang="en-US" sz="2800" dirty="0"/>
          </a:p>
        </p:txBody>
      </p:sp>
      <p:pic>
        <p:nvPicPr>
          <p:cNvPr id="60418" name="Picture 2"/>
          <p:cNvPicPr>
            <a:picLocks noChangeAspect="1" noChangeArrowheads="1"/>
          </p:cNvPicPr>
          <p:nvPr/>
        </p:nvPicPr>
        <p:blipFill>
          <a:blip r:embed="rId2" cstate="print"/>
          <a:srcRect/>
          <a:stretch>
            <a:fillRect/>
          </a:stretch>
        </p:blipFill>
        <p:spPr bwMode="auto">
          <a:xfrm>
            <a:off x="295275" y="660400"/>
            <a:ext cx="11580813" cy="5727700"/>
          </a:xfrm>
          <a:prstGeom prst="rect">
            <a:avLst/>
          </a:prstGeom>
          <a:noFill/>
          <a:ln w="9525">
            <a:noFill/>
            <a:miter lim="800000"/>
            <a:headEnd/>
            <a:tailEnd/>
          </a:ln>
        </p:spPr>
      </p:pic>
    </p:spTree>
    <p:extLst>
      <p:ext uri="{BB962C8B-B14F-4D97-AF65-F5344CB8AC3E}">
        <p14:creationId xmlns:p14="http://schemas.microsoft.com/office/powerpoint/2010/main" xmlns="" val="30140590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03671"/>
            <a:ext cx="2334409" cy="523220"/>
          </a:xfrm>
          <a:prstGeom prst="rect">
            <a:avLst/>
          </a:prstGeom>
          <a:noFill/>
        </p:spPr>
        <p:txBody>
          <a:bodyPr wrap="square" rtlCol="0">
            <a:spAutoFit/>
          </a:bodyPr>
          <a:lstStyle/>
          <a:p>
            <a:pPr algn="ctr"/>
            <a:r>
              <a:rPr lang="en-US" sz="2800" dirty="0" smtClean="0"/>
              <a:t>CIAT CIS101A</a:t>
            </a:r>
            <a:endParaRPr lang="en-US" sz="2800" dirty="0"/>
          </a:p>
        </p:txBody>
      </p:sp>
      <p:pic>
        <p:nvPicPr>
          <p:cNvPr id="61442" name="Picture 2"/>
          <p:cNvPicPr>
            <a:picLocks noChangeAspect="1" noChangeArrowheads="1"/>
          </p:cNvPicPr>
          <p:nvPr/>
        </p:nvPicPr>
        <p:blipFill>
          <a:blip r:embed="rId2" cstate="print"/>
          <a:srcRect/>
          <a:stretch>
            <a:fillRect/>
          </a:stretch>
        </p:blipFill>
        <p:spPr bwMode="auto">
          <a:xfrm>
            <a:off x="600075" y="662553"/>
            <a:ext cx="11136313" cy="5995421"/>
          </a:xfrm>
          <a:prstGeom prst="rect">
            <a:avLst/>
          </a:prstGeom>
          <a:noFill/>
          <a:ln w="9525">
            <a:noFill/>
            <a:miter lim="800000"/>
            <a:headEnd/>
            <a:tailEnd/>
          </a:ln>
        </p:spPr>
      </p:pic>
    </p:spTree>
    <p:extLst>
      <p:ext uri="{BB962C8B-B14F-4D97-AF65-F5344CB8AC3E}">
        <p14:creationId xmlns:p14="http://schemas.microsoft.com/office/powerpoint/2010/main" xmlns="" val="30140590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03671"/>
            <a:ext cx="2334409" cy="523220"/>
          </a:xfrm>
          <a:prstGeom prst="rect">
            <a:avLst/>
          </a:prstGeom>
          <a:noFill/>
        </p:spPr>
        <p:txBody>
          <a:bodyPr wrap="square" rtlCol="0">
            <a:spAutoFit/>
          </a:bodyPr>
          <a:lstStyle/>
          <a:p>
            <a:pPr algn="ctr"/>
            <a:r>
              <a:rPr lang="en-US" sz="2800" dirty="0" smtClean="0"/>
              <a:t>CIAT CIS101A</a:t>
            </a:r>
            <a:endParaRPr lang="en-US" sz="2800" dirty="0"/>
          </a:p>
        </p:txBody>
      </p:sp>
      <p:pic>
        <p:nvPicPr>
          <p:cNvPr id="62466" name="Picture 2"/>
          <p:cNvPicPr>
            <a:picLocks noChangeAspect="1" noChangeArrowheads="1"/>
          </p:cNvPicPr>
          <p:nvPr/>
        </p:nvPicPr>
        <p:blipFill>
          <a:blip r:embed="rId2" cstate="print"/>
          <a:srcRect/>
          <a:stretch>
            <a:fillRect/>
          </a:stretch>
        </p:blipFill>
        <p:spPr bwMode="auto">
          <a:xfrm>
            <a:off x="279400" y="1314450"/>
            <a:ext cx="11631613" cy="2552700"/>
          </a:xfrm>
          <a:prstGeom prst="rect">
            <a:avLst/>
          </a:prstGeom>
          <a:noFill/>
          <a:ln w="9525">
            <a:noFill/>
            <a:miter lim="800000"/>
            <a:headEnd/>
            <a:tailEnd/>
          </a:ln>
        </p:spPr>
      </p:pic>
    </p:spTree>
    <p:extLst>
      <p:ext uri="{BB962C8B-B14F-4D97-AF65-F5344CB8AC3E}">
        <p14:creationId xmlns:p14="http://schemas.microsoft.com/office/powerpoint/2010/main" xmlns="" val="30140590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03671"/>
            <a:ext cx="2334409" cy="523220"/>
          </a:xfrm>
          <a:prstGeom prst="rect">
            <a:avLst/>
          </a:prstGeom>
          <a:noFill/>
        </p:spPr>
        <p:txBody>
          <a:bodyPr wrap="square" rtlCol="0">
            <a:spAutoFit/>
          </a:bodyPr>
          <a:lstStyle/>
          <a:p>
            <a:pPr algn="ctr"/>
            <a:r>
              <a:rPr lang="en-US" sz="2800" dirty="0" smtClean="0"/>
              <a:t>CIAT CIS101A</a:t>
            </a:r>
            <a:endParaRPr lang="en-US" sz="2800" dirty="0"/>
          </a:p>
        </p:txBody>
      </p:sp>
      <p:pic>
        <p:nvPicPr>
          <p:cNvPr id="63490" name="Picture 2"/>
          <p:cNvPicPr>
            <a:picLocks noChangeAspect="1" noChangeArrowheads="1"/>
          </p:cNvPicPr>
          <p:nvPr/>
        </p:nvPicPr>
        <p:blipFill>
          <a:blip r:embed="rId2" cstate="print"/>
          <a:srcRect/>
          <a:stretch>
            <a:fillRect/>
          </a:stretch>
        </p:blipFill>
        <p:spPr bwMode="auto">
          <a:xfrm>
            <a:off x="742950" y="657657"/>
            <a:ext cx="10715625" cy="6089381"/>
          </a:xfrm>
          <a:prstGeom prst="rect">
            <a:avLst/>
          </a:prstGeom>
          <a:noFill/>
          <a:ln w="9525">
            <a:noFill/>
            <a:miter lim="800000"/>
            <a:headEnd/>
            <a:tailEnd/>
          </a:ln>
        </p:spPr>
      </p:pic>
    </p:spTree>
    <p:extLst>
      <p:ext uri="{BB962C8B-B14F-4D97-AF65-F5344CB8AC3E}">
        <p14:creationId xmlns:p14="http://schemas.microsoft.com/office/powerpoint/2010/main" xmlns="" val="30140590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03671"/>
            <a:ext cx="2334409" cy="523220"/>
          </a:xfrm>
          <a:prstGeom prst="rect">
            <a:avLst/>
          </a:prstGeom>
          <a:noFill/>
        </p:spPr>
        <p:txBody>
          <a:bodyPr wrap="square" rtlCol="0">
            <a:spAutoFit/>
          </a:bodyPr>
          <a:lstStyle/>
          <a:p>
            <a:pPr algn="ctr"/>
            <a:r>
              <a:rPr lang="en-US" sz="2800" dirty="0" smtClean="0"/>
              <a:t>CIAT CIS101A</a:t>
            </a:r>
            <a:endParaRPr lang="en-US" sz="2800" dirty="0"/>
          </a:p>
        </p:txBody>
      </p:sp>
      <p:pic>
        <p:nvPicPr>
          <p:cNvPr id="64514" name="Picture 2"/>
          <p:cNvPicPr>
            <a:picLocks noChangeAspect="1" noChangeArrowheads="1"/>
          </p:cNvPicPr>
          <p:nvPr/>
        </p:nvPicPr>
        <p:blipFill>
          <a:blip r:embed="rId2" cstate="print"/>
          <a:srcRect/>
          <a:stretch>
            <a:fillRect/>
          </a:stretch>
        </p:blipFill>
        <p:spPr bwMode="auto">
          <a:xfrm>
            <a:off x="298450" y="1708150"/>
            <a:ext cx="11593513" cy="3441700"/>
          </a:xfrm>
          <a:prstGeom prst="rect">
            <a:avLst/>
          </a:prstGeom>
          <a:noFill/>
          <a:ln w="9525">
            <a:noFill/>
            <a:miter lim="800000"/>
            <a:headEnd/>
            <a:tailEnd/>
          </a:ln>
        </p:spPr>
      </p:pic>
    </p:spTree>
    <p:extLst>
      <p:ext uri="{BB962C8B-B14F-4D97-AF65-F5344CB8AC3E}">
        <p14:creationId xmlns:p14="http://schemas.microsoft.com/office/powerpoint/2010/main" xmlns="" val="30140590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03671"/>
            <a:ext cx="2334409" cy="523220"/>
          </a:xfrm>
          <a:prstGeom prst="rect">
            <a:avLst/>
          </a:prstGeom>
          <a:noFill/>
        </p:spPr>
        <p:txBody>
          <a:bodyPr wrap="square" rtlCol="0">
            <a:spAutoFit/>
          </a:bodyPr>
          <a:lstStyle/>
          <a:p>
            <a:pPr algn="ctr"/>
            <a:r>
              <a:rPr lang="en-US" sz="2800" dirty="0" smtClean="0"/>
              <a:t>CIAT CIS101A</a:t>
            </a:r>
            <a:endParaRPr lang="en-US" sz="2800" dirty="0"/>
          </a:p>
        </p:txBody>
      </p:sp>
      <p:pic>
        <p:nvPicPr>
          <p:cNvPr id="65538" name="Picture 2"/>
          <p:cNvPicPr>
            <a:picLocks noChangeAspect="1" noChangeArrowheads="1"/>
          </p:cNvPicPr>
          <p:nvPr/>
        </p:nvPicPr>
        <p:blipFill>
          <a:blip r:embed="rId2" cstate="print"/>
          <a:srcRect/>
          <a:stretch>
            <a:fillRect/>
          </a:stretch>
        </p:blipFill>
        <p:spPr bwMode="auto">
          <a:xfrm>
            <a:off x="838200" y="595313"/>
            <a:ext cx="10077450" cy="6066360"/>
          </a:xfrm>
          <a:prstGeom prst="rect">
            <a:avLst/>
          </a:prstGeom>
          <a:noFill/>
          <a:ln w="9525">
            <a:noFill/>
            <a:miter lim="800000"/>
            <a:headEnd/>
            <a:tailEnd/>
          </a:ln>
        </p:spPr>
      </p:pic>
    </p:spTree>
    <p:extLst>
      <p:ext uri="{BB962C8B-B14F-4D97-AF65-F5344CB8AC3E}">
        <p14:creationId xmlns:p14="http://schemas.microsoft.com/office/powerpoint/2010/main" xmlns="" val="30140590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03671"/>
            <a:ext cx="2334409" cy="523220"/>
          </a:xfrm>
          <a:prstGeom prst="rect">
            <a:avLst/>
          </a:prstGeom>
          <a:noFill/>
        </p:spPr>
        <p:txBody>
          <a:bodyPr wrap="square" rtlCol="0">
            <a:spAutoFit/>
          </a:bodyPr>
          <a:lstStyle/>
          <a:p>
            <a:pPr algn="ctr"/>
            <a:r>
              <a:rPr lang="en-US" sz="2800" dirty="0" smtClean="0"/>
              <a:t>CIAT CIS101A</a:t>
            </a:r>
            <a:endParaRPr lang="en-US" sz="2800" dirty="0"/>
          </a:p>
        </p:txBody>
      </p:sp>
      <p:pic>
        <p:nvPicPr>
          <p:cNvPr id="66562" name="Picture 2"/>
          <p:cNvPicPr>
            <a:picLocks noChangeAspect="1" noChangeArrowheads="1"/>
          </p:cNvPicPr>
          <p:nvPr/>
        </p:nvPicPr>
        <p:blipFill>
          <a:blip r:embed="rId2" cstate="print"/>
          <a:srcRect/>
          <a:stretch>
            <a:fillRect/>
          </a:stretch>
        </p:blipFill>
        <p:spPr bwMode="auto">
          <a:xfrm>
            <a:off x="298450" y="1695450"/>
            <a:ext cx="11593513" cy="3467100"/>
          </a:xfrm>
          <a:prstGeom prst="rect">
            <a:avLst/>
          </a:prstGeom>
          <a:noFill/>
          <a:ln w="9525">
            <a:noFill/>
            <a:miter lim="800000"/>
            <a:headEnd/>
            <a:tailEnd/>
          </a:ln>
        </p:spPr>
      </p:pic>
    </p:spTree>
    <p:extLst>
      <p:ext uri="{BB962C8B-B14F-4D97-AF65-F5344CB8AC3E}">
        <p14:creationId xmlns:p14="http://schemas.microsoft.com/office/powerpoint/2010/main" xmlns="" val="30140590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590550"/>
            <a:ext cx="11334750" cy="5586413"/>
          </a:xfrm>
        </p:spPr>
        <p:txBody>
          <a:bodyPr>
            <a:normAutofit fontScale="25000" lnSpcReduction="20000"/>
          </a:bodyPr>
          <a:lstStyle/>
          <a:p>
            <a:pPr>
              <a:buNone/>
            </a:pPr>
            <a:r>
              <a:rPr lang="en-US" sz="11200" dirty="0" smtClean="0"/>
              <a:t>4.6.7 Device Driver </a:t>
            </a:r>
            <a:r>
              <a:rPr lang="en-US" sz="11200" dirty="0" smtClean="0"/>
              <a:t>Installation</a:t>
            </a:r>
          </a:p>
          <a:p>
            <a:pPr>
              <a:buNone/>
            </a:pPr>
            <a:r>
              <a:rPr lang="en-US" sz="8000" dirty="0" smtClean="0"/>
              <a:t>Be aware of the following when installing devices:</a:t>
            </a:r>
            <a:endParaRPr lang="en-US" sz="12800" dirty="0" smtClean="0"/>
          </a:p>
          <a:p>
            <a:pPr lvl="0"/>
            <a:r>
              <a:rPr lang="en-US" sz="8000" dirty="0" smtClean="0"/>
              <a:t>Before purchasing or installing the device, verify that the device is compatible with the version of Windows you are running. You can:</a:t>
            </a:r>
            <a:endParaRPr lang="en-US" sz="12800" dirty="0" smtClean="0"/>
          </a:p>
          <a:p>
            <a:pPr lvl="1"/>
            <a:r>
              <a:rPr lang="en-US" sz="7200" dirty="0" smtClean="0"/>
              <a:t>Check the product documentation and look for the Certified for Windows Logo.</a:t>
            </a:r>
            <a:endParaRPr lang="en-US" sz="12800" dirty="0" smtClean="0"/>
          </a:p>
          <a:p>
            <a:pPr lvl="1"/>
            <a:r>
              <a:rPr lang="en-US" sz="7200" dirty="0" smtClean="0"/>
              <a:t>Check the Microsoft Hardware Compatibility List (HCL).</a:t>
            </a:r>
            <a:endParaRPr lang="en-US" sz="12800" dirty="0" smtClean="0"/>
          </a:p>
          <a:p>
            <a:pPr lvl="1"/>
            <a:r>
              <a:rPr lang="en-US" sz="7200" dirty="0" smtClean="0"/>
              <a:t>Contact the manufacturer to see if the device is compatible.</a:t>
            </a:r>
            <a:endParaRPr lang="en-US" sz="12800" dirty="0" smtClean="0"/>
          </a:p>
          <a:p>
            <a:pPr lvl="0"/>
            <a:r>
              <a:rPr lang="en-US" sz="8000" dirty="0" smtClean="0"/>
              <a:t>Obtain the latest driver before installation. Instead of using the driver included on the installation disc, check the manufacturer's website for the latest driver.</a:t>
            </a:r>
            <a:endParaRPr lang="en-US" sz="12800" dirty="0" smtClean="0"/>
          </a:p>
          <a:p>
            <a:pPr lvl="0"/>
            <a:r>
              <a:rPr lang="en-US" sz="8000" dirty="0" smtClean="0"/>
              <a:t>Read the product documentation and follow the instructions for installation. Always follow the manufacturer's instructions for installing and configuring a device.</a:t>
            </a:r>
            <a:endParaRPr lang="en-US" sz="12800" dirty="0" smtClean="0"/>
          </a:p>
          <a:p>
            <a:pPr lvl="0"/>
            <a:r>
              <a:rPr lang="en-US" sz="8000" dirty="0" smtClean="0"/>
              <a:t>For USB devices, you will typically install the driver </a:t>
            </a:r>
            <a:r>
              <a:rPr lang="en-US" sz="8000" i="1" dirty="0" smtClean="0"/>
              <a:t>prior</a:t>
            </a:r>
            <a:r>
              <a:rPr lang="en-US" sz="8000" dirty="0" smtClean="0"/>
              <a:t> to connecting the device.</a:t>
            </a:r>
            <a:endParaRPr lang="en-US" sz="12800" dirty="0" smtClean="0"/>
          </a:p>
          <a:p>
            <a:pPr lvl="0"/>
            <a:r>
              <a:rPr lang="en-US" sz="8000" dirty="0" smtClean="0"/>
              <a:t>For internal and non-hot swappable devices, turn off and unplug the system before installing the device.</a:t>
            </a:r>
            <a:endParaRPr lang="en-US" sz="12800" dirty="0" smtClean="0"/>
          </a:p>
          <a:p>
            <a:pPr lvl="0"/>
            <a:r>
              <a:rPr lang="en-US" sz="8000" dirty="0" smtClean="0"/>
              <a:t>Windows will automatically configure a device if:</a:t>
            </a:r>
            <a:endParaRPr lang="en-US" sz="12800" dirty="0" smtClean="0"/>
          </a:p>
          <a:p>
            <a:pPr lvl="1"/>
            <a:r>
              <a:rPr lang="en-US" sz="7200" dirty="0" smtClean="0"/>
              <a:t>The device is fully plug and play capable.</a:t>
            </a:r>
            <a:endParaRPr lang="en-US" sz="12800" dirty="0" smtClean="0"/>
          </a:p>
          <a:p>
            <a:pPr lvl="1"/>
            <a:r>
              <a:rPr lang="en-US" sz="7200" dirty="0" smtClean="0"/>
              <a:t>There are no resource conflicts or other problems.</a:t>
            </a:r>
            <a:endParaRPr lang="en-US" sz="12800" dirty="0" smtClean="0"/>
          </a:p>
          <a:p>
            <a:pPr lvl="1"/>
            <a:r>
              <a:rPr lang="en-US" sz="7200" dirty="0" smtClean="0"/>
              <a:t>Windows finds a suitable driver in its driver database.</a:t>
            </a:r>
            <a:endParaRPr lang="en-US" sz="12800" dirty="0" smtClean="0"/>
          </a:p>
          <a:p>
            <a:pPr lvl="1"/>
            <a:r>
              <a:rPr lang="en-US" sz="7200" dirty="0" smtClean="0"/>
              <a:t>The driver is signed and from a trusted publisher.</a:t>
            </a:r>
            <a:endParaRPr lang="en-US" sz="12800" dirty="0" smtClean="0"/>
          </a:p>
          <a:p>
            <a:pPr lvl="0"/>
            <a:r>
              <a:rPr lang="en-US" sz="8000" dirty="0" smtClean="0"/>
              <a:t>On Windows, unsigned and self-signed drivers must be manually approved. However, you cannot install unsigned drivers on x64 versions of Windows.</a:t>
            </a:r>
            <a:endParaRPr lang="en-US" sz="12800" dirty="0" smtClean="0"/>
          </a:p>
          <a:p>
            <a:pPr>
              <a:buNone/>
            </a:pPr>
            <a:endParaRPr lang="en-US" sz="7200" dirty="0"/>
          </a:p>
        </p:txBody>
      </p:sp>
      <p:sp>
        <p:nvSpPr>
          <p:cNvPr id="5" name="TextBox 4"/>
          <p:cNvSpPr txBox="1"/>
          <p:nvPr/>
        </p:nvSpPr>
        <p:spPr>
          <a:xfrm>
            <a:off x="4787154" y="103671"/>
            <a:ext cx="2334409" cy="523220"/>
          </a:xfrm>
          <a:prstGeom prst="rect">
            <a:avLst/>
          </a:prstGeom>
          <a:noFill/>
        </p:spPr>
        <p:txBody>
          <a:bodyPr wrap="square" rtlCol="0">
            <a:spAutoFit/>
          </a:bodyPr>
          <a:lstStyle/>
          <a:p>
            <a:pPr algn="ctr"/>
            <a:r>
              <a:rPr lang="en-US" sz="2800" dirty="0" smtClean="0"/>
              <a:t>CIAT CIS101A</a:t>
            </a:r>
            <a:endParaRPr lang="en-US" sz="28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714375"/>
            <a:ext cx="11334750" cy="5586413"/>
          </a:xfrm>
        </p:spPr>
        <p:txBody>
          <a:bodyPr>
            <a:normAutofit fontScale="70000" lnSpcReduction="20000"/>
          </a:bodyPr>
          <a:lstStyle/>
          <a:p>
            <a:pPr>
              <a:buNone/>
            </a:pPr>
            <a:r>
              <a:rPr lang="en-US" sz="4000" dirty="0" smtClean="0"/>
              <a:t>4.6.7 Device Driver </a:t>
            </a:r>
            <a:r>
              <a:rPr lang="en-US" sz="4000" dirty="0" smtClean="0"/>
              <a:t>Installation</a:t>
            </a:r>
          </a:p>
          <a:p>
            <a:r>
              <a:rPr lang="en-US" dirty="0" smtClean="0"/>
              <a:t>Use Device Manager to view installed devices and their status.</a:t>
            </a:r>
            <a:endParaRPr lang="en-US" sz="4000" dirty="0" smtClean="0"/>
          </a:p>
          <a:p>
            <a:pPr lvl="0"/>
            <a:r>
              <a:rPr lang="en-US" dirty="0" smtClean="0"/>
              <a:t>To open Device Manager:</a:t>
            </a:r>
            <a:endParaRPr lang="en-US" sz="4000" dirty="0" smtClean="0"/>
          </a:p>
          <a:p>
            <a:pPr lvl="1"/>
            <a:r>
              <a:rPr lang="en-US" dirty="0" smtClean="0"/>
              <a:t>Right-click the Start button and click </a:t>
            </a:r>
            <a:r>
              <a:rPr lang="en-US" b="1" dirty="0" smtClean="0"/>
              <a:t>Device Manager</a:t>
            </a:r>
            <a:r>
              <a:rPr lang="en-US" dirty="0" smtClean="0"/>
              <a:t>.</a:t>
            </a:r>
            <a:endParaRPr lang="en-US" sz="3600" dirty="0" smtClean="0"/>
          </a:p>
          <a:p>
            <a:pPr lvl="1"/>
            <a:r>
              <a:rPr lang="en-US" dirty="0" smtClean="0"/>
              <a:t>Click </a:t>
            </a:r>
            <a:r>
              <a:rPr lang="en-US" b="1" dirty="0" smtClean="0"/>
              <a:t>Start</a:t>
            </a:r>
            <a:r>
              <a:rPr lang="en-US" dirty="0" smtClean="0"/>
              <a:t> </a:t>
            </a:r>
            <a:r>
              <a:rPr lang="en-US" dirty="0" smtClean="0"/>
              <a:t>or click the </a:t>
            </a:r>
            <a:r>
              <a:rPr lang="en-US" dirty="0" err="1" smtClean="0"/>
              <a:t>Cortana</a:t>
            </a:r>
            <a:r>
              <a:rPr lang="en-US" dirty="0" smtClean="0"/>
              <a:t> circle</a:t>
            </a:r>
            <a:r>
              <a:rPr lang="en-US" sz="1700" dirty="0" smtClean="0"/>
              <a:t> (Win10)</a:t>
            </a:r>
            <a:r>
              <a:rPr lang="en-US" dirty="0" smtClean="0"/>
              <a:t> and </a:t>
            </a:r>
            <a:r>
              <a:rPr lang="en-US" dirty="0" smtClean="0"/>
              <a:t>type </a:t>
            </a:r>
            <a:r>
              <a:rPr lang="en-US" b="1" dirty="0" smtClean="0"/>
              <a:t>Device Manager</a:t>
            </a:r>
            <a:r>
              <a:rPr lang="en-US" dirty="0" smtClean="0"/>
              <a:t>. Click </a:t>
            </a:r>
            <a:r>
              <a:rPr lang="en-US" b="1" dirty="0" smtClean="0"/>
              <a:t>Device Manager</a:t>
            </a:r>
            <a:r>
              <a:rPr lang="en-US" dirty="0" smtClean="0"/>
              <a:t>.</a:t>
            </a:r>
            <a:endParaRPr lang="en-US" sz="3600" dirty="0" smtClean="0"/>
          </a:p>
          <a:p>
            <a:pPr lvl="1"/>
            <a:r>
              <a:rPr lang="en-US" dirty="0" smtClean="0"/>
              <a:t>Press the </a:t>
            </a:r>
            <a:r>
              <a:rPr lang="en-US" b="1" dirty="0" smtClean="0"/>
              <a:t>Windows</a:t>
            </a:r>
            <a:r>
              <a:rPr lang="en-US" dirty="0" smtClean="0"/>
              <a:t> key + </a:t>
            </a:r>
            <a:r>
              <a:rPr lang="en-US" b="1" dirty="0" smtClean="0"/>
              <a:t>R</a:t>
            </a:r>
            <a:r>
              <a:rPr lang="en-US" dirty="0" smtClean="0"/>
              <a:t> and type </a:t>
            </a:r>
            <a:r>
              <a:rPr lang="en-US" b="1" dirty="0" smtClean="0"/>
              <a:t>devmgmt.msc</a:t>
            </a:r>
            <a:r>
              <a:rPr lang="en-US" dirty="0" smtClean="0"/>
              <a:t>.</a:t>
            </a:r>
            <a:endParaRPr lang="en-US" sz="3600" dirty="0" smtClean="0"/>
          </a:p>
          <a:p>
            <a:pPr lvl="0"/>
            <a:r>
              <a:rPr lang="en-US" dirty="0" smtClean="0"/>
              <a:t>Use the device icon to identify the status of the device:</a:t>
            </a:r>
            <a:endParaRPr lang="en-US" sz="4000" dirty="0" smtClean="0"/>
          </a:p>
          <a:p>
            <a:pPr lvl="1"/>
            <a:r>
              <a:rPr lang="en-US" dirty="0" smtClean="0"/>
              <a:t>If the icon for the device is not there, then Windows did not detect the device. Try scanning for new hardware or rebooting the system to detect the device.</a:t>
            </a:r>
            <a:endParaRPr lang="en-US" sz="3600" dirty="0" smtClean="0"/>
          </a:p>
          <a:p>
            <a:pPr lvl="1"/>
            <a:r>
              <a:rPr lang="en-US" dirty="0" smtClean="0"/>
              <a:t>A normal icon means the device was configured, the appropriate driver was installed, and the device is working properly.</a:t>
            </a:r>
            <a:endParaRPr lang="en-US" sz="3600" dirty="0" smtClean="0"/>
          </a:p>
          <a:p>
            <a:pPr lvl="1"/>
            <a:r>
              <a:rPr lang="en-US" dirty="0" smtClean="0"/>
              <a:t>An icon with a yellow exclamation mark means the device was detected, but could not be configured properly. In this case, make sure you have the latest driver for the device.</a:t>
            </a:r>
            <a:endParaRPr lang="en-US" sz="3600" dirty="0" smtClean="0"/>
          </a:p>
          <a:p>
            <a:pPr lvl="1"/>
            <a:r>
              <a:rPr lang="en-US" dirty="0" smtClean="0"/>
              <a:t>An icon with a black down-arrow means the device is disabled.</a:t>
            </a:r>
            <a:endParaRPr lang="en-US" sz="3600" dirty="0" smtClean="0"/>
          </a:p>
          <a:p>
            <a:pPr lvl="0"/>
            <a:r>
              <a:rPr lang="en-US" dirty="0" smtClean="0"/>
              <a:t>To identify the system resources used by a device:</a:t>
            </a:r>
            <a:endParaRPr lang="en-US" sz="4000" dirty="0" smtClean="0"/>
          </a:p>
          <a:p>
            <a:pPr lvl="1"/>
            <a:r>
              <a:rPr lang="en-US" dirty="0" smtClean="0"/>
              <a:t>Right-click the device and click </a:t>
            </a:r>
            <a:r>
              <a:rPr lang="en-US" b="1" dirty="0" smtClean="0"/>
              <a:t>Properties</a:t>
            </a:r>
            <a:r>
              <a:rPr lang="en-US" dirty="0" smtClean="0"/>
              <a:t>.</a:t>
            </a:r>
            <a:endParaRPr lang="en-US" sz="3600" dirty="0" smtClean="0"/>
          </a:p>
          <a:p>
            <a:pPr lvl="1"/>
            <a:r>
              <a:rPr lang="en-US" dirty="0" smtClean="0"/>
              <a:t>Click the </a:t>
            </a:r>
            <a:r>
              <a:rPr lang="en-US" b="1" dirty="0" smtClean="0"/>
              <a:t>Resources</a:t>
            </a:r>
            <a:r>
              <a:rPr lang="en-US" dirty="0" smtClean="0"/>
              <a:t> tab.</a:t>
            </a:r>
            <a:endParaRPr lang="en-US" sz="3600" dirty="0" smtClean="0"/>
          </a:p>
          <a:p>
            <a:pPr lvl="0"/>
            <a:r>
              <a:rPr lang="en-US" dirty="0" smtClean="0"/>
              <a:t>To view all resources used by the computer:</a:t>
            </a:r>
            <a:endParaRPr lang="en-US" sz="4000" dirty="0" smtClean="0"/>
          </a:p>
          <a:p>
            <a:pPr lvl="1"/>
            <a:r>
              <a:rPr lang="en-US" dirty="0" smtClean="0"/>
              <a:t>On the file menu in Device Manager, click </a:t>
            </a:r>
            <a:r>
              <a:rPr lang="en-US" b="1" dirty="0" smtClean="0"/>
              <a:t>View</a:t>
            </a:r>
            <a:r>
              <a:rPr lang="en-US" dirty="0" smtClean="0"/>
              <a:t> &gt; </a:t>
            </a:r>
            <a:r>
              <a:rPr lang="en-US" b="1" dirty="0" smtClean="0"/>
              <a:t>Resources by type</a:t>
            </a:r>
            <a:r>
              <a:rPr lang="en-US" dirty="0" smtClean="0"/>
              <a:t> (or </a:t>
            </a:r>
            <a:r>
              <a:rPr lang="en-US" b="1" dirty="0" smtClean="0"/>
              <a:t>Resources by connection</a:t>
            </a:r>
            <a:r>
              <a:rPr lang="en-US" dirty="0" smtClean="0"/>
              <a:t>).</a:t>
            </a:r>
            <a:endParaRPr lang="en-US" sz="3600" dirty="0" smtClean="0"/>
          </a:p>
          <a:p>
            <a:pPr lvl="1"/>
            <a:r>
              <a:rPr lang="en-US" dirty="0" smtClean="0"/>
              <a:t>Alternatively, press the </a:t>
            </a:r>
            <a:r>
              <a:rPr lang="en-US" b="1" dirty="0" smtClean="0"/>
              <a:t>Windows</a:t>
            </a:r>
            <a:r>
              <a:rPr lang="en-US" dirty="0" smtClean="0"/>
              <a:t> key + </a:t>
            </a:r>
            <a:r>
              <a:rPr lang="en-US" b="1" dirty="0" smtClean="0"/>
              <a:t>R</a:t>
            </a:r>
            <a:r>
              <a:rPr lang="en-US" dirty="0" smtClean="0"/>
              <a:t>, type </a:t>
            </a:r>
            <a:r>
              <a:rPr lang="en-US" b="1" dirty="0" smtClean="0"/>
              <a:t>Msinfo32</a:t>
            </a:r>
            <a:r>
              <a:rPr lang="en-US" dirty="0" smtClean="0"/>
              <a:t>, and press </a:t>
            </a:r>
            <a:r>
              <a:rPr lang="en-US" b="1" dirty="0" smtClean="0"/>
              <a:t>Enter</a:t>
            </a:r>
            <a:r>
              <a:rPr lang="en-US" dirty="0" smtClean="0"/>
              <a:t>.</a:t>
            </a:r>
            <a:endParaRPr lang="en-US" sz="3600" dirty="0" smtClean="0"/>
          </a:p>
          <a:p>
            <a:pPr>
              <a:buNone/>
            </a:pPr>
            <a:endParaRPr lang="en-US" sz="2000" dirty="0" smtClean="0"/>
          </a:p>
        </p:txBody>
      </p:sp>
      <p:sp>
        <p:nvSpPr>
          <p:cNvPr id="5" name="TextBox 4"/>
          <p:cNvSpPr txBox="1"/>
          <p:nvPr/>
        </p:nvSpPr>
        <p:spPr>
          <a:xfrm>
            <a:off x="4787154" y="103671"/>
            <a:ext cx="2334409" cy="523220"/>
          </a:xfrm>
          <a:prstGeom prst="rect">
            <a:avLst/>
          </a:prstGeom>
          <a:noFill/>
        </p:spPr>
        <p:txBody>
          <a:bodyPr wrap="square" rtlCol="0">
            <a:spAutoFit/>
          </a:bodyPr>
          <a:lstStyle/>
          <a:p>
            <a:pPr algn="ctr"/>
            <a:r>
              <a:rPr lang="en-US" sz="2800" dirty="0" smtClean="0"/>
              <a:t>CIAT CIS101A</a:t>
            </a: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l="36689" t="21382" r="22699" b="55977"/>
          <a:stretch>
            <a:fillRect/>
          </a:stretch>
        </p:blipFill>
        <p:spPr bwMode="auto">
          <a:xfrm>
            <a:off x="616554" y="571500"/>
            <a:ext cx="10691778" cy="3352800"/>
          </a:xfrm>
          <a:prstGeom prst="rect">
            <a:avLst/>
          </a:prstGeom>
          <a:noFill/>
          <a:ln w="9525">
            <a:noFill/>
            <a:miter lim="800000"/>
            <a:headEnd/>
            <a:tailEnd/>
          </a:ln>
        </p:spPr>
      </p:pic>
      <p:pic>
        <p:nvPicPr>
          <p:cNvPr id="48131" name="Picture 3"/>
          <p:cNvPicPr>
            <a:picLocks noChangeAspect="1" noChangeArrowheads="1"/>
          </p:cNvPicPr>
          <p:nvPr/>
        </p:nvPicPr>
        <p:blipFill>
          <a:blip r:embed="rId3" cstate="print"/>
          <a:srcRect/>
          <a:stretch>
            <a:fillRect/>
          </a:stretch>
        </p:blipFill>
        <p:spPr bwMode="auto">
          <a:xfrm>
            <a:off x="2203450" y="4127500"/>
            <a:ext cx="2101850" cy="2101850"/>
          </a:xfrm>
          <a:prstGeom prst="rect">
            <a:avLst/>
          </a:prstGeom>
          <a:noFill/>
          <a:ln w="9525">
            <a:noFill/>
            <a:miter lim="800000"/>
            <a:headEnd/>
            <a:tailEnd/>
          </a:ln>
        </p:spPr>
      </p:pic>
      <p:pic>
        <p:nvPicPr>
          <p:cNvPr id="48132" name="Picture 4"/>
          <p:cNvPicPr>
            <a:picLocks noChangeAspect="1" noChangeArrowheads="1"/>
          </p:cNvPicPr>
          <p:nvPr/>
        </p:nvPicPr>
        <p:blipFill>
          <a:blip r:embed="rId4" cstate="print"/>
          <a:srcRect/>
          <a:stretch>
            <a:fillRect/>
          </a:stretch>
        </p:blipFill>
        <p:spPr bwMode="auto">
          <a:xfrm>
            <a:off x="5613400" y="4171950"/>
            <a:ext cx="4038600" cy="201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514350"/>
            <a:ext cx="11334750" cy="5586413"/>
          </a:xfrm>
        </p:spPr>
        <p:txBody>
          <a:bodyPr>
            <a:normAutofit fontScale="25000" lnSpcReduction="20000"/>
          </a:bodyPr>
          <a:lstStyle/>
          <a:p>
            <a:pPr>
              <a:buNone/>
            </a:pPr>
            <a:r>
              <a:rPr lang="en-US" sz="9600" dirty="0" smtClean="0"/>
              <a:t>4.7.3 </a:t>
            </a:r>
            <a:r>
              <a:rPr lang="en-US" sz="9600" dirty="0" smtClean="0"/>
              <a:t>Device </a:t>
            </a:r>
            <a:r>
              <a:rPr lang="en-US" sz="9600" dirty="0" smtClean="0"/>
              <a:t>Troubleshooting</a:t>
            </a:r>
          </a:p>
          <a:p>
            <a:pPr>
              <a:buNone/>
            </a:pPr>
            <a:r>
              <a:rPr lang="en-US" sz="6800" dirty="0" smtClean="0"/>
              <a:t>If you have installed (connected) a device, but the device is not working properly, try the following:</a:t>
            </a:r>
          </a:p>
          <a:p>
            <a:pPr lvl="0"/>
            <a:r>
              <a:rPr lang="en-US" sz="6800" dirty="0" smtClean="0"/>
              <a:t>Make sure that devices are plugged in, turned on, that all cables are securely connected, and that expansion cards are properly seated.</a:t>
            </a:r>
          </a:p>
          <a:p>
            <a:pPr lvl="0"/>
            <a:r>
              <a:rPr lang="en-US" sz="6800" dirty="0" smtClean="0"/>
              <a:t>Update the driver to the latest version by downloading the latest driver from the manufacturer's website.</a:t>
            </a:r>
          </a:p>
          <a:p>
            <a:pPr lvl="0"/>
            <a:r>
              <a:rPr lang="en-US" sz="6800" dirty="0" smtClean="0"/>
              <a:t>Check BIOS/UEFI settings to ensure that the function is enabled.</a:t>
            </a:r>
          </a:p>
          <a:p>
            <a:pPr lvl="0"/>
            <a:r>
              <a:rPr lang="en-US" sz="6800" dirty="0" smtClean="0"/>
              <a:t>Verify that the device is recognized and enabled in Device Manager.</a:t>
            </a:r>
          </a:p>
          <a:p>
            <a:pPr lvl="1"/>
            <a:r>
              <a:rPr lang="en-US" sz="6800" dirty="0" smtClean="0"/>
              <a:t>If the device is not listed in Device Manager, try rescanning for new devices. If that doesn't detect the device, make sure the device is plug and play compatible and that it is correctly connected and turned on.</a:t>
            </a:r>
          </a:p>
          <a:p>
            <a:pPr lvl="1"/>
            <a:r>
              <a:rPr lang="en-US" sz="6800" dirty="0" smtClean="0"/>
              <a:t>A yellow question mark identifies a device that Windows could not recognize (no driver was found for the device). To correct this problem, you can right-click the device and search for a suitable driver. In many cases, you will need to download the driver from the manufacturer's website or install the driver from the device's installation disc.</a:t>
            </a:r>
          </a:p>
          <a:p>
            <a:pPr lvl="1"/>
            <a:r>
              <a:rPr lang="en-US" sz="6800" dirty="0" smtClean="0"/>
              <a:t>A down arrow identifies a disabled device. To use a disabled device, enable it in Device Manager.</a:t>
            </a:r>
          </a:p>
          <a:p>
            <a:pPr lvl="1"/>
            <a:r>
              <a:rPr lang="en-US" sz="6800" dirty="0" smtClean="0"/>
              <a:t>A device with an exclamation mark indicates some kind of problem with the device. The device might be partially working, but has encountered some type of error.</a:t>
            </a:r>
          </a:p>
          <a:p>
            <a:pPr lvl="0"/>
            <a:r>
              <a:rPr lang="en-US" sz="6800" dirty="0" smtClean="0"/>
              <a:t>If the hardware device still does not work, try replacing it with one you know to be good (ideally one that is exactly the same). For example, if you can't get the network card working, replace it with one that you know works. If the new one works, then the old one is broken.</a:t>
            </a:r>
          </a:p>
          <a:p>
            <a:pPr lvl="0"/>
            <a:r>
              <a:rPr lang="en-US" sz="6800" dirty="0" smtClean="0"/>
              <a:t>In addition to swapping the cards, try moving the device to a different bus slot or connector.</a:t>
            </a:r>
          </a:p>
          <a:p>
            <a:pPr lvl="0"/>
            <a:r>
              <a:rPr lang="en-US" sz="6800" dirty="0" smtClean="0"/>
              <a:t>For hardware devices that include firmware, try updating the firmware to fix bugs, make new features available, or reduce security risks.</a:t>
            </a:r>
          </a:p>
          <a:p>
            <a:pPr lvl="1"/>
            <a:r>
              <a:rPr lang="en-US" sz="6800" dirty="0" smtClean="0"/>
              <a:t>Download the firmware update from the manufacturer's website.</a:t>
            </a:r>
          </a:p>
          <a:p>
            <a:pPr lvl="1"/>
            <a:r>
              <a:rPr lang="en-US" sz="6800" dirty="0" smtClean="0"/>
              <a:t>Before updating the firmware, back up or write down any configuration settings.</a:t>
            </a:r>
          </a:p>
          <a:p>
            <a:pPr lvl="1"/>
            <a:r>
              <a:rPr lang="en-US" sz="6800" dirty="0" smtClean="0"/>
              <a:t>During the update, do not turn off the device.</a:t>
            </a:r>
          </a:p>
          <a:p>
            <a:pPr>
              <a:buNone/>
            </a:pPr>
            <a:endParaRPr lang="en-US" sz="2900" dirty="0" smtClean="0"/>
          </a:p>
        </p:txBody>
      </p:sp>
      <p:sp>
        <p:nvSpPr>
          <p:cNvPr id="5" name="TextBox 4"/>
          <p:cNvSpPr txBox="1"/>
          <p:nvPr/>
        </p:nvSpPr>
        <p:spPr>
          <a:xfrm>
            <a:off x="4787154" y="103671"/>
            <a:ext cx="2334409" cy="523220"/>
          </a:xfrm>
          <a:prstGeom prst="rect">
            <a:avLst/>
          </a:prstGeom>
          <a:noFill/>
        </p:spPr>
        <p:txBody>
          <a:bodyPr wrap="square" rtlCol="0">
            <a:spAutoFit/>
          </a:bodyPr>
          <a:lstStyle/>
          <a:p>
            <a:pPr algn="ctr"/>
            <a:r>
              <a:rPr lang="en-US" sz="2800" dirty="0" smtClean="0"/>
              <a:t>CIAT CIS101A</a:t>
            </a:r>
            <a:endParaRPr lang="en-US" sz="28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514350"/>
            <a:ext cx="11334750" cy="5586413"/>
          </a:xfrm>
        </p:spPr>
        <p:txBody>
          <a:bodyPr>
            <a:normAutofit/>
          </a:bodyPr>
          <a:lstStyle/>
          <a:p>
            <a:pPr>
              <a:buNone/>
            </a:pPr>
            <a:r>
              <a:rPr lang="en-US" sz="3000" dirty="0" smtClean="0"/>
              <a:t>4.7.3 </a:t>
            </a:r>
            <a:r>
              <a:rPr lang="en-US" sz="3000" dirty="0" smtClean="0"/>
              <a:t>Device </a:t>
            </a:r>
            <a:r>
              <a:rPr lang="en-US" sz="3000" dirty="0" smtClean="0"/>
              <a:t>Troubleshooting</a:t>
            </a:r>
          </a:p>
          <a:p>
            <a:r>
              <a:rPr lang="en-US" sz="1900" dirty="0" smtClean="0"/>
              <a:t>Occasionally, installing a new device will lead to system instability, crashes, BSODs, or even the inability to boot the system. If your computer has any of these problems, and if you have recently added a new device or updated a driver, try the following to get the system working again:</a:t>
            </a:r>
          </a:p>
          <a:p>
            <a:pPr lvl="0"/>
            <a:r>
              <a:rPr lang="en-US" sz="1900" dirty="0" smtClean="0"/>
              <a:t>If you can boot the system and log on, try the following:</a:t>
            </a:r>
          </a:p>
          <a:p>
            <a:pPr lvl="1"/>
            <a:r>
              <a:rPr lang="en-US" sz="1900" dirty="0" smtClean="0"/>
              <a:t>If you had recently updated the driver, roll back the driver to a previous version.</a:t>
            </a:r>
          </a:p>
          <a:p>
            <a:pPr lvl="1"/>
            <a:r>
              <a:rPr lang="en-US" sz="1900" dirty="0" smtClean="0"/>
              <a:t>Disable the device in Device Manager.</a:t>
            </a:r>
          </a:p>
          <a:p>
            <a:pPr lvl="1"/>
            <a:r>
              <a:rPr lang="en-US" sz="1900" dirty="0" smtClean="0"/>
              <a:t>Physically remove the device, and then uninstall the device in Device Manager to remove the driver from the system. If you uninstall the device without removing it from the system, Windows will detect the device at the next startup and try to reinstall the driver.</a:t>
            </a:r>
          </a:p>
          <a:p>
            <a:pPr lvl="1"/>
            <a:r>
              <a:rPr lang="en-US" sz="1900" dirty="0" smtClean="0"/>
              <a:t>Revert the system to a restore point before the device was updated or added.</a:t>
            </a:r>
          </a:p>
          <a:p>
            <a:pPr lvl="0"/>
            <a:r>
              <a:rPr lang="en-US" sz="1900" dirty="0" smtClean="0"/>
              <a:t>If the system crashes during startup before you can log on, try booting using the Last Known Good configuration. This starts Windows using the hardware configuration that existed during the last successful logon.</a:t>
            </a:r>
          </a:p>
          <a:p>
            <a:pPr>
              <a:buNone/>
            </a:pPr>
            <a:r>
              <a:rPr lang="en-US" sz="1900" i="1" dirty="0" smtClean="0"/>
              <a:t>Note: If </a:t>
            </a:r>
            <a:r>
              <a:rPr lang="en-US" sz="1900" i="1" dirty="0" smtClean="0"/>
              <a:t>you install a new device, then restart the computer and log on successfully, using Last Known Good will </a:t>
            </a:r>
            <a:r>
              <a:rPr lang="en-US" sz="1900" i="1" dirty="0" smtClean="0"/>
              <a:t>not </a:t>
            </a:r>
            <a:r>
              <a:rPr lang="en-US" sz="1900" i="1" dirty="0" smtClean="0"/>
              <a:t>help resolve the problem.</a:t>
            </a:r>
          </a:p>
          <a:p>
            <a:pPr>
              <a:buNone/>
            </a:pPr>
            <a:endParaRPr lang="en-US" sz="1900" dirty="0" smtClean="0"/>
          </a:p>
        </p:txBody>
      </p:sp>
      <p:sp>
        <p:nvSpPr>
          <p:cNvPr id="5" name="TextBox 4"/>
          <p:cNvSpPr txBox="1"/>
          <p:nvPr/>
        </p:nvSpPr>
        <p:spPr>
          <a:xfrm>
            <a:off x="4787154" y="103671"/>
            <a:ext cx="2334409" cy="523220"/>
          </a:xfrm>
          <a:prstGeom prst="rect">
            <a:avLst/>
          </a:prstGeom>
          <a:noFill/>
        </p:spPr>
        <p:txBody>
          <a:bodyPr wrap="square" rtlCol="0">
            <a:spAutoFit/>
          </a:bodyPr>
          <a:lstStyle/>
          <a:p>
            <a:pPr algn="ctr"/>
            <a:r>
              <a:rPr lang="en-US" sz="2800" dirty="0" smtClean="0"/>
              <a:t>CIAT CIS101A</a:t>
            </a:r>
            <a:endParaRPr lang="en-US" sz="2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514350"/>
            <a:ext cx="11334750" cy="5586413"/>
          </a:xfrm>
        </p:spPr>
        <p:txBody>
          <a:bodyPr>
            <a:normAutofit/>
          </a:bodyPr>
          <a:lstStyle/>
          <a:p>
            <a:pPr>
              <a:buNone/>
            </a:pPr>
            <a:r>
              <a:rPr lang="en-US" sz="3000" dirty="0" smtClean="0"/>
              <a:t>4.7.3 </a:t>
            </a:r>
            <a:r>
              <a:rPr lang="en-US" sz="3000" dirty="0" smtClean="0"/>
              <a:t>Device </a:t>
            </a:r>
            <a:r>
              <a:rPr lang="en-US" sz="3000" dirty="0" smtClean="0"/>
              <a:t>Troubleshooting</a:t>
            </a:r>
          </a:p>
          <a:p>
            <a:pPr lvl="0"/>
            <a:r>
              <a:rPr lang="en-US" sz="2000" dirty="0" smtClean="0"/>
              <a:t>If the system crashes during startup, or has a problem after you log on that prevents you from taking actions to correct the problem, try booting into Safe Mode. Once in Safe Mode, disable or uninstall the device, roll back the driver, or revert to a restore point.</a:t>
            </a:r>
            <a:endParaRPr lang="en-US" sz="3200" dirty="0" smtClean="0"/>
          </a:p>
          <a:p>
            <a:pPr lvl="0"/>
            <a:r>
              <a:rPr lang="en-US" sz="2000" dirty="0" smtClean="0"/>
              <a:t>If you cannot boot the system into Safe Mode:</a:t>
            </a:r>
            <a:endParaRPr lang="en-US" sz="3200" dirty="0" smtClean="0"/>
          </a:p>
          <a:p>
            <a:pPr lvl="1"/>
            <a:r>
              <a:rPr lang="en-US" sz="1800" dirty="0" smtClean="0"/>
              <a:t>Enable boot logging to record a detailed list of drivers that are loading during system startup. Examine the </a:t>
            </a:r>
            <a:r>
              <a:rPr lang="en-US" sz="1800" b="1" dirty="0" smtClean="0"/>
              <a:t>Ntbtlog.txt</a:t>
            </a:r>
            <a:r>
              <a:rPr lang="en-US" sz="1800" dirty="0" smtClean="0"/>
              <a:t> file and identify the last driver that has loaded successfully. The problem device will be </a:t>
            </a:r>
            <a:r>
              <a:rPr lang="en-US" sz="1800" i="1" dirty="0" smtClean="0"/>
              <a:t>after</a:t>
            </a:r>
            <a:r>
              <a:rPr lang="en-US" sz="1800" dirty="0" smtClean="0"/>
              <a:t> this device.</a:t>
            </a:r>
            <a:endParaRPr lang="en-US" sz="2800" dirty="0" smtClean="0"/>
          </a:p>
          <a:p>
            <a:pPr lvl="1"/>
            <a:r>
              <a:rPr lang="en-US" sz="1800" dirty="0" smtClean="0"/>
              <a:t>Boot the system from the installation disc and use System Restore to revert the system to a recent restore point.</a:t>
            </a:r>
            <a:endParaRPr lang="en-US" sz="2800" dirty="0" smtClean="0"/>
          </a:p>
          <a:p>
            <a:pPr lvl="0"/>
            <a:r>
              <a:rPr lang="en-US" sz="2000" dirty="0" smtClean="0"/>
              <a:t>If you still can't start the system, try reducing the system to a minimum state by removing everything except for the CPU, one memory module, the video card, and the hard disk or optical drive for starting the operating system. Once you get the system started, add hardware devices one-by-one until you find the component that is causing the problem (you can also perform the process in reverse, removing components until the system becomes stable, then adding components back).</a:t>
            </a:r>
            <a:endParaRPr lang="en-US" sz="3200" dirty="0" smtClean="0"/>
          </a:p>
          <a:p>
            <a:pPr>
              <a:buNone/>
            </a:pPr>
            <a:endParaRPr lang="en-US" sz="1900" dirty="0" smtClean="0"/>
          </a:p>
        </p:txBody>
      </p:sp>
      <p:sp>
        <p:nvSpPr>
          <p:cNvPr id="5" name="TextBox 4"/>
          <p:cNvSpPr txBox="1"/>
          <p:nvPr/>
        </p:nvSpPr>
        <p:spPr>
          <a:xfrm>
            <a:off x="4787154" y="103671"/>
            <a:ext cx="2334409" cy="523220"/>
          </a:xfrm>
          <a:prstGeom prst="rect">
            <a:avLst/>
          </a:prstGeom>
          <a:noFill/>
        </p:spPr>
        <p:txBody>
          <a:bodyPr wrap="square" rtlCol="0">
            <a:spAutoFit/>
          </a:bodyPr>
          <a:lstStyle/>
          <a:p>
            <a:pPr algn="ctr"/>
            <a:r>
              <a:rPr lang="en-US" sz="2800" dirty="0" smtClean="0"/>
              <a:t>CIAT CIS101A</a:t>
            </a:r>
            <a:endParaRPr lang="en-US" sz="28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03671"/>
            <a:ext cx="2334409" cy="523220"/>
          </a:xfrm>
          <a:prstGeom prst="rect">
            <a:avLst/>
          </a:prstGeom>
          <a:noFill/>
        </p:spPr>
        <p:txBody>
          <a:bodyPr wrap="square" rtlCol="0">
            <a:spAutoFit/>
          </a:bodyPr>
          <a:lstStyle/>
          <a:p>
            <a:pPr algn="ctr"/>
            <a:r>
              <a:rPr lang="en-US" sz="2800" dirty="0" smtClean="0"/>
              <a:t>CIAT CIS101A</a:t>
            </a:r>
            <a:endParaRPr lang="en-US" sz="2800" dirty="0"/>
          </a:p>
        </p:txBody>
      </p:sp>
      <p:pic>
        <p:nvPicPr>
          <p:cNvPr id="67587" name="Picture 3"/>
          <p:cNvPicPr>
            <a:picLocks noChangeAspect="1" noChangeArrowheads="1"/>
          </p:cNvPicPr>
          <p:nvPr/>
        </p:nvPicPr>
        <p:blipFill>
          <a:blip r:embed="rId2" cstate="print"/>
          <a:srcRect/>
          <a:stretch>
            <a:fillRect/>
          </a:stretch>
        </p:blipFill>
        <p:spPr bwMode="auto">
          <a:xfrm>
            <a:off x="923925" y="642938"/>
            <a:ext cx="10325100" cy="5762625"/>
          </a:xfrm>
          <a:prstGeom prst="rect">
            <a:avLst/>
          </a:prstGeom>
          <a:noFill/>
          <a:ln w="9525">
            <a:noFill/>
            <a:miter lim="800000"/>
            <a:headEnd/>
            <a:tailEnd/>
          </a:ln>
        </p:spPr>
      </p:pic>
    </p:spTree>
    <p:extLst>
      <p:ext uri="{BB962C8B-B14F-4D97-AF65-F5344CB8AC3E}">
        <p14:creationId xmlns:p14="http://schemas.microsoft.com/office/powerpoint/2010/main" xmlns="" val="30140590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450" y="2422525"/>
            <a:ext cx="10515600" cy="1325563"/>
          </a:xfrm>
        </p:spPr>
        <p:txBody>
          <a:bodyPr/>
          <a:lstStyle/>
          <a:p>
            <a:pPr algn="ctr"/>
            <a:r>
              <a:rPr lang="en-US" dirty="0" smtClean="0"/>
              <a:t>End of lesson</a:t>
            </a:r>
            <a:endParaRPr lang="en-US" dirty="0"/>
          </a:p>
        </p:txBody>
      </p:sp>
      <p:sp>
        <p:nvSpPr>
          <p:cNvPr id="4" name="TextBox 3"/>
          <p:cNvSpPr txBox="1"/>
          <p:nvPr/>
        </p:nvSpPr>
        <p:spPr>
          <a:xfrm>
            <a:off x="4787154" y="103671"/>
            <a:ext cx="2334409" cy="523220"/>
          </a:xfrm>
          <a:prstGeom prst="rect">
            <a:avLst/>
          </a:prstGeom>
          <a:noFill/>
        </p:spPr>
        <p:txBody>
          <a:bodyPr wrap="square" rtlCol="0">
            <a:spAutoFit/>
          </a:bodyPr>
          <a:lstStyle/>
          <a:p>
            <a:pPr algn="ctr"/>
            <a:r>
              <a:rPr lang="en-US" sz="2800" dirty="0" smtClean="0"/>
              <a:t>CIAT CIS101A</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46703"/>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2" name="TextBox 1"/>
          <p:cNvSpPr txBox="1"/>
          <p:nvPr/>
        </p:nvSpPr>
        <p:spPr>
          <a:xfrm>
            <a:off x="489473" y="885075"/>
            <a:ext cx="11236363" cy="5232202"/>
          </a:xfrm>
          <a:prstGeom prst="rect">
            <a:avLst/>
          </a:prstGeom>
          <a:noFill/>
        </p:spPr>
        <p:txBody>
          <a:bodyPr wrap="square" rtlCol="0">
            <a:spAutoFit/>
          </a:bodyPr>
          <a:lstStyle/>
          <a:p>
            <a:r>
              <a:rPr lang="en-US" sz="2800" b="1" dirty="0" smtClean="0"/>
              <a:t>4.2.2 USB Facts:</a:t>
            </a:r>
          </a:p>
          <a:p>
            <a:r>
              <a:rPr lang="en-US" b="1" dirty="0"/>
              <a:t>The Universal Serial Bus (USB) is the most commonly used connection interface. Almost every device (e.g., laptops, smartphones, tablets, desktop computers) uses USB in some capacity. </a:t>
            </a:r>
            <a:endParaRPr lang="en-US" b="1" dirty="0" smtClean="0"/>
          </a:p>
          <a:p>
            <a:endParaRPr lang="en-US" dirty="0"/>
          </a:p>
          <a:p>
            <a:r>
              <a:rPr lang="en-US" b="1" dirty="0" smtClean="0"/>
              <a:t>USB</a:t>
            </a:r>
            <a:r>
              <a:rPr lang="en-US" b="1" dirty="0"/>
              <a:t>:</a:t>
            </a:r>
          </a:p>
          <a:p>
            <a:pPr lvl="0"/>
            <a:endParaRPr lang="en-US" dirty="0" smtClean="0"/>
          </a:p>
          <a:p>
            <a:pPr lvl="0"/>
            <a:r>
              <a:rPr lang="en-US" dirty="0" smtClean="0"/>
              <a:t>o Uses </a:t>
            </a:r>
            <a:r>
              <a:rPr lang="en-US" dirty="0"/>
              <a:t>serial communication (bits are sent sequentially</a:t>
            </a:r>
            <a:r>
              <a:rPr lang="en-US" dirty="0" smtClean="0"/>
              <a:t>)</a:t>
            </a:r>
          </a:p>
          <a:p>
            <a:pPr lvl="0"/>
            <a:endParaRPr lang="en-US" dirty="0"/>
          </a:p>
          <a:p>
            <a:pPr lvl="0"/>
            <a:r>
              <a:rPr lang="en-US" dirty="0" smtClean="0"/>
              <a:t>o Supports </a:t>
            </a:r>
            <a:r>
              <a:rPr lang="en-US" dirty="0"/>
              <a:t>plug and play and </a:t>
            </a:r>
            <a:r>
              <a:rPr lang="en-US" i="1" dirty="0"/>
              <a:t>hot plugging</a:t>
            </a:r>
            <a:r>
              <a:rPr lang="en-US" dirty="0"/>
              <a:t> (adding and removing devices without rebooting</a:t>
            </a:r>
            <a:r>
              <a:rPr lang="en-US" dirty="0" smtClean="0"/>
              <a:t>)</a:t>
            </a:r>
          </a:p>
          <a:p>
            <a:pPr lvl="0"/>
            <a:endParaRPr lang="en-US" dirty="0"/>
          </a:p>
          <a:p>
            <a:pPr lvl="0"/>
            <a:r>
              <a:rPr lang="en-US" dirty="0" smtClean="0"/>
              <a:t>o Allows </a:t>
            </a:r>
            <a:r>
              <a:rPr lang="en-US" dirty="0"/>
              <a:t>up to 127 devices to be connected to a single bus, directly to the host or via hubs (hubs are limited to </a:t>
            </a:r>
            <a:r>
              <a:rPr lang="en-US" dirty="0" smtClean="0"/>
              <a:t>five</a:t>
            </a:r>
            <a:br>
              <a:rPr lang="en-US" dirty="0" smtClean="0"/>
            </a:br>
            <a:r>
              <a:rPr lang="en-US" dirty="0" smtClean="0"/>
              <a:t>    </a:t>
            </a:r>
            <a:r>
              <a:rPr lang="en-US" dirty="0"/>
              <a:t>tiers</a:t>
            </a:r>
            <a:r>
              <a:rPr lang="en-US" dirty="0" smtClean="0"/>
              <a:t>)</a:t>
            </a:r>
          </a:p>
          <a:p>
            <a:pPr lvl="0"/>
            <a:endParaRPr lang="en-US" dirty="0"/>
          </a:p>
          <a:p>
            <a:pPr lvl="0"/>
            <a:r>
              <a:rPr lang="en-US" dirty="0" smtClean="0"/>
              <a:t>o Shares </a:t>
            </a:r>
            <a:r>
              <a:rPr lang="en-US" dirty="0"/>
              <a:t>the bandwidth among all devices connected to a single </a:t>
            </a:r>
            <a:r>
              <a:rPr lang="en-US" dirty="0" smtClean="0"/>
              <a:t>bus</a:t>
            </a:r>
          </a:p>
          <a:p>
            <a:pPr lvl="0"/>
            <a:endParaRPr lang="en-US" dirty="0"/>
          </a:p>
          <a:p>
            <a:pPr lvl="0"/>
            <a:r>
              <a:rPr lang="en-US" dirty="0" smtClean="0"/>
              <a:t>o Provides </a:t>
            </a:r>
            <a:r>
              <a:rPr lang="en-US" dirty="0"/>
              <a:t>5 V of power through the </a:t>
            </a:r>
            <a:r>
              <a:rPr lang="en-US" dirty="0" smtClean="0"/>
              <a:t>cable</a:t>
            </a:r>
          </a:p>
          <a:p>
            <a:pPr lvl="0"/>
            <a:endParaRPr lang="en-US" dirty="0"/>
          </a:p>
          <a:p>
            <a:pPr lvl="0"/>
            <a:r>
              <a:rPr lang="en-US" b="1" dirty="0" smtClean="0"/>
              <a:t>Note: </a:t>
            </a:r>
            <a:r>
              <a:rPr lang="en-US" i="1" dirty="0" smtClean="0"/>
              <a:t>You may need to add separate power for certain devices extended on the USB bus.</a:t>
            </a:r>
            <a:endParaRPr lang="en-US" i="1" dirty="0"/>
          </a:p>
        </p:txBody>
      </p:sp>
    </p:spTree>
    <p:extLst>
      <p:ext uri="{BB962C8B-B14F-4D97-AF65-F5344CB8AC3E}">
        <p14:creationId xmlns:p14="http://schemas.microsoft.com/office/powerpoint/2010/main" xmlns="" val="2248322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46703"/>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2" name="TextBox 1"/>
          <p:cNvSpPr txBox="1"/>
          <p:nvPr/>
        </p:nvSpPr>
        <p:spPr>
          <a:xfrm>
            <a:off x="489473" y="885075"/>
            <a:ext cx="11236363" cy="5509200"/>
          </a:xfrm>
          <a:prstGeom prst="rect">
            <a:avLst/>
          </a:prstGeom>
          <a:noFill/>
        </p:spPr>
        <p:txBody>
          <a:bodyPr wrap="square" rtlCol="0">
            <a:spAutoFit/>
          </a:bodyPr>
          <a:lstStyle/>
          <a:p>
            <a:r>
              <a:rPr lang="en-US" sz="2800" b="1" dirty="0" smtClean="0"/>
              <a:t>4.2.2 USB Facts:</a:t>
            </a:r>
          </a:p>
          <a:p>
            <a:r>
              <a:rPr lang="en-US" dirty="0" smtClean="0"/>
              <a:t>USB has several versions, all of which are backwards compatible. The following table describes the specifications of each version:</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Data </a:t>
            </a:r>
            <a:r>
              <a:rPr lang="en-US" dirty="0" smtClean="0"/>
              <a:t>transfer rates are limited by the slowest USB version being used. For example, a USB 2.0 device connected to a USB 3.0 port will run at USB 2.0 speeds.</a:t>
            </a:r>
          </a:p>
          <a:p>
            <a:endParaRPr lang="en-US" i="1" dirty="0"/>
          </a:p>
        </p:txBody>
      </p:sp>
      <p:pic>
        <p:nvPicPr>
          <p:cNvPr id="49154" name="Picture 2"/>
          <p:cNvPicPr>
            <a:picLocks noChangeAspect="1" noChangeArrowheads="1"/>
          </p:cNvPicPr>
          <p:nvPr/>
        </p:nvPicPr>
        <p:blipFill>
          <a:blip r:embed="rId2" cstate="print"/>
          <a:srcRect/>
          <a:stretch>
            <a:fillRect/>
          </a:stretch>
        </p:blipFill>
        <p:spPr bwMode="auto">
          <a:xfrm>
            <a:off x="2257425" y="1952625"/>
            <a:ext cx="6704013" cy="3048000"/>
          </a:xfrm>
          <a:prstGeom prst="rect">
            <a:avLst/>
          </a:prstGeom>
          <a:noFill/>
          <a:ln w="9525">
            <a:noFill/>
            <a:miter lim="800000"/>
            <a:headEnd/>
            <a:tailEnd/>
          </a:ln>
        </p:spPr>
      </p:pic>
    </p:spTree>
    <p:extLst>
      <p:ext uri="{BB962C8B-B14F-4D97-AF65-F5344CB8AC3E}">
        <p14:creationId xmlns:p14="http://schemas.microsoft.com/office/powerpoint/2010/main" xmlns="" val="2248322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46703"/>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2" name="TextBox 1"/>
          <p:cNvSpPr txBox="1"/>
          <p:nvPr/>
        </p:nvSpPr>
        <p:spPr>
          <a:xfrm>
            <a:off x="489473" y="885075"/>
            <a:ext cx="11236363" cy="3570208"/>
          </a:xfrm>
          <a:prstGeom prst="rect">
            <a:avLst/>
          </a:prstGeom>
          <a:noFill/>
        </p:spPr>
        <p:txBody>
          <a:bodyPr wrap="square" rtlCol="0">
            <a:spAutoFit/>
          </a:bodyPr>
          <a:lstStyle/>
          <a:p>
            <a:r>
              <a:rPr lang="en-US" sz="2800" b="1" dirty="0" smtClean="0"/>
              <a:t>4.2.2 USB Facts:</a:t>
            </a:r>
          </a:p>
          <a:p>
            <a:r>
              <a:rPr lang="en-US" b="1" dirty="0"/>
              <a:t>USB uses several connector types for various peripheral devices. The following table describes the most common USB connector types</a:t>
            </a:r>
            <a:r>
              <a:rPr lang="en-US" b="1" dirty="0" smtClean="0"/>
              <a:t>:</a:t>
            </a:r>
          </a:p>
          <a:p>
            <a:endParaRPr lang="en-US" b="1" dirty="0"/>
          </a:p>
          <a:p>
            <a:r>
              <a:rPr lang="en-US" b="1" dirty="0" smtClean="0"/>
              <a:t>Connector	Description</a:t>
            </a:r>
          </a:p>
          <a:p>
            <a:r>
              <a:rPr lang="en-US" dirty="0" smtClean="0"/>
              <a:t>Type A		</a:t>
            </a:r>
          </a:p>
          <a:p>
            <a:endParaRPr lang="en-US" dirty="0"/>
          </a:p>
          <a:p>
            <a:endParaRPr lang="en-US" dirty="0" smtClean="0"/>
          </a:p>
          <a:p>
            <a:endParaRPr lang="en-US" dirty="0"/>
          </a:p>
          <a:p>
            <a:r>
              <a:rPr lang="en-US" dirty="0" smtClean="0"/>
              <a:t>		A </a:t>
            </a:r>
            <a:r>
              <a:rPr lang="en-US" dirty="0"/>
              <a:t>rectangular connector that generally plugs directly into the computer or a hub. </a:t>
            </a:r>
            <a:endParaRPr lang="en-US" dirty="0" smtClean="0"/>
          </a:p>
          <a:p>
            <a:endParaRPr lang="en-US" dirty="0"/>
          </a:p>
          <a:p>
            <a:r>
              <a:rPr lang="en-US" dirty="0" smtClean="0"/>
              <a:t>		Almost </a:t>
            </a:r>
            <a:r>
              <a:rPr lang="en-US" dirty="0"/>
              <a:t>all </a:t>
            </a:r>
            <a:r>
              <a:rPr lang="en-US" dirty="0" smtClean="0"/>
              <a:t>USB cables </a:t>
            </a:r>
            <a:r>
              <a:rPr lang="en-US" dirty="0"/>
              <a:t>have one Type-A connector on one of the ends.</a:t>
            </a:r>
          </a:p>
        </p:txBody>
      </p:sp>
      <p:pic>
        <p:nvPicPr>
          <p:cNvPr id="5" name="Picture 4" descr="http://cdn.testout.com/pcpro2016-en-us/en-us/resources/text/usb_fact/usb-type-a.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9472" y="3285441"/>
            <a:ext cx="1522207" cy="2049125"/>
          </a:xfrm>
          <a:prstGeom prst="rect">
            <a:avLst/>
          </a:prstGeom>
          <a:noFill/>
          <a:ln>
            <a:noFill/>
          </a:ln>
        </p:spPr>
      </p:pic>
    </p:spTree>
    <p:extLst>
      <p:ext uri="{BB962C8B-B14F-4D97-AF65-F5344CB8AC3E}">
        <p14:creationId xmlns:p14="http://schemas.microsoft.com/office/powerpoint/2010/main" xmlns="" val="1422429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7154" y="146703"/>
            <a:ext cx="2334409" cy="523220"/>
          </a:xfrm>
          <a:prstGeom prst="rect">
            <a:avLst/>
          </a:prstGeom>
          <a:noFill/>
        </p:spPr>
        <p:txBody>
          <a:bodyPr wrap="square" rtlCol="0">
            <a:spAutoFit/>
          </a:bodyPr>
          <a:lstStyle/>
          <a:p>
            <a:pPr algn="ctr"/>
            <a:r>
              <a:rPr lang="en-US" sz="2800" dirty="0" smtClean="0"/>
              <a:t>CIAT CIS101A</a:t>
            </a:r>
            <a:endParaRPr lang="en-US" sz="2800" dirty="0"/>
          </a:p>
        </p:txBody>
      </p:sp>
      <p:sp>
        <p:nvSpPr>
          <p:cNvPr id="2" name="TextBox 1"/>
          <p:cNvSpPr txBox="1"/>
          <p:nvPr/>
        </p:nvSpPr>
        <p:spPr>
          <a:xfrm>
            <a:off x="489473" y="885075"/>
            <a:ext cx="11236363" cy="4678204"/>
          </a:xfrm>
          <a:prstGeom prst="rect">
            <a:avLst/>
          </a:prstGeom>
          <a:noFill/>
        </p:spPr>
        <p:txBody>
          <a:bodyPr wrap="square" rtlCol="0">
            <a:spAutoFit/>
          </a:bodyPr>
          <a:lstStyle/>
          <a:p>
            <a:r>
              <a:rPr lang="en-US" sz="2800" b="1" dirty="0" smtClean="0"/>
              <a:t>4.2.2 USB Facts:</a:t>
            </a:r>
          </a:p>
          <a:p>
            <a:r>
              <a:rPr lang="en-US" b="1" dirty="0"/>
              <a:t>USB uses several connector types for various peripheral devices. The following table describes the most common USB connector types</a:t>
            </a:r>
            <a:r>
              <a:rPr lang="en-US" b="1" dirty="0" smtClean="0"/>
              <a:t>:</a:t>
            </a:r>
          </a:p>
          <a:p>
            <a:endParaRPr lang="en-US" b="1" dirty="0"/>
          </a:p>
          <a:p>
            <a:r>
              <a:rPr lang="en-US" b="1" dirty="0" smtClean="0"/>
              <a:t>Connector	Description</a:t>
            </a:r>
          </a:p>
          <a:p>
            <a:r>
              <a:rPr lang="en-US" dirty="0" smtClean="0"/>
              <a:t>Type B		</a:t>
            </a:r>
          </a:p>
          <a:p>
            <a:endParaRPr lang="en-US" dirty="0"/>
          </a:p>
          <a:p>
            <a:endParaRPr lang="en-US" dirty="0"/>
          </a:p>
          <a:p>
            <a:r>
              <a:rPr lang="en-US" dirty="0" smtClean="0"/>
              <a:t>		</a:t>
            </a:r>
            <a:r>
              <a:rPr lang="en-US" dirty="0"/>
              <a:t>A square connector with two beveled corners. </a:t>
            </a:r>
            <a:endParaRPr lang="en-US" dirty="0" smtClean="0"/>
          </a:p>
          <a:p>
            <a:endParaRPr lang="en-US" dirty="0"/>
          </a:p>
          <a:p>
            <a:r>
              <a:rPr lang="en-US" dirty="0" smtClean="0"/>
              <a:t>		Type-B </a:t>
            </a:r>
            <a:r>
              <a:rPr lang="en-US" dirty="0"/>
              <a:t>connectors are mostly used with </a:t>
            </a:r>
            <a:r>
              <a:rPr lang="en-US" dirty="0" smtClean="0"/>
              <a:t>printers</a:t>
            </a:r>
            <a:r>
              <a:rPr lang="en-US" dirty="0"/>
              <a:t> </a:t>
            </a:r>
            <a:r>
              <a:rPr lang="en-US" dirty="0" smtClean="0"/>
              <a:t>or external disk drives.</a:t>
            </a:r>
          </a:p>
          <a:p>
            <a:endParaRPr lang="en-US" dirty="0"/>
          </a:p>
          <a:p>
            <a:r>
              <a:rPr lang="en-US" dirty="0" smtClean="0"/>
              <a:t>		Some </a:t>
            </a:r>
            <a:r>
              <a:rPr lang="en-US" dirty="0"/>
              <a:t>networking devices, such as hubs and modems, also use this connector</a:t>
            </a:r>
            <a:r>
              <a:rPr lang="en-US" dirty="0" smtClean="0"/>
              <a:t>.</a:t>
            </a:r>
          </a:p>
          <a:p>
            <a:endParaRPr lang="en-US" dirty="0"/>
          </a:p>
          <a:p>
            <a:r>
              <a:rPr lang="en-US" dirty="0" smtClean="0"/>
              <a:t>		</a:t>
            </a:r>
            <a:r>
              <a:rPr lang="en-US" b="1" dirty="0" smtClean="0"/>
              <a:t>Note: </a:t>
            </a:r>
            <a:r>
              <a:rPr lang="en-US" i="1" dirty="0"/>
              <a:t>Most USB cables that use this connector have a Type-A connector on one end that plugs into </a:t>
            </a:r>
            <a:r>
              <a:rPr lang="en-US" i="1" dirty="0" smtClean="0"/>
              <a:t>		                            the </a:t>
            </a:r>
            <a:r>
              <a:rPr lang="en-US" i="1" dirty="0"/>
              <a:t>computer.</a:t>
            </a:r>
          </a:p>
        </p:txBody>
      </p:sp>
      <p:pic>
        <p:nvPicPr>
          <p:cNvPr id="6" name="Picture 5" descr="http://cdn.testout.com/pcpro2016-en-us/en-us/resources/text/usb_fact/usb-type-b.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9473" y="2992866"/>
            <a:ext cx="1629783" cy="2739131"/>
          </a:xfrm>
          <a:prstGeom prst="rect">
            <a:avLst/>
          </a:prstGeom>
          <a:noFill/>
          <a:ln>
            <a:noFill/>
          </a:ln>
        </p:spPr>
      </p:pic>
    </p:spTree>
    <p:extLst>
      <p:ext uri="{BB962C8B-B14F-4D97-AF65-F5344CB8AC3E}">
        <p14:creationId xmlns:p14="http://schemas.microsoft.com/office/powerpoint/2010/main" xmlns="" val="2200267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1682</TotalTime>
  <Words>1760</Words>
  <Application>Microsoft Office PowerPoint</Application>
  <PresentationFormat>Custom</PresentationFormat>
  <Paragraphs>428</Paragraphs>
  <Slides>54</Slides>
  <Notes>1</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Comparison</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End of lesson</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Bradford Bridge</dc:creator>
  <cp:lastModifiedBy>Rick</cp:lastModifiedBy>
  <cp:revision>75</cp:revision>
  <dcterms:created xsi:type="dcterms:W3CDTF">2017-03-12T01:51:19Z</dcterms:created>
  <dcterms:modified xsi:type="dcterms:W3CDTF">2017-06-05T01:25:44Z</dcterms:modified>
</cp:coreProperties>
</file>