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20"/>
    <p:restoredTop sz="94660"/>
  </p:normalViewPr>
  <p:slideViewPr>
    <p:cSldViewPr>
      <p:cViewPr varScale="1">
        <p:scale>
          <a:sx n="76" d="100"/>
          <a:sy n="76" d="100"/>
        </p:scale>
        <p:origin x="786" y="96"/>
      </p:cViewPr>
      <p:guideLst>
        <p:guide orient="horz" pos="2160"/>
        <p:guide pos="2880"/>
      </p:guideLst>
    </p:cSldViewPr>
  </p:slideViewPr>
  <p:notesTextViewPr>
    <p:cViewPr>
      <p:scale>
        <a:sx n="1" d="1"/>
        <a:sy n="1" d="1"/>
      </p:scale>
      <p:origin x="0" y="0"/>
    </p:cViewPr>
  </p:notesTextViewPr>
  <p:sorterViewPr>
    <p:cViewPr>
      <p:scale>
        <a:sx n="100" d="100"/>
        <a:sy n="100" d="100"/>
      </p:scale>
      <p:origin x="0" y="159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230427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408979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410254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131198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822488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784329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1871197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1172941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78545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2526771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30FF30-B908-4756-8256-6A305566733A}" type="datetimeFigureOut">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6C2BFC-AD96-4090-9C79-8931E44CDA91}" type="slidenum">
              <a:rPr lang="en-US" smtClean="0"/>
              <a:pPr/>
              <a:t>‹#›</a:t>
            </a:fld>
            <a:endParaRPr lang="en-US"/>
          </a:p>
        </p:txBody>
      </p:sp>
    </p:spTree>
    <p:extLst>
      <p:ext uri="{BB962C8B-B14F-4D97-AF65-F5344CB8AC3E}">
        <p14:creationId xmlns:p14="http://schemas.microsoft.com/office/powerpoint/2010/main" val="341470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0FF30-B908-4756-8256-6A305566733A}" type="datetimeFigureOut">
              <a:rPr lang="en-US" smtClean="0"/>
              <a:pPr/>
              <a:t>10/30/2017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C2BFC-AD96-4090-9C79-8931E44CDA91}" type="slidenum">
              <a:rPr lang="en-US" smtClean="0"/>
              <a:pPr/>
              <a:t>‹#›</a:t>
            </a:fld>
            <a:endParaRPr lang="en-US"/>
          </a:p>
        </p:txBody>
      </p:sp>
    </p:spTree>
    <p:extLst>
      <p:ext uri="{BB962C8B-B14F-4D97-AF65-F5344CB8AC3E}">
        <p14:creationId xmlns:p14="http://schemas.microsoft.com/office/powerpoint/2010/main" val="4180811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BSfdefR8H3c"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hyperlink" Target="https://www.youtube.com/watch?v=lc7scxvKQOo"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947695" cy="369332"/>
          </a:xfrm>
          <a:prstGeom prst="rect">
            <a:avLst/>
          </a:prstGeom>
          <a:noFill/>
        </p:spPr>
        <p:txBody>
          <a:bodyPr wrap="none" rtlCol="0">
            <a:spAutoFit/>
          </a:bodyPr>
          <a:lstStyle/>
          <a:p>
            <a:r>
              <a:rPr lang="en-US" dirty="0"/>
              <a:t>CIS101B</a:t>
            </a:r>
          </a:p>
        </p:txBody>
      </p:sp>
      <p:sp>
        <p:nvSpPr>
          <p:cNvPr id="5" name="TextBox 4"/>
          <p:cNvSpPr txBox="1"/>
          <p:nvPr/>
        </p:nvSpPr>
        <p:spPr>
          <a:xfrm>
            <a:off x="3733800" y="1752600"/>
            <a:ext cx="1857689" cy="2031325"/>
          </a:xfrm>
          <a:prstGeom prst="rect">
            <a:avLst/>
          </a:prstGeom>
          <a:noFill/>
        </p:spPr>
        <p:txBody>
          <a:bodyPr wrap="none" rtlCol="0">
            <a:spAutoFit/>
          </a:bodyPr>
          <a:lstStyle/>
          <a:p>
            <a:pPr algn="ctr"/>
            <a:r>
              <a:rPr lang="en-US" dirty="0"/>
              <a:t>Week 4 Class 1</a:t>
            </a:r>
          </a:p>
          <a:p>
            <a:pPr algn="ctr"/>
            <a:endParaRPr lang="en-US" dirty="0"/>
          </a:p>
          <a:p>
            <a:pPr algn="ctr"/>
            <a:r>
              <a:rPr lang="en-US" dirty="0"/>
              <a:t>Chapter 12</a:t>
            </a:r>
          </a:p>
          <a:p>
            <a:pPr algn="ctr"/>
            <a:endParaRPr lang="en-US" dirty="0"/>
          </a:p>
          <a:p>
            <a:pPr algn="ctr"/>
            <a:r>
              <a:rPr lang="en-US" dirty="0"/>
              <a:t>Security</a:t>
            </a:r>
          </a:p>
          <a:p>
            <a:pPr algn="ctr"/>
            <a:endParaRPr lang="en-US" dirty="0"/>
          </a:p>
          <a:p>
            <a:pPr algn="ctr"/>
            <a:r>
              <a:rPr lang="en-US" dirty="0"/>
              <a:t>12.1 through 12.6</a:t>
            </a:r>
          </a:p>
        </p:txBody>
      </p:sp>
      <p:sp>
        <p:nvSpPr>
          <p:cNvPr id="2" name="TextBox 1">
            <a:extLst>
              <a:ext uri="{FF2B5EF4-FFF2-40B4-BE49-F238E27FC236}">
                <a16:creationId xmlns:a16="http://schemas.microsoft.com/office/drawing/2014/main" id="{0FCDD13E-FE93-4468-89F7-21D6EF761179}"/>
              </a:ext>
            </a:extLst>
          </p:cNvPr>
          <p:cNvSpPr txBox="1"/>
          <p:nvPr/>
        </p:nvSpPr>
        <p:spPr>
          <a:xfrm>
            <a:off x="1600200" y="3962400"/>
            <a:ext cx="6934200" cy="2031325"/>
          </a:xfrm>
          <a:prstGeom prst="rect">
            <a:avLst/>
          </a:prstGeom>
          <a:noFill/>
        </p:spPr>
        <p:txBody>
          <a:bodyPr wrap="square" rtlCol="0">
            <a:spAutoFit/>
          </a:bodyPr>
          <a:lstStyle/>
          <a:p>
            <a:r>
              <a:rPr lang="en-US" dirty="0"/>
              <a:t>12.1 Best Practices</a:t>
            </a:r>
          </a:p>
          <a:p>
            <a:r>
              <a:rPr lang="en-US" dirty="0"/>
              <a:t>12.1.4 Security Policy</a:t>
            </a:r>
          </a:p>
          <a:p>
            <a:r>
              <a:rPr lang="en-US" dirty="0"/>
              <a:t>12.2 Incident Response</a:t>
            </a:r>
          </a:p>
          <a:p>
            <a:r>
              <a:rPr lang="en-US" dirty="0"/>
              <a:t>12.2.3 Incident Response facts</a:t>
            </a:r>
          </a:p>
          <a:p>
            <a:r>
              <a:rPr lang="en-US" dirty="0"/>
              <a:t>12.3 Physical Security</a:t>
            </a:r>
          </a:p>
          <a:p>
            <a:r>
              <a:rPr lang="en-US" dirty="0"/>
              <a:t>12.4 Social Engineering</a:t>
            </a:r>
          </a:p>
          <a:p>
            <a:endParaRPr lang="en-US" dirty="0"/>
          </a:p>
        </p:txBody>
      </p:sp>
    </p:spTree>
    <p:extLst>
      <p:ext uri="{BB962C8B-B14F-4D97-AF65-F5344CB8AC3E}">
        <p14:creationId xmlns:p14="http://schemas.microsoft.com/office/powerpoint/2010/main" val="1372920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4098" name="Picture 2"/>
          <p:cNvPicPr>
            <a:picLocks noChangeAspect="1" noChangeArrowheads="1"/>
          </p:cNvPicPr>
          <p:nvPr/>
        </p:nvPicPr>
        <p:blipFill>
          <a:blip r:embed="rId3" cstate="print"/>
          <a:srcRect b="67503"/>
          <a:stretch>
            <a:fillRect/>
          </a:stretch>
        </p:blipFill>
        <p:spPr bwMode="auto">
          <a:xfrm>
            <a:off x="533400" y="1600200"/>
            <a:ext cx="7762875" cy="25908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4098" name="Picture 2"/>
          <p:cNvPicPr>
            <a:picLocks noChangeAspect="1" noChangeArrowheads="1"/>
          </p:cNvPicPr>
          <p:nvPr/>
        </p:nvPicPr>
        <p:blipFill>
          <a:blip r:embed="rId3" cstate="print"/>
          <a:srcRect t="35364" b="28316"/>
          <a:stretch>
            <a:fillRect/>
          </a:stretch>
        </p:blipFill>
        <p:spPr bwMode="auto">
          <a:xfrm>
            <a:off x="685800" y="1828800"/>
            <a:ext cx="7762875" cy="28956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4098" name="Picture 2"/>
          <p:cNvPicPr>
            <a:picLocks noChangeAspect="1" noChangeArrowheads="1"/>
          </p:cNvPicPr>
          <p:nvPr/>
        </p:nvPicPr>
        <p:blipFill>
          <a:blip r:embed="rId3" cstate="print"/>
          <a:srcRect t="74552"/>
          <a:stretch>
            <a:fillRect/>
          </a:stretch>
        </p:blipFill>
        <p:spPr bwMode="auto">
          <a:xfrm>
            <a:off x="533400" y="1828800"/>
            <a:ext cx="7762875" cy="2028825"/>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139869"/>
          </a:xfrm>
          <a:prstGeom prst="rect">
            <a:avLst/>
          </a:prstGeom>
          <a:noFill/>
        </p:spPr>
        <p:txBody>
          <a:bodyPr wrap="square" rtlCol="0">
            <a:spAutoFit/>
          </a:bodyPr>
          <a:lstStyle/>
          <a:p>
            <a:r>
              <a:rPr lang="en-US" sz="2400" b="1" dirty="0"/>
              <a:t>12.2  Incident Response</a:t>
            </a:r>
          </a:p>
          <a:p>
            <a:endParaRPr lang="en-US" sz="2400" b="1" dirty="0"/>
          </a:p>
          <a:p>
            <a:r>
              <a:rPr lang="en-US" sz="2400" dirty="0"/>
              <a:t>As you study this section, answer the following questions:</a:t>
            </a:r>
          </a:p>
          <a:p>
            <a:pPr lvl="0">
              <a:buFont typeface="Wingdings" pitchFamily="2" charset="2"/>
              <a:buChar char="Ø"/>
            </a:pPr>
            <a:r>
              <a:rPr lang="en-US" sz="2400" dirty="0"/>
              <a:t>What actions should take place when an incident occurs?</a:t>
            </a:r>
          </a:p>
          <a:p>
            <a:pPr lvl="0">
              <a:buFont typeface="Wingdings" pitchFamily="2" charset="2"/>
              <a:buChar char="Ø"/>
            </a:pPr>
            <a:r>
              <a:rPr lang="en-US" sz="2400" dirty="0"/>
              <a:t>What types of things would a computer forensic investigator want to analyze if he selected a </a:t>
            </a:r>
            <a:r>
              <a:rPr lang="en-US" sz="2400" i="1" dirty="0"/>
              <a:t>live</a:t>
            </a:r>
            <a:r>
              <a:rPr lang="en-US" sz="2400" dirty="0"/>
              <a:t> analysis over </a:t>
            </a:r>
            <a:r>
              <a:rPr lang="en-US" sz="2400" i="1" dirty="0" err="1"/>
              <a:t>dead</a:t>
            </a:r>
            <a:r>
              <a:rPr lang="en-US" sz="2400" dirty="0" err="1"/>
              <a:t>analysis</a:t>
            </a:r>
            <a:r>
              <a:rPr lang="en-US" sz="2400" dirty="0"/>
              <a:t>?</a:t>
            </a:r>
          </a:p>
          <a:p>
            <a:pPr lvl="0">
              <a:buFont typeface="Wingdings" pitchFamily="2" charset="2"/>
              <a:buChar char="Ø"/>
            </a:pPr>
            <a:r>
              <a:rPr lang="en-US" sz="2400" dirty="0"/>
              <a:t>What methods can be used to save the contents of memory as part of a forensic investigation?</a:t>
            </a:r>
          </a:p>
          <a:p>
            <a:pPr lvl="0">
              <a:buFont typeface="Wingdings" pitchFamily="2" charset="2"/>
              <a:buChar char="Ø"/>
            </a:pPr>
            <a:r>
              <a:rPr lang="en-US" sz="2400" dirty="0"/>
              <a:t>How should you ensure the integrity of collected digital evidence?</a:t>
            </a:r>
          </a:p>
          <a:p>
            <a:pPr lvl="0">
              <a:buFont typeface="Wingdings" pitchFamily="2" charset="2"/>
              <a:buChar char="Ø"/>
            </a:pPr>
            <a:r>
              <a:rPr lang="en-US" sz="2400" dirty="0"/>
              <a:t>Why is </a:t>
            </a:r>
            <a:r>
              <a:rPr lang="en-US" sz="2400" i="1" dirty="0"/>
              <a:t>chain of custody</a:t>
            </a:r>
            <a:r>
              <a:rPr lang="en-US" sz="2400" dirty="0"/>
              <a:t> so important with forensic investigations?</a:t>
            </a:r>
          </a:p>
          <a:p>
            <a:endParaRPr lang="en-US" sz="2400" b="1" dirty="0"/>
          </a:p>
          <a:p>
            <a:endParaRPr lang="en-US" sz="1600" b="1" dirty="0"/>
          </a:p>
        </p:txBody>
      </p:sp>
    </p:spTree>
    <p:extLst>
      <p:ext uri="{BB962C8B-B14F-4D97-AF65-F5344CB8AC3E}">
        <p14:creationId xmlns:p14="http://schemas.microsoft.com/office/powerpoint/2010/main" val="286866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6494085"/>
          </a:xfrm>
          <a:prstGeom prst="rect">
            <a:avLst/>
          </a:prstGeom>
          <a:noFill/>
        </p:spPr>
        <p:txBody>
          <a:bodyPr wrap="square" rtlCol="0">
            <a:spAutoFit/>
          </a:bodyPr>
          <a:lstStyle/>
          <a:p>
            <a:r>
              <a:rPr lang="en-US" sz="2400" b="1" dirty="0"/>
              <a:t>12.2.3  Incident Response Facts</a:t>
            </a:r>
          </a:p>
          <a:p>
            <a:endParaRPr lang="en-US" sz="2400" b="1" dirty="0"/>
          </a:p>
          <a:p>
            <a:r>
              <a:rPr lang="en-US" sz="2400" dirty="0"/>
              <a:t>A </a:t>
            </a:r>
            <a:r>
              <a:rPr lang="en-US" sz="2400" i="1" dirty="0"/>
              <a:t>security incident</a:t>
            </a:r>
            <a:r>
              <a:rPr lang="en-US" sz="2400" dirty="0"/>
              <a:t> is an event or series of events that result from a security policy violation that has adverse effects on a company's ability to proceed with normal business. </a:t>
            </a:r>
          </a:p>
          <a:p>
            <a:endParaRPr lang="en-US" sz="2400" dirty="0"/>
          </a:p>
          <a:p>
            <a:r>
              <a:rPr lang="en-US" sz="2400" dirty="0"/>
              <a:t>Security incidents include employee errors, unauthorized acts by employees, insider attacks, hacker attacks, malware attacks, and unethical gathering of competitive information.</a:t>
            </a:r>
          </a:p>
          <a:p>
            <a:endParaRPr lang="en-US" sz="2400" dirty="0"/>
          </a:p>
          <a:p>
            <a:endParaRPr lang="en-US" sz="2400" dirty="0"/>
          </a:p>
          <a:p>
            <a:endParaRPr lang="en-US" sz="2400" dirty="0"/>
          </a:p>
          <a:p>
            <a:endParaRPr lang="en-US" sz="2400" dirty="0"/>
          </a:p>
          <a:p>
            <a:endParaRPr lang="en-US" sz="2400" dirty="0"/>
          </a:p>
          <a:p>
            <a:endParaRPr lang="en-US" sz="2400" dirty="0"/>
          </a:p>
          <a:p>
            <a:r>
              <a:rPr lang="en-US" sz="3200" dirty="0"/>
              <a:t>     </a:t>
            </a:r>
            <a:r>
              <a:rPr lang="en-US" dirty="0"/>
              <a:t>www.infosecurity-magazine.com/news/most-data-breaches-come-from-within/</a:t>
            </a:r>
            <a:endParaRPr lang="en-US" sz="2800" dirty="0"/>
          </a:p>
          <a:p>
            <a:endParaRPr lang="en-US" sz="2400" b="1" dirty="0"/>
          </a:p>
        </p:txBody>
      </p:sp>
      <p:pic>
        <p:nvPicPr>
          <p:cNvPr id="5122" name="Picture 2"/>
          <p:cNvPicPr>
            <a:picLocks noChangeAspect="1" noChangeArrowheads="1"/>
          </p:cNvPicPr>
          <p:nvPr/>
        </p:nvPicPr>
        <p:blipFill>
          <a:blip r:embed="rId3" cstate="print"/>
          <a:srcRect/>
          <a:stretch>
            <a:fillRect/>
          </a:stretch>
        </p:blipFill>
        <p:spPr bwMode="auto">
          <a:xfrm>
            <a:off x="1143000" y="4419600"/>
            <a:ext cx="7181850" cy="1933575"/>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4801314"/>
          </a:xfrm>
          <a:prstGeom prst="rect">
            <a:avLst/>
          </a:prstGeom>
          <a:noFill/>
        </p:spPr>
        <p:txBody>
          <a:bodyPr wrap="square" rtlCol="0">
            <a:spAutoFit/>
          </a:bodyPr>
          <a:lstStyle/>
          <a:p>
            <a:r>
              <a:rPr lang="en-US" sz="2400" b="1" dirty="0"/>
              <a:t>12.2.3  Incident Response Facts</a:t>
            </a:r>
          </a:p>
          <a:p>
            <a:endParaRPr lang="en-US" sz="2400" b="1" dirty="0"/>
          </a:p>
          <a:p>
            <a:r>
              <a:rPr lang="en-US" i="1" dirty="0"/>
              <a:t>Incident response</a:t>
            </a:r>
            <a:r>
              <a:rPr lang="en-US" dirty="0"/>
              <a:t> is the actions taken to deal with an incident during and after the incident. Prior planning helps people know what to do when a security incident occurs, especially the </a:t>
            </a:r>
            <a:r>
              <a:rPr lang="en-US" i="1" dirty="0"/>
              <a:t>first responder</a:t>
            </a:r>
            <a:r>
              <a:rPr lang="en-US" dirty="0"/>
              <a:t>. </a:t>
            </a:r>
          </a:p>
          <a:p>
            <a:endParaRPr lang="en-US" dirty="0"/>
          </a:p>
          <a:p>
            <a:r>
              <a:rPr lang="en-US" dirty="0"/>
              <a:t>The first responder:</a:t>
            </a:r>
          </a:p>
          <a:p>
            <a:pPr lvl="0">
              <a:buFont typeface="Wingdings" pitchFamily="2" charset="2"/>
              <a:buChar char="Ø"/>
            </a:pPr>
            <a:r>
              <a:rPr lang="en-US" dirty="0"/>
              <a:t>Is the first person on the scene after a security incident has occurred</a:t>
            </a:r>
          </a:p>
          <a:p>
            <a:pPr lvl="0">
              <a:buFont typeface="Wingdings" pitchFamily="2" charset="2"/>
              <a:buChar char="Ø"/>
            </a:pPr>
            <a:r>
              <a:rPr lang="en-US" dirty="0"/>
              <a:t>May be a dedicated member of the security response team</a:t>
            </a:r>
          </a:p>
          <a:p>
            <a:pPr lvl="0">
              <a:buFont typeface="Wingdings" pitchFamily="2" charset="2"/>
              <a:buChar char="Ø"/>
            </a:pPr>
            <a:r>
              <a:rPr lang="en-US" dirty="0"/>
              <a:t>Has the following goals:</a:t>
            </a:r>
            <a:endParaRPr lang="en-US" sz="3200" dirty="0"/>
          </a:p>
          <a:p>
            <a:pPr lvl="1">
              <a:buFont typeface="Arial" pitchFamily="34" charset="0"/>
              <a:buChar char="•"/>
            </a:pPr>
            <a:r>
              <a:rPr lang="en-US" dirty="0"/>
              <a:t>Contain the damage (or incident) as much as possible.</a:t>
            </a:r>
            <a:endParaRPr lang="en-US" sz="3200" dirty="0"/>
          </a:p>
          <a:p>
            <a:pPr lvl="1">
              <a:buFont typeface="Arial" pitchFamily="34" charset="0"/>
              <a:buChar char="•"/>
            </a:pPr>
            <a:r>
              <a:rPr lang="en-US" dirty="0"/>
              <a:t>Do not damage any evidence.</a:t>
            </a:r>
            <a:endParaRPr lang="en-US" sz="3200" dirty="0"/>
          </a:p>
          <a:p>
            <a:pPr lvl="0">
              <a:buFont typeface="Wingdings" pitchFamily="2" charset="2"/>
              <a:buChar char="Ø"/>
            </a:pPr>
            <a:r>
              <a:rPr lang="en-US" dirty="0"/>
              <a:t>Initiates an escalation procedure to ensure that the right people are informed and that the right people are brought on the incident site </a:t>
            </a:r>
          </a:p>
          <a:p>
            <a:pPr lvl="0">
              <a:buFont typeface="Wingdings" pitchFamily="2" charset="2"/>
              <a:buChar char="Ø"/>
            </a:pPr>
            <a:r>
              <a:rPr lang="en-US" dirty="0"/>
              <a:t>Initiates the documentation of the incident</a:t>
            </a:r>
            <a:endParaRPr lang="en-US" sz="3200" dirty="0"/>
          </a:p>
          <a:p>
            <a:endParaRPr lang="en-US" sz="2400" b="1" dirty="0"/>
          </a:p>
        </p:txBody>
      </p:sp>
    </p:spTree>
    <p:extLst>
      <p:ext uri="{BB962C8B-B14F-4D97-AF65-F5344CB8AC3E}">
        <p14:creationId xmlns:p14="http://schemas.microsoft.com/office/powerpoint/2010/main" val="286866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3416320"/>
          </a:xfrm>
          <a:prstGeom prst="rect">
            <a:avLst/>
          </a:prstGeom>
          <a:noFill/>
        </p:spPr>
        <p:txBody>
          <a:bodyPr wrap="square" rtlCol="0">
            <a:spAutoFit/>
          </a:bodyPr>
          <a:lstStyle/>
          <a:p>
            <a:r>
              <a:rPr lang="en-US" sz="2400" b="1" dirty="0"/>
              <a:t>12.2.3  Incident Response Facts</a:t>
            </a:r>
          </a:p>
          <a:p>
            <a:endParaRPr lang="en-US" sz="2400" b="1" dirty="0"/>
          </a:p>
          <a:p>
            <a:r>
              <a:rPr lang="en-US" dirty="0"/>
              <a:t>Incident response should involve:</a:t>
            </a:r>
          </a:p>
          <a:p>
            <a:pPr lvl="0">
              <a:buFont typeface="Wingdings" pitchFamily="2" charset="2"/>
              <a:buChar char="Ø"/>
            </a:pPr>
            <a:r>
              <a:rPr lang="en-US" dirty="0"/>
              <a:t>Identification and containment of the problem</a:t>
            </a:r>
          </a:p>
          <a:p>
            <a:pPr lvl="0">
              <a:buFont typeface="Wingdings" pitchFamily="2" charset="2"/>
              <a:buChar char="Ø"/>
            </a:pPr>
            <a:r>
              <a:rPr lang="en-US" dirty="0"/>
              <a:t>Investigation of how the problem occurred and the forensics to preserve evidence that may be used in a criminal investigation</a:t>
            </a:r>
          </a:p>
          <a:p>
            <a:pPr lvl="0">
              <a:buFont typeface="Wingdings" pitchFamily="2" charset="2"/>
              <a:buChar char="Ø"/>
            </a:pPr>
            <a:r>
              <a:rPr lang="en-US" dirty="0"/>
              <a:t>Removal and eradication of the cause of the incident</a:t>
            </a:r>
          </a:p>
          <a:p>
            <a:pPr lvl="0">
              <a:buFont typeface="Wingdings" pitchFamily="2" charset="2"/>
              <a:buChar char="Ø"/>
            </a:pPr>
            <a:r>
              <a:rPr lang="en-US" dirty="0"/>
              <a:t>Recovery and repair of any damages</a:t>
            </a:r>
          </a:p>
          <a:p>
            <a:pPr lvl="0">
              <a:buFont typeface="Wingdings" pitchFamily="2" charset="2"/>
              <a:buChar char="Ø"/>
            </a:pPr>
            <a:r>
              <a:rPr lang="en-US" dirty="0"/>
              <a:t>Document and report the incident, and take actions to implement countermeasures and processes to reduce the likelihood of a future attack</a:t>
            </a:r>
          </a:p>
          <a:p>
            <a:endParaRPr lang="en-US" sz="2400" b="1" dirty="0"/>
          </a:p>
        </p:txBody>
      </p:sp>
    </p:spTree>
    <p:extLst>
      <p:ext uri="{BB962C8B-B14F-4D97-AF65-F5344CB8AC3E}">
        <p14:creationId xmlns:p14="http://schemas.microsoft.com/office/powerpoint/2010/main" val="2868669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539978"/>
          </a:xfrm>
          <a:prstGeom prst="rect">
            <a:avLst/>
          </a:prstGeom>
          <a:noFill/>
        </p:spPr>
        <p:txBody>
          <a:bodyPr wrap="square" rtlCol="0">
            <a:spAutoFit/>
          </a:bodyPr>
          <a:lstStyle/>
          <a:p>
            <a:r>
              <a:rPr lang="en-US" sz="2400" b="1" dirty="0"/>
              <a:t>12.2.3  Incident Response Facts</a:t>
            </a:r>
          </a:p>
          <a:p>
            <a:endParaRPr lang="en-US" sz="2400" b="1" dirty="0"/>
          </a:p>
          <a:p>
            <a:r>
              <a:rPr lang="en-US" dirty="0"/>
              <a:t>Responding to an incident</a:t>
            </a:r>
          </a:p>
          <a:p>
            <a:pPr marL="342900" indent="-342900">
              <a:buFont typeface="+mj-lt"/>
              <a:buAutoNum type="arabicPeriod"/>
            </a:pPr>
            <a:r>
              <a:rPr lang="en-US" dirty="0"/>
              <a:t>Take actions to stop the attack and contain the damage. </a:t>
            </a:r>
          </a:p>
          <a:p>
            <a:pPr marL="800100" lvl="1" indent="-342900">
              <a:buFont typeface="Arial" pitchFamily="34" charset="0"/>
              <a:buChar char="•"/>
            </a:pPr>
            <a:r>
              <a:rPr lang="en-US" dirty="0"/>
              <a:t>For example, if the attack involves a computer system attached to the network, the first step might be to disconnect it from the network. </a:t>
            </a:r>
          </a:p>
          <a:p>
            <a:pPr marL="800100" lvl="1" indent="-342900">
              <a:buFont typeface="Arial" pitchFamily="34" charset="0"/>
              <a:buChar char="•"/>
            </a:pPr>
            <a:r>
              <a:rPr lang="en-US" dirty="0"/>
              <a:t>Although you want to preserve as much information as possible to assist in later investigations, it might be better to stop the attack, even if doing so alerts the attacker or results in the loss of evidence regarding the attack.</a:t>
            </a:r>
          </a:p>
          <a:p>
            <a:pPr marL="342900" indent="-342900">
              <a:buFont typeface="+mj-lt"/>
              <a:buAutoNum type="arabicPeriod"/>
            </a:pPr>
            <a:r>
              <a:rPr lang="en-US" dirty="0"/>
              <a:t>After containing a threat, forensic investigation can be performed on computer systems to gather evidence and identify the methods used in the attack. </a:t>
            </a:r>
          </a:p>
          <a:p>
            <a:pPr marL="800100" lvl="1" indent="-342900">
              <a:buFont typeface="Arial" pitchFamily="34" charset="0"/>
              <a:buChar char="•"/>
            </a:pPr>
            <a:r>
              <a:rPr lang="en-US" dirty="0"/>
              <a:t>When working with computer systems, use special computer forensic tools to analyze the system. </a:t>
            </a:r>
          </a:p>
          <a:p>
            <a:pPr marL="342900" indent="-342900"/>
            <a:endParaRPr lang="en-US" dirty="0"/>
          </a:p>
          <a:p>
            <a:pPr marL="342900" indent="-342900"/>
            <a:r>
              <a:rPr lang="en-US" dirty="0"/>
              <a:t>Investigations can be performed in the following ways:</a:t>
            </a:r>
          </a:p>
          <a:p>
            <a:pPr lvl="0">
              <a:buFont typeface="Arial" pitchFamily="34" charset="0"/>
              <a:buChar char="•"/>
            </a:pPr>
            <a:r>
              <a:rPr lang="en-US" dirty="0"/>
              <a:t>A </a:t>
            </a:r>
            <a:r>
              <a:rPr lang="en-US" i="1" dirty="0"/>
              <a:t>live analysis</a:t>
            </a:r>
            <a:r>
              <a:rPr lang="en-US" dirty="0"/>
              <a:t> examines an active (running) computer system to analyze the live network connection, memory contents, and running programs.</a:t>
            </a:r>
          </a:p>
          <a:p>
            <a:pPr lvl="0">
              <a:buFont typeface="Arial" pitchFamily="34" charset="0"/>
              <a:buChar char="•"/>
            </a:pPr>
            <a:r>
              <a:rPr lang="en-US" dirty="0"/>
              <a:t>A </a:t>
            </a:r>
            <a:r>
              <a:rPr lang="en-US" i="1" dirty="0"/>
              <a:t>dead analysis</a:t>
            </a:r>
            <a:r>
              <a:rPr lang="en-US" dirty="0"/>
              <a:t> examines data at rest, such as analyzing hard drive contents.</a:t>
            </a:r>
          </a:p>
          <a:p>
            <a:pPr marL="457200" indent="-457200">
              <a:buFont typeface="+mj-lt"/>
              <a:buAutoNum type="arabicPeriod"/>
            </a:pPr>
            <a:endParaRPr lang="en-US" b="1" dirty="0"/>
          </a:p>
        </p:txBody>
      </p:sp>
    </p:spTree>
    <p:extLst>
      <p:ext uri="{BB962C8B-B14F-4D97-AF65-F5344CB8AC3E}">
        <p14:creationId xmlns:p14="http://schemas.microsoft.com/office/powerpoint/2010/main" val="2868669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4832092"/>
          </a:xfrm>
          <a:prstGeom prst="rect">
            <a:avLst/>
          </a:prstGeom>
          <a:noFill/>
        </p:spPr>
        <p:txBody>
          <a:bodyPr wrap="square" rtlCol="0">
            <a:spAutoFit/>
          </a:bodyPr>
          <a:lstStyle/>
          <a:p>
            <a:r>
              <a:rPr lang="en-US" sz="2400" b="1" dirty="0"/>
              <a:t>12.2.3  Incident Response Facts</a:t>
            </a:r>
          </a:p>
          <a:p>
            <a:r>
              <a:rPr lang="en-US" sz="1600" dirty="0"/>
              <a:t>Follow these procedures when collecting and analyzing computer evidence:</a:t>
            </a:r>
          </a:p>
          <a:p>
            <a:endParaRPr lang="en-US" sz="2800" dirty="0"/>
          </a:p>
          <a:p>
            <a:pPr lvl="0">
              <a:buFont typeface="Wingdings" pitchFamily="2" charset="2"/>
              <a:buChar char="Ø"/>
            </a:pPr>
            <a:r>
              <a:rPr lang="en-US" sz="1600" dirty="0"/>
              <a:t>Before touching the computer, document and photograph the entire scene of the crime including the current state of the computer screen. A traditional camera is preferred over a digital camera to avoid allegations that an image was digitally altered.</a:t>
            </a:r>
          </a:p>
          <a:p>
            <a:pPr lvl="0">
              <a:buFont typeface="Wingdings" pitchFamily="2" charset="2"/>
              <a:buChar char="Ø"/>
            </a:pPr>
            <a:r>
              <a:rPr lang="en-US" sz="1600" dirty="0"/>
              <a:t>Do not turn off the computer until the necessary evidence has been collected.</a:t>
            </a:r>
            <a:endParaRPr lang="en-US" sz="2800" dirty="0"/>
          </a:p>
          <a:p>
            <a:pPr lvl="1">
              <a:buFont typeface="Arial" pitchFamily="34" charset="0"/>
              <a:buChar char="•"/>
            </a:pPr>
            <a:r>
              <a:rPr lang="en-US" sz="1600" dirty="0"/>
              <a:t>Some data might be lost when the computer is turned off.</a:t>
            </a:r>
            <a:endParaRPr lang="en-US" sz="2800" dirty="0"/>
          </a:p>
          <a:p>
            <a:pPr lvl="2">
              <a:buFont typeface="Courier New" pitchFamily="49" charset="0"/>
              <a:buChar char="o"/>
            </a:pPr>
            <a:r>
              <a:rPr lang="en-US" sz="1600" i="1" dirty="0"/>
              <a:t>Volatile</a:t>
            </a:r>
            <a:r>
              <a:rPr lang="en-US" sz="1600" dirty="0"/>
              <a:t> data is any data that is stored in memory, CPU registers, and CPU caches that will be lost when the computer is powered off or loses power.</a:t>
            </a:r>
          </a:p>
          <a:p>
            <a:pPr lvl="2">
              <a:buFont typeface="Courier New" pitchFamily="49" charset="0"/>
              <a:buChar char="o"/>
            </a:pPr>
            <a:r>
              <a:rPr lang="en-US" sz="1600" i="1" dirty="0"/>
              <a:t>Persistent</a:t>
            </a:r>
            <a:r>
              <a:rPr lang="en-US" sz="1600" dirty="0"/>
              <a:t> data resides on the system's hard drives, USB drives, optical media, and other external hard drives.</a:t>
            </a:r>
            <a:endParaRPr lang="en-US" sz="2800" dirty="0"/>
          </a:p>
          <a:p>
            <a:pPr lvl="1">
              <a:buFont typeface="Arial" pitchFamily="34" charset="0"/>
              <a:buChar char="•"/>
            </a:pPr>
            <a:r>
              <a:rPr lang="en-US" sz="1600" dirty="0"/>
              <a:t>If it is necessary to isolate a system to stop or prevent future attacks, disconnect the system from the network rather than shutting it down (if possible).</a:t>
            </a:r>
          </a:p>
          <a:p>
            <a:pPr lvl="1">
              <a:buFont typeface="Arial" pitchFamily="34" charset="0"/>
              <a:buChar char="•"/>
            </a:pPr>
            <a:r>
              <a:rPr lang="en-US" sz="1600" dirty="0"/>
              <a:t>Turning off the system might be the only practical method to prevent further damage and should be done if necessary, even if it results in the loss of potential evidence.</a:t>
            </a:r>
            <a:endParaRPr lang="en-US" sz="2800" dirty="0"/>
          </a:p>
          <a:p>
            <a:pPr lvl="0">
              <a:buFont typeface="Wingdings" pitchFamily="2" charset="2"/>
              <a:buChar char="Ø"/>
            </a:pPr>
            <a:r>
              <a:rPr lang="en-US" sz="1600" dirty="0"/>
              <a:t>Assess the situation to determine whether you have the expertise to conduct further investigations, or whether you need to call in additional help.</a:t>
            </a:r>
          </a:p>
        </p:txBody>
      </p:sp>
    </p:spTree>
    <p:extLst>
      <p:ext uri="{BB962C8B-B14F-4D97-AF65-F5344CB8AC3E}">
        <p14:creationId xmlns:p14="http://schemas.microsoft.com/office/powerpoint/2010/main" val="286866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847755"/>
          </a:xfrm>
          <a:prstGeom prst="rect">
            <a:avLst/>
          </a:prstGeom>
          <a:noFill/>
        </p:spPr>
        <p:txBody>
          <a:bodyPr wrap="square" rtlCol="0">
            <a:spAutoFit/>
          </a:bodyPr>
          <a:lstStyle/>
          <a:p>
            <a:r>
              <a:rPr lang="en-US" sz="2400" b="1" dirty="0"/>
              <a:t>12.2.3  Incident Response Facts</a:t>
            </a:r>
          </a:p>
          <a:p>
            <a:r>
              <a:rPr lang="en-US" sz="1400" dirty="0"/>
              <a:t>Follow these procedures when collecting and analyzing computer evidence:</a:t>
            </a:r>
            <a:r>
              <a:rPr lang="en-US" sz="2400" dirty="0"/>
              <a:t> (cont.)</a:t>
            </a:r>
          </a:p>
          <a:p>
            <a:endParaRPr lang="en-US" sz="1400" dirty="0"/>
          </a:p>
          <a:p>
            <a:pPr lvl="0">
              <a:buFont typeface="Wingdings" pitchFamily="2" charset="2"/>
              <a:buChar char="Ø"/>
            </a:pPr>
            <a:r>
              <a:rPr lang="en-US" sz="1400" dirty="0"/>
              <a:t>Analyze data in order from most volatile to least volatile:</a:t>
            </a:r>
            <a:endParaRPr lang="en-US" sz="2400" dirty="0"/>
          </a:p>
          <a:p>
            <a:pPr marL="685800" lvl="1" indent="-228600">
              <a:buFont typeface="+mj-lt"/>
              <a:buAutoNum type="arabicPeriod"/>
            </a:pPr>
            <a:r>
              <a:rPr lang="en-US" sz="1400" dirty="0"/>
              <a:t>CPU registers and caches</a:t>
            </a:r>
            <a:endParaRPr lang="en-US" sz="2400" dirty="0"/>
          </a:p>
          <a:p>
            <a:pPr marL="685800" lvl="1" indent="-228600">
              <a:buFont typeface="+mj-lt"/>
              <a:buAutoNum type="arabicPeriod"/>
            </a:pPr>
            <a:r>
              <a:rPr lang="en-US" sz="1400" dirty="0"/>
              <a:t>RAM</a:t>
            </a:r>
            <a:endParaRPr lang="en-US" sz="2400" dirty="0"/>
          </a:p>
          <a:p>
            <a:pPr marL="685800" lvl="1" indent="-228600">
              <a:buFont typeface="+mj-lt"/>
              <a:buAutoNum type="arabicPeriod"/>
            </a:pPr>
            <a:r>
              <a:rPr lang="en-US" sz="1400" dirty="0"/>
              <a:t>Virtual memory and temporary file systems</a:t>
            </a:r>
            <a:endParaRPr lang="en-US" sz="2400" dirty="0"/>
          </a:p>
          <a:p>
            <a:pPr marL="685800" lvl="1" indent="-228600">
              <a:buFont typeface="+mj-lt"/>
              <a:buAutoNum type="arabicPeriod"/>
            </a:pPr>
            <a:r>
              <a:rPr lang="en-US" sz="1400" dirty="0"/>
              <a:t>Hard disk data</a:t>
            </a:r>
            <a:endParaRPr lang="en-US" sz="2400" dirty="0"/>
          </a:p>
          <a:p>
            <a:pPr marL="685800" lvl="1" indent="-228600">
              <a:buFont typeface="+mj-lt"/>
              <a:buAutoNum type="arabicPeriod"/>
            </a:pPr>
            <a:r>
              <a:rPr lang="en-US" sz="1400" dirty="0"/>
              <a:t>Archived media (backups)</a:t>
            </a:r>
            <a:endParaRPr lang="en-US" sz="2400" dirty="0"/>
          </a:p>
          <a:p>
            <a:pPr lvl="0">
              <a:buFont typeface="Wingdings" pitchFamily="2" charset="2"/>
              <a:buChar char="Ø"/>
            </a:pPr>
            <a:r>
              <a:rPr lang="en-US" sz="1400" dirty="0"/>
              <a:t>Save the contents of memory by taking one of the following actions:</a:t>
            </a:r>
            <a:endParaRPr lang="en-US" sz="2400" dirty="0"/>
          </a:p>
          <a:p>
            <a:pPr lvl="1">
              <a:buFont typeface="Arial" pitchFamily="34" charset="0"/>
              <a:buChar char="•"/>
            </a:pPr>
            <a:r>
              <a:rPr lang="en-US" sz="1400" dirty="0"/>
              <a:t>Save and extract the page file.</a:t>
            </a:r>
          </a:p>
          <a:p>
            <a:pPr lvl="1">
              <a:buFont typeface="Arial" pitchFamily="34" charset="0"/>
              <a:buChar char="•"/>
            </a:pPr>
            <a:r>
              <a:rPr lang="en-US" sz="1400" dirty="0"/>
              <a:t>Do a complete memory dump to save the contents of physical RAM. The page file will be lost but the physical memory will be preserved.</a:t>
            </a:r>
            <a:endParaRPr lang="en-US" sz="2400" dirty="0"/>
          </a:p>
          <a:p>
            <a:pPr lvl="0">
              <a:buFont typeface="Wingdings" pitchFamily="2" charset="2"/>
              <a:buChar char="Ø"/>
            </a:pPr>
            <a:r>
              <a:rPr lang="en-US" sz="1400" dirty="0"/>
              <a:t>Clone or image hard disks.</a:t>
            </a:r>
            <a:endParaRPr lang="en-US" sz="2400" dirty="0"/>
          </a:p>
          <a:p>
            <a:pPr lvl="1">
              <a:buFont typeface="Arial" pitchFamily="34" charset="0"/>
              <a:buChar char="•"/>
            </a:pPr>
            <a:r>
              <a:rPr lang="en-US" sz="1400" dirty="0"/>
              <a:t>Never analyze the original data. Make several copies for analysis to preserve the original.</a:t>
            </a:r>
          </a:p>
          <a:p>
            <a:pPr lvl="1">
              <a:buFont typeface="Arial" pitchFamily="34" charset="0"/>
              <a:buChar char="•"/>
            </a:pPr>
            <a:r>
              <a:rPr lang="en-US" sz="1400" dirty="0"/>
              <a:t>Archive the original system or data for later investigations and comparisons to your copy.</a:t>
            </a:r>
            <a:endParaRPr lang="en-US" sz="2400" dirty="0"/>
          </a:p>
          <a:p>
            <a:pPr lvl="0">
              <a:buFont typeface="Wingdings" pitchFamily="2" charset="2"/>
              <a:buChar char="Ø"/>
            </a:pPr>
            <a:r>
              <a:rPr lang="en-US" sz="1400" dirty="0"/>
              <a:t>In addition to looking for obvious evidence on computer systems (such as saved files), use special forensic tools to check for deleted files, files hidden in empty space, or data hidden in normal files.</a:t>
            </a:r>
          </a:p>
          <a:p>
            <a:pPr lvl="0">
              <a:buFont typeface="Wingdings" pitchFamily="2" charset="2"/>
              <a:buChar char="Ø"/>
            </a:pPr>
            <a:r>
              <a:rPr lang="en-US" sz="1400" dirty="0"/>
              <a:t>For some investigations, you might need to review archived log files or data in backups to look for additional evidence. Be sure to design your backup strategy with not only recovery but also investigation and preserving evidence in mind.</a:t>
            </a:r>
          </a:p>
          <a:p>
            <a:pPr lvl="0">
              <a:buFont typeface="Wingdings" pitchFamily="2" charset="2"/>
              <a:buChar char="Ø"/>
            </a:pPr>
            <a:r>
              <a:rPr lang="en-US" sz="1400" dirty="0"/>
              <a:t>Track hours and expenses for each incident. This may be necessary to calculate a total damage estimation and possibly restitution.</a:t>
            </a:r>
            <a:endParaRPr lang="en-US" sz="2400" dirty="0"/>
          </a:p>
          <a:p>
            <a:endParaRPr lang="en-US" sz="3200" b="1" dirty="0"/>
          </a:p>
        </p:txBody>
      </p:sp>
    </p:spTree>
    <p:extLst>
      <p:ext uri="{BB962C8B-B14F-4D97-AF65-F5344CB8AC3E}">
        <p14:creationId xmlns:p14="http://schemas.microsoft.com/office/powerpoint/2010/main" val="286866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878532"/>
          </a:xfrm>
          <a:prstGeom prst="rect">
            <a:avLst/>
          </a:prstGeom>
          <a:noFill/>
        </p:spPr>
        <p:txBody>
          <a:bodyPr wrap="square" rtlCol="0">
            <a:spAutoFit/>
          </a:bodyPr>
          <a:lstStyle/>
          <a:p>
            <a:r>
              <a:rPr lang="en-US" sz="2400" b="1" dirty="0"/>
              <a:t>12.1 Best Practices</a:t>
            </a:r>
          </a:p>
          <a:p>
            <a:endParaRPr lang="en-US" sz="1600" b="1" dirty="0"/>
          </a:p>
          <a:p>
            <a:r>
              <a:rPr lang="en-US" sz="2400" b="1" dirty="0"/>
              <a:t>Principle of Least Privilege</a:t>
            </a:r>
          </a:p>
          <a:p>
            <a:r>
              <a:rPr lang="en-US" sz="1600" dirty="0"/>
              <a:t>Users should have only the degree of access to the workstation necessary for them to complete their work and no more. Observe the following:</a:t>
            </a:r>
            <a:endParaRPr lang="en-US" sz="2800" dirty="0"/>
          </a:p>
          <a:p>
            <a:pPr lvl="0">
              <a:buFont typeface="Wingdings" pitchFamily="2" charset="2"/>
              <a:buChar char="Ø"/>
            </a:pPr>
            <a:r>
              <a:rPr lang="en-US" sz="1600" dirty="0"/>
              <a:t>Only those users who need administrative access should have it. You should use limited user accounts for everyone else. Don't make a user a member of the Administrators group unless the user needs administrative access to the system.</a:t>
            </a:r>
          </a:p>
          <a:p>
            <a:pPr lvl="0">
              <a:buFont typeface="Wingdings" pitchFamily="2" charset="2"/>
              <a:buChar char="Ø"/>
            </a:pPr>
            <a:r>
              <a:rPr lang="en-US" sz="1600" dirty="0"/>
              <a:t>The workstation should only have the software required for it to fulfill its function on the network and no more.</a:t>
            </a:r>
          </a:p>
          <a:p>
            <a:pPr lvl="0">
              <a:buFont typeface="Wingdings" pitchFamily="2" charset="2"/>
              <a:buChar char="Ø"/>
            </a:pPr>
            <a:r>
              <a:rPr lang="en-US" sz="1600" dirty="0"/>
              <a:t>Use delegated administration. Don't make all admin users members of the Administrators group. Make </a:t>
            </a:r>
            <a:r>
              <a:rPr lang="en-US" sz="1600" dirty="0" err="1"/>
              <a:t>admins</a:t>
            </a:r>
            <a:r>
              <a:rPr lang="en-US" sz="1600" dirty="0"/>
              <a:t> members of the Windows group that most closely matches the level of access they need:</a:t>
            </a:r>
            <a:endParaRPr lang="en-US" sz="2800" dirty="0"/>
          </a:p>
          <a:p>
            <a:pPr lvl="1">
              <a:buFont typeface="Wingdings" pitchFamily="2" charset="2"/>
              <a:buChar char="Ø"/>
            </a:pPr>
            <a:r>
              <a:rPr lang="en-US" sz="1600" dirty="0"/>
              <a:t>Backup operators: Members of this group can backup or restore files, regardless of permissions assigned to those files.</a:t>
            </a:r>
          </a:p>
          <a:p>
            <a:pPr lvl="1">
              <a:buFont typeface="Wingdings" pitchFamily="2" charset="2"/>
              <a:buChar char="Ø"/>
            </a:pPr>
            <a:r>
              <a:rPr lang="en-US" sz="1600" dirty="0"/>
              <a:t>Cryptographic operators: Members of this group can perform cryptographic operations.</a:t>
            </a:r>
          </a:p>
          <a:p>
            <a:pPr lvl="1">
              <a:buFont typeface="Wingdings" pitchFamily="2" charset="2"/>
              <a:buChar char="Ø"/>
            </a:pPr>
            <a:r>
              <a:rPr lang="en-US" sz="1600" dirty="0"/>
              <a:t>Network Configuration Operators: Members of this group can manage the IP configuration on the system.</a:t>
            </a:r>
          </a:p>
          <a:p>
            <a:pPr lvl="1">
              <a:buFont typeface="Wingdings" pitchFamily="2" charset="2"/>
              <a:buChar char="Ø"/>
            </a:pPr>
            <a:r>
              <a:rPr lang="en-US" sz="1600" dirty="0"/>
              <a:t>Performance Log Users: Members of this group can manage performance logs and alerts.</a:t>
            </a:r>
          </a:p>
          <a:p>
            <a:pPr lvl="1">
              <a:buFont typeface="Wingdings" pitchFamily="2" charset="2"/>
              <a:buChar char="Ø"/>
            </a:pPr>
            <a:r>
              <a:rPr lang="en-US" sz="1600" dirty="0"/>
              <a:t>Performance Monitor Users: Members of this group can manage performance counters.</a:t>
            </a:r>
          </a:p>
          <a:p>
            <a:pPr lvl="1">
              <a:buFont typeface="Wingdings" pitchFamily="2" charset="2"/>
              <a:buChar char="Ø"/>
            </a:pPr>
            <a:r>
              <a:rPr lang="en-US" sz="1600" dirty="0"/>
              <a:t>Remote Desktop Users: Members of this group can remotely access a workstation's desktop.</a:t>
            </a:r>
          </a:p>
        </p:txBody>
      </p:sp>
    </p:spTree>
    <p:extLst>
      <p:ext uri="{BB962C8B-B14F-4D97-AF65-F5344CB8AC3E}">
        <p14:creationId xmlns:p14="http://schemas.microsoft.com/office/powerpoint/2010/main" val="2868669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6186309"/>
          </a:xfrm>
          <a:prstGeom prst="rect">
            <a:avLst/>
          </a:prstGeom>
          <a:noFill/>
        </p:spPr>
        <p:txBody>
          <a:bodyPr wrap="square" rtlCol="0">
            <a:spAutoFit/>
          </a:bodyPr>
          <a:lstStyle/>
          <a:p>
            <a:r>
              <a:rPr lang="en-US" sz="2400" b="1" dirty="0"/>
              <a:t>12.2.3  Incident Response Facts</a:t>
            </a:r>
          </a:p>
          <a:p>
            <a:endParaRPr lang="en-US" sz="1200" b="1" dirty="0"/>
          </a:p>
          <a:p>
            <a:r>
              <a:rPr lang="en-US" sz="1600" dirty="0"/>
              <a:t>Forensic investigation results can be used in a court of law if properly handled and documented. To ensure that evidence is admissible in court, you must be able to provide its </a:t>
            </a:r>
            <a:r>
              <a:rPr lang="en-US" sz="1600" i="1" dirty="0"/>
              <a:t>chain of custody</a:t>
            </a:r>
            <a:r>
              <a:rPr lang="en-US" sz="1600" dirty="0"/>
              <a:t>. </a:t>
            </a:r>
          </a:p>
          <a:p>
            <a:r>
              <a:rPr lang="en-US" sz="1600" dirty="0"/>
              <a:t>The chain of custody:</a:t>
            </a:r>
          </a:p>
          <a:p>
            <a:endParaRPr lang="en-US" sz="1100" dirty="0"/>
          </a:p>
          <a:p>
            <a:pPr lvl="0">
              <a:buFont typeface="Arial" pitchFamily="34" charset="0"/>
              <a:buChar char="•"/>
            </a:pPr>
            <a:r>
              <a:rPr lang="en-US" sz="1600" dirty="0"/>
              <a:t>Documents the integrity of the evidence by providing a record of every person it has come in 	contact with and under what conditions. </a:t>
            </a:r>
          </a:p>
          <a:p>
            <a:pPr lvl="0">
              <a:buFont typeface="Arial" pitchFamily="34" charset="0"/>
              <a:buChar char="•"/>
            </a:pPr>
            <a:r>
              <a:rPr lang="en-US" sz="1600" dirty="0"/>
              <a:t>Without a chain of custody document, there is no way to prove who might have had access to 	the evidence, meaning that the evidence could have been altered 	after discovery. </a:t>
            </a:r>
          </a:p>
          <a:p>
            <a:pPr lvl="0">
              <a:buFont typeface="Arial" pitchFamily="34" charset="0"/>
              <a:buChar char="•"/>
            </a:pPr>
            <a:r>
              <a:rPr lang="en-US" sz="1600" dirty="0"/>
              <a:t>Failure to provide a valid chain of custody could make the evidence worthless in court.</a:t>
            </a:r>
          </a:p>
          <a:p>
            <a:pPr lvl="0">
              <a:buFont typeface="Arial" pitchFamily="34" charset="0"/>
              <a:buChar char="•"/>
            </a:pPr>
            <a:r>
              <a:rPr lang="en-US" sz="1600" dirty="0"/>
              <a:t>Should be started the moment evidence is discovered and should include </a:t>
            </a:r>
          </a:p>
          <a:p>
            <a:pPr lvl="1">
              <a:buFont typeface="Arial" pitchFamily="34" charset="0"/>
              <a:buChar char="•"/>
            </a:pPr>
            <a:r>
              <a:rPr lang="en-US" sz="1600" dirty="0"/>
              <a:t>what the evidence is</a:t>
            </a:r>
          </a:p>
          <a:p>
            <a:pPr lvl="1">
              <a:buFont typeface="Arial" pitchFamily="34" charset="0"/>
              <a:buChar char="•"/>
            </a:pPr>
            <a:r>
              <a:rPr lang="en-US" sz="1600" dirty="0"/>
              <a:t>who found it</a:t>
            </a:r>
          </a:p>
          <a:p>
            <a:pPr lvl="1">
              <a:buFont typeface="Arial" pitchFamily="34" charset="0"/>
              <a:buChar char="•"/>
            </a:pPr>
            <a:r>
              <a:rPr lang="en-US" sz="1600" dirty="0"/>
              <a:t>under what circumstances</a:t>
            </a:r>
          </a:p>
          <a:p>
            <a:pPr lvl="1">
              <a:buFont typeface="Arial" pitchFamily="34" charset="0"/>
              <a:buChar char="•"/>
            </a:pPr>
            <a:r>
              <a:rPr lang="en-US" sz="1600" dirty="0"/>
              <a:t>the location of the evidence</a:t>
            </a:r>
          </a:p>
          <a:p>
            <a:pPr lvl="1">
              <a:buFont typeface="Arial" pitchFamily="34" charset="0"/>
              <a:buChar char="•"/>
            </a:pPr>
            <a:r>
              <a:rPr lang="en-US" sz="1600" dirty="0"/>
              <a:t>the date and time of original discovery</a:t>
            </a:r>
          </a:p>
          <a:p>
            <a:pPr lvl="1">
              <a:buFont typeface="Arial" pitchFamily="34" charset="0"/>
              <a:buChar char="•"/>
            </a:pPr>
            <a:r>
              <a:rPr lang="en-US" sz="1600" dirty="0"/>
              <a:t>how it was handled</a:t>
            </a:r>
          </a:p>
          <a:p>
            <a:pPr lvl="1">
              <a:buFont typeface="Arial" pitchFamily="34" charset="0"/>
              <a:buChar char="•"/>
            </a:pPr>
            <a:r>
              <a:rPr lang="en-US" sz="1600" dirty="0"/>
              <a:t>all precautionary actions that have been taken to ensure its integrity</a:t>
            </a:r>
          </a:p>
          <a:p>
            <a:pPr lvl="1"/>
            <a:r>
              <a:rPr lang="en-US" sz="1600" dirty="0"/>
              <a:t>	Should be maintained throughout the evidence life cycle to document the people and 	procedures used at each stage</a:t>
            </a:r>
          </a:p>
          <a:p>
            <a:endParaRPr lang="en-US" sz="1600" b="1" dirty="0"/>
          </a:p>
          <a:p>
            <a:endParaRPr lang="en-US" sz="1600" b="1" dirty="0"/>
          </a:p>
          <a:p>
            <a:endParaRPr lang="en-US" sz="1600" b="1" dirty="0"/>
          </a:p>
        </p:txBody>
      </p:sp>
      <p:pic>
        <p:nvPicPr>
          <p:cNvPr id="6146" name="Picture 2"/>
          <p:cNvPicPr>
            <a:picLocks noChangeAspect="1" noChangeArrowheads="1"/>
          </p:cNvPicPr>
          <p:nvPr/>
        </p:nvPicPr>
        <p:blipFill>
          <a:blip r:embed="rId3" cstate="print"/>
          <a:srcRect/>
          <a:stretch>
            <a:fillRect/>
          </a:stretch>
        </p:blipFill>
        <p:spPr bwMode="auto">
          <a:xfrm>
            <a:off x="762000" y="5943600"/>
            <a:ext cx="7810500" cy="409575"/>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3046988"/>
          </a:xfrm>
          <a:prstGeom prst="rect">
            <a:avLst/>
          </a:prstGeom>
          <a:noFill/>
        </p:spPr>
        <p:txBody>
          <a:bodyPr wrap="square" rtlCol="0">
            <a:spAutoFit/>
          </a:bodyPr>
          <a:lstStyle/>
          <a:p>
            <a:r>
              <a:rPr lang="en-US" sz="2400" b="1" dirty="0"/>
              <a:t>12.2.3  Incident Response Facts</a:t>
            </a:r>
          </a:p>
          <a:p>
            <a:endParaRPr lang="en-US" sz="1200" b="1" dirty="0"/>
          </a:p>
          <a:p>
            <a:r>
              <a:rPr lang="en-US" dirty="0"/>
              <a:t>After you have analyzed the attack and gathered evidence, be aware that in some states you will be required to notify individuals if their personal information might have been compromised. </a:t>
            </a:r>
          </a:p>
          <a:p>
            <a:endParaRPr lang="en-US" dirty="0"/>
          </a:p>
          <a:p>
            <a:r>
              <a:rPr lang="en-US" dirty="0"/>
              <a:t>For example, if an incident involves the exposure of credit card numbers, identifying information (such as Social Security numbers), or medical information, you might be legally obligated to notify potential victims and take measures to help protect their information from further attack.</a:t>
            </a:r>
          </a:p>
          <a:p>
            <a:endParaRPr lang="en-US" sz="1200" b="1" dirty="0"/>
          </a:p>
        </p:txBody>
      </p:sp>
    </p:spTree>
    <p:extLst>
      <p:ext uri="{BB962C8B-B14F-4D97-AF65-F5344CB8AC3E}">
        <p14:creationId xmlns:p14="http://schemas.microsoft.com/office/powerpoint/2010/main" val="2868669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646331"/>
          </a:xfrm>
          <a:prstGeom prst="rect">
            <a:avLst/>
          </a:prstGeom>
          <a:noFill/>
        </p:spPr>
        <p:txBody>
          <a:bodyPr wrap="square" rtlCol="0">
            <a:spAutoFit/>
          </a:bodyPr>
          <a:lstStyle/>
          <a:p>
            <a:r>
              <a:rPr lang="en-US" sz="2400" b="1" dirty="0"/>
              <a:t>12.3  Physical Security</a:t>
            </a:r>
          </a:p>
          <a:p>
            <a:endParaRPr lang="en-US" sz="1200" b="1" dirty="0"/>
          </a:p>
        </p:txBody>
      </p:sp>
      <p:pic>
        <p:nvPicPr>
          <p:cNvPr id="7170" name="Picture 2"/>
          <p:cNvPicPr>
            <a:picLocks noChangeAspect="1" noChangeArrowheads="1"/>
          </p:cNvPicPr>
          <p:nvPr/>
        </p:nvPicPr>
        <p:blipFill>
          <a:blip r:embed="rId3" cstate="print"/>
          <a:srcRect/>
          <a:stretch>
            <a:fillRect/>
          </a:stretch>
        </p:blipFill>
        <p:spPr bwMode="auto">
          <a:xfrm>
            <a:off x="533400" y="1524000"/>
            <a:ext cx="8007752" cy="21336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3231654"/>
          </a:xfrm>
          <a:prstGeom prst="rect">
            <a:avLst/>
          </a:prstGeom>
          <a:noFill/>
        </p:spPr>
        <p:txBody>
          <a:bodyPr wrap="square" rtlCol="0">
            <a:spAutoFit/>
          </a:bodyPr>
          <a:lstStyle/>
          <a:p>
            <a:r>
              <a:rPr lang="en-US" sz="2400" b="1" dirty="0"/>
              <a:t>12.3.5 Physical Security</a:t>
            </a:r>
          </a:p>
          <a:p>
            <a:endParaRPr lang="en-US" sz="2400" b="1" dirty="0"/>
          </a:p>
          <a:p>
            <a:r>
              <a:rPr lang="en-US" sz="2400" dirty="0"/>
              <a:t>Data loss prevention (DLP) is a strategy for making sure that sensitive or critical information does not leave the corporate network. </a:t>
            </a:r>
          </a:p>
          <a:p>
            <a:endParaRPr lang="en-US" sz="2400" dirty="0"/>
          </a:p>
          <a:p>
            <a:r>
              <a:rPr lang="en-US" sz="2400" dirty="0"/>
              <a:t>Be aware of the following methods for protecting computers:</a:t>
            </a:r>
          </a:p>
          <a:p>
            <a:endParaRPr lang="en-US" sz="2400" b="1" dirty="0"/>
          </a:p>
          <a:p>
            <a:endParaRPr lang="en-US" sz="1200" b="1" dirty="0"/>
          </a:p>
        </p:txBody>
      </p:sp>
    </p:spTree>
    <p:extLst>
      <p:ext uri="{BB962C8B-B14F-4D97-AF65-F5344CB8AC3E}">
        <p14:creationId xmlns:p14="http://schemas.microsoft.com/office/powerpoint/2010/main" val="2868669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Building security</a:t>
            </a:r>
          </a:p>
        </p:txBody>
      </p:sp>
      <p:pic>
        <p:nvPicPr>
          <p:cNvPr id="9218" name="Picture 2"/>
          <p:cNvPicPr>
            <a:picLocks noChangeAspect="1" noChangeArrowheads="1"/>
          </p:cNvPicPr>
          <p:nvPr/>
        </p:nvPicPr>
        <p:blipFill>
          <a:blip r:embed="rId3" cstate="print"/>
          <a:srcRect/>
          <a:stretch>
            <a:fillRect/>
          </a:stretch>
        </p:blipFill>
        <p:spPr bwMode="auto">
          <a:xfrm>
            <a:off x="533399" y="2133600"/>
            <a:ext cx="7974227" cy="16764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Building security</a:t>
            </a:r>
          </a:p>
        </p:txBody>
      </p:sp>
      <p:pic>
        <p:nvPicPr>
          <p:cNvPr id="10242" name="Picture 2"/>
          <p:cNvPicPr>
            <a:picLocks noChangeAspect="1" noChangeArrowheads="1"/>
          </p:cNvPicPr>
          <p:nvPr/>
        </p:nvPicPr>
        <p:blipFill>
          <a:blip r:embed="rId3" cstate="print"/>
          <a:srcRect/>
          <a:stretch>
            <a:fillRect/>
          </a:stretch>
        </p:blipFill>
        <p:spPr bwMode="auto">
          <a:xfrm>
            <a:off x="609600" y="1981200"/>
            <a:ext cx="7599894" cy="41148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Hardware Locks</a:t>
            </a:r>
          </a:p>
        </p:txBody>
      </p:sp>
      <p:pic>
        <p:nvPicPr>
          <p:cNvPr id="11266" name="Picture 2"/>
          <p:cNvPicPr>
            <a:picLocks noChangeAspect="1" noChangeArrowheads="1"/>
          </p:cNvPicPr>
          <p:nvPr/>
        </p:nvPicPr>
        <p:blipFill>
          <a:blip r:embed="rId3" cstate="print"/>
          <a:srcRect/>
          <a:stretch>
            <a:fillRect/>
          </a:stretch>
        </p:blipFill>
        <p:spPr bwMode="auto">
          <a:xfrm>
            <a:off x="381000" y="2133600"/>
            <a:ext cx="8443664" cy="20574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Lock the Workstation</a:t>
            </a:r>
          </a:p>
        </p:txBody>
      </p:sp>
      <p:pic>
        <p:nvPicPr>
          <p:cNvPr id="12290" name="Picture 2"/>
          <p:cNvPicPr>
            <a:picLocks noChangeAspect="1" noChangeArrowheads="1"/>
          </p:cNvPicPr>
          <p:nvPr/>
        </p:nvPicPr>
        <p:blipFill>
          <a:blip r:embed="rId3" cstate="print"/>
          <a:srcRect/>
          <a:stretch>
            <a:fillRect/>
          </a:stretch>
        </p:blipFill>
        <p:spPr bwMode="auto">
          <a:xfrm>
            <a:off x="533400" y="1905000"/>
            <a:ext cx="8237977" cy="32766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Computer tracking service</a:t>
            </a:r>
          </a:p>
        </p:txBody>
      </p:sp>
      <p:pic>
        <p:nvPicPr>
          <p:cNvPr id="13314" name="Picture 2"/>
          <p:cNvPicPr>
            <a:picLocks noChangeAspect="1" noChangeArrowheads="1"/>
          </p:cNvPicPr>
          <p:nvPr/>
        </p:nvPicPr>
        <p:blipFill>
          <a:blip r:embed="rId3" cstate="print"/>
          <a:srcRect/>
          <a:stretch>
            <a:fillRect/>
          </a:stretch>
        </p:blipFill>
        <p:spPr bwMode="auto">
          <a:xfrm>
            <a:off x="533399" y="1981200"/>
            <a:ext cx="8094689" cy="20574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1200329"/>
          </a:xfrm>
          <a:prstGeom prst="rect">
            <a:avLst/>
          </a:prstGeom>
          <a:noFill/>
        </p:spPr>
        <p:txBody>
          <a:bodyPr wrap="square" rtlCol="0">
            <a:spAutoFit/>
          </a:bodyPr>
          <a:lstStyle/>
          <a:p>
            <a:r>
              <a:rPr lang="en-US" sz="2400" b="1" dirty="0"/>
              <a:t>12.3.5 Physical Security</a:t>
            </a:r>
          </a:p>
          <a:p>
            <a:endParaRPr lang="en-US" sz="2400" b="1" dirty="0"/>
          </a:p>
          <a:p>
            <a:r>
              <a:rPr lang="en-US" sz="2400" dirty="0"/>
              <a:t>Removable Storage</a:t>
            </a:r>
          </a:p>
        </p:txBody>
      </p:sp>
      <p:pic>
        <p:nvPicPr>
          <p:cNvPr id="14338" name="Picture 2"/>
          <p:cNvPicPr>
            <a:picLocks noChangeAspect="1" noChangeArrowheads="1"/>
          </p:cNvPicPr>
          <p:nvPr/>
        </p:nvPicPr>
        <p:blipFill>
          <a:blip r:embed="rId3" cstate="print"/>
          <a:srcRect/>
          <a:stretch>
            <a:fillRect/>
          </a:stretch>
        </p:blipFill>
        <p:spPr bwMode="auto">
          <a:xfrm>
            <a:off x="609600" y="1905000"/>
            <a:ext cx="7989630" cy="35052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078313"/>
          </a:xfrm>
          <a:prstGeom prst="rect">
            <a:avLst/>
          </a:prstGeom>
          <a:noFill/>
        </p:spPr>
        <p:txBody>
          <a:bodyPr wrap="square" rtlCol="0">
            <a:spAutoFit/>
          </a:bodyPr>
          <a:lstStyle/>
          <a:p>
            <a:r>
              <a:rPr lang="en-US" sz="2400" b="1" dirty="0"/>
              <a:t>12.1 Best Practices</a:t>
            </a:r>
          </a:p>
          <a:p>
            <a:endParaRPr lang="en-US" sz="1600" b="1" dirty="0"/>
          </a:p>
          <a:p>
            <a:r>
              <a:rPr lang="en-US" sz="2000" b="1" dirty="0"/>
              <a:t>Require Passwords</a:t>
            </a:r>
          </a:p>
          <a:p>
            <a:r>
              <a:rPr lang="en-US" sz="1600" dirty="0"/>
              <a:t>All user accounts should have a password assigned. Passwords should also be required to unlock the screensaver and to resume from standby or hibernation.</a:t>
            </a:r>
          </a:p>
          <a:p>
            <a:endParaRPr lang="en-US" sz="1600" dirty="0"/>
          </a:p>
          <a:p>
            <a:r>
              <a:rPr lang="en-US" sz="2000" b="1" dirty="0"/>
              <a:t>Use Strong Passwords</a:t>
            </a:r>
          </a:p>
          <a:p>
            <a:r>
              <a:rPr lang="en-US" sz="1600" dirty="0"/>
              <a:t>A strong password is one that:</a:t>
            </a:r>
          </a:p>
          <a:p>
            <a:pPr lvl="0">
              <a:buFont typeface="Arial" pitchFamily="34" charset="0"/>
              <a:buChar char="•"/>
            </a:pPr>
            <a:r>
              <a:rPr lang="en-US" sz="1600" dirty="0"/>
              <a:t>Is at least 8 characters long (longer is better)</a:t>
            </a:r>
          </a:p>
          <a:p>
            <a:pPr lvl="0">
              <a:buFont typeface="Arial" pitchFamily="34" charset="0"/>
              <a:buChar char="•"/>
            </a:pPr>
            <a:r>
              <a:rPr lang="en-US" sz="1600" dirty="0"/>
              <a:t>Is not based on a word found in a dictionary</a:t>
            </a:r>
          </a:p>
          <a:p>
            <a:pPr lvl="0">
              <a:buFont typeface="Arial" pitchFamily="34" charset="0"/>
              <a:buChar char="•"/>
            </a:pPr>
            <a:r>
              <a:rPr lang="en-US" sz="1600" dirty="0"/>
              <a:t>Contains both upper-case and lower-case characters</a:t>
            </a:r>
          </a:p>
          <a:p>
            <a:pPr lvl="0">
              <a:buFont typeface="Arial" pitchFamily="34" charset="0"/>
              <a:buChar char="•"/>
            </a:pPr>
            <a:r>
              <a:rPr lang="en-US" sz="1600" dirty="0"/>
              <a:t>Contains numbers</a:t>
            </a:r>
          </a:p>
          <a:p>
            <a:pPr lvl="0">
              <a:buFont typeface="Arial" pitchFamily="34" charset="0"/>
              <a:buChar char="•"/>
            </a:pPr>
            <a:r>
              <a:rPr lang="en-US" sz="1600" dirty="0"/>
              <a:t>Does not contain words that can be associated with you personally</a:t>
            </a:r>
          </a:p>
          <a:p>
            <a:pPr>
              <a:buFont typeface="Arial" pitchFamily="34" charset="0"/>
              <a:buChar char="•"/>
            </a:pPr>
            <a:r>
              <a:rPr lang="en-US" sz="1600" dirty="0"/>
              <a:t>Is changed frequently</a:t>
            </a:r>
          </a:p>
          <a:p>
            <a:pPr>
              <a:buFont typeface="Arial" pitchFamily="34" charset="0"/>
              <a:buChar char="•"/>
            </a:pPr>
            <a:endParaRPr lang="en-US" sz="1600" dirty="0"/>
          </a:p>
          <a:p>
            <a:r>
              <a:rPr lang="en-US" b="1" dirty="0"/>
              <a:t>Use File &amp; Folder Permissions</a:t>
            </a:r>
            <a:endParaRPr lang="en-US" dirty="0"/>
          </a:p>
          <a:p>
            <a:r>
              <a:rPr lang="en-US" sz="1600" dirty="0"/>
              <a:t>This practice ties back to principle of least privilege. Users should be able to access the files and folders they need on the hard drive of the system and no more. Use file and folder permissions to explicitly specify who can do what with files and folders.</a:t>
            </a:r>
          </a:p>
        </p:txBody>
      </p:sp>
    </p:spTree>
    <p:extLst>
      <p:ext uri="{BB962C8B-B14F-4D97-AF65-F5344CB8AC3E}">
        <p14:creationId xmlns:p14="http://schemas.microsoft.com/office/powerpoint/2010/main" val="2868669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3785652"/>
          </a:xfrm>
          <a:prstGeom prst="rect">
            <a:avLst/>
          </a:prstGeom>
          <a:noFill/>
        </p:spPr>
        <p:txBody>
          <a:bodyPr wrap="square" rtlCol="0">
            <a:spAutoFit/>
          </a:bodyPr>
          <a:lstStyle/>
          <a:p>
            <a:r>
              <a:rPr lang="en-US" sz="2400" b="1" dirty="0"/>
              <a:t>12.3.5 Physical Security</a:t>
            </a:r>
          </a:p>
          <a:p>
            <a:endParaRPr lang="en-US" sz="2400" b="1" dirty="0"/>
          </a:p>
          <a:p>
            <a:r>
              <a:rPr lang="en-US" sz="2400" dirty="0"/>
              <a:t>Storage media disposal</a:t>
            </a:r>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Mobile Devices</a:t>
            </a:r>
          </a:p>
        </p:txBody>
      </p:sp>
      <p:pic>
        <p:nvPicPr>
          <p:cNvPr id="15362" name="Picture 2"/>
          <p:cNvPicPr>
            <a:picLocks noChangeAspect="1" noChangeArrowheads="1"/>
          </p:cNvPicPr>
          <p:nvPr/>
        </p:nvPicPr>
        <p:blipFill>
          <a:blip r:embed="rId3" cstate="print"/>
          <a:srcRect/>
          <a:stretch>
            <a:fillRect/>
          </a:stretch>
        </p:blipFill>
        <p:spPr bwMode="auto">
          <a:xfrm>
            <a:off x="533400" y="1828800"/>
            <a:ext cx="8033657" cy="1905000"/>
          </a:xfrm>
          <a:prstGeom prst="rect">
            <a:avLst/>
          </a:prstGeom>
          <a:noFill/>
          <a:ln w="9525">
            <a:noFill/>
            <a:miter lim="800000"/>
            <a:headEnd/>
            <a:tailEnd/>
          </a:ln>
        </p:spPr>
      </p:pic>
      <p:pic>
        <p:nvPicPr>
          <p:cNvPr id="15363" name="Picture 3"/>
          <p:cNvPicPr>
            <a:picLocks noChangeAspect="1" noChangeArrowheads="1"/>
          </p:cNvPicPr>
          <p:nvPr/>
        </p:nvPicPr>
        <p:blipFill>
          <a:blip r:embed="rId4" cstate="print"/>
          <a:srcRect/>
          <a:stretch>
            <a:fillRect/>
          </a:stretch>
        </p:blipFill>
        <p:spPr bwMode="auto">
          <a:xfrm>
            <a:off x="457200" y="4572000"/>
            <a:ext cx="8408587" cy="990601"/>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830997"/>
          </a:xfrm>
          <a:prstGeom prst="rect">
            <a:avLst/>
          </a:prstGeom>
          <a:noFill/>
        </p:spPr>
        <p:txBody>
          <a:bodyPr wrap="square" rtlCol="0">
            <a:spAutoFit/>
          </a:bodyPr>
          <a:lstStyle/>
          <a:p>
            <a:r>
              <a:rPr lang="en-US" sz="2400" b="1" dirty="0"/>
              <a:t>12.4  Social Engineering</a:t>
            </a:r>
          </a:p>
          <a:p>
            <a:endParaRPr lang="en-US" sz="2400" b="1" dirty="0"/>
          </a:p>
        </p:txBody>
      </p:sp>
      <p:sp>
        <p:nvSpPr>
          <p:cNvPr id="6" name="Rectangle 5"/>
          <p:cNvSpPr/>
          <p:nvPr/>
        </p:nvSpPr>
        <p:spPr>
          <a:xfrm>
            <a:off x="1371600" y="2667000"/>
            <a:ext cx="5486400" cy="2862322"/>
          </a:xfrm>
          <a:prstGeom prst="rect">
            <a:avLst/>
          </a:prstGeom>
        </p:spPr>
        <p:txBody>
          <a:bodyPr wrap="square">
            <a:spAutoFit/>
          </a:bodyPr>
          <a:lstStyle/>
          <a:p>
            <a:endParaRPr lang="en-US" dirty="0">
              <a:hlinkClick r:id="rId3"/>
            </a:endParaRPr>
          </a:p>
          <a:p>
            <a:endParaRPr lang="en-US" dirty="0">
              <a:hlinkClick r:id="rId3"/>
            </a:endParaRPr>
          </a:p>
          <a:p>
            <a:endParaRPr lang="en-US" dirty="0">
              <a:hlinkClick r:id="rId3"/>
            </a:endParaRPr>
          </a:p>
          <a:p>
            <a:endParaRPr lang="en-US" dirty="0">
              <a:hlinkClick r:id="rId3"/>
            </a:endParaRPr>
          </a:p>
          <a:p>
            <a:endParaRPr lang="en-US" dirty="0">
              <a:hlinkClick r:id="rId3"/>
            </a:endParaRPr>
          </a:p>
          <a:p>
            <a:endParaRPr lang="en-US" dirty="0">
              <a:hlinkClick r:id="rId3"/>
            </a:endParaRPr>
          </a:p>
          <a:p>
            <a:r>
              <a:rPr lang="en-US" dirty="0">
                <a:hlinkClick r:id="rId3"/>
              </a:rPr>
              <a:t>https://www.youtube.com/watch?v=BSfdefR8H3c</a:t>
            </a:r>
            <a:endParaRPr lang="en-US" dirty="0"/>
          </a:p>
          <a:p>
            <a:endParaRPr lang="en-US" dirty="0"/>
          </a:p>
          <a:p>
            <a:r>
              <a:rPr lang="en-US" dirty="0">
                <a:hlinkClick r:id="rId4"/>
              </a:rPr>
              <a:t>https://www.youtube.com/watch?v=lc7scxvKQOo</a:t>
            </a:r>
            <a:endParaRPr lang="en-US" dirty="0"/>
          </a:p>
          <a:p>
            <a:endParaRPr lang="en-US" dirty="0"/>
          </a:p>
        </p:txBody>
      </p:sp>
      <p:pic>
        <p:nvPicPr>
          <p:cNvPr id="16386" name="Picture 2"/>
          <p:cNvPicPr>
            <a:picLocks noChangeAspect="1" noChangeArrowheads="1"/>
          </p:cNvPicPr>
          <p:nvPr/>
        </p:nvPicPr>
        <p:blipFill>
          <a:blip r:embed="rId5" cstate="print"/>
          <a:srcRect/>
          <a:stretch>
            <a:fillRect/>
          </a:stretch>
        </p:blipFill>
        <p:spPr bwMode="auto">
          <a:xfrm>
            <a:off x="685800" y="1295400"/>
            <a:ext cx="6990773" cy="26670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830997"/>
          </a:xfrm>
          <a:prstGeom prst="rect">
            <a:avLst/>
          </a:prstGeom>
          <a:noFill/>
        </p:spPr>
        <p:txBody>
          <a:bodyPr wrap="square" rtlCol="0">
            <a:spAutoFit/>
          </a:bodyPr>
          <a:lstStyle/>
          <a:p>
            <a:r>
              <a:rPr lang="en-US" sz="2400" b="1" dirty="0"/>
              <a:t>12.4  Social Engineering</a:t>
            </a:r>
          </a:p>
          <a:p>
            <a:endParaRPr lang="en-US" sz="2400" b="1" dirty="0"/>
          </a:p>
        </p:txBody>
      </p:sp>
      <p:pic>
        <p:nvPicPr>
          <p:cNvPr id="17410" name="Picture 2"/>
          <p:cNvPicPr>
            <a:picLocks noChangeAspect="1" noChangeArrowheads="1"/>
          </p:cNvPicPr>
          <p:nvPr/>
        </p:nvPicPr>
        <p:blipFill>
          <a:blip r:embed="rId3" cstate="print"/>
          <a:srcRect/>
          <a:stretch>
            <a:fillRect/>
          </a:stretch>
        </p:blipFill>
        <p:spPr bwMode="auto">
          <a:xfrm>
            <a:off x="381000" y="1676399"/>
            <a:ext cx="8382000" cy="2147113"/>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830997"/>
          </a:xfrm>
          <a:prstGeom prst="rect">
            <a:avLst/>
          </a:prstGeom>
          <a:noFill/>
        </p:spPr>
        <p:txBody>
          <a:bodyPr wrap="square" rtlCol="0">
            <a:spAutoFit/>
          </a:bodyPr>
          <a:lstStyle/>
          <a:p>
            <a:r>
              <a:rPr lang="en-US" sz="2400" b="1" dirty="0"/>
              <a:t>12.4  Social Engineering</a:t>
            </a:r>
          </a:p>
          <a:p>
            <a:endParaRPr lang="en-US" sz="2400" b="1" dirty="0"/>
          </a:p>
        </p:txBody>
      </p:sp>
      <p:pic>
        <p:nvPicPr>
          <p:cNvPr id="18434" name="Picture 2"/>
          <p:cNvPicPr>
            <a:picLocks noChangeAspect="1" noChangeArrowheads="1"/>
          </p:cNvPicPr>
          <p:nvPr/>
        </p:nvPicPr>
        <p:blipFill>
          <a:blip r:embed="rId3" cstate="print"/>
          <a:srcRect b="51047"/>
          <a:stretch>
            <a:fillRect/>
          </a:stretch>
        </p:blipFill>
        <p:spPr bwMode="auto">
          <a:xfrm>
            <a:off x="381000" y="1447800"/>
            <a:ext cx="8478503" cy="31242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830997"/>
          </a:xfrm>
          <a:prstGeom prst="rect">
            <a:avLst/>
          </a:prstGeom>
          <a:noFill/>
        </p:spPr>
        <p:txBody>
          <a:bodyPr wrap="square" rtlCol="0">
            <a:spAutoFit/>
          </a:bodyPr>
          <a:lstStyle/>
          <a:p>
            <a:r>
              <a:rPr lang="en-US" sz="2400" b="1" dirty="0"/>
              <a:t>12.4  Social Engineering</a:t>
            </a:r>
          </a:p>
          <a:p>
            <a:endParaRPr lang="en-US" sz="2400" b="1" dirty="0"/>
          </a:p>
        </p:txBody>
      </p:sp>
      <p:pic>
        <p:nvPicPr>
          <p:cNvPr id="18434" name="Picture 2"/>
          <p:cNvPicPr>
            <a:picLocks noChangeAspect="1" noChangeArrowheads="1"/>
          </p:cNvPicPr>
          <p:nvPr/>
        </p:nvPicPr>
        <p:blipFill>
          <a:blip r:embed="rId3" cstate="print"/>
          <a:srcRect t="53729" b="-295"/>
          <a:stretch>
            <a:fillRect/>
          </a:stretch>
        </p:blipFill>
        <p:spPr bwMode="auto">
          <a:xfrm>
            <a:off x="304800" y="1981200"/>
            <a:ext cx="8478503" cy="29718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830997"/>
          </a:xfrm>
          <a:prstGeom prst="rect">
            <a:avLst/>
          </a:prstGeom>
          <a:noFill/>
        </p:spPr>
        <p:txBody>
          <a:bodyPr wrap="square" rtlCol="0">
            <a:spAutoFit/>
          </a:bodyPr>
          <a:lstStyle/>
          <a:p>
            <a:r>
              <a:rPr lang="en-US" sz="2400" b="1" dirty="0"/>
              <a:t>12.4  Social Engineering</a:t>
            </a:r>
          </a:p>
          <a:p>
            <a:endParaRPr lang="en-US" sz="2400" b="1" dirty="0"/>
          </a:p>
        </p:txBody>
      </p:sp>
      <p:pic>
        <p:nvPicPr>
          <p:cNvPr id="19458" name="Picture 2"/>
          <p:cNvPicPr>
            <a:picLocks noChangeAspect="1" noChangeArrowheads="1"/>
          </p:cNvPicPr>
          <p:nvPr/>
        </p:nvPicPr>
        <p:blipFill>
          <a:blip r:embed="rId3" cstate="print"/>
          <a:srcRect/>
          <a:stretch>
            <a:fillRect/>
          </a:stretch>
        </p:blipFill>
        <p:spPr bwMode="auto">
          <a:xfrm>
            <a:off x="228600" y="1143000"/>
            <a:ext cx="8621284" cy="51054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4616648"/>
          </a:xfrm>
          <a:prstGeom prst="rect">
            <a:avLst/>
          </a:prstGeom>
          <a:noFill/>
        </p:spPr>
        <p:txBody>
          <a:bodyPr wrap="square" rtlCol="0">
            <a:spAutoFit/>
          </a:bodyPr>
          <a:lstStyle/>
          <a:p>
            <a:r>
              <a:rPr lang="en-US" sz="2400" b="1" dirty="0"/>
              <a:t>12.1 Best Practices</a:t>
            </a:r>
          </a:p>
          <a:p>
            <a:endParaRPr lang="en-US" sz="1600" b="1" dirty="0"/>
          </a:p>
          <a:p>
            <a:r>
              <a:rPr lang="en-US" sz="2000" b="1" dirty="0"/>
              <a:t>Disable the Guest and User Accounts</a:t>
            </a:r>
          </a:p>
          <a:p>
            <a:r>
              <a:rPr lang="en-US" sz="1600" dirty="0"/>
              <a:t>The Guest user account has no password and provides too much access to the system. The Guest user account should remain disabled.</a:t>
            </a:r>
          </a:p>
          <a:p>
            <a:endParaRPr lang="en-US" sz="1600" dirty="0"/>
          </a:p>
          <a:p>
            <a:r>
              <a:rPr lang="en-US" sz="2000" b="1" dirty="0"/>
              <a:t>Don’t use default user names</a:t>
            </a:r>
          </a:p>
          <a:p>
            <a:r>
              <a:rPr lang="en-US" sz="1600" dirty="0"/>
              <a:t>Avoid using default user names, such as Administrator. Change these names to something else.</a:t>
            </a:r>
          </a:p>
          <a:p>
            <a:pPr>
              <a:buFont typeface="Arial" pitchFamily="34" charset="0"/>
              <a:buChar char="•"/>
            </a:pPr>
            <a:endParaRPr lang="en-US" sz="1600" dirty="0"/>
          </a:p>
          <a:p>
            <a:r>
              <a:rPr lang="en-US" sz="2000" b="1" dirty="0"/>
              <a:t>Disable </a:t>
            </a:r>
            <a:r>
              <a:rPr lang="en-US" sz="2000" b="1" dirty="0" err="1"/>
              <a:t>Autorun</a:t>
            </a:r>
            <a:endParaRPr lang="en-US" sz="2000" dirty="0"/>
          </a:p>
          <a:p>
            <a:r>
              <a:rPr lang="en-US" sz="1600" dirty="0"/>
              <a:t>Disable “</a:t>
            </a:r>
            <a:r>
              <a:rPr lang="en-US" sz="1600" dirty="0" err="1"/>
              <a:t>Autorun</a:t>
            </a:r>
            <a:r>
              <a:rPr lang="en-US" sz="1600" dirty="0"/>
              <a:t>” This prevents malware from automatically running when an optical disc or USB drive is inserted in the system.</a:t>
            </a:r>
          </a:p>
          <a:p>
            <a:endParaRPr lang="en-US" sz="1600" dirty="0"/>
          </a:p>
          <a:p>
            <a:r>
              <a:rPr lang="en-US" sz="2000" b="1" dirty="0"/>
              <a:t>Install Privacy Filters</a:t>
            </a:r>
            <a:endParaRPr lang="en-US" sz="2000" dirty="0"/>
          </a:p>
          <a:p>
            <a:r>
              <a:rPr lang="en-US" sz="1600" dirty="0"/>
              <a:t>A privacy filter is a polarized sheet of plastic that is placed over a computer screen to restrict screen visibility from any angle other than straight on. This prevents office guests and passers-by from being able to read information from the user's computer monitor.</a:t>
            </a:r>
          </a:p>
        </p:txBody>
      </p:sp>
    </p:spTree>
    <p:extLst>
      <p:ext uri="{BB962C8B-B14F-4D97-AF65-F5344CB8AC3E}">
        <p14:creationId xmlns:p14="http://schemas.microsoft.com/office/powerpoint/2010/main" val="2868669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4616648"/>
          </a:xfrm>
          <a:prstGeom prst="rect">
            <a:avLst/>
          </a:prstGeom>
          <a:noFill/>
        </p:spPr>
        <p:txBody>
          <a:bodyPr wrap="square" rtlCol="0">
            <a:spAutoFit/>
          </a:bodyPr>
          <a:lstStyle/>
          <a:p>
            <a:r>
              <a:rPr lang="en-US" sz="2400" b="1" dirty="0"/>
              <a:t>12.1 Best Practices</a:t>
            </a:r>
          </a:p>
          <a:p>
            <a:endParaRPr lang="en-US" sz="1600" b="1" dirty="0"/>
          </a:p>
          <a:p>
            <a:r>
              <a:rPr lang="en-US" sz="2000" b="1" dirty="0"/>
              <a:t>Disable the Guest and User Accounts</a:t>
            </a:r>
          </a:p>
          <a:p>
            <a:r>
              <a:rPr lang="en-US" sz="1600" dirty="0"/>
              <a:t>The Guest user account has no password and provides too much access to the system. The Guest user account should remain disabled.</a:t>
            </a:r>
          </a:p>
          <a:p>
            <a:endParaRPr lang="en-US" sz="1600" dirty="0"/>
          </a:p>
          <a:p>
            <a:r>
              <a:rPr lang="en-US" sz="2000" b="1" dirty="0"/>
              <a:t>Don’t use default user names</a:t>
            </a:r>
          </a:p>
          <a:p>
            <a:r>
              <a:rPr lang="en-US" sz="1600" dirty="0"/>
              <a:t>Avoid using default user names, such as Administrator. Change these names to something else.</a:t>
            </a:r>
          </a:p>
          <a:p>
            <a:pPr>
              <a:buFont typeface="Arial" pitchFamily="34" charset="0"/>
              <a:buChar char="•"/>
            </a:pPr>
            <a:endParaRPr lang="en-US" sz="1600" dirty="0"/>
          </a:p>
          <a:p>
            <a:r>
              <a:rPr lang="en-US" sz="2000" b="1" dirty="0"/>
              <a:t>Disable </a:t>
            </a:r>
            <a:r>
              <a:rPr lang="en-US" sz="2000" b="1" dirty="0" err="1"/>
              <a:t>Autorun</a:t>
            </a:r>
            <a:endParaRPr lang="en-US" sz="2000" dirty="0"/>
          </a:p>
          <a:p>
            <a:r>
              <a:rPr lang="en-US" sz="1600" dirty="0"/>
              <a:t>Disable “</a:t>
            </a:r>
            <a:r>
              <a:rPr lang="en-US" sz="1600" dirty="0" err="1"/>
              <a:t>Autorun</a:t>
            </a:r>
            <a:r>
              <a:rPr lang="en-US" sz="1600" dirty="0"/>
              <a:t>” This prevents malware from automatically running when an optical disc or USB drive is inserted in the system.</a:t>
            </a:r>
          </a:p>
          <a:p>
            <a:endParaRPr lang="en-US" sz="1600" dirty="0"/>
          </a:p>
          <a:p>
            <a:r>
              <a:rPr lang="en-US" sz="2000" b="1" dirty="0"/>
              <a:t>Install Privacy Filters</a:t>
            </a:r>
            <a:endParaRPr lang="en-US" sz="2000" dirty="0"/>
          </a:p>
          <a:p>
            <a:r>
              <a:rPr lang="en-US" sz="1600" dirty="0"/>
              <a:t>A privacy filter is a polarized sheet of plastic that is placed over a computer screen to restrict screen visibility from any angle other than straight on. This prevents office guests and passers-by from being able to read information from the user's computer monitor.</a:t>
            </a:r>
          </a:p>
        </p:txBody>
      </p:sp>
    </p:spTree>
    <p:extLst>
      <p:ext uri="{BB962C8B-B14F-4D97-AF65-F5344CB8AC3E}">
        <p14:creationId xmlns:p14="http://schemas.microsoft.com/office/powerpoint/2010/main" val="2868669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5693866"/>
          </a:xfrm>
          <a:prstGeom prst="rect">
            <a:avLst/>
          </a:prstGeom>
          <a:noFill/>
        </p:spPr>
        <p:txBody>
          <a:bodyPr wrap="square" rtlCol="0">
            <a:spAutoFit/>
          </a:bodyPr>
          <a:lstStyle/>
          <a:p>
            <a:r>
              <a:rPr lang="en-US" sz="2400" b="1" dirty="0"/>
              <a:t>12.1 Best Practices</a:t>
            </a:r>
          </a:p>
          <a:p>
            <a:endParaRPr lang="en-US" sz="1600" b="1" dirty="0"/>
          </a:p>
          <a:p>
            <a:r>
              <a:rPr lang="en-US" sz="2000" b="1" dirty="0"/>
              <a:t>Block untrusted software sources</a:t>
            </a:r>
          </a:p>
          <a:p>
            <a:r>
              <a:rPr lang="en-US" dirty="0"/>
              <a:t>Software from untrusted sources could potentially contain malware. In fact, many modern network exploits attempt to trick users within an organization into downloading and installing malicious software. By doing this, an attacker can easily circumvent network security devices and launch an attack from behind the firewall. To prevent this from happening, consider the following:</a:t>
            </a:r>
          </a:p>
          <a:p>
            <a:endParaRPr lang="en-US" sz="1400" dirty="0"/>
          </a:p>
          <a:p>
            <a:pPr lvl="0">
              <a:buFont typeface="Arial" pitchFamily="34" charset="0"/>
              <a:buChar char="•"/>
            </a:pPr>
            <a:r>
              <a:rPr lang="en-US" dirty="0"/>
              <a:t>Restrict user's ability to install software. For example, standard users on a Windows system are not allowed to install any software.</a:t>
            </a:r>
          </a:p>
          <a:p>
            <a:pPr lvl="0">
              <a:buFont typeface="Arial" pitchFamily="34" charset="0"/>
              <a:buChar char="•"/>
            </a:pPr>
            <a:r>
              <a:rPr lang="en-US" dirty="0"/>
              <a:t>For users that are allowed to install software, restrict them to trusted software sources. For example:</a:t>
            </a:r>
            <a:endParaRPr lang="en-US" sz="3200" dirty="0"/>
          </a:p>
          <a:p>
            <a:pPr lvl="1">
              <a:buFont typeface="Courier New" pitchFamily="49" charset="0"/>
              <a:buChar char="o"/>
            </a:pPr>
            <a:r>
              <a:rPr lang="en-US" dirty="0"/>
              <a:t>Software for desktops and notebooks should be restricted to trusted software publishers, such as Microsoft or Adobe.</a:t>
            </a:r>
          </a:p>
          <a:p>
            <a:pPr lvl="1">
              <a:buFont typeface="Courier New" pitchFamily="49" charset="0"/>
              <a:buChar char="o"/>
            </a:pPr>
            <a:r>
              <a:rPr lang="en-US" dirty="0"/>
              <a:t>Software for mobile devices should be restricted to trusted app stores such as Google Play, the Microsoft Store, or Apple App Store.</a:t>
            </a:r>
            <a:endParaRPr lang="en-US" sz="3200" dirty="0"/>
          </a:p>
          <a:p>
            <a:pPr>
              <a:buFont typeface="Arial" pitchFamily="34" charset="0"/>
              <a:buChar char="•"/>
            </a:pPr>
            <a:r>
              <a:rPr lang="en-US" dirty="0"/>
              <a:t>No user should be allowed to download and install software from untrusted sites on the Internet. Unknown software publishers should be carefully investigated before allowing their software into your organization.</a:t>
            </a:r>
            <a:endParaRPr lang="en-US" sz="4400" dirty="0"/>
          </a:p>
        </p:txBody>
      </p:sp>
    </p:spTree>
    <p:extLst>
      <p:ext uri="{BB962C8B-B14F-4D97-AF65-F5344CB8AC3E}">
        <p14:creationId xmlns:p14="http://schemas.microsoft.com/office/powerpoint/2010/main" val="286866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2051" name="Picture 3"/>
          <p:cNvPicPr>
            <a:picLocks noChangeAspect="1" noChangeArrowheads="1"/>
          </p:cNvPicPr>
          <p:nvPr/>
        </p:nvPicPr>
        <p:blipFill>
          <a:blip r:embed="rId3" cstate="print"/>
          <a:srcRect/>
          <a:stretch>
            <a:fillRect/>
          </a:stretch>
        </p:blipFill>
        <p:spPr bwMode="auto">
          <a:xfrm>
            <a:off x="228600" y="1905000"/>
            <a:ext cx="8708065" cy="13716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3074" name="Picture 2"/>
          <p:cNvPicPr>
            <a:picLocks noChangeAspect="1" noChangeArrowheads="1"/>
          </p:cNvPicPr>
          <p:nvPr/>
        </p:nvPicPr>
        <p:blipFill>
          <a:blip r:embed="rId3" cstate="print"/>
          <a:srcRect b="75926"/>
          <a:stretch>
            <a:fillRect/>
          </a:stretch>
        </p:blipFill>
        <p:spPr bwMode="auto">
          <a:xfrm>
            <a:off x="228599" y="1676400"/>
            <a:ext cx="8513885" cy="16002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114800" y="240268"/>
            <a:ext cx="1374094" cy="523220"/>
          </a:xfrm>
          <a:prstGeom prst="rect">
            <a:avLst/>
          </a:prstGeom>
          <a:noFill/>
        </p:spPr>
        <p:txBody>
          <a:bodyPr wrap="none" rtlCol="0">
            <a:spAutoFit/>
          </a:bodyPr>
          <a:lstStyle/>
          <a:p>
            <a:r>
              <a:rPr lang="en-US" sz="2800" dirty="0"/>
              <a:t>CIS101B</a:t>
            </a:r>
          </a:p>
        </p:txBody>
      </p:sp>
      <p:sp>
        <p:nvSpPr>
          <p:cNvPr id="2" name="TextBox 1"/>
          <p:cNvSpPr txBox="1"/>
          <p:nvPr/>
        </p:nvSpPr>
        <p:spPr>
          <a:xfrm>
            <a:off x="533400" y="685800"/>
            <a:ext cx="8185557" cy="707886"/>
          </a:xfrm>
          <a:prstGeom prst="rect">
            <a:avLst/>
          </a:prstGeom>
          <a:noFill/>
        </p:spPr>
        <p:txBody>
          <a:bodyPr wrap="square" rtlCol="0">
            <a:spAutoFit/>
          </a:bodyPr>
          <a:lstStyle/>
          <a:p>
            <a:r>
              <a:rPr lang="en-US" sz="2400" b="1" dirty="0"/>
              <a:t>12.1.4  Security Policy</a:t>
            </a:r>
          </a:p>
          <a:p>
            <a:endParaRPr lang="en-US" sz="1600" b="1" dirty="0"/>
          </a:p>
        </p:txBody>
      </p:sp>
      <p:pic>
        <p:nvPicPr>
          <p:cNvPr id="3074" name="Picture 2"/>
          <p:cNvPicPr>
            <a:picLocks noChangeAspect="1" noChangeArrowheads="1"/>
          </p:cNvPicPr>
          <p:nvPr/>
        </p:nvPicPr>
        <p:blipFill>
          <a:blip r:embed="rId3" cstate="print"/>
          <a:srcRect t="25926" b="18519"/>
          <a:stretch>
            <a:fillRect/>
          </a:stretch>
        </p:blipFill>
        <p:spPr bwMode="auto">
          <a:xfrm>
            <a:off x="457200" y="1600200"/>
            <a:ext cx="7905750" cy="3429000"/>
          </a:xfrm>
          <a:prstGeom prst="rect">
            <a:avLst/>
          </a:prstGeom>
          <a:noFill/>
          <a:ln w="9525">
            <a:noFill/>
            <a:miter lim="800000"/>
            <a:headEnd/>
            <a:tailEnd/>
          </a:ln>
        </p:spPr>
      </p:pic>
    </p:spTree>
    <p:extLst>
      <p:ext uri="{BB962C8B-B14F-4D97-AF65-F5344CB8AC3E}">
        <p14:creationId xmlns:p14="http://schemas.microsoft.com/office/powerpoint/2010/main" val="2868669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TotalTime>
  <Words>1709</Words>
  <Application>Microsoft Office PowerPoint</Application>
  <PresentationFormat>On-screen Show (4:3)</PresentationFormat>
  <Paragraphs>271</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Instructor</dc:creator>
  <cp:lastModifiedBy>Thomas Stangl</cp:lastModifiedBy>
  <cp:revision>141</cp:revision>
  <dcterms:created xsi:type="dcterms:W3CDTF">2017-03-23T22:04:12Z</dcterms:created>
  <dcterms:modified xsi:type="dcterms:W3CDTF">2017-10-30T17:23:44Z</dcterms:modified>
</cp:coreProperties>
</file>