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250" d="100"/>
          <a:sy n="250" d="100"/>
        </p:scale>
        <p:origin x="1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4913-6778-4157-A491-9F124B808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Week Three</a:t>
            </a:r>
            <a:br>
              <a:rPr lang="en-US" dirty="0"/>
            </a:br>
            <a:r>
              <a:rPr lang="en-US" dirty="0"/>
              <a:t>CIS101A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3FAA0-3241-4FA7-9268-D5EDBF9F2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Computer hardware fundamentals</a:t>
            </a:r>
          </a:p>
        </p:txBody>
      </p:sp>
    </p:spTree>
    <p:extLst>
      <p:ext uri="{BB962C8B-B14F-4D97-AF65-F5344CB8AC3E}">
        <p14:creationId xmlns:p14="http://schemas.microsoft.com/office/powerpoint/2010/main" val="155309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E159-7E1E-47CA-A68A-1296AA26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832"/>
          </a:xfrm>
        </p:spPr>
        <p:txBody>
          <a:bodyPr/>
          <a:lstStyle/>
          <a:p>
            <a:pPr algn="ctr"/>
            <a:r>
              <a:rPr lang="en-US" dirty="0"/>
              <a:t>Roles Hosts play In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2570F-347E-416F-AA47-C4CFA5103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11630"/>
            <a:ext cx="9404723" cy="4636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Clients, nodes and hosts are synonymous to a PC and how it is utilized on a network</a:t>
            </a:r>
          </a:p>
          <a:p>
            <a:pPr marL="0" indent="0">
              <a:buNone/>
            </a:pPr>
            <a:r>
              <a:rPr lang="en-US" dirty="0"/>
              <a:t>Hosts that provide a service to a user is a “Server”</a:t>
            </a:r>
          </a:p>
          <a:p>
            <a:pPr marL="0" indent="0">
              <a:buNone/>
            </a:pPr>
            <a:r>
              <a:rPr lang="en-US" dirty="0"/>
              <a:t>Hosts that used a service provided is a “Client”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 network to function you need 4 things:</a:t>
            </a:r>
          </a:p>
          <a:p>
            <a:pPr marL="0" indent="0">
              <a:buNone/>
            </a:pPr>
            <a:r>
              <a:rPr lang="en-US" dirty="0"/>
              <a:t>Host: PC that stores data</a:t>
            </a:r>
          </a:p>
          <a:p>
            <a:pPr marL="0" indent="0">
              <a:buNone/>
            </a:pPr>
            <a:r>
              <a:rPr lang="en-US" dirty="0"/>
              <a:t>Transmission Media: Copper wire, Radio waves, Light pulses</a:t>
            </a:r>
          </a:p>
          <a:p>
            <a:pPr marL="0" indent="0">
              <a:buNone/>
            </a:pPr>
            <a:r>
              <a:rPr lang="en-US" dirty="0"/>
              <a:t>Network Interface: Network Interface card (NIC); transceiver, transducer, modem</a:t>
            </a:r>
          </a:p>
          <a:p>
            <a:pPr marL="0" indent="0">
              <a:buNone/>
            </a:pPr>
            <a:r>
              <a:rPr lang="en-US" dirty="0"/>
              <a:t>Protocols: Rules that govern how data will be sent and received; TCP and UDP</a:t>
            </a:r>
          </a:p>
        </p:txBody>
      </p:sp>
    </p:spTree>
    <p:extLst>
      <p:ext uri="{BB962C8B-B14F-4D97-AF65-F5344CB8AC3E}">
        <p14:creationId xmlns:p14="http://schemas.microsoft.com/office/powerpoint/2010/main" val="255541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C021-E04E-4E32-A7D8-4B4719E0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2212"/>
          </a:xfrm>
        </p:spPr>
        <p:txBody>
          <a:bodyPr/>
          <a:lstStyle/>
          <a:p>
            <a:pPr algn="ctr"/>
            <a:r>
              <a:rPr lang="en-US" dirty="0"/>
              <a:t>Frames and 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9264-F8F5-41A4-8494-8972310EE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58290"/>
            <a:ext cx="9404723" cy="4690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Data is moved on a network in “frames”</a:t>
            </a:r>
          </a:p>
          <a:p>
            <a:pPr marL="0" indent="0">
              <a:buNone/>
            </a:pPr>
            <a:r>
              <a:rPr lang="en-US" dirty="0"/>
              <a:t>NIC will create and process those “frames”</a:t>
            </a:r>
          </a:p>
          <a:p>
            <a:pPr marL="0" indent="0">
              <a:buNone/>
            </a:pPr>
            <a:r>
              <a:rPr lang="en-US" dirty="0"/>
              <a:t>Each NIC has a unique identifier called a Media Access Control address or MAC address</a:t>
            </a:r>
          </a:p>
          <a:p>
            <a:pPr marL="0" indent="0">
              <a:buNone/>
            </a:pPr>
            <a:r>
              <a:rPr lang="en-US" dirty="0"/>
              <a:t>MAC Address is 48 bits long and in hexadecimal (0-9,A-F; A=10, B=11…)</a:t>
            </a:r>
          </a:p>
          <a:p>
            <a:pPr marL="0" indent="0">
              <a:buNone/>
            </a:pPr>
            <a:r>
              <a:rPr lang="en-US" dirty="0"/>
              <a:t>Each decimal character is composed of 4 binary bits that make up a hexadecimal number</a:t>
            </a:r>
          </a:p>
          <a:p>
            <a:pPr marL="0" indent="0">
              <a:buNone/>
            </a:pPr>
            <a:r>
              <a:rPr lang="en-US" dirty="0"/>
              <a:t>The “frame” is composed of the recipient MAC, sender MAC, the Data, and CRC for error checking and correcting</a:t>
            </a:r>
          </a:p>
        </p:txBody>
      </p:sp>
    </p:spTree>
    <p:extLst>
      <p:ext uri="{BB962C8B-B14F-4D97-AF65-F5344CB8AC3E}">
        <p14:creationId xmlns:p14="http://schemas.microsoft.com/office/powerpoint/2010/main" val="2603194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E07C5-58E8-452E-B61B-B86EB889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5052"/>
          </a:xfrm>
        </p:spPr>
        <p:txBody>
          <a:bodyPr/>
          <a:lstStyle/>
          <a:p>
            <a:pPr algn="ctr"/>
            <a:r>
              <a:rPr lang="en-US" dirty="0"/>
              <a:t>Ethernet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6BAA3-8F97-4692-BB6B-61C75B980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58290"/>
            <a:ext cx="9404723" cy="46901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Created by a consortium of companies: DEC, Intel, Xerox</a:t>
            </a:r>
          </a:p>
          <a:p>
            <a:pPr marL="0" indent="0">
              <a:buNone/>
            </a:pPr>
            <a:r>
              <a:rPr lang="en-US" dirty="0"/>
              <a:t>Established in the 70’s, have been greatly improved by efforts of IEEE</a:t>
            </a:r>
          </a:p>
          <a:p>
            <a:pPr marL="0" indent="0">
              <a:buNone/>
            </a:pPr>
            <a:r>
              <a:rPr lang="en-US" dirty="0"/>
              <a:t>Modern Ethernet will have speeds of 10BaseT, 100BaseT, 1000BaseT, and 10GBaseT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Utilizing a switch: you can create an Ethernet Star Bus network</a:t>
            </a:r>
          </a:p>
          <a:p>
            <a:pPr marL="0" indent="0">
              <a:buNone/>
            </a:pPr>
            <a:r>
              <a:rPr lang="en-US" dirty="0"/>
              <a:t>With CAT Level cabling determining speeds:</a:t>
            </a:r>
          </a:p>
          <a:p>
            <a:pPr marL="0" indent="0">
              <a:buNone/>
            </a:pPr>
            <a:r>
              <a:rPr lang="en-US" dirty="0"/>
              <a:t>CAT1 – Telephone</a:t>
            </a:r>
          </a:p>
          <a:p>
            <a:pPr marL="0" indent="0">
              <a:buNone/>
            </a:pPr>
            <a:r>
              <a:rPr lang="en-US" dirty="0"/>
              <a:t>CAT3 – 10Mbps network</a:t>
            </a:r>
          </a:p>
          <a:p>
            <a:pPr marL="0" indent="0">
              <a:buNone/>
            </a:pPr>
            <a:r>
              <a:rPr lang="en-US" dirty="0"/>
              <a:t>CAT5 – 100Mbps, 5e – 1000Mbps</a:t>
            </a:r>
          </a:p>
          <a:p>
            <a:pPr marL="0" indent="0">
              <a:buNone/>
            </a:pPr>
            <a:r>
              <a:rPr lang="en-US" dirty="0"/>
              <a:t>CAT6 – 10Gbps (55m), 6a – 10Gbps (100m)</a:t>
            </a:r>
          </a:p>
          <a:p>
            <a:pPr marL="0" indent="0">
              <a:buNone/>
            </a:pPr>
            <a:r>
              <a:rPr lang="en-US" dirty="0"/>
              <a:t>CAT7 – 10Gbps (100m) Shielded</a:t>
            </a:r>
          </a:p>
        </p:txBody>
      </p:sp>
    </p:spTree>
    <p:extLst>
      <p:ext uri="{BB962C8B-B14F-4D97-AF65-F5344CB8AC3E}">
        <p14:creationId xmlns:p14="http://schemas.microsoft.com/office/powerpoint/2010/main" val="2728827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090F-56F4-42A6-A0D4-CC153BAAE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5542"/>
          </a:xfrm>
        </p:spPr>
        <p:txBody>
          <a:bodyPr/>
          <a:lstStyle/>
          <a:p>
            <a:pPr algn="ctr"/>
            <a:r>
              <a:rPr lang="en-US" dirty="0"/>
              <a:t>Ethernet with Twisted 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24E49-FEAD-4057-A413-77FFDDF9F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13510"/>
            <a:ext cx="9404723" cy="48348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CAT3 and up will utilize a RJ-45 connection (8 wires, 4 pairs)</a:t>
            </a:r>
          </a:p>
          <a:p>
            <a:pPr marL="0" indent="0">
              <a:buNone/>
            </a:pPr>
            <a:r>
              <a:rPr lang="en-US" dirty="0"/>
              <a:t>CAT1 will use RJ11 connection (4 wires, 2 pairs)</a:t>
            </a:r>
          </a:p>
          <a:p>
            <a:pPr marL="0" indent="0">
              <a:buNone/>
            </a:pPr>
            <a:r>
              <a:rPr lang="en-US" dirty="0"/>
              <a:t>Plenum cable jackets are preferred for HVAC; fore resistant over PVC</a:t>
            </a:r>
          </a:p>
          <a:p>
            <a:pPr marL="0" indent="0">
              <a:buNone/>
            </a:pPr>
            <a:r>
              <a:rPr lang="en-US" dirty="0"/>
              <a:t>T568A and B are wiring standards for Twisted pair cabling</a:t>
            </a:r>
          </a:p>
          <a:p>
            <a:pPr marL="0" indent="0">
              <a:buNone/>
            </a:pPr>
            <a:r>
              <a:rPr lang="en-US" dirty="0"/>
              <a:t>A: color order – Gr/W, Gr, Or/W, Bl, Bl/W, Or, Br/W, Br</a:t>
            </a:r>
          </a:p>
          <a:p>
            <a:pPr marL="0" indent="0">
              <a:buNone/>
            </a:pPr>
            <a:r>
              <a:rPr lang="en-US" dirty="0"/>
              <a:t>B: color order – Or/W, Or, Gr/W, Bl, Bl/W, Gr, Br/W, Br</a:t>
            </a:r>
          </a:p>
          <a:p>
            <a:pPr marL="0" indent="0">
              <a:buNone/>
            </a:pPr>
            <a:r>
              <a:rPr lang="en-US" dirty="0"/>
              <a:t>Patch cable has same standard on both ends; crossover cable has A on one end and B on the other</a:t>
            </a:r>
          </a:p>
        </p:txBody>
      </p:sp>
    </p:spTree>
    <p:extLst>
      <p:ext uri="{BB962C8B-B14F-4D97-AF65-F5344CB8AC3E}">
        <p14:creationId xmlns:p14="http://schemas.microsoft.com/office/powerpoint/2010/main" val="16088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FE6A0-C26F-4889-B276-C1B033E7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9352"/>
          </a:xfrm>
        </p:spPr>
        <p:txBody>
          <a:bodyPr/>
          <a:lstStyle/>
          <a:p>
            <a:pPr algn="ctr"/>
            <a:r>
              <a:rPr lang="en-US" sz="4000" dirty="0"/>
              <a:t>Ethernet with Alternate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42F73-6B59-4CB3-A001-94E4218CF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81150"/>
            <a:ext cx="9404723" cy="4667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Fiber Optic: Single Mode or </a:t>
            </a:r>
            <a:r>
              <a:rPr lang="en-US" dirty="0" err="1"/>
              <a:t>MultiMode</a:t>
            </a:r>
            <a:r>
              <a:rPr lang="en-US" dirty="0"/>
              <a:t> Cable</a:t>
            </a:r>
          </a:p>
          <a:p>
            <a:pPr marL="0" indent="0">
              <a:buNone/>
            </a:pPr>
            <a:r>
              <a:rPr lang="en-US" dirty="0"/>
              <a:t>Single Mode: 10 micron core, LASER as a source, up to 40km, 1 communication at a time</a:t>
            </a:r>
          </a:p>
          <a:p>
            <a:pPr marL="0" indent="0">
              <a:buNone/>
            </a:pPr>
            <a:r>
              <a:rPr lang="en-US" dirty="0" err="1"/>
              <a:t>MultiMode</a:t>
            </a:r>
            <a:r>
              <a:rPr lang="en-US" dirty="0"/>
              <a:t>: 100 micro core, LED as a source, up to 2km, multiple communications possible at one time</a:t>
            </a:r>
          </a:p>
          <a:p>
            <a:pPr marL="0" indent="0">
              <a:buNone/>
            </a:pPr>
            <a:r>
              <a:rPr lang="en-US" dirty="0"/>
              <a:t>LC connectors will allow 2 fiber cables into a single connection</a:t>
            </a:r>
          </a:p>
          <a:p>
            <a:pPr marL="0" indent="0">
              <a:buNone/>
            </a:pPr>
            <a:r>
              <a:rPr lang="en-US" dirty="0"/>
              <a:t>Immune to EMI but not radiation, expensive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Coaxial: rated by RG name; RG59 and RG6, 75Ω impedance</a:t>
            </a:r>
          </a:p>
          <a:p>
            <a:pPr marL="0" indent="0">
              <a:buNone/>
            </a:pPr>
            <a:r>
              <a:rPr lang="en-US" dirty="0"/>
              <a:t>Copper conductor, insulator, mesh shielding, and PVC cabling make up Coaxial</a:t>
            </a:r>
          </a:p>
          <a:p>
            <a:pPr marL="0" indent="0">
              <a:buNone/>
            </a:pPr>
            <a:r>
              <a:rPr lang="en-US" dirty="0"/>
              <a:t>Type F (digital cable) or BNC connector (Bus Topology)</a:t>
            </a:r>
          </a:p>
        </p:txBody>
      </p:sp>
    </p:spTree>
    <p:extLst>
      <p:ext uri="{BB962C8B-B14F-4D97-AF65-F5344CB8AC3E}">
        <p14:creationId xmlns:p14="http://schemas.microsoft.com/office/powerpoint/2010/main" val="2567042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010E-B23A-4ADF-89A3-2D82F17AF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7922"/>
          </a:xfrm>
        </p:spPr>
        <p:txBody>
          <a:bodyPr/>
          <a:lstStyle/>
          <a:p>
            <a:pPr algn="ctr"/>
            <a:r>
              <a:rPr lang="en-US" dirty="0"/>
              <a:t>Implementing Ethernet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A815-5AF8-4DCF-BFEF-8C9F98367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50670"/>
            <a:ext cx="9404723" cy="46977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Typical LAN: short geographical distance (classroom or office)</a:t>
            </a:r>
          </a:p>
          <a:p>
            <a:pPr marL="0" indent="0">
              <a:buNone/>
            </a:pPr>
            <a:r>
              <a:rPr lang="en-US" dirty="0"/>
              <a:t>Broadcast domain: all nodes will receive broadcast frames from every other node</a:t>
            </a:r>
          </a:p>
          <a:p>
            <a:pPr marL="0" indent="0">
              <a:buNone/>
            </a:pPr>
            <a:r>
              <a:rPr lang="en-US" dirty="0"/>
              <a:t>Ethernet over Power (</a:t>
            </a:r>
            <a:r>
              <a:rPr lang="en-US" dirty="0" err="1"/>
              <a:t>EoP</a:t>
            </a:r>
            <a:r>
              <a:rPr lang="en-US" dirty="0"/>
              <a:t>): network over existing power lines</a:t>
            </a:r>
          </a:p>
          <a:p>
            <a:pPr marL="0" indent="0">
              <a:buNone/>
            </a:pPr>
            <a:r>
              <a:rPr lang="en-US" dirty="0"/>
              <a:t>Structured Cabling: Basic concepts with installing network cabling</a:t>
            </a:r>
          </a:p>
          <a:p>
            <a:pPr>
              <a:buFontTx/>
              <a:buChar char="-"/>
            </a:pPr>
            <a:r>
              <a:rPr lang="en-US" dirty="0"/>
              <a:t>Telecommunications room: central local for all systems wiring</a:t>
            </a:r>
          </a:p>
          <a:p>
            <a:pPr>
              <a:buFontTx/>
              <a:buChar char="-"/>
            </a:pPr>
            <a:r>
              <a:rPr lang="en-US" dirty="0"/>
              <a:t>Horizontal cabling: Horizontal cables from telecom room to workstations</a:t>
            </a:r>
          </a:p>
          <a:p>
            <a:pPr>
              <a:buFontTx/>
              <a:buChar char="-"/>
            </a:pPr>
            <a:r>
              <a:rPr lang="en-US" dirty="0"/>
              <a:t>Solid versus stranded core wire: Solid wire is better conductor but not mailable</a:t>
            </a:r>
          </a:p>
          <a:p>
            <a:pPr>
              <a:buFontTx/>
              <a:buChar char="-"/>
            </a:pPr>
            <a:r>
              <a:rPr lang="en-US" dirty="0"/>
              <a:t>Equipment Rack: provides sturdy place for all network hardware</a:t>
            </a:r>
          </a:p>
          <a:p>
            <a:pPr marL="0" indent="0">
              <a:buNone/>
            </a:pPr>
            <a:r>
              <a:rPr lang="en-US" dirty="0"/>
              <a:t>Go Wide! Add a router to your LAN </a:t>
            </a:r>
          </a:p>
        </p:txBody>
      </p:sp>
    </p:spTree>
    <p:extLst>
      <p:ext uri="{BB962C8B-B14F-4D97-AF65-F5344CB8AC3E}">
        <p14:creationId xmlns:p14="http://schemas.microsoft.com/office/powerpoint/2010/main" val="94465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F26C-442B-47DD-8257-81D5406C9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6972"/>
          </a:xfrm>
        </p:spPr>
        <p:txBody>
          <a:bodyPr/>
          <a:lstStyle/>
          <a:p>
            <a:pPr algn="ctr"/>
            <a:r>
              <a:rPr lang="en-US" dirty="0"/>
              <a:t>Wireless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56F60-07F0-4FE0-B463-58D4BF9C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15440"/>
            <a:ext cx="9404723" cy="46329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Follows the IEEE802.11 committee guidelines</a:t>
            </a:r>
          </a:p>
          <a:p>
            <a:pPr marL="0" indent="0">
              <a:buNone/>
            </a:pPr>
            <a:r>
              <a:rPr lang="en-US" dirty="0"/>
              <a:t>Requires 3 parts to wireless networking to function:</a:t>
            </a:r>
          </a:p>
          <a:p>
            <a:pPr marL="0" indent="0">
              <a:buNone/>
            </a:pPr>
            <a:r>
              <a:rPr lang="en-US" dirty="0"/>
              <a:t>Wireless Access Point (WAP): Centrally connects all wireless devices (like a switch in wired network)</a:t>
            </a:r>
          </a:p>
          <a:p>
            <a:pPr marL="0" indent="0">
              <a:buNone/>
            </a:pPr>
            <a:r>
              <a:rPr lang="en-US" dirty="0"/>
              <a:t>Need an 802.11 compatible device</a:t>
            </a:r>
          </a:p>
          <a:p>
            <a:pPr marL="0" indent="0">
              <a:buNone/>
            </a:pPr>
            <a:r>
              <a:rPr lang="en-US" dirty="0"/>
              <a:t>Need an 802.11 Interface (transceiver / modem)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Wireless will utilize Carrier Sense Multiple Access / Collison Avoidance circuitry (CSMA/CA)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77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60016-3A06-4A18-969B-526C901FF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9342"/>
          </a:xfrm>
        </p:spPr>
        <p:txBody>
          <a:bodyPr/>
          <a:lstStyle/>
          <a:p>
            <a:pPr algn="ctr"/>
            <a:r>
              <a:rPr lang="en-US" dirty="0"/>
              <a:t>Wireless Access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339-C4EB-4895-9C68-F4B9C0011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96390"/>
            <a:ext cx="9404723" cy="46520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Ad-Hoc mode: Wireless Peer to Peer networking through an Independent Basic Service Set (IBSS); good for a dozen devices or less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Infrastructure mode: Use 1 or more WAPs to connect the wireless network nodes to a wired network segment through a Basic Service Set (BSS)</a:t>
            </a:r>
          </a:p>
          <a:p>
            <a:pPr>
              <a:buFontTx/>
              <a:buChar char="-"/>
            </a:pPr>
            <a:r>
              <a:rPr lang="en-US" dirty="0"/>
              <a:t>Good for SOHO networking</a:t>
            </a:r>
          </a:p>
          <a:p>
            <a:pPr>
              <a:buFontTx/>
              <a:buChar char="-"/>
            </a:pPr>
            <a:r>
              <a:rPr lang="en-US" dirty="0"/>
              <a:t>Requires a lot of planning; especially in WAP placement</a:t>
            </a:r>
          </a:p>
        </p:txBody>
      </p:sp>
    </p:spTree>
    <p:extLst>
      <p:ext uri="{BB962C8B-B14F-4D97-AF65-F5344CB8AC3E}">
        <p14:creationId xmlns:p14="http://schemas.microsoft.com/office/powerpoint/2010/main" val="2740627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58A3-64D4-4FCE-9B81-3170CB62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2202"/>
          </a:xfrm>
        </p:spPr>
        <p:txBody>
          <a:bodyPr/>
          <a:lstStyle/>
          <a:p>
            <a:pPr algn="ctr"/>
            <a:r>
              <a:rPr lang="en-US" dirty="0"/>
              <a:t>Wireless Speed and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78B1D-6CC2-479A-AD5F-FC7679A1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84960"/>
            <a:ext cx="9404723" cy="46634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approved frequencies for Wi-Fi: 2.4Ghz and 5Ghz</a:t>
            </a:r>
          </a:p>
          <a:p>
            <a:pPr marL="0" indent="0">
              <a:buNone/>
            </a:pPr>
            <a:r>
              <a:rPr lang="en-US" dirty="0"/>
              <a:t>Wi-Fi compatibility is based on frequency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3DA901-1423-427F-8B3B-93D7FAE43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08168"/>
              </p:ext>
            </p:extLst>
          </p:nvPr>
        </p:nvGraphicFramePr>
        <p:xfrm>
          <a:off x="751840" y="2460836"/>
          <a:ext cx="8128002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75953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362757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9278883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06553565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5250903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018230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802.11a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7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Max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54Mbps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54Mbps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100+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1+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3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Max range </a:t>
                      </a:r>
                      <a:r>
                        <a:rPr lang="en-US" sz="1200" dirty="0"/>
                        <a:t>(optimal range)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150ft (100ft)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300ft (150ft)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300ft (150ft)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300+ 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300+ ft (150ft)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29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SSID, WEP, WPA, WPA2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SSID, WEP, WPA, WPA2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SSID, WEP, WPA, WPA2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SSID, WEP, WPA, WPA2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SSID, WEP, WPA, WPA2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08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802.11b,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802.11a,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835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2.4Ghz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2.4Ghz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2.4 and 5 </a:t>
                      </a:r>
                      <a:r>
                        <a:rPr lang="en-US" sz="1200" dirty="0" err="1"/>
                        <a:t>Ghz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272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Ad-hoc /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Ad-hoc /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Ad-hoc /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Ad-hoc /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Ad-hoc / Infrastructure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817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channels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 channels available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 channels available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 (3) / 8 channels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 (3) / 8 channels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7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588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570E-A47B-446E-BFF7-A28F1BF0A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862"/>
          </a:xfrm>
        </p:spPr>
        <p:txBody>
          <a:bodyPr/>
          <a:lstStyle/>
          <a:p>
            <a:pPr algn="ctr"/>
            <a:r>
              <a:rPr lang="en-US" dirty="0"/>
              <a:t>Other Wireless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E45DE-BB13-44A0-B85D-F4D03594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20190"/>
            <a:ext cx="9404723" cy="47282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Infrared: IR – IrDA protocol for communications, up to 4Mbps, 1m, no encryption, point to point ad-hoc, no obstructions or ambient light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Bluetooth – PAN geography, 2.4GHz wireless, piconets (up to 7 devices per piconet), Adaptive Frequency Hopping through 79 channels, encrypted</a:t>
            </a:r>
          </a:p>
          <a:p>
            <a:pPr marL="0" indent="0">
              <a:buNone/>
            </a:pPr>
            <a:r>
              <a:rPr lang="en-US" dirty="0"/>
              <a:t>Class of Device determines power usage and Range:</a:t>
            </a:r>
          </a:p>
          <a:p>
            <a:pPr marL="0" indent="0">
              <a:buNone/>
            </a:pPr>
            <a:r>
              <a:rPr lang="en-US" dirty="0"/>
              <a:t>1: 100mW power at 100m range</a:t>
            </a:r>
          </a:p>
          <a:p>
            <a:pPr marL="0" indent="0">
              <a:buNone/>
            </a:pPr>
            <a:r>
              <a:rPr lang="en-US" dirty="0"/>
              <a:t>2: 2.5mW power at 10m range</a:t>
            </a:r>
          </a:p>
          <a:p>
            <a:pPr marL="0" indent="0">
              <a:buNone/>
            </a:pPr>
            <a:r>
              <a:rPr lang="en-US" dirty="0"/>
              <a:t>3: 1mW power at 1m range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Near Field Communication (NFC): Requires NFC chip installed, 13.58Mhz at 424kbps speed, up to 2 inches, encrypted, payment services and passports</a:t>
            </a:r>
          </a:p>
        </p:txBody>
      </p:sp>
    </p:spTree>
    <p:extLst>
      <p:ext uri="{BB962C8B-B14F-4D97-AF65-F5344CB8AC3E}">
        <p14:creationId xmlns:p14="http://schemas.microsoft.com/office/powerpoint/2010/main" val="224656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5653-3B4C-4FFF-B72B-E88648B0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492"/>
          </a:xfrm>
        </p:spPr>
        <p:txBody>
          <a:bodyPr/>
          <a:lstStyle/>
          <a:p>
            <a:pPr algn="ctr"/>
            <a:r>
              <a:rPr lang="en-US" dirty="0"/>
              <a:t>LCD Displays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744EA-EDD0-482D-AA2E-2D91B4B59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20190"/>
            <a:ext cx="9404723" cy="47282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Liquid Crystal Displays: Composed of the following:</a:t>
            </a:r>
          </a:p>
          <a:p>
            <a:pPr marL="0" indent="0">
              <a:buNone/>
            </a:pPr>
            <a:r>
              <a:rPr lang="en-US" dirty="0"/>
              <a:t>Pixels and subpixels arranged in rows, CCFL or LED Backlight + inverter</a:t>
            </a:r>
          </a:p>
          <a:p>
            <a:pPr marL="0" indent="0">
              <a:buNone/>
            </a:pPr>
            <a:r>
              <a:rPr lang="en-US" dirty="0"/>
              <a:t>Twisted </a:t>
            </a:r>
            <a:r>
              <a:rPr lang="en-US" dirty="0" err="1"/>
              <a:t>Nematic</a:t>
            </a:r>
            <a:r>
              <a:rPr lang="en-US" dirty="0"/>
              <a:t> [TN] and In-Plane Switching [IPS]</a:t>
            </a:r>
          </a:p>
          <a:p>
            <a:pPr marL="0" indent="0">
              <a:buNone/>
            </a:pPr>
            <a:r>
              <a:rPr lang="en-US" dirty="0"/>
              <a:t>TN: Good for gaming, Fast Refresh Rate, Fast Response Time, Poor Color</a:t>
            </a:r>
          </a:p>
          <a:p>
            <a:pPr marL="0" indent="0">
              <a:buNone/>
            </a:pPr>
            <a:r>
              <a:rPr lang="en-US" dirty="0"/>
              <a:t>IPS: Great for graphic art, Great viewing angle, Great Color, mediocre Response Time</a:t>
            </a:r>
          </a:p>
        </p:txBody>
      </p:sp>
    </p:spTree>
    <p:extLst>
      <p:ext uri="{BB962C8B-B14F-4D97-AF65-F5344CB8AC3E}">
        <p14:creationId xmlns:p14="http://schemas.microsoft.com/office/powerpoint/2010/main" val="1468921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0809-ED39-4FF4-8280-B3F037E8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2682"/>
          </a:xfrm>
        </p:spPr>
        <p:txBody>
          <a:bodyPr/>
          <a:lstStyle/>
          <a:p>
            <a:pPr algn="ctr"/>
            <a:r>
              <a:rPr lang="en-US" dirty="0"/>
              <a:t>Connecting to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7AD06-9C9B-4A41-9D61-0363B9798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73530"/>
            <a:ext cx="9404723" cy="46748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Internet Tiers: Groups of providers for the Internet</a:t>
            </a:r>
          </a:p>
          <a:p>
            <a:pPr marL="0" indent="0">
              <a:buNone/>
            </a:pPr>
            <a:r>
              <a:rPr lang="en-US" dirty="0"/>
              <a:t>Tier 1: Backbone owners: Fiber Optic lines connecting network address points</a:t>
            </a:r>
          </a:p>
          <a:p>
            <a:pPr marL="0" indent="0">
              <a:buNone/>
            </a:pPr>
            <a:r>
              <a:rPr lang="en-US" dirty="0"/>
              <a:t>Tier 2: Lease Lines from Tier 1 to provide regional connectivity</a:t>
            </a:r>
          </a:p>
          <a:p>
            <a:pPr marL="0" indent="0">
              <a:buNone/>
            </a:pPr>
            <a:r>
              <a:rPr lang="en-US" dirty="0"/>
              <a:t>Tier 3: Sub-lease from Tier 2 to provide local support</a:t>
            </a:r>
          </a:p>
          <a:p>
            <a:pPr marL="0" indent="0">
              <a:buNone/>
            </a:pPr>
            <a:r>
              <a:rPr lang="en-US" dirty="0"/>
              <a:t>Internet Service Provider: Tier 1 and 2 providers. Connect user to their backbone for a fee</a:t>
            </a:r>
          </a:p>
          <a:p>
            <a:pPr marL="0" indent="0">
              <a:buNone/>
            </a:pPr>
            <a:r>
              <a:rPr lang="en-US" dirty="0"/>
              <a:t>Connection can happen by Dial-up, DSL and Cable, Fiber, </a:t>
            </a:r>
            <a:r>
              <a:rPr lang="en-US" dirty="0" err="1"/>
              <a:t>LoS</a:t>
            </a:r>
            <a:r>
              <a:rPr lang="en-US" dirty="0"/>
              <a:t> and Cellular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Dial-up uses phone line and switching system to connect by modem; up to 56kbps. </a:t>
            </a:r>
          </a:p>
          <a:p>
            <a:pPr marL="0" indent="0">
              <a:buNone/>
            </a:pPr>
            <a:r>
              <a:rPr lang="en-US" dirty="0"/>
              <a:t>ISDN upscales this with BRI: 1 128kbps bearer line with a 16kbps control or 1 64kbps voice and a 64kbps data line</a:t>
            </a:r>
          </a:p>
          <a:p>
            <a:pPr marL="0" indent="0">
              <a:buNone/>
            </a:pPr>
            <a:r>
              <a:rPr lang="en-US" dirty="0"/>
              <a:t>PRI: 23 64kbps channels plus 1 control channel for 1.544Mbps (T1 line)</a:t>
            </a:r>
          </a:p>
        </p:txBody>
      </p:sp>
    </p:spTree>
    <p:extLst>
      <p:ext uri="{BB962C8B-B14F-4D97-AF65-F5344CB8AC3E}">
        <p14:creationId xmlns:p14="http://schemas.microsoft.com/office/powerpoint/2010/main" val="1329404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FD550-4E39-456C-B1D3-279D6C34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4592"/>
          </a:xfrm>
        </p:spPr>
        <p:txBody>
          <a:bodyPr/>
          <a:lstStyle/>
          <a:p>
            <a:pPr algn="ctr"/>
            <a:r>
              <a:rPr lang="en-US" dirty="0"/>
              <a:t>DSL and Cable Connected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C4BF2-0696-4829-AE1F-D28D00897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30680"/>
            <a:ext cx="9404723" cy="46177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Digital Subscriber Line: Standard phone line (RJ11)</a:t>
            </a:r>
          </a:p>
          <a:p>
            <a:pPr marL="0" indent="0">
              <a:buNone/>
            </a:pPr>
            <a:r>
              <a:rPr lang="en-US" dirty="0"/>
              <a:t>Microfilters are used to block harmonic frequencies from the phone line</a:t>
            </a:r>
          </a:p>
          <a:p>
            <a:pPr marL="0" indent="0">
              <a:buNone/>
            </a:pPr>
            <a:r>
              <a:rPr lang="en-US" dirty="0"/>
              <a:t>Requires a dedicated DSL connection from the ISP to the home; generally slow upload with competitive download speeds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Cable: uses cable TV line filtered to send and receive very fast speeds (35Mbps upload / 1000Mbps + download)</a:t>
            </a:r>
          </a:p>
          <a:p>
            <a:pPr marL="0" indent="0">
              <a:buNone/>
            </a:pPr>
            <a:r>
              <a:rPr lang="en-US" dirty="0"/>
              <a:t>F-Type RG6 cable, a DOCSIS 3.1 modem (for 1000Mbps), RJ45 CAT 5e or better cable</a:t>
            </a:r>
          </a:p>
        </p:txBody>
      </p:sp>
    </p:spTree>
    <p:extLst>
      <p:ext uri="{BB962C8B-B14F-4D97-AF65-F5344CB8AC3E}">
        <p14:creationId xmlns:p14="http://schemas.microsoft.com/office/powerpoint/2010/main" val="404259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5A5B4-17C9-442C-873E-90502A0E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5062"/>
          </a:xfrm>
        </p:spPr>
        <p:txBody>
          <a:bodyPr/>
          <a:lstStyle/>
          <a:p>
            <a:pPr algn="ctr"/>
            <a:r>
              <a:rPr lang="en-US" dirty="0"/>
              <a:t>Fiber, Line of Sight and Cellular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5D5EB-E0ED-4B28-80DD-631E3F1C5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00200"/>
            <a:ext cx="9404723" cy="46481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FTTN: Fiber to the Node</a:t>
            </a:r>
          </a:p>
          <a:p>
            <a:pPr marL="0" indent="0">
              <a:buNone/>
            </a:pPr>
            <a:r>
              <a:rPr lang="en-US" dirty="0"/>
              <a:t>FTTP: Fiber to the Premises</a:t>
            </a:r>
          </a:p>
          <a:p>
            <a:pPr marL="0" indent="0">
              <a:buNone/>
            </a:pPr>
            <a:r>
              <a:rPr lang="en-US" dirty="0"/>
              <a:t>Google Fiber / AT&amp;T offered fiber from pole to home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LoS</a:t>
            </a:r>
            <a:r>
              <a:rPr lang="en-US" dirty="0"/>
              <a:t>: Two directional high bandwidth antenna (up to 8 miles away), 1.5Gbps speed is possible at 24Ghz band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Cellular: Generational tech; 4G LTE, 5G being the most common now</a:t>
            </a:r>
          </a:p>
          <a:p>
            <a:pPr marL="0" indent="0">
              <a:buNone/>
            </a:pPr>
            <a:r>
              <a:rPr lang="en-US" dirty="0"/>
              <a:t>4G LTE supports 1Gbps while 5G supports 20Gbps</a:t>
            </a:r>
          </a:p>
        </p:txBody>
      </p:sp>
    </p:spTree>
    <p:extLst>
      <p:ext uri="{BB962C8B-B14F-4D97-AF65-F5344CB8AC3E}">
        <p14:creationId xmlns:p14="http://schemas.microsoft.com/office/powerpoint/2010/main" val="598973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EAF5-A0BA-43BB-8D9C-FADA5F6C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9352"/>
          </a:xfrm>
        </p:spPr>
        <p:txBody>
          <a:bodyPr/>
          <a:lstStyle/>
          <a:p>
            <a:pPr algn="ctr"/>
            <a:r>
              <a:rPr lang="en-US" dirty="0"/>
              <a:t>Connection to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8D2A4-599A-4DD8-9C27-795B47DB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34490"/>
            <a:ext cx="9404723" cy="46139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SOHO: Connect a single device of a network of devices</a:t>
            </a:r>
          </a:p>
          <a:p>
            <a:pPr marL="0" indent="0">
              <a:buNone/>
            </a:pPr>
            <a:r>
              <a:rPr lang="en-US" dirty="0"/>
              <a:t>Choose Wired / Wireless or both</a:t>
            </a:r>
          </a:p>
          <a:p>
            <a:pPr marL="0" indent="0">
              <a:buNone/>
            </a:pPr>
            <a:r>
              <a:rPr lang="en-US" dirty="0"/>
              <a:t>SOHO router will need NAT (network address translation) to be enabled; hide all your devices and make them “look” like 1 device</a:t>
            </a:r>
          </a:p>
          <a:p>
            <a:pPr marL="0" indent="0">
              <a:buNone/>
            </a:pPr>
            <a:r>
              <a:rPr lang="en-US" dirty="0"/>
              <a:t>SOHO router should have its default SSID, username and password changed immediately</a:t>
            </a:r>
          </a:p>
          <a:p>
            <a:pPr marL="0" indent="0">
              <a:buNone/>
            </a:pPr>
            <a:r>
              <a:rPr lang="en-US" dirty="0"/>
              <a:t>SOHO will want static addressing; DHCP is good for individual homes, not businesses</a:t>
            </a:r>
          </a:p>
          <a:p>
            <a:pPr marL="0" indent="0">
              <a:buNone/>
            </a:pPr>
            <a:r>
              <a:rPr lang="en-US" dirty="0"/>
              <a:t>Disable the SSID after you change it so it does not broadcast</a:t>
            </a:r>
          </a:p>
          <a:p>
            <a:pPr marL="0" indent="0">
              <a:buNone/>
            </a:pPr>
            <a:r>
              <a:rPr lang="en-US" dirty="0"/>
              <a:t>Update the firmware of your router to keep it current with standards</a:t>
            </a:r>
          </a:p>
        </p:txBody>
      </p:sp>
    </p:spTree>
    <p:extLst>
      <p:ext uri="{BB962C8B-B14F-4D97-AF65-F5344CB8AC3E}">
        <p14:creationId xmlns:p14="http://schemas.microsoft.com/office/powerpoint/2010/main" val="3364358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538F-A283-468E-A8A2-0EE82EBB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3632"/>
          </a:xfrm>
        </p:spPr>
        <p:txBody>
          <a:bodyPr/>
          <a:lstStyle/>
          <a:p>
            <a:pPr algn="ctr"/>
            <a:r>
              <a:rPr lang="en-US"/>
              <a:t>Internet Protocols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912B5-2674-42A8-AF41-45AACB5BC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88770"/>
            <a:ext cx="9404723" cy="46596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Protocols: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6FA8D2-AB6C-4800-BBBA-08517E368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003484"/>
              </p:ext>
            </p:extLst>
          </p:nvPr>
        </p:nvGraphicFramePr>
        <p:xfrm>
          <a:off x="736601" y="2003636"/>
          <a:ext cx="401827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426">
                  <a:extLst>
                    <a:ext uri="{9D8B030D-6E8A-4147-A177-3AD203B41FA5}">
                      <a16:colId xmlns:a16="http://schemas.microsoft.com/office/drawing/2014/main" val="4068692206"/>
                    </a:ext>
                  </a:extLst>
                </a:gridCol>
                <a:gridCol w="1339426">
                  <a:extLst>
                    <a:ext uri="{9D8B030D-6E8A-4147-A177-3AD203B41FA5}">
                      <a16:colId xmlns:a16="http://schemas.microsoft.com/office/drawing/2014/main" val="3217418673"/>
                    </a:ext>
                  </a:extLst>
                </a:gridCol>
                <a:gridCol w="1339426">
                  <a:extLst>
                    <a:ext uri="{9D8B030D-6E8A-4147-A177-3AD203B41FA5}">
                      <a16:colId xmlns:a16="http://schemas.microsoft.com/office/drawing/2014/main" val="2580003529"/>
                    </a:ext>
                  </a:extLst>
                </a:gridCol>
              </a:tblGrid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Application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Port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985752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Web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71101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HTTPS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Secure Web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1597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File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20, 21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48505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SFTP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Secure File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09588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IMAP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Incoming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59117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Incoming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88352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SMTP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Outgoing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13235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TELNET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Terminal Emulation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76306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Encrypted Terminal Emulation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634230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Remote Desktop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3389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134997"/>
                  </a:ext>
                </a:extLst>
              </a:tr>
              <a:tr h="2137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Voice over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48144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A7FFB5-EB64-41F2-82E8-845B7D801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71143"/>
              </p:ext>
            </p:extLst>
          </p:nvPr>
        </p:nvGraphicFramePr>
        <p:xfrm>
          <a:off x="5129530" y="2003636"/>
          <a:ext cx="4342131" cy="4145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77">
                  <a:extLst>
                    <a:ext uri="{9D8B030D-6E8A-4147-A177-3AD203B41FA5}">
                      <a16:colId xmlns:a16="http://schemas.microsoft.com/office/drawing/2014/main" val="4068692206"/>
                    </a:ext>
                  </a:extLst>
                </a:gridCol>
                <a:gridCol w="1447377">
                  <a:extLst>
                    <a:ext uri="{9D8B030D-6E8A-4147-A177-3AD203B41FA5}">
                      <a16:colId xmlns:a16="http://schemas.microsoft.com/office/drawing/2014/main" val="3217418673"/>
                    </a:ext>
                  </a:extLst>
                </a:gridCol>
                <a:gridCol w="1447377">
                  <a:extLst>
                    <a:ext uri="{9D8B030D-6E8A-4147-A177-3AD203B41FA5}">
                      <a16:colId xmlns:a16="http://schemas.microsoft.com/office/drawing/2014/main" val="2580003529"/>
                    </a:ext>
                  </a:extLst>
                </a:gridCol>
              </a:tblGrid>
              <a:tr h="3076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Utility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Port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985752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Allows DNS naming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UDP - 53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71101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DHCP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Automatic IP Addressing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UDP - 67, 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1597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LDAP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Querying Directories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TCP - 389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48505"/>
                  </a:ext>
                </a:extLst>
              </a:tr>
              <a:tr h="6315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SNMP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Remote management of Network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UDP – 161,162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09588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Folder Sharing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TCP – 445 / UDP – 137, 138, 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59117"/>
                  </a:ext>
                </a:extLst>
              </a:tr>
              <a:tr h="3076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macOS file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TCP - 548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88352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Services discovery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TCP/UDP – 427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13235"/>
                  </a:ext>
                </a:extLst>
              </a:tr>
              <a:tr h="6315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NetBIOS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NetBIOS over TCP/IP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TCP/UDP – 137 / TCP – 139 / UDP - 138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7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24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807B-38DE-4119-9576-253BE39EA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6022"/>
          </a:xfrm>
        </p:spPr>
        <p:txBody>
          <a:bodyPr/>
          <a:lstStyle/>
          <a:p>
            <a:pPr algn="ctr"/>
            <a:r>
              <a:rPr lang="en-US" dirty="0"/>
              <a:t>Display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986D1-C9E1-4DED-88EF-5A1ABDFB8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07820"/>
            <a:ext cx="9404723" cy="46405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Resolution – Number of total pixels that can be displayed on a screen</a:t>
            </a:r>
          </a:p>
          <a:p>
            <a:pPr marL="0" indent="0">
              <a:buNone/>
            </a:pPr>
            <a:r>
              <a:rPr lang="en-US" dirty="0"/>
              <a:t>Aspect Ratio: 4:3, 16:9 (WS), 16:10, 21:9 (FWS) – How the pixels are arranged</a:t>
            </a:r>
          </a:p>
          <a:p>
            <a:pPr marL="0" indent="0">
              <a:buNone/>
            </a:pPr>
            <a:r>
              <a:rPr lang="en-US" dirty="0"/>
              <a:t>Brightness – Strength of LCD monitor’s backlights (measured in nits)</a:t>
            </a:r>
          </a:p>
          <a:p>
            <a:pPr marL="0" indent="0">
              <a:buNone/>
            </a:pPr>
            <a:r>
              <a:rPr lang="en-US" dirty="0"/>
              <a:t>Viewing Angle – Angle from center to see optimal picture – TN:70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° | IPS:178°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Response Rate – Amt. of time for all the sub-pixels to change from one state to another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Refresh Rate – How many times in a second is the screen redrawn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Contrast Ratio – Comparison between the brightest white and darkest black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Color Depth – number of unique colors that a display can show at any given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4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8A07-4403-40AE-989D-154AC8FB0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5542"/>
          </a:xfrm>
        </p:spPr>
        <p:txBody>
          <a:bodyPr/>
          <a:lstStyle/>
          <a:p>
            <a:pPr algn="ctr"/>
            <a:r>
              <a:rPr lang="en-US" dirty="0"/>
              <a:t>Projectors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C6552-D00B-45EE-AAFD-05BCFBBAA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607820"/>
            <a:ext cx="9404723" cy="46405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Most Projectors are “front view”</a:t>
            </a:r>
          </a:p>
          <a:p>
            <a:pPr marL="0" indent="0">
              <a:buNone/>
            </a:pPr>
            <a:r>
              <a:rPr lang="en-US" dirty="0"/>
              <a:t>Started with CRT then transition to LCD</a:t>
            </a:r>
          </a:p>
          <a:p>
            <a:pPr marL="0" indent="0">
              <a:buNone/>
            </a:pPr>
            <a:r>
              <a:rPr lang="en-US" dirty="0"/>
              <a:t>LCD: up to 2k resolution, suffers motion blur, inexpensive and portable</a:t>
            </a:r>
          </a:p>
          <a:p>
            <a:pPr marL="0" indent="0">
              <a:buNone/>
            </a:pPr>
            <a:r>
              <a:rPr lang="en-US" dirty="0"/>
              <a:t>Transition to DLP: Digital Light Processing</a:t>
            </a:r>
          </a:p>
          <a:p>
            <a:pPr marL="0" indent="0">
              <a:buNone/>
            </a:pPr>
            <a:r>
              <a:rPr lang="en-US" dirty="0"/>
              <a:t>DLP: Custom CPU, color wheel and millions of micro-mirrors control image</a:t>
            </a:r>
          </a:p>
          <a:p>
            <a:pPr marL="0" indent="0">
              <a:buNone/>
            </a:pPr>
            <a:r>
              <a:rPr lang="en-US" dirty="0"/>
              <a:t>DLP: Large, expensive, get very hot but offer best picture (4K resolution)</a:t>
            </a:r>
          </a:p>
          <a:p>
            <a:pPr marL="0" indent="0">
              <a:buNone/>
            </a:pPr>
            <a:r>
              <a:rPr lang="en-US" dirty="0"/>
              <a:t>Brightness is measured in Lumens (amt of light from a source at a given angle)</a:t>
            </a:r>
          </a:p>
          <a:p>
            <a:pPr marL="0" indent="0">
              <a:buNone/>
            </a:pPr>
            <a:r>
              <a:rPr lang="en-US" dirty="0"/>
              <a:t>Throw: size of the image at a certain distance from the screen</a:t>
            </a:r>
          </a:p>
          <a:p>
            <a:pPr marL="0" indent="0">
              <a:buNone/>
            </a:pPr>
            <a:r>
              <a:rPr lang="en-US" dirty="0"/>
              <a:t>Lamps are used as projection image source; why projectors get hot</a:t>
            </a:r>
          </a:p>
        </p:txBody>
      </p:sp>
    </p:spTree>
    <p:extLst>
      <p:ext uri="{BB962C8B-B14F-4D97-AF65-F5344CB8AC3E}">
        <p14:creationId xmlns:p14="http://schemas.microsoft.com/office/powerpoint/2010/main" val="107617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779CD-6AC0-401A-8B48-009C02AF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5542"/>
          </a:xfrm>
        </p:spPr>
        <p:txBody>
          <a:bodyPr/>
          <a:lstStyle/>
          <a:p>
            <a:pPr algn="ctr"/>
            <a:r>
              <a:rPr lang="en-US" dirty="0"/>
              <a:t>VR Headsets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45A02-06B8-4B07-81D7-A2E56850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58290"/>
            <a:ext cx="9404723" cy="4690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Immerse the user into a personal projected space that they can move in 360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Composed mostly of OLED panels, the close proximity of the screens to the eyes emulate a large screen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Requires a powerful base system to both send the data and monitor the x, y, and z space required for immersion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HTC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PSVR, Oculus are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0BB0-3D14-42F4-A847-2E07F662C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0302"/>
          </a:xfrm>
        </p:spPr>
        <p:txBody>
          <a:bodyPr/>
          <a:lstStyle/>
          <a:p>
            <a:pPr algn="ctr"/>
            <a:r>
              <a:rPr lang="en-US" dirty="0"/>
              <a:t>Monitor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CA2A-4588-4622-9EC5-BC5C1AB6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81150"/>
            <a:ext cx="9404723" cy="46672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VGA: 15 pins (3 rows of 5 pins), Analog video only, up to 2k resolution</a:t>
            </a:r>
          </a:p>
          <a:p>
            <a:pPr marL="0" indent="0">
              <a:buNone/>
            </a:pPr>
            <a:r>
              <a:rPr lang="en-US" dirty="0"/>
              <a:t>DVI: 24 pins (8 rows of 3 pins), Analog or Digital (-A or –D, or both –I), single or dual cable, video only</a:t>
            </a:r>
          </a:p>
          <a:p>
            <a:pPr marL="0" indent="0">
              <a:buNone/>
            </a:pPr>
            <a:r>
              <a:rPr lang="en-US" dirty="0"/>
              <a:t>HDMI: 19 pins trapezoidal connector, Video + Audio, up to 4K resolution</a:t>
            </a:r>
          </a:p>
          <a:p>
            <a:pPr marL="0" indent="0">
              <a:buNone/>
            </a:pPr>
            <a:r>
              <a:rPr lang="en-US" dirty="0"/>
              <a:t>DisplayPort: C connector with Bevel, AKA Thunderbolt</a:t>
            </a:r>
          </a:p>
          <a:p>
            <a:pPr marL="0" indent="0">
              <a:buNone/>
            </a:pPr>
            <a:r>
              <a:rPr lang="en-US" dirty="0" err="1"/>
              <a:t>HDBaseT</a:t>
            </a:r>
            <a:r>
              <a:rPr lang="en-US" dirty="0"/>
              <a:t>: HD Video and Audio over CAT5a or CAT6 cable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Utilize Adapters to convert from one connection to another</a:t>
            </a:r>
          </a:p>
        </p:txBody>
      </p:sp>
    </p:spTree>
    <p:extLst>
      <p:ext uri="{BB962C8B-B14F-4D97-AF65-F5344CB8AC3E}">
        <p14:creationId xmlns:p14="http://schemas.microsoft.com/office/powerpoint/2010/main" val="270763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6074-E08C-4C0A-915A-FA2FD87F0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162"/>
          </a:xfrm>
        </p:spPr>
        <p:txBody>
          <a:bodyPr/>
          <a:lstStyle/>
          <a:p>
            <a:pPr algn="ctr"/>
            <a:r>
              <a:rPr lang="en-US" dirty="0"/>
              <a:t>Display Adapters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D6213-5C81-443E-BAC3-DB9CBCDF9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25880"/>
            <a:ext cx="9404723" cy="49225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Video card: dedicated task of processing data from the CPU or GPU and sending it to the display</a:t>
            </a:r>
          </a:p>
          <a:p>
            <a:pPr marL="0" indent="0">
              <a:buNone/>
            </a:pPr>
            <a:r>
              <a:rPr lang="en-US" dirty="0"/>
              <a:t>5 Aspects defined for a display adapter:</a:t>
            </a:r>
          </a:p>
          <a:p>
            <a:pPr marL="0" indent="0">
              <a:buNone/>
            </a:pPr>
            <a:r>
              <a:rPr lang="en-US" dirty="0"/>
              <a:t>Motherboard slot: PCI, PCIe or Integrated [legacy: AGP]</a:t>
            </a:r>
          </a:p>
        </p:txBody>
      </p:sp>
    </p:spTree>
    <p:extLst>
      <p:ext uri="{BB962C8B-B14F-4D97-AF65-F5344CB8AC3E}">
        <p14:creationId xmlns:p14="http://schemas.microsoft.com/office/powerpoint/2010/main" val="2166732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431A9-DADC-4336-9E4D-2D888BB02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5552"/>
          </a:xfrm>
        </p:spPr>
        <p:txBody>
          <a:bodyPr/>
          <a:lstStyle/>
          <a:p>
            <a:pPr algn="ctr"/>
            <a:r>
              <a:rPr lang="en-US" dirty="0"/>
              <a:t>Graphic Processors &amp;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22FA-C775-4E1F-8329-F9D4E34D2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31620"/>
            <a:ext cx="9404723" cy="47167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Graphic Processor (GPU): Chip dedicated to handling mathematics and polygons (NVIDIA and AMD are two GPU manufacturers)</a:t>
            </a:r>
          </a:p>
          <a:p>
            <a:pPr marL="0" indent="0">
              <a:buNone/>
            </a:pPr>
            <a:r>
              <a:rPr lang="en-US" dirty="0"/>
              <a:t>Video Memory – Dedicated GDDR memory typically comes on video adapter card; Integrated controllers use DDR main memory</a:t>
            </a:r>
          </a:p>
          <a:p>
            <a:pPr marL="0" indent="0">
              <a:buNone/>
            </a:pPr>
            <a:r>
              <a:rPr lang="en-US" dirty="0"/>
              <a:t>GDDR3; runs at faster speeds than DDR3, different cooling requirements</a:t>
            </a:r>
          </a:p>
          <a:p>
            <a:pPr marL="0" indent="0">
              <a:buNone/>
            </a:pPr>
            <a:r>
              <a:rPr lang="en-US" dirty="0"/>
              <a:t>GDDR5; More than doubles the input/output rate of GDDR3</a:t>
            </a:r>
          </a:p>
          <a:p>
            <a:pPr marL="0" indent="0">
              <a:buNone/>
            </a:pPr>
            <a:r>
              <a:rPr lang="en-US" dirty="0"/>
              <a:t>GDDR6; Successor to GDDR5</a:t>
            </a:r>
          </a:p>
          <a:p>
            <a:pPr marL="0" indent="0">
              <a:buNone/>
            </a:pPr>
            <a:r>
              <a:rPr lang="en-US" dirty="0"/>
              <a:t>High Bandwidth Memory (HBM): competitor to GDDR5 and 6 memory</a:t>
            </a:r>
          </a:p>
        </p:txBody>
      </p:sp>
    </p:spTree>
    <p:extLst>
      <p:ext uri="{BB962C8B-B14F-4D97-AF65-F5344CB8AC3E}">
        <p14:creationId xmlns:p14="http://schemas.microsoft.com/office/powerpoint/2010/main" val="400732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AC738-8BE9-43CA-B00D-B33AA4A77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8872"/>
          </a:xfrm>
        </p:spPr>
        <p:txBody>
          <a:bodyPr/>
          <a:lstStyle/>
          <a:p>
            <a:pPr algn="ctr"/>
            <a:r>
              <a:rPr lang="en-US" dirty="0"/>
              <a:t>Integrated GPU - APU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4B99A-4B78-4613-A2AF-5DAF9F88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81150"/>
            <a:ext cx="9404723" cy="46672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Onboard Video is a term to describe Integrated Video</a:t>
            </a:r>
          </a:p>
          <a:p>
            <a:pPr marL="0" indent="0">
              <a:buNone/>
            </a:pPr>
            <a:r>
              <a:rPr lang="en-US" dirty="0"/>
              <a:t>GPU is built into the Northbridge or the CPU itself</a:t>
            </a:r>
          </a:p>
          <a:p>
            <a:pPr marL="0" indent="0">
              <a:buNone/>
            </a:pPr>
            <a:r>
              <a:rPr lang="en-US" dirty="0"/>
              <a:t>Lacks performance of dedicated video cards and utilizes Main Memory to handle video</a:t>
            </a:r>
          </a:p>
          <a:p>
            <a:pPr marL="0" indent="0">
              <a:buNone/>
            </a:pPr>
            <a:r>
              <a:rPr lang="en-US" dirty="0"/>
              <a:t>Good cost saving measure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Accelerated Processing Unit (APU): AMD integrates 2 to 8 CPU cores, a memory controller for DDR4 support, cache and a GPU for 3-D graphics</a:t>
            </a:r>
          </a:p>
        </p:txBody>
      </p:sp>
    </p:spTree>
    <p:extLst>
      <p:ext uri="{BB962C8B-B14F-4D97-AF65-F5344CB8AC3E}">
        <p14:creationId xmlns:p14="http://schemas.microsoft.com/office/powerpoint/2010/main" val="3896901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159</TotalTime>
  <Words>2250</Words>
  <Application>Microsoft Office PowerPoint</Application>
  <PresentationFormat>Widescreen</PresentationFormat>
  <Paragraphs>303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Ion</vt:lpstr>
      <vt:lpstr>Week Three CIS101A</vt:lpstr>
      <vt:lpstr>LCD Displays</vt:lpstr>
      <vt:lpstr>Display Characteristics</vt:lpstr>
      <vt:lpstr>Projectors</vt:lpstr>
      <vt:lpstr>VR Headsets</vt:lpstr>
      <vt:lpstr>Monitor Connections</vt:lpstr>
      <vt:lpstr>Display Adapters</vt:lpstr>
      <vt:lpstr>Graphic Processors &amp; Memory</vt:lpstr>
      <vt:lpstr>Integrated GPU - APU</vt:lpstr>
      <vt:lpstr>Roles Hosts play In Networks</vt:lpstr>
      <vt:lpstr>Frames and NICS</vt:lpstr>
      <vt:lpstr>Ethernet</vt:lpstr>
      <vt:lpstr>Ethernet with Twisted Pair</vt:lpstr>
      <vt:lpstr>Ethernet with Alternate Connections</vt:lpstr>
      <vt:lpstr>Implementing Ethernet</vt:lpstr>
      <vt:lpstr>Wireless Networking</vt:lpstr>
      <vt:lpstr>Wireless Access Modes</vt:lpstr>
      <vt:lpstr>Wireless Speed and Range</vt:lpstr>
      <vt:lpstr>Other Wireless Connections</vt:lpstr>
      <vt:lpstr>Connecting to the Internet</vt:lpstr>
      <vt:lpstr>DSL and Cable Connected</vt:lpstr>
      <vt:lpstr>Fiber, Line of Sight and Cellular</vt:lpstr>
      <vt:lpstr>Connection to the Internet</vt:lpstr>
      <vt:lpstr>Internet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Three CIS101A</dc:title>
  <dc:creator>Thomas Stangl</dc:creator>
  <cp:lastModifiedBy>Thomas Stangl</cp:lastModifiedBy>
  <cp:revision>23</cp:revision>
  <dcterms:created xsi:type="dcterms:W3CDTF">2019-07-29T04:46:45Z</dcterms:created>
  <dcterms:modified xsi:type="dcterms:W3CDTF">2019-07-29T16:17:16Z</dcterms:modified>
</cp:coreProperties>
</file>