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316" r:id="rId2"/>
    <p:sldId id="265" r:id="rId3"/>
    <p:sldId id="277" r:id="rId4"/>
    <p:sldId id="329" r:id="rId5"/>
    <p:sldId id="330" r:id="rId6"/>
    <p:sldId id="266" r:id="rId7"/>
    <p:sldId id="372" r:id="rId8"/>
    <p:sldId id="331" r:id="rId9"/>
    <p:sldId id="332" r:id="rId10"/>
    <p:sldId id="278" r:id="rId11"/>
    <p:sldId id="334" r:id="rId12"/>
    <p:sldId id="335" r:id="rId13"/>
    <p:sldId id="336" r:id="rId14"/>
    <p:sldId id="337" r:id="rId15"/>
    <p:sldId id="338" r:id="rId16"/>
    <p:sldId id="365" r:id="rId17"/>
    <p:sldId id="366" r:id="rId18"/>
    <p:sldId id="367" r:id="rId19"/>
    <p:sldId id="368" r:id="rId20"/>
    <p:sldId id="369" r:id="rId21"/>
    <p:sldId id="344" r:id="rId22"/>
    <p:sldId id="349" r:id="rId23"/>
    <p:sldId id="350" r:id="rId24"/>
    <p:sldId id="352" r:id="rId25"/>
    <p:sldId id="351" r:id="rId26"/>
    <p:sldId id="345" r:id="rId27"/>
    <p:sldId id="353" r:id="rId28"/>
    <p:sldId id="354" r:id="rId29"/>
    <p:sldId id="355" r:id="rId30"/>
    <p:sldId id="347" r:id="rId31"/>
    <p:sldId id="357" r:id="rId32"/>
    <p:sldId id="356" r:id="rId33"/>
    <p:sldId id="358" r:id="rId34"/>
    <p:sldId id="359" r:id="rId35"/>
    <p:sldId id="279" r:id="rId36"/>
    <p:sldId id="378" r:id="rId37"/>
    <p:sldId id="379" r:id="rId38"/>
    <p:sldId id="319" r:id="rId39"/>
    <p:sldId id="320" r:id="rId40"/>
    <p:sldId id="321" r:id="rId41"/>
    <p:sldId id="322" r:id="rId42"/>
    <p:sldId id="386" r:id="rId43"/>
    <p:sldId id="325" r:id="rId44"/>
    <p:sldId id="362" r:id="rId45"/>
    <p:sldId id="363" r:id="rId46"/>
    <p:sldId id="318" r:id="rId47"/>
    <p:sldId id="373" r:id="rId48"/>
    <p:sldId id="374" r:id="rId49"/>
    <p:sldId id="375" r:id="rId50"/>
    <p:sldId id="376" r:id="rId51"/>
    <p:sldId id="377" r:id="rId52"/>
    <p:sldId id="281" r:id="rId53"/>
    <p:sldId id="370" r:id="rId54"/>
    <p:sldId id="380" r:id="rId55"/>
    <p:sldId id="382" r:id="rId56"/>
    <p:sldId id="383" r:id="rId57"/>
    <p:sldId id="384" r:id="rId58"/>
    <p:sldId id="381" r:id="rId59"/>
    <p:sldId id="397" r:id="rId60"/>
    <p:sldId id="394" r:id="rId61"/>
    <p:sldId id="395" r:id="rId62"/>
    <p:sldId id="396" r:id="rId63"/>
    <p:sldId id="399" r:id="rId64"/>
    <p:sldId id="398" r:id="rId65"/>
    <p:sldId id="400" r:id="rId66"/>
    <p:sldId id="282" r:id="rId67"/>
    <p:sldId id="393" r:id="rId68"/>
    <p:sldId id="387" r:id="rId69"/>
    <p:sldId id="388" r:id="rId70"/>
    <p:sldId id="326" r:id="rId71"/>
    <p:sldId id="364" r:id="rId72"/>
    <p:sldId id="389" r:id="rId73"/>
    <p:sldId id="390" r:id="rId74"/>
    <p:sldId id="391" r:id="rId75"/>
    <p:sldId id="392" r:id="rId76"/>
    <p:sldId id="327" r:id="rId7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000"/>
    <a:srgbClr val="33CC33"/>
    <a:srgbClr val="00FF00"/>
    <a:srgbClr val="B2FFB2"/>
    <a:srgbClr val="FFFFFF"/>
    <a:srgbClr val="FEE599"/>
    <a:srgbClr val="00853E"/>
    <a:srgbClr val="FF9900"/>
    <a:srgbClr val="FF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50" autoAdjust="0"/>
    <p:restoredTop sz="92422" autoAdjust="0"/>
  </p:normalViewPr>
  <p:slideViewPr>
    <p:cSldViewPr>
      <p:cViewPr varScale="1">
        <p:scale>
          <a:sx n="89" d="100"/>
          <a:sy n="89" d="100"/>
        </p:scale>
        <p:origin x="51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624"/>
    </p:cViewPr>
  </p:sorterViewPr>
  <p:notesViewPr>
    <p:cSldViewPr>
      <p:cViewPr varScale="1">
        <p:scale>
          <a:sx n="69" d="100"/>
          <a:sy n="69" d="100"/>
        </p:scale>
        <p:origin x="180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16519-CBA5-42A0-B4F9-FD1650C2CB7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067C3A4-C3A8-44AA-9513-501F4740948E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  <a:r>
            <a:rPr lang="en-US" dirty="0"/>
            <a:t> </a:t>
          </a:r>
        </a:p>
      </dgm:t>
    </dgm:pt>
    <dgm:pt modelId="{B802D87E-CBDF-40FE-8D7B-308914A1A737}" type="parTrans" cxnId="{C6458E1E-4C00-49D4-921E-FFE4CFE468ED}">
      <dgm:prSet/>
      <dgm:spPr/>
      <dgm:t>
        <a:bodyPr/>
        <a:lstStyle/>
        <a:p>
          <a:endParaRPr lang="en-US"/>
        </a:p>
      </dgm:t>
    </dgm:pt>
    <dgm:pt modelId="{C7A8772C-17BC-4905-B584-0118541AF1F0}" type="sibTrans" cxnId="{C6458E1E-4C00-49D4-921E-FFE4CFE468ED}">
      <dgm:prSet/>
      <dgm:spPr/>
      <dgm:t>
        <a:bodyPr/>
        <a:lstStyle/>
        <a:p>
          <a:endParaRPr lang="en-US"/>
        </a:p>
      </dgm:t>
    </dgm:pt>
    <dgm:pt modelId="{F6C669FF-4031-40F8-A532-914DC1DD5716}">
      <dgm:prSet phldrT="[Text]"/>
      <dgm:spPr/>
      <dgm:t>
        <a:bodyPr/>
        <a:lstStyle/>
        <a:p>
          <a:r>
            <a:rPr lang="en-US" dirty="0"/>
            <a:t>Solution</a:t>
          </a:r>
        </a:p>
      </dgm:t>
    </dgm:pt>
    <dgm:pt modelId="{802DCA6E-133A-4E9B-965D-C1D224B40C39}" type="parTrans" cxnId="{7C5B5AB6-7BE3-4043-8900-21230D6F186C}">
      <dgm:prSet/>
      <dgm:spPr/>
      <dgm:t>
        <a:bodyPr/>
        <a:lstStyle/>
        <a:p>
          <a:endParaRPr lang="en-US"/>
        </a:p>
      </dgm:t>
    </dgm:pt>
    <dgm:pt modelId="{629E2323-F017-486F-A97B-DE942312BC89}" type="sibTrans" cxnId="{7C5B5AB6-7BE3-4043-8900-21230D6F186C}">
      <dgm:prSet/>
      <dgm:spPr/>
      <dgm:t>
        <a:bodyPr/>
        <a:lstStyle/>
        <a:p>
          <a:endParaRPr lang="en-US"/>
        </a:p>
      </dgm:t>
    </dgm:pt>
    <dgm:pt modelId="{19F22ED7-088F-4030-B83C-CC3FEEACCEFA}">
      <dgm:prSet phldrT="[Text]"/>
      <dgm:spPr/>
      <dgm:t>
        <a:bodyPr/>
        <a:lstStyle/>
        <a:p>
          <a:r>
            <a:rPr lang="en-US" dirty="0" smtClean="0"/>
            <a:t>Cost Analysis</a:t>
          </a:r>
          <a:endParaRPr lang="en-US" dirty="0"/>
        </a:p>
      </dgm:t>
    </dgm:pt>
    <dgm:pt modelId="{4696BC47-FEDF-405B-8018-41DAD155B722}" type="parTrans" cxnId="{DA499B8B-F8B4-468A-B270-BE6A2EEAF574}">
      <dgm:prSet/>
      <dgm:spPr/>
      <dgm:t>
        <a:bodyPr/>
        <a:lstStyle/>
        <a:p>
          <a:endParaRPr lang="en-US"/>
        </a:p>
      </dgm:t>
    </dgm:pt>
    <dgm:pt modelId="{B068AD08-E835-4B58-81D5-75F307F49BF3}" type="sibTrans" cxnId="{DA499B8B-F8B4-468A-B270-BE6A2EEAF574}">
      <dgm:prSet/>
      <dgm:spPr/>
      <dgm:t>
        <a:bodyPr/>
        <a:lstStyle/>
        <a:p>
          <a:endParaRPr lang="en-US"/>
        </a:p>
      </dgm:t>
    </dgm:pt>
    <dgm:pt modelId="{F049FB93-8826-442C-92C0-9DAC9E057C63}">
      <dgm:prSet phldrT="[Text]"/>
      <dgm:spPr/>
      <dgm:t>
        <a:bodyPr/>
        <a:lstStyle/>
        <a:p>
          <a:r>
            <a:rPr lang="en-US" dirty="0"/>
            <a:t>Logistics and Time Performance</a:t>
          </a:r>
        </a:p>
      </dgm:t>
    </dgm:pt>
    <dgm:pt modelId="{A9BE63AE-0378-43FC-8B04-167ED7542BBB}" type="parTrans" cxnId="{2963EF60-7A9B-497C-B5E5-6FBA46C593EB}">
      <dgm:prSet/>
      <dgm:spPr/>
      <dgm:t>
        <a:bodyPr/>
        <a:lstStyle/>
        <a:p>
          <a:endParaRPr lang="en-US"/>
        </a:p>
      </dgm:t>
    </dgm:pt>
    <dgm:pt modelId="{44B90AC4-1E76-4E2D-9A71-BBD6230DE3E8}" type="sibTrans" cxnId="{2963EF60-7A9B-497C-B5E5-6FBA46C593EB}">
      <dgm:prSet/>
      <dgm:spPr/>
      <dgm:t>
        <a:bodyPr/>
        <a:lstStyle/>
        <a:p>
          <a:endParaRPr lang="en-US"/>
        </a:p>
      </dgm:t>
    </dgm:pt>
    <dgm:pt modelId="{64907557-A3C4-4D94-A1B2-07B0E98D5FE3}">
      <dgm:prSet phldrT="[Text]"/>
      <dgm:spPr/>
      <dgm:t>
        <a:bodyPr/>
        <a:lstStyle/>
        <a:p>
          <a:r>
            <a:rPr lang="en-US" dirty="0" smtClean="0"/>
            <a:t>Conclusion</a:t>
          </a:r>
          <a:endParaRPr lang="en-US" dirty="0"/>
        </a:p>
      </dgm:t>
    </dgm:pt>
    <dgm:pt modelId="{3AF02E21-3D2F-4F60-A5BF-47D860378A78}" type="parTrans" cxnId="{7949825B-8699-4ED3-96ED-5A4D39476451}">
      <dgm:prSet/>
      <dgm:spPr/>
      <dgm:t>
        <a:bodyPr/>
        <a:lstStyle/>
        <a:p>
          <a:endParaRPr lang="en-US"/>
        </a:p>
      </dgm:t>
    </dgm:pt>
    <dgm:pt modelId="{242E63A0-21A9-452D-A870-DF14B2C2485A}" type="sibTrans" cxnId="{7949825B-8699-4ED3-96ED-5A4D39476451}">
      <dgm:prSet/>
      <dgm:spPr/>
      <dgm:t>
        <a:bodyPr/>
        <a:lstStyle/>
        <a:p>
          <a:endParaRPr lang="en-US"/>
        </a:p>
      </dgm:t>
    </dgm:pt>
    <dgm:pt modelId="{56112C63-8140-41C8-AB3F-A4BEEF95A2F4}" type="pres">
      <dgm:prSet presAssocID="{D6116519-CBA5-42A0-B4F9-FD1650C2CB7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875DF7C-DF26-42E1-9B15-91F5D63BCAC2}" type="pres">
      <dgm:prSet presAssocID="{D6116519-CBA5-42A0-B4F9-FD1650C2CB7B}" presName="Name1" presStyleCnt="0"/>
      <dgm:spPr/>
    </dgm:pt>
    <dgm:pt modelId="{DC2EA8E8-B9FB-4DC0-A9E4-D8178FC075B5}" type="pres">
      <dgm:prSet presAssocID="{D6116519-CBA5-42A0-B4F9-FD1650C2CB7B}" presName="cycle" presStyleCnt="0"/>
      <dgm:spPr/>
    </dgm:pt>
    <dgm:pt modelId="{D1B71DE1-6A9A-4411-A99F-419FD9404404}" type="pres">
      <dgm:prSet presAssocID="{D6116519-CBA5-42A0-B4F9-FD1650C2CB7B}" presName="srcNode" presStyleLbl="node1" presStyleIdx="0" presStyleCnt="5"/>
      <dgm:spPr/>
    </dgm:pt>
    <dgm:pt modelId="{ED2B51A4-43D2-4006-A9EE-6AFD8EB01DAB}" type="pres">
      <dgm:prSet presAssocID="{D6116519-CBA5-42A0-B4F9-FD1650C2CB7B}" presName="conn" presStyleLbl="parChTrans1D2" presStyleIdx="0" presStyleCnt="1"/>
      <dgm:spPr/>
      <dgm:t>
        <a:bodyPr/>
        <a:lstStyle/>
        <a:p>
          <a:endParaRPr lang="en-US"/>
        </a:p>
      </dgm:t>
    </dgm:pt>
    <dgm:pt modelId="{C6606994-F6C2-42AF-B251-4BE59984FC42}" type="pres">
      <dgm:prSet presAssocID="{D6116519-CBA5-42A0-B4F9-FD1650C2CB7B}" presName="extraNode" presStyleLbl="node1" presStyleIdx="0" presStyleCnt="5"/>
      <dgm:spPr/>
    </dgm:pt>
    <dgm:pt modelId="{0556D582-9830-480B-A0BC-D484E841A7F9}" type="pres">
      <dgm:prSet presAssocID="{D6116519-CBA5-42A0-B4F9-FD1650C2CB7B}" presName="dstNode" presStyleLbl="node1" presStyleIdx="0" presStyleCnt="5"/>
      <dgm:spPr/>
    </dgm:pt>
    <dgm:pt modelId="{FA4D8DB6-3735-48B3-B166-0E342EBCC5C2}" type="pres">
      <dgm:prSet presAssocID="{B067C3A4-C3A8-44AA-9513-501F4740948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C0B17-95B3-462D-9DA5-527C527641DA}" type="pres">
      <dgm:prSet presAssocID="{B067C3A4-C3A8-44AA-9513-501F4740948E}" presName="accent_1" presStyleCnt="0"/>
      <dgm:spPr/>
    </dgm:pt>
    <dgm:pt modelId="{0EEB1133-A63B-4907-83F4-990ABDCEE9E0}" type="pres">
      <dgm:prSet presAssocID="{B067C3A4-C3A8-44AA-9513-501F4740948E}" presName="accentRepeatNode" presStyleLbl="solidFgAcc1" presStyleIdx="0" presStyleCnt="5"/>
      <dgm:spPr>
        <a:solidFill>
          <a:srgbClr val="00B050"/>
        </a:solidFill>
      </dgm:spPr>
    </dgm:pt>
    <dgm:pt modelId="{A0A79ADB-E44E-4AF6-8F9B-ED512C3CAE28}" type="pres">
      <dgm:prSet presAssocID="{19F22ED7-088F-4030-B83C-CC3FEEACCEF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CF4E9D-AEDE-41E1-8714-66F20DCB6DFF}" type="pres">
      <dgm:prSet presAssocID="{19F22ED7-088F-4030-B83C-CC3FEEACCEFA}" presName="accent_2" presStyleCnt="0"/>
      <dgm:spPr/>
    </dgm:pt>
    <dgm:pt modelId="{058FB819-9429-4B99-BA3A-1D6583E4662F}" type="pres">
      <dgm:prSet presAssocID="{19F22ED7-088F-4030-B83C-CC3FEEACCEFA}" presName="accentRepeatNode" presStyleLbl="solidFgAcc1" presStyleIdx="1" presStyleCnt="5"/>
      <dgm:spPr/>
    </dgm:pt>
    <dgm:pt modelId="{23EA3163-127A-4098-BEAD-FCDDA0B2ACDA}" type="pres">
      <dgm:prSet presAssocID="{F049FB93-8826-442C-92C0-9DAC9E057C6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82558-634A-468B-AFD7-082A008BE3B8}" type="pres">
      <dgm:prSet presAssocID="{F049FB93-8826-442C-92C0-9DAC9E057C63}" presName="accent_3" presStyleCnt="0"/>
      <dgm:spPr/>
    </dgm:pt>
    <dgm:pt modelId="{E00EBC27-55EE-4106-9536-A309AEBA7F2B}" type="pres">
      <dgm:prSet presAssocID="{F049FB93-8826-442C-92C0-9DAC9E057C63}" presName="accentRepeatNode" presStyleLbl="solidFgAcc1" presStyleIdx="2" presStyleCnt="5"/>
      <dgm:spPr/>
    </dgm:pt>
    <dgm:pt modelId="{5C65E979-5DEF-4826-966A-3406C831DB33}" type="pres">
      <dgm:prSet presAssocID="{F6C669FF-4031-40F8-A532-914DC1DD571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D7F434-B901-4228-ABD2-8FBA71328DAF}" type="pres">
      <dgm:prSet presAssocID="{F6C669FF-4031-40F8-A532-914DC1DD5716}" presName="accent_4" presStyleCnt="0"/>
      <dgm:spPr/>
    </dgm:pt>
    <dgm:pt modelId="{17CFC629-3B0B-48BA-810E-16285B8C245F}" type="pres">
      <dgm:prSet presAssocID="{F6C669FF-4031-40F8-A532-914DC1DD5716}" presName="accentRepeatNode" presStyleLbl="solidFgAcc1" presStyleIdx="3" presStyleCnt="5"/>
      <dgm:spPr/>
    </dgm:pt>
    <dgm:pt modelId="{22EF85B6-5194-4BF1-B54F-92CE5A8FA6B6}" type="pres">
      <dgm:prSet presAssocID="{64907557-A3C4-4D94-A1B2-07B0E98D5FE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10BA0B-2DE1-4EA3-931E-0B7DBE3F8EEB}" type="pres">
      <dgm:prSet presAssocID="{64907557-A3C4-4D94-A1B2-07B0E98D5FE3}" presName="accent_5" presStyleCnt="0"/>
      <dgm:spPr/>
    </dgm:pt>
    <dgm:pt modelId="{6EAC9682-7631-41C8-9083-261BCD07ECC5}" type="pres">
      <dgm:prSet presAssocID="{64907557-A3C4-4D94-A1B2-07B0E98D5FE3}" presName="accentRepeatNode" presStyleLbl="solidFgAcc1" presStyleIdx="4" presStyleCnt="5"/>
      <dgm:spPr/>
    </dgm:pt>
  </dgm:ptLst>
  <dgm:cxnLst>
    <dgm:cxn modelId="{E7C2465E-87E2-4BDC-A18A-19DB9C78D8A9}" type="presOf" srcId="{D6116519-CBA5-42A0-B4F9-FD1650C2CB7B}" destId="{56112C63-8140-41C8-AB3F-A4BEEF95A2F4}" srcOrd="0" destOrd="0" presId="urn:microsoft.com/office/officeart/2008/layout/VerticalCurvedList"/>
    <dgm:cxn modelId="{96BFB26F-83FF-44F9-ADCD-AF64CA6F3245}" type="presOf" srcId="{B067C3A4-C3A8-44AA-9513-501F4740948E}" destId="{FA4D8DB6-3735-48B3-B166-0E342EBCC5C2}" srcOrd="0" destOrd="0" presId="urn:microsoft.com/office/officeart/2008/layout/VerticalCurvedList"/>
    <dgm:cxn modelId="{DA499B8B-F8B4-468A-B270-BE6A2EEAF574}" srcId="{D6116519-CBA5-42A0-B4F9-FD1650C2CB7B}" destId="{19F22ED7-088F-4030-B83C-CC3FEEACCEFA}" srcOrd="1" destOrd="0" parTransId="{4696BC47-FEDF-405B-8018-41DAD155B722}" sibTransId="{B068AD08-E835-4B58-81D5-75F307F49BF3}"/>
    <dgm:cxn modelId="{7949825B-8699-4ED3-96ED-5A4D39476451}" srcId="{D6116519-CBA5-42A0-B4F9-FD1650C2CB7B}" destId="{64907557-A3C4-4D94-A1B2-07B0E98D5FE3}" srcOrd="4" destOrd="0" parTransId="{3AF02E21-3D2F-4F60-A5BF-47D860378A78}" sibTransId="{242E63A0-21A9-452D-A870-DF14B2C2485A}"/>
    <dgm:cxn modelId="{AA8EDF5D-DDD1-4C91-BCF3-6751FDA51974}" type="presOf" srcId="{64907557-A3C4-4D94-A1B2-07B0E98D5FE3}" destId="{22EF85B6-5194-4BF1-B54F-92CE5A8FA6B6}" srcOrd="0" destOrd="0" presId="urn:microsoft.com/office/officeart/2008/layout/VerticalCurvedList"/>
    <dgm:cxn modelId="{F3A47D5E-B131-4A00-B552-34A8E26548B5}" type="presOf" srcId="{C7A8772C-17BC-4905-B584-0118541AF1F0}" destId="{ED2B51A4-43D2-4006-A9EE-6AFD8EB01DAB}" srcOrd="0" destOrd="0" presId="urn:microsoft.com/office/officeart/2008/layout/VerticalCurvedList"/>
    <dgm:cxn modelId="{7C5B5AB6-7BE3-4043-8900-21230D6F186C}" srcId="{D6116519-CBA5-42A0-B4F9-FD1650C2CB7B}" destId="{F6C669FF-4031-40F8-A532-914DC1DD5716}" srcOrd="3" destOrd="0" parTransId="{802DCA6E-133A-4E9B-965D-C1D224B40C39}" sibTransId="{629E2323-F017-486F-A97B-DE942312BC89}"/>
    <dgm:cxn modelId="{0E6BE5CF-C18B-4A2A-BB26-02E963616699}" type="presOf" srcId="{F6C669FF-4031-40F8-A532-914DC1DD5716}" destId="{5C65E979-5DEF-4826-966A-3406C831DB33}" srcOrd="0" destOrd="0" presId="urn:microsoft.com/office/officeart/2008/layout/VerticalCurvedList"/>
    <dgm:cxn modelId="{898FF6E4-BD81-46B7-9A52-D7B86E719334}" type="presOf" srcId="{19F22ED7-088F-4030-B83C-CC3FEEACCEFA}" destId="{A0A79ADB-E44E-4AF6-8F9B-ED512C3CAE28}" srcOrd="0" destOrd="0" presId="urn:microsoft.com/office/officeart/2008/layout/VerticalCurvedList"/>
    <dgm:cxn modelId="{C6458E1E-4C00-49D4-921E-FFE4CFE468ED}" srcId="{D6116519-CBA5-42A0-B4F9-FD1650C2CB7B}" destId="{B067C3A4-C3A8-44AA-9513-501F4740948E}" srcOrd="0" destOrd="0" parTransId="{B802D87E-CBDF-40FE-8D7B-308914A1A737}" sibTransId="{C7A8772C-17BC-4905-B584-0118541AF1F0}"/>
    <dgm:cxn modelId="{D4914729-88E6-43FA-B57A-182F4DB820FC}" type="presOf" srcId="{F049FB93-8826-442C-92C0-9DAC9E057C63}" destId="{23EA3163-127A-4098-BEAD-FCDDA0B2ACDA}" srcOrd="0" destOrd="0" presId="urn:microsoft.com/office/officeart/2008/layout/VerticalCurvedList"/>
    <dgm:cxn modelId="{2963EF60-7A9B-497C-B5E5-6FBA46C593EB}" srcId="{D6116519-CBA5-42A0-B4F9-FD1650C2CB7B}" destId="{F049FB93-8826-442C-92C0-9DAC9E057C63}" srcOrd="2" destOrd="0" parTransId="{A9BE63AE-0378-43FC-8B04-167ED7542BBB}" sibTransId="{44B90AC4-1E76-4E2D-9A71-BBD6230DE3E8}"/>
    <dgm:cxn modelId="{F8067CC3-4E86-462E-956D-644D03002BF3}" type="presParOf" srcId="{56112C63-8140-41C8-AB3F-A4BEEF95A2F4}" destId="{F875DF7C-DF26-42E1-9B15-91F5D63BCAC2}" srcOrd="0" destOrd="0" presId="urn:microsoft.com/office/officeart/2008/layout/VerticalCurvedList"/>
    <dgm:cxn modelId="{35B9C0ED-13C2-442D-9325-B57F3830F7B9}" type="presParOf" srcId="{F875DF7C-DF26-42E1-9B15-91F5D63BCAC2}" destId="{DC2EA8E8-B9FB-4DC0-A9E4-D8178FC075B5}" srcOrd="0" destOrd="0" presId="urn:microsoft.com/office/officeart/2008/layout/VerticalCurvedList"/>
    <dgm:cxn modelId="{47897770-BA46-4853-A8FD-C9A2708BD78C}" type="presParOf" srcId="{DC2EA8E8-B9FB-4DC0-A9E4-D8178FC075B5}" destId="{D1B71DE1-6A9A-4411-A99F-419FD9404404}" srcOrd="0" destOrd="0" presId="urn:microsoft.com/office/officeart/2008/layout/VerticalCurvedList"/>
    <dgm:cxn modelId="{40652EF5-1E8E-40B3-A2A8-4E01A356D6BC}" type="presParOf" srcId="{DC2EA8E8-B9FB-4DC0-A9E4-D8178FC075B5}" destId="{ED2B51A4-43D2-4006-A9EE-6AFD8EB01DAB}" srcOrd="1" destOrd="0" presId="urn:microsoft.com/office/officeart/2008/layout/VerticalCurvedList"/>
    <dgm:cxn modelId="{FAE93FC3-F661-40CB-BBC3-D6787F24F7EE}" type="presParOf" srcId="{DC2EA8E8-B9FB-4DC0-A9E4-D8178FC075B5}" destId="{C6606994-F6C2-42AF-B251-4BE59984FC42}" srcOrd="2" destOrd="0" presId="urn:microsoft.com/office/officeart/2008/layout/VerticalCurvedList"/>
    <dgm:cxn modelId="{75E80C6B-9731-4756-AF86-1C873907FEA9}" type="presParOf" srcId="{DC2EA8E8-B9FB-4DC0-A9E4-D8178FC075B5}" destId="{0556D582-9830-480B-A0BC-D484E841A7F9}" srcOrd="3" destOrd="0" presId="urn:microsoft.com/office/officeart/2008/layout/VerticalCurvedList"/>
    <dgm:cxn modelId="{B22E379B-2E28-4F54-B09F-E86BB747F687}" type="presParOf" srcId="{F875DF7C-DF26-42E1-9B15-91F5D63BCAC2}" destId="{FA4D8DB6-3735-48B3-B166-0E342EBCC5C2}" srcOrd="1" destOrd="0" presId="urn:microsoft.com/office/officeart/2008/layout/VerticalCurvedList"/>
    <dgm:cxn modelId="{712B433D-C690-446D-A3B4-154336B0C95C}" type="presParOf" srcId="{F875DF7C-DF26-42E1-9B15-91F5D63BCAC2}" destId="{32AC0B17-95B3-462D-9DA5-527C527641DA}" srcOrd="2" destOrd="0" presId="urn:microsoft.com/office/officeart/2008/layout/VerticalCurvedList"/>
    <dgm:cxn modelId="{F2434518-A885-4708-9540-CE981FA4E0C0}" type="presParOf" srcId="{32AC0B17-95B3-462D-9DA5-527C527641DA}" destId="{0EEB1133-A63B-4907-83F4-990ABDCEE9E0}" srcOrd="0" destOrd="0" presId="urn:microsoft.com/office/officeart/2008/layout/VerticalCurvedList"/>
    <dgm:cxn modelId="{5D48EDD4-72BE-470D-8E7E-C9703FFFE21A}" type="presParOf" srcId="{F875DF7C-DF26-42E1-9B15-91F5D63BCAC2}" destId="{A0A79ADB-E44E-4AF6-8F9B-ED512C3CAE28}" srcOrd="3" destOrd="0" presId="urn:microsoft.com/office/officeart/2008/layout/VerticalCurvedList"/>
    <dgm:cxn modelId="{206C9D0D-B548-47C7-84D3-0CD80055F5F8}" type="presParOf" srcId="{F875DF7C-DF26-42E1-9B15-91F5D63BCAC2}" destId="{E0CF4E9D-AEDE-41E1-8714-66F20DCB6DFF}" srcOrd="4" destOrd="0" presId="urn:microsoft.com/office/officeart/2008/layout/VerticalCurvedList"/>
    <dgm:cxn modelId="{E7A2C0CA-DD20-463C-A86B-1129BB4D2B4C}" type="presParOf" srcId="{E0CF4E9D-AEDE-41E1-8714-66F20DCB6DFF}" destId="{058FB819-9429-4B99-BA3A-1D6583E4662F}" srcOrd="0" destOrd="0" presId="urn:microsoft.com/office/officeart/2008/layout/VerticalCurvedList"/>
    <dgm:cxn modelId="{17E0D6F0-343E-4756-BE35-3B8E3E7F7CED}" type="presParOf" srcId="{F875DF7C-DF26-42E1-9B15-91F5D63BCAC2}" destId="{23EA3163-127A-4098-BEAD-FCDDA0B2ACDA}" srcOrd="5" destOrd="0" presId="urn:microsoft.com/office/officeart/2008/layout/VerticalCurvedList"/>
    <dgm:cxn modelId="{AF172A7F-1BED-4D89-9364-50650EEB1B2B}" type="presParOf" srcId="{F875DF7C-DF26-42E1-9B15-91F5D63BCAC2}" destId="{6B882558-634A-468B-AFD7-082A008BE3B8}" srcOrd="6" destOrd="0" presId="urn:microsoft.com/office/officeart/2008/layout/VerticalCurvedList"/>
    <dgm:cxn modelId="{B72E2DDF-1926-499A-8FEF-F533CA4AD60B}" type="presParOf" srcId="{6B882558-634A-468B-AFD7-082A008BE3B8}" destId="{E00EBC27-55EE-4106-9536-A309AEBA7F2B}" srcOrd="0" destOrd="0" presId="urn:microsoft.com/office/officeart/2008/layout/VerticalCurvedList"/>
    <dgm:cxn modelId="{3A943BE1-D5D0-4F0F-8A3B-552FFCE1C69F}" type="presParOf" srcId="{F875DF7C-DF26-42E1-9B15-91F5D63BCAC2}" destId="{5C65E979-5DEF-4826-966A-3406C831DB33}" srcOrd="7" destOrd="0" presId="urn:microsoft.com/office/officeart/2008/layout/VerticalCurvedList"/>
    <dgm:cxn modelId="{508E7667-1D13-44DE-A811-F821502EADBA}" type="presParOf" srcId="{F875DF7C-DF26-42E1-9B15-91F5D63BCAC2}" destId="{64D7F434-B901-4228-ABD2-8FBA71328DAF}" srcOrd="8" destOrd="0" presId="urn:microsoft.com/office/officeart/2008/layout/VerticalCurvedList"/>
    <dgm:cxn modelId="{EB36B37A-6CE8-4405-8C84-6289CFFAE8F3}" type="presParOf" srcId="{64D7F434-B901-4228-ABD2-8FBA71328DAF}" destId="{17CFC629-3B0B-48BA-810E-16285B8C245F}" srcOrd="0" destOrd="0" presId="urn:microsoft.com/office/officeart/2008/layout/VerticalCurvedList"/>
    <dgm:cxn modelId="{77A6473D-7422-4D86-B39B-5E0AA027378B}" type="presParOf" srcId="{F875DF7C-DF26-42E1-9B15-91F5D63BCAC2}" destId="{22EF85B6-5194-4BF1-B54F-92CE5A8FA6B6}" srcOrd="9" destOrd="0" presId="urn:microsoft.com/office/officeart/2008/layout/VerticalCurvedList"/>
    <dgm:cxn modelId="{472A9483-18B0-43D1-A9ED-73EB34F1CAC8}" type="presParOf" srcId="{F875DF7C-DF26-42E1-9B15-91F5D63BCAC2}" destId="{4110BA0B-2DE1-4EA3-931E-0B7DBE3F8EEB}" srcOrd="10" destOrd="0" presId="urn:microsoft.com/office/officeart/2008/layout/VerticalCurvedList"/>
    <dgm:cxn modelId="{A557C19D-7AA5-4351-B89D-492683602C4D}" type="presParOf" srcId="{4110BA0B-2DE1-4EA3-931E-0B7DBE3F8EEB}" destId="{6EAC9682-7631-41C8-9083-261BCD07EC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116519-CBA5-42A0-B4F9-FD1650C2CB7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067C3A4-C3A8-44AA-9513-501F4740948E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Introduction </a:t>
          </a:r>
        </a:p>
      </dgm:t>
    </dgm:pt>
    <dgm:pt modelId="{B802D87E-CBDF-40FE-8D7B-308914A1A737}" type="parTrans" cxnId="{C6458E1E-4C00-49D4-921E-FFE4CFE468ED}">
      <dgm:prSet/>
      <dgm:spPr/>
      <dgm:t>
        <a:bodyPr/>
        <a:lstStyle/>
        <a:p>
          <a:endParaRPr lang="en-US"/>
        </a:p>
      </dgm:t>
    </dgm:pt>
    <dgm:pt modelId="{C7A8772C-17BC-4905-B584-0118541AF1F0}" type="sibTrans" cxnId="{C6458E1E-4C00-49D4-921E-FFE4CFE468ED}">
      <dgm:prSet/>
      <dgm:spPr/>
      <dgm:t>
        <a:bodyPr/>
        <a:lstStyle/>
        <a:p>
          <a:endParaRPr lang="en-US"/>
        </a:p>
      </dgm:t>
    </dgm:pt>
    <dgm:pt modelId="{F97C6AAD-6878-4089-B21D-BAA154673BE3}">
      <dgm:prSet/>
      <dgm:spPr>
        <a:solidFill>
          <a:srgbClr val="00B050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Cost Analysis</a:t>
          </a:r>
          <a:endParaRPr 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18C2C8-1F8A-41F9-8B67-5B80EB8A4F40}" type="parTrans" cxnId="{495CEB93-0809-4F5B-B59F-5BB4607F2001}">
      <dgm:prSet/>
      <dgm:spPr/>
      <dgm:t>
        <a:bodyPr/>
        <a:lstStyle/>
        <a:p>
          <a:endParaRPr lang="en-US"/>
        </a:p>
      </dgm:t>
    </dgm:pt>
    <dgm:pt modelId="{136EBA10-F422-4C1D-B654-54A6598D6535}" type="sibTrans" cxnId="{495CEB93-0809-4F5B-B59F-5BB4607F2001}">
      <dgm:prSet/>
      <dgm:spPr/>
      <dgm:t>
        <a:bodyPr/>
        <a:lstStyle/>
        <a:p>
          <a:endParaRPr lang="en-US"/>
        </a:p>
      </dgm:t>
    </dgm:pt>
    <dgm:pt modelId="{3747F02A-ACDC-486F-9488-F35CBBC77821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Logistics and Time Performance</a:t>
          </a:r>
          <a:endParaRPr lang="en-US" dirty="0">
            <a:solidFill>
              <a:schemeClr val="tx1"/>
            </a:solidFill>
          </a:endParaRPr>
        </a:p>
      </dgm:t>
    </dgm:pt>
    <dgm:pt modelId="{714F94CA-F60D-425C-98D5-3A17FEE3544B}" type="parTrans" cxnId="{54A5DB54-2BAE-49EC-902D-8DD4CFC0B438}">
      <dgm:prSet/>
      <dgm:spPr/>
      <dgm:t>
        <a:bodyPr/>
        <a:lstStyle/>
        <a:p>
          <a:endParaRPr lang="en-US"/>
        </a:p>
      </dgm:t>
    </dgm:pt>
    <dgm:pt modelId="{A597A743-5003-44BF-BB94-A0996F000E2C}" type="sibTrans" cxnId="{54A5DB54-2BAE-49EC-902D-8DD4CFC0B438}">
      <dgm:prSet/>
      <dgm:spPr/>
      <dgm:t>
        <a:bodyPr/>
        <a:lstStyle/>
        <a:p>
          <a:endParaRPr lang="en-US"/>
        </a:p>
      </dgm:t>
    </dgm:pt>
    <dgm:pt modelId="{D4683585-6A46-4C61-987F-F7EE67855E3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Solution</a:t>
          </a:r>
        </a:p>
      </dgm:t>
    </dgm:pt>
    <dgm:pt modelId="{55E2C4AF-1CFE-4FC4-ACA5-B04D3AB3C183}" type="parTrans" cxnId="{D211E1E8-6D79-46E4-AA36-A2F5B33B0E78}">
      <dgm:prSet/>
      <dgm:spPr/>
      <dgm:t>
        <a:bodyPr/>
        <a:lstStyle/>
        <a:p>
          <a:endParaRPr lang="en-US"/>
        </a:p>
      </dgm:t>
    </dgm:pt>
    <dgm:pt modelId="{FF5517BF-BE42-4F7F-B241-32DBD851AF06}" type="sibTrans" cxnId="{D211E1E8-6D79-46E4-AA36-A2F5B33B0E78}">
      <dgm:prSet/>
      <dgm:spPr/>
      <dgm:t>
        <a:bodyPr/>
        <a:lstStyle/>
        <a:p>
          <a:endParaRPr lang="en-US"/>
        </a:p>
      </dgm:t>
    </dgm:pt>
    <dgm:pt modelId="{6DD7F880-67FB-40CD-B009-A6B78F4DF8EF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Conclusion</a:t>
          </a:r>
          <a:endParaRPr lang="en-US" dirty="0">
            <a:solidFill>
              <a:schemeClr val="tx1"/>
            </a:solidFill>
          </a:endParaRPr>
        </a:p>
      </dgm:t>
    </dgm:pt>
    <dgm:pt modelId="{6D459D35-64AD-4531-99D6-A3516FACE341}" type="parTrans" cxnId="{E3B636A2-14E7-4F28-A77C-C192561F0B59}">
      <dgm:prSet/>
      <dgm:spPr/>
      <dgm:t>
        <a:bodyPr/>
        <a:lstStyle/>
        <a:p>
          <a:endParaRPr lang="en-US"/>
        </a:p>
      </dgm:t>
    </dgm:pt>
    <dgm:pt modelId="{AA978593-3DA7-4B5C-B01E-713C6FFCB5EE}" type="sibTrans" cxnId="{E3B636A2-14E7-4F28-A77C-C192561F0B59}">
      <dgm:prSet/>
      <dgm:spPr/>
      <dgm:t>
        <a:bodyPr/>
        <a:lstStyle/>
        <a:p>
          <a:endParaRPr lang="en-US"/>
        </a:p>
      </dgm:t>
    </dgm:pt>
    <dgm:pt modelId="{56112C63-8140-41C8-AB3F-A4BEEF95A2F4}" type="pres">
      <dgm:prSet presAssocID="{D6116519-CBA5-42A0-B4F9-FD1650C2CB7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875DF7C-DF26-42E1-9B15-91F5D63BCAC2}" type="pres">
      <dgm:prSet presAssocID="{D6116519-CBA5-42A0-B4F9-FD1650C2CB7B}" presName="Name1" presStyleCnt="0"/>
      <dgm:spPr/>
    </dgm:pt>
    <dgm:pt modelId="{DC2EA8E8-B9FB-4DC0-A9E4-D8178FC075B5}" type="pres">
      <dgm:prSet presAssocID="{D6116519-CBA5-42A0-B4F9-FD1650C2CB7B}" presName="cycle" presStyleCnt="0"/>
      <dgm:spPr/>
    </dgm:pt>
    <dgm:pt modelId="{D1B71DE1-6A9A-4411-A99F-419FD9404404}" type="pres">
      <dgm:prSet presAssocID="{D6116519-CBA5-42A0-B4F9-FD1650C2CB7B}" presName="srcNode" presStyleLbl="node1" presStyleIdx="0" presStyleCnt="5"/>
      <dgm:spPr/>
    </dgm:pt>
    <dgm:pt modelId="{ED2B51A4-43D2-4006-A9EE-6AFD8EB01DAB}" type="pres">
      <dgm:prSet presAssocID="{D6116519-CBA5-42A0-B4F9-FD1650C2CB7B}" presName="conn" presStyleLbl="parChTrans1D2" presStyleIdx="0" presStyleCnt="1"/>
      <dgm:spPr/>
      <dgm:t>
        <a:bodyPr/>
        <a:lstStyle/>
        <a:p>
          <a:endParaRPr lang="en-US"/>
        </a:p>
      </dgm:t>
    </dgm:pt>
    <dgm:pt modelId="{C6606994-F6C2-42AF-B251-4BE59984FC42}" type="pres">
      <dgm:prSet presAssocID="{D6116519-CBA5-42A0-B4F9-FD1650C2CB7B}" presName="extraNode" presStyleLbl="node1" presStyleIdx="0" presStyleCnt="5"/>
      <dgm:spPr/>
    </dgm:pt>
    <dgm:pt modelId="{0556D582-9830-480B-A0BC-D484E841A7F9}" type="pres">
      <dgm:prSet presAssocID="{D6116519-CBA5-42A0-B4F9-FD1650C2CB7B}" presName="dstNode" presStyleLbl="node1" presStyleIdx="0" presStyleCnt="5"/>
      <dgm:spPr/>
    </dgm:pt>
    <dgm:pt modelId="{FA4D8DB6-3735-48B3-B166-0E342EBCC5C2}" type="pres">
      <dgm:prSet presAssocID="{B067C3A4-C3A8-44AA-9513-501F4740948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C0B17-95B3-462D-9DA5-527C527641DA}" type="pres">
      <dgm:prSet presAssocID="{B067C3A4-C3A8-44AA-9513-501F4740948E}" presName="accent_1" presStyleCnt="0"/>
      <dgm:spPr/>
    </dgm:pt>
    <dgm:pt modelId="{0EEB1133-A63B-4907-83F4-990ABDCEE9E0}" type="pres">
      <dgm:prSet presAssocID="{B067C3A4-C3A8-44AA-9513-501F4740948E}" presName="accentRepeatNode" presStyleLbl="solidFgAcc1" presStyleIdx="0" presStyleCnt="5"/>
      <dgm:spPr>
        <a:solidFill>
          <a:schemeClr val="bg1"/>
        </a:solidFill>
      </dgm:spPr>
    </dgm:pt>
    <dgm:pt modelId="{35F3D511-FB54-44C2-86EF-47D05710BCCA}" type="pres">
      <dgm:prSet presAssocID="{F97C6AAD-6878-4089-B21D-BAA154673BE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E004C-D28D-4013-92CA-2C929ABA6F93}" type="pres">
      <dgm:prSet presAssocID="{F97C6AAD-6878-4089-B21D-BAA154673BE3}" presName="accent_2" presStyleCnt="0"/>
      <dgm:spPr/>
    </dgm:pt>
    <dgm:pt modelId="{87019038-0175-4749-B7E2-A8BF460E0CFE}" type="pres">
      <dgm:prSet presAssocID="{F97C6AAD-6878-4089-B21D-BAA154673BE3}" presName="accentRepeatNode" presStyleLbl="solidFgAcc1" presStyleIdx="1" presStyleCnt="5"/>
      <dgm:spPr>
        <a:solidFill>
          <a:srgbClr val="00B050"/>
        </a:solidFill>
      </dgm:spPr>
    </dgm:pt>
    <dgm:pt modelId="{2DC41EBA-F32F-4AA9-BAC7-74FE4BBFDF4D}" type="pres">
      <dgm:prSet presAssocID="{3747F02A-ACDC-486F-9488-F35CBBC7782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8EA0E3-EC18-4BDB-A779-8B0B295B08FB}" type="pres">
      <dgm:prSet presAssocID="{3747F02A-ACDC-486F-9488-F35CBBC77821}" presName="accent_3" presStyleCnt="0"/>
      <dgm:spPr/>
    </dgm:pt>
    <dgm:pt modelId="{9ECFFD5D-2A08-4D0B-828A-19C7FB0608C2}" type="pres">
      <dgm:prSet presAssocID="{3747F02A-ACDC-486F-9488-F35CBBC77821}" presName="accentRepeatNode" presStyleLbl="solidFgAcc1" presStyleIdx="2" presStyleCnt="5"/>
      <dgm:spPr/>
    </dgm:pt>
    <dgm:pt modelId="{1DCDDC74-233A-4C4F-A7A2-ED2B34E40CD0}" type="pres">
      <dgm:prSet presAssocID="{D4683585-6A46-4C61-987F-F7EE67855E3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152757-584E-4A1B-8864-7E28D2FA29ED}" type="pres">
      <dgm:prSet presAssocID="{D4683585-6A46-4C61-987F-F7EE67855E34}" presName="accent_4" presStyleCnt="0"/>
      <dgm:spPr/>
    </dgm:pt>
    <dgm:pt modelId="{3BB16129-5CE7-4943-9022-A238DB928E26}" type="pres">
      <dgm:prSet presAssocID="{D4683585-6A46-4C61-987F-F7EE67855E34}" presName="accentRepeatNode" presStyleLbl="solidFgAcc1" presStyleIdx="3" presStyleCnt="5"/>
      <dgm:spPr/>
    </dgm:pt>
    <dgm:pt modelId="{2D6EBC3F-8677-4938-A418-E4B0193E3C4F}" type="pres">
      <dgm:prSet presAssocID="{6DD7F880-67FB-40CD-B009-A6B78F4DF8E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8C28F9-0571-4141-9281-C8368E331654}" type="pres">
      <dgm:prSet presAssocID="{6DD7F880-67FB-40CD-B009-A6B78F4DF8EF}" presName="accent_5" presStyleCnt="0"/>
      <dgm:spPr/>
    </dgm:pt>
    <dgm:pt modelId="{A5456EB7-C234-4A38-AF5C-F8059FADC474}" type="pres">
      <dgm:prSet presAssocID="{6DD7F880-67FB-40CD-B009-A6B78F4DF8EF}" presName="accentRepeatNode" presStyleLbl="solidFgAcc1" presStyleIdx="4" presStyleCnt="5"/>
      <dgm:spPr/>
    </dgm:pt>
  </dgm:ptLst>
  <dgm:cxnLst>
    <dgm:cxn modelId="{BD040079-F1AD-48A5-B9CB-7D6DD4CE18E0}" type="presOf" srcId="{3747F02A-ACDC-486F-9488-F35CBBC77821}" destId="{2DC41EBA-F32F-4AA9-BAC7-74FE4BBFDF4D}" srcOrd="0" destOrd="0" presId="urn:microsoft.com/office/officeart/2008/layout/VerticalCurvedList"/>
    <dgm:cxn modelId="{CE0E6478-65FF-4483-B573-74D97E575556}" type="presOf" srcId="{6DD7F880-67FB-40CD-B009-A6B78F4DF8EF}" destId="{2D6EBC3F-8677-4938-A418-E4B0193E3C4F}" srcOrd="0" destOrd="0" presId="urn:microsoft.com/office/officeart/2008/layout/VerticalCurvedList"/>
    <dgm:cxn modelId="{D211E1E8-6D79-46E4-AA36-A2F5B33B0E78}" srcId="{D6116519-CBA5-42A0-B4F9-FD1650C2CB7B}" destId="{D4683585-6A46-4C61-987F-F7EE67855E34}" srcOrd="3" destOrd="0" parTransId="{55E2C4AF-1CFE-4FC4-ACA5-B04D3AB3C183}" sibTransId="{FF5517BF-BE42-4F7F-B241-32DBD851AF06}"/>
    <dgm:cxn modelId="{495CEB93-0809-4F5B-B59F-5BB4607F2001}" srcId="{D6116519-CBA5-42A0-B4F9-FD1650C2CB7B}" destId="{F97C6AAD-6878-4089-B21D-BAA154673BE3}" srcOrd="1" destOrd="0" parTransId="{4618C2C8-1F8A-41F9-8B67-5B80EB8A4F40}" sibTransId="{136EBA10-F422-4C1D-B654-54A6598D6535}"/>
    <dgm:cxn modelId="{54A5DB54-2BAE-49EC-902D-8DD4CFC0B438}" srcId="{D6116519-CBA5-42A0-B4F9-FD1650C2CB7B}" destId="{3747F02A-ACDC-486F-9488-F35CBBC77821}" srcOrd="2" destOrd="0" parTransId="{714F94CA-F60D-425C-98D5-3A17FEE3544B}" sibTransId="{A597A743-5003-44BF-BB94-A0996F000E2C}"/>
    <dgm:cxn modelId="{D7776EC3-0993-427A-96F7-B0E7F1DBD36C}" type="presOf" srcId="{D6116519-CBA5-42A0-B4F9-FD1650C2CB7B}" destId="{56112C63-8140-41C8-AB3F-A4BEEF95A2F4}" srcOrd="0" destOrd="0" presId="urn:microsoft.com/office/officeart/2008/layout/VerticalCurvedList"/>
    <dgm:cxn modelId="{5775CDE6-AB27-4A1D-8702-14A4AD6B31BB}" type="presOf" srcId="{C7A8772C-17BC-4905-B584-0118541AF1F0}" destId="{ED2B51A4-43D2-4006-A9EE-6AFD8EB01DAB}" srcOrd="0" destOrd="0" presId="urn:microsoft.com/office/officeart/2008/layout/VerticalCurvedList"/>
    <dgm:cxn modelId="{8B56ED95-41B7-44AD-AEA9-52417F5BAE30}" type="presOf" srcId="{D4683585-6A46-4C61-987F-F7EE67855E34}" destId="{1DCDDC74-233A-4C4F-A7A2-ED2B34E40CD0}" srcOrd="0" destOrd="0" presId="urn:microsoft.com/office/officeart/2008/layout/VerticalCurvedList"/>
    <dgm:cxn modelId="{634AA3F6-A700-46EB-A1A0-38C84C9C5B44}" type="presOf" srcId="{F97C6AAD-6878-4089-B21D-BAA154673BE3}" destId="{35F3D511-FB54-44C2-86EF-47D05710BCCA}" srcOrd="0" destOrd="0" presId="urn:microsoft.com/office/officeart/2008/layout/VerticalCurvedList"/>
    <dgm:cxn modelId="{98160381-4B5D-494D-A23A-FFE7F0DE51EA}" type="presOf" srcId="{B067C3A4-C3A8-44AA-9513-501F4740948E}" destId="{FA4D8DB6-3735-48B3-B166-0E342EBCC5C2}" srcOrd="0" destOrd="0" presId="urn:microsoft.com/office/officeart/2008/layout/VerticalCurvedList"/>
    <dgm:cxn modelId="{C6458E1E-4C00-49D4-921E-FFE4CFE468ED}" srcId="{D6116519-CBA5-42A0-B4F9-FD1650C2CB7B}" destId="{B067C3A4-C3A8-44AA-9513-501F4740948E}" srcOrd="0" destOrd="0" parTransId="{B802D87E-CBDF-40FE-8D7B-308914A1A737}" sibTransId="{C7A8772C-17BC-4905-B584-0118541AF1F0}"/>
    <dgm:cxn modelId="{E3B636A2-14E7-4F28-A77C-C192561F0B59}" srcId="{D6116519-CBA5-42A0-B4F9-FD1650C2CB7B}" destId="{6DD7F880-67FB-40CD-B009-A6B78F4DF8EF}" srcOrd="4" destOrd="0" parTransId="{6D459D35-64AD-4531-99D6-A3516FACE341}" sibTransId="{AA978593-3DA7-4B5C-B01E-713C6FFCB5EE}"/>
    <dgm:cxn modelId="{E3E50593-AAAA-463D-8AEF-7A4A4AC478C4}" type="presParOf" srcId="{56112C63-8140-41C8-AB3F-A4BEEF95A2F4}" destId="{F875DF7C-DF26-42E1-9B15-91F5D63BCAC2}" srcOrd="0" destOrd="0" presId="urn:microsoft.com/office/officeart/2008/layout/VerticalCurvedList"/>
    <dgm:cxn modelId="{81DC5D3E-72C3-4467-BEFF-D9FD2408163B}" type="presParOf" srcId="{F875DF7C-DF26-42E1-9B15-91F5D63BCAC2}" destId="{DC2EA8E8-B9FB-4DC0-A9E4-D8178FC075B5}" srcOrd="0" destOrd="0" presId="urn:microsoft.com/office/officeart/2008/layout/VerticalCurvedList"/>
    <dgm:cxn modelId="{AAF984A2-6B0E-4253-9EDF-DFAB6A165632}" type="presParOf" srcId="{DC2EA8E8-B9FB-4DC0-A9E4-D8178FC075B5}" destId="{D1B71DE1-6A9A-4411-A99F-419FD9404404}" srcOrd="0" destOrd="0" presId="urn:microsoft.com/office/officeart/2008/layout/VerticalCurvedList"/>
    <dgm:cxn modelId="{C5A84C7C-A63F-4A6D-96FA-9F83153730FF}" type="presParOf" srcId="{DC2EA8E8-B9FB-4DC0-A9E4-D8178FC075B5}" destId="{ED2B51A4-43D2-4006-A9EE-6AFD8EB01DAB}" srcOrd="1" destOrd="0" presId="urn:microsoft.com/office/officeart/2008/layout/VerticalCurvedList"/>
    <dgm:cxn modelId="{547A05BF-DB6B-49B7-9230-55D4BD17BA49}" type="presParOf" srcId="{DC2EA8E8-B9FB-4DC0-A9E4-D8178FC075B5}" destId="{C6606994-F6C2-42AF-B251-4BE59984FC42}" srcOrd="2" destOrd="0" presId="urn:microsoft.com/office/officeart/2008/layout/VerticalCurvedList"/>
    <dgm:cxn modelId="{5507F830-E4A5-490F-BCD5-E410E8B09679}" type="presParOf" srcId="{DC2EA8E8-B9FB-4DC0-A9E4-D8178FC075B5}" destId="{0556D582-9830-480B-A0BC-D484E841A7F9}" srcOrd="3" destOrd="0" presId="urn:microsoft.com/office/officeart/2008/layout/VerticalCurvedList"/>
    <dgm:cxn modelId="{7D759567-05E7-4EA6-B647-15D35696C893}" type="presParOf" srcId="{F875DF7C-DF26-42E1-9B15-91F5D63BCAC2}" destId="{FA4D8DB6-3735-48B3-B166-0E342EBCC5C2}" srcOrd="1" destOrd="0" presId="urn:microsoft.com/office/officeart/2008/layout/VerticalCurvedList"/>
    <dgm:cxn modelId="{3FB9E811-CF1C-4ACB-9A54-4D458F4A11C0}" type="presParOf" srcId="{F875DF7C-DF26-42E1-9B15-91F5D63BCAC2}" destId="{32AC0B17-95B3-462D-9DA5-527C527641DA}" srcOrd="2" destOrd="0" presId="urn:microsoft.com/office/officeart/2008/layout/VerticalCurvedList"/>
    <dgm:cxn modelId="{66334FC7-DB2A-455C-8E52-CD865B77386A}" type="presParOf" srcId="{32AC0B17-95B3-462D-9DA5-527C527641DA}" destId="{0EEB1133-A63B-4907-83F4-990ABDCEE9E0}" srcOrd="0" destOrd="0" presId="urn:microsoft.com/office/officeart/2008/layout/VerticalCurvedList"/>
    <dgm:cxn modelId="{8942025C-5F67-4864-AF4E-CC382B96A755}" type="presParOf" srcId="{F875DF7C-DF26-42E1-9B15-91F5D63BCAC2}" destId="{35F3D511-FB54-44C2-86EF-47D05710BCCA}" srcOrd="3" destOrd="0" presId="urn:microsoft.com/office/officeart/2008/layout/VerticalCurvedList"/>
    <dgm:cxn modelId="{E6A96481-564A-4C21-ADCC-8D7681510E05}" type="presParOf" srcId="{F875DF7C-DF26-42E1-9B15-91F5D63BCAC2}" destId="{A0DE004C-D28D-4013-92CA-2C929ABA6F93}" srcOrd="4" destOrd="0" presId="urn:microsoft.com/office/officeart/2008/layout/VerticalCurvedList"/>
    <dgm:cxn modelId="{18630B65-0931-41DE-934C-858F8F30191A}" type="presParOf" srcId="{A0DE004C-D28D-4013-92CA-2C929ABA6F93}" destId="{87019038-0175-4749-B7E2-A8BF460E0CFE}" srcOrd="0" destOrd="0" presId="urn:microsoft.com/office/officeart/2008/layout/VerticalCurvedList"/>
    <dgm:cxn modelId="{74149D67-B973-4B69-99EF-BDBA223E441C}" type="presParOf" srcId="{F875DF7C-DF26-42E1-9B15-91F5D63BCAC2}" destId="{2DC41EBA-F32F-4AA9-BAC7-74FE4BBFDF4D}" srcOrd="5" destOrd="0" presId="urn:microsoft.com/office/officeart/2008/layout/VerticalCurvedList"/>
    <dgm:cxn modelId="{03F5930D-4772-49F7-85C6-693CF896D9A1}" type="presParOf" srcId="{F875DF7C-DF26-42E1-9B15-91F5D63BCAC2}" destId="{378EA0E3-EC18-4BDB-A779-8B0B295B08FB}" srcOrd="6" destOrd="0" presId="urn:microsoft.com/office/officeart/2008/layout/VerticalCurvedList"/>
    <dgm:cxn modelId="{2AEA55D6-29EE-47CF-A03F-BB6D4C06DEBE}" type="presParOf" srcId="{378EA0E3-EC18-4BDB-A779-8B0B295B08FB}" destId="{9ECFFD5D-2A08-4D0B-828A-19C7FB0608C2}" srcOrd="0" destOrd="0" presId="urn:microsoft.com/office/officeart/2008/layout/VerticalCurvedList"/>
    <dgm:cxn modelId="{F93A259B-7337-43C5-B3AC-3D7CF428A203}" type="presParOf" srcId="{F875DF7C-DF26-42E1-9B15-91F5D63BCAC2}" destId="{1DCDDC74-233A-4C4F-A7A2-ED2B34E40CD0}" srcOrd="7" destOrd="0" presId="urn:microsoft.com/office/officeart/2008/layout/VerticalCurvedList"/>
    <dgm:cxn modelId="{768493C5-99CB-4B1A-84BD-04B42E4845D0}" type="presParOf" srcId="{F875DF7C-DF26-42E1-9B15-91F5D63BCAC2}" destId="{5F152757-584E-4A1B-8864-7E28D2FA29ED}" srcOrd="8" destOrd="0" presId="urn:microsoft.com/office/officeart/2008/layout/VerticalCurvedList"/>
    <dgm:cxn modelId="{DFB42032-C0BD-4A6F-8C20-94698E494F91}" type="presParOf" srcId="{5F152757-584E-4A1B-8864-7E28D2FA29ED}" destId="{3BB16129-5CE7-4943-9022-A238DB928E26}" srcOrd="0" destOrd="0" presId="urn:microsoft.com/office/officeart/2008/layout/VerticalCurvedList"/>
    <dgm:cxn modelId="{984B3FC3-5765-4D86-901B-EC73BC563B3A}" type="presParOf" srcId="{F875DF7C-DF26-42E1-9B15-91F5D63BCAC2}" destId="{2D6EBC3F-8677-4938-A418-E4B0193E3C4F}" srcOrd="9" destOrd="0" presId="urn:microsoft.com/office/officeart/2008/layout/VerticalCurvedList"/>
    <dgm:cxn modelId="{541AAE30-BE22-4000-8B9B-4BC3F05A0907}" type="presParOf" srcId="{F875DF7C-DF26-42E1-9B15-91F5D63BCAC2}" destId="{168C28F9-0571-4141-9281-C8368E331654}" srcOrd="10" destOrd="0" presId="urn:microsoft.com/office/officeart/2008/layout/VerticalCurvedList"/>
    <dgm:cxn modelId="{AA00619F-45FB-49CF-9206-9AD3D63EF908}" type="presParOf" srcId="{168C28F9-0571-4141-9281-C8368E331654}" destId="{A5456EB7-C234-4A38-AF5C-F8059FADC474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116519-CBA5-42A0-B4F9-FD1650C2CB7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067C3A4-C3A8-44AA-9513-501F4740948E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Introduction </a:t>
          </a:r>
          <a:endParaRPr lang="en-US" dirty="0"/>
        </a:p>
      </dgm:t>
    </dgm:pt>
    <dgm:pt modelId="{B802D87E-CBDF-40FE-8D7B-308914A1A737}" type="parTrans" cxnId="{C6458E1E-4C00-49D4-921E-FFE4CFE468ED}">
      <dgm:prSet/>
      <dgm:spPr/>
      <dgm:t>
        <a:bodyPr/>
        <a:lstStyle/>
        <a:p>
          <a:endParaRPr lang="en-US"/>
        </a:p>
      </dgm:t>
    </dgm:pt>
    <dgm:pt modelId="{C7A8772C-17BC-4905-B584-0118541AF1F0}" type="sibTrans" cxnId="{C6458E1E-4C00-49D4-921E-FFE4CFE468ED}">
      <dgm:prSet/>
      <dgm:spPr/>
      <dgm:t>
        <a:bodyPr/>
        <a:lstStyle/>
        <a:p>
          <a:endParaRPr lang="en-US"/>
        </a:p>
      </dgm:t>
    </dgm:pt>
    <dgm:pt modelId="{99581ADC-4F12-45EC-BCEE-95F3003B99A8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Cost Analysis</a:t>
          </a:r>
          <a:endParaRPr lang="en-US" dirty="0">
            <a:solidFill>
              <a:schemeClr val="tx1"/>
            </a:solidFill>
          </a:endParaRPr>
        </a:p>
      </dgm:t>
    </dgm:pt>
    <dgm:pt modelId="{7F473EC8-FC3F-4EFF-977B-6B1748BC3F80}" type="parTrans" cxnId="{72BE63ED-2A84-43DB-A72B-7D3C25DA5603}">
      <dgm:prSet/>
      <dgm:spPr/>
      <dgm:t>
        <a:bodyPr/>
        <a:lstStyle/>
        <a:p>
          <a:endParaRPr lang="en-US"/>
        </a:p>
      </dgm:t>
    </dgm:pt>
    <dgm:pt modelId="{82353877-D3FC-4BE4-861D-FDEE4046CEE4}" type="sibTrans" cxnId="{72BE63ED-2A84-43DB-A72B-7D3C25DA5603}">
      <dgm:prSet/>
      <dgm:spPr/>
      <dgm:t>
        <a:bodyPr/>
        <a:lstStyle/>
        <a:p>
          <a:endParaRPr lang="en-US"/>
        </a:p>
      </dgm:t>
    </dgm:pt>
    <dgm:pt modelId="{40306786-B070-4CFD-8AC4-46E5301733D4}">
      <dgm:prSet/>
      <dgm:spPr>
        <a:solidFill>
          <a:srgbClr val="00B050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Logistics and Time Performance</a:t>
          </a:r>
          <a:endParaRPr 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6414BB-2156-4778-972A-2F9CB5C3DC95}" type="parTrans" cxnId="{3B81845A-D582-4D33-8478-98A08DFF70C6}">
      <dgm:prSet/>
      <dgm:spPr/>
      <dgm:t>
        <a:bodyPr/>
        <a:lstStyle/>
        <a:p>
          <a:endParaRPr lang="en-US"/>
        </a:p>
      </dgm:t>
    </dgm:pt>
    <dgm:pt modelId="{9F740E0E-23C4-41D4-A610-FC2462E91100}" type="sibTrans" cxnId="{3B81845A-D582-4D33-8478-98A08DFF70C6}">
      <dgm:prSet/>
      <dgm:spPr/>
      <dgm:t>
        <a:bodyPr/>
        <a:lstStyle/>
        <a:p>
          <a:endParaRPr lang="en-US"/>
        </a:p>
      </dgm:t>
    </dgm:pt>
    <dgm:pt modelId="{A685F91E-ED63-4F84-9BAB-1BD5A1E5EC13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Solution</a:t>
          </a:r>
        </a:p>
      </dgm:t>
    </dgm:pt>
    <dgm:pt modelId="{19112EFF-97FA-4258-84D8-00A927DCF776}" type="parTrans" cxnId="{63DFD16C-30CF-4B98-AF9C-F0F2B02E8BD6}">
      <dgm:prSet/>
      <dgm:spPr/>
      <dgm:t>
        <a:bodyPr/>
        <a:lstStyle/>
        <a:p>
          <a:endParaRPr lang="en-US"/>
        </a:p>
      </dgm:t>
    </dgm:pt>
    <dgm:pt modelId="{0FFEFC5D-EACD-48D9-BD8D-14907A733FC6}" type="sibTrans" cxnId="{63DFD16C-30CF-4B98-AF9C-F0F2B02E8BD6}">
      <dgm:prSet/>
      <dgm:spPr/>
      <dgm:t>
        <a:bodyPr/>
        <a:lstStyle/>
        <a:p>
          <a:endParaRPr lang="en-US"/>
        </a:p>
      </dgm:t>
    </dgm:pt>
    <dgm:pt modelId="{18452E6D-8312-4175-A2AD-BD4CBB09D3DA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Conclusion</a:t>
          </a:r>
          <a:endParaRPr lang="en-US" dirty="0">
            <a:solidFill>
              <a:schemeClr val="tx1"/>
            </a:solidFill>
          </a:endParaRPr>
        </a:p>
      </dgm:t>
    </dgm:pt>
    <dgm:pt modelId="{7D349421-0E7E-4627-9FEE-70BAAE2DE837}" type="parTrans" cxnId="{EEEB9F05-75C9-4864-B51B-45ABA44B777A}">
      <dgm:prSet/>
      <dgm:spPr/>
      <dgm:t>
        <a:bodyPr/>
        <a:lstStyle/>
        <a:p>
          <a:endParaRPr lang="en-US"/>
        </a:p>
      </dgm:t>
    </dgm:pt>
    <dgm:pt modelId="{64BDA341-4883-40CE-BD41-BCF5269FCE07}" type="sibTrans" cxnId="{EEEB9F05-75C9-4864-B51B-45ABA44B777A}">
      <dgm:prSet/>
      <dgm:spPr/>
      <dgm:t>
        <a:bodyPr/>
        <a:lstStyle/>
        <a:p>
          <a:endParaRPr lang="en-US"/>
        </a:p>
      </dgm:t>
    </dgm:pt>
    <dgm:pt modelId="{56112C63-8140-41C8-AB3F-A4BEEF95A2F4}" type="pres">
      <dgm:prSet presAssocID="{D6116519-CBA5-42A0-B4F9-FD1650C2CB7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875DF7C-DF26-42E1-9B15-91F5D63BCAC2}" type="pres">
      <dgm:prSet presAssocID="{D6116519-CBA5-42A0-B4F9-FD1650C2CB7B}" presName="Name1" presStyleCnt="0"/>
      <dgm:spPr/>
    </dgm:pt>
    <dgm:pt modelId="{DC2EA8E8-B9FB-4DC0-A9E4-D8178FC075B5}" type="pres">
      <dgm:prSet presAssocID="{D6116519-CBA5-42A0-B4F9-FD1650C2CB7B}" presName="cycle" presStyleCnt="0"/>
      <dgm:spPr/>
    </dgm:pt>
    <dgm:pt modelId="{D1B71DE1-6A9A-4411-A99F-419FD9404404}" type="pres">
      <dgm:prSet presAssocID="{D6116519-CBA5-42A0-B4F9-FD1650C2CB7B}" presName="srcNode" presStyleLbl="node1" presStyleIdx="0" presStyleCnt="5"/>
      <dgm:spPr/>
    </dgm:pt>
    <dgm:pt modelId="{ED2B51A4-43D2-4006-A9EE-6AFD8EB01DAB}" type="pres">
      <dgm:prSet presAssocID="{D6116519-CBA5-42A0-B4F9-FD1650C2CB7B}" presName="conn" presStyleLbl="parChTrans1D2" presStyleIdx="0" presStyleCnt="1"/>
      <dgm:spPr/>
      <dgm:t>
        <a:bodyPr/>
        <a:lstStyle/>
        <a:p>
          <a:endParaRPr lang="en-US"/>
        </a:p>
      </dgm:t>
    </dgm:pt>
    <dgm:pt modelId="{C6606994-F6C2-42AF-B251-4BE59984FC42}" type="pres">
      <dgm:prSet presAssocID="{D6116519-CBA5-42A0-B4F9-FD1650C2CB7B}" presName="extraNode" presStyleLbl="node1" presStyleIdx="0" presStyleCnt="5"/>
      <dgm:spPr/>
    </dgm:pt>
    <dgm:pt modelId="{0556D582-9830-480B-A0BC-D484E841A7F9}" type="pres">
      <dgm:prSet presAssocID="{D6116519-CBA5-42A0-B4F9-FD1650C2CB7B}" presName="dstNode" presStyleLbl="node1" presStyleIdx="0" presStyleCnt="5"/>
      <dgm:spPr/>
    </dgm:pt>
    <dgm:pt modelId="{FA4D8DB6-3735-48B3-B166-0E342EBCC5C2}" type="pres">
      <dgm:prSet presAssocID="{B067C3A4-C3A8-44AA-9513-501F4740948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C0B17-95B3-462D-9DA5-527C527641DA}" type="pres">
      <dgm:prSet presAssocID="{B067C3A4-C3A8-44AA-9513-501F4740948E}" presName="accent_1" presStyleCnt="0"/>
      <dgm:spPr/>
    </dgm:pt>
    <dgm:pt modelId="{0EEB1133-A63B-4907-83F4-990ABDCEE9E0}" type="pres">
      <dgm:prSet presAssocID="{B067C3A4-C3A8-44AA-9513-501F4740948E}" presName="accentRepeatNode" presStyleLbl="solidFgAcc1" presStyleIdx="0" presStyleCnt="5"/>
      <dgm:spPr>
        <a:solidFill>
          <a:schemeClr val="bg1"/>
        </a:solidFill>
      </dgm:spPr>
    </dgm:pt>
    <dgm:pt modelId="{E40361DD-0923-487F-94FB-9A3EAED25DB0}" type="pres">
      <dgm:prSet presAssocID="{99581ADC-4F12-45EC-BCEE-95F3003B99A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9D361-93DE-4B47-BCD0-2436F317714F}" type="pres">
      <dgm:prSet presAssocID="{99581ADC-4F12-45EC-BCEE-95F3003B99A8}" presName="accent_2" presStyleCnt="0"/>
      <dgm:spPr/>
    </dgm:pt>
    <dgm:pt modelId="{097D8F8A-5094-493E-A3D9-174877E668C5}" type="pres">
      <dgm:prSet presAssocID="{99581ADC-4F12-45EC-BCEE-95F3003B99A8}" presName="accentRepeatNode" presStyleLbl="solidFgAcc1" presStyleIdx="1" presStyleCnt="5"/>
      <dgm:spPr/>
    </dgm:pt>
    <dgm:pt modelId="{1AB77542-093A-4A2A-8167-B3916D2CEB72}" type="pres">
      <dgm:prSet presAssocID="{40306786-B070-4CFD-8AC4-46E5301733D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912E4-F995-415C-9585-65AA3625308F}" type="pres">
      <dgm:prSet presAssocID="{40306786-B070-4CFD-8AC4-46E5301733D4}" presName="accent_3" presStyleCnt="0"/>
      <dgm:spPr/>
    </dgm:pt>
    <dgm:pt modelId="{198E72D1-E8F5-46F1-872C-6A493501BF2E}" type="pres">
      <dgm:prSet presAssocID="{40306786-B070-4CFD-8AC4-46E5301733D4}" presName="accentRepeatNode" presStyleLbl="solidFgAcc1" presStyleIdx="2" presStyleCnt="5"/>
      <dgm:spPr>
        <a:solidFill>
          <a:srgbClr val="00B050"/>
        </a:solidFill>
      </dgm:spPr>
    </dgm:pt>
    <dgm:pt modelId="{8FF3339A-73EC-4958-A0A7-FA5AA905DE42}" type="pres">
      <dgm:prSet presAssocID="{A685F91E-ED63-4F84-9BAB-1BD5A1E5EC1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7751D-3212-4B55-B732-7A86908908EF}" type="pres">
      <dgm:prSet presAssocID="{A685F91E-ED63-4F84-9BAB-1BD5A1E5EC13}" presName="accent_4" presStyleCnt="0"/>
      <dgm:spPr/>
    </dgm:pt>
    <dgm:pt modelId="{9A85A8A9-E2DD-4877-B3D0-8E13BB385B27}" type="pres">
      <dgm:prSet presAssocID="{A685F91E-ED63-4F84-9BAB-1BD5A1E5EC13}" presName="accentRepeatNode" presStyleLbl="solidFgAcc1" presStyleIdx="3" presStyleCnt="5"/>
      <dgm:spPr/>
    </dgm:pt>
    <dgm:pt modelId="{22F3A918-2C25-4BD8-A075-616133EDD20E}" type="pres">
      <dgm:prSet presAssocID="{18452E6D-8312-4175-A2AD-BD4CBB09D3D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D6526-AD9C-424A-96A0-1F745E09A65D}" type="pres">
      <dgm:prSet presAssocID="{18452E6D-8312-4175-A2AD-BD4CBB09D3DA}" presName="accent_5" presStyleCnt="0"/>
      <dgm:spPr/>
    </dgm:pt>
    <dgm:pt modelId="{9901F0E9-193D-4D7E-9CB1-C8C333670509}" type="pres">
      <dgm:prSet presAssocID="{18452E6D-8312-4175-A2AD-BD4CBB09D3DA}" presName="accentRepeatNode" presStyleLbl="solidFgAcc1" presStyleIdx="4" presStyleCnt="5"/>
      <dgm:spPr/>
    </dgm:pt>
  </dgm:ptLst>
  <dgm:cxnLst>
    <dgm:cxn modelId="{63DFD16C-30CF-4B98-AF9C-F0F2B02E8BD6}" srcId="{D6116519-CBA5-42A0-B4F9-FD1650C2CB7B}" destId="{A685F91E-ED63-4F84-9BAB-1BD5A1E5EC13}" srcOrd="3" destOrd="0" parTransId="{19112EFF-97FA-4258-84D8-00A927DCF776}" sibTransId="{0FFEFC5D-EACD-48D9-BD8D-14907A733FC6}"/>
    <dgm:cxn modelId="{2DB4927A-FA23-4D82-9B87-58FAEFAD62A0}" type="presOf" srcId="{18452E6D-8312-4175-A2AD-BD4CBB09D3DA}" destId="{22F3A918-2C25-4BD8-A075-616133EDD20E}" srcOrd="0" destOrd="0" presId="urn:microsoft.com/office/officeart/2008/layout/VerticalCurvedList"/>
    <dgm:cxn modelId="{544CC840-8668-48CE-9A36-BF71DBB45212}" type="presOf" srcId="{40306786-B070-4CFD-8AC4-46E5301733D4}" destId="{1AB77542-093A-4A2A-8167-B3916D2CEB72}" srcOrd="0" destOrd="0" presId="urn:microsoft.com/office/officeart/2008/layout/VerticalCurvedList"/>
    <dgm:cxn modelId="{49A65EAB-8593-4558-94ED-59E825012A74}" type="presOf" srcId="{D6116519-CBA5-42A0-B4F9-FD1650C2CB7B}" destId="{56112C63-8140-41C8-AB3F-A4BEEF95A2F4}" srcOrd="0" destOrd="0" presId="urn:microsoft.com/office/officeart/2008/layout/VerticalCurvedList"/>
    <dgm:cxn modelId="{14B1D5A1-D924-4859-A3DD-9B288EE275B7}" type="presOf" srcId="{99581ADC-4F12-45EC-BCEE-95F3003B99A8}" destId="{E40361DD-0923-487F-94FB-9A3EAED25DB0}" srcOrd="0" destOrd="0" presId="urn:microsoft.com/office/officeart/2008/layout/VerticalCurvedList"/>
    <dgm:cxn modelId="{C6458E1E-4C00-49D4-921E-FFE4CFE468ED}" srcId="{D6116519-CBA5-42A0-B4F9-FD1650C2CB7B}" destId="{B067C3A4-C3A8-44AA-9513-501F4740948E}" srcOrd="0" destOrd="0" parTransId="{B802D87E-CBDF-40FE-8D7B-308914A1A737}" sibTransId="{C7A8772C-17BC-4905-B584-0118541AF1F0}"/>
    <dgm:cxn modelId="{7385E119-1851-41BF-865E-7E1937C96E8F}" type="presOf" srcId="{A685F91E-ED63-4F84-9BAB-1BD5A1E5EC13}" destId="{8FF3339A-73EC-4958-A0A7-FA5AA905DE42}" srcOrd="0" destOrd="0" presId="urn:microsoft.com/office/officeart/2008/layout/VerticalCurvedList"/>
    <dgm:cxn modelId="{EA087EBF-5581-419F-9760-A974B62F9310}" type="presOf" srcId="{B067C3A4-C3A8-44AA-9513-501F4740948E}" destId="{FA4D8DB6-3735-48B3-B166-0E342EBCC5C2}" srcOrd="0" destOrd="0" presId="urn:microsoft.com/office/officeart/2008/layout/VerticalCurvedList"/>
    <dgm:cxn modelId="{72BE63ED-2A84-43DB-A72B-7D3C25DA5603}" srcId="{D6116519-CBA5-42A0-B4F9-FD1650C2CB7B}" destId="{99581ADC-4F12-45EC-BCEE-95F3003B99A8}" srcOrd="1" destOrd="0" parTransId="{7F473EC8-FC3F-4EFF-977B-6B1748BC3F80}" sibTransId="{82353877-D3FC-4BE4-861D-FDEE4046CEE4}"/>
    <dgm:cxn modelId="{3B81845A-D582-4D33-8478-98A08DFF70C6}" srcId="{D6116519-CBA5-42A0-B4F9-FD1650C2CB7B}" destId="{40306786-B070-4CFD-8AC4-46E5301733D4}" srcOrd="2" destOrd="0" parTransId="{C56414BB-2156-4778-972A-2F9CB5C3DC95}" sibTransId="{9F740E0E-23C4-41D4-A610-FC2462E91100}"/>
    <dgm:cxn modelId="{F578396A-498D-48D1-B5D0-A6C4B38693C5}" type="presOf" srcId="{C7A8772C-17BC-4905-B584-0118541AF1F0}" destId="{ED2B51A4-43D2-4006-A9EE-6AFD8EB01DAB}" srcOrd="0" destOrd="0" presId="urn:microsoft.com/office/officeart/2008/layout/VerticalCurvedList"/>
    <dgm:cxn modelId="{EEEB9F05-75C9-4864-B51B-45ABA44B777A}" srcId="{D6116519-CBA5-42A0-B4F9-FD1650C2CB7B}" destId="{18452E6D-8312-4175-A2AD-BD4CBB09D3DA}" srcOrd="4" destOrd="0" parTransId="{7D349421-0E7E-4627-9FEE-70BAAE2DE837}" sibTransId="{64BDA341-4883-40CE-BD41-BCF5269FCE07}"/>
    <dgm:cxn modelId="{17CA5068-86C5-421D-8154-DF6140A66631}" type="presParOf" srcId="{56112C63-8140-41C8-AB3F-A4BEEF95A2F4}" destId="{F875DF7C-DF26-42E1-9B15-91F5D63BCAC2}" srcOrd="0" destOrd="0" presId="urn:microsoft.com/office/officeart/2008/layout/VerticalCurvedList"/>
    <dgm:cxn modelId="{CF58D42C-7627-401F-98D7-FA97F389D058}" type="presParOf" srcId="{F875DF7C-DF26-42E1-9B15-91F5D63BCAC2}" destId="{DC2EA8E8-B9FB-4DC0-A9E4-D8178FC075B5}" srcOrd="0" destOrd="0" presId="urn:microsoft.com/office/officeart/2008/layout/VerticalCurvedList"/>
    <dgm:cxn modelId="{C2035344-225A-423C-A2CA-9704E65475D9}" type="presParOf" srcId="{DC2EA8E8-B9FB-4DC0-A9E4-D8178FC075B5}" destId="{D1B71DE1-6A9A-4411-A99F-419FD9404404}" srcOrd="0" destOrd="0" presId="urn:microsoft.com/office/officeart/2008/layout/VerticalCurvedList"/>
    <dgm:cxn modelId="{5A7A8DC6-BFDF-4598-B199-95F41EA6E2E0}" type="presParOf" srcId="{DC2EA8E8-B9FB-4DC0-A9E4-D8178FC075B5}" destId="{ED2B51A4-43D2-4006-A9EE-6AFD8EB01DAB}" srcOrd="1" destOrd="0" presId="urn:microsoft.com/office/officeart/2008/layout/VerticalCurvedList"/>
    <dgm:cxn modelId="{4548C800-51F6-4AC6-9554-EE0B8275B08E}" type="presParOf" srcId="{DC2EA8E8-B9FB-4DC0-A9E4-D8178FC075B5}" destId="{C6606994-F6C2-42AF-B251-4BE59984FC42}" srcOrd="2" destOrd="0" presId="urn:microsoft.com/office/officeart/2008/layout/VerticalCurvedList"/>
    <dgm:cxn modelId="{86AD55AD-AC0B-4425-AE6F-662C003FE261}" type="presParOf" srcId="{DC2EA8E8-B9FB-4DC0-A9E4-D8178FC075B5}" destId="{0556D582-9830-480B-A0BC-D484E841A7F9}" srcOrd="3" destOrd="0" presId="urn:microsoft.com/office/officeart/2008/layout/VerticalCurvedList"/>
    <dgm:cxn modelId="{1ABE60AA-06F1-4C48-9657-71D2F4C348CB}" type="presParOf" srcId="{F875DF7C-DF26-42E1-9B15-91F5D63BCAC2}" destId="{FA4D8DB6-3735-48B3-B166-0E342EBCC5C2}" srcOrd="1" destOrd="0" presId="urn:microsoft.com/office/officeart/2008/layout/VerticalCurvedList"/>
    <dgm:cxn modelId="{21CA2E8F-959E-44AF-8831-2F0D51D74781}" type="presParOf" srcId="{F875DF7C-DF26-42E1-9B15-91F5D63BCAC2}" destId="{32AC0B17-95B3-462D-9DA5-527C527641DA}" srcOrd="2" destOrd="0" presId="urn:microsoft.com/office/officeart/2008/layout/VerticalCurvedList"/>
    <dgm:cxn modelId="{BF3EF48D-25A6-4CAB-849F-F132D725B0AB}" type="presParOf" srcId="{32AC0B17-95B3-462D-9DA5-527C527641DA}" destId="{0EEB1133-A63B-4907-83F4-990ABDCEE9E0}" srcOrd="0" destOrd="0" presId="urn:microsoft.com/office/officeart/2008/layout/VerticalCurvedList"/>
    <dgm:cxn modelId="{BD5FC64D-1BE9-45BB-A057-DE3BB3B1D6BC}" type="presParOf" srcId="{F875DF7C-DF26-42E1-9B15-91F5D63BCAC2}" destId="{E40361DD-0923-487F-94FB-9A3EAED25DB0}" srcOrd="3" destOrd="0" presId="urn:microsoft.com/office/officeart/2008/layout/VerticalCurvedList"/>
    <dgm:cxn modelId="{55EA2B26-3D2C-4960-95E0-011D3A87500B}" type="presParOf" srcId="{F875DF7C-DF26-42E1-9B15-91F5D63BCAC2}" destId="{7809D361-93DE-4B47-BCD0-2436F317714F}" srcOrd="4" destOrd="0" presId="urn:microsoft.com/office/officeart/2008/layout/VerticalCurvedList"/>
    <dgm:cxn modelId="{4CA0B9BA-DF59-4A93-A4AE-FBD67A058163}" type="presParOf" srcId="{7809D361-93DE-4B47-BCD0-2436F317714F}" destId="{097D8F8A-5094-493E-A3D9-174877E668C5}" srcOrd="0" destOrd="0" presId="urn:microsoft.com/office/officeart/2008/layout/VerticalCurvedList"/>
    <dgm:cxn modelId="{D745D902-0509-4E80-8100-4A0F31868C18}" type="presParOf" srcId="{F875DF7C-DF26-42E1-9B15-91F5D63BCAC2}" destId="{1AB77542-093A-4A2A-8167-B3916D2CEB72}" srcOrd="5" destOrd="0" presId="urn:microsoft.com/office/officeart/2008/layout/VerticalCurvedList"/>
    <dgm:cxn modelId="{ACA51700-AD23-4CBF-A1A8-95AFBE2E75EF}" type="presParOf" srcId="{F875DF7C-DF26-42E1-9B15-91F5D63BCAC2}" destId="{25B912E4-F995-415C-9585-65AA3625308F}" srcOrd="6" destOrd="0" presId="urn:microsoft.com/office/officeart/2008/layout/VerticalCurvedList"/>
    <dgm:cxn modelId="{129E9147-C2BB-4E91-A6A2-F4AE201AFEE2}" type="presParOf" srcId="{25B912E4-F995-415C-9585-65AA3625308F}" destId="{198E72D1-E8F5-46F1-872C-6A493501BF2E}" srcOrd="0" destOrd="0" presId="urn:microsoft.com/office/officeart/2008/layout/VerticalCurvedList"/>
    <dgm:cxn modelId="{6BFE709C-ED42-47FF-A1D7-9F3DDD5AAE62}" type="presParOf" srcId="{F875DF7C-DF26-42E1-9B15-91F5D63BCAC2}" destId="{8FF3339A-73EC-4958-A0A7-FA5AA905DE42}" srcOrd="7" destOrd="0" presId="urn:microsoft.com/office/officeart/2008/layout/VerticalCurvedList"/>
    <dgm:cxn modelId="{5E8FF303-E506-4651-B682-66A8B807ECCB}" type="presParOf" srcId="{F875DF7C-DF26-42E1-9B15-91F5D63BCAC2}" destId="{1437751D-3212-4B55-B732-7A86908908EF}" srcOrd="8" destOrd="0" presId="urn:microsoft.com/office/officeart/2008/layout/VerticalCurvedList"/>
    <dgm:cxn modelId="{32FA635D-3FDE-4145-8262-0E8A3A85F07C}" type="presParOf" srcId="{1437751D-3212-4B55-B732-7A86908908EF}" destId="{9A85A8A9-E2DD-4877-B3D0-8E13BB385B27}" srcOrd="0" destOrd="0" presId="urn:microsoft.com/office/officeart/2008/layout/VerticalCurvedList"/>
    <dgm:cxn modelId="{754909BB-63A1-4702-B853-A105CF666563}" type="presParOf" srcId="{F875DF7C-DF26-42E1-9B15-91F5D63BCAC2}" destId="{22F3A918-2C25-4BD8-A075-616133EDD20E}" srcOrd="9" destOrd="0" presId="urn:microsoft.com/office/officeart/2008/layout/VerticalCurvedList"/>
    <dgm:cxn modelId="{1FF52A18-B125-41D8-A4F0-4EF6A7366CAD}" type="presParOf" srcId="{F875DF7C-DF26-42E1-9B15-91F5D63BCAC2}" destId="{EE2D6526-AD9C-424A-96A0-1F745E09A65D}" srcOrd="10" destOrd="0" presId="urn:microsoft.com/office/officeart/2008/layout/VerticalCurvedList"/>
    <dgm:cxn modelId="{E8A30916-8971-48F1-87B1-AC5A98EAE9EF}" type="presParOf" srcId="{EE2D6526-AD9C-424A-96A0-1F745E09A65D}" destId="{9901F0E9-193D-4D7E-9CB1-C8C3336705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116519-CBA5-42A0-B4F9-FD1650C2CB7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067C3A4-C3A8-44AA-9513-501F4740948E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Introduction </a:t>
          </a:r>
          <a:endParaRPr lang="en-US" dirty="0"/>
        </a:p>
      </dgm:t>
    </dgm:pt>
    <dgm:pt modelId="{B802D87E-CBDF-40FE-8D7B-308914A1A737}" type="parTrans" cxnId="{C6458E1E-4C00-49D4-921E-FFE4CFE468ED}">
      <dgm:prSet/>
      <dgm:spPr/>
      <dgm:t>
        <a:bodyPr/>
        <a:lstStyle/>
        <a:p>
          <a:endParaRPr lang="en-US"/>
        </a:p>
      </dgm:t>
    </dgm:pt>
    <dgm:pt modelId="{C7A8772C-17BC-4905-B584-0118541AF1F0}" type="sibTrans" cxnId="{C6458E1E-4C00-49D4-921E-FFE4CFE468ED}">
      <dgm:prSet/>
      <dgm:spPr/>
      <dgm:t>
        <a:bodyPr/>
        <a:lstStyle/>
        <a:p>
          <a:endParaRPr lang="en-US"/>
        </a:p>
      </dgm:t>
    </dgm:pt>
    <dgm:pt modelId="{95EE3AA3-6A0E-41DA-8F85-413E60D0E24D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Cost Analysis</a:t>
          </a:r>
          <a:endParaRPr lang="en-US" dirty="0">
            <a:solidFill>
              <a:schemeClr val="tx1"/>
            </a:solidFill>
          </a:endParaRPr>
        </a:p>
      </dgm:t>
    </dgm:pt>
    <dgm:pt modelId="{F43179BB-C29B-40CE-A7F3-53CABE87A804}" type="parTrans" cxnId="{38B55480-812D-410D-9ABE-D9139B0289DE}">
      <dgm:prSet/>
      <dgm:spPr/>
      <dgm:t>
        <a:bodyPr/>
        <a:lstStyle/>
        <a:p>
          <a:endParaRPr lang="en-US"/>
        </a:p>
      </dgm:t>
    </dgm:pt>
    <dgm:pt modelId="{1AD07956-524D-48B7-87BB-9397D897CF22}" type="sibTrans" cxnId="{38B55480-812D-410D-9ABE-D9139B0289DE}">
      <dgm:prSet/>
      <dgm:spPr/>
      <dgm:t>
        <a:bodyPr/>
        <a:lstStyle/>
        <a:p>
          <a:endParaRPr lang="en-US"/>
        </a:p>
      </dgm:t>
    </dgm:pt>
    <dgm:pt modelId="{6AB0B4D7-C8A1-48A2-B113-E9BF30F91063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Logistics and Time Performance</a:t>
          </a:r>
        </a:p>
      </dgm:t>
    </dgm:pt>
    <dgm:pt modelId="{B618B067-FA79-4969-9FFC-132401D33247}" type="parTrans" cxnId="{ADFCAF0A-B140-43E7-883F-37FC2CFFEF14}">
      <dgm:prSet/>
      <dgm:spPr/>
      <dgm:t>
        <a:bodyPr/>
        <a:lstStyle/>
        <a:p>
          <a:endParaRPr lang="en-US"/>
        </a:p>
      </dgm:t>
    </dgm:pt>
    <dgm:pt modelId="{6E0F09BA-D506-4816-A484-A7F832E9F304}" type="sibTrans" cxnId="{ADFCAF0A-B140-43E7-883F-37FC2CFFEF14}">
      <dgm:prSet/>
      <dgm:spPr/>
      <dgm:t>
        <a:bodyPr/>
        <a:lstStyle/>
        <a:p>
          <a:endParaRPr lang="en-US"/>
        </a:p>
      </dgm:t>
    </dgm:pt>
    <dgm:pt modelId="{3A490EEE-623E-4DFC-A36B-126833D2F73E}">
      <dgm:prSet/>
      <dgm:spPr>
        <a:solidFill>
          <a:srgbClr val="00B05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Solution</a:t>
          </a:r>
        </a:p>
      </dgm:t>
    </dgm:pt>
    <dgm:pt modelId="{35EF3F8E-CC12-4506-BCE0-112AD68C34D3}" type="parTrans" cxnId="{89FA747C-A0D2-4143-86E1-1C93354E4421}">
      <dgm:prSet/>
      <dgm:spPr/>
      <dgm:t>
        <a:bodyPr/>
        <a:lstStyle/>
        <a:p>
          <a:endParaRPr lang="en-US"/>
        </a:p>
      </dgm:t>
    </dgm:pt>
    <dgm:pt modelId="{82047AB1-5AD8-4694-A690-C6AC43ADFC73}" type="sibTrans" cxnId="{89FA747C-A0D2-4143-86E1-1C93354E4421}">
      <dgm:prSet/>
      <dgm:spPr/>
      <dgm:t>
        <a:bodyPr/>
        <a:lstStyle/>
        <a:p>
          <a:endParaRPr lang="en-US"/>
        </a:p>
      </dgm:t>
    </dgm:pt>
    <dgm:pt modelId="{6B9A9FA7-2891-43BC-AD21-48C5AFC6323E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Conclusion</a:t>
          </a:r>
          <a:endParaRPr lang="en-US" dirty="0">
            <a:solidFill>
              <a:schemeClr val="tx1"/>
            </a:solidFill>
          </a:endParaRPr>
        </a:p>
      </dgm:t>
    </dgm:pt>
    <dgm:pt modelId="{325B1DEB-ED06-4A50-9B0A-280D389A59C0}" type="parTrans" cxnId="{A7750C49-C744-4D6E-9CF4-DA34E07B29CB}">
      <dgm:prSet/>
      <dgm:spPr/>
      <dgm:t>
        <a:bodyPr/>
        <a:lstStyle/>
        <a:p>
          <a:endParaRPr lang="en-US"/>
        </a:p>
      </dgm:t>
    </dgm:pt>
    <dgm:pt modelId="{D89A47D4-19CE-4CC7-9FB3-16B985C2E14E}" type="sibTrans" cxnId="{A7750C49-C744-4D6E-9CF4-DA34E07B29CB}">
      <dgm:prSet/>
      <dgm:spPr/>
      <dgm:t>
        <a:bodyPr/>
        <a:lstStyle/>
        <a:p>
          <a:endParaRPr lang="en-US"/>
        </a:p>
      </dgm:t>
    </dgm:pt>
    <dgm:pt modelId="{56112C63-8140-41C8-AB3F-A4BEEF95A2F4}" type="pres">
      <dgm:prSet presAssocID="{D6116519-CBA5-42A0-B4F9-FD1650C2CB7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875DF7C-DF26-42E1-9B15-91F5D63BCAC2}" type="pres">
      <dgm:prSet presAssocID="{D6116519-CBA5-42A0-B4F9-FD1650C2CB7B}" presName="Name1" presStyleCnt="0"/>
      <dgm:spPr/>
    </dgm:pt>
    <dgm:pt modelId="{DC2EA8E8-B9FB-4DC0-A9E4-D8178FC075B5}" type="pres">
      <dgm:prSet presAssocID="{D6116519-CBA5-42A0-B4F9-FD1650C2CB7B}" presName="cycle" presStyleCnt="0"/>
      <dgm:spPr/>
    </dgm:pt>
    <dgm:pt modelId="{D1B71DE1-6A9A-4411-A99F-419FD9404404}" type="pres">
      <dgm:prSet presAssocID="{D6116519-CBA5-42A0-B4F9-FD1650C2CB7B}" presName="srcNode" presStyleLbl="node1" presStyleIdx="0" presStyleCnt="5"/>
      <dgm:spPr/>
    </dgm:pt>
    <dgm:pt modelId="{ED2B51A4-43D2-4006-A9EE-6AFD8EB01DAB}" type="pres">
      <dgm:prSet presAssocID="{D6116519-CBA5-42A0-B4F9-FD1650C2CB7B}" presName="conn" presStyleLbl="parChTrans1D2" presStyleIdx="0" presStyleCnt="1"/>
      <dgm:spPr/>
      <dgm:t>
        <a:bodyPr/>
        <a:lstStyle/>
        <a:p>
          <a:endParaRPr lang="en-US"/>
        </a:p>
      </dgm:t>
    </dgm:pt>
    <dgm:pt modelId="{C6606994-F6C2-42AF-B251-4BE59984FC42}" type="pres">
      <dgm:prSet presAssocID="{D6116519-CBA5-42A0-B4F9-FD1650C2CB7B}" presName="extraNode" presStyleLbl="node1" presStyleIdx="0" presStyleCnt="5"/>
      <dgm:spPr/>
    </dgm:pt>
    <dgm:pt modelId="{0556D582-9830-480B-A0BC-D484E841A7F9}" type="pres">
      <dgm:prSet presAssocID="{D6116519-CBA5-42A0-B4F9-FD1650C2CB7B}" presName="dstNode" presStyleLbl="node1" presStyleIdx="0" presStyleCnt="5"/>
      <dgm:spPr/>
    </dgm:pt>
    <dgm:pt modelId="{FA4D8DB6-3735-48B3-B166-0E342EBCC5C2}" type="pres">
      <dgm:prSet presAssocID="{B067C3A4-C3A8-44AA-9513-501F4740948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C0B17-95B3-462D-9DA5-527C527641DA}" type="pres">
      <dgm:prSet presAssocID="{B067C3A4-C3A8-44AA-9513-501F4740948E}" presName="accent_1" presStyleCnt="0"/>
      <dgm:spPr/>
    </dgm:pt>
    <dgm:pt modelId="{0EEB1133-A63B-4907-83F4-990ABDCEE9E0}" type="pres">
      <dgm:prSet presAssocID="{B067C3A4-C3A8-44AA-9513-501F4740948E}" presName="accentRepeatNode" presStyleLbl="solidFgAcc1" presStyleIdx="0" presStyleCnt="5"/>
      <dgm:spPr>
        <a:solidFill>
          <a:schemeClr val="bg1"/>
        </a:solidFill>
      </dgm:spPr>
    </dgm:pt>
    <dgm:pt modelId="{2D683546-577B-4E32-9DA4-53AC3FBAFD76}" type="pres">
      <dgm:prSet presAssocID="{95EE3AA3-6A0E-41DA-8F85-413E60D0E24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EAC16A-95EC-4CFA-9350-FE4BF688C528}" type="pres">
      <dgm:prSet presAssocID="{95EE3AA3-6A0E-41DA-8F85-413E60D0E24D}" presName="accent_2" presStyleCnt="0"/>
      <dgm:spPr/>
    </dgm:pt>
    <dgm:pt modelId="{8C79C9FE-D909-4315-95C6-7DC05CDE8868}" type="pres">
      <dgm:prSet presAssocID="{95EE3AA3-6A0E-41DA-8F85-413E60D0E24D}" presName="accentRepeatNode" presStyleLbl="solidFgAcc1" presStyleIdx="1" presStyleCnt="5"/>
      <dgm:spPr/>
    </dgm:pt>
    <dgm:pt modelId="{B76A5151-8238-4300-9ED4-1E00B3F6AC4D}" type="pres">
      <dgm:prSet presAssocID="{6AB0B4D7-C8A1-48A2-B113-E9BF30F9106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6AF30-D3F7-43DB-B2A0-9E28720D093E}" type="pres">
      <dgm:prSet presAssocID="{6AB0B4D7-C8A1-48A2-B113-E9BF30F91063}" presName="accent_3" presStyleCnt="0"/>
      <dgm:spPr/>
    </dgm:pt>
    <dgm:pt modelId="{CE332B21-6117-4840-94C4-42FD8D4C6FA8}" type="pres">
      <dgm:prSet presAssocID="{6AB0B4D7-C8A1-48A2-B113-E9BF30F91063}" presName="accentRepeatNode" presStyleLbl="solidFgAcc1" presStyleIdx="2" presStyleCnt="5"/>
      <dgm:spPr/>
    </dgm:pt>
    <dgm:pt modelId="{370EB9F8-AEF8-4F14-95E5-2E06D863DD5C}" type="pres">
      <dgm:prSet presAssocID="{3A490EEE-623E-4DFC-A36B-126833D2F73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3B14A8-233B-4C9F-9EBD-8827E3D53611}" type="pres">
      <dgm:prSet presAssocID="{3A490EEE-623E-4DFC-A36B-126833D2F73E}" presName="accent_4" presStyleCnt="0"/>
      <dgm:spPr/>
    </dgm:pt>
    <dgm:pt modelId="{283193E2-5D3B-429A-82E1-7D401CEB2904}" type="pres">
      <dgm:prSet presAssocID="{3A490EEE-623E-4DFC-A36B-126833D2F73E}" presName="accentRepeatNode" presStyleLbl="solidFgAcc1" presStyleIdx="3" presStyleCnt="5"/>
      <dgm:spPr>
        <a:solidFill>
          <a:srgbClr val="00B050"/>
        </a:solidFill>
      </dgm:spPr>
    </dgm:pt>
    <dgm:pt modelId="{1832050B-EA73-43BC-B316-D80B99F5C2EB}" type="pres">
      <dgm:prSet presAssocID="{6B9A9FA7-2891-43BC-AD21-48C5AFC6323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4BB93-F0F2-4B83-AB8A-A8B3A1CAF478}" type="pres">
      <dgm:prSet presAssocID="{6B9A9FA7-2891-43BC-AD21-48C5AFC6323E}" presName="accent_5" presStyleCnt="0"/>
      <dgm:spPr/>
    </dgm:pt>
    <dgm:pt modelId="{920A9AF5-B39B-47EC-B87E-CA332E9262C6}" type="pres">
      <dgm:prSet presAssocID="{6B9A9FA7-2891-43BC-AD21-48C5AFC6323E}" presName="accentRepeatNode" presStyleLbl="solidFgAcc1" presStyleIdx="4" presStyleCnt="5"/>
      <dgm:spPr/>
    </dgm:pt>
  </dgm:ptLst>
  <dgm:cxnLst>
    <dgm:cxn modelId="{BC6F7085-0062-4313-BFA4-50B95ACE3ACC}" type="presOf" srcId="{6AB0B4D7-C8A1-48A2-B113-E9BF30F91063}" destId="{B76A5151-8238-4300-9ED4-1E00B3F6AC4D}" srcOrd="0" destOrd="0" presId="urn:microsoft.com/office/officeart/2008/layout/VerticalCurvedList"/>
    <dgm:cxn modelId="{89FA747C-A0D2-4143-86E1-1C93354E4421}" srcId="{D6116519-CBA5-42A0-B4F9-FD1650C2CB7B}" destId="{3A490EEE-623E-4DFC-A36B-126833D2F73E}" srcOrd="3" destOrd="0" parTransId="{35EF3F8E-CC12-4506-BCE0-112AD68C34D3}" sibTransId="{82047AB1-5AD8-4694-A690-C6AC43ADFC73}"/>
    <dgm:cxn modelId="{4F1DA2FB-5EA3-4920-9B59-7B08987C8C55}" type="presOf" srcId="{C7A8772C-17BC-4905-B584-0118541AF1F0}" destId="{ED2B51A4-43D2-4006-A9EE-6AFD8EB01DAB}" srcOrd="0" destOrd="0" presId="urn:microsoft.com/office/officeart/2008/layout/VerticalCurvedList"/>
    <dgm:cxn modelId="{ADFCAF0A-B140-43E7-883F-37FC2CFFEF14}" srcId="{D6116519-CBA5-42A0-B4F9-FD1650C2CB7B}" destId="{6AB0B4D7-C8A1-48A2-B113-E9BF30F91063}" srcOrd="2" destOrd="0" parTransId="{B618B067-FA79-4969-9FFC-132401D33247}" sibTransId="{6E0F09BA-D506-4816-A484-A7F832E9F304}"/>
    <dgm:cxn modelId="{4653F0FD-D0AA-4B8A-9852-10ACC18476FD}" type="presOf" srcId="{3A490EEE-623E-4DFC-A36B-126833D2F73E}" destId="{370EB9F8-AEF8-4F14-95E5-2E06D863DD5C}" srcOrd="0" destOrd="0" presId="urn:microsoft.com/office/officeart/2008/layout/VerticalCurvedList"/>
    <dgm:cxn modelId="{38B55480-812D-410D-9ABE-D9139B0289DE}" srcId="{D6116519-CBA5-42A0-B4F9-FD1650C2CB7B}" destId="{95EE3AA3-6A0E-41DA-8F85-413E60D0E24D}" srcOrd="1" destOrd="0" parTransId="{F43179BB-C29B-40CE-A7F3-53CABE87A804}" sibTransId="{1AD07956-524D-48B7-87BB-9397D897CF22}"/>
    <dgm:cxn modelId="{253BF4E4-BE41-4074-96EF-34BF82C1F480}" type="presOf" srcId="{6B9A9FA7-2891-43BC-AD21-48C5AFC6323E}" destId="{1832050B-EA73-43BC-B316-D80B99F5C2EB}" srcOrd="0" destOrd="0" presId="urn:microsoft.com/office/officeart/2008/layout/VerticalCurvedList"/>
    <dgm:cxn modelId="{E7E44268-6CA3-4379-89C9-A2310D93E6EA}" type="presOf" srcId="{95EE3AA3-6A0E-41DA-8F85-413E60D0E24D}" destId="{2D683546-577B-4E32-9DA4-53AC3FBAFD76}" srcOrd="0" destOrd="0" presId="urn:microsoft.com/office/officeart/2008/layout/VerticalCurvedList"/>
    <dgm:cxn modelId="{C6458E1E-4C00-49D4-921E-FFE4CFE468ED}" srcId="{D6116519-CBA5-42A0-B4F9-FD1650C2CB7B}" destId="{B067C3A4-C3A8-44AA-9513-501F4740948E}" srcOrd="0" destOrd="0" parTransId="{B802D87E-CBDF-40FE-8D7B-308914A1A737}" sibTransId="{C7A8772C-17BC-4905-B584-0118541AF1F0}"/>
    <dgm:cxn modelId="{40A85D40-309E-41E2-84CF-16DB2B165AB5}" type="presOf" srcId="{D6116519-CBA5-42A0-B4F9-FD1650C2CB7B}" destId="{56112C63-8140-41C8-AB3F-A4BEEF95A2F4}" srcOrd="0" destOrd="0" presId="urn:microsoft.com/office/officeart/2008/layout/VerticalCurvedList"/>
    <dgm:cxn modelId="{A7750C49-C744-4D6E-9CF4-DA34E07B29CB}" srcId="{D6116519-CBA5-42A0-B4F9-FD1650C2CB7B}" destId="{6B9A9FA7-2891-43BC-AD21-48C5AFC6323E}" srcOrd="4" destOrd="0" parTransId="{325B1DEB-ED06-4A50-9B0A-280D389A59C0}" sibTransId="{D89A47D4-19CE-4CC7-9FB3-16B985C2E14E}"/>
    <dgm:cxn modelId="{A0E8D936-8404-46D6-A024-FD02C3F968DD}" type="presOf" srcId="{B067C3A4-C3A8-44AA-9513-501F4740948E}" destId="{FA4D8DB6-3735-48B3-B166-0E342EBCC5C2}" srcOrd="0" destOrd="0" presId="urn:microsoft.com/office/officeart/2008/layout/VerticalCurvedList"/>
    <dgm:cxn modelId="{D2340D44-C30B-44A3-A0CD-6548EC5AB60B}" type="presParOf" srcId="{56112C63-8140-41C8-AB3F-A4BEEF95A2F4}" destId="{F875DF7C-DF26-42E1-9B15-91F5D63BCAC2}" srcOrd="0" destOrd="0" presId="urn:microsoft.com/office/officeart/2008/layout/VerticalCurvedList"/>
    <dgm:cxn modelId="{9047F0F1-EF8C-41E9-B440-85FABA3DE35A}" type="presParOf" srcId="{F875DF7C-DF26-42E1-9B15-91F5D63BCAC2}" destId="{DC2EA8E8-B9FB-4DC0-A9E4-D8178FC075B5}" srcOrd="0" destOrd="0" presId="urn:microsoft.com/office/officeart/2008/layout/VerticalCurvedList"/>
    <dgm:cxn modelId="{A1DA38C3-03B0-4D0B-8B1A-FD07ABF805F0}" type="presParOf" srcId="{DC2EA8E8-B9FB-4DC0-A9E4-D8178FC075B5}" destId="{D1B71DE1-6A9A-4411-A99F-419FD9404404}" srcOrd="0" destOrd="0" presId="urn:microsoft.com/office/officeart/2008/layout/VerticalCurvedList"/>
    <dgm:cxn modelId="{F27DF1B6-85EB-4F1F-9729-C85ECD5C772B}" type="presParOf" srcId="{DC2EA8E8-B9FB-4DC0-A9E4-D8178FC075B5}" destId="{ED2B51A4-43D2-4006-A9EE-6AFD8EB01DAB}" srcOrd="1" destOrd="0" presId="urn:microsoft.com/office/officeart/2008/layout/VerticalCurvedList"/>
    <dgm:cxn modelId="{3B5E8AFB-D358-4F47-9C95-DB93F934BDE1}" type="presParOf" srcId="{DC2EA8E8-B9FB-4DC0-A9E4-D8178FC075B5}" destId="{C6606994-F6C2-42AF-B251-4BE59984FC42}" srcOrd="2" destOrd="0" presId="urn:microsoft.com/office/officeart/2008/layout/VerticalCurvedList"/>
    <dgm:cxn modelId="{8AE35BE6-F5EE-4C31-9D8D-E737BDD3483D}" type="presParOf" srcId="{DC2EA8E8-B9FB-4DC0-A9E4-D8178FC075B5}" destId="{0556D582-9830-480B-A0BC-D484E841A7F9}" srcOrd="3" destOrd="0" presId="urn:microsoft.com/office/officeart/2008/layout/VerticalCurvedList"/>
    <dgm:cxn modelId="{E2B30D2A-0BBA-422E-BC6C-FFA7B41505F0}" type="presParOf" srcId="{F875DF7C-DF26-42E1-9B15-91F5D63BCAC2}" destId="{FA4D8DB6-3735-48B3-B166-0E342EBCC5C2}" srcOrd="1" destOrd="0" presId="urn:microsoft.com/office/officeart/2008/layout/VerticalCurvedList"/>
    <dgm:cxn modelId="{62A91AF1-C148-4343-AF4F-3AB21922A6B3}" type="presParOf" srcId="{F875DF7C-DF26-42E1-9B15-91F5D63BCAC2}" destId="{32AC0B17-95B3-462D-9DA5-527C527641DA}" srcOrd="2" destOrd="0" presId="urn:microsoft.com/office/officeart/2008/layout/VerticalCurvedList"/>
    <dgm:cxn modelId="{0A66E6B3-877D-4223-B31E-CAEA6BD0E5A6}" type="presParOf" srcId="{32AC0B17-95B3-462D-9DA5-527C527641DA}" destId="{0EEB1133-A63B-4907-83F4-990ABDCEE9E0}" srcOrd="0" destOrd="0" presId="urn:microsoft.com/office/officeart/2008/layout/VerticalCurvedList"/>
    <dgm:cxn modelId="{E7DF3EA4-E2A1-444D-B320-6E09455AF1A9}" type="presParOf" srcId="{F875DF7C-DF26-42E1-9B15-91F5D63BCAC2}" destId="{2D683546-577B-4E32-9DA4-53AC3FBAFD76}" srcOrd="3" destOrd="0" presId="urn:microsoft.com/office/officeart/2008/layout/VerticalCurvedList"/>
    <dgm:cxn modelId="{A262D0E0-76A9-48D6-A2BF-3B46599325C9}" type="presParOf" srcId="{F875DF7C-DF26-42E1-9B15-91F5D63BCAC2}" destId="{F4EAC16A-95EC-4CFA-9350-FE4BF688C528}" srcOrd="4" destOrd="0" presId="urn:microsoft.com/office/officeart/2008/layout/VerticalCurvedList"/>
    <dgm:cxn modelId="{DEC700C9-6F19-4F92-9D6D-4A44B47B2C3C}" type="presParOf" srcId="{F4EAC16A-95EC-4CFA-9350-FE4BF688C528}" destId="{8C79C9FE-D909-4315-95C6-7DC05CDE8868}" srcOrd="0" destOrd="0" presId="urn:microsoft.com/office/officeart/2008/layout/VerticalCurvedList"/>
    <dgm:cxn modelId="{AF557FAE-FD65-4F6C-85AD-8752B9EF06EF}" type="presParOf" srcId="{F875DF7C-DF26-42E1-9B15-91F5D63BCAC2}" destId="{B76A5151-8238-4300-9ED4-1E00B3F6AC4D}" srcOrd="5" destOrd="0" presId="urn:microsoft.com/office/officeart/2008/layout/VerticalCurvedList"/>
    <dgm:cxn modelId="{1DEE82B7-6825-43BF-A566-371620ED2098}" type="presParOf" srcId="{F875DF7C-DF26-42E1-9B15-91F5D63BCAC2}" destId="{CCA6AF30-D3F7-43DB-B2A0-9E28720D093E}" srcOrd="6" destOrd="0" presId="urn:microsoft.com/office/officeart/2008/layout/VerticalCurvedList"/>
    <dgm:cxn modelId="{591F5F30-797B-4C87-8B6C-EC97CCA88058}" type="presParOf" srcId="{CCA6AF30-D3F7-43DB-B2A0-9E28720D093E}" destId="{CE332B21-6117-4840-94C4-42FD8D4C6FA8}" srcOrd="0" destOrd="0" presId="urn:microsoft.com/office/officeart/2008/layout/VerticalCurvedList"/>
    <dgm:cxn modelId="{F3CEFA75-E043-40A1-86E2-75D091C4C5D1}" type="presParOf" srcId="{F875DF7C-DF26-42E1-9B15-91F5D63BCAC2}" destId="{370EB9F8-AEF8-4F14-95E5-2E06D863DD5C}" srcOrd="7" destOrd="0" presId="urn:microsoft.com/office/officeart/2008/layout/VerticalCurvedList"/>
    <dgm:cxn modelId="{10752CBC-F90B-4FDE-BD0D-FD3FB46D26B0}" type="presParOf" srcId="{F875DF7C-DF26-42E1-9B15-91F5D63BCAC2}" destId="{823B14A8-233B-4C9F-9EBD-8827E3D53611}" srcOrd="8" destOrd="0" presId="urn:microsoft.com/office/officeart/2008/layout/VerticalCurvedList"/>
    <dgm:cxn modelId="{2B38AF26-3987-4740-98C9-F8C1BC080879}" type="presParOf" srcId="{823B14A8-233B-4C9F-9EBD-8827E3D53611}" destId="{283193E2-5D3B-429A-82E1-7D401CEB2904}" srcOrd="0" destOrd="0" presId="urn:microsoft.com/office/officeart/2008/layout/VerticalCurvedList"/>
    <dgm:cxn modelId="{1ED36781-1D3D-42B0-A3F5-C57DF03EE700}" type="presParOf" srcId="{F875DF7C-DF26-42E1-9B15-91F5D63BCAC2}" destId="{1832050B-EA73-43BC-B316-D80B99F5C2EB}" srcOrd="9" destOrd="0" presId="urn:microsoft.com/office/officeart/2008/layout/VerticalCurvedList"/>
    <dgm:cxn modelId="{A81E369B-E1FC-4416-B570-F4BDE8A9457D}" type="presParOf" srcId="{F875DF7C-DF26-42E1-9B15-91F5D63BCAC2}" destId="{11E4BB93-F0F2-4B83-AB8A-A8B3A1CAF478}" srcOrd="10" destOrd="0" presId="urn:microsoft.com/office/officeart/2008/layout/VerticalCurvedList"/>
    <dgm:cxn modelId="{9190D07F-4E7C-4D11-98E0-9624E40274B3}" type="presParOf" srcId="{11E4BB93-F0F2-4B83-AB8A-A8B3A1CAF478}" destId="{920A9AF5-B39B-47EC-B87E-CA332E9262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116519-CBA5-42A0-B4F9-FD1650C2CB7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067C3A4-C3A8-44AA-9513-501F4740948E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Introduction </a:t>
          </a:r>
          <a:endParaRPr lang="en-US" dirty="0"/>
        </a:p>
      </dgm:t>
    </dgm:pt>
    <dgm:pt modelId="{B802D87E-CBDF-40FE-8D7B-308914A1A737}" type="parTrans" cxnId="{C6458E1E-4C00-49D4-921E-FFE4CFE468ED}">
      <dgm:prSet/>
      <dgm:spPr/>
      <dgm:t>
        <a:bodyPr/>
        <a:lstStyle/>
        <a:p>
          <a:endParaRPr lang="en-US"/>
        </a:p>
      </dgm:t>
    </dgm:pt>
    <dgm:pt modelId="{C7A8772C-17BC-4905-B584-0118541AF1F0}" type="sibTrans" cxnId="{C6458E1E-4C00-49D4-921E-FFE4CFE468ED}">
      <dgm:prSet/>
      <dgm:spPr/>
      <dgm:t>
        <a:bodyPr/>
        <a:lstStyle/>
        <a:p>
          <a:endParaRPr lang="en-US"/>
        </a:p>
      </dgm:t>
    </dgm:pt>
    <dgm:pt modelId="{A2789E9D-238F-4FFC-9D95-5B6B0680DE4F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Cost Analysis</a:t>
          </a:r>
          <a:endParaRPr lang="en-US" dirty="0">
            <a:solidFill>
              <a:schemeClr val="tx1"/>
            </a:solidFill>
          </a:endParaRPr>
        </a:p>
      </dgm:t>
    </dgm:pt>
    <dgm:pt modelId="{1C76D874-AE3B-450C-BD18-D6B98E43A2F1}" type="parTrans" cxnId="{6E7812D9-57F0-48F5-911C-BD8C47A6B6E5}">
      <dgm:prSet/>
      <dgm:spPr/>
      <dgm:t>
        <a:bodyPr/>
        <a:lstStyle/>
        <a:p>
          <a:endParaRPr lang="en-US"/>
        </a:p>
      </dgm:t>
    </dgm:pt>
    <dgm:pt modelId="{57E27C42-EC14-48AA-80AC-2D718E08F103}" type="sibTrans" cxnId="{6E7812D9-57F0-48F5-911C-BD8C47A6B6E5}">
      <dgm:prSet/>
      <dgm:spPr/>
      <dgm:t>
        <a:bodyPr/>
        <a:lstStyle/>
        <a:p>
          <a:endParaRPr lang="en-US"/>
        </a:p>
      </dgm:t>
    </dgm:pt>
    <dgm:pt modelId="{A0D4ED5F-F687-4A43-91CC-6562A78A5EC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Logistics and Time Performance</a:t>
          </a:r>
        </a:p>
      </dgm:t>
    </dgm:pt>
    <dgm:pt modelId="{059E7DB5-6B8D-44FC-93A5-623FDC87F486}" type="parTrans" cxnId="{3DF450A0-88B8-424E-826F-076E9E3B410B}">
      <dgm:prSet/>
      <dgm:spPr/>
      <dgm:t>
        <a:bodyPr/>
        <a:lstStyle/>
        <a:p>
          <a:endParaRPr lang="en-US"/>
        </a:p>
      </dgm:t>
    </dgm:pt>
    <dgm:pt modelId="{5385F65F-6AB6-4977-91CA-14548A23B374}" type="sibTrans" cxnId="{3DF450A0-88B8-424E-826F-076E9E3B410B}">
      <dgm:prSet/>
      <dgm:spPr/>
      <dgm:t>
        <a:bodyPr/>
        <a:lstStyle/>
        <a:p>
          <a:endParaRPr lang="en-US"/>
        </a:p>
      </dgm:t>
    </dgm:pt>
    <dgm:pt modelId="{12903DBF-53D1-4182-BA7C-C46E3FA21AF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Solution</a:t>
          </a:r>
        </a:p>
      </dgm:t>
    </dgm:pt>
    <dgm:pt modelId="{CADD430A-236F-44C3-A713-AEEF73118277}" type="parTrans" cxnId="{5A745D61-5AFC-4503-BBA6-3AB685A52B95}">
      <dgm:prSet/>
      <dgm:spPr/>
      <dgm:t>
        <a:bodyPr/>
        <a:lstStyle/>
        <a:p>
          <a:endParaRPr lang="en-US"/>
        </a:p>
      </dgm:t>
    </dgm:pt>
    <dgm:pt modelId="{B5C2E1AD-AB8E-4AF5-9E67-162DD0B292E8}" type="sibTrans" cxnId="{5A745D61-5AFC-4503-BBA6-3AB685A52B95}">
      <dgm:prSet/>
      <dgm:spPr/>
      <dgm:t>
        <a:bodyPr/>
        <a:lstStyle/>
        <a:p>
          <a:endParaRPr lang="en-US"/>
        </a:p>
      </dgm:t>
    </dgm:pt>
    <dgm:pt modelId="{BD66F43F-AF94-43F8-8001-1798DD54AF59}">
      <dgm:prSet/>
      <dgm:spPr>
        <a:solidFill>
          <a:srgbClr val="00B050"/>
        </a:solidFill>
      </dgm:spPr>
      <dgm:t>
        <a:bodyPr/>
        <a:lstStyle/>
        <a:p>
          <a:r>
            <a:rPr lang="en-US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Conclusion</a:t>
          </a:r>
          <a:endParaRPr 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E2708C-E8E1-48F9-8AE2-0A3297B3E8AC}" type="parTrans" cxnId="{92E6C63D-4EAE-4DC3-B11F-CC3E384BFD9F}">
      <dgm:prSet/>
      <dgm:spPr/>
      <dgm:t>
        <a:bodyPr/>
        <a:lstStyle/>
        <a:p>
          <a:endParaRPr lang="en-US"/>
        </a:p>
      </dgm:t>
    </dgm:pt>
    <dgm:pt modelId="{558D66C6-667E-4109-9564-483FD8A743C2}" type="sibTrans" cxnId="{92E6C63D-4EAE-4DC3-B11F-CC3E384BFD9F}">
      <dgm:prSet/>
      <dgm:spPr/>
      <dgm:t>
        <a:bodyPr/>
        <a:lstStyle/>
        <a:p>
          <a:endParaRPr lang="en-US"/>
        </a:p>
      </dgm:t>
    </dgm:pt>
    <dgm:pt modelId="{56112C63-8140-41C8-AB3F-A4BEEF95A2F4}" type="pres">
      <dgm:prSet presAssocID="{D6116519-CBA5-42A0-B4F9-FD1650C2CB7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875DF7C-DF26-42E1-9B15-91F5D63BCAC2}" type="pres">
      <dgm:prSet presAssocID="{D6116519-CBA5-42A0-B4F9-FD1650C2CB7B}" presName="Name1" presStyleCnt="0"/>
      <dgm:spPr/>
    </dgm:pt>
    <dgm:pt modelId="{DC2EA8E8-B9FB-4DC0-A9E4-D8178FC075B5}" type="pres">
      <dgm:prSet presAssocID="{D6116519-CBA5-42A0-B4F9-FD1650C2CB7B}" presName="cycle" presStyleCnt="0"/>
      <dgm:spPr/>
    </dgm:pt>
    <dgm:pt modelId="{D1B71DE1-6A9A-4411-A99F-419FD9404404}" type="pres">
      <dgm:prSet presAssocID="{D6116519-CBA5-42A0-B4F9-FD1650C2CB7B}" presName="srcNode" presStyleLbl="node1" presStyleIdx="0" presStyleCnt="5"/>
      <dgm:spPr/>
    </dgm:pt>
    <dgm:pt modelId="{ED2B51A4-43D2-4006-A9EE-6AFD8EB01DAB}" type="pres">
      <dgm:prSet presAssocID="{D6116519-CBA5-42A0-B4F9-FD1650C2CB7B}" presName="conn" presStyleLbl="parChTrans1D2" presStyleIdx="0" presStyleCnt="1"/>
      <dgm:spPr/>
      <dgm:t>
        <a:bodyPr/>
        <a:lstStyle/>
        <a:p>
          <a:endParaRPr lang="en-US"/>
        </a:p>
      </dgm:t>
    </dgm:pt>
    <dgm:pt modelId="{C6606994-F6C2-42AF-B251-4BE59984FC42}" type="pres">
      <dgm:prSet presAssocID="{D6116519-CBA5-42A0-B4F9-FD1650C2CB7B}" presName="extraNode" presStyleLbl="node1" presStyleIdx="0" presStyleCnt="5"/>
      <dgm:spPr/>
    </dgm:pt>
    <dgm:pt modelId="{0556D582-9830-480B-A0BC-D484E841A7F9}" type="pres">
      <dgm:prSet presAssocID="{D6116519-CBA5-42A0-B4F9-FD1650C2CB7B}" presName="dstNode" presStyleLbl="node1" presStyleIdx="0" presStyleCnt="5"/>
      <dgm:spPr/>
    </dgm:pt>
    <dgm:pt modelId="{FA4D8DB6-3735-48B3-B166-0E342EBCC5C2}" type="pres">
      <dgm:prSet presAssocID="{B067C3A4-C3A8-44AA-9513-501F4740948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C0B17-95B3-462D-9DA5-527C527641DA}" type="pres">
      <dgm:prSet presAssocID="{B067C3A4-C3A8-44AA-9513-501F4740948E}" presName="accent_1" presStyleCnt="0"/>
      <dgm:spPr/>
    </dgm:pt>
    <dgm:pt modelId="{0EEB1133-A63B-4907-83F4-990ABDCEE9E0}" type="pres">
      <dgm:prSet presAssocID="{B067C3A4-C3A8-44AA-9513-501F4740948E}" presName="accentRepeatNode" presStyleLbl="solidFgAcc1" presStyleIdx="0" presStyleCnt="5"/>
      <dgm:spPr>
        <a:solidFill>
          <a:schemeClr val="bg1"/>
        </a:solidFill>
      </dgm:spPr>
    </dgm:pt>
    <dgm:pt modelId="{F9F68F79-FC95-4181-AD1F-C569A6FDCBED}" type="pres">
      <dgm:prSet presAssocID="{A2789E9D-238F-4FFC-9D95-5B6B0680DE4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13CE6-80D3-4EE1-B647-B24AD7219E30}" type="pres">
      <dgm:prSet presAssocID="{A2789E9D-238F-4FFC-9D95-5B6B0680DE4F}" presName="accent_2" presStyleCnt="0"/>
      <dgm:spPr/>
    </dgm:pt>
    <dgm:pt modelId="{9D6C6BDF-D330-4781-B20D-EDE8FFA17867}" type="pres">
      <dgm:prSet presAssocID="{A2789E9D-238F-4FFC-9D95-5B6B0680DE4F}" presName="accentRepeatNode" presStyleLbl="solidFgAcc1" presStyleIdx="1" presStyleCnt="5"/>
      <dgm:spPr/>
    </dgm:pt>
    <dgm:pt modelId="{241D29B2-2F42-40EA-9A2B-543DA3D6F1F5}" type="pres">
      <dgm:prSet presAssocID="{A0D4ED5F-F687-4A43-91CC-6562A78A5EC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E8DED-277E-4676-9989-2E289E974C8A}" type="pres">
      <dgm:prSet presAssocID="{A0D4ED5F-F687-4A43-91CC-6562A78A5ECC}" presName="accent_3" presStyleCnt="0"/>
      <dgm:spPr/>
    </dgm:pt>
    <dgm:pt modelId="{F4D9540A-D530-4BD8-A2BD-64966C84C0BF}" type="pres">
      <dgm:prSet presAssocID="{A0D4ED5F-F687-4A43-91CC-6562A78A5ECC}" presName="accentRepeatNode" presStyleLbl="solidFgAcc1" presStyleIdx="2" presStyleCnt="5"/>
      <dgm:spPr/>
    </dgm:pt>
    <dgm:pt modelId="{55A71A80-7E12-47AD-94E3-5C00E03E0D10}" type="pres">
      <dgm:prSet presAssocID="{12903DBF-53D1-4182-BA7C-C46E3FA21AF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F07B7-2DEE-4A01-8E59-C0076FFE695F}" type="pres">
      <dgm:prSet presAssocID="{12903DBF-53D1-4182-BA7C-C46E3FA21AFD}" presName="accent_4" presStyleCnt="0"/>
      <dgm:spPr/>
    </dgm:pt>
    <dgm:pt modelId="{1A4D523E-82DC-4C84-BBF6-18B9961E1E6F}" type="pres">
      <dgm:prSet presAssocID="{12903DBF-53D1-4182-BA7C-C46E3FA21AFD}" presName="accentRepeatNode" presStyleLbl="solidFgAcc1" presStyleIdx="3" presStyleCnt="5"/>
      <dgm:spPr/>
    </dgm:pt>
    <dgm:pt modelId="{4F17396B-CC44-4A8C-85CE-6DA879F8FC6F}" type="pres">
      <dgm:prSet presAssocID="{BD66F43F-AF94-43F8-8001-1798DD54AF5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13FA3-B95E-4D37-8C2D-C57EE1A3626A}" type="pres">
      <dgm:prSet presAssocID="{BD66F43F-AF94-43F8-8001-1798DD54AF59}" presName="accent_5" presStyleCnt="0"/>
      <dgm:spPr/>
    </dgm:pt>
    <dgm:pt modelId="{351847D7-CE86-43FA-9408-9351160E3344}" type="pres">
      <dgm:prSet presAssocID="{BD66F43F-AF94-43F8-8001-1798DD54AF59}" presName="accentRepeatNode" presStyleLbl="solidFgAcc1" presStyleIdx="4" presStyleCnt="5" custLinFactNeighborY="8419"/>
      <dgm:spPr>
        <a:solidFill>
          <a:srgbClr val="00B050"/>
        </a:solidFill>
      </dgm:spPr>
    </dgm:pt>
  </dgm:ptLst>
  <dgm:cxnLst>
    <dgm:cxn modelId="{0214DFA7-4EF8-4613-875F-6796C475148C}" type="presOf" srcId="{12903DBF-53D1-4182-BA7C-C46E3FA21AFD}" destId="{55A71A80-7E12-47AD-94E3-5C00E03E0D10}" srcOrd="0" destOrd="0" presId="urn:microsoft.com/office/officeart/2008/layout/VerticalCurvedList"/>
    <dgm:cxn modelId="{3F966138-631F-4F0C-B8FD-58E3E3A43E5B}" type="presOf" srcId="{BD66F43F-AF94-43F8-8001-1798DD54AF59}" destId="{4F17396B-CC44-4A8C-85CE-6DA879F8FC6F}" srcOrd="0" destOrd="0" presId="urn:microsoft.com/office/officeart/2008/layout/VerticalCurvedList"/>
    <dgm:cxn modelId="{318F9DE1-076C-4672-9A2F-317161C3B305}" type="presOf" srcId="{B067C3A4-C3A8-44AA-9513-501F4740948E}" destId="{FA4D8DB6-3735-48B3-B166-0E342EBCC5C2}" srcOrd="0" destOrd="0" presId="urn:microsoft.com/office/officeart/2008/layout/VerticalCurvedList"/>
    <dgm:cxn modelId="{2B2FCB62-DD9E-4F18-940C-798471859758}" type="presOf" srcId="{C7A8772C-17BC-4905-B584-0118541AF1F0}" destId="{ED2B51A4-43D2-4006-A9EE-6AFD8EB01DAB}" srcOrd="0" destOrd="0" presId="urn:microsoft.com/office/officeart/2008/layout/VerticalCurvedList"/>
    <dgm:cxn modelId="{3DF450A0-88B8-424E-826F-076E9E3B410B}" srcId="{D6116519-CBA5-42A0-B4F9-FD1650C2CB7B}" destId="{A0D4ED5F-F687-4A43-91CC-6562A78A5ECC}" srcOrd="2" destOrd="0" parTransId="{059E7DB5-6B8D-44FC-93A5-623FDC87F486}" sibTransId="{5385F65F-6AB6-4977-91CA-14548A23B374}"/>
    <dgm:cxn modelId="{E8D480CE-4863-429C-93C4-0D5261AEC0A7}" type="presOf" srcId="{A2789E9D-238F-4FFC-9D95-5B6B0680DE4F}" destId="{F9F68F79-FC95-4181-AD1F-C569A6FDCBED}" srcOrd="0" destOrd="0" presId="urn:microsoft.com/office/officeart/2008/layout/VerticalCurvedList"/>
    <dgm:cxn modelId="{92E6C63D-4EAE-4DC3-B11F-CC3E384BFD9F}" srcId="{D6116519-CBA5-42A0-B4F9-FD1650C2CB7B}" destId="{BD66F43F-AF94-43F8-8001-1798DD54AF59}" srcOrd="4" destOrd="0" parTransId="{B9E2708C-E8E1-48F9-8AE2-0A3297B3E8AC}" sibTransId="{558D66C6-667E-4109-9564-483FD8A743C2}"/>
    <dgm:cxn modelId="{CEE34E3C-EB05-457E-8063-BEA02BE4444A}" type="presOf" srcId="{D6116519-CBA5-42A0-B4F9-FD1650C2CB7B}" destId="{56112C63-8140-41C8-AB3F-A4BEEF95A2F4}" srcOrd="0" destOrd="0" presId="urn:microsoft.com/office/officeart/2008/layout/VerticalCurvedList"/>
    <dgm:cxn modelId="{C6458E1E-4C00-49D4-921E-FFE4CFE468ED}" srcId="{D6116519-CBA5-42A0-B4F9-FD1650C2CB7B}" destId="{B067C3A4-C3A8-44AA-9513-501F4740948E}" srcOrd="0" destOrd="0" parTransId="{B802D87E-CBDF-40FE-8D7B-308914A1A737}" sibTransId="{C7A8772C-17BC-4905-B584-0118541AF1F0}"/>
    <dgm:cxn modelId="{585F5307-67E1-4FFA-B997-FFA397FF0610}" type="presOf" srcId="{A0D4ED5F-F687-4A43-91CC-6562A78A5ECC}" destId="{241D29B2-2F42-40EA-9A2B-543DA3D6F1F5}" srcOrd="0" destOrd="0" presId="urn:microsoft.com/office/officeart/2008/layout/VerticalCurvedList"/>
    <dgm:cxn modelId="{6E7812D9-57F0-48F5-911C-BD8C47A6B6E5}" srcId="{D6116519-CBA5-42A0-B4F9-FD1650C2CB7B}" destId="{A2789E9D-238F-4FFC-9D95-5B6B0680DE4F}" srcOrd="1" destOrd="0" parTransId="{1C76D874-AE3B-450C-BD18-D6B98E43A2F1}" sibTransId="{57E27C42-EC14-48AA-80AC-2D718E08F103}"/>
    <dgm:cxn modelId="{5A745D61-5AFC-4503-BBA6-3AB685A52B95}" srcId="{D6116519-CBA5-42A0-B4F9-FD1650C2CB7B}" destId="{12903DBF-53D1-4182-BA7C-C46E3FA21AFD}" srcOrd="3" destOrd="0" parTransId="{CADD430A-236F-44C3-A713-AEEF73118277}" sibTransId="{B5C2E1AD-AB8E-4AF5-9E67-162DD0B292E8}"/>
    <dgm:cxn modelId="{C87D6667-0DF0-4B14-86E5-4D2EC945A81B}" type="presParOf" srcId="{56112C63-8140-41C8-AB3F-A4BEEF95A2F4}" destId="{F875DF7C-DF26-42E1-9B15-91F5D63BCAC2}" srcOrd="0" destOrd="0" presId="urn:microsoft.com/office/officeart/2008/layout/VerticalCurvedList"/>
    <dgm:cxn modelId="{DA1BBD51-BDF9-4DF9-BF8B-1EF75F2A3095}" type="presParOf" srcId="{F875DF7C-DF26-42E1-9B15-91F5D63BCAC2}" destId="{DC2EA8E8-B9FB-4DC0-A9E4-D8178FC075B5}" srcOrd="0" destOrd="0" presId="urn:microsoft.com/office/officeart/2008/layout/VerticalCurvedList"/>
    <dgm:cxn modelId="{C9A6CBCE-5376-4A59-B34A-B02C85DBBED4}" type="presParOf" srcId="{DC2EA8E8-B9FB-4DC0-A9E4-D8178FC075B5}" destId="{D1B71DE1-6A9A-4411-A99F-419FD9404404}" srcOrd="0" destOrd="0" presId="urn:microsoft.com/office/officeart/2008/layout/VerticalCurvedList"/>
    <dgm:cxn modelId="{2B91B05A-B7CB-4D35-A689-087E5024F85E}" type="presParOf" srcId="{DC2EA8E8-B9FB-4DC0-A9E4-D8178FC075B5}" destId="{ED2B51A4-43D2-4006-A9EE-6AFD8EB01DAB}" srcOrd="1" destOrd="0" presId="urn:microsoft.com/office/officeart/2008/layout/VerticalCurvedList"/>
    <dgm:cxn modelId="{C8E709CA-C27F-41E7-ADDE-5D648C447EB0}" type="presParOf" srcId="{DC2EA8E8-B9FB-4DC0-A9E4-D8178FC075B5}" destId="{C6606994-F6C2-42AF-B251-4BE59984FC42}" srcOrd="2" destOrd="0" presId="urn:microsoft.com/office/officeart/2008/layout/VerticalCurvedList"/>
    <dgm:cxn modelId="{AA499FD2-6763-4488-9860-B11EFF4F6827}" type="presParOf" srcId="{DC2EA8E8-B9FB-4DC0-A9E4-D8178FC075B5}" destId="{0556D582-9830-480B-A0BC-D484E841A7F9}" srcOrd="3" destOrd="0" presId="urn:microsoft.com/office/officeart/2008/layout/VerticalCurvedList"/>
    <dgm:cxn modelId="{44D2343D-CFF3-42C6-B94E-C798A421C1DB}" type="presParOf" srcId="{F875DF7C-DF26-42E1-9B15-91F5D63BCAC2}" destId="{FA4D8DB6-3735-48B3-B166-0E342EBCC5C2}" srcOrd="1" destOrd="0" presId="urn:microsoft.com/office/officeart/2008/layout/VerticalCurvedList"/>
    <dgm:cxn modelId="{3B4573AF-940A-43D4-9749-D7CA88E144AB}" type="presParOf" srcId="{F875DF7C-DF26-42E1-9B15-91F5D63BCAC2}" destId="{32AC0B17-95B3-462D-9DA5-527C527641DA}" srcOrd="2" destOrd="0" presId="urn:microsoft.com/office/officeart/2008/layout/VerticalCurvedList"/>
    <dgm:cxn modelId="{E6C290B4-CC4A-440D-99BC-7BCD75D59EA7}" type="presParOf" srcId="{32AC0B17-95B3-462D-9DA5-527C527641DA}" destId="{0EEB1133-A63B-4907-83F4-990ABDCEE9E0}" srcOrd="0" destOrd="0" presId="urn:microsoft.com/office/officeart/2008/layout/VerticalCurvedList"/>
    <dgm:cxn modelId="{2D6D3880-6949-4327-B127-DA59B0580254}" type="presParOf" srcId="{F875DF7C-DF26-42E1-9B15-91F5D63BCAC2}" destId="{F9F68F79-FC95-4181-AD1F-C569A6FDCBED}" srcOrd="3" destOrd="0" presId="urn:microsoft.com/office/officeart/2008/layout/VerticalCurvedList"/>
    <dgm:cxn modelId="{1944AE25-5B5D-4E07-A604-F97BB44BC342}" type="presParOf" srcId="{F875DF7C-DF26-42E1-9B15-91F5D63BCAC2}" destId="{F7013CE6-80D3-4EE1-B647-B24AD7219E30}" srcOrd="4" destOrd="0" presId="urn:microsoft.com/office/officeart/2008/layout/VerticalCurvedList"/>
    <dgm:cxn modelId="{20063B06-185D-40D0-A446-F56B563B07B9}" type="presParOf" srcId="{F7013CE6-80D3-4EE1-B647-B24AD7219E30}" destId="{9D6C6BDF-D330-4781-B20D-EDE8FFA17867}" srcOrd="0" destOrd="0" presId="urn:microsoft.com/office/officeart/2008/layout/VerticalCurvedList"/>
    <dgm:cxn modelId="{24075803-BCEE-4AEF-AA36-6953D0540D87}" type="presParOf" srcId="{F875DF7C-DF26-42E1-9B15-91F5D63BCAC2}" destId="{241D29B2-2F42-40EA-9A2B-543DA3D6F1F5}" srcOrd="5" destOrd="0" presId="urn:microsoft.com/office/officeart/2008/layout/VerticalCurvedList"/>
    <dgm:cxn modelId="{EC179D59-A23B-4411-81DE-5364E9A54F8A}" type="presParOf" srcId="{F875DF7C-DF26-42E1-9B15-91F5D63BCAC2}" destId="{B9AE8DED-277E-4676-9989-2E289E974C8A}" srcOrd="6" destOrd="0" presId="urn:microsoft.com/office/officeart/2008/layout/VerticalCurvedList"/>
    <dgm:cxn modelId="{C6B6CEFE-2A3C-4B6F-8C24-8A72FE7F1774}" type="presParOf" srcId="{B9AE8DED-277E-4676-9989-2E289E974C8A}" destId="{F4D9540A-D530-4BD8-A2BD-64966C84C0BF}" srcOrd="0" destOrd="0" presId="urn:microsoft.com/office/officeart/2008/layout/VerticalCurvedList"/>
    <dgm:cxn modelId="{09613AD6-62C6-4101-AD41-FEA388306374}" type="presParOf" srcId="{F875DF7C-DF26-42E1-9B15-91F5D63BCAC2}" destId="{55A71A80-7E12-47AD-94E3-5C00E03E0D10}" srcOrd="7" destOrd="0" presId="urn:microsoft.com/office/officeart/2008/layout/VerticalCurvedList"/>
    <dgm:cxn modelId="{A1611A96-9A97-4E11-A323-206AF430413D}" type="presParOf" srcId="{F875DF7C-DF26-42E1-9B15-91F5D63BCAC2}" destId="{336F07B7-2DEE-4A01-8E59-C0076FFE695F}" srcOrd="8" destOrd="0" presId="urn:microsoft.com/office/officeart/2008/layout/VerticalCurvedList"/>
    <dgm:cxn modelId="{92BCE67B-ACD1-4993-B3A5-FCA265AE7301}" type="presParOf" srcId="{336F07B7-2DEE-4A01-8E59-C0076FFE695F}" destId="{1A4D523E-82DC-4C84-BBF6-18B9961E1E6F}" srcOrd="0" destOrd="0" presId="urn:microsoft.com/office/officeart/2008/layout/VerticalCurvedList"/>
    <dgm:cxn modelId="{55043732-329C-46C6-A8FA-89E80F154AE4}" type="presParOf" srcId="{F875DF7C-DF26-42E1-9B15-91F5D63BCAC2}" destId="{4F17396B-CC44-4A8C-85CE-6DA879F8FC6F}" srcOrd="9" destOrd="0" presId="urn:microsoft.com/office/officeart/2008/layout/VerticalCurvedList"/>
    <dgm:cxn modelId="{BEBD6736-61B0-46CC-BEC0-18A5156373C3}" type="presParOf" srcId="{F875DF7C-DF26-42E1-9B15-91F5D63BCAC2}" destId="{1C013FA3-B95E-4D37-8C2D-C57EE1A3626A}" srcOrd="10" destOrd="0" presId="urn:microsoft.com/office/officeart/2008/layout/VerticalCurvedList"/>
    <dgm:cxn modelId="{8AB491F7-0B35-4267-9CFD-121A8C68F453}" type="presParOf" srcId="{1C013FA3-B95E-4D37-8C2D-C57EE1A3626A}" destId="{351847D7-CE86-43FA-9408-9351160E334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B51A4-43D2-4006-A9EE-6AFD8EB01DA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D8DB6-3735-48B3-B166-0E342EBCC5C2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  <a:r>
            <a:rPr lang="en-US" sz="3500" kern="1200" dirty="0"/>
            <a:t> </a:t>
          </a:r>
        </a:p>
      </dsp:txBody>
      <dsp:txXfrm>
        <a:off x="509717" y="338558"/>
        <a:ext cx="7541700" cy="677550"/>
      </dsp:txXfrm>
    </dsp:sp>
    <dsp:sp modelId="{0EEB1133-A63B-4907-83F4-990ABDCEE9E0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A79ADB-E44E-4AF6-8F9B-ED512C3CAE28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Cost Analysis</a:t>
          </a:r>
          <a:endParaRPr lang="en-US" sz="3500" kern="1200" dirty="0"/>
        </a:p>
      </dsp:txBody>
      <dsp:txXfrm>
        <a:off x="995230" y="1354558"/>
        <a:ext cx="7056187" cy="677550"/>
      </dsp:txXfrm>
    </dsp:sp>
    <dsp:sp modelId="{058FB819-9429-4B99-BA3A-1D6583E4662F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A3163-127A-4098-BEAD-FCDDA0B2ACDA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Logistics and Time Performance</a:t>
          </a:r>
        </a:p>
      </dsp:txBody>
      <dsp:txXfrm>
        <a:off x="1144243" y="2370558"/>
        <a:ext cx="6907174" cy="677550"/>
      </dsp:txXfrm>
    </dsp:sp>
    <dsp:sp modelId="{E00EBC27-55EE-4106-9536-A309AEBA7F2B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5E979-5DEF-4826-966A-3406C831DB33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Solution</a:t>
          </a:r>
        </a:p>
      </dsp:txBody>
      <dsp:txXfrm>
        <a:off x="995230" y="3386558"/>
        <a:ext cx="7056187" cy="677550"/>
      </dsp:txXfrm>
    </dsp:sp>
    <dsp:sp modelId="{17CFC629-3B0B-48BA-810E-16285B8C245F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F85B6-5194-4BF1-B54F-92CE5A8FA6B6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Conclusion</a:t>
          </a:r>
          <a:endParaRPr lang="en-US" sz="3500" kern="1200" dirty="0"/>
        </a:p>
      </dsp:txBody>
      <dsp:txXfrm>
        <a:off x="509717" y="4402558"/>
        <a:ext cx="7541700" cy="677550"/>
      </dsp:txXfrm>
    </dsp:sp>
    <dsp:sp modelId="{6EAC9682-7631-41C8-9083-261BCD07ECC5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B51A4-43D2-4006-A9EE-6AFD8EB01DA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D8DB6-3735-48B3-B166-0E342EBCC5C2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chemeClr val="tx1"/>
              </a:solidFill>
            </a:rPr>
            <a:t>Introduction </a:t>
          </a:r>
        </a:p>
      </dsp:txBody>
      <dsp:txXfrm>
        <a:off x="509717" y="338558"/>
        <a:ext cx="7541700" cy="677550"/>
      </dsp:txXfrm>
    </dsp:sp>
    <dsp:sp modelId="{0EEB1133-A63B-4907-83F4-990ABDCEE9E0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3D511-FB54-44C2-86EF-47D05710BCCA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Cost Analysis</a:t>
          </a:r>
          <a:endParaRPr lang="en-US" sz="3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95230" y="1354558"/>
        <a:ext cx="7056187" cy="677550"/>
      </dsp:txXfrm>
    </dsp:sp>
    <dsp:sp modelId="{87019038-0175-4749-B7E2-A8BF460E0CFE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41EBA-F32F-4AA9-BAC7-74FE4BBFDF4D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Logistics and Time Performance</a:t>
          </a:r>
          <a:endParaRPr lang="en-US" sz="3500" kern="1200" dirty="0">
            <a:solidFill>
              <a:schemeClr val="tx1"/>
            </a:solidFill>
          </a:endParaRPr>
        </a:p>
      </dsp:txBody>
      <dsp:txXfrm>
        <a:off x="1144243" y="2370558"/>
        <a:ext cx="6907174" cy="677550"/>
      </dsp:txXfrm>
    </dsp:sp>
    <dsp:sp modelId="{9ECFFD5D-2A08-4D0B-828A-19C7FB0608C2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DDC74-233A-4C4F-A7A2-ED2B34E40CD0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chemeClr val="tx1"/>
              </a:solidFill>
            </a:rPr>
            <a:t>Solution</a:t>
          </a:r>
        </a:p>
      </dsp:txBody>
      <dsp:txXfrm>
        <a:off x="995230" y="3386558"/>
        <a:ext cx="7056187" cy="677550"/>
      </dsp:txXfrm>
    </dsp:sp>
    <dsp:sp modelId="{3BB16129-5CE7-4943-9022-A238DB928E26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EBC3F-8677-4938-A418-E4B0193E3C4F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Conclusion</a:t>
          </a:r>
          <a:endParaRPr lang="en-US" sz="3500" kern="1200" dirty="0">
            <a:solidFill>
              <a:schemeClr val="tx1"/>
            </a:solidFill>
          </a:endParaRPr>
        </a:p>
      </dsp:txBody>
      <dsp:txXfrm>
        <a:off x="509717" y="4402558"/>
        <a:ext cx="7541700" cy="677550"/>
      </dsp:txXfrm>
    </dsp:sp>
    <dsp:sp modelId="{A5456EB7-C234-4A38-AF5C-F8059FADC474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B51A4-43D2-4006-A9EE-6AFD8EB01DA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D8DB6-3735-48B3-B166-0E342EBCC5C2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chemeClr val="tx1"/>
              </a:solidFill>
            </a:rPr>
            <a:t>Introduction </a:t>
          </a:r>
          <a:endParaRPr lang="en-US" sz="3500" kern="1200" dirty="0"/>
        </a:p>
      </dsp:txBody>
      <dsp:txXfrm>
        <a:off x="509717" y="338558"/>
        <a:ext cx="7541700" cy="677550"/>
      </dsp:txXfrm>
    </dsp:sp>
    <dsp:sp modelId="{0EEB1133-A63B-4907-83F4-990ABDCEE9E0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83546-577B-4E32-9DA4-53AC3FBAFD76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Cost Analysis</a:t>
          </a:r>
          <a:endParaRPr lang="en-US" sz="3500" kern="1200" dirty="0">
            <a:solidFill>
              <a:schemeClr val="tx1"/>
            </a:solidFill>
          </a:endParaRPr>
        </a:p>
      </dsp:txBody>
      <dsp:txXfrm>
        <a:off x="995230" y="1354558"/>
        <a:ext cx="7056187" cy="677550"/>
      </dsp:txXfrm>
    </dsp:sp>
    <dsp:sp modelId="{8C79C9FE-D909-4315-95C6-7DC05CDE8868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A5151-8238-4300-9ED4-1E00B3F6AC4D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chemeClr val="tx1"/>
              </a:solidFill>
            </a:rPr>
            <a:t>Logistics and Time Performance</a:t>
          </a:r>
        </a:p>
      </dsp:txBody>
      <dsp:txXfrm>
        <a:off x="1144243" y="2370558"/>
        <a:ext cx="6907174" cy="677550"/>
      </dsp:txXfrm>
    </dsp:sp>
    <dsp:sp modelId="{CE332B21-6117-4840-94C4-42FD8D4C6FA8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EB9F8-AEF8-4F14-95E5-2E06D863DD5C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Solution</a:t>
          </a:r>
        </a:p>
      </dsp:txBody>
      <dsp:txXfrm>
        <a:off x="995230" y="3386558"/>
        <a:ext cx="7056187" cy="677550"/>
      </dsp:txXfrm>
    </dsp:sp>
    <dsp:sp modelId="{283193E2-5D3B-429A-82E1-7D401CEB2904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2050B-EA73-43BC-B316-D80B99F5C2EB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Conclusion</a:t>
          </a:r>
          <a:endParaRPr lang="en-US" sz="3500" kern="1200" dirty="0">
            <a:solidFill>
              <a:schemeClr val="tx1"/>
            </a:solidFill>
          </a:endParaRPr>
        </a:p>
      </dsp:txBody>
      <dsp:txXfrm>
        <a:off x="509717" y="4402558"/>
        <a:ext cx="7541700" cy="677550"/>
      </dsp:txXfrm>
    </dsp:sp>
    <dsp:sp modelId="{920A9AF5-B39B-47EC-B87E-CA332E9262C6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B51A4-43D2-4006-A9EE-6AFD8EB01DA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D8DB6-3735-48B3-B166-0E342EBCC5C2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chemeClr val="tx1"/>
              </a:solidFill>
            </a:rPr>
            <a:t>Introduction </a:t>
          </a:r>
          <a:endParaRPr lang="en-US" sz="3500" kern="1200" dirty="0"/>
        </a:p>
      </dsp:txBody>
      <dsp:txXfrm>
        <a:off x="509717" y="338558"/>
        <a:ext cx="7541700" cy="677550"/>
      </dsp:txXfrm>
    </dsp:sp>
    <dsp:sp modelId="{0EEB1133-A63B-4907-83F4-990ABDCEE9E0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68F79-FC95-4181-AD1F-C569A6FDCBED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Cost Analysis</a:t>
          </a:r>
          <a:endParaRPr lang="en-US" sz="3500" kern="1200" dirty="0">
            <a:solidFill>
              <a:schemeClr val="tx1"/>
            </a:solidFill>
          </a:endParaRPr>
        </a:p>
      </dsp:txBody>
      <dsp:txXfrm>
        <a:off x="995230" y="1354558"/>
        <a:ext cx="7056187" cy="677550"/>
      </dsp:txXfrm>
    </dsp:sp>
    <dsp:sp modelId="{9D6C6BDF-D330-4781-B20D-EDE8FFA17867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D29B2-2F42-40EA-9A2B-543DA3D6F1F5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chemeClr val="tx1"/>
              </a:solidFill>
            </a:rPr>
            <a:t>Logistics and Time Performance</a:t>
          </a:r>
        </a:p>
      </dsp:txBody>
      <dsp:txXfrm>
        <a:off x="1144243" y="2370558"/>
        <a:ext cx="6907174" cy="677550"/>
      </dsp:txXfrm>
    </dsp:sp>
    <dsp:sp modelId="{F4D9540A-D530-4BD8-A2BD-64966C84C0BF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71A80-7E12-47AD-94E3-5C00E03E0D10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chemeClr val="tx1"/>
              </a:solidFill>
            </a:rPr>
            <a:t>Solution</a:t>
          </a:r>
        </a:p>
      </dsp:txBody>
      <dsp:txXfrm>
        <a:off x="995230" y="3386558"/>
        <a:ext cx="7056187" cy="677550"/>
      </dsp:txXfrm>
    </dsp:sp>
    <dsp:sp modelId="{1A4D523E-82DC-4C84-BBF6-18B9961E1E6F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7396B-CC44-4A8C-85CE-6DA879F8FC6F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Conclusion</a:t>
          </a:r>
          <a:endParaRPr lang="en-US" sz="3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9717" y="4402558"/>
        <a:ext cx="7541700" cy="677550"/>
      </dsp:txXfrm>
    </dsp:sp>
    <dsp:sp modelId="{351847D7-CE86-43FA-9408-9351160E3344}">
      <dsp:nvSpPr>
        <dsp:cNvPr id="0" name=""/>
        <dsp:cNvSpPr/>
      </dsp:nvSpPr>
      <dsp:spPr>
        <a:xfrm>
          <a:off x="86248" y="4389168"/>
          <a:ext cx="846937" cy="84693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24051-6BB6-4C9E-AE1B-3C1337ED1B0C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0EC66-C685-421A-B8E2-91DBEFC84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59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68CEF-B13F-4860-8ED0-511B95B37594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EAB1E-91BC-424B-96F8-E180D764E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0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E0DC5-325B-439A-961F-6C670008BE6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6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C5D18-42BC-456F-A007-23DED0649D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97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were given</a:t>
            </a:r>
            <a:r>
              <a:rPr lang="en-US" baseline="0" dirty="0"/>
              <a:t> the data for three quarters of operations for Ajax. We are </a:t>
            </a:r>
            <a:r>
              <a:rPr lang="en-US" baseline="0" dirty="0" err="1"/>
              <a:t>gonna</a:t>
            </a:r>
            <a:r>
              <a:rPr lang="en-US" baseline="0" dirty="0"/>
              <a:t> walk to the quarters one by one and explain the decisions we made based on the data we were given.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C5D18-42BC-456F-A007-23DED0649D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9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91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423736"/>
            <a:ext cx="10972800" cy="4081943"/>
          </a:xfrm>
        </p:spPr>
        <p:txBody>
          <a:bodyPr/>
          <a:lstStyle>
            <a:lvl1pPr algn="l">
              <a:buFont typeface="Arial" pitchFamily="34" charset="0"/>
              <a:buChar char="•"/>
              <a:defRPr sz="2400" baseline="0">
                <a:solidFill>
                  <a:srgbClr val="139A29"/>
                </a:solidFill>
                <a:latin typeface="Arial" pitchFamily="34" charset="0"/>
                <a:cs typeface="Arial" pitchFamily="34" charset="0"/>
              </a:defRPr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7600" y="5502593"/>
            <a:ext cx="2844800" cy="365125"/>
          </a:xfrm>
        </p:spPr>
        <p:txBody>
          <a:bodyPr/>
          <a:lstStyle/>
          <a:p>
            <a:fld id="{07E4C76B-B62B-E041-BECA-E1452F308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rgbClr val="139A2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72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4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5502593"/>
            <a:ext cx="28448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3/13/2014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5502593"/>
            <a:ext cx="2844800" cy="365125"/>
          </a:xfrm>
        </p:spPr>
        <p:txBody>
          <a:bodyPr/>
          <a:lstStyle/>
          <a:p>
            <a:fld id="{07E4C76B-B62B-E041-BECA-E1452F308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9920" y="1295400"/>
            <a:ext cx="9814984" cy="3657600"/>
          </a:xfrm>
        </p:spPr>
        <p:txBody>
          <a:bodyPr/>
          <a:lstStyle>
            <a:lvl1pPr>
              <a:buNone/>
              <a:defRPr sz="2400" baseline="0">
                <a:solidFill>
                  <a:srgbClr val="139A29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94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3/13/2014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C76B-B62B-E041-BECA-E1452F308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9920" y="1295400"/>
            <a:ext cx="9814984" cy="3657600"/>
          </a:xfrm>
        </p:spPr>
        <p:txBody>
          <a:bodyPr/>
          <a:lstStyle>
            <a:lvl1pPr>
              <a:buNone/>
              <a:defRPr sz="2400" baseline="0">
                <a:solidFill>
                  <a:srgbClr val="139A29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15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3/13/2014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C76B-B62B-E041-BECA-E1452F308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9920" y="1295400"/>
            <a:ext cx="9814984" cy="3657600"/>
          </a:xfrm>
        </p:spPr>
        <p:txBody>
          <a:bodyPr/>
          <a:lstStyle>
            <a:lvl1pPr>
              <a:buNone/>
              <a:defRPr sz="2400" baseline="0">
                <a:solidFill>
                  <a:srgbClr val="139A29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516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334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3/13/2014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177C-7E4C-4042-A0DF-7E52CAB35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3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6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3/14/2013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7E4C76B-B62B-E041-BECA-E1452F308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2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2043"/>
            <a:ext cx="12192000" cy="745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61856"/>
            <a:ext cx="4331369" cy="646331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Rockwell Extra Bold" panose="020609030405050204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Rockwell Extra Bold" panose="020609030405050204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EST. 1890</a:t>
            </a:r>
          </a:p>
        </p:txBody>
      </p:sp>
    </p:spTree>
    <p:extLst>
      <p:ext uri="{BB962C8B-B14F-4D97-AF65-F5344CB8AC3E}">
        <p14:creationId xmlns:p14="http://schemas.microsoft.com/office/powerpoint/2010/main" val="15365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30177478"/>
              </p:ext>
            </p:extLst>
          </p:nvPr>
        </p:nvGraphicFramePr>
        <p:xfrm>
          <a:off x="2032000" y="2661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3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94377"/>
              </p:ext>
            </p:extLst>
          </p:nvPr>
        </p:nvGraphicFramePr>
        <p:xfrm>
          <a:off x="3726159" y="1758246"/>
          <a:ext cx="4783494" cy="30630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91747">
                  <a:extLst>
                    <a:ext uri="{9D8B030D-6E8A-4147-A177-3AD203B41FA5}">
                      <a16:colId xmlns="" xmlns:a16="http://schemas.microsoft.com/office/drawing/2014/main" val="1971090577"/>
                    </a:ext>
                  </a:extLst>
                </a:gridCol>
                <a:gridCol w="2391747">
                  <a:extLst>
                    <a:ext uri="{9D8B030D-6E8A-4147-A177-3AD203B41FA5}">
                      <a16:colId xmlns="" xmlns:a16="http://schemas.microsoft.com/office/drawing/2014/main" val="714283813"/>
                    </a:ext>
                  </a:extLst>
                </a:gridCol>
              </a:tblGrid>
              <a:tr h="43757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Countries for Outsource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78179264"/>
                  </a:ext>
                </a:extLst>
              </a:tr>
              <a:tr h="4375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9117171"/>
                  </a:ext>
                </a:extLst>
              </a:tr>
              <a:tr h="4375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83693"/>
                  </a:ext>
                </a:extLst>
              </a:tr>
              <a:tr h="4375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3665493"/>
                  </a:ext>
                </a:extLst>
              </a:tr>
              <a:tr h="4375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2553376"/>
                  </a:ext>
                </a:extLst>
              </a:tr>
              <a:tr h="43757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1118756"/>
                  </a:ext>
                </a:extLst>
              </a:tr>
              <a:tr h="4375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366338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05032" y="2602604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Glass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05032" y="2955377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Blender Jug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3" y="3747384"/>
            <a:ext cx="1287667" cy="119939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996756" y="295063"/>
            <a:ext cx="8242300" cy="6238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Model </a:t>
            </a:r>
            <a:r>
              <a:rPr lang="en-US" sz="4400" b="1" dirty="0">
                <a:solidFill>
                  <a:srgbClr val="008000"/>
                </a:solidFill>
                <a:latin typeface="Arial Black" panose="020B0A04020102020204" pitchFamily="34" charset="0"/>
              </a:rPr>
              <a:t>A1 Blender (2017)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02" y="4895260"/>
            <a:ext cx="1199401" cy="913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52" y="4787071"/>
            <a:ext cx="867098" cy="363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82" y="4681234"/>
            <a:ext cx="773639" cy="295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13" y="4744743"/>
            <a:ext cx="711334" cy="2336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90" y="3668198"/>
            <a:ext cx="1365551" cy="3686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83" y="3625311"/>
            <a:ext cx="690564" cy="25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6203" y="1666775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Plastic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15987" y="3538238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Rubber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0314" y="3494056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Stainless Steel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5188" y="4776379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Motor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164561" y="1899273"/>
            <a:ext cx="827788" cy="224707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578456" y="2301821"/>
            <a:ext cx="404563" cy="20568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73108" y="2517460"/>
            <a:ext cx="683640" cy="1699861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224142" y="3106465"/>
            <a:ext cx="97400" cy="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441666" y="3995774"/>
            <a:ext cx="1004387" cy="4129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" idx="1"/>
          </p:cNvCxnSpPr>
          <p:nvPr/>
        </p:nvCxnSpPr>
        <p:spPr>
          <a:xfrm flipH="1">
            <a:off x="6273108" y="3769070"/>
            <a:ext cx="642878" cy="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1"/>
          </p:cNvCxnSpPr>
          <p:nvPr/>
        </p:nvCxnSpPr>
        <p:spPr>
          <a:xfrm flipH="1">
            <a:off x="6450563" y="5007211"/>
            <a:ext cx="534624" cy="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945694" y="1999224"/>
            <a:ext cx="137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Feeder Cap</a:t>
            </a:r>
          </a:p>
          <a:p>
            <a:r>
              <a:rPr lang="en-US" sz="1200" dirty="0">
                <a:latin typeface="Arial"/>
                <a:cs typeface="Arial"/>
              </a:rPr>
              <a:t>Cover</a:t>
            </a:r>
          </a:p>
          <a:p>
            <a:r>
              <a:rPr lang="en-US" sz="1200" dirty="0">
                <a:latin typeface="Arial"/>
                <a:cs typeface="Arial"/>
              </a:rPr>
              <a:t>Container Bottom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75860" y="3940322"/>
            <a:ext cx="1051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Sealing Ring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73564" y="3839372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Agitator Blade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86792" y="5106212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Motor Base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0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2.22222E-6 L 0.25026 -0.2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-1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25261 -0.220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-110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3.7037E-6 L 0.25352 -0.18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9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25209 -0.15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76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25417 -0.081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409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25339 -0.114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-57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2556 -0.062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310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3" grpId="0"/>
      <p:bldP spid="5" grpId="0"/>
      <p:bldP spid="6" grpId="0"/>
      <p:bldP spid="7" grpId="0"/>
      <p:bldP spid="31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70" y="1368969"/>
            <a:ext cx="8242935" cy="4326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1"/>
          <p:cNvSpPr txBox="1">
            <a:spLocks/>
          </p:cNvSpPr>
          <p:nvPr/>
        </p:nvSpPr>
        <p:spPr>
          <a:xfrm>
            <a:off x="2079168" y="-67967"/>
            <a:ext cx="8242935" cy="623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Mode of Transportation</a:t>
            </a:r>
            <a:endParaRPr lang="en-US" sz="4400" b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079168" y="786065"/>
            <a:ext cx="8242935" cy="623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via Panama Canal</a:t>
            </a:r>
          </a:p>
          <a:p>
            <a:pPr marL="0" indent="0" algn="ctr">
              <a:buFont typeface="Arial"/>
              <a:buNone/>
            </a:pPr>
            <a:r>
              <a:rPr lang="en-US" b="1" i="1" dirty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Pro: Cost Effective		Con: Duration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60478" y="2338251"/>
            <a:ext cx="4002833" cy="989044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452568" y="2490651"/>
            <a:ext cx="4310743" cy="836644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808755" y="2412895"/>
            <a:ext cx="4954556" cy="91440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265955" y="2814112"/>
            <a:ext cx="4497356" cy="513183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265955" y="3150014"/>
            <a:ext cx="4422711" cy="177281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02062" y="3084700"/>
            <a:ext cx="4786604" cy="242595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90298" y="2963402"/>
            <a:ext cx="5673013" cy="363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15449" y="3327295"/>
            <a:ext cx="4973217" cy="65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39180" y="3327295"/>
            <a:ext cx="4124131" cy="9050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763311" y="3392610"/>
            <a:ext cx="289249" cy="1222311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8763312" y="3327295"/>
            <a:ext cx="550505" cy="137160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763312" y="3392611"/>
            <a:ext cx="830423" cy="47586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648507" y="2646160"/>
            <a:ext cx="114805" cy="681136"/>
          </a:xfrm>
          <a:prstGeom prst="straightConnector1">
            <a:avLst/>
          </a:prstGeom>
          <a:ln w="76200">
            <a:solidFill>
              <a:srgbClr val="53AA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090298" y="2968067"/>
            <a:ext cx="5673013" cy="363893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715449" y="3331960"/>
            <a:ext cx="4973217" cy="65315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639180" y="3331960"/>
            <a:ext cx="4124131" cy="90507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24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56" y="1395095"/>
            <a:ext cx="8242935" cy="4326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1"/>
          <p:cNvSpPr txBox="1">
            <a:spLocks/>
          </p:cNvSpPr>
          <p:nvPr/>
        </p:nvSpPr>
        <p:spPr>
          <a:xfrm>
            <a:off x="2324819" y="-81918"/>
            <a:ext cx="7365185" cy="623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Mode of Transportation</a:t>
            </a:r>
            <a:endParaRPr lang="en-US" sz="4400" b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2013854" y="812191"/>
            <a:ext cx="8242935" cy="623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LAX (Ocean, Rail and Truck)</a:t>
            </a:r>
          </a:p>
          <a:p>
            <a:pPr marL="0" indent="0" algn="ctr">
              <a:buFont typeface="Arial"/>
              <a:buNone/>
            </a:pPr>
            <a:r>
              <a:rPr lang="en-US" b="1" i="1" dirty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Pro: Cost Effective		Con: Duration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95164" y="2364377"/>
            <a:ext cx="2775998" cy="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87254" y="2364377"/>
            <a:ext cx="3083908" cy="15240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43441" y="2364377"/>
            <a:ext cx="3779676" cy="74644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200641" y="2364377"/>
            <a:ext cx="3322476" cy="4758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200641" y="2364377"/>
            <a:ext cx="3322476" cy="811763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36748" y="2364377"/>
            <a:ext cx="3634414" cy="746449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024984" y="2364377"/>
            <a:ext cx="4446178" cy="625151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650135" y="2364377"/>
            <a:ext cx="3821027" cy="105436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573866" y="2364377"/>
            <a:ext cx="2897296" cy="1894114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71162" y="2364377"/>
            <a:ext cx="1060190" cy="223375"/>
          </a:xfrm>
          <a:prstGeom prst="straightConnector1">
            <a:avLst/>
          </a:prstGeom>
          <a:ln w="76200">
            <a:solidFill>
              <a:srgbClr val="53AA3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47612" y="3660822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5252"/>
                </a:solidFill>
                <a:latin typeface="Arial"/>
                <a:cs typeface="Arial"/>
              </a:rPr>
              <a:t>N/A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31451" y="430061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5252"/>
                </a:solidFill>
                <a:latin typeface="Arial"/>
                <a:cs typeface="Arial"/>
              </a:rPr>
              <a:t>N/A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99937" y="470072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5252"/>
                </a:solidFill>
                <a:latin typeface="Arial"/>
                <a:cs typeface="Arial"/>
              </a:rPr>
              <a:t>N/A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26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64" y="1382033"/>
            <a:ext cx="8242935" cy="4326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163" y="1382032"/>
            <a:ext cx="8242935" cy="4326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2290785" y="-95976"/>
            <a:ext cx="7392711" cy="635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Mode of Transportation</a:t>
            </a:r>
            <a:endParaRPr lang="en-US" sz="4400" b="1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870162" y="799129"/>
            <a:ext cx="8242935" cy="623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Regular/Express </a:t>
            </a:r>
            <a:r>
              <a:rPr lang="en-US" dirty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  <a:p>
            <a:pPr marL="0" indent="0" algn="ctr">
              <a:buFont typeface="Arial"/>
              <a:buNone/>
            </a:pPr>
            <a:r>
              <a:rPr lang="en-US" b="1" i="1" dirty="0" smtClean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Pro: Speed</a:t>
            </a:r>
            <a:r>
              <a:rPr lang="en-US" b="1" dirty="0" smtClean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b="1" i="1" dirty="0" smtClean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b="1" i="1" dirty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Expensive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0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13857" y="0"/>
            <a:ext cx="8242935" cy="5429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Assumptions</a:t>
            </a:r>
          </a:p>
          <a:p>
            <a:pPr algn="ctr"/>
            <a:endParaRPr lang="en-US" sz="1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2016’s Duty, Container Shipping, Bunker Surcharge, Clearance Fees = $0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Negotiated Unit Cost =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 2016 Unit Production Cost</a:t>
            </a:r>
          </a:p>
          <a:p>
            <a:pPr algn="ctr"/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Revenue = Production units x Retail selling price ($ 36.27)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target of production = 4.6 MM units + 3% safety stock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(1.5 weeks of inventory)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Inventory Carrying Cost</a:t>
            </a:r>
          </a:p>
          <a:p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23761"/>
              </p:ext>
            </p:extLst>
          </p:nvPr>
        </p:nvGraphicFramePr>
        <p:xfrm>
          <a:off x="3087324" y="1255324"/>
          <a:ext cx="5778004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2016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2017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$ 12.18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$ 4.87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28924"/>
              </p:ext>
            </p:extLst>
          </p:nvPr>
        </p:nvGraphicFramePr>
        <p:xfrm>
          <a:off x="3087324" y="3056919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3,600,000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4,738,000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43320"/>
              </p:ext>
            </p:extLst>
          </p:nvPr>
        </p:nvGraphicFramePr>
        <p:xfrm>
          <a:off x="3087324" y="2368378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427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130.6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171.8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92768"/>
              </p:ext>
            </p:extLst>
          </p:nvPr>
        </p:nvGraphicFramePr>
        <p:xfrm>
          <a:off x="4626549" y="4365721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161.5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12385"/>
              </p:ext>
            </p:extLst>
          </p:nvPr>
        </p:nvGraphicFramePr>
        <p:xfrm>
          <a:off x="2545332" y="4371157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2017 Capital</a:t>
                      </a:r>
                      <a:r>
                        <a:rPr lang="en-US" sz="1300" baseline="0" dirty="0"/>
                        <a:t> Cost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747"/>
              </p:ext>
            </p:extLst>
          </p:nvPr>
        </p:nvGraphicFramePr>
        <p:xfrm>
          <a:off x="4626549" y="4759733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46.2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07909"/>
              </p:ext>
            </p:extLst>
          </p:nvPr>
        </p:nvGraphicFramePr>
        <p:xfrm>
          <a:off x="2545333" y="4759733"/>
          <a:ext cx="2081216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6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 Service Expense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20342"/>
              </p:ext>
            </p:extLst>
          </p:nvPr>
        </p:nvGraphicFramePr>
        <p:xfrm>
          <a:off x="4626549" y="5143864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13.2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427133"/>
              </p:ext>
            </p:extLst>
          </p:nvPr>
        </p:nvGraphicFramePr>
        <p:xfrm>
          <a:off x="2545332" y="51438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Storage</a:t>
                      </a:r>
                      <a:r>
                        <a:rPr lang="en-US" sz="1300" baseline="0" dirty="0"/>
                        <a:t> Bills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43772"/>
              </p:ext>
            </p:extLst>
          </p:nvPr>
        </p:nvGraphicFramePr>
        <p:xfrm>
          <a:off x="4626549" y="5526298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4.74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345000"/>
              </p:ext>
            </p:extLst>
          </p:nvPr>
        </p:nvGraphicFramePr>
        <p:xfrm>
          <a:off x="2545332" y="5526298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</a:t>
                      </a:r>
                      <a:r>
                        <a:rPr lang="en-US" sz="1300" baseline="0" dirty="0"/>
                        <a:t> Risk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4" name="Division 13"/>
          <p:cNvSpPr/>
          <p:nvPr/>
        </p:nvSpPr>
        <p:spPr>
          <a:xfrm>
            <a:off x="5800044" y="4927826"/>
            <a:ext cx="670560" cy="521377"/>
          </a:xfrm>
          <a:prstGeom prst="mathDivid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92704"/>
              </p:ext>
            </p:extLst>
          </p:nvPr>
        </p:nvGraphicFramePr>
        <p:xfrm>
          <a:off x="6470604" y="51846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171.85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45401"/>
              </p:ext>
            </p:extLst>
          </p:nvPr>
        </p:nvGraphicFramePr>
        <p:xfrm>
          <a:off x="6470604" y="4903943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Total Value of Inventory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7" name="Equal 16"/>
          <p:cNvSpPr/>
          <p:nvPr/>
        </p:nvSpPr>
        <p:spPr>
          <a:xfrm>
            <a:off x="8595366" y="4997139"/>
            <a:ext cx="505097" cy="384131"/>
          </a:xfrm>
          <a:prstGeom prst="mathEqual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71542" y="495786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31%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1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13857" y="0"/>
            <a:ext cx="8242935" cy="5429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Assumptions</a:t>
            </a:r>
          </a:p>
          <a:p>
            <a:pPr algn="ctr"/>
            <a:endParaRPr lang="en-US" sz="1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2016’s Duty, Container Shipping, Bunker Surcharge, Clearance Fees = $0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Negotiated Unit Cost =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 2016 Unit Production Cost</a:t>
            </a:r>
          </a:p>
          <a:p>
            <a:pPr algn="ctr"/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Revenue = Production units x Retail selling price ($ 36.27)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target of production = 4.6 MM units + 3% safety stock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(1.5 weeks of inventory)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Inventory Carrying Cost</a:t>
            </a:r>
          </a:p>
          <a:p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23761"/>
              </p:ext>
            </p:extLst>
          </p:nvPr>
        </p:nvGraphicFramePr>
        <p:xfrm>
          <a:off x="3087324" y="1255324"/>
          <a:ext cx="5778004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2016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2017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$ 12.18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$ 4.87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28924"/>
              </p:ext>
            </p:extLst>
          </p:nvPr>
        </p:nvGraphicFramePr>
        <p:xfrm>
          <a:off x="3087324" y="3056919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3,600,000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4,738,000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43320"/>
              </p:ext>
            </p:extLst>
          </p:nvPr>
        </p:nvGraphicFramePr>
        <p:xfrm>
          <a:off x="3087324" y="2368378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427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130.6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171.8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92768"/>
              </p:ext>
            </p:extLst>
          </p:nvPr>
        </p:nvGraphicFramePr>
        <p:xfrm>
          <a:off x="4626549" y="4365721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161.5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12385"/>
              </p:ext>
            </p:extLst>
          </p:nvPr>
        </p:nvGraphicFramePr>
        <p:xfrm>
          <a:off x="2545332" y="4371157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2017 Capital</a:t>
                      </a:r>
                      <a:r>
                        <a:rPr lang="en-US" sz="1300" baseline="0" dirty="0"/>
                        <a:t> Cost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747"/>
              </p:ext>
            </p:extLst>
          </p:nvPr>
        </p:nvGraphicFramePr>
        <p:xfrm>
          <a:off x="4626549" y="4759733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46.2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07909"/>
              </p:ext>
            </p:extLst>
          </p:nvPr>
        </p:nvGraphicFramePr>
        <p:xfrm>
          <a:off x="2545333" y="4759733"/>
          <a:ext cx="2081216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6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 Service Expense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20342"/>
              </p:ext>
            </p:extLst>
          </p:nvPr>
        </p:nvGraphicFramePr>
        <p:xfrm>
          <a:off x="4626549" y="5143864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13.2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427133"/>
              </p:ext>
            </p:extLst>
          </p:nvPr>
        </p:nvGraphicFramePr>
        <p:xfrm>
          <a:off x="2545332" y="51438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Storage</a:t>
                      </a:r>
                      <a:r>
                        <a:rPr lang="en-US" sz="1300" baseline="0" dirty="0"/>
                        <a:t> Bills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43772"/>
              </p:ext>
            </p:extLst>
          </p:nvPr>
        </p:nvGraphicFramePr>
        <p:xfrm>
          <a:off x="4626549" y="5526298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4.74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345000"/>
              </p:ext>
            </p:extLst>
          </p:nvPr>
        </p:nvGraphicFramePr>
        <p:xfrm>
          <a:off x="2545332" y="5526298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</a:t>
                      </a:r>
                      <a:r>
                        <a:rPr lang="en-US" sz="1300" baseline="0" dirty="0"/>
                        <a:t> Risk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4" name="Division 13"/>
          <p:cNvSpPr/>
          <p:nvPr/>
        </p:nvSpPr>
        <p:spPr>
          <a:xfrm>
            <a:off x="5800044" y="4927826"/>
            <a:ext cx="670560" cy="521377"/>
          </a:xfrm>
          <a:prstGeom prst="mathDivid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92704"/>
              </p:ext>
            </p:extLst>
          </p:nvPr>
        </p:nvGraphicFramePr>
        <p:xfrm>
          <a:off x="6470604" y="51846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171.85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45401"/>
              </p:ext>
            </p:extLst>
          </p:nvPr>
        </p:nvGraphicFramePr>
        <p:xfrm>
          <a:off x="6470604" y="4903943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Total Value of Inventory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7" name="Equal 16"/>
          <p:cNvSpPr/>
          <p:nvPr/>
        </p:nvSpPr>
        <p:spPr>
          <a:xfrm>
            <a:off x="8595366" y="4997139"/>
            <a:ext cx="505097" cy="384131"/>
          </a:xfrm>
          <a:prstGeom prst="mathEqua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71542" y="495786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31%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46572" y="1255324"/>
            <a:ext cx="7826793" cy="456053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4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13857" y="0"/>
            <a:ext cx="8242935" cy="5429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Assumptions</a:t>
            </a:r>
          </a:p>
          <a:p>
            <a:pPr algn="ctr"/>
            <a:endParaRPr lang="en-US" sz="1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2016’s Duty, Container Shipping, Bunker Surcharge, Clearance Fees = $0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Negotiated Unit Cost =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 2016 Unit Production Cost</a:t>
            </a:r>
          </a:p>
          <a:p>
            <a:pPr algn="ctr"/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Revenue = Production units x Retail selling price ($ 36.27)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target of production = 4.6 MM units + 3% safety stock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(1.5 weeks of inventory)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Inventory Carrying Cost</a:t>
            </a:r>
          </a:p>
          <a:p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23761"/>
              </p:ext>
            </p:extLst>
          </p:nvPr>
        </p:nvGraphicFramePr>
        <p:xfrm>
          <a:off x="3087324" y="1255324"/>
          <a:ext cx="5778004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2016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2017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$ 12.18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$ 4.87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28924"/>
              </p:ext>
            </p:extLst>
          </p:nvPr>
        </p:nvGraphicFramePr>
        <p:xfrm>
          <a:off x="3087324" y="3056919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3,600,000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4,738,000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43320"/>
              </p:ext>
            </p:extLst>
          </p:nvPr>
        </p:nvGraphicFramePr>
        <p:xfrm>
          <a:off x="3087324" y="2368378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427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130.6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171.8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92768"/>
              </p:ext>
            </p:extLst>
          </p:nvPr>
        </p:nvGraphicFramePr>
        <p:xfrm>
          <a:off x="4626549" y="4365721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161.5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12385"/>
              </p:ext>
            </p:extLst>
          </p:nvPr>
        </p:nvGraphicFramePr>
        <p:xfrm>
          <a:off x="2545332" y="4371157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2017 Capital</a:t>
                      </a:r>
                      <a:r>
                        <a:rPr lang="en-US" sz="1300" baseline="0" dirty="0"/>
                        <a:t> Cost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747"/>
              </p:ext>
            </p:extLst>
          </p:nvPr>
        </p:nvGraphicFramePr>
        <p:xfrm>
          <a:off x="4626549" y="4759733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46.2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07909"/>
              </p:ext>
            </p:extLst>
          </p:nvPr>
        </p:nvGraphicFramePr>
        <p:xfrm>
          <a:off x="2545333" y="4759733"/>
          <a:ext cx="2081216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6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 Service Expense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20342"/>
              </p:ext>
            </p:extLst>
          </p:nvPr>
        </p:nvGraphicFramePr>
        <p:xfrm>
          <a:off x="4626549" y="5143864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13.2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427133"/>
              </p:ext>
            </p:extLst>
          </p:nvPr>
        </p:nvGraphicFramePr>
        <p:xfrm>
          <a:off x="2545332" y="51438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Storage</a:t>
                      </a:r>
                      <a:r>
                        <a:rPr lang="en-US" sz="1300" baseline="0" dirty="0"/>
                        <a:t> Bills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43772"/>
              </p:ext>
            </p:extLst>
          </p:nvPr>
        </p:nvGraphicFramePr>
        <p:xfrm>
          <a:off x="4626549" y="5526298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4.74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345000"/>
              </p:ext>
            </p:extLst>
          </p:nvPr>
        </p:nvGraphicFramePr>
        <p:xfrm>
          <a:off x="2545332" y="5526298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</a:t>
                      </a:r>
                      <a:r>
                        <a:rPr lang="en-US" sz="1300" baseline="0" dirty="0"/>
                        <a:t> Risk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4" name="Division 13"/>
          <p:cNvSpPr/>
          <p:nvPr/>
        </p:nvSpPr>
        <p:spPr>
          <a:xfrm>
            <a:off x="5800044" y="4927826"/>
            <a:ext cx="670560" cy="521377"/>
          </a:xfrm>
          <a:prstGeom prst="mathDivid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92704"/>
              </p:ext>
            </p:extLst>
          </p:nvPr>
        </p:nvGraphicFramePr>
        <p:xfrm>
          <a:off x="6470604" y="51846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171.85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45401"/>
              </p:ext>
            </p:extLst>
          </p:nvPr>
        </p:nvGraphicFramePr>
        <p:xfrm>
          <a:off x="6470604" y="4903943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Total Value of Inventory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7" name="Equal 16"/>
          <p:cNvSpPr/>
          <p:nvPr/>
        </p:nvSpPr>
        <p:spPr>
          <a:xfrm>
            <a:off x="8595366" y="4997139"/>
            <a:ext cx="505097" cy="384131"/>
          </a:xfrm>
          <a:prstGeom prst="mathEqua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71542" y="495786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31%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46572" y="2368378"/>
            <a:ext cx="8030115" cy="344748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3857" y="920959"/>
            <a:ext cx="8062831" cy="33064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9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13857" y="0"/>
            <a:ext cx="8242935" cy="5429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Assumptions</a:t>
            </a:r>
          </a:p>
          <a:p>
            <a:pPr algn="ctr"/>
            <a:endParaRPr lang="en-US" sz="1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2016’s Duty, Container Shipping, Bunker Surcharge, Clearance Fees = $0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Negotiated Unit Cost =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 2016 Unit Production Cost</a:t>
            </a:r>
          </a:p>
          <a:p>
            <a:pPr algn="ctr"/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Revenue = Production units x Retail selling price ($ 36.27)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target of production = 4.6 MM units + 3% safety stock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(1.5 weeks of inventory)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Inventory Carrying Cost</a:t>
            </a:r>
          </a:p>
          <a:p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23761"/>
              </p:ext>
            </p:extLst>
          </p:nvPr>
        </p:nvGraphicFramePr>
        <p:xfrm>
          <a:off x="3087324" y="1255324"/>
          <a:ext cx="5778004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2016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2017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$ 12.18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$ 4.87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28924"/>
              </p:ext>
            </p:extLst>
          </p:nvPr>
        </p:nvGraphicFramePr>
        <p:xfrm>
          <a:off x="3087324" y="3056919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3,600,000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4,738,000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43320"/>
              </p:ext>
            </p:extLst>
          </p:nvPr>
        </p:nvGraphicFramePr>
        <p:xfrm>
          <a:off x="3087324" y="2368378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427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130.6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171.8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92768"/>
              </p:ext>
            </p:extLst>
          </p:nvPr>
        </p:nvGraphicFramePr>
        <p:xfrm>
          <a:off x="4626549" y="4365721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161.5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12385"/>
              </p:ext>
            </p:extLst>
          </p:nvPr>
        </p:nvGraphicFramePr>
        <p:xfrm>
          <a:off x="2545332" y="4371157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2017 Capital</a:t>
                      </a:r>
                      <a:r>
                        <a:rPr lang="en-US" sz="1300" baseline="0" dirty="0"/>
                        <a:t> Cost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747"/>
              </p:ext>
            </p:extLst>
          </p:nvPr>
        </p:nvGraphicFramePr>
        <p:xfrm>
          <a:off x="4626549" y="4759733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46.2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07909"/>
              </p:ext>
            </p:extLst>
          </p:nvPr>
        </p:nvGraphicFramePr>
        <p:xfrm>
          <a:off x="2545333" y="4759733"/>
          <a:ext cx="2081216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6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 Service Expense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20342"/>
              </p:ext>
            </p:extLst>
          </p:nvPr>
        </p:nvGraphicFramePr>
        <p:xfrm>
          <a:off x="4626549" y="5143864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13.2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427133"/>
              </p:ext>
            </p:extLst>
          </p:nvPr>
        </p:nvGraphicFramePr>
        <p:xfrm>
          <a:off x="2545332" y="51438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Storage</a:t>
                      </a:r>
                      <a:r>
                        <a:rPr lang="en-US" sz="1300" baseline="0" dirty="0"/>
                        <a:t> Bills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43772"/>
              </p:ext>
            </p:extLst>
          </p:nvPr>
        </p:nvGraphicFramePr>
        <p:xfrm>
          <a:off x="4626549" y="5526298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4.74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345000"/>
              </p:ext>
            </p:extLst>
          </p:nvPr>
        </p:nvGraphicFramePr>
        <p:xfrm>
          <a:off x="2545332" y="5526298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</a:t>
                      </a:r>
                      <a:r>
                        <a:rPr lang="en-US" sz="1300" baseline="0" dirty="0"/>
                        <a:t> Risk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4" name="Division 13"/>
          <p:cNvSpPr/>
          <p:nvPr/>
        </p:nvSpPr>
        <p:spPr>
          <a:xfrm>
            <a:off x="5800044" y="4927826"/>
            <a:ext cx="670560" cy="521377"/>
          </a:xfrm>
          <a:prstGeom prst="mathDivid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92704"/>
              </p:ext>
            </p:extLst>
          </p:nvPr>
        </p:nvGraphicFramePr>
        <p:xfrm>
          <a:off x="6470604" y="51846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171.85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45401"/>
              </p:ext>
            </p:extLst>
          </p:nvPr>
        </p:nvGraphicFramePr>
        <p:xfrm>
          <a:off x="6470604" y="4903943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Total Value of Inventory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7" name="Equal 16"/>
          <p:cNvSpPr/>
          <p:nvPr/>
        </p:nvSpPr>
        <p:spPr>
          <a:xfrm>
            <a:off x="8595366" y="4997139"/>
            <a:ext cx="505097" cy="384131"/>
          </a:xfrm>
          <a:prstGeom prst="mathEqua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71542" y="495786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31%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46572" y="3056918"/>
            <a:ext cx="8103268" cy="275893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3858" y="920959"/>
            <a:ext cx="7859508" cy="144369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64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13857" y="0"/>
            <a:ext cx="8242935" cy="5429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Assumptions</a:t>
            </a:r>
          </a:p>
          <a:p>
            <a:pPr algn="ctr"/>
            <a:endParaRPr lang="en-US" sz="1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2016’s Duty, Container Shipping, Bunker Surcharge, Clearance Fees = $0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Negotiated Unit Cost =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 2016 Unit Production Cost</a:t>
            </a:r>
          </a:p>
          <a:p>
            <a:pPr algn="ctr"/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Revenue = Production units x Retail selling price ($ 36.27)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target of production = 4.6 MM units + 3% safety stock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(1.5 weeks of inventory)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Inventory Carrying Cost</a:t>
            </a:r>
          </a:p>
          <a:p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23761"/>
              </p:ext>
            </p:extLst>
          </p:nvPr>
        </p:nvGraphicFramePr>
        <p:xfrm>
          <a:off x="3087324" y="1255324"/>
          <a:ext cx="5778004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2016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2017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$ 12.18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$ 4.87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28924"/>
              </p:ext>
            </p:extLst>
          </p:nvPr>
        </p:nvGraphicFramePr>
        <p:xfrm>
          <a:off x="3087324" y="3056919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3,600,000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4,738,000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43320"/>
              </p:ext>
            </p:extLst>
          </p:nvPr>
        </p:nvGraphicFramePr>
        <p:xfrm>
          <a:off x="3087324" y="2368378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427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130.6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171.8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92768"/>
              </p:ext>
            </p:extLst>
          </p:nvPr>
        </p:nvGraphicFramePr>
        <p:xfrm>
          <a:off x="4626549" y="4365721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161.5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12385"/>
              </p:ext>
            </p:extLst>
          </p:nvPr>
        </p:nvGraphicFramePr>
        <p:xfrm>
          <a:off x="2545332" y="4371157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2017 Capital</a:t>
                      </a:r>
                      <a:r>
                        <a:rPr lang="en-US" sz="1300" baseline="0" dirty="0"/>
                        <a:t> Cost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747"/>
              </p:ext>
            </p:extLst>
          </p:nvPr>
        </p:nvGraphicFramePr>
        <p:xfrm>
          <a:off x="4626549" y="4759733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46.2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07909"/>
              </p:ext>
            </p:extLst>
          </p:nvPr>
        </p:nvGraphicFramePr>
        <p:xfrm>
          <a:off x="2545333" y="4759733"/>
          <a:ext cx="2081216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6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 Service Expense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20342"/>
              </p:ext>
            </p:extLst>
          </p:nvPr>
        </p:nvGraphicFramePr>
        <p:xfrm>
          <a:off x="4626549" y="5143864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13.2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427133"/>
              </p:ext>
            </p:extLst>
          </p:nvPr>
        </p:nvGraphicFramePr>
        <p:xfrm>
          <a:off x="2545332" y="51438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Storage</a:t>
                      </a:r>
                      <a:r>
                        <a:rPr lang="en-US" sz="1300" baseline="0" dirty="0"/>
                        <a:t> Bills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43772"/>
              </p:ext>
            </p:extLst>
          </p:nvPr>
        </p:nvGraphicFramePr>
        <p:xfrm>
          <a:off x="4626549" y="5526298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4.74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345000"/>
              </p:ext>
            </p:extLst>
          </p:nvPr>
        </p:nvGraphicFramePr>
        <p:xfrm>
          <a:off x="2545332" y="5526298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</a:t>
                      </a:r>
                      <a:r>
                        <a:rPr lang="en-US" sz="1300" baseline="0" dirty="0"/>
                        <a:t> Risk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4" name="Division 13"/>
          <p:cNvSpPr/>
          <p:nvPr/>
        </p:nvSpPr>
        <p:spPr>
          <a:xfrm>
            <a:off x="5800044" y="4927826"/>
            <a:ext cx="670560" cy="521377"/>
          </a:xfrm>
          <a:prstGeom prst="mathDivid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92704"/>
              </p:ext>
            </p:extLst>
          </p:nvPr>
        </p:nvGraphicFramePr>
        <p:xfrm>
          <a:off x="6470604" y="51846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171.85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45401"/>
              </p:ext>
            </p:extLst>
          </p:nvPr>
        </p:nvGraphicFramePr>
        <p:xfrm>
          <a:off x="6470604" y="4903943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Total Value of Inventory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7" name="Equal 16"/>
          <p:cNvSpPr/>
          <p:nvPr/>
        </p:nvSpPr>
        <p:spPr>
          <a:xfrm>
            <a:off x="8595366" y="4997139"/>
            <a:ext cx="505097" cy="384131"/>
          </a:xfrm>
          <a:prstGeom prst="mathEqua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71542" y="495786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31%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46572" y="3718349"/>
            <a:ext cx="8094124" cy="209750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3858" y="920959"/>
            <a:ext cx="8044542" cy="213223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2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73153" y="2910368"/>
            <a:ext cx="7645694" cy="295735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Arial"/>
                <a:cs typeface="Arial"/>
              </a:rPr>
              <a:t>The Better Baby </a:t>
            </a: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Boomer Blender Company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Global Sourcing</a:t>
            </a:r>
          </a:p>
          <a:p>
            <a:pPr marL="0" indent="0" algn="ctr">
              <a:buNone/>
            </a:pPr>
            <a:r>
              <a:rPr lang="en-US" sz="2800" dirty="0"/>
              <a:t>Operation Stimulus Case </a:t>
            </a:r>
            <a:r>
              <a:rPr lang="en-US" sz="2800" dirty="0" smtClean="0"/>
              <a:t>Competition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Ashleigh Allison, Sergio Garcia, David Looney, Hong Yun Yong</a:t>
            </a:r>
          </a:p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45455" y="525215"/>
            <a:ext cx="7101089" cy="165909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Atlas Logistics Consulting Company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8716"/>
            <a:ext cx="4331369" cy="646331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Rockwell Extra Bold" panose="020609030405050204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Rockwell Extra Bold" panose="020609030405050204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867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13857" y="0"/>
            <a:ext cx="8242935" cy="54297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Assumptions</a:t>
            </a:r>
          </a:p>
          <a:p>
            <a:pPr algn="ctr"/>
            <a:endParaRPr lang="en-US" sz="1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2016’s Duty, Container Shipping, Bunker Surcharge, Clearance Fees = $0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Negotiated Unit Cost =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 2016 Unit Production Cost</a:t>
            </a:r>
          </a:p>
          <a:p>
            <a:pPr algn="ctr"/>
            <a:endParaRPr lang="en-US" sz="2000" dirty="0" smtClean="0"/>
          </a:p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Revenue = Production units x Retail selling price ($ 36.27)</a:t>
            </a:r>
          </a:p>
          <a:p>
            <a:pPr algn="ctr"/>
            <a:endParaRPr lang="en-US" sz="2000" dirty="0" smtClean="0"/>
          </a:p>
          <a:p>
            <a:pPr marL="0" indent="0" algn="ctr">
              <a:buFont typeface="Arial"/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2017 target of production = 4.6 MM units + 3% safety stock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(1.5 weeks of inventory)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Inventory Carrying Cost</a:t>
            </a:r>
          </a:p>
          <a:p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23761"/>
              </p:ext>
            </p:extLst>
          </p:nvPr>
        </p:nvGraphicFramePr>
        <p:xfrm>
          <a:off x="3087324" y="1255324"/>
          <a:ext cx="5778004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2016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2017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$ 12.18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$ 4.87 (per blender)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28924"/>
              </p:ext>
            </p:extLst>
          </p:nvPr>
        </p:nvGraphicFramePr>
        <p:xfrm>
          <a:off x="3087324" y="3056919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3,600,000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4,738,000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43320"/>
              </p:ext>
            </p:extLst>
          </p:nvPr>
        </p:nvGraphicFramePr>
        <p:xfrm>
          <a:off x="3087324" y="2368378"/>
          <a:ext cx="57780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002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  <a:gridCol w="2889002">
                  <a:extLst>
                    <a:ext uri="{9D8B030D-6E8A-4147-A177-3AD203B41FA5}">
                      <a16:colId xmlns="" xmlns:a16="http://schemas.microsoft.com/office/drawing/2014/main" val="3918006247"/>
                    </a:ext>
                  </a:extLst>
                </a:gridCol>
              </a:tblGrid>
              <a:tr h="2427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130.6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171.8 MM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92768"/>
              </p:ext>
            </p:extLst>
          </p:nvPr>
        </p:nvGraphicFramePr>
        <p:xfrm>
          <a:off x="4626549" y="4365721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161.5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12385"/>
              </p:ext>
            </p:extLst>
          </p:nvPr>
        </p:nvGraphicFramePr>
        <p:xfrm>
          <a:off x="2545332" y="4371157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2017 Capital</a:t>
                      </a:r>
                      <a:r>
                        <a:rPr lang="en-US" sz="1300" baseline="0" dirty="0"/>
                        <a:t> Cost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747"/>
              </p:ext>
            </p:extLst>
          </p:nvPr>
        </p:nvGraphicFramePr>
        <p:xfrm>
          <a:off x="4626549" y="4759733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46.2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07909"/>
              </p:ext>
            </p:extLst>
          </p:nvPr>
        </p:nvGraphicFramePr>
        <p:xfrm>
          <a:off x="2545333" y="4759733"/>
          <a:ext cx="2081216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6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 Service Expense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20342"/>
              </p:ext>
            </p:extLst>
          </p:nvPr>
        </p:nvGraphicFramePr>
        <p:xfrm>
          <a:off x="4626549" y="5143864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13.2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427133"/>
              </p:ext>
            </p:extLst>
          </p:nvPr>
        </p:nvGraphicFramePr>
        <p:xfrm>
          <a:off x="2545332" y="51438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Storage</a:t>
                      </a:r>
                      <a:r>
                        <a:rPr lang="en-US" sz="1300" baseline="0" dirty="0"/>
                        <a:t> Bills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43772"/>
              </p:ext>
            </p:extLst>
          </p:nvPr>
        </p:nvGraphicFramePr>
        <p:xfrm>
          <a:off x="4626549" y="5526298"/>
          <a:ext cx="1071153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153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4.74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345000"/>
              </p:ext>
            </p:extLst>
          </p:nvPr>
        </p:nvGraphicFramePr>
        <p:xfrm>
          <a:off x="2545332" y="5526298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Inventory</a:t>
                      </a:r>
                      <a:r>
                        <a:rPr lang="en-US" sz="1300" baseline="0" dirty="0"/>
                        <a:t> Risk</a:t>
                      </a:r>
                      <a:endParaRPr lang="en-US" sz="1300" dirty="0"/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4" name="Division 13"/>
          <p:cNvSpPr/>
          <p:nvPr/>
        </p:nvSpPr>
        <p:spPr>
          <a:xfrm>
            <a:off x="5800044" y="4927826"/>
            <a:ext cx="670560" cy="521377"/>
          </a:xfrm>
          <a:prstGeom prst="mathDivid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92704"/>
              </p:ext>
            </p:extLst>
          </p:nvPr>
        </p:nvGraphicFramePr>
        <p:xfrm>
          <a:off x="6470604" y="5184664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$</a:t>
                      </a:r>
                      <a:r>
                        <a:rPr lang="en-US" sz="1300" b="1" baseline="0" dirty="0">
                          <a:solidFill>
                            <a:schemeClr val="tx1"/>
                          </a:solidFill>
                        </a:rPr>
                        <a:t> 171.85 MM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966796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245401"/>
              </p:ext>
            </p:extLst>
          </p:nvPr>
        </p:nvGraphicFramePr>
        <p:xfrm>
          <a:off x="6470604" y="4903943"/>
          <a:ext cx="2081217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7">
                  <a:extLst>
                    <a:ext uri="{9D8B030D-6E8A-4147-A177-3AD203B41FA5}">
                      <a16:colId xmlns="" xmlns:a16="http://schemas.microsoft.com/office/drawing/2014/main" val="358973906"/>
                    </a:ext>
                  </a:extLst>
                </a:gridCol>
              </a:tblGrid>
              <a:tr h="22206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Total Value of Inventory</a:t>
                      </a:r>
                    </a:p>
                  </a:txBody>
                  <a:tcPr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4281380"/>
                  </a:ext>
                </a:extLst>
              </a:tr>
            </a:tbl>
          </a:graphicData>
        </a:graphic>
      </p:graphicFrame>
      <p:sp>
        <p:nvSpPr>
          <p:cNvPr id="17" name="Equal 16"/>
          <p:cNvSpPr/>
          <p:nvPr/>
        </p:nvSpPr>
        <p:spPr>
          <a:xfrm>
            <a:off x="8595366" y="4997139"/>
            <a:ext cx="505097" cy="384131"/>
          </a:xfrm>
          <a:prstGeom prst="mathEqual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71542" y="495786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31%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3858" y="920959"/>
            <a:ext cx="8126838" cy="279367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7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69574"/>
            <a:ext cx="12192000" cy="616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Methodology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Cost Effective Priority:</a:t>
            </a:r>
          </a:p>
          <a:p>
            <a:pPr marL="0" indent="0">
              <a:buNone/>
            </a:pPr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645141"/>
              </p:ext>
            </p:extLst>
          </p:nvPr>
        </p:nvGraphicFramePr>
        <p:xfrm>
          <a:off x="2062453" y="2231125"/>
          <a:ext cx="8067093" cy="32819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6948">
                  <a:extLst>
                    <a:ext uri="{9D8B030D-6E8A-4147-A177-3AD203B41FA5}">
                      <a16:colId xmlns="" xmlns:a16="http://schemas.microsoft.com/office/drawing/2014/main" val="2541349294"/>
                    </a:ext>
                  </a:extLst>
                </a:gridCol>
                <a:gridCol w="1170050">
                  <a:extLst>
                    <a:ext uri="{9D8B030D-6E8A-4147-A177-3AD203B41FA5}">
                      <a16:colId xmlns="" xmlns:a16="http://schemas.microsoft.com/office/drawing/2014/main" val="2495002559"/>
                    </a:ext>
                  </a:extLst>
                </a:gridCol>
                <a:gridCol w="1321079">
                  <a:extLst>
                    <a:ext uri="{9D8B030D-6E8A-4147-A177-3AD203B41FA5}">
                      <a16:colId xmlns="" xmlns:a16="http://schemas.microsoft.com/office/drawing/2014/main" val="4003540826"/>
                    </a:ext>
                  </a:extLst>
                </a:gridCol>
                <a:gridCol w="1875666">
                  <a:extLst>
                    <a:ext uri="{9D8B030D-6E8A-4147-A177-3AD203B41FA5}">
                      <a16:colId xmlns="" xmlns:a16="http://schemas.microsoft.com/office/drawing/2014/main" val="1189692113"/>
                    </a:ext>
                  </a:extLst>
                </a:gridCol>
                <a:gridCol w="2543350">
                  <a:extLst>
                    <a:ext uri="{9D8B030D-6E8A-4147-A177-3AD203B41FA5}">
                      <a16:colId xmlns="" xmlns:a16="http://schemas.microsoft.com/office/drawing/2014/main" val="3016052356"/>
                    </a:ext>
                  </a:extLst>
                </a:gridCol>
              </a:tblGrid>
              <a:tr h="7332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Shipping Costs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Atlas Logistics Revenue 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(20-30%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carrier base cost)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276090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$102,500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$25,700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575358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$499,200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$155,136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280401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$4,550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$1,414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768311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$39,000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$12,120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3765161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$2,253,900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$646,400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7177127"/>
                  </a:ext>
                </a:extLst>
              </a:tr>
              <a:tr h="424795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$2,970,720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$840,770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38991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69574"/>
            <a:ext cx="12192000" cy="616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Methodology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Cost Effective Priority:</a:t>
            </a:r>
          </a:p>
          <a:p>
            <a:pPr marL="0" indent="0">
              <a:buNone/>
            </a:pPr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8669"/>
              </p:ext>
            </p:extLst>
          </p:nvPr>
        </p:nvGraphicFramePr>
        <p:xfrm>
          <a:off x="2062453" y="2231125"/>
          <a:ext cx="8067093" cy="32819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6948">
                  <a:extLst>
                    <a:ext uri="{9D8B030D-6E8A-4147-A177-3AD203B41FA5}">
                      <a16:colId xmlns="" xmlns:a16="http://schemas.microsoft.com/office/drawing/2014/main" val="2541349294"/>
                    </a:ext>
                  </a:extLst>
                </a:gridCol>
                <a:gridCol w="1170050">
                  <a:extLst>
                    <a:ext uri="{9D8B030D-6E8A-4147-A177-3AD203B41FA5}">
                      <a16:colId xmlns="" xmlns:a16="http://schemas.microsoft.com/office/drawing/2014/main" val="2495002559"/>
                    </a:ext>
                  </a:extLst>
                </a:gridCol>
                <a:gridCol w="1321079">
                  <a:extLst>
                    <a:ext uri="{9D8B030D-6E8A-4147-A177-3AD203B41FA5}">
                      <a16:colId xmlns="" xmlns:a16="http://schemas.microsoft.com/office/drawing/2014/main" val="4003540826"/>
                    </a:ext>
                  </a:extLst>
                </a:gridCol>
                <a:gridCol w="1875666">
                  <a:extLst>
                    <a:ext uri="{9D8B030D-6E8A-4147-A177-3AD203B41FA5}">
                      <a16:colId xmlns="" xmlns:a16="http://schemas.microsoft.com/office/drawing/2014/main" val="1189692113"/>
                    </a:ext>
                  </a:extLst>
                </a:gridCol>
                <a:gridCol w="2543350">
                  <a:extLst>
                    <a:ext uri="{9D8B030D-6E8A-4147-A177-3AD203B41FA5}">
                      <a16:colId xmlns="" xmlns:a16="http://schemas.microsoft.com/office/drawing/2014/main" val="3016052356"/>
                    </a:ext>
                  </a:extLst>
                </a:gridCol>
              </a:tblGrid>
              <a:tr h="7332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Shipping Costs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Atlas Logistics Revenue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(20-30%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carrier base cost)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276090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$102,500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$25,700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575358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$499,200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$155,136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280401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$4,550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$1,414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768311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$39,000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$12,120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3765161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$2,253,900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$646,400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7177127"/>
                  </a:ext>
                </a:extLst>
              </a:tr>
              <a:tr h="424795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$2,970,720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$840,770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38991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69574"/>
            <a:ext cx="12192000" cy="616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Methodology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Cost Effective Priority:</a:t>
            </a:r>
          </a:p>
          <a:p>
            <a:pPr marL="0" indent="0">
              <a:buNone/>
            </a:pPr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169138"/>
              </p:ext>
            </p:extLst>
          </p:nvPr>
        </p:nvGraphicFramePr>
        <p:xfrm>
          <a:off x="2062453" y="2231125"/>
          <a:ext cx="8067093" cy="32819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6948">
                  <a:extLst>
                    <a:ext uri="{9D8B030D-6E8A-4147-A177-3AD203B41FA5}">
                      <a16:colId xmlns="" xmlns:a16="http://schemas.microsoft.com/office/drawing/2014/main" val="2541349294"/>
                    </a:ext>
                  </a:extLst>
                </a:gridCol>
                <a:gridCol w="1170050">
                  <a:extLst>
                    <a:ext uri="{9D8B030D-6E8A-4147-A177-3AD203B41FA5}">
                      <a16:colId xmlns="" xmlns:a16="http://schemas.microsoft.com/office/drawing/2014/main" val="2495002559"/>
                    </a:ext>
                  </a:extLst>
                </a:gridCol>
                <a:gridCol w="1321079">
                  <a:extLst>
                    <a:ext uri="{9D8B030D-6E8A-4147-A177-3AD203B41FA5}">
                      <a16:colId xmlns="" xmlns:a16="http://schemas.microsoft.com/office/drawing/2014/main" val="4003540826"/>
                    </a:ext>
                  </a:extLst>
                </a:gridCol>
                <a:gridCol w="1875666">
                  <a:extLst>
                    <a:ext uri="{9D8B030D-6E8A-4147-A177-3AD203B41FA5}">
                      <a16:colId xmlns="" xmlns:a16="http://schemas.microsoft.com/office/drawing/2014/main" val="1189692113"/>
                    </a:ext>
                  </a:extLst>
                </a:gridCol>
                <a:gridCol w="2543350">
                  <a:extLst>
                    <a:ext uri="{9D8B030D-6E8A-4147-A177-3AD203B41FA5}">
                      <a16:colId xmlns="" xmlns:a16="http://schemas.microsoft.com/office/drawing/2014/main" val="3016052356"/>
                    </a:ext>
                  </a:extLst>
                </a:gridCol>
              </a:tblGrid>
              <a:tr h="7332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Shipping Costs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Atlas Logistics Revenue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(20-30%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carrier base cost)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276090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$102,500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$25,700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575358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$499,200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$155,136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280401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$4,550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$1,414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768311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$39,000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$12,120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3765161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$2,253,900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$646,400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7177127"/>
                  </a:ext>
                </a:extLst>
              </a:tr>
              <a:tr h="424795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$2,970,720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$840,770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38991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6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69574"/>
            <a:ext cx="12192000" cy="616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Methodology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Cost Effective Priority:</a:t>
            </a:r>
          </a:p>
          <a:p>
            <a:pPr marL="0" indent="0">
              <a:buNone/>
            </a:pPr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27106"/>
              </p:ext>
            </p:extLst>
          </p:nvPr>
        </p:nvGraphicFramePr>
        <p:xfrm>
          <a:off x="2062453" y="2231125"/>
          <a:ext cx="8067093" cy="32819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6948">
                  <a:extLst>
                    <a:ext uri="{9D8B030D-6E8A-4147-A177-3AD203B41FA5}">
                      <a16:colId xmlns="" xmlns:a16="http://schemas.microsoft.com/office/drawing/2014/main" val="2541349294"/>
                    </a:ext>
                  </a:extLst>
                </a:gridCol>
                <a:gridCol w="1170050">
                  <a:extLst>
                    <a:ext uri="{9D8B030D-6E8A-4147-A177-3AD203B41FA5}">
                      <a16:colId xmlns="" xmlns:a16="http://schemas.microsoft.com/office/drawing/2014/main" val="2495002559"/>
                    </a:ext>
                  </a:extLst>
                </a:gridCol>
                <a:gridCol w="1321079">
                  <a:extLst>
                    <a:ext uri="{9D8B030D-6E8A-4147-A177-3AD203B41FA5}">
                      <a16:colId xmlns="" xmlns:a16="http://schemas.microsoft.com/office/drawing/2014/main" val="4003540826"/>
                    </a:ext>
                  </a:extLst>
                </a:gridCol>
                <a:gridCol w="1875666">
                  <a:extLst>
                    <a:ext uri="{9D8B030D-6E8A-4147-A177-3AD203B41FA5}">
                      <a16:colId xmlns="" xmlns:a16="http://schemas.microsoft.com/office/drawing/2014/main" val="1189692113"/>
                    </a:ext>
                  </a:extLst>
                </a:gridCol>
                <a:gridCol w="2543350">
                  <a:extLst>
                    <a:ext uri="{9D8B030D-6E8A-4147-A177-3AD203B41FA5}">
                      <a16:colId xmlns="" xmlns:a16="http://schemas.microsoft.com/office/drawing/2014/main" val="3016052356"/>
                    </a:ext>
                  </a:extLst>
                </a:gridCol>
              </a:tblGrid>
              <a:tr h="7332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Shipping Costs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Atlas Logistics Revenue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(20-30%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carrier base cost)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276090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$102,500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$25,700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575358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$499,200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$155,136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280401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$4,550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$1,414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768311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$39,000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$12,120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3765161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$2,253,900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$646,400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7177127"/>
                  </a:ext>
                </a:extLst>
              </a:tr>
              <a:tr h="424795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$2,970,720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$840,770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38991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4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69574"/>
            <a:ext cx="12192000" cy="616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Methodology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Cost Effective Priority:</a:t>
            </a:r>
          </a:p>
          <a:p>
            <a:pPr marL="0" indent="0">
              <a:buNone/>
            </a:pPr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296318"/>
              </p:ext>
            </p:extLst>
          </p:nvPr>
        </p:nvGraphicFramePr>
        <p:xfrm>
          <a:off x="2062453" y="2231125"/>
          <a:ext cx="8067093" cy="32819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6948">
                  <a:extLst>
                    <a:ext uri="{9D8B030D-6E8A-4147-A177-3AD203B41FA5}">
                      <a16:colId xmlns="" xmlns:a16="http://schemas.microsoft.com/office/drawing/2014/main" val="2541349294"/>
                    </a:ext>
                  </a:extLst>
                </a:gridCol>
                <a:gridCol w="1170050">
                  <a:extLst>
                    <a:ext uri="{9D8B030D-6E8A-4147-A177-3AD203B41FA5}">
                      <a16:colId xmlns="" xmlns:a16="http://schemas.microsoft.com/office/drawing/2014/main" val="2495002559"/>
                    </a:ext>
                  </a:extLst>
                </a:gridCol>
                <a:gridCol w="1321079">
                  <a:extLst>
                    <a:ext uri="{9D8B030D-6E8A-4147-A177-3AD203B41FA5}">
                      <a16:colId xmlns="" xmlns:a16="http://schemas.microsoft.com/office/drawing/2014/main" val="4003540826"/>
                    </a:ext>
                  </a:extLst>
                </a:gridCol>
                <a:gridCol w="1875666">
                  <a:extLst>
                    <a:ext uri="{9D8B030D-6E8A-4147-A177-3AD203B41FA5}">
                      <a16:colId xmlns="" xmlns:a16="http://schemas.microsoft.com/office/drawing/2014/main" val="1189692113"/>
                    </a:ext>
                  </a:extLst>
                </a:gridCol>
                <a:gridCol w="2543350">
                  <a:extLst>
                    <a:ext uri="{9D8B030D-6E8A-4147-A177-3AD203B41FA5}">
                      <a16:colId xmlns="" xmlns:a16="http://schemas.microsoft.com/office/drawing/2014/main" val="3016052356"/>
                    </a:ext>
                  </a:extLst>
                </a:gridCol>
              </a:tblGrid>
              <a:tr h="7332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Shipping Costs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Atlas Logistics Revenue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(20-30%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carrier base cost)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AA3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276090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$102,500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$25,700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575358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$499,200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$155,136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2804012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$4,550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$1,414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7683119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$39,000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$12,120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3765161"/>
                  </a:ext>
                </a:extLst>
              </a:tr>
              <a:tr h="4247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$2,253,900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$646,400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7177127"/>
                  </a:ext>
                </a:extLst>
              </a:tr>
              <a:tr h="424795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$2,970,720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$840,770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38991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1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590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Cost Analysis</a:t>
            </a:r>
          </a:p>
          <a:p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486754"/>
              </p:ext>
            </p:extLst>
          </p:nvPr>
        </p:nvGraphicFramePr>
        <p:xfrm>
          <a:off x="2063496" y="2260319"/>
          <a:ext cx="8065008" cy="25143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7512">
                  <a:extLst>
                    <a:ext uri="{9D8B030D-6E8A-4147-A177-3AD203B41FA5}">
                      <a16:colId xmlns="" xmlns:a16="http://schemas.microsoft.com/office/drawing/2014/main" val="12901183"/>
                    </a:ext>
                  </a:extLst>
                </a:gridCol>
                <a:gridCol w="2613748">
                  <a:extLst>
                    <a:ext uri="{9D8B030D-6E8A-4147-A177-3AD203B41FA5}">
                      <a16:colId xmlns="" xmlns:a16="http://schemas.microsoft.com/office/drawing/2014/main" val="2841658748"/>
                    </a:ext>
                  </a:extLst>
                </a:gridCol>
                <a:gridCol w="2613748">
                  <a:extLst>
                    <a:ext uri="{9D8B030D-6E8A-4147-A177-3AD203B41FA5}">
                      <a16:colId xmlns="" xmlns:a16="http://schemas.microsoft.com/office/drawing/2014/main" val="483679654"/>
                    </a:ext>
                  </a:extLst>
                </a:gridCol>
              </a:tblGrid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4BC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4899250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$ 130.6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$ 171.8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273403"/>
                  </a:ext>
                </a:extLst>
              </a:tr>
              <a:tr h="322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Duty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$ 43.1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568467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Fees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27,450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783175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Freight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2.9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527835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Ownership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$ 69.1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4521349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$ 86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$ 102.7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3285012"/>
                  </a:ext>
                </a:extLst>
              </a:tr>
            </a:tbl>
          </a:graphicData>
        </a:graphic>
      </p:graphicFrame>
      <p:sp>
        <p:nvSpPr>
          <p:cNvPr id="4" name="Text Placeholder 1"/>
          <p:cNvSpPr txBox="1">
            <a:spLocks/>
          </p:cNvSpPr>
          <p:nvPr/>
        </p:nvSpPr>
        <p:spPr>
          <a:xfrm>
            <a:off x="162340" y="1183210"/>
            <a:ext cx="12192000" cy="618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Least Expensive Priority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0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590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Cost Analysis</a:t>
            </a:r>
          </a:p>
          <a:p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329848"/>
              </p:ext>
            </p:extLst>
          </p:nvPr>
        </p:nvGraphicFramePr>
        <p:xfrm>
          <a:off x="2063496" y="2260319"/>
          <a:ext cx="8065008" cy="25143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7512">
                  <a:extLst>
                    <a:ext uri="{9D8B030D-6E8A-4147-A177-3AD203B41FA5}">
                      <a16:colId xmlns="" xmlns:a16="http://schemas.microsoft.com/office/drawing/2014/main" val="12901183"/>
                    </a:ext>
                  </a:extLst>
                </a:gridCol>
                <a:gridCol w="2613748">
                  <a:extLst>
                    <a:ext uri="{9D8B030D-6E8A-4147-A177-3AD203B41FA5}">
                      <a16:colId xmlns="" xmlns:a16="http://schemas.microsoft.com/office/drawing/2014/main" val="2841658748"/>
                    </a:ext>
                  </a:extLst>
                </a:gridCol>
                <a:gridCol w="2613748">
                  <a:extLst>
                    <a:ext uri="{9D8B030D-6E8A-4147-A177-3AD203B41FA5}">
                      <a16:colId xmlns="" xmlns:a16="http://schemas.microsoft.com/office/drawing/2014/main" val="483679654"/>
                    </a:ext>
                  </a:extLst>
                </a:gridCol>
              </a:tblGrid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4BC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4899250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$ 130.6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$ 171.8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273403"/>
                  </a:ext>
                </a:extLst>
              </a:tr>
              <a:tr h="322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Duty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$ 43.1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568467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Fees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$ 0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27,450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783175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Freight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2.9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527835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Ownership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$ 69.1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4521349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$ 86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$ 102.7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3285012"/>
                  </a:ext>
                </a:extLst>
              </a:tr>
            </a:tbl>
          </a:graphicData>
        </a:graphic>
      </p:graphicFrame>
      <p:sp>
        <p:nvSpPr>
          <p:cNvPr id="4" name="Text Placeholder 1"/>
          <p:cNvSpPr txBox="1">
            <a:spLocks/>
          </p:cNvSpPr>
          <p:nvPr/>
        </p:nvSpPr>
        <p:spPr>
          <a:xfrm>
            <a:off x="162340" y="1183210"/>
            <a:ext cx="12192000" cy="618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Least Expensive Priority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5312" y="4799829"/>
            <a:ext cx="153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19.44%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8206207" y="4866901"/>
            <a:ext cx="299105" cy="235188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flipV="1">
            <a:off x="9661858" y="3758040"/>
            <a:ext cx="202223" cy="189331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9661859" y="3107697"/>
            <a:ext cx="202223" cy="20222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9661858" y="3415388"/>
            <a:ext cx="202223" cy="20222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9661858" y="4090878"/>
            <a:ext cx="202223" cy="20222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9664671" y="2735717"/>
            <a:ext cx="202223" cy="202223"/>
          </a:xfrm>
          <a:prstGeom prst="up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9661858" y="4458219"/>
            <a:ext cx="202223" cy="20222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63496" y="3030185"/>
            <a:ext cx="8065008" cy="174447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590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Cost Analysis</a:t>
            </a:r>
          </a:p>
          <a:p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278141"/>
              </p:ext>
            </p:extLst>
          </p:nvPr>
        </p:nvGraphicFramePr>
        <p:xfrm>
          <a:off x="2063496" y="2260319"/>
          <a:ext cx="8065008" cy="25143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7512">
                  <a:extLst>
                    <a:ext uri="{9D8B030D-6E8A-4147-A177-3AD203B41FA5}">
                      <a16:colId xmlns="" xmlns:a16="http://schemas.microsoft.com/office/drawing/2014/main" val="12901183"/>
                    </a:ext>
                  </a:extLst>
                </a:gridCol>
                <a:gridCol w="2613748">
                  <a:extLst>
                    <a:ext uri="{9D8B030D-6E8A-4147-A177-3AD203B41FA5}">
                      <a16:colId xmlns="" xmlns:a16="http://schemas.microsoft.com/office/drawing/2014/main" val="2841658748"/>
                    </a:ext>
                  </a:extLst>
                </a:gridCol>
                <a:gridCol w="2613748">
                  <a:extLst>
                    <a:ext uri="{9D8B030D-6E8A-4147-A177-3AD203B41FA5}">
                      <a16:colId xmlns="" xmlns:a16="http://schemas.microsoft.com/office/drawing/2014/main" val="483679654"/>
                    </a:ext>
                  </a:extLst>
                </a:gridCol>
              </a:tblGrid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4BC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4899250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$ 130.6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$ 171.8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273403"/>
                  </a:ext>
                </a:extLst>
              </a:tr>
              <a:tr h="322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Duty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$ 43.1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568467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Fees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$ 0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27,450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783175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Freight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2.9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527835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Ownership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$ 69.1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4521349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$ 86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$ 102.7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3285012"/>
                  </a:ext>
                </a:extLst>
              </a:tr>
            </a:tbl>
          </a:graphicData>
        </a:graphic>
      </p:graphicFrame>
      <p:sp>
        <p:nvSpPr>
          <p:cNvPr id="4" name="Text Placeholder 1"/>
          <p:cNvSpPr txBox="1">
            <a:spLocks/>
          </p:cNvSpPr>
          <p:nvPr/>
        </p:nvSpPr>
        <p:spPr>
          <a:xfrm>
            <a:off x="162340" y="1183210"/>
            <a:ext cx="12192000" cy="618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Least Expensive Priority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5312" y="4799829"/>
            <a:ext cx="153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19.44%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8206207" y="4866901"/>
            <a:ext cx="299105" cy="235188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flipV="1">
            <a:off x="9661858" y="3758040"/>
            <a:ext cx="202223" cy="189331"/>
          </a:xfrm>
          <a:prstGeom prst="up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9661859" y="3107697"/>
            <a:ext cx="202223" cy="20222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9661858" y="3415388"/>
            <a:ext cx="202223" cy="20222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9661858" y="4090878"/>
            <a:ext cx="202223" cy="20222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9664671" y="2735717"/>
            <a:ext cx="202223" cy="202223"/>
          </a:xfrm>
          <a:prstGeom prst="up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9661858" y="4458219"/>
            <a:ext cx="202223" cy="20222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32639" y="4385346"/>
            <a:ext cx="8095865" cy="41391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3496" y="2629131"/>
            <a:ext cx="8065008" cy="40239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76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0" cy="590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Cost Analysis</a:t>
            </a:r>
          </a:p>
          <a:p>
            <a:endParaRPr lang="en-US" sz="1800" dirty="0" smtClean="0"/>
          </a:p>
          <a:p>
            <a:pPr lvl="1"/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278141"/>
              </p:ext>
            </p:extLst>
          </p:nvPr>
        </p:nvGraphicFramePr>
        <p:xfrm>
          <a:off x="2063496" y="2260319"/>
          <a:ext cx="8065008" cy="25143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7512">
                  <a:extLst>
                    <a:ext uri="{9D8B030D-6E8A-4147-A177-3AD203B41FA5}">
                      <a16:colId xmlns="" xmlns:a16="http://schemas.microsoft.com/office/drawing/2014/main" val="12901183"/>
                    </a:ext>
                  </a:extLst>
                </a:gridCol>
                <a:gridCol w="2613748">
                  <a:extLst>
                    <a:ext uri="{9D8B030D-6E8A-4147-A177-3AD203B41FA5}">
                      <a16:colId xmlns="" xmlns:a16="http://schemas.microsoft.com/office/drawing/2014/main" val="2841658748"/>
                    </a:ext>
                  </a:extLst>
                </a:gridCol>
                <a:gridCol w="2613748">
                  <a:extLst>
                    <a:ext uri="{9D8B030D-6E8A-4147-A177-3AD203B41FA5}">
                      <a16:colId xmlns="" xmlns:a16="http://schemas.microsoft.com/office/drawing/2014/main" val="483679654"/>
                    </a:ext>
                  </a:extLst>
                </a:gridCol>
              </a:tblGrid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4BC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4899250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$ 130.6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$ 171.8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273403"/>
                  </a:ext>
                </a:extLst>
              </a:tr>
              <a:tr h="322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Duty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$ 43.1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568467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Fees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$ 0</a:t>
                      </a:r>
                    </a:p>
                  </a:txBody>
                  <a:tcPr anchor="ctr"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27,450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783175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Freight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2.9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527835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Ownership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$ 69.1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4521349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$ 86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$ 102.7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3285012"/>
                  </a:ext>
                </a:extLst>
              </a:tr>
            </a:tbl>
          </a:graphicData>
        </a:graphic>
      </p:graphicFrame>
      <p:sp>
        <p:nvSpPr>
          <p:cNvPr id="4" name="Text Placeholder 1"/>
          <p:cNvSpPr txBox="1">
            <a:spLocks/>
          </p:cNvSpPr>
          <p:nvPr/>
        </p:nvSpPr>
        <p:spPr>
          <a:xfrm>
            <a:off x="162340" y="1183210"/>
            <a:ext cx="12192000" cy="618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Least Expensive Priority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5312" y="4799829"/>
            <a:ext cx="153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19.44%</a:t>
            </a:r>
            <a:endParaRPr lang="en-US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8206207" y="4866901"/>
            <a:ext cx="299105" cy="235188"/>
          </a:xfrm>
          <a:prstGeom prst="up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flipV="1">
            <a:off x="9661858" y="3758040"/>
            <a:ext cx="202223" cy="189331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9661859" y="3107697"/>
            <a:ext cx="202223" cy="20222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9661858" y="3415388"/>
            <a:ext cx="202223" cy="20222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9661858" y="4090878"/>
            <a:ext cx="202223" cy="20222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9664671" y="2735717"/>
            <a:ext cx="202223" cy="202223"/>
          </a:xfrm>
          <a:prstGeom prst="up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32638" y="2640437"/>
            <a:ext cx="8095865" cy="175071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FFFFFF">
                <a:alpha val="74902"/>
              </a:srgb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3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41836844"/>
              </p:ext>
            </p:extLst>
          </p:nvPr>
        </p:nvGraphicFramePr>
        <p:xfrm>
          <a:off x="2032000" y="2661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0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2001" cy="5893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Methodology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53A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57500" y="1492699"/>
            <a:ext cx="6477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3AA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Decision Matrix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Cost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Effectiveness			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Quality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Economic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Stability			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Ease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Transportation		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53AA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Constraint</a:t>
            </a:r>
            <a:endParaRPr lang="en-US" sz="2800" b="1" dirty="0">
              <a:solidFill>
                <a:srgbClr val="53AA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4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Air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  <a:p>
            <a:endParaRPr lang="en-US" sz="32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3230" b="-1"/>
          <a:stretch/>
        </p:blipFill>
        <p:spPr>
          <a:xfrm>
            <a:off x="0" y="5893904"/>
            <a:ext cx="12192001" cy="82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366395"/>
              </p:ext>
            </p:extLst>
          </p:nvPr>
        </p:nvGraphicFramePr>
        <p:xfrm>
          <a:off x="221687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 Nam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17395"/>
              </p:ext>
            </p:extLst>
          </p:nvPr>
        </p:nvGraphicFramePr>
        <p:xfrm>
          <a:off x="7357591" y="2069415"/>
          <a:ext cx="2129037" cy="3465065"/>
        </p:xfrm>
        <a:graphic>
          <a:graphicData uri="http://schemas.openxmlformats.org/drawingml/2006/table">
            <a:tbl>
              <a:tblPr/>
              <a:tblGrid>
                <a:gridCol w="983832">
                  <a:extLst>
                    <a:ext uri="{9D8B030D-6E8A-4147-A177-3AD203B41FA5}">
                      <a16:colId xmlns="" xmlns:a16="http://schemas.microsoft.com/office/drawing/2014/main" val="460681741"/>
                    </a:ext>
                  </a:extLst>
                </a:gridCol>
                <a:gridCol w="1145205">
                  <a:extLst>
                    <a:ext uri="{9D8B030D-6E8A-4147-A177-3AD203B41FA5}">
                      <a16:colId xmlns="" xmlns:a16="http://schemas.microsoft.com/office/drawing/2014/main" val="110953169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0295850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49119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82197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 Nam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697961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619889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93432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6244413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60363375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206618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3206200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954609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200244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0000419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507141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405836"/>
              </p:ext>
            </p:extLst>
          </p:nvPr>
        </p:nvGraphicFramePr>
        <p:xfrm>
          <a:off x="2600321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223061"/>
              </p:ext>
            </p:extLst>
          </p:nvPr>
        </p:nvGraphicFramePr>
        <p:xfrm>
          <a:off x="4978956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605591"/>
              </p:ext>
            </p:extLst>
          </p:nvPr>
        </p:nvGraphicFramePr>
        <p:xfrm>
          <a:off x="9734711" y="2069415"/>
          <a:ext cx="2129037" cy="3465065"/>
        </p:xfrm>
        <a:graphic>
          <a:graphicData uri="http://schemas.openxmlformats.org/drawingml/2006/table">
            <a:tbl>
              <a:tblPr/>
              <a:tblGrid>
                <a:gridCol w="983832">
                  <a:extLst>
                    <a:ext uri="{9D8B030D-6E8A-4147-A177-3AD203B41FA5}">
                      <a16:colId xmlns="" xmlns:a16="http://schemas.microsoft.com/office/drawing/2014/main" val="460681741"/>
                    </a:ext>
                  </a:extLst>
                </a:gridCol>
                <a:gridCol w="1145205">
                  <a:extLst>
                    <a:ext uri="{9D8B030D-6E8A-4147-A177-3AD203B41FA5}">
                      <a16:colId xmlns="" xmlns:a16="http://schemas.microsoft.com/office/drawing/2014/main" val="110953169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0295850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49119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82197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697961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619889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93432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6244413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60363375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206618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3206200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954609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200244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0000419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507141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0" y="0"/>
            <a:ext cx="12191999" cy="5879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Decision Matrix</a:t>
            </a:r>
          </a:p>
          <a:p>
            <a:pPr marL="0" indent="0" algn="ctr">
              <a:buNone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Cost Effectiveness		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(Weight: 50%)</a:t>
            </a: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	 		 Scale 1 to 5			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 	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 = Unsatisfactory, 5 = Optimal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17023"/>
              </p:ext>
            </p:extLst>
          </p:nvPr>
        </p:nvGraphicFramePr>
        <p:xfrm>
          <a:off x="221687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 Nam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72922"/>
              </p:ext>
            </p:extLst>
          </p:nvPr>
        </p:nvGraphicFramePr>
        <p:xfrm>
          <a:off x="7357591" y="2069415"/>
          <a:ext cx="2129037" cy="3465065"/>
        </p:xfrm>
        <a:graphic>
          <a:graphicData uri="http://schemas.openxmlformats.org/drawingml/2006/table">
            <a:tbl>
              <a:tblPr/>
              <a:tblGrid>
                <a:gridCol w="983832">
                  <a:extLst>
                    <a:ext uri="{9D8B030D-6E8A-4147-A177-3AD203B41FA5}">
                      <a16:colId xmlns="" xmlns:a16="http://schemas.microsoft.com/office/drawing/2014/main" val="460681741"/>
                    </a:ext>
                  </a:extLst>
                </a:gridCol>
                <a:gridCol w="1145205">
                  <a:extLst>
                    <a:ext uri="{9D8B030D-6E8A-4147-A177-3AD203B41FA5}">
                      <a16:colId xmlns="" xmlns:a16="http://schemas.microsoft.com/office/drawing/2014/main" val="110953169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0295850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49119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82197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 Nam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697961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619889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93432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6244413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60363375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206618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3206200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954609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200244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0000419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507141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281664"/>
              </p:ext>
            </p:extLst>
          </p:nvPr>
        </p:nvGraphicFramePr>
        <p:xfrm>
          <a:off x="2600321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161969"/>
              </p:ext>
            </p:extLst>
          </p:nvPr>
        </p:nvGraphicFramePr>
        <p:xfrm>
          <a:off x="4978956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24955"/>
              </p:ext>
            </p:extLst>
          </p:nvPr>
        </p:nvGraphicFramePr>
        <p:xfrm>
          <a:off x="9734711" y="2069415"/>
          <a:ext cx="2129037" cy="3465065"/>
        </p:xfrm>
        <a:graphic>
          <a:graphicData uri="http://schemas.openxmlformats.org/drawingml/2006/table">
            <a:tbl>
              <a:tblPr/>
              <a:tblGrid>
                <a:gridCol w="983832">
                  <a:extLst>
                    <a:ext uri="{9D8B030D-6E8A-4147-A177-3AD203B41FA5}">
                      <a16:colId xmlns="" xmlns:a16="http://schemas.microsoft.com/office/drawing/2014/main" val="460681741"/>
                    </a:ext>
                  </a:extLst>
                </a:gridCol>
                <a:gridCol w="1145205">
                  <a:extLst>
                    <a:ext uri="{9D8B030D-6E8A-4147-A177-3AD203B41FA5}">
                      <a16:colId xmlns="" xmlns:a16="http://schemas.microsoft.com/office/drawing/2014/main" val="110953169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0295850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49119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82197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697961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619889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93432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6244413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60363375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206618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3206200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954609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200244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0000419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507141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0" y="0"/>
            <a:ext cx="12191999" cy="5879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Decision Matrix</a:t>
            </a:r>
          </a:p>
          <a:p>
            <a:pPr marL="0" indent="0" algn="ctr">
              <a:buNone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Cost Effectiveness		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(Weight: 50%)</a:t>
            </a: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	 		 Scale 1 to 5			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 	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 = Unsatisfactory, 5 = Optimal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0" y="0"/>
            <a:ext cx="12191999" cy="5879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Decision Matrix</a:t>
            </a:r>
          </a:p>
          <a:p>
            <a:pPr marL="0" indent="0" algn="ctr">
              <a:buNone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Quality		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(Weight: 50%)</a:t>
            </a: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	 Scale 1 to 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 	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 = Unsatisfactory, 5 = Optimal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717683"/>
              </p:ext>
            </p:extLst>
          </p:nvPr>
        </p:nvGraphicFramePr>
        <p:xfrm>
          <a:off x="221687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012045"/>
              </p:ext>
            </p:extLst>
          </p:nvPr>
        </p:nvGraphicFramePr>
        <p:xfrm>
          <a:off x="7357591" y="2069415"/>
          <a:ext cx="2129037" cy="3465065"/>
        </p:xfrm>
        <a:graphic>
          <a:graphicData uri="http://schemas.openxmlformats.org/drawingml/2006/table">
            <a:tbl>
              <a:tblPr/>
              <a:tblGrid>
                <a:gridCol w="983832">
                  <a:extLst>
                    <a:ext uri="{9D8B030D-6E8A-4147-A177-3AD203B41FA5}">
                      <a16:colId xmlns="" xmlns:a16="http://schemas.microsoft.com/office/drawing/2014/main" val="460681741"/>
                    </a:ext>
                  </a:extLst>
                </a:gridCol>
                <a:gridCol w="1145205">
                  <a:extLst>
                    <a:ext uri="{9D8B030D-6E8A-4147-A177-3AD203B41FA5}">
                      <a16:colId xmlns="" xmlns:a16="http://schemas.microsoft.com/office/drawing/2014/main" val="110953169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0295850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49119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82197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697961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619889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93432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6244413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60363375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206618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3206200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954609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200244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0000419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507141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785663"/>
              </p:ext>
            </p:extLst>
          </p:nvPr>
        </p:nvGraphicFramePr>
        <p:xfrm>
          <a:off x="2600321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243729"/>
              </p:ext>
            </p:extLst>
          </p:nvPr>
        </p:nvGraphicFramePr>
        <p:xfrm>
          <a:off x="4978956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65025"/>
              </p:ext>
            </p:extLst>
          </p:nvPr>
        </p:nvGraphicFramePr>
        <p:xfrm>
          <a:off x="9734711" y="2069415"/>
          <a:ext cx="2129037" cy="3465065"/>
        </p:xfrm>
        <a:graphic>
          <a:graphicData uri="http://schemas.openxmlformats.org/drawingml/2006/table">
            <a:tbl>
              <a:tblPr/>
              <a:tblGrid>
                <a:gridCol w="983832">
                  <a:extLst>
                    <a:ext uri="{9D8B030D-6E8A-4147-A177-3AD203B41FA5}">
                      <a16:colId xmlns="" xmlns:a16="http://schemas.microsoft.com/office/drawing/2014/main" val="460681741"/>
                    </a:ext>
                  </a:extLst>
                </a:gridCol>
                <a:gridCol w="1145205">
                  <a:extLst>
                    <a:ext uri="{9D8B030D-6E8A-4147-A177-3AD203B41FA5}">
                      <a16:colId xmlns="" xmlns:a16="http://schemas.microsoft.com/office/drawing/2014/main" val="110953169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0295850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49119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82197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697961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619889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93432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6244413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60363375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206618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3206200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954609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200244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0000419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507141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3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493505"/>
              </p:ext>
            </p:extLst>
          </p:nvPr>
        </p:nvGraphicFramePr>
        <p:xfrm>
          <a:off x="221687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619587"/>
              </p:ext>
            </p:extLst>
          </p:nvPr>
        </p:nvGraphicFramePr>
        <p:xfrm>
          <a:off x="7357591" y="2069415"/>
          <a:ext cx="2129037" cy="3465065"/>
        </p:xfrm>
        <a:graphic>
          <a:graphicData uri="http://schemas.openxmlformats.org/drawingml/2006/table">
            <a:tbl>
              <a:tblPr/>
              <a:tblGrid>
                <a:gridCol w="983832">
                  <a:extLst>
                    <a:ext uri="{9D8B030D-6E8A-4147-A177-3AD203B41FA5}">
                      <a16:colId xmlns="" xmlns:a16="http://schemas.microsoft.com/office/drawing/2014/main" val="460681741"/>
                    </a:ext>
                  </a:extLst>
                </a:gridCol>
                <a:gridCol w="1145205">
                  <a:extLst>
                    <a:ext uri="{9D8B030D-6E8A-4147-A177-3AD203B41FA5}">
                      <a16:colId xmlns="" xmlns:a16="http://schemas.microsoft.com/office/drawing/2014/main" val="110953169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0295850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49119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82197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697961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619889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93432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6244413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60363375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206618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3206200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954609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200244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0000419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507141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822985"/>
              </p:ext>
            </p:extLst>
          </p:nvPr>
        </p:nvGraphicFramePr>
        <p:xfrm>
          <a:off x="2600321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0370"/>
              </p:ext>
            </p:extLst>
          </p:nvPr>
        </p:nvGraphicFramePr>
        <p:xfrm>
          <a:off x="4978956" y="206941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826204"/>
              </p:ext>
            </p:extLst>
          </p:nvPr>
        </p:nvGraphicFramePr>
        <p:xfrm>
          <a:off x="9734711" y="2069415"/>
          <a:ext cx="2129037" cy="3465065"/>
        </p:xfrm>
        <a:graphic>
          <a:graphicData uri="http://schemas.openxmlformats.org/drawingml/2006/table">
            <a:tbl>
              <a:tblPr/>
              <a:tblGrid>
                <a:gridCol w="983832">
                  <a:extLst>
                    <a:ext uri="{9D8B030D-6E8A-4147-A177-3AD203B41FA5}">
                      <a16:colId xmlns="" xmlns:a16="http://schemas.microsoft.com/office/drawing/2014/main" val="460681741"/>
                    </a:ext>
                  </a:extLst>
                </a:gridCol>
                <a:gridCol w="1145205">
                  <a:extLst>
                    <a:ext uri="{9D8B030D-6E8A-4147-A177-3AD203B41FA5}">
                      <a16:colId xmlns="" xmlns:a16="http://schemas.microsoft.com/office/drawing/2014/main" val="110953169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0295850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49119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82197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8697961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619889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993432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6244413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60363375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206618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3206200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9546096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200244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0000419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507141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0" y="0"/>
            <a:ext cx="12191999" cy="58795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Decision Matrix</a:t>
            </a:r>
          </a:p>
          <a:p>
            <a:pPr marL="0" indent="0" algn="ctr">
              <a:buNone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Quality		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(Weight: 50%)</a:t>
            </a:r>
          </a:p>
          <a:p>
            <a:pPr marL="0" indent="0" algn="ctr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	 Scale 1 to 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 	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1 = Unsatisfactory, 5 = Optimal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14830171"/>
              </p:ext>
            </p:extLst>
          </p:nvPr>
        </p:nvGraphicFramePr>
        <p:xfrm>
          <a:off x="2032000" y="2661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96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616004"/>
              </p:ext>
            </p:extLst>
          </p:nvPr>
        </p:nvGraphicFramePr>
        <p:xfrm>
          <a:off x="2309091" y="2217195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Stability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75906"/>
              </p:ext>
            </p:extLst>
          </p:nvPr>
        </p:nvGraphicFramePr>
        <p:xfrm>
          <a:off x="7235121" y="2217196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Transportation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4.425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4.27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4.25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Korea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4.225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4.16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4.085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3.595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3.585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3.375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2.815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2.805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309091" y="0"/>
            <a:ext cx="705658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Decision Matrix</a:t>
            </a:r>
          </a:p>
          <a:p>
            <a:pPr algn="ctr"/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Economic Stability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(Weight: 10%)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Ease of Transportation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(Weight: 10%)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Scale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to 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= Unsatisfactory, 5 = Optimal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7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98430"/>
              </p:ext>
            </p:extLst>
          </p:nvPr>
        </p:nvGraphicFramePr>
        <p:xfrm>
          <a:off x="2309091" y="2217195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Stability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94885"/>
              </p:ext>
            </p:extLst>
          </p:nvPr>
        </p:nvGraphicFramePr>
        <p:xfrm>
          <a:off x="7235121" y="2217194"/>
          <a:ext cx="2130552" cy="3465065"/>
        </p:xfrm>
        <a:graphic>
          <a:graphicData uri="http://schemas.openxmlformats.org/drawingml/2006/table">
            <a:tbl>
              <a:tblPr/>
              <a:tblGrid>
                <a:gridCol w="1038419">
                  <a:extLst>
                    <a:ext uri="{9D8B030D-6E8A-4147-A177-3AD203B41FA5}">
                      <a16:colId xmlns="" xmlns:a16="http://schemas.microsoft.com/office/drawing/2014/main" val="1908140622"/>
                    </a:ext>
                  </a:extLst>
                </a:gridCol>
                <a:gridCol w="1092133">
                  <a:extLst>
                    <a:ext uri="{9D8B030D-6E8A-4147-A177-3AD203B41FA5}">
                      <a16:colId xmlns="" xmlns:a16="http://schemas.microsoft.com/office/drawing/2014/main" val="589982402"/>
                    </a:ext>
                  </a:extLst>
                </a:gridCol>
              </a:tblGrid>
              <a:tr h="218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Transportation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89015396"/>
                  </a:ext>
                </a:extLst>
              </a:tr>
              <a:tr h="425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252115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Japan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4.425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844300304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Australia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4.27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7205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Taiwan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4.25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5475412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Korea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4.225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674317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China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4.16</a:t>
                      </a:r>
                      <a:endParaRPr lang="en-US" sz="1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1030870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Malaysia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4.085</a:t>
                      </a:r>
                      <a:endParaRPr lang="en-US" sz="1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973533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Chile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3.595</a:t>
                      </a:r>
                      <a:endParaRPr lang="en-US" sz="1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397212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India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3.585</a:t>
                      </a:r>
                      <a:endParaRPr lang="en-US" sz="1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3704531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Brazil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77781169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Vietnam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3.375</a:t>
                      </a:r>
                      <a:endParaRPr lang="en-US" sz="1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505662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Argentina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2.815</a:t>
                      </a:r>
                      <a:endParaRPr lang="en-US" sz="1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45828640"/>
                  </a:ext>
                </a:extLst>
              </a:tr>
              <a:tr h="2350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Philippines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2.805</a:t>
                      </a:r>
                      <a:endParaRPr lang="en-US" sz="1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3615458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309091" y="0"/>
            <a:ext cx="705658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Decision Matrix</a:t>
            </a:r>
          </a:p>
          <a:p>
            <a:pPr algn="ctr"/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Economic Stability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(Weight: 10%)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Ease of Transportation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	(Weight: 10%)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Scale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to 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= Unsatisfactory, 5 = Optimal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93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47295"/>
              </p:ext>
            </p:extLst>
          </p:nvPr>
        </p:nvGraphicFramePr>
        <p:xfrm>
          <a:off x="561148" y="255508"/>
          <a:ext cx="11069704" cy="5525732"/>
        </p:xfrm>
        <a:graphic>
          <a:graphicData uri="http://schemas.openxmlformats.org/drawingml/2006/table">
            <a:tbl>
              <a:tblPr firstRow="1" firstCol="1" bandRow="1"/>
              <a:tblGrid>
                <a:gridCol w="27674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Pallets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Needed for weekly demand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Containers needed for weekly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demand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Optimal Solution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Feeder Cap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.6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.3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(40ft.)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Cover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1.2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0.6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Container Bottom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0.6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Sealing Ring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0.1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Agitator Blade</a:t>
                      </a:r>
                      <a:endParaRPr lang="en-US" sz="20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Blender Jug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152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7.6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Motor</a:t>
                      </a:r>
                      <a:endParaRPr lang="en-US" sz="20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31.6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32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0" y="255508"/>
            <a:ext cx="5534852" cy="537612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47295"/>
              </p:ext>
            </p:extLst>
          </p:nvPr>
        </p:nvGraphicFramePr>
        <p:xfrm>
          <a:off x="561148" y="255508"/>
          <a:ext cx="11069704" cy="5525732"/>
        </p:xfrm>
        <a:graphic>
          <a:graphicData uri="http://schemas.openxmlformats.org/drawingml/2006/table">
            <a:tbl>
              <a:tblPr firstRow="1" firstCol="1" bandRow="1"/>
              <a:tblGrid>
                <a:gridCol w="27674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Pallets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Needed for weekly demand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Containers needed for weekly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demand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Optimal Solution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Feeder Cap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.6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.3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(40ft.)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Cover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1.2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0.6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Container Bottom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0.6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Sealing Ring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0.1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Agitator Blade</a:t>
                      </a:r>
                      <a:endParaRPr lang="en-US" sz="20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Blender Jug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152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7.6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Motor</a:t>
                      </a:r>
                      <a:endParaRPr lang="en-US" sz="20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31.6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32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28574" y="255508"/>
            <a:ext cx="2767426" cy="55229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63426" y="255508"/>
            <a:ext cx="2767426" cy="55229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4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47" y="353697"/>
            <a:ext cx="1674304" cy="15653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2081295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53AA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“Families </a:t>
            </a:r>
            <a:r>
              <a:rPr lang="en-US" sz="2800" b="1" dirty="0">
                <a:solidFill>
                  <a:srgbClr val="53AA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serving families through </a:t>
            </a:r>
            <a:endParaRPr lang="en-US" sz="2800" b="1" dirty="0" smtClean="0">
              <a:solidFill>
                <a:srgbClr val="53AA3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53AA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safe</a:t>
            </a:r>
            <a:r>
              <a:rPr lang="en-US" sz="2800" b="1" dirty="0">
                <a:solidFill>
                  <a:srgbClr val="53AA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superior and reliable home products</a:t>
            </a:r>
            <a:r>
              <a:rPr lang="en-US" sz="2800" b="1" dirty="0" smtClean="0">
                <a:solidFill>
                  <a:srgbClr val="53AA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.”</a:t>
            </a:r>
            <a:endParaRPr lang="en-US" sz="2800" dirty="0">
              <a:solidFill>
                <a:srgbClr val="53AA3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511"/>
          <a:stretch/>
        </p:blipFill>
        <p:spPr>
          <a:xfrm>
            <a:off x="3684274" y="3273903"/>
            <a:ext cx="4823451" cy="250940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09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47295"/>
              </p:ext>
            </p:extLst>
          </p:nvPr>
        </p:nvGraphicFramePr>
        <p:xfrm>
          <a:off x="561148" y="255508"/>
          <a:ext cx="11069704" cy="5525732"/>
        </p:xfrm>
        <a:graphic>
          <a:graphicData uri="http://schemas.openxmlformats.org/drawingml/2006/table">
            <a:tbl>
              <a:tblPr firstRow="1" firstCol="1" bandRow="1"/>
              <a:tblGrid>
                <a:gridCol w="27674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674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Pallets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Needed for weekly demand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Containers needed for weekly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demand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Optimal Solution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Feeder Cap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.6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.3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(40ft.)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Cover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1.2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0.6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7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Container Bottom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(20ft.)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0.6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Sealing Ring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0.1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Agitator Blade</a:t>
                      </a:r>
                      <a:endParaRPr lang="en-US" sz="20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0.6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Blender Jug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152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7.6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Motor</a:t>
                      </a:r>
                      <a:endParaRPr lang="en-US" sz="20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31.6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32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28574" y="255508"/>
            <a:ext cx="2767426" cy="55229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255508"/>
            <a:ext cx="2767426" cy="552297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3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30105"/>
              </p:ext>
            </p:extLst>
          </p:nvPr>
        </p:nvGraphicFramePr>
        <p:xfrm>
          <a:off x="1765839" y="245212"/>
          <a:ext cx="8660322" cy="5412536"/>
        </p:xfrm>
        <a:graphic>
          <a:graphicData uri="http://schemas.openxmlformats.org/drawingml/2006/table">
            <a:tbl>
              <a:tblPr firstRow="1" firstCol="1" bandRow="1"/>
              <a:tblGrid>
                <a:gridCol w="37370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432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801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7767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Containers needed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for weekly demand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Shipments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needed for annual demand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4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Feeder Cap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(40ft.)</a:t>
                      </a:r>
                    </a:p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50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4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Cover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9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Container Bottom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4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Sealing Ring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(20ft.)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41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Agitator Blade</a:t>
                      </a:r>
                      <a:endParaRPr lang="en-US" sz="20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1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9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Blender Jug</a:t>
                      </a:r>
                      <a:endParaRPr lang="en-US" sz="20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8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48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9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Motor</a:t>
                      </a:r>
                      <a:endParaRPr lang="en-US" sz="20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32 (40ft.)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50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7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129928" y="819902"/>
            <a:ext cx="7801325" cy="4104151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6200"/>
            <a:ext cx="8170230" cy="5712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8" name="Rectangle 57"/>
          <p:cNvSpPr/>
          <p:nvPr/>
        </p:nvSpPr>
        <p:spPr>
          <a:xfrm>
            <a:off x="2096957" y="5162987"/>
            <a:ext cx="1340170" cy="103882"/>
          </a:xfrm>
          <a:prstGeom prst="rect">
            <a:avLst/>
          </a:prstGeom>
          <a:solidFill>
            <a:srgbClr val="FEE599"/>
          </a:solidFill>
          <a:ln>
            <a:solidFill>
              <a:srgbClr val="FEE5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396581" y="1087260"/>
            <a:ext cx="830073" cy="128620"/>
          </a:xfrm>
          <a:prstGeom prst="rect">
            <a:avLst/>
          </a:prstGeom>
          <a:solidFill>
            <a:srgbClr val="FEE599"/>
          </a:solidFill>
          <a:ln>
            <a:solidFill>
              <a:srgbClr val="FEE5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36685" y="1770220"/>
            <a:ext cx="1183614" cy="114984"/>
          </a:xfrm>
          <a:prstGeom prst="rect">
            <a:avLst/>
          </a:prstGeom>
          <a:solidFill>
            <a:srgbClr val="FEE599"/>
          </a:solidFill>
          <a:ln>
            <a:solidFill>
              <a:srgbClr val="FEE5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782424" y="3795797"/>
            <a:ext cx="830073" cy="128620"/>
          </a:xfrm>
          <a:prstGeom prst="rect">
            <a:avLst/>
          </a:prstGeom>
          <a:solidFill>
            <a:srgbClr val="FEE599"/>
          </a:solidFill>
          <a:ln>
            <a:solidFill>
              <a:srgbClr val="FEE5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37127" y="1048064"/>
            <a:ext cx="868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27477" y="1271620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 Transit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37735" y="1488483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Intermodal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19633" y="1385735"/>
            <a:ext cx="1775738" cy="39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89931" y="5305669"/>
            <a:ext cx="716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Motor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09283" y="1776991"/>
            <a:ext cx="554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Lid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4039" y="2328392"/>
            <a:ext cx="89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Glass </a:t>
            </a:r>
          </a:p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Jug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4357" y="3051645"/>
            <a:ext cx="105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Sealing Ring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30532" y="3838487"/>
            <a:ext cx="73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Blade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61805" y="4458342"/>
            <a:ext cx="116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Container</a:t>
            </a:r>
          </a:p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Bottom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51797" y="1097662"/>
            <a:ext cx="774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Feeder</a:t>
            </a:r>
          </a:p>
          <a:p>
            <a:pPr algn="ctr"/>
            <a:r>
              <a:rPr lang="en-US" sz="12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Cap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32465" y="1719081"/>
            <a:ext cx="868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78968" y="3744906"/>
            <a:ext cx="868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26421" y="4418364"/>
            <a:ext cx="868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27477" y="1950043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 Transit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71293" y="2622400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 Transit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71293" y="3294757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 Transit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753323" y="2444696"/>
            <a:ext cx="830073" cy="128620"/>
          </a:xfrm>
          <a:prstGeom prst="rect">
            <a:avLst/>
          </a:prstGeom>
          <a:solidFill>
            <a:srgbClr val="FEE599"/>
          </a:solidFill>
          <a:ln>
            <a:solidFill>
              <a:srgbClr val="FEE5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424766" y="3967114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 Transit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97351" y="4649280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 Transit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27102" y="2170649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Intermodal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48368" y="2833108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Intermodal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637735" y="3515274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Intermodal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663975" y="4194689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Intermodal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53342" y="4876855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Intermodal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663974" y="5548378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Intermodal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657543" y="3117669"/>
            <a:ext cx="830073" cy="128620"/>
          </a:xfrm>
          <a:prstGeom prst="rect">
            <a:avLst/>
          </a:prstGeom>
          <a:solidFill>
            <a:srgbClr val="FEE599"/>
          </a:solidFill>
          <a:ln>
            <a:solidFill>
              <a:srgbClr val="FEE5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748774" y="2391661"/>
            <a:ext cx="868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56786" y="3069077"/>
            <a:ext cx="868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74525" y="5088495"/>
            <a:ext cx="868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Production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86400" y="5321637"/>
            <a:ext cx="3005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 Transit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4287" y="6096000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39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2040481"/>
            <a:ext cx="5608320" cy="2777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3461 (Customs Release)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Brief overview of payment which will speed </a:t>
            </a:r>
            <a:r>
              <a:rPr lang="en-US" dirty="0">
                <a:latin typeface="Arial"/>
                <a:cs typeface="Arial"/>
              </a:rPr>
              <a:t>up the release of goods from CBP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Once </a:t>
            </a:r>
            <a:r>
              <a:rPr lang="en-US" dirty="0">
                <a:latin typeface="Arial"/>
                <a:cs typeface="Arial"/>
              </a:rPr>
              <a:t>release you will have 10 days to file the </a:t>
            </a:r>
            <a:r>
              <a:rPr lang="en-US" dirty="0" smtClean="0">
                <a:latin typeface="Arial"/>
                <a:cs typeface="Arial"/>
              </a:rPr>
              <a:t>7501</a:t>
            </a:r>
          </a:p>
          <a:p>
            <a:pPr marL="457200" lvl="1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Customs Documentation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1417638"/>
            <a:ext cx="3055538" cy="3926366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27904" y="2133735"/>
            <a:ext cx="5608320" cy="27770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7501 (Customs Entry)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Calculation of duties due along with detailed information for CBP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Filed within 10 days of 3461 release</a:t>
            </a:r>
          </a:p>
          <a:p>
            <a:pPr marL="457200" lvl="1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Customs Documentation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00" y="1604147"/>
            <a:ext cx="3339459" cy="3836214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91840" y="2387953"/>
            <a:ext cx="5608320" cy="277703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ABI (Automated Broker Interface)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Voluntary program to electronically file required import data with Customs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Simplifies the paperwork and payments that must be made to CBP</a:t>
            </a:r>
          </a:p>
          <a:p>
            <a:pPr marL="457200" lvl="1" indent="0">
              <a:buNone/>
            </a:pPr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Customs Documentation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1654291"/>
            <a:ext cx="6688647" cy="3935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Domestic Changes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Executive Order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regarding TPP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U.S. imposes 266% Duty on some Chinese Steel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Imports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Trade War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Economist fight to defend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Trade Agreements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Additional Considerations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Image result for donald trump signing executive or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4518"/>
          <a:stretch/>
        </p:blipFill>
        <p:spPr bwMode="auto">
          <a:xfrm>
            <a:off x="7625751" y="2078086"/>
            <a:ext cx="3856007" cy="2466975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5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917056" y="166485"/>
            <a:ext cx="8242935" cy="705277"/>
          </a:xfrm>
        </p:spPr>
        <p:txBody>
          <a:bodyPr>
            <a:noAutofit/>
          </a:bodyPr>
          <a:lstStyle/>
          <a:p>
            <a:pPr marL="0" indent="0" algn="ctr"/>
            <a:r>
              <a:rPr lang="en-US" sz="4400" dirty="0" smtClean="0">
                <a:latin typeface="Arial Black" panose="020B0A04020102020204" pitchFamily="34" charset="0"/>
              </a:rPr>
              <a:t>Plastic Alternatives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59991" y="5148256"/>
            <a:ext cx="2220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Includes</a:t>
            </a:r>
            <a:r>
              <a:rPr lang="en-US" sz="1050" dirty="0">
                <a:latin typeface="Arial"/>
                <a:cs typeface="Arial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50" dirty="0">
                <a:latin typeface="Arial"/>
                <a:cs typeface="Arial"/>
              </a:rPr>
              <a:t>Feeder Cap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50" dirty="0">
                <a:latin typeface="Arial"/>
                <a:cs typeface="Arial"/>
              </a:rPr>
              <a:t>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50" dirty="0">
                <a:latin typeface="Arial"/>
                <a:cs typeface="Arial"/>
              </a:rPr>
              <a:t>Bottom Container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5864" y="1144151"/>
            <a:ext cx="57862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Optimal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Japan-Ocean-LAX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Contingency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Ocean-SAV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Regular-ATL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Express-ATL</a:t>
            </a:r>
          </a:p>
          <a:p>
            <a:pPr lvl="1"/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Alternative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China-Ocean-LAX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China-Ocean-LAX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07" y="1304650"/>
            <a:ext cx="5246255" cy="3490823"/>
          </a:xfrm>
          <a:prstGeom prst="ellipse">
            <a:avLst/>
          </a:prstGeom>
          <a:ln w="63500" cap="rnd">
            <a:solidFill>
              <a:srgbClr val="008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579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31638" y="341844"/>
            <a:ext cx="6528724" cy="705277"/>
          </a:xfrm>
        </p:spPr>
        <p:txBody>
          <a:bodyPr>
            <a:noAutofit/>
          </a:bodyPr>
          <a:lstStyle/>
          <a:p>
            <a:pPr marL="0" indent="0" algn="ctr"/>
            <a:r>
              <a:rPr lang="en-US" sz="4400" dirty="0" smtClean="0">
                <a:latin typeface="Arial Black" panose="020B0A04020102020204" pitchFamily="34" charset="0"/>
              </a:rPr>
              <a:t>Glass Alternatives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00" y="5546262"/>
            <a:ext cx="3785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Arial"/>
                <a:cs typeface="Arial"/>
              </a:rPr>
              <a:t>Includes</a:t>
            </a:r>
            <a:r>
              <a:rPr lang="en-US" sz="105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/>
                <a:cs typeface="Arial"/>
              </a:rPr>
              <a:t>Glass Container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3800" y="1333824"/>
            <a:ext cx="52015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39A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Optimal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China-Ocean-LAX</a:t>
            </a:r>
          </a:p>
          <a:p>
            <a:pPr lvl="1"/>
            <a:endParaRPr lang="en-US" sz="24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Contingency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Ocean-SAV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Regular-ATL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Express-ATL</a:t>
            </a:r>
          </a:p>
          <a:p>
            <a:pPr lvl="1"/>
            <a:endParaRPr lang="en-US" sz="2400" dirty="0">
              <a:solidFill>
                <a:srgbClr val="139A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Alternative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Chile-Ocean-SAV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Japan-Ocean-LAX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89119"/>
            <a:ext cx="4553527" cy="3415145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7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95413" y="239090"/>
            <a:ext cx="9401175" cy="705277"/>
          </a:xfrm>
        </p:spPr>
        <p:txBody>
          <a:bodyPr>
            <a:noAutofit/>
          </a:bodyPr>
          <a:lstStyle/>
          <a:p>
            <a:pPr marL="0" indent="0" algn="ctr"/>
            <a:r>
              <a:rPr lang="en-US" sz="4400" dirty="0" smtClean="0">
                <a:latin typeface="Arial Black" panose="020B0A04020102020204" pitchFamily="34" charset="0"/>
              </a:rPr>
              <a:t>Stainless Steel Alternative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00" y="5507973"/>
            <a:ext cx="3785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Arial"/>
                <a:cs typeface="Arial"/>
              </a:rPr>
              <a:t>Includes</a:t>
            </a:r>
            <a:r>
              <a:rPr lang="en-US" sz="105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/>
                <a:cs typeface="Arial"/>
              </a:rPr>
              <a:t>Agitator Blade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171399"/>
            <a:ext cx="61459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39A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Optimal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Taiwan-Ocean-LAX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39A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Contingency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Ocean-SAV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Regular-ATL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Express-ATL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39A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Alternative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South Korea-Ocean-LAX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Japan-Ocean-LAX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5496748" cy="3449782"/>
          </a:xfrm>
          <a:prstGeom prst="rect">
            <a:avLst/>
          </a:prstGeom>
          <a:ln w="38100" cap="sq">
            <a:solidFill>
              <a:srgbClr val="008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48" y="332515"/>
            <a:ext cx="1674304" cy="15653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2230356"/>
            <a:ext cx="121919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53AA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rgbClr val="53AA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Pracademic</a:t>
            </a:r>
            <a:r>
              <a:rPr lang="en-US" sz="2800" b="1" dirty="0" smtClean="0">
                <a:solidFill>
                  <a:srgbClr val="53AA3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” Approach: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Academic in theory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Practical in Application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3641" cy="223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59" y="3639015"/>
            <a:ext cx="3578941" cy="2230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6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996440" y="331954"/>
            <a:ext cx="8242935" cy="705277"/>
          </a:xfrm>
        </p:spPr>
        <p:txBody>
          <a:bodyPr>
            <a:noAutofit/>
          </a:bodyPr>
          <a:lstStyle/>
          <a:p>
            <a:pPr marL="0" indent="0" algn="ctr"/>
            <a:r>
              <a:rPr lang="en-US" sz="4400" dirty="0" smtClean="0">
                <a:latin typeface="Arial Black" panose="020B0A04020102020204" pitchFamily="34" charset="0"/>
              </a:rPr>
              <a:t>Rubber Alternatives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945" y="5494606"/>
            <a:ext cx="3785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Arial"/>
                <a:cs typeface="Arial"/>
              </a:rPr>
              <a:t>Includes</a:t>
            </a:r>
            <a:r>
              <a:rPr lang="en-US" sz="105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/>
                <a:cs typeface="Arial"/>
              </a:rPr>
              <a:t>Sealing 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80111" y="1339622"/>
            <a:ext cx="47219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39A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Optimal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Malaysia-Ocean-LAX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39A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Contingency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Ocean-SAV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Regular-ATL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Express-ATL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39A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Alternative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China-Ocean-LAX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India-Ocean-LAX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9" y="1600200"/>
            <a:ext cx="5593367" cy="333536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996440" y="331954"/>
            <a:ext cx="8242935" cy="705277"/>
          </a:xfrm>
        </p:spPr>
        <p:txBody>
          <a:bodyPr>
            <a:noAutofit/>
          </a:bodyPr>
          <a:lstStyle/>
          <a:p>
            <a:pPr marL="0" indent="0" algn="ctr"/>
            <a:r>
              <a:rPr lang="en-US" sz="4400" dirty="0" smtClean="0">
                <a:latin typeface="Arial Black" panose="020B0A04020102020204" pitchFamily="34" charset="0"/>
              </a:rPr>
              <a:t>Motor Alternatives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9" y="5520247"/>
            <a:ext cx="3785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Arial"/>
                <a:cs typeface="Arial"/>
              </a:rPr>
              <a:t>Includes</a:t>
            </a:r>
            <a:r>
              <a:rPr lang="en-US" sz="105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black"/>
                </a:solidFill>
                <a:latin typeface="Arial"/>
                <a:cs typeface="Arial"/>
              </a:rPr>
              <a:t>Motor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695" y="1159000"/>
            <a:ext cx="63708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39A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Optimal 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China-Ocean-LAX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39A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Contingency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Ocean-SAV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Regular-ATL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Air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Express-ATL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39A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Alternative Plans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Vietnam-Ocean-SAV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South Korea-Ocean-LAX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563050"/>
            <a:ext cx="4187248" cy="3346884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64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59210367"/>
              </p:ext>
            </p:extLst>
          </p:nvPr>
        </p:nvGraphicFramePr>
        <p:xfrm>
          <a:off x="2032000" y="2661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1" y="0"/>
            <a:ext cx="12191999" cy="590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Decision Matrices</a:t>
            </a:r>
          </a:p>
          <a:p>
            <a:pPr marL="0" indent="0">
              <a:buNone/>
            </a:pPr>
            <a:endParaRPr lang="en-US" sz="4400" dirty="0" smtClean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221283"/>
              </p:ext>
            </p:extLst>
          </p:nvPr>
        </p:nvGraphicFramePr>
        <p:xfrm>
          <a:off x="2588545" y="750191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2.7425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300696"/>
              </p:ext>
            </p:extLst>
          </p:nvPr>
        </p:nvGraphicFramePr>
        <p:xfrm>
          <a:off x="2588545" y="1772036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037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3.5595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3.438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511526"/>
              </p:ext>
            </p:extLst>
          </p:nvPr>
        </p:nvGraphicFramePr>
        <p:xfrm>
          <a:off x="2588545" y="2793882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4.4085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4.3585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203399"/>
              </p:ext>
            </p:extLst>
          </p:nvPr>
        </p:nvGraphicFramePr>
        <p:xfrm>
          <a:off x="2588545" y="3815728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3.5225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3.3425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194715"/>
              </p:ext>
            </p:extLst>
          </p:nvPr>
        </p:nvGraphicFramePr>
        <p:xfrm>
          <a:off x="2588545" y="4778432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3.375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3.4375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3.2225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7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426478"/>
              </p:ext>
            </p:extLst>
          </p:nvPr>
        </p:nvGraphicFramePr>
        <p:xfrm>
          <a:off x="2858195" y="2286000"/>
          <a:ext cx="6475610" cy="206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29536">
                  <a:extLst>
                    <a:ext uri="{9D8B030D-6E8A-4147-A177-3AD203B41FA5}">
                      <a16:colId xmlns="" xmlns:a16="http://schemas.microsoft.com/office/drawing/2014/main" val="1073454504"/>
                    </a:ext>
                  </a:extLst>
                </a:gridCol>
                <a:gridCol w="1779106">
                  <a:extLst>
                    <a:ext uri="{9D8B030D-6E8A-4147-A177-3AD203B41FA5}">
                      <a16:colId xmlns="" xmlns:a16="http://schemas.microsoft.com/office/drawing/2014/main" val="949545178"/>
                    </a:ext>
                  </a:extLst>
                </a:gridCol>
                <a:gridCol w="2166968">
                  <a:extLst>
                    <a:ext uri="{9D8B030D-6E8A-4147-A177-3AD203B41FA5}">
                      <a16:colId xmlns="" xmlns:a16="http://schemas.microsoft.com/office/drawing/2014/main" val="1854950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Least Expensive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6413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Atlas Revenue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840,770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$ 969,472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15.3%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6177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Shipping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Costs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$ 3.0 MM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$ 3.1 MM  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4.1%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99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Costs of Ownership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$ 69.1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$ 69.3 MM   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777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Profit /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Change (2016)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$ 102.7 MM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19.44%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$ 102.6 MM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19.26%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36906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81300" y="228600"/>
            <a:ext cx="66294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Solution Comparison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8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339224"/>
              </p:ext>
            </p:extLst>
          </p:nvPr>
        </p:nvGraphicFramePr>
        <p:xfrm>
          <a:off x="1676400" y="1524000"/>
          <a:ext cx="9061704" cy="38629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07836">
                  <a:extLst>
                    <a:ext uri="{9D8B030D-6E8A-4147-A177-3AD203B41FA5}">
                      <a16:colId xmlns="" xmlns:a16="http://schemas.microsoft.com/office/drawing/2014/main" val="12901183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2841658748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483679654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2542461263"/>
                    </a:ext>
                  </a:extLst>
                </a:gridCol>
              </a:tblGrid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4BC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Cost-Effective Solution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Optimal Solution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4899250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$ 130.6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$ 171.8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mtClean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$ </a:t>
                      </a:r>
                      <a:r>
                        <a:rPr lang="en-US" dirty="0" smtClean="0"/>
                        <a:t>171.8 MM</a:t>
                      </a: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273403"/>
                  </a:ext>
                </a:extLst>
              </a:tr>
              <a:tr h="32232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Duty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$ 43.1 MM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$ 43.1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568467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Fees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</a:t>
                      </a:r>
                      <a:r>
                        <a:rPr lang="en-US" sz="1400" baseline="0" dirty="0" smtClean="0"/>
                        <a:t>27,450</a:t>
                      </a:r>
                      <a:endParaRPr lang="en-US" sz="1400" dirty="0"/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</a:t>
                      </a:r>
                      <a:r>
                        <a:rPr lang="en-US" sz="1400" baseline="0" dirty="0" smtClean="0"/>
                        <a:t>27,450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783175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Cost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$ 43.8 MM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23.1 MM</a:t>
                      </a:r>
                      <a:endParaRPr lang="en-US" sz="1400" dirty="0"/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527835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Freight/Logistics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$ 720,000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2.9 MM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3704605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Ownership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$ 69.1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$ 69.3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4521349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$ 86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$ 102.7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$102.6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3285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0650" y="228600"/>
            <a:ext cx="94107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Cost Comparison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72664"/>
              </p:ext>
            </p:extLst>
          </p:nvPr>
        </p:nvGraphicFramePr>
        <p:xfrm>
          <a:off x="1676400" y="1524000"/>
          <a:ext cx="9061704" cy="35886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07836">
                  <a:extLst>
                    <a:ext uri="{9D8B030D-6E8A-4147-A177-3AD203B41FA5}">
                      <a16:colId xmlns="" xmlns:a16="http://schemas.microsoft.com/office/drawing/2014/main" val="12901183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2841658748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483679654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2542461263"/>
                    </a:ext>
                  </a:extLst>
                </a:gridCol>
              </a:tblGrid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4BC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Cost-Effective Solution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Optimal Solution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4899250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$ 130.6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$ 171.8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$ 171.8 MM</a:t>
                      </a: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273403"/>
                  </a:ext>
                </a:extLst>
              </a:tr>
              <a:tr h="32232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Duty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$ 43.1 MM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$ 43.1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568467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Fees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</a:t>
                      </a:r>
                      <a:r>
                        <a:rPr lang="en-US" sz="1400" baseline="0" dirty="0" smtClean="0"/>
                        <a:t>27,450</a:t>
                      </a:r>
                      <a:endParaRPr lang="en-US" sz="1400" dirty="0"/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</a:t>
                      </a:r>
                      <a:r>
                        <a:rPr lang="en-US" sz="1400" baseline="0" dirty="0" smtClean="0"/>
                        <a:t>27,450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783175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Cost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$ 43.8 MM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23.1 MM</a:t>
                      </a:r>
                      <a:endParaRPr lang="en-US" sz="1400" dirty="0"/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527835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Freight/Logistics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$ 720,000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2.9 MM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3704605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Ownership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$ 69.1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$ 69.3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4521349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$ 86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$ 102.7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$102.6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3285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0650" y="228600"/>
            <a:ext cx="94107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Cost Comparison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8600" y="1524000"/>
            <a:ext cx="2286000" cy="35886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5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72664"/>
              </p:ext>
            </p:extLst>
          </p:nvPr>
        </p:nvGraphicFramePr>
        <p:xfrm>
          <a:off x="1676400" y="1524000"/>
          <a:ext cx="9061704" cy="35886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07836">
                  <a:extLst>
                    <a:ext uri="{9D8B030D-6E8A-4147-A177-3AD203B41FA5}">
                      <a16:colId xmlns="" xmlns:a16="http://schemas.microsoft.com/office/drawing/2014/main" val="12901183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2841658748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483679654"/>
                    </a:ext>
                  </a:extLst>
                </a:gridCol>
                <a:gridCol w="2217956">
                  <a:extLst>
                    <a:ext uri="{9D8B030D-6E8A-4147-A177-3AD203B41FA5}">
                      <a16:colId xmlns="" xmlns:a16="http://schemas.microsoft.com/office/drawing/2014/main" val="2542461263"/>
                    </a:ext>
                  </a:extLst>
                </a:gridCol>
              </a:tblGrid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4BC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Cost-Effective Solution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Optimal Solution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4899250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$ 130.6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$ 171.8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$ 171.8 MM</a:t>
                      </a: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273403"/>
                  </a:ext>
                </a:extLst>
              </a:tr>
              <a:tr h="32232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Duty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$ 43.1 MM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$ 43.1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568467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Import Fees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$ 0</a:t>
                      </a:r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</a:t>
                      </a:r>
                      <a:r>
                        <a:rPr lang="en-US" sz="1400" baseline="0" dirty="0" smtClean="0"/>
                        <a:t>27,450</a:t>
                      </a:r>
                      <a:endParaRPr lang="en-US" sz="1400" dirty="0"/>
                    </a:p>
                  </a:txBody>
                  <a:tcPr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</a:t>
                      </a:r>
                      <a:r>
                        <a:rPr lang="en-US" sz="1400" baseline="0" dirty="0" smtClean="0"/>
                        <a:t>27,450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7831750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Cost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$ 43.8 MM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23.1 MM</a:t>
                      </a:r>
                      <a:endParaRPr lang="en-US" sz="1400" dirty="0"/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527835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Freight/Logistics</a:t>
                      </a:r>
                      <a:endParaRPr lang="en-US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$ 720,000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2.9 MM</a:t>
                      </a:r>
                      <a:endParaRPr lang="en-US" sz="1400" dirty="0"/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3.1 MM</a:t>
                      </a:r>
                      <a:endParaRPr lang="en-US" sz="14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3704605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Ownership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$ 69.1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$ 69.3 MM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4521349"/>
                  </a:ext>
                </a:extLst>
              </a:tr>
              <a:tr h="38839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$ 86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$ 102.7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$102.6 MM</a:t>
                      </a:r>
                      <a:endParaRPr 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3285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90650" y="228600"/>
            <a:ext cx="94107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Cost Comparison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4600" y="1524000"/>
            <a:ext cx="2185934" cy="358863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2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353552"/>
              </p:ext>
            </p:extLst>
          </p:nvPr>
        </p:nvGraphicFramePr>
        <p:xfrm>
          <a:off x="2057400" y="2209800"/>
          <a:ext cx="8123875" cy="2494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13834">
                  <a:extLst>
                    <a:ext uri="{9D8B030D-6E8A-4147-A177-3AD203B41FA5}">
                      <a16:colId xmlns="" xmlns:a16="http://schemas.microsoft.com/office/drawing/2014/main" val="98184594"/>
                    </a:ext>
                  </a:extLst>
                </a:gridCol>
                <a:gridCol w="2018445">
                  <a:extLst>
                    <a:ext uri="{9D8B030D-6E8A-4147-A177-3AD203B41FA5}">
                      <a16:colId xmlns="" xmlns:a16="http://schemas.microsoft.com/office/drawing/2014/main" val="1290792003"/>
                    </a:ext>
                  </a:extLst>
                </a:gridCol>
                <a:gridCol w="1971054">
                  <a:extLst>
                    <a:ext uri="{9D8B030D-6E8A-4147-A177-3AD203B41FA5}">
                      <a16:colId xmlns="" xmlns:a16="http://schemas.microsoft.com/office/drawing/2014/main" val="3608970862"/>
                    </a:ext>
                  </a:extLst>
                </a:gridCol>
                <a:gridCol w="1720542">
                  <a:extLst>
                    <a:ext uri="{9D8B030D-6E8A-4147-A177-3AD203B41FA5}">
                      <a16:colId xmlns="" xmlns:a16="http://schemas.microsoft.com/office/drawing/2014/main" val="1269992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71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Sourcing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Method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Domestic</a:t>
                      </a:r>
                    </a:p>
                  </a:txBody>
                  <a:tcPr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962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 Production Units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MM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4.74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31.61%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412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$ 130.6 MM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$ 171.8 MM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31.61%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1177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 of Ownership (TCO)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$ 44.6 MM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$ 69.3 MM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55.44%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9613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$ 86 MM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$ 102.6 MM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19.26%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7860646"/>
                  </a:ext>
                </a:extLst>
              </a:tr>
            </a:tbl>
          </a:graphicData>
        </a:graphic>
      </p:graphicFrame>
      <p:sp>
        <p:nvSpPr>
          <p:cNvPr id="3" name="Up Arrow 2"/>
          <p:cNvSpPr/>
          <p:nvPr/>
        </p:nvSpPr>
        <p:spPr>
          <a:xfrm>
            <a:off x="9724075" y="3862008"/>
            <a:ext cx="202223" cy="202223"/>
          </a:xfrm>
          <a:prstGeom prst="upArrow">
            <a:avLst/>
          </a:prstGeom>
          <a:solidFill>
            <a:srgbClr val="FF0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 Arrow 3"/>
          <p:cNvSpPr/>
          <p:nvPr/>
        </p:nvSpPr>
        <p:spPr>
          <a:xfrm>
            <a:off x="9701294" y="4360008"/>
            <a:ext cx="304800" cy="257614"/>
          </a:xfrm>
          <a:prstGeom prst="up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9724075" y="3035904"/>
            <a:ext cx="202223" cy="202223"/>
          </a:xfrm>
          <a:prstGeom prst="up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9724075" y="3393022"/>
            <a:ext cx="202223" cy="202223"/>
          </a:xfrm>
          <a:prstGeom prst="upArrow">
            <a:avLst/>
          </a:prstGeom>
          <a:solidFill>
            <a:srgbClr val="00B05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0650" y="228600"/>
            <a:ext cx="94107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rgbClr val="139A29"/>
                </a:solidFill>
                <a:latin typeface="Arial Black" panose="020B0A04020102020204" pitchFamily="34" charset="0"/>
                <a:cs typeface="Arial"/>
              </a:rPr>
              <a:t>4BC Year-to-Year Comparison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20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514600" y="304800"/>
          <a:ext cx="7076839" cy="52602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813538">
                  <a:extLst>
                    <a:ext uri="{9D8B030D-6E8A-4147-A177-3AD203B41FA5}">
                      <a16:colId xmlns="" xmlns:a16="http://schemas.microsoft.com/office/drawing/2014/main" val="1521921954"/>
                    </a:ext>
                  </a:extLst>
                </a:gridCol>
                <a:gridCol w="2612572">
                  <a:extLst>
                    <a:ext uri="{9D8B030D-6E8A-4147-A177-3AD203B41FA5}">
                      <a16:colId xmlns="" xmlns:a16="http://schemas.microsoft.com/office/drawing/2014/main" val="2536308415"/>
                    </a:ext>
                  </a:extLst>
                </a:gridCol>
                <a:gridCol w="1650729">
                  <a:extLst>
                    <a:ext uri="{9D8B030D-6E8A-4147-A177-3AD203B41FA5}">
                      <a16:colId xmlns="" xmlns:a16="http://schemas.microsoft.com/office/drawing/2014/main" val="4049366463"/>
                    </a:ext>
                  </a:extLst>
                </a:gridCol>
              </a:tblGrid>
              <a:tr h="7549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1271945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Plastic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Japan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925621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Glass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China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5761322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Rubber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Malaysia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0475282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Taiwan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5277458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Motor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China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48744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33" y="1169637"/>
            <a:ext cx="1239727" cy="703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48" y="2059488"/>
            <a:ext cx="1239726" cy="703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86" y="4758160"/>
            <a:ext cx="1239726" cy="724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13" y="2967645"/>
            <a:ext cx="1255499" cy="695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96" y="3868430"/>
            <a:ext cx="1238964" cy="709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02" y="2023375"/>
            <a:ext cx="817243" cy="761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81" y="4650161"/>
            <a:ext cx="1148156" cy="874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78" y="4014460"/>
            <a:ext cx="982700" cy="3759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76" y="3166897"/>
            <a:ext cx="771469" cy="253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78" y="1375784"/>
            <a:ext cx="982700" cy="2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1340621"/>
            <a:ext cx="10972800" cy="4081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i="1" dirty="0">
                <a:solidFill>
                  <a:schemeClr val="tx1"/>
                </a:solidFill>
              </a:rPr>
              <a:t>Atlas Logistics Consulting Company (ALCC) is consulting the </a:t>
            </a:r>
            <a:r>
              <a:rPr lang="en-US" sz="2200" b="1" i="1" dirty="0" smtClean="0">
                <a:solidFill>
                  <a:schemeClr val="tx1"/>
                </a:solidFill>
              </a:rPr>
              <a:t>Better Baby </a:t>
            </a:r>
            <a:r>
              <a:rPr lang="en-US" sz="2200" b="1" i="1" dirty="0">
                <a:solidFill>
                  <a:schemeClr val="tx1"/>
                </a:solidFill>
              </a:rPr>
              <a:t>Boomer Blender Company </a:t>
            </a:r>
            <a:r>
              <a:rPr lang="en-US" sz="2200" b="1" i="1" dirty="0" smtClean="0">
                <a:solidFill>
                  <a:schemeClr val="tx1"/>
                </a:solidFill>
              </a:rPr>
              <a:t>(4BC</a:t>
            </a:r>
            <a:r>
              <a:rPr lang="en-US" sz="2200" b="1" i="1" dirty="0">
                <a:solidFill>
                  <a:schemeClr val="tx1"/>
                </a:solidFill>
              </a:rPr>
              <a:t>) in the global sourcing of their new product, the M</a:t>
            </a:r>
            <a:r>
              <a:rPr lang="en-US" sz="2200" b="1" i="1" dirty="0" smtClean="0">
                <a:solidFill>
                  <a:schemeClr val="tx1"/>
                </a:solidFill>
              </a:rPr>
              <a:t>odel A1 Blender.</a:t>
            </a:r>
            <a:endParaRPr lang="en-US" sz="2200" b="1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New Product, New Horizons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1410" y="2226983"/>
            <a:ext cx="8001000" cy="3604528"/>
          </a:xfrm>
          <a:prstGeom prst="roundRect">
            <a:avLst/>
          </a:prstGeom>
          <a:solidFill>
            <a:srgbClr val="8AC47A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4800" y="2193055"/>
            <a:ext cx="7414008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Major </a:t>
            </a:r>
            <a:r>
              <a:rPr lang="en-US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Challenges:</a:t>
            </a:r>
            <a:endParaRPr lang="en-US" sz="3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1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Lowering </a:t>
            </a: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overhead costs while maintaining product quality</a:t>
            </a:r>
            <a:endParaRPr lang="en-US" sz="215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Creating an efficient schedule which will meet the needs of the 4BC company</a:t>
            </a:r>
            <a:endParaRPr lang="en-US" sz="215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Assessing Global compatibility with American trade</a:t>
            </a:r>
            <a:endParaRPr lang="en-US" sz="215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Selecting four countries to support various components of the product</a:t>
            </a:r>
            <a:endParaRPr lang="en-US" sz="215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82" y="4975442"/>
            <a:ext cx="985094" cy="750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98" r="98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46" y="4713568"/>
            <a:ext cx="712166" cy="298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26" y="4476450"/>
            <a:ext cx="635406" cy="243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8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85" y="4278451"/>
            <a:ext cx="584234" cy="191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6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0" y="3234877"/>
            <a:ext cx="1057589" cy="985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73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25" y="2943345"/>
            <a:ext cx="1121557" cy="3027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63" b="100000" l="2256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15" y="2620610"/>
            <a:ext cx="567175" cy="208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800" y="5241048"/>
            <a:ext cx="7414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  Respond quickly and efficiently to potential crises</a:t>
            </a:r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9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2268" y="287480"/>
            <a:ext cx="11507464" cy="1178044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Application of Contingency Plans</a:t>
            </a:r>
            <a:endParaRPr lang="en-US" dirty="0">
              <a:solidFill>
                <a:srgbClr val="53AA3F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9500" y="22860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Compromise of product integrity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loss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customer trust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942215"/>
            <a:ext cx="2636522" cy="1510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57600"/>
            <a:ext cx="1287667" cy="11993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19" y="4805476"/>
            <a:ext cx="1199401" cy="913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69" y="4697287"/>
            <a:ext cx="867098" cy="363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99" y="4591450"/>
            <a:ext cx="773639" cy="2959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7" y="3578414"/>
            <a:ext cx="1365551" cy="3686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00" y="3535527"/>
            <a:ext cx="690564" cy="2544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1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2.22222E-6 L 0.25026 -0.2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-1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5261 -0.2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-110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3.33333E-6 L 0.25352 -0.18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9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25416 -0.081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40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5338 -0.114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-57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556 -0.062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7E4C76B-B62B-E041-BECA-E1452F308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Immediate Response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3048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746602">
            <a:off x="804870" y="3075057"/>
            <a:ext cx="250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/>
              </a:rPr>
              <a:t>RECALL</a:t>
            </a:r>
            <a:endParaRPr lang="en-US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1676400"/>
            <a:ext cx="7543800" cy="6117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Activate Emergency Response Team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 immediate product recall for safety purposes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production to repair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alternate manufacturer in Taiwan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new blades via air freight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u="sng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5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00400" y="2362200"/>
            <a:ext cx="57912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457200" indent="-457200" algn="ctr">
              <a:buFont typeface="+mj-lt"/>
              <a:buAutoNum type="arabicPeriod"/>
            </a:pPr>
            <a:r>
              <a:rPr lang="en-US" sz="2800" b="1" dirty="0"/>
              <a:t>Identify issue with blades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800" b="1" dirty="0"/>
              <a:t>Rebuild customer </a:t>
            </a:r>
            <a:r>
              <a:rPr lang="en-US" sz="2800" b="1" dirty="0" smtClean="0"/>
              <a:t>confidence</a:t>
            </a:r>
            <a:endParaRPr lang="en-US" sz="28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Continued Response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287" y="6167735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287" y="6096000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0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7E4C76B-B62B-E041-BECA-E1452F308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714985"/>
              </p:ext>
            </p:extLst>
          </p:nvPr>
        </p:nvGraphicFramePr>
        <p:xfrm>
          <a:off x="609597" y="2590800"/>
          <a:ext cx="10972803" cy="412377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835300"/>
                <a:gridCol w="313237"/>
                <a:gridCol w="313237"/>
                <a:gridCol w="313237"/>
                <a:gridCol w="313237"/>
                <a:gridCol w="626475"/>
                <a:gridCol w="313237"/>
                <a:gridCol w="313237"/>
                <a:gridCol w="569522"/>
                <a:gridCol w="370190"/>
                <a:gridCol w="370190"/>
                <a:gridCol w="370190"/>
                <a:gridCol w="370190"/>
                <a:gridCol w="370190"/>
                <a:gridCol w="569522"/>
                <a:gridCol w="370190"/>
                <a:gridCol w="370190"/>
                <a:gridCol w="370190"/>
                <a:gridCol w="370190"/>
                <a:gridCol w="370190"/>
                <a:gridCol w="569522"/>
                <a:gridCol w="370190"/>
                <a:gridCol w="370190"/>
                <a:gridCol w="370190"/>
                <a:gridCol w="370190"/>
                <a:gridCol w="370190"/>
                <a:gridCol w="370190"/>
              </a:tblGrid>
              <a:tr h="1423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000"/>
                    </a:solidFill>
                  </a:tcPr>
                </a:tc>
              </a:tr>
              <a:tr h="142381"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</a:t>
                      </a:r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Regular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Regular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Regular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</a:t>
                      </a:r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19,598.90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</a:t>
                      </a:r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8,749.54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</a:t>
                      </a:r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8,749.54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</a:t>
                      </a:r>
                      <a:r>
                        <a:rPr lang="en-US" sz="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8,749.54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95" marR="5695" marT="569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August Timeline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4176339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Air Costs 		$ </a:t>
            </a: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45,847.52 </a:t>
            </a:r>
            <a:endParaRPr lang="en-US" sz="24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0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9600" y="1981200"/>
            <a:ext cx="10972800" cy="35244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Replacing 1.38 MM recalled units will take 102 days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920,000 units in the warehouse will take 68 days to repair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 Cost of contingency plan:		   $45,847</a:t>
            </a:r>
          </a:p>
          <a:p>
            <a:pPr marL="0" indent="0" algn="ctr">
              <a:buNone/>
            </a:pPr>
            <a:r>
              <a:rPr lang="en-US" b="1" dirty="0" smtClean="0"/>
              <a:t>    Cost of outsourcing:     			$6.1 MM*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							*</a:t>
            </a:r>
            <a:r>
              <a:rPr lang="en-US" sz="2000" dirty="0" smtClean="0">
                <a:solidFill>
                  <a:schemeClr val="tx1"/>
                </a:solidFill>
              </a:rPr>
              <a:t>Assuming 10% extra production cost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7E4C76B-B62B-E041-BECA-E1452F308E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600" y="280736"/>
            <a:ext cx="109728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Continued Response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73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000"/>
            <a:ext cx="10058400" cy="5110451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2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88333910"/>
              </p:ext>
            </p:extLst>
          </p:nvPr>
        </p:nvGraphicFramePr>
        <p:xfrm>
          <a:off x="2032000" y="2661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1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386504"/>
              </p:ext>
            </p:extLst>
          </p:nvPr>
        </p:nvGraphicFramePr>
        <p:xfrm>
          <a:off x="2514600" y="304800"/>
          <a:ext cx="7076839" cy="52602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813538">
                  <a:extLst>
                    <a:ext uri="{9D8B030D-6E8A-4147-A177-3AD203B41FA5}">
                      <a16:colId xmlns="" xmlns:a16="http://schemas.microsoft.com/office/drawing/2014/main" val="1521921954"/>
                    </a:ext>
                  </a:extLst>
                </a:gridCol>
                <a:gridCol w="2612572">
                  <a:extLst>
                    <a:ext uri="{9D8B030D-6E8A-4147-A177-3AD203B41FA5}">
                      <a16:colId xmlns="" xmlns:a16="http://schemas.microsoft.com/office/drawing/2014/main" val="2536308415"/>
                    </a:ext>
                  </a:extLst>
                </a:gridCol>
                <a:gridCol w="1650729">
                  <a:extLst>
                    <a:ext uri="{9D8B030D-6E8A-4147-A177-3AD203B41FA5}">
                      <a16:colId xmlns="" xmlns:a16="http://schemas.microsoft.com/office/drawing/2014/main" val="4049366463"/>
                    </a:ext>
                  </a:extLst>
                </a:gridCol>
              </a:tblGrid>
              <a:tr h="7549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1271945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Plastic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Japan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925621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Glass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China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5761322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Rubber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Malaysia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0475282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Taiwan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5277458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Motor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China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48744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33" y="1169637"/>
            <a:ext cx="1239727" cy="703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48" y="2059488"/>
            <a:ext cx="1239726" cy="703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86" y="4758160"/>
            <a:ext cx="1239726" cy="724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13" y="2967645"/>
            <a:ext cx="1255499" cy="695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96" y="3868430"/>
            <a:ext cx="1238964" cy="709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02" y="2023375"/>
            <a:ext cx="817243" cy="7612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81" y="4650161"/>
            <a:ext cx="1148156" cy="874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78" y="4014460"/>
            <a:ext cx="982700" cy="3759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76" y="3166897"/>
            <a:ext cx="771469" cy="253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78" y="1375784"/>
            <a:ext cx="982700" cy="2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8810" y="1176928"/>
            <a:ext cx="8001000" cy="3604528"/>
          </a:xfrm>
          <a:prstGeom prst="roundRect">
            <a:avLst/>
          </a:prstGeom>
          <a:solidFill>
            <a:srgbClr val="8AC47A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62200" y="1143000"/>
            <a:ext cx="7414008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Major </a:t>
            </a:r>
            <a:r>
              <a:rPr lang="en-US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Challenges:</a:t>
            </a:r>
            <a:endParaRPr lang="en-US" sz="3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1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Lowering </a:t>
            </a: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overhead costs while maintaining product quality</a:t>
            </a:r>
            <a:endParaRPr lang="en-US" sz="215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Creating an efficient schedule which will meet the needs of the 4BC company</a:t>
            </a:r>
            <a:endParaRPr lang="en-US" sz="215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Assessing Global compatibility with American trade</a:t>
            </a:r>
            <a:endParaRPr lang="en-US" sz="215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50" b="1" dirty="0" smtClean="0">
                <a:solidFill>
                  <a:schemeClr val="bg1"/>
                </a:solidFill>
                <a:latin typeface="Arial"/>
                <a:cs typeface="Arial"/>
              </a:rPr>
              <a:t>Selecting four countries to support various components of the product</a:t>
            </a:r>
            <a:endParaRPr lang="en-US" sz="215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4190993"/>
            <a:ext cx="7414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  Respond quickly and efficiently to potential crises</a:t>
            </a:r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3200" y="31242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/>
              </a:rPr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96000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9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1" y="0"/>
            <a:ext cx="12191999" cy="590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400" b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Decision Matrix</a:t>
            </a:r>
          </a:p>
          <a:p>
            <a:pPr marL="0" indent="0">
              <a:buNone/>
            </a:pPr>
            <a:endParaRPr lang="en-US" sz="4400" dirty="0" smtClean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382963"/>
              </p:ext>
            </p:extLst>
          </p:nvPr>
        </p:nvGraphicFramePr>
        <p:xfrm>
          <a:off x="2588545" y="750191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2.7425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88545" y="1772036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037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3.5595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3.438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588545" y="2793882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4.4085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4.3585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588545" y="3815728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3.5225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3.3425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588545" y="4778432"/>
          <a:ext cx="7014910" cy="814011"/>
        </p:xfrm>
        <a:graphic>
          <a:graphicData uri="http://schemas.openxmlformats.org/drawingml/2006/table">
            <a:tbl>
              <a:tblPr/>
              <a:tblGrid>
                <a:gridCol w="873999">
                  <a:extLst>
                    <a:ext uri="{9D8B030D-6E8A-4147-A177-3AD203B41FA5}">
                      <a16:colId xmlns="" xmlns:a16="http://schemas.microsoft.com/office/drawing/2014/main" val="2645918127"/>
                    </a:ext>
                  </a:extLst>
                </a:gridCol>
                <a:gridCol w="913014">
                  <a:extLst>
                    <a:ext uri="{9D8B030D-6E8A-4147-A177-3AD203B41FA5}">
                      <a16:colId xmlns="" xmlns:a16="http://schemas.microsoft.com/office/drawing/2014/main" val="1493450102"/>
                    </a:ext>
                  </a:extLst>
                </a:gridCol>
                <a:gridCol w="1097978">
                  <a:extLst>
                    <a:ext uri="{9D8B030D-6E8A-4147-A177-3AD203B41FA5}">
                      <a16:colId xmlns="" xmlns:a16="http://schemas.microsoft.com/office/drawing/2014/main" val="3915353000"/>
                    </a:ext>
                  </a:extLst>
                </a:gridCol>
                <a:gridCol w="1513070">
                  <a:extLst>
                    <a:ext uri="{9D8B030D-6E8A-4147-A177-3AD203B41FA5}">
                      <a16:colId xmlns="" xmlns:a16="http://schemas.microsoft.com/office/drawing/2014/main" val="2222237314"/>
                    </a:ext>
                  </a:extLst>
                </a:gridCol>
                <a:gridCol w="1537170">
                  <a:extLst>
                    <a:ext uri="{9D8B030D-6E8A-4147-A177-3AD203B41FA5}">
                      <a16:colId xmlns="" xmlns:a16="http://schemas.microsoft.com/office/drawing/2014/main" val="3599954945"/>
                    </a:ext>
                  </a:extLst>
                </a:gridCol>
                <a:gridCol w="1079679">
                  <a:extLst>
                    <a:ext uri="{9D8B030D-6E8A-4147-A177-3AD203B41FA5}">
                      <a16:colId xmlns="" xmlns:a16="http://schemas.microsoft.com/office/drawing/2014/main" val="3175513754"/>
                    </a:ext>
                  </a:extLst>
                </a:gridCol>
              </a:tblGrid>
              <a:tr h="3739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of </a:t>
                      </a:r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Cost-Effectiveness</a:t>
                      </a:r>
                    </a:p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(50%)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3100295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E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FE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43849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3.375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3.4375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0144041"/>
                  </a:ext>
                </a:extLst>
              </a:tr>
              <a:tr h="1321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3.2225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2799763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644" y="2721372"/>
            <a:ext cx="183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39A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Weigh Risk</a:t>
            </a:r>
          </a:p>
          <a:p>
            <a:endParaRPr lang="en-US" sz="2400" b="1" dirty="0" smtClean="0">
              <a:solidFill>
                <a:srgbClr val="139A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43496" y="2721372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39A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Manage Risk</a:t>
            </a:r>
          </a:p>
        </p:txBody>
      </p:sp>
    </p:spTree>
    <p:extLst>
      <p:ext uri="{BB962C8B-B14F-4D97-AF65-F5344CB8AC3E}">
        <p14:creationId xmlns:p14="http://schemas.microsoft.com/office/powerpoint/2010/main" val="21624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599" y="31116"/>
            <a:ext cx="10972800" cy="1143000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Lead Time</a:t>
            </a:r>
            <a:endParaRPr lang="en-US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83045"/>
              </p:ext>
            </p:extLst>
          </p:nvPr>
        </p:nvGraphicFramePr>
        <p:xfrm>
          <a:off x="2797627" y="1174116"/>
          <a:ext cx="6596745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1989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77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80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18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908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Intermodal Transport*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Country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Los Angeles Port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Columbus Via Rail &amp; Truck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Time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Argentina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Australia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Chile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Malaysia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Philippines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Korea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Taiwan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Vietnam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600" dirty="0">
                        <a:solidFill>
                          <a:srgbClr val="455F5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6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524000" y="331953"/>
            <a:ext cx="9144000" cy="70527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Plastic Sourcing Alternatives</a:t>
            </a:r>
            <a:endParaRPr lang="en-US" sz="4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775" y="4960743"/>
            <a:ext cx="27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*Includes: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Feeder Cap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Bottom Container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991657"/>
              </p:ext>
            </p:extLst>
          </p:nvPr>
        </p:nvGraphicFramePr>
        <p:xfrm>
          <a:off x="2173225" y="1308759"/>
          <a:ext cx="7837235" cy="4067483"/>
        </p:xfrm>
        <a:graphic>
          <a:graphicData uri="http://schemas.openxmlformats.org/drawingml/2006/table">
            <a:tbl>
              <a:tblPr/>
              <a:tblGrid>
                <a:gridCol w="806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70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28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46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831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Sourcing Country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 of transportation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Shipments / 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time (days)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Cost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70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Solution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0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$137,700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0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 Plans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286,200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365,608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Express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946,823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102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 Plan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110,700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148,500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40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520667" y="331953"/>
            <a:ext cx="9150667" cy="70527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Glass Sourcing Alternatives</a:t>
            </a:r>
            <a:endParaRPr lang="en-US" sz="4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775" y="4960743"/>
            <a:ext cx="27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*Includes: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Feeder Cap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Bottom Container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582266"/>
              </p:ext>
            </p:extLst>
          </p:nvPr>
        </p:nvGraphicFramePr>
        <p:xfrm>
          <a:off x="2173225" y="1308759"/>
          <a:ext cx="7837235" cy="4067483"/>
        </p:xfrm>
        <a:graphic>
          <a:graphicData uri="http://schemas.openxmlformats.org/drawingml/2006/table">
            <a:tbl>
              <a:tblPr/>
              <a:tblGrid>
                <a:gridCol w="806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70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28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46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831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Sourcing Country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 of transportation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Shipments / 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time (days)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Cost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70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Solution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0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                559,872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0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 Plans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746,496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2,216,228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Express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9,033,383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102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 Plan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746,496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767,232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8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331953"/>
            <a:ext cx="12191999" cy="70527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Stainless Steel Sourcing Alternatives</a:t>
            </a:r>
            <a:endParaRPr lang="en-US" sz="4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775" y="4960743"/>
            <a:ext cx="27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*Includes: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Feeder Cap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Bottom Container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623540"/>
              </p:ext>
            </p:extLst>
          </p:nvPr>
        </p:nvGraphicFramePr>
        <p:xfrm>
          <a:off x="2173225" y="1308759"/>
          <a:ext cx="7837235" cy="4067483"/>
        </p:xfrm>
        <a:graphic>
          <a:graphicData uri="http://schemas.openxmlformats.org/drawingml/2006/table">
            <a:tbl>
              <a:tblPr/>
              <a:tblGrid>
                <a:gridCol w="806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70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28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46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831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Sourcing Country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 of transportation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Shipments / 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time (days)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Cost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70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Solution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0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                  56,700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0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 Plans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90,720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218,739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Express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489,972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102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 Plan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54,270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59,940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0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331953"/>
            <a:ext cx="12191999" cy="70527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Rubber Sourcing Alternatives</a:t>
            </a:r>
            <a:endParaRPr lang="en-US" sz="4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775" y="4960743"/>
            <a:ext cx="27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*Includes: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Feeder Cap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Bottom Container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331806"/>
              </p:ext>
            </p:extLst>
          </p:nvPr>
        </p:nvGraphicFramePr>
        <p:xfrm>
          <a:off x="2173225" y="1308759"/>
          <a:ext cx="7837235" cy="4067483"/>
        </p:xfrm>
        <a:graphic>
          <a:graphicData uri="http://schemas.openxmlformats.org/drawingml/2006/table">
            <a:tbl>
              <a:tblPr/>
              <a:tblGrid>
                <a:gridCol w="806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70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28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46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831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Sourcing Country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 of transportation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Shipments / 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time (days)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Cost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70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Solution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0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                     5,400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0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 Plans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10,260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33,193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Express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47,120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102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 Plan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3,780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5,400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8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331953"/>
            <a:ext cx="12191999" cy="70527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Motor Sourcing Alternatives</a:t>
            </a:r>
            <a:endParaRPr lang="en-US" sz="4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775" y="4960743"/>
            <a:ext cx="27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*Includes: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Feeder Cap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Arial"/>
                <a:cs typeface="Arial"/>
              </a:rPr>
              <a:t>Bottom Container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919066"/>
              </p:ext>
            </p:extLst>
          </p:nvPr>
        </p:nvGraphicFramePr>
        <p:xfrm>
          <a:off x="2173225" y="1308759"/>
          <a:ext cx="7837235" cy="4067483"/>
        </p:xfrm>
        <a:graphic>
          <a:graphicData uri="http://schemas.openxmlformats.org/drawingml/2006/table">
            <a:tbl>
              <a:tblPr/>
              <a:tblGrid>
                <a:gridCol w="8068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70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8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28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938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46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831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Sourcing Country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 of transportation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Entry Port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Shipments / Year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time (days)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Cost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4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70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Solution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70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                      2,332,800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0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 Plans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%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3,110,400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5,488,324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Express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22,485,332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102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 Plan</a:t>
                      </a:r>
                      <a:endParaRPr lang="en-US" sz="1200" b="1" i="0" u="none" strike="noStrike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3,456,000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20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Korea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    2,894,400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6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Alternatives</a:t>
            </a:r>
            <a:endParaRPr lang="en-US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15229"/>
              </p:ext>
            </p:extLst>
          </p:nvPr>
        </p:nvGraphicFramePr>
        <p:xfrm>
          <a:off x="3622221" y="1417947"/>
          <a:ext cx="4947557" cy="3883866"/>
        </p:xfrm>
        <a:graphic>
          <a:graphicData uri="http://schemas.openxmlformats.org/drawingml/2006/table">
            <a:tbl>
              <a:tblPr firstRow="1" firstCol="1" bandRow="1"/>
              <a:tblGrid>
                <a:gridCol w="16416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1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42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Air Express</a:t>
                      </a:r>
                      <a:endParaRPr lang="en-US" sz="18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Regular Air</a:t>
                      </a:r>
                      <a:endParaRPr lang="en-US" sz="180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6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Mincho"/>
                          <a:cs typeface="Times New Roman" panose="02020603050405020304" pitchFamily="18" charset="0"/>
                        </a:rPr>
                        <a:t>Countries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Days</a:t>
                      </a:r>
                      <a:endParaRPr lang="en-US" sz="18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Days</a:t>
                      </a:r>
                      <a:endParaRPr lang="en-US" sz="18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Argentina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Australia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Brazil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Chile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China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India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Japan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5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Malaysia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Philippines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28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S. Korea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Taiwan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8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Vietnam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rgbClr val="455F51"/>
                        </a:solidFill>
                        <a:effectLst/>
                        <a:latin typeface="Garamond" panose="02020404030301010803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675059"/>
              </p:ext>
            </p:extLst>
          </p:nvPr>
        </p:nvGraphicFramePr>
        <p:xfrm>
          <a:off x="238361" y="309788"/>
          <a:ext cx="7076839" cy="52602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813538">
                  <a:extLst>
                    <a:ext uri="{9D8B030D-6E8A-4147-A177-3AD203B41FA5}">
                      <a16:colId xmlns="" xmlns:a16="http://schemas.microsoft.com/office/drawing/2014/main" val="1521921954"/>
                    </a:ext>
                  </a:extLst>
                </a:gridCol>
                <a:gridCol w="2612572">
                  <a:extLst>
                    <a:ext uri="{9D8B030D-6E8A-4147-A177-3AD203B41FA5}">
                      <a16:colId xmlns="" xmlns:a16="http://schemas.microsoft.com/office/drawing/2014/main" val="2536308415"/>
                    </a:ext>
                  </a:extLst>
                </a:gridCol>
                <a:gridCol w="1650729">
                  <a:extLst>
                    <a:ext uri="{9D8B030D-6E8A-4147-A177-3AD203B41FA5}">
                      <a16:colId xmlns="" xmlns:a16="http://schemas.microsoft.com/office/drawing/2014/main" val="4049366463"/>
                    </a:ext>
                  </a:extLst>
                </a:gridCol>
              </a:tblGrid>
              <a:tr h="7549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Alternatives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1271945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Plastic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Japan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925621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Glass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China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Chile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5761322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Rubber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Malaysia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0475282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Steel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Taiwan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5277458"/>
                  </a:ext>
                </a:extLst>
              </a:tr>
              <a:tr h="9010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Motor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China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Vietnam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FFB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4874400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94" y="1174625"/>
            <a:ext cx="1239727" cy="7031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09" y="2064476"/>
            <a:ext cx="1239726" cy="703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47" y="4763148"/>
            <a:ext cx="1239726" cy="724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74" y="2972633"/>
            <a:ext cx="1255499" cy="695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57" y="3873418"/>
            <a:ext cx="1238964" cy="709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63" y="2028363"/>
            <a:ext cx="817243" cy="7612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88" y="4695263"/>
            <a:ext cx="1148156" cy="874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9" y="4019448"/>
            <a:ext cx="982700" cy="3759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37" y="3171885"/>
            <a:ext cx="771469" cy="2534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9" y="1380772"/>
            <a:ext cx="982700" cy="26529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703392" y="2416006"/>
            <a:ext cx="4282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/>
                <a:cs typeface="Arial"/>
              </a:rPr>
              <a:t>Ocean Shipping to Los Angeles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/>
                <a:cs typeface="Arial"/>
              </a:rPr>
              <a:t>Intermodal Shipping to Columbus </a:t>
            </a:r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543800" y="1676208"/>
            <a:ext cx="4192151" cy="6963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Our Solution</a:t>
            </a:r>
            <a:endParaRPr lang="en-US" sz="4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78613" y="1275797"/>
            <a:ext cx="87802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Dedicated Contingency Response Teams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Airfreight Options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/>
                <a:cs typeface="Arial"/>
              </a:rPr>
              <a:t>Using Port </a:t>
            </a:r>
            <a:r>
              <a:rPr lang="en-US" sz="2800" dirty="0">
                <a:latin typeface="Arial"/>
                <a:cs typeface="Arial"/>
              </a:rPr>
              <a:t>of Savannah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/>
                <a:cs typeface="Arial"/>
              </a:rPr>
              <a:t>Decision Matrix Identifies Alternative Countries</a:t>
            </a:r>
            <a:endParaRPr lang="en-US" sz="2800" dirty="0">
              <a:latin typeface="Arial"/>
              <a:cs typeface="Arial"/>
            </a:endParaRPr>
          </a:p>
          <a:p>
            <a:pPr algn="ctr"/>
            <a:endParaRPr lang="en-US" sz="28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32838"/>
            <a:ext cx="3593431" cy="253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33" y="3332838"/>
            <a:ext cx="5550568" cy="2534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332838"/>
            <a:ext cx="3047999" cy="2534880"/>
          </a:xfrm>
          <a:prstGeom prst="rect">
            <a:avLst/>
          </a:prstGeom>
        </p:spPr>
      </p:pic>
      <p:sp>
        <p:nvSpPr>
          <p:cNvPr id="11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42268" y="287480"/>
            <a:ext cx="11507464" cy="1178044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>
                <a:solidFill>
                  <a:srgbClr val="008000"/>
                </a:solidFill>
                <a:latin typeface="Arial Black" panose="020B0A04020102020204" pitchFamily="34" charset="0"/>
              </a:rPr>
              <a:t>Alternatives/Contingency Plans</a:t>
            </a:r>
          </a:p>
          <a:p>
            <a:pPr marL="0" indent="0" algn="ctr">
              <a:buNone/>
            </a:pPr>
            <a:endParaRPr lang="en-US" dirty="0">
              <a:solidFill>
                <a:srgbClr val="53AA3F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53AA3F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287" y="6142008"/>
            <a:ext cx="4201064" cy="461665"/>
          </a:xfrm>
          <a:prstGeom prst="rect">
            <a:avLst/>
          </a:prstGeom>
          <a:solidFill>
            <a:srgbClr val="00853E"/>
          </a:solidFill>
          <a:ln>
            <a:solidFill>
              <a:srgbClr val="00853E"/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139A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0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139A29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7545</TotalTime>
  <Words>4533</Words>
  <Application>Microsoft Office PowerPoint</Application>
  <PresentationFormat>Widescreen</PresentationFormat>
  <Paragraphs>2487</Paragraphs>
  <Slides>76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Arial Unicode MS</vt:lpstr>
      <vt:lpstr>Arial</vt:lpstr>
      <vt:lpstr>Arial Black</vt:lpstr>
      <vt:lpstr>Calibri</vt:lpstr>
      <vt:lpstr>Century Gothic</vt:lpstr>
      <vt:lpstr>Garamond</vt:lpstr>
      <vt:lpstr>MS Mincho</vt:lpstr>
      <vt:lpstr>Rockwell Extra Bold</vt:lpstr>
      <vt:lpstr>Times New Roman</vt:lpstr>
      <vt:lpstr>Wingdings</vt:lpstr>
      <vt:lpstr>2_Office Theme</vt:lpstr>
      <vt:lpstr>PowerPoint Presentation</vt:lpstr>
      <vt:lpstr>Atlas Logistics Consulting Company</vt:lpstr>
      <vt:lpstr>PowerPoint Presentation</vt:lpstr>
      <vt:lpstr>PowerPoint Presentation</vt:lpstr>
      <vt:lpstr>PowerPoint Presentation</vt:lpstr>
      <vt:lpstr>New Product, New Horizons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Customs Documentation</vt:lpstr>
      <vt:lpstr>Customs Documentation</vt:lpstr>
      <vt:lpstr>Customs Documentation</vt:lpstr>
      <vt:lpstr>Additional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Immediate Response</vt:lpstr>
      <vt:lpstr>Continued Response</vt:lpstr>
      <vt:lpstr>August Timeline</vt:lpstr>
      <vt:lpstr>Continued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Yun Yong</dc:creator>
  <cp:lastModifiedBy>Ashleigh Allison</cp:lastModifiedBy>
  <cp:revision>362</cp:revision>
  <dcterms:created xsi:type="dcterms:W3CDTF">2016-09-03T16:34:46Z</dcterms:created>
  <dcterms:modified xsi:type="dcterms:W3CDTF">2017-02-03T15:38:33Z</dcterms:modified>
</cp:coreProperties>
</file>