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1" r:id="rId2"/>
    <p:sldId id="314" r:id="rId3"/>
    <p:sldId id="315" r:id="rId4"/>
    <p:sldId id="316" r:id="rId5"/>
    <p:sldId id="317" r:id="rId6"/>
    <p:sldId id="318" r:id="rId7"/>
    <p:sldId id="382" r:id="rId8"/>
    <p:sldId id="383" r:id="rId9"/>
    <p:sldId id="319" r:id="rId10"/>
    <p:sldId id="386" r:id="rId11"/>
    <p:sldId id="320" r:id="rId12"/>
    <p:sldId id="321" r:id="rId13"/>
    <p:sldId id="322" r:id="rId14"/>
    <p:sldId id="323" r:id="rId15"/>
    <p:sldId id="324" r:id="rId16"/>
    <p:sldId id="325" r:id="rId17"/>
    <p:sldId id="326" r:id="rId18"/>
    <p:sldId id="327" r:id="rId19"/>
    <p:sldId id="329" r:id="rId20"/>
    <p:sldId id="333" r:id="rId21"/>
    <p:sldId id="334" r:id="rId22"/>
    <p:sldId id="335" r:id="rId23"/>
    <p:sldId id="336" r:id="rId24"/>
    <p:sldId id="337" r:id="rId25"/>
    <p:sldId id="339" r:id="rId26"/>
    <p:sldId id="340" r:id="rId27"/>
    <p:sldId id="341" r:id="rId28"/>
    <p:sldId id="342" r:id="rId29"/>
    <p:sldId id="343" r:id="rId30"/>
    <p:sldId id="344" r:id="rId31"/>
    <p:sldId id="345" r:id="rId32"/>
    <p:sldId id="346" r:id="rId33"/>
    <p:sldId id="348" r:id="rId34"/>
    <p:sldId id="349" r:id="rId35"/>
    <p:sldId id="350" r:id="rId36"/>
    <p:sldId id="351" r:id="rId37"/>
    <p:sldId id="352" r:id="rId38"/>
    <p:sldId id="354" r:id="rId39"/>
    <p:sldId id="356" r:id="rId40"/>
    <p:sldId id="358" r:id="rId41"/>
    <p:sldId id="359" r:id="rId42"/>
    <p:sldId id="360" r:id="rId43"/>
    <p:sldId id="361" r:id="rId44"/>
    <p:sldId id="362" r:id="rId45"/>
    <p:sldId id="363" r:id="rId46"/>
    <p:sldId id="364" r:id="rId47"/>
    <p:sldId id="365" r:id="rId48"/>
    <p:sldId id="366" r:id="rId49"/>
    <p:sldId id="367" r:id="rId50"/>
    <p:sldId id="368" r:id="rId51"/>
    <p:sldId id="369" r:id="rId52"/>
    <p:sldId id="384" r:id="rId53"/>
    <p:sldId id="385" r:id="rId54"/>
    <p:sldId id="370" r:id="rId55"/>
    <p:sldId id="371" r:id="rId56"/>
    <p:sldId id="372" r:id="rId57"/>
    <p:sldId id="373" r:id="rId58"/>
    <p:sldId id="374" r:id="rId59"/>
    <p:sldId id="375" r:id="rId60"/>
    <p:sldId id="376" r:id="rId61"/>
    <p:sldId id="377" r:id="rId62"/>
    <p:sldId id="379"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2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9C6E3F-8365-45A2-95A3-3FF22BE06052}" type="datetimeFigureOut">
              <a:rPr lang="en-US" smtClean="0"/>
              <a:pPr/>
              <a:t>7/3/2017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25124-5CD4-4A20-877E-5A10DB9D7A4D}" type="slidenum">
              <a:rPr lang="en-US" smtClean="0"/>
              <a:pPr/>
              <a:t>‹#›</a:t>
            </a:fld>
            <a:endParaRPr lang="en-US"/>
          </a:p>
        </p:txBody>
      </p:sp>
    </p:spTree>
    <p:extLst>
      <p:ext uri="{BB962C8B-B14F-4D97-AF65-F5344CB8AC3E}">
        <p14:creationId xmlns:p14="http://schemas.microsoft.com/office/powerpoint/2010/main" val="3493212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9C6E3F-8365-45A2-95A3-3FF22BE06052}" type="datetimeFigureOut">
              <a:rPr lang="en-US" smtClean="0"/>
              <a:pPr/>
              <a:t>7/3/2017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25124-5CD4-4A20-877E-5A10DB9D7A4D}" type="slidenum">
              <a:rPr lang="en-US" smtClean="0"/>
              <a:pPr/>
              <a:t>‹#›</a:t>
            </a:fld>
            <a:endParaRPr lang="en-US"/>
          </a:p>
        </p:txBody>
      </p:sp>
    </p:spTree>
    <p:extLst>
      <p:ext uri="{BB962C8B-B14F-4D97-AF65-F5344CB8AC3E}">
        <p14:creationId xmlns:p14="http://schemas.microsoft.com/office/powerpoint/2010/main" val="2337829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9C6E3F-8365-45A2-95A3-3FF22BE06052}" type="datetimeFigureOut">
              <a:rPr lang="en-US" smtClean="0"/>
              <a:pPr/>
              <a:t>7/3/2017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25124-5CD4-4A20-877E-5A10DB9D7A4D}" type="slidenum">
              <a:rPr lang="en-US" smtClean="0"/>
              <a:pPr/>
              <a:t>‹#›</a:t>
            </a:fld>
            <a:endParaRPr lang="en-US"/>
          </a:p>
        </p:txBody>
      </p:sp>
    </p:spTree>
    <p:extLst>
      <p:ext uri="{BB962C8B-B14F-4D97-AF65-F5344CB8AC3E}">
        <p14:creationId xmlns:p14="http://schemas.microsoft.com/office/powerpoint/2010/main" val="1355656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9C6E3F-8365-45A2-95A3-3FF22BE06052}" type="datetimeFigureOut">
              <a:rPr lang="en-US" smtClean="0"/>
              <a:pPr/>
              <a:t>7/3/2017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25124-5CD4-4A20-877E-5A10DB9D7A4D}" type="slidenum">
              <a:rPr lang="en-US" smtClean="0"/>
              <a:pPr/>
              <a:t>‹#›</a:t>
            </a:fld>
            <a:endParaRPr lang="en-US"/>
          </a:p>
        </p:txBody>
      </p:sp>
    </p:spTree>
    <p:extLst>
      <p:ext uri="{BB962C8B-B14F-4D97-AF65-F5344CB8AC3E}">
        <p14:creationId xmlns:p14="http://schemas.microsoft.com/office/powerpoint/2010/main" val="372596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B9C6E3F-8365-45A2-95A3-3FF22BE06052}" type="datetimeFigureOut">
              <a:rPr lang="en-US" smtClean="0"/>
              <a:pPr/>
              <a:t>7/3/2017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25124-5CD4-4A20-877E-5A10DB9D7A4D}" type="slidenum">
              <a:rPr lang="en-US" smtClean="0"/>
              <a:pPr/>
              <a:t>‹#›</a:t>
            </a:fld>
            <a:endParaRPr lang="en-US"/>
          </a:p>
        </p:txBody>
      </p:sp>
    </p:spTree>
    <p:extLst>
      <p:ext uri="{BB962C8B-B14F-4D97-AF65-F5344CB8AC3E}">
        <p14:creationId xmlns:p14="http://schemas.microsoft.com/office/powerpoint/2010/main" val="1644306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9C6E3F-8365-45A2-95A3-3FF22BE06052}" type="datetimeFigureOut">
              <a:rPr lang="en-US" smtClean="0"/>
              <a:pPr/>
              <a:t>7/3/2017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B25124-5CD4-4A20-877E-5A10DB9D7A4D}" type="slidenum">
              <a:rPr lang="en-US" smtClean="0"/>
              <a:pPr/>
              <a:t>‹#›</a:t>
            </a:fld>
            <a:endParaRPr lang="en-US"/>
          </a:p>
        </p:txBody>
      </p:sp>
    </p:spTree>
    <p:extLst>
      <p:ext uri="{BB962C8B-B14F-4D97-AF65-F5344CB8AC3E}">
        <p14:creationId xmlns:p14="http://schemas.microsoft.com/office/powerpoint/2010/main" val="1441568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9C6E3F-8365-45A2-95A3-3FF22BE06052}" type="datetimeFigureOut">
              <a:rPr lang="en-US" smtClean="0"/>
              <a:pPr/>
              <a:t>7/3/2017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B25124-5CD4-4A20-877E-5A10DB9D7A4D}" type="slidenum">
              <a:rPr lang="en-US" smtClean="0"/>
              <a:pPr/>
              <a:t>‹#›</a:t>
            </a:fld>
            <a:endParaRPr lang="en-US"/>
          </a:p>
        </p:txBody>
      </p:sp>
    </p:spTree>
    <p:extLst>
      <p:ext uri="{BB962C8B-B14F-4D97-AF65-F5344CB8AC3E}">
        <p14:creationId xmlns:p14="http://schemas.microsoft.com/office/powerpoint/2010/main" val="3212983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9C6E3F-8365-45A2-95A3-3FF22BE06052}" type="datetimeFigureOut">
              <a:rPr lang="en-US" smtClean="0"/>
              <a:pPr/>
              <a:t>7/3/2017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B25124-5CD4-4A20-877E-5A10DB9D7A4D}" type="slidenum">
              <a:rPr lang="en-US" smtClean="0"/>
              <a:pPr/>
              <a:t>‹#›</a:t>
            </a:fld>
            <a:endParaRPr lang="en-US"/>
          </a:p>
        </p:txBody>
      </p:sp>
    </p:spTree>
    <p:extLst>
      <p:ext uri="{BB962C8B-B14F-4D97-AF65-F5344CB8AC3E}">
        <p14:creationId xmlns:p14="http://schemas.microsoft.com/office/powerpoint/2010/main" val="2894248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C6E3F-8365-45A2-95A3-3FF22BE06052}" type="datetimeFigureOut">
              <a:rPr lang="en-US" smtClean="0"/>
              <a:pPr/>
              <a:t>7/3/2017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B25124-5CD4-4A20-877E-5A10DB9D7A4D}" type="slidenum">
              <a:rPr lang="en-US" smtClean="0"/>
              <a:pPr/>
              <a:t>‹#›</a:t>
            </a:fld>
            <a:endParaRPr lang="en-US"/>
          </a:p>
        </p:txBody>
      </p:sp>
    </p:spTree>
    <p:extLst>
      <p:ext uri="{BB962C8B-B14F-4D97-AF65-F5344CB8AC3E}">
        <p14:creationId xmlns:p14="http://schemas.microsoft.com/office/powerpoint/2010/main" val="2757528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B9C6E3F-8365-45A2-95A3-3FF22BE06052}" type="datetimeFigureOut">
              <a:rPr lang="en-US" smtClean="0"/>
              <a:pPr/>
              <a:t>7/3/2017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B25124-5CD4-4A20-877E-5A10DB9D7A4D}" type="slidenum">
              <a:rPr lang="en-US" smtClean="0"/>
              <a:pPr/>
              <a:t>‹#›</a:t>
            </a:fld>
            <a:endParaRPr lang="en-US"/>
          </a:p>
        </p:txBody>
      </p:sp>
    </p:spTree>
    <p:extLst>
      <p:ext uri="{BB962C8B-B14F-4D97-AF65-F5344CB8AC3E}">
        <p14:creationId xmlns:p14="http://schemas.microsoft.com/office/powerpoint/2010/main" val="2927102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B9C6E3F-8365-45A2-95A3-3FF22BE06052}" type="datetimeFigureOut">
              <a:rPr lang="en-US" smtClean="0"/>
              <a:pPr/>
              <a:t>7/3/2017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B25124-5CD4-4A20-877E-5A10DB9D7A4D}" type="slidenum">
              <a:rPr lang="en-US" smtClean="0"/>
              <a:pPr/>
              <a:t>‹#›</a:t>
            </a:fld>
            <a:endParaRPr lang="en-US"/>
          </a:p>
        </p:txBody>
      </p:sp>
    </p:spTree>
    <p:extLst>
      <p:ext uri="{BB962C8B-B14F-4D97-AF65-F5344CB8AC3E}">
        <p14:creationId xmlns:p14="http://schemas.microsoft.com/office/powerpoint/2010/main" val="652470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C6E3F-8365-45A2-95A3-3FF22BE06052}" type="datetimeFigureOut">
              <a:rPr lang="en-US" smtClean="0"/>
              <a:pPr/>
              <a:t>7/3/2017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B25124-5CD4-4A20-877E-5A10DB9D7A4D}" type="slidenum">
              <a:rPr lang="en-US" smtClean="0"/>
              <a:pPr/>
              <a:t>‹#›</a:t>
            </a:fld>
            <a:endParaRPr lang="en-US"/>
          </a:p>
        </p:txBody>
      </p:sp>
    </p:spTree>
    <p:extLst>
      <p:ext uri="{BB962C8B-B14F-4D97-AF65-F5344CB8AC3E}">
        <p14:creationId xmlns:p14="http://schemas.microsoft.com/office/powerpoint/2010/main" val="642708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550486" y="322730"/>
            <a:ext cx="2248348"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424687" y="1199071"/>
            <a:ext cx="4554747" cy="2185214"/>
          </a:xfrm>
          <a:prstGeom prst="rect">
            <a:avLst/>
          </a:prstGeom>
          <a:noFill/>
        </p:spPr>
        <p:txBody>
          <a:bodyPr wrap="square" rtlCol="0">
            <a:spAutoFit/>
          </a:bodyPr>
          <a:lstStyle/>
          <a:p>
            <a:pPr algn="ctr"/>
            <a:r>
              <a:rPr lang="en-US" sz="3200" dirty="0" smtClean="0"/>
              <a:t>Session 4</a:t>
            </a:r>
          </a:p>
          <a:p>
            <a:pPr algn="ctr"/>
            <a:endParaRPr lang="en-US" sz="2000" dirty="0" smtClean="0"/>
          </a:p>
          <a:p>
            <a:pPr algn="ctr"/>
            <a:r>
              <a:rPr lang="en-US" sz="3200" dirty="0" smtClean="0"/>
              <a:t>Week 2 – Class #2</a:t>
            </a:r>
          </a:p>
          <a:p>
            <a:pPr algn="ctr"/>
            <a:endParaRPr lang="en-US" sz="2000" dirty="0" smtClean="0"/>
          </a:p>
          <a:p>
            <a:pPr algn="ctr"/>
            <a:r>
              <a:rPr lang="en-US" sz="3200" dirty="0" smtClean="0"/>
              <a:t>Sections 3.7 – 3.14</a:t>
            </a:r>
          </a:p>
        </p:txBody>
      </p:sp>
      <p:sp>
        <p:nvSpPr>
          <p:cNvPr id="6" name="TextBox 5"/>
          <p:cNvSpPr txBox="1"/>
          <p:nvPr/>
        </p:nvSpPr>
        <p:spPr>
          <a:xfrm>
            <a:off x="1778532" y="3606519"/>
            <a:ext cx="7451732" cy="3108543"/>
          </a:xfrm>
          <a:prstGeom prst="rect">
            <a:avLst/>
          </a:prstGeom>
          <a:noFill/>
        </p:spPr>
        <p:txBody>
          <a:bodyPr wrap="square" rtlCol="0">
            <a:spAutoFit/>
          </a:bodyPr>
          <a:lstStyle/>
          <a:p>
            <a:r>
              <a:rPr lang="en-US" sz="2800" dirty="0" smtClean="0"/>
              <a:t>Learning Areas:</a:t>
            </a:r>
          </a:p>
          <a:p>
            <a:pPr>
              <a:buFont typeface="Arial" pitchFamily="34" charset="0"/>
              <a:buChar char="•"/>
            </a:pPr>
            <a:r>
              <a:rPr lang="en-US" sz="2800" dirty="0" smtClean="0"/>
              <a:t>Memory</a:t>
            </a:r>
          </a:p>
          <a:p>
            <a:pPr>
              <a:buFont typeface="Arial" pitchFamily="34" charset="0"/>
              <a:buChar char="•"/>
            </a:pPr>
            <a:r>
              <a:rPr lang="en-US" sz="2800" dirty="0" smtClean="0"/>
              <a:t>BIOS/UEFI</a:t>
            </a:r>
          </a:p>
          <a:p>
            <a:pPr>
              <a:buFont typeface="Arial" pitchFamily="34" charset="0"/>
              <a:buChar char="•"/>
            </a:pPr>
            <a:r>
              <a:rPr lang="en-US" sz="2800" dirty="0" smtClean="0"/>
              <a:t>Expansion Cards</a:t>
            </a:r>
          </a:p>
          <a:p>
            <a:pPr>
              <a:buFont typeface="Arial" pitchFamily="34" charset="0"/>
              <a:buChar char="•"/>
            </a:pPr>
            <a:r>
              <a:rPr lang="en-US" sz="2800" dirty="0" smtClean="0"/>
              <a:t>Video</a:t>
            </a:r>
          </a:p>
          <a:p>
            <a:pPr>
              <a:buFont typeface="Arial" pitchFamily="34" charset="0"/>
              <a:buChar char="•"/>
            </a:pPr>
            <a:r>
              <a:rPr lang="en-US" sz="2800" dirty="0" smtClean="0"/>
              <a:t>Audio</a:t>
            </a:r>
          </a:p>
          <a:p>
            <a:pPr>
              <a:buFont typeface="Arial" pitchFamily="34" charset="0"/>
              <a:buChar char="•"/>
            </a:pPr>
            <a:r>
              <a:rPr lang="en-US" sz="2800" dirty="0" smtClean="0"/>
              <a:t>Cooling</a:t>
            </a:r>
            <a:endParaRPr lang="en-US" sz="2800" dirty="0"/>
          </a:p>
        </p:txBody>
      </p:sp>
    </p:spTree>
    <p:extLst>
      <p:ext uri="{BB962C8B-B14F-4D97-AF65-F5344CB8AC3E}">
        <p14:creationId xmlns:p14="http://schemas.microsoft.com/office/powerpoint/2010/main" val="2769986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564191" y="150605"/>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276379" y="566249"/>
            <a:ext cx="11610821" cy="6894195"/>
          </a:xfrm>
          <a:prstGeom prst="rect">
            <a:avLst/>
          </a:prstGeom>
          <a:noFill/>
        </p:spPr>
        <p:txBody>
          <a:bodyPr wrap="square" rtlCol="0">
            <a:spAutoFit/>
          </a:bodyPr>
          <a:lstStyle/>
          <a:p>
            <a:r>
              <a:rPr lang="en-US" sz="2800" b="1" dirty="0" smtClean="0"/>
              <a:t>3.7.5 Memory Speeds:</a:t>
            </a:r>
          </a:p>
          <a:p>
            <a:r>
              <a:rPr lang="en-US" b="1" dirty="0"/>
              <a:t>Memory is rated based on its guaranteed stable operating frequency and bandwidth (the rate at which data can be read or written). Memory ratings help you to differentiate between slower and faster RAM. The following rating systems are used</a:t>
            </a:r>
            <a:r>
              <a:rPr lang="en-US" b="1" dirty="0" smtClean="0"/>
              <a:t>:</a:t>
            </a:r>
          </a:p>
          <a:p>
            <a:endParaRPr lang="en-US" sz="800" b="1" dirty="0"/>
          </a:p>
          <a:p>
            <a:pPr marL="342900" lvl="0" indent="-342900">
              <a:buAutoNum type="alphaUcPeriod"/>
            </a:pPr>
            <a:r>
              <a:rPr lang="en-US" dirty="0" smtClean="0"/>
              <a:t>For </a:t>
            </a:r>
            <a:r>
              <a:rPr lang="en-US" dirty="0"/>
              <a:t>all DDR memory (DDR, DDR2, and DDR3), a new designation was introduced to identify that twice the data was </a:t>
            </a:r>
            <a:r>
              <a:rPr lang="en-US" dirty="0" smtClean="0"/>
              <a:t/>
            </a:r>
            <a:br>
              <a:rPr lang="en-US" dirty="0" smtClean="0"/>
            </a:br>
            <a:r>
              <a:rPr lang="en-US" dirty="0" smtClean="0"/>
              <a:t>    being </a:t>
            </a:r>
            <a:r>
              <a:rPr lang="en-US" dirty="0"/>
              <a:t>transferred with each bus clock cycle</a:t>
            </a:r>
            <a:r>
              <a:rPr lang="en-US" dirty="0" smtClean="0"/>
              <a:t>.</a:t>
            </a:r>
          </a:p>
          <a:p>
            <a:pPr lvl="0"/>
            <a:endParaRPr lang="en-US" sz="800" dirty="0"/>
          </a:p>
          <a:p>
            <a:pPr lvl="1"/>
            <a:r>
              <a:rPr lang="en-US" dirty="0" smtClean="0"/>
              <a:t>1. The </a:t>
            </a:r>
            <a:r>
              <a:rPr lang="en-US" dirty="0"/>
              <a:t>number following the DDR-, DDR2-, and DDR3- prefixes is the data transfer rate (twice the bus frequency).</a:t>
            </a:r>
            <a:endParaRPr lang="en-US" sz="2000" dirty="0"/>
          </a:p>
          <a:p>
            <a:pPr lvl="1"/>
            <a:r>
              <a:rPr lang="en-US" dirty="0" smtClean="0"/>
              <a:t>2. For </a:t>
            </a:r>
            <a:r>
              <a:rPr lang="en-US" dirty="0"/>
              <a:t>example, DDR-400 matches a bus frequency of 200 MHz; DDR2-800 has a bus frequency of 400 MHz; </a:t>
            </a:r>
            <a:r>
              <a:rPr lang="en-US" dirty="0" smtClean="0"/>
              <a:t>and</a:t>
            </a:r>
            <a:br>
              <a:rPr lang="en-US" dirty="0" smtClean="0"/>
            </a:br>
            <a:r>
              <a:rPr lang="en-US" dirty="0" smtClean="0"/>
              <a:t>    </a:t>
            </a:r>
            <a:r>
              <a:rPr lang="en-US" dirty="0"/>
              <a:t>DDR3-1600 has a bus frequency of 800 </a:t>
            </a:r>
            <a:r>
              <a:rPr lang="en-US" dirty="0" err="1"/>
              <a:t>MHz</a:t>
            </a:r>
            <a:r>
              <a:rPr lang="en-US" dirty="0" err="1" smtClean="0"/>
              <a:t>.</a:t>
            </a:r>
            <a:endParaRPr lang="en-US" dirty="0" smtClean="0"/>
          </a:p>
          <a:p>
            <a:pPr lvl="1"/>
            <a:endParaRPr lang="en-US" sz="800" dirty="0"/>
          </a:p>
          <a:p>
            <a:pPr lvl="0"/>
            <a:r>
              <a:rPr lang="en-US" dirty="0" smtClean="0"/>
              <a:t>B. For </a:t>
            </a:r>
            <a:r>
              <a:rPr lang="en-US" dirty="0"/>
              <a:t>DDR past 150 MHz (and for all DDR2 and DDR3 memory), the PC- designation was changed to identify the </a:t>
            </a:r>
            <a:r>
              <a:rPr lang="en-US" i="1" dirty="0"/>
              <a:t>bandwidth</a:t>
            </a:r>
            <a:r>
              <a:rPr lang="en-US" dirty="0"/>
              <a:t> instead of a number derived from the bus frequency</a:t>
            </a:r>
            <a:r>
              <a:rPr lang="en-US" dirty="0" smtClean="0"/>
              <a:t>.</a:t>
            </a:r>
          </a:p>
          <a:p>
            <a:pPr lvl="0"/>
            <a:endParaRPr lang="en-US" sz="800" dirty="0"/>
          </a:p>
          <a:p>
            <a:pPr lvl="1"/>
            <a:r>
              <a:rPr lang="en-US" dirty="0" smtClean="0"/>
              <a:t>1. The </a:t>
            </a:r>
            <a:r>
              <a:rPr lang="en-US" dirty="0"/>
              <a:t>bandwidth is 16 times the bus frequency, or 8 times the DDR- designation.</a:t>
            </a:r>
            <a:endParaRPr lang="en-US" sz="2000" dirty="0"/>
          </a:p>
          <a:p>
            <a:pPr lvl="1"/>
            <a:r>
              <a:rPr lang="en-US" dirty="0" smtClean="0"/>
              <a:t>2. For </a:t>
            </a:r>
            <a:r>
              <a:rPr lang="en-US" dirty="0"/>
              <a:t>example, DDR-400 has a bandwidth of 3200 MBs (PC-3200); DDR2-800 has a bandwidth of 6400 MBs (PC-6400</a:t>
            </a:r>
            <a:r>
              <a:rPr lang="en-US" dirty="0" smtClean="0"/>
              <a:t>);</a:t>
            </a:r>
            <a:br>
              <a:rPr lang="en-US" dirty="0" smtClean="0"/>
            </a:br>
            <a:r>
              <a:rPr lang="en-US" dirty="0" smtClean="0"/>
              <a:t>    </a:t>
            </a:r>
            <a:r>
              <a:rPr lang="en-US" dirty="0"/>
              <a:t>and DDR3-1600 has a bandwidth of 12800 MBs (PC-12800).</a:t>
            </a:r>
            <a:endParaRPr lang="en-US" sz="2000" dirty="0"/>
          </a:p>
          <a:p>
            <a:pPr lvl="1"/>
            <a:r>
              <a:rPr lang="en-US" dirty="0" smtClean="0"/>
              <a:t>3. For </a:t>
            </a:r>
            <a:r>
              <a:rPr lang="en-US" dirty="0"/>
              <a:t>a brief time, the double-frequency designation used the PC- prefix for early DDR modules. For example, </a:t>
            </a:r>
            <a:r>
              <a:rPr lang="en-US" dirty="0" smtClean="0"/>
              <a:t>PC-200</a:t>
            </a:r>
            <a:br>
              <a:rPr lang="en-US" dirty="0" smtClean="0"/>
            </a:br>
            <a:r>
              <a:rPr lang="en-US" dirty="0" smtClean="0"/>
              <a:t>    </a:t>
            </a:r>
            <a:r>
              <a:rPr lang="en-US" dirty="0"/>
              <a:t>used with DDR indicates a bus frequency of 100 MHz, not a bandwidth of 100 MBs (PC-200 is equivalent to </a:t>
            </a:r>
            <a:r>
              <a:rPr lang="en-US" dirty="0" smtClean="0"/>
              <a:t>DDR-</a:t>
            </a:r>
            <a:br>
              <a:rPr lang="en-US" dirty="0" smtClean="0"/>
            </a:br>
            <a:r>
              <a:rPr lang="en-US" dirty="0" smtClean="0"/>
              <a:t>    200 </a:t>
            </a:r>
            <a:r>
              <a:rPr lang="en-US" dirty="0"/>
              <a:t>which is equivalent to PC-1600</a:t>
            </a:r>
            <a:r>
              <a:rPr lang="en-US" dirty="0" smtClean="0"/>
              <a:t>).</a:t>
            </a:r>
          </a:p>
          <a:p>
            <a:pPr lvl="1"/>
            <a:endParaRPr lang="en-US" sz="800" dirty="0"/>
          </a:p>
          <a:p>
            <a:pPr lvl="1"/>
            <a:r>
              <a:rPr lang="en-US" b="1" dirty="0" smtClean="0"/>
              <a:t>Note</a:t>
            </a:r>
            <a:r>
              <a:rPr lang="en-US" dirty="0" smtClean="0"/>
              <a:t>: </a:t>
            </a:r>
            <a:r>
              <a:rPr lang="en-US" i="1" dirty="0" smtClean="0"/>
              <a:t>When </a:t>
            </a:r>
            <a:r>
              <a:rPr lang="en-US" i="1" dirty="0"/>
              <a:t>listing the frequency, the frequency value usually indicates the bus speed, not the internal frequency (DDR designation) used by the memory.</a:t>
            </a:r>
          </a:p>
          <a:p>
            <a:pPr lvl="1"/>
            <a:endParaRPr lang="en-US" sz="2000" dirty="0" smtClean="0"/>
          </a:p>
          <a:p>
            <a:pPr lvl="1"/>
            <a:endParaRPr lang="en-US" dirty="0" smtClean="0"/>
          </a:p>
        </p:txBody>
      </p:sp>
    </p:spTree>
    <p:extLst>
      <p:ext uri="{BB962C8B-B14F-4D97-AF65-F5344CB8AC3E}">
        <p14:creationId xmlns:p14="http://schemas.microsoft.com/office/powerpoint/2010/main" val="3173344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564191" y="150605"/>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330168" y="673825"/>
            <a:ext cx="11610821" cy="5847755"/>
          </a:xfrm>
          <a:prstGeom prst="rect">
            <a:avLst/>
          </a:prstGeom>
          <a:noFill/>
        </p:spPr>
        <p:txBody>
          <a:bodyPr wrap="square" rtlCol="0">
            <a:spAutoFit/>
          </a:bodyPr>
          <a:lstStyle/>
          <a:p>
            <a:r>
              <a:rPr lang="en-US" sz="2800" b="1" dirty="0" smtClean="0"/>
              <a:t>3.7.5 Memory Speeds:</a:t>
            </a:r>
          </a:p>
          <a:p>
            <a:r>
              <a:rPr lang="en-US" b="1" dirty="0"/>
              <a:t>The following table lists the various memory speed designations for the most common memory types</a:t>
            </a:r>
            <a:r>
              <a:rPr lang="en-US" b="1" dirty="0" smtClean="0"/>
              <a:t>:</a:t>
            </a:r>
          </a:p>
          <a:p>
            <a:endParaRPr lang="en-US" sz="800" b="1" dirty="0"/>
          </a:p>
          <a:p>
            <a:r>
              <a:rPr lang="en-US" b="1" dirty="0" smtClean="0"/>
              <a:t>Memory Type	Bus Speed	Designations</a:t>
            </a:r>
            <a:endParaRPr lang="en-US" b="1" dirty="0"/>
          </a:p>
          <a:p>
            <a:pPr lvl="1"/>
            <a:r>
              <a:rPr lang="en-US" sz="2000" dirty="0" smtClean="0"/>
              <a:t>DDR		100 MHz	</a:t>
            </a:r>
            <a:r>
              <a:rPr lang="en-US" dirty="0"/>
              <a:t>PC-200 or PC-1600 or </a:t>
            </a:r>
            <a:r>
              <a:rPr lang="en-US" dirty="0" smtClean="0"/>
              <a:t>DDR-200</a:t>
            </a:r>
          </a:p>
          <a:p>
            <a:pPr lvl="1"/>
            <a:r>
              <a:rPr lang="en-US" sz="2000" dirty="0" smtClean="0"/>
              <a:t>		133 MHz	</a:t>
            </a:r>
            <a:r>
              <a:rPr lang="en-US" dirty="0"/>
              <a:t>PC-266 or PC-2100 or </a:t>
            </a:r>
            <a:r>
              <a:rPr lang="en-US" dirty="0" smtClean="0"/>
              <a:t>DDR-266</a:t>
            </a:r>
          </a:p>
          <a:p>
            <a:pPr lvl="1"/>
            <a:r>
              <a:rPr lang="en-US" sz="2000" dirty="0"/>
              <a:t>	</a:t>
            </a:r>
            <a:r>
              <a:rPr lang="en-US" sz="2000" dirty="0" smtClean="0"/>
              <a:t>	166 MHz	</a:t>
            </a:r>
            <a:r>
              <a:rPr lang="en-US" dirty="0"/>
              <a:t>PC-2700 or DDR-333</a:t>
            </a:r>
            <a:endParaRPr lang="en-US" sz="2000" dirty="0" smtClean="0"/>
          </a:p>
          <a:p>
            <a:pPr lvl="1"/>
            <a:r>
              <a:rPr lang="en-US" dirty="0" smtClean="0"/>
              <a:t>		200 MHz		</a:t>
            </a:r>
            <a:r>
              <a:rPr lang="en-US" dirty="0"/>
              <a:t>PC-3200 or </a:t>
            </a:r>
            <a:r>
              <a:rPr lang="en-US" dirty="0" smtClean="0"/>
              <a:t>DDR-400</a:t>
            </a:r>
            <a:endParaRPr lang="en-US" dirty="0"/>
          </a:p>
          <a:p>
            <a:pPr lvl="1"/>
            <a:endParaRPr lang="en-US" sz="800" dirty="0" smtClean="0"/>
          </a:p>
          <a:p>
            <a:pPr lvl="1"/>
            <a:r>
              <a:rPr lang="en-US" dirty="0" smtClean="0"/>
              <a:t>DDR2	200 MHz		</a:t>
            </a:r>
            <a:r>
              <a:rPr lang="en-US" dirty="0"/>
              <a:t>PC2-3200 or </a:t>
            </a:r>
            <a:r>
              <a:rPr lang="en-US" dirty="0" smtClean="0"/>
              <a:t>DDR2-400</a:t>
            </a:r>
          </a:p>
          <a:p>
            <a:pPr lvl="1"/>
            <a:r>
              <a:rPr lang="en-US" dirty="0"/>
              <a:t>	</a:t>
            </a:r>
            <a:r>
              <a:rPr lang="en-US" dirty="0" smtClean="0"/>
              <a:t>	</a:t>
            </a:r>
            <a:r>
              <a:rPr lang="en-US" dirty="0"/>
              <a:t>266 </a:t>
            </a:r>
            <a:r>
              <a:rPr lang="en-US" dirty="0" smtClean="0"/>
              <a:t>MHz		PC2-4200/4300 </a:t>
            </a:r>
            <a:r>
              <a:rPr lang="en-US" dirty="0"/>
              <a:t>or </a:t>
            </a:r>
            <a:r>
              <a:rPr lang="en-US" dirty="0" smtClean="0"/>
              <a:t>DDR2-533</a:t>
            </a:r>
          </a:p>
          <a:p>
            <a:pPr lvl="1"/>
            <a:r>
              <a:rPr lang="en-US" dirty="0"/>
              <a:t>	</a:t>
            </a:r>
            <a:r>
              <a:rPr lang="en-US" dirty="0" smtClean="0"/>
              <a:t>	</a:t>
            </a:r>
            <a:r>
              <a:rPr lang="en-US" dirty="0"/>
              <a:t>333 </a:t>
            </a:r>
            <a:r>
              <a:rPr lang="en-US" dirty="0" smtClean="0"/>
              <a:t>MHz		</a:t>
            </a:r>
            <a:r>
              <a:rPr lang="en-US" dirty="0"/>
              <a:t>PC2-5300/5400 or </a:t>
            </a:r>
            <a:r>
              <a:rPr lang="en-US" dirty="0" smtClean="0"/>
              <a:t>DDR2-667</a:t>
            </a:r>
          </a:p>
          <a:p>
            <a:pPr lvl="1"/>
            <a:r>
              <a:rPr lang="en-US" dirty="0"/>
              <a:t>	</a:t>
            </a:r>
            <a:r>
              <a:rPr lang="en-US" dirty="0" smtClean="0"/>
              <a:t>	</a:t>
            </a:r>
            <a:r>
              <a:rPr lang="en-US" dirty="0"/>
              <a:t>400 </a:t>
            </a:r>
            <a:r>
              <a:rPr lang="en-US" dirty="0" smtClean="0"/>
              <a:t>MHz		</a:t>
            </a:r>
            <a:r>
              <a:rPr lang="en-US" dirty="0"/>
              <a:t>PC2-6400 or </a:t>
            </a:r>
            <a:r>
              <a:rPr lang="en-US" dirty="0" smtClean="0"/>
              <a:t>DDR2-800</a:t>
            </a:r>
          </a:p>
          <a:p>
            <a:pPr lvl="1"/>
            <a:r>
              <a:rPr lang="en-US" dirty="0"/>
              <a:t>	</a:t>
            </a:r>
            <a:r>
              <a:rPr lang="en-US" dirty="0" smtClean="0"/>
              <a:t>	</a:t>
            </a:r>
            <a:r>
              <a:rPr lang="en-US" dirty="0"/>
              <a:t>533 </a:t>
            </a:r>
            <a:r>
              <a:rPr lang="en-US" dirty="0" smtClean="0"/>
              <a:t>MHz		</a:t>
            </a:r>
            <a:r>
              <a:rPr lang="en-US" dirty="0"/>
              <a:t>PC2-8500/8600 or </a:t>
            </a:r>
            <a:r>
              <a:rPr lang="en-US" dirty="0" smtClean="0"/>
              <a:t>DDR2-1066</a:t>
            </a:r>
          </a:p>
          <a:p>
            <a:pPr lvl="1"/>
            <a:endParaRPr lang="en-US" sz="800" dirty="0"/>
          </a:p>
          <a:p>
            <a:pPr lvl="1"/>
            <a:r>
              <a:rPr lang="en-US" dirty="0" smtClean="0"/>
              <a:t>DDR3	</a:t>
            </a:r>
            <a:r>
              <a:rPr lang="en-US" dirty="0"/>
              <a:t>400 </a:t>
            </a:r>
            <a:r>
              <a:rPr lang="en-US" dirty="0" smtClean="0"/>
              <a:t>MHz		</a:t>
            </a:r>
            <a:r>
              <a:rPr lang="en-US" dirty="0"/>
              <a:t>PC3-6400 or </a:t>
            </a:r>
            <a:r>
              <a:rPr lang="en-US" dirty="0" smtClean="0"/>
              <a:t>DDR3-800</a:t>
            </a:r>
          </a:p>
          <a:p>
            <a:pPr lvl="1"/>
            <a:r>
              <a:rPr lang="en-US" dirty="0"/>
              <a:t>	</a:t>
            </a:r>
            <a:r>
              <a:rPr lang="en-US" dirty="0" smtClean="0"/>
              <a:t>	</a:t>
            </a:r>
            <a:r>
              <a:rPr lang="en-US" dirty="0"/>
              <a:t>533 </a:t>
            </a:r>
            <a:r>
              <a:rPr lang="en-US" dirty="0" smtClean="0"/>
              <a:t>MHz		</a:t>
            </a:r>
            <a:r>
              <a:rPr lang="en-US" dirty="0"/>
              <a:t>PC3-8500 or </a:t>
            </a:r>
            <a:r>
              <a:rPr lang="en-US" dirty="0" smtClean="0"/>
              <a:t>DDR3-1066</a:t>
            </a:r>
          </a:p>
          <a:p>
            <a:pPr lvl="1"/>
            <a:r>
              <a:rPr lang="en-US" dirty="0"/>
              <a:t>	</a:t>
            </a:r>
            <a:r>
              <a:rPr lang="en-US" dirty="0" smtClean="0"/>
              <a:t>	</a:t>
            </a:r>
            <a:r>
              <a:rPr lang="en-US" dirty="0"/>
              <a:t>667 </a:t>
            </a:r>
            <a:r>
              <a:rPr lang="en-US" dirty="0" smtClean="0"/>
              <a:t>MHz		</a:t>
            </a:r>
            <a:r>
              <a:rPr lang="en-US" dirty="0"/>
              <a:t>PC3-10600/10666 or </a:t>
            </a:r>
            <a:r>
              <a:rPr lang="en-US" dirty="0" smtClean="0"/>
              <a:t>DDR3-1333</a:t>
            </a:r>
          </a:p>
          <a:p>
            <a:pPr lvl="1"/>
            <a:r>
              <a:rPr lang="en-US" dirty="0"/>
              <a:t>	</a:t>
            </a:r>
            <a:r>
              <a:rPr lang="en-US" dirty="0" smtClean="0"/>
              <a:t>	</a:t>
            </a:r>
            <a:r>
              <a:rPr lang="en-US" dirty="0"/>
              <a:t>800 </a:t>
            </a:r>
            <a:r>
              <a:rPr lang="en-US" dirty="0" smtClean="0"/>
              <a:t>MHz		</a:t>
            </a:r>
            <a:r>
              <a:rPr lang="en-US" dirty="0"/>
              <a:t>PC3-12800 or </a:t>
            </a:r>
            <a:r>
              <a:rPr lang="en-US" dirty="0" smtClean="0"/>
              <a:t>DDR3-1600</a:t>
            </a:r>
          </a:p>
          <a:p>
            <a:pPr lvl="1"/>
            <a:r>
              <a:rPr lang="en-US" dirty="0"/>
              <a:t>	</a:t>
            </a:r>
            <a:r>
              <a:rPr lang="en-US" dirty="0" smtClean="0"/>
              <a:t>	</a:t>
            </a:r>
            <a:r>
              <a:rPr lang="en-US" dirty="0"/>
              <a:t>900 </a:t>
            </a:r>
            <a:r>
              <a:rPr lang="en-US" dirty="0" smtClean="0"/>
              <a:t>MHz		</a:t>
            </a:r>
            <a:r>
              <a:rPr lang="en-US" dirty="0"/>
              <a:t>PC3-14400 or </a:t>
            </a:r>
            <a:r>
              <a:rPr lang="en-US" dirty="0" smtClean="0"/>
              <a:t>DDR3-1800</a:t>
            </a:r>
          </a:p>
          <a:p>
            <a:pPr lvl="1"/>
            <a:r>
              <a:rPr lang="en-US" dirty="0"/>
              <a:t>	</a:t>
            </a:r>
            <a:r>
              <a:rPr lang="en-US" dirty="0" smtClean="0"/>
              <a:t>	</a:t>
            </a:r>
            <a:r>
              <a:rPr lang="en-US" dirty="0"/>
              <a:t>1000 </a:t>
            </a:r>
            <a:r>
              <a:rPr lang="en-US" dirty="0" smtClean="0"/>
              <a:t>MHz	</a:t>
            </a:r>
            <a:r>
              <a:rPr lang="en-US" dirty="0"/>
              <a:t>PC3-16000 or DDR3-2000</a:t>
            </a:r>
            <a:endParaRPr lang="en-US" dirty="0" smtClean="0"/>
          </a:p>
        </p:txBody>
      </p:sp>
    </p:spTree>
    <p:extLst>
      <p:ext uri="{BB962C8B-B14F-4D97-AF65-F5344CB8AC3E}">
        <p14:creationId xmlns:p14="http://schemas.microsoft.com/office/powerpoint/2010/main" val="1830872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564191" y="150605"/>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362441" y="975040"/>
            <a:ext cx="11610821" cy="2893100"/>
          </a:xfrm>
          <a:prstGeom prst="rect">
            <a:avLst/>
          </a:prstGeom>
          <a:noFill/>
        </p:spPr>
        <p:txBody>
          <a:bodyPr wrap="square" rtlCol="0">
            <a:spAutoFit/>
          </a:bodyPr>
          <a:lstStyle/>
          <a:p>
            <a:r>
              <a:rPr lang="en-US" sz="2800" b="1" dirty="0" smtClean="0"/>
              <a:t>3.7.5 Memory Speeds:</a:t>
            </a:r>
          </a:p>
          <a:p>
            <a:r>
              <a:rPr lang="en-US" b="1" dirty="0"/>
              <a:t>The following table lists the various memory speed designations for the most common memory types</a:t>
            </a:r>
            <a:r>
              <a:rPr lang="en-US" b="1" dirty="0" smtClean="0"/>
              <a:t>:</a:t>
            </a:r>
          </a:p>
          <a:p>
            <a:endParaRPr lang="en-US" sz="800" b="1" dirty="0"/>
          </a:p>
          <a:p>
            <a:r>
              <a:rPr lang="en-US" b="1" dirty="0" smtClean="0"/>
              <a:t>Memory Type	Bus Speed	Designations</a:t>
            </a:r>
            <a:endParaRPr lang="en-US" b="1" dirty="0"/>
          </a:p>
          <a:p>
            <a:pPr lvl="1"/>
            <a:r>
              <a:rPr lang="en-US" sz="2000" dirty="0" smtClean="0"/>
              <a:t>DDR4	</a:t>
            </a:r>
            <a:r>
              <a:rPr lang="en-US" dirty="0"/>
              <a:t>800 </a:t>
            </a:r>
            <a:r>
              <a:rPr lang="en-US" dirty="0" smtClean="0"/>
              <a:t>MHz		</a:t>
            </a:r>
            <a:r>
              <a:rPr lang="en-US" dirty="0"/>
              <a:t>PC4-12800 or </a:t>
            </a:r>
            <a:r>
              <a:rPr lang="en-US" dirty="0" smtClean="0"/>
              <a:t>DDR4-1600</a:t>
            </a:r>
          </a:p>
          <a:p>
            <a:pPr lvl="1"/>
            <a:r>
              <a:rPr lang="en-US" dirty="0"/>
              <a:t>	</a:t>
            </a:r>
            <a:r>
              <a:rPr lang="en-US" dirty="0" smtClean="0"/>
              <a:t>	</a:t>
            </a:r>
            <a:r>
              <a:rPr lang="en-US" dirty="0"/>
              <a:t>933 </a:t>
            </a:r>
            <a:r>
              <a:rPr lang="en-US" dirty="0" smtClean="0"/>
              <a:t>MHz		</a:t>
            </a:r>
            <a:r>
              <a:rPr lang="en-US" dirty="0"/>
              <a:t>PC4-14900 or </a:t>
            </a:r>
            <a:r>
              <a:rPr lang="en-US" dirty="0" smtClean="0"/>
              <a:t>DDR4-1866</a:t>
            </a:r>
          </a:p>
          <a:p>
            <a:pPr lvl="1"/>
            <a:r>
              <a:rPr lang="en-US" dirty="0"/>
              <a:t>	</a:t>
            </a:r>
            <a:r>
              <a:rPr lang="en-US" dirty="0" smtClean="0"/>
              <a:t>	</a:t>
            </a:r>
            <a:r>
              <a:rPr lang="en-US" dirty="0"/>
              <a:t>1066 </a:t>
            </a:r>
            <a:r>
              <a:rPr lang="en-US" dirty="0" smtClean="0"/>
              <a:t>MHz	</a:t>
            </a:r>
            <a:r>
              <a:rPr lang="en-US" dirty="0"/>
              <a:t>PC4-17000 or </a:t>
            </a:r>
            <a:r>
              <a:rPr lang="en-US" dirty="0" smtClean="0"/>
              <a:t>DDR4-2233</a:t>
            </a:r>
          </a:p>
          <a:p>
            <a:pPr lvl="1"/>
            <a:r>
              <a:rPr lang="en-US" dirty="0"/>
              <a:t>	</a:t>
            </a:r>
            <a:r>
              <a:rPr lang="en-US" dirty="0" smtClean="0"/>
              <a:t>	</a:t>
            </a:r>
            <a:r>
              <a:rPr lang="en-US" dirty="0"/>
              <a:t>1200 </a:t>
            </a:r>
            <a:r>
              <a:rPr lang="en-US" dirty="0" smtClean="0"/>
              <a:t>MHz`	</a:t>
            </a:r>
            <a:r>
              <a:rPr lang="en-US" dirty="0"/>
              <a:t>PC4-19200 or </a:t>
            </a:r>
            <a:r>
              <a:rPr lang="en-US" dirty="0" smtClean="0"/>
              <a:t>DDR4-2400</a:t>
            </a:r>
          </a:p>
          <a:p>
            <a:pPr lvl="1"/>
            <a:r>
              <a:rPr lang="en-US" dirty="0"/>
              <a:t>	</a:t>
            </a:r>
            <a:r>
              <a:rPr lang="en-US" dirty="0" smtClean="0"/>
              <a:t>	</a:t>
            </a:r>
            <a:r>
              <a:rPr lang="en-US" dirty="0"/>
              <a:t>1333 </a:t>
            </a:r>
            <a:r>
              <a:rPr lang="en-US" dirty="0" smtClean="0"/>
              <a:t>MHz	</a:t>
            </a:r>
            <a:r>
              <a:rPr lang="en-US" dirty="0"/>
              <a:t>PC4-21300 or </a:t>
            </a:r>
            <a:r>
              <a:rPr lang="en-US" dirty="0" smtClean="0"/>
              <a:t>DDR4-2666</a:t>
            </a:r>
          </a:p>
          <a:p>
            <a:pPr lvl="1"/>
            <a:r>
              <a:rPr lang="en-US" dirty="0"/>
              <a:t>	</a:t>
            </a:r>
            <a:r>
              <a:rPr lang="en-US" dirty="0" smtClean="0"/>
              <a:t>	</a:t>
            </a:r>
            <a:r>
              <a:rPr lang="en-US" dirty="0"/>
              <a:t>1600 </a:t>
            </a:r>
            <a:r>
              <a:rPr lang="en-US" dirty="0" smtClean="0"/>
              <a:t>MHz	</a:t>
            </a:r>
            <a:r>
              <a:rPr lang="en-US" dirty="0"/>
              <a:t>PC4-25600 or DDR4-3200</a:t>
            </a:r>
            <a:endParaRPr lang="en-US" dirty="0" smtClean="0"/>
          </a:p>
        </p:txBody>
      </p:sp>
    </p:spTree>
    <p:extLst>
      <p:ext uri="{BB962C8B-B14F-4D97-AF65-F5344CB8AC3E}">
        <p14:creationId xmlns:p14="http://schemas.microsoft.com/office/powerpoint/2010/main" val="9521158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564191" y="150605"/>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351684" y="1050343"/>
            <a:ext cx="11610821" cy="4832092"/>
          </a:xfrm>
          <a:prstGeom prst="rect">
            <a:avLst/>
          </a:prstGeom>
          <a:noFill/>
        </p:spPr>
        <p:txBody>
          <a:bodyPr wrap="square" rtlCol="0">
            <a:spAutoFit/>
          </a:bodyPr>
          <a:lstStyle/>
          <a:p>
            <a:r>
              <a:rPr lang="en-US" sz="2800" b="1" dirty="0" smtClean="0"/>
              <a:t>3.7.5 Memory Speeds:</a:t>
            </a:r>
          </a:p>
          <a:p>
            <a:r>
              <a:rPr lang="en-US" b="1" dirty="0"/>
              <a:t>When comparing the speed of memory modules, be aware of the following:</a:t>
            </a:r>
          </a:p>
          <a:p>
            <a:endParaRPr lang="en-US" sz="800" b="1" dirty="0" smtClean="0"/>
          </a:p>
          <a:p>
            <a:pPr lvl="0"/>
            <a:r>
              <a:rPr lang="en-US" dirty="0" smtClean="0"/>
              <a:t>A</a:t>
            </a:r>
            <a:r>
              <a:rPr lang="en-US" b="1" dirty="0" smtClean="0"/>
              <a:t> - </a:t>
            </a:r>
            <a:r>
              <a:rPr lang="en-US" dirty="0"/>
              <a:t>The most useful way to compare most DDR modules will be to compare the amount of data that can be transferred </a:t>
            </a:r>
            <a:r>
              <a:rPr lang="en-US" dirty="0" smtClean="0"/>
              <a:t>per</a:t>
            </a:r>
            <a:br>
              <a:rPr lang="en-US" dirty="0" smtClean="0"/>
            </a:br>
            <a:r>
              <a:rPr lang="en-US" dirty="0" smtClean="0"/>
              <a:t>      </a:t>
            </a:r>
            <a:r>
              <a:rPr lang="en-US" dirty="0"/>
              <a:t>second (bandwidth), as indicated by the PC- designations. For example, PC-3200 will always indicate a "faster" memory </a:t>
            </a:r>
            <a:r>
              <a:rPr lang="en-US" dirty="0" smtClean="0"/>
              <a:t/>
            </a:r>
            <a:br>
              <a:rPr lang="en-US" dirty="0" smtClean="0"/>
            </a:br>
            <a:r>
              <a:rPr lang="en-US" dirty="0" smtClean="0"/>
              <a:t>      module </a:t>
            </a:r>
            <a:r>
              <a:rPr lang="en-US" dirty="0"/>
              <a:t>than one with a PC-2700 rating</a:t>
            </a:r>
            <a:r>
              <a:rPr lang="en-US" dirty="0" smtClean="0"/>
              <a:t>.</a:t>
            </a:r>
          </a:p>
          <a:p>
            <a:r>
              <a:rPr lang="en-US" dirty="0" smtClean="0"/>
              <a:t>B - </a:t>
            </a:r>
            <a:r>
              <a:rPr lang="en-US" dirty="0"/>
              <a:t>PC- numbers up to PC-266 identify the frequency (or double the frequency), not the bandwidth. For example, a PC-266 </a:t>
            </a:r>
            <a:r>
              <a:rPr lang="en-US" dirty="0" smtClean="0"/>
              <a:t/>
            </a:r>
            <a:br>
              <a:rPr lang="en-US" dirty="0" smtClean="0"/>
            </a:br>
            <a:r>
              <a:rPr lang="en-US" dirty="0" smtClean="0"/>
              <a:t>      module </a:t>
            </a:r>
            <a:r>
              <a:rPr lang="en-US" dirty="0"/>
              <a:t>has a greater bandwidth than a PC-1600 module (PC-266 = PC-2100</a:t>
            </a:r>
            <a:r>
              <a:rPr lang="en-US" dirty="0" smtClean="0"/>
              <a:t>).</a:t>
            </a:r>
          </a:p>
          <a:p>
            <a:pPr lvl="0"/>
            <a:r>
              <a:rPr lang="en-US" dirty="0" smtClean="0"/>
              <a:t>C - </a:t>
            </a:r>
            <a:r>
              <a:rPr lang="en-US" dirty="0"/>
              <a:t>Comparing DDR- numbers can also give you an idea of the relative bandwidth. For example, DDR-600 can transfer </a:t>
            </a:r>
            <a:r>
              <a:rPr lang="en-US" dirty="0" smtClean="0"/>
              <a:t>more</a:t>
            </a:r>
            <a:br>
              <a:rPr lang="en-US" dirty="0" smtClean="0"/>
            </a:br>
            <a:r>
              <a:rPr lang="en-US" dirty="0" smtClean="0"/>
              <a:t>      </a:t>
            </a:r>
            <a:r>
              <a:rPr lang="en-US" dirty="0"/>
              <a:t>data than a DDR2-400 module</a:t>
            </a:r>
            <a:r>
              <a:rPr lang="en-US" dirty="0" smtClean="0"/>
              <a:t>.</a:t>
            </a:r>
          </a:p>
          <a:p>
            <a:r>
              <a:rPr lang="en-US" dirty="0" smtClean="0"/>
              <a:t>D - </a:t>
            </a:r>
            <a:r>
              <a:rPr lang="en-US" dirty="0"/>
              <a:t>The bandwidth identifies a theoretical maximum that the memory can transfer in a given time period, and is directly </a:t>
            </a:r>
            <a:r>
              <a:rPr lang="en-US" dirty="0" smtClean="0"/>
              <a:t/>
            </a:r>
            <a:br>
              <a:rPr lang="en-US" dirty="0" smtClean="0"/>
            </a:br>
            <a:r>
              <a:rPr lang="en-US" dirty="0" smtClean="0"/>
              <a:t>      related </a:t>
            </a:r>
            <a:r>
              <a:rPr lang="en-US" dirty="0"/>
              <a:t>to the front size bus frequency</a:t>
            </a:r>
            <a:r>
              <a:rPr lang="en-US" dirty="0" smtClean="0"/>
              <a:t>.</a:t>
            </a:r>
          </a:p>
          <a:p>
            <a:pPr lvl="0"/>
            <a:r>
              <a:rPr lang="en-US" dirty="0" smtClean="0"/>
              <a:t>E - </a:t>
            </a:r>
            <a:r>
              <a:rPr lang="en-US" dirty="0"/>
              <a:t>If you can derive the bus frequency, you can also get a relative idea of the amount of data a module can handle.</a:t>
            </a:r>
          </a:p>
          <a:p>
            <a:pPr marL="0" lvl="1"/>
            <a:r>
              <a:rPr lang="en-US" dirty="0" smtClean="0"/>
              <a:t>	</a:t>
            </a:r>
            <a:r>
              <a:rPr lang="en-US" b="1" dirty="0" smtClean="0"/>
              <a:t>o </a:t>
            </a:r>
            <a:r>
              <a:rPr lang="en-US" b="1" dirty="0"/>
              <a:t>When comparing DDR modules, the frequency is relative to the bandwidth. For example, a DDR2 </a:t>
            </a:r>
            <a:r>
              <a:rPr lang="en-US" b="1" dirty="0" smtClean="0"/>
              <a:t>module</a:t>
            </a:r>
            <a:br>
              <a:rPr lang="en-US" b="1" dirty="0" smtClean="0"/>
            </a:br>
            <a:r>
              <a:rPr lang="en-US" b="1" dirty="0" smtClean="0"/>
              <a:t> 	    operating </a:t>
            </a:r>
            <a:r>
              <a:rPr lang="en-US" b="1" dirty="0"/>
              <a:t>on a 533 MHz bus is faster than a DDR3 module on a 400 MHz bus</a:t>
            </a:r>
            <a:r>
              <a:rPr lang="en-US" b="1" dirty="0" smtClean="0"/>
              <a:t>.</a:t>
            </a:r>
          </a:p>
          <a:p>
            <a:pPr marL="0" lvl="1"/>
            <a:r>
              <a:rPr lang="en-US" sz="2000" dirty="0" smtClean="0"/>
              <a:t>F - </a:t>
            </a:r>
            <a:r>
              <a:rPr lang="en-US" dirty="0"/>
              <a:t>Other memory characteristics besides the frequency could affect the effective bandwidth or actual speed of </a:t>
            </a:r>
            <a:r>
              <a:rPr lang="en-US" dirty="0" smtClean="0"/>
              <a:t>the</a:t>
            </a:r>
            <a:br>
              <a:rPr lang="en-US" dirty="0" smtClean="0"/>
            </a:br>
            <a:r>
              <a:rPr lang="en-US" dirty="0" smtClean="0"/>
              <a:t>      </a:t>
            </a:r>
            <a:r>
              <a:rPr lang="en-US" dirty="0"/>
              <a:t>memory module</a:t>
            </a:r>
            <a:r>
              <a:rPr lang="en-US" dirty="0" smtClean="0"/>
              <a:t>.</a:t>
            </a:r>
            <a:endParaRPr lang="en-US" dirty="0"/>
          </a:p>
        </p:txBody>
      </p:sp>
    </p:spTree>
    <p:extLst>
      <p:ext uri="{BB962C8B-B14F-4D97-AF65-F5344CB8AC3E}">
        <p14:creationId xmlns:p14="http://schemas.microsoft.com/office/powerpoint/2010/main" val="1631429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564191" y="150605"/>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330169" y="1136405"/>
            <a:ext cx="11610821" cy="4524315"/>
          </a:xfrm>
          <a:prstGeom prst="rect">
            <a:avLst/>
          </a:prstGeom>
          <a:noFill/>
        </p:spPr>
        <p:txBody>
          <a:bodyPr wrap="square" rtlCol="0">
            <a:spAutoFit/>
          </a:bodyPr>
          <a:lstStyle/>
          <a:p>
            <a:r>
              <a:rPr lang="en-US" sz="2800" b="1" dirty="0" smtClean="0"/>
              <a:t>3.7.5 Memory Speeds:</a:t>
            </a:r>
          </a:p>
          <a:p>
            <a:r>
              <a:rPr lang="en-US" b="1" dirty="0"/>
              <a:t>Another method for increasing memory bandwidth is by providing multiple channels within the memory controller</a:t>
            </a:r>
            <a:r>
              <a:rPr lang="en-US" b="1" dirty="0" smtClean="0"/>
              <a:t>.</a:t>
            </a:r>
          </a:p>
          <a:p>
            <a:endParaRPr lang="en-US" b="1" dirty="0"/>
          </a:p>
          <a:p>
            <a:pPr lvl="0"/>
            <a:r>
              <a:rPr lang="en-US" dirty="0" smtClean="0"/>
              <a:t>A - Dual-channel </a:t>
            </a:r>
            <a:r>
              <a:rPr lang="en-US" dirty="0"/>
              <a:t>systems use two memory controllers, while triple-channel systems use three memory controllers</a:t>
            </a:r>
            <a:r>
              <a:rPr lang="en-US" dirty="0" smtClean="0"/>
              <a:t>.</a:t>
            </a:r>
            <a:br>
              <a:rPr lang="en-US" dirty="0" smtClean="0"/>
            </a:br>
            <a:r>
              <a:rPr lang="en-US" dirty="0" smtClean="0"/>
              <a:t>      </a:t>
            </a:r>
            <a:r>
              <a:rPr lang="en-US" dirty="0"/>
              <a:t>Quadruple-channel (quad-channel) systems use four memory controllers. Each memory controller can communicate </a:t>
            </a:r>
            <a:r>
              <a:rPr lang="en-US" dirty="0" smtClean="0"/>
              <a:t/>
            </a:r>
            <a:br>
              <a:rPr lang="en-US" dirty="0" smtClean="0"/>
            </a:br>
            <a:r>
              <a:rPr lang="en-US" dirty="0" smtClean="0"/>
              <a:t>      with </a:t>
            </a:r>
            <a:r>
              <a:rPr lang="en-US" dirty="0"/>
              <a:t>one or more memory modules at the same time</a:t>
            </a:r>
            <a:r>
              <a:rPr lang="en-US" dirty="0" smtClean="0"/>
              <a:t>.</a:t>
            </a:r>
          </a:p>
          <a:p>
            <a:pPr lvl="0"/>
            <a:endParaRPr lang="en-US" dirty="0"/>
          </a:p>
          <a:p>
            <a:pPr lvl="0"/>
            <a:r>
              <a:rPr lang="en-US" dirty="0" smtClean="0"/>
              <a:t>B - To </a:t>
            </a:r>
            <a:r>
              <a:rPr lang="en-US" dirty="0"/>
              <a:t>operate in dual-channel mode, install memory in pairs; to operate in triple-channel mode, install memory in sets </a:t>
            </a:r>
            <a:r>
              <a:rPr lang="en-US" dirty="0" smtClean="0"/>
              <a:t>of</a:t>
            </a:r>
            <a:br>
              <a:rPr lang="en-US" dirty="0" smtClean="0"/>
            </a:br>
            <a:r>
              <a:rPr lang="en-US" dirty="0" smtClean="0"/>
              <a:t>      </a:t>
            </a:r>
            <a:r>
              <a:rPr lang="en-US" dirty="0"/>
              <a:t>three. To operate in quad-channel mode, install memory in sets of </a:t>
            </a:r>
            <a:r>
              <a:rPr lang="en-US" dirty="0" smtClean="0"/>
              <a:t>four</a:t>
            </a:r>
          </a:p>
          <a:p>
            <a:pPr lvl="0"/>
            <a:endParaRPr lang="en-US" dirty="0"/>
          </a:p>
          <a:p>
            <a:pPr lvl="0"/>
            <a:r>
              <a:rPr lang="en-US" dirty="0" smtClean="0"/>
              <a:t>C - Dual-channel </a:t>
            </a:r>
            <a:r>
              <a:rPr lang="en-US" dirty="0"/>
              <a:t>systems theoretically double the bandwidth. However, in practice, only a 5–15% increase is gained</a:t>
            </a:r>
            <a:r>
              <a:rPr lang="en-US" dirty="0" smtClean="0"/>
              <a:t>.</a:t>
            </a:r>
          </a:p>
          <a:p>
            <a:pPr lvl="0"/>
            <a:endParaRPr lang="en-US" dirty="0"/>
          </a:p>
          <a:p>
            <a:pPr lvl="0"/>
            <a:r>
              <a:rPr lang="en-US" dirty="0" smtClean="0"/>
              <a:t>D - Dual-channel</a:t>
            </a:r>
            <a:r>
              <a:rPr lang="en-US" dirty="0"/>
              <a:t>, triple-channel, and quad-channel support is mainly a function of the motherboard (e.g., the </a:t>
            </a:r>
            <a:r>
              <a:rPr lang="en-US" dirty="0" smtClean="0"/>
              <a:t>memory</a:t>
            </a:r>
            <a:br>
              <a:rPr lang="en-US" dirty="0" smtClean="0"/>
            </a:br>
            <a:r>
              <a:rPr lang="en-US" dirty="0" smtClean="0"/>
              <a:t>      </a:t>
            </a:r>
            <a:r>
              <a:rPr lang="en-US" dirty="0"/>
              <a:t>controller), not the memory itself. DDR, DDR2, DDR3, and DDR4 can all work in dual-channel systems (depending on </a:t>
            </a:r>
            <a:r>
              <a:rPr lang="en-US" dirty="0" smtClean="0"/>
              <a:t>the</a:t>
            </a:r>
            <a:br>
              <a:rPr lang="en-US" dirty="0" smtClean="0"/>
            </a:br>
            <a:r>
              <a:rPr lang="en-US" dirty="0" smtClean="0"/>
              <a:t>      </a:t>
            </a:r>
            <a:r>
              <a:rPr lang="en-US" dirty="0"/>
              <a:t>memory supported by the motherboard); both a triple-channel and a quad-channel system use DDR3 and DDR4</a:t>
            </a:r>
            <a:r>
              <a:rPr lang="en-US" dirty="0" smtClean="0"/>
              <a:t>.</a:t>
            </a:r>
            <a:endParaRPr lang="en-US" b="1" dirty="0"/>
          </a:p>
          <a:p>
            <a:endParaRPr lang="en-US" sz="800" b="1" dirty="0" smtClean="0"/>
          </a:p>
        </p:txBody>
      </p:sp>
    </p:spTree>
    <p:extLst>
      <p:ext uri="{BB962C8B-B14F-4D97-AF65-F5344CB8AC3E}">
        <p14:creationId xmlns:p14="http://schemas.microsoft.com/office/powerpoint/2010/main" val="1258083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564191" y="150605"/>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276380" y="472854"/>
            <a:ext cx="11610821" cy="1323439"/>
          </a:xfrm>
          <a:prstGeom prst="rect">
            <a:avLst/>
          </a:prstGeom>
          <a:noFill/>
        </p:spPr>
        <p:txBody>
          <a:bodyPr wrap="square" rtlCol="0">
            <a:spAutoFit/>
          </a:bodyPr>
          <a:lstStyle/>
          <a:p>
            <a:r>
              <a:rPr lang="en-US" sz="2400" b="1" dirty="0" smtClean="0"/>
              <a:t>3.8 Memory Fact and Installation:</a:t>
            </a:r>
          </a:p>
          <a:p>
            <a:r>
              <a:rPr lang="en-US" sz="1600" b="1" dirty="0"/>
              <a:t>The best way to ensure that you get the correct RAM for your system is to consult the motherboard documentation. In addition, there are several websites on the Internet where you can look up your system or scan your system to find the correct memory type to install. When selecting RAM, consider the following factors</a:t>
            </a:r>
            <a:r>
              <a:rPr lang="en-US" sz="1600" b="1" dirty="0" smtClean="0"/>
              <a:t>:</a:t>
            </a:r>
          </a:p>
          <a:p>
            <a:endParaRPr lang="en-US" sz="800" b="1" dirty="0"/>
          </a:p>
        </p:txBody>
      </p:sp>
      <p:pic>
        <p:nvPicPr>
          <p:cNvPr id="6146" name="Picture 2"/>
          <p:cNvPicPr>
            <a:picLocks noChangeAspect="1" noChangeArrowheads="1"/>
          </p:cNvPicPr>
          <p:nvPr/>
        </p:nvPicPr>
        <p:blipFill>
          <a:blip r:embed="rId3" cstate="print"/>
          <a:srcRect/>
          <a:stretch>
            <a:fillRect/>
          </a:stretch>
        </p:blipFill>
        <p:spPr bwMode="auto">
          <a:xfrm>
            <a:off x="1768415" y="1716214"/>
            <a:ext cx="8516757" cy="4994028"/>
          </a:xfrm>
          <a:prstGeom prst="rect">
            <a:avLst/>
          </a:prstGeom>
          <a:noFill/>
          <a:ln w="9525">
            <a:noFill/>
            <a:miter lim="800000"/>
            <a:headEnd/>
            <a:tailEnd/>
          </a:ln>
        </p:spPr>
      </p:pic>
    </p:spTree>
    <p:extLst>
      <p:ext uri="{BB962C8B-B14F-4D97-AF65-F5344CB8AC3E}">
        <p14:creationId xmlns:p14="http://schemas.microsoft.com/office/powerpoint/2010/main" val="33351932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564191" y="150605"/>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261360" y="617981"/>
            <a:ext cx="11610821" cy="3970318"/>
          </a:xfrm>
          <a:prstGeom prst="rect">
            <a:avLst/>
          </a:prstGeom>
          <a:noFill/>
        </p:spPr>
        <p:txBody>
          <a:bodyPr wrap="square" rtlCol="0">
            <a:spAutoFit/>
          </a:bodyPr>
          <a:lstStyle/>
          <a:p>
            <a:r>
              <a:rPr lang="en-US" sz="2800" b="1" dirty="0" smtClean="0"/>
              <a:t>3.8 Memory Facts: (continued)</a:t>
            </a:r>
          </a:p>
          <a:p>
            <a:r>
              <a:rPr lang="en-US" b="1" dirty="0"/>
              <a:t>The best way to ensure that you get the correct RAM for your system is to consult the motherboard documentation. In addition, there are several websites on the Internet where you can look up your system or scan your system to find the correct memory type to install. When selecting RAM, consider the following factors</a:t>
            </a:r>
            <a:r>
              <a:rPr lang="en-US" b="1" dirty="0" smtClean="0"/>
              <a:t>:</a:t>
            </a:r>
          </a:p>
          <a:p>
            <a:endParaRPr lang="en-US" sz="800" b="1" dirty="0"/>
          </a:p>
          <a:p>
            <a:r>
              <a:rPr lang="en-US" b="1" dirty="0" smtClean="0"/>
              <a:t>Characteristics	Description</a:t>
            </a:r>
          </a:p>
          <a:p>
            <a:r>
              <a:rPr lang="en-US" dirty="0" smtClean="0"/>
              <a:t>Capacity (</a:t>
            </a:r>
            <a:r>
              <a:rPr lang="en-US" dirty="0" err="1" smtClean="0"/>
              <a:t>cont</a:t>
            </a:r>
            <a:r>
              <a:rPr lang="en-US" dirty="0" smtClean="0"/>
              <a:t>)	</a:t>
            </a:r>
            <a:r>
              <a:rPr lang="en-US" dirty="0"/>
              <a:t>You can install more than 4 GB of memory in a system that uses a 32-bit operating system; however, </a:t>
            </a:r>
            <a:r>
              <a:rPr lang="en-US" dirty="0" smtClean="0"/>
              <a:t>		the </a:t>
            </a:r>
            <a:r>
              <a:rPr lang="en-US" dirty="0"/>
              <a:t>operating system will only be able to use between 3 GB and 4 GB of that memory</a:t>
            </a:r>
            <a:r>
              <a:rPr lang="en-US" dirty="0" smtClean="0"/>
              <a:t>.</a:t>
            </a:r>
          </a:p>
          <a:p>
            <a:endParaRPr lang="en-US" dirty="0"/>
          </a:p>
          <a:p>
            <a:r>
              <a:rPr lang="en-US" dirty="0" smtClean="0"/>
              <a:t>		</a:t>
            </a:r>
            <a:r>
              <a:rPr lang="en-US" dirty="0"/>
              <a:t>If your motherboard had a total of three slots, with a maximum module size of 1 GB and a system </a:t>
            </a:r>
            <a:r>
              <a:rPr lang="en-US" dirty="0" smtClean="0"/>
              <a:t>			maximum </a:t>
            </a:r>
            <a:r>
              <a:rPr lang="en-US" dirty="0"/>
              <a:t>of 3 GB, and if you had two 512 MB modules installed, you would only be able to add a </a:t>
            </a:r>
            <a:r>
              <a:rPr lang="en-US" dirty="0" smtClean="0"/>
              <a:t>			single </a:t>
            </a:r>
            <a:r>
              <a:rPr lang="en-US" dirty="0"/>
              <a:t>1 GB module bringing the total up to 2 GB. You could also replace one or both of the 512 MB </a:t>
            </a:r>
            <a:r>
              <a:rPr lang="en-US" dirty="0" smtClean="0"/>
              <a:t>		modules </a:t>
            </a:r>
            <a:r>
              <a:rPr lang="en-US" dirty="0"/>
              <a:t>bringing the total to 2.5 or 3 GB respectively.</a:t>
            </a:r>
          </a:p>
          <a:p>
            <a:r>
              <a:rPr lang="en-US" dirty="0" smtClean="0"/>
              <a:t>	</a:t>
            </a:r>
            <a:endParaRPr lang="en-US" dirty="0"/>
          </a:p>
        </p:txBody>
      </p:sp>
      <p:pic>
        <p:nvPicPr>
          <p:cNvPr id="7170" name="Picture 2"/>
          <p:cNvPicPr>
            <a:picLocks noChangeAspect="1" noChangeArrowheads="1"/>
          </p:cNvPicPr>
          <p:nvPr/>
        </p:nvPicPr>
        <p:blipFill>
          <a:blip r:embed="rId3" cstate="print"/>
          <a:srcRect/>
          <a:stretch>
            <a:fillRect/>
          </a:stretch>
        </p:blipFill>
        <p:spPr bwMode="auto">
          <a:xfrm>
            <a:off x="242618" y="2005522"/>
            <a:ext cx="11618913" cy="4330700"/>
          </a:xfrm>
          <a:prstGeom prst="rect">
            <a:avLst/>
          </a:prstGeom>
          <a:noFill/>
          <a:ln w="9525">
            <a:noFill/>
            <a:miter lim="800000"/>
            <a:headEnd/>
            <a:tailEnd/>
          </a:ln>
        </p:spPr>
      </p:pic>
    </p:spTree>
    <p:extLst>
      <p:ext uri="{BB962C8B-B14F-4D97-AF65-F5344CB8AC3E}">
        <p14:creationId xmlns:p14="http://schemas.microsoft.com/office/powerpoint/2010/main" val="16858865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564191" y="150605"/>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267855" y="611892"/>
            <a:ext cx="11610821" cy="1600438"/>
          </a:xfrm>
          <a:prstGeom prst="rect">
            <a:avLst/>
          </a:prstGeom>
          <a:noFill/>
        </p:spPr>
        <p:txBody>
          <a:bodyPr wrap="square" rtlCol="0">
            <a:spAutoFit/>
          </a:bodyPr>
          <a:lstStyle/>
          <a:p>
            <a:r>
              <a:rPr lang="en-US" sz="2400" b="1" dirty="0" smtClean="0"/>
              <a:t>3.8 Memory Facts: (continued)</a:t>
            </a:r>
          </a:p>
          <a:p>
            <a:r>
              <a:rPr lang="en-US" sz="1600" b="1" dirty="0"/>
              <a:t>The best way to ensure that you get the correct RAM for your system is to consult the motherboard documentation. In addition, there are several websites on the Internet where you can look up your system or scan your system to find the correct memory type to install. When selecting RAM, consider the following factors</a:t>
            </a:r>
            <a:r>
              <a:rPr lang="en-US" sz="1600" b="1" dirty="0" smtClean="0"/>
              <a:t>:</a:t>
            </a:r>
          </a:p>
          <a:p>
            <a:endParaRPr lang="en-US" sz="700" b="1" dirty="0"/>
          </a:p>
          <a:p>
            <a:endParaRPr lang="en-US" sz="1600" dirty="0"/>
          </a:p>
        </p:txBody>
      </p:sp>
      <p:pic>
        <p:nvPicPr>
          <p:cNvPr id="8194" name="Picture 2"/>
          <p:cNvPicPr>
            <a:picLocks noChangeAspect="1" noChangeArrowheads="1"/>
          </p:cNvPicPr>
          <p:nvPr/>
        </p:nvPicPr>
        <p:blipFill>
          <a:blip r:embed="rId3" cstate="print"/>
          <a:srcRect/>
          <a:stretch>
            <a:fillRect/>
          </a:stretch>
        </p:blipFill>
        <p:spPr bwMode="auto">
          <a:xfrm>
            <a:off x="1181818" y="1772140"/>
            <a:ext cx="9875657" cy="4797714"/>
          </a:xfrm>
          <a:prstGeom prst="rect">
            <a:avLst/>
          </a:prstGeom>
          <a:noFill/>
          <a:ln w="9525">
            <a:noFill/>
            <a:miter lim="800000"/>
            <a:headEnd/>
            <a:tailEnd/>
          </a:ln>
        </p:spPr>
      </p:pic>
    </p:spTree>
    <p:extLst>
      <p:ext uri="{BB962C8B-B14F-4D97-AF65-F5344CB8AC3E}">
        <p14:creationId xmlns:p14="http://schemas.microsoft.com/office/powerpoint/2010/main" val="15321553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564191" y="150605"/>
            <a:ext cx="2104229" cy="523220"/>
          </a:xfrm>
          <a:prstGeom prst="rect">
            <a:avLst/>
          </a:prstGeom>
          <a:noFill/>
        </p:spPr>
        <p:txBody>
          <a:bodyPr wrap="none" rtlCol="0">
            <a:spAutoFit/>
          </a:bodyPr>
          <a:lstStyle/>
          <a:p>
            <a:pPr algn="ctr"/>
            <a:r>
              <a:rPr lang="en-US" sz="2800" dirty="0" smtClean="0"/>
              <a:t>CIAT CIS101A</a:t>
            </a:r>
          </a:p>
        </p:txBody>
      </p:sp>
      <p:pic>
        <p:nvPicPr>
          <p:cNvPr id="9218" name="Picture 2"/>
          <p:cNvPicPr>
            <a:picLocks noChangeAspect="1" noChangeArrowheads="1"/>
          </p:cNvPicPr>
          <p:nvPr/>
        </p:nvPicPr>
        <p:blipFill rotWithShape="1">
          <a:blip r:embed="rId3" cstate="print"/>
          <a:srcRect b="4293"/>
          <a:stretch/>
        </p:blipFill>
        <p:spPr bwMode="auto">
          <a:xfrm>
            <a:off x="494804" y="673825"/>
            <a:ext cx="11053404" cy="4313517"/>
          </a:xfrm>
          <a:prstGeom prst="rect">
            <a:avLst/>
          </a:prstGeom>
          <a:noFill/>
          <a:ln w="9525">
            <a:noFill/>
            <a:miter lim="800000"/>
            <a:headEnd/>
            <a:tailEnd/>
          </a:ln>
        </p:spPr>
      </p:pic>
      <p:pic>
        <p:nvPicPr>
          <p:cNvPr id="5" name="Picture 3"/>
          <p:cNvPicPr>
            <a:picLocks noChangeAspect="1" noChangeArrowheads="1"/>
          </p:cNvPicPr>
          <p:nvPr/>
        </p:nvPicPr>
        <p:blipFill rotWithShape="1">
          <a:blip r:embed="rId4" cstate="print"/>
          <a:srcRect r="4763" b="68616"/>
          <a:stretch/>
        </p:blipFill>
        <p:spPr bwMode="auto">
          <a:xfrm>
            <a:off x="494805" y="4987342"/>
            <a:ext cx="11053404" cy="1490692"/>
          </a:xfrm>
          <a:prstGeom prst="rect">
            <a:avLst/>
          </a:prstGeom>
          <a:noFill/>
          <a:ln w="9525">
            <a:noFill/>
            <a:miter lim="800000"/>
            <a:headEnd/>
            <a:tailEnd/>
          </a:ln>
        </p:spPr>
      </p:pic>
    </p:spTree>
    <p:extLst>
      <p:ext uri="{BB962C8B-B14F-4D97-AF65-F5344CB8AC3E}">
        <p14:creationId xmlns:p14="http://schemas.microsoft.com/office/powerpoint/2010/main" val="35507418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564191" y="150605"/>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201076" y="833055"/>
            <a:ext cx="11610821" cy="584775"/>
          </a:xfrm>
          <a:prstGeom prst="rect">
            <a:avLst/>
          </a:prstGeom>
          <a:noFill/>
        </p:spPr>
        <p:txBody>
          <a:bodyPr wrap="square" rtlCol="0">
            <a:spAutoFit/>
          </a:bodyPr>
          <a:lstStyle/>
          <a:p>
            <a:r>
              <a:rPr lang="en-US" sz="2800" b="1" dirty="0" smtClean="0"/>
              <a:t>3.8 Memory Facts: (continued)</a:t>
            </a:r>
          </a:p>
          <a:p>
            <a:endParaRPr lang="en-US" sz="400" b="1" dirty="0"/>
          </a:p>
        </p:txBody>
      </p:sp>
      <p:pic>
        <p:nvPicPr>
          <p:cNvPr id="11266" name="Picture 2"/>
          <p:cNvPicPr>
            <a:picLocks noChangeAspect="1" noChangeArrowheads="1"/>
          </p:cNvPicPr>
          <p:nvPr/>
        </p:nvPicPr>
        <p:blipFill>
          <a:blip r:embed="rId3" cstate="print"/>
          <a:srcRect/>
          <a:stretch>
            <a:fillRect/>
          </a:stretch>
        </p:blipFill>
        <p:spPr bwMode="auto">
          <a:xfrm>
            <a:off x="298450" y="1435100"/>
            <a:ext cx="11593513" cy="3987800"/>
          </a:xfrm>
          <a:prstGeom prst="rect">
            <a:avLst/>
          </a:prstGeom>
          <a:noFill/>
          <a:ln w="9525">
            <a:noFill/>
            <a:miter lim="800000"/>
            <a:headEnd/>
            <a:tailEnd/>
          </a:ln>
        </p:spPr>
      </p:pic>
    </p:spTree>
    <p:extLst>
      <p:ext uri="{BB962C8B-B14F-4D97-AF65-F5344CB8AC3E}">
        <p14:creationId xmlns:p14="http://schemas.microsoft.com/office/powerpoint/2010/main" val="4247991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564191" y="150605"/>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265622" y="673825"/>
            <a:ext cx="11610821" cy="954107"/>
          </a:xfrm>
          <a:prstGeom prst="rect">
            <a:avLst/>
          </a:prstGeom>
          <a:noFill/>
        </p:spPr>
        <p:txBody>
          <a:bodyPr wrap="square" rtlCol="0">
            <a:spAutoFit/>
          </a:bodyPr>
          <a:lstStyle/>
          <a:p>
            <a:r>
              <a:rPr lang="en-US" sz="2800" b="1" dirty="0" smtClean="0"/>
              <a:t>3.7 Memory:</a:t>
            </a:r>
          </a:p>
          <a:p>
            <a:r>
              <a:rPr lang="en-US" b="1" dirty="0"/>
              <a:t>Random Access Memory (RAM) can be classified as one of two types</a:t>
            </a:r>
            <a:r>
              <a:rPr lang="en-US" b="1" dirty="0" smtClean="0"/>
              <a:t>:</a:t>
            </a:r>
          </a:p>
          <a:p>
            <a:endParaRPr lang="en-US" sz="1000" b="1" dirty="0" smtClean="0"/>
          </a:p>
        </p:txBody>
      </p:sp>
      <p:pic>
        <p:nvPicPr>
          <p:cNvPr id="1026" name="Picture 2"/>
          <p:cNvPicPr>
            <a:picLocks noChangeAspect="1" noChangeArrowheads="1"/>
          </p:cNvPicPr>
          <p:nvPr/>
        </p:nvPicPr>
        <p:blipFill>
          <a:blip r:embed="rId3" cstate="print"/>
          <a:srcRect l="25673" t="27521" r="26635" b="35299"/>
          <a:stretch>
            <a:fillRect/>
          </a:stretch>
        </p:blipFill>
        <p:spPr bwMode="auto">
          <a:xfrm>
            <a:off x="640955" y="1550762"/>
            <a:ext cx="10784906" cy="4729268"/>
          </a:xfrm>
          <a:prstGeom prst="rect">
            <a:avLst/>
          </a:prstGeom>
          <a:noFill/>
          <a:ln w="9525">
            <a:noFill/>
            <a:miter lim="800000"/>
            <a:headEnd/>
            <a:tailEnd/>
          </a:ln>
        </p:spPr>
      </p:pic>
    </p:spTree>
    <p:extLst>
      <p:ext uri="{BB962C8B-B14F-4D97-AF65-F5344CB8AC3E}">
        <p14:creationId xmlns:p14="http://schemas.microsoft.com/office/powerpoint/2010/main" val="25841593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564191" y="150605"/>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190318" y="232756"/>
            <a:ext cx="11610821" cy="6370975"/>
          </a:xfrm>
          <a:prstGeom prst="rect">
            <a:avLst/>
          </a:prstGeom>
          <a:noFill/>
        </p:spPr>
        <p:txBody>
          <a:bodyPr wrap="square" rtlCol="0">
            <a:spAutoFit/>
          </a:bodyPr>
          <a:lstStyle/>
          <a:p>
            <a:r>
              <a:rPr lang="en-US" sz="2800" b="1" dirty="0" smtClean="0"/>
              <a:t>3.8.6 Memory Installation:</a:t>
            </a:r>
          </a:p>
          <a:p>
            <a:endParaRPr lang="en-US" sz="400" b="1" dirty="0"/>
          </a:p>
          <a:p>
            <a:r>
              <a:rPr lang="en-US" b="1" dirty="0"/>
              <a:t>When installing memory, remember the following:</a:t>
            </a:r>
          </a:p>
          <a:p>
            <a:endParaRPr lang="en-US" sz="400" dirty="0" smtClean="0"/>
          </a:p>
          <a:p>
            <a:pPr lvl="0"/>
            <a:r>
              <a:rPr lang="en-US" sz="1600" dirty="0" smtClean="0"/>
              <a:t>o Memory </a:t>
            </a:r>
            <a:r>
              <a:rPr lang="en-US" sz="1600" dirty="0"/>
              <a:t>modules are very sensitive to ESD. Be sure to take proper steps to prevent ESD.</a:t>
            </a:r>
          </a:p>
          <a:p>
            <a:pPr lvl="0"/>
            <a:r>
              <a:rPr lang="en-US" sz="1600" dirty="0" smtClean="0"/>
              <a:t>o You </a:t>
            </a:r>
            <a:r>
              <a:rPr lang="en-US" sz="1600" dirty="0"/>
              <a:t>can add single memory modules to computers that use DDR (including 2, 3, and 4).</a:t>
            </a:r>
          </a:p>
          <a:p>
            <a:pPr lvl="0"/>
            <a:r>
              <a:rPr lang="en-US" sz="1600" dirty="0" smtClean="0"/>
              <a:t>o Install </a:t>
            </a:r>
            <a:r>
              <a:rPr lang="en-US" sz="1600" dirty="0"/>
              <a:t>memory in the correct slot. Although several memory slots might be open, some system boards require that you use specific slots</a:t>
            </a:r>
            <a:r>
              <a:rPr lang="en-US" sz="1600" dirty="0" smtClean="0"/>
              <a:t>.</a:t>
            </a:r>
            <a:br>
              <a:rPr lang="en-US" sz="1600" dirty="0" smtClean="0"/>
            </a:br>
            <a:r>
              <a:rPr lang="en-US" sz="1600" dirty="0" smtClean="0"/>
              <a:t>   </a:t>
            </a:r>
            <a:r>
              <a:rPr lang="en-US" sz="1600" dirty="0"/>
              <a:t>Check the system board documentation for more details.</a:t>
            </a:r>
          </a:p>
          <a:p>
            <a:pPr lvl="1"/>
            <a:r>
              <a:rPr lang="en-US" sz="1600" dirty="0" smtClean="0"/>
              <a:t>1. For </a:t>
            </a:r>
            <a:r>
              <a:rPr lang="en-US" sz="1600" dirty="0"/>
              <a:t>many systems, start with the first bank. The first memory bank is often closest to the processor.</a:t>
            </a:r>
          </a:p>
          <a:p>
            <a:pPr lvl="1"/>
            <a:r>
              <a:rPr lang="en-US" sz="1600" dirty="0" smtClean="0"/>
              <a:t>2. On </a:t>
            </a:r>
            <a:r>
              <a:rPr lang="en-US" sz="1600" dirty="0"/>
              <a:t>some systems you should fill each bank in order.</a:t>
            </a:r>
          </a:p>
          <a:p>
            <a:pPr lvl="0"/>
            <a:r>
              <a:rPr lang="en-US" sz="1600" dirty="0" smtClean="0"/>
              <a:t>o Align </a:t>
            </a:r>
            <a:r>
              <a:rPr lang="en-US" sz="1600" dirty="0"/>
              <a:t>the memory before inserting, and do not force the module in place. Most memory is keyed to prevent it from being </a:t>
            </a:r>
            <a:r>
              <a:rPr lang="en-US" sz="1600" dirty="0" smtClean="0"/>
              <a:t>installed</a:t>
            </a:r>
            <a:br>
              <a:rPr lang="en-US" sz="1600" dirty="0" smtClean="0"/>
            </a:br>
            <a:r>
              <a:rPr lang="en-US" sz="1600" dirty="0" smtClean="0"/>
              <a:t>    </a:t>
            </a:r>
            <a:r>
              <a:rPr lang="en-US" sz="1600" dirty="0"/>
              <a:t>backwards or in incompatible slots.</a:t>
            </a:r>
          </a:p>
          <a:p>
            <a:pPr lvl="0"/>
            <a:r>
              <a:rPr lang="en-US" sz="1600" dirty="0" smtClean="0"/>
              <a:t>o Most </a:t>
            </a:r>
            <a:r>
              <a:rPr lang="en-US" sz="1600" dirty="0"/>
              <a:t>RAM is held in place with small tabs on either end. To remove RAM from a motherboard, push the tabs down to rotate them back</a:t>
            </a:r>
            <a:r>
              <a:rPr lang="en-US" sz="1600" dirty="0" smtClean="0"/>
              <a:t>,</a:t>
            </a:r>
            <a:br>
              <a:rPr lang="en-US" sz="1600" dirty="0" smtClean="0"/>
            </a:br>
            <a:r>
              <a:rPr lang="en-US" sz="1600" dirty="0" smtClean="0"/>
              <a:t>    </a:t>
            </a:r>
            <a:r>
              <a:rPr lang="en-US" sz="1600" dirty="0"/>
              <a:t>then pull the RAM straight up.</a:t>
            </a:r>
          </a:p>
          <a:p>
            <a:pPr lvl="0"/>
            <a:r>
              <a:rPr lang="en-US" sz="1600" dirty="0" smtClean="0"/>
              <a:t>o For </a:t>
            </a:r>
            <a:r>
              <a:rPr lang="en-US" sz="1600" dirty="0"/>
              <a:t>a dual-, triple-, and quad-channel configuration:</a:t>
            </a:r>
          </a:p>
          <a:p>
            <a:pPr lvl="1"/>
            <a:r>
              <a:rPr lang="en-US" sz="1600" dirty="0" smtClean="0"/>
              <a:t>1. Modules </a:t>
            </a:r>
            <a:r>
              <a:rPr lang="en-US" sz="1600" dirty="0"/>
              <a:t>must be installed in matching sets (capacity and speed), preferably of the same manufacturer and model.</a:t>
            </a:r>
          </a:p>
          <a:p>
            <a:pPr lvl="1"/>
            <a:r>
              <a:rPr lang="en-US" sz="1600" dirty="0" smtClean="0"/>
              <a:t>2. You </a:t>
            </a:r>
            <a:r>
              <a:rPr lang="en-US" sz="1600" dirty="0"/>
              <a:t>can typically use different capacity modules between sets. For example, you can use two 1 GB modules as one set and two </a:t>
            </a:r>
            <a:r>
              <a:rPr lang="en-US" sz="1600" dirty="0" smtClean="0"/>
              <a:t>512</a:t>
            </a:r>
            <a:br>
              <a:rPr lang="en-US" sz="1600" dirty="0" smtClean="0"/>
            </a:br>
            <a:r>
              <a:rPr lang="en-US" sz="1600" dirty="0" smtClean="0"/>
              <a:t>    </a:t>
            </a:r>
            <a:r>
              <a:rPr lang="en-US" sz="1600" dirty="0"/>
              <a:t>MB modules in the second set.</a:t>
            </a:r>
          </a:p>
          <a:p>
            <a:pPr lvl="1"/>
            <a:r>
              <a:rPr lang="en-US" sz="1600" dirty="0" smtClean="0"/>
              <a:t>3. Install </a:t>
            </a:r>
            <a:r>
              <a:rPr lang="en-US" sz="1600" dirty="0"/>
              <a:t>modules in the slots specified in the motherboard documentation. Many motherboards color the slots, with slots used </a:t>
            </a:r>
            <a:r>
              <a:rPr lang="en-US" sz="1600" dirty="0" smtClean="0"/>
              <a:t/>
            </a:r>
            <a:br>
              <a:rPr lang="en-US" sz="1600" dirty="0" smtClean="0"/>
            </a:br>
            <a:r>
              <a:rPr lang="en-US" sz="1600" dirty="0" smtClean="0"/>
              <a:t>    within </a:t>
            </a:r>
            <a:r>
              <a:rPr lang="en-US" sz="1600" dirty="0"/>
              <a:t>a set having the same color.</a:t>
            </a:r>
          </a:p>
          <a:p>
            <a:r>
              <a:rPr lang="en-US" sz="1600" b="1" dirty="0"/>
              <a:t>If you install single memory modules, the system will continue to use the memory, but cannot use the memory in dual-channel mode.</a:t>
            </a:r>
          </a:p>
          <a:p>
            <a:pPr lvl="0"/>
            <a:r>
              <a:rPr lang="en-US" sz="1600" dirty="0" smtClean="0"/>
              <a:t>o Following </a:t>
            </a:r>
            <a:r>
              <a:rPr lang="en-US" sz="1600" dirty="0"/>
              <a:t>installation, power on the system and check for errors. Most BIOS programs include a memory count that displays the total </a:t>
            </a:r>
            <a:r>
              <a:rPr lang="en-US" sz="1600" dirty="0" smtClean="0"/>
              <a:t/>
            </a:r>
            <a:br>
              <a:rPr lang="en-US" sz="1600" dirty="0" smtClean="0"/>
            </a:br>
            <a:r>
              <a:rPr lang="en-US" sz="1600" dirty="0" smtClean="0"/>
              <a:t>   amount </a:t>
            </a:r>
            <a:r>
              <a:rPr lang="en-US" sz="1600" dirty="0"/>
              <a:t>of system memory. If it does not count the proper amount of memory, you may have installed the memory incorrectly or you </a:t>
            </a:r>
            <a:r>
              <a:rPr lang="en-US" sz="1600" dirty="0" smtClean="0"/>
              <a:t/>
            </a:r>
            <a:br>
              <a:rPr lang="en-US" sz="1600" dirty="0" smtClean="0"/>
            </a:br>
            <a:r>
              <a:rPr lang="en-US" sz="1600" dirty="0" smtClean="0"/>
              <a:t>   may </a:t>
            </a:r>
            <a:r>
              <a:rPr lang="en-US" sz="1600" dirty="0"/>
              <a:t>have a faulty memory module. Also, if the BIOS generates an error between 200 and 299, the error is a memory error.</a:t>
            </a:r>
          </a:p>
          <a:p>
            <a:pPr lvl="0"/>
            <a:r>
              <a:rPr lang="en-US" sz="1600" dirty="0" smtClean="0"/>
              <a:t>o Most </a:t>
            </a:r>
            <a:r>
              <a:rPr lang="en-US" sz="1600" dirty="0"/>
              <a:t>systems will configure memory settings (frequency, voltage, and timing including latency) automatically based on information in </a:t>
            </a:r>
            <a:r>
              <a:rPr lang="en-US" sz="1600" dirty="0" smtClean="0"/>
              <a:t/>
            </a:r>
            <a:br>
              <a:rPr lang="en-US" sz="1600" dirty="0" smtClean="0"/>
            </a:br>
            <a:r>
              <a:rPr lang="en-US" sz="1600" dirty="0" smtClean="0"/>
              <a:t>   the </a:t>
            </a:r>
            <a:r>
              <a:rPr lang="en-US" sz="1600" dirty="0"/>
              <a:t>EEPROM chip. If necessary, edit the BIOS to manually configure memory </a:t>
            </a:r>
            <a:r>
              <a:rPr lang="en-US" sz="1600" dirty="0" smtClean="0"/>
              <a:t>settings</a:t>
            </a:r>
            <a:r>
              <a:rPr lang="en-US" sz="1600" dirty="0"/>
              <a:t>.</a:t>
            </a:r>
            <a:r>
              <a:rPr lang="en-US" dirty="0" smtClean="0"/>
              <a:t>	</a:t>
            </a:r>
            <a:endParaRPr lang="en-US" sz="1600" i="1" dirty="0"/>
          </a:p>
        </p:txBody>
      </p:sp>
    </p:spTree>
    <p:extLst>
      <p:ext uri="{BB962C8B-B14F-4D97-AF65-F5344CB8AC3E}">
        <p14:creationId xmlns:p14="http://schemas.microsoft.com/office/powerpoint/2010/main" val="5360868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564191" y="150605"/>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334531" y="817221"/>
            <a:ext cx="11610821" cy="4985980"/>
          </a:xfrm>
          <a:prstGeom prst="rect">
            <a:avLst/>
          </a:prstGeom>
          <a:noFill/>
        </p:spPr>
        <p:txBody>
          <a:bodyPr wrap="square" rtlCol="0">
            <a:spAutoFit/>
          </a:bodyPr>
          <a:lstStyle/>
          <a:p>
            <a:r>
              <a:rPr lang="en-US" sz="2800" b="1" dirty="0" smtClean="0"/>
              <a:t>3.9.3 Memory Troubleshooting:</a:t>
            </a:r>
          </a:p>
          <a:p>
            <a:endParaRPr lang="en-US" sz="400" b="1" dirty="0"/>
          </a:p>
          <a:p>
            <a:r>
              <a:rPr lang="en-US" b="1" dirty="0"/>
              <a:t>The following are common signs that a computer needs additional memory</a:t>
            </a:r>
            <a:r>
              <a:rPr lang="en-US" b="1" dirty="0" smtClean="0"/>
              <a:t>:</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sz="800" dirty="0" smtClean="0"/>
          </a:p>
          <a:p>
            <a:r>
              <a:rPr lang="en-US" sz="1600" dirty="0" smtClean="0"/>
              <a:t>		</a:t>
            </a:r>
            <a:r>
              <a:rPr lang="en-US" b="1" dirty="0"/>
              <a:t>Memory problems usually are found in one of the following categories</a:t>
            </a:r>
            <a:r>
              <a:rPr lang="en-US" b="1" dirty="0" smtClean="0"/>
              <a:t>:</a:t>
            </a:r>
          </a:p>
          <a:p>
            <a:endParaRPr lang="en-US" sz="800" dirty="0"/>
          </a:p>
          <a:p>
            <a:pPr lvl="0"/>
            <a:r>
              <a:rPr lang="en-US" dirty="0" smtClean="0"/>
              <a:t>		1. Either </a:t>
            </a:r>
            <a:r>
              <a:rPr lang="en-US" dirty="0"/>
              <a:t>more memory is installed than the system supports or the CMOS settings are incorrect</a:t>
            </a:r>
          </a:p>
          <a:p>
            <a:pPr lvl="0"/>
            <a:r>
              <a:rPr lang="en-US" dirty="0" smtClean="0"/>
              <a:t>		2. Incompatible </a:t>
            </a:r>
            <a:r>
              <a:rPr lang="en-US" dirty="0"/>
              <a:t>or broken modules</a:t>
            </a:r>
          </a:p>
          <a:p>
            <a:pPr lvl="0"/>
            <a:r>
              <a:rPr lang="en-US" dirty="0" smtClean="0"/>
              <a:t>		3. Improperly </a:t>
            </a:r>
            <a:r>
              <a:rPr lang="en-US" dirty="0"/>
              <a:t>installed modules or dirty or defective </a:t>
            </a:r>
            <a:r>
              <a:rPr lang="en-US" dirty="0" smtClean="0"/>
              <a:t>sockets</a:t>
            </a:r>
            <a:endParaRPr lang="en-US" dirty="0"/>
          </a:p>
        </p:txBody>
      </p:sp>
      <p:pic>
        <p:nvPicPr>
          <p:cNvPr id="12291" name="Picture 3"/>
          <p:cNvPicPr>
            <a:picLocks noChangeAspect="1" noChangeArrowheads="1"/>
          </p:cNvPicPr>
          <p:nvPr/>
        </p:nvPicPr>
        <p:blipFill>
          <a:blip r:embed="rId3" cstate="print"/>
          <a:srcRect/>
          <a:stretch>
            <a:fillRect/>
          </a:stretch>
        </p:blipFill>
        <p:spPr bwMode="auto">
          <a:xfrm>
            <a:off x="284671" y="1739062"/>
            <a:ext cx="11631613" cy="2603500"/>
          </a:xfrm>
          <a:prstGeom prst="rect">
            <a:avLst/>
          </a:prstGeom>
          <a:noFill/>
          <a:ln w="9525">
            <a:noFill/>
            <a:miter lim="800000"/>
            <a:headEnd/>
            <a:tailEnd/>
          </a:ln>
        </p:spPr>
      </p:pic>
    </p:spTree>
    <p:extLst>
      <p:ext uri="{BB962C8B-B14F-4D97-AF65-F5344CB8AC3E}">
        <p14:creationId xmlns:p14="http://schemas.microsoft.com/office/powerpoint/2010/main" val="28714832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564191" y="150605"/>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351684" y="835189"/>
            <a:ext cx="11610821" cy="1077218"/>
          </a:xfrm>
          <a:prstGeom prst="rect">
            <a:avLst/>
          </a:prstGeom>
          <a:noFill/>
        </p:spPr>
        <p:txBody>
          <a:bodyPr wrap="square" rtlCol="0">
            <a:spAutoFit/>
          </a:bodyPr>
          <a:lstStyle/>
          <a:p>
            <a:r>
              <a:rPr lang="en-US" sz="2800" b="1" dirty="0" smtClean="0"/>
              <a:t>3.9 Memory Troubleshooting:</a:t>
            </a:r>
          </a:p>
          <a:p>
            <a:r>
              <a:rPr lang="en-US" b="1" dirty="0"/>
              <a:t>You should be able to identify memory problems and meanings based on the following errors</a:t>
            </a:r>
            <a:r>
              <a:rPr lang="en-US" b="1" dirty="0" smtClean="0"/>
              <a:t>:</a:t>
            </a:r>
          </a:p>
          <a:p>
            <a:endParaRPr lang="en-US" b="1" dirty="0"/>
          </a:p>
        </p:txBody>
      </p:sp>
      <p:pic>
        <p:nvPicPr>
          <p:cNvPr id="13314" name="Picture 2"/>
          <p:cNvPicPr>
            <a:picLocks noChangeAspect="1" noChangeArrowheads="1"/>
          </p:cNvPicPr>
          <p:nvPr/>
        </p:nvPicPr>
        <p:blipFill>
          <a:blip r:embed="rId3" cstate="print"/>
          <a:srcRect/>
          <a:stretch>
            <a:fillRect/>
          </a:stretch>
        </p:blipFill>
        <p:spPr bwMode="auto">
          <a:xfrm>
            <a:off x="255318" y="1800764"/>
            <a:ext cx="11593513" cy="3429000"/>
          </a:xfrm>
          <a:prstGeom prst="rect">
            <a:avLst/>
          </a:prstGeom>
          <a:noFill/>
          <a:ln w="9525">
            <a:noFill/>
            <a:miter lim="800000"/>
            <a:headEnd/>
            <a:tailEnd/>
          </a:ln>
        </p:spPr>
      </p:pic>
    </p:spTree>
    <p:extLst>
      <p:ext uri="{BB962C8B-B14F-4D97-AF65-F5344CB8AC3E}">
        <p14:creationId xmlns:p14="http://schemas.microsoft.com/office/powerpoint/2010/main" val="14542207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564191" y="150605"/>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351684" y="835189"/>
            <a:ext cx="11610821" cy="1077218"/>
          </a:xfrm>
          <a:prstGeom prst="rect">
            <a:avLst/>
          </a:prstGeom>
          <a:noFill/>
        </p:spPr>
        <p:txBody>
          <a:bodyPr wrap="square" rtlCol="0">
            <a:spAutoFit/>
          </a:bodyPr>
          <a:lstStyle/>
          <a:p>
            <a:r>
              <a:rPr lang="en-US" sz="2800" b="1" dirty="0" smtClean="0"/>
              <a:t>3.9 Memory Troubleshooting:</a:t>
            </a:r>
          </a:p>
          <a:p>
            <a:r>
              <a:rPr lang="en-US" b="1" dirty="0" smtClean="0"/>
              <a:t>You should be able to identify memory problems and meanings based on the following errors:</a:t>
            </a:r>
          </a:p>
          <a:p>
            <a:endParaRPr lang="en-US" b="1" dirty="0" smtClean="0"/>
          </a:p>
        </p:txBody>
      </p:sp>
      <p:pic>
        <p:nvPicPr>
          <p:cNvPr id="14338" name="Picture 2"/>
          <p:cNvPicPr>
            <a:picLocks noChangeAspect="1" noChangeArrowheads="1"/>
          </p:cNvPicPr>
          <p:nvPr/>
        </p:nvPicPr>
        <p:blipFill>
          <a:blip r:embed="rId3" cstate="print"/>
          <a:srcRect/>
          <a:stretch>
            <a:fillRect/>
          </a:stretch>
        </p:blipFill>
        <p:spPr bwMode="auto">
          <a:xfrm>
            <a:off x="244894" y="1664299"/>
            <a:ext cx="11631613" cy="4737100"/>
          </a:xfrm>
          <a:prstGeom prst="rect">
            <a:avLst/>
          </a:prstGeom>
          <a:noFill/>
          <a:ln w="9525">
            <a:noFill/>
            <a:miter lim="800000"/>
            <a:headEnd/>
            <a:tailEnd/>
          </a:ln>
        </p:spPr>
      </p:pic>
    </p:spTree>
    <p:extLst>
      <p:ext uri="{BB962C8B-B14F-4D97-AF65-F5344CB8AC3E}">
        <p14:creationId xmlns:p14="http://schemas.microsoft.com/office/powerpoint/2010/main" val="15465742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564191" y="150605"/>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502291" y="627647"/>
            <a:ext cx="11374151" cy="5786199"/>
          </a:xfrm>
          <a:prstGeom prst="rect">
            <a:avLst/>
          </a:prstGeom>
          <a:noFill/>
        </p:spPr>
        <p:txBody>
          <a:bodyPr wrap="square" rtlCol="0">
            <a:spAutoFit/>
          </a:bodyPr>
          <a:lstStyle/>
          <a:p>
            <a:r>
              <a:rPr lang="en-US" sz="2800" b="1" dirty="0" smtClean="0"/>
              <a:t>3.9 Memory Troubleshooting:</a:t>
            </a:r>
          </a:p>
          <a:p>
            <a:r>
              <a:rPr lang="en-US" b="1" dirty="0" smtClean="0"/>
              <a:t>You should be able to identify memory problems and meanings based on the following errors:</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r>
              <a:rPr lang="en-US" b="1" dirty="0" smtClean="0"/>
              <a:t>		</a:t>
            </a:r>
            <a:endParaRPr lang="en-US" b="1" i="1" dirty="0"/>
          </a:p>
        </p:txBody>
      </p:sp>
      <p:pic>
        <p:nvPicPr>
          <p:cNvPr id="15362" name="Picture 2"/>
          <p:cNvPicPr>
            <a:picLocks noChangeAspect="1" noChangeArrowheads="1"/>
          </p:cNvPicPr>
          <p:nvPr/>
        </p:nvPicPr>
        <p:blipFill>
          <a:blip r:embed="rId3" cstate="print"/>
          <a:srcRect/>
          <a:stretch>
            <a:fillRect/>
          </a:stretch>
        </p:blipFill>
        <p:spPr bwMode="auto">
          <a:xfrm>
            <a:off x="871266" y="1406102"/>
            <a:ext cx="10503111" cy="3417142"/>
          </a:xfrm>
          <a:prstGeom prst="rect">
            <a:avLst/>
          </a:prstGeom>
          <a:noFill/>
          <a:ln w="9525">
            <a:noFill/>
            <a:miter lim="800000"/>
            <a:headEnd/>
            <a:tailEnd/>
          </a:ln>
        </p:spPr>
      </p:pic>
      <p:sp>
        <p:nvSpPr>
          <p:cNvPr id="7" name="Rectangle 6"/>
          <p:cNvSpPr/>
          <p:nvPr/>
        </p:nvSpPr>
        <p:spPr>
          <a:xfrm>
            <a:off x="664234" y="4902557"/>
            <a:ext cx="10929668" cy="1600438"/>
          </a:xfrm>
          <a:prstGeom prst="rect">
            <a:avLst/>
          </a:prstGeom>
        </p:spPr>
        <p:txBody>
          <a:bodyPr wrap="square">
            <a:spAutoFit/>
          </a:bodyPr>
          <a:lstStyle/>
          <a:p>
            <a:pPr lvl="0"/>
            <a:r>
              <a:rPr lang="en-US" sz="1600" b="1" dirty="0" smtClean="0"/>
              <a:t>You should be familiar with this list of critical times when memory problems manifest themselves:</a:t>
            </a:r>
            <a:endParaRPr lang="en-US" sz="1600" dirty="0" smtClean="0"/>
          </a:p>
          <a:p>
            <a:pPr lvl="0"/>
            <a:r>
              <a:rPr lang="en-US" sz="1600" dirty="0" smtClean="0"/>
              <a:t>o First boot of a new computer. Memory is not properly seated, missing, or the motherboard is defective.</a:t>
            </a:r>
          </a:p>
          <a:p>
            <a:pPr lvl="0"/>
            <a:r>
              <a:rPr lang="en-US" sz="1600" dirty="0" smtClean="0"/>
              <a:t>o After a memory upgrade. Ensure that the memory is compatible and was installed and configured properly.</a:t>
            </a:r>
          </a:p>
          <a:p>
            <a:pPr lvl="0"/>
            <a:r>
              <a:rPr lang="en-US" sz="1600" dirty="0" smtClean="0"/>
              <a:t>o After software installation. New software requires more memory and can cause problems.</a:t>
            </a:r>
          </a:p>
          <a:p>
            <a:pPr lvl="0"/>
            <a:r>
              <a:rPr lang="en-US" sz="1600" dirty="0" smtClean="0"/>
              <a:t>o After hardware installation or removal. Incompletely or improperly installed hardware can cause errors that appear to be memory related.</a:t>
            </a:r>
            <a:endParaRPr lang="en-US" sz="1600" dirty="0"/>
          </a:p>
        </p:txBody>
      </p:sp>
    </p:spTree>
    <p:extLst>
      <p:ext uri="{BB962C8B-B14F-4D97-AF65-F5344CB8AC3E}">
        <p14:creationId xmlns:p14="http://schemas.microsoft.com/office/powerpoint/2010/main" val="25917143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564191" y="150605"/>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426987" y="835189"/>
            <a:ext cx="11374151" cy="5509200"/>
          </a:xfrm>
          <a:prstGeom prst="rect">
            <a:avLst/>
          </a:prstGeom>
          <a:noFill/>
        </p:spPr>
        <p:txBody>
          <a:bodyPr wrap="square" rtlCol="0">
            <a:spAutoFit/>
          </a:bodyPr>
          <a:lstStyle/>
          <a:p>
            <a:r>
              <a:rPr lang="en-US" sz="2800" b="1" dirty="0" smtClean="0"/>
              <a:t>3.10 BIOS / UEFI</a:t>
            </a:r>
          </a:p>
          <a:p>
            <a:r>
              <a:rPr lang="en-US" b="1" dirty="0" smtClean="0"/>
              <a:t>You </a:t>
            </a:r>
            <a:r>
              <a:rPr lang="en-US" b="1" dirty="0"/>
              <a:t>should know the following facts about the UEFI, BIOS, EEPROM, and CMOS</a:t>
            </a:r>
            <a:r>
              <a:rPr lang="en-US" b="1" dirty="0" smtClean="0"/>
              <a:t>:</a:t>
            </a:r>
          </a:p>
          <a:p>
            <a:endParaRPr lang="en-US" b="1" dirty="0"/>
          </a:p>
          <a:p>
            <a:r>
              <a:rPr lang="en-US" b="1" dirty="0" smtClean="0"/>
              <a:t>Component		Description</a:t>
            </a:r>
          </a:p>
          <a:p>
            <a:r>
              <a:rPr lang="en-US" dirty="0" smtClean="0"/>
              <a:t>Unified Extensible</a:t>
            </a:r>
            <a:r>
              <a:rPr lang="en-US" b="1" dirty="0" smtClean="0"/>
              <a:t>		</a:t>
            </a:r>
            <a:r>
              <a:rPr lang="en-US" dirty="0"/>
              <a:t> The UEFI was designed to replace the BIOS. Important things about UEFI are:</a:t>
            </a:r>
          </a:p>
          <a:p>
            <a:r>
              <a:rPr lang="en-US" dirty="0" smtClean="0"/>
              <a:t>Firmware Interface)			</a:t>
            </a:r>
          </a:p>
          <a:p>
            <a:r>
              <a:rPr lang="en-US" dirty="0" smtClean="0"/>
              <a:t>(UEFI)</a:t>
            </a:r>
            <a:r>
              <a:rPr lang="en-US" dirty="0"/>
              <a:t>	</a:t>
            </a:r>
            <a:r>
              <a:rPr lang="en-US" dirty="0" smtClean="0"/>
              <a:t>		o The </a:t>
            </a:r>
            <a:r>
              <a:rPr lang="en-US" dirty="0"/>
              <a:t>UEFI is firmware.</a:t>
            </a:r>
          </a:p>
          <a:p>
            <a:pPr lvl="0"/>
            <a:r>
              <a:rPr lang="en-US" dirty="0" smtClean="0"/>
              <a:t>			o The </a:t>
            </a:r>
            <a:r>
              <a:rPr lang="en-US" dirty="0"/>
              <a:t>UEFI program controls the startup process and loads the operating system into </a:t>
            </a:r>
            <a:r>
              <a:rPr lang="en-US" dirty="0" smtClean="0"/>
              <a:t>				   memory</a:t>
            </a:r>
            <a:r>
              <a:rPr lang="en-US" dirty="0"/>
              <a:t>.</a:t>
            </a:r>
          </a:p>
          <a:p>
            <a:pPr lvl="0"/>
            <a:r>
              <a:rPr lang="en-US" dirty="0" smtClean="0"/>
              <a:t>			o The </a:t>
            </a:r>
            <a:r>
              <a:rPr lang="en-US" dirty="0"/>
              <a:t>UEFI design improves the software interoperability and the address limitations of </a:t>
            </a:r>
            <a:r>
              <a:rPr lang="en-US" dirty="0" smtClean="0"/>
              <a:t>				    BIOS</a:t>
            </a:r>
            <a:r>
              <a:rPr lang="en-US" dirty="0"/>
              <a:t>.</a:t>
            </a:r>
          </a:p>
          <a:p>
            <a:pPr lvl="0"/>
            <a:r>
              <a:rPr lang="en-US" dirty="0" smtClean="0"/>
              <a:t>			o The </a:t>
            </a:r>
            <a:r>
              <a:rPr lang="en-US" dirty="0"/>
              <a:t>UEFI provides better security to protect against </a:t>
            </a:r>
            <a:r>
              <a:rPr lang="en-US" dirty="0" err="1"/>
              <a:t>bootkit</a:t>
            </a:r>
            <a:r>
              <a:rPr lang="en-US" dirty="0"/>
              <a:t> (malware attacks on the boot </a:t>
            </a:r>
            <a:r>
              <a:rPr lang="en-US" dirty="0" smtClean="0"/>
              <a:t>			   process</a:t>
            </a:r>
            <a:r>
              <a:rPr lang="en-US" dirty="0"/>
              <a:t>) attacks.</a:t>
            </a:r>
          </a:p>
          <a:p>
            <a:pPr lvl="0"/>
            <a:r>
              <a:rPr lang="en-US" dirty="0" smtClean="0"/>
              <a:t>			o The </a:t>
            </a:r>
            <a:r>
              <a:rPr lang="en-US" dirty="0"/>
              <a:t>UEFI provides faster startup times.</a:t>
            </a:r>
          </a:p>
          <a:p>
            <a:pPr lvl="0"/>
            <a:r>
              <a:rPr lang="en-US" dirty="0" smtClean="0"/>
              <a:t>			o The </a:t>
            </a:r>
            <a:r>
              <a:rPr lang="en-US" dirty="0"/>
              <a:t>UEFI supports drives larger than 2.2 terabytes.</a:t>
            </a:r>
          </a:p>
          <a:p>
            <a:pPr lvl="0"/>
            <a:r>
              <a:rPr lang="en-US" dirty="0" smtClean="0"/>
              <a:t>			o The </a:t>
            </a:r>
            <a:r>
              <a:rPr lang="en-US" dirty="0"/>
              <a:t>UEFI supports 64-bit firmware device drivers.</a:t>
            </a:r>
          </a:p>
          <a:p>
            <a:pPr lvl="0"/>
            <a:r>
              <a:rPr lang="en-US" dirty="0" smtClean="0"/>
              <a:t>			o The </a:t>
            </a:r>
            <a:r>
              <a:rPr lang="en-US" dirty="0"/>
              <a:t>UEFI is compatible with both BIOS and UEFI hardware.</a:t>
            </a:r>
          </a:p>
          <a:p>
            <a:r>
              <a:rPr lang="en-US" dirty="0" smtClean="0"/>
              <a:t>			o You </a:t>
            </a:r>
            <a:r>
              <a:rPr lang="en-US" dirty="0"/>
              <a:t>should check for UEFI updates from manufacturers frequently. Updating the UEFI </a:t>
            </a:r>
            <a:r>
              <a:rPr lang="en-US" dirty="0" smtClean="0"/>
              <a:t>				  (</a:t>
            </a:r>
            <a:r>
              <a:rPr lang="en-US" dirty="0"/>
              <a:t>called </a:t>
            </a:r>
            <a:r>
              <a:rPr lang="en-US" i="1" dirty="0" smtClean="0"/>
              <a:t>flashing </a:t>
            </a:r>
            <a:r>
              <a:rPr lang="en-US" dirty="0" smtClean="0"/>
              <a:t>the </a:t>
            </a:r>
            <a:r>
              <a:rPr lang="en-US" dirty="0"/>
              <a:t>UEFI) makes new features available</a:t>
            </a:r>
            <a:r>
              <a:rPr lang="en-US" dirty="0" smtClean="0"/>
              <a:t>.</a:t>
            </a:r>
            <a:endParaRPr lang="en-US" b="1" dirty="0"/>
          </a:p>
        </p:txBody>
      </p:sp>
    </p:spTree>
    <p:extLst>
      <p:ext uri="{BB962C8B-B14F-4D97-AF65-F5344CB8AC3E}">
        <p14:creationId xmlns:p14="http://schemas.microsoft.com/office/powerpoint/2010/main" val="31494510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564191" y="150605"/>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330168" y="813674"/>
            <a:ext cx="11374151" cy="5570756"/>
          </a:xfrm>
          <a:prstGeom prst="rect">
            <a:avLst/>
          </a:prstGeom>
          <a:noFill/>
        </p:spPr>
        <p:txBody>
          <a:bodyPr wrap="square" rtlCol="0">
            <a:spAutoFit/>
          </a:bodyPr>
          <a:lstStyle/>
          <a:p>
            <a:r>
              <a:rPr lang="en-US" sz="2800" b="1" dirty="0" smtClean="0"/>
              <a:t>3.10 BIOS / UEFI</a:t>
            </a:r>
          </a:p>
          <a:p>
            <a:r>
              <a:rPr lang="en-US" b="1" dirty="0" smtClean="0"/>
              <a:t>You </a:t>
            </a:r>
            <a:r>
              <a:rPr lang="en-US" b="1" dirty="0"/>
              <a:t>should know the following facts about the UEFI, BIOS, EEPROM, and CMOS</a:t>
            </a:r>
            <a:r>
              <a:rPr lang="en-US" b="1" dirty="0" smtClean="0"/>
              <a:t>:</a:t>
            </a:r>
          </a:p>
          <a:p>
            <a:endParaRPr lang="en-US" b="1" dirty="0"/>
          </a:p>
          <a:p>
            <a:r>
              <a:rPr lang="en-US" b="1" dirty="0" smtClean="0"/>
              <a:t>Component		Description</a:t>
            </a:r>
          </a:p>
          <a:p>
            <a:r>
              <a:rPr lang="en-US" dirty="0" smtClean="0"/>
              <a:t>Basic Input Output</a:t>
            </a:r>
            <a:r>
              <a:rPr lang="en-US" b="1" dirty="0"/>
              <a:t>	</a:t>
            </a:r>
            <a:r>
              <a:rPr lang="en-US" b="1" dirty="0" smtClean="0"/>
              <a:t>	</a:t>
            </a:r>
            <a:r>
              <a:rPr lang="en-US" dirty="0"/>
              <a:t> The BIOS is a legacy program stored in a read-only memory (ROM) chip that the CPU </a:t>
            </a:r>
            <a:r>
              <a:rPr lang="en-US" dirty="0" smtClean="0"/>
              <a:t>	</a:t>
            </a:r>
            <a:r>
              <a:rPr lang="en-US" dirty="0"/>
              <a:t> System (BIOS) </a:t>
            </a:r>
            <a:r>
              <a:rPr lang="en-US" dirty="0" smtClean="0"/>
              <a:t>		automatically </a:t>
            </a:r>
            <a:r>
              <a:rPr lang="en-US" dirty="0"/>
              <a:t>loads and executes when it receives power. Important things to know about </a:t>
            </a:r>
            <a:r>
              <a:rPr lang="en-US" dirty="0" smtClean="0"/>
              <a:t>			the </a:t>
            </a:r>
            <a:r>
              <a:rPr lang="en-US" dirty="0"/>
              <a:t>BIOS are</a:t>
            </a:r>
            <a:r>
              <a:rPr lang="en-US" dirty="0" smtClean="0"/>
              <a:t>:</a:t>
            </a:r>
          </a:p>
          <a:p>
            <a:endParaRPr lang="en-US" sz="1000" dirty="0"/>
          </a:p>
          <a:p>
            <a:pPr lvl="0"/>
            <a:r>
              <a:rPr lang="en-US" dirty="0" smtClean="0"/>
              <a:t>			o The </a:t>
            </a:r>
            <a:r>
              <a:rPr lang="en-US" dirty="0"/>
              <a:t>BIOS program controls the startup process and loads the operating system into </a:t>
            </a:r>
            <a:r>
              <a:rPr lang="en-US" dirty="0" smtClean="0"/>
              <a:t>				   memory.</a:t>
            </a:r>
          </a:p>
          <a:p>
            <a:pPr lvl="0"/>
            <a:endParaRPr lang="en-US" sz="1000" dirty="0"/>
          </a:p>
          <a:p>
            <a:pPr lvl="0"/>
            <a:r>
              <a:rPr lang="en-US" dirty="0" smtClean="0"/>
              <a:t>			o The </a:t>
            </a:r>
            <a:r>
              <a:rPr lang="en-US" dirty="0"/>
              <a:t>BIOS is firmware</a:t>
            </a:r>
            <a:r>
              <a:rPr lang="en-US" dirty="0" smtClean="0"/>
              <a:t>.</a:t>
            </a:r>
          </a:p>
          <a:p>
            <a:pPr lvl="0"/>
            <a:endParaRPr lang="en-US" sz="1000" dirty="0"/>
          </a:p>
          <a:p>
            <a:pPr lvl="0"/>
            <a:r>
              <a:rPr lang="en-US" dirty="0" smtClean="0"/>
              <a:t>			o You </a:t>
            </a:r>
            <a:r>
              <a:rPr lang="en-US" dirty="0"/>
              <a:t>should check for BIOS updates from manufacturers frequently. Updating the BIOS </a:t>
            </a:r>
            <a:r>
              <a:rPr lang="en-US" dirty="0" smtClean="0"/>
              <a:t>				    (</a:t>
            </a:r>
            <a:r>
              <a:rPr lang="en-US" dirty="0"/>
              <a:t>called </a:t>
            </a:r>
            <a:r>
              <a:rPr lang="en-US" i="1" dirty="0" err="1"/>
              <a:t>flashing</a:t>
            </a:r>
            <a:r>
              <a:rPr lang="en-US" dirty="0" err="1"/>
              <a:t>the</a:t>
            </a:r>
            <a:r>
              <a:rPr lang="en-US" dirty="0"/>
              <a:t> BIOS) makes new features available, such as allowing the BIOS to </a:t>
            </a:r>
            <a:r>
              <a:rPr lang="en-US" dirty="0" smtClean="0"/>
              <a:t>				    recognize </a:t>
            </a:r>
            <a:r>
              <a:rPr lang="en-US" dirty="0"/>
              <a:t>newer hardware devices</a:t>
            </a:r>
            <a:r>
              <a:rPr lang="en-US" dirty="0" smtClean="0"/>
              <a:t>.</a:t>
            </a:r>
          </a:p>
          <a:p>
            <a:pPr lvl="0"/>
            <a:endParaRPr lang="en-US" sz="1000" dirty="0"/>
          </a:p>
          <a:p>
            <a:pPr lvl="0"/>
            <a:r>
              <a:rPr lang="en-US" dirty="0" smtClean="0"/>
              <a:t>			o Most </a:t>
            </a:r>
            <a:r>
              <a:rPr lang="en-US" dirty="0"/>
              <a:t>BIOS chips vary from 265 KB to 1 MB in size</a:t>
            </a:r>
            <a:r>
              <a:rPr lang="en-US" dirty="0" smtClean="0"/>
              <a:t>.</a:t>
            </a:r>
          </a:p>
          <a:p>
            <a:pPr lvl="0"/>
            <a:endParaRPr lang="en-US" sz="1000" dirty="0"/>
          </a:p>
          <a:p>
            <a:r>
              <a:rPr lang="en-US" dirty="0" smtClean="0"/>
              <a:t>			o Video </a:t>
            </a:r>
            <a:r>
              <a:rPr lang="en-US" dirty="0"/>
              <a:t>cards include a BIOS chip on the device. These devices have their own ROM chip </a:t>
            </a:r>
            <a:r>
              <a:rPr lang="en-US" dirty="0" smtClean="0"/>
              <a:t>			   called </a:t>
            </a:r>
            <a:r>
              <a:rPr lang="en-US" dirty="0"/>
              <a:t>an </a:t>
            </a:r>
            <a:r>
              <a:rPr lang="en-US" i="1" dirty="0" err="1"/>
              <a:t>option</a:t>
            </a:r>
            <a:r>
              <a:rPr lang="en-US" dirty="0" err="1"/>
              <a:t>ROM</a:t>
            </a:r>
            <a:r>
              <a:rPr lang="en-US" dirty="0"/>
              <a:t> (</a:t>
            </a:r>
            <a:r>
              <a:rPr lang="en-US" dirty="0" err="1"/>
              <a:t>OpROM</a:t>
            </a:r>
            <a:r>
              <a:rPr lang="en-US" dirty="0" smtClean="0"/>
              <a:t>).</a:t>
            </a:r>
            <a:endParaRPr lang="en-US" dirty="0"/>
          </a:p>
        </p:txBody>
      </p:sp>
    </p:spTree>
    <p:extLst>
      <p:ext uri="{BB962C8B-B14F-4D97-AF65-F5344CB8AC3E}">
        <p14:creationId xmlns:p14="http://schemas.microsoft.com/office/powerpoint/2010/main" val="5124982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564191" y="150605"/>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319410" y="921251"/>
            <a:ext cx="11374151" cy="4955203"/>
          </a:xfrm>
          <a:prstGeom prst="rect">
            <a:avLst/>
          </a:prstGeom>
          <a:noFill/>
        </p:spPr>
        <p:txBody>
          <a:bodyPr wrap="square" rtlCol="0">
            <a:spAutoFit/>
          </a:bodyPr>
          <a:lstStyle/>
          <a:p>
            <a:r>
              <a:rPr lang="en-US" sz="2800" b="1" dirty="0" smtClean="0"/>
              <a:t>3.10 BIOS / UEFI</a:t>
            </a:r>
          </a:p>
          <a:p>
            <a:r>
              <a:rPr lang="en-US" b="1" dirty="0" smtClean="0"/>
              <a:t>You </a:t>
            </a:r>
            <a:r>
              <a:rPr lang="en-US" b="1" dirty="0"/>
              <a:t>should know the following facts about the UEFI, BIOS, EEPROM, and CMOS</a:t>
            </a:r>
            <a:r>
              <a:rPr lang="en-US" b="1" dirty="0" smtClean="0"/>
              <a:t>:</a:t>
            </a:r>
          </a:p>
          <a:p>
            <a:endParaRPr lang="en-US" b="1" dirty="0"/>
          </a:p>
          <a:p>
            <a:r>
              <a:rPr lang="en-US" b="1" dirty="0" smtClean="0"/>
              <a:t>Component		Description</a:t>
            </a:r>
          </a:p>
          <a:p>
            <a:r>
              <a:rPr lang="en-US" dirty="0"/>
              <a:t>Electrically </a:t>
            </a:r>
            <a:r>
              <a:rPr lang="en-US" dirty="0" smtClean="0"/>
              <a:t>Erasable		</a:t>
            </a:r>
            <a:r>
              <a:rPr lang="en-US" dirty="0"/>
              <a:t> The EEPROM is a RAM chip that replaced the CMOS chip. Important things about EEPROM Programmable Read </a:t>
            </a:r>
            <a:r>
              <a:rPr lang="en-US" dirty="0" smtClean="0"/>
              <a:t>	are</a:t>
            </a:r>
            <a:r>
              <a:rPr lang="en-US" dirty="0"/>
              <a:t>:</a:t>
            </a:r>
          </a:p>
          <a:p>
            <a:r>
              <a:rPr lang="en-US" dirty="0"/>
              <a:t>Only </a:t>
            </a:r>
            <a:r>
              <a:rPr lang="en-US" dirty="0" smtClean="0"/>
              <a:t>Memory (EEPROM)</a:t>
            </a:r>
          </a:p>
          <a:p>
            <a:pPr lvl="0"/>
            <a:r>
              <a:rPr lang="en-US" dirty="0" smtClean="0"/>
              <a:t>			o EEPROM </a:t>
            </a:r>
            <a:r>
              <a:rPr lang="en-US" dirty="0"/>
              <a:t>is a type of non-volatile memory used in computers and other electronic </a:t>
            </a:r>
            <a:r>
              <a:rPr lang="en-US" dirty="0" smtClean="0"/>
              <a:t>				   devices </a:t>
            </a:r>
            <a:r>
              <a:rPr lang="en-US" dirty="0"/>
              <a:t>to store relatively small amounts of data</a:t>
            </a:r>
            <a:r>
              <a:rPr lang="en-US" dirty="0" smtClean="0"/>
              <a:t>.</a:t>
            </a:r>
          </a:p>
          <a:p>
            <a:pPr lvl="0"/>
            <a:endParaRPr lang="en-US" dirty="0"/>
          </a:p>
          <a:p>
            <a:pPr lvl="0"/>
            <a:r>
              <a:rPr lang="en-US" dirty="0" smtClean="0"/>
              <a:t>			o EEPROM </a:t>
            </a:r>
            <a:r>
              <a:rPr lang="en-US" dirty="0"/>
              <a:t>allows individual bytes to be erased and reprogrammed</a:t>
            </a:r>
            <a:r>
              <a:rPr lang="en-US" dirty="0" smtClean="0"/>
              <a:t>.</a:t>
            </a:r>
          </a:p>
          <a:p>
            <a:pPr lvl="0"/>
            <a:endParaRPr lang="en-US" dirty="0"/>
          </a:p>
          <a:p>
            <a:pPr lvl="0"/>
            <a:r>
              <a:rPr lang="en-US" dirty="0" smtClean="0"/>
              <a:t>			o EEPROM </a:t>
            </a:r>
            <a:r>
              <a:rPr lang="en-US" dirty="0"/>
              <a:t>replaced EPROM chips and are used for computers </a:t>
            </a:r>
            <a:r>
              <a:rPr lang="en-US" dirty="0" err="1"/>
              <a:t>BIOSes</a:t>
            </a:r>
            <a:r>
              <a:rPr lang="en-US" dirty="0"/>
              <a:t> that were built after </a:t>
            </a:r>
            <a:r>
              <a:rPr lang="en-US" dirty="0" smtClean="0"/>
              <a:t>			   1994.</a:t>
            </a:r>
          </a:p>
          <a:p>
            <a:pPr lvl="0"/>
            <a:endParaRPr lang="en-US" dirty="0"/>
          </a:p>
          <a:p>
            <a:r>
              <a:rPr lang="en-US" dirty="0" smtClean="0"/>
              <a:t>			o EEPROM </a:t>
            </a:r>
            <a:r>
              <a:rPr lang="en-US" dirty="0"/>
              <a:t>chips allow you to update the BIOS/UEFI in your computer without having to </a:t>
            </a:r>
            <a:r>
              <a:rPr lang="en-US" dirty="0" smtClean="0"/>
              <a:t>				   open </a:t>
            </a:r>
            <a:r>
              <a:rPr lang="en-US" dirty="0"/>
              <a:t>the computer and remove any chips.</a:t>
            </a:r>
            <a:endParaRPr lang="en-US" b="1" dirty="0" smtClean="0"/>
          </a:p>
        </p:txBody>
      </p:sp>
    </p:spTree>
    <p:extLst>
      <p:ext uri="{BB962C8B-B14F-4D97-AF65-F5344CB8AC3E}">
        <p14:creationId xmlns:p14="http://schemas.microsoft.com/office/powerpoint/2010/main" val="23090750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564191" y="150605"/>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297894" y="759887"/>
            <a:ext cx="11374151" cy="5786199"/>
          </a:xfrm>
          <a:prstGeom prst="rect">
            <a:avLst/>
          </a:prstGeom>
          <a:noFill/>
        </p:spPr>
        <p:txBody>
          <a:bodyPr wrap="square" rtlCol="0">
            <a:spAutoFit/>
          </a:bodyPr>
          <a:lstStyle/>
          <a:p>
            <a:r>
              <a:rPr lang="en-US" sz="2800" b="1" dirty="0" smtClean="0"/>
              <a:t>3.10 BIOS / UEFI</a:t>
            </a:r>
          </a:p>
          <a:p>
            <a:r>
              <a:rPr lang="en-US" b="1" dirty="0" smtClean="0"/>
              <a:t>You </a:t>
            </a:r>
            <a:r>
              <a:rPr lang="en-US" b="1" dirty="0"/>
              <a:t>should know the following facts about the UEFI, BIOS, EEPROM, and CMOS</a:t>
            </a:r>
            <a:r>
              <a:rPr lang="en-US" b="1" dirty="0" smtClean="0"/>
              <a:t>:</a:t>
            </a:r>
          </a:p>
          <a:p>
            <a:endParaRPr lang="en-US" b="1" dirty="0"/>
          </a:p>
          <a:p>
            <a:r>
              <a:rPr lang="en-US" b="1" dirty="0" smtClean="0"/>
              <a:t>Component		Description</a:t>
            </a:r>
          </a:p>
          <a:p>
            <a:r>
              <a:rPr lang="en-US" dirty="0" smtClean="0"/>
              <a:t>Complementary		</a:t>
            </a:r>
            <a:r>
              <a:rPr lang="en-US" dirty="0"/>
              <a:t> CMOS is legacy computer chip technology that has become a general term used for the </a:t>
            </a:r>
            <a:r>
              <a:rPr lang="en-US" dirty="0" smtClean="0"/>
              <a:t>Metal-Oxide		program </a:t>
            </a:r>
            <a:r>
              <a:rPr lang="en-US" dirty="0"/>
              <a:t>that stores important system information related to the starting of a computer. It </a:t>
            </a:r>
            <a:r>
              <a:rPr lang="en-US" dirty="0" smtClean="0"/>
              <a:t>Semiconductor		is </a:t>
            </a:r>
            <a:r>
              <a:rPr lang="en-US" dirty="0"/>
              <a:t>often used synonymously with BIOS. Data held in CMOS includes the hard disk type and </a:t>
            </a:r>
            <a:r>
              <a:rPr lang="en-US" dirty="0" smtClean="0"/>
              <a:t>   (CMOS)			configuration</a:t>
            </a:r>
            <a:r>
              <a:rPr lang="en-US" dirty="0"/>
              <a:t>, the order of boot devices, and other configurable settings related to the </a:t>
            </a:r>
            <a:r>
              <a:rPr lang="en-US" dirty="0" smtClean="0"/>
              <a:t>				system </a:t>
            </a:r>
            <a:r>
              <a:rPr lang="en-US" dirty="0"/>
              <a:t>hardware. The following are important things to know about CMOS</a:t>
            </a:r>
            <a:r>
              <a:rPr lang="en-US" dirty="0" smtClean="0"/>
              <a:t>:</a:t>
            </a:r>
          </a:p>
          <a:p>
            <a:endParaRPr lang="en-US" dirty="0"/>
          </a:p>
          <a:p>
            <a:pPr lvl="0"/>
            <a:r>
              <a:rPr lang="en-US" dirty="0" smtClean="0"/>
              <a:t>			o Changing </a:t>
            </a:r>
            <a:r>
              <a:rPr lang="en-US" dirty="0"/>
              <a:t>the data stored in CMOS required the use of a CMOS editor program that was </a:t>
            </a:r>
            <a:r>
              <a:rPr lang="en-US" dirty="0" smtClean="0"/>
              <a:t>			   part </a:t>
            </a:r>
            <a:r>
              <a:rPr lang="en-US" dirty="0"/>
              <a:t>of the BIOS.</a:t>
            </a:r>
          </a:p>
          <a:p>
            <a:pPr lvl="0"/>
            <a:r>
              <a:rPr lang="en-US" dirty="0" smtClean="0"/>
              <a:t>			o CMOS </a:t>
            </a:r>
            <a:r>
              <a:rPr lang="en-US" dirty="0"/>
              <a:t>used to refer to the real-time clock and the CMOS chip that stored system </a:t>
            </a:r>
            <a:r>
              <a:rPr lang="en-US" dirty="0" smtClean="0"/>
              <a:t>				    information</a:t>
            </a:r>
            <a:r>
              <a:rPr lang="en-US" dirty="0"/>
              <a:t>. Both were powered by a CMOS battery. Now, the EEPROM chip stores the </a:t>
            </a:r>
            <a:r>
              <a:rPr lang="en-US" dirty="0" smtClean="0"/>
              <a:t>			    system </a:t>
            </a:r>
            <a:r>
              <a:rPr lang="en-US" dirty="0"/>
              <a:t>information that used to be stored on the CMOS chip. EEPROM requires no </a:t>
            </a:r>
            <a:r>
              <a:rPr lang="en-US" dirty="0" smtClean="0"/>
              <a:t>				   power </a:t>
            </a:r>
            <a:r>
              <a:rPr lang="en-US" dirty="0"/>
              <a:t>to maintain data storage.</a:t>
            </a:r>
          </a:p>
          <a:p>
            <a:r>
              <a:rPr lang="en-US" dirty="0" smtClean="0"/>
              <a:t>			o The </a:t>
            </a:r>
            <a:r>
              <a:rPr lang="en-US" dirty="0"/>
              <a:t>CMOS battery is still used to keep the real-time system clock running when the </a:t>
            </a:r>
            <a:r>
              <a:rPr lang="en-US" dirty="0" smtClean="0"/>
              <a:t>				   computer </a:t>
            </a:r>
            <a:r>
              <a:rPr lang="en-US" dirty="0"/>
              <a:t>is powered off. It can be a low-voltage dry cell, lithium mounted on the </a:t>
            </a:r>
            <a:r>
              <a:rPr lang="en-US" dirty="0" smtClean="0"/>
              <a:t>				   motherboard</a:t>
            </a:r>
            <a:r>
              <a:rPr lang="en-US" dirty="0"/>
              <a:t>, or even AA batteries in a housing clipped on a wall inside of the case. The </a:t>
            </a:r>
            <a:r>
              <a:rPr lang="en-US" dirty="0" smtClean="0"/>
              <a:t>			   electric </a:t>
            </a:r>
            <a:r>
              <a:rPr lang="en-US" dirty="0"/>
              <a:t>current is about 1 millionth of an amp and can provide effective power for years</a:t>
            </a:r>
            <a:r>
              <a:rPr lang="en-US" dirty="0" smtClean="0"/>
              <a:t>.</a:t>
            </a:r>
            <a:endParaRPr lang="en-US" dirty="0"/>
          </a:p>
        </p:txBody>
      </p:sp>
    </p:spTree>
    <p:extLst>
      <p:ext uri="{BB962C8B-B14F-4D97-AF65-F5344CB8AC3E}">
        <p14:creationId xmlns:p14="http://schemas.microsoft.com/office/powerpoint/2010/main" val="755257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564191" y="150605"/>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297894" y="878221"/>
            <a:ext cx="11374151" cy="5047536"/>
          </a:xfrm>
          <a:prstGeom prst="rect">
            <a:avLst/>
          </a:prstGeom>
          <a:noFill/>
        </p:spPr>
        <p:txBody>
          <a:bodyPr wrap="square" rtlCol="0">
            <a:spAutoFit/>
          </a:bodyPr>
          <a:lstStyle/>
          <a:p>
            <a:r>
              <a:rPr lang="en-US" sz="2800" b="1" dirty="0" smtClean="0"/>
              <a:t>3.10 BIOS / UEFI </a:t>
            </a:r>
            <a:r>
              <a:rPr lang="en-US" sz="1600" b="1" dirty="0" smtClean="0"/>
              <a:t>(Cont.)</a:t>
            </a:r>
            <a:endParaRPr lang="en-US" sz="2800" b="1" dirty="0" smtClean="0"/>
          </a:p>
          <a:p>
            <a:r>
              <a:rPr lang="en-US" dirty="0" smtClean="0"/>
              <a:t>During </a:t>
            </a:r>
            <a:r>
              <a:rPr lang="en-US" dirty="0"/>
              <a:t>the computer's startup procedure, you can press one or more keys to open a CMOS editor so you can change the data stored in CMOS memory. This CMOS setup program is part of the BIOS program. The key or keys you press to open the CMOS editor depend on the BIOS manufacturer. The easiest way to find out which key to press is to read the screen as it boots or to consult the motherboard documentation. The most common keys are Delete, Insert, F1, and F2</a:t>
            </a:r>
            <a:r>
              <a:rPr lang="en-US" dirty="0" smtClean="0"/>
              <a:t>.</a:t>
            </a:r>
          </a:p>
          <a:p>
            <a:endParaRPr lang="en-US" dirty="0"/>
          </a:p>
          <a:p>
            <a:r>
              <a:rPr lang="en-US" b="1" dirty="0"/>
              <a:t>Common reasons for editing the CMOS settings </a:t>
            </a:r>
            <a:r>
              <a:rPr lang="en-US" b="1" dirty="0" smtClean="0"/>
              <a:t>are:</a:t>
            </a:r>
            <a:endParaRPr lang="en-US" b="1" dirty="0"/>
          </a:p>
          <a:p>
            <a:pPr lvl="0"/>
            <a:r>
              <a:rPr lang="en-US" dirty="0" smtClean="0"/>
              <a:t>o To </a:t>
            </a:r>
            <a:r>
              <a:rPr lang="en-US" dirty="0"/>
              <a:t>change the boot device order.</a:t>
            </a:r>
          </a:p>
          <a:p>
            <a:pPr lvl="0"/>
            <a:r>
              <a:rPr lang="en-US" dirty="0" smtClean="0"/>
              <a:t>o To </a:t>
            </a:r>
            <a:r>
              <a:rPr lang="en-US" dirty="0"/>
              <a:t>enable or disable motherboard devices.</a:t>
            </a:r>
          </a:p>
          <a:p>
            <a:pPr lvl="0"/>
            <a:r>
              <a:rPr lang="en-US" dirty="0" smtClean="0"/>
              <a:t>o To </a:t>
            </a:r>
            <a:r>
              <a:rPr lang="en-US" dirty="0"/>
              <a:t>add a password to the setup program to prevent unauthorized access</a:t>
            </a:r>
            <a:r>
              <a:rPr lang="en-US" dirty="0" smtClean="0"/>
              <a:t>.</a:t>
            </a:r>
          </a:p>
          <a:p>
            <a:pPr lvl="0"/>
            <a:endParaRPr lang="en-US" sz="800" dirty="0"/>
          </a:p>
          <a:p>
            <a:r>
              <a:rPr lang="en-US" b="1" dirty="0"/>
              <a:t>If you set a BIOS/UEFI password and then forget it, you will be unable to edit CMOS settings</a:t>
            </a:r>
            <a:r>
              <a:rPr lang="en-US" dirty="0" smtClean="0"/>
              <a:t>.</a:t>
            </a:r>
          </a:p>
          <a:p>
            <a:endParaRPr lang="en-US" sz="800" dirty="0"/>
          </a:p>
          <a:p>
            <a:r>
              <a:rPr lang="en-US" b="1" dirty="0"/>
              <a:t>To remove the password for most motherboards, move or remove a jumper, then replace it after a specific period of time</a:t>
            </a:r>
            <a:r>
              <a:rPr lang="en-US" b="1" dirty="0" smtClean="0"/>
              <a:t>.</a:t>
            </a:r>
          </a:p>
          <a:p>
            <a:endParaRPr lang="en-US" sz="800" dirty="0"/>
          </a:p>
          <a:p>
            <a:pPr lvl="0"/>
            <a:r>
              <a:rPr lang="en-US" dirty="0" smtClean="0"/>
              <a:t>o To </a:t>
            </a:r>
            <a:r>
              <a:rPr lang="en-US" dirty="0"/>
              <a:t>configure processor or memory settings (e.g., when you need to set operating speeds or when you want to </a:t>
            </a:r>
            <a:r>
              <a:rPr lang="en-US" dirty="0" smtClean="0"/>
              <a:t/>
            </a:r>
            <a:br>
              <a:rPr lang="en-US" dirty="0" smtClean="0"/>
            </a:br>
            <a:r>
              <a:rPr lang="en-US" dirty="0" smtClean="0"/>
              <a:t>    overclock </a:t>
            </a:r>
            <a:r>
              <a:rPr lang="en-US" dirty="0"/>
              <a:t>hardware settings).</a:t>
            </a:r>
          </a:p>
          <a:p>
            <a:pPr lvl="0"/>
            <a:r>
              <a:rPr lang="en-US" dirty="0" smtClean="0"/>
              <a:t>o (In </a:t>
            </a:r>
            <a:r>
              <a:rPr lang="en-US" dirty="0"/>
              <a:t>rare cases) To manually configure device properties for legacy devices</a:t>
            </a:r>
            <a:r>
              <a:rPr lang="en-US" dirty="0" smtClean="0"/>
              <a:t>.</a:t>
            </a:r>
            <a:endParaRPr lang="en-US" dirty="0"/>
          </a:p>
        </p:txBody>
      </p:sp>
    </p:spTree>
    <p:extLst>
      <p:ext uri="{BB962C8B-B14F-4D97-AF65-F5344CB8AC3E}">
        <p14:creationId xmlns:p14="http://schemas.microsoft.com/office/powerpoint/2010/main" val="792617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564191" y="150605"/>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375533" y="709853"/>
            <a:ext cx="11610821" cy="2062103"/>
          </a:xfrm>
          <a:prstGeom prst="rect">
            <a:avLst/>
          </a:prstGeom>
          <a:noFill/>
        </p:spPr>
        <p:txBody>
          <a:bodyPr wrap="square" rtlCol="0">
            <a:spAutoFit/>
          </a:bodyPr>
          <a:lstStyle/>
          <a:p>
            <a:r>
              <a:rPr lang="en-US" sz="2800" b="1" dirty="0" smtClean="0"/>
              <a:t>3.7 Memory: (continued)</a:t>
            </a:r>
          </a:p>
          <a:p>
            <a:r>
              <a:rPr lang="en-US" b="1" dirty="0"/>
              <a:t>All system memory used in personal computers is DRAM. Individual DRAM chips are packaged onto a board that contains circuitry for reading and writing to the memory. You should be aware of the following standards for DRAM:</a:t>
            </a:r>
          </a:p>
          <a:p>
            <a:endParaRPr lang="en-US" sz="2800" b="1" dirty="0" smtClean="0"/>
          </a:p>
          <a:p>
            <a:pPr lvl="8"/>
            <a:endParaRPr lang="en-US" dirty="0"/>
          </a:p>
          <a:p>
            <a:pPr lvl="8"/>
            <a:r>
              <a:rPr lang="en-US" dirty="0" smtClean="0"/>
              <a:t>	</a:t>
            </a:r>
            <a:endParaRPr lang="en-US" i="1" dirty="0" smtClean="0"/>
          </a:p>
        </p:txBody>
      </p:sp>
      <p:pic>
        <p:nvPicPr>
          <p:cNvPr id="2050" name="Picture 2"/>
          <p:cNvPicPr>
            <a:picLocks noChangeAspect="1" noChangeArrowheads="1"/>
          </p:cNvPicPr>
          <p:nvPr/>
        </p:nvPicPr>
        <p:blipFill>
          <a:blip r:embed="rId3" cstate="print"/>
          <a:srcRect/>
          <a:stretch>
            <a:fillRect/>
          </a:stretch>
        </p:blipFill>
        <p:spPr bwMode="auto">
          <a:xfrm>
            <a:off x="594025" y="1844296"/>
            <a:ext cx="10913613" cy="4084208"/>
          </a:xfrm>
          <a:prstGeom prst="rect">
            <a:avLst/>
          </a:prstGeom>
          <a:noFill/>
          <a:ln w="9525">
            <a:noFill/>
            <a:miter lim="800000"/>
            <a:headEnd/>
            <a:tailEnd/>
          </a:ln>
        </p:spPr>
      </p:pic>
    </p:spTree>
    <p:extLst>
      <p:ext uri="{BB962C8B-B14F-4D97-AF65-F5344CB8AC3E}">
        <p14:creationId xmlns:p14="http://schemas.microsoft.com/office/powerpoint/2010/main" val="9479150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564191" y="150605"/>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297894" y="878221"/>
            <a:ext cx="11374151" cy="5539978"/>
          </a:xfrm>
          <a:prstGeom prst="rect">
            <a:avLst/>
          </a:prstGeom>
          <a:noFill/>
        </p:spPr>
        <p:txBody>
          <a:bodyPr wrap="square" rtlCol="0">
            <a:spAutoFit/>
          </a:bodyPr>
          <a:lstStyle/>
          <a:p>
            <a:r>
              <a:rPr lang="en-US" sz="2800" b="1" dirty="0" smtClean="0"/>
              <a:t>3.10 BIOS / UEFI</a:t>
            </a:r>
          </a:p>
          <a:p>
            <a:r>
              <a:rPr lang="en-US" b="1" dirty="0"/>
              <a:t>One of the main jobs of the BIOS/UEFI is to help start the system. The following process is used when you turn a computer on</a:t>
            </a:r>
            <a:r>
              <a:rPr lang="en-US" b="1" dirty="0" smtClean="0"/>
              <a:t>:</a:t>
            </a:r>
          </a:p>
          <a:p>
            <a:endParaRPr lang="en-US" sz="1000" b="1" dirty="0"/>
          </a:p>
          <a:p>
            <a:pPr lvl="0"/>
            <a:r>
              <a:rPr lang="en-US" sz="1600" dirty="0" smtClean="0"/>
              <a:t>1. Power </a:t>
            </a:r>
            <a:r>
              <a:rPr lang="en-US" sz="1600" dirty="0"/>
              <a:t>is supplied to the processor. The processor is hard-coded to look at a special memory address for the code to execute.</a:t>
            </a:r>
          </a:p>
          <a:p>
            <a:pPr lvl="0"/>
            <a:r>
              <a:rPr lang="en-US" sz="1600" dirty="0" smtClean="0"/>
              <a:t>2. This </a:t>
            </a:r>
            <a:r>
              <a:rPr lang="en-US" sz="1600" dirty="0"/>
              <a:t>memory address contains a pointer or jump program which instructs the processor where to find the BIOS program.</a:t>
            </a:r>
          </a:p>
          <a:p>
            <a:pPr lvl="0"/>
            <a:r>
              <a:rPr lang="en-US" sz="1600" dirty="0" smtClean="0"/>
              <a:t>3. The </a:t>
            </a:r>
            <a:r>
              <a:rPr lang="en-US" sz="1600" dirty="0"/>
              <a:t>processor loads the BIOS program. The first BIOS process to run is the power-on self-test (POST) process. POST does the </a:t>
            </a:r>
            <a:r>
              <a:rPr lang="en-US" sz="1600" dirty="0" smtClean="0"/>
              <a:t/>
            </a:r>
            <a:br>
              <a:rPr lang="en-US" sz="1600" dirty="0" smtClean="0"/>
            </a:br>
            <a:r>
              <a:rPr lang="en-US" sz="1600" dirty="0" smtClean="0"/>
              <a:t>     following</a:t>
            </a:r>
            <a:r>
              <a:rPr lang="en-US" sz="1600" dirty="0"/>
              <a:t>:</a:t>
            </a:r>
          </a:p>
          <a:p>
            <a:pPr lvl="1"/>
            <a:r>
              <a:rPr lang="en-US" sz="1600" dirty="0" smtClean="0"/>
              <a:t>a. Verifies </a:t>
            </a:r>
            <a:r>
              <a:rPr lang="en-US" sz="1600" dirty="0"/>
              <a:t>the integrity of the BIOS/UEFI code.</a:t>
            </a:r>
          </a:p>
          <a:p>
            <a:pPr lvl="1"/>
            <a:r>
              <a:rPr lang="en-US" sz="1600" dirty="0" smtClean="0"/>
              <a:t>b. Looks </a:t>
            </a:r>
            <a:r>
              <a:rPr lang="en-US" sz="1600" dirty="0"/>
              <a:t>for the BIOS on the video card and loads it. This powers the video card and results in information being shown on </a:t>
            </a:r>
            <a:r>
              <a:rPr lang="en-US" sz="1600" dirty="0" smtClean="0"/>
              <a:t>the</a:t>
            </a:r>
            <a:br>
              <a:rPr lang="en-US" sz="1600" dirty="0" smtClean="0"/>
            </a:br>
            <a:r>
              <a:rPr lang="en-US" sz="1600" dirty="0" smtClean="0"/>
              <a:t>    </a:t>
            </a:r>
            <a:r>
              <a:rPr lang="en-US" sz="1600" dirty="0"/>
              <a:t>monitor.</a:t>
            </a:r>
          </a:p>
          <a:p>
            <a:pPr lvl="1"/>
            <a:r>
              <a:rPr lang="en-US" sz="1600" dirty="0" smtClean="0"/>
              <a:t>c. Looks </a:t>
            </a:r>
            <a:r>
              <a:rPr lang="en-US" sz="1600" dirty="0"/>
              <a:t>for BIOS programs on other devices, such as hard disk controllers and loads those.</a:t>
            </a:r>
          </a:p>
          <a:p>
            <a:pPr lvl="1"/>
            <a:r>
              <a:rPr lang="en-US" sz="1600" dirty="0" smtClean="0"/>
              <a:t>d. Tests </a:t>
            </a:r>
            <a:r>
              <a:rPr lang="en-US" sz="1600" dirty="0"/>
              <a:t>system devices, such as verifying the amount of memory on the system.</a:t>
            </a:r>
          </a:p>
          <a:p>
            <a:pPr lvl="0"/>
            <a:r>
              <a:rPr lang="en-US" sz="1600" dirty="0" smtClean="0"/>
              <a:t>4. After </a:t>
            </a:r>
            <a:r>
              <a:rPr lang="en-US" sz="1600" dirty="0"/>
              <a:t>POST tests complete, the BIOS identifies other system devices. It uses CMOS settings and information supplied by the devices </a:t>
            </a:r>
            <a:r>
              <a:rPr lang="en-US" sz="1600" dirty="0" smtClean="0"/>
              <a:t/>
            </a:r>
            <a:br>
              <a:rPr lang="en-US" sz="1600" dirty="0" smtClean="0"/>
            </a:br>
            <a:r>
              <a:rPr lang="en-US" sz="1600" dirty="0" smtClean="0"/>
              <a:t>     themselves </a:t>
            </a:r>
            <a:r>
              <a:rPr lang="en-US" sz="1600" dirty="0"/>
              <a:t>to identify and configure hardware devices. Plug and Play devices are allocated system resources.</a:t>
            </a:r>
          </a:p>
          <a:p>
            <a:pPr lvl="0"/>
            <a:r>
              <a:rPr lang="en-US" sz="1600" dirty="0" smtClean="0"/>
              <a:t>5. Then </a:t>
            </a:r>
            <a:r>
              <a:rPr lang="en-US" sz="1600" dirty="0"/>
              <a:t>the BIOS searches for a boot drive using the boot order specified in the CMOS.</a:t>
            </a:r>
          </a:p>
          <a:p>
            <a:pPr lvl="0"/>
            <a:r>
              <a:rPr lang="en-US" sz="1600" dirty="0" smtClean="0"/>
              <a:t>6. On </a:t>
            </a:r>
            <a:r>
              <a:rPr lang="en-US" sz="1600" dirty="0"/>
              <a:t>the boot device, the BIOS/UEFI searches for the master bootloader, then loads the bootloader program. At this point, the </a:t>
            </a:r>
            <a:r>
              <a:rPr lang="en-US" sz="1600" dirty="0" smtClean="0"/>
              <a:t/>
            </a:r>
            <a:br>
              <a:rPr lang="en-US" sz="1600" dirty="0" smtClean="0"/>
            </a:br>
            <a:r>
              <a:rPr lang="en-US" sz="1600" dirty="0" smtClean="0"/>
              <a:t>    BIOS/UEFI </a:t>
            </a:r>
            <a:r>
              <a:rPr lang="en-US" sz="1600" dirty="0"/>
              <a:t>stops controlling the system and passes control to the bootloader program.</a:t>
            </a:r>
          </a:p>
          <a:p>
            <a:pPr lvl="0"/>
            <a:r>
              <a:rPr lang="en-US" sz="1600" dirty="0" smtClean="0"/>
              <a:t>7. The </a:t>
            </a:r>
            <a:r>
              <a:rPr lang="en-US" sz="1600" dirty="0"/>
              <a:t>bootloader program is configured to locate and load the operating system.</a:t>
            </a:r>
          </a:p>
          <a:p>
            <a:pPr lvl="0"/>
            <a:r>
              <a:rPr lang="en-US" sz="1600" dirty="0" smtClean="0"/>
              <a:t>8. As </a:t>
            </a:r>
            <a:r>
              <a:rPr lang="en-US" sz="1600" dirty="0"/>
              <a:t>the operating system loads, additional steps are taken to load all additional programs and configure devices for use by the </a:t>
            </a:r>
            <a:r>
              <a:rPr lang="en-US" sz="1600" dirty="0" smtClean="0"/>
              <a:t/>
            </a:r>
            <a:br>
              <a:rPr lang="en-US" sz="1600" dirty="0" smtClean="0"/>
            </a:br>
            <a:r>
              <a:rPr lang="en-US" sz="1600" dirty="0" smtClean="0"/>
              <a:t>    operating </a:t>
            </a:r>
            <a:r>
              <a:rPr lang="en-US" sz="1600" dirty="0"/>
              <a:t>system</a:t>
            </a:r>
            <a:r>
              <a:rPr lang="en-US" sz="1600" dirty="0" smtClean="0"/>
              <a:t>.</a:t>
            </a:r>
            <a:endParaRPr lang="en-US" sz="1600" dirty="0"/>
          </a:p>
        </p:txBody>
      </p:sp>
    </p:spTree>
    <p:extLst>
      <p:ext uri="{BB962C8B-B14F-4D97-AF65-F5344CB8AC3E}">
        <p14:creationId xmlns:p14="http://schemas.microsoft.com/office/powerpoint/2010/main" val="27949831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564191" y="150605"/>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394714" y="1147163"/>
            <a:ext cx="11374151" cy="4278094"/>
          </a:xfrm>
          <a:prstGeom prst="rect">
            <a:avLst/>
          </a:prstGeom>
          <a:noFill/>
        </p:spPr>
        <p:txBody>
          <a:bodyPr wrap="square" rtlCol="0">
            <a:spAutoFit/>
          </a:bodyPr>
          <a:lstStyle/>
          <a:p>
            <a:r>
              <a:rPr lang="en-US" sz="2800" b="1" dirty="0" smtClean="0"/>
              <a:t>3.10 BIOS / UEFI</a:t>
            </a:r>
          </a:p>
          <a:p>
            <a:r>
              <a:rPr lang="en-US" b="1" dirty="0"/>
              <a:t>One of the main jobs of the BIOS/UEFI is to help start the system. The following process is used when you turn a computer on</a:t>
            </a:r>
            <a:r>
              <a:rPr lang="en-US" b="1" dirty="0" smtClean="0"/>
              <a:t>:</a:t>
            </a:r>
          </a:p>
          <a:p>
            <a:endParaRPr lang="en-US" sz="1000" b="1" dirty="0" smtClean="0"/>
          </a:p>
          <a:p>
            <a:r>
              <a:rPr lang="en-US" dirty="0"/>
              <a:t>From time to time, your PC's manufacturer may release updates to your BIOS firmware. </a:t>
            </a:r>
            <a:endParaRPr lang="en-US" dirty="0" smtClean="0"/>
          </a:p>
          <a:p>
            <a:endParaRPr lang="en-US" dirty="0"/>
          </a:p>
          <a:p>
            <a:r>
              <a:rPr lang="en-US" dirty="0" smtClean="0"/>
              <a:t>To </a:t>
            </a:r>
            <a:r>
              <a:rPr lang="en-US" dirty="0"/>
              <a:t>update the BIOS, you will need to download the update along with a utility provided by your PC manufacturer that is used to rewrite data stored in the BIOS chip. </a:t>
            </a:r>
            <a:endParaRPr lang="en-US" dirty="0" smtClean="0"/>
          </a:p>
          <a:p>
            <a:endParaRPr lang="en-US" dirty="0"/>
          </a:p>
          <a:p>
            <a:r>
              <a:rPr lang="en-US" dirty="0" smtClean="0"/>
              <a:t>This </a:t>
            </a:r>
            <a:r>
              <a:rPr lang="en-US" dirty="0"/>
              <a:t>process is called </a:t>
            </a:r>
            <a:r>
              <a:rPr lang="en-US" i="1" dirty="0"/>
              <a:t>flashing</a:t>
            </a:r>
            <a:r>
              <a:rPr lang="en-US" dirty="0"/>
              <a:t> the BIOS. </a:t>
            </a:r>
            <a:endParaRPr lang="en-US" dirty="0" smtClean="0"/>
          </a:p>
          <a:p>
            <a:endParaRPr lang="en-US" dirty="0"/>
          </a:p>
          <a:p>
            <a:r>
              <a:rPr lang="en-US" dirty="0" smtClean="0"/>
              <a:t>The </a:t>
            </a:r>
            <a:r>
              <a:rPr lang="en-US" dirty="0"/>
              <a:t>actual steps you should follow to flash the BIOS will vary by manufacturer</a:t>
            </a:r>
            <a:r>
              <a:rPr lang="en-US" dirty="0" smtClean="0"/>
              <a:t>.</a:t>
            </a:r>
          </a:p>
          <a:p>
            <a:endParaRPr lang="en-US" dirty="0"/>
          </a:p>
          <a:p>
            <a:r>
              <a:rPr lang="en-US" b="1" dirty="0" smtClean="0"/>
              <a:t>Note</a:t>
            </a:r>
            <a:r>
              <a:rPr lang="en-US" dirty="0" smtClean="0"/>
              <a:t>: </a:t>
            </a:r>
            <a:r>
              <a:rPr lang="en-US" i="1" dirty="0" smtClean="0"/>
              <a:t>You </a:t>
            </a:r>
            <a:r>
              <a:rPr lang="en-US" i="1" dirty="0"/>
              <a:t>should connect your PC to a UPS before flashing the BIOS. If a power outage occurs during the flash process, </a:t>
            </a:r>
            <a:r>
              <a:rPr lang="en-US" i="1" dirty="0" smtClean="0"/>
              <a:t>it</a:t>
            </a:r>
            <a:br>
              <a:rPr lang="en-US" i="1" dirty="0" smtClean="0"/>
            </a:br>
            <a:r>
              <a:rPr lang="en-US" i="1" dirty="0" smtClean="0"/>
              <a:t>           </a:t>
            </a:r>
            <a:r>
              <a:rPr lang="en-US" i="1" dirty="0"/>
              <a:t>will irrecoverably damage the BIOS and prevent your system from booting</a:t>
            </a:r>
            <a:r>
              <a:rPr lang="en-US" i="1" dirty="0" smtClean="0"/>
              <a:t>.</a:t>
            </a:r>
            <a:endParaRPr lang="en-US" i="1" dirty="0"/>
          </a:p>
        </p:txBody>
      </p:sp>
    </p:spTree>
    <p:extLst>
      <p:ext uri="{BB962C8B-B14F-4D97-AF65-F5344CB8AC3E}">
        <p14:creationId xmlns:p14="http://schemas.microsoft.com/office/powerpoint/2010/main" val="22949185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564191" y="150605"/>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379593" y="560871"/>
            <a:ext cx="11374151" cy="1815882"/>
          </a:xfrm>
          <a:prstGeom prst="rect">
            <a:avLst/>
          </a:prstGeom>
          <a:noFill/>
        </p:spPr>
        <p:txBody>
          <a:bodyPr wrap="square" rtlCol="0">
            <a:spAutoFit/>
          </a:bodyPr>
          <a:lstStyle/>
          <a:p>
            <a:r>
              <a:rPr lang="en-US" sz="2400" b="1" dirty="0" smtClean="0"/>
              <a:t>3.11 Expansion Cards:</a:t>
            </a:r>
          </a:p>
          <a:p>
            <a:r>
              <a:rPr lang="en-US" sz="2400" b="1" dirty="0" smtClean="0"/>
              <a:t>3.11.2 Expansion Bus Types:</a:t>
            </a:r>
          </a:p>
          <a:p>
            <a:r>
              <a:rPr lang="en-US" sz="1600" b="1" dirty="0"/>
              <a:t>Expansion cards are used to expand a computer's functionality or increase its performance. Expansion cards are installed into the expansion slot on a motherboard. Expansion cards and slots use different expansion bus standards that define communication specifications as well as physical characteristics. The following table describes the characteristics of the most common expansion bus types</a:t>
            </a:r>
            <a:r>
              <a:rPr lang="en-US" sz="1600" b="1" dirty="0" smtClean="0"/>
              <a:t>:</a:t>
            </a:r>
          </a:p>
        </p:txBody>
      </p:sp>
      <p:pic>
        <p:nvPicPr>
          <p:cNvPr id="16386" name="Picture 2"/>
          <p:cNvPicPr>
            <a:picLocks noChangeAspect="1" noChangeArrowheads="1"/>
          </p:cNvPicPr>
          <p:nvPr/>
        </p:nvPicPr>
        <p:blipFill>
          <a:blip r:embed="rId3" cstate="print"/>
          <a:srcRect/>
          <a:stretch>
            <a:fillRect/>
          </a:stretch>
        </p:blipFill>
        <p:spPr bwMode="auto">
          <a:xfrm>
            <a:off x="1078301" y="2409113"/>
            <a:ext cx="9879732" cy="3935136"/>
          </a:xfrm>
          <a:prstGeom prst="rect">
            <a:avLst/>
          </a:prstGeom>
          <a:noFill/>
          <a:ln w="9525">
            <a:noFill/>
            <a:miter lim="800000"/>
            <a:headEnd/>
            <a:tailEnd/>
          </a:ln>
        </p:spPr>
      </p:pic>
    </p:spTree>
    <p:extLst>
      <p:ext uri="{BB962C8B-B14F-4D97-AF65-F5344CB8AC3E}">
        <p14:creationId xmlns:p14="http://schemas.microsoft.com/office/powerpoint/2010/main" val="10539137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564191" y="150605"/>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426987" y="673825"/>
            <a:ext cx="11374151" cy="1077218"/>
          </a:xfrm>
          <a:prstGeom prst="rect">
            <a:avLst/>
          </a:prstGeom>
          <a:noFill/>
        </p:spPr>
        <p:txBody>
          <a:bodyPr wrap="square" rtlCol="0">
            <a:spAutoFit/>
          </a:bodyPr>
          <a:lstStyle/>
          <a:p>
            <a:r>
              <a:rPr lang="en-US" sz="2800" b="1" dirty="0" smtClean="0"/>
              <a:t>3.11 Expansion Cards:</a:t>
            </a:r>
          </a:p>
          <a:p>
            <a:r>
              <a:rPr lang="en-US" sz="2800" b="1" dirty="0" smtClean="0"/>
              <a:t>3.11.2 Expansion Bus Types:</a:t>
            </a:r>
          </a:p>
          <a:p>
            <a:endParaRPr lang="en-US" sz="800" b="1" dirty="0"/>
          </a:p>
        </p:txBody>
      </p:sp>
      <p:sp>
        <p:nvSpPr>
          <p:cNvPr id="2" name="TextBox 1"/>
          <p:cNvSpPr txBox="1"/>
          <p:nvPr/>
        </p:nvSpPr>
        <p:spPr>
          <a:xfrm>
            <a:off x="6668420" y="4087905"/>
            <a:ext cx="4702413" cy="954107"/>
          </a:xfrm>
          <a:prstGeom prst="rect">
            <a:avLst/>
          </a:prstGeom>
          <a:solidFill>
            <a:schemeClr val="bg1"/>
          </a:solidFill>
          <a:ln>
            <a:solidFill>
              <a:schemeClr val="accent1"/>
            </a:solidFill>
          </a:ln>
        </p:spPr>
        <p:txBody>
          <a:bodyPr wrap="square" rtlCol="0">
            <a:spAutoFit/>
          </a:bodyPr>
          <a:lstStyle/>
          <a:p>
            <a:r>
              <a:rPr lang="en-US" sz="1400" dirty="0" err="1"/>
              <a:t>PCIe</a:t>
            </a:r>
            <a:r>
              <a:rPr lang="en-US" sz="1400" dirty="0"/>
              <a:t> cards are cross-size compatible, as long as the slot size is the same or larger than the card size. For example, a </a:t>
            </a:r>
            <a:r>
              <a:rPr lang="en-US" sz="1400" dirty="0" err="1"/>
              <a:t>PCIe</a:t>
            </a:r>
            <a:r>
              <a:rPr lang="en-US" sz="1400" dirty="0"/>
              <a:t> x1 card can be installed in a </a:t>
            </a:r>
            <a:r>
              <a:rPr lang="en-US" sz="1400" dirty="0" err="1"/>
              <a:t>PCIe</a:t>
            </a:r>
            <a:r>
              <a:rPr lang="en-US" sz="1400" dirty="0"/>
              <a:t> x16 slot, but a </a:t>
            </a:r>
            <a:r>
              <a:rPr lang="en-US" sz="1400" dirty="0" err="1"/>
              <a:t>PCIe</a:t>
            </a:r>
            <a:r>
              <a:rPr lang="en-US" sz="1400" dirty="0"/>
              <a:t> x16 card cannot be installed in a </a:t>
            </a:r>
            <a:r>
              <a:rPr lang="en-US" sz="1400" dirty="0" err="1"/>
              <a:t>PCIe</a:t>
            </a:r>
            <a:r>
              <a:rPr lang="en-US" sz="1400" dirty="0"/>
              <a:t> x1 slot.</a:t>
            </a:r>
          </a:p>
        </p:txBody>
      </p:sp>
      <p:pic>
        <p:nvPicPr>
          <p:cNvPr id="17410" name="Picture 2"/>
          <p:cNvPicPr>
            <a:picLocks noChangeAspect="1" noChangeArrowheads="1"/>
          </p:cNvPicPr>
          <p:nvPr/>
        </p:nvPicPr>
        <p:blipFill>
          <a:blip r:embed="rId3" cstate="print"/>
          <a:srcRect/>
          <a:stretch>
            <a:fillRect/>
          </a:stretch>
        </p:blipFill>
        <p:spPr bwMode="auto">
          <a:xfrm>
            <a:off x="1112807" y="1756457"/>
            <a:ext cx="10017755" cy="4713593"/>
          </a:xfrm>
          <a:prstGeom prst="rect">
            <a:avLst/>
          </a:prstGeom>
          <a:noFill/>
          <a:ln w="9525">
            <a:noFill/>
            <a:miter lim="800000"/>
            <a:headEnd/>
            <a:tailEnd/>
          </a:ln>
        </p:spPr>
      </p:pic>
    </p:spTree>
    <p:extLst>
      <p:ext uri="{BB962C8B-B14F-4D97-AF65-F5344CB8AC3E}">
        <p14:creationId xmlns:p14="http://schemas.microsoft.com/office/powerpoint/2010/main" val="4366626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564191" y="150605"/>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426987" y="632519"/>
            <a:ext cx="11374151" cy="1077218"/>
          </a:xfrm>
          <a:prstGeom prst="rect">
            <a:avLst/>
          </a:prstGeom>
          <a:noFill/>
        </p:spPr>
        <p:txBody>
          <a:bodyPr wrap="square" rtlCol="0">
            <a:spAutoFit/>
          </a:bodyPr>
          <a:lstStyle/>
          <a:p>
            <a:r>
              <a:rPr lang="en-US" sz="2800" b="1" dirty="0" smtClean="0"/>
              <a:t>3.11 Expansion Cards:</a:t>
            </a:r>
          </a:p>
          <a:p>
            <a:r>
              <a:rPr lang="en-US" sz="2800" b="1" dirty="0" smtClean="0"/>
              <a:t>3.11.2 Expansion Bus Types:</a:t>
            </a:r>
          </a:p>
          <a:p>
            <a:endParaRPr lang="en-US" sz="800" b="1" dirty="0"/>
          </a:p>
        </p:txBody>
      </p:sp>
      <p:pic>
        <p:nvPicPr>
          <p:cNvPr id="18434" name="Picture 2"/>
          <p:cNvPicPr>
            <a:picLocks noChangeAspect="1" noChangeArrowheads="1"/>
          </p:cNvPicPr>
          <p:nvPr/>
        </p:nvPicPr>
        <p:blipFill>
          <a:blip r:embed="rId3" cstate="print"/>
          <a:srcRect/>
          <a:stretch>
            <a:fillRect/>
          </a:stretch>
        </p:blipFill>
        <p:spPr bwMode="auto">
          <a:xfrm>
            <a:off x="304800" y="1797050"/>
            <a:ext cx="11580813" cy="3263900"/>
          </a:xfrm>
          <a:prstGeom prst="rect">
            <a:avLst/>
          </a:prstGeom>
          <a:noFill/>
          <a:ln w="9525">
            <a:noFill/>
            <a:miter lim="800000"/>
            <a:headEnd/>
            <a:tailEnd/>
          </a:ln>
        </p:spPr>
      </p:pic>
    </p:spTree>
    <p:extLst>
      <p:ext uri="{BB962C8B-B14F-4D97-AF65-F5344CB8AC3E}">
        <p14:creationId xmlns:p14="http://schemas.microsoft.com/office/powerpoint/2010/main" val="29947690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564191" y="150605"/>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437745" y="781401"/>
            <a:ext cx="11374151" cy="5170646"/>
          </a:xfrm>
          <a:prstGeom prst="rect">
            <a:avLst/>
          </a:prstGeom>
          <a:noFill/>
        </p:spPr>
        <p:txBody>
          <a:bodyPr wrap="square" rtlCol="0">
            <a:spAutoFit/>
          </a:bodyPr>
          <a:lstStyle/>
          <a:p>
            <a:r>
              <a:rPr lang="en-US" sz="2800" b="1" dirty="0" smtClean="0"/>
              <a:t>3.12 Video Cards:</a:t>
            </a:r>
          </a:p>
          <a:p>
            <a:r>
              <a:rPr lang="en-US" b="1" dirty="0"/>
              <a:t>Video cards process graphical information for output to an external display. Video cards can be implemented as a dedicated expansion board or integrated with other components (e.g., the motherboard or CPU</a:t>
            </a:r>
            <a:r>
              <a:rPr lang="en-US" b="1" dirty="0" smtClean="0"/>
              <a:t>).</a:t>
            </a:r>
          </a:p>
          <a:p>
            <a:endParaRPr lang="en-US" b="1" dirty="0"/>
          </a:p>
          <a:p>
            <a:pPr lvl="0"/>
            <a:r>
              <a:rPr lang="en-US" dirty="0" smtClean="0"/>
              <a:t>o Dedicated </a:t>
            </a:r>
            <a:r>
              <a:rPr lang="en-US" dirty="0"/>
              <a:t>video cards</a:t>
            </a:r>
            <a:r>
              <a:rPr lang="en-US" dirty="0" smtClean="0"/>
              <a:t>:</a:t>
            </a:r>
          </a:p>
          <a:p>
            <a:pPr lvl="0"/>
            <a:endParaRPr lang="en-US" sz="2000" dirty="0"/>
          </a:p>
          <a:p>
            <a:pPr lvl="1"/>
            <a:r>
              <a:rPr lang="en-US" dirty="0" smtClean="0"/>
              <a:t>a. Are </a:t>
            </a:r>
            <a:r>
              <a:rPr lang="en-US" dirty="0"/>
              <a:t>installed in an expansion slot on the motherboard</a:t>
            </a:r>
            <a:endParaRPr lang="en-US" sz="2000" dirty="0"/>
          </a:p>
          <a:p>
            <a:pPr lvl="1"/>
            <a:r>
              <a:rPr lang="en-US" dirty="0" smtClean="0"/>
              <a:t>b. Have </a:t>
            </a:r>
            <a:r>
              <a:rPr lang="en-US" dirty="0"/>
              <a:t>a GPU and a dedicated, high-speed video memory bank</a:t>
            </a:r>
            <a:endParaRPr lang="en-US" sz="2000" dirty="0"/>
          </a:p>
          <a:p>
            <a:pPr lvl="1"/>
            <a:r>
              <a:rPr lang="en-US" dirty="0" smtClean="0"/>
              <a:t>c. Are </a:t>
            </a:r>
            <a:r>
              <a:rPr lang="en-US" dirty="0"/>
              <a:t>more powerful than integrated video cards, but are also more </a:t>
            </a:r>
            <a:r>
              <a:rPr lang="en-US" dirty="0" smtClean="0"/>
              <a:t>expensive</a:t>
            </a:r>
          </a:p>
          <a:p>
            <a:pPr lvl="1"/>
            <a:endParaRPr lang="en-US" sz="2000" dirty="0"/>
          </a:p>
          <a:p>
            <a:pPr lvl="0"/>
            <a:r>
              <a:rPr lang="en-US" dirty="0" smtClean="0"/>
              <a:t>o Integrated </a:t>
            </a:r>
            <a:r>
              <a:rPr lang="en-US" dirty="0"/>
              <a:t>graphics</a:t>
            </a:r>
            <a:r>
              <a:rPr lang="en-US" dirty="0" smtClean="0"/>
              <a:t>:</a:t>
            </a:r>
          </a:p>
          <a:p>
            <a:pPr lvl="0"/>
            <a:endParaRPr lang="en-US" sz="2000" dirty="0"/>
          </a:p>
          <a:p>
            <a:pPr lvl="1"/>
            <a:r>
              <a:rPr lang="en-US" dirty="0" smtClean="0"/>
              <a:t>a. Integrate </a:t>
            </a:r>
            <a:r>
              <a:rPr lang="en-US" dirty="0"/>
              <a:t>the GPU with another hardware component (e.g., a motherboard or CPU)</a:t>
            </a:r>
            <a:endParaRPr lang="en-US" sz="2000" dirty="0"/>
          </a:p>
          <a:p>
            <a:pPr lvl="1"/>
            <a:r>
              <a:rPr lang="en-US" dirty="0" smtClean="0"/>
              <a:t>b. Share </a:t>
            </a:r>
            <a:r>
              <a:rPr lang="en-US" dirty="0"/>
              <a:t>system memory for graphic processing</a:t>
            </a:r>
            <a:endParaRPr lang="en-US" sz="2000" dirty="0"/>
          </a:p>
          <a:p>
            <a:pPr lvl="1"/>
            <a:r>
              <a:rPr lang="en-US" dirty="0" smtClean="0"/>
              <a:t>c. Are </a:t>
            </a:r>
            <a:r>
              <a:rPr lang="en-US" dirty="0"/>
              <a:t>much cheaper than dedicated video cards, but are also less powerful</a:t>
            </a:r>
            <a:endParaRPr lang="en-US" sz="2000" dirty="0"/>
          </a:p>
          <a:p>
            <a:endParaRPr lang="en-US" b="1" dirty="0" smtClean="0"/>
          </a:p>
          <a:p>
            <a:r>
              <a:rPr lang="en-US" b="1" dirty="0" smtClean="0"/>
              <a:t>Note: </a:t>
            </a:r>
            <a:r>
              <a:rPr lang="en-US" i="1" dirty="0" smtClean="0"/>
              <a:t>Intel CPU chips tend to have integrated graphics, whereas AMD usually requires a dedicated video card.</a:t>
            </a:r>
            <a:endParaRPr lang="en-US" i="1" dirty="0"/>
          </a:p>
          <a:p>
            <a:endParaRPr lang="en-US" sz="800" b="1" dirty="0"/>
          </a:p>
        </p:txBody>
      </p:sp>
    </p:spTree>
    <p:extLst>
      <p:ext uri="{BB962C8B-B14F-4D97-AF65-F5344CB8AC3E}">
        <p14:creationId xmlns:p14="http://schemas.microsoft.com/office/powerpoint/2010/main" val="216111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564191" y="150605"/>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405472" y="569903"/>
            <a:ext cx="11374151" cy="923330"/>
          </a:xfrm>
          <a:prstGeom prst="rect">
            <a:avLst/>
          </a:prstGeom>
          <a:noFill/>
        </p:spPr>
        <p:txBody>
          <a:bodyPr wrap="square" rtlCol="0">
            <a:spAutoFit/>
          </a:bodyPr>
          <a:lstStyle/>
          <a:p>
            <a:r>
              <a:rPr lang="en-US" sz="2800" b="1" dirty="0" smtClean="0"/>
              <a:t>3.12 Video Cards:</a:t>
            </a:r>
          </a:p>
          <a:p>
            <a:r>
              <a:rPr lang="en-US" b="1" dirty="0"/>
              <a:t>When selecting a video card, keep in mind the following </a:t>
            </a:r>
            <a:r>
              <a:rPr lang="en-US" b="1" dirty="0" smtClean="0"/>
              <a:t>characteristics:</a:t>
            </a:r>
          </a:p>
          <a:p>
            <a:endParaRPr lang="en-US" sz="800" b="1" dirty="0"/>
          </a:p>
        </p:txBody>
      </p:sp>
      <p:pic>
        <p:nvPicPr>
          <p:cNvPr id="19458" name="Picture 2"/>
          <p:cNvPicPr>
            <a:picLocks noChangeAspect="1" noChangeArrowheads="1"/>
          </p:cNvPicPr>
          <p:nvPr/>
        </p:nvPicPr>
        <p:blipFill>
          <a:blip r:embed="rId3" cstate="print"/>
          <a:srcRect/>
          <a:stretch>
            <a:fillRect/>
          </a:stretch>
        </p:blipFill>
        <p:spPr bwMode="auto">
          <a:xfrm>
            <a:off x="1009291" y="1482493"/>
            <a:ext cx="10075863" cy="4922979"/>
          </a:xfrm>
          <a:prstGeom prst="rect">
            <a:avLst/>
          </a:prstGeom>
          <a:noFill/>
          <a:ln w="9525">
            <a:noFill/>
            <a:miter lim="800000"/>
            <a:headEnd/>
            <a:tailEnd/>
          </a:ln>
        </p:spPr>
      </p:pic>
    </p:spTree>
    <p:extLst>
      <p:ext uri="{BB962C8B-B14F-4D97-AF65-F5344CB8AC3E}">
        <p14:creationId xmlns:p14="http://schemas.microsoft.com/office/powerpoint/2010/main" val="1102226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607221" y="301213"/>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381725" y="771964"/>
            <a:ext cx="11374151" cy="1231106"/>
          </a:xfrm>
          <a:prstGeom prst="rect">
            <a:avLst/>
          </a:prstGeom>
          <a:noFill/>
        </p:spPr>
        <p:txBody>
          <a:bodyPr wrap="square" rtlCol="0">
            <a:spAutoFit/>
          </a:bodyPr>
          <a:lstStyle/>
          <a:p>
            <a:r>
              <a:rPr lang="en-US" sz="2800" b="1" dirty="0" smtClean="0"/>
              <a:t>3.12 Video Cards:</a:t>
            </a:r>
          </a:p>
          <a:p>
            <a:endParaRPr lang="en-US" sz="2800" b="1" dirty="0" smtClean="0"/>
          </a:p>
          <a:p>
            <a:endParaRPr lang="en-US" i="1" dirty="0"/>
          </a:p>
        </p:txBody>
      </p:sp>
      <p:pic>
        <p:nvPicPr>
          <p:cNvPr id="20482" name="Picture 2"/>
          <p:cNvPicPr>
            <a:picLocks noChangeAspect="1" noChangeArrowheads="1"/>
          </p:cNvPicPr>
          <p:nvPr/>
        </p:nvPicPr>
        <p:blipFill>
          <a:blip r:embed="rId3" cstate="print"/>
          <a:srcRect/>
          <a:stretch>
            <a:fillRect/>
          </a:stretch>
        </p:blipFill>
        <p:spPr bwMode="auto">
          <a:xfrm>
            <a:off x="948906" y="1321232"/>
            <a:ext cx="10114921" cy="4775605"/>
          </a:xfrm>
          <a:prstGeom prst="rect">
            <a:avLst/>
          </a:prstGeom>
          <a:noFill/>
          <a:ln w="9525">
            <a:noFill/>
            <a:miter lim="800000"/>
            <a:headEnd/>
            <a:tailEnd/>
          </a:ln>
        </p:spPr>
      </p:pic>
    </p:spTree>
    <p:extLst>
      <p:ext uri="{BB962C8B-B14F-4D97-AF65-F5344CB8AC3E}">
        <p14:creationId xmlns:p14="http://schemas.microsoft.com/office/powerpoint/2010/main" val="6942419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607221" y="301213"/>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517514" y="630085"/>
            <a:ext cx="11374151" cy="800219"/>
          </a:xfrm>
          <a:prstGeom prst="rect">
            <a:avLst/>
          </a:prstGeom>
          <a:noFill/>
        </p:spPr>
        <p:txBody>
          <a:bodyPr wrap="square" rtlCol="0">
            <a:spAutoFit/>
          </a:bodyPr>
          <a:lstStyle/>
          <a:p>
            <a:r>
              <a:rPr lang="en-US" sz="2800" b="1" dirty="0" smtClean="0"/>
              <a:t>3.12 Video Cards:</a:t>
            </a:r>
          </a:p>
          <a:p>
            <a:r>
              <a:rPr lang="en-US" dirty="0" smtClean="0"/>
              <a:t>		</a:t>
            </a:r>
            <a:endParaRPr lang="en-US" i="1" dirty="0"/>
          </a:p>
        </p:txBody>
      </p:sp>
      <p:pic>
        <p:nvPicPr>
          <p:cNvPr id="21506" name="Picture 2"/>
          <p:cNvPicPr>
            <a:picLocks noChangeAspect="1" noChangeArrowheads="1"/>
          </p:cNvPicPr>
          <p:nvPr/>
        </p:nvPicPr>
        <p:blipFill>
          <a:blip r:embed="rId3" cstate="print"/>
          <a:srcRect/>
          <a:stretch>
            <a:fillRect/>
          </a:stretch>
        </p:blipFill>
        <p:spPr bwMode="auto">
          <a:xfrm>
            <a:off x="966158" y="1138842"/>
            <a:ext cx="10561219" cy="5466236"/>
          </a:xfrm>
          <a:prstGeom prst="rect">
            <a:avLst/>
          </a:prstGeom>
          <a:noFill/>
          <a:ln w="9525">
            <a:noFill/>
            <a:miter lim="800000"/>
            <a:headEnd/>
            <a:tailEnd/>
          </a:ln>
        </p:spPr>
      </p:pic>
    </p:spTree>
    <p:extLst>
      <p:ext uri="{BB962C8B-B14F-4D97-AF65-F5344CB8AC3E}">
        <p14:creationId xmlns:p14="http://schemas.microsoft.com/office/powerpoint/2010/main" val="8877883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607221" y="301213"/>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504523" y="636174"/>
            <a:ext cx="11374151" cy="523220"/>
          </a:xfrm>
          <a:prstGeom prst="rect">
            <a:avLst/>
          </a:prstGeom>
          <a:noFill/>
        </p:spPr>
        <p:txBody>
          <a:bodyPr wrap="square" rtlCol="0">
            <a:spAutoFit/>
          </a:bodyPr>
          <a:lstStyle/>
          <a:p>
            <a:r>
              <a:rPr lang="en-US" sz="2800" b="1" dirty="0" smtClean="0"/>
              <a:t>3.12 Video Cards:</a:t>
            </a:r>
          </a:p>
        </p:txBody>
      </p:sp>
      <p:pic>
        <p:nvPicPr>
          <p:cNvPr id="22530" name="Picture 2"/>
          <p:cNvPicPr>
            <a:picLocks noChangeAspect="1" noChangeArrowheads="1"/>
          </p:cNvPicPr>
          <p:nvPr/>
        </p:nvPicPr>
        <p:blipFill>
          <a:blip r:embed="rId3" cstate="print"/>
          <a:srcRect/>
          <a:stretch>
            <a:fillRect/>
          </a:stretch>
        </p:blipFill>
        <p:spPr bwMode="auto">
          <a:xfrm>
            <a:off x="793631" y="1157304"/>
            <a:ext cx="10699241" cy="5303522"/>
          </a:xfrm>
          <a:prstGeom prst="rect">
            <a:avLst/>
          </a:prstGeom>
          <a:noFill/>
          <a:ln w="9525">
            <a:noFill/>
            <a:miter lim="800000"/>
            <a:headEnd/>
            <a:tailEnd/>
          </a:ln>
        </p:spPr>
      </p:pic>
    </p:spTree>
    <p:extLst>
      <p:ext uri="{BB962C8B-B14F-4D97-AF65-F5344CB8AC3E}">
        <p14:creationId xmlns:p14="http://schemas.microsoft.com/office/powerpoint/2010/main" val="4004471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564191" y="150605"/>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297895" y="942766"/>
            <a:ext cx="11610821" cy="1508105"/>
          </a:xfrm>
          <a:prstGeom prst="rect">
            <a:avLst/>
          </a:prstGeom>
          <a:noFill/>
        </p:spPr>
        <p:txBody>
          <a:bodyPr wrap="square" rtlCol="0">
            <a:spAutoFit/>
          </a:bodyPr>
          <a:lstStyle/>
          <a:p>
            <a:r>
              <a:rPr lang="en-US" sz="2800" b="1" dirty="0" smtClean="0"/>
              <a:t>3.7 Memory: (continued)</a:t>
            </a:r>
          </a:p>
          <a:p>
            <a:r>
              <a:rPr lang="en-US" b="1" dirty="0"/>
              <a:t>All system memory used in personal computers is DRAM. Individual DRAM chips are packaged onto a board that contains circuitry for reading and writing to the memory. You should be aware of the following standards for DRAM:</a:t>
            </a:r>
          </a:p>
          <a:p>
            <a:endParaRPr lang="en-US" sz="2800" b="1" dirty="0" smtClean="0"/>
          </a:p>
        </p:txBody>
      </p:sp>
      <p:pic>
        <p:nvPicPr>
          <p:cNvPr id="3074" name="Picture 2"/>
          <p:cNvPicPr>
            <a:picLocks noChangeAspect="1" noChangeArrowheads="1"/>
          </p:cNvPicPr>
          <p:nvPr/>
        </p:nvPicPr>
        <p:blipFill>
          <a:blip r:embed="rId3" cstate="print"/>
          <a:srcRect b="42408"/>
          <a:stretch>
            <a:fillRect/>
          </a:stretch>
        </p:blipFill>
        <p:spPr bwMode="auto">
          <a:xfrm>
            <a:off x="996442" y="2134139"/>
            <a:ext cx="9772761" cy="4145891"/>
          </a:xfrm>
          <a:prstGeom prst="rect">
            <a:avLst/>
          </a:prstGeom>
          <a:noFill/>
          <a:ln w="9525">
            <a:noFill/>
            <a:miter lim="800000"/>
            <a:headEnd/>
            <a:tailEnd/>
          </a:ln>
        </p:spPr>
      </p:pic>
    </p:spTree>
    <p:extLst>
      <p:ext uri="{BB962C8B-B14F-4D97-AF65-F5344CB8AC3E}">
        <p14:creationId xmlns:p14="http://schemas.microsoft.com/office/powerpoint/2010/main" val="6610636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607221" y="301213"/>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491634" y="680930"/>
            <a:ext cx="11374151" cy="523220"/>
          </a:xfrm>
          <a:prstGeom prst="rect">
            <a:avLst/>
          </a:prstGeom>
          <a:noFill/>
        </p:spPr>
        <p:txBody>
          <a:bodyPr wrap="square" rtlCol="0">
            <a:spAutoFit/>
          </a:bodyPr>
          <a:lstStyle/>
          <a:p>
            <a:r>
              <a:rPr lang="en-US" sz="2800" b="1" dirty="0" smtClean="0"/>
              <a:t>3.12 Video Cards:</a:t>
            </a:r>
          </a:p>
        </p:txBody>
      </p:sp>
      <p:pic>
        <p:nvPicPr>
          <p:cNvPr id="23554" name="Picture 2"/>
          <p:cNvPicPr>
            <a:picLocks noChangeAspect="1" noChangeArrowheads="1"/>
          </p:cNvPicPr>
          <p:nvPr/>
        </p:nvPicPr>
        <p:blipFill>
          <a:blip r:embed="rId3" cstate="print"/>
          <a:srcRect/>
          <a:stretch>
            <a:fillRect/>
          </a:stretch>
        </p:blipFill>
        <p:spPr bwMode="auto">
          <a:xfrm>
            <a:off x="298450" y="1559464"/>
            <a:ext cx="11593513" cy="2997200"/>
          </a:xfrm>
          <a:prstGeom prst="rect">
            <a:avLst/>
          </a:prstGeom>
          <a:noFill/>
          <a:ln w="9525">
            <a:noFill/>
            <a:miter lim="800000"/>
            <a:headEnd/>
            <a:tailEnd/>
          </a:ln>
        </p:spPr>
      </p:pic>
    </p:spTree>
    <p:extLst>
      <p:ext uri="{BB962C8B-B14F-4D97-AF65-F5344CB8AC3E}">
        <p14:creationId xmlns:p14="http://schemas.microsoft.com/office/powerpoint/2010/main" val="15051141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607221" y="301213"/>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272660" y="301213"/>
            <a:ext cx="11374151" cy="523220"/>
          </a:xfrm>
          <a:prstGeom prst="rect">
            <a:avLst/>
          </a:prstGeom>
          <a:noFill/>
        </p:spPr>
        <p:txBody>
          <a:bodyPr wrap="square" rtlCol="0">
            <a:spAutoFit/>
          </a:bodyPr>
          <a:lstStyle/>
          <a:p>
            <a:r>
              <a:rPr lang="en-US" sz="2800" b="1" dirty="0" smtClean="0"/>
              <a:t>3.12 Video Cards:</a:t>
            </a:r>
          </a:p>
        </p:txBody>
      </p:sp>
      <p:pic>
        <p:nvPicPr>
          <p:cNvPr id="24578" name="Picture 2"/>
          <p:cNvPicPr>
            <a:picLocks noChangeAspect="1" noChangeArrowheads="1"/>
          </p:cNvPicPr>
          <p:nvPr/>
        </p:nvPicPr>
        <p:blipFill>
          <a:blip r:embed="rId3" cstate="print"/>
          <a:srcRect/>
          <a:stretch>
            <a:fillRect/>
          </a:stretch>
        </p:blipFill>
        <p:spPr bwMode="auto">
          <a:xfrm>
            <a:off x="255318" y="794948"/>
            <a:ext cx="11593513" cy="5854700"/>
          </a:xfrm>
          <a:prstGeom prst="rect">
            <a:avLst/>
          </a:prstGeom>
          <a:noFill/>
          <a:ln w="9525">
            <a:noFill/>
            <a:miter lim="800000"/>
            <a:headEnd/>
            <a:tailEnd/>
          </a:ln>
        </p:spPr>
      </p:pic>
    </p:spTree>
    <p:extLst>
      <p:ext uri="{BB962C8B-B14F-4D97-AF65-F5344CB8AC3E}">
        <p14:creationId xmlns:p14="http://schemas.microsoft.com/office/powerpoint/2010/main" val="40746844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607221" y="301213"/>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380236" y="1624403"/>
            <a:ext cx="11374151" cy="954107"/>
          </a:xfrm>
          <a:prstGeom prst="rect">
            <a:avLst/>
          </a:prstGeom>
          <a:noFill/>
        </p:spPr>
        <p:txBody>
          <a:bodyPr wrap="square" rtlCol="0">
            <a:spAutoFit/>
          </a:bodyPr>
          <a:lstStyle/>
          <a:p>
            <a:r>
              <a:rPr lang="en-US" sz="2800" b="1" dirty="0" smtClean="0"/>
              <a:t>3.12 Video Cards:</a:t>
            </a:r>
          </a:p>
          <a:p>
            <a:endParaRPr lang="en-US" sz="2800" b="1" dirty="0" smtClean="0"/>
          </a:p>
        </p:txBody>
      </p:sp>
      <p:pic>
        <p:nvPicPr>
          <p:cNvPr id="25602" name="Picture 2"/>
          <p:cNvPicPr>
            <a:picLocks noChangeAspect="1" noChangeArrowheads="1"/>
          </p:cNvPicPr>
          <p:nvPr/>
        </p:nvPicPr>
        <p:blipFill>
          <a:blip r:embed="rId3" cstate="print"/>
          <a:srcRect/>
          <a:stretch>
            <a:fillRect/>
          </a:stretch>
        </p:blipFill>
        <p:spPr bwMode="auto">
          <a:xfrm>
            <a:off x="279400" y="2292350"/>
            <a:ext cx="11631613" cy="2273300"/>
          </a:xfrm>
          <a:prstGeom prst="rect">
            <a:avLst/>
          </a:prstGeom>
          <a:noFill/>
          <a:ln w="9525">
            <a:noFill/>
            <a:miter lim="800000"/>
            <a:headEnd/>
            <a:tailEnd/>
          </a:ln>
        </p:spPr>
      </p:pic>
    </p:spTree>
    <p:extLst>
      <p:ext uri="{BB962C8B-B14F-4D97-AF65-F5344CB8AC3E}">
        <p14:creationId xmlns:p14="http://schemas.microsoft.com/office/powerpoint/2010/main" val="16024426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607221" y="301213"/>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369478" y="1050343"/>
            <a:ext cx="11374151" cy="5355312"/>
          </a:xfrm>
          <a:prstGeom prst="rect">
            <a:avLst/>
          </a:prstGeom>
          <a:noFill/>
        </p:spPr>
        <p:txBody>
          <a:bodyPr wrap="square" rtlCol="0">
            <a:spAutoFit/>
          </a:bodyPr>
          <a:lstStyle/>
          <a:p>
            <a:r>
              <a:rPr lang="en-US" sz="2800" b="1" dirty="0" smtClean="0"/>
              <a:t>3.12.4 Video Card Installation:</a:t>
            </a:r>
            <a:r>
              <a:rPr lang="en-US" dirty="0" smtClean="0"/>
              <a:t>	</a:t>
            </a:r>
          </a:p>
          <a:p>
            <a:r>
              <a:rPr lang="en-US" b="1" dirty="0"/>
              <a:t>Use the following process to install a dedicated video card</a:t>
            </a:r>
            <a:r>
              <a:rPr lang="en-US" b="1" dirty="0" smtClean="0"/>
              <a:t>:</a:t>
            </a:r>
          </a:p>
          <a:p>
            <a:endParaRPr lang="en-US" sz="1000" b="1" dirty="0"/>
          </a:p>
          <a:p>
            <a:pPr lvl="0"/>
            <a:r>
              <a:rPr lang="en-US" dirty="0" smtClean="0"/>
              <a:t>o Video </a:t>
            </a:r>
            <a:r>
              <a:rPr lang="en-US" dirty="0"/>
              <a:t>cards must be compatible with the expansion slots on the motherboard.</a:t>
            </a:r>
            <a:endParaRPr lang="en-US" sz="2000" dirty="0"/>
          </a:p>
          <a:p>
            <a:pPr lvl="0"/>
            <a:r>
              <a:rPr lang="en-US" dirty="0" smtClean="0"/>
              <a:t>o If </a:t>
            </a:r>
            <a:r>
              <a:rPr lang="en-US" dirty="0"/>
              <a:t>the motherboard has integrated graphics, disable it in the CMOS configuration when installing a dedicated </a:t>
            </a:r>
            <a:r>
              <a:rPr lang="en-US" dirty="0" smtClean="0"/>
              <a:t>video</a:t>
            </a:r>
            <a:br>
              <a:rPr lang="en-US" dirty="0" smtClean="0"/>
            </a:br>
            <a:r>
              <a:rPr lang="en-US" dirty="0" smtClean="0"/>
              <a:t>    </a:t>
            </a:r>
            <a:r>
              <a:rPr lang="en-US" dirty="0"/>
              <a:t>card.</a:t>
            </a:r>
            <a:endParaRPr lang="en-US" sz="2000" dirty="0"/>
          </a:p>
          <a:p>
            <a:pPr lvl="0"/>
            <a:r>
              <a:rPr lang="en-US" dirty="0" smtClean="0"/>
              <a:t>o Install </a:t>
            </a:r>
            <a:r>
              <a:rPr lang="en-US" dirty="0"/>
              <a:t>the video card in the first open expansion slot.</a:t>
            </a:r>
            <a:endParaRPr lang="en-US" sz="2000" dirty="0"/>
          </a:p>
          <a:p>
            <a:pPr lvl="0"/>
            <a:r>
              <a:rPr lang="en-US" dirty="0" smtClean="0"/>
              <a:t>o If </a:t>
            </a:r>
            <a:r>
              <a:rPr lang="en-US" dirty="0"/>
              <a:t>using a multi-GPU configuration (SLI or </a:t>
            </a:r>
            <a:r>
              <a:rPr lang="en-US" dirty="0" err="1"/>
              <a:t>CrossFire</a:t>
            </a:r>
            <a:r>
              <a:rPr lang="en-US" dirty="0"/>
              <a:t>):</a:t>
            </a:r>
            <a:endParaRPr lang="en-US" sz="2000" dirty="0"/>
          </a:p>
          <a:p>
            <a:pPr lvl="1"/>
            <a:r>
              <a:rPr lang="en-US" dirty="0" smtClean="0"/>
              <a:t>1. Install </a:t>
            </a:r>
            <a:r>
              <a:rPr lang="en-US" dirty="0"/>
              <a:t>the secondary video card in the next open expansion slot.</a:t>
            </a:r>
            <a:endParaRPr lang="en-US" sz="2000" dirty="0"/>
          </a:p>
          <a:p>
            <a:pPr lvl="1"/>
            <a:r>
              <a:rPr lang="en-US" dirty="0" smtClean="0"/>
              <a:t>2. Link </a:t>
            </a:r>
            <a:r>
              <a:rPr lang="en-US" dirty="0"/>
              <a:t>the two video cards together using the bridge clip.</a:t>
            </a:r>
            <a:endParaRPr lang="en-US" sz="2000" dirty="0"/>
          </a:p>
          <a:p>
            <a:pPr lvl="0"/>
            <a:r>
              <a:rPr lang="en-US" dirty="0" smtClean="0"/>
              <a:t>o Connect </a:t>
            </a:r>
            <a:r>
              <a:rPr lang="en-US" dirty="0"/>
              <a:t>any additional power connectors to the video card(s) (e.g., 6-pin or 8-pin </a:t>
            </a:r>
            <a:r>
              <a:rPr lang="en-US" dirty="0" err="1"/>
              <a:t>auxilary</a:t>
            </a:r>
            <a:r>
              <a:rPr lang="en-US" dirty="0"/>
              <a:t> power</a:t>
            </a:r>
            <a:r>
              <a:rPr lang="en-US" dirty="0" smtClean="0"/>
              <a:t>).</a:t>
            </a:r>
          </a:p>
          <a:p>
            <a:pPr lvl="0"/>
            <a:endParaRPr lang="en-US" sz="400" dirty="0"/>
          </a:p>
          <a:p>
            <a:r>
              <a:rPr lang="en-US" b="1" dirty="0" smtClean="0"/>
              <a:t>Note: </a:t>
            </a:r>
            <a:r>
              <a:rPr lang="en-US" i="1" dirty="0" smtClean="0"/>
              <a:t>Some </a:t>
            </a:r>
            <a:r>
              <a:rPr lang="en-US" i="1" dirty="0"/>
              <a:t>motherboards have an additional power connector near the expansion slots that are used with multi-GPU configurations</a:t>
            </a:r>
            <a:r>
              <a:rPr lang="en-US" i="1" dirty="0" smtClean="0"/>
              <a:t>.</a:t>
            </a:r>
          </a:p>
          <a:p>
            <a:endParaRPr lang="en-US" sz="400" dirty="0"/>
          </a:p>
          <a:p>
            <a:pPr lvl="0"/>
            <a:r>
              <a:rPr lang="en-US" dirty="0" smtClean="0"/>
              <a:t>o Connect </a:t>
            </a:r>
            <a:r>
              <a:rPr lang="en-US" dirty="0"/>
              <a:t>the external display to the video card using the appropriate cable. When using a multi-GPU configuration, </a:t>
            </a:r>
            <a:r>
              <a:rPr lang="en-US" dirty="0" smtClean="0"/>
              <a:t/>
            </a:r>
            <a:br>
              <a:rPr lang="en-US" dirty="0" smtClean="0"/>
            </a:br>
            <a:r>
              <a:rPr lang="en-US" dirty="0" smtClean="0"/>
              <a:t>   connect </a:t>
            </a:r>
            <a:r>
              <a:rPr lang="en-US" dirty="0"/>
              <a:t>the monitor to the primary (first) video card.</a:t>
            </a:r>
          </a:p>
          <a:p>
            <a:pPr lvl="0"/>
            <a:r>
              <a:rPr lang="en-US" dirty="0" smtClean="0"/>
              <a:t>o After </a:t>
            </a:r>
            <a:r>
              <a:rPr lang="en-US" dirty="0"/>
              <a:t>installing the video card and making all necessary connections, turn on the computer.</a:t>
            </a:r>
          </a:p>
          <a:p>
            <a:pPr lvl="0"/>
            <a:r>
              <a:rPr lang="en-US" dirty="0" smtClean="0"/>
              <a:t>o In </a:t>
            </a:r>
            <a:r>
              <a:rPr lang="en-US" dirty="0"/>
              <a:t>the operating system, install the video card drivers.</a:t>
            </a:r>
          </a:p>
          <a:p>
            <a:pPr lvl="0"/>
            <a:r>
              <a:rPr lang="en-US" dirty="0" smtClean="0"/>
              <a:t>o If </a:t>
            </a:r>
            <a:r>
              <a:rPr lang="en-US" dirty="0"/>
              <a:t>using a multi-GPU configuration, install all necessary configuration software</a:t>
            </a:r>
            <a:r>
              <a:rPr lang="en-US" dirty="0" smtClean="0"/>
              <a:t>.</a:t>
            </a:r>
            <a:endParaRPr lang="en-US" dirty="0"/>
          </a:p>
        </p:txBody>
      </p:sp>
    </p:spTree>
    <p:extLst>
      <p:ext uri="{BB962C8B-B14F-4D97-AF65-F5344CB8AC3E}">
        <p14:creationId xmlns:p14="http://schemas.microsoft.com/office/powerpoint/2010/main" val="27307322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607221" y="301213"/>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455538" y="1179434"/>
            <a:ext cx="11374151" cy="3293209"/>
          </a:xfrm>
          <a:prstGeom prst="rect">
            <a:avLst/>
          </a:prstGeom>
          <a:noFill/>
        </p:spPr>
        <p:txBody>
          <a:bodyPr wrap="square" rtlCol="0">
            <a:spAutoFit/>
          </a:bodyPr>
          <a:lstStyle/>
          <a:p>
            <a:r>
              <a:rPr lang="en-US" sz="2800" b="1" dirty="0" smtClean="0"/>
              <a:t>3.13 Audio Cards:</a:t>
            </a:r>
            <a:r>
              <a:rPr lang="en-US" dirty="0" smtClean="0"/>
              <a:t>	</a:t>
            </a:r>
          </a:p>
          <a:p>
            <a:r>
              <a:rPr lang="en-US" b="1" dirty="0"/>
              <a:t>A </a:t>
            </a:r>
            <a:r>
              <a:rPr lang="en-US" b="1" i="1" dirty="0"/>
              <a:t>sound card</a:t>
            </a:r>
            <a:r>
              <a:rPr lang="en-US" b="1" dirty="0"/>
              <a:t> is an expansion card (or an integrated component on the motherboard) that manages sound input and output. Because computers use digital data, sound cards must convert analog sound into digital data, and digital data into analog sound. The following components are used to do this</a:t>
            </a:r>
            <a:r>
              <a:rPr lang="en-US" b="1" dirty="0" smtClean="0"/>
              <a:t>:</a:t>
            </a:r>
          </a:p>
          <a:p>
            <a:endParaRPr lang="en-US" b="1" dirty="0"/>
          </a:p>
          <a:p>
            <a:pPr lvl="0"/>
            <a:r>
              <a:rPr lang="en-US" dirty="0" smtClean="0"/>
              <a:t>o The </a:t>
            </a:r>
            <a:r>
              <a:rPr lang="en-US" dirty="0"/>
              <a:t>Analog-to-Digital Converter (ADC) converts analog sound into digital data</a:t>
            </a:r>
            <a:r>
              <a:rPr lang="en-US" dirty="0" smtClean="0"/>
              <a:t>.</a:t>
            </a:r>
          </a:p>
          <a:p>
            <a:pPr lvl="0"/>
            <a:endParaRPr lang="en-US" dirty="0"/>
          </a:p>
          <a:p>
            <a:pPr lvl="0"/>
            <a:r>
              <a:rPr lang="en-US" dirty="0" smtClean="0"/>
              <a:t>o The </a:t>
            </a:r>
            <a:r>
              <a:rPr lang="en-US" dirty="0"/>
              <a:t>Digital-to-Analog Converter (DAC) converts digital data into analog sound (in preparation to be played on </a:t>
            </a:r>
            <a:r>
              <a:rPr lang="en-US" dirty="0" smtClean="0"/>
              <a:t/>
            </a:r>
            <a:br>
              <a:rPr lang="en-US" dirty="0" smtClean="0"/>
            </a:br>
            <a:r>
              <a:rPr lang="en-US" dirty="0" smtClean="0"/>
              <a:t>   speakers).</a:t>
            </a:r>
          </a:p>
          <a:p>
            <a:pPr lvl="0"/>
            <a:endParaRPr lang="en-US" dirty="0" smtClean="0"/>
          </a:p>
          <a:p>
            <a:pPr lvl="0"/>
            <a:r>
              <a:rPr lang="en-US" dirty="0" smtClean="0"/>
              <a:t>o The Digital Signal Processor (DSP) is an onboard processor that handles analog and digital conversion.</a:t>
            </a:r>
            <a:endParaRPr lang="en-US" dirty="0"/>
          </a:p>
        </p:txBody>
      </p:sp>
    </p:spTree>
    <p:extLst>
      <p:ext uri="{BB962C8B-B14F-4D97-AF65-F5344CB8AC3E}">
        <p14:creationId xmlns:p14="http://schemas.microsoft.com/office/powerpoint/2010/main" val="19199741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607221" y="301213"/>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455538" y="1179434"/>
            <a:ext cx="11374151" cy="4924425"/>
          </a:xfrm>
          <a:prstGeom prst="rect">
            <a:avLst/>
          </a:prstGeom>
          <a:noFill/>
        </p:spPr>
        <p:txBody>
          <a:bodyPr wrap="square" rtlCol="0">
            <a:spAutoFit/>
          </a:bodyPr>
          <a:lstStyle/>
          <a:p>
            <a:r>
              <a:rPr lang="en-US" sz="2800" b="1" dirty="0" smtClean="0"/>
              <a:t>3.13 Audio Cards:</a:t>
            </a:r>
            <a:r>
              <a:rPr lang="en-US" dirty="0" smtClean="0"/>
              <a:t>	</a:t>
            </a:r>
          </a:p>
          <a:p>
            <a:r>
              <a:rPr lang="en-US" b="1" dirty="0"/>
              <a:t>When purchasing a sound card, be aware of the following considerations</a:t>
            </a:r>
            <a:r>
              <a:rPr lang="en-US" b="1" dirty="0" smtClean="0"/>
              <a:t>:</a:t>
            </a:r>
          </a:p>
          <a:p>
            <a:endParaRPr lang="en-US" sz="800" b="1" dirty="0"/>
          </a:p>
          <a:p>
            <a:r>
              <a:rPr lang="en-US" b="1" dirty="0" smtClean="0"/>
              <a:t>Component	Description</a:t>
            </a:r>
          </a:p>
          <a:p>
            <a:r>
              <a:rPr lang="en-US" dirty="0" smtClean="0"/>
              <a:t>Bus support	</a:t>
            </a:r>
            <a:r>
              <a:rPr lang="en-US" dirty="0"/>
              <a:t>Sound cards can be installed via an expansion slot (e.g., PCI or </a:t>
            </a:r>
            <a:r>
              <a:rPr lang="en-US" dirty="0" err="1"/>
              <a:t>PCIe</a:t>
            </a:r>
            <a:r>
              <a:rPr lang="en-US" dirty="0"/>
              <a:t> x1) on the motherboard. When </a:t>
            </a:r>
            <a:r>
              <a:rPr lang="en-US" dirty="0" smtClean="0"/>
              <a:t>		selecting </a:t>
            </a:r>
            <a:r>
              <a:rPr lang="en-US" dirty="0"/>
              <a:t>a sound card, make sure the bus type is compatible with your motherboard</a:t>
            </a:r>
            <a:r>
              <a:rPr lang="en-US" dirty="0" smtClean="0"/>
              <a:t>.</a:t>
            </a:r>
          </a:p>
          <a:p>
            <a:endParaRPr lang="en-US" sz="800" dirty="0"/>
          </a:p>
          <a:p>
            <a:r>
              <a:rPr lang="en-US" dirty="0" smtClean="0"/>
              <a:t>		</a:t>
            </a:r>
            <a:r>
              <a:rPr lang="en-US" b="1" dirty="0" smtClean="0"/>
              <a:t>Note</a:t>
            </a:r>
            <a:r>
              <a:rPr lang="en-US" dirty="0" smtClean="0"/>
              <a:t>: </a:t>
            </a:r>
            <a:r>
              <a:rPr lang="en-US" i="1" dirty="0"/>
              <a:t>Most new motherboards have an onboard sound card</a:t>
            </a:r>
            <a:r>
              <a:rPr lang="en-US" i="1" dirty="0" smtClean="0"/>
              <a:t>.</a:t>
            </a:r>
          </a:p>
          <a:p>
            <a:endParaRPr lang="en-US" dirty="0" smtClean="0"/>
          </a:p>
          <a:p>
            <a:r>
              <a:rPr lang="en-US" dirty="0" smtClean="0"/>
              <a:t>Channels		</a:t>
            </a:r>
            <a:r>
              <a:rPr lang="en-US" dirty="0"/>
              <a:t>Audio can be split into multiple channels, which increases the sound quality and makes it more </a:t>
            </a:r>
            <a:r>
              <a:rPr lang="en-US" dirty="0" smtClean="0"/>
              <a:t>			realistic</a:t>
            </a:r>
            <a:r>
              <a:rPr lang="en-US" dirty="0"/>
              <a:t>. Some standard channel configurations are as follows</a:t>
            </a:r>
            <a:r>
              <a:rPr lang="en-US" dirty="0" smtClean="0"/>
              <a:t>:</a:t>
            </a:r>
          </a:p>
          <a:p>
            <a:endParaRPr lang="en-US" dirty="0"/>
          </a:p>
          <a:p>
            <a:pPr lvl="0"/>
            <a:r>
              <a:rPr lang="en-US" dirty="0" smtClean="0"/>
              <a:t>		o 2 </a:t>
            </a:r>
            <a:r>
              <a:rPr lang="en-US" dirty="0"/>
              <a:t>channel audio is stereo. Examples of 2 channel audio include standard TV and radio.</a:t>
            </a:r>
          </a:p>
          <a:p>
            <a:pPr lvl="0"/>
            <a:r>
              <a:rPr lang="en-US" dirty="0" smtClean="0"/>
              <a:t>		o 4 </a:t>
            </a:r>
            <a:r>
              <a:rPr lang="en-US" dirty="0"/>
              <a:t>channel audio is quadraphonic audio and was an early attempt at surround sound.</a:t>
            </a:r>
          </a:p>
          <a:p>
            <a:pPr lvl="0"/>
            <a:r>
              <a:rPr lang="en-US" dirty="0" smtClean="0"/>
              <a:t>		o 5.1 </a:t>
            </a:r>
            <a:r>
              <a:rPr lang="en-US" dirty="0"/>
              <a:t>channel audio, also known as surround sound, has 6 audio channels: five speakers and </a:t>
            </a:r>
            <a:r>
              <a:rPr lang="en-US" dirty="0" smtClean="0"/>
              <a:t>one</a:t>
            </a:r>
            <a:br>
              <a:rPr lang="en-US" dirty="0" smtClean="0"/>
            </a:br>
            <a:r>
              <a:rPr lang="en-US" dirty="0" smtClean="0"/>
              <a:t>		    </a:t>
            </a:r>
            <a:r>
              <a:rPr lang="en-US" dirty="0"/>
              <a:t>low-frequency effects subwoofer (LFE) channel.</a:t>
            </a:r>
          </a:p>
          <a:p>
            <a:r>
              <a:rPr lang="en-US" dirty="0" smtClean="0"/>
              <a:t>		o 7.1 </a:t>
            </a:r>
            <a:r>
              <a:rPr lang="en-US" dirty="0"/>
              <a:t>channel has 8 audio channels: 7 speakers and one LFE subwoofer channel. This is the </a:t>
            </a:r>
            <a:r>
              <a:rPr lang="en-US" dirty="0" smtClean="0"/>
              <a:t>first</a:t>
            </a:r>
            <a:br>
              <a:rPr lang="en-US" dirty="0" smtClean="0"/>
            </a:br>
            <a:r>
              <a:rPr lang="en-US" dirty="0" smtClean="0"/>
              <a:t>		   </a:t>
            </a:r>
            <a:r>
              <a:rPr lang="en-US" dirty="0"/>
              <a:t>technology providing error </a:t>
            </a:r>
            <a:r>
              <a:rPr lang="en-US" dirty="0" smtClean="0"/>
              <a:t>correction</a:t>
            </a:r>
            <a:endParaRPr lang="en-US" dirty="0"/>
          </a:p>
        </p:txBody>
      </p:sp>
    </p:spTree>
    <p:extLst>
      <p:ext uri="{BB962C8B-B14F-4D97-AF65-F5344CB8AC3E}">
        <p14:creationId xmlns:p14="http://schemas.microsoft.com/office/powerpoint/2010/main" val="28740681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607221" y="301213"/>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434023" y="953524"/>
            <a:ext cx="11374151" cy="5355312"/>
          </a:xfrm>
          <a:prstGeom prst="rect">
            <a:avLst/>
          </a:prstGeom>
          <a:noFill/>
        </p:spPr>
        <p:txBody>
          <a:bodyPr wrap="square" rtlCol="0">
            <a:spAutoFit/>
          </a:bodyPr>
          <a:lstStyle/>
          <a:p>
            <a:r>
              <a:rPr lang="en-US" sz="2800" b="1" dirty="0" smtClean="0"/>
              <a:t>3.13 Audio Cards:</a:t>
            </a:r>
            <a:r>
              <a:rPr lang="en-US" dirty="0" smtClean="0"/>
              <a:t>	</a:t>
            </a:r>
          </a:p>
          <a:p>
            <a:r>
              <a:rPr lang="en-US" b="1" dirty="0"/>
              <a:t>When purchasing a sound card, be aware of the following considerations</a:t>
            </a:r>
            <a:r>
              <a:rPr lang="en-US" b="1" dirty="0" smtClean="0"/>
              <a:t>:</a:t>
            </a:r>
          </a:p>
          <a:p>
            <a:endParaRPr lang="en-US" sz="800" b="1" dirty="0"/>
          </a:p>
          <a:p>
            <a:r>
              <a:rPr lang="en-US" b="1" dirty="0" smtClean="0"/>
              <a:t>Component	Description</a:t>
            </a:r>
          </a:p>
          <a:p>
            <a:r>
              <a:rPr lang="en-US" dirty="0" smtClean="0"/>
              <a:t>Sampling Rate	</a:t>
            </a:r>
            <a:r>
              <a:rPr lang="en-US" dirty="0"/>
              <a:t>The </a:t>
            </a:r>
            <a:r>
              <a:rPr lang="en-US" i="1" dirty="0"/>
              <a:t>sampling rate</a:t>
            </a:r>
            <a:r>
              <a:rPr lang="en-US" dirty="0"/>
              <a:t> is the number of analog signal samples taken in over a period of time. Sample </a:t>
            </a:r>
            <a:r>
              <a:rPr lang="en-US" dirty="0" smtClean="0"/>
              <a:t>			rates </a:t>
            </a:r>
            <a:r>
              <a:rPr lang="en-US" dirty="0"/>
              <a:t>are expressed in cycles per second, called hertz (1,000 hertz (Hz) = 1 kilohertz (kHz)). A high </a:t>
            </a:r>
            <a:r>
              <a:rPr lang="en-US" dirty="0" smtClean="0"/>
              <a:t>			sampling </a:t>
            </a:r>
            <a:r>
              <a:rPr lang="en-US" dirty="0"/>
              <a:t>rate gives a more accurate representation of the sound. Examples of different sampling </a:t>
            </a:r>
            <a:r>
              <a:rPr lang="en-US" dirty="0" smtClean="0"/>
              <a:t>			rates </a:t>
            </a:r>
            <a:r>
              <a:rPr lang="en-US" dirty="0"/>
              <a:t>include</a:t>
            </a:r>
            <a:r>
              <a:rPr lang="en-US" dirty="0" smtClean="0"/>
              <a:t>:</a:t>
            </a:r>
          </a:p>
          <a:p>
            <a:endParaRPr lang="en-US" dirty="0"/>
          </a:p>
          <a:p>
            <a:pPr lvl="4"/>
            <a:r>
              <a:rPr lang="en-US" dirty="0" smtClean="0"/>
              <a:t>o 8 </a:t>
            </a:r>
            <a:r>
              <a:rPr lang="en-US" dirty="0"/>
              <a:t>kHz (telephone) This is adequate for conversation because the human voice's full range is </a:t>
            </a:r>
            <a:r>
              <a:rPr lang="en-US" dirty="0" smtClean="0"/>
              <a:t>about</a:t>
            </a:r>
            <a:br>
              <a:rPr lang="en-US" dirty="0" smtClean="0"/>
            </a:br>
            <a:r>
              <a:rPr lang="en-US" dirty="0" smtClean="0"/>
              <a:t>   4 </a:t>
            </a:r>
            <a:r>
              <a:rPr lang="en-US" dirty="0"/>
              <a:t>kHz.</a:t>
            </a:r>
            <a:endParaRPr lang="en-US" sz="2000" dirty="0"/>
          </a:p>
          <a:p>
            <a:pPr lvl="4"/>
            <a:r>
              <a:rPr lang="en-US" dirty="0" smtClean="0"/>
              <a:t>o 22 </a:t>
            </a:r>
            <a:r>
              <a:rPr lang="en-US" dirty="0"/>
              <a:t>kHz (radio quality)</a:t>
            </a:r>
            <a:endParaRPr lang="en-US" sz="2000" dirty="0"/>
          </a:p>
          <a:p>
            <a:pPr lvl="4"/>
            <a:r>
              <a:rPr lang="en-US" dirty="0" smtClean="0"/>
              <a:t>o 44 </a:t>
            </a:r>
            <a:r>
              <a:rPr lang="en-US" dirty="0"/>
              <a:t>kHz (CD quality) This sample rate can accurately reproduce the audio frequencies up to </a:t>
            </a:r>
            <a:r>
              <a:rPr lang="en-US" dirty="0" smtClean="0"/>
              <a:t>20,500</a:t>
            </a:r>
            <a:br>
              <a:rPr lang="en-US" dirty="0" smtClean="0"/>
            </a:br>
            <a:r>
              <a:rPr lang="en-US" dirty="0" smtClean="0"/>
              <a:t>   </a:t>
            </a:r>
            <a:r>
              <a:rPr lang="en-US" dirty="0"/>
              <a:t>hertz, covering the full range of human hearing.</a:t>
            </a:r>
            <a:endParaRPr lang="en-US" sz="2000" dirty="0"/>
          </a:p>
          <a:p>
            <a:pPr lvl="4"/>
            <a:r>
              <a:rPr lang="en-US" dirty="0" smtClean="0"/>
              <a:t>o 48 </a:t>
            </a:r>
            <a:r>
              <a:rPr lang="en-US" dirty="0"/>
              <a:t>kHz (Digital TV, DVD movies)</a:t>
            </a:r>
            <a:endParaRPr lang="en-US" sz="2000" dirty="0"/>
          </a:p>
          <a:p>
            <a:pPr lvl="4"/>
            <a:r>
              <a:rPr lang="en-US" dirty="0" smtClean="0"/>
              <a:t>o 96 </a:t>
            </a:r>
            <a:r>
              <a:rPr lang="en-US" dirty="0"/>
              <a:t>kHz (DVD audio)</a:t>
            </a:r>
            <a:endParaRPr lang="en-US" sz="2000" dirty="0"/>
          </a:p>
          <a:p>
            <a:pPr lvl="4"/>
            <a:r>
              <a:rPr lang="en-US" dirty="0" smtClean="0"/>
              <a:t>o 192 </a:t>
            </a:r>
            <a:r>
              <a:rPr lang="en-US" dirty="0"/>
              <a:t>kHz, used by:</a:t>
            </a:r>
            <a:endParaRPr lang="en-US" sz="2000" dirty="0"/>
          </a:p>
          <a:p>
            <a:pPr lvl="5"/>
            <a:r>
              <a:rPr lang="en-US" dirty="0" smtClean="0"/>
              <a:t>a. LPCM </a:t>
            </a:r>
            <a:r>
              <a:rPr lang="en-US" dirty="0"/>
              <a:t>(Linear Pulse Code Modulation), a DVD-music production format</a:t>
            </a:r>
            <a:endParaRPr lang="en-US" sz="2000" dirty="0"/>
          </a:p>
          <a:p>
            <a:pPr lvl="5"/>
            <a:r>
              <a:rPr lang="en-US" dirty="0" smtClean="0"/>
              <a:t>b. BD-ROM </a:t>
            </a:r>
            <a:r>
              <a:rPr lang="en-US" dirty="0"/>
              <a:t>(Blu-ray Disc-ROM</a:t>
            </a:r>
            <a:r>
              <a:rPr lang="en-US" dirty="0" smtClean="0"/>
              <a:t>)</a:t>
            </a:r>
            <a:endParaRPr lang="en-US" sz="2000" dirty="0"/>
          </a:p>
        </p:txBody>
      </p:sp>
    </p:spTree>
    <p:extLst>
      <p:ext uri="{BB962C8B-B14F-4D97-AF65-F5344CB8AC3E}">
        <p14:creationId xmlns:p14="http://schemas.microsoft.com/office/powerpoint/2010/main" val="24541755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607221" y="301213"/>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498569" y="1147162"/>
            <a:ext cx="11374151" cy="5078313"/>
          </a:xfrm>
          <a:prstGeom prst="rect">
            <a:avLst/>
          </a:prstGeom>
          <a:noFill/>
        </p:spPr>
        <p:txBody>
          <a:bodyPr wrap="square" rtlCol="0">
            <a:spAutoFit/>
          </a:bodyPr>
          <a:lstStyle/>
          <a:p>
            <a:r>
              <a:rPr lang="en-US" sz="2800" b="1" dirty="0" smtClean="0"/>
              <a:t>3.13 Audio Cards:</a:t>
            </a:r>
            <a:r>
              <a:rPr lang="en-US" dirty="0" smtClean="0"/>
              <a:t>	</a:t>
            </a:r>
          </a:p>
          <a:p>
            <a:r>
              <a:rPr lang="en-US" b="1" dirty="0"/>
              <a:t>When purchasing a sound card, be aware of the following considerations</a:t>
            </a:r>
            <a:r>
              <a:rPr lang="en-US" b="1" dirty="0" smtClean="0"/>
              <a:t>:</a:t>
            </a:r>
          </a:p>
          <a:p>
            <a:endParaRPr lang="en-US" sz="800" b="1" dirty="0"/>
          </a:p>
          <a:p>
            <a:r>
              <a:rPr lang="en-US" b="1" dirty="0" smtClean="0"/>
              <a:t>Component	Description</a:t>
            </a:r>
          </a:p>
          <a:p>
            <a:r>
              <a:rPr lang="en-US" dirty="0" smtClean="0"/>
              <a:t>Sampling Rate	</a:t>
            </a:r>
            <a:r>
              <a:rPr lang="en-US" dirty="0"/>
              <a:t>The </a:t>
            </a:r>
            <a:r>
              <a:rPr lang="en-US" i="1" dirty="0"/>
              <a:t>sampling rate</a:t>
            </a:r>
            <a:r>
              <a:rPr lang="en-US" dirty="0"/>
              <a:t> is the number of analog signal samples taken in over a period of time. Sample </a:t>
            </a:r>
            <a:r>
              <a:rPr lang="en-US" dirty="0" smtClean="0"/>
              <a:t>			rates </a:t>
            </a:r>
            <a:r>
              <a:rPr lang="en-US" dirty="0"/>
              <a:t>are expressed in cycles per second, called hertz (1,000 hertz (Hz) = 1 kilohertz (kHz)). A high </a:t>
            </a:r>
            <a:r>
              <a:rPr lang="en-US" dirty="0" smtClean="0"/>
              <a:t>			sampling </a:t>
            </a:r>
            <a:r>
              <a:rPr lang="en-US" dirty="0"/>
              <a:t>rate gives a more accurate representation of the sound. Examples of different sampling </a:t>
            </a:r>
            <a:r>
              <a:rPr lang="en-US" dirty="0" smtClean="0"/>
              <a:t>			rates </a:t>
            </a:r>
            <a:r>
              <a:rPr lang="en-US" dirty="0"/>
              <a:t>include</a:t>
            </a:r>
            <a:r>
              <a:rPr lang="en-US" dirty="0" smtClean="0"/>
              <a:t>:</a:t>
            </a:r>
          </a:p>
          <a:p>
            <a:endParaRPr lang="en-US" dirty="0" smtClean="0"/>
          </a:p>
          <a:p>
            <a:pPr lvl="3"/>
            <a:r>
              <a:rPr lang="en-US" dirty="0" smtClean="0"/>
              <a:t>	</a:t>
            </a:r>
            <a:r>
              <a:rPr lang="en-US" b="1" dirty="0" smtClean="0"/>
              <a:t>Higher </a:t>
            </a:r>
            <a:r>
              <a:rPr lang="en-US" b="1" dirty="0"/>
              <a:t>sample rates require more bits of data per </a:t>
            </a:r>
            <a:r>
              <a:rPr lang="en-US" b="1" dirty="0" smtClean="0"/>
              <a:t>sample:</a:t>
            </a:r>
          </a:p>
          <a:p>
            <a:pPr lvl="3"/>
            <a:endParaRPr lang="en-US" dirty="0"/>
          </a:p>
          <a:p>
            <a:pPr lvl="3"/>
            <a:r>
              <a:rPr lang="en-US" dirty="0" smtClean="0"/>
              <a:t>	o 8-bit </a:t>
            </a:r>
            <a:r>
              <a:rPr lang="en-US" dirty="0"/>
              <a:t>sound cards use a sampling size of 256.</a:t>
            </a:r>
          </a:p>
          <a:p>
            <a:pPr lvl="3"/>
            <a:r>
              <a:rPr lang="en-US" dirty="0" smtClean="0"/>
              <a:t>	o 16-bit </a:t>
            </a:r>
            <a:r>
              <a:rPr lang="en-US" dirty="0"/>
              <a:t>sound cards use a sampling size of 65,536.</a:t>
            </a:r>
          </a:p>
          <a:p>
            <a:pPr lvl="3"/>
            <a:r>
              <a:rPr lang="en-US" dirty="0" smtClean="0"/>
              <a:t>	o 20-bit </a:t>
            </a:r>
            <a:r>
              <a:rPr lang="en-US" dirty="0"/>
              <a:t>sound cards use a sampling size of 1,048,576.</a:t>
            </a:r>
          </a:p>
          <a:p>
            <a:pPr lvl="3"/>
            <a:r>
              <a:rPr lang="en-US" dirty="0" smtClean="0"/>
              <a:t>	o 24-bit </a:t>
            </a:r>
            <a:r>
              <a:rPr lang="en-US" dirty="0"/>
              <a:t>sound cards use a sampling size of 16,777,216.</a:t>
            </a:r>
          </a:p>
          <a:p>
            <a:pPr lvl="3"/>
            <a:r>
              <a:rPr lang="en-US" dirty="0" smtClean="0"/>
              <a:t>	o 32-bit </a:t>
            </a:r>
            <a:r>
              <a:rPr lang="en-US" dirty="0"/>
              <a:t>sound cards use a sampling size of 4,294,967,296</a:t>
            </a:r>
            <a:r>
              <a:rPr lang="en-US" dirty="0" smtClean="0"/>
              <a:t>.</a:t>
            </a:r>
          </a:p>
          <a:p>
            <a:pPr lvl="3"/>
            <a:endParaRPr lang="en-US" dirty="0"/>
          </a:p>
          <a:p>
            <a:pPr lvl="3"/>
            <a:r>
              <a:rPr lang="en-US" b="1" dirty="0" smtClean="0"/>
              <a:t>	Note: </a:t>
            </a:r>
            <a:r>
              <a:rPr lang="en-US" i="1" dirty="0"/>
              <a:t>The bit portion of a sound card's sampling size does not correspond with the bus size</a:t>
            </a:r>
            <a:r>
              <a:rPr lang="en-US" i="1" dirty="0" smtClean="0"/>
              <a:t>.</a:t>
            </a:r>
            <a:endParaRPr lang="en-US" i="1" dirty="0"/>
          </a:p>
        </p:txBody>
      </p:sp>
    </p:spTree>
    <p:extLst>
      <p:ext uri="{BB962C8B-B14F-4D97-AF65-F5344CB8AC3E}">
        <p14:creationId xmlns:p14="http://schemas.microsoft.com/office/powerpoint/2010/main" val="20043666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886920" y="236666"/>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509327" y="638125"/>
            <a:ext cx="11374151" cy="5786199"/>
          </a:xfrm>
          <a:prstGeom prst="rect">
            <a:avLst/>
          </a:prstGeom>
          <a:noFill/>
        </p:spPr>
        <p:txBody>
          <a:bodyPr wrap="square" rtlCol="0">
            <a:spAutoFit/>
          </a:bodyPr>
          <a:lstStyle/>
          <a:p>
            <a:r>
              <a:rPr lang="en-US" sz="2800" b="1" dirty="0" smtClean="0"/>
              <a:t>3.13 Audio Cards:</a:t>
            </a:r>
            <a:r>
              <a:rPr lang="en-US" dirty="0" smtClean="0"/>
              <a:t>	</a:t>
            </a:r>
          </a:p>
          <a:p>
            <a:r>
              <a:rPr lang="en-US" b="1" dirty="0"/>
              <a:t>When purchasing a sound card, be aware of the following considerations</a:t>
            </a:r>
            <a:r>
              <a:rPr lang="en-US" b="1" dirty="0" smtClean="0"/>
              <a:t>:</a:t>
            </a:r>
          </a:p>
          <a:p>
            <a:endParaRPr lang="en-US" sz="800" b="1" dirty="0"/>
          </a:p>
          <a:p>
            <a:r>
              <a:rPr lang="en-US" b="1" dirty="0" smtClean="0"/>
              <a:t>Component	Description</a:t>
            </a:r>
          </a:p>
          <a:p>
            <a:r>
              <a:rPr lang="en-US" dirty="0" smtClean="0"/>
              <a:t>Feature Support	</a:t>
            </a:r>
            <a:r>
              <a:rPr lang="en-US" dirty="0"/>
              <a:t>Additional features on sound cards provide higher quality sound or additional </a:t>
            </a:r>
            <a:r>
              <a:rPr lang="en-US" dirty="0" smtClean="0"/>
              <a:t>functionality</a:t>
            </a:r>
          </a:p>
          <a:p>
            <a:endParaRPr lang="en-US" sz="800" i="1" dirty="0"/>
          </a:p>
          <a:p>
            <a:pPr lvl="4"/>
            <a:r>
              <a:rPr lang="en-US" sz="1700" dirty="0" smtClean="0"/>
              <a:t>o DirectSound </a:t>
            </a:r>
            <a:r>
              <a:rPr lang="en-US" sz="1700" dirty="0"/>
              <a:t>3D allows a computer to play audio in surround sound.</a:t>
            </a:r>
          </a:p>
          <a:p>
            <a:pPr lvl="4"/>
            <a:r>
              <a:rPr lang="en-US" sz="1700" dirty="0" smtClean="0"/>
              <a:t>o EAX </a:t>
            </a:r>
            <a:r>
              <a:rPr lang="en-US" sz="1700" dirty="0"/>
              <a:t>is a high-definition sound technology originally developed for video games. This technology </a:t>
            </a:r>
            <a:r>
              <a:rPr lang="en-US" sz="1700" dirty="0" smtClean="0"/>
              <a:t>provides</a:t>
            </a:r>
            <a:br>
              <a:rPr lang="en-US" sz="1700" dirty="0" smtClean="0"/>
            </a:br>
            <a:r>
              <a:rPr lang="en-US" sz="1700" dirty="0" smtClean="0"/>
              <a:t>    </a:t>
            </a:r>
            <a:r>
              <a:rPr lang="en-US" sz="1700" dirty="0"/>
              <a:t>such realistic nuances that audio can actually cue gamers.</a:t>
            </a:r>
          </a:p>
          <a:p>
            <a:pPr lvl="4"/>
            <a:r>
              <a:rPr lang="en-US" sz="1700" dirty="0" smtClean="0"/>
              <a:t>o THX </a:t>
            </a:r>
            <a:r>
              <a:rPr lang="en-US" sz="1700" dirty="0"/>
              <a:t>is a sound quality standard, originally created for film, now available on sound cards. This is a sound </a:t>
            </a:r>
            <a:r>
              <a:rPr lang="en-US" sz="1700" dirty="0" smtClean="0"/>
              <a:t/>
            </a:r>
            <a:br>
              <a:rPr lang="en-US" sz="1700" dirty="0" smtClean="0"/>
            </a:br>
            <a:r>
              <a:rPr lang="en-US" sz="1700" dirty="0" smtClean="0"/>
              <a:t>   card </a:t>
            </a:r>
            <a:r>
              <a:rPr lang="en-US" sz="1700" dirty="0"/>
              <a:t>feature that allows computers to present theater quality sound output.</a:t>
            </a:r>
          </a:p>
          <a:p>
            <a:pPr lvl="4"/>
            <a:r>
              <a:rPr lang="en-US" sz="1700" dirty="0" smtClean="0"/>
              <a:t>o Dolby </a:t>
            </a:r>
            <a:r>
              <a:rPr lang="en-US" sz="1700" dirty="0"/>
              <a:t>Digital is a technology that broadcasts sound at a frequency the human ear can hear and </a:t>
            </a:r>
            <a:r>
              <a:rPr lang="en-US" sz="1700" dirty="0" smtClean="0"/>
              <a:t/>
            </a:r>
            <a:br>
              <a:rPr lang="en-US" sz="1700" dirty="0" smtClean="0"/>
            </a:br>
            <a:r>
              <a:rPr lang="en-US" sz="1700" dirty="0" smtClean="0"/>
              <a:t>   diminishes </a:t>
            </a:r>
            <a:r>
              <a:rPr lang="en-US" sz="1700" dirty="0"/>
              <a:t>collateral sound. This is a sound card feature that allows computers to present higher quality </a:t>
            </a:r>
            <a:r>
              <a:rPr lang="en-US" sz="1700" dirty="0" smtClean="0"/>
              <a:t/>
            </a:r>
            <a:br>
              <a:rPr lang="en-US" sz="1700" dirty="0" smtClean="0"/>
            </a:br>
            <a:r>
              <a:rPr lang="en-US" sz="1700" dirty="0" smtClean="0"/>
              <a:t>   sound </a:t>
            </a:r>
            <a:r>
              <a:rPr lang="en-US" sz="1700" dirty="0"/>
              <a:t>output.</a:t>
            </a:r>
          </a:p>
          <a:p>
            <a:pPr lvl="4"/>
            <a:r>
              <a:rPr lang="en-US" sz="1700" dirty="0" smtClean="0"/>
              <a:t>o DTS </a:t>
            </a:r>
            <a:r>
              <a:rPr lang="en-US" sz="1700" dirty="0"/>
              <a:t>(Digital Theater Systems) Digital requires an optical reader to decode physical data and send it to a </a:t>
            </a:r>
            <a:r>
              <a:rPr lang="en-US" sz="1700" dirty="0" smtClean="0"/>
              <a:t/>
            </a:r>
            <a:br>
              <a:rPr lang="en-US" sz="1700" dirty="0" smtClean="0"/>
            </a:br>
            <a:r>
              <a:rPr lang="en-US" sz="1700" dirty="0" smtClean="0"/>
              <a:t>   computer </a:t>
            </a:r>
            <a:r>
              <a:rPr lang="en-US" sz="1700" dirty="0"/>
              <a:t>for processing. This is a sound card feature that allows computers to present theater quality </a:t>
            </a:r>
            <a:r>
              <a:rPr lang="en-US" sz="1700" dirty="0" smtClean="0"/>
              <a:t/>
            </a:r>
            <a:br>
              <a:rPr lang="en-US" sz="1700" dirty="0" smtClean="0"/>
            </a:br>
            <a:r>
              <a:rPr lang="en-US" sz="1700" dirty="0" smtClean="0"/>
              <a:t>   sound </a:t>
            </a:r>
            <a:r>
              <a:rPr lang="en-US" sz="1700" dirty="0"/>
              <a:t>output.</a:t>
            </a:r>
          </a:p>
          <a:p>
            <a:pPr lvl="4"/>
            <a:r>
              <a:rPr lang="en-US" sz="1700" dirty="0" smtClean="0"/>
              <a:t>o SDDS </a:t>
            </a:r>
            <a:r>
              <a:rPr lang="en-US" sz="1700" dirty="0"/>
              <a:t>(Sony Dynamic Digital Sound) was originally developed for theater sound. SDDS decoders provide </a:t>
            </a:r>
            <a:r>
              <a:rPr lang="en-US" sz="1700" dirty="0" smtClean="0"/>
              <a:t/>
            </a:r>
            <a:br>
              <a:rPr lang="en-US" sz="1700" dirty="0" smtClean="0"/>
            </a:br>
            <a:r>
              <a:rPr lang="en-US" sz="1700" dirty="0" smtClean="0"/>
              <a:t>   error </a:t>
            </a:r>
            <a:r>
              <a:rPr lang="en-US" sz="1700" dirty="0"/>
              <a:t>correction.</a:t>
            </a:r>
          </a:p>
          <a:p>
            <a:pPr lvl="4"/>
            <a:r>
              <a:rPr lang="en-US" sz="1700" dirty="0" smtClean="0"/>
              <a:t>o MIDI </a:t>
            </a:r>
            <a:r>
              <a:rPr lang="en-US" sz="1700" dirty="0"/>
              <a:t>(Musical Instrument Digital Interface) is a protocol for recording and playing audio created on </a:t>
            </a:r>
            <a:r>
              <a:rPr lang="en-US" sz="1700" dirty="0" smtClean="0"/>
              <a:t/>
            </a:r>
            <a:br>
              <a:rPr lang="en-US" sz="1700" dirty="0" smtClean="0"/>
            </a:br>
            <a:r>
              <a:rPr lang="en-US" sz="1700" dirty="0" smtClean="0"/>
              <a:t>   digital </a:t>
            </a:r>
            <a:r>
              <a:rPr lang="en-US" sz="1700" dirty="0"/>
              <a:t>synthesizers. This feature allows the computer to become an integrated component to a musical </a:t>
            </a:r>
            <a:r>
              <a:rPr lang="en-US" sz="1700" dirty="0" smtClean="0"/>
              <a:t/>
            </a:r>
            <a:br>
              <a:rPr lang="en-US" sz="1700" dirty="0" smtClean="0"/>
            </a:br>
            <a:r>
              <a:rPr lang="en-US" sz="1700" dirty="0" smtClean="0"/>
              <a:t>   instrument</a:t>
            </a:r>
            <a:r>
              <a:rPr lang="en-US" sz="1700" dirty="0"/>
              <a:t>.</a:t>
            </a:r>
            <a:endParaRPr lang="en-US" sz="1700" i="1" dirty="0"/>
          </a:p>
        </p:txBody>
      </p:sp>
    </p:spTree>
    <p:extLst>
      <p:ext uri="{BB962C8B-B14F-4D97-AF65-F5344CB8AC3E}">
        <p14:creationId xmlns:p14="http://schemas.microsoft.com/office/powerpoint/2010/main" val="38550059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886920" y="387273"/>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455538" y="1165249"/>
            <a:ext cx="11374151" cy="4785926"/>
          </a:xfrm>
          <a:prstGeom prst="rect">
            <a:avLst/>
          </a:prstGeom>
          <a:noFill/>
        </p:spPr>
        <p:txBody>
          <a:bodyPr wrap="square" rtlCol="0">
            <a:spAutoFit/>
          </a:bodyPr>
          <a:lstStyle/>
          <a:p>
            <a:r>
              <a:rPr lang="en-US" sz="2800" b="1" dirty="0" smtClean="0"/>
              <a:t>3.13 Audio Cards:</a:t>
            </a:r>
            <a:r>
              <a:rPr lang="en-US" dirty="0" smtClean="0"/>
              <a:t>	</a:t>
            </a:r>
          </a:p>
          <a:p>
            <a:r>
              <a:rPr lang="en-US" b="1" dirty="0"/>
              <a:t>When purchasing a sound card, be aware of the following considerations</a:t>
            </a:r>
            <a:r>
              <a:rPr lang="en-US" b="1" dirty="0" smtClean="0"/>
              <a:t>:</a:t>
            </a:r>
          </a:p>
          <a:p>
            <a:endParaRPr lang="en-US" sz="800" b="1" dirty="0"/>
          </a:p>
          <a:p>
            <a:r>
              <a:rPr lang="en-US" b="1" dirty="0" smtClean="0"/>
              <a:t>Component	Description</a:t>
            </a:r>
          </a:p>
          <a:p>
            <a:r>
              <a:rPr lang="en-US" dirty="0" smtClean="0"/>
              <a:t>Analog Input	</a:t>
            </a:r>
            <a:r>
              <a:rPr lang="en-US" i="1" dirty="0"/>
              <a:t>Analog output</a:t>
            </a:r>
            <a:r>
              <a:rPr lang="en-US" dirty="0"/>
              <a:t> jacks allow you to play sound on your computer through external devices:</a:t>
            </a:r>
          </a:p>
          <a:p>
            <a:r>
              <a:rPr lang="en-US" sz="1700" dirty="0" smtClean="0"/>
              <a:t>And Output	</a:t>
            </a:r>
          </a:p>
          <a:p>
            <a:pPr lvl="0"/>
            <a:r>
              <a:rPr lang="en-US" sz="1700" dirty="0"/>
              <a:t>	</a:t>
            </a:r>
            <a:r>
              <a:rPr lang="en-US" sz="1700" dirty="0" smtClean="0"/>
              <a:t>	o </a:t>
            </a:r>
            <a:r>
              <a:rPr lang="en-US" dirty="0" smtClean="0"/>
              <a:t>The </a:t>
            </a:r>
            <a:r>
              <a:rPr lang="en-US" dirty="0"/>
              <a:t>speaker out connector sends signal to external speakers. This signal is amplified and the </a:t>
            </a:r>
            <a:r>
              <a:rPr lang="en-US" dirty="0" smtClean="0"/>
              <a:t>			   computer </a:t>
            </a:r>
            <a:r>
              <a:rPr lang="en-US" dirty="0"/>
              <a:t>controls the sound level that is sent</a:t>
            </a:r>
            <a:r>
              <a:rPr lang="en-US" dirty="0" smtClean="0"/>
              <a:t>.</a:t>
            </a:r>
          </a:p>
          <a:p>
            <a:pPr lvl="0"/>
            <a:endParaRPr lang="en-US" dirty="0"/>
          </a:p>
          <a:p>
            <a:pPr lvl="0"/>
            <a:r>
              <a:rPr lang="en-US" dirty="0" smtClean="0"/>
              <a:t>		o The </a:t>
            </a:r>
            <a:r>
              <a:rPr lang="en-US" dirty="0"/>
              <a:t>line out connectors send audio to other sound devices. This signal is unamplified</a:t>
            </a:r>
            <a:r>
              <a:rPr lang="en-US" dirty="0" smtClean="0"/>
              <a:t>.</a:t>
            </a:r>
          </a:p>
          <a:p>
            <a:pPr lvl="0"/>
            <a:endParaRPr lang="en-US" dirty="0"/>
          </a:p>
          <a:p>
            <a:r>
              <a:rPr lang="en-US" i="1" dirty="0" smtClean="0"/>
              <a:t>		</a:t>
            </a:r>
            <a:r>
              <a:rPr lang="en-US" b="1" i="1" dirty="0" smtClean="0"/>
              <a:t>Note: </a:t>
            </a:r>
            <a:r>
              <a:rPr lang="en-US" i="1" dirty="0" smtClean="0"/>
              <a:t>Analog </a:t>
            </a:r>
            <a:r>
              <a:rPr lang="en-US" i="1" dirty="0"/>
              <a:t>input</a:t>
            </a:r>
            <a:r>
              <a:rPr lang="en-US" dirty="0"/>
              <a:t> jacks allow you to record audio through the sound card</a:t>
            </a:r>
            <a:r>
              <a:rPr lang="en-US" dirty="0" smtClean="0"/>
              <a:t>.</a:t>
            </a:r>
          </a:p>
          <a:p>
            <a:endParaRPr lang="en-US" dirty="0"/>
          </a:p>
          <a:p>
            <a:pPr lvl="0"/>
            <a:r>
              <a:rPr lang="en-US" dirty="0" smtClean="0"/>
              <a:t>		o The </a:t>
            </a:r>
            <a:r>
              <a:rPr lang="en-US" dirty="0"/>
              <a:t>line-level (line-in) connector receives signals from CD players and musical instruments coming </a:t>
            </a:r>
            <a:r>
              <a:rPr lang="en-US" dirty="0" smtClean="0"/>
              <a:t>		    from </a:t>
            </a:r>
            <a:r>
              <a:rPr lang="en-US" dirty="0"/>
              <a:t>the line out port of the other device</a:t>
            </a:r>
            <a:r>
              <a:rPr lang="en-US" dirty="0" smtClean="0"/>
              <a:t>.</a:t>
            </a:r>
          </a:p>
          <a:p>
            <a:pPr lvl="0"/>
            <a:endParaRPr lang="en-US" dirty="0"/>
          </a:p>
          <a:p>
            <a:r>
              <a:rPr lang="en-US" dirty="0" smtClean="0"/>
              <a:t>		o The </a:t>
            </a:r>
            <a:r>
              <a:rPr lang="en-US" dirty="0"/>
              <a:t>mic-level (mic in) connector receives signals from a microphone.</a:t>
            </a:r>
            <a:endParaRPr lang="en-US" sz="1700" dirty="0"/>
          </a:p>
        </p:txBody>
      </p:sp>
    </p:spTree>
    <p:extLst>
      <p:ext uri="{BB962C8B-B14F-4D97-AF65-F5344CB8AC3E}">
        <p14:creationId xmlns:p14="http://schemas.microsoft.com/office/powerpoint/2010/main" val="625317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564191" y="150605"/>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297895" y="942766"/>
            <a:ext cx="11610821" cy="4832092"/>
          </a:xfrm>
          <a:prstGeom prst="rect">
            <a:avLst/>
          </a:prstGeom>
          <a:noFill/>
        </p:spPr>
        <p:txBody>
          <a:bodyPr wrap="square" rtlCol="0">
            <a:spAutoFit/>
          </a:bodyPr>
          <a:lstStyle/>
          <a:p>
            <a:r>
              <a:rPr lang="en-US" sz="2800" b="1" dirty="0" smtClean="0"/>
              <a:t>3.7 Memory: (continued)</a:t>
            </a:r>
          </a:p>
          <a:p>
            <a:r>
              <a:rPr lang="en-US" b="1" dirty="0"/>
              <a:t>All system memory used in personal computers is DRAM. Individual DRAM chips are packaged onto a board that contains circuitry for reading and writing to the memory. You should be aware of the following standards for DRAM:</a:t>
            </a:r>
          </a:p>
          <a:p>
            <a:endParaRPr lang="en-US" sz="2800" b="1" dirty="0" smtClean="0"/>
          </a:p>
          <a:p>
            <a:r>
              <a:rPr lang="en-US" b="1" dirty="0" smtClean="0"/>
              <a:t>Hardware Image		Standard		Description</a:t>
            </a:r>
          </a:p>
          <a:p>
            <a:r>
              <a:rPr lang="en-US" b="1" dirty="0"/>
              <a:t>	</a:t>
            </a:r>
            <a:r>
              <a:rPr lang="en-US" b="1" dirty="0" smtClean="0"/>
              <a:t>		</a:t>
            </a:r>
            <a:r>
              <a:rPr lang="en-US" dirty="0" smtClean="0"/>
              <a:t>DDR3		</a:t>
            </a:r>
            <a:r>
              <a:rPr lang="en-US" b="1" dirty="0"/>
              <a:t>DDR3</a:t>
            </a:r>
            <a:r>
              <a:rPr lang="en-US" dirty="0"/>
              <a:t> doubles the data transfer rate of DDR2, for eight times the </a:t>
            </a:r>
            <a:r>
              <a:rPr lang="en-US" dirty="0" smtClean="0"/>
              <a:t>						bandwidth </a:t>
            </a:r>
            <a:r>
              <a:rPr lang="en-US" dirty="0"/>
              <a:t>of SDRAM (twice that of DDR2</a:t>
            </a:r>
            <a:r>
              <a:rPr lang="en-US" dirty="0" smtClean="0"/>
              <a:t>).</a:t>
            </a:r>
          </a:p>
          <a:p>
            <a:endParaRPr lang="en-US" dirty="0"/>
          </a:p>
          <a:p>
            <a:pPr lvl="0"/>
            <a:r>
              <a:rPr lang="en-US" dirty="0" smtClean="0"/>
              <a:t>					1. </a:t>
            </a:r>
            <a:r>
              <a:rPr lang="en-US" b="1" dirty="0" smtClean="0"/>
              <a:t>DDR3</a:t>
            </a:r>
            <a:r>
              <a:rPr lang="en-US" dirty="0" smtClean="0"/>
              <a:t> </a:t>
            </a:r>
            <a:r>
              <a:rPr lang="en-US" dirty="0"/>
              <a:t>accepts eight consecutive 64-bit words per bus clock cycle</a:t>
            </a:r>
            <a:r>
              <a:rPr lang="en-US" dirty="0" smtClean="0"/>
              <a:t>.</a:t>
            </a:r>
          </a:p>
          <a:p>
            <a:pPr lvl="0"/>
            <a:endParaRPr lang="en-US" dirty="0"/>
          </a:p>
          <a:p>
            <a:pPr lvl="0"/>
            <a:r>
              <a:rPr lang="en-US" dirty="0" smtClean="0"/>
              <a:t>					2. </a:t>
            </a:r>
            <a:r>
              <a:rPr lang="en-US" b="1" dirty="0" smtClean="0"/>
              <a:t>DDR3</a:t>
            </a:r>
            <a:r>
              <a:rPr lang="en-US" dirty="0" smtClean="0"/>
              <a:t> </a:t>
            </a:r>
            <a:r>
              <a:rPr lang="en-US" dirty="0"/>
              <a:t>operates at 1.5 volts at bus frequencies between 400-1000 </a:t>
            </a:r>
            <a:r>
              <a:rPr lang="en-US" dirty="0" err="1"/>
              <a:t>MHz.</a:t>
            </a:r>
            <a:r>
              <a:rPr lang="en-US" dirty="0"/>
              <a:t> </a:t>
            </a:r>
            <a:r>
              <a:rPr lang="en-US" dirty="0" smtClean="0"/>
              <a:t>					    The </a:t>
            </a:r>
            <a:r>
              <a:rPr lang="en-US" dirty="0"/>
              <a:t>internal memory frequency is one-fourth that of the bus frequency </a:t>
            </a:r>
            <a:r>
              <a:rPr lang="en-US" dirty="0" smtClean="0"/>
              <a:t>					     (</a:t>
            </a:r>
            <a:r>
              <a:rPr lang="en-US" dirty="0"/>
              <a:t>100-266 MHz</a:t>
            </a:r>
            <a:r>
              <a:rPr lang="en-US" dirty="0" smtClean="0"/>
              <a:t>).</a:t>
            </a:r>
          </a:p>
          <a:p>
            <a:pPr lvl="0"/>
            <a:endParaRPr lang="en-US" dirty="0"/>
          </a:p>
          <a:p>
            <a:r>
              <a:rPr lang="en-US" dirty="0" smtClean="0"/>
              <a:t>					</a:t>
            </a:r>
            <a:r>
              <a:rPr lang="en-US" b="1" dirty="0" smtClean="0"/>
              <a:t>Note: </a:t>
            </a:r>
            <a:r>
              <a:rPr lang="en-US" dirty="0" smtClean="0"/>
              <a:t>DDR3 </a:t>
            </a:r>
            <a:r>
              <a:rPr lang="en-US" dirty="0"/>
              <a:t>memory has a single notch more left of center than the </a:t>
            </a:r>
            <a:r>
              <a:rPr lang="en-US" dirty="0" smtClean="0"/>
              <a:t>						           notch </a:t>
            </a:r>
            <a:r>
              <a:rPr lang="en-US" dirty="0"/>
              <a:t>for DDR or DDR2. Like DDR2, DDR3 has 240 pins.</a:t>
            </a:r>
            <a:endParaRPr lang="en-US" i="1" dirty="0" smtClean="0"/>
          </a:p>
        </p:txBody>
      </p:sp>
      <p:pic>
        <p:nvPicPr>
          <p:cNvPr id="5" name="Picture 4" descr="http://cdn.testout.com/pcpro2016-en-us/en-us/resources/text/ram_types/ddr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988" y="3300358"/>
            <a:ext cx="3600450" cy="838200"/>
          </a:xfrm>
          <a:prstGeom prst="rect">
            <a:avLst/>
          </a:prstGeom>
          <a:noFill/>
          <a:ln>
            <a:noFill/>
          </a:ln>
        </p:spPr>
      </p:pic>
    </p:spTree>
    <p:extLst>
      <p:ext uri="{BB962C8B-B14F-4D97-AF65-F5344CB8AC3E}">
        <p14:creationId xmlns:p14="http://schemas.microsoft.com/office/powerpoint/2010/main" val="4461899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833132" y="204393"/>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434023" y="727613"/>
            <a:ext cx="11374151" cy="5878532"/>
          </a:xfrm>
          <a:prstGeom prst="rect">
            <a:avLst/>
          </a:prstGeom>
          <a:noFill/>
        </p:spPr>
        <p:txBody>
          <a:bodyPr wrap="square" rtlCol="0">
            <a:spAutoFit/>
          </a:bodyPr>
          <a:lstStyle/>
          <a:p>
            <a:r>
              <a:rPr lang="en-US" sz="2800" b="1" dirty="0" smtClean="0"/>
              <a:t>3.13 Audio Cards:</a:t>
            </a:r>
            <a:r>
              <a:rPr lang="en-US" dirty="0" smtClean="0"/>
              <a:t>	</a:t>
            </a:r>
          </a:p>
          <a:p>
            <a:r>
              <a:rPr lang="en-US" b="1" dirty="0"/>
              <a:t>When purchasing a sound card, be aware of the following considerations</a:t>
            </a:r>
            <a:r>
              <a:rPr lang="en-US" b="1" dirty="0" smtClean="0"/>
              <a:t>:</a:t>
            </a:r>
          </a:p>
          <a:p>
            <a:endParaRPr lang="en-US" sz="800" b="1" dirty="0"/>
          </a:p>
          <a:p>
            <a:r>
              <a:rPr lang="en-US" b="1" dirty="0" smtClean="0"/>
              <a:t>Component	Description</a:t>
            </a:r>
          </a:p>
          <a:p>
            <a:r>
              <a:rPr lang="en-US" dirty="0" smtClean="0"/>
              <a:t>Digital Audio	</a:t>
            </a:r>
            <a:r>
              <a:rPr lang="en-US" dirty="0"/>
              <a:t>Most audio devices, such as stereo consoles, TVs, and speakers require analog audio. Newer devices, </a:t>
            </a:r>
            <a:r>
              <a:rPr lang="en-US" dirty="0" smtClean="0"/>
              <a:t>		such </a:t>
            </a:r>
            <a:r>
              <a:rPr lang="en-US" dirty="0"/>
              <a:t>as some CD players, DVD players, and HDTVs, are capable of processing digital audio signals. </a:t>
            </a:r>
            <a:r>
              <a:rPr lang="en-US" dirty="0" smtClean="0"/>
              <a:t>			</a:t>
            </a:r>
            <a:r>
              <a:rPr lang="en-US" b="1" dirty="0" smtClean="0"/>
              <a:t>Digital </a:t>
            </a:r>
            <a:r>
              <a:rPr lang="en-US" b="1" dirty="0"/>
              <a:t>audio support in a sound card</a:t>
            </a:r>
            <a:r>
              <a:rPr lang="en-US" b="1" dirty="0" smtClean="0"/>
              <a:t>:</a:t>
            </a:r>
          </a:p>
          <a:p>
            <a:endParaRPr lang="en-US" sz="800" dirty="0"/>
          </a:p>
          <a:p>
            <a:pPr lvl="0"/>
            <a:r>
              <a:rPr lang="en-US" dirty="0" smtClean="0"/>
              <a:t>		o Allows </a:t>
            </a:r>
            <a:r>
              <a:rPr lang="en-US" dirty="0"/>
              <a:t>you to play digital audio directly from an internal CD player</a:t>
            </a:r>
          </a:p>
          <a:p>
            <a:pPr lvl="0"/>
            <a:r>
              <a:rPr lang="en-US" dirty="0" smtClean="0"/>
              <a:t>		o Allows </a:t>
            </a:r>
            <a:r>
              <a:rPr lang="en-US" dirty="0"/>
              <a:t>for compression of audio data to support Dolby Digital or DTS surround sound</a:t>
            </a:r>
          </a:p>
          <a:p>
            <a:pPr lvl="0"/>
            <a:r>
              <a:rPr lang="en-US" dirty="0" smtClean="0"/>
              <a:t>		o Can </a:t>
            </a:r>
            <a:r>
              <a:rPr lang="en-US" dirty="0"/>
              <a:t>use fiber optic cables to eliminate electrical </a:t>
            </a:r>
            <a:r>
              <a:rPr lang="en-US" dirty="0" smtClean="0"/>
              <a:t>interference</a:t>
            </a:r>
          </a:p>
          <a:p>
            <a:pPr lvl="0"/>
            <a:endParaRPr lang="en-US" sz="800" dirty="0"/>
          </a:p>
          <a:p>
            <a:r>
              <a:rPr lang="en-US" dirty="0" smtClean="0"/>
              <a:t>		</a:t>
            </a:r>
            <a:r>
              <a:rPr lang="en-US" b="1" dirty="0" smtClean="0"/>
              <a:t>Sound </a:t>
            </a:r>
            <a:r>
              <a:rPr lang="en-US" b="1" dirty="0"/>
              <a:t>cards support digital audio in the following ways</a:t>
            </a:r>
            <a:r>
              <a:rPr lang="en-US" b="1" dirty="0" smtClean="0"/>
              <a:t>:</a:t>
            </a:r>
          </a:p>
          <a:p>
            <a:endParaRPr lang="en-US" sz="800" dirty="0"/>
          </a:p>
          <a:p>
            <a:pPr lvl="0"/>
            <a:r>
              <a:rPr lang="en-US" dirty="0" smtClean="0"/>
              <a:t>		o An </a:t>
            </a:r>
            <a:r>
              <a:rPr lang="en-US" dirty="0"/>
              <a:t>internal connector on the sound card connects to a digital audio output connector on a </a:t>
            </a:r>
            <a:r>
              <a:rPr lang="en-US" dirty="0" smtClean="0"/>
              <a:t>			   CD/DVD </a:t>
            </a:r>
            <a:r>
              <a:rPr lang="en-US" dirty="0"/>
              <a:t>drive. Through this connection, you can play CDs directly through the sound card.</a:t>
            </a:r>
          </a:p>
          <a:p>
            <a:pPr lvl="0"/>
            <a:r>
              <a:rPr lang="en-US" dirty="0" smtClean="0"/>
              <a:t>		o An </a:t>
            </a:r>
            <a:r>
              <a:rPr lang="en-US" dirty="0"/>
              <a:t>internal connector on the sound card sends HD audio, such as from a DVD or Blu-ray disc, to an </a:t>
            </a:r>
            <a:r>
              <a:rPr lang="en-US" dirty="0" smtClean="0"/>
              <a:t>		   audio </a:t>
            </a:r>
            <a:r>
              <a:rPr lang="en-US" dirty="0"/>
              <a:t>pass-through on a video card. This allows the HD audio signal to be combined with the video </a:t>
            </a:r>
            <a:r>
              <a:rPr lang="en-US" dirty="0" smtClean="0"/>
              <a:t>		   signal </a:t>
            </a:r>
            <a:r>
              <a:rPr lang="en-US" dirty="0"/>
              <a:t>through an HDMI connector.</a:t>
            </a:r>
          </a:p>
          <a:p>
            <a:r>
              <a:rPr lang="en-US" dirty="0" smtClean="0"/>
              <a:t>		o Sony/Philips </a:t>
            </a:r>
            <a:r>
              <a:rPr lang="en-US" dirty="0"/>
              <a:t>Digital Interface Format (S/PDIF) is a consumer standard for digital audio. These are </a:t>
            </a:r>
            <a:r>
              <a:rPr lang="en-US" dirty="0" smtClean="0"/>
              <a:t>			   either </a:t>
            </a:r>
            <a:r>
              <a:rPr lang="en-US" dirty="0"/>
              <a:t>optical or coaxial external connectors and allow input and output between other digital </a:t>
            </a:r>
            <a:r>
              <a:rPr lang="en-US" dirty="0" smtClean="0"/>
              <a:t>			   audio-capable </a:t>
            </a:r>
            <a:r>
              <a:rPr lang="en-US" dirty="0"/>
              <a:t>devices</a:t>
            </a:r>
            <a:r>
              <a:rPr lang="en-US" dirty="0" smtClean="0"/>
              <a:t>.</a:t>
            </a:r>
            <a:endParaRPr lang="en-US" dirty="0"/>
          </a:p>
        </p:txBody>
      </p:sp>
    </p:spTree>
    <p:extLst>
      <p:ext uri="{BB962C8B-B14F-4D97-AF65-F5344CB8AC3E}">
        <p14:creationId xmlns:p14="http://schemas.microsoft.com/office/powerpoint/2010/main" val="17860523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833132" y="204393"/>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466296" y="727613"/>
            <a:ext cx="11374151" cy="5786199"/>
          </a:xfrm>
          <a:prstGeom prst="rect">
            <a:avLst/>
          </a:prstGeom>
          <a:noFill/>
        </p:spPr>
        <p:txBody>
          <a:bodyPr wrap="square" rtlCol="0">
            <a:spAutoFit/>
          </a:bodyPr>
          <a:lstStyle/>
          <a:p>
            <a:r>
              <a:rPr lang="en-US" sz="2800" b="1" dirty="0" smtClean="0"/>
              <a:t>3.13 Audio Cards:</a:t>
            </a:r>
            <a:r>
              <a:rPr lang="en-US" dirty="0" smtClean="0"/>
              <a:t>	</a:t>
            </a:r>
          </a:p>
          <a:p>
            <a:r>
              <a:rPr lang="en-US" b="1" dirty="0"/>
              <a:t>When purchasing a sound card, be aware of the following considerations</a:t>
            </a:r>
            <a:r>
              <a:rPr lang="en-US" b="1" dirty="0" smtClean="0"/>
              <a:t>:</a:t>
            </a:r>
          </a:p>
          <a:p>
            <a:endParaRPr lang="en-US" sz="800" b="1" dirty="0"/>
          </a:p>
          <a:p>
            <a:r>
              <a:rPr lang="en-US" b="1" dirty="0" smtClean="0"/>
              <a:t>Component	Description</a:t>
            </a:r>
          </a:p>
          <a:p>
            <a:r>
              <a:rPr lang="en-US" dirty="0" smtClean="0"/>
              <a:t>Additional	In </a:t>
            </a:r>
            <a:r>
              <a:rPr lang="en-US" dirty="0"/>
              <a:t>addition to audio input and output ports, some sound cards also include the following ports:</a:t>
            </a:r>
          </a:p>
          <a:p>
            <a:r>
              <a:rPr lang="en-US" dirty="0" smtClean="0"/>
              <a:t>Ports	</a:t>
            </a:r>
          </a:p>
          <a:p>
            <a:pPr lvl="0"/>
            <a:r>
              <a:rPr lang="en-US" dirty="0"/>
              <a:t>	</a:t>
            </a:r>
            <a:r>
              <a:rPr lang="en-US" dirty="0" smtClean="0"/>
              <a:t>	o MIDI </a:t>
            </a:r>
            <a:r>
              <a:rPr lang="en-US" dirty="0"/>
              <a:t>port to interface with MIDI sound devices</a:t>
            </a:r>
          </a:p>
          <a:p>
            <a:pPr lvl="0"/>
            <a:r>
              <a:rPr lang="en-US" dirty="0" smtClean="0"/>
              <a:t>		o FireWire</a:t>
            </a:r>
            <a:endParaRPr lang="en-US" dirty="0"/>
          </a:p>
          <a:p>
            <a:r>
              <a:rPr lang="en-US" dirty="0" smtClean="0"/>
              <a:t>		o Some </a:t>
            </a:r>
            <a:r>
              <a:rPr lang="en-US" dirty="0"/>
              <a:t>high-end audio cards include HDMI video processors and video output, combining the </a:t>
            </a:r>
            <a:r>
              <a:rPr lang="en-US" dirty="0" smtClean="0"/>
              <a:t>			   features </a:t>
            </a:r>
            <a:r>
              <a:rPr lang="en-US" dirty="0"/>
              <a:t>of an audio card with a video card. The sound card might have 1 or 2 HDMI ports (for </a:t>
            </a:r>
            <a:r>
              <a:rPr lang="en-US" dirty="0" smtClean="0"/>
              <a:t>			   input </a:t>
            </a:r>
            <a:r>
              <a:rPr lang="en-US" dirty="0"/>
              <a:t>and/or output</a:t>
            </a:r>
            <a:r>
              <a:rPr lang="en-US" dirty="0" smtClean="0"/>
              <a:t>).</a:t>
            </a:r>
          </a:p>
          <a:p>
            <a:endParaRPr lang="en-US" sz="1000" dirty="0"/>
          </a:p>
          <a:p>
            <a:r>
              <a:rPr lang="en-US" b="1" dirty="0"/>
              <a:t>Sound card drivers and other software save digital audio into several different file types. Common file types include:</a:t>
            </a:r>
          </a:p>
          <a:p>
            <a:pPr lvl="0"/>
            <a:endParaRPr lang="en-US" sz="800" dirty="0" smtClean="0"/>
          </a:p>
          <a:p>
            <a:pPr lvl="0"/>
            <a:r>
              <a:rPr lang="en-US" dirty="0" smtClean="0"/>
              <a:t>o WAV </a:t>
            </a:r>
            <a:r>
              <a:rPr lang="en-US" dirty="0"/>
              <a:t>(Windows standard), a widely used and compatible file type</a:t>
            </a:r>
          </a:p>
          <a:p>
            <a:pPr lvl="0"/>
            <a:r>
              <a:rPr lang="en-US" dirty="0" smtClean="0"/>
              <a:t>o AIFF </a:t>
            </a:r>
            <a:r>
              <a:rPr lang="en-US" dirty="0"/>
              <a:t>(Audio Interchange File Format), the Macintosh equivalent of the WAV</a:t>
            </a:r>
          </a:p>
          <a:p>
            <a:pPr lvl="0"/>
            <a:r>
              <a:rPr lang="en-US" dirty="0" smtClean="0"/>
              <a:t>o AU </a:t>
            </a:r>
            <a:r>
              <a:rPr lang="en-US" dirty="0"/>
              <a:t>(UNIX standard), supported by most web browsers</a:t>
            </a:r>
          </a:p>
          <a:p>
            <a:pPr lvl="0"/>
            <a:r>
              <a:rPr lang="en-US" dirty="0" smtClean="0"/>
              <a:t>o MP3 </a:t>
            </a:r>
            <a:r>
              <a:rPr lang="en-US" dirty="0"/>
              <a:t>(MPEG-2 Layer III), a highly effective audio compression standard</a:t>
            </a:r>
          </a:p>
          <a:p>
            <a:pPr lvl="0"/>
            <a:r>
              <a:rPr lang="en-US" dirty="0" smtClean="0"/>
              <a:t>o AAC </a:t>
            </a:r>
            <a:r>
              <a:rPr lang="en-US" dirty="0"/>
              <a:t>(Advanced Audio Coding), also known as MPEG-2, a compression expected to replace MP3</a:t>
            </a:r>
          </a:p>
          <a:p>
            <a:pPr lvl="0"/>
            <a:r>
              <a:rPr lang="en-US" dirty="0" smtClean="0"/>
              <a:t>o WMA </a:t>
            </a:r>
            <a:r>
              <a:rPr lang="en-US" dirty="0"/>
              <a:t>(Windows Media Audio), a highly compatible standard developed to compete with Real Audio</a:t>
            </a:r>
          </a:p>
          <a:p>
            <a:pPr lvl="0"/>
            <a:r>
              <a:rPr lang="en-US" dirty="0" smtClean="0"/>
              <a:t>o MIDI</a:t>
            </a:r>
            <a:r>
              <a:rPr lang="en-US" dirty="0"/>
              <a:t>, not a true audio file, but contains data to reproduce sounds through electronic </a:t>
            </a:r>
            <a:r>
              <a:rPr lang="en-US" dirty="0" smtClean="0"/>
              <a:t>synthesis</a:t>
            </a:r>
            <a:endParaRPr lang="en-US" dirty="0"/>
          </a:p>
        </p:txBody>
      </p:sp>
    </p:spTree>
    <p:extLst>
      <p:ext uri="{BB962C8B-B14F-4D97-AF65-F5344CB8AC3E}">
        <p14:creationId xmlns:p14="http://schemas.microsoft.com/office/powerpoint/2010/main" val="12973238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414068" y="695816"/>
            <a:ext cx="11291977" cy="5109091"/>
          </a:xfrm>
          <a:prstGeom prst="rect">
            <a:avLst/>
          </a:prstGeom>
        </p:spPr>
        <p:txBody>
          <a:bodyPr wrap="square">
            <a:spAutoFit/>
          </a:bodyPr>
          <a:lstStyle/>
          <a:p>
            <a:r>
              <a:rPr lang="en-US" sz="2000" b="1" dirty="0" smtClean="0"/>
              <a:t>3.13.5 Sound Card Installation Facts</a:t>
            </a:r>
          </a:p>
          <a:p>
            <a:r>
              <a:rPr lang="en-US" dirty="0" smtClean="0"/>
              <a:t>Be aware of the following when configuring system sound:</a:t>
            </a:r>
          </a:p>
          <a:p>
            <a:pPr>
              <a:buFont typeface="Arial" pitchFamily="34" charset="0"/>
              <a:buChar char="•"/>
            </a:pPr>
            <a:r>
              <a:rPr lang="en-US" dirty="0" smtClean="0"/>
              <a:t>Many motherboards include an onboard sound card. Use the connectors on the motherboard's I/O plate to connect components to the onboard sound card.</a:t>
            </a:r>
          </a:p>
          <a:p>
            <a:pPr>
              <a:buFont typeface="Arial" pitchFamily="34" charset="0"/>
              <a:buChar char="•"/>
            </a:pPr>
            <a:r>
              <a:rPr lang="en-US" dirty="0" smtClean="0"/>
              <a:t>Sound cards are typically added to a computer using PCI or </a:t>
            </a:r>
            <a:r>
              <a:rPr lang="en-US" dirty="0" err="1" smtClean="0"/>
              <a:t>PCIe</a:t>
            </a:r>
            <a:r>
              <a:rPr lang="en-US" dirty="0" smtClean="0"/>
              <a:t> slots. Some sound cards also connect through USB. </a:t>
            </a:r>
          </a:p>
          <a:p>
            <a:pPr>
              <a:buFont typeface="Arial" pitchFamily="34" charset="0"/>
              <a:buChar char="•"/>
            </a:pPr>
            <a:r>
              <a:rPr lang="en-US" dirty="0" smtClean="0"/>
              <a:t>External sound cards for laptops can use an </a:t>
            </a:r>
            <a:r>
              <a:rPr lang="en-US" dirty="0" err="1" smtClean="0"/>
              <a:t>ExpressCard</a:t>
            </a:r>
            <a:r>
              <a:rPr lang="en-US" dirty="0" smtClean="0"/>
              <a:t> slot.</a:t>
            </a:r>
          </a:p>
          <a:p>
            <a:pPr>
              <a:buFont typeface="Arial" pitchFamily="34" charset="0"/>
              <a:buChar char="•"/>
            </a:pPr>
            <a:r>
              <a:rPr lang="en-US" dirty="0" smtClean="0"/>
              <a:t>When installing a sound card using an expansion slot, make sure to disable the onboard sound card in the CMOS configuration.</a:t>
            </a:r>
          </a:p>
          <a:p>
            <a:pPr>
              <a:buFont typeface="Arial" pitchFamily="34" charset="0"/>
              <a:buChar char="•"/>
            </a:pPr>
            <a:r>
              <a:rPr lang="en-US" dirty="0" smtClean="0"/>
              <a:t>After installing the sound card, install the drivers and other software that came with the sound card.</a:t>
            </a:r>
          </a:p>
          <a:p>
            <a:pPr>
              <a:buFont typeface="Arial" pitchFamily="34" charset="0"/>
              <a:buChar char="•"/>
            </a:pPr>
            <a:r>
              <a:rPr lang="en-US" dirty="0" smtClean="0"/>
              <a:t>In Control Panel, use the Sound applet to:</a:t>
            </a:r>
          </a:p>
          <a:p>
            <a:pPr lvl="1">
              <a:buFont typeface="Arial" pitchFamily="34" charset="0"/>
              <a:buChar char="•"/>
            </a:pPr>
            <a:r>
              <a:rPr lang="en-US" dirty="0" smtClean="0"/>
              <a:t>Configure settings for sound card connections such as speakers, audio input, and microphone.</a:t>
            </a:r>
          </a:p>
          <a:p>
            <a:pPr lvl="1">
              <a:buFont typeface="Arial" pitchFamily="34" charset="0"/>
              <a:buChar char="•"/>
            </a:pPr>
            <a:r>
              <a:rPr lang="en-US" dirty="0" smtClean="0"/>
              <a:t>Identify the sources that you want to record.</a:t>
            </a:r>
          </a:p>
          <a:p>
            <a:pPr lvl="1">
              <a:buFont typeface="Arial" pitchFamily="34" charset="0"/>
              <a:buChar char="•"/>
            </a:pPr>
            <a:r>
              <a:rPr lang="en-US" dirty="0" smtClean="0"/>
              <a:t>Configure sounds to play with system events or to play a sound to test your configuration.</a:t>
            </a:r>
          </a:p>
          <a:p>
            <a:pPr>
              <a:buFont typeface="Arial" pitchFamily="34" charset="0"/>
              <a:buChar char="•"/>
            </a:pPr>
            <a:r>
              <a:rPr lang="en-US" dirty="0" smtClean="0"/>
              <a:t>An audio </a:t>
            </a:r>
            <a:r>
              <a:rPr lang="en-US" i="1" dirty="0" smtClean="0"/>
              <a:t>codec</a:t>
            </a:r>
            <a:r>
              <a:rPr lang="en-US" dirty="0" smtClean="0"/>
              <a:t> is a specific method of formatting sound files. Common </a:t>
            </a:r>
            <a:r>
              <a:rPr lang="en-US" dirty="0" err="1" smtClean="0"/>
              <a:t>codecs</a:t>
            </a:r>
            <a:r>
              <a:rPr lang="en-US" dirty="0" smtClean="0"/>
              <a:t> include WAV, WMV, AIFF, and MP3. To play sounds saved using these formats, your computer must have the corresponding codec installed.</a:t>
            </a:r>
          </a:p>
          <a:p>
            <a:pPr lvl="1">
              <a:buFont typeface="Arial" pitchFamily="34" charset="0"/>
              <a:buChar char="•"/>
            </a:pPr>
            <a:r>
              <a:rPr lang="en-US" dirty="0" smtClean="0"/>
              <a:t>You can see the list of installed </a:t>
            </a:r>
            <a:r>
              <a:rPr lang="en-US" dirty="0" err="1" smtClean="0"/>
              <a:t>codecs</a:t>
            </a:r>
            <a:r>
              <a:rPr lang="en-US" dirty="0" smtClean="0"/>
              <a:t> in System Information.</a:t>
            </a:r>
          </a:p>
          <a:p>
            <a:pPr lvl="1">
              <a:buFont typeface="Arial" pitchFamily="34" charset="0"/>
              <a:buChar char="•"/>
            </a:pPr>
            <a:r>
              <a:rPr lang="en-US" dirty="0" smtClean="0"/>
              <a:t>By default, Windows comes with common </a:t>
            </a:r>
            <a:r>
              <a:rPr lang="en-US" dirty="0" err="1" smtClean="0"/>
              <a:t>codecs</a:t>
            </a:r>
            <a:r>
              <a:rPr lang="en-US" dirty="0" smtClean="0"/>
              <a:t> installed. Other </a:t>
            </a:r>
            <a:r>
              <a:rPr lang="en-US" dirty="0" err="1" smtClean="0"/>
              <a:t>codecs</a:t>
            </a:r>
            <a:r>
              <a:rPr lang="en-US" dirty="0" smtClean="0"/>
              <a:t> might be installed as you add other software.</a:t>
            </a:r>
          </a:p>
        </p:txBody>
      </p:sp>
      <p:sp>
        <p:nvSpPr>
          <p:cNvPr id="5" name="TextBox 4"/>
          <p:cNvSpPr txBox="1"/>
          <p:nvPr/>
        </p:nvSpPr>
        <p:spPr>
          <a:xfrm>
            <a:off x="4833132" y="204393"/>
            <a:ext cx="2104229" cy="523220"/>
          </a:xfrm>
          <a:prstGeom prst="rect">
            <a:avLst/>
          </a:prstGeom>
          <a:noFill/>
        </p:spPr>
        <p:txBody>
          <a:bodyPr wrap="none" rtlCol="0">
            <a:spAutoFit/>
          </a:bodyPr>
          <a:lstStyle/>
          <a:p>
            <a:pPr algn="ctr"/>
            <a:r>
              <a:rPr lang="en-US" sz="2800" dirty="0" smtClean="0"/>
              <a:t>CIAT CIS101A</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414068" y="695816"/>
            <a:ext cx="11291977" cy="3724096"/>
          </a:xfrm>
          <a:prstGeom prst="rect">
            <a:avLst/>
          </a:prstGeom>
        </p:spPr>
        <p:txBody>
          <a:bodyPr wrap="square">
            <a:spAutoFit/>
          </a:bodyPr>
          <a:lstStyle/>
          <a:p>
            <a:r>
              <a:rPr lang="en-US" sz="2000" b="1" dirty="0" smtClean="0"/>
              <a:t>3.13.5 Sound Card Installation Facts</a:t>
            </a:r>
          </a:p>
          <a:p>
            <a:r>
              <a:rPr lang="en-US" dirty="0" smtClean="0"/>
              <a:t>Be aware of the following when configuring system sound:</a:t>
            </a:r>
          </a:p>
          <a:p>
            <a:endParaRPr lang="en-US" dirty="0" smtClean="0"/>
          </a:p>
          <a:p>
            <a:r>
              <a:rPr lang="en-US" dirty="0" smtClean="0"/>
              <a:t>To troubleshoot sound problems, try the following:</a:t>
            </a:r>
          </a:p>
          <a:p>
            <a:pPr>
              <a:buFont typeface="Arial" pitchFamily="34" charset="0"/>
              <a:buChar char="•"/>
            </a:pPr>
            <a:r>
              <a:rPr lang="en-US" dirty="0" smtClean="0"/>
              <a:t>Make sure that the speakers are connected to the sound card and that the speakers have power.</a:t>
            </a:r>
          </a:p>
          <a:p>
            <a:pPr>
              <a:buFont typeface="Arial" pitchFamily="34" charset="0"/>
              <a:buChar char="•"/>
            </a:pPr>
            <a:r>
              <a:rPr lang="en-US" dirty="0" smtClean="0"/>
              <a:t>Check the volume setting on the speaker and the back of the sound card (if present).</a:t>
            </a:r>
          </a:p>
          <a:p>
            <a:pPr>
              <a:buFont typeface="Arial" pitchFamily="34" charset="0"/>
              <a:buChar char="•"/>
            </a:pPr>
            <a:r>
              <a:rPr lang="en-US" dirty="0" smtClean="0"/>
              <a:t>Check software sound settings. Verify that the sound is not muted and check mixer settings.</a:t>
            </a:r>
          </a:p>
          <a:p>
            <a:pPr>
              <a:buFont typeface="Arial" pitchFamily="34" charset="0"/>
              <a:buChar char="•"/>
            </a:pPr>
            <a:r>
              <a:rPr lang="en-US" dirty="0" smtClean="0"/>
              <a:t>If some files play but others do not, make sure you have the right </a:t>
            </a:r>
            <a:r>
              <a:rPr lang="en-US" dirty="0" err="1" smtClean="0"/>
              <a:t>codecs</a:t>
            </a:r>
            <a:r>
              <a:rPr lang="en-US" dirty="0" smtClean="0"/>
              <a:t> installed for playing that file type.</a:t>
            </a:r>
          </a:p>
          <a:p>
            <a:pPr>
              <a:buFont typeface="Arial" pitchFamily="34" charset="0"/>
              <a:buChar char="•"/>
            </a:pPr>
            <a:r>
              <a:rPr lang="en-US" dirty="0" smtClean="0"/>
              <a:t>If you are working with a built-in audio interface, verify that it is correctly configured in the BIOS. If you have installed an add-in card, make sure the built-in audio is disabled.</a:t>
            </a:r>
          </a:p>
          <a:p>
            <a:pPr>
              <a:buFont typeface="Arial" pitchFamily="34" charset="0"/>
              <a:buChar char="•"/>
            </a:pPr>
            <a:r>
              <a:rPr lang="en-US" dirty="0" smtClean="0"/>
              <a:t>If no sound plays, make sure the card is seated, check for resource conflicts, and update the drivers if necessary.</a:t>
            </a:r>
          </a:p>
          <a:p>
            <a:pPr>
              <a:buFont typeface="Arial" pitchFamily="34" charset="0"/>
              <a:buChar char="•"/>
            </a:pPr>
            <a:r>
              <a:rPr lang="en-US" dirty="0" smtClean="0"/>
              <a:t>Ensure that the sound card is not experiencing electromagnetic interference (EMI) from the disk drive or power supply. To remedy this problem, move the affected card to an expansion slot located away from the source of EMI.</a:t>
            </a:r>
            <a:endParaRPr lang="en-US" dirty="0"/>
          </a:p>
        </p:txBody>
      </p:sp>
      <p:sp>
        <p:nvSpPr>
          <p:cNvPr id="5" name="TextBox 4"/>
          <p:cNvSpPr txBox="1"/>
          <p:nvPr/>
        </p:nvSpPr>
        <p:spPr>
          <a:xfrm>
            <a:off x="4833132" y="204393"/>
            <a:ext cx="2104229" cy="523220"/>
          </a:xfrm>
          <a:prstGeom prst="rect">
            <a:avLst/>
          </a:prstGeom>
          <a:noFill/>
        </p:spPr>
        <p:txBody>
          <a:bodyPr wrap="none" rtlCol="0">
            <a:spAutoFit/>
          </a:bodyPr>
          <a:lstStyle/>
          <a:p>
            <a:pPr algn="ctr"/>
            <a:r>
              <a:rPr lang="en-US" sz="2800" dirty="0" smtClean="0"/>
              <a:t>CIAT CIS101A</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833132" y="204393"/>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477053" y="888977"/>
            <a:ext cx="11374151" cy="5478423"/>
          </a:xfrm>
          <a:prstGeom prst="rect">
            <a:avLst/>
          </a:prstGeom>
          <a:noFill/>
        </p:spPr>
        <p:txBody>
          <a:bodyPr wrap="square" rtlCol="0">
            <a:spAutoFit/>
          </a:bodyPr>
          <a:lstStyle/>
          <a:p>
            <a:r>
              <a:rPr lang="en-US" sz="2800" b="1" dirty="0" smtClean="0"/>
              <a:t>3.13.6 Sound Card Connectors:</a:t>
            </a:r>
          </a:p>
          <a:p>
            <a:r>
              <a:rPr lang="en-US" b="1" dirty="0"/>
              <a:t>Sound cards provide input and output (I/O) ports for connecting external, audio-related devices to the computer. The most commonly found ports are described in the following table</a:t>
            </a:r>
            <a:r>
              <a:rPr lang="en-US" b="1" dirty="0" smtClean="0"/>
              <a:t>:</a:t>
            </a:r>
          </a:p>
          <a:p>
            <a:endParaRPr lang="en-US" b="1" dirty="0"/>
          </a:p>
          <a:p>
            <a:r>
              <a:rPr lang="en-US" b="1" dirty="0" smtClean="0"/>
              <a:t>Port		Description</a:t>
            </a:r>
          </a:p>
          <a:p>
            <a:r>
              <a:rPr lang="en-US" dirty="0" smtClean="0"/>
              <a:t>Mini TRS		</a:t>
            </a:r>
            <a:r>
              <a:rPr lang="en-US" dirty="0"/>
              <a:t>Mini TRS ports on the sound card accept 3.5mm plugs for analog audio I/O. The number of ports on </a:t>
            </a:r>
            <a:r>
              <a:rPr lang="en-US" dirty="0" smtClean="0"/>
              <a:t>		the </a:t>
            </a:r>
            <a:r>
              <a:rPr lang="en-US" dirty="0"/>
              <a:t>sound card depends on the type of I/O support (e.g., the number of speaker channels, </a:t>
            </a:r>
            <a:r>
              <a:rPr lang="en-US" dirty="0" smtClean="0"/>
              <a:t>			microphone</a:t>
            </a:r>
            <a:r>
              <a:rPr lang="en-US" dirty="0"/>
              <a:t>, or line in support</a:t>
            </a:r>
            <a:r>
              <a:rPr lang="en-US" dirty="0" smtClean="0"/>
              <a:t>).</a:t>
            </a:r>
          </a:p>
          <a:p>
            <a:endParaRPr lang="en-US" sz="800" dirty="0"/>
          </a:p>
          <a:p>
            <a:r>
              <a:rPr lang="en-US" dirty="0" smtClean="0"/>
              <a:t>		Ports </a:t>
            </a:r>
            <a:r>
              <a:rPr lang="en-US" dirty="0"/>
              <a:t>are often labeled with text or graphics to identify its function. Standardized color coding might </a:t>
            </a:r>
            <a:r>
              <a:rPr lang="en-US" dirty="0" smtClean="0"/>
              <a:t>		also </a:t>
            </a:r>
            <a:r>
              <a:rPr lang="en-US" dirty="0"/>
              <a:t>be helpful in determining the proper connection</a:t>
            </a:r>
            <a:r>
              <a:rPr lang="en-US" dirty="0" smtClean="0"/>
              <a:t>.</a:t>
            </a:r>
          </a:p>
          <a:p>
            <a:endParaRPr lang="en-US" sz="800" dirty="0"/>
          </a:p>
          <a:p>
            <a:pPr lvl="4"/>
            <a:r>
              <a:rPr lang="en-US" dirty="0"/>
              <a:t>Pink = Mic in (mic-level)</a:t>
            </a:r>
          </a:p>
          <a:p>
            <a:pPr lvl="4"/>
            <a:r>
              <a:rPr lang="en-US" dirty="0"/>
              <a:t>Light blue = Line-in (line-level)</a:t>
            </a:r>
          </a:p>
          <a:p>
            <a:pPr lvl="4"/>
            <a:r>
              <a:rPr lang="en-US" dirty="0"/>
              <a:t>Lime green = Line out (front speakers or headphones)</a:t>
            </a:r>
          </a:p>
          <a:p>
            <a:pPr lvl="4"/>
            <a:r>
              <a:rPr lang="en-US" dirty="0"/>
              <a:t>Black = Line out (rear speakers)</a:t>
            </a:r>
          </a:p>
          <a:p>
            <a:pPr lvl="4"/>
            <a:r>
              <a:rPr lang="en-US" dirty="0"/>
              <a:t>Orange = Line out (center and subwoofer</a:t>
            </a:r>
            <a:r>
              <a:rPr lang="en-US" dirty="0" smtClean="0"/>
              <a:t>)</a:t>
            </a:r>
          </a:p>
          <a:p>
            <a:pPr lvl="4"/>
            <a:endParaRPr lang="en-US" sz="800" dirty="0"/>
          </a:p>
          <a:p>
            <a:pPr lvl="4"/>
            <a:r>
              <a:rPr lang="en-US" b="1" dirty="0" smtClean="0"/>
              <a:t>Note: </a:t>
            </a:r>
            <a:r>
              <a:rPr lang="en-US" i="1" dirty="0"/>
              <a:t>Although these colors are standard, be sure to consult the sound card documentation for </a:t>
            </a:r>
            <a:r>
              <a:rPr lang="en-US" i="1" dirty="0" smtClean="0"/>
              <a:t/>
            </a:r>
            <a:br>
              <a:rPr lang="en-US" i="1" dirty="0" smtClean="0"/>
            </a:br>
            <a:r>
              <a:rPr lang="en-US" i="1" dirty="0" smtClean="0"/>
              <a:t>           specific </a:t>
            </a:r>
            <a:r>
              <a:rPr lang="en-US" i="1" dirty="0"/>
              <a:t>details</a:t>
            </a:r>
            <a:r>
              <a:rPr lang="en-US" i="1" dirty="0" smtClean="0"/>
              <a:t>.</a:t>
            </a:r>
            <a:endParaRPr lang="en-US" i="1" dirty="0"/>
          </a:p>
        </p:txBody>
      </p:sp>
      <p:pic>
        <p:nvPicPr>
          <p:cNvPr id="5" name="Picture 4" descr="http://cdn.testout.com/pcpro2016-en-us/en-us/resources/text/snd_port/audio-jacks-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633" y="2766961"/>
            <a:ext cx="1416297" cy="2598710"/>
          </a:xfrm>
          <a:prstGeom prst="rect">
            <a:avLst/>
          </a:prstGeom>
          <a:noFill/>
          <a:ln>
            <a:noFill/>
          </a:ln>
        </p:spPr>
      </p:pic>
    </p:spTree>
    <p:extLst>
      <p:ext uri="{BB962C8B-B14F-4D97-AF65-F5344CB8AC3E}">
        <p14:creationId xmlns:p14="http://schemas.microsoft.com/office/powerpoint/2010/main" val="28274720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833132" y="204393"/>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477053" y="888977"/>
            <a:ext cx="11374151" cy="3293209"/>
          </a:xfrm>
          <a:prstGeom prst="rect">
            <a:avLst/>
          </a:prstGeom>
          <a:noFill/>
        </p:spPr>
        <p:txBody>
          <a:bodyPr wrap="square" rtlCol="0">
            <a:spAutoFit/>
          </a:bodyPr>
          <a:lstStyle/>
          <a:p>
            <a:r>
              <a:rPr lang="en-US" sz="2800" b="1" dirty="0" smtClean="0"/>
              <a:t>3.13.6 Sound Card Connectors:</a:t>
            </a:r>
          </a:p>
          <a:p>
            <a:r>
              <a:rPr lang="en-US" b="1" dirty="0"/>
              <a:t>Sound cards provide input and output (I/O) ports for connecting external, audio-related devices to the computer. The most commonly found ports are described in the following table</a:t>
            </a:r>
            <a:r>
              <a:rPr lang="en-US" b="1" dirty="0" smtClean="0"/>
              <a:t>:</a:t>
            </a:r>
          </a:p>
          <a:p>
            <a:endParaRPr lang="en-US" b="1" dirty="0"/>
          </a:p>
          <a:p>
            <a:r>
              <a:rPr lang="en-US" b="1" dirty="0" smtClean="0"/>
              <a:t>Port		Description</a:t>
            </a:r>
          </a:p>
          <a:p>
            <a:r>
              <a:rPr lang="en-US" dirty="0" smtClean="0"/>
              <a:t>TOSLINK		</a:t>
            </a:r>
          </a:p>
          <a:p>
            <a:endParaRPr lang="en-US" dirty="0"/>
          </a:p>
          <a:p>
            <a:endParaRPr lang="en-US" dirty="0" smtClean="0"/>
          </a:p>
          <a:p>
            <a:endParaRPr lang="en-US" dirty="0" smtClean="0"/>
          </a:p>
          <a:p>
            <a:endParaRPr lang="en-US" dirty="0"/>
          </a:p>
          <a:p>
            <a:r>
              <a:rPr lang="en-US" dirty="0" smtClean="0"/>
              <a:t>		A TOSLINK </a:t>
            </a:r>
            <a:r>
              <a:rPr lang="en-US" dirty="0"/>
              <a:t>(or optical audio cable) connector is used with digital optical I/O for S/PDIF audio</a:t>
            </a:r>
            <a:r>
              <a:rPr lang="en-US" dirty="0" smtClean="0"/>
              <a:t>.</a:t>
            </a:r>
          </a:p>
        </p:txBody>
      </p:sp>
      <p:pic>
        <p:nvPicPr>
          <p:cNvPr id="7" name="Picture 6" descr="http://cdn.testout.com/pcpro2016-en-us/en-us/resources/text/snd_port/s-pdif-optical-cabl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053" y="2909275"/>
            <a:ext cx="1471496" cy="2125304"/>
          </a:xfrm>
          <a:prstGeom prst="rect">
            <a:avLst/>
          </a:prstGeom>
          <a:noFill/>
          <a:ln>
            <a:noFill/>
          </a:ln>
        </p:spPr>
      </p:pic>
    </p:spTree>
    <p:extLst>
      <p:ext uri="{BB962C8B-B14F-4D97-AF65-F5344CB8AC3E}">
        <p14:creationId xmlns:p14="http://schemas.microsoft.com/office/powerpoint/2010/main" val="38397663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833132" y="204393"/>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477053" y="888977"/>
            <a:ext cx="11374151" cy="3570208"/>
          </a:xfrm>
          <a:prstGeom prst="rect">
            <a:avLst/>
          </a:prstGeom>
          <a:noFill/>
        </p:spPr>
        <p:txBody>
          <a:bodyPr wrap="square" rtlCol="0">
            <a:spAutoFit/>
          </a:bodyPr>
          <a:lstStyle/>
          <a:p>
            <a:r>
              <a:rPr lang="en-US" sz="2800" b="1" dirty="0" smtClean="0"/>
              <a:t>3.13.6 Sound Card Connectors:</a:t>
            </a:r>
          </a:p>
          <a:p>
            <a:r>
              <a:rPr lang="en-US" b="1" dirty="0"/>
              <a:t>Sound cards provide input and output (I/O) ports for connecting external, audio-related devices to the computer. The most commonly found ports are described in the following table</a:t>
            </a:r>
            <a:r>
              <a:rPr lang="en-US" b="1" dirty="0" smtClean="0"/>
              <a:t>:</a:t>
            </a:r>
          </a:p>
          <a:p>
            <a:endParaRPr lang="en-US" b="1" dirty="0"/>
          </a:p>
          <a:p>
            <a:r>
              <a:rPr lang="en-US" b="1" dirty="0" smtClean="0"/>
              <a:t>Port		Description</a:t>
            </a:r>
          </a:p>
          <a:p>
            <a:r>
              <a:rPr lang="en-US" dirty="0" smtClean="0"/>
              <a:t>RCA		</a:t>
            </a:r>
          </a:p>
          <a:p>
            <a:endParaRPr lang="en-US" dirty="0"/>
          </a:p>
          <a:p>
            <a:endParaRPr lang="en-US" dirty="0" smtClean="0"/>
          </a:p>
          <a:p>
            <a:r>
              <a:rPr lang="en-US" dirty="0"/>
              <a:t>	</a:t>
            </a:r>
            <a:r>
              <a:rPr lang="en-US" dirty="0" smtClean="0"/>
              <a:t>	An </a:t>
            </a:r>
            <a:r>
              <a:rPr lang="en-US" dirty="0"/>
              <a:t>RCA connector on a sound card is used for coaxial digital I/O for S/PDIF audio</a:t>
            </a:r>
            <a:endParaRPr lang="en-US" dirty="0" smtClean="0"/>
          </a:p>
          <a:p>
            <a:endParaRPr lang="en-US" dirty="0"/>
          </a:p>
          <a:p>
            <a:r>
              <a:rPr lang="en-US" dirty="0"/>
              <a:t>	</a:t>
            </a:r>
            <a:r>
              <a:rPr lang="en-US" dirty="0" smtClean="0"/>
              <a:t>	</a:t>
            </a:r>
            <a:r>
              <a:rPr lang="en-US" b="1" dirty="0" smtClean="0"/>
              <a:t>Note: </a:t>
            </a:r>
            <a:r>
              <a:rPr lang="en-US" i="1" dirty="0"/>
              <a:t>While RCA connectors can be used for analog audio, RCA connectors on a sound card are </a:t>
            </a:r>
            <a:r>
              <a:rPr lang="en-US" i="1" dirty="0" smtClean="0"/>
              <a:t/>
            </a:r>
            <a:br>
              <a:rPr lang="en-US" i="1" dirty="0" smtClean="0"/>
            </a:br>
            <a:r>
              <a:rPr lang="en-US" i="1" dirty="0" smtClean="0"/>
              <a:t>		           normally </a:t>
            </a:r>
            <a:r>
              <a:rPr lang="en-US" i="1" dirty="0"/>
              <a:t>used for S/PDIF digital audio.</a:t>
            </a:r>
            <a:endParaRPr lang="en-US" i="1" dirty="0" smtClean="0"/>
          </a:p>
        </p:txBody>
      </p:sp>
      <p:pic>
        <p:nvPicPr>
          <p:cNvPr id="5" name="Picture 4" descr="http://cdn.testout.com/pcpro2016-en-us/en-us/resources/text/snd_port/s-pdif-coaxial.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053" y="2853184"/>
            <a:ext cx="1319474" cy="2398001"/>
          </a:xfrm>
          <a:prstGeom prst="rect">
            <a:avLst/>
          </a:prstGeom>
          <a:noFill/>
          <a:ln>
            <a:noFill/>
          </a:ln>
        </p:spPr>
      </p:pic>
    </p:spTree>
    <p:extLst>
      <p:ext uri="{BB962C8B-B14F-4D97-AF65-F5344CB8AC3E}">
        <p14:creationId xmlns:p14="http://schemas.microsoft.com/office/powerpoint/2010/main" val="18875137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833132" y="204393"/>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477053" y="888977"/>
            <a:ext cx="11374151" cy="3570208"/>
          </a:xfrm>
          <a:prstGeom prst="rect">
            <a:avLst/>
          </a:prstGeom>
          <a:noFill/>
        </p:spPr>
        <p:txBody>
          <a:bodyPr wrap="square" rtlCol="0">
            <a:spAutoFit/>
          </a:bodyPr>
          <a:lstStyle/>
          <a:p>
            <a:r>
              <a:rPr lang="en-US" sz="2800" b="1" dirty="0" smtClean="0"/>
              <a:t>3.13.6 Sound Card Connectors:</a:t>
            </a:r>
          </a:p>
          <a:p>
            <a:r>
              <a:rPr lang="en-US" b="1" dirty="0"/>
              <a:t>Sound cards provide input and output (I/O) ports for connecting external, audio-related devices to the computer. The most commonly found ports are described in the following table</a:t>
            </a:r>
            <a:r>
              <a:rPr lang="en-US" b="1" dirty="0" smtClean="0"/>
              <a:t>:</a:t>
            </a:r>
          </a:p>
          <a:p>
            <a:endParaRPr lang="en-US" b="1" dirty="0"/>
          </a:p>
          <a:p>
            <a:r>
              <a:rPr lang="en-US" b="1" dirty="0" smtClean="0"/>
              <a:t>Port		Description</a:t>
            </a:r>
          </a:p>
          <a:p>
            <a:r>
              <a:rPr lang="en-US" dirty="0" smtClean="0"/>
              <a:t>IEEE 1394		</a:t>
            </a:r>
          </a:p>
          <a:p>
            <a:endParaRPr lang="en-US" dirty="0"/>
          </a:p>
          <a:p>
            <a:endParaRPr lang="en-US" dirty="0" smtClean="0"/>
          </a:p>
          <a:p>
            <a:r>
              <a:rPr lang="en-US" dirty="0"/>
              <a:t>	</a:t>
            </a:r>
            <a:r>
              <a:rPr lang="en-US" dirty="0" smtClean="0"/>
              <a:t>	</a:t>
            </a:r>
            <a:r>
              <a:rPr lang="en-US" dirty="0"/>
              <a:t>Some sound cards include one or more IEEE 1394 (FireWire) ports. These ports function as normal </a:t>
            </a:r>
            <a:r>
              <a:rPr lang="en-US" dirty="0" smtClean="0"/>
              <a:t>		IEEE </a:t>
            </a:r>
            <a:r>
              <a:rPr lang="en-US" dirty="0"/>
              <a:t>1394 ports</a:t>
            </a:r>
            <a:r>
              <a:rPr lang="en-US" dirty="0" smtClean="0"/>
              <a:t>.  (runs at 400 or 800 M/bps)</a:t>
            </a:r>
          </a:p>
          <a:p>
            <a:endParaRPr lang="en-US" i="1" dirty="0"/>
          </a:p>
          <a:p>
            <a:r>
              <a:rPr lang="en-US" i="1" dirty="0" smtClean="0"/>
              <a:t>		</a:t>
            </a:r>
            <a:r>
              <a:rPr lang="en-US" b="1" dirty="0" smtClean="0"/>
              <a:t>Note: </a:t>
            </a:r>
            <a:r>
              <a:rPr lang="en-US" i="1" dirty="0" smtClean="0"/>
              <a:t>Apple calls this technology </a:t>
            </a:r>
            <a:r>
              <a:rPr lang="en-US" i="1" dirty="0" err="1" smtClean="0"/>
              <a:t>Firewire</a:t>
            </a:r>
            <a:r>
              <a:rPr lang="en-US" i="1" dirty="0" smtClean="0"/>
              <a:t>, whereas Sony calls it </a:t>
            </a:r>
            <a:r>
              <a:rPr lang="en-US" i="1" dirty="0" err="1"/>
              <a:t>i</a:t>
            </a:r>
            <a:r>
              <a:rPr lang="en-US" i="1" dirty="0" err="1" smtClean="0"/>
              <a:t>Link</a:t>
            </a:r>
            <a:r>
              <a:rPr lang="en-US" i="1" dirty="0" smtClean="0"/>
              <a:t>.</a:t>
            </a:r>
          </a:p>
        </p:txBody>
      </p:sp>
      <p:pic>
        <p:nvPicPr>
          <p:cNvPr id="7" name="Picture 6" descr="http://cdn.testout.com/pcpro2016-en-us/en-us/resources/text/snd_port/ieee-1394-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052" y="2772055"/>
            <a:ext cx="1405535" cy="2772737"/>
          </a:xfrm>
          <a:prstGeom prst="rect">
            <a:avLst/>
          </a:prstGeom>
          <a:noFill/>
          <a:ln>
            <a:noFill/>
          </a:ln>
        </p:spPr>
      </p:pic>
    </p:spTree>
    <p:extLst>
      <p:ext uri="{BB962C8B-B14F-4D97-AF65-F5344CB8AC3E}">
        <p14:creationId xmlns:p14="http://schemas.microsoft.com/office/powerpoint/2010/main" val="22387666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833132" y="204393"/>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477053" y="888977"/>
            <a:ext cx="11374151" cy="3570208"/>
          </a:xfrm>
          <a:prstGeom prst="rect">
            <a:avLst/>
          </a:prstGeom>
          <a:noFill/>
        </p:spPr>
        <p:txBody>
          <a:bodyPr wrap="square" rtlCol="0">
            <a:spAutoFit/>
          </a:bodyPr>
          <a:lstStyle/>
          <a:p>
            <a:r>
              <a:rPr lang="en-US" sz="2800" b="1" dirty="0" smtClean="0"/>
              <a:t>3.13.6 Sound Card Connectors:</a:t>
            </a:r>
          </a:p>
          <a:p>
            <a:r>
              <a:rPr lang="en-US" b="1" dirty="0"/>
              <a:t>Sound cards provide input and output (I/O) ports for connecting external, audio-related devices to the computer. The most commonly found ports are described in the following table</a:t>
            </a:r>
            <a:r>
              <a:rPr lang="en-US" b="1" dirty="0" smtClean="0"/>
              <a:t>:</a:t>
            </a:r>
          </a:p>
          <a:p>
            <a:endParaRPr lang="en-US" b="1" dirty="0"/>
          </a:p>
          <a:p>
            <a:r>
              <a:rPr lang="en-US" b="1" dirty="0" smtClean="0"/>
              <a:t>Port		Description</a:t>
            </a:r>
          </a:p>
          <a:p>
            <a:r>
              <a:rPr lang="en-US" dirty="0" smtClean="0"/>
              <a:t>HDMI		</a:t>
            </a:r>
          </a:p>
          <a:p>
            <a:endParaRPr lang="en-US" dirty="0"/>
          </a:p>
          <a:p>
            <a:endParaRPr lang="en-US" dirty="0" smtClean="0"/>
          </a:p>
          <a:p>
            <a:r>
              <a:rPr lang="en-US" dirty="0"/>
              <a:t>	</a:t>
            </a:r>
            <a:r>
              <a:rPr lang="en-US" dirty="0" smtClean="0"/>
              <a:t>	</a:t>
            </a:r>
            <a:r>
              <a:rPr lang="en-US" dirty="0"/>
              <a:t>A sound card with an HDMI port is capable of sending HD audio to an HDMI device. </a:t>
            </a:r>
            <a:endParaRPr lang="en-US" dirty="0" smtClean="0"/>
          </a:p>
          <a:p>
            <a:endParaRPr lang="en-US" dirty="0"/>
          </a:p>
          <a:p>
            <a:r>
              <a:rPr lang="en-US" dirty="0" smtClean="0"/>
              <a:t>		Some </a:t>
            </a:r>
            <a:r>
              <a:rPr lang="en-US" dirty="0"/>
              <a:t>sound </a:t>
            </a:r>
            <a:r>
              <a:rPr lang="en-US" dirty="0" smtClean="0"/>
              <a:t>cards </a:t>
            </a:r>
            <a:r>
              <a:rPr lang="en-US" dirty="0"/>
              <a:t>are able to output video or combine a video signal from a video card and output </a:t>
            </a:r>
            <a:r>
              <a:rPr lang="en-US" dirty="0" smtClean="0"/>
              <a:t>		the combined audio/video </a:t>
            </a:r>
            <a:r>
              <a:rPr lang="en-US" dirty="0"/>
              <a:t>signal through the HDMI port.</a:t>
            </a:r>
            <a:endParaRPr lang="en-US" i="1" dirty="0" smtClean="0"/>
          </a:p>
        </p:txBody>
      </p:sp>
      <p:pic>
        <p:nvPicPr>
          <p:cNvPr id="5" name="Picture 4" descr="http://cdn.testout.com/pcpro2016-en-us/en-us/resources/text/snd_port/hdmi-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052" y="3042677"/>
            <a:ext cx="1528970" cy="1690688"/>
          </a:xfrm>
          <a:prstGeom prst="rect">
            <a:avLst/>
          </a:prstGeom>
          <a:noFill/>
          <a:ln>
            <a:noFill/>
          </a:ln>
        </p:spPr>
      </p:pic>
    </p:spTree>
    <p:extLst>
      <p:ext uri="{BB962C8B-B14F-4D97-AF65-F5344CB8AC3E}">
        <p14:creationId xmlns:p14="http://schemas.microsoft.com/office/powerpoint/2010/main" val="42205639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833132" y="204393"/>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444780" y="620036"/>
            <a:ext cx="11374151" cy="1908215"/>
          </a:xfrm>
          <a:prstGeom prst="rect">
            <a:avLst/>
          </a:prstGeom>
          <a:noFill/>
        </p:spPr>
        <p:txBody>
          <a:bodyPr wrap="square" rtlCol="0">
            <a:spAutoFit/>
          </a:bodyPr>
          <a:lstStyle/>
          <a:p>
            <a:r>
              <a:rPr lang="en-US" sz="2800" b="1" dirty="0" smtClean="0"/>
              <a:t>3.14 System Cooling:</a:t>
            </a:r>
          </a:p>
          <a:p>
            <a:r>
              <a:rPr lang="en-US" b="1" dirty="0"/>
              <a:t>The normal operation of computer components produces heat. Overheated components can cause intermittent errors and reduce component life. If components are overheated for an extended period of time, they will fail. To keep component temperatures optimal, computer cases maintain a consistent, one-way flow of air through the case. The following diagram shows how air should flow through a computer case:</a:t>
            </a:r>
          </a:p>
          <a:p>
            <a:endParaRPr lang="en-US" b="1" dirty="0"/>
          </a:p>
        </p:txBody>
      </p:sp>
      <p:pic>
        <p:nvPicPr>
          <p:cNvPr id="7" name="Picture 6" descr="System Cool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7662" y="2221659"/>
            <a:ext cx="6610126" cy="4252921"/>
          </a:xfrm>
          <a:prstGeom prst="rect">
            <a:avLst/>
          </a:prstGeom>
          <a:noFill/>
          <a:ln>
            <a:noFill/>
          </a:ln>
        </p:spPr>
      </p:pic>
    </p:spTree>
    <p:extLst>
      <p:ext uri="{BB962C8B-B14F-4D97-AF65-F5344CB8AC3E}">
        <p14:creationId xmlns:p14="http://schemas.microsoft.com/office/powerpoint/2010/main" val="3854376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564191" y="150605"/>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297895" y="942766"/>
            <a:ext cx="11610821" cy="5509200"/>
          </a:xfrm>
          <a:prstGeom prst="rect">
            <a:avLst/>
          </a:prstGeom>
          <a:noFill/>
        </p:spPr>
        <p:txBody>
          <a:bodyPr wrap="square" rtlCol="0">
            <a:spAutoFit/>
          </a:bodyPr>
          <a:lstStyle/>
          <a:p>
            <a:r>
              <a:rPr lang="en-US" sz="2800" b="1" dirty="0" smtClean="0"/>
              <a:t>3.7 Memory: (continued)</a:t>
            </a:r>
          </a:p>
          <a:p>
            <a:r>
              <a:rPr lang="en-US" b="1" dirty="0"/>
              <a:t>All system memory used in personal computers is DRAM. Individual DRAM chips are packaged onto a board that contains circuitry for reading and writing to the memory. You should be aware of the following standards for DRAM:</a:t>
            </a:r>
          </a:p>
          <a:p>
            <a:endParaRPr lang="en-US" sz="800" b="1" dirty="0" smtClean="0"/>
          </a:p>
          <a:p>
            <a:r>
              <a:rPr lang="en-US" b="1" dirty="0" smtClean="0"/>
              <a:t>Hardware Image		Standard		Description</a:t>
            </a:r>
          </a:p>
          <a:p>
            <a:r>
              <a:rPr lang="en-US" b="1" dirty="0"/>
              <a:t>	</a:t>
            </a:r>
            <a:r>
              <a:rPr lang="en-US" b="1" dirty="0" smtClean="0"/>
              <a:t>		</a:t>
            </a:r>
            <a:r>
              <a:rPr lang="en-US" dirty="0" smtClean="0"/>
              <a:t>DDR4		</a:t>
            </a:r>
            <a:r>
              <a:rPr lang="en-US" b="1" dirty="0"/>
              <a:t>DDR4</a:t>
            </a:r>
            <a:r>
              <a:rPr lang="en-US" dirty="0"/>
              <a:t> doubles the data transfer rate of DDR3 for ten times the bandwidth </a:t>
            </a:r>
            <a:r>
              <a:rPr lang="en-US" dirty="0" smtClean="0"/>
              <a:t>					of </a:t>
            </a:r>
            <a:r>
              <a:rPr lang="en-US" dirty="0"/>
              <a:t>SDRAM</a:t>
            </a:r>
            <a:r>
              <a:rPr lang="en-US" dirty="0" smtClean="0"/>
              <a:t>.</a:t>
            </a:r>
          </a:p>
          <a:p>
            <a:endParaRPr lang="en-US" sz="1000" dirty="0"/>
          </a:p>
          <a:p>
            <a:pPr lvl="0"/>
            <a:r>
              <a:rPr lang="en-US" dirty="0" smtClean="0"/>
              <a:t>					1. DDR4 </a:t>
            </a:r>
            <a:r>
              <a:rPr lang="en-US" dirty="0"/>
              <a:t>accepts eight consecutive 64-bit words per bus clock cycle.</a:t>
            </a:r>
          </a:p>
          <a:p>
            <a:pPr lvl="0"/>
            <a:r>
              <a:rPr lang="en-US" dirty="0" smtClean="0"/>
              <a:t>					2. DDR4 </a:t>
            </a:r>
            <a:r>
              <a:rPr lang="en-US" dirty="0"/>
              <a:t>operates at 1.2 volts at bus frequencies between 1066-2133 </a:t>
            </a:r>
            <a:r>
              <a:rPr lang="en-US" dirty="0" smtClean="0"/>
              <a:t>					    </a:t>
            </a:r>
            <a:r>
              <a:rPr lang="en-US" dirty="0" err="1" smtClean="0"/>
              <a:t>MHz</a:t>
            </a:r>
            <a:r>
              <a:rPr lang="en-US" dirty="0" err="1"/>
              <a:t>.</a:t>
            </a:r>
            <a:r>
              <a:rPr lang="en-US" dirty="0"/>
              <a:t> The internal memory frequency is about one-tenth that of the </a:t>
            </a:r>
            <a:r>
              <a:rPr lang="en-US" dirty="0" smtClean="0"/>
              <a:t>					    bus </a:t>
            </a:r>
            <a:r>
              <a:rPr lang="en-US" dirty="0"/>
              <a:t>frequency (100-266 MHz).</a:t>
            </a:r>
          </a:p>
          <a:p>
            <a:pPr lvl="0"/>
            <a:r>
              <a:rPr lang="en-US" dirty="0" smtClean="0"/>
              <a:t>					3. DDR4 </a:t>
            </a:r>
            <a:r>
              <a:rPr lang="en-US" dirty="0"/>
              <a:t>reduces the demand for power.</a:t>
            </a:r>
          </a:p>
          <a:p>
            <a:pPr lvl="0"/>
            <a:r>
              <a:rPr lang="en-US" dirty="0" smtClean="0"/>
              <a:t>					4. DDR4 </a:t>
            </a:r>
            <a:r>
              <a:rPr lang="en-US" dirty="0"/>
              <a:t>is not compatible with earlier types of random access memory </a:t>
            </a:r>
            <a:r>
              <a:rPr lang="en-US" dirty="0" smtClean="0"/>
              <a:t>					    (</a:t>
            </a:r>
            <a:r>
              <a:rPr lang="en-US" dirty="0"/>
              <a:t>RAM) because of the different signaling voltages, physical interface, </a:t>
            </a:r>
            <a:r>
              <a:rPr lang="en-US" dirty="0" smtClean="0"/>
              <a:t>					    and </a:t>
            </a:r>
            <a:r>
              <a:rPr lang="en-US" dirty="0"/>
              <a:t>other factors.</a:t>
            </a:r>
          </a:p>
          <a:p>
            <a:pPr lvl="0"/>
            <a:r>
              <a:rPr lang="en-US" dirty="0" smtClean="0"/>
              <a:t>					5. DDR4 </a:t>
            </a:r>
            <a:r>
              <a:rPr lang="en-US" dirty="0"/>
              <a:t>theoretically allows for DIMMs of up to 512 GB in capacity, </a:t>
            </a:r>
            <a:r>
              <a:rPr lang="en-US" dirty="0" smtClean="0"/>
              <a:t>						    compared </a:t>
            </a:r>
            <a:r>
              <a:rPr lang="en-US" dirty="0"/>
              <a:t>to the DDR3's theoretical maximum of 128 GB per DIMM</a:t>
            </a:r>
            <a:r>
              <a:rPr lang="en-US" dirty="0" smtClean="0"/>
              <a:t>.</a:t>
            </a:r>
          </a:p>
          <a:p>
            <a:pPr lvl="0"/>
            <a:endParaRPr lang="en-US" dirty="0"/>
          </a:p>
          <a:p>
            <a:r>
              <a:rPr lang="en-US" b="1" dirty="0" smtClean="0"/>
              <a:t>Note: </a:t>
            </a:r>
            <a:r>
              <a:rPr lang="en-US" i="1" dirty="0"/>
              <a:t>DDR is no longer used in modern motherboards, although you might encounter DDR memory in older systems</a:t>
            </a:r>
            <a:r>
              <a:rPr lang="en-US" i="1" dirty="0" smtClean="0"/>
              <a:t>.</a:t>
            </a:r>
            <a:endParaRPr lang="en-US" i="1" dirty="0"/>
          </a:p>
        </p:txBody>
      </p:sp>
      <p:pic>
        <p:nvPicPr>
          <p:cNvPr id="7" name="Picture 6" descr="http://cdn.testout.com/pcpro2016-en-us/en-us/resources/text/ram_types/ddr4.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994" y="3300358"/>
            <a:ext cx="3600450" cy="838200"/>
          </a:xfrm>
          <a:prstGeom prst="rect">
            <a:avLst/>
          </a:prstGeom>
          <a:noFill/>
          <a:ln>
            <a:noFill/>
          </a:ln>
        </p:spPr>
      </p:pic>
    </p:spTree>
    <p:extLst>
      <p:ext uri="{BB962C8B-B14F-4D97-AF65-F5344CB8AC3E}">
        <p14:creationId xmlns:p14="http://schemas.microsoft.com/office/powerpoint/2010/main" val="33752307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833132" y="204393"/>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466295" y="964281"/>
            <a:ext cx="11374151" cy="5170646"/>
          </a:xfrm>
          <a:prstGeom prst="rect">
            <a:avLst/>
          </a:prstGeom>
          <a:noFill/>
        </p:spPr>
        <p:txBody>
          <a:bodyPr wrap="square" rtlCol="0">
            <a:spAutoFit/>
          </a:bodyPr>
          <a:lstStyle/>
          <a:p>
            <a:r>
              <a:rPr lang="en-US" sz="2800" b="1" dirty="0" smtClean="0"/>
              <a:t>3.14 System Cooling:</a:t>
            </a:r>
          </a:p>
          <a:p>
            <a:r>
              <a:rPr lang="en-US" b="1" dirty="0" smtClean="0"/>
              <a:t>Because </a:t>
            </a:r>
            <a:r>
              <a:rPr lang="en-US" b="1" dirty="0"/>
              <a:t>proper airflow is necessary to keep components cool, consider the following recommendations to ensure optimal system cooling</a:t>
            </a:r>
            <a:r>
              <a:rPr lang="en-US" b="1" dirty="0" smtClean="0"/>
              <a:t>:</a:t>
            </a:r>
          </a:p>
          <a:p>
            <a:endParaRPr lang="en-US" b="1" dirty="0"/>
          </a:p>
          <a:p>
            <a:pPr lvl="0"/>
            <a:r>
              <a:rPr lang="en-US" dirty="0" smtClean="0"/>
              <a:t>o Keep </a:t>
            </a:r>
            <a:r>
              <a:rPr lang="en-US" dirty="0"/>
              <a:t>the case free of dust and debris. Excess dust can restrict airflow and prevent proper heat transfer.</a:t>
            </a:r>
            <a:endParaRPr lang="en-US" sz="2000" dirty="0"/>
          </a:p>
          <a:p>
            <a:pPr lvl="0"/>
            <a:r>
              <a:rPr lang="en-US" dirty="0" smtClean="0"/>
              <a:t>o Reduce </a:t>
            </a:r>
            <a:r>
              <a:rPr lang="en-US" dirty="0"/>
              <a:t>the number of airflow obstructions</a:t>
            </a:r>
            <a:r>
              <a:rPr lang="en-US" dirty="0" smtClean="0"/>
              <a:t>.</a:t>
            </a:r>
          </a:p>
          <a:p>
            <a:pPr lvl="0"/>
            <a:endParaRPr lang="en-US" sz="800" dirty="0"/>
          </a:p>
          <a:p>
            <a:pPr lvl="1"/>
            <a:r>
              <a:rPr lang="en-US" dirty="0" smtClean="0"/>
              <a:t>a. Employ </a:t>
            </a:r>
            <a:r>
              <a:rPr lang="en-US" dirty="0"/>
              <a:t>proper cable management (e.g., bundle cables together and secure unused cables to the case).</a:t>
            </a:r>
            <a:endParaRPr lang="en-US" sz="2000" dirty="0"/>
          </a:p>
          <a:p>
            <a:pPr lvl="1"/>
            <a:r>
              <a:rPr lang="en-US" dirty="0" smtClean="0"/>
              <a:t>b. Space </a:t>
            </a:r>
            <a:r>
              <a:rPr lang="en-US" dirty="0"/>
              <a:t>out multiple hard disk drives instead of stacking them next to each other.</a:t>
            </a:r>
            <a:endParaRPr lang="en-US" sz="2000" dirty="0"/>
          </a:p>
          <a:p>
            <a:pPr lvl="1"/>
            <a:r>
              <a:rPr lang="en-US" dirty="0" smtClean="0"/>
              <a:t>c. Do </a:t>
            </a:r>
            <a:r>
              <a:rPr lang="en-US" dirty="0"/>
              <a:t>not use an excess number of expansion cards</a:t>
            </a:r>
            <a:r>
              <a:rPr lang="en-US" dirty="0" smtClean="0"/>
              <a:t>.</a:t>
            </a:r>
          </a:p>
          <a:p>
            <a:pPr lvl="1"/>
            <a:endParaRPr lang="en-US" sz="800" dirty="0"/>
          </a:p>
          <a:p>
            <a:pPr lvl="0"/>
            <a:r>
              <a:rPr lang="en-US" dirty="0" smtClean="0"/>
              <a:t>o Maintain </a:t>
            </a:r>
            <a:r>
              <a:rPr lang="en-US" dirty="0"/>
              <a:t>appropriate ambient temperatures. Optimal ambient temperatures are between 60 and 80 degrees </a:t>
            </a:r>
            <a:r>
              <a:rPr lang="en-US" dirty="0" smtClean="0"/>
              <a:t/>
            </a:r>
            <a:br>
              <a:rPr lang="en-US" dirty="0" smtClean="0"/>
            </a:br>
            <a:r>
              <a:rPr lang="en-US" dirty="0" smtClean="0"/>
              <a:t>   Fahrenheit</a:t>
            </a:r>
            <a:r>
              <a:rPr lang="en-US" dirty="0"/>
              <a:t>. For server rooms, the ambient temperature might be as low as 45 degrees.</a:t>
            </a:r>
            <a:endParaRPr lang="en-US" sz="2000" dirty="0"/>
          </a:p>
          <a:p>
            <a:pPr lvl="0"/>
            <a:r>
              <a:rPr lang="en-US" dirty="0" smtClean="0"/>
              <a:t>o Ensure </a:t>
            </a:r>
            <a:r>
              <a:rPr lang="en-US" dirty="0"/>
              <a:t>proper ventilation</a:t>
            </a:r>
            <a:r>
              <a:rPr lang="en-US" dirty="0" smtClean="0"/>
              <a:t>.</a:t>
            </a:r>
          </a:p>
          <a:p>
            <a:pPr lvl="0"/>
            <a:endParaRPr lang="en-US" sz="800" dirty="0"/>
          </a:p>
          <a:p>
            <a:pPr lvl="1"/>
            <a:r>
              <a:rPr lang="en-US" dirty="0" smtClean="0"/>
              <a:t>a. Keep </a:t>
            </a:r>
            <a:r>
              <a:rPr lang="en-US" dirty="0"/>
              <a:t>air intakes and exhausts free from obstructions.</a:t>
            </a:r>
            <a:endParaRPr lang="en-US" sz="2000" dirty="0"/>
          </a:p>
          <a:p>
            <a:pPr lvl="1"/>
            <a:r>
              <a:rPr lang="en-US" dirty="0" smtClean="0"/>
              <a:t>b. Leave </a:t>
            </a:r>
            <a:r>
              <a:rPr lang="en-US" dirty="0"/>
              <a:t>space between the computer and any walls or desks</a:t>
            </a:r>
            <a:r>
              <a:rPr lang="en-US" dirty="0" smtClean="0"/>
              <a:t>.</a:t>
            </a:r>
          </a:p>
          <a:p>
            <a:pPr lvl="1"/>
            <a:endParaRPr lang="en-US" sz="800" dirty="0"/>
          </a:p>
          <a:p>
            <a:pPr lvl="0"/>
            <a:r>
              <a:rPr lang="en-US" dirty="0" smtClean="0"/>
              <a:t>o Preserve </a:t>
            </a:r>
            <a:r>
              <a:rPr lang="en-US" dirty="0"/>
              <a:t>negative pressure inside the case by keeping all covers and shields installed (e.g., unused expansion cards, </a:t>
            </a:r>
            <a:r>
              <a:rPr lang="en-US" dirty="0" smtClean="0"/>
              <a:t/>
            </a:r>
            <a:br>
              <a:rPr lang="en-US" dirty="0" smtClean="0"/>
            </a:br>
            <a:r>
              <a:rPr lang="en-US" dirty="0" smtClean="0"/>
              <a:t>    I/O </a:t>
            </a:r>
            <a:r>
              <a:rPr lang="en-US" dirty="0"/>
              <a:t>shield, front drive bays</a:t>
            </a:r>
            <a:r>
              <a:rPr lang="en-US" dirty="0" smtClean="0"/>
              <a:t>).</a:t>
            </a:r>
            <a:endParaRPr lang="en-US" sz="2000" dirty="0"/>
          </a:p>
        </p:txBody>
      </p:sp>
    </p:spTree>
    <p:extLst>
      <p:ext uri="{BB962C8B-B14F-4D97-AF65-F5344CB8AC3E}">
        <p14:creationId xmlns:p14="http://schemas.microsoft.com/office/powerpoint/2010/main" val="27844460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833132" y="204393"/>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532972" y="525856"/>
            <a:ext cx="11374151" cy="830997"/>
          </a:xfrm>
          <a:prstGeom prst="rect">
            <a:avLst/>
          </a:prstGeom>
          <a:noFill/>
        </p:spPr>
        <p:txBody>
          <a:bodyPr wrap="square" rtlCol="0">
            <a:spAutoFit/>
          </a:bodyPr>
          <a:lstStyle/>
          <a:p>
            <a:r>
              <a:rPr lang="en-US" sz="2400" b="1" dirty="0" smtClean="0"/>
              <a:t>3.14 System Cooling:</a:t>
            </a:r>
          </a:p>
          <a:p>
            <a:r>
              <a:rPr lang="en-US" sz="1600" b="1" dirty="0"/>
              <a:t>The following table identifies several components that are used to help regulate a computer system's internal temperature</a:t>
            </a:r>
            <a:r>
              <a:rPr lang="en-US" sz="1600" b="1" dirty="0" smtClean="0"/>
              <a:t>:</a:t>
            </a:r>
          </a:p>
          <a:p>
            <a:endParaRPr lang="en-US" sz="800" b="1" dirty="0"/>
          </a:p>
        </p:txBody>
      </p:sp>
      <p:pic>
        <p:nvPicPr>
          <p:cNvPr id="26626" name="Picture 2"/>
          <p:cNvPicPr>
            <a:picLocks noChangeAspect="1" noChangeArrowheads="1"/>
          </p:cNvPicPr>
          <p:nvPr/>
        </p:nvPicPr>
        <p:blipFill>
          <a:blip r:embed="rId3" cstate="print"/>
          <a:srcRect/>
          <a:stretch>
            <a:fillRect/>
          </a:stretch>
        </p:blipFill>
        <p:spPr bwMode="auto">
          <a:xfrm>
            <a:off x="1673525" y="1227349"/>
            <a:ext cx="8358996" cy="5441146"/>
          </a:xfrm>
          <a:prstGeom prst="rect">
            <a:avLst/>
          </a:prstGeom>
          <a:noFill/>
          <a:ln w="9525">
            <a:noFill/>
            <a:miter lim="800000"/>
            <a:headEnd/>
            <a:tailEnd/>
          </a:ln>
        </p:spPr>
      </p:pic>
    </p:spTree>
    <p:extLst>
      <p:ext uri="{BB962C8B-B14F-4D97-AF65-F5344CB8AC3E}">
        <p14:creationId xmlns:p14="http://schemas.microsoft.com/office/powerpoint/2010/main" val="19066775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833132" y="204393"/>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459901" y="538899"/>
            <a:ext cx="11374151" cy="1200329"/>
          </a:xfrm>
          <a:prstGeom prst="rect">
            <a:avLst/>
          </a:prstGeom>
          <a:noFill/>
        </p:spPr>
        <p:txBody>
          <a:bodyPr wrap="square" rtlCol="0">
            <a:spAutoFit/>
          </a:bodyPr>
          <a:lstStyle/>
          <a:p>
            <a:r>
              <a:rPr lang="en-US" sz="2800" b="1" dirty="0" smtClean="0"/>
              <a:t>3.14 System Cooling:</a:t>
            </a:r>
          </a:p>
          <a:p>
            <a:r>
              <a:rPr lang="en-US" b="1" dirty="0"/>
              <a:t>The following table identifies several components that are used to help regulate a computer system's internal temperature</a:t>
            </a:r>
            <a:r>
              <a:rPr lang="en-US" b="1" dirty="0" smtClean="0"/>
              <a:t>:</a:t>
            </a:r>
          </a:p>
          <a:p>
            <a:endParaRPr lang="en-US" sz="800" b="1" dirty="0"/>
          </a:p>
        </p:txBody>
      </p:sp>
      <p:pic>
        <p:nvPicPr>
          <p:cNvPr id="27650" name="Picture 2"/>
          <p:cNvPicPr>
            <a:picLocks noChangeAspect="1" noChangeArrowheads="1"/>
          </p:cNvPicPr>
          <p:nvPr/>
        </p:nvPicPr>
        <p:blipFill>
          <a:blip r:embed="rId3" cstate="print"/>
          <a:srcRect/>
          <a:stretch>
            <a:fillRect/>
          </a:stretch>
        </p:blipFill>
        <p:spPr bwMode="auto">
          <a:xfrm>
            <a:off x="362309" y="1592316"/>
            <a:ext cx="11353052" cy="5010486"/>
          </a:xfrm>
          <a:prstGeom prst="rect">
            <a:avLst/>
          </a:prstGeom>
          <a:noFill/>
          <a:ln w="9525">
            <a:noFill/>
            <a:miter lim="800000"/>
            <a:headEnd/>
            <a:tailEnd/>
          </a:ln>
        </p:spPr>
      </p:pic>
    </p:spTree>
    <p:extLst>
      <p:ext uri="{BB962C8B-B14F-4D97-AF65-F5344CB8AC3E}">
        <p14:creationId xmlns:p14="http://schemas.microsoft.com/office/powerpoint/2010/main" val="2284437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564191" y="150605"/>
            <a:ext cx="2104229" cy="523220"/>
          </a:xfrm>
          <a:prstGeom prst="rect">
            <a:avLst/>
          </a:prstGeom>
          <a:noFill/>
        </p:spPr>
        <p:txBody>
          <a:bodyPr wrap="none" rtlCol="0">
            <a:spAutoFit/>
          </a:bodyPr>
          <a:lstStyle/>
          <a:p>
            <a:pPr algn="ctr"/>
            <a:r>
              <a:rPr lang="en-US" sz="2800" dirty="0" smtClean="0"/>
              <a:t>CIAT CIS101A</a:t>
            </a:r>
          </a:p>
        </p:txBody>
      </p:sp>
      <p:pic>
        <p:nvPicPr>
          <p:cNvPr id="4098" name="Picture 2"/>
          <p:cNvPicPr>
            <a:picLocks noChangeAspect="1" noChangeArrowheads="1"/>
          </p:cNvPicPr>
          <p:nvPr/>
        </p:nvPicPr>
        <p:blipFill>
          <a:blip r:embed="rId3" cstate="print"/>
          <a:srcRect/>
          <a:stretch>
            <a:fillRect/>
          </a:stretch>
        </p:blipFill>
        <p:spPr bwMode="auto">
          <a:xfrm>
            <a:off x="260350" y="1397000"/>
            <a:ext cx="11669713" cy="4064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564191" y="150605"/>
            <a:ext cx="2104229" cy="523220"/>
          </a:xfrm>
          <a:prstGeom prst="rect">
            <a:avLst/>
          </a:prstGeom>
          <a:noFill/>
        </p:spPr>
        <p:txBody>
          <a:bodyPr wrap="none" rtlCol="0">
            <a:spAutoFit/>
          </a:bodyPr>
          <a:lstStyle/>
          <a:p>
            <a:pPr algn="ctr"/>
            <a:r>
              <a:rPr lang="en-US" sz="2800" dirty="0" smtClean="0"/>
              <a:t>CIAT CIS101A</a:t>
            </a:r>
          </a:p>
        </p:txBody>
      </p:sp>
      <p:pic>
        <p:nvPicPr>
          <p:cNvPr id="5122" name="Picture 2"/>
          <p:cNvPicPr>
            <a:picLocks noChangeAspect="1" noChangeArrowheads="1"/>
          </p:cNvPicPr>
          <p:nvPr/>
        </p:nvPicPr>
        <p:blipFill>
          <a:blip r:embed="rId3" cstate="print"/>
          <a:srcRect/>
          <a:stretch>
            <a:fillRect/>
          </a:stretch>
        </p:blipFill>
        <p:spPr bwMode="auto">
          <a:xfrm>
            <a:off x="707367" y="648899"/>
            <a:ext cx="10951684" cy="6032949"/>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564191" y="150605"/>
            <a:ext cx="2104229" cy="523220"/>
          </a:xfrm>
          <a:prstGeom prst="rect">
            <a:avLst/>
          </a:prstGeom>
          <a:noFill/>
        </p:spPr>
        <p:txBody>
          <a:bodyPr wrap="none" rtlCol="0">
            <a:spAutoFit/>
          </a:bodyPr>
          <a:lstStyle/>
          <a:p>
            <a:pPr algn="ctr"/>
            <a:r>
              <a:rPr lang="en-US" sz="2800" dirty="0" smtClean="0"/>
              <a:t>CIAT CIS101A</a:t>
            </a:r>
          </a:p>
        </p:txBody>
      </p:sp>
      <p:pic>
        <p:nvPicPr>
          <p:cNvPr id="5" name="Picture 2"/>
          <p:cNvPicPr>
            <a:picLocks noChangeAspect="1" noChangeArrowheads="1"/>
          </p:cNvPicPr>
          <p:nvPr/>
        </p:nvPicPr>
        <p:blipFill>
          <a:blip r:embed="rId3" cstate="print"/>
          <a:srcRect l="2540" t="39751" r="55330" b="33847"/>
          <a:stretch>
            <a:fillRect/>
          </a:stretch>
        </p:blipFill>
        <p:spPr bwMode="auto">
          <a:xfrm>
            <a:off x="3010619" y="1061049"/>
            <a:ext cx="4597879" cy="1078302"/>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l="2515" t="21762" r="55557" b="65176"/>
          <a:stretch>
            <a:fillRect/>
          </a:stretch>
        </p:blipFill>
        <p:spPr bwMode="auto">
          <a:xfrm>
            <a:off x="3019246" y="2199736"/>
            <a:ext cx="4623838" cy="1061049"/>
          </a:xfrm>
          <a:prstGeom prst="rect">
            <a:avLst/>
          </a:prstGeom>
          <a:noFill/>
          <a:ln w="9525">
            <a:noFill/>
            <a:miter lim="800000"/>
            <a:headEnd/>
            <a:tailEnd/>
          </a:ln>
        </p:spPr>
      </p:pic>
      <p:pic>
        <p:nvPicPr>
          <p:cNvPr id="8" name="Picture 7" descr="http://cdn.testout.com/pcpro2016-en-us/en-us/resources/text/ram_types/ddr3.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93791" y="3283105"/>
            <a:ext cx="4640586" cy="1099114"/>
          </a:xfrm>
          <a:prstGeom prst="rect">
            <a:avLst/>
          </a:prstGeom>
          <a:noFill/>
          <a:ln>
            <a:noFill/>
          </a:ln>
        </p:spPr>
      </p:pic>
      <p:pic>
        <p:nvPicPr>
          <p:cNvPr id="9" name="Picture 8" descr="http://cdn.testout.com/pcpro2016-en-us/en-us/resources/text/ram_types/ddr4.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02424" y="4430417"/>
            <a:ext cx="4640580" cy="1133621"/>
          </a:xfrm>
          <a:prstGeom prst="rect">
            <a:avLst/>
          </a:prstGeom>
          <a:noFill/>
          <a:ln>
            <a:noFill/>
          </a:ln>
        </p:spPr>
      </p:pic>
      <p:sp>
        <p:nvSpPr>
          <p:cNvPr id="10" name="TextBox 9"/>
          <p:cNvSpPr txBox="1"/>
          <p:nvPr/>
        </p:nvSpPr>
        <p:spPr>
          <a:xfrm>
            <a:off x="7763774" y="1155940"/>
            <a:ext cx="957532" cy="4247317"/>
          </a:xfrm>
          <a:prstGeom prst="rect">
            <a:avLst/>
          </a:prstGeom>
          <a:noFill/>
        </p:spPr>
        <p:txBody>
          <a:bodyPr wrap="square" rtlCol="0">
            <a:spAutoFit/>
          </a:bodyPr>
          <a:lstStyle/>
          <a:p>
            <a:endParaRPr lang="en-US" dirty="0" smtClean="0"/>
          </a:p>
          <a:p>
            <a:endParaRPr lang="en-US" dirty="0" smtClean="0"/>
          </a:p>
          <a:p>
            <a:r>
              <a:rPr lang="en-US" dirty="0" smtClean="0"/>
              <a:t>DDR</a:t>
            </a:r>
          </a:p>
          <a:p>
            <a:endParaRPr lang="en-US" dirty="0" smtClean="0"/>
          </a:p>
          <a:p>
            <a:endParaRPr lang="en-US" dirty="0" smtClean="0"/>
          </a:p>
          <a:p>
            <a:endParaRPr lang="en-US" dirty="0" smtClean="0"/>
          </a:p>
          <a:p>
            <a:r>
              <a:rPr lang="en-US" dirty="0" smtClean="0"/>
              <a:t>DDR2</a:t>
            </a:r>
          </a:p>
          <a:p>
            <a:endParaRPr lang="en-US" dirty="0" smtClean="0"/>
          </a:p>
          <a:p>
            <a:endParaRPr lang="en-US" dirty="0" smtClean="0"/>
          </a:p>
          <a:p>
            <a:endParaRPr lang="en-US" dirty="0" smtClean="0"/>
          </a:p>
          <a:p>
            <a:r>
              <a:rPr lang="en-US" dirty="0" smtClean="0"/>
              <a:t>DDR3</a:t>
            </a:r>
          </a:p>
          <a:p>
            <a:endParaRPr lang="en-US" dirty="0" smtClean="0"/>
          </a:p>
          <a:p>
            <a:endParaRPr lang="en-US" dirty="0" smtClean="0"/>
          </a:p>
          <a:p>
            <a:endParaRPr lang="en-US" dirty="0" smtClean="0"/>
          </a:p>
          <a:p>
            <a:r>
              <a:rPr lang="en-US" dirty="0" smtClean="0"/>
              <a:t>DDR4</a:t>
            </a:r>
            <a:endParaRPr lang="en-US" dirty="0"/>
          </a:p>
        </p:txBody>
      </p:sp>
    </p:spTree>
    <p:extLst>
      <p:ext uri="{BB962C8B-B14F-4D97-AF65-F5344CB8AC3E}">
        <p14:creationId xmlns:p14="http://schemas.microsoft.com/office/powerpoint/2010/main" val="31733449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6918</TotalTime>
  <Words>2649</Words>
  <Application>Microsoft Office PowerPoint</Application>
  <PresentationFormat>Custom</PresentationFormat>
  <Paragraphs>626</Paragraphs>
  <Slides>62</Slides>
  <Notes>0</Notes>
  <HiddenSlides>1</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Bradford Bridge</dc:creator>
  <cp:lastModifiedBy>bob</cp:lastModifiedBy>
  <cp:revision>267</cp:revision>
  <dcterms:created xsi:type="dcterms:W3CDTF">2017-03-07T04:44:45Z</dcterms:created>
  <dcterms:modified xsi:type="dcterms:W3CDTF">2017-07-03T14:48:38Z</dcterms:modified>
</cp:coreProperties>
</file>