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1"/>
  </p:notesMasterIdLst>
  <p:sldIdLst>
    <p:sldId id="256" r:id="rId2"/>
    <p:sldId id="314" r:id="rId3"/>
    <p:sldId id="315" r:id="rId4"/>
    <p:sldId id="316" r:id="rId5"/>
    <p:sldId id="317" r:id="rId6"/>
    <p:sldId id="322" r:id="rId7"/>
    <p:sldId id="318" r:id="rId8"/>
    <p:sldId id="319" r:id="rId9"/>
    <p:sldId id="320" r:id="rId10"/>
    <p:sldId id="321" r:id="rId11"/>
    <p:sldId id="323" r:id="rId12"/>
    <p:sldId id="324" r:id="rId13"/>
    <p:sldId id="325" r:id="rId14"/>
    <p:sldId id="326" r:id="rId15"/>
    <p:sldId id="327" r:id="rId16"/>
    <p:sldId id="329" r:id="rId17"/>
    <p:sldId id="330" r:id="rId18"/>
    <p:sldId id="331" r:id="rId19"/>
    <p:sldId id="332" r:id="rId20"/>
    <p:sldId id="333" r:id="rId21"/>
    <p:sldId id="334" r:id="rId22"/>
    <p:sldId id="335" r:id="rId23"/>
    <p:sldId id="336" r:id="rId24"/>
    <p:sldId id="337" r:id="rId25"/>
    <p:sldId id="338" r:id="rId26"/>
    <p:sldId id="340" r:id="rId27"/>
    <p:sldId id="347" r:id="rId28"/>
    <p:sldId id="341" r:id="rId29"/>
    <p:sldId id="366" r:id="rId30"/>
    <p:sldId id="342" r:id="rId31"/>
    <p:sldId id="343" r:id="rId32"/>
    <p:sldId id="344" r:id="rId33"/>
    <p:sldId id="345" r:id="rId34"/>
    <p:sldId id="346" r:id="rId35"/>
    <p:sldId id="350" r:id="rId36"/>
    <p:sldId id="351" r:id="rId37"/>
    <p:sldId id="352" r:id="rId38"/>
    <p:sldId id="355" r:id="rId39"/>
    <p:sldId id="356" r:id="rId40"/>
    <p:sldId id="357" r:id="rId41"/>
    <p:sldId id="353" r:id="rId42"/>
    <p:sldId id="367" r:id="rId43"/>
    <p:sldId id="358" r:id="rId44"/>
    <p:sldId id="361" r:id="rId45"/>
    <p:sldId id="362" r:id="rId46"/>
    <p:sldId id="363" r:id="rId47"/>
    <p:sldId id="364" r:id="rId48"/>
    <p:sldId id="365" r:id="rId49"/>
    <p:sldId id="36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40" d="100"/>
          <a:sy n="40" d="100"/>
        </p:scale>
        <p:origin x="100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99626-6814-42EC-8683-A6F0AD42203D}" type="datetimeFigureOut">
              <a:rPr lang="en-US" smtClean="0"/>
              <a:pPr/>
              <a:t>2/8/2018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578C4-7826-44ED-B7E0-F3C2188976CC}" type="slidenum">
              <a:rPr lang="en-US" smtClean="0"/>
              <a:pPr/>
              <a:t>‹#›</a:t>
            </a:fld>
            <a:endParaRPr lang="en-US"/>
          </a:p>
        </p:txBody>
      </p:sp>
    </p:spTree>
    <p:extLst>
      <p:ext uri="{BB962C8B-B14F-4D97-AF65-F5344CB8AC3E}">
        <p14:creationId xmlns:p14="http://schemas.microsoft.com/office/powerpoint/2010/main" val="249090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pPr/>
              <a:t>3</a:t>
            </a:fld>
            <a:endParaRPr lang="en-US"/>
          </a:p>
        </p:txBody>
      </p:sp>
    </p:spTree>
    <p:extLst>
      <p:ext uri="{BB962C8B-B14F-4D97-AF65-F5344CB8AC3E}">
        <p14:creationId xmlns:p14="http://schemas.microsoft.com/office/powerpoint/2010/main" val="8596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pPr/>
              <a:t>10</a:t>
            </a:fld>
            <a:endParaRPr lang="en-US"/>
          </a:p>
        </p:txBody>
      </p:sp>
    </p:spTree>
    <p:extLst>
      <p:ext uri="{BB962C8B-B14F-4D97-AF65-F5344CB8AC3E}">
        <p14:creationId xmlns:p14="http://schemas.microsoft.com/office/powerpoint/2010/main" val="14006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pPr/>
              <a:t>15</a:t>
            </a:fld>
            <a:endParaRPr lang="en-US"/>
          </a:p>
        </p:txBody>
      </p:sp>
    </p:spTree>
    <p:extLst>
      <p:ext uri="{BB962C8B-B14F-4D97-AF65-F5344CB8AC3E}">
        <p14:creationId xmlns:p14="http://schemas.microsoft.com/office/powerpoint/2010/main" val="56745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pPr/>
              <a:t>23</a:t>
            </a:fld>
            <a:endParaRPr lang="en-US"/>
          </a:p>
        </p:txBody>
      </p:sp>
    </p:spTree>
    <p:extLst>
      <p:ext uri="{BB962C8B-B14F-4D97-AF65-F5344CB8AC3E}">
        <p14:creationId xmlns:p14="http://schemas.microsoft.com/office/powerpoint/2010/main" val="95086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pPr/>
              <a:t>24</a:t>
            </a:fld>
            <a:endParaRPr lang="en-US"/>
          </a:p>
        </p:txBody>
      </p:sp>
    </p:spTree>
    <p:extLst>
      <p:ext uri="{BB962C8B-B14F-4D97-AF65-F5344CB8AC3E}">
        <p14:creationId xmlns:p14="http://schemas.microsoft.com/office/powerpoint/2010/main" val="91217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pPr/>
              <a:t>39</a:t>
            </a:fld>
            <a:endParaRPr lang="en-US"/>
          </a:p>
        </p:txBody>
      </p:sp>
    </p:spTree>
    <p:extLst>
      <p:ext uri="{BB962C8B-B14F-4D97-AF65-F5344CB8AC3E}">
        <p14:creationId xmlns:p14="http://schemas.microsoft.com/office/powerpoint/2010/main" val="184622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5A41-2B9A-4566-976E-5361450303F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A5A41-2B9A-4566-976E-5361450303F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A5A41-2B9A-4566-976E-5361450303F0}"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A5A41-2B9A-4566-976E-5361450303F0}"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AA5A41-2B9A-4566-976E-5361450303F0}" type="datetimeFigureOut">
              <a:rPr lang="en-US" smtClean="0"/>
              <a:pPr/>
              <a:t>2/8/2018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AA5A41-2B9A-4566-976E-5361450303F0}" type="datetimeFigureOut">
              <a:rPr lang="en-US" smtClean="0"/>
              <a:pPr/>
              <a:t>2/8/2018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07C31D-CB39-4D21-8AFE-162FA8DA1E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AA5A41-2B9A-4566-976E-5361450303F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AA5A41-2B9A-4566-976E-5361450303F0}" type="datetimeFigureOut">
              <a:rPr lang="en-US" smtClean="0"/>
              <a:pPr/>
              <a:t>2/8/2018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07C31D-CB39-4D21-8AFE-162FA8DA1E0F}"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6297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a:t>CIAT CIS101A</a:t>
            </a:r>
          </a:p>
        </p:txBody>
      </p:sp>
      <p:sp>
        <p:nvSpPr>
          <p:cNvPr id="5" name="TextBox 4"/>
          <p:cNvSpPr txBox="1"/>
          <p:nvPr/>
        </p:nvSpPr>
        <p:spPr>
          <a:xfrm>
            <a:off x="4394200" y="1809227"/>
            <a:ext cx="3136899" cy="646331"/>
          </a:xfrm>
          <a:prstGeom prst="rect">
            <a:avLst/>
          </a:prstGeom>
          <a:noFill/>
        </p:spPr>
        <p:txBody>
          <a:bodyPr wrap="square" rtlCol="0">
            <a:spAutoFit/>
          </a:bodyPr>
          <a:lstStyle/>
          <a:p>
            <a:pPr algn="ctr"/>
            <a:r>
              <a:rPr lang="en-US" sz="3600" dirty="0"/>
              <a:t>Storage</a:t>
            </a:r>
          </a:p>
        </p:txBody>
      </p:sp>
      <p:pic>
        <p:nvPicPr>
          <p:cNvPr id="1027" name="Picture 3"/>
          <p:cNvPicPr>
            <a:picLocks noChangeAspect="1" noChangeArrowheads="1"/>
          </p:cNvPicPr>
          <p:nvPr/>
        </p:nvPicPr>
        <p:blipFill>
          <a:blip r:embed="rId2" cstate="print"/>
          <a:srcRect/>
          <a:stretch>
            <a:fillRect/>
          </a:stretch>
        </p:blipFill>
        <p:spPr bwMode="auto">
          <a:xfrm>
            <a:off x="1543050" y="3022600"/>
            <a:ext cx="9409113" cy="30226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0179" y="344245"/>
            <a:ext cx="4858603" cy="523220"/>
          </a:xfrm>
          <a:prstGeom prst="rect">
            <a:avLst/>
          </a:prstGeom>
          <a:noFill/>
        </p:spPr>
        <p:txBody>
          <a:bodyPr wrap="square" rtlCol="0">
            <a:spAutoFit/>
          </a:bodyPr>
          <a:lstStyle/>
          <a:p>
            <a:pPr algn="ctr"/>
            <a:r>
              <a:rPr lang="en-US" sz="2800" dirty="0"/>
              <a:t>5.2.3 SATA Installation Facts</a:t>
            </a:r>
          </a:p>
        </p:txBody>
      </p:sp>
      <p:graphicFrame>
        <p:nvGraphicFramePr>
          <p:cNvPr id="2" name="Table 1"/>
          <p:cNvGraphicFramePr>
            <a:graphicFrameLocks noGrp="1"/>
          </p:cNvGraphicFramePr>
          <p:nvPr>
            <p:extLst>
              <p:ext uri="{D42A27DB-BD31-4B8C-83A1-F6EECF244321}">
                <p14:modId xmlns:p14="http://schemas.microsoft.com/office/powerpoint/2010/main" val="3377600462"/>
              </p:ext>
            </p:extLst>
          </p:nvPr>
        </p:nvGraphicFramePr>
        <p:xfrm>
          <a:off x="667223" y="1197337"/>
          <a:ext cx="10906078" cy="4663440"/>
        </p:xfrm>
        <a:graphic>
          <a:graphicData uri="http://schemas.openxmlformats.org/drawingml/2006/table">
            <a:tbl>
              <a:tblPr firstRow="1" bandRow="1">
                <a:tableStyleId>{5C22544A-7EE6-4342-B048-85BDC9FD1C3A}</a:tableStyleId>
              </a:tblPr>
              <a:tblGrid>
                <a:gridCol w="6852693">
                  <a:extLst>
                    <a:ext uri="{9D8B030D-6E8A-4147-A177-3AD203B41FA5}">
                      <a16:colId xmlns:a16="http://schemas.microsoft.com/office/drawing/2014/main" val="20000"/>
                    </a:ext>
                  </a:extLst>
                </a:gridCol>
                <a:gridCol w="4053385">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Serial ATA (SATA) is computer bus technology primarily designed for the transfer of data from a hard disk. SATA:</a:t>
                      </a:r>
                    </a:p>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Uses serial communication (meaning each device is on its own channel)</a:t>
                      </a:r>
                    </a:p>
                    <a:p>
                      <a:endParaRPr lang="en-US" dirty="0"/>
                    </a:p>
                  </a:txBody>
                  <a:tcPr/>
                </a:tc>
                <a:tc rowSpan="5">
                  <a:txBody>
                    <a:bodyPr/>
                    <a:lstStyle/>
                    <a:p>
                      <a:endParaRPr lang="en-US"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Provides built-in support for disk protection methods</a:t>
                      </a:r>
                    </a:p>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r h="370840">
                <a:tc>
                  <a:txBody>
                    <a:bodyPr/>
                    <a:lstStyle/>
                    <a:p>
                      <a:pPr lvl="0">
                        <a:buFont typeface="Arial" pitchFamily="34" charset="0"/>
                        <a:buChar char="•"/>
                      </a:pPr>
                      <a:r>
                        <a:rPr lang="en-US" sz="1800" dirty="0"/>
                        <a:t>Provides for easy configuration--just connect the device to the </a:t>
                      </a:r>
                    </a:p>
                    <a:p>
                      <a:pPr lvl="0"/>
                      <a:r>
                        <a:rPr lang="en-US" sz="1800" dirty="0"/>
                        <a:t>  SATA port</a:t>
                      </a:r>
                    </a:p>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an L-shaped connector</a:t>
                      </a:r>
                    </a:p>
                    <a:p>
                      <a:endParaRPr lang="en-US" dirty="0"/>
                    </a:p>
                  </a:txBody>
                  <a:tcPr/>
                </a:tc>
                <a:tc vMerge="1">
                  <a:txBody>
                    <a:bodyPr/>
                    <a:lstStyle/>
                    <a:p>
                      <a:endParaRPr lang="en-US" dirty="0"/>
                    </a:p>
                  </a:txBody>
                  <a:tcPr/>
                </a:tc>
                <a:extLst>
                  <a:ext uri="{0D108BD9-81ED-4DB2-BD59-A6C34878D82A}">
                    <a16:rowId xmlns:a16="http://schemas.microsoft.com/office/drawing/2014/main" val="10004"/>
                  </a:ext>
                </a:extLst>
              </a:tr>
              <a:tr h="370840">
                <a:tc>
                  <a:txBody>
                    <a:bodyPr/>
                    <a:lstStyle/>
                    <a:p>
                      <a:pPr lvl="0">
                        <a:buFont typeface="Arial" pitchFamily="34" charset="0"/>
                        <a:buChar char="•"/>
                      </a:pPr>
                      <a:r>
                        <a:rPr lang="en-US" sz="1800" dirty="0"/>
                        <a:t>Supports external devices through the external SATA (also </a:t>
                      </a:r>
                    </a:p>
                    <a:p>
                      <a:pPr lvl="0"/>
                      <a:r>
                        <a:rPr lang="en-US" sz="1800" dirty="0"/>
                        <a:t>  called </a:t>
                      </a:r>
                      <a:r>
                        <a:rPr lang="en-US" sz="1800" dirty="0" err="1"/>
                        <a:t>eSATA</a:t>
                      </a:r>
                      <a:r>
                        <a:rPr lang="en-US" sz="1800" dirty="0"/>
                        <a:t>) standard. </a:t>
                      </a:r>
                      <a:r>
                        <a:rPr lang="en-US" sz="1800" dirty="0" err="1"/>
                        <a:t>eSATA</a:t>
                      </a:r>
                      <a:r>
                        <a:rPr lang="en-US" sz="1800" dirty="0"/>
                        <a:t> is faster than USB and FireWire</a:t>
                      </a:r>
                    </a:p>
                    <a:p>
                      <a:endParaRPr lang="en-US" dirty="0"/>
                    </a:p>
                  </a:txBody>
                  <a:tcPr/>
                </a:tc>
                <a:tc vMerge="1">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10" name="Picture 9"/>
          <p:cNvPicPr>
            <a:picLocks noChangeAspect="1"/>
          </p:cNvPicPr>
          <p:nvPr/>
        </p:nvPicPr>
        <p:blipFill>
          <a:blip r:embed="rId3"/>
          <a:stretch>
            <a:fillRect/>
          </a:stretch>
        </p:blipFill>
        <p:spPr>
          <a:xfrm>
            <a:off x="7685070" y="4062941"/>
            <a:ext cx="3793590" cy="1672322"/>
          </a:xfrm>
          <a:prstGeom prst="rect">
            <a:avLst/>
          </a:prstGeom>
        </p:spPr>
      </p:pic>
      <p:pic>
        <p:nvPicPr>
          <p:cNvPr id="13" name="Picture 12"/>
          <p:cNvPicPr>
            <a:picLocks noChangeAspect="1"/>
          </p:cNvPicPr>
          <p:nvPr/>
        </p:nvPicPr>
        <p:blipFill>
          <a:blip r:embed="rId4"/>
          <a:stretch>
            <a:fillRect/>
          </a:stretch>
        </p:blipFill>
        <p:spPr>
          <a:xfrm>
            <a:off x="7685070" y="1310015"/>
            <a:ext cx="3793590" cy="2627412"/>
          </a:xfrm>
          <a:prstGeom prst="rect">
            <a:avLst/>
          </a:prstGeom>
        </p:spPr>
      </p:pic>
    </p:spTree>
    <p:extLst>
      <p:ext uri="{BB962C8B-B14F-4D97-AF65-F5344CB8AC3E}">
        <p14:creationId xmlns:p14="http://schemas.microsoft.com/office/powerpoint/2010/main" val="139071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0602" y="231229"/>
            <a:ext cx="5496673" cy="523220"/>
          </a:xfrm>
          <a:prstGeom prst="rect">
            <a:avLst/>
          </a:prstGeom>
          <a:noFill/>
        </p:spPr>
        <p:txBody>
          <a:bodyPr wrap="square" rtlCol="0">
            <a:spAutoFit/>
          </a:bodyPr>
          <a:lstStyle/>
          <a:p>
            <a:pPr algn="ctr"/>
            <a:r>
              <a:rPr lang="en-US" sz="2800" dirty="0"/>
              <a:t>5.2.3 SATA Installation Facts</a:t>
            </a:r>
          </a:p>
        </p:txBody>
      </p:sp>
      <p:sp>
        <p:nvSpPr>
          <p:cNvPr id="2" name="TextBox 1"/>
          <p:cNvSpPr txBox="1"/>
          <p:nvPr/>
        </p:nvSpPr>
        <p:spPr>
          <a:xfrm>
            <a:off x="1057721" y="754449"/>
            <a:ext cx="9986481" cy="646331"/>
          </a:xfrm>
          <a:prstGeom prst="rect">
            <a:avLst/>
          </a:prstGeom>
          <a:noFill/>
        </p:spPr>
        <p:txBody>
          <a:bodyPr wrap="square" rtlCol="0">
            <a:spAutoFit/>
          </a:bodyPr>
          <a:lstStyle/>
          <a:p>
            <a:r>
              <a:rPr lang="en-US" dirty="0"/>
              <a:t>SATA is the latest generation of standards for hard disk and other storage devices. You should be familiar with the following SATA standards:</a:t>
            </a:r>
          </a:p>
        </p:txBody>
      </p:sp>
      <p:graphicFrame>
        <p:nvGraphicFramePr>
          <p:cNvPr id="3" name="Table 2"/>
          <p:cNvGraphicFramePr>
            <a:graphicFrameLocks noGrp="1"/>
          </p:cNvGraphicFramePr>
          <p:nvPr>
            <p:extLst>
              <p:ext uri="{D42A27DB-BD31-4B8C-83A1-F6EECF244321}">
                <p14:modId xmlns:p14="http://schemas.microsoft.com/office/powerpoint/2010/main" val="1362228513"/>
              </p:ext>
            </p:extLst>
          </p:nvPr>
        </p:nvGraphicFramePr>
        <p:xfrm>
          <a:off x="1057721" y="1593123"/>
          <a:ext cx="10233578" cy="4297680"/>
        </p:xfrm>
        <a:graphic>
          <a:graphicData uri="http://schemas.openxmlformats.org/drawingml/2006/table">
            <a:tbl>
              <a:tblPr firstRow="1" bandRow="1">
                <a:tableStyleId>{5C22544A-7EE6-4342-B048-85BDC9FD1C3A}</a:tableStyleId>
              </a:tblPr>
              <a:tblGrid>
                <a:gridCol w="1671580">
                  <a:extLst>
                    <a:ext uri="{9D8B030D-6E8A-4147-A177-3AD203B41FA5}">
                      <a16:colId xmlns:a16="http://schemas.microsoft.com/office/drawing/2014/main" val="20000"/>
                    </a:ext>
                  </a:extLst>
                </a:gridCol>
                <a:gridCol w="8561998">
                  <a:extLst>
                    <a:ext uri="{9D8B030D-6E8A-4147-A177-3AD203B41FA5}">
                      <a16:colId xmlns:a16="http://schemas.microsoft.com/office/drawing/2014/main" val="20001"/>
                    </a:ext>
                  </a:extLst>
                </a:gridCol>
              </a:tblGrid>
              <a:tr h="370840">
                <a:tc>
                  <a:txBody>
                    <a:bodyPr/>
                    <a:lstStyle/>
                    <a:p>
                      <a:pPr>
                        <a:lnSpc>
                          <a:spcPct val="150000"/>
                        </a:lnSpc>
                      </a:pPr>
                      <a:r>
                        <a:rPr lang="en-US" sz="1600" dirty="0"/>
                        <a:t>Standard</a:t>
                      </a:r>
                    </a:p>
                  </a:txBody>
                  <a:tcPr/>
                </a:tc>
                <a:tc>
                  <a:txBody>
                    <a:bodyPr/>
                    <a:lstStyle/>
                    <a:p>
                      <a:pPr>
                        <a:lnSpc>
                          <a:spcPct val="150000"/>
                        </a:lnSpc>
                      </a:pPr>
                      <a:r>
                        <a:rPr lang="en-US" sz="1600" dirty="0"/>
                        <a:t>Description</a:t>
                      </a:r>
                    </a:p>
                  </a:txBody>
                  <a:tcPr/>
                </a:tc>
                <a:extLst>
                  <a:ext uri="{0D108BD9-81ED-4DB2-BD59-A6C34878D82A}">
                    <a16:rowId xmlns:a16="http://schemas.microsoft.com/office/drawing/2014/main" val="10000"/>
                  </a:ext>
                </a:extLst>
              </a:tr>
              <a:tr h="370840">
                <a:tc>
                  <a:txBody>
                    <a:bodyPr/>
                    <a:lstStyle/>
                    <a:p>
                      <a:pPr>
                        <a:lnSpc>
                          <a:spcPct val="150000"/>
                        </a:lnSpc>
                      </a:pPr>
                      <a:r>
                        <a:rPr lang="en-US" sz="1600" dirty="0"/>
                        <a:t>SATA1</a:t>
                      </a:r>
                    </a:p>
                  </a:txBody>
                  <a:tcPr/>
                </a:tc>
                <a:tc>
                  <a:txBody>
                    <a:bodyPr/>
                    <a:lstStyle/>
                    <a:p>
                      <a:pPr>
                        <a:lnSpc>
                          <a:spcPct val="150000"/>
                        </a:lnSpc>
                      </a:pPr>
                      <a:r>
                        <a:rPr lang="en-US" sz="1600" dirty="0"/>
                        <a:t>SATA1</a:t>
                      </a:r>
                      <a:r>
                        <a:rPr lang="en-US" sz="1600" baseline="0" dirty="0"/>
                        <a:t> is the original SATA standard.  It provided for 1.5 </a:t>
                      </a:r>
                      <a:r>
                        <a:rPr lang="en-US" sz="1600" baseline="0" dirty="0" err="1"/>
                        <a:t>Gbps</a:t>
                      </a:r>
                      <a:r>
                        <a:rPr lang="en-US" sz="1600" baseline="0" dirty="0"/>
                        <a:t> (150 </a:t>
                      </a:r>
                      <a:r>
                        <a:rPr lang="en-US" sz="1600" baseline="0" dirty="0" err="1"/>
                        <a:t>MBps</a:t>
                      </a:r>
                      <a:r>
                        <a:rPr lang="en-US" sz="1600" baseline="0" dirty="0"/>
                        <a:t>) data transfer.</a:t>
                      </a:r>
                      <a:endParaRPr lang="en-US" sz="1600" dirty="0"/>
                    </a:p>
                  </a:txBody>
                  <a:tcPr/>
                </a:tc>
                <a:extLst>
                  <a:ext uri="{0D108BD9-81ED-4DB2-BD59-A6C34878D82A}">
                    <a16:rowId xmlns:a16="http://schemas.microsoft.com/office/drawing/2014/main" val="10001"/>
                  </a:ext>
                </a:extLst>
              </a:tr>
              <a:tr h="370840">
                <a:tc>
                  <a:txBody>
                    <a:bodyPr/>
                    <a:lstStyle/>
                    <a:p>
                      <a:pPr>
                        <a:lnSpc>
                          <a:spcPct val="150000"/>
                        </a:lnSpc>
                      </a:pPr>
                      <a:r>
                        <a:rPr lang="en-US" sz="1600" dirty="0"/>
                        <a:t>SATA2</a:t>
                      </a:r>
                    </a:p>
                  </a:txBody>
                  <a:tcPr/>
                </a:tc>
                <a:tc>
                  <a:txBody>
                    <a:bodyPr/>
                    <a:lstStyle/>
                    <a:p>
                      <a:pPr>
                        <a:lnSpc>
                          <a:spcPct val="150000"/>
                        </a:lnSpc>
                      </a:pPr>
                      <a:r>
                        <a:rPr lang="en-US" sz="1600" dirty="0"/>
                        <a:t>The second</a:t>
                      </a:r>
                      <a:r>
                        <a:rPr lang="en-US" sz="1600" baseline="0" dirty="0"/>
                        <a:t> generation of SATA devices support up to 3 </a:t>
                      </a:r>
                      <a:r>
                        <a:rPr lang="en-US" sz="1600" baseline="0" dirty="0" err="1"/>
                        <a:t>Gbps</a:t>
                      </a:r>
                      <a:r>
                        <a:rPr lang="en-US" sz="1600" baseline="0" dirty="0"/>
                        <a:t> (300 </a:t>
                      </a:r>
                      <a:r>
                        <a:rPr lang="en-US" sz="1600" baseline="0" dirty="0" err="1"/>
                        <a:t>MBps</a:t>
                      </a:r>
                      <a:r>
                        <a:rPr lang="en-US" sz="1600" baseline="0" dirty="0"/>
                        <a:t>).  SATA2 includes the following enhancements:</a:t>
                      </a:r>
                    </a:p>
                    <a:p>
                      <a:pPr marL="285750" indent="-285750">
                        <a:lnSpc>
                          <a:spcPct val="150000"/>
                        </a:lnSpc>
                        <a:buFont typeface="Arial" charset="0"/>
                        <a:buChar char="•"/>
                      </a:pPr>
                      <a:r>
                        <a:rPr lang="en-US" sz="1600" baseline="0" dirty="0"/>
                        <a:t>Xbox360 hard disk interface (called </a:t>
                      </a:r>
                      <a:r>
                        <a:rPr lang="en-US" sz="1600" baseline="0" dirty="0" err="1"/>
                        <a:t>xSATA</a:t>
                      </a:r>
                      <a:r>
                        <a:rPr lang="en-US" sz="1600" baseline="0" dirty="0"/>
                        <a:t>)</a:t>
                      </a:r>
                    </a:p>
                    <a:p>
                      <a:pPr marL="285750" indent="-285750">
                        <a:lnSpc>
                          <a:spcPct val="150000"/>
                        </a:lnSpc>
                        <a:buFont typeface="Arial" charset="0"/>
                        <a:buChar char="•"/>
                      </a:pPr>
                      <a:r>
                        <a:rPr lang="en-US" sz="1600" baseline="0" dirty="0"/>
                        <a:t>Hot pluggable support, allowing drives to be added and removed while the system is running</a:t>
                      </a:r>
                    </a:p>
                    <a:p>
                      <a:pPr marL="285750" indent="-285750">
                        <a:lnSpc>
                          <a:spcPct val="150000"/>
                        </a:lnSpc>
                        <a:buFont typeface="Arial" charset="0"/>
                        <a:buChar char="•"/>
                      </a:pPr>
                      <a:r>
                        <a:rPr lang="en-US" sz="1600" baseline="0" dirty="0"/>
                        <a:t>Improved connectors to reduce ESD, improve usability, and extend life when used with external devices</a:t>
                      </a:r>
                    </a:p>
                    <a:p>
                      <a:pPr marL="285750" indent="-285750">
                        <a:lnSpc>
                          <a:spcPct val="150000"/>
                        </a:lnSpc>
                        <a:buFont typeface="Arial" charset="0"/>
                        <a:buChar char="•"/>
                      </a:pPr>
                      <a:r>
                        <a:rPr lang="en-US" sz="1600" baseline="0" dirty="0"/>
                        <a:t>Native Command Queuing (NCQ) for increased performance</a:t>
                      </a:r>
                    </a:p>
                    <a:p>
                      <a:pPr marL="285750" indent="-285750">
                        <a:lnSpc>
                          <a:spcPct val="150000"/>
                        </a:lnSpc>
                        <a:buFont typeface="Arial" charset="0"/>
                        <a:buChar char="•"/>
                      </a:pPr>
                      <a:r>
                        <a:rPr lang="en-US" sz="1600" baseline="0" dirty="0"/>
                        <a:t>Port multiplier support, allowing multiple devices to be connected to a single SATA port</a:t>
                      </a:r>
                    </a:p>
                    <a:p>
                      <a:pPr marL="285750" indent="-285750">
                        <a:lnSpc>
                          <a:spcPct val="150000"/>
                        </a:lnSpc>
                        <a:buFont typeface="Arial" charset="0"/>
                        <a:buChar char="•"/>
                      </a:pP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2248" y="220955"/>
            <a:ext cx="5435028" cy="523220"/>
          </a:xfrm>
          <a:prstGeom prst="rect">
            <a:avLst/>
          </a:prstGeom>
          <a:noFill/>
        </p:spPr>
        <p:txBody>
          <a:bodyPr wrap="square" rtlCol="0">
            <a:spAutoFit/>
          </a:bodyPr>
          <a:lstStyle/>
          <a:p>
            <a:pPr algn="ctr"/>
            <a:r>
              <a:rPr lang="en-US" sz="2800"/>
              <a:t>5.2.3 SATA Installation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030721839"/>
              </p:ext>
            </p:extLst>
          </p:nvPr>
        </p:nvGraphicFramePr>
        <p:xfrm>
          <a:off x="1127875" y="744174"/>
          <a:ext cx="10070955" cy="5163465"/>
        </p:xfrm>
        <a:graphic>
          <a:graphicData uri="http://schemas.openxmlformats.org/drawingml/2006/table">
            <a:tbl>
              <a:tblPr firstRow="1" bandRow="1">
                <a:tableStyleId>{5C22544A-7EE6-4342-B048-85BDC9FD1C3A}</a:tableStyleId>
              </a:tblPr>
              <a:tblGrid>
                <a:gridCol w="1339494">
                  <a:extLst>
                    <a:ext uri="{9D8B030D-6E8A-4147-A177-3AD203B41FA5}">
                      <a16:colId xmlns:a16="http://schemas.microsoft.com/office/drawing/2014/main" val="20000"/>
                    </a:ext>
                  </a:extLst>
                </a:gridCol>
                <a:gridCol w="8731461">
                  <a:extLst>
                    <a:ext uri="{9D8B030D-6E8A-4147-A177-3AD203B41FA5}">
                      <a16:colId xmlns:a16="http://schemas.microsoft.com/office/drawing/2014/main" val="20001"/>
                    </a:ext>
                  </a:extLst>
                </a:gridCol>
              </a:tblGrid>
              <a:tr h="1404100">
                <a:tc>
                  <a:txBody>
                    <a:bodyPr/>
                    <a:lstStyle/>
                    <a:p>
                      <a:r>
                        <a:rPr lang="en-US" sz="1400" dirty="0"/>
                        <a:t>SATA3</a:t>
                      </a:r>
                    </a:p>
                  </a:txBody>
                  <a:tcPr/>
                </a:tc>
                <a:tc>
                  <a:txBody>
                    <a:bodyPr/>
                    <a:lstStyle/>
                    <a:p>
                      <a:pPr>
                        <a:lnSpc>
                          <a:spcPct val="150000"/>
                        </a:lnSpc>
                      </a:pPr>
                      <a:r>
                        <a:rPr lang="en-US" sz="1400" dirty="0"/>
                        <a:t>The third generation of SATA devices support up to 6 </a:t>
                      </a:r>
                      <a:r>
                        <a:rPr lang="en-US" sz="1400" dirty="0" err="1"/>
                        <a:t>Gbps</a:t>
                      </a:r>
                      <a:r>
                        <a:rPr lang="en-US" sz="1400" dirty="0"/>
                        <a:t> (600</a:t>
                      </a:r>
                      <a:r>
                        <a:rPr lang="en-US" sz="1400" baseline="0" dirty="0"/>
                        <a:t> </a:t>
                      </a:r>
                      <a:r>
                        <a:rPr lang="en-US" sz="1400" baseline="0" dirty="0" err="1"/>
                        <a:t>MBps</a:t>
                      </a:r>
                      <a:r>
                        <a:rPr lang="en-US" sz="1400" baseline="0" dirty="0"/>
                        <a:t>).</a:t>
                      </a:r>
                    </a:p>
                    <a:p>
                      <a:pPr marL="285750" indent="-285750">
                        <a:lnSpc>
                          <a:spcPct val="150000"/>
                        </a:lnSpc>
                        <a:buFont typeface="Arial" charset="0"/>
                        <a:buChar char="•"/>
                      </a:pPr>
                      <a:r>
                        <a:rPr lang="en-US" sz="1400" baseline="0" dirty="0"/>
                        <a:t>This standard mainly addresses solid state drives with SATA (hard disk drives are not capable of sending data at this rate).</a:t>
                      </a:r>
                    </a:p>
                    <a:p>
                      <a:pPr marL="285750" indent="-285750">
                        <a:lnSpc>
                          <a:spcPct val="150000"/>
                        </a:lnSpc>
                        <a:buFont typeface="Arial" charset="0"/>
                        <a:buChar char="•"/>
                      </a:pPr>
                      <a:r>
                        <a:rPr lang="en-US" sz="1400" baseline="0" dirty="0"/>
                        <a:t>The standard includes new connectors for solid state devices and thin optical drives.</a:t>
                      </a:r>
                      <a:endParaRPr lang="en-US" sz="1400" dirty="0"/>
                    </a:p>
                  </a:txBody>
                  <a:tcPr/>
                </a:tc>
                <a:extLst>
                  <a:ext uri="{0D108BD9-81ED-4DB2-BD59-A6C34878D82A}">
                    <a16:rowId xmlns:a16="http://schemas.microsoft.com/office/drawing/2014/main" val="10000"/>
                  </a:ext>
                </a:extLst>
              </a:tr>
              <a:tr h="2355265">
                <a:tc>
                  <a:txBody>
                    <a:bodyPr/>
                    <a:lstStyle/>
                    <a:p>
                      <a:r>
                        <a:rPr lang="en-US" sz="1400" dirty="0" err="1"/>
                        <a:t>eSATA</a:t>
                      </a:r>
                      <a:endParaRPr lang="en-US" sz="1400" dirty="0"/>
                    </a:p>
                  </a:txBody>
                  <a:tcPr/>
                </a:tc>
                <a:tc>
                  <a:txBody>
                    <a:bodyPr/>
                    <a:lstStyle/>
                    <a:p>
                      <a:pPr>
                        <a:lnSpc>
                          <a:spcPct val="150000"/>
                        </a:lnSpc>
                      </a:pPr>
                      <a:r>
                        <a:rPr lang="en-US" sz="1400" dirty="0"/>
                        <a:t>The </a:t>
                      </a:r>
                      <a:r>
                        <a:rPr lang="en-US" sz="1400" dirty="0" err="1"/>
                        <a:t>eSATA</a:t>
                      </a:r>
                      <a:r>
                        <a:rPr lang="en-US" sz="1400" dirty="0"/>
                        <a:t> (external SATA) standards are a</a:t>
                      </a:r>
                      <a:r>
                        <a:rPr lang="en-US" sz="1400" baseline="0" dirty="0"/>
                        <a:t> subset of other standards specifically for externally connected devices.</a:t>
                      </a:r>
                    </a:p>
                    <a:p>
                      <a:pPr marL="285750" indent="-285750">
                        <a:lnSpc>
                          <a:spcPct val="150000"/>
                        </a:lnSpc>
                        <a:buFont typeface="Arial" charset="0"/>
                        <a:buChar char="•"/>
                      </a:pPr>
                      <a:r>
                        <a:rPr lang="en-US" sz="1400" baseline="0" dirty="0" err="1"/>
                        <a:t>eSATA</a:t>
                      </a:r>
                      <a:r>
                        <a:rPr lang="en-US" sz="1400" baseline="0" dirty="0"/>
                        <a:t> devices use a special SATA data cable with a locking clip to prevent the cable from being accidently disconnected.</a:t>
                      </a:r>
                    </a:p>
                    <a:p>
                      <a:pPr marL="285750" indent="-285750">
                        <a:lnSpc>
                          <a:spcPct val="150000"/>
                        </a:lnSpc>
                        <a:buFont typeface="Arial" charset="0"/>
                        <a:buChar char="•"/>
                      </a:pPr>
                      <a:r>
                        <a:rPr lang="en-US" sz="1400" baseline="0" dirty="0"/>
                        <a:t>Because power is not supplied through the SATA data cable, </a:t>
                      </a:r>
                      <a:r>
                        <a:rPr lang="en-US" sz="1400" baseline="0" dirty="0" err="1"/>
                        <a:t>eSATA</a:t>
                      </a:r>
                      <a:r>
                        <a:rPr lang="en-US" sz="1400" baseline="0" dirty="0"/>
                        <a:t> devices require an external power connector or power source.</a:t>
                      </a:r>
                    </a:p>
                    <a:p>
                      <a:pPr marL="285750" indent="-285750">
                        <a:lnSpc>
                          <a:spcPct val="150000"/>
                        </a:lnSpc>
                        <a:buFont typeface="Arial" charset="0"/>
                        <a:buChar char="•"/>
                      </a:pPr>
                      <a:r>
                        <a:rPr lang="en-US" sz="1400" baseline="0" dirty="0" err="1"/>
                        <a:t>eSATA</a:t>
                      </a:r>
                      <a:r>
                        <a:rPr lang="en-US" sz="1400" baseline="0" dirty="0"/>
                        <a:t> is typically faster than USB or FireWire.</a:t>
                      </a:r>
                    </a:p>
                    <a:p>
                      <a:pPr marL="285750" indent="-285750">
                        <a:lnSpc>
                          <a:spcPct val="150000"/>
                        </a:lnSpc>
                        <a:buFont typeface="Arial" charset="0"/>
                        <a:buChar char="•"/>
                      </a:pPr>
                      <a:r>
                        <a:rPr lang="en-US" sz="1400" baseline="0" dirty="0" err="1"/>
                        <a:t>eSATA</a:t>
                      </a:r>
                      <a:r>
                        <a:rPr lang="en-US" sz="1400" baseline="0" dirty="0"/>
                        <a:t> has a rectangular connector.</a:t>
                      </a:r>
                      <a:endParaRPr lang="en-US" sz="1400" dirty="0"/>
                    </a:p>
                  </a:txBody>
                  <a:tcPr/>
                </a:tc>
                <a:extLst>
                  <a:ext uri="{0D108BD9-81ED-4DB2-BD59-A6C34878D82A}">
                    <a16:rowId xmlns:a16="http://schemas.microsoft.com/office/drawing/2014/main" val="10001"/>
                  </a:ext>
                </a:extLst>
              </a:tr>
              <a:tr h="1404100">
                <a:tc>
                  <a:txBody>
                    <a:bodyPr/>
                    <a:lstStyle/>
                    <a:p>
                      <a:r>
                        <a:rPr lang="en-US" sz="1400" dirty="0" err="1"/>
                        <a:t>eSATAp</a:t>
                      </a:r>
                      <a:endParaRPr lang="en-US" sz="1400" dirty="0"/>
                    </a:p>
                  </a:txBody>
                  <a:tcPr/>
                </a:tc>
                <a:tc>
                  <a:txBody>
                    <a:bodyPr/>
                    <a:lstStyle/>
                    <a:p>
                      <a:pPr>
                        <a:lnSpc>
                          <a:spcPct val="150000"/>
                        </a:lnSpc>
                      </a:pPr>
                      <a:r>
                        <a:rPr lang="en-US" sz="1400" dirty="0"/>
                        <a:t>The </a:t>
                      </a:r>
                      <a:r>
                        <a:rPr lang="en-US" sz="1400" dirty="0" err="1"/>
                        <a:t>eSATAp</a:t>
                      </a:r>
                      <a:r>
                        <a:rPr lang="en-US" sz="1400" dirty="0"/>
                        <a:t> (Power over </a:t>
                      </a:r>
                      <a:r>
                        <a:rPr lang="en-US" sz="1400" dirty="0" err="1"/>
                        <a:t>eSATA</a:t>
                      </a:r>
                      <a:r>
                        <a:rPr lang="en-US" sz="1400" dirty="0"/>
                        <a:t> or Power </a:t>
                      </a:r>
                      <a:r>
                        <a:rPr lang="en-US" sz="1400" dirty="0" err="1"/>
                        <a:t>eSATA</a:t>
                      </a:r>
                      <a:r>
                        <a:rPr lang="en-US" sz="1400" dirty="0"/>
                        <a:t>) standards are meant</a:t>
                      </a:r>
                      <a:r>
                        <a:rPr lang="en-US" sz="1400" baseline="0" dirty="0"/>
                        <a:t> to replace </a:t>
                      </a:r>
                      <a:r>
                        <a:rPr lang="en-US" sz="1400" baseline="0" dirty="0" err="1"/>
                        <a:t>eSATA</a:t>
                      </a:r>
                      <a:r>
                        <a:rPr lang="en-US" sz="1400" baseline="0" dirty="0"/>
                        <a:t>.</a:t>
                      </a:r>
                    </a:p>
                    <a:p>
                      <a:pPr marL="285750" indent="-285750">
                        <a:lnSpc>
                          <a:spcPct val="150000"/>
                        </a:lnSpc>
                        <a:buFont typeface="Arial" charset="0"/>
                        <a:buChar char="•"/>
                      </a:pPr>
                      <a:r>
                        <a:rPr lang="en-US" sz="1400" baseline="0" dirty="0" err="1"/>
                        <a:t>eSATAp</a:t>
                      </a:r>
                      <a:r>
                        <a:rPr lang="en-US" sz="1400" baseline="0" dirty="0"/>
                        <a:t> combines the functionality of an </a:t>
                      </a:r>
                      <a:r>
                        <a:rPr lang="en-US" sz="1400" baseline="0" dirty="0" err="1"/>
                        <a:t>eSATA</a:t>
                      </a:r>
                      <a:r>
                        <a:rPr lang="en-US" sz="1400" baseline="0" dirty="0"/>
                        <a:t> and a USB port with a source of power in a single connector.</a:t>
                      </a:r>
                    </a:p>
                    <a:p>
                      <a:pPr marL="285750" indent="-285750">
                        <a:lnSpc>
                          <a:spcPct val="150000"/>
                        </a:lnSpc>
                        <a:buFont typeface="Arial" charset="0"/>
                        <a:buChar char="•"/>
                      </a:pPr>
                      <a:r>
                        <a:rPr lang="en-US" sz="1400" baseline="0" dirty="0"/>
                        <a:t>Both SATA data and </a:t>
                      </a:r>
                      <a:r>
                        <a:rPr lang="en-US" sz="1400" baseline="0" dirty="0" err="1"/>
                        <a:t>dvice</a:t>
                      </a:r>
                      <a:r>
                        <a:rPr lang="en-US" sz="1400" baseline="0" dirty="0"/>
                        <a:t> power are integrated in a single cable.</a:t>
                      </a:r>
                    </a:p>
                    <a:p>
                      <a:pPr marL="285750" indent="-285750">
                        <a:lnSpc>
                          <a:spcPct val="150000"/>
                        </a:lnSpc>
                        <a:buFont typeface="Arial" charset="0"/>
                        <a:buChar char="•"/>
                      </a:pPr>
                      <a:r>
                        <a:rPr lang="en-US" sz="1400" baseline="0" dirty="0"/>
                        <a:t>The </a:t>
                      </a:r>
                      <a:r>
                        <a:rPr lang="en-US" sz="1400" baseline="0" dirty="0" err="1"/>
                        <a:t>eSATAp</a:t>
                      </a:r>
                      <a:r>
                        <a:rPr lang="en-US" sz="1400" baseline="0" dirty="0"/>
                        <a:t> connector and port are neither an L-shaped or rectangular.</a:t>
                      </a:r>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9552" y="344245"/>
            <a:ext cx="6578221" cy="523220"/>
          </a:xfrm>
          <a:prstGeom prst="rect">
            <a:avLst/>
          </a:prstGeom>
          <a:noFill/>
        </p:spPr>
        <p:txBody>
          <a:bodyPr wrap="square" rtlCol="0">
            <a:spAutoFit/>
          </a:bodyPr>
          <a:lstStyle/>
          <a:p>
            <a:pPr algn="ctr"/>
            <a:r>
              <a:rPr lang="en-US" sz="2800" dirty="0"/>
              <a:t>5.2.3 SATA Installation Facts</a:t>
            </a:r>
          </a:p>
        </p:txBody>
      </p:sp>
      <p:sp>
        <p:nvSpPr>
          <p:cNvPr id="6" name="TextBox 5"/>
          <p:cNvSpPr txBox="1"/>
          <p:nvPr/>
        </p:nvSpPr>
        <p:spPr>
          <a:xfrm>
            <a:off x="711200" y="1943100"/>
            <a:ext cx="9639300" cy="36933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89582292"/>
              </p:ext>
            </p:extLst>
          </p:nvPr>
        </p:nvGraphicFramePr>
        <p:xfrm>
          <a:off x="904126" y="867465"/>
          <a:ext cx="10495128" cy="5285347"/>
        </p:xfrm>
        <a:graphic>
          <a:graphicData uri="http://schemas.openxmlformats.org/drawingml/2006/table">
            <a:tbl>
              <a:tblPr firstRow="1" bandRow="1">
                <a:tableStyleId>{5C22544A-7EE6-4342-B048-85BDC9FD1C3A}</a:tableStyleId>
              </a:tblPr>
              <a:tblGrid>
                <a:gridCol w="10495128">
                  <a:extLst>
                    <a:ext uri="{9D8B030D-6E8A-4147-A177-3AD203B41FA5}">
                      <a16:colId xmlns:a16="http://schemas.microsoft.com/office/drawing/2014/main" val="20000"/>
                    </a:ext>
                  </a:extLst>
                </a:gridCol>
              </a:tblGrid>
              <a:tr h="47592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t>You should know the following facts about SATA:</a:t>
                      </a:r>
                    </a:p>
                  </a:txBody>
                  <a:tcPr/>
                </a:tc>
                <a:extLst>
                  <a:ext uri="{0D108BD9-81ED-4DB2-BD59-A6C34878D82A}">
                    <a16:rowId xmlns:a16="http://schemas.microsoft.com/office/drawing/2014/main" val="10000"/>
                  </a:ext>
                </a:extLst>
              </a:tr>
              <a:tr h="47592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Each SATA drive has its own channel, with a single drive connected to each cable and port.</a:t>
                      </a:r>
                    </a:p>
                  </a:txBody>
                  <a:tcPr/>
                </a:tc>
                <a:extLst>
                  <a:ext uri="{0D108BD9-81ED-4DB2-BD59-A6C34878D82A}">
                    <a16:rowId xmlns:a16="http://schemas.microsoft.com/office/drawing/2014/main" val="10001"/>
                  </a:ext>
                </a:extLst>
              </a:tr>
              <a:tr h="47592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The cable length can be up to one meter (up to 2 meters for </a:t>
                      </a:r>
                      <a:r>
                        <a:rPr lang="en-US" sz="1600" dirty="0" err="1"/>
                        <a:t>eSATA</a:t>
                      </a:r>
                      <a:r>
                        <a:rPr lang="en-US" sz="1600" dirty="0"/>
                        <a:t>).</a:t>
                      </a:r>
                    </a:p>
                  </a:txBody>
                  <a:tcPr/>
                </a:tc>
                <a:extLst>
                  <a:ext uri="{0D108BD9-81ED-4DB2-BD59-A6C34878D82A}">
                    <a16:rowId xmlns:a16="http://schemas.microsoft.com/office/drawing/2014/main" val="10002"/>
                  </a:ext>
                </a:extLst>
              </a:tr>
              <a:tr h="213633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SATA devices use a special 15-pin power connector that supplies 3.3, 5, and 12 volts.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You can use an adapter cable to convert a 4-pin Molex connector to a SATA power connector, but if you do, the resulting cable will not have 3.3 volts (3.3 volts are typically not used in most SATA devices).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0003"/>
                  </a:ext>
                </a:extLst>
              </a:tr>
              <a:tr h="1721233">
                <a:tc>
                  <a:txBody>
                    <a:bodyPr/>
                    <a:lstStyle/>
                    <a:p>
                      <a:pPr lvl="0">
                        <a:lnSpc>
                          <a:spcPct val="150000"/>
                        </a:lnSpc>
                        <a:buFont typeface="Arial" pitchFamily="34" charset="0"/>
                        <a:buChar char="•"/>
                      </a:pPr>
                      <a:r>
                        <a:rPr lang="en-US" sz="1600" dirty="0"/>
                        <a:t>Devices you can connect using SATA include:</a:t>
                      </a:r>
                    </a:p>
                    <a:p>
                      <a:pPr marL="800100" lvl="1" indent="-342900">
                        <a:lnSpc>
                          <a:spcPct val="150000"/>
                        </a:lnSpc>
                        <a:buFont typeface="Courier New" panose="02070309020205020404" pitchFamily="49" charset="0"/>
                        <a:buChar char="o"/>
                      </a:pPr>
                      <a:r>
                        <a:rPr lang="en-US" sz="1600" dirty="0"/>
                        <a:t>Hard disk drives (HDD)</a:t>
                      </a:r>
                    </a:p>
                    <a:p>
                      <a:pPr marL="800100" lvl="1" indent="-342900">
                        <a:lnSpc>
                          <a:spcPct val="150000"/>
                        </a:lnSpc>
                        <a:buFont typeface="Courier New" panose="02070309020205020404" pitchFamily="49" charset="0"/>
                        <a:buChar char="o"/>
                      </a:pPr>
                      <a:r>
                        <a:rPr lang="en-US" sz="1600" dirty="0"/>
                        <a:t>Optical drives (CD/DVD/Blu-ray)</a:t>
                      </a:r>
                    </a:p>
                    <a:p>
                      <a:pPr marL="800100" lvl="1" indent="-342900">
                        <a:lnSpc>
                          <a:spcPct val="150000"/>
                        </a:lnSpc>
                        <a:buFont typeface="Courier New" panose="02070309020205020404" pitchFamily="49" charset="0"/>
                        <a:buChar char="o"/>
                      </a:pPr>
                      <a:r>
                        <a:rPr lang="en-US" sz="1600" dirty="0"/>
                        <a:t>Solid state drives (SSD)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0812" y="344245"/>
            <a:ext cx="7438029" cy="523220"/>
          </a:xfrm>
          <a:prstGeom prst="rect">
            <a:avLst/>
          </a:prstGeom>
          <a:noFill/>
        </p:spPr>
        <p:txBody>
          <a:bodyPr wrap="square" rtlCol="0">
            <a:spAutoFit/>
          </a:bodyPr>
          <a:lstStyle/>
          <a:p>
            <a:pPr algn="ctr"/>
            <a:r>
              <a:rPr lang="en-US" sz="2800" dirty="0"/>
              <a:t>5.2.3 SATA Installation Facts</a:t>
            </a:r>
          </a:p>
        </p:txBody>
      </p:sp>
      <p:sp>
        <p:nvSpPr>
          <p:cNvPr id="6" name="TextBox 5"/>
          <p:cNvSpPr txBox="1"/>
          <p:nvPr/>
        </p:nvSpPr>
        <p:spPr>
          <a:xfrm>
            <a:off x="495300" y="1447800"/>
            <a:ext cx="11010900" cy="36933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419021"/>
              </p:ext>
            </p:extLst>
          </p:nvPr>
        </p:nvGraphicFramePr>
        <p:xfrm>
          <a:off x="783988" y="867465"/>
          <a:ext cx="10722212" cy="5348400"/>
        </p:xfrm>
        <a:graphic>
          <a:graphicData uri="http://schemas.openxmlformats.org/drawingml/2006/table">
            <a:tbl>
              <a:tblPr firstRow="1" bandRow="1">
                <a:tableStyleId>{5C22544A-7EE6-4342-B048-85BDC9FD1C3A}</a:tableStyleId>
              </a:tblPr>
              <a:tblGrid>
                <a:gridCol w="10722212">
                  <a:extLst>
                    <a:ext uri="{9D8B030D-6E8A-4147-A177-3AD203B41FA5}">
                      <a16:colId xmlns:a16="http://schemas.microsoft.com/office/drawing/2014/main" val="20000"/>
                    </a:ext>
                  </a:extLst>
                </a:gridCol>
              </a:tblGrid>
              <a:tr h="1753087">
                <a:tc>
                  <a:txBody>
                    <a:bodyPr/>
                    <a:lstStyle/>
                    <a:p>
                      <a:pPr marL="285750" lvl="0" indent="-285750">
                        <a:buFont typeface="Arial" pitchFamily="34" charset="0"/>
                        <a:buChar char="•"/>
                      </a:pPr>
                      <a:r>
                        <a:rPr lang="en-US" sz="1400" dirty="0"/>
                        <a:t>All new motherboards include support for multiple SATA devices.</a:t>
                      </a:r>
                    </a:p>
                    <a:p>
                      <a:pPr marL="742950" lvl="1" indent="-285750">
                        <a:buFont typeface="Arial" panose="020B0604020202020204" pitchFamily="34" charset="0"/>
                        <a:buChar char="•"/>
                      </a:pPr>
                      <a:endParaRPr lang="en-US" sz="1400" dirty="0"/>
                    </a:p>
                    <a:p>
                      <a:pPr marL="742950" lvl="1" indent="-285750">
                        <a:buFont typeface="Courier New" panose="02070309020205020404" pitchFamily="49" charset="0"/>
                        <a:buChar char="o"/>
                      </a:pPr>
                      <a:r>
                        <a:rPr lang="en-US" sz="1400" dirty="0"/>
                        <a:t>Some motherboards include </a:t>
                      </a:r>
                      <a:r>
                        <a:rPr lang="en-US" sz="1400" dirty="0" err="1"/>
                        <a:t>eSATA</a:t>
                      </a:r>
                      <a:r>
                        <a:rPr lang="en-US" sz="1400" dirty="0"/>
                        <a:t> connectors, or you can use a port connector device to add external ports using the internal SATA connections.</a:t>
                      </a:r>
                    </a:p>
                    <a:p>
                      <a:pPr marL="742950" lvl="1" indent="-285750">
                        <a:buFont typeface="Courier New" panose="02070309020205020404" pitchFamily="49" charset="0"/>
                        <a:buChar char="o"/>
                      </a:pPr>
                      <a:endParaRPr lang="en-US" sz="1400" dirty="0"/>
                    </a:p>
                    <a:p>
                      <a:pPr marL="742950" lvl="1" indent="-285750">
                        <a:buFont typeface="Courier New" panose="02070309020205020404" pitchFamily="49" charset="0"/>
                        <a:buChar char="o"/>
                      </a:pPr>
                      <a:r>
                        <a:rPr lang="en-US" sz="1400" dirty="0"/>
                        <a:t>You can also install an adapter card in an available bus slot to increase the number of SATA</a:t>
                      </a:r>
                      <a:r>
                        <a:rPr lang="en-US" sz="1400" baseline="0" dirty="0"/>
                        <a:t> </a:t>
                      </a:r>
                      <a:r>
                        <a:rPr lang="en-US" sz="1400" dirty="0"/>
                        <a:t>ports.</a:t>
                      </a:r>
                    </a:p>
                    <a:p>
                      <a:pPr marL="285750" indent="-285750">
                        <a:buFont typeface="Arial" panose="020B0604020202020204" pitchFamily="34" charset="0"/>
                        <a:buChar char="•"/>
                      </a:pPr>
                      <a:endParaRPr lang="en-US" sz="1400" dirty="0"/>
                    </a:p>
                  </a:txBody>
                  <a:tcPr/>
                </a:tc>
                <a:extLst>
                  <a:ext uri="{0D108BD9-81ED-4DB2-BD59-A6C34878D82A}">
                    <a16:rowId xmlns:a16="http://schemas.microsoft.com/office/drawing/2014/main" val="10000"/>
                  </a:ext>
                </a:extLst>
              </a:tr>
              <a:tr h="802260">
                <a:tc>
                  <a:txBody>
                    <a:bodyPr/>
                    <a:lstStyle/>
                    <a:p>
                      <a:pPr marL="285750" indent="-285750">
                        <a:buFont typeface="Arial" pitchFamily="34" charset="0"/>
                        <a:buChar char="•"/>
                      </a:pPr>
                      <a:r>
                        <a:rPr lang="en-US" sz="1400" dirty="0"/>
                        <a:t>Removable storage devices are typically connected through </a:t>
                      </a:r>
                      <a:r>
                        <a:rPr lang="en-US" sz="1400" dirty="0" err="1"/>
                        <a:t>eSATA</a:t>
                      </a:r>
                      <a:r>
                        <a:rPr lang="en-US" sz="1400" dirty="0"/>
                        <a:t>, USB, or FireWire ports. A hard drive enclosure allows you to connect a SATA hard drive to the USB or FireWire port of your</a:t>
                      </a:r>
                      <a:r>
                        <a:rPr lang="en-US" sz="1400" baseline="0" dirty="0"/>
                        <a:t> </a:t>
                      </a:r>
                      <a:r>
                        <a:rPr lang="en-US" sz="1400" dirty="0"/>
                        <a:t>computer, making the hard drives a form of portable storage.</a:t>
                      </a:r>
                    </a:p>
                  </a:txBody>
                  <a:tcPr/>
                </a:tc>
                <a:extLst>
                  <a:ext uri="{0D108BD9-81ED-4DB2-BD59-A6C34878D82A}">
                    <a16:rowId xmlns:a16="http://schemas.microsoft.com/office/drawing/2014/main" val="10001"/>
                  </a:ext>
                </a:extLst>
              </a:tr>
              <a:tr h="564553">
                <a:tc>
                  <a:txBody>
                    <a:bodyPr/>
                    <a:lstStyle/>
                    <a:p>
                      <a:pPr marL="285750" lvl="0" indent="-285750">
                        <a:buFont typeface="Arial" pitchFamily="34" charset="0"/>
                        <a:buChar char="•"/>
                      </a:pPr>
                      <a:r>
                        <a:rPr lang="en-US" sz="1400" dirty="0"/>
                        <a:t>Connect the boot drive to the lowest SATA channel number of the installed devices. The boot sequence will normally follow the channel order unless a boot priority is specified in the BIOS/UEFI.</a:t>
                      </a:r>
                    </a:p>
                  </a:txBody>
                  <a:tcPr/>
                </a:tc>
                <a:extLst>
                  <a:ext uri="{0D108BD9-81ED-4DB2-BD59-A6C34878D82A}">
                    <a16:rowId xmlns:a16="http://schemas.microsoft.com/office/drawing/2014/main" val="10002"/>
                  </a:ext>
                </a:extLst>
              </a:tr>
              <a:tr h="2228500">
                <a:tc>
                  <a:txBody>
                    <a:bodyPr/>
                    <a:lstStyle/>
                    <a:p>
                      <a:pPr marL="285750" lvl="0" indent="-285750">
                        <a:buFont typeface="Arial" pitchFamily="34" charset="0"/>
                        <a:buChar char="•"/>
                      </a:pPr>
                      <a:r>
                        <a:rPr lang="en-US" sz="1400" dirty="0"/>
                        <a:t>When installing a newer SATA2 drive into a system that only supports SATA1, you might need to:</a:t>
                      </a:r>
                    </a:p>
                    <a:p>
                      <a:pPr marL="742950" lvl="1" indent="-285750">
                        <a:buFont typeface="Arial" panose="020B0604020202020204" pitchFamily="34" charset="0"/>
                        <a:buChar char="•"/>
                      </a:pPr>
                      <a:endParaRPr lang="en-US" sz="1400" dirty="0"/>
                    </a:p>
                    <a:p>
                      <a:pPr marL="742950" lvl="1" indent="-285750">
                        <a:buFont typeface="Courier New" panose="02070309020205020404" pitchFamily="49" charset="0"/>
                        <a:buChar char="o"/>
                      </a:pPr>
                      <a:r>
                        <a:rPr lang="en-US" sz="1400" dirty="0"/>
                        <a:t>Configure the drive to operate in SATA1 mode. This is typically done by setting a jumper.</a:t>
                      </a:r>
                    </a:p>
                    <a:p>
                      <a:pPr marL="742950" lvl="1" indent="-285750">
                        <a:buFont typeface="Courier New" panose="02070309020205020404" pitchFamily="49" charset="0"/>
                        <a:buChar char="o"/>
                      </a:pPr>
                      <a:endParaRPr lang="en-US" sz="1400" dirty="0"/>
                    </a:p>
                    <a:p>
                      <a:pPr marL="742950" lvl="1" indent="-285750">
                        <a:buFont typeface="Courier New" panose="02070309020205020404" pitchFamily="49" charset="0"/>
                        <a:buChar char="o"/>
                      </a:pPr>
                      <a:r>
                        <a:rPr lang="en-US" sz="1400" dirty="0"/>
                        <a:t>Update the BIOS/UEFI to recognize the new drive.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Even with these steps, some SATA2 drives will not work in a motherboard that supports only SATA1. In that case, install a SATA2 controller card.</a:t>
                      </a:r>
                    </a:p>
                    <a:p>
                      <a:pPr marL="285750" indent="-285750">
                        <a:buFont typeface="Arial" panose="020B0604020202020204" pitchFamily="34" charset="0"/>
                        <a:buChar char="•"/>
                      </a:pP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1583" y="248195"/>
            <a:ext cx="4438436" cy="523220"/>
          </a:xfrm>
          <a:prstGeom prst="rect">
            <a:avLst/>
          </a:prstGeom>
          <a:noFill/>
        </p:spPr>
        <p:txBody>
          <a:bodyPr wrap="square" rtlCol="0">
            <a:spAutoFit/>
          </a:bodyPr>
          <a:lstStyle/>
          <a:p>
            <a:pPr algn="ctr"/>
            <a:r>
              <a:rPr lang="en-US" sz="2800" dirty="0"/>
              <a:t>5.3.4 Optical Media Facts</a:t>
            </a:r>
          </a:p>
        </p:txBody>
      </p:sp>
      <p:pic>
        <p:nvPicPr>
          <p:cNvPr id="25601" name="Picture 1"/>
          <p:cNvPicPr>
            <a:picLocks noChangeAspect="1" noChangeArrowheads="1"/>
          </p:cNvPicPr>
          <p:nvPr/>
        </p:nvPicPr>
        <p:blipFill>
          <a:blip r:embed="rId3" cstate="print"/>
          <a:srcRect/>
          <a:stretch>
            <a:fillRect/>
          </a:stretch>
        </p:blipFill>
        <p:spPr bwMode="auto">
          <a:xfrm>
            <a:off x="1116387" y="873693"/>
            <a:ext cx="9904413" cy="2604896"/>
          </a:xfrm>
          <a:prstGeom prst="rect">
            <a:avLst/>
          </a:prstGeom>
          <a:noFill/>
          <a:ln w="9525">
            <a:noFill/>
            <a:miter lim="800000"/>
            <a:headEnd/>
            <a:tailEnd/>
          </a:ln>
        </p:spPr>
      </p:pic>
      <p:pic>
        <p:nvPicPr>
          <p:cNvPr id="25602" name="Picture 2"/>
          <p:cNvPicPr>
            <a:picLocks noChangeAspect="1" noChangeArrowheads="1"/>
          </p:cNvPicPr>
          <p:nvPr/>
        </p:nvPicPr>
        <p:blipFill>
          <a:blip r:embed="rId4" cstate="print"/>
          <a:srcRect/>
          <a:stretch>
            <a:fillRect/>
          </a:stretch>
        </p:blipFill>
        <p:spPr bwMode="auto">
          <a:xfrm>
            <a:off x="1077038" y="3201185"/>
            <a:ext cx="9943762" cy="2705861"/>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1116385" y="734991"/>
            <a:ext cx="9943763" cy="2604896"/>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3070" y="231229"/>
            <a:ext cx="6298057" cy="523220"/>
          </a:xfrm>
          <a:prstGeom prst="rect">
            <a:avLst/>
          </a:prstGeom>
          <a:noFill/>
        </p:spPr>
        <p:txBody>
          <a:bodyPr wrap="square" rtlCol="0">
            <a:spAutoFit/>
          </a:bodyPr>
          <a:lstStyle/>
          <a:p>
            <a:pPr algn="ctr"/>
            <a:r>
              <a:rPr lang="en-US" sz="2800" dirty="0"/>
              <a:t>5.3.4 Optical </a:t>
            </a:r>
            <a:r>
              <a:rPr lang="en-US" sz="2800"/>
              <a:t>Media Facts (Continued)</a:t>
            </a:r>
            <a:endParaRPr lang="en-US" sz="2800" dirty="0"/>
          </a:p>
        </p:txBody>
      </p:sp>
      <p:pic>
        <p:nvPicPr>
          <p:cNvPr id="34818" name="Picture 2"/>
          <p:cNvPicPr>
            <a:picLocks noChangeAspect="1" noChangeArrowheads="1"/>
          </p:cNvPicPr>
          <p:nvPr/>
        </p:nvPicPr>
        <p:blipFill>
          <a:blip r:embed="rId2" cstate="print"/>
          <a:srcRect/>
          <a:stretch>
            <a:fillRect/>
          </a:stretch>
        </p:blipFill>
        <p:spPr bwMode="auto">
          <a:xfrm>
            <a:off x="1228761" y="867465"/>
            <a:ext cx="9783763" cy="527554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1539341" y="3119063"/>
            <a:ext cx="1104900" cy="5842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353" y="179859"/>
            <a:ext cx="5548044" cy="523220"/>
          </a:xfrm>
          <a:prstGeom prst="rect">
            <a:avLst/>
          </a:prstGeom>
          <a:noFill/>
        </p:spPr>
        <p:txBody>
          <a:bodyPr wrap="square" rtlCol="0">
            <a:spAutoFit/>
          </a:bodyPr>
          <a:lstStyle/>
          <a:p>
            <a:pPr algn="ctr"/>
            <a:r>
              <a:rPr lang="en-US" sz="2800" dirty="0"/>
              <a:t>5.3.4 Optical </a:t>
            </a:r>
            <a:r>
              <a:rPr lang="en-US" sz="2800"/>
              <a:t>Media Facts</a:t>
            </a:r>
            <a:endParaRPr lang="en-US" sz="2800" dirty="0"/>
          </a:p>
        </p:txBody>
      </p:sp>
      <p:sp>
        <p:nvSpPr>
          <p:cNvPr id="6" name="TextBox 5"/>
          <p:cNvSpPr txBox="1"/>
          <p:nvPr/>
        </p:nvSpPr>
        <p:spPr>
          <a:xfrm>
            <a:off x="596900" y="1816100"/>
            <a:ext cx="11125200" cy="369332"/>
          </a:xfrm>
          <a:prstGeom prst="rect">
            <a:avLst/>
          </a:prstGeom>
          <a:noFill/>
        </p:spPr>
        <p:txBody>
          <a:bodyPr wrap="square" rtlCol="0">
            <a:spAutoFit/>
          </a:bodyPr>
          <a:lstStyle/>
          <a:p>
            <a:r>
              <a:rPr lang="en-US" dirty="0"/>
              <a:t>Facts</a:t>
            </a:r>
          </a:p>
        </p:txBody>
      </p:sp>
      <p:pic>
        <p:nvPicPr>
          <p:cNvPr id="35842" name="Picture 2"/>
          <p:cNvPicPr>
            <a:picLocks noChangeAspect="1" noChangeArrowheads="1"/>
          </p:cNvPicPr>
          <p:nvPr/>
        </p:nvPicPr>
        <p:blipFill>
          <a:blip r:embed="rId2" cstate="print"/>
          <a:srcRect/>
          <a:stretch>
            <a:fillRect/>
          </a:stretch>
        </p:blipFill>
        <p:spPr bwMode="auto">
          <a:xfrm>
            <a:off x="596900" y="703079"/>
            <a:ext cx="10687050" cy="4978305"/>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7456" y="159311"/>
            <a:ext cx="5476126" cy="523220"/>
          </a:xfrm>
          <a:prstGeom prst="rect">
            <a:avLst/>
          </a:prstGeom>
          <a:noFill/>
        </p:spPr>
        <p:txBody>
          <a:bodyPr wrap="square" rtlCol="0">
            <a:spAutoFit/>
          </a:bodyPr>
          <a:lstStyle/>
          <a:p>
            <a:pPr algn="ctr"/>
            <a:r>
              <a:rPr lang="en-US" sz="2800" dirty="0"/>
              <a:t>5.3.4 Optical </a:t>
            </a:r>
            <a:r>
              <a:rPr lang="en-US" sz="2800"/>
              <a:t>Media Facts</a:t>
            </a:r>
            <a:endParaRPr lang="en-US" sz="2800" dirty="0"/>
          </a:p>
        </p:txBody>
      </p:sp>
      <p:sp>
        <p:nvSpPr>
          <p:cNvPr id="6" name="TextBox 5"/>
          <p:cNvSpPr txBox="1"/>
          <p:nvPr/>
        </p:nvSpPr>
        <p:spPr>
          <a:xfrm>
            <a:off x="596900" y="1816100"/>
            <a:ext cx="11125200" cy="369332"/>
          </a:xfrm>
          <a:prstGeom prst="rect">
            <a:avLst/>
          </a:prstGeom>
          <a:noFill/>
        </p:spPr>
        <p:txBody>
          <a:bodyPr wrap="square" rtlCol="0">
            <a:spAutoFit/>
          </a:bodyPr>
          <a:lstStyle/>
          <a:p>
            <a:r>
              <a:rPr lang="en-US" dirty="0"/>
              <a:t>Facts</a:t>
            </a:r>
          </a:p>
        </p:txBody>
      </p:sp>
      <p:pic>
        <p:nvPicPr>
          <p:cNvPr id="36866" name="Picture 2"/>
          <p:cNvPicPr>
            <a:picLocks noChangeAspect="1" noChangeArrowheads="1"/>
          </p:cNvPicPr>
          <p:nvPr/>
        </p:nvPicPr>
        <p:blipFill>
          <a:blip r:embed="rId2" cstate="print"/>
          <a:srcRect/>
          <a:stretch>
            <a:fillRect/>
          </a:stretch>
        </p:blipFill>
        <p:spPr bwMode="auto">
          <a:xfrm>
            <a:off x="596900" y="765996"/>
            <a:ext cx="10502900" cy="5095482"/>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3827" y="344245"/>
            <a:ext cx="4722125" cy="523220"/>
          </a:xfrm>
          <a:prstGeom prst="rect">
            <a:avLst/>
          </a:prstGeom>
          <a:noFill/>
        </p:spPr>
        <p:txBody>
          <a:bodyPr wrap="square" rtlCol="0">
            <a:spAutoFit/>
          </a:bodyPr>
          <a:lstStyle/>
          <a:p>
            <a:pPr algn="ctr"/>
            <a:r>
              <a:rPr lang="en-US" sz="2800" dirty="0"/>
              <a:t>5.3.4 Optical Media Facts</a:t>
            </a:r>
          </a:p>
        </p:txBody>
      </p:sp>
      <p:graphicFrame>
        <p:nvGraphicFramePr>
          <p:cNvPr id="2" name="Table 1"/>
          <p:cNvGraphicFramePr>
            <a:graphicFrameLocks noGrp="1"/>
          </p:cNvGraphicFramePr>
          <p:nvPr>
            <p:extLst>
              <p:ext uri="{D42A27DB-BD31-4B8C-83A1-F6EECF244321}">
                <p14:modId xmlns:p14="http://schemas.microsoft.com/office/powerpoint/2010/main" val="1112100071"/>
              </p:ext>
            </p:extLst>
          </p:nvPr>
        </p:nvGraphicFramePr>
        <p:xfrm>
          <a:off x="680870" y="1003943"/>
          <a:ext cx="10728657" cy="5257800"/>
        </p:xfrm>
        <a:graphic>
          <a:graphicData uri="http://schemas.openxmlformats.org/drawingml/2006/table">
            <a:tbl>
              <a:tblPr firstRow="1" bandRow="1">
                <a:tableStyleId>{5C22544A-7EE6-4342-B048-85BDC9FD1C3A}</a:tableStyleId>
              </a:tblPr>
              <a:tblGrid>
                <a:gridCol w="10728657">
                  <a:extLst>
                    <a:ext uri="{9D8B030D-6E8A-4147-A177-3AD203B41FA5}">
                      <a16:colId xmlns:a16="http://schemas.microsoft.com/office/drawing/2014/main" val="20000"/>
                    </a:ext>
                  </a:extLst>
                </a:gridCol>
              </a:tblGrid>
              <a:tr h="370840">
                <a:tc>
                  <a:txBody>
                    <a:bodyPr/>
                    <a:lstStyle/>
                    <a:p>
                      <a:pPr>
                        <a:lnSpc>
                          <a:spcPct val="150000"/>
                        </a:lnSpc>
                      </a:pPr>
                      <a:r>
                        <a:rPr lang="en-US" sz="1400" dirty="0"/>
                        <a:t>Be aware of the following when working with optical drives:</a:t>
                      </a:r>
                    </a:p>
                  </a:txBody>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When you place a disc in the drive, it can take several seconds for the drive to recognize the new disc and spin up to speed.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If you receive a message saying that the drive is not accessible after trying to access a recently inserted new disc, wait a few seconds and try again.</a:t>
                      </a:r>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If you install a new hard drive, the drive letter for your optical drive might change.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Software programs or shortcuts that rely on the old drive letter will likely not run properly until they have been told the correct drive letter for the drive.</a:t>
                      </a:r>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Access time is a general measure of drive performance. Like hard drives, average access time includes average seek time and average latency time. However, it also includes average spin up/down time.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This is the time required for a drive to spin up or down to the proper speed to read the data from that particular location of the disc.</a:t>
                      </a:r>
                    </a:p>
                  </a:txBody>
                  <a:tcPr/>
                </a:tc>
                <a:extLst>
                  <a:ext uri="{0D108BD9-81ED-4DB2-BD59-A6C34878D82A}">
                    <a16:rowId xmlns:a16="http://schemas.microsoft.com/office/drawing/2014/main" val="10003"/>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t>If the drive tray won't open for some reason, you can insert a straightened paper clip in the small hole beneath the drive door to push the drive tray out of the drive.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3701" y="344245"/>
            <a:ext cx="4804012" cy="523220"/>
          </a:xfrm>
          <a:prstGeom prst="rect">
            <a:avLst/>
          </a:prstGeom>
          <a:noFill/>
        </p:spPr>
        <p:txBody>
          <a:bodyPr wrap="square" rtlCol="0">
            <a:spAutoFit/>
          </a:bodyPr>
          <a:lstStyle/>
          <a:p>
            <a:pPr algn="ctr"/>
            <a:r>
              <a:rPr lang="en-US" sz="2800" dirty="0"/>
              <a:t>5.1.2 Storage Device Facts</a:t>
            </a:r>
          </a:p>
        </p:txBody>
      </p:sp>
      <p:sp>
        <p:nvSpPr>
          <p:cNvPr id="5" name="TextBox 4"/>
          <p:cNvSpPr txBox="1"/>
          <p:nvPr/>
        </p:nvSpPr>
        <p:spPr>
          <a:xfrm>
            <a:off x="352425" y="943352"/>
            <a:ext cx="11163300" cy="369332"/>
          </a:xfrm>
          <a:prstGeom prst="rect">
            <a:avLst/>
          </a:prstGeom>
          <a:noFill/>
        </p:spPr>
        <p:txBody>
          <a:bodyPr wrap="square" rtlCol="0">
            <a:spAutoFit/>
          </a:bodyPr>
          <a:lstStyle/>
          <a:p>
            <a:r>
              <a:rPr lang="en-US" dirty="0"/>
              <a:t>The following table describes common storage devices:</a:t>
            </a:r>
          </a:p>
        </p:txBody>
      </p:sp>
      <p:graphicFrame>
        <p:nvGraphicFramePr>
          <p:cNvPr id="2" name="Table 1"/>
          <p:cNvGraphicFramePr>
            <a:graphicFrameLocks noGrp="1"/>
          </p:cNvGraphicFramePr>
          <p:nvPr>
            <p:extLst>
              <p:ext uri="{D42A27DB-BD31-4B8C-83A1-F6EECF244321}">
                <p14:modId xmlns:p14="http://schemas.microsoft.com/office/powerpoint/2010/main" val="924155385"/>
              </p:ext>
            </p:extLst>
          </p:nvPr>
        </p:nvGraphicFramePr>
        <p:xfrm>
          <a:off x="352425" y="1388571"/>
          <a:ext cx="11163300" cy="4809501"/>
        </p:xfrm>
        <a:graphic>
          <a:graphicData uri="http://schemas.openxmlformats.org/drawingml/2006/table">
            <a:tbl>
              <a:tblPr firstRow="1" bandRow="1">
                <a:tableStyleId>{5C22544A-7EE6-4342-B048-85BDC9FD1C3A}</a:tableStyleId>
              </a:tblPr>
              <a:tblGrid>
                <a:gridCol w="1362782">
                  <a:extLst>
                    <a:ext uri="{9D8B030D-6E8A-4147-A177-3AD203B41FA5}">
                      <a16:colId xmlns:a16="http://schemas.microsoft.com/office/drawing/2014/main" val="20000"/>
                    </a:ext>
                  </a:extLst>
                </a:gridCol>
                <a:gridCol w="6514393">
                  <a:extLst>
                    <a:ext uri="{9D8B030D-6E8A-4147-A177-3AD203B41FA5}">
                      <a16:colId xmlns:a16="http://schemas.microsoft.com/office/drawing/2014/main" val="20001"/>
                    </a:ext>
                  </a:extLst>
                </a:gridCol>
                <a:gridCol w="3286125">
                  <a:extLst>
                    <a:ext uri="{9D8B030D-6E8A-4147-A177-3AD203B41FA5}">
                      <a16:colId xmlns:a16="http://schemas.microsoft.com/office/drawing/2014/main" val="20002"/>
                    </a:ext>
                  </a:extLst>
                </a:gridCol>
              </a:tblGrid>
              <a:tr h="437250">
                <a:tc>
                  <a:txBody>
                    <a:bodyPr/>
                    <a:lstStyle/>
                    <a:p>
                      <a:r>
                        <a:rPr lang="en-US" sz="1400" dirty="0"/>
                        <a:t>Device</a:t>
                      </a:r>
                      <a:r>
                        <a:rPr lang="en-US" sz="1400" baseline="0" dirty="0"/>
                        <a:t> Type</a:t>
                      </a:r>
                      <a:endParaRPr lang="en-US" sz="1400" dirty="0"/>
                    </a:p>
                  </a:txBody>
                  <a:tcPr/>
                </a:tc>
                <a:tc gridSpan="2">
                  <a:txBody>
                    <a:bodyPr/>
                    <a:lstStyle/>
                    <a:p>
                      <a:r>
                        <a:rPr lang="en-US" sz="1400" dirty="0"/>
                        <a:t>Description</a:t>
                      </a:r>
                    </a:p>
                  </a:txBody>
                  <a:tcPr/>
                </a:tc>
                <a:tc hMerge="1">
                  <a:txBody>
                    <a:bodyPr/>
                    <a:lstStyle/>
                    <a:p>
                      <a:endParaRPr lang="en-US"/>
                    </a:p>
                  </a:txBody>
                  <a:tcPr/>
                </a:tc>
                <a:extLst>
                  <a:ext uri="{0D108BD9-81ED-4DB2-BD59-A6C34878D82A}">
                    <a16:rowId xmlns:a16="http://schemas.microsoft.com/office/drawing/2014/main" val="10000"/>
                  </a:ext>
                </a:extLst>
              </a:tr>
              <a:tr h="3342265">
                <a:tc rowSpan="2">
                  <a:txBody>
                    <a:bodyPr/>
                    <a:lstStyle/>
                    <a:p>
                      <a:r>
                        <a:rPr lang="en-US" sz="1400" dirty="0"/>
                        <a:t>Hard disk drive (HDD)</a:t>
                      </a:r>
                    </a:p>
                  </a:txBody>
                  <a:tcPr/>
                </a:tc>
                <a:tc>
                  <a:txBody>
                    <a:bodyPr/>
                    <a:lstStyle/>
                    <a:p>
                      <a:pPr marL="285750" indent="-285750">
                        <a:buFont typeface="Arial" panose="020B0604020202020204" pitchFamily="34" charset="0"/>
                        <a:buChar char="•"/>
                      </a:pPr>
                      <a:r>
                        <a:rPr lang="en-US" sz="1400" dirty="0"/>
                        <a:t>A hard disk is a thick magnetic disk encased in a</a:t>
                      </a:r>
                      <a:r>
                        <a:rPr lang="en-US" sz="1400" baseline="0" dirty="0"/>
                        <a:t> thicker protective shell.  </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A hard disk consists of several aluminum platters, each of which requires a read/write head for each side.  </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All of the read/write heads are attached to a single access arm to prevent them from moving independently.  </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Each platter has circular tracks that cut through all of the platters in the drive to form </a:t>
                      </a:r>
                      <a:r>
                        <a:rPr lang="en-US" sz="1400" i="1" baseline="0" dirty="0"/>
                        <a:t>cylinders</a:t>
                      </a:r>
                      <a:r>
                        <a:rPr lang="en-US" sz="1400" baseline="0" dirty="0"/>
                        <a:t>.  </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The spinning of the platters is referred to as revolutions per minute (RPM).  </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The higher revolutions per minute, the faster the data can be accessed.  </a:t>
                      </a:r>
                      <a:endParaRPr lang="en-US" sz="1400" dirty="0"/>
                    </a:p>
                  </a:txBody>
                  <a:tcPr/>
                </a:tc>
                <a:tc rowSpan="2">
                  <a:txBody>
                    <a:bodyPr/>
                    <a:lstStyle/>
                    <a:p>
                      <a:endParaRPr lang="en-US" dirty="0"/>
                    </a:p>
                  </a:txBody>
                  <a:tcPr/>
                </a:tc>
                <a:extLst>
                  <a:ext uri="{0D108BD9-81ED-4DB2-BD59-A6C34878D82A}">
                    <a16:rowId xmlns:a16="http://schemas.microsoft.com/office/drawing/2014/main" val="10001"/>
                  </a:ext>
                </a:extLst>
              </a:tr>
              <a:tr h="1029986">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Standard hard drives are categorized as follows:</a:t>
                      </a:r>
                      <a:endParaRPr lang="en-US" sz="1400" dirty="0"/>
                    </a:p>
                    <a:p>
                      <a:pPr marL="742950" lvl="1" indent="-285750">
                        <a:buFont typeface="Arial" panose="020B0604020202020204" pitchFamily="34" charset="0"/>
                        <a:buChar char="•"/>
                      </a:pPr>
                      <a:r>
                        <a:rPr lang="en-US" sz="1400" dirty="0"/>
                        <a:t>5400 rpm (inexpensive SSD)</a:t>
                      </a:r>
                    </a:p>
                    <a:p>
                      <a:pPr marL="742950" lvl="1" indent="-285750">
                        <a:buFont typeface="Arial" panose="020B0604020202020204" pitchFamily="34" charset="0"/>
                        <a:buChar char="•"/>
                      </a:pPr>
                      <a:r>
                        <a:rPr lang="en-US" sz="1400" dirty="0"/>
                        <a:t>7200 rpm (good quality</a:t>
                      </a:r>
                      <a:r>
                        <a:rPr lang="en-US" sz="1400" baseline="0" dirty="0"/>
                        <a:t> SSD)</a:t>
                      </a:r>
                    </a:p>
                    <a:p>
                      <a:pPr marL="742950" lvl="1" indent="-285750">
                        <a:buFont typeface="Arial" panose="020B0604020202020204" pitchFamily="34" charset="0"/>
                        <a:buChar char="•"/>
                      </a:pPr>
                      <a:r>
                        <a:rPr lang="en-US" sz="1400" baseline="0" dirty="0"/>
                        <a:t>10,000 rpm (expensive SSD)</a:t>
                      </a:r>
                      <a:endParaRPr lang="en-US" sz="1400" dirty="0"/>
                    </a:p>
                  </a:txBody>
                  <a:tcPr/>
                </a:tc>
                <a:tc vMerge="1">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0002"/>
                  </a:ext>
                </a:extLst>
              </a:tr>
            </a:tbl>
          </a:graphicData>
        </a:graphic>
      </p:graphicFrame>
      <p:pic>
        <p:nvPicPr>
          <p:cNvPr id="10" name="Picture 2" descr="Image result for read write heads"/>
          <p:cNvPicPr>
            <a:picLocks noChangeAspect="1" noChangeArrowheads="1"/>
          </p:cNvPicPr>
          <p:nvPr/>
        </p:nvPicPr>
        <p:blipFill>
          <a:blip r:embed="rId2" cstate="print"/>
          <a:srcRect/>
          <a:stretch>
            <a:fillRect/>
          </a:stretch>
        </p:blipFill>
        <p:spPr bwMode="auto">
          <a:xfrm>
            <a:off x="8443222" y="1930902"/>
            <a:ext cx="2847741" cy="2045197"/>
          </a:xfrm>
          <a:prstGeom prst="rect">
            <a:avLst/>
          </a:prstGeom>
          <a:noFill/>
        </p:spPr>
      </p:pic>
      <p:pic>
        <p:nvPicPr>
          <p:cNvPr id="9" name="Picture 4" descr="Image result for read write heads"/>
          <p:cNvPicPr>
            <a:picLocks noChangeAspect="1" noChangeArrowheads="1"/>
          </p:cNvPicPr>
          <p:nvPr/>
        </p:nvPicPr>
        <p:blipFill>
          <a:blip r:embed="rId3" cstate="print"/>
          <a:srcRect/>
          <a:stretch>
            <a:fillRect/>
          </a:stretch>
        </p:blipFill>
        <p:spPr bwMode="auto">
          <a:xfrm>
            <a:off x="8443222" y="4143446"/>
            <a:ext cx="2845605" cy="1900864"/>
          </a:xfrm>
          <a:prstGeom prst="rect">
            <a:avLst/>
          </a:prstGeom>
          <a:noFill/>
        </p:spPr>
      </p:pic>
    </p:spTree>
    <p:extLst>
      <p:ext uri="{BB962C8B-B14F-4D97-AF65-F5344CB8AC3E}">
        <p14:creationId xmlns:p14="http://schemas.microsoft.com/office/powerpoint/2010/main" val="139071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9803" y="344245"/>
            <a:ext cx="5500048" cy="523220"/>
          </a:xfrm>
          <a:prstGeom prst="rect">
            <a:avLst/>
          </a:prstGeom>
          <a:noFill/>
        </p:spPr>
        <p:txBody>
          <a:bodyPr wrap="square" rtlCol="0">
            <a:spAutoFit/>
          </a:bodyPr>
          <a:lstStyle/>
          <a:p>
            <a:pPr algn="ctr"/>
            <a:r>
              <a:rPr lang="en-US" sz="2800" dirty="0"/>
              <a:t>5.3.4 Optical Media Facts</a:t>
            </a:r>
          </a:p>
        </p:txBody>
      </p:sp>
      <p:graphicFrame>
        <p:nvGraphicFramePr>
          <p:cNvPr id="2" name="Table 1"/>
          <p:cNvGraphicFramePr>
            <a:graphicFrameLocks noGrp="1"/>
          </p:cNvGraphicFramePr>
          <p:nvPr>
            <p:extLst>
              <p:ext uri="{D42A27DB-BD31-4B8C-83A1-F6EECF244321}">
                <p14:modId xmlns:p14="http://schemas.microsoft.com/office/powerpoint/2010/main" val="1627676903"/>
              </p:ext>
            </p:extLst>
          </p:nvPr>
        </p:nvGraphicFramePr>
        <p:xfrm>
          <a:off x="556489" y="992621"/>
          <a:ext cx="11057755" cy="5171873"/>
        </p:xfrm>
        <a:graphic>
          <a:graphicData uri="http://schemas.openxmlformats.org/drawingml/2006/table">
            <a:tbl>
              <a:tblPr firstRow="1" bandRow="1">
                <a:tableStyleId>{5C22544A-7EE6-4342-B048-85BDC9FD1C3A}</a:tableStyleId>
              </a:tblPr>
              <a:tblGrid>
                <a:gridCol w="11057755">
                  <a:extLst>
                    <a:ext uri="{9D8B030D-6E8A-4147-A177-3AD203B41FA5}">
                      <a16:colId xmlns:a16="http://schemas.microsoft.com/office/drawing/2014/main" val="20000"/>
                    </a:ext>
                  </a:extLst>
                </a:gridCol>
              </a:tblGrid>
              <a:tr h="953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Use the following precautions to protect discs:</a:t>
                      </a:r>
                    </a:p>
                    <a:p>
                      <a:endParaRPr lang="en-US" dirty="0"/>
                    </a:p>
                  </a:txBody>
                  <a:tcPr/>
                </a:tc>
                <a:extLst>
                  <a:ext uri="{0D108BD9-81ED-4DB2-BD59-A6C34878D82A}">
                    <a16:rowId xmlns:a16="http://schemas.microsoft.com/office/drawing/2014/main" val="10000"/>
                  </a:ext>
                </a:extLst>
              </a:tr>
              <a:tr h="1362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Some recordable discs use a foil placed on the top of the disc instead of imbedding the foil inside the plastic. Be very careful when working with these types of discs. A scratch or even some types of markers can damage this layer.</a:t>
                      </a:r>
                    </a:p>
                    <a:p>
                      <a:endParaRPr lang="en-US" dirty="0"/>
                    </a:p>
                  </a:txBody>
                  <a:tcPr/>
                </a:tc>
                <a:extLst>
                  <a:ext uri="{0D108BD9-81ED-4DB2-BD59-A6C34878D82A}">
                    <a16:rowId xmlns:a16="http://schemas.microsoft.com/office/drawing/2014/main" val="10001"/>
                  </a:ext>
                </a:extLst>
              </a:tr>
              <a:tr h="953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 help prevent scratching, keep the disc in its case when not being used.</a:t>
                      </a:r>
                    </a:p>
                    <a:p>
                      <a:endParaRPr lang="en-US" dirty="0"/>
                    </a:p>
                  </a:txBody>
                  <a:tcPr/>
                </a:tc>
                <a:extLst>
                  <a:ext uri="{0D108BD9-81ED-4DB2-BD59-A6C34878D82A}">
                    <a16:rowId xmlns:a16="http://schemas.microsoft.com/office/drawing/2014/main" val="10002"/>
                  </a:ext>
                </a:extLst>
              </a:tr>
              <a:tr h="1362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 minimize the effect of scratches that might be generated while wiping a disc, wipe the disc in straight lines from the center to the edge (like the spokes of a wheel).</a:t>
                      </a:r>
                    </a:p>
                    <a:p>
                      <a:endParaRPr lang="en-US" dirty="0"/>
                    </a:p>
                  </a:txBody>
                  <a:tcPr/>
                </a:tc>
                <a:extLst>
                  <a:ext uri="{0D108BD9-81ED-4DB2-BD59-A6C34878D82A}">
                    <a16:rowId xmlns:a16="http://schemas.microsoft.com/office/drawing/2014/main" val="10003"/>
                  </a:ext>
                </a:extLst>
              </a:tr>
              <a:tr h="53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Keep the disc away from direct sunlight and other sources of heat.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9246" y="138761"/>
            <a:ext cx="3967880" cy="523220"/>
          </a:xfrm>
          <a:prstGeom prst="rect">
            <a:avLst/>
          </a:prstGeom>
          <a:noFill/>
        </p:spPr>
        <p:txBody>
          <a:bodyPr wrap="square" rtlCol="0">
            <a:spAutoFit/>
          </a:bodyPr>
          <a:lstStyle/>
          <a:p>
            <a:pPr algn="ctr"/>
            <a:r>
              <a:rPr lang="en-US" sz="2800" dirty="0"/>
              <a:t>5.4.2 </a:t>
            </a:r>
            <a:r>
              <a:rPr lang="en-US" sz="2800"/>
              <a:t>RAID Facts</a:t>
            </a:r>
            <a:endParaRPr lang="en-US" sz="2800" dirty="0"/>
          </a:p>
        </p:txBody>
      </p:sp>
      <p:sp>
        <p:nvSpPr>
          <p:cNvPr id="7" name="TextBox 6"/>
          <p:cNvSpPr txBox="1"/>
          <p:nvPr/>
        </p:nvSpPr>
        <p:spPr>
          <a:xfrm>
            <a:off x="639312" y="642107"/>
            <a:ext cx="11125200" cy="1692771"/>
          </a:xfrm>
          <a:prstGeom prst="rect">
            <a:avLst/>
          </a:prstGeom>
          <a:noFill/>
        </p:spPr>
        <p:txBody>
          <a:bodyPr wrap="square" rtlCol="0">
            <a:spAutoFit/>
          </a:bodyPr>
          <a:lstStyle/>
          <a:p>
            <a:r>
              <a:rPr lang="en-US" sz="1400" dirty="0"/>
              <a:t>Redundant Array of Independent Disks (RAID), also called Redundant Array of Inexpensive Disks, is a disk subsystem that combines multiple physical disks into a single logical storage unit. </a:t>
            </a:r>
          </a:p>
          <a:p>
            <a:endParaRPr lang="en-US" sz="1400" dirty="0"/>
          </a:p>
          <a:p>
            <a:r>
              <a:rPr lang="en-US" sz="1400" dirty="0"/>
              <a:t>Depending on the configuration, a RAID array can improve performance, provide fault tolerance, or both.</a:t>
            </a:r>
          </a:p>
          <a:p>
            <a:endParaRPr lang="en-US" sz="1400" dirty="0"/>
          </a:p>
          <a:p>
            <a:r>
              <a:rPr lang="en-US" sz="1400" dirty="0"/>
              <a:t>The following table describes common RAID levels:</a:t>
            </a:r>
          </a:p>
          <a:p>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218540680"/>
              </p:ext>
            </p:extLst>
          </p:nvPr>
        </p:nvGraphicFramePr>
        <p:xfrm>
          <a:off x="721506" y="2083161"/>
          <a:ext cx="10754728" cy="3926784"/>
        </p:xfrm>
        <a:graphic>
          <a:graphicData uri="http://schemas.openxmlformats.org/drawingml/2006/table">
            <a:tbl>
              <a:tblPr firstRow="1" bandRow="1">
                <a:tableStyleId>{5C22544A-7EE6-4342-B048-85BDC9FD1C3A}</a:tableStyleId>
              </a:tblPr>
              <a:tblGrid>
                <a:gridCol w="1711226">
                  <a:extLst>
                    <a:ext uri="{9D8B030D-6E8A-4147-A177-3AD203B41FA5}">
                      <a16:colId xmlns:a16="http://schemas.microsoft.com/office/drawing/2014/main" val="20000"/>
                    </a:ext>
                  </a:extLst>
                </a:gridCol>
                <a:gridCol w="5673579">
                  <a:extLst>
                    <a:ext uri="{9D8B030D-6E8A-4147-A177-3AD203B41FA5}">
                      <a16:colId xmlns:a16="http://schemas.microsoft.com/office/drawing/2014/main" val="20001"/>
                    </a:ext>
                  </a:extLst>
                </a:gridCol>
                <a:gridCol w="3369923">
                  <a:extLst>
                    <a:ext uri="{9D8B030D-6E8A-4147-A177-3AD203B41FA5}">
                      <a16:colId xmlns:a16="http://schemas.microsoft.com/office/drawing/2014/main" val="20002"/>
                    </a:ext>
                  </a:extLst>
                </a:gridCol>
              </a:tblGrid>
              <a:tr h="434008">
                <a:tc>
                  <a:txBody>
                    <a:bodyPr/>
                    <a:lstStyle/>
                    <a:p>
                      <a:r>
                        <a:rPr lang="en-US" dirty="0"/>
                        <a:t>RAID</a:t>
                      </a:r>
                      <a:r>
                        <a:rPr lang="en-US" baseline="0" dirty="0"/>
                        <a:t> Level</a:t>
                      </a:r>
                      <a:endParaRPr lang="en-US" dirty="0"/>
                    </a:p>
                  </a:txBody>
                  <a:tcPr/>
                </a:tc>
                <a:tc gridSpan="2">
                  <a:txBody>
                    <a:bodyPr/>
                    <a:lstStyle/>
                    <a:p>
                      <a:r>
                        <a:rPr lang="en-US" dirty="0"/>
                        <a:t>Description</a:t>
                      </a:r>
                    </a:p>
                  </a:txBody>
                  <a:tcPr/>
                </a:tc>
                <a:tc hMerge="1">
                  <a:txBody>
                    <a:bodyPr/>
                    <a:lstStyle/>
                    <a:p>
                      <a:endParaRPr lang="en-US"/>
                    </a:p>
                  </a:txBody>
                  <a:tcPr/>
                </a:tc>
                <a:extLst>
                  <a:ext uri="{0D108BD9-81ED-4DB2-BD59-A6C34878D82A}">
                    <a16:rowId xmlns:a16="http://schemas.microsoft.com/office/drawing/2014/main" val="10000"/>
                  </a:ext>
                </a:extLst>
              </a:tr>
              <a:tr h="725123">
                <a:tc rowSpan="3">
                  <a:txBody>
                    <a:bodyPr/>
                    <a:lstStyle/>
                    <a:p>
                      <a:pPr algn="ctr"/>
                      <a:r>
                        <a:rPr lang="en-US" sz="2400" dirty="0"/>
                        <a:t>RAID 0 (Striping)</a:t>
                      </a:r>
                    </a:p>
                  </a:txBody>
                  <a:tcPr vert="vert270" anchor="ctr"/>
                </a:tc>
                <a:tc gridSpan="2">
                  <a:txBody>
                    <a:bodyPr/>
                    <a:lstStyle/>
                    <a:p>
                      <a:r>
                        <a:rPr lang="en-US" sz="1400" dirty="0"/>
                        <a:t>A </a:t>
                      </a:r>
                      <a:r>
                        <a:rPr lang="en-US" sz="1400" i="1" dirty="0"/>
                        <a:t>stripe set </a:t>
                      </a:r>
                      <a:r>
                        <a:rPr lang="en-US" sz="1400" dirty="0"/>
                        <a:t>breaks</a:t>
                      </a:r>
                      <a:r>
                        <a:rPr lang="en-US" sz="1400" baseline="0" dirty="0"/>
                        <a:t> data into units and stores the units </a:t>
                      </a:r>
                      <a:r>
                        <a:rPr lang="en-US" sz="1400" baseline="0" dirty="0" err="1"/>
                        <a:t>accoss</a:t>
                      </a:r>
                      <a:r>
                        <a:rPr lang="en-US" sz="1400" baseline="0" dirty="0"/>
                        <a:t> a series of disks by reading and writing to all disks simultaneously.  </a:t>
                      </a:r>
                      <a:endParaRPr lang="en-US" sz="1400" dirty="0"/>
                    </a:p>
                  </a:txBody>
                  <a:tcPr/>
                </a:tc>
                <a:tc hMerge="1">
                  <a:txBody>
                    <a:bodyPr/>
                    <a:lstStyle/>
                    <a:p>
                      <a:endParaRPr lang="en-US"/>
                    </a:p>
                  </a:txBody>
                  <a:tcPr/>
                </a:tc>
                <a:extLst>
                  <a:ext uri="{0D108BD9-81ED-4DB2-BD59-A6C34878D82A}">
                    <a16:rowId xmlns:a16="http://schemas.microsoft.com/office/drawing/2014/main" val="10001"/>
                  </a:ext>
                </a:extLst>
              </a:tr>
              <a:tr h="2339584">
                <a:tc vMerge="1">
                  <a:txBody>
                    <a:bodyPr/>
                    <a:lstStyle/>
                    <a:p>
                      <a:endParaRPr lang="en-US" dirty="0"/>
                    </a:p>
                  </a:txBody>
                  <a:tcPr/>
                </a:tc>
                <a:tc>
                  <a:txBody>
                    <a:bodyPr/>
                    <a:lstStyle/>
                    <a:p>
                      <a:pPr>
                        <a:lnSpc>
                          <a:spcPct val="150000"/>
                        </a:lnSpc>
                      </a:pPr>
                      <a:r>
                        <a:rPr lang="en-US" sz="1400" dirty="0"/>
                        <a:t>Striping:</a:t>
                      </a:r>
                    </a:p>
                    <a:p>
                      <a:pPr marL="285750" indent="-285750">
                        <a:lnSpc>
                          <a:spcPct val="150000"/>
                        </a:lnSpc>
                        <a:buFont typeface="Arial" charset="0"/>
                        <a:buChar char="•"/>
                      </a:pPr>
                      <a:r>
                        <a:rPr lang="en-US" sz="1400" dirty="0"/>
                        <a:t>Provides an increase in performance</a:t>
                      </a:r>
                    </a:p>
                    <a:p>
                      <a:pPr marL="285750" indent="-285750">
                        <a:lnSpc>
                          <a:spcPct val="150000"/>
                        </a:lnSpc>
                        <a:buFont typeface="Arial" charset="0"/>
                        <a:buChar char="•"/>
                      </a:pPr>
                      <a:r>
                        <a:rPr lang="en-US" sz="1400" dirty="0"/>
                        <a:t>Does</a:t>
                      </a:r>
                      <a:r>
                        <a:rPr lang="en-US" sz="1400" baseline="0" dirty="0"/>
                        <a:t> </a:t>
                      </a:r>
                      <a:r>
                        <a:rPr lang="en-US" sz="1400" i="1" baseline="0" dirty="0">
                          <a:solidFill>
                            <a:srgbClr val="FF0000"/>
                          </a:solidFill>
                        </a:rPr>
                        <a:t>not</a:t>
                      </a:r>
                      <a:r>
                        <a:rPr lang="en-US" sz="1400" i="1" baseline="0" dirty="0"/>
                        <a:t> </a:t>
                      </a:r>
                      <a:r>
                        <a:rPr lang="en-US" sz="1400" baseline="0" dirty="0"/>
                        <a:t>provide fault tolerance.  A failure of one disk in the set means all data is lost.</a:t>
                      </a:r>
                    </a:p>
                    <a:p>
                      <a:pPr marL="285750" indent="-285750">
                        <a:lnSpc>
                          <a:spcPct val="150000"/>
                        </a:lnSpc>
                        <a:buFont typeface="Arial" charset="0"/>
                        <a:buChar char="•"/>
                      </a:pPr>
                      <a:r>
                        <a:rPr lang="en-US" sz="1400" baseline="0" dirty="0"/>
                        <a:t>Requires a minimum of two disks</a:t>
                      </a:r>
                    </a:p>
                    <a:p>
                      <a:pPr marL="285750" indent="-285750">
                        <a:lnSpc>
                          <a:spcPct val="150000"/>
                        </a:lnSpc>
                        <a:buFont typeface="Arial" charset="0"/>
                        <a:buChar char="•"/>
                      </a:pPr>
                      <a:r>
                        <a:rPr lang="en-US" sz="1400" baseline="0" dirty="0"/>
                        <a:t>Has no overhead because all disk space is available for storing data.</a:t>
                      </a:r>
                      <a:endParaRPr lang="en-US" sz="1400" dirty="0"/>
                    </a:p>
                  </a:txBody>
                  <a:tcPr/>
                </a:tc>
                <a:tc>
                  <a:txBody>
                    <a:bodyPr/>
                    <a:lstStyle/>
                    <a:p>
                      <a:pPr marL="285750" indent="-285750">
                        <a:buFont typeface="Arial" charset="0"/>
                        <a:buChar char="•"/>
                      </a:pPr>
                      <a:endParaRPr lang="en-US" sz="1400" dirty="0"/>
                    </a:p>
                  </a:txBody>
                  <a:tcPr/>
                </a:tc>
                <a:extLst>
                  <a:ext uri="{0D108BD9-81ED-4DB2-BD59-A6C34878D82A}">
                    <a16:rowId xmlns:a16="http://schemas.microsoft.com/office/drawing/2014/main" val="10002"/>
                  </a:ext>
                </a:extLst>
              </a:tr>
              <a:tr h="428069">
                <a:tc vMerge="1">
                  <a:txBody>
                    <a:bodyPr/>
                    <a:lstStyle/>
                    <a:p>
                      <a:endParaRPr lang="en-US" dirty="0"/>
                    </a:p>
                  </a:txBody>
                  <a:tcPr/>
                </a:tc>
                <a:tc gridSpan="2">
                  <a:txBody>
                    <a:bodyPr/>
                    <a:lstStyle/>
                    <a:p>
                      <a:r>
                        <a:rPr lang="en-US" sz="1400" dirty="0"/>
                        <a:t>This is the fastest of all RAID types.  However, it</a:t>
                      </a:r>
                      <a:r>
                        <a:rPr lang="en-US" sz="1400" baseline="0" dirty="0"/>
                        <a:t> does not provide fault tolerance.</a:t>
                      </a:r>
                      <a:endParaRPr lang="en-US" sz="1400" dirty="0"/>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12290" name="Picture 2" descr="Image result for RAID 0"/>
          <p:cNvPicPr>
            <a:picLocks noChangeAspect="1" noChangeArrowheads="1"/>
          </p:cNvPicPr>
          <p:nvPr/>
        </p:nvPicPr>
        <p:blipFill>
          <a:blip r:embed="rId2" cstate="print"/>
          <a:srcRect/>
          <a:stretch>
            <a:fillRect/>
          </a:stretch>
        </p:blipFill>
        <p:spPr bwMode="auto">
          <a:xfrm>
            <a:off x="8247617" y="3617359"/>
            <a:ext cx="3023737" cy="1582738"/>
          </a:xfrm>
          <a:prstGeom prst="rect">
            <a:avLst/>
          </a:prstGeom>
          <a:noFill/>
        </p:spPr>
      </p:pic>
    </p:spTree>
    <p:extLst>
      <p:ext uri="{BB962C8B-B14F-4D97-AF65-F5344CB8AC3E}">
        <p14:creationId xmlns:p14="http://schemas.microsoft.com/office/powerpoint/2010/main" val="1390714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3344" y="160338"/>
            <a:ext cx="5178175" cy="523220"/>
          </a:xfrm>
          <a:prstGeom prst="rect">
            <a:avLst/>
          </a:prstGeom>
          <a:noFill/>
        </p:spPr>
        <p:txBody>
          <a:bodyPr wrap="square" rtlCol="0">
            <a:spAutoFit/>
          </a:bodyPr>
          <a:lstStyle/>
          <a:p>
            <a:pPr algn="ctr"/>
            <a:r>
              <a:rPr lang="en-US" sz="2800" dirty="0"/>
              <a:t>5.4.2 RAID Facts</a:t>
            </a:r>
          </a:p>
        </p:txBody>
      </p:sp>
      <p:sp>
        <p:nvSpPr>
          <p:cNvPr id="11266" name="AutoShape 2" descr="Image result for RAID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Image result for RAID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66711163"/>
              </p:ext>
            </p:extLst>
          </p:nvPr>
        </p:nvGraphicFramePr>
        <p:xfrm>
          <a:off x="460375" y="1048570"/>
          <a:ext cx="10615167" cy="3717996"/>
        </p:xfrm>
        <a:graphic>
          <a:graphicData uri="http://schemas.openxmlformats.org/drawingml/2006/table">
            <a:tbl>
              <a:tblPr firstRow="1" bandRow="1">
                <a:tableStyleId>{5C22544A-7EE6-4342-B048-85BDC9FD1C3A}</a:tableStyleId>
              </a:tblPr>
              <a:tblGrid>
                <a:gridCol w="1604731">
                  <a:extLst>
                    <a:ext uri="{9D8B030D-6E8A-4147-A177-3AD203B41FA5}">
                      <a16:colId xmlns:a16="http://schemas.microsoft.com/office/drawing/2014/main" val="20000"/>
                    </a:ext>
                  </a:extLst>
                </a:gridCol>
                <a:gridCol w="5472047">
                  <a:extLst>
                    <a:ext uri="{9D8B030D-6E8A-4147-A177-3AD203B41FA5}">
                      <a16:colId xmlns:a16="http://schemas.microsoft.com/office/drawing/2014/main" val="20001"/>
                    </a:ext>
                  </a:extLst>
                </a:gridCol>
                <a:gridCol w="3538389">
                  <a:extLst>
                    <a:ext uri="{9D8B030D-6E8A-4147-A177-3AD203B41FA5}">
                      <a16:colId xmlns:a16="http://schemas.microsoft.com/office/drawing/2014/main" val="20002"/>
                    </a:ext>
                  </a:extLst>
                </a:gridCol>
              </a:tblGrid>
              <a:tr h="364691">
                <a:tc rowSpan="2">
                  <a:txBody>
                    <a:bodyPr/>
                    <a:lstStyle/>
                    <a:p>
                      <a:pPr algn="ctr"/>
                      <a:r>
                        <a:rPr lang="en-US" sz="2400" dirty="0"/>
                        <a:t>RAID 1 (Mirroring)</a:t>
                      </a:r>
                    </a:p>
                  </a:txBody>
                  <a:tcPr vert="vert270" anchor="ctr"/>
                </a:tc>
                <a:tc gridSpan="2">
                  <a:txBody>
                    <a:bodyPr/>
                    <a:lstStyle/>
                    <a:p>
                      <a:r>
                        <a:rPr lang="en-US" sz="1400" dirty="0"/>
                        <a:t>A</a:t>
                      </a:r>
                      <a:r>
                        <a:rPr lang="en-US" sz="1400" baseline="0" dirty="0"/>
                        <a:t> </a:t>
                      </a:r>
                      <a:r>
                        <a:rPr lang="en-US" sz="1400" i="1" baseline="0" dirty="0"/>
                        <a:t>mirrored volume</a:t>
                      </a:r>
                      <a:r>
                        <a:rPr lang="en-US" sz="1400" baseline="0" dirty="0"/>
                        <a:t> stores data to two duplicate disks simultaneously.  If one disk fails, data is present on the other disk, and the system switches immediately from the failed disk to the functioning disk. </a:t>
                      </a:r>
                      <a:endParaRPr lang="en-US" sz="1400" dirty="0"/>
                    </a:p>
                  </a:txBody>
                  <a:tcPr/>
                </a:tc>
                <a:tc hMerge="1">
                  <a:txBody>
                    <a:bodyPr/>
                    <a:lstStyle/>
                    <a:p>
                      <a:endParaRPr lang="en-US" dirty="0"/>
                    </a:p>
                  </a:txBody>
                  <a:tcPr/>
                </a:tc>
                <a:extLst>
                  <a:ext uri="{0D108BD9-81ED-4DB2-BD59-A6C34878D82A}">
                    <a16:rowId xmlns:a16="http://schemas.microsoft.com/office/drawing/2014/main" val="10000"/>
                  </a:ext>
                </a:extLst>
              </a:tr>
              <a:tr h="3199836">
                <a:tc vMerge="1">
                  <a:txBody>
                    <a:bodyPr/>
                    <a:lstStyle/>
                    <a:p>
                      <a:endParaRPr lang="en-US" sz="1400" dirty="0"/>
                    </a:p>
                  </a:txBody>
                  <a:tcPr/>
                </a:tc>
                <a:tc>
                  <a:txBody>
                    <a:bodyPr/>
                    <a:lstStyle/>
                    <a:p>
                      <a:pPr>
                        <a:lnSpc>
                          <a:spcPct val="150000"/>
                        </a:lnSpc>
                      </a:pPr>
                      <a:r>
                        <a:rPr lang="en-US" sz="1400" dirty="0"/>
                        <a:t>Mirroring:</a:t>
                      </a:r>
                    </a:p>
                    <a:p>
                      <a:pPr marL="285750" indent="-285750">
                        <a:lnSpc>
                          <a:spcPct val="150000"/>
                        </a:lnSpc>
                        <a:buFont typeface="Arial" charset="0"/>
                        <a:buChar char="•"/>
                      </a:pPr>
                      <a:r>
                        <a:rPr lang="en-US" sz="1400" dirty="0"/>
                        <a:t>Provides</a:t>
                      </a:r>
                      <a:r>
                        <a:rPr lang="en-US" sz="1400" baseline="0" dirty="0"/>
                        <a:t> fault tolerance for a single disk failure</a:t>
                      </a:r>
                    </a:p>
                    <a:p>
                      <a:pPr marL="285750" indent="-285750">
                        <a:lnSpc>
                          <a:spcPct val="150000"/>
                        </a:lnSpc>
                        <a:buFont typeface="Arial" charset="0"/>
                        <a:buChar char="•"/>
                      </a:pPr>
                      <a:r>
                        <a:rPr lang="en-US" sz="1400" baseline="0" dirty="0"/>
                        <a:t>Does </a:t>
                      </a:r>
                      <a:r>
                        <a:rPr lang="en-US" sz="1400" i="1" baseline="0" dirty="0">
                          <a:solidFill>
                            <a:srgbClr val="FF0000"/>
                          </a:solidFill>
                        </a:rPr>
                        <a:t>not</a:t>
                      </a:r>
                      <a:r>
                        <a:rPr lang="en-US" sz="1400" baseline="0" dirty="0"/>
                        <a:t> increase performance</a:t>
                      </a:r>
                    </a:p>
                    <a:p>
                      <a:pPr marL="285750" indent="-285750">
                        <a:lnSpc>
                          <a:spcPct val="150000"/>
                        </a:lnSpc>
                        <a:buFont typeface="Arial" charset="0"/>
                        <a:buChar char="•"/>
                      </a:pPr>
                      <a:r>
                        <a:rPr lang="en-US" sz="1400" baseline="0" dirty="0"/>
                        <a:t>Requires two disks</a:t>
                      </a:r>
                    </a:p>
                    <a:p>
                      <a:pPr marL="285750" indent="-285750">
                        <a:lnSpc>
                          <a:spcPct val="150000"/>
                        </a:lnSpc>
                        <a:buFont typeface="Arial" charset="0"/>
                        <a:buChar char="•"/>
                      </a:pPr>
                      <a:r>
                        <a:rPr lang="en-US" sz="1400" baseline="0" dirty="0"/>
                        <a:t>Has a 50% overhead. Data is written twice, meaning that half of the disk space is used to store the second copy of the data.  Overhead is 1/</a:t>
                      </a:r>
                      <a:r>
                        <a:rPr lang="en-US" sz="1400" i="1" baseline="0" dirty="0"/>
                        <a:t>n</a:t>
                      </a:r>
                      <a:r>
                        <a:rPr lang="en-US" sz="1400" baseline="0" dirty="0"/>
                        <a:t> where </a:t>
                      </a:r>
                      <a:r>
                        <a:rPr lang="en-US" sz="1400" i="1" baseline="0" dirty="0"/>
                        <a:t>n</a:t>
                      </a:r>
                      <a:r>
                        <a:rPr lang="en-US" sz="1400" baseline="0" dirty="0"/>
                        <a:t> is the price of the second disk.</a:t>
                      </a:r>
                    </a:p>
                    <a:p>
                      <a:pPr marL="285750" indent="-285750">
                        <a:lnSpc>
                          <a:spcPct val="150000"/>
                        </a:lnSpc>
                        <a:buFont typeface="Arial" charset="0"/>
                        <a:buChar char="•"/>
                      </a:pPr>
                      <a:r>
                        <a:rPr lang="en-US" sz="1400" baseline="0" dirty="0"/>
                        <a:t>RAID 1 is the most expensive fault tolerance system.</a:t>
                      </a:r>
                      <a:endParaRPr lang="en-US" sz="1400"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11269" name="Picture 5"/>
          <p:cNvPicPr>
            <a:picLocks noChangeAspect="1" noChangeArrowheads="1"/>
          </p:cNvPicPr>
          <p:nvPr/>
        </p:nvPicPr>
        <p:blipFill>
          <a:blip r:embed="rId2" cstate="print"/>
          <a:srcRect/>
          <a:stretch>
            <a:fillRect/>
          </a:stretch>
        </p:blipFill>
        <p:spPr bwMode="auto">
          <a:xfrm>
            <a:off x="7771901" y="1845353"/>
            <a:ext cx="2959100" cy="26797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1592" y="179858"/>
            <a:ext cx="4212525" cy="523220"/>
          </a:xfrm>
          <a:prstGeom prst="rect">
            <a:avLst/>
          </a:prstGeom>
          <a:noFill/>
        </p:spPr>
        <p:txBody>
          <a:bodyPr wrap="square" rtlCol="0">
            <a:spAutoFit/>
          </a:bodyPr>
          <a:lstStyle/>
          <a:p>
            <a:pPr algn="ctr"/>
            <a:r>
              <a:rPr lang="en-US" sz="2800" dirty="0"/>
              <a:t>5.4.2 </a:t>
            </a:r>
            <a:r>
              <a:rPr lang="en-US" sz="2800"/>
              <a:t>RAID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609150968"/>
              </p:ext>
            </p:extLst>
          </p:nvPr>
        </p:nvGraphicFramePr>
        <p:xfrm>
          <a:off x="466272" y="792525"/>
          <a:ext cx="11061333" cy="5410200"/>
        </p:xfrm>
        <a:graphic>
          <a:graphicData uri="http://schemas.openxmlformats.org/drawingml/2006/table">
            <a:tbl>
              <a:tblPr firstRow="1" bandRow="1">
                <a:tableStyleId>{5C22544A-7EE6-4342-B048-85BDC9FD1C3A}</a:tableStyleId>
              </a:tblPr>
              <a:tblGrid>
                <a:gridCol w="1937913">
                  <a:extLst>
                    <a:ext uri="{9D8B030D-6E8A-4147-A177-3AD203B41FA5}">
                      <a16:colId xmlns:a16="http://schemas.microsoft.com/office/drawing/2014/main" val="20000"/>
                    </a:ext>
                  </a:extLst>
                </a:gridCol>
                <a:gridCol w="4746629">
                  <a:extLst>
                    <a:ext uri="{9D8B030D-6E8A-4147-A177-3AD203B41FA5}">
                      <a16:colId xmlns:a16="http://schemas.microsoft.com/office/drawing/2014/main" val="20001"/>
                    </a:ext>
                  </a:extLst>
                </a:gridCol>
                <a:gridCol w="4376791">
                  <a:extLst>
                    <a:ext uri="{9D8B030D-6E8A-4147-A177-3AD203B41FA5}">
                      <a16:colId xmlns:a16="http://schemas.microsoft.com/office/drawing/2014/main" val="20002"/>
                    </a:ext>
                  </a:extLst>
                </a:gridCol>
              </a:tblGrid>
              <a:tr h="370840">
                <a:tc rowSpan="2">
                  <a:txBody>
                    <a:bodyPr/>
                    <a:lstStyle/>
                    <a:p>
                      <a:pPr algn="ctr"/>
                      <a:r>
                        <a:rPr lang="en-US" sz="2400" dirty="0"/>
                        <a:t>RAID 5 </a:t>
                      </a:r>
                    </a:p>
                    <a:p>
                      <a:pPr algn="ctr"/>
                      <a:r>
                        <a:rPr lang="en-US" sz="2400" dirty="0"/>
                        <a:t>(striping with distributed</a:t>
                      </a:r>
                      <a:r>
                        <a:rPr lang="en-US" sz="2400" baseline="0" dirty="0"/>
                        <a:t> parity)</a:t>
                      </a:r>
                      <a:endParaRPr lang="en-US" sz="2400" dirty="0"/>
                    </a:p>
                  </a:txBody>
                  <a:tcPr vert="vert270" anchor="ctr"/>
                </a:tc>
                <a:tc gridSpan="2">
                  <a:txBody>
                    <a:bodyPr/>
                    <a:lstStyle/>
                    <a:p>
                      <a:r>
                        <a:rPr lang="en-US" sz="1400" dirty="0"/>
                        <a:t>A RAID 5 volume combines disk striping across multiple disks with parity for data</a:t>
                      </a:r>
                      <a:r>
                        <a:rPr lang="en-US" sz="1400" baseline="0" dirty="0"/>
                        <a:t> redundancy.  </a:t>
                      </a:r>
                    </a:p>
                    <a:p>
                      <a:endParaRPr lang="en-US" sz="1400" baseline="0" dirty="0"/>
                    </a:p>
                    <a:p>
                      <a:r>
                        <a:rPr lang="en-US" sz="1400" baseline="0" dirty="0"/>
                        <a:t>Parity information is stored on each disk.  </a:t>
                      </a:r>
                    </a:p>
                    <a:p>
                      <a:endParaRPr lang="en-US" sz="1400" baseline="0" dirty="0"/>
                    </a:p>
                    <a:p>
                      <a:r>
                        <a:rPr lang="en-US" sz="1400" baseline="0" dirty="0"/>
                        <a:t>If a single disk fails, its data can be recovered using the parity information stored on the remaining disks.  </a:t>
                      </a:r>
                      <a:endParaRPr lang="en-US" sz="1400"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a:lnSpc>
                          <a:spcPct val="150000"/>
                        </a:lnSpc>
                      </a:pPr>
                      <a:r>
                        <a:rPr lang="en-US" sz="1400" dirty="0"/>
                        <a:t>RAID 5:</a:t>
                      </a:r>
                    </a:p>
                    <a:p>
                      <a:pPr marL="285750" indent="-285750">
                        <a:lnSpc>
                          <a:spcPct val="150000"/>
                        </a:lnSpc>
                        <a:buFont typeface="Arial" charset="0"/>
                        <a:buChar char="•"/>
                      </a:pPr>
                      <a:r>
                        <a:rPr lang="en-US" sz="1400" dirty="0"/>
                        <a:t>Provides fault</a:t>
                      </a:r>
                      <a:r>
                        <a:rPr lang="en-US" sz="1400" baseline="0" dirty="0"/>
                        <a:t> tolerance for a single disk failure</a:t>
                      </a:r>
                    </a:p>
                    <a:p>
                      <a:pPr marL="285750" indent="-285750">
                        <a:lnSpc>
                          <a:spcPct val="150000"/>
                        </a:lnSpc>
                        <a:buFont typeface="Arial" charset="0"/>
                        <a:buChar char="•"/>
                      </a:pPr>
                      <a:r>
                        <a:rPr lang="en-US" sz="1400" baseline="0" dirty="0"/>
                        <a:t>Provides and increase in performance for read operations.   Write operations are slower with RAID 5 than with other RAID configurations because of the time required to compute and write the parity information.</a:t>
                      </a:r>
                    </a:p>
                    <a:p>
                      <a:pPr marL="285750" indent="-285750">
                        <a:lnSpc>
                          <a:spcPct val="150000"/>
                        </a:lnSpc>
                        <a:buFont typeface="Arial" charset="0"/>
                        <a:buChar char="•"/>
                      </a:pPr>
                      <a:r>
                        <a:rPr lang="en-US" sz="1400" baseline="0" dirty="0"/>
                        <a:t>Requires a minimum of three disks.</a:t>
                      </a:r>
                    </a:p>
                    <a:p>
                      <a:pPr marL="285750" indent="-285750">
                        <a:lnSpc>
                          <a:spcPct val="150000"/>
                        </a:lnSpc>
                        <a:buFont typeface="Arial" charset="0"/>
                        <a:buChar char="•"/>
                      </a:pPr>
                      <a:r>
                        <a:rPr lang="en-US" sz="1400" baseline="0" dirty="0"/>
                        <a:t>Has an overhead of one disk in the set for parity information: (1/</a:t>
                      </a:r>
                      <a:r>
                        <a:rPr lang="en-US" sz="1400" i="1" baseline="0" dirty="0"/>
                        <a:t>n</a:t>
                      </a:r>
                      <a:r>
                        <a:rPr lang="en-US" sz="1400" baseline="0" dirty="0"/>
                        <a:t>-1)</a:t>
                      </a:r>
                    </a:p>
                    <a:p>
                      <a:pPr marL="742950" lvl="1" indent="-285750">
                        <a:lnSpc>
                          <a:spcPct val="150000"/>
                        </a:lnSpc>
                        <a:buFont typeface="Courier New" charset="0"/>
                        <a:buChar char="o"/>
                      </a:pPr>
                      <a:r>
                        <a:rPr lang="en-US" sz="1400" baseline="0" dirty="0"/>
                        <a:t>A set with 3 disks has 33% overhead.</a:t>
                      </a:r>
                    </a:p>
                    <a:p>
                      <a:pPr marL="742950" lvl="1" indent="-285750">
                        <a:lnSpc>
                          <a:spcPct val="150000"/>
                        </a:lnSpc>
                        <a:buFont typeface="Courier New" charset="0"/>
                        <a:buChar char="o"/>
                      </a:pPr>
                      <a:r>
                        <a:rPr lang="en-US" sz="1400" baseline="0" dirty="0"/>
                        <a:t>A set with 4 disks has 25% overhead.</a:t>
                      </a:r>
                    </a:p>
                    <a:p>
                      <a:pPr marL="742950" lvl="1" indent="-285750">
                        <a:lnSpc>
                          <a:spcPct val="150000"/>
                        </a:lnSpc>
                        <a:buFont typeface="Courier New" charset="0"/>
                        <a:buChar char="o"/>
                      </a:pPr>
                      <a:r>
                        <a:rPr lang="en-US" sz="1400" baseline="0" dirty="0"/>
                        <a:t>A set with 5 disks has 20% overhead.</a:t>
                      </a:r>
                    </a:p>
                    <a:p>
                      <a:pPr marL="742950" lvl="1" indent="-285750">
                        <a:lnSpc>
                          <a:spcPct val="150000"/>
                        </a:lnSpc>
                        <a:buFont typeface="Courier New" charset="0"/>
                        <a:buChar char="o"/>
                      </a:pPr>
                      <a:endParaRPr lang="en-US" sz="1400" baseline="0"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10241" name="Picture 1"/>
          <p:cNvPicPr>
            <a:picLocks noChangeAspect="1" noChangeArrowheads="1"/>
          </p:cNvPicPr>
          <p:nvPr/>
        </p:nvPicPr>
        <p:blipFill>
          <a:blip r:embed="rId3" cstate="print"/>
          <a:srcRect/>
          <a:stretch>
            <a:fillRect/>
          </a:stretch>
        </p:blipFill>
        <p:spPr bwMode="auto">
          <a:xfrm>
            <a:off x="7437633" y="3138327"/>
            <a:ext cx="3937000" cy="20574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6528" y="128488"/>
            <a:ext cx="3637172" cy="523220"/>
          </a:xfrm>
          <a:prstGeom prst="rect">
            <a:avLst/>
          </a:prstGeom>
          <a:noFill/>
        </p:spPr>
        <p:txBody>
          <a:bodyPr wrap="square" rtlCol="0">
            <a:spAutoFit/>
          </a:bodyPr>
          <a:lstStyle/>
          <a:p>
            <a:pPr algn="ctr"/>
            <a:r>
              <a:rPr lang="en-US" sz="2800" dirty="0"/>
              <a:t>5.4.2 </a:t>
            </a:r>
            <a:r>
              <a:rPr lang="en-US" sz="2800"/>
              <a:t>RAID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142617841"/>
              </p:ext>
            </p:extLst>
          </p:nvPr>
        </p:nvGraphicFramePr>
        <p:xfrm>
          <a:off x="236306" y="780835"/>
          <a:ext cx="11239928" cy="5373385"/>
        </p:xfrm>
        <a:graphic>
          <a:graphicData uri="http://schemas.openxmlformats.org/drawingml/2006/table">
            <a:tbl>
              <a:tblPr firstRow="1" bandRow="1">
                <a:tableStyleId>{5C22544A-7EE6-4342-B048-85BDC9FD1C3A}</a:tableStyleId>
              </a:tblPr>
              <a:tblGrid>
                <a:gridCol w="1695236">
                  <a:extLst>
                    <a:ext uri="{9D8B030D-6E8A-4147-A177-3AD203B41FA5}">
                      <a16:colId xmlns:a16="http://schemas.microsoft.com/office/drawing/2014/main" val="20000"/>
                    </a:ext>
                  </a:extLst>
                </a:gridCol>
                <a:gridCol w="4777483">
                  <a:extLst>
                    <a:ext uri="{9D8B030D-6E8A-4147-A177-3AD203B41FA5}">
                      <a16:colId xmlns:a16="http://schemas.microsoft.com/office/drawing/2014/main" val="20001"/>
                    </a:ext>
                  </a:extLst>
                </a:gridCol>
                <a:gridCol w="4767209">
                  <a:extLst>
                    <a:ext uri="{9D8B030D-6E8A-4147-A177-3AD203B41FA5}">
                      <a16:colId xmlns:a16="http://schemas.microsoft.com/office/drawing/2014/main" val="20002"/>
                    </a:ext>
                  </a:extLst>
                </a:gridCol>
              </a:tblGrid>
              <a:tr h="1273400">
                <a:tc rowSpan="2">
                  <a:txBody>
                    <a:bodyPr/>
                    <a:lstStyle/>
                    <a:p>
                      <a:pPr algn="ctr"/>
                      <a:r>
                        <a:rPr lang="en-US" sz="2400" dirty="0"/>
                        <a:t>RAID 10</a:t>
                      </a:r>
                    </a:p>
                    <a:p>
                      <a:pPr algn="ctr"/>
                      <a:r>
                        <a:rPr lang="en-US" sz="2400" dirty="0"/>
                        <a:t> (stripe of mirrors)</a:t>
                      </a:r>
                    </a:p>
                  </a:txBody>
                  <a:tcPr vert="vert270" anchor="ctr"/>
                </a:tc>
                <a:tc gridSpan="2">
                  <a:txBody>
                    <a:bodyPr/>
                    <a:lstStyle/>
                    <a:p>
                      <a:r>
                        <a:rPr lang="en-US" sz="1400" dirty="0"/>
                        <a:t>A RAID 10</a:t>
                      </a:r>
                      <a:r>
                        <a:rPr lang="en-US" sz="1400" baseline="0" dirty="0"/>
                        <a:t>  volume stripes data across mirrored pairs and across multiple disks with parity for data redundancy.  </a:t>
                      </a:r>
                    </a:p>
                    <a:p>
                      <a:endParaRPr lang="en-US" sz="1400" baseline="0" dirty="0"/>
                    </a:p>
                    <a:p>
                      <a:r>
                        <a:rPr lang="en-US" sz="1400" baseline="0" dirty="0"/>
                        <a:t>If a single disk fails, its data can be recovered using the parity information stored on the remaining disks.  </a:t>
                      </a:r>
                    </a:p>
                    <a:p>
                      <a:endParaRPr lang="en-US" sz="1400" baseline="0" dirty="0"/>
                    </a:p>
                    <a:p>
                      <a:r>
                        <a:rPr lang="en-US" sz="1400" baseline="0" dirty="0"/>
                        <a:t>If two disks in the same mirrored pair fail, all data will be lost, because there is no parity in the striped sets.</a:t>
                      </a:r>
                      <a:endParaRPr lang="en-US" sz="1400" dirty="0"/>
                    </a:p>
                  </a:txBody>
                  <a:tcPr/>
                </a:tc>
                <a:tc hMerge="1">
                  <a:txBody>
                    <a:bodyPr/>
                    <a:lstStyle/>
                    <a:p>
                      <a:endParaRPr lang="en-US" dirty="0"/>
                    </a:p>
                  </a:txBody>
                  <a:tcPr/>
                </a:tc>
                <a:extLst>
                  <a:ext uri="{0D108BD9-81ED-4DB2-BD59-A6C34878D82A}">
                    <a16:rowId xmlns:a16="http://schemas.microsoft.com/office/drawing/2014/main" val="10000"/>
                  </a:ext>
                </a:extLst>
              </a:tr>
              <a:tr h="4099985">
                <a:tc vMerge="1">
                  <a:txBody>
                    <a:bodyPr/>
                    <a:lstStyle/>
                    <a:p>
                      <a:endParaRPr lang="en-US" sz="1400" dirty="0"/>
                    </a:p>
                  </a:txBody>
                  <a:tcPr/>
                </a:tc>
                <a:tc>
                  <a:txBody>
                    <a:bodyPr/>
                    <a:lstStyle/>
                    <a:p>
                      <a:pPr>
                        <a:lnSpc>
                          <a:spcPct val="200000"/>
                        </a:lnSpc>
                      </a:pPr>
                      <a:r>
                        <a:rPr lang="en-US" sz="1400" dirty="0"/>
                        <a:t>RAID 10:</a:t>
                      </a:r>
                    </a:p>
                    <a:p>
                      <a:pPr marL="285750" indent="-285750">
                        <a:lnSpc>
                          <a:spcPct val="200000"/>
                        </a:lnSpc>
                        <a:buFont typeface="Arial" charset="0"/>
                        <a:buChar char="•"/>
                      </a:pPr>
                      <a:r>
                        <a:rPr lang="en-US" sz="1400" dirty="0"/>
                        <a:t>Provides</a:t>
                      </a:r>
                      <a:r>
                        <a:rPr lang="en-US" sz="1400" baseline="0" dirty="0"/>
                        <a:t> fault tolerance for a single disk failure.</a:t>
                      </a:r>
                    </a:p>
                    <a:p>
                      <a:pPr marL="285750" indent="-285750">
                        <a:lnSpc>
                          <a:spcPct val="200000"/>
                        </a:lnSpc>
                        <a:buFont typeface="Arial" charset="0"/>
                        <a:buChar char="•"/>
                      </a:pPr>
                      <a:r>
                        <a:rPr lang="en-US" sz="1400" baseline="0" dirty="0"/>
                        <a:t>Provides redundancy and performance.</a:t>
                      </a:r>
                    </a:p>
                    <a:p>
                      <a:pPr marL="285750" indent="-285750">
                        <a:lnSpc>
                          <a:spcPct val="200000"/>
                        </a:lnSpc>
                        <a:buFont typeface="Arial" charset="0"/>
                        <a:buChar char="•"/>
                      </a:pPr>
                      <a:r>
                        <a:rPr lang="en-US" sz="1400" baseline="0" dirty="0"/>
                        <a:t>Is the best option for I/O-intensive applications like database, email, web servers, or any other system requiring high disk performance.</a:t>
                      </a:r>
                    </a:p>
                    <a:p>
                      <a:pPr marL="285750" indent="-285750">
                        <a:lnSpc>
                          <a:spcPct val="200000"/>
                        </a:lnSpc>
                        <a:buFont typeface="Arial" charset="0"/>
                        <a:buChar char="•"/>
                      </a:pPr>
                      <a:r>
                        <a:rPr lang="en-US" sz="1400" baseline="0" dirty="0"/>
                        <a:t>Uses 50% of the total raw capacity of the drives is due to mirroring.</a:t>
                      </a:r>
                    </a:p>
                    <a:p>
                      <a:pPr marL="285750" indent="-285750">
                        <a:lnSpc>
                          <a:spcPct val="200000"/>
                        </a:lnSpc>
                        <a:buFont typeface="Arial" charset="0"/>
                        <a:buChar char="•"/>
                      </a:pPr>
                      <a:r>
                        <a:rPr lang="en-US" sz="1400" baseline="0" dirty="0"/>
                        <a:t>Requires a minimum of four disks.</a:t>
                      </a:r>
                    </a:p>
                  </a:txBody>
                  <a:tcPr/>
                </a:tc>
                <a:tc>
                  <a:txBody>
                    <a:bodyPr/>
                    <a:lstStyle/>
                    <a:p>
                      <a:endParaRPr lang="en-US" sz="1400" dirty="0"/>
                    </a:p>
                  </a:txBody>
                  <a:tcPr/>
                </a:tc>
                <a:extLst>
                  <a:ext uri="{0D108BD9-81ED-4DB2-BD59-A6C34878D82A}">
                    <a16:rowId xmlns:a16="http://schemas.microsoft.com/office/drawing/2014/main" val="10001"/>
                  </a:ext>
                </a:extLst>
              </a:tr>
            </a:tbl>
          </a:graphicData>
        </a:graphic>
      </p:graphicFrame>
      <p:pic>
        <p:nvPicPr>
          <p:cNvPr id="9217" name="Picture 1"/>
          <p:cNvPicPr>
            <a:picLocks noChangeAspect="1" noChangeArrowheads="1"/>
          </p:cNvPicPr>
          <p:nvPr/>
        </p:nvPicPr>
        <p:blipFill>
          <a:blip r:embed="rId3" cstate="print"/>
          <a:srcRect/>
          <a:stretch>
            <a:fillRect/>
          </a:stretch>
        </p:blipFill>
        <p:spPr bwMode="auto">
          <a:xfrm>
            <a:off x="6918736" y="3170523"/>
            <a:ext cx="4341668" cy="20447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9236" y="344245"/>
            <a:ext cx="4353635" cy="523220"/>
          </a:xfrm>
          <a:prstGeom prst="rect">
            <a:avLst/>
          </a:prstGeom>
          <a:noFill/>
        </p:spPr>
        <p:txBody>
          <a:bodyPr wrap="square" rtlCol="0">
            <a:spAutoFit/>
          </a:bodyPr>
          <a:lstStyle/>
          <a:p>
            <a:pPr algn="ctr"/>
            <a:r>
              <a:rPr lang="en-US" sz="2800" dirty="0"/>
              <a:t>5.4.2 RAID Facts</a:t>
            </a:r>
          </a:p>
        </p:txBody>
      </p:sp>
      <p:graphicFrame>
        <p:nvGraphicFramePr>
          <p:cNvPr id="2" name="Table 1"/>
          <p:cNvGraphicFramePr>
            <a:graphicFrameLocks noGrp="1"/>
          </p:cNvGraphicFramePr>
          <p:nvPr>
            <p:extLst>
              <p:ext uri="{D42A27DB-BD31-4B8C-83A1-F6EECF244321}">
                <p14:modId xmlns:p14="http://schemas.microsoft.com/office/powerpoint/2010/main" val="979702168"/>
              </p:ext>
            </p:extLst>
          </p:nvPr>
        </p:nvGraphicFramePr>
        <p:xfrm>
          <a:off x="667223" y="1021069"/>
          <a:ext cx="10810543" cy="5153700"/>
        </p:xfrm>
        <a:graphic>
          <a:graphicData uri="http://schemas.openxmlformats.org/drawingml/2006/table">
            <a:tbl>
              <a:tblPr firstRow="1" bandRow="1">
                <a:tableStyleId>{5C22544A-7EE6-4342-B048-85BDC9FD1C3A}</a:tableStyleId>
              </a:tblPr>
              <a:tblGrid>
                <a:gridCol w="10810543">
                  <a:extLst>
                    <a:ext uri="{9D8B030D-6E8A-4147-A177-3AD203B41FA5}">
                      <a16:colId xmlns:a16="http://schemas.microsoft.com/office/drawing/2014/main" val="20000"/>
                    </a:ext>
                  </a:extLst>
                </a:gridCol>
              </a:tblGrid>
              <a:tr h="878950">
                <a:tc>
                  <a:txBody>
                    <a:bodyPr/>
                    <a:lstStyle/>
                    <a:p>
                      <a:pPr>
                        <a:lnSpc>
                          <a:spcPct val="150000"/>
                        </a:lnSpc>
                      </a:pPr>
                      <a:r>
                        <a:rPr lang="en-US" sz="1600" dirty="0"/>
                        <a:t>Be aware of the following facts about RAID:</a:t>
                      </a:r>
                    </a:p>
                    <a:p>
                      <a:pPr>
                        <a:lnSpc>
                          <a:spcPct val="150000"/>
                        </a:lnSpc>
                      </a:pPr>
                      <a:endParaRPr lang="en-US" sz="1600" dirty="0"/>
                    </a:p>
                  </a:txBody>
                  <a:tcPr/>
                </a:tc>
                <a:extLst>
                  <a:ext uri="{0D108BD9-81ED-4DB2-BD59-A6C34878D82A}">
                    <a16:rowId xmlns:a16="http://schemas.microsoft.com/office/drawing/2014/main" val="10000"/>
                  </a:ext>
                </a:extLst>
              </a:tr>
              <a:tr h="128842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Some RAID controllers support combined levels of RAID. For example, RAID 0+1 is a striped array that is mirrored. Other combined configurations that might be supported include RAID 1+0 (also called RAID 10), RAID 5+0, and RAID 5+1.</a:t>
                      </a:r>
                    </a:p>
                    <a:p>
                      <a:pPr>
                        <a:lnSpc>
                          <a:spcPct val="150000"/>
                        </a:lnSpc>
                      </a:pPr>
                      <a:endParaRPr lang="en-US" sz="1600" dirty="0"/>
                    </a:p>
                  </a:txBody>
                  <a:tcPr/>
                </a:tc>
                <a:extLst>
                  <a:ext uri="{0D108BD9-81ED-4DB2-BD59-A6C34878D82A}">
                    <a16:rowId xmlns:a16="http://schemas.microsoft.com/office/drawing/2014/main" val="10001"/>
                  </a:ext>
                </a:extLst>
              </a:tr>
              <a:tr h="16979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For all RAID configurations, the amount of disk space used on each disk must be of equal size. If disks in the array are of different sizes, the resulting volume will be limited to the smallest disk. Remaining space on other drives can be used in other RAID sets or as traditional storage.</a:t>
                      </a:r>
                    </a:p>
                    <a:p>
                      <a:pPr>
                        <a:lnSpc>
                          <a:spcPct val="150000"/>
                        </a:lnSpc>
                      </a:pPr>
                      <a:endParaRPr lang="en-US" sz="1600" dirty="0"/>
                    </a:p>
                  </a:txBody>
                  <a:tcPr/>
                </a:tc>
                <a:extLst>
                  <a:ext uri="{0D108BD9-81ED-4DB2-BD59-A6C34878D82A}">
                    <a16:rowId xmlns:a16="http://schemas.microsoft.com/office/drawing/2014/main" val="10002"/>
                  </a:ext>
                </a:extLst>
              </a:tr>
              <a:tr h="128842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While some RAID configurations provide fault tolerance in the event of a disk failure, configuring RAID is not a substitute for regular backups.</a:t>
                      </a:r>
                    </a:p>
                    <a:p>
                      <a:pPr>
                        <a:lnSpc>
                          <a:spcPct val="150000"/>
                        </a:lnSpc>
                      </a:pP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1973" y="200407"/>
            <a:ext cx="5589142" cy="523220"/>
          </a:xfrm>
          <a:prstGeom prst="rect">
            <a:avLst/>
          </a:prstGeom>
          <a:noFill/>
        </p:spPr>
        <p:txBody>
          <a:bodyPr wrap="square" rtlCol="0">
            <a:spAutoFit/>
          </a:bodyPr>
          <a:lstStyle/>
          <a:p>
            <a:pPr algn="ctr"/>
            <a:r>
              <a:rPr lang="en-US" sz="2800" dirty="0"/>
              <a:t>5.4.4 RAID Configuration</a:t>
            </a:r>
          </a:p>
        </p:txBody>
      </p:sp>
      <p:graphicFrame>
        <p:nvGraphicFramePr>
          <p:cNvPr id="2" name="Table 1"/>
          <p:cNvGraphicFramePr>
            <a:graphicFrameLocks noGrp="1"/>
          </p:cNvGraphicFramePr>
          <p:nvPr>
            <p:extLst>
              <p:ext uri="{D42A27DB-BD31-4B8C-83A1-F6EECF244321}">
                <p14:modId xmlns:p14="http://schemas.microsoft.com/office/powerpoint/2010/main" val="1695662238"/>
              </p:ext>
            </p:extLst>
          </p:nvPr>
        </p:nvGraphicFramePr>
        <p:xfrm>
          <a:off x="1146710" y="1246847"/>
          <a:ext cx="10103492" cy="4722438"/>
        </p:xfrm>
        <a:graphic>
          <a:graphicData uri="http://schemas.openxmlformats.org/drawingml/2006/table">
            <a:tbl>
              <a:tblPr firstRow="1" bandRow="1">
                <a:tableStyleId>{5C22544A-7EE6-4342-B048-85BDC9FD1C3A}</a:tableStyleId>
              </a:tblPr>
              <a:tblGrid>
                <a:gridCol w="2276124">
                  <a:extLst>
                    <a:ext uri="{9D8B030D-6E8A-4147-A177-3AD203B41FA5}">
                      <a16:colId xmlns:a16="http://schemas.microsoft.com/office/drawing/2014/main" val="20000"/>
                    </a:ext>
                  </a:extLst>
                </a:gridCol>
                <a:gridCol w="7827368">
                  <a:extLst>
                    <a:ext uri="{9D8B030D-6E8A-4147-A177-3AD203B41FA5}">
                      <a16:colId xmlns:a16="http://schemas.microsoft.com/office/drawing/2014/main" val="20001"/>
                    </a:ext>
                  </a:extLst>
                </a:gridCol>
              </a:tblGrid>
              <a:tr h="458489">
                <a:tc>
                  <a:txBody>
                    <a:bodyPr/>
                    <a:lstStyle/>
                    <a:p>
                      <a:r>
                        <a:rPr lang="en-US" sz="1400" dirty="0"/>
                        <a:t>Method</a:t>
                      </a:r>
                    </a:p>
                  </a:txBody>
                  <a:tcPr/>
                </a:tc>
                <a:tc>
                  <a:txBody>
                    <a:bodyPr/>
                    <a:lstStyle/>
                    <a:p>
                      <a:r>
                        <a:rPr lang="en-US" sz="1400" dirty="0"/>
                        <a:t>Description</a:t>
                      </a:r>
                    </a:p>
                  </a:txBody>
                  <a:tcPr/>
                </a:tc>
                <a:extLst>
                  <a:ext uri="{0D108BD9-81ED-4DB2-BD59-A6C34878D82A}">
                    <a16:rowId xmlns:a16="http://schemas.microsoft.com/office/drawing/2014/main" val="10000"/>
                  </a:ext>
                </a:extLst>
              </a:tr>
              <a:tr h="779432">
                <a:tc>
                  <a:txBody>
                    <a:bodyPr/>
                    <a:lstStyle/>
                    <a:p>
                      <a:r>
                        <a:rPr lang="en-US" sz="1400" dirty="0"/>
                        <a:t>Hardware</a:t>
                      </a:r>
                    </a:p>
                  </a:txBody>
                  <a:tcPr/>
                </a:tc>
                <a:tc>
                  <a:txBody>
                    <a:bodyPr/>
                    <a:lstStyle/>
                    <a:p>
                      <a:pPr>
                        <a:lnSpc>
                          <a:spcPct val="150000"/>
                        </a:lnSpc>
                      </a:pPr>
                      <a:r>
                        <a:rPr lang="en-US" sz="1400" dirty="0"/>
                        <a:t>Hardware RAID</a:t>
                      </a:r>
                      <a:r>
                        <a:rPr lang="en-US" sz="1400" baseline="0" dirty="0"/>
                        <a:t> uses a special controller card that includes a RAID processor.  Hardware RAID is the most expensive method but provides much better performance and is more reliable than other methods.</a:t>
                      </a:r>
                      <a:endParaRPr lang="en-US" sz="1400" dirty="0"/>
                    </a:p>
                  </a:txBody>
                  <a:tcPr/>
                </a:tc>
                <a:extLst>
                  <a:ext uri="{0D108BD9-81ED-4DB2-BD59-A6C34878D82A}">
                    <a16:rowId xmlns:a16="http://schemas.microsoft.com/office/drawing/2014/main" val="10001"/>
                  </a:ext>
                </a:extLst>
              </a:tr>
              <a:tr h="2384143">
                <a:tc>
                  <a:txBody>
                    <a:bodyPr/>
                    <a:lstStyle/>
                    <a:p>
                      <a:r>
                        <a:rPr lang="en-US" sz="1400" dirty="0"/>
                        <a:t>Software</a:t>
                      </a:r>
                    </a:p>
                  </a:txBody>
                  <a:tcPr/>
                </a:tc>
                <a:tc>
                  <a:txBody>
                    <a:bodyPr/>
                    <a:lstStyle/>
                    <a:p>
                      <a:pPr>
                        <a:lnSpc>
                          <a:spcPct val="150000"/>
                        </a:lnSpc>
                      </a:pPr>
                      <a:r>
                        <a:rPr lang="en-US" sz="1400" dirty="0"/>
                        <a:t>Software RAID uses a driver and the system CPU</a:t>
                      </a:r>
                      <a:r>
                        <a:rPr lang="en-US" sz="1400" baseline="0" dirty="0"/>
                        <a:t> for controlling RAID operations.  This is the slowest form of RAID.</a:t>
                      </a:r>
                    </a:p>
                    <a:p>
                      <a:pPr marL="285750" indent="-285750">
                        <a:lnSpc>
                          <a:spcPct val="150000"/>
                        </a:lnSpc>
                        <a:buFont typeface="Arial" charset="0"/>
                        <a:buChar char="•"/>
                      </a:pPr>
                      <a:r>
                        <a:rPr lang="en-US" sz="1400" baseline="0" dirty="0"/>
                        <a:t>Some RAID controller cards support RAID configuration, but without the onboard RAID processor.  These solutions are classified as software RAID (sometimes called </a:t>
                      </a:r>
                      <a:r>
                        <a:rPr lang="en-US" sz="1400" i="1" baseline="0" dirty="0"/>
                        <a:t>fake</a:t>
                      </a:r>
                      <a:r>
                        <a:rPr lang="en-US" sz="1400" i="0" baseline="0" dirty="0"/>
                        <a:t> RAID) even though you install a controller card to provide RAID capabilities.</a:t>
                      </a:r>
                    </a:p>
                    <a:p>
                      <a:pPr marL="285750" indent="-285750">
                        <a:lnSpc>
                          <a:spcPct val="150000"/>
                        </a:lnSpc>
                        <a:buFont typeface="Arial" charset="0"/>
                        <a:buChar char="•"/>
                      </a:pPr>
                      <a:r>
                        <a:rPr lang="en-US" sz="1400" i="0" baseline="0" dirty="0"/>
                        <a:t>Many motherboards include built-in (onboard) support for RAID.  RAID implemented in this way is typically software/driver RAID.</a:t>
                      </a:r>
                    </a:p>
                  </a:txBody>
                  <a:tcPr/>
                </a:tc>
                <a:extLst>
                  <a:ext uri="{0D108BD9-81ED-4DB2-BD59-A6C34878D82A}">
                    <a16:rowId xmlns:a16="http://schemas.microsoft.com/office/drawing/2014/main" val="10002"/>
                  </a:ext>
                </a:extLst>
              </a:tr>
              <a:tr h="1100374">
                <a:tc>
                  <a:txBody>
                    <a:bodyPr/>
                    <a:lstStyle/>
                    <a:p>
                      <a:r>
                        <a:rPr lang="en-US" sz="1400" dirty="0"/>
                        <a:t>Operating system</a:t>
                      </a:r>
                    </a:p>
                  </a:txBody>
                  <a:tcPr/>
                </a:tc>
                <a:tc>
                  <a:txBody>
                    <a:bodyPr/>
                    <a:lstStyle/>
                    <a:p>
                      <a:pPr>
                        <a:lnSpc>
                          <a:spcPct val="150000"/>
                        </a:lnSpc>
                      </a:pPr>
                      <a:r>
                        <a:rPr lang="en-US" sz="1400" dirty="0"/>
                        <a:t>Operating system RAID</a:t>
                      </a:r>
                      <a:r>
                        <a:rPr lang="en-US" sz="1400" baseline="0" dirty="0"/>
                        <a:t> uses RAID features within the operating system.  Like software RAID, the system CPU is used for RAID operations, but performance is typically better than software RAID because of integration with the operating system.</a:t>
                      </a:r>
                      <a:endParaRPr lang="en-US" sz="1400"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1146710" y="723627"/>
            <a:ext cx="9914563" cy="369332"/>
          </a:xfrm>
          <a:prstGeom prst="rect">
            <a:avLst/>
          </a:prstGeom>
          <a:noFill/>
        </p:spPr>
        <p:txBody>
          <a:bodyPr wrap="square" rtlCol="0">
            <a:spAutoFit/>
          </a:bodyPr>
          <a:lstStyle/>
          <a:p>
            <a:r>
              <a:rPr lang="en-US" dirty="0"/>
              <a:t>RAID can be implemented in </a:t>
            </a:r>
            <a:r>
              <a:rPr lang="en-US"/>
              <a:t>the following ways:</a:t>
            </a:r>
          </a:p>
        </p:txBody>
      </p:sp>
    </p:spTree>
    <p:extLst>
      <p:ext uri="{BB962C8B-B14F-4D97-AF65-F5344CB8AC3E}">
        <p14:creationId xmlns:p14="http://schemas.microsoft.com/office/powerpoint/2010/main" val="139071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7349" y="289654"/>
            <a:ext cx="5131558" cy="523220"/>
          </a:xfrm>
          <a:prstGeom prst="rect">
            <a:avLst/>
          </a:prstGeom>
          <a:noFill/>
        </p:spPr>
        <p:txBody>
          <a:bodyPr wrap="square" rtlCol="0">
            <a:spAutoFit/>
          </a:bodyPr>
          <a:lstStyle/>
          <a:p>
            <a:pPr algn="ctr"/>
            <a:r>
              <a:rPr lang="en-US" sz="2800" dirty="0"/>
              <a:t>5.4.4 RAID Configuration</a:t>
            </a:r>
          </a:p>
        </p:txBody>
      </p:sp>
      <p:graphicFrame>
        <p:nvGraphicFramePr>
          <p:cNvPr id="2" name="Table 1"/>
          <p:cNvGraphicFramePr>
            <a:graphicFrameLocks noGrp="1"/>
          </p:cNvGraphicFramePr>
          <p:nvPr>
            <p:extLst>
              <p:ext uri="{D42A27DB-BD31-4B8C-83A1-F6EECF244321}">
                <p14:modId xmlns:p14="http://schemas.microsoft.com/office/powerpoint/2010/main" val="636532672"/>
              </p:ext>
            </p:extLst>
          </p:nvPr>
        </p:nvGraphicFramePr>
        <p:xfrm>
          <a:off x="900752" y="1275993"/>
          <a:ext cx="10454185" cy="3937452"/>
        </p:xfrm>
        <a:graphic>
          <a:graphicData uri="http://schemas.openxmlformats.org/drawingml/2006/table">
            <a:tbl>
              <a:tblPr firstRow="1" bandRow="1">
                <a:tableStyleId>{5C22544A-7EE6-4342-B048-85BDC9FD1C3A}</a:tableStyleId>
              </a:tblPr>
              <a:tblGrid>
                <a:gridCol w="10454185">
                  <a:extLst>
                    <a:ext uri="{9D8B030D-6E8A-4147-A177-3AD203B41FA5}">
                      <a16:colId xmlns:a16="http://schemas.microsoft.com/office/drawing/2014/main" val="20000"/>
                    </a:ext>
                  </a:extLst>
                </a:gridCol>
              </a:tblGrid>
              <a:tr h="196872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a:t>Windows 7 supports creating RAID 0 and RAID 1 arrays in Disk Management, but does not support configuring RAID 5 arrays. </a:t>
                      </a:r>
                    </a:p>
                    <a:p>
                      <a:pPr>
                        <a:lnSpc>
                          <a:spcPct val="150000"/>
                        </a:lnSpc>
                      </a:pPr>
                      <a:endParaRPr lang="en-US" dirty="0"/>
                    </a:p>
                  </a:txBody>
                  <a:tcPr/>
                </a:tc>
                <a:extLst>
                  <a:ext uri="{0D108BD9-81ED-4DB2-BD59-A6C34878D82A}">
                    <a16:rowId xmlns:a16="http://schemas.microsoft.com/office/drawing/2014/main" val="10000"/>
                  </a:ext>
                </a:extLst>
              </a:tr>
              <a:tr h="196872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a:t>To use RAID 5 on a client computer, you will need to use hardware or software RAID. The exact process you use to configure RAID depends on your motherboard and/or controller card.</a:t>
                      </a:r>
                    </a:p>
                    <a:p>
                      <a:pPr>
                        <a:lnSpc>
                          <a:spcPct val="150000"/>
                        </a:lnSpc>
                      </a:pP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03261" y="344245"/>
            <a:ext cx="4804012" cy="523220"/>
          </a:xfrm>
          <a:prstGeom prst="rect">
            <a:avLst/>
          </a:prstGeom>
          <a:noFill/>
        </p:spPr>
        <p:txBody>
          <a:bodyPr wrap="square" rtlCol="0">
            <a:spAutoFit/>
          </a:bodyPr>
          <a:lstStyle/>
          <a:p>
            <a:pPr algn="ctr"/>
            <a:r>
              <a:rPr lang="en-US" sz="2800" dirty="0"/>
              <a:t>5.5.3 File System Facts</a:t>
            </a:r>
          </a:p>
        </p:txBody>
      </p:sp>
      <p:sp>
        <p:nvSpPr>
          <p:cNvPr id="6" name="TextBox 5"/>
          <p:cNvSpPr txBox="1"/>
          <p:nvPr/>
        </p:nvSpPr>
        <p:spPr>
          <a:xfrm>
            <a:off x="254000" y="1587500"/>
            <a:ext cx="11226800" cy="1908215"/>
          </a:xfrm>
          <a:prstGeom prst="rect">
            <a:avLst/>
          </a:prstGeom>
          <a:noFill/>
        </p:spPr>
        <p:txBody>
          <a:bodyPr wrap="square" rtlCol="0">
            <a:spAutoFit/>
          </a:bodyPr>
          <a:lstStyle/>
          <a:p>
            <a:endParaRPr lang="en-US" sz="2800" dirty="0"/>
          </a:p>
          <a:p>
            <a:endParaRPr lang="en-US" sz="2800" dirty="0"/>
          </a:p>
          <a:p>
            <a:endParaRPr lang="en-US" sz="2800" dirty="0"/>
          </a:p>
          <a:p>
            <a:endParaRPr lang="en-US" sz="1700" dirty="0"/>
          </a:p>
          <a:p>
            <a:endParaRPr lang="en-US" sz="1700" dirty="0"/>
          </a:p>
        </p:txBody>
      </p:sp>
      <p:graphicFrame>
        <p:nvGraphicFramePr>
          <p:cNvPr id="2" name="Table 1"/>
          <p:cNvGraphicFramePr>
            <a:graphicFrameLocks noGrp="1"/>
          </p:cNvGraphicFramePr>
          <p:nvPr>
            <p:extLst>
              <p:ext uri="{D42A27DB-BD31-4B8C-83A1-F6EECF244321}">
                <p14:modId xmlns:p14="http://schemas.microsoft.com/office/powerpoint/2010/main" val="1018282673"/>
              </p:ext>
            </p:extLst>
          </p:nvPr>
        </p:nvGraphicFramePr>
        <p:xfrm>
          <a:off x="558042" y="1110481"/>
          <a:ext cx="10922758" cy="4770468"/>
        </p:xfrm>
        <a:graphic>
          <a:graphicData uri="http://schemas.openxmlformats.org/drawingml/2006/table">
            <a:tbl>
              <a:tblPr firstRow="1" bandRow="1">
                <a:tableStyleId>{5C22544A-7EE6-4342-B048-85BDC9FD1C3A}</a:tableStyleId>
              </a:tblPr>
              <a:tblGrid>
                <a:gridCol w="10922758">
                  <a:extLst>
                    <a:ext uri="{9D8B030D-6E8A-4147-A177-3AD203B41FA5}">
                      <a16:colId xmlns:a16="http://schemas.microsoft.com/office/drawing/2014/main" val="20000"/>
                    </a:ext>
                  </a:extLst>
                </a:gridCol>
              </a:tblGrid>
              <a:tr h="1590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 </a:t>
                      </a:r>
                      <a:r>
                        <a:rPr lang="en-US" sz="1800" i="1" dirty="0"/>
                        <a:t>file system</a:t>
                      </a:r>
                      <a:r>
                        <a:rPr lang="en-US" sz="1800" dirty="0"/>
                        <a:t> is a means for organizing and storing data and information on a storage device. </a:t>
                      </a:r>
                    </a:p>
                    <a:p>
                      <a:endParaRPr lang="en-US" dirty="0"/>
                    </a:p>
                  </a:txBody>
                  <a:tcPr/>
                </a:tc>
                <a:extLst>
                  <a:ext uri="{0D108BD9-81ED-4DB2-BD59-A6C34878D82A}">
                    <a16:rowId xmlns:a16="http://schemas.microsoft.com/office/drawing/2014/main" val="10000"/>
                  </a:ext>
                </a:extLst>
              </a:tr>
              <a:tr h="1590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The file system and the operating system work together to ensure data availability, integrity, and accessibility. </a:t>
                      </a:r>
                    </a:p>
                    <a:p>
                      <a:endParaRPr lang="en-US" dirty="0"/>
                    </a:p>
                  </a:txBody>
                  <a:tcPr/>
                </a:tc>
                <a:extLst>
                  <a:ext uri="{0D108BD9-81ED-4DB2-BD59-A6C34878D82A}">
                    <a16:rowId xmlns:a16="http://schemas.microsoft.com/office/drawing/2014/main" val="10001"/>
                  </a:ext>
                </a:extLst>
              </a:tr>
              <a:tr h="1590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The following table gives a description for the four main components of a file system:</a:t>
                      </a:r>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872" y="344245"/>
            <a:ext cx="5732059" cy="523220"/>
          </a:xfrm>
          <a:prstGeom prst="rect">
            <a:avLst/>
          </a:prstGeom>
          <a:noFill/>
        </p:spPr>
        <p:txBody>
          <a:bodyPr wrap="square" rtlCol="0">
            <a:spAutoFit/>
          </a:bodyPr>
          <a:lstStyle/>
          <a:p>
            <a:pPr algn="ctr"/>
            <a:r>
              <a:rPr lang="en-US" sz="2800" dirty="0"/>
              <a:t>5.5.3 File System Facts</a:t>
            </a:r>
          </a:p>
        </p:txBody>
      </p:sp>
      <p:graphicFrame>
        <p:nvGraphicFramePr>
          <p:cNvPr id="2" name="Table 1"/>
          <p:cNvGraphicFramePr>
            <a:graphicFrameLocks noGrp="1"/>
          </p:cNvGraphicFramePr>
          <p:nvPr>
            <p:extLst>
              <p:ext uri="{D42A27DB-BD31-4B8C-83A1-F6EECF244321}">
                <p14:modId xmlns:p14="http://schemas.microsoft.com/office/powerpoint/2010/main" val="1211351003"/>
              </p:ext>
            </p:extLst>
          </p:nvPr>
        </p:nvGraphicFramePr>
        <p:xfrm>
          <a:off x="519752" y="867465"/>
          <a:ext cx="11094493" cy="5725160"/>
        </p:xfrm>
        <a:graphic>
          <a:graphicData uri="http://schemas.openxmlformats.org/drawingml/2006/table">
            <a:tbl>
              <a:tblPr firstRow="1" bandRow="1">
                <a:tableStyleId>{5C22544A-7EE6-4342-B048-85BDC9FD1C3A}</a:tableStyleId>
              </a:tblPr>
              <a:tblGrid>
                <a:gridCol w="1256733">
                  <a:extLst>
                    <a:ext uri="{9D8B030D-6E8A-4147-A177-3AD203B41FA5}">
                      <a16:colId xmlns:a16="http://schemas.microsoft.com/office/drawing/2014/main" val="20000"/>
                    </a:ext>
                  </a:extLst>
                </a:gridCol>
                <a:gridCol w="9837760">
                  <a:extLst>
                    <a:ext uri="{9D8B030D-6E8A-4147-A177-3AD203B41FA5}">
                      <a16:colId xmlns:a16="http://schemas.microsoft.com/office/drawing/2014/main" val="20001"/>
                    </a:ext>
                  </a:extLst>
                </a:gridCol>
              </a:tblGrid>
              <a:tr h="370840">
                <a:tc>
                  <a:txBody>
                    <a:bodyPr/>
                    <a:lstStyle/>
                    <a:p>
                      <a:r>
                        <a:rPr lang="en-US" sz="1500" b="1" dirty="0"/>
                        <a:t>Component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t>Description</a:t>
                      </a:r>
                      <a:endParaRPr lang="en-US" sz="1500" dirty="0"/>
                    </a:p>
                  </a:txBody>
                  <a:tcPr/>
                </a:tc>
                <a:extLst>
                  <a:ext uri="{0D108BD9-81ED-4DB2-BD59-A6C34878D82A}">
                    <a16:rowId xmlns:a16="http://schemas.microsoft.com/office/drawing/2014/main" val="10000"/>
                  </a:ext>
                </a:extLst>
              </a:tr>
              <a:tr h="370840">
                <a:tc rowSpan="8">
                  <a:txBody>
                    <a:bodyPr/>
                    <a:lstStyle/>
                    <a:p>
                      <a:r>
                        <a:rPr lang="en-US" sz="1500" dirty="0"/>
                        <a:t>Partition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A </a:t>
                      </a:r>
                      <a:r>
                        <a:rPr lang="en-US" sz="1500" i="1" dirty="0"/>
                        <a:t>partition</a:t>
                      </a:r>
                      <a:r>
                        <a:rPr lang="en-US" sz="1500" dirty="0"/>
                        <a:t> is a logical division of a storage device associated with a hard disk drive.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Multiple</a:t>
                      </a:r>
                      <a:r>
                        <a:rPr lang="en-US" sz="1500" baseline="0" dirty="0"/>
                        <a:t> </a:t>
                      </a:r>
                      <a:r>
                        <a:rPr lang="en-US" sz="1500" dirty="0"/>
                        <a:t>partitions can be assigned to a single device in which case a drive letter is assigned to represent</a:t>
                      </a:r>
                      <a:r>
                        <a:rPr lang="en-US" sz="1500" baseline="0" dirty="0"/>
                        <a:t> </a:t>
                      </a:r>
                      <a:r>
                        <a:rPr lang="en-US" sz="1500" dirty="0"/>
                        <a:t>each partition.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Multiple letters do not always mean that there are multiple devices, just multiple</a:t>
                      </a:r>
                      <a:r>
                        <a:rPr lang="en-US" sz="1500" baseline="0" dirty="0"/>
                        <a:t> </a:t>
                      </a:r>
                      <a:r>
                        <a:rPr lang="en-US" sz="1500" dirty="0"/>
                        <a:t>partitions. </a:t>
                      </a:r>
                      <a:endParaRPr lang="en-US" sz="1500" dirty="0">
                        <a:solidFill>
                          <a:schemeClr val="accent6">
                            <a:lumMod val="50000"/>
                          </a:schemeClr>
                        </a:solidFill>
                      </a:endParaRPr>
                    </a:p>
                    <a:p>
                      <a:endParaRPr lang="en-US" sz="1500" dirty="0"/>
                    </a:p>
                  </a:txBody>
                  <a:tcPr/>
                </a:tc>
                <a:extLst>
                  <a:ext uri="{0D108BD9-81ED-4DB2-BD59-A6C34878D82A}">
                    <a16:rowId xmlns:a16="http://schemas.microsoft.com/office/drawing/2014/main" val="10001"/>
                  </a:ext>
                </a:extLst>
              </a:tr>
              <a:tr h="370840">
                <a:tc vMerge="1">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t>Some reasons why you may consider partitioning your hard drive are:</a:t>
                      </a:r>
                    </a:p>
                  </a:txBody>
                  <a:tcPr>
                    <a:solidFill>
                      <a:srgbClr val="5B9BD5"/>
                    </a:solidFill>
                  </a:tcPr>
                </a:tc>
                <a:extLst>
                  <a:ext uri="{0D108BD9-81ED-4DB2-BD59-A6C34878D82A}">
                    <a16:rowId xmlns:a16="http://schemas.microsoft.com/office/drawing/2014/main" val="10002"/>
                  </a:ext>
                </a:extLst>
              </a:tr>
              <a:tr h="370840">
                <a:tc vMerge="1">
                  <a:txBody>
                    <a:bodyPr/>
                    <a:lstStyle/>
                    <a:p>
                      <a:endParaRPr lang="en-US" sz="1600"/>
                    </a:p>
                  </a:txBody>
                  <a:tcPr/>
                </a:tc>
                <a:tc>
                  <a:txBody>
                    <a:bodyPr/>
                    <a:lstStyle/>
                    <a:p>
                      <a:pPr marL="2857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Assigning the boot system to a different partition than application and data files can help many computers run more smoothly and minimize damage in a system crash.</a:t>
                      </a:r>
                    </a:p>
                    <a:p>
                      <a:pPr marL="285750" indent="-285750">
                        <a:buFont typeface="Arial" panose="020B0604020202020204" pitchFamily="34" charset="0"/>
                        <a:buChar char="•"/>
                      </a:pPr>
                      <a:endParaRPr lang="en-US" sz="1500" dirty="0"/>
                    </a:p>
                  </a:txBody>
                  <a:tcPr/>
                </a:tc>
                <a:extLst>
                  <a:ext uri="{0D108BD9-81ED-4DB2-BD59-A6C34878D82A}">
                    <a16:rowId xmlns:a16="http://schemas.microsoft.com/office/drawing/2014/main" val="10003"/>
                  </a:ext>
                </a:extLst>
              </a:tr>
              <a:tr h="370840">
                <a:tc vMerge="1">
                  <a:txBody>
                    <a:bodyPr/>
                    <a:lstStyle/>
                    <a:p>
                      <a:endParaRPr lang="en-US" sz="1600"/>
                    </a:p>
                  </a:txBody>
                  <a:tcPr/>
                </a:tc>
                <a:tc>
                  <a:txBody>
                    <a:bodyPr/>
                    <a:lstStyle/>
                    <a:p>
                      <a:pPr marL="2857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It is sometimes necessary or useful for the swap file to be stored on its own partition.</a:t>
                      </a:r>
                    </a:p>
                    <a:p>
                      <a:pPr marL="285750" indent="-285750">
                        <a:buFont typeface="Arial" panose="020B0604020202020204" pitchFamily="34" charset="0"/>
                        <a:buChar char="•"/>
                      </a:pPr>
                      <a:endParaRPr lang="en-US" sz="1500" dirty="0"/>
                    </a:p>
                  </a:txBody>
                  <a:tcPr/>
                </a:tc>
                <a:extLst>
                  <a:ext uri="{0D108BD9-81ED-4DB2-BD59-A6C34878D82A}">
                    <a16:rowId xmlns:a16="http://schemas.microsoft.com/office/drawing/2014/main" val="10004"/>
                  </a:ext>
                </a:extLst>
              </a:tr>
              <a:tr h="370840">
                <a:tc vMerge="1">
                  <a:txBody>
                    <a:bodyPr/>
                    <a:lstStyle/>
                    <a:p>
                      <a:endParaRPr lang="en-US" sz="1600"/>
                    </a:p>
                  </a:txBody>
                  <a:tcPr/>
                </a:tc>
                <a:tc>
                  <a:txBody>
                    <a:bodyPr/>
                    <a:lstStyle/>
                    <a:p>
                      <a:pPr marL="2857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Some operating systems can't run on a large partition. Creating a separate partition for your operating system can help it run properly.</a:t>
                      </a:r>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marL="2857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Assigning log files to be stored on distinct partitions can help minimize the effects of a system crash due to excessively large log files.</a:t>
                      </a:r>
                    </a:p>
                  </a:txBody>
                  <a:tcPr/>
                </a:tc>
                <a:extLst>
                  <a:ext uri="{0D108BD9-81ED-4DB2-BD59-A6C34878D82A}">
                    <a16:rowId xmlns:a16="http://schemas.microsoft.com/office/drawing/2014/main" val="10006"/>
                  </a:ext>
                </a:extLst>
              </a:tr>
              <a:tr h="370840">
                <a:tc vMerge="1">
                  <a:txBody>
                    <a:bodyPr/>
                    <a:lstStyle/>
                    <a:p>
                      <a:endParaRPr lang="en-US" sz="1500" dirty="0"/>
                    </a:p>
                  </a:txBody>
                  <a:tcPr/>
                </a:tc>
                <a:tc>
                  <a:txBody>
                    <a:bodyPr/>
                    <a:lstStyle/>
                    <a:p>
                      <a:pPr marL="2857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Distinct operating systems can be assigned to run on assigned partitions to allow a dual boot system setup.</a:t>
                      </a:r>
                    </a:p>
                    <a:p>
                      <a:pPr marL="285750" indent="-285750">
                        <a:buFont typeface="Arial" panose="020B0604020202020204" pitchFamily="34" charset="0"/>
                        <a:buChar char="•"/>
                      </a:pPr>
                      <a:endParaRPr lang="en-US" sz="1500" dirty="0"/>
                    </a:p>
                  </a:txBody>
                  <a:tcPr/>
                </a:tc>
                <a:extLst>
                  <a:ext uri="{0D108BD9-81ED-4DB2-BD59-A6C34878D82A}">
                    <a16:rowId xmlns:a16="http://schemas.microsoft.com/office/drawing/2014/main" val="10007"/>
                  </a:ext>
                </a:extLst>
              </a:tr>
              <a:tr h="370840">
                <a:tc vMerge="1">
                  <a:txBody>
                    <a:bodyPr/>
                    <a:lstStyle/>
                    <a:p>
                      <a:endParaRPr lang="en-US" sz="1500" dirty="0"/>
                    </a:p>
                  </a:txBody>
                  <a:tcPr/>
                </a:tc>
                <a:tc>
                  <a:txBody>
                    <a:bodyPr/>
                    <a:lstStyle/>
                    <a:p>
                      <a:pPr marL="2857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accent6">
                              <a:lumMod val="50000"/>
                            </a:schemeClr>
                          </a:solidFill>
                        </a:rPr>
                        <a:t>Unallocated space is space on a partition that has not been assigned to a volume. You cannot store or read data in unallocated space.</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4702" y="229675"/>
            <a:ext cx="6780943" cy="523220"/>
          </a:xfrm>
          <a:prstGeom prst="rect">
            <a:avLst/>
          </a:prstGeom>
          <a:noFill/>
        </p:spPr>
        <p:txBody>
          <a:bodyPr wrap="square" rtlCol="0">
            <a:spAutoFit/>
          </a:bodyPr>
          <a:lstStyle/>
          <a:p>
            <a:pPr algn="ctr"/>
            <a:r>
              <a:rPr lang="en-US" sz="2800" dirty="0"/>
              <a:t>5.1.2 Storage </a:t>
            </a:r>
            <a:r>
              <a:rPr lang="en-US" sz="2800"/>
              <a:t>Device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503096919"/>
              </p:ext>
            </p:extLst>
          </p:nvPr>
        </p:nvGraphicFramePr>
        <p:xfrm>
          <a:off x="457200" y="951096"/>
          <a:ext cx="7998431" cy="5326414"/>
        </p:xfrm>
        <a:graphic>
          <a:graphicData uri="http://schemas.openxmlformats.org/drawingml/2006/table">
            <a:tbl>
              <a:tblPr firstRow="1" bandRow="1">
                <a:tableStyleId>{5C22544A-7EE6-4342-B048-85BDC9FD1C3A}</a:tableStyleId>
              </a:tblPr>
              <a:tblGrid>
                <a:gridCol w="1261129">
                  <a:extLst>
                    <a:ext uri="{9D8B030D-6E8A-4147-A177-3AD203B41FA5}">
                      <a16:colId xmlns:a16="http://schemas.microsoft.com/office/drawing/2014/main" val="20000"/>
                    </a:ext>
                  </a:extLst>
                </a:gridCol>
                <a:gridCol w="6737302">
                  <a:extLst>
                    <a:ext uri="{9D8B030D-6E8A-4147-A177-3AD203B41FA5}">
                      <a16:colId xmlns:a16="http://schemas.microsoft.com/office/drawing/2014/main" val="20001"/>
                    </a:ext>
                  </a:extLst>
                </a:gridCol>
              </a:tblGrid>
              <a:tr h="895917">
                <a:tc rowSpan="4">
                  <a:txBody>
                    <a:bodyPr/>
                    <a:lstStyle/>
                    <a:p>
                      <a:pPr algn="ctr"/>
                      <a:r>
                        <a:rPr lang="en-US" sz="2000" dirty="0"/>
                        <a:t>Hard</a:t>
                      </a:r>
                      <a:r>
                        <a:rPr lang="en-US" sz="2000" baseline="0" dirty="0"/>
                        <a:t> disk drive (HDD)</a:t>
                      </a:r>
                      <a:endParaRPr lang="en-US" sz="2000" dirty="0"/>
                    </a:p>
                  </a:txBody>
                  <a:tcPr vert="vert270" anchor="ctr"/>
                </a:tc>
                <a:tc>
                  <a:txBody>
                    <a:bodyPr/>
                    <a:lstStyle/>
                    <a:p>
                      <a:r>
                        <a:rPr lang="en-US" sz="1400" dirty="0"/>
                        <a:t>Some of the advantages of hard disk are:</a:t>
                      </a:r>
                    </a:p>
                  </a:txBody>
                  <a:tcPr/>
                </a:tc>
                <a:extLst>
                  <a:ext uri="{0D108BD9-81ED-4DB2-BD59-A6C34878D82A}">
                    <a16:rowId xmlns:a16="http://schemas.microsoft.com/office/drawing/2014/main" val="10000"/>
                  </a:ext>
                </a:extLst>
              </a:tr>
              <a:tr h="1767290">
                <a:tc vMerge="1">
                  <a:txBody>
                    <a:bodyPr/>
                    <a:lstStyle/>
                    <a:p>
                      <a:endParaRPr lang="en-US" sz="1400"/>
                    </a:p>
                  </a:txBody>
                  <a:tcPr/>
                </a:tc>
                <a:tc>
                  <a:txBody>
                    <a:bodyPr/>
                    <a:lstStyle/>
                    <a:p>
                      <a:pPr marL="285750" indent="-285750">
                        <a:lnSpc>
                          <a:spcPct val="150000"/>
                        </a:lnSpc>
                        <a:buFont typeface="Arial" charset="0"/>
                        <a:buChar char="•"/>
                      </a:pPr>
                      <a:r>
                        <a:rPr lang="en-US" sz="1400" dirty="0"/>
                        <a:t>They have lots of storage</a:t>
                      </a:r>
                      <a:r>
                        <a:rPr lang="en-US" sz="1400" baseline="0" dirty="0"/>
                        <a:t> (starting at 16 GB up to several TB).</a:t>
                      </a:r>
                    </a:p>
                    <a:p>
                      <a:pPr marL="285750" indent="-285750">
                        <a:lnSpc>
                          <a:spcPct val="150000"/>
                        </a:lnSpc>
                        <a:buFont typeface="Arial" charset="0"/>
                        <a:buChar char="•"/>
                      </a:pPr>
                      <a:r>
                        <a:rPr lang="en-US" sz="1400" baseline="0" dirty="0"/>
                        <a:t>They are significantly faster than floppy disks.</a:t>
                      </a:r>
                    </a:p>
                    <a:p>
                      <a:pPr marL="285750" indent="-285750">
                        <a:lnSpc>
                          <a:spcPct val="150000"/>
                        </a:lnSpc>
                        <a:buFont typeface="Arial" charset="0"/>
                        <a:buChar char="•"/>
                      </a:pPr>
                      <a:r>
                        <a:rPr lang="en-US" sz="1400" baseline="0" dirty="0"/>
                        <a:t>The cost per MB is cheap.</a:t>
                      </a:r>
                      <a:endParaRPr lang="en-US" sz="1400" dirty="0"/>
                    </a:p>
                  </a:txBody>
                  <a:tcPr/>
                </a:tc>
                <a:extLst>
                  <a:ext uri="{0D108BD9-81ED-4DB2-BD59-A6C34878D82A}">
                    <a16:rowId xmlns:a16="http://schemas.microsoft.com/office/drawing/2014/main" val="10001"/>
                  </a:ext>
                </a:extLst>
              </a:tr>
              <a:tr h="895917">
                <a:tc vMerge="1">
                  <a:txBody>
                    <a:bodyPr/>
                    <a:lstStyle/>
                    <a:p>
                      <a:endParaRPr lang="en-US" sz="1400"/>
                    </a:p>
                  </a:txBody>
                  <a:tcPr/>
                </a:tc>
                <a:tc>
                  <a:txBody>
                    <a:bodyPr/>
                    <a:lstStyle/>
                    <a:p>
                      <a:pPr>
                        <a:lnSpc>
                          <a:spcPct val="150000"/>
                        </a:lnSpc>
                      </a:pPr>
                      <a:r>
                        <a:rPr lang="en-US" sz="1400" dirty="0"/>
                        <a:t>Some of the disadvantages of</a:t>
                      </a:r>
                      <a:r>
                        <a:rPr lang="en-US" sz="1400" baseline="0" dirty="0"/>
                        <a:t> hard disks are:</a:t>
                      </a:r>
                      <a:endParaRPr lang="en-US" sz="1400" dirty="0"/>
                    </a:p>
                  </a:txBody>
                  <a:tcPr/>
                </a:tc>
                <a:extLst>
                  <a:ext uri="{0D108BD9-81ED-4DB2-BD59-A6C34878D82A}">
                    <a16:rowId xmlns:a16="http://schemas.microsoft.com/office/drawing/2014/main" val="10002"/>
                  </a:ext>
                </a:extLst>
              </a:tr>
              <a:tr h="1767290">
                <a:tc vMerge="1">
                  <a:txBody>
                    <a:bodyPr/>
                    <a:lstStyle/>
                    <a:p>
                      <a:endParaRPr lang="en-US" sz="1400" dirty="0"/>
                    </a:p>
                  </a:txBody>
                  <a:tcPr/>
                </a:tc>
                <a:tc>
                  <a:txBody>
                    <a:bodyPr/>
                    <a:lstStyle/>
                    <a:p>
                      <a:pPr marL="285750" indent="-285750">
                        <a:lnSpc>
                          <a:spcPct val="150000"/>
                        </a:lnSpc>
                        <a:buFont typeface="Arial" charset="0"/>
                        <a:buChar char="•"/>
                      </a:pPr>
                      <a:r>
                        <a:rPr lang="en-US" sz="1400" dirty="0"/>
                        <a:t>Many</a:t>
                      </a:r>
                      <a:r>
                        <a:rPr lang="en-US" sz="1400" baseline="0" dirty="0"/>
                        <a:t> hard disks are internal devices, though you can get external enclosures.</a:t>
                      </a:r>
                    </a:p>
                    <a:p>
                      <a:pPr marL="285750" indent="-285750">
                        <a:lnSpc>
                          <a:spcPct val="150000"/>
                        </a:lnSpc>
                        <a:buFont typeface="Arial" charset="0"/>
                        <a:buChar char="•"/>
                      </a:pPr>
                      <a:r>
                        <a:rPr lang="en-US" sz="1400" baseline="0" dirty="0"/>
                        <a:t>They are prone to failure.</a:t>
                      </a:r>
                    </a:p>
                    <a:p>
                      <a:pPr marL="285750" indent="-285750">
                        <a:lnSpc>
                          <a:spcPct val="150000"/>
                        </a:lnSpc>
                        <a:buFont typeface="Arial" charset="0"/>
                        <a:buChar char="•"/>
                      </a:pPr>
                      <a:r>
                        <a:rPr lang="en-US" sz="1400" baseline="0" dirty="0"/>
                        <a:t>They are vulnerable to physical damage (e.g., when dropped).</a:t>
                      </a:r>
                      <a:endParaRPr lang="en-US" sz="1400" dirty="0"/>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3"/>
          <a:stretch>
            <a:fillRect/>
          </a:stretch>
        </p:blipFill>
        <p:spPr>
          <a:xfrm>
            <a:off x="8646560" y="951095"/>
            <a:ext cx="3054359" cy="3054359"/>
          </a:xfrm>
          <a:prstGeom prst="rect">
            <a:avLst/>
          </a:prstGeom>
        </p:spPr>
      </p:pic>
      <p:pic>
        <p:nvPicPr>
          <p:cNvPr id="8" name="Picture 7"/>
          <p:cNvPicPr>
            <a:picLocks noChangeAspect="1"/>
          </p:cNvPicPr>
          <p:nvPr/>
        </p:nvPicPr>
        <p:blipFill>
          <a:blip r:embed="rId4"/>
          <a:stretch>
            <a:fillRect/>
          </a:stretch>
        </p:blipFill>
        <p:spPr>
          <a:xfrm>
            <a:off x="8646560" y="4203654"/>
            <a:ext cx="3088240" cy="2073855"/>
          </a:xfrm>
          <a:prstGeom prst="rect">
            <a:avLst/>
          </a:prstGeom>
        </p:spPr>
      </p:pic>
    </p:spTree>
    <p:extLst>
      <p:ext uri="{BB962C8B-B14F-4D97-AF65-F5344CB8AC3E}">
        <p14:creationId xmlns:p14="http://schemas.microsoft.com/office/powerpoint/2010/main" val="1390714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5574" y="167775"/>
            <a:ext cx="3904300" cy="523220"/>
          </a:xfrm>
          <a:prstGeom prst="rect">
            <a:avLst/>
          </a:prstGeom>
          <a:noFill/>
        </p:spPr>
        <p:txBody>
          <a:bodyPr wrap="square" rtlCol="0">
            <a:spAutoFit/>
          </a:bodyPr>
          <a:lstStyle/>
          <a:p>
            <a:pPr algn="ctr"/>
            <a:r>
              <a:rPr lang="en-US" sz="2800" dirty="0"/>
              <a:t>5.5.3 File </a:t>
            </a:r>
            <a:r>
              <a:rPr lang="en-US" sz="2800"/>
              <a:t>System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795108703"/>
              </p:ext>
            </p:extLst>
          </p:nvPr>
        </p:nvGraphicFramePr>
        <p:xfrm>
          <a:off x="854610" y="690995"/>
          <a:ext cx="10467511" cy="5196096"/>
        </p:xfrm>
        <a:graphic>
          <a:graphicData uri="http://schemas.openxmlformats.org/drawingml/2006/table">
            <a:tbl>
              <a:tblPr firstRow="1" bandRow="1">
                <a:tableStyleId>{5C22544A-7EE6-4342-B048-85BDC9FD1C3A}</a:tableStyleId>
              </a:tblPr>
              <a:tblGrid>
                <a:gridCol w="1577477">
                  <a:extLst>
                    <a:ext uri="{9D8B030D-6E8A-4147-A177-3AD203B41FA5}">
                      <a16:colId xmlns:a16="http://schemas.microsoft.com/office/drawing/2014/main" val="20000"/>
                    </a:ext>
                  </a:extLst>
                </a:gridCol>
                <a:gridCol w="8890034">
                  <a:extLst>
                    <a:ext uri="{9D8B030D-6E8A-4147-A177-3AD203B41FA5}">
                      <a16:colId xmlns:a16="http://schemas.microsoft.com/office/drawing/2014/main" val="20001"/>
                    </a:ext>
                  </a:extLst>
                </a:gridCol>
              </a:tblGrid>
              <a:tr h="1443360">
                <a:tc>
                  <a:txBody>
                    <a:bodyPr/>
                    <a:lstStyle/>
                    <a:p>
                      <a:r>
                        <a:rPr lang="en-US" dirty="0"/>
                        <a:t>Volume</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dirty="0"/>
                        <a:t>A </a:t>
                      </a:r>
                      <a:r>
                        <a:rPr lang="en-US" i="1" dirty="0"/>
                        <a:t>volume</a:t>
                      </a:r>
                      <a:r>
                        <a:rPr lang="en-US" sz="1800" i="1" baseline="0" dirty="0"/>
                        <a:t> </a:t>
                      </a:r>
                      <a:r>
                        <a:rPr lang="en-US" sz="1800" i="0" baseline="0" dirty="0"/>
                        <a:t>is a single accessible storage area within a file system.  A volume can encompass a single partition or span across multiple partitions depending on how it is configured and what operating system you are using.  Volumes are identified by drive letters.</a:t>
                      </a:r>
                      <a:endParaRPr lang="en-US" sz="1800" dirty="0"/>
                    </a:p>
                  </a:txBody>
                  <a:tcPr/>
                </a:tc>
                <a:extLst>
                  <a:ext uri="{0D108BD9-81ED-4DB2-BD59-A6C34878D82A}">
                    <a16:rowId xmlns:a16="http://schemas.microsoft.com/office/drawing/2014/main" val="10000"/>
                  </a:ext>
                </a:extLst>
              </a:tr>
              <a:tr h="1443360">
                <a:tc>
                  <a:txBody>
                    <a:bodyPr/>
                    <a:lstStyle/>
                    <a:p>
                      <a:r>
                        <a:rPr lang="en-US" dirty="0"/>
                        <a:t>Directory</a:t>
                      </a:r>
                    </a:p>
                  </a:txBody>
                  <a:tcPr/>
                </a:tc>
                <a:tc>
                  <a:txBody>
                    <a:bodyPr/>
                    <a:lstStyle/>
                    <a:p>
                      <a:pPr>
                        <a:lnSpc>
                          <a:spcPct val="150000"/>
                        </a:lnSpc>
                      </a:pPr>
                      <a:r>
                        <a:rPr lang="en-US" dirty="0"/>
                        <a:t>A </a:t>
                      </a:r>
                      <a:r>
                        <a:rPr lang="en-US" i="1" dirty="0"/>
                        <a:t>directory</a:t>
                      </a:r>
                      <a:r>
                        <a:rPr lang="en-US" i="0" dirty="0"/>
                        <a:t> (also</a:t>
                      </a:r>
                      <a:r>
                        <a:rPr lang="en-US" i="0" baseline="0" dirty="0"/>
                        <a:t> called a </a:t>
                      </a:r>
                      <a:r>
                        <a:rPr lang="en-US" i="1" baseline="0" dirty="0"/>
                        <a:t>folder</a:t>
                      </a:r>
                      <a:r>
                        <a:rPr lang="en-US" i="0" baseline="0" dirty="0"/>
                        <a:t>) is a container in a volume that holds files or other directories.  It is used to logically sort and organize data to keep related files grouped together.  Most operating systems use a hierarchal filing structure.</a:t>
                      </a:r>
                      <a:endParaRPr lang="en-US" dirty="0"/>
                    </a:p>
                  </a:txBody>
                  <a:tcPr/>
                </a:tc>
                <a:extLst>
                  <a:ext uri="{0D108BD9-81ED-4DB2-BD59-A6C34878D82A}">
                    <a16:rowId xmlns:a16="http://schemas.microsoft.com/office/drawing/2014/main" val="10001"/>
                  </a:ext>
                </a:extLst>
              </a:tr>
              <a:tr h="2309376">
                <a:tc>
                  <a:txBody>
                    <a:bodyPr/>
                    <a:lstStyle/>
                    <a:p>
                      <a:r>
                        <a:rPr lang="en-US" dirty="0"/>
                        <a:t>File</a:t>
                      </a:r>
                    </a:p>
                  </a:txBody>
                  <a:tcPr/>
                </a:tc>
                <a:tc>
                  <a:txBody>
                    <a:bodyPr/>
                    <a:lstStyle/>
                    <a:p>
                      <a:pPr>
                        <a:lnSpc>
                          <a:spcPct val="150000"/>
                        </a:lnSpc>
                      </a:pPr>
                      <a:r>
                        <a:rPr lang="en-US" dirty="0"/>
                        <a:t>A </a:t>
                      </a:r>
                      <a:r>
                        <a:rPr lang="en-US" i="1" dirty="0"/>
                        <a:t>file</a:t>
                      </a:r>
                      <a:r>
                        <a:rPr lang="en-US" i="0" dirty="0"/>
                        <a:t> is a one-dimensional stream of bits treated as a</a:t>
                      </a:r>
                      <a:r>
                        <a:rPr lang="en-US" i="0" baseline="0" dirty="0"/>
                        <a:t> logical unit.  They are the most basic component that a file system uses to organize raw bits of data on the storage device itself.  The file name is made up of the directory path plus the file name.  An extension can also be added to the filename to identify the file type and the program used to create, view, and modify the file.</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9678" y="344245"/>
            <a:ext cx="5704763" cy="523220"/>
          </a:xfrm>
          <a:prstGeom prst="rect">
            <a:avLst/>
          </a:prstGeom>
          <a:noFill/>
        </p:spPr>
        <p:txBody>
          <a:bodyPr wrap="square" rtlCol="0">
            <a:spAutoFit/>
          </a:bodyPr>
          <a:lstStyle/>
          <a:p>
            <a:pPr algn="ctr"/>
            <a:r>
              <a:rPr lang="en-US" sz="2800" dirty="0"/>
              <a:t>5.5.3 File System Facts</a:t>
            </a:r>
          </a:p>
        </p:txBody>
      </p:sp>
      <p:graphicFrame>
        <p:nvGraphicFramePr>
          <p:cNvPr id="2" name="Table 1"/>
          <p:cNvGraphicFramePr>
            <a:graphicFrameLocks noGrp="1"/>
          </p:cNvGraphicFramePr>
          <p:nvPr>
            <p:extLst>
              <p:ext uri="{D42A27DB-BD31-4B8C-83A1-F6EECF244321}">
                <p14:modId xmlns:p14="http://schemas.microsoft.com/office/powerpoint/2010/main" val="1117683562"/>
              </p:ext>
            </p:extLst>
          </p:nvPr>
        </p:nvGraphicFramePr>
        <p:xfrm>
          <a:off x="653574" y="1058534"/>
          <a:ext cx="10755953" cy="4937760"/>
        </p:xfrm>
        <a:graphic>
          <a:graphicData uri="http://schemas.openxmlformats.org/drawingml/2006/table">
            <a:tbl>
              <a:tblPr firstRow="1" bandRow="1">
                <a:tableStyleId>{5C22544A-7EE6-4342-B048-85BDC9FD1C3A}</a:tableStyleId>
              </a:tblPr>
              <a:tblGrid>
                <a:gridCol w="10755953">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Formatting</a:t>
                      </a:r>
                      <a:r>
                        <a:rPr lang="en-US" sz="1600" dirty="0"/>
                        <a:t> is the process of preparing a partition to use a specific file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Be aware of the following facts regarding formatting:</a:t>
                      </a:r>
                    </a:p>
                    <a:p>
                      <a:endParaRPr lang="en-US"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When you format a disk, you identify the file system type and identify the cluster size used to store data.</a:t>
                      </a:r>
                    </a:p>
                    <a:p>
                      <a:endParaRPr lang="en-US" sz="16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Reformatting removes the existing file system and replaces it with the new file system type.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Reformatting a drive deletes all existing data.</a:t>
                      </a:r>
                    </a:p>
                    <a:p>
                      <a:endParaRPr lang="en-US" sz="1600"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If your system or disk supports multiple operating systems, be sure to select a file system supported by all necessary operating systems.</a:t>
                      </a:r>
                    </a:p>
                    <a:p>
                      <a:endParaRPr lang="en-US" sz="16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NTFS is not recommended for disks smaller than 10 MB.</a:t>
                      </a:r>
                    </a:p>
                    <a:p>
                      <a:endParaRPr lang="en-US" sz="1600"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When using NTFS on removable devices, you must use Safely Remove Hardware before removing the flash device to prevent file corruption.</a:t>
                      </a:r>
                    </a:p>
                    <a:p>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8252" y="344245"/>
            <a:ext cx="8363163" cy="523220"/>
          </a:xfrm>
          <a:prstGeom prst="rect">
            <a:avLst/>
          </a:prstGeom>
          <a:noFill/>
        </p:spPr>
        <p:txBody>
          <a:bodyPr wrap="square" rtlCol="0">
            <a:spAutoFit/>
          </a:bodyPr>
          <a:lstStyle/>
          <a:p>
            <a:pPr algn="ctr"/>
            <a:r>
              <a:rPr lang="en-US" sz="2800" dirty="0"/>
              <a:t>5.5.3 File System Facts</a:t>
            </a:r>
          </a:p>
        </p:txBody>
      </p:sp>
      <p:sp>
        <p:nvSpPr>
          <p:cNvPr id="2" name="TextBox 1"/>
          <p:cNvSpPr txBox="1"/>
          <p:nvPr/>
        </p:nvSpPr>
        <p:spPr>
          <a:xfrm>
            <a:off x="1069376" y="867465"/>
            <a:ext cx="9914561" cy="830997"/>
          </a:xfrm>
          <a:prstGeom prst="rect">
            <a:avLst/>
          </a:prstGeom>
          <a:noFill/>
        </p:spPr>
        <p:txBody>
          <a:bodyPr wrap="square" rtlCol="0">
            <a:spAutoFit/>
          </a:bodyPr>
          <a:lstStyle/>
          <a:p>
            <a:r>
              <a:rPr lang="en-US" sz="1600" dirty="0"/>
              <a:t>When configuring your hard drive, you must choose a file system that will be implemented on your computer.  </a:t>
            </a:r>
          </a:p>
          <a:p>
            <a:endParaRPr lang="en-US" sz="1600" dirty="0"/>
          </a:p>
          <a:p>
            <a:r>
              <a:rPr lang="en-US" sz="1600" dirty="0"/>
              <a:t>The following table explains the characteristics of the file systems supported in Windows systems:</a:t>
            </a:r>
          </a:p>
        </p:txBody>
      </p:sp>
      <p:graphicFrame>
        <p:nvGraphicFramePr>
          <p:cNvPr id="3" name="Table 2"/>
          <p:cNvGraphicFramePr>
            <a:graphicFrameLocks noGrp="1"/>
          </p:cNvGraphicFramePr>
          <p:nvPr>
            <p:extLst>
              <p:ext uri="{D42A27DB-BD31-4B8C-83A1-F6EECF244321}">
                <p14:modId xmlns:p14="http://schemas.microsoft.com/office/powerpoint/2010/main" val="526796264"/>
              </p:ext>
            </p:extLst>
          </p:nvPr>
        </p:nvGraphicFramePr>
        <p:xfrm>
          <a:off x="1069376" y="1829273"/>
          <a:ext cx="10129455" cy="4140011"/>
        </p:xfrm>
        <a:graphic>
          <a:graphicData uri="http://schemas.openxmlformats.org/drawingml/2006/table">
            <a:tbl>
              <a:tblPr firstRow="1" bandRow="1">
                <a:tableStyleId>{5C22544A-7EE6-4342-B048-85BDC9FD1C3A}</a:tableStyleId>
              </a:tblPr>
              <a:tblGrid>
                <a:gridCol w="3376485">
                  <a:extLst>
                    <a:ext uri="{9D8B030D-6E8A-4147-A177-3AD203B41FA5}">
                      <a16:colId xmlns:a16="http://schemas.microsoft.com/office/drawing/2014/main" val="20000"/>
                    </a:ext>
                  </a:extLst>
                </a:gridCol>
                <a:gridCol w="3376485">
                  <a:extLst>
                    <a:ext uri="{9D8B030D-6E8A-4147-A177-3AD203B41FA5}">
                      <a16:colId xmlns:a16="http://schemas.microsoft.com/office/drawing/2014/main" val="20001"/>
                    </a:ext>
                  </a:extLst>
                </a:gridCol>
                <a:gridCol w="3376485">
                  <a:extLst>
                    <a:ext uri="{9D8B030D-6E8A-4147-A177-3AD203B41FA5}">
                      <a16:colId xmlns:a16="http://schemas.microsoft.com/office/drawing/2014/main" val="20002"/>
                    </a:ext>
                  </a:extLst>
                </a:gridCol>
              </a:tblGrid>
              <a:tr h="615521">
                <a:tc>
                  <a:txBody>
                    <a:bodyPr/>
                    <a:lstStyle/>
                    <a:p>
                      <a:pPr algn="ctr"/>
                      <a:r>
                        <a:rPr lang="en-US" dirty="0"/>
                        <a:t>Property</a:t>
                      </a:r>
                    </a:p>
                  </a:txBody>
                  <a:tcPr anchor="ctr"/>
                </a:tc>
                <a:tc>
                  <a:txBody>
                    <a:bodyPr/>
                    <a:lstStyle/>
                    <a:p>
                      <a:pPr algn="ctr"/>
                      <a:r>
                        <a:rPr lang="en-US" dirty="0"/>
                        <a:t>FAT32</a:t>
                      </a:r>
                    </a:p>
                  </a:txBody>
                  <a:tcPr anchor="ctr"/>
                </a:tc>
                <a:tc>
                  <a:txBody>
                    <a:bodyPr/>
                    <a:lstStyle/>
                    <a:p>
                      <a:pPr algn="ctr"/>
                      <a:r>
                        <a:rPr lang="en-US" dirty="0"/>
                        <a:t>NTFS</a:t>
                      </a:r>
                    </a:p>
                  </a:txBody>
                  <a:tcPr anchor="ctr"/>
                </a:tc>
                <a:extLst>
                  <a:ext uri="{0D108BD9-81ED-4DB2-BD59-A6C34878D82A}">
                    <a16:rowId xmlns:a16="http://schemas.microsoft.com/office/drawing/2014/main" val="10000"/>
                  </a:ext>
                </a:extLst>
              </a:tr>
              <a:tr h="615521">
                <a:tc>
                  <a:txBody>
                    <a:bodyPr/>
                    <a:lstStyle/>
                    <a:p>
                      <a:pPr algn="ctr"/>
                      <a:r>
                        <a:rPr lang="en-US" dirty="0"/>
                        <a:t>Partition size</a:t>
                      </a:r>
                    </a:p>
                  </a:txBody>
                  <a:tcPr anchor="ctr"/>
                </a:tc>
                <a:tc>
                  <a:txBody>
                    <a:bodyPr/>
                    <a:lstStyle/>
                    <a:p>
                      <a:pPr algn="ctr"/>
                      <a:r>
                        <a:rPr lang="en-US" dirty="0"/>
                        <a:t>2 terabytes*</a:t>
                      </a:r>
                    </a:p>
                  </a:txBody>
                  <a:tcPr anchor="ctr"/>
                </a:tc>
                <a:tc>
                  <a:txBody>
                    <a:bodyPr/>
                    <a:lstStyle/>
                    <a:p>
                      <a:pPr algn="ctr"/>
                      <a:r>
                        <a:rPr lang="en-US" dirty="0"/>
                        <a:t>256 terabytes</a:t>
                      </a:r>
                    </a:p>
                  </a:txBody>
                  <a:tcPr anchor="ctr"/>
                </a:tc>
                <a:extLst>
                  <a:ext uri="{0D108BD9-81ED-4DB2-BD59-A6C34878D82A}">
                    <a16:rowId xmlns:a16="http://schemas.microsoft.com/office/drawing/2014/main" val="10001"/>
                  </a:ext>
                </a:extLst>
              </a:tr>
              <a:tr h="615521">
                <a:tc>
                  <a:txBody>
                    <a:bodyPr/>
                    <a:lstStyle/>
                    <a:p>
                      <a:pPr algn="ctr"/>
                      <a:r>
                        <a:rPr lang="en-US" dirty="0"/>
                        <a:t>Volume size</a:t>
                      </a:r>
                    </a:p>
                  </a:txBody>
                  <a:tcPr anchor="ctr"/>
                </a:tc>
                <a:tc>
                  <a:txBody>
                    <a:bodyPr/>
                    <a:lstStyle/>
                    <a:p>
                      <a:pPr algn="ctr"/>
                      <a:r>
                        <a:rPr lang="en-US" dirty="0"/>
                        <a:t>2 terabytes*</a:t>
                      </a:r>
                    </a:p>
                  </a:txBody>
                  <a:tcPr anchor="ctr"/>
                </a:tc>
                <a:tc>
                  <a:txBody>
                    <a:bodyPr/>
                    <a:lstStyle/>
                    <a:p>
                      <a:pPr algn="ctr"/>
                      <a:r>
                        <a:rPr lang="en-US" dirty="0"/>
                        <a:t>256</a:t>
                      </a:r>
                      <a:r>
                        <a:rPr lang="en-US" baseline="0" dirty="0"/>
                        <a:t> terabytes</a:t>
                      </a:r>
                      <a:endParaRPr lang="en-US" dirty="0"/>
                    </a:p>
                  </a:txBody>
                  <a:tcPr anchor="ctr"/>
                </a:tc>
                <a:extLst>
                  <a:ext uri="{0D108BD9-81ED-4DB2-BD59-A6C34878D82A}">
                    <a16:rowId xmlns:a16="http://schemas.microsoft.com/office/drawing/2014/main" val="10002"/>
                  </a:ext>
                </a:extLst>
              </a:tr>
              <a:tr h="1062406">
                <a:tc>
                  <a:txBody>
                    <a:bodyPr/>
                    <a:lstStyle/>
                    <a:p>
                      <a:pPr algn="ctr"/>
                      <a:r>
                        <a:rPr lang="en-US" dirty="0"/>
                        <a:t>File name length</a:t>
                      </a:r>
                    </a:p>
                  </a:txBody>
                  <a:tcPr anchor="ctr"/>
                </a:tc>
                <a:tc>
                  <a:txBody>
                    <a:bodyPr/>
                    <a:lstStyle/>
                    <a:p>
                      <a:pPr algn="ctr"/>
                      <a:r>
                        <a:rPr lang="en-US" dirty="0"/>
                        <a:t>Long File Names </a:t>
                      </a:r>
                    </a:p>
                    <a:p>
                      <a:pPr algn="ctr"/>
                      <a:r>
                        <a:rPr lang="en-US" dirty="0"/>
                        <a:t>(255 characters, spaces)</a:t>
                      </a:r>
                    </a:p>
                  </a:txBody>
                  <a:tcPr anchor="ctr"/>
                </a:tc>
                <a:tc>
                  <a:txBody>
                    <a:bodyPr/>
                    <a:lstStyle/>
                    <a:p>
                      <a:pPr algn="ctr"/>
                      <a:r>
                        <a:rPr lang="en-US" dirty="0"/>
                        <a:t>Unicode</a:t>
                      </a:r>
                    </a:p>
                    <a:p>
                      <a:pPr algn="ctr"/>
                      <a:r>
                        <a:rPr lang="en-US" dirty="0"/>
                        <a:t>(256</a:t>
                      </a:r>
                      <a:r>
                        <a:rPr lang="en-US" baseline="0" dirty="0"/>
                        <a:t> characters, anything but /)</a:t>
                      </a:r>
                      <a:endParaRPr lang="en-US" dirty="0"/>
                    </a:p>
                  </a:txBody>
                  <a:tcPr anchor="ctr"/>
                </a:tc>
                <a:extLst>
                  <a:ext uri="{0D108BD9-81ED-4DB2-BD59-A6C34878D82A}">
                    <a16:rowId xmlns:a16="http://schemas.microsoft.com/office/drawing/2014/main" val="10003"/>
                  </a:ext>
                </a:extLst>
              </a:tr>
              <a:tr h="615521">
                <a:tc>
                  <a:txBody>
                    <a:bodyPr/>
                    <a:lstStyle/>
                    <a:p>
                      <a:pPr algn="ctr"/>
                      <a:r>
                        <a:rPr lang="en-US" dirty="0"/>
                        <a:t>File size</a:t>
                      </a:r>
                    </a:p>
                  </a:txBody>
                  <a:tcPr anchor="ctr"/>
                </a:tc>
                <a:tc>
                  <a:txBody>
                    <a:bodyPr/>
                    <a:lstStyle/>
                    <a:p>
                      <a:pPr algn="ctr"/>
                      <a:r>
                        <a:rPr lang="en-US" dirty="0"/>
                        <a:t>4 gigabytes</a:t>
                      </a:r>
                    </a:p>
                  </a:txBody>
                  <a:tcPr anchor="ctr"/>
                </a:tc>
                <a:tc>
                  <a:txBody>
                    <a:bodyPr/>
                    <a:lstStyle/>
                    <a:p>
                      <a:pPr algn="ctr"/>
                      <a:r>
                        <a:rPr lang="en-US" dirty="0"/>
                        <a:t>16</a:t>
                      </a:r>
                      <a:r>
                        <a:rPr lang="en-US" baseline="0" dirty="0"/>
                        <a:t> terabytes</a:t>
                      </a:r>
                      <a:endParaRPr lang="en-US" dirty="0"/>
                    </a:p>
                  </a:txBody>
                  <a:tcPr anchor="ctr"/>
                </a:tc>
                <a:extLst>
                  <a:ext uri="{0D108BD9-81ED-4DB2-BD59-A6C34878D82A}">
                    <a16:rowId xmlns:a16="http://schemas.microsoft.com/office/drawing/2014/main" val="10004"/>
                  </a:ext>
                </a:extLst>
              </a:tr>
              <a:tr h="615521">
                <a:tc>
                  <a:txBody>
                    <a:bodyPr/>
                    <a:lstStyle/>
                    <a:p>
                      <a:pPr algn="ctr"/>
                      <a:r>
                        <a:rPr lang="en-US" dirty="0"/>
                        <a:t>Amount of files</a:t>
                      </a:r>
                    </a:p>
                  </a:txBody>
                  <a:tcPr anchor="ctr"/>
                </a:tc>
                <a:tc>
                  <a:txBody>
                    <a:bodyPr/>
                    <a:lstStyle/>
                    <a:p>
                      <a:pPr algn="ctr"/>
                      <a:r>
                        <a:rPr lang="en-US" dirty="0"/>
                        <a:t>268,435,437</a:t>
                      </a:r>
                    </a:p>
                  </a:txBody>
                  <a:tcPr anchor="ctr"/>
                </a:tc>
                <a:tc>
                  <a:txBody>
                    <a:bodyPr/>
                    <a:lstStyle/>
                    <a:p>
                      <a:pPr algn="ctr"/>
                      <a:r>
                        <a:rPr lang="en-US" dirty="0"/>
                        <a:t>4,294,967,295</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2317" y="112233"/>
            <a:ext cx="4716666" cy="523220"/>
          </a:xfrm>
          <a:prstGeom prst="rect">
            <a:avLst/>
          </a:prstGeom>
          <a:noFill/>
        </p:spPr>
        <p:txBody>
          <a:bodyPr wrap="square" rtlCol="0">
            <a:spAutoFit/>
          </a:bodyPr>
          <a:lstStyle/>
          <a:p>
            <a:pPr algn="ctr"/>
            <a:r>
              <a:rPr lang="en-US" sz="2800" dirty="0"/>
              <a:t>5.5.3 File System Facts</a:t>
            </a:r>
          </a:p>
        </p:txBody>
      </p:sp>
      <p:graphicFrame>
        <p:nvGraphicFramePr>
          <p:cNvPr id="2" name="Table 1"/>
          <p:cNvGraphicFramePr>
            <a:graphicFrameLocks noGrp="1"/>
          </p:cNvGraphicFramePr>
          <p:nvPr>
            <p:extLst>
              <p:ext uri="{D42A27DB-BD31-4B8C-83A1-F6EECF244321}">
                <p14:modId xmlns:p14="http://schemas.microsoft.com/office/powerpoint/2010/main" val="637330659"/>
              </p:ext>
            </p:extLst>
          </p:nvPr>
        </p:nvGraphicFramePr>
        <p:xfrm>
          <a:off x="648651" y="635453"/>
          <a:ext cx="10866686" cy="5478013"/>
        </p:xfrm>
        <a:graphic>
          <a:graphicData uri="http://schemas.openxmlformats.org/drawingml/2006/table">
            <a:tbl>
              <a:tblPr firstRow="1" bandRow="1">
                <a:tableStyleId>{5C22544A-7EE6-4342-B048-85BDC9FD1C3A}</a:tableStyleId>
              </a:tblPr>
              <a:tblGrid>
                <a:gridCol w="10866686">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*FAT32 partitions/volumes can be up to 2 terabytes in size.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Windows can read partitions up to the 2 terabyte size, but cannot create them.</a:t>
                      </a:r>
                    </a:p>
                    <a:p>
                      <a:endParaRPr lang="en-US" sz="14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For Windows systems, you will likely choose NTFS over FAT for hard drives to take advantage of additional features not supported by FAT such as:</a:t>
                      </a:r>
                    </a:p>
                  </a:txBody>
                  <a:tcPr/>
                </a:tc>
                <a:extLst>
                  <a:ext uri="{0D108BD9-81ED-4DB2-BD59-A6C34878D82A}">
                    <a16:rowId xmlns:a16="http://schemas.microsoft.com/office/drawing/2014/main" val="10001"/>
                  </a:ext>
                </a:extLst>
              </a:tr>
              <a:tr h="2363973">
                <a:tc>
                  <a:txBody>
                    <a:bodyPr/>
                    <a:lstStyle/>
                    <a:p>
                      <a:pPr lvl="1">
                        <a:lnSpc>
                          <a:spcPct val="150000"/>
                        </a:lnSpc>
                        <a:buFont typeface="Arial" pitchFamily="34" charset="0"/>
                        <a:buChar char="•"/>
                      </a:pPr>
                      <a:r>
                        <a:rPr lang="en-US" sz="1400" dirty="0"/>
                        <a:t>The ability to format larger partition sizes in Windows</a:t>
                      </a:r>
                    </a:p>
                    <a:p>
                      <a:pPr lvl="1">
                        <a:lnSpc>
                          <a:spcPct val="150000"/>
                        </a:lnSpc>
                        <a:buFont typeface="Arial" pitchFamily="34" charset="0"/>
                        <a:buChar char="•"/>
                      </a:pPr>
                      <a:r>
                        <a:rPr lang="en-US" sz="1400" dirty="0"/>
                        <a:t>Smaller cluster sizes for more efficient storage with less wasted space</a:t>
                      </a:r>
                    </a:p>
                    <a:p>
                      <a:pPr lvl="1">
                        <a:lnSpc>
                          <a:spcPct val="150000"/>
                        </a:lnSpc>
                        <a:buFont typeface="Arial" pitchFamily="34" charset="0"/>
                        <a:buChar char="•"/>
                      </a:pPr>
                      <a:r>
                        <a:rPr lang="en-US" sz="1400" dirty="0"/>
                        <a:t>File and folder permissions to control access to files</a:t>
                      </a:r>
                    </a:p>
                    <a:p>
                      <a:pPr lvl="1">
                        <a:lnSpc>
                          <a:spcPct val="150000"/>
                        </a:lnSpc>
                        <a:buFont typeface="Arial" pitchFamily="34" charset="0"/>
                        <a:buChar char="•"/>
                      </a:pPr>
                      <a:r>
                        <a:rPr lang="en-US" sz="1400" dirty="0"/>
                        <a:t>Encryption to hide the contents of a file</a:t>
                      </a:r>
                    </a:p>
                    <a:p>
                      <a:pPr lvl="1">
                        <a:lnSpc>
                          <a:spcPct val="150000"/>
                        </a:lnSpc>
                        <a:buFont typeface="Arial" pitchFamily="34" charset="0"/>
                        <a:buChar char="•"/>
                      </a:pPr>
                      <a:r>
                        <a:rPr lang="en-US" sz="1400" dirty="0"/>
                        <a:t>Compression to reduce the amount of space used by files</a:t>
                      </a:r>
                    </a:p>
                    <a:p>
                      <a:pPr lvl="1">
                        <a:lnSpc>
                          <a:spcPct val="150000"/>
                        </a:lnSpc>
                        <a:buFont typeface="Arial" pitchFamily="34" charset="0"/>
                        <a:buChar char="•"/>
                      </a:pPr>
                      <a:r>
                        <a:rPr lang="en-US" sz="1400" dirty="0"/>
                        <a:t>Disk quotas to restrict the amount of disk space that files saved by a user can use</a:t>
                      </a:r>
                    </a:p>
                    <a:p>
                      <a:pPr lvl="1">
                        <a:lnSpc>
                          <a:spcPct val="150000"/>
                        </a:lnSpc>
                        <a:buFont typeface="Arial" pitchFamily="34" charset="0"/>
                        <a:buChar char="•"/>
                      </a:pPr>
                      <a:r>
                        <a:rPr lang="en-US" sz="1400" dirty="0"/>
                        <a:t>Volume mount points that allow you to map disk space on another partition into an existing volume</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Extended File Allocation Table (</a:t>
                      </a:r>
                      <a:r>
                        <a:rPr lang="en-US" sz="1400" dirty="0" err="1"/>
                        <a:t>exFAT</a:t>
                      </a:r>
                      <a:r>
                        <a:rPr lang="en-US" sz="1400" dirty="0"/>
                        <a:t>, sometimes called FAT64) file system is a special file system that is designed to support large flash drives.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Using NTFS on flash drives is usually not a good idea due to its high overhead and risk of corruption if the device is not stopped properly prior to removal.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However, many flash drives exceed the 32 GB limit discussed above. Microsoft introduced native </a:t>
                      </a:r>
                      <a:r>
                        <a:rPr lang="en-US" sz="1400" dirty="0" err="1"/>
                        <a:t>exFAT</a:t>
                      </a:r>
                      <a:r>
                        <a:rPr lang="en-US" sz="1400" dirty="0"/>
                        <a:t> support in Windows 7 to allow large removable flash storage devices to continue to use a FAT-type file system.</a:t>
                      </a:r>
                    </a:p>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1941" y="157936"/>
            <a:ext cx="4866792" cy="523220"/>
          </a:xfrm>
          <a:prstGeom prst="rect">
            <a:avLst/>
          </a:prstGeom>
          <a:noFill/>
        </p:spPr>
        <p:txBody>
          <a:bodyPr wrap="square" rtlCol="0">
            <a:spAutoFit/>
          </a:bodyPr>
          <a:lstStyle/>
          <a:p>
            <a:pPr algn="ctr"/>
            <a:r>
              <a:rPr lang="en-US" sz="2800" dirty="0"/>
              <a:t>5.5.5 MBR Partitioning Facts</a:t>
            </a:r>
          </a:p>
        </p:txBody>
      </p:sp>
      <p:graphicFrame>
        <p:nvGraphicFramePr>
          <p:cNvPr id="2" name="Table 1"/>
          <p:cNvGraphicFramePr>
            <a:graphicFrameLocks noGrp="1"/>
          </p:cNvGraphicFramePr>
          <p:nvPr>
            <p:extLst>
              <p:ext uri="{D42A27DB-BD31-4B8C-83A1-F6EECF244321}">
                <p14:modId xmlns:p14="http://schemas.microsoft.com/office/powerpoint/2010/main" val="1581164167"/>
              </p:ext>
            </p:extLst>
          </p:nvPr>
        </p:nvGraphicFramePr>
        <p:xfrm>
          <a:off x="893253" y="910888"/>
          <a:ext cx="10572705" cy="4393996"/>
        </p:xfrm>
        <a:graphic>
          <a:graphicData uri="http://schemas.openxmlformats.org/drawingml/2006/table">
            <a:tbl>
              <a:tblPr firstRow="1" bandRow="1">
                <a:tableStyleId>{5C22544A-7EE6-4342-B048-85BDC9FD1C3A}</a:tableStyleId>
              </a:tblPr>
              <a:tblGrid>
                <a:gridCol w="10572705">
                  <a:extLst>
                    <a:ext uri="{9D8B030D-6E8A-4147-A177-3AD203B41FA5}">
                      <a16:colId xmlns:a16="http://schemas.microsoft.com/office/drawing/2014/main" val="20000"/>
                    </a:ext>
                  </a:extLst>
                </a:gridCol>
              </a:tblGrid>
              <a:tr h="53776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t>A </a:t>
                      </a:r>
                      <a:r>
                        <a:rPr lang="en-US" sz="1600" i="1" dirty="0"/>
                        <a:t>partition</a:t>
                      </a:r>
                      <a:r>
                        <a:rPr lang="en-US" sz="1600" dirty="0"/>
                        <a:t> is a logical division of the storage space on a hard disk drive. </a:t>
                      </a:r>
                    </a:p>
                  </a:txBody>
                  <a:tcPr/>
                </a:tc>
                <a:extLst>
                  <a:ext uri="{0D108BD9-81ED-4DB2-BD59-A6C34878D82A}">
                    <a16:rowId xmlns:a16="http://schemas.microsoft.com/office/drawing/2014/main" val="10000"/>
                  </a:ext>
                </a:extLst>
              </a:tr>
              <a:tr h="825276">
                <a:tc>
                  <a:txBody>
                    <a:bodyPr/>
                    <a:lstStyle/>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Partitions are identified by 16-bit entries that make up the partition table located in the master boot record (MBR) of that drive. </a:t>
                      </a:r>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600" dirty="0"/>
                    </a:p>
                  </a:txBody>
                  <a:tcPr/>
                </a:tc>
                <a:extLst>
                  <a:ext uri="{0D108BD9-81ED-4DB2-BD59-A6C34878D82A}">
                    <a16:rowId xmlns:a16="http://schemas.microsoft.com/office/drawing/2014/main" val="10001"/>
                  </a:ext>
                </a:extLst>
              </a:tr>
              <a:tr h="1005840">
                <a:tc>
                  <a:txBody>
                    <a:bodyPr/>
                    <a:lstStyle/>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600" dirty="0"/>
                        <a:t>A hard disk can contain a single partition that encompasses the entire drive or multiple partitions that divide up the storage space on the hard disk drive.</a:t>
                      </a:r>
                    </a:p>
                    <a:p>
                      <a:pPr>
                        <a:lnSpc>
                          <a:spcPct val="150000"/>
                        </a:lnSpc>
                      </a:pPr>
                      <a:endParaRPr lang="en-US" sz="16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t>Windows supports two different kinds of disks: basic and dynamic.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600" dirty="0"/>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The disk type controls characteristics about how partitions and volumes are defined.</a:t>
                      </a:r>
                    </a:p>
                    <a:p>
                      <a:pPr>
                        <a:lnSpc>
                          <a:spcPct val="150000"/>
                        </a:lnSpc>
                      </a:pP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1021" y="344245"/>
            <a:ext cx="5743254" cy="523220"/>
          </a:xfrm>
          <a:prstGeom prst="rect">
            <a:avLst/>
          </a:prstGeom>
          <a:noFill/>
        </p:spPr>
        <p:txBody>
          <a:bodyPr wrap="square" rtlCol="0">
            <a:spAutoFit/>
          </a:bodyPr>
          <a:lstStyle/>
          <a:p>
            <a:pPr algn="ctr"/>
            <a:r>
              <a:rPr lang="en-US" sz="2800" dirty="0"/>
              <a:t>5.5.5 MBR Partitioning Facts</a:t>
            </a:r>
          </a:p>
        </p:txBody>
      </p:sp>
      <p:pic>
        <p:nvPicPr>
          <p:cNvPr id="54274" name="Picture 2"/>
          <p:cNvPicPr>
            <a:picLocks noChangeAspect="1" noChangeArrowheads="1"/>
          </p:cNvPicPr>
          <p:nvPr/>
        </p:nvPicPr>
        <p:blipFill>
          <a:blip r:embed="rId2" cstate="print"/>
          <a:srcRect b="5768"/>
          <a:stretch>
            <a:fillRect/>
          </a:stretch>
        </p:blipFill>
        <p:spPr bwMode="auto">
          <a:xfrm>
            <a:off x="1191803" y="867465"/>
            <a:ext cx="10037851" cy="52197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5539" y="169585"/>
            <a:ext cx="5393932" cy="523220"/>
          </a:xfrm>
          <a:prstGeom prst="rect">
            <a:avLst/>
          </a:prstGeom>
          <a:noFill/>
        </p:spPr>
        <p:txBody>
          <a:bodyPr wrap="square" rtlCol="0">
            <a:spAutoFit/>
          </a:bodyPr>
          <a:lstStyle/>
          <a:p>
            <a:pPr algn="ctr"/>
            <a:r>
              <a:rPr lang="en-US" sz="2800" dirty="0"/>
              <a:t>5.5.5 MBR Partitioning Facts</a:t>
            </a:r>
          </a:p>
        </p:txBody>
      </p:sp>
      <p:graphicFrame>
        <p:nvGraphicFramePr>
          <p:cNvPr id="2" name="Table 1"/>
          <p:cNvGraphicFramePr>
            <a:graphicFrameLocks noGrp="1"/>
          </p:cNvGraphicFramePr>
          <p:nvPr>
            <p:extLst>
              <p:ext uri="{D42A27DB-BD31-4B8C-83A1-F6EECF244321}">
                <p14:modId xmlns:p14="http://schemas.microsoft.com/office/powerpoint/2010/main" val="1603624625"/>
              </p:ext>
            </p:extLst>
          </p:nvPr>
        </p:nvGraphicFramePr>
        <p:xfrm>
          <a:off x="1088366" y="692805"/>
          <a:ext cx="10158413" cy="5382683"/>
        </p:xfrm>
        <a:graphic>
          <a:graphicData uri="http://schemas.openxmlformats.org/drawingml/2006/table">
            <a:tbl>
              <a:tblPr firstRow="1" bandRow="1">
                <a:tableStyleId>{5C22544A-7EE6-4342-B048-85BDC9FD1C3A}</a:tableStyleId>
              </a:tblPr>
              <a:tblGrid>
                <a:gridCol w="1351126">
                  <a:extLst>
                    <a:ext uri="{9D8B030D-6E8A-4147-A177-3AD203B41FA5}">
                      <a16:colId xmlns:a16="http://schemas.microsoft.com/office/drawing/2014/main" val="20000"/>
                    </a:ext>
                  </a:extLst>
                </a:gridCol>
                <a:gridCol w="8807287">
                  <a:extLst>
                    <a:ext uri="{9D8B030D-6E8A-4147-A177-3AD203B41FA5}">
                      <a16:colId xmlns:a16="http://schemas.microsoft.com/office/drawing/2014/main" val="20001"/>
                    </a:ext>
                  </a:extLst>
                </a:gridCol>
              </a:tblGrid>
              <a:tr h="447346">
                <a:tc rowSpan="2">
                  <a:txBody>
                    <a:bodyPr/>
                    <a:lstStyle/>
                    <a:p>
                      <a:pPr>
                        <a:lnSpc>
                          <a:spcPct val="150000"/>
                        </a:lnSpc>
                      </a:pPr>
                      <a:r>
                        <a:rPr lang="en-US" sz="1400" dirty="0"/>
                        <a:t>Dynamic</a:t>
                      </a:r>
                    </a:p>
                  </a:txBody>
                  <a:tcPr/>
                </a:tc>
                <a:tc>
                  <a:txBody>
                    <a:bodyPr/>
                    <a:lstStyle/>
                    <a:p>
                      <a:r>
                        <a:rPr lang="en-US" sz="1400" dirty="0"/>
                        <a:t>Dynamic disks have the following characteristics:</a:t>
                      </a:r>
                    </a:p>
                  </a:txBody>
                  <a:tcPr/>
                </a:tc>
                <a:extLst>
                  <a:ext uri="{0D108BD9-81ED-4DB2-BD59-A6C34878D82A}">
                    <a16:rowId xmlns:a16="http://schemas.microsoft.com/office/drawing/2014/main" val="10000"/>
                  </a:ext>
                </a:extLst>
              </a:tr>
              <a:tr h="1654566">
                <a:tc vMerge="1">
                  <a:txBody>
                    <a:bodyPr/>
                    <a:lstStyle/>
                    <a:p>
                      <a:endParaRPr lang="en-US" sz="1400" dirty="0"/>
                    </a:p>
                  </a:txBody>
                  <a:tcPr/>
                </a:tc>
                <a:tc>
                  <a:txBody>
                    <a:bodyPr/>
                    <a:lstStyle/>
                    <a:p>
                      <a:pPr marL="285750" indent="-285750">
                        <a:lnSpc>
                          <a:spcPct val="200000"/>
                        </a:lnSpc>
                        <a:buFont typeface="Arial" charset="0"/>
                        <a:buChar char="•"/>
                      </a:pPr>
                      <a:r>
                        <a:rPr lang="en-US" sz="1400" dirty="0"/>
                        <a:t>Volumes on dynamic disks are like partitions and logical</a:t>
                      </a:r>
                      <a:r>
                        <a:rPr lang="en-US" sz="1400" baseline="0" dirty="0"/>
                        <a:t> drives on basic disks.</a:t>
                      </a:r>
                    </a:p>
                    <a:p>
                      <a:pPr marL="285750" indent="-285750">
                        <a:lnSpc>
                          <a:spcPct val="200000"/>
                        </a:lnSpc>
                        <a:buFont typeface="Arial" charset="0"/>
                        <a:buChar char="•"/>
                      </a:pPr>
                      <a:r>
                        <a:rPr lang="en-US" sz="1400" baseline="0" dirty="0"/>
                        <a:t>Dynamic disks support up to 128 volumes.</a:t>
                      </a:r>
                    </a:p>
                    <a:p>
                      <a:pPr marL="285750" indent="-285750">
                        <a:lnSpc>
                          <a:spcPct val="200000"/>
                        </a:lnSpc>
                        <a:buFont typeface="Arial" charset="0"/>
                        <a:buChar char="•"/>
                      </a:pPr>
                      <a:r>
                        <a:rPr lang="en-US" sz="1400" baseline="0" dirty="0"/>
                        <a:t>Dynamic disks support volumes that use </a:t>
                      </a:r>
                      <a:r>
                        <a:rPr lang="en-US" sz="1400" baseline="0" dirty="0" err="1"/>
                        <a:t>discontiguous</a:t>
                      </a:r>
                      <a:r>
                        <a:rPr lang="en-US" sz="1400" baseline="0" dirty="0"/>
                        <a:t> disk space.</a:t>
                      </a:r>
                    </a:p>
                    <a:p>
                      <a:pPr marL="742950" lvl="1" indent="-285750">
                        <a:lnSpc>
                          <a:spcPct val="200000"/>
                        </a:lnSpc>
                        <a:buFont typeface="Courier New" charset="0"/>
                        <a:buChar char="o"/>
                      </a:pPr>
                      <a:r>
                        <a:rPr lang="en-US" sz="1400" i="1" baseline="0" dirty="0"/>
                        <a:t>Simple</a:t>
                      </a:r>
                      <a:r>
                        <a:rPr lang="en-US" sz="1400" baseline="0" dirty="0"/>
                        <a:t> volumes contain disk space from a single hard disk (either contiguous or </a:t>
                      </a:r>
                      <a:r>
                        <a:rPr lang="en-US" sz="1400" baseline="0" dirty="0" err="1"/>
                        <a:t>discontiguous</a:t>
                      </a:r>
                      <a:r>
                        <a:rPr lang="en-US" sz="1400" baseline="0" dirty="0"/>
                        <a:t> space).</a:t>
                      </a:r>
                    </a:p>
                    <a:p>
                      <a:pPr marL="742950" lvl="1" indent="-285750">
                        <a:lnSpc>
                          <a:spcPct val="200000"/>
                        </a:lnSpc>
                        <a:buFont typeface="Courier New" charset="0"/>
                        <a:buChar char="o"/>
                      </a:pPr>
                      <a:r>
                        <a:rPr lang="en-US" sz="1400" i="1" baseline="0" dirty="0"/>
                        <a:t>Spanned</a:t>
                      </a:r>
                      <a:r>
                        <a:rPr lang="en-US" sz="1400" baseline="0" dirty="0"/>
                        <a:t> volumes contain disk space from multiple hard disks, grouped together into a single logical volume.</a:t>
                      </a:r>
                    </a:p>
                    <a:p>
                      <a:pPr marL="285750" indent="-285750">
                        <a:lnSpc>
                          <a:spcPct val="200000"/>
                        </a:lnSpc>
                        <a:buFont typeface="Arial" charset="0"/>
                        <a:buChar char="•"/>
                      </a:pPr>
                      <a:r>
                        <a:rPr lang="en-US" sz="1400" baseline="0" dirty="0"/>
                        <a:t>Dynamic disks store partitioning information in a hidden database on all dynamic disks in the system.</a:t>
                      </a:r>
                    </a:p>
                    <a:p>
                      <a:pPr marL="285750" indent="-285750">
                        <a:lnSpc>
                          <a:spcPct val="200000"/>
                        </a:lnSpc>
                        <a:buFont typeface="Arial" charset="0"/>
                        <a:buChar char="•"/>
                      </a:pPr>
                      <a:endParaRPr lang="en-US" sz="1400" dirty="0"/>
                    </a:p>
                  </a:txBody>
                  <a:tcPr/>
                </a:tc>
                <a:extLst>
                  <a:ext uri="{0D108BD9-81ED-4DB2-BD59-A6C34878D82A}">
                    <a16:rowId xmlns:a16="http://schemas.microsoft.com/office/drawing/2014/main" val="10001"/>
                  </a:ext>
                </a:extLst>
              </a:tr>
              <a:tr h="1856857">
                <a:tc gridSpan="2">
                  <a:txBody>
                    <a:bodyPr/>
                    <a:lstStyle/>
                    <a:p>
                      <a:pPr>
                        <a:lnSpc>
                          <a:spcPct val="200000"/>
                        </a:lnSpc>
                      </a:pPr>
                      <a:r>
                        <a:rPr lang="en-US" sz="1400" dirty="0"/>
                        <a:t>Be aware of the following when managing partitions and volumes:</a:t>
                      </a:r>
                    </a:p>
                    <a:p>
                      <a:pPr marL="285750" indent="-285750">
                        <a:lnSpc>
                          <a:spcPct val="200000"/>
                        </a:lnSpc>
                        <a:buFont typeface="Arial" charset="0"/>
                        <a:buChar char="•"/>
                      </a:pPr>
                      <a:r>
                        <a:rPr lang="en-US" sz="1400" dirty="0"/>
                        <a:t>Use Disk Management or </a:t>
                      </a:r>
                      <a:r>
                        <a:rPr lang="en-US" sz="1400" dirty="0" err="1"/>
                        <a:t>DiskPart</a:t>
                      </a:r>
                      <a:r>
                        <a:rPr lang="en-US" sz="1400" dirty="0"/>
                        <a:t> to create, format, and manage partitions and volumes. You access Disk Management on Windows systems through Computer Management. You access </a:t>
                      </a:r>
                      <a:r>
                        <a:rPr lang="en-US" sz="1400" dirty="0" err="1"/>
                        <a:t>DiskPart</a:t>
                      </a:r>
                      <a:r>
                        <a:rPr lang="en-US" sz="1400" dirty="0"/>
                        <a:t> from the command prompt by entering </a:t>
                      </a:r>
                      <a:r>
                        <a:rPr lang="en-US" sz="1400" b="1" dirty="0"/>
                        <a:t>cmd</a:t>
                      </a:r>
                      <a:r>
                        <a:rPr lang="en-US" sz="1400" dirty="0"/>
                        <a:t>.</a:t>
                      </a:r>
                    </a:p>
                    <a:p>
                      <a:pPr marL="285750" indent="-285750">
                        <a:lnSpc>
                          <a:spcPct val="200000"/>
                        </a:lnSpc>
                        <a:buFont typeface="Arial" charset="0"/>
                        <a:buChar char="•"/>
                      </a:pPr>
                      <a:r>
                        <a:rPr lang="en-US" sz="1400" dirty="0"/>
                        <a:t>Basic and dynamic disks use the same hardware, but different partitioning methods.</a:t>
                      </a:r>
                    </a:p>
                  </a:txBody>
                  <a:tcPr/>
                </a:tc>
                <a:tc hMerge="1">
                  <a:txBody>
                    <a:bodyPr/>
                    <a:lstStyle/>
                    <a:p>
                      <a:pPr>
                        <a:lnSpc>
                          <a:spcPct val="150000"/>
                        </a:lnSpc>
                      </a:pP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0912" y="241504"/>
            <a:ext cx="4481587" cy="523220"/>
          </a:xfrm>
          <a:prstGeom prst="rect">
            <a:avLst/>
          </a:prstGeom>
          <a:noFill/>
        </p:spPr>
        <p:txBody>
          <a:bodyPr wrap="square" rtlCol="0">
            <a:spAutoFit/>
          </a:bodyPr>
          <a:lstStyle/>
          <a:p>
            <a:pPr algn="ctr"/>
            <a:r>
              <a:rPr lang="en-US" sz="2800" dirty="0"/>
              <a:t>5.5.5 MBR Partitioning Facts</a:t>
            </a:r>
          </a:p>
        </p:txBody>
      </p:sp>
      <p:pic>
        <p:nvPicPr>
          <p:cNvPr id="58369" name="Picture 1"/>
          <p:cNvPicPr>
            <a:picLocks noChangeAspect="1" noChangeArrowheads="1"/>
          </p:cNvPicPr>
          <p:nvPr/>
        </p:nvPicPr>
        <p:blipFill>
          <a:blip r:embed="rId2" cstate="print"/>
          <a:srcRect/>
          <a:stretch>
            <a:fillRect/>
          </a:stretch>
        </p:blipFill>
        <p:spPr bwMode="auto">
          <a:xfrm>
            <a:off x="1160980" y="850044"/>
            <a:ext cx="10078948" cy="53086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506" y="426438"/>
            <a:ext cx="6400800" cy="523220"/>
          </a:xfrm>
          <a:prstGeom prst="rect">
            <a:avLst/>
          </a:prstGeom>
          <a:noFill/>
        </p:spPr>
        <p:txBody>
          <a:bodyPr wrap="square" rtlCol="0">
            <a:spAutoFit/>
          </a:bodyPr>
          <a:lstStyle/>
          <a:p>
            <a:pPr algn="ctr"/>
            <a:r>
              <a:rPr lang="en-US" sz="2800" dirty="0"/>
              <a:t>5.6.6 Disk Status Facts</a:t>
            </a:r>
          </a:p>
        </p:txBody>
      </p:sp>
      <p:sp>
        <p:nvSpPr>
          <p:cNvPr id="2" name="TextBox 1"/>
          <p:cNvSpPr txBox="1"/>
          <p:nvPr/>
        </p:nvSpPr>
        <p:spPr>
          <a:xfrm>
            <a:off x="945222" y="1083222"/>
            <a:ext cx="10027578" cy="338554"/>
          </a:xfrm>
          <a:prstGeom prst="rect">
            <a:avLst/>
          </a:prstGeom>
          <a:noFill/>
        </p:spPr>
        <p:txBody>
          <a:bodyPr wrap="square" rtlCol="0">
            <a:spAutoFit/>
          </a:bodyPr>
          <a:lstStyle/>
          <a:p>
            <a:r>
              <a:rPr lang="en-US" sz="1600" dirty="0"/>
              <a:t>The following table describes various disk and volume statuses that you might encounter in Disk Management:</a:t>
            </a:r>
          </a:p>
        </p:txBody>
      </p:sp>
      <p:graphicFrame>
        <p:nvGraphicFramePr>
          <p:cNvPr id="3" name="Table 2"/>
          <p:cNvGraphicFramePr>
            <a:graphicFrameLocks noGrp="1"/>
          </p:cNvGraphicFramePr>
          <p:nvPr>
            <p:extLst>
              <p:ext uri="{D42A27DB-BD31-4B8C-83A1-F6EECF244321}">
                <p14:modId xmlns:p14="http://schemas.microsoft.com/office/powerpoint/2010/main" val="1704588840"/>
              </p:ext>
            </p:extLst>
          </p:nvPr>
        </p:nvGraphicFramePr>
        <p:xfrm>
          <a:off x="945222" y="1736808"/>
          <a:ext cx="10140594" cy="4170833"/>
        </p:xfrm>
        <a:graphic>
          <a:graphicData uri="http://schemas.openxmlformats.org/drawingml/2006/table">
            <a:tbl>
              <a:tblPr firstRow="1" bandRow="1">
                <a:tableStyleId>{5C22544A-7EE6-4342-B048-85BDC9FD1C3A}</a:tableStyleId>
              </a:tblPr>
              <a:tblGrid>
                <a:gridCol w="1720483">
                  <a:extLst>
                    <a:ext uri="{9D8B030D-6E8A-4147-A177-3AD203B41FA5}">
                      <a16:colId xmlns:a16="http://schemas.microsoft.com/office/drawing/2014/main" val="20000"/>
                    </a:ext>
                  </a:extLst>
                </a:gridCol>
                <a:gridCol w="8420111">
                  <a:extLst>
                    <a:ext uri="{9D8B030D-6E8A-4147-A177-3AD203B41FA5}">
                      <a16:colId xmlns:a16="http://schemas.microsoft.com/office/drawing/2014/main" val="20001"/>
                    </a:ext>
                  </a:extLst>
                </a:gridCol>
              </a:tblGrid>
              <a:tr h="675101">
                <a:tc>
                  <a:txBody>
                    <a:bodyPr/>
                    <a:lstStyle/>
                    <a:p>
                      <a:r>
                        <a:rPr lang="en-US" dirty="0"/>
                        <a:t>Status</a:t>
                      </a:r>
                    </a:p>
                  </a:txBody>
                  <a:tcPr/>
                </a:tc>
                <a:tc>
                  <a:txBody>
                    <a:bodyPr/>
                    <a:lstStyle/>
                    <a:p>
                      <a:r>
                        <a:rPr lang="en-US" dirty="0"/>
                        <a:t>Description</a:t>
                      </a:r>
                    </a:p>
                  </a:txBody>
                  <a:tcPr/>
                </a:tc>
                <a:extLst>
                  <a:ext uri="{0D108BD9-81ED-4DB2-BD59-A6C34878D82A}">
                    <a16:rowId xmlns:a16="http://schemas.microsoft.com/office/drawing/2014/main" val="10000"/>
                  </a:ext>
                </a:extLst>
              </a:tr>
              <a:tr h="1165244">
                <a:tc>
                  <a:txBody>
                    <a:bodyPr/>
                    <a:lstStyle/>
                    <a:p>
                      <a:r>
                        <a:rPr lang="en-US" dirty="0"/>
                        <a:t>Healthy</a:t>
                      </a:r>
                      <a:r>
                        <a:rPr lang="en-US" baseline="0" dirty="0"/>
                        <a:t> or Online</a:t>
                      </a:r>
                      <a:endParaRPr lang="en-US" dirty="0"/>
                    </a:p>
                  </a:txBody>
                  <a:tcPr/>
                </a:tc>
                <a:tc>
                  <a:txBody>
                    <a:bodyPr/>
                    <a:lstStyle/>
                    <a:p>
                      <a:r>
                        <a:rPr lang="en-US" dirty="0"/>
                        <a:t>The Healthy</a:t>
                      </a:r>
                      <a:r>
                        <a:rPr lang="en-US" baseline="0" dirty="0"/>
                        <a:t> or Online status indicates that the disk is turned on and can be accessed.  The volume on the disk is valid and has no errors.</a:t>
                      </a:r>
                      <a:endParaRPr lang="en-US" dirty="0"/>
                    </a:p>
                  </a:txBody>
                  <a:tcPr/>
                </a:tc>
                <a:extLst>
                  <a:ext uri="{0D108BD9-81ED-4DB2-BD59-A6C34878D82A}">
                    <a16:rowId xmlns:a16="http://schemas.microsoft.com/office/drawing/2014/main" val="10001"/>
                  </a:ext>
                </a:extLst>
              </a:tr>
              <a:tr h="1165244">
                <a:tc>
                  <a:txBody>
                    <a:bodyPr/>
                    <a:lstStyle/>
                    <a:p>
                      <a:r>
                        <a:rPr lang="en-US" dirty="0"/>
                        <a:t>Formatting </a:t>
                      </a:r>
                    </a:p>
                  </a:txBody>
                  <a:tcPr/>
                </a:tc>
                <a:tc>
                  <a:txBody>
                    <a:bodyPr/>
                    <a:lstStyle/>
                    <a:p>
                      <a:r>
                        <a:rPr lang="en-US" dirty="0"/>
                        <a:t>The Formatting status</a:t>
                      </a:r>
                      <a:r>
                        <a:rPr lang="en-US" baseline="0" dirty="0"/>
                        <a:t> is shown for volumes during the formatting process.  After formatting, the status for the volume changes to Healthy.</a:t>
                      </a:r>
                      <a:endParaRPr lang="en-US" dirty="0"/>
                    </a:p>
                  </a:txBody>
                  <a:tcPr/>
                </a:tc>
                <a:extLst>
                  <a:ext uri="{0D108BD9-81ED-4DB2-BD59-A6C34878D82A}">
                    <a16:rowId xmlns:a16="http://schemas.microsoft.com/office/drawing/2014/main" val="10002"/>
                  </a:ext>
                </a:extLst>
              </a:tr>
              <a:tr h="1165244">
                <a:tc>
                  <a:txBody>
                    <a:bodyPr/>
                    <a:lstStyle/>
                    <a:p>
                      <a:r>
                        <a:rPr lang="en-US" dirty="0"/>
                        <a:t>Unallocated</a:t>
                      </a:r>
                    </a:p>
                  </a:txBody>
                  <a:tcPr/>
                </a:tc>
                <a:tc>
                  <a:txBody>
                    <a:bodyPr/>
                    <a:lstStyle/>
                    <a:p>
                      <a:r>
                        <a:rPr lang="en-US" dirty="0"/>
                        <a:t>The Unallocated status</a:t>
                      </a:r>
                      <a:r>
                        <a:rPr lang="en-US" baseline="0" dirty="0"/>
                        <a:t> shows for portions of a disk that have not been assigned to a partition or a volume.</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2235" y="344245"/>
            <a:ext cx="7346022" cy="523220"/>
          </a:xfrm>
          <a:prstGeom prst="rect">
            <a:avLst/>
          </a:prstGeom>
          <a:noFill/>
        </p:spPr>
        <p:txBody>
          <a:bodyPr wrap="square" rtlCol="0">
            <a:spAutoFit/>
          </a:bodyPr>
          <a:lstStyle/>
          <a:p>
            <a:pPr algn="ctr"/>
            <a:r>
              <a:rPr lang="en-US" sz="2800" dirty="0"/>
              <a:t>5.5.5 MBR Partitioning Facts</a:t>
            </a:r>
          </a:p>
        </p:txBody>
      </p:sp>
      <p:graphicFrame>
        <p:nvGraphicFramePr>
          <p:cNvPr id="2" name="Table 1"/>
          <p:cNvGraphicFramePr>
            <a:graphicFrameLocks noGrp="1"/>
          </p:cNvGraphicFramePr>
          <p:nvPr>
            <p:extLst>
              <p:ext uri="{D42A27DB-BD31-4B8C-83A1-F6EECF244321}">
                <p14:modId xmlns:p14="http://schemas.microsoft.com/office/powerpoint/2010/main" val="973589931"/>
              </p:ext>
            </p:extLst>
          </p:nvPr>
        </p:nvGraphicFramePr>
        <p:xfrm>
          <a:off x="960634" y="997068"/>
          <a:ext cx="10371762" cy="4797556"/>
        </p:xfrm>
        <a:graphic>
          <a:graphicData uri="http://schemas.openxmlformats.org/drawingml/2006/table">
            <a:tbl>
              <a:tblPr firstRow="1" bandRow="1">
                <a:tableStyleId>{5C22544A-7EE6-4342-B048-85BDC9FD1C3A}</a:tableStyleId>
              </a:tblPr>
              <a:tblGrid>
                <a:gridCol w="1957824">
                  <a:extLst>
                    <a:ext uri="{9D8B030D-6E8A-4147-A177-3AD203B41FA5}">
                      <a16:colId xmlns:a16="http://schemas.microsoft.com/office/drawing/2014/main" val="20000"/>
                    </a:ext>
                  </a:extLst>
                </a:gridCol>
                <a:gridCol w="8413938">
                  <a:extLst>
                    <a:ext uri="{9D8B030D-6E8A-4147-A177-3AD203B41FA5}">
                      <a16:colId xmlns:a16="http://schemas.microsoft.com/office/drawing/2014/main" val="20001"/>
                    </a:ext>
                  </a:extLst>
                </a:gridCol>
              </a:tblGrid>
              <a:tr h="1002734">
                <a:tc>
                  <a:txBody>
                    <a:bodyPr/>
                    <a:lstStyle/>
                    <a:p>
                      <a:r>
                        <a:rPr lang="en-US" sz="1400" dirty="0"/>
                        <a:t>Initializing</a:t>
                      </a:r>
                    </a:p>
                  </a:txBody>
                  <a:tcPr/>
                </a:tc>
                <a:tc>
                  <a:txBody>
                    <a:bodyPr/>
                    <a:lstStyle/>
                    <a:p>
                      <a:pPr>
                        <a:lnSpc>
                          <a:spcPct val="150000"/>
                        </a:lnSpc>
                      </a:pPr>
                      <a:r>
                        <a:rPr lang="en-US" sz="1400" dirty="0"/>
                        <a:t>The Initializing process</a:t>
                      </a:r>
                      <a:r>
                        <a:rPr lang="en-US" sz="1400" baseline="0" dirty="0"/>
                        <a:t> shows while a disk is being converted from a basic disk to a dynamic disk.  After the conversion, the status for the volume changes to Healthy.</a:t>
                      </a:r>
                      <a:endParaRPr lang="en-US" sz="1400" dirty="0"/>
                    </a:p>
                  </a:txBody>
                  <a:tcPr/>
                </a:tc>
                <a:extLst>
                  <a:ext uri="{0D108BD9-81ED-4DB2-BD59-A6C34878D82A}">
                    <a16:rowId xmlns:a16="http://schemas.microsoft.com/office/drawing/2014/main" val="10000"/>
                  </a:ext>
                </a:extLst>
              </a:tr>
              <a:tr h="992492">
                <a:tc>
                  <a:txBody>
                    <a:bodyPr/>
                    <a:lstStyle/>
                    <a:p>
                      <a:r>
                        <a:rPr lang="en-US" sz="1400" dirty="0"/>
                        <a:t>No Media</a:t>
                      </a:r>
                    </a:p>
                  </a:txBody>
                  <a:tcPr/>
                </a:tc>
                <a:tc>
                  <a:txBody>
                    <a:bodyPr/>
                    <a:lstStyle/>
                    <a:p>
                      <a:pPr>
                        <a:lnSpc>
                          <a:spcPct val="150000"/>
                        </a:lnSpc>
                      </a:pPr>
                      <a:r>
                        <a:rPr lang="en-US" sz="1400" dirty="0"/>
                        <a:t>The No Media status shows for an optical or</a:t>
                      </a:r>
                      <a:r>
                        <a:rPr lang="en-US" sz="1400" baseline="0" dirty="0"/>
                        <a:t> removable media drive that does not contain a valid disc.  This disk status only applies to CD-ROM, DVD-ROM, or removable disks.</a:t>
                      </a:r>
                      <a:endParaRPr lang="en-US" sz="1400" dirty="0"/>
                    </a:p>
                  </a:txBody>
                  <a:tcPr/>
                </a:tc>
                <a:extLst>
                  <a:ext uri="{0D108BD9-81ED-4DB2-BD59-A6C34878D82A}">
                    <a16:rowId xmlns:a16="http://schemas.microsoft.com/office/drawing/2014/main" val="10001"/>
                  </a:ext>
                </a:extLst>
              </a:tr>
              <a:tr h="1401165">
                <a:tc>
                  <a:txBody>
                    <a:bodyPr/>
                    <a:lstStyle/>
                    <a:p>
                      <a:r>
                        <a:rPr lang="en-US" sz="1400" dirty="0"/>
                        <a:t>Foreign</a:t>
                      </a:r>
                    </a:p>
                  </a:txBody>
                  <a:tcPr/>
                </a:tc>
                <a:tc>
                  <a:txBody>
                    <a:bodyPr/>
                    <a:lstStyle/>
                    <a:p>
                      <a:pPr>
                        <a:lnSpc>
                          <a:spcPct val="150000"/>
                        </a:lnSpc>
                      </a:pPr>
                      <a:r>
                        <a:rPr lang="en-US" sz="1400" dirty="0"/>
                        <a:t>A Foreign disk</a:t>
                      </a:r>
                      <a:r>
                        <a:rPr lang="en-US" sz="1400" baseline="0" dirty="0"/>
                        <a:t> is a dynamic disk that was created in one system and moved to another system.  When you first add the disk to a different system, the partition information for the disk must be updated to reflect all dynamic disks in the current system.  Import the disk to make it available I the new system.</a:t>
                      </a:r>
                      <a:endParaRPr lang="en-US" sz="1400" dirty="0"/>
                    </a:p>
                  </a:txBody>
                  <a:tcPr/>
                </a:tc>
                <a:extLst>
                  <a:ext uri="{0D108BD9-81ED-4DB2-BD59-A6C34878D82A}">
                    <a16:rowId xmlns:a16="http://schemas.microsoft.com/office/drawing/2014/main" val="10002"/>
                  </a:ext>
                </a:extLst>
              </a:tr>
              <a:tr h="1401165">
                <a:tc>
                  <a:txBody>
                    <a:bodyPr/>
                    <a:lstStyle/>
                    <a:p>
                      <a:r>
                        <a:rPr lang="en-US" sz="1400" dirty="0"/>
                        <a:t>Not Initialized Unknown</a:t>
                      </a:r>
                    </a:p>
                  </a:txBody>
                  <a:tcPr/>
                </a:tc>
                <a:tc>
                  <a:txBody>
                    <a:bodyPr/>
                    <a:lstStyle/>
                    <a:p>
                      <a:pPr>
                        <a:lnSpc>
                          <a:spcPct val="150000"/>
                        </a:lnSpc>
                      </a:pPr>
                      <a:r>
                        <a:rPr lang="en-US" sz="1400" dirty="0"/>
                        <a:t>The Not Initialized or Unknown status indicates a disk</a:t>
                      </a:r>
                      <a:r>
                        <a:rPr lang="en-US" sz="1400" baseline="0" dirty="0"/>
                        <a:t> without a valid master boot record or partition table (either missing or corrupt).  To correct the problem, initialize the disk. If the partition table is invalid, use third party tools to try to recover the partition table.</a:t>
                      </a: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0472" y="344245"/>
            <a:ext cx="4828853" cy="523220"/>
          </a:xfrm>
          <a:prstGeom prst="rect">
            <a:avLst/>
          </a:prstGeom>
          <a:noFill/>
        </p:spPr>
        <p:txBody>
          <a:bodyPr wrap="square" rtlCol="0">
            <a:spAutoFit/>
          </a:bodyPr>
          <a:lstStyle/>
          <a:p>
            <a:pPr algn="ctr"/>
            <a:r>
              <a:rPr lang="en-US" sz="2800" dirty="0"/>
              <a:t>5.1.2 Storage </a:t>
            </a:r>
            <a:r>
              <a:rPr lang="en-US" sz="2800"/>
              <a:t>Device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880201295"/>
              </p:ext>
            </p:extLst>
          </p:nvPr>
        </p:nvGraphicFramePr>
        <p:xfrm>
          <a:off x="3524234" y="1062674"/>
          <a:ext cx="8128000" cy="4911014"/>
        </p:xfrm>
        <a:graphic>
          <a:graphicData uri="http://schemas.openxmlformats.org/drawingml/2006/table">
            <a:tbl>
              <a:tblPr firstRow="1" bandRow="1">
                <a:tableStyleId>{5C22544A-7EE6-4342-B048-85BDC9FD1C3A}</a:tableStyleId>
              </a:tblPr>
              <a:tblGrid>
                <a:gridCol w="1563955">
                  <a:extLst>
                    <a:ext uri="{9D8B030D-6E8A-4147-A177-3AD203B41FA5}">
                      <a16:colId xmlns:a16="http://schemas.microsoft.com/office/drawing/2014/main" val="20000"/>
                    </a:ext>
                  </a:extLst>
                </a:gridCol>
                <a:gridCol w="6564045">
                  <a:extLst>
                    <a:ext uri="{9D8B030D-6E8A-4147-A177-3AD203B41FA5}">
                      <a16:colId xmlns:a16="http://schemas.microsoft.com/office/drawing/2014/main" val="20001"/>
                    </a:ext>
                  </a:extLst>
                </a:gridCol>
              </a:tblGrid>
              <a:tr h="1149186">
                <a:tc rowSpan="4">
                  <a:txBody>
                    <a:bodyPr/>
                    <a:lstStyle/>
                    <a:p>
                      <a:r>
                        <a:rPr lang="en-US" sz="1400" dirty="0"/>
                        <a:t>Solid state drive (SSD)</a:t>
                      </a:r>
                    </a:p>
                  </a:txBody>
                  <a:tcPr/>
                </a:tc>
                <a:tc>
                  <a:txBody>
                    <a:bodyPr/>
                    <a:lstStyle/>
                    <a:p>
                      <a:pPr>
                        <a:lnSpc>
                          <a:spcPct val="150000"/>
                        </a:lnSpc>
                      </a:pPr>
                      <a:r>
                        <a:rPr lang="en-US" sz="1400" dirty="0"/>
                        <a:t>A solid</a:t>
                      </a:r>
                      <a:r>
                        <a:rPr lang="en-US" sz="1400" baseline="0" dirty="0"/>
                        <a:t> state drive is a flash device with a storage capacity similar to a small hard drive.  Solid state drives are used as replacements for hard disk drives for storing operating system, application, and data files. </a:t>
                      </a:r>
                      <a:endParaRPr lang="en-US" sz="1400" dirty="0"/>
                    </a:p>
                  </a:txBody>
                  <a:tcPr/>
                </a:tc>
                <a:extLst>
                  <a:ext uri="{0D108BD9-81ED-4DB2-BD59-A6C34878D82A}">
                    <a16:rowId xmlns:a16="http://schemas.microsoft.com/office/drawing/2014/main" val="10000"/>
                  </a:ext>
                </a:extLst>
              </a:tr>
              <a:tr h="457918">
                <a:tc vMerge="1">
                  <a:txBody>
                    <a:bodyPr/>
                    <a:lstStyle/>
                    <a:p>
                      <a:endParaRPr lang="en-US" dirty="0"/>
                    </a:p>
                  </a:txBody>
                  <a:tcPr/>
                </a:tc>
                <a:tc>
                  <a:txBody>
                    <a:bodyPr/>
                    <a:lstStyle/>
                    <a:p>
                      <a:pPr>
                        <a:lnSpc>
                          <a:spcPct val="150000"/>
                        </a:lnSpc>
                      </a:pPr>
                      <a:r>
                        <a:rPr lang="en-US" sz="1400" dirty="0"/>
                        <a:t>Some advantages of solid state drives:</a:t>
                      </a:r>
                    </a:p>
                  </a:txBody>
                  <a:tcPr/>
                </a:tc>
                <a:extLst>
                  <a:ext uri="{0D108BD9-81ED-4DB2-BD59-A6C34878D82A}">
                    <a16:rowId xmlns:a16="http://schemas.microsoft.com/office/drawing/2014/main" val="10001"/>
                  </a:ext>
                </a:extLst>
              </a:tr>
              <a:tr h="2154724">
                <a:tc vMerge="1">
                  <a:txBody>
                    <a:bodyPr/>
                    <a:lstStyle/>
                    <a:p>
                      <a:endParaRPr lang="en-US" dirty="0"/>
                    </a:p>
                  </a:txBody>
                  <a:tcPr/>
                </a:tc>
                <a:tc>
                  <a:txBody>
                    <a:bodyPr/>
                    <a:lstStyle/>
                    <a:p>
                      <a:pPr marL="285750" indent="-285750">
                        <a:lnSpc>
                          <a:spcPct val="150000"/>
                        </a:lnSpc>
                        <a:buFont typeface="Arial" charset="0"/>
                        <a:buChar char="•"/>
                      </a:pPr>
                      <a:r>
                        <a:rPr lang="en-US" sz="1400" dirty="0"/>
                        <a:t>They are faster than hard</a:t>
                      </a:r>
                      <a:r>
                        <a:rPr lang="en-US" sz="1400" baseline="0" dirty="0"/>
                        <a:t> drives.</a:t>
                      </a:r>
                    </a:p>
                    <a:p>
                      <a:pPr marL="285750" indent="-285750">
                        <a:lnSpc>
                          <a:spcPct val="150000"/>
                        </a:lnSpc>
                        <a:buFont typeface="Arial" charset="0"/>
                        <a:buChar char="•"/>
                      </a:pPr>
                      <a:r>
                        <a:rPr lang="en-US" sz="1400" baseline="0" dirty="0"/>
                        <a:t>They have no moving parts, so they last longer.</a:t>
                      </a:r>
                    </a:p>
                    <a:p>
                      <a:pPr marL="285750" indent="-285750">
                        <a:lnSpc>
                          <a:spcPct val="150000"/>
                        </a:lnSpc>
                        <a:buFont typeface="Arial" charset="0"/>
                        <a:buChar char="•"/>
                      </a:pPr>
                      <a:r>
                        <a:rPr lang="en-US" sz="1400" baseline="0" dirty="0"/>
                        <a:t>They have lower power consumption than hard drives (good for laptops).</a:t>
                      </a:r>
                    </a:p>
                    <a:p>
                      <a:pPr marL="285750" indent="-285750">
                        <a:lnSpc>
                          <a:spcPct val="150000"/>
                        </a:lnSpc>
                        <a:buFont typeface="Arial" charset="0"/>
                        <a:buChar char="•"/>
                      </a:pPr>
                      <a:r>
                        <a:rPr lang="en-US" sz="1400" baseline="0" dirty="0"/>
                        <a:t>They are less susceptible to physical damage (from dropping) and immune from magnetic fields.</a:t>
                      </a:r>
                    </a:p>
                    <a:p>
                      <a:pPr marL="285750" indent="-285750">
                        <a:lnSpc>
                          <a:spcPct val="150000"/>
                        </a:lnSpc>
                        <a:buFont typeface="Arial" charset="0"/>
                        <a:buChar char="•"/>
                      </a:pPr>
                      <a:r>
                        <a:rPr lang="en-US" sz="1400" baseline="0" dirty="0"/>
                        <a:t>They are smaller and lighter than hard drives.</a:t>
                      </a:r>
                      <a:endParaRPr lang="en-US" sz="1400" dirty="0"/>
                    </a:p>
                  </a:txBody>
                  <a:tcPr/>
                </a:tc>
                <a:extLst>
                  <a:ext uri="{0D108BD9-81ED-4DB2-BD59-A6C34878D82A}">
                    <a16:rowId xmlns:a16="http://schemas.microsoft.com/office/drawing/2014/main" val="10002"/>
                  </a:ext>
                </a:extLst>
              </a:tr>
              <a:tr h="1149186">
                <a:tc vMerge="1">
                  <a:txBody>
                    <a:bodyPr/>
                    <a:lstStyle/>
                    <a:p>
                      <a:endParaRPr lang="en-US" dirty="0"/>
                    </a:p>
                  </a:txBody>
                  <a:tcPr/>
                </a:tc>
                <a:tc>
                  <a:txBody>
                    <a:bodyPr/>
                    <a:lstStyle/>
                    <a:p>
                      <a:pPr>
                        <a:lnSpc>
                          <a:spcPct val="150000"/>
                        </a:lnSpc>
                      </a:pPr>
                      <a:r>
                        <a:rPr lang="en-US" sz="1400" dirty="0"/>
                        <a:t>The Main disadvantage currently for solid</a:t>
                      </a:r>
                      <a:r>
                        <a:rPr lang="en-US" sz="1400" baseline="0" dirty="0"/>
                        <a:t> state drives is cost-They are several times more expensive than comparable hard drives.  However, their advantages make them a good choice, especially for portable devices.</a:t>
                      </a:r>
                      <a:endParaRPr lang="en-US" sz="1400" dirty="0"/>
                    </a:p>
                  </a:txBody>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2"/>
          <a:stretch>
            <a:fillRect/>
          </a:stretch>
        </p:blipFill>
        <p:spPr>
          <a:xfrm>
            <a:off x="407985" y="1171252"/>
            <a:ext cx="2954373" cy="2585077"/>
          </a:xfrm>
          <a:prstGeom prst="rect">
            <a:avLst/>
          </a:prstGeom>
        </p:spPr>
      </p:pic>
      <p:pic>
        <p:nvPicPr>
          <p:cNvPr id="6" name="Picture 5"/>
          <p:cNvPicPr>
            <a:picLocks noChangeAspect="1"/>
          </p:cNvPicPr>
          <p:nvPr/>
        </p:nvPicPr>
        <p:blipFill>
          <a:blip r:embed="rId3"/>
          <a:stretch>
            <a:fillRect/>
          </a:stretch>
        </p:blipFill>
        <p:spPr>
          <a:xfrm>
            <a:off x="349324" y="4019001"/>
            <a:ext cx="3013034" cy="1648268"/>
          </a:xfrm>
          <a:prstGeom prst="rect">
            <a:avLst/>
          </a:prstGeom>
        </p:spPr>
      </p:pic>
    </p:spTree>
    <p:extLst>
      <p:ext uri="{BB962C8B-B14F-4D97-AF65-F5344CB8AC3E}">
        <p14:creationId xmlns:p14="http://schemas.microsoft.com/office/powerpoint/2010/main" val="1390714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2940" y="231229"/>
            <a:ext cx="4471313" cy="523220"/>
          </a:xfrm>
          <a:prstGeom prst="rect">
            <a:avLst/>
          </a:prstGeom>
          <a:noFill/>
        </p:spPr>
        <p:txBody>
          <a:bodyPr wrap="square" rtlCol="0">
            <a:spAutoFit/>
          </a:bodyPr>
          <a:lstStyle/>
          <a:p>
            <a:pPr algn="ctr"/>
            <a:r>
              <a:rPr lang="en-US" sz="2800" dirty="0"/>
              <a:t>5.5.5 MBR </a:t>
            </a:r>
            <a:r>
              <a:rPr lang="en-US" sz="2800"/>
              <a:t>Partitioning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387220203"/>
              </p:ext>
            </p:extLst>
          </p:nvPr>
        </p:nvGraphicFramePr>
        <p:xfrm>
          <a:off x="788828" y="882327"/>
          <a:ext cx="10564115" cy="4758185"/>
        </p:xfrm>
        <a:graphic>
          <a:graphicData uri="http://schemas.openxmlformats.org/drawingml/2006/table">
            <a:tbl>
              <a:tblPr firstRow="1" bandRow="1">
                <a:tableStyleId>{5C22544A-7EE6-4342-B048-85BDC9FD1C3A}</a:tableStyleId>
              </a:tblPr>
              <a:tblGrid>
                <a:gridCol w="1618743">
                  <a:extLst>
                    <a:ext uri="{9D8B030D-6E8A-4147-A177-3AD203B41FA5}">
                      <a16:colId xmlns:a16="http://schemas.microsoft.com/office/drawing/2014/main" val="20000"/>
                    </a:ext>
                  </a:extLst>
                </a:gridCol>
                <a:gridCol w="8945372">
                  <a:extLst>
                    <a:ext uri="{9D8B030D-6E8A-4147-A177-3AD203B41FA5}">
                      <a16:colId xmlns:a16="http://schemas.microsoft.com/office/drawing/2014/main" val="20001"/>
                    </a:ext>
                  </a:extLst>
                </a:gridCol>
              </a:tblGrid>
              <a:tr h="747820">
                <a:tc>
                  <a:txBody>
                    <a:bodyPr/>
                    <a:lstStyle/>
                    <a:p>
                      <a:r>
                        <a:rPr lang="en-US" sz="1400" dirty="0"/>
                        <a:t>Online</a:t>
                      </a:r>
                      <a:r>
                        <a:rPr lang="en-US" sz="1400" baseline="0" dirty="0"/>
                        <a:t> (Errors)</a:t>
                      </a:r>
                      <a:endParaRPr lang="en-US" sz="1400" dirty="0"/>
                    </a:p>
                  </a:txBody>
                  <a:tcPr/>
                </a:tc>
                <a:tc>
                  <a:txBody>
                    <a:bodyPr/>
                    <a:lstStyle/>
                    <a:p>
                      <a:r>
                        <a:rPr lang="en-US" sz="1400" dirty="0"/>
                        <a:t>The Online (Errors)</a:t>
                      </a:r>
                      <a:r>
                        <a:rPr lang="en-US" sz="1400" baseline="0" dirty="0"/>
                        <a:t> status indicates that I/O errors have been detected on a dynamic disk.  To correct the problem, try reactivating the disk.</a:t>
                      </a:r>
                      <a:endParaRPr lang="en-US" sz="1400" dirty="0"/>
                    </a:p>
                  </a:txBody>
                  <a:tcPr/>
                </a:tc>
                <a:extLst>
                  <a:ext uri="{0D108BD9-81ED-4DB2-BD59-A6C34878D82A}">
                    <a16:rowId xmlns:a16="http://schemas.microsoft.com/office/drawing/2014/main" val="10000"/>
                  </a:ext>
                </a:extLst>
              </a:tr>
              <a:tr h="535204">
                <a:tc>
                  <a:txBody>
                    <a:bodyPr/>
                    <a:lstStyle/>
                    <a:p>
                      <a:r>
                        <a:rPr lang="en-US" sz="1400" dirty="0"/>
                        <a:t>Unavailable </a:t>
                      </a:r>
                    </a:p>
                  </a:txBody>
                  <a:tcPr/>
                </a:tc>
                <a:tc>
                  <a:txBody>
                    <a:bodyPr/>
                    <a:lstStyle/>
                    <a:p>
                      <a:r>
                        <a:rPr lang="en-US" sz="1400" dirty="0"/>
                        <a:t>The Unavailable status indicates</a:t>
                      </a:r>
                      <a:r>
                        <a:rPr lang="en-US" sz="1400" baseline="0" dirty="0"/>
                        <a:t> that errors have occurred on physical or dynamic disks.</a:t>
                      </a:r>
                      <a:endParaRPr lang="en-US" sz="1400" dirty="0"/>
                    </a:p>
                  </a:txBody>
                  <a:tcPr/>
                </a:tc>
                <a:extLst>
                  <a:ext uri="{0D108BD9-81ED-4DB2-BD59-A6C34878D82A}">
                    <a16:rowId xmlns:a16="http://schemas.microsoft.com/office/drawing/2014/main" val="10001"/>
                  </a:ext>
                </a:extLst>
              </a:tr>
              <a:tr h="1055745">
                <a:tc>
                  <a:txBody>
                    <a:bodyPr/>
                    <a:lstStyle/>
                    <a:p>
                      <a:r>
                        <a:rPr lang="en-US" sz="1400" dirty="0"/>
                        <a:t>Unreadable</a:t>
                      </a:r>
                    </a:p>
                  </a:txBody>
                  <a:tcPr/>
                </a:tc>
                <a:tc>
                  <a:txBody>
                    <a:bodyPr/>
                    <a:lstStyle/>
                    <a:p>
                      <a:r>
                        <a:rPr lang="en-US" sz="1400" dirty="0"/>
                        <a:t>The Unreadable status</a:t>
                      </a:r>
                      <a:r>
                        <a:rPr lang="en-US" sz="1400" baseline="0" dirty="0"/>
                        <a:t> indicates a hardware failure, I/O errors, or other corruption but might also be caused by a delay in reading the disk in Disk Management.  Try rescanning the disk to see if the status changes; if not, troubleshoot the hardware or disk problem</a:t>
                      </a:r>
                      <a:endParaRPr lang="en-US" sz="1400" dirty="0"/>
                    </a:p>
                  </a:txBody>
                  <a:tcPr/>
                </a:tc>
                <a:extLst>
                  <a:ext uri="{0D108BD9-81ED-4DB2-BD59-A6C34878D82A}">
                    <a16:rowId xmlns:a16="http://schemas.microsoft.com/office/drawing/2014/main" val="10002"/>
                  </a:ext>
                </a:extLst>
              </a:tr>
              <a:tr h="1363671">
                <a:tc>
                  <a:txBody>
                    <a:bodyPr/>
                    <a:lstStyle/>
                    <a:p>
                      <a:r>
                        <a:rPr lang="en-US" sz="1400" dirty="0"/>
                        <a:t>Missing Offline</a:t>
                      </a:r>
                    </a:p>
                  </a:txBody>
                  <a:tcPr/>
                </a:tc>
                <a:tc>
                  <a:txBody>
                    <a:bodyPr/>
                    <a:lstStyle/>
                    <a:p>
                      <a:r>
                        <a:rPr lang="en-US" sz="1400" dirty="0"/>
                        <a:t>The Missing</a:t>
                      </a:r>
                      <a:r>
                        <a:rPr lang="en-US" sz="1400" baseline="0" dirty="0"/>
                        <a:t> or Offline statuses show when a dynamic disk has failed, been removed, or turned off.</a:t>
                      </a:r>
                    </a:p>
                    <a:p>
                      <a:pPr marL="285750" indent="-285750">
                        <a:buFont typeface="Arial" charset="0"/>
                        <a:buChar char="•"/>
                      </a:pPr>
                      <a:r>
                        <a:rPr lang="en-US" sz="1400" baseline="0" dirty="0"/>
                        <a:t>If the disk is turned off, turn it back on, then reactivate the disk</a:t>
                      </a:r>
                    </a:p>
                    <a:p>
                      <a:pPr marL="285750" indent="-285750">
                        <a:buFont typeface="Arial" charset="0"/>
                        <a:buChar char="•"/>
                      </a:pPr>
                      <a:r>
                        <a:rPr lang="en-US" sz="1400" baseline="0" dirty="0"/>
                        <a:t>If the disk no longer exists, then delete the disk from Disk Management.</a:t>
                      </a:r>
                      <a:endParaRPr lang="en-US" sz="1400" dirty="0"/>
                    </a:p>
                  </a:txBody>
                  <a:tcPr/>
                </a:tc>
                <a:extLst>
                  <a:ext uri="{0D108BD9-81ED-4DB2-BD59-A6C34878D82A}">
                    <a16:rowId xmlns:a16="http://schemas.microsoft.com/office/drawing/2014/main" val="10003"/>
                  </a:ext>
                </a:extLst>
              </a:tr>
              <a:tr h="1055745">
                <a:tc>
                  <a:txBody>
                    <a:bodyPr/>
                    <a:lstStyle/>
                    <a:p>
                      <a:r>
                        <a:rPr lang="en-US" sz="1400" dirty="0"/>
                        <a:t>Failed</a:t>
                      </a:r>
                    </a:p>
                  </a:txBody>
                  <a:tcPr/>
                </a:tc>
                <a:tc>
                  <a:txBody>
                    <a:bodyPr/>
                    <a:lstStyle/>
                    <a:p>
                      <a:r>
                        <a:rPr lang="en-US" sz="1400" dirty="0"/>
                        <a:t>The Failed status</a:t>
                      </a:r>
                      <a:r>
                        <a:rPr lang="en-US" sz="1400" baseline="0" dirty="0"/>
                        <a:t> shows for a volume that cannot be started, such as when the disk is damaged or the file system is </a:t>
                      </a:r>
                      <a:r>
                        <a:rPr lang="en-US" sz="1400" baseline="0" dirty="0" err="1"/>
                        <a:t>currupt</a:t>
                      </a:r>
                      <a:r>
                        <a:rPr lang="en-US" sz="1400" baseline="0" dirty="0"/>
                        <a:t>.  Make sure the disk is on, then try reactivating the volume.  If that doesn’t work, then you likely have data loss.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3952" y="180472"/>
            <a:ext cx="4804012" cy="523220"/>
          </a:xfrm>
          <a:prstGeom prst="rect">
            <a:avLst/>
          </a:prstGeom>
          <a:noFill/>
        </p:spPr>
        <p:txBody>
          <a:bodyPr wrap="square" rtlCol="0">
            <a:spAutoFit/>
          </a:bodyPr>
          <a:lstStyle/>
          <a:p>
            <a:pPr algn="ctr"/>
            <a:r>
              <a:rPr lang="en-US" sz="2800" b="1" dirty="0"/>
              <a:t>5.5.7 GPT Partitioning Facts</a:t>
            </a:r>
          </a:p>
        </p:txBody>
      </p:sp>
      <p:graphicFrame>
        <p:nvGraphicFramePr>
          <p:cNvPr id="2" name="Table 1"/>
          <p:cNvGraphicFramePr>
            <a:graphicFrameLocks noGrp="1"/>
          </p:cNvGraphicFramePr>
          <p:nvPr>
            <p:extLst>
              <p:ext uri="{D42A27DB-BD31-4B8C-83A1-F6EECF244321}">
                <p14:modId xmlns:p14="http://schemas.microsoft.com/office/powerpoint/2010/main" val="550401576"/>
              </p:ext>
            </p:extLst>
          </p:nvPr>
        </p:nvGraphicFramePr>
        <p:xfrm>
          <a:off x="558040" y="877394"/>
          <a:ext cx="10774355" cy="4800600"/>
        </p:xfrm>
        <a:graphic>
          <a:graphicData uri="http://schemas.openxmlformats.org/drawingml/2006/table">
            <a:tbl>
              <a:tblPr firstRow="1" bandRow="1">
                <a:tableStyleId>{5C22544A-7EE6-4342-B048-85BDC9FD1C3A}</a:tableStyleId>
              </a:tblPr>
              <a:tblGrid>
                <a:gridCol w="10774355">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a:t>GPT partitions are a new standard that are gradually replacing MBR partitions. </a:t>
                      </a:r>
                    </a:p>
                  </a:txBody>
                  <a:tcPr/>
                </a:tc>
                <a:extLst>
                  <a:ext uri="{0D108BD9-81ED-4DB2-BD59-A6C34878D82A}">
                    <a16:rowId xmlns:a16="http://schemas.microsoft.com/office/drawing/2014/main" val="10000"/>
                  </a:ext>
                </a:extLst>
              </a:tr>
              <a:tr h="370840">
                <a:tc>
                  <a:txBody>
                    <a:bodyPr/>
                    <a:lstStyle/>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t>GPT is associated with UEFI. </a:t>
                      </a:r>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800" dirty="0"/>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t>GPT stands for GUID Partition Table. </a:t>
                      </a:r>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800" dirty="0"/>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t>It's called GUID Partition Table because every partition on the drive has a globally unique identifier or GUID. </a:t>
                      </a:r>
                    </a:p>
                    <a:p>
                      <a:pPr marL="285750" indent="-285750">
                        <a:lnSpc>
                          <a:spcPct val="150000"/>
                        </a:lnSpc>
                        <a:buFont typeface="Arial" panose="020B0604020202020204" pitchFamily="34" charset="0"/>
                        <a:buChar char="•"/>
                      </a:pPr>
                      <a:endParaRPr lang="en-US" dirty="0"/>
                    </a:p>
                  </a:txBody>
                  <a:tcPr/>
                </a:tc>
                <a:extLst>
                  <a:ext uri="{0D108BD9-81ED-4DB2-BD59-A6C34878D82A}">
                    <a16:rowId xmlns:a16="http://schemas.microsoft.com/office/drawing/2014/main" val="10001"/>
                  </a:ext>
                </a:extLst>
              </a:tr>
              <a:tr h="370840">
                <a:tc>
                  <a:txBody>
                    <a:bodyPr/>
                    <a:lstStyle/>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t>That means that each partition worldwide would have its own unique identifying number. </a:t>
                      </a:r>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800" dirty="0"/>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t>A GPT disk: (next slide)</a:t>
                      </a:r>
                    </a:p>
                    <a:p>
                      <a:pPr marL="285750" indent="-285750">
                        <a:lnSpc>
                          <a:spcPct val="150000"/>
                        </a:lnSpc>
                        <a:buFont typeface="Arial" panose="020B0604020202020204" pitchFamily="34" charset="0"/>
                        <a:buChar char="•"/>
                      </a:pP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9362" y="153176"/>
            <a:ext cx="4935030" cy="523220"/>
          </a:xfrm>
          <a:prstGeom prst="rect">
            <a:avLst/>
          </a:prstGeom>
          <a:noFill/>
        </p:spPr>
        <p:txBody>
          <a:bodyPr wrap="square" rtlCol="0">
            <a:spAutoFit/>
          </a:bodyPr>
          <a:lstStyle/>
          <a:p>
            <a:pPr algn="ctr"/>
            <a:r>
              <a:rPr lang="en-US" sz="2800" b="1" dirty="0"/>
              <a:t>5.5.7 GPT Partitioning Facts</a:t>
            </a:r>
          </a:p>
        </p:txBody>
      </p:sp>
      <p:graphicFrame>
        <p:nvGraphicFramePr>
          <p:cNvPr id="2" name="Table 1"/>
          <p:cNvGraphicFramePr>
            <a:graphicFrameLocks noGrp="1"/>
          </p:cNvGraphicFramePr>
          <p:nvPr>
            <p:extLst>
              <p:ext uri="{D42A27DB-BD31-4B8C-83A1-F6EECF244321}">
                <p14:modId xmlns:p14="http://schemas.microsoft.com/office/powerpoint/2010/main" val="1447574977"/>
              </p:ext>
            </p:extLst>
          </p:nvPr>
        </p:nvGraphicFramePr>
        <p:xfrm>
          <a:off x="658145" y="861894"/>
          <a:ext cx="10797464" cy="5217160"/>
        </p:xfrm>
        <a:graphic>
          <a:graphicData uri="http://schemas.openxmlformats.org/drawingml/2006/table">
            <a:tbl>
              <a:tblPr firstRow="1" bandRow="1">
                <a:tableStyleId>{5C22544A-7EE6-4342-B048-85BDC9FD1C3A}</a:tableStyleId>
              </a:tblPr>
              <a:tblGrid>
                <a:gridCol w="10797464">
                  <a:extLst>
                    <a:ext uri="{9D8B030D-6E8A-4147-A177-3AD203B41FA5}">
                      <a16:colId xmlns:a16="http://schemas.microsoft.com/office/drawing/2014/main" val="20000"/>
                    </a:ext>
                  </a:extLst>
                </a:gridCol>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Can be basic or dynamic</a:t>
                      </a:r>
                    </a:p>
                  </a:txBody>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Supports up to 128 partitions depending on space allocated for the partition table.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There is no need for extended and logical partitions.</a:t>
                      </a:r>
                    </a:p>
                    <a:p>
                      <a:endParaRPr lang="en-US" sz="1600" dirty="0"/>
                    </a:p>
                  </a:txBody>
                  <a:tcPr/>
                </a:tc>
                <a:extLst>
                  <a:ext uri="{0D108BD9-81ED-4DB2-BD59-A6C34878D82A}">
                    <a16:rowId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Can support between 8 and 9.4 </a:t>
                      </a:r>
                      <a:r>
                        <a:rPr lang="en-US" sz="1600" dirty="0" err="1"/>
                        <a:t>zettabytes</a:t>
                      </a:r>
                      <a:r>
                        <a:rPr lang="en-US" sz="1600" dirty="0"/>
                        <a:t> depending on the sector size</a:t>
                      </a:r>
                    </a:p>
                    <a:p>
                      <a:endParaRPr lang="en-US" sz="1600" dirty="0"/>
                    </a:p>
                  </a:txBody>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Stores multiple copies of the partition table across the disk</a:t>
                      </a:r>
                    </a:p>
                    <a:p>
                      <a:endParaRPr lang="en-US" sz="1600" dirty="0"/>
                    </a:p>
                  </a:txBody>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Stores cyclic redundancy check (CRC) values to check that its data is intact.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If the data is corrupted, GPT notices the problem and attempts to recover the damaged data from another location on the disk. </a:t>
                      </a:r>
                    </a:p>
                    <a:p>
                      <a:endParaRPr lang="en-US" sz="1600" dirty="0"/>
                    </a:p>
                  </a:txBody>
                  <a:tcPr/>
                </a:tc>
                <a:extLst>
                  <a:ext uri="{0D108BD9-81ED-4DB2-BD59-A6C34878D82A}">
                    <a16:rowId xmlns:a16="http://schemas.microsoft.com/office/drawing/2014/main" val="10004"/>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Include a protective MBR. The protective MBR sees the GPT drive as a single partition that extends across the entire drive.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 protective MBR makes sure that the old tools don't mistake the GPT drive for a non-partitioned drive and overwrite all your data.</a:t>
                      </a:r>
                    </a:p>
                    <a:p>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8293" y="153176"/>
            <a:ext cx="6024764" cy="523220"/>
          </a:xfrm>
          <a:prstGeom prst="rect">
            <a:avLst/>
          </a:prstGeom>
          <a:noFill/>
        </p:spPr>
        <p:txBody>
          <a:bodyPr wrap="square" rtlCol="0">
            <a:spAutoFit/>
          </a:bodyPr>
          <a:lstStyle/>
          <a:p>
            <a:pPr algn="ctr"/>
            <a:r>
              <a:rPr lang="en-US" sz="2800" dirty="0"/>
              <a:t>5.7.4 Storage </a:t>
            </a:r>
            <a:r>
              <a:rPr lang="en-US" sz="2800" dirty="0" err="1"/>
              <a:t>Managment</a:t>
            </a:r>
            <a:r>
              <a:rPr lang="en-US" sz="2800" dirty="0"/>
              <a:t> Facts</a:t>
            </a:r>
          </a:p>
        </p:txBody>
      </p:sp>
      <p:sp>
        <p:nvSpPr>
          <p:cNvPr id="5" name="TextBox 4"/>
          <p:cNvSpPr txBox="1"/>
          <p:nvPr/>
        </p:nvSpPr>
        <p:spPr>
          <a:xfrm>
            <a:off x="734894" y="802687"/>
            <a:ext cx="11163300" cy="338554"/>
          </a:xfrm>
          <a:prstGeom prst="rect">
            <a:avLst/>
          </a:prstGeom>
          <a:noFill/>
        </p:spPr>
        <p:txBody>
          <a:bodyPr wrap="square" rtlCol="0">
            <a:spAutoFit/>
          </a:bodyPr>
          <a:lstStyle/>
          <a:p>
            <a:r>
              <a:rPr lang="en-US" sz="1600" dirty="0"/>
              <a:t>To add space to existing volumes, use one of the following strategies:</a:t>
            </a:r>
          </a:p>
        </p:txBody>
      </p:sp>
      <p:graphicFrame>
        <p:nvGraphicFramePr>
          <p:cNvPr id="2" name="Table 1"/>
          <p:cNvGraphicFramePr>
            <a:graphicFrameLocks noGrp="1"/>
          </p:cNvGraphicFramePr>
          <p:nvPr>
            <p:extLst>
              <p:ext uri="{D42A27DB-BD31-4B8C-83A1-F6EECF244321}">
                <p14:modId xmlns:p14="http://schemas.microsoft.com/office/powerpoint/2010/main" val="231487661"/>
              </p:ext>
            </p:extLst>
          </p:nvPr>
        </p:nvGraphicFramePr>
        <p:xfrm>
          <a:off x="734894" y="1267532"/>
          <a:ext cx="10628324" cy="4722302"/>
        </p:xfrm>
        <a:graphic>
          <a:graphicData uri="http://schemas.openxmlformats.org/drawingml/2006/table">
            <a:tbl>
              <a:tblPr firstRow="1" bandRow="1">
                <a:tableStyleId>{5C22544A-7EE6-4342-B048-85BDC9FD1C3A}</a:tableStyleId>
              </a:tblPr>
              <a:tblGrid>
                <a:gridCol w="1631933">
                  <a:extLst>
                    <a:ext uri="{9D8B030D-6E8A-4147-A177-3AD203B41FA5}">
                      <a16:colId xmlns:a16="http://schemas.microsoft.com/office/drawing/2014/main" val="20000"/>
                    </a:ext>
                  </a:extLst>
                </a:gridCol>
                <a:gridCol w="8996391">
                  <a:extLst>
                    <a:ext uri="{9D8B030D-6E8A-4147-A177-3AD203B41FA5}">
                      <a16:colId xmlns:a16="http://schemas.microsoft.com/office/drawing/2014/main" val="20001"/>
                    </a:ext>
                  </a:extLst>
                </a:gridCol>
              </a:tblGrid>
              <a:tr h="469864">
                <a:tc>
                  <a:txBody>
                    <a:bodyPr/>
                    <a:lstStyle/>
                    <a:p>
                      <a:pPr>
                        <a:lnSpc>
                          <a:spcPct val="150000"/>
                        </a:lnSpc>
                      </a:pPr>
                      <a:r>
                        <a:rPr lang="en-US" sz="1600" dirty="0"/>
                        <a:t>Method</a:t>
                      </a:r>
                    </a:p>
                  </a:txBody>
                  <a:tcPr/>
                </a:tc>
                <a:tc>
                  <a:txBody>
                    <a:bodyPr/>
                    <a:lstStyle/>
                    <a:p>
                      <a:pPr>
                        <a:lnSpc>
                          <a:spcPct val="150000"/>
                        </a:lnSpc>
                      </a:pPr>
                      <a:r>
                        <a:rPr lang="en-US" sz="1600" dirty="0"/>
                        <a:t>Description</a:t>
                      </a:r>
                    </a:p>
                  </a:txBody>
                  <a:tcPr/>
                </a:tc>
                <a:extLst>
                  <a:ext uri="{0D108BD9-81ED-4DB2-BD59-A6C34878D82A}">
                    <a16:rowId xmlns:a16="http://schemas.microsoft.com/office/drawing/2014/main" val="10000"/>
                  </a:ext>
                </a:extLst>
              </a:tr>
              <a:tr h="4252438">
                <a:tc>
                  <a:txBody>
                    <a:bodyPr/>
                    <a:lstStyle/>
                    <a:p>
                      <a:pPr>
                        <a:lnSpc>
                          <a:spcPct val="150000"/>
                        </a:lnSpc>
                      </a:pPr>
                      <a:r>
                        <a:rPr lang="en-US" sz="1600" dirty="0"/>
                        <a:t>Configure a mount point</a:t>
                      </a:r>
                    </a:p>
                  </a:txBody>
                  <a:tcPr/>
                </a:tc>
                <a:tc>
                  <a:txBody>
                    <a:bodyPr/>
                    <a:lstStyle/>
                    <a:p>
                      <a:pPr>
                        <a:lnSpc>
                          <a:spcPct val="150000"/>
                        </a:lnSpc>
                      </a:pPr>
                      <a:r>
                        <a:rPr lang="en-US" sz="1600" dirty="0"/>
                        <a:t>A </a:t>
                      </a:r>
                      <a:r>
                        <a:rPr lang="en-US" sz="1600" i="1" dirty="0"/>
                        <a:t>mount</a:t>
                      </a:r>
                      <a:r>
                        <a:rPr lang="en-US" sz="1600" i="1" baseline="0" dirty="0"/>
                        <a:t> point </a:t>
                      </a:r>
                      <a:r>
                        <a:rPr lang="en-US" sz="1600" baseline="0" dirty="0"/>
                        <a:t>is an empty folder on the existing volume that points to another partition.  </a:t>
                      </a:r>
                    </a:p>
                    <a:p>
                      <a:pPr>
                        <a:lnSpc>
                          <a:spcPct val="150000"/>
                        </a:lnSpc>
                      </a:pPr>
                      <a:endParaRPr lang="en-US" sz="1600" baseline="0" dirty="0"/>
                    </a:p>
                    <a:p>
                      <a:pPr>
                        <a:lnSpc>
                          <a:spcPct val="150000"/>
                        </a:lnSpc>
                      </a:pPr>
                      <a:r>
                        <a:rPr lang="en-US" sz="1600" baseline="0" dirty="0"/>
                        <a:t>Data saved to the folder is physically saved on the referenced partition.</a:t>
                      </a:r>
                    </a:p>
                    <a:p>
                      <a:pPr>
                        <a:lnSpc>
                          <a:spcPct val="150000"/>
                        </a:lnSpc>
                      </a:pPr>
                      <a:endParaRPr lang="en-US" sz="1600" baseline="0" dirty="0"/>
                    </a:p>
                    <a:p>
                      <a:pPr marL="742950" lvl="1" indent="-285750">
                        <a:lnSpc>
                          <a:spcPct val="150000"/>
                        </a:lnSpc>
                        <a:buFont typeface="Arial" panose="020B0604020202020204" pitchFamily="34" charset="0"/>
                        <a:buChar char="•"/>
                      </a:pPr>
                      <a:r>
                        <a:rPr lang="en-US" sz="1600" baseline="0" dirty="0"/>
                        <a:t>The volume with the empty folder must be formatted with NTFS.</a:t>
                      </a:r>
                    </a:p>
                    <a:p>
                      <a:pPr marL="742950" lvl="1" indent="-285750">
                        <a:lnSpc>
                          <a:spcPct val="150000"/>
                        </a:lnSpc>
                        <a:buFont typeface="Arial" panose="020B0604020202020204" pitchFamily="34" charset="0"/>
                        <a:buChar char="•"/>
                      </a:pPr>
                      <a:r>
                        <a:rPr lang="en-US" sz="1600" baseline="0" dirty="0"/>
                        <a:t>You can create mount points on basic or dynamic volumes.</a:t>
                      </a:r>
                    </a:p>
                    <a:p>
                      <a:pPr marL="742950" lvl="1" indent="-285750">
                        <a:lnSpc>
                          <a:spcPct val="150000"/>
                        </a:lnSpc>
                        <a:buFont typeface="Arial" panose="020B0604020202020204" pitchFamily="34" charset="0"/>
                        <a:buChar char="•"/>
                      </a:pPr>
                      <a:r>
                        <a:rPr lang="en-US" sz="1600" baseline="0" dirty="0"/>
                        <a:t>The folder on the source volume must be empty.</a:t>
                      </a:r>
                    </a:p>
                    <a:p>
                      <a:pPr marL="742950" lvl="1" indent="-285750">
                        <a:lnSpc>
                          <a:spcPct val="150000"/>
                        </a:lnSpc>
                        <a:buFont typeface="Arial" panose="020B0604020202020204" pitchFamily="34" charset="0"/>
                        <a:buChar char="•"/>
                      </a:pPr>
                      <a:r>
                        <a:rPr lang="en-US" sz="1600" baseline="0" dirty="0"/>
                        <a:t>The target partition must not have a drive letter.</a:t>
                      </a:r>
                    </a:p>
                    <a:p>
                      <a:pPr marL="0" indent="0">
                        <a:lnSpc>
                          <a:spcPct val="150000"/>
                        </a:lnSpc>
                        <a:buFont typeface="Arial" panose="020B0604020202020204" pitchFamily="34" charset="0"/>
                        <a:buNone/>
                      </a:pPr>
                      <a:endParaRPr lang="en-US" sz="1600" baseline="0" dirty="0"/>
                    </a:p>
                    <a:p>
                      <a:pPr marL="0" indent="0">
                        <a:lnSpc>
                          <a:spcPct val="150000"/>
                        </a:lnSpc>
                        <a:buFont typeface="Arial" panose="020B0604020202020204" pitchFamily="34" charset="0"/>
                        <a:buNone/>
                      </a:pPr>
                      <a:r>
                        <a:rPr lang="en-US" sz="1600" baseline="0" dirty="0"/>
                        <a:t>Using a mount point is the only solution to adding space to the system volume using space on a different disk or non-contiguous disk space.</a:t>
                      </a: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4329" y="257307"/>
            <a:ext cx="5001182" cy="523220"/>
          </a:xfrm>
          <a:prstGeom prst="rect">
            <a:avLst/>
          </a:prstGeom>
          <a:noFill/>
        </p:spPr>
        <p:txBody>
          <a:bodyPr wrap="square" rtlCol="0">
            <a:spAutoFit/>
          </a:bodyPr>
          <a:lstStyle/>
          <a:p>
            <a:r>
              <a:rPr lang="en-US" sz="2800" dirty="0"/>
              <a:t>5.7.4 Storage </a:t>
            </a:r>
            <a:r>
              <a:rPr lang="en-US" sz="2800" dirty="0" err="1"/>
              <a:t>Managment</a:t>
            </a:r>
            <a:r>
              <a:rPr lang="en-US" sz="2800" dirty="0"/>
              <a:t> Facts</a:t>
            </a:r>
          </a:p>
        </p:txBody>
      </p:sp>
      <p:sp>
        <p:nvSpPr>
          <p:cNvPr id="5" name="TextBox 4"/>
          <p:cNvSpPr txBox="1"/>
          <p:nvPr/>
        </p:nvSpPr>
        <p:spPr>
          <a:xfrm>
            <a:off x="393700" y="780527"/>
            <a:ext cx="11163300" cy="646331"/>
          </a:xfrm>
          <a:prstGeom prst="rect">
            <a:avLst/>
          </a:prstGeom>
          <a:noFill/>
        </p:spPr>
        <p:txBody>
          <a:bodyPr wrap="square" rtlCol="0">
            <a:spAutoFit/>
          </a:bodyPr>
          <a:lstStyle/>
          <a:p>
            <a:endParaRPr lang="en-US" sz="3600" dirty="0"/>
          </a:p>
        </p:txBody>
      </p:sp>
      <p:graphicFrame>
        <p:nvGraphicFramePr>
          <p:cNvPr id="2" name="Table 1"/>
          <p:cNvGraphicFramePr>
            <a:graphicFrameLocks noGrp="1"/>
          </p:cNvGraphicFramePr>
          <p:nvPr>
            <p:extLst>
              <p:ext uri="{D42A27DB-BD31-4B8C-83A1-F6EECF244321}">
                <p14:modId xmlns:p14="http://schemas.microsoft.com/office/powerpoint/2010/main" val="848244132"/>
              </p:ext>
            </p:extLst>
          </p:nvPr>
        </p:nvGraphicFramePr>
        <p:xfrm>
          <a:off x="504967" y="926271"/>
          <a:ext cx="11052033" cy="5130800"/>
        </p:xfrm>
        <a:graphic>
          <a:graphicData uri="http://schemas.openxmlformats.org/drawingml/2006/table">
            <a:tbl>
              <a:tblPr firstRow="1" bandRow="1">
                <a:tableStyleId>{5C22544A-7EE6-4342-B048-85BDC9FD1C3A}</a:tableStyleId>
              </a:tblPr>
              <a:tblGrid>
                <a:gridCol w="2185366">
                  <a:extLst>
                    <a:ext uri="{9D8B030D-6E8A-4147-A177-3AD203B41FA5}">
                      <a16:colId xmlns:a16="http://schemas.microsoft.com/office/drawing/2014/main" val="20000"/>
                    </a:ext>
                  </a:extLst>
                </a:gridCol>
                <a:gridCol w="8866667">
                  <a:extLst>
                    <a:ext uri="{9D8B030D-6E8A-4147-A177-3AD203B41FA5}">
                      <a16:colId xmlns:a16="http://schemas.microsoft.com/office/drawing/2014/main" val="20001"/>
                    </a:ext>
                  </a:extLst>
                </a:gridCol>
              </a:tblGrid>
              <a:tr h="370840">
                <a:tc rowSpan="5">
                  <a:txBody>
                    <a:bodyPr/>
                    <a:lstStyle/>
                    <a:p>
                      <a:r>
                        <a:rPr lang="en-US" dirty="0"/>
                        <a:t>Extend</a:t>
                      </a:r>
                      <a:r>
                        <a:rPr lang="en-US" baseline="0" dirty="0"/>
                        <a:t> the volume</a:t>
                      </a:r>
                      <a:endParaRPr lang="en-US" dirty="0"/>
                    </a:p>
                  </a:txBody>
                  <a:tcPr/>
                </a:tc>
                <a:tc>
                  <a:txBody>
                    <a:bodyPr/>
                    <a:lstStyle/>
                    <a:p>
                      <a:r>
                        <a:rPr lang="en-US" dirty="0"/>
                        <a:t>When you extend a volume,</a:t>
                      </a:r>
                      <a:r>
                        <a:rPr lang="en-US" baseline="0" dirty="0"/>
                        <a:t> you add unallocated disk space to the volume.</a:t>
                      </a:r>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marL="285750" indent="-285750">
                        <a:buFont typeface="Arial" panose="020B0604020202020204" pitchFamily="34" charset="0"/>
                        <a:buChar char="•"/>
                      </a:pPr>
                      <a:r>
                        <a:rPr lang="en-US" dirty="0"/>
                        <a:t>For basic volumes, you can only extend the volume onto the same drive using contiguous unallocated</a:t>
                      </a:r>
                      <a:r>
                        <a:rPr lang="en-US" baseline="0" dirty="0"/>
                        <a:t> space.</a:t>
                      </a:r>
                    </a:p>
                    <a:p>
                      <a:pPr marL="285750" indent="-285750">
                        <a:buFont typeface="Arial" panose="020B0604020202020204" pitchFamily="34" charset="0"/>
                        <a:buChar char="•"/>
                      </a:pPr>
                      <a:endParaRPr lang="en-US" baseline="0" dirty="0"/>
                    </a:p>
                    <a:p>
                      <a:pPr marL="742950" lvl="1" indent="-285750">
                        <a:buFont typeface="Courier New" panose="02070309020205020404" pitchFamily="49" charset="0"/>
                        <a:buChar char="o"/>
                      </a:pPr>
                      <a:r>
                        <a:rPr lang="en-US" baseline="0" dirty="0"/>
                        <a:t>Many third-party partitioning tools can extend partitions regardless of the operating system.</a:t>
                      </a:r>
                      <a:endParaRPr lang="en-US" dirty="0"/>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marL="285750" indent="-285750">
                        <a:buFont typeface="Arial" panose="020B0604020202020204" pitchFamily="34" charset="0"/>
                        <a:buChar char="•"/>
                      </a:pPr>
                      <a:r>
                        <a:rPr lang="en-US" dirty="0"/>
                        <a:t>To extend the volume onto the same drive using non contiguous unallocated space, or to extend the volume onto</a:t>
                      </a:r>
                      <a:r>
                        <a:rPr lang="en-US" baseline="0" dirty="0"/>
                        <a:t> another disk, convert the disk to a dynamic disk, then extend the volume.</a:t>
                      </a:r>
                    </a:p>
                    <a:p>
                      <a:pPr marL="285750" indent="-285750">
                        <a:buFont typeface="Arial" panose="020B0604020202020204" pitchFamily="34" charset="0"/>
                        <a:buChar char="•"/>
                      </a:pPr>
                      <a:endParaRPr lang="en-US" baseline="0" dirty="0"/>
                    </a:p>
                    <a:p>
                      <a:pPr marL="800100" lvl="1" indent="-342900">
                        <a:buFont typeface="Courier New" panose="02070309020205020404" pitchFamily="49" charset="0"/>
                        <a:buChar char="o"/>
                      </a:pPr>
                      <a:r>
                        <a:rPr lang="en-US" baseline="0" dirty="0"/>
                        <a:t>An extended volume uses disk space on the same disk.</a:t>
                      </a:r>
                    </a:p>
                    <a:p>
                      <a:pPr marL="800100" lvl="1" indent="-342900">
                        <a:buFont typeface="Courier New" panose="02070309020205020404" pitchFamily="49" charset="0"/>
                        <a:buChar char="o"/>
                      </a:pPr>
                      <a:endParaRPr lang="en-US" baseline="0" dirty="0"/>
                    </a:p>
                    <a:p>
                      <a:pPr marL="800100" lvl="1" indent="-342900">
                        <a:buFont typeface="Courier New" panose="02070309020205020404" pitchFamily="49" charset="0"/>
                        <a:buChar char="o"/>
                      </a:pPr>
                      <a:r>
                        <a:rPr lang="en-US" baseline="0" dirty="0"/>
                        <a:t>A spanned volume uses disk space on a different disk.</a:t>
                      </a:r>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marL="285750" indent="-285750">
                        <a:buFont typeface="Arial" panose="020B0604020202020204" pitchFamily="34" charset="0"/>
                        <a:buChar char="•"/>
                      </a:pPr>
                      <a:r>
                        <a:rPr lang="en-US" dirty="0"/>
                        <a:t>The system volume</a:t>
                      </a:r>
                      <a:r>
                        <a:rPr lang="en-US" baseline="0" dirty="0"/>
                        <a:t> can only be extended using contiguous free space on the same disk. </a:t>
                      </a:r>
                    </a:p>
                    <a:p>
                      <a:pPr marL="285750" indent="-285750">
                        <a:buFont typeface="Arial" panose="020B0604020202020204" pitchFamily="34" charset="0"/>
                        <a:buChar char="•"/>
                      </a:pPr>
                      <a:endParaRPr lang="en-US" baseline="0" dirty="0"/>
                    </a:p>
                    <a:p>
                      <a:pPr marL="742950" lvl="1" indent="-285750">
                        <a:buFont typeface="Courier New" panose="02070309020205020404" pitchFamily="49" charset="0"/>
                        <a:buChar char="o"/>
                      </a:pPr>
                      <a:r>
                        <a:rPr lang="en-US" baseline="0" dirty="0"/>
                        <a:t>This is the same for both basic and dynamic disks.</a:t>
                      </a:r>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marL="285750" indent="-285750">
                        <a:buFont typeface="Arial" panose="020B0604020202020204" pitchFamily="34" charset="0"/>
                        <a:buChar char="•"/>
                      </a:pPr>
                      <a:r>
                        <a:rPr lang="en-US" dirty="0"/>
                        <a:t>Volumes</a:t>
                      </a:r>
                      <a:r>
                        <a:rPr lang="en-US" baseline="0" dirty="0"/>
                        <a:t> must be unformatted or formatted with NTFS to be extended.</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2131" y="248711"/>
            <a:ext cx="6509982" cy="523220"/>
          </a:xfrm>
          <a:prstGeom prst="rect">
            <a:avLst/>
          </a:prstGeom>
          <a:noFill/>
        </p:spPr>
        <p:txBody>
          <a:bodyPr wrap="square" rtlCol="0">
            <a:spAutoFit/>
          </a:bodyPr>
          <a:lstStyle/>
          <a:p>
            <a:pPr algn="ctr"/>
            <a:r>
              <a:rPr lang="en-US" sz="2800" dirty="0"/>
              <a:t>5.9.5 Disk Optimization Facts</a:t>
            </a:r>
          </a:p>
        </p:txBody>
      </p:sp>
      <p:sp>
        <p:nvSpPr>
          <p:cNvPr id="2" name="TextBox 1"/>
          <p:cNvSpPr txBox="1"/>
          <p:nvPr/>
        </p:nvSpPr>
        <p:spPr>
          <a:xfrm>
            <a:off x="1023581" y="893566"/>
            <a:ext cx="10503973" cy="646331"/>
          </a:xfrm>
          <a:prstGeom prst="rect">
            <a:avLst/>
          </a:prstGeom>
          <a:noFill/>
        </p:spPr>
        <p:txBody>
          <a:bodyPr wrap="square" rtlCol="0">
            <a:spAutoFit/>
          </a:bodyPr>
          <a:lstStyle/>
          <a:p>
            <a:r>
              <a:rPr lang="en-US" dirty="0"/>
              <a:t>Optimizing your hard disk drive can improve your computer’s overall performance.  The following table lists some features you can upgrade to optimize your hard disk performance:</a:t>
            </a:r>
          </a:p>
        </p:txBody>
      </p:sp>
      <p:graphicFrame>
        <p:nvGraphicFramePr>
          <p:cNvPr id="3" name="Table 2"/>
          <p:cNvGraphicFramePr>
            <a:graphicFrameLocks noGrp="1"/>
          </p:cNvGraphicFramePr>
          <p:nvPr>
            <p:extLst>
              <p:ext uri="{D42A27DB-BD31-4B8C-83A1-F6EECF244321}">
                <p14:modId xmlns:p14="http://schemas.microsoft.com/office/powerpoint/2010/main" val="1199560865"/>
              </p:ext>
            </p:extLst>
          </p:nvPr>
        </p:nvGraphicFramePr>
        <p:xfrm>
          <a:off x="1023581" y="1661532"/>
          <a:ext cx="10503973" cy="4420769"/>
        </p:xfrm>
        <a:graphic>
          <a:graphicData uri="http://schemas.openxmlformats.org/drawingml/2006/table">
            <a:tbl>
              <a:tblPr firstRow="1" bandRow="1">
                <a:tableStyleId>{5C22544A-7EE6-4342-B048-85BDC9FD1C3A}</a:tableStyleId>
              </a:tblPr>
              <a:tblGrid>
                <a:gridCol w="2459131">
                  <a:extLst>
                    <a:ext uri="{9D8B030D-6E8A-4147-A177-3AD203B41FA5}">
                      <a16:colId xmlns:a16="http://schemas.microsoft.com/office/drawing/2014/main" val="20000"/>
                    </a:ext>
                  </a:extLst>
                </a:gridCol>
                <a:gridCol w="8044842">
                  <a:extLst>
                    <a:ext uri="{9D8B030D-6E8A-4147-A177-3AD203B41FA5}">
                      <a16:colId xmlns:a16="http://schemas.microsoft.com/office/drawing/2014/main" val="20001"/>
                    </a:ext>
                  </a:extLst>
                </a:gridCol>
              </a:tblGrid>
              <a:tr h="469258">
                <a:tc>
                  <a:txBody>
                    <a:bodyPr/>
                    <a:lstStyle/>
                    <a:p>
                      <a:r>
                        <a:rPr lang="en-US" sz="1600" dirty="0"/>
                        <a:t>Utility </a:t>
                      </a:r>
                    </a:p>
                  </a:txBody>
                  <a:tcPr/>
                </a:tc>
                <a:tc>
                  <a:txBody>
                    <a:bodyPr/>
                    <a:lstStyle/>
                    <a:p>
                      <a:r>
                        <a:rPr lang="en-US" sz="1600" dirty="0"/>
                        <a:t>Description</a:t>
                      </a:r>
                    </a:p>
                  </a:txBody>
                  <a:tcPr/>
                </a:tc>
                <a:extLst>
                  <a:ext uri="{0D108BD9-81ED-4DB2-BD59-A6C34878D82A}">
                    <a16:rowId xmlns:a16="http://schemas.microsoft.com/office/drawing/2014/main" val="10000"/>
                  </a:ext>
                </a:extLst>
              </a:tr>
              <a:tr h="2228976">
                <a:tc>
                  <a:txBody>
                    <a:bodyPr/>
                    <a:lstStyle/>
                    <a:p>
                      <a:r>
                        <a:rPr lang="en-US" sz="1600" dirty="0"/>
                        <a:t>Upgrade the hard disk</a:t>
                      </a:r>
                    </a:p>
                  </a:txBody>
                  <a:tcPr/>
                </a:tc>
                <a:tc>
                  <a:txBody>
                    <a:bodyPr/>
                    <a:lstStyle/>
                    <a:p>
                      <a:r>
                        <a:rPr lang="en-US" sz="1600" dirty="0"/>
                        <a:t>Upgrade to the fastest</a:t>
                      </a:r>
                      <a:r>
                        <a:rPr lang="en-US" sz="1600" baseline="0" dirty="0"/>
                        <a:t> hard disk possible.  Hard disk dries come in a variety of different rotation speeds such as:</a:t>
                      </a:r>
                    </a:p>
                    <a:p>
                      <a:endParaRPr lang="en-US" sz="1600" baseline="0" dirty="0"/>
                    </a:p>
                    <a:p>
                      <a:pPr>
                        <a:lnSpc>
                          <a:spcPct val="150000"/>
                        </a:lnSpc>
                      </a:pPr>
                      <a:r>
                        <a:rPr lang="en-US" sz="1600" baseline="0" dirty="0"/>
                        <a:t>5400 RPM (not desired)</a:t>
                      </a:r>
                    </a:p>
                    <a:p>
                      <a:pPr>
                        <a:lnSpc>
                          <a:spcPct val="150000"/>
                        </a:lnSpc>
                      </a:pPr>
                      <a:r>
                        <a:rPr lang="en-US" sz="1600" baseline="0" dirty="0"/>
                        <a:t>7200 RPM (minimum)</a:t>
                      </a:r>
                    </a:p>
                    <a:p>
                      <a:pPr>
                        <a:lnSpc>
                          <a:spcPct val="150000"/>
                        </a:lnSpc>
                      </a:pPr>
                      <a:r>
                        <a:rPr lang="en-US" sz="1600" baseline="0" dirty="0"/>
                        <a:t>10,000 RPM</a:t>
                      </a:r>
                      <a:endParaRPr lang="en-US" sz="1600" dirty="0"/>
                    </a:p>
                  </a:txBody>
                  <a:tcPr/>
                </a:tc>
                <a:extLst>
                  <a:ext uri="{0D108BD9-81ED-4DB2-BD59-A6C34878D82A}">
                    <a16:rowId xmlns:a16="http://schemas.microsoft.com/office/drawing/2014/main" val="10001"/>
                  </a:ext>
                </a:extLst>
              </a:tr>
              <a:tr h="1722535">
                <a:tc>
                  <a:txBody>
                    <a:bodyPr/>
                    <a:lstStyle/>
                    <a:p>
                      <a:r>
                        <a:rPr lang="en-US" sz="1600" dirty="0"/>
                        <a:t>Upgrade the disk interface</a:t>
                      </a:r>
                    </a:p>
                  </a:txBody>
                  <a:tcPr/>
                </a:tc>
                <a:tc>
                  <a:txBody>
                    <a:bodyPr/>
                    <a:lstStyle/>
                    <a:p>
                      <a:r>
                        <a:rPr lang="en-US" sz="1600" dirty="0"/>
                        <a:t>Upgrading your</a:t>
                      </a:r>
                      <a:r>
                        <a:rPr lang="en-US" sz="1600" baseline="0" dirty="0"/>
                        <a:t> disk interface will greatly improve the throughput of data to and from your hard disk drive.</a:t>
                      </a:r>
                    </a:p>
                    <a:p>
                      <a:endParaRPr lang="en-US" sz="1600" baseline="0" dirty="0"/>
                    </a:p>
                    <a:p>
                      <a:r>
                        <a:rPr lang="en-US" sz="1600" baseline="0" dirty="0"/>
                        <a:t>For optimal performance, consider upgrading to SATA3.</a:t>
                      </a:r>
                    </a:p>
                    <a:p>
                      <a:endParaRPr lang="en-US" sz="1600" baseline="0" dirty="0"/>
                    </a:p>
                    <a:p>
                      <a:r>
                        <a:rPr lang="en-US" sz="1600" baseline="0" dirty="0"/>
                        <a:t>This will upgrade your speed to 600 Mbps.</a:t>
                      </a: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2191" y="344245"/>
            <a:ext cx="4708478" cy="523220"/>
          </a:xfrm>
          <a:prstGeom prst="rect">
            <a:avLst/>
          </a:prstGeom>
          <a:noFill/>
        </p:spPr>
        <p:txBody>
          <a:bodyPr wrap="square" rtlCol="0">
            <a:spAutoFit/>
          </a:bodyPr>
          <a:lstStyle/>
          <a:p>
            <a:pPr algn="ctr"/>
            <a:r>
              <a:rPr lang="en-US" sz="2800" dirty="0"/>
              <a:t>5.9.5 Disk Optimization Facts</a:t>
            </a:r>
          </a:p>
        </p:txBody>
      </p:sp>
      <p:graphicFrame>
        <p:nvGraphicFramePr>
          <p:cNvPr id="2" name="Table 1"/>
          <p:cNvGraphicFramePr>
            <a:graphicFrameLocks noGrp="1"/>
          </p:cNvGraphicFramePr>
          <p:nvPr>
            <p:extLst>
              <p:ext uri="{D42A27DB-BD31-4B8C-83A1-F6EECF244321}">
                <p14:modId xmlns:p14="http://schemas.microsoft.com/office/powerpoint/2010/main" val="1680965289"/>
              </p:ext>
            </p:extLst>
          </p:nvPr>
        </p:nvGraphicFramePr>
        <p:xfrm>
          <a:off x="746207" y="1686124"/>
          <a:ext cx="10731559" cy="4353732"/>
        </p:xfrm>
        <a:graphic>
          <a:graphicData uri="http://schemas.openxmlformats.org/drawingml/2006/table">
            <a:tbl>
              <a:tblPr firstRow="1" bandRow="1">
                <a:tableStyleId>{5C22544A-7EE6-4342-B048-85BDC9FD1C3A}</a:tableStyleId>
              </a:tblPr>
              <a:tblGrid>
                <a:gridCol w="1696742">
                  <a:extLst>
                    <a:ext uri="{9D8B030D-6E8A-4147-A177-3AD203B41FA5}">
                      <a16:colId xmlns:a16="http://schemas.microsoft.com/office/drawing/2014/main" val="20000"/>
                    </a:ext>
                  </a:extLst>
                </a:gridCol>
                <a:gridCol w="9034817">
                  <a:extLst>
                    <a:ext uri="{9D8B030D-6E8A-4147-A177-3AD203B41FA5}">
                      <a16:colId xmlns:a16="http://schemas.microsoft.com/office/drawing/2014/main" val="20001"/>
                    </a:ext>
                  </a:extLst>
                </a:gridCol>
              </a:tblGrid>
              <a:tr h="564705">
                <a:tc>
                  <a:txBody>
                    <a:bodyPr/>
                    <a:lstStyle/>
                    <a:p>
                      <a:pPr>
                        <a:lnSpc>
                          <a:spcPct val="150000"/>
                        </a:lnSpc>
                      </a:pPr>
                      <a:r>
                        <a:rPr lang="en-US" dirty="0"/>
                        <a:t>Utility</a:t>
                      </a:r>
                    </a:p>
                  </a:txBody>
                  <a:tcPr/>
                </a:tc>
                <a:tc>
                  <a:txBody>
                    <a:bodyPr/>
                    <a:lstStyle/>
                    <a:p>
                      <a:pPr>
                        <a:lnSpc>
                          <a:spcPct val="150000"/>
                        </a:lnSpc>
                      </a:pPr>
                      <a:r>
                        <a:rPr lang="en-US" dirty="0"/>
                        <a:t>Description</a:t>
                      </a:r>
                    </a:p>
                  </a:txBody>
                  <a:tcPr/>
                </a:tc>
                <a:extLst>
                  <a:ext uri="{0D108BD9-81ED-4DB2-BD59-A6C34878D82A}">
                    <a16:rowId xmlns:a16="http://schemas.microsoft.com/office/drawing/2014/main" val="10000"/>
                  </a:ext>
                </a:extLst>
              </a:tr>
              <a:tr h="974696">
                <a:tc rowSpan="3">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dirty="0"/>
                        <a:t>Disk Cleanup</a:t>
                      </a:r>
                    </a:p>
                    <a:p>
                      <a:pPr>
                        <a:lnSpc>
                          <a:spcPct val="150000"/>
                        </a:lnSpc>
                      </a:pPr>
                      <a:endParaRPr lang="en-US" dirty="0"/>
                    </a:p>
                  </a:txBody>
                  <a:tcPr/>
                </a:tc>
                <a:tc>
                  <a:txBody>
                    <a:bodyPr/>
                    <a:lstStyle/>
                    <a:p>
                      <a:pPr>
                        <a:lnSpc>
                          <a:spcPct val="150000"/>
                        </a:lnSpc>
                      </a:pPr>
                      <a:r>
                        <a:rPr lang="en-US" dirty="0"/>
                        <a:t>Disk Cleanup helps manage disks by locating and disposing</a:t>
                      </a:r>
                      <a:r>
                        <a:rPr lang="en-US" baseline="0" dirty="0"/>
                        <a:t> of files that can be safely removed from the disk by:</a:t>
                      </a:r>
                      <a:endParaRPr lang="en-US" dirty="0"/>
                    </a:p>
                  </a:txBody>
                  <a:tcPr/>
                </a:tc>
                <a:extLst>
                  <a:ext uri="{0D108BD9-81ED-4DB2-BD59-A6C34878D82A}">
                    <a16:rowId xmlns:a16="http://schemas.microsoft.com/office/drawing/2014/main" val="10001"/>
                  </a:ext>
                </a:extLst>
              </a:tr>
              <a:tr h="1839635">
                <a:tc vMerge="1">
                  <a:txBody>
                    <a:bodyPr/>
                    <a:lstStyle/>
                    <a:p>
                      <a:pPr>
                        <a:lnSpc>
                          <a:spcPct val="150000"/>
                        </a:lnSpc>
                      </a:pPr>
                      <a:endParaRPr lang="en-US" dirty="0"/>
                    </a:p>
                  </a:txBody>
                  <a:tcPr/>
                </a:tc>
                <a:tc>
                  <a:txBody>
                    <a:bodyPr/>
                    <a:lstStyle/>
                    <a:p>
                      <a:pPr marL="285750" indent="-285750">
                        <a:lnSpc>
                          <a:spcPct val="150000"/>
                        </a:lnSpc>
                        <a:buFont typeface="Arial" panose="020B0604020202020204" pitchFamily="34" charset="0"/>
                        <a:buChar char="•"/>
                      </a:pPr>
                      <a:r>
                        <a:rPr lang="en-US" dirty="0"/>
                        <a:t>Emptying the Recycle Bin</a:t>
                      </a:r>
                    </a:p>
                    <a:p>
                      <a:pPr marL="285750" indent="-285750">
                        <a:lnSpc>
                          <a:spcPct val="150000"/>
                        </a:lnSpc>
                        <a:buFont typeface="Arial" panose="020B0604020202020204" pitchFamily="34" charset="0"/>
                        <a:buChar char="•"/>
                      </a:pPr>
                      <a:r>
                        <a:rPr lang="en-US" dirty="0"/>
                        <a:t>Deleting temporary files such as those used by a web browser or for</a:t>
                      </a:r>
                      <a:r>
                        <a:rPr lang="en-US" baseline="0" dirty="0"/>
                        <a:t> application installation</a:t>
                      </a:r>
                    </a:p>
                    <a:p>
                      <a:pPr marL="285750" indent="-285750">
                        <a:lnSpc>
                          <a:spcPct val="150000"/>
                        </a:lnSpc>
                        <a:buFont typeface="Arial" panose="020B0604020202020204" pitchFamily="34" charset="0"/>
                        <a:buChar char="•"/>
                      </a:pPr>
                      <a:r>
                        <a:rPr lang="en-US" baseline="0" dirty="0"/>
                        <a:t>Deleting installation log files</a:t>
                      </a:r>
                    </a:p>
                    <a:p>
                      <a:pPr marL="285750" indent="-285750">
                        <a:lnSpc>
                          <a:spcPct val="150000"/>
                        </a:lnSpc>
                        <a:buFont typeface="Arial" panose="020B0604020202020204" pitchFamily="34" charset="0"/>
                        <a:buChar char="•"/>
                      </a:pPr>
                      <a:r>
                        <a:rPr lang="en-US" baseline="0" dirty="0"/>
                        <a:t>Compressing old files</a:t>
                      </a:r>
                      <a:endParaRPr lang="en-US" dirty="0"/>
                    </a:p>
                  </a:txBody>
                  <a:tcPr/>
                </a:tc>
                <a:extLst>
                  <a:ext uri="{0D108BD9-81ED-4DB2-BD59-A6C34878D82A}">
                    <a16:rowId xmlns:a16="http://schemas.microsoft.com/office/drawing/2014/main" val="10002"/>
                  </a:ext>
                </a:extLst>
              </a:tr>
              <a:tr h="974696">
                <a:tc vMerge="1">
                  <a:txBody>
                    <a:bodyPr/>
                    <a:lstStyle/>
                    <a:p>
                      <a:pPr>
                        <a:lnSpc>
                          <a:spcPct val="150000"/>
                        </a:lnSpc>
                      </a:pPr>
                      <a:endParaRPr lang="en-US" dirty="0"/>
                    </a:p>
                  </a:txBody>
                  <a:tcPr/>
                </a:tc>
                <a:tc>
                  <a:txBody>
                    <a:bodyPr/>
                    <a:lstStyle/>
                    <a:p>
                      <a:pPr>
                        <a:lnSpc>
                          <a:spcPct val="150000"/>
                        </a:lnSpc>
                      </a:pPr>
                      <a:r>
                        <a:rPr lang="en-US" dirty="0"/>
                        <a:t>You can type </a:t>
                      </a:r>
                      <a:r>
                        <a:rPr lang="en-US" b="1" dirty="0" err="1"/>
                        <a:t>Cleanmgr</a:t>
                      </a:r>
                      <a:r>
                        <a:rPr lang="en-US" baseline="0" dirty="0"/>
                        <a:t> at the command prompt to run Disk Cleanup.</a:t>
                      </a:r>
                      <a:endParaRPr lang="en-US"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746208" y="867465"/>
            <a:ext cx="11095630" cy="646331"/>
          </a:xfrm>
          <a:prstGeom prst="rect">
            <a:avLst/>
          </a:prstGeom>
          <a:noFill/>
        </p:spPr>
        <p:txBody>
          <a:bodyPr wrap="square" rtlCol="0">
            <a:spAutoFit/>
          </a:bodyPr>
          <a:lstStyle/>
          <a:p>
            <a:r>
              <a:rPr lang="en-US" dirty="0"/>
              <a:t>A mostly full drive can run slower than a mostly empty one.  The following table contains various methods you can use to clean up a disk drive:</a:t>
            </a:r>
          </a:p>
        </p:txBody>
      </p:sp>
    </p:spTree>
    <p:extLst>
      <p:ext uri="{BB962C8B-B14F-4D97-AF65-F5344CB8AC3E}">
        <p14:creationId xmlns:p14="http://schemas.microsoft.com/office/powerpoint/2010/main" val="1390714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5589" y="344245"/>
            <a:ext cx="6086902" cy="523220"/>
          </a:xfrm>
          <a:prstGeom prst="rect">
            <a:avLst/>
          </a:prstGeom>
          <a:noFill/>
        </p:spPr>
        <p:txBody>
          <a:bodyPr wrap="square" rtlCol="0">
            <a:spAutoFit/>
          </a:bodyPr>
          <a:lstStyle/>
          <a:p>
            <a:pPr algn="ctr"/>
            <a:r>
              <a:rPr lang="en-US" sz="2800" dirty="0"/>
              <a:t>5.9.5 Disk Optimization Facts</a:t>
            </a:r>
          </a:p>
        </p:txBody>
      </p:sp>
      <p:graphicFrame>
        <p:nvGraphicFramePr>
          <p:cNvPr id="2" name="Table 1"/>
          <p:cNvGraphicFramePr>
            <a:graphicFrameLocks noGrp="1"/>
          </p:cNvGraphicFramePr>
          <p:nvPr>
            <p:extLst>
              <p:ext uri="{D42A27DB-BD31-4B8C-83A1-F6EECF244321}">
                <p14:modId xmlns:p14="http://schemas.microsoft.com/office/powerpoint/2010/main" val="1663506791"/>
              </p:ext>
            </p:extLst>
          </p:nvPr>
        </p:nvGraphicFramePr>
        <p:xfrm>
          <a:off x="750627" y="1022844"/>
          <a:ext cx="10978682" cy="4899688"/>
        </p:xfrm>
        <a:graphic>
          <a:graphicData uri="http://schemas.openxmlformats.org/drawingml/2006/table">
            <a:tbl>
              <a:tblPr firstRow="1" bandRow="1">
                <a:tableStyleId>{5C22544A-7EE6-4342-B048-85BDC9FD1C3A}</a:tableStyleId>
              </a:tblPr>
              <a:tblGrid>
                <a:gridCol w="1663800">
                  <a:extLst>
                    <a:ext uri="{9D8B030D-6E8A-4147-A177-3AD203B41FA5}">
                      <a16:colId xmlns:a16="http://schemas.microsoft.com/office/drawing/2014/main" val="20000"/>
                    </a:ext>
                  </a:extLst>
                </a:gridCol>
                <a:gridCol w="9314882">
                  <a:extLst>
                    <a:ext uri="{9D8B030D-6E8A-4147-A177-3AD203B41FA5}">
                      <a16:colId xmlns:a16="http://schemas.microsoft.com/office/drawing/2014/main" val="20001"/>
                    </a:ext>
                  </a:extLst>
                </a:gridCol>
              </a:tblGrid>
              <a:tr h="1509262">
                <a:tc rowSpan="3">
                  <a:txBody>
                    <a:bodyPr/>
                    <a:lstStyle/>
                    <a:p>
                      <a:pPr algn="ctr">
                        <a:lnSpc>
                          <a:spcPct val="150000"/>
                        </a:lnSpc>
                      </a:pPr>
                      <a:r>
                        <a:rPr lang="en-US" sz="2400" dirty="0"/>
                        <a:t>Disk Defragmenter</a:t>
                      </a:r>
                    </a:p>
                  </a:txBody>
                  <a:tcPr vert="vert27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t>Disk Defragmenter</a:t>
                      </a:r>
                      <a:r>
                        <a:rPr lang="en-US" sz="1600" baseline="0" dirty="0"/>
                        <a:t> optimizes the performance of your hard drive by joining fragments of files that are different locations on your hard drive into a single location.</a:t>
                      </a:r>
                      <a:endParaRPr lang="en-US" sz="1600" dirty="0"/>
                    </a:p>
                    <a:p>
                      <a:pPr>
                        <a:lnSpc>
                          <a:spcPct val="150000"/>
                        </a:lnSpc>
                      </a:pPr>
                      <a:endParaRPr lang="en-US" sz="1600" dirty="0"/>
                    </a:p>
                  </a:txBody>
                  <a:tcPr/>
                </a:tc>
                <a:extLst>
                  <a:ext uri="{0D108BD9-81ED-4DB2-BD59-A6C34878D82A}">
                    <a16:rowId xmlns:a16="http://schemas.microsoft.com/office/drawing/2014/main" val="10000"/>
                  </a:ext>
                </a:extLst>
              </a:tr>
              <a:tr h="2635795">
                <a:tc vMerge="1">
                  <a:txBody>
                    <a:bodyPr/>
                    <a:lstStyle/>
                    <a:p>
                      <a:pPr algn="ctr">
                        <a:lnSpc>
                          <a:spcPct val="150000"/>
                        </a:lnSpc>
                      </a:pPr>
                      <a:endParaRPr lang="en-US" sz="2400" dirty="0"/>
                    </a:p>
                  </a:txBody>
                  <a:tcPr vert="vert270" anchor="ctr"/>
                </a:tc>
                <a:tc>
                  <a:txBody>
                    <a:bodyPr/>
                    <a:lstStyle/>
                    <a:p>
                      <a:pPr marL="285750" indent="-285750">
                        <a:lnSpc>
                          <a:spcPct val="100000"/>
                        </a:lnSpc>
                        <a:buFont typeface="Arial" charset="0"/>
                        <a:buChar char="•"/>
                      </a:pPr>
                      <a:r>
                        <a:rPr lang="en-US" sz="1600" dirty="0"/>
                        <a:t>Some files, such as certain</a:t>
                      </a:r>
                      <a:r>
                        <a:rPr lang="en-US" sz="1600" baseline="0" dirty="0"/>
                        <a:t> system files, cannot be moved.</a:t>
                      </a:r>
                    </a:p>
                    <a:p>
                      <a:pPr marL="285750" indent="-285750">
                        <a:lnSpc>
                          <a:spcPct val="100000"/>
                        </a:lnSpc>
                        <a:buFont typeface="Arial" charset="0"/>
                        <a:buChar char="•"/>
                      </a:pPr>
                      <a:endParaRPr lang="en-US" sz="1600" baseline="0" dirty="0"/>
                    </a:p>
                    <a:p>
                      <a:pPr marL="285750" indent="-285750">
                        <a:lnSpc>
                          <a:spcPct val="100000"/>
                        </a:lnSpc>
                        <a:buFont typeface="Arial" charset="0"/>
                        <a:buChar char="•"/>
                      </a:pPr>
                      <a:r>
                        <a:rPr lang="en-US" sz="1600" baseline="0" dirty="0"/>
                        <a:t>To improve defragmentation, disable programs that run in the background like screensavers and virus software.  </a:t>
                      </a:r>
                    </a:p>
                    <a:p>
                      <a:pPr marL="742950" lvl="1" indent="-285750">
                        <a:lnSpc>
                          <a:spcPct val="100000"/>
                        </a:lnSpc>
                        <a:buFont typeface="Arial" charset="0"/>
                        <a:buChar char="•"/>
                      </a:pPr>
                      <a:endParaRPr lang="en-US" sz="1600" baseline="0" dirty="0"/>
                    </a:p>
                    <a:p>
                      <a:pPr marL="742950" lvl="1" indent="-285750">
                        <a:lnSpc>
                          <a:spcPct val="100000"/>
                        </a:lnSpc>
                        <a:buFont typeface="Courier New" charset="0"/>
                        <a:buChar char="o"/>
                      </a:pPr>
                      <a:r>
                        <a:rPr lang="en-US" sz="1600" baseline="0" dirty="0"/>
                        <a:t>Any disk access while Disk Defragmenter is running (whether to read from or write to the disk) will slow down the defragmentation process.</a:t>
                      </a:r>
                    </a:p>
                    <a:p>
                      <a:pPr marL="285750" indent="-285750">
                        <a:lnSpc>
                          <a:spcPct val="100000"/>
                        </a:lnSpc>
                        <a:buFont typeface="Arial" charset="0"/>
                        <a:buChar char="•"/>
                      </a:pPr>
                      <a:endParaRPr lang="en-US" sz="1600" baseline="0" dirty="0"/>
                    </a:p>
                    <a:p>
                      <a:pPr marL="285750" indent="-285750">
                        <a:lnSpc>
                          <a:spcPct val="100000"/>
                        </a:lnSpc>
                        <a:buFont typeface="Arial" charset="0"/>
                        <a:buChar char="•"/>
                      </a:pPr>
                      <a:r>
                        <a:rPr lang="en-US" sz="1600" baseline="0" dirty="0"/>
                        <a:t>The more information that is on the drive, the more time it will take to defragment the drive.</a:t>
                      </a:r>
                      <a:endParaRPr lang="en-US" sz="1600" dirty="0"/>
                    </a:p>
                  </a:txBody>
                  <a:tcPr/>
                </a:tc>
                <a:extLst>
                  <a:ext uri="{0D108BD9-81ED-4DB2-BD59-A6C34878D82A}">
                    <a16:rowId xmlns:a16="http://schemas.microsoft.com/office/drawing/2014/main" val="10001"/>
                  </a:ext>
                </a:extLst>
              </a:tr>
              <a:tr h="754631">
                <a:tc vMerge="1">
                  <a:txBody>
                    <a:bodyPr/>
                    <a:lstStyle/>
                    <a:p>
                      <a:endParaRPr lang="en-US" sz="1400" dirty="0"/>
                    </a:p>
                  </a:txBody>
                  <a:tcPr/>
                </a:tc>
                <a:tc>
                  <a:txBody>
                    <a:bodyPr/>
                    <a:lstStyle/>
                    <a:p>
                      <a:pPr>
                        <a:lnSpc>
                          <a:spcPct val="150000"/>
                        </a:lnSpc>
                      </a:pPr>
                      <a:r>
                        <a:rPr lang="en-US" sz="1600" dirty="0"/>
                        <a:t>Run</a:t>
                      </a:r>
                      <a:r>
                        <a:rPr lang="en-US" sz="1600" baseline="0" dirty="0"/>
                        <a:t> </a:t>
                      </a:r>
                      <a:r>
                        <a:rPr lang="en-US" sz="1600" b="1" baseline="0" dirty="0"/>
                        <a:t>Defrag </a:t>
                      </a:r>
                      <a:r>
                        <a:rPr lang="en-US" sz="1600" baseline="0" dirty="0"/>
                        <a:t>at a command prompt to run Disk Defragmenter in a text mode.</a:t>
                      </a: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0997" y="344245"/>
            <a:ext cx="5745707" cy="523220"/>
          </a:xfrm>
          <a:prstGeom prst="rect">
            <a:avLst/>
          </a:prstGeom>
          <a:noFill/>
        </p:spPr>
        <p:txBody>
          <a:bodyPr wrap="square" rtlCol="0">
            <a:spAutoFit/>
          </a:bodyPr>
          <a:lstStyle/>
          <a:p>
            <a:pPr algn="ctr"/>
            <a:r>
              <a:rPr lang="en-US" sz="2800" dirty="0"/>
              <a:t>5.9.5 Disk Optimization Facts</a:t>
            </a:r>
          </a:p>
        </p:txBody>
      </p:sp>
      <p:graphicFrame>
        <p:nvGraphicFramePr>
          <p:cNvPr id="2" name="Table 1"/>
          <p:cNvGraphicFramePr>
            <a:graphicFrameLocks noGrp="1"/>
          </p:cNvGraphicFramePr>
          <p:nvPr>
            <p:extLst>
              <p:ext uri="{D42A27DB-BD31-4B8C-83A1-F6EECF244321}">
                <p14:modId xmlns:p14="http://schemas.microsoft.com/office/powerpoint/2010/main" val="152832179"/>
              </p:ext>
            </p:extLst>
          </p:nvPr>
        </p:nvGraphicFramePr>
        <p:xfrm>
          <a:off x="650998" y="867465"/>
          <a:ext cx="10714213" cy="5233863"/>
        </p:xfrm>
        <a:graphic>
          <a:graphicData uri="http://schemas.openxmlformats.org/drawingml/2006/table">
            <a:tbl>
              <a:tblPr firstRow="1" bandRow="1">
                <a:tableStyleId>{5C22544A-7EE6-4342-B048-85BDC9FD1C3A}</a:tableStyleId>
              </a:tblPr>
              <a:tblGrid>
                <a:gridCol w="1723001">
                  <a:extLst>
                    <a:ext uri="{9D8B030D-6E8A-4147-A177-3AD203B41FA5}">
                      <a16:colId xmlns:a16="http://schemas.microsoft.com/office/drawing/2014/main" val="20000"/>
                    </a:ext>
                  </a:extLst>
                </a:gridCol>
                <a:gridCol w="8991212">
                  <a:extLst>
                    <a:ext uri="{9D8B030D-6E8A-4147-A177-3AD203B41FA5}">
                      <a16:colId xmlns:a16="http://schemas.microsoft.com/office/drawing/2014/main" val="20001"/>
                    </a:ext>
                  </a:extLst>
                </a:gridCol>
              </a:tblGrid>
              <a:tr h="498998">
                <a:tc rowSpan="5">
                  <a:txBody>
                    <a:bodyPr/>
                    <a:lstStyle/>
                    <a:p>
                      <a:pPr algn="ctr">
                        <a:lnSpc>
                          <a:spcPct val="150000"/>
                        </a:lnSpc>
                      </a:pPr>
                      <a:r>
                        <a:rPr lang="en-US" sz="2000" dirty="0"/>
                        <a:t>Check Disk</a:t>
                      </a:r>
                    </a:p>
                  </a:txBody>
                  <a:tcPr vert="vert270" anchor="ctr"/>
                </a:tc>
                <a:tc>
                  <a:txBody>
                    <a:bodyPr/>
                    <a:lstStyle/>
                    <a:p>
                      <a:pPr>
                        <a:lnSpc>
                          <a:spcPct val="150000"/>
                        </a:lnSpc>
                      </a:pPr>
                      <a:r>
                        <a:rPr lang="en-US" sz="1400" dirty="0"/>
                        <a:t>Check Disk is a utility that verifies the file system integrity of</a:t>
                      </a:r>
                      <a:r>
                        <a:rPr lang="en-US" sz="1400" baseline="0" dirty="0"/>
                        <a:t> a hard disk.  Errors that can be checked and fixed by Check</a:t>
                      </a:r>
                      <a:endParaRPr lang="en-US" sz="1400" dirty="0"/>
                    </a:p>
                  </a:txBody>
                  <a:tcPr/>
                </a:tc>
                <a:extLst>
                  <a:ext uri="{0D108BD9-81ED-4DB2-BD59-A6C34878D82A}">
                    <a16:rowId xmlns:a16="http://schemas.microsoft.com/office/drawing/2014/main" val="10000"/>
                  </a:ext>
                </a:extLst>
              </a:tr>
              <a:tr h="2585923">
                <a:tc vMerge="1">
                  <a:txBody>
                    <a:bodyPr/>
                    <a:lstStyle/>
                    <a:p>
                      <a:endParaRPr lang="en-US" dirty="0"/>
                    </a:p>
                  </a:txBody>
                  <a:tcPr/>
                </a:tc>
                <a:tc>
                  <a:txBody>
                    <a:bodyPr/>
                    <a:lstStyle/>
                    <a:p>
                      <a:pPr marL="0" marR="0" indent="0" algn="l" defTabSz="914400" rtl="0" eaLnBrk="1" fontAlgn="auto" latinLnBrk="0" hangingPunct="1">
                        <a:lnSpc>
                          <a:spcPct val="150000"/>
                        </a:lnSpc>
                        <a:spcBef>
                          <a:spcPts val="0"/>
                        </a:spcBef>
                        <a:spcAft>
                          <a:spcPts val="0"/>
                        </a:spcAft>
                        <a:buClrTx/>
                        <a:buSzTx/>
                        <a:buFont typeface="Arial" charset="0"/>
                        <a:buNone/>
                        <a:tabLst/>
                        <a:defRPr/>
                      </a:pPr>
                      <a:r>
                        <a:rPr lang="en-US" sz="1400" baseline="0" dirty="0"/>
                        <a:t>Disk includes:</a:t>
                      </a:r>
                      <a:endParaRPr lang="en-US" sz="1400" dirty="0"/>
                    </a:p>
                    <a:p>
                      <a:pPr marL="285750" indent="-285750">
                        <a:lnSpc>
                          <a:spcPct val="150000"/>
                        </a:lnSpc>
                        <a:buFont typeface="Arial" charset="0"/>
                        <a:buChar char="•"/>
                      </a:pPr>
                      <a:r>
                        <a:rPr lang="en-US" sz="1400" i="1" dirty="0"/>
                        <a:t>Lost clusters </a:t>
                      </a:r>
                      <a:r>
                        <a:rPr lang="en-US" sz="1400" dirty="0"/>
                        <a:t>are a series</a:t>
                      </a:r>
                      <a:r>
                        <a:rPr lang="en-US" sz="1400" baseline="0" dirty="0"/>
                        <a:t> of used clusters on the hard drive that are not associated with a specific file.</a:t>
                      </a:r>
                    </a:p>
                    <a:p>
                      <a:pPr marL="285750" indent="-285750">
                        <a:lnSpc>
                          <a:spcPct val="150000"/>
                        </a:lnSpc>
                        <a:buFont typeface="Arial" charset="0"/>
                        <a:buChar char="•"/>
                      </a:pPr>
                      <a:r>
                        <a:rPr lang="en-US" sz="1400" baseline="0" dirty="0"/>
                        <a:t>A </a:t>
                      </a:r>
                      <a:r>
                        <a:rPr lang="en-US" sz="1400" i="1" baseline="0" dirty="0"/>
                        <a:t>cross-linked file </a:t>
                      </a:r>
                      <a:r>
                        <a:rPr lang="en-US" sz="1400" baseline="0" dirty="0"/>
                        <a:t>occurs when two files claim the same cluster.  Check Disk will Identify cross-linked riles and correct their cluster associations.</a:t>
                      </a:r>
                    </a:p>
                    <a:p>
                      <a:pPr marL="285750" indent="-285750">
                        <a:lnSpc>
                          <a:spcPct val="150000"/>
                        </a:lnSpc>
                        <a:buFont typeface="Arial" charset="0"/>
                        <a:buChar char="•"/>
                      </a:pPr>
                      <a:r>
                        <a:rPr lang="en-US" sz="1400" i="1" baseline="0" dirty="0"/>
                        <a:t>Orphaned</a:t>
                      </a:r>
                      <a:r>
                        <a:rPr lang="en-US" sz="1400" baseline="0" dirty="0"/>
                        <a:t> files are files that exist on the hard drive but which are not associated with a directory in the index. Normally Check Disk can re-associate the file with the correct directory.</a:t>
                      </a:r>
                    </a:p>
                    <a:p>
                      <a:pPr marL="285750" indent="-285750">
                        <a:lnSpc>
                          <a:spcPct val="150000"/>
                        </a:lnSpc>
                        <a:buFont typeface="Arial" charset="0"/>
                        <a:buChar char="•"/>
                      </a:pPr>
                      <a:r>
                        <a:rPr lang="en-US" sz="1400" baseline="0" dirty="0"/>
                        <a:t>A </a:t>
                      </a:r>
                      <a:r>
                        <a:rPr lang="en-US" sz="1400" i="1" baseline="0" dirty="0"/>
                        <a:t>bad sector </a:t>
                      </a:r>
                      <a:r>
                        <a:rPr lang="en-US" sz="1400" baseline="0" dirty="0"/>
                        <a:t>is a portion of the hard disk that cannot be used.  Bad sectors are marked so that they are no longer used.  Any used bad sectors are redirected to another sector.</a:t>
                      </a:r>
                      <a:endParaRPr lang="en-US" sz="1400" dirty="0"/>
                    </a:p>
                  </a:txBody>
                  <a:tcPr/>
                </a:tc>
                <a:extLst>
                  <a:ext uri="{0D108BD9-81ED-4DB2-BD59-A6C34878D82A}">
                    <a16:rowId xmlns:a16="http://schemas.microsoft.com/office/drawing/2014/main" val="10001"/>
                  </a:ext>
                </a:extLst>
              </a:tr>
              <a:tr h="666071">
                <a:tc vMerge="1">
                  <a:txBody>
                    <a:bodyPr/>
                    <a:lstStyle/>
                    <a:p>
                      <a:endParaRPr lang="en-US" dirty="0"/>
                    </a:p>
                  </a:txBody>
                  <a:tcPr/>
                </a:tc>
                <a:tc>
                  <a:txBody>
                    <a:bodyPr/>
                    <a:lstStyle/>
                    <a:p>
                      <a:pPr>
                        <a:lnSpc>
                          <a:spcPct val="150000"/>
                        </a:lnSpc>
                      </a:pPr>
                      <a:r>
                        <a:rPr lang="en-US" sz="1400" dirty="0"/>
                        <a:t>*The NTFS</a:t>
                      </a:r>
                      <a:r>
                        <a:rPr lang="en-US" sz="1400" baseline="0" dirty="0"/>
                        <a:t> file system automatically detects bad sectors as the system operates saving and reading files.</a:t>
                      </a:r>
                      <a:endParaRPr lang="en-US" sz="1400" dirty="0"/>
                    </a:p>
                  </a:txBody>
                  <a:tcPr/>
                </a:tc>
                <a:extLst>
                  <a:ext uri="{0D108BD9-81ED-4DB2-BD59-A6C34878D82A}">
                    <a16:rowId xmlns:a16="http://schemas.microsoft.com/office/drawing/2014/main" val="10002"/>
                  </a:ext>
                </a:extLst>
              </a:tr>
              <a:tr h="476698">
                <a:tc vMerge="1">
                  <a:txBody>
                    <a:bodyPr/>
                    <a:lstStyle/>
                    <a:p>
                      <a:endParaRPr lang="en-US" dirty="0"/>
                    </a:p>
                  </a:txBody>
                  <a:tcPr/>
                </a:tc>
                <a:tc>
                  <a:txBody>
                    <a:bodyPr/>
                    <a:lstStyle/>
                    <a:p>
                      <a:pPr>
                        <a:lnSpc>
                          <a:spcPct val="150000"/>
                        </a:lnSpc>
                      </a:pPr>
                      <a:r>
                        <a:rPr lang="en-US" sz="1400" dirty="0"/>
                        <a:t>You can run Check</a:t>
                      </a:r>
                      <a:r>
                        <a:rPr lang="en-US" sz="1400" baseline="0" dirty="0"/>
                        <a:t> Disk by typing </a:t>
                      </a:r>
                      <a:r>
                        <a:rPr lang="en-US" sz="1400" b="1" baseline="0" dirty="0" err="1"/>
                        <a:t>Chkdsk</a:t>
                      </a:r>
                      <a:r>
                        <a:rPr lang="en-US" sz="1400" baseline="0" dirty="0"/>
                        <a:t> at a command prompt.</a:t>
                      </a:r>
                      <a:endParaRPr lang="en-US" sz="1400" dirty="0"/>
                    </a:p>
                  </a:txBody>
                  <a:tcPr/>
                </a:tc>
                <a:extLst>
                  <a:ext uri="{0D108BD9-81ED-4DB2-BD59-A6C34878D82A}">
                    <a16:rowId xmlns:a16="http://schemas.microsoft.com/office/drawing/2014/main" val="10003"/>
                  </a:ext>
                </a:extLst>
              </a:tr>
              <a:tr h="940336">
                <a:tc vMerge="1">
                  <a:txBody>
                    <a:bodyPr/>
                    <a:lstStyle/>
                    <a:p>
                      <a:endParaRPr lang="en-US" dirty="0"/>
                    </a:p>
                  </a:txBody>
                  <a:tcPr/>
                </a:tc>
                <a:tc>
                  <a:txBody>
                    <a:bodyPr/>
                    <a:lstStyle/>
                    <a:p>
                      <a:pPr marL="285750" indent="-285750">
                        <a:lnSpc>
                          <a:spcPct val="150000"/>
                        </a:lnSpc>
                        <a:buFont typeface="Arial" charset="0"/>
                        <a:buChar char="•"/>
                      </a:pPr>
                      <a:r>
                        <a:rPr lang="en-US" sz="1400" dirty="0"/>
                        <a:t>Use </a:t>
                      </a:r>
                      <a:r>
                        <a:rPr lang="en-US" sz="1400" b="1" dirty="0" err="1"/>
                        <a:t>Chkdsk</a:t>
                      </a:r>
                      <a:r>
                        <a:rPr lang="en-US" sz="1400" dirty="0"/>
                        <a:t> with the /</a:t>
                      </a:r>
                      <a:r>
                        <a:rPr lang="en-US" sz="1400" b="1" dirty="0"/>
                        <a:t>f </a:t>
                      </a:r>
                      <a:r>
                        <a:rPr lang="en-US" sz="1400" dirty="0"/>
                        <a:t>switch to automatically fix</a:t>
                      </a:r>
                      <a:r>
                        <a:rPr lang="en-US" sz="1400" baseline="0" dirty="0"/>
                        <a:t> errors without scanning for bad sectors.</a:t>
                      </a:r>
                    </a:p>
                    <a:p>
                      <a:pPr marL="285750" indent="-285750">
                        <a:lnSpc>
                          <a:spcPct val="150000"/>
                        </a:lnSpc>
                        <a:buFont typeface="Arial" charset="0"/>
                        <a:buChar char="•"/>
                      </a:pPr>
                      <a:r>
                        <a:rPr lang="en-US" sz="1400" baseline="0" dirty="0"/>
                        <a:t>Use the /</a:t>
                      </a:r>
                      <a:r>
                        <a:rPr lang="en-US" sz="1400" b="1" baseline="0" dirty="0"/>
                        <a:t>r</a:t>
                      </a:r>
                      <a:r>
                        <a:rPr lang="en-US" sz="1400" baseline="0" dirty="0"/>
                        <a:t> switch to scan and fix bad sectors and other errors.</a:t>
                      </a: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666415-1069-4AB5-8194-7CCB077597B7}"/>
              </a:ext>
            </a:extLst>
          </p:cNvPr>
          <p:cNvSpPr>
            <a:spLocks noGrp="1"/>
          </p:cNvSpPr>
          <p:nvPr>
            <p:ph type="sldNum" sz="quarter" idx="12"/>
          </p:nvPr>
        </p:nvSpPr>
        <p:spPr/>
        <p:txBody>
          <a:bodyPr/>
          <a:lstStyle/>
          <a:p>
            <a:fld id="{532327B0-9D17-47B2-924E-9AE43063FE29}" type="slidenum">
              <a:rPr lang="en-US" smtClean="0"/>
              <a:pPr/>
              <a:t>49</a:t>
            </a:fld>
            <a:endParaRPr lang="en-US"/>
          </a:p>
        </p:txBody>
      </p:sp>
      <p:sp>
        <p:nvSpPr>
          <p:cNvPr id="6" name="TextBox 5">
            <a:extLst>
              <a:ext uri="{FF2B5EF4-FFF2-40B4-BE49-F238E27FC236}">
                <a16:creationId xmlns:a16="http://schemas.microsoft.com/office/drawing/2014/main" id="{5B897A11-3586-446E-8C23-A445C3F5290C}"/>
              </a:ext>
            </a:extLst>
          </p:cNvPr>
          <p:cNvSpPr txBox="1"/>
          <p:nvPr/>
        </p:nvSpPr>
        <p:spPr>
          <a:xfrm>
            <a:off x="1181686" y="2827606"/>
            <a:ext cx="10172114" cy="830997"/>
          </a:xfrm>
          <a:prstGeom prst="rect">
            <a:avLst/>
          </a:prstGeom>
          <a:noFill/>
        </p:spPr>
        <p:txBody>
          <a:bodyPr wrap="square" rtlCol="0">
            <a:spAutoFit/>
          </a:bodyPr>
          <a:lstStyle/>
          <a:p>
            <a:pPr algn="ctr"/>
            <a:r>
              <a:rPr lang="en-US" sz="4800" dirty="0"/>
              <a:t>End of CIS101A Class Session 6</a:t>
            </a:r>
          </a:p>
        </p:txBody>
      </p:sp>
    </p:spTree>
    <p:extLst>
      <p:ext uri="{BB962C8B-B14F-4D97-AF65-F5344CB8AC3E}">
        <p14:creationId xmlns:p14="http://schemas.microsoft.com/office/powerpoint/2010/main" val="73351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5469" y="240695"/>
            <a:ext cx="4407614" cy="523220"/>
          </a:xfrm>
          <a:prstGeom prst="rect">
            <a:avLst/>
          </a:prstGeom>
          <a:noFill/>
        </p:spPr>
        <p:txBody>
          <a:bodyPr wrap="square" rtlCol="0">
            <a:spAutoFit/>
          </a:bodyPr>
          <a:lstStyle/>
          <a:p>
            <a:pPr algn="ctr"/>
            <a:r>
              <a:rPr lang="en-US" sz="2800" dirty="0"/>
              <a:t>5.1.2 Storage </a:t>
            </a:r>
            <a:r>
              <a:rPr lang="en-US" sz="2800"/>
              <a:t>Device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203685495"/>
              </p:ext>
            </p:extLst>
          </p:nvPr>
        </p:nvGraphicFramePr>
        <p:xfrm>
          <a:off x="866811" y="876042"/>
          <a:ext cx="10640246" cy="5098380"/>
        </p:xfrm>
        <a:graphic>
          <a:graphicData uri="http://schemas.openxmlformats.org/drawingml/2006/table">
            <a:tbl>
              <a:tblPr firstRow="1" bandRow="1">
                <a:tableStyleId>{5C22544A-7EE6-4342-B048-85BDC9FD1C3A}</a:tableStyleId>
              </a:tblPr>
              <a:tblGrid>
                <a:gridCol w="2060800">
                  <a:extLst>
                    <a:ext uri="{9D8B030D-6E8A-4147-A177-3AD203B41FA5}">
                      <a16:colId xmlns:a16="http://schemas.microsoft.com/office/drawing/2014/main" val="20000"/>
                    </a:ext>
                  </a:extLst>
                </a:gridCol>
                <a:gridCol w="4572524">
                  <a:extLst>
                    <a:ext uri="{9D8B030D-6E8A-4147-A177-3AD203B41FA5}">
                      <a16:colId xmlns:a16="http://schemas.microsoft.com/office/drawing/2014/main" val="20001"/>
                    </a:ext>
                  </a:extLst>
                </a:gridCol>
                <a:gridCol w="4006922">
                  <a:extLst>
                    <a:ext uri="{9D8B030D-6E8A-4147-A177-3AD203B41FA5}">
                      <a16:colId xmlns:a16="http://schemas.microsoft.com/office/drawing/2014/main" val="20002"/>
                    </a:ext>
                  </a:extLst>
                </a:gridCol>
              </a:tblGrid>
              <a:tr h="623566">
                <a:tc rowSpan="3">
                  <a:txBody>
                    <a:bodyPr/>
                    <a:lstStyle/>
                    <a:p>
                      <a:r>
                        <a:rPr lang="en-US" sz="1400" dirty="0"/>
                        <a:t>Flash devices</a:t>
                      </a:r>
                    </a:p>
                  </a:txBody>
                  <a:tcPr/>
                </a:tc>
                <a:tc gridSpan="2">
                  <a:txBody>
                    <a:bodyPr/>
                    <a:lstStyle/>
                    <a:p>
                      <a:r>
                        <a:rPr lang="en-US" sz="1400" dirty="0"/>
                        <a:t>Flash memory cards store information using programmable, no-volatile</a:t>
                      </a:r>
                      <a:r>
                        <a:rPr lang="en-US" sz="1400" baseline="0" dirty="0"/>
                        <a:t> flash memory.  </a:t>
                      </a:r>
                      <a:endParaRPr lang="en-US" sz="1400" dirty="0"/>
                    </a:p>
                  </a:txBody>
                  <a:tcPr/>
                </a:tc>
                <a:tc hMerge="1">
                  <a:txBody>
                    <a:bodyPr/>
                    <a:lstStyle/>
                    <a:p>
                      <a:endParaRPr lang="en-US"/>
                    </a:p>
                  </a:txBody>
                  <a:tcPr/>
                </a:tc>
                <a:extLst>
                  <a:ext uri="{0D108BD9-81ED-4DB2-BD59-A6C34878D82A}">
                    <a16:rowId xmlns:a16="http://schemas.microsoft.com/office/drawing/2014/main" val="10000"/>
                  </a:ext>
                </a:extLst>
              </a:tr>
              <a:tr h="3103214">
                <a:tc vMerge="1">
                  <a:txBody>
                    <a:bodyPr/>
                    <a:lstStyle/>
                    <a:p>
                      <a:endParaRPr lang="en-US" sz="1400" dirty="0"/>
                    </a:p>
                  </a:txBody>
                  <a:tcP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1400" baseline="0" dirty="0"/>
                        <a:t>Some of the advantages of flash devices are:</a:t>
                      </a:r>
                    </a:p>
                    <a:p>
                      <a:pPr marL="285750" marR="0" indent="-285750" algn="l" defTabSz="914400" rtl="0" eaLnBrk="1" fontAlgn="auto" latinLnBrk="0" hangingPunct="1">
                        <a:lnSpc>
                          <a:spcPct val="200000"/>
                        </a:lnSpc>
                        <a:spcBef>
                          <a:spcPts val="0"/>
                        </a:spcBef>
                        <a:spcAft>
                          <a:spcPts val="0"/>
                        </a:spcAft>
                        <a:buClrTx/>
                        <a:buSzTx/>
                        <a:buFont typeface="Arial" charset="0"/>
                        <a:buChar char="•"/>
                        <a:tabLst/>
                        <a:defRPr/>
                      </a:pPr>
                      <a:r>
                        <a:rPr lang="en-US" sz="1400" baseline="0" dirty="0"/>
                        <a:t>The memory is re-programmable.</a:t>
                      </a:r>
                    </a:p>
                    <a:p>
                      <a:pPr marL="285750" marR="0" indent="-285750" algn="l" defTabSz="914400" rtl="0" eaLnBrk="1" fontAlgn="auto" latinLnBrk="0" hangingPunct="1">
                        <a:lnSpc>
                          <a:spcPct val="200000"/>
                        </a:lnSpc>
                        <a:spcBef>
                          <a:spcPts val="0"/>
                        </a:spcBef>
                        <a:spcAft>
                          <a:spcPts val="0"/>
                        </a:spcAft>
                        <a:buClrTx/>
                        <a:buSzTx/>
                        <a:buFont typeface="Arial" charset="0"/>
                        <a:buChar char="•"/>
                        <a:tabLst/>
                        <a:defRPr/>
                      </a:pPr>
                      <a:r>
                        <a:rPr lang="en-US" sz="1400" baseline="0" dirty="0"/>
                        <a:t>They can retain content without power.</a:t>
                      </a:r>
                    </a:p>
                    <a:p>
                      <a:pPr marL="285750" marR="0" indent="-285750" algn="l" defTabSz="914400" rtl="0" eaLnBrk="1" fontAlgn="auto" latinLnBrk="0" hangingPunct="1">
                        <a:lnSpc>
                          <a:spcPct val="200000"/>
                        </a:lnSpc>
                        <a:spcBef>
                          <a:spcPts val="0"/>
                        </a:spcBef>
                        <a:spcAft>
                          <a:spcPts val="0"/>
                        </a:spcAft>
                        <a:buClrTx/>
                        <a:buSzTx/>
                        <a:buFont typeface="Arial" charset="0"/>
                        <a:buChar char="•"/>
                        <a:tabLst/>
                        <a:defRPr/>
                      </a:pPr>
                      <a:r>
                        <a:rPr lang="en-US" sz="1400" baseline="0" dirty="0"/>
                        <a:t>They are optimal for use in devices like cameras.</a:t>
                      </a:r>
                    </a:p>
                    <a:p>
                      <a:pPr marL="285750" marR="0" indent="-285750" algn="l" defTabSz="914400" rtl="0" eaLnBrk="1" fontAlgn="auto" latinLnBrk="0" hangingPunct="1">
                        <a:lnSpc>
                          <a:spcPct val="200000"/>
                        </a:lnSpc>
                        <a:spcBef>
                          <a:spcPts val="0"/>
                        </a:spcBef>
                        <a:spcAft>
                          <a:spcPts val="0"/>
                        </a:spcAft>
                        <a:buClrTx/>
                        <a:buSzTx/>
                        <a:buFont typeface="Arial" charset="0"/>
                        <a:buChar char="•"/>
                        <a:tabLst/>
                        <a:defRPr/>
                      </a:pPr>
                      <a:r>
                        <a:rPr lang="en-US" sz="1400" baseline="0" dirty="0"/>
                        <a:t>They are highly portable.</a:t>
                      </a:r>
                    </a:p>
                    <a:p>
                      <a:pPr marL="285750" marR="0" indent="-285750" algn="l" defTabSz="914400" rtl="0" eaLnBrk="1" fontAlgn="auto" latinLnBrk="0" hangingPunct="1">
                        <a:lnSpc>
                          <a:spcPct val="200000"/>
                        </a:lnSpc>
                        <a:spcBef>
                          <a:spcPts val="0"/>
                        </a:spcBef>
                        <a:spcAft>
                          <a:spcPts val="0"/>
                        </a:spcAft>
                        <a:buClrTx/>
                        <a:buSzTx/>
                        <a:buFont typeface="Arial" charset="0"/>
                        <a:buChar char="•"/>
                        <a:tabLst/>
                        <a:defRPr/>
                      </a:pPr>
                      <a:r>
                        <a:rPr lang="en-US" sz="1400" baseline="0" dirty="0"/>
                        <a:t>They have a larger capacity than CDs and DVDs.</a:t>
                      </a:r>
                    </a:p>
                    <a:p>
                      <a:pPr marL="285750" marR="0" indent="-285750" algn="l" defTabSz="914400" rtl="0" eaLnBrk="1" fontAlgn="auto" latinLnBrk="0" hangingPunct="1">
                        <a:lnSpc>
                          <a:spcPct val="200000"/>
                        </a:lnSpc>
                        <a:spcBef>
                          <a:spcPts val="0"/>
                        </a:spcBef>
                        <a:spcAft>
                          <a:spcPts val="0"/>
                        </a:spcAft>
                        <a:buClrTx/>
                        <a:buSzTx/>
                        <a:buFont typeface="Arial" charset="0"/>
                        <a:buChar char="•"/>
                        <a:tabLst/>
                        <a:defRPr/>
                      </a:pPr>
                      <a:r>
                        <a:rPr lang="en-US" sz="1400" baseline="0" dirty="0"/>
                        <a:t>They have relatively fast memory access.</a:t>
                      </a:r>
                      <a:endParaRPr lang="en-US" sz="1400" dirty="0"/>
                    </a:p>
                  </a:txBody>
                  <a:tcPr/>
                </a:tc>
                <a:tc>
                  <a:txBody>
                    <a:bodyPr/>
                    <a:lstStyle/>
                    <a:p>
                      <a:pPr>
                        <a:lnSpc>
                          <a:spcPct val="200000"/>
                        </a:lnSpc>
                      </a:pPr>
                      <a:endParaRPr lang="en-US" sz="1400" dirty="0"/>
                    </a:p>
                  </a:txBody>
                  <a:tcPr/>
                </a:tc>
                <a:extLst>
                  <a:ext uri="{0D108BD9-81ED-4DB2-BD59-A6C34878D82A}">
                    <a16:rowId xmlns:a16="http://schemas.microsoft.com/office/drawing/2014/main" val="10001"/>
                  </a:ext>
                </a:extLst>
              </a:tr>
              <a:tr h="1230049">
                <a:tc vMerge="1">
                  <a:txBody>
                    <a:bodyPr/>
                    <a:lstStyle/>
                    <a:p>
                      <a:endParaRPr lang="en-US" sz="1400" dirty="0"/>
                    </a:p>
                  </a:txBody>
                  <a:tcPr/>
                </a:tc>
                <a:tc gridSpan="2">
                  <a:txBody>
                    <a:bodyPr/>
                    <a:lstStyle/>
                    <a:p>
                      <a:pPr>
                        <a:lnSpc>
                          <a:spcPct val="200000"/>
                        </a:lnSpc>
                      </a:pPr>
                      <a:r>
                        <a:rPr lang="en-US" sz="1400" dirty="0"/>
                        <a:t>Some</a:t>
                      </a:r>
                      <a:r>
                        <a:rPr lang="en-US" sz="1400" baseline="0" dirty="0"/>
                        <a:t> of the disadvantages of flash devices are:</a:t>
                      </a:r>
                    </a:p>
                    <a:p>
                      <a:pPr marL="285750" indent="-285750">
                        <a:lnSpc>
                          <a:spcPct val="200000"/>
                        </a:lnSpc>
                        <a:buFont typeface="Arial" charset="0"/>
                        <a:buChar char="•"/>
                      </a:pPr>
                      <a:r>
                        <a:rPr lang="en-US" sz="1400" baseline="0" dirty="0"/>
                        <a:t>Their storage capacity is not yet comparable to the capacity of modem hard disks.</a:t>
                      </a:r>
                    </a:p>
                    <a:p>
                      <a:pPr marL="285750" indent="-285750">
                        <a:lnSpc>
                          <a:spcPct val="200000"/>
                        </a:lnSpc>
                        <a:buFont typeface="Arial" charset="0"/>
                        <a:buChar char="•"/>
                      </a:pPr>
                      <a:r>
                        <a:rPr lang="en-US" sz="1400" baseline="0" dirty="0"/>
                        <a:t>Different memory card formats require different readers.</a:t>
                      </a:r>
                      <a:endParaRPr lang="en-US" sz="1400" dirty="0"/>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35841" name="Picture 1"/>
          <p:cNvPicPr>
            <a:picLocks noChangeAspect="1" noChangeArrowheads="1"/>
          </p:cNvPicPr>
          <p:nvPr/>
        </p:nvPicPr>
        <p:blipFill>
          <a:blip r:embed="rId2" cstate="print"/>
          <a:srcRect/>
          <a:stretch>
            <a:fillRect/>
          </a:stretch>
        </p:blipFill>
        <p:spPr bwMode="auto">
          <a:xfrm>
            <a:off x="7779821" y="1926547"/>
            <a:ext cx="3416300" cy="21336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5681" y="344245"/>
            <a:ext cx="5034337" cy="523220"/>
          </a:xfrm>
          <a:prstGeom prst="rect">
            <a:avLst/>
          </a:prstGeom>
          <a:noFill/>
        </p:spPr>
        <p:txBody>
          <a:bodyPr wrap="square" rtlCol="0">
            <a:spAutoFit/>
          </a:bodyPr>
          <a:lstStyle/>
          <a:p>
            <a:pPr algn="ctr"/>
            <a:r>
              <a:rPr lang="en-US" sz="2800" dirty="0"/>
              <a:t>5.1.2 Storage Device Facts</a:t>
            </a:r>
          </a:p>
        </p:txBody>
      </p:sp>
      <p:graphicFrame>
        <p:nvGraphicFramePr>
          <p:cNvPr id="2" name="Table 1"/>
          <p:cNvGraphicFramePr>
            <a:graphicFrameLocks noGrp="1"/>
          </p:cNvGraphicFramePr>
          <p:nvPr>
            <p:extLst>
              <p:ext uri="{D42A27DB-BD31-4B8C-83A1-F6EECF244321}">
                <p14:modId xmlns:p14="http://schemas.microsoft.com/office/powerpoint/2010/main" val="600709028"/>
              </p:ext>
            </p:extLst>
          </p:nvPr>
        </p:nvGraphicFramePr>
        <p:xfrm>
          <a:off x="863029" y="1112519"/>
          <a:ext cx="10611421" cy="4938960"/>
        </p:xfrm>
        <a:graphic>
          <a:graphicData uri="http://schemas.openxmlformats.org/drawingml/2006/table">
            <a:tbl>
              <a:tblPr firstRow="1" bandRow="1">
                <a:tableStyleId>{5C22544A-7EE6-4342-B048-85BDC9FD1C3A}</a:tableStyleId>
              </a:tblPr>
              <a:tblGrid>
                <a:gridCol w="1705510">
                  <a:extLst>
                    <a:ext uri="{9D8B030D-6E8A-4147-A177-3AD203B41FA5}">
                      <a16:colId xmlns:a16="http://schemas.microsoft.com/office/drawing/2014/main" val="20000"/>
                    </a:ext>
                  </a:extLst>
                </a:gridCol>
                <a:gridCol w="4479533">
                  <a:extLst>
                    <a:ext uri="{9D8B030D-6E8A-4147-A177-3AD203B41FA5}">
                      <a16:colId xmlns:a16="http://schemas.microsoft.com/office/drawing/2014/main" val="20001"/>
                    </a:ext>
                  </a:extLst>
                </a:gridCol>
                <a:gridCol w="4426378">
                  <a:extLst>
                    <a:ext uri="{9D8B030D-6E8A-4147-A177-3AD203B41FA5}">
                      <a16:colId xmlns:a16="http://schemas.microsoft.com/office/drawing/2014/main" val="20002"/>
                    </a:ext>
                  </a:extLst>
                </a:gridCol>
              </a:tblGrid>
              <a:tr h="571385">
                <a:tc rowSpan="2">
                  <a:txBody>
                    <a:bodyPr/>
                    <a:lstStyle/>
                    <a:p>
                      <a:pPr algn="ctr"/>
                      <a:r>
                        <a:rPr lang="en-US" sz="2400" dirty="0"/>
                        <a:t>Flash devices</a:t>
                      </a:r>
                    </a:p>
                  </a:txBody>
                  <a:tcPr vert="vert270" anchor="ctr"/>
                </a:tc>
                <a:tc gridSpan="2">
                  <a:txBody>
                    <a:bodyPr/>
                    <a:lstStyle/>
                    <a:p>
                      <a:r>
                        <a:rPr lang="en-US" dirty="0"/>
                        <a:t>Common flash memory cards include:</a:t>
                      </a:r>
                    </a:p>
                  </a:txBody>
                  <a:tcPr/>
                </a:tc>
                <a:tc hMerge="1">
                  <a:txBody>
                    <a:bodyPr/>
                    <a:lstStyle/>
                    <a:p>
                      <a:endParaRPr lang="en-US"/>
                    </a:p>
                  </a:txBody>
                  <a:tcPr/>
                </a:tc>
                <a:extLst>
                  <a:ext uri="{0D108BD9-81ED-4DB2-BD59-A6C34878D82A}">
                    <a16:rowId xmlns:a16="http://schemas.microsoft.com/office/drawing/2014/main" val="10000"/>
                  </a:ext>
                </a:extLst>
              </a:tr>
              <a:tr h="4367575">
                <a:tc vMerge="1">
                  <a:txBody>
                    <a:bodyPr/>
                    <a:lstStyle/>
                    <a:p>
                      <a:endParaRPr lang="en-US" dirty="0"/>
                    </a:p>
                  </a:txBody>
                  <a:tcPr/>
                </a:tc>
                <a:tc>
                  <a:txBody>
                    <a:bodyPr/>
                    <a:lstStyle/>
                    <a:p>
                      <a:pPr marL="285750" indent="-285750">
                        <a:lnSpc>
                          <a:spcPct val="150000"/>
                        </a:lnSpc>
                        <a:buFont typeface="Arial" charset="0"/>
                        <a:buChar char="•"/>
                      </a:pPr>
                      <a:r>
                        <a:rPr lang="en-US" dirty="0"/>
                        <a:t>CompactFlash cards</a:t>
                      </a:r>
                    </a:p>
                    <a:p>
                      <a:pPr marL="285750" indent="-285750">
                        <a:lnSpc>
                          <a:spcPct val="150000"/>
                        </a:lnSpc>
                        <a:buFont typeface="Arial" charset="0"/>
                        <a:buChar char="•"/>
                      </a:pPr>
                      <a:r>
                        <a:rPr lang="en-US" dirty="0" err="1"/>
                        <a:t>eMMC</a:t>
                      </a:r>
                      <a:r>
                        <a:rPr lang="en-US" dirty="0"/>
                        <a:t> cards</a:t>
                      </a:r>
                    </a:p>
                    <a:p>
                      <a:pPr marL="285750" indent="-285750">
                        <a:lnSpc>
                          <a:spcPct val="150000"/>
                        </a:lnSpc>
                        <a:buFont typeface="Arial" charset="0"/>
                        <a:buChar char="•"/>
                      </a:pPr>
                      <a:r>
                        <a:rPr lang="en-US" dirty="0"/>
                        <a:t>SD cards</a:t>
                      </a:r>
                    </a:p>
                    <a:p>
                      <a:pPr marL="285750" indent="-285750">
                        <a:lnSpc>
                          <a:spcPct val="150000"/>
                        </a:lnSpc>
                        <a:buFont typeface="Arial" charset="0"/>
                        <a:buChar char="•"/>
                      </a:pPr>
                      <a:r>
                        <a:rPr lang="en-US" dirty="0"/>
                        <a:t>SSD cards</a:t>
                      </a:r>
                    </a:p>
                    <a:p>
                      <a:pPr marL="285750" indent="-285750">
                        <a:lnSpc>
                          <a:spcPct val="150000"/>
                        </a:lnSpc>
                        <a:buFont typeface="Arial" charset="0"/>
                        <a:buChar char="•"/>
                      </a:pPr>
                      <a:r>
                        <a:rPr lang="en-US" dirty="0" err="1"/>
                        <a:t>MiniSD</a:t>
                      </a:r>
                      <a:r>
                        <a:rPr lang="en-US" dirty="0"/>
                        <a:t> cards</a:t>
                      </a:r>
                    </a:p>
                    <a:p>
                      <a:pPr marL="285750" indent="-285750">
                        <a:lnSpc>
                          <a:spcPct val="150000"/>
                        </a:lnSpc>
                        <a:buFont typeface="Arial" charset="0"/>
                        <a:buChar char="•"/>
                      </a:pPr>
                      <a:r>
                        <a:rPr lang="en-US" dirty="0"/>
                        <a:t>MicroSD cards</a:t>
                      </a:r>
                    </a:p>
                    <a:p>
                      <a:pPr marL="285750" indent="-285750">
                        <a:lnSpc>
                          <a:spcPct val="150000"/>
                        </a:lnSpc>
                        <a:buFont typeface="Arial" charset="0"/>
                        <a:buChar char="•"/>
                      </a:pPr>
                      <a:r>
                        <a:rPr lang="en-US" dirty="0" err="1"/>
                        <a:t>xD</a:t>
                      </a:r>
                      <a:r>
                        <a:rPr lang="en-US" dirty="0"/>
                        <a:t> cards</a:t>
                      </a:r>
                    </a:p>
                    <a:p>
                      <a:pPr marL="285750" indent="-285750">
                        <a:lnSpc>
                          <a:spcPct val="150000"/>
                        </a:lnSpc>
                        <a:buFont typeface="Arial" charset="0"/>
                        <a:buChar char="•"/>
                      </a:pPr>
                      <a:r>
                        <a:rPr lang="en-US" dirty="0"/>
                        <a:t>Hybrid cards (combines SSD and HDD</a:t>
                      </a:r>
                      <a:r>
                        <a:rPr lang="en-US" baseline="0" dirty="0"/>
                        <a:t> technology)</a:t>
                      </a:r>
                    </a:p>
                    <a:p>
                      <a:pPr marL="285750" indent="-285750">
                        <a:lnSpc>
                          <a:spcPct val="150000"/>
                        </a:lnSpc>
                        <a:buFont typeface="Arial" charset="0"/>
                        <a:buChar char="•"/>
                      </a:pPr>
                      <a:r>
                        <a:rPr lang="en-US" baseline="0" dirty="0"/>
                        <a:t>Memory sticks</a:t>
                      </a:r>
                      <a:endParaRPr lang="en-US" dirty="0"/>
                    </a:p>
                  </a:txBody>
                  <a:tcPr/>
                </a:tc>
                <a:tc>
                  <a:txBody>
                    <a:bodyPr/>
                    <a:lstStyle/>
                    <a:p>
                      <a:pPr marL="285750" indent="-285750">
                        <a:buFont typeface="Arial" charset="0"/>
                        <a:buChar char="•"/>
                      </a:pPr>
                      <a:endParaRPr lang="en-US" dirty="0"/>
                    </a:p>
                  </a:txBody>
                  <a:tcPr/>
                </a:tc>
                <a:extLst>
                  <a:ext uri="{0D108BD9-81ED-4DB2-BD59-A6C34878D82A}">
                    <a16:rowId xmlns:a16="http://schemas.microsoft.com/office/drawing/2014/main" val="10001"/>
                  </a:ext>
                </a:extLst>
              </a:tr>
            </a:tbl>
          </a:graphicData>
        </a:graphic>
      </p:graphicFrame>
      <p:pic>
        <p:nvPicPr>
          <p:cNvPr id="34817" name="Picture 1"/>
          <p:cNvPicPr>
            <a:picLocks noChangeAspect="1" noChangeArrowheads="1"/>
          </p:cNvPicPr>
          <p:nvPr/>
        </p:nvPicPr>
        <p:blipFill>
          <a:blip r:embed="rId2" cstate="print"/>
          <a:srcRect t="3428" b="5759"/>
          <a:stretch>
            <a:fillRect/>
          </a:stretch>
        </p:blipFill>
        <p:spPr bwMode="auto">
          <a:xfrm>
            <a:off x="7262116" y="2033669"/>
            <a:ext cx="4006850" cy="2603500"/>
          </a:xfrm>
          <a:prstGeom prst="rect">
            <a:avLst/>
          </a:prstGeom>
          <a:noFill/>
          <a:ln w="9525">
            <a:noFill/>
            <a:miter lim="800000"/>
            <a:headEnd/>
            <a:tailEnd/>
          </a:ln>
        </p:spPr>
      </p:pic>
    </p:spTree>
    <p:extLst>
      <p:ext uri="{BB962C8B-B14F-4D97-AF65-F5344CB8AC3E}">
        <p14:creationId xmlns:p14="http://schemas.microsoft.com/office/powerpoint/2010/main" val="139071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6487" y="251777"/>
            <a:ext cx="4715838" cy="523220"/>
          </a:xfrm>
          <a:prstGeom prst="rect">
            <a:avLst/>
          </a:prstGeom>
          <a:noFill/>
        </p:spPr>
        <p:txBody>
          <a:bodyPr wrap="square" rtlCol="0">
            <a:spAutoFit/>
          </a:bodyPr>
          <a:lstStyle/>
          <a:p>
            <a:pPr algn="ctr"/>
            <a:r>
              <a:rPr lang="en-US" sz="2800" dirty="0"/>
              <a:t>5.1.2 Storage </a:t>
            </a:r>
            <a:r>
              <a:rPr lang="en-US" sz="2800"/>
              <a:t>Device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503132065"/>
              </p:ext>
            </p:extLst>
          </p:nvPr>
        </p:nvGraphicFramePr>
        <p:xfrm>
          <a:off x="770562" y="774997"/>
          <a:ext cx="10592656" cy="5402765"/>
        </p:xfrm>
        <a:graphic>
          <a:graphicData uri="http://schemas.openxmlformats.org/drawingml/2006/table">
            <a:tbl>
              <a:tblPr firstRow="1" bandRow="1">
                <a:tableStyleId>{5C22544A-7EE6-4342-B048-85BDC9FD1C3A}</a:tableStyleId>
              </a:tblPr>
              <a:tblGrid>
                <a:gridCol w="1810570">
                  <a:extLst>
                    <a:ext uri="{9D8B030D-6E8A-4147-A177-3AD203B41FA5}">
                      <a16:colId xmlns:a16="http://schemas.microsoft.com/office/drawing/2014/main" val="20000"/>
                    </a:ext>
                  </a:extLst>
                </a:gridCol>
                <a:gridCol w="8782086">
                  <a:extLst>
                    <a:ext uri="{9D8B030D-6E8A-4147-A177-3AD203B41FA5}">
                      <a16:colId xmlns:a16="http://schemas.microsoft.com/office/drawing/2014/main" val="20001"/>
                    </a:ext>
                  </a:extLst>
                </a:gridCol>
              </a:tblGrid>
              <a:tr h="1413399">
                <a:tc rowSpan="3">
                  <a:txBody>
                    <a:bodyPr/>
                    <a:lstStyle/>
                    <a:p>
                      <a:pPr algn="ctr"/>
                      <a:r>
                        <a:rPr lang="en-US" sz="2400" dirty="0"/>
                        <a:t>Optical disc</a:t>
                      </a:r>
                    </a:p>
                  </a:txBody>
                  <a:tcPr vert="vert270" anchor="ctr"/>
                </a:tc>
                <a:tc>
                  <a:txBody>
                    <a:bodyPr/>
                    <a:lstStyle/>
                    <a:p>
                      <a:pPr>
                        <a:lnSpc>
                          <a:spcPct val="150000"/>
                        </a:lnSpc>
                      </a:pPr>
                      <a:r>
                        <a:rPr lang="en-US" sz="1400" dirty="0"/>
                        <a:t>Optical discs such as CDs, DVDs, and Blu-ray discs are a storage medium</a:t>
                      </a:r>
                      <a:r>
                        <a:rPr lang="en-US" sz="1400" baseline="0" dirty="0"/>
                        <a:t> that uses lasers for both reading and writing information.  Optical discs store information through pits in their reflective coating.  </a:t>
                      </a:r>
                    </a:p>
                    <a:p>
                      <a:pPr>
                        <a:lnSpc>
                          <a:spcPct val="150000"/>
                        </a:lnSpc>
                      </a:pPr>
                      <a:r>
                        <a:rPr lang="en-US" sz="1400" baseline="0" dirty="0"/>
                        <a:t>As the disc spins, the optical drive sends laser optics to the disk, and receives the stored information through the deflected output. </a:t>
                      </a:r>
                      <a:endParaRPr lang="en-US" sz="1400" dirty="0"/>
                    </a:p>
                  </a:txBody>
                  <a:tcPr/>
                </a:tc>
                <a:extLst>
                  <a:ext uri="{0D108BD9-81ED-4DB2-BD59-A6C34878D82A}">
                    <a16:rowId xmlns:a16="http://schemas.microsoft.com/office/drawing/2014/main" val="10000"/>
                  </a:ext>
                </a:extLst>
              </a:tr>
              <a:tr h="2499362">
                <a:tc vMerge="1">
                  <a:txBody>
                    <a:bodyPr/>
                    <a:lstStyle/>
                    <a:p>
                      <a:endParaRPr lang="en-US" dirty="0"/>
                    </a:p>
                  </a:txBody>
                  <a:tcPr/>
                </a:tc>
                <a:tc>
                  <a:txBody>
                    <a:bodyPr/>
                    <a:lstStyle/>
                    <a:p>
                      <a:pPr marL="0" indent="0">
                        <a:lnSpc>
                          <a:spcPct val="150000"/>
                        </a:lnSpc>
                        <a:buFont typeface="Arial" charset="0"/>
                        <a:buNone/>
                      </a:pPr>
                      <a:r>
                        <a:rPr lang="en-US" sz="1400" b="1" dirty="0"/>
                        <a:t>Some of the advantages of optical</a:t>
                      </a:r>
                      <a:r>
                        <a:rPr lang="en-US" sz="1400" b="1" baseline="0" dirty="0"/>
                        <a:t> </a:t>
                      </a:r>
                      <a:r>
                        <a:rPr lang="en-US" sz="1400" b="1" dirty="0"/>
                        <a:t>discs are:</a:t>
                      </a:r>
                    </a:p>
                    <a:p>
                      <a:pPr marL="285750" indent="-285750">
                        <a:lnSpc>
                          <a:spcPct val="150000"/>
                        </a:lnSpc>
                        <a:buFont typeface="Arial" charset="0"/>
                        <a:buChar char="•"/>
                      </a:pPr>
                      <a:r>
                        <a:rPr lang="en-US" sz="1400" dirty="0"/>
                        <a:t>They</a:t>
                      </a:r>
                      <a:r>
                        <a:rPr lang="en-US" sz="1400" baseline="0" dirty="0"/>
                        <a:t> are great for music and video (they play in audio or video devices that aren’t computers).</a:t>
                      </a:r>
                    </a:p>
                    <a:p>
                      <a:pPr marL="285750" indent="-285750">
                        <a:lnSpc>
                          <a:spcPct val="150000"/>
                        </a:lnSpc>
                        <a:buFont typeface="Arial" charset="0"/>
                        <a:buChar char="•"/>
                      </a:pPr>
                      <a:r>
                        <a:rPr lang="en-US" sz="1400" baseline="0" dirty="0"/>
                        <a:t>They are portable and universal.</a:t>
                      </a:r>
                    </a:p>
                    <a:p>
                      <a:pPr marL="285750" indent="-285750">
                        <a:lnSpc>
                          <a:spcPct val="150000"/>
                        </a:lnSpc>
                        <a:buFont typeface="Arial" charset="0"/>
                        <a:buChar char="•"/>
                      </a:pPr>
                      <a:r>
                        <a:rPr lang="en-US" sz="1400" baseline="0" dirty="0"/>
                        <a:t>They are cheap.</a:t>
                      </a:r>
                    </a:p>
                    <a:p>
                      <a:pPr marL="285750" indent="-285750">
                        <a:lnSpc>
                          <a:spcPct val="150000"/>
                        </a:lnSpc>
                        <a:buFont typeface="Arial" charset="0"/>
                        <a:buChar char="•"/>
                      </a:pPr>
                      <a:r>
                        <a:rPr lang="en-US" sz="1400" baseline="0" dirty="0"/>
                        <a:t>You can buy discs that are recordable.</a:t>
                      </a:r>
                    </a:p>
                    <a:p>
                      <a:pPr marL="285750" indent="-285750">
                        <a:lnSpc>
                          <a:spcPct val="150000"/>
                        </a:lnSpc>
                        <a:buFont typeface="Arial" charset="0"/>
                        <a:buChar char="•"/>
                      </a:pPr>
                      <a:r>
                        <a:rPr lang="en-US" sz="1400" baseline="0" dirty="0"/>
                        <a:t>They have a long shelf life and are relatively sturdy.</a:t>
                      </a:r>
                    </a:p>
                    <a:p>
                      <a:pPr marL="285750" indent="-285750">
                        <a:lnSpc>
                          <a:spcPct val="150000"/>
                        </a:lnSpc>
                        <a:buFont typeface="Arial" charset="0"/>
                        <a:buChar char="•"/>
                      </a:pPr>
                      <a:r>
                        <a:rPr lang="en-US" sz="1400" baseline="0" dirty="0"/>
                        <a:t>Blu-ray discs can store a large amount of data (25 GB or more, depending upon the format).</a:t>
                      </a:r>
                      <a:endParaRPr lang="en-US" sz="1400" dirty="0"/>
                    </a:p>
                  </a:txBody>
                  <a:tcPr/>
                </a:tc>
                <a:extLst>
                  <a:ext uri="{0D108BD9-81ED-4DB2-BD59-A6C34878D82A}">
                    <a16:rowId xmlns:a16="http://schemas.microsoft.com/office/drawing/2014/main" val="10001"/>
                  </a:ext>
                </a:extLst>
              </a:tr>
              <a:tr h="1490004">
                <a:tc vMerge="1">
                  <a:txBody>
                    <a:bodyPr/>
                    <a:lstStyle/>
                    <a:p>
                      <a:endParaRPr lang="en-US" dirty="0"/>
                    </a:p>
                  </a:txBody>
                  <a:tcPr/>
                </a:tc>
                <a:tc>
                  <a:txBody>
                    <a:bodyPr/>
                    <a:lstStyle/>
                    <a:p>
                      <a:pPr>
                        <a:lnSpc>
                          <a:spcPct val="150000"/>
                        </a:lnSpc>
                      </a:pPr>
                      <a:r>
                        <a:rPr lang="en-US" sz="1400" b="1" dirty="0"/>
                        <a:t>Some of the disadvantages of optical discs are:</a:t>
                      </a:r>
                    </a:p>
                    <a:p>
                      <a:pPr marL="285750" indent="-285750">
                        <a:lnSpc>
                          <a:spcPct val="150000"/>
                        </a:lnSpc>
                        <a:buFont typeface="Arial" charset="0"/>
                        <a:buChar char="•"/>
                      </a:pPr>
                      <a:r>
                        <a:rPr lang="en-US" sz="1400" dirty="0"/>
                        <a:t>They are slower than</a:t>
                      </a:r>
                      <a:r>
                        <a:rPr lang="en-US" sz="1400" baseline="0" dirty="0"/>
                        <a:t> hard disks.</a:t>
                      </a:r>
                    </a:p>
                    <a:p>
                      <a:pPr marL="285750" indent="-285750">
                        <a:lnSpc>
                          <a:spcPct val="150000"/>
                        </a:lnSpc>
                        <a:buFont typeface="Arial" charset="0"/>
                        <a:buChar char="•"/>
                      </a:pPr>
                      <a:r>
                        <a:rPr lang="en-US" sz="1400" baseline="0" dirty="0"/>
                        <a:t>They have a small capacity (650 MB for CDs, 4.7 GB for DVDs).</a:t>
                      </a:r>
                    </a:p>
                    <a:p>
                      <a:pPr marL="285750" indent="-285750">
                        <a:lnSpc>
                          <a:spcPct val="150000"/>
                        </a:lnSpc>
                        <a:buFont typeface="Arial" charset="0"/>
                        <a:buChar char="•"/>
                      </a:pPr>
                      <a:r>
                        <a:rPr lang="en-US" sz="1400" baseline="0" dirty="0"/>
                        <a:t>There are some compatibility issues between disc formats and readers.</a:t>
                      </a:r>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1843" y="344245"/>
            <a:ext cx="4818579" cy="523220"/>
          </a:xfrm>
          <a:prstGeom prst="rect">
            <a:avLst/>
          </a:prstGeom>
          <a:noFill/>
        </p:spPr>
        <p:txBody>
          <a:bodyPr wrap="square" rtlCol="0">
            <a:spAutoFit/>
          </a:bodyPr>
          <a:lstStyle/>
          <a:p>
            <a:pPr algn="ctr"/>
            <a:r>
              <a:rPr lang="en-US" sz="2800" dirty="0"/>
              <a:t>5.1.2 Storage </a:t>
            </a:r>
            <a:r>
              <a:rPr lang="en-US" sz="2800"/>
              <a:t>Device Facts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17846292"/>
              </p:ext>
            </p:extLst>
          </p:nvPr>
        </p:nvGraphicFramePr>
        <p:xfrm>
          <a:off x="1119311" y="1024688"/>
          <a:ext cx="10161714" cy="5040547"/>
        </p:xfrm>
        <a:graphic>
          <a:graphicData uri="http://schemas.openxmlformats.org/drawingml/2006/table">
            <a:tbl>
              <a:tblPr firstRow="1" bandRow="1">
                <a:tableStyleId>{5C22544A-7EE6-4342-B048-85BDC9FD1C3A}</a:tableStyleId>
              </a:tblPr>
              <a:tblGrid>
                <a:gridCol w="1492858">
                  <a:extLst>
                    <a:ext uri="{9D8B030D-6E8A-4147-A177-3AD203B41FA5}">
                      <a16:colId xmlns:a16="http://schemas.microsoft.com/office/drawing/2014/main" val="20000"/>
                    </a:ext>
                  </a:extLst>
                </a:gridCol>
                <a:gridCol w="8668856">
                  <a:extLst>
                    <a:ext uri="{9D8B030D-6E8A-4147-A177-3AD203B41FA5}">
                      <a16:colId xmlns:a16="http://schemas.microsoft.com/office/drawing/2014/main" val="20001"/>
                    </a:ext>
                  </a:extLst>
                </a:gridCol>
              </a:tblGrid>
              <a:tr h="1075968">
                <a:tc rowSpan="3">
                  <a:txBody>
                    <a:bodyPr/>
                    <a:lstStyle/>
                    <a:p>
                      <a:pPr algn="ctr">
                        <a:lnSpc>
                          <a:spcPct val="150000"/>
                        </a:lnSpc>
                      </a:pPr>
                      <a:r>
                        <a:rPr lang="en-US" sz="2400" dirty="0"/>
                        <a:t>Tape drive</a:t>
                      </a:r>
                    </a:p>
                  </a:txBody>
                  <a:tcPr vert="vert270" anchor="ctr"/>
                </a:tc>
                <a:tc>
                  <a:txBody>
                    <a:bodyPr/>
                    <a:lstStyle/>
                    <a:p>
                      <a:pPr>
                        <a:lnSpc>
                          <a:spcPct val="150000"/>
                        </a:lnSpc>
                      </a:pPr>
                      <a:r>
                        <a:rPr lang="en-US" sz="1600" dirty="0"/>
                        <a:t>Tape drives (also called digital</a:t>
                      </a:r>
                      <a:r>
                        <a:rPr lang="en-US" sz="1600" baseline="0" dirty="0"/>
                        <a:t> linear tape or DLT drives) store data on magnetic tapes.  Tape drives are most commonly used for data backups, such as taking a backup of all hard drives in a system.</a:t>
                      </a:r>
                      <a:endParaRPr lang="en-US" sz="1600" dirty="0"/>
                    </a:p>
                  </a:txBody>
                  <a:tcPr/>
                </a:tc>
                <a:extLst>
                  <a:ext uri="{0D108BD9-81ED-4DB2-BD59-A6C34878D82A}">
                    <a16:rowId xmlns:a16="http://schemas.microsoft.com/office/drawing/2014/main" val="10000"/>
                  </a:ext>
                </a:extLst>
              </a:tr>
              <a:tr h="2044339">
                <a:tc vMerge="1">
                  <a:txBody>
                    <a:bodyPr/>
                    <a:lstStyle/>
                    <a:p>
                      <a:endParaRPr lang="en-US" dirty="0"/>
                    </a:p>
                  </a:txBody>
                  <a:tcPr/>
                </a:tc>
                <a:tc>
                  <a:txBody>
                    <a:bodyPr/>
                    <a:lstStyle/>
                    <a:p>
                      <a:pPr>
                        <a:lnSpc>
                          <a:spcPct val="150000"/>
                        </a:lnSpc>
                      </a:pPr>
                      <a:r>
                        <a:rPr lang="en-US" sz="1600" dirty="0"/>
                        <a:t>Some advantages of tape drives:</a:t>
                      </a:r>
                    </a:p>
                    <a:p>
                      <a:pPr marL="285750" indent="-285750">
                        <a:lnSpc>
                          <a:spcPct val="150000"/>
                        </a:lnSpc>
                        <a:buFont typeface="Arial" charset="0"/>
                        <a:buChar char="•"/>
                      </a:pPr>
                      <a:r>
                        <a:rPr lang="en-US" sz="1600" dirty="0"/>
                        <a:t>Tapes can typically store large</a:t>
                      </a:r>
                      <a:r>
                        <a:rPr lang="en-US" sz="1600" baseline="0" dirty="0"/>
                        <a:t> amounts of data.  DLT tapes range in capacity from 10 GB to 800 GB per tape.</a:t>
                      </a:r>
                    </a:p>
                    <a:p>
                      <a:pPr marL="285750" indent="-285750">
                        <a:lnSpc>
                          <a:spcPct val="150000"/>
                        </a:lnSpc>
                        <a:buFont typeface="Arial" charset="0"/>
                        <a:buChar char="•"/>
                      </a:pPr>
                      <a:r>
                        <a:rPr lang="en-US" sz="1600" baseline="0" dirty="0"/>
                        <a:t>Tapes can be changed, allowing you to save data from different sources on the same drive.</a:t>
                      </a:r>
                    </a:p>
                    <a:p>
                      <a:pPr marL="285750" indent="-285750">
                        <a:lnSpc>
                          <a:spcPct val="150000"/>
                        </a:lnSpc>
                        <a:buFont typeface="Arial" charset="0"/>
                        <a:buChar char="•"/>
                      </a:pPr>
                      <a:r>
                        <a:rPr lang="en-US" sz="1600" baseline="0" dirty="0"/>
                        <a:t>Tapes are relatively inexpensive and small enough for long-term storage.</a:t>
                      </a:r>
                      <a:endParaRPr lang="en-US" sz="1600" dirty="0"/>
                    </a:p>
                  </a:txBody>
                  <a:tcPr/>
                </a:tc>
                <a:extLst>
                  <a:ext uri="{0D108BD9-81ED-4DB2-BD59-A6C34878D82A}">
                    <a16:rowId xmlns:a16="http://schemas.microsoft.com/office/drawing/2014/main" val="10001"/>
                  </a:ext>
                </a:extLst>
              </a:tr>
              <a:tr h="1721548">
                <a:tc vMerge="1">
                  <a:txBody>
                    <a:bodyPr/>
                    <a:lstStyle/>
                    <a:p>
                      <a:endParaRPr lang="en-US" dirty="0"/>
                    </a:p>
                  </a:txBody>
                  <a:tcPr/>
                </a:tc>
                <a:tc>
                  <a:txBody>
                    <a:bodyPr/>
                    <a:lstStyle/>
                    <a:p>
                      <a:pPr>
                        <a:lnSpc>
                          <a:spcPct val="150000"/>
                        </a:lnSpc>
                      </a:pPr>
                      <a:r>
                        <a:rPr lang="en-US" sz="1600" dirty="0"/>
                        <a:t>Some disadvantages</a:t>
                      </a:r>
                      <a:r>
                        <a:rPr lang="en-US" sz="1600" baseline="0" dirty="0"/>
                        <a:t> of tape drives:</a:t>
                      </a:r>
                    </a:p>
                    <a:p>
                      <a:pPr marL="285750" indent="-285750">
                        <a:lnSpc>
                          <a:spcPct val="150000"/>
                        </a:lnSpc>
                        <a:buFont typeface="Arial" charset="0"/>
                        <a:buChar char="•"/>
                      </a:pPr>
                      <a:r>
                        <a:rPr lang="en-US" sz="1600" baseline="0" dirty="0"/>
                        <a:t>Access to data on tape is typically slower than reading or writing to other storage types, making them not well suited for instant, interactive access.</a:t>
                      </a:r>
                    </a:p>
                    <a:p>
                      <a:pPr marL="285750" indent="-285750">
                        <a:lnSpc>
                          <a:spcPct val="150000"/>
                        </a:lnSpc>
                        <a:buFont typeface="Arial" charset="0"/>
                        <a:buChar char="•"/>
                      </a:pPr>
                      <a:r>
                        <a:rPr lang="en-US" sz="1600" baseline="0" dirty="0"/>
                        <a:t>Data must be read from tape sequentially.  The tape must be cued to the exact location on tape when data must be retrieved.</a:t>
                      </a:r>
                      <a:endParaRPr 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6030" y="180472"/>
            <a:ext cx="5923128" cy="523220"/>
          </a:xfrm>
          <a:prstGeom prst="rect">
            <a:avLst/>
          </a:prstGeom>
          <a:noFill/>
        </p:spPr>
        <p:txBody>
          <a:bodyPr wrap="square" rtlCol="0">
            <a:spAutoFit/>
          </a:bodyPr>
          <a:lstStyle/>
          <a:p>
            <a:pPr algn="ctr"/>
            <a:r>
              <a:rPr lang="en-US" sz="2800" dirty="0"/>
              <a:t>5.1.2 Storage Device Facts</a:t>
            </a:r>
          </a:p>
        </p:txBody>
      </p:sp>
      <p:sp>
        <p:nvSpPr>
          <p:cNvPr id="6" name="TextBox 5"/>
          <p:cNvSpPr txBox="1"/>
          <p:nvPr/>
        </p:nvSpPr>
        <p:spPr>
          <a:xfrm>
            <a:off x="1308100" y="2717800"/>
            <a:ext cx="7810500" cy="369332"/>
          </a:xfrm>
          <a:prstGeom prst="rect">
            <a:avLst/>
          </a:prstGeom>
          <a:noFill/>
        </p:spPr>
        <p:txBody>
          <a:bodyPr wrap="square" rtlCol="0">
            <a:spAutoFit/>
          </a:bodyPr>
          <a:lstStyle/>
          <a:p>
            <a:endParaRPr lang="en-US" dirty="0"/>
          </a:p>
        </p:txBody>
      </p:sp>
      <p:sp>
        <p:nvSpPr>
          <p:cNvPr id="7" name="TextBox 6"/>
          <p:cNvSpPr txBox="1"/>
          <p:nvPr/>
        </p:nvSpPr>
        <p:spPr>
          <a:xfrm>
            <a:off x="457200" y="1905000"/>
            <a:ext cx="11176000" cy="954107"/>
          </a:xfrm>
          <a:prstGeom prst="rect">
            <a:avLst/>
          </a:prstGeom>
          <a:noFill/>
        </p:spPr>
        <p:txBody>
          <a:bodyPr wrap="square" rtlCol="0">
            <a:spAutoFit/>
          </a:bodyPr>
          <a:lstStyle/>
          <a:p>
            <a:endParaRPr lang="en-US" sz="2800" dirty="0"/>
          </a:p>
          <a:p>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956732231"/>
              </p:ext>
            </p:extLst>
          </p:nvPr>
        </p:nvGraphicFramePr>
        <p:xfrm>
          <a:off x="1078787" y="1060861"/>
          <a:ext cx="10385331" cy="4903210"/>
        </p:xfrm>
        <a:graphic>
          <a:graphicData uri="http://schemas.openxmlformats.org/drawingml/2006/table">
            <a:tbl>
              <a:tblPr firstRow="1" bandRow="1">
                <a:tableStyleId>{5C22544A-7EE6-4342-B048-85BDC9FD1C3A}</a:tableStyleId>
              </a:tblPr>
              <a:tblGrid>
                <a:gridCol w="10385331">
                  <a:extLst>
                    <a:ext uri="{9D8B030D-6E8A-4147-A177-3AD203B41FA5}">
                      <a16:colId xmlns:a16="http://schemas.microsoft.com/office/drawing/2014/main" val="20000"/>
                    </a:ext>
                  </a:extLst>
                </a:gridCol>
              </a:tblGrid>
              <a:tr h="197573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a:t>The term </a:t>
                      </a:r>
                      <a:r>
                        <a:rPr lang="en-US" sz="1800" i="1" dirty="0"/>
                        <a:t>removable storage</a:t>
                      </a:r>
                      <a:r>
                        <a:rPr lang="en-US" sz="1800" dirty="0"/>
                        <a:t> refers to the ability to easily connect and disconnect storage devices or storage media from a computer (as compared to internal or fixed storage). </a:t>
                      </a:r>
                    </a:p>
                    <a:p>
                      <a:pPr>
                        <a:lnSpc>
                          <a:spcPct val="150000"/>
                        </a:lnSpc>
                      </a:pPr>
                      <a:endParaRPr lang="en-US" dirty="0"/>
                    </a:p>
                  </a:txBody>
                  <a:tcPr/>
                </a:tc>
                <a:extLst>
                  <a:ext uri="{0D108BD9-81ED-4DB2-BD59-A6C34878D82A}">
                    <a16:rowId xmlns:a16="http://schemas.microsoft.com/office/drawing/2014/main" val="10000"/>
                  </a:ext>
                </a:extLst>
              </a:tr>
              <a:tr h="138301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a:t>Optical discs, flash devices, </a:t>
                      </a:r>
                      <a:r>
                        <a:rPr lang="en-US" sz="1800" dirty="0" err="1"/>
                        <a:t>eSATA</a:t>
                      </a:r>
                      <a:r>
                        <a:rPr lang="en-US" sz="1800" dirty="0"/>
                        <a:t> drives, and tapes are examples of removable media. </a:t>
                      </a:r>
                    </a:p>
                    <a:p>
                      <a:pPr>
                        <a:lnSpc>
                          <a:spcPct val="150000"/>
                        </a:lnSpc>
                      </a:pPr>
                      <a:endParaRPr lang="en-US" dirty="0"/>
                    </a:p>
                  </a:txBody>
                  <a:tcPr/>
                </a:tc>
                <a:extLst>
                  <a:ext uri="{0D108BD9-81ED-4DB2-BD59-A6C34878D82A}">
                    <a16:rowId xmlns:a16="http://schemas.microsoft.com/office/drawing/2014/main" val="10001"/>
                  </a:ext>
                </a:extLst>
              </a:tr>
              <a:tr h="154445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a:t>Hard disks and solid state drives are typically not removable media as they are installed internally in the computer.</a:t>
                      </a:r>
                    </a:p>
                    <a:p>
                      <a:pPr>
                        <a:lnSpc>
                          <a:spcPct val="150000"/>
                        </a:lnSpc>
                      </a:pP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0714942"/>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2482</TotalTime>
  <Words>5631</Words>
  <Application>Microsoft Office PowerPoint</Application>
  <PresentationFormat>Widescreen</PresentationFormat>
  <Paragraphs>505</Paragraphs>
  <Slides>49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Courier New</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Student</cp:lastModifiedBy>
  <cp:revision>157</cp:revision>
  <dcterms:created xsi:type="dcterms:W3CDTF">2017-03-12T01:51:19Z</dcterms:created>
  <dcterms:modified xsi:type="dcterms:W3CDTF">2018-02-08T16:54:37Z</dcterms:modified>
</cp:coreProperties>
</file>