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0" r:id="rId1"/>
  </p:sldMasterIdLst>
  <p:notesMasterIdLst>
    <p:notesMasterId r:id="rId48"/>
  </p:notesMasterIdLst>
  <p:sldIdLst>
    <p:sldId id="256" r:id="rId2"/>
    <p:sldId id="257" r:id="rId3"/>
    <p:sldId id="260" r:id="rId4"/>
    <p:sldId id="262" r:id="rId5"/>
    <p:sldId id="263" r:id="rId6"/>
    <p:sldId id="264" r:id="rId7"/>
    <p:sldId id="266" r:id="rId8"/>
    <p:sldId id="267" r:id="rId9"/>
    <p:sldId id="268" r:id="rId10"/>
    <p:sldId id="269" r:id="rId11"/>
    <p:sldId id="270" r:id="rId12"/>
    <p:sldId id="271" r:id="rId13"/>
    <p:sldId id="272" r:id="rId14"/>
    <p:sldId id="274" r:id="rId15"/>
    <p:sldId id="275" r:id="rId16"/>
    <p:sldId id="276" r:id="rId17"/>
    <p:sldId id="277" r:id="rId18"/>
    <p:sldId id="305" r:id="rId19"/>
    <p:sldId id="278" r:id="rId20"/>
    <p:sldId id="279" r:id="rId21"/>
    <p:sldId id="280" r:id="rId22"/>
    <p:sldId id="306" r:id="rId23"/>
    <p:sldId id="281" r:id="rId24"/>
    <p:sldId id="282" r:id="rId25"/>
    <p:sldId id="283" r:id="rId26"/>
    <p:sldId id="284" r:id="rId27"/>
    <p:sldId id="304" r:id="rId28"/>
    <p:sldId id="285" r:id="rId29"/>
    <p:sldId id="302" r:id="rId30"/>
    <p:sldId id="303" r:id="rId31"/>
    <p:sldId id="286" r:id="rId32"/>
    <p:sldId id="287" r:id="rId33"/>
    <p:sldId id="301" r:id="rId34"/>
    <p:sldId id="288" r:id="rId35"/>
    <p:sldId id="300" r:id="rId36"/>
    <p:sldId id="289" r:id="rId37"/>
    <p:sldId id="299" r:id="rId38"/>
    <p:sldId id="290" r:id="rId39"/>
    <p:sldId id="297" r:id="rId40"/>
    <p:sldId id="298" r:id="rId41"/>
    <p:sldId id="292" r:id="rId42"/>
    <p:sldId id="296" r:id="rId43"/>
    <p:sldId id="293" r:id="rId44"/>
    <p:sldId id="294" r:id="rId45"/>
    <p:sldId id="295" r:id="rId46"/>
    <p:sldId id="30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A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p:cViewPr varScale="1">
        <p:scale>
          <a:sx n="68" d="100"/>
          <a:sy n="68" d="100"/>
        </p:scale>
        <p:origin x="79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47382-9802-431D-8E8A-AA032F094CF5}" type="datetimeFigureOut">
              <a:rPr lang="en-US" smtClean="0"/>
              <a:pPr/>
              <a:t>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8AED3-4170-4BD5-AB09-18221B4F8DB2}" type="slidenum">
              <a:rPr lang="en-US" smtClean="0"/>
              <a:pPr/>
              <a:t>‹#›</a:t>
            </a:fld>
            <a:endParaRPr lang="en-US"/>
          </a:p>
        </p:txBody>
      </p:sp>
    </p:spTree>
    <p:extLst>
      <p:ext uri="{BB962C8B-B14F-4D97-AF65-F5344CB8AC3E}">
        <p14:creationId xmlns:p14="http://schemas.microsoft.com/office/powerpoint/2010/main" val="2733963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447194-062B-499F-87F4-68CC90E27233}" type="datetime1">
              <a:rPr lang="en-US" smtClean="0"/>
              <a:pPr/>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FCE73-CBA5-451D-9A3D-653DD4645C4F}" type="slidenum">
              <a:rPr lang="en-US" smtClean="0"/>
              <a:pPr/>
              <a:t>‹#›</a:t>
            </a:fld>
            <a:endParaRPr lang="en-US"/>
          </a:p>
        </p:txBody>
      </p:sp>
    </p:spTree>
    <p:extLst>
      <p:ext uri="{BB962C8B-B14F-4D97-AF65-F5344CB8AC3E}">
        <p14:creationId xmlns:p14="http://schemas.microsoft.com/office/powerpoint/2010/main" val="3173143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3CCC64-0FD0-40F4-BA8E-11C8A3F498AD}" type="datetime1">
              <a:rPr lang="en-US" smtClean="0"/>
              <a:pPr/>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FCE73-CBA5-451D-9A3D-653DD4645C4F}" type="slidenum">
              <a:rPr lang="en-US" smtClean="0"/>
              <a:pPr/>
              <a:t>‹#›</a:t>
            </a:fld>
            <a:endParaRPr lang="en-US"/>
          </a:p>
        </p:txBody>
      </p:sp>
    </p:spTree>
    <p:extLst>
      <p:ext uri="{BB962C8B-B14F-4D97-AF65-F5344CB8AC3E}">
        <p14:creationId xmlns:p14="http://schemas.microsoft.com/office/powerpoint/2010/main" val="2040256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CF1449-3956-47A6-9407-512D0E02FBAC}" type="datetime1">
              <a:rPr lang="en-US" smtClean="0"/>
              <a:pPr/>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FCE73-CBA5-451D-9A3D-653DD4645C4F}" type="slidenum">
              <a:rPr lang="en-US" smtClean="0"/>
              <a:pPr/>
              <a:t>‹#›</a:t>
            </a:fld>
            <a:endParaRPr lang="en-US"/>
          </a:p>
        </p:txBody>
      </p:sp>
    </p:spTree>
    <p:extLst>
      <p:ext uri="{BB962C8B-B14F-4D97-AF65-F5344CB8AC3E}">
        <p14:creationId xmlns:p14="http://schemas.microsoft.com/office/powerpoint/2010/main" val="3770211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9CE34-F2C2-4DA1-8328-D131B46DDF7E}" type="datetime1">
              <a:rPr lang="en-US" smtClean="0"/>
              <a:pPr/>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FCE73-CBA5-451D-9A3D-653DD4645C4F}" type="slidenum">
              <a:rPr lang="en-US" smtClean="0"/>
              <a:pPr/>
              <a:t>‹#›</a:t>
            </a:fld>
            <a:endParaRPr lang="en-US"/>
          </a:p>
        </p:txBody>
      </p:sp>
    </p:spTree>
    <p:extLst>
      <p:ext uri="{BB962C8B-B14F-4D97-AF65-F5344CB8AC3E}">
        <p14:creationId xmlns:p14="http://schemas.microsoft.com/office/powerpoint/2010/main" val="2784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C5F33D-10B1-4FBB-A994-5045600A617A}" type="datetime1">
              <a:rPr lang="en-US" smtClean="0"/>
              <a:pPr/>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FCE73-CBA5-451D-9A3D-653DD4645C4F}" type="slidenum">
              <a:rPr lang="en-US" smtClean="0"/>
              <a:pPr/>
              <a:t>‹#›</a:t>
            </a:fld>
            <a:endParaRPr lang="en-US"/>
          </a:p>
        </p:txBody>
      </p:sp>
    </p:spTree>
    <p:extLst>
      <p:ext uri="{BB962C8B-B14F-4D97-AF65-F5344CB8AC3E}">
        <p14:creationId xmlns:p14="http://schemas.microsoft.com/office/powerpoint/2010/main" val="2692604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ED021C-8DEA-4F65-9966-0A8DDE0A8203}" type="datetime1">
              <a:rPr lang="en-US" smtClean="0"/>
              <a:pPr/>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4FCE73-CBA5-451D-9A3D-653DD4645C4F}" type="slidenum">
              <a:rPr lang="en-US" smtClean="0"/>
              <a:pPr/>
              <a:t>‹#›</a:t>
            </a:fld>
            <a:endParaRPr lang="en-US"/>
          </a:p>
        </p:txBody>
      </p:sp>
    </p:spTree>
    <p:extLst>
      <p:ext uri="{BB962C8B-B14F-4D97-AF65-F5344CB8AC3E}">
        <p14:creationId xmlns:p14="http://schemas.microsoft.com/office/powerpoint/2010/main" val="2074950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261404-8C8B-45D3-95A9-4A1537EA3E86}" type="datetime1">
              <a:rPr lang="en-US" smtClean="0"/>
              <a:pPr/>
              <a:t>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4FCE73-CBA5-451D-9A3D-653DD4645C4F}" type="slidenum">
              <a:rPr lang="en-US" smtClean="0"/>
              <a:pPr/>
              <a:t>‹#›</a:t>
            </a:fld>
            <a:endParaRPr lang="en-US"/>
          </a:p>
        </p:txBody>
      </p:sp>
    </p:spTree>
    <p:extLst>
      <p:ext uri="{BB962C8B-B14F-4D97-AF65-F5344CB8AC3E}">
        <p14:creationId xmlns:p14="http://schemas.microsoft.com/office/powerpoint/2010/main" val="1495272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6B9F1F-F812-483D-AAA2-0002B68CAC35}" type="datetime1">
              <a:rPr lang="en-US" smtClean="0"/>
              <a:pPr/>
              <a:t>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4FCE73-CBA5-451D-9A3D-653DD4645C4F}" type="slidenum">
              <a:rPr lang="en-US" smtClean="0"/>
              <a:pPr/>
              <a:t>‹#›</a:t>
            </a:fld>
            <a:endParaRPr lang="en-US"/>
          </a:p>
        </p:txBody>
      </p:sp>
    </p:spTree>
    <p:extLst>
      <p:ext uri="{BB962C8B-B14F-4D97-AF65-F5344CB8AC3E}">
        <p14:creationId xmlns:p14="http://schemas.microsoft.com/office/powerpoint/2010/main" val="253765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5E9379-F3A5-4F52-B11E-E84FDF6E3215}" type="datetime1">
              <a:rPr lang="en-US" smtClean="0"/>
              <a:pPr/>
              <a:t>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4FCE73-CBA5-451D-9A3D-653DD4645C4F}" type="slidenum">
              <a:rPr lang="en-US" smtClean="0"/>
              <a:pPr/>
              <a:t>‹#›</a:t>
            </a:fld>
            <a:endParaRPr lang="en-US"/>
          </a:p>
        </p:txBody>
      </p:sp>
    </p:spTree>
    <p:extLst>
      <p:ext uri="{BB962C8B-B14F-4D97-AF65-F5344CB8AC3E}">
        <p14:creationId xmlns:p14="http://schemas.microsoft.com/office/powerpoint/2010/main" val="2073892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A52161-CD5D-4E29-B7C8-D9133C69F82F}" type="datetime1">
              <a:rPr lang="en-US" smtClean="0"/>
              <a:pPr/>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4FCE73-CBA5-451D-9A3D-653DD4645C4F}" type="slidenum">
              <a:rPr lang="en-US" smtClean="0"/>
              <a:pPr/>
              <a:t>‹#›</a:t>
            </a:fld>
            <a:endParaRPr lang="en-US"/>
          </a:p>
        </p:txBody>
      </p:sp>
    </p:spTree>
    <p:extLst>
      <p:ext uri="{BB962C8B-B14F-4D97-AF65-F5344CB8AC3E}">
        <p14:creationId xmlns:p14="http://schemas.microsoft.com/office/powerpoint/2010/main" val="573684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44B98A-8993-4691-9617-D18584F2D237}" type="datetime1">
              <a:rPr lang="en-US" smtClean="0"/>
              <a:pPr/>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4FCE73-CBA5-451D-9A3D-653DD4645C4F}" type="slidenum">
              <a:rPr lang="en-US" smtClean="0"/>
              <a:pPr/>
              <a:t>‹#›</a:t>
            </a:fld>
            <a:endParaRPr lang="en-US"/>
          </a:p>
        </p:txBody>
      </p:sp>
    </p:spTree>
    <p:extLst>
      <p:ext uri="{BB962C8B-B14F-4D97-AF65-F5344CB8AC3E}">
        <p14:creationId xmlns:p14="http://schemas.microsoft.com/office/powerpoint/2010/main" val="666851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D6DC73-7882-4D79-A437-E386A0A6263B}" type="datetime1">
              <a:rPr lang="en-US" smtClean="0"/>
              <a:pPr/>
              <a:t>2/8/2018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FCE73-CBA5-451D-9A3D-653DD4645C4F}" type="slidenum">
              <a:rPr lang="en-US" smtClean="0"/>
              <a:pPr/>
              <a:t>‹#›</a:t>
            </a:fld>
            <a:endParaRPr lang="en-US"/>
          </a:p>
        </p:txBody>
      </p:sp>
    </p:spTree>
    <p:extLst>
      <p:ext uri="{BB962C8B-B14F-4D97-AF65-F5344CB8AC3E}">
        <p14:creationId xmlns:p14="http://schemas.microsoft.com/office/powerpoint/2010/main" val="9866927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6.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9.tiff"/></Relationships>
</file>

<file path=ppt/slides/_rels/slide1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41.tiff"/></Relationships>
</file>

<file path=ppt/slides/_rels/slide1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5.tiff"/></Relationships>
</file>

<file path=ppt/slides/_rels/slide15.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8.tiff"/><Relationship Id="rId4" Type="http://schemas.openxmlformats.org/officeDocument/2006/relationships/image" Target="../media/image47.tiff"/></Relationships>
</file>

<file path=ppt/slides/_rels/slide1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1.tiff"/><Relationship Id="rId4" Type="http://schemas.openxmlformats.org/officeDocument/2006/relationships/image" Target="../media/image50.tiff"/></Relationships>
</file>

<file path=ppt/slides/_rels/slide17.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4.tiff"/><Relationship Id="rId4" Type="http://schemas.openxmlformats.org/officeDocument/2006/relationships/image" Target="../media/image53.tiff"/></Relationships>
</file>

<file path=ppt/slides/_rels/slide18.xml.rels><?xml version="1.0" encoding="UTF-8" standalone="yes"?>
<Relationships xmlns="http://schemas.openxmlformats.org/package/2006/relationships"><Relationship Id="rId3" Type="http://schemas.openxmlformats.org/officeDocument/2006/relationships/image" Target="../media/image55.tiff"/><Relationship Id="rId7" Type="http://schemas.openxmlformats.org/officeDocument/2006/relationships/image" Target="../media/image59.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8.tiff"/><Relationship Id="rId5" Type="http://schemas.openxmlformats.org/officeDocument/2006/relationships/image" Target="../media/image57.tiff"/><Relationship Id="rId4" Type="http://schemas.openxmlformats.org/officeDocument/2006/relationships/image" Target="../media/image56.tiff"/></Relationships>
</file>

<file path=ppt/slides/_rels/slide19.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2.tiff"/><Relationship Id="rId4" Type="http://schemas.openxmlformats.org/officeDocument/2006/relationships/image" Target="../media/image61.tiff"/></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6.tiff"/><Relationship Id="rId5" Type="http://schemas.openxmlformats.org/officeDocument/2006/relationships/image" Target="../media/image65.tiff"/><Relationship Id="rId4" Type="http://schemas.openxmlformats.org/officeDocument/2006/relationships/image" Target="../media/image64.tiff"/></Relationships>
</file>

<file path=ppt/slides/_rels/slide21.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8.tiff"/></Relationships>
</file>

<file path=ppt/slides/_rels/slide22.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0.tiff"/></Relationships>
</file>

<file path=ppt/slides/_rels/slide23.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3.tiff"/><Relationship Id="rId4" Type="http://schemas.openxmlformats.org/officeDocument/2006/relationships/image" Target="../media/image72.tiff"/></Relationships>
</file>

<file path=ppt/slides/_rels/slide24.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6.tiff"/><Relationship Id="rId4" Type="http://schemas.openxmlformats.org/officeDocument/2006/relationships/image" Target="../media/image75.tiff"/></Relationships>
</file>

<file path=ppt/slides/_rels/slide25.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9.tiff"/><Relationship Id="rId4" Type="http://schemas.openxmlformats.org/officeDocument/2006/relationships/image" Target="../media/image78.tiff"/></Relationships>
</file>

<file path=ppt/slides/_rels/slide26.xml.rels><?xml version="1.0" encoding="UTF-8" standalone="yes"?>
<Relationships xmlns="http://schemas.openxmlformats.org/package/2006/relationships"><Relationship Id="rId8" Type="http://schemas.openxmlformats.org/officeDocument/2006/relationships/image" Target="../media/image85.tiff"/><Relationship Id="rId3" Type="http://schemas.openxmlformats.org/officeDocument/2006/relationships/image" Target="../media/image80.tiff"/><Relationship Id="rId7" Type="http://schemas.openxmlformats.org/officeDocument/2006/relationships/image" Target="../media/image84.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3.tiff"/><Relationship Id="rId5" Type="http://schemas.openxmlformats.org/officeDocument/2006/relationships/image" Target="../media/image82.tiff"/><Relationship Id="rId4" Type="http://schemas.openxmlformats.org/officeDocument/2006/relationships/image" Target="../media/image81.tiff"/></Relationships>
</file>

<file path=ppt/slides/_rels/slide2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7.jpg"/></Relationships>
</file>

<file path=ppt/slides/_rels/slide2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0.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7.tiff"/><Relationship Id="rId5" Type="http://schemas.openxmlformats.org/officeDocument/2006/relationships/image" Target="../media/image96.tiff"/><Relationship Id="rId4" Type="http://schemas.openxmlformats.org/officeDocument/2006/relationships/image" Target="../media/image95.tiff"/></Relationships>
</file>

<file path=ppt/slides/_rels/slide31.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9.tiff"/></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02.png"/><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5.tiff"/></Relationships>
</file>

<file path=ppt/slides/_rels/slide35.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8.tiff"/><Relationship Id="rId4" Type="http://schemas.openxmlformats.org/officeDocument/2006/relationships/image" Target="../media/image107.tiff"/></Relationships>
</file>

<file path=ppt/slides/_rels/slide36.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1.tiff"/><Relationship Id="rId4" Type="http://schemas.openxmlformats.org/officeDocument/2006/relationships/image" Target="../media/image110.tiff"/></Relationships>
</file>

<file path=ppt/slides/_rels/slide37.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3.tiff"/></Relationships>
</file>

<file path=ppt/slides/_rels/slide38.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5.tiff"/></Relationships>
</file>

<file path=ppt/slides/_rels/slide3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7.jpg"/></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tiff"/></Relationships>
</file>

<file path=ppt/slides/_rels/slide4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9.jpeg"/></Relationships>
</file>

<file path=ppt/slides/_rels/slide4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2.jpg"/><Relationship Id="rId4" Type="http://schemas.openxmlformats.org/officeDocument/2006/relationships/image" Target="../media/image121.gif"/></Relationships>
</file>

<file path=ppt/slides/_rels/slide4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4.jpg"/></Relationships>
</file>

<file path=ppt/slides/_rels/slide43.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7.jpg"/><Relationship Id="rId4" Type="http://schemas.openxmlformats.org/officeDocument/2006/relationships/image" Target="../media/image126.png"/></Relationships>
</file>

<file path=ppt/slides/_rels/slide4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9.jp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0.jpeg"/><Relationship Id="rId1" Type="http://schemas.openxmlformats.org/officeDocument/2006/relationships/slideLayout" Target="../slideLayouts/slideLayout1.xml"/><Relationship Id="rId4" Type="http://schemas.openxmlformats.org/officeDocument/2006/relationships/image" Target="../media/image13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tiff"/></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7.xml.rels><?xml version="1.0" encoding="UTF-8" standalone="yes"?>
<Relationships xmlns="http://schemas.openxmlformats.org/package/2006/relationships"><Relationship Id="rId3" Type="http://schemas.openxmlformats.org/officeDocument/2006/relationships/image" Target="../media/image22.tiff"/><Relationship Id="rId7" Type="http://schemas.openxmlformats.org/officeDocument/2006/relationships/image" Target="../media/image26.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tiff"/></Relationships>
</file>

<file path=ppt/slides/_rels/slide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64FCE73-CBA5-451D-9A3D-653DD4645C4F}" type="slidenum">
              <a:rPr lang="en-US" smtClean="0"/>
              <a:pPr/>
              <a:t>1</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4271920243"/>
              </p:ext>
            </p:extLst>
          </p:nvPr>
        </p:nvGraphicFramePr>
        <p:xfrm>
          <a:off x="482600" y="627390"/>
          <a:ext cx="7423443" cy="1952672"/>
        </p:xfrm>
        <a:graphic>
          <a:graphicData uri="http://schemas.openxmlformats.org/drawingml/2006/table">
            <a:tbl>
              <a:tblPr firstRow="1" bandRow="1">
                <a:tableStyleId>{5C22544A-7EE6-4342-B048-85BDC9FD1C3A}</a:tableStyleId>
              </a:tblPr>
              <a:tblGrid>
                <a:gridCol w="7423443">
                  <a:extLst>
                    <a:ext uri="{9D8B030D-6E8A-4147-A177-3AD203B41FA5}">
                      <a16:colId xmlns:a16="http://schemas.microsoft.com/office/drawing/2014/main" val="20000"/>
                    </a:ext>
                  </a:extLst>
                </a:gridCol>
              </a:tblGrid>
              <a:tr h="9763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CIAT CIS 101A </a:t>
                      </a:r>
                    </a:p>
                    <a:p>
                      <a:pPr algn="ctr"/>
                      <a:endParaRPr lang="en-US" dirty="0"/>
                    </a:p>
                  </a:txBody>
                  <a:tcPr anchor="ctr"/>
                </a:tc>
                <a:extLst>
                  <a:ext uri="{0D108BD9-81ED-4DB2-BD59-A6C34878D82A}">
                    <a16:rowId xmlns:a16="http://schemas.microsoft.com/office/drawing/2014/main" val="10000"/>
                  </a:ext>
                </a:extLst>
              </a:tr>
              <a:tr h="9763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Week 1 Class 2</a:t>
                      </a:r>
                    </a:p>
                    <a:p>
                      <a:pPr algn="ctr"/>
                      <a:endParaRPr lang="en-US" dirty="0"/>
                    </a:p>
                  </a:txBody>
                  <a:tcPr anchor="ctr"/>
                </a:tc>
                <a:extLst>
                  <a:ext uri="{0D108BD9-81ED-4DB2-BD59-A6C34878D82A}">
                    <a16:rowId xmlns:a16="http://schemas.microsoft.com/office/drawing/2014/main" val="10001"/>
                  </a:ext>
                </a:extLst>
              </a:tr>
            </a:tbl>
          </a:graphicData>
        </a:graphic>
      </p:graphicFrame>
      <p:graphicFrame>
        <p:nvGraphicFramePr>
          <p:cNvPr id="3" name="Table 2">
            <a:extLst>
              <a:ext uri="{FF2B5EF4-FFF2-40B4-BE49-F238E27FC236}">
                <a16:creationId xmlns:a16="http://schemas.microsoft.com/office/drawing/2014/main" id="{3BC2032B-4311-4908-9F17-D20589CA4EDB}"/>
              </a:ext>
            </a:extLst>
          </p:cNvPr>
          <p:cNvGraphicFramePr>
            <a:graphicFrameLocks noGrp="1"/>
          </p:cNvGraphicFramePr>
          <p:nvPr>
            <p:extLst>
              <p:ext uri="{D42A27DB-BD31-4B8C-83A1-F6EECF244321}">
                <p14:modId xmlns:p14="http://schemas.microsoft.com/office/powerpoint/2010/main" val="3102415339"/>
              </p:ext>
            </p:extLst>
          </p:nvPr>
        </p:nvGraphicFramePr>
        <p:xfrm>
          <a:off x="482600" y="2760121"/>
          <a:ext cx="7423442" cy="3029246"/>
        </p:xfrm>
        <a:graphic>
          <a:graphicData uri="http://schemas.openxmlformats.org/drawingml/2006/table">
            <a:tbl>
              <a:tblPr firstRow="1" bandRow="1">
                <a:tableStyleId>{5C22544A-7EE6-4342-B048-85BDC9FD1C3A}</a:tableStyleId>
              </a:tblPr>
              <a:tblGrid>
                <a:gridCol w="3703684">
                  <a:extLst>
                    <a:ext uri="{9D8B030D-6E8A-4147-A177-3AD203B41FA5}">
                      <a16:colId xmlns:a16="http://schemas.microsoft.com/office/drawing/2014/main" val="3434877456"/>
                    </a:ext>
                  </a:extLst>
                </a:gridCol>
                <a:gridCol w="3719758">
                  <a:extLst>
                    <a:ext uri="{9D8B030D-6E8A-4147-A177-3AD203B41FA5}">
                      <a16:colId xmlns:a16="http://schemas.microsoft.com/office/drawing/2014/main" val="1346716432"/>
                    </a:ext>
                  </a:extLst>
                </a:gridCol>
              </a:tblGrid>
              <a:tr h="40425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Week 1 – PART 2: Chapter 2 – PC Technician</a:t>
                      </a:r>
                    </a:p>
                    <a:p>
                      <a:pPr algn="ctr"/>
                      <a:endParaRPr lang="en-US" sz="1600" dirty="0">
                        <a:effectLst/>
                      </a:endParaRPr>
                    </a:p>
                  </a:txBody>
                  <a:tcPr marL="19050" marR="19050" marT="19050" marB="19050" anchor="ctr"/>
                </a:tc>
                <a:tc hMerge="1">
                  <a:txBody>
                    <a:bodyPr/>
                    <a:lstStyle/>
                    <a:p>
                      <a:pPr algn="ctr"/>
                      <a:endParaRPr lang="en-US" dirty="0">
                        <a:effectLst/>
                      </a:endParaRPr>
                    </a:p>
                  </a:txBody>
                  <a:tcPr marL="19050" marR="19050" marT="19050" marB="19050" anchor="ctr"/>
                </a:tc>
                <a:extLst>
                  <a:ext uri="{0D108BD9-81ED-4DB2-BD59-A6C34878D82A}">
                    <a16:rowId xmlns:a16="http://schemas.microsoft.com/office/drawing/2014/main" val="3460786514"/>
                  </a:ext>
                </a:extLst>
              </a:tr>
              <a:tr h="4042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rPr>
                        <a:t>2.1 Protection and Safety</a:t>
                      </a:r>
                    </a:p>
                  </a:txBody>
                  <a:tcPr marL="19050" marR="19050" marT="19050" marB="1905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2.1.8 Practice Questions</a:t>
                      </a:r>
                    </a:p>
                  </a:txBody>
                  <a:tcPr marL="19050" marR="19050" marT="19050" marB="19050" anchor="ctr"/>
                </a:tc>
                <a:extLst>
                  <a:ext uri="{0D108BD9-81ED-4DB2-BD59-A6C34878D82A}">
                    <a16:rowId xmlns:a16="http://schemas.microsoft.com/office/drawing/2014/main" val="170616366"/>
                  </a:ext>
                </a:extLst>
              </a:tr>
              <a:tr h="4042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rPr>
                        <a:t>2.2 Professionalism</a:t>
                      </a:r>
                    </a:p>
                  </a:txBody>
                  <a:tcPr marL="19050" marR="19050" marT="19050" marB="1905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2.2.3 Practice Questions</a:t>
                      </a:r>
                    </a:p>
                  </a:txBody>
                  <a:tcPr marL="19050" marR="19050" marT="19050" marB="19050" anchor="ctr"/>
                </a:tc>
                <a:extLst>
                  <a:ext uri="{0D108BD9-81ED-4DB2-BD59-A6C34878D82A}">
                    <a16:rowId xmlns:a16="http://schemas.microsoft.com/office/drawing/2014/main" val="3721749432"/>
                  </a:ext>
                </a:extLst>
              </a:tr>
              <a:tr h="445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rPr>
                        <a:t>2.3 PC Tools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2.3.3 Practice Questions</a:t>
                      </a:r>
                    </a:p>
                  </a:txBody>
                  <a:tcPr/>
                </a:tc>
                <a:extLst>
                  <a:ext uri="{0D108BD9-81ED-4DB2-BD59-A6C34878D82A}">
                    <a16:rowId xmlns:a16="http://schemas.microsoft.com/office/drawing/2014/main" val="1901260090"/>
                  </a:ext>
                </a:extLst>
              </a:tr>
              <a:tr h="2082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rPr>
                        <a:t>2.4 PC Maintenance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2.4.7 Practice Questions</a:t>
                      </a:r>
                    </a:p>
                  </a:txBody>
                  <a:tcPr/>
                </a:tc>
                <a:extLst>
                  <a:ext uri="{0D108BD9-81ED-4DB2-BD59-A6C34878D82A}">
                    <a16:rowId xmlns:a16="http://schemas.microsoft.com/office/drawing/2014/main" val="94996325"/>
                  </a:ext>
                </a:extLst>
              </a:tr>
              <a:tr h="2200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rPr>
                        <a:t>2.5 Troubleshooting Overview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2.5.3 Practice Questions</a:t>
                      </a:r>
                    </a:p>
                  </a:txBody>
                  <a:tcPr/>
                </a:tc>
                <a:extLst>
                  <a:ext uri="{0D108BD9-81ED-4DB2-BD59-A6C34878D82A}">
                    <a16:rowId xmlns:a16="http://schemas.microsoft.com/office/drawing/2014/main" val="2274360005"/>
                  </a:ext>
                </a:extLst>
              </a:tr>
              <a:tr h="445270">
                <a:tc>
                  <a:txBody>
                    <a:bodyPr/>
                    <a:lstStyle/>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err="1">
                          <a:effectLst/>
                        </a:rPr>
                        <a:t>Lab</a:t>
                      </a:r>
                      <a:r>
                        <a:rPr lang="fr-FR" sz="1600" dirty="0">
                          <a:effectLst/>
                        </a:rPr>
                        <a:t> 2.4.6   </a:t>
                      </a:r>
                      <a:r>
                        <a:rPr lang="fr-FR" sz="1600" dirty="0" err="1">
                          <a:effectLst/>
                        </a:rPr>
                        <a:t>Videos</a:t>
                      </a:r>
                      <a:r>
                        <a:rPr lang="fr-FR" sz="1600" dirty="0">
                          <a:effectLst/>
                        </a:rPr>
                        <a:t> 2.1.3 +2.1.6 + 2.2.1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2.3.1 + 2.4.3 + 2.5.1</a:t>
                      </a:r>
                      <a:endParaRPr lang="en-US" sz="1600" dirty="0"/>
                    </a:p>
                  </a:txBody>
                  <a:tcPr/>
                </a:tc>
                <a:extLst>
                  <a:ext uri="{0D108BD9-81ED-4DB2-BD59-A6C34878D82A}">
                    <a16:rowId xmlns:a16="http://schemas.microsoft.com/office/drawing/2014/main" val="1315823717"/>
                  </a:ext>
                </a:extLst>
              </a:tr>
            </a:tbl>
          </a:graphicData>
        </a:graphic>
      </p:graphicFrame>
      <p:pic>
        <p:nvPicPr>
          <p:cNvPr id="8" name="Picture 7" descr="A circuit board&#10;&#10;Description generated with high confidence">
            <a:extLst>
              <a:ext uri="{FF2B5EF4-FFF2-40B4-BE49-F238E27FC236}">
                <a16:creationId xmlns:a16="http://schemas.microsoft.com/office/drawing/2014/main" id="{D13B1CD9-44CF-42B9-A9C6-94ED3E4774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8337" y="3370117"/>
            <a:ext cx="3627062" cy="2419250"/>
          </a:xfrm>
          <a:prstGeom prst="rect">
            <a:avLst/>
          </a:prstGeom>
        </p:spPr>
      </p:pic>
      <p:pic>
        <p:nvPicPr>
          <p:cNvPr id="10" name="Picture 9" descr="A picture containing electronics&#10;&#10;Description generated with very high confidence">
            <a:extLst>
              <a:ext uri="{FF2B5EF4-FFF2-40B4-BE49-F238E27FC236}">
                <a16:creationId xmlns:a16="http://schemas.microsoft.com/office/drawing/2014/main" id="{E1D0F3BC-33C4-4EF0-9DAC-99536B2BF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8337" y="440526"/>
            <a:ext cx="3627062" cy="2720296"/>
          </a:xfrm>
          <a:prstGeom prst="rect">
            <a:avLst/>
          </a:prstGeom>
        </p:spPr>
      </p:pic>
    </p:spTree>
    <p:extLst>
      <p:ext uri="{BB962C8B-B14F-4D97-AF65-F5344CB8AC3E}">
        <p14:creationId xmlns:p14="http://schemas.microsoft.com/office/powerpoint/2010/main" val="93160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411" y="215153"/>
            <a:ext cx="4150822" cy="523220"/>
          </a:xfrm>
          <a:prstGeom prst="rect">
            <a:avLst/>
          </a:prstGeom>
          <a:noFill/>
        </p:spPr>
        <p:txBody>
          <a:bodyPr wrap="square" rtlCol="0">
            <a:spAutoFit/>
          </a:bodyPr>
          <a:lstStyle/>
          <a:p>
            <a:r>
              <a:rPr lang="en-US" sz="2800" b="1"/>
              <a:t>2.1.7 Environmental Facts:</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10</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601153057"/>
              </p:ext>
            </p:extLst>
          </p:nvPr>
        </p:nvGraphicFramePr>
        <p:xfrm>
          <a:off x="565079" y="1257034"/>
          <a:ext cx="11220982" cy="4612834"/>
        </p:xfrm>
        <a:graphic>
          <a:graphicData uri="http://schemas.openxmlformats.org/drawingml/2006/table">
            <a:tbl>
              <a:tblPr firstRow="1" bandRow="1">
                <a:tableStyleId>{5C22544A-7EE6-4342-B048-85BDC9FD1C3A}</a:tableStyleId>
              </a:tblPr>
              <a:tblGrid>
                <a:gridCol w="1416968">
                  <a:extLst>
                    <a:ext uri="{9D8B030D-6E8A-4147-A177-3AD203B41FA5}">
                      <a16:colId xmlns:a16="http://schemas.microsoft.com/office/drawing/2014/main" val="20000"/>
                    </a:ext>
                  </a:extLst>
                </a:gridCol>
                <a:gridCol w="2600227">
                  <a:extLst>
                    <a:ext uri="{9D8B030D-6E8A-4147-A177-3AD203B41FA5}">
                      <a16:colId xmlns:a16="http://schemas.microsoft.com/office/drawing/2014/main" val="20001"/>
                    </a:ext>
                  </a:extLst>
                </a:gridCol>
                <a:gridCol w="7203787">
                  <a:extLst>
                    <a:ext uri="{9D8B030D-6E8A-4147-A177-3AD203B41FA5}">
                      <a16:colId xmlns:a16="http://schemas.microsoft.com/office/drawing/2014/main" val="20002"/>
                    </a:ext>
                  </a:extLst>
                </a:gridCol>
              </a:tblGrid>
              <a:tr h="454128">
                <a:tc gridSpan="2">
                  <a:txBody>
                    <a:bodyPr/>
                    <a:lstStyle/>
                    <a:p>
                      <a:r>
                        <a:rPr lang="en-US" sz="1600" b="1" dirty="0"/>
                        <a:t>Component/Material</a:t>
                      </a:r>
                      <a:endParaRPr lang="en-US" sz="1600" dirty="0"/>
                    </a:p>
                  </a:txBody>
                  <a:tcPr/>
                </a:tc>
                <a:tc h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Disposal Method</a:t>
                      </a:r>
                    </a:p>
                  </a:txBody>
                  <a:tcPr/>
                </a:tc>
                <a:extLst>
                  <a:ext uri="{0D108BD9-81ED-4DB2-BD59-A6C34878D82A}">
                    <a16:rowId xmlns:a16="http://schemas.microsoft.com/office/drawing/2014/main" val="10000"/>
                  </a:ext>
                </a:extLst>
              </a:tr>
              <a:tr h="2116546">
                <a:tc>
                  <a:txBody>
                    <a:bodyPr/>
                    <a:lstStyle/>
                    <a:p>
                      <a:r>
                        <a:rPr lang="en-US" sz="1600" dirty="0"/>
                        <a:t>Alkaline Batteries </a:t>
                      </a:r>
                    </a:p>
                  </a:txBody>
                  <a:tcPr/>
                </a:tc>
                <a:tc>
                  <a:txBody>
                    <a:bodyPr/>
                    <a:lstStyle/>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Recycle, if possible, otherwise dispose of alkaline</a:t>
                      </a:r>
                      <a:r>
                        <a:rPr lang="en-US" sz="1600" baseline="0" dirty="0"/>
                        <a:t> </a:t>
                      </a:r>
                      <a:r>
                        <a:rPr lang="en-US" sz="1600" dirty="0"/>
                        <a:t>batteries as your local laws require. For example, in some states, you can throw them in the regular trash.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In California, it is illegal to throw them in the common trash.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They are considered hazardous waste and are supposed to go with the household hazardous waste collection for special recycling.</a:t>
                      </a:r>
                    </a:p>
                    <a:p>
                      <a:endParaRPr lang="en-US" sz="1600" dirty="0"/>
                    </a:p>
                  </a:txBody>
                  <a:tcPr/>
                </a:tc>
                <a:extLst>
                  <a:ext uri="{0D108BD9-81ED-4DB2-BD59-A6C34878D82A}">
                    <a16:rowId xmlns:a16="http://schemas.microsoft.com/office/drawing/2014/main" val="10001"/>
                  </a:ext>
                </a:extLst>
              </a:tr>
              <a:tr h="1967889">
                <a:tc>
                  <a:txBody>
                    <a:bodyPr/>
                    <a:lstStyle/>
                    <a:p>
                      <a:r>
                        <a:rPr lang="en-US" sz="1600" dirty="0"/>
                        <a:t>Button Batteries</a:t>
                      </a:r>
                    </a:p>
                  </a:txBody>
                  <a:tcPr/>
                </a:tc>
                <a:tc>
                  <a:txBody>
                    <a:bodyPr/>
                    <a:lstStyle/>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These are considered hazardous waste because they contain contains mercuric oxide, lithium, silver oxide or zinc-air.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Return to manufacturer, recycle, or</a:t>
                      </a:r>
                      <a:r>
                        <a:rPr lang="en-US" sz="1600" baseline="0" dirty="0"/>
                        <a:t> </a:t>
                      </a:r>
                      <a:r>
                        <a:rPr lang="en-US" sz="1600" dirty="0"/>
                        <a:t>contact local authorities for disposal procedures.</a:t>
                      </a:r>
                    </a:p>
                    <a:p>
                      <a:endParaRPr lang="en-US" sz="1600" dirty="0"/>
                    </a:p>
                    <a:p>
                      <a:endParaRPr lang="en-US" sz="1600" dirty="0"/>
                    </a:p>
                    <a:p>
                      <a:endParaRPr lang="en-US" sz="1600" dirty="0"/>
                    </a:p>
                    <a:p>
                      <a:endParaRPr lang="en-US" sz="1600" dirty="0"/>
                    </a:p>
                  </a:txBody>
                  <a:tcPr/>
                </a:tc>
                <a:extLst>
                  <a:ext uri="{0D108BD9-81ED-4DB2-BD59-A6C34878D82A}">
                    <a16:rowId xmlns:a16="http://schemas.microsoft.com/office/drawing/2014/main" val="10002"/>
                  </a:ext>
                </a:extLst>
              </a:tr>
            </a:tbl>
          </a:graphicData>
        </a:graphic>
      </p:graphicFrame>
      <p:sp>
        <p:nvSpPr>
          <p:cNvPr id="6" name="TextBox 5"/>
          <p:cNvSpPr txBox="1"/>
          <p:nvPr/>
        </p:nvSpPr>
        <p:spPr>
          <a:xfrm>
            <a:off x="465513" y="738373"/>
            <a:ext cx="10888287" cy="369332"/>
          </a:xfrm>
          <a:prstGeom prst="rect">
            <a:avLst/>
          </a:prstGeom>
          <a:noFill/>
        </p:spPr>
        <p:txBody>
          <a:bodyPr wrap="square" rtlCol="0">
            <a:spAutoFit/>
          </a:bodyPr>
          <a:lstStyle/>
          <a:p>
            <a:pPr>
              <a:defRPr/>
            </a:pPr>
            <a:r>
              <a:rPr lang="en-US" b="1" dirty="0"/>
              <a:t>The following table offers suggestions for disposing of used equipment:</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5023" b="94521" l="4783" r="94348"/>
                    </a14:imgEffect>
                  </a14:imgLayer>
                </a14:imgProps>
              </a:ext>
            </a:extLst>
          </a:blip>
          <a:stretch>
            <a:fillRect/>
          </a:stretch>
        </p:blipFill>
        <p:spPr>
          <a:xfrm>
            <a:off x="2288706" y="1807935"/>
            <a:ext cx="1977006" cy="1882454"/>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5045" b="97329" l="3406" r="95864">
                        <a14:foregroundMark x1="70803" y1="57270" x2="70803" y2="57270"/>
                      </a14:backgroundRemoval>
                    </a14:imgEffect>
                  </a14:imgLayer>
                </a14:imgProps>
              </a:ext>
            </a:extLst>
          </a:blip>
          <a:stretch>
            <a:fillRect/>
          </a:stretch>
        </p:blipFill>
        <p:spPr>
          <a:xfrm>
            <a:off x="2052400" y="3930370"/>
            <a:ext cx="2072705" cy="1699517"/>
          </a:xfrm>
          <a:prstGeom prst="rect">
            <a:avLst/>
          </a:prstGeom>
        </p:spPr>
      </p:pic>
    </p:spTree>
    <p:extLst>
      <p:ext uri="{BB962C8B-B14F-4D97-AF65-F5344CB8AC3E}">
        <p14:creationId xmlns:p14="http://schemas.microsoft.com/office/powerpoint/2010/main" val="253778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410" y="215153"/>
            <a:ext cx="4249189" cy="523220"/>
          </a:xfrm>
          <a:prstGeom prst="rect">
            <a:avLst/>
          </a:prstGeom>
          <a:noFill/>
        </p:spPr>
        <p:txBody>
          <a:bodyPr wrap="square" rtlCol="0">
            <a:spAutoFit/>
          </a:bodyPr>
          <a:lstStyle/>
          <a:p>
            <a:r>
              <a:rPr lang="en-US" sz="2800" b="1" dirty="0"/>
              <a:t>2.1.7 Environmental Facts:</a:t>
            </a:r>
          </a:p>
        </p:txBody>
      </p:sp>
      <p:sp>
        <p:nvSpPr>
          <p:cNvPr id="7" name="Slide Number Placeholder 6"/>
          <p:cNvSpPr>
            <a:spLocks noGrp="1"/>
          </p:cNvSpPr>
          <p:nvPr>
            <p:ph type="sldNum" sz="quarter" idx="12"/>
          </p:nvPr>
        </p:nvSpPr>
        <p:spPr/>
        <p:txBody>
          <a:bodyPr/>
          <a:lstStyle/>
          <a:p>
            <a:fld id="{964FCE73-CBA5-451D-9A3D-653DD4645C4F}" type="slidenum">
              <a:rPr lang="en-US" smtClean="0"/>
              <a:pPr/>
              <a:t>11</a:t>
            </a:fld>
            <a:endParaRPr lang="en-US"/>
          </a:p>
        </p:txBody>
      </p:sp>
      <p:sp>
        <p:nvSpPr>
          <p:cNvPr id="2" name="TextBox 1"/>
          <p:cNvSpPr txBox="1"/>
          <p:nvPr/>
        </p:nvSpPr>
        <p:spPr>
          <a:xfrm>
            <a:off x="322729" y="996556"/>
            <a:ext cx="11317046" cy="338554"/>
          </a:xfrm>
          <a:prstGeom prst="rect">
            <a:avLst/>
          </a:prstGeom>
          <a:noFill/>
        </p:spPr>
        <p:txBody>
          <a:bodyPr wrap="square" rtlCol="0">
            <a:spAutoFit/>
          </a:bodyPr>
          <a:lstStyle/>
          <a:p>
            <a:r>
              <a:rPr lang="en-US" sz="1600" b="1" dirty="0"/>
              <a:t>The following table offers suggestions for disposing of used equipment:</a:t>
            </a:r>
            <a:r>
              <a:rPr lang="en-US" sz="1600" dirty="0"/>
              <a:t>	</a:t>
            </a:r>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964492270"/>
              </p:ext>
            </p:extLst>
          </p:nvPr>
        </p:nvGraphicFramePr>
        <p:xfrm>
          <a:off x="457605" y="1504498"/>
          <a:ext cx="11182170" cy="4410864"/>
        </p:xfrm>
        <a:graphic>
          <a:graphicData uri="http://schemas.openxmlformats.org/drawingml/2006/table">
            <a:tbl>
              <a:tblPr firstRow="1" bandRow="1">
                <a:tableStyleId>{5C22544A-7EE6-4342-B048-85BDC9FD1C3A}</a:tableStyleId>
              </a:tblPr>
              <a:tblGrid>
                <a:gridCol w="1535568">
                  <a:extLst>
                    <a:ext uri="{9D8B030D-6E8A-4147-A177-3AD203B41FA5}">
                      <a16:colId xmlns:a16="http://schemas.microsoft.com/office/drawing/2014/main" val="20000"/>
                    </a:ext>
                  </a:extLst>
                </a:gridCol>
                <a:gridCol w="3215825">
                  <a:extLst>
                    <a:ext uri="{9D8B030D-6E8A-4147-A177-3AD203B41FA5}">
                      <a16:colId xmlns:a16="http://schemas.microsoft.com/office/drawing/2014/main" val="20001"/>
                    </a:ext>
                  </a:extLst>
                </a:gridCol>
                <a:gridCol w="6430777">
                  <a:extLst>
                    <a:ext uri="{9D8B030D-6E8A-4147-A177-3AD203B41FA5}">
                      <a16:colId xmlns:a16="http://schemas.microsoft.com/office/drawing/2014/main" val="20002"/>
                    </a:ext>
                  </a:extLst>
                </a:gridCol>
              </a:tblGrid>
              <a:tr h="417845">
                <a:tc gridSpan="2">
                  <a:txBody>
                    <a:bodyPr/>
                    <a:lstStyle/>
                    <a:p>
                      <a:r>
                        <a:rPr lang="en-US" sz="1600" b="1" dirty="0"/>
                        <a:t>Component/Material</a:t>
                      </a:r>
                      <a:endParaRPr lang="en-US" sz="1600" dirty="0"/>
                    </a:p>
                  </a:txBody>
                  <a:tcPr/>
                </a:tc>
                <a:tc hMerge="1">
                  <a:txBody>
                    <a:bodyPr/>
                    <a:lstStyle/>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Disposal Method</a:t>
                      </a:r>
                    </a:p>
                  </a:txBody>
                  <a:tcPr/>
                </a:tc>
                <a:extLst>
                  <a:ext uri="{0D108BD9-81ED-4DB2-BD59-A6C34878D82A}">
                    <a16:rowId xmlns:a16="http://schemas.microsoft.com/office/drawing/2014/main" val="10000"/>
                  </a:ext>
                </a:extLst>
              </a:tr>
              <a:tr h="1533627">
                <a:tc>
                  <a:txBody>
                    <a:bodyPr/>
                    <a:lstStyle/>
                    <a:p>
                      <a:r>
                        <a:rPr lang="en-US" sz="1400" dirty="0"/>
                        <a:t>Lithium and Lithium Ion Batteries </a:t>
                      </a:r>
                    </a:p>
                  </a:txBody>
                  <a:tcPr/>
                </a:tc>
                <a:tc>
                  <a:txBody>
                    <a:bodyPr/>
                    <a:lstStyle/>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Recycle these; lithium batteries are considered a non-hazardous waste.</a:t>
                      </a:r>
                    </a:p>
                    <a:p>
                      <a:endParaRPr lang="en-US" sz="1400" dirty="0"/>
                    </a:p>
                  </a:txBody>
                  <a:tcPr/>
                </a:tc>
                <a:extLst>
                  <a:ext uri="{0D108BD9-81ED-4DB2-BD59-A6C34878D82A}">
                    <a16:rowId xmlns:a16="http://schemas.microsoft.com/office/drawing/2014/main" val="10001"/>
                  </a:ext>
                </a:extLst>
              </a:tr>
              <a:tr h="1145606">
                <a:tc>
                  <a:txBody>
                    <a:bodyPr/>
                    <a:lstStyle/>
                    <a:p>
                      <a:r>
                        <a:rPr lang="en-US" sz="1400" dirty="0"/>
                        <a:t>Nickel-Cadmium (NiCad) Batteries </a:t>
                      </a:r>
                    </a:p>
                  </a:txBody>
                  <a:tcPr/>
                </a:tc>
                <a:tc>
                  <a:txBody>
                    <a:bodyPr/>
                    <a:lstStyle/>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These are considered hazardous waste; take these batteries to either a household hazardous waste site or a recycling center</a:t>
                      </a:r>
                    </a:p>
                    <a:p>
                      <a:endParaRPr lang="en-US" sz="1400" dirty="0"/>
                    </a:p>
                  </a:txBody>
                  <a:tcPr/>
                </a:tc>
                <a:extLst>
                  <a:ext uri="{0D108BD9-81ED-4DB2-BD59-A6C34878D82A}">
                    <a16:rowId xmlns:a16="http://schemas.microsoft.com/office/drawing/2014/main" val="10002"/>
                  </a:ext>
                </a:extLst>
              </a:tr>
              <a:tr h="1313786">
                <a:tc>
                  <a:txBody>
                    <a:bodyPr/>
                    <a:lstStyle/>
                    <a:p>
                      <a:r>
                        <a:rPr lang="en-US" sz="1400" dirty="0"/>
                        <a:t>Nickel-Metal</a:t>
                      </a:r>
                      <a:r>
                        <a:rPr lang="en-US" sz="1400" baseline="0" dirty="0"/>
                        <a:t> </a:t>
                      </a:r>
                      <a:r>
                        <a:rPr lang="en-US" sz="1400" dirty="0"/>
                        <a:t>Hydride (NiMH) Batteries</a:t>
                      </a:r>
                    </a:p>
                  </a:txBody>
                  <a:tcPr/>
                </a:tc>
                <a:tc>
                  <a:txBody>
                    <a:bodyPr/>
                    <a:lstStyle/>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Recycle these; NiMH batteries are considered a non-hazardous waste in most U.S. States, with the exception of California.</a:t>
                      </a:r>
                    </a:p>
                    <a:p>
                      <a:endParaRPr lang="en-US" sz="1400" dirty="0"/>
                    </a:p>
                    <a:p>
                      <a:endParaRPr lang="en-US" sz="1400" dirty="0"/>
                    </a:p>
                  </a:txBody>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1370" r="100000"/>
                    </a14:imgEffect>
                  </a14:imgLayer>
                </a14:imgProps>
              </a:ext>
            </a:extLst>
          </a:blip>
          <a:stretch>
            <a:fillRect/>
          </a:stretch>
        </p:blipFill>
        <p:spPr>
          <a:xfrm>
            <a:off x="2771850" y="1938149"/>
            <a:ext cx="1340480" cy="140781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2000" y1="52667" x2="2000" y2="52667"/>
                      </a14:backgroundRemoval>
                    </a14:imgEffect>
                  </a14:imgLayer>
                </a14:imgProps>
              </a:ext>
            </a:extLst>
          </a:blip>
          <a:stretch>
            <a:fillRect/>
          </a:stretch>
        </p:blipFill>
        <p:spPr>
          <a:xfrm>
            <a:off x="2475393" y="3425385"/>
            <a:ext cx="1636937" cy="1227703"/>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73953" y1="31064" x2="73953" y2="31064"/>
                        <a14:foregroundMark x1="71163" y1="57021" x2="71163" y2="57021"/>
                        <a14:foregroundMark x1="71628" y1="76596" x2="71628" y2="76596"/>
                      </a14:backgroundRemoval>
                    </a14:imgEffect>
                  </a14:imgLayer>
                </a14:imgProps>
              </a:ext>
            </a:extLst>
          </a:blip>
          <a:stretch>
            <a:fillRect/>
          </a:stretch>
        </p:blipFill>
        <p:spPr>
          <a:xfrm rot="16200000">
            <a:off x="2393147" y="4298341"/>
            <a:ext cx="1801430" cy="1969005"/>
          </a:xfrm>
          <a:prstGeom prst="rect">
            <a:avLst/>
          </a:prstGeom>
        </p:spPr>
      </p:pic>
    </p:spTree>
    <p:extLst>
      <p:ext uri="{BB962C8B-B14F-4D97-AF65-F5344CB8AC3E}">
        <p14:creationId xmlns:p14="http://schemas.microsoft.com/office/powerpoint/2010/main" val="3176578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411" y="215153"/>
            <a:ext cx="4308764" cy="523220"/>
          </a:xfrm>
          <a:prstGeom prst="rect">
            <a:avLst/>
          </a:prstGeom>
          <a:noFill/>
        </p:spPr>
        <p:txBody>
          <a:bodyPr wrap="square" rtlCol="0">
            <a:spAutoFit/>
          </a:bodyPr>
          <a:lstStyle/>
          <a:p>
            <a:r>
              <a:rPr lang="en-US" sz="2800" b="1"/>
              <a:t>2.1.7 Environmental Facts:</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12</a:t>
            </a:fld>
            <a:endParaRPr lang="en-US"/>
          </a:p>
        </p:txBody>
      </p:sp>
      <p:sp>
        <p:nvSpPr>
          <p:cNvPr id="2" name="TextBox 1"/>
          <p:cNvSpPr txBox="1"/>
          <p:nvPr/>
        </p:nvSpPr>
        <p:spPr>
          <a:xfrm>
            <a:off x="344245" y="1071860"/>
            <a:ext cx="11317046" cy="1138773"/>
          </a:xfrm>
          <a:prstGeom prst="rect">
            <a:avLst/>
          </a:prstGeom>
          <a:noFill/>
        </p:spPr>
        <p:txBody>
          <a:bodyPr wrap="square" rtlCol="0">
            <a:spAutoFit/>
          </a:bodyPr>
          <a:lstStyle/>
          <a:p>
            <a:endParaRPr lang="en-US" sz="1200" b="1" dirty="0"/>
          </a:p>
          <a:p>
            <a:pPr lvl="0"/>
            <a:r>
              <a:rPr lang="en-US" sz="2800" b="1" dirty="0"/>
              <a:t>	</a:t>
            </a:r>
            <a:r>
              <a:rPr lang="en-US" sz="2800" dirty="0"/>
              <a:t>		</a:t>
            </a:r>
            <a:endParaRPr lang="en-US" sz="800" b="1" dirty="0"/>
          </a:p>
          <a:p>
            <a:pPr lvl="0"/>
            <a:r>
              <a:rPr lang="en-US" sz="2800" dirty="0"/>
              <a:t>			</a:t>
            </a:r>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655680025"/>
              </p:ext>
            </p:extLst>
          </p:nvPr>
        </p:nvGraphicFramePr>
        <p:xfrm>
          <a:off x="719192" y="1220168"/>
          <a:ext cx="10867366" cy="4695194"/>
        </p:xfrm>
        <a:graphic>
          <a:graphicData uri="http://schemas.openxmlformats.org/drawingml/2006/table">
            <a:tbl>
              <a:tblPr firstRow="1" bandRow="1">
                <a:tableStyleId>{5C22544A-7EE6-4342-B048-85BDC9FD1C3A}</a:tableStyleId>
              </a:tblPr>
              <a:tblGrid>
                <a:gridCol w="1516801">
                  <a:extLst>
                    <a:ext uri="{9D8B030D-6E8A-4147-A177-3AD203B41FA5}">
                      <a16:colId xmlns:a16="http://schemas.microsoft.com/office/drawing/2014/main" val="20000"/>
                    </a:ext>
                  </a:extLst>
                </a:gridCol>
                <a:gridCol w="2479845">
                  <a:extLst>
                    <a:ext uri="{9D8B030D-6E8A-4147-A177-3AD203B41FA5}">
                      <a16:colId xmlns:a16="http://schemas.microsoft.com/office/drawing/2014/main" val="20001"/>
                    </a:ext>
                  </a:extLst>
                </a:gridCol>
                <a:gridCol w="6870720">
                  <a:extLst>
                    <a:ext uri="{9D8B030D-6E8A-4147-A177-3AD203B41FA5}">
                      <a16:colId xmlns:a16="http://schemas.microsoft.com/office/drawing/2014/main" val="20002"/>
                    </a:ext>
                  </a:extLst>
                </a:gridCol>
              </a:tblGrid>
              <a:tr h="538068">
                <a:tc gridSpan="2">
                  <a:txBody>
                    <a:bodyPr/>
                    <a:lstStyle/>
                    <a:p>
                      <a:r>
                        <a:rPr lang="en-US" sz="1600" b="1" dirty="0"/>
                        <a:t>Component/Material</a:t>
                      </a:r>
                      <a:endParaRPr lang="en-US" sz="1600" dirty="0"/>
                    </a:p>
                  </a:txBody>
                  <a:tcPr/>
                </a:tc>
                <a:tc h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Disposal Method</a:t>
                      </a:r>
                    </a:p>
                  </a:txBody>
                  <a:tcPr/>
                </a:tc>
                <a:extLst>
                  <a:ext uri="{0D108BD9-81ED-4DB2-BD59-A6C34878D82A}">
                    <a16:rowId xmlns:a16="http://schemas.microsoft.com/office/drawing/2014/main" val="10000"/>
                  </a:ext>
                </a:extLst>
              </a:tr>
              <a:tr h="2255462">
                <a:tc>
                  <a:txBody>
                    <a:bodyPr/>
                    <a:lstStyle/>
                    <a:p>
                      <a:r>
                        <a:rPr lang="en-US" sz="1600" dirty="0"/>
                        <a:t>CRT Monitor </a:t>
                      </a:r>
                    </a:p>
                  </a:txBody>
                  <a:tcPr/>
                </a:tc>
                <a:tc>
                  <a:txBody>
                    <a:bodyPr/>
                    <a:lstStyle/>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Contact local authorities for recycling these.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CRTs contain many toxic and caustic substances that are illegal to incinerate.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Also, discharge before disposal (CRTs can contain high voltages).</a:t>
                      </a:r>
                    </a:p>
                    <a:p>
                      <a:endParaRPr lang="en-US" sz="1600" dirty="0"/>
                    </a:p>
                  </a:txBody>
                  <a:tcPr/>
                </a:tc>
                <a:extLst>
                  <a:ext uri="{0D108BD9-81ED-4DB2-BD59-A6C34878D82A}">
                    <a16:rowId xmlns:a16="http://schemas.microsoft.com/office/drawing/2014/main" val="10001"/>
                  </a:ext>
                </a:extLst>
              </a:tr>
              <a:tr h="1901664">
                <a:tc>
                  <a:txBody>
                    <a:bodyPr/>
                    <a:lstStyle/>
                    <a:p>
                      <a:r>
                        <a:rPr lang="en-US" sz="1600" dirty="0"/>
                        <a:t>PC System </a:t>
                      </a:r>
                    </a:p>
                  </a:txBody>
                  <a:tcPr/>
                </a:tc>
                <a:tc>
                  <a:txBody>
                    <a:bodyPr/>
                    <a:lstStyle/>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Recycle, give it away, or resell it; a typical PC contains $5 to $25 worth of precious metals.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Remember to clean the hard drive before disposing of the machine.</a:t>
                      </a:r>
                    </a:p>
                    <a:p>
                      <a:endParaRPr lang="en-US" sz="1600" dirty="0"/>
                    </a:p>
                  </a:txBody>
                  <a:tcPr/>
                </a:tc>
                <a:extLst>
                  <a:ext uri="{0D108BD9-81ED-4DB2-BD59-A6C34878D82A}">
                    <a16:rowId xmlns:a16="http://schemas.microsoft.com/office/drawing/2014/main" val="10002"/>
                  </a:ext>
                </a:extLst>
              </a:tr>
            </a:tbl>
          </a:graphicData>
        </a:graphic>
      </p:graphicFrame>
      <p:sp>
        <p:nvSpPr>
          <p:cNvPr id="6" name="TextBox 5"/>
          <p:cNvSpPr txBox="1"/>
          <p:nvPr/>
        </p:nvSpPr>
        <p:spPr>
          <a:xfrm>
            <a:off x="548640" y="738373"/>
            <a:ext cx="10881360" cy="369332"/>
          </a:xfrm>
          <a:prstGeom prst="rect">
            <a:avLst/>
          </a:prstGeom>
          <a:noFill/>
        </p:spPr>
        <p:txBody>
          <a:bodyPr wrap="square" rtlCol="0">
            <a:spAutoFit/>
          </a:bodyPr>
          <a:lstStyle/>
          <a:p>
            <a:pPr>
              <a:defRPr/>
            </a:pPr>
            <a:r>
              <a:rPr lang="en-US" b="1" dirty="0"/>
              <a:t>The following table offers suggestions for disposing of used equipment:</a:t>
            </a:r>
          </a:p>
        </p:txBody>
      </p:sp>
      <p:pic>
        <p:nvPicPr>
          <p:cNvPr id="9" name="Picture 8"/>
          <p:cNvPicPr>
            <a:picLocks noChangeAspect="1"/>
          </p:cNvPicPr>
          <p:nvPr/>
        </p:nvPicPr>
        <p:blipFill>
          <a:blip r:embed="rId3"/>
          <a:stretch>
            <a:fillRect/>
          </a:stretch>
        </p:blipFill>
        <p:spPr>
          <a:xfrm>
            <a:off x="2381925" y="2044556"/>
            <a:ext cx="2176180" cy="1632135"/>
          </a:xfrm>
          <a:prstGeom prst="rect">
            <a:avLst/>
          </a:prstGeom>
        </p:spPr>
      </p:pic>
      <p:pic>
        <p:nvPicPr>
          <p:cNvPr id="10" name="Picture 9"/>
          <p:cNvPicPr>
            <a:picLocks noChangeAspect="1"/>
          </p:cNvPicPr>
          <p:nvPr/>
        </p:nvPicPr>
        <p:blipFill>
          <a:blip r:embed="rId4"/>
          <a:stretch>
            <a:fillRect/>
          </a:stretch>
        </p:blipFill>
        <p:spPr>
          <a:xfrm>
            <a:off x="2409283" y="4099013"/>
            <a:ext cx="2121463" cy="1690099"/>
          </a:xfrm>
          <a:prstGeom prst="rect">
            <a:avLst/>
          </a:prstGeom>
        </p:spPr>
      </p:pic>
    </p:spTree>
    <p:extLst>
      <p:ext uri="{BB962C8B-B14F-4D97-AF65-F5344CB8AC3E}">
        <p14:creationId xmlns:p14="http://schemas.microsoft.com/office/powerpoint/2010/main" val="1895907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9288" y="215153"/>
            <a:ext cx="4347556" cy="523220"/>
          </a:xfrm>
          <a:prstGeom prst="rect">
            <a:avLst/>
          </a:prstGeom>
          <a:noFill/>
        </p:spPr>
        <p:txBody>
          <a:bodyPr wrap="square" rtlCol="0">
            <a:spAutoFit/>
          </a:bodyPr>
          <a:lstStyle/>
          <a:p>
            <a:r>
              <a:rPr lang="en-US" sz="2800" b="1"/>
              <a:t>2.1.7 Environmental Facts:</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13</a:t>
            </a:fld>
            <a:endParaRPr lang="en-US"/>
          </a:p>
        </p:txBody>
      </p:sp>
      <p:sp>
        <p:nvSpPr>
          <p:cNvPr id="2" name="TextBox 1"/>
          <p:cNvSpPr txBox="1"/>
          <p:nvPr/>
        </p:nvSpPr>
        <p:spPr>
          <a:xfrm>
            <a:off x="365760" y="888980"/>
            <a:ext cx="11317046" cy="338554"/>
          </a:xfrm>
          <a:prstGeom prst="rect">
            <a:avLst/>
          </a:prstGeom>
          <a:noFill/>
        </p:spPr>
        <p:txBody>
          <a:bodyPr wrap="square" rtlCol="0">
            <a:spAutoFit/>
          </a:bodyPr>
          <a:lstStyle/>
          <a:p>
            <a:r>
              <a:rPr lang="en-US" sz="1600" b="1" dirty="0"/>
              <a:t>The following table offers suggestions for disposing of used equipment:</a:t>
            </a:r>
            <a:endParaRPr lang="en-US" sz="1600" dirty="0"/>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068548717"/>
              </p:ext>
            </p:extLst>
          </p:nvPr>
        </p:nvGraphicFramePr>
        <p:xfrm>
          <a:off x="472612" y="1312882"/>
          <a:ext cx="11304678" cy="4602479"/>
        </p:xfrm>
        <a:graphic>
          <a:graphicData uri="http://schemas.openxmlformats.org/drawingml/2006/table">
            <a:tbl>
              <a:tblPr firstRow="1" bandRow="1">
                <a:tableStyleId>{5C22544A-7EE6-4342-B048-85BDC9FD1C3A}</a:tableStyleId>
              </a:tblPr>
              <a:tblGrid>
                <a:gridCol w="1202076">
                  <a:extLst>
                    <a:ext uri="{9D8B030D-6E8A-4147-A177-3AD203B41FA5}">
                      <a16:colId xmlns:a16="http://schemas.microsoft.com/office/drawing/2014/main" val="20000"/>
                    </a:ext>
                  </a:extLst>
                </a:gridCol>
                <a:gridCol w="1900719">
                  <a:extLst>
                    <a:ext uri="{9D8B030D-6E8A-4147-A177-3AD203B41FA5}">
                      <a16:colId xmlns:a16="http://schemas.microsoft.com/office/drawing/2014/main" val="20001"/>
                    </a:ext>
                  </a:extLst>
                </a:gridCol>
                <a:gridCol w="2558265">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1219828">
                  <a:extLst>
                    <a:ext uri="{9D8B030D-6E8A-4147-A177-3AD203B41FA5}">
                      <a16:colId xmlns:a16="http://schemas.microsoft.com/office/drawing/2014/main" val="20004"/>
                    </a:ext>
                  </a:extLst>
                </a:gridCol>
                <a:gridCol w="1623317">
                  <a:extLst>
                    <a:ext uri="{9D8B030D-6E8A-4147-A177-3AD203B41FA5}">
                      <a16:colId xmlns:a16="http://schemas.microsoft.com/office/drawing/2014/main" val="20005"/>
                    </a:ext>
                  </a:extLst>
                </a:gridCol>
                <a:gridCol w="2592193">
                  <a:extLst>
                    <a:ext uri="{9D8B030D-6E8A-4147-A177-3AD203B41FA5}">
                      <a16:colId xmlns:a16="http://schemas.microsoft.com/office/drawing/2014/main" val="20006"/>
                    </a:ext>
                  </a:extLst>
                </a:gridCol>
              </a:tblGrid>
              <a:tr h="745217">
                <a:tc gridSpan="2">
                  <a:txBody>
                    <a:bodyPr/>
                    <a:lstStyle/>
                    <a:p>
                      <a:r>
                        <a:rPr lang="en-US" sz="1600" b="1" dirty="0"/>
                        <a:t>Component/Material</a:t>
                      </a:r>
                      <a:endParaRPr lang="en-US" sz="1600" dirty="0"/>
                    </a:p>
                  </a:txBody>
                  <a:tcPr/>
                </a:tc>
                <a:tc h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Disposal Method</a:t>
                      </a:r>
                    </a:p>
                    <a:p>
                      <a:endParaRPr lang="en-US" sz="1600" dirty="0"/>
                    </a:p>
                  </a:txBody>
                  <a:tcPr/>
                </a:tc>
                <a:tc>
                  <a:txBody>
                    <a:bodyPr/>
                    <a:lstStyle/>
                    <a:p>
                      <a:endParaRPr lang="en-US" sz="1600" dirty="0"/>
                    </a:p>
                  </a:txBody>
                  <a:tcP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Component/Material</a:t>
                      </a:r>
                      <a:endParaRPr lang="en-US" sz="1600" dirty="0"/>
                    </a:p>
                    <a:p>
                      <a:endParaRPr lang="en-US" sz="1600" dirty="0"/>
                    </a:p>
                  </a:txBody>
                  <a:tcPr/>
                </a:tc>
                <a:tc h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Disposal Method</a:t>
                      </a:r>
                    </a:p>
                    <a:p>
                      <a:endParaRPr lang="en-US" sz="1600" dirty="0"/>
                    </a:p>
                  </a:txBody>
                  <a:tcPr/>
                </a:tc>
                <a:extLst>
                  <a:ext uri="{0D108BD9-81ED-4DB2-BD59-A6C34878D82A}">
                    <a16:rowId xmlns:a16="http://schemas.microsoft.com/office/drawing/2014/main" val="10000"/>
                  </a:ext>
                </a:extLst>
              </a:tr>
              <a:tr h="1788367">
                <a:tc>
                  <a:txBody>
                    <a:bodyPr/>
                    <a:lstStyle/>
                    <a:p>
                      <a:r>
                        <a:rPr lang="en-US" sz="1600" dirty="0"/>
                        <a:t>Power Supply </a:t>
                      </a:r>
                    </a:p>
                  </a:txBody>
                  <a:tcPr/>
                </a:tc>
                <a:tc>
                  <a:txBody>
                    <a:bodyPr/>
                    <a:lstStyle/>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Contact local authorities. Recycle, if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Discharge before disposal (contains high voltages).</a:t>
                      </a:r>
                    </a:p>
                    <a:p>
                      <a:endParaRPr lang="en-US" sz="1600" dirty="0"/>
                    </a:p>
                  </a:txBody>
                  <a:tcPr/>
                </a:tc>
                <a:tc>
                  <a:txBody>
                    <a:bodyPr/>
                    <a:lstStyle/>
                    <a:p>
                      <a:endParaRPr lang="en-US" sz="1600" dirty="0"/>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Inkjet Printer Cartridges</a:t>
                      </a:r>
                    </a:p>
                    <a:p>
                      <a:endParaRPr lang="en-US" sz="1600" dirty="0"/>
                    </a:p>
                  </a:txBody>
                  <a:tcPr/>
                </a:tc>
                <a:tc>
                  <a:txBody>
                    <a:bodyPr/>
                    <a:lstStyle/>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Recycle; you can return the cartridges to the manufacturer for recycling or recycle them yourself.</a:t>
                      </a:r>
                    </a:p>
                    <a:p>
                      <a:endParaRPr lang="en-US" sz="1600" dirty="0"/>
                    </a:p>
                  </a:txBody>
                  <a:tcPr/>
                </a:tc>
                <a:extLst>
                  <a:ext uri="{0D108BD9-81ED-4DB2-BD59-A6C34878D82A}">
                    <a16:rowId xmlns:a16="http://schemas.microsoft.com/office/drawing/2014/main" val="10001"/>
                  </a:ext>
                </a:extLst>
              </a:tr>
              <a:tr h="2068895">
                <a:tc>
                  <a:txBody>
                    <a:bodyPr/>
                    <a:lstStyle/>
                    <a:p>
                      <a:r>
                        <a:rPr lang="en-US" sz="1600" dirty="0"/>
                        <a:t>Laser Printer</a:t>
                      </a:r>
                      <a:r>
                        <a:rPr lang="en-US" sz="1600" baseline="0" dirty="0"/>
                        <a:t> </a:t>
                      </a:r>
                      <a:r>
                        <a:rPr lang="en-US" sz="1600" dirty="0"/>
                        <a:t>Tone</a:t>
                      </a:r>
                      <a:r>
                        <a:rPr lang="en-US" sz="1600" baseline="0" dirty="0"/>
                        <a:t> </a:t>
                      </a:r>
                      <a:r>
                        <a:rPr lang="en-US" sz="1600" dirty="0"/>
                        <a:t>Cartridges </a:t>
                      </a:r>
                    </a:p>
                  </a:txBody>
                  <a:tcPr/>
                </a:tc>
                <a:tc>
                  <a:txBody>
                    <a:bodyPr/>
                    <a:lstStyle/>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Return to the manufacturer for recycling (to clean up spills, use a toner vacuum or a scoop and a damp cloth; never use a regular vacuum).</a:t>
                      </a:r>
                    </a:p>
                    <a:p>
                      <a:endParaRPr lang="en-US" sz="1600" dirty="0"/>
                    </a:p>
                  </a:txBody>
                  <a:tcPr/>
                </a:tc>
                <a:tc>
                  <a:txBody>
                    <a:bodyPr/>
                    <a:lstStyle/>
                    <a:p>
                      <a:endParaRPr lang="en-US" sz="1600"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Cleaning Solutions and Solvents </a:t>
                      </a:r>
                    </a:p>
                    <a:p>
                      <a:endParaRPr lang="en-US" sz="1600" dirty="0"/>
                    </a:p>
                  </a:txBody>
                  <a:tcPr/>
                </a:tc>
                <a:tc>
                  <a:txBody>
                    <a:bodyPr/>
                    <a:lstStyle/>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Consult the MSDS, a licensed disposal organization, or local authorities for handling and authorized disposal procedures.</a:t>
                      </a:r>
                    </a:p>
                    <a:p>
                      <a:endParaRPr lang="en-US" sz="1600" dirty="0"/>
                    </a:p>
                  </a:txBody>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3"/>
          <a:stretch>
            <a:fillRect/>
          </a:stretch>
        </p:blipFill>
        <p:spPr>
          <a:xfrm>
            <a:off x="1827671" y="2279792"/>
            <a:ext cx="1614934" cy="1069792"/>
          </a:xfrm>
          <a:prstGeom prst="rect">
            <a:avLst/>
          </a:prstGeom>
        </p:spPr>
      </p:pic>
      <p:pic>
        <p:nvPicPr>
          <p:cNvPr id="8" name="Picture 7"/>
          <p:cNvPicPr>
            <a:picLocks noChangeAspect="1"/>
          </p:cNvPicPr>
          <p:nvPr/>
        </p:nvPicPr>
        <p:blipFill>
          <a:blip r:embed="rId4"/>
          <a:stretch>
            <a:fillRect/>
          </a:stretch>
        </p:blipFill>
        <p:spPr>
          <a:xfrm>
            <a:off x="1827672" y="3968251"/>
            <a:ext cx="1614934" cy="1059512"/>
          </a:xfrm>
          <a:prstGeom prst="rect">
            <a:avLst/>
          </a:prstGeom>
        </p:spPr>
      </p:pic>
      <p:pic>
        <p:nvPicPr>
          <p:cNvPr id="10" name="Picture 9"/>
          <p:cNvPicPr>
            <a:picLocks noChangeAspect="1"/>
          </p:cNvPicPr>
          <p:nvPr/>
        </p:nvPicPr>
        <p:blipFill>
          <a:blip r:embed="rId5"/>
          <a:stretch>
            <a:fillRect/>
          </a:stretch>
        </p:blipFill>
        <p:spPr>
          <a:xfrm>
            <a:off x="7674795" y="2279792"/>
            <a:ext cx="1412029" cy="1149147"/>
          </a:xfrm>
          <a:prstGeom prst="rect">
            <a:avLst/>
          </a:prstGeom>
        </p:spPr>
      </p:pic>
      <p:pic>
        <p:nvPicPr>
          <p:cNvPr id="12" name="Picture 11"/>
          <p:cNvPicPr>
            <a:picLocks noChangeAspect="1"/>
          </p:cNvPicPr>
          <p:nvPr/>
        </p:nvPicPr>
        <p:blipFill>
          <a:blip r:embed="rId6"/>
          <a:stretch>
            <a:fillRect/>
          </a:stretch>
        </p:blipFill>
        <p:spPr>
          <a:xfrm>
            <a:off x="7674795" y="4193419"/>
            <a:ext cx="1389364" cy="1385450"/>
          </a:xfrm>
          <a:prstGeom prst="rect">
            <a:avLst/>
          </a:prstGeom>
        </p:spPr>
      </p:pic>
    </p:spTree>
    <p:extLst>
      <p:ext uri="{BB962C8B-B14F-4D97-AF65-F5344CB8AC3E}">
        <p14:creationId xmlns:p14="http://schemas.microsoft.com/office/powerpoint/2010/main" val="2332314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411" y="215153"/>
            <a:ext cx="3627120" cy="523220"/>
          </a:xfrm>
          <a:prstGeom prst="rect">
            <a:avLst/>
          </a:prstGeom>
          <a:noFill/>
        </p:spPr>
        <p:txBody>
          <a:bodyPr wrap="square" rtlCol="0">
            <a:spAutoFit/>
          </a:bodyPr>
          <a:lstStyle/>
          <a:p>
            <a:r>
              <a:rPr lang="en-US" sz="2800" b="1" dirty="0"/>
              <a:t>2.2.2 Professionalism:</a:t>
            </a:r>
          </a:p>
        </p:txBody>
      </p:sp>
      <p:sp>
        <p:nvSpPr>
          <p:cNvPr id="7" name="Slide Number Placeholder 6"/>
          <p:cNvSpPr>
            <a:spLocks noGrp="1"/>
          </p:cNvSpPr>
          <p:nvPr>
            <p:ph type="sldNum" sz="quarter" idx="12"/>
          </p:nvPr>
        </p:nvSpPr>
        <p:spPr/>
        <p:txBody>
          <a:bodyPr/>
          <a:lstStyle/>
          <a:p>
            <a:fld id="{964FCE73-CBA5-451D-9A3D-653DD4645C4F}" type="slidenum">
              <a:rPr lang="en-US" smtClean="0"/>
              <a:pPr/>
              <a:t>14</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77649060"/>
              </p:ext>
            </p:extLst>
          </p:nvPr>
        </p:nvGraphicFramePr>
        <p:xfrm>
          <a:off x="3832629" y="738373"/>
          <a:ext cx="8128000" cy="48463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As a PC technician, it is important to always act in a professional manner. </a:t>
                      </a:r>
                    </a:p>
                    <a:p>
                      <a:endParaRPr lang="en-US" sz="1400"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Being professional will not only optimize the client's experience, but also dispel the myth that PC technicians have poor people skills. </a:t>
                      </a:r>
                    </a:p>
                    <a:p>
                      <a:endParaRPr lang="en-US" sz="1400"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Consider the following guidelines when interacting with clients:</a:t>
                      </a:r>
                    </a:p>
                    <a:p>
                      <a:endParaRPr lang="en-US" sz="1400" dirty="0"/>
                    </a:p>
                  </a:txBody>
                  <a:tcPr/>
                </a:tc>
                <a:extLst>
                  <a:ext uri="{0D108BD9-81ED-4DB2-BD59-A6C34878D82A}">
                    <a16:rowId xmlns:a16="http://schemas.microsoft.com/office/drawing/2014/main" val="10002"/>
                  </a:ext>
                </a:extLst>
              </a:tr>
              <a:tr h="370840">
                <a:tc>
                  <a:txBody>
                    <a:bodyPr/>
                    <a:lstStyle/>
                    <a:p>
                      <a:pPr lvl="0"/>
                      <a:r>
                        <a:rPr lang="en-US" sz="1400" b="1" dirty="0"/>
                        <a:t>Make a good first impression</a:t>
                      </a:r>
                      <a:r>
                        <a:rPr lang="en-US" sz="1400" dirty="0"/>
                        <a:t>. </a:t>
                      </a:r>
                    </a:p>
                    <a:p>
                      <a:pPr lvl="0"/>
                      <a:endParaRPr lang="en-US" sz="1400" dirty="0"/>
                    </a:p>
                    <a:p>
                      <a:pPr lvl="0"/>
                      <a:r>
                        <a:rPr lang="en-US" sz="1400" dirty="0"/>
                        <a:t>If your first contact with the client is</a:t>
                      </a:r>
                      <a:r>
                        <a:rPr lang="en-US" sz="1400" baseline="0" dirty="0"/>
                        <a:t> </a:t>
                      </a:r>
                      <a:r>
                        <a:rPr lang="en-US" sz="1400" dirty="0"/>
                        <a:t>positive, the relationship will be much easier to handle and maintain.</a:t>
                      </a:r>
                    </a:p>
                    <a:p>
                      <a:pPr lvl="0"/>
                      <a:endParaRPr lang="en-US" sz="1400" dirty="0"/>
                    </a:p>
                    <a:p>
                      <a:pPr marL="342900" lvl="1" indent="-342900">
                        <a:buFont typeface="+mj-lt"/>
                        <a:buAutoNum type="arabicPeriod"/>
                      </a:pPr>
                      <a:r>
                        <a:rPr lang="en-US" sz="1400" dirty="0"/>
                        <a:t>Arrive to appointments on time and prepared. If you are going to be late, contact</a:t>
                      </a:r>
                      <a:br>
                        <a:rPr lang="en-US" sz="1400" dirty="0"/>
                      </a:br>
                      <a:r>
                        <a:rPr lang="en-US" sz="1400" dirty="0"/>
                        <a:t>     the client and let them know.</a:t>
                      </a:r>
                    </a:p>
                    <a:p>
                      <a:pPr marL="342900" lvl="1" indent="-342900">
                        <a:buFont typeface="+mj-lt"/>
                        <a:buAutoNum type="arabicPeriod"/>
                      </a:pPr>
                      <a:endParaRPr lang="en-US" sz="1400" dirty="0"/>
                    </a:p>
                    <a:p>
                      <a:pPr marL="342900" lvl="1" indent="-342900">
                        <a:buFont typeface="+mj-lt"/>
                        <a:buAutoNum type="arabicPeriod"/>
                      </a:pPr>
                      <a:r>
                        <a:rPr lang="en-US" sz="1400" dirty="0"/>
                        <a:t>Dress professionally and following any company dress codes. This includes appearing</a:t>
                      </a:r>
                      <a:br>
                        <a:rPr lang="en-US" sz="1400" dirty="0"/>
                      </a:br>
                      <a:r>
                        <a:rPr lang="en-US" sz="1400" dirty="0"/>
                        <a:t>    well kempt.</a:t>
                      </a:r>
                    </a:p>
                    <a:p>
                      <a:pPr marL="342900" lvl="1" indent="-342900">
                        <a:buFont typeface="+mj-lt"/>
                        <a:buAutoNum type="arabicPeriod"/>
                      </a:pPr>
                      <a:endParaRPr lang="en-US" sz="1400" dirty="0"/>
                    </a:p>
                    <a:p>
                      <a:pPr marL="342900" lvl="1" indent="-342900">
                        <a:buFont typeface="+mj-lt"/>
                        <a:buAutoNum type="arabicPeriod"/>
                      </a:pPr>
                      <a:r>
                        <a:rPr lang="en-US" sz="1400" dirty="0"/>
                        <a:t>Greet the client and introduce yourself.</a:t>
                      </a:r>
                    </a:p>
                    <a:p>
                      <a:pPr marL="342900" lvl="1" indent="-342900">
                        <a:buFont typeface="+mj-lt"/>
                        <a:buAutoNum type="arabicPeriod"/>
                      </a:pPr>
                      <a:endParaRPr lang="en-US" sz="1400" dirty="0"/>
                    </a:p>
                    <a:p>
                      <a:pPr marL="342900" lvl="1" indent="-342900">
                        <a:buFont typeface="+mj-lt"/>
                        <a:buAutoNum type="arabicPeriod"/>
                      </a:pPr>
                      <a:r>
                        <a:rPr lang="en-US" sz="1400" dirty="0"/>
                        <a:t>Ask permission before entering the client's office or home.</a:t>
                      </a:r>
                    </a:p>
                    <a:p>
                      <a:endParaRPr lang="en-US" sz="1400" dirty="0"/>
                    </a:p>
                  </a:txBody>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3"/>
          <a:stretch>
            <a:fillRect/>
          </a:stretch>
        </p:blipFill>
        <p:spPr>
          <a:xfrm>
            <a:off x="278938" y="738373"/>
            <a:ext cx="3289300" cy="2463800"/>
          </a:xfrm>
          <a:prstGeom prst="rect">
            <a:avLst/>
          </a:prstGeom>
        </p:spPr>
      </p:pic>
      <p:pic>
        <p:nvPicPr>
          <p:cNvPr id="9" name="Picture 8"/>
          <p:cNvPicPr>
            <a:picLocks noChangeAspect="1"/>
          </p:cNvPicPr>
          <p:nvPr/>
        </p:nvPicPr>
        <p:blipFill>
          <a:blip r:embed="rId4"/>
          <a:stretch>
            <a:fillRect/>
          </a:stretch>
        </p:blipFill>
        <p:spPr>
          <a:xfrm>
            <a:off x="278102" y="3386022"/>
            <a:ext cx="3290136" cy="2198671"/>
          </a:xfrm>
          <a:prstGeom prst="rect">
            <a:avLst/>
          </a:prstGeom>
        </p:spPr>
      </p:pic>
    </p:spTree>
    <p:extLst>
      <p:ext uri="{BB962C8B-B14F-4D97-AF65-F5344CB8AC3E}">
        <p14:creationId xmlns:p14="http://schemas.microsoft.com/office/powerpoint/2010/main" val="927308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410" y="215153"/>
            <a:ext cx="3893127" cy="523220"/>
          </a:xfrm>
          <a:prstGeom prst="rect">
            <a:avLst/>
          </a:prstGeom>
          <a:noFill/>
        </p:spPr>
        <p:txBody>
          <a:bodyPr wrap="square" rtlCol="0">
            <a:spAutoFit/>
          </a:bodyPr>
          <a:lstStyle/>
          <a:p>
            <a:r>
              <a:rPr lang="en-US" sz="2800" b="1"/>
              <a:t>2.2.2 Professionalism:</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15</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266745582"/>
              </p:ext>
            </p:extLst>
          </p:nvPr>
        </p:nvGraphicFramePr>
        <p:xfrm>
          <a:off x="482600" y="877562"/>
          <a:ext cx="8128000" cy="49428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370840">
                <a:tc>
                  <a:txBody>
                    <a:bodyPr/>
                    <a:lstStyle/>
                    <a:p>
                      <a:r>
                        <a:rPr lang="en-US" sz="1600" b="1" dirty="0"/>
                        <a:t>Communicate Effectively</a:t>
                      </a:r>
                      <a:r>
                        <a:rPr lang="en-US" sz="1600" dirty="0"/>
                        <a:t>. </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Understanding both you and the client’s expectations is very helpful.</a:t>
                      </a:r>
                    </a:p>
                    <a:p>
                      <a:endParaRPr lang="en-US" sz="1600" dirty="0"/>
                    </a:p>
                  </a:txBody>
                  <a:tcPr/>
                </a:tc>
                <a:extLst>
                  <a:ext uri="{0D108BD9-81ED-4DB2-BD59-A6C34878D82A}">
                    <a16:rowId xmlns:a16="http://schemas.microsoft.com/office/drawing/2014/main" val="10001"/>
                  </a:ext>
                </a:extLst>
              </a:tr>
              <a:tr h="370840">
                <a:tc>
                  <a:txBody>
                    <a:bodyPr/>
                    <a:lstStyle/>
                    <a:p>
                      <a:pPr marL="800100" lvl="1" indent="-342900">
                        <a:buFont typeface="+mj-lt"/>
                        <a:buAutoNum type="arabicPeriod"/>
                      </a:pPr>
                      <a:r>
                        <a:rPr lang="en-US" sz="1600" dirty="0"/>
                        <a:t>Use clear, concise, and direct statements.</a:t>
                      </a:r>
                    </a:p>
                    <a:p>
                      <a:pPr marL="800100" lvl="1" indent="-342900">
                        <a:buFont typeface="+mj-lt"/>
                        <a:buAutoNum type="arabicPeriod"/>
                      </a:pPr>
                      <a:endParaRPr lang="en-US" sz="1600" dirty="0"/>
                    </a:p>
                    <a:p>
                      <a:pPr marL="800100" lvl="1" indent="-342900">
                        <a:buFont typeface="+mj-lt"/>
                        <a:buAutoNum type="arabicPeriod"/>
                      </a:pPr>
                      <a:r>
                        <a:rPr lang="en-US" sz="1600" dirty="0"/>
                        <a:t>Allow the client to speak and avoid interrupting.</a:t>
                      </a:r>
                    </a:p>
                    <a:p>
                      <a:pPr marL="800100" lvl="1" indent="-342900">
                        <a:buFont typeface="+mj-lt"/>
                        <a:buAutoNum type="arabicPeriod"/>
                      </a:pPr>
                      <a:endParaRPr lang="en-US" sz="1600" dirty="0"/>
                    </a:p>
                    <a:p>
                      <a:pPr marL="800100" lvl="1" indent="-342900">
                        <a:buFont typeface="+mj-lt"/>
                        <a:buAutoNum type="arabicPeriod"/>
                      </a:pPr>
                      <a:r>
                        <a:rPr lang="en-US" sz="1600" dirty="0"/>
                        <a:t>Clarify client statements—restate what they have said and ask</a:t>
                      </a:r>
                      <a:r>
                        <a:rPr lang="en-US" sz="1600" baseline="0" dirty="0"/>
                        <a:t> </a:t>
                      </a:r>
                      <a:r>
                        <a:rPr lang="en-US" sz="1600" dirty="0"/>
                        <a:t>pertinent questions.</a:t>
                      </a:r>
                    </a:p>
                    <a:p>
                      <a:pPr marL="800100" lvl="1" indent="-342900">
                        <a:buFont typeface="+mj-lt"/>
                        <a:buAutoNum type="arabicPeriod"/>
                      </a:pPr>
                      <a:endParaRPr lang="en-US" sz="1600" dirty="0"/>
                    </a:p>
                    <a:p>
                      <a:pPr marL="800100" lvl="1" indent="-342900">
                        <a:buFont typeface="+mj-lt"/>
                        <a:buAutoNum type="arabicPeriod"/>
                      </a:pPr>
                      <a:r>
                        <a:rPr lang="en-US" sz="1600" dirty="0"/>
                        <a:t>Avoid using jargon, abbreviations, and acronyms. </a:t>
                      </a:r>
                    </a:p>
                    <a:p>
                      <a:pPr marL="1257300" lvl="2" indent="-342900">
                        <a:buFont typeface="Courier New" charset="0"/>
                        <a:buChar char="o"/>
                      </a:pPr>
                      <a:endParaRPr lang="en-US" sz="1600" dirty="0"/>
                    </a:p>
                    <a:p>
                      <a:pPr marL="1257300" lvl="2" indent="-342900">
                        <a:buFont typeface="Courier New" charset="0"/>
                        <a:buChar char="o"/>
                      </a:pPr>
                      <a:r>
                        <a:rPr lang="en-US" sz="1600" dirty="0"/>
                        <a:t>Take time to explain technical terms and issues in a simple way.</a:t>
                      </a:r>
                    </a:p>
                    <a:p>
                      <a:pPr marL="800100" lvl="1" indent="-342900">
                        <a:buFont typeface="+mj-lt"/>
                        <a:buAutoNum type="arabicPeriod"/>
                      </a:pPr>
                      <a:endParaRPr lang="en-US" sz="1600" dirty="0"/>
                    </a:p>
                    <a:p>
                      <a:pPr marL="800100" lvl="1" indent="-342900">
                        <a:buFont typeface="+mj-lt"/>
                        <a:buAutoNum type="arabicPeriod"/>
                      </a:pPr>
                      <a:r>
                        <a:rPr lang="en-US" sz="1600" dirty="0"/>
                        <a:t>Clearly explain the problem and any repair options. </a:t>
                      </a:r>
                    </a:p>
                    <a:p>
                      <a:pPr marL="800100" lvl="1" indent="-342900">
                        <a:buFont typeface="+mj-lt"/>
                        <a:buAutoNum type="arabicPeriod"/>
                      </a:pPr>
                      <a:endParaRPr lang="en-US" sz="1600" dirty="0"/>
                    </a:p>
                    <a:p>
                      <a:pPr marL="1257300" lvl="2" indent="-342900">
                        <a:buFont typeface="Courier New" charset="0"/>
                        <a:buChar char="o"/>
                      </a:pPr>
                      <a:r>
                        <a:rPr lang="en-US" sz="1600" dirty="0"/>
                        <a:t>Be sure to explain</a:t>
                      </a:r>
                      <a:r>
                        <a:rPr lang="en-US" sz="1600" baseline="0" dirty="0"/>
                        <a:t> </a:t>
                      </a:r>
                      <a:r>
                        <a:rPr lang="en-US" sz="1600" dirty="0"/>
                        <a:t>the advantages, disadvantages, and cost of a repair.</a:t>
                      </a:r>
                    </a:p>
                    <a:p>
                      <a:pPr marL="800100" lvl="1" indent="-342900">
                        <a:buFont typeface="+mj-lt"/>
                        <a:buAutoNum type="arabicPeriod"/>
                      </a:pPr>
                      <a:endParaRPr lang="en-US" sz="1600" dirty="0"/>
                    </a:p>
                    <a:p>
                      <a:pPr marL="800100" lvl="1" indent="-342900">
                        <a:buFont typeface="+mj-lt"/>
                        <a:buAutoNum type="arabicPeriod"/>
                      </a:pPr>
                      <a:r>
                        <a:rPr lang="en-US" sz="1600" dirty="0"/>
                        <a:t>Set realistic expectations for finishing work—when in doubt, overestimate.</a:t>
                      </a:r>
                    </a:p>
                    <a:p>
                      <a:endParaRPr lang="en-US" sz="1600" dirty="0"/>
                    </a:p>
                  </a:txBody>
                  <a:tcPr/>
                </a:tc>
                <a:extLst>
                  <a:ext uri="{0D108BD9-81ED-4DB2-BD59-A6C34878D82A}">
                    <a16:rowId xmlns:a16="http://schemas.microsoft.com/office/drawing/2014/main" val="10002"/>
                  </a:ext>
                </a:extLst>
              </a:tr>
            </a:tbl>
          </a:graphicData>
        </a:graphic>
      </p:graphicFrame>
      <p:pic>
        <p:nvPicPr>
          <p:cNvPr id="8" name="Picture 7"/>
          <p:cNvPicPr>
            <a:picLocks noChangeAspect="1"/>
          </p:cNvPicPr>
          <p:nvPr/>
        </p:nvPicPr>
        <p:blipFill>
          <a:blip r:embed="rId3"/>
          <a:stretch>
            <a:fillRect/>
          </a:stretch>
        </p:blipFill>
        <p:spPr>
          <a:xfrm>
            <a:off x="8773947" y="1006783"/>
            <a:ext cx="2836136" cy="1742348"/>
          </a:xfrm>
          <a:prstGeom prst="rect">
            <a:avLst/>
          </a:prstGeom>
        </p:spPr>
      </p:pic>
      <p:pic>
        <p:nvPicPr>
          <p:cNvPr id="6" name="Picture 5"/>
          <p:cNvPicPr>
            <a:picLocks noChangeAspect="1"/>
          </p:cNvPicPr>
          <p:nvPr/>
        </p:nvPicPr>
        <p:blipFill>
          <a:blip r:embed="rId4"/>
          <a:stretch>
            <a:fillRect/>
          </a:stretch>
        </p:blipFill>
        <p:spPr>
          <a:xfrm>
            <a:off x="8773947" y="3781085"/>
            <a:ext cx="2837234" cy="1997753"/>
          </a:xfrm>
          <a:prstGeom prst="rect">
            <a:avLst/>
          </a:prstGeom>
        </p:spPr>
      </p:pic>
      <p:pic>
        <p:nvPicPr>
          <p:cNvPr id="9" name="Picture 8"/>
          <p:cNvPicPr>
            <a:picLocks noChangeAspect="1"/>
          </p:cNvPicPr>
          <p:nvPr/>
        </p:nvPicPr>
        <p:blipFill>
          <a:blip r:embed="rId5"/>
          <a:stretch>
            <a:fillRect/>
          </a:stretch>
        </p:blipFill>
        <p:spPr>
          <a:xfrm>
            <a:off x="8773947" y="2906786"/>
            <a:ext cx="3064542" cy="716644"/>
          </a:xfrm>
          <a:prstGeom prst="rect">
            <a:avLst/>
          </a:prstGeom>
        </p:spPr>
      </p:pic>
    </p:spTree>
    <p:extLst>
      <p:ext uri="{BB962C8B-B14F-4D97-AF65-F5344CB8AC3E}">
        <p14:creationId xmlns:p14="http://schemas.microsoft.com/office/powerpoint/2010/main" val="3668345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411" y="215153"/>
            <a:ext cx="3760124" cy="523220"/>
          </a:xfrm>
          <a:prstGeom prst="rect">
            <a:avLst/>
          </a:prstGeom>
          <a:noFill/>
        </p:spPr>
        <p:txBody>
          <a:bodyPr wrap="square" rtlCol="0">
            <a:spAutoFit/>
          </a:bodyPr>
          <a:lstStyle/>
          <a:p>
            <a:r>
              <a:rPr lang="en-US" sz="2800" b="1"/>
              <a:t>2.2.2 Professionalism:</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16</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296642045"/>
              </p:ext>
            </p:extLst>
          </p:nvPr>
        </p:nvGraphicFramePr>
        <p:xfrm>
          <a:off x="3574934" y="752028"/>
          <a:ext cx="8128000" cy="49428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370840">
                <a:tc>
                  <a:txBody>
                    <a:bodyPr/>
                    <a:lstStyle/>
                    <a:p>
                      <a:r>
                        <a:rPr lang="en-US" sz="1800" b="1" dirty="0"/>
                        <a:t>Show respect</a:t>
                      </a:r>
                      <a:r>
                        <a:rPr lang="en-US" sz="1800" dirty="0"/>
                        <a:t>..</a:t>
                      </a:r>
                      <a:endParaRPr lang="en-US"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This includes showing respect not only to your clients, but also their workspaces and computers.</a:t>
                      </a:r>
                    </a:p>
                    <a:p>
                      <a:endParaRPr lang="en-US" sz="1600" dirty="0"/>
                    </a:p>
                  </a:txBody>
                  <a:tcPr/>
                </a:tc>
                <a:extLst>
                  <a:ext uri="{0D108BD9-81ED-4DB2-BD59-A6C34878D82A}">
                    <a16:rowId xmlns:a16="http://schemas.microsoft.com/office/drawing/2014/main" val="10001"/>
                  </a:ext>
                </a:extLst>
              </a:tr>
              <a:tr h="370840">
                <a:tc>
                  <a:txBody>
                    <a:bodyPr/>
                    <a:lstStyle/>
                    <a:p>
                      <a:pPr marL="800100" lvl="1" indent="-342900">
                        <a:buFont typeface="+mj-lt"/>
                        <a:buAutoNum type="arabicPeriod"/>
                      </a:pPr>
                      <a:r>
                        <a:rPr lang="en-US" sz="1600" dirty="0"/>
                        <a:t>Never argue with a client or become defensive.</a:t>
                      </a:r>
                    </a:p>
                    <a:p>
                      <a:pPr marL="800100" lvl="1" indent="-342900">
                        <a:buFont typeface="+mj-lt"/>
                        <a:buAutoNum type="arabicPeriod"/>
                      </a:pPr>
                      <a:endParaRPr lang="en-US" sz="1600" dirty="0"/>
                    </a:p>
                    <a:p>
                      <a:pPr marL="800100" lvl="1" indent="-342900">
                        <a:buFont typeface="+mj-lt"/>
                        <a:buAutoNum type="arabicPeriod"/>
                      </a:pPr>
                      <a:r>
                        <a:rPr lang="en-US" sz="1600" dirty="0"/>
                        <a:t>Avoid accusing the client. Even if the client caused the problem, do not</a:t>
                      </a:r>
                      <a:br>
                        <a:rPr lang="en-US" sz="1600" dirty="0"/>
                      </a:br>
                      <a:r>
                        <a:rPr lang="en-US" sz="1600" dirty="0"/>
                        <a:t>    point fingers.</a:t>
                      </a:r>
                    </a:p>
                    <a:p>
                      <a:pPr marL="800100" lvl="1" indent="-342900">
                        <a:buFont typeface="+mj-lt"/>
                        <a:buAutoNum type="arabicPeriod"/>
                      </a:pPr>
                      <a:endParaRPr lang="en-US" sz="1600" dirty="0"/>
                    </a:p>
                    <a:p>
                      <a:pPr marL="800100" lvl="1" indent="-342900">
                        <a:buFont typeface="+mj-lt"/>
                        <a:buAutoNum type="arabicPeriod"/>
                      </a:pPr>
                      <a:r>
                        <a:rPr lang="en-US" sz="1600" dirty="0"/>
                        <a:t>Ask before moving items on desks or making changes to computer </a:t>
                      </a:r>
                      <a:br>
                        <a:rPr lang="en-US" sz="1600" dirty="0"/>
                      </a:br>
                      <a:r>
                        <a:rPr lang="en-US" sz="1600" dirty="0"/>
                        <a:t>    systems.</a:t>
                      </a:r>
                    </a:p>
                    <a:p>
                      <a:pPr marL="800100" lvl="1" indent="-342900">
                        <a:buFont typeface="+mj-lt"/>
                        <a:buAutoNum type="arabicPeriod"/>
                      </a:pPr>
                      <a:endParaRPr lang="en-US" sz="1600" dirty="0"/>
                    </a:p>
                    <a:p>
                      <a:pPr marL="800100" lvl="1" indent="-342900">
                        <a:buFont typeface="+mj-lt"/>
                        <a:buAutoNum type="arabicPeriod"/>
                      </a:pPr>
                      <a:r>
                        <a:rPr lang="en-US" sz="1600" dirty="0"/>
                        <a:t>Stay calm and avoid being judgmental or insulting.</a:t>
                      </a:r>
                    </a:p>
                    <a:p>
                      <a:pPr marL="800100" lvl="1" indent="-342900">
                        <a:buFont typeface="+mj-lt"/>
                        <a:buAutoNum type="arabicPeriod"/>
                      </a:pPr>
                      <a:endParaRPr lang="en-US" sz="1600" dirty="0"/>
                    </a:p>
                    <a:p>
                      <a:pPr marL="800100" lvl="1" indent="-342900">
                        <a:buFont typeface="+mj-lt"/>
                        <a:buAutoNum type="arabicPeriod"/>
                      </a:pPr>
                      <a:r>
                        <a:rPr lang="en-US" sz="1600" dirty="0"/>
                        <a:t>Avoid distractions or interruptions. Don't take personal phone calls</a:t>
                      </a:r>
                      <a:r>
                        <a:rPr lang="en-US" sz="1600" baseline="0" dirty="0"/>
                        <a:t> </a:t>
                      </a:r>
                      <a:r>
                        <a:rPr lang="en-US" sz="1600" dirty="0"/>
                        <a:t>and ask permission before taking work-related calls.</a:t>
                      </a:r>
                    </a:p>
                    <a:p>
                      <a:pPr marL="800100" lvl="1" indent="-342900">
                        <a:buFont typeface="+mj-lt"/>
                        <a:buAutoNum type="arabicPeriod"/>
                      </a:pPr>
                      <a:endParaRPr lang="en-US" sz="1600" dirty="0"/>
                    </a:p>
                    <a:p>
                      <a:pPr marL="800100" lvl="1" indent="-342900">
                        <a:buFont typeface="+mj-lt"/>
                        <a:buAutoNum type="arabicPeriod"/>
                      </a:pPr>
                      <a:r>
                        <a:rPr lang="en-US" sz="1600" dirty="0"/>
                        <a:t>Do not browse files on computers that are not necessary or related to</a:t>
                      </a:r>
                      <a:r>
                        <a:rPr lang="en-US" sz="1600" baseline="0" dirty="0"/>
                        <a:t> </a:t>
                      </a:r>
                      <a:r>
                        <a:rPr lang="en-US" sz="1600" dirty="0"/>
                        <a:t>the repair.</a:t>
                      </a:r>
                    </a:p>
                    <a:p>
                      <a:pPr marL="800100" lvl="1" indent="-342900">
                        <a:buFont typeface="+mj-lt"/>
                        <a:buAutoNum type="arabicPeriod"/>
                      </a:pPr>
                      <a:endParaRPr lang="en-US" sz="1600" dirty="0"/>
                    </a:p>
                    <a:p>
                      <a:pPr marL="800100" lvl="1" indent="-342900">
                        <a:buFont typeface="+mj-lt"/>
                        <a:buAutoNum type="arabicPeriod"/>
                      </a:pPr>
                      <a:r>
                        <a:rPr lang="en-US" sz="1600" dirty="0"/>
                        <a:t>Never complain about clients on social media platforms</a:t>
                      </a:r>
                    </a:p>
                  </a:txBody>
                  <a:tcPr/>
                </a:tc>
                <a:extLst>
                  <a:ext uri="{0D108BD9-81ED-4DB2-BD59-A6C34878D82A}">
                    <a16:rowId xmlns:a16="http://schemas.microsoft.com/office/drawing/2014/main" val="10002"/>
                  </a:ext>
                </a:extLst>
              </a:tr>
            </a:tbl>
          </a:graphicData>
        </a:graphic>
      </p:graphicFrame>
      <p:pic>
        <p:nvPicPr>
          <p:cNvPr id="9" name="Picture 8"/>
          <p:cNvPicPr>
            <a:picLocks noChangeAspect="1"/>
          </p:cNvPicPr>
          <p:nvPr/>
        </p:nvPicPr>
        <p:blipFill>
          <a:blip r:embed="rId3"/>
          <a:stretch>
            <a:fillRect/>
          </a:stretch>
        </p:blipFill>
        <p:spPr>
          <a:xfrm>
            <a:off x="431691" y="3794434"/>
            <a:ext cx="2855843" cy="1900434"/>
          </a:xfrm>
          <a:prstGeom prst="rect">
            <a:avLst/>
          </a:prstGeom>
        </p:spPr>
      </p:pic>
      <p:pic>
        <p:nvPicPr>
          <p:cNvPr id="10" name="Picture 9"/>
          <p:cNvPicPr>
            <a:picLocks noChangeAspect="1"/>
          </p:cNvPicPr>
          <p:nvPr/>
        </p:nvPicPr>
        <p:blipFill>
          <a:blip r:embed="rId4"/>
          <a:stretch>
            <a:fillRect/>
          </a:stretch>
        </p:blipFill>
        <p:spPr>
          <a:xfrm>
            <a:off x="503757" y="215153"/>
            <a:ext cx="2783776" cy="1634162"/>
          </a:xfrm>
          <a:prstGeom prst="rect">
            <a:avLst/>
          </a:prstGeom>
        </p:spPr>
      </p:pic>
      <p:pic>
        <p:nvPicPr>
          <p:cNvPr id="11" name="Picture 10"/>
          <p:cNvPicPr>
            <a:picLocks noChangeAspect="1"/>
          </p:cNvPicPr>
          <p:nvPr/>
        </p:nvPicPr>
        <p:blipFill>
          <a:blip r:embed="rId5"/>
          <a:stretch>
            <a:fillRect/>
          </a:stretch>
        </p:blipFill>
        <p:spPr>
          <a:xfrm>
            <a:off x="431690" y="2038091"/>
            <a:ext cx="2855843" cy="1756343"/>
          </a:xfrm>
          <a:prstGeom prst="rect">
            <a:avLst/>
          </a:prstGeom>
        </p:spPr>
      </p:pic>
    </p:spTree>
    <p:extLst>
      <p:ext uri="{BB962C8B-B14F-4D97-AF65-F5344CB8AC3E}">
        <p14:creationId xmlns:p14="http://schemas.microsoft.com/office/powerpoint/2010/main" val="2810334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411" y="215153"/>
            <a:ext cx="3668684" cy="523220"/>
          </a:xfrm>
          <a:prstGeom prst="rect">
            <a:avLst/>
          </a:prstGeom>
          <a:noFill/>
        </p:spPr>
        <p:txBody>
          <a:bodyPr wrap="square" rtlCol="0">
            <a:spAutoFit/>
          </a:bodyPr>
          <a:lstStyle/>
          <a:p>
            <a:r>
              <a:rPr lang="en-US" sz="2800" b="1"/>
              <a:t>2.2.2 Professionalism:</a:t>
            </a:r>
            <a:endParaRPr lang="en-US" sz="800"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17</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77183459"/>
              </p:ext>
            </p:extLst>
          </p:nvPr>
        </p:nvGraphicFramePr>
        <p:xfrm>
          <a:off x="577270" y="808705"/>
          <a:ext cx="8033329" cy="5106656"/>
        </p:xfrm>
        <a:graphic>
          <a:graphicData uri="http://schemas.openxmlformats.org/drawingml/2006/table">
            <a:tbl>
              <a:tblPr firstRow="1" bandRow="1">
                <a:tableStyleId>{5C22544A-7EE6-4342-B048-85BDC9FD1C3A}</a:tableStyleId>
              </a:tblPr>
              <a:tblGrid>
                <a:gridCol w="431791">
                  <a:extLst>
                    <a:ext uri="{9D8B030D-6E8A-4147-A177-3AD203B41FA5}">
                      <a16:colId xmlns:a16="http://schemas.microsoft.com/office/drawing/2014/main" val="20000"/>
                    </a:ext>
                  </a:extLst>
                </a:gridCol>
                <a:gridCol w="7601538">
                  <a:extLst>
                    <a:ext uri="{9D8B030D-6E8A-4147-A177-3AD203B41FA5}">
                      <a16:colId xmlns:a16="http://schemas.microsoft.com/office/drawing/2014/main" val="20001"/>
                    </a:ext>
                  </a:extLst>
                </a:gridCol>
              </a:tblGrid>
              <a:tr h="4695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Being professional extends to identifying the problem and implementing solutions. </a:t>
                      </a:r>
                    </a:p>
                  </a:txBody>
                  <a:tcPr/>
                </a:tc>
                <a:extLst>
                  <a:ext uri="{0D108BD9-81ED-4DB2-BD59-A6C34878D82A}">
                    <a16:rowId xmlns:a16="http://schemas.microsoft.com/office/drawing/2014/main" val="10000"/>
                  </a:ext>
                </a:extLst>
              </a:tr>
              <a:tr h="4695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During this process, keep in mind the following: (Continued</a:t>
                      </a:r>
                      <a:r>
                        <a:rPr lang="mr-IN" sz="1600" b="1" dirty="0"/>
                        <a:t>…</a:t>
                      </a:r>
                      <a:r>
                        <a:rPr lang="en-US" sz="1600" b="1" dirty="0"/>
                        <a:t>)</a:t>
                      </a:r>
                    </a:p>
                  </a:txBody>
                  <a:tcPr/>
                </a:tc>
                <a:extLst>
                  <a:ext uri="{0D108BD9-81ED-4DB2-BD59-A6C34878D82A}">
                    <a16:rowId xmlns:a16="http://schemas.microsoft.com/office/drawing/2014/main" val="10001"/>
                  </a:ext>
                </a:extLst>
              </a:tr>
              <a:tr h="1350627">
                <a:tc>
                  <a:txBody>
                    <a:bodyPr/>
                    <a:lstStyle/>
                    <a:p>
                      <a:r>
                        <a:rPr lang="en-US" sz="16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Get authorization to proceed before making any unexpected repairs or fixing items that were not part of the original problem, especially if the extra repairs result in an additional charge.</a:t>
                      </a:r>
                    </a:p>
                    <a:p>
                      <a:endParaRPr lang="en-US" sz="1600" dirty="0"/>
                    </a:p>
                  </a:txBody>
                  <a:tcPr/>
                </a:tc>
                <a:extLst>
                  <a:ext uri="{0D108BD9-81ED-4DB2-BD59-A6C34878D82A}">
                    <a16:rowId xmlns:a16="http://schemas.microsoft.com/office/drawing/2014/main" val="10002"/>
                  </a:ext>
                </a:extLst>
              </a:tr>
              <a:tr h="1041912">
                <a:tc>
                  <a:txBody>
                    <a:bodyPr/>
                    <a:lstStyle/>
                    <a:p>
                      <a:r>
                        <a:rPr lang="en-US" sz="1600"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After you have fixed the problem, try it out (or let the client try it out) to make sure that other problems don't exist.</a:t>
                      </a:r>
                    </a:p>
                    <a:p>
                      <a:endParaRPr lang="en-US" sz="1600" dirty="0"/>
                    </a:p>
                  </a:txBody>
                  <a:tcPr/>
                </a:tc>
                <a:extLst>
                  <a:ext uri="{0D108BD9-81ED-4DB2-BD59-A6C34878D82A}">
                    <a16:rowId xmlns:a16="http://schemas.microsoft.com/office/drawing/2014/main" val="10003"/>
                  </a:ext>
                </a:extLst>
              </a:tr>
              <a:tr h="1041912">
                <a:tc>
                  <a:txBody>
                    <a:bodyPr/>
                    <a:lstStyle/>
                    <a:p>
                      <a:r>
                        <a:rPr lang="en-US" sz="16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After the repairs are finished, provide the client with a detailed invoice of the work performed. Also include any manuals or documentation related to new hardware.</a:t>
                      </a:r>
                    </a:p>
                    <a:p>
                      <a:endParaRPr lang="en-US" sz="1600" dirty="0"/>
                    </a:p>
                  </a:txBody>
                  <a:tcPr/>
                </a:tc>
                <a:extLst>
                  <a:ext uri="{0D108BD9-81ED-4DB2-BD59-A6C34878D82A}">
                    <a16:rowId xmlns:a16="http://schemas.microsoft.com/office/drawing/2014/main" val="10004"/>
                  </a:ext>
                </a:extLst>
              </a:tr>
              <a:tr h="733197">
                <a:tc>
                  <a:txBody>
                    <a:bodyPr/>
                    <a:lstStyle/>
                    <a:p>
                      <a:r>
                        <a:rPr lang="en-US" sz="160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Ask the client if they would like to keep the failed components.</a:t>
                      </a:r>
                    </a:p>
                    <a:p>
                      <a:endParaRPr lang="en-US" sz="1600" dirty="0"/>
                    </a:p>
                  </a:txBody>
                  <a:tcPr/>
                </a:tc>
                <a:extLst>
                  <a:ext uri="{0D108BD9-81ED-4DB2-BD59-A6C34878D82A}">
                    <a16:rowId xmlns:a16="http://schemas.microsoft.com/office/drawing/2014/main" val="10005"/>
                  </a:ext>
                </a:extLst>
              </a:tr>
            </a:tbl>
          </a:graphicData>
        </a:graphic>
      </p:graphicFrame>
      <p:pic>
        <p:nvPicPr>
          <p:cNvPr id="6" name="Picture 5"/>
          <p:cNvPicPr>
            <a:picLocks noChangeAspect="1"/>
          </p:cNvPicPr>
          <p:nvPr/>
        </p:nvPicPr>
        <p:blipFill>
          <a:blip r:embed="rId3"/>
          <a:stretch>
            <a:fillRect/>
          </a:stretch>
        </p:blipFill>
        <p:spPr>
          <a:xfrm>
            <a:off x="8881581" y="3793604"/>
            <a:ext cx="2985071" cy="2067438"/>
          </a:xfrm>
          <a:prstGeom prst="rect">
            <a:avLst/>
          </a:prstGeom>
        </p:spPr>
      </p:pic>
      <p:pic>
        <p:nvPicPr>
          <p:cNvPr id="10" name="Picture 9"/>
          <p:cNvPicPr>
            <a:picLocks noChangeAspect="1"/>
          </p:cNvPicPr>
          <p:nvPr/>
        </p:nvPicPr>
        <p:blipFill>
          <a:blip r:embed="rId4"/>
          <a:stretch>
            <a:fillRect/>
          </a:stretch>
        </p:blipFill>
        <p:spPr>
          <a:xfrm>
            <a:off x="8867854" y="601796"/>
            <a:ext cx="2938009" cy="1645285"/>
          </a:xfrm>
          <a:prstGeom prst="rect">
            <a:avLst/>
          </a:prstGeom>
        </p:spPr>
      </p:pic>
      <p:pic>
        <p:nvPicPr>
          <p:cNvPr id="12" name="Picture 11"/>
          <p:cNvPicPr>
            <a:picLocks noChangeAspect="1"/>
          </p:cNvPicPr>
          <p:nvPr/>
        </p:nvPicPr>
        <p:blipFill>
          <a:blip r:embed="rId5"/>
          <a:stretch>
            <a:fillRect/>
          </a:stretch>
        </p:blipFill>
        <p:spPr>
          <a:xfrm>
            <a:off x="8881581" y="2467576"/>
            <a:ext cx="2985071" cy="1087282"/>
          </a:xfrm>
          <a:prstGeom prst="rect">
            <a:avLst/>
          </a:prstGeom>
        </p:spPr>
      </p:pic>
    </p:spTree>
    <p:extLst>
      <p:ext uri="{BB962C8B-B14F-4D97-AF65-F5344CB8AC3E}">
        <p14:creationId xmlns:p14="http://schemas.microsoft.com/office/powerpoint/2010/main" val="3364824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411" y="215153"/>
            <a:ext cx="3668684" cy="523220"/>
          </a:xfrm>
          <a:prstGeom prst="rect">
            <a:avLst/>
          </a:prstGeom>
          <a:noFill/>
        </p:spPr>
        <p:txBody>
          <a:bodyPr wrap="square" rtlCol="0">
            <a:spAutoFit/>
          </a:bodyPr>
          <a:lstStyle/>
          <a:p>
            <a:r>
              <a:rPr lang="en-US" sz="2800" b="1"/>
              <a:t>2.2.2 Professionalism:</a:t>
            </a:r>
            <a:endParaRPr lang="en-US" sz="800"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18</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268414093"/>
              </p:ext>
            </p:extLst>
          </p:nvPr>
        </p:nvGraphicFramePr>
        <p:xfrm>
          <a:off x="482600" y="936434"/>
          <a:ext cx="8128000" cy="3855703"/>
        </p:xfrm>
        <a:graphic>
          <a:graphicData uri="http://schemas.openxmlformats.org/drawingml/2006/table">
            <a:tbl>
              <a:tblPr firstRow="1" bandRow="1">
                <a:tableStyleId>{5C22544A-7EE6-4342-B048-85BDC9FD1C3A}</a:tableStyleId>
              </a:tblPr>
              <a:tblGrid>
                <a:gridCol w="436880">
                  <a:extLst>
                    <a:ext uri="{9D8B030D-6E8A-4147-A177-3AD203B41FA5}">
                      <a16:colId xmlns:a16="http://schemas.microsoft.com/office/drawing/2014/main" val="20000"/>
                    </a:ext>
                  </a:extLst>
                </a:gridCol>
                <a:gridCol w="7691120">
                  <a:extLst>
                    <a:ext uri="{9D8B030D-6E8A-4147-A177-3AD203B41FA5}">
                      <a16:colId xmlns:a16="http://schemas.microsoft.com/office/drawing/2014/main" val="20001"/>
                    </a:ext>
                  </a:extLst>
                </a:gridCol>
              </a:tblGrid>
              <a:tr h="3737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Being professional extends to identifying the problem and implementing solutions. </a:t>
                      </a:r>
                    </a:p>
                  </a:txBody>
                  <a:tcPr/>
                </a:tc>
                <a:extLst>
                  <a:ext uri="{0D108BD9-81ED-4DB2-BD59-A6C34878D82A}">
                    <a16:rowId xmlns:a16="http://schemas.microsoft.com/office/drawing/2014/main" val="10000"/>
                  </a:ext>
                </a:extLst>
              </a:tr>
              <a:tr h="3737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During this process, keep in mind the following: (Continued</a:t>
                      </a:r>
                      <a:r>
                        <a:rPr lang="mr-IN" sz="1600" b="1" dirty="0"/>
                        <a:t>…</a:t>
                      </a:r>
                      <a:r>
                        <a:rPr lang="en-US" sz="1600" b="1" dirty="0"/>
                        <a:t>)</a:t>
                      </a:r>
                    </a:p>
                  </a:txBody>
                  <a:tcPr/>
                </a:tc>
                <a:extLst>
                  <a:ext uri="{0D108BD9-81ED-4DB2-BD59-A6C34878D82A}">
                    <a16:rowId xmlns:a16="http://schemas.microsoft.com/office/drawing/2014/main" val="10001"/>
                  </a:ext>
                </a:extLst>
              </a:tr>
              <a:tr h="829514">
                <a:tc>
                  <a:txBody>
                    <a:bodyPr/>
                    <a:lstStyle/>
                    <a:p>
                      <a:r>
                        <a:rPr lang="en-US" sz="16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If necessary, take the time to briefly explain any new software or hardware that was installed.</a:t>
                      </a:r>
                    </a:p>
                    <a:p>
                      <a:endParaRPr lang="en-US" sz="1600" dirty="0"/>
                    </a:p>
                  </a:txBody>
                  <a:tcPr/>
                </a:tc>
                <a:extLst>
                  <a:ext uri="{0D108BD9-81ED-4DB2-BD59-A6C34878D82A}">
                    <a16:rowId xmlns:a16="http://schemas.microsoft.com/office/drawing/2014/main" val="10002"/>
                  </a:ext>
                </a:extLst>
              </a:tr>
              <a:tr h="373793">
                <a:tc>
                  <a:txBody>
                    <a:bodyPr/>
                    <a:lstStyle/>
                    <a:p>
                      <a:r>
                        <a:rPr lang="en-US" sz="1600" dirty="0"/>
                        <a:t>6</a:t>
                      </a:r>
                    </a:p>
                  </a:txBody>
                  <a:tcPr/>
                </a:tc>
                <a:tc>
                  <a:txBody>
                    <a:bodyPr/>
                    <a:lstStyle/>
                    <a:p>
                      <a:r>
                        <a:rPr lang="en-US" sz="1600" dirty="0"/>
                        <a:t>If applicable, offer additional services or training that might be beneficial to the client.</a:t>
                      </a:r>
                    </a:p>
                  </a:txBody>
                  <a:tcPr/>
                </a:tc>
                <a:extLst>
                  <a:ext uri="{0D108BD9-81ED-4DB2-BD59-A6C34878D82A}">
                    <a16:rowId xmlns:a16="http://schemas.microsoft.com/office/drawing/2014/main" val="10003"/>
                  </a:ext>
                </a:extLst>
              </a:tr>
              <a:tr h="829514">
                <a:tc>
                  <a:txBody>
                    <a:bodyPr/>
                    <a:lstStyle/>
                    <a:p>
                      <a:r>
                        <a:rPr lang="en-US" sz="1600" dirty="0"/>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If the problem is related to user error or is caused by actions taken by the client, tactfully explain the problem without accusing or judging the client.</a:t>
                      </a:r>
                    </a:p>
                    <a:p>
                      <a:endParaRPr lang="en-US" sz="1600" dirty="0"/>
                    </a:p>
                  </a:txBody>
                  <a:tcPr/>
                </a:tc>
                <a:extLst>
                  <a:ext uri="{0D108BD9-81ED-4DB2-BD59-A6C34878D82A}">
                    <a16:rowId xmlns:a16="http://schemas.microsoft.com/office/drawing/2014/main" val="10004"/>
                  </a:ext>
                </a:extLst>
              </a:tr>
              <a:tr h="1075296">
                <a:tc>
                  <a:txBody>
                    <a:bodyPr/>
                    <a:lstStyle/>
                    <a:p>
                      <a:r>
                        <a:rPr lang="en-US" sz="1600" dirty="0"/>
                        <a:t>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Before leaving, make sure the client is satisfied that the problem has been resolved. For best client service and based on your company policy, follow up with the client at a later time to verify that the problem remains fixed.</a:t>
                      </a:r>
                    </a:p>
                    <a:p>
                      <a:endParaRPr lang="en-US" sz="1600" dirty="0"/>
                    </a:p>
                  </a:txBody>
                  <a:tcPr/>
                </a:tc>
                <a:extLst>
                  <a:ext uri="{0D108BD9-81ED-4DB2-BD59-A6C34878D82A}">
                    <a16:rowId xmlns:a16="http://schemas.microsoft.com/office/drawing/2014/main" val="10005"/>
                  </a:ext>
                </a:extLst>
              </a:tr>
            </a:tbl>
          </a:graphicData>
        </a:graphic>
      </p:graphicFrame>
      <p:pic>
        <p:nvPicPr>
          <p:cNvPr id="2" name="Picture 1"/>
          <p:cNvPicPr>
            <a:picLocks noChangeAspect="1"/>
          </p:cNvPicPr>
          <p:nvPr/>
        </p:nvPicPr>
        <p:blipFill>
          <a:blip r:embed="rId3"/>
          <a:stretch>
            <a:fillRect/>
          </a:stretch>
        </p:blipFill>
        <p:spPr>
          <a:xfrm>
            <a:off x="8771765" y="936434"/>
            <a:ext cx="3026813" cy="1632105"/>
          </a:xfrm>
          <a:prstGeom prst="rect">
            <a:avLst/>
          </a:prstGeom>
        </p:spPr>
      </p:pic>
      <p:pic>
        <p:nvPicPr>
          <p:cNvPr id="6" name="Picture 5"/>
          <p:cNvPicPr>
            <a:picLocks noChangeAspect="1"/>
          </p:cNvPicPr>
          <p:nvPr/>
        </p:nvPicPr>
        <p:blipFill>
          <a:blip r:embed="rId4"/>
          <a:stretch>
            <a:fillRect/>
          </a:stretch>
        </p:blipFill>
        <p:spPr>
          <a:xfrm>
            <a:off x="482600" y="4990198"/>
            <a:ext cx="2999955" cy="1453394"/>
          </a:xfrm>
          <a:prstGeom prst="rect">
            <a:avLst/>
          </a:prstGeom>
        </p:spPr>
      </p:pic>
      <p:pic>
        <p:nvPicPr>
          <p:cNvPr id="8" name="Picture 7"/>
          <p:cNvPicPr>
            <a:picLocks noChangeAspect="1"/>
          </p:cNvPicPr>
          <p:nvPr/>
        </p:nvPicPr>
        <p:blipFill>
          <a:blip r:embed="rId5"/>
          <a:stretch>
            <a:fillRect/>
          </a:stretch>
        </p:blipFill>
        <p:spPr>
          <a:xfrm>
            <a:off x="5572537" y="4990198"/>
            <a:ext cx="3038063" cy="1453394"/>
          </a:xfrm>
          <a:prstGeom prst="rect">
            <a:avLst/>
          </a:prstGeom>
        </p:spPr>
      </p:pic>
      <p:pic>
        <p:nvPicPr>
          <p:cNvPr id="9" name="Picture 8"/>
          <p:cNvPicPr>
            <a:picLocks noChangeAspect="1"/>
          </p:cNvPicPr>
          <p:nvPr/>
        </p:nvPicPr>
        <p:blipFill>
          <a:blip r:embed="rId6"/>
          <a:stretch>
            <a:fillRect/>
          </a:stretch>
        </p:blipFill>
        <p:spPr>
          <a:xfrm>
            <a:off x="8814800" y="2680025"/>
            <a:ext cx="2983778" cy="2112113"/>
          </a:xfrm>
          <a:prstGeom prst="rect">
            <a:avLst/>
          </a:prstGeom>
        </p:spPr>
      </p:pic>
      <p:pic>
        <p:nvPicPr>
          <p:cNvPr id="11" name="Picture 10"/>
          <p:cNvPicPr>
            <a:picLocks noChangeAspect="1"/>
          </p:cNvPicPr>
          <p:nvPr/>
        </p:nvPicPr>
        <p:blipFill>
          <a:blip r:embed="rId7"/>
          <a:stretch>
            <a:fillRect/>
          </a:stretch>
        </p:blipFill>
        <p:spPr>
          <a:xfrm>
            <a:off x="3814609" y="4990198"/>
            <a:ext cx="1453394" cy="1453394"/>
          </a:xfrm>
          <a:prstGeom prst="rect">
            <a:avLst/>
          </a:prstGeom>
        </p:spPr>
      </p:pic>
    </p:spTree>
    <p:extLst>
      <p:ext uri="{BB962C8B-B14F-4D97-AF65-F5344CB8AC3E}">
        <p14:creationId xmlns:p14="http://schemas.microsoft.com/office/powerpoint/2010/main" val="270628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1136" y="88273"/>
            <a:ext cx="2614108" cy="523220"/>
          </a:xfrm>
          <a:prstGeom prst="rect">
            <a:avLst/>
          </a:prstGeom>
          <a:noFill/>
        </p:spPr>
        <p:txBody>
          <a:bodyPr wrap="square" rtlCol="0">
            <a:spAutoFit/>
          </a:bodyPr>
          <a:lstStyle/>
          <a:p>
            <a:r>
              <a:rPr lang="en-US" sz="2800" b="1" dirty="0"/>
              <a:t>2.3 PC Tools:</a:t>
            </a:r>
            <a:endParaRPr lang="en-US" sz="800"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19</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602955959"/>
              </p:ext>
            </p:extLst>
          </p:nvPr>
        </p:nvGraphicFramePr>
        <p:xfrm>
          <a:off x="513708" y="611493"/>
          <a:ext cx="11255728" cy="5309455"/>
        </p:xfrm>
        <a:graphic>
          <a:graphicData uri="http://schemas.openxmlformats.org/drawingml/2006/table">
            <a:tbl>
              <a:tblPr firstRow="1" bandRow="1">
                <a:tableStyleId>{5C22544A-7EE6-4342-B048-85BDC9FD1C3A}</a:tableStyleId>
              </a:tblPr>
              <a:tblGrid>
                <a:gridCol w="1715784">
                  <a:extLst>
                    <a:ext uri="{9D8B030D-6E8A-4147-A177-3AD203B41FA5}">
                      <a16:colId xmlns:a16="http://schemas.microsoft.com/office/drawing/2014/main" val="20000"/>
                    </a:ext>
                  </a:extLst>
                </a:gridCol>
                <a:gridCol w="2763748">
                  <a:extLst>
                    <a:ext uri="{9D8B030D-6E8A-4147-A177-3AD203B41FA5}">
                      <a16:colId xmlns:a16="http://schemas.microsoft.com/office/drawing/2014/main" val="20001"/>
                    </a:ext>
                  </a:extLst>
                </a:gridCol>
                <a:gridCol w="6776196">
                  <a:extLst>
                    <a:ext uri="{9D8B030D-6E8A-4147-A177-3AD203B41FA5}">
                      <a16:colId xmlns:a16="http://schemas.microsoft.com/office/drawing/2014/main" val="20002"/>
                    </a:ext>
                  </a:extLst>
                </a:gridCol>
              </a:tblGrid>
              <a:tr h="377382">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The following devices and components are used for computer repair and maintenance:</a:t>
                      </a:r>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2047171">
                <a:tc>
                  <a:txBody>
                    <a:bodyPr/>
                    <a:lstStyle/>
                    <a:p>
                      <a:r>
                        <a:rPr lang="en-US" sz="1400" dirty="0"/>
                        <a:t>Combination ratchet/screwdriver</a:t>
                      </a:r>
                    </a:p>
                  </a:txBody>
                  <a:tcPr/>
                </a:tc>
                <a:tc>
                  <a:txBody>
                    <a:bodyPr/>
                    <a:lstStyle/>
                    <a:p>
                      <a:endParaRPr lang="en-US" sz="1400" dirty="0"/>
                    </a:p>
                  </a:txBody>
                  <a:tcPr/>
                </a:tc>
                <a:tc>
                  <a:txBody>
                    <a:bodyPr/>
                    <a:lstStyle/>
                    <a:p>
                      <a:r>
                        <a:rPr lang="en-US" sz="1400" dirty="0"/>
                        <a:t> A </a:t>
                      </a:r>
                      <a:r>
                        <a:rPr lang="en-US" sz="1400" b="1" i="1" dirty="0"/>
                        <a:t>combination ratchet</a:t>
                      </a:r>
                      <a:r>
                        <a:rPr lang="en-US" sz="1400" dirty="0"/>
                        <a:t> has interchangeable bits with a ratcheting handle that provides multiple features in a single tool.</a:t>
                      </a:r>
                    </a:p>
                    <a:p>
                      <a:pPr lvl="0"/>
                      <a:endParaRPr lang="en-US" sz="1400" dirty="0"/>
                    </a:p>
                    <a:p>
                      <a:pPr lvl="0"/>
                      <a:r>
                        <a:rPr lang="en-US" sz="1400" dirty="0"/>
                        <a:t>Bit ends can be replaced for Phillips and flat-head screwdrivers, hex sockets, and </a:t>
                      </a:r>
                      <a:r>
                        <a:rPr lang="en-US" sz="1400" dirty="0" err="1"/>
                        <a:t>torx</a:t>
                      </a:r>
                      <a:r>
                        <a:rPr lang="en-US" sz="1400" dirty="0"/>
                        <a:t> (star-shaped) bits.</a:t>
                      </a:r>
                    </a:p>
                    <a:p>
                      <a:endParaRPr lang="en-US" sz="1400" dirty="0"/>
                    </a:p>
                    <a:p>
                      <a:r>
                        <a:rPr lang="en-US" sz="1400" dirty="0"/>
                        <a:t>The ratcheting handle allows you to drive the screw without repositioning the driver.</a:t>
                      </a:r>
                    </a:p>
                    <a:p>
                      <a:endParaRPr lang="en-US" sz="1400" b="0" dirty="0"/>
                    </a:p>
                    <a:p>
                      <a:r>
                        <a:rPr lang="en-US" sz="1400" b="1" dirty="0"/>
                        <a:t>Note: </a:t>
                      </a:r>
                      <a:r>
                        <a:rPr lang="en-US" sz="1400" dirty="0"/>
                        <a:t>Most computer components use Phillips head screws.</a:t>
                      </a:r>
                    </a:p>
                  </a:txBody>
                  <a:tcPr/>
                </a:tc>
                <a:extLst>
                  <a:ext uri="{0D108BD9-81ED-4DB2-BD59-A6C34878D82A}">
                    <a16:rowId xmlns:a16="http://schemas.microsoft.com/office/drawing/2014/main" val="10001"/>
                  </a:ext>
                </a:extLst>
              </a:tr>
              <a:tr h="1296058">
                <a:tc>
                  <a:txBody>
                    <a:bodyPr/>
                    <a:lstStyle/>
                    <a:p>
                      <a:r>
                        <a:rPr lang="en-US" sz="1400" dirty="0"/>
                        <a:t>IC insertion and extraction tool</a:t>
                      </a:r>
                    </a:p>
                  </a:txBody>
                  <a:tcPr/>
                </a:tc>
                <a:tc>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An </a:t>
                      </a:r>
                      <a:r>
                        <a:rPr lang="en-US" sz="1400" b="1" dirty="0"/>
                        <a:t>IC insertion and extraction tool </a:t>
                      </a:r>
                      <a:r>
                        <a:rPr lang="en-US" sz="1400" dirty="0"/>
                        <a:t>is used to add or remove integrated circuit chips that are used on motherboard and some computer components.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For example, on some motherboards you can use the IC insertion and extraction tool to change the BIOS chip.</a:t>
                      </a:r>
                    </a:p>
                    <a:p>
                      <a:endParaRPr lang="en-US" sz="1400" dirty="0"/>
                    </a:p>
                  </a:txBody>
                  <a:tcPr/>
                </a:tc>
                <a:extLst>
                  <a:ext uri="{0D108BD9-81ED-4DB2-BD59-A6C34878D82A}">
                    <a16:rowId xmlns:a16="http://schemas.microsoft.com/office/drawing/2014/main" val="10002"/>
                  </a:ext>
                </a:extLst>
              </a:tr>
              <a:tr h="1513302">
                <a:tc>
                  <a:txBody>
                    <a:bodyPr/>
                    <a:lstStyle/>
                    <a:p>
                      <a:r>
                        <a:rPr lang="en-US" sz="1400" dirty="0"/>
                        <a:t>Antistatic pad/wrist strap</a:t>
                      </a:r>
                    </a:p>
                  </a:txBody>
                  <a:tcPr/>
                </a:tc>
                <a:tc>
                  <a:txBody>
                    <a:bodyPr/>
                    <a:lstStyle/>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An </a:t>
                      </a:r>
                      <a:r>
                        <a:rPr lang="en-US" sz="1400" b="1" dirty="0"/>
                        <a:t>antistatic pad </a:t>
                      </a:r>
                      <a:r>
                        <a:rPr lang="en-US" sz="1400" dirty="0"/>
                        <a:t>provides an insulated covering to prevent static electricity from moving between objects and damaging computer components.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When working with computer components, use a </a:t>
                      </a:r>
                      <a:r>
                        <a:rPr lang="en-US" sz="1400" b="1" dirty="0"/>
                        <a:t>wrist strap </a:t>
                      </a:r>
                      <a:r>
                        <a:rPr lang="en-US" sz="1400" dirty="0"/>
                        <a:t>connected to the antistatic pad, and connect the pad to a ground.</a:t>
                      </a:r>
                    </a:p>
                    <a:p>
                      <a:endParaRPr lang="en-US" sz="1400" dirty="0"/>
                    </a:p>
                  </a:txBody>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3"/>
          <a:stretch>
            <a:fillRect/>
          </a:stretch>
        </p:blipFill>
        <p:spPr>
          <a:xfrm>
            <a:off x="2474390" y="1134713"/>
            <a:ext cx="2263152" cy="1697364"/>
          </a:xfrm>
          <a:prstGeom prst="rect">
            <a:avLst/>
          </a:prstGeom>
        </p:spPr>
      </p:pic>
      <p:pic>
        <p:nvPicPr>
          <p:cNvPr id="8" name="Picture 7"/>
          <p:cNvPicPr>
            <a:picLocks noChangeAspect="1"/>
          </p:cNvPicPr>
          <p:nvPr/>
        </p:nvPicPr>
        <p:blipFill>
          <a:blip r:embed="rId4"/>
          <a:stretch>
            <a:fillRect/>
          </a:stretch>
        </p:blipFill>
        <p:spPr>
          <a:xfrm>
            <a:off x="2474390" y="3154795"/>
            <a:ext cx="2263152" cy="1142892"/>
          </a:xfrm>
          <a:prstGeom prst="rect">
            <a:avLst/>
          </a:prstGeom>
        </p:spPr>
      </p:pic>
      <p:pic>
        <p:nvPicPr>
          <p:cNvPr id="9" name="Picture 8"/>
          <p:cNvPicPr>
            <a:picLocks noChangeAspect="1"/>
          </p:cNvPicPr>
          <p:nvPr/>
        </p:nvPicPr>
        <p:blipFill>
          <a:blip r:embed="rId5"/>
          <a:stretch>
            <a:fillRect/>
          </a:stretch>
        </p:blipFill>
        <p:spPr>
          <a:xfrm>
            <a:off x="2474390" y="4518955"/>
            <a:ext cx="2263152" cy="1283465"/>
          </a:xfrm>
          <a:prstGeom prst="rect">
            <a:avLst/>
          </a:prstGeom>
        </p:spPr>
      </p:pic>
    </p:spTree>
    <p:extLst>
      <p:ext uri="{BB962C8B-B14F-4D97-AF65-F5344CB8AC3E}">
        <p14:creationId xmlns:p14="http://schemas.microsoft.com/office/powerpoint/2010/main" val="149244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03715" y="223465"/>
            <a:ext cx="3984567" cy="523220"/>
          </a:xfrm>
          <a:prstGeom prst="rect">
            <a:avLst/>
          </a:prstGeom>
          <a:noFill/>
        </p:spPr>
        <p:txBody>
          <a:bodyPr wrap="square" rtlCol="0">
            <a:spAutoFit/>
          </a:bodyPr>
          <a:lstStyle/>
          <a:p>
            <a:r>
              <a:rPr lang="en-US" sz="2800" b="1" dirty="0"/>
              <a:t>2.1 Protection and Safety</a:t>
            </a:r>
          </a:p>
        </p:txBody>
      </p:sp>
      <p:sp>
        <p:nvSpPr>
          <p:cNvPr id="7" name="Slide Number Placeholder 6"/>
          <p:cNvSpPr>
            <a:spLocks noGrp="1"/>
          </p:cNvSpPr>
          <p:nvPr>
            <p:ph type="sldNum" sz="quarter" idx="12"/>
          </p:nvPr>
        </p:nvSpPr>
        <p:spPr/>
        <p:txBody>
          <a:bodyPr/>
          <a:lstStyle/>
          <a:p>
            <a:fld id="{964FCE73-CBA5-451D-9A3D-653DD4645C4F}" type="slidenum">
              <a:rPr lang="en-US" smtClean="0"/>
              <a:pPr/>
              <a:t>2</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357710708"/>
              </p:ext>
            </p:extLst>
          </p:nvPr>
        </p:nvGraphicFramePr>
        <p:xfrm>
          <a:off x="643775" y="877607"/>
          <a:ext cx="7215121" cy="3388360"/>
        </p:xfrm>
        <a:graphic>
          <a:graphicData uri="http://schemas.openxmlformats.org/drawingml/2006/table">
            <a:tbl>
              <a:tblPr firstRow="1" bandRow="1">
                <a:tableStyleId>{5C22544A-7EE6-4342-B048-85BDC9FD1C3A}</a:tableStyleId>
              </a:tblPr>
              <a:tblGrid>
                <a:gridCol w="7215121">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Power:</a:t>
                      </a:r>
                    </a:p>
                  </a:txBody>
                  <a:tcPr/>
                </a:tc>
                <a:extLst>
                  <a:ext uri="{0D108BD9-81ED-4DB2-BD59-A6C34878D82A}">
                    <a16:rowId xmlns:a16="http://schemas.microsoft.com/office/drawing/2014/main" val="10000"/>
                  </a:ext>
                </a:extLst>
              </a:tr>
              <a:tr h="370840">
                <a:tc>
                  <a:txBody>
                    <a:bodyPr/>
                    <a:lstStyle/>
                    <a:p>
                      <a:pPr marL="285750" indent="-285750">
                        <a:buFont typeface="Wingdings" charset="2"/>
                        <a:buChar char="q"/>
                      </a:pPr>
                      <a:r>
                        <a:rPr lang="en-US" sz="1600" dirty="0"/>
                        <a:t>Before handling a system component make sure it is powered off.</a:t>
                      </a:r>
                    </a:p>
                    <a:p>
                      <a:pPr marL="285750" indent="-285750">
                        <a:buFont typeface="Wingdings" charset="2"/>
                        <a:buChar char="q"/>
                      </a:pPr>
                      <a:endParaRPr lang="en-US" sz="1600" dirty="0"/>
                    </a:p>
                    <a:p>
                      <a:pPr marL="285750" indent="-285750">
                        <a:buFont typeface="Wingdings" charset="2"/>
                        <a:buChar char="q"/>
                      </a:pPr>
                      <a:r>
                        <a:rPr lang="en-US" sz="1600" dirty="0"/>
                        <a:t>Make sure the ground pin on the PC Power Plug is intact.</a:t>
                      </a:r>
                    </a:p>
                    <a:p>
                      <a:pPr marL="285750" indent="-285750">
                        <a:buFont typeface="Wingdings" charset="2"/>
                        <a:buChar char="q"/>
                      </a:pPr>
                      <a:endParaRPr lang="en-US" sz="1600" dirty="0"/>
                    </a:p>
                    <a:p>
                      <a:pPr marL="285750" indent="-285750">
                        <a:buFont typeface="Wingdings" charset="2"/>
                        <a:buChar char="q"/>
                      </a:pPr>
                      <a:r>
                        <a:rPr lang="en-US" sz="1600" dirty="0"/>
                        <a:t>Unplug the system before working on components.</a:t>
                      </a:r>
                    </a:p>
                    <a:p>
                      <a:pPr marL="285750" indent="-285750">
                        <a:buFont typeface="Wingdings" charset="2"/>
                        <a:buChar char="q"/>
                      </a:pPr>
                      <a:endParaRPr lang="en-US" sz="1600" dirty="0"/>
                    </a:p>
                    <a:p>
                      <a:pPr marL="285750" indent="-285750">
                        <a:buFont typeface="Wingdings" charset="2"/>
                        <a:buChar char="q"/>
                      </a:pPr>
                      <a:r>
                        <a:rPr lang="en-US" sz="1600" dirty="0"/>
                        <a:t>Power inverter convert AC to DC and can retain a charge.</a:t>
                      </a:r>
                    </a:p>
                    <a:p>
                      <a:pPr marL="285750" indent="-285750">
                        <a:buFont typeface="Wingdings" charset="2"/>
                        <a:buChar char="q"/>
                      </a:pPr>
                      <a:endParaRPr lang="en-US" sz="1600" dirty="0"/>
                    </a:p>
                    <a:p>
                      <a:pPr marL="285750" indent="-285750">
                        <a:buFont typeface="Wingdings" charset="2"/>
                        <a:buChar char="q"/>
                      </a:pPr>
                      <a:r>
                        <a:rPr lang="en-US" sz="1600" dirty="0"/>
                        <a:t>Replace rather than fix power supplies.</a:t>
                      </a:r>
                    </a:p>
                    <a:p>
                      <a:pPr marL="285750" indent="-285750">
                        <a:buFont typeface="Wingdings" charset="2"/>
                        <a:buChar char="q"/>
                      </a:pPr>
                      <a:endParaRPr lang="en-US" sz="1600" dirty="0"/>
                    </a:p>
                    <a:p>
                      <a:pPr marL="285750" indent="-285750">
                        <a:buFont typeface="Wingdings" charset="2"/>
                        <a:buChar char="q"/>
                      </a:pPr>
                      <a:r>
                        <a:rPr lang="en-US" sz="1600" dirty="0"/>
                        <a:t>Avoid opening a power supply with a large capacitor since it holds a</a:t>
                      </a:r>
                      <a:r>
                        <a:rPr lang="en-US" sz="1600" baseline="0" dirty="0"/>
                        <a:t> </a:t>
                      </a:r>
                      <a:r>
                        <a:rPr lang="en-US" sz="1600" dirty="0"/>
                        <a:t>charge.</a:t>
                      </a:r>
                    </a:p>
                    <a:p>
                      <a:pPr marL="285750" indent="-285750">
                        <a:buFont typeface="Wingdings" charset="2"/>
                        <a:buChar char="q"/>
                      </a:pPr>
                      <a:endParaRPr lang="en-US" sz="1600" dirty="0"/>
                    </a:p>
                  </a:txBody>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755987829"/>
              </p:ext>
            </p:extLst>
          </p:nvPr>
        </p:nvGraphicFramePr>
        <p:xfrm>
          <a:off x="643775" y="4396889"/>
          <a:ext cx="7215120" cy="1889760"/>
        </p:xfrm>
        <a:graphic>
          <a:graphicData uri="http://schemas.openxmlformats.org/drawingml/2006/table">
            <a:tbl>
              <a:tblPr firstRow="1" bandRow="1">
                <a:tableStyleId>{5C22544A-7EE6-4342-B048-85BDC9FD1C3A}</a:tableStyleId>
              </a:tblPr>
              <a:tblGrid>
                <a:gridCol w="7215120">
                  <a:extLst>
                    <a:ext uri="{9D8B030D-6E8A-4147-A177-3AD203B41FA5}">
                      <a16:colId xmlns:a16="http://schemas.microsoft.com/office/drawing/2014/main" val="20000"/>
                    </a:ext>
                  </a:extLst>
                </a:gridCol>
              </a:tblGrid>
              <a:tr h="5405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ESD and High Voltage: (Capacitors)</a:t>
                      </a:r>
                    </a:p>
                    <a:p>
                      <a:endParaRPr lang="en-US" sz="1600" dirty="0"/>
                    </a:p>
                  </a:txBody>
                  <a:tcPr/>
                </a:tc>
                <a:extLst>
                  <a:ext uri="{0D108BD9-81ED-4DB2-BD59-A6C34878D82A}">
                    <a16:rowId xmlns:a16="http://schemas.microsoft.com/office/drawing/2014/main" val="10000"/>
                  </a:ext>
                </a:extLst>
              </a:tr>
              <a:tr h="1208240">
                <a:tc>
                  <a:txBody>
                    <a:bodyPr/>
                    <a:lstStyle/>
                    <a:p>
                      <a:endParaRPr lang="en-US" sz="1600" dirty="0"/>
                    </a:p>
                    <a:p>
                      <a:r>
                        <a:rPr lang="en-US" sz="1600" dirty="0"/>
                        <a:t>Discharge of capacitors should be done by a certified technician.</a:t>
                      </a:r>
                    </a:p>
                    <a:p>
                      <a:endParaRPr lang="en-US" sz="1600" dirty="0"/>
                    </a:p>
                    <a:p>
                      <a:r>
                        <a:rPr lang="en-US" sz="1600" dirty="0"/>
                        <a:t>Exercise caution around the DC converter in a laptop display.</a:t>
                      </a:r>
                    </a:p>
                    <a:p>
                      <a:endParaRPr lang="en-US" sz="1600" dirty="0"/>
                    </a:p>
                  </a:txBody>
                  <a:tcPr/>
                </a:tc>
                <a:extLst>
                  <a:ext uri="{0D108BD9-81ED-4DB2-BD59-A6C34878D82A}">
                    <a16:rowId xmlns:a16="http://schemas.microsoft.com/office/drawing/2014/main" val="10001"/>
                  </a:ext>
                </a:extLst>
              </a:tr>
            </a:tbl>
          </a:graphicData>
        </a:graphic>
      </p:graphicFrame>
      <p:pic>
        <p:nvPicPr>
          <p:cNvPr id="9" name="Picture 8"/>
          <p:cNvPicPr>
            <a:picLocks noChangeAspect="1"/>
          </p:cNvPicPr>
          <p:nvPr/>
        </p:nvPicPr>
        <p:blipFill>
          <a:blip r:embed="rId3"/>
          <a:stretch>
            <a:fillRect/>
          </a:stretch>
        </p:blipFill>
        <p:spPr>
          <a:xfrm>
            <a:off x="8176054" y="822477"/>
            <a:ext cx="3429000" cy="2480830"/>
          </a:xfrm>
          <a:prstGeom prst="rect">
            <a:avLst/>
          </a:prstGeom>
        </p:spPr>
      </p:pic>
      <p:pic>
        <p:nvPicPr>
          <p:cNvPr id="10" name="Picture 9"/>
          <p:cNvPicPr>
            <a:picLocks noChangeAspect="1"/>
          </p:cNvPicPr>
          <p:nvPr/>
        </p:nvPicPr>
        <p:blipFill>
          <a:blip r:embed="rId4"/>
          <a:stretch>
            <a:fillRect/>
          </a:stretch>
        </p:blipFill>
        <p:spPr>
          <a:xfrm>
            <a:off x="8176054" y="3421884"/>
            <a:ext cx="3429000" cy="2374900"/>
          </a:xfrm>
          <a:prstGeom prst="rect">
            <a:avLst/>
          </a:prstGeom>
        </p:spPr>
      </p:pic>
    </p:spTree>
    <p:extLst>
      <p:ext uri="{BB962C8B-B14F-4D97-AF65-F5344CB8AC3E}">
        <p14:creationId xmlns:p14="http://schemas.microsoft.com/office/powerpoint/2010/main" val="2568567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1136" y="93485"/>
            <a:ext cx="3959629" cy="523220"/>
          </a:xfrm>
          <a:prstGeom prst="rect">
            <a:avLst/>
          </a:prstGeom>
          <a:noFill/>
        </p:spPr>
        <p:txBody>
          <a:bodyPr wrap="square" rtlCol="0">
            <a:spAutoFit/>
          </a:bodyPr>
          <a:lstStyle/>
          <a:p>
            <a:r>
              <a:rPr lang="en-US" sz="2800" b="1"/>
              <a:t>2.3 PC Tools: (continued)</a:t>
            </a:r>
            <a:endParaRPr lang="en-US" sz="800"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20</a:t>
            </a:fld>
            <a:endParaRPr lang="en-US"/>
          </a:p>
        </p:txBody>
      </p:sp>
      <p:sp>
        <p:nvSpPr>
          <p:cNvPr id="2" name="TextBox 1"/>
          <p:cNvSpPr txBox="1"/>
          <p:nvPr/>
        </p:nvSpPr>
        <p:spPr>
          <a:xfrm>
            <a:off x="322729" y="847150"/>
            <a:ext cx="11317046" cy="1354217"/>
          </a:xfrm>
          <a:prstGeom prst="rect">
            <a:avLst/>
          </a:prstGeom>
          <a:noFill/>
        </p:spPr>
        <p:txBody>
          <a:bodyPr wrap="square" rtlCol="0">
            <a:spAutoFit/>
          </a:bodyPr>
          <a:lstStyle/>
          <a:p>
            <a:endParaRPr lang="en-US" sz="1000" dirty="0"/>
          </a:p>
          <a:p>
            <a:r>
              <a:rPr lang="en-US" dirty="0"/>
              <a:t>		</a:t>
            </a:r>
            <a:endParaRPr lang="en-US" sz="1000" dirty="0"/>
          </a:p>
          <a:p>
            <a:r>
              <a:rPr lang="en-US" dirty="0"/>
              <a:t>	</a:t>
            </a:r>
            <a:endParaRPr lang="en-US" sz="1000" dirty="0"/>
          </a:p>
          <a:p>
            <a:r>
              <a:rPr lang="en-US" dirty="0"/>
              <a:t>		</a:t>
            </a:r>
            <a:endParaRPr lang="en-US" sz="1000" dirty="0"/>
          </a:p>
          <a:p>
            <a:r>
              <a:rPr lang="en-US" dirty="0"/>
              <a:t>	</a:t>
            </a:r>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496986585"/>
              </p:ext>
            </p:extLst>
          </p:nvPr>
        </p:nvGraphicFramePr>
        <p:xfrm>
          <a:off x="482602" y="590890"/>
          <a:ext cx="11271034" cy="5131816"/>
        </p:xfrm>
        <a:graphic>
          <a:graphicData uri="http://schemas.openxmlformats.org/drawingml/2006/table">
            <a:tbl>
              <a:tblPr firstRow="1" bandRow="1">
                <a:tableStyleId>{5C22544A-7EE6-4342-B048-85BDC9FD1C3A}</a:tableStyleId>
              </a:tblPr>
              <a:tblGrid>
                <a:gridCol w="2110334">
                  <a:extLst>
                    <a:ext uri="{9D8B030D-6E8A-4147-A177-3AD203B41FA5}">
                      <a16:colId xmlns:a16="http://schemas.microsoft.com/office/drawing/2014/main" val="20000"/>
                    </a:ext>
                  </a:extLst>
                </a:gridCol>
                <a:gridCol w="2202684">
                  <a:extLst>
                    <a:ext uri="{9D8B030D-6E8A-4147-A177-3AD203B41FA5}">
                      <a16:colId xmlns:a16="http://schemas.microsoft.com/office/drawing/2014/main" val="20001"/>
                    </a:ext>
                  </a:extLst>
                </a:gridCol>
                <a:gridCol w="3479008">
                  <a:extLst>
                    <a:ext uri="{9D8B030D-6E8A-4147-A177-3AD203B41FA5}">
                      <a16:colId xmlns:a16="http://schemas.microsoft.com/office/drawing/2014/main" val="20002"/>
                    </a:ext>
                  </a:extLst>
                </a:gridCol>
                <a:gridCol w="1739504">
                  <a:extLst>
                    <a:ext uri="{9D8B030D-6E8A-4147-A177-3AD203B41FA5}">
                      <a16:colId xmlns:a16="http://schemas.microsoft.com/office/drawing/2014/main" val="20003"/>
                    </a:ext>
                  </a:extLst>
                </a:gridCol>
                <a:gridCol w="1739504">
                  <a:extLst>
                    <a:ext uri="{9D8B030D-6E8A-4147-A177-3AD203B41FA5}">
                      <a16:colId xmlns:a16="http://schemas.microsoft.com/office/drawing/2014/main" val="20004"/>
                    </a:ext>
                  </a:extLst>
                </a:gridCol>
              </a:tblGrid>
              <a:tr h="332680">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The following devices and components are used for computer repair and </a:t>
                      </a:r>
                      <a:r>
                        <a:rPr lang="en-US" sz="1600"/>
                        <a:t>maintenance:</a:t>
                      </a:r>
                      <a:endParaRPr lang="en-US" sz="1600" dirty="0"/>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49258">
                <a:tc>
                  <a:txBody>
                    <a:bodyPr/>
                    <a:lstStyle/>
                    <a:p>
                      <a:r>
                        <a:rPr lang="en-US" sz="1400" dirty="0"/>
                        <a:t>Extension magnet</a:t>
                      </a:r>
                    </a:p>
                  </a:txBody>
                  <a:tcPr/>
                </a:tc>
                <a:tc>
                  <a:txBody>
                    <a:bodyPr/>
                    <a:lstStyle/>
                    <a:p>
                      <a:endParaRPr lang="en-US" sz="1400" dirty="0"/>
                    </a:p>
                  </a:txBody>
                  <a:tcPr/>
                </a:tc>
                <a:tc gridSpan="3">
                  <a:txBody>
                    <a:bodyPr/>
                    <a:lstStyle/>
                    <a:p>
                      <a:r>
                        <a:rPr lang="en-US" sz="1400" dirty="0"/>
                        <a:t>An </a:t>
                      </a:r>
                      <a:r>
                        <a:rPr lang="en-US" sz="1400" b="1" i="1" dirty="0"/>
                        <a:t>extension magnet</a:t>
                      </a:r>
                      <a:r>
                        <a:rPr lang="en-US" sz="1400" dirty="0"/>
                        <a:t> is a small magnet on a collapsible rod. Use the extension magnet to</a:t>
                      </a:r>
                      <a:r>
                        <a:rPr lang="en-US" sz="1400" baseline="0" dirty="0"/>
                        <a:t> </a:t>
                      </a:r>
                      <a:r>
                        <a:rPr lang="en-US" sz="1400" dirty="0"/>
                        <a:t>retrieve screws that have fallen into a computer case or other areas you cannot reach.</a:t>
                      </a:r>
                    </a:p>
                    <a:p>
                      <a:endParaRPr lang="en-US" sz="1400" dirty="0"/>
                    </a:p>
                    <a:p>
                      <a:r>
                        <a:rPr lang="en-US" sz="1400" dirty="0"/>
                        <a:t>As an alternative to a magnet, use an extension tool with retractable prongs.</a:t>
                      </a:r>
                    </a:p>
                    <a:p>
                      <a:endParaRPr lang="en-US" sz="1400"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725847">
                <a:tc>
                  <a:txBody>
                    <a:bodyPr/>
                    <a:lstStyle/>
                    <a:p>
                      <a:r>
                        <a:rPr lang="en-US" sz="1400" dirty="0"/>
                        <a:t>3-pronged parts retriever</a:t>
                      </a:r>
                    </a:p>
                  </a:txBody>
                  <a:tcPr/>
                </a:tc>
                <a:tc>
                  <a:txBody>
                    <a:bodyPr/>
                    <a:lstStyle/>
                    <a:p>
                      <a:endParaRPr lang="en-US" sz="1400" dirty="0"/>
                    </a:p>
                  </a:txBody>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A </a:t>
                      </a:r>
                      <a:r>
                        <a:rPr lang="en-US" sz="1400" b="1" dirty="0"/>
                        <a:t>3-pronged parts retriever </a:t>
                      </a:r>
                      <a:r>
                        <a:rPr lang="en-US" sz="1400" dirty="0"/>
                        <a:t>is used to grasp and retrieve small parts that have fallen into difficult to reach areas.</a:t>
                      </a:r>
                    </a:p>
                    <a:p>
                      <a:endParaRPr lang="en-US" sz="1400"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9333">
                <a:tc rowSpan="2">
                  <a:txBody>
                    <a:bodyPr/>
                    <a:lstStyle/>
                    <a:p>
                      <a:r>
                        <a:rPr lang="en-US" sz="1400" dirty="0" err="1"/>
                        <a:t>Multimeter</a:t>
                      </a:r>
                      <a:endParaRPr lang="en-US" sz="1400" dirty="0"/>
                    </a:p>
                  </a:txBody>
                  <a:tcPr/>
                </a:tc>
                <a:tc rowSpan="2">
                  <a:txBody>
                    <a:bodyPr/>
                    <a:lstStyle/>
                    <a:p>
                      <a:endParaRPr lang="en-US" sz="1400" dirty="0"/>
                    </a:p>
                  </a:txBody>
                  <a:tcPr/>
                </a:tc>
                <a:tc rowSpan="2">
                  <a:txBody>
                    <a:bodyPr/>
                    <a:lstStyle/>
                    <a:p>
                      <a:r>
                        <a:rPr lang="en-US" sz="1400" dirty="0"/>
                        <a:t>A </a:t>
                      </a:r>
                      <a:r>
                        <a:rPr lang="en-US" sz="1400" b="1" i="1" dirty="0" err="1"/>
                        <a:t>multimete</a:t>
                      </a:r>
                      <a:r>
                        <a:rPr lang="en-US" sz="1400" i="1" dirty="0" err="1"/>
                        <a:t>r</a:t>
                      </a:r>
                      <a:r>
                        <a:rPr lang="en-US" sz="1400" dirty="0"/>
                        <a:t> is a device for testing various electrical properties. </a:t>
                      </a:r>
                    </a:p>
                  </a:txBody>
                  <a:tcPr/>
                </a:tc>
                <a:tc gridSpan="2">
                  <a:txBody>
                    <a:bodyPr/>
                    <a:lstStyle/>
                    <a:p>
                      <a:r>
                        <a:rPr lang="en-US" sz="1400" dirty="0"/>
                        <a:t>For example, most </a:t>
                      </a:r>
                      <a:r>
                        <a:rPr lang="en-US" sz="1400" dirty="0" err="1"/>
                        <a:t>multimeters</a:t>
                      </a:r>
                      <a:r>
                        <a:rPr lang="en-US" sz="1400" dirty="0"/>
                        <a:t> can measure:</a:t>
                      </a:r>
                    </a:p>
                  </a:txBody>
                  <a:tcPr/>
                </a:tc>
                <a:tc hMerge="1">
                  <a:txBody>
                    <a:bodyPr/>
                    <a:lstStyle/>
                    <a:p>
                      <a:pPr marL="0" indent="0">
                        <a:buFont typeface="+mj-lt"/>
                        <a:buNone/>
                      </a:pPr>
                      <a:endParaRPr lang="en-US" sz="1400" dirty="0"/>
                    </a:p>
                  </a:txBody>
                  <a:tcPr/>
                </a:tc>
                <a:extLst>
                  <a:ext uri="{0D108BD9-81ED-4DB2-BD59-A6C34878D82A}">
                    <a16:rowId xmlns:a16="http://schemas.microsoft.com/office/drawing/2014/main" val="10003"/>
                  </a:ext>
                </a:extLst>
              </a:tr>
              <a:tr h="110960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285750" lvl="0" indent="-285750">
                        <a:buFont typeface="Arial" charset="0"/>
                        <a:buChar char="•"/>
                      </a:pPr>
                      <a:r>
                        <a:rPr lang="en-US" sz="1400" dirty="0"/>
                        <a:t>AC and DC voltage</a:t>
                      </a:r>
                    </a:p>
                    <a:p>
                      <a:pPr marL="285750" lvl="0" indent="-285750">
                        <a:buFont typeface="Arial" charset="0"/>
                        <a:buChar char="•"/>
                      </a:pPr>
                      <a:r>
                        <a:rPr lang="en-US" sz="1400" dirty="0"/>
                        <a:t>Current (amps)</a:t>
                      </a:r>
                    </a:p>
                    <a:p>
                      <a:pPr marL="285750" lvl="0" indent="-285750">
                        <a:buFont typeface="Arial" charset="0"/>
                        <a:buChar char="•"/>
                      </a:pPr>
                      <a:r>
                        <a:rPr lang="en-US" sz="1400" dirty="0"/>
                        <a:t>3Resistance (ohms)</a:t>
                      </a:r>
                    </a:p>
                  </a:txBody>
                  <a:tcPr/>
                </a:tc>
                <a:tc>
                  <a:txBody>
                    <a:bodyPr/>
                    <a:lstStyle/>
                    <a:p>
                      <a:pPr marL="285750" lvl="0" indent="-285750">
                        <a:buFont typeface="Arial" charset="0"/>
                        <a:buChar char="•"/>
                      </a:pPr>
                      <a:r>
                        <a:rPr lang="en-US" sz="1400" dirty="0"/>
                        <a:t>Capacitance</a:t>
                      </a:r>
                    </a:p>
                    <a:p>
                      <a:pPr marL="285750" indent="-285750">
                        <a:buFont typeface="Arial" charset="0"/>
                        <a:buChar char="•"/>
                      </a:pPr>
                      <a:r>
                        <a:rPr lang="en-US" sz="1400" dirty="0"/>
                        <a:t>Frequency</a:t>
                      </a:r>
                    </a:p>
                    <a:p>
                      <a:endParaRPr lang="en-US" sz="1400" dirty="0"/>
                    </a:p>
                  </a:txBody>
                  <a:tcPr/>
                </a:tc>
                <a:extLst>
                  <a:ext uri="{0D108BD9-81ED-4DB2-BD59-A6C34878D82A}">
                    <a16:rowId xmlns:a16="http://schemas.microsoft.com/office/drawing/2014/main" val="10004"/>
                  </a:ext>
                </a:extLst>
              </a:tr>
              <a:tr h="1369203">
                <a:tc>
                  <a:txBody>
                    <a:bodyPr/>
                    <a:lstStyle/>
                    <a:p>
                      <a:r>
                        <a:rPr lang="en-US" sz="1400" dirty="0"/>
                        <a:t>Power supply tester</a:t>
                      </a:r>
                    </a:p>
                  </a:txBody>
                  <a:tcPr>
                    <a:solidFill>
                      <a:srgbClr val="E9EAF2"/>
                    </a:solidFill>
                  </a:tcPr>
                </a:tc>
                <a:tc>
                  <a:txBody>
                    <a:bodyPr/>
                    <a:lstStyle/>
                    <a:p>
                      <a:endParaRPr lang="en-US" sz="1400" dirty="0"/>
                    </a:p>
                  </a:txBody>
                  <a:tcPr>
                    <a:solidFill>
                      <a:srgbClr val="E9EAF2"/>
                    </a:solidFill>
                  </a:tcPr>
                </a:tc>
                <a:tc gridSpan="3">
                  <a:txBody>
                    <a:bodyPr/>
                    <a:lstStyle/>
                    <a:p>
                      <a:r>
                        <a:rPr lang="en-US" sz="1400" dirty="0"/>
                        <a:t>A </a:t>
                      </a:r>
                      <a:r>
                        <a:rPr lang="en-US" sz="1400" b="1" i="1" dirty="0"/>
                        <a:t>power supply tester</a:t>
                      </a:r>
                      <a:r>
                        <a:rPr lang="en-US" sz="1400" dirty="0"/>
                        <a:t> is a custom</a:t>
                      </a:r>
                      <a:r>
                        <a:rPr lang="en-US" sz="1400" baseline="0" dirty="0"/>
                        <a:t> </a:t>
                      </a:r>
                      <a:r>
                        <a:rPr lang="en-US" sz="1400" dirty="0" err="1"/>
                        <a:t>multimeter</a:t>
                      </a:r>
                      <a:r>
                        <a:rPr lang="en-US" sz="1400" dirty="0"/>
                        <a:t> that is used for testing output from a PC power supply. The power supply tester has multiple connectors to test the output for each connector type.</a:t>
                      </a:r>
                    </a:p>
                  </a:txBody>
                  <a:tcPr>
                    <a:solidFill>
                      <a:srgbClr val="E9EAF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pic>
        <p:nvPicPr>
          <p:cNvPr id="9" name="Picture 8"/>
          <p:cNvPicPr>
            <a:picLocks noChangeAspect="1"/>
          </p:cNvPicPr>
          <p:nvPr/>
        </p:nvPicPr>
        <p:blipFill>
          <a:blip r:embed="rId3"/>
          <a:stretch>
            <a:fillRect/>
          </a:stretch>
        </p:blipFill>
        <p:spPr>
          <a:xfrm>
            <a:off x="2713977" y="2283341"/>
            <a:ext cx="1950490" cy="348574"/>
          </a:xfrm>
          <a:prstGeom prst="rect">
            <a:avLst/>
          </a:prstGeom>
        </p:spPr>
      </p:pic>
      <p:pic>
        <p:nvPicPr>
          <p:cNvPr id="10" name="Picture 9"/>
          <p:cNvPicPr>
            <a:picLocks noChangeAspect="1"/>
          </p:cNvPicPr>
          <p:nvPr/>
        </p:nvPicPr>
        <p:blipFill>
          <a:blip r:embed="rId4"/>
          <a:stretch>
            <a:fillRect/>
          </a:stretch>
        </p:blipFill>
        <p:spPr>
          <a:xfrm rot="16200000">
            <a:off x="3374977" y="549012"/>
            <a:ext cx="628492" cy="1950492"/>
          </a:xfrm>
          <a:prstGeom prst="rect">
            <a:avLst/>
          </a:prstGeom>
        </p:spPr>
      </p:pic>
      <p:pic>
        <p:nvPicPr>
          <p:cNvPr id="11" name="Picture 10"/>
          <p:cNvPicPr>
            <a:picLocks noChangeAspect="1"/>
          </p:cNvPicPr>
          <p:nvPr/>
        </p:nvPicPr>
        <p:blipFill>
          <a:blip r:embed="rId5"/>
          <a:stretch>
            <a:fillRect/>
          </a:stretch>
        </p:blipFill>
        <p:spPr>
          <a:xfrm>
            <a:off x="2929569" y="2894234"/>
            <a:ext cx="1334422" cy="1340381"/>
          </a:xfrm>
          <a:prstGeom prst="rect">
            <a:avLst/>
          </a:prstGeom>
        </p:spPr>
      </p:pic>
      <p:pic>
        <p:nvPicPr>
          <p:cNvPr id="14" name="Picture 13"/>
          <p:cNvPicPr>
            <a:picLocks noChangeAspect="1"/>
          </p:cNvPicPr>
          <p:nvPr/>
        </p:nvPicPr>
        <p:blipFill>
          <a:blip r:embed="rId6"/>
          <a:stretch>
            <a:fillRect/>
          </a:stretch>
        </p:blipFill>
        <p:spPr>
          <a:xfrm>
            <a:off x="2852916" y="4463916"/>
            <a:ext cx="1411075" cy="1056944"/>
          </a:xfrm>
          <a:prstGeom prst="rect">
            <a:avLst/>
          </a:prstGeom>
        </p:spPr>
      </p:pic>
    </p:spTree>
    <p:extLst>
      <p:ext uri="{BB962C8B-B14F-4D97-AF65-F5344CB8AC3E}">
        <p14:creationId xmlns:p14="http://schemas.microsoft.com/office/powerpoint/2010/main" val="1239747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3468" y="140339"/>
            <a:ext cx="4026131" cy="523220"/>
          </a:xfrm>
          <a:prstGeom prst="rect">
            <a:avLst/>
          </a:prstGeom>
          <a:noFill/>
        </p:spPr>
        <p:txBody>
          <a:bodyPr wrap="square" rtlCol="0">
            <a:spAutoFit/>
          </a:bodyPr>
          <a:lstStyle/>
          <a:p>
            <a:r>
              <a:rPr lang="en-US" sz="2800" b="1"/>
              <a:t>2.3 PC Tools: (continued)</a:t>
            </a:r>
            <a:endParaRPr lang="en-US" sz="800"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21</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692607593"/>
              </p:ext>
            </p:extLst>
          </p:nvPr>
        </p:nvGraphicFramePr>
        <p:xfrm>
          <a:off x="3649749" y="754999"/>
          <a:ext cx="8128000" cy="3723640"/>
        </p:xfrm>
        <a:graphic>
          <a:graphicData uri="http://schemas.openxmlformats.org/drawingml/2006/table">
            <a:tbl>
              <a:tblPr firstRow="1" bandRow="1">
                <a:tableStyleId>{5C22544A-7EE6-4342-B048-85BDC9FD1C3A}</a:tableStyleId>
              </a:tblPr>
              <a:tblGrid>
                <a:gridCol w="1608975">
                  <a:extLst>
                    <a:ext uri="{9D8B030D-6E8A-4147-A177-3AD203B41FA5}">
                      <a16:colId xmlns:a16="http://schemas.microsoft.com/office/drawing/2014/main" val="20000"/>
                    </a:ext>
                  </a:extLst>
                </a:gridCol>
                <a:gridCol w="6519025">
                  <a:extLst>
                    <a:ext uri="{9D8B030D-6E8A-4147-A177-3AD203B41FA5}">
                      <a16:colId xmlns:a16="http://schemas.microsoft.com/office/drawing/2014/main" val="20001"/>
                    </a:ext>
                  </a:extLst>
                </a:gridCol>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The following devices and components are used for computer repair and maintenance:</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600" dirty="0"/>
                        <a:t>Cable tester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A </a:t>
                      </a:r>
                      <a:r>
                        <a:rPr lang="en-US" sz="1600" b="1" i="1" dirty="0"/>
                        <a:t>cable tester</a:t>
                      </a:r>
                      <a:r>
                        <a:rPr lang="en-US" sz="1600" dirty="0"/>
                        <a:t> verifies that a network can carry a signal from one end to the other, and that all wires within the connector are in their correct positions. Most testers have a single unit that tests both ends of the cable at once. Many testers come with a second unit that you can plug into one end of a long cable run to test the entire cable. </a:t>
                      </a:r>
                    </a:p>
                    <a:p>
                      <a:endParaRPr lang="en-US" sz="1600" dirty="0"/>
                    </a:p>
                  </a:txBody>
                  <a:tcPr/>
                </a:tc>
                <a:extLst>
                  <a:ext uri="{0D108BD9-81ED-4DB2-BD59-A6C34878D82A}">
                    <a16:rowId xmlns:a16="http://schemas.microsoft.com/office/drawing/2014/main" val="10001"/>
                  </a:ext>
                </a:extLst>
              </a:tr>
              <a:tr h="370840">
                <a:tc>
                  <a:txBody>
                    <a:bodyPr/>
                    <a:lstStyle/>
                    <a:p>
                      <a:r>
                        <a:rPr lang="en-US" sz="1600" dirty="0"/>
                        <a:t>Loopback plug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A </a:t>
                      </a:r>
                      <a:r>
                        <a:rPr lang="en-US" sz="1600" b="1" i="1" dirty="0"/>
                        <a:t>loopback plug</a:t>
                      </a:r>
                      <a:r>
                        <a:rPr lang="en-US" sz="1600" dirty="0"/>
                        <a:t> is used to test network communications by redirecting a signal from the transmit port on a device to the receive port on the same device.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Use the loopback plug to verify that a device can both send and receive signals. </a:t>
                      </a:r>
                    </a:p>
                    <a:p>
                      <a:endParaRPr lang="en-US" sz="1600" dirty="0"/>
                    </a:p>
                  </a:txBody>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3"/>
          <a:stretch>
            <a:fillRect/>
          </a:stretch>
        </p:blipFill>
        <p:spPr>
          <a:xfrm>
            <a:off x="427234" y="401949"/>
            <a:ext cx="2942690" cy="2942690"/>
          </a:xfrm>
          <a:prstGeom prst="rect">
            <a:avLst/>
          </a:prstGeom>
        </p:spPr>
      </p:pic>
      <p:pic>
        <p:nvPicPr>
          <p:cNvPr id="8" name="Picture 7"/>
          <p:cNvPicPr>
            <a:picLocks noChangeAspect="1"/>
          </p:cNvPicPr>
          <p:nvPr/>
        </p:nvPicPr>
        <p:blipFill>
          <a:blip r:embed="rId4"/>
          <a:stretch>
            <a:fillRect/>
          </a:stretch>
        </p:blipFill>
        <p:spPr>
          <a:xfrm>
            <a:off x="427234" y="3344639"/>
            <a:ext cx="3175000" cy="3175000"/>
          </a:xfrm>
          <a:prstGeom prst="rect">
            <a:avLst/>
          </a:prstGeom>
        </p:spPr>
      </p:pic>
    </p:spTree>
    <p:extLst>
      <p:ext uri="{BB962C8B-B14F-4D97-AF65-F5344CB8AC3E}">
        <p14:creationId xmlns:p14="http://schemas.microsoft.com/office/powerpoint/2010/main" val="313977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3468" y="140339"/>
            <a:ext cx="4026131" cy="523220"/>
          </a:xfrm>
          <a:prstGeom prst="rect">
            <a:avLst/>
          </a:prstGeom>
          <a:noFill/>
        </p:spPr>
        <p:txBody>
          <a:bodyPr wrap="square" rtlCol="0">
            <a:spAutoFit/>
          </a:bodyPr>
          <a:lstStyle/>
          <a:p>
            <a:r>
              <a:rPr lang="en-US" sz="2800" b="1"/>
              <a:t>2.3 PC Tools: (continued)</a:t>
            </a:r>
            <a:endParaRPr lang="en-US" sz="800"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22</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2099269531"/>
              </p:ext>
            </p:extLst>
          </p:nvPr>
        </p:nvGraphicFramePr>
        <p:xfrm>
          <a:off x="424410" y="728682"/>
          <a:ext cx="8128000" cy="5186680"/>
        </p:xfrm>
        <a:graphic>
          <a:graphicData uri="http://schemas.openxmlformats.org/drawingml/2006/table">
            <a:tbl>
              <a:tblPr firstRow="1" bandRow="1">
                <a:tableStyleId>{5C22544A-7EE6-4342-B048-85BDC9FD1C3A}</a:tableStyleId>
              </a:tblPr>
              <a:tblGrid>
                <a:gridCol w="1608975">
                  <a:extLst>
                    <a:ext uri="{9D8B030D-6E8A-4147-A177-3AD203B41FA5}">
                      <a16:colId xmlns:a16="http://schemas.microsoft.com/office/drawing/2014/main" val="20000"/>
                    </a:ext>
                  </a:extLst>
                </a:gridCol>
                <a:gridCol w="6519025">
                  <a:extLst>
                    <a:ext uri="{9D8B030D-6E8A-4147-A177-3AD203B41FA5}">
                      <a16:colId xmlns:a16="http://schemas.microsoft.com/office/drawing/2014/main" val="20001"/>
                    </a:ext>
                  </a:extLst>
                </a:gridCol>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The following devices and components are used for computer repair and maintenance:</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600" dirty="0"/>
                        <a:t>Known good spares</a:t>
                      </a:r>
                    </a:p>
                  </a:txBody>
                  <a:tcPr/>
                </a:tc>
                <a:tc>
                  <a:txBody>
                    <a:bodyPr/>
                    <a:lstStyle/>
                    <a:p>
                      <a:r>
                        <a:rPr lang="en-US" sz="1600" b="1" i="1" dirty="0"/>
                        <a:t>Known good spares</a:t>
                      </a:r>
                      <a:r>
                        <a:rPr lang="en-US" sz="1600" dirty="0"/>
                        <a:t> are a set of components that you know are in proper functioning order. </a:t>
                      </a:r>
                    </a:p>
                    <a:p>
                      <a:endParaRPr lang="en-US" sz="1600" dirty="0"/>
                    </a:p>
                    <a:p>
                      <a:r>
                        <a:rPr lang="en-US" sz="1600" dirty="0"/>
                        <a:t>If you suspect a problem in a component, swap it with the known good component. If the problem is not resolved, troubleshoot other components.</a:t>
                      </a:r>
                    </a:p>
                    <a:p>
                      <a:endParaRPr lang="en-US" sz="1600" dirty="0"/>
                    </a:p>
                    <a:p>
                      <a:r>
                        <a:rPr lang="en-US" sz="1600" dirty="0"/>
                        <a:t>Examples of using this strategy are:</a:t>
                      </a:r>
                    </a:p>
                    <a:p>
                      <a:endParaRPr lang="en-US" sz="1600" dirty="0"/>
                    </a:p>
                    <a:p>
                      <a:pPr lvl="0"/>
                      <a:r>
                        <a:rPr lang="en-US" sz="1600" dirty="0"/>
                        <a:t>1 - Changing the cable connecting a computer to the network</a:t>
                      </a:r>
                    </a:p>
                    <a:p>
                      <a:pPr lvl="0"/>
                      <a:r>
                        <a:rPr lang="en-US" sz="1600" dirty="0"/>
                        <a:t>2 - Connecting a different monitor to a computer</a:t>
                      </a:r>
                    </a:p>
                    <a:p>
                      <a:r>
                        <a:rPr lang="en-US" sz="1600" dirty="0"/>
                        <a:t>3 - Replacing an expansion card </a:t>
                      </a:r>
                    </a:p>
                    <a:p>
                      <a:endParaRPr lang="en-US" sz="1600" dirty="0"/>
                    </a:p>
                  </a:txBody>
                  <a:tcPr/>
                </a:tc>
                <a:extLst>
                  <a:ext uri="{0D108BD9-81ED-4DB2-BD59-A6C34878D82A}">
                    <a16:rowId xmlns:a16="http://schemas.microsoft.com/office/drawing/2014/main" val="10001"/>
                  </a:ext>
                </a:extLst>
              </a:tr>
              <a:tr h="370840">
                <a:tc>
                  <a:txBody>
                    <a:bodyPr/>
                    <a:lstStyle/>
                    <a:p>
                      <a:r>
                        <a:rPr lang="en-US" sz="1600" dirty="0"/>
                        <a:t>POST card </a:t>
                      </a:r>
                    </a:p>
                  </a:txBody>
                  <a:tcPr/>
                </a:tc>
                <a:tc>
                  <a:txBody>
                    <a:bodyPr/>
                    <a:lstStyle/>
                    <a:p>
                      <a:r>
                        <a:rPr lang="en-US" sz="1600" dirty="0"/>
                        <a:t> A </a:t>
                      </a:r>
                      <a:r>
                        <a:rPr lang="en-US" sz="1600" b="1" i="1" dirty="0"/>
                        <a:t>POST card</a:t>
                      </a:r>
                      <a:r>
                        <a:rPr lang="en-US" sz="1600" dirty="0"/>
                        <a:t> is an expansion board that you insert into an expansion slot. It is typically used to troubleshoot a computer system that doesn't start up correctly. </a:t>
                      </a:r>
                    </a:p>
                    <a:p>
                      <a:endParaRPr lang="en-US" sz="1600" dirty="0"/>
                    </a:p>
                    <a:p>
                      <a:r>
                        <a:rPr lang="en-US" sz="1600" dirty="0"/>
                        <a:t>The POST card displays output from the BIOS during the Power-On Self-Test (POST).</a:t>
                      </a:r>
                    </a:p>
                    <a:p>
                      <a:endParaRPr lang="en-US" sz="1600" dirty="0"/>
                    </a:p>
                  </a:txBody>
                  <a:tcPr/>
                </a:tc>
                <a:extLst>
                  <a:ext uri="{0D108BD9-81ED-4DB2-BD59-A6C34878D82A}">
                    <a16:rowId xmlns:a16="http://schemas.microsoft.com/office/drawing/2014/main" val="10002"/>
                  </a:ext>
                </a:extLst>
              </a:tr>
            </a:tbl>
          </a:graphicData>
        </a:graphic>
      </p:graphicFrame>
      <p:pic>
        <p:nvPicPr>
          <p:cNvPr id="8" name="Picture 7"/>
          <p:cNvPicPr>
            <a:picLocks noChangeAspect="1"/>
          </p:cNvPicPr>
          <p:nvPr/>
        </p:nvPicPr>
        <p:blipFill>
          <a:blip r:embed="rId3"/>
          <a:stretch>
            <a:fillRect/>
          </a:stretch>
        </p:blipFill>
        <p:spPr>
          <a:xfrm>
            <a:off x="8689087" y="3556268"/>
            <a:ext cx="3145458" cy="2359094"/>
          </a:xfrm>
          <a:prstGeom prst="rect">
            <a:avLst/>
          </a:prstGeom>
        </p:spPr>
      </p:pic>
      <p:pic>
        <p:nvPicPr>
          <p:cNvPr id="16" name="Picture 15"/>
          <p:cNvPicPr>
            <a:picLocks noChangeAspect="1"/>
          </p:cNvPicPr>
          <p:nvPr/>
        </p:nvPicPr>
        <p:blipFill>
          <a:blip r:embed="rId4"/>
          <a:stretch>
            <a:fillRect/>
          </a:stretch>
        </p:blipFill>
        <p:spPr>
          <a:xfrm>
            <a:off x="8552410" y="795940"/>
            <a:ext cx="3502913" cy="2623804"/>
          </a:xfrm>
          <a:prstGeom prst="rect">
            <a:avLst/>
          </a:prstGeom>
        </p:spPr>
      </p:pic>
    </p:spTree>
    <p:extLst>
      <p:ext uri="{BB962C8B-B14F-4D97-AF65-F5344CB8AC3E}">
        <p14:creationId xmlns:p14="http://schemas.microsoft.com/office/powerpoint/2010/main" val="620002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410" y="215153"/>
            <a:ext cx="3435927" cy="523220"/>
          </a:xfrm>
          <a:prstGeom prst="rect">
            <a:avLst/>
          </a:prstGeom>
          <a:noFill/>
        </p:spPr>
        <p:txBody>
          <a:bodyPr wrap="square" rtlCol="0">
            <a:spAutoFit/>
          </a:bodyPr>
          <a:lstStyle/>
          <a:p>
            <a:r>
              <a:rPr lang="en-US" sz="2800" b="1"/>
              <a:t>2.4 Maintenance:</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23</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716093398"/>
              </p:ext>
            </p:extLst>
          </p:nvPr>
        </p:nvGraphicFramePr>
        <p:xfrm>
          <a:off x="3507971" y="766296"/>
          <a:ext cx="8253262" cy="5156200"/>
        </p:xfrm>
        <a:graphic>
          <a:graphicData uri="http://schemas.openxmlformats.org/drawingml/2006/table">
            <a:tbl>
              <a:tblPr firstRow="1" bandRow="1">
                <a:tableStyleId>{5C22544A-7EE6-4342-B048-85BDC9FD1C3A}</a:tableStyleId>
              </a:tblPr>
              <a:tblGrid>
                <a:gridCol w="1805870">
                  <a:extLst>
                    <a:ext uri="{9D8B030D-6E8A-4147-A177-3AD203B41FA5}">
                      <a16:colId xmlns:a16="http://schemas.microsoft.com/office/drawing/2014/main" val="20000"/>
                    </a:ext>
                  </a:extLst>
                </a:gridCol>
                <a:gridCol w="6447392">
                  <a:extLst>
                    <a:ext uri="{9D8B030D-6E8A-4147-A177-3AD203B41FA5}">
                      <a16:colId xmlns:a16="http://schemas.microsoft.com/office/drawing/2014/main" val="20001"/>
                    </a:ext>
                  </a:extLst>
                </a:gridCol>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The following devices and components are used for computer repair and maintenance:</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400" dirty="0"/>
                        <a:t>Heating, ventilation, and air conditioning (HVAC)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For computer components, design HVAC systems with the following in mind: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lvl="0"/>
                      <a:r>
                        <a:rPr lang="en-US" sz="1400" dirty="0"/>
                        <a:t>1 - Keep temperature between 70 and 74 degrees to prevent components from</a:t>
                      </a:r>
                      <a:r>
                        <a:rPr lang="en-US" sz="1400" baseline="0" dirty="0"/>
                        <a:t> </a:t>
                      </a:r>
                      <a:r>
                        <a:rPr lang="en-US" sz="1400" dirty="0"/>
                        <a:t>overheating.</a:t>
                      </a:r>
                    </a:p>
                    <a:p>
                      <a:pPr lvl="0"/>
                      <a:endParaRPr lang="en-US" sz="1400" dirty="0"/>
                    </a:p>
                    <a:p>
                      <a:r>
                        <a:rPr lang="en-US" sz="1400" dirty="0"/>
                        <a:t>2 - Keep humidity between 40 and 70 percent to</a:t>
                      </a:r>
                      <a:r>
                        <a:rPr lang="en-US" sz="1400" baseline="0" dirty="0"/>
                        <a:t> </a:t>
                      </a:r>
                      <a:r>
                        <a:rPr lang="en-US" sz="1400" dirty="0"/>
                        <a:t>prevent </a:t>
                      </a:r>
                      <a:r>
                        <a:rPr lang="en-US" sz="1400" i="1" dirty="0"/>
                        <a:t>electrostatic discharge</a:t>
                      </a:r>
                      <a:r>
                        <a:rPr lang="en-US" sz="1400" dirty="0"/>
                        <a:t> (ESD).</a:t>
                      </a:r>
                    </a:p>
                    <a:p>
                      <a:endParaRPr lang="en-US" sz="1400" dirty="0"/>
                    </a:p>
                    <a:p>
                      <a:r>
                        <a:rPr lang="en-US" sz="1400" dirty="0"/>
                        <a:t>3 - Make sure server rooms have separate ducting or HVAC systems from the rest of the building for better temperature control.</a:t>
                      </a:r>
                    </a:p>
                    <a:p>
                      <a:endParaRPr lang="en-US" sz="1400" dirty="0"/>
                    </a:p>
                    <a:p>
                      <a:r>
                        <a:rPr lang="en-US" sz="1400" dirty="0"/>
                        <a:t>4 - Use </a:t>
                      </a:r>
                      <a:r>
                        <a:rPr lang="en-US" sz="1400" i="1" dirty="0"/>
                        <a:t>positive pressure</a:t>
                      </a:r>
                      <a:r>
                        <a:rPr lang="en-US" sz="1400" dirty="0"/>
                        <a:t> systems. Positive pressure systems protect the air quality in the facility by causing air to be forced out through doors, windows, and other</a:t>
                      </a:r>
                      <a:r>
                        <a:rPr lang="en-US" sz="1400" baseline="0" dirty="0"/>
                        <a:t> </a:t>
                      </a:r>
                      <a:r>
                        <a:rPr lang="en-US" sz="1400" dirty="0"/>
                        <a:t>openings. </a:t>
                      </a:r>
                    </a:p>
                    <a:p>
                      <a:endParaRPr lang="en-US" sz="1400" i="1" dirty="0"/>
                    </a:p>
                    <a:p>
                      <a:pPr marL="742950" lvl="1" indent="-285750">
                        <a:buFont typeface="Courier New" charset="0"/>
                        <a:buChar char="o"/>
                      </a:pPr>
                      <a:r>
                        <a:rPr lang="en-US" sz="1400" i="1" dirty="0"/>
                        <a:t>Negative pressure</a:t>
                      </a:r>
                      <a:r>
                        <a:rPr lang="en-US" sz="1400" dirty="0"/>
                        <a:t> systems draw air in, potentially bringing in airborne particles such as dust or smoke. </a:t>
                      </a:r>
                    </a:p>
                    <a:p>
                      <a:pPr marL="742950" lvl="1" indent="-285750">
                        <a:buFont typeface="Courier New" charset="0"/>
                        <a:buChar char="o"/>
                      </a:pPr>
                      <a:endParaRPr lang="en-US" sz="1400" dirty="0"/>
                    </a:p>
                    <a:p>
                      <a:pPr marL="742950" lvl="1" indent="-285750">
                        <a:buFont typeface="Courier New" charset="0"/>
                        <a:buChar char="o"/>
                      </a:pPr>
                      <a:r>
                        <a:rPr lang="en-US" sz="1400" dirty="0"/>
                        <a:t>Positive pressure systems are more energy effective.</a:t>
                      </a:r>
                    </a:p>
                    <a:p>
                      <a:endParaRPr lang="en-US" sz="1400" dirty="0"/>
                    </a:p>
                    <a:p>
                      <a:pPr lvl="0"/>
                      <a:r>
                        <a:rPr lang="en-US" sz="1400" dirty="0"/>
                        <a:t>5 - For areas with heavy smoke or dust, add filters to air Intake systems to filter out Airborne particulates.</a:t>
                      </a:r>
                    </a:p>
                    <a:p>
                      <a:pPr lvl="0"/>
                      <a:endParaRPr lang="en-US" sz="1400"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3"/>
          <a:stretch>
            <a:fillRect/>
          </a:stretch>
        </p:blipFill>
        <p:spPr>
          <a:xfrm>
            <a:off x="495871" y="766296"/>
            <a:ext cx="2844598" cy="1463196"/>
          </a:xfrm>
          <a:prstGeom prst="rect">
            <a:avLst/>
          </a:prstGeom>
        </p:spPr>
      </p:pic>
      <p:pic>
        <p:nvPicPr>
          <p:cNvPr id="8" name="Picture 7"/>
          <p:cNvPicPr>
            <a:picLocks noChangeAspect="1"/>
          </p:cNvPicPr>
          <p:nvPr/>
        </p:nvPicPr>
        <p:blipFill>
          <a:blip r:embed="rId4"/>
          <a:stretch>
            <a:fillRect/>
          </a:stretch>
        </p:blipFill>
        <p:spPr>
          <a:xfrm>
            <a:off x="495871" y="2429838"/>
            <a:ext cx="2830588" cy="1803115"/>
          </a:xfrm>
          <a:prstGeom prst="rect">
            <a:avLst/>
          </a:prstGeom>
        </p:spPr>
      </p:pic>
      <p:pic>
        <p:nvPicPr>
          <p:cNvPr id="9" name="Picture 8"/>
          <p:cNvPicPr>
            <a:picLocks noChangeAspect="1"/>
          </p:cNvPicPr>
          <p:nvPr/>
        </p:nvPicPr>
        <p:blipFill>
          <a:blip r:embed="rId5"/>
          <a:stretch>
            <a:fillRect/>
          </a:stretch>
        </p:blipFill>
        <p:spPr>
          <a:xfrm>
            <a:off x="495871" y="4433299"/>
            <a:ext cx="2818890" cy="1436377"/>
          </a:xfrm>
          <a:prstGeom prst="rect">
            <a:avLst/>
          </a:prstGeom>
        </p:spPr>
      </p:pic>
    </p:spTree>
    <p:extLst>
      <p:ext uri="{BB962C8B-B14F-4D97-AF65-F5344CB8AC3E}">
        <p14:creationId xmlns:p14="http://schemas.microsoft.com/office/powerpoint/2010/main" val="2400411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411" y="215153"/>
            <a:ext cx="4608022" cy="523220"/>
          </a:xfrm>
          <a:prstGeom prst="rect">
            <a:avLst/>
          </a:prstGeom>
          <a:noFill/>
        </p:spPr>
        <p:txBody>
          <a:bodyPr wrap="square" rtlCol="0">
            <a:spAutoFit/>
          </a:bodyPr>
          <a:lstStyle/>
          <a:p>
            <a:r>
              <a:rPr lang="en-US" sz="2800" b="1"/>
              <a:t>2.4 Maintenance: (continued)</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24</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893125553"/>
              </p:ext>
            </p:extLst>
          </p:nvPr>
        </p:nvGraphicFramePr>
        <p:xfrm>
          <a:off x="765342" y="853103"/>
          <a:ext cx="8128000" cy="5699760"/>
        </p:xfrm>
        <a:graphic>
          <a:graphicData uri="http://schemas.openxmlformats.org/drawingml/2006/table">
            <a:tbl>
              <a:tblPr firstRow="1" bandRow="1">
                <a:tableStyleId>{5C22544A-7EE6-4342-B048-85BDC9FD1C3A}</a:tableStyleId>
              </a:tblPr>
              <a:tblGrid>
                <a:gridCol w="2174240">
                  <a:extLst>
                    <a:ext uri="{9D8B030D-6E8A-4147-A177-3AD203B41FA5}">
                      <a16:colId xmlns:a16="http://schemas.microsoft.com/office/drawing/2014/main" val="20000"/>
                    </a:ext>
                  </a:extLst>
                </a:gridCol>
                <a:gridCol w="5953760">
                  <a:extLst>
                    <a:ext uri="{9D8B030D-6E8A-4147-A177-3AD203B41FA5}">
                      <a16:colId xmlns:a16="http://schemas.microsoft.com/office/drawing/2014/main" val="20001"/>
                    </a:ext>
                  </a:extLst>
                </a:gridCol>
              </a:tblGrid>
              <a:tr h="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The following devices and components are used for computer repair and maintenance:</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400" dirty="0"/>
                        <a:t>Interference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a:t>Interferenc</a:t>
                      </a:r>
                      <a:r>
                        <a:rPr lang="en-US" sz="1400" i="1" dirty="0"/>
                        <a:t>e</a:t>
                      </a:r>
                      <a:r>
                        <a:rPr lang="en-US" sz="1400" dirty="0"/>
                        <a:t> is a signal that corrupts or destroys regular signals. Interference affects signals used by two devices to communicate on a network. Listed below are two types of interference that affect computer networks:</a:t>
                      </a:r>
                    </a:p>
                    <a:p>
                      <a:endParaRPr lang="en-US" sz="1400" dirty="0"/>
                    </a:p>
                  </a:txBody>
                  <a:tcPr/>
                </a:tc>
                <a:extLst>
                  <a:ext uri="{0D108BD9-81ED-4DB2-BD59-A6C34878D82A}">
                    <a16:rowId xmlns:a16="http://schemas.microsoft.com/office/drawing/2014/main" val="10001"/>
                  </a:ext>
                </a:extLst>
              </a:tr>
              <a:tr h="370840">
                <a:tc>
                  <a:txBody>
                    <a:bodyPr/>
                    <a:lstStyle/>
                    <a:p>
                      <a:r>
                        <a:rPr lang="en-US" sz="1400" dirty="0"/>
                        <a:t>Electromagnetic Interference (EMI)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EMI</a:t>
                      </a:r>
                      <a:r>
                        <a:rPr lang="en-US" sz="1400" dirty="0"/>
                        <a:t> is interference that affects wired networking signals.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a:t>EMI is caused by motors, heavy machinery, and fluorescent lights.</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sz="1400" dirty="0"/>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a:t>Use shielded twisted pair cable to protect signals sent on Ethernet twisted pair cabling.</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sz="1400" dirty="0"/>
                    </a:p>
                    <a:p>
                      <a:pPr marL="800100" marR="0" lvl="1" indent="-342900" algn="l" defTabSz="914400" rtl="0" eaLnBrk="1" fontAlgn="auto" latinLnBrk="0" hangingPunct="1">
                        <a:lnSpc>
                          <a:spcPct val="100000"/>
                        </a:lnSpc>
                        <a:spcBef>
                          <a:spcPts val="0"/>
                        </a:spcBef>
                        <a:spcAft>
                          <a:spcPts val="0"/>
                        </a:spcAft>
                        <a:buClrTx/>
                        <a:buSzTx/>
                        <a:buFont typeface="Courier New" charset="0"/>
                        <a:buChar char="o"/>
                        <a:tabLst/>
                        <a:defRPr/>
                      </a:pPr>
                      <a:r>
                        <a:rPr lang="en-US" sz="1400" dirty="0"/>
                        <a:t>If necessary, use fiber optic cables to eliminate the effects of interference.</a:t>
                      </a:r>
                    </a:p>
                    <a:p>
                      <a:endParaRPr lang="en-US" sz="1400" dirty="0"/>
                    </a:p>
                  </a:txBody>
                  <a:tcPr/>
                </a:tc>
                <a:extLst>
                  <a:ext uri="{0D108BD9-81ED-4DB2-BD59-A6C34878D82A}">
                    <a16:rowId xmlns:a16="http://schemas.microsoft.com/office/drawing/2014/main" val="10002"/>
                  </a:ext>
                </a:extLst>
              </a:tr>
              <a:tr h="370840">
                <a:tc>
                  <a:txBody>
                    <a:bodyPr/>
                    <a:lstStyle/>
                    <a:p>
                      <a:r>
                        <a:rPr lang="en-US" sz="1400" dirty="0"/>
                        <a:t>Radio Frequency </a:t>
                      </a:r>
                    </a:p>
                  </a:txBody>
                  <a:tcPr/>
                </a:tc>
                <a:tc>
                  <a:txBody>
                    <a:bodyPr/>
                    <a:lstStyle/>
                    <a:p>
                      <a:r>
                        <a:rPr lang="en-US" sz="1400" b="1" dirty="0"/>
                        <a:t>RFI</a:t>
                      </a:r>
                      <a:r>
                        <a:rPr lang="en-US" sz="1400" dirty="0"/>
                        <a:t> is interference on the radio channel used by wireless networking devices</a:t>
                      </a:r>
                    </a:p>
                    <a:p>
                      <a:pPr lvl="0"/>
                      <a:endParaRPr lang="en-US" sz="1400" dirty="0"/>
                    </a:p>
                    <a:p>
                      <a:pPr lvl="0"/>
                      <a:r>
                        <a:rPr lang="en-US" sz="1400" dirty="0"/>
                        <a:t>1 - RFI can be caused by nearby wireless devices using the same channel, cordless phones, or microwave ovens.</a:t>
                      </a:r>
                    </a:p>
                    <a:p>
                      <a:endParaRPr lang="en-US" sz="1400" dirty="0"/>
                    </a:p>
                    <a:p>
                      <a:r>
                        <a:rPr lang="en-US" sz="1400" dirty="0"/>
                        <a:t>2 - Wireless networks that use the 2.4 GHz frequency range (801.11b and 802.11g) are susceptible to RFI.</a:t>
                      </a:r>
                    </a:p>
                    <a:p>
                      <a:endParaRPr lang="en-US" sz="1400" dirty="0"/>
                    </a:p>
                    <a:p>
                      <a:r>
                        <a:rPr lang="en-US" sz="1400" dirty="0"/>
                        <a:t>3 - RFI can be reduced by using a wireless networking standard that operates in the 5.75 GHz range or by using a different channel for wireless devices.</a:t>
                      </a:r>
                    </a:p>
                  </a:txBody>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3"/>
          <a:stretch>
            <a:fillRect/>
          </a:stretch>
        </p:blipFill>
        <p:spPr>
          <a:xfrm>
            <a:off x="1018997" y="4748334"/>
            <a:ext cx="1580365" cy="1504782"/>
          </a:xfrm>
          <a:prstGeom prst="rect">
            <a:avLst/>
          </a:prstGeom>
        </p:spPr>
      </p:pic>
      <p:pic>
        <p:nvPicPr>
          <p:cNvPr id="9" name="Picture 8"/>
          <p:cNvPicPr>
            <a:picLocks noChangeAspect="1"/>
          </p:cNvPicPr>
          <p:nvPr/>
        </p:nvPicPr>
        <p:blipFill>
          <a:blip r:embed="rId4"/>
          <a:stretch>
            <a:fillRect/>
          </a:stretch>
        </p:blipFill>
        <p:spPr>
          <a:xfrm>
            <a:off x="9072509" y="3821986"/>
            <a:ext cx="2871184" cy="1757451"/>
          </a:xfrm>
          <a:prstGeom prst="rect">
            <a:avLst/>
          </a:prstGeom>
        </p:spPr>
      </p:pic>
      <p:pic>
        <p:nvPicPr>
          <p:cNvPr id="10" name="Picture 9"/>
          <p:cNvPicPr>
            <a:picLocks noChangeAspect="1"/>
          </p:cNvPicPr>
          <p:nvPr/>
        </p:nvPicPr>
        <p:blipFill>
          <a:blip r:embed="rId5"/>
          <a:stretch>
            <a:fillRect/>
          </a:stretch>
        </p:blipFill>
        <p:spPr>
          <a:xfrm>
            <a:off x="8987619" y="1664413"/>
            <a:ext cx="2890717" cy="2324136"/>
          </a:xfrm>
          <a:prstGeom prst="rect">
            <a:avLst/>
          </a:prstGeom>
        </p:spPr>
      </p:pic>
    </p:spTree>
    <p:extLst>
      <p:ext uri="{BB962C8B-B14F-4D97-AF65-F5344CB8AC3E}">
        <p14:creationId xmlns:p14="http://schemas.microsoft.com/office/powerpoint/2010/main" val="2368478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410" y="215153"/>
            <a:ext cx="4574771" cy="523220"/>
          </a:xfrm>
          <a:prstGeom prst="rect">
            <a:avLst/>
          </a:prstGeom>
          <a:noFill/>
        </p:spPr>
        <p:txBody>
          <a:bodyPr wrap="square" rtlCol="0">
            <a:spAutoFit/>
          </a:bodyPr>
          <a:lstStyle/>
          <a:p>
            <a:r>
              <a:rPr lang="en-US" sz="2800" b="1"/>
              <a:t>2.4 Maintenance: (continued)</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25</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643455319"/>
              </p:ext>
            </p:extLst>
          </p:nvPr>
        </p:nvGraphicFramePr>
        <p:xfrm>
          <a:off x="3580829" y="891221"/>
          <a:ext cx="8128000" cy="4023360"/>
        </p:xfrm>
        <a:graphic>
          <a:graphicData uri="http://schemas.openxmlformats.org/drawingml/2006/table">
            <a:tbl>
              <a:tblPr firstRow="1" bandRow="1">
                <a:tableStyleId>{5C22544A-7EE6-4342-B048-85BDC9FD1C3A}</a:tableStyleId>
              </a:tblPr>
              <a:tblGrid>
                <a:gridCol w="1434407">
                  <a:extLst>
                    <a:ext uri="{9D8B030D-6E8A-4147-A177-3AD203B41FA5}">
                      <a16:colId xmlns:a16="http://schemas.microsoft.com/office/drawing/2014/main" val="20000"/>
                    </a:ext>
                  </a:extLst>
                </a:gridCol>
                <a:gridCol w="6693593">
                  <a:extLst>
                    <a:ext uri="{9D8B030D-6E8A-4147-A177-3AD203B41FA5}">
                      <a16:colId xmlns:a16="http://schemas.microsoft.com/office/drawing/2014/main" val="20001"/>
                    </a:ext>
                  </a:extLst>
                </a:gridCol>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The following devices and components are used for computer repair and maintenance:</a:t>
                      </a:r>
                    </a:p>
                    <a:p>
                      <a:endParaRPr lang="en-US" sz="1400"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400" dirty="0"/>
                        <a:t>Magnetic fields</a:t>
                      </a:r>
                    </a:p>
                  </a:txBody>
                  <a:tcPr/>
                </a:tc>
                <a:tc>
                  <a:txBody>
                    <a:bodyPr/>
                    <a:lstStyle/>
                    <a:p>
                      <a:r>
                        <a:rPr lang="en-US" sz="1400" b="1" dirty="0"/>
                        <a:t>Magnetic fields </a:t>
                      </a:r>
                      <a:r>
                        <a:rPr lang="en-US" sz="1400" dirty="0"/>
                        <a:t>located close to a computer can cause undesired effects or even data loss.</a:t>
                      </a:r>
                    </a:p>
                    <a:p>
                      <a:endParaRPr lang="en-US" sz="1400" dirty="0"/>
                    </a:p>
                    <a:p>
                      <a:pPr lvl="0"/>
                      <a:r>
                        <a:rPr lang="en-US" sz="1400" dirty="0"/>
                        <a:t>1 - Hard drives and tape storage devices use magnetic charges on a disk or tape for storing data.</a:t>
                      </a:r>
                    </a:p>
                    <a:p>
                      <a:pPr lvl="0"/>
                      <a:endParaRPr lang="en-US" sz="1400" dirty="0"/>
                    </a:p>
                    <a:p>
                      <a:pPr lvl="0"/>
                      <a:r>
                        <a:rPr lang="en-US" sz="1400" dirty="0"/>
                        <a:t>While hard disks are shielded and protected from all but the strongest magnets, be careful with tapes.</a:t>
                      </a:r>
                    </a:p>
                    <a:p>
                      <a:pPr lvl="0"/>
                      <a:endParaRPr lang="en-US" sz="1400" dirty="0"/>
                    </a:p>
                    <a:p>
                      <a:pPr marL="342900" lvl="0" indent="-342900">
                        <a:buFont typeface="+mj-lt"/>
                        <a:buAutoNum type="arabicPeriod"/>
                      </a:pPr>
                      <a:r>
                        <a:rPr lang="en-US" sz="1400" dirty="0"/>
                        <a:t>Getting a magnet too close to these components could erase data.</a:t>
                      </a:r>
                    </a:p>
                    <a:p>
                      <a:pPr marL="228600" lvl="0" indent="-228600">
                        <a:buFont typeface="+mj-lt"/>
                        <a:buAutoNum type="arabicPeriod"/>
                      </a:pPr>
                      <a:endParaRPr lang="en-US" sz="1400" dirty="0"/>
                    </a:p>
                    <a:p>
                      <a:pPr marL="342900" indent="-342900">
                        <a:buFont typeface="+mj-lt"/>
                        <a:buAutoNum type="arabicPeriod"/>
                      </a:pPr>
                      <a:r>
                        <a:rPr lang="en-US" sz="1400" dirty="0"/>
                        <a:t>Speakers, motors, and generators contain magnets (keep sensitive components away from these devices).</a:t>
                      </a:r>
                    </a:p>
                    <a:p>
                      <a:pPr marL="228600" indent="-228600">
                        <a:buFont typeface="+mj-lt"/>
                        <a:buAutoNum type="arabicPeriod"/>
                      </a:pPr>
                      <a:endParaRPr lang="en-US" sz="1400" dirty="0"/>
                    </a:p>
                    <a:p>
                      <a:pPr marL="342900" indent="-342900">
                        <a:buFont typeface="+mj-lt"/>
                        <a:buAutoNum type="arabicPeriod"/>
                      </a:pPr>
                      <a:r>
                        <a:rPr lang="en-US" sz="1400" dirty="0"/>
                        <a:t>Solid state storage devices (such as RAM or flash drives) are not affected by magnetic fields.</a:t>
                      </a:r>
                    </a:p>
                    <a:p>
                      <a:endParaRPr lang="en-US" sz="1400"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3"/>
          <a:stretch>
            <a:fillRect/>
          </a:stretch>
        </p:blipFill>
        <p:spPr>
          <a:xfrm>
            <a:off x="366587" y="552173"/>
            <a:ext cx="3033234" cy="1677318"/>
          </a:xfrm>
          <a:prstGeom prst="rect">
            <a:avLst/>
          </a:prstGeom>
        </p:spPr>
      </p:pic>
      <p:pic>
        <p:nvPicPr>
          <p:cNvPr id="9" name="Picture 8"/>
          <p:cNvPicPr>
            <a:picLocks noChangeAspect="1"/>
          </p:cNvPicPr>
          <p:nvPr/>
        </p:nvPicPr>
        <p:blipFill>
          <a:blip r:embed="rId4"/>
          <a:stretch>
            <a:fillRect/>
          </a:stretch>
        </p:blipFill>
        <p:spPr>
          <a:xfrm>
            <a:off x="366587" y="2330969"/>
            <a:ext cx="3033234" cy="1502354"/>
          </a:xfrm>
          <a:prstGeom prst="rect">
            <a:avLst/>
          </a:prstGeom>
        </p:spPr>
      </p:pic>
      <p:pic>
        <p:nvPicPr>
          <p:cNvPr id="10" name="Picture 9"/>
          <p:cNvPicPr>
            <a:picLocks noChangeAspect="1"/>
          </p:cNvPicPr>
          <p:nvPr/>
        </p:nvPicPr>
        <p:blipFill>
          <a:blip r:embed="rId5"/>
          <a:stretch>
            <a:fillRect/>
          </a:stretch>
        </p:blipFill>
        <p:spPr>
          <a:xfrm>
            <a:off x="366587" y="3934801"/>
            <a:ext cx="3033234" cy="2343322"/>
          </a:xfrm>
          <a:prstGeom prst="rect">
            <a:avLst/>
          </a:prstGeom>
        </p:spPr>
      </p:pic>
    </p:spTree>
    <p:extLst>
      <p:ext uri="{BB962C8B-B14F-4D97-AF65-F5344CB8AC3E}">
        <p14:creationId xmlns:p14="http://schemas.microsoft.com/office/powerpoint/2010/main" val="4112704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7352" y="115400"/>
            <a:ext cx="4463935" cy="523220"/>
          </a:xfrm>
          <a:prstGeom prst="rect">
            <a:avLst/>
          </a:prstGeom>
          <a:noFill/>
        </p:spPr>
        <p:txBody>
          <a:bodyPr wrap="square" rtlCol="0">
            <a:spAutoFit/>
          </a:bodyPr>
          <a:lstStyle/>
          <a:p>
            <a:r>
              <a:rPr lang="en-US" sz="2800" b="1"/>
              <a:t>2.4 Maintenance: (Cleaning)</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26</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101982842"/>
              </p:ext>
            </p:extLst>
          </p:nvPr>
        </p:nvGraphicFramePr>
        <p:xfrm>
          <a:off x="610525" y="748582"/>
          <a:ext cx="8128000" cy="426720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One of the best things you can do to keep your system running efficiently is to keep it clean. Be aware of the following facts about cleaning your computer:</a:t>
                      </a:r>
                    </a:p>
                    <a:p>
                      <a:endParaRPr lang="en-US" sz="1600" dirty="0"/>
                    </a:p>
                  </a:txBody>
                  <a:tcPr/>
                </a:tc>
                <a:extLst>
                  <a:ext uri="{0D108BD9-81ED-4DB2-BD59-A6C34878D82A}">
                    <a16:rowId xmlns:a16="http://schemas.microsoft.com/office/drawing/2014/main" val="10000"/>
                  </a:ext>
                </a:extLst>
              </a:tr>
              <a:tr h="370840">
                <a:tc>
                  <a:txBody>
                    <a:bodyPr/>
                    <a:lstStyle/>
                    <a:p>
                      <a:pPr lvl="0"/>
                      <a:r>
                        <a:rPr lang="en-US" sz="1600" b="1" dirty="0"/>
                        <a:t>Common computer cleaning supplies include:</a:t>
                      </a:r>
                    </a:p>
                    <a:p>
                      <a:pPr marL="0" lvl="1"/>
                      <a:r>
                        <a:rPr lang="en-US" sz="1600" dirty="0"/>
                        <a:t>	1 - Lint free cloth</a:t>
                      </a:r>
                    </a:p>
                    <a:p>
                      <a:pPr marL="0" lvl="1"/>
                      <a:r>
                        <a:rPr lang="en-US" sz="1600" dirty="0"/>
                        <a:t>	2 - Compressed air or air compressor</a:t>
                      </a:r>
                    </a:p>
                    <a:p>
                      <a:pPr marL="0" lvl="1"/>
                      <a:r>
                        <a:rPr lang="en-US" sz="1600" dirty="0"/>
                        <a:t>	3 - Small anti-static vacuum</a:t>
                      </a:r>
                    </a:p>
                    <a:p>
                      <a:pPr marL="0" lvl="1"/>
                      <a:r>
                        <a:rPr lang="en-US" sz="1600" dirty="0"/>
                        <a:t>	4 - Denatured or isopropyl alcohol</a:t>
                      </a:r>
                    </a:p>
                    <a:p>
                      <a:endParaRPr lang="en-US" sz="1600" dirty="0"/>
                    </a:p>
                  </a:txBody>
                  <a:tcPr/>
                </a:tc>
                <a:extLst>
                  <a:ext uri="{0D108BD9-81ED-4DB2-BD59-A6C34878D82A}">
                    <a16:rowId xmlns:a16="http://schemas.microsoft.com/office/drawing/2014/main" val="10001"/>
                  </a:ext>
                </a:extLst>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1" dirty="0"/>
                        <a:t>Regular, periodic cleaning gives you the chance to inspect all components. Look for worn or failed components. On</a:t>
                      </a:r>
                      <a:r>
                        <a:rPr lang="en-US" sz="1600" b="1" baseline="0" dirty="0"/>
                        <a:t> </a:t>
                      </a:r>
                      <a:r>
                        <a:rPr lang="en-US" sz="1600" b="1" dirty="0"/>
                        <a:t>electrical components, dark areas might indicate a burned out component.</a:t>
                      </a:r>
                    </a:p>
                    <a:p>
                      <a:endParaRPr lang="en-US" sz="1600" dirty="0"/>
                    </a:p>
                  </a:txBody>
                  <a:tcPr/>
                </a:tc>
                <a:extLst>
                  <a:ext uri="{0D108BD9-81ED-4DB2-BD59-A6C34878D82A}">
                    <a16:rowId xmlns:a16="http://schemas.microsoft.com/office/drawing/2014/main" val="10002"/>
                  </a:ext>
                </a:extLst>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1" dirty="0"/>
                        <a:t>Prior to cleaning computer components, power down and unplug components and let them sit for at least 30</a:t>
                      </a:r>
                      <a:r>
                        <a:rPr lang="en-US" sz="1600" b="1" baseline="0" dirty="0"/>
                        <a:t> </a:t>
                      </a:r>
                      <a:r>
                        <a:rPr lang="en-US" sz="1600" b="1" dirty="0"/>
                        <a:t>minutes to cool.</a:t>
                      </a:r>
                    </a:p>
                    <a:p>
                      <a:endParaRPr lang="en-US" sz="1600" dirty="0"/>
                    </a:p>
                  </a:txBody>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3"/>
          <a:stretch>
            <a:fillRect/>
          </a:stretch>
        </p:blipFill>
        <p:spPr>
          <a:xfrm>
            <a:off x="3142329" y="5139413"/>
            <a:ext cx="1447395" cy="1447395"/>
          </a:xfrm>
          <a:prstGeom prst="rect">
            <a:avLst/>
          </a:prstGeom>
        </p:spPr>
      </p:pic>
      <p:pic>
        <p:nvPicPr>
          <p:cNvPr id="9" name="Picture 8"/>
          <p:cNvPicPr>
            <a:picLocks noChangeAspect="1"/>
          </p:cNvPicPr>
          <p:nvPr/>
        </p:nvPicPr>
        <p:blipFill>
          <a:blip r:embed="rId4"/>
          <a:stretch>
            <a:fillRect/>
          </a:stretch>
        </p:blipFill>
        <p:spPr>
          <a:xfrm>
            <a:off x="6923945" y="5201131"/>
            <a:ext cx="1731053" cy="1296619"/>
          </a:xfrm>
          <a:prstGeom prst="rect">
            <a:avLst/>
          </a:prstGeom>
        </p:spPr>
      </p:pic>
      <p:pic>
        <p:nvPicPr>
          <p:cNvPr id="11" name="Picture 10"/>
          <p:cNvPicPr>
            <a:picLocks noChangeAspect="1"/>
          </p:cNvPicPr>
          <p:nvPr/>
        </p:nvPicPr>
        <p:blipFill>
          <a:blip r:embed="rId5"/>
          <a:stretch>
            <a:fillRect/>
          </a:stretch>
        </p:blipFill>
        <p:spPr>
          <a:xfrm flipH="1">
            <a:off x="610525" y="5015782"/>
            <a:ext cx="2110433" cy="1512477"/>
          </a:xfrm>
          <a:prstGeom prst="rect">
            <a:avLst/>
          </a:prstGeom>
        </p:spPr>
      </p:pic>
      <p:pic>
        <p:nvPicPr>
          <p:cNvPr id="12" name="Picture 11"/>
          <p:cNvPicPr>
            <a:picLocks noChangeAspect="1"/>
          </p:cNvPicPr>
          <p:nvPr/>
        </p:nvPicPr>
        <p:blipFill>
          <a:blip r:embed="rId6"/>
          <a:stretch>
            <a:fillRect/>
          </a:stretch>
        </p:blipFill>
        <p:spPr>
          <a:xfrm>
            <a:off x="5011095" y="5153083"/>
            <a:ext cx="1420056" cy="1420056"/>
          </a:xfrm>
          <a:prstGeom prst="rect">
            <a:avLst/>
          </a:prstGeom>
        </p:spPr>
      </p:pic>
      <p:pic>
        <p:nvPicPr>
          <p:cNvPr id="13" name="Picture 12"/>
          <p:cNvPicPr>
            <a:picLocks noChangeAspect="1"/>
          </p:cNvPicPr>
          <p:nvPr/>
        </p:nvPicPr>
        <p:blipFill>
          <a:blip r:embed="rId7"/>
          <a:stretch>
            <a:fillRect/>
          </a:stretch>
        </p:blipFill>
        <p:spPr>
          <a:xfrm>
            <a:off x="8900096" y="1181210"/>
            <a:ext cx="2946522" cy="1655571"/>
          </a:xfrm>
          <a:prstGeom prst="rect">
            <a:avLst/>
          </a:prstGeom>
        </p:spPr>
      </p:pic>
      <p:pic>
        <p:nvPicPr>
          <p:cNvPr id="14" name="Picture 13"/>
          <p:cNvPicPr>
            <a:picLocks noChangeAspect="1"/>
          </p:cNvPicPr>
          <p:nvPr/>
        </p:nvPicPr>
        <p:blipFill>
          <a:blip r:embed="rId8"/>
          <a:stretch>
            <a:fillRect/>
          </a:stretch>
        </p:blipFill>
        <p:spPr>
          <a:xfrm>
            <a:off x="8903506" y="3057275"/>
            <a:ext cx="2943112" cy="1958507"/>
          </a:xfrm>
          <a:prstGeom prst="rect">
            <a:avLst/>
          </a:prstGeom>
        </p:spPr>
      </p:pic>
    </p:spTree>
    <p:extLst>
      <p:ext uri="{BB962C8B-B14F-4D97-AF65-F5344CB8AC3E}">
        <p14:creationId xmlns:p14="http://schemas.microsoft.com/office/powerpoint/2010/main" val="3303512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7352" y="115400"/>
            <a:ext cx="4463935" cy="523220"/>
          </a:xfrm>
          <a:prstGeom prst="rect">
            <a:avLst/>
          </a:prstGeom>
          <a:noFill/>
        </p:spPr>
        <p:txBody>
          <a:bodyPr wrap="square" rtlCol="0">
            <a:spAutoFit/>
          </a:bodyPr>
          <a:lstStyle/>
          <a:p>
            <a:r>
              <a:rPr lang="en-US" sz="2800" b="1"/>
              <a:t>2.4 Maintenance: (Cleaning)</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27</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410733873"/>
              </p:ext>
            </p:extLst>
          </p:nvPr>
        </p:nvGraphicFramePr>
        <p:xfrm>
          <a:off x="3603107" y="781833"/>
          <a:ext cx="8128000" cy="45110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One of the best things you can do to keep your system running efficiently is to keep it clean. Be aware of the following facts about cleaning your computer:</a:t>
                      </a:r>
                    </a:p>
                    <a:p>
                      <a:endParaRPr lang="en-US" sz="1600" dirty="0"/>
                    </a:p>
                  </a:txBody>
                  <a:tcPr/>
                </a:tc>
                <a:extLst>
                  <a:ext uri="{0D108BD9-81ED-4DB2-BD59-A6C34878D82A}">
                    <a16:rowId xmlns:a16="http://schemas.microsoft.com/office/drawing/2014/main" val="10000"/>
                  </a:ext>
                </a:extLst>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1" dirty="0"/>
                        <a:t>Prior to cleaning computer components, power down and unplug components and let them sit for at least 30</a:t>
                      </a:r>
                      <a:r>
                        <a:rPr lang="en-US" sz="1600" b="1" baseline="0" dirty="0"/>
                        <a:t> </a:t>
                      </a:r>
                      <a:r>
                        <a:rPr lang="en-US" sz="1600" b="1" dirty="0"/>
                        <a:t>minutes to cool.</a:t>
                      </a:r>
                    </a:p>
                    <a:p>
                      <a:endParaRPr lang="en-US" sz="1600" dirty="0"/>
                    </a:p>
                  </a:txBody>
                  <a:tcPr/>
                </a:tc>
                <a:extLst>
                  <a:ext uri="{0D108BD9-81ED-4DB2-BD59-A6C34878D82A}">
                    <a16:rowId xmlns:a16="http://schemas.microsoft.com/office/drawing/2014/main" val="10001"/>
                  </a:ext>
                </a:extLst>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1" dirty="0"/>
                        <a:t>Use caution with liquid-based cleansers. Use small amounts and always apply cleaning solutions to cloths and cleaning instruments, never directly to component surfaces.</a:t>
                      </a:r>
                    </a:p>
                    <a:p>
                      <a:endParaRPr lang="en-US" sz="1600" dirty="0"/>
                    </a:p>
                  </a:txBody>
                  <a:tcPr/>
                </a:tc>
                <a:extLst>
                  <a:ext uri="{0D108BD9-81ED-4DB2-BD59-A6C34878D82A}">
                    <a16:rowId xmlns:a16="http://schemas.microsoft.com/office/drawing/2014/main" val="10002"/>
                  </a:ext>
                </a:extLst>
              </a:tr>
              <a:tr h="370840">
                <a:tc>
                  <a:txBody>
                    <a:bodyPr/>
                    <a:lstStyle/>
                    <a:p>
                      <a:pPr marL="0" lvl="1"/>
                      <a:r>
                        <a:rPr lang="en-US" sz="1600" b="1" dirty="0"/>
                        <a:t>Dust buildup inside a computer acts as an insulator for internal components, trapping heat and preventing adequate cooling of components. </a:t>
                      </a:r>
                    </a:p>
                    <a:p>
                      <a:pPr marL="0" lvl="1"/>
                      <a:endParaRPr lang="en-US" sz="1600" b="1" dirty="0"/>
                    </a:p>
                    <a:p>
                      <a:pPr marL="0" lvl="1"/>
                      <a:r>
                        <a:rPr lang="en-US" sz="1600" b="1" dirty="0"/>
                        <a:t>Use:</a:t>
                      </a:r>
                    </a:p>
                    <a:p>
                      <a:pPr marL="800100" lvl="2" indent="-342900">
                        <a:buFont typeface="+mj-lt"/>
                        <a:buAutoNum type="arabicPeriod"/>
                      </a:pPr>
                      <a:r>
                        <a:rPr lang="en-US" sz="1600" dirty="0"/>
                        <a:t>Compressed air to blow dust off</a:t>
                      </a:r>
                    </a:p>
                    <a:p>
                      <a:pPr marL="800100" lvl="2" indent="-342900">
                        <a:buFont typeface="+mj-lt"/>
                        <a:buAutoNum type="arabicPeriod"/>
                      </a:pPr>
                      <a:r>
                        <a:rPr lang="en-US" sz="1600" dirty="0"/>
                        <a:t>A non-static vacuum to remove dust</a:t>
                      </a:r>
                    </a:p>
                    <a:p>
                      <a:pPr marL="800100" lvl="2" indent="-342900">
                        <a:buFont typeface="+mj-lt"/>
                        <a:buAutoNum type="arabicPeriod"/>
                      </a:pPr>
                      <a:r>
                        <a:rPr lang="en-US" sz="1600" dirty="0"/>
                        <a:t>A natural bristle paintbrush to wipe components off</a:t>
                      </a:r>
                    </a:p>
                    <a:p>
                      <a:endParaRPr lang="en-US" sz="1600" dirty="0"/>
                    </a:p>
                  </a:txBody>
                  <a:tcPr/>
                </a:tc>
                <a:extLst>
                  <a:ext uri="{0D108BD9-81ED-4DB2-BD59-A6C34878D82A}">
                    <a16:rowId xmlns:a16="http://schemas.microsoft.com/office/drawing/2014/main" val="10003"/>
                  </a:ext>
                </a:extLst>
              </a:tr>
            </a:tbl>
          </a:graphicData>
        </a:graphic>
      </p:graphicFrame>
      <p:sp>
        <p:nvSpPr>
          <p:cNvPr id="2" name="AutoShape 2" descr="Image result for dusting computer graphi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19" y="783394"/>
            <a:ext cx="2857500" cy="19431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619" y="3087155"/>
            <a:ext cx="2857500" cy="2143125"/>
          </a:xfrm>
          <a:prstGeom prst="rect">
            <a:avLst/>
          </a:prstGeom>
        </p:spPr>
      </p:pic>
    </p:spTree>
    <p:extLst>
      <p:ext uri="{BB962C8B-B14F-4D97-AF65-F5344CB8AC3E}">
        <p14:creationId xmlns:p14="http://schemas.microsoft.com/office/powerpoint/2010/main" val="1992212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2255" y="83813"/>
            <a:ext cx="6266817" cy="523220"/>
          </a:xfrm>
          <a:prstGeom prst="rect">
            <a:avLst/>
          </a:prstGeom>
          <a:noFill/>
        </p:spPr>
        <p:txBody>
          <a:bodyPr wrap="square" rtlCol="0">
            <a:spAutoFit/>
          </a:bodyPr>
          <a:lstStyle/>
          <a:p>
            <a:r>
              <a:rPr lang="en-US" sz="2800" b="1"/>
              <a:t>2.4 Maintenance: (Cleaning) continued…</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28</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299336036"/>
              </p:ext>
            </p:extLst>
          </p:nvPr>
        </p:nvGraphicFramePr>
        <p:xfrm>
          <a:off x="633926" y="619297"/>
          <a:ext cx="8128000" cy="37490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One of the best things you can do to keep your system running efficiently is to keep it clean. Be aware of the following facts about cleaning your computer:</a:t>
                      </a:r>
                    </a:p>
                    <a:p>
                      <a:endParaRPr lang="en-US" dirty="0"/>
                    </a:p>
                  </a:txBody>
                  <a:tcPr/>
                </a:tc>
                <a:extLst>
                  <a:ext uri="{0D108BD9-81ED-4DB2-BD59-A6C34878D82A}">
                    <a16:rowId xmlns:a16="http://schemas.microsoft.com/office/drawing/2014/main" val="10000"/>
                  </a:ext>
                </a:extLst>
              </a:tr>
              <a:tr h="2619638">
                <a:tc>
                  <a:txBody>
                    <a:bodyPr/>
                    <a:lstStyle/>
                    <a:p>
                      <a:pPr lvl="0"/>
                      <a:r>
                        <a:rPr lang="en-US" dirty="0"/>
                        <a:t>On removable media devices, use:</a:t>
                      </a:r>
                    </a:p>
                    <a:p>
                      <a:pPr lvl="0"/>
                      <a:endParaRPr lang="en-US" dirty="0"/>
                    </a:p>
                    <a:p>
                      <a:r>
                        <a:rPr lang="en-US" b="1" dirty="0"/>
                        <a:t>1 - </a:t>
                      </a:r>
                      <a:r>
                        <a:rPr lang="en-US" dirty="0"/>
                        <a:t>A DDS-approved cleaning tape, to automatically clean the heads of a tape drive.</a:t>
                      </a:r>
                    </a:p>
                    <a:p>
                      <a:endParaRPr lang="en-US" dirty="0"/>
                    </a:p>
                    <a:p>
                      <a:pPr lvl="0"/>
                      <a:r>
                        <a:rPr lang="en-US" b="1" dirty="0"/>
                        <a:t>2 - </a:t>
                      </a:r>
                      <a:r>
                        <a:rPr lang="en-US" dirty="0"/>
                        <a:t>Compressed air to blow dust and debris off of CD-ROM and DVD disc surfaces, out of drive bays, and off of</a:t>
                      </a:r>
                      <a:r>
                        <a:rPr lang="en-US" baseline="0" dirty="0"/>
                        <a:t> </a:t>
                      </a:r>
                      <a:r>
                        <a:rPr lang="en-US" dirty="0"/>
                        <a:t>drive heads.</a:t>
                      </a:r>
                    </a:p>
                    <a:p>
                      <a:pPr lvl="0"/>
                      <a:endParaRPr lang="en-US" dirty="0"/>
                    </a:p>
                    <a:p>
                      <a:r>
                        <a:rPr lang="en-US" b="1" dirty="0"/>
                        <a:t>3 - </a:t>
                      </a:r>
                      <a:r>
                        <a:rPr lang="en-US" dirty="0"/>
                        <a:t>Soft lint-free cloths, dry, to wipe smudges off of CD-ROM and DVD disc media surfaces.</a:t>
                      </a:r>
                    </a:p>
                    <a:p>
                      <a:endParaRPr lang="en-US" dirty="0"/>
                    </a:p>
                  </a:txBody>
                  <a:tcPr/>
                </a:tc>
                <a:extLst>
                  <a:ext uri="{0D108BD9-81ED-4DB2-BD59-A6C34878D82A}">
                    <a16:rowId xmlns:a16="http://schemas.microsoft.com/office/drawing/2014/main" val="10001"/>
                  </a:ext>
                </a:extLst>
              </a:tr>
            </a:tbl>
          </a:graphicData>
        </a:graphic>
      </p:graphicFrame>
      <p:pic>
        <p:nvPicPr>
          <p:cNvPr id="8"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2757" y="2979271"/>
            <a:ext cx="2986307" cy="210439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7935" y="4434522"/>
            <a:ext cx="3741137" cy="21043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2757" y="607033"/>
            <a:ext cx="2986307" cy="223684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626" y="4434522"/>
            <a:ext cx="4233059" cy="2068365"/>
          </a:xfrm>
          <a:prstGeom prst="rect">
            <a:avLst/>
          </a:prstGeom>
        </p:spPr>
      </p:pic>
    </p:spTree>
    <p:extLst>
      <p:ext uri="{BB962C8B-B14F-4D97-AF65-F5344CB8AC3E}">
        <p14:creationId xmlns:p14="http://schemas.microsoft.com/office/powerpoint/2010/main" val="567228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2255" y="83813"/>
            <a:ext cx="6266817" cy="523220"/>
          </a:xfrm>
          <a:prstGeom prst="rect">
            <a:avLst/>
          </a:prstGeom>
          <a:noFill/>
        </p:spPr>
        <p:txBody>
          <a:bodyPr wrap="square" rtlCol="0">
            <a:spAutoFit/>
          </a:bodyPr>
          <a:lstStyle/>
          <a:p>
            <a:r>
              <a:rPr lang="en-US" sz="2800" b="1"/>
              <a:t>2.4 Maintenance: (Cleaning) continued…</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29</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9083854"/>
              </p:ext>
            </p:extLst>
          </p:nvPr>
        </p:nvGraphicFramePr>
        <p:xfrm>
          <a:off x="3716251" y="759806"/>
          <a:ext cx="8128000" cy="48158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One of the best things you can do to keep your system running efficiently is to keep it clean. Be aware of the following facts about cleaning your computer:</a:t>
                      </a:r>
                    </a:p>
                    <a:p>
                      <a:endParaRPr lang="en-US" sz="1600" dirty="0"/>
                    </a:p>
                  </a:txBody>
                  <a:tcPr/>
                </a:tc>
                <a:extLst>
                  <a:ext uri="{0D108BD9-81ED-4DB2-BD59-A6C34878D82A}">
                    <a16:rowId xmlns:a16="http://schemas.microsoft.com/office/drawing/2014/main" val="10000"/>
                  </a:ext>
                </a:extLst>
              </a:tr>
              <a:tr h="370840">
                <a:tc>
                  <a:txBody>
                    <a:bodyPr/>
                    <a:lstStyle/>
                    <a:p>
                      <a:r>
                        <a:rPr lang="en-US" sz="1600" b="1" dirty="0"/>
                        <a:t>Be aware of the following additional tips for maintaining your computer:</a:t>
                      </a:r>
                    </a:p>
                    <a:p>
                      <a:pPr lvl="0"/>
                      <a:endParaRPr lang="en-US" sz="1600" dirty="0"/>
                    </a:p>
                    <a:p>
                      <a:pPr marL="285750" lvl="0" indent="-285750">
                        <a:buFont typeface="Wingdings" charset="2"/>
                        <a:buChar char="q"/>
                      </a:pPr>
                      <a:r>
                        <a:rPr lang="en-US" sz="1600" dirty="0"/>
                        <a:t>When receiving a new computer or component that has been shipped, let it sit for at least 6 hours (24 hours if it arrives in outside freezing conditions) before applying power. </a:t>
                      </a:r>
                    </a:p>
                    <a:p>
                      <a:pPr marL="285750" lvl="0" indent="-285750">
                        <a:buFont typeface="Wingdings" charset="2"/>
                        <a:buChar char="q"/>
                      </a:pPr>
                      <a:endParaRPr lang="en-US" sz="1600" dirty="0"/>
                    </a:p>
                    <a:p>
                      <a:pPr marL="742950" lvl="1" indent="-285750">
                        <a:buFont typeface="Courier New" charset="0"/>
                        <a:buChar char="o"/>
                      </a:pPr>
                      <a:r>
                        <a:rPr lang="en-US" sz="1600" dirty="0"/>
                        <a:t>The rapid change in temperature can cause damage to components or can result in condensation within the computer.</a:t>
                      </a:r>
                    </a:p>
                    <a:p>
                      <a:pPr marL="285750" lvl="0" indent="-285750">
                        <a:buFont typeface="Wingdings" charset="2"/>
                        <a:buChar char="q"/>
                      </a:pPr>
                      <a:endParaRPr lang="en-US" sz="1600" dirty="0"/>
                    </a:p>
                    <a:p>
                      <a:pPr marL="285750" lvl="0" indent="-285750">
                        <a:buFont typeface="Wingdings" charset="2"/>
                        <a:buChar char="q"/>
                      </a:pPr>
                      <a:r>
                        <a:rPr lang="en-US" sz="1600" dirty="0"/>
                        <a:t>Perform regular backups. Backups protect your data if a hard disk fails.</a:t>
                      </a:r>
                    </a:p>
                    <a:p>
                      <a:pPr marL="285750" lvl="0" indent="-285750">
                        <a:buFont typeface="Wingdings" charset="2"/>
                        <a:buChar char="q"/>
                      </a:pPr>
                      <a:endParaRPr lang="en-US" sz="1600" dirty="0"/>
                    </a:p>
                    <a:p>
                      <a:pPr marL="285750" lvl="0" indent="-285750">
                        <a:buFont typeface="Wingdings" charset="2"/>
                        <a:buChar char="q"/>
                      </a:pPr>
                      <a:r>
                        <a:rPr lang="en-US" sz="1600" dirty="0"/>
                        <a:t>You can use covers and cases to protect some equipment (such as printers) from dust and liquid spills. </a:t>
                      </a:r>
                    </a:p>
                    <a:p>
                      <a:pPr marL="285750" lvl="0" indent="-285750">
                        <a:buFont typeface="Wingdings" charset="2"/>
                        <a:buChar char="q"/>
                      </a:pPr>
                      <a:endParaRPr lang="en-US" sz="1600" dirty="0"/>
                    </a:p>
                    <a:p>
                      <a:pPr marL="742950" lvl="1" indent="-285750">
                        <a:buFont typeface="Courier New" charset="0"/>
                        <a:buChar char="o"/>
                      </a:pPr>
                      <a:r>
                        <a:rPr lang="en-US" sz="1600" dirty="0"/>
                        <a:t>Be sure to</a:t>
                      </a:r>
                      <a:r>
                        <a:rPr lang="en-US" sz="1600" baseline="0" dirty="0"/>
                        <a:t> </a:t>
                      </a:r>
                      <a:r>
                        <a:rPr lang="en-US" sz="1600" dirty="0"/>
                        <a:t>remove covers before use and replace after use.</a:t>
                      </a:r>
                    </a:p>
                    <a:p>
                      <a:pPr marL="285750" lvl="0" indent="-285750">
                        <a:buFont typeface="Wingdings" charset="2"/>
                        <a:buChar char="q"/>
                      </a:pPr>
                      <a:endParaRPr lang="en-US" sz="1600" dirty="0"/>
                    </a:p>
                    <a:p>
                      <a:endParaRPr lang="en-US" sz="1600" dirty="0"/>
                    </a:p>
                  </a:txBody>
                  <a:tcPr/>
                </a:tc>
                <a:extLst>
                  <a:ext uri="{0D108BD9-81ED-4DB2-BD59-A6C34878D82A}">
                    <a16:rowId xmlns:a16="http://schemas.microsoft.com/office/drawing/2014/main" val="10001"/>
                  </a:ext>
                </a:extLst>
              </a:tr>
            </a:tbl>
          </a:graphicData>
        </a:graphic>
      </p:graphicFrame>
      <p:pic>
        <p:nvPicPr>
          <p:cNvPr id="6"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90" y="775775"/>
            <a:ext cx="3122923" cy="227691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90" y="3221431"/>
            <a:ext cx="3121598" cy="2264899"/>
          </a:xfrm>
          <a:prstGeom prst="rect">
            <a:avLst/>
          </a:prstGeom>
        </p:spPr>
      </p:pic>
    </p:spTree>
    <p:extLst>
      <p:ext uri="{BB962C8B-B14F-4D97-AF65-F5344CB8AC3E}">
        <p14:creationId xmlns:p14="http://schemas.microsoft.com/office/powerpoint/2010/main" val="322207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4924" y="215153"/>
            <a:ext cx="4189613" cy="523220"/>
          </a:xfrm>
          <a:prstGeom prst="rect">
            <a:avLst/>
          </a:prstGeom>
          <a:noFill/>
        </p:spPr>
        <p:txBody>
          <a:bodyPr wrap="square" rtlCol="0">
            <a:spAutoFit/>
          </a:bodyPr>
          <a:lstStyle/>
          <a:p>
            <a:r>
              <a:rPr lang="en-US" sz="2800" b="1"/>
              <a:t>2.1 Protection and Safety</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3</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325988654"/>
              </p:ext>
            </p:extLst>
          </p:nvPr>
        </p:nvGraphicFramePr>
        <p:xfrm>
          <a:off x="4064924" y="863268"/>
          <a:ext cx="7627389" cy="3723640"/>
        </p:xfrm>
        <a:graphic>
          <a:graphicData uri="http://schemas.openxmlformats.org/drawingml/2006/table">
            <a:tbl>
              <a:tblPr firstRow="1" bandRow="1">
                <a:tableStyleId>{5C22544A-7EE6-4342-B048-85BDC9FD1C3A}</a:tableStyleId>
              </a:tblPr>
              <a:tblGrid>
                <a:gridCol w="762738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Peripherals:</a:t>
                      </a:r>
                    </a:p>
                    <a:p>
                      <a:endParaRPr lang="en-US" sz="1600"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Can present a safety hazard.</a:t>
                      </a:r>
                    </a:p>
                  </a:txBody>
                  <a:tcPr/>
                </a:tc>
                <a:extLst>
                  <a:ext uri="{0D108BD9-81ED-4DB2-BD59-A6C34878D82A}">
                    <a16:rowId xmlns:a16="http://schemas.microsoft.com/office/drawing/2014/main" val="10001"/>
                  </a:ext>
                </a:extLst>
              </a:tr>
              <a:tr h="370840">
                <a:tc>
                  <a:txBody>
                    <a:bodyPr/>
                    <a:lstStyle/>
                    <a:p>
                      <a:pPr marL="285750" indent="-285750">
                        <a:buFont typeface="Wingdings" charset="2"/>
                        <a:buChar char="q"/>
                      </a:pPr>
                      <a:r>
                        <a:rPr lang="en-US" sz="1600" dirty="0"/>
                        <a:t>Do not use a regular multi-meter to test the charge inside a monitor. </a:t>
                      </a:r>
                    </a:p>
                    <a:p>
                      <a:pPr marL="285750" indent="-285750">
                        <a:buFont typeface="Wingdings" charset="2"/>
                        <a:buChar char="q"/>
                      </a:pPr>
                      <a:endParaRPr lang="en-US" sz="1600" dirty="0"/>
                    </a:p>
                    <a:p>
                      <a:pPr marL="285750" indent="-285750">
                        <a:buFont typeface="Wingdings" charset="2"/>
                        <a:buChar char="q"/>
                      </a:pPr>
                      <a:r>
                        <a:rPr lang="en-US" sz="1600" dirty="0"/>
                        <a:t>Never clean the glass of a monitor with liquid solvent with the power on</a:t>
                      </a:r>
                    </a:p>
                    <a:p>
                      <a:pPr marL="285750" indent="-285750">
                        <a:buFont typeface="Wingdings" charset="2"/>
                        <a:buChar char="q"/>
                      </a:pPr>
                      <a:endParaRPr lang="en-US" sz="1600" dirty="0"/>
                    </a:p>
                    <a:p>
                      <a:pPr marL="285750" indent="-285750">
                        <a:buFont typeface="Wingdings" charset="2"/>
                        <a:buChar char="q"/>
                      </a:pPr>
                      <a:r>
                        <a:rPr lang="en-US" sz="1600" dirty="0"/>
                        <a:t>Studies indicate that laser printers emits particles that can be bad for</a:t>
                      </a:r>
                      <a:r>
                        <a:rPr lang="en-US" sz="1600" baseline="0" dirty="0"/>
                        <a:t> </a:t>
                      </a:r>
                      <a:r>
                        <a:rPr lang="en-US" sz="1600" dirty="0"/>
                        <a:t>human health.  Do not locate laser printers close to workers desks.</a:t>
                      </a:r>
                    </a:p>
                    <a:p>
                      <a:pPr marL="285750" indent="-285750">
                        <a:buFont typeface="Wingdings" charset="2"/>
                        <a:buChar char="q"/>
                      </a:pPr>
                      <a:endParaRPr lang="en-US" sz="1600" dirty="0"/>
                    </a:p>
                    <a:p>
                      <a:pPr marL="285750" indent="-285750">
                        <a:buFont typeface="Wingdings" charset="2"/>
                        <a:buChar char="q"/>
                      </a:pPr>
                      <a:r>
                        <a:rPr lang="en-US" sz="1600" dirty="0"/>
                        <a:t>Avoid handling leaky batteries, since chemical can get in your eyes.</a:t>
                      </a:r>
                    </a:p>
                    <a:p>
                      <a:pPr marL="285750" indent="-285750">
                        <a:buFont typeface="Wingdings" charset="2"/>
                        <a:buChar char="q"/>
                      </a:pPr>
                      <a:endParaRPr lang="en-US" sz="1600" dirty="0"/>
                    </a:p>
                    <a:p>
                      <a:pPr marL="285750" indent="-285750">
                        <a:buFont typeface="Wingdings" charset="2"/>
                        <a:buChar char="q"/>
                      </a:pPr>
                      <a:r>
                        <a:rPr lang="en-US" sz="1600" dirty="0"/>
                        <a:t>Never look into the end of a fiber optic cable, it could damage your eyes</a:t>
                      </a:r>
                    </a:p>
                    <a:p>
                      <a:endParaRPr lang="en-US" sz="1600" dirty="0"/>
                    </a:p>
                  </a:txBody>
                  <a:tcPr/>
                </a:tc>
                <a:extLst>
                  <a:ext uri="{0D108BD9-81ED-4DB2-BD59-A6C34878D82A}">
                    <a16:rowId xmlns:a16="http://schemas.microsoft.com/office/drawing/2014/main" val="10002"/>
                  </a:ext>
                </a:extLst>
              </a:tr>
            </a:tbl>
          </a:graphicData>
        </a:graphic>
      </p:graphicFrame>
      <p:pic>
        <p:nvPicPr>
          <p:cNvPr id="10" name="Picture 9"/>
          <p:cNvPicPr>
            <a:picLocks noChangeAspect="1"/>
          </p:cNvPicPr>
          <p:nvPr/>
        </p:nvPicPr>
        <p:blipFill>
          <a:blip r:embed="rId3"/>
          <a:stretch>
            <a:fillRect/>
          </a:stretch>
        </p:blipFill>
        <p:spPr>
          <a:xfrm>
            <a:off x="4064924" y="4782065"/>
            <a:ext cx="2673883" cy="1756847"/>
          </a:xfrm>
          <a:prstGeom prst="rect">
            <a:avLst/>
          </a:prstGeom>
        </p:spPr>
      </p:pic>
      <p:pic>
        <p:nvPicPr>
          <p:cNvPr id="11" name="Picture 10"/>
          <p:cNvPicPr>
            <a:picLocks noChangeAspect="1"/>
          </p:cNvPicPr>
          <p:nvPr/>
        </p:nvPicPr>
        <p:blipFill>
          <a:blip r:embed="rId4"/>
          <a:stretch>
            <a:fillRect/>
          </a:stretch>
        </p:blipFill>
        <p:spPr>
          <a:xfrm>
            <a:off x="289682" y="4214812"/>
            <a:ext cx="3492500" cy="2324100"/>
          </a:xfrm>
          <a:prstGeom prst="rect">
            <a:avLst/>
          </a:prstGeom>
        </p:spPr>
      </p:pic>
      <p:pic>
        <p:nvPicPr>
          <p:cNvPr id="14" name="Picture 13"/>
          <p:cNvPicPr>
            <a:picLocks noChangeAspect="1"/>
          </p:cNvPicPr>
          <p:nvPr/>
        </p:nvPicPr>
        <p:blipFill>
          <a:blip r:embed="rId5"/>
          <a:stretch>
            <a:fillRect/>
          </a:stretch>
        </p:blipFill>
        <p:spPr>
          <a:xfrm>
            <a:off x="6955452" y="4624414"/>
            <a:ext cx="2097062" cy="2097062"/>
          </a:xfrm>
          <a:prstGeom prst="rect">
            <a:avLst/>
          </a:prstGeom>
        </p:spPr>
      </p:pic>
      <p:pic>
        <p:nvPicPr>
          <p:cNvPr id="16" name="Picture 15"/>
          <p:cNvPicPr>
            <a:picLocks noChangeAspect="1"/>
          </p:cNvPicPr>
          <p:nvPr/>
        </p:nvPicPr>
        <p:blipFill>
          <a:blip r:embed="rId6"/>
          <a:stretch>
            <a:fillRect/>
          </a:stretch>
        </p:blipFill>
        <p:spPr>
          <a:xfrm>
            <a:off x="289682" y="264581"/>
            <a:ext cx="3492500" cy="1974022"/>
          </a:xfrm>
          <a:prstGeom prst="rect">
            <a:avLst/>
          </a:prstGeom>
        </p:spPr>
      </p:pic>
      <p:pic>
        <p:nvPicPr>
          <p:cNvPr id="12" name="Picture 11"/>
          <p:cNvPicPr>
            <a:picLocks noChangeAspect="1"/>
          </p:cNvPicPr>
          <p:nvPr/>
        </p:nvPicPr>
        <p:blipFill>
          <a:blip r:embed="rId7"/>
          <a:stretch>
            <a:fillRect/>
          </a:stretch>
        </p:blipFill>
        <p:spPr>
          <a:xfrm>
            <a:off x="291353" y="1896173"/>
            <a:ext cx="3490829" cy="2148202"/>
          </a:xfrm>
          <a:prstGeom prst="rect">
            <a:avLst/>
          </a:prstGeom>
        </p:spPr>
      </p:pic>
    </p:spTree>
    <p:extLst>
      <p:ext uri="{BB962C8B-B14F-4D97-AF65-F5344CB8AC3E}">
        <p14:creationId xmlns:p14="http://schemas.microsoft.com/office/powerpoint/2010/main" val="1134139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2255" y="83813"/>
            <a:ext cx="6266817" cy="523220"/>
          </a:xfrm>
          <a:prstGeom prst="rect">
            <a:avLst/>
          </a:prstGeom>
          <a:noFill/>
        </p:spPr>
        <p:txBody>
          <a:bodyPr wrap="square" rtlCol="0">
            <a:spAutoFit/>
          </a:bodyPr>
          <a:lstStyle/>
          <a:p>
            <a:r>
              <a:rPr lang="en-US" sz="2800" b="1"/>
              <a:t>2.4 Maintenance: (Cleaning) continued…</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30</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708084245"/>
              </p:ext>
            </p:extLst>
          </p:nvPr>
        </p:nvGraphicFramePr>
        <p:xfrm>
          <a:off x="673793" y="784744"/>
          <a:ext cx="8128000" cy="384048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One of the best things you can do to keep your system running efficiently is to keep it clean. Be aware of the following facts about cleaning your computer: (Continued</a:t>
                      </a:r>
                      <a:r>
                        <a:rPr lang="mr-IN" sz="1600" b="1" dirty="0"/>
                        <a:t>…</a:t>
                      </a:r>
                      <a:r>
                        <a:rPr lang="en-US" sz="1600" b="1" dirty="0"/>
                        <a:t>)</a:t>
                      </a:r>
                    </a:p>
                    <a:p>
                      <a:endParaRPr lang="en-US" sz="1600" dirty="0"/>
                    </a:p>
                  </a:txBody>
                  <a:tcPr/>
                </a:tc>
                <a:extLst>
                  <a:ext uri="{0D108BD9-81ED-4DB2-BD59-A6C34878D82A}">
                    <a16:rowId xmlns:a16="http://schemas.microsoft.com/office/drawing/2014/main" val="10000"/>
                  </a:ext>
                </a:extLst>
              </a:tr>
              <a:tr h="370840">
                <a:tc>
                  <a:txBody>
                    <a:bodyPr/>
                    <a:lstStyle/>
                    <a:p>
                      <a:r>
                        <a:rPr lang="en-US" sz="1600" b="1" dirty="0"/>
                        <a:t>Be aware of the following additional tips for maintaining your computer:</a:t>
                      </a:r>
                    </a:p>
                    <a:p>
                      <a:endParaRPr lang="en-US" sz="1600" dirty="0"/>
                    </a:p>
                    <a:p>
                      <a:pPr marL="285750" lvl="0" indent="-285750">
                        <a:buFont typeface="Wingdings" charset="2"/>
                        <a:buChar char="q"/>
                      </a:pPr>
                      <a:r>
                        <a:rPr lang="en-US" sz="1600" dirty="0"/>
                        <a:t>Keep cables organized. Route cables to prevent them from being kinked or stepped on. </a:t>
                      </a:r>
                    </a:p>
                    <a:p>
                      <a:pPr marL="285750" lvl="0" indent="-285750">
                        <a:buFont typeface="Wingdings" charset="2"/>
                        <a:buChar char="q"/>
                      </a:pPr>
                      <a:endParaRPr lang="en-US" sz="1600" dirty="0"/>
                    </a:p>
                    <a:p>
                      <a:pPr marL="742950" lvl="1" indent="-285750">
                        <a:buFont typeface="Courier New" charset="0"/>
                        <a:buChar char="o"/>
                      </a:pPr>
                      <a:r>
                        <a:rPr lang="en-US" sz="1600" dirty="0"/>
                        <a:t>For best results, use cable</a:t>
                      </a:r>
                      <a:r>
                        <a:rPr lang="en-US" sz="1600" baseline="0" dirty="0"/>
                        <a:t> </a:t>
                      </a:r>
                      <a:r>
                        <a:rPr lang="en-US" sz="1600" dirty="0"/>
                        <a:t>ties to bind and organize cables.</a:t>
                      </a:r>
                    </a:p>
                    <a:p>
                      <a:pPr marL="285750" indent="-285750">
                        <a:buFont typeface="Wingdings" charset="2"/>
                        <a:buChar char="q"/>
                      </a:pPr>
                      <a:endParaRPr lang="en-US" sz="1600" dirty="0"/>
                    </a:p>
                    <a:p>
                      <a:pPr marL="285750" indent="-285750">
                        <a:buFont typeface="Wingdings" charset="2"/>
                        <a:buChar char="q"/>
                      </a:pPr>
                      <a:r>
                        <a:rPr lang="en-US" sz="1600" dirty="0"/>
                        <a:t>Verify that your system's cooling fans are blowing air through the system case in the correct directions. </a:t>
                      </a:r>
                    </a:p>
                    <a:p>
                      <a:pPr marL="285750" indent="-285750">
                        <a:buFont typeface="Wingdings" charset="2"/>
                        <a:buChar char="q"/>
                      </a:pPr>
                      <a:endParaRPr lang="en-US" sz="1600" dirty="0"/>
                    </a:p>
                    <a:p>
                      <a:pPr marL="742950" lvl="1" indent="-285750">
                        <a:buFont typeface="Courier New" charset="0"/>
                        <a:buChar char="o"/>
                      </a:pPr>
                      <a:r>
                        <a:rPr lang="en-US" sz="1600" dirty="0"/>
                        <a:t>A fan</a:t>
                      </a:r>
                      <a:r>
                        <a:rPr lang="en-US" sz="1600" baseline="0" dirty="0"/>
                        <a:t> </a:t>
                      </a:r>
                      <a:r>
                        <a:rPr lang="en-US" sz="1600" dirty="0"/>
                        <a:t>blowing in the wrong direction can negate the airflow through the case and cause the system to overheat.</a:t>
                      </a:r>
                    </a:p>
                    <a:p>
                      <a:endParaRPr lang="en-US" sz="1600" dirty="0"/>
                    </a:p>
                  </a:txBody>
                  <a:tcPr/>
                </a:tc>
                <a:extLst>
                  <a:ext uri="{0D108BD9-81ED-4DB2-BD59-A6C34878D82A}">
                    <a16:rowId xmlns:a16="http://schemas.microsoft.com/office/drawing/2014/main" val="10001"/>
                  </a:ext>
                </a:extLst>
              </a:tr>
            </a:tbl>
          </a:graphicData>
        </a:graphic>
      </p:graphicFrame>
      <p:pic>
        <p:nvPicPr>
          <p:cNvPr id="6"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673793" y="4727575"/>
            <a:ext cx="4064000" cy="1993900"/>
          </a:xfrm>
          <a:prstGeom prst="rect">
            <a:avLst/>
          </a:prstGeom>
        </p:spPr>
      </p:pic>
      <p:pic>
        <p:nvPicPr>
          <p:cNvPr id="8" name="Picture 7"/>
          <p:cNvPicPr>
            <a:picLocks noChangeAspect="1"/>
          </p:cNvPicPr>
          <p:nvPr/>
        </p:nvPicPr>
        <p:blipFill>
          <a:blip r:embed="rId4"/>
          <a:stretch>
            <a:fillRect/>
          </a:stretch>
        </p:blipFill>
        <p:spPr>
          <a:xfrm>
            <a:off x="5087565" y="4694166"/>
            <a:ext cx="3714228" cy="2060718"/>
          </a:xfrm>
          <a:prstGeom prst="rect">
            <a:avLst/>
          </a:prstGeom>
        </p:spPr>
      </p:pic>
      <p:pic>
        <p:nvPicPr>
          <p:cNvPr id="9" name="Picture 8"/>
          <p:cNvPicPr>
            <a:picLocks noChangeAspect="1"/>
          </p:cNvPicPr>
          <p:nvPr/>
        </p:nvPicPr>
        <p:blipFill>
          <a:blip r:embed="rId5"/>
          <a:stretch>
            <a:fillRect/>
          </a:stretch>
        </p:blipFill>
        <p:spPr>
          <a:xfrm>
            <a:off x="8937148" y="832899"/>
            <a:ext cx="2971269" cy="2225584"/>
          </a:xfrm>
          <a:prstGeom prst="rect">
            <a:avLst/>
          </a:prstGeom>
        </p:spPr>
      </p:pic>
      <p:pic>
        <p:nvPicPr>
          <p:cNvPr id="10" name="Picture 9"/>
          <p:cNvPicPr>
            <a:picLocks noChangeAspect="1"/>
          </p:cNvPicPr>
          <p:nvPr/>
        </p:nvPicPr>
        <p:blipFill>
          <a:blip r:embed="rId6"/>
          <a:stretch>
            <a:fillRect/>
          </a:stretch>
        </p:blipFill>
        <p:spPr>
          <a:xfrm>
            <a:off x="8937148" y="3274972"/>
            <a:ext cx="2979787" cy="1982913"/>
          </a:xfrm>
          <a:prstGeom prst="rect">
            <a:avLst/>
          </a:prstGeom>
        </p:spPr>
      </p:pic>
    </p:spTree>
    <p:extLst>
      <p:ext uri="{BB962C8B-B14F-4D97-AF65-F5344CB8AC3E}">
        <p14:creationId xmlns:p14="http://schemas.microsoft.com/office/powerpoint/2010/main" val="402698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410" y="215153"/>
            <a:ext cx="3735185" cy="523220"/>
          </a:xfrm>
          <a:prstGeom prst="rect">
            <a:avLst/>
          </a:prstGeom>
          <a:noFill/>
        </p:spPr>
        <p:txBody>
          <a:bodyPr wrap="square" rtlCol="0">
            <a:spAutoFit/>
          </a:bodyPr>
          <a:lstStyle/>
          <a:p>
            <a:r>
              <a:rPr lang="en-US" sz="2800" b="1"/>
              <a:t>2.4.5 Power Protection</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31</a:t>
            </a:fld>
            <a:endParaRPr lang="en-US"/>
          </a:p>
        </p:txBody>
      </p:sp>
      <p:sp>
        <p:nvSpPr>
          <p:cNvPr id="2" name="TextBox 1"/>
          <p:cNvSpPr txBox="1"/>
          <p:nvPr/>
        </p:nvSpPr>
        <p:spPr>
          <a:xfrm>
            <a:off x="5037946" y="1128718"/>
            <a:ext cx="6821814" cy="461665"/>
          </a:xfrm>
          <a:prstGeom prst="rect">
            <a:avLst/>
          </a:prstGeom>
          <a:noFill/>
        </p:spPr>
        <p:txBody>
          <a:bodyPr wrap="square" rtlCol="0">
            <a:spAutoFit/>
          </a:bodyPr>
          <a:lstStyle/>
          <a:p>
            <a:endParaRPr lang="en-US" sz="800" dirty="0"/>
          </a:p>
          <a:p>
            <a:r>
              <a:rPr lang="en-US" sz="1600" b="1" dirty="0"/>
              <a:t>The following  lists power conditions you should be familiar with:</a:t>
            </a:r>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78033918"/>
              </p:ext>
            </p:extLst>
          </p:nvPr>
        </p:nvGraphicFramePr>
        <p:xfrm>
          <a:off x="5037946" y="1726907"/>
          <a:ext cx="6591560" cy="3840480"/>
        </p:xfrm>
        <a:graphic>
          <a:graphicData uri="http://schemas.openxmlformats.org/drawingml/2006/table">
            <a:tbl>
              <a:tblPr firstRow="1" bandRow="1">
                <a:tableStyleId>{5C22544A-7EE6-4342-B048-85BDC9FD1C3A}</a:tableStyleId>
              </a:tblPr>
              <a:tblGrid>
                <a:gridCol w="1338536">
                  <a:extLst>
                    <a:ext uri="{9D8B030D-6E8A-4147-A177-3AD203B41FA5}">
                      <a16:colId xmlns:a16="http://schemas.microsoft.com/office/drawing/2014/main" val="20000"/>
                    </a:ext>
                  </a:extLst>
                </a:gridCol>
                <a:gridCol w="5253024">
                  <a:extLst>
                    <a:ext uri="{9D8B030D-6E8A-4147-A177-3AD203B41FA5}">
                      <a16:colId xmlns:a16="http://schemas.microsoft.com/office/drawing/2014/main" val="20001"/>
                    </a:ext>
                  </a:extLst>
                </a:gridCol>
              </a:tblGrid>
              <a:tr h="0">
                <a:tc>
                  <a:txBody>
                    <a:bodyPr/>
                    <a:lstStyle/>
                    <a:p>
                      <a:r>
                        <a:rPr lang="en-US" sz="1800" b="1" dirty="0"/>
                        <a:t>Problem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Description</a:t>
                      </a:r>
                    </a:p>
                    <a:p>
                      <a:endParaRPr lang="en-US" dirty="0"/>
                    </a:p>
                  </a:txBody>
                  <a:tcPr/>
                </a:tc>
                <a:extLst>
                  <a:ext uri="{0D108BD9-81ED-4DB2-BD59-A6C34878D82A}">
                    <a16:rowId xmlns:a16="http://schemas.microsoft.com/office/drawing/2014/main" val="10000"/>
                  </a:ext>
                </a:extLst>
              </a:tr>
              <a:tr h="370840">
                <a:tc>
                  <a:txBody>
                    <a:bodyPr/>
                    <a:lstStyle/>
                    <a:p>
                      <a:r>
                        <a:rPr lang="en-US" sz="1800" dirty="0"/>
                        <a:t>Surge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Overvoltage that lasts seconds</a:t>
                      </a:r>
                      <a:endParaRPr lang="en-US" sz="2000" dirty="0"/>
                    </a:p>
                    <a:p>
                      <a:endParaRPr lang="en-US" dirty="0"/>
                    </a:p>
                  </a:txBody>
                  <a:tcPr/>
                </a:tc>
                <a:extLst>
                  <a:ext uri="{0D108BD9-81ED-4DB2-BD59-A6C34878D82A}">
                    <a16:rowId xmlns:a16="http://schemas.microsoft.com/office/drawing/2014/main" val="10001"/>
                  </a:ext>
                </a:extLst>
              </a:tr>
              <a:tr h="370840">
                <a:tc>
                  <a:txBody>
                    <a:bodyPr/>
                    <a:lstStyle/>
                    <a:p>
                      <a:r>
                        <a:rPr lang="en-US" sz="1800" dirty="0"/>
                        <a:t>Spike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Overvoltage that lasts milliseconds</a:t>
                      </a:r>
                      <a:endParaRPr lang="en-US" sz="2000" dirty="0"/>
                    </a:p>
                    <a:p>
                      <a:endParaRPr lang="en-US" dirty="0"/>
                    </a:p>
                  </a:txBody>
                  <a:tcPr/>
                </a:tc>
                <a:extLst>
                  <a:ext uri="{0D108BD9-81ED-4DB2-BD59-A6C34878D82A}">
                    <a16:rowId xmlns:a16="http://schemas.microsoft.com/office/drawing/2014/main" val="10002"/>
                  </a:ext>
                </a:extLst>
              </a:tr>
              <a:tr h="370840">
                <a:tc>
                  <a:txBody>
                    <a:bodyPr/>
                    <a:lstStyle/>
                    <a:p>
                      <a:r>
                        <a:rPr lang="en-US" sz="1800" dirty="0"/>
                        <a:t>Sag</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Undervoltage</a:t>
                      </a:r>
                      <a:r>
                        <a:rPr lang="en-US" dirty="0"/>
                        <a:t> that lasts milliseconds</a:t>
                      </a:r>
                      <a:endParaRPr lang="en-US" sz="2000" dirty="0"/>
                    </a:p>
                    <a:p>
                      <a:endParaRPr lang="en-US" dirty="0"/>
                    </a:p>
                  </a:txBody>
                  <a:tcPr/>
                </a:tc>
                <a:extLst>
                  <a:ext uri="{0D108BD9-81ED-4DB2-BD59-A6C34878D82A}">
                    <a16:rowId xmlns:a16="http://schemas.microsoft.com/office/drawing/2014/main" val="10003"/>
                  </a:ext>
                </a:extLst>
              </a:tr>
              <a:tr h="370840">
                <a:tc>
                  <a:txBody>
                    <a:bodyPr/>
                    <a:lstStyle/>
                    <a:p>
                      <a:r>
                        <a:rPr lang="en-US" sz="1800" dirty="0"/>
                        <a:t>Brownout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Undervoltage</a:t>
                      </a:r>
                      <a:r>
                        <a:rPr lang="en-US" dirty="0"/>
                        <a:t> that lasts seconds (lights dim)</a:t>
                      </a:r>
                      <a:endParaRPr lang="en-US" sz="2000" dirty="0"/>
                    </a:p>
                    <a:p>
                      <a:endParaRPr lang="en-US" dirty="0"/>
                    </a:p>
                  </a:txBody>
                  <a:tcPr/>
                </a:tc>
                <a:extLst>
                  <a:ext uri="{0D108BD9-81ED-4DB2-BD59-A6C34878D82A}">
                    <a16:rowId xmlns:a16="http://schemas.microsoft.com/office/drawing/2014/main" val="10004"/>
                  </a:ext>
                </a:extLst>
              </a:tr>
              <a:tr h="370840">
                <a:tc>
                  <a:txBody>
                    <a:bodyPr/>
                    <a:lstStyle/>
                    <a:p>
                      <a:r>
                        <a:rPr lang="en-US" sz="1800" dirty="0"/>
                        <a:t>Blackout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Complete power failure</a:t>
                      </a:r>
                      <a:endParaRPr lang="en-US" sz="2000" dirty="0"/>
                    </a:p>
                    <a:p>
                      <a:endParaRPr lang="en-US" dirty="0"/>
                    </a:p>
                  </a:txBody>
                  <a:tcPr/>
                </a:tc>
                <a:extLst>
                  <a:ext uri="{0D108BD9-81ED-4DB2-BD59-A6C34878D82A}">
                    <a16:rowId xmlns:a16="http://schemas.microsoft.com/office/drawing/2014/main" val="10005"/>
                  </a:ext>
                </a:extLst>
              </a:tr>
            </a:tbl>
          </a:graphicData>
        </a:graphic>
      </p:graphicFrame>
      <p:pic>
        <p:nvPicPr>
          <p:cNvPr id="6" name="Picture 5"/>
          <p:cNvPicPr>
            <a:picLocks noChangeAspect="1"/>
          </p:cNvPicPr>
          <p:nvPr/>
        </p:nvPicPr>
        <p:blipFill>
          <a:blip r:embed="rId3"/>
          <a:stretch>
            <a:fillRect/>
          </a:stretch>
        </p:blipFill>
        <p:spPr>
          <a:xfrm>
            <a:off x="787828" y="1359550"/>
            <a:ext cx="3822700" cy="2120900"/>
          </a:xfrm>
          <a:prstGeom prst="rect">
            <a:avLst/>
          </a:prstGeom>
        </p:spPr>
      </p:pic>
      <p:pic>
        <p:nvPicPr>
          <p:cNvPr id="8" name="Picture 7"/>
          <p:cNvPicPr>
            <a:picLocks noChangeAspect="1"/>
          </p:cNvPicPr>
          <p:nvPr/>
        </p:nvPicPr>
        <p:blipFill>
          <a:blip r:embed="rId4"/>
          <a:stretch>
            <a:fillRect/>
          </a:stretch>
        </p:blipFill>
        <p:spPr>
          <a:xfrm>
            <a:off x="1219628" y="3647147"/>
            <a:ext cx="2959100" cy="2743200"/>
          </a:xfrm>
          <a:prstGeom prst="rect">
            <a:avLst/>
          </a:prstGeom>
        </p:spPr>
      </p:pic>
    </p:spTree>
    <p:extLst>
      <p:ext uri="{BB962C8B-B14F-4D97-AF65-F5344CB8AC3E}">
        <p14:creationId xmlns:p14="http://schemas.microsoft.com/office/powerpoint/2010/main" val="86697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410" y="215153"/>
            <a:ext cx="3635433" cy="523220"/>
          </a:xfrm>
          <a:prstGeom prst="rect">
            <a:avLst/>
          </a:prstGeom>
          <a:noFill/>
        </p:spPr>
        <p:txBody>
          <a:bodyPr wrap="square" rtlCol="0">
            <a:spAutoFit/>
          </a:bodyPr>
          <a:lstStyle/>
          <a:p>
            <a:r>
              <a:rPr lang="en-US" sz="2800" b="1"/>
              <a:t>2.4.5 Power Protection</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32</a:t>
            </a:fld>
            <a:endParaRPr lang="en-US"/>
          </a:p>
        </p:txBody>
      </p:sp>
      <p:sp>
        <p:nvSpPr>
          <p:cNvPr id="2" name="TextBox 1"/>
          <p:cNvSpPr txBox="1"/>
          <p:nvPr/>
        </p:nvSpPr>
        <p:spPr>
          <a:xfrm>
            <a:off x="473335" y="785594"/>
            <a:ext cx="11317046" cy="400110"/>
          </a:xfrm>
          <a:prstGeom prst="rect">
            <a:avLst/>
          </a:prstGeom>
          <a:noFill/>
        </p:spPr>
        <p:txBody>
          <a:bodyPr wrap="square" rtlCol="0">
            <a:spAutoFit/>
          </a:bodyPr>
          <a:lstStyle/>
          <a:p>
            <a:r>
              <a:rPr lang="en-US" sz="2000" b="1" dirty="0"/>
              <a:t>The following is a description of devices used to prevent power problems:</a:t>
            </a:r>
            <a:r>
              <a:rPr lang="en-US" dirty="0"/>
              <a:t>	</a:t>
            </a:r>
            <a:endParaRPr lang="en-US" sz="2000" dirty="0"/>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540120336"/>
              </p:ext>
            </p:extLst>
          </p:nvPr>
        </p:nvGraphicFramePr>
        <p:xfrm>
          <a:off x="667402" y="1278361"/>
          <a:ext cx="11023448" cy="4453282"/>
        </p:xfrm>
        <a:graphic>
          <a:graphicData uri="http://schemas.openxmlformats.org/drawingml/2006/table">
            <a:tbl>
              <a:tblPr firstRow="1" bandRow="1">
                <a:tableStyleId>{5C22544A-7EE6-4342-B048-85BDC9FD1C3A}</a:tableStyleId>
              </a:tblPr>
              <a:tblGrid>
                <a:gridCol w="1274414">
                  <a:extLst>
                    <a:ext uri="{9D8B030D-6E8A-4147-A177-3AD203B41FA5}">
                      <a16:colId xmlns:a16="http://schemas.microsoft.com/office/drawing/2014/main" val="20000"/>
                    </a:ext>
                  </a:extLst>
                </a:gridCol>
                <a:gridCol w="3082247">
                  <a:extLst>
                    <a:ext uri="{9D8B030D-6E8A-4147-A177-3AD203B41FA5}">
                      <a16:colId xmlns:a16="http://schemas.microsoft.com/office/drawing/2014/main" val="20001"/>
                    </a:ext>
                  </a:extLst>
                </a:gridCol>
                <a:gridCol w="6666787">
                  <a:extLst>
                    <a:ext uri="{9D8B030D-6E8A-4147-A177-3AD203B41FA5}">
                      <a16:colId xmlns:a16="http://schemas.microsoft.com/office/drawing/2014/main" val="20002"/>
                    </a:ext>
                  </a:extLst>
                </a:gridCol>
              </a:tblGrid>
              <a:tr h="759133">
                <a:tc gridSpan="2">
                  <a:txBody>
                    <a:bodyPr/>
                    <a:lstStyle/>
                    <a:p>
                      <a:r>
                        <a:rPr lang="en-US" sz="2100" b="1" dirty="0"/>
                        <a:t>Device	</a:t>
                      </a:r>
                      <a:endParaRPr lang="en-US" sz="2100" dirty="0"/>
                    </a:p>
                  </a:txBody>
                  <a:tcPr marL="106908" marR="106908" marT="53453" marB="53453"/>
                </a:tc>
                <a:tc h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b="1" dirty="0"/>
                        <a:t>Description</a:t>
                      </a:r>
                    </a:p>
                    <a:p>
                      <a:endParaRPr lang="en-US" sz="2100" dirty="0"/>
                    </a:p>
                  </a:txBody>
                  <a:tcPr marL="106908" marR="106908" marT="53453" marB="53453"/>
                </a:tc>
                <a:extLst>
                  <a:ext uri="{0D108BD9-81ED-4DB2-BD59-A6C34878D82A}">
                    <a16:rowId xmlns:a16="http://schemas.microsoft.com/office/drawing/2014/main" val="10000"/>
                  </a:ext>
                </a:extLst>
              </a:tr>
              <a:tr h="3694149">
                <a:tc>
                  <a:txBody>
                    <a:bodyPr/>
                    <a:lstStyle/>
                    <a:p>
                      <a:r>
                        <a:rPr lang="en-US" sz="2100" dirty="0"/>
                        <a:t>Surge Protector</a:t>
                      </a:r>
                    </a:p>
                  </a:txBody>
                  <a:tcPr marL="106908" marR="106908" marT="53453" marB="53453"/>
                </a:tc>
                <a:tc>
                  <a:txBody>
                    <a:bodyPr/>
                    <a:lstStyle/>
                    <a:p>
                      <a:endParaRPr lang="en-US" sz="2100" dirty="0"/>
                    </a:p>
                  </a:txBody>
                  <a:tcPr marL="106908" marR="106908" marT="53453" marB="53453"/>
                </a:tc>
                <a:tc>
                  <a:txBody>
                    <a:bodyPr/>
                    <a:lstStyle/>
                    <a:p>
                      <a:r>
                        <a:rPr lang="en-US" sz="2100" dirty="0"/>
                        <a:t>A </a:t>
                      </a:r>
                      <a:r>
                        <a:rPr lang="en-US" sz="2100" b="1" i="1" dirty="0"/>
                        <a:t>surge protector</a:t>
                      </a:r>
                      <a:r>
                        <a:rPr lang="en-US" sz="2100" dirty="0"/>
                        <a:t> protects against over-voltages.</a:t>
                      </a:r>
                    </a:p>
                    <a:p>
                      <a:endParaRPr lang="en-US" sz="2100" dirty="0"/>
                    </a:p>
                    <a:p>
                      <a:pPr marL="342900" lvl="0" indent="-342900">
                        <a:buFont typeface="+mj-lt"/>
                        <a:buAutoNum type="arabicPeriod"/>
                      </a:pPr>
                      <a:r>
                        <a:rPr lang="en-US" sz="2100" dirty="0"/>
                        <a:t>A power strip provides multiple power outlets from a single plug-in, but is not necessarily a surge protector.</a:t>
                      </a:r>
                    </a:p>
                    <a:p>
                      <a:pPr marL="342900" indent="-342900">
                        <a:buFont typeface="+mj-lt"/>
                        <a:buAutoNum type="arabicPeriod"/>
                      </a:pPr>
                      <a:endParaRPr lang="en-US" sz="2100" dirty="0"/>
                    </a:p>
                    <a:p>
                      <a:pPr marL="342900" indent="-342900">
                        <a:buFont typeface="+mj-lt"/>
                        <a:buAutoNum type="arabicPeriod"/>
                      </a:pPr>
                      <a:r>
                        <a:rPr lang="en-US" sz="2100" dirty="0"/>
                        <a:t>Surge protectors can be destroyed by surges and lose their ability to protect.</a:t>
                      </a:r>
                    </a:p>
                    <a:p>
                      <a:pPr marL="342900" indent="-342900">
                        <a:buFont typeface="+mj-lt"/>
                        <a:buAutoNum type="arabicPeriod"/>
                      </a:pPr>
                      <a:endParaRPr lang="en-US" sz="2100" dirty="0"/>
                    </a:p>
                    <a:p>
                      <a:pPr marL="342900" indent="-342900">
                        <a:buFont typeface="+mj-lt"/>
                        <a:buAutoNum type="arabicPeriod"/>
                      </a:pPr>
                      <a:r>
                        <a:rPr lang="en-US" sz="2100" dirty="0"/>
                        <a:t>Consider using a surge protector with an indicator light to show whether it is working correctly.</a:t>
                      </a:r>
                    </a:p>
                    <a:p>
                      <a:endParaRPr lang="en-US" sz="2100" dirty="0"/>
                    </a:p>
                  </a:txBody>
                  <a:tcPr marL="106908" marR="106908" marT="53453" marB="53453"/>
                </a:tc>
                <a:extLst>
                  <a:ext uri="{0D108BD9-81ED-4DB2-BD59-A6C34878D82A}">
                    <a16:rowId xmlns:a16="http://schemas.microsoft.com/office/drawing/2014/main" val="10001"/>
                  </a:ext>
                </a:extLst>
              </a:tr>
            </a:tbl>
          </a:graphicData>
        </a:graphic>
      </p:graphicFrame>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1917700" y="2394592"/>
            <a:ext cx="2857500" cy="2857500"/>
          </a:xfrm>
          <a:prstGeom prst="rect">
            <a:avLst/>
          </a:prstGeom>
        </p:spPr>
      </p:pic>
    </p:spTree>
    <p:extLst>
      <p:ext uri="{BB962C8B-B14F-4D97-AF65-F5344CB8AC3E}">
        <p14:creationId xmlns:p14="http://schemas.microsoft.com/office/powerpoint/2010/main" val="1809420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410" y="215153"/>
            <a:ext cx="3635433" cy="523220"/>
          </a:xfrm>
          <a:prstGeom prst="rect">
            <a:avLst/>
          </a:prstGeom>
          <a:noFill/>
        </p:spPr>
        <p:txBody>
          <a:bodyPr wrap="square" rtlCol="0">
            <a:spAutoFit/>
          </a:bodyPr>
          <a:lstStyle/>
          <a:p>
            <a:r>
              <a:rPr lang="en-US" sz="2800" b="1"/>
              <a:t>2.4.5 Power Protection</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33</a:t>
            </a:fld>
            <a:endParaRPr lang="en-US"/>
          </a:p>
        </p:txBody>
      </p:sp>
      <p:sp>
        <p:nvSpPr>
          <p:cNvPr id="2" name="TextBox 1"/>
          <p:cNvSpPr txBox="1"/>
          <p:nvPr/>
        </p:nvSpPr>
        <p:spPr>
          <a:xfrm>
            <a:off x="473335" y="785594"/>
            <a:ext cx="11317046" cy="400110"/>
          </a:xfrm>
          <a:prstGeom prst="rect">
            <a:avLst/>
          </a:prstGeom>
          <a:noFill/>
        </p:spPr>
        <p:txBody>
          <a:bodyPr wrap="square" rtlCol="0">
            <a:spAutoFit/>
          </a:bodyPr>
          <a:lstStyle/>
          <a:p>
            <a:r>
              <a:rPr lang="en-US" sz="2000" b="1" dirty="0"/>
              <a:t>The following is a description of devices used to prevent power problems:</a:t>
            </a:r>
            <a:r>
              <a:rPr lang="en-US" dirty="0"/>
              <a:t>	</a:t>
            </a:r>
            <a:endParaRPr lang="en-US" sz="2000" dirty="0"/>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719437552"/>
              </p:ext>
            </p:extLst>
          </p:nvPr>
        </p:nvGraphicFramePr>
        <p:xfrm>
          <a:off x="576605" y="1306049"/>
          <a:ext cx="11155587" cy="4602969"/>
        </p:xfrm>
        <a:graphic>
          <a:graphicData uri="http://schemas.openxmlformats.org/drawingml/2006/table">
            <a:tbl>
              <a:tblPr firstRow="1" bandRow="1">
                <a:tableStyleId>{5C22544A-7EE6-4342-B048-85BDC9FD1C3A}</a:tableStyleId>
              </a:tblPr>
              <a:tblGrid>
                <a:gridCol w="1632339">
                  <a:extLst>
                    <a:ext uri="{9D8B030D-6E8A-4147-A177-3AD203B41FA5}">
                      <a16:colId xmlns:a16="http://schemas.microsoft.com/office/drawing/2014/main" val="20000"/>
                    </a:ext>
                  </a:extLst>
                </a:gridCol>
                <a:gridCol w="2311685">
                  <a:extLst>
                    <a:ext uri="{9D8B030D-6E8A-4147-A177-3AD203B41FA5}">
                      <a16:colId xmlns:a16="http://schemas.microsoft.com/office/drawing/2014/main" val="20001"/>
                    </a:ext>
                  </a:extLst>
                </a:gridCol>
                <a:gridCol w="7211563">
                  <a:extLst>
                    <a:ext uri="{9D8B030D-6E8A-4147-A177-3AD203B41FA5}">
                      <a16:colId xmlns:a16="http://schemas.microsoft.com/office/drawing/2014/main" val="20002"/>
                    </a:ext>
                  </a:extLst>
                </a:gridCol>
              </a:tblGrid>
              <a:tr h="700452">
                <a:tc gridSpan="2">
                  <a:txBody>
                    <a:bodyPr/>
                    <a:lstStyle/>
                    <a:p>
                      <a:r>
                        <a:rPr lang="en-US" sz="1800" b="1" dirty="0"/>
                        <a:t>Device	</a:t>
                      </a:r>
                      <a:endParaRPr lang="en-US" dirty="0"/>
                    </a:p>
                  </a:txBody>
                  <a:tcPr/>
                </a:tc>
                <a:tc h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Description</a:t>
                      </a:r>
                    </a:p>
                    <a:p>
                      <a:endParaRPr lang="en-US" dirty="0"/>
                    </a:p>
                  </a:txBody>
                  <a:tcPr/>
                </a:tc>
                <a:extLst>
                  <a:ext uri="{0D108BD9-81ED-4DB2-BD59-A6C34878D82A}">
                    <a16:rowId xmlns:a16="http://schemas.microsoft.com/office/drawing/2014/main" val="10000"/>
                  </a:ext>
                </a:extLst>
              </a:tr>
              <a:tr h="1000645">
                <a:tc>
                  <a:txBody>
                    <a:bodyPr/>
                    <a:lstStyle/>
                    <a:p>
                      <a:r>
                        <a:rPr lang="en-US" dirty="0"/>
                        <a:t>Line Conditioner</a:t>
                      </a:r>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b="1" i="1" dirty="0"/>
                        <a:t>line conditioner</a:t>
                      </a:r>
                      <a:r>
                        <a:rPr lang="en-US" dirty="0"/>
                        <a:t> modifies the power signal to remove noise and create a smooth alternating current (AC) signal.</a:t>
                      </a:r>
                    </a:p>
                    <a:p>
                      <a:endParaRPr lang="en-US" dirty="0"/>
                    </a:p>
                  </a:txBody>
                  <a:tcPr/>
                </a:tc>
                <a:extLst>
                  <a:ext uri="{0D108BD9-81ED-4DB2-BD59-A6C34878D82A}">
                    <a16:rowId xmlns:a16="http://schemas.microsoft.com/office/drawing/2014/main" val="10001"/>
                  </a:ext>
                </a:extLst>
              </a:tr>
              <a:tr h="1300839">
                <a:tc>
                  <a:txBody>
                    <a:bodyPr/>
                    <a:lstStyle/>
                    <a:p>
                      <a:r>
                        <a:rPr lang="en-US" dirty="0"/>
                        <a:t>Standby Power Supply (SPS)</a:t>
                      </a:r>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b="1" i="1" dirty="0"/>
                        <a:t>standby power supply</a:t>
                      </a:r>
                      <a:r>
                        <a:rPr lang="en-US" dirty="0"/>
                        <a:t> is an offline device that switches over to provide power when an under-voltage occurs. If the switchover is not fast enough, the computer loses power.</a:t>
                      </a:r>
                    </a:p>
                    <a:p>
                      <a:endParaRPr lang="en-US" dirty="0"/>
                    </a:p>
                  </a:txBody>
                  <a:tcPr/>
                </a:tc>
                <a:extLst>
                  <a:ext uri="{0D108BD9-81ED-4DB2-BD59-A6C34878D82A}">
                    <a16:rowId xmlns:a16="http://schemas.microsoft.com/office/drawing/2014/main" val="10002"/>
                  </a:ext>
                </a:extLst>
              </a:tr>
              <a:tr h="16010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Uninterruptible Power Supply (UPS)</a:t>
                      </a:r>
                    </a:p>
                    <a:p>
                      <a:endParaRPr lang="en-US" dirty="0"/>
                    </a:p>
                  </a:txBody>
                  <a:tcPr/>
                </a:tc>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 </a:t>
                      </a:r>
                      <a:r>
                        <a:rPr lang="en-US" b="1" i="1" dirty="0"/>
                        <a:t>uninterruptible power supply</a:t>
                      </a:r>
                      <a:r>
                        <a:rPr lang="en-US" dirty="0"/>
                        <a:t> is an online device that is constantly providing battery power to the computer and being recharged by the wall outlet.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There are two types of UPS Systems: 1. Online UPS, and 2. Offline UPS</a:t>
                      </a:r>
                    </a:p>
                  </a:txBody>
                  <a:tcPr/>
                </a:tc>
                <a:extLst>
                  <a:ext uri="{0D108BD9-81ED-4DB2-BD59-A6C34878D82A}">
                    <a16:rowId xmlns:a16="http://schemas.microsoft.com/office/drawing/2014/main" val="10003"/>
                  </a:ext>
                </a:extLst>
              </a:tr>
            </a:tbl>
          </a:graphicData>
        </a:graphic>
      </p:graphicFrame>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562" b="100000" l="0" r="100000"/>
                    </a14:imgEffect>
                  </a14:imgLayer>
                </a14:imgProps>
              </a:ext>
            </a:extLst>
          </a:blip>
          <a:stretch>
            <a:fillRect/>
          </a:stretch>
        </p:blipFill>
        <p:spPr>
          <a:xfrm>
            <a:off x="2147029" y="2855842"/>
            <a:ext cx="2435245" cy="1531708"/>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82576" y1="62304" x2="82576" y2="62304"/>
                        <a14:foregroundMark x1="87500" y1="50262" x2="87500" y2="50262"/>
                        <a14:foregroundMark x1="88258" y1="31414" x2="88258" y2="31414"/>
                        <a14:foregroundMark x1="86742" y1="19895" x2="86742" y2="19895"/>
                        <a14:foregroundMark x1="84091" y1="79581" x2="84091" y2="79581"/>
                        <a14:foregroundMark x1="4545" y1="87958" x2="4545" y2="87958"/>
                      </a14:backgroundRemoval>
                    </a14:imgEffect>
                  </a14:imgLayer>
                </a14:imgProps>
              </a:ext>
            </a:extLst>
          </a:blip>
          <a:stretch>
            <a:fillRect/>
          </a:stretch>
        </p:blipFill>
        <p:spPr>
          <a:xfrm>
            <a:off x="2715704" y="2036593"/>
            <a:ext cx="1265710" cy="915722"/>
          </a:xfrm>
          <a:prstGeom prst="rect">
            <a:avLst/>
          </a:prstGeom>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55556" y1="6111" x2="55000" y2="7222"/>
                      </a14:backgroundRemoval>
                    </a14:imgEffect>
                  </a14:imgLayer>
                </a14:imgProps>
              </a:ext>
            </a:extLst>
          </a:blip>
          <a:stretch>
            <a:fillRect/>
          </a:stretch>
        </p:blipFill>
        <p:spPr>
          <a:xfrm>
            <a:off x="2538208" y="4393894"/>
            <a:ext cx="1443206" cy="1443206"/>
          </a:xfrm>
          <a:prstGeom prst="rect">
            <a:avLst/>
          </a:prstGeom>
        </p:spPr>
      </p:pic>
    </p:spTree>
    <p:extLst>
      <p:ext uri="{BB962C8B-B14F-4D97-AF65-F5344CB8AC3E}">
        <p14:creationId xmlns:p14="http://schemas.microsoft.com/office/powerpoint/2010/main" val="357451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6576" y="215153"/>
            <a:ext cx="5469774" cy="523220"/>
          </a:xfrm>
          <a:prstGeom prst="rect">
            <a:avLst/>
          </a:prstGeom>
          <a:noFill/>
        </p:spPr>
        <p:txBody>
          <a:bodyPr wrap="square" rtlCol="0">
            <a:spAutoFit/>
          </a:bodyPr>
          <a:lstStyle/>
          <a:p>
            <a:r>
              <a:rPr lang="en-US" sz="2800" b="1" dirty="0"/>
              <a:t>2.4.5 Power Protection (continued)</a:t>
            </a:r>
          </a:p>
        </p:txBody>
      </p:sp>
      <p:sp>
        <p:nvSpPr>
          <p:cNvPr id="7" name="Slide Number Placeholder 6"/>
          <p:cNvSpPr>
            <a:spLocks noGrp="1"/>
          </p:cNvSpPr>
          <p:nvPr>
            <p:ph type="sldNum" sz="quarter" idx="12"/>
          </p:nvPr>
        </p:nvSpPr>
        <p:spPr/>
        <p:txBody>
          <a:bodyPr/>
          <a:lstStyle/>
          <a:p>
            <a:fld id="{964FCE73-CBA5-451D-9A3D-653DD4645C4F}" type="slidenum">
              <a:rPr lang="en-US" smtClean="0"/>
              <a:pPr/>
              <a:t>34</a:t>
            </a:fld>
            <a:endParaRPr lang="en-US"/>
          </a:p>
        </p:txBody>
      </p:sp>
      <p:sp>
        <p:nvSpPr>
          <p:cNvPr id="2" name="TextBox 1"/>
          <p:cNvSpPr txBox="1"/>
          <p:nvPr/>
        </p:nvSpPr>
        <p:spPr>
          <a:xfrm>
            <a:off x="473335" y="785594"/>
            <a:ext cx="11317046" cy="830997"/>
          </a:xfrm>
          <a:prstGeom prst="rect">
            <a:avLst/>
          </a:prstGeom>
          <a:noFill/>
        </p:spPr>
        <p:txBody>
          <a:bodyPr wrap="square" rtlCol="0">
            <a:spAutoFit/>
          </a:bodyPr>
          <a:lstStyle/>
          <a:p>
            <a:r>
              <a:rPr lang="en-US" sz="2000" b="1" dirty="0"/>
              <a:t>The following is a description of devices used to prevent power problems:</a:t>
            </a:r>
          </a:p>
          <a:p>
            <a:endParaRPr lang="en-US" sz="800" b="1" dirty="0"/>
          </a:p>
          <a:p>
            <a:r>
              <a:rPr lang="en-US" sz="2000" b="1" dirty="0"/>
              <a:t>		</a:t>
            </a:r>
            <a:r>
              <a:rPr lang="en-US" dirty="0"/>
              <a:t>				</a:t>
            </a:r>
            <a:endParaRPr lang="en-US" sz="2000" dirty="0"/>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572336952"/>
              </p:ext>
            </p:extLst>
          </p:nvPr>
        </p:nvGraphicFramePr>
        <p:xfrm>
          <a:off x="473335" y="1358252"/>
          <a:ext cx="8282738" cy="4119880"/>
        </p:xfrm>
        <a:graphic>
          <a:graphicData uri="http://schemas.openxmlformats.org/drawingml/2006/table">
            <a:tbl>
              <a:tblPr firstRow="1" bandRow="1">
                <a:tableStyleId>{5C22544A-7EE6-4342-B048-85BDC9FD1C3A}</a:tableStyleId>
              </a:tblPr>
              <a:tblGrid>
                <a:gridCol w="1247970">
                  <a:extLst>
                    <a:ext uri="{9D8B030D-6E8A-4147-A177-3AD203B41FA5}">
                      <a16:colId xmlns:a16="http://schemas.microsoft.com/office/drawing/2014/main" val="20000"/>
                    </a:ext>
                  </a:extLst>
                </a:gridCol>
                <a:gridCol w="7034768">
                  <a:extLst>
                    <a:ext uri="{9D8B030D-6E8A-4147-A177-3AD203B41FA5}">
                      <a16:colId xmlns:a16="http://schemas.microsoft.com/office/drawing/2014/main" val="20001"/>
                    </a:ext>
                  </a:extLst>
                </a:gridCol>
              </a:tblGrid>
              <a:tr h="370840">
                <a:tc>
                  <a:txBody>
                    <a:bodyPr/>
                    <a:lstStyle/>
                    <a:p>
                      <a:r>
                        <a:rPr lang="en-US" sz="1600" b="1" dirty="0"/>
                        <a:t>Device</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Description</a:t>
                      </a:r>
                    </a:p>
                  </a:txBody>
                  <a:tcPr/>
                </a:tc>
                <a:extLst>
                  <a:ext uri="{0D108BD9-81ED-4DB2-BD59-A6C34878D82A}">
                    <a16:rowId xmlns:a16="http://schemas.microsoft.com/office/drawing/2014/main" val="10000"/>
                  </a:ext>
                </a:extLst>
              </a:tr>
              <a:tr h="7416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Uninterruptible Power Supply (UPS)</a:t>
                      </a:r>
                    </a:p>
                    <a:p>
                      <a:endParaRPr lang="en-US" sz="1600" dirty="0"/>
                    </a:p>
                  </a:txBody>
                  <a:tcPr/>
                </a:tc>
                <a:tc>
                  <a:txBody>
                    <a:bodyPr/>
                    <a:lstStyle/>
                    <a:p>
                      <a:r>
                        <a:rPr lang="en-US" sz="1600" b="1" dirty="0"/>
                        <a:t>There are two types of UPS Systems:</a:t>
                      </a:r>
                    </a:p>
                    <a:p>
                      <a:br>
                        <a:rPr lang="en-US" sz="1600" dirty="0"/>
                      </a:br>
                      <a:r>
                        <a:rPr lang="en-US" sz="1600" dirty="0"/>
                        <a:t>1 - An </a:t>
                      </a:r>
                      <a:r>
                        <a:rPr lang="en-US" sz="1600" i="1" dirty="0"/>
                        <a:t>online</a:t>
                      </a:r>
                      <a:r>
                        <a:rPr lang="en-US" sz="1600" dirty="0"/>
                        <a:t> UPS constantly powers the computer from the battery.</a:t>
                      </a:r>
                    </a:p>
                    <a:p>
                      <a:endParaRPr lang="en-US" sz="1600" dirty="0"/>
                    </a:p>
                    <a:p>
                      <a:pPr marL="0" lvl="1"/>
                      <a:r>
                        <a:rPr lang="en-US" sz="1600" dirty="0"/>
                        <a:t>2 - An </a:t>
                      </a:r>
                      <a:r>
                        <a:rPr lang="en-US" sz="1600" i="1" dirty="0"/>
                        <a:t>offline</a:t>
                      </a:r>
                      <a:r>
                        <a:rPr lang="en-US" sz="1600" dirty="0"/>
                        <a:t> UPS powers the computer from the wall power. </a:t>
                      </a:r>
                    </a:p>
                    <a:p>
                      <a:pPr marL="0" lvl="1"/>
                      <a:endParaRPr lang="en-US" sz="1600" dirty="0"/>
                    </a:p>
                    <a:p>
                      <a:pPr marL="742950" lvl="2" indent="-285750">
                        <a:buFont typeface="Courier New" charset="0"/>
                        <a:buChar char="o"/>
                      </a:pPr>
                      <a:r>
                        <a:rPr lang="en-US" sz="1600" dirty="0"/>
                        <a:t>When the power fails, a switch inside the UPS switches to power the computer from the battery. </a:t>
                      </a:r>
                    </a:p>
                    <a:p>
                      <a:pPr marL="742950" lvl="2" indent="-285750">
                        <a:buFont typeface="Courier New" charset="0"/>
                        <a:buChar char="o"/>
                      </a:pPr>
                      <a:endParaRPr lang="en-US" sz="1600" dirty="0"/>
                    </a:p>
                    <a:p>
                      <a:pPr marL="742950" lvl="2" indent="-285750">
                        <a:buFont typeface="Courier New" charset="0"/>
                        <a:buChar char="o"/>
                      </a:pPr>
                      <a:r>
                        <a:rPr lang="en-US" sz="1600" dirty="0"/>
                        <a:t>This is the most common form of UPS.</a:t>
                      </a:r>
                    </a:p>
                    <a:p>
                      <a:pPr lvl="0"/>
                      <a:endParaRPr lang="en-US" sz="1600" b="0" dirty="0"/>
                    </a:p>
                    <a:p>
                      <a:pPr lvl="0"/>
                      <a:r>
                        <a:rPr lang="en-US" sz="1600" b="1" dirty="0"/>
                        <a:t>UPS size is measured by the volt-amp (VA) rating. The capacity of the UPS determines the number of devices and how long the devices can run when power is interrupted.</a:t>
                      </a:r>
                    </a:p>
                    <a:p>
                      <a:pPr lvl="0"/>
                      <a:endParaRPr lang="en-US" sz="1600" b="1" dirty="0"/>
                    </a:p>
                  </a:txBody>
                  <a:tcPr>
                    <a:solidFill>
                      <a:srgbClr val="E9EAF2"/>
                    </a:solidFill>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3"/>
          <a:stretch>
            <a:fillRect/>
          </a:stretch>
        </p:blipFill>
        <p:spPr>
          <a:xfrm>
            <a:off x="8899804" y="1354619"/>
            <a:ext cx="2841417" cy="2128320"/>
          </a:xfrm>
          <a:prstGeom prst="rect">
            <a:avLst/>
          </a:prstGeom>
        </p:spPr>
      </p:pic>
      <p:pic>
        <p:nvPicPr>
          <p:cNvPr id="8" name="Picture 7"/>
          <p:cNvPicPr>
            <a:picLocks noChangeAspect="1"/>
          </p:cNvPicPr>
          <p:nvPr/>
        </p:nvPicPr>
        <p:blipFill>
          <a:blip r:embed="rId4"/>
          <a:stretch>
            <a:fillRect/>
          </a:stretch>
        </p:blipFill>
        <p:spPr>
          <a:xfrm>
            <a:off x="9356776" y="3618243"/>
            <a:ext cx="1997024" cy="1859889"/>
          </a:xfrm>
          <a:prstGeom prst="rect">
            <a:avLst/>
          </a:prstGeom>
        </p:spPr>
      </p:pic>
    </p:spTree>
    <p:extLst>
      <p:ext uri="{BB962C8B-B14F-4D97-AF65-F5344CB8AC3E}">
        <p14:creationId xmlns:p14="http://schemas.microsoft.com/office/powerpoint/2010/main" val="2165328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66160" y="215153"/>
            <a:ext cx="5478087" cy="523220"/>
          </a:xfrm>
          <a:prstGeom prst="rect">
            <a:avLst/>
          </a:prstGeom>
          <a:noFill/>
        </p:spPr>
        <p:txBody>
          <a:bodyPr wrap="square" rtlCol="0">
            <a:spAutoFit/>
          </a:bodyPr>
          <a:lstStyle/>
          <a:p>
            <a:r>
              <a:rPr lang="en-US" sz="2800" b="1"/>
              <a:t>2.4.5 Power Protection (continued)</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35</a:t>
            </a:fld>
            <a:endParaRPr lang="en-US"/>
          </a:p>
        </p:txBody>
      </p:sp>
      <p:sp>
        <p:nvSpPr>
          <p:cNvPr id="2" name="TextBox 1"/>
          <p:cNvSpPr txBox="1"/>
          <p:nvPr/>
        </p:nvSpPr>
        <p:spPr>
          <a:xfrm>
            <a:off x="3050771" y="785594"/>
            <a:ext cx="8559338" cy="677108"/>
          </a:xfrm>
          <a:prstGeom prst="rect">
            <a:avLst/>
          </a:prstGeom>
          <a:noFill/>
        </p:spPr>
        <p:txBody>
          <a:bodyPr wrap="square" rtlCol="0">
            <a:spAutoFit/>
          </a:bodyPr>
          <a:lstStyle/>
          <a:p>
            <a:r>
              <a:rPr lang="en-US" sz="1600" b="1" dirty="0"/>
              <a:t>The following is a description of devices used to prevent power </a:t>
            </a:r>
            <a:r>
              <a:rPr lang="en-US" sz="1600" b="1"/>
              <a:t>problems:</a:t>
            </a:r>
            <a:r>
              <a:rPr lang="en-US" sz="2000" b="1" dirty="0"/>
              <a:t>	</a:t>
            </a:r>
            <a:r>
              <a:rPr lang="en-US" dirty="0"/>
              <a:t>				</a:t>
            </a:r>
            <a:endParaRPr lang="en-US" sz="2000" dirty="0"/>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255177867"/>
              </p:ext>
            </p:extLst>
          </p:nvPr>
        </p:nvGraphicFramePr>
        <p:xfrm>
          <a:off x="3050771" y="1336760"/>
          <a:ext cx="8559338" cy="4000011"/>
        </p:xfrm>
        <a:graphic>
          <a:graphicData uri="http://schemas.openxmlformats.org/drawingml/2006/table">
            <a:tbl>
              <a:tblPr firstRow="1" bandRow="1">
                <a:tableStyleId>{5C22544A-7EE6-4342-B048-85BDC9FD1C3A}</a:tableStyleId>
              </a:tblPr>
              <a:tblGrid>
                <a:gridCol w="1289646">
                  <a:extLst>
                    <a:ext uri="{9D8B030D-6E8A-4147-A177-3AD203B41FA5}">
                      <a16:colId xmlns:a16="http://schemas.microsoft.com/office/drawing/2014/main" val="20000"/>
                    </a:ext>
                  </a:extLst>
                </a:gridCol>
                <a:gridCol w="7269692">
                  <a:extLst>
                    <a:ext uri="{9D8B030D-6E8A-4147-A177-3AD203B41FA5}">
                      <a16:colId xmlns:a16="http://schemas.microsoft.com/office/drawing/2014/main" val="20001"/>
                    </a:ext>
                  </a:extLst>
                </a:gridCol>
              </a:tblGrid>
              <a:tr h="370840">
                <a:tc>
                  <a:txBody>
                    <a:bodyPr/>
                    <a:lstStyle/>
                    <a:p>
                      <a:r>
                        <a:rPr lang="en-US" sz="1400" b="1" dirty="0"/>
                        <a:t>Device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p>
                      <a:endParaRPr lang="en-US" sz="1400" dirty="0"/>
                    </a:p>
                  </a:txBody>
                  <a:tcPr/>
                </a:tc>
                <a:extLst>
                  <a:ext uri="{0D108BD9-81ED-4DB2-BD59-A6C34878D82A}">
                    <a16:rowId xmlns:a16="http://schemas.microsoft.com/office/drawing/2014/main" val="10000"/>
                  </a:ext>
                </a:extLst>
              </a:tr>
              <a:tr h="510540">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Uninterruptible Power Supply (UPS)</a:t>
                      </a:r>
                    </a:p>
                    <a:p>
                      <a:endParaRPr lang="en-US" sz="1400" dirty="0"/>
                    </a:p>
                  </a:txBody>
                  <a:tcPr/>
                </a:tc>
                <a:tc>
                  <a:txBody>
                    <a:bodyPr/>
                    <a:lstStyle/>
                    <a:p>
                      <a:pPr lvl="0"/>
                      <a:r>
                        <a:rPr lang="en-US" sz="1400" b="1" dirty="0"/>
                        <a:t>When purchasing a UPS, purchase one with enough battery power to power only critical devices</a:t>
                      </a:r>
                      <a:r>
                        <a:rPr lang="en-US" sz="1400" b="1" baseline="0" dirty="0"/>
                        <a:t> </a:t>
                      </a:r>
                      <a:r>
                        <a:rPr lang="en-US" sz="1400" b="1" dirty="0"/>
                        <a:t>such as the computer and a single monitor.</a:t>
                      </a:r>
                    </a:p>
                    <a:p>
                      <a:pPr marL="0" lvl="1"/>
                      <a:endParaRPr lang="en-US" sz="1400" b="1" dirty="0"/>
                    </a:p>
                    <a:p>
                      <a:pPr marL="342900" lvl="1" indent="-342900">
                        <a:buFont typeface="+mj-lt"/>
                        <a:buAutoNum type="arabicPeriod"/>
                      </a:pPr>
                      <a:r>
                        <a:rPr lang="en-US" sz="1400" dirty="0"/>
                        <a:t>To reduce the amount of power required by the UPS, do not plug non-critical devices in to the</a:t>
                      </a:r>
                      <a:r>
                        <a:rPr lang="en-US" sz="1400" baseline="0" dirty="0"/>
                        <a:t> </a:t>
                      </a:r>
                      <a:r>
                        <a:rPr lang="en-US" sz="1400" dirty="0"/>
                        <a:t>UPS.</a:t>
                      </a:r>
                    </a:p>
                    <a:p>
                      <a:pPr marL="457200" lvl="1" indent="-457200">
                        <a:buFont typeface="+mj-lt"/>
                        <a:buAutoNum type="arabicPeriod"/>
                      </a:pPr>
                      <a:endParaRPr lang="en-US" sz="1400" dirty="0"/>
                    </a:p>
                    <a:p>
                      <a:pPr marL="342900" lvl="1" indent="-342900">
                        <a:buFont typeface="+mj-lt"/>
                        <a:buAutoNum type="arabicPeriod"/>
                      </a:pPr>
                      <a:r>
                        <a:rPr lang="en-US" sz="1400" dirty="0"/>
                        <a:t>Laser printers require more power than most UPS systems are capable of providing. For this</a:t>
                      </a:r>
                      <a:r>
                        <a:rPr lang="en-US" sz="1400" baseline="0" dirty="0"/>
                        <a:t> </a:t>
                      </a:r>
                      <a:r>
                        <a:rPr lang="en-US" sz="1400" dirty="0"/>
                        <a:t>reason, you should not connect a laser printer to a UPS. If you must provide power to a laser printer, get a dedicated UPS for that device.</a:t>
                      </a:r>
                    </a:p>
                  </a:txBody>
                  <a:tcPr>
                    <a:solidFill>
                      <a:srgbClr val="E9EAF2"/>
                    </a:solidFill>
                  </a:tcPr>
                </a:tc>
                <a:extLst>
                  <a:ext uri="{0D108BD9-81ED-4DB2-BD59-A6C34878D82A}">
                    <a16:rowId xmlns:a16="http://schemas.microsoft.com/office/drawing/2014/main" val="10001"/>
                  </a:ext>
                </a:extLst>
              </a:tr>
              <a:tr h="780214">
                <a:tc vMerge="1">
                  <a:txBody>
                    <a:bodyPr/>
                    <a:lstStyle/>
                    <a:p>
                      <a:endParaRPr lang="en-US"/>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b="1" dirty="0"/>
                        <a:t>A UPS is designed to provide enough power to shut a system down safely during an extended power outage. Most are not intended as long-term power solutions.</a:t>
                      </a:r>
                    </a:p>
                  </a:txBody>
                  <a:tcPr>
                    <a:solidFill>
                      <a:srgbClr val="E9EAF2"/>
                    </a:solidFill>
                  </a:tcPr>
                </a:tc>
                <a:extLst>
                  <a:ext uri="{0D108BD9-81ED-4DB2-BD59-A6C34878D82A}">
                    <a16:rowId xmlns:a16="http://schemas.microsoft.com/office/drawing/2014/main" val="10002"/>
                  </a:ext>
                </a:extLst>
              </a:tr>
              <a:tr h="689957">
                <a:tc vMerge="1">
                  <a:txBody>
                    <a:bodyPr/>
                    <a:lstStyle/>
                    <a:p>
                      <a:endParaRPr lang="en-US"/>
                    </a:p>
                  </a:txBody>
                  <a:tcPr/>
                </a:tc>
                <a:tc>
                  <a:txBody>
                    <a:bodyPr/>
                    <a:lstStyle/>
                    <a:p>
                      <a:pPr marL="0" lvl="1"/>
                      <a:r>
                        <a:rPr lang="en-US" sz="1400" b="1" dirty="0"/>
                        <a:t>The UPS connects to the power source (usually a wall socket), the computer plugs into the UPS, and the UPS is connected through a serial or USB port to the computer. </a:t>
                      </a:r>
                    </a:p>
                  </a:txBody>
                  <a:tcPr>
                    <a:solidFill>
                      <a:srgbClr val="E9EAF2"/>
                    </a:solidFill>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3"/>
          <a:stretch>
            <a:fillRect/>
          </a:stretch>
        </p:blipFill>
        <p:spPr>
          <a:xfrm>
            <a:off x="335194" y="921668"/>
            <a:ext cx="2481329" cy="1451662"/>
          </a:xfrm>
          <a:prstGeom prst="rect">
            <a:avLst/>
          </a:prstGeom>
        </p:spPr>
      </p:pic>
      <p:pic>
        <p:nvPicPr>
          <p:cNvPr id="8" name="Picture 7"/>
          <p:cNvPicPr>
            <a:picLocks noChangeAspect="1"/>
          </p:cNvPicPr>
          <p:nvPr/>
        </p:nvPicPr>
        <p:blipFill>
          <a:blip r:embed="rId4"/>
          <a:stretch>
            <a:fillRect/>
          </a:stretch>
        </p:blipFill>
        <p:spPr>
          <a:xfrm>
            <a:off x="335194" y="2505467"/>
            <a:ext cx="2490762" cy="1265149"/>
          </a:xfrm>
          <a:prstGeom prst="rect">
            <a:avLst/>
          </a:prstGeom>
        </p:spPr>
      </p:pic>
      <p:pic>
        <p:nvPicPr>
          <p:cNvPr id="9" name="Picture 8"/>
          <p:cNvPicPr>
            <a:picLocks noChangeAspect="1"/>
          </p:cNvPicPr>
          <p:nvPr/>
        </p:nvPicPr>
        <p:blipFill>
          <a:blip r:embed="rId5"/>
          <a:stretch>
            <a:fillRect/>
          </a:stretch>
        </p:blipFill>
        <p:spPr>
          <a:xfrm>
            <a:off x="335194" y="3902753"/>
            <a:ext cx="2518672" cy="1441664"/>
          </a:xfrm>
          <a:prstGeom prst="rect">
            <a:avLst/>
          </a:prstGeom>
        </p:spPr>
      </p:pic>
    </p:spTree>
    <p:extLst>
      <p:ext uri="{BB962C8B-B14F-4D97-AF65-F5344CB8AC3E}">
        <p14:creationId xmlns:p14="http://schemas.microsoft.com/office/powerpoint/2010/main" val="1147274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69231" y="215153"/>
            <a:ext cx="5435030" cy="523220"/>
          </a:xfrm>
          <a:prstGeom prst="rect">
            <a:avLst/>
          </a:prstGeom>
          <a:noFill/>
        </p:spPr>
        <p:txBody>
          <a:bodyPr wrap="square" rtlCol="0">
            <a:spAutoFit/>
          </a:bodyPr>
          <a:lstStyle/>
          <a:p>
            <a:r>
              <a:rPr lang="en-US" sz="2800" b="1"/>
              <a:t>2.4.5 Power Protection (continued)</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36</a:t>
            </a:fld>
            <a:endParaRPr lang="en-US"/>
          </a:p>
        </p:txBody>
      </p:sp>
      <p:sp>
        <p:nvSpPr>
          <p:cNvPr id="2" name="TextBox 1"/>
          <p:cNvSpPr txBox="1"/>
          <p:nvPr/>
        </p:nvSpPr>
        <p:spPr>
          <a:xfrm>
            <a:off x="473335" y="785594"/>
            <a:ext cx="11317046" cy="830997"/>
          </a:xfrm>
          <a:prstGeom prst="rect">
            <a:avLst/>
          </a:prstGeom>
          <a:noFill/>
        </p:spPr>
        <p:txBody>
          <a:bodyPr wrap="square" rtlCol="0">
            <a:spAutoFit/>
          </a:bodyPr>
          <a:lstStyle/>
          <a:p>
            <a:r>
              <a:rPr lang="en-US" sz="2000" b="1" dirty="0"/>
              <a:t>The following is a description of devices used to prevent power problems:</a:t>
            </a:r>
          </a:p>
          <a:p>
            <a:endParaRPr lang="en-US" sz="800" b="1" dirty="0"/>
          </a:p>
          <a:p>
            <a:r>
              <a:rPr lang="en-US" sz="2000" b="1" dirty="0"/>
              <a:t>		</a:t>
            </a:r>
            <a:r>
              <a:rPr lang="en-US" dirty="0"/>
              <a:t>			</a:t>
            </a:r>
            <a:r>
              <a:rPr lang="en-US" sz="2000" b="1" dirty="0"/>
              <a:t>			</a:t>
            </a:r>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937358912"/>
              </p:ext>
            </p:extLst>
          </p:nvPr>
        </p:nvGraphicFramePr>
        <p:xfrm>
          <a:off x="534018" y="1363758"/>
          <a:ext cx="7412949" cy="3048000"/>
        </p:xfrm>
        <a:graphic>
          <a:graphicData uri="http://schemas.openxmlformats.org/drawingml/2006/table">
            <a:tbl>
              <a:tblPr firstRow="1" bandRow="1">
                <a:tableStyleId>{5C22544A-7EE6-4342-B048-85BDC9FD1C3A}</a:tableStyleId>
              </a:tblPr>
              <a:tblGrid>
                <a:gridCol w="1398258">
                  <a:extLst>
                    <a:ext uri="{9D8B030D-6E8A-4147-A177-3AD203B41FA5}">
                      <a16:colId xmlns:a16="http://schemas.microsoft.com/office/drawing/2014/main" val="20000"/>
                    </a:ext>
                  </a:extLst>
                </a:gridCol>
                <a:gridCol w="6014691">
                  <a:extLst>
                    <a:ext uri="{9D8B030D-6E8A-4147-A177-3AD203B41FA5}">
                      <a16:colId xmlns:a16="http://schemas.microsoft.com/office/drawing/2014/main" val="20001"/>
                    </a:ext>
                  </a:extLst>
                </a:gridCol>
              </a:tblGrid>
              <a:tr h="0">
                <a:tc>
                  <a:txBody>
                    <a:bodyPr/>
                    <a:lstStyle/>
                    <a:p>
                      <a:r>
                        <a:rPr lang="en-US" sz="1600" b="1" dirty="0"/>
                        <a:t>Device</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Description</a:t>
                      </a:r>
                    </a:p>
                    <a:p>
                      <a:endParaRPr lang="en-US" sz="1600" dirty="0"/>
                    </a:p>
                  </a:txBody>
                  <a:tcPr/>
                </a:tc>
                <a:extLst>
                  <a:ext uri="{0D108BD9-81ED-4DB2-BD59-A6C34878D82A}">
                    <a16:rowId xmlns:a16="http://schemas.microsoft.com/office/drawing/2014/main" val="10000"/>
                  </a:ext>
                </a:extLst>
              </a:tr>
              <a:tr h="370840">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Uninterruptible Power Supply (UPS)</a:t>
                      </a:r>
                    </a:p>
                    <a:p>
                      <a:endParaRPr lang="en-US" sz="1600" dirty="0"/>
                    </a:p>
                  </a:txBody>
                  <a:tcPr/>
                </a:tc>
                <a:tc>
                  <a:txBody>
                    <a:bodyPr/>
                    <a:lstStyle/>
                    <a:p>
                      <a:r>
                        <a:rPr lang="en-US" sz="1600" b="1" dirty="0"/>
                        <a:t>A UPS is designed to provide enough power to shut a system down safely during an extended power outage. </a:t>
                      </a:r>
                    </a:p>
                    <a:p>
                      <a:endParaRPr lang="en-US" sz="1600" dirty="0"/>
                    </a:p>
                  </a:txBody>
                  <a:tcPr/>
                </a:tc>
                <a:extLst>
                  <a:ext uri="{0D108BD9-81ED-4DB2-BD59-A6C34878D82A}">
                    <a16:rowId xmlns:a16="http://schemas.microsoft.com/office/drawing/2014/main" val="10001"/>
                  </a:ext>
                </a:extLst>
              </a:tr>
              <a:tr h="370840">
                <a:tc vMerge="1">
                  <a:txBody>
                    <a:bodyPr/>
                    <a:lstStyle/>
                    <a:p>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1" dirty="0"/>
                        <a:t>Most are not intended as long-term power solutions.</a:t>
                      </a:r>
                    </a:p>
                    <a:p>
                      <a:endParaRPr lang="en-US" sz="1600" dirty="0"/>
                    </a:p>
                  </a:txBody>
                  <a:tcPr/>
                </a:tc>
                <a:extLst>
                  <a:ext uri="{0D108BD9-81ED-4DB2-BD59-A6C34878D82A}">
                    <a16:rowId xmlns:a16="http://schemas.microsoft.com/office/drawing/2014/main" val="10002"/>
                  </a:ext>
                </a:extLst>
              </a:tr>
              <a:tr h="746994">
                <a:tc vMerge="1">
                  <a:txBody>
                    <a:bodyPr/>
                    <a:lstStyle/>
                    <a:p>
                      <a:endParaRPr lang="en-US" dirty="0"/>
                    </a:p>
                  </a:txBody>
                  <a:tcPr/>
                </a:tc>
                <a:tc>
                  <a:txBody>
                    <a:bodyPr/>
                    <a:lstStyle/>
                    <a:p>
                      <a:pPr marL="0" lvl="1"/>
                      <a:r>
                        <a:rPr lang="en-US" sz="1600" b="1" dirty="0"/>
                        <a:t>The UPS connects to the power source (usually a wall socket), the computer plugs into the UPS, and the UPS is connected through a serial or USB port to the computer. </a:t>
                      </a:r>
                    </a:p>
                    <a:p>
                      <a:pPr marL="0" lvl="1"/>
                      <a:endParaRPr lang="en-US" sz="1600" b="1" dirty="0"/>
                    </a:p>
                  </a:txBody>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3"/>
          <a:stretch>
            <a:fillRect/>
          </a:stretch>
        </p:blipFill>
        <p:spPr>
          <a:xfrm>
            <a:off x="8274824" y="1363758"/>
            <a:ext cx="3187700" cy="2552700"/>
          </a:xfrm>
          <a:prstGeom prst="rect">
            <a:avLst/>
          </a:prstGeom>
        </p:spPr>
      </p:pic>
      <p:pic>
        <p:nvPicPr>
          <p:cNvPr id="8" name="Picture 7"/>
          <p:cNvPicPr>
            <a:picLocks noChangeAspect="1"/>
          </p:cNvPicPr>
          <p:nvPr/>
        </p:nvPicPr>
        <p:blipFill>
          <a:blip r:embed="rId4"/>
          <a:stretch>
            <a:fillRect/>
          </a:stretch>
        </p:blipFill>
        <p:spPr>
          <a:xfrm>
            <a:off x="535901" y="4640649"/>
            <a:ext cx="3063751" cy="1715701"/>
          </a:xfrm>
          <a:prstGeom prst="rect">
            <a:avLst/>
          </a:prstGeom>
        </p:spPr>
      </p:pic>
      <p:pic>
        <p:nvPicPr>
          <p:cNvPr id="10" name="Picture 9"/>
          <p:cNvPicPr>
            <a:picLocks noChangeAspect="1"/>
          </p:cNvPicPr>
          <p:nvPr/>
        </p:nvPicPr>
        <p:blipFill>
          <a:blip r:embed="rId5"/>
          <a:stretch>
            <a:fillRect/>
          </a:stretch>
        </p:blipFill>
        <p:spPr>
          <a:xfrm>
            <a:off x="4035584" y="4552470"/>
            <a:ext cx="3736816" cy="1892058"/>
          </a:xfrm>
          <a:prstGeom prst="rect">
            <a:avLst/>
          </a:prstGeom>
        </p:spPr>
      </p:pic>
    </p:spTree>
    <p:extLst>
      <p:ext uri="{BB962C8B-B14F-4D97-AF65-F5344CB8AC3E}">
        <p14:creationId xmlns:p14="http://schemas.microsoft.com/office/powerpoint/2010/main" val="158917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69231" y="215153"/>
            <a:ext cx="5435030" cy="523220"/>
          </a:xfrm>
          <a:prstGeom prst="rect">
            <a:avLst/>
          </a:prstGeom>
          <a:noFill/>
        </p:spPr>
        <p:txBody>
          <a:bodyPr wrap="square" rtlCol="0">
            <a:spAutoFit/>
          </a:bodyPr>
          <a:lstStyle/>
          <a:p>
            <a:r>
              <a:rPr lang="en-US" sz="2800" b="1"/>
              <a:t>2.4.5 Power Protection (continued)</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37</a:t>
            </a:fld>
            <a:endParaRPr lang="en-US"/>
          </a:p>
        </p:txBody>
      </p:sp>
      <p:sp>
        <p:nvSpPr>
          <p:cNvPr id="2" name="TextBox 1"/>
          <p:cNvSpPr txBox="1"/>
          <p:nvPr/>
        </p:nvSpPr>
        <p:spPr>
          <a:xfrm>
            <a:off x="3391593" y="685230"/>
            <a:ext cx="8354730" cy="584775"/>
          </a:xfrm>
          <a:prstGeom prst="rect">
            <a:avLst/>
          </a:prstGeom>
          <a:noFill/>
        </p:spPr>
        <p:txBody>
          <a:bodyPr wrap="square" rtlCol="0">
            <a:spAutoFit/>
          </a:bodyPr>
          <a:lstStyle/>
          <a:p>
            <a:r>
              <a:rPr lang="en-US" sz="1600" b="1" dirty="0"/>
              <a:t>The following is a description of devices used to prevent power problems:</a:t>
            </a:r>
            <a:r>
              <a:rPr lang="en-US" sz="1600" dirty="0"/>
              <a:t>	</a:t>
            </a:r>
            <a:r>
              <a:rPr lang="en-US" sz="1600" b="1" dirty="0"/>
              <a:t>		</a:t>
            </a:r>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044178170"/>
              </p:ext>
            </p:extLst>
          </p:nvPr>
        </p:nvGraphicFramePr>
        <p:xfrm>
          <a:off x="3391593" y="1303479"/>
          <a:ext cx="8354730" cy="4328160"/>
        </p:xfrm>
        <a:graphic>
          <a:graphicData uri="http://schemas.openxmlformats.org/drawingml/2006/table">
            <a:tbl>
              <a:tblPr firstRow="1" bandRow="1">
                <a:tableStyleId>{5C22544A-7EE6-4342-B048-85BDC9FD1C3A}</a:tableStyleId>
              </a:tblPr>
              <a:tblGrid>
                <a:gridCol w="1575900">
                  <a:extLst>
                    <a:ext uri="{9D8B030D-6E8A-4147-A177-3AD203B41FA5}">
                      <a16:colId xmlns:a16="http://schemas.microsoft.com/office/drawing/2014/main" val="20000"/>
                    </a:ext>
                  </a:extLst>
                </a:gridCol>
                <a:gridCol w="6778830">
                  <a:extLst>
                    <a:ext uri="{9D8B030D-6E8A-4147-A177-3AD203B41FA5}">
                      <a16:colId xmlns:a16="http://schemas.microsoft.com/office/drawing/2014/main" val="20001"/>
                    </a:ext>
                  </a:extLst>
                </a:gridCol>
              </a:tblGrid>
              <a:tr h="0">
                <a:tc>
                  <a:txBody>
                    <a:bodyPr/>
                    <a:lstStyle/>
                    <a:p>
                      <a:r>
                        <a:rPr lang="en-US" sz="1600" b="1" dirty="0"/>
                        <a:t>Device</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Description</a:t>
                      </a:r>
                    </a:p>
                    <a:p>
                      <a:endParaRPr lang="en-US" sz="1600" dirty="0"/>
                    </a:p>
                  </a:txBody>
                  <a:tcPr/>
                </a:tc>
                <a:extLst>
                  <a:ext uri="{0D108BD9-81ED-4DB2-BD59-A6C34878D82A}">
                    <a16:rowId xmlns:a16="http://schemas.microsoft.com/office/drawing/2014/main" val="10000"/>
                  </a:ext>
                </a:extLst>
              </a:tr>
              <a:tr h="2423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Uninterruptible Power Supply (UPS)</a:t>
                      </a:r>
                    </a:p>
                    <a:p>
                      <a:endParaRPr lang="en-US" sz="1600" dirty="0"/>
                    </a:p>
                  </a:txBody>
                  <a:tcPr/>
                </a:tc>
                <a:tc>
                  <a:txBody>
                    <a:bodyPr/>
                    <a:lstStyle/>
                    <a:p>
                      <a:pPr marL="0" lvl="1"/>
                      <a:r>
                        <a:rPr lang="en-US" sz="1600" b="1" dirty="0"/>
                        <a:t>Software on the computer uses this connection to monitor battery life and to detect when the regular power is lost. </a:t>
                      </a:r>
                    </a:p>
                    <a:p>
                      <a:pPr marL="0" lvl="1"/>
                      <a:endParaRPr lang="en-US" sz="1600" b="1" dirty="0"/>
                    </a:p>
                    <a:p>
                      <a:pPr marL="0" lvl="1"/>
                      <a:r>
                        <a:rPr lang="en-US" sz="1600" b="1" dirty="0"/>
                        <a:t>You can configure the software to shut the system down automatically when the battery charge reaches a certain level. </a:t>
                      </a:r>
                    </a:p>
                    <a:p>
                      <a:pPr marL="0" lvl="1"/>
                      <a:endParaRPr lang="en-US" sz="1600" b="1" dirty="0"/>
                    </a:p>
                    <a:p>
                      <a:pPr marL="0" lvl="1"/>
                      <a:r>
                        <a:rPr lang="en-US" sz="1600" b="1" dirty="0"/>
                        <a:t>You usually need to configure the following settings when working with UPS software:</a:t>
                      </a:r>
                    </a:p>
                    <a:p>
                      <a:pPr marL="0" lvl="1"/>
                      <a:endParaRPr lang="en-US" sz="1600" b="1" dirty="0"/>
                    </a:p>
                    <a:p>
                      <a:pPr marL="0" lvl="1"/>
                      <a:r>
                        <a:rPr lang="en-US" sz="1600" b="1" dirty="0"/>
                        <a:t>1 - </a:t>
                      </a:r>
                      <a:r>
                        <a:rPr lang="en-US" sz="1600" dirty="0"/>
                        <a:t>Time to wait before sending a warning to clients</a:t>
                      </a:r>
                    </a:p>
                    <a:p>
                      <a:pPr marL="0" lvl="1"/>
                      <a:endParaRPr lang="en-US" sz="1600" dirty="0"/>
                    </a:p>
                    <a:p>
                      <a:pPr marL="0" lvl="1"/>
                      <a:r>
                        <a:rPr lang="en-US" sz="1600" b="1" dirty="0"/>
                        <a:t>2 - </a:t>
                      </a:r>
                      <a:r>
                        <a:rPr lang="en-US" sz="1600" dirty="0"/>
                        <a:t>Time to wait before beginning a shutdown</a:t>
                      </a:r>
                    </a:p>
                    <a:p>
                      <a:pPr marL="0" lvl="1"/>
                      <a:endParaRPr lang="en-US" sz="1600" dirty="0"/>
                    </a:p>
                    <a:p>
                      <a:pPr marL="0" lvl="1"/>
                      <a:r>
                        <a:rPr lang="en-US" sz="1600" b="1" dirty="0"/>
                        <a:t>3 - </a:t>
                      </a:r>
                      <a:r>
                        <a:rPr lang="en-US" sz="1600" dirty="0"/>
                        <a:t>Name of programs or commands to run during shutdown</a:t>
                      </a:r>
                      <a:endParaRPr lang="en-US" sz="1600" b="1" dirty="0"/>
                    </a:p>
                    <a:p>
                      <a:endParaRPr lang="en-US" sz="1600"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3"/>
          <a:stretch>
            <a:fillRect/>
          </a:stretch>
        </p:blipFill>
        <p:spPr>
          <a:xfrm>
            <a:off x="378716" y="1303479"/>
            <a:ext cx="2779928" cy="1637492"/>
          </a:xfrm>
          <a:prstGeom prst="rect">
            <a:avLst/>
          </a:prstGeom>
        </p:spPr>
      </p:pic>
      <p:pic>
        <p:nvPicPr>
          <p:cNvPr id="9" name="Picture 8"/>
          <p:cNvPicPr>
            <a:picLocks noChangeAspect="1"/>
          </p:cNvPicPr>
          <p:nvPr/>
        </p:nvPicPr>
        <p:blipFill>
          <a:blip r:embed="rId4"/>
          <a:stretch>
            <a:fillRect/>
          </a:stretch>
        </p:blipFill>
        <p:spPr>
          <a:xfrm>
            <a:off x="267393" y="3170001"/>
            <a:ext cx="3124200" cy="2603500"/>
          </a:xfrm>
          <a:prstGeom prst="rect">
            <a:avLst/>
          </a:prstGeom>
        </p:spPr>
      </p:pic>
    </p:spTree>
    <p:extLst>
      <p:ext uri="{BB962C8B-B14F-4D97-AF65-F5344CB8AC3E}">
        <p14:creationId xmlns:p14="http://schemas.microsoft.com/office/powerpoint/2010/main" val="1087053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89227" y="192487"/>
            <a:ext cx="5485262" cy="523220"/>
          </a:xfrm>
          <a:prstGeom prst="rect">
            <a:avLst/>
          </a:prstGeom>
          <a:noFill/>
        </p:spPr>
        <p:txBody>
          <a:bodyPr wrap="square" rtlCol="0">
            <a:spAutoFit/>
          </a:bodyPr>
          <a:lstStyle/>
          <a:p>
            <a:r>
              <a:rPr lang="en-US" sz="2800" b="1" dirty="0"/>
              <a:t>2.4.5 Power Protection (continued)</a:t>
            </a:r>
          </a:p>
        </p:txBody>
      </p:sp>
      <p:sp>
        <p:nvSpPr>
          <p:cNvPr id="7" name="Slide Number Placeholder 6"/>
          <p:cNvSpPr>
            <a:spLocks noGrp="1"/>
          </p:cNvSpPr>
          <p:nvPr>
            <p:ph type="sldNum" sz="quarter" idx="12"/>
          </p:nvPr>
        </p:nvSpPr>
        <p:spPr/>
        <p:txBody>
          <a:bodyPr/>
          <a:lstStyle/>
          <a:p>
            <a:fld id="{964FCE73-CBA5-451D-9A3D-653DD4645C4F}" type="slidenum">
              <a:rPr lang="en-US" smtClean="0"/>
              <a:pPr/>
              <a:t>38</a:t>
            </a:fld>
            <a:endParaRPr lang="en-US"/>
          </a:p>
        </p:txBody>
      </p:sp>
      <p:sp>
        <p:nvSpPr>
          <p:cNvPr id="2" name="TextBox 1"/>
          <p:cNvSpPr txBox="1"/>
          <p:nvPr/>
        </p:nvSpPr>
        <p:spPr>
          <a:xfrm>
            <a:off x="473335" y="840666"/>
            <a:ext cx="11317046" cy="830997"/>
          </a:xfrm>
          <a:prstGeom prst="rect">
            <a:avLst/>
          </a:prstGeom>
          <a:noFill/>
        </p:spPr>
        <p:txBody>
          <a:bodyPr wrap="square" rtlCol="0">
            <a:spAutoFit/>
          </a:bodyPr>
          <a:lstStyle/>
          <a:p>
            <a:r>
              <a:rPr lang="en-US" sz="2000" b="1" dirty="0"/>
              <a:t>The following is a description of devices used to prevent power problems:</a:t>
            </a:r>
          </a:p>
          <a:p>
            <a:endParaRPr lang="en-US" sz="800" b="1" dirty="0"/>
          </a:p>
          <a:p>
            <a:r>
              <a:rPr lang="en-US" sz="2000" b="1" dirty="0"/>
              <a:t>		</a:t>
            </a:r>
            <a:r>
              <a:rPr lang="en-US" dirty="0"/>
              <a:t>				</a:t>
            </a:r>
            <a:endParaRPr lang="en-US" b="1" dirty="0"/>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13496039"/>
              </p:ext>
            </p:extLst>
          </p:nvPr>
        </p:nvGraphicFramePr>
        <p:xfrm>
          <a:off x="473336" y="1382712"/>
          <a:ext cx="7814454" cy="4909657"/>
        </p:xfrm>
        <a:graphic>
          <a:graphicData uri="http://schemas.openxmlformats.org/drawingml/2006/table">
            <a:tbl>
              <a:tblPr firstRow="1" bandRow="1">
                <a:tableStyleId>{5C22544A-7EE6-4342-B048-85BDC9FD1C3A}</a:tableStyleId>
              </a:tblPr>
              <a:tblGrid>
                <a:gridCol w="1503808">
                  <a:extLst>
                    <a:ext uri="{9D8B030D-6E8A-4147-A177-3AD203B41FA5}">
                      <a16:colId xmlns:a16="http://schemas.microsoft.com/office/drawing/2014/main" val="20000"/>
                    </a:ext>
                  </a:extLst>
                </a:gridCol>
                <a:gridCol w="6310646">
                  <a:extLst>
                    <a:ext uri="{9D8B030D-6E8A-4147-A177-3AD203B41FA5}">
                      <a16:colId xmlns:a16="http://schemas.microsoft.com/office/drawing/2014/main" val="20001"/>
                    </a:ext>
                  </a:extLst>
                </a:gridCol>
              </a:tblGrid>
              <a:tr h="370840">
                <a:tc>
                  <a:txBody>
                    <a:bodyPr/>
                    <a:lstStyle/>
                    <a:p>
                      <a:r>
                        <a:rPr lang="en-US" sz="1600" b="1" dirty="0"/>
                        <a:t>Device</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Description</a:t>
                      </a:r>
                    </a:p>
                  </a:txBody>
                  <a:tcPr/>
                </a:tc>
                <a:extLst>
                  <a:ext uri="{0D108BD9-81ED-4DB2-BD59-A6C34878D82A}">
                    <a16:rowId xmlns:a16="http://schemas.microsoft.com/office/drawing/2014/main" val="10000"/>
                  </a:ext>
                </a:extLst>
              </a:tr>
              <a:tr h="899160">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Uninterruptible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Power Supply (UPS)</a:t>
                      </a:r>
                    </a:p>
                    <a:p>
                      <a:endParaRPr lang="en-US" sz="16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1" dirty="0"/>
                        <a:t>In addition to providing power when the power is lost, most UPS systems also</a:t>
                      </a:r>
                      <a:r>
                        <a:rPr lang="en-US" sz="1600" b="1" baseline="0" dirty="0"/>
                        <a:t> </a:t>
                      </a:r>
                      <a:r>
                        <a:rPr lang="en-US" sz="1600" b="1" dirty="0"/>
                        <a:t>condition the line and remove power spikes and sags.</a:t>
                      </a:r>
                    </a:p>
                    <a:p>
                      <a:endParaRPr lang="en-US" sz="1600" dirty="0"/>
                    </a:p>
                  </a:txBody>
                  <a:tcPr>
                    <a:solidFill>
                      <a:srgbClr val="E9EAF2"/>
                    </a:solidFill>
                  </a:tcPr>
                </a:tc>
                <a:extLst>
                  <a:ext uri="{0D108BD9-81ED-4DB2-BD59-A6C34878D82A}">
                    <a16:rowId xmlns:a16="http://schemas.microsoft.com/office/drawing/2014/main" val="10001"/>
                  </a:ext>
                </a:extLst>
              </a:tr>
              <a:tr h="533400">
                <a:tc vMerge="1">
                  <a:txBody>
                    <a:bodyPr/>
                    <a:lstStyle/>
                    <a:p>
                      <a:endParaRPr lang="en-US"/>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1" dirty="0"/>
                        <a:t>Most UPS devices sound an alarm when the AC power is lost. </a:t>
                      </a:r>
                      <a:endParaRPr lang="en-US" sz="1600" dirty="0"/>
                    </a:p>
                  </a:txBody>
                  <a:tcPr>
                    <a:solidFill>
                      <a:srgbClr val="E9EAF2"/>
                    </a:solidFill>
                  </a:tcPr>
                </a:tc>
                <a:extLst>
                  <a:ext uri="{0D108BD9-81ED-4DB2-BD59-A6C34878D82A}">
                    <a16:rowId xmlns:a16="http://schemas.microsoft.com/office/drawing/2014/main" val="10002"/>
                  </a:ext>
                </a:extLst>
              </a:tr>
              <a:tr h="533400">
                <a:tc vMerge="1">
                  <a:txBody>
                    <a:bodyPr/>
                    <a:lstStyle/>
                    <a:p>
                      <a:endParaRPr lang="en-US"/>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1" dirty="0"/>
                        <a:t>This alarm continues</a:t>
                      </a:r>
                      <a:r>
                        <a:rPr lang="en-US" sz="1600" b="1" baseline="0" dirty="0"/>
                        <a:t> </a:t>
                      </a:r>
                      <a:r>
                        <a:rPr lang="en-US" sz="1600" b="1" dirty="0"/>
                        <a:t>until AC power is restored, although many UPS devices have a switch to mute the</a:t>
                      </a:r>
                      <a:r>
                        <a:rPr lang="en-US" sz="1600" b="1" baseline="0" dirty="0"/>
                        <a:t> </a:t>
                      </a:r>
                      <a:r>
                        <a:rPr lang="en-US" sz="1600" b="1" dirty="0"/>
                        <a:t>alarm.</a:t>
                      </a:r>
                    </a:p>
                    <a:p>
                      <a:endParaRPr lang="en-US" sz="1600" dirty="0"/>
                    </a:p>
                  </a:txBody>
                  <a:tcPr>
                    <a:solidFill>
                      <a:srgbClr val="E9EAF2"/>
                    </a:solidFill>
                  </a:tcPr>
                </a:tc>
                <a:extLst>
                  <a:ext uri="{0D108BD9-81ED-4DB2-BD59-A6C34878D82A}">
                    <a16:rowId xmlns:a16="http://schemas.microsoft.com/office/drawing/2014/main" val="10003"/>
                  </a:ext>
                </a:extLst>
              </a:tr>
              <a:tr h="742726">
                <a:tc gridSpan="2">
                  <a:txBody>
                    <a:bodyPr/>
                    <a:lstStyle/>
                    <a:p>
                      <a:pPr marL="0" lvl="1"/>
                      <a:r>
                        <a:rPr lang="en-US" sz="1600" b="1" dirty="0"/>
                        <a:t>Note: </a:t>
                      </a:r>
                      <a:r>
                        <a:rPr lang="en-US" sz="1600" i="1" dirty="0"/>
                        <a:t>During certain conditions, such as an electrical storm or when the power supply is constantly going up or down, you might need to unplug the computer to protect it.</a:t>
                      </a:r>
                      <a:endParaRPr lang="en-US" sz="1600" dirty="0"/>
                    </a:p>
                  </a:txBody>
                  <a:tcPr/>
                </a:tc>
                <a:tc hMerge="1">
                  <a:txBody>
                    <a:bodyPr/>
                    <a:lstStyle/>
                    <a:p>
                      <a:endParaRPr lang="en-US" dirty="0"/>
                    </a:p>
                  </a:txBody>
                  <a:tcPr/>
                </a:tc>
                <a:extLst>
                  <a:ext uri="{0D108BD9-81ED-4DB2-BD59-A6C34878D82A}">
                    <a16:rowId xmlns:a16="http://schemas.microsoft.com/office/drawing/2014/main" val="10004"/>
                  </a:ext>
                </a:extLst>
              </a:tr>
              <a:tr h="759735">
                <a:tc gridSpan="2">
                  <a:txBody>
                    <a:bodyPr/>
                    <a:lstStyle/>
                    <a:p>
                      <a:pPr marL="285750" lvl="1" indent="-285750">
                        <a:buFont typeface="Arial" charset="0"/>
                        <a:buChar char="•"/>
                      </a:pPr>
                      <a:r>
                        <a:rPr lang="en-US" sz="1600" i="1" dirty="0"/>
                        <a:t>Simply turning it off might still damage the components because some power remains supplied to the system. </a:t>
                      </a:r>
                      <a:endParaRPr lang="en-US" sz="1600" dirty="0"/>
                    </a:p>
                  </a:txBody>
                  <a:tcPr/>
                </a:tc>
                <a:tc hMerge="1">
                  <a:txBody>
                    <a:bodyPr/>
                    <a:lstStyle/>
                    <a:p>
                      <a:endParaRPr lang="en-US"/>
                    </a:p>
                  </a:txBody>
                  <a:tcPr/>
                </a:tc>
                <a:extLst>
                  <a:ext uri="{0D108BD9-81ED-4DB2-BD59-A6C34878D82A}">
                    <a16:rowId xmlns:a16="http://schemas.microsoft.com/office/drawing/2014/main" val="10005"/>
                  </a:ext>
                </a:extLst>
              </a:tr>
              <a:tr h="780836">
                <a:tc gridSpan="2">
                  <a:txBody>
                    <a:bodyPr/>
                    <a:lstStyle/>
                    <a:p>
                      <a:pPr marL="285750" lvl="1" indent="-285750">
                        <a:buFont typeface="Arial" charset="0"/>
                        <a:buChar char="•"/>
                      </a:pPr>
                      <a:r>
                        <a:rPr lang="en-US" sz="1600" i="1" dirty="0"/>
                        <a:t>In the case of an electrical storm, keeping the system plugged in leaves it susceptible to power spikes.</a:t>
                      </a:r>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pic>
        <p:nvPicPr>
          <p:cNvPr id="6" name="Picture 5"/>
          <p:cNvPicPr>
            <a:picLocks noChangeAspect="1"/>
          </p:cNvPicPr>
          <p:nvPr/>
        </p:nvPicPr>
        <p:blipFill>
          <a:blip r:embed="rId3"/>
          <a:stretch>
            <a:fillRect/>
          </a:stretch>
        </p:blipFill>
        <p:spPr>
          <a:xfrm>
            <a:off x="8766475" y="668152"/>
            <a:ext cx="2857500" cy="2857500"/>
          </a:xfrm>
          <a:prstGeom prst="rect">
            <a:avLst/>
          </a:prstGeom>
        </p:spPr>
      </p:pic>
      <p:pic>
        <p:nvPicPr>
          <p:cNvPr id="8" name="Picture 7"/>
          <p:cNvPicPr>
            <a:picLocks noChangeAspect="1"/>
          </p:cNvPicPr>
          <p:nvPr/>
        </p:nvPicPr>
        <p:blipFill>
          <a:blip r:embed="rId4"/>
          <a:stretch>
            <a:fillRect/>
          </a:stretch>
        </p:blipFill>
        <p:spPr>
          <a:xfrm>
            <a:off x="8781479" y="3525652"/>
            <a:ext cx="3008901" cy="2256676"/>
          </a:xfrm>
          <a:prstGeom prst="rect">
            <a:avLst/>
          </a:prstGeom>
        </p:spPr>
      </p:pic>
    </p:spTree>
    <p:extLst>
      <p:ext uri="{BB962C8B-B14F-4D97-AF65-F5344CB8AC3E}">
        <p14:creationId xmlns:p14="http://schemas.microsoft.com/office/powerpoint/2010/main" val="1142921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3636" y="215153"/>
            <a:ext cx="4353635" cy="523220"/>
          </a:xfrm>
          <a:prstGeom prst="rect">
            <a:avLst/>
          </a:prstGeom>
          <a:noFill/>
        </p:spPr>
        <p:txBody>
          <a:bodyPr wrap="square" rtlCol="0">
            <a:spAutoFit/>
          </a:bodyPr>
          <a:lstStyle/>
          <a:p>
            <a:r>
              <a:rPr lang="en-US" sz="2800" b="1" dirty="0"/>
              <a:t>2.5.2 Troubleshooting</a:t>
            </a:r>
          </a:p>
        </p:txBody>
      </p:sp>
      <p:sp>
        <p:nvSpPr>
          <p:cNvPr id="7" name="Slide Number Placeholder 6"/>
          <p:cNvSpPr>
            <a:spLocks noGrp="1"/>
          </p:cNvSpPr>
          <p:nvPr>
            <p:ph type="sldNum" sz="quarter" idx="12"/>
          </p:nvPr>
        </p:nvSpPr>
        <p:spPr/>
        <p:txBody>
          <a:bodyPr/>
          <a:lstStyle/>
          <a:p>
            <a:fld id="{964FCE73-CBA5-451D-9A3D-653DD4645C4F}" type="slidenum">
              <a:rPr lang="en-US" smtClean="0"/>
              <a:pPr/>
              <a:t>39</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585115543"/>
              </p:ext>
            </p:extLst>
          </p:nvPr>
        </p:nvGraphicFramePr>
        <p:xfrm>
          <a:off x="4203131" y="2519606"/>
          <a:ext cx="7537542" cy="3277230"/>
        </p:xfrm>
        <a:graphic>
          <a:graphicData uri="http://schemas.openxmlformats.org/drawingml/2006/table">
            <a:tbl>
              <a:tblPr firstRow="1" bandRow="1">
                <a:tableStyleId>{5C22544A-7EE6-4342-B048-85BDC9FD1C3A}</a:tableStyleId>
              </a:tblPr>
              <a:tblGrid>
                <a:gridCol w="247901">
                  <a:extLst>
                    <a:ext uri="{9D8B030D-6E8A-4147-A177-3AD203B41FA5}">
                      <a16:colId xmlns:a16="http://schemas.microsoft.com/office/drawing/2014/main" val="20000"/>
                    </a:ext>
                  </a:extLst>
                </a:gridCol>
                <a:gridCol w="923519">
                  <a:extLst>
                    <a:ext uri="{9D8B030D-6E8A-4147-A177-3AD203B41FA5}">
                      <a16:colId xmlns:a16="http://schemas.microsoft.com/office/drawing/2014/main" val="20001"/>
                    </a:ext>
                  </a:extLst>
                </a:gridCol>
                <a:gridCol w="6366122">
                  <a:extLst>
                    <a:ext uri="{9D8B030D-6E8A-4147-A177-3AD203B41FA5}">
                      <a16:colId xmlns:a16="http://schemas.microsoft.com/office/drawing/2014/main" val="20002"/>
                    </a:ext>
                  </a:extLst>
                </a:gridCol>
              </a:tblGrid>
              <a:tr h="351150">
                <a:tc gridSpan="2">
                  <a:txBody>
                    <a:bodyPr/>
                    <a:lstStyle/>
                    <a:p>
                      <a:r>
                        <a:rPr lang="en-US" sz="1400" b="1" dirty="0"/>
                        <a:t>Step</a:t>
                      </a:r>
                      <a:endParaRPr lang="en-US" sz="1400" dirty="0"/>
                    </a:p>
                  </a:txBody>
                  <a:tcPr/>
                </a:tc>
                <a:tc h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txBody>
                  <a:tcPr/>
                </a:tc>
                <a:extLst>
                  <a:ext uri="{0D108BD9-81ED-4DB2-BD59-A6C34878D82A}">
                    <a16:rowId xmlns:a16="http://schemas.microsoft.com/office/drawing/2014/main" val="10000"/>
                  </a:ext>
                </a:extLst>
              </a:tr>
              <a:tr h="662940">
                <a:tc rowSpan="4">
                  <a:txBody>
                    <a:bodyPr/>
                    <a:lstStyle/>
                    <a:p>
                      <a:r>
                        <a:rPr lang="en-US" sz="1400" dirty="0"/>
                        <a:t>1</a:t>
                      </a:r>
                    </a:p>
                  </a:txBody>
                  <a:tcPr/>
                </a:tc>
                <a:tc rowSpan="4">
                  <a:txBody>
                    <a:bodyPr/>
                    <a:lstStyle/>
                    <a:p>
                      <a:r>
                        <a:rPr lang="en-US" sz="1400" dirty="0"/>
                        <a:t>Identify the</a:t>
                      </a:r>
                      <a:r>
                        <a:rPr lang="en-US" sz="1400" b="1" baseline="0" dirty="0"/>
                        <a:t> </a:t>
                      </a:r>
                      <a:r>
                        <a:rPr lang="en-US" sz="1400" dirty="0"/>
                        <a:t>problem</a:t>
                      </a:r>
                    </a:p>
                  </a:txBody>
                  <a:tcPr/>
                </a:tc>
                <a:tc>
                  <a:txBody>
                    <a:bodyPr/>
                    <a:lstStyle/>
                    <a:p>
                      <a:r>
                        <a:rPr lang="en-US" sz="1400" b="1" dirty="0"/>
                        <a:t>When identifying the problem, resist the urge to start fixing things at this point. To identify the problem:</a:t>
                      </a:r>
                      <a:endParaRPr lang="en-US" sz="1400" dirty="0"/>
                    </a:p>
                    <a:p>
                      <a:pPr marL="800100" lvl="1" indent="-342900">
                        <a:buFont typeface="Courier New" panose="02070309020205020404" pitchFamily="49" charset="0"/>
                        <a:buChar char="o"/>
                      </a:pPr>
                      <a:endParaRPr lang="en-US" sz="1400" dirty="0"/>
                    </a:p>
                  </a:txBody>
                  <a:tcPr/>
                </a:tc>
                <a:extLst>
                  <a:ext uri="{0D108BD9-81ED-4DB2-BD59-A6C34878D82A}">
                    <a16:rowId xmlns:a16="http://schemas.microsoft.com/office/drawing/2014/main" val="10001"/>
                  </a:ext>
                </a:extLst>
              </a:tr>
              <a:tr h="647992">
                <a:tc vMerge="1">
                  <a:txBody>
                    <a:bodyPr/>
                    <a:lstStyle/>
                    <a:p>
                      <a:endParaRPr lang="en-US"/>
                    </a:p>
                  </a:txBody>
                  <a:tcPr/>
                </a:tc>
                <a:tc vMerge="1">
                  <a:txBody>
                    <a:bodyPr/>
                    <a:lstStyle/>
                    <a:p>
                      <a:endParaRPr lang="en-US"/>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400" dirty="0"/>
                        <a:t>Ask the user to describe the problem, check for error messages, or recreate the problem.</a:t>
                      </a:r>
                    </a:p>
                    <a:p>
                      <a:pPr marL="800100" lvl="1" indent="-342900">
                        <a:buFont typeface="Courier New" panose="02070309020205020404" pitchFamily="49" charset="0"/>
                        <a:buChar char="o"/>
                      </a:pPr>
                      <a:endParaRPr lang="en-US" sz="1400" dirty="0"/>
                    </a:p>
                  </a:txBody>
                  <a:tcPr/>
                </a:tc>
                <a:extLst>
                  <a:ext uri="{0D108BD9-81ED-4DB2-BD59-A6C34878D82A}">
                    <a16:rowId xmlns:a16="http://schemas.microsoft.com/office/drawing/2014/main" val="10002"/>
                  </a:ext>
                </a:extLst>
              </a:tr>
              <a:tr h="636998">
                <a:tc vMerge="1">
                  <a:txBody>
                    <a:bodyPr/>
                    <a:lstStyle/>
                    <a:p>
                      <a:endParaRPr lang="en-US"/>
                    </a:p>
                  </a:txBody>
                  <a:tcPr/>
                </a:tc>
                <a:tc vMerge="1">
                  <a:txBody>
                    <a:bodyPr/>
                    <a:lstStyle/>
                    <a:p>
                      <a:endParaRPr lang="en-US"/>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lang="en-US" sz="1400" dirty="0"/>
                        <a:t>Establish what has changed. Most often, problems are caused by new hardware, software, or</a:t>
                      </a:r>
                      <a:r>
                        <a:rPr lang="en-US" sz="1400" baseline="0" dirty="0"/>
                        <a:t> </a:t>
                      </a:r>
                      <a:r>
                        <a:rPr lang="en-US" sz="1400" dirty="0"/>
                        <a:t>changes to the configuration. </a:t>
                      </a:r>
                    </a:p>
                    <a:p>
                      <a:pPr marL="457200" lvl="1" indent="0">
                        <a:buFont typeface="Courier New" panose="02070309020205020404" pitchFamily="49" charset="0"/>
                        <a:buNone/>
                      </a:pPr>
                      <a:endParaRPr lang="en-US" sz="1400" dirty="0"/>
                    </a:p>
                  </a:txBody>
                  <a:tcPr/>
                </a:tc>
                <a:extLst>
                  <a:ext uri="{0D108BD9-81ED-4DB2-BD59-A6C34878D82A}">
                    <a16:rowId xmlns:a16="http://schemas.microsoft.com/office/drawing/2014/main" val="10003"/>
                  </a:ext>
                </a:extLst>
              </a:tr>
              <a:tr h="662940">
                <a:tc vMerge="1">
                  <a:txBody>
                    <a:bodyPr/>
                    <a:lstStyle/>
                    <a:p>
                      <a:endParaRPr lang="en-US"/>
                    </a:p>
                  </a:txBody>
                  <a:tcPr/>
                </a:tc>
                <a:tc vMerge="1">
                  <a:txBody>
                    <a:bodyPr/>
                    <a:lstStyle/>
                    <a:p>
                      <a:endParaRPr lang="en-US"/>
                    </a:p>
                  </a:txBody>
                  <a:tcPr/>
                </a:tc>
                <a:tc>
                  <a:txBody>
                    <a:bodyPr/>
                    <a:lstStyle/>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dirty="0"/>
                        <a:t>If necessary, carefully ask users to discover what might have changed that could have caused the problem.</a:t>
                      </a:r>
                    </a:p>
                    <a:p>
                      <a:pPr marL="800100" lvl="1" indent="-342900">
                        <a:buFont typeface="Courier New" panose="02070309020205020404" pitchFamily="49" charset="0"/>
                        <a:buChar char="o"/>
                      </a:pPr>
                      <a:endParaRPr lang="en-US" sz="1400" dirty="0"/>
                    </a:p>
                  </a:txBody>
                  <a:tcPr/>
                </a:tc>
                <a:extLst>
                  <a:ext uri="{0D108BD9-81ED-4DB2-BD59-A6C34878D82A}">
                    <a16:rowId xmlns:a16="http://schemas.microsoft.com/office/drawing/2014/main" val="10004"/>
                  </a:ext>
                </a:extLst>
              </a:tr>
            </a:tbl>
          </a:graphicData>
        </a:graphic>
      </p:graphicFrame>
      <p:sp>
        <p:nvSpPr>
          <p:cNvPr id="3" name="Rectangle 2"/>
          <p:cNvSpPr/>
          <p:nvPr/>
        </p:nvSpPr>
        <p:spPr>
          <a:xfrm>
            <a:off x="4203131" y="2093303"/>
            <a:ext cx="6743650" cy="307777"/>
          </a:xfrm>
          <a:prstGeom prst="rect">
            <a:avLst/>
          </a:prstGeom>
        </p:spPr>
        <p:txBody>
          <a:bodyPr wrap="square">
            <a:spAutoFit/>
          </a:bodyPr>
          <a:lstStyle/>
          <a:p>
            <a:r>
              <a:rPr lang="en-US" sz="1400" b="1" dirty="0"/>
              <a:t>The following process has proven effective in a variety of situations: </a:t>
            </a:r>
            <a:endParaRPr lang="en-US" sz="1400" dirty="0"/>
          </a:p>
        </p:txBody>
      </p:sp>
      <p:graphicFrame>
        <p:nvGraphicFramePr>
          <p:cNvPr id="6" name="Table 5"/>
          <p:cNvGraphicFramePr>
            <a:graphicFrameLocks noGrp="1"/>
          </p:cNvGraphicFramePr>
          <p:nvPr>
            <p:extLst>
              <p:ext uri="{D42A27DB-BD31-4B8C-83A1-F6EECF244321}">
                <p14:modId xmlns:p14="http://schemas.microsoft.com/office/powerpoint/2010/main" val="2144303499"/>
              </p:ext>
            </p:extLst>
          </p:nvPr>
        </p:nvGraphicFramePr>
        <p:xfrm>
          <a:off x="543635" y="749251"/>
          <a:ext cx="11138849" cy="1259840"/>
        </p:xfrm>
        <a:graphic>
          <a:graphicData uri="http://schemas.openxmlformats.org/drawingml/2006/table">
            <a:tbl>
              <a:tblPr firstRow="1" bandRow="1">
                <a:tableStyleId>{5C22544A-7EE6-4342-B048-85BDC9FD1C3A}</a:tableStyleId>
              </a:tblPr>
              <a:tblGrid>
                <a:gridCol w="11138849">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Good troubleshooting is a process that combines knowledge, experience, and intuition. </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As you practice service and support in a work environment, you will add to your experience and develop intuition that will help you to quickly solve a variety of problems.</a:t>
                      </a:r>
                    </a:p>
                  </a:txBody>
                  <a:tcPr/>
                </a:tc>
                <a:extLst>
                  <a:ext uri="{0D108BD9-81ED-4DB2-BD59-A6C34878D82A}">
                    <a16:rowId xmlns:a16="http://schemas.microsoft.com/office/drawing/2014/main" val="10001"/>
                  </a:ext>
                </a:extLst>
              </a:tr>
              <a:tr h="370840">
                <a:tc>
                  <a:txBody>
                    <a:bodyPr/>
                    <a:lstStyle/>
                    <a:p>
                      <a:r>
                        <a:rPr lang="en-US" sz="1400" b="1" dirty="0"/>
                        <a:t>Regardless of your current troubleshooting abilities, you will benefit from following a systematic approach to problem solving. 	</a:t>
                      </a:r>
                      <a:r>
                        <a:rPr lang="en-US" sz="1400" dirty="0"/>
                        <a:t> </a:t>
                      </a:r>
                    </a:p>
                  </a:txBody>
                  <a:tcPr/>
                </a:tc>
                <a:extLst>
                  <a:ext uri="{0D108BD9-81ED-4DB2-BD59-A6C34878D82A}">
                    <a16:rowId xmlns:a16="http://schemas.microsoft.com/office/drawing/2014/main" val="10002"/>
                  </a:ext>
                </a:extLst>
              </a:tr>
            </a:tbl>
          </a:graphicData>
        </a:graphic>
      </p:graphicFrame>
      <p:pic>
        <p:nvPicPr>
          <p:cNvPr id="9"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234" y="2149575"/>
            <a:ext cx="3427125" cy="22847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234" y="4557933"/>
            <a:ext cx="3392405" cy="1898502"/>
          </a:xfrm>
          <a:prstGeom prst="rect">
            <a:avLst/>
          </a:prstGeom>
        </p:spPr>
      </p:pic>
    </p:spTree>
    <p:extLst>
      <p:ext uri="{BB962C8B-B14F-4D97-AF65-F5344CB8AC3E}">
        <p14:creationId xmlns:p14="http://schemas.microsoft.com/office/powerpoint/2010/main" val="3533590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65418" y="215153"/>
            <a:ext cx="3923607" cy="523220"/>
          </a:xfrm>
          <a:prstGeom prst="rect">
            <a:avLst/>
          </a:prstGeom>
          <a:noFill/>
        </p:spPr>
        <p:txBody>
          <a:bodyPr wrap="square" rtlCol="0">
            <a:spAutoFit/>
          </a:bodyPr>
          <a:lstStyle/>
          <a:p>
            <a:r>
              <a:rPr lang="en-US" sz="2800" b="1" dirty="0"/>
              <a:t>2.1 Protection and Safety</a:t>
            </a:r>
          </a:p>
        </p:txBody>
      </p:sp>
      <p:sp>
        <p:nvSpPr>
          <p:cNvPr id="7" name="Slide Number Placeholder 6"/>
          <p:cNvSpPr>
            <a:spLocks noGrp="1"/>
          </p:cNvSpPr>
          <p:nvPr>
            <p:ph type="sldNum" sz="quarter" idx="12"/>
          </p:nvPr>
        </p:nvSpPr>
        <p:spPr/>
        <p:txBody>
          <a:bodyPr/>
          <a:lstStyle/>
          <a:p>
            <a:fld id="{964FCE73-CBA5-451D-9A3D-653DD4645C4F}" type="slidenum">
              <a:rPr lang="en-US" smtClean="0"/>
              <a:pPr/>
              <a:t>4</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30460648"/>
              </p:ext>
            </p:extLst>
          </p:nvPr>
        </p:nvGraphicFramePr>
        <p:xfrm>
          <a:off x="482600" y="2637472"/>
          <a:ext cx="8128000" cy="39014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Physical:</a:t>
                      </a:r>
                    </a:p>
                    <a:p>
                      <a:endParaRPr lang="en-US" sz="1400"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Make sure the room and building are properly set up to ensure your safety.</a:t>
                      </a:r>
                    </a:p>
                    <a:p>
                      <a:endParaRPr lang="en-US" sz="1400" dirty="0"/>
                    </a:p>
                  </a:txBody>
                  <a:tcPr/>
                </a:tc>
                <a:extLst>
                  <a:ext uri="{0D108BD9-81ED-4DB2-BD59-A6C34878D82A}">
                    <a16:rowId xmlns:a16="http://schemas.microsoft.com/office/drawing/2014/main" val="10001"/>
                  </a:ext>
                </a:extLst>
              </a:tr>
              <a:tr h="370840">
                <a:tc>
                  <a:txBody>
                    <a:bodyPr/>
                    <a:lstStyle/>
                    <a:p>
                      <a:pPr marL="285750" indent="-285750">
                        <a:buFont typeface="Wingdings" charset="2"/>
                        <a:buChar char="q"/>
                      </a:pPr>
                      <a:r>
                        <a:rPr lang="en-US" sz="1400" dirty="0"/>
                        <a:t>Keep work area and floors clear of clutter to help prevent accidents.</a:t>
                      </a:r>
                    </a:p>
                    <a:p>
                      <a:pPr marL="285750" indent="-285750">
                        <a:buFont typeface="Wingdings" charset="2"/>
                        <a:buChar char="q"/>
                      </a:pPr>
                      <a:endParaRPr lang="en-US" sz="1400" dirty="0"/>
                    </a:p>
                    <a:p>
                      <a:pPr marL="285750" lvl="0" indent="-285750">
                        <a:buFont typeface="Wingdings" charset="2"/>
                        <a:buChar char="q"/>
                      </a:pPr>
                      <a:r>
                        <a:rPr lang="en-US" sz="1400" dirty="0"/>
                        <a:t>Do not route cables across the floor in pathways. This can lead to</a:t>
                      </a:r>
                      <a:r>
                        <a:rPr lang="en-US" sz="1400" baseline="0" dirty="0"/>
                        <a:t> </a:t>
                      </a:r>
                      <a:r>
                        <a:rPr lang="en-US" sz="1400" dirty="0"/>
                        <a:t>tripping accidents, and could also result in worn cables.</a:t>
                      </a:r>
                    </a:p>
                    <a:p>
                      <a:pPr marL="285750" lvl="0" indent="-285750">
                        <a:buFont typeface="Wingdings" charset="2"/>
                        <a:buChar char="q"/>
                      </a:pPr>
                      <a:endParaRPr lang="en-US" sz="1400" dirty="0"/>
                    </a:p>
                    <a:p>
                      <a:pPr marL="285750" indent="-285750">
                        <a:buFont typeface="Wingdings" charset="2"/>
                        <a:buChar char="q"/>
                      </a:pPr>
                      <a:r>
                        <a:rPr lang="en-US" sz="1400" dirty="0"/>
                        <a:t>Provide adequate ventilation in any enclosure to remove toxic fumes.</a:t>
                      </a:r>
                    </a:p>
                    <a:p>
                      <a:pPr marL="285750" indent="-285750">
                        <a:buFont typeface="Wingdings" charset="2"/>
                        <a:buChar char="q"/>
                      </a:pPr>
                      <a:endParaRPr lang="en-US" sz="1400" dirty="0"/>
                    </a:p>
                    <a:p>
                      <a:pPr marL="285750" indent="-285750">
                        <a:buFont typeface="Wingdings" charset="2"/>
                        <a:buChar char="q"/>
                      </a:pPr>
                      <a:r>
                        <a:rPr lang="en-US" sz="1400" dirty="0"/>
                        <a:t>Protect yourself from airborne particles by using a air filter mask.</a:t>
                      </a:r>
                    </a:p>
                    <a:p>
                      <a:pPr marL="285750" indent="-285750">
                        <a:buFont typeface="Wingdings" charset="2"/>
                        <a:buChar char="q"/>
                      </a:pPr>
                      <a:endParaRPr lang="en-US" sz="1400" dirty="0"/>
                    </a:p>
                    <a:p>
                      <a:pPr marL="285750" lvl="0" indent="-285750">
                        <a:buFont typeface="Wingdings" charset="2"/>
                        <a:buChar char="q"/>
                      </a:pPr>
                      <a:r>
                        <a:rPr lang="en-US" sz="1400" dirty="0"/>
                        <a:t>Wear safety goggles.</a:t>
                      </a:r>
                    </a:p>
                    <a:p>
                      <a:pPr marL="285750" lvl="0" indent="-285750">
                        <a:buFont typeface="Wingdings" charset="2"/>
                        <a:buChar char="q"/>
                      </a:pPr>
                      <a:endParaRPr lang="en-US" sz="1400" dirty="0"/>
                    </a:p>
                    <a:p>
                      <a:pPr marL="285750" indent="-285750">
                        <a:buFont typeface="Wingdings" charset="2"/>
                        <a:buChar char="q"/>
                      </a:pPr>
                      <a:r>
                        <a:rPr lang="en-US" sz="1400" dirty="0"/>
                        <a:t>Replace worn or frayed power cords.</a:t>
                      </a:r>
                    </a:p>
                    <a:p>
                      <a:endParaRPr lang="en-US" sz="1400" dirty="0"/>
                    </a:p>
                  </a:txBody>
                  <a:tcPr/>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93393313"/>
              </p:ext>
            </p:extLst>
          </p:nvPr>
        </p:nvGraphicFramePr>
        <p:xfrm>
          <a:off x="482600" y="834389"/>
          <a:ext cx="8128000" cy="16205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Thermal:</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Components such as the CPU heat sink and fan, the printing head of a dot matrix printer, or components inside a laser printer can be hot.</a:t>
                      </a:r>
                    </a:p>
                    <a:p>
                      <a:endParaRPr lang="en-US" sz="1400"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After turning off the computer, allow components to cool sufficiently before servicing to prevent burns.</a:t>
                      </a:r>
                    </a:p>
                    <a:p>
                      <a:endParaRPr lang="en-US" sz="1400" dirty="0"/>
                    </a:p>
                  </a:txBody>
                  <a:tcPr/>
                </a:tc>
                <a:extLst>
                  <a:ext uri="{0D108BD9-81ED-4DB2-BD59-A6C34878D82A}">
                    <a16:rowId xmlns:a16="http://schemas.microsoft.com/office/drawing/2014/main" val="10002"/>
                  </a:ext>
                </a:extLst>
              </a:tr>
            </a:tbl>
          </a:graphicData>
        </a:graphic>
      </p:graphicFrame>
      <p:pic>
        <p:nvPicPr>
          <p:cNvPr id="9" name="Picture 8"/>
          <p:cNvPicPr>
            <a:picLocks noChangeAspect="1"/>
          </p:cNvPicPr>
          <p:nvPr/>
        </p:nvPicPr>
        <p:blipFill>
          <a:blip r:embed="rId3"/>
          <a:stretch>
            <a:fillRect/>
          </a:stretch>
        </p:blipFill>
        <p:spPr>
          <a:xfrm>
            <a:off x="8955217" y="834389"/>
            <a:ext cx="2746632" cy="2057323"/>
          </a:xfrm>
          <a:prstGeom prst="rect">
            <a:avLst/>
          </a:prstGeom>
        </p:spPr>
      </p:pic>
      <p:pic>
        <p:nvPicPr>
          <p:cNvPr id="11" name="Picture 10"/>
          <p:cNvPicPr>
            <a:picLocks noChangeAspect="1"/>
          </p:cNvPicPr>
          <p:nvPr/>
        </p:nvPicPr>
        <p:blipFill>
          <a:blip r:embed="rId4"/>
          <a:stretch>
            <a:fillRect/>
          </a:stretch>
        </p:blipFill>
        <p:spPr>
          <a:xfrm>
            <a:off x="8844349" y="3057862"/>
            <a:ext cx="2857500" cy="2857500"/>
          </a:xfrm>
          <a:prstGeom prst="rect">
            <a:avLst/>
          </a:prstGeom>
        </p:spPr>
      </p:pic>
    </p:spTree>
    <p:extLst>
      <p:ext uri="{BB962C8B-B14F-4D97-AF65-F5344CB8AC3E}">
        <p14:creationId xmlns:p14="http://schemas.microsoft.com/office/powerpoint/2010/main" val="3780259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3636" y="215153"/>
            <a:ext cx="4353635" cy="523220"/>
          </a:xfrm>
          <a:prstGeom prst="rect">
            <a:avLst/>
          </a:prstGeom>
          <a:noFill/>
        </p:spPr>
        <p:txBody>
          <a:bodyPr wrap="square" rtlCol="0">
            <a:spAutoFit/>
          </a:bodyPr>
          <a:lstStyle/>
          <a:p>
            <a:r>
              <a:rPr lang="en-US" sz="2800" b="1" dirty="0"/>
              <a:t>2.5.2 Troubleshooting</a:t>
            </a:r>
          </a:p>
        </p:txBody>
      </p:sp>
      <p:sp>
        <p:nvSpPr>
          <p:cNvPr id="7" name="Slide Number Placeholder 6"/>
          <p:cNvSpPr>
            <a:spLocks noGrp="1"/>
          </p:cNvSpPr>
          <p:nvPr>
            <p:ph type="sldNum" sz="quarter" idx="12"/>
          </p:nvPr>
        </p:nvSpPr>
        <p:spPr/>
        <p:txBody>
          <a:bodyPr/>
          <a:lstStyle/>
          <a:p>
            <a:fld id="{964FCE73-CBA5-451D-9A3D-653DD4645C4F}" type="slidenum">
              <a:rPr lang="en-US" smtClean="0"/>
              <a:pPr/>
              <a:t>40</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655200595"/>
              </p:ext>
            </p:extLst>
          </p:nvPr>
        </p:nvGraphicFramePr>
        <p:xfrm>
          <a:off x="434453" y="1419083"/>
          <a:ext cx="7538294" cy="4272801"/>
        </p:xfrm>
        <a:graphic>
          <a:graphicData uri="http://schemas.openxmlformats.org/drawingml/2006/table">
            <a:tbl>
              <a:tblPr firstRow="1" bandRow="1">
                <a:tableStyleId>{5C22544A-7EE6-4342-B048-85BDC9FD1C3A}</a:tableStyleId>
              </a:tblPr>
              <a:tblGrid>
                <a:gridCol w="247926">
                  <a:extLst>
                    <a:ext uri="{9D8B030D-6E8A-4147-A177-3AD203B41FA5}">
                      <a16:colId xmlns:a16="http://schemas.microsoft.com/office/drawing/2014/main" val="20000"/>
                    </a:ext>
                  </a:extLst>
                </a:gridCol>
                <a:gridCol w="1834790">
                  <a:extLst>
                    <a:ext uri="{9D8B030D-6E8A-4147-A177-3AD203B41FA5}">
                      <a16:colId xmlns:a16="http://schemas.microsoft.com/office/drawing/2014/main" val="20001"/>
                    </a:ext>
                  </a:extLst>
                </a:gridCol>
                <a:gridCol w="5455578">
                  <a:extLst>
                    <a:ext uri="{9D8B030D-6E8A-4147-A177-3AD203B41FA5}">
                      <a16:colId xmlns:a16="http://schemas.microsoft.com/office/drawing/2014/main" val="20002"/>
                    </a:ext>
                  </a:extLst>
                </a:gridCol>
              </a:tblGrid>
              <a:tr h="637598">
                <a:tc gridSpan="2">
                  <a:txBody>
                    <a:bodyPr/>
                    <a:lstStyle/>
                    <a:p>
                      <a:r>
                        <a:rPr lang="en-US" sz="1600" b="1" dirty="0"/>
                        <a:t>Step</a:t>
                      </a:r>
                      <a:endParaRPr lang="en-US" sz="1600" dirty="0"/>
                    </a:p>
                  </a:txBody>
                  <a:tcPr/>
                </a:tc>
                <a:tc h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Description</a:t>
                      </a:r>
                    </a:p>
                  </a:txBody>
                  <a:tcPr/>
                </a:tc>
                <a:extLst>
                  <a:ext uri="{0D108BD9-81ED-4DB2-BD59-A6C34878D82A}">
                    <a16:rowId xmlns:a16="http://schemas.microsoft.com/office/drawing/2014/main" val="10000"/>
                  </a:ext>
                </a:extLst>
              </a:tr>
              <a:tr h="820083">
                <a:tc rowSpan="2">
                  <a:txBody>
                    <a:bodyPr/>
                    <a:lstStyle/>
                    <a:p>
                      <a:r>
                        <a:rPr lang="en-US" sz="1800" dirty="0"/>
                        <a:t>2</a:t>
                      </a:r>
                    </a:p>
                  </a:txBody>
                  <a:tcPr/>
                </a:tc>
                <a:tc rowSpan="2">
                  <a:txBody>
                    <a:bodyPr/>
                    <a:lstStyle/>
                    <a:p>
                      <a:r>
                        <a:rPr lang="en-US" sz="1800" dirty="0"/>
                        <a:t>Backup the</a:t>
                      </a:r>
                      <a:r>
                        <a:rPr lang="en-US" sz="1800" baseline="0" dirty="0"/>
                        <a:t> </a:t>
                      </a:r>
                      <a:r>
                        <a:rPr lang="en-US" sz="1800" dirty="0"/>
                        <a:t>System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t>Before making changes to the system, back up user and system data (or make sure a recent backup exists). </a:t>
                      </a:r>
                    </a:p>
                  </a:txBody>
                  <a:tcPr/>
                </a:tc>
                <a:extLst>
                  <a:ext uri="{0D108BD9-81ED-4DB2-BD59-A6C34878D82A}">
                    <a16:rowId xmlns:a16="http://schemas.microsoft.com/office/drawing/2014/main" val="10001"/>
                  </a:ext>
                </a:extLst>
              </a:tr>
              <a:tr h="995702">
                <a:tc vMerge="1">
                  <a:txBody>
                    <a:bodyPr/>
                    <a:lstStyle/>
                    <a:p>
                      <a:endParaRPr lang="en-US"/>
                    </a:p>
                  </a:txBody>
                  <a:tcPr/>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t>While some changes can be made without affecting user data, you should back up data to protect against unintentional data loss caused by making changes.</a:t>
                      </a:r>
                    </a:p>
                    <a:p>
                      <a:endParaRPr lang="en-US" sz="1800" b="0" dirty="0"/>
                    </a:p>
                  </a:txBody>
                  <a:tcPr/>
                </a:tc>
                <a:extLst>
                  <a:ext uri="{0D108BD9-81ED-4DB2-BD59-A6C34878D82A}">
                    <a16:rowId xmlns:a16="http://schemas.microsoft.com/office/drawing/2014/main" val="10002"/>
                  </a:ext>
                </a:extLst>
              </a:tr>
              <a:tr h="588710">
                <a:tc rowSpan="2">
                  <a:txBody>
                    <a:bodyPr/>
                    <a:lstStyle/>
                    <a:p>
                      <a:r>
                        <a:rPr lang="en-US" sz="1800" dirty="0"/>
                        <a:t>3</a:t>
                      </a:r>
                    </a:p>
                  </a:txBody>
                  <a:tcPr/>
                </a:tc>
                <a:tc rowSpan="2">
                  <a:txBody>
                    <a:bodyPr/>
                    <a:lstStyle/>
                    <a:p>
                      <a:r>
                        <a:rPr lang="en-US" sz="1800" dirty="0"/>
                        <a:t>Identify the causes and identify a theory of probable cause.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b="0" dirty="0"/>
                        <a:t>Check for simple, obvious, and common problems first. </a:t>
                      </a:r>
                    </a:p>
                  </a:txBody>
                  <a:tcPr/>
                </a:tc>
                <a:extLst>
                  <a:ext uri="{0D108BD9-81ED-4DB2-BD59-A6C34878D82A}">
                    <a16:rowId xmlns:a16="http://schemas.microsoft.com/office/drawing/2014/main" val="10003"/>
                  </a:ext>
                </a:extLst>
              </a:tr>
              <a:tr h="1037690">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b="0" dirty="0"/>
                        <a:t>For example, check power cords,</a:t>
                      </a:r>
                      <a:r>
                        <a:rPr lang="en-US" sz="1800" b="0" baseline="0" dirty="0"/>
                        <a:t> </a:t>
                      </a:r>
                      <a:r>
                        <a:rPr lang="en-US" sz="1800" b="0" dirty="0"/>
                        <a:t>possible</a:t>
                      </a:r>
                      <a:r>
                        <a:rPr lang="en-US" sz="1800" b="0" baseline="0" dirty="0"/>
                        <a:t> </a:t>
                      </a:r>
                      <a:r>
                        <a:rPr lang="en-US" sz="1800" b="0" dirty="0"/>
                        <a:t>connectors, and common user errors.</a:t>
                      </a:r>
                    </a:p>
                  </a:txBody>
                  <a:tcPr/>
                </a:tc>
                <a:extLst>
                  <a:ext uri="{0D108BD9-81ED-4DB2-BD59-A6C34878D82A}">
                    <a16:rowId xmlns:a16="http://schemas.microsoft.com/office/drawing/2014/main" val="10004"/>
                  </a:ext>
                </a:extLst>
              </a:tr>
            </a:tbl>
          </a:graphicData>
        </a:graphic>
      </p:graphicFrame>
      <p:sp>
        <p:nvSpPr>
          <p:cNvPr id="3" name="Rectangle 2"/>
          <p:cNvSpPr/>
          <p:nvPr/>
        </p:nvSpPr>
        <p:spPr>
          <a:xfrm>
            <a:off x="393510" y="891925"/>
            <a:ext cx="9214514" cy="369332"/>
          </a:xfrm>
          <a:prstGeom prst="rect">
            <a:avLst/>
          </a:prstGeom>
        </p:spPr>
        <p:txBody>
          <a:bodyPr wrap="square">
            <a:spAutoFit/>
          </a:bodyPr>
          <a:lstStyle/>
          <a:p>
            <a:r>
              <a:rPr lang="en-US" b="1" dirty="0"/>
              <a:t>The following process has proven effective in a variety of situations: </a:t>
            </a:r>
            <a:endParaRPr lang="en-US" dirty="0"/>
          </a:p>
        </p:txBody>
      </p:sp>
      <p:pic>
        <p:nvPicPr>
          <p:cNvPr id="9"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740" y="2980979"/>
            <a:ext cx="3386919" cy="225794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5454" y="682897"/>
            <a:ext cx="3693490" cy="2077588"/>
          </a:xfrm>
          <a:prstGeom prst="rect">
            <a:avLst/>
          </a:prstGeom>
        </p:spPr>
      </p:pic>
    </p:spTree>
    <p:extLst>
      <p:ext uri="{BB962C8B-B14F-4D97-AF65-F5344CB8AC3E}">
        <p14:creationId xmlns:p14="http://schemas.microsoft.com/office/powerpoint/2010/main" val="34737256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7790" y="215153"/>
            <a:ext cx="5295331" cy="523220"/>
          </a:xfrm>
          <a:prstGeom prst="rect">
            <a:avLst/>
          </a:prstGeom>
          <a:noFill/>
        </p:spPr>
        <p:txBody>
          <a:bodyPr wrap="square" rtlCol="0">
            <a:spAutoFit/>
          </a:bodyPr>
          <a:lstStyle/>
          <a:p>
            <a:r>
              <a:rPr lang="en-US" sz="2800" b="1" dirty="0"/>
              <a:t>2.5.2 Troubleshooting (continued)</a:t>
            </a:r>
          </a:p>
        </p:txBody>
      </p:sp>
      <p:sp>
        <p:nvSpPr>
          <p:cNvPr id="7" name="Slide Number Placeholder 6"/>
          <p:cNvSpPr>
            <a:spLocks noGrp="1"/>
          </p:cNvSpPr>
          <p:nvPr>
            <p:ph type="sldNum" sz="quarter" idx="12"/>
          </p:nvPr>
        </p:nvSpPr>
        <p:spPr/>
        <p:txBody>
          <a:bodyPr/>
          <a:lstStyle/>
          <a:p>
            <a:fld id="{964FCE73-CBA5-451D-9A3D-653DD4645C4F}" type="slidenum">
              <a:rPr lang="en-US" smtClean="0"/>
              <a:pPr/>
              <a:t>41</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684120260"/>
              </p:ext>
            </p:extLst>
          </p:nvPr>
        </p:nvGraphicFramePr>
        <p:xfrm>
          <a:off x="3283527" y="809633"/>
          <a:ext cx="8469387" cy="4089913"/>
        </p:xfrm>
        <a:graphic>
          <a:graphicData uri="http://schemas.openxmlformats.org/drawingml/2006/table">
            <a:tbl>
              <a:tblPr firstRow="1" bandRow="1">
                <a:tableStyleId>{5C22544A-7EE6-4342-B048-85BDC9FD1C3A}</a:tableStyleId>
              </a:tblPr>
              <a:tblGrid>
                <a:gridCol w="485094">
                  <a:extLst>
                    <a:ext uri="{9D8B030D-6E8A-4147-A177-3AD203B41FA5}">
                      <a16:colId xmlns:a16="http://schemas.microsoft.com/office/drawing/2014/main" val="20000"/>
                    </a:ext>
                  </a:extLst>
                </a:gridCol>
                <a:gridCol w="831144">
                  <a:extLst>
                    <a:ext uri="{9D8B030D-6E8A-4147-A177-3AD203B41FA5}">
                      <a16:colId xmlns:a16="http://schemas.microsoft.com/office/drawing/2014/main" val="20001"/>
                    </a:ext>
                  </a:extLst>
                </a:gridCol>
                <a:gridCol w="7153149">
                  <a:extLst>
                    <a:ext uri="{9D8B030D-6E8A-4147-A177-3AD203B41FA5}">
                      <a16:colId xmlns:a16="http://schemas.microsoft.com/office/drawing/2014/main" val="20002"/>
                    </a:ext>
                  </a:extLst>
                </a:gridCol>
              </a:tblGrid>
              <a:tr h="352495">
                <a:tc gridSpan="2">
                  <a:txBody>
                    <a:bodyPr/>
                    <a:lstStyle/>
                    <a:p>
                      <a:r>
                        <a:rPr lang="en-US" sz="1400" b="1" dirty="0"/>
                        <a:t>Step</a:t>
                      </a:r>
                      <a:endParaRPr lang="en-US" sz="1400" dirty="0"/>
                    </a:p>
                  </a:txBody>
                  <a:tcPr/>
                </a:tc>
                <a:tc h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txBody>
                  <a:tcPr/>
                </a:tc>
                <a:extLst>
                  <a:ext uri="{0D108BD9-81ED-4DB2-BD59-A6C34878D82A}">
                    <a16:rowId xmlns:a16="http://schemas.microsoft.com/office/drawing/2014/main" val="10000"/>
                  </a:ext>
                </a:extLst>
              </a:tr>
              <a:tr h="3737418">
                <a:tc>
                  <a:txBody>
                    <a:bodyPr/>
                    <a:lstStyle/>
                    <a:p>
                      <a:r>
                        <a:rPr lang="en-US" sz="1400" dirty="0"/>
                        <a:t>4</a:t>
                      </a:r>
                    </a:p>
                  </a:txBody>
                  <a:tcPr/>
                </a:tc>
                <a:tc>
                  <a:txBody>
                    <a:bodyPr/>
                    <a:lstStyle/>
                    <a:p>
                      <a:r>
                        <a:rPr lang="en-US" sz="1400" dirty="0"/>
                        <a:t>Test your</a:t>
                      </a:r>
                    </a:p>
                  </a:txBody>
                  <a:tcPr/>
                </a:tc>
                <a:tc>
                  <a:txBody>
                    <a:bodyPr/>
                    <a:lstStyle/>
                    <a:p>
                      <a:r>
                        <a:rPr lang="en-US" sz="1400" b="1" dirty="0"/>
                        <a:t>Test your theory to verify the cause of the problem.</a:t>
                      </a:r>
                    </a:p>
                    <a:p>
                      <a:endParaRPr lang="en-US" sz="1400" b="1" dirty="0"/>
                    </a:p>
                    <a:p>
                      <a:pPr marL="342900" lvl="0" indent="-342900">
                        <a:buFont typeface="+mj-lt"/>
                        <a:buAutoNum type="arabicPeriod"/>
                      </a:pPr>
                      <a:r>
                        <a:rPr lang="en-US" sz="1400" dirty="0"/>
                        <a:t>If your theory is not correct, examine other possible causes (return to the previous step).</a:t>
                      </a:r>
                    </a:p>
                    <a:p>
                      <a:pPr marL="342900" lvl="0" indent="-342900">
                        <a:buFont typeface="+mj-lt"/>
                        <a:buAutoNum type="arabicPeriod"/>
                      </a:pPr>
                      <a:endParaRPr lang="en-US" sz="1400" dirty="0"/>
                    </a:p>
                    <a:p>
                      <a:pPr marL="342900" lvl="0" indent="-342900">
                        <a:buFont typeface="+mj-lt"/>
                        <a:buAutoNum type="arabicPeriod"/>
                      </a:pPr>
                      <a:r>
                        <a:rPr lang="en-US" sz="1400" dirty="0"/>
                        <a:t>At this point, if the problem is caused by simple things like an unplugged system, you can safely</a:t>
                      </a:r>
                      <a:r>
                        <a:rPr lang="en-US" sz="1400" baseline="0" dirty="0"/>
                        <a:t> </a:t>
                      </a:r>
                      <a:r>
                        <a:rPr lang="en-US" sz="1400" dirty="0"/>
                        <a:t>take actions to resolve the problem.</a:t>
                      </a:r>
                    </a:p>
                    <a:p>
                      <a:pPr marL="342900" lvl="0" indent="-342900">
                        <a:buFont typeface="+mj-lt"/>
                        <a:buAutoNum type="arabicPeriod"/>
                      </a:pPr>
                      <a:endParaRPr lang="en-US" sz="1400" dirty="0"/>
                    </a:p>
                    <a:p>
                      <a:pPr marL="342900" indent="-342900">
                        <a:buFont typeface="+mj-lt"/>
                        <a:buAutoNum type="arabicPeriod"/>
                      </a:pPr>
                      <a:r>
                        <a:rPr lang="en-US" sz="1400" dirty="0"/>
                        <a:t>If the cause is not a simple one, identify the necessary steps to correct the problem.</a:t>
                      </a:r>
                    </a:p>
                    <a:p>
                      <a:pPr marL="342900" indent="-342900">
                        <a:buFont typeface="+mj-lt"/>
                        <a:buAutoNum type="arabicPeriod"/>
                      </a:pPr>
                      <a:endParaRPr lang="en-US" sz="1400" dirty="0"/>
                    </a:p>
                    <a:p>
                      <a:pPr marL="342900" lvl="0" indent="-342900">
                        <a:buFont typeface="+mj-lt"/>
                        <a:buAutoNum type="arabicPeriod"/>
                      </a:pPr>
                      <a:r>
                        <a:rPr lang="en-US" sz="1400" dirty="0"/>
                        <a:t>If you cannot identify the cause of the problem, or if the problem is beyond your ability or responsibility to fix, escalate the problem.  </a:t>
                      </a:r>
                    </a:p>
                    <a:p>
                      <a:pPr marL="342900" lvl="0" indent="-342900">
                        <a:buFont typeface="+mj-lt"/>
                        <a:buAutoNum type="arabicPeriod"/>
                      </a:pPr>
                      <a:endParaRPr lang="en-US" sz="1400" dirty="0"/>
                    </a:p>
                    <a:p>
                      <a:pPr marL="800100" lvl="1" indent="-342900">
                        <a:buFont typeface="Courier New" panose="02070309020205020404" pitchFamily="49" charset="0"/>
                        <a:buChar char="o"/>
                      </a:pPr>
                      <a:r>
                        <a:rPr lang="en-US" sz="1400" dirty="0"/>
                        <a:t>Escalation means turning the problem over to someone more capable of handling the problem. </a:t>
                      </a:r>
                    </a:p>
                    <a:p>
                      <a:pPr marL="800100" lvl="1" indent="-342900">
                        <a:buFont typeface="Courier New" panose="02070309020205020404" pitchFamily="49" charset="0"/>
                        <a:buChar char="o"/>
                      </a:pPr>
                      <a:endParaRPr lang="en-US" sz="1400" dirty="0"/>
                    </a:p>
                    <a:p>
                      <a:pPr marL="800100" lvl="1" indent="-342900">
                        <a:buFont typeface="Courier New" panose="02070309020205020404" pitchFamily="49" charset="0"/>
                        <a:buChar char="o"/>
                      </a:pPr>
                      <a:r>
                        <a:rPr lang="en-US" sz="1400" dirty="0"/>
                        <a:t>When escalating the problem, be sure to detail the actions you took and the information you have discovered up to this point.</a:t>
                      </a:r>
                    </a:p>
                  </a:txBody>
                  <a:tcPr/>
                </a:tc>
                <a:extLst>
                  <a:ext uri="{0D108BD9-81ED-4DB2-BD59-A6C34878D82A}">
                    <a16:rowId xmlns:a16="http://schemas.microsoft.com/office/drawing/2014/main" val="10001"/>
                  </a:ext>
                </a:extLst>
              </a:tr>
            </a:tbl>
          </a:graphicData>
        </a:graphic>
      </p:graphicFrame>
      <p:pic>
        <p:nvPicPr>
          <p:cNvPr id="6"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86" y="833909"/>
            <a:ext cx="2770496" cy="26462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367" y="5060109"/>
            <a:ext cx="5626860" cy="147880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451" y="3690191"/>
            <a:ext cx="2899059" cy="2886454"/>
          </a:xfrm>
          <a:prstGeom prst="rect">
            <a:avLst/>
          </a:prstGeom>
        </p:spPr>
      </p:pic>
    </p:spTree>
    <p:extLst>
      <p:ext uri="{BB962C8B-B14F-4D97-AF65-F5344CB8AC3E}">
        <p14:creationId xmlns:p14="http://schemas.microsoft.com/office/powerpoint/2010/main" val="254114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7790" y="215153"/>
            <a:ext cx="5295331" cy="523220"/>
          </a:xfrm>
          <a:prstGeom prst="rect">
            <a:avLst/>
          </a:prstGeom>
          <a:noFill/>
        </p:spPr>
        <p:txBody>
          <a:bodyPr wrap="square" rtlCol="0">
            <a:spAutoFit/>
          </a:bodyPr>
          <a:lstStyle/>
          <a:p>
            <a:r>
              <a:rPr lang="en-US" sz="2800" b="1" dirty="0"/>
              <a:t>2.5.2 Troubleshooting (continued)</a:t>
            </a:r>
          </a:p>
        </p:txBody>
      </p:sp>
      <p:sp>
        <p:nvSpPr>
          <p:cNvPr id="7" name="Slide Number Placeholder 6"/>
          <p:cNvSpPr>
            <a:spLocks noGrp="1"/>
          </p:cNvSpPr>
          <p:nvPr>
            <p:ph type="sldNum" sz="quarter" idx="12"/>
          </p:nvPr>
        </p:nvSpPr>
        <p:spPr/>
        <p:txBody>
          <a:bodyPr/>
          <a:lstStyle/>
          <a:p>
            <a:fld id="{964FCE73-CBA5-451D-9A3D-653DD4645C4F}" type="slidenum">
              <a:rPr lang="en-US" smtClean="0"/>
              <a:pPr/>
              <a:t>42</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786452202"/>
              </p:ext>
            </p:extLst>
          </p:nvPr>
        </p:nvGraphicFramePr>
        <p:xfrm>
          <a:off x="536762" y="941177"/>
          <a:ext cx="7917282" cy="4699000"/>
        </p:xfrm>
        <a:graphic>
          <a:graphicData uri="http://schemas.openxmlformats.org/drawingml/2006/table">
            <a:tbl>
              <a:tblPr firstRow="1" bandRow="1">
                <a:tableStyleId>{5C22544A-7EE6-4342-B048-85BDC9FD1C3A}</a:tableStyleId>
              </a:tblPr>
              <a:tblGrid>
                <a:gridCol w="260390">
                  <a:extLst>
                    <a:ext uri="{9D8B030D-6E8A-4147-A177-3AD203B41FA5}">
                      <a16:colId xmlns:a16="http://schemas.microsoft.com/office/drawing/2014/main" val="20000"/>
                    </a:ext>
                  </a:extLst>
                </a:gridCol>
                <a:gridCol w="1172964">
                  <a:extLst>
                    <a:ext uri="{9D8B030D-6E8A-4147-A177-3AD203B41FA5}">
                      <a16:colId xmlns:a16="http://schemas.microsoft.com/office/drawing/2014/main" val="20001"/>
                    </a:ext>
                  </a:extLst>
                </a:gridCol>
                <a:gridCol w="6483928">
                  <a:extLst>
                    <a:ext uri="{9D8B030D-6E8A-4147-A177-3AD203B41FA5}">
                      <a16:colId xmlns:a16="http://schemas.microsoft.com/office/drawing/2014/main" val="20002"/>
                    </a:ext>
                  </a:extLst>
                </a:gridCol>
              </a:tblGrid>
              <a:tr h="370840">
                <a:tc gridSpan="2">
                  <a:txBody>
                    <a:bodyPr/>
                    <a:lstStyle/>
                    <a:p>
                      <a:r>
                        <a:rPr lang="en-US" sz="1600" b="1" dirty="0"/>
                        <a:t>Step</a:t>
                      </a:r>
                      <a:endParaRPr lang="en-US" sz="1600" dirty="0"/>
                    </a:p>
                  </a:txBody>
                  <a:tcPr/>
                </a:tc>
                <a:tc h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Description</a:t>
                      </a:r>
                    </a:p>
                  </a:txBody>
                  <a:tcPr/>
                </a:tc>
                <a:extLst>
                  <a:ext uri="{0D108BD9-81ED-4DB2-BD59-A6C34878D82A}">
                    <a16:rowId xmlns:a16="http://schemas.microsoft.com/office/drawing/2014/main" val="10000"/>
                  </a:ext>
                </a:extLst>
              </a:tr>
              <a:tr h="370840">
                <a:tc>
                  <a:txBody>
                    <a:bodyPr/>
                    <a:lstStyle/>
                    <a:p>
                      <a:r>
                        <a:rPr lang="en-US" sz="1600" dirty="0"/>
                        <a:t>5</a:t>
                      </a:r>
                    </a:p>
                  </a:txBody>
                  <a:tcPr/>
                </a:tc>
                <a:tc>
                  <a:txBody>
                    <a:bodyPr/>
                    <a:lstStyle/>
                    <a:p>
                      <a:r>
                        <a:rPr lang="en-US" sz="1600" dirty="0"/>
                        <a:t>Create an</a:t>
                      </a:r>
                      <a:r>
                        <a:rPr lang="en-US" sz="1600" baseline="0" dirty="0"/>
                        <a:t> </a:t>
                      </a:r>
                      <a:r>
                        <a:rPr lang="en-US" sz="1600" dirty="0"/>
                        <a:t>Action Plan</a:t>
                      </a:r>
                    </a:p>
                  </a:txBody>
                  <a:tcPr/>
                </a:tc>
                <a:tc>
                  <a:txBody>
                    <a:bodyPr/>
                    <a:lstStyle/>
                    <a:p>
                      <a:r>
                        <a:rPr lang="en-US" sz="1600" b="1" dirty="0"/>
                        <a:t>To create an action plan, address the most likely problem and account for side effects of the proposed plan. For example,</a:t>
                      </a:r>
                    </a:p>
                    <a:p>
                      <a:endParaRPr lang="en-US" sz="1600" b="1" dirty="0"/>
                    </a:p>
                    <a:p>
                      <a:pPr marL="342900" lvl="0" indent="-342900">
                        <a:buFont typeface="+mj-lt"/>
                        <a:buAutoNum type="arabicPeriod"/>
                      </a:pPr>
                      <a:r>
                        <a:rPr lang="en-US" sz="1600" dirty="0"/>
                        <a:t>Will the fix result in significant system downtime?</a:t>
                      </a:r>
                    </a:p>
                    <a:p>
                      <a:pPr marL="342900" lvl="0" indent="-342900">
                        <a:buFont typeface="+mj-lt"/>
                        <a:buAutoNum type="arabicPeriod"/>
                      </a:pPr>
                      <a:endParaRPr lang="en-US" sz="1600" dirty="0"/>
                    </a:p>
                    <a:p>
                      <a:pPr marL="342900" lvl="0" indent="-342900">
                        <a:buFont typeface="+mj-lt"/>
                        <a:buAutoNum type="arabicPeriod"/>
                      </a:pPr>
                      <a:r>
                        <a:rPr lang="en-US" sz="1600" dirty="0"/>
                        <a:t>Is the resolution best left for other times of the day?</a:t>
                      </a:r>
                    </a:p>
                    <a:p>
                      <a:pPr marL="342900" lvl="0" indent="-342900">
                        <a:buFont typeface="+mj-lt"/>
                        <a:buAutoNum type="arabicPeriod"/>
                      </a:pPr>
                      <a:endParaRPr lang="en-US" sz="1600" dirty="0"/>
                    </a:p>
                    <a:p>
                      <a:pPr marL="342900" lvl="0" indent="-342900">
                        <a:buFont typeface="+mj-lt"/>
                        <a:buAutoNum type="arabicPeriod"/>
                      </a:pPr>
                      <a:r>
                        <a:rPr lang="en-US" sz="1600" dirty="0"/>
                        <a:t>Is there a temporary solution that should be implemented immediately?</a:t>
                      </a:r>
                    </a:p>
                    <a:p>
                      <a:endParaRPr lang="en-US" sz="1600" dirty="0"/>
                    </a:p>
                  </a:txBody>
                  <a:tcPr/>
                </a:tc>
                <a:extLst>
                  <a:ext uri="{0D108BD9-81ED-4DB2-BD59-A6C34878D82A}">
                    <a16:rowId xmlns:a16="http://schemas.microsoft.com/office/drawing/2014/main" val="10001"/>
                  </a:ext>
                </a:extLst>
              </a:tr>
              <a:tr h="370840">
                <a:tc>
                  <a:txBody>
                    <a:bodyPr/>
                    <a:lstStyle/>
                    <a:p>
                      <a:r>
                        <a:rPr lang="en-US" sz="1600" dirty="0"/>
                        <a:t>6</a:t>
                      </a:r>
                    </a:p>
                  </a:txBody>
                  <a:tcPr/>
                </a:tc>
                <a:tc>
                  <a:txBody>
                    <a:bodyPr/>
                    <a:lstStyle/>
                    <a:p>
                      <a:r>
                        <a:rPr lang="en-US" sz="1600" dirty="0"/>
                        <a:t>Test the solution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600" b="1" dirty="0"/>
                        <a:t>When you are testing your solution, do the following:</a:t>
                      </a:r>
                    </a:p>
                    <a:p>
                      <a:pPr marL="0" lvl="0" indent="0">
                        <a:buFont typeface="+mj-lt"/>
                        <a:buNone/>
                      </a:pPr>
                      <a:endParaRPr lang="en-US" sz="1600" dirty="0"/>
                    </a:p>
                    <a:p>
                      <a:pPr marL="342900" lvl="0" indent="-342900">
                        <a:buFont typeface="+mj-lt"/>
                        <a:buAutoNum type="arabicPeriod"/>
                      </a:pPr>
                      <a:r>
                        <a:rPr lang="en-US" sz="1600" dirty="0"/>
                        <a:t>Ensure that the problem is fully resolved and that implementation did not cause any new</a:t>
                      </a:r>
                      <a:r>
                        <a:rPr lang="en-US" sz="1600" baseline="0" dirty="0"/>
                        <a:t> </a:t>
                      </a:r>
                      <a:r>
                        <a:rPr lang="en-US" sz="1600" dirty="0"/>
                        <a:t>problems.</a:t>
                      </a:r>
                    </a:p>
                    <a:p>
                      <a:pPr marL="342900" lvl="0" indent="-342900">
                        <a:buFont typeface="+mj-lt"/>
                        <a:buAutoNum type="arabicPeriod"/>
                      </a:pPr>
                      <a:endParaRPr lang="en-US" sz="1600" dirty="0"/>
                    </a:p>
                    <a:p>
                      <a:pPr marL="342900" lvl="0" indent="-342900">
                        <a:buFont typeface="+mj-lt"/>
                        <a:buAutoNum type="arabicPeriod"/>
                      </a:pPr>
                      <a:r>
                        <a:rPr lang="en-US" sz="1600" dirty="0"/>
                        <a:t>If necessary, take additional actions to prevent the problem from happening again.</a:t>
                      </a:r>
                    </a:p>
                    <a:p>
                      <a:pPr marL="342900" lvl="0" indent="-342900">
                        <a:buFont typeface="+mj-lt"/>
                        <a:buAutoNum type="arabicPeriod"/>
                      </a:pPr>
                      <a:endParaRPr lang="en-US" sz="1600" dirty="0"/>
                    </a:p>
                  </a:txBody>
                  <a:tcPr/>
                </a:tc>
                <a:extLst>
                  <a:ext uri="{0D108BD9-81ED-4DB2-BD59-A6C34878D82A}">
                    <a16:rowId xmlns:a16="http://schemas.microsoft.com/office/drawing/2014/main" val="10002"/>
                  </a:ext>
                </a:extLst>
              </a:tr>
            </a:tbl>
          </a:graphicData>
        </a:graphic>
      </p:graphicFrame>
      <p:pic>
        <p:nvPicPr>
          <p:cNvPr id="6"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9355" y="3129942"/>
            <a:ext cx="3109002" cy="17099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1332" y="988595"/>
            <a:ext cx="3017293" cy="1924050"/>
          </a:xfrm>
          <a:prstGeom prst="rect">
            <a:avLst/>
          </a:prstGeom>
        </p:spPr>
      </p:pic>
    </p:spTree>
    <p:extLst>
      <p:ext uri="{BB962C8B-B14F-4D97-AF65-F5344CB8AC3E}">
        <p14:creationId xmlns:p14="http://schemas.microsoft.com/office/powerpoint/2010/main" val="2282739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7666" y="142404"/>
            <a:ext cx="6209731" cy="954107"/>
          </a:xfrm>
          <a:prstGeom prst="rect">
            <a:avLst/>
          </a:prstGeom>
          <a:noFill/>
        </p:spPr>
        <p:txBody>
          <a:bodyPr wrap="square" rtlCol="0">
            <a:spAutoFit/>
          </a:bodyPr>
          <a:lstStyle/>
          <a:p>
            <a:pPr algn="ctr"/>
            <a:r>
              <a:rPr lang="en-US" sz="2800" b="1" dirty="0"/>
              <a:t>2.5.2 Troubleshooting (continued)</a:t>
            </a:r>
          </a:p>
          <a:p>
            <a:pPr algn="ctr"/>
            <a:endParaRPr lang="en-US" sz="2800"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43</a:t>
            </a:fld>
            <a:endParaRPr lang="en-US"/>
          </a:p>
        </p:txBody>
      </p:sp>
      <p:sp>
        <p:nvSpPr>
          <p:cNvPr id="2" name="TextBox 1"/>
          <p:cNvSpPr txBox="1"/>
          <p:nvPr/>
        </p:nvSpPr>
        <p:spPr>
          <a:xfrm>
            <a:off x="408790" y="1050345"/>
            <a:ext cx="11317046" cy="1354217"/>
          </a:xfrm>
          <a:prstGeom prst="rect">
            <a:avLst/>
          </a:prstGeom>
          <a:noFill/>
        </p:spPr>
        <p:txBody>
          <a:bodyPr wrap="square" rtlCol="0">
            <a:spAutoFit/>
          </a:bodyPr>
          <a:lstStyle/>
          <a:p>
            <a:endParaRPr lang="en-US" sz="800" b="1" dirty="0"/>
          </a:p>
          <a:p>
            <a:r>
              <a:rPr lang="en-US" sz="2000" b="1" dirty="0"/>
              <a:t>		</a:t>
            </a:r>
            <a:r>
              <a:rPr lang="en-US" dirty="0"/>
              <a:t>	</a:t>
            </a:r>
            <a:endParaRPr lang="en-US" b="1" dirty="0"/>
          </a:p>
          <a:p>
            <a:r>
              <a:rPr lang="en-US" b="1" dirty="0"/>
              <a:t>	</a:t>
            </a:r>
          </a:p>
          <a:p>
            <a:endParaRPr lang="en-US" b="1" dirty="0"/>
          </a:p>
          <a:p>
            <a:r>
              <a:rPr lang="en-US" b="1" dirty="0"/>
              <a:t>	</a:t>
            </a:r>
            <a:r>
              <a:rPr lang="en-US" dirty="0"/>
              <a:t>	</a:t>
            </a:r>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3524017134"/>
              </p:ext>
            </p:extLst>
          </p:nvPr>
        </p:nvGraphicFramePr>
        <p:xfrm>
          <a:off x="3773978" y="750162"/>
          <a:ext cx="7951858" cy="5165200"/>
        </p:xfrm>
        <a:graphic>
          <a:graphicData uri="http://schemas.openxmlformats.org/drawingml/2006/table">
            <a:tbl>
              <a:tblPr firstRow="1" bandRow="1">
                <a:tableStyleId>{5C22544A-7EE6-4342-B048-85BDC9FD1C3A}</a:tableStyleId>
              </a:tblPr>
              <a:tblGrid>
                <a:gridCol w="257565">
                  <a:extLst>
                    <a:ext uri="{9D8B030D-6E8A-4147-A177-3AD203B41FA5}">
                      <a16:colId xmlns:a16="http://schemas.microsoft.com/office/drawing/2014/main" val="20000"/>
                    </a:ext>
                  </a:extLst>
                </a:gridCol>
                <a:gridCol w="1768941">
                  <a:extLst>
                    <a:ext uri="{9D8B030D-6E8A-4147-A177-3AD203B41FA5}">
                      <a16:colId xmlns:a16="http://schemas.microsoft.com/office/drawing/2014/main" val="20001"/>
                    </a:ext>
                  </a:extLst>
                </a:gridCol>
                <a:gridCol w="5925352">
                  <a:extLst>
                    <a:ext uri="{9D8B030D-6E8A-4147-A177-3AD203B41FA5}">
                      <a16:colId xmlns:a16="http://schemas.microsoft.com/office/drawing/2014/main" val="20002"/>
                    </a:ext>
                  </a:extLst>
                </a:gridCol>
              </a:tblGrid>
              <a:tr h="590502">
                <a:tc gridSpan="2">
                  <a:txBody>
                    <a:bodyPr/>
                    <a:lstStyle/>
                    <a:p>
                      <a:r>
                        <a:rPr lang="en-US" sz="1400" b="1" dirty="0"/>
                        <a:t>Step</a:t>
                      </a:r>
                      <a:endParaRPr lang="en-US" sz="1400" dirty="0"/>
                    </a:p>
                  </a:txBody>
                  <a:tcPr/>
                </a:tc>
                <a:tc h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Description</a:t>
                      </a:r>
                    </a:p>
                  </a:txBody>
                  <a:tcPr/>
                </a:tc>
                <a:extLst>
                  <a:ext uri="{0D108BD9-81ED-4DB2-BD59-A6C34878D82A}">
                    <a16:rowId xmlns:a16="http://schemas.microsoft.com/office/drawing/2014/main" val="10000"/>
                  </a:ext>
                </a:extLst>
              </a:tr>
              <a:tr h="1625720">
                <a:tc>
                  <a:txBody>
                    <a:bodyPr/>
                    <a:lstStyle/>
                    <a:p>
                      <a:r>
                        <a:rPr lang="en-US" sz="1400" dirty="0"/>
                        <a:t>7</a:t>
                      </a:r>
                    </a:p>
                  </a:txBody>
                  <a:tcPr/>
                </a:tc>
                <a:tc>
                  <a:txBody>
                    <a:bodyPr/>
                    <a:lstStyle/>
                    <a:p>
                      <a:r>
                        <a:rPr lang="en-US" sz="1400" dirty="0"/>
                        <a:t>Ensure satisfaction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After the problem is fixed, ensure the customer's satisfaction and explain what you did to fix the</a:t>
                      </a:r>
                      <a:r>
                        <a:rPr lang="en-US" sz="1400" b="1" baseline="0" dirty="0"/>
                        <a:t> </a:t>
                      </a:r>
                      <a:r>
                        <a:rPr lang="en-US" sz="1400" b="1" dirty="0"/>
                        <a:t>problem. If possible, have the user perform the task to make sure that they understand and accept that the problem has been resolved. </a:t>
                      </a:r>
                    </a:p>
                    <a:p>
                      <a:endParaRPr lang="en-US" sz="1400" dirty="0"/>
                    </a:p>
                  </a:txBody>
                  <a:tcPr/>
                </a:tc>
                <a:extLst>
                  <a:ext uri="{0D108BD9-81ED-4DB2-BD59-A6C34878D82A}">
                    <a16:rowId xmlns:a16="http://schemas.microsoft.com/office/drawing/2014/main" val="10001"/>
                  </a:ext>
                </a:extLst>
              </a:tr>
              <a:tr h="1928178">
                <a:tc>
                  <a:txBody>
                    <a:bodyPr/>
                    <a:lstStyle/>
                    <a:p>
                      <a:r>
                        <a:rPr lang="en-US" sz="1400" dirty="0"/>
                        <a:t>8</a:t>
                      </a:r>
                    </a:p>
                  </a:txBody>
                  <a:tcPr/>
                </a:tc>
                <a:tc>
                  <a:txBody>
                    <a:bodyPr/>
                    <a:lstStyle/>
                    <a:p>
                      <a:r>
                        <a:rPr lang="en-US" sz="1400" dirty="0"/>
                        <a:t>Document the solution and process </a:t>
                      </a:r>
                    </a:p>
                  </a:txBody>
                  <a:tcPr/>
                </a:tc>
                <a:tc>
                  <a:txBody>
                    <a:bodyPr/>
                    <a:lstStyle/>
                    <a:p>
                      <a:r>
                        <a:rPr lang="en-US" sz="1400" b="1" dirty="0"/>
                        <a:t>Documenting the solution and process provides you with a record of what the problem was and what you did to solve the problem. In the future, you can check your documentation to see what has changed or to help you remember the solution to common problems. It will save you time and money when</a:t>
                      </a:r>
                      <a:r>
                        <a:rPr lang="en-US" sz="1400" b="1" baseline="0" dirty="0"/>
                        <a:t> </a:t>
                      </a:r>
                      <a:r>
                        <a:rPr lang="en-US" sz="1400" b="1" dirty="0"/>
                        <a:t>troubleshooting problems.</a:t>
                      </a:r>
                      <a:endParaRPr lang="en-US" sz="1400" dirty="0"/>
                    </a:p>
                  </a:txBody>
                  <a:tcPr/>
                </a:tc>
                <a:extLst>
                  <a:ext uri="{0D108BD9-81ED-4DB2-BD59-A6C34878D82A}">
                    <a16:rowId xmlns:a16="http://schemas.microsoft.com/office/drawing/2014/main" val="10002"/>
                  </a:ext>
                </a:extLst>
              </a:tr>
              <a:tr h="1020800">
                <a:tc gridSpan="3">
                  <a:txBody>
                    <a:bodyPr/>
                    <a:lstStyle/>
                    <a:p>
                      <a:r>
                        <a:rPr lang="en-US" sz="1400" b="1" dirty="0"/>
                        <a:t>Note: </a:t>
                      </a:r>
                      <a:r>
                        <a:rPr lang="en-US" sz="1400" i="1" dirty="0"/>
                        <a:t>Remember that troubleshooting is a process of both deduction and induction. Experience will tell you when deviating from this process can save both time and effort.</a:t>
                      </a:r>
                      <a:endParaRPr lang="en-US" sz="1400"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90" y="4460524"/>
            <a:ext cx="3155881" cy="212128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765" y="714072"/>
            <a:ext cx="3155881" cy="169049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765" y="2520720"/>
            <a:ext cx="3186906" cy="1823646"/>
          </a:xfrm>
          <a:prstGeom prst="rect">
            <a:avLst/>
          </a:prstGeom>
        </p:spPr>
      </p:pic>
    </p:spTree>
    <p:extLst>
      <p:ext uri="{BB962C8B-B14F-4D97-AF65-F5344CB8AC3E}">
        <p14:creationId xmlns:p14="http://schemas.microsoft.com/office/powerpoint/2010/main" val="2575102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21122" y="105971"/>
            <a:ext cx="5372801" cy="523220"/>
          </a:xfrm>
          <a:prstGeom prst="rect">
            <a:avLst/>
          </a:prstGeom>
          <a:noFill/>
        </p:spPr>
        <p:txBody>
          <a:bodyPr wrap="square" rtlCol="0">
            <a:spAutoFit/>
          </a:bodyPr>
          <a:lstStyle/>
          <a:p>
            <a:r>
              <a:rPr lang="en-US" sz="2800" b="1" dirty="0"/>
              <a:t>2.5.2 Troubleshooting (continued)</a:t>
            </a:r>
          </a:p>
        </p:txBody>
      </p:sp>
      <p:sp>
        <p:nvSpPr>
          <p:cNvPr id="7" name="Slide Number Placeholder 6"/>
          <p:cNvSpPr>
            <a:spLocks noGrp="1"/>
          </p:cNvSpPr>
          <p:nvPr>
            <p:ph type="sldNum" sz="quarter" idx="12"/>
          </p:nvPr>
        </p:nvSpPr>
        <p:spPr/>
        <p:txBody>
          <a:bodyPr/>
          <a:lstStyle/>
          <a:p>
            <a:fld id="{964FCE73-CBA5-451D-9A3D-653DD4645C4F}" type="slidenum">
              <a:rPr lang="en-US" smtClean="0"/>
              <a:pPr/>
              <a:t>44</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390245106"/>
              </p:ext>
            </p:extLst>
          </p:nvPr>
        </p:nvGraphicFramePr>
        <p:xfrm>
          <a:off x="588501" y="1151747"/>
          <a:ext cx="8181426" cy="4646126"/>
        </p:xfrm>
        <a:graphic>
          <a:graphicData uri="http://schemas.openxmlformats.org/drawingml/2006/table">
            <a:tbl>
              <a:tblPr firstRow="1" bandRow="1">
                <a:tableStyleId>{5C22544A-7EE6-4342-B048-85BDC9FD1C3A}</a:tableStyleId>
              </a:tblPr>
              <a:tblGrid>
                <a:gridCol w="507096">
                  <a:extLst>
                    <a:ext uri="{9D8B030D-6E8A-4147-A177-3AD203B41FA5}">
                      <a16:colId xmlns:a16="http://schemas.microsoft.com/office/drawing/2014/main" val="20000"/>
                    </a:ext>
                  </a:extLst>
                </a:gridCol>
                <a:gridCol w="7674330">
                  <a:extLst>
                    <a:ext uri="{9D8B030D-6E8A-4147-A177-3AD203B41FA5}">
                      <a16:colId xmlns:a16="http://schemas.microsoft.com/office/drawing/2014/main" val="20001"/>
                    </a:ext>
                  </a:extLst>
                </a:gridCol>
              </a:tblGrid>
              <a:tr h="653246">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Keep in mind the following tips when troubleshooting systems:</a:t>
                      </a:r>
                    </a:p>
                    <a:p>
                      <a:endParaRPr lang="en-US" sz="1400" dirty="0"/>
                    </a:p>
                  </a:txBody>
                  <a:tcPr/>
                </a:tc>
                <a:tc hMerge="1">
                  <a:txBody>
                    <a:bodyPr/>
                    <a:lstStyle/>
                    <a:p>
                      <a:endParaRPr lang="en-US"/>
                    </a:p>
                  </a:txBody>
                  <a:tcPr/>
                </a:tc>
                <a:extLst>
                  <a:ext uri="{0D108BD9-81ED-4DB2-BD59-A6C34878D82A}">
                    <a16:rowId xmlns:a16="http://schemas.microsoft.com/office/drawing/2014/main" val="1000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Often the hardest part of troubleshooting is to reproduce the problem.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dirty="0"/>
                        <a:t>You might need to ask the end user</a:t>
                      </a:r>
                      <a:r>
                        <a:rPr lang="en-US" sz="1400" baseline="0" dirty="0"/>
                        <a:t> </a:t>
                      </a:r>
                      <a:r>
                        <a:rPr lang="en-US" sz="1400" dirty="0"/>
                        <a:t>questions to identify exactly how the problem occurred, or you might need to watch them perform the task again to</a:t>
                      </a:r>
                      <a:r>
                        <a:rPr lang="en-US" sz="1400" baseline="0" dirty="0"/>
                        <a:t> </a:t>
                      </a:r>
                      <a:r>
                        <a:rPr lang="en-US" sz="1400" dirty="0"/>
                        <a:t>reproduce the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If a hardware device or a software program causes a specific error, check the manufacturer's website for additional</a:t>
                      </a:r>
                      <a:r>
                        <a:rPr lang="en-US" sz="1400" baseline="0" dirty="0"/>
                        <a:t> </a:t>
                      </a:r>
                      <a:r>
                        <a:rPr lang="en-US" sz="1400" dirty="0"/>
                        <a:t>help in troubleshooting the error.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100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To help diagnose issues, you can run special software tools supplied by the hardware manufacturer.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10003"/>
                  </a:ext>
                </a:extLst>
              </a:tr>
              <a:tr h="14476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In addition to a basic toolkit, you can keep a few spare parts on hand that you know to be in working order.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dirty="0"/>
                        <a:t>If you</a:t>
                      </a:r>
                      <a:r>
                        <a:rPr lang="en-US" sz="1400" baseline="0" dirty="0"/>
                        <a:t> </a:t>
                      </a:r>
                      <a:r>
                        <a:rPr lang="en-US" sz="1400" dirty="0"/>
                        <a:t>suspect that a component has failed, replace it with the known good spare.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1400" dirty="0"/>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dirty="0"/>
                        <a:t>If that solves the problem, replace the</a:t>
                      </a:r>
                      <a:r>
                        <a:rPr lang="en-US" sz="1400" baseline="0" dirty="0"/>
                        <a:t> </a:t>
                      </a:r>
                      <a:r>
                        <a:rPr lang="en-US" sz="1400" dirty="0"/>
                        <a:t>faulty component.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10004"/>
                  </a:ext>
                </a:extLst>
              </a:tr>
            </a:tbl>
          </a:graphicData>
        </a:graphic>
      </p:graphicFrame>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3923" y="1165746"/>
            <a:ext cx="3020573" cy="18878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3922" y="3292644"/>
            <a:ext cx="3020573" cy="2003647"/>
          </a:xfrm>
          <a:prstGeom prst="rect">
            <a:avLst/>
          </a:prstGeom>
        </p:spPr>
      </p:pic>
    </p:spTree>
    <p:extLst>
      <p:ext uri="{BB962C8B-B14F-4D97-AF65-F5344CB8AC3E}">
        <p14:creationId xmlns:p14="http://schemas.microsoft.com/office/powerpoint/2010/main" val="2104528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132" y="1970710"/>
            <a:ext cx="3268526" cy="4750765"/>
          </a:xfrm>
          <a:prstGeom prst="rect">
            <a:avLst/>
          </a:prstGeom>
        </p:spPr>
      </p:pic>
      <p:sp>
        <p:nvSpPr>
          <p:cNvPr id="4" name="TextBox 3"/>
          <p:cNvSpPr txBox="1"/>
          <p:nvPr/>
        </p:nvSpPr>
        <p:spPr>
          <a:xfrm>
            <a:off x="3521122" y="105971"/>
            <a:ext cx="5372801" cy="523220"/>
          </a:xfrm>
          <a:prstGeom prst="rect">
            <a:avLst/>
          </a:prstGeom>
          <a:noFill/>
        </p:spPr>
        <p:txBody>
          <a:bodyPr wrap="square" rtlCol="0">
            <a:spAutoFit/>
          </a:bodyPr>
          <a:lstStyle/>
          <a:p>
            <a:r>
              <a:rPr lang="en-US" sz="2800" b="1" dirty="0"/>
              <a:t>2.5.2 Troubleshooting (continued)</a:t>
            </a:r>
          </a:p>
        </p:txBody>
      </p:sp>
      <p:sp>
        <p:nvSpPr>
          <p:cNvPr id="7" name="Slide Number Placeholder 6"/>
          <p:cNvSpPr>
            <a:spLocks noGrp="1"/>
          </p:cNvSpPr>
          <p:nvPr>
            <p:ph type="sldNum" sz="quarter" idx="12"/>
          </p:nvPr>
        </p:nvSpPr>
        <p:spPr/>
        <p:txBody>
          <a:bodyPr/>
          <a:lstStyle/>
          <a:p>
            <a:fld id="{964FCE73-CBA5-451D-9A3D-653DD4645C4F}" type="slidenum">
              <a:rPr lang="en-US" smtClean="0"/>
              <a:pPr/>
              <a:t>45</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685035170"/>
              </p:ext>
            </p:extLst>
          </p:nvPr>
        </p:nvGraphicFramePr>
        <p:xfrm>
          <a:off x="3790604" y="742315"/>
          <a:ext cx="7973765" cy="4768046"/>
        </p:xfrm>
        <a:graphic>
          <a:graphicData uri="http://schemas.openxmlformats.org/drawingml/2006/table">
            <a:tbl>
              <a:tblPr firstRow="1" bandRow="1">
                <a:tableStyleId>{5C22544A-7EE6-4342-B048-85BDC9FD1C3A}</a:tableStyleId>
              </a:tblPr>
              <a:tblGrid>
                <a:gridCol w="494225">
                  <a:extLst>
                    <a:ext uri="{9D8B030D-6E8A-4147-A177-3AD203B41FA5}">
                      <a16:colId xmlns:a16="http://schemas.microsoft.com/office/drawing/2014/main" val="20000"/>
                    </a:ext>
                  </a:extLst>
                </a:gridCol>
                <a:gridCol w="7479540">
                  <a:extLst>
                    <a:ext uri="{9D8B030D-6E8A-4147-A177-3AD203B41FA5}">
                      <a16:colId xmlns:a16="http://schemas.microsoft.com/office/drawing/2014/main" val="20001"/>
                    </a:ext>
                  </a:extLst>
                </a:gridCol>
              </a:tblGrid>
              <a:tr h="653246">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Keep in mind the following tips when troubleshooting systems:</a:t>
                      </a:r>
                    </a:p>
                    <a:p>
                      <a:endParaRPr lang="en-US" sz="1400" dirty="0"/>
                    </a:p>
                  </a:txBody>
                  <a:tcPr/>
                </a:tc>
                <a:tc hMerge="1">
                  <a:txBody>
                    <a:bodyPr/>
                    <a:lstStyle/>
                    <a:p>
                      <a:endParaRPr lang="en-US"/>
                    </a:p>
                  </a:txBody>
                  <a:tcPr/>
                </a:tc>
                <a:extLst>
                  <a:ext uri="{0D108BD9-81ED-4DB2-BD59-A6C34878D82A}">
                    <a16:rowId xmlns:a16="http://schemas.microsoft.com/office/drawing/2014/main" val="1000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Intermittent problems are particularly difficult to troubleshoot.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dirty="0"/>
                        <a:t>Check for environmental conditions such as kinked</a:t>
                      </a:r>
                      <a:r>
                        <a:rPr lang="en-US" sz="1400" baseline="0" dirty="0"/>
                        <a:t> </a:t>
                      </a:r>
                      <a:r>
                        <a:rPr lang="en-US" sz="1400" dirty="0"/>
                        <a:t>cables or overheated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If you have problems identifying a hardware error, you can simplify the system by removing all but necessary</a:t>
                      </a:r>
                      <a:r>
                        <a:rPr lang="en-US" sz="1400" baseline="0" dirty="0"/>
                        <a:t> </a:t>
                      </a:r>
                      <a:r>
                        <a:rPr lang="en-US" sz="1400" dirty="0"/>
                        <a:t>components (processor, memory, and hard disk).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dirty="0"/>
                        <a:t>Add devices one at a time and restart the system.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1400" dirty="0"/>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dirty="0"/>
                        <a:t>If an error occurs, remove the newly added device and troubleshoot that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Another strategy would be to remove a single device</a:t>
                      </a:r>
                      <a:r>
                        <a:rPr lang="en-US" sz="1400" baseline="0" dirty="0"/>
                        <a:t> </a:t>
                      </a:r>
                      <a:r>
                        <a:rPr lang="en-US" sz="1400" dirty="0"/>
                        <a:t>and restart the system, seeing if removing that device corrects the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10002"/>
                  </a:ext>
                </a:extLst>
              </a:tr>
              <a:tr h="370840">
                <a:tc>
                  <a:txBody>
                    <a:bodyPr/>
                    <a:lstStyle/>
                    <a:p>
                      <a:pPr algn="ctr"/>
                      <a:r>
                        <a:rPr lang="en-US" sz="1400" dirty="0"/>
                        <a:t>7</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Some problems might be caused by software errors, not hardware failures.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285750" marR="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dirty="0"/>
                        <a:t>You might need to begin by updating the</a:t>
                      </a:r>
                      <a:r>
                        <a:rPr lang="en-US" sz="1400" baseline="0" dirty="0"/>
                        <a:t> </a:t>
                      </a:r>
                      <a:r>
                        <a:rPr lang="en-US" sz="1400" dirty="0"/>
                        <a:t>drivers or unloading software.</a:t>
                      </a:r>
                    </a:p>
                    <a:p>
                      <a:endParaRPr lang="en-US" sz="1400" dirty="0"/>
                    </a:p>
                  </a:txBody>
                  <a:tcPr/>
                </a:tc>
                <a:extLst>
                  <a:ext uri="{0D108BD9-81ED-4DB2-BD59-A6C34878D82A}">
                    <a16:rowId xmlns:a16="http://schemas.microsoft.com/office/drawing/2014/main" val="10003"/>
                  </a:ext>
                </a:extLst>
              </a:tr>
            </a:tbl>
          </a:graphicData>
        </a:graphic>
      </p:graphicFrame>
      <p:pic>
        <p:nvPicPr>
          <p:cNvPr id="5" name="Picture 2"/>
          <p:cNvPicPr>
            <a:picLocks noChangeAspect="1" noChangeArrowheads="1"/>
          </p:cNvPicPr>
          <p:nvPr/>
        </p:nvPicPr>
        <p:blipFill>
          <a:blip r:embed="rId3" cstate="print"/>
          <a:srcRect/>
          <a:stretch>
            <a:fillRect/>
          </a:stretch>
        </p:blipFill>
        <p:spPr bwMode="auto">
          <a:xfrm>
            <a:off x="9176084" y="5915362"/>
            <a:ext cx="3015916" cy="942637"/>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537" y="756882"/>
            <a:ext cx="3375717" cy="1467703"/>
          </a:xfrm>
          <a:prstGeom prst="rect">
            <a:avLst/>
          </a:prstGeom>
        </p:spPr>
      </p:pic>
    </p:spTree>
    <p:extLst>
      <p:ext uri="{BB962C8B-B14F-4D97-AF65-F5344CB8AC3E}">
        <p14:creationId xmlns:p14="http://schemas.microsoft.com/office/powerpoint/2010/main" val="1684523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666415-1069-4AB5-8194-7CCB077597B7}"/>
              </a:ext>
            </a:extLst>
          </p:cNvPr>
          <p:cNvSpPr>
            <a:spLocks noGrp="1"/>
          </p:cNvSpPr>
          <p:nvPr>
            <p:ph type="sldNum" sz="quarter" idx="12"/>
          </p:nvPr>
        </p:nvSpPr>
        <p:spPr/>
        <p:txBody>
          <a:bodyPr/>
          <a:lstStyle/>
          <a:p>
            <a:fld id="{532327B0-9D17-47B2-924E-9AE43063FE29}" type="slidenum">
              <a:rPr lang="en-US" smtClean="0"/>
              <a:pPr/>
              <a:t>46</a:t>
            </a:fld>
            <a:endParaRPr lang="en-US"/>
          </a:p>
        </p:txBody>
      </p:sp>
      <p:sp>
        <p:nvSpPr>
          <p:cNvPr id="6" name="TextBox 5">
            <a:extLst>
              <a:ext uri="{FF2B5EF4-FFF2-40B4-BE49-F238E27FC236}">
                <a16:creationId xmlns:a16="http://schemas.microsoft.com/office/drawing/2014/main" id="{5B897A11-3586-446E-8C23-A445C3F5290C}"/>
              </a:ext>
            </a:extLst>
          </p:cNvPr>
          <p:cNvSpPr txBox="1"/>
          <p:nvPr/>
        </p:nvSpPr>
        <p:spPr>
          <a:xfrm>
            <a:off x="1181686" y="2827606"/>
            <a:ext cx="10172114" cy="830997"/>
          </a:xfrm>
          <a:prstGeom prst="rect">
            <a:avLst/>
          </a:prstGeom>
          <a:noFill/>
        </p:spPr>
        <p:txBody>
          <a:bodyPr wrap="square" rtlCol="0">
            <a:spAutoFit/>
          </a:bodyPr>
          <a:lstStyle/>
          <a:p>
            <a:pPr algn="ctr"/>
            <a:r>
              <a:rPr lang="en-US" sz="4800" dirty="0"/>
              <a:t>End of CIS101A Class Session 2</a:t>
            </a:r>
          </a:p>
        </p:txBody>
      </p:sp>
    </p:spTree>
    <p:extLst>
      <p:ext uri="{BB962C8B-B14F-4D97-AF65-F5344CB8AC3E}">
        <p14:creationId xmlns:p14="http://schemas.microsoft.com/office/powerpoint/2010/main" val="733511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65666" y="215153"/>
            <a:ext cx="4139738" cy="523220"/>
          </a:xfrm>
          <a:prstGeom prst="rect">
            <a:avLst/>
          </a:prstGeom>
          <a:noFill/>
        </p:spPr>
        <p:txBody>
          <a:bodyPr wrap="square" rtlCol="0">
            <a:spAutoFit/>
          </a:bodyPr>
          <a:lstStyle/>
          <a:p>
            <a:r>
              <a:rPr lang="en-US" sz="2800" b="1"/>
              <a:t>2.1 Protection and Safety</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5</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2355465893"/>
              </p:ext>
            </p:extLst>
          </p:nvPr>
        </p:nvGraphicFramePr>
        <p:xfrm>
          <a:off x="4473145" y="1179363"/>
          <a:ext cx="7249871" cy="3043825"/>
        </p:xfrm>
        <a:graphic>
          <a:graphicData uri="http://schemas.openxmlformats.org/drawingml/2006/table">
            <a:tbl>
              <a:tblPr firstRow="1" bandRow="1">
                <a:tableStyleId>{5C22544A-7EE6-4342-B048-85BDC9FD1C3A}</a:tableStyleId>
              </a:tblPr>
              <a:tblGrid>
                <a:gridCol w="7249871">
                  <a:extLst>
                    <a:ext uri="{9D8B030D-6E8A-4147-A177-3AD203B41FA5}">
                      <a16:colId xmlns:a16="http://schemas.microsoft.com/office/drawing/2014/main" val="20000"/>
                    </a:ext>
                  </a:extLst>
                </a:gridCol>
              </a:tblGrid>
              <a:tr h="5371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Lifting:</a:t>
                      </a:r>
                    </a:p>
                    <a:p>
                      <a:endParaRPr lang="en-US" sz="1600" dirty="0"/>
                    </a:p>
                  </a:txBody>
                  <a:tcPr/>
                </a:tc>
                <a:extLst>
                  <a:ext uri="{0D108BD9-81ED-4DB2-BD59-A6C34878D82A}">
                    <a16:rowId xmlns:a16="http://schemas.microsoft.com/office/drawing/2014/main" val="10000"/>
                  </a:ext>
                </a:extLst>
              </a:tr>
              <a:tr h="763347">
                <a:tc>
                  <a:txBody>
                    <a:bodyPr/>
                    <a:lstStyle/>
                    <a:p>
                      <a:endParaRPr lang="en-US" sz="1600" b="1" dirty="0"/>
                    </a:p>
                    <a:p>
                      <a:r>
                        <a:rPr lang="en-US" sz="1600" b="1" dirty="0"/>
                        <a:t>Be careful when lifting heavy objects:</a:t>
                      </a:r>
                    </a:p>
                    <a:p>
                      <a:endParaRPr lang="en-US" sz="1600" dirty="0"/>
                    </a:p>
                  </a:txBody>
                  <a:tcPr/>
                </a:tc>
                <a:extLst>
                  <a:ext uri="{0D108BD9-81ED-4DB2-BD59-A6C34878D82A}">
                    <a16:rowId xmlns:a16="http://schemas.microsoft.com/office/drawing/2014/main" val="10001"/>
                  </a:ext>
                </a:extLst>
              </a:tr>
              <a:tr h="1641745">
                <a:tc>
                  <a:txBody>
                    <a:bodyPr/>
                    <a:lstStyle/>
                    <a:p>
                      <a:pPr marL="285750" lvl="0" indent="-285750">
                        <a:buFont typeface="Wingdings" charset="2"/>
                        <a:buChar char="q"/>
                      </a:pPr>
                      <a:r>
                        <a:rPr lang="en-US" sz="1600" dirty="0"/>
                        <a:t>Bend your knees and keep your back straight, using your legs to lift objects.</a:t>
                      </a:r>
                    </a:p>
                    <a:p>
                      <a:pPr marL="285750" lvl="0" indent="-285750">
                        <a:buFont typeface="Wingdings" charset="2"/>
                        <a:buChar char="q"/>
                      </a:pPr>
                      <a:endParaRPr lang="en-US" sz="1600" dirty="0"/>
                    </a:p>
                    <a:p>
                      <a:pPr marL="285750" lvl="0" indent="-285750">
                        <a:buFont typeface="Wingdings" charset="2"/>
                        <a:buChar char="q"/>
                      </a:pPr>
                      <a:r>
                        <a:rPr lang="en-US" sz="1600" dirty="0"/>
                        <a:t>If your job requires frequently lifting, wear a back brace for added</a:t>
                      </a:r>
                      <a:r>
                        <a:rPr lang="en-US" sz="1600" baseline="0" dirty="0"/>
                        <a:t> </a:t>
                      </a:r>
                      <a:r>
                        <a:rPr lang="en-US" sz="1600" dirty="0"/>
                        <a:t>protection.</a:t>
                      </a:r>
                    </a:p>
                    <a:p>
                      <a:pPr marL="0" lvl="0" indent="0">
                        <a:buFont typeface="Wingdings" charset="2"/>
                        <a:buNone/>
                      </a:pPr>
                      <a:endParaRPr lang="en-US" sz="1600" dirty="0"/>
                    </a:p>
                    <a:p>
                      <a:pPr marL="285750" lvl="0" indent="-285750">
                        <a:buFont typeface="Wingdings" charset="2"/>
                        <a:buChar char="q"/>
                      </a:pPr>
                      <a:r>
                        <a:rPr lang="en-US" sz="1600" dirty="0"/>
                        <a:t>Follow the weight limitation guidelines defined by your employer.</a:t>
                      </a:r>
                    </a:p>
                  </a:txBody>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3"/>
          <a:stretch>
            <a:fillRect/>
          </a:stretch>
        </p:blipFill>
        <p:spPr>
          <a:xfrm>
            <a:off x="538748" y="1124466"/>
            <a:ext cx="3727811" cy="2480689"/>
          </a:xfrm>
          <a:prstGeom prst="rect">
            <a:avLst/>
          </a:prstGeom>
        </p:spPr>
      </p:pic>
      <p:pic>
        <p:nvPicPr>
          <p:cNvPr id="8" name="Picture 7"/>
          <p:cNvPicPr>
            <a:picLocks noChangeAspect="1"/>
          </p:cNvPicPr>
          <p:nvPr/>
        </p:nvPicPr>
        <p:blipFill>
          <a:blip r:embed="rId4"/>
          <a:stretch>
            <a:fillRect/>
          </a:stretch>
        </p:blipFill>
        <p:spPr>
          <a:xfrm>
            <a:off x="471602" y="3788675"/>
            <a:ext cx="3801375" cy="275023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2780" y="4451350"/>
            <a:ext cx="1905000" cy="1905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0836" y="4481680"/>
            <a:ext cx="1689135" cy="1874670"/>
          </a:xfrm>
          <a:prstGeom prst="rect">
            <a:avLst/>
          </a:prstGeom>
        </p:spPr>
      </p:pic>
    </p:spTree>
    <p:extLst>
      <p:ext uri="{BB962C8B-B14F-4D97-AF65-F5344CB8AC3E}">
        <p14:creationId xmlns:p14="http://schemas.microsoft.com/office/powerpoint/2010/main" val="62681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8218" y="215153"/>
            <a:ext cx="3998422" cy="523220"/>
          </a:xfrm>
          <a:prstGeom prst="rect">
            <a:avLst/>
          </a:prstGeom>
          <a:noFill/>
        </p:spPr>
        <p:txBody>
          <a:bodyPr wrap="square" rtlCol="0">
            <a:spAutoFit/>
          </a:bodyPr>
          <a:lstStyle/>
          <a:p>
            <a:r>
              <a:rPr lang="en-US" sz="2800" b="1"/>
              <a:t>2.1 Protection and Safety</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6</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207507725"/>
              </p:ext>
            </p:extLst>
          </p:nvPr>
        </p:nvGraphicFramePr>
        <p:xfrm>
          <a:off x="402703" y="806393"/>
          <a:ext cx="6829370" cy="3889285"/>
        </p:xfrm>
        <a:graphic>
          <a:graphicData uri="http://schemas.openxmlformats.org/drawingml/2006/table">
            <a:tbl>
              <a:tblPr firstRow="1" bandRow="1">
                <a:tableStyleId>{5C22544A-7EE6-4342-B048-85BDC9FD1C3A}</a:tableStyleId>
              </a:tblPr>
              <a:tblGrid>
                <a:gridCol w="6829370">
                  <a:extLst>
                    <a:ext uri="{9D8B030D-6E8A-4147-A177-3AD203B41FA5}">
                      <a16:colId xmlns:a16="http://schemas.microsoft.com/office/drawing/2014/main" val="20000"/>
                    </a:ext>
                  </a:extLst>
                </a:gridCol>
              </a:tblGrid>
              <a:tr h="3840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Every room in which you work should be fire suppressed:</a:t>
                      </a:r>
                    </a:p>
                  </a:txBody>
                  <a:tcPr/>
                </a:tc>
                <a:extLst>
                  <a:ext uri="{0D108BD9-81ED-4DB2-BD59-A6C34878D82A}">
                    <a16:rowId xmlns:a16="http://schemas.microsoft.com/office/drawing/2014/main" val="10000"/>
                  </a:ext>
                </a:extLst>
              </a:tr>
              <a:tr h="3176038">
                <a:tc>
                  <a:txBody>
                    <a:bodyPr/>
                    <a:lstStyle/>
                    <a:p>
                      <a:pPr marL="285750" lvl="0" indent="-285750">
                        <a:buFont typeface="Wingdings" charset="2"/>
                        <a:buChar char="q"/>
                      </a:pPr>
                      <a:r>
                        <a:rPr lang="en-US" sz="1400" dirty="0"/>
                        <a:t>At a minimum, you should have a Class C fire extinguisher available to you.</a:t>
                      </a:r>
                      <a:br>
                        <a:rPr lang="en-US" sz="1400" dirty="0"/>
                      </a:br>
                      <a:r>
                        <a:rPr lang="en-US" sz="1400" dirty="0"/>
                        <a:t>   </a:t>
                      </a:r>
                    </a:p>
                    <a:p>
                      <a:pPr marL="742950" lvl="1" indent="-285750">
                        <a:buFont typeface="Courier New" charset="0"/>
                        <a:buChar char="o"/>
                      </a:pPr>
                      <a:r>
                        <a:rPr lang="en-US" sz="1400" dirty="0"/>
                        <a:t>A Class C fire extinguisher is made for electrical fires.</a:t>
                      </a:r>
                    </a:p>
                    <a:p>
                      <a:pPr marL="285750" lvl="0" indent="-285750">
                        <a:buFont typeface="Wingdings" charset="2"/>
                        <a:buChar char="q"/>
                      </a:pPr>
                      <a:endParaRPr lang="en-US" sz="1400" dirty="0"/>
                    </a:p>
                    <a:p>
                      <a:pPr marL="285750" lvl="0" indent="-285750">
                        <a:buFont typeface="Wingdings" charset="2"/>
                        <a:buChar char="q"/>
                      </a:pPr>
                      <a:r>
                        <a:rPr lang="en-US" sz="1400" dirty="0"/>
                        <a:t>Make sure fire extinguishers and fire suppression methods (e.g., sprinklers)</a:t>
                      </a:r>
                      <a:br>
                        <a:rPr lang="en-US" sz="1400" dirty="0"/>
                      </a:br>
                      <a:r>
                        <a:rPr lang="en-US" sz="1400" dirty="0"/>
                        <a:t>   are properly implemented and maintained.</a:t>
                      </a:r>
                    </a:p>
                    <a:p>
                      <a:pPr marL="285750" lvl="0" indent="-285750">
                        <a:buFont typeface="Wingdings" charset="2"/>
                        <a:buChar char="q"/>
                      </a:pPr>
                      <a:endParaRPr lang="en-US" sz="1400" dirty="0"/>
                    </a:p>
                    <a:p>
                      <a:pPr marL="285750" lvl="0" indent="-285750">
                        <a:buFont typeface="Wingdings" charset="2"/>
                        <a:buChar char="q"/>
                      </a:pPr>
                      <a:r>
                        <a:rPr lang="en-US" sz="1400" dirty="0"/>
                        <a:t>Promptly report any potentially hazardous situations.</a:t>
                      </a:r>
                    </a:p>
                    <a:p>
                      <a:pPr marL="285750" lvl="0" indent="-285750">
                        <a:buFont typeface="Wingdings" charset="2"/>
                        <a:buChar char="q"/>
                      </a:pPr>
                      <a:endParaRPr lang="en-US" sz="1400" dirty="0"/>
                    </a:p>
                    <a:p>
                      <a:pPr marL="285750" lvl="0" indent="-285750">
                        <a:buFont typeface="Wingdings" charset="2"/>
                        <a:buChar char="q"/>
                      </a:pPr>
                      <a:r>
                        <a:rPr lang="en-US" sz="1400" dirty="0"/>
                        <a:t>Your top priority in responding to any incident is to ensure the safety of</a:t>
                      </a:r>
                      <a:br>
                        <a:rPr lang="en-US" sz="1400" dirty="0"/>
                      </a:br>
                      <a:r>
                        <a:rPr lang="en-US" sz="1400" dirty="0"/>
                        <a:t>   others. </a:t>
                      </a:r>
                    </a:p>
                    <a:p>
                      <a:pPr marL="285750" lvl="0" indent="-285750">
                        <a:buFont typeface="Wingdings" charset="2"/>
                        <a:buChar char="q"/>
                      </a:pPr>
                      <a:endParaRPr lang="en-US" sz="1400" dirty="0"/>
                    </a:p>
                    <a:p>
                      <a:pPr marL="742950" lvl="1" indent="-285750">
                        <a:buFont typeface="Courier New" charset="0"/>
                        <a:buChar char="o"/>
                      </a:pPr>
                      <a:r>
                        <a:rPr lang="en-US" sz="1400" dirty="0"/>
                        <a:t>In the event of a hazardous situation, clear people from the area or</a:t>
                      </a:r>
                      <a:r>
                        <a:rPr lang="en-US" sz="1400" baseline="0" dirty="0"/>
                        <a:t> </a:t>
                      </a:r>
                      <a:r>
                        <a:rPr lang="en-US" sz="1400" dirty="0"/>
                        <a:t>remove the danger before attempting other actions such as preventing or</a:t>
                      </a:r>
                      <a:r>
                        <a:rPr lang="en-US" sz="1400" baseline="0" dirty="0"/>
                        <a:t> </a:t>
                      </a:r>
                      <a:r>
                        <a:rPr lang="en-US" sz="1400" dirty="0"/>
                        <a:t>repairing damage to components.</a:t>
                      </a:r>
                    </a:p>
                    <a:p>
                      <a:endParaRPr lang="en-US" sz="1400" dirty="0"/>
                    </a:p>
                  </a:txBody>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383123687"/>
              </p:ext>
            </p:extLst>
          </p:nvPr>
        </p:nvGraphicFramePr>
        <p:xfrm>
          <a:off x="7232073" y="806393"/>
          <a:ext cx="4305993" cy="2108603"/>
        </p:xfrm>
        <a:graphic>
          <a:graphicData uri="http://schemas.openxmlformats.org/drawingml/2006/table">
            <a:tbl>
              <a:tblPr firstRow="1" bandRow="1">
                <a:tableStyleId>{5C22544A-7EE6-4342-B048-85BDC9FD1C3A}</a:tableStyleId>
              </a:tblPr>
              <a:tblGrid>
                <a:gridCol w="4305993">
                  <a:extLst>
                    <a:ext uri="{9D8B030D-6E8A-4147-A177-3AD203B41FA5}">
                      <a16:colId xmlns:a16="http://schemas.microsoft.com/office/drawing/2014/main" val="20000"/>
                    </a:ext>
                  </a:extLst>
                </a:gridCol>
              </a:tblGrid>
              <a:tr h="4322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MSDS (Material Safety Data Sheets):</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An MSDS describes safe handling and disposal procedures for dangerous</a:t>
                      </a:r>
                      <a:r>
                        <a:rPr lang="en-US" sz="1400" baseline="0" dirty="0"/>
                        <a:t> </a:t>
                      </a:r>
                      <a:r>
                        <a:rPr lang="en-US" sz="1400" dirty="0"/>
                        <a:t>materials and can provide you with the knowledge to resolve an uncertain situation.</a:t>
                      </a:r>
                    </a:p>
                    <a:p>
                      <a:endParaRPr lang="en-US" sz="1400"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Periodically review and update your Material Safety Data Sheets (MSDSs).</a:t>
                      </a:r>
                    </a:p>
                    <a:p>
                      <a:endParaRPr lang="en-US" sz="1400" dirty="0"/>
                    </a:p>
                  </a:txBody>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3"/>
          <a:stretch>
            <a:fillRect/>
          </a:stretch>
        </p:blipFill>
        <p:spPr>
          <a:xfrm>
            <a:off x="9417159" y="2993475"/>
            <a:ext cx="2120907" cy="2849969"/>
          </a:xfrm>
          <a:prstGeom prst="rect">
            <a:avLst/>
          </a:prstGeom>
        </p:spPr>
      </p:pic>
      <p:pic>
        <p:nvPicPr>
          <p:cNvPr id="9" name="Picture 8"/>
          <p:cNvPicPr>
            <a:picLocks noChangeAspect="1"/>
          </p:cNvPicPr>
          <p:nvPr/>
        </p:nvPicPr>
        <p:blipFill>
          <a:blip r:embed="rId4"/>
          <a:stretch>
            <a:fillRect/>
          </a:stretch>
        </p:blipFill>
        <p:spPr>
          <a:xfrm>
            <a:off x="7338579" y="3081017"/>
            <a:ext cx="2046490" cy="1448639"/>
          </a:xfrm>
          <a:prstGeom prst="rect">
            <a:avLst/>
          </a:prstGeom>
        </p:spPr>
      </p:pic>
      <p:pic>
        <p:nvPicPr>
          <p:cNvPr id="10" name="Picture 9"/>
          <p:cNvPicPr>
            <a:picLocks noChangeAspect="1"/>
          </p:cNvPicPr>
          <p:nvPr/>
        </p:nvPicPr>
        <p:blipFill>
          <a:blip r:embed="rId5"/>
          <a:stretch>
            <a:fillRect/>
          </a:stretch>
        </p:blipFill>
        <p:spPr>
          <a:xfrm>
            <a:off x="402703" y="4841112"/>
            <a:ext cx="1996909" cy="1694099"/>
          </a:xfrm>
          <a:prstGeom prst="rect">
            <a:avLst/>
          </a:prstGeom>
        </p:spPr>
      </p:pic>
      <p:pic>
        <p:nvPicPr>
          <p:cNvPr id="11" name="Picture 10"/>
          <p:cNvPicPr>
            <a:picLocks noChangeAspect="1"/>
          </p:cNvPicPr>
          <p:nvPr/>
        </p:nvPicPr>
        <p:blipFill>
          <a:blip r:embed="rId6"/>
          <a:stretch>
            <a:fillRect/>
          </a:stretch>
        </p:blipFill>
        <p:spPr>
          <a:xfrm>
            <a:off x="2806669" y="4841111"/>
            <a:ext cx="2468285" cy="1694099"/>
          </a:xfrm>
          <a:prstGeom prst="rect">
            <a:avLst/>
          </a:prstGeom>
        </p:spPr>
      </p:pic>
      <p:pic>
        <p:nvPicPr>
          <p:cNvPr id="16" name="Picture 15"/>
          <p:cNvPicPr>
            <a:picLocks noChangeAspect="1"/>
          </p:cNvPicPr>
          <p:nvPr/>
        </p:nvPicPr>
        <p:blipFill>
          <a:blip r:embed="rId7"/>
          <a:stretch>
            <a:fillRect/>
          </a:stretch>
        </p:blipFill>
        <p:spPr>
          <a:xfrm>
            <a:off x="5682011" y="4861699"/>
            <a:ext cx="3351949" cy="1681261"/>
          </a:xfrm>
          <a:prstGeom prst="rect">
            <a:avLst/>
          </a:prstGeom>
        </p:spPr>
      </p:pic>
    </p:spTree>
    <p:extLst>
      <p:ext uri="{BB962C8B-B14F-4D97-AF65-F5344CB8AC3E}">
        <p14:creationId xmlns:p14="http://schemas.microsoft.com/office/powerpoint/2010/main" val="2246390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5956" y="240871"/>
            <a:ext cx="6350923" cy="646331"/>
          </a:xfrm>
          <a:prstGeom prst="rect">
            <a:avLst/>
          </a:prstGeom>
          <a:noFill/>
        </p:spPr>
        <p:txBody>
          <a:bodyPr wrap="square" rtlCol="0">
            <a:spAutoFit/>
          </a:bodyPr>
          <a:lstStyle/>
          <a:p>
            <a:r>
              <a:rPr lang="en-US" sz="2800" b="1" dirty="0"/>
              <a:t>2.1.5 ESD (Electro Static Discharge) Facts:</a:t>
            </a:r>
          </a:p>
          <a:p>
            <a:endParaRPr lang="en-US" sz="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7</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1910861419"/>
              </p:ext>
            </p:extLst>
          </p:nvPr>
        </p:nvGraphicFramePr>
        <p:xfrm>
          <a:off x="482600" y="887202"/>
          <a:ext cx="7598719" cy="4194645"/>
        </p:xfrm>
        <a:graphic>
          <a:graphicData uri="http://schemas.openxmlformats.org/drawingml/2006/table">
            <a:tbl>
              <a:tblPr firstRow="1" bandRow="1">
                <a:tableStyleId>{5C22544A-7EE6-4342-B048-85BDC9FD1C3A}</a:tableStyleId>
              </a:tblPr>
              <a:tblGrid>
                <a:gridCol w="7598719">
                  <a:extLst>
                    <a:ext uri="{9D8B030D-6E8A-4147-A177-3AD203B41FA5}">
                      <a16:colId xmlns:a16="http://schemas.microsoft.com/office/drawing/2014/main" val="20000"/>
                    </a:ext>
                  </a:extLst>
                </a:gridCol>
              </a:tblGrid>
              <a:tr h="4760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Implement the following measures to protect against ESD.</a:t>
                      </a:r>
                    </a:p>
                  </a:txBody>
                  <a:tcPr/>
                </a:tc>
                <a:extLst>
                  <a:ext uri="{0D108BD9-81ED-4DB2-BD59-A6C34878D82A}">
                    <a16:rowId xmlns:a16="http://schemas.microsoft.com/office/drawing/2014/main" val="10000"/>
                  </a:ext>
                </a:extLst>
              </a:tr>
              <a:tr h="370840">
                <a:tc>
                  <a:txBody>
                    <a:bodyPr/>
                    <a:lstStyle/>
                    <a:p>
                      <a:pPr marL="285750" lvl="0" indent="-285750">
                        <a:buFont typeface="Wingdings" charset="2"/>
                        <a:buChar char="q"/>
                      </a:pPr>
                      <a:r>
                        <a:rPr lang="en-US" sz="1400" dirty="0"/>
                        <a:t>Keep the relative humidity in the room high, ideally around 70%, and</a:t>
                      </a:r>
                      <a:r>
                        <a:rPr lang="en-US" sz="1400" baseline="0" dirty="0"/>
                        <a:t> </a:t>
                      </a:r>
                      <a:r>
                        <a:rPr lang="en-US" sz="1400" dirty="0"/>
                        <a:t>temperature between 72-77 degrees. </a:t>
                      </a:r>
                    </a:p>
                    <a:p>
                      <a:pPr marL="285750" lvl="0" indent="-285750">
                        <a:buFont typeface="Wingdings" charset="2"/>
                        <a:buChar char="q"/>
                      </a:pPr>
                      <a:endParaRPr lang="en-US" sz="1400" dirty="0"/>
                    </a:p>
                    <a:p>
                      <a:pPr marL="742950" lvl="1" indent="-285750">
                        <a:buFont typeface="Courier New" charset="0"/>
                        <a:buChar char="o"/>
                      </a:pPr>
                      <a:r>
                        <a:rPr lang="en-US" sz="1400" dirty="0"/>
                        <a:t>The key is to avoid dry air in the computer repair location to prevent ESD.</a:t>
                      </a:r>
                    </a:p>
                    <a:p>
                      <a:pPr marL="285750" lvl="0" indent="-285750">
                        <a:buFont typeface="Wingdings" charset="2"/>
                        <a:buChar char="q"/>
                      </a:pPr>
                      <a:endParaRPr lang="en-US" sz="1400" dirty="0"/>
                    </a:p>
                    <a:p>
                      <a:pPr marL="285750" lvl="0" indent="-285750">
                        <a:buFont typeface="Wingdings" charset="2"/>
                        <a:buChar char="q"/>
                      </a:pPr>
                      <a:r>
                        <a:rPr lang="en-US" sz="1400" dirty="0"/>
                        <a:t>Use antistatic mats under the PC and on the floor.</a:t>
                      </a:r>
                    </a:p>
                    <a:p>
                      <a:pPr marL="285750" indent="-285750">
                        <a:buFont typeface="Wingdings" charset="2"/>
                        <a:buChar char="q"/>
                      </a:pPr>
                      <a:endParaRPr lang="en-US" sz="1400" dirty="0"/>
                    </a:p>
                    <a:p>
                      <a:pPr marL="285750" indent="-285750">
                        <a:buFont typeface="Wingdings" charset="2"/>
                        <a:buChar char="q"/>
                      </a:pPr>
                      <a:r>
                        <a:rPr lang="en-US" sz="1400" dirty="0"/>
                        <a:t>Discharge yourself before touching any computer component.</a:t>
                      </a:r>
                    </a:p>
                    <a:p>
                      <a:pPr marL="285750" lvl="0" indent="-285750">
                        <a:buFont typeface="Wingdings" charset="2"/>
                        <a:buChar char="q"/>
                      </a:pPr>
                      <a:endParaRPr lang="en-US" sz="1400" dirty="0"/>
                    </a:p>
                    <a:p>
                      <a:pPr marL="285750" lvl="0" indent="-285750">
                        <a:buFont typeface="Wingdings" charset="2"/>
                        <a:buChar char="q"/>
                      </a:pPr>
                      <a:r>
                        <a:rPr lang="en-US" sz="1400" dirty="0"/>
                        <a:t>When touching anything inside the computer, wear an antistatic wrist strap</a:t>
                      </a:r>
                      <a:r>
                        <a:rPr lang="en-US" sz="1400" baseline="0" dirty="0"/>
                        <a:t> </a:t>
                      </a:r>
                      <a:r>
                        <a:rPr lang="en-US" sz="1400" dirty="0"/>
                        <a:t>that is attached with an alligator clip to the metal PC chassis.</a:t>
                      </a:r>
                    </a:p>
                    <a:p>
                      <a:pPr marL="285750" lvl="0" indent="-285750">
                        <a:buFont typeface="Wingdings" charset="2"/>
                        <a:buChar char="q"/>
                      </a:pPr>
                      <a:endParaRPr lang="en-US" sz="1400" dirty="0"/>
                    </a:p>
                    <a:p>
                      <a:pPr marL="285750" lvl="0" indent="-285750">
                        <a:buFont typeface="Wingdings" charset="2"/>
                        <a:buChar char="q"/>
                      </a:pPr>
                      <a:r>
                        <a:rPr lang="en-US" sz="1400" dirty="0"/>
                        <a:t>Ground both yourself and the computer to the same ground. This provides a single path for the flow of electrical potential.</a:t>
                      </a:r>
                    </a:p>
                    <a:p>
                      <a:pPr marL="285750" lvl="0" indent="-285750">
                        <a:buFont typeface="Wingdings" charset="2"/>
                        <a:buChar char="q"/>
                      </a:pPr>
                      <a:endParaRPr lang="en-US" sz="1400" dirty="0"/>
                    </a:p>
                    <a:p>
                      <a:pPr marL="285750" lvl="0" indent="-285750">
                        <a:buFont typeface="Wingdings" charset="2"/>
                        <a:buChar char="q"/>
                      </a:pPr>
                      <a:r>
                        <a:rPr lang="en-US" sz="1400" dirty="0"/>
                        <a:t>Use static resistant materials to handle computer components.</a:t>
                      </a:r>
                    </a:p>
                    <a:p>
                      <a:endParaRPr lang="en-US" sz="1400"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3"/>
          <a:stretch>
            <a:fillRect/>
          </a:stretch>
        </p:blipFill>
        <p:spPr>
          <a:xfrm>
            <a:off x="482600" y="5178803"/>
            <a:ext cx="2936971" cy="1473118"/>
          </a:xfrm>
          <a:prstGeom prst="rect">
            <a:avLst/>
          </a:prstGeom>
        </p:spPr>
      </p:pic>
      <p:pic>
        <p:nvPicPr>
          <p:cNvPr id="8" name="Picture 7"/>
          <p:cNvPicPr>
            <a:picLocks noChangeAspect="1"/>
          </p:cNvPicPr>
          <p:nvPr/>
        </p:nvPicPr>
        <p:blipFill>
          <a:blip r:embed="rId4"/>
          <a:stretch>
            <a:fillRect/>
          </a:stretch>
        </p:blipFill>
        <p:spPr>
          <a:xfrm>
            <a:off x="8235950" y="887202"/>
            <a:ext cx="3492500" cy="2324100"/>
          </a:xfrm>
          <a:prstGeom prst="rect">
            <a:avLst/>
          </a:prstGeom>
        </p:spPr>
      </p:pic>
      <p:pic>
        <p:nvPicPr>
          <p:cNvPr id="11" name="Picture 10"/>
          <p:cNvPicPr>
            <a:picLocks noChangeAspect="1"/>
          </p:cNvPicPr>
          <p:nvPr/>
        </p:nvPicPr>
        <p:blipFill>
          <a:blip r:embed="rId5"/>
          <a:stretch>
            <a:fillRect/>
          </a:stretch>
        </p:blipFill>
        <p:spPr>
          <a:xfrm>
            <a:off x="8330146" y="3429000"/>
            <a:ext cx="3398304" cy="2224789"/>
          </a:xfrm>
          <a:prstGeom prst="rect">
            <a:avLst/>
          </a:prstGeom>
        </p:spPr>
      </p:pic>
      <p:pic>
        <p:nvPicPr>
          <p:cNvPr id="13" name="Picture 12"/>
          <p:cNvPicPr>
            <a:picLocks noChangeAspect="1"/>
          </p:cNvPicPr>
          <p:nvPr/>
        </p:nvPicPr>
        <p:blipFill>
          <a:blip r:embed="rId6"/>
          <a:stretch>
            <a:fillRect/>
          </a:stretch>
        </p:blipFill>
        <p:spPr>
          <a:xfrm>
            <a:off x="3592842" y="5259700"/>
            <a:ext cx="2769472" cy="1392221"/>
          </a:xfrm>
          <a:prstGeom prst="rect">
            <a:avLst/>
          </a:prstGeom>
        </p:spPr>
      </p:pic>
      <p:pic>
        <p:nvPicPr>
          <p:cNvPr id="14" name="Picture 13"/>
          <p:cNvPicPr>
            <a:picLocks noChangeAspect="1"/>
          </p:cNvPicPr>
          <p:nvPr/>
        </p:nvPicPr>
        <p:blipFill>
          <a:blip r:embed="rId7"/>
          <a:stretch>
            <a:fillRect/>
          </a:stretch>
        </p:blipFill>
        <p:spPr>
          <a:xfrm>
            <a:off x="6362314" y="5253510"/>
            <a:ext cx="1898350" cy="1421930"/>
          </a:xfrm>
          <a:prstGeom prst="rect">
            <a:avLst/>
          </a:prstGeom>
        </p:spPr>
      </p:pic>
    </p:spTree>
    <p:extLst>
      <p:ext uri="{BB962C8B-B14F-4D97-AF65-F5344CB8AC3E}">
        <p14:creationId xmlns:p14="http://schemas.microsoft.com/office/powerpoint/2010/main" val="2313585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4808" y="198528"/>
            <a:ext cx="7980218" cy="769441"/>
          </a:xfrm>
          <a:prstGeom prst="rect">
            <a:avLst/>
          </a:prstGeom>
          <a:noFill/>
        </p:spPr>
        <p:txBody>
          <a:bodyPr wrap="square" rtlCol="0">
            <a:spAutoFit/>
          </a:bodyPr>
          <a:lstStyle/>
          <a:p>
            <a:pPr>
              <a:defRPr/>
            </a:pPr>
            <a:r>
              <a:rPr lang="en-US" sz="2800" b="1" dirty="0"/>
              <a:t>2.1.5 ESD (Electro Static Discharge)</a:t>
            </a:r>
            <a:r>
              <a:rPr lang="en-US" sz="800" b="1" dirty="0"/>
              <a:t> </a:t>
            </a:r>
            <a:r>
              <a:rPr lang="en-US" sz="2800" b="1" dirty="0"/>
              <a:t>Facts: (continued)</a:t>
            </a:r>
          </a:p>
          <a:p>
            <a:endParaRPr lang="en-US" sz="800" dirty="0"/>
          </a:p>
          <a:p>
            <a:endParaRPr lang="en-US" sz="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8</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791818851"/>
              </p:ext>
            </p:extLst>
          </p:nvPr>
        </p:nvGraphicFramePr>
        <p:xfrm>
          <a:off x="3716251" y="967969"/>
          <a:ext cx="8128000" cy="4749604"/>
        </p:xfrm>
        <a:graphic>
          <a:graphicData uri="http://schemas.openxmlformats.org/drawingml/2006/table">
            <a:tbl>
              <a:tblPr firstRow="1" bandRow="1">
                <a:tableStyleId>{5C22544A-7EE6-4342-B048-85BDC9FD1C3A}</a:tableStyleId>
              </a:tblPr>
              <a:tblGrid>
                <a:gridCol w="681182">
                  <a:extLst>
                    <a:ext uri="{9D8B030D-6E8A-4147-A177-3AD203B41FA5}">
                      <a16:colId xmlns:a16="http://schemas.microsoft.com/office/drawing/2014/main" val="20000"/>
                    </a:ext>
                  </a:extLst>
                </a:gridCol>
                <a:gridCol w="7446818">
                  <a:extLst>
                    <a:ext uri="{9D8B030D-6E8A-4147-A177-3AD203B41FA5}">
                      <a16:colId xmlns:a16="http://schemas.microsoft.com/office/drawing/2014/main" val="20001"/>
                    </a:ext>
                  </a:extLst>
                </a:gridCol>
              </a:tblGrid>
              <a:tr h="42144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Implement the following measures to protect against ESD.</a:t>
                      </a:r>
                    </a:p>
                  </a:txBody>
                  <a:tcPr/>
                </a:tc>
                <a:tc hMerge="1">
                  <a:txBody>
                    <a:bodyPr/>
                    <a:lstStyle/>
                    <a:p>
                      <a:endParaRPr lang="en-US"/>
                    </a:p>
                  </a:txBody>
                  <a:tcPr/>
                </a:tc>
                <a:extLst>
                  <a:ext uri="{0D108BD9-81ED-4DB2-BD59-A6C34878D82A}">
                    <a16:rowId xmlns:a16="http://schemas.microsoft.com/office/drawing/2014/main" val="10000"/>
                  </a:ext>
                </a:extLst>
              </a:tr>
              <a:tr h="370840">
                <a:tc gridSpan="2">
                  <a:txBody>
                    <a:bodyPr/>
                    <a:lstStyle/>
                    <a:p>
                      <a:pPr marL="285750" lvl="0" indent="-285750">
                        <a:buFont typeface="Wingdings" charset="2"/>
                        <a:buChar char="q"/>
                      </a:pPr>
                      <a:r>
                        <a:rPr lang="en-US" sz="1600" dirty="0"/>
                        <a:t>Never touch the metal connectors on a circuit board.</a:t>
                      </a:r>
                    </a:p>
                    <a:p>
                      <a:pPr marL="285750" lvl="0" indent="-285750">
                        <a:buFont typeface="Wingdings" charset="2"/>
                        <a:buChar char="q"/>
                      </a:pPr>
                      <a:endParaRPr lang="en-US" sz="1600" dirty="0"/>
                    </a:p>
                    <a:p>
                      <a:pPr marL="285750" lvl="0" indent="-285750">
                        <a:buFont typeface="Wingdings" charset="2"/>
                        <a:buChar char="q"/>
                      </a:pPr>
                      <a:r>
                        <a:rPr lang="en-US" sz="1600" dirty="0"/>
                        <a:t>Keep the computer repair location free of materials that accumulate</a:t>
                      </a:r>
                      <a:r>
                        <a:rPr lang="en-US" sz="1600" baseline="0" dirty="0"/>
                        <a:t> </a:t>
                      </a:r>
                      <a:r>
                        <a:rPr lang="en-US" sz="1600" dirty="0"/>
                        <a:t>electric charges (e.g., plastic or Styrofoam).</a:t>
                      </a:r>
                    </a:p>
                    <a:p>
                      <a:pPr marL="285750" lvl="0" indent="-285750">
                        <a:buFont typeface="Wingdings" charset="2"/>
                        <a:buChar char="q"/>
                      </a:pPr>
                      <a:endParaRPr lang="en-US" sz="1600" dirty="0"/>
                    </a:p>
                    <a:p>
                      <a:pPr marL="285750" lvl="0" indent="-285750">
                        <a:buFont typeface="Wingdings" charset="2"/>
                        <a:buChar char="q"/>
                      </a:pPr>
                      <a:r>
                        <a:rPr lang="en-US" sz="1600" dirty="0"/>
                        <a:t>Store sensitive components in static shielding bags (also called antistatic</a:t>
                      </a:r>
                      <a:r>
                        <a:rPr lang="en-US" sz="1600" baseline="0" dirty="0"/>
                        <a:t> </a:t>
                      </a:r>
                      <a:r>
                        <a:rPr lang="en-US" sz="1600" dirty="0"/>
                        <a:t>bags; they are usually tinted gray). </a:t>
                      </a:r>
                    </a:p>
                    <a:p>
                      <a:pPr marL="285750" lvl="0" indent="-285750">
                        <a:buFont typeface="Wingdings" charset="2"/>
                        <a:buChar char="q"/>
                      </a:pPr>
                      <a:endParaRPr lang="en-US" sz="1600" dirty="0"/>
                    </a:p>
                    <a:p>
                      <a:pPr marL="742950" lvl="1" indent="-285750">
                        <a:buFont typeface="Courier New" charset="0"/>
                        <a:buChar char="o"/>
                      </a:pPr>
                      <a:r>
                        <a:rPr lang="en-US" sz="1600" dirty="0"/>
                        <a:t>Static resistant bags are not nearly as effective (usually tinted pink or blue).</a:t>
                      </a:r>
                    </a:p>
                    <a:p>
                      <a:pPr marL="285750" lvl="0" indent="-285750">
                        <a:buFont typeface="Wingdings" charset="2"/>
                        <a:buChar char="q"/>
                      </a:pPr>
                      <a:endParaRPr lang="en-US" sz="1600" dirty="0"/>
                    </a:p>
                    <a:p>
                      <a:pPr marL="285750" lvl="0" indent="-285750">
                        <a:buFont typeface="Wingdings" charset="2"/>
                        <a:buChar char="q"/>
                      </a:pPr>
                      <a:r>
                        <a:rPr lang="en-US" sz="1600" dirty="0"/>
                        <a:t>If a wrist strap is unavailable, keep your body in constant contact with the metal frame when working inside the computer.</a:t>
                      </a:r>
                    </a:p>
                    <a:p>
                      <a:endParaRPr lang="en-US" sz="1600" dirty="0"/>
                    </a:p>
                  </a:txBody>
                  <a:tcPr/>
                </a:tc>
                <a:tc hMerge="1">
                  <a:txBody>
                    <a:bodyPr/>
                    <a:lstStyle/>
                    <a:p>
                      <a:endParaRPr lang="en-US"/>
                    </a:p>
                  </a:txBody>
                  <a:tcPr/>
                </a:tc>
                <a:extLst>
                  <a:ext uri="{0D108BD9-81ED-4DB2-BD59-A6C34878D82A}">
                    <a16:rowId xmlns:a16="http://schemas.microsoft.com/office/drawing/2014/main" val="10001"/>
                  </a:ext>
                </a:extLst>
              </a:tr>
              <a:tr h="370840">
                <a:tc>
                  <a:txBody>
                    <a:bodyPr/>
                    <a:lstStyle/>
                    <a:p>
                      <a:r>
                        <a:rPr lang="en-US" sz="1600" b="1" dirty="0"/>
                        <a:t>Note:</a:t>
                      </a:r>
                      <a:endParaRPr lang="en-US" sz="1600" dirty="0"/>
                    </a:p>
                  </a:txBody>
                  <a:tcPr/>
                </a:tc>
                <a:tc>
                  <a:txBody>
                    <a:bodyPr/>
                    <a:lstStyle/>
                    <a:p>
                      <a:r>
                        <a:rPr lang="en-US" sz="1600" dirty="0"/>
                        <a:t>Unplug the system before working on internal components. </a:t>
                      </a:r>
                      <a:br>
                        <a:rPr lang="en-US" sz="1600" dirty="0"/>
                      </a:br>
                      <a:r>
                        <a:rPr lang="en-US" sz="1600" dirty="0"/>
                        <a:t>           </a:t>
                      </a:r>
                    </a:p>
                    <a:p>
                      <a:r>
                        <a:rPr lang="en-US" sz="1600" dirty="0"/>
                        <a:t>Do not rely on the power cord for an electrical ground.</a:t>
                      </a:r>
                    </a:p>
                    <a:p>
                      <a:endParaRPr lang="en-US" sz="1600" dirty="0"/>
                    </a:p>
                  </a:txBody>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3"/>
          <a:stretch>
            <a:fillRect/>
          </a:stretch>
        </p:blipFill>
        <p:spPr>
          <a:xfrm>
            <a:off x="338280" y="967969"/>
            <a:ext cx="3254391" cy="2278665"/>
          </a:xfrm>
          <a:prstGeom prst="rect">
            <a:avLst/>
          </a:prstGeom>
        </p:spPr>
      </p:pic>
      <p:pic>
        <p:nvPicPr>
          <p:cNvPr id="9" name="Picture 8"/>
          <p:cNvPicPr>
            <a:picLocks noChangeAspect="1"/>
          </p:cNvPicPr>
          <p:nvPr/>
        </p:nvPicPr>
        <p:blipFill>
          <a:blip r:embed="rId4"/>
          <a:stretch>
            <a:fillRect/>
          </a:stretch>
        </p:blipFill>
        <p:spPr>
          <a:xfrm>
            <a:off x="338280" y="3462392"/>
            <a:ext cx="3254391" cy="2255182"/>
          </a:xfrm>
          <a:prstGeom prst="rect">
            <a:avLst/>
          </a:prstGeom>
        </p:spPr>
      </p:pic>
    </p:spTree>
    <p:extLst>
      <p:ext uri="{BB962C8B-B14F-4D97-AF65-F5344CB8AC3E}">
        <p14:creationId xmlns:p14="http://schemas.microsoft.com/office/powerpoint/2010/main" val="1104837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410" y="215153"/>
            <a:ext cx="4142509" cy="523220"/>
          </a:xfrm>
          <a:prstGeom prst="rect">
            <a:avLst/>
          </a:prstGeom>
          <a:noFill/>
        </p:spPr>
        <p:txBody>
          <a:bodyPr wrap="square" rtlCol="0">
            <a:spAutoFit/>
          </a:bodyPr>
          <a:lstStyle/>
          <a:p>
            <a:r>
              <a:rPr lang="en-US" sz="2800" b="1"/>
              <a:t>2.1.7 Environmental Facts:</a:t>
            </a:r>
            <a:endParaRPr lang="en-US" sz="2800" b="1" dirty="0"/>
          </a:p>
        </p:txBody>
      </p:sp>
      <p:sp>
        <p:nvSpPr>
          <p:cNvPr id="7" name="Slide Number Placeholder 6"/>
          <p:cNvSpPr>
            <a:spLocks noGrp="1"/>
          </p:cNvSpPr>
          <p:nvPr>
            <p:ph type="sldNum" sz="quarter" idx="12"/>
          </p:nvPr>
        </p:nvSpPr>
        <p:spPr/>
        <p:txBody>
          <a:bodyPr/>
          <a:lstStyle/>
          <a:p>
            <a:fld id="{964FCE73-CBA5-451D-9A3D-653DD4645C4F}" type="slidenum">
              <a:rPr lang="en-US" smtClean="0"/>
              <a:pPr/>
              <a:t>9</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176084" y="5915362"/>
            <a:ext cx="3015916" cy="942637"/>
          </a:xfrm>
          <a:prstGeom prst="rect">
            <a:avLst/>
          </a:prstGeom>
          <a:noFill/>
          <a:ln w="9525">
            <a:noFill/>
            <a:miter lim="800000"/>
            <a:headEnd/>
            <a:tailEnd/>
          </a:ln>
        </p:spPr>
      </p:pic>
      <p:graphicFrame>
        <p:nvGraphicFramePr>
          <p:cNvPr id="3" name="Table 2"/>
          <p:cNvGraphicFramePr>
            <a:graphicFrameLocks noGrp="1"/>
          </p:cNvGraphicFramePr>
          <p:nvPr>
            <p:extLst>
              <p:ext uri="{D42A27DB-BD31-4B8C-83A1-F6EECF244321}">
                <p14:modId xmlns:p14="http://schemas.microsoft.com/office/powerpoint/2010/main" val="492544561"/>
              </p:ext>
            </p:extLst>
          </p:nvPr>
        </p:nvGraphicFramePr>
        <p:xfrm>
          <a:off x="482600" y="824453"/>
          <a:ext cx="8128000" cy="368808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It is important to ensure that equipment and hazardous chemicals are disposed of properly.</a:t>
                      </a:r>
                      <a:endParaRPr lang="en-US" sz="1600" dirty="0"/>
                    </a:p>
                    <a:p>
                      <a:endParaRPr lang="en-US" sz="1600" dirty="0"/>
                    </a:p>
                  </a:txBody>
                  <a:tcPr/>
                </a:tc>
                <a:extLst>
                  <a:ext uri="{0D108BD9-81ED-4DB2-BD59-A6C34878D82A}">
                    <a16:rowId xmlns:a16="http://schemas.microsoft.com/office/drawing/2014/main" val="10000"/>
                  </a:ext>
                </a:extLst>
              </a:tr>
              <a:tr h="370840">
                <a:tc>
                  <a:txBody>
                    <a:bodyPr/>
                    <a:lstStyle/>
                    <a:p>
                      <a:pPr marL="285750" lvl="0" indent="-285750">
                        <a:buFont typeface="Wingdings" charset="2"/>
                        <a:buChar char="q"/>
                      </a:pPr>
                      <a:r>
                        <a:rPr lang="en-US" sz="1600" dirty="0"/>
                        <a:t>Consult the manufacturer's documentation for recommended solutions for</a:t>
                      </a:r>
                      <a:r>
                        <a:rPr lang="en-US" sz="1600" baseline="0" dirty="0"/>
                        <a:t> </a:t>
                      </a:r>
                      <a:r>
                        <a:rPr lang="en-US" sz="1600" dirty="0"/>
                        <a:t>equipment disposal.</a:t>
                      </a:r>
                    </a:p>
                    <a:p>
                      <a:pPr marL="285750" lvl="0" indent="-285750">
                        <a:buFont typeface="Wingdings" charset="2"/>
                        <a:buChar char="q"/>
                      </a:pPr>
                      <a:endParaRPr lang="en-US" sz="1600" dirty="0"/>
                    </a:p>
                    <a:p>
                      <a:pPr marL="285750" lvl="0" indent="-285750">
                        <a:buFont typeface="Wingdings" charset="2"/>
                        <a:buChar char="q"/>
                      </a:pPr>
                      <a:r>
                        <a:rPr lang="en-US" sz="1600" dirty="0"/>
                        <a:t>Consult an MSDS (Material Safety Data Sheet) for information on physical data,</a:t>
                      </a:r>
                      <a:r>
                        <a:rPr lang="en-US" sz="1600" baseline="0" dirty="0"/>
                        <a:t> </a:t>
                      </a:r>
                      <a:r>
                        <a:rPr lang="en-US" sz="1600" dirty="0"/>
                        <a:t>toxicity, health effects, first aid, storage, disposal, and spill procedures for disposal of hazardous chemicals. </a:t>
                      </a:r>
                    </a:p>
                    <a:p>
                      <a:pPr marL="285750" lvl="0" indent="-285750">
                        <a:buFont typeface="Wingdings" charset="2"/>
                        <a:buChar char="q"/>
                      </a:pPr>
                      <a:endParaRPr lang="en-US" sz="1600" dirty="0"/>
                    </a:p>
                    <a:p>
                      <a:pPr marL="285750" lvl="0" indent="-285750">
                        <a:buFont typeface="Wingdings" charset="2"/>
                        <a:buChar char="q"/>
                      </a:pPr>
                      <a:r>
                        <a:rPr lang="en-US" sz="1600" dirty="0"/>
                        <a:t>You can download an MSDS from the manufacturer's website or check with</a:t>
                      </a:r>
                      <a:r>
                        <a:rPr lang="en-US" sz="1600" baseline="0" dirty="0"/>
                        <a:t> </a:t>
                      </a:r>
                      <a:r>
                        <a:rPr lang="en-US" sz="1600" dirty="0"/>
                        <a:t>a representative of that company.</a:t>
                      </a:r>
                    </a:p>
                    <a:p>
                      <a:endParaRPr lang="en-US" sz="1600" dirty="0"/>
                    </a:p>
                  </a:txBody>
                  <a:tcPr/>
                </a:tc>
                <a:extLst>
                  <a:ext uri="{0D108BD9-81ED-4DB2-BD59-A6C34878D82A}">
                    <a16:rowId xmlns:a16="http://schemas.microsoft.com/office/drawing/2014/main" val="10001"/>
                  </a:ext>
                </a:extLst>
              </a:tr>
              <a:tr h="370840">
                <a:tc>
                  <a:txBody>
                    <a:bodyPr/>
                    <a:lstStyle/>
                    <a:p>
                      <a:r>
                        <a:rPr lang="en-US" sz="1600" b="1" dirty="0"/>
                        <a:t>Note: </a:t>
                      </a:r>
                      <a:r>
                        <a:rPr lang="en-US" sz="1600" dirty="0"/>
                        <a:t>Table on next slide offers suggestions for disposing of </a:t>
                      </a:r>
                    </a:p>
                    <a:p>
                      <a:r>
                        <a:rPr lang="en-US" sz="1600" dirty="0"/>
                        <a:t>           used equipment.</a:t>
                      </a:r>
                    </a:p>
                  </a:txBody>
                  <a:tcPr/>
                </a:tc>
                <a:extLst>
                  <a:ext uri="{0D108BD9-81ED-4DB2-BD59-A6C34878D82A}">
                    <a16:rowId xmlns:a16="http://schemas.microsoft.com/office/drawing/2014/main" val="10002"/>
                  </a:ext>
                </a:extLst>
              </a:tr>
            </a:tbl>
          </a:graphicData>
        </a:graphic>
      </p:graphicFrame>
      <p:pic>
        <p:nvPicPr>
          <p:cNvPr id="9" name="Picture 8"/>
          <p:cNvPicPr>
            <a:picLocks noChangeAspect="1"/>
          </p:cNvPicPr>
          <p:nvPr/>
        </p:nvPicPr>
        <p:blipFill>
          <a:blip r:embed="rId3"/>
          <a:stretch>
            <a:fillRect/>
          </a:stretch>
        </p:blipFill>
        <p:spPr>
          <a:xfrm>
            <a:off x="619388" y="4716986"/>
            <a:ext cx="3339387" cy="1669694"/>
          </a:xfrm>
          <a:prstGeom prst="rect">
            <a:avLst/>
          </a:prstGeom>
        </p:spPr>
      </p:pic>
      <p:pic>
        <p:nvPicPr>
          <p:cNvPr id="11" name="Picture 10"/>
          <p:cNvPicPr>
            <a:picLocks noChangeAspect="1"/>
          </p:cNvPicPr>
          <p:nvPr/>
        </p:nvPicPr>
        <p:blipFill>
          <a:blip r:embed="rId4"/>
          <a:stretch>
            <a:fillRect/>
          </a:stretch>
        </p:blipFill>
        <p:spPr>
          <a:xfrm>
            <a:off x="4273837" y="4982674"/>
            <a:ext cx="4349974" cy="1373676"/>
          </a:xfrm>
          <a:prstGeom prst="rect">
            <a:avLst/>
          </a:prstGeom>
        </p:spPr>
      </p:pic>
      <p:pic>
        <p:nvPicPr>
          <p:cNvPr id="15" name="Picture 14"/>
          <p:cNvPicPr>
            <a:picLocks noChangeAspect="1"/>
          </p:cNvPicPr>
          <p:nvPr/>
        </p:nvPicPr>
        <p:blipFill>
          <a:blip r:embed="rId5"/>
          <a:stretch>
            <a:fillRect/>
          </a:stretch>
        </p:blipFill>
        <p:spPr>
          <a:xfrm>
            <a:off x="8906553" y="2770187"/>
            <a:ext cx="3035300" cy="2679700"/>
          </a:xfrm>
          <a:prstGeom prst="rect">
            <a:avLst/>
          </a:prstGeom>
        </p:spPr>
      </p:pic>
      <p:pic>
        <p:nvPicPr>
          <p:cNvPr id="16" name="Picture 15"/>
          <p:cNvPicPr>
            <a:picLocks noChangeAspect="1"/>
          </p:cNvPicPr>
          <p:nvPr/>
        </p:nvPicPr>
        <p:blipFill>
          <a:blip r:embed="rId6"/>
          <a:stretch>
            <a:fillRect/>
          </a:stretch>
        </p:blipFill>
        <p:spPr>
          <a:xfrm>
            <a:off x="8906553" y="824453"/>
            <a:ext cx="3035300" cy="1556316"/>
          </a:xfrm>
          <a:prstGeom prst="rect">
            <a:avLst/>
          </a:prstGeom>
        </p:spPr>
      </p:pic>
    </p:spTree>
    <p:extLst>
      <p:ext uri="{BB962C8B-B14F-4D97-AF65-F5344CB8AC3E}">
        <p14:creationId xmlns:p14="http://schemas.microsoft.com/office/powerpoint/2010/main" val="1040241714"/>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3822</TotalTime>
  <Words>4748</Words>
  <Application>Microsoft Office PowerPoint</Application>
  <PresentationFormat>Widescreen</PresentationFormat>
  <Paragraphs>689</Paragraphs>
  <Slides>46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Bradford Bridge</dc:creator>
  <cp:lastModifiedBy>Student</cp:lastModifiedBy>
  <cp:revision>171</cp:revision>
  <dcterms:created xsi:type="dcterms:W3CDTF">2017-03-05T00:08:49Z</dcterms:created>
  <dcterms:modified xsi:type="dcterms:W3CDTF">2018-02-08T16:50:31Z</dcterms:modified>
</cp:coreProperties>
</file>