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sldIdLst>
    <p:sldId id="314" r:id="rId2"/>
    <p:sldId id="315" r:id="rId3"/>
    <p:sldId id="316" r:id="rId4"/>
    <p:sldId id="317" r:id="rId5"/>
    <p:sldId id="318" r:id="rId6"/>
    <p:sldId id="319" r:id="rId7"/>
    <p:sldId id="320" r:id="rId8"/>
    <p:sldId id="321" r:id="rId9"/>
    <p:sldId id="322" r:id="rId10"/>
    <p:sldId id="323" r:id="rId11"/>
    <p:sldId id="324" r:id="rId12"/>
    <p:sldId id="325" r:id="rId13"/>
    <p:sldId id="326" r:id="rId14"/>
    <p:sldId id="327" r:id="rId15"/>
    <p:sldId id="328" r:id="rId16"/>
    <p:sldId id="329" r:id="rId17"/>
    <p:sldId id="330" r:id="rId18"/>
    <p:sldId id="331" r:id="rId19"/>
    <p:sldId id="332" r:id="rId20"/>
    <p:sldId id="349" r:id="rId21"/>
    <p:sldId id="334" r:id="rId22"/>
    <p:sldId id="335" r:id="rId23"/>
    <p:sldId id="336" r:id="rId24"/>
    <p:sldId id="337" r:id="rId25"/>
    <p:sldId id="338" r:id="rId26"/>
    <p:sldId id="339" r:id="rId27"/>
    <p:sldId id="340" r:id="rId28"/>
    <p:sldId id="341" r:id="rId29"/>
    <p:sldId id="343" r:id="rId30"/>
    <p:sldId id="344" r:id="rId31"/>
    <p:sldId id="345" r:id="rId32"/>
    <p:sldId id="346" r:id="rId33"/>
    <p:sldId id="342" r:id="rId34"/>
    <p:sldId id="347" r:id="rId35"/>
    <p:sldId id="348" r:id="rId36"/>
    <p:sldId id="350"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6"/>
    <a:srgbClr val="D2DEEF"/>
    <a:srgbClr val="EAEF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144"/>
    <p:restoredTop sz="94674"/>
  </p:normalViewPr>
  <p:slideViewPr>
    <p:cSldViewPr snapToGrid="0">
      <p:cViewPr varScale="1">
        <p:scale>
          <a:sx n="68" d="100"/>
          <a:sy n="68" d="100"/>
        </p:scale>
        <p:origin x="360"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D99626-6814-42EC-8683-A6F0AD42203D}" type="datetimeFigureOut">
              <a:rPr lang="en-US" smtClean="0"/>
              <a:pPr/>
              <a:t>2/8/2018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8578C4-7826-44ED-B7E0-F3C2188976CC}" type="slidenum">
              <a:rPr lang="en-US" smtClean="0"/>
              <a:pPr/>
              <a:t>‹#›</a:t>
            </a:fld>
            <a:endParaRPr lang="en-US"/>
          </a:p>
        </p:txBody>
      </p:sp>
    </p:spTree>
    <p:extLst>
      <p:ext uri="{BB962C8B-B14F-4D97-AF65-F5344CB8AC3E}">
        <p14:creationId xmlns:p14="http://schemas.microsoft.com/office/powerpoint/2010/main" val="3653689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8578C4-7826-44ED-B7E0-F3C2188976CC}" type="slidenum">
              <a:rPr lang="en-US" smtClean="0"/>
              <a:pPr/>
              <a:t>14</a:t>
            </a:fld>
            <a:endParaRPr lang="en-US"/>
          </a:p>
        </p:txBody>
      </p:sp>
    </p:spTree>
    <p:extLst>
      <p:ext uri="{BB962C8B-B14F-4D97-AF65-F5344CB8AC3E}">
        <p14:creationId xmlns:p14="http://schemas.microsoft.com/office/powerpoint/2010/main" val="933416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4AA5A41-2B9A-4566-976E-5361450303F0}" type="datetimeFigureOut">
              <a:rPr lang="en-US" smtClean="0"/>
              <a:pPr/>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C31D-CB39-4D21-8AFE-162FA8DA1E0F}"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AA5A41-2B9A-4566-976E-5361450303F0}" type="datetimeFigureOut">
              <a:rPr lang="en-US" smtClean="0"/>
              <a:pPr/>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C31D-CB39-4D21-8AFE-162FA8DA1E0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AA5A41-2B9A-4566-976E-5361450303F0}" type="datetimeFigureOut">
              <a:rPr lang="en-US" smtClean="0"/>
              <a:pPr/>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C31D-CB39-4D21-8AFE-162FA8DA1E0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AA5A41-2B9A-4566-976E-5361450303F0}" type="datetimeFigureOut">
              <a:rPr lang="en-US" smtClean="0"/>
              <a:pPr/>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C31D-CB39-4D21-8AFE-162FA8DA1E0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AA5A41-2B9A-4566-976E-5361450303F0}" type="datetimeFigureOut">
              <a:rPr lang="en-US" smtClean="0"/>
              <a:pPr/>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C31D-CB39-4D21-8AFE-162FA8DA1E0F}"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AA5A41-2B9A-4566-976E-5361450303F0}" type="datetimeFigureOut">
              <a:rPr lang="en-US" smtClean="0"/>
              <a:pPr/>
              <a:t>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7C31D-CB39-4D21-8AFE-162FA8DA1E0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AA5A41-2B9A-4566-976E-5361450303F0}" type="datetimeFigureOut">
              <a:rPr lang="en-US" smtClean="0"/>
              <a:pPr/>
              <a:t>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07C31D-CB39-4D21-8AFE-162FA8DA1E0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AA5A41-2B9A-4566-976E-5361450303F0}" type="datetimeFigureOut">
              <a:rPr lang="en-US" smtClean="0"/>
              <a:pPr/>
              <a:t>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07C31D-CB39-4D21-8AFE-162FA8DA1E0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4AA5A41-2B9A-4566-976E-5361450303F0}" type="datetimeFigureOut">
              <a:rPr lang="en-US" smtClean="0"/>
              <a:pPr/>
              <a:t>2/8/2018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F607C31D-CB39-4D21-8AFE-162FA8DA1E0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4AA5A41-2B9A-4566-976E-5361450303F0}" type="datetimeFigureOut">
              <a:rPr lang="en-US" smtClean="0"/>
              <a:pPr/>
              <a:t>2/8/2018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607C31D-CB39-4D21-8AFE-162FA8DA1E0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4AA5A41-2B9A-4566-976E-5361450303F0}" type="datetimeFigureOut">
              <a:rPr lang="en-US" smtClean="0"/>
              <a:pPr/>
              <a:t>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7C31D-CB39-4D21-8AFE-162FA8DA1E0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4AA5A41-2B9A-4566-976E-5361450303F0}" type="datetimeFigureOut">
              <a:rPr lang="en-US" smtClean="0"/>
              <a:pPr/>
              <a:t>2/8/2018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607C31D-CB39-4D21-8AFE-162FA8DA1E0F}"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40660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97911" y="344245"/>
            <a:ext cx="2334409" cy="523220"/>
          </a:xfrm>
          <a:prstGeom prst="rect">
            <a:avLst/>
          </a:prstGeom>
          <a:noFill/>
        </p:spPr>
        <p:txBody>
          <a:bodyPr wrap="square" rtlCol="0">
            <a:spAutoFit/>
          </a:bodyPr>
          <a:lstStyle/>
          <a:p>
            <a:pPr algn="ctr"/>
            <a:r>
              <a:rPr lang="en-US" sz="2800" dirty="0"/>
              <a:t>CIAT CIS101A</a:t>
            </a:r>
          </a:p>
        </p:txBody>
      </p:sp>
      <p:sp>
        <p:nvSpPr>
          <p:cNvPr id="6" name="Title 1"/>
          <p:cNvSpPr txBox="1">
            <a:spLocks/>
          </p:cNvSpPr>
          <p:nvPr/>
        </p:nvSpPr>
        <p:spPr>
          <a:xfrm>
            <a:off x="984250" y="1231900"/>
            <a:ext cx="10515600" cy="1206500"/>
          </a:xfrm>
          <a:prstGeom prst="rect">
            <a:avLst/>
          </a:prstGeom>
        </p:spPr>
        <p:txBody>
          <a:bodyPr vert="horz" lIns="91440" tIns="45720" rIns="91440" bIns="45720" rtlCol="0" anchor="b">
            <a:noAutofit/>
          </a:bodyPr>
          <a:lstStyle/>
          <a:p>
            <a:pPr marL="0" marR="0" lvl="0" indent="0" defTabSz="914400" rtl="0" eaLnBrk="1" fontAlgn="auto" latinLnBrk="0" hangingPunct="1">
              <a:lnSpc>
                <a:spcPct val="90000"/>
              </a:lnSpc>
              <a:spcBef>
                <a:spcPct val="0"/>
              </a:spcBef>
              <a:spcAft>
                <a:spcPts val="0"/>
              </a:spcAft>
              <a:buClrTx/>
              <a:buSzTx/>
              <a:buFontTx/>
              <a:buNone/>
              <a:tabLst/>
              <a:defRPr/>
            </a:pPr>
            <a:r>
              <a:rPr lang="en-US" sz="3600" dirty="0">
                <a:latin typeface="+mj-lt"/>
                <a:ea typeface="+mj-ea"/>
                <a:cs typeface="+mj-cs"/>
              </a:rPr>
              <a:t>Week 4 - Class 2</a:t>
            </a:r>
          </a:p>
          <a:p>
            <a:pPr marL="0" marR="0" lvl="0" indent="0" defTabSz="914400" rtl="0" eaLnBrk="1" fontAlgn="auto" latinLnBrk="0" hangingPunct="1">
              <a:lnSpc>
                <a:spcPct val="90000"/>
              </a:lnSpc>
              <a:spcBef>
                <a:spcPct val="0"/>
              </a:spcBef>
              <a:spcAft>
                <a:spcPts val="0"/>
              </a:spcAft>
              <a:buClrTx/>
              <a:buSzTx/>
              <a:buFontTx/>
              <a:buNone/>
              <a:tabLst/>
              <a:defRPr/>
            </a:pPr>
            <a:r>
              <a:rPr lang="en-US" sz="3600" dirty="0">
                <a:latin typeface="+mj-lt"/>
                <a:ea typeface="+mj-ea"/>
                <a:cs typeface="+mj-cs"/>
              </a:rPr>
              <a:t>Networking - </a:t>
            </a:r>
            <a:r>
              <a:rPr kumimoji="0" lang="en-US" sz="3600" b="0" i="0" u="none" strike="noStrike" kern="1200" cap="none" spc="0" normalizeH="0" baseline="0" noProof="0" dirty="0">
                <a:ln>
                  <a:noFill/>
                </a:ln>
                <a:solidFill>
                  <a:schemeClr val="tx1"/>
                </a:solidFill>
                <a:effectLst/>
                <a:uLnTx/>
                <a:uFillTx/>
                <a:latin typeface="+mj-lt"/>
                <a:ea typeface="+mj-ea"/>
                <a:cs typeface="+mj-cs"/>
              </a:rPr>
              <a:t>Continued</a:t>
            </a:r>
          </a:p>
        </p:txBody>
      </p:sp>
      <p:pic>
        <p:nvPicPr>
          <p:cNvPr id="1028" name="Picture 4" descr="Image result for networking"/>
          <p:cNvPicPr>
            <a:picLocks noChangeAspect="1" noChangeArrowheads="1"/>
          </p:cNvPicPr>
          <p:nvPr/>
        </p:nvPicPr>
        <p:blipFill>
          <a:blip r:embed="rId2" cstate="print"/>
          <a:srcRect/>
          <a:stretch>
            <a:fillRect/>
          </a:stretch>
        </p:blipFill>
        <p:spPr bwMode="auto">
          <a:xfrm>
            <a:off x="7222217" y="199946"/>
            <a:ext cx="4746625" cy="2606754"/>
          </a:xfrm>
          <a:prstGeom prst="rect">
            <a:avLst/>
          </a:prstGeom>
          <a:noFill/>
        </p:spPr>
      </p:pic>
      <p:pic>
        <p:nvPicPr>
          <p:cNvPr id="1030" name="Picture 6" descr="Image result for networking"/>
          <p:cNvPicPr>
            <a:picLocks noChangeAspect="1" noChangeArrowheads="1"/>
          </p:cNvPicPr>
          <p:nvPr/>
        </p:nvPicPr>
        <p:blipFill>
          <a:blip r:embed="rId3" cstate="print"/>
          <a:srcRect/>
          <a:stretch>
            <a:fillRect/>
          </a:stretch>
        </p:blipFill>
        <p:spPr bwMode="auto">
          <a:xfrm>
            <a:off x="8076746" y="3998912"/>
            <a:ext cx="3578633" cy="1893888"/>
          </a:xfrm>
          <a:prstGeom prst="rect">
            <a:avLst/>
          </a:prstGeom>
          <a:noFill/>
        </p:spPr>
      </p:pic>
      <p:pic>
        <p:nvPicPr>
          <p:cNvPr id="2" name="Picture 2"/>
          <p:cNvPicPr>
            <a:picLocks noChangeAspect="1" noChangeArrowheads="1"/>
          </p:cNvPicPr>
          <p:nvPr/>
        </p:nvPicPr>
        <p:blipFill>
          <a:blip r:embed="rId4" cstate="print"/>
          <a:srcRect/>
          <a:stretch>
            <a:fillRect/>
          </a:stretch>
        </p:blipFill>
        <p:spPr bwMode="auto">
          <a:xfrm>
            <a:off x="203199" y="2806700"/>
            <a:ext cx="7790829" cy="3343729"/>
          </a:xfrm>
          <a:prstGeom prst="rect">
            <a:avLst/>
          </a:prstGeom>
          <a:noFill/>
          <a:ln w="9525">
            <a:noFill/>
            <a:miter lim="800000"/>
            <a:headEnd/>
            <a:tailEnd/>
          </a:ln>
        </p:spPr>
      </p:pic>
    </p:spTree>
    <p:extLst>
      <p:ext uri="{BB962C8B-B14F-4D97-AF65-F5344CB8AC3E}">
        <p14:creationId xmlns:p14="http://schemas.microsoft.com/office/powerpoint/2010/main" val="1390714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2511" y="191845"/>
            <a:ext cx="2334409" cy="523220"/>
          </a:xfrm>
          <a:prstGeom prst="rect">
            <a:avLst/>
          </a:prstGeom>
          <a:noFill/>
        </p:spPr>
        <p:txBody>
          <a:bodyPr wrap="square" rtlCol="0">
            <a:spAutoFit/>
          </a:bodyPr>
          <a:lstStyle/>
          <a:p>
            <a:pPr algn="ctr"/>
            <a:r>
              <a:rPr lang="en-US" sz="2800" dirty="0"/>
              <a:t>CIAT CIS101A</a:t>
            </a:r>
          </a:p>
        </p:txBody>
      </p:sp>
      <p:pic>
        <p:nvPicPr>
          <p:cNvPr id="9218" name="Picture 2"/>
          <p:cNvPicPr>
            <a:picLocks noChangeAspect="1" noChangeArrowheads="1"/>
          </p:cNvPicPr>
          <p:nvPr/>
        </p:nvPicPr>
        <p:blipFill>
          <a:blip r:embed="rId2" cstate="print"/>
          <a:srcRect/>
          <a:stretch>
            <a:fillRect/>
          </a:stretch>
        </p:blipFill>
        <p:spPr bwMode="auto">
          <a:xfrm>
            <a:off x="922338" y="1039813"/>
            <a:ext cx="10567333" cy="4637087"/>
          </a:xfrm>
          <a:prstGeom prst="rect">
            <a:avLst/>
          </a:prstGeom>
          <a:noFill/>
          <a:ln w="9525">
            <a:noFill/>
            <a:miter lim="800000"/>
            <a:headEnd/>
            <a:tailEnd/>
          </a:ln>
        </p:spPr>
      </p:pic>
    </p:spTree>
    <p:extLst>
      <p:ext uri="{BB962C8B-B14F-4D97-AF65-F5344CB8AC3E}">
        <p14:creationId xmlns:p14="http://schemas.microsoft.com/office/powerpoint/2010/main" val="1390714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4193539"/>
              </p:ext>
            </p:extLst>
          </p:nvPr>
        </p:nvGraphicFramePr>
        <p:xfrm>
          <a:off x="689945" y="1253406"/>
          <a:ext cx="10757868" cy="4909730"/>
        </p:xfrm>
        <a:graphic>
          <a:graphicData uri="http://schemas.openxmlformats.org/drawingml/2006/table">
            <a:tbl>
              <a:tblPr firstRow="1" bandRow="1">
                <a:tableStyleId>{5C22544A-7EE6-4342-B048-85BDC9FD1C3A}</a:tableStyleId>
              </a:tblPr>
              <a:tblGrid>
                <a:gridCol w="881589">
                  <a:extLst>
                    <a:ext uri="{9D8B030D-6E8A-4147-A177-3AD203B41FA5}">
                      <a16:colId xmlns:a16="http://schemas.microsoft.com/office/drawing/2014/main" val="20000"/>
                    </a:ext>
                  </a:extLst>
                </a:gridCol>
                <a:gridCol w="5586735">
                  <a:extLst>
                    <a:ext uri="{9D8B030D-6E8A-4147-A177-3AD203B41FA5}">
                      <a16:colId xmlns:a16="http://schemas.microsoft.com/office/drawing/2014/main" val="20001"/>
                    </a:ext>
                  </a:extLst>
                </a:gridCol>
                <a:gridCol w="4289544">
                  <a:extLst>
                    <a:ext uri="{9D8B030D-6E8A-4147-A177-3AD203B41FA5}">
                      <a16:colId xmlns:a16="http://schemas.microsoft.com/office/drawing/2014/main" val="20002"/>
                    </a:ext>
                  </a:extLst>
                </a:gridCol>
              </a:tblGrid>
              <a:tr h="0">
                <a:tc>
                  <a:txBody>
                    <a:bodyPr/>
                    <a:lstStyle/>
                    <a:p>
                      <a:r>
                        <a:rPr lang="en-US" sz="1400" dirty="0"/>
                        <a:t>Method</a:t>
                      </a:r>
                    </a:p>
                  </a:txBody>
                  <a:tcPr/>
                </a:tc>
                <a:tc gridSpan="2">
                  <a:txBody>
                    <a:bodyPr/>
                    <a:lstStyle/>
                    <a:p>
                      <a:r>
                        <a:rPr lang="en-US" sz="1400" dirty="0"/>
                        <a:t>Description</a:t>
                      </a:r>
                    </a:p>
                  </a:txBody>
                  <a:tcPr/>
                </a:tc>
                <a:tc hMerge="1">
                  <a:txBody>
                    <a:bodyPr/>
                    <a:lstStyle/>
                    <a:p>
                      <a:endParaRPr lang="en-US"/>
                    </a:p>
                  </a:txBody>
                  <a:tcPr/>
                </a:tc>
                <a:extLst>
                  <a:ext uri="{0D108BD9-81ED-4DB2-BD59-A6C34878D82A}">
                    <a16:rowId xmlns:a16="http://schemas.microsoft.com/office/drawing/2014/main" val="10000"/>
                  </a:ext>
                </a:extLst>
              </a:tr>
              <a:tr h="1675944">
                <a:tc rowSpan="4">
                  <a:txBody>
                    <a:bodyPr/>
                    <a:lstStyle/>
                    <a:p>
                      <a:pPr algn="ctr"/>
                      <a:r>
                        <a:rPr lang="en-US" dirty="0"/>
                        <a:t>Bluetooth</a:t>
                      </a:r>
                    </a:p>
                  </a:txBody>
                  <a:tcPr vert="vert270" anchor="ctr"/>
                </a:tc>
                <a:tc gridSpan="2">
                  <a:txBody>
                    <a:bodyPr/>
                    <a:lstStyle/>
                    <a:p>
                      <a:pPr>
                        <a:lnSpc>
                          <a:spcPct val="150000"/>
                        </a:lnSpc>
                      </a:pPr>
                      <a:r>
                        <a:rPr lang="en-US" sz="1400" dirty="0"/>
                        <a:t>Bluetooth uses radio waves in the 2.4 GHz frequency range for communications.</a:t>
                      </a:r>
                    </a:p>
                    <a:p>
                      <a:pPr marL="285750" indent="-285750">
                        <a:lnSpc>
                          <a:spcPct val="150000"/>
                        </a:lnSpc>
                        <a:buFont typeface="Arial" charset="0"/>
                        <a:buChar char="•"/>
                      </a:pPr>
                      <a:r>
                        <a:rPr lang="en-US" sz="1400" dirty="0"/>
                        <a:t>Bluetooth uses ad hoc connections between devices to create personal</a:t>
                      </a:r>
                      <a:r>
                        <a:rPr lang="en-US" sz="1400" baseline="0" dirty="0"/>
                        <a:t> area networks called </a:t>
                      </a:r>
                      <a:r>
                        <a:rPr lang="en-US" sz="1400" i="1" baseline="0" dirty="0" err="1"/>
                        <a:t>piconets</a:t>
                      </a:r>
                      <a:r>
                        <a:rPr lang="en-US" sz="1400" baseline="0" dirty="0"/>
                        <a:t>.</a:t>
                      </a:r>
                    </a:p>
                    <a:p>
                      <a:pPr marL="742950" lvl="1" indent="-285750">
                        <a:lnSpc>
                          <a:spcPct val="150000"/>
                        </a:lnSpc>
                        <a:buFont typeface="Arial" charset="0"/>
                        <a:buChar char="•"/>
                      </a:pPr>
                      <a:r>
                        <a:rPr lang="en-US" sz="1400" baseline="0" dirty="0"/>
                        <a:t>A </a:t>
                      </a:r>
                      <a:r>
                        <a:rPr lang="en-US" sz="1400" i="1" baseline="0" dirty="0" err="1"/>
                        <a:t>piconet</a:t>
                      </a:r>
                      <a:r>
                        <a:rPr lang="en-US" sz="1400" baseline="0" dirty="0"/>
                        <a:t> can have up to 7 devices, and each device can participate in multiple </a:t>
                      </a:r>
                      <a:r>
                        <a:rPr lang="en-US" sz="1400" baseline="0" dirty="0" err="1"/>
                        <a:t>piconets</a:t>
                      </a:r>
                      <a:r>
                        <a:rPr lang="en-US" sz="1400" baseline="0" dirty="0"/>
                        <a:t> at the same time.</a:t>
                      </a:r>
                    </a:p>
                    <a:p>
                      <a:pPr marL="285750" lvl="0" indent="-285750">
                        <a:lnSpc>
                          <a:spcPct val="150000"/>
                        </a:lnSpc>
                        <a:buFont typeface="Arial" charset="0"/>
                        <a:buChar char="•"/>
                      </a:pPr>
                      <a:r>
                        <a:rPr lang="en-US" sz="1400" baseline="0" dirty="0"/>
                        <a:t>By using adaptive frequency hopping (AFH), Bluetooth is able to automatically detect other devices in </a:t>
                      </a:r>
                      <a:r>
                        <a:rPr lang="en-US" sz="1400" baseline="0" dirty="0" err="1"/>
                        <a:t>thbe</a:t>
                      </a:r>
                      <a:r>
                        <a:rPr lang="en-US" sz="1400" baseline="0" dirty="0"/>
                        <a:t> area and avoid the frequencies used by those devices.  It can switch </a:t>
                      </a:r>
                      <a:r>
                        <a:rPr lang="en-US" sz="1400" baseline="0" dirty="0" err="1"/>
                        <a:t>bretween</a:t>
                      </a:r>
                      <a:r>
                        <a:rPr lang="en-US" sz="1400" baseline="0" dirty="0"/>
                        <a:t> 79 channels to avoid interference.</a:t>
                      </a:r>
                    </a:p>
                  </a:txBody>
                  <a:tcPr/>
                </a:tc>
                <a:tc hMerge="1">
                  <a:txBody>
                    <a:bodyPr/>
                    <a:lstStyle/>
                    <a:p>
                      <a:endParaRPr lang="en-US"/>
                    </a:p>
                  </a:txBody>
                  <a:tcPr/>
                </a:tc>
                <a:extLst>
                  <a:ext uri="{0D108BD9-81ED-4DB2-BD59-A6C34878D82A}">
                    <a16:rowId xmlns:a16="http://schemas.microsoft.com/office/drawing/2014/main" val="10001"/>
                  </a:ext>
                </a:extLst>
              </a:tr>
              <a:tr h="803701">
                <a:tc vMerge="1">
                  <a:txBody>
                    <a:bodyPr/>
                    <a:lstStyle/>
                    <a:p>
                      <a:endParaRPr lang="en-US"/>
                    </a:p>
                  </a:txBody>
                  <a:tcPr/>
                </a:tc>
                <a:tc>
                  <a:txBody>
                    <a:bodyPr/>
                    <a:lstStyle/>
                    <a:p>
                      <a:pPr marL="742950" marR="0" lvl="1" indent="-285750" algn="l" defTabSz="914400" rtl="0" eaLnBrk="1" fontAlgn="auto" latinLnBrk="0" hangingPunct="1">
                        <a:lnSpc>
                          <a:spcPct val="150000"/>
                        </a:lnSpc>
                        <a:spcBef>
                          <a:spcPts val="0"/>
                        </a:spcBef>
                        <a:spcAft>
                          <a:spcPts val="0"/>
                        </a:spcAft>
                        <a:buClrTx/>
                        <a:buSzTx/>
                        <a:buFont typeface="Arial" charset="0"/>
                        <a:buChar char="•"/>
                        <a:tabLst/>
                        <a:defRPr/>
                      </a:pPr>
                      <a:r>
                        <a:rPr lang="en-US" sz="1400" baseline="0" dirty="0"/>
                        <a:t>A 128-bit proprietary </a:t>
                      </a:r>
                      <a:r>
                        <a:rPr lang="en-US" sz="1400" baseline="0" dirty="0" err="1"/>
                        <a:t>encrption</a:t>
                      </a:r>
                      <a:r>
                        <a:rPr lang="en-US" sz="1400" baseline="0" dirty="0"/>
                        <a:t> mechanism is used to encrypt signals.</a:t>
                      </a:r>
                    </a:p>
                  </a:txBody>
                  <a:tcPr/>
                </a:tc>
                <a:tc rowSpan="2">
                  <a:txBody>
                    <a:bodyPr/>
                    <a:lstStyle/>
                    <a:p>
                      <a:endParaRPr lang="en-US" dirty="0"/>
                    </a:p>
                  </a:txBody>
                  <a:tcPr/>
                </a:tc>
                <a:extLst>
                  <a:ext uri="{0D108BD9-81ED-4DB2-BD59-A6C34878D82A}">
                    <a16:rowId xmlns:a16="http://schemas.microsoft.com/office/drawing/2014/main" val="10002"/>
                  </a:ext>
                </a:extLst>
              </a:tr>
              <a:tr h="1349204">
                <a:tc vMerge="1">
                  <a:txBody>
                    <a:bodyPr/>
                    <a:lstStyle/>
                    <a:p>
                      <a:endParaRPr lang="en-US"/>
                    </a:p>
                  </a:txBody>
                  <a:tcPr/>
                </a:tc>
                <a:tc>
                  <a:txBody>
                    <a:bodyPr/>
                    <a:lstStyle/>
                    <a:p>
                      <a:pPr marL="285750" lvl="0" indent="-285750">
                        <a:lnSpc>
                          <a:spcPct val="150000"/>
                        </a:lnSpc>
                        <a:buFont typeface="Arial" charset="0"/>
                        <a:buChar char="•"/>
                      </a:pPr>
                      <a:r>
                        <a:rPr lang="en-US" sz="1400" baseline="0" dirty="0"/>
                        <a:t>Common applications for Bluetooth include the following:</a:t>
                      </a:r>
                    </a:p>
                    <a:p>
                      <a:pPr marL="742950" lvl="1" indent="-285750">
                        <a:lnSpc>
                          <a:spcPct val="150000"/>
                        </a:lnSpc>
                        <a:buFont typeface="Arial" charset="0"/>
                        <a:buChar char="•"/>
                      </a:pPr>
                      <a:r>
                        <a:rPr lang="en-US" sz="1400" baseline="0" dirty="0"/>
                        <a:t>Connection peripheral devices (e.g., keyboard and mouse)</a:t>
                      </a:r>
                    </a:p>
                    <a:p>
                      <a:pPr marL="742950" lvl="1" indent="-285750">
                        <a:lnSpc>
                          <a:spcPct val="150000"/>
                        </a:lnSpc>
                        <a:buFont typeface="Arial" charset="0"/>
                        <a:buChar char="•"/>
                      </a:pPr>
                      <a:r>
                        <a:rPr lang="en-US" sz="1400" baseline="0" dirty="0"/>
                        <a:t>Wireless headphones and smartphone headsets</a:t>
                      </a:r>
                    </a:p>
                    <a:p>
                      <a:pPr marL="742950" lvl="1" indent="-285750">
                        <a:lnSpc>
                          <a:spcPct val="150000"/>
                        </a:lnSpc>
                        <a:buFont typeface="Arial" charset="0"/>
                        <a:buChar char="•"/>
                      </a:pPr>
                      <a:r>
                        <a:rPr lang="en-US" sz="1400" baseline="0" dirty="0"/>
                        <a:t>Peer-to-Peer communications (e.g., sharing data between a smartphone, notebook, and tablet)</a:t>
                      </a:r>
                    </a:p>
                  </a:txBody>
                  <a:tcPr/>
                </a:tc>
                <a:tc vMerge="1">
                  <a:txBody>
                    <a:bodyPr/>
                    <a:lstStyle/>
                    <a:p>
                      <a:pPr marL="742950" lvl="1" indent="-285750">
                        <a:lnSpc>
                          <a:spcPct val="150000"/>
                        </a:lnSpc>
                        <a:buFont typeface="Arial" charset="0"/>
                        <a:buChar char="•"/>
                      </a:pPr>
                      <a:endParaRPr lang="en-US" sz="1400" baseline="0" dirty="0"/>
                    </a:p>
                  </a:txBody>
                  <a:tcPr/>
                </a:tc>
                <a:extLst>
                  <a:ext uri="{0D108BD9-81ED-4DB2-BD59-A6C34878D82A}">
                    <a16:rowId xmlns:a16="http://schemas.microsoft.com/office/drawing/2014/main" val="10003"/>
                  </a:ext>
                </a:extLst>
              </a:tr>
              <a:tr h="417949">
                <a:tc vMerge="1">
                  <a:txBody>
                    <a:bodyPr/>
                    <a:lstStyle/>
                    <a:p>
                      <a:endParaRPr lang="en-US"/>
                    </a:p>
                  </a:txBody>
                  <a:tcPr/>
                </a:tc>
                <a:tc gridSpan="2">
                  <a:txBody>
                    <a:bodyPr/>
                    <a:lstStyle/>
                    <a:p>
                      <a:pPr marL="0" marR="0" lvl="0" indent="0" algn="l" defTabSz="914400" rtl="0" eaLnBrk="1" fontAlgn="auto" latinLnBrk="0" hangingPunct="1">
                        <a:lnSpc>
                          <a:spcPct val="150000"/>
                        </a:lnSpc>
                        <a:spcBef>
                          <a:spcPts val="0"/>
                        </a:spcBef>
                        <a:spcAft>
                          <a:spcPts val="0"/>
                        </a:spcAft>
                        <a:buClrTx/>
                        <a:buSzTx/>
                        <a:buFont typeface="Arial" charset="0"/>
                        <a:buNone/>
                        <a:tabLst/>
                        <a:defRPr/>
                      </a:pPr>
                      <a:r>
                        <a:rPr lang="en-US" sz="1400" baseline="0" dirty="0"/>
                        <a:t>Bluetooth is also able to transmit audio and video data signals.</a:t>
                      </a:r>
                    </a:p>
                  </a:txBody>
                  <a:tcPr/>
                </a:tc>
                <a:tc hMerge="1">
                  <a:txBody>
                    <a:bodyPr/>
                    <a:lstStyle/>
                    <a:p>
                      <a:endParaRPr lang="en-US"/>
                    </a:p>
                  </a:txBody>
                  <a:tcPr/>
                </a:tc>
                <a:extLst>
                  <a:ext uri="{0D108BD9-81ED-4DB2-BD59-A6C34878D82A}">
                    <a16:rowId xmlns:a16="http://schemas.microsoft.com/office/drawing/2014/main" val="10004"/>
                  </a:ext>
                </a:extLst>
              </a:tr>
            </a:tbl>
          </a:graphicData>
        </a:graphic>
      </p:graphicFrame>
      <p:sp>
        <p:nvSpPr>
          <p:cNvPr id="3" name="TextBox 2"/>
          <p:cNvSpPr txBox="1"/>
          <p:nvPr/>
        </p:nvSpPr>
        <p:spPr>
          <a:xfrm>
            <a:off x="689945" y="83875"/>
            <a:ext cx="10965873" cy="523220"/>
          </a:xfrm>
          <a:prstGeom prst="rect">
            <a:avLst/>
          </a:prstGeom>
          <a:noFill/>
        </p:spPr>
        <p:txBody>
          <a:bodyPr wrap="square" rtlCol="0">
            <a:spAutoFit/>
          </a:bodyPr>
          <a:lstStyle/>
          <a:p>
            <a:r>
              <a:rPr lang="en-US" sz="2800" dirty="0"/>
              <a:t>6.9 Infrared, Bluetooth, and NFC / 6.9.3 Infrared, Bluetooth, and NFC Facts</a:t>
            </a:r>
          </a:p>
        </p:txBody>
      </p:sp>
      <p:sp>
        <p:nvSpPr>
          <p:cNvPr id="5" name="TextBox 4"/>
          <p:cNvSpPr txBox="1"/>
          <p:nvPr/>
        </p:nvSpPr>
        <p:spPr>
          <a:xfrm>
            <a:off x="689945" y="607095"/>
            <a:ext cx="10387667" cy="584775"/>
          </a:xfrm>
          <a:prstGeom prst="rect">
            <a:avLst/>
          </a:prstGeom>
          <a:noFill/>
        </p:spPr>
        <p:txBody>
          <a:bodyPr wrap="square" rtlCol="0">
            <a:spAutoFit/>
          </a:bodyPr>
          <a:lstStyle/>
          <a:p>
            <a:r>
              <a:rPr lang="en-US" sz="1600" dirty="0"/>
              <a:t>In addition to 8u02.11 specifications for wireless networking, there are several more wireless communication methods that you should be familiar with:</a:t>
            </a:r>
          </a:p>
        </p:txBody>
      </p:sp>
      <p:graphicFrame>
        <p:nvGraphicFramePr>
          <p:cNvPr id="6" name="Table 5"/>
          <p:cNvGraphicFramePr>
            <a:graphicFrameLocks noGrp="1"/>
          </p:cNvGraphicFramePr>
          <p:nvPr>
            <p:extLst>
              <p:ext uri="{D42A27DB-BD31-4B8C-83A1-F6EECF244321}">
                <p14:modId xmlns:p14="http://schemas.microsoft.com/office/powerpoint/2010/main" val="1814196393"/>
              </p:ext>
            </p:extLst>
          </p:nvPr>
        </p:nvGraphicFramePr>
        <p:xfrm>
          <a:off x="7443763" y="3468696"/>
          <a:ext cx="3633849" cy="2077079"/>
        </p:xfrm>
        <a:graphic>
          <a:graphicData uri="http://schemas.openxmlformats.org/drawingml/2006/table">
            <a:tbl>
              <a:tblPr firstRow="1" bandRow="1">
                <a:tableStyleId>{5C22544A-7EE6-4342-B048-85BDC9FD1C3A}</a:tableStyleId>
              </a:tblPr>
              <a:tblGrid>
                <a:gridCol w="2647257">
                  <a:extLst>
                    <a:ext uri="{9D8B030D-6E8A-4147-A177-3AD203B41FA5}">
                      <a16:colId xmlns:a16="http://schemas.microsoft.com/office/drawing/2014/main" val="20000"/>
                    </a:ext>
                  </a:extLst>
                </a:gridCol>
                <a:gridCol w="986592">
                  <a:extLst>
                    <a:ext uri="{9D8B030D-6E8A-4147-A177-3AD203B41FA5}">
                      <a16:colId xmlns:a16="http://schemas.microsoft.com/office/drawing/2014/main" val="20001"/>
                    </a:ext>
                  </a:extLst>
                </a:gridCol>
              </a:tblGrid>
              <a:tr h="273696">
                <a:tc>
                  <a:txBody>
                    <a:bodyPr/>
                    <a:lstStyle/>
                    <a:p>
                      <a:pPr>
                        <a:lnSpc>
                          <a:spcPct val="100000"/>
                        </a:lnSpc>
                      </a:pPr>
                      <a:r>
                        <a:rPr lang="en-US" sz="900" dirty="0"/>
                        <a:t>Bluetooth</a:t>
                      </a:r>
                      <a:r>
                        <a:rPr lang="en-US" sz="900" baseline="0" dirty="0"/>
                        <a:t> version</a:t>
                      </a:r>
                      <a:endParaRPr lang="en-US" sz="900" dirty="0"/>
                    </a:p>
                  </a:txBody>
                  <a:tcPr marL="103316" marR="103316" marT="51658" marB="51658"/>
                </a:tc>
                <a:tc>
                  <a:txBody>
                    <a:bodyPr/>
                    <a:lstStyle/>
                    <a:p>
                      <a:pPr>
                        <a:lnSpc>
                          <a:spcPct val="100000"/>
                        </a:lnSpc>
                      </a:pPr>
                      <a:r>
                        <a:rPr lang="en-US" sz="900" dirty="0"/>
                        <a:t>Max data rate</a:t>
                      </a:r>
                    </a:p>
                  </a:txBody>
                  <a:tcPr marL="103316" marR="103316" marT="51658" marB="51658"/>
                </a:tc>
                <a:extLst>
                  <a:ext uri="{0D108BD9-81ED-4DB2-BD59-A6C34878D82A}">
                    <a16:rowId xmlns:a16="http://schemas.microsoft.com/office/drawing/2014/main" val="10000"/>
                  </a:ext>
                </a:extLst>
              </a:tr>
              <a:tr h="297475">
                <a:tc>
                  <a:txBody>
                    <a:bodyPr/>
                    <a:lstStyle/>
                    <a:p>
                      <a:pPr>
                        <a:lnSpc>
                          <a:spcPct val="100000"/>
                        </a:lnSpc>
                      </a:pPr>
                      <a:r>
                        <a:rPr lang="en-US" sz="900" dirty="0"/>
                        <a:t>Bluetooth v1.0</a:t>
                      </a:r>
                      <a:r>
                        <a:rPr lang="en-US" sz="900" baseline="0" dirty="0"/>
                        <a:t> and v1.08</a:t>
                      </a:r>
                      <a:endParaRPr lang="en-US" sz="900" dirty="0"/>
                    </a:p>
                  </a:txBody>
                  <a:tcPr marL="103316" marR="103316" marT="51658" marB="51658"/>
                </a:tc>
                <a:tc>
                  <a:txBody>
                    <a:bodyPr/>
                    <a:lstStyle/>
                    <a:p>
                      <a:pPr>
                        <a:lnSpc>
                          <a:spcPct val="100000"/>
                        </a:lnSpc>
                      </a:pPr>
                      <a:r>
                        <a:rPr lang="en-US" sz="900" dirty="0"/>
                        <a:t>768 kbps</a:t>
                      </a:r>
                    </a:p>
                  </a:txBody>
                  <a:tcPr marL="103316" marR="103316" marT="51658" marB="51658"/>
                </a:tc>
                <a:extLst>
                  <a:ext uri="{0D108BD9-81ED-4DB2-BD59-A6C34878D82A}">
                    <a16:rowId xmlns:a16="http://schemas.microsoft.com/office/drawing/2014/main" val="10001"/>
                  </a:ext>
                </a:extLst>
              </a:tr>
              <a:tr h="281771">
                <a:tc>
                  <a:txBody>
                    <a:bodyPr/>
                    <a:lstStyle/>
                    <a:p>
                      <a:pPr>
                        <a:lnSpc>
                          <a:spcPct val="100000"/>
                        </a:lnSpc>
                      </a:pPr>
                      <a:r>
                        <a:rPr lang="en-US" sz="900" dirty="0"/>
                        <a:t>Bluetooth</a:t>
                      </a:r>
                      <a:r>
                        <a:rPr lang="en-US" sz="900" baseline="0" dirty="0"/>
                        <a:t> v1.1</a:t>
                      </a:r>
                      <a:endParaRPr lang="en-US" sz="900" dirty="0"/>
                    </a:p>
                  </a:txBody>
                  <a:tcPr marL="103316" marR="103316" marT="51658" marB="51658"/>
                </a:tc>
                <a:tc>
                  <a:txBody>
                    <a:bodyPr/>
                    <a:lstStyle/>
                    <a:p>
                      <a:pPr>
                        <a:lnSpc>
                          <a:spcPct val="100000"/>
                        </a:lnSpc>
                      </a:pPr>
                      <a:r>
                        <a:rPr lang="en-US" sz="900" dirty="0"/>
                        <a:t>768 kbps</a:t>
                      </a:r>
                    </a:p>
                  </a:txBody>
                  <a:tcPr marL="103316" marR="103316" marT="51658" marB="51658"/>
                </a:tc>
                <a:extLst>
                  <a:ext uri="{0D108BD9-81ED-4DB2-BD59-A6C34878D82A}">
                    <a16:rowId xmlns:a16="http://schemas.microsoft.com/office/drawing/2014/main" val="10002"/>
                  </a:ext>
                </a:extLst>
              </a:tr>
              <a:tr h="268353">
                <a:tc>
                  <a:txBody>
                    <a:bodyPr/>
                    <a:lstStyle/>
                    <a:p>
                      <a:pPr>
                        <a:lnSpc>
                          <a:spcPct val="100000"/>
                        </a:lnSpc>
                      </a:pPr>
                      <a:r>
                        <a:rPr lang="en-US" sz="900" dirty="0"/>
                        <a:t>Bluetooth</a:t>
                      </a:r>
                      <a:r>
                        <a:rPr lang="en-US" sz="900" baseline="0" dirty="0"/>
                        <a:t> v1.2</a:t>
                      </a:r>
                      <a:endParaRPr lang="en-US" sz="900" dirty="0"/>
                    </a:p>
                  </a:txBody>
                  <a:tcPr marL="103316" marR="103316" marT="51658" marB="51658"/>
                </a:tc>
                <a:tc>
                  <a:txBody>
                    <a:bodyPr/>
                    <a:lstStyle/>
                    <a:p>
                      <a:pPr>
                        <a:lnSpc>
                          <a:spcPct val="100000"/>
                        </a:lnSpc>
                      </a:pPr>
                      <a:r>
                        <a:rPr lang="en-US" sz="900" dirty="0"/>
                        <a:t>1 Mbps</a:t>
                      </a:r>
                    </a:p>
                  </a:txBody>
                  <a:tcPr marL="103316" marR="103316" marT="51658" marB="51658"/>
                </a:tc>
                <a:extLst>
                  <a:ext uri="{0D108BD9-81ED-4DB2-BD59-A6C34878D82A}">
                    <a16:rowId xmlns:a16="http://schemas.microsoft.com/office/drawing/2014/main" val="10003"/>
                  </a:ext>
                </a:extLst>
              </a:tr>
              <a:tr h="378825">
                <a:tc>
                  <a:txBody>
                    <a:bodyPr/>
                    <a:lstStyle/>
                    <a:p>
                      <a:pPr>
                        <a:lnSpc>
                          <a:spcPct val="100000"/>
                        </a:lnSpc>
                      </a:pPr>
                      <a:r>
                        <a:rPr lang="en-US" sz="900" dirty="0"/>
                        <a:t>Bluetooth v2.0 (and v2.1)+EDR (Enhanced Data Rate)</a:t>
                      </a:r>
                    </a:p>
                  </a:txBody>
                  <a:tcPr marL="103316" marR="103316" marT="51658" marB="51658"/>
                </a:tc>
                <a:tc>
                  <a:txBody>
                    <a:bodyPr/>
                    <a:lstStyle/>
                    <a:p>
                      <a:pPr>
                        <a:lnSpc>
                          <a:spcPct val="100000"/>
                        </a:lnSpc>
                      </a:pPr>
                      <a:r>
                        <a:rPr lang="en-US" sz="900" dirty="0"/>
                        <a:t>3</a:t>
                      </a:r>
                      <a:r>
                        <a:rPr lang="en-US" sz="900" baseline="0" dirty="0"/>
                        <a:t> Mbps</a:t>
                      </a:r>
                      <a:endParaRPr lang="en-US" sz="900" dirty="0"/>
                    </a:p>
                  </a:txBody>
                  <a:tcPr marL="103316" marR="103316" marT="51658" marB="51658"/>
                </a:tc>
                <a:extLst>
                  <a:ext uri="{0D108BD9-81ED-4DB2-BD59-A6C34878D82A}">
                    <a16:rowId xmlns:a16="http://schemas.microsoft.com/office/drawing/2014/main" val="10004"/>
                  </a:ext>
                </a:extLst>
              </a:tr>
              <a:tr h="281771">
                <a:tc>
                  <a:txBody>
                    <a:bodyPr/>
                    <a:lstStyle/>
                    <a:p>
                      <a:pPr>
                        <a:lnSpc>
                          <a:spcPct val="100000"/>
                        </a:lnSpc>
                      </a:pPr>
                      <a:r>
                        <a:rPr lang="en-US" sz="900" dirty="0"/>
                        <a:t>Bluetooth v3.0+HS</a:t>
                      </a:r>
                      <a:r>
                        <a:rPr lang="en-US" sz="900" baseline="0" dirty="0"/>
                        <a:t> (High Speed)</a:t>
                      </a:r>
                      <a:endParaRPr lang="en-US" sz="900" dirty="0"/>
                    </a:p>
                  </a:txBody>
                  <a:tcPr marL="103316" marR="103316" marT="51658" marB="51658"/>
                </a:tc>
                <a:tc>
                  <a:txBody>
                    <a:bodyPr/>
                    <a:lstStyle/>
                    <a:p>
                      <a:pPr>
                        <a:lnSpc>
                          <a:spcPct val="100000"/>
                        </a:lnSpc>
                      </a:pPr>
                      <a:r>
                        <a:rPr lang="en-US" sz="900" dirty="0"/>
                        <a:t>24 Mbps</a:t>
                      </a:r>
                    </a:p>
                  </a:txBody>
                  <a:tcPr marL="103316" marR="103316" marT="51658" marB="51658"/>
                </a:tc>
                <a:extLst>
                  <a:ext uri="{0D108BD9-81ED-4DB2-BD59-A6C34878D82A}">
                    <a16:rowId xmlns:a16="http://schemas.microsoft.com/office/drawing/2014/main" val="10005"/>
                  </a:ext>
                </a:extLst>
              </a:tr>
              <a:tr h="295188">
                <a:tc>
                  <a:txBody>
                    <a:bodyPr/>
                    <a:lstStyle/>
                    <a:p>
                      <a:pPr>
                        <a:lnSpc>
                          <a:spcPct val="100000"/>
                        </a:lnSpc>
                      </a:pPr>
                      <a:r>
                        <a:rPr lang="en-US" sz="900" dirty="0"/>
                        <a:t>Bluetooth Smart</a:t>
                      </a:r>
                      <a:r>
                        <a:rPr lang="en-US" sz="900" baseline="0" dirty="0"/>
                        <a:t> (v.4.0 and 4.1)</a:t>
                      </a:r>
                      <a:endParaRPr lang="en-US" sz="900" dirty="0"/>
                    </a:p>
                  </a:txBody>
                  <a:tcPr marL="103316" marR="103316" marT="51658" marB="51658"/>
                </a:tc>
                <a:tc>
                  <a:txBody>
                    <a:bodyPr/>
                    <a:lstStyle/>
                    <a:p>
                      <a:pPr>
                        <a:lnSpc>
                          <a:spcPct val="100000"/>
                        </a:lnSpc>
                      </a:pPr>
                      <a:r>
                        <a:rPr lang="en-US" sz="900" dirty="0"/>
                        <a:t>24 Mbps</a:t>
                      </a:r>
                    </a:p>
                  </a:txBody>
                  <a:tcPr marL="103316" marR="103316" marT="51658" marB="51658"/>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2511" y="191845"/>
            <a:ext cx="2334409" cy="523220"/>
          </a:xfrm>
          <a:prstGeom prst="rect">
            <a:avLst/>
          </a:prstGeom>
          <a:noFill/>
        </p:spPr>
        <p:txBody>
          <a:bodyPr wrap="square" rtlCol="0">
            <a:spAutoFit/>
          </a:bodyPr>
          <a:lstStyle/>
          <a:p>
            <a:pPr algn="ctr"/>
            <a:r>
              <a:rPr lang="en-US" sz="2800" dirty="0"/>
              <a:t>CIAT CIS101A</a:t>
            </a:r>
          </a:p>
        </p:txBody>
      </p:sp>
      <p:graphicFrame>
        <p:nvGraphicFramePr>
          <p:cNvPr id="2" name="Table 1"/>
          <p:cNvGraphicFramePr>
            <a:graphicFrameLocks noGrp="1"/>
          </p:cNvGraphicFramePr>
          <p:nvPr>
            <p:extLst>
              <p:ext uri="{D42A27DB-BD31-4B8C-83A1-F6EECF244321}">
                <p14:modId xmlns:p14="http://schemas.microsoft.com/office/powerpoint/2010/main" val="1432563126"/>
              </p:ext>
            </p:extLst>
          </p:nvPr>
        </p:nvGraphicFramePr>
        <p:xfrm>
          <a:off x="570016" y="798193"/>
          <a:ext cx="11032177" cy="5311140"/>
        </p:xfrm>
        <a:graphic>
          <a:graphicData uri="http://schemas.openxmlformats.org/drawingml/2006/table">
            <a:tbl>
              <a:tblPr firstRow="1" bandRow="1">
                <a:tableStyleId>{5C22544A-7EE6-4342-B048-85BDC9FD1C3A}</a:tableStyleId>
              </a:tblPr>
              <a:tblGrid>
                <a:gridCol w="1318161">
                  <a:extLst>
                    <a:ext uri="{9D8B030D-6E8A-4147-A177-3AD203B41FA5}">
                      <a16:colId xmlns:a16="http://schemas.microsoft.com/office/drawing/2014/main" val="20000"/>
                    </a:ext>
                  </a:extLst>
                </a:gridCol>
                <a:gridCol w="9714016">
                  <a:extLst>
                    <a:ext uri="{9D8B030D-6E8A-4147-A177-3AD203B41FA5}">
                      <a16:colId xmlns:a16="http://schemas.microsoft.com/office/drawing/2014/main" val="20001"/>
                    </a:ext>
                  </a:extLst>
                </a:gridCol>
              </a:tblGrid>
              <a:tr h="276746">
                <a:tc>
                  <a:txBody>
                    <a:bodyPr/>
                    <a:lstStyle/>
                    <a:p>
                      <a:r>
                        <a:rPr lang="en-US" sz="1400" dirty="0"/>
                        <a:t>Method</a:t>
                      </a:r>
                    </a:p>
                  </a:txBody>
                  <a:tcPr/>
                </a:tc>
                <a:tc>
                  <a:txBody>
                    <a:bodyPr/>
                    <a:lstStyle/>
                    <a:p>
                      <a:r>
                        <a:rPr lang="en-US" sz="1400" dirty="0"/>
                        <a:t>Description</a:t>
                      </a:r>
                    </a:p>
                  </a:txBody>
                  <a:tcPr/>
                </a:tc>
                <a:extLst>
                  <a:ext uri="{0D108BD9-81ED-4DB2-BD59-A6C34878D82A}">
                    <a16:rowId xmlns:a16="http://schemas.microsoft.com/office/drawing/2014/main" val="10000"/>
                  </a:ext>
                </a:extLst>
              </a:tr>
              <a:tr h="343569">
                <a:tc rowSpan="6">
                  <a:txBody>
                    <a:bodyPr/>
                    <a:lstStyle/>
                    <a:p>
                      <a:pPr algn="ctr"/>
                      <a:r>
                        <a:rPr lang="en-US" sz="1800" dirty="0"/>
                        <a:t>NFC</a:t>
                      </a:r>
                      <a:r>
                        <a:rPr lang="en-US" sz="1800" baseline="0" dirty="0"/>
                        <a:t> (Near Field Communication)</a:t>
                      </a:r>
                      <a:endParaRPr lang="en-US" sz="1800" dirty="0"/>
                    </a:p>
                  </a:txBody>
                  <a:tcPr vert="vert270" anchor="ctr"/>
                </a:tc>
                <a:tc>
                  <a:txBody>
                    <a:bodyPr/>
                    <a:lstStyle/>
                    <a:p>
                      <a:pPr>
                        <a:lnSpc>
                          <a:spcPct val="150000"/>
                        </a:lnSpc>
                      </a:pPr>
                      <a:r>
                        <a:rPr lang="en-US" sz="1300" dirty="0"/>
                        <a:t>NFC</a:t>
                      </a:r>
                      <a:r>
                        <a:rPr lang="en-US" sz="1300" baseline="0" dirty="0"/>
                        <a:t> enables communication between two devices that are in very close proximity with each other.</a:t>
                      </a:r>
                    </a:p>
                  </a:txBody>
                  <a:tcPr/>
                </a:tc>
                <a:extLst>
                  <a:ext uri="{0D108BD9-81ED-4DB2-BD59-A6C34878D82A}">
                    <a16:rowId xmlns:a16="http://schemas.microsoft.com/office/drawing/2014/main" val="10001"/>
                  </a:ext>
                </a:extLst>
              </a:tr>
              <a:tr h="634151">
                <a:tc vMerge="1">
                  <a:txBody>
                    <a:bodyPr/>
                    <a:lstStyle/>
                    <a:p>
                      <a:endParaRPr lang="en-US"/>
                    </a:p>
                  </a:txBody>
                  <a:tcPr/>
                </a:tc>
                <a:tc>
                  <a:txBody>
                    <a:bodyPr/>
                    <a:lstStyle/>
                    <a:p>
                      <a:pPr marL="285750" indent="-285750">
                        <a:lnSpc>
                          <a:spcPct val="150000"/>
                        </a:lnSpc>
                        <a:buFont typeface="Arial" charset="0"/>
                        <a:buChar char="•"/>
                      </a:pPr>
                      <a:r>
                        <a:rPr lang="en-US" sz="1300" baseline="0" dirty="0"/>
                        <a:t>NFC operates in the 13.56 MHz frequency and has a maximum transmission speed of 424 Kbps.</a:t>
                      </a:r>
                    </a:p>
                    <a:p>
                      <a:pPr marL="285750" indent="-285750">
                        <a:lnSpc>
                          <a:spcPct val="150000"/>
                        </a:lnSpc>
                        <a:buFont typeface="Arial" charset="0"/>
                        <a:buChar char="•"/>
                      </a:pPr>
                      <a:r>
                        <a:rPr lang="en-US" sz="1300" baseline="0" dirty="0"/>
                        <a:t>Special chips called NFC chips are used to send, receive, and store data.</a:t>
                      </a:r>
                    </a:p>
                  </a:txBody>
                  <a:tcPr/>
                </a:tc>
                <a:extLst>
                  <a:ext uri="{0D108BD9-81ED-4DB2-BD59-A6C34878D82A}">
                    <a16:rowId xmlns:a16="http://schemas.microsoft.com/office/drawing/2014/main" val="10002"/>
                  </a:ext>
                </a:extLst>
              </a:tr>
              <a:tr h="1505900">
                <a:tc vMerge="1">
                  <a:txBody>
                    <a:bodyPr/>
                    <a:lstStyle/>
                    <a:p>
                      <a:endParaRPr lang="en-US"/>
                    </a:p>
                  </a:txBody>
                  <a:tcPr/>
                </a:tc>
                <a:tc>
                  <a:txBody>
                    <a:bodyPr/>
                    <a:lstStyle/>
                    <a:p>
                      <a:pPr marL="285750" indent="-285750">
                        <a:lnSpc>
                          <a:spcPct val="150000"/>
                        </a:lnSpc>
                        <a:buFont typeface="Arial" charset="0"/>
                        <a:buChar char="•"/>
                      </a:pPr>
                      <a:r>
                        <a:rPr lang="en-US" sz="1300" baseline="0" dirty="0"/>
                        <a:t>Devices using NFC operate in one of three modes:</a:t>
                      </a:r>
                    </a:p>
                    <a:p>
                      <a:pPr marL="800100" lvl="1" indent="-342900">
                        <a:lnSpc>
                          <a:spcPct val="150000"/>
                        </a:lnSpc>
                        <a:buFont typeface="+mj-lt"/>
                        <a:buAutoNum type="arabicParenR"/>
                      </a:pPr>
                      <a:r>
                        <a:rPr lang="en-US" sz="1300" baseline="0" dirty="0"/>
                        <a:t>Read/write mode is used to read information stored on an NFC chip.</a:t>
                      </a:r>
                    </a:p>
                    <a:p>
                      <a:pPr marL="800100" lvl="1" indent="-342900">
                        <a:lnSpc>
                          <a:spcPct val="150000"/>
                        </a:lnSpc>
                        <a:buFont typeface="+mj-lt"/>
                        <a:buAutoNum type="arabicParenR"/>
                      </a:pPr>
                      <a:r>
                        <a:rPr lang="en-US" sz="1300" baseline="0" dirty="0"/>
                        <a:t>Peer-to-Peer mode enabled two devices to communicate and exchange information.</a:t>
                      </a:r>
                    </a:p>
                    <a:p>
                      <a:pPr marL="800100" lvl="1" indent="-342900">
                        <a:lnSpc>
                          <a:spcPct val="150000"/>
                        </a:lnSpc>
                        <a:buFont typeface="+mj-lt"/>
                        <a:buAutoNum type="arabicParenR"/>
                      </a:pPr>
                      <a:r>
                        <a:rPr lang="en-US" sz="1300" baseline="0" dirty="0"/>
                        <a:t>Card Emulation mode emulates the functionality of a smart card in order to perform contactless payment or ticketing (this mode is typically used by smartphones).</a:t>
                      </a:r>
                    </a:p>
                  </a:txBody>
                  <a:tcPr/>
                </a:tc>
                <a:extLst>
                  <a:ext uri="{0D108BD9-81ED-4DB2-BD59-A6C34878D82A}">
                    <a16:rowId xmlns:a16="http://schemas.microsoft.com/office/drawing/2014/main" val="10003"/>
                  </a:ext>
                </a:extLst>
              </a:tr>
              <a:tr h="634151">
                <a:tc vMerge="1">
                  <a:txBody>
                    <a:bodyPr/>
                    <a:lstStyle/>
                    <a:p>
                      <a:endParaRPr lang="en-US"/>
                    </a:p>
                  </a:txBody>
                  <a:tcPr/>
                </a:tc>
                <a:tc>
                  <a:txBody>
                    <a:bodyPr/>
                    <a:lstStyle/>
                    <a:p>
                      <a:pPr marL="342900" lvl="0" indent="-342900">
                        <a:lnSpc>
                          <a:spcPct val="150000"/>
                        </a:lnSpc>
                        <a:buFont typeface="Arial" charset="0"/>
                        <a:buChar char="•"/>
                      </a:pPr>
                      <a:r>
                        <a:rPr lang="en-US" sz="1300" baseline="0" dirty="0"/>
                        <a:t>In order to communicate, devices must be within 2 inches of each other.</a:t>
                      </a:r>
                    </a:p>
                    <a:p>
                      <a:pPr marL="342900" lvl="0" indent="-342900">
                        <a:lnSpc>
                          <a:spcPct val="150000"/>
                        </a:lnSpc>
                        <a:buFont typeface="Arial" charset="0"/>
                        <a:buChar char="•"/>
                      </a:pPr>
                      <a:r>
                        <a:rPr lang="en-US" sz="1300" baseline="0" dirty="0"/>
                        <a:t>Data transmission can be secured by using encryption algorithms.</a:t>
                      </a:r>
                    </a:p>
                  </a:txBody>
                  <a:tcPr/>
                </a:tc>
                <a:extLst>
                  <a:ext uri="{0D108BD9-81ED-4DB2-BD59-A6C34878D82A}">
                    <a16:rowId xmlns:a16="http://schemas.microsoft.com/office/drawing/2014/main" val="10004"/>
                  </a:ext>
                </a:extLst>
              </a:tr>
              <a:tr h="1215317">
                <a:tc vMerge="1">
                  <a:txBody>
                    <a:bodyPr/>
                    <a:lstStyle/>
                    <a:p>
                      <a:endParaRPr lang="en-US"/>
                    </a:p>
                  </a:txBody>
                  <a:tcPr/>
                </a:tc>
                <a:tc>
                  <a:txBody>
                    <a:bodyPr/>
                    <a:lstStyle/>
                    <a:p>
                      <a:pPr marL="342900" lvl="0" indent="-342900">
                        <a:lnSpc>
                          <a:spcPct val="150000"/>
                        </a:lnSpc>
                        <a:buFont typeface="Arial" charset="0"/>
                        <a:buChar char="•"/>
                      </a:pPr>
                      <a:r>
                        <a:rPr lang="en-US" sz="1300" baseline="0" dirty="0"/>
                        <a:t>NFC has seen widespread use in the following areas:</a:t>
                      </a:r>
                    </a:p>
                    <a:p>
                      <a:pPr marL="800100" lvl="1" indent="-342900">
                        <a:lnSpc>
                          <a:spcPct val="150000"/>
                        </a:lnSpc>
                        <a:buFont typeface="+mj-lt"/>
                        <a:buAutoNum type="arabicParenR"/>
                      </a:pPr>
                      <a:r>
                        <a:rPr lang="en-US" sz="1300" baseline="0" dirty="0"/>
                        <a:t>Contactless payment (e.g., using a smartphone as a payment method)</a:t>
                      </a:r>
                    </a:p>
                    <a:p>
                      <a:pPr marL="800100" lvl="1" indent="-342900">
                        <a:lnSpc>
                          <a:spcPct val="150000"/>
                        </a:lnSpc>
                        <a:buFont typeface="+mj-lt"/>
                        <a:buAutoNum type="arabicParenR"/>
                      </a:pPr>
                      <a:r>
                        <a:rPr lang="en-US" sz="1300" baseline="0" dirty="0"/>
                        <a:t>Identification (e.g., passports that contain an NFC chip)</a:t>
                      </a:r>
                    </a:p>
                    <a:p>
                      <a:pPr marL="800100" lvl="1" indent="-342900">
                        <a:lnSpc>
                          <a:spcPct val="150000"/>
                        </a:lnSpc>
                        <a:buFont typeface="+mj-lt"/>
                        <a:buAutoNum type="arabicParenR"/>
                      </a:pPr>
                      <a:r>
                        <a:rPr lang="en-US" sz="1300" baseline="0" dirty="0"/>
                        <a:t>Video gaming.</a:t>
                      </a:r>
                    </a:p>
                  </a:txBody>
                  <a:tcPr/>
                </a:tc>
                <a:extLst>
                  <a:ext uri="{0D108BD9-81ED-4DB2-BD59-A6C34878D82A}">
                    <a16:rowId xmlns:a16="http://schemas.microsoft.com/office/drawing/2014/main" val="10005"/>
                  </a:ext>
                </a:extLst>
              </a:tr>
              <a:tr h="328743">
                <a:tc vMerge="1">
                  <a:txBody>
                    <a:bodyPr/>
                    <a:lstStyle/>
                    <a:p>
                      <a:endParaRPr lang="en-US"/>
                    </a:p>
                  </a:txBody>
                  <a:tcPr/>
                </a:tc>
                <a:tc>
                  <a:txBody>
                    <a:bodyPr/>
                    <a:lstStyle/>
                    <a:p>
                      <a:pPr marL="0" marR="0" lvl="0" indent="0" algn="l" defTabSz="914400" rtl="0" eaLnBrk="1" fontAlgn="auto" latinLnBrk="0" hangingPunct="1">
                        <a:lnSpc>
                          <a:spcPct val="150000"/>
                        </a:lnSpc>
                        <a:spcBef>
                          <a:spcPts val="0"/>
                        </a:spcBef>
                        <a:spcAft>
                          <a:spcPts val="0"/>
                        </a:spcAft>
                        <a:buClrTx/>
                        <a:buSzTx/>
                        <a:buFont typeface="+mj-lt"/>
                        <a:buNone/>
                        <a:tabLst/>
                        <a:defRPr/>
                      </a:pPr>
                      <a:r>
                        <a:rPr lang="en-US" sz="1300" i="1" baseline="0" dirty="0"/>
                        <a:t>Even though NFC has slower transmission speeds than Bluetooth, it consumes much less power and sets up connections much faster.</a:t>
                      </a:r>
                      <a:endParaRPr lang="en-US" sz="1300" i="1"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90625" y="191845"/>
            <a:ext cx="10189120" cy="523220"/>
          </a:xfrm>
          <a:prstGeom prst="rect">
            <a:avLst/>
          </a:prstGeom>
          <a:noFill/>
        </p:spPr>
        <p:txBody>
          <a:bodyPr wrap="square" rtlCol="0">
            <a:spAutoFit/>
          </a:bodyPr>
          <a:lstStyle/>
          <a:p>
            <a:pPr algn="ctr"/>
            <a:r>
              <a:rPr lang="en-US" sz="2800" dirty="0"/>
              <a:t>6.10 Internet Connectivity / 6.10.3 Internet Connection Facts</a:t>
            </a:r>
          </a:p>
        </p:txBody>
      </p:sp>
      <p:sp>
        <p:nvSpPr>
          <p:cNvPr id="2" name="TextBox 1"/>
          <p:cNvSpPr txBox="1"/>
          <p:nvPr/>
        </p:nvSpPr>
        <p:spPr>
          <a:xfrm>
            <a:off x="653143" y="845677"/>
            <a:ext cx="10845355" cy="369332"/>
          </a:xfrm>
          <a:prstGeom prst="rect">
            <a:avLst/>
          </a:prstGeom>
          <a:noFill/>
        </p:spPr>
        <p:txBody>
          <a:bodyPr wrap="square" rtlCol="0">
            <a:spAutoFit/>
          </a:bodyPr>
          <a:lstStyle/>
          <a:p>
            <a:r>
              <a:rPr lang="en-US" dirty="0"/>
              <a:t>The following table lists various services you can use to connect to the internet:</a:t>
            </a:r>
          </a:p>
        </p:txBody>
      </p:sp>
      <p:graphicFrame>
        <p:nvGraphicFramePr>
          <p:cNvPr id="3" name="Table 2"/>
          <p:cNvGraphicFramePr>
            <a:graphicFrameLocks noGrp="1"/>
          </p:cNvGraphicFramePr>
          <p:nvPr>
            <p:extLst>
              <p:ext uri="{D42A27DB-BD31-4B8C-83A1-F6EECF244321}">
                <p14:modId xmlns:p14="http://schemas.microsoft.com/office/powerpoint/2010/main" val="1252946910"/>
              </p:ext>
            </p:extLst>
          </p:nvPr>
        </p:nvGraphicFramePr>
        <p:xfrm>
          <a:off x="653143" y="1345621"/>
          <a:ext cx="10726602" cy="4597979"/>
        </p:xfrm>
        <a:graphic>
          <a:graphicData uri="http://schemas.openxmlformats.org/drawingml/2006/table">
            <a:tbl>
              <a:tblPr firstRow="1" bandRow="1">
                <a:tableStyleId>{5C22544A-7EE6-4342-B048-85BDC9FD1C3A}</a:tableStyleId>
              </a:tblPr>
              <a:tblGrid>
                <a:gridCol w="1278683">
                  <a:extLst>
                    <a:ext uri="{9D8B030D-6E8A-4147-A177-3AD203B41FA5}">
                      <a16:colId xmlns:a16="http://schemas.microsoft.com/office/drawing/2014/main" val="20000"/>
                    </a:ext>
                  </a:extLst>
                </a:gridCol>
                <a:gridCol w="9447919">
                  <a:extLst>
                    <a:ext uri="{9D8B030D-6E8A-4147-A177-3AD203B41FA5}">
                      <a16:colId xmlns:a16="http://schemas.microsoft.com/office/drawing/2014/main" val="20001"/>
                    </a:ext>
                  </a:extLst>
                </a:gridCol>
              </a:tblGrid>
              <a:tr h="448583">
                <a:tc>
                  <a:txBody>
                    <a:bodyPr/>
                    <a:lstStyle/>
                    <a:p>
                      <a:r>
                        <a:rPr lang="en-US" dirty="0"/>
                        <a:t>Method</a:t>
                      </a:r>
                    </a:p>
                  </a:txBody>
                  <a:tcPr/>
                </a:tc>
                <a:tc>
                  <a:txBody>
                    <a:bodyPr/>
                    <a:lstStyle/>
                    <a:p>
                      <a:r>
                        <a:rPr lang="en-US" dirty="0"/>
                        <a:t>Description</a:t>
                      </a:r>
                    </a:p>
                  </a:txBody>
                  <a:tcPr/>
                </a:tc>
                <a:extLst>
                  <a:ext uri="{0D108BD9-81ED-4DB2-BD59-A6C34878D82A}">
                    <a16:rowId xmlns:a16="http://schemas.microsoft.com/office/drawing/2014/main" val="10000"/>
                  </a:ext>
                </a:extLst>
              </a:tr>
              <a:tr h="4149396">
                <a:tc>
                  <a:txBody>
                    <a:bodyPr/>
                    <a:lstStyle/>
                    <a:p>
                      <a:pPr algn="ctr"/>
                      <a:r>
                        <a:rPr lang="en-US" dirty="0"/>
                        <a:t>Dial-up</a:t>
                      </a:r>
                    </a:p>
                  </a:txBody>
                  <a:tcPr vert="vert270" anchor="ctr"/>
                </a:tc>
                <a:tc>
                  <a:txBody>
                    <a:bodyPr/>
                    <a:lstStyle/>
                    <a:p>
                      <a:pPr>
                        <a:lnSpc>
                          <a:spcPct val="150000"/>
                        </a:lnSpc>
                      </a:pPr>
                      <a:r>
                        <a:rPr lang="en-US" dirty="0"/>
                        <a:t>A dial-up connection uses a modem connected</a:t>
                      </a:r>
                      <a:r>
                        <a:rPr lang="en-US" baseline="0" dirty="0"/>
                        <a:t> to the phone line to connect to the internet.</a:t>
                      </a:r>
                    </a:p>
                    <a:p>
                      <a:pPr marL="285750" indent="-285750">
                        <a:lnSpc>
                          <a:spcPct val="150000"/>
                        </a:lnSpc>
                        <a:buFont typeface="Arial" charset="0"/>
                        <a:buChar char="•"/>
                      </a:pPr>
                      <a:r>
                        <a:rPr lang="en-US" dirty="0"/>
                        <a:t>Dial-up</a:t>
                      </a:r>
                      <a:r>
                        <a:rPr lang="en-US" baseline="0" dirty="0"/>
                        <a:t> connections use the public switched telephone network (PSTN).  </a:t>
                      </a:r>
                    </a:p>
                    <a:p>
                      <a:pPr marL="742950" lvl="1" indent="-285750">
                        <a:lnSpc>
                          <a:spcPct val="150000"/>
                        </a:lnSpc>
                        <a:buFont typeface="Arial" charset="0"/>
                        <a:buChar char="•"/>
                      </a:pPr>
                      <a:r>
                        <a:rPr lang="en-US" baseline="0" dirty="0"/>
                        <a:t>Phone lines are sometimes referred to as POTS (plain old telephone service).</a:t>
                      </a:r>
                    </a:p>
                    <a:p>
                      <a:pPr marL="285750" indent="-285750">
                        <a:lnSpc>
                          <a:spcPct val="150000"/>
                        </a:lnSpc>
                        <a:buFont typeface="Arial" charset="0"/>
                        <a:buChar char="•"/>
                      </a:pPr>
                      <a:r>
                        <a:rPr lang="en-US" baseline="0" dirty="0"/>
                        <a:t>Multiple standards define how to send digital data over the analog phone lines at various speeds and compression ratios.</a:t>
                      </a:r>
                    </a:p>
                    <a:p>
                      <a:pPr marL="285750" indent="-285750">
                        <a:lnSpc>
                          <a:spcPct val="150000"/>
                        </a:lnSpc>
                        <a:buFont typeface="Arial" charset="0"/>
                        <a:buChar char="•"/>
                      </a:pPr>
                      <a:r>
                        <a:rPr lang="en-US" baseline="0" dirty="0"/>
                        <a:t>Dial-up connections are available anywhere a telephone line exists.</a:t>
                      </a:r>
                    </a:p>
                    <a:p>
                      <a:pPr marL="285750" indent="-285750">
                        <a:lnSpc>
                          <a:spcPct val="150000"/>
                        </a:lnSpc>
                        <a:buFont typeface="Arial" charset="0"/>
                        <a:buChar char="•"/>
                      </a:pPr>
                      <a:r>
                        <a:rPr lang="en-US" baseline="0" dirty="0"/>
                        <a:t>Data transfer rates include 28.8 Kbps, 33.3 Kbps, and 56 Kbps.</a:t>
                      </a:r>
                    </a:p>
                    <a:p>
                      <a:pPr marL="285750" indent="-285750">
                        <a:lnSpc>
                          <a:spcPct val="150000"/>
                        </a:lnSpc>
                        <a:buFont typeface="Arial" charset="0"/>
                        <a:buChar char="•"/>
                      </a:pPr>
                      <a:r>
                        <a:rPr lang="en-US" baseline="0" dirty="0"/>
                        <a:t>Dial-up connections cannot be used for both voice (phone calls) and data at the same time.</a:t>
                      </a:r>
                      <a:endParaRPr lang="en-US"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5989" y="191845"/>
            <a:ext cx="10074676" cy="523220"/>
          </a:xfrm>
          <a:prstGeom prst="rect">
            <a:avLst/>
          </a:prstGeom>
          <a:noFill/>
        </p:spPr>
        <p:txBody>
          <a:bodyPr wrap="square" rtlCol="0">
            <a:spAutoFit/>
          </a:bodyPr>
          <a:lstStyle/>
          <a:p>
            <a:pPr algn="ctr"/>
            <a:r>
              <a:rPr lang="en-US" sz="2800" dirty="0"/>
              <a:t>6.10 Internet Connectivity / 6.10.3 Internet Connection Facts</a:t>
            </a:r>
          </a:p>
        </p:txBody>
      </p:sp>
      <p:graphicFrame>
        <p:nvGraphicFramePr>
          <p:cNvPr id="2" name="Table 1"/>
          <p:cNvGraphicFramePr>
            <a:graphicFrameLocks noGrp="1"/>
          </p:cNvGraphicFramePr>
          <p:nvPr>
            <p:extLst>
              <p:ext uri="{D42A27DB-BD31-4B8C-83A1-F6EECF244321}">
                <p14:modId xmlns:p14="http://schemas.microsoft.com/office/powerpoint/2010/main" val="1760533268"/>
              </p:ext>
            </p:extLst>
          </p:nvPr>
        </p:nvGraphicFramePr>
        <p:xfrm>
          <a:off x="756279" y="899349"/>
          <a:ext cx="10762786" cy="5218422"/>
        </p:xfrm>
        <a:graphic>
          <a:graphicData uri="http://schemas.openxmlformats.org/drawingml/2006/table">
            <a:tbl>
              <a:tblPr firstRow="1" bandRow="1">
                <a:tableStyleId>{5C22544A-7EE6-4342-B048-85BDC9FD1C3A}</a:tableStyleId>
              </a:tblPr>
              <a:tblGrid>
                <a:gridCol w="1642680">
                  <a:extLst>
                    <a:ext uri="{9D8B030D-6E8A-4147-A177-3AD203B41FA5}">
                      <a16:colId xmlns:a16="http://schemas.microsoft.com/office/drawing/2014/main" val="20000"/>
                    </a:ext>
                  </a:extLst>
                </a:gridCol>
                <a:gridCol w="9120106">
                  <a:extLst>
                    <a:ext uri="{9D8B030D-6E8A-4147-A177-3AD203B41FA5}">
                      <a16:colId xmlns:a16="http://schemas.microsoft.com/office/drawing/2014/main" val="20001"/>
                    </a:ext>
                  </a:extLst>
                </a:gridCol>
              </a:tblGrid>
              <a:tr h="388567">
                <a:tc>
                  <a:txBody>
                    <a:bodyPr/>
                    <a:lstStyle/>
                    <a:p>
                      <a:r>
                        <a:rPr lang="en-US" dirty="0"/>
                        <a:t>Method</a:t>
                      </a:r>
                    </a:p>
                  </a:txBody>
                  <a:tcPr/>
                </a:tc>
                <a:tc>
                  <a:txBody>
                    <a:bodyPr/>
                    <a:lstStyle/>
                    <a:p>
                      <a:r>
                        <a:rPr lang="en-US" dirty="0"/>
                        <a:t>Description</a:t>
                      </a:r>
                    </a:p>
                  </a:txBody>
                  <a:tcPr/>
                </a:tc>
                <a:extLst>
                  <a:ext uri="{0D108BD9-81ED-4DB2-BD59-A6C34878D82A}">
                    <a16:rowId xmlns:a16="http://schemas.microsoft.com/office/drawing/2014/main" val="10000"/>
                  </a:ext>
                </a:extLst>
              </a:tr>
              <a:tr h="4829855">
                <a:tc>
                  <a:txBody>
                    <a:bodyPr/>
                    <a:lstStyle/>
                    <a:p>
                      <a:pPr algn="ctr"/>
                      <a:r>
                        <a:rPr lang="en-US" dirty="0"/>
                        <a:t>Digital Subscriber Line (DSL)</a:t>
                      </a:r>
                    </a:p>
                  </a:txBody>
                  <a:tcPr vert="vert270" anchor="ctr"/>
                </a:tc>
                <a:tc>
                  <a:txBody>
                    <a:bodyPr/>
                    <a:lstStyle/>
                    <a:p>
                      <a:pPr>
                        <a:lnSpc>
                          <a:spcPct val="200000"/>
                        </a:lnSpc>
                      </a:pPr>
                      <a:r>
                        <a:rPr lang="en-US" sz="1600" dirty="0"/>
                        <a:t>DSL</a:t>
                      </a:r>
                      <a:r>
                        <a:rPr lang="en-US" sz="1600" baseline="0" dirty="0"/>
                        <a:t> provides broadband digital data transmission over existing telephone lines.</a:t>
                      </a:r>
                    </a:p>
                    <a:p>
                      <a:pPr marL="285750" indent="-285750">
                        <a:lnSpc>
                          <a:spcPct val="200000"/>
                        </a:lnSpc>
                        <a:buFont typeface="Arial" charset="0"/>
                        <a:buChar char="•"/>
                      </a:pPr>
                      <a:r>
                        <a:rPr lang="en-US" sz="1600" baseline="0" dirty="0"/>
                        <a:t>DSL divides the telephone line into multiple channels.  One channel is used for analog voice, while the remaining channels are used for digital data.</a:t>
                      </a:r>
                    </a:p>
                    <a:p>
                      <a:pPr marL="285750" indent="-285750">
                        <a:lnSpc>
                          <a:spcPct val="200000"/>
                        </a:lnSpc>
                        <a:buFont typeface="Arial" charset="0"/>
                        <a:buChar char="•"/>
                      </a:pPr>
                      <a:r>
                        <a:rPr lang="en-US" sz="1600" baseline="0" dirty="0"/>
                        <a:t>Filters are used to separate the analog voice data from digital data.</a:t>
                      </a:r>
                    </a:p>
                    <a:p>
                      <a:pPr marL="285750" indent="-285750">
                        <a:lnSpc>
                          <a:spcPct val="200000"/>
                        </a:lnSpc>
                        <a:buFont typeface="Arial" charset="0"/>
                        <a:buChar char="•"/>
                      </a:pPr>
                      <a:r>
                        <a:rPr lang="en-US" sz="1600" baseline="0" dirty="0"/>
                        <a:t>Several DSL standards exist, including ADSL, SDSL, and HDSL (collectively referred to as </a:t>
                      </a:r>
                      <a:r>
                        <a:rPr lang="en-US" sz="1600" baseline="0" dirty="0" err="1"/>
                        <a:t>xDSL</a:t>
                      </a:r>
                      <a:r>
                        <a:rPr lang="en-US" sz="1600" baseline="0" dirty="0"/>
                        <a:t>).</a:t>
                      </a:r>
                    </a:p>
                    <a:p>
                      <a:pPr marL="285750" indent="-285750">
                        <a:lnSpc>
                          <a:spcPct val="200000"/>
                        </a:lnSpc>
                        <a:buFont typeface="Arial" charset="0"/>
                        <a:buChar char="•"/>
                      </a:pPr>
                      <a:r>
                        <a:rPr lang="en-US" sz="1600" baseline="0" dirty="0"/>
                        <a:t>Depending on the type of DSL used, you can use the same line for simultaneous voice and data.</a:t>
                      </a:r>
                    </a:p>
                    <a:p>
                      <a:pPr marL="285750" indent="-285750">
                        <a:lnSpc>
                          <a:spcPct val="200000"/>
                        </a:lnSpc>
                        <a:buFont typeface="Arial" charset="0"/>
                        <a:buChar char="•"/>
                      </a:pPr>
                      <a:r>
                        <a:rPr lang="en-US" sz="1600" baseline="0" dirty="0"/>
                        <a:t>DSL is not available in all areas; the service location must be within a fixed distance of telephone switching equipment.</a:t>
                      </a:r>
                      <a:endParaRPr lang="en-US" sz="16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2188" y="108972"/>
            <a:ext cx="10387404" cy="523220"/>
          </a:xfrm>
          <a:prstGeom prst="rect">
            <a:avLst/>
          </a:prstGeom>
          <a:noFill/>
        </p:spPr>
        <p:txBody>
          <a:bodyPr wrap="square" rtlCol="0">
            <a:spAutoFit/>
          </a:bodyPr>
          <a:lstStyle/>
          <a:p>
            <a:pPr algn="ctr"/>
            <a:r>
              <a:rPr lang="en-US" sz="2800"/>
              <a:t>6.10 Internet Connectivity / 6.10.3 Internet Connection Facts</a:t>
            </a:r>
            <a:endParaRPr lang="en-US" sz="2800" dirty="0"/>
          </a:p>
        </p:txBody>
      </p:sp>
      <p:graphicFrame>
        <p:nvGraphicFramePr>
          <p:cNvPr id="2" name="Table 1"/>
          <p:cNvGraphicFramePr>
            <a:graphicFrameLocks noGrp="1"/>
          </p:cNvGraphicFramePr>
          <p:nvPr>
            <p:extLst>
              <p:ext uri="{D42A27DB-BD31-4B8C-83A1-F6EECF244321}">
                <p14:modId xmlns:p14="http://schemas.microsoft.com/office/powerpoint/2010/main" val="1715970633"/>
              </p:ext>
            </p:extLst>
          </p:nvPr>
        </p:nvGraphicFramePr>
        <p:xfrm>
          <a:off x="782167" y="800896"/>
          <a:ext cx="10689397" cy="5276359"/>
        </p:xfrm>
        <a:graphic>
          <a:graphicData uri="http://schemas.openxmlformats.org/drawingml/2006/table">
            <a:tbl>
              <a:tblPr firstRow="1" bandRow="1">
                <a:tableStyleId>{5C22544A-7EE6-4342-B048-85BDC9FD1C3A}</a:tableStyleId>
              </a:tblPr>
              <a:tblGrid>
                <a:gridCol w="1175022">
                  <a:extLst>
                    <a:ext uri="{9D8B030D-6E8A-4147-A177-3AD203B41FA5}">
                      <a16:colId xmlns:a16="http://schemas.microsoft.com/office/drawing/2014/main" val="20000"/>
                    </a:ext>
                  </a:extLst>
                </a:gridCol>
                <a:gridCol w="9514375">
                  <a:extLst>
                    <a:ext uri="{9D8B030D-6E8A-4147-A177-3AD203B41FA5}">
                      <a16:colId xmlns:a16="http://schemas.microsoft.com/office/drawing/2014/main" val="20001"/>
                    </a:ext>
                  </a:extLst>
                </a:gridCol>
              </a:tblGrid>
              <a:tr h="352001">
                <a:tc>
                  <a:txBody>
                    <a:bodyPr/>
                    <a:lstStyle/>
                    <a:p>
                      <a:r>
                        <a:rPr lang="en-US" dirty="0"/>
                        <a:t>Method</a:t>
                      </a:r>
                    </a:p>
                  </a:txBody>
                  <a:tcPr/>
                </a:tc>
                <a:tc>
                  <a:txBody>
                    <a:bodyPr/>
                    <a:lstStyle/>
                    <a:p>
                      <a:r>
                        <a:rPr lang="en-US" dirty="0"/>
                        <a:t>Description</a:t>
                      </a:r>
                    </a:p>
                  </a:txBody>
                  <a:tcPr/>
                </a:tc>
                <a:extLst>
                  <a:ext uri="{0D108BD9-81ED-4DB2-BD59-A6C34878D82A}">
                    <a16:rowId xmlns:a16="http://schemas.microsoft.com/office/drawing/2014/main" val="10000"/>
                  </a:ext>
                </a:extLst>
              </a:tr>
              <a:tr h="2592676">
                <a:tc rowSpan="3">
                  <a:txBody>
                    <a:bodyPr/>
                    <a:lstStyle/>
                    <a:p>
                      <a:pPr algn="ctr"/>
                      <a:r>
                        <a:rPr lang="en-US" dirty="0"/>
                        <a:t>Integrated</a:t>
                      </a:r>
                      <a:r>
                        <a:rPr lang="en-US" baseline="0" dirty="0"/>
                        <a:t> Services Digital Network (ISDN)</a:t>
                      </a:r>
                      <a:endParaRPr lang="en-US" dirty="0"/>
                    </a:p>
                  </a:txBody>
                  <a:tcPr vert="vert270" anchor="ctr"/>
                </a:tc>
                <a:tc>
                  <a:txBody>
                    <a:bodyPr/>
                    <a:lstStyle/>
                    <a:p>
                      <a:pPr>
                        <a:lnSpc>
                          <a:spcPct val="150000"/>
                        </a:lnSpc>
                      </a:pPr>
                      <a:r>
                        <a:rPr lang="en-US" sz="1400" dirty="0"/>
                        <a:t>ISDN is a digital service, running</a:t>
                      </a:r>
                      <a:r>
                        <a:rPr lang="en-US" sz="1400" baseline="0" dirty="0"/>
                        <a:t> over a switched network.</a:t>
                      </a:r>
                    </a:p>
                    <a:p>
                      <a:pPr marL="285750" indent="-285750">
                        <a:lnSpc>
                          <a:spcPct val="150000"/>
                        </a:lnSpc>
                        <a:buFont typeface="Arial" charset="0"/>
                        <a:buChar char="•"/>
                      </a:pPr>
                      <a:r>
                        <a:rPr lang="en-US" sz="1400" baseline="0" dirty="0"/>
                        <a:t>There are two version of ISDN:</a:t>
                      </a:r>
                    </a:p>
                    <a:p>
                      <a:pPr marL="742950" lvl="1" indent="-285750">
                        <a:lnSpc>
                          <a:spcPct val="150000"/>
                        </a:lnSpc>
                        <a:buFont typeface="Courier New" charset="0"/>
                        <a:buChar char="o"/>
                      </a:pPr>
                      <a:r>
                        <a:rPr lang="en-US" sz="1400" baseline="0" dirty="0"/>
                        <a:t>ISDN BRI divides the regular telephone line into three channels:</a:t>
                      </a:r>
                    </a:p>
                    <a:p>
                      <a:pPr marL="1200150" lvl="2" indent="-285750">
                        <a:lnSpc>
                          <a:spcPct val="150000"/>
                        </a:lnSpc>
                        <a:buFont typeface="Arial" charset="0"/>
                        <a:buChar char="•"/>
                      </a:pPr>
                      <a:r>
                        <a:rPr lang="en-US" sz="1400" baseline="0" dirty="0"/>
                        <a:t>2 64-Kbps bearer (B) channels can transfer data up to 128 Kbps (data compression increases the data transfer rate).</a:t>
                      </a:r>
                    </a:p>
                    <a:p>
                      <a:pPr marL="1657350" lvl="3" indent="-285750">
                        <a:lnSpc>
                          <a:spcPct val="150000"/>
                        </a:lnSpc>
                        <a:buFont typeface="Arial" charset="0"/>
                        <a:buChar char="•"/>
                      </a:pPr>
                      <a:r>
                        <a:rPr lang="en-US" sz="1400" baseline="0" dirty="0"/>
                        <a:t>Only one B channel is used during phone use reducing maximum speed to 64 Kbps.</a:t>
                      </a:r>
                    </a:p>
                    <a:p>
                      <a:pPr marL="1200150" lvl="2" indent="-285750">
                        <a:lnSpc>
                          <a:spcPct val="150000"/>
                        </a:lnSpc>
                        <a:buFont typeface="Arial" charset="0"/>
                        <a:buChar char="•"/>
                      </a:pPr>
                      <a:r>
                        <a:rPr lang="en-US" sz="1400" baseline="0" dirty="0"/>
                        <a:t>1 16-Kbps delta (D) channel for connection control.</a:t>
                      </a:r>
                    </a:p>
                    <a:p>
                      <a:pPr>
                        <a:lnSpc>
                          <a:spcPct val="150000"/>
                        </a:lnSpc>
                      </a:pPr>
                      <a:endParaRPr lang="en-US" sz="1400" dirty="0"/>
                    </a:p>
                  </a:txBody>
                  <a:tcPr/>
                </a:tc>
                <a:extLst>
                  <a:ext uri="{0D108BD9-81ED-4DB2-BD59-A6C34878D82A}">
                    <a16:rowId xmlns:a16="http://schemas.microsoft.com/office/drawing/2014/main" val="10001"/>
                  </a:ext>
                </a:extLst>
              </a:tr>
              <a:tr h="1288165">
                <a:tc vMerge="1">
                  <a:txBody>
                    <a:bodyPr/>
                    <a:lstStyle/>
                    <a:p>
                      <a:endParaRPr lang="en-US"/>
                    </a:p>
                  </a:txBody>
                  <a:tcPr/>
                </a:tc>
                <a:tc>
                  <a:txBody>
                    <a:bodyPr/>
                    <a:lstStyle/>
                    <a:p>
                      <a:pPr marL="742950" lvl="1" indent="-285750">
                        <a:lnSpc>
                          <a:spcPct val="150000"/>
                        </a:lnSpc>
                        <a:buFont typeface="Courier New" charset="0"/>
                        <a:buChar char="o"/>
                      </a:pPr>
                      <a:r>
                        <a:rPr lang="en-US" sz="1400" baseline="0" dirty="0"/>
                        <a:t>ISDN PRI requires different cables to be installed rather than the regular phone lines.  </a:t>
                      </a:r>
                    </a:p>
                    <a:p>
                      <a:pPr marL="914400" lvl="2" indent="0">
                        <a:lnSpc>
                          <a:spcPct val="150000"/>
                        </a:lnSpc>
                        <a:buFont typeface="Arial" charset="0"/>
                        <a:buNone/>
                      </a:pPr>
                      <a:r>
                        <a:rPr lang="en-US" sz="1400" baseline="0" dirty="0"/>
                        <a:t>The Cable divided into 24 channels:</a:t>
                      </a:r>
                    </a:p>
                    <a:p>
                      <a:pPr marL="1200150" lvl="2" indent="-285750">
                        <a:lnSpc>
                          <a:spcPct val="150000"/>
                        </a:lnSpc>
                        <a:buFont typeface="Arial" charset="0"/>
                        <a:buChar char="•"/>
                      </a:pPr>
                      <a:r>
                        <a:rPr lang="en-US" sz="1400" baseline="0" dirty="0"/>
                        <a:t>23 B channels (each at 64 Kbps) for data transmission.</a:t>
                      </a:r>
                    </a:p>
                    <a:p>
                      <a:pPr marL="1200150" lvl="2" indent="-285750">
                        <a:lnSpc>
                          <a:spcPct val="150000"/>
                        </a:lnSpc>
                        <a:buFont typeface="Arial" charset="0"/>
                        <a:buChar char="•"/>
                      </a:pPr>
                      <a:r>
                        <a:rPr lang="en-US" sz="1400" baseline="0" dirty="0"/>
                        <a:t>1 D channel (at 64 Kbps) for connection control.</a:t>
                      </a:r>
                    </a:p>
                  </a:txBody>
                  <a:tcPr/>
                </a:tc>
                <a:extLst>
                  <a:ext uri="{0D108BD9-81ED-4DB2-BD59-A6C34878D82A}">
                    <a16:rowId xmlns:a16="http://schemas.microsoft.com/office/drawing/2014/main" val="10002"/>
                  </a:ext>
                </a:extLst>
              </a:tr>
              <a:tr h="953405">
                <a:tc vMerge="1">
                  <a:txBody>
                    <a:bodyPr/>
                    <a:lstStyle/>
                    <a:p>
                      <a:endParaRPr lang="en-US"/>
                    </a:p>
                  </a:txBody>
                  <a:tcPr/>
                </a:tc>
                <a:tc>
                  <a:txBody>
                    <a:bodyPr/>
                    <a:lstStyle/>
                    <a:p>
                      <a:pPr marL="285750" lvl="0" indent="-285750">
                        <a:lnSpc>
                          <a:spcPct val="150000"/>
                        </a:lnSpc>
                        <a:buFont typeface="Arial" charset="0"/>
                        <a:buChar char="•"/>
                      </a:pPr>
                      <a:r>
                        <a:rPr lang="en-US" sz="1400" baseline="0" dirty="0"/>
                        <a:t>ISDN is not available in all areas; subscribers are required to be within a certain proximity of telephone company equipment.</a:t>
                      </a:r>
                    </a:p>
                    <a:p>
                      <a:pPr marL="285750" lvl="0" indent="-285750">
                        <a:lnSpc>
                          <a:spcPct val="150000"/>
                        </a:lnSpc>
                        <a:buFont typeface="Arial" charset="0"/>
                        <a:buChar char="•"/>
                      </a:pPr>
                      <a:r>
                        <a:rPr lang="en-US" sz="1400" baseline="0" dirty="0"/>
                        <a:t>ISDN is more common in Europe than in the United States.</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54131" y="191845"/>
            <a:ext cx="10442420" cy="523220"/>
          </a:xfrm>
          <a:prstGeom prst="rect">
            <a:avLst/>
          </a:prstGeom>
          <a:noFill/>
        </p:spPr>
        <p:txBody>
          <a:bodyPr wrap="square" rtlCol="0">
            <a:spAutoFit/>
          </a:bodyPr>
          <a:lstStyle/>
          <a:p>
            <a:pPr algn="ctr"/>
            <a:r>
              <a:rPr lang="en-US" sz="2800"/>
              <a:t>6.10 Internet Connectivity / 6.10.3 Internet Connection Facts</a:t>
            </a:r>
            <a:endParaRPr lang="en-US" sz="2800" dirty="0"/>
          </a:p>
        </p:txBody>
      </p:sp>
      <p:graphicFrame>
        <p:nvGraphicFramePr>
          <p:cNvPr id="2" name="Table 1"/>
          <p:cNvGraphicFramePr>
            <a:graphicFrameLocks noGrp="1"/>
          </p:cNvGraphicFramePr>
          <p:nvPr>
            <p:extLst>
              <p:ext uri="{D42A27DB-BD31-4B8C-83A1-F6EECF244321}">
                <p14:modId xmlns:p14="http://schemas.microsoft.com/office/powerpoint/2010/main" val="678461111"/>
              </p:ext>
            </p:extLst>
          </p:nvPr>
        </p:nvGraphicFramePr>
        <p:xfrm>
          <a:off x="554130" y="1187532"/>
          <a:ext cx="10881807" cy="4854040"/>
        </p:xfrm>
        <a:graphic>
          <a:graphicData uri="http://schemas.openxmlformats.org/drawingml/2006/table">
            <a:tbl>
              <a:tblPr firstRow="1" bandRow="1">
                <a:tableStyleId>{5C22544A-7EE6-4342-B048-85BDC9FD1C3A}</a:tableStyleId>
              </a:tblPr>
              <a:tblGrid>
                <a:gridCol w="1096540">
                  <a:extLst>
                    <a:ext uri="{9D8B030D-6E8A-4147-A177-3AD203B41FA5}">
                      <a16:colId xmlns:a16="http://schemas.microsoft.com/office/drawing/2014/main" val="20000"/>
                    </a:ext>
                  </a:extLst>
                </a:gridCol>
                <a:gridCol w="9785267">
                  <a:extLst>
                    <a:ext uri="{9D8B030D-6E8A-4147-A177-3AD203B41FA5}">
                      <a16:colId xmlns:a16="http://schemas.microsoft.com/office/drawing/2014/main" val="20001"/>
                    </a:ext>
                  </a:extLst>
                </a:gridCol>
              </a:tblGrid>
              <a:tr h="760565">
                <a:tc>
                  <a:txBody>
                    <a:bodyPr/>
                    <a:lstStyle/>
                    <a:p>
                      <a:r>
                        <a:rPr lang="en-US" dirty="0"/>
                        <a:t>Method</a:t>
                      </a:r>
                    </a:p>
                  </a:txBody>
                  <a:tcPr/>
                </a:tc>
                <a:tc>
                  <a:txBody>
                    <a:bodyPr/>
                    <a:lstStyle/>
                    <a:p>
                      <a:pPr>
                        <a:lnSpc>
                          <a:spcPct val="100000"/>
                        </a:lnSpc>
                      </a:pPr>
                      <a:r>
                        <a:rPr lang="en-US" sz="1800" dirty="0"/>
                        <a:t>Description</a:t>
                      </a:r>
                    </a:p>
                  </a:txBody>
                  <a:tcPr/>
                </a:tc>
                <a:extLst>
                  <a:ext uri="{0D108BD9-81ED-4DB2-BD59-A6C34878D82A}">
                    <a16:rowId xmlns:a16="http://schemas.microsoft.com/office/drawing/2014/main" val="10000"/>
                  </a:ext>
                </a:extLst>
              </a:tr>
              <a:tr h="4093475">
                <a:tc>
                  <a:txBody>
                    <a:bodyPr/>
                    <a:lstStyle/>
                    <a:p>
                      <a:pPr algn="ctr"/>
                      <a:r>
                        <a:rPr lang="en-US" dirty="0"/>
                        <a:t>Cable</a:t>
                      </a:r>
                    </a:p>
                  </a:txBody>
                  <a:tcPr vert="vert270" anchor="ctr"/>
                </a:tc>
                <a:tc>
                  <a:txBody>
                    <a:bodyPr/>
                    <a:lstStyle/>
                    <a:p>
                      <a:pPr marL="457200" marR="0" lvl="1" indent="0" algn="l" defTabSz="914400" rtl="0" eaLnBrk="1" fontAlgn="auto" latinLnBrk="0" hangingPunct="1">
                        <a:lnSpc>
                          <a:spcPct val="200000"/>
                        </a:lnSpc>
                        <a:spcBef>
                          <a:spcPts val="0"/>
                        </a:spcBef>
                        <a:spcAft>
                          <a:spcPts val="0"/>
                        </a:spcAft>
                        <a:buClrTx/>
                        <a:buSzTx/>
                        <a:buFont typeface="Arial" charset="0"/>
                        <a:buNone/>
                        <a:tabLst/>
                        <a:defRPr/>
                      </a:pPr>
                      <a:r>
                        <a:rPr lang="en-US" sz="1600" dirty="0"/>
                        <a:t>Cable</a:t>
                      </a:r>
                      <a:r>
                        <a:rPr lang="en-US" sz="1600" baseline="0" dirty="0"/>
                        <a:t> networking uses a cable TV connection to create a wide area connection to the Internet.</a:t>
                      </a:r>
                    </a:p>
                    <a:p>
                      <a:pPr marL="742950" marR="0" lvl="1" indent="-285750" algn="l" defTabSz="914400" rtl="0" eaLnBrk="1" fontAlgn="auto" latinLnBrk="0" hangingPunct="1">
                        <a:lnSpc>
                          <a:spcPct val="200000"/>
                        </a:lnSpc>
                        <a:spcBef>
                          <a:spcPts val="0"/>
                        </a:spcBef>
                        <a:spcAft>
                          <a:spcPts val="0"/>
                        </a:spcAft>
                        <a:buClrTx/>
                        <a:buSzTx/>
                        <a:buFont typeface="Arial" charset="0"/>
                        <a:buChar char="•"/>
                        <a:tabLst/>
                        <a:defRPr/>
                      </a:pPr>
                      <a:r>
                        <a:rPr lang="en-US" sz="1600" baseline="0" dirty="0"/>
                        <a:t>A cable modem (router) connects the computer to the cable network for sending networking signals.</a:t>
                      </a:r>
                    </a:p>
                    <a:p>
                      <a:pPr marL="742950" marR="0" lvl="1" indent="-285750" algn="l" defTabSz="914400" rtl="0" eaLnBrk="1" fontAlgn="auto" latinLnBrk="0" hangingPunct="1">
                        <a:lnSpc>
                          <a:spcPct val="200000"/>
                        </a:lnSpc>
                        <a:spcBef>
                          <a:spcPts val="0"/>
                        </a:spcBef>
                        <a:spcAft>
                          <a:spcPts val="0"/>
                        </a:spcAft>
                        <a:buClrTx/>
                        <a:buSzTx/>
                        <a:buFont typeface="Arial" charset="0"/>
                        <a:buChar char="•"/>
                        <a:tabLst/>
                        <a:defRPr/>
                      </a:pPr>
                      <a:r>
                        <a:rPr lang="en-US" sz="1600" baseline="0" dirty="0"/>
                        <a:t>The same cable line is used to carry networking cable TV signals, although in some cases a separate line is installed for Internet access</a:t>
                      </a:r>
                    </a:p>
                    <a:p>
                      <a:pPr marL="742950" marR="0" lvl="1" indent="-285750" algn="l" defTabSz="914400" rtl="0" eaLnBrk="1" fontAlgn="auto" latinLnBrk="0" hangingPunct="1">
                        <a:lnSpc>
                          <a:spcPct val="200000"/>
                        </a:lnSpc>
                        <a:spcBef>
                          <a:spcPts val="0"/>
                        </a:spcBef>
                        <a:spcAft>
                          <a:spcPts val="0"/>
                        </a:spcAft>
                        <a:buClrTx/>
                        <a:buSzTx/>
                        <a:buFont typeface="Arial" charset="0"/>
                        <a:buChar char="•"/>
                        <a:tabLst/>
                        <a:defRPr/>
                      </a:pPr>
                      <a:r>
                        <a:rPr lang="en-US" sz="1600" baseline="0" dirty="0"/>
                        <a:t>Cable networking requires the installation of a cable TV line to your location if one does not exist.</a:t>
                      </a:r>
                      <a:endParaRPr lang="en-US" sz="16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5039" y="191845"/>
            <a:ext cx="9757662" cy="954107"/>
          </a:xfrm>
          <a:prstGeom prst="rect">
            <a:avLst/>
          </a:prstGeom>
          <a:noFill/>
        </p:spPr>
        <p:txBody>
          <a:bodyPr wrap="square" rtlCol="0">
            <a:spAutoFit/>
          </a:bodyPr>
          <a:lstStyle/>
          <a:p>
            <a:pPr algn="ctr"/>
            <a:r>
              <a:rPr lang="en-US" sz="2800" dirty="0"/>
              <a:t>6.10 Internet Connectivity / 6.10.3 Internet Connection Facts</a:t>
            </a:r>
          </a:p>
          <a:p>
            <a:pPr algn="ctr"/>
            <a:endParaRPr lang="en-US" sz="2800" dirty="0"/>
          </a:p>
        </p:txBody>
      </p:sp>
      <p:graphicFrame>
        <p:nvGraphicFramePr>
          <p:cNvPr id="2" name="Table 1"/>
          <p:cNvGraphicFramePr>
            <a:graphicFrameLocks noGrp="1"/>
          </p:cNvGraphicFramePr>
          <p:nvPr>
            <p:extLst>
              <p:ext uri="{D42A27DB-BD31-4B8C-83A1-F6EECF244321}">
                <p14:modId xmlns:p14="http://schemas.microsoft.com/office/powerpoint/2010/main" val="1051996866"/>
              </p:ext>
            </p:extLst>
          </p:nvPr>
        </p:nvGraphicFramePr>
        <p:xfrm>
          <a:off x="700644" y="866898"/>
          <a:ext cx="10854046" cy="5238434"/>
        </p:xfrm>
        <a:graphic>
          <a:graphicData uri="http://schemas.openxmlformats.org/drawingml/2006/table">
            <a:tbl>
              <a:tblPr firstRow="1" bandRow="1">
                <a:tableStyleId>{5C22544A-7EE6-4342-B048-85BDC9FD1C3A}</a:tableStyleId>
              </a:tblPr>
              <a:tblGrid>
                <a:gridCol w="1132673">
                  <a:extLst>
                    <a:ext uri="{9D8B030D-6E8A-4147-A177-3AD203B41FA5}">
                      <a16:colId xmlns:a16="http://schemas.microsoft.com/office/drawing/2014/main" val="20000"/>
                    </a:ext>
                  </a:extLst>
                </a:gridCol>
                <a:gridCol w="9721373">
                  <a:extLst>
                    <a:ext uri="{9D8B030D-6E8A-4147-A177-3AD203B41FA5}">
                      <a16:colId xmlns:a16="http://schemas.microsoft.com/office/drawing/2014/main" val="20001"/>
                    </a:ext>
                  </a:extLst>
                </a:gridCol>
              </a:tblGrid>
              <a:tr h="342229">
                <a:tc>
                  <a:txBody>
                    <a:bodyPr/>
                    <a:lstStyle/>
                    <a:p>
                      <a:pPr>
                        <a:lnSpc>
                          <a:spcPct val="100000"/>
                        </a:lnSpc>
                      </a:pPr>
                      <a:r>
                        <a:rPr lang="en-US" dirty="0"/>
                        <a:t>Method</a:t>
                      </a:r>
                    </a:p>
                  </a:txBody>
                  <a:tcPr/>
                </a:tc>
                <a:tc>
                  <a:txBody>
                    <a:bodyPr/>
                    <a:lstStyle/>
                    <a:p>
                      <a:pPr>
                        <a:lnSpc>
                          <a:spcPct val="100000"/>
                        </a:lnSpc>
                      </a:pPr>
                      <a:r>
                        <a:rPr lang="en-US" dirty="0"/>
                        <a:t>Description</a:t>
                      </a:r>
                    </a:p>
                  </a:txBody>
                  <a:tcPr/>
                </a:tc>
                <a:extLst>
                  <a:ext uri="{0D108BD9-81ED-4DB2-BD59-A6C34878D82A}">
                    <a16:rowId xmlns:a16="http://schemas.microsoft.com/office/drawing/2014/main" val="10000"/>
                  </a:ext>
                </a:extLst>
              </a:tr>
              <a:tr h="805580">
                <a:tc rowSpan="3">
                  <a:txBody>
                    <a:bodyPr/>
                    <a:lstStyle/>
                    <a:p>
                      <a:pPr algn="ctr">
                        <a:lnSpc>
                          <a:spcPct val="100000"/>
                        </a:lnSpc>
                      </a:pPr>
                      <a:r>
                        <a:rPr lang="en-US" dirty="0"/>
                        <a:t>Cellular</a:t>
                      </a:r>
                    </a:p>
                  </a:txBody>
                  <a:tcPr vert="vert270" anchor="ctr"/>
                </a:tc>
                <a:tc>
                  <a:txBody>
                    <a:bodyPr/>
                    <a:lstStyle/>
                    <a:p>
                      <a:pPr>
                        <a:lnSpc>
                          <a:spcPct val="150000"/>
                        </a:lnSpc>
                      </a:pPr>
                      <a:r>
                        <a:rPr lang="en-US" sz="1400" dirty="0"/>
                        <a:t>Cellular networking uses</a:t>
                      </a:r>
                      <a:r>
                        <a:rPr lang="en-US" sz="1400" baseline="0" dirty="0"/>
                        <a:t> the cellular phone infrastructure for Internet access.</a:t>
                      </a:r>
                    </a:p>
                    <a:p>
                      <a:pPr marL="285750" indent="-285750">
                        <a:lnSpc>
                          <a:spcPct val="150000"/>
                        </a:lnSpc>
                        <a:buFont typeface="Arial" charset="0"/>
                        <a:buChar char="•"/>
                      </a:pPr>
                      <a:r>
                        <a:rPr lang="en-US" sz="1400" baseline="0" dirty="0"/>
                        <a:t>Mobile phones with digital data plans use cellular signals to connect to the internet.</a:t>
                      </a:r>
                    </a:p>
                  </a:txBody>
                  <a:tcPr/>
                </a:tc>
                <a:extLst>
                  <a:ext uri="{0D108BD9-81ED-4DB2-BD59-A6C34878D82A}">
                    <a16:rowId xmlns:a16="http://schemas.microsoft.com/office/drawing/2014/main" val="10001"/>
                  </a:ext>
                </a:extLst>
              </a:tr>
              <a:tr h="3122214">
                <a:tc vMerge="1">
                  <a:txBody>
                    <a:bodyPr/>
                    <a:lstStyle/>
                    <a:p>
                      <a:endParaRPr lang="en-US"/>
                    </a:p>
                  </a:txBody>
                  <a:tcPr/>
                </a:tc>
                <a:tc>
                  <a:txBody>
                    <a:bodyPr/>
                    <a:lstStyle/>
                    <a:p>
                      <a:pPr marL="285750" indent="-285750">
                        <a:lnSpc>
                          <a:spcPct val="200000"/>
                        </a:lnSpc>
                        <a:buFont typeface="Arial" charset="0"/>
                        <a:buChar char="•"/>
                      </a:pPr>
                      <a:r>
                        <a:rPr lang="en-US" sz="1400" baseline="0" dirty="0"/>
                        <a:t>Devices can connect to a cellular Internet connection in a variety of ways:</a:t>
                      </a:r>
                    </a:p>
                    <a:p>
                      <a:pPr marL="742950" lvl="1" indent="-285750">
                        <a:lnSpc>
                          <a:spcPct val="200000"/>
                        </a:lnSpc>
                        <a:buFont typeface="Courier New" charset="0"/>
                        <a:buChar char="o"/>
                      </a:pPr>
                      <a:r>
                        <a:rPr lang="en-US" sz="1400" baseline="0" dirty="0"/>
                        <a:t>Many smartphones use a technique known as tethering to provide cellular Internet to another device.  Tethering typically requires the smartphone to be connected visa a USB cable.</a:t>
                      </a:r>
                    </a:p>
                    <a:p>
                      <a:pPr marL="742950" lvl="1" indent="-285750">
                        <a:lnSpc>
                          <a:spcPct val="200000"/>
                        </a:lnSpc>
                        <a:buFont typeface="Courier New" charset="0"/>
                        <a:buChar char="o"/>
                      </a:pPr>
                      <a:r>
                        <a:rPr lang="en-US" sz="1400" baseline="0" dirty="0"/>
                        <a:t>A mobile hotspot is a cellular device that provides Internet access by creating a small Wi-Fi network to which multiple devices can connect.  Most smartphones have built-in mobile hotspot functionality.</a:t>
                      </a:r>
                    </a:p>
                    <a:p>
                      <a:pPr marL="742950" lvl="1" indent="-285750">
                        <a:lnSpc>
                          <a:spcPct val="200000"/>
                        </a:lnSpc>
                        <a:buFont typeface="Courier New" charset="0"/>
                        <a:buChar char="o"/>
                      </a:pPr>
                      <a:r>
                        <a:rPr lang="en-US" sz="1400" baseline="0" dirty="0"/>
                        <a:t>Some mobile devices (e.g., notebook computers and tablets) has integrated cellular antennas.</a:t>
                      </a:r>
                    </a:p>
                    <a:p>
                      <a:pPr marL="742950" lvl="1" indent="-285750">
                        <a:lnSpc>
                          <a:spcPct val="200000"/>
                        </a:lnSpc>
                        <a:buFont typeface="Courier New" charset="0"/>
                        <a:buChar char="o"/>
                      </a:pPr>
                      <a:r>
                        <a:rPr lang="en-US" sz="1400" baseline="0" dirty="0"/>
                        <a:t>USB cellular adapters can be connected to most mobile devices to provide cellular access.</a:t>
                      </a:r>
                    </a:p>
                  </a:txBody>
                  <a:tcPr/>
                </a:tc>
                <a:extLst>
                  <a:ext uri="{0D108BD9-81ED-4DB2-BD59-A6C34878D82A}">
                    <a16:rowId xmlns:a16="http://schemas.microsoft.com/office/drawing/2014/main" val="10002"/>
                  </a:ext>
                </a:extLst>
              </a:tr>
              <a:tr h="926423">
                <a:tc vMerge="1">
                  <a:txBody>
                    <a:bodyPr/>
                    <a:lstStyle/>
                    <a:p>
                      <a:endParaRPr lang="en-US"/>
                    </a:p>
                  </a:txBody>
                  <a:tcPr/>
                </a:tc>
                <a:tc>
                  <a:txBody>
                    <a:bodyPr/>
                    <a:lstStyle/>
                    <a:p>
                      <a:pPr marL="0" marR="0" lvl="0" indent="0" algn="l" defTabSz="914400" rtl="0" eaLnBrk="1" fontAlgn="auto" latinLnBrk="0" hangingPunct="1">
                        <a:lnSpc>
                          <a:spcPct val="150000"/>
                        </a:lnSpc>
                        <a:spcBef>
                          <a:spcPts val="0"/>
                        </a:spcBef>
                        <a:spcAft>
                          <a:spcPts val="0"/>
                        </a:spcAft>
                        <a:buClrTx/>
                        <a:buSzTx/>
                        <a:buFont typeface="Courier New" charset="0"/>
                        <a:buNone/>
                        <a:tabLst/>
                        <a:defRPr/>
                      </a:pPr>
                      <a:r>
                        <a:rPr lang="en-US" sz="1400" baseline="0" dirty="0"/>
                        <a:t>Cellular networking is a truly mobile solution.  You can often  be moving and still have Internet access without manually having to reconnect.</a:t>
                      </a:r>
                      <a:endParaRPr lang="en-US" sz="1400" dirty="0"/>
                    </a:p>
                    <a:p>
                      <a:pPr marL="0" lvl="0" indent="0">
                        <a:lnSpc>
                          <a:spcPct val="100000"/>
                        </a:lnSpc>
                        <a:buFont typeface="Courier New" charset="0"/>
                        <a:buNone/>
                      </a:pPr>
                      <a:endParaRPr lang="en-US" sz="14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2540" y="191845"/>
            <a:ext cx="9769337" cy="523220"/>
          </a:xfrm>
          <a:prstGeom prst="rect">
            <a:avLst/>
          </a:prstGeom>
          <a:noFill/>
        </p:spPr>
        <p:txBody>
          <a:bodyPr wrap="square" rtlCol="0">
            <a:spAutoFit/>
          </a:bodyPr>
          <a:lstStyle/>
          <a:p>
            <a:pPr algn="ctr"/>
            <a:r>
              <a:rPr lang="en-US" sz="2800"/>
              <a:t>6.10 Internet Connectivity / 6.10.3 Internet Connection Facts</a:t>
            </a:r>
            <a:endParaRPr lang="en-US" sz="2800" dirty="0"/>
          </a:p>
        </p:txBody>
      </p:sp>
      <p:graphicFrame>
        <p:nvGraphicFramePr>
          <p:cNvPr id="2" name="Table 1"/>
          <p:cNvGraphicFramePr>
            <a:graphicFrameLocks noGrp="1"/>
          </p:cNvGraphicFramePr>
          <p:nvPr>
            <p:extLst>
              <p:ext uri="{D42A27DB-BD31-4B8C-83A1-F6EECF244321}">
                <p14:modId xmlns:p14="http://schemas.microsoft.com/office/powerpoint/2010/main" val="1030808745"/>
              </p:ext>
            </p:extLst>
          </p:nvPr>
        </p:nvGraphicFramePr>
        <p:xfrm>
          <a:off x="653143" y="927435"/>
          <a:ext cx="11008425" cy="5103251"/>
        </p:xfrm>
        <a:graphic>
          <a:graphicData uri="http://schemas.openxmlformats.org/drawingml/2006/table">
            <a:tbl>
              <a:tblPr firstRow="1" bandRow="1">
                <a:tableStyleId>{5C22544A-7EE6-4342-B048-85BDC9FD1C3A}</a:tableStyleId>
              </a:tblPr>
              <a:tblGrid>
                <a:gridCol w="1216255">
                  <a:extLst>
                    <a:ext uri="{9D8B030D-6E8A-4147-A177-3AD203B41FA5}">
                      <a16:colId xmlns:a16="http://schemas.microsoft.com/office/drawing/2014/main" val="20000"/>
                    </a:ext>
                  </a:extLst>
                </a:gridCol>
                <a:gridCol w="9792170">
                  <a:extLst>
                    <a:ext uri="{9D8B030D-6E8A-4147-A177-3AD203B41FA5}">
                      <a16:colId xmlns:a16="http://schemas.microsoft.com/office/drawing/2014/main" val="20001"/>
                    </a:ext>
                  </a:extLst>
                </a:gridCol>
              </a:tblGrid>
              <a:tr h="511924">
                <a:tc>
                  <a:txBody>
                    <a:bodyPr/>
                    <a:lstStyle/>
                    <a:p>
                      <a:r>
                        <a:rPr lang="en-US" dirty="0"/>
                        <a:t>Method</a:t>
                      </a:r>
                    </a:p>
                  </a:txBody>
                  <a:tcPr/>
                </a:tc>
                <a:tc>
                  <a:txBody>
                    <a:bodyPr/>
                    <a:lstStyle/>
                    <a:p>
                      <a:r>
                        <a:rPr lang="en-US" dirty="0"/>
                        <a:t>Description</a:t>
                      </a:r>
                    </a:p>
                  </a:txBody>
                  <a:tcPr/>
                </a:tc>
                <a:extLst>
                  <a:ext uri="{0D108BD9-81ED-4DB2-BD59-A6C34878D82A}">
                    <a16:rowId xmlns:a16="http://schemas.microsoft.com/office/drawing/2014/main" val="10000"/>
                  </a:ext>
                </a:extLst>
              </a:tr>
              <a:tr h="983207">
                <a:tc rowSpan="3">
                  <a:txBody>
                    <a:bodyPr/>
                    <a:lstStyle/>
                    <a:p>
                      <a:pPr algn="ctr"/>
                      <a:r>
                        <a:rPr lang="en-US" dirty="0"/>
                        <a:t>Cellular</a:t>
                      </a:r>
                    </a:p>
                  </a:txBody>
                  <a:tcPr vert="vert270" anchor="ctr"/>
                </a:tc>
                <a:tc>
                  <a:txBody>
                    <a:bodyPr/>
                    <a:lstStyle/>
                    <a:p>
                      <a:pPr marL="285750" indent="-285750">
                        <a:lnSpc>
                          <a:spcPct val="200000"/>
                        </a:lnSpc>
                        <a:buFont typeface="Arial" charset="0"/>
                        <a:buChar char="•"/>
                      </a:pPr>
                      <a:r>
                        <a:rPr lang="en-US" sz="1400" dirty="0"/>
                        <a:t>Internet access is limited to areas with cellphone coverage.  Coverage will be dictated by the service provider’s network.</a:t>
                      </a:r>
                    </a:p>
                    <a:p>
                      <a:pPr>
                        <a:lnSpc>
                          <a:spcPct val="200000"/>
                        </a:lnSpc>
                      </a:pPr>
                      <a:r>
                        <a:rPr lang="en-US" sz="1400" dirty="0"/>
                        <a:t>Cellular networks used for voice and data include the following types:</a:t>
                      </a:r>
                    </a:p>
                  </a:txBody>
                  <a:tcPr/>
                </a:tc>
                <a:extLst>
                  <a:ext uri="{0D108BD9-81ED-4DB2-BD59-A6C34878D82A}">
                    <a16:rowId xmlns:a16="http://schemas.microsoft.com/office/drawing/2014/main" val="10001"/>
                  </a:ext>
                </a:extLst>
              </a:tr>
              <a:tr h="2244437">
                <a:tc vMerge="1">
                  <a:txBody>
                    <a:bodyPr/>
                    <a:lstStyle/>
                    <a:p>
                      <a:endParaRPr lang="en-US"/>
                    </a:p>
                  </a:txBody>
                  <a:tcPr/>
                </a:tc>
                <a:tc>
                  <a:txBody>
                    <a:bodyPr/>
                    <a:lstStyle/>
                    <a:p>
                      <a:pPr marL="285750" indent="-285750">
                        <a:lnSpc>
                          <a:spcPct val="200000"/>
                        </a:lnSpc>
                        <a:buFont typeface="Arial" charset="0"/>
                        <a:buChar char="•"/>
                      </a:pPr>
                      <a:r>
                        <a:rPr lang="en-US" sz="1400" dirty="0"/>
                        <a:t>2G</a:t>
                      </a:r>
                      <a:r>
                        <a:rPr lang="en-US" sz="1400" baseline="0" dirty="0"/>
                        <a:t> (second generation) networks were the first to offer digital data services.  2G data speeds are slow (14.4 Kbps) and were used mainly for text messaging and not Internet connectivity.</a:t>
                      </a:r>
                    </a:p>
                    <a:p>
                      <a:pPr marL="742950" lvl="1" indent="-285750">
                        <a:lnSpc>
                          <a:spcPct val="200000"/>
                        </a:lnSpc>
                        <a:buFont typeface="Courier New" charset="0"/>
                        <a:buChar char="o"/>
                      </a:pPr>
                      <a:r>
                        <a:rPr lang="en-US" sz="1400" baseline="0" dirty="0"/>
                        <a:t>2.5G was an evolution that supported speeds up to 144 Kbps.</a:t>
                      </a:r>
                    </a:p>
                    <a:p>
                      <a:pPr marL="742950" lvl="1" indent="-285750">
                        <a:lnSpc>
                          <a:spcPct val="200000"/>
                        </a:lnSpc>
                        <a:buFont typeface="Courier New" charset="0"/>
                        <a:buChar char="o"/>
                      </a:pPr>
                      <a:r>
                        <a:rPr lang="en-US" sz="1400" baseline="0" dirty="0"/>
                        <a:t>EDGE (also called 2.75G) networks are an intermediary between 2G and 3G networks.  EDGE is the first cellular technology to be truly Internet compatible, with speeds between 400 and 1000 Kbps.</a:t>
                      </a:r>
                    </a:p>
                  </a:txBody>
                  <a:tcPr/>
                </a:tc>
                <a:extLst>
                  <a:ext uri="{0D108BD9-81ED-4DB2-BD59-A6C34878D82A}">
                    <a16:rowId xmlns:a16="http://schemas.microsoft.com/office/drawing/2014/main" val="10002"/>
                  </a:ext>
                </a:extLst>
              </a:tr>
              <a:tr h="1363683">
                <a:tc vMerge="1">
                  <a:txBody>
                    <a:bodyPr/>
                    <a:lstStyle/>
                    <a:p>
                      <a:endParaRPr lang="en-US"/>
                    </a:p>
                  </a:txBody>
                  <a:tcPr/>
                </a:tc>
                <a:tc>
                  <a:txBody>
                    <a:bodyPr/>
                    <a:lstStyle/>
                    <a:p>
                      <a:pPr marL="285750" lvl="0" indent="-285750">
                        <a:lnSpc>
                          <a:spcPct val="200000"/>
                        </a:lnSpc>
                        <a:buFont typeface="Arial" charset="0"/>
                        <a:buChar char="•"/>
                      </a:pPr>
                      <a:r>
                        <a:rPr lang="en-US" sz="1400" baseline="0" dirty="0"/>
                        <a:t>3G (third generation) offers simultaneous voice and data.  The minimum speed for stationary users is quoted at 2 Mbps or higher.</a:t>
                      </a:r>
                    </a:p>
                    <a:p>
                      <a:pPr marL="285750" lvl="0" indent="-285750">
                        <a:lnSpc>
                          <a:spcPct val="200000"/>
                        </a:lnSpc>
                        <a:buFont typeface="Arial" charset="0"/>
                        <a:buChar char="•"/>
                      </a:pPr>
                      <a:r>
                        <a:rPr lang="en-US" sz="1400" baseline="0" dirty="0"/>
                        <a:t>4G (fourth generation) offers minimum speeds of around 38 Mbps, with up to 100 Mbps possible.</a:t>
                      </a:r>
                      <a:endParaRPr lang="en-US" sz="1400" dirty="0"/>
                    </a:p>
                    <a:p>
                      <a:pPr marL="285750" lvl="0" indent="-285750">
                        <a:lnSpc>
                          <a:spcPct val="200000"/>
                        </a:lnSpc>
                        <a:buFont typeface="Arial" charset="0"/>
                        <a:buChar char="•"/>
                      </a:pPr>
                      <a:endParaRPr lang="en-US" sz="14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04963" y="191845"/>
            <a:ext cx="9581593" cy="523220"/>
          </a:xfrm>
          <a:prstGeom prst="rect">
            <a:avLst/>
          </a:prstGeom>
          <a:noFill/>
        </p:spPr>
        <p:txBody>
          <a:bodyPr wrap="square" rtlCol="0">
            <a:spAutoFit/>
          </a:bodyPr>
          <a:lstStyle/>
          <a:p>
            <a:pPr algn="ctr"/>
            <a:r>
              <a:rPr lang="en-US" sz="2800"/>
              <a:t>6.10 Internet Connectivity / 6.10.3 Internet Connection Facts</a:t>
            </a:r>
            <a:endParaRPr lang="en-US" sz="2800" dirty="0"/>
          </a:p>
        </p:txBody>
      </p:sp>
      <p:graphicFrame>
        <p:nvGraphicFramePr>
          <p:cNvPr id="2" name="Table 1"/>
          <p:cNvGraphicFramePr>
            <a:graphicFrameLocks noGrp="1"/>
          </p:cNvGraphicFramePr>
          <p:nvPr>
            <p:extLst>
              <p:ext uri="{D42A27DB-BD31-4B8C-83A1-F6EECF244321}">
                <p14:modId xmlns:p14="http://schemas.microsoft.com/office/powerpoint/2010/main" val="1431887461"/>
              </p:ext>
            </p:extLst>
          </p:nvPr>
        </p:nvGraphicFramePr>
        <p:xfrm>
          <a:off x="642258" y="823922"/>
          <a:ext cx="10951027" cy="5082616"/>
        </p:xfrm>
        <a:graphic>
          <a:graphicData uri="http://schemas.openxmlformats.org/drawingml/2006/table">
            <a:tbl>
              <a:tblPr firstRow="1" bandRow="1">
                <a:tableStyleId>{5C22544A-7EE6-4342-B048-85BDC9FD1C3A}</a:tableStyleId>
              </a:tblPr>
              <a:tblGrid>
                <a:gridCol w="1025514">
                  <a:extLst>
                    <a:ext uri="{9D8B030D-6E8A-4147-A177-3AD203B41FA5}">
                      <a16:colId xmlns:a16="http://schemas.microsoft.com/office/drawing/2014/main" val="20000"/>
                    </a:ext>
                  </a:extLst>
                </a:gridCol>
                <a:gridCol w="830178">
                  <a:extLst>
                    <a:ext uri="{9D8B030D-6E8A-4147-A177-3AD203B41FA5}">
                      <a16:colId xmlns:a16="http://schemas.microsoft.com/office/drawing/2014/main" val="20001"/>
                    </a:ext>
                  </a:extLst>
                </a:gridCol>
                <a:gridCol w="9095335">
                  <a:extLst>
                    <a:ext uri="{9D8B030D-6E8A-4147-A177-3AD203B41FA5}">
                      <a16:colId xmlns:a16="http://schemas.microsoft.com/office/drawing/2014/main" val="20002"/>
                    </a:ext>
                  </a:extLst>
                </a:gridCol>
              </a:tblGrid>
              <a:tr h="255349">
                <a:tc>
                  <a:txBody>
                    <a:bodyPr/>
                    <a:lstStyle/>
                    <a:p>
                      <a:r>
                        <a:rPr lang="en-US" sz="1400" dirty="0"/>
                        <a:t>Method</a:t>
                      </a:r>
                    </a:p>
                  </a:txBody>
                  <a:tcPr/>
                </a:tc>
                <a:tc gridSpan="2">
                  <a:txBody>
                    <a:bodyPr/>
                    <a:lstStyle/>
                    <a:p>
                      <a:r>
                        <a:rPr lang="en-US" sz="1400" dirty="0"/>
                        <a:t>Description</a:t>
                      </a:r>
                    </a:p>
                  </a:txBody>
                  <a:tcPr/>
                </a:tc>
                <a:tc hMerge="1">
                  <a:txBody>
                    <a:bodyPr/>
                    <a:lstStyle/>
                    <a:p>
                      <a:endParaRPr lang="en-US"/>
                    </a:p>
                  </a:txBody>
                  <a:tcPr/>
                </a:tc>
                <a:extLst>
                  <a:ext uri="{0D108BD9-81ED-4DB2-BD59-A6C34878D82A}">
                    <a16:rowId xmlns:a16="http://schemas.microsoft.com/office/drawing/2014/main" val="10000"/>
                  </a:ext>
                </a:extLst>
              </a:tr>
              <a:tr h="325570">
                <a:tc rowSpan="3">
                  <a:txBody>
                    <a:bodyPr/>
                    <a:lstStyle/>
                    <a:p>
                      <a:pPr algn="ctr"/>
                      <a:r>
                        <a:rPr lang="en-US" sz="2000" b="1" dirty="0"/>
                        <a:t>Satellite</a:t>
                      </a:r>
                    </a:p>
                  </a:txBody>
                  <a:tcPr vert="vert270" anchor="ctr"/>
                </a:tc>
                <a:tc gridSpan="2">
                  <a:txBody>
                    <a:bodyPr/>
                    <a:lstStyle/>
                    <a:p>
                      <a:pPr>
                        <a:lnSpc>
                          <a:spcPct val="150000"/>
                        </a:lnSpc>
                      </a:pPr>
                      <a:r>
                        <a:rPr lang="en-US" sz="1200" dirty="0"/>
                        <a:t>Satellite networking uses radio</a:t>
                      </a:r>
                      <a:r>
                        <a:rPr lang="en-US" sz="1200" baseline="0" dirty="0"/>
                        <a:t> signals send and received from a satellite.  </a:t>
                      </a:r>
                    </a:p>
                  </a:txBody>
                  <a:tcPr/>
                </a:tc>
                <a:tc hMerge="1">
                  <a:txBody>
                    <a:bodyPr/>
                    <a:lstStyle/>
                    <a:p>
                      <a:endParaRPr lang="en-US"/>
                    </a:p>
                  </a:txBody>
                  <a:tcPr/>
                </a:tc>
                <a:extLst>
                  <a:ext uri="{0D108BD9-81ED-4DB2-BD59-A6C34878D82A}">
                    <a16:rowId xmlns:a16="http://schemas.microsoft.com/office/drawing/2014/main" val="10001"/>
                  </a:ext>
                </a:extLst>
              </a:tr>
              <a:tr h="1570398">
                <a:tc vMerge="1">
                  <a:txBody>
                    <a:bodyPr/>
                    <a:lstStyle/>
                    <a:p>
                      <a:endParaRPr lang="en-US"/>
                    </a:p>
                  </a:txBody>
                  <a:tcPr/>
                </a:tc>
                <a:tc>
                  <a:txBody>
                    <a:bodyPr/>
                    <a:lstStyle/>
                    <a:p>
                      <a:pPr lvl="1">
                        <a:lnSpc>
                          <a:spcPct val="150000"/>
                        </a:lnSpc>
                      </a:pPr>
                      <a:r>
                        <a:rPr lang="en-US" sz="1200" baseline="0" dirty="0"/>
                        <a:t>Satellite networking:</a:t>
                      </a:r>
                    </a:p>
                  </a:txBody>
                  <a:tcPr vert="vert270"/>
                </a:tc>
                <a:tc>
                  <a:txBody>
                    <a:bodyPr/>
                    <a:lstStyle/>
                    <a:p>
                      <a:pPr marL="285750" lvl="0" indent="-285750">
                        <a:lnSpc>
                          <a:spcPct val="150000"/>
                        </a:lnSpc>
                        <a:buFont typeface="Arial" charset="0"/>
                        <a:buChar char="•"/>
                      </a:pPr>
                      <a:r>
                        <a:rPr lang="en-US" sz="1200" baseline="0" dirty="0"/>
                        <a:t>Uses a transmitter with an antenna (dish) directed skywards to a satellite</a:t>
                      </a:r>
                    </a:p>
                    <a:p>
                      <a:pPr marL="285750" lvl="0" indent="-285750">
                        <a:lnSpc>
                          <a:spcPct val="150000"/>
                        </a:lnSpc>
                        <a:buFont typeface="Arial" charset="0"/>
                        <a:buChar char="•"/>
                      </a:pPr>
                      <a:r>
                        <a:rPr lang="en-US" sz="1200" baseline="0" dirty="0"/>
                        <a:t>Requires line-of-sight to the satellite (dish placement is crucial)</a:t>
                      </a:r>
                    </a:p>
                    <a:p>
                      <a:pPr marL="285750" lvl="0" indent="-285750">
                        <a:lnSpc>
                          <a:spcPct val="150000"/>
                        </a:lnSpc>
                        <a:buFont typeface="Arial" charset="0"/>
                        <a:buChar char="•"/>
                      </a:pPr>
                      <a:r>
                        <a:rPr lang="en-US" sz="1200" baseline="0" dirty="0"/>
                        <a:t>Is affected by mild atmospheric and weather conditions (fog, rain, or snow can disrupt service).</a:t>
                      </a:r>
                    </a:p>
                    <a:p>
                      <a:pPr marL="285750" lvl="0" indent="-285750">
                        <a:lnSpc>
                          <a:spcPct val="150000"/>
                        </a:lnSpc>
                        <a:buFont typeface="Arial" charset="0"/>
                        <a:buChar char="•"/>
                      </a:pPr>
                      <a:r>
                        <a:rPr lang="en-US" sz="1200" baseline="0" dirty="0"/>
                        <a:t>May have a long delay time (latency) between requests and downloads</a:t>
                      </a:r>
                    </a:p>
                    <a:p>
                      <a:pPr marL="285750" lvl="0" indent="-285750">
                        <a:lnSpc>
                          <a:spcPct val="150000"/>
                        </a:lnSpc>
                        <a:buFont typeface="Arial" charset="0"/>
                        <a:buChar char="•"/>
                      </a:pPr>
                      <a:r>
                        <a:rPr lang="en-US" sz="1200" baseline="0" dirty="0"/>
                        <a:t>Can be a portable solution for cars or trucks with an attached satellite dish.</a:t>
                      </a:r>
                    </a:p>
                    <a:p>
                      <a:pPr marL="285750" lvl="0" indent="-285750">
                        <a:lnSpc>
                          <a:spcPct val="150000"/>
                        </a:lnSpc>
                        <a:buFont typeface="Arial" charset="0"/>
                        <a:buChar char="•"/>
                      </a:pPr>
                      <a:r>
                        <a:rPr lang="en-US" sz="1200" baseline="0" dirty="0"/>
                        <a:t>Provides nearly 100% global coverage.</a:t>
                      </a:r>
                    </a:p>
                  </a:txBody>
                  <a:tcPr/>
                </a:tc>
                <a:extLst>
                  <a:ext uri="{0D108BD9-81ED-4DB2-BD59-A6C34878D82A}">
                    <a16:rowId xmlns:a16="http://schemas.microsoft.com/office/drawing/2014/main" val="10002"/>
                  </a:ext>
                </a:extLst>
              </a:tr>
              <a:tr h="306419">
                <a:tc vMerge="1">
                  <a:txBody>
                    <a:bodyPr/>
                    <a:lstStyle/>
                    <a:p>
                      <a:endParaRPr lang="en-US"/>
                    </a:p>
                  </a:txBody>
                  <a:tcPr/>
                </a:tc>
                <a:tc gridSpan="2">
                  <a:txBody>
                    <a:bodyPr/>
                    <a:lstStyle/>
                    <a:p>
                      <a:pPr marL="0" marR="0" indent="0" algn="l" defTabSz="914400" rtl="0" eaLnBrk="1" fontAlgn="auto" latinLnBrk="0" hangingPunct="1">
                        <a:lnSpc>
                          <a:spcPct val="150000"/>
                        </a:lnSpc>
                        <a:spcBef>
                          <a:spcPts val="0"/>
                        </a:spcBef>
                        <a:spcAft>
                          <a:spcPts val="0"/>
                        </a:spcAft>
                        <a:buClrTx/>
                        <a:buSzTx/>
                        <a:buFont typeface="Arial" charset="0"/>
                        <a:buNone/>
                        <a:tabLst/>
                        <a:defRPr/>
                      </a:pPr>
                      <a:r>
                        <a:rPr lang="en-US" sz="1200" baseline="0" dirty="0"/>
                        <a:t>*Some satellite Internet access solutions are limited to download only.  Another solution, such as dial-up, is required to provide upload capabilities.</a:t>
                      </a:r>
                      <a:endParaRPr lang="en-US" sz="1200" dirty="0"/>
                    </a:p>
                  </a:txBody>
                  <a:tcPr/>
                </a:tc>
                <a:tc hMerge="1">
                  <a:txBody>
                    <a:bodyPr/>
                    <a:lstStyle/>
                    <a:p>
                      <a:endParaRPr lang="en-US"/>
                    </a:p>
                  </a:txBody>
                  <a:tcPr/>
                </a:tc>
                <a:extLst>
                  <a:ext uri="{0D108BD9-81ED-4DB2-BD59-A6C34878D82A}">
                    <a16:rowId xmlns:a16="http://schemas.microsoft.com/office/drawing/2014/main" val="10003"/>
                  </a:ext>
                </a:extLst>
              </a:tr>
              <a:tr h="823501">
                <a:tc rowSpan="2">
                  <a:txBody>
                    <a:bodyPr/>
                    <a:lstStyle/>
                    <a:p>
                      <a:pPr algn="ctr"/>
                      <a:r>
                        <a:rPr lang="en-US" sz="2000" b="1" dirty="0"/>
                        <a:t>Line</a:t>
                      </a:r>
                      <a:r>
                        <a:rPr lang="en-US" sz="2000" b="1" baseline="0" dirty="0"/>
                        <a:t> of site</a:t>
                      </a:r>
                      <a:endParaRPr lang="en-US" sz="2000" b="1" dirty="0"/>
                    </a:p>
                  </a:txBody>
                  <a:tcPr vert="vert270" anchor="ctr"/>
                </a:tc>
                <a:tc gridSpan="2">
                  <a:txBody>
                    <a:bodyPr/>
                    <a:lstStyle/>
                    <a:p>
                      <a:pPr>
                        <a:lnSpc>
                          <a:spcPct val="150000"/>
                        </a:lnSpc>
                      </a:pPr>
                      <a:r>
                        <a:rPr lang="en-US" sz="1200" dirty="0"/>
                        <a:t>Line of site Internet</a:t>
                      </a:r>
                      <a:r>
                        <a:rPr lang="en-US" sz="1200" baseline="0" dirty="0"/>
                        <a:t> access (also called </a:t>
                      </a:r>
                      <a:r>
                        <a:rPr lang="en-US" sz="1200" i="1" baseline="0" dirty="0"/>
                        <a:t>fixed wireless broadband</a:t>
                      </a:r>
                      <a:r>
                        <a:rPr lang="en-US" sz="1200" baseline="0" dirty="0"/>
                        <a:t>) is similar to satellite Internet; however, instead of antennas being directed to a satellite in orbit, they are pointed at a large antenna on land.  The antennas use radio signals-typically microwaves—to transmit and receive data.  </a:t>
                      </a:r>
                    </a:p>
                  </a:txBody>
                  <a:tcPr/>
                </a:tc>
                <a:tc hMerge="1">
                  <a:txBody>
                    <a:bodyPr/>
                    <a:lstStyle/>
                    <a:p>
                      <a:endParaRPr lang="en-US"/>
                    </a:p>
                  </a:txBody>
                  <a:tcPr/>
                </a:tc>
                <a:extLst>
                  <a:ext uri="{0D108BD9-81ED-4DB2-BD59-A6C34878D82A}">
                    <a16:rowId xmlns:a16="http://schemas.microsoft.com/office/drawing/2014/main" val="10004"/>
                  </a:ext>
                </a:extLst>
              </a:tr>
              <a:tr h="1570398">
                <a:tc vMerge="1">
                  <a:txBody>
                    <a:bodyPr/>
                    <a:lstStyle/>
                    <a:p>
                      <a:endParaRPr lang="en-US"/>
                    </a:p>
                  </a:txBody>
                  <a:tcPr/>
                </a:tc>
                <a:tc>
                  <a:txBody>
                    <a:bodyPr/>
                    <a:lstStyle/>
                    <a:p>
                      <a:pPr lvl="1">
                        <a:lnSpc>
                          <a:spcPct val="150000"/>
                        </a:lnSpc>
                      </a:pPr>
                      <a:r>
                        <a:rPr lang="en-US" sz="1300" baseline="0" dirty="0"/>
                        <a:t>Line of site Internet:</a:t>
                      </a:r>
                    </a:p>
                  </a:txBody>
                  <a:tcPr vert="vert270"/>
                </a:tc>
                <a:tc>
                  <a:txBody>
                    <a:bodyPr/>
                    <a:lstStyle/>
                    <a:p>
                      <a:pPr marL="285750" lvl="0" indent="-285750">
                        <a:lnSpc>
                          <a:spcPct val="150000"/>
                        </a:lnSpc>
                        <a:buFont typeface="Arial" charset="0"/>
                        <a:buChar char="•"/>
                      </a:pPr>
                      <a:r>
                        <a:rPr lang="en-US" sz="1200" baseline="0" dirty="0"/>
                        <a:t>Requires a direct line of site between two fixed antennas.  A single, large antenna provides connections for all subscribers in an area.</a:t>
                      </a:r>
                    </a:p>
                    <a:p>
                      <a:pPr marL="285750" lvl="0" indent="-285750">
                        <a:lnSpc>
                          <a:spcPct val="150000"/>
                        </a:lnSpc>
                        <a:buFont typeface="Arial" charset="0"/>
                        <a:buChar char="•"/>
                      </a:pPr>
                      <a:r>
                        <a:rPr lang="en-US" sz="1200" baseline="0" dirty="0"/>
                        <a:t>Provides Internet access without needing to run cables or lines to each subscriber’s premise.</a:t>
                      </a:r>
                    </a:p>
                    <a:p>
                      <a:pPr marL="285750" lvl="0" indent="-285750">
                        <a:lnSpc>
                          <a:spcPct val="150000"/>
                        </a:lnSpc>
                        <a:buFont typeface="Arial" charset="0"/>
                        <a:buChar char="•"/>
                      </a:pPr>
                      <a:r>
                        <a:rPr lang="en-US" sz="1200" baseline="0" dirty="0"/>
                        <a:t>Can provide Internet to remote area by installing a single antenna.</a:t>
                      </a:r>
                    </a:p>
                    <a:p>
                      <a:pPr marL="285750" lvl="0" indent="-285750">
                        <a:lnSpc>
                          <a:spcPct val="150000"/>
                        </a:lnSpc>
                        <a:buFont typeface="Arial" charset="0"/>
                        <a:buChar char="•"/>
                      </a:pPr>
                      <a:r>
                        <a:rPr lang="en-US" sz="1200" baseline="0" dirty="0"/>
                        <a:t>As with satellite networking line of site is affected by weather conditions.</a:t>
                      </a:r>
                    </a:p>
                    <a:p>
                      <a:pPr marL="285750" lvl="0" indent="-285750">
                        <a:lnSpc>
                          <a:spcPct val="150000"/>
                        </a:lnSpc>
                        <a:buFont typeface="Arial" charset="0"/>
                        <a:buChar char="•"/>
                      </a:pPr>
                      <a:r>
                        <a:rPr lang="en-US" sz="1200" baseline="0" dirty="0"/>
                        <a:t>Offers speeds of up to 1520 Mbps.</a:t>
                      </a:r>
                      <a:endParaRPr lang="en-US" sz="12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2511" y="191845"/>
            <a:ext cx="2334409" cy="523220"/>
          </a:xfrm>
          <a:prstGeom prst="rect">
            <a:avLst/>
          </a:prstGeom>
          <a:noFill/>
        </p:spPr>
        <p:txBody>
          <a:bodyPr wrap="square" rtlCol="0">
            <a:spAutoFit/>
          </a:bodyPr>
          <a:lstStyle/>
          <a:p>
            <a:pPr algn="ctr"/>
            <a:r>
              <a:rPr lang="en-US" sz="2800" dirty="0"/>
              <a:t>CIAT CIS101A</a:t>
            </a:r>
          </a:p>
        </p:txBody>
      </p:sp>
      <p:graphicFrame>
        <p:nvGraphicFramePr>
          <p:cNvPr id="2" name="Table 1"/>
          <p:cNvGraphicFramePr>
            <a:graphicFrameLocks noGrp="1"/>
          </p:cNvGraphicFramePr>
          <p:nvPr>
            <p:extLst>
              <p:ext uri="{D42A27DB-BD31-4B8C-83A1-F6EECF244321}">
                <p14:modId xmlns:p14="http://schemas.microsoft.com/office/powerpoint/2010/main" val="1992830308"/>
              </p:ext>
            </p:extLst>
          </p:nvPr>
        </p:nvGraphicFramePr>
        <p:xfrm>
          <a:off x="1121228" y="1955800"/>
          <a:ext cx="10069285" cy="3200400"/>
        </p:xfrm>
        <a:graphic>
          <a:graphicData uri="http://schemas.openxmlformats.org/drawingml/2006/table">
            <a:tbl>
              <a:tblPr firstRow="1" bandRow="1">
                <a:tableStyleId>{5C22544A-7EE6-4342-B048-85BDC9FD1C3A}</a:tableStyleId>
              </a:tblPr>
              <a:tblGrid>
                <a:gridCol w="10069285">
                  <a:extLst>
                    <a:ext uri="{9D8B030D-6E8A-4147-A177-3AD203B41FA5}">
                      <a16:colId xmlns:a16="http://schemas.microsoft.com/office/drawing/2014/main" val="20000"/>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IEEE 802 Networking Committee</a:t>
                      </a:r>
                    </a:p>
                    <a:p>
                      <a:pPr algn="ctr"/>
                      <a:endParaRPr lang="en-US" dirty="0"/>
                    </a:p>
                  </a:txBody>
                  <a:tcPr anchor="ctr"/>
                </a:tc>
                <a:extLst>
                  <a:ext uri="{0D108BD9-81ED-4DB2-BD59-A6C34878D82A}">
                    <a16:rowId xmlns:a16="http://schemas.microsoft.com/office/drawing/2014/main" val="10000"/>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802.3 – Ethernet</a:t>
                      </a:r>
                    </a:p>
                    <a:p>
                      <a:pPr algn="ctr"/>
                      <a:endParaRPr lang="en-US" dirty="0"/>
                    </a:p>
                  </a:txBody>
                  <a:tcPr anchor="ct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802.4 – Token Bus</a:t>
                      </a:r>
                    </a:p>
                    <a:p>
                      <a:pPr algn="ctr"/>
                      <a:endParaRPr lang="en-US" dirty="0"/>
                    </a:p>
                  </a:txBody>
                  <a:tcPr anchor="ct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802.5 – Token Ring</a:t>
                      </a:r>
                    </a:p>
                    <a:p>
                      <a:pPr algn="ctr"/>
                      <a:endParaRPr lang="en-US" dirty="0"/>
                    </a:p>
                  </a:txBody>
                  <a:tcPr anchor="ct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802.11 – Wireless (Wi-Fi)</a:t>
                      </a:r>
                      <a:endParaRPr lang="en-US" sz="1200" dirty="0"/>
                    </a:p>
                    <a:p>
                      <a:pPr algn="ctr"/>
                      <a:endParaRPr lang="en-US" dirty="0"/>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11288" y="191845"/>
            <a:ext cx="9282111" cy="523220"/>
          </a:xfrm>
          <a:prstGeom prst="rect">
            <a:avLst/>
          </a:prstGeom>
          <a:noFill/>
        </p:spPr>
        <p:txBody>
          <a:bodyPr wrap="square" rtlCol="0">
            <a:spAutoFit/>
          </a:bodyPr>
          <a:lstStyle/>
          <a:p>
            <a:pPr algn="ctr"/>
            <a:r>
              <a:rPr lang="en-US" sz="2800"/>
              <a:t>6.10 Internet Connectivity / 6.10.3 Internet Connection Facts</a:t>
            </a:r>
            <a:endParaRPr lang="en-US" sz="2800" dirty="0"/>
          </a:p>
        </p:txBody>
      </p:sp>
      <p:graphicFrame>
        <p:nvGraphicFramePr>
          <p:cNvPr id="5" name="Table 4"/>
          <p:cNvGraphicFramePr>
            <a:graphicFrameLocks noGrp="1"/>
          </p:cNvGraphicFramePr>
          <p:nvPr>
            <p:extLst>
              <p:ext uri="{D42A27DB-BD31-4B8C-83A1-F6EECF244321}">
                <p14:modId xmlns:p14="http://schemas.microsoft.com/office/powerpoint/2010/main" val="2115004683"/>
              </p:ext>
            </p:extLst>
          </p:nvPr>
        </p:nvGraphicFramePr>
        <p:xfrm>
          <a:off x="571880" y="833818"/>
          <a:ext cx="10960925" cy="5240410"/>
        </p:xfrm>
        <a:graphic>
          <a:graphicData uri="http://schemas.openxmlformats.org/drawingml/2006/table">
            <a:tbl>
              <a:tblPr firstRow="1" bandRow="1">
                <a:tableStyleId>{5C22544A-7EE6-4342-B048-85BDC9FD1C3A}</a:tableStyleId>
              </a:tblPr>
              <a:tblGrid>
                <a:gridCol w="10960925">
                  <a:extLst>
                    <a:ext uri="{9D8B030D-6E8A-4147-A177-3AD203B41FA5}">
                      <a16:colId xmlns:a16="http://schemas.microsoft.com/office/drawing/2014/main" val="20000"/>
                    </a:ext>
                  </a:extLst>
                </a:gridCol>
              </a:tblGrid>
              <a:tr h="415353">
                <a:tc>
                  <a:txBody>
                    <a:bodyPr/>
                    <a:lstStyle/>
                    <a:p>
                      <a:r>
                        <a:rPr lang="en-US" dirty="0"/>
                        <a:t>Be aware</a:t>
                      </a:r>
                      <a:r>
                        <a:rPr lang="en-US" baseline="0" dirty="0"/>
                        <a:t> of the following regarding Internet access:</a:t>
                      </a:r>
                      <a:endParaRPr lang="en-US" dirty="0"/>
                    </a:p>
                  </a:txBody>
                  <a:tcPr/>
                </a:tc>
                <a:extLst>
                  <a:ext uri="{0D108BD9-81ED-4DB2-BD59-A6C34878D82A}">
                    <a16:rowId xmlns:a16="http://schemas.microsoft.com/office/drawing/2014/main" val="10000"/>
                  </a:ext>
                </a:extLst>
              </a:tr>
              <a:tr h="753553">
                <a:tc>
                  <a:txBody>
                    <a:bodyPr/>
                    <a:lstStyle/>
                    <a:p>
                      <a:pPr>
                        <a:lnSpc>
                          <a:spcPct val="150000"/>
                        </a:lnSpc>
                      </a:pPr>
                      <a:r>
                        <a:rPr lang="en-US" sz="1400" dirty="0"/>
                        <a:t>Regardless</a:t>
                      </a:r>
                      <a:r>
                        <a:rPr lang="en-US" sz="1400" baseline="0" dirty="0"/>
                        <a:t> of the method, Internet connections are made from the subscriber location to an Internet Service Provider (ISP).  </a:t>
                      </a:r>
                    </a:p>
                    <a:p>
                      <a:pPr marL="285750" indent="-285750">
                        <a:lnSpc>
                          <a:spcPct val="150000"/>
                        </a:lnSpc>
                        <a:buFont typeface="Arial" charset="0"/>
                        <a:buChar char="•"/>
                      </a:pPr>
                      <a:r>
                        <a:rPr lang="en-US" sz="1400" baseline="0" dirty="0"/>
                        <a:t>The ISP might be the cable TV company, the phone company, or another company, offering Internet access.</a:t>
                      </a:r>
                      <a:endParaRPr lang="en-US" sz="1400" dirty="0"/>
                    </a:p>
                  </a:txBody>
                  <a:tcPr/>
                </a:tc>
                <a:extLst>
                  <a:ext uri="{0D108BD9-81ED-4DB2-BD59-A6C34878D82A}">
                    <a16:rowId xmlns:a16="http://schemas.microsoft.com/office/drawing/2014/main" val="10001"/>
                  </a:ext>
                </a:extLst>
              </a:tr>
              <a:tr h="415353">
                <a:tc>
                  <a:txBody>
                    <a:bodyPr/>
                    <a:lstStyle/>
                    <a:p>
                      <a:r>
                        <a:rPr lang="en-US" sz="1400" dirty="0"/>
                        <a:t>Internet requests are sent to the ISP, who then forwards the request to the Internet.</a:t>
                      </a:r>
                    </a:p>
                  </a:txBody>
                  <a:tcPr/>
                </a:tc>
                <a:extLst>
                  <a:ext uri="{0D108BD9-81ED-4DB2-BD59-A6C34878D82A}">
                    <a16:rowId xmlns:a16="http://schemas.microsoft.com/office/drawing/2014/main" val="10002"/>
                  </a:ext>
                </a:extLst>
              </a:tr>
              <a:tr h="562906">
                <a:tc>
                  <a:txBody>
                    <a:bodyPr/>
                    <a:lstStyle/>
                    <a:p>
                      <a:r>
                        <a:rPr lang="en-US" sz="1400" dirty="0"/>
                        <a:t>Most wireless</a:t>
                      </a:r>
                      <a:r>
                        <a:rPr lang="en-US" sz="1400" baseline="0" dirty="0"/>
                        <a:t> networks are local area networks that are connected to the Internet using a wired method (such as DSL or another broadband solution).</a:t>
                      </a:r>
                      <a:endParaRPr lang="en-US" sz="1400" dirty="0"/>
                    </a:p>
                  </a:txBody>
                  <a:tcPr/>
                </a:tc>
                <a:extLst>
                  <a:ext uri="{0D108BD9-81ED-4DB2-BD59-A6C34878D82A}">
                    <a16:rowId xmlns:a16="http://schemas.microsoft.com/office/drawing/2014/main" val="10003"/>
                  </a:ext>
                </a:extLst>
              </a:tr>
              <a:tr h="567632">
                <a:tc>
                  <a:txBody>
                    <a:bodyPr/>
                    <a:lstStyle/>
                    <a:p>
                      <a:r>
                        <a:rPr lang="en-US" sz="1400" dirty="0"/>
                        <a:t>Some</a:t>
                      </a:r>
                      <a:r>
                        <a:rPr lang="en-US" sz="1400" baseline="0" dirty="0"/>
                        <a:t> metropolitan areas provide free, city-wide wireless or wired Internet connectivity.  </a:t>
                      </a:r>
                    </a:p>
                    <a:p>
                      <a:pPr marL="285750" indent="-285750">
                        <a:buFont typeface="Arial" charset="0"/>
                        <a:buChar char="•"/>
                      </a:pPr>
                      <a:r>
                        <a:rPr lang="en-US" sz="1400" baseline="0" dirty="0"/>
                        <a:t>This type of network is known as a metropolitan area network (MAN).</a:t>
                      </a:r>
                      <a:endParaRPr lang="en-US" sz="1400" dirty="0"/>
                    </a:p>
                  </a:txBody>
                  <a:tcPr/>
                </a:tc>
                <a:extLst>
                  <a:ext uri="{0D108BD9-81ED-4DB2-BD59-A6C34878D82A}">
                    <a16:rowId xmlns:a16="http://schemas.microsoft.com/office/drawing/2014/main" val="10004"/>
                  </a:ext>
                </a:extLst>
              </a:tr>
              <a:tr h="579709">
                <a:tc>
                  <a:txBody>
                    <a:bodyPr/>
                    <a:lstStyle/>
                    <a:p>
                      <a:r>
                        <a:rPr lang="en-US" sz="1400" dirty="0"/>
                        <a:t>Because many Internet service providers also provide other services (such as cable TV or telephone),</a:t>
                      </a:r>
                      <a:r>
                        <a:rPr lang="en-US" sz="1400" baseline="0" dirty="0"/>
                        <a:t> you can often combine services to get Internet access with other services.</a:t>
                      </a:r>
                      <a:endParaRPr lang="en-US" sz="1400" dirty="0"/>
                    </a:p>
                  </a:txBody>
                  <a:tcPr/>
                </a:tc>
                <a:extLst>
                  <a:ext uri="{0D108BD9-81ED-4DB2-BD59-A6C34878D82A}">
                    <a16:rowId xmlns:a16="http://schemas.microsoft.com/office/drawing/2014/main" val="10005"/>
                  </a:ext>
                </a:extLst>
              </a:tr>
              <a:tr h="1945904">
                <a:tc>
                  <a:txBody>
                    <a:bodyPr/>
                    <a:lstStyle/>
                    <a:p>
                      <a:r>
                        <a:rPr lang="en-US" sz="1400" dirty="0"/>
                        <a:t>Voice over IP</a:t>
                      </a:r>
                      <a:r>
                        <a:rPr lang="en-US" sz="1400" baseline="0" dirty="0"/>
                        <a:t> (VoIP) sends voice phone calls using the TCP/IP protocol over digital data lines.</a:t>
                      </a:r>
                    </a:p>
                    <a:p>
                      <a:pPr marL="285750" indent="-285750">
                        <a:lnSpc>
                          <a:spcPct val="150000"/>
                        </a:lnSpc>
                        <a:buFont typeface="Courier New" charset="0"/>
                        <a:buChar char="o"/>
                      </a:pPr>
                      <a:r>
                        <a:rPr lang="en-US" sz="1400" baseline="0" dirty="0"/>
                        <a:t>With VoIP, phone calls are made through your Internet connection, not through a phone line.</a:t>
                      </a:r>
                    </a:p>
                    <a:p>
                      <a:pPr marL="285750" indent="-285750">
                        <a:lnSpc>
                          <a:spcPct val="150000"/>
                        </a:lnSpc>
                        <a:buFont typeface="Courier New" charset="0"/>
                        <a:buChar char="o"/>
                      </a:pPr>
                      <a:r>
                        <a:rPr lang="en-US" sz="1400" baseline="0" dirty="0"/>
                        <a:t>When you make a phone call, the call is converted into digital data and sent through the internet.</a:t>
                      </a:r>
                    </a:p>
                    <a:p>
                      <a:pPr marL="285750" indent="-285750">
                        <a:lnSpc>
                          <a:spcPct val="150000"/>
                        </a:lnSpc>
                        <a:buFont typeface="Courier New" charset="0"/>
                        <a:buChar char="o"/>
                      </a:pPr>
                      <a:r>
                        <a:rPr lang="en-US" sz="1400" baseline="0" dirty="0"/>
                        <a:t>VoIP is provided by many ISPs to replace existing analog telephone lines (even using the same phone number).</a:t>
                      </a:r>
                    </a:p>
                    <a:p>
                      <a:pPr marL="285750" indent="-285750">
                        <a:lnSpc>
                          <a:spcPct val="150000"/>
                        </a:lnSpc>
                        <a:buFont typeface="Courier New" charset="0"/>
                        <a:buChar char="o"/>
                      </a:pPr>
                      <a:r>
                        <a:rPr lang="en-US" sz="1400" baseline="0" dirty="0"/>
                        <a:t>Desktop computers can be used to make VoIP calls by using VoIP software and the computer’s microphone and speakers.  The most common example of this is the VoIP application Skype.</a:t>
                      </a:r>
                      <a:endParaRPr lang="en-US" sz="1400"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7380964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8829" y="191845"/>
            <a:ext cx="9916885" cy="523220"/>
          </a:xfrm>
          <a:prstGeom prst="rect">
            <a:avLst/>
          </a:prstGeom>
          <a:noFill/>
        </p:spPr>
        <p:txBody>
          <a:bodyPr wrap="square" rtlCol="0">
            <a:spAutoFit/>
          </a:bodyPr>
          <a:lstStyle/>
          <a:p>
            <a:pPr algn="ctr"/>
            <a:r>
              <a:rPr lang="en-US" sz="2800" dirty="0"/>
              <a:t>6.11 SOHO Configuration &amp; 6.11.2 SOHO Configuration Facts</a:t>
            </a:r>
          </a:p>
        </p:txBody>
      </p:sp>
      <p:graphicFrame>
        <p:nvGraphicFramePr>
          <p:cNvPr id="2" name="Table 1"/>
          <p:cNvGraphicFramePr>
            <a:graphicFrameLocks noGrp="1"/>
          </p:cNvGraphicFramePr>
          <p:nvPr>
            <p:extLst>
              <p:ext uri="{D42A27DB-BD31-4B8C-83A1-F6EECF244321}">
                <p14:modId xmlns:p14="http://schemas.microsoft.com/office/powerpoint/2010/main" val="220978877"/>
              </p:ext>
            </p:extLst>
          </p:nvPr>
        </p:nvGraphicFramePr>
        <p:xfrm>
          <a:off x="631371" y="805544"/>
          <a:ext cx="10896600" cy="5125720"/>
        </p:xfrm>
        <a:graphic>
          <a:graphicData uri="http://schemas.openxmlformats.org/drawingml/2006/table">
            <a:tbl>
              <a:tblPr firstRow="1" bandRow="1">
                <a:tableStyleId>{5C22544A-7EE6-4342-B048-85BDC9FD1C3A}</a:tableStyleId>
              </a:tblPr>
              <a:tblGrid>
                <a:gridCol w="10896600">
                  <a:extLst>
                    <a:ext uri="{9D8B030D-6E8A-4147-A177-3AD203B41FA5}">
                      <a16:colId xmlns:a16="http://schemas.microsoft.com/office/drawing/2014/main" val="20000"/>
                    </a:ext>
                  </a:extLst>
                </a:gridCol>
              </a:tblGrid>
              <a:tr h="403157">
                <a:tc>
                  <a:txBody>
                    <a:bodyPr/>
                    <a:lstStyle/>
                    <a:p>
                      <a:r>
                        <a:rPr lang="en-US" sz="1600" dirty="0"/>
                        <a:t>A small</a:t>
                      </a:r>
                      <a:r>
                        <a:rPr lang="en-US" sz="1600" baseline="0" dirty="0"/>
                        <a:t> office/home office (SOHO) is a small network that is typically based in the home or a small business center.  Most SOHO networks have the following characteristics:</a:t>
                      </a:r>
                      <a:endParaRPr lang="en-US" sz="1600" dirty="0"/>
                    </a:p>
                  </a:txBody>
                  <a:tcPr/>
                </a:tc>
                <a:extLst>
                  <a:ext uri="{0D108BD9-81ED-4DB2-BD59-A6C34878D82A}">
                    <a16:rowId xmlns:a16="http://schemas.microsoft.com/office/drawing/2014/main" val="10000"/>
                  </a:ext>
                </a:extLst>
              </a:tr>
              <a:tr h="370840">
                <a:tc>
                  <a:txBody>
                    <a:bodyPr/>
                    <a:lstStyle/>
                    <a:p>
                      <a:pPr marL="742950" lvl="1" indent="-285750">
                        <a:buFont typeface="Arial" charset="0"/>
                        <a:buChar char="•"/>
                      </a:pPr>
                      <a:r>
                        <a:rPr lang="en-US" sz="1600" dirty="0"/>
                        <a:t>Between</a:t>
                      </a:r>
                      <a:r>
                        <a:rPr lang="en-US" sz="1600" baseline="0" dirty="0"/>
                        <a:t> 1 and 10 connected hosts (computers, mobile devices, or printers)</a:t>
                      </a:r>
                    </a:p>
                    <a:p>
                      <a:pPr marL="742950" lvl="1" indent="-285750">
                        <a:buFont typeface="Arial" charset="0"/>
                        <a:buChar char="•"/>
                      </a:pPr>
                      <a:r>
                        <a:rPr lang="en-US" sz="1600" baseline="0" dirty="0"/>
                        <a:t>Uses Ethernet or 802.11 wireless networking (both) as the network medium</a:t>
                      </a:r>
                    </a:p>
                    <a:p>
                      <a:pPr marL="742950" lvl="1" indent="-285750">
                        <a:buFont typeface="Arial" charset="0"/>
                        <a:buChar char="•"/>
                      </a:pPr>
                      <a:r>
                        <a:rPr lang="en-US" sz="1600" baseline="0" dirty="0"/>
                        <a:t>A single Internet connection is shared among all hosts</a:t>
                      </a:r>
                    </a:p>
                    <a:p>
                      <a:pPr marL="742950" lvl="1" indent="-285750">
                        <a:buFont typeface="Arial" charset="0"/>
                        <a:buChar char="•"/>
                      </a:pPr>
                      <a:r>
                        <a:rPr lang="en-US" sz="1600" baseline="0" dirty="0"/>
                        <a:t>Uses a single subnet</a:t>
                      </a:r>
                    </a:p>
                    <a:p>
                      <a:pPr marL="742950" lvl="1" indent="-285750">
                        <a:buFont typeface="Arial" charset="0"/>
                        <a:buChar char="•"/>
                      </a:pPr>
                      <a:r>
                        <a:rPr lang="en-US" sz="1600" baseline="0" dirty="0"/>
                        <a:t>Employs a workgroup networking model (i.e., there are no dedicated servers and a domain is not used)</a:t>
                      </a:r>
                    </a:p>
                    <a:p>
                      <a:pPr marL="285750" indent="-285750">
                        <a:buFont typeface="Arial" charset="0"/>
                        <a:buChar char="•"/>
                      </a:pPr>
                      <a:endParaRPr lang="en-US" sz="1600" dirty="0"/>
                    </a:p>
                  </a:txBody>
                  <a:tcPr/>
                </a:tc>
                <a:extLst>
                  <a:ext uri="{0D108BD9-81ED-4DB2-BD59-A6C34878D82A}">
                    <a16:rowId xmlns:a16="http://schemas.microsoft.com/office/drawing/2014/main" val="10001"/>
                  </a:ext>
                </a:extLst>
              </a:tr>
              <a:tr h="370840">
                <a:tc>
                  <a:txBody>
                    <a:bodyPr/>
                    <a:lstStyle/>
                    <a:p>
                      <a:r>
                        <a:rPr lang="en-US" sz="1600" dirty="0"/>
                        <a:t>A typical SOHO network uses the following devices:</a:t>
                      </a:r>
                    </a:p>
                  </a:txBody>
                  <a:tcPr/>
                </a:tc>
                <a:extLst>
                  <a:ext uri="{0D108BD9-81ED-4DB2-BD59-A6C34878D82A}">
                    <a16:rowId xmlns:a16="http://schemas.microsoft.com/office/drawing/2014/main" val="10002"/>
                  </a:ext>
                </a:extLst>
              </a:tr>
              <a:tr h="370840">
                <a:tc>
                  <a:txBody>
                    <a:bodyPr/>
                    <a:lstStyle/>
                    <a:p>
                      <a:pPr marL="742950" lvl="1" indent="-285750">
                        <a:buFont typeface="Arial" charset="0"/>
                        <a:buChar char="•"/>
                      </a:pPr>
                      <a:r>
                        <a:rPr lang="en-US" sz="1600" dirty="0"/>
                        <a:t>A modem or router connects the location to the Internet.</a:t>
                      </a:r>
                      <a:r>
                        <a:rPr lang="en-US" sz="1600" baseline="0" dirty="0"/>
                        <a:t>  This connection provides a single IP address for connecting to the Internet.</a:t>
                      </a:r>
                    </a:p>
                    <a:p>
                      <a:pPr marL="742950" lvl="1" indent="-285750">
                        <a:buFont typeface="Arial" charset="0"/>
                        <a:buChar char="•"/>
                      </a:pPr>
                      <a:r>
                        <a:rPr lang="en-US" sz="1600" baseline="0" dirty="0"/>
                        <a:t>A router connects the private network to the Internet connection.  This router is typically a multifunction device, which includes a four port switch, wireless access point, and firewall functionality.</a:t>
                      </a:r>
                    </a:p>
                    <a:p>
                      <a:pPr marL="742950" lvl="1" indent="-285750">
                        <a:buFont typeface="Arial" charset="0"/>
                        <a:buChar char="•"/>
                      </a:pPr>
                      <a:r>
                        <a:rPr lang="en-US" sz="1600" dirty="0"/>
                        <a:t>Additional wired connections can be provided by connecting additional</a:t>
                      </a:r>
                      <a:r>
                        <a:rPr lang="en-US" sz="1600" baseline="0" dirty="0"/>
                        <a:t> switches to the router.</a:t>
                      </a:r>
                    </a:p>
                    <a:p>
                      <a:pPr marL="285750" indent="-285750">
                        <a:buFont typeface="Arial" charset="0"/>
                        <a:buChar char="•"/>
                      </a:pPr>
                      <a:endParaRPr lang="en-US" sz="1600" dirty="0"/>
                    </a:p>
                  </a:txBody>
                  <a:tcPr/>
                </a:tc>
                <a:extLst>
                  <a:ext uri="{0D108BD9-81ED-4DB2-BD59-A6C34878D82A}">
                    <a16:rowId xmlns:a16="http://schemas.microsoft.com/office/drawing/2014/main" val="10003"/>
                  </a:ext>
                </a:extLst>
              </a:tr>
              <a:tr h="370840">
                <a:tc>
                  <a:txBody>
                    <a:bodyPr/>
                    <a:lstStyle/>
                    <a:p>
                      <a:r>
                        <a:rPr lang="en-US" sz="1600" dirty="0"/>
                        <a:t>A SOHO</a:t>
                      </a:r>
                      <a:r>
                        <a:rPr lang="en-US" sz="1600" baseline="0" dirty="0"/>
                        <a:t> network uses multiple devices that share a single Internet connection.  The connection to the Internet is typically through an access point or router that includes switch ports and/ or a wireless access point to connect devices to the local area network and the Internet.  The type of device you use depends on the Internet connection type (DSL, cable, fiber, etc.). The following table describes general steps you would take to configure a SOHO router and set up the network:</a:t>
                      </a:r>
                      <a:endParaRPr lang="en-US" sz="16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2511" y="191845"/>
            <a:ext cx="2334409" cy="523220"/>
          </a:xfrm>
          <a:prstGeom prst="rect">
            <a:avLst/>
          </a:prstGeom>
          <a:noFill/>
        </p:spPr>
        <p:txBody>
          <a:bodyPr wrap="square" rtlCol="0">
            <a:spAutoFit/>
          </a:bodyPr>
          <a:lstStyle/>
          <a:p>
            <a:pPr algn="ctr"/>
            <a:r>
              <a:rPr lang="en-US" sz="2800" dirty="0"/>
              <a:t>CIAT CIS101A</a:t>
            </a:r>
          </a:p>
        </p:txBody>
      </p:sp>
      <p:graphicFrame>
        <p:nvGraphicFramePr>
          <p:cNvPr id="2" name="Table 1"/>
          <p:cNvGraphicFramePr>
            <a:graphicFrameLocks noGrp="1"/>
          </p:cNvGraphicFramePr>
          <p:nvPr>
            <p:extLst>
              <p:ext uri="{D42A27DB-BD31-4B8C-83A1-F6EECF244321}">
                <p14:modId xmlns:p14="http://schemas.microsoft.com/office/powerpoint/2010/main" val="907291119"/>
              </p:ext>
            </p:extLst>
          </p:nvPr>
        </p:nvGraphicFramePr>
        <p:xfrm>
          <a:off x="1088571" y="805768"/>
          <a:ext cx="10036630" cy="4838760"/>
        </p:xfrm>
        <a:graphic>
          <a:graphicData uri="http://schemas.openxmlformats.org/drawingml/2006/table">
            <a:tbl>
              <a:tblPr firstRow="1" bandRow="1">
                <a:tableStyleId>{5C22544A-7EE6-4342-B048-85BDC9FD1C3A}</a:tableStyleId>
              </a:tblPr>
              <a:tblGrid>
                <a:gridCol w="1673049">
                  <a:extLst>
                    <a:ext uri="{9D8B030D-6E8A-4147-A177-3AD203B41FA5}">
                      <a16:colId xmlns:a16="http://schemas.microsoft.com/office/drawing/2014/main" val="20000"/>
                    </a:ext>
                  </a:extLst>
                </a:gridCol>
                <a:gridCol w="8363581">
                  <a:extLst>
                    <a:ext uri="{9D8B030D-6E8A-4147-A177-3AD203B41FA5}">
                      <a16:colId xmlns:a16="http://schemas.microsoft.com/office/drawing/2014/main" val="20001"/>
                    </a:ext>
                  </a:extLst>
                </a:gridCol>
              </a:tblGrid>
              <a:tr h="380775">
                <a:tc>
                  <a:txBody>
                    <a:bodyPr/>
                    <a:lstStyle/>
                    <a:p>
                      <a:r>
                        <a:rPr lang="en-US" sz="1600" dirty="0"/>
                        <a:t>Action</a:t>
                      </a:r>
                    </a:p>
                  </a:txBody>
                  <a:tcPr/>
                </a:tc>
                <a:tc>
                  <a:txBody>
                    <a:bodyPr/>
                    <a:lstStyle/>
                    <a:p>
                      <a:r>
                        <a:rPr lang="en-US" sz="1600" dirty="0"/>
                        <a:t>Description</a:t>
                      </a:r>
                    </a:p>
                  </a:txBody>
                  <a:tcPr/>
                </a:tc>
                <a:extLst>
                  <a:ext uri="{0D108BD9-81ED-4DB2-BD59-A6C34878D82A}">
                    <a16:rowId xmlns:a16="http://schemas.microsoft.com/office/drawing/2014/main" val="10000"/>
                  </a:ext>
                </a:extLst>
              </a:tr>
              <a:tr h="2802162">
                <a:tc>
                  <a:txBody>
                    <a:bodyPr/>
                    <a:lstStyle/>
                    <a:p>
                      <a:pPr>
                        <a:lnSpc>
                          <a:spcPct val="150000"/>
                        </a:lnSpc>
                      </a:pPr>
                      <a:r>
                        <a:rPr lang="en-US" sz="1400" dirty="0"/>
                        <a:t>Configure the Internet</a:t>
                      </a:r>
                      <a:r>
                        <a:rPr lang="en-US" sz="1400" baseline="0" dirty="0"/>
                        <a:t> connection</a:t>
                      </a:r>
                      <a:endParaRPr lang="en-US" sz="1400" dirty="0"/>
                    </a:p>
                  </a:txBody>
                  <a:tcPr/>
                </a:tc>
                <a:tc>
                  <a:txBody>
                    <a:bodyPr/>
                    <a:lstStyle/>
                    <a:p>
                      <a:pPr lvl="1">
                        <a:lnSpc>
                          <a:spcPct val="150000"/>
                        </a:lnSpc>
                      </a:pPr>
                      <a:r>
                        <a:rPr lang="en-US" sz="1400" dirty="0"/>
                        <a:t>Begin by connecting the</a:t>
                      </a:r>
                      <a:r>
                        <a:rPr lang="en-US" sz="1400" baseline="0" dirty="0"/>
                        <a:t> router to the Internet connection using the device’s WAN port.</a:t>
                      </a:r>
                    </a:p>
                    <a:p>
                      <a:pPr marL="1200150" lvl="2" indent="-285750">
                        <a:lnSpc>
                          <a:spcPct val="150000"/>
                        </a:lnSpc>
                        <a:buFont typeface="Arial" charset="0"/>
                        <a:buChar char="•"/>
                      </a:pPr>
                      <a:r>
                        <a:rPr lang="en-US" sz="1400" baseline="0" dirty="0"/>
                        <a:t>For a DSL or ISDN router, connect the device directly to the DSL/ISDN line.</a:t>
                      </a:r>
                    </a:p>
                    <a:p>
                      <a:pPr marL="1200150" lvl="2" indent="-285750">
                        <a:lnSpc>
                          <a:spcPct val="150000"/>
                        </a:lnSpc>
                        <a:buFont typeface="Arial" charset="0"/>
                        <a:buChar char="•"/>
                      </a:pPr>
                      <a:r>
                        <a:rPr lang="en-US" sz="1400" baseline="0" dirty="0"/>
                        <a:t>For a cable, fiber optic, or satellite connection, connect the router to the Ethernet port on the modern or connection device.</a:t>
                      </a:r>
                    </a:p>
                    <a:p>
                      <a:pPr marL="457200" lvl="1" indent="0">
                        <a:lnSpc>
                          <a:spcPct val="150000"/>
                        </a:lnSpc>
                        <a:buFont typeface="Arial" charset="0"/>
                        <a:buNone/>
                      </a:pPr>
                      <a:endParaRPr lang="en-US" sz="1400" baseline="0" dirty="0"/>
                    </a:p>
                    <a:p>
                      <a:pPr marL="457200" lvl="1" indent="0">
                        <a:lnSpc>
                          <a:spcPct val="150000"/>
                        </a:lnSpc>
                        <a:buFont typeface="Arial" charset="0"/>
                        <a:buNone/>
                      </a:pPr>
                      <a:r>
                        <a:rPr lang="en-US" sz="1400" baseline="0" dirty="0"/>
                        <a:t>Many routers will automatically detect and configure the Internet connection.  If not, follow the ISP instructions for setting up the connection.</a:t>
                      </a:r>
                      <a:endParaRPr lang="en-US" sz="1400" dirty="0"/>
                    </a:p>
                  </a:txBody>
                  <a:tcPr/>
                </a:tc>
                <a:extLst>
                  <a:ext uri="{0D108BD9-81ED-4DB2-BD59-A6C34878D82A}">
                    <a16:rowId xmlns:a16="http://schemas.microsoft.com/office/drawing/2014/main" val="10001"/>
                  </a:ext>
                </a:extLst>
              </a:tr>
              <a:tr h="1655823">
                <a:tc>
                  <a:txBody>
                    <a:bodyPr/>
                    <a:lstStyle/>
                    <a:p>
                      <a:pPr>
                        <a:lnSpc>
                          <a:spcPct val="150000"/>
                        </a:lnSpc>
                      </a:pPr>
                      <a:r>
                        <a:rPr lang="en-US" sz="1400" dirty="0"/>
                        <a:t>Configure</a:t>
                      </a:r>
                      <a:r>
                        <a:rPr lang="en-US" sz="1400" baseline="0" dirty="0"/>
                        <a:t> the router</a:t>
                      </a:r>
                      <a:endParaRPr lang="en-US" sz="1400" dirty="0"/>
                    </a:p>
                  </a:txBody>
                  <a:tcPr/>
                </a:tc>
                <a:tc>
                  <a:txBody>
                    <a:bodyPr/>
                    <a:lstStyle/>
                    <a:p>
                      <a:pPr marL="1200150" lvl="2" indent="-285750">
                        <a:lnSpc>
                          <a:spcPct val="150000"/>
                        </a:lnSpc>
                        <a:buFont typeface="Arial" charset="0"/>
                        <a:buChar char="•"/>
                      </a:pPr>
                      <a:r>
                        <a:rPr lang="en-US" sz="1400" dirty="0"/>
                        <a:t>Change the default administrator username and</a:t>
                      </a:r>
                      <a:r>
                        <a:rPr lang="en-US" sz="1400" baseline="0" dirty="0"/>
                        <a:t> password.  Default usernames and passwords are easily guessed or discovered by checking the device documentation.  By changing the password, you protect the system from unauthorized access.</a:t>
                      </a:r>
                    </a:p>
                    <a:p>
                      <a:pPr marL="1200150" lvl="2" indent="-285750">
                        <a:lnSpc>
                          <a:spcPct val="150000"/>
                        </a:lnSpc>
                        <a:buFont typeface="Arial" charset="0"/>
                        <a:buChar char="•"/>
                      </a:pPr>
                      <a:r>
                        <a:rPr lang="en-US" sz="1400" baseline="0" dirty="0"/>
                        <a:t>Update the firmware on the router to fix bugs or security vulnerabilities.</a:t>
                      </a:r>
                      <a:endParaRPr lang="en-US" sz="14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2511" y="191845"/>
            <a:ext cx="2334409" cy="523220"/>
          </a:xfrm>
          <a:prstGeom prst="rect">
            <a:avLst/>
          </a:prstGeom>
          <a:noFill/>
        </p:spPr>
        <p:txBody>
          <a:bodyPr wrap="square" rtlCol="0">
            <a:spAutoFit/>
          </a:bodyPr>
          <a:lstStyle/>
          <a:p>
            <a:pPr algn="ctr"/>
            <a:r>
              <a:rPr lang="en-US" sz="2800" dirty="0"/>
              <a:t>CIAT CIS101A</a:t>
            </a:r>
          </a:p>
        </p:txBody>
      </p:sp>
      <p:pic>
        <p:nvPicPr>
          <p:cNvPr id="22530" name="Picture 2"/>
          <p:cNvPicPr>
            <a:picLocks noChangeAspect="1" noChangeArrowheads="1"/>
          </p:cNvPicPr>
          <p:nvPr/>
        </p:nvPicPr>
        <p:blipFill>
          <a:blip r:embed="rId2" cstate="print"/>
          <a:srcRect/>
          <a:stretch>
            <a:fillRect/>
          </a:stretch>
        </p:blipFill>
        <p:spPr bwMode="auto">
          <a:xfrm>
            <a:off x="936624" y="1074738"/>
            <a:ext cx="10375463" cy="4195762"/>
          </a:xfrm>
          <a:prstGeom prst="rect">
            <a:avLst/>
          </a:prstGeom>
          <a:noFill/>
          <a:ln w="9525">
            <a:noFill/>
            <a:miter lim="800000"/>
            <a:headEnd/>
            <a:tailEnd/>
          </a:ln>
        </p:spPr>
      </p:pic>
    </p:spTree>
    <p:extLst>
      <p:ext uri="{BB962C8B-B14F-4D97-AF65-F5344CB8AC3E}">
        <p14:creationId xmlns:p14="http://schemas.microsoft.com/office/powerpoint/2010/main" val="1390714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2511" y="191845"/>
            <a:ext cx="2334409" cy="523220"/>
          </a:xfrm>
          <a:prstGeom prst="rect">
            <a:avLst/>
          </a:prstGeom>
          <a:noFill/>
        </p:spPr>
        <p:txBody>
          <a:bodyPr wrap="square" rtlCol="0">
            <a:spAutoFit/>
          </a:bodyPr>
          <a:lstStyle/>
          <a:p>
            <a:pPr algn="ctr"/>
            <a:r>
              <a:rPr lang="en-US" sz="2800" dirty="0"/>
              <a:t>CIAT CIS101A</a:t>
            </a:r>
          </a:p>
        </p:txBody>
      </p:sp>
      <p:pic>
        <p:nvPicPr>
          <p:cNvPr id="23554" name="Picture 2"/>
          <p:cNvPicPr>
            <a:picLocks noChangeAspect="1" noChangeArrowheads="1"/>
          </p:cNvPicPr>
          <p:nvPr/>
        </p:nvPicPr>
        <p:blipFill>
          <a:blip r:embed="rId2" cstate="print"/>
          <a:srcRect/>
          <a:stretch>
            <a:fillRect/>
          </a:stretch>
        </p:blipFill>
        <p:spPr bwMode="auto">
          <a:xfrm>
            <a:off x="1439863" y="908050"/>
            <a:ext cx="9497378" cy="4705350"/>
          </a:xfrm>
          <a:prstGeom prst="rect">
            <a:avLst/>
          </a:prstGeom>
          <a:noFill/>
          <a:ln w="9525">
            <a:noFill/>
            <a:miter lim="800000"/>
            <a:headEnd/>
            <a:tailEnd/>
          </a:ln>
        </p:spPr>
      </p:pic>
    </p:spTree>
    <p:extLst>
      <p:ext uri="{BB962C8B-B14F-4D97-AF65-F5344CB8AC3E}">
        <p14:creationId xmlns:p14="http://schemas.microsoft.com/office/powerpoint/2010/main" val="13907149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2511" y="191845"/>
            <a:ext cx="2334409" cy="523220"/>
          </a:xfrm>
          <a:prstGeom prst="rect">
            <a:avLst/>
          </a:prstGeom>
          <a:noFill/>
        </p:spPr>
        <p:txBody>
          <a:bodyPr wrap="square" rtlCol="0">
            <a:spAutoFit/>
          </a:bodyPr>
          <a:lstStyle/>
          <a:p>
            <a:pPr algn="ctr"/>
            <a:r>
              <a:rPr lang="en-US" sz="2800" dirty="0"/>
              <a:t>CIAT CIS101A</a:t>
            </a:r>
          </a:p>
        </p:txBody>
      </p:sp>
      <p:pic>
        <p:nvPicPr>
          <p:cNvPr id="24578" name="Picture 2"/>
          <p:cNvPicPr>
            <a:picLocks noChangeAspect="1" noChangeArrowheads="1"/>
          </p:cNvPicPr>
          <p:nvPr/>
        </p:nvPicPr>
        <p:blipFill>
          <a:blip r:embed="rId2" cstate="print"/>
          <a:srcRect/>
          <a:stretch>
            <a:fillRect/>
          </a:stretch>
        </p:blipFill>
        <p:spPr bwMode="auto">
          <a:xfrm>
            <a:off x="1249363" y="822324"/>
            <a:ext cx="9848682" cy="5057775"/>
          </a:xfrm>
          <a:prstGeom prst="rect">
            <a:avLst/>
          </a:prstGeom>
          <a:noFill/>
          <a:ln w="9525">
            <a:noFill/>
            <a:miter lim="800000"/>
            <a:headEnd/>
            <a:tailEnd/>
          </a:ln>
        </p:spPr>
      </p:pic>
    </p:spTree>
    <p:extLst>
      <p:ext uri="{BB962C8B-B14F-4D97-AF65-F5344CB8AC3E}">
        <p14:creationId xmlns:p14="http://schemas.microsoft.com/office/powerpoint/2010/main" val="13907149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2511" y="191845"/>
            <a:ext cx="2334409" cy="523220"/>
          </a:xfrm>
          <a:prstGeom prst="rect">
            <a:avLst/>
          </a:prstGeom>
          <a:noFill/>
        </p:spPr>
        <p:txBody>
          <a:bodyPr wrap="square" rtlCol="0">
            <a:spAutoFit/>
          </a:bodyPr>
          <a:lstStyle/>
          <a:p>
            <a:pPr algn="ctr"/>
            <a:r>
              <a:rPr lang="en-US" sz="2800" dirty="0"/>
              <a:t>CIAT CIS101A</a:t>
            </a:r>
          </a:p>
        </p:txBody>
      </p:sp>
      <p:graphicFrame>
        <p:nvGraphicFramePr>
          <p:cNvPr id="2" name="Table 1">
            <a:extLst>
              <a:ext uri="{FF2B5EF4-FFF2-40B4-BE49-F238E27FC236}">
                <a16:creationId xmlns:a16="http://schemas.microsoft.com/office/drawing/2014/main" id="{71565CE1-CEDD-4139-906D-54F22DB16B00}"/>
              </a:ext>
            </a:extLst>
          </p:cNvPr>
          <p:cNvGraphicFramePr>
            <a:graphicFrameLocks noGrp="1"/>
          </p:cNvGraphicFramePr>
          <p:nvPr>
            <p:extLst>
              <p:ext uri="{D42A27DB-BD31-4B8C-83A1-F6EECF244321}">
                <p14:modId xmlns:p14="http://schemas.microsoft.com/office/powerpoint/2010/main" val="962994981"/>
              </p:ext>
            </p:extLst>
          </p:nvPr>
        </p:nvGraphicFramePr>
        <p:xfrm>
          <a:off x="608019" y="2082705"/>
          <a:ext cx="10975961" cy="3662680"/>
        </p:xfrm>
        <a:graphic>
          <a:graphicData uri="http://schemas.openxmlformats.org/drawingml/2006/table">
            <a:tbl>
              <a:tblPr firstRow="1" bandRow="1">
                <a:tableStyleId>{5C22544A-7EE6-4342-B048-85BDC9FD1C3A}</a:tableStyleId>
              </a:tblPr>
              <a:tblGrid>
                <a:gridCol w="2290176">
                  <a:extLst>
                    <a:ext uri="{9D8B030D-6E8A-4147-A177-3AD203B41FA5}">
                      <a16:colId xmlns:a16="http://schemas.microsoft.com/office/drawing/2014/main" val="1376482675"/>
                    </a:ext>
                  </a:extLst>
                </a:gridCol>
                <a:gridCol w="8685785">
                  <a:extLst>
                    <a:ext uri="{9D8B030D-6E8A-4147-A177-3AD203B41FA5}">
                      <a16:colId xmlns:a16="http://schemas.microsoft.com/office/drawing/2014/main" val="4198946170"/>
                    </a:ext>
                  </a:extLst>
                </a:gridCol>
              </a:tblGrid>
              <a:tr h="370840">
                <a:tc>
                  <a:txBody>
                    <a:bodyPr/>
                    <a:lstStyle/>
                    <a:p>
                      <a:r>
                        <a:rPr lang="en-US" dirty="0"/>
                        <a:t>Action</a:t>
                      </a:r>
                    </a:p>
                  </a:txBody>
                  <a:tcPr/>
                </a:tc>
                <a:tc>
                  <a:txBody>
                    <a:bodyPr/>
                    <a:lstStyle/>
                    <a:p>
                      <a:r>
                        <a:rPr lang="en-US" dirty="0"/>
                        <a:t>Description</a:t>
                      </a:r>
                    </a:p>
                  </a:txBody>
                  <a:tcPr/>
                </a:tc>
                <a:extLst>
                  <a:ext uri="{0D108BD9-81ED-4DB2-BD59-A6C34878D82A}">
                    <a16:rowId xmlns:a16="http://schemas.microsoft.com/office/drawing/2014/main" val="3851929995"/>
                  </a:ext>
                </a:extLst>
              </a:tr>
              <a:tr h="370840">
                <a:tc rowSpan="3">
                  <a:txBody>
                    <a:bodyPr/>
                    <a:lstStyle/>
                    <a:p>
                      <a:r>
                        <a:rPr lang="en-US" dirty="0"/>
                        <a:t>Configure encryption and authentication</a:t>
                      </a:r>
                    </a:p>
                  </a:txBody>
                  <a:tcPr anchor="ctr"/>
                </a:tc>
                <a:tc>
                  <a:txBody>
                    <a:bodyPr/>
                    <a:lstStyle/>
                    <a:p>
                      <a:r>
                        <a:rPr lang="en-US" dirty="0"/>
                        <a:t>Add authentication to allow only authorized devices to connect and use encryption to protect wireless communications from eavesdropping.</a:t>
                      </a:r>
                    </a:p>
                  </a:txBody>
                  <a:tcPr/>
                </a:tc>
                <a:extLst>
                  <a:ext uri="{0D108BD9-81ED-4DB2-BD59-A6C34878D82A}">
                    <a16:rowId xmlns:a16="http://schemas.microsoft.com/office/drawing/2014/main" val="3244983847"/>
                  </a:ext>
                </a:extLst>
              </a:tr>
              <a:tr h="370840">
                <a:tc vMerge="1">
                  <a:txBody>
                    <a:bodyPr/>
                    <a:lstStyle/>
                    <a:p>
                      <a:endParaRPr lang="en-US" dirty="0"/>
                    </a:p>
                  </a:txBody>
                  <a:tcPr/>
                </a:tc>
                <a:tc>
                  <a:txBody>
                    <a:bodyPr/>
                    <a:lstStyle/>
                    <a:p>
                      <a:pPr marL="285750" indent="-285750">
                        <a:buFont typeface="Arial" panose="020B0604020202020204" pitchFamily="34" charset="0"/>
                        <a:buChar char="•"/>
                      </a:pPr>
                      <a:r>
                        <a:rPr lang="en-US" dirty="0"/>
                        <a:t>Always use WPA2 when possible.  If WPA2 isn’t available, use WPA.</a:t>
                      </a:r>
                    </a:p>
                    <a:p>
                      <a:pPr marL="285750" indent="-285750">
                        <a:buFont typeface="Arial" panose="020B0604020202020204" pitchFamily="34" charset="0"/>
                        <a:buChar char="•"/>
                      </a:pPr>
                      <a:r>
                        <a:rPr lang="en-US" dirty="0"/>
                        <a:t>For a SOHO network without a domain, use pre-shared key (PSK) authentication with either AES (more secure) or TKIP (less secure) encryption.</a:t>
                      </a:r>
                    </a:p>
                    <a:p>
                      <a:pPr marL="285750" indent="-285750">
                        <a:buFont typeface="Arial" panose="020B0604020202020204" pitchFamily="34" charset="0"/>
                        <a:buChar char="•"/>
                      </a:pPr>
                      <a:r>
                        <a:rPr lang="en-US" dirty="0"/>
                        <a:t>Configure the shared secret (passphrase) value used with WPA2 or WPA, Each client needs to be configured with same secret value.</a:t>
                      </a:r>
                    </a:p>
                  </a:txBody>
                  <a:tcPr/>
                </a:tc>
                <a:extLst>
                  <a:ext uri="{0D108BD9-81ED-4DB2-BD59-A6C34878D82A}">
                    <a16:rowId xmlns:a16="http://schemas.microsoft.com/office/drawing/2014/main" val="268616381"/>
                  </a:ext>
                </a:extLst>
              </a:tr>
              <a:tr h="370840">
                <a:tc vMerge="1">
                  <a:txBody>
                    <a:bodyPr/>
                    <a:lstStyle/>
                    <a:p>
                      <a:endParaRPr lang="en-US" dirty="0"/>
                    </a:p>
                  </a:txBody>
                  <a:tcPr/>
                </a:tc>
                <a:tc>
                  <a:txBody>
                    <a:bodyPr/>
                    <a:lstStyle/>
                    <a:p>
                      <a:r>
                        <a:rPr lang="en-US" dirty="0">
                          <a:highlight>
                            <a:srgbClr val="FFFF00"/>
                          </a:highlight>
                        </a:rPr>
                        <a:t>Because WEP has several known security vulnerabilities and can be easily cracked, it should only be used as a last resort.  Wen using WEP, </a:t>
                      </a:r>
                      <a:r>
                        <a:rPr lang="en-US" i="1" dirty="0">
                          <a:highlight>
                            <a:srgbClr val="FFFF00"/>
                          </a:highlight>
                        </a:rPr>
                        <a:t>never </a:t>
                      </a:r>
                      <a:r>
                        <a:rPr lang="en-US" dirty="0">
                          <a:highlight>
                            <a:srgbClr val="FFFF00"/>
                          </a:highlight>
                        </a:rPr>
                        <a:t>use shared key authentication; only use open authentication.</a:t>
                      </a:r>
                    </a:p>
                    <a:p>
                      <a:endParaRPr lang="en-US" dirty="0">
                        <a:highlight>
                          <a:srgbClr val="FFFF00"/>
                        </a:highlight>
                      </a:endParaRPr>
                    </a:p>
                  </a:txBody>
                  <a:tcPr/>
                </a:tc>
                <a:extLst>
                  <a:ext uri="{0D108BD9-81ED-4DB2-BD59-A6C34878D82A}">
                    <a16:rowId xmlns:a16="http://schemas.microsoft.com/office/drawing/2014/main" val="3601823393"/>
                  </a:ext>
                </a:extLst>
              </a:tr>
            </a:tbl>
          </a:graphicData>
        </a:graphic>
      </p:graphicFrame>
      <p:graphicFrame>
        <p:nvGraphicFramePr>
          <p:cNvPr id="3" name="Table 2">
            <a:extLst>
              <a:ext uri="{FF2B5EF4-FFF2-40B4-BE49-F238E27FC236}">
                <a16:creationId xmlns:a16="http://schemas.microsoft.com/office/drawing/2014/main" id="{79ABBAF2-FF11-4E97-8F34-C80CAA3FE987}"/>
              </a:ext>
            </a:extLst>
          </p:cNvPr>
          <p:cNvGraphicFramePr>
            <a:graphicFrameLocks noGrp="1"/>
          </p:cNvGraphicFramePr>
          <p:nvPr>
            <p:extLst>
              <p:ext uri="{D42A27DB-BD31-4B8C-83A1-F6EECF244321}">
                <p14:modId xmlns:p14="http://schemas.microsoft.com/office/powerpoint/2010/main" val="1236273967"/>
              </p:ext>
            </p:extLst>
          </p:nvPr>
        </p:nvGraphicFramePr>
        <p:xfrm>
          <a:off x="608019" y="893425"/>
          <a:ext cx="10975960" cy="1010920"/>
        </p:xfrm>
        <a:graphic>
          <a:graphicData uri="http://schemas.openxmlformats.org/drawingml/2006/table">
            <a:tbl>
              <a:tblPr firstRow="1" bandRow="1">
                <a:tableStyleId>{5C22544A-7EE6-4342-B048-85BDC9FD1C3A}</a:tableStyleId>
              </a:tblPr>
              <a:tblGrid>
                <a:gridCol w="10975960">
                  <a:extLst>
                    <a:ext uri="{9D8B030D-6E8A-4147-A177-3AD203B41FA5}">
                      <a16:colId xmlns:a16="http://schemas.microsoft.com/office/drawing/2014/main" val="3845226417"/>
                    </a:ext>
                  </a:extLst>
                </a:gridCol>
              </a:tblGrid>
              <a:tr h="370840">
                <a:tc>
                  <a:txBody>
                    <a:bodyPr/>
                    <a:lstStyle/>
                    <a:p>
                      <a:r>
                        <a:rPr lang="en-US" dirty="0"/>
                        <a:t>6.11.5 Access Point Configuration Facts</a:t>
                      </a:r>
                    </a:p>
                  </a:txBody>
                  <a:tcPr/>
                </a:tc>
                <a:extLst>
                  <a:ext uri="{0D108BD9-81ED-4DB2-BD59-A6C34878D82A}">
                    <a16:rowId xmlns:a16="http://schemas.microsoft.com/office/drawing/2014/main" val="3321508034"/>
                  </a:ext>
                </a:extLst>
              </a:tr>
              <a:tr h="370840">
                <a:tc>
                  <a:txBody>
                    <a:bodyPr/>
                    <a:lstStyle/>
                    <a:p>
                      <a:r>
                        <a:rPr lang="en-US" dirty="0"/>
                        <a:t>If the SOHO router includes a wireless access point, or if a standalone wireless access point is being used, use the following configuration steps to configure and secure the wireless network:</a:t>
                      </a:r>
                    </a:p>
                  </a:txBody>
                  <a:tcPr/>
                </a:tc>
                <a:extLst>
                  <a:ext uri="{0D108BD9-81ED-4DB2-BD59-A6C34878D82A}">
                    <a16:rowId xmlns:a16="http://schemas.microsoft.com/office/drawing/2014/main" val="3045285180"/>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2511" y="191845"/>
            <a:ext cx="2334409" cy="523220"/>
          </a:xfrm>
          <a:prstGeom prst="rect">
            <a:avLst/>
          </a:prstGeom>
          <a:noFill/>
        </p:spPr>
        <p:txBody>
          <a:bodyPr wrap="square" rtlCol="0">
            <a:spAutoFit/>
          </a:bodyPr>
          <a:lstStyle/>
          <a:p>
            <a:pPr algn="ctr"/>
            <a:r>
              <a:rPr lang="en-US" sz="2800" dirty="0"/>
              <a:t>CIAT CIS101A</a:t>
            </a:r>
          </a:p>
        </p:txBody>
      </p:sp>
      <p:graphicFrame>
        <p:nvGraphicFramePr>
          <p:cNvPr id="2" name="Table 1"/>
          <p:cNvGraphicFramePr>
            <a:graphicFrameLocks noGrp="1"/>
          </p:cNvGraphicFramePr>
          <p:nvPr>
            <p:extLst>
              <p:ext uri="{D42A27DB-BD31-4B8C-83A1-F6EECF244321}">
                <p14:modId xmlns:p14="http://schemas.microsoft.com/office/powerpoint/2010/main" val="1117971201"/>
              </p:ext>
            </p:extLst>
          </p:nvPr>
        </p:nvGraphicFramePr>
        <p:xfrm>
          <a:off x="785983" y="1052174"/>
          <a:ext cx="10599772" cy="5029591"/>
        </p:xfrm>
        <a:graphic>
          <a:graphicData uri="http://schemas.openxmlformats.org/drawingml/2006/table">
            <a:tbl>
              <a:tblPr firstRow="1" bandRow="1">
                <a:tableStyleId>{5C22544A-7EE6-4342-B048-85BDC9FD1C3A}</a:tableStyleId>
              </a:tblPr>
              <a:tblGrid>
                <a:gridCol w="2259335">
                  <a:extLst>
                    <a:ext uri="{9D8B030D-6E8A-4147-A177-3AD203B41FA5}">
                      <a16:colId xmlns:a16="http://schemas.microsoft.com/office/drawing/2014/main" val="20000"/>
                    </a:ext>
                  </a:extLst>
                </a:gridCol>
                <a:gridCol w="8340437">
                  <a:extLst>
                    <a:ext uri="{9D8B030D-6E8A-4147-A177-3AD203B41FA5}">
                      <a16:colId xmlns:a16="http://schemas.microsoft.com/office/drawing/2014/main" val="20001"/>
                    </a:ext>
                  </a:extLst>
                </a:gridCol>
              </a:tblGrid>
              <a:tr h="390046">
                <a:tc>
                  <a:txBody>
                    <a:bodyPr/>
                    <a:lstStyle/>
                    <a:p>
                      <a:r>
                        <a:rPr lang="en-US" dirty="0"/>
                        <a:t>Action</a:t>
                      </a:r>
                    </a:p>
                  </a:txBody>
                  <a:tcPr/>
                </a:tc>
                <a:tc>
                  <a:txBody>
                    <a:bodyPr/>
                    <a:lstStyle/>
                    <a:p>
                      <a:pPr marL="0" marR="0" lvl="0" indent="0" algn="l" defTabSz="914400" rtl="0" eaLnBrk="1" fontAlgn="auto" latinLnBrk="0" hangingPunct="1">
                        <a:lnSpc>
                          <a:spcPct val="150000"/>
                        </a:lnSpc>
                        <a:spcBef>
                          <a:spcPts val="0"/>
                        </a:spcBef>
                        <a:spcAft>
                          <a:spcPts val="0"/>
                        </a:spcAft>
                        <a:buClrTx/>
                        <a:buSzTx/>
                        <a:buFont typeface="Arial" charset="0"/>
                        <a:buNone/>
                        <a:tabLst/>
                        <a:defRPr/>
                      </a:pPr>
                      <a:r>
                        <a:rPr lang="en-US" sz="1600" baseline="0" dirty="0"/>
                        <a:t>Description</a:t>
                      </a:r>
                    </a:p>
                  </a:txBody>
                  <a:tcPr/>
                </a:tc>
                <a:extLst>
                  <a:ext uri="{0D108BD9-81ED-4DB2-BD59-A6C34878D82A}">
                    <a16:rowId xmlns:a16="http://schemas.microsoft.com/office/drawing/2014/main" val="10000"/>
                  </a:ext>
                </a:extLst>
              </a:tr>
              <a:tr h="2753016">
                <a:tc>
                  <a:txBody>
                    <a:bodyPr/>
                    <a:lstStyle/>
                    <a:p>
                      <a:r>
                        <a:rPr lang="en-US" dirty="0"/>
                        <a:t>Enable MAC address filtering</a:t>
                      </a:r>
                    </a:p>
                  </a:txBody>
                  <a:tcPr/>
                </a:tc>
                <a:tc>
                  <a:txBody>
                    <a:bodyPr/>
                    <a:lstStyle/>
                    <a:p>
                      <a:pPr>
                        <a:lnSpc>
                          <a:spcPct val="150000"/>
                        </a:lnSpc>
                      </a:pPr>
                      <a:r>
                        <a:rPr lang="en-US" sz="1600" dirty="0"/>
                        <a:t>By</a:t>
                      </a:r>
                      <a:r>
                        <a:rPr lang="en-US" sz="1600" baseline="0" dirty="0"/>
                        <a:t> specifying which MAC addresses are allowed to connect to your network, you can prevent unauthorized devices from connecting to the access point.  MAC address filtering can be implemented in one of two ways:</a:t>
                      </a:r>
                    </a:p>
                    <a:p>
                      <a:pPr marL="742950" lvl="1" indent="-285750">
                        <a:lnSpc>
                          <a:spcPct val="150000"/>
                        </a:lnSpc>
                        <a:buFont typeface="Arial" charset="0"/>
                        <a:buChar char="•"/>
                      </a:pPr>
                      <a:r>
                        <a:rPr lang="en-US" sz="1600" baseline="0" dirty="0"/>
                        <a:t>All MAC addresses are allowed to connect to the network, except for those specified in the deny list. </a:t>
                      </a:r>
                    </a:p>
                    <a:p>
                      <a:pPr marL="742950" lvl="1" indent="-285750">
                        <a:lnSpc>
                          <a:spcPct val="150000"/>
                        </a:lnSpc>
                        <a:buFont typeface="Arial" charset="0"/>
                        <a:buChar char="•"/>
                      </a:pPr>
                      <a:r>
                        <a:rPr lang="en-US" sz="1600" baseline="0" dirty="0"/>
                        <a:t>All Mac addresses are denied access, except for those specified in the allow list.</a:t>
                      </a:r>
                    </a:p>
                  </a:txBody>
                  <a:tcPr/>
                </a:tc>
                <a:extLst>
                  <a:ext uri="{0D108BD9-81ED-4DB2-BD59-A6C34878D82A}">
                    <a16:rowId xmlns:a16="http://schemas.microsoft.com/office/drawing/2014/main" val="10001"/>
                  </a:ext>
                </a:extLst>
              </a:tr>
              <a:tr h="1857221">
                <a:tc>
                  <a:txBody>
                    <a:bodyPr/>
                    <a:lstStyle/>
                    <a:p>
                      <a:r>
                        <a:rPr lang="en-US" dirty="0"/>
                        <a:t>Disable DHCP for wire</a:t>
                      </a:r>
                      <a:r>
                        <a:rPr lang="en-US" baseline="0" dirty="0"/>
                        <a:t>less clients</a:t>
                      </a:r>
                      <a:endParaRPr lang="en-US" dirty="0"/>
                    </a:p>
                  </a:txBody>
                  <a:tcPr/>
                </a:tc>
                <a:tc>
                  <a:txBody>
                    <a:bodyPr/>
                    <a:lstStyle/>
                    <a:p>
                      <a:pPr>
                        <a:lnSpc>
                          <a:spcPct val="150000"/>
                        </a:lnSpc>
                      </a:pPr>
                      <a:r>
                        <a:rPr lang="en-US" sz="1600" dirty="0"/>
                        <a:t>Disabling DHCP on the wireless</a:t>
                      </a:r>
                      <a:r>
                        <a:rPr lang="en-US" sz="1600" baseline="0" dirty="0"/>
                        <a:t> access points allows only users with a valid, static IP address in the range to connect.  </a:t>
                      </a:r>
                    </a:p>
                    <a:p>
                      <a:pPr marL="742950" lvl="1" indent="-285750">
                        <a:lnSpc>
                          <a:spcPct val="150000"/>
                        </a:lnSpc>
                        <a:buFont typeface="Arial" charset="0"/>
                        <a:buChar char="•"/>
                      </a:pPr>
                      <a:r>
                        <a:rPr lang="en-US" sz="1600" baseline="0" dirty="0"/>
                        <a:t>An attacker would have to be able to discover or detect the IP address range, subnet mask, and default gateway information to connect to the access point.</a:t>
                      </a:r>
                      <a:endParaRPr lang="en-US" sz="16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2511" y="191845"/>
            <a:ext cx="2334409" cy="523220"/>
          </a:xfrm>
          <a:prstGeom prst="rect">
            <a:avLst/>
          </a:prstGeom>
          <a:noFill/>
        </p:spPr>
        <p:txBody>
          <a:bodyPr wrap="square" rtlCol="0">
            <a:spAutoFit/>
          </a:bodyPr>
          <a:lstStyle/>
          <a:p>
            <a:pPr algn="ctr"/>
            <a:r>
              <a:rPr lang="en-US" sz="2800" dirty="0"/>
              <a:t>CIAT CIS101A</a:t>
            </a:r>
          </a:p>
        </p:txBody>
      </p:sp>
      <p:graphicFrame>
        <p:nvGraphicFramePr>
          <p:cNvPr id="2" name="Table 1"/>
          <p:cNvGraphicFramePr>
            <a:graphicFrameLocks noGrp="1"/>
          </p:cNvGraphicFramePr>
          <p:nvPr>
            <p:extLst>
              <p:ext uri="{D42A27DB-BD31-4B8C-83A1-F6EECF244321}">
                <p14:modId xmlns:p14="http://schemas.microsoft.com/office/powerpoint/2010/main" val="1089834183"/>
              </p:ext>
            </p:extLst>
          </p:nvPr>
        </p:nvGraphicFramePr>
        <p:xfrm>
          <a:off x="703355" y="800410"/>
          <a:ext cx="10971481" cy="5241162"/>
        </p:xfrm>
        <a:graphic>
          <a:graphicData uri="http://schemas.openxmlformats.org/drawingml/2006/table">
            <a:tbl>
              <a:tblPr firstRow="1" bandRow="1">
                <a:tableStyleId>{5C22544A-7EE6-4342-B048-85BDC9FD1C3A}</a:tableStyleId>
              </a:tblPr>
              <a:tblGrid>
                <a:gridCol w="1360748">
                  <a:extLst>
                    <a:ext uri="{9D8B030D-6E8A-4147-A177-3AD203B41FA5}">
                      <a16:colId xmlns:a16="http://schemas.microsoft.com/office/drawing/2014/main" val="20000"/>
                    </a:ext>
                  </a:extLst>
                </a:gridCol>
                <a:gridCol w="9610733">
                  <a:extLst>
                    <a:ext uri="{9D8B030D-6E8A-4147-A177-3AD203B41FA5}">
                      <a16:colId xmlns:a16="http://schemas.microsoft.com/office/drawing/2014/main" val="20001"/>
                    </a:ext>
                  </a:extLst>
                </a:gridCol>
              </a:tblGrid>
              <a:tr h="492413">
                <a:tc>
                  <a:txBody>
                    <a:bodyPr/>
                    <a:lstStyle/>
                    <a:p>
                      <a:r>
                        <a:rPr lang="en-US" dirty="0"/>
                        <a:t>Action </a:t>
                      </a:r>
                    </a:p>
                  </a:txBody>
                  <a:tcPr/>
                </a:tc>
                <a:tc>
                  <a:txBody>
                    <a:bodyPr/>
                    <a:lstStyle/>
                    <a:p>
                      <a:r>
                        <a:rPr lang="en-US" dirty="0"/>
                        <a:t>Description</a:t>
                      </a:r>
                    </a:p>
                  </a:txBody>
                  <a:tcPr/>
                </a:tc>
                <a:extLst>
                  <a:ext uri="{0D108BD9-81ED-4DB2-BD59-A6C34878D82A}">
                    <a16:rowId xmlns:a16="http://schemas.microsoft.com/office/drawing/2014/main" val="10000"/>
                  </a:ext>
                </a:extLst>
              </a:tr>
              <a:tr h="492413">
                <a:tc rowSpan="6">
                  <a:txBody>
                    <a:bodyPr/>
                    <a:lstStyle/>
                    <a:p>
                      <a:pPr algn="ctr"/>
                      <a:r>
                        <a:rPr lang="en-US" dirty="0"/>
                        <a:t>Access point placement</a:t>
                      </a:r>
                    </a:p>
                  </a:txBody>
                  <a:tcPr vert="vert270" anchor="ctr"/>
                </a:tc>
                <a:tc>
                  <a:txBody>
                    <a:bodyPr/>
                    <a:lstStyle/>
                    <a:p>
                      <a:r>
                        <a:rPr lang="en-US" dirty="0"/>
                        <a:t>The location of the access can</a:t>
                      </a:r>
                      <a:r>
                        <a:rPr lang="en-US" baseline="0" dirty="0"/>
                        <a:t> affect signal strength and network access.  </a:t>
                      </a:r>
                    </a:p>
                  </a:txBody>
                  <a:tcPr/>
                </a:tc>
                <a:extLst>
                  <a:ext uri="{0D108BD9-81ED-4DB2-BD59-A6C34878D82A}">
                    <a16:rowId xmlns:a16="http://schemas.microsoft.com/office/drawing/2014/main" val="10001"/>
                  </a:ext>
                </a:extLst>
              </a:tr>
              <a:tr h="492413">
                <a:tc v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Keep in mind the following recommendations:</a:t>
                      </a:r>
                      <a:endParaRPr lang="en-US" dirty="0"/>
                    </a:p>
                  </a:txBody>
                  <a:tcPr/>
                </a:tc>
                <a:extLst>
                  <a:ext uri="{0D108BD9-81ED-4DB2-BD59-A6C34878D82A}">
                    <a16:rowId xmlns:a16="http://schemas.microsoft.com/office/drawing/2014/main" val="10002"/>
                  </a:ext>
                </a:extLst>
              </a:tr>
              <a:tr h="849918">
                <a:tc vMerge="1">
                  <a:txBody>
                    <a:bodyPr/>
                    <a:lstStyle/>
                    <a:p>
                      <a:endParaRPr lang="en-US"/>
                    </a:p>
                  </a:txBody>
                  <a:tcPr/>
                </a:tc>
                <a:tc>
                  <a:txBody>
                    <a:bodyPr/>
                    <a:lstStyle/>
                    <a:p>
                      <a:pPr marL="285750" indent="-285750">
                        <a:buFont typeface="Arial" charset="0"/>
                        <a:buChar char="•"/>
                      </a:pPr>
                      <a:r>
                        <a:rPr lang="en-US" dirty="0"/>
                        <a:t>Place</a:t>
                      </a:r>
                      <a:r>
                        <a:rPr lang="en-US" baseline="0" dirty="0"/>
                        <a:t> access points in central locations.  Radio waves are broadcast in each direction, so the access point should be located in the middle of the area that needs network access.</a:t>
                      </a:r>
                      <a:endParaRPr lang="en-US" dirty="0"/>
                    </a:p>
                  </a:txBody>
                  <a:tcPr/>
                </a:tc>
                <a:extLst>
                  <a:ext uri="{0D108BD9-81ED-4DB2-BD59-A6C34878D82A}">
                    <a16:rowId xmlns:a16="http://schemas.microsoft.com/office/drawing/2014/main" val="10003"/>
                  </a:ext>
                </a:extLst>
              </a:tr>
              <a:tr h="849918">
                <a:tc vMerge="1">
                  <a:txBody>
                    <a:bodyPr/>
                    <a:lstStyle/>
                    <a:p>
                      <a:endParaRPr lang="en-US" dirty="0"/>
                    </a:p>
                  </a:txBody>
                  <a:tcPr/>
                </a:tc>
                <a:tc>
                  <a:txBody>
                    <a:bodyPr/>
                    <a:lstStyle/>
                    <a:p>
                      <a:pPr marL="285750" indent="-285750">
                        <a:buFont typeface="Arial" charset="0"/>
                        <a:buChar char="•"/>
                      </a:pPr>
                      <a:r>
                        <a:rPr lang="en-US" dirty="0"/>
                        <a:t>In</a:t>
                      </a:r>
                      <a:r>
                        <a:rPr lang="en-US" baseline="0" dirty="0"/>
                        <a:t> general, place access points higher up to avoid interference problems caused by going through building foundations.</a:t>
                      </a:r>
                      <a:endParaRPr lang="en-US" dirty="0"/>
                    </a:p>
                  </a:txBody>
                  <a:tcPr/>
                </a:tc>
                <a:extLst>
                  <a:ext uri="{0D108BD9-81ED-4DB2-BD59-A6C34878D82A}">
                    <a16:rowId xmlns:a16="http://schemas.microsoft.com/office/drawing/2014/main" val="10004"/>
                  </a:ext>
                </a:extLst>
              </a:tr>
              <a:tr h="1214169">
                <a:tc vMerge="1">
                  <a:txBody>
                    <a:bodyPr/>
                    <a:lstStyle/>
                    <a:p>
                      <a:pPr algn="ctr"/>
                      <a:endParaRPr lang="en-US" dirty="0"/>
                    </a:p>
                  </a:txBody>
                  <a:tcPr vert="vert270" anchor="ctr"/>
                </a:tc>
                <a:tc>
                  <a:txBody>
                    <a:bodyPr/>
                    <a:lstStyle/>
                    <a:p>
                      <a:pPr marL="285750" indent="-285750">
                        <a:buFont typeface="Arial" charset="0"/>
                        <a:buChar char="•"/>
                      </a:pPr>
                      <a:r>
                        <a:rPr lang="en-US" dirty="0"/>
                        <a:t>For security</a:t>
                      </a:r>
                      <a:r>
                        <a:rPr lang="en-US" baseline="0" dirty="0"/>
                        <a:t> reasons, do not place access points near outside walls.  The signal will extend outside beyond the walls.  Placing the access point in the center of the building decreases the range of the signals available outside of the building.</a:t>
                      </a:r>
                      <a:endParaRPr lang="en-US" dirty="0"/>
                    </a:p>
                  </a:txBody>
                  <a:tcPr/>
                </a:tc>
                <a:extLst>
                  <a:ext uri="{0D108BD9-81ED-4DB2-BD59-A6C34878D82A}">
                    <a16:rowId xmlns:a16="http://schemas.microsoft.com/office/drawing/2014/main" val="10005"/>
                  </a:ext>
                </a:extLst>
              </a:tr>
              <a:tr h="849918">
                <a:tc vMerge="1">
                  <a:txBody>
                    <a:bodyPr/>
                    <a:lstStyle/>
                    <a:p>
                      <a:pPr algn="ctr"/>
                      <a:endParaRPr lang="en-US" dirty="0"/>
                    </a:p>
                  </a:txBody>
                  <a:tcPr vert="vert270" anchor="ctr"/>
                </a:tc>
                <a:tc>
                  <a:txBody>
                    <a:bodyPr/>
                    <a:lstStyle/>
                    <a:p>
                      <a:pPr marL="285750" indent="-285750">
                        <a:buFont typeface="Arial" charset="0"/>
                        <a:buChar char="•"/>
                      </a:pPr>
                      <a:r>
                        <a:rPr lang="en-US" dirty="0"/>
                        <a:t>Do not place the access point net to sources of interference, such as other</a:t>
                      </a:r>
                      <a:r>
                        <a:rPr lang="en-US" baseline="0" dirty="0"/>
                        <a:t> wireless transmitting devices (cordless phones or microwaves) or other sources of interference (motors or generators).</a:t>
                      </a:r>
                      <a:endParaRPr lang="en-US"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2511" y="191845"/>
            <a:ext cx="2334409" cy="523220"/>
          </a:xfrm>
          <a:prstGeom prst="rect">
            <a:avLst/>
          </a:prstGeom>
          <a:noFill/>
        </p:spPr>
        <p:txBody>
          <a:bodyPr wrap="square" rtlCol="0">
            <a:spAutoFit/>
          </a:bodyPr>
          <a:lstStyle/>
          <a:p>
            <a:pPr algn="ctr"/>
            <a:r>
              <a:rPr lang="en-US" sz="2800" dirty="0"/>
              <a:t>CIAT CIS101A</a:t>
            </a:r>
          </a:p>
        </p:txBody>
      </p:sp>
      <p:graphicFrame>
        <p:nvGraphicFramePr>
          <p:cNvPr id="2" name="Table 1"/>
          <p:cNvGraphicFramePr>
            <a:graphicFrameLocks noGrp="1"/>
          </p:cNvGraphicFramePr>
          <p:nvPr>
            <p:extLst>
              <p:ext uri="{D42A27DB-BD31-4B8C-83A1-F6EECF244321}">
                <p14:modId xmlns:p14="http://schemas.microsoft.com/office/powerpoint/2010/main" val="2050971879"/>
              </p:ext>
            </p:extLst>
          </p:nvPr>
        </p:nvGraphicFramePr>
        <p:xfrm>
          <a:off x="1164770" y="897798"/>
          <a:ext cx="10036629" cy="5165550"/>
        </p:xfrm>
        <a:graphic>
          <a:graphicData uri="http://schemas.openxmlformats.org/drawingml/2006/table">
            <a:tbl>
              <a:tblPr firstRow="1" bandRow="1">
                <a:tableStyleId>{5C22544A-7EE6-4342-B048-85BDC9FD1C3A}</a:tableStyleId>
              </a:tblPr>
              <a:tblGrid>
                <a:gridCol w="10036629">
                  <a:extLst>
                    <a:ext uri="{9D8B030D-6E8A-4147-A177-3AD203B41FA5}">
                      <a16:colId xmlns:a16="http://schemas.microsoft.com/office/drawing/2014/main" val="20000"/>
                    </a:ext>
                  </a:extLst>
                </a:gridCol>
              </a:tblGrid>
              <a:tr h="573950">
                <a:tc>
                  <a:txBody>
                    <a:bodyPr/>
                    <a:lstStyle/>
                    <a:p>
                      <a:pPr algn="ctr"/>
                      <a:r>
                        <a:rPr lang="en-US" sz="1800" b="1" dirty="0"/>
                        <a:t>Network Utilities</a:t>
                      </a:r>
                      <a:endParaRPr lang="en-US" dirty="0"/>
                    </a:p>
                  </a:txBody>
                  <a:tcPr anchor="ctr"/>
                </a:tc>
                <a:extLst>
                  <a:ext uri="{0D108BD9-81ED-4DB2-BD59-A6C34878D82A}">
                    <a16:rowId xmlns:a16="http://schemas.microsoft.com/office/drawing/2014/main" val="10000"/>
                  </a:ext>
                </a:extLst>
              </a:tr>
              <a:tr h="5739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IPCONFIG</a:t>
                      </a:r>
                    </a:p>
                  </a:txBody>
                  <a:tcPr anchor="ctr"/>
                </a:tc>
                <a:extLst>
                  <a:ext uri="{0D108BD9-81ED-4DB2-BD59-A6C34878D82A}">
                    <a16:rowId xmlns:a16="http://schemas.microsoft.com/office/drawing/2014/main" val="10001"/>
                  </a:ext>
                </a:extLst>
              </a:tr>
              <a:tr h="5739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PING</a:t>
                      </a:r>
                    </a:p>
                  </a:txBody>
                  <a:tcPr anchor="ctr"/>
                </a:tc>
                <a:extLst>
                  <a:ext uri="{0D108BD9-81ED-4DB2-BD59-A6C34878D82A}">
                    <a16:rowId xmlns:a16="http://schemas.microsoft.com/office/drawing/2014/main" val="10002"/>
                  </a:ext>
                </a:extLst>
              </a:tr>
              <a:tr h="5739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TRACERT</a:t>
                      </a:r>
                    </a:p>
                  </a:txBody>
                  <a:tcPr anchor="ctr"/>
                </a:tc>
                <a:extLst>
                  <a:ext uri="{0D108BD9-81ED-4DB2-BD59-A6C34878D82A}">
                    <a16:rowId xmlns:a16="http://schemas.microsoft.com/office/drawing/2014/main" val="10003"/>
                  </a:ext>
                </a:extLst>
              </a:tr>
              <a:tr h="5739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NSLOOKUP</a:t>
                      </a:r>
                    </a:p>
                  </a:txBody>
                  <a:tcPr anchor="ctr"/>
                </a:tc>
                <a:extLst>
                  <a:ext uri="{0D108BD9-81ED-4DB2-BD59-A6C34878D82A}">
                    <a16:rowId xmlns:a16="http://schemas.microsoft.com/office/drawing/2014/main" val="10004"/>
                  </a:ext>
                </a:extLst>
              </a:tr>
              <a:tr h="5739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NETSTAT</a:t>
                      </a:r>
                    </a:p>
                  </a:txBody>
                  <a:tcPr anchor="ctr"/>
                </a:tc>
                <a:extLst>
                  <a:ext uri="{0D108BD9-81ED-4DB2-BD59-A6C34878D82A}">
                    <a16:rowId xmlns:a16="http://schemas.microsoft.com/office/drawing/2014/main" val="10005"/>
                  </a:ext>
                </a:extLst>
              </a:tr>
              <a:tr h="5739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NBTSTAT</a:t>
                      </a:r>
                    </a:p>
                  </a:txBody>
                  <a:tcPr anchor="ctr"/>
                </a:tc>
                <a:extLst>
                  <a:ext uri="{0D108BD9-81ED-4DB2-BD59-A6C34878D82A}">
                    <a16:rowId xmlns:a16="http://schemas.microsoft.com/office/drawing/2014/main" val="10006"/>
                  </a:ext>
                </a:extLst>
              </a:tr>
              <a:tr h="5739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TELNET</a:t>
                      </a:r>
                    </a:p>
                  </a:txBody>
                  <a:tcPr anchor="ctr"/>
                </a:tc>
                <a:extLst>
                  <a:ext uri="{0D108BD9-81ED-4DB2-BD59-A6C34878D82A}">
                    <a16:rowId xmlns:a16="http://schemas.microsoft.com/office/drawing/2014/main" val="10007"/>
                  </a:ext>
                </a:extLst>
              </a:tr>
              <a:tr h="5739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SSH</a:t>
                      </a:r>
                    </a:p>
                  </a:txBody>
                  <a:tcPr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0021" y="191845"/>
            <a:ext cx="8704613" cy="523220"/>
          </a:xfrm>
          <a:prstGeom prst="rect">
            <a:avLst/>
          </a:prstGeom>
          <a:noFill/>
        </p:spPr>
        <p:txBody>
          <a:bodyPr wrap="square" rtlCol="0">
            <a:spAutoFit/>
          </a:bodyPr>
          <a:lstStyle/>
          <a:p>
            <a:pPr algn="ctr"/>
            <a:r>
              <a:rPr lang="en-US" sz="2800" dirty="0"/>
              <a:t>6.8 </a:t>
            </a:r>
            <a:r>
              <a:rPr lang="en-US" sz="2800"/>
              <a:t>801.11 Wireless / 6.8.3 Wireless Networking Facts</a:t>
            </a:r>
            <a:endParaRPr lang="en-US" sz="2800" dirty="0"/>
          </a:p>
        </p:txBody>
      </p:sp>
      <p:graphicFrame>
        <p:nvGraphicFramePr>
          <p:cNvPr id="3" name="Table 2"/>
          <p:cNvGraphicFramePr>
            <a:graphicFrameLocks noGrp="1"/>
          </p:cNvGraphicFramePr>
          <p:nvPr>
            <p:extLst>
              <p:ext uri="{D42A27DB-BD31-4B8C-83A1-F6EECF244321}">
                <p14:modId xmlns:p14="http://schemas.microsoft.com/office/powerpoint/2010/main" val="661507237"/>
              </p:ext>
            </p:extLst>
          </p:nvPr>
        </p:nvGraphicFramePr>
        <p:xfrm>
          <a:off x="1199408" y="1238285"/>
          <a:ext cx="9809018" cy="4297680"/>
        </p:xfrm>
        <a:graphic>
          <a:graphicData uri="http://schemas.openxmlformats.org/drawingml/2006/table">
            <a:tbl>
              <a:tblPr firstRow="1" bandRow="1">
                <a:tableStyleId>{5C22544A-7EE6-4342-B048-85BDC9FD1C3A}</a:tableStyleId>
              </a:tblPr>
              <a:tblGrid>
                <a:gridCol w="1825390">
                  <a:extLst>
                    <a:ext uri="{9D8B030D-6E8A-4147-A177-3AD203B41FA5}">
                      <a16:colId xmlns:a16="http://schemas.microsoft.com/office/drawing/2014/main" val="20000"/>
                    </a:ext>
                  </a:extLst>
                </a:gridCol>
                <a:gridCol w="7983628">
                  <a:extLst>
                    <a:ext uri="{9D8B030D-6E8A-4147-A177-3AD203B41FA5}">
                      <a16:colId xmlns:a16="http://schemas.microsoft.com/office/drawing/2014/main" val="20001"/>
                    </a:ext>
                  </a:extLst>
                </a:gridCol>
              </a:tblGrid>
              <a:tr h="0">
                <a:tc>
                  <a:txBody>
                    <a:bodyPr/>
                    <a:lstStyle/>
                    <a:p>
                      <a:r>
                        <a:rPr lang="en-US" dirty="0"/>
                        <a:t>Characteristic</a:t>
                      </a:r>
                    </a:p>
                  </a:txBody>
                  <a:tcPr/>
                </a:tc>
                <a:tc>
                  <a:txBody>
                    <a:bodyPr/>
                    <a:lstStyle/>
                    <a:p>
                      <a:r>
                        <a:rPr lang="en-US" dirty="0"/>
                        <a:t>Description</a:t>
                      </a:r>
                    </a:p>
                  </a:txBody>
                  <a:tcPr/>
                </a:tc>
                <a:extLst>
                  <a:ext uri="{0D108BD9-81ED-4DB2-BD59-A6C34878D82A}">
                    <a16:rowId xmlns:a16="http://schemas.microsoft.com/office/drawing/2014/main" val="10000"/>
                  </a:ext>
                </a:extLst>
              </a:tr>
              <a:tr h="370840">
                <a:tc rowSpan="3">
                  <a:txBody>
                    <a:bodyPr/>
                    <a:lstStyle/>
                    <a:p>
                      <a:r>
                        <a:rPr lang="en-US" dirty="0"/>
                        <a:t>Devices</a:t>
                      </a:r>
                    </a:p>
                  </a:txBody>
                  <a:tcPr/>
                </a:tc>
                <a:tc>
                  <a:txBody>
                    <a:bodyPr/>
                    <a:lstStyle/>
                    <a:p>
                      <a:pPr>
                        <a:lnSpc>
                          <a:spcPct val="150000"/>
                        </a:lnSpc>
                      </a:pPr>
                      <a:r>
                        <a:rPr lang="en-US" sz="1600" dirty="0"/>
                        <a:t>A STA (station) is any device that is able to use the 802.11 protocol to communicate</a:t>
                      </a:r>
                      <a:r>
                        <a:rPr lang="en-US" sz="1600" baseline="0" dirty="0"/>
                        <a:t> on a wireless network.  Devices on a wireless network include:</a:t>
                      </a:r>
                      <a:endParaRPr lang="en-US" sz="1600" dirty="0"/>
                    </a:p>
                  </a:txBody>
                  <a:tcPr/>
                </a:tc>
                <a:extLst>
                  <a:ext uri="{0D108BD9-81ED-4DB2-BD59-A6C34878D82A}">
                    <a16:rowId xmlns:a16="http://schemas.microsoft.com/office/drawing/2014/main" val="10001"/>
                  </a:ext>
                </a:extLst>
              </a:tr>
              <a:tr h="370840">
                <a:tc vMerge="1">
                  <a:txBody>
                    <a:bodyPr/>
                    <a:lstStyle/>
                    <a:p>
                      <a:endParaRPr lang="en-US" dirty="0"/>
                    </a:p>
                  </a:txBody>
                  <a:tcPr/>
                </a:tc>
                <a:tc>
                  <a:txBody>
                    <a:bodyPr/>
                    <a:lstStyle/>
                    <a:p>
                      <a:pPr marL="285750" indent="-285750">
                        <a:lnSpc>
                          <a:spcPct val="150000"/>
                        </a:lnSpc>
                        <a:buFont typeface="Arial" charset="0"/>
                        <a:buChar char="•"/>
                      </a:pPr>
                      <a:r>
                        <a:rPr lang="en-US" sz="1600" dirty="0"/>
                        <a:t>A wireless NIC for sending and receiving signals.</a:t>
                      </a:r>
                    </a:p>
                    <a:p>
                      <a:pPr marL="285750" indent="-285750">
                        <a:lnSpc>
                          <a:spcPct val="150000"/>
                        </a:lnSpc>
                        <a:buFont typeface="Arial" charset="0"/>
                        <a:buChar char="•"/>
                      </a:pPr>
                      <a:r>
                        <a:rPr lang="en-US" sz="1600" dirty="0"/>
                        <a:t>A wireless access point (AP)</a:t>
                      </a:r>
                      <a:r>
                        <a:rPr lang="en-US" sz="1600" baseline="0" dirty="0"/>
                        <a:t> is the equivalent of an Ethernet switch.  </a:t>
                      </a:r>
                    </a:p>
                    <a:p>
                      <a:pPr marL="742950" lvl="1" indent="-285750">
                        <a:lnSpc>
                          <a:spcPct val="150000"/>
                        </a:lnSpc>
                        <a:buFont typeface="Arial" charset="0"/>
                        <a:buChar char="•"/>
                      </a:pPr>
                      <a:r>
                        <a:rPr lang="en-US" sz="1600" baseline="0" dirty="0"/>
                        <a:t>The wireless NICs connect to the AP manages network communication.</a:t>
                      </a:r>
                    </a:p>
                    <a:p>
                      <a:pPr marL="285750" indent="-285750">
                        <a:lnSpc>
                          <a:spcPct val="150000"/>
                        </a:lnSpc>
                        <a:buFont typeface="Arial" charset="0"/>
                        <a:buChar char="•"/>
                      </a:pPr>
                      <a:r>
                        <a:rPr lang="en-US" sz="1600" baseline="0" dirty="0"/>
                        <a:t>A wireless bridge connects two wireless Aps into a single network or connects your wireless AP to wired network.  Most Aps today include bridging features.</a:t>
                      </a:r>
                    </a:p>
                    <a:p>
                      <a:pPr>
                        <a:lnSpc>
                          <a:spcPct val="150000"/>
                        </a:lnSpc>
                      </a:pPr>
                      <a:endParaRPr lang="en-US" sz="1600" dirty="0"/>
                    </a:p>
                  </a:txBody>
                  <a:tcPr/>
                </a:tc>
                <a:extLst>
                  <a:ext uri="{0D108BD9-81ED-4DB2-BD59-A6C34878D82A}">
                    <a16:rowId xmlns:a16="http://schemas.microsoft.com/office/drawing/2014/main" val="10002"/>
                  </a:ext>
                </a:extLst>
              </a:tr>
              <a:tr h="741680">
                <a:tc vMerge="1">
                  <a:txBody>
                    <a:bodyPr/>
                    <a:lstStyle/>
                    <a:p>
                      <a:endParaRPr lang="en-US" dirty="0"/>
                    </a:p>
                  </a:txBody>
                  <a:tcPr/>
                </a:tc>
                <a:tc>
                  <a:txBody>
                    <a:bodyPr/>
                    <a:lstStyle/>
                    <a:p>
                      <a:pPr>
                        <a:lnSpc>
                          <a:spcPct val="150000"/>
                        </a:lnSpc>
                      </a:pPr>
                      <a:r>
                        <a:rPr lang="en-US" sz="1600" dirty="0"/>
                        <a:t>Many wireless access points include ports (i.e.,</a:t>
                      </a:r>
                      <a:r>
                        <a:rPr lang="en-US" sz="1600" baseline="0" dirty="0"/>
                        <a:t> switches or routers) to connect the wireless network to the wired portion of the network.</a:t>
                      </a:r>
                      <a:endParaRPr lang="en-US" sz="1600" dirty="0"/>
                    </a:p>
                  </a:txBody>
                  <a:tcPr/>
                </a:tc>
                <a:extLst>
                  <a:ext uri="{0D108BD9-81ED-4DB2-BD59-A6C34878D82A}">
                    <a16:rowId xmlns:a16="http://schemas.microsoft.com/office/drawing/2014/main" val="10003"/>
                  </a:ext>
                </a:extLst>
              </a:tr>
            </a:tbl>
          </a:graphicData>
        </a:graphic>
      </p:graphicFrame>
      <p:sp>
        <p:nvSpPr>
          <p:cNvPr id="5" name="TextBox 4"/>
          <p:cNvSpPr txBox="1"/>
          <p:nvPr/>
        </p:nvSpPr>
        <p:spPr>
          <a:xfrm>
            <a:off x="1199408" y="715065"/>
            <a:ext cx="9001496" cy="369332"/>
          </a:xfrm>
          <a:prstGeom prst="rect">
            <a:avLst/>
          </a:prstGeom>
          <a:noFill/>
        </p:spPr>
        <p:txBody>
          <a:bodyPr wrap="square" rtlCol="0">
            <a:spAutoFit/>
          </a:bodyPr>
          <a:lstStyle/>
          <a:p>
            <a:r>
              <a:rPr lang="en-US" dirty="0"/>
              <a:t>The following table describes details of a wireless networking architecture:</a:t>
            </a:r>
          </a:p>
        </p:txBody>
      </p:sp>
    </p:spTree>
    <p:extLst>
      <p:ext uri="{BB962C8B-B14F-4D97-AF65-F5344CB8AC3E}">
        <p14:creationId xmlns:p14="http://schemas.microsoft.com/office/powerpoint/2010/main" val="13907149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2511" y="191845"/>
            <a:ext cx="2334409" cy="523220"/>
          </a:xfrm>
          <a:prstGeom prst="rect">
            <a:avLst/>
          </a:prstGeom>
          <a:noFill/>
        </p:spPr>
        <p:txBody>
          <a:bodyPr wrap="square" rtlCol="0">
            <a:spAutoFit/>
          </a:bodyPr>
          <a:lstStyle/>
          <a:p>
            <a:pPr algn="ctr"/>
            <a:r>
              <a:rPr lang="en-US" sz="2800" dirty="0"/>
              <a:t>CIAT CIS101A</a:t>
            </a:r>
          </a:p>
        </p:txBody>
      </p:sp>
      <p:graphicFrame>
        <p:nvGraphicFramePr>
          <p:cNvPr id="2" name="Table 1"/>
          <p:cNvGraphicFramePr>
            <a:graphicFrameLocks noGrp="1"/>
          </p:cNvGraphicFramePr>
          <p:nvPr>
            <p:extLst>
              <p:ext uri="{D42A27DB-BD31-4B8C-83A1-F6EECF244321}">
                <p14:modId xmlns:p14="http://schemas.microsoft.com/office/powerpoint/2010/main" val="1940002836"/>
              </p:ext>
            </p:extLst>
          </p:nvPr>
        </p:nvGraphicFramePr>
        <p:xfrm>
          <a:off x="575481" y="762566"/>
          <a:ext cx="10925298" cy="5300777"/>
        </p:xfrm>
        <a:graphic>
          <a:graphicData uri="http://schemas.openxmlformats.org/drawingml/2006/table">
            <a:tbl>
              <a:tblPr firstRow="1" bandRow="1">
                <a:tableStyleId>{5C22544A-7EE6-4342-B048-85BDC9FD1C3A}</a:tableStyleId>
              </a:tblPr>
              <a:tblGrid>
                <a:gridCol w="1434833">
                  <a:extLst>
                    <a:ext uri="{9D8B030D-6E8A-4147-A177-3AD203B41FA5}">
                      <a16:colId xmlns:a16="http://schemas.microsoft.com/office/drawing/2014/main" val="20000"/>
                    </a:ext>
                  </a:extLst>
                </a:gridCol>
                <a:gridCol w="9490465">
                  <a:extLst>
                    <a:ext uri="{9D8B030D-6E8A-4147-A177-3AD203B41FA5}">
                      <a16:colId xmlns:a16="http://schemas.microsoft.com/office/drawing/2014/main" val="20001"/>
                    </a:ext>
                  </a:extLst>
                </a:gridCol>
              </a:tblGrid>
              <a:tr h="358663">
                <a:tc>
                  <a:txBody>
                    <a:bodyPr/>
                    <a:lstStyle/>
                    <a:p>
                      <a:r>
                        <a:rPr lang="en-US" sz="1400" dirty="0"/>
                        <a:t>Utility</a:t>
                      </a:r>
                    </a:p>
                  </a:txBody>
                  <a:tcPr/>
                </a:tc>
                <a:tc>
                  <a:txBody>
                    <a:bodyPr/>
                    <a:lstStyle/>
                    <a:p>
                      <a:r>
                        <a:rPr lang="en-US" sz="1400" dirty="0"/>
                        <a:t>Description</a:t>
                      </a:r>
                    </a:p>
                  </a:txBody>
                  <a:tcPr/>
                </a:tc>
                <a:extLst>
                  <a:ext uri="{0D108BD9-81ED-4DB2-BD59-A6C34878D82A}">
                    <a16:rowId xmlns:a16="http://schemas.microsoft.com/office/drawing/2014/main" val="10000"/>
                  </a:ext>
                </a:extLst>
              </a:tr>
              <a:tr h="812876">
                <a:tc rowSpan="6">
                  <a:txBody>
                    <a:bodyPr/>
                    <a:lstStyle/>
                    <a:p>
                      <a:pPr algn="ctr"/>
                      <a:r>
                        <a:rPr lang="en-US" dirty="0"/>
                        <a:t>Ipconfig (Windows OS)</a:t>
                      </a:r>
                    </a:p>
                  </a:txBody>
                  <a:tcPr vert="vert270" anchor="ctr"/>
                </a:tc>
                <a:tc>
                  <a:txBody>
                    <a:bodyPr/>
                    <a:lstStyle/>
                    <a:p>
                      <a:r>
                        <a:rPr lang="en-US" sz="1400" b="1" dirty="0"/>
                        <a:t>Ipconfig </a:t>
                      </a:r>
                      <a:r>
                        <a:rPr lang="en-US" sz="1400" dirty="0"/>
                        <a:t>displays </a:t>
                      </a:r>
                      <a:r>
                        <a:rPr lang="en-US" sz="1400"/>
                        <a:t>IP configuration information</a:t>
                      </a:r>
                      <a:r>
                        <a:rPr lang="en-US" sz="1400" baseline="0"/>
                        <a:t> </a:t>
                      </a:r>
                      <a:r>
                        <a:rPr lang="en-US" sz="1400" baseline="0" dirty="0"/>
                        <a:t>for network adapters.  </a:t>
                      </a:r>
                    </a:p>
                    <a:p>
                      <a:r>
                        <a:rPr lang="en-US" sz="1400" baseline="0" dirty="0"/>
                        <a:t>Use the</a:t>
                      </a:r>
                      <a:r>
                        <a:rPr lang="en-US" sz="1400" b="1" baseline="0" dirty="0"/>
                        <a:t> ipconfig </a:t>
                      </a:r>
                      <a:r>
                        <a:rPr lang="en-US" sz="1400" baseline="0" dirty="0"/>
                        <a:t>command as follows:</a:t>
                      </a:r>
                      <a:endParaRPr lang="en-US" sz="1400" dirty="0"/>
                    </a:p>
                  </a:txBody>
                  <a:tcPr/>
                </a:tc>
                <a:extLst>
                  <a:ext uri="{0D108BD9-81ED-4DB2-BD59-A6C34878D82A}">
                    <a16:rowId xmlns:a16="http://schemas.microsoft.com/office/drawing/2014/main" val="10001"/>
                  </a:ext>
                </a:extLst>
              </a:tr>
              <a:tr h="470952">
                <a:tc vMerge="1">
                  <a:txBody>
                    <a:bodyPr/>
                    <a:lstStyle/>
                    <a:p>
                      <a:endParaRPr lang="en-US"/>
                    </a:p>
                  </a:txBody>
                  <a:tcPr/>
                </a:tc>
                <a:tc>
                  <a:txBody>
                    <a:bodyPr/>
                    <a:lstStyle/>
                    <a:p>
                      <a:pPr marL="285750" indent="-285750">
                        <a:buFont typeface="Arial" charset="0"/>
                        <a:buChar char="•"/>
                      </a:pPr>
                      <a:r>
                        <a:rPr lang="en-US" sz="1400" dirty="0"/>
                        <a:t>Use </a:t>
                      </a:r>
                      <a:r>
                        <a:rPr lang="en-US" sz="1400" b="1" dirty="0"/>
                        <a:t>Ipconfig</a:t>
                      </a:r>
                      <a:r>
                        <a:rPr lang="en-US" sz="1400" b="1" baseline="0" dirty="0"/>
                        <a:t> </a:t>
                      </a:r>
                      <a:r>
                        <a:rPr lang="en-US" sz="1400" baseline="0" dirty="0"/>
                        <a:t>to view IP address, subnet mask, and default gateway configuration.</a:t>
                      </a:r>
                      <a:endParaRPr lang="en-US" sz="1400" dirty="0"/>
                    </a:p>
                  </a:txBody>
                  <a:tcPr/>
                </a:tc>
                <a:extLst>
                  <a:ext uri="{0D108BD9-81ED-4DB2-BD59-A6C34878D82A}">
                    <a16:rowId xmlns:a16="http://schemas.microsoft.com/office/drawing/2014/main" val="10002"/>
                  </a:ext>
                </a:extLst>
              </a:tr>
              <a:tr h="812876">
                <a:tc vMerge="1">
                  <a:txBody>
                    <a:bodyPr/>
                    <a:lstStyle/>
                    <a:p>
                      <a:endParaRPr lang="en-US" dirty="0"/>
                    </a:p>
                  </a:txBody>
                  <a:tcPr/>
                </a:tc>
                <a:tc>
                  <a:txBody>
                    <a:bodyPr/>
                    <a:lstStyle/>
                    <a:p>
                      <a:pPr marL="285750" indent="-285750">
                        <a:buFont typeface="Arial" charset="0"/>
                        <a:buChar char="•"/>
                      </a:pPr>
                      <a:r>
                        <a:rPr lang="en-US" sz="1400" dirty="0"/>
                        <a:t>Use </a:t>
                      </a:r>
                      <a:r>
                        <a:rPr lang="en-US" sz="1400" b="1" dirty="0"/>
                        <a:t>ipconfig/all </a:t>
                      </a:r>
                      <a:r>
                        <a:rPr lang="en-US" sz="1400" dirty="0"/>
                        <a:t>to view detailed configuration information</a:t>
                      </a:r>
                      <a:r>
                        <a:rPr lang="en-US" sz="1400" baseline="0" dirty="0"/>
                        <a:t> including the MAC address and the DHCP server used for configuration.</a:t>
                      </a:r>
                      <a:endParaRPr lang="en-US" sz="1400" dirty="0"/>
                    </a:p>
                  </a:txBody>
                  <a:tcPr/>
                </a:tc>
                <a:extLst>
                  <a:ext uri="{0D108BD9-81ED-4DB2-BD59-A6C34878D82A}">
                    <a16:rowId xmlns:a16="http://schemas.microsoft.com/office/drawing/2014/main" val="10003"/>
                  </a:ext>
                </a:extLst>
              </a:tr>
              <a:tr h="470952">
                <a:tc vMerge="1">
                  <a:txBody>
                    <a:bodyPr/>
                    <a:lstStyle/>
                    <a:p>
                      <a:endParaRPr lang="en-US" dirty="0"/>
                    </a:p>
                  </a:txBody>
                  <a:tcPr/>
                </a:tc>
                <a:tc>
                  <a:txBody>
                    <a:bodyPr/>
                    <a:lstStyle/>
                    <a:p>
                      <a:pPr marL="285750" indent="-285750">
                        <a:buFont typeface="Arial" charset="0"/>
                        <a:buChar char="•"/>
                      </a:pPr>
                      <a:r>
                        <a:rPr lang="en-US" sz="1400" dirty="0"/>
                        <a:t>Use </a:t>
                      </a:r>
                      <a:r>
                        <a:rPr lang="en-US" sz="1400" b="1" dirty="0"/>
                        <a:t>ipconfig/release</a:t>
                      </a:r>
                      <a:r>
                        <a:rPr lang="en-US" sz="1400" dirty="0"/>
                        <a:t> to release the IP configuration information obtained</a:t>
                      </a:r>
                      <a:r>
                        <a:rPr lang="en-US" sz="1400" baseline="0" dirty="0"/>
                        <a:t> from the DHCP server.</a:t>
                      </a:r>
                      <a:endParaRPr lang="en-US" sz="1400" dirty="0"/>
                    </a:p>
                  </a:txBody>
                  <a:tcPr/>
                </a:tc>
                <a:extLst>
                  <a:ext uri="{0D108BD9-81ED-4DB2-BD59-A6C34878D82A}">
                    <a16:rowId xmlns:a16="http://schemas.microsoft.com/office/drawing/2014/main" val="10004"/>
                  </a:ext>
                </a:extLst>
              </a:tr>
              <a:tr h="470952">
                <a:tc vMerge="1">
                  <a:txBody>
                    <a:bodyPr/>
                    <a:lstStyle/>
                    <a:p>
                      <a:endParaRPr lang="en-US" dirty="0"/>
                    </a:p>
                  </a:txBody>
                  <a:tcPr/>
                </a:tc>
                <a:tc>
                  <a:txBody>
                    <a:bodyPr/>
                    <a:lstStyle/>
                    <a:p>
                      <a:pPr marL="285750" indent="-285750">
                        <a:buFont typeface="Arial" charset="0"/>
                        <a:buChar char="•"/>
                      </a:pPr>
                      <a:r>
                        <a:rPr lang="en-US" sz="1400" dirty="0"/>
                        <a:t>Use</a:t>
                      </a:r>
                      <a:r>
                        <a:rPr lang="en-US" sz="1400" b="1" dirty="0"/>
                        <a:t> ipconfig/renew </a:t>
                      </a:r>
                      <a:r>
                        <a:rPr lang="en-US" sz="1400" dirty="0"/>
                        <a:t>to request</a:t>
                      </a:r>
                      <a:r>
                        <a:rPr lang="en-US" sz="1400" baseline="0" dirty="0"/>
                        <a:t> new IP configuration information from the DHCP server.</a:t>
                      </a:r>
                      <a:endParaRPr lang="en-US" sz="1400" dirty="0"/>
                    </a:p>
                  </a:txBody>
                  <a:tcPr/>
                </a:tc>
                <a:extLst>
                  <a:ext uri="{0D108BD9-81ED-4DB2-BD59-A6C34878D82A}">
                    <a16:rowId xmlns:a16="http://schemas.microsoft.com/office/drawing/2014/main" val="10005"/>
                  </a:ext>
                </a:extLst>
              </a:tr>
              <a:tr h="1903506">
                <a:tc vMerge="1">
                  <a:txBody>
                    <a:bodyPr/>
                    <a:lstStyle/>
                    <a:p>
                      <a:endParaRPr lang="en-US" dirty="0"/>
                    </a:p>
                  </a:txBody>
                  <a:tcPr/>
                </a:tc>
                <a:tc>
                  <a:txBody>
                    <a:bodyPr/>
                    <a:lstStyle/>
                    <a:p>
                      <a:pPr marL="285750" indent="-285750">
                        <a:lnSpc>
                          <a:spcPct val="150000"/>
                        </a:lnSpc>
                        <a:buFont typeface="Arial" charset="0"/>
                        <a:buChar char="•"/>
                      </a:pPr>
                      <a:r>
                        <a:rPr lang="en-US" sz="1400" dirty="0"/>
                        <a:t>Use </a:t>
                      </a:r>
                      <a:r>
                        <a:rPr lang="en-US" sz="1400" b="1" dirty="0"/>
                        <a:t>ipconfig/</a:t>
                      </a:r>
                      <a:r>
                        <a:rPr lang="en-US" sz="1400" b="1" dirty="0" err="1"/>
                        <a:t>displaydns</a:t>
                      </a:r>
                      <a:r>
                        <a:rPr lang="en-US" sz="1400" dirty="0"/>
                        <a:t> and </a:t>
                      </a:r>
                      <a:r>
                        <a:rPr lang="en-US" sz="1400" b="1" dirty="0"/>
                        <a:t>ipconfig/</a:t>
                      </a:r>
                      <a:r>
                        <a:rPr lang="en-US" sz="1400" b="1" dirty="0" err="1"/>
                        <a:t>flushdns</a:t>
                      </a:r>
                      <a:r>
                        <a:rPr lang="en-US" sz="1400" dirty="0"/>
                        <a:t> to view and manage the local DNS cache.</a:t>
                      </a:r>
                    </a:p>
                    <a:p>
                      <a:pPr marL="742950" lvl="1" indent="-285750">
                        <a:lnSpc>
                          <a:spcPct val="150000"/>
                        </a:lnSpc>
                        <a:buFont typeface="Arial" charset="0"/>
                        <a:buChar char="•"/>
                      </a:pPr>
                      <a:r>
                        <a:rPr lang="en-US" sz="1400" dirty="0"/>
                        <a:t>The</a:t>
                      </a:r>
                      <a:r>
                        <a:rPr lang="en-US" sz="1400" baseline="0" dirty="0"/>
                        <a:t> first command displays the contents of the local DNS cache that Windows maintains and updates every 24 hours.</a:t>
                      </a:r>
                    </a:p>
                    <a:p>
                      <a:pPr marL="742950" lvl="1" indent="-285750">
                        <a:lnSpc>
                          <a:spcPct val="150000"/>
                        </a:lnSpc>
                        <a:buFont typeface="Arial" charset="0"/>
                        <a:buChar char="•"/>
                      </a:pPr>
                      <a:r>
                        <a:rPr lang="en-US" sz="1400" baseline="0" dirty="0"/>
                        <a:t>The second option flushes (or removes) all the entries in the current DNS cache.</a:t>
                      </a:r>
                    </a:p>
                    <a:p>
                      <a:pPr marL="1200150" lvl="2" indent="-285750">
                        <a:lnSpc>
                          <a:spcPct val="150000"/>
                        </a:lnSpc>
                        <a:buFont typeface="Arial" charset="0"/>
                        <a:buChar char="•"/>
                      </a:pPr>
                      <a:r>
                        <a:rPr lang="en-US" sz="1400" baseline="0" dirty="0"/>
                        <a:t>If the IP address of a network server is changed, your local cache will contain the old IP address until the cache is updated or the </a:t>
                      </a:r>
                      <a:r>
                        <a:rPr lang="en-US" sz="1400" baseline="0" dirty="0" err="1"/>
                        <a:t>flushdns</a:t>
                      </a:r>
                      <a:r>
                        <a:rPr lang="en-US" sz="1400" baseline="0" dirty="0"/>
                        <a:t> option is used.</a:t>
                      </a:r>
                      <a:endParaRPr lang="en-US" sz="1400"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2511" y="191845"/>
            <a:ext cx="2334409" cy="523220"/>
          </a:xfrm>
          <a:prstGeom prst="rect">
            <a:avLst/>
          </a:prstGeom>
          <a:noFill/>
        </p:spPr>
        <p:txBody>
          <a:bodyPr wrap="square" rtlCol="0">
            <a:spAutoFit/>
          </a:bodyPr>
          <a:lstStyle/>
          <a:p>
            <a:pPr algn="ctr"/>
            <a:r>
              <a:rPr lang="en-US" sz="2800" dirty="0"/>
              <a:t>CIAT CIS101A</a:t>
            </a:r>
          </a:p>
        </p:txBody>
      </p:sp>
      <p:graphicFrame>
        <p:nvGraphicFramePr>
          <p:cNvPr id="2" name="Table 1"/>
          <p:cNvGraphicFramePr>
            <a:graphicFrameLocks noGrp="1"/>
          </p:cNvGraphicFramePr>
          <p:nvPr>
            <p:extLst>
              <p:ext uri="{D42A27DB-BD31-4B8C-83A1-F6EECF244321}">
                <p14:modId xmlns:p14="http://schemas.microsoft.com/office/powerpoint/2010/main" val="1770855640"/>
              </p:ext>
            </p:extLst>
          </p:nvPr>
        </p:nvGraphicFramePr>
        <p:xfrm>
          <a:off x="708510" y="715065"/>
          <a:ext cx="10691801" cy="5337392"/>
        </p:xfrm>
        <a:graphic>
          <a:graphicData uri="http://schemas.openxmlformats.org/drawingml/2006/table">
            <a:tbl>
              <a:tblPr firstRow="1" bandRow="1">
                <a:tableStyleId>{5C22544A-7EE6-4342-B048-85BDC9FD1C3A}</a:tableStyleId>
              </a:tblPr>
              <a:tblGrid>
                <a:gridCol w="1388545">
                  <a:extLst>
                    <a:ext uri="{9D8B030D-6E8A-4147-A177-3AD203B41FA5}">
                      <a16:colId xmlns:a16="http://schemas.microsoft.com/office/drawing/2014/main" val="20000"/>
                    </a:ext>
                  </a:extLst>
                </a:gridCol>
                <a:gridCol w="9303256">
                  <a:extLst>
                    <a:ext uri="{9D8B030D-6E8A-4147-A177-3AD203B41FA5}">
                      <a16:colId xmlns:a16="http://schemas.microsoft.com/office/drawing/2014/main" val="20001"/>
                    </a:ext>
                  </a:extLst>
                </a:gridCol>
              </a:tblGrid>
              <a:tr h="767638">
                <a:tc>
                  <a:txBody>
                    <a:bodyPr/>
                    <a:lstStyle/>
                    <a:p>
                      <a:r>
                        <a:rPr lang="en-US" dirty="0"/>
                        <a:t>Utility</a:t>
                      </a:r>
                    </a:p>
                  </a:txBody>
                  <a:tcPr/>
                </a:tc>
                <a:tc>
                  <a:txBody>
                    <a:bodyPr/>
                    <a:lstStyle/>
                    <a:p>
                      <a:r>
                        <a:rPr lang="en-US" dirty="0"/>
                        <a:t>Description</a:t>
                      </a:r>
                    </a:p>
                  </a:txBody>
                  <a:tcPr/>
                </a:tc>
                <a:extLst>
                  <a:ext uri="{0D108BD9-81ED-4DB2-BD59-A6C34878D82A}">
                    <a16:rowId xmlns:a16="http://schemas.microsoft.com/office/drawing/2014/main" val="10000"/>
                  </a:ext>
                </a:extLst>
              </a:tr>
              <a:tr h="4569754">
                <a:tc>
                  <a:txBody>
                    <a:bodyPr/>
                    <a:lstStyle/>
                    <a:p>
                      <a:r>
                        <a:rPr lang="en-US" dirty="0"/>
                        <a:t>ping</a:t>
                      </a:r>
                    </a:p>
                  </a:txBody>
                  <a:tcPr/>
                </a:tc>
                <a:tc>
                  <a:txBody>
                    <a:bodyPr/>
                    <a:lstStyle/>
                    <a:p>
                      <a:pPr>
                        <a:lnSpc>
                          <a:spcPct val="200000"/>
                        </a:lnSpc>
                      </a:pPr>
                      <a:r>
                        <a:rPr lang="en-US" sz="1400" dirty="0"/>
                        <a:t>Ping sends an ICMP echo</a:t>
                      </a:r>
                      <a:r>
                        <a:rPr lang="en-US" sz="1400" baseline="0" dirty="0"/>
                        <a:t> request/reply packet to a remote host.  </a:t>
                      </a:r>
                    </a:p>
                    <a:p>
                      <a:pPr marL="285750" indent="-285750">
                        <a:lnSpc>
                          <a:spcPct val="200000"/>
                        </a:lnSpc>
                        <a:buFont typeface="Arial" charset="0"/>
                        <a:buChar char="•"/>
                      </a:pPr>
                      <a:r>
                        <a:rPr lang="en-US" sz="1400" baseline="0" dirty="0"/>
                        <a:t>A response from the remote host indicates that both hosts are correctly configured and a connection exists between them.</a:t>
                      </a:r>
                    </a:p>
                    <a:p>
                      <a:pPr>
                        <a:lnSpc>
                          <a:spcPct val="200000"/>
                        </a:lnSpc>
                      </a:pPr>
                      <a:endParaRPr lang="en-US" sz="1400" baseline="0" dirty="0"/>
                    </a:p>
                    <a:p>
                      <a:pPr>
                        <a:lnSpc>
                          <a:spcPct val="200000"/>
                        </a:lnSpc>
                      </a:pPr>
                      <a:r>
                        <a:rPr lang="en-US" sz="1400" baseline="0" dirty="0"/>
                        <a:t>You can ping a host by IP address or use the DNS name.  </a:t>
                      </a:r>
                    </a:p>
                    <a:p>
                      <a:pPr marL="285750" indent="-285750">
                        <a:lnSpc>
                          <a:spcPct val="200000"/>
                        </a:lnSpc>
                        <a:buFont typeface="Arial" charset="0"/>
                        <a:buChar char="•"/>
                      </a:pPr>
                      <a:r>
                        <a:rPr lang="en-US" sz="1400" baseline="0" dirty="0"/>
                        <a:t>When the DNS name is used, the computer must look up the corresponding IP address before performing the ping test.</a:t>
                      </a:r>
                    </a:p>
                    <a:p>
                      <a:endParaRPr lang="en-US" dirty="0"/>
                    </a:p>
                  </a:txBody>
                  <a:tcPr/>
                </a:tc>
                <a:extLst>
                  <a:ext uri="{0D108BD9-81ED-4DB2-BD59-A6C34878D82A}">
                    <a16:rowId xmlns:a16="http://schemas.microsoft.com/office/drawing/2014/main" val="10001"/>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520478299"/>
              </p:ext>
            </p:extLst>
          </p:nvPr>
        </p:nvGraphicFramePr>
        <p:xfrm>
          <a:off x="2511637" y="4161490"/>
          <a:ext cx="6856155" cy="1680488"/>
        </p:xfrm>
        <a:graphic>
          <a:graphicData uri="http://schemas.openxmlformats.org/drawingml/2006/table">
            <a:tbl>
              <a:tblPr firstRow="1" bandRow="1">
                <a:tableStyleId>{5C22544A-7EE6-4342-B048-85BDC9FD1C3A}</a:tableStyleId>
              </a:tblPr>
              <a:tblGrid>
                <a:gridCol w="770205">
                  <a:extLst>
                    <a:ext uri="{9D8B030D-6E8A-4147-A177-3AD203B41FA5}">
                      <a16:colId xmlns:a16="http://schemas.microsoft.com/office/drawing/2014/main" val="20000"/>
                    </a:ext>
                  </a:extLst>
                </a:gridCol>
                <a:gridCol w="6085950">
                  <a:extLst>
                    <a:ext uri="{9D8B030D-6E8A-4147-A177-3AD203B41FA5}">
                      <a16:colId xmlns:a16="http://schemas.microsoft.com/office/drawing/2014/main" val="20001"/>
                    </a:ext>
                  </a:extLst>
                </a:gridCol>
              </a:tblGrid>
              <a:tr h="0">
                <a:tc>
                  <a:txBody>
                    <a:bodyPr/>
                    <a:lstStyle/>
                    <a:p>
                      <a:r>
                        <a:rPr lang="en-US" sz="1400" dirty="0"/>
                        <a:t>-a</a:t>
                      </a:r>
                    </a:p>
                  </a:txBody>
                  <a:tcPr/>
                </a:tc>
                <a:tc>
                  <a:txBody>
                    <a:bodyPr/>
                    <a:lstStyle/>
                    <a:p>
                      <a:r>
                        <a:rPr lang="en-US" sz="1400" dirty="0"/>
                        <a:t>Looks up the hostname from a given IP address.</a:t>
                      </a:r>
                    </a:p>
                  </a:txBody>
                  <a:tcPr/>
                </a:tc>
                <a:extLst>
                  <a:ext uri="{0D108BD9-81ED-4DB2-BD59-A6C34878D82A}">
                    <a16:rowId xmlns:a16="http://schemas.microsoft.com/office/drawing/2014/main" val="10000"/>
                  </a:ext>
                </a:extLst>
              </a:tr>
              <a:tr h="438154">
                <a:tc>
                  <a:txBody>
                    <a:bodyPr/>
                    <a:lstStyle/>
                    <a:p>
                      <a:r>
                        <a:rPr lang="en-US" sz="1400" dirty="0"/>
                        <a:t>-t</a:t>
                      </a:r>
                    </a:p>
                  </a:txBody>
                  <a:tcPr/>
                </a:tc>
                <a:tc>
                  <a:txBody>
                    <a:bodyPr/>
                    <a:lstStyle/>
                    <a:p>
                      <a:r>
                        <a:rPr lang="en-US" sz="1400" dirty="0" err="1"/>
                        <a:t>Pereforms</a:t>
                      </a:r>
                      <a:r>
                        <a:rPr lang="en-US" sz="1400" dirty="0"/>
                        <a:t> a continuous ping test (press </a:t>
                      </a:r>
                      <a:r>
                        <a:rPr lang="en-US" sz="1400" dirty="0" err="1"/>
                        <a:t>Ctrl+C</a:t>
                      </a:r>
                      <a:r>
                        <a:rPr lang="en-US" sz="1400" dirty="0"/>
                        <a:t> to stop sending the ping tests).</a:t>
                      </a:r>
                    </a:p>
                  </a:txBody>
                  <a:tcPr/>
                </a:tc>
                <a:extLst>
                  <a:ext uri="{0D108BD9-81ED-4DB2-BD59-A6C34878D82A}">
                    <a16:rowId xmlns:a16="http://schemas.microsoft.com/office/drawing/2014/main" val="10001"/>
                  </a:ext>
                </a:extLst>
              </a:tr>
              <a:tr h="937534">
                <a:tc>
                  <a:txBody>
                    <a:bodyPr/>
                    <a:lstStyle/>
                    <a:p>
                      <a:r>
                        <a:rPr lang="en-US" sz="1400" dirty="0"/>
                        <a:t>-l [size]</a:t>
                      </a:r>
                    </a:p>
                  </a:txBody>
                  <a:tcPr/>
                </a:tc>
                <a:tc>
                  <a:txBody>
                    <a:bodyPr/>
                    <a:lstStyle/>
                    <a:p>
                      <a:r>
                        <a:rPr lang="en-US" sz="1400" dirty="0"/>
                        <a:t>Specifies the packet payload size (in bytes) to use in the test.  This can help identify</a:t>
                      </a:r>
                      <a:r>
                        <a:rPr lang="en-US" sz="1400" baseline="0" dirty="0"/>
                        <a:t> if packets above a certain size being lost.</a:t>
                      </a:r>
                      <a:endParaRPr lang="en-US" sz="14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2511" y="191845"/>
            <a:ext cx="2334409" cy="523220"/>
          </a:xfrm>
          <a:prstGeom prst="rect">
            <a:avLst/>
          </a:prstGeom>
          <a:noFill/>
        </p:spPr>
        <p:txBody>
          <a:bodyPr wrap="square" rtlCol="0">
            <a:spAutoFit/>
          </a:bodyPr>
          <a:lstStyle/>
          <a:p>
            <a:pPr algn="ctr"/>
            <a:r>
              <a:rPr lang="en-US" sz="2800" dirty="0"/>
              <a:t>CIAT CIS101A</a:t>
            </a:r>
          </a:p>
        </p:txBody>
      </p:sp>
      <p:graphicFrame>
        <p:nvGraphicFramePr>
          <p:cNvPr id="2" name="Table 1"/>
          <p:cNvGraphicFramePr>
            <a:graphicFrameLocks noGrp="1"/>
          </p:cNvGraphicFramePr>
          <p:nvPr>
            <p:extLst>
              <p:ext uri="{D42A27DB-BD31-4B8C-83A1-F6EECF244321}">
                <p14:modId xmlns:p14="http://schemas.microsoft.com/office/powerpoint/2010/main" val="1104262317"/>
              </p:ext>
            </p:extLst>
          </p:nvPr>
        </p:nvGraphicFramePr>
        <p:xfrm>
          <a:off x="722671" y="715065"/>
          <a:ext cx="10858055" cy="5457910"/>
        </p:xfrm>
        <a:graphic>
          <a:graphicData uri="http://schemas.openxmlformats.org/drawingml/2006/table">
            <a:tbl>
              <a:tblPr firstRow="1" bandRow="1">
                <a:tableStyleId>{5C22544A-7EE6-4342-B048-85BDC9FD1C3A}</a:tableStyleId>
              </a:tblPr>
              <a:tblGrid>
                <a:gridCol w="832006">
                  <a:extLst>
                    <a:ext uri="{9D8B030D-6E8A-4147-A177-3AD203B41FA5}">
                      <a16:colId xmlns:a16="http://schemas.microsoft.com/office/drawing/2014/main" val="20000"/>
                    </a:ext>
                  </a:extLst>
                </a:gridCol>
                <a:gridCol w="10026049">
                  <a:extLst>
                    <a:ext uri="{9D8B030D-6E8A-4147-A177-3AD203B41FA5}">
                      <a16:colId xmlns:a16="http://schemas.microsoft.com/office/drawing/2014/main" val="20001"/>
                    </a:ext>
                  </a:extLst>
                </a:gridCol>
              </a:tblGrid>
              <a:tr h="431990">
                <a:tc>
                  <a:txBody>
                    <a:bodyPr/>
                    <a:lstStyle/>
                    <a:p>
                      <a:r>
                        <a:rPr lang="en-US" dirty="0"/>
                        <a:t>Utility </a:t>
                      </a:r>
                    </a:p>
                  </a:txBody>
                  <a:tcPr/>
                </a:tc>
                <a:tc>
                  <a:txBody>
                    <a:bodyPr/>
                    <a:lstStyle/>
                    <a:p>
                      <a:r>
                        <a:rPr lang="en-US" dirty="0"/>
                        <a:t>Description</a:t>
                      </a:r>
                    </a:p>
                  </a:txBody>
                  <a:tcPr/>
                </a:tc>
                <a:extLst>
                  <a:ext uri="{0D108BD9-81ED-4DB2-BD59-A6C34878D82A}">
                    <a16:rowId xmlns:a16="http://schemas.microsoft.com/office/drawing/2014/main" val="10000"/>
                  </a:ext>
                </a:extLst>
              </a:tr>
              <a:tr h="720409">
                <a:tc rowSpan="2">
                  <a:txBody>
                    <a:bodyPr/>
                    <a:lstStyle/>
                    <a:p>
                      <a:pPr algn="ctr"/>
                      <a:r>
                        <a:rPr lang="en-US" dirty="0" err="1">
                          <a:solidFill>
                            <a:schemeClr val="bg1"/>
                          </a:solidFill>
                        </a:rPr>
                        <a:t>Tracert</a:t>
                      </a:r>
                      <a:r>
                        <a:rPr lang="en-US" dirty="0">
                          <a:solidFill>
                            <a:schemeClr val="bg1"/>
                          </a:solidFill>
                        </a:rPr>
                        <a:t>, traceroute</a:t>
                      </a:r>
                    </a:p>
                  </a:txBody>
                  <a:tcPr vert="vert270" anchor="ctr">
                    <a:solidFill>
                      <a:srgbClr val="5B9BD6"/>
                    </a:solidFill>
                  </a:tcPr>
                </a:tc>
                <a:tc>
                  <a:txBody>
                    <a:bodyPr/>
                    <a:lstStyle/>
                    <a:p>
                      <a:r>
                        <a:rPr lang="en-US" b="1" dirty="0" err="1"/>
                        <a:t>tracert</a:t>
                      </a:r>
                      <a:r>
                        <a:rPr lang="en-US" dirty="0"/>
                        <a:t> is similar to the </a:t>
                      </a:r>
                      <a:r>
                        <a:rPr lang="en-US" b="1" dirty="0"/>
                        <a:t>ping</a:t>
                      </a:r>
                      <a:r>
                        <a:rPr lang="en-US" dirty="0"/>
                        <a:t> utility in that it tests connectivity between devices; however,</a:t>
                      </a:r>
                      <a:r>
                        <a:rPr lang="en-US" b="1" baseline="0" dirty="0"/>
                        <a:t> </a:t>
                      </a:r>
                      <a:r>
                        <a:rPr lang="en-US" b="1" baseline="0" dirty="0" err="1"/>
                        <a:t>tracert</a:t>
                      </a:r>
                      <a:r>
                        <a:rPr lang="en-US" b="1" baseline="0" dirty="0"/>
                        <a:t> </a:t>
                      </a:r>
                      <a:r>
                        <a:rPr lang="en-US" baseline="0" dirty="0"/>
                        <a:t>also shows the path between the two devices.  </a:t>
                      </a:r>
                      <a:endParaRPr lang="en-US" dirty="0"/>
                    </a:p>
                  </a:txBody>
                  <a:tcPr/>
                </a:tc>
                <a:extLst>
                  <a:ext uri="{0D108BD9-81ED-4DB2-BD59-A6C34878D82A}">
                    <a16:rowId xmlns:a16="http://schemas.microsoft.com/office/drawing/2014/main" val="10001"/>
                  </a:ext>
                </a:extLst>
              </a:tr>
              <a:tr h="1319146">
                <a:tc vMerge="1">
                  <a:txBody>
                    <a:bodyPr/>
                    <a:lstStyle/>
                    <a:p>
                      <a:endParaRPr lang="en-US"/>
                    </a:p>
                  </a:txBody>
                  <a:tcPr/>
                </a:tc>
                <a:tc>
                  <a:txBody>
                    <a:bodyPr/>
                    <a:lstStyle/>
                    <a:p>
                      <a:r>
                        <a:rPr lang="en-US" baseline="0" dirty="0"/>
                        <a:t>Responses from each hop on the route are measured three times to provide an accurate representation of how long the packet takes to reach, and be returned by, the specific host.</a:t>
                      </a:r>
                    </a:p>
                    <a:p>
                      <a:pPr marL="285750" indent="-285750">
                        <a:buFont typeface="Arial" charset="0"/>
                        <a:buChar char="•"/>
                      </a:pPr>
                      <a:r>
                        <a:rPr lang="en-US" baseline="0" dirty="0"/>
                        <a:t>On a Windows system, use the </a:t>
                      </a:r>
                      <a:r>
                        <a:rPr lang="en-US" b="1" baseline="0" dirty="0" err="1"/>
                        <a:t>tracert</a:t>
                      </a:r>
                      <a:r>
                        <a:rPr lang="en-US" b="1" baseline="0" dirty="0"/>
                        <a:t> </a:t>
                      </a:r>
                      <a:r>
                        <a:rPr lang="en-US" baseline="0" dirty="0"/>
                        <a:t>command.</a:t>
                      </a:r>
                    </a:p>
                    <a:p>
                      <a:pPr marL="285750" indent="-285750">
                        <a:buFont typeface="Arial" charset="0"/>
                        <a:buChar char="•"/>
                      </a:pPr>
                      <a:r>
                        <a:rPr lang="en-US" baseline="0" dirty="0"/>
                        <a:t>On Linux and mac OS systems, use the </a:t>
                      </a:r>
                      <a:r>
                        <a:rPr lang="en-US" b="1" baseline="0" dirty="0"/>
                        <a:t>traceroute</a:t>
                      </a:r>
                      <a:r>
                        <a:rPr lang="en-US" baseline="0" dirty="0"/>
                        <a:t> command.</a:t>
                      </a:r>
                      <a:endParaRPr lang="en-US" dirty="0"/>
                    </a:p>
                  </a:txBody>
                  <a:tcPr/>
                </a:tc>
                <a:extLst>
                  <a:ext uri="{0D108BD9-81ED-4DB2-BD59-A6C34878D82A}">
                    <a16:rowId xmlns:a16="http://schemas.microsoft.com/office/drawing/2014/main" val="10002"/>
                  </a:ext>
                </a:extLst>
              </a:tr>
              <a:tr h="1065181">
                <a:tc>
                  <a:txBody>
                    <a:bodyPr/>
                    <a:lstStyle/>
                    <a:p>
                      <a:pPr algn="ctr"/>
                      <a:r>
                        <a:rPr lang="en-US" dirty="0" err="1">
                          <a:solidFill>
                            <a:schemeClr val="bg1"/>
                          </a:solidFill>
                        </a:rPr>
                        <a:t>nslookup</a:t>
                      </a:r>
                      <a:endParaRPr lang="en-US" dirty="0">
                        <a:solidFill>
                          <a:schemeClr val="bg1"/>
                        </a:solidFill>
                      </a:endParaRPr>
                    </a:p>
                  </a:txBody>
                  <a:tcPr vert="vert270" anchor="ctr">
                    <a:solidFill>
                      <a:srgbClr val="5B9BD6"/>
                    </a:solidFill>
                  </a:tcPr>
                </a:tc>
                <a:tc>
                  <a:txBody>
                    <a:bodyPr/>
                    <a:lstStyle/>
                    <a:p>
                      <a:r>
                        <a:rPr lang="en-US" b="1" dirty="0" err="1"/>
                        <a:t>nslookup</a:t>
                      </a:r>
                      <a:r>
                        <a:rPr lang="en-US" baseline="0" dirty="0"/>
                        <a:t> resolves (look up) the IP address of the </a:t>
                      </a:r>
                      <a:r>
                        <a:rPr lang="en-US" baseline="0" dirty="0" err="1"/>
                        <a:t>specifiedc</a:t>
                      </a:r>
                      <a:r>
                        <a:rPr lang="en-US" baseline="0" dirty="0"/>
                        <a:t> hostname.  It also displays additional name resolution information, such as the DNS </a:t>
                      </a:r>
                      <a:r>
                        <a:rPr lang="en-US" baseline="0" dirty="0" err="1"/>
                        <a:t>servder</a:t>
                      </a:r>
                      <a:r>
                        <a:rPr lang="en-US" baseline="0" dirty="0"/>
                        <a:t> used for the lookup request.</a:t>
                      </a:r>
                      <a:endParaRPr lang="en-US" dirty="0"/>
                    </a:p>
                  </a:txBody>
                  <a:tcPr/>
                </a:tc>
                <a:extLst>
                  <a:ext uri="{0D108BD9-81ED-4DB2-BD59-A6C34878D82A}">
                    <a16:rowId xmlns:a16="http://schemas.microsoft.com/office/drawing/2014/main" val="10003"/>
                  </a:ext>
                </a:extLst>
              </a:tr>
              <a:tr h="387987">
                <a:tc rowSpan="2">
                  <a:txBody>
                    <a:bodyPr/>
                    <a:lstStyle/>
                    <a:p>
                      <a:pPr algn="ctr"/>
                      <a:r>
                        <a:rPr lang="en-US" dirty="0" err="1">
                          <a:solidFill>
                            <a:schemeClr val="bg1"/>
                          </a:solidFill>
                        </a:rPr>
                        <a:t>netstat</a:t>
                      </a:r>
                      <a:endParaRPr lang="en-US" dirty="0">
                        <a:solidFill>
                          <a:schemeClr val="bg1"/>
                        </a:solidFill>
                      </a:endParaRPr>
                    </a:p>
                  </a:txBody>
                  <a:tcPr vert="vert270" anchor="ctr">
                    <a:solidFill>
                      <a:srgbClr val="5B9BD6"/>
                    </a:solidFill>
                  </a:tcPr>
                </a:tc>
                <a:tc>
                  <a:txBody>
                    <a:bodyPr/>
                    <a:lstStyle/>
                    <a:p>
                      <a:r>
                        <a:rPr lang="en-US" b="1" dirty="0" err="1"/>
                        <a:t>netstat</a:t>
                      </a:r>
                      <a:r>
                        <a:rPr lang="en-US" b="1" dirty="0"/>
                        <a:t> </a:t>
                      </a:r>
                      <a:r>
                        <a:rPr lang="en-US" dirty="0"/>
                        <a:t>displays the following IP-related statistics:</a:t>
                      </a:r>
                    </a:p>
                  </a:txBody>
                  <a:tcPr/>
                </a:tc>
                <a:extLst>
                  <a:ext uri="{0D108BD9-81ED-4DB2-BD59-A6C34878D82A}">
                    <a16:rowId xmlns:a16="http://schemas.microsoft.com/office/drawing/2014/main" val="10004"/>
                  </a:ext>
                </a:extLst>
              </a:tr>
              <a:tr h="1533197">
                <a:tc vMerge="1">
                  <a:txBody>
                    <a:bodyPr/>
                    <a:lstStyle/>
                    <a:p>
                      <a:endParaRPr lang="en-US"/>
                    </a:p>
                  </a:txBody>
                  <a:tcPr/>
                </a:tc>
                <a:tc>
                  <a:txBody>
                    <a:bodyPr/>
                    <a:lstStyle/>
                    <a:p>
                      <a:pPr marL="285750" indent="-285750">
                        <a:buFont typeface="Arial" charset="0"/>
                        <a:buChar char="•"/>
                      </a:pPr>
                      <a:r>
                        <a:rPr lang="en-US" dirty="0"/>
                        <a:t>Current</a:t>
                      </a:r>
                      <a:r>
                        <a:rPr lang="en-US" baseline="0" dirty="0"/>
                        <a:t> connections</a:t>
                      </a:r>
                    </a:p>
                    <a:p>
                      <a:pPr marL="285750" indent="-285750">
                        <a:buFont typeface="Arial" charset="0"/>
                        <a:buChar char="•"/>
                      </a:pPr>
                      <a:r>
                        <a:rPr lang="en-US" baseline="0" dirty="0"/>
                        <a:t>Incoming and outgoing connections</a:t>
                      </a:r>
                    </a:p>
                    <a:p>
                      <a:pPr marL="285750" indent="-285750">
                        <a:buFont typeface="Arial" charset="0"/>
                        <a:buChar char="•"/>
                      </a:pPr>
                      <a:r>
                        <a:rPr lang="en-US" baseline="0" dirty="0"/>
                        <a:t>Active sessions, ports, and sockets</a:t>
                      </a:r>
                    </a:p>
                    <a:p>
                      <a:pPr marL="285750" indent="-285750">
                        <a:buFont typeface="Arial" charset="0"/>
                        <a:buChar char="•"/>
                      </a:pPr>
                      <a:r>
                        <a:rPr lang="en-US" baseline="0" dirty="0"/>
                        <a:t>The local routing table</a:t>
                      </a:r>
                      <a:endParaRPr lang="en-US" dirty="0"/>
                    </a:p>
                    <a:p>
                      <a:pPr marL="285750" indent="-285750">
                        <a:buFont typeface="Arial" charset="0"/>
                        <a:buChar char="•"/>
                      </a:pP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2511" y="96842"/>
            <a:ext cx="2334409" cy="523220"/>
          </a:xfrm>
          <a:prstGeom prst="rect">
            <a:avLst/>
          </a:prstGeom>
          <a:noFill/>
        </p:spPr>
        <p:txBody>
          <a:bodyPr wrap="square" rtlCol="0">
            <a:spAutoFit/>
          </a:bodyPr>
          <a:lstStyle/>
          <a:p>
            <a:pPr algn="ctr"/>
            <a:r>
              <a:rPr lang="en-US" sz="2800" dirty="0"/>
              <a:t>CIAT CIS101A</a:t>
            </a:r>
          </a:p>
        </p:txBody>
      </p:sp>
      <p:pic>
        <p:nvPicPr>
          <p:cNvPr id="28674" name="Picture 2"/>
          <p:cNvPicPr>
            <a:picLocks noChangeAspect="1" noChangeArrowheads="1"/>
          </p:cNvPicPr>
          <p:nvPr/>
        </p:nvPicPr>
        <p:blipFill>
          <a:blip r:embed="rId2" cstate="print"/>
          <a:srcRect/>
          <a:stretch>
            <a:fillRect/>
          </a:stretch>
        </p:blipFill>
        <p:spPr bwMode="auto">
          <a:xfrm>
            <a:off x="1077686" y="750691"/>
            <a:ext cx="10352314" cy="538885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3907149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2511" y="191845"/>
            <a:ext cx="2334409" cy="523220"/>
          </a:xfrm>
          <a:prstGeom prst="rect">
            <a:avLst/>
          </a:prstGeom>
          <a:noFill/>
        </p:spPr>
        <p:txBody>
          <a:bodyPr wrap="square" rtlCol="0">
            <a:spAutoFit/>
          </a:bodyPr>
          <a:lstStyle/>
          <a:p>
            <a:pPr algn="ctr"/>
            <a:r>
              <a:rPr lang="en-US" sz="2800" dirty="0"/>
              <a:t>CIAT CIS101A</a:t>
            </a:r>
          </a:p>
        </p:txBody>
      </p:sp>
      <p:graphicFrame>
        <p:nvGraphicFramePr>
          <p:cNvPr id="2" name="Table 1"/>
          <p:cNvGraphicFramePr>
            <a:graphicFrameLocks noGrp="1"/>
          </p:cNvGraphicFramePr>
          <p:nvPr>
            <p:extLst>
              <p:ext uri="{D42A27DB-BD31-4B8C-83A1-F6EECF244321}">
                <p14:modId xmlns:p14="http://schemas.microsoft.com/office/powerpoint/2010/main" val="1587383106"/>
              </p:ext>
            </p:extLst>
          </p:nvPr>
        </p:nvGraphicFramePr>
        <p:xfrm>
          <a:off x="558140" y="826545"/>
          <a:ext cx="11044052" cy="4980488"/>
        </p:xfrm>
        <a:graphic>
          <a:graphicData uri="http://schemas.openxmlformats.org/drawingml/2006/table">
            <a:tbl>
              <a:tblPr firstRow="1" bandRow="1">
                <a:tableStyleId>{5C22544A-7EE6-4342-B048-85BDC9FD1C3A}</a:tableStyleId>
              </a:tblPr>
              <a:tblGrid>
                <a:gridCol w="934082">
                  <a:extLst>
                    <a:ext uri="{9D8B030D-6E8A-4147-A177-3AD203B41FA5}">
                      <a16:colId xmlns:a16="http://schemas.microsoft.com/office/drawing/2014/main" val="20000"/>
                    </a:ext>
                  </a:extLst>
                </a:gridCol>
                <a:gridCol w="532480">
                  <a:extLst>
                    <a:ext uri="{9D8B030D-6E8A-4147-A177-3AD203B41FA5}">
                      <a16:colId xmlns:a16="http://schemas.microsoft.com/office/drawing/2014/main" val="20001"/>
                    </a:ext>
                  </a:extLst>
                </a:gridCol>
                <a:gridCol w="9577490">
                  <a:extLst>
                    <a:ext uri="{9D8B030D-6E8A-4147-A177-3AD203B41FA5}">
                      <a16:colId xmlns:a16="http://schemas.microsoft.com/office/drawing/2014/main" val="20002"/>
                    </a:ext>
                  </a:extLst>
                </a:gridCol>
              </a:tblGrid>
              <a:tr h="622561">
                <a:tc rowSpan="8">
                  <a:txBody>
                    <a:bodyPr/>
                    <a:lstStyle/>
                    <a:p>
                      <a:pPr algn="ctr"/>
                      <a:r>
                        <a:rPr lang="en-US" dirty="0" err="1"/>
                        <a:t>nbtstat</a:t>
                      </a:r>
                      <a:endParaRPr lang="en-US" dirty="0"/>
                    </a:p>
                  </a:txBody>
                  <a:tcPr vert="vert270" anchor="ctr"/>
                </a:tc>
                <a:tc gridSpan="2">
                  <a:txBody>
                    <a:bodyPr/>
                    <a:lstStyle/>
                    <a:p>
                      <a:r>
                        <a:rPr lang="en-US" dirty="0" err="1"/>
                        <a:t>Nbtstat</a:t>
                      </a:r>
                      <a:r>
                        <a:rPr lang="en-US" dirty="0"/>
                        <a:t> is used to diagnose issues</a:t>
                      </a:r>
                      <a:r>
                        <a:rPr lang="en-US" baseline="0" dirty="0"/>
                        <a:t> regarding NetBIOS over TCP/IP.  </a:t>
                      </a:r>
                    </a:p>
                  </a:txBody>
                  <a:tcPr/>
                </a:tc>
                <a:tc hMerge="1">
                  <a:txBody>
                    <a:bodyPr/>
                    <a:lstStyle/>
                    <a:p>
                      <a:endParaRPr lang="en-US"/>
                    </a:p>
                  </a:txBody>
                  <a:tcPr/>
                </a:tc>
                <a:extLst>
                  <a:ext uri="{0D108BD9-81ED-4DB2-BD59-A6C34878D82A}">
                    <a16:rowId xmlns:a16="http://schemas.microsoft.com/office/drawing/2014/main" val="10000"/>
                  </a:ext>
                </a:extLst>
              </a:tr>
              <a:tr h="622561">
                <a:tc vMerge="1">
                  <a:txBody>
                    <a:bodyPr/>
                    <a:lstStyle/>
                    <a:p>
                      <a:endParaRPr lang="en-US" dirty="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The following options can be used with </a:t>
                      </a:r>
                      <a:r>
                        <a:rPr lang="en-US" baseline="0" dirty="0" err="1"/>
                        <a:t>nbtstat</a:t>
                      </a:r>
                      <a:r>
                        <a:rPr lang="en-US" baseline="0" dirty="0"/>
                        <a:t>:</a:t>
                      </a:r>
                      <a:endParaRPr lang="en-US" dirty="0"/>
                    </a:p>
                  </a:txBody>
                  <a:tcPr/>
                </a:tc>
                <a:tc hMerge="1">
                  <a:txBody>
                    <a:bodyPr/>
                    <a:lstStyle/>
                    <a:p>
                      <a:endParaRPr lang="en-US"/>
                    </a:p>
                  </a:txBody>
                  <a:tcPr/>
                </a:tc>
                <a:extLst>
                  <a:ext uri="{0D108BD9-81ED-4DB2-BD59-A6C34878D82A}">
                    <a16:rowId xmlns:a16="http://schemas.microsoft.com/office/drawing/2014/main" val="10001"/>
                  </a:ext>
                </a:extLst>
              </a:tr>
              <a:tr h="622561">
                <a:tc vMerge="1">
                  <a:txBody>
                    <a:bodyPr/>
                    <a:lstStyle/>
                    <a:p>
                      <a:endParaRPr lang="en-US" dirty="0"/>
                    </a:p>
                  </a:txBody>
                  <a:tcPr/>
                </a:tc>
                <a:tc>
                  <a:txBody>
                    <a:bodyPr/>
                    <a:lstStyle/>
                    <a:p>
                      <a:r>
                        <a:rPr lang="en-US" dirty="0"/>
                        <a:t>-c</a:t>
                      </a:r>
                    </a:p>
                  </a:txBody>
                  <a:tcPr/>
                </a:tc>
                <a:tc>
                  <a:txBody>
                    <a:bodyPr/>
                    <a:lstStyle/>
                    <a:p>
                      <a:r>
                        <a:rPr lang="en-US" dirty="0"/>
                        <a:t>Displays the NetBIOS</a:t>
                      </a:r>
                      <a:r>
                        <a:rPr lang="en-US" baseline="0" dirty="0"/>
                        <a:t> cache of remote machine names and their IP addresses.</a:t>
                      </a:r>
                      <a:endParaRPr lang="en-US" dirty="0"/>
                    </a:p>
                  </a:txBody>
                  <a:tcPr/>
                </a:tc>
                <a:extLst>
                  <a:ext uri="{0D108BD9-81ED-4DB2-BD59-A6C34878D82A}">
                    <a16:rowId xmlns:a16="http://schemas.microsoft.com/office/drawing/2014/main" val="10002"/>
                  </a:ext>
                </a:extLst>
              </a:tr>
              <a:tr h="622561">
                <a:tc vMerge="1">
                  <a:txBody>
                    <a:bodyPr/>
                    <a:lstStyle/>
                    <a:p>
                      <a:endParaRPr lang="en-US" dirty="0"/>
                    </a:p>
                  </a:txBody>
                  <a:tcPr/>
                </a:tc>
                <a:tc>
                  <a:txBody>
                    <a:bodyPr/>
                    <a:lstStyle/>
                    <a:p>
                      <a:r>
                        <a:rPr lang="en-US" dirty="0"/>
                        <a:t>-n</a:t>
                      </a:r>
                    </a:p>
                  </a:txBody>
                  <a:tcPr/>
                </a:tc>
                <a:tc>
                  <a:txBody>
                    <a:bodyPr/>
                    <a:lstStyle/>
                    <a:p>
                      <a:r>
                        <a:rPr lang="en-US" dirty="0"/>
                        <a:t>Displays NetBIOS names that have been registered on the local system.</a:t>
                      </a:r>
                    </a:p>
                  </a:txBody>
                  <a:tcPr/>
                </a:tc>
                <a:extLst>
                  <a:ext uri="{0D108BD9-81ED-4DB2-BD59-A6C34878D82A}">
                    <a16:rowId xmlns:a16="http://schemas.microsoft.com/office/drawing/2014/main" val="10003"/>
                  </a:ext>
                </a:extLst>
              </a:tr>
              <a:tr h="622561">
                <a:tc vMerge="1">
                  <a:txBody>
                    <a:bodyPr/>
                    <a:lstStyle/>
                    <a:p>
                      <a:endParaRPr lang="en-US" dirty="0"/>
                    </a:p>
                  </a:txBody>
                  <a:tcPr/>
                </a:tc>
                <a:tc>
                  <a:txBody>
                    <a:bodyPr/>
                    <a:lstStyle/>
                    <a:p>
                      <a:r>
                        <a:rPr lang="en-US" dirty="0"/>
                        <a:t>-r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Displays names resolved by broadcast and via WINS.</a:t>
                      </a:r>
                    </a:p>
                  </a:txBody>
                  <a:tcPr/>
                </a:tc>
                <a:extLst>
                  <a:ext uri="{0D108BD9-81ED-4DB2-BD59-A6C34878D82A}">
                    <a16:rowId xmlns:a16="http://schemas.microsoft.com/office/drawing/2014/main" val="10004"/>
                  </a:ext>
                </a:extLst>
              </a:tr>
              <a:tr h="622561">
                <a:tc vMerge="1">
                  <a:txBody>
                    <a:bodyPr/>
                    <a:lstStyle/>
                    <a:p>
                      <a:endParaRPr lang="en-US" dirty="0"/>
                    </a:p>
                  </a:txBody>
                  <a:tcPr/>
                </a:tc>
                <a:tc>
                  <a:txBody>
                    <a:bodyPr/>
                    <a:lstStyle/>
                    <a:p>
                      <a:r>
                        <a:rPr lang="en-US" dirty="0"/>
                        <a:t>-R</a:t>
                      </a:r>
                    </a:p>
                  </a:txBody>
                  <a:tcPr/>
                </a:tc>
                <a:tc>
                  <a:txBody>
                    <a:bodyPr/>
                    <a:lstStyle/>
                    <a:p>
                      <a:r>
                        <a:rPr lang="en-US" dirty="0"/>
                        <a:t>Clears and then reloads the remote cache name table.</a:t>
                      </a:r>
                    </a:p>
                  </a:txBody>
                  <a:tcPr/>
                </a:tc>
                <a:extLst>
                  <a:ext uri="{0D108BD9-81ED-4DB2-BD59-A6C34878D82A}">
                    <a16:rowId xmlns:a16="http://schemas.microsoft.com/office/drawing/2014/main" val="10005"/>
                  </a:ext>
                </a:extLst>
              </a:tr>
              <a:tr h="622561">
                <a:tc vMerge="1">
                  <a:txBody>
                    <a:bodyPr/>
                    <a:lstStyle/>
                    <a:p>
                      <a:endParaRPr lang="en-US" dirty="0"/>
                    </a:p>
                  </a:txBody>
                  <a:tcPr/>
                </a:tc>
                <a:tc>
                  <a:txBody>
                    <a:bodyPr/>
                    <a:lstStyle/>
                    <a:p>
                      <a:r>
                        <a:rPr lang="en-US" dirty="0"/>
                        <a:t>-S</a:t>
                      </a:r>
                    </a:p>
                  </a:txBody>
                  <a:tcPr/>
                </a:tc>
                <a:tc>
                  <a:txBody>
                    <a:bodyPr/>
                    <a:lstStyle/>
                    <a:p>
                      <a:r>
                        <a:rPr lang="en-US" dirty="0"/>
                        <a:t>Displays </a:t>
                      </a:r>
                      <a:r>
                        <a:rPr lang="en-US" dirty="0" err="1"/>
                        <a:t>curent</a:t>
                      </a:r>
                      <a:r>
                        <a:rPr lang="en-US" dirty="0"/>
                        <a:t> NETBIOS sessions with the destination IP addresses.</a:t>
                      </a:r>
                    </a:p>
                  </a:txBody>
                  <a:tcPr/>
                </a:tc>
                <a:extLst>
                  <a:ext uri="{0D108BD9-81ED-4DB2-BD59-A6C34878D82A}">
                    <a16:rowId xmlns:a16="http://schemas.microsoft.com/office/drawing/2014/main" val="10006"/>
                  </a:ext>
                </a:extLst>
              </a:tr>
              <a:tr h="622561">
                <a:tc vMerge="1">
                  <a:txBody>
                    <a:bodyPr/>
                    <a:lstStyle/>
                    <a:p>
                      <a:endParaRPr lang="en-US" dirty="0"/>
                    </a:p>
                  </a:txBody>
                  <a:tcPr/>
                </a:tc>
                <a:tc>
                  <a:txBody>
                    <a:bodyPr/>
                    <a:lstStyle/>
                    <a:p>
                      <a:r>
                        <a:rPr lang="en-US" dirty="0"/>
                        <a:t>-s</a:t>
                      </a:r>
                    </a:p>
                  </a:txBody>
                  <a:tcPr/>
                </a:tc>
                <a:tc>
                  <a:txBody>
                    <a:bodyPr/>
                    <a:lstStyle/>
                    <a:p>
                      <a:r>
                        <a:rPr lang="en-US" dirty="0"/>
                        <a:t>Displays current NETBIOS</a:t>
                      </a:r>
                      <a:r>
                        <a:rPr lang="en-US" baseline="0" dirty="0"/>
                        <a:t> sessions by NETBIOS names.</a:t>
                      </a:r>
                      <a:endParaRPr lang="en-US"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2511" y="191845"/>
            <a:ext cx="2334409" cy="523220"/>
          </a:xfrm>
          <a:prstGeom prst="rect">
            <a:avLst/>
          </a:prstGeom>
          <a:noFill/>
        </p:spPr>
        <p:txBody>
          <a:bodyPr wrap="square" rtlCol="0">
            <a:spAutoFit/>
          </a:bodyPr>
          <a:lstStyle/>
          <a:p>
            <a:pPr algn="ctr"/>
            <a:r>
              <a:rPr lang="en-US" sz="2800" dirty="0"/>
              <a:t>CIAT CIS101A</a:t>
            </a:r>
          </a:p>
        </p:txBody>
      </p:sp>
      <p:graphicFrame>
        <p:nvGraphicFramePr>
          <p:cNvPr id="2" name="Table 1"/>
          <p:cNvGraphicFramePr>
            <a:graphicFrameLocks noGrp="1"/>
          </p:cNvGraphicFramePr>
          <p:nvPr>
            <p:extLst>
              <p:ext uri="{D42A27DB-BD31-4B8C-83A1-F6EECF244321}">
                <p14:modId xmlns:p14="http://schemas.microsoft.com/office/powerpoint/2010/main" val="800053512"/>
              </p:ext>
            </p:extLst>
          </p:nvPr>
        </p:nvGraphicFramePr>
        <p:xfrm>
          <a:off x="651897" y="791265"/>
          <a:ext cx="11027486" cy="5249663"/>
        </p:xfrm>
        <a:graphic>
          <a:graphicData uri="http://schemas.openxmlformats.org/drawingml/2006/table">
            <a:tbl>
              <a:tblPr firstRow="1" bandRow="1">
                <a:tableStyleId>{5C22544A-7EE6-4342-B048-85BDC9FD1C3A}</a:tableStyleId>
              </a:tblPr>
              <a:tblGrid>
                <a:gridCol w="909709">
                  <a:extLst>
                    <a:ext uri="{9D8B030D-6E8A-4147-A177-3AD203B41FA5}">
                      <a16:colId xmlns:a16="http://schemas.microsoft.com/office/drawing/2014/main" val="20000"/>
                    </a:ext>
                  </a:extLst>
                </a:gridCol>
                <a:gridCol w="10117777">
                  <a:extLst>
                    <a:ext uri="{9D8B030D-6E8A-4147-A177-3AD203B41FA5}">
                      <a16:colId xmlns:a16="http://schemas.microsoft.com/office/drawing/2014/main" val="20001"/>
                    </a:ext>
                  </a:extLst>
                </a:gridCol>
              </a:tblGrid>
              <a:tr h="485543">
                <a:tc rowSpan="3">
                  <a:txBody>
                    <a:bodyPr/>
                    <a:lstStyle/>
                    <a:p>
                      <a:pPr algn="ctr"/>
                      <a:r>
                        <a:rPr lang="en-US" dirty="0">
                          <a:solidFill>
                            <a:schemeClr val="bg1"/>
                          </a:solidFill>
                        </a:rPr>
                        <a:t>Telnet</a:t>
                      </a:r>
                    </a:p>
                  </a:txBody>
                  <a:tcPr vert="vert270" anchor="ctr"/>
                </a:tc>
                <a:tc>
                  <a:txBody>
                    <a:bodyPr/>
                    <a:lstStyle/>
                    <a:p>
                      <a:r>
                        <a:rPr lang="en-US" sz="1400" dirty="0"/>
                        <a:t>The telnet utility is used for</a:t>
                      </a:r>
                      <a:r>
                        <a:rPr lang="en-US" sz="1400" baseline="0" dirty="0"/>
                        <a:t> remote server management.</a:t>
                      </a:r>
                      <a:endParaRPr lang="en-US" sz="1400" dirty="0"/>
                    </a:p>
                  </a:txBody>
                  <a:tcPr/>
                </a:tc>
                <a:extLst>
                  <a:ext uri="{0D108BD9-81ED-4DB2-BD59-A6C34878D82A}">
                    <a16:rowId xmlns:a16="http://schemas.microsoft.com/office/drawing/2014/main" val="10000"/>
                  </a:ext>
                </a:extLst>
              </a:tr>
              <a:tr h="1556399">
                <a:tc vMerge="1">
                  <a:txBody>
                    <a:bodyPr/>
                    <a:lstStyle/>
                    <a:p>
                      <a:endParaRPr lang="en-US" dirty="0"/>
                    </a:p>
                  </a:txBody>
                  <a:tcPr/>
                </a:tc>
                <a:tc>
                  <a:txBody>
                    <a:bodyPr/>
                    <a:lstStyle/>
                    <a:p>
                      <a:pPr marL="285750" indent="-285750">
                        <a:lnSpc>
                          <a:spcPct val="150000"/>
                        </a:lnSpc>
                        <a:buFont typeface="Arial" charset="0"/>
                        <a:buChar char="•"/>
                      </a:pPr>
                      <a:r>
                        <a:rPr lang="en-US" sz="1400" dirty="0"/>
                        <a:t>The</a:t>
                      </a:r>
                      <a:r>
                        <a:rPr lang="en-US" sz="1400" baseline="0" dirty="0"/>
                        <a:t> Telnet protocol must be running and configured on the remote server in order for a Telnet session to be established.</a:t>
                      </a:r>
                    </a:p>
                    <a:p>
                      <a:pPr marL="285750" indent="-285750">
                        <a:lnSpc>
                          <a:spcPct val="150000"/>
                        </a:lnSpc>
                        <a:buFont typeface="Arial" charset="0"/>
                        <a:buChar char="•"/>
                      </a:pPr>
                      <a:r>
                        <a:rPr lang="en-US" sz="1400" baseline="0" dirty="0"/>
                        <a:t>By default, Telnet does not encrypt transmissions (they are sent as clear text).</a:t>
                      </a:r>
                    </a:p>
                    <a:p>
                      <a:pPr marL="285750" indent="-285750">
                        <a:lnSpc>
                          <a:spcPct val="150000"/>
                        </a:lnSpc>
                        <a:buFont typeface="Arial" charset="0"/>
                        <a:buChar char="•"/>
                      </a:pPr>
                      <a:r>
                        <a:rPr lang="en-US" sz="1400" baseline="0" dirty="0"/>
                        <a:t>Telnet is mostly used by specialized industrial and scientific devices.</a:t>
                      </a:r>
                      <a:endParaRPr lang="en-US" sz="1400" dirty="0"/>
                    </a:p>
                  </a:txBody>
                  <a:tcPr/>
                </a:tc>
                <a:extLst>
                  <a:ext uri="{0D108BD9-81ED-4DB2-BD59-A6C34878D82A}">
                    <a16:rowId xmlns:a16="http://schemas.microsoft.com/office/drawing/2014/main" val="10001"/>
                  </a:ext>
                </a:extLst>
              </a:tr>
              <a:tr h="838061">
                <a:tc vMerge="1">
                  <a:txBody>
                    <a:bodyPr/>
                    <a:lstStyle/>
                    <a:p>
                      <a:endParaRPr lang="en-US" dirty="0"/>
                    </a:p>
                  </a:txBody>
                  <a:tcPr/>
                </a:tc>
                <a:tc>
                  <a:txBody>
                    <a:bodyPr/>
                    <a:lstStyle/>
                    <a:p>
                      <a:r>
                        <a:rPr lang="en-US" sz="1400" dirty="0"/>
                        <a:t>In addition to sending transmission in clear text, there are</a:t>
                      </a:r>
                      <a:r>
                        <a:rPr lang="en-US" sz="1400" baseline="0" dirty="0"/>
                        <a:t> several well-known vulnerabilities in the Telnet protocol.  Because of this, Telnet should not be used when sending sensitive information.</a:t>
                      </a:r>
                      <a:endParaRPr lang="en-US" sz="1400" dirty="0"/>
                    </a:p>
                  </a:txBody>
                  <a:tcPr/>
                </a:tc>
                <a:extLst>
                  <a:ext uri="{0D108BD9-81ED-4DB2-BD59-A6C34878D82A}">
                    <a16:rowId xmlns:a16="http://schemas.microsoft.com/office/drawing/2014/main" val="10002"/>
                  </a:ext>
                </a:extLst>
              </a:tr>
              <a:tr h="838061">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solidFill>
                        </a:rPr>
                        <a:t>SSH</a:t>
                      </a:r>
                    </a:p>
                    <a:p>
                      <a:pPr algn="ctr"/>
                      <a:endParaRPr lang="en-US" b="1" dirty="0">
                        <a:solidFill>
                          <a:schemeClr val="bg1"/>
                        </a:solidFill>
                      </a:endParaRPr>
                    </a:p>
                  </a:txBody>
                  <a:tcPr vert="vert270" anchor="ctr">
                    <a:solidFill>
                      <a:srgbClr val="5B9BD6"/>
                    </a:solidFill>
                  </a:tcPr>
                </a:tc>
                <a:tc>
                  <a:txBody>
                    <a:bodyPr/>
                    <a:lstStyle/>
                    <a:p>
                      <a:r>
                        <a:rPr lang="en-US" sz="1400" b="1" dirty="0">
                          <a:solidFill>
                            <a:schemeClr val="bg1"/>
                          </a:solidFill>
                        </a:rPr>
                        <a:t>Similar</a:t>
                      </a:r>
                      <a:r>
                        <a:rPr lang="en-US" sz="1400" b="1" baseline="0" dirty="0">
                          <a:solidFill>
                            <a:schemeClr val="bg1"/>
                          </a:solidFill>
                        </a:rPr>
                        <a:t> to Telnet, the SSH utility is used for remote server management; however, SSH encrypts all communications and is much more secure.</a:t>
                      </a:r>
                      <a:endParaRPr lang="en-US" sz="1400" b="1" dirty="0">
                        <a:solidFill>
                          <a:schemeClr val="bg1"/>
                        </a:solidFill>
                      </a:endParaRPr>
                    </a:p>
                  </a:txBody>
                  <a:tcPr>
                    <a:solidFill>
                      <a:srgbClr val="5B9BD6"/>
                    </a:solidFill>
                  </a:tcPr>
                </a:tc>
                <a:extLst>
                  <a:ext uri="{0D108BD9-81ED-4DB2-BD59-A6C34878D82A}">
                    <a16:rowId xmlns:a16="http://schemas.microsoft.com/office/drawing/2014/main" val="10003"/>
                  </a:ext>
                </a:extLst>
              </a:tr>
              <a:tr h="1531599">
                <a:tc vMerge="1">
                  <a:txBody>
                    <a:bodyPr/>
                    <a:lstStyle/>
                    <a:p>
                      <a:endParaRPr lang="en-US"/>
                    </a:p>
                  </a:txBody>
                  <a:tcPr/>
                </a:tc>
                <a:tc>
                  <a:txBody>
                    <a:bodyPr/>
                    <a:lstStyle/>
                    <a:p>
                      <a:pPr marL="285750" indent="-285750">
                        <a:lnSpc>
                          <a:spcPct val="150000"/>
                        </a:lnSpc>
                        <a:buFont typeface="Arial" charset="0"/>
                        <a:buChar char="•"/>
                      </a:pPr>
                      <a:r>
                        <a:rPr lang="en-US" sz="1400" dirty="0"/>
                        <a:t>SSH</a:t>
                      </a:r>
                      <a:r>
                        <a:rPr lang="en-US" sz="1400" baseline="0" dirty="0"/>
                        <a:t> can be used to remotely log on to a server and complete configuration tasks.</a:t>
                      </a:r>
                    </a:p>
                    <a:p>
                      <a:pPr marL="285750" indent="-285750">
                        <a:lnSpc>
                          <a:spcPct val="150000"/>
                        </a:lnSpc>
                        <a:buFont typeface="Arial" charset="0"/>
                        <a:buChar char="•"/>
                      </a:pPr>
                      <a:r>
                        <a:rPr lang="en-US" sz="1400" baseline="0" dirty="0"/>
                        <a:t>In order to establish an SSH session, the server must have the SSH process running and configured to allow remote connections.</a:t>
                      </a:r>
                    </a:p>
                    <a:p>
                      <a:pPr marL="285750" indent="-285750">
                        <a:lnSpc>
                          <a:spcPct val="150000"/>
                        </a:lnSpc>
                        <a:buFont typeface="Arial" charset="0"/>
                        <a:buChar char="•"/>
                      </a:pPr>
                      <a:r>
                        <a:rPr lang="en-US" sz="1400" baseline="0" dirty="0"/>
                        <a:t>Use the following syntax to establishing as SSH connection:</a:t>
                      </a:r>
                    </a:p>
                    <a:p>
                      <a:pPr lvl="1">
                        <a:lnSpc>
                          <a:spcPct val="150000"/>
                        </a:lnSpc>
                      </a:pPr>
                      <a:r>
                        <a:rPr lang="en-US" sz="1400" baseline="0" dirty="0" err="1"/>
                        <a:t>ssh</a:t>
                      </a:r>
                      <a:r>
                        <a:rPr lang="en-US" sz="1400" i="1" baseline="0" dirty="0"/>
                        <a:t>[username]</a:t>
                      </a:r>
                      <a:r>
                        <a:rPr lang="en-US" sz="1400" baseline="0" dirty="0"/>
                        <a:t>@</a:t>
                      </a:r>
                      <a:r>
                        <a:rPr lang="en-US" sz="1400" i="1" baseline="0" dirty="0"/>
                        <a:t>[</a:t>
                      </a:r>
                      <a:r>
                        <a:rPr lang="en-US" sz="1400" i="1" baseline="0" dirty="0" err="1"/>
                        <a:t>server_address</a:t>
                      </a:r>
                      <a:r>
                        <a:rPr lang="en-US" sz="1400" i="1" baseline="0" dirty="0"/>
                        <a:t>]</a:t>
                      </a:r>
                      <a:endParaRPr lang="en-US" sz="1400" i="1"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8666415-1069-4AB5-8194-7CCB077597B7}"/>
              </a:ext>
            </a:extLst>
          </p:cNvPr>
          <p:cNvSpPr>
            <a:spLocks noGrp="1"/>
          </p:cNvSpPr>
          <p:nvPr>
            <p:ph type="sldNum" sz="quarter" idx="12"/>
          </p:nvPr>
        </p:nvSpPr>
        <p:spPr/>
        <p:txBody>
          <a:bodyPr/>
          <a:lstStyle/>
          <a:p>
            <a:fld id="{532327B0-9D17-47B2-924E-9AE43063FE29}" type="slidenum">
              <a:rPr lang="en-US" smtClean="0"/>
              <a:pPr/>
              <a:t>36</a:t>
            </a:fld>
            <a:endParaRPr lang="en-US"/>
          </a:p>
        </p:txBody>
      </p:sp>
      <p:sp>
        <p:nvSpPr>
          <p:cNvPr id="6" name="TextBox 5">
            <a:extLst>
              <a:ext uri="{FF2B5EF4-FFF2-40B4-BE49-F238E27FC236}">
                <a16:creationId xmlns:a16="http://schemas.microsoft.com/office/drawing/2014/main" id="{5B897A11-3586-446E-8C23-A445C3F5290C}"/>
              </a:ext>
            </a:extLst>
          </p:cNvPr>
          <p:cNvSpPr txBox="1"/>
          <p:nvPr/>
        </p:nvSpPr>
        <p:spPr>
          <a:xfrm>
            <a:off x="1181686" y="2827606"/>
            <a:ext cx="10172114" cy="830997"/>
          </a:xfrm>
          <a:prstGeom prst="rect">
            <a:avLst/>
          </a:prstGeom>
          <a:noFill/>
        </p:spPr>
        <p:txBody>
          <a:bodyPr wrap="square" rtlCol="0">
            <a:spAutoFit/>
          </a:bodyPr>
          <a:lstStyle/>
          <a:p>
            <a:pPr algn="ctr"/>
            <a:r>
              <a:rPr lang="en-US" sz="4800" dirty="0"/>
              <a:t>End of CIS101A Class Session 8</a:t>
            </a:r>
          </a:p>
        </p:txBody>
      </p:sp>
    </p:spTree>
    <p:extLst>
      <p:ext uri="{BB962C8B-B14F-4D97-AF65-F5344CB8AC3E}">
        <p14:creationId xmlns:p14="http://schemas.microsoft.com/office/powerpoint/2010/main" val="733511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2511" y="191845"/>
            <a:ext cx="2334409" cy="523220"/>
          </a:xfrm>
          <a:prstGeom prst="rect">
            <a:avLst/>
          </a:prstGeom>
          <a:noFill/>
        </p:spPr>
        <p:txBody>
          <a:bodyPr wrap="square" rtlCol="0">
            <a:spAutoFit/>
          </a:bodyPr>
          <a:lstStyle/>
          <a:p>
            <a:pPr algn="ctr"/>
            <a:r>
              <a:rPr lang="en-US" sz="2800" dirty="0"/>
              <a:t>CIAT CIS101A</a:t>
            </a:r>
          </a:p>
        </p:txBody>
      </p:sp>
      <p:graphicFrame>
        <p:nvGraphicFramePr>
          <p:cNvPr id="2" name="Table 1"/>
          <p:cNvGraphicFramePr>
            <a:graphicFrameLocks noGrp="1"/>
          </p:cNvGraphicFramePr>
          <p:nvPr>
            <p:extLst>
              <p:ext uri="{D42A27DB-BD31-4B8C-83A1-F6EECF244321}">
                <p14:modId xmlns:p14="http://schemas.microsoft.com/office/powerpoint/2010/main" val="928970440"/>
              </p:ext>
            </p:extLst>
          </p:nvPr>
        </p:nvGraphicFramePr>
        <p:xfrm>
          <a:off x="677882" y="827314"/>
          <a:ext cx="10913424" cy="5220280"/>
        </p:xfrm>
        <a:graphic>
          <a:graphicData uri="http://schemas.openxmlformats.org/drawingml/2006/table">
            <a:tbl>
              <a:tblPr firstRow="1" bandRow="1">
                <a:tableStyleId>{5C22544A-7EE6-4342-B048-85BDC9FD1C3A}</a:tableStyleId>
              </a:tblPr>
              <a:tblGrid>
                <a:gridCol w="1710048">
                  <a:extLst>
                    <a:ext uri="{9D8B030D-6E8A-4147-A177-3AD203B41FA5}">
                      <a16:colId xmlns:a16="http://schemas.microsoft.com/office/drawing/2014/main" val="20000"/>
                    </a:ext>
                  </a:extLst>
                </a:gridCol>
                <a:gridCol w="641267">
                  <a:extLst>
                    <a:ext uri="{9D8B030D-6E8A-4147-A177-3AD203B41FA5}">
                      <a16:colId xmlns:a16="http://schemas.microsoft.com/office/drawing/2014/main" val="20001"/>
                    </a:ext>
                  </a:extLst>
                </a:gridCol>
                <a:gridCol w="8562109">
                  <a:extLst>
                    <a:ext uri="{9D8B030D-6E8A-4147-A177-3AD203B41FA5}">
                      <a16:colId xmlns:a16="http://schemas.microsoft.com/office/drawing/2014/main" val="20002"/>
                    </a:ext>
                  </a:extLst>
                </a:gridCol>
              </a:tblGrid>
              <a:tr h="270654">
                <a:tc>
                  <a:txBody>
                    <a:bodyPr/>
                    <a:lstStyle/>
                    <a:p>
                      <a:r>
                        <a:rPr lang="en-US" sz="1600" dirty="0"/>
                        <a:t>Characteristic</a:t>
                      </a:r>
                    </a:p>
                  </a:txBody>
                  <a:tcPr/>
                </a:tc>
                <a:tc gridSpan="2">
                  <a:txBody>
                    <a:bodyPr/>
                    <a:lstStyle/>
                    <a:p>
                      <a:r>
                        <a:rPr lang="en-US" sz="1600" dirty="0"/>
                        <a:t>Description</a:t>
                      </a:r>
                    </a:p>
                  </a:txBody>
                  <a:tcPr/>
                </a:tc>
                <a:tc hMerge="1">
                  <a:txBody>
                    <a:bodyPr/>
                    <a:lstStyle/>
                    <a:p>
                      <a:endParaRPr lang="en-US" dirty="0"/>
                    </a:p>
                  </a:txBody>
                  <a:tcPr/>
                </a:tc>
                <a:extLst>
                  <a:ext uri="{0D108BD9-81ED-4DB2-BD59-A6C34878D82A}">
                    <a16:rowId xmlns:a16="http://schemas.microsoft.com/office/drawing/2014/main" val="10000"/>
                  </a:ext>
                </a:extLst>
              </a:tr>
              <a:tr h="2013678">
                <a:tc rowSpan="2">
                  <a:txBody>
                    <a:bodyPr/>
                    <a:lstStyle/>
                    <a:p>
                      <a:pPr algn="ctr"/>
                      <a:r>
                        <a:rPr lang="en-US" dirty="0"/>
                        <a:t>Connection Method</a:t>
                      </a:r>
                    </a:p>
                  </a:txBody>
                  <a:tcPr vert="vert270" anchor="ctr"/>
                </a:tc>
                <a:tc>
                  <a:txBody>
                    <a:bodyPr/>
                    <a:lstStyle/>
                    <a:p>
                      <a:pPr algn="ctr"/>
                      <a:r>
                        <a:rPr lang="en-US" sz="1600" dirty="0"/>
                        <a:t>Ad hoc</a:t>
                      </a:r>
                    </a:p>
                  </a:txBody>
                  <a:tcPr vert="vert270" anchor="ctr"/>
                </a:tc>
                <a:tc>
                  <a:txBody>
                    <a:bodyPr/>
                    <a:lstStyle/>
                    <a:p>
                      <a:r>
                        <a:rPr lang="en-US" sz="1600" dirty="0"/>
                        <a:t>An </a:t>
                      </a:r>
                      <a:r>
                        <a:rPr lang="en-US" sz="1600" i="1" dirty="0"/>
                        <a:t>ad hoc </a:t>
                      </a:r>
                      <a:r>
                        <a:rPr lang="en-US" sz="1600" dirty="0"/>
                        <a:t>network works</a:t>
                      </a:r>
                      <a:r>
                        <a:rPr lang="en-US" sz="1600" baseline="0" dirty="0"/>
                        <a:t> in peer-to-peer mode. </a:t>
                      </a:r>
                    </a:p>
                    <a:p>
                      <a:pPr marL="285750" indent="-285750">
                        <a:lnSpc>
                          <a:spcPct val="100000"/>
                        </a:lnSpc>
                        <a:buFont typeface="Arial" charset="0"/>
                        <a:buChar char="•"/>
                      </a:pPr>
                      <a:r>
                        <a:rPr lang="en-US" sz="1600" baseline="0" dirty="0"/>
                        <a:t>The wireless NICs in each host communicate directly with one another.  </a:t>
                      </a:r>
                    </a:p>
                    <a:p>
                      <a:pPr marL="285750" indent="-285750">
                        <a:lnSpc>
                          <a:spcPct val="100000"/>
                        </a:lnSpc>
                        <a:buFont typeface="Arial" charset="0"/>
                        <a:buChar char="•"/>
                      </a:pPr>
                      <a:r>
                        <a:rPr lang="en-US" sz="1600" baseline="0" dirty="0"/>
                        <a:t>An ad hoc network is difficult to maintain for a large number of hosts because connections must be created between every other host, and special configurations are required to reach wired networks.</a:t>
                      </a:r>
                    </a:p>
                    <a:p>
                      <a:pPr marL="285750" indent="-285750">
                        <a:buFont typeface="Arial" charset="0"/>
                        <a:buChar char="•"/>
                      </a:pPr>
                      <a:endParaRPr lang="en-US" sz="1600" baseline="0" dirty="0"/>
                    </a:p>
                    <a:p>
                      <a:r>
                        <a:rPr lang="en-US" sz="1600" baseline="0" dirty="0"/>
                        <a:t>You will typically only use an ad hoc network to create a direct, temporary connection between two hosts.</a:t>
                      </a:r>
                      <a:endParaRPr lang="en-US" sz="1600" dirty="0"/>
                    </a:p>
                  </a:txBody>
                  <a:tcPr/>
                </a:tc>
                <a:extLst>
                  <a:ext uri="{0D108BD9-81ED-4DB2-BD59-A6C34878D82A}">
                    <a16:rowId xmlns:a16="http://schemas.microsoft.com/office/drawing/2014/main" val="10001"/>
                  </a:ext>
                </a:extLst>
              </a:tr>
              <a:tr h="2013678">
                <a:tc vMerge="1">
                  <a:txBody>
                    <a:bodyPr/>
                    <a:lstStyle/>
                    <a:p>
                      <a:endParaRPr lang="en-US" dirty="0"/>
                    </a:p>
                  </a:txBody>
                  <a:tcPr/>
                </a:tc>
                <a:tc>
                  <a:txBody>
                    <a:bodyPr/>
                    <a:lstStyle/>
                    <a:p>
                      <a:pPr algn="ctr"/>
                      <a:r>
                        <a:rPr lang="en-US" sz="1600" dirty="0"/>
                        <a:t>Infrastructure</a:t>
                      </a:r>
                    </a:p>
                  </a:txBody>
                  <a:tcPr vert="vert270" anchor="ctr"/>
                </a:tc>
                <a:tc>
                  <a:txBody>
                    <a:bodyPr/>
                    <a:lstStyle/>
                    <a:p>
                      <a:r>
                        <a:rPr lang="en-US" sz="1600" dirty="0"/>
                        <a:t>An </a:t>
                      </a:r>
                      <a:r>
                        <a:rPr lang="en-US" sz="1600" i="1" dirty="0"/>
                        <a:t>infrastructure</a:t>
                      </a:r>
                      <a:r>
                        <a:rPr lang="en-US" sz="1600" baseline="0" dirty="0"/>
                        <a:t> wireless network employs an access point that functions like a hub on an Ethernet network.  </a:t>
                      </a:r>
                    </a:p>
                    <a:p>
                      <a:pPr marL="285750" indent="-285750">
                        <a:buFont typeface="Arial" charset="0"/>
                        <a:buChar char="•"/>
                      </a:pPr>
                      <a:r>
                        <a:rPr lang="en-US" sz="1600" baseline="0" dirty="0"/>
                        <a:t>With an infrastructure network, you can easily add hosts without increasing administrative efforts (scalable), and the access point can be easily connected to a wired network, allowing clients to access both wired and wireless hosts.</a:t>
                      </a:r>
                    </a:p>
                    <a:p>
                      <a:endParaRPr lang="en-US" sz="1600" baseline="0" dirty="0"/>
                    </a:p>
                    <a:p>
                      <a:r>
                        <a:rPr lang="en-US" sz="1600" baseline="0" dirty="0"/>
                        <a:t>You should implement an infrastructure network for all but the smallest of wireless networks.</a:t>
                      </a:r>
                    </a:p>
                  </a:txBody>
                  <a:tcPr/>
                </a:tc>
                <a:extLst>
                  <a:ext uri="{0D108BD9-81ED-4DB2-BD59-A6C34878D82A}">
                    <a16:rowId xmlns:a16="http://schemas.microsoft.com/office/drawing/2014/main" val="10002"/>
                  </a:ext>
                </a:extLst>
              </a:tr>
              <a:tr h="829162">
                <a:tc>
                  <a:txBody>
                    <a:bodyPr/>
                    <a:lstStyle/>
                    <a:p>
                      <a:r>
                        <a:rPr lang="en-US" dirty="0"/>
                        <a:t>Service</a:t>
                      </a:r>
                      <a:r>
                        <a:rPr lang="en-US" baseline="0" dirty="0"/>
                        <a:t> Set Identifier (SSID)</a:t>
                      </a:r>
                      <a:endParaRPr lang="en-US" dirty="0"/>
                    </a:p>
                  </a:txBody>
                  <a:tcPr/>
                </a:tc>
                <a:tc gridSpan="2">
                  <a:txBody>
                    <a:bodyPr/>
                    <a:lstStyle/>
                    <a:p>
                      <a:r>
                        <a:rPr lang="en-US" sz="1600" dirty="0"/>
                        <a:t>The SSID, also called the network name,</a:t>
                      </a:r>
                      <a:r>
                        <a:rPr lang="en-US" sz="1600" baseline="0" dirty="0"/>
                        <a:t> groups wireless devices together into the same logical network.  All devices on the same network must use the same SSID.</a:t>
                      </a:r>
                      <a:endParaRPr lang="en-US" sz="1600" dirty="0"/>
                    </a:p>
                  </a:txBody>
                  <a:tcPr/>
                </a:tc>
                <a:tc hMerge="1">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2511" y="191845"/>
            <a:ext cx="2334409" cy="523220"/>
          </a:xfrm>
          <a:prstGeom prst="rect">
            <a:avLst/>
          </a:prstGeom>
          <a:noFill/>
        </p:spPr>
        <p:txBody>
          <a:bodyPr wrap="square" rtlCol="0">
            <a:spAutoFit/>
          </a:bodyPr>
          <a:lstStyle/>
          <a:p>
            <a:pPr algn="ctr"/>
            <a:r>
              <a:rPr lang="en-US" sz="2800" dirty="0"/>
              <a:t>CIAT CIS101A</a:t>
            </a:r>
          </a:p>
        </p:txBody>
      </p:sp>
      <p:sp>
        <p:nvSpPr>
          <p:cNvPr id="2" name="TextBox 1"/>
          <p:cNvSpPr txBox="1"/>
          <p:nvPr/>
        </p:nvSpPr>
        <p:spPr>
          <a:xfrm>
            <a:off x="1026627" y="916450"/>
            <a:ext cx="10207428" cy="584775"/>
          </a:xfrm>
          <a:prstGeom prst="rect">
            <a:avLst/>
          </a:prstGeom>
          <a:noFill/>
        </p:spPr>
        <p:txBody>
          <a:bodyPr wrap="square" rtlCol="0">
            <a:spAutoFit/>
          </a:bodyPr>
          <a:lstStyle/>
          <a:p>
            <a:r>
              <a:rPr lang="en-US" sz="1600" dirty="0"/>
              <a:t>The original 802.11 specification operation in the 2.4  GHz range and provided up to 2 Mbps.  Additional IEEE subcommittees have further refined wireless networking, resulting in the following standards:</a:t>
            </a:r>
          </a:p>
        </p:txBody>
      </p:sp>
      <p:graphicFrame>
        <p:nvGraphicFramePr>
          <p:cNvPr id="3" name="Table 2"/>
          <p:cNvGraphicFramePr>
            <a:graphicFrameLocks noGrp="1"/>
          </p:cNvGraphicFramePr>
          <p:nvPr>
            <p:extLst>
              <p:ext uri="{D42A27DB-BD31-4B8C-83A1-F6EECF244321}">
                <p14:modId xmlns:p14="http://schemas.microsoft.com/office/powerpoint/2010/main" val="850893561"/>
              </p:ext>
            </p:extLst>
          </p:nvPr>
        </p:nvGraphicFramePr>
        <p:xfrm>
          <a:off x="1026627" y="1702610"/>
          <a:ext cx="10207428" cy="4055932"/>
        </p:xfrm>
        <a:graphic>
          <a:graphicData uri="http://schemas.openxmlformats.org/drawingml/2006/table">
            <a:tbl>
              <a:tblPr firstRow="1" bandRow="1">
                <a:tableStyleId>{5C22544A-7EE6-4342-B048-85BDC9FD1C3A}</a:tableStyleId>
              </a:tblPr>
              <a:tblGrid>
                <a:gridCol w="1701238">
                  <a:extLst>
                    <a:ext uri="{9D8B030D-6E8A-4147-A177-3AD203B41FA5}">
                      <a16:colId xmlns:a16="http://schemas.microsoft.com/office/drawing/2014/main" val="20000"/>
                    </a:ext>
                  </a:extLst>
                </a:gridCol>
                <a:gridCol w="1701238">
                  <a:extLst>
                    <a:ext uri="{9D8B030D-6E8A-4147-A177-3AD203B41FA5}">
                      <a16:colId xmlns:a16="http://schemas.microsoft.com/office/drawing/2014/main" val="20001"/>
                    </a:ext>
                  </a:extLst>
                </a:gridCol>
                <a:gridCol w="1701238">
                  <a:extLst>
                    <a:ext uri="{9D8B030D-6E8A-4147-A177-3AD203B41FA5}">
                      <a16:colId xmlns:a16="http://schemas.microsoft.com/office/drawing/2014/main" val="20002"/>
                    </a:ext>
                  </a:extLst>
                </a:gridCol>
                <a:gridCol w="1701238">
                  <a:extLst>
                    <a:ext uri="{9D8B030D-6E8A-4147-A177-3AD203B41FA5}">
                      <a16:colId xmlns:a16="http://schemas.microsoft.com/office/drawing/2014/main" val="20003"/>
                    </a:ext>
                  </a:extLst>
                </a:gridCol>
                <a:gridCol w="1701238">
                  <a:extLst>
                    <a:ext uri="{9D8B030D-6E8A-4147-A177-3AD203B41FA5}">
                      <a16:colId xmlns:a16="http://schemas.microsoft.com/office/drawing/2014/main" val="20004"/>
                    </a:ext>
                  </a:extLst>
                </a:gridCol>
                <a:gridCol w="1701238">
                  <a:extLst>
                    <a:ext uri="{9D8B030D-6E8A-4147-A177-3AD203B41FA5}">
                      <a16:colId xmlns:a16="http://schemas.microsoft.com/office/drawing/2014/main" val="20005"/>
                    </a:ext>
                  </a:extLst>
                </a:gridCol>
              </a:tblGrid>
              <a:tr h="396685">
                <a:tc rowSpan="2">
                  <a:txBody>
                    <a:bodyPr/>
                    <a:lstStyle/>
                    <a:p>
                      <a:pPr algn="ctr"/>
                      <a:r>
                        <a:rPr lang="en-US" sz="1400" dirty="0"/>
                        <a:t>Specification</a:t>
                      </a:r>
                    </a:p>
                  </a:txBody>
                  <a:tcPr/>
                </a:tc>
                <a:tc gridSpan="5">
                  <a:txBody>
                    <a:bodyPr/>
                    <a:lstStyle/>
                    <a:p>
                      <a:pPr algn="ctr"/>
                      <a:r>
                        <a:rPr lang="en-US" sz="1400" dirty="0"/>
                        <a:t>Standard</a:t>
                      </a:r>
                    </a:p>
                  </a:txBody>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dirty="0"/>
                    </a:p>
                  </a:txBody>
                  <a:tcPr/>
                </a:tc>
                <a:extLst>
                  <a:ext uri="{0D108BD9-81ED-4DB2-BD59-A6C34878D82A}">
                    <a16:rowId xmlns:a16="http://schemas.microsoft.com/office/drawing/2014/main" val="10000"/>
                  </a:ext>
                </a:extLst>
              </a:tr>
              <a:tr h="406433">
                <a:tc vMerge="1">
                  <a:txBody>
                    <a:bodyPr/>
                    <a:lstStyle/>
                    <a:p>
                      <a:endParaRPr lang="en-US"/>
                    </a:p>
                  </a:txBody>
                  <a:tcPr/>
                </a:tc>
                <a:tc>
                  <a:txBody>
                    <a:bodyPr/>
                    <a:lstStyle/>
                    <a:p>
                      <a:pPr algn="ctr"/>
                      <a:r>
                        <a:rPr lang="en-US" sz="1400" dirty="0"/>
                        <a:t>802.11 a</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802.11 b</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802.11 g</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802.11 n</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802.11 ac</a:t>
                      </a:r>
                    </a:p>
                  </a:txBody>
                  <a:tcPr/>
                </a:tc>
                <a:extLst>
                  <a:ext uri="{0D108BD9-81ED-4DB2-BD59-A6C34878D82A}">
                    <a16:rowId xmlns:a16="http://schemas.microsoft.com/office/drawing/2014/main" val="10001"/>
                  </a:ext>
                </a:extLst>
              </a:tr>
              <a:tr h="952043">
                <a:tc>
                  <a:txBody>
                    <a:bodyPr/>
                    <a:lstStyle/>
                    <a:p>
                      <a:pPr algn="ctr"/>
                      <a:r>
                        <a:rPr lang="en-US" sz="1400" dirty="0"/>
                        <a:t>Frequency</a:t>
                      </a:r>
                    </a:p>
                  </a:txBody>
                  <a:tcPr/>
                </a:tc>
                <a:tc>
                  <a:txBody>
                    <a:bodyPr/>
                    <a:lstStyle/>
                    <a:p>
                      <a:pPr algn="ctr"/>
                      <a:r>
                        <a:rPr lang="en-US" sz="1400" dirty="0"/>
                        <a:t>5 GHz (U-NII)</a:t>
                      </a:r>
                    </a:p>
                  </a:txBody>
                  <a:tcPr/>
                </a:tc>
                <a:tc>
                  <a:txBody>
                    <a:bodyPr/>
                    <a:lstStyle/>
                    <a:p>
                      <a:pPr algn="ctr"/>
                      <a:r>
                        <a:rPr lang="en-US" sz="1400" dirty="0"/>
                        <a:t>2.4</a:t>
                      </a:r>
                      <a:r>
                        <a:rPr lang="en-US" sz="1400" baseline="0" dirty="0"/>
                        <a:t> </a:t>
                      </a:r>
                      <a:r>
                        <a:rPr lang="en-US" sz="1400" dirty="0"/>
                        <a:t>GHz (ISM)</a:t>
                      </a:r>
                    </a:p>
                  </a:txBody>
                  <a:tcPr/>
                </a:tc>
                <a:tc>
                  <a:txBody>
                    <a:bodyPr/>
                    <a:lstStyle/>
                    <a:p>
                      <a:pPr algn="ctr"/>
                      <a:r>
                        <a:rPr lang="en-US" sz="1400" dirty="0"/>
                        <a:t>2.4 GHz</a:t>
                      </a:r>
                      <a:r>
                        <a:rPr lang="en-US" sz="1400" baseline="0" dirty="0"/>
                        <a:t> (ISM)</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2.4 GHz (ISM) or 5 GHz (U-NII)</a:t>
                      </a:r>
                    </a:p>
                    <a:p>
                      <a:pPr algn="ctr"/>
                      <a:endParaRPr lang="en-US" sz="1400" dirty="0"/>
                    </a:p>
                  </a:txBody>
                  <a:tcPr/>
                </a:tc>
                <a:tc>
                  <a:txBody>
                    <a:bodyPr/>
                    <a:lstStyle/>
                    <a:p>
                      <a:pPr algn="ctr"/>
                      <a:r>
                        <a:rPr lang="en-US" sz="1400" dirty="0"/>
                        <a:t>5 GHz (U-NII)</a:t>
                      </a:r>
                    </a:p>
                  </a:txBody>
                  <a:tcPr/>
                </a:tc>
                <a:extLst>
                  <a:ext uri="{0D108BD9-81ED-4DB2-BD59-A6C34878D82A}">
                    <a16:rowId xmlns:a16="http://schemas.microsoft.com/office/drawing/2014/main" val="10002"/>
                  </a:ext>
                </a:extLst>
              </a:tr>
              <a:tr h="674364">
                <a:tc>
                  <a:txBody>
                    <a:bodyPr/>
                    <a:lstStyle/>
                    <a:p>
                      <a:pPr algn="ctr"/>
                      <a:r>
                        <a:rPr lang="en-US" sz="1400" dirty="0"/>
                        <a:t>Maximum speed</a:t>
                      </a:r>
                    </a:p>
                  </a:txBody>
                  <a:tcPr/>
                </a:tc>
                <a:tc>
                  <a:txBody>
                    <a:bodyPr/>
                    <a:lstStyle/>
                    <a:p>
                      <a:pPr algn="ctr"/>
                      <a:r>
                        <a:rPr lang="en-US" sz="1400" dirty="0"/>
                        <a:t>54 Mbps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11 Mbps</a:t>
                      </a:r>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54 Mbps</a:t>
                      </a:r>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600 Mbps</a:t>
                      </a:r>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1.3 Mbps</a:t>
                      </a:r>
                    </a:p>
                    <a:p>
                      <a:pPr algn="ctr"/>
                      <a:endParaRPr lang="en-US" sz="1400" dirty="0"/>
                    </a:p>
                  </a:txBody>
                  <a:tcPr/>
                </a:tc>
                <a:extLst>
                  <a:ext uri="{0D108BD9-81ED-4DB2-BD59-A6C34878D82A}">
                    <a16:rowId xmlns:a16="http://schemas.microsoft.com/office/drawing/2014/main" val="10003"/>
                  </a:ext>
                </a:extLst>
              </a:tr>
              <a:tr h="674364">
                <a:tc>
                  <a:txBody>
                    <a:bodyPr/>
                    <a:lstStyle/>
                    <a:p>
                      <a:pPr algn="ctr"/>
                      <a:r>
                        <a:rPr lang="en-US" sz="1400" dirty="0"/>
                        <a:t>Maximum distance</a:t>
                      </a:r>
                    </a:p>
                  </a:txBody>
                  <a:tcPr/>
                </a:tc>
                <a:tc>
                  <a:txBody>
                    <a:bodyPr/>
                    <a:lstStyle/>
                    <a:p>
                      <a:pPr algn="ctr"/>
                      <a:r>
                        <a:rPr lang="en-US" sz="1400" dirty="0"/>
                        <a:t>100 ft.</a:t>
                      </a:r>
                    </a:p>
                  </a:txBody>
                  <a:tcPr/>
                </a:tc>
                <a:tc>
                  <a:txBody>
                    <a:bodyPr/>
                    <a:lstStyle/>
                    <a:p>
                      <a:pPr algn="ctr"/>
                      <a:r>
                        <a:rPr lang="en-US" sz="1400" dirty="0"/>
                        <a:t>150 ft.</a:t>
                      </a:r>
                    </a:p>
                  </a:txBody>
                  <a:tcPr/>
                </a:tc>
                <a:tc>
                  <a:txBody>
                    <a:bodyPr/>
                    <a:lstStyle/>
                    <a:p>
                      <a:pPr algn="ctr"/>
                      <a:r>
                        <a:rPr lang="en-US" sz="1400" dirty="0"/>
                        <a:t>150 ft.</a:t>
                      </a:r>
                    </a:p>
                  </a:txBody>
                  <a:tcPr/>
                </a:tc>
                <a:tc>
                  <a:txBody>
                    <a:bodyPr/>
                    <a:lstStyle/>
                    <a:p>
                      <a:pPr algn="ctr"/>
                      <a:r>
                        <a:rPr lang="en-US" sz="1400" dirty="0"/>
                        <a:t>300 ft.</a:t>
                      </a:r>
                    </a:p>
                  </a:txBody>
                  <a:tcPr/>
                </a:tc>
                <a:tc>
                  <a:txBody>
                    <a:bodyPr/>
                    <a:lstStyle/>
                    <a:p>
                      <a:pPr algn="ctr"/>
                      <a:r>
                        <a:rPr lang="en-US" sz="1400" dirty="0"/>
                        <a:t>150 ft.</a:t>
                      </a:r>
                    </a:p>
                  </a:txBody>
                  <a:tcPr/>
                </a:tc>
                <a:extLst>
                  <a:ext uri="{0D108BD9-81ED-4DB2-BD59-A6C34878D82A}">
                    <a16:rowId xmlns:a16="http://schemas.microsoft.com/office/drawing/2014/main" val="10004"/>
                  </a:ext>
                </a:extLst>
              </a:tr>
              <a:tr h="952043">
                <a:tc>
                  <a:txBody>
                    <a:bodyPr/>
                    <a:lstStyle/>
                    <a:p>
                      <a:pPr algn="ctr"/>
                      <a:r>
                        <a:rPr lang="en-US" sz="1400" dirty="0"/>
                        <a:t>Channels (non-overlapped)</a:t>
                      </a:r>
                    </a:p>
                  </a:txBody>
                  <a:tcPr/>
                </a:tc>
                <a:tc>
                  <a:txBody>
                    <a:bodyPr/>
                    <a:lstStyle/>
                    <a:p>
                      <a:pPr algn="ctr"/>
                      <a:r>
                        <a:rPr lang="en-US" sz="1400" dirty="0"/>
                        <a:t>23 (12)</a:t>
                      </a:r>
                    </a:p>
                  </a:txBody>
                  <a:tcPr/>
                </a:tc>
                <a:tc>
                  <a:txBody>
                    <a:bodyPr/>
                    <a:lstStyle/>
                    <a:p>
                      <a:pPr algn="ctr"/>
                      <a:r>
                        <a:rPr lang="en-US" sz="1400" dirty="0"/>
                        <a:t>11(3)</a:t>
                      </a:r>
                    </a:p>
                  </a:txBody>
                  <a:tcPr/>
                </a:tc>
                <a:tc>
                  <a:txBody>
                    <a:bodyPr/>
                    <a:lstStyle/>
                    <a:p>
                      <a:pPr algn="ctr"/>
                      <a:r>
                        <a:rPr lang="en-US" sz="1400" dirty="0"/>
                        <a:t>11(3)</a:t>
                      </a:r>
                    </a:p>
                  </a:txBody>
                  <a:tcPr/>
                </a:tc>
                <a:tc>
                  <a:txBody>
                    <a:bodyPr/>
                    <a:lstStyle/>
                    <a:p>
                      <a:pPr algn="ctr"/>
                      <a:r>
                        <a:rPr lang="en-US" sz="1400" dirty="0"/>
                        <a:t>2.4 GHz: 11 (3 or 1)</a:t>
                      </a:r>
                      <a:r>
                        <a:rPr lang="en-US" sz="1400" baseline="0" dirty="0"/>
                        <a:t> 5 GHZ: 23 (12 OR 6)</a:t>
                      </a:r>
                      <a:endParaRPr lang="en-US" sz="1400" dirty="0"/>
                    </a:p>
                  </a:txBody>
                  <a:tcPr/>
                </a:tc>
                <a:tc>
                  <a:txBody>
                    <a:bodyPr/>
                    <a:lstStyle/>
                    <a:p>
                      <a:pPr algn="ctr"/>
                      <a:r>
                        <a:rPr lang="en-US" sz="1400" dirty="0"/>
                        <a:t>Depends</a:t>
                      </a:r>
                      <a:r>
                        <a:rPr lang="en-US" sz="1400" baseline="0" dirty="0"/>
                        <a:t> on configuration</a:t>
                      </a:r>
                      <a:endParaRPr lang="en-US" sz="14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2511" y="191845"/>
            <a:ext cx="2334409" cy="523220"/>
          </a:xfrm>
          <a:prstGeom prst="rect">
            <a:avLst/>
          </a:prstGeom>
          <a:noFill/>
        </p:spPr>
        <p:txBody>
          <a:bodyPr wrap="square" rtlCol="0">
            <a:spAutoFit/>
          </a:bodyPr>
          <a:lstStyle/>
          <a:p>
            <a:pPr algn="ctr"/>
            <a:r>
              <a:rPr lang="en-US" sz="2800" dirty="0"/>
              <a:t>CIAT CIS101A</a:t>
            </a:r>
          </a:p>
        </p:txBody>
      </p:sp>
      <p:graphicFrame>
        <p:nvGraphicFramePr>
          <p:cNvPr id="2" name="Table 1">
            <a:extLst>
              <a:ext uri="{FF2B5EF4-FFF2-40B4-BE49-F238E27FC236}">
                <a16:creationId xmlns:a16="http://schemas.microsoft.com/office/drawing/2014/main" id="{DACC48C5-8951-404E-831A-0B04DDB30426}"/>
              </a:ext>
            </a:extLst>
          </p:cNvPr>
          <p:cNvGraphicFramePr>
            <a:graphicFrameLocks noGrp="1"/>
          </p:cNvGraphicFramePr>
          <p:nvPr>
            <p:extLst>
              <p:ext uri="{D42A27DB-BD31-4B8C-83A1-F6EECF244321}">
                <p14:modId xmlns:p14="http://schemas.microsoft.com/office/powerpoint/2010/main" val="2190412798"/>
              </p:ext>
            </p:extLst>
          </p:nvPr>
        </p:nvGraphicFramePr>
        <p:xfrm>
          <a:off x="479223" y="715065"/>
          <a:ext cx="11098488" cy="5439144"/>
        </p:xfrm>
        <a:graphic>
          <a:graphicData uri="http://schemas.openxmlformats.org/drawingml/2006/table">
            <a:tbl>
              <a:tblPr firstRow="1" bandRow="1">
                <a:tableStyleId>{5C22544A-7EE6-4342-B048-85BDC9FD1C3A}</a:tableStyleId>
              </a:tblPr>
              <a:tblGrid>
                <a:gridCol w="11098488">
                  <a:extLst>
                    <a:ext uri="{9D8B030D-6E8A-4147-A177-3AD203B41FA5}">
                      <a16:colId xmlns:a16="http://schemas.microsoft.com/office/drawing/2014/main" val="100770203"/>
                    </a:ext>
                  </a:extLst>
                </a:gridCol>
              </a:tblGrid>
              <a:tr h="344415">
                <a:tc>
                  <a:txBody>
                    <a:bodyPr/>
                    <a:lstStyle/>
                    <a:p>
                      <a:r>
                        <a:rPr lang="en-US" sz="1700" dirty="0"/>
                        <a:t>Be aware of the following regarding the wireless networks:</a:t>
                      </a:r>
                    </a:p>
                  </a:txBody>
                  <a:tcPr marL="86104" marR="86104" marT="43052" marB="43052"/>
                </a:tc>
                <a:extLst>
                  <a:ext uri="{0D108BD9-81ED-4DB2-BD59-A6C34878D82A}">
                    <a16:rowId xmlns:a16="http://schemas.microsoft.com/office/drawing/2014/main" val="3345447750"/>
                  </a:ext>
                </a:extLst>
              </a:tr>
              <a:tr h="602726">
                <a:tc>
                  <a:txBody>
                    <a:bodyPr/>
                    <a:lstStyle/>
                    <a:p>
                      <a:pPr marL="285750" indent="-285750">
                        <a:buFont typeface="Arial" panose="020B0604020202020204" pitchFamily="34" charset="0"/>
                        <a:buChar char="•"/>
                      </a:pPr>
                      <a:r>
                        <a:rPr lang="en-US" sz="1700" dirty="0"/>
                        <a:t>The actual speed and maximum distance depends on several factors including obstructions (such as walls), antenna strength, and interference.</a:t>
                      </a:r>
                    </a:p>
                  </a:txBody>
                  <a:tcPr marL="86104" marR="86104" marT="43052" marB="43052"/>
                </a:tc>
                <a:extLst>
                  <a:ext uri="{0D108BD9-81ED-4DB2-BD59-A6C34878D82A}">
                    <a16:rowId xmlns:a16="http://schemas.microsoft.com/office/drawing/2014/main" val="660562537"/>
                  </a:ext>
                </a:extLst>
              </a:tr>
              <a:tr h="602726">
                <a:tc>
                  <a:txBody>
                    <a:bodyPr/>
                    <a:lstStyle/>
                    <a:p>
                      <a:pPr marL="285750" indent="-285750">
                        <a:buFont typeface="Arial" panose="020B0604020202020204" pitchFamily="34" charset="0"/>
                        <a:buChar char="•"/>
                      </a:pPr>
                      <a:r>
                        <a:rPr lang="en-US" sz="1700" dirty="0"/>
                        <a:t>The speed of data transmission decreases as the distance between the transmitter and receiver increases.  In other words, in practice, you can get the maximum distance or the maximum speed, but not both.</a:t>
                      </a:r>
                    </a:p>
                  </a:txBody>
                  <a:tcPr marL="86104" marR="86104" marT="43052" marB="43052"/>
                </a:tc>
                <a:extLst>
                  <a:ext uri="{0D108BD9-81ED-4DB2-BD59-A6C34878D82A}">
                    <a16:rowId xmlns:a16="http://schemas.microsoft.com/office/drawing/2014/main" val="1749124977"/>
                  </a:ext>
                </a:extLst>
              </a:tr>
              <a:tr h="1894282">
                <a:tc>
                  <a:txBody>
                    <a:bodyPr/>
                    <a:lstStyle/>
                    <a:p>
                      <a:pPr marL="285750" indent="-285750">
                        <a:buFont typeface="Arial" panose="020B0604020202020204" pitchFamily="34" charset="0"/>
                        <a:buChar char="•"/>
                      </a:pPr>
                      <a:r>
                        <a:rPr lang="en-US" sz="1700" dirty="0"/>
                        <a:t>The ability of newer devices to communicate with older devices depends on the capabilities of the transmit radios in the access point.  For example, some 802.11n devices can transmit at either 2.4 GHz or 5.75 GHz.</a:t>
                      </a:r>
                    </a:p>
                    <a:p>
                      <a:pPr marL="742950" lvl="1" indent="-285750">
                        <a:buFont typeface="Arial" panose="020B0604020202020204" pitchFamily="34" charset="0"/>
                        <a:buChar char="•"/>
                      </a:pPr>
                      <a:r>
                        <a:rPr lang="en-US" sz="1700" dirty="0"/>
                        <a:t>While the radio is capable of transmitting at either frequency, a single radio cannot transmit at both frequencies at the same time.</a:t>
                      </a:r>
                    </a:p>
                    <a:p>
                      <a:pPr marL="742950" lvl="1" indent="-285750">
                        <a:buFont typeface="Arial" panose="020B0604020202020204" pitchFamily="34" charset="0"/>
                        <a:buChar char="•"/>
                      </a:pPr>
                      <a:r>
                        <a:rPr lang="en-US" sz="1700" dirty="0"/>
                        <a:t>When you connect a legacy device to the wireless network, all devices on the network operate at the legacy speed.  For example, connecting an 802.11 b device to an 802.11 n or 802.11 g access point slows down the network to 802.11 b speeds.</a:t>
                      </a:r>
                    </a:p>
                  </a:txBody>
                  <a:tcPr marL="86104" marR="86104" marT="43052" marB="43052"/>
                </a:tc>
                <a:extLst>
                  <a:ext uri="{0D108BD9-81ED-4DB2-BD59-A6C34878D82A}">
                    <a16:rowId xmlns:a16="http://schemas.microsoft.com/office/drawing/2014/main" val="1817902630"/>
                  </a:ext>
                </a:extLst>
              </a:tr>
              <a:tr h="1119348">
                <a:tc>
                  <a:txBody>
                    <a:bodyPr/>
                    <a:lstStyle/>
                    <a:p>
                      <a:pPr marL="285750" indent="-285750">
                        <a:buFont typeface="Arial" panose="020B0604020202020204" pitchFamily="34" charset="0"/>
                        <a:buChar char="•"/>
                      </a:pPr>
                      <a:r>
                        <a:rPr lang="en-US" sz="1700" dirty="0"/>
                        <a:t>A </a:t>
                      </a:r>
                      <a:r>
                        <a:rPr lang="en-US" sz="1700" i="1" dirty="0"/>
                        <a:t>dual band </a:t>
                      </a:r>
                      <a:r>
                        <a:rPr lang="en-US" sz="1700" dirty="0"/>
                        <a:t>access point can use one radio to transmit at one frequency, and a different radio to transmit at a different frequency.  For example, you can configure many 802.11n devices to use one radio to communicate at 5.75 GHz with 802.11a devices, and the remaining radios to use 2.4 GHz to communicate with 802.11 n devices.  Dual band 802.11 a and 802.11 g devices are also available.</a:t>
                      </a:r>
                    </a:p>
                  </a:txBody>
                  <a:tcPr marL="86104" marR="86104" marT="43052" marB="43052"/>
                </a:tc>
                <a:extLst>
                  <a:ext uri="{0D108BD9-81ED-4DB2-BD59-A6C34878D82A}">
                    <a16:rowId xmlns:a16="http://schemas.microsoft.com/office/drawing/2014/main" val="3696507954"/>
                  </a:ext>
                </a:extLst>
              </a:tr>
              <a:tr h="861037">
                <a:tc>
                  <a:txBody>
                    <a:bodyPr/>
                    <a:lstStyle/>
                    <a:p>
                      <a:pPr marL="285750" indent="-285750">
                        <a:buFont typeface="Arial" panose="020B0604020202020204" pitchFamily="34" charset="0"/>
                        <a:buChar char="•"/>
                      </a:pPr>
                      <a:r>
                        <a:rPr lang="en-US" sz="1700" dirty="0"/>
                        <a:t>When you configure an access point, some configuration utilities use the term </a:t>
                      </a:r>
                      <a:r>
                        <a:rPr lang="en-US" sz="1700" i="1" dirty="0"/>
                        <a:t>mixed mode </a:t>
                      </a:r>
                      <a:r>
                        <a:rPr lang="en-US" sz="1700" dirty="0"/>
                        <a:t>to designate a network with both 802.11 n and non-802.11 n clients.  In this configuration, one radio transmitter is used for legacy clients, and the remaining radio transmitter are used for 802.11n clients.</a:t>
                      </a:r>
                    </a:p>
                  </a:txBody>
                  <a:tcPr marL="86104" marR="86104" marT="43052" marB="43052"/>
                </a:tc>
                <a:extLst>
                  <a:ext uri="{0D108BD9-81ED-4DB2-BD59-A6C34878D82A}">
                    <a16:rowId xmlns:a16="http://schemas.microsoft.com/office/drawing/2014/main" val="52080391"/>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85257" y="191845"/>
            <a:ext cx="9318172" cy="523220"/>
          </a:xfrm>
          <a:prstGeom prst="rect">
            <a:avLst/>
          </a:prstGeom>
          <a:noFill/>
        </p:spPr>
        <p:txBody>
          <a:bodyPr wrap="square" rtlCol="0">
            <a:spAutoFit/>
          </a:bodyPr>
          <a:lstStyle/>
          <a:p>
            <a:pPr algn="ctr"/>
            <a:r>
              <a:rPr lang="en-US" sz="2800" dirty="0"/>
              <a:t>6.8.5 Wireless </a:t>
            </a:r>
            <a:r>
              <a:rPr lang="en-US" sz="2800"/>
              <a:t>Security Facts</a:t>
            </a:r>
            <a:endParaRPr lang="en-US" sz="2800" dirty="0"/>
          </a:p>
        </p:txBody>
      </p:sp>
      <p:sp>
        <p:nvSpPr>
          <p:cNvPr id="2" name="TextBox 1"/>
          <p:cNvSpPr txBox="1"/>
          <p:nvPr/>
        </p:nvSpPr>
        <p:spPr>
          <a:xfrm>
            <a:off x="979714" y="1034143"/>
            <a:ext cx="10308772" cy="369332"/>
          </a:xfrm>
          <a:prstGeom prst="rect">
            <a:avLst/>
          </a:prstGeom>
          <a:noFill/>
        </p:spPr>
        <p:txBody>
          <a:bodyPr wrap="square" rtlCol="0">
            <a:spAutoFit/>
          </a:bodyPr>
          <a:lstStyle/>
          <a:p>
            <a:r>
              <a:rPr lang="en-US" dirty="0"/>
              <a:t>Authentication to wireless networks is implemented using the following methods:</a:t>
            </a:r>
          </a:p>
        </p:txBody>
      </p:sp>
      <p:graphicFrame>
        <p:nvGraphicFramePr>
          <p:cNvPr id="3" name="Table 2"/>
          <p:cNvGraphicFramePr>
            <a:graphicFrameLocks noGrp="1"/>
          </p:cNvGraphicFramePr>
          <p:nvPr>
            <p:extLst>
              <p:ext uri="{D42A27DB-BD31-4B8C-83A1-F6EECF244321}">
                <p14:modId xmlns:p14="http://schemas.microsoft.com/office/powerpoint/2010/main" val="2037040985"/>
              </p:ext>
            </p:extLst>
          </p:nvPr>
        </p:nvGraphicFramePr>
        <p:xfrm>
          <a:off x="979714" y="1544863"/>
          <a:ext cx="10308772" cy="4376965"/>
        </p:xfrm>
        <a:graphic>
          <a:graphicData uri="http://schemas.openxmlformats.org/drawingml/2006/table">
            <a:tbl>
              <a:tblPr firstRow="1" bandRow="1">
                <a:tableStyleId>{5C22544A-7EE6-4342-B048-85BDC9FD1C3A}</a:tableStyleId>
              </a:tblPr>
              <a:tblGrid>
                <a:gridCol w="1896077">
                  <a:extLst>
                    <a:ext uri="{9D8B030D-6E8A-4147-A177-3AD203B41FA5}">
                      <a16:colId xmlns:a16="http://schemas.microsoft.com/office/drawing/2014/main" val="20000"/>
                    </a:ext>
                  </a:extLst>
                </a:gridCol>
                <a:gridCol w="8412695">
                  <a:extLst>
                    <a:ext uri="{9D8B030D-6E8A-4147-A177-3AD203B41FA5}">
                      <a16:colId xmlns:a16="http://schemas.microsoft.com/office/drawing/2014/main" val="20001"/>
                    </a:ext>
                  </a:extLst>
                </a:gridCol>
              </a:tblGrid>
              <a:tr h="769924">
                <a:tc>
                  <a:txBody>
                    <a:bodyPr/>
                    <a:lstStyle/>
                    <a:p>
                      <a:r>
                        <a:rPr lang="en-US" dirty="0"/>
                        <a:t>Method</a:t>
                      </a:r>
                    </a:p>
                  </a:txBody>
                  <a:tcPr/>
                </a:tc>
                <a:tc>
                  <a:txBody>
                    <a:bodyPr/>
                    <a:lstStyle/>
                    <a:p>
                      <a:r>
                        <a:rPr lang="en-US" dirty="0"/>
                        <a:t>Description</a:t>
                      </a:r>
                    </a:p>
                  </a:txBody>
                  <a:tcPr/>
                </a:tc>
                <a:extLst>
                  <a:ext uri="{0D108BD9-81ED-4DB2-BD59-A6C34878D82A}">
                    <a16:rowId xmlns:a16="http://schemas.microsoft.com/office/drawing/2014/main" val="10000"/>
                  </a:ext>
                </a:extLst>
              </a:tr>
              <a:tr h="3607041">
                <a:tc>
                  <a:txBody>
                    <a:bodyPr/>
                    <a:lstStyle/>
                    <a:p>
                      <a:r>
                        <a:rPr lang="en-US" dirty="0"/>
                        <a:t>Open</a:t>
                      </a:r>
                    </a:p>
                  </a:txBody>
                  <a:tcPr/>
                </a:tc>
                <a:tc>
                  <a:txBody>
                    <a:bodyPr/>
                    <a:lstStyle/>
                    <a:p>
                      <a:pPr>
                        <a:lnSpc>
                          <a:spcPct val="200000"/>
                        </a:lnSpc>
                      </a:pPr>
                      <a:r>
                        <a:rPr lang="en-US" dirty="0"/>
                        <a:t>Open authentication</a:t>
                      </a:r>
                      <a:r>
                        <a:rPr lang="en-US" baseline="0" dirty="0"/>
                        <a:t> requires that clients provide a MAC address in order to connect to the wireless network.</a:t>
                      </a:r>
                    </a:p>
                    <a:p>
                      <a:pPr marL="285750" indent="-285750">
                        <a:lnSpc>
                          <a:spcPct val="200000"/>
                        </a:lnSpc>
                        <a:buFont typeface="Arial" charset="0"/>
                        <a:buChar char="•"/>
                      </a:pPr>
                      <a:r>
                        <a:rPr lang="en-US" baseline="0" dirty="0"/>
                        <a:t>You can use open authentication to allow any wireless client to connect to the AP.</a:t>
                      </a:r>
                    </a:p>
                    <a:p>
                      <a:pPr marL="285750" indent="-285750">
                        <a:lnSpc>
                          <a:spcPct val="200000"/>
                        </a:lnSpc>
                        <a:buFont typeface="Arial" charset="0"/>
                        <a:buChar char="•"/>
                      </a:pPr>
                      <a:r>
                        <a:rPr lang="en-US" baseline="0" dirty="0"/>
                        <a:t>You can implement MAC address filtering to restrict access to the AP to only known (or allowed) MAC addresses.</a:t>
                      </a:r>
                    </a:p>
                    <a:p>
                      <a:pPr marL="285750" indent="-285750">
                        <a:lnSpc>
                          <a:spcPct val="200000"/>
                        </a:lnSpc>
                        <a:buFont typeface="Arial" charset="0"/>
                        <a:buChar char="•"/>
                      </a:pPr>
                      <a:r>
                        <a:rPr lang="en-US" baseline="0" dirty="0"/>
                        <a:t>Because MAC addresses are easily spoofed, this provides little practical security.</a:t>
                      </a:r>
                      <a:endParaRPr lang="en-US"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390714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2511" y="191845"/>
            <a:ext cx="2334409" cy="523220"/>
          </a:xfrm>
          <a:prstGeom prst="rect">
            <a:avLst/>
          </a:prstGeom>
          <a:noFill/>
        </p:spPr>
        <p:txBody>
          <a:bodyPr wrap="square" rtlCol="0">
            <a:spAutoFit/>
          </a:bodyPr>
          <a:lstStyle/>
          <a:p>
            <a:pPr algn="ctr"/>
            <a:r>
              <a:rPr lang="en-US" sz="2800" dirty="0"/>
              <a:t>CIAT CIS101A</a:t>
            </a:r>
          </a:p>
        </p:txBody>
      </p:sp>
      <p:pic>
        <p:nvPicPr>
          <p:cNvPr id="7170" name="Picture 2"/>
          <p:cNvPicPr>
            <a:picLocks noChangeAspect="1" noChangeArrowheads="1"/>
          </p:cNvPicPr>
          <p:nvPr/>
        </p:nvPicPr>
        <p:blipFill>
          <a:blip r:embed="rId2" cstate="print"/>
          <a:srcRect/>
          <a:stretch>
            <a:fillRect/>
          </a:stretch>
        </p:blipFill>
        <p:spPr bwMode="auto">
          <a:xfrm>
            <a:off x="936171" y="859971"/>
            <a:ext cx="10406743" cy="5225143"/>
          </a:xfrm>
          <a:prstGeom prst="rect">
            <a:avLst/>
          </a:prstGeom>
          <a:noFill/>
          <a:ln w="9525">
            <a:noFill/>
            <a:miter lim="800000"/>
            <a:headEnd/>
            <a:tailEnd/>
          </a:ln>
        </p:spPr>
      </p:pic>
    </p:spTree>
    <p:extLst>
      <p:ext uri="{BB962C8B-B14F-4D97-AF65-F5344CB8AC3E}">
        <p14:creationId xmlns:p14="http://schemas.microsoft.com/office/powerpoint/2010/main" val="1390714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2511" y="191845"/>
            <a:ext cx="2334409" cy="523220"/>
          </a:xfrm>
          <a:prstGeom prst="rect">
            <a:avLst/>
          </a:prstGeom>
          <a:noFill/>
        </p:spPr>
        <p:txBody>
          <a:bodyPr wrap="square" rtlCol="0">
            <a:spAutoFit/>
          </a:bodyPr>
          <a:lstStyle/>
          <a:p>
            <a:pPr algn="ctr"/>
            <a:r>
              <a:rPr lang="en-US" sz="2800" dirty="0"/>
              <a:t>CIAT CIS101A</a:t>
            </a:r>
          </a:p>
        </p:txBody>
      </p:sp>
      <p:pic>
        <p:nvPicPr>
          <p:cNvPr id="8194" name="Picture 2"/>
          <p:cNvPicPr>
            <a:picLocks noChangeAspect="1" noChangeArrowheads="1"/>
          </p:cNvPicPr>
          <p:nvPr/>
        </p:nvPicPr>
        <p:blipFill>
          <a:blip r:embed="rId2" cstate="print"/>
          <a:srcRect/>
          <a:stretch>
            <a:fillRect/>
          </a:stretch>
        </p:blipFill>
        <p:spPr bwMode="auto">
          <a:xfrm>
            <a:off x="653143" y="818696"/>
            <a:ext cx="10689771" cy="5026933"/>
          </a:xfrm>
          <a:prstGeom prst="rect">
            <a:avLst/>
          </a:prstGeom>
          <a:noFill/>
          <a:ln w="9525">
            <a:noFill/>
            <a:miter lim="800000"/>
            <a:headEnd/>
            <a:tailEnd/>
          </a:ln>
        </p:spPr>
      </p:pic>
    </p:spTree>
    <p:extLst>
      <p:ext uri="{BB962C8B-B14F-4D97-AF65-F5344CB8AC3E}">
        <p14:creationId xmlns:p14="http://schemas.microsoft.com/office/powerpoint/2010/main" val="1390714942"/>
      </p:ext>
    </p:extLst>
  </p:cSld>
  <p:clrMapOvr>
    <a:masterClrMapping/>
  </p:clrMapOvr>
</p:sld>
</file>

<file path=ppt/theme/theme1.xml><?xml version="1.0" encoding="utf-8"?>
<a:theme xmlns:a="http://schemas.openxmlformats.org/drawingml/2006/main" name="Retrospec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3381</TotalTime>
  <Words>4436</Words>
  <Application>Microsoft Office PowerPoint</Application>
  <PresentationFormat>Widescreen</PresentationFormat>
  <Paragraphs>388</Paragraphs>
  <Slides>36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Calibri Light</vt:lpstr>
      <vt:lpstr>Courier New</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Bradford Bridge</dc:creator>
  <cp:lastModifiedBy>Student</cp:lastModifiedBy>
  <cp:revision>195</cp:revision>
  <dcterms:created xsi:type="dcterms:W3CDTF">2017-03-12T01:51:19Z</dcterms:created>
  <dcterms:modified xsi:type="dcterms:W3CDTF">2018-02-08T17:49:17Z</dcterms:modified>
</cp:coreProperties>
</file>