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62" r:id="rId2"/>
    <p:sldMasterId id="2147483672" r:id="rId3"/>
  </p:sldMasterIdLst>
  <p:notesMasterIdLst>
    <p:notesMasterId r:id="rId57"/>
  </p:notesMasterIdLst>
  <p:sldIdLst>
    <p:sldId id="256" r:id="rId4"/>
    <p:sldId id="258" r:id="rId5"/>
    <p:sldId id="262" r:id="rId6"/>
    <p:sldId id="263" r:id="rId7"/>
    <p:sldId id="266" r:id="rId8"/>
    <p:sldId id="264" r:id="rId9"/>
    <p:sldId id="269" r:id="rId10"/>
    <p:sldId id="265" r:id="rId11"/>
    <p:sldId id="261" r:id="rId12"/>
    <p:sldId id="267" r:id="rId13"/>
    <p:sldId id="270" r:id="rId14"/>
    <p:sldId id="272" r:id="rId15"/>
    <p:sldId id="275" r:id="rId16"/>
    <p:sldId id="271" r:id="rId17"/>
    <p:sldId id="274"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307" r:id="rId32"/>
    <p:sldId id="308" r:id="rId33"/>
    <p:sldId id="309" r:id="rId34"/>
    <p:sldId id="310" r:id="rId35"/>
    <p:sldId id="311" r:id="rId36"/>
    <p:sldId id="312"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26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87" d="100"/>
          <a:sy n="87" d="100"/>
        </p:scale>
        <p:origin x="133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a:solidFill>
                  <a:schemeClr val="tx2"/>
                </a:solidFill>
                <a:latin typeface="Arial" panose="020B0604020202020204" pitchFamily="34" charset="0"/>
                <a:cs typeface="Arial" panose="020B0604020202020204" pitchFamily="34" charset="0"/>
              </a:rPr>
              <a:t>Phase I User Responses</a:t>
            </a:r>
          </a:p>
        </c:rich>
      </c:tx>
      <c:layout>
        <c:manualLayout>
          <c:xMode val="edge"/>
          <c:yMode val="edge"/>
          <c:x val="0.20172293379937642"/>
          <c:y val="2.57620599911151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Phase I User Responses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619-48F0-8E8D-509059ED799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619-48F0-8E8D-509059ED799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619-48F0-8E8D-509059ED799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619-48F0-8E8D-509059ED7992}"/>
              </c:ext>
            </c:extLst>
          </c:dPt>
          <c:cat>
            <c:strRef>
              <c:f>Sheet1!$A$2:$A$5</c:f>
              <c:strCache>
                <c:ptCount val="4"/>
                <c:pt idx="0">
                  <c:v>Questions Clear/Agreement Type as Expected</c:v>
                </c:pt>
                <c:pt idx="1">
                  <c:v>Questions Clear/Disagree w/Agreement Type</c:v>
                </c:pt>
                <c:pt idx="2">
                  <c:v>Questions Should Be Refined</c:v>
                </c:pt>
                <c:pt idx="3">
                  <c:v>Incomplete/User Error</c:v>
                </c:pt>
              </c:strCache>
            </c:strRef>
          </c:cat>
          <c:val>
            <c:numRef>
              <c:f>Sheet1!$B$2:$B$5</c:f>
              <c:numCache>
                <c:formatCode>0.00%</c:formatCode>
                <c:ptCount val="4"/>
                <c:pt idx="0">
                  <c:v>0.60409999999999997</c:v>
                </c:pt>
                <c:pt idx="1">
                  <c:v>0.125</c:v>
                </c:pt>
                <c:pt idx="2">
                  <c:v>0.1875</c:v>
                </c:pt>
                <c:pt idx="3">
                  <c:v>8.3299999999999999E-2</c:v>
                </c:pt>
              </c:numCache>
            </c:numRef>
          </c:val>
          <c:extLst>
            <c:ext xmlns:c16="http://schemas.microsoft.com/office/drawing/2014/chart" uri="{C3380CC4-5D6E-409C-BE32-E72D297353CC}">
              <c16:uniqueId val="{00000000-FE59-4EE4-A3E1-C9161CB5BCF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image" Target="../media/image18.jpg"/></Relationships>
</file>

<file path=ppt/diagrams/_rels/drawing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331381-937B-4C49-A899-9D5F9FF67CD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B8475A7-EFD3-42B3-B803-D867B9092FDC}">
      <dgm:prSet phldrT="[Text]"/>
      <dgm:spPr/>
      <dgm:t>
        <a:bodyPr/>
        <a:lstStyle/>
        <a:p>
          <a:r>
            <a:rPr lang="en-US" dirty="0" smtClean="0">
              <a:latin typeface="Arial" panose="020B0604020202020204" pitchFamily="34" charset="0"/>
              <a:cs typeface="Arial" panose="020B0604020202020204" pitchFamily="34" charset="0"/>
            </a:rPr>
            <a:t>Legal agreements impact University researchers and administrators on a daily basis</a:t>
          </a:r>
          <a:endParaRPr lang="en-US" dirty="0">
            <a:latin typeface="Arial" panose="020B0604020202020204" pitchFamily="34" charset="0"/>
            <a:cs typeface="Arial" panose="020B0604020202020204" pitchFamily="34" charset="0"/>
          </a:endParaRPr>
        </a:p>
      </dgm:t>
    </dgm:pt>
    <dgm:pt modelId="{BB33B920-A610-45E4-95B7-7FC2DDD1B522}" type="parTrans" cxnId="{19D1FC71-8C85-41F1-B569-FBAC5939CC60}">
      <dgm:prSet/>
      <dgm:spPr/>
      <dgm:t>
        <a:bodyPr/>
        <a:lstStyle/>
        <a:p>
          <a:endParaRPr lang="en-US"/>
        </a:p>
      </dgm:t>
    </dgm:pt>
    <dgm:pt modelId="{11572C7C-EE93-4C74-BF7F-3DFED06B4744}" type="sibTrans" cxnId="{19D1FC71-8C85-41F1-B569-FBAC5939CC60}">
      <dgm:prSet/>
      <dgm:spPr/>
      <dgm:t>
        <a:bodyPr/>
        <a:lstStyle/>
        <a:p>
          <a:endParaRPr lang="en-US"/>
        </a:p>
      </dgm:t>
    </dgm:pt>
    <dgm:pt modelId="{30367682-3820-4221-8C35-1427F75210E3}">
      <dgm:prSet phldrT="[Text]"/>
      <dgm:spPr/>
      <dgm:t>
        <a:bodyPr/>
        <a:lstStyle/>
        <a:p>
          <a:r>
            <a:rPr lang="en-US" dirty="0" smtClean="0">
              <a:latin typeface="Arial" panose="020B0604020202020204" pitchFamily="34" charset="0"/>
              <a:cs typeface="Arial" panose="020B0604020202020204" pitchFamily="34" charset="0"/>
            </a:rPr>
            <a:t>Agreements are non-standard and arrive on campus through varied avenues</a:t>
          </a:r>
          <a:endParaRPr lang="en-US" dirty="0">
            <a:latin typeface="Arial" panose="020B0604020202020204" pitchFamily="34" charset="0"/>
            <a:cs typeface="Arial" panose="020B0604020202020204" pitchFamily="34" charset="0"/>
          </a:endParaRPr>
        </a:p>
      </dgm:t>
    </dgm:pt>
    <dgm:pt modelId="{8C8D1BAA-2830-4F4C-964E-42384FF6A68E}" type="parTrans" cxnId="{B81B793F-10FB-418B-B3BB-C5B4DEC73E9B}">
      <dgm:prSet/>
      <dgm:spPr/>
      <dgm:t>
        <a:bodyPr/>
        <a:lstStyle/>
        <a:p>
          <a:endParaRPr lang="en-US"/>
        </a:p>
      </dgm:t>
    </dgm:pt>
    <dgm:pt modelId="{1C69F876-48F3-45C2-AB8B-021C947AC864}" type="sibTrans" cxnId="{B81B793F-10FB-418B-B3BB-C5B4DEC73E9B}">
      <dgm:prSet/>
      <dgm:spPr/>
      <dgm:t>
        <a:bodyPr/>
        <a:lstStyle/>
        <a:p>
          <a:endParaRPr lang="en-US"/>
        </a:p>
      </dgm:t>
    </dgm:pt>
    <dgm:pt modelId="{0F00992A-7C2E-4EAD-9D60-F1313655F57B}">
      <dgm:prSet phldrT="[Text]"/>
      <dgm:spPr/>
      <dgm:t>
        <a:bodyPr/>
        <a:lstStyle/>
        <a:p>
          <a:r>
            <a:rPr lang="en-US" dirty="0" smtClean="0">
              <a:latin typeface="Arial" panose="020B0604020202020204" pitchFamily="34" charset="0"/>
              <a:cs typeface="Arial" panose="020B0604020202020204" pitchFamily="34" charset="0"/>
            </a:rPr>
            <a:t>Workflow processes only effective if agreement types are properly identified</a:t>
          </a:r>
          <a:endParaRPr lang="en-US" dirty="0">
            <a:latin typeface="Arial" panose="020B0604020202020204" pitchFamily="34" charset="0"/>
            <a:cs typeface="Arial" panose="020B0604020202020204" pitchFamily="34" charset="0"/>
          </a:endParaRPr>
        </a:p>
      </dgm:t>
    </dgm:pt>
    <dgm:pt modelId="{D93570C4-66F6-43CF-B03D-0287843A6B10}" type="parTrans" cxnId="{C45A2ACD-3C14-4B2C-98D1-C0911256D54B}">
      <dgm:prSet/>
      <dgm:spPr/>
      <dgm:t>
        <a:bodyPr/>
        <a:lstStyle/>
        <a:p>
          <a:endParaRPr lang="en-US"/>
        </a:p>
      </dgm:t>
    </dgm:pt>
    <dgm:pt modelId="{AEB734A8-F0E0-441B-9F40-D07A2D07DD56}" type="sibTrans" cxnId="{C45A2ACD-3C14-4B2C-98D1-C0911256D54B}">
      <dgm:prSet/>
      <dgm:spPr/>
      <dgm:t>
        <a:bodyPr/>
        <a:lstStyle/>
        <a:p>
          <a:endParaRPr lang="en-US"/>
        </a:p>
      </dgm:t>
    </dgm:pt>
    <dgm:pt modelId="{F27F931A-C4D0-4E3F-A3E0-D52DF1A2DF88}" type="pres">
      <dgm:prSet presAssocID="{80331381-937B-4C49-A899-9D5F9FF67CDC}" presName="Name0" presStyleCnt="0">
        <dgm:presLayoutVars>
          <dgm:chMax val="7"/>
          <dgm:chPref val="7"/>
          <dgm:dir/>
        </dgm:presLayoutVars>
      </dgm:prSet>
      <dgm:spPr/>
      <dgm:t>
        <a:bodyPr/>
        <a:lstStyle/>
        <a:p>
          <a:endParaRPr lang="en-US"/>
        </a:p>
      </dgm:t>
    </dgm:pt>
    <dgm:pt modelId="{D5D419F1-40B8-4DC2-8C30-E20AAA008527}" type="pres">
      <dgm:prSet presAssocID="{80331381-937B-4C49-A899-9D5F9FF67CDC}" presName="Name1" presStyleCnt="0"/>
      <dgm:spPr/>
    </dgm:pt>
    <dgm:pt modelId="{F9A96739-DE51-4E57-B530-DFC802514ECF}" type="pres">
      <dgm:prSet presAssocID="{80331381-937B-4C49-A899-9D5F9FF67CDC}" presName="cycle" presStyleCnt="0"/>
      <dgm:spPr/>
    </dgm:pt>
    <dgm:pt modelId="{ABA7E256-3FFE-41A9-B313-0CC2C63C93C8}" type="pres">
      <dgm:prSet presAssocID="{80331381-937B-4C49-A899-9D5F9FF67CDC}" presName="srcNode" presStyleLbl="node1" presStyleIdx="0" presStyleCnt="3"/>
      <dgm:spPr/>
    </dgm:pt>
    <dgm:pt modelId="{B1C4B7C5-7368-4E8A-BD5C-3545619E4B19}" type="pres">
      <dgm:prSet presAssocID="{80331381-937B-4C49-A899-9D5F9FF67CDC}" presName="conn" presStyleLbl="parChTrans1D2" presStyleIdx="0" presStyleCnt="1"/>
      <dgm:spPr/>
      <dgm:t>
        <a:bodyPr/>
        <a:lstStyle/>
        <a:p>
          <a:endParaRPr lang="en-US"/>
        </a:p>
      </dgm:t>
    </dgm:pt>
    <dgm:pt modelId="{BD30DDA9-3C65-4312-A09E-CDF01802DD17}" type="pres">
      <dgm:prSet presAssocID="{80331381-937B-4C49-A899-9D5F9FF67CDC}" presName="extraNode" presStyleLbl="node1" presStyleIdx="0" presStyleCnt="3"/>
      <dgm:spPr/>
    </dgm:pt>
    <dgm:pt modelId="{2EBE13F7-FB98-4AB2-87B9-2BDFD5E7A504}" type="pres">
      <dgm:prSet presAssocID="{80331381-937B-4C49-A899-9D5F9FF67CDC}" presName="dstNode" presStyleLbl="node1" presStyleIdx="0" presStyleCnt="3"/>
      <dgm:spPr/>
    </dgm:pt>
    <dgm:pt modelId="{AA58823D-A70F-45B6-BF94-2B5D0A467503}" type="pres">
      <dgm:prSet presAssocID="{8B8475A7-EFD3-42B3-B803-D867B9092FDC}" presName="text_1" presStyleLbl="node1" presStyleIdx="0" presStyleCnt="3">
        <dgm:presLayoutVars>
          <dgm:bulletEnabled val="1"/>
        </dgm:presLayoutVars>
      </dgm:prSet>
      <dgm:spPr/>
      <dgm:t>
        <a:bodyPr/>
        <a:lstStyle/>
        <a:p>
          <a:endParaRPr lang="en-US"/>
        </a:p>
      </dgm:t>
    </dgm:pt>
    <dgm:pt modelId="{CE64EFD2-F65C-41EA-A2F3-DC54FDAC0389}" type="pres">
      <dgm:prSet presAssocID="{8B8475A7-EFD3-42B3-B803-D867B9092FDC}" presName="accent_1" presStyleCnt="0"/>
      <dgm:spPr/>
    </dgm:pt>
    <dgm:pt modelId="{6458CB9E-35C1-4CF4-B1D3-E74775D814A0}" type="pres">
      <dgm:prSet presAssocID="{8B8475A7-EFD3-42B3-B803-D867B9092FDC}" presName="accentRepeatNode" presStyleLbl="solidFgAcc1" presStyleIdx="0" presStyleCnt="3"/>
      <dgm:spPr/>
    </dgm:pt>
    <dgm:pt modelId="{CA79546A-1907-4743-A9AD-73ED564E7E29}" type="pres">
      <dgm:prSet presAssocID="{30367682-3820-4221-8C35-1427F75210E3}" presName="text_2" presStyleLbl="node1" presStyleIdx="1" presStyleCnt="3">
        <dgm:presLayoutVars>
          <dgm:bulletEnabled val="1"/>
        </dgm:presLayoutVars>
      </dgm:prSet>
      <dgm:spPr/>
      <dgm:t>
        <a:bodyPr/>
        <a:lstStyle/>
        <a:p>
          <a:endParaRPr lang="en-US"/>
        </a:p>
      </dgm:t>
    </dgm:pt>
    <dgm:pt modelId="{09BFB10A-DE2F-43D7-BCDC-29974D4163AD}" type="pres">
      <dgm:prSet presAssocID="{30367682-3820-4221-8C35-1427F75210E3}" presName="accent_2" presStyleCnt="0"/>
      <dgm:spPr/>
    </dgm:pt>
    <dgm:pt modelId="{8A100A1E-4D8D-4D61-9763-87C0C61F2605}" type="pres">
      <dgm:prSet presAssocID="{30367682-3820-4221-8C35-1427F75210E3}" presName="accentRepeatNode" presStyleLbl="solidFgAcc1" presStyleIdx="1" presStyleCnt="3"/>
      <dgm:spPr/>
    </dgm:pt>
    <dgm:pt modelId="{6C734B9F-B1BE-427B-81F2-00D0EA7977BA}" type="pres">
      <dgm:prSet presAssocID="{0F00992A-7C2E-4EAD-9D60-F1313655F57B}" presName="text_3" presStyleLbl="node1" presStyleIdx="2" presStyleCnt="3">
        <dgm:presLayoutVars>
          <dgm:bulletEnabled val="1"/>
        </dgm:presLayoutVars>
      </dgm:prSet>
      <dgm:spPr/>
      <dgm:t>
        <a:bodyPr/>
        <a:lstStyle/>
        <a:p>
          <a:endParaRPr lang="en-US"/>
        </a:p>
      </dgm:t>
    </dgm:pt>
    <dgm:pt modelId="{D414A7FE-A39F-478E-8B0C-6A4E7C513C74}" type="pres">
      <dgm:prSet presAssocID="{0F00992A-7C2E-4EAD-9D60-F1313655F57B}" presName="accent_3" presStyleCnt="0"/>
      <dgm:spPr/>
    </dgm:pt>
    <dgm:pt modelId="{F55BC84B-453E-471A-9FB3-6E669206EE51}" type="pres">
      <dgm:prSet presAssocID="{0F00992A-7C2E-4EAD-9D60-F1313655F57B}" presName="accentRepeatNode" presStyleLbl="solidFgAcc1" presStyleIdx="2" presStyleCnt="3"/>
      <dgm:spPr/>
    </dgm:pt>
  </dgm:ptLst>
  <dgm:cxnLst>
    <dgm:cxn modelId="{9166F4A7-AC03-4099-8E68-CCC45AEF618C}" type="presOf" srcId="{11572C7C-EE93-4C74-BF7F-3DFED06B4744}" destId="{B1C4B7C5-7368-4E8A-BD5C-3545619E4B19}" srcOrd="0" destOrd="0" presId="urn:microsoft.com/office/officeart/2008/layout/VerticalCurvedList"/>
    <dgm:cxn modelId="{82169301-509B-408E-BA73-AA71B36F7D89}" type="presOf" srcId="{0F00992A-7C2E-4EAD-9D60-F1313655F57B}" destId="{6C734B9F-B1BE-427B-81F2-00D0EA7977BA}" srcOrd="0" destOrd="0" presId="urn:microsoft.com/office/officeart/2008/layout/VerticalCurvedList"/>
    <dgm:cxn modelId="{B81B793F-10FB-418B-B3BB-C5B4DEC73E9B}" srcId="{80331381-937B-4C49-A899-9D5F9FF67CDC}" destId="{30367682-3820-4221-8C35-1427F75210E3}" srcOrd="1" destOrd="0" parTransId="{8C8D1BAA-2830-4F4C-964E-42384FF6A68E}" sibTransId="{1C69F876-48F3-45C2-AB8B-021C947AC864}"/>
    <dgm:cxn modelId="{7C5CC82B-A5FD-442A-A12A-D780E298C9DC}" type="presOf" srcId="{80331381-937B-4C49-A899-9D5F9FF67CDC}" destId="{F27F931A-C4D0-4E3F-A3E0-D52DF1A2DF88}" srcOrd="0" destOrd="0" presId="urn:microsoft.com/office/officeart/2008/layout/VerticalCurvedList"/>
    <dgm:cxn modelId="{CBBDF4A8-F5C3-47F5-A25D-F3EACB586442}" type="presOf" srcId="{30367682-3820-4221-8C35-1427F75210E3}" destId="{CA79546A-1907-4743-A9AD-73ED564E7E29}" srcOrd="0" destOrd="0" presId="urn:microsoft.com/office/officeart/2008/layout/VerticalCurvedList"/>
    <dgm:cxn modelId="{19D1FC71-8C85-41F1-B569-FBAC5939CC60}" srcId="{80331381-937B-4C49-A899-9D5F9FF67CDC}" destId="{8B8475A7-EFD3-42B3-B803-D867B9092FDC}" srcOrd="0" destOrd="0" parTransId="{BB33B920-A610-45E4-95B7-7FC2DDD1B522}" sibTransId="{11572C7C-EE93-4C74-BF7F-3DFED06B4744}"/>
    <dgm:cxn modelId="{C45A2ACD-3C14-4B2C-98D1-C0911256D54B}" srcId="{80331381-937B-4C49-A899-9D5F9FF67CDC}" destId="{0F00992A-7C2E-4EAD-9D60-F1313655F57B}" srcOrd="2" destOrd="0" parTransId="{D93570C4-66F6-43CF-B03D-0287843A6B10}" sibTransId="{AEB734A8-F0E0-441B-9F40-D07A2D07DD56}"/>
    <dgm:cxn modelId="{B69E2BAE-DF48-4160-9C3C-E0DBA1A35D1B}" type="presOf" srcId="{8B8475A7-EFD3-42B3-B803-D867B9092FDC}" destId="{AA58823D-A70F-45B6-BF94-2B5D0A467503}" srcOrd="0" destOrd="0" presId="urn:microsoft.com/office/officeart/2008/layout/VerticalCurvedList"/>
    <dgm:cxn modelId="{A8855C77-3148-40CD-8321-73CE42D53EAD}" type="presParOf" srcId="{F27F931A-C4D0-4E3F-A3E0-D52DF1A2DF88}" destId="{D5D419F1-40B8-4DC2-8C30-E20AAA008527}" srcOrd="0" destOrd="0" presId="urn:microsoft.com/office/officeart/2008/layout/VerticalCurvedList"/>
    <dgm:cxn modelId="{422276A8-F45E-4F67-B38D-F36E4BCFC6BB}" type="presParOf" srcId="{D5D419F1-40B8-4DC2-8C30-E20AAA008527}" destId="{F9A96739-DE51-4E57-B530-DFC802514ECF}" srcOrd="0" destOrd="0" presId="urn:microsoft.com/office/officeart/2008/layout/VerticalCurvedList"/>
    <dgm:cxn modelId="{87A3D642-DFFA-4D5D-BA2A-C5A81D59F74D}" type="presParOf" srcId="{F9A96739-DE51-4E57-B530-DFC802514ECF}" destId="{ABA7E256-3FFE-41A9-B313-0CC2C63C93C8}" srcOrd="0" destOrd="0" presId="urn:microsoft.com/office/officeart/2008/layout/VerticalCurvedList"/>
    <dgm:cxn modelId="{907F6C58-2BCA-44A7-AE15-DD439025CCAE}" type="presParOf" srcId="{F9A96739-DE51-4E57-B530-DFC802514ECF}" destId="{B1C4B7C5-7368-4E8A-BD5C-3545619E4B19}" srcOrd="1" destOrd="0" presId="urn:microsoft.com/office/officeart/2008/layout/VerticalCurvedList"/>
    <dgm:cxn modelId="{BDA8F25E-13E2-43E2-91E0-0A4219657168}" type="presParOf" srcId="{F9A96739-DE51-4E57-B530-DFC802514ECF}" destId="{BD30DDA9-3C65-4312-A09E-CDF01802DD17}" srcOrd="2" destOrd="0" presId="urn:microsoft.com/office/officeart/2008/layout/VerticalCurvedList"/>
    <dgm:cxn modelId="{767DEC87-4224-4DDE-85E3-9533BAA81471}" type="presParOf" srcId="{F9A96739-DE51-4E57-B530-DFC802514ECF}" destId="{2EBE13F7-FB98-4AB2-87B9-2BDFD5E7A504}" srcOrd="3" destOrd="0" presId="urn:microsoft.com/office/officeart/2008/layout/VerticalCurvedList"/>
    <dgm:cxn modelId="{24CC7FDE-9A8D-4AB3-A6B7-467F63652001}" type="presParOf" srcId="{D5D419F1-40B8-4DC2-8C30-E20AAA008527}" destId="{AA58823D-A70F-45B6-BF94-2B5D0A467503}" srcOrd="1" destOrd="0" presId="urn:microsoft.com/office/officeart/2008/layout/VerticalCurvedList"/>
    <dgm:cxn modelId="{DB425AE2-CEDB-4E99-BC33-E6D29846D641}" type="presParOf" srcId="{D5D419F1-40B8-4DC2-8C30-E20AAA008527}" destId="{CE64EFD2-F65C-41EA-A2F3-DC54FDAC0389}" srcOrd="2" destOrd="0" presId="urn:microsoft.com/office/officeart/2008/layout/VerticalCurvedList"/>
    <dgm:cxn modelId="{6633F6AD-2E20-4765-A156-9E40F928EC52}" type="presParOf" srcId="{CE64EFD2-F65C-41EA-A2F3-DC54FDAC0389}" destId="{6458CB9E-35C1-4CF4-B1D3-E74775D814A0}" srcOrd="0" destOrd="0" presId="urn:microsoft.com/office/officeart/2008/layout/VerticalCurvedList"/>
    <dgm:cxn modelId="{9B9DCBC1-3535-468B-B947-B2CBF1544B36}" type="presParOf" srcId="{D5D419F1-40B8-4DC2-8C30-E20AAA008527}" destId="{CA79546A-1907-4743-A9AD-73ED564E7E29}" srcOrd="3" destOrd="0" presId="urn:microsoft.com/office/officeart/2008/layout/VerticalCurvedList"/>
    <dgm:cxn modelId="{21438A95-F9C9-4377-B6D8-E2156EA62BC5}" type="presParOf" srcId="{D5D419F1-40B8-4DC2-8C30-E20AAA008527}" destId="{09BFB10A-DE2F-43D7-BCDC-29974D4163AD}" srcOrd="4" destOrd="0" presId="urn:microsoft.com/office/officeart/2008/layout/VerticalCurvedList"/>
    <dgm:cxn modelId="{22A8EB17-DB83-4AA8-A2D6-E161F2A97C2D}" type="presParOf" srcId="{09BFB10A-DE2F-43D7-BCDC-29974D4163AD}" destId="{8A100A1E-4D8D-4D61-9763-87C0C61F2605}" srcOrd="0" destOrd="0" presId="urn:microsoft.com/office/officeart/2008/layout/VerticalCurvedList"/>
    <dgm:cxn modelId="{3F629466-C885-4491-A27A-F844AE381017}" type="presParOf" srcId="{D5D419F1-40B8-4DC2-8C30-E20AAA008527}" destId="{6C734B9F-B1BE-427B-81F2-00D0EA7977BA}" srcOrd="5" destOrd="0" presId="urn:microsoft.com/office/officeart/2008/layout/VerticalCurvedList"/>
    <dgm:cxn modelId="{A25B756B-676D-4A85-96CF-3AD0D5218556}" type="presParOf" srcId="{D5D419F1-40B8-4DC2-8C30-E20AAA008527}" destId="{D414A7FE-A39F-478E-8B0C-6A4E7C513C74}" srcOrd="6" destOrd="0" presId="urn:microsoft.com/office/officeart/2008/layout/VerticalCurvedList"/>
    <dgm:cxn modelId="{A5DCBD86-B874-498D-A649-8FB6F05F1AC2}" type="presParOf" srcId="{D414A7FE-A39F-478E-8B0C-6A4E7C513C74}" destId="{F55BC84B-453E-471A-9FB3-6E669206EE5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B00BBF-ED28-4000-8C56-8D2C0E33AEEA}"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50DEA279-4655-40D6-8DEC-CC39FE5113E3}">
      <dgm:prSet phldrT="[Text]"/>
      <dgm:spPr/>
      <dgm:t>
        <a:bodyPr/>
        <a:lstStyle/>
        <a:p>
          <a:r>
            <a:rPr lang="en-US" dirty="0" smtClean="0">
              <a:solidFill>
                <a:schemeClr val="bg2"/>
              </a:solidFill>
              <a:latin typeface="Arial" panose="020B0604020202020204" pitchFamily="34" charset="0"/>
              <a:cs typeface="Arial" panose="020B0604020202020204" pitchFamily="34" charset="0"/>
            </a:rPr>
            <a:t>Attribute</a:t>
          </a:r>
          <a:endParaRPr lang="en-US" dirty="0">
            <a:solidFill>
              <a:schemeClr val="bg2"/>
            </a:solidFill>
            <a:latin typeface="Arial" panose="020B0604020202020204" pitchFamily="34" charset="0"/>
            <a:cs typeface="Arial" panose="020B0604020202020204" pitchFamily="34" charset="0"/>
          </a:endParaRPr>
        </a:p>
      </dgm:t>
    </dgm:pt>
    <dgm:pt modelId="{8A3F7C67-0CEA-4242-A7A4-32E68FC17BE0}" type="parTrans" cxnId="{A21C2FA4-3A7F-42EC-8E8F-49290CCDC197}">
      <dgm:prSet/>
      <dgm:spPr/>
      <dgm:t>
        <a:bodyPr/>
        <a:lstStyle/>
        <a:p>
          <a:endParaRPr lang="en-US"/>
        </a:p>
      </dgm:t>
    </dgm:pt>
    <dgm:pt modelId="{F2BDB082-68A7-4208-9B0B-516FBDF72468}" type="sibTrans" cxnId="{A21C2FA4-3A7F-42EC-8E8F-49290CCDC197}">
      <dgm:prSet/>
      <dgm:spPr/>
      <dgm:t>
        <a:bodyPr/>
        <a:lstStyle/>
        <a:p>
          <a:endParaRPr lang="en-US"/>
        </a:p>
      </dgm:t>
    </dgm:pt>
    <dgm:pt modelId="{78C892A5-4CBC-40C1-AF1C-A0A414F62838}">
      <dgm:prSet phldrT="[Text]"/>
      <dgm:spPr/>
      <dgm:t>
        <a:bodyPr/>
        <a:lstStyle/>
        <a:p>
          <a:r>
            <a:rPr lang="en-US" dirty="0" smtClean="0">
              <a:latin typeface="Arial" panose="020B0604020202020204" pitchFamily="34" charset="0"/>
              <a:cs typeface="Arial" panose="020B0604020202020204" pitchFamily="34" charset="0"/>
            </a:rPr>
            <a:t>Distinguish Agreements by identifiable characteristics</a:t>
          </a:r>
          <a:endParaRPr lang="en-US" dirty="0">
            <a:latin typeface="Arial" panose="020B0604020202020204" pitchFamily="34" charset="0"/>
            <a:cs typeface="Arial" panose="020B0604020202020204" pitchFamily="34" charset="0"/>
          </a:endParaRPr>
        </a:p>
      </dgm:t>
    </dgm:pt>
    <dgm:pt modelId="{56F21B11-F5FF-4D9B-BA49-ABB51C28F0C8}" type="parTrans" cxnId="{01A66560-23BE-4A8D-9D99-DA6E0533265B}">
      <dgm:prSet/>
      <dgm:spPr/>
      <dgm:t>
        <a:bodyPr/>
        <a:lstStyle/>
        <a:p>
          <a:endParaRPr lang="en-US"/>
        </a:p>
      </dgm:t>
    </dgm:pt>
    <dgm:pt modelId="{9520350F-43E7-4D8E-9FB6-1AE05C6F783A}" type="sibTrans" cxnId="{01A66560-23BE-4A8D-9D99-DA6E0533265B}">
      <dgm:prSet/>
      <dgm:spPr/>
      <dgm:t>
        <a:bodyPr/>
        <a:lstStyle/>
        <a:p>
          <a:endParaRPr lang="en-US"/>
        </a:p>
      </dgm:t>
    </dgm:pt>
    <dgm:pt modelId="{5D9EA0DD-6EFA-4BBA-A98F-864DBA806303}">
      <dgm:prSet phldrT="[Text]"/>
      <dgm:spPr/>
      <dgm:t>
        <a:bodyPr/>
        <a:lstStyle/>
        <a:p>
          <a:r>
            <a:rPr lang="en-US" dirty="0" smtClean="0">
              <a:solidFill>
                <a:schemeClr val="bg2"/>
              </a:solidFill>
              <a:latin typeface="Arial" panose="020B0604020202020204" pitchFamily="34" charset="0"/>
              <a:cs typeface="Arial" panose="020B0604020202020204" pitchFamily="34" charset="0"/>
            </a:rPr>
            <a:t>Agreement Type</a:t>
          </a:r>
          <a:endParaRPr lang="en-US" dirty="0">
            <a:solidFill>
              <a:schemeClr val="bg2"/>
            </a:solidFill>
            <a:latin typeface="Arial" panose="020B0604020202020204" pitchFamily="34" charset="0"/>
            <a:cs typeface="Arial" panose="020B0604020202020204" pitchFamily="34" charset="0"/>
          </a:endParaRPr>
        </a:p>
      </dgm:t>
    </dgm:pt>
    <dgm:pt modelId="{E117578E-E214-4ABE-BDFD-ED6B177D8B1E}" type="parTrans" cxnId="{DA735C13-1D3E-4F9B-8E0E-1F14DEAB0CFE}">
      <dgm:prSet/>
      <dgm:spPr/>
      <dgm:t>
        <a:bodyPr/>
        <a:lstStyle/>
        <a:p>
          <a:endParaRPr lang="en-US"/>
        </a:p>
      </dgm:t>
    </dgm:pt>
    <dgm:pt modelId="{4AB705B2-ABE6-4DC4-BF85-3B1521EEDDD3}" type="sibTrans" cxnId="{DA735C13-1D3E-4F9B-8E0E-1F14DEAB0CFE}">
      <dgm:prSet/>
      <dgm:spPr/>
      <dgm:t>
        <a:bodyPr/>
        <a:lstStyle/>
        <a:p>
          <a:endParaRPr lang="en-US"/>
        </a:p>
      </dgm:t>
    </dgm:pt>
    <dgm:pt modelId="{2747C779-5F86-403E-BF30-B62122A2896B}">
      <dgm:prSet phldrT="[Text]"/>
      <dgm:spPr/>
      <dgm:t>
        <a:bodyPr/>
        <a:lstStyle/>
        <a:p>
          <a:r>
            <a:rPr lang="en-US" dirty="0" smtClean="0">
              <a:latin typeface="Arial" panose="020B0604020202020204" pitchFamily="34" charset="0"/>
              <a:cs typeface="Arial" panose="020B0604020202020204" pitchFamily="34" charset="0"/>
            </a:rPr>
            <a:t>Correlation of characteristics leads to identification of Agreement Type</a:t>
          </a:r>
          <a:endParaRPr lang="en-US" dirty="0">
            <a:latin typeface="Arial" panose="020B0604020202020204" pitchFamily="34" charset="0"/>
            <a:cs typeface="Arial" panose="020B0604020202020204" pitchFamily="34" charset="0"/>
          </a:endParaRPr>
        </a:p>
      </dgm:t>
    </dgm:pt>
    <dgm:pt modelId="{263B5290-864C-4505-8A7A-3490EBA94489}" type="parTrans" cxnId="{6CE770CB-FFE1-4E9B-95F6-FF9D10BB7EAF}">
      <dgm:prSet/>
      <dgm:spPr/>
      <dgm:t>
        <a:bodyPr/>
        <a:lstStyle/>
        <a:p>
          <a:endParaRPr lang="en-US"/>
        </a:p>
      </dgm:t>
    </dgm:pt>
    <dgm:pt modelId="{D33C6146-E880-401F-A007-F7217986B812}" type="sibTrans" cxnId="{6CE770CB-FFE1-4E9B-95F6-FF9D10BB7EAF}">
      <dgm:prSet/>
      <dgm:spPr/>
      <dgm:t>
        <a:bodyPr/>
        <a:lstStyle/>
        <a:p>
          <a:endParaRPr lang="en-US"/>
        </a:p>
      </dgm:t>
    </dgm:pt>
    <dgm:pt modelId="{AAA5DC00-0E7A-400C-8957-9761F1C60FD6}">
      <dgm:prSet phldrT="[Text]"/>
      <dgm:spPr/>
      <dgm:t>
        <a:bodyPr/>
        <a:lstStyle/>
        <a:p>
          <a:r>
            <a:rPr lang="en-US" dirty="0" smtClean="0">
              <a:solidFill>
                <a:schemeClr val="bg2"/>
              </a:solidFill>
              <a:latin typeface="Arial" panose="020B0604020202020204" pitchFamily="34" charset="0"/>
              <a:cs typeface="Arial" panose="020B0604020202020204" pitchFamily="34" charset="0"/>
            </a:rPr>
            <a:t>Responsible Office</a:t>
          </a:r>
          <a:endParaRPr lang="en-US" dirty="0">
            <a:solidFill>
              <a:schemeClr val="bg2"/>
            </a:solidFill>
            <a:latin typeface="Arial" panose="020B0604020202020204" pitchFamily="34" charset="0"/>
            <a:cs typeface="Arial" panose="020B0604020202020204" pitchFamily="34" charset="0"/>
          </a:endParaRPr>
        </a:p>
      </dgm:t>
    </dgm:pt>
    <dgm:pt modelId="{0CD1C80D-511F-4860-8AF7-A0EDADA9450A}" type="parTrans" cxnId="{84E7C501-3DA5-4876-A710-751223E29F7D}">
      <dgm:prSet/>
      <dgm:spPr/>
      <dgm:t>
        <a:bodyPr/>
        <a:lstStyle/>
        <a:p>
          <a:endParaRPr lang="en-US"/>
        </a:p>
      </dgm:t>
    </dgm:pt>
    <dgm:pt modelId="{7D2D716F-CD12-416C-87F0-2B19FEEFF52D}" type="sibTrans" cxnId="{84E7C501-3DA5-4876-A710-751223E29F7D}">
      <dgm:prSet/>
      <dgm:spPr/>
      <dgm:t>
        <a:bodyPr/>
        <a:lstStyle/>
        <a:p>
          <a:endParaRPr lang="en-US"/>
        </a:p>
      </dgm:t>
    </dgm:pt>
    <dgm:pt modelId="{588B9ACE-FBA2-43EE-8F32-5E3A1A663E35}">
      <dgm:prSet phldrT="[Text]"/>
      <dgm:spPr/>
      <dgm:t>
        <a:bodyPr/>
        <a:lstStyle/>
        <a:p>
          <a:r>
            <a:rPr lang="en-US" dirty="0" smtClean="0">
              <a:latin typeface="Arial" panose="020B0604020202020204" pitchFamily="34" charset="0"/>
              <a:cs typeface="Arial" panose="020B0604020202020204" pitchFamily="34" charset="0"/>
            </a:rPr>
            <a:t>Successful identification linked to existing workflow processes</a:t>
          </a:r>
          <a:endParaRPr lang="en-US" dirty="0">
            <a:latin typeface="Arial" panose="020B0604020202020204" pitchFamily="34" charset="0"/>
            <a:cs typeface="Arial" panose="020B0604020202020204" pitchFamily="34" charset="0"/>
          </a:endParaRPr>
        </a:p>
      </dgm:t>
    </dgm:pt>
    <dgm:pt modelId="{496C515F-790F-4588-B32A-ABED7CE1F77A}" type="parTrans" cxnId="{C09BBA52-D98A-4B72-B7BB-37D83BBDB433}">
      <dgm:prSet/>
      <dgm:spPr/>
      <dgm:t>
        <a:bodyPr/>
        <a:lstStyle/>
        <a:p>
          <a:endParaRPr lang="en-US"/>
        </a:p>
      </dgm:t>
    </dgm:pt>
    <dgm:pt modelId="{8EC1A010-8CCD-4B85-A645-2391D1143DB3}" type="sibTrans" cxnId="{C09BBA52-D98A-4B72-B7BB-37D83BBDB433}">
      <dgm:prSet/>
      <dgm:spPr/>
      <dgm:t>
        <a:bodyPr/>
        <a:lstStyle/>
        <a:p>
          <a:endParaRPr lang="en-US"/>
        </a:p>
      </dgm:t>
    </dgm:pt>
    <dgm:pt modelId="{1142467A-EE05-4FD4-93AA-F8C3CE3858B8}" type="pres">
      <dgm:prSet presAssocID="{54B00BBF-ED28-4000-8C56-8D2C0E33AEEA}" presName="Name0" presStyleCnt="0">
        <dgm:presLayoutVars>
          <dgm:dir/>
          <dgm:animLvl val="lvl"/>
          <dgm:resizeHandles val="exact"/>
        </dgm:presLayoutVars>
      </dgm:prSet>
      <dgm:spPr/>
      <dgm:t>
        <a:bodyPr/>
        <a:lstStyle/>
        <a:p>
          <a:endParaRPr lang="en-US"/>
        </a:p>
      </dgm:t>
    </dgm:pt>
    <dgm:pt modelId="{37CC2586-7CA9-4157-90A2-48F6897B8BD1}" type="pres">
      <dgm:prSet presAssocID="{50DEA279-4655-40D6-8DEC-CC39FE5113E3}" presName="compositeNode" presStyleCnt="0">
        <dgm:presLayoutVars>
          <dgm:bulletEnabled val="1"/>
        </dgm:presLayoutVars>
      </dgm:prSet>
      <dgm:spPr/>
    </dgm:pt>
    <dgm:pt modelId="{3F277351-0995-4EE6-BF07-A46A026DFC74}" type="pres">
      <dgm:prSet presAssocID="{50DEA279-4655-40D6-8DEC-CC39FE5113E3}" presName="bgRect" presStyleLbl="node1" presStyleIdx="0" presStyleCnt="3"/>
      <dgm:spPr/>
      <dgm:t>
        <a:bodyPr/>
        <a:lstStyle/>
        <a:p>
          <a:endParaRPr lang="en-US"/>
        </a:p>
      </dgm:t>
    </dgm:pt>
    <dgm:pt modelId="{9329A8B9-9229-4827-B008-4706EF4189D8}" type="pres">
      <dgm:prSet presAssocID="{50DEA279-4655-40D6-8DEC-CC39FE5113E3}" presName="parentNode" presStyleLbl="node1" presStyleIdx="0" presStyleCnt="3">
        <dgm:presLayoutVars>
          <dgm:chMax val="0"/>
          <dgm:bulletEnabled val="1"/>
        </dgm:presLayoutVars>
      </dgm:prSet>
      <dgm:spPr/>
      <dgm:t>
        <a:bodyPr/>
        <a:lstStyle/>
        <a:p>
          <a:endParaRPr lang="en-US"/>
        </a:p>
      </dgm:t>
    </dgm:pt>
    <dgm:pt modelId="{9CA5AB51-B8FD-4CF8-AE80-F4708E9C04E2}" type="pres">
      <dgm:prSet presAssocID="{50DEA279-4655-40D6-8DEC-CC39FE5113E3}" presName="childNode" presStyleLbl="node1" presStyleIdx="0" presStyleCnt="3">
        <dgm:presLayoutVars>
          <dgm:bulletEnabled val="1"/>
        </dgm:presLayoutVars>
      </dgm:prSet>
      <dgm:spPr/>
      <dgm:t>
        <a:bodyPr/>
        <a:lstStyle/>
        <a:p>
          <a:endParaRPr lang="en-US"/>
        </a:p>
      </dgm:t>
    </dgm:pt>
    <dgm:pt modelId="{36D09F01-B84D-4A3A-941B-513B0F9184DD}" type="pres">
      <dgm:prSet presAssocID="{F2BDB082-68A7-4208-9B0B-516FBDF72468}" presName="hSp" presStyleCnt="0"/>
      <dgm:spPr/>
    </dgm:pt>
    <dgm:pt modelId="{19C15A9C-2EE3-4ABC-9350-5015A005523B}" type="pres">
      <dgm:prSet presAssocID="{F2BDB082-68A7-4208-9B0B-516FBDF72468}" presName="vProcSp" presStyleCnt="0"/>
      <dgm:spPr/>
    </dgm:pt>
    <dgm:pt modelId="{1E4BA2AE-44A6-44DF-A080-9BC5CC657CDC}" type="pres">
      <dgm:prSet presAssocID="{F2BDB082-68A7-4208-9B0B-516FBDF72468}" presName="vSp1" presStyleCnt="0"/>
      <dgm:spPr/>
    </dgm:pt>
    <dgm:pt modelId="{20C6E953-5E6E-4424-AB28-846A327ECB69}" type="pres">
      <dgm:prSet presAssocID="{F2BDB082-68A7-4208-9B0B-516FBDF72468}" presName="simulatedConn" presStyleLbl="solidFgAcc1" presStyleIdx="0" presStyleCnt="2"/>
      <dgm:spPr/>
    </dgm:pt>
    <dgm:pt modelId="{91642D4C-1FE0-4AA9-81CA-5F1D3D740F26}" type="pres">
      <dgm:prSet presAssocID="{F2BDB082-68A7-4208-9B0B-516FBDF72468}" presName="vSp2" presStyleCnt="0"/>
      <dgm:spPr/>
    </dgm:pt>
    <dgm:pt modelId="{5971ADA3-3AE1-44E7-B8BC-A16190C4F15C}" type="pres">
      <dgm:prSet presAssocID="{F2BDB082-68A7-4208-9B0B-516FBDF72468}" presName="sibTrans" presStyleCnt="0"/>
      <dgm:spPr/>
    </dgm:pt>
    <dgm:pt modelId="{A42A0B01-5C02-4A02-88B7-461C8413ECC8}" type="pres">
      <dgm:prSet presAssocID="{5D9EA0DD-6EFA-4BBA-A98F-864DBA806303}" presName="compositeNode" presStyleCnt="0">
        <dgm:presLayoutVars>
          <dgm:bulletEnabled val="1"/>
        </dgm:presLayoutVars>
      </dgm:prSet>
      <dgm:spPr/>
    </dgm:pt>
    <dgm:pt modelId="{E81023D8-DDC5-47CE-AF1D-D62AEB7CE764}" type="pres">
      <dgm:prSet presAssocID="{5D9EA0DD-6EFA-4BBA-A98F-864DBA806303}" presName="bgRect" presStyleLbl="node1" presStyleIdx="1" presStyleCnt="3"/>
      <dgm:spPr/>
      <dgm:t>
        <a:bodyPr/>
        <a:lstStyle/>
        <a:p>
          <a:endParaRPr lang="en-US"/>
        </a:p>
      </dgm:t>
    </dgm:pt>
    <dgm:pt modelId="{2A90C838-26BA-42FE-AD0F-64382B18C3F8}" type="pres">
      <dgm:prSet presAssocID="{5D9EA0DD-6EFA-4BBA-A98F-864DBA806303}" presName="parentNode" presStyleLbl="node1" presStyleIdx="1" presStyleCnt="3">
        <dgm:presLayoutVars>
          <dgm:chMax val="0"/>
          <dgm:bulletEnabled val="1"/>
        </dgm:presLayoutVars>
      </dgm:prSet>
      <dgm:spPr/>
      <dgm:t>
        <a:bodyPr/>
        <a:lstStyle/>
        <a:p>
          <a:endParaRPr lang="en-US"/>
        </a:p>
      </dgm:t>
    </dgm:pt>
    <dgm:pt modelId="{0CCE42B4-CC6A-454D-A49C-7A2415525B4A}" type="pres">
      <dgm:prSet presAssocID="{5D9EA0DD-6EFA-4BBA-A98F-864DBA806303}" presName="childNode" presStyleLbl="node1" presStyleIdx="1" presStyleCnt="3">
        <dgm:presLayoutVars>
          <dgm:bulletEnabled val="1"/>
        </dgm:presLayoutVars>
      </dgm:prSet>
      <dgm:spPr/>
      <dgm:t>
        <a:bodyPr/>
        <a:lstStyle/>
        <a:p>
          <a:endParaRPr lang="en-US"/>
        </a:p>
      </dgm:t>
    </dgm:pt>
    <dgm:pt modelId="{66FBEEF6-D623-42A5-8507-7E5632E8A4E3}" type="pres">
      <dgm:prSet presAssocID="{4AB705B2-ABE6-4DC4-BF85-3B1521EEDDD3}" presName="hSp" presStyleCnt="0"/>
      <dgm:spPr/>
    </dgm:pt>
    <dgm:pt modelId="{2A3A7120-AB53-4434-BB72-A5B6B216694F}" type="pres">
      <dgm:prSet presAssocID="{4AB705B2-ABE6-4DC4-BF85-3B1521EEDDD3}" presName="vProcSp" presStyleCnt="0"/>
      <dgm:spPr/>
    </dgm:pt>
    <dgm:pt modelId="{BA3CABFD-3A83-4199-803D-33E57F9A83E0}" type="pres">
      <dgm:prSet presAssocID="{4AB705B2-ABE6-4DC4-BF85-3B1521EEDDD3}" presName="vSp1" presStyleCnt="0"/>
      <dgm:spPr/>
    </dgm:pt>
    <dgm:pt modelId="{F9AA81B8-64CF-44E5-A0B7-44B2E17200CB}" type="pres">
      <dgm:prSet presAssocID="{4AB705B2-ABE6-4DC4-BF85-3B1521EEDDD3}" presName="simulatedConn" presStyleLbl="solidFgAcc1" presStyleIdx="1" presStyleCnt="2"/>
      <dgm:spPr/>
    </dgm:pt>
    <dgm:pt modelId="{293A3B33-0DF2-4409-8D94-F8C22191C48B}" type="pres">
      <dgm:prSet presAssocID="{4AB705B2-ABE6-4DC4-BF85-3B1521EEDDD3}" presName="vSp2" presStyleCnt="0"/>
      <dgm:spPr/>
    </dgm:pt>
    <dgm:pt modelId="{492A8951-9D5A-4ADD-9D70-C4A030473DB1}" type="pres">
      <dgm:prSet presAssocID="{4AB705B2-ABE6-4DC4-BF85-3B1521EEDDD3}" presName="sibTrans" presStyleCnt="0"/>
      <dgm:spPr/>
    </dgm:pt>
    <dgm:pt modelId="{9F1CC4AF-6CE3-45F6-97CE-3797BFFD740B}" type="pres">
      <dgm:prSet presAssocID="{AAA5DC00-0E7A-400C-8957-9761F1C60FD6}" presName="compositeNode" presStyleCnt="0">
        <dgm:presLayoutVars>
          <dgm:bulletEnabled val="1"/>
        </dgm:presLayoutVars>
      </dgm:prSet>
      <dgm:spPr/>
    </dgm:pt>
    <dgm:pt modelId="{6181E934-3DB4-447A-9418-D9510FD71617}" type="pres">
      <dgm:prSet presAssocID="{AAA5DC00-0E7A-400C-8957-9761F1C60FD6}" presName="bgRect" presStyleLbl="node1" presStyleIdx="2" presStyleCnt="3"/>
      <dgm:spPr/>
      <dgm:t>
        <a:bodyPr/>
        <a:lstStyle/>
        <a:p>
          <a:endParaRPr lang="en-US"/>
        </a:p>
      </dgm:t>
    </dgm:pt>
    <dgm:pt modelId="{DC545778-CB36-4F5A-88C7-E02E0F38D37A}" type="pres">
      <dgm:prSet presAssocID="{AAA5DC00-0E7A-400C-8957-9761F1C60FD6}" presName="parentNode" presStyleLbl="node1" presStyleIdx="2" presStyleCnt="3">
        <dgm:presLayoutVars>
          <dgm:chMax val="0"/>
          <dgm:bulletEnabled val="1"/>
        </dgm:presLayoutVars>
      </dgm:prSet>
      <dgm:spPr/>
      <dgm:t>
        <a:bodyPr/>
        <a:lstStyle/>
        <a:p>
          <a:endParaRPr lang="en-US"/>
        </a:p>
      </dgm:t>
    </dgm:pt>
    <dgm:pt modelId="{DB0BB040-025F-4334-8E0D-9DFBA386FC42}" type="pres">
      <dgm:prSet presAssocID="{AAA5DC00-0E7A-400C-8957-9761F1C60FD6}" presName="childNode" presStyleLbl="node1" presStyleIdx="2" presStyleCnt="3">
        <dgm:presLayoutVars>
          <dgm:bulletEnabled val="1"/>
        </dgm:presLayoutVars>
      </dgm:prSet>
      <dgm:spPr/>
      <dgm:t>
        <a:bodyPr/>
        <a:lstStyle/>
        <a:p>
          <a:endParaRPr lang="en-US"/>
        </a:p>
      </dgm:t>
    </dgm:pt>
  </dgm:ptLst>
  <dgm:cxnLst>
    <dgm:cxn modelId="{A21C2FA4-3A7F-42EC-8E8F-49290CCDC197}" srcId="{54B00BBF-ED28-4000-8C56-8D2C0E33AEEA}" destId="{50DEA279-4655-40D6-8DEC-CC39FE5113E3}" srcOrd="0" destOrd="0" parTransId="{8A3F7C67-0CEA-4242-A7A4-32E68FC17BE0}" sibTransId="{F2BDB082-68A7-4208-9B0B-516FBDF72468}"/>
    <dgm:cxn modelId="{CEC3C3BC-52FE-4418-8D85-624CE7A28047}" type="presOf" srcId="{AAA5DC00-0E7A-400C-8957-9761F1C60FD6}" destId="{6181E934-3DB4-447A-9418-D9510FD71617}" srcOrd="0" destOrd="0" presId="urn:microsoft.com/office/officeart/2005/8/layout/hProcess7"/>
    <dgm:cxn modelId="{42EF3145-E35A-4511-8F29-0F14AAD62140}" type="presOf" srcId="{54B00BBF-ED28-4000-8C56-8D2C0E33AEEA}" destId="{1142467A-EE05-4FD4-93AA-F8C3CE3858B8}" srcOrd="0" destOrd="0" presId="urn:microsoft.com/office/officeart/2005/8/layout/hProcess7"/>
    <dgm:cxn modelId="{DA735C13-1D3E-4F9B-8E0E-1F14DEAB0CFE}" srcId="{54B00BBF-ED28-4000-8C56-8D2C0E33AEEA}" destId="{5D9EA0DD-6EFA-4BBA-A98F-864DBA806303}" srcOrd="1" destOrd="0" parTransId="{E117578E-E214-4ABE-BDFD-ED6B177D8B1E}" sibTransId="{4AB705B2-ABE6-4DC4-BF85-3B1521EEDDD3}"/>
    <dgm:cxn modelId="{E0798B33-C7BE-44C5-98D8-BC23DE6BA998}" type="presOf" srcId="{588B9ACE-FBA2-43EE-8F32-5E3A1A663E35}" destId="{DB0BB040-025F-4334-8E0D-9DFBA386FC42}" srcOrd="0" destOrd="0" presId="urn:microsoft.com/office/officeart/2005/8/layout/hProcess7"/>
    <dgm:cxn modelId="{7B09792E-070E-4E13-9463-B07E67D21A41}" type="presOf" srcId="{50DEA279-4655-40D6-8DEC-CC39FE5113E3}" destId="{9329A8B9-9229-4827-B008-4706EF4189D8}" srcOrd="1" destOrd="0" presId="urn:microsoft.com/office/officeart/2005/8/layout/hProcess7"/>
    <dgm:cxn modelId="{DB89F24F-FA47-4511-A00F-3EC86DDF74F8}" type="presOf" srcId="{5D9EA0DD-6EFA-4BBA-A98F-864DBA806303}" destId="{E81023D8-DDC5-47CE-AF1D-D62AEB7CE764}" srcOrd="0" destOrd="0" presId="urn:microsoft.com/office/officeart/2005/8/layout/hProcess7"/>
    <dgm:cxn modelId="{E8385D25-105B-4955-9CAA-DEB942FB0B0E}" type="presOf" srcId="{50DEA279-4655-40D6-8DEC-CC39FE5113E3}" destId="{3F277351-0995-4EE6-BF07-A46A026DFC74}" srcOrd="0" destOrd="0" presId="urn:microsoft.com/office/officeart/2005/8/layout/hProcess7"/>
    <dgm:cxn modelId="{2AE93A6C-30CB-4BD0-B5CD-0A2739A8F8D7}" type="presOf" srcId="{2747C779-5F86-403E-BF30-B62122A2896B}" destId="{0CCE42B4-CC6A-454D-A49C-7A2415525B4A}" srcOrd="0" destOrd="0" presId="urn:microsoft.com/office/officeart/2005/8/layout/hProcess7"/>
    <dgm:cxn modelId="{5EE8380B-1448-4A8C-AC09-F808FEAD0331}" type="presOf" srcId="{5D9EA0DD-6EFA-4BBA-A98F-864DBA806303}" destId="{2A90C838-26BA-42FE-AD0F-64382B18C3F8}" srcOrd="1" destOrd="0" presId="urn:microsoft.com/office/officeart/2005/8/layout/hProcess7"/>
    <dgm:cxn modelId="{91CB7D9D-213C-4081-9783-B5B951E7A9A3}" type="presOf" srcId="{78C892A5-4CBC-40C1-AF1C-A0A414F62838}" destId="{9CA5AB51-B8FD-4CF8-AE80-F4708E9C04E2}" srcOrd="0" destOrd="0" presId="urn:microsoft.com/office/officeart/2005/8/layout/hProcess7"/>
    <dgm:cxn modelId="{84E7C501-3DA5-4876-A710-751223E29F7D}" srcId="{54B00BBF-ED28-4000-8C56-8D2C0E33AEEA}" destId="{AAA5DC00-0E7A-400C-8957-9761F1C60FD6}" srcOrd="2" destOrd="0" parTransId="{0CD1C80D-511F-4860-8AF7-A0EDADA9450A}" sibTransId="{7D2D716F-CD12-416C-87F0-2B19FEEFF52D}"/>
    <dgm:cxn modelId="{01A66560-23BE-4A8D-9D99-DA6E0533265B}" srcId="{50DEA279-4655-40D6-8DEC-CC39FE5113E3}" destId="{78C892A5-4CBC-40C1-AF1C-A0A414F62838}" srcOrd="0" destOrd="0" parTransId="{56F21B11-F5FF-4D9B-BA49-ABB51C28F0C8}" sibTransId="{9520350F-43E7-4D8E-9FB6-1AE05C6F783A}"/>
    <dgm:cxn modelId="{52C64A2F-1DF6-4F3E-A1D5-A165D43D6E94}" type="presOf" srcId="{AAA5DC00-0E7A-400C-8957-9761F1C60FD6}" destId="{DC545778-CB36-4F5A-88C7-E02E0F38D37A}" srcOrd="1" destOrd="0" presId="urn:microsoft.com/office/officeart/2005/8/layout/hProcess7"/>
    <dgm:cxn modelId="{6CE770CB-FFE1-4E9B-95F6-FF9D10BB7EAF}" srcId="{5D9EA0DD-6EFA-4BBA-A98F-864DBA806303}" destId="{2747C779-5F86-403E-BF30-B62122A2896B}" srcOrd="0" destOrd="0" parTransId="{263B5290-864C-4505-8A7A-3490EBA94489}" sibTransId="{D33C6146-E880-401F-A007-F7217986B812}"/>
    <dgm:cxn modelId="{C09BBA52-D98A-4B72-B7BB-37D83BBDB433}" srcId="{AAA5DC00-0E7A-400C-8957-9761F1C60FD6}" destId="{588B9ACE-FBA2-43EE-8F32-5E3A1A663E35}" srcOrd="0" destOrd="0" parTransId="{496C515F-790F-4588-B32A-ABED7CE1F77A}" sibTransId="{8EC1A010-8CCD-4B85-A645-2391D1143DB3}"/>
    <dgm:cxn modelId="{4C8C4042-E12B-4066-93FE-8E7A644FFFE2}" type="presParOf" srcId="{1142467A-EE05-4FD4-93AA-F8C3CE3858B8}" destId="{37CC2586-7CA9-4157-90A2-48F6897B8BD1}" srcOrd="0" destOrd="0" presId="urn:microsoft.com/office/officeart/2005/8/layout/hProcess7"/>
    <dgm:cxn modelId="{E3CC40F9-5C99-46C3-BDAA-523FD96E23DC}" type="presParOf" srcId="{37CC2586-7CA9-4157-90A2-48F6897B8BD1}" destId="{3F277351-0995-4EE6-BF07-A46A026DFC74}" srcOrd="0" destOrd="0" presId="urn:microsoft.com/office/officeart/2005/8/layout/hProcess7"/>
    <dgm:cxn modelId="{85E18E44-9587-45B1-B386-15708459A8EB}" type="presParOf" srcId="{37CC2586-7CA9-4157-90A2-48F6897B8BD1}" destId="{9329A8B9-9229-4827-B008-4706EF4189D8}" srcOrd="1" destOrd="0" presId="urn:microsoft.com/office/officeart/2005/8/layout/hProcess7"/>
    <dgm:cxn modelId="{5C331EA6-3174-4479-AADB-FCB22623E137}" type="presParOf" srcId="{37CC2586-7CA9-4157-90A2-48F6897B8BD1}" destId="{9CA5AB51-B8FD-4CF8-AE80-F4708E9C04E2}" srcOrd="2" destOrd="0" presId="urn:microsoft.com/office/officeart/2005/8/layout/hProcess7"/>
    <dgm:cxn modelId="{1B3A9342-2B1A-44F7-9890-546C160DF619}" type="presParOf" srcId="{1142467A-EE05-4FD4-93AA-F8C3CE3858B8}" destId="{36D09F01-B84D-4A3A-941B-513B0F9184DD}" srcOrd="1" destOrd="0" presId="urn:microsoft.com/office/officeart/2005/8/layout/hProcess7"/>
    <dgm:cxn modelId="{86EECCD2-9284-467E-8058-CE169086B826}" type="presParOf" srcId="{1142467A-EE05-4FD4-93AA-F8C3CE3858B8}" destId="{19C15A9C-2EE3-4ABC-9350-5015A005523B}" srcOrd="2" destOrd="0" presId="urn:microsoft.com/office/officeart/2005/8/layout/hProcess7"/>
    <dgm:cxn modelId="{9718E71B-B54C-4AB4-9CE8-A1542E3A5B1C}" type="presParOf" srcId="{19C15A9C-2EE3-4ABC-9350-5015A005523B}" destId="{1E4BA2AE-44A6-44DF-A080-9BC5CC657CDC}" srcOrd="0" destOrd="0" presId="urn:microsoft.com/office/officeart/2005/8/layout/hProcess7"/>
    <dgm:cxn modelId="{1CAE06E7-F5EA-4EC9-9AEF-E7423D359DB3}" type="presParOf" srcId="{19C15A9C-2EE3-4ABC-9350-5015A005523B}" destId="{20C6E953-5E6E-4424-AB28-846A327ECB69}" srcOrd="1" destOrd="0" presId="urn:microsoft.com/office/officeart/2005/8/layout/hProcess7"/>
    <dgm:cxn modelId="{47AB3EE6-967F-42F3-A30F-2CE769B58F61}" type="presParOf" srcId="{19C15A9C-2EE3-4ABC-9350-5015A005523B}" destId="{91642D4C-1FE0-4AA9-81CA-5F1D3D740F26}" srcOrd="2" destOrd="0" presId="urn:microsoft.com/office/officeart/2005/8/layout/hProcess7"/>
    <dgm:cxn modelId="{5F445FF2-F5BB-4402-AC85-2CB809E01A78}" type="presParOf" srcId="{1142467A-EE05-4FD4-93AA-F8C3CE3858B8}" destId="{5971ADA3-3AE1-44E7-B8BC-A16190C4F15C}" srcOrd="3" destOrd="0" presId="urn:microsoft.com/office/officeart/2005/8/layout/hProcess7"/>
    <dgm:cxn modelId="{081779AC-3B21-43B1-8F75-D3378E2BA199}" type="presParOf" srcId="{1142467A-EE05-4FD4-93AA-F8C3CE3858B8}" destId="{A42A0B01-5C02-4A02-88B7-461C8413ECC8}" srcOrd="4" destOrd="0" presId="urn:microsoft.com/office/officeart/2005/8/layout/hProcess7"/>
    <dgm:cxn modelId="{A2BC516A-1399-4D89-927A-EC6303863AC9}" type="presParOf" srcId="{A42A0B01-5C02-4A02-88B7-461C8413ECC8}" destId="{E81023D8-DDC5-47CE-AF1D-D62AEB7CE764}" srcOrd="0" destOrd="0" presId="urn:microsoft.com/office/officeart/2005/8/layout/hProcess7"/>
    <dgm:cxn modelId="{3B88FAE0-4C85-43AD-9F23-0E6532EA118F}" type="presParOf" srcId="{A42A0B01-5C02-4A02-88B7-461C8413ECC8}" destId="{2A90C838-26BA-42FE-AD0F-64382B18C3F8}" srcOrd="1" destOrd="0" presId="urn:microsoft.com/office/officeart/2005/8/layout/hProcess7"/>
    <dgm:cxn modelId="{D8C60284-7B10-4646-979A-10FF3DF376DE}" type="presParOf" srcId="{A42A0B01-5C02-4A02-88B7-461C8413ECC8}" destId="{0CCE42B4-CC6A-454D-A49C-7A2415525B4A}" srcOrd="2" destOrd="0" presId="urn:microsoft.com/office/officeart/2005/8/layout/hProcess7"/>
    <dgm:cxn modelId="{20C66FFD-ADAC-4FB7-8C40-901CD68BD20E}" type="presParOf" srcId="{1142467A-EE05-4FD4-93AA-F8C3CE3858B8}" destId="{66FBEEF6-D623-42A5-8507-7E5632E8A4E3}" srcOrd="5" destOrd="0" presId="urn:microsoft.com/office/officeart/2005/8/layout/hProcess7"/>
    <dgm:cxn modelId="{26B40B4F-3942-4E62-ABD8-FCC2CB1E3CE7}" type="presParOf" srcId="{1142467A-EE05-4FD4-93AA-F8C3CE3858B8}" destId="{2A3A7120-AB53-4434-BB72-A5B6B216694F}" srcOrd="6" destOrd="0" presId="urn:microsoft.com/office/officeart/2005/8/layout/hProcess7"/>
    <dgm:cxn modelId="{59724DAE-B010-4157-9327-3C4E44C42443}" type="presParOf" srcId="{2A3A7120-AB53-4434-BB72-A5B6B216694F}" destId="{BA3CABFD-3A83-4199-803D-33E57F9A83E0}" srcOrd="0" destOrd="0" presId="urn:microsoft.com/office/officeart/2005/8/layout/hProcess7"/>
    <dgm:cxn modelId="{69747B63-B108-49C7-B741-BD0C8314DA7A}" type="presParOf" srcId="{2A3A7120-AB53-4434-BB72-A5B6B216694F}" destId="{F9AA81B8-64CF-44E5-A0B7-44B2E17200CB}" srcOrd="1" destOrd="0" presId="urn:microsoft.com/office/officeart/2005/8/layout/hProcess7"/>
    <dgm:cxn modelId="{5A853DA5-6062-4A2B-B540-5FACF3C7AB16}" type="presParOf" srcId="{2A3A7120-AB53-4434-BB72-A5B6B216694F}" destId="{293A3B33-0DF2-4409-8D94-F8C22191C48B}" srcOrd="2" destOrd="0" presId="urn:microsoft.com/office/officeart/2005/8/layout/hProcess7"/>
    <dgm:cxn modelId="{E85B06D3-EFDC-4F2C-B219-CCC3C393964E}" type="presParOf" srcId="{1142467A-EE05-4FD4-93AA-F8C3CE3858B8}" destId="{492A8951-9D5A-4ADD-9D70-C4A030473DB1}" srcOrd="7" destOrd="0" presId="urn:microsoft.com/office/officeart/2005/8/layout/hProcess7"/>
    <dgm:cxn modelId="{5C627B67-A59C-4A9E-B2DC-1F2C473E9B3A}" type="presParOf" srcId="{1142467A-EE05-4FD4-93AA-F8C3CE3858B8}" destId="{9F1CC4AF-6CE3-45F6-97CE-3797BFFD740B}" srcOrd="8" destOrd="0" presId="urn:microsoft.com/office/officeart/2005/8/layout/hProcess7"/>
    <dgm:cxn modelId="{7BA859C5-0578-4440-8DC1-9C66D2E8250B}" type="presParOf" srcId="{9F1CC4AF-6CE3-45F6-97CE-3797BFFD740B}" destId="{6181E934-3DB4-447A-9418-D9510FD71617}" srcOrd="0" destOrd="0" presId="urn:microsoft.com/office/officeart/2005/8/layout/hProcess7"/>
    <dgm:cxn modelId="{C1CF1355-8644-400F-A545-92120D81A745}" type="presParOf" srcId="{9F1CC4AF-6CE3-45F6-97CE-3797BFFD740B}" destId="{DC545778-CB36-4F5A-88C7-E02E0F38D37A}" srcOrd="1" destOrd="0" presId="urn:microsoft.com/office/officeart/2005/8/layout/hProcess7"/>
    <dgm:cxn modelId="{51A07470-A9E0-4B60-88A0-9F9B63301332}" type="presParOf" srcId="{9F1CC4AF-6CE3-45F6-97CE-3797BFFD740B}" destId="{DB0BB040-025F-4334-8E0D-9DFBA386FC42}"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26790F-56BD-4CBE-9F34-C34A6AF622A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92F65450-FA27-4BE4-8EB0-E95760F42444}">
      <dgm:prSet phldrT="[Text]"/>
      <dgm:spPr/>
      <dgm:t>
        <a:bodyPr/>
        <a:lstStyle/>
        <a:p>
          <a:r>
            <a:rPr lang="en-US" dirty="0" smtClean="0">
              <a:latin typeface="Arial" panose="020B0604020202020204" pitchFamily="34" charset="0"/>
              <a:cs typeface="Arial" panose="020B0604020202020204" pitchFamily="34" charset="0"/>
            </a:rPr>
            <a:t>Cross-section of testers</a:t>
          </a:r>
          <a:endParaRPr lang="en-US" dirty="0">
            <a:latin typeface="Arial" panose="020B0604020202020204" pitchFamily="34" charset="0"/>
            <a:cs typeface="Arial" panose="020B0604020202020204" pitchFamily="34" charset="0"/>
          </a:endParaRPr>
        </a:p>
      </dgm:t>
    </dgm:pt>
    <dgm:pt modelId="{AD5FE12D-A492-4887-B54C-32C9C6C5E50C}" type="parTrans" cxnId="{FB4A7557-F7E5-4995-A1E1-DADF9FC65A8B}">
      <dgm:prSet/>
      <dgm:spPr/>
      <dgm:t>
        <a:bodyPr/>
        <a:lstStyle/>
        <a:p>
          <a:endParaRPr lang="en-US"/>
        </a:p>
      </dgm:t>
    </dgm:pt>
    <dgm:pt modelId="{AF0F9D51-21CA-4332-A6BA-A80AEA0C5050}" type="sibTrans" cxnId="{FB4A7557-F7E5-4995-A1E1-DADF9FC65A8B}">
      <dgm:prSet/>
      <dgm:spPr/>
      <dgm:t>
        <a:bodyPr/>
        <a:lstStyle/>
        <a:p>
          <a:endParaRPr lang="en-US"/>
        </a:p>
      </dgm:t>
    </dgm:pt>
    <dgm:pt modelId="{5E6D7090-1A6D-482D-9A69-82250D326C2D}">
      <dgm:prSet phldrT="[Text]" custT="1"/>
      <dgm:spPr/>
      <dgm:t>
        <a:bodyPr/>
        <a:lstStyle/>
        <a:p>
          <a:r>
            <a:rPr lang="en-US" sz="1100" dirty="0" smtClean="0">
              <a:solidFill>
                <a:schemeClr val="tx2"/>
              </a:solidFill>
              <a:latin typeface="Arial" panose="020B0604020202020204" pitchFamily="34" charset="0"/>
              <a:cs typeface="Arial" panose="020B0604020202020204" pitchFamily="34" charset="0"/>
            </a:rPr>
            <a:t>Pilot testers </a:t>
          </a:r>
        </a:p>
        <a:p>
          <a:r>
            <a:rPr lang="en-US" sz="1100" dirty="0" smtClean="0">
              <a:solidFill>
                <a:schemeClr val="tx2"/>
              </a:solidFill>
              <a:latin typeface="Arial" panose="020B0604020202020204" pitchFamily="34" charset="0"/>
              <a:cs typeface="Arial" panose="020B0604020202020204" pitchFamily="34" charset="0"/>
            </a:rPr>
            <a:t>selected from </a:t>
          </a:r>
        </a:p>
        <a:p>
          <a:r>
            <a:rPr lang="en-US" sz="1100" dirty="0" smtClean="0">
              <a:solidFill>
                <a:schemeClr val="tx2"/>
              </a:solidFill>
              <a:latin typeface="Arial" panose="020B0604020202020204" pitchFamily="34" charset="0"/>
              <a:cs typeface="Arial" panose="020B0604020202020204" pitchFamily="34" charset="0"/>
            </a:rPr>
            <a:t>across departments</a:t>
          </a:r>
          <a:endParaRPr lang="en-US" sz="1100" dirty="0">
            <a:solidFill>
              <a:schemeClr val="tx2"/>
            </a:solidFill>
            <a:latin typeface="Arial" panose="020B0604020202020204" pitchFamily="34" charset="0"/>
            <a:cs typeface="Arial" panose="020B0604020202020204" pitchFamily="34" charset="0"/>
          </a:endParaRPr>
        </a:p>
      </dgm:t>
    </dgm:pt>
    <dgm:pt modelId="{09691786-75F7-4895-8F28-AD28CCC59340}" type="parTrans" cxnId="{70C3D34F-31D7-4DBA-BF89-4B75A33FD159}">
      <dgm:prSet/>
      <dgm:spPr/>
      <dgm:t>
        <a:bodyPr/>
        <a:lstStyle/>
        <a:p>
          <a:endParaRPr lang="en-US"/>
        </a:p>
      </dgm:t>
    </dgm:pt>
    <dgm:pt modelId="{33304096-6FAD-4A46-B65C-3C7756FEBF16}" type="sibTrans" cxnId="{70C3D34F-31D7-4DBA-BF89-4B75A33FD159}">
      <dgm:prSet/>
      <dgm:spPr/>
      <dgm:t>
        <a:bodyPr/>
        <a:lstStyle/>
        <a:p>
          <a:endParaRPr lang="en-US"/>
        </a:p>
      </dgm:t>
    </dgm:pt>
    <dgm:pt modelId="{AFD5F3BB-FD74-4BD4-AC54-858A0221ACF1}">
      <dgm:prSet phldrT="[Text]"/>
      <dgm:spPr/>
      <dgm:t>
        <a:bodyPr/>
        <a:lstStyle/>
        <a:p>
          <a:r>
            <a:rPr lang="en-US" dirty="0" smtClean="0">
              <a:latin typeface="Arial" panose="020B0604020202020204" pitchFamily="34" charset="0"/>
              <a:cs typeface="Arial" panose="020B0604020202020204" pitchFamily="34" charset="0"/>
            </a:rPr>
            <a:t>“De-identified” Agreement samples</a:t>
          </a:r>
          <a:endParaRPr lang="en-US" dirty="0">
            <a:latin typeface="Arial" panose="020B0604020202020204" pitchFamily="34" charset="0"/>
            <a:cs typeface="Arial" panose="020B0604020202020204" pitchFamily="34" charset="0"/>
          </a:endParaRPr>
        </a:p>
      </dgm:t>
    </dgm:pt>
    <dgm:pt modelId="{EEC1A87D-92A7-46CE-9027-423037AE7CAE}" type="parTrans" cxnId="{7A794BDA-9F48-4D4C-96AC-1D941E7E1C24}">
      <dgm:prSet/>
      <dgm:spPr/>
      <dgm:t>
        <a:bodyPr/>
        <a:lstStyle/>
        <a:p>
          <a:endParaRPr lang="en-US"/>
        </a:p>
      </dgm:t>
    </dgm:pt>
    <dgm:pt modelId="{3A894AE8-E6DA-4BFD-BC56-69728C52AB31}" type="sibTrans" cxnId="{7A794BDA-9F48-4D4C-96AC-1D941E7E1C24}">
      <dgm:prSet/>
      <dgm:spPr/>
      <dgm:t>
        <a:bodyPr/>
        <a:lstStyle/>
        <a:p>
          <a:endParaRPr lang="en-US"/>
        </a:p>
      </dgm:t>
    </dgm:pt>
    <dgm:pt modelId="{A814E8D4-064F-499E-AEB0-2CCE7B6D77EE}">
      <dgm:prSet phldrT="[Text]" custT="1"/>
      <dgm:spPr/>
      <dgm:t>
        <a:bodyPr/>
        <a:lstStyle/>
        <a:p>
          <a:r>
            <a:rPr lang="en-US" sz="1100" dirty="0" smtClean="0">
              <a:solidFill>
                <a:schemeClr val="tx2"/>
              </a:solidFill>
              <a:latin typeface="Arial" panose="020B0604020202020204" pitchFamily="34" charset="0"/>
              <a:cs typeface="Arial" panose="020B0604020202020204" pitchFamily="34" charset="0"/>
            </a:rPr>
            <a:t>Test examples culled from actual executed Agreements</a:t>
          </a:r>
          <a:endParaRPr lang="en-US" sz="1100" dirty="0">
            <a:solidFill>
              <a:schemeClr val="tx2"/>
            </a:solidFill>
            <a:latin typeface="Arial" panose="020B0604020202020204" pitchFamily="34" charset="0"/>
            <a:cs typeface="Arial" panose="020B0604020202020204" pitchFamily="34" charset="0"/>
          </a:endParaRPr>
        </a:p>
      </dgm:t>
    </dgm:pt>
    <dgm:pt modelId="{F4068172-8853-437E-A535-DAEC84A19652}" type="parTrans" cxnId="{58AA0A24-FF33-4455-8829-315FAD510F04}">
      <dgm:prSet/>
      <dgm:spPr/>
      <dgm:t>
        <a:bodyPr/>
        <a:lstStyle/>
        <a:p>
          <a:endParaRPr lang="en-US"/>
        </a:p>
      </dgm:t>
    </dgm:pt>
    <dgm:pt modelId="{44C1F485-2709-45B4-9C45-0DE1C1546A63}" type="sibTrans" cxnId="{58AA0A24-FF33-4455-8829-315FAD510F04}">
      <dgm:prSet/>
      <dgm:spPr/>
      <dgm:t>
        <a:bodyPr/>
        <a:lstStyle/>
        <a:p>
          <a:endParaRPr lang="en-US"/>
        </a:p>
      </dgm:t>
    </dgm:pt>
    <dgm:pt modelId="{B32FB60D-33A2-401F-A907-D3EA08C0C6A5}">
      <dgm:prSet phldrT="[Text]" custT="1"/>
      <dgm:spPr/>
      <dgm:t>
        <a:bodyPr/>
        <a:lstStyle/>
        <a:p>
          <a:r>
            <a:rPr lang="en-US" sz="1100" dirty="0" smtClean="0">
              <a:latin typeface="Arial" panose="020B0604020202020204" pitchFamily="34" charset="0"/>
              <a:cs typeface="Arial" panose="020B0604020202020204" pitchFamily="34" charset="0"/>
            </a:rPr>
            <a:t>“Control group” of experienced contract officers</a:t>
          </a:r>
          <a:endParaRPr lang="en-US" sz="1100" dirty="0">
            <a:latin typeface="Arial" panose="020B0604020202020204" pitchFamily="34" charset="0"/>
            <a:cs typeface="Arial" panose="020B0604020202020204" pitchFamily="34" charset="0"/>
          </a:endParaRPr>
        </a:p>
      </dgm:t>
    </dgm:pt>
    <dgm:pt modelId="{0CD23E92-2DC9-4148-A121-7F46FC1D7EF8}" type="parTrans" cxnId="{FEE00145-AC0B-4E7D-AEA0-90E4E2C85711}">
      <dgm:prSet/>
      <dgm:spPr/>
      <dgm:t>
        <a:bodyPr/>
        <a:lstStyle/>
        <a:p>
          <a:endParaRPr lang="en-US"/>
        </a:p>
      </dgm:t>
    </dgm:pt>
    <dgm:pt modelId="{7B65A099-D478-46BD-A56D-B3CA23B86995}" type="sibTrans" cxnId="{FEE00145-AC0B-4E7D-AEA0-90E4E2C85711}">
      <dgm:prSet/>
      <dgm:spPr/>
      <dgm:t>
        <a:bodyPr/>
        <a:lstStyle/>
        <a:p>
          <a:endParaRPr lang="en-US"/>
        </a:p>
      </dgm:t>
    </dgm:pt>
    <dgm:pt modelId="{03A5204B-5CC8-43EE-B4B5-960E1840BC69}">
      <dgm:prSet phldrT="[Text]" custT="1"/>
      <dgm:spPr/>
      <dgm:t>
        <a:bodyPr/>
        <a:lstStyle/>
        <a:p>
          <a:r>
            <a:rPr lang="en-US" sz="1100" dirty="0" smtClean="0">
              <a:latin typeface="Arial" panose="020B0604020202020204" pitchFamily="34" charset="0"/>
              <a:cs typeface="Arial" panose="020B0604020202020204" pitchFamily="34" charset="0"/>
            </a:rPr>
            <a:t>Sponsored Programs negotiation team as “control group”</a:t>
          </a:r>
          <a:endParaRPr lang="en-US" sz="1100" dirty="0">
            <a:latin typeface="Arial" panose="020B0604020202020204" pitchFamily="34" charset="0"/>
            <a:cs typeface="Arial" panose="020B0604020202020204" pitchFamily="34" charset="0"/>
          </a:endParaRPr>
        </a:p>
      </dgm:t>
    </dgm:pt>
    <dgm:pt modelId="{2CD03BC2-3997-4DA1-9007-B9CFE091F931}" type="parTrans" cxnId="{CA97A75F-F953-4382-8759-3F247C5F688E}">
      <dgm:prSet/>
      <dgm:spPr/>
      <dgm:t>
        <a:bodyPr/>
        <a:lstStyle/>
        <a:p>
          <a:endParaRPr lang="en-US"/>
        </a:p>
      </dgm:t>
    </dgm:pt>
    <dgm:pt modelId="{EFA9BB35-0199-473F-BC73-0CA23D49E642}" type="sibTrans" cxnId="{CA97A75F-F953-4382-8759-3F247C5F688E}">
      <dgm:prSet/>
      <dgm:spPr/>
      <dgm:t>
        <a:bodyPr/>
        <a:lstStyle/>
        <a:p>
          <a:endParaRPr lang="en-US"/>
        </a:p>
      </dgm:t>
    </dgm:pt>
    <dgm:pt modelId="{E692EF3D-6947-43D2-A3C5-B99C26D25B60}" type="pres">
      <dgm:prSet presAssocID="{5A26790F-56BD-4CBE-9F34-C34A6AF622AB}" presName="Name0" presStyleCnt="0">
        <dgm:presLayoutVars>
          <dgm:chMax/>
          <dgm:chPref/>
          <dgm:dir/>
          <dgm:animLvl val="lvl"/>
        </dgm:presLayoutVars>
      </dgm:prSet>
      <dgm:spPr/>
      <dgm:t>
        <a:bodyPr/>
        <a:lstStyle/>
        <a:p>
          <a:endParaRPr lang="en-US"/>
        </a:p>
      </dgm:t>
    </dgm:pt>
    <dgm:pt modelId="{2F91C0AE-C726-4467-B758-6894D98ACDE6}" type="pres">
      <dgm:prSet presAssocID="{92F65450-FA27-4BE4-8EB0-E95760F42444}" presName="composite" presStyleCnt="0"/>
      <dgm:spPr/>
    </dgm:pt>
    <dgm:pt modelId="{ADD6F1A8-D4B3-4229-BBC2-8A247D3A069B}" type="pres">
      <dgm:prSet presAssocID="{92F65450-FA27-4BE4-8EB0-E95760F42444}" presName="Parent1" presStyleLbl="node1" presStyleIdx="0" presStyleCnt="6">
        <dgm:presLayoutVars>
          <dgm:chMax val="1"/>
          <dgm:chPref val="1"/>
          <dgm:bulletEnabled val="1"/>
        </dgm:presLayoutVars>
      </dgm:prSet>
      <dgm:spPr/>
      <dgm:t>
        <a:bodyPr/>
        <a:lstStyle/>
        <a:p>
          <a:endParaRPr lang="en-US"/>
        </a:p>
      </dgm:t>
    </dgm:pt>
    <dgm:pt modelId="{61B3B32D-306A-4D85-9325-14B14A0051DF}" type="pres">
      <dgm:prSet presAssocID="{92F65450-FA27-4BE4-8EB0-E95760F42444}" presName="Childtext1" presStyleLbl="revTx" presStyleIdx="0" presStyleCnt="3" custScaleX="96298">
        <dgm:presLayoutVars>
          <dgm:chMax val="0"/>
          <dgm:chPref val="0"/>
          <dgm:bulletEnabled val="1"/>
        </dgm:presLayoutVars>
      </dgm:prSet>
      <dgm:spPr/>
      <dgm:t>
        <a:bodyPr/>
        <a:lstStyle/>
        <a:p>
          <a:endParaRPr lang="en-US"/>
        </a:p>
      </dgm:t>
    </dgm:pt>
    <dgm:pt modelId="{F4F7C71D-86F1-4C95-B3A3-3C56019B8DF7}" type="pres">
      <dgm:prSet presAssocID="{92F65450-FA27-4BE4-8EB0-E95760F42444}" presName="BalanceSpacing" presStyleCnt="0"/>
      <dgm:spPr/>
    </dgm:pt>
    <dgm:pt modelId="{7E2188C3-5CF2-41C3-B732-B52AA3F39B20}" type="pres">
      <dgm:prSet presAssocID="{92F65450-FA27-4BE4-8EB0-E95760F42444}" presName="BalanceSpacing1" presStyleCnt="0"/>
      <dgm:spPr/>
    </dgm:pt>
    <dgm:pt modelId="{0652FA60-08B5-445D-93A9-19B8E44BD0F4}" type="pres">
      <dgm:prSet presAssocID="{AF0F9D51-21CA-4332-A6BA-A80AEA0C5050}" presName="Accent1Text" presStyleLbl="node1" presStyleIdx="1" presStyleCnt="6" custLinFactNeighborX="802" custLinFactNeighborY="-5"/>
      <dgm:spPr/>
      <dgm:t>
        <a:bodyPr/>
        <a:lstStyle/>
        <a:p>
          <a:endParaRPr lang="en-US"/>
        </a:p>
      </dgm:t>
    </dgm:pt>
    <dgm:pt modelId="{9039BC64-A75A-4548-8F50-88F46EACB29F}" type="pres">
      <dgm:prSet presAssocID="{AF0F9D51-21CA-4332-A6BA-A80AEA0C5050}" presName="spaceBetweenRectangles" presStyleCnt="0"/>
      <dgm:spPr/>
    </dgm:pt>
    <dgm:pt modelId="{B241703E-4934-4886-AF3E-A2EDEA99EFF1}" type="pres">
      <dgm:prSet presAssocID="{AFD5F3BB-FD74-4BD4-AC54-858A0221ACF1}" presName="composite" presStyleCnt="0"/>
      <dgm:spPr/>
    </dgm:pt>
    <dgm:pt modelId="{2495907A-8636-41EF-9593-561033F29757}" type="pres">
      <dgm:prSet presAssocID="{AFD5F3BB-FD74-4BD4-AC54-858A0221ACF1}" presName="Parent1" presStyleLbl="node1" presStyleIdx="2" presStyleCnt="6">
        <dgm:presLayoutVars>
          <dgm:chMax val="1"/>
          <dgm:chPref val="1"/>
          <dgm:bulletEnabled val="1"/>
        </dgm:presLayoutVars>
      </dgm:prSet>
      <dgm:spPr/>
      <dgm:t>
        <a:bodyPr/>
        <a:lstStyle/>
        <a:p>
          <a:endParaRPr lang="en-US"/>
        </a:p>
      </dgm:t>
    </dgm:pt>
    <dgm:pt modelId="{094A067D-34BE-4237-9D41-D48976ABACAA}" type="pres">
      <dgm:prSet presAssocID="{AFD5F3BB-FD74-4BD4-AC54-858A0221ACF1}" presName="Childtext1" presStyleLbl="revTx" presStyleIdx="1" presStyleCnt="3" custScaleX="102841">
        <dgm:presLayoutVars>
          <dgm:chMax val="0"/>
          <dgm:chPref val="0"/>
          <dgm:bulletEnabled val="1"/>
        </dgm:presLayoutVars>
      </dgm:prSet>
      <dgm:spPr/>
      <dgm:t>
        <a:bodyPr/>
        <a:lstStyle/>
        <a:p>
          <a:endParaRPr lang="en-US"/>
        </a:p>
      </dgm:t>
    </dgm:pt>
    <dgm:pt modelId="{7D601FAA-D428-4454-AC25-3F0466569591}" type="pres">
      <dgm:prSet presAssocID="{AFD5F3BB-FD74-4BD4-AC54-858A0221ACF1}" presName="BalanceSpacing" presStyleCnt="0"/>
      <dgm:spPr/>
    </dgm:pt>
    <dgm:pt modelId="{B1D48D49-2D28-4FE7-902A-CAAE90C84E68}" type="pres">
      <dgm:prSet presAssocID="{AFD5F3BB-FD74-4BD4-AC54-858A0221ACF1}" presName="BalanceSpacing1" presStyleCnt="0"/>
      <dgm:spPr/>
    </dgm:pt>
    <dgm:pt modelId="{D5A48B2E-87FE-4A42-BE2A-DB8643CA8746}" type="pres">
      <dgm:prSet presAssocID="{3A894AE8-E6DA-4BFD-BC56-69728C52AB31}" presName="Accent1Text" presStyleLbl="node1" presStyleIdx="3" presStyleCnt="6"/>
      <dgm:spPr/>
      <dgm:t>
        <a:bodyPr/>
        <a:lstStyle/>
        <a:p>
          <a:endParaRPr lang="en-US"/>
        </a:p>
      </dgm:t>
    </dgm:pt>
    <dgm:pt modelId="{3C308F62-FE36-4965-9CC2-035AC54B02A0}" type="pres">
      <dgm:prSet presAssocID="{3A894AE8-E6DA-4BFD-BC56-69728C52AB31}" presName="spaceBetweenRectangles" presStyleCnt="0"/>
      <dgm:spPr/>
    </dgm:pt>
    <dgm:pt modelId="{DF6B35A7-D400-4C33-B28C-9B524E03172F}" type="pres">
      <dgm:prSet presAssocID="{B32FB60D-33A2-401F-A907-D3EA08C0C6A5}" presName="composite" presStyleCnt="0"/>
      <dgm:spPr/>
    </dgm:pt>
    <dgm:pt modelId="{3D5FEEC5-4E10-4695-8228-55E5FA107C2F}" type="pres">
      <dgm:prSet presAssocID="{B32FB60D-33A2-401F-A907-D3EA08C0C6A5}" presName="Parent1" presStyleLbl="node1" presStyleIdx="4" presStyleCnt="6">
        <dgm:presLayoutVars>
          <dgm:chMax val="1"/>
          <dgm:chPref val="1"/>
          <dgm:bulletEnabled val="1"/>
        </dgm:presLayoutVars>
      </dgm:prSet>
      <dgm:spPr/>
      <dgm:t>
        <a:bodyPr/>
        <a:lstStyle/>
        <a:p>
          <a:endParaRPr lang="en-US"/>
        </a:p>
      </dgm:t>
    </dgm:pt>
    <dgm:pt modelId="{CD060E14-4754-4D0E-A285-A1C53F564E97}" type="pres">
      <dgm:prSet presAssocID="{B32FB60D-33A2-401F-A907-D3EA08C0C6A5}" presName="Childtext1" presStyleLbl="revTx" presStyleIdx="2" presStyleCnt="3">
        <dgm:presLayoutVars>
          <dgm:chMax val="0"/>
          <dgm:chPref val="0"/>
          <dgm:bulletEnabled val="1"/>
        </dgm:presLayoutVars>
      </dgm:prSet>
      <dgm:spPr/>
      <dgm:t>
        <a:bodyPr/>
        <a:lstStyle/>
        <a:p>
          <a:endParaRPr lang="en-US"/>
        </a:p>
      </dgm:t>
    </dgm:pt>
    <dgm:pt modelId="{6CB28B57-16E1-463E-BD5C-54039D61818B}" type="pres">
      <dgm:prSet presAssocID="{B32FB60D-33A2-401F-A907-D3EA08C0C6A5}" presName="BalanceSpacing" presStyleCnt="0"/>
      <dgm:spPr/>
    </dgm:pt>
    <dgm:pt modelId="{B388FC6F-E061-427D-BE14-29ED4996697A}" type="pres">
      <dgm:prSet presAssocID="{B32FB60D-33A2-401F-A907-D3EA08C0C6A5}" presName="BalanceSpacing1" presStyleCnt="0"/>
      <dgm:spPr/>
    </dgm:pt>
    <dgm:pt modelId="{91076424-9455-4D4E-8A16-547D4C089C20}" type="pres">
      <dgm:prSet presAssocID="{7B65A099-D478-46BD-A56D-B3CA23B86995}" presName="Accent1Text" presStyleLbl="node1" presStyleIdx="5" presStyleCnt="6"/>
      <dgm:spPr/>
      <dgm:t>
        <a:bodyPr/>
        <a:lstStyle/>
        <a:p>
          <a:endParaRPr lang="en-US"/>
        </a:p>
      </dgm:t>
    </dgm:pt>
  </dgm:ptLst>
  <dgm:cxnLst>
    <dgm:cxn modelId="{83187AD0-4A53-4361-BE3E-556A4B6AF93B}" type="presOf" srcId="{03A5204B-5CC8-43EE-B4B5-960E1840BC69}" destId="{CD060E14-4754-4D0E-A285-A1C53F564E97}" srcOrd="0" destOrd="0" presId="urn:microsoft.com/office/officeart/2008/layout/AlternatingHexagons"/>
    <dgm:cxn modelId="{0316B5BB-0D47-47F8-9E39-3B922F223A17}" type="presOf" srcId="{5A26790F-56BD-4CBE-9F34-C34A6AF622AB}" destId="{E692EF3D-6947-43D2-A3C5-B99C26D25B60}" srcOrd="0" destOrd="0" presId="urn:microsoft.com/office/officeart/2008/layout/AlternatingHexagons"/>
    <dgm:cxn modelId="{70C3D34F-31D7-4DBA-BF89-4B75A33FD159}" srcId="{92F65450-FA27-4BE4-8EB0-E95760F42444}" destId="{5E6D7090-1A6D-482D-9A69-82250D326C2D}" srcOrd="0" destOrd="0" parTransId="{09691786-75F7-4895-8F28-AD28CCC59340}" sibTransId="{33304096-6FAD-4A46-B65C-3C7756FEBF16}"/>
    <dgm:cxn modelId="{EFC6B061-5F1A-4A56-B9AB-7B543FFDAE2E}" type="presOf" srcId="{AFD5F3BB-FD74-4BD4-AC54-858A0221ACF1}" destId="{2495907A-8636-41EF-9593-561033F29757}" srcOrd="0" destOrd="0" presId="urn:microsoft.com/office/officeart/2008/layout/AlternatingHexagons"/>
    <dgm:cxn modelId="{5841A1F4-7BD8-43AF-A148-F9914D6E47E3}" type="presOf" srcId="{5E6D7090-1A6D-482D-9A69-82250D326C2D}" destId="{61B3B32D-306A-4D85-9325-14B14A0051DF}" srcOrd="0" destOrd="0" presId="urn:microsoft.com/office/officeart/2008/layout/AlternatingHexagons"/>
    <dgm:cxn modelId="{7A794BDA-9F48-4D4C-96AC-1D941E7E1C24}" srcId="{5A26790F-56BD-4CBE-9F34-C34A6AF622AB}" destId="{AFD5F3BB-FD74-4BD4-AC54-858A0221ACF1}" srcOrd="1" destOrd="0" parTransId="{EEC1A87D-92A7-46CE-9027-423037AE7CAE}" sibTransId="{3A894AE8-E6DA-4BFD-BC56-69728C52AB31}"/>
    <dgm:cxn modelId="{7A8406C4-FB80-4CC9-9315-A7F63284A6CD}" type="presOf" srcId="{7B65A099-D478-46BD-A56D-B3CA23B86995}" destId="{91076424-9455-4D4E-8A16-547D4C089C20}" srcOrd="0" destOrd="0" presId="urn:microsoft.com/office/officeart/2008/layout/AlternatingHexagons"/>
    <dgm:cxn modelId="{58AA0A24-FF33-4455-8829-315FAD510F04}" srcId="{AFD5F3BB-FD74-4BD4-AC54-858A0221ACF1}" destId="{A814E8D4-064F-499E-AEB0-2CCE7B6D77EE}" srcOrd="0" destOrd="0" parTransId="{F4068172-8853-437E-A535-DAEC84A19652}" sibTransId="{44C1F485-2709-45B4-9C45-0DE1C1546A63}"/>
    <dgm:cxn modelId="{9C3597C9-8084-48C4-A642-6B8B7D3EB40B}" type="presOf" srcId="{A814E8D4-064F-499E-AEB0-2CCE7B6D77EE}" destId="{094A067D-34BE-4237-9D41-D48976ABACAA}" srcOrd="0" destOrd="0" presId="urn:microsoft.com/office/officeart/2008/layout/AlternatingHexagons"/>
    <dgm:cxn modelId="{8BBDCDAF-86CD-4CFF-AC6D-E076F84BFCBB}" type="presOf" srcId="{92F65450-FA27-4BE4-8EB0-E95760F42444}" destId="{ADD6F1A8-D4B3-4229-BBC2-8A247D3A069B}" srcOrd="0" destOrd="0" presId="urn:microsoft.com/office/officeart/2008/layout/AlternatingHexagons"/>
    <dgm:cxn modelId="{FB4A7557-F7E5-4995-A1E1-DADF9FC65A8B}" srcId="{5A26790F-56BD-4CBE-9F34-C34A6AF622AB}" destId="{92F65450-FA27-4BE4-8EB0-E95760F42444}" srcOrd="0" destOrd="0" parTransId="{AD5FE12D-A492-4887-B54C-32C9C6C5E50C}" sibTransId="{AF0F9D51-21CA-4332-A6BA-A80AEA0C5050}"/>
    <dgm:cxn modelId="{E825186E-AF0E-4708-94B4-F1898A7A428E}" type="presOf" srcId="{3A894AE8-E6DA-4BFD-BC56-69728C52AB31}" destId="{D5A48B2E-87FE-4A42-BE2A-DB8643CA8746}" srcOrd="0" destOrd="0" presId="urn:microsoft.com/office/officeart/2008/layout/AlternatingHexagons"/>
    <dgm:cxn modelId="{2889A902-C773-4696-94E4-935238DEA7A8}" type="presOf" srcId="{B32FB60D-33A2-401F-A907-D3EA08C0C6A5}" destId="{3D5FEEC5-4E10-4695-8228-55E5FA107C2F}" srcOrd="0" destOrd="0" presId="urn:microsoft.com/office/officeart/2008/layout/AlternatingHexagons"/>
    <dgm:cxn modelId="{CA97A75F-F953-4382-8759-3F247C5F688E}" srcId="{B32FB60D-33A2-401F-A907-D3EA08C0C6A5}" destId="{03A5204B-5CC8-43EE-B4B5-960E1840BC69}" srcOrd="0" destOrd="0" parTransId="{2CD03BC2-3997-4DA1-9007-B9CFE091F931}" sibTransId="{EFA9BB35-0199-473F-BC73-0CA23D49E642}"/>
    <dgm:cxn modelId="{967DAC72-CD63-4AE5-8161-52A498EB4A3C}" type="presOf" srcId="{AF0F9D51-21CA-4332-A6BA-A80AEA0C5050}" destId="{0652FA60-08B5-445D-93A9-19B8E44BD0F4}" srcOrd="0" destOrd="0" presId="urn:microsoft.com/office/officeart/2008/layout/AlternatingHexagons"/>
    <dgm:cxn modelId="{FEE00145-AC0B-4E7D-AEA0-90E4E2C85711}" srcId="{5A26790F-56BD-4CBE-9F34-C34A6AF622AB}" destId="{B32FB60D-33A2-401F-A907-D3EA08C0C6A5}" srcOrd="2" destOrd="0" parTransId="{0CD23E92-2DC9-4148-A121-7F46FC1D7EF8}" sibTransId="{7B65A099-D478-46BD-A56D-B3CA23B86995}"/>
    <dgm:cxn modelId="{CCC396DC-55B9-49E1-BAAB-9590715D6830}" type="presParOf" srcId="{E692EF3D-6947-43D2-A3C5-B99C26D25B60}" destId="{2F91C0AE-C726-4467-B758-6894D98ACDE6}" srcOrd="0" destOrd="0" presId="urn:microsoft.com/office/officeart/2008/layout/AlternatingHexagons"/>
    <dgm:cxn modelId="{11257AEA-8C5F-4796-B37B-7735B846CFC6}" type="presParOf" srcId="{2F91C0AE-C726-4467-B758-6894D98ACDE6}" destId="{ADD6F1A8-D4B3-4229-BBC2-8A247D3A069B}" srcOrd="0" destOrd="0" presId="urn:microsoft.com/office/officeart/2008/layout/AlternatingHexagons"/>
    <dgm:cxn modelId="{C987F7A7-9330-4FDC-BD80-1E25CB482175}" type="presParOf" srcId="{2F91C0AE-C726-4467-B758-6894D98ACDE6}" destId="{61B3B32D-306A-4D85-9325-14B14A0051DF}" srcOrd="1" destOrd="0" presId="urn:microsoft.com/office/officeart/2008/layout/AlternatingHexagons"/>
    <dgm:cxn modelId="{0A8F85EF-DFC0-4BE5-9F04-1838F2ED6668}" type="presParOf" srcId="{2F91C0AE-C726-4467-B758-6894D98ACDE6}" destId="{F4F7C71D-86F1-4C95-B3A3-3C56019B8DF7}" srcOrd="2" destOrd="0" presId="urn:microsoft.com/office/officeart/2008/layout/AlternatingHexagons"/>
    <dgm:cxn modelId="{CAB6324A-B41C-4CF2-BBD8-0DB6D0D5721F}" type="presParOf" srcId="{2F91C0AE-C726-4467-B758-6894D98ACDE6}" destId="{7E2188C3-5CF2-41C3-B732-B52AA3F39B20}" srcOrd="3" destOrd="0" presId="urn:microsoft.com/office/officeart/2008/layout/AlternatingHexagons"/>
    <dgm:cxn modelId="{B16609FD-5D45-4CEF-A355-CE9D329510A9}" type="presParOf" srcId="{2F91C0AE-C726-4467-B758-6894D98ACDE6}" destId="{0652FA60-08B5-445D-93A9-19B8E44BD0F4}" srcOrd="4" destOrd="0" presId="urn:microsoft.com/office/officeart/2008/layout/AlternatingHexagons"/>
    <dgm:cxn modelId="{E5FD0743-3273-4B58-9389-5A5F0B7EBB21}" type="presParOf" srcId="{E692EF3D-6947-43D2-A3C5-B99C26D25B60}" destId="{9039BC64-A75A-4548-8F50-88F46EACB29F}" srcOrd="1" destOrd="0" presId="urn:microsoft.com/office/officeart/2008/layout/AlternatingHexagons"/>
    <dgm:cxn modelId="{6B065050-1746-4ECE-8C4E-75BDD006B26B}" type="presParOf" srcId="{E692EF3D-6947-43D2-A3C5-B99C26D25B60}" destId="{B241703E-4934-4886-AF3E-A2EDEA99EFF1}" srcOrd="2" destOrd="0" presId="urn:microsoft.com/office/officeart/2008/layout/AlternatingHexagons"/>
    <dgm:cxn modelId="{1FB36B20-F99B-4AD9-BF25-9ADA26921818}" type="presParOf" srcId="{B241703E-4934-4886-AF3E-A2EDEA99EFF1}" destId="{2495907A-8636-41EF-9593-561033F29757}" srcOrd="0" destOrd="0" presId="urn:microsoft.com/office/officeart/2008/layout/AlternatingHexagons"/>
    <dgm:cxn modelId="{C0A27B53-C3BE-441D-ACD1-0FF9C48A2A15}" type="presParOf" srcId="{B241703E-4934-4886-AF3E-A2EDEA99EFF1}" destId="{094A067D-34BE-4237-9D41-D48976ABACAA}" srcOrd="1" destOrd="0" presId="urn:microsoft.com/office/officeart/2008/layout/AlternatingHexagons"/>
    <dgm:cxn modelId="{E4395244-F38E-4316-B14D-0847FEA6BDB3}" type="presParOf" srcId="{B241703E-4934-4886-AF3E-A2EDEA99EFF1}" destId="{7D601FAA-D428-4454-AC25-3F0466569591}" srcOrd="2" destOrd="0" presId="urn:microsoft.com/office/officeart/2008/layout/AlternatingHexagons"/>
    <dgm:cxn modelId="{1900E001-6B7B-45B8-A96D-75228BF22639}" type="presParOf" srcId="{B241703E-4934-4886-AF3E-A2EDEA99EFF1}" destId="{B1D48D49-2D28-4FE7-902A-CAAE90C84E68}" srcOrd="3" destOrd="0" presId="urn:microsoft.com/office/officeart/2008/layout/AlternatingHexagons"/>
    <dgm:cxn modelId="{C394ECA9-D47D-49CF-B8AB-9E147E5A3E33}" type="presParOf" srcId="{B241703E-4934-4886-AF3E-A2EDEA99EFF1}" destId="{D5A48B2E-87FE-4A42-BE2A-DB8643CA8746}" srcOrd="4" destOrd="0" presId="urn:microsoft.com/office/officeart/2008/layout/AlternatingHexagons"/>
    <dgm:cxn modelId="{1120B19F-5A26-47A2-A5E8-A9C30A57CC6F}" type="presParOf" srcId="{E692EF3D-6947-43D2-A3C5-B99C26D25B60}" destId="{3C308F62-FE36-4965-9CC2-035AC54B02A0}" srcOrd="3" destOrd="0" presId="urn:microsoft.com/office/officeart/2008/layout/AlternatingHexagons"/>
    <dgm:cxn modelId="{8D48FC95-9D85-4674-827F-43662A8AE8A5}" type="presParOf" srcId="{E692EF3D-6947-43D2-A3C5-B99C26D25B60}" destId="{DF6B35A7-D400-4C33-B28C-9B524E03172F}" srcOrd="4" destOrd="0" presId="urn:microsoft.com/office/officeart/2008/layout/AlternatingHexagons"/>
    <dgm:cxn modelId="{76769A58-E412-47E1-B3E5-F91CA6A66659}" type="presParOf" srcId="{DF6B35A7-D400-4C33-B28C-9B524E03172F}" destId="{3D5FEEC5-4E10-4695-8228-55E5FA107C2F}" srcOrd="0" destOrd="0" presId="urn:microsoft.com/office/officeart/2008/layout/AlternatingHexagons"/>
    <dgm:cxn modelId="{F65FE541-7E4F-4AE0-B7AD-1CD8266272CF}" type="presParOf" srcId="{DF6B35A7-D400-4C33-B28C-9B524E03172F}" destId="{CD060E14-4754-4D0E-A285-A1C53F564E97}" srcOrd="1" destOrd="0" presId="urn:microsoft.com/office/officeart/2008/layout/AlternatingHexagons"/>
    <dgm:cxn modelId="{5B8F9687-AF60-4644-844B-D36F62AAF806}" type="presParOf" srcId="{DF6B35A7-D400-4C33-B28C-9B524E03172F}" destId="{6CB28B57-16E1-463E-BD5C-54039D61818B}" srcOrd="2" destOrd="0" presId="urn:microsoft.com/office/officeart/2008/layout/AlternatingHexagons"/>
    <dgm:cxn modelId="{C0C79D0F-132E-42A1-AE69-BBD3ED37ADAB}" type="presParOf" srcId="{DF6B35A7-D400-4C33-B28C-9B524E03172F}" destId="{B388FC6F-E061-427D-BE14-29ED4996697A}" srcOrd="3" destOrd="0" presId="urn:microsoft.com/office/officeart/2008/layout/AlternatingHexagons"/>
    <dgm:cxn modelId="{F79F0047-CEE4-452E-A224-94E064C476E3}" type="presParOf" srcId="{DF6B35A7-D400-4C33-B28C-9B524E03172F}" destId="{91076424-9455-4D4E-8A16-547D4C089C20}"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D203AF-3A12-434E-A1DE-87D1F0070765}"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401976C1-1570-4253-8A71-0B5EDD909BE9}">
      <dgm:prSet phldrT="[Text]"/>
      <dgm:spPr/>
      <dgm:t>
        <a:bodyPr/>
        <a:lstStyle/>
        <a:p>
          <a:r>
            <a:rPr lang="en-US" dirty="0" smtClean="0">
              <a:solidFill>
                <a:schemeClr val="tx2"/>
              </a:solidFill>
              <a:latin typeface="Arial" panose="020B0604020202020204" pitchFamily="34" charset="0"/>
              <a:cs typeface="Arial" panose="020B0604020202020204" pitchFamily="34" charset="0"/>
            </a:rPr>
            <a:t>Terms of Art</a:t>
          </a:r>
          <a:endParaRPr lang="en-US" dirty="0">
            <a:solidFill>
              <a:schemeClr val="tx2"/>
            </a:solidFill>
            <a:latin typeface="Arial" panose="020B0604020202020204" pitchFamily="34" charset="0"/>
            <a:cs typeface="Arial" panose="020B0604020202020204" pitchFamily="34" charset="0"/>
          </a:endParaRPr>
        </a:p>
      </dgm:t>
    </dgm:pt>
    <dgm:pt modelId="{DD8A43E8-C109-4BEF-83E3-459CD64830A6}" type="parTrans" cxnId="{DA96593B-B3BF-4EB9-B69D-FFDB6F516C0B}">
      <dgm:prSet/>
      <dgm:spPr/>
      <dgm:t>
        <a:bodyPr/>
        <a:lstStyle/>
        <a:p>
          <a:endParaRPr lang="en-US"/>
        </a:p>
      </dgm:t>
    </dgm:pt>
    <dgm:pt modelId="{1EF75238-2772-458D-8C5A-B146DA91D735}" type="sibTrans" cxnId="{DA96593B-B3BF-4EB9-B69D-FFDB6F516C0B}">
      <dgm:prSet/>
      <dgm:spPr/>
      <dgm:t>
        <a:bodyPr/>
        <a:lstStyle/>
        <a:p>
          <a:endParaRPr lang="en-US"/>
        </a:p>
      </dgm:t>
    </dgm:pt>
    <dgm:pt modelId="{A41FE16E-6F01-4511-8274-AEAD082F47A3}">
      <dgm:prSet phldrT="[Text]"/>
      <dgm:spPr/>
      <dgm:t>
        <a:bodyPr/>
        <a:lstStyle/>
        <a:p>
          <a:r>
            <a:rPr lang="en-US" dirty="0" smtClean="0">
              <a:solidFill>
                <a:schemeClr val="bg1"/>
              </a:solidFill>
              <a:latin typeface="Arial" panose="020B0604020202020204" pitchFamily="34" charset="0"/>
              <a:cs typeface="Arial" panose="020B0604020202020204" pitchFamily="34" charset="0"/>
            </a:rPr>
            <a:t>Decision tree should incorporate appropriate ‘terms of art’ reflecting common agreement terminology</a:t>
          </a:r>
          <a:endParaRPr lang="en-US" dirty="0">
            <a:solidFill>
              <a:schemeClr val="bg1"/>
            </a:solidFill>
            <a:latin typeface="Arial" panose="020B0604020202020204" pitchFamily="34" charset="0"/>
            <a:cs typeface="Arial" panose="020B0604020202020204" pitchFamily="34" charset="0"/>
          </a:endParaRPr>
        </a:p>
      </dgm:t>
    </dgm:pt>
    <dgm:pt modelId="{C8B6FA08-1C23-4E46-B841-A42EF3DEFD10}" type="parTrans" cxnId="{F6B9693C-D88B-4597-8BBC-CFC9EDCE59D9}">
      <dgm:prSet/>
      <dgm:spPr/>
      <dgm:t>
        <a:bodyPr/>
        <a:lstStyle/>
        <a:p>
          <a:endParaRPr lang="en-US"/>
        </a:p>
      </dgm:t>
    </dgm:pt>
    <dgm:pt modelId="{08FD3649-1428-4195-B38D-E9045DE0D1B7}" type="sibTrans" cxnId="{F6B9693C-D88B-4597-8BBC-CFC9EDCE59D9}">
      <dgm:prSet/>
      <dgm:spPr/>
      <dgm:t>
        <a:bodyPr/>
        <a:lstStyle/>
        <a:p>
          <a:endParaRPr lang="en-US"/>
        </a:p>
      </dgm:t>
    </dgm:pt>
    <dgm:pt modelId="{ABCA6BDC-C443-43B1-8DFA-EA511B10E9EE}">
      <dgm:prSet phldrT="[Text]"/>
      <dgm:spPr/>
      <dgm:t>
        <a:bodyPr/>
        <a:lstStyle/>
        <a:p>
          <a:r>
            <a:rPr lang="en-US" dirty="0" smtClean="0">
              <a:solidFill>
                <a:schemeClr val="tx2"/>
              </a:solidFill>
              <a:latin typeface="Arial" panose="020B0604020202020204" pitchFamily="34" charset="0"/>
              <a:cs typeface="Arial" panose="020B0604020202020204" pitchFamily="34" charset="0"/>
            </a:rPr>
            <a:t>Common Understanding</a:t>
          </a:r>
          <a:endParaRPr lang="en-US" dirty="0">
            <a:solidFill>
              <a:schemeClr val="tx2"/>
            </a:solidFill>
            <a:latin typeface="Arial" panose="020B0604020202020204" pitchFamily="34" charset="0"/>
            <a:cs typeface="Arial" panose="020B0604020202020204" pitchFamily="34" charset="0"/>
          </a:endParaRPr>
        </a:p>
      </dgm:t>
    </dgm:pt>
    <dgm:pt modelId="{14474C24-A987-4DF1-BE4F-0F10A19EA5E8}" type="parTrans" cxnId="{558B3807-9346-4C9E-B59C-F9ECA42376F0}">
      <dgm:prSet/>
      <dgm:spPr/>
      <dgm:t>
        <a:bodyPr/>
        <a:lstStyle/>
        <a:p>
          <a:endParaRPr lang="en-US"/>
        </a:p>
      </dgm:t>
    </dgm:pt>
    <dgm:pt modelId="{1D2FA56A-5118-4C90-B035-E0E76DAA180F}" type="sibTrans" cxnId="{558B3807-9346-4C9E-B59C-F9ECA42376F0}">
      <dgm:prSet/>
      <dgm:spPr/>
      <dgm:t>
        <a:bodyPr/>
        <a:lstStyle/>
        <a:p>
          <a:endParaRPr lang="en-US"/>
        </a:p>
      </dgm:t>
    </dgm:pt>
    <dgm:pt modelId="{DD41DBE8-A080-4C68-837D-46CB91F6B8B0}">
      <dgm:prSet phldrT="[Text]"/>
      <dgm:spPr/>
      <dgm:t>
        <a:bodyPr/>
        <a:lstStyle/>
        <a:p>
          <a:r>
            <a:rPr lang="en-US" dirty="0" smtClean="0">
              <a:solidFill>
                <a:schemeClr val="bg1"/>
              </a:solidFill>
              <a:latin typeface="Arial" panose="020B0604020202020204" pitchFamily="34" charset="0"/>
              <a:cs typeface="Arial" panose="020B0604020202020204" pitchFamily="34" charset="0"/>
            </a:rPr>
            <a:t>Questions must reflect unambiguous, recognizable components, notwithstanding experience of user</a:t>
          </a:r>
          <a:endParaRPr lang="en-US" dirty="0">
            <a:solidFill>
              <a:schemeClr val="bg1"/>
            </a:solidFill>
            <a:latin typeface="Arial" panose="020B0604020202020204" pitchFamily="34" charset="0"/>
            <a:cs typeface="Arial" panose="020B0604020202020204" pitchFamily="34" charset="0"/>
          </a:endParaRPr>
        </a:p>
      </dgm:t>
    </dgm:pt>
    <dgm:pt modelId="{215B0AE6-C35D-4D6C-BFD8-7B72633AABE9}" type="parTrans" cxnId="{873E005A-7676-4B86-B7DD-428640137F1C}">
      <dgm:prSet/>
      <dgm:spPr/>
      <dgm:t>
        <a:bodyPr/>
        <a:lstStyle/>
        <a:p>
          <a:endParaRPr lang="en-US"/>
        </a:p>
      </dgm:t>
    </dgm:pt>
    <dgm:pt modelId="{C4226F31-6FE9-4F0B-B3C3-865809748A9B}" type="sibTrans" cxnId="{873E005A-7676-4B86-B7DD-428640137F1C}">
      <dgm:prSet/>
      <dgm:spPr/>
      <dgm:t>
        <a:bodyPr/>
        <a:lstStyle/>
        <a:p>
          <a:endParaRPr lang="en-US"/>
        </a:p>
      </dgm:t>
    </dgm:pt>
    <dgm:pt modelId="{58478E67-DA23-4F79-94EC-029425059DC0}" type="pres">
      <dgm:prSet presAssocID="{74D203AF-3A12-434E-A1DE-87D1F0070765}" presName="Name0" presStyleCnt="0">
        <dgm:presLayoutVars>
          <dgm:chMax val="2"/>
          <dgm:dir/>
          <dgm:animOne val="branch"/>
          <dgm:animLvl val="lvl"/>
          <dgm:resizeHandles val="exact"/>
        </dgm:presLayoutVars>
      </dgm:prSet>
      <dgm:spPr/>
      <dgm:t>
        <a:bodyPr/>
        <a:lstStyle/>
        <a:p>
          <a:endParaRPr lang="en-US"/>
        </a:p>
      </dgm:t>
    </dgm:pt>
    <dgm:pt modelId="{1BD49D78-40BD-40A9-9EE2-731D2B48F84F}" type="pres">
      <dgm:prSet presAssocID="{74D203AF-3A12-434E-A1DE-87D1F0070765}" presName="Background" presStyleLbl="node1" presStyleIdx="0" presStyleCnt="1"/>
      <dgm:spPr/>
    </dgm:pt>
    <dgm:pt modelId="{E1858AE1-FCB0-4008-9A5F-946D6BF40678}" type="pres">
      <dgm:prSet presAssocID="{74D203AF-3A12-434E-A1DE-87D1F0070765}" presName="Divider" presStyleLbl="callout" presStyleIdx="0" presStyleCnt="1"/>
      <dgm:spPr/>
    </dgm:pt>
    <dgm:pt modelId="{78327D5D-B85F-47DA-A71E-1AAE90208589}" type="pres">
      <dgm:prSet presAssocID="{74D203AF-3A12-434E-A1DE-87D1F0070765}" presName="ChildText1" presStyleLbl="revTx" presStyleIdx="0" presStyleCnt="0">
        <dgm:presLayoutVars>
          <dgm:chMax val="0"/>
          <dgm:chPref val="0"/>
          <dgm:bulletEnabled val="1"/>
        </dgm:presLayoutVars>
      </dgm:prSet>
      <dgm:spPr/>
      <dgm:t>
        <a:bodyPr/>
        <a:lstStyle/>
        <a:p>
          <a:endParaRPr lang="en-US"/>
        </a:p>
      </dgm:t>
    </dgm:pt>
    <dgm:pt modelId="{57A5D3A6-2220-4AA6-B1B2-E297B2C6EA22}" type="pres">
      <dgm:prSet presAssocID="{74D203AF-3A12-434E-A1DE-87D1F0070765}" presName="ChildText2" presStyleLbl="revTx" presStyleIdx="0" presStyleCnt="0">
        <dgm:presLayoutVars>
          <dgm:chMax val="0"/>
          <dgm:chPref val="0"/>
          <dgm:bulletEnabled val="1"/>
        </dgm:presLayoutVars>
      </dgm:prSet>
      <dgm:spPr/>
      <dgm:t>
        <a:bodyPr/>
        <a:lstStyle/>
        <a:p>
          <a:endParaRPr lang="en-US"/>
        </a:p>
      </dgm:t>
    </dgm:pt>
    <dgm:pt modelId="{5DAB6734-776D-448B-8D5E-0315A43E13A4}" type="pres">
      <dgm:prSet presAssocID="{74D203AF-3A12-434E-A1DE-87D1F0070765}" presName="ParentText1" presStyleLbl="revTx" presStyleIdx="0" presStyleCnt="0">
        <dgm:presLayoutVars>
          <dgm:chMax val="1"/>
          <dgm:chPref val="1"/>
        </dgm:presLayoutVars>
      </dgm:prSet>
      <dgm:spPr/>
      <dgm:t>
        <a:bodyPr/>
        <a:lstStyle/>
        <a:p>
          <a:endParaRPr lang="en-US"/>
        </a:p>
      </dgm:t>
    </dgm:pt>
    <dgm:pt modelId="{C459CE97-1908-448F-88B1-85ABF864F5F0}" type="pres">
      <dgm:prSet presAssocID="{74D203AF-3A12-434E-A1DE-87D1F0070765}" presName="ParentShape1" presStyleLbl="alignImgPlace1" presStyleIdx="0" presStyleCnt="2" custLinFactNeighborX="-2077">
        <dgm:presLayoutVars/>
      </dgm:prSet>
      <dgm:spPr/>
      <dgm:t>
        <a:bodyPr/>
        <a:lstStyle/>
        <a:p>
          <a:endParaRPr lang="en-US"/>
        </a:p>
      </dgm:t>
    </dgm:pt>
    <dgm:pt modelId="{6FBC98D7-AD13-4815-9023-A5791CD42333}" type="pres">
      <dgm:prSet presAssocID="{74D203AF-3A12-434E-A1DE-87D1F0070765}" presName="ParentText2" presStyleLbl="revTx" presStyleIdx="0" presStyleCnt="0">
        <dgm:presLayoutVars>
          <dgm:chMax val="1"/>
          <dgm:chPref val="1"/>
        </dgm:presLayoutVars>
      </dgm:prSet>
      <dgm:spPr/>
      <dgm:t>
        <a:bodyPr/>
        <a:lstStyle/>
        <a:p>
          <a:endParaRPr lang="en-US"/>
        </a:p>
      </dgm:t>
    </dgm:pt>
    <dgm:pt modelId="{3513DC9E-22CC-4595-803A-92B9A0A850B2}" type="pres">
      <dgm:prSet presAssocID="{74D203AF-3A12-434E-A1DE-87D1F0070765}" presName="ParentShape2" presStyleLbl="alignImgPlace1" presStyleIdx="1" presStyleCnt="2" custLinFactNeighborY="0">
        <dgm:presLayoutVars/>
      </dgm:prSet>
      <dgm:spPr/>
      <dgm:t>
        <a:bodyPr/>
        <a:lstStyle/>
        <a:p>
          <a:endParaRPr lang="en-US"/>
        </a:p>
      </dgm:t>
    </dgm:pt>
  </dgm:ptLst>
  <dgm:cxnLst>
    <dgm:cxn modelId="{2DEC7C8A-CB97-4C74-A8CE-DF46266AC821}" type="presOf" srcId="{A41FE16E-6F01-4511-8274-AEAD082F47A3}" destId="{78327D5D-B85F-47DA-A71E-1AAE90208589}" srcOrd="0" destOrd="0" presId="urn:microsoft.com/office/officeart/2009/3/layout/OpposingIdeas"/>
    <dgm:cxn modelId="{4432EF5D-D11D-4728-86FB-AFD6926E46AB}" type="presOf" srcId="{ABCA6BDC-C443-43B1-8DFA-EA511B10E9EE}" destId="{6FBC98D7-AD13-4815-9023-A5791CD42333}" srcOrd="0" destOrd="0" presId="urn:microsoft.com/office/officeart/2009/3/layout/OpposingIdeas"/>
    <dgm:cxn modelId="{4D677AEB-D7BA-4B10-8892-AE94F0C0F535}" type="presOf" srcId="{DD41DBE8-A080-4C68-837D-46CB91F6B8B0}" destId="{57A5D3A6-2220-4AA6-B1B2-E297B2C6EA22}" srcOrd="0" destOrd="0" presId="urn:microsoft.com/office/officeart/2009/3/layout/OpposingIdeas"/>
    <dgm:cxn modelId="{77CACE67-A8C6-4FAA-9ADB-226780F63DD4}" type="presOf" srcId="{74D203AF-3A12-434E-A1DE-87D1F0070765}" destId="{58478E67-DA23-4F79-94EC-029425059DC0}" srcOrd="0" destOrd="0" presId="urn:microsoft.com/office/officeart/2009/3/layout/OpposingIdeas"/>
    <dgm:cxn modelId="{209B5F93-A5E2-4907-A54C-1EBF0AC920AC}" type="presOf" srcId="{ABCA6BDC-C443-43B1-8DFA-EA511B10E9EE}" destId="{3513DC9E-22CC-4595-803A-92B9A0A850B2}" srcOrd="1" destOrd="0" presId="urn:microsoft.com/office/officeart/2009/3/layout/OpposingIdeas"/>
    <dgm:cxn modelId="{DA96593B-B3BF-4EB9-B69D-FFDB6F516C0B}" srcId="{74D203AF-3A12-434E-A1DE-87D1F0070765}" destId="{401976C1-1570-4253-8A71-0B5EDD909BE9}" srcOrd="0" destOrd="0" parTransId="{DD8A43E8-C109-4BEF-83E3-459CD64830A6}" sibTransId="{1EF75238-2772-458D-8C5A-B146DA91D735}"/>
    <dgm:cxn modelId="{558B3807-9346-4C9E-B59C-F9ECA42376F0}" srcId="{74D203AF-3A12-434E-A1DE-87D1F0070765}" destId="{ABCA6BDC-C443-43B1-8DFA-EA511B10E9EE}" srcOrd="1" destOrd="0" parTransId="{14474C24-A987-4DF1-BE4F-0F10A19EA5E8}" sibTransId="{1D2FA56A-5118-4C90-B035-E0E76DAA180F}"/>
    <dgm:cxn modelId="{873E005A-7676-4B86-B7DD-428640137F1C}" srcId="{ABCA6BDC-C443-43B1-8DFA-EA511B10E9EE}" destId="{DD41DBE8-A080-4C68-837D-46CB91F6B8B0}" srcOrd="0" destOrd="0" parTransId="{215B0AE6-C35D-4D6C-BFD8-7B72633AABE9}" sibTransId="{C4226F31-6FE9-4F0B-B3C3-865809748A9B}"/>
    <dgm:cxn modelId="{88C2F641-5C05-4AA9-8C7A-E03275266529}" type="presOf" srcId="{401976C1-1570-4253-8A71-0B5EDD909BE9}" destId="{C459CE97-1908-448F-88B1-85ABF864F5F0}" srcOrd="1" destOrd="0" presId="urn:microsoft.com/office/officeart/2009/3/layout/OpposingIdeas"/>
    <dgm:cxn modelId="{F6B9693C-D88B-4597-8BBC-CFC9EDCE59D9}" srcId="{401976C1-1570-4253-8A71-0B5EDD909BE9}" destId="{A41FE16E-6F01-4511-8274-AEAD082F47A3}" srcOrd="0" destOrd="0" parTransId="{C8B6FA08-1C23-4E46-B841-A42EF3DEFD10}" sibTransId="{08FD3649-1428-4195-B38D-E9045DE0D1B7}"/>
    <dgm:cxn modelId="{5C393A6A-47C6-4485-9A12-41732452B6E9}" type="presOf" srcId="{401976C1-1570-4253-8A71-0B5EDD909BE9}" destId="{5DAB6734-776D-448B-8D5E-0315A43E13A4}" srcOrd="0" destOrd="0" presId="urn:microsoft.com/office/officeart/2009/3/layout/OpposingIdeas"/>
    <dgm:cxn modelId="{133BE5E5-3A86-4976-B91A-8807F29BFBB8}" type="presParOf" srcId="{58478E67-DA23-4F79-94EC-029425059DC0}" destId="{1BD49D78-40BD-40A9-9EE2-731D2B48F84F}" srcOrd="0" destOrd="0" presId="urn:microsoft.com/office/officeart/2009/3/layout/OpposingIdeas"/>
    <dgm:cxn modelId="{1F3DAD75-9A43-4C84-A72B-AC80AB4751D1}" type="presParOf" srcId="{58478E67-DA23-4F79-94EC-029425059DC0}" destId="{E1858AE1-FCB0-4008-9A5F-946D6BF40678}" srcOrd="1" destOrd="0" presId="urn:microsoft.com/office/officeart/2009/3/layout/OpposingIdeas"/>
    <dgm:cxn modelId="{2E5A8FAC-5DCB-47F4-83DB-0EE31EF33E30}" type="presParOf" srcId="{58478E67-DA23-4F79-94EC-029425059DC0}" destId="{78327D5D-B85F-47DA-A71E-1AAE90208589}" srcOrd="2" destOrd="0" presId="urn:microsoft.com/office/officeart/2009/3/layout/OpposingIdeas"/>
    <dgm:cxn modelId="{43B5EF5F-4D1A-4ECC-BC93-742FBBCAA455}" type="presParOf" srcId="{58478E67-DA23-4F79-94EC-029425059DC0}" destId="{57A5D3A6-2220-4AA6-B1B2-E297B2C6EA22}" srcOrd="3" destOrd="0" presId="urn:microsoft.com/office/officeart/2009/3/layout/OpposingIdeas"/>
    <dgm:cxn modelId="{9FF059BF-B13C-41DE-A1F7-A14783678ED3}" type="presParOf" srcId="{58478E67-DA23-4F79-94EC-029425059DC0}" destId="{5DAB6734-776D-448B-8D5E-0315A43E13A4}" srcOrd="4" destOrd="0" presId="urn:microsoft.com/office/officeart/2009/3/layout/OpposingIdeas"/>
    <dgm:cxn modelId="{340B21B5-4950-4D94-85F4-E51F230007F2}" type="presParOf" srcId="{58478E67-DA23-4F79-94EC-029425059DC0}" destId="{C459CE97-1908-448F-88B1-85ABF864F5F0}" srcOrd="5" destOrd="0" presId="urn:microsoft.com/office/officeart/2009/3/layout/OpposingIdeas"/>
    <dgm:cxn modelId="{F7102515-8A1E-42FB-8935-78DF02DF4AC0}" type="presParOf" srcId="{58478E67-DA23-4F79-94EC-029425059DC0}" destId="{6FBC98D7-AD13-4815-9023-A5791CD42333}" srcOrd="6" destOrd="0" presId="urn:microsoft.com/office/officeart/2009/3/layout/OpposingIdeas"/>
    <dgm:cxn modelId="{1251EBAC-A2CF-4511-8D2F-359FBF3B521B}" type="presParOf" srcId="{58478E67-DA23-4F79-94EC-029425059DC0}" destId="{3513DC9E-22CC-4595-803A-92B9A0A850B2}"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BB7D59-5E98-46B6-8268-6FE11A822106}"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DE1D4206-6ECC-489F-9B24-39CEAA19AD98}">
      <dgm:prSet phldrT="[Text]"/>
      <dgm:spPr/>
      <dgm:t>
        <a:bodyPr/>
        <a:lstStyle/>
        <a:p>
          <a:r>
            <a:rPr lang="en-US" dirty="0" smtClean="0">
              <a:latin typeface="Arial" panose="020B0604020202020204" pitchFamily="34" charset="0"/>
              <a:cs typeface="Arial" panose="020B0604020202020204" pitchFamily="34" charset="0"/>
            </a:rPr>
            <a:t>No $ Research Agreement</a:t>
          </a:r>
          <a:endParaRPr lang="en-US" dirty="0">
            <a:latin typeface="Arial" panose="020B0604020202020204" pitchFamily="34" charset="0"/>
            <a:cs typeface="Arial" panose="020B0604020202020204" pitchFamily="34" charset="0"/>
          </a:endParaRPr>
        </a:p>
      </dgm:t>
    </dgm:pt>
    <dgm:pt modelId="{475FD54B-5CC5-4271-AC3F-FD55E0EDB6DC}" type="parTrans" cxnId="{ABFA495F-773A-4D43-8289-04C6EF53A5D1}">
      <dgm:prSet/>
      <dgm:spPr/>
      <dgm:t>
        <a:bodyPr/>
        <a:lstStyle/>
        <a:p>
          <a:endParaRPr lang="en-US"/>
        </a:p>
      </dgm:t>
    </dgm:pt>
    <dgm:pt modelId="{82201349-DC84-4BFE-B7B0-32CE52F815BB}" type="sibTrans" cxnId="{ABFA495F-773A-4D43-8289-04C6EF53A5D1}">
      <dgm:prSet/>
      <dgm:spPr/>
      <dgm:t>
        <a:bodyPr/>
        <a:lstStyle/>
        <a:p>
          <a:endParaRPr lang="en-US"/>
        </a:p>
      </dgm:t>
    </dgm:pt>
    <dgm:pt modelId="{183C92B2-B270-47A2-A778-5EE4C45447EE}">
      <dgm:prSet phldrT="[Text]" custT="1"/>
      <dgm:spPr/>
      <dgm:t>
        <a:bodyPr/>
        <a:lstStyle/>
        <a:p>
          <a:r>
            <a:rPr lang="en-US" sz="3600" dirty="0" smtClean="0">
              <a:latin typeface="Arial" panose="020B0604020202020204" pitchFamily="34" charset="0"/>
              <a:cs typeface="Arial" panose="020B0604020202020204" pitchFamily="34" charset="0"/>
            </a:rPr>
            <a:t>MOU</a:t>
          </a:r>
          <a:endParaRPr lang="en-US" sz="3600" dirty="0">
            <a:latin typeface="Arial" panose="020B0604020202020204" pitchFamily="34" charset="0"/>
            <a:cs typeface="Arial" panose="020B0604020202020204" pitchFamily="34" charset="0"/>
          </a:endParaRPr>
        </a:p>
      </dgm:t>
    </dgm:pt>
    <dgm:pt modelId="{F524468F-209D-4519-A43C-2CF48437B8C7}" type="parTrans" cxnId="{B3B96C53-CD81-45E9-96A9-2EEA21901A47}">
      <dgm:prSet/>
      <dgm:spPr/>
      <dgm:t>
        <a:bodyPr/>
        <a:lstStyle/>
        <a:p>
          <a:endParaRPr lang="en-US"/>
        </a:p>
      </dgm:t>
    </dgm:pt>
    <dgm:pt modelId="{0F60D9C8-7A7E-43D5-A312-3B0068ED8475}" type="sibTrans" cxnId="{B3B96C53-CD81-45E9-96A9-2EEA21901A47}">
      <dgm:prSet/>
      <dgm:spPr/>
      <dgm:t>
        <a:bodyPr/>
        <a:lstStyle/>
        <a:p>
          <a:endParaRPr lang="en-US"/>
        </a:p>
      </dgm:t>
    </dgm:pt>
    <dgm:pt modelId="{CC2D858D-18CD-4183-BDF5-AFCAC29448CE}" type="pres">
      <dgm:prSet presAssocID="{03BB7D59-5E98-46B6-8268-6FE11A822106}" presName="cycle" presStyleCnt="0">
        <dgm:presLayoutVars>
          <dgm:dir/>
          <dgm:resizeHandles val="exact"/>
        </dgm:presLayoutVars>
      </dgm:prSet>
      <dgm:spPr/>
      <dgm:t>
        <a:bodyPr/>
        <a:lstStyle/>
        <a:p>
          <a:endParaRPr lang="en-US"/>
        </a:p>
      </dgm:t>
    </dgm:pt>
    <dgm:pt modelId="{99C8C6AF-8A71-47DE-B130-55A79DF73116}" type="pres">
      <dgm:prSet presAssocID="{DE1D4206-6ECC-489F-9B24-39CEAA19AD98}" presName="arrow" presStyleLbl="node1" presStyleIdx="0" presStyleCnt="2">
        <dgm:presLayoutVars>
          <dgm:bulletEnabled val="1"/>
        </dgm:presLayoutVars>
      </dgm:prSet>
      <dgm:spPr/>
      <dgm:t>
        <a:bodyPr/>
        <a:lstStyle/>
        <a:p>
          <a:endParaRPr lang="en-US"/>
        </a:p>
      </dgm:t>
    </dgm:pt>
    <dgm:pt modelId="{6A59C339-96C2-4FD9-92CC-4C88D3FE3F14}" type="pres">
      <dgm:prSet presAssocID="{183C92B2-B270-47A2-A778-5EE4C45447EE}" presName="arrow" presStyleLbl="node1" presStyleIdx="1" presStyleCnt="2">
        <dgm:presLayoutVars>
          <dgm:bulletEnabled val="1"/>
        </dgm:presLayoutVars>
      </dgm:prSet>
      <dgm:spPr/>
      <dgm:t>
        <a:bodyPr/>
        <a:lstStyle/>
        <a:p>
          <a:endParaRPr lang="en-US"/>
        </a:p>
      </dgm:t>
    </dgm:pt>
  </dgm:ptLst>
  <dgm:cxnLst>
    <dgm:cxn modelId="{B3B96C53-CD81-45E9-96A9-2EEA21901A47}" srcId="{03BB7D59-5E98-46B6-8268-6FE11A822106}" destId="{183C92B2-B270-47A2-A778-5EE4C45447EE}" srcOrd="1" destOrd="0" parTransId="{F524468F-209D-4519-A43C-2CF48437B8C7}" sibTransId="{0F60D9C8-7A7E-43D5-A312-3B0068ED8475}"/>
    <dgm:cxn modelId="{6F182B75-266F-47A1-A085-E755D07AB889}" type="presOf" srcId="{03BB7D59-5E98-46B6-8268-6FE11A822106}" destId="{CC2D858D-18CD-4183-BDF5-AFCAC29448CE}" srcOrd="0" destOrd="0" presId="urn:microsoft.com/office/officeart/2005/8/layout/arrow1"/>
    <dgm:cxn modelId="{ABFA495F-773A-4D43-8289-04C6EF53A5D1}" srcId="{03BB7D59-5E98-46B6-8268-6FE11A822106}" destId="{DE1D4206-6ECC-489F-9B24-39CEAA19AD98}" srcOrd="0" destOrd="0" parTransId="{475FD54B-5CC5-4271-AC3F-FD55E0EDB6DC}" sibTransId="{82201349-DC84-4BFE-B7B0-32CE52F815BB}"/>
    <dgm:cxn modelId="{535278B1-C0F1-454E-85D7-369710C3C654}" type="presOf" srcId="{DE1D4206-6ECC-489F-9B24-39CEAA19AD98}" destId="{99C8C6AF-8A71-47DE-B130-55A79DF73116}" srcOrd="0" destOrd="0" presId="urn:microsoft.com/office/officeart/2005/8/layout/arrow1"/>
    <dgm:cxn modelId="{DC3FC617-D038-4375-82BD-F4477446F1AA}" type="presOf" srcId="{183C92B2-B270-47A2-A778-5EE4C45447EE}" destId="{6A59C339-96C2-4FD9-92CC-4C88D3FE3F14}" srcOrd="0" destOrd="0" presId="urn:microsoft.com/office/officeart/2005/8/layout/arrow1"/>
    <dgm:cxn modelId="{DD376B4F-40DD-4378-B074-5C3A6B306558}" type="presParOf" srcId="{CC2D858D-18CD-4183-BDF5-AFCAC29448CE}" destId="{99C8C6AF-8A71-47DE-B130-55A79DF73116}" srcOrd="0" destOrd="0" presId="urn:microsoft.com/office/officeart/2005/8/layout/arrow1"/>
    <dgm:cxn modelId="{4A95AA95-D8DC-4EAE-8C87-177E9DE8EB6A}" type="presParOf" srcId="{CC2D858D-18CD-4183-BDF5-AFCAC29448CE}" destId="{6A59C339-96C2-4FD9-92CC-4C88D3FE3F14}"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26D8AA-35DC-4EE1-8E80-753F15DA92FA}"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E6DE3122-F1E9-490B-8C4A-BC7B30505233}">
      <dgm:prSet phldrT="[Text]" custT="1"/>
      <dgm:spPr/>
      <dgm:t>
        <a:bodyPr/>
        <a:lstStyle/>
        <a:p>
          <a:r>
            <a:rPr lang="en-US" sz="3600" dirty="0" smtClean="0">
              <a:latin typeface="Arial" panose="020B0604020202020204" pitchFamily="34" charset="0"/>
              <a:cs typeface="Arial" panose="020B0604020202020204" pitchFamily="34" charset="0"/>
            </a:rPr>
            <a:t>NDA</a:t>
          </a:r>
          <a:endParaRPr lang="en-US" sz="3600" dirty="0">
            <a:latin typeface="Arial" panose="020B0604020202020204" pitchFamily="34" charset="0"/>
            <a:cs typeface="Arial" panose="020B0604020202020204" pitchFamily="34" charset="0"/>
          </a:endParaRPr>
        </a:p>
      </dgm:t>
    </dgm:pt>
    <dgm:pt modelId="{DF716681-2EAC-4855-B78F-0B1F6DFE4F79}" type="parTrans" cxnId="{F7C136FD-76AC-4BC3-9969-95A45B3F4E30}">
      <dgm:prSet/>
      <dgm:spPr/>
      <dgm:t>
        <a:bodyPr/>
        <a:lstStyle/>
        <a:p>
          <a:endParaRPr lang="en-US"/>
        </a:p>
      </dgm:t>
    </dgm:pt>
    <dgm:pt modelId="{0D3EEAF5-0CCD-4CCF-99B3-49DACE4720EF}" type="sibTrans" cxnId="{F7C136FD-76AC-4BC3-9969-95A45B3F4E30}">
      <dgm:prSet/>
      <dgm:spPr/>
      <dgm:t>
        <a:bodyPr/>
        <a:lstStyle/>
        <a:p>
          <a:endParaRPr lang="en-US"/>
        </a:p>
      </dgm:t>
    </dgm:pt>
    <dgm:pt modelId="{CECADF8D-C058-480F-9CD3-05464AE8AAE0}">
      <dgm:prSet phldrT="[Text]" custT="1"/>
      <dgm:spPr/>
      <dgm:t>
        <a:bodyPr/>
        <a:lstStyle/>
        <a:p>
          <a:r>
            <a:rPr lang="en-US" sz="3600" dirty="0" smtClean="0">
              <a:latin typeface="Arial" panose="020B0604020202020204" pitchFamily="34" charset="0"/>
              <a:cs typeface="Arial" panose="020B0604020202020204" pitchFamily="34" charset="0"/>
            </a:rPr>
            <a:t>DUA</a:t>
          </a:r>
          <a:endParaRPr lang="en-US" sz="3600" dirty="0">
            <a:latin typeface="Arial" panose="020B0604020202020204" pitchFamily="34" charset="0"/>
            <a:cs typeface="Arial" panose="020B0604020202020204" pitchFamily="34" charset="0"/>
          </a:endParaRPr>
        </a:p>
      </dgm:t>
    </dgm:pt>
    <dgm:pt modelId="{E0801F1F-D2D6-4A43-A6A1-D2D048AA851E}" type="parTrans" cxnId="{65E4E352-9A1E-43A4-BE39-E80E844E2DC3}">
      <dgm:prSet/>
      <dgm:spPr/>
      <dgm:t>
        <a:bodyPr/>
        <a:lstStyle/>
        <a:p>
          <a:endParaRPr lang="en-US"/>
        </a:p>
      </dgm:t>
    </dgm:pt>
    <dgm:pt modelId="{EA040333-1D92-4C45-9910-96D6E588D600}" type="sibTrans" cxnId="{65E4E352-9A1E-43A4-BE39-E80E844E2DC3}">
      <dgm:prSet/>
      <dgm:spPr/>
      <dgm:t>
        <a:bodyPr/>
        <a:lstStyle/>
        <a:p>
          <a:endParaRPr lang="en-US"/>
        </a:p>
      </dgm:t>
    </dgm:pt>
    <dgm:pt modelId="{56D156D0-5E7A-44F0-A3DB-4911D7D0354C}" type="pres">
      <dgm:prSet presAssocID="{B826D8AA-35DC-4EE1-8E80-753F15DA92FA}" presName="cycle" presStyleCnt="0">
        <dgm:presLayoutVars>
          <dgm:dir/>
          <dgm:resizeHandles val="exact"/>
        </dgm:presLayoutVars>
      </dgm:prSet>
      <dgm:spPr/>
      <dgm:t>
        <a:bodyPr/>
        <a:lstStyle/>
        <a:p>
          <a:endParaRPr lang="en-US"/>
        </a:p>
      </dgm:t>
    </dgm:pt>
    <dgm:pt modelId="{2869E1A8-7573-4805-B990-D83F0FF03E7B}" type="pres">
      <dgm:prSet presAssocID="{E6DE3122-F1E9-490B-8C4A-BC7B30505233}" presName="arrow" presStyleLbl="node1" presStyleIdx="0" presStyleCnt="2" custRadScaleRad="263440" custRadScaleInc="-234">
        <dgm:presLayoutVars>
          <dgm:bulletEnabled val="1"/>
        </dgm:presLayoutVars>
      </dgm:prSet>
      <dgm:spPr/>
      <dgm:t>
        <a:bodyPr/>
        <a:lstStyle/>
        <a:p>
          <a:endParaRPr lang="en-US"/>
        </a:p>
      </dgm:t>
    </dgm:pt>
    <dgm:pt modelId="{9F2A134D-A28E-44E9-A367-428668AFD05E}" type="pres">
      <dgm:prSet presAssocID="{CECADF8D-C058-480F-9CD3-05464AE8AAE0}" presName="arrow" presStyleLbl="node1" presStyleIdx="1" presStyleCnt="2" custRadScaleRad="119138" custRadScaleInc="-353">
        <dgm:presLayoutVars>
          <dgm:bulletEnabled val="1"/>
        </dgm:presLayoutVars>
      </dgm:prSet>
      <dgm:spPr/>
      <dgm:t>
        <a:bodyPr/>
        <a:lstStyle/>
        <a:p>
          <a:endParaRPr lang="en-US"/>
        </a:p>
      </dgm:t>
    </dgm:pt>
  </dgm:ptLst>
  <dgm:cxnLst>
    <dgm:cxn modelId="{65E4E352-9A1E-43A4-BE39-E80E844E2DC3}" srcId="{B826D8AA-35DC-4EE1-8E80-753F15DA92FA}" destId="{CECADF8D-C058-480F-9CD3-05464AE8AAE0}" srcOrd="1" destOrd="0" parTransId="{E0801F1F-D2D6-4A43-A6A1-D2D048AA851E}" sibTransId="{EA040333-1D92-4C45-9910-96D6E588D600}"/>
    <dgm:cxn modelId="{F7C136FD-76AC-4BC3-9969-95A45B3F4E30}" srcId="{B826D8AA-35DC-4EE1-8E80-753F15DA92FA}" destId="{E6DE3122-F1E9-490B-8C4A-BC7B30505233}" srcOrd="0" destOrd="0" parTransId="{DF716681-2EAC-4855-B78F-0B1F6DFE4F79}" sibTransId="{0D3EEAF5-0CCD-4CCF-99B3-49DACE4720EF}"/>
    <dgm:cxn modelId="{D63B7754-8A29-4891-ADC7-B9E3AC72D449}" type="presOf" srcId="{E6DE3122-F1E9-490B-8C4A-BC7B30505233}" destId="{2869E1A8-7573-4805-B990-D83F0FF03E7B}" srcOrd="0" destOrd="0" presId="urn:microsoft.com/office/officeart/2005/8/layout/arrow1"/>
    <dgm:cxn modelId="{BB6047C3-5814-41E5-8F81-5C28171CC5CE}" type="presOf" srcId="{B826D8AA-35DC-4EE1-8E80-753F15DA92FA}" destId="{56D156D0-5E7A-44F0-A3DB-4911D7D0354C}" srcOrd="0" destOrd="0" presId="urn:microsoft.com/office/officeart/2005/8/layout/arrow1"/>
    <dgm:cxn modelId="{E635EBD6-E138-479F-9C6B-E9B07DEE28E2}" type="presOf" srcId="{CECADF8D-C058-480F-9CD3-05464AE8AAE0}" destId="{9F2A134D-A28E-44E9-A367-428668AFD05E}" srcOrd="0" destOrd="0" presId="urn:microsoft.com/office/officeart/2005/8/layout/arrow1"/>
    <dgm:cxn modelId="{93A474DE-6295-4F75-B06B-358B40731DFD}" type="presParOf" srcId="{56D156D0-5E7A-44F0-A3DB-4911D7D0354C}" destId="{2869E1A8-7573-4805-B990-D83F0FF03E7B}" srcOrd="0" destOrd="0" presId="urn:microsoft.com/office/officeart/2005/8/layout/arrow1"/>
    <dgm:cxn modelId="{925CB01D-5929-4D2D-8524-3EDADC0EAA5D}" type="presParOf" srcId="{56D156D0-5E7A-44F0-A3DB-4911D7D0354C}" destId="{9F2A134D-A28E-44E9-A367-428668AFD05E}" srcOrd="1" destOrd="0" presId="urn:microsoft.com/office/officeart/2005/8/layout/arrow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FC7552-4407-44EF-ACE8-FDC04537596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147523AB-81F9-4378-B6FB-32C8DD2F672F}">
      <dgm:prSet phldrT="[Text]" custT="1"/>
      <dgm:spPr/>
      <dgm:t>
        <a:bodyPr/>
        <a:lstStyle/>
        <a:p>
          <a:r>
            <a:rPr lang="en-US" sz="1800" dirty="0" smtClean="0">
              <a:latin typeface="Arial" panose="020B0604020202020204" pitchFamily="34" charset="0"/>
              <a:cs typeface="Arial" panose="020B0604020202020204" pitchFamily="34" charset="0"/>
            </a:rPr>
            <a:t>Summer</a:t>
          </a:r>
          <a:endParaRPr lang="en-US" sz="1800" dirty="0">
            <a:latin typeface="Arial" panose="020B0604020202020204" pitchFamily="34" charset="0"/>
            <a:cs typeface="Arial" panose="020B0604020202020204" pitchFamily="34" charset="0"/>
          </a:endParaRPr>
        </a:p>
      </dgm:t>
    </dgm:pt>
    <dgm:pt modelId="{8E7E23FB-9BDD-4C3E-BEFA-98E6022BD6D0}" type="parTrans" cxnId="{367DCB34-B486-4DB0-B929-B44D30D6B2FC}">
      <dgm:prSet/>
      <dgm:spPr/>
      <dgm:t>
        <a:bodyPr/>
        <a:lstStyle/>
        <a:p>
          <a:endParaRPr lang="en-US"/>
        </a:p>
      </dgm:t>
    </dgm:pt>
    <dgm:pt modelId="{555DD8E0-DB1F-4666-A2F0-DB8B3A5E0A93}" type="sibTrans" cxnId="{367DCB34-B486-4DB0-B929-B44D30D6B2FC}">
      <dgm:prSet/>
      <dgm:spPr/>
      <dgm:t>
        <a:bodyPr/>
        <a:lstStyle/>
        <a:p>
          <a:endParaRPr lang="en-US"/>
        </a:p>
      </dgm:t>
    </dgm:pt>
    <dgm:pt modelId="{B2A9FAF6-4C1F-44B4-B60C-FE4C4A2D81C4}">
      <dgm:prSet phldrT="[Text]"/>
      <dgm:spPr/>
      <dgm:t>
        <a:bodyPr/>
        <a:lstStyle/>
        <a:p>
          <a:r>
            <a:rPr lang="en-US" dirty="0" smtClean="0">
              <a:solidFill>
                <a:schemeClr val="tx2"/>
              </a:solidFill>
              <a:latin typeface="Arial" panose="020B0604020202020204" pitchFamily="34" charset="0"/>
              <a:cs typeface="Arial" panose="020B0604020202020204" pitchFamily="34" charset="0"/>
            </a:rPr>
            <a:t>Phase II Testing</a:t>
          </a:r>
          <a:endParaRPr lang="en-US" dirty="0">
            <a:solidFill>
              <a:schemeClr val="tx2"/>
            </a:solidFill>
            <a:latin typeface="Arial" panose="020B0604020202020204" pitchFamily="34" charset="0"/>
            <a:cs typeface="Arial" panose="020B0604020202020204" pitchFamily="34" charset="0"/>
          </a:endParaRPr>
        </a:p>
      </dgm:t>
    </dgm:pt>
    <dgm:pt modelId="{346CF51A-A8FF-4BAC-9CD9-00EAA387E596}" type="parTrans" cxnId="{AE35C72F-79B5-41F9-A560-7B50660912D1}">
      <dgm:prSet/>
      <dgm:spPr/>
      <dgm:t>
        <a:bodyPr/>
        <a:lstStyle/>
        <a:p>
          <a:endParaRPr lang="en-US"/>
        </a:p>
      </dgm:t>
    </dgm:pt>
    <dgm:pt modelId="{BFDF2EE7-EC90-4052-999D-5F2DDF1E3466}" type="sibTrans" cxnId="{AE35C72F-79B5-41F9-A560-7B50660912D1}">
      <dgm:prSet/>
      <dgm:spPr/>
      <dgm:t>
        <a:bodyPr/>
        <a:lstStyle/>
        <a:p>
          <a:endParaRPr lang="en-US"/>
        </a:p>
      </dgm:t>
    </dgm:pt>
    <dgm:pt modelId="{99BDB50A-F8E6-45E7-821E-DD974E42D9AB}">
      <dgm:prSet phldrT="[Text]" custT="1"/>
      <dgm:spPr/>
      <dgm:t>
        <a:bodyPr/>
        <a:lstStyle/>
        <a:p>
          <a:r>
            <a:rPr lang="en-US" sz="2000" dirty="0" smtClean="0">
              <a:latin typeface="Arial" panose="020B0604020202020204" pitchFamily="34" charset="0"/>
              <a:cs typeface="Arial" panose="020B0604020202020204" pitchFamily="34" charset="0"/>
            </a:rPr>
            <a:t>Fall</a:t>
          </a:r>
          <a:endParaRPr lang="en-US" sz="2000" dirty="0">
            <a:latin typeface="Arial" panose="020B0604020202020204" pitchFamily="34" charset="0"/>
            <a:cs typeface="Arial" panose="020B0604020202020204" pitchFamily="34" charset="0"/>
          </a:endParaRPr>
        </a:p>
      </dgm:t>
    </dgm:pt>
    <dgm:pt modelId="{5EB62367-0907-4BCF-81B8-5FEF9476FC4E}" type="parTrans" cxnId="{0A62D437-8AD2-4198-8665-5616BA4EF474}">
      <dgm:prSet/>
      <dgm:spPr/>
      <dgm:t>
        <a:bodyPr/>
        <a:lstStyle/>
        <a:p>
          <a:endParaRPr lang="en-US"/>
        </a:p>
      </dgm:t>
    </dgm:pt>
    <dgm:pt modelId="{28438673-6246-4C25-B1AA-2D0A40A33B42}" type="sibTrans" cxnId="{0A62D437-8AD2-4198-8665-5616BA4EF474}">
      <dgm:prSet/>
      <dgm:spPr/>
      <dgm:t>
        <a:bodyPr/>
        <a:lstStyle/>
        <a:p>
          <a:endParaRPr lang="en-US"/>
        </a:p>
      </dgm:t>
    </dgm:pt>
    <dgm:pt modelId="{0030DC23-D6A3-4E83-9DD2-D7EF42F213F2}">
      <dgm:prSet phldrT="[Text]"/>
      <dgm:spPr/>
      <dgm:t>
        <a:bodyPr/>
        <a:lstStyle/>
        <a:p>
          <a:r>
            <a:rPr lang="en-US" dirty="0" smtClean="0">
              <a:solidFill>
                <a:schemeClr val="tx2"/>
              </a:solidFill>
              <a:latin typeface="Arial" panose="020B0604020202020204" pitchFamily="34" charset="0"/>
              <a:cs typeface="Arial" panose="020B0604020202020204" pitchFamily="34" charset="0"/>
            </a:rPr>
            <a:t>Collaborate with Web Designer on Platform and UI Design</a:t>
          </a:r>
          <a:endParaRPr lang="en-US" dirty="0">
            <a:solidFill>
              <a:schemeClr val="tx2"/>
            </a:solidFill>
            <a:latin typeface="Arial" panose="020B0604020202020204" pitchFamily="34" charset="0"/>
            <a:cs typeface="Arial" panose="020B0604020202020204" pitchFamily="34" charset="0"/>
          </a:endParaRPr>
        </a:p>
      </dgm:t>
    </dgm:pt>
    <dgm:pt modelId="{CE77B4AB-939C-45EA-B2B2-B52CBA782D9E}" type="parTrans" cxnId="{2422DE2F-3918-413F-B170-F159BE512732}">
      <dgm:prSet/>
      <dgm:spPr/>
      <dgm:t>
        <a:bodyPr/>
        <a:lstStyle/>
        <a:p>
          <a:endParaRPr lang="en-US"/>
        </a:p>
      </dgm:t>
    </dgm:pt>
    <dgm:pt modelId="{DC268AE6-5806-4532-B812-FC69B9D3B468}" type="sibTrans" cxnId="{2422DE2F-3918-413F-B170-F159BE512732}">
      <dgm:prSet/>
      <dgm:spPr/>
      <dgm:t>
        <a:bodyPr/>
        <a:lstStyle/>
        <a:p>
          <a:endParaRPr lang="en-US"/>
        </a:p>
      </dgm:t>
    </dgm:pt>
    <dgm:pt modelId="{8F9C29E8-A9B4-4FC7-B9E1-568213E15816}">
      <dgm:prSet phldrT="[Text]"/>
      <dgm:spPr/>
      <dgm:t>
        <a:bodyPr/>
        <a:lstStyle/>
        <a:p>
          <a:r>
            <a:rPr lang="en-US" dirty="0" smtClean="0">
              <a:solidFill>
                <a:schemeClr val="tx2"/>
              </a:solidFill>
              <a:latin typeface="Arial" panose="020B0604020202020204" pitchFamily="34" charset="0"/>
              <a:cs typeface="Arial" panose="020B0604020202020204" pitchFamily="34" charset="0"/>
            </a:rPr>
            <a:t>Finalize Internal Version for Further Testing</a:t>
          </a:r>
          <a:endParaRPr lang="en-US" dirty="0">
            <a:solidFill>
              <a:schemeClr val="tx2"/>
            </a:solidFill>
            <a:latin typeface="Arial" panose="020B0604020202020204" pitchFamily="34" charset="0"/>
            <a:cs typeface="Arial" panose="020B0604020202020204" pitchFamily="34" charset="0"/>
          </a:endParaRPr>
        </a:p>
      </dgm:t>
    </dgm:pt>
    <dgm:pt modelId="{E8483607-CFFE-4E85-A328-C0C939C0C1C5}" type="parTrans" cxnId="{F839CC7D-E873-4A16-9999-A9A03FF4909B}">
      <dgm:prSet/>
      <dgm:spPr/>
      <dgm:t>
        <a:bodyPr/>
        <a:lstStyle/>
        <a:p>
          <a:endParaRPr lang="en-US"/>
        </a:p>
      </dgm:t>
    </dgm:pt>
    <dgm:pt modelId="{960AC18D-C9C9-462E-8B01-0EEBC9ACB90B}" type="sibTrans" cxnId="{F839CC7D-E873-4A16-9999-A9A03FF4909B}">
      <dgm:prSet/>
      <dgm:spPr/>
      <dgm:t>
        <a:bodyPr/>
        <a:lstStyle/>
        <a:p>
          <a:endParaRPr lang="en-US"/>
        </a:p>
      </dgm:t>
    </dgm:pt>
    <dgm:pt modelId="{6DD2B3F0-B635-4C1D-8F09-BE0B4D489C56}">
      <dgm:prSet phldrT="[Text]" custT="1"/>
      <dgm:spPr/>
      <dgm:t>
        <a:bodyPr/>
        <a:lstStyle/>
        <a:p>
          <a:r>
            <a:rPr lang="en-US" sz="2000" dirty="0" smtClean="0">
              <a:latin typeface="Arial" panose="020B0604020202020204" pitchFamily="34" charset="0"/>
              <a:cs typeface="Arial" panose="020B0604020202020204" pitchFamily="34" charset="0"/>
            </a:rPr>
            <a:t>Winter</a:t>
          </a:r>
          <a:endParaRPr lang="en-US" sz="2000" dirty="0">
            <a:latin typeface="Arial" panose="020B0604020202020204" pitchFamily="34" charset="0"/>
            <a:cs typeface="Arial" panose="020B0604020202020204" pitchFamily="34" charset="0"/>
          </a:endParaRPr>
        </a:p>
      </dgm:t>
    </dgm:pt>
    <dgm:pt modelId="{B39FC5EE-F13A-499D-99E7-8F884A1BCF0F}" type="parTrans" cxnId="{066A8FF9-D975-47E4-BC4B-1F83851C1E85}">
      <dgm:prSet/>
      <dgm:spPr/>
      <dgm:t>
        <a:bodyPr/>
        <a:lstStyle/>
        <a:p>
          <a:endParaRPr lang="en-US"/>
        </a:p>
      </dgm:t>
    </dgm:pt>
    <dgm:pt modelId="{2BAFE538-C99D-4AC5-BD3C-5A5A13AD5C3F}" type="sibTrans" cxnId="{066A8FF9-D975-47E4-BC4B-1F83851C1E85}">
      <dgm:prSet/>
      <dgm:spPr/>
      <dgm:t>
        <a:bodyPr/>
        <a:lstStyle/>
        <a:p>
          <a:endParaRPr lang="en-US"/>
        </a:p>
      </dgm:t>
    </dgm:pt>
    <dgm:pt modelId="{524BA5AC-DD46-4DC6-8A3F-5C3178A63D87}">
      <dgm:prSet phldrT="[Text]"/>
      <dgm:spPr/>
      <dgm:t>
        <a:bodyPr/>
        <a:lstStyle/>
        <a:p>
          <a:r>
            <a:rPr lang="en-US" dirty="0" smtClean="0">
              <a:solidFill>
                <a:schemeClr val="tx2"/>
              </a:solidFill>
              <a:latin typeface="Arial" panose="020B0604020202020204" pitchFamily="34" charset="0"/>
              <a:cs typeface="Arial" panose="020B0604020202020204" pitchFamily="34" charset="0"/>
            </a:rPr>
            <a:t>Rollout Customizable Platform and Accompanying Guidance Documentation</a:t>
          </a:r>
          <a:endParaRPr lang="en-US" dirty="0">
            <a:solidFill>
              <a:schemeClr val="tx2"/>
            </a:solidFill>
            <a:latin typeface="Arial" panose="020B0604020202020204" pitchFamily="34" charset="0"/>
            <a:cs typeface="Arial" panose="020B0604020202020204" pitchFamily="34" charset="0"/>
          </a:endParaRPr>
        </a:p>
      </dgm:t>
    </dgm:pt>
    <dgm:pt modelId="{5A2D2996-CA1B-4912-9B6B-43735D1ACC85}" type="parTrans" cxnId="{E8764531-D13E-4F72-B63B-3B74DCCAFD42}">
      <dgm:prSet/>
      <dgm:spPr/>
      <dgm:t>
        <a:bodyPr/>
        <a:lstStyle/>
        <a:p>
          <a:endParaRPr lang="en-US"/>
        </a:p>
      </dgm:t>
    </dgm:pt>
    <dgm:pt modelId="{78D65802-584B-45CB-B375-8087072A004B}" type="sibTrans" cxnId="{E8764531-D13E-4F72-B63B-3B74DCCAFD42}">
      <dgm:prSet/>
      <dgm:spPr/>
      <dgm:t>
        <a:bodyPr/>
        <a:lstStyle/>
        <a:p>
          <a:endParaRPr lang="en-US"/>
        </a:p>
      </dgm:t>
    </dgm:pt>
    <dgm:pt modelId="{36770F94-E0CF-47D1-857D-2161AC0EA6EF}">
      <dgm:prSet phldrT="[Text]"/>
      <dgm:spPr/>
      <dgm:t>
        <a:bodyPr/>
        <a:lstStyle/>
        <a:p>
          <a:r>
            <a:rPr lang="en-US" dirty="0" smtClean="0">
              <a:solidFill>
                <a:schemeClr val="tx2"/>
              </a:solidFill>
              <a:latin typeface="Arial" panose="020B0604020202020204" pitchFamily="34" charset="0"/>
              <a:cs typeface="Arial" panose="020B0604020202020204" pitchFamily="34" charset="0"/>
            </a:rPr>
            <a:t>Finalization of Decision Tree</a:t>
          </a:r>
          <a:endParaRPr lang="en-US" dirty="0">
            <a:solidFill>
              <a:schemeClr val="tx2"/>
            </a:solidFill>
            <a:latin typeface="Arial" panose="020B0604020202020204" pitchFamily="34" charset="0"/>
            <a:cs typeface="Arial" panose="020B0604020202020204" pitchFamily="34" charset="0"/>
          </a:endParaRPr>
        </a:p>
      </dgm:t>
    </dgm:pt>
    <dgm:pt modelId="{0CB0EDD1-D086-4912-B24C-48A83F10B93C}" type="parTrans" cxnId="{3137D759-63E7-4182-8C93-E8D5E04A1183}">
      <dgm:prSet/>
      <dgm:spPr/>
      <dgm:t>
        <a:bodyPr/>
        <a:lstStyle/>
        <a:p>
          <a:endParaRPr lang="en-US"/>
        </a:p>
      </dgm:t>
    </dgm:pt>
    <dgm:pt modelId="{EAE97C66-1C18-4AFD-A7FA-9176F1A40207}" type="sibTrans" cxnId="{3137D759-63E7-4182-8C93-E8D5E04A1183}">
      <dgm:prSet/>
      <dgm:spPr/>
      <dgm:t>
        <a:bodyPr/>
        <a:lstStyle/>
        <a:p>
          <a:endParaRPr lang="en-US"/>
        </a:p>
      </dgm:t>
    </dgm:pt>
    <dgm:pt modelId="{73643F7E-E15C-4BF3-8835-64281D0501DD}" type="pres">
      <dgm:prSet presAssocID="{1FFC7552-4407-44EF-ACE8-FDC045375960}" presName="linearFlow" presStyleCnt="0">
        <dgm:presLayoutVars>
          <dgm:dir/>
          <dgm:animLvl val="lvl"/>
          <dgm:resizeHandles val="exact"/>
        </dgm:presLayoutVars>
      </dgm:prSet>
      <dgm:spPr/>
      <dgm:t>
        <a:bodyPr/>
        <a:lstStyle/>
        <a:p>
          <a:endParaRPr lang="en-US"/>
        </a:p>
      </dgm:t>
    </dgm:pt>
    <dgm:pt modelId="{10B189EC-38E3-4A9C-B456-6BD6E4068C92}" type="pres">
      <dgm:prSet presAssocID="{147523AB-81F9-4378-B6FB-32C8DD2F672F}" presName="composite" presStyleCnt="0"/>
      <dgm:spPr/>
    </dgm:pt>
    <dgm:pt modelId="{F51018A8-7E99-45EE-8738-E513FE463CC0}" type="pres">
      <dgm:prSet presAssocID="{147523AB-81F9-4378-B6FB-32C8DD2F672F}" presName="parentText" presStyleLbl="alignNode1" presStyleIdx="0" presStyleCnt="3">
        <dgm:presLayoutVars>
          <dgm:chMax val="1"/>
          <dgm:bulletEnabled val="1"/>
        </dgm:presLayoutVars>
      </dgm:prSet>
      <dgm:spPr/>
      <dgm:t>
        <a:bodyPr/>
        <a:lstStyle/>
        <a:p>
          <a:endParaRPr lang="en-US"/>
        </a:p>
      </dgm:t>
    </dgm:pt>
    <dgm:pt modelId="{E19D10A4-CEE8-4FF9-B444-A3543F5A3E35}" type="pres">
      <dgm:prSet presAssocID="{147523AB-81F9-4378-B6FB-32C8DD2F672F}" presName="descendantText" presStyleLbl="alignAcc1" presStyleIdx="0" presStyleCnt="3">
        <dgm:presLayoutVars>
          <dgm:bulletEnabled val="1"/>
        </dgm:presLayoutVars>
      </dgm:prSet>
      <dgm:spPr/>
      <dgm:t>
        <a:bodyPr/>
        <a:lstStyle/>
        <a:p>
          <a:endParaRPr lang="en-US"/>
        </a:p>
      </dgm:t>
    </dgm:pt>
    <dgm:pt modelId="{84B0D1A9-2A50-4FE0-8E2E-93C21E2183CE}" type="pres">
      <dgm:prSet presAssocID="{555DD8E0-DB1F-4666-A2F0-DB8B3A5E0A93}" presName="sp" presStyleCnt="0"/>
      <dgm:spPr/>
    </dgm:pt>
    <dgm:pt modelId="{897E3D7C-D0C6-46A6-9898-01A098CD3ACE}" type="pres">
      <dgm:prSet presAssocID="{99BDB50A-F8E6-45E7-821E-DD974E42D9AB}" presName="composite" presStyleCnt="0"/>
      <dgm:spPr/>
    </dgm:pt>
    <dgm:pt modelId="{1503E19E-A9B5-4247-A1A7-921FB00095D3}" type="pres">
      <dgm:prSet presAssocID="{99BDB50A-F8E6-45E7-821E-DD974E42D9AB}" presName="parentText" presStyleLbl="alignNode1" presStyleIdx="1" presStyleCnt="3">
        <dgm:presLayoutVars>
          <dgm:chMax val="1"/>
          <dgm:bulletEnabled val="1"/>
        </dgm:presLayoutVars>
      </dgm:prSet>
      <dgm:spPr/>
      <dgm:t>
        <a:bodyPr/>
        <a:lstStyle/>
        <a:p>
          <a:endParaRPr lang="en-US"/>
        </a:p>
      </dgm:t>
    </dgm:pt>
    <dgm:pt modelId="{AF5E10DA-E23F-4599-8295-4492044B70F2}" type="pres">
      <dgm:prSet presAssocID="{99BDB50A-F8E6-45E7-821E-DD974E42D9AB}" presName="descendantText" presStyleLbl="alignAcc1" presStyleIdx="1" presStyleCnt="3">
        <dgm:presLayoutVars>
          <dgm:bulletEnabled val="1"/>
        </dgm:presLayoutVars>
      </dgm:prSet>
      <dgm:spPr/>
      <dgm:t>
        <a:bodyPr/>
        <a:lstStyle/>
        <a:p>
          <a:endParaRPr lang="en-US"/>
        </a:p>
      </dgm:t>
    </dgm:pt>
    <dgm:pt modelId="{AC53701B-970D-4C5C-B096-AD7954B2E874}" type="pres">
      <dgm:prSet presAssocID="{28438673-6246-4C25-B1AA-2D0A40A33B42}" presName="sp" presStyleCnt="0"/>
      <dgm:spPr/>
    </dgm:pt>
    <dgm:pt modelId="{B5461A19-FAD2-422A-AC98-BA015544BDDA}" type="pres">
      <dgm:prSet presAssocID="{6DD2B3F0-B635-4C1D-8F09-BE0B4D489C56}" presName="composite" presStyleCnt="0"/>
      <dgm:spPr/>
    </dgm:pt>
    <dgm:pt modelId="{636C7BA7-09DF-4AE9-B174-1627D3E2985E}" type="pres">
      <dgm:prSet presAssocID="{6DD2B3F0-B635-4C1D-8F09-BE0B4D489C56}" presName="parentText" presStyleLbl="alignNode1" presStyleIdx="2" presStyleCnt="3">
        <dgm:presLayoutVars>
          <dgm:chMax val="1"/>
          <dgm:bulletEnabled val="1"/>
        </dgm:presLayoutVars>
      </dgm:prSet>
      <dgm:spPr/>
      <dgm:t>
        <a:bodyPr/>
        <a:lstStyle/>
        <a:p>
          <a:endParaRPr lang="en-US"/>
        </a:p>
      </dgm:t>
    </dgm:pt>
    <dgm:pt modelId="{64599787-189B-46E2-B273-A25CA23CF15A}" type="pres">
      <dgm:prSet presAssocID="{6DD2B3F0-B635-4C1D-8F09-BE0B4D489C56}" presName="descendantText" presStyleLbl="alignAcc1" presStyleIdx="2" presStyleCnt="3">
        <dgm:presLayoutVars>
          <dgm:bulletEnabled val="1"/>
        </dgm:presLayoutVars>
      </dgm:prSet>
      <dgm:spPr/>
      <dgm:t>
        <a:bodyPr/>
        <a:lstStyle/>
        <a:p>
          <a:endParaRPr lang="en-US"/>
        </a:p>
      </dgm:t>
    </dgm:pt>
  </dgm:ptLst>
  <dgm:cxnLst>
    <dgm:cxn modelId="{3137D759-63E7-4182-8C93-E8D5E04A1183}" srcId="{147523AB-81F9-4378-B6FB-32C8DD2F672F}" destId="{36770F94-E0CF-47D1-857D-2161AC0EA6EF}" srcOrd="1" destOrd="0" parTransId="{0CB0EDD1-D086-4912-B24C-48A83F10B93C}" sibTransId="{EAE97C66-1C18-4AFD-A7FA-9176F1A40207}"/>
    <dgm:cxn modelId="{F39C738C-309B-4E0B-939D-EE79AF7E3BD9}" type="presOf" srcId="{8F9C29E8-A9B4-4FC7-B9E1-568213E15816}" destId="{AF5E10DA-E23F-4599-8295-4492044B70F2}" srcOrd="0" destOrd="1" presId="urn:microsoft.com/office/officeart/2005/8/layout/chevron2"/>
    <dgm:cxn modelId="{2422DE2F-3918-413F-B170-F159BE512732}" srcId="{99BDB50A-F8E6-45E7-821E-DD974E42D9AB}" destId="{0030DC23-D6A3-4E83-9DD2-D7EF42F213F2}" srcOrd="0" destOrd="0" parTransId="{CE77B4AB-939C-45EA-B2B2-B52CBA782D9E}" sibTransId="{DC268AE6-5806-4532-B812-FC69B9D3B468}"/>
    <dgm:cxn modelId="{367DCB34-B486-4DB0-B929-B44D30D6B2FC}" srcId="{1FFC7552-4407-44EF-ACE8-FDC045375960}" destId="{147523AB-81F9-4378-B6FB-32C8DD2F672F}" srcOrd="0" destOrd="0" parTransId="{8E7E23FB-9BDD-4C3E-BEFA-98E6022BD6D0}" sibTransId="{555DD8E0-DB1F-4666-A2F0-DB8B3A5E0A93}"/>
    <dgm:cxn modelId="{AE35C72F-79B5-41F9-A560-7B50660912D1}" srcId="{147523AB-81F9-4378-B6FB-32C8DD2F672F}" destId="{B2A9FAF6-4C1F-44B4-B60C-FE4C4A2D81C4}" srcOrd="0" destOrd="0" parTransId="{346CF51A-A8FF-4BAC-9CD9-00EAA387E596}" sibTransId="{BFDF2EE7-EC90-4052-999D-5F2DDF1E3466}"/>
    <dgm:cxn modelId="{7705CF21-722A-4EBC-990D-CC098D9D0E9C}" type="presOf" srcId="{36770F94-E0CF-47D1-857D-2161AC0EA6EF}" destId="{E19D10A4-CEE8-4FF9-B444-A3543F5A3E35}" srcOrd="0" destOrd="1" presId="urn:microsoft.com/office/officeart/2005/8/layout/chevron2"/>
    <dgm:cxn modelId="{D4FCCF5A-E27C-48A5-BE25-E73D3DF4F0E1}" type="presOf" srcId="{147523AB-81F9-4378-B6FB-32C8DD2F672F}" destId="{F51018A8-7E99-45EE-8738-E513FE463CC0}" srcOrd="0" destOrd="0" presId="urn:microsoft.com/office/officeart/2005/8/layout/chevron2"/>
    <dgm:cxn modelId="{F839CC7D-E873-4A16-9999-A9A03FF4909B}" srcId="{99BDB50A-F8E6-45E7-821E-DD974E42D9AB}" destId="{8F9C29E8-A9B4-4FC7-B9E1-568213E15816}" srcOrd="1" destOrd="0" parTransId="{E8483607-CFFE-4E85-A328-C0C939C0C1C5}" sibTransId="{960AC18D-C9C9-462E-8B01-0EEBC9ACB90B}"/>
    <dgm:cxn modelId="{9F413748-1B0E-434F-936D-9DEA0FF32FEF}" type="presOf" srcId="{0030DC23-D6A3-4E83-9DD2-D7EF42F213F2}" destId="{AF5E10DA-E23F-4599-8295-4492044B70F2}" srcOrd="0" destOrd="0" presId="urn:microsoft.com/office/officeart/2005/8/layout/chevron2"/>
    <dgm:cxn modelId="{DCEFF6CD-B09A-46D1-BFEA-7F65E7DF8731}" type="presOf" srcId="{99BDB50A-F8E6-45E7-821E-DD974E42D9AB}" destId="{1503E19E-A9B5-4247-A1A7-921FB00095D3}" srcOrd="0" destOrd="0" presId="urn:microsoft.com/office/officeart/2005/8/layout/chevron2"/>
    <dgm:cxn modelId="{0A62D437-8AD2-4198-8665-5616BA4EF474}" srcId="{1FFC7552-4407-44EF-ACE8-FDC045375960}" destId="{99BDB50A-F8E6-45E7-821E-DD974E42D9AB}" srcOrd="1" destOrd="0" parTransId="{5EB62367-0907-4BCF-81B8-5FEF9476FC4E}" sibTransId="{28438673-6246-4C25-B1AA-2D0A40A33B42}"/>
    <dgm:cxn modelId="{51A1360C-8E51-4DC0-ADB9-9C8FC37F62AC}" type="presOf" srcId="{B2A9FAF6-4C1F-44B4-B60C-FE4C4A2D81C4}" destId="{E19D10A4-CEE8-4FF9-B444-A3543F5A3E35}" srcOrd="0" destOrd="0" presId="urn:microsoft.com/office/officeart/2005/8/layout/chevron2"/>
    <dgm:cxn modelId="{E8764531-D13E-4F72-B63B-3B74DCCAFD42}" srcId="{6DD2B3F0-B635-4C1D-8F09-BE0B4D489C56}" destId="{524BA5AC-DD46-4DC6-8A3F-5C3178A63D87}" srcOrd="0" destOrd="0" parTransId="{5A2D2996-CA1B-4912-9B6B-43735D1ACC85}" sibTransId="{78D65802-584B-45CB-B375-8087072A004B}"/>
    <dgm:cxn modelId="{0F544BB9-336F-4579-B822-E6E0B0ABC6E2}" type="presOf" srcId="{6DD2B3F0-B635-4C1D-8F09-BE0B4D489C56}" destId="{636C7BA7-09DF-4AE9-B174-1627D3E2985E}" srcOrd="0" destOrd="0" presId="urn:microsoft.com/office/officeart/2005/8/layout/chevron2"/>
    <dgm:cxn modelId="{AFDB3311-7838-4DFF-9CD5-178E168DC522}" type="presOf" srcId="{524BA5AC-DD46-4DC6-8A3F-5C3178A63D87}" destId="{64599787-189B-46E2-B273-A25CA23CF15A}" srcOrd="0" destOrd="0" presId="urn:microsoft.com/office/officeart/2005/8/layout/chevron2"/>
    <dgm:cxn modelId="{AA056EDE-3507-407B-B3EB-7555D83582B0}" type="presOf" srcId="{1FFC7552-4407-44EF-ACE8-FDC045375960}" destId="{73643F7E-E15C-4BF3-8835-64281D0501DD}" srcOrd="0" destOrd="0" presId="urn:microsoft.com/office/officeart/2005/8/layout/chevron2"/>
    <dgm:cxn modelId="{066A8FF9-D975-47E4-BC4B-1F83851C1E85}" srcId="{1FFC7552-4407-44EF-ACE8-FDC045375960}" destId="{6DD2B3F0-B635-4C1D-8F09-BE0B4D489C56}" srcOrd="2" destOrd="0" parTransId="{B39FC5EE-F13A-499D-99E7-8F884A1BCF0F}" sibTransId="{2BAFE538-C99D-4AC5-BD3C-5A5A13AD5C3F}"/>
    <dgm:cxn modelId="{FFE18AC8-4B14-407B-BB9C-EDB1ECF95535}" type="presParOf" srcId="{73643F7E-E15C-4BF3-8835-64281D0501DD}" destId="{10B189EC-38E3-4A9C-B456-6BD6E4068C92}" srcOrd="0" destOrd="0" presId="urn:microsoft.com/office/officeart/2005/8/layout/chevron2"/>
    <dgm:cxn modelId="{2702633E-C1CE-4820-B51B-412F0E8060A1}" type="presParOf" srcId="{10B189EC-38E3-4A9C-B456-6BD6E4068C92}" destId="{F51018A8-7E99-45EE-8738-E513FE463CC0}" srcOrd="0" destOrd="0" presId="urn:microsoft.com/office/officeart/2005/8/layout/chevron2"/>
    <dgm:cxn modelId="{FF3C6C1C-1EFE-4CEA-94B4-5F92E42C93B9}" type="presParOf" srcId="{10B189EC-38E3-4A9C-B456-6BD6E4068C92}" destId="{E19D10A4-CEE8-4FF9-B444-A3543F5A3E35}" srcOrd="1" destOrd="0" presId="urn:microsoft.com/office/officeart/2005/8/layout/chevron2"/>
    <dgm:cxn modelId="{1CC80388-CFF2-43E9-A917-9260373C46A4}" type="presParOf" srcId="{73643F7E-E15C-4BF3-8835-64281D0501DD}" destId="{84B0D1A9-2A50-4FE0-8E2E-93C21E2183CE}" srcOrd="1" destOrd="0" presId="urn:microsoft.com/office/officeart/2005/8/layout/chevron2"/>
    <dgm:cxn modelId="{E4E26E58-9644-4268-BDBF-C7ADED8A2724}" type="presParOf" srcId="{73643F7E-E15C-4BF3-8835-64281D0501DD}" destId="{897E3D7C-D0C6-46A6-9898-01A098CD3ACE}" srcOrd="2" destOrd="0" presId="urn:microsoft.com/office/officeart/2005/8/layout/chevron2"/>
    <dgm:cxn modelId="{C41E1225-CDE7-401B-ACE0-5E5FE236BCDE}" type="presParOf" srcId="{897E3D7C-D0C6-46A6-9898-01A098CD3ACE}" destId="{1503E19E-A9B5-4247-A1A7-921FB00095D3}" srcOrd="0" destOrd="0" presId="urn:microsoft.com/office/officeart/2005/8/layout/chevron2"/>
    <dgm:cxn modelId="{3DC6E159-652D-45CB-9760-BF4B5422E3BE}" type="presParOf" srcId="{897E3D7C-D0C6-46A6-9898-01A098CD3ACE}" destId="{AF5E10DA-E23F-4599-8295-4492044B70F2}" srcOrd="1" destOrd="0" presId="urn:microsoft.com/office/officeart/2005/8/layout/chevron2"/>
    <dgm:cxn modelId="{AE32EB48-81F8-4FA0-A55C-4CE1AD338A8A}" type="presParOf" srcId="{73643F7E-E15C-4BF3-8835-64281D0501DD}" destId="{AC53701B-970D-4C5C-B096-AD7954B2E874}" srcOrd="3" destOrd="0" presId="urn:microsoft.com/office/officeart/2005/8/layout/chevron2"/>
    <dgm:cxn modelId="{06CD9BDD-62B3-4F5B-9D07-AD09324584EA}" type="presParOf" srcId="{73643F7E-E15C-4BF3-8835-64281D0501DD}" destId="{B5461A19-FAD2-422A-AC98-BA015544BDDA}" srcOrd="4" destOrd="0" presId="urn:microsoft.com/office/officeart/2005/8/layout/chevron2"/>
    <dgm:cxn modelId="{FE8F4793-B2B1-4AB7-8943-555262A42C0D}" type="presParOf" srcId="{B5461A19-FAD2-422A-AC98-BA015544BDDA}" destId="{636C7BA7-09DF-4AE9-B174-1627D3E2985E}" srcOrd="0" destOrd="0" presId="urn:microsoft.com/office/officeart/2005/8/layout/chevron2"/>
    <dgm:cxn modelId="{A63B7EE7-0E35-4D2F-8452-F0BD8D231E32}" type="presParOf" srcId="{B5461A19-FAD2-422A-AC98-BA015544BDDA}" destId="{64599787-189B-46E2-B273-A25CA23CF15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3DB9FC-4515-417D-BCB2-B2CFB68AD55B}" type="doc">
      <dgm:prSet loTypeId="urn:microsoft.com/office/officeart/2005/8/layout/radial4" loCatId="relationship" qsTypeId="urn:microsoft.com/office/officeart/2005/8/quickstyle/simple1" qsCatId="simple" csTypeId="urn:microsoft.com/office/officeart/2005/8/colors/accent6_2" csCatId="accent6" phldr="1"/>
      <dgm:spPr/>
      <dgm:t>
        <a:bodyPr/>
        <a:lstStyle/>
        <a:p>
          <a:endParaRPr lang="en-US"/>
        </a:p>
      </dgm:t>
    </dgm:pt>
    <dgm:pt modelId="{E9C9BD6E-07E8-4FE6-B826-DC21EECD8846}">
      <dgm:prSet phldrT="[Text]" custT="1"/>
      <dgm:spPr/>
      <dgm:t>
        <a:bodyPr/>
        <a:lstStyle/>
        <a:p>
          <a:r>
            <a:rPr lang="en-US" sz="2200" dirty="0" smtClean="0">
              <a:latin typeface="Times New Roman" panose="02020603050405020304" pitchFamily="18" charset="0"/>
              <a:cs typeface="Times New Roman" panose="02020603050405020304" pitchFamily="18" charset="0"/>
            </a:rPr>
            <a:t>Internal Research Initiative Model (IRIM)</a:t>
          </a:r>
          <a:endParaRPr lang="en-US" sz="2200" dirty="0">
            <a:latin typeface="Times New Roman" panose="02020603050405020304" pitchFamily="18" charset="0"/>
            <a:cs typeface="Times New Roman" panose="02020603050405020304" pitchFamily="18" charset="0"/>
          </a:endParaRPr>
        </a:p>
      </dgm:t>
    </dgm:pt>
    <dgm:pt modelId="{6B0B1066-071A-41A1-B011-423860BE283D}" type="parTrans" cxnId="{7339981E-1569-4992-A511-BF34DCCD09CB}">
      <dgm:prSet/>
      <dgm:spPr/>
      <dgm:t>
        <a:bodyPr/>
        <a:lstStyle/>
        <a:p>
          <a:endParaRPr lang="en-US"/>
        </a:p>
      </dgm:t>
    </dgm:pt>
    <dgm:pt modelId="{28627D92-82E9-4304-9AAF-AF067501F8F1}" type="sibTrans" cxnId="{7339981E-1569-4992-A511-BF34DCCD09CB}">
      <dgm:prSet/>
      <dgm:spPr/>
      <dgm:t>
        <a:bodyPr/>
        <a:lstStyle/>
        <a:p>
          <a:endParaRPr lang="en-US"/>
        </a:p>
      </dgm:t>
    </dgm:pt>
    <dgm:pt modelId="{1355F62A-D780-48EF-866F-C81AD7EF7511}">
      <dgm:prSet phldrT="[Text]"/>
      <dgm:spPr/>
      <dgm:t>
        <a:bodyPr/>
        <a:lstStyle/>
        <a:p>
          <a:r>
            <a:rPr lang="en-US" dirty="0" smtClean="0">
              <a:latin typeface="Times New Roman" panose="02020603050405020304" pitchFamily="18" charset="0"/>
              <a:cs typeface="Times New Roman" panose="02020603050405020304" pitchFamily="18" charset="0"/>
            </a:rPr>
            <a:t>Small Grant RIO</a:t>
          </a:r>
          <a:endParaRPr lang="en-US" dirty="0">
            <a:latin typeface="Times New Roman" panose="02020603050405020304" pitchFamily="18" charset="0"/>
            <a:cs typeface="Times New Roman" panose="02020603050405020304" pitchFamily="18" charset="0"/>
          </a:endParaRPr>
        </a:p>
      </dgm:t>
    </dgm:pt>
    <dgm:pt modelId="{254A4291-E319-49FC-A3A8-89665E331E47}" type="parTrans" cxnId="{BF28D1F0-43D7-4718-B184-2F2A38F134D4}">
      <dgm:prSet/>
      <dgm:spPr/>
      <dgm:t>
        <a:bodyPr/>
        <a:lstStyle/>
        <a:p>
          <a:endParaRPr lang="en-US">
            <a:latin typeface="Times New Roman" panose="02020603050405020304" pitchFamily="18" charset="0"/>
            <a:cs typeface="Times New Roman" panose="02020603050405020304" pitchFamily="18" charset="0"/>
          </a:endParaRPr>
        </a:p>
      </dgm:t>
    </dgm:pt>
    <dgm:pt modelId="{4C97C5B3-2174-4775-B2EF-2DC336DB2D56}" type="sibTrans" cxnId="{BF28D1F0-43D7-4718-B184-2F2A38F134D4}">
      <dgm:prSet/>
      <dgm:spPr/>
      <dgm:t>
        <a:bodyPr/>
        <a:lstStyle/>
        <a:p>
          <a:endParaRPr lang="en-US"/>
        </a:p>
      </dgm:t>
    </dgm:pt>
    <dgm:pt modelId="{CCFF1C44-0326-45F0-919E-3752F03A8970}">
      <dgm:prSet phldrT="[Text]"/>
      <dgm:spPr/>
      <dgm:t>
        <a:bodyPr/>
        <a:lstStyle/>
        <a:p>
          <a:r>
            <a:rPr lang="en-US" dirty="0" smtClean="0">
              <a:latin typeface="Times New Roman" panose="02020603050405020304" pitchFamily="18" charset="0"/>
              <a:cs typeface="Times New Roman" panose="02020603050405020304" pitchFamily="18" charset="0"/>
            </a:rPr>
            <a:t>Medium Grant RIO</a:t>
          </a:r>
          <a:endParaRPr lang="en-US" dirty="0">
            <a:latin typeface="Times New Roman" panose="02020603050405020304" pitchFamily="18" charset="0"/>
            <a:cs typeface="Times New Roman" panose="02020603050405020304" pitchFamily="18" charset="0"/>
          </a:endParaRPr>
        </a:p>
      </dgm:t>
    </dgm:pt>
    <dgm:pt modelId="{624AAF81-9343-4165-A0AC-7F1578A5E8A0}" type="parTrans" cxnId="{39C678B2-9AD1-4562-A04E-BD483BD0F5FF}">
      <dgm:prSet/>
      <dgm:spPr/>
      <dgm:t>
        <a:bodyPr/>
        <a:lstStyle/>
        <a:p>
          <a:endParaRPr lang="en-US">
            <a:latin typeface="Times New Roman" panose="02020603050405020304" pitchFamily="18" charset="0"/>
            <a:cs typeface="Times New Roman" panose="02020603050405020304" pitchFamily="18" charset="0"/>
          </a:endParaRPr>
        </a:p>
      </dgm:t>
    </dgm:pt>
    <dgm:pt modelId="{901EBFD9-2E48-43CD-A280-111F020EB5B0}" type="sibTrans" cxnId="{39C678B2-9AD1-4562-A04E-BD483BD0F5FF}">
      <dgm:prSet/>
      <dgm:spPr/>
      <dgm:t>
        <a:bodyPr/>
        <a:lstStyle/>
        <a:p>
          <a:endParaRPr lang="en-US"/>
        </a:p>
      </dgm:t>
    </dgm:pt>
    <dgm:pt modelId="{41833A2C-DD84-45DE-AA61-FA6C71055DD6}">
      <dgm:prSet phldrT="[Text]"/>
      <dgm:spPr/>
      <dgm:t>
        <a:bodyPr/>
        <a:lstStyle/>
        <a:p>
          <a:r>
            <a:rPr lang="en-US" dirty="0" smtClean="0">
              <a:latin typeface="Times New Roman" panose="02020603050405020304" pitchFamily="18" charset="0"/>
              <a:cs typeface="Times New Roman" panose="02020603050405020304" pitchFamily="18" charset="0"/>
            </a:rPr>
            <a:t>Grant Writing Boot Camp RIO</a:t>
          </a:r>
          <a:endParaRPr lang="en-US" dirty="0">
            <a:latin typeface="Times New Roman" panose="02020603050405020304" pitchFamily="18" charset="0"/>
            <a:cs typeface="Times New Roman" panose="02020603050405020304" pitchFamily="18" charset="0"/>
          </a:endParaRPr>
        </a:p>
      </dgm:t>
    </dgm:pt>
    <dgm:pt modelId="{D08A87A4-8EB9-43C9-80C2-E52ACE4FB691}" type="parTrans" cxnId="{6057437D-5AAB-4B8C-A8FA-E3D27AE68124}">
      <dgm:prSet/>
      <dgm:spPr/>
      <dgm:t>
        <a:bodyPr/>
        <a:lstStyle/>
        <a:p>
          <a:endParaRPr lang="en-US">
            <a:latin typeface="Times New Roman" panose="02020603050405020304" pitchFamily="18" charset="0"/>
            <a:cs typeface="Times New Roman" panose="02020603050405020304" pitchFamily="18" charset="0"/>
          </a:endParaRPr>
        </a:p>
      </dgm:t>
    </dgm:pt>
    <dgm:pt modelId="{4B9C57B6-22C9-443B-84EB-E6744FD406FE}" type="sibTrans" cxnId="{6057437D-5AAB-4B8C-A8FA-E3D27AE68124}">
      <dgm:prSet/>
      <dgm:spPr/>
      <dgm:t>
        <a:bodyPr/>
        <a:lstStyle/>
        <a:p>
          <a:endParaRPr lang="en-US"/>
        </a:p>
      </dgm:t>
    </dgm:pt>
    <dgm:pt modelId="{C4282620-BB60-43B0-86BE-199290D092AD}" type="pres">
      <dgm:prSet presAssocID="{B73DB9FC-4515-417D-BCB2-B2CFB68AD55B}" presName="cycle" presStyleCnt="0">
        <dgm:presLayoutVars>
          <dgm:chMax val="1"/>
          <dgm:dir/>
          <dgm:animLvl val="ctr"/>
          <dgm:resizeHandles val="exact"/>
        </dgm:presLayoutVars>
      </dgm:prSet>
      <dgm:spPr/>
      <dgm:t>
        <a:bodyPr/>
        <a:lstStyle/>
        <a:p>
          <a:endParaRPr lang="en-US"/>
        </a:p>
      </dgm:t>
    </dgm:pt>
    <dgm:pt modelId="{E2F63C96-0E18-4CCE-B72B-5F459150267A}" type="pres">
      <dgm:prSet presAssocID="{E9C9BD6E-07E8-4FE6-B826-DC21EECD8846}" presName="centerShape" presStyleLbl="node0" presStyleIdx="0" presStyleCnt="1" custScaleX="141808" custScaleY="122549" custLinFactNeighborX="-326" custLinFactNeighborY="1424"/>
      <dgm:spPr/>
      <dgm:t>
        <a:bodyPr/>
        <a:lstStyle/>
        <a:p>
          <a:endParaRPr lang="en-US"/>
        </a:p>
      </dgm:t>
    </dgm:pt>
    <dgm:pt modelId="{850A5ACB-BB99-4A9F-9FB9-93A5AC7FF8A5}" type="pres">
      <dgm:prSet presAssocID="{254A4291-E319-49FC-A3A8-89665E331E47}" presName="parTrans" presStyleLbl="bgSibTrans2D1" presStyleIdx="0" presStyleCnt="3"/>
      <dgm:spPr/>
      <dgm:t>
        <a:bodyPr/>
        <a:lstStyle/>
        <a:p>
          <a:endParaRPr lang="en-US"/>
        </a:p>
      </dgm:t>
    </dgm:pt>
    <dgm:pt modelId="{840718B9-8312-4E20-8054-63F9DA2814F0}" type="pres">
      <dgm:prSet presAssocID="{1355F62A-D780-48EF-866F-C81AD7EF7511}" presName="node" presStyleLbl="node1" presStyleIdx="0" presStyleCnt="3" custRadScaleRad="126309" custRadScaleInc="-28303">
        <dgm:presLayoutVars>
          <dgm:bulletEnabled val="1"/>
        </dgm:presLayoutVars>
      </dgm:prSet>
      <dgm:spPr/>
      <dgm:t>
        <a:bodyPr/>
        <a:lstStyle/>
        <a:p>
          <a:endParaRPr lang="en-US"/>
        </a:p>
      </dgm:t>
    </dgm:pt>
    <dgm:pt modelId="{00D46529-A2DC-4F29-BA18-8359BDB2F63F}" type="pres">
      <dgm:prSet presAssocID="{624AAF81-9343-4165-A0AC-7F1578A5E8A0}" presName="parTrans" presStyleLbl="bgSibTrans2D1" presStyleIdx="1" presStyleCnt="3"/>
      <dgm:spPr/>
      <dgm:t>
        <a:bodyPr/>
        <a:lstStyle/>
        <a:p>
          <a:endParaRPr lang="en-US"/>
        </a:p>
      </dgm:t>
    </dgm:pt>
    <dgm:pt modelId="{84C463A3-BC10-4B1D-A545-1672185B0667}" type="pres">
      <dgm:prSet presAssocID="{CCFF1C44-0326-45F0-919E-3752F03A8970}" presName="node" presStyleLbl="node1" presStyleIdx="1" presStyleCnt="3" custRadScaleRad="100655" custRadScaleInc="-620">
        <dgm:presLayoutVars>
          <dgm:bulletEnabled val="1"/>
        </dgm:presLayoutVars>
      </dgm:prSet>
      <dgm:spPr/>
      <dgm:t>
        <a:bodyPr/>
        <a:lstStyle/>
        <a:p>
          <a:endParaRPr lang="en-US"/>
        </a:p>
      </dgm:t>
    </dgm:pt>
    <dgm:pt modelId="{D1C9A89B-D267-4FFB-A305-3E97E76437F3}" type="pres">
      <dgm:prSet presAssocID="{D08A87A4-8EB9-43C9-80C2-E52ACE4FB691}" presName="parTrans" presStyleLbl="bgSibTrans2D1" presStyleIdx="2" presStyleCnt="3"/>
      <dgm:spPr/>
      <dgm:t>
        <a:bodyPr/>
        <a:lstStyle/>
        <a:p>
          <a:endParaRPr lang="en-US"/>
        </a:p>
      </dgm:t>
    </dgm:pt>
    <dgm:pt modelId="{D8118BEE-9199-407C-BF5C-C892DDD35F4B}" type="pres">
      <dgm:prSet presAssocID="{41833A2C-DD84-45DE-AA61-FA6C71055DD6}" presName="node" presStyleLbl="node1" presStyleIdx="2" presStyleCnt="3" custRadScaleRad="124398" custRadScaleInc="26767">
        <dgm:presLayoutVars>
          <dgm:bulletEnabled val="1"/>
        </dgm:presLayoutVars>
      </dgm:prSet>
      <dgm:spPr/>
      <dgm:t>
        <a:bodyPr/>
        <a:lstStyle/>
        <a:p>
          <a:endParaRPr lang="en-US"/>
        </a:p>
      </dgm:t>
    </dgm:pt>
  </dgm:ptLst>
  <dgm:cxnLst>
    <dgm:cxn modelId="{6057437D-5AAB-4B8C-A8FA-E3D27AE68124}" srcId="{E9C9BD6E-07E8-4FE6-B826-DC21EECD8846}" destId="{41833A2C-DD84-45DE-AA61-FA6C71055DD6}" srcOrd="2" destOrd="0" parTransId="{D08A87A4-8EB9-43C9-80C2-E52ACE4FB691}" sibTransId="{4B9C57B6-22C9-443B-84EB-E6744FD406FE}"/>
    <dgm:cxn modelId="{BF28D1F0-43D7-4718-B184-2F2A38F134D4}" srcId="{E9C9BD6E-07E8-4FE6-B826-DC21EECD8846}" destId="{1355F62A-D780-48EF-866F-C81AD7EF7511}" srcOrd="0" destOrd="0" parTransId="{254A4291-E319-49FC-A3A8-89665E331E47}" sibTransId="{4C97C5B3-2174-4775-B2EF-2DC336DB2D56}"/>
    <dgm:cxn modelId="{DA859B6C-343C-4C9A-B509-F696A2D55600}" type="presOf" srcId="{41833A2C-DD84-45DE-AA61-FA6C71055DD6}" destId="{D8118BEE-9199-407C-BF5C-C892DDD35F4B}" srcOrd="0" destOrd="0" presId="urn:microsoft.com/office/officeart/2005/8/layout/radial4"/>
    <dgm:cxn modelId="{39C678B2-9AD1-4562-A04E-BD483BD0F5FF}" srcId="{E9C9BD6E-07E8-4FE6-B826-DC21EECD8846}" destId="{CCFF1C44-0326-45F0-919E-3752F03A8970}" srcOrd="1" destOrd="0" parTransId="{624AAF81-9343-4165-A0AC-7F1578A5E8A0}" sibTransId="{901EBFD9-2E48-43CD-A280-111F020EB5B0}"/>
    <dgm:cxn modelId="{AE907018-395A-4EE6-8111-72C7F351609B}" type="presOf" srcId="{254A4291-E319-49FC-A3A8-89665E331E47}" destId="{850A5ACB-BB99-4A9F-9FB9-93A5AC7FF8A5}" srcOrd="0" destOrd="0" presId="urn:microsoft.com/office/officeart/2005/8/layout/radial4"/>
    <dgm:cxn modelId="{0C15EA43-482C-4871-8FED-91E5BA0D632E}" type="presOf" srcId="{E9C9BD6E-07E8-4FE6-B826-DC21EECD8846}" destId="{E2F63C96-0E18-4CCE-B72B-5F459150267A}" srcOrd="0" destOrd="0" presId="urn:microsoft.com/office/officeart/2005/8/layout/radial4"/>
    <dgm:cxn modelId="{6BDC7BC6-9AA1-4620-BC18-83977450D5D4}" type="presOf" srcId="{D08A87A4-8EB9-43C9-80C2-E52ACE4FB691}" destId="{D1C9A89B-D267-4FFB-A305-3E97E76437F3}" srcOrd="0" destOrd="0" presId="urn:microsoft.com/office/officeart/2005/8/layout/radial4"/>
    <dgm:cxn modelId="{C6C5FBC9-05BE-44FB-A8F8-946B5CE71F90}" type="presOf" srcId="{B73DB9FC-4515-417D-BCB2-B2CFB68AD55B}" destId="{C4282620-BB60-43B0-86BE-199290D092AD}" srcOrd="0" destOrd="0" presId="urn:microsoft.com/office/officeart/2005/8/layout/radial4"/>
    <dgm:cxn modelId="{7339981E-1569-4992-A511-BF34DCCD09CB}" srcId="{B73DB9FC-4515-417D-BCB2-B2CFB68AD55B}" destId="{E9C9BD6E-07E8-4FE6-B826-DC21EECD8846}" srcOrd="0" destOrd="0" parTransId="{6B0B1066-071A-41A1-B011-423860BE283D}" sibTransId="{28627D92-82E9-4304-9AAF-AF067501F8F1}"/>
    <dgm:cxn modelId="{9FB7C46B-13B8-4956-8180-2C84917E4A2A}" type="presOf" srcId="{1355F62A-D780-48EF-866F-C81AD7EF7511}" destId="{840718B9-8312-4E20-8054-63F9DA2814F0}" srcOrd="0" destOrd="0" presId="urn:microsoft.com/office/officeart/2005/8/layout/radial4"/>
    <dgm:cxn modelId="{D812CA7A-4678-40AD-AE87-1829B6453618}" type="presOf" srcId="{CCFF1C44-0326-45F0-919E-3752F03A8970}" destId="{84C463A3-BC10-4B1D-A545-1672185B0667}" srcOrd="0" destOrd="0" presId="urn:microsoft.com/office/officeart/2005/8/layout/radial4"/>
    <dgm:cxn modelId="{562844E9-27E4-4991-8190-6E5080425419}" type="presOf" srcId="{624AAF81-9343-4165-A0AC-7F1578A5E8A0}" destId="{00D46529-A2DC-4F29-BA18-8359BDB2F63F}" srcOrd="0" destOrd="0" presId="urn:microsoft.com/office/officeart/2005/8/layout/radial4"/>
    <dgm:cxn modelId="{A06EE082-AD6A-4BBB-A7A3-8EFE7638B440}" type="presParOf" srcId="{C4282620-BB60-43B0-86BE-199290D092AD}" destId="{E2F63C96-0E18-4CCE-B72B-5F459150267A}" srcOrd="0" destOrd="0" presId="urn:microsoft.com/office/officeart/2005/8/layout/radial4"/>
    <dgm:cxn modelId="{C29A922F-A3E5-4828-B1FF-5467A1A838D1}" type="presParOf" srcId="{C4282620-BB60-43B0-86BE-199290D092AD}" destId="{850A5ACB-BB99-4A9F-9FB9-93A5AC7FF8A5}" srcOrd="1" destOrd="0" presId="urn:microsoft.com/office/officeart/2005/8/layout/radial4"/>
    <dgm:cxn modelId="{8EBEF4D1-DACC-4B54-AC37-D874539343B0}" type="presParOf" srcId="{C4282620-BB60-43B0-86BE-199290D092AD}" destId="{840718B9-8312-4E20-8054-63F9DA2814F0}" srcOrd="2" destOrd="0" presId="urn:microsoft.com/office/officeart/2005/8/layout/radial4"/>
    <dgm:cxn modelId="{CC5C5832-EDD2-4769-BF55-A820494BE713}" type="presParOf" srcId="{C4282620-BB60-43B0-86BE-199290D092AD}" destId="{00D46529-A2DC-4F29-BA18-8359BDB2F63F}" srcOrd="3" destOrd="0" presId="urn:microsoft.com/office/officeart/2005/8/layout/radial4"/>
    <dgm:cxn modelId="{945D4265-5AA8-40C0-8203-888952CFE863}" type="presParOf" srcId="{C4282620-BB60-43B0-86BE-199290D092AD}" destId="{84C463A3-BC10-4B1D-A545-1672185B0667}" srcOrd="4" destOrd="0" presId="urn:microsoft.com/office/officeart/2005/8/layout/radial4"/>
    <dgm:cxn modelId="{52A171C9-F75B-407D-B944-F59BC2DB31CB}" type="presParOf" srcId="{C4282620-BB60-43B0-86BE-199290D092AD}" destId="{D1C9A89B-D267-4FFB-A305-3E97E76437F3}" srcOrd="5" destOrd="0" presId="urn:microsoft.com/office/officeart/2005/8/layout/radial4"/>
    <dgm:cxn modelId="{65582A16-A1F5-4CCA-82D8-CD79C33F379F}" type="presParOf" srcId="{C4282620-BB60-43B0-86BE-199290D092AD}" destId="{D8118BEE-9199-407C-BF5C-C892DDD35F4B}"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795053-71BF-46F9-A71A-7B68B2027EBE}" type="doc">
      <dgm:prSet loTypeId="urn:microsoft.com/office/officeart/2005/8/layout/hList7" loCatId="list" qsTypeId="urn:microsoft.com/office/officeart/2005/8/quickstyle/simple1" qsCatId="simple" csTypeId="urn:microsoft.com/office/officeart/2005/8/colors/accent1_2" csCatId="accent1" phldr="1"/>
      <dgm:spPr/>
    </dgm:pt>
    <dgm:pt modelId="{4C7598D7-1836-40B2-9625-43B75C114333}">
      <dgm:prSet phldrT="[Text]" custT="1"/>
      <dgm:spPr/>
      <dgm:t>
        <a:bodyPr/>
        <a:lstStyle/>
        <a:p>
          <a:r>
            <a:rPr lang="en-US" sz="1400" dirty="0" smtClean="0">
              <a:latin typeface="Times New Roman" panose="02020603050405020304" pitchFamily="18" charset="0"/>
              <a:cs typeface="Times New Roman" panose="02020603050405020304" pitchFamily="18" charset="0"/>
            </a:rPr>
            <a:t>Internal Funding from the institution </a:t>
          </a:r>
          <a:endParaRPr lang="en-US" sz="1400" dirty="0">
            <a:latin typeface="Times New Roman" panose="02020603050405020304" pitchFamily="18" charset="0"/>
            <a:cs typeface="Times New Roman" panose="02020603050405020304" pitchFamily="18" charset="0"/>
          </a:endParaRPr>
        </a:p>
      </dgm:t>
    </dgm:pt>
    <dgm:pt modelId="{3BDD606A-D3DC-4D1D-B9D5-8FEFB5481088}" type="parTrans" cxnId="{D1636ADC-7842-432D-907B-DD544B2C8410}">
      <dgm:prSet/>
      <dgm:spPr/>
      <dgm:t>
        <a:bodyPr/>
        <a:lstStyle/>
        <a:p>
          <a:endParaRPr lang="en-US"/>
        </a:p>
      </dgm:t>
    </dgm:pt>
    <dgm:pt modelId="{C5950685-2D2A-41F5-A1C9-1773353C9C34}" type="sibTrans" cxnId="{D1636ADC-7842-432D-907B-DD544B2C8410}">
      <dgm:prSet/>
      <dgm:spPr/>
      <dgm:t>
        <a:bodyPr/>
        <a:lstStyle/>
        <a:p>
          <a:endParaRPr lang="en-US"/>
        </a:p>
      </dgm:t>
    </dgm:pt>
    <dgm:pt modelId="{4D9C375D-271A-40CD-961B-C42BA18E415B}">
      <dgm:prSet phldrT="[Text]" custT="1"/>
      <dgm:spPr/>
      <dgm:t>
        <a:bodyPr/>
        <a:lstStyle/>
        <a:p>
          <a:pPr>
            <a:lnSpc>
              <a:spcPct val="100000"/>
            </a:lnSpc>
            <a:spcAft>
              <a:spcPts val="0"/>
            </a:spcAft>
          </a:pPr>
          <a:endParaRPr lang="en-US" sz="1400" dirty="0" smtClean="0">
            <a:latin typeface="Times New Roman" panose="02020603050405020304" pitchFamily="18" charset="0"/>
            <a:cs typeface="Times New Roman" panose="02020603050405020304" pitchFamily="18" charset="0"/>
          </a:endParaRPr>
        </a:p>
        <a:p>
          <a:pPr>
            <a:lnSpc>
              <a:spcPct val="100000"/>
            </a:lnSpc>
            <a:spcAft>
              <a:spcPts val="0"/>
            </a:spcAft>
          </a:pPr>
          <a:r>
            <a:rPr lang="en-US" sz="1400" dirty="0" smtClean="0">
              <a:latin typeface="Times New Roman" panose="02020603050405020304" pitchFamily="18" charset="0"/>
              <a:cs typeface="Times New Roman" panose="02020603050405020304" pitchFamily="18" charset="0"/>
            </a:rPr>
            <a:t>Specialized Proposal Development</a:t>
          </a:r>
          <a:endParaRPr lang="en-US" sz="1400" dirty="0">
            <a:latin typeface="Times New Roman" panose="02020603050405020304" pitchFamily="18" charset="0"/>
            <a:cs typeface="Times New Roman" panose="02020603050405020304" pitchFamily="18" charset="0"/>
          </a:endParaRPr>
        </a:p>
      </dgm:t>
    </dgm:pt>
    <dgm:pt modelId="{2036B44F-8937-4C7E-B2B4-4B872F65B167}" type="parTrans" cxnId="{1BC6651F-967E-4953-852F-64F5217213AA}">
      <dgm:prSet/>
      <dgm:spPr/>
      <dgm:t>
        <a:bodyPr/>
        <a:lstStyle/>
        <a:p>
          <a:endParaRPr lang="en-US"/>
        </a:p>
      </dgm:t>
    </dgm:pt>
    <dgm:pt modelId="{F4FB102F-D55A-4477-B64C-9B20913BE860}" type="sibTrans" cxnId="{1BC6651F-967E-4953-852F-64F5217213AA}">
      <dgm:prSet/>
      <dgm:spPr/>
      <dgm:t>
        <a:bodyPr/>
        <a:lstStyle/>
        <a:p>
          <a:endParaRPr lang="en-US"/>
        </a:p>
      </dgm:t>
    </dgm:pt>
    <dgm:pt modelId="{D4C19CF3-7164-4DF2-9DFE-185493DF6E46}">
      <dgm:prSet phldrT="[Text]" custT="1"/>
      <dgm:spPr/>
      <dgm:t>
        <a:bodyPr/>
        <a:lstStyle/>
        <a:p>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Tailored Trainings from start through submission</a:t>
          </a:r>
          <a:endParaRPr lang="en-US" sz="1400" dirty="0">
            <a:latin typeface="Times New Roman" panose="02020603050405020304" pitchFamily="18" charset="0"/>
            <a:cs typeface="Times New Roman" panose="02020603050405020304" pitchFamily="18" charset="0"/>
          </a:endParaRPr>
        </a:p>
      </dgm:t>
    </dgm:pt>
    <dgm:pt modelId="{7ED77A32-A6BC-492E-A0AE-31028731AC62}" type="parTrans" cxnId="{9C662196-C037-4D60-BC38-6B93E4C8B7BB}">
      <dgm:prSet/>
      <dgm:spPr/>
      <dgm:t>
        <a:bodyPr/>
        <a:lstStyle/>
        <a:p>
          <a:endParaRPr lang="en-US"/>
        </a:p>
      </dgm:t>
    </dgm:pt>
    <dgm:pt modelId="{B68423C7-BA7D-4077-913C-67B23B8865BF}" type="sibTrans" cxnId="{9C662196-C037-4D60-BC38-6B93E4C8B7BB}">
      <dgm:prSet/>
      <dgm:spPr/>
      <dgm:t>
        <a:bodyPr/>
        <a:lstStyle/>
        <a:p>
          <a:endParaRPr lang="en-US"/>
        </a:p>
      </dgm:t>
    </dgm:pt>
    <dgm:pt modelId="{334A7BC0-4D8A-4C34-9B58-E1D80E40D2ED}" type="pres">
      <dgm:prSet presAssocID="{B3795053-71BF-46F9-A71A-7B68B2027EBE}" presName="Name0" presStyleCnt="0">
        <dgm:presLayoutVars>
          <dgm:dir/>
          <dgm:resizeHandles val="exact"/>
        </dgm:presLayoutVars>
      </dgm:prSet>
      <dgm:spPr/>
    </dgm:pt>
    <dgm:pt modelId="{DADCC3C3-A9AD-4874-A721-DD4EF6316A7B}" type="pres">
      <dgm:prSet presAssocID="{B3795053-71BF-46F9-A71A-7B68B2027EBE}" presName="fgShape" presStyleLbl="fgShp" presStyleIdx="0" presStyleCnt="1"/>
      <dgm:spPr/>
    </dgm:pt>
    <dgm:pt modelId="{846AE334-59B3-4817-A51E-ECCC195F2EFE}" type="pres">
      <dgm:prSet presAssocID="{B3795053-71BF-46F9-A71A-7B68B2027EBE}" presName="linComp" presStyleCnt="0"/>
      <dgm:spPr/>
    </dgm:pt>
    <dgm:pt modelId="{875F48CC-E2C9-4E81-BBB6-CE27550F54F1}" type="pres">
      <dgm:prSet presAssocID="{4C7598D7-1836-40B2-9625-43B75C114333}" presName="compNode" presStyleCnt="0"/>
      <dgm:spPr/>
    </dgm:pt>
    <dgm:pt modelId="{535B0342-7F99-46D2-B1C5-CF67CFF530BE}" type="pres">
      <dgm:prSet presAssocID="{4C7598D7-1836-40B2-9625-43B75C114333}" presName="bkgdShape" presStyleLbl="node1" presStyleIdx="0" presStyleCnt="3"/>
      <dgm:spPr/>
      <dgm:t>
        <a:bodyPr/>
        <a:lstStyle/>
        <a:p>
          <a:endParaRPr lang="en-US"/>
        </a:p>
      </dgm:t>
    </dgm:pt>
    <dgm:pt modelId="{038B7154-F368-4AE6-9762-B45CF23DBD73}" type="pres">
      <dgm:prSet presAssocID="{4C7598D7-1836-40B2-9625-43B75C114333}" presName="nodeTx" presStyleLbl="node1" presStyleIdx="0" presStyleCnt="3">
        <dgm:presLayoutVars>
          <dgm:bulletEnabled val="1"/>
        </dgm:presLayoutVars>
      </dgm:prSet>
      <dgm:spPr/>
      <dgm:t>
        <a:bodyPr/>
        <a:lstStyle/>
        <a:p>
          <a:endParaRPr lang="en-US"/>
        </a:p>
      </dgm:t>
    </dgm:pt>
    <dgm:pt modelId="{1483254B-FD5B-4391-979E-2A0C110A27A8}" type="pres">
      <dgm:prSet presAssocID="{4C7598D7-1836-40B2-9625-43B75C114333}" presName="invisiNode" presStyleLbl="node1" presStyleIdx="0" presStyleCnt="3"/>
      <dgm:spPr/>
    </dgm:pt>
    <dgm:pt modelId="{A9404195-D97A-4A16-BEA6-86C44C2A6632}" type="pres">
      <dgm:prSet presAssocID="{4C7598D7-1836-40B2-9625-43B75C114333}" presName="imagNode"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DEAE64B-EDEC-4122-AA28-2D00DF0D7E53}" type="pres">
      <dgm:prSet presAssocID="{C5950685-2D2A-41F5-A1C9-1773353C9C34}" presName="sibTrans" presStyleLbl="sibTrans2D1" presStyleIdx="0" presStyleCnt="0"/>
      <dgm:spPr/>
      <dgm:t>
        <a:bodyPr/>
        <a:lstStyle/>
        <a:p>
          <a:endParaRPr lang="en-US"/>
        </a:p>
      </dgm:t>
    </dgm:pt>
    <dgm:pt modelId="{07CD9FE3-F25B-41E7-8DCD-C83584513BB7}" type="pres">
      <dgm:prSet presAssocID="{4D9C375D-271A-40CD-961B-C42BA18E415B}" presName="compNode" presStyleCnt="0"/>
      <dgm:spPr/>
    </dgm:pt>
    <dgm:pt modelId="{3F40831E-2EB3-4AE6-9C25-1C76E32A7129}" type="pres">
      <dgm:prSet presAssocID="{4D9C375D-271A-40CD-961B-C42BA18E415B}" presName="bkgdShape" presStyleLbl="node1" presStyleIdx="1" presStyleCnt="3"/>
      <dgm:spPr/>
      <dgm:t>
        <a:bodyPr/>
        <a:lstStyle/>
        <a:p>
          <a:endParaRPr lang="en-US"/>
        </a:p>
      </dgm:t>
    </dgm:pt>
    <dgm:pt modelId="{11E9EAA0-4966-420D-99DB-098752152E4D}" type="pres">
      <dgm:prSet presAssocID="{4D9C375D-271A-40CD-961B-C42BA18E415B}" presName="nodeTx" presStyleLbl="node1" presStyleIdx="1" presStyleCnt="3">
        <dgm:presLayoutVars>
          <dgm:bulletEnabled val="1"/>
        </dgm:presLayoutVars>
      </dgm:prSet>
      <dgm:spPr/>
      <dgm:t>
        <a:bodyPr/>
        <a:lstStyle/>
        <a:p>
          <a:endParaRPr lang="en-US"/>
        </a:p>
      </dgm:t>
    </dgm:pt>
    <dgm:pt modelId="{12CB7141-1017-4AB6-8AC3-63198BC5131B}" type="pres">
      <dgm:prSet presAssocID="{4D9C375D-271A-40CD-961B-C42BA18E415B}" presName="invisiNode" presStyleLbl="node1" presStyleIdx="1" presStyleCnt="3"/>
      <dgm:spPr/>
    </dgm:pt>
    <dgm:pt modelId="{BF4DBDB4-1D75-43AB-9AFC-9DD9099E035C}" type="pres">
      <dgm:prSet presAssocID="{4D9C375D-271A-40CD-961B-C42BA18E415B}" presName="imagNode"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5CEDBCCB-FDBA-4595-B6B4-2F88E1039738}" type="pres">
      <dgm:prSet presAssocID="{F4FB102F-D55A-4477-B64C-9B20913BE860}" presName="sibTrans" presStyleLbl="sibTrans2D1" presStyleIdx="0" presStyleCnt="0"/>
      <dgm:spPr/>
      <dgm:t>
        <a:bodyPr/>
        <a:lstStyle/>
        <a:p>
          <a:endParaRPr lang="en-US"/>
        </a:p>
      </dgm:t>
    </dgm:pt>
    <dgm:pt modelId="{00BEEF11-40E4-41BD-832B-5CF9FAB8D49C}" type="pres">
      <dgm:prSet presAssocID="{D4C19CF3-7164-4DF2-9DFE-185493DF6E46}" presName="compNode" presStyleCnt="0"/>
      <dgm:spPr/>
    </dgm:pt>
    <dgm:pt modelId="{64C75DA9-18A5-4375-AAC9-61B1D2F24621}" type="pres">
      <dgm:prSet presAssocID="{D4C19CF3-7164-4DF2-9DFE-185493DF6E46}" presName="bkgdShape" presStyleLbl="node1" presStyleIdx="2" presStyleCnt="3" custLinFactNeighborX="4600"/>
      <dgm:spPr/>
      <dgm:t>
        <a:bodyPr/>
        <a:lstStyle/>
        <a:p>
          <a:endParaRPr lang="en-US"/>
        </a:p>
      </dgm:t>
    </dgm:pt>
    <dgm:pt modelId="{F846ECED-6759-4CEF-958D-B2C0E94AEAB0}" type="pres">
      <dgm:prSet presAssocID="{D4C19CF3-7164-4DF2-9DFE-185493DF6E46}" presName="nodeTx" presStyleLbl="node1" presStyleIdx="2" presStyleCnt="3">
        <dgm:presLayoutVars>
          <dgm:bulletEnabled val="1"/>
        </dgm:presLayoutVars>
      </dgm:prSet>
      <dgm:spPr/>
      <dgm:t>
        <a:bodyPr/>
        <a:lstStyle/>
        <a:p>
          <a:endParaRPr lang="en-US"/>
        </a:p>
      </dgm:t>
    </dgm:pt>
    <dgm:pt modelId="{A9B9F98D-C22A-4CC0-896F-4FDEC07F1D8B}" type="pres">
      <dgm:prSet presAssocID="{D4C19CF3-7164-4DF2-9DFE-185493DF6E46}" presName="invisiNode" presStyleLbl="node1" presStyleIdx="2" presStyleCnt="3"/>
      <dgm:spPr/>
    </dgm:pt>
    <dgm:pt modelId="{87D71373-FAEB-4EA7-A400-87CFAE1AD8E3}" type="pres">
      <dgm:prSet presAssocID="{D4C19CF3-7164-4DF2-9DFE-185493DF6E46}" presName="imagNode"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0C52C34B-7837-47E5-B731-2AC354C27224}" type="presOf" srcId="{4D9C375D-271A-40CD-961B-C42BA18E415B}" destId="{11E9EAA0-4966-420D-99DB-098752152E4D}" srcOrd="1" destOrd="0" presId="urn:microsoft.com/office/officeart/2005/8/layout/hList7"/>
    <dgm:cxn modelId="{865AF88C-66B5-4591-B8FC-842A61FE7EF9}" type="presOf" srcId="{B3795053-71BF-46F9-A71A-7B68B2027EBE}" destId="{334A7BC0-4D8A-4C34-9B58-E1D80E40D2ED}" srcOrd="0" destOrd="0" presId="urn:microsoft.com/office/officeart/2005/8/layout/hList7"/>
    <dgm:cxn modelId="{D9BB9280-F2A6-45AF-B001-7625836B55E5}" type="presOf" srcId="{4C7598D7-1836-40B2-9625-43B75C114333}" destId="{535B0342-7F99-46D2-B1C5-CF67CFF530BE}" srcOrd="0" destOrd="0" presId="urn:microsoft.com/office/officeart/2005/8/layout/hList7"/>
    <dgm:cxn modelId="{6AB79AB6-5216-43D0-82E4-0FADC28F517E}" type="presOf" srcId="{D4C19CF3-7164-4DF2-9DFE-185493DF6E46}" destId="{64C75DA9-18A5-4375-AAC9-61B1D2F24621}" srcOrd="0" destOrd="0" presId="urn:microsoft.com/office/officeart/2005/8/layout/hList7"/>
    <dgm:cxn modelId="{E8AE2687-6CB6-4268-B297-27A74E04186D}" type="presOf" srcId="{4D9C375D-271A-40CD-961B-C42BA18E415B}" destId="{3F40831E-2EB3-4AE6-9C25-1C76E32A7129}" srcOrd="0" destOrd="0" presId="urn:microsoft.com/office/officeart/2005/8/layout/hList7"/>
    <dgm:cxn modelId="{9C662196-C037-4D60-BC38-6B93E4C8B7BB}" srcId="{B3795053-71BF-46F9-A71A-7B68B2027EBE}" destId="{D4C19CF3-7164-4DF2-9DFE-185493DF6E46}" srcOrd="2" destOrd="0" parTransId="{7ED77A32-A6BC-492E-A0AE-31028731AC62}" sibTransId="{B68423C7-BA7D-4077-913C-67B23B8865BF}"/>
    <dgm:cxn modelId="{1BC6651F-967E-4953-852F-64F5217213AA}" srcId="{B3795053-71BF-46F9-A71A-7B68B2027EBE}" destId="{4D9C375D-271A-40CD-961B-C42BA18E415B}" srcOrd="1" destOrd="0" parTransId="{2036B44F-8937-4C7E-B2B4-4B872F65B167}" sibTransId="{F4FB102F-D55A-4477-B64C-9B20913BE860}"/>
    <dgm:cxn modelId="{41124456-137A-4D89-8768-0CF53934B62A}" type="presOf" srcId="{D4C19CF3-7164-4DF2-9DFE-185493DF6E46}" destId="{F846ECED-6759-4CEF-958D-B2C0E94AEAB0}" srcOrd="1" destOrd="0" presId="urn:microsoft.com/office/officeart/2005/8/layout/hList7"/>
    <dgm:cxn modelId="{6B9D7D18-57B2-45D0-ACD8-E617074017F8}" type="presOf" srcId="{F4FB102F-D55A-4477-B64C-9B20913BE860}" destId="{5CEDBCCB-FDBA-4595-B6B4-2F88E1039738}" srcOrd="0" destOrd="0" presId="urn:microsoft.com/office/officeart/2005/8/layout/hList7"/>
    <dgm:cxn modelId="{D1636ADC-7842-432D-907B-DD544B2C8410}" srcId="{B3795053-71BF-46F9-A71A-7B68B2027EBE}" destId="{4C7598D7-1836-40B2-9625-43B75C114333}" srcOrd="0" destOrd="0" parTransId="{3BDD606A-D3DC-4D1D-B9D5-8FEFB5481088}" sibTransId="{C5950685-2D2A-41F5-A1C9-1773353C9C34}"/>
    <dgm:cxn modelId="{17F66219-1013-4197-9A89-C5689EBA0C1E}" type="presOf" srcId="{C5950685-2D2A-41F5-A1C9-1773353C9C34}" destId="{0DEAE64B-EDEC-4122-AA28-2D00DF0D7E53}" srcOrd="0" destOrd="0" presId="urn:microsoft.com/office/officeart/2005/8/layout/hList7"/>
    <dgm:cxn modelId="{1A02FBB6-618C-4E04-802E-88C828E48CE7}" type="presOf" srcId="{4C7598D7-1836-40B2-9625-43B75C114333}" destId="{038B7154-F368-4AE6-9762-B45CF23DBD73}" srcOrd="1" destOrd="0" presId="urn:microsoft.com/office/officeart/2005/8/layout/hList7"/>
    <dgm:cxn modelId="{23ABFBCA-9AC2-477A-8F3C-ABBDDEE48A6F}" type="presParOf" srcId="{334A7BC0-4D8A-4C34-9B58-E1D80E40D2ED}" destId="{DADCC3C3-A9AD-4874-A721-DD4EF6316A7B}" srcOrd="0" destOrd="0" presId="urn:microsoft.com/office/officeart/2005/8/layout/hList7"/>
    <dgm:cxn modelId="{E94FFC9D-C5AA-446A-A274-7199B2F762A9}" type="presParOf" srcId="{334A7BC0-4D8A-4C34-9B58-E1D80E40D2ED}" destId="{846AE334-59B3-4817-A51E-ECCC195F2EFE}" srcOrd="1" destOrd="0" presId="urn:microsoft.com/office/officeart/2005/8/layout/hList7"/>
    <dgm:cxn modelId="{C36D721C-F32B-439B-96E4-AE0DD16DAFA6}" type="presParOf" srcId="{846AE334-59B3-4817-A51E-ECCC195F2EFE}" destId="{875F48CC-E2C9-4E81-BBB6-CE27550F54F1}" srcOrd="0" destOrd="0" presId="urn:microsoft.com/office/officeart/2005/8/layout/hList7"/>
    <dgm:cxn modelId="{A6755232-CEE0-4F24-ABF7-1949E54BB348}" type="presParOf" srcId="{875F48CC-E2C9-4E81-BBB6-CE27550F54F1}" destId="{535B0342-7F99-46D2-B1C5-CF67CFF530BE}" srcOrd="0" destOrd="0" presId="urn:microsoft.com/office/officeart/2005/8/layout/hList7"/>
    <dgm:cxn modelId="{41C955E6-6DDD-4298-880D-4DD658A6917B}" type="presParOf" srcId="{875F48CC-E2C9-4E81-BBB6-CE27550F54F1}" destId="{038B7154-F368-4AE6-9762-B45CF23DBD73}" srcOrd="1" destOrd="0" presId="urn:microsoft.com/office/officeart/2005/8/layout/hList7"/>
    <dgm:cxn modelId="{A7A906E1-CEFA-4850-B131-7E65ECCD0BC3}" type="presParOf" srcId="{875F48CC-E2C9-4E81-BBB6-CE27550F54F1}" destId="{1483254B-FD5B-4391-979E-2A0C110A27A8}" srcOrd="2" destOrd="0" presId="urn:microsoft.com/office/officeart/2005/8/layout/hList7"/>
    <dgm:cxn modelId="{5DA77D13-6372-4FDB-8A99-B542445F863C}" type="presParOf" srcId="{875F48CC-E2C9-4E81-BBB6-CE27550F54F1}" destId="{A9404195-D97A-4A16-BEA6-86C44C2A6632}" srcOrd="3" destOrd="0" presId="urn:microsoft.com/office/officeart/2005/8/layout/hList7"/>
    <dgm:cxn modelId="{334F93C1-9A7B-45EE-9D29-698E29339913}" type="presParOf" srcId="{846AE334-59B3-4817-A51E-ECCC195F2EFE}" destId="{0DEAE64B-EDEC-4122-AA28-2D00DF0D7E53}" srcOrd="1" destOrd="0" presId="urn:microsoft.com/office/officeart/2005/8/layout/hList7"/>
    <dgm:cxn modelId="{13F278DA-1726-417C-A367-983B1D79680F}" type="presParOf" srcId="{846AE334-59B3-4817-A51E-ECCC195F2EFE}" destId="{07CD9FE3-F25B-41E7-8DCD-C83584513BB7}" srcOrd="2" destOrd="0" presId="urn:microsoft.com/office/officeart/2005/8/layout/hList7"/>
    <dgm:cxn modelId="{A4A52C8C-7E84-4D99-A6FD-BD2FBEDAA262}" type="presParOf" srcId="{07CD9FE3-F25B-41E7-8DCD-C83584513BB7}" destId="{3F40831E-2EB3-4AE6-9C25-1C76E32A7129}" srcOrd="0" destOrd="0" presId="urn:microsoft.com/office/officeart/2005/8/layout/hList7"/>
    <dgm:cxn modelId="{5ABD0B10-3F19-49A1-8535-477B682AB673}" type="presParOf" srcId="{07CD9FE3-F25B-41E7-8DCD-C83584513BB7}" destId="{11E9EAA0-4966-420D-99DB-098752152E4D}" srcOrd="1" destOrd="0" presId="urn:microsoft.com/office/officeart/2005/8/layout/hList7"/>
    <dgm:cxn modelId="{01551291-AEED-4BA4-A795-51F5EF395E9E}" type="presParOf" srcId="{07CD9FE3-F25B-41E7-8DCD-C83584513BB7}" destId="{12CB7141-1017-4AB6-8AC3-63198BC5131B}" srcOrd="2" destOrd="0" presId="urn:microsoft.com/office/officeart/2005/8/layout/hList7"/>
    <dgm:cxn modelId="{C17090C9-D889-4683-BD00-EB4A4220A31D}" type="presParOf" srcId="{07CD9FE3-F25B-41E7-8DCD-C83584513BB7}" destId="{BF4DBDB4-1D75-43AB-9AFC-9DD9099E035C}" srcOrd="3" destOrd="0" presId="urn:microsoft.com/office/officeart/2005/8/layout/hList7"/>
    <dgm:cxn modelId="{FB1CA7F4-9E43-4233-9B2E-18FAB2EA4EC3}" type="presParOf" srcId="{846AE334-59B3-4817-A51E-ECCC195F2EFE}" destId="{5CEDBCCB-FDBA-4595-B6B4-2F88E1039738}" srcOrd="3" destOrd="0" presId="urn:microsoft.com/office/officeart/2005/8/layout/hList7"/>
    <dgm:cxn modelId="{27E7C15F-E633-45CF-BE6F-25DDC92CFDA3}" type="presParOf" srcId="{846AE334-59B3-4817-A51E-ECCC195F2EFE}" destId="{00BEEF11-40E4-41BD-832B-5CF9FAB8D49C}" srcOrd="4" destOrd="0" presId="urn:microsoft.com/office/officeart/2005/8/layout/hList7"/>
    <dgm:cxn modelId="{2DE3F9D1-38D2-46A1-9ACD-ACE712732FE6}" type="presParOf" srcId="{00BEEF11-40E4-41BD-832B-5CF9FAB8D49C}" destId="{64C75DA9-18A5-4375-AAC9-61B1D2F24621}" srcOrd="0" destOrd="0" presId="urn:microsoft.com/office/officeart/2005/8/layout/hList7"/>
    <dgm:cxn modelId="{6293626B-7A4D-4452-9C48-A99FF1A9CAB8}" type="presParOf" srcId="{00BEEF11-40E4-41BD-832B-5CF9FAB8D49C}" destId="{F846ECED-6759-4CEF-958D-B2C0E94AEAB0}" srcOrd="1" destOrd="0" presId="urn:microsoft.com/office/officeart/2005/8/layout/hList7"/>
    <dgm:cxn modelId="{5408E657-7645-4833-9797-1FDE8C5346A7}" type="presParOf" srcId="{00BEEF11-40E4-41BD-832B-5CF9FAB8D49C}" destId="{A9B9F98D-C22A-4CC0-896F-4FDEC07F1D8B}" srcOrd="2" destOrd="0" presId="urn:microsoft.com/office/officeart/2005/8/layout/hList7"/>
    <dgm:cxn modelId="{4DC028A9-B63C-46C8-A1EE-B6169FC4867D}" type="presParOf" srcId="{00BEEF11-40E4-41BD-832B-5CF9FAB8D49C}" destId="{87D71373-FAEB-4EA7-A400-87CFAE1AD8E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4B7C5-7368-4E8A-BD5C-3545619E4B19}">
      <dsp:nvSpPr>
        <dsp:cNvPr id="0" name=""/>
        <dsp:cNvSpPr/>
      </dsp:nvSpPr>
      <dsp:spPr>
        <a:xfrm>
          <a:off x="-5131619" y="-786096"/>
          <a:ext cx="6111129" cy="6111129"/>
        </a:xfrm>
        <a:prstGeom prst="blockArc">
          <a:avLst>
            <a:gd name="adj1" fmla="val 18900000"/>
            <a:gd name="adj2" fmla="val 2700000"/>
            <a:gd name="adj3" fmla="val 35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58823D-A70F-45B6-BF94-2B5D0A467503}">
      <dsp:nvSpPr>
        <dsp:cNvPr id="0" name=""/>
        <dsp:cNvSpPr/>
      </dsp:nvSpPr>
      <dsp:spPr>
        <a:xfrm>
          <a:off x="630004" y="453893"/>
          <a:ext cx="5893688" cy="9077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55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Legal agreements impact University researchers and administrators on a daily basis</a:t>
          </a:r>
          <a:endParaRPr lang="en-US" sz="2000" kern="1200" dirty="0">
            <a:latin typeface="Arial" panose="020B0604020202020204" pitchFamily="34" charset="0"/>
            <a:cs typeface="Arial" panose="020B0604020202020204" pitchFamily="34" charset="0"/>
          </a:endParaRPr>
        </a:p>
      </dsp:txBody>
      <dsp:txXfrm>
        <a:off x="630004" y="453893"/>
        <a:ext cx="5893688" cy="907787"/>
      </dsp:txXfrm>
    </dsp:sp>
    <dsp:sp modelId="{6458CB9E-35C1-4CF4-B1D3-E74775D814A0}">
      <dsp:nvSpPr>
        <dsp:cNvPr id="0" name=""/>
        <dsp:cNvSpPr/>
      </dsp:nvSpPr>
      <dsp:spPr>
        <a:xfrm>
          <a:off x="62637" y="340420"/>
          <a:ext cx="1134734" cy="11347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79546A-1907-4743-A9AD-73ED564E7E29}">
      <dsp:nvSpPr>
        <dsp:cNvPr id="0" name=""/>
        <dsp:cNvSpPr/>
      </dsp:nvSpPr>
      <dsp:spPr>
        <a:xfrm>
          <a:off x="959984" y="1815574"/>
          <a:ext cx="5563707" cy="9077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55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Agreements are non-standard and arrive on campus through varied avenues</a:t>
          </a:r>
          <a:endParaRPr lang="en-US" sz="2000" kern="1200" dirty="0">
            <a:latin typeface="Arial" panose="020B0604020202020204" pitchFamily="34" charset="0"/>
            <a:cs typeface="Arial" panose="020B0604020202020204" pitchFamily="34" charset="0"/>
          </a:endParaRPr>
        </a:p>
      </dsp:txBody>
      <dsp:txXfrm>
        <a:off x="959984" y="1815574"/>
        <a:ext cx="5563707" cy="907787"/>
      </dsp:txXfrm>
    </dsp:sp>
    <dsp:sp modelId="{8A100A1E-4D8D-4D61-9763-87C0C61F2605}">
      <dsp:nvSpPr>
        <dsp:cNvPr id="0" name=""/>
        <dsp:cNvSpPr/>
      </dsp:nvSpPr>
      <dsp:spPr>
        <a:xfrm>
          <a:off x="392617" y="1702101"/>
          <a:ext cx="1134734" cy="11347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734B9F-B1BE-427B-81F2-00D0EA7977BA}">
      <dsp:nvSpPr>
        <dsp:cNvPr id="0" name=""/>
        <dsp:cNvSpPr/>
      </dsp:nvSpPr>
      <dsp:spPr>
        <a:xfrm>
          <a:off x="630004" y="3177255"/>
          <a:ext cx="5893688" cy="9077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556"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Workflow processes only effective if agreement types are properly identified</a:t>
          </a:r>
          <a:endParaRPr lang="en-US" sz="2000" kern="1200" dirty="0">
            <a:latin typeface="Arial" panose="020B0604020202020204" pitchFamily="34" charset="0"/>
            <a:cs typeface="Arial" panose="020B0604020202020204" pitchFamily="34" charset="0"/>
          </a:endParaRPr>
        </a:p>
      </dsp:txBody>
      <dsp:txXfrm>
        <a:off x="630004" y="3177255"/>
        <a:ext cx="5893688" cy="907787"/>
      </dsp:txXfrm>
    </dsp:sp>
    <dsp:sp modelId="{F55BC84B-453E-471A-9FB3-6E669206EE51}">
      <dsp:nvSpPr>
        <dsp:cNvPr id="0" name=""/>
        <dsp:cNvSpPr/>
      </dsp:nvSpPr>
      <dsp:spPr>
        <a:xfrm>
          <a:off x="62637" y="3063781"/>
          <a:ext cx="1134734" cy="11347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77351-0995-4EE6-BF07-A46A026DFC74}">
      <dsp:nvSpPr>
        <dsp:cNvPr id="0" name=""/>
        <dsp:cNvSpPr/>
      </dsp:nvSpPr>
      <dsp:spPr>
        <a:xfrm>
          <a:off x="596" y="685948"/>
          <a:ext cx="2568568" cy="3082282"/>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US" sz="2200" kern="1200" dirty="0" smtClean="0">
              <a:solidFill>
                <a:schemeClr val="bg2"/>
              </a:solidFill>
              <a:latin typeface="Arial" panose="020B0604020202020204" pitchFamily="34" charset="0"/>
              <a:cs typeface="Arial" panose="020B0604020202020204" pitchFamily="34" charset="0"/>
            </a:rPr>
            <a:t>Attribute</a:t>
          </a:r>
          <a:endParaRPr lang="en-US" sz="2200" kern="1200" dirty="0">
            <a:solidFill>
              <a:schemeClr val="bg2"/>
            </a:solidFill>
            <a:latin typeface="Arial" panose="020B0604020202020204" pitchFamily="34" charset="0"/>
            <a:cs typeface="Arial" panose="020B0604020202020204" pitchFamily="34" charset="0"/>
          </a:endParaRPr>
        </a:p>
      </dsp:txBody>
      <dsp:txXfrm rot="16200000">
        <a:off x="-1006282" y="1692827"/>
        <a:ext cx="2527471" cy="513713"/>
      </dsp:txXfrm>
    </dsp:sp>
    <dsp:sp modelId="{9CA5AB51-B8FD-4CF8-AE80-F4708E9C04E2}">
      <dsp:nvSpPr>
        <dsp:cNvPr id="0" name=""/>
        <dsp:cNvSpPr/>
      </dsp:nvSpPr>
      <dsp:spPr>
        <a:xfrm>
          <a:off x="514310" y="685948"/>
          <a:ext cx="1913583" cy="30822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lvl="0" algn="l" defTabSz="1022350">
            <a:lnSpc>
              <a:spcPct val="90000"/>
            </a:lnSpc>
            <a:spcBef>
              <a:spcPct val="0"/>
            </a:spcBef>
            <a:spcAft>
              <a:spcPct val="35000"/>
            </a:spcAft>
          </a:pPr>
          <a:r>
            <a:rPr lang="en-US" sz="2300" kern="1200" dirty="0" smtClean="0">
              <a:latin typeface="Arial" panose="020B0604020202020204" pitchFamily="34" charset="0"/>
              <a:cs typeface="Arial" panose="020B0604020202020204" pitchFamily="34" charset="0"/>
            </a:rPr>
            <a:t>Distinguish Agreements by identifiable characteristics</a:t>
          </a:r>
          <a:endParaRPr lang="en-US" sz="2300" kern="1200" dirty="0">
            <a:latin typeface="Arial" panose="020B0604020202020204" pitchFamily="34" charset="0"/>
            <a:cs typeface="Arial" panose="020B0604020202020204" pitchFamily="34" charset="0"/>
          </a:endParaRPr>
        </a:p>
      </dsp:txBody>
      <dsp:txXfrm>
        <a:off x="514310" y="685948"/>
        <a:ext cx="1913583" cy="3082282"/>
      </dsp:txXfrm>
    </dsp:sp>
    <dsp:sp modelId="{E81023D8-DDC5-47CE-AF1D-D62AEB7CE764}">
      <dsp:nvSpPr>
        <dsp:cNvPr id="0" name=""/>
        <dsp:cNvSpPr/>
      </dsp:nvSpPr>
      <dsp:spPr>
        <a:xfrm>
          <a:off x="2659065" y="685948"/>
          <a:ext cx="2568568" cy="3082282"/>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US" sz="2200" kern="1200" dirty="0" smtClean="0">
              <a:solidFill>
                <a:schemeClr val="bg2"/>
              </a:solidFill>
              <a:latin typeface="Arial" panose="020B0604020202020204" pitchFamily="34" charset="0"/>
              <a:cs typeface="Arial" panose="020B0604020202020204" pitchFamily="34" charset="0"/>
            </a:rPr>
            <a:t>Agreement Type</a:t>
          </a:r>
          <a:endParaRPr lang="en-US" sz="2200" kern="1200" dirty="0">
            <a:solidFill>
              <a:schemeClr val="bg2"/>
            </a:solidFill>
            <a:latin typeface="Arial" panose="020B0604020202020204" pitchFamily="34" charset="0"/>
            <a:cs typeface="Arial" panose="020B0604020202020204" pitchFamily="34" charset="0"/>
          </a:endParaRPr>
        </a:p>
      </dsp:txBody>
      <dsp:txXfrm rot="16200000">
        <a:off x="1652186" y="1692827"/>
        <a:ext cx="2527471" cy="513713"/>
      </dsp:txXfrm>
    </dsp:sp>
    <dsp:sp modelId="{20C6E953-5E6E-4424-AB28-846A327ECB69}">
      <dsp:nvSpPr>
        <dsp:cNvPr id="0" name=""/>
        <dsp:cNvSpPr/>
      </dsp:nvSpPr>
      <dsp:spPr>
        <a:xfrm rot="5400000">
          <a:off x="2445538" y="3134292"/>
          <a:ext cx="452740" cy="385285"/>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CE42B4-CC6A-454D-A49C-7A2415525B4A}">
      <dsp:nvSpPr>
        <dsp:cNvPr id="0" name=""/>
        <dsp:cNvSpPr/>
      </dsp:nvSpPr>
      <dsp:spPr>
        <a:xfrm>
          <a:off x="3172779" y="685948"/>
          <a:ext cx="1913583" cy="30822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lvl="0" algn="l" defTabSz="1022350">
            <a:lnSpc>
              <a:spcPct val="90000"/>
            </a:lnSpc>
            <a:spcBef>
              <a:spcPct val="0"/>
            </a:spcBef>
            <a:spcAft>
              <a:spcPct val="35000"/>
            </a:spcAft>
          </a:pPr>
          <a:r>
            <a:rPr lang="en-US" sz="2300" kern="1200" dirty="0" smtClean="0">
              <a:latin typeface="Arial" panose="020B0604020202020204" pitchFamily="34" charset="0"/>
              <a:cs typeface="Arial" panose="020B0604020202020204" pitchFamily="34" charset="0"/>
            </a:rPr>
            <a:t>Correlation of characteristics leads to identification of Agreement Type</a:t>
          </a:r>
          <a:endParaRPr lang="en-US" sz="2300" kern="1200" dirty="0">
            <a:latin typeface="Arial" panose="020B0604020202020204" pitchFamily="34" charset="0"/>
            <a:cs typeface="Arial" panose="020B0604020202020204" pitchFamily="34" charset="0"/>
          </a:endParaRPr>
        </a:p>
      </dsp:txBody>
      <dsp:txXfrm>
        <a:off x="3172779" y="685948"/>
        <a:ext cx="1913583" cy="3082282"/>
      </dsp:txXfrm>
    </dsp:sp>
    <dsp:sp modelId="{6181E934-3DB4-447A-9418-D9510FD71617}">
      <dsp:nvSpPr>
        <dsp:cNvPr id="0" name=""/>
        <dsp:cNvSpPr/>
      </dsp:nvSpPr>
      <dsp:spPr>
        <a:xfrm>
          <a:off x="5317534" y="685948"/>
          <a:ext cx="2568568" cy="3082282"/>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US" sz="2200" kern="1200" dirty="0" smtClean="0">
              <a:solidFill>
                <a:schemeClr val="bg2"/>
              </a:solidFill>
              <a:latin typeface="Arial" panose="020B0604020202020204" pitchFamily="34" charset="0"/>
              <a:cs typeface="Arial" panose="020B0604020202020204" pitchFamily="34" charset="0"/>
            </a:rPr>
            <a:t>Responsible Office</a:t>
          </a:r>
          <a:endParaRPr lang="en-US" sz="2200" kern="1200" dirty="0">
            <a:solidFill>
              <a:schemeClr val="bg2"/>
            </a:solidFill>
            <a:latin typeface="Arial" panose="020B0604020202020204" pitchFamily="34" charset="0"/>
            <a:cs typeface="Arial" panose="020B0604020202020204" pitchFamily="34" charset="0"/>
          </a:endParaRPr>
        </a:p>
      </dsp:txBody>
      <dsp:txXfrm rot="16200000">
        <a:off x="4310655" y="1692827"/>
        <a:ext cx="2527471" cy="513713"/>
      </dsp:txXfrm>
    </dsp:sp>
    <dsp:sp modelId="{F9AA81B8-64CF-44E5-A0B7-44B2E17200CB}">
      <dsp:nvSpPr>
        <dsp:cNvPr id="0" name=""/>
        <dsp:cNvSpPr/>
      </dsp:nvSpPr>
      <dsp:spPr>
        <a:xfrm rot="5400000">
          <a:off x="5104006" y="3134292"/>
          <a:ext cx="452740" cy="385285"/>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0BB040-025F-4334-8E0D-9DFBA386FC42}">
      <dsp:nvSpPr>
        <dsp:cNvPr id="0" name=""/>
        <dsp:cNvSpPr/>
      </dsp:nvSpPr>
      <dsp:spPr>
        <a:xfrm>
          <a:off x="5831248" y="685948"/>
          <a:ext cx="1913583" cy="30822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lvl="0" algn="l" defTabSz="1022350">
            <a:lnSpc>
              <a:spcPct val="90000"/>
            </a:lnSpc>
            <a:spcBef>
              <a:spcPct val="0"/>
            </a:spcBef>
            <a:spcAft>
              <a:spcPct val="35000"/>
            </a:spcAft>
          </a:pPr>
          <a:r>
            <a:rPr lang="en-US" sz="2300" kern="1200" dirty="0" smtClean="0">
              <a:latin typeface="Arial" panose="020B0604020202020204" pitchFamily="34" charset="0"/>
              <a:cs typeface="Arial" panose="020B0604020202020204" pitchFamily="34" charset="0"/>
            </a:rPr>
            <a:t>Successful identification linked to existing workflow processes</a:t>
          </a:r>
          <a:endParaRPr lang="en-US" sz="2300" kern="1200" dirty="0">
            <a:latin typeface="Arial" panose="020B0604020202020204" pitchFamily="34" charset="0"/>
            <a:cs typeface="Arial" panose="020B0604020202020204" pitchFamily="34" charset="0"/>
          </a:endParaRPr>
        </a:p>
      </dsp:txBody>
      <dsp:txXfrm>
        <a:off x="5831248" y="685948"/>
        <a:ext cx="1913583" cy="3082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6F1A8-D4B3-4229-BBC2-8A247D3A069B}">
      <dsp:nvSpPr>
        <dsp:cNvPr id="0" name=""/>
        <dsp:cNvSpPr/>
      </dsp:nvSpPr>
      <dsp:spPr>
        <a:xfrm rot="5400000">
          <a:off x="2334198" y="90674"/>
          <a:ext cx="1379688" cy="120032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Cross-section of testers</a:t>
          </a:r>
          <a:endParaRPr lang="en-US" sz="1100" kern="1200" dirty="0">
            <a:latin typeface="Arial" panose="020B0604020202020204" pitchFamily="34" charset="0"/>
            <a:cs typeface="Arial" panose="020B0604020202020204" pitchFamily="34" charset="0"/>
          </a:endParaRPr>
        </a:p>
      </dsp:txBody>
      <dsp:txXfrm rot="-5400000">
        <a:off x="2610929" y="215995"/>
        <a:ext cx="826226" cy="949686"/>
      </dsp:txXfrm>
    </dsp:sp>
    <dsp:sp modelId="{61B3B32D-306A-4D85-9325-14B14A0051DF}">
      <dsp:nvSpPr>
        <dsp:cNvPr id="0" name=""/>
        <dsp:cNvSpPr/>
      </dsp:nvSpPr>
      <dsp:spPr>
        <a:xfrm>
          <a:off x="3689131" y="276932"/>
          <a:ext cx="1482731" cy="82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kern="1200" dirty="0" smtClean="0">
              <a:solidFill>
                <a:schemeClr val="tx2"/>
              </a:solidFill>
              <a:latin typeface="Arial" panose="020B0604020202020204" pitchFamily="34" charset="0"/>
              <a:cs typeface="Arial" panose="020B0604020202020204" pitchFamily="34" charset="0"/>
            </a:rPr>
            <a:t>Pilot testers </a:t>
          </a:r>
        </a:p>
        <a:p>
          <a:pPr lvl="0" algn="l" defTabSz="488950">
            <a:lnSpc>
              <a:spcPct val="90000"/>
            </a:lnSpc>
            <a:spcBef>
              <a:spcPct val="0"/>
            </a:spcBef>
            <a:spcAft>
              <a:spcPct val="35000"/>
            </a:spcAft>
          </a:pPr>
          <a:r>
            <a:rPr lang="en-US" sz="1100" kern="1200" dirty="0" smtClean="0">
              <a:solidFill>
                <a:schemeClr val="tx2"/>
              </a:solidFill>
              <a:latin typeface="Arial" panose="020B0604020202020204" pitchFamily="34" charset="0"/>
              <a:cs typeface="Arial" panose="020B0604020202020204" pitchFamily="34" charset="0"/>
            </a:rPr>
            <a:t>selected from </a:t>
          </a:r>
        </a:p>
        <a:p>
          <a:pPr lvl="0" algn="l" defTabSz="488950">
            <a:lnSpc>
              <a:spcPct val="90000"/>
            </a:lnSpc>
            <a:spcBef>
              <a:spcPct val="0"/>
            </a:spcBef>
            <a:spcAft>
              <a:spcPct val="35000"/>
            </a:spcAft>
          </a:pPr>
          <a:r>
            <a:rPr lang="en-US" sz="1100" kern="1200" dirty="0" smtClean="0">
              <a:solidFill>
                <a:schemeClr val="tx2"/>
              </a:solidFill>
              <a:latin typeface="Arial" panose="020B0604020202020204" pitchFamily="34" charset="0"/>
              <a:cs typeface="Arial" panose="020B0604020202020204" pitchFamily="34" charset="0"/>
            </a:rPr>
            <a:t>across departments</a:t>
          </a:r>
          <a:endParaRPr lang="en-US" sz="1100" kern="1200" dirty="0">
            <a:solidFill>
              <a:schemeClr val="tx2"/>
            </a:solidFill>
            <a:latin typeface="Arial" panose="020B0604020202020204" pitchFamily="34" charset="0"/>
            <a:cs typeface="Arial" panose="020B0604020202020204" pitchFamily="34" charset="0"/>
          </a:endParaRPr>
        </a:p>
      </dsp:txBody>
      <dsp:txXfrm>
        <a:off x="3689131" y="276932"/>
        <a:ext cx="1482731" cy="827812"/>
      </dsp:txXfrm>
    </dsp:sp>
    <dsp:sp modelId="{0652FA60-08B5-445D-93A9-19B8E44BD0F4}">
      <dsp:nvSpPr>
        <dsp:cNvPr id="0" name=""/>
        <dsp:cNvSpPr/>
      </dsp:nvSpPr>
      <dsp:spPr>
        <a:xfrm rot="5400000">
          <a:off x="1047470" y="90605"/>
          <a:ext cx="1379688" cy="120032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1324201" y="215926"/>
        <a:ext cx="826226" cy="949686"/>
      </dsp:txXfrm>
    </dsp:sp>
    <dsp:sp modelId="{2495907A-8636-41EF-9593-561033F29757}">
      <dsp:nvSpPr>
        <dsp:cNvPr id="0" name=""/>
        <dsp:cNvSpPr/>
      </dsp:nvSpPr>
      <dsp:spPr>
        <a:xfrm rot="5400000">
          <a:off x="1694121" y="1261753"/>
          <a:ext cx="1379688" cy="120032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“De-identified” Agreement samples</a:t>
          </a:r>
          <a:endParaRPr lang="en-US" sz="1100" kern="1200" dirty="0">
            <a:latin typeface="Arial" panose="020B0604020202020204" pitchFamily="34" charset="0"/>
            <a:cs typeface="Arial" panose="020B0604020202020204" pitchFamily="34" charset="0"/>
          </a:endParaRPr>
        </a:p>
      </dsp:txBody>
      <dsp:txXfrm rot="-5400000">
        <a:off x="1970852" y="1387074"/>
        <a:ext cx="826226" cy="949686"/>
      </dsp:txXfrm>
    </dsp:sp>
    <dsp:sp modelId="{094A067D-34BE-4237-9D41-D48976ABACAA}">
      <dsp:nvSpPr>
        <dsp:cNvPr id="0" name=""/>
        <dsp:cNvSpPr/>
      </dsp:nvSpPr>
      <dsp:spPr>
        <a:xfrm>
          <a:off x="222902" y="1448011"/>
          <a:ext cx="1532395" cy="82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r" defTabSz="488950">
            <a:lnSpc>
              <a:spcPct val="90000"/>
            </a:lnSpc>
            <a:spcBef>
              <a:spcPct val="0"/>
            </a:spcBef>
            <a:spcAft>
              <a:spcPct val="35000"/>
            </a:spcAft>
          </a:pPr>
          <a:r>
            <a:rPr lang="en-US" sz="1100" kern="1200" dirty="0" smtClean="0">
              <a:solidFill>
                <a:schemeClr val="tx2"/>
              </a:solidFill>
              <a:latin typeface="Arial" panose="020B0604020202020204" pitchFamily="34" charset="0"/>
              <a:cs typeface="Arial" panose="020B0604020202020204" pitchFamily="34" charset="0"/>
            </a:rPr>
            <a:t>Test examples culled from actual executed Agreements</a:t>
          </a:r>
          <a:endParaRPr lang="en-US" sz="1100" kern="1200" dirty="0">
            <a:solidFill>
              <a:schemeClr val="tx2"/>
            </a:solidFill>
            <a:latin typeface="Arial" panose="020B0604020202020204" pitchFamily="34" charset="0"/>
            <a:cs typeface="Arial" panose="020B0604020202020204" pitchFamily="34" charset="0"/>
          </a:endParaRPr>
        </a:p>
      </dsp:txBody>
      <dsp:txXfrm>
        <a:off x="222902" y="1448011"/>
        <a:ext cx="1532395" cy="827812"/>
      </dsp:txXfrm>
    </dsp:sp>
    <dsp:sp modelId="{D5A48B2E-87FE-4A42-BE2A-DB8643CA8746}">
      <dsp:nvSpPr>
        <dsp:cNvPr id="0" name=""/>
        <dsp:cNvSpPr/>
      </dsp:nvSpPr>
      <dsp:spPr>
        <a:xfrm rot="5400000">
          <a:off x="2990476" y="1261753"/>
          <a:ext cx="1379688" cy="120032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267207" y="1387074"/>
        <a:ext cx="826226" cy="949686"/>
      </dsp:txXfrm>
    </dsp:sp>
    <dsp:sp modelId="{3D5FEEC5-4E10-4695-8228-55E5FA107C2F}">
      <dsp:nvSpPr>
        <dsp:cNvPr id="0" name=""/>
        <dsp:cNvSpPr/>
      </dsp:nvSpPr>
      <dsp:spPr>
        <a:xfrm rot="5400000">
          <a:off x="2334198" y="2432832"/>
          <a:ext cx="1379688" cy="120032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“Control group” of experienced contract officers</a:t>
          </a:r>
          <a:endParaRPr lang="en-US" sz="1100" kern="1200" dirty="0">
            <a:latin typeface="Arial" panose="020B0604020202020204" pitchFamily="34" charset="0"/>
            <a:cs typeface="Arial" panose="020B0604020202020204" pitchFamily="34" charset="0"/>
          </a:endParaRPr>
        </a:p>
      </dsp:txBody>
      <dsp:txXfrm rot="-5400000">
        <a:off x="2610929" y="2558153"/>
        <a:ext cx="826226" cy="949686"/>
      </dsp:txXfrm>
    </dsp:sp>
    <dsp:sp modelId="{CD060E14-4754-4D0E-A285-A1C53F564E97}">
      <dsp:nvSpPr>
        <dsp:cNvPr id="0" name=""/>
        <dsp:cNvSpPr/>
      </dsp:nvSpPr>
      <dsp:spPr>
        <a:xfrm>
          <a:off x="3660631" y="2619090"/>
          <a:ext cx="1539732" cy="82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Sponsored Programs negotiation team as “control group”</a:t>
          </a:r>
          <a:endParaRPr lang="en-US" sz="1100" kern="1200" dirty="0">
            <a:latin typeface="Arial" panose="020B0604020202020204" pitchFamily="34" charset="0"/>
            <a:cs typeface="Arial" panose="020B0604020202020204" pitchFamily="34" charset="0"/>
          </a:endParaRPr>
        </a:p>
      </dsp:txBody>
      <dsp:txXfrm>
        <a:off x="3660631" y="2619090"/>
        <a:ext cx="1539732" cy="827812"/>
      </dsp:txXfrm>
    </dsp:sp>
    <dsp:sp modelId="{91076424-9455-4D4E-8A16-547D4C089C20}">
      <dsp:nvSpPr>
        <dsp:cNvPr id="0" name=""/>
        <dsp:cNvSpPr/>
      </dsp:nvSpPr>
      <dsp:spPr>
        <a:xfrm rot="5400000">
          <a:off x="1037843" y="2432832"/>
          <a:ext cx="1379688" cy="120032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1314574" y="2558153"/>
        <a:ext cx="826226" cy="9496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49D78-40BD-40A9-9EE2-731D2B48F84F}">
      <dsp:nvSpPr>
        <dsp:cNvPr id="0" name=""/>
        <dsp:cNvSpPr/>
      </dsp:nvSpPr>
      <dsp:spPr>
        <a:xfrm>
          <a:off x="1506952" y="674957"/>
          <a:ext cx="4872795" cy="2620423"/>
        </a:xfrm>
        <a:prstGeom prst="round2DiagRect">
          <a:avLst>
            <a:gd name="adj1" fmla="val 0"/>
            <a:gd name="adj2"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858AE1-FCB0-4008-9A5F-946D6BF40678}">
      <dsp:nvSpPr>
        <dsp:cNvPr id="0" name=""/>
        <dsp:cNvSpPr/>
      </dsp:nvSpPr>
      <dsp:spPr>
        <a:xfrm>
          <a:off x="3943349" y="952881"/>
          <a:ext cx="649" cy="2064575"/>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327D5D-B85F-47DA-A71E-1AAE90208589}">
      <dsp:nvSpPr>
        <dsp:cNvPr id="0" name=""/>
        <dsp:cNvSpPr/>
      </dsp:nvSpPr>
      <dsp:spPr>
        <a:xfrm>
          <a:off x="1669378" y="873474"/>
          <a:ext cx="2111544" cy="22233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solidFill>
                <a:schemeClr val="bg1"/>
              </a:solidFill>
              <a:latin typeface="Arial" panose="020B0604020202020204" pitchFamily="34" charset="0"/>
              <a:cs typeface="Arial" panose="020B0604020202020204" pitchFamily="34" charset="0"/>
            </a:rPr>
            <a:t>Decision tree should incorporate appropriate ‘terms of art’ reflecting common agreement terminology</a:t>
          </a:r>
          <a:endParaRPr lang="en-US" sz="1900" kern="1200" dirty="0">
            <a:solidFill>
              <a:schemeClr val="bg1"/>
            </a:solidFill>
            <a:latin typeface="Arial" panose="020B0604020202020204" pitchFamily="34" charset="0"/>
            <a:cs typeface="Arial" panose="020B0604020202020204" pitchFamily="34" charset="0"/>
          </a:endParaRPr>
        </a:p>
      </dsp:txBody>
      <dsp:txXfrm>
        <a:off x="1669378" y="873474"/>
        <a:ext cx="2111544" cy="2223389"/>
      </dsp:txXfrm>
    </dsp:sp>
    <dsp:sp modelId="{57A5D3A6-2220-4AA6-B1B2-E297B2C6EA22}">
      <dsp:nvSpPr>
        <dsp:cNvPr id="0" name=""/>
        <dsp:cNvSpPr/>
      </dsp:nvSpPr>
      <dsp:spPr>
        <a:xfrm>
          <a:off x="4105776" y="873474"/>
          <a:ext cx="2111544" cy="22233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solidFill>
                <a:schemeClr val="bg1"/>
              </a:solidFill>
              <a:latin typeface="Arial" panose="020B0604020202020204" pitchFamily="34" charset="0"/>
              <a:cs typeface="Arial" panose="020B0604020202020204" pitchFamily="34" charset="0"/>
            </a:rPr>
            <a:t>Questions must reflect unambiguous, recognizable components, notwithstanding experience of user</a:t>
          </a:r>
          <a:endParaRPr lang="en-US" sz="1900" kern="1200" dirty="0">
            <a:solidFill>
              <a:schemeClr val="bg1"/>
            </a:solidFill>
            <a:latin typeface="Arial" panose="020B0604020202020204" pitchFamily="34" charset="0"/>
            <a:cs typeface="Arial" panose="020B0604020202020204" pitchFamily="34" charset="0"/>
          </a:endParaRPr>
        </a:p>
      </dsp:txBody>
      <dsp:txXfrm>
        <a:off x="4105776" y="873474"/>
        <a:ext cx="2111544" cy="2223389"/>
      </dsp:txXfrm>
    </dsp:sp>
    <dsp:sp modelId="{C459CE97-1908-448F-88B1-85ABF864F5F0}">
      <dsp:nvSpPr>
        <dsp:cNvPr id="0" name=""/>
        <dsp:cNvSpPr/>
      </dsp:nvSpPr>
      <dsp:spPr>
        <a:xfrm rot="16200000">
          <a:off x="-345303" y="1023255"/>
          <a:ext cx="2858643" cy="812132"/>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r" defTabSz="755650">
            <a:lnSpc>
              <a:spcPct val="90000"/>
            </a:lnSpc>
            <a:spcBef>
              <a:spcPct val="0"/>
            </a:spcBef>
            <a:spcAft>
              <a:spcPct val="35000"/>
            </a:spcAft>
          </a:pPr>
          <a:r>
            <a:rPr lang="en-US" sz="1700" kern="1200" dirty="0" smtClean="0">
              <a:solidFill>
                <a:schemeClr val="tx2"/>
              </a:solidFill>
              <a:latin typeface="Arial" panose="020B0604020202020204" pitchFamily="34" charset="0"/>
              <a:cs typeface="Arial" panose="020B0604020202020204" pitchFamily="34" charset="0"/>
            </a:rPr>
            <a:t>Terms of Art</a:t>
          </a:r>
          <a:endParaRPr lang="en-US" sz="1700" kern="1200" dirty="0">
            <a:solidFill>
              <a:schemeClr val="tx2"/>
            </a:solidFill>
            <a:latin typeface="Arial" panose="020B0604020202020204" pitchFamily="34" charset="0"/>
            <a:cs typeface="Arial" panose="020B0604020202020204" pitchFamily="34" charset="0"/>
          </a:endParaRPr>
        </a:p>
      </dsp:txBody>
      <dsp:txXfrm>
        <a:off x="-222562" y="1349719"/>
        <a:ext cx="2613161" cy="404686"/>
      </dsp:txXfrm>
    </dsp:sp>
    <dsp:sp modelId="{3513DC9E-22CC-4595-803A-92B9A0A850B2}">
      <dsp:nvSpPr>
        <dsp:cNvPr id="0" name=""/>
        <dsp:cNvSpPr/>
      </dsp:nvSpPr>
      <dsp:spPr>
        <a:xfrm rot="5400000">
          <a:off x="5356492" y="2134950"/>
          <a:ext cx="2858643" cy="812132"/>
        </a:xfrm>
        <a:prstGeom prst="rightArrow">
          <a:avLst>
            <a:gd name="adj1" fmla="val 49830"/>
            <a:gd name="adj2" fmla="val 6066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r" defTabSz="755650">
            <a:lnSpc>
              <a:spcPct val="90000"/>
            </a:lnSpc>
            <a:spcBef>
              <a:spcPct val="0"/>
            </a:spcBef>
            <a:spcAft>
              <a:spcPct val="35000"/>
            </a:spcAft>
          </a:pPr>
          <a:r>
            <a:rPr lang="en-US" sz="1700" kern="1200" dirty="0" smtClean="0">
              <a:solidFill>
                <a:schemeClr val="tx2"/>
              </a:solidFill>
              <a:latin typeface="Arial" panose="020B0604020202020204" pitchFamily="34" charset="0"/>
              <a:cs typeface="Arial" panose="020B0604020202020204" pitchFamily="34" charset="0"/>
            </a:rPr>
            <a:t>Common Understanding</a:t>
          </a:r>
          <a:endParaRPr lang="en-US" sz="1700" kern="1200" dirty="0">
            <a:solidFill>
              <a:schemeClr val="tx2"/>
            </a:solidFill>
            <a:latin typeface="Arial" panose="020B0604020202020204" pitchFamily="34" charset="0"/>
            <a:cs typeface="Arial" panose="020B0604020202020204" pitchFamily="34" charset="0"/>
          </a:endParaRPr>
        </a:p>
      </dsp:txBody>
      <dsp:txXfrm>
        <a:off x="5479233" y="2215932"/>
        <a:ext cx="2613161" cy="4046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8C6AF-8A71-47DE-B130-55A79DF73116}">
      <dsp:nvSpPr>
        <dsp:cNvPr id="0" name=""/>
        <dsp:cNvSpPr/>
      </dsp:nvSpPr>
      <dsp:spPr>
        <a:xfrm rot="16200000">
          <a:off x="176" y="114238"/>
          <a:ext cx="2022655" cy="2022655"/>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No $ Research Agreement</a:t>
          </a:r>
          <a:endParaRPr lang="en-US" sz="1800" kern="1200" dirty="0">
            <a:latin typeface="Arial" panose="020B0604020202020204" pitchFamily="34" charset="0"/>
            <a:cs typeface="Arial" panose="020B0604020202020204" pitchFamily="34" charset="0"/>
          </a:endParaRPr>
        </a:p>
      </dsp:txBody>
      <dsp:txXfrm rot="5400000">
        <a:off x="354142" y="619902"/>
        <a:ext cx="1668690" cy="1011327"/>
      </dsp:txXfrm>
    </dsp:sp>
    <dsp:sp modelId="{6A59C339-96C2-4FD9-92CC-4C88D3FE3F14}">
      <dsp:nvSpPr>
        <dsp:cNvPr id="0" name=""/>
        <dsp:cNvSpPr/>
      </dsp:nvSpPr>
      <dsp:spPr>
        <a:xfrm rot="5400000">
          <a:off x="2225781" y="114238"/>
          <a:ext cx="2022655" cy="2022655"/>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latin typeface="Arial" panose="020B0604020202020204" pitchFamily="34" charset="0"/>
              <a:cs typeface="Arial" panose="020B0604020202020204" pitchFamily="34" charset="0"/>
            </a:rPr>
            <a:t>MOU</a:t>
          </a:r>
          <a:endParaRPr lang="en-US" sz="3600" kern="1200" dirty="0">
            <a:latin typeface="Arial" panose="020B0604020202020204" pitchFamily="34" charset="0"/>
            <a:cs typeface="Arial" panose="020B0604020202020204" pitchFamily="34" charset="0"/>
          </a:endParaRPr>
        </a:p>
      </dsp:txBody>
      <dsp:txXfrm rot="-5400000">
        <a:off x="2225782" y="619902"/>
        <a:ext cx="1668690" cy="10113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9E1A8-7573-4805-B990-D83F0FF03E7B}">
      <dsp:nvSpPr>
        <dsp:cNvPr id="0" name=""/>
        <dsp:cNvSpPr/>
      </dsp:nvSpPr>
      <dsp:spPr>
        <a:xfrm rot="16200000">
          <a:off x="0" y="189715"/>
          <a:ext cx="2107596" cy="2107596"/>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latin typeface="Arial" panose="020B0604020202020204" pitchFamily="34" charset="0"/>
              <a:cs typeface="Arial" panose="020B0604020202020204" pitchFamily="34" charset="0"/>
            </a:rPr>
            <a:t>NDA</a:t>
          </a:r>
          <a:endParaRPr lang="en-US" sz="3600" kern="1200" dirty="0">
            <a:latin typeface="Arial" panose="020B0604020202020204" pitchFamily="34" charset="0"/>
            <a:cs typeface="Arial" panose="020B0604020202020204" pitchFamily="34" charset="0"/>
          </a:endParaRPr>
        </a:p>
      </dsp:txBody>
      <dsp:txXfrm rot="5400000">
        <a:off x="368830" y="716613"/>
        <a:ext cx="1738767" cy="1053798"/>
      </dsp:txXfrm>
    </dsp:sp>
    <dsp:sp modelId="{9F2A134D-A28E-44E9-A367-428668AFD05E}">
      <dsp:nvSpPr>
        <dsp:cNvPr id="0" name=""/>
        <dsp:cNvSpPr/>
      </dsp:nvSpPr>
      <dsp:spPr>
        <a:xfrm rot="5400000">
          <a:off x="2319437" y="151939"/>
          <a:ext cx="2107596" cy="2107596"/>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latin typeface="Arial" panose="020B0604020202020204" pitchFamily="34" charset="0"/>
              <a:cs typeface="Arial" panose="020B0604020202020204" pitchFamily="34" charset="0"/>
            </a:rPr>
            <a:t>DUA</a:t>
          </a:r>
          <a:endParaRPr lang="en-US" sz="3600" kern="1200" dirty="0">
            <a:latin typeface="Arial" panose="020B0604020202020204" pitchFamily="34" charset="0"/>
            <a:cs typeface="Arial" panose="020B0604020202020204" pitchFamily="34" charset="0"/>
          </a:endParaRPr>
        </a:p>
      </dsp:txBody>
      <dsp:txXfrm rot="-5400000">
        <a:off x="2319438" y="678838"/>
        <a:ext cx="1738767" cy="10537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018A8-7E99-45EE-8738-E513FE463CC0}">
      <dsp:nvSpPr>
        <dsp:cNvPr id="0" name=""/>
        <dsp:cNvSpPr/>
      </dsp:nvSpPr>
      <dsp:spPr>
        <a:xfrm rot="5400000">
          <a:off x="-191882" y="193417"/>
          <a:ext cx="1279219" cy="89545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Summer</a:t>
          </a:r>
          <a:endParaRPr lang="en-US" sz="1800" kern="1200" dirty="0">
            <a:latin typeface="Arial" panose="020B0604020202020204" pitchFamily="34" charset="0"/>
            <a:cs typeface="Arial" panose="020B0604020202020204" pitchFamily="34" charset="0"/>
          </a:endParaRPr>
        </a:p>
      </dsp:txBody>
      <dsp:txXfrm rot="-5400000">
        <a:off x="2" y="449261"/>
        <a:ext cx="895453" cy="383766"/>
      </dsp:txXfrm>
    </dsp:sp>
    <dsp:sp modelId="{E19D10A4-CEE8-4FF9-B444-A3543F5A3E35}">
      <dsp:nvSpPr>
        <dsp:cNvPr id="0" name=""/>
        <dsp:cNvSpPr/>
      </dsp:nvSpPr>
      <dsp:spPr>
        <a:xfrm rot="5400000">
          <a:off x="3079980" y="-2182992"/>
          <a:ext cx="831492" cy="520054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2"/>
              </a:solidFill>
              <a:latin typeface="Arial" panose="020B0604020202020204" pitchFamily="34" charset="0"/>
              <a:cs typeface="Arial" panose="020B0604020202020204" pitchFamily="34" charset="0"/>
            </a:rPr>
            <a:t>Phase II Testing</a:t>
          </a:r>
          <a:endParaRPr lang="en-US" sz="1700" kern="1200" dirty="0">
            <a:solidFill>
              <a:schemeClr val="tx2"/>
            </a:solidFill>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2"/>
              </a:solidFill>
              <a:latin typeface="Arial" panose="020B0604020202020204" pitchFamily="34" charset="0"/>
              <a:cs typeface="Arial" panose="020B0604020202020204" pitchFamily="34" charset="0"/>
            </a:rPr>
            <a:t>Finalization of Decision Tree</a:t>
          </a:r>
          <a:endParaRPr lang="en-US" sz="1700" kern="1200" dirty="0">
            <a:solidFill>
              <a:schemeClr val="tx2"/>
            </a:solidFill>
            <a:latin typeface="Arial" panose="020B0604020202020204" pitchFamily="34" charset="0"/>
            <a:cs typeface="Arial" panose="020B0604020202020204" pitchFamily="34" charset="0"/>
          </a:endParaRPr>
        </a:p>
      </dsp:txBody>
      <dsp:txXfrm rot="-5400000">
        <a:off x="895453" y="42125"/>
        <a:ext cx="5159956" cy="750312"/>
      </dsp:txXfrm>
    </dsp:sp>
    <dsp:sp modelId="{1503E19E-A9B5-4247-A1A7-921FB00095D3}">
      <dsp:nvSpPr>
        <dsp:cNvPr id="0" name=""/>
        <dsp:cNvSpPr/>
      </dsp:nvSpPr>
      <dsp:spPr>
        <a:xfrm rot="5400000">
          <a:off x="-191882" y="1273587"/>
          <a:ext cx="1279219" cy="89545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Fall</a:t>
          </a:r>
          <a:endParaRPr lang="en-US" sz="2000" kern="1200" dirty="0">
            <a:latin typeface="Arial" panose="020B0604020202020204" pitchFamily="34" charset="0"/>
            <a:cs typeface="Arial" panose="020B0604020202020204" pitchFamily="34" charset="0"/>
          </a:endParaRPr>
        </a:p>
      </dsp:txBody>
      <dsp:txXfrm rot="-5400000">
        <a:off x="2" y="1529431"/>
        <a:ext cx="895453" cy="383766"/>
      </dsp:txXfrm>
    </dsp:sp>
    <dsp:sp modelId="{AF5E10DA-E23F-4599-8295-4492044B70F2}">
      <dsp:nvSpPr>
        <dsp:cNvPr id="0" name=""/>
        <dsp:cNvSpPr/>
      </dsp:nvSpPr>
      <dsp:spPr>
        <a:xfrm rot="5400000">
          <a:off x="3079980" y="-1102822"/>
          <a:ext cx="831492" cy="520054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2"/>
              </a:solidFill>
              <a:latin typeface="Arial" panose="020B0604020202020204" pitchFamily="34" charset="0"/>
              <a:cs typeface="Arial" panose="020B0604020202020204" pitchFamily="34" charset="0"/>
            </a:rPr>
            <a:t>Collaborate with Web Designer on Platform and UI Design</a:t>
          </a:r>
          <a:endParaRPr lang="en-US" sz="1700" kern="1200" dirty="0">
            <a:solidFill>
              <a:schemeClr val="tx2"/>
            </a:solidFill>
            <a:latin typeface="Arial" panose="020B0604020202020204" pitchFamily="34" charset="0"/>
            <a:cs typeface="Arial" panose="020B0604020202020204" pitchFamily="34" charset="0"/>
          </a:endParaRPr>
        </a:p>
        <a:p>
          <a:pPr marL="171450" lvl="1" indent="-171450" algn="l" defTabSz="755650">
            <a:lnSpc>
              <a:spcPct val="90000"/>
            </a:lnSpc>
            <a:spcBef>
              <a:spcPct val="0"/>
            </a:spcBef>
            <a:spcAft>
              <a:spcPct val="15000"/>
            </a:spcAft>
            <a:buChar char="••"/>
          </a:pPr>
          <a:r>
            <a:rPr lang="en-US" sz="1700" kern="1200" dirty="0" smtClean="0">
              <a:solidFill>
                <a:schemeClr val="tx2"/>
              </a:solidFill>
              <a:latin typeface="Arial" panose="020B0604020202020204" pitchFamily="34" charset="0"/>
              <a:cs typeface="Arial" panose="020B0604020202020204" pitchFamily="34" charset="0"/>
            </a:rPr>
            <a:t>Finalize Internal Version for Further Testing</a:t>
          </a:r>
          <a:endParaRPr lang="en-US" sz="1700" kern="1200" dirty="0">
            <a:solidFill>
              <a:schemeClr val="tx2"/>
            </a:solidFill>
            <a:latin typeface="Arial" panose="020B0604020202020204" pitchFamily="34" charset="0"/>
            <a:cs typeface="Arial" panose="020B0604020202020204" pitchFamily="34" charset="0"/>
          </a:endParaRPr>
        </a:p>
      </dsp:txBody>
      <dsp:txXfrm rot="-5400000">
        <a:off x="895453" y="1122295"/>
        <a:ext cx="5159956" cy="750312"/>
      </dsp:txXfrm>
    </dsp:sp>
    <dsp:sp modelId="{636C7BA7-09DF-4AE9-B174-1627D3E2985E}">
      <dsp:nvSpPr>
        <dsp:cNvPr id="0" name=""/>
        <dsp:cNvSpPr/>
      </dsp:nvSpPr>
      <dsp:spPr>
        <a:xfrm rot="5400000">
          <a:off x="-191882" y="2353757"/>
          <a:ext cx="1279219" cy="89545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Winter</a:t>
          </a:r>
          <a:endParaRPr lang="en-US" sz="2000" kern="1200" dirty="0">
            <a:latin typeface="Arial" panose="020B0604020202020204" pitchFamily="34" charset="0"/>
            <a:cs typeface="Arial" panose="020B0604020202020204" pitchFamily="34" charset="0"/>
          </a:endParaRPr>
        </a:p>
      </dsp:txBody>
      <dsp:txXfrm rot="-5400000">
        <a:off x="2" y="2609601"/>
        <a:ext cx="895453" cy="383766"/>
      </dsp:txXfrm>
    </dsp:sp>
    <dsp:sp modelId="{64599787-189B-46E2-B273-A25CA23CF15A}">
      <dsp:nvSpPr>
        <dsp:cNvPr id="0" name=""/>
        <dsp:cNvSpPr/>
      </dsp:nvSpPr>
      <dsp:spPr>
        <a:xfrm rot="5400000">
          <a:off x="3079980" y="-22652"/>
          <a:ext cx="831492" cy="520054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2"/>
              </a:solidFill>
              <a:latin typeface="Arial" panose="020B0604020202020204" pitchFamily="34" charset="0"/>
              <a:cs typeface="Arial" panose="020B0604020202020204" pitchFamily="34" charset="0"/>
            </a:rPr>
            <a:t>Rollout Customizable Platform and Accompanying Guidance Documentation</a:t>
          </a:r>
          <a:endParaRPr lang="en-US" sz="1700" kern="1200" dirty="0">
            <a:solidFill>
              <a:schemeClr val="tx2"/>
            </a:solidFill>
            <a:latin typeface="Arial" panose="020B0604020202020204" pitchFamily="34" charset="0"/>
            <a:cs typeface="Arial" panose="020B0604020202020204" pitchFamily="34" charset="0"/>
          </a:endParaRPr>
        </a:p>
      </dsp:txBody>
      <dsp:txXfrm rot="-5400000">
        <a:off x="895453" y="2202465"/>
        <a:ext cx="5159956" cy="7503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63C96-0E18-4CCE-B72B-5F459150267A}">
      <dsp:nvSpPr>
        <dsp:cNvPr id="0" name=""/>
        <dsp:cNvSpPr/>
      </dsp:nvSpPr>
      <dsp:spPr>
        <a:xfrm>
          <a:off x="2899773" y="1967545"/>
          <a:ext cx="2726672" cy="235636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latin typeface="Times New Roman" panose="02020603050405020304" pitchFamily="18" charset="0"/>
              <a:cs typeface="Times New Roman" panose="02020603050405020304" pitchFamily="18" charset="0"/>
            </a:rPr>
            <a:t>Internal Research Initiative Model (IRIM)</a:t>
          </a:r>
          <a:endParaRPr lang="en-US" sz="2200" kern="1200" dirty="0">
            <a:latin typeface="Times New Roman" panose="02020603050405020304" pitchFamily="18" charset="0"/>
            <a:cs typeface="Times New Roman" panose="02020603050405020304" pitchFamily="18" charset="0"/>
          </a:endParaRPr>
        </a:p>
      </dsp:txBody>
      <dsp:txXfrm>
        <a:off x="3299085" y="2312626"/>
        <a:ext cx="1928048" cy="1666199"/>
      </dsp:txXfrm>
    </dsp:sp>
    <dsp:sp modelId="{850A5ACB-BB99-4A9F-9FB9-93A5AC7FF8A5}">
      <dsp:nvSpPr>
        <dsp:cNvPr id="0" name=""/>
        <dsp:cNvSpPr/>
      </dsp:nvSpPr>
      <dsp:spPr>
        <a:xfrm rot="11886608">
          <a:off x="1206712" y="2154797"/>
          <a:ext cx="1728511" cy="547995"/>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0718B9-8312-4E20-8054-63F9DA2814F0}">
      <dsp:nvSpPr>
        <dsp:cNvPr id="0" name=""/>
        <dsp:cNvSpPr/>
      </dsp:nvSpPr>
      <dsp:spPr>
        <a:xfrm>
          <a:off x="336201" y="1429485"/>
          <a:ext cx="1826652" cy="146132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Small Grant RIO</a:t>
          </a:r>
          <a:endParaRPr lang="en-US" sz="2400" kern="1200" dirty="0">
            <a:latin typeface="Times New Roman" panose="02020603050405020304" pitchFamily="18" charset="0"/>
            <a:cs typeface="Times New Roman" panose="02020603050405020304" pitchFamily="18" charset="0"/>
          </a:endParaRPr>
        </a:p>
      </dsp:txBody>
      <dsp:txXfrm>
        <a:off x="379002" y="1472286"/>
        <a:ext cx="1741050" cy="1375719"/>
      </dsp:txXfrm>
    </dsp:sp>
    <dsp:sp modelId="{00D46529-A2DC-4F29-BA18-8359BDB2F63F}">
      <dsp:nvSpPr>
        <dsp:cNvPr id="0" name=""/>
        <dsp:cNvSpPr/>
      </dsp:nvSpPr>
      <dsp:spPr>
        <a:xfrm rot="16199948">
          <a:off x="3627835" y="984358"/>
          <a:ext cx="1270490" cy="547995"/>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C463A3-BC10-4B1D-A545-1672185B0667}">
      <dsp:nvSpPr>
        <dsp:cNvPr id="0" name=""/>
        <dsp:cNvSpPr/>
      </dsp:nvSpPr>
      <dsp:spPr>
        <a:xfrm>
          <a:off x="3349745" y="-107549"/>
          <a:ext cx="1826652" cy="146132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Medium Grant RIO</a:t>
          </a:r>
          <a:endParaRPr lang="en-US" sz="2400" kern="1200" dirty="0">
            <a:latin typeface="Times New Roman" panose="02020603050405020304" pitchFamily="18" charset="0"/>
            <a:cs typeface="Times New Roman" panose="02020603050405020304" pitchFamily="18" charset="0"/>
          </a:endParaRPr>
        </a:p>
      </dsp:txBody>
      <dsp:txXfrm>
        <a:off x="3392546" y="-64748"/>
        <a:ext cx="1741050" cy="1375719"/>
      </dsp:txXfrm>
    </dsp:sp>
    <dsp:sp modelId="{D1C9A89B-D267-4FFB-A305-3E97E76437F3}">
      <dsp:nvSpPr>
        <dsp:cNvPr id="0" name=""/>
        <dsp:cNvSpPr/>
      </dsp:nvSpPr>
      <dsp:spPr>
        <a:xfrm rot="20469431">
          <a:off x="5579639" y="2129980"/>
          <a:ext cx="1714034" cy="547995"/>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118BEE-9199-407C-BF5C-C892DDD35F4B}">
      <dsp:nvSpPr>
        <dsp:cNvPr id="0" name=""/>
        <dsp:cNvSpPr/>
      </dsp:nvSpPr>
      <dsp:spPr>
        <a:xfrm>
          <a:off x="6334419" y="1396524"/>
          <a:ext cx="1826652" cy="146132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Grant Writing Boot Camp RIO</a:t>
          </a:r>
          <a:endParaRPr lang="en-US" sz="2400" kern="1200" dirty="0">
            <a:latin typeface="Times New Roman" panose="02020603050405020304" pitchFamily="18" charset="0"/>
            <a:cs typeface="Times New Roman" panose="02020603050405020304" pitchFamily="18" charset="0"/>
          </a:endParaRPr>
        </a:p>
      </dsp:txBody>
      <dsp:txXfrm>
        <a:off x="6377220" y="1439325"/>
        <a:ext cx="1741050" cy="13757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B0342-7F99-46D2-B1C5-CF67CFF530BE}">
      <dsp:nvSpPr>
        <dsp:cNvPr id="0" name=""/>
        <dsp:cNvSpPr/>
      </dsp:nvSpPr>
      <dsp:spPr>
        <a:xfrm>
          <a:off x="1080" y="0"/>
          <a:ext cx="1681689" cy="3612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Internal Funding from the institution </a:t>
          </a:r>
          <a:endParaRPr lang="en-US" sz="1400" kern="1200" dirty="0">
            <a:latin typeface="Times New Roman" panose="02020603050405020304" pitchFamily="18" charset="0"/>
            <a:cs typeface="Times New Roman" panose="02020603050405020304" pitchFamily="18" charset="0"/>
          </a:endParaRPr>
        </a:p>
      </dsp:txBody>
      <dsp:txXfrm>
        <a:off x="1080" y="1445023"/>
        <a:ext cx="1681689" cy="1445023"/>
      </dsp:txXfrm>
    </dsp:sp>
    <dsp:sp modelId="{A9404195-D97A-4A16-BEA6-86C44C2A6632}">
      <dsp:nvSpPr>
        <dsp:cNvPr id="0" name=""/>
        <dsp:cNvSpPr/>
      </dsp:nvSpPr>
      <dsp:spPr>
        <a:xfrm>
          <a:off x="240434" y="216753"/>
          <a:ext cx="1202981" cy="1202981"/>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40831E-2EB3-4AE6-9C25-1C76E32A7129}">
      <dsp:nvSpPr>
        <dsp:cNvPr id="0" name=""/>
        <dsp:cNvSpPr/>
      </dsp:nvSpPr>
      <dsp:spPr>
        <a:xfrm>
          <a:off x="1733221" y="0"/>
          <a:ext cx="1681689" cy="3612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100000"/>
            </a:lnSpc>
            <a:spcBef>
              <a:spcPct val="0"/>
            </a:spcBef>
            <a:spcAft>
              <a:spcPts val="0"/>
            </a:spcAft>
          </a:pPr>
          <a:endParaRPr lang="en-US" sz="1400" kern="1200" dirty="0" smtClean="0">
            <a:latin typeface="Times New Roman" panose="02020603050405020304" pitchFamily="18" charset="0"/>
            <a:cs typeface="Times New Roman" panose="02020603050405020304" pitchFamily="18" charset="0"/>
          </a:endParaRPr>
        </a:p>
        <a:p>
          <a:pPr lvl="0" algn="ctr" defTabSz="622300">
            <a:lnSpc>
              <a:spcPct val="100000"/>
            </a:lnSpc>
            <a:spcBef>
              <a:spcPct val="0"/>
            </a:spcBef>
            <a:spcAft>
              <a:spcPts val="0"/>
            </a:spcAft>
          </a:pPr>
          <a:r>
            <a:rPr lang="en-US" sz="1400" kern="1200" dirty="0" smtClean="0">
              <a:latin typeface="Times New Roman" panose="02020603050405020304" pitchFamily="18" charset="0"/>
              <a:cs typeface="Times New Roman" panose="02020603050405020304" pitchFamily="18" charset="0"/>
            </a:rPr>
            <a:t>Specialized Proposal Development</a:t>
          </a:r>
          <a:endParaRPr lang="en-US" sz="1400" kern="1200" dirty="0">
            <a:latin typeface="Times New Roman" panose="02020603050405020304" pitchFamily="18" charset="0"/>
            <a:cs typeface="Times New Roman" panose="02020603050405020304" pitchFamily="18" charset="0"/>
          </a:endParaRPr>
        </a:p>
      </dsp:txBody>
      <dsp:txXfrm>
        <a:off x="1733221" y="1445023"/>
        <a:ext cx="1681689" cy="1445023"/>
      </dsp:txXfrm>
    </dsp:sp>
    <dsp:sp modelId="{BF4DBDB4-1D75-43AB-9AFC-9DD9099E035C}">
      <dsp:nvSpPr>
        <dsp:cNvPr id="0" name=""/>
        <dsp:cNvSpPr/>
      </dsp:nvSpPr>
      <dsp:spPr>
        <a:xfrm>
          <a:off x="1972575" y="216753"/>
          <a:ext cx="1202981" cy="1202981"/>
        </a:xfrm>
        <a:prstGeom prst="ellipse">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C75DA9-18A5-4375-AAC9-61B1D2F24621}">
      <dsp:nvSpPr>
        <dsp:cNvPr id="0" name=""/>
        <dsp:cNvSpPr/>
      </dsp:nvSpPr>
      <dsp:spPr>
        <a:xfrm>
          <a:off x="3466443" y="0"/>
          <a:ext cx="1681689" cy="3612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kern="1200" dirty="0" smtClean="0">
            <a:latin typeface="Times New Roman" panose="02020603050405020304" pitchFamily="18" charset="0"/>
            <a:cs typeface="Times New Roman" panose="02020603050405020304" pitchFamily="18" charset="0"/>
          </a:endParaRPr>
        </a:p>
        <a:p>
          <a:pPr lvl="0" algn="ctr" defTabSz="622300">
            <a:lnSpc>
              <a:spcPct val="90000"/>
            </a:lnSpc>
            <a:spcBef>
              <a:spcPct val="0"/>
            </a:spcBef>
            <a:spcAft>
              <a:spcPct val="35000"/>
            </a:spcAft>
          </a:pPr>
          <a:r>
            <a:rPr lang="en-US" sz="1400" kern="1200" dirty="0" smtClean="0">
              <a:latin typeface="Times New Roman" panose="02020603050405020304" pitchFamily="18" charset="0"/>
              <a:cs typeface="Times New Roman" panose="02020603050405020304" pitchFamily="18" charset="0"/>
            </a:rPr>
            <a:t>Tailored Trainings from start through submission</a:t>
          </a:r>
          <a:endParaRPr lang="en-US" sz="1400" kern="1200" dirty="0">
            <a:latin typeface="Times New Roman" panose="02020603050405020304" pitchFamily="18" charset="0"/>
            <a:cs typeface="Times New Roman" panose="02020603050405020304" pitchFamily="18" charset="0"/>
          </a:endParaRPr>
        </a:p>
      </dsp:txBody>
      <dsp:txXfrm>
        <a:off x="3466443" y="1445023"/>
        <a:ext cx="1681689" cy="1445023"/>
      </dsp:txXfrm>
    </dsp:sp>
    <dsp:sp modelId="{87D71373-FAEB-4EA7-A400-87CFAE1AD8E3}">
      <dsp:nvSpPr>
        <dsp:cNvPr id="0" name=""/>
        <dsp:cNvSpPr/>
      </dsp:nvSpPr>
      <dsp:spPr>
        <a:xfrm>
          <a:off x="3704716" y="216753"/>
          <a:ext cx="1202981" cy="1202981"/>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DCC3C3-A9AD-4874-A721-DD4EF6316A7B}">
      <dsp:nvSpPr>
        <dsp:cNvPr id="0" name=""/>
        <dsp:cNvSpPr/>
      </dsp:nvSpPr>
      <dsp:spPr>
        <a:xfrm>
          <a:off x="205925" y="2890046"/>
          <a:ext cx="4736282" cy="541883"/>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88E3D-0E38-FD44-A589-0A2EFD2A10BF}" type="datetimeFigureOut">
              <a:rPr lang="en-US" smtClean="0"/>
              <a:t>7/16/2018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768A8-4EE6-1445-B553-7FAE5DF799A5}" type="slidenum">
              <a:rPr lang="en-US" smtClean="0"/>
              <a:t>‹#›</a:t>
            </a:fld>
            <a:endParaRPr lang="en-US"/>
          </a:p>
        </p:txBody>
      </p:sp>
    </p:spTree>
    <p:extLst>
      <p:ext uri="{BB962C8B-B14F-4D97-AF65-F5344CB8AC3E}">
        <p14:creationId xmlns:p14="http://schemas.microsoft.com/office/powerpoint/2010/main" val="109235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my name is Megan Moore and I am the Associate Director,</a:t>
            </a:r>
            <a:r>
              <a:rPr lang="en-US" baseline="0" dirty="0" smtClean="0"/>
              <a:t> Grants and Contracts within the Harvard University Office for Sponsored Programs. I am also a Co-Investigator, along with Jennifer Ponting, the Director of Pre-Award within OSP, and Tiffany Blackman, the Senior Director of Pre-Award Services, Faculty of Arts and Sciences at Harvard, on the NCURA funded project entitled “The Problem with Contracts: A Triage Solution for Business Agreements.” The aim of our project is to create a simple tool to address a not-so-simple problem, that is the efficiency impacts and business risks caused by the misidentification and misrouting of legal agreements within an institution.</a:t>
            </a:r>
            <a:endParaRPr lang="en-US" dirty="0"/>
          </a:p>
        </p:txBody>
      </p:sp>
      <p:sp>
        <p:nvSpPr>
          <p:cNvPr id="4" name="Slide Number Placeholder 3"/>
          <p:cNvSpPr>
            <a:spLocks noGrp="1"/>
          </p:cNvSpPr>
          <p:nvPr>
            <p:ph type="sldNum" sz="quarter" idx="10"/>
          </p:nvPr>
        </p:nvSpPr>
        <p:spPr/>
        <p:txBody>
          <a:bodyPr/>
          <a:lstStyle/>
          <a:p>
            <a:fld id="{8D4768A8-4EE6-1445-B553-7FAE5DF799A5}" type="slidenum">
              <a:rPr lang="en-US" smtClean="0"/>
              <a:t>16</a:t>
            </a:fld>
            <a:endParaRPr lang="en-US"/>
          </a:p>
        </p:txBody>
      </p:sp>
    </p:spTree>
    <p:extLst>
      <p:ext uri="{BB962C8B-B14F-4D97-AF65-F5344CB8AC3E}">
        <p14:creationId xmlns:p14="http://schemas.microsoft.com/office/powerpoint/2010/main" val="3640449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two key points of feedback we asked for from our Phase I testers were</a:t>
            </a:r>
            <a:r>
              <a:rPr lang="en-US" baseline="0" dirty="0" smtClean="0"/>
              <a:t> their thoughts on individual question clarity, and whether they agreed with the agreement type designated by the WAIT Tool. </a:t>
            </a:r>
          </a:p>
          <a:p>
            <a:endParaRPr lang="en-US" baseline="0" dirty="0" smtClean="0"/>
          </a:p>
          <a:p>
            <a:r>
              <a:rPr lang="en-US" baseline="0" dirty="0" smtClean="0"/>
              <a:t>Focusing first on </a:t>
            </a:r>
            <a:r>
              <a:rPr lang="en-US" dirty="0" smtClean="0"/>
              <a:t>Issues</a:t>
            </a:r>
            <a:r>
              <a:rPr lang="en-US" baseline="0" dirty="0" smtClean="0"/>
              <a:t> with Question Clarity: It became evident in reviewing the first round of responses that there is an inherent challenge in distilling terms of art into objectively recognizable agreement components, without assuming familiarity with their nuances. </a:t>
            </a:r>
            <a:r>
              <a:rPr lang="en-US" dirty="0" smtClean="0"/>
              <a:t>For example – in an effort to get at whether an agreement had a defined</a:t>
            </a:r>
            <a:r>
              <a:rPr lang="en-US" baseline="0" dirty="0" smtClean="0"/>
              <a:t> statement of work, our initial decision tree asked “Does your agreement contain a defined statement of work or project description?” This led to some testers conflating the agreement’s purpose with such an SOW – a reasonable conflation. Similarly, our initial question, “Are you procuring goods and services?” places the onus on the user, and suggests only incoming vendor engagements. </a:t>
            </a:r>
          </a:p>
          <a:p>
            <a:endParaRPr lang="en-US" baseline="0" dirty="0" smtClean="0"/>
          </a:p>
          <a:p>
            <a:pPr defTabSz="931774"/>
            <a:r>
              <a:rPr lang="en-US" baseline="0" dirty="0" smtClean="0"/>
              <a:t>“</a:t>
            </a:r>
            <a:r>
              <a:rPr lang="en-US" dirty="0"/>
              <a:t>Does your agreement provide for the exchange or receipt of IP...or other value exchange?”</a:t>
            </a:r>
            <a:endParaRPr lang="en-US" baseline="0" dirty="0" smtClean="0"/>
          </a:p>
          <a:p>
            <a:endParaRPr lang="en-US" baseline="0" dirty="0" smtClean="0"/>
          </a:p>
          <a:p>
            <a:r>
              <a:rPr lang="en-US" baseline="0" dirty="0" smtClean="0"/>
              <a:t>Accordingly, for Phase II testing, we changed this decision point to “</a:t>
            </a:r>
            <a:r>
              <a:rPr lang="en-US" dirty="0"/>
              <a:t>Does your agreement contain a detailed statement of work with specified objectives?” and will compare feedback. Similarly, for </a:t>
            </a:r>
            <a:r>
              <a:rPr lang="en-US" dirty="0" smtClean="0"/>
              <a:t>Services </a:t>
            </a:r>
            <a:r>
              <a:rPr lang="en-US" dirty="0"/>
              <a:t>agreements, we revised the question to ask, instead of “Are you procuring goods and services,” “Is the </a:t>
            </a:r>
            <a:r>
              <a:rPr lang="en-US" i="1" dirty="0"/>
              <a:t>purpose</a:t>
            </a:r>
            <a:r>
              <a:rPr lang="en-US" dirty="0"/>
              <a:t> of the agreement procuring goods or services?,” emphasizing purpose over simple procurement language. </a:t>
            </a:r>
          </a:p>
          <a:p>
            <a:endParaRPr lang="en-US" dirty="0"/>
          </a:p>
          <a:p>
            <a:pPr defTabSz="931774"/>
            <a:r>
              <a:rPr lang="en-US" dirty="0"/>
              <a:t>Recognizing, while working to limit, education/familiarity gap.</a:t>
            </a:r>
          </a:p>
          <a:p>
            <a:endParaRPr lang="en-US" dirty="0"/>
          </a:p>
        </p:txBody>
      </p:sp>
      <p:sp>
        <p:nvSpPr>
          <p:cNvPr id="4" name="Slide Number Placeholder 3"/>
          <p:cNvSpPr>
            <a:spLocks noGrp="1"/>
          </p:cNvSpPr>
          <p:nvPr>
            <p:ph type="sldNum" sz="quarter" idx="10"/>
          </p:nvPr>
        </p:nvSpPr>
        <p:spPr/>
        <p:txBody>
          <a:bodyPr/>
          <a:lstStyle/>
          <a:p>
            <a:fld id="{8D4768A8-4EE6-1445-B553-7FAE5DF799A5}" type="slidenum">
              <a:rPr lang="en-US" smtClean="0"/>
              <a:t>25</a:t>
            </a:fld>
            <a:endParaRPr lang="en-US"/>
          </a:p>
        </p:txBody>
      </p:sp>
    </p:spTree>
    <p:extLst>
      <p:ext uri="{BB962C8B-B14F-4D97-AF65-F5344CB8AC3E}">
        <p14:creationId xmlns:p14="http://schemas.microsoft.com/office/powerpoint/2010/main" val="2311078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(2) Disagreement</a:t>
            </a:r>
            <a:r>
              <a:rPr lang="en-US" baseline="0" dirty="0" smtClean="0"/>
              <a:t> w/ Agreement Type: </a:t>
            </a:r>
            <a:r>
              <a:rPr lang="en-US" dirty="0" smtClean="0"/>
              <a:t>Not</a:t>
            </a:r>
            <a:r>
              <a:rPr lang="en-US" baseline="0" dirty="0" smtClean="0"/>
              <a:t> unrelated to the challenge of phrasing characteristic questions appropriately, we further encountered a handful of issues where the user disagreed w/the Agreement type. In further analyzing the commentary, these disagreements tended to stem from either </a:t>
            </a:r>
          </a:p>
          <a:p>
            <a:pPr defTabSz="931774"/>
            <a:endParaRPr lang="en-US" baseline="0" dirty="0" smtClean="0"/>
          </a:p>
          <a:p>
            <a:pPr marL="291179" indent="-291179" defTabSz="931774">
              <a:buFontTx/>
              <a:buAutoNum type="romanLcParenBoth"/>
            </a:pPr>
            <a:r>
              <a:rPr lang="en-US" baseline="0" dirty="0" smtClean="0"/>
              <a:t>a high level misunderstanding of the type of Agreement (or user error) or (ii) the fact that, notwithstanding our ‘ideal’ framing of the components of an agreement, certain of our samples deviated from the defined ‘standard’.</a:t>
            </a:r>
          </a:p>
          <a:p>
            <a:pPr marL="291179" indent="-291179" defTabSz="931774">
              <a:buFontTx/>
              <a:buAutoNum type="romanLcParenBoth"/>
            </a:pPr>
            <a:endParaRPr lang="en-US" baseline="0" dirty="0" smtClean="0"/>
          </a:p>
          <a:p>
            <a:pPr defTabSz="931774"/>
            <a:r>
              <a:rPr lang="en-US" baseline="0" dirty="0" smtClean="0"/>
              <a:t>I. High Level disagreement – Intent was to have non-funded research agreements include all agreements that purport to encompass a defined research collaboration (i.e. an SRA w/o money), confusion over the scope of an MOU – and the fact that many types of agreements may be called an MOU – led us to question how to better encapsulate the MOU bucket, which we intended to capture preliminary, generally non-binding agreements under which parties agree to contemplate a future action. Similarly, the distinction between data and information, and even materials and data, depending on how each is defined in a given agreement, can be a tricky one, if a use is unfamiliar with how such categories are typically defined. Given that in all instances of a user disagreeing with an agreement type, the tool’s assessment aligned with ours, we recognized that provided further guidance as to intended buckets/definitions of these agreements, would be helpful to include in the guidance documentation that we intend to accompany the final tool. That said, we decided to rename the MOU category as MOU/Other, to see if in impacted user ‘agreement’ with the result. We further recognized that, in institutions where these types of agreements follow different paths, if these ‘disagreements’ keep coming up, we will need to further revisit whether our gating questions are in fact the correct ones, or otherwise give thought to how to whether we can use this tool to better combat those “grey area” inconsistencies in interpretation, recognizing we can’t be perfect – limiting rather than getting rid of the unknown – will always be tricky agreements.</a:t>
            </a:r>
          </a:p>
          <a:p>
            <a:pPr defTabSz="931774"/>
            <a:endParaRPr lang="en-US" baseline="0" dirty="0" smtClean="0"/>
          </a:p>
          <a:p>
            <a:pPr defTabSz="931774"/>
            <a:endParaRPr lang="en-US" baseline="0" dirty="0" smtClean="0"/>
          </a:p>
          <a:p>
            <a:pPr defTabSz="931774"/>
            <a:r>
              <a:rPr lang="en-US" baseline="0" dirty="0" smtClean="0"/>
              <a:t>II. Incongruous components: One of our MOU samples had an attachment labelled “SOW,’ while MOUs were in the “no” column of that particular column. Accordingly, we had confusion between agreements being placed in the non-funded research agreement vs. MOU bucket. – while our. BUT ALSO, AGREEMENTS CONTAINING ASPECTS THEY ‘SHOULDN’T’ – SOW in an MOU. Might not technically define it as an SOW in the deliverable sense, but it still sets forth the intended scope of the project. Similarly, a DUA – which SHOULD – may not (also not an obligatory deliverable). How to address that lack of standardization that led us to pursue the project in the first place?</a:t>
            </a:r>
            <a:endParaRPr lang="en-US" dirty="0" smtClean="0"/>
          </a:p>
        </p:txBody>
      </p:sp>
      <p:sp>
        <p:nvSpPr>
          <p:cNvPr id="4" name="Slide Number Placeholder 3"/>
          <p:cNvSpPr>
            <a:spLocks noGrp="1"/>
          </p:cNvSpPr>
          <p:nvPr>
            <p:ph type="sldNum" sz="quarter" idx="10"/>
          </p:nvPr>
        </p:nvSpPr>
        <p:spPr/>
        <p:txBody>
          <a:bodyPr/>
          <a:lstStyle/>
          <a:p>
            <a:fld id="{8D4768A8-4EE6-1445-B553-7FAE5DF799A5}" type="slidenum">
              <a:rPr lang="en-US" smtClean="0"/>
              <a:t>26</a:t>
            </a:fld>
            <a:endParaRPr lang="en-US"/>
          </a:p>
        </p:txBody>
      </p:sp>
    </p:spTree>
    <p:extLst>
      <p:ext uri="{BB962C8B-B14F-4D97-AF65-F5344CB8AC3E}">
        <p14:creationId xmlns:p14="http://schemas.microsoft.com/office/powerpoint/2010/main" val="2291298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Success metrics – Long term: increase in volume</a:t>
            </a:r>
            <a:r>
              <a:rPr lang="en-US" baseline="0" dirty="0" smtClean="0"/>
              <a:t> of ‘correct’ agreements, decrease in ‘what do I do with this’, Short Term: Reducing User confusion over question clarity, disagreement w/type.</a:t>
            </a:r>
          </a:p>
          <a:p>
            <a:pPr defTabSz="931774"/>
            <a:endParaRPr lang="en-US" baseline="0" dirty="0" smtClean="0"/>
          </a:p>
          <a:p>
            <a:pPr defTabSz="931774"/>
            <a:r>
              <a:rPr lang="en-US" baseline="0" dirty="0" smtClean="0"/>
              <a:t>Consider role of outreach/guidance</a:t>
            </a:r>
          </a:p>
          <a:p>
            <a:endParaRPr lang="en-US" dirty="0"/>
          </a:p>
        </p:txBody>
      </p:sp>
      <p:sp>
        <p:nvSpPr>
          <p:cNvPr id="4" name="Slide Number Placeholder 3"/>
          <p:cNvSpPr>
            <a:spLocks noGrp="1"/>
          </p:cNvSpPr>
          <p:nvPr>
            <p:ph type="sldNum" sz="quarter" idx="10"/>
          </p:nvPr>
        </p:nvSpPr>
        <p:spPr/>
        <p:txBody>
          <a:bodyPr/>
          <a:lstStyle/>
          <a:p>
            <a:fld id="{8D4768A8-4EE6-1445-B553-7FAE5DF799A5}" type="slidenum">
              <a:rPr lang="en-US" smtClean="0"/>
              <a:t>27</a:t>
            </a:fld>
            <a:endParaRPr lang="en-US"/>
          </a:p>
        </p:txBody>
      </p:sp>
    </p:spTree>
    <p:extLst>
      <p:ext uri="{BB962C8B-B14F-4D97-AF65-F5344CB8AC3E}">
        <p14:creationId xmlns:p14="http://schemas.microsoft.com/office/powerpoint/2010/main" val="492179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r>
              <a:rPr lang="en-US" sz="1200" b="1" i="0" u="sng" strike="noStrike" kern="1200" dirty="0" smtClean="0">
                <a:solidFill>
                  <a:schemeClr val="tx1"/>
                </a:solidFill>
                <a:effectLst/>
                <a:latin typeface="+mn-lt"/>
                <a:ea typeface="+mn-ea"/>
                <a:cs typeface="+mn-cs"/>
              </a:rPr>
              <a:t>Mentee - Mentor</a:t>
            </a:r>
            <a:endParaRPr lang="en-US" sz="1200" b="0" i="0" u="none" strike="noStrike" kern="1200" dirty="0" smtClean="0">
              <a:solidFill>
                <a:schemeClr val="tx1"/>
              </a:solidFill>
              <a:effectLst/>
              <a:latin typeface="+mn-lt"/>
              <a:ea typeface="+mn-ea"/>
              <a:cs typeface="+mn-cs"/>
            </a:endParaRPr>
          </a:p>
          <a:p>
            <a:pPr rtl="0" eaLnBrk="1" fontAlgn="b" latinLnBrk="0" hangingPunct="1"/>
            <a:r>
              <a:rPr lang="en-US" sz="1200" b="1" i="0" u="none" strike="noStrike" kern="1200" dirty="0" smtClean="0">
                <a:solidFill>
                  <a:schemeClr val="tx1"/>
                </a:solidFill>
                <a:effectLst/>
                <a:latin typeface="+mn-lt"/>
                <a:ea typeface="+mn-ea"/>
                <a:cs typeface="+mn-cs"/>
              </a:rPr>
              <a:t>Anthony </a:t>
            </a:r>
            <a:r>
              <a:rPr lang="en-US" sz="1200" b="1" i="0" u="none" strike="noStrike" kern="1200" dirty="0" err="1" smtClean="0">
                <a:solidFill>
                  <a:schemeClr val="tx1"/>
                </a:solidFill>
                <a:effectLst/>
                <a:latin typeface="+mn-lt"/>
                <a:ea typeface="+mn-ea"/>
                <a:cs typeface="+mn-cs"/>
              </a:rPr>
              <a:t>Wachira</a:t>
            </a:r>
            <a:r>
              <a:rPr lang="en-US" sz="1200" b="1" i="0" u="none" strike="noStrike" kern="1200" dirty="0" smtClean="0">
                <a:solidFill>
                  <a:schemeClr val="tx1"/>
                </a:solidFill>
                <a:effectLst/>
                <a:latin typeface="+mn-lt"/>
                <a:ea typeface="+mn-ea"/>
                <a:cs typeface="+mn-cs"/>
              </a:rPr>
              <a:t> - </a:t>
            </a:r>
            <a:r>
              <a:rPr lang="en-US" sz="1200" b="1" i="0" u="none" strike="noStrike" kern="1200" dirty="0" err="1" smtClean="0">
                <a:solidFill>
                  <a:schemeClr val="tx1"/>
                </a:solidFill>
                <a:effectLst/>
                <a:latin typeface="+mn-lt"/>
                <a:ea typeface="+mn-ea"/>
                <a:cs typeface="+mn-cs"/>
              </a:rPr>
              <a:t>Azeb</a:t>
            </a:r>
            <a:r>
              <a:rPr lang="en-US" sz="1200" b="1" i="0" u="none" strike="noStrike" kern="1200" dirty="0" smtClean="0">
                <a:solidFill>
                  <a:schemeClr val="tx1"/>
                </a:solidFill>
                <a:effectLst/>
                <a:latin typeface="+mn-lt"/>
                <a:ea typeface="+mn-ea"/>
                <a:cs typeface="+mn-cs"/>
              </a:rPr>
              <a:t> </a:t>
            </a:r>
            <a:r>
              <a:rPr lang="en-US" sz="1200" b="1" i="0" u="none" strike="noStrike" kern="1200" dirty="0" err="1" smtClean="0">
                <a:solidFill>
                  <a:schemeClr val="tx1"/>
                </a:solidFill>
                <a:effectLst/>
                <a:latin typeface="+mn-lt"/>
                <a:ea typeface="+mn-ea"/>
                <a:cs typeface="+mn-cs"/>
              </a:rPr>
              <a:t>Sertsu</a:t>
            </a:r>
            <a:r>
              <a:rPr lang="en-US" sz="1200" b="1" i="0" u="none" strike="noStrike" kern="1200" dirty="0" smtClean="0">
                <a:solidFill>
                  <a:schemeClr val="tx1"/>
                </a:solidFill>
                <a:effectLst/>
                <a:latin typeface="+mn-lt"/>
                <a:ea typeface="+mn-ea"/>
                <a:cs typeface="+mn-cs"/>
              </a:rPr>
              <a:t> </a:t>
            </a:r>
            <a:endParaRPr lang="en-US" sz="1200" b="0" i="0" u="none" strike="noStrike" kern="1200" dirty="0" smtClean="0">
              <a:solidFill>
                <a:schemeClr val="tx1"/>
              </a:solidFill>
              <a:effectLst/>
              <a:latin typeface="+mn-lt"/>
              <a:ea typeface="+mn-ea"/>
              <a:cs typeface="+mn-cs"/>
            </a:endParaRPr>
          </a:p>
          <a:p>
            <a:pPr rtl="0" eaLnBrk="1" fontAlgn="b" latinLnBrk="0" hangingPunct="1"/>
            <a:r>
              <a:rPr lang="en-US" sz="1200" b="0" i="0" u="none" strike="noStrike" kern="1200" dirty="0" smtClean="0">
                <a:solidFill>
                  <a:schemeClr val="tx1"/>
                </a:solidFill>
                <a:effectLst/>
                <a:latin typeface="+mn-lt"/>
                <a:ea typeface="+mn-ea"/>
                <a:cs typeface="+mn-cs"/>
              </a:rPr>
              <a:t>Kenya Medical Research Institute - University of California San Francisco</a:t>
            </a:r>
          </a:p>
          <a:p>
            <a:pPr rtl="0" eaLnBrk="1" fontAlgn="b" latinLnBrk="0" hangingPunct="1"/>
            <a:r>
              <a:rPr lang="en-US" sz="1200" b="0" i="0" u="none" strike="noStrike" kern="1200" dirty="0" smtClean="0">
                <a:solidFill>
                  <a:schemeClr val="tx1"/>
                </a:solidFill>
                <a:effectLst/>
                <a:latin typeface="+mn-lt"/>
                <a:ea typeface="+mn-ea"/>
                <a:cs typeface="+mn-cs"/>
              </a:rPr>
              <a:t>Assistant Director of Finance - Contracts &amp; Grants Accounting Service Team Lead</a:t>
            </a:r>
          </a:p>
          <a:p>
            <a:pPr rtl="0" eaLnBrk="1" fontAlgn="b" latinLnBrk="0" hangingPunct="1"/>
            <a:r>
              <a:rPr lang="en-US" sz="1200" b="1" i="0" u="none" strike="noStrike" kern="1200" dirty="0" smtClean="0">
                <a:solidFill>
                  <a:schemeClr val="tx1"/>
                </a:solidFill>
                <a:effectLst/>
                <a:latin typeface="+mn-lt"/>
                <a:ea typeface="+mn-ea"/>
                <a:cs typeface="+mn-cs"/>
              </a:rPr>
              <a:t>Jasminka </a:t>
            </a:r>
            <a:r>
              <a:rPr lang="en-US" sz="1200" b="1" i="0" u="none" strike="noStrike" kern="1200" dirty="0" err="1" smtClean="0">
                <a:solidFill>
                  <a:schemeClr val="tx1"/>
                </a:solidFill>
                <a:effectLst/>
                <a:latin typeface="+mn-lt"/>
                <a:ea typeface="+mn-ea"/>
                <a:cs typeface="+mn-cs"/>
              </a:rPr>
              <a:t>Sterjovski</a:t>
            </a:r>
            <a:r>
              <a:rPr lang="en-US" sz="1200" b="1" i="0" u="none" strike="noStrike" kern="1200" dirty="0" smtClean="0">
                <a:solidFill>
                  <a:schemeClr val="tx1"/>
                </a:solidFill>
                <a:effectLst/>
                <a:latin typeface="+mn-lt"/>
                <a:ea typeface="+mn-ea"/>
                <a:cs typeface="+mn-cs"/>
              </a:rPr>
              <a:t> - Olive </a:t>
            </a:r>
            <a:r>
              <a:rPr lang="en-US" sz="1200" b="1" i="0" u="none" strike="noStrike" kern="1200" dirty="0" err="1" smtClean="0">
                <a:solidFill>
                  <a:schemeClr val="tx1"/>
                </a:solidFill>
                <a:effectLst/>
                <a:latin typeface="+mn-lt"/>
                <a:ea typeface="+mn-ea"/>
                <a:cs typeface="+mn-cs"/>
              </a:rPr>
              <a:t>Giovannetti</a:t>
            </a:r>
            <a:endParaRPr lang="en-US" sz="1200" b="0" i="0" u="none" strike="noStrike" kern="1200" dirty="0" smtClean="0">
              <a:solidFill>
                <a:schemeClr val="tx1"/>
              </a:solidFill>
              <a:effectLst/>
              <a:latin typeface="+mn-lt"/>
              <a:ea typeface="+mn-ea"/>
              <a:cs typeface="+mn-cs"/>
            </a:endParaRPr>
          </a:p>
          <a:p>
            <a:pPr rtl="0" eaLnBrk="1" fontAlgn="b" latinLnBrk="0" hangingPunct="1"/>
            <a:r>
              <a:rPr lang="en-US" sz="1200" b="0" i="0" u="none" strike="noStrike" kern="1200" dirty="0" smtClean="0">
                <a:solidFill>
                  <a:schemeClr val="tx1"/>
                </a:solidFill>
                <a:effectLst/>
                <a:latin typeface="+mn-lt"/>
                <a:ea typeface="+mn-ea"/>
                <a:cs typeface="+mn-cs"/>
              </a:rPr>
              <a:t>Doherty Institute, The University of Melbourne - University of California San Francisco</a:t>
            </a:r>
          </a:p>
          <a:p>
            <a:pPr rtl="0" eaLnBrk="1" fontAlgn="b" latinLnBrk="0" hangingPunct="1"/>
            <a:r>
              <a:rPr lang="en-US" sz="1200" b="0" i="0" u="none" strike="noStrike" kern="1200" dirty="0" smtClean="0">
                <a:solidFill>
                  <a:schemeClr val="tx1"/>
                </a:solidFill>
                <a:effectLst/>
                <a:latin typeface="+mn-lt"/>
                <a:ea typeface="+mn-ea"/>
                <a:cs typeface="+mn-cs"/>
              </a:rPr>
              <a:t>Research Manager - Assistant Team Manager, and Contracts &amp; Grants Officer</a:t>
            </a:r>
          </a:p>
          <a:p>
            <a:pPr rtl="0" eaLnBrk="1" fontAlgn="b" latinLnBrk="0" hangingPunct="1"/>
            <a:r>
              <a:rPr lang="en-US" sz="1200" b="1" i="0" u="none" strike="noStrike" kern="1200" dirty="0" smtClean="0">
                <a:solidFill>
                  <a:schemeClr val="tx1"/>
                </a:solidFill>
                <a:effectLst/>
                <a:latin typeface="+mn-lt"/>
                <a:ea typeface="+mn-ea"/>
                <a:cs typeface="+mn-cs"/>
              </a:rPr>
              <a:t>Kevin </a:t>
            </a:r>
            <a:r>
              <a:rPr lang="en-US" sz="1200" b="1" i="0" u="none" strike="noStrike" kern="1200" dirty="0" err="1" smtClean="0">
                <a:solidFill>
                  <a:schemeClr val="tx1"/>
                </a:solidFill>
                <a:effectLst/>
                <a:latin typeface="+mn-lt"/>
                <a:ea typeface="+mn-ea"/>
                <a:cs typeface="+mn-cs"/>
              </a:rPr>
              <a:t>Okoth</a:t>
            </a:r>
            <a:r>
              <a:rPr lang="en-US" sz="1200" b="1" i="0" u="none" strike="noStrike" kern="1200" dirty="0" smtClean="0">
                <a:solidFill>
                  <a:schemeClr val="tx1"/>
                </a:solidFill>
                <a:effectLst/>
                <a:latin typeface="+mn-lt"/>
                <a:ea typeface="+mn-ea"/>
                <a:cs typeface="+mn-cs"/>
              </a:rPr>
              <a:t> - Panda Powell</a:t>
            </a:r>
            <a:endParaRPr lang="en-US" sz="1200" b="0" i="0" u="none" strike="noStrike" kern="1200" dirty="0" smtClean="0">
              <a:solidFill>
                <a:schemeClr val="tx1"/>
              </a:solidFill>
              <a:effectLst/>
              <a:latin typeface="+mn-lt"/>
              <a:ea typeface="+mn-ea"/>
              <a:cs typeface="+mn-cs"/>
            </a:endParaRPr>
          </a:p>
          <a:p>
            <a:pPr rtl="0" eaLnBrk="1" fontAlgn="b" latinLnBrk="0" hangingPunct="1"/>
            <a:r>
              <a:rPr lang="en-US" sz="1200" b="0" i="0" u="none" strike="noStrike" kern="1200" dirty="0" smtClean="0">
                <a:solidFill>
                  <a:schemeClr val="tx1"/>
                </a:solidFill>
                <a:effectLst/>
                <a:latin typeface="+mn-lt"/>
                <a:ea typeface="+mn-ea"/>
                <a:cs typeface="+mn-cs"/>
              </a:rPr>
              <a:t>Kenya Medical Research Institute - University of North Carolina Wilmington</a:t>
            </a:r>
          </a:p>
          <a:p>
            <a:pPr rtl="0" eaLnBrk="1" fontAlgn="b" latinLnBrk="0" hangingPunct="1"/>
            <a:r>
              <a:rPr lang="en-US" sz="1200" b="0" i="0" u="none" strike="noStrike" kern="1200" dirty="0" smtClean="0">
                <a:solidFill>
                  <a:schemeClr val="tx1"/>
                </a:solidFill>
                <a:effectLst/>
                <a:latin typeface="+mn-lt"/>
                <a:ea typeface="+mn-ea"/>
                <a:cs typeface="+mn-cs"/>
              </a:rPr>
              <a:t>Program Finance Manager - Director, Sponsored Programs &amp; Research Compliance</a:t>
            </a:r>
          </a:p>
          <a:p>
            <a:pPr rtl="0" eaLnBrk="1" fontAlgn="b" latinLnBrk="0" hangingPunct="1"/>
            <a:r>
              <a:rPr lang="en-US" sz="1200" b="1" i="0" u="none" strike="noStrike" kern="1200" dirty="0" smtClean="0">
                <a:solidFill>
                  <a:schemeClr val="tx1"/>
                </a:solidFill>
                <a:effectLst/>
                <a:latin typeface="+mn-lt"/>
                <a:ea typeface="+mn-ea"/>
                <a:cs typeface="+mn-cs"/>
              </a:rPr>
              <a:t>Jessica Brody - Cormac </a:t>
            </a:r>
            <a:r>
              <a:rPr lang="en-US" sz="1200" b="1" i="0" u="none" strike="noStrike" kern="1200" dirty="0" err="1" smtClean="0">
                <a:solidFill>
                  <a:schemeClr val="tx1"/>
                </a:solidFill>
                <a:effectLst/>
                <a:latin typeface="+mn-lt"/>
                <a:ea typeface="+mn-ea"/>
                <a:cs typeface="+mn-cs"/>
              </a:rPr>
              <a:t>Slevin</a:t>
            </a:r>
            <a:endParaRPr lang="en-US" sz="1200" b="0" i="0" u="none" strike="noStrike" kern="1200" dirty="0" smtClean="0">
              <a:solidFill>
                <a:schemeClr val="tx1"/>
              </a:solidFill>
              <a:effectLst/>
              <a:latin typeface="+mn-lt"/>
              <a:ea typeface="+mn-ea"/>
              <a:cs typeface="+mn-cs"/>
            </a:endParaRPr>
          </a:p>
          <a:p>
            <a:pPr rtl="0" eaLnBrk="1" fontAlgn="b" latinLnBrk="0" hangingPunct="1"/>
            <a:r>
              <a:rPr lang="en-US" sz="1200" b="0" i="0" u="none" strike="noStrike" kern="1200" dirty="0" smtClean="0">
                <a:solidFill>
                  <a:schemeClr val="tx1"/>
                </a:solidFill>
                <a:effectLst/>
                <a:latin typeface="+mn-lt"/>
                <a:ea typeface="+mn-ea"/>
                <a:cs typeface="+mn-cs"/>
              </a:rPr>
              <a:t>University of Melbourne - New York University</a:t>
            </a:r>
          </a:p>
          <a:p>
            <a:pPr rtl="0" eaLnBrk="1" fontAlgn="b" latinLnBrk="0" hangingPunct="1"/>
            <a:r>
              <a:rPr lang="en-US" sz="1200" b="0" i="0" u="none" strike="noStrike" kern="1200" dirty="0" smtClean="0">
                <a:solidFill>
                  <a:schemeClr val="tx1"/>
                </a:solidFill>
                <a:effectLst/>
                <a:latin typeface="+mn-lt"/>
                <a:ea typeface="+mn-ea"/>
                <a:cs typeface="+mn-cs"/>
              </a:rPr>
              <a:t>Senior Grants Officer, International (Acting Manager, International Grants) - Projects Officer for Global Research</a:t>
            </a:r>
          </a:p>
          <a:p>
            <a:pPr rtl="0" eaLnBrk="1" fontAlgn="b" latinLnBrk="0" hangingPunct="1"/>
            <a:r>
              <a:rPr lang="en-US" sz="1200" b="1" i="0" u="none" strike="noStrike" kern="1200" dirty="0" smtClean="0">
                <a:solidFill>
                  <a:schemeClr val="tx1"/>
                </a:solidFill>
                <a:effectLst/>
                <a:latin typeface="+mn-lt"/>
                <a:ea typeface="+mn-ea"/>
                <a:cs typeface="+mn-cs"/>
              </a:rPr>
              <a:t>Cecilia </a:t>
            </a:r>
            <a:r>
              <a:rPr lang="en-US" sz="1200" b="1" i="0" u="none" strike="noStrike" kern="1200" dirty="0" err="1" smtClean="0">
                <a:solidFill>
                  <a:schemeClr val="tx1"/>
                </a:solidFill>
                <a:effectLst/>
                <a:latin typeface="+mn-lt"/>
                <a:ea typeface="+mn-ea"/>
                <a:cs typeface="+mn-cs"/>
              </a:rPr>
              <a:t>Martinsson</a:t>
            </a:r>
            <a:r>
              <a:rPr lang="en-US" sz="1200" b="1" i="0" u="none" strike="noStrike" kern="1200" dirty="0" smtClean="0">
                <a:solidFill>
                  <a:schemeClr val="tx1"/>
                </a:solidFill>
                <a:effectLst/>
                <a:latin typeface="+mn-lt"/>
                <a:ea typeface="+mn-ea"/>
                <a:cs typeface="+mn-cs"/>
              </a:rPr>
              <a:t> </a:t>
            </a:r>
            <a:r>
              <a:rPr lang="en-US" sz="1200" b="1" i="0" u="none" strike="noStrike" kern="1200" dirty="0" err="1" smtClean="0">
                <a:solidFill>
                  <a:schemeClr val="tx1"/>
                </a:solidFill>
                <a:effectLst/>
                <a:latin typeface="+mn-lt"/>
                <a:ea typeface="+mn-ea"/>
                <a:cs typeface="+mn-cs"/>
              </a:rPr>
              <a:t>Björkdahl</a:t>
            </a:r>
            <a:r>
              <a:rPr lang="en-US" sz="1200" b="1" i="0" u="none" strike="noStrike" kern="1200" dirty="0" smtClean="0">
                <a:solidFill>
                  <a:schemeClr val="tx1"/>
                </a:solidFill>
                <a:effectLst/>
                <a:latin typeface="+mn-lt"/>
                <a:ea typeface="+mn-ea"/>
                <a:cs typeface="+mn-cs"/>
              </a:rPr>
              <a:t> - </a:t>
            </a:r>
            <a:r>
              <a:rPr lang="en-US" sz="1200" b="1" i="0" u="none" strike="noStrike" kern="1200" dirty="0" err="1" smtClean="0">
                <a:solidFill>
                  <a:schemeClr val="tx1"/>
                </a:solidFill>
                <a:effectLst/>
                <a:latin typeface="+mn-lt"/>
                <a:ea typeface="+mn-ea"/>
                <a:cs typeface="+mn-cs"/>
              </a:rPr>
              <a:t>Gai</a:t>
            </a:r>
            <a:r>
              <a:rPr lang="en-US" sz="1200" b="1" i="0" u="none" strike="noStrike" kern="1200" dirty="0" smtClean="0">
                <a:solidFill>
                  <a:schemeClr val="tx1"/>
                </a:solidFill>
                <a:effectLst/>
                <a:latin typeface="+mn-lt"/>
                <a:ea typeface="+mn-ea"/>
                <a:cs typeface="+mn-cs"/>
              </a:rPr>
              <a:t> Doran</a:t>
            </a:r>
            <a:endParaRPr lang="en-US" sz="1200" b="0" i="0" u="none" strike="noStrike" kern="1200" dirty="0" smtClean="0">
              <a:solidFill>
                <a:schemeClr val="tx1"/>
              </a:solidFill>
              <a:effectLst/>
              <a:latin typeface="+mn-lt"/>
              <a:ea typeface="+mn-ea"/>
              <a:cs typeface="+mn-cs"/>
            </a:endParaRPr>
          </a:p>
          <a:p>
            <a:pPr rtl="0" eaLnBrk="1" fontAlgn="b" latinLnBrk="0" hangingPunct="1"/>
            <a:r>
              <a:rPr lang="en-US" sz="1200" b="0" i="0" u="none" strike="noStrike" kern="1200" dirty="0" err="1" smtClean="0">
                <a:solidFill>
                  <a:schemeClr val="tx1"/>
                </a:solidFill>
                <a:effectLst/>
                <a:latin typeface="+mn-lt"/>
                <a:ea typeface="+mn-ea"/>
                <a:cs typeface="+mn-cs"/>
              </a:rPr>
              <a:t>Karolinska</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Institutet</a:t>
            </a:r>
            <a:r>
              <a:rPr lang="en-US" sz="1200" b="0" i="0" u="none" strike="noStrike" kern="1200" dirty="0" smtClean="0">
                <a:solidFill>
                  <a:schemeClr val="tx1"/>
                </a:solidFill>
                <a:effectLst/>
                <a:latin typeface="+mn-lt"/>
                <a:ea typeface="+mn-ea"/>
                <a:cs typeface="+mn-cs"/>
              </a:rPr>
              <a:t> - Yale School of Forestry &amp; Environmental Studies</a:t>
            </a:r>
          </a:p>
          <a:p>
            <a:pPr rtl="0" eaLnBrk="1" fontAlgn="b" latinLnBrk="0" hangingPunct="1"/>
            <a:r>
              <a:rPr lang="en-US" sz="1200" b="0" i="0" u="none" strike="noStrike" kern="1200" dirty="0" smtClean="0">
                <a:solidFill>
                  <a:schemeClr val="tx1"/>
                </a:solidFill>
                <a:effectLst/>
                <a:latin typeface="+mn-lt"/>
                <a:ea typeface="+mn-ea"/>
                <a:cs typeface="+mn-cs"/>
              </a:rPr>
              <a:t>Project Manager - Director of Research</a:t>
            </a:r>
          </a:p>
          <a:p>
            <a:pPr rtl="0" eaLnBrk="1" fontAlgn="b" latinLnBrk="0" hangingPunct="1"/>
            <a:r>
              <a:rPr lang="en-US" sz="1200" b="1" i="0" u="none" strike="noStrike" kern="1200" dirty="0" smtClean="0">
                <a:solidFill>
                  <a:schemeClr val="tx1"/>
                </a:solidFill>
                <a:effectLst/>
                <a:latin typeface="+mn-lt"/>
                <a:ea typeface="+mn-ea"/>
                <a:cs typeface="+mn-cs"/>
              </a:rPr>
              <a:t>Christine Chang -</a:t>
            </a:r>
            <a:r>
              <a:rPr lang="en-US" sz="1200" b="1" i="0" u="none" strike="noStrike" kern="1200" baseline="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Sally Brown</a:t>
            </a:r>
            <a:endParaRPr lang="en-US" sz="1200" b="0" i="0" u="none" strike="noStrike" kern="1200" dirty="0" smtClean="0">
              <a:solidFill>
                <a:schemeClr val="tx1"/>
              </a:solidFill>
              <a:effectLst/>
              <a:latin typeface="+mn-lt"/>
              <a:ea typeface="+mn-ea"/>
              <a:cs typeface="+mn-cs"/>
            </a:endParaRPr>
          </a:p>
          <a:p>
            <a:pPr rtl="0" eaLnBrk="1" fontAlgn="b" latinLnBrk="0" hangingPunct="1"/>
            <a:r>
              <a:rPr lang="en-US" sz="1200" b="0" i="0" u="none" strike="noStrike" kern="1200" dirty="0" err="1" smtClean="0">
                <a:solidFill>
                  <a:schemeClr val="tx1"/>
                </a:solidFill>
                <a:effectLst/>
                <a:latin typeface="+mn-lt"/>
                <a:ea typeface="+mn-ea"/>
                <a:cs typeface="+mn-cs"/>
              </a:rPr>
              <a:t>Karolinska</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Institutet</a:t>
            </a:r>
            <a:r>
              <a:rPr lang="en-US" sz="1200" b="0" i="0" u="none" strike="noStrike" kern="1200" dirty="0" smtClean="0">
                <a:solidFill>
                  <a:schemeClr val="tx1"/>
                </a:solidFill>
                <a:effectLst/>
                <a:latin typeface="+mn-lt"/>
                <a:ea typeface="+mn-ea"/>
                <a:cs typeface="+mn-cs"/>
              </a:rPr>
              <a:t> - University of California San Francisco</a:t>
            </a:r>
          </a:p>
          <a:p>
            <a:pPr rtl="0" eaLnBrk="1" fontAlgn="b" latinLnBrk="0" hangingPunct="1"/>
            <a:r>
              <a:rPr lang="en-US" sz="1200" b="0" i="0" u="none" strike="noStrike" kern="1200" dirty="0" smtClean="0">
                <a:solidFill>
                  <a:schemeClr val="tx1"/>
                </a:solidFill>
                <a:effectLst/>
                <a:latin typeface="+mn-lt"/>
                <a:ea typeface="+mn-ea"/>
                <a:cs typeface="+mn-cs"/>
              </a:rPr>
              <a:t>US Research Funding Specialist - Research Services Coordinator</a:t>
            </a:r>
          </a:p>
          <a:p>
            <a:endParaRPr lang="en-US" dirty="0"/>
          </a:p>
        </p:txBody>
      </p:sp>
      <p:sp>
        <p:nvSpPr>
          <p:cNvPr id="4" name="Slide Number Placeholder 3"/>
          <p:cNvSpPr>
            <a:spLocks noGrp="1"/>
          </p:cNvSpPr>
          <p:nvPr>
            <p:ph type="sldNum" sz="quarter" idx="10"/>
          </p:nvPr>
        </p:nvSpPr>
        <p:spPr/>
        <p:txBody>
          <a:bodyPr/>
          <a:lstStyle/>
          <a:p>
            <a:fld id="{8D4768A8-4EE6-1445-B553-7FAE5DF799A5}" type="slidenum">
              <a:rPr lang="en-US" smtClean="0"/>
              <a:t>40</a:t>
            </a:fld>
            <a:endParaRPr lang="en-US"/>
          </a:p>
        </p:txBody>
      </p:sp>
    </p:spTree>
    <p:extLst>
      <p:ext uri="{BB962C8B-B14F-4D97-AF65-F5344CB8AC3E}">
        <p14:creationId xmlns:p14="http://schemas.microsoft.com/office/powerpoint/2010/main" val="810703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Mentee benefits:</a:t>
            </a:r>
            <a:r>
              <a:rPr lang="en-US" baseline="0" dirty="0" smtClean="0"/>
              <a:t>  </a:t>
            </a:r>
            <a:r>
              <a:rPr lang="en-US" sz="1200" kern="1200" dirty="0" smtClean="0">
                <a:solidFill>
                  <a:schemeClr val="tx1"/>
                </a:solidFill>
                <a:effectLst/>
                <a:latin typeface="+mn-lt"/>
                <a:ea typeface="+mn-ea"/>
                <a:cs typeface="+mn-cs"/>
              </a:rPr>
              <a:t>Exposure to new ideas and ways of thinking;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Advice on developing strengths and overcoming weaknesses;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Guidance on professional development and advancement;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Increased visibility and recognition within the organization; Development of new skills and knowledge</a:t>
            </a:r>
          </a:p>
          <a:p>
            <a:pPr lvl="0"/>
            <a:r>
              <a:rPr lang="en-US" sz="1200" kern="1200" dirty="0" smtClean="0">
                <a:solidFill>
                  <a:schemeClr val="tx1"/>
                </a:solidFill>
                <a:effectLst/>
                <a:latin typeface="+mn-lt"/>
                <a:ea typeface="+mn-ea"/>
                <a:cs typeface="+mn-cs"/>
              </a:rPr>
              <a:t>Mentor benefits: Recognition as a subject matter expert and leader;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Exposure to fresh perspectives, ideas and approaches;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Extension of their professional development record;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Opportunity to reflect on their own goals and practices;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Development of their personal leadership and coaching styles</a:t>
            </a:r>
          </a:p>
          <a:p>
            <a:pPr lvl="0"/>
            <a:r>
              <a:rPr lang="en-US" sz="1200" kern="1200" dirty="0" smtClean="0">
                <a:solidFill>
                  <a:schemeClr val="tx1"/>
                </a:solidFill>
                <a:effectLst/>
                <a:latin typeface="+mn-lt"/>
                <a:ea typeface="+mn-ea"/>
                <a:cs typeface="+mn-cs"/>
              </a:rPr>
              <a:t>Institutional benefits: Develop a culture of personal and professional growth;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Share desired company behaviors and attitudes;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Enhance leadership and coaching skills in managers;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Improve staff morale, performance and motivation;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Engage, retain and develop top performers</a:t>
            </a:r>
          </a:p>
          <a:p>
            <a:pPr lvl="0"/>
            <a:r>
              <a:rPr lang="en-US" sz="1200" kern="1200" dirty="0" smtClean="0">
                <a:solidFill>
                  <a:schemeClr val="tx1"/>
                </a:solidFill>
                <a:effectLst/>
                <a:latin typeface="+mn-lt"/>
                <a:ea typeface="+mn-ea"/>
                <a:cs typeface="+mn-cs"/>
              </a:rPr>
              <a:t>NCURA benefits: increase awareness and involvement of research administrators at international participating partner institutions</a:t>
            </a:r>
            <a:endParaRPr lang="en-US" dirty="0"/>
          </a:p>
        </p:txBody>
      </p:sp>
      <p:sp>
        <p:nvSpPr>
          <p:cNvPr id="4" name="Slide Number Placeholder 3"/>
          <p:cNvSpPr>
            <a:spLocks noGrp="1"/>
          </p:cNvSpPr>
          <p:nvPr>
            <p:ph type="sldNum" sz="quarter" idx="10"/>
          </p:nvPr>
        </p:nvSpPr>
        <p:spPr/>
        <p:txBody>
          <a:bodyPr/>
          <a:lstStyle/>
          <a:p>
            <a:fld id="{8D4768A8-4EE6-1445-B553-7FAE5DF799A5}" type="slidenum">
              <a:rPr lang="en-US" smtClean="0"/>
              <a:t>41</a:t>
            </a:fld>
            <a:endParaRPr lang="en-US"/>
          </a:p>
        </p:txBody>
      </p:sp>
    </p:spTree>
    <p:extLst>
      <p:ext uri="{BB962C8B-B14F-4D97-AF65-F5344CB8AC3E}">
        <p14:creationId xmlns:p14="http://schemas.microsoft.com/office/powerpoint/2010/main" val="185347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768A8-4EE6-1445-B553-7FAE5DF799A5}" type="slidenum">
              <a:rPr lang="en-US" smtClean="0"/>
              <a:t>42</a:t>
            </a:fld>
            <a:endParaRPr lang="en-US"/>
          </a:p>
        </p:txBody>
      </p:sp>
    </p:spTree>
    <p:extLst>
      <p:ext uri="{BB962C8B-B14F-4D97-AF65-F5344CB8AC3E}">
        <p14:creationId xmlns:p14="http://schemas.microsoft.com/office/powerpoint/2010/main" val="3912734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Mentee benefits:</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Exposure to new ideas and ways of thinking;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Advice on developing strengths and overcoming weaknesses;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Guidance on professional development and advancement;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Increased visibility and recognition within the organization;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Development of new skills and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endParaRPr lang="en-US" dirty="0" smtClean="0"/>
          </a:p>
          <a:p>
            <a:pPr>
              <a:lnSpc>
                <a:spcPct val="107000"/>
              </a:lnSpc>
              <a:spcAft>
                <a:spcPts val="800"/>
              </a:spcAft>
            </a:pPr>
            <a:r>
              <a:rPr lang="en-US" sz="1200" b="1" dirty="0" smtClean="0">
                <a:solidFill>
                  <a:srgbClr val="444444"/>
                </a:solidFill>
                <a:effectLst/>
                <a:latin typeface="Century Gothic" panose="020B0502020202020204" pitchFamily="34" charset="0"/>
                <a:cs typeface="Arial" panose="020B0604020202020204" pitchFamily="34" charset="0"/>
              </a:rPr>
              <a:t>Exposure to new ideas and ways of thinking</a:t>
            </a:r>
            <a:endParaRPr lang="en-US" dirty="0" smtClean="0">
              <a:effectLst/>
            </a:endParaRPr>
          </a:p>
          <a:p>
            <a:pPr>
              <a:lnSpc>
                <a:spcPct val="107000"/>
              </a:lnSpc>
              <a:spcAft>
                <a:spcPts val="800"/>
              </a:spcAft>
            </a:pPr>
            <a:r>
              <a:rPr lang="en-US" sz="1200" b="1" dirty="0" smtClean="0">
                <a:solidFill>
                  <a:srgbClr val="444444"/>
                </a:solidFill>
                <a:effectLst/>
                <a:latin typeface="Century Gothic" panose="020B0502020202020204" pitchFamily="34" charset="0"/>
                <a:cs typeface="Arial" panose="020B0604020202020204" pitchFamily="34" charset="0"/>
              </a:rPr>
              <a:t> </a:t>
            </a:r>
            <a:endParaRPr lang="en-US" dirty="0" smtClean="0">
              <a:effectLst/>
            </a:endParaRPr>
          </a:p>
          <a:p>
            <a:pPr>
              <a:lnSpc>
                <a:spcPct val="107000"/>
              </a:lnSpc>
              <a:spcAft>
                <a:spcPts val="800"/>
              </a:spcAft>
            </a:pPr>
            <a:r>
              <a:rPr lang="en-US" sz="1200" dirty="0" smtClean="0">
                <a:solidFill>
                  <a:srgbClr val="444444"/>
                </a:solidFill>
                <a:effectLst/>
                <a:latin typeface="Century Gothic" panose="020B0502020202020204" pitchFamily="34" charset="0"/>
                <a:cs typeface="Arial" panose="020B0604020202020204" pitchFamily="34" charset="0"/>
              </a:rPr>
              <a:t>Mentee was able to learn about how to implement change, and change management.  Learning about successful changes made at the mentor’s institution was helpful for context.</a:t>
            </a:r>
            <a:endParaRPr lang="en-US" dirty="0" smtClean="0">
              <a:effectLst/>
            </a:endParaRPr>
          </a:p>
          <a:p>
            <a:pPr>
              <a:lnSpc>
                <a:spcPct val="107000"/>
              </a:lnSpc>
              <a:spcAft>
                <a:spcPts val="800"/>
              </a:spcAft>
            </a:pPr>
            <a:r>
              <a:rPr lang="en-US" sz="1200" dirty="0" smtClean="0">
                <a:solidFill>
                  <a:srgbClr val="444444"/>
                </a:solidFill>
                <a:effectLst/>
                <a:latin typeface="Century Gothic" panose="020B0502020202020204" pitchFamily="34" charset="0"/>
                <a:cs typeface="Arial" panose="020B0604020202020204" pitchFamily="34" charset="0"/>
              </a:rPr>
              <a:t>Mentee was exposed to subject matter expertise and training.</a:t>
            </a:r>
            <a:endParaRPr lang="en-US" dirty="0" smtClean="0">
              <a:effectLst/>
            </a:endParaRPr>
          </a:p>
          <a:p>
            <a:pPr>
              <a:lnSpc>
                <a:spcPct val="107000"/>
              </a:lnSpc>
              <a:spcAft>
                <a:spcPts val="800"/>
              </a:spcAft>
            </a:pPr>
            <a:r>
              <a:rPr lang="en-US" sz="1200" dirty="0" smtClean="0">
                <a:solidFill>
                  <a:srgbClr val="444444"/>
                </a:solidFill>
                <a:effectLst/>
                <a:latin typeface="Century Gothic" panose="020B0502020202020204" pitchFamily="34" charset="0"/>
                <a:cs typeface="Arial" panose="020B0604020202020204" pitchFamily="34" charset="0"/>
              </a:rPr>
              <a:t>Mentee focused on different models for Research Administration, tools, checklists, etc. and was able to see the differences in how the institutions do business.  In some cases, there are good reasons why things are done differently, in others, it is purely due to manpower or organizational structure.</a:t>
            </a:r>
            <a:endParaRPr lang="en-US" dirty="0" smtClean="0">
              <a:effectLst/>
            </a:endParaRPr>
          </a:p>
          <a:p>
            <a:pPr>
              <a:lnSpc>
                <a:spcPct val="107000"/>
              </a:lnSpc>
              <a:spcAft>
                <a:spcPts val="800"/>
              </a:spcAft>
            </a:pPr>
            <a:r>
              <a:rPr lang="en-US" sz="1200" dirty="0" smtClean="0">
                <a:solidFill>
                  <a:srgbClr val="444444"/>
                </a:solidFill>
                <a:effectLst/>
                <a:latin typeface="Century Gothic" panose="020B0502020202020204" pitchFamily="34" charset="0"/>
                <a:cs typeface="Arial" panose="020B0604020202020204" pitchFamily="34" charset="0"/>
              </a:rPr>
              <a:t>The True Colors exercise was impactful for mentee and she reflected on the exercise and results.</a:t>
            </a:r>
            <a:endParaRPr lang="en-US" dirty="0" smtClean="0">
              <a:effectLst/>
            </a:endParaRPr>
          </a:p>
          <a:p>
            <a:pPr>
              <a:lnSpc>
                <a:spcPct val="107000"/>
              </a:lnSpc>
              <a:spcAft>
                <a:spcPts val="800"/>
              </a:spcAft>
            </a:pPr>
            <a:r>
              <a:rPr lang="en-US" sz="1200" dirty="0" smtClean="0">
                <a:solidFill>
                  <a:srgbClr val="444444"/>
                </a:solidFill>
                <a:effectLst/>
                <a:latin typeface="Century Gothic" panose="020B0502020202020204" pitchFamily="34" charset="0"/>
                <a:cs typeface="Arial" panose="020B0604020202020204" pitchFamily="34" charset="0"/>
              </a:rPr>
              <a:t>Mentee wanted to be successful; needed a good “closeout process” he used much of the information garnered during the program from the mentor institution as a model.  In the future, mentor believed that additional exposure to process improvement tools, such as Lean, would be beneficial.</a:t>
            </a:r>
            <a:endParaRPr lang="en-US" dirty="0" smtClean="0">
              <a:effectLst/>
            </a:endParaRPr>
          </a:p>
          <a:p>
            <a:pPr>
              <a:lnSpc>
                <a:spcPct val="107000"/>
              </a:lnSpc>
              <a:spcAft>
                <a:spcPts val="800"/>
              </a:spcAft>
            </a:pPr>
            <a:r>
              <a:rPr lang="en-US" sz="1200" dirty="0" smtClean="0">
                <a:solidFill>
                  <a:srgbClr val="444444"/>
                </a:solidFill>
                <a:effectLst/>
                <a:latin typeface="Century Gothic" panose="020B0502020202020204" pitchFamily="34" charset="0"/>
                <a:cs typeface="Arial" panose="020B0604020202020204" pitchFamily="34" charset="0"/>
              </a:rPr>
              <a:t> </a:t>
            </a:r>
            <a:endParaRPr lang="en-US" dirty="0" smtClean="0">
              <a:effectLst/>
            </a:endParaRPr>
          </a:p>
          <a:p>
            <a:pPr>
              <a:lnSpc>
                <a:spcPct val="107000"/>
              </a:lnSpc>
              <a:spcAft>
                <a:spcPts val="800"/>
              </a:spcAft>
            </a:pPr>
            <a:r>
              <a:rPr lang="en-US" sz="1200" dirty="0" smtClean="0">
                <a:solidFill>
                  <a:srgbClr val="444444"/>
                </a:solidFill>
                <a:effectLst/>
                <a:latin typeface="Century Gothic" panose="020B0502020202020204" pitchFamily="34" charset="0"/>
                <a:cs typeface="Arial" panose="020B0604020202020204" pitchFamily="34" charset="0"/>
              </a:rPr>
              <a:t> </a:t>
            </a:r>
            <a:endParaRPr lang="en-US" dirty="0" smtClean="0">
              <a:effectLst/>
            </a:endParaRPr>
          </a:p>
          <a:p>
            <a:pPr>
              <a:lnSpc>
                <a:spcPct val="107000"/>
              </a:lnSpc>
              <a:spcAft>
                <a:spcPts val="800"/>
              </a:spcAft>
            </a:pPr>
            <a:r>
              <a:rPr lang="en-US" sz="1200" b="1" dirty="0" smtClean="0">
                <a:solidFill>
                  <a:srgbClr val="444444"/>
                </a:solidFill>
                <a:effectLst/>
                <a:latin typeface="Century Gothic" panose="020B0502020202020204" pitchFamily="34" charset="0"/>
                <a:cs typeface="Arial" panose="020B0604020202020204" pitchFamily="34" charset="0"/>
              </a:rPr>
              <a:t>Advice on developing strengths and overcoming weaknesses</a:t>
            </a:r>
            <a:endParaRPr lang="en-US" dirty="0" smtClean="0">
              <a:effectLst/>
            </a:endParaRPr>
          </a:p>
          <a:p>
            <a:pPr>
              <a:lnSpc>
                <a:spcPct val="107000"/>
              </a:lnSpc>
              <a:spcAft>
                <a:spcPts val="800"/>
              </a:spcAft>
            </a:pPr>
            <a:r>
              <a:rPr lang="en-US" sz="1200" dirty="0" smtClean="0">
                <a:solidFill>
                  <a:srgbClr val="444444"/>
                </a:solidFill>
                <a:effectLst/>
                <a:latin typeface="Century Gothic" panose="020B0502020202020204" pitchFamily="34" charset="0"/>
                <a:cs typeface="Arial" panose="020B0604020202020204" pitchFamily="34" charset="0"/>
              </a:rPr>
              <a:t> </a:t>
            </a:r>
            <a:endParaRPr lang="en-US" dirty="0" smtClean="0">
              <a:effectLst/>
            </a:endParaRPr>
          </a:p>
          <a:p>
            <a:pPr>
              <a:lnSpc>
                <a:spcPct val="107000"/>
              </a:lnSpc>
              <a:spcAft>
                <a:spcPts val="800"/>
              </a:spcAft>
            </a:pPr>
            <a:r>
              <a:rPr lang="en-US" sz="1200" dirty="0" smtClean="0">
                <a:solidFill>
                  <a:srgbClr val="444444"/>
                </a:solidFill>
                <a:effectLst/>
                <a:latin typeface="Century Gothic" panose="020B0502020202020204" pitchFamily="34" charset="0"/>
                <a:cs typeface="Arial" panose="020B0604020202020204" pitchFamily="34" charset="0"/>
              </a:rPr>
              <a:t>Mentor believed that the True Colors and Business Improvement Project was important for mentee; helped mentee see the big picture and was good to work on a focused, innovative project.</a:t>
            </a:r>
            <a:endParaRPr lang="en-US" dirty="0" smtClean="0">
              <a:effectLst/>
            </a:endParaRPr>
          </a:p>
          <a:p>
            <a:pPr>
              <a:lnSpc>
                <a:spcPct val="107000"/>
              </a:lnSpc>
              <a:spcAft>
                <a:spcPts val="800"/>
              </a:spcAft>
            </a:pPr>
            <a:r>
              <a:rPr lang="en-US" sz="1200" dirty="0" smtClean="0">
                <a:solidFill>
                  <a:srgbClr val="444444"/>
                </a:solidFill>
                <a:effectLst/>
                <a:latin typeface="Century Gothic" panose="020B0502020202020204" pitchFamily="34" charset="0"/>
                <a:cs typeface="Arial" panose="020B0604020202020204" pitchFamily="34" charset="0"/>
              </a:rPr>
              <a:t> </a:t>
            </a:r>
            <a:endParaRPr lang="en-US" dirty="0" smtClean="0">
              <a:effectLst/>
            </a:endParaRPr>
          </a:p>
          <a:p>
            <a:pPr>
              <a:lnSpc>
                <a:spcPct val="107000"/>
              </a:lnSpc>
              <a:spcAft>
                <a:spcPts val="800"/>
              </a:spcAft>
            </a:pPr>
            <a:r>
              <a:rPr lang="en-US" sz="1200" dirty="0" smtClean="0">
                <a:solidFill>
                  <a:srgbClr val="444444"/>
                </a:solidFill>
                <a:effectLst/>
                <a:latin typeface="Century Gothic" panose="020B0502020202020204" pitchFamily="34" charset="0"/>
                <a:cs typeface="Arial" panose="020B0604020202020204" pitchFamily="34" charset="0"/>
              </a:rPr>
              <a:t>Mentor felt he could have done a better job of steering the mentee; been more firm with deadlines, etc.  When asked if the reason for this was the 1:1 pairing, or programming, the mentor felt it was the pairing, since this particular mentor did not supervise any staff at his institution.  A few mentors agreed that deadlines and sticking to deadlines could be improved.  But one mentor reassured her mentee that he did not have to be completely prepared in order to meet or talk about progress.</a:t>
            </a:r>
            <a:endParaRPr lang="en-US" dirty="0" smtClean="0">
              <a:effectLst/>
            </a:endParaRPr>
          </a:p>
          <a:p>
            <a:pPr>
              <a:lnSpc>
                <a:spcPct val="107000"/>
              </a:lnSpc>
              <a:spcAft>
                <a:spcPts val="800"/>
              </a:spcAft>
            </a:pPr>
            <a:r>
              <a:rPr lang="en-US" sz="1200" dirty="0" smtClean="0">
                <a:solidFill>
                  <a:srgbClr val="444444"/>
                </a:solidFill>
                <a:effectLst/>
                <a:latin typeface="Century Gothic" panose="020B0502020202020204" pitchFamily="34" charset="0"/>
                <a:cs typeface="Arial" panose="020B0604020202020204" pitchFamily="34" charset="0"/>
              </a:rPr>
              <a:t> </a:t>
            </a:r>
            <a:endParaRPr lang="en-US" dirty="0" smtClean="0">
              <a:effectLst/>
            </a:endParaRPr>
          </a:p>
          <a:p>
            <a:pPr>
              <a:lnSpc>
                <a:spcPct val="107000"/>
              </a:lnSpc>
              <a:spcAft>
                <a:spcPts val="800"/>
              </a:spcAft>
            </a:pPr>
            <a:r>
              <a:rPr lang="en-US" sz="1200" b="1" dirty="0" smtClean="0">
                <a:solidFill>
                  <a:srgbClr val="444444"/>
                </a:solidFill>
                <a:effectLst/>
                <a:latin typeface="Century Gothic" panose="020B0502020202020204" pitchFamily="34" charset="0"/>
                <a:cs typeface="Arial" panose="020B0604020202020204" pitchFamily="34" charset="0"/>
              </a:rPr>
              <a:t>Guidance on professional development and advancement</a:t>
            </a:r>
            <a:endParaRPr lang="en-US" dirty="0" smtClean="0">
              <a:effectLst/>
            </a:endParaRPr>
          </a:p>
          <a:p>
            <a:pPr>
              <a:lnSpc>
                <a:spcPct val="107000"/>
              </a:lnSpc>
              <a:spcAft>
                <a:spcPts val="800"/>
              </a:spcAft>
            </a:pPr>
            <a:r>
              <a:rPr lang="en-US" sz="1200" dirty="0" smtClean="0">
                <a:solidFill>
                  <a:srgbClr val="444444"/>
                </a:solidFill>
                <a:effectLst/>
                <a:latin typeface="Century Gothic" panose="020B0502020202020204" pitchFamily="34" charset="0"/>
                <a:cs typeface="Arial" panose="020B0604020202020204" pitchFamily="34" charset="0"/>
              </a:rPr>
              <a:t> </a:t>
            </a:r>
            <a:endParaRPr lang="en-US" dirty="0" smtClean="0">
              <a:effectLst/>
            </a:endParaRPr>
          </a:p>
          <a:p>
            <a:pPr>
              <a:lnSpc>
                <a:spcPct val="107000"/>
              </a:lnSpc>
              <a:spcAft>
                <a:spcPts val="800"/>
              </a:spcAft>
            </a:pPr>
            <a:r>
              <a:rPr lang="en-US" sz="1200" dirty="0" smtClean="0">
                <a:solidFill>
                  <a:srgbClr val="444444"/>
                </a:solidFill>
                <a:effectLst/>
                <a:latin typeface="Century Gothic" panose="020B0502020202020204" pitchFamily="34" charset="0"/>
                <a:cs typeface="Arial" panose="020B0604020202020204" pitchFamily="34" charset="0"/>
              </a:rPr>
              <a:t>Mentor had a mentee conduct professional interviews.</a:t>
            </a:r>
            <a:endParaRPr lang="en-US" dirty="0" smtClean="0">
              <a:effectLst/>
            </a:endParaRPr>
          </a:p>
          <a:p>
            <a:pPr>
              <a:lnSpc>
                <a:spcPct val="107000"/>
              </a:lnSpc>
              <a:spcAft>
                <a:spcPts val="800"/>
              </a:spcAft>
            </a:pPr>
            <a:r>
              <a:rPr lang="en-US" sz="1200" dirty="0" smtClean="0">
                <a:solidFill>
                  <a:srgbClr val="444444"/>
                </a:solidFill>
                <a:effectLst/>
                <a:latin typeface="Century Gothic" panose="020B0502020202020204" pitchFamily="34" charset="0"/>
                <a:cs typeface="Arial" panose="020B0604020202020204" pitchFamily="34" charset="0"/>
              </a:rPr>
              <a:t>Mentor felt her mentee was more concerned about the development of his own staff than his own professional development.</a:t>
            </a:r>
            <a:endParaRPr lang="en-US" dirty="0" smtClean="0">
              <a:effectLst/>
            </a:endParaRPr>
          </a:p>
          <a:p>
            <a:pPr>
              <a:lnSpc>
                <a:spcPct val="107000"/>
              </a:lnSpc>
              <a:spcAft>
                <a:spcPts val="800"/>
              </a:spcAft>
            </a:pPr>
            <a:r>
              <a:rPr lang="en-US" sz="1200" dirty="0" smtClean="0">
                <a:solidFill>
                  <a:srgbClr val="444444"/>
                </a:solidFill>
                <a:effectLst/>
                <a:latin typeface="Century Gothic" panose="020B0502020202020204" pitchFamily="34" charset="0"/>
                <a:cs typeface="Arial" panose="020B0604020202020204" pitchFamily="34" charset="0"/>
              </a:rPr>
              <a:t>Mentor confirmed mentee wanted to grow in her current role.</a:t>
            </a:r>
            <a:endParaRPr lang="en-US" dirty="0" smtClean="0">
              <a:effectLst/>
            </a:endParaRPr>
          </a:p>
          <a:p>
            <a:pPr>
              <a:lnSpc>
                <a:spcPct val="107000"/>
              </a:lnSpc>
              <a:spcAft>
                <a:spcPts val="800"/>
              </a:spcAft>
            </a:pPr>
            <a:r>
              <a:rPr lang="en-US" sz="1200" dirty="0" smtClean="0">
                <a:solidFill>
                  <a:srgbClr val="444444"/>
                </a:solidFill>
                <a:effectLst/>
                <a:latin typeface="Century Gothic" panose="020B0502020202020204" pitchFamily="34" charset="0"/>
                <a:cs typeface="Arial" panose="020B0604020202020204" pitchFamily="34" charset="0"/>
              </a:rPr>
              <a:t>One mentor had some expressed that due to his mentees supervisory role, much of their discussion was about metrics, new Director and related issues. While another mentor who was also paired with a higher level mentee did not express concern.  This was due in part to the mentor having a good support structure, cultural similarities with the mentee, as well as existing collaboration with the mentor and mentee institutions.  It was noted that perhaps the program should consider levels, or at minimum, train mentors to set aside their position and give them confidence in their experience and exposure as senior research </a:t>
            </a:r>
            <a:r>
              <a:rPr lang="en-US" sz="1200" dirty="0" err="1" smtClean="0">
                <a:solidFill>
                  <a:srgbClr val="444444"/>
                </a:solidFill>
                <a:effectLst/>
                <a:latin typeface="Century Gothic" panose="020B0502020202020204" pitchFamily="34" charset="0"/>
                <a:cs typeface="Arial" panose="020B0604020202020204" pitchFamily="34" charset="0"/>
              </a:rPr>
              <a:t>administators</a:t>
            </a:r>
            <a:r>
              <a:rPr lang="en-US" sz="1200" dirty="0" smtClean="0">
                <a:solidFill>
                  <a:srgbClr val="444444"/>
                </a:solidFill>
                <a:effectLst/>
                <a:latin typeface="Century Gothic" panose="020B0502020202020204" pitchFamily="34" charset="0"/>
                <a:cs typeface="Arial" panose="020B0604020202020204" pitchFamily="34" charset="0"/>
              </a:rPr>
              <a:t>.</a:t>
            </a:r>
            <a:endParaRPr lang="en-US" dirty="0" smtClean="0">
              <a:effectLst/>
            </a:endParaRPr>
          </a:p>
          <a:p>
            <a:pPr>
              <a:lnSpc>
                <a:spcPct val="107000"/>
              </a:lnSpc>
              <a:spcAft>
                <a:spcPts val="800"/>
              </a:spcAft>
            </a:pPr>
            <a:r>
              <a:rPr lang="en-US" sz="1200" dirty="0" smtClean="0">
                <a:solidFill>
                  <a:srgbClr val="444444"/>
                </a:solidFill>
                <a:effectLst/>
                <a:latin typeface="Century Gothic" panose="020B0502020202020204" pitchFamily="34" charset="0"/>
                <a:cs typeface="Arial" panose="020B0604020202020204" pitchFamily="34" charset="0"/>
              </a:rPr>
              <a:t> </a:t>
            </a:r>
            <a:endParaRPr lang="en-US" dirty="0" smtClean="0">
              <a:effectLst/>
            </a:endParaRPr>
          </a:p>
          <a:p>
            <a:pPr>
              <a:lnSpc>
                <a:spcPct val="107000"/>
              </a:lnSpc>
              <a:spcAft>
                <a:spcPts val="800"/>
              </a:spcAft>
            </a:pPr>
            <a:r>
              <a:rPr lang="en-US" sz="1200" b="1" dirty="0" smtClean="0">
                <a:solidFill>
                  <a:srgbClr val="444444"/>
                </a:solidFill>
                <a:effectLst/>
                <a:latin typeface="Century Gothic" panose="020B0502020202020204" pitchFamily="34" charset="0"/>
                <a:cs typeface="Arial" panose="020B0604020202020204" pitchFamily="34" charset="0"/>
              </a:rPr>
              <a:t>Increased visibility and recognition within the organization</a:t>
            </a:r>
            <a:endParaRPr lang="en-US" dirty="0" smtClean="0">
              <a:effectLst/>
            </a:endParaRPr>
          </a:p>
          <a:p>
            <a:pPr>
              <a:lnSpc>
                <a:spcPct val="107000"/>
              </a:lnSpc>
              <a:spcAft>
                <a:spcPts val="800"/>
              </a:spcAft>
            </a:pPr>
            <a:r>
              <a:rPr lang="en-US" sz="1200" dirty="0" smtClean="0">
                <a:solidFill>
                  <a:srgbClr val="444444"/>
                </a:solidFill>
                <a:effectLst/>
                <a:latin typeface="Century Gothic" panose="020B0502020202020204" pitchFamily="34" charset="0"/>
                <a:cs typeface="Arial" panose="020B0604020202020204" pitchFamily="34" charset="0"/>
              </a:rPr>
              <a:t> </a:t>
            </a:r>
            <a:endParaRPr lang="en-US" dirty="0" smtClean="0">
              <a:effectLst/>
            </a:endParaRPr>
          </a:p>
          <a:p>
            <a:pPr>
              <a:lnSpc>
                <a:spcPct val="107000"/>
              </a:lnSpc>
              <a:spcAft>
                <a:spcPts val="800"/>
              </a:spcAft>
            </a:pPr>
            <a:r>
              <a:rPr lang="en-US" sz="1200" dirty="0" smtClean="0">
                <a:solidFill>
                  <a:srgbClr val="444444"/>
                </a:solidFill>
                <a:effectLst/>
                <a:latin typeface="Century Gothic" panose="020B0502020202020204" pitchFamily="34" charset="0"/>
                <a:cs typeface="Arial" panose="020B0604020202020204" pitchFamily="34" charset="0"/>
              </a:rPr>
              <a:t>Mentor indicated it would be great if the mentor and mentee could spend time together in person; possibly combine with the NCURA fellowship program.  Also a longer time period is desired, perhaps 18 months; 12 months to ramp up and 6 months for BPI; or 6 months to get to know each other and institutions, and 12 months for project.  Also would be good to have 3 months after BPI to check and adjust.</a:t>
            </a:r>
            <a:endParaRPr lang="en-US" dirty="0" smtClean="0">
              <a:effectLst/>
            </a:endParaRPr>
          </a:p>
          <a:p>
            <a:pPr>
              <a:lnSpc>
                <a:spcPct val="107000"/>
              </a:lnSpc>
              <a:spcAft>
                <a:spcPts val="800"/>
              </a:spcAft>
            </a:pPr>
            <a:r>
              <a:rPr lang="en-US" sz="1200" dirty="0" smtClean="0">
                <a:solidFill>
                  <a:srgbClr val="444444"/>
                </a:solidFill>
                <a:effectLst/>
                <a:latin typeface="Century Gothic" panose="020B0502020202020204" pitchFamily="34" charset="0"/>
                <a:cs typeface="Arial" panose="020B0604020202020204" pitchFamily="34" charset="0"/>
              </a:rPr>
              <a:t> </a:t>
            </a:r>
            <a:endParaRPr lang="en-US" dirty="0" smtClean="0">
              <a:effectLst/>
            </a:endParaRPr>
          </a:p>
          <a:p>
            <a:pPr>
              <a:lnSpc>
                <a:spcPct val="107000"/>
              </a:lnSpc>
              <a:spcAft>
                <a:spcPts val="800"/>
              </a:spcAft>
            </a:pPr>
            <a:r>
              <a:rPr lang="en-US" sz="1200" dirty="0" smtClean="0">
                <a:solidFill>
                  <a:srgbClr val="444444"/>
                </a:solidFill>
                <a:effectLst/>
                <a:latin typeface="Century Gothic" panose="020B0502020202020204" pitchFamily="34" charset="0"/>
                <a:cs typeface="Arial" panose="020B0604020202020204" pitchFamily="34" charset="0"/>
              </a:rPr>
              <a:t>Mentor felt that the program should pay for travel to the kickoff and capstone.</a:t>
            </a:r>
            <a:endParaRPr lang="en-US" dirty="0" smtClean="0">
              <a:effectLst/>
            </a:endParaRPr>
          </a:p>
          <a:p>
            <a:pPr>
              <a:lnSpc>
                <a:spcPct val="107000"/>
              </a:lnSpc>
              <a:spcAft>
                <a:spcPts val="800"/>
              </a:spcAft>
            </a:pPr>
            <a:r>
              <a:rPr lang="en-US" sz="1200" dirty="0" smtClean="0">
                <a:solidFill>
                  <a:srgbClr val="444444"/>
                </a:solidFill>
                <a:effectLst/>
                <a:latin typeface="Century Gothic" panose="020B0502020202020204" pitchFamily="34" charset="0"/>
                <a:cs typeface="Arial" panose="020B0604020202020204" pitchFamily="34" charset="0"/>
              </a:rPr>
              <a:t>When asked if their institution would support a two week on-site fellowship, mentor said his institution would want to see a direct connection and benefit.</a:t>
            </a:r>
            <a:endParaRPr lang="en-US" dirty="0" smtClean="0">
              <a:effectLst/>
            </a:endParaRPr>
          </a:p>
          <a:p>
            <a:pPr>
              <a:lnSpc>
                <a:spcPct val="107000"/>
              </a:lnSpc>
              <a:spcAft>
                <a:spcPts val="800"/>
              </a:spcAft>
            </a:pPr>
            <a:r>
              <a:rPr lang="en-US" sz="1200" dirty="0" smtClean="0">
                <a:solidFill>
                  <a:srgbClr val="444444"/>
                </a:solidFill>
                <a:effectLst/>
                <a:latin typeface="Century Gothic" panose="020B0502020202020204" pitchFamily="34" charset="0"/>
                <a:cs typeface="Arial" panose="020B0604020202020204" pitchFamily="34" charset="0"/>
              </a:rPr>
              <a:t> </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D4768A8-4EE6-1445-B553-7FAE5DF799A5}" type="slidenum">
              <a:rPr lang="en-US" smtClean="0"/>
              <a:t>44</a:t>
            </a:fld>
            <a:endParaRPr lang="en-US"/>
          </a:p>
        </p:txBody>
      </p:sp>
    </p:spTree>
    <p:extLst>
      <p:ext uri="{BB962C8B-B14F-4D97-AF65-F5344CB8AC3E}">
        <p14:creationId xmlns:p14="http://schemas.microsoft.com/office/powerpoint/2010/main" val="988479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Business Process Improvement (BPI) activity led by the mentee at their institution and guided by the mentor.  A good portion of the annual meeting and the first check-in meeting were dedicated to the BPI planning.  The BPI activity proved useful in creating a joint goal for the mentoring partnership, which was a little more objective than other identified mentee goals for their relationship.  It also has proven to be a good method for the mentee to continually apply their learned skills at their institution as well as increase their institutional professional standing.</a:t>
            </a:r>
          </a:p>
          <a:p>
            <a:endParaRPr lang="en-US" sz="1200" kern="1200" dirty="0" smtClean="0">
              <a:solidFill>
                <a:schemeClr val="tx1"/>
              </a:solidFill>
              <a:effectLst/>
              <a:latin typeface="+mn-lt"/>
              <a:ea typeface="+mn-ea"/>
              <a:cs typeface="+mn-cs"/>
            </a:endParaRPr>
          </a:p>
          <a:p>
            <a:pPr marL="742950" marR="0" lvl="1" indent="-285750">
              <a:spcBef>
                <a:spcPts val="0"/>
              </a:spcBef>
              <a:spcAft>
                <a:spcPts val="0"/>
              </a:spcAft>
              <a:buFont typeface="+mj-lt"/>
              <a:buAutoNum type="alphaLcPeriod"/>
            </a:pPr>
            <a:r>
              <a:rPr lang="en-US" sz="1200" dirty="0" smtClean="0">
                <a:effectLst/>
                <a:latin typeface="Century Gothic" panose="020B0502020202020204" pitchFamily="34" charset="0"/>
              </a:rPr>
              <a:t>Cecilia </a:t>
            </a:r>
            <a:r>
              <a:rPr lang="en-US" sz="1200" dirty="0" err="1" smtClean="0">
                <a:effectLst/>
                <a:latin typeface="Century Gothic" panose="020B0502020202020204" pitchFamily="34" charset="0"/>
              </a:rPr>
              <a:t>Martinsson</a:t>
            </a:r>
            <a:r>
              <a:rPr lang="en-US" sz="1200" dirty="0" smtClean="0">
                <a:effectLst/>
                <a:latin typeface="Century Gothic" panose="020B0502020202020204" pitchFamily="34" charset="0"/>
              </a:rPr>
              <a:t> </a:t>
            </a:r>
            <a:r>
              <a:rPr lang="en-US" sz="1200" dirty="0" err="1" smtClean="0">
                <a:effectLst/>
                <a:latin typeface="Century Gothic" panose="020B0502020202020204" pitchFamily="34" charset="0"/>
              </a:rPr>
              <a:t>Björkdahl</a:t>
            </a:r>
            <a:r>
              <a:rPr lang="en-US" sz="1200" dirty="0" smtClean="0">
                <a:effectLst/>
                <a:latin typeface="Century Gothic" panose="020B0502020202020204" pitchFamily="34" charset="0"/>
              </a:rPr>
              <a:t> presented the project “US non-Financial Compliance Processes at a Swedish Medical University”</a:t>
            </a:r>
            <a:endParaRPr lang="en-US" dirty="0" smtClean="0">
              <a:effectLst/>
            </a:endParaRPr>
          </a:p>
          <a:p>
            <a:pPr marL="1143000" marR="0" lvl="2" indent="-228600">
              <a:spcBef>
                <a:spcPts val="0"/>
              </a:spcBef>
              <a:spcAft>
                <a:spcPts val="0"/>
              </a:spcAft>
              <a:buFont typeface="Symbol" panose="05050102010706020507" pitchFamily="18" charset="2"/>
              <a:buChar char=""/>
            </a:pPr>
            <a:r>
              <a:rPr lang="en-US" sz="1200" b="1" dirty="0" smtClean="0">
                <a:effectLst/>
                <a:latin typeface="Century Gothic" panose="020B0502020202020204" pitchFamily="34" charset="0"/>
              </a:rPr>
              <a:t>Successes and challenges</a:t>
            </a:r>
            <a:r>
              <a:rPr lang="en-US" sz="1200" dirty="0" smtClean="0">
                <a:effectLst/>
                <a:latin typeface="Century Gothic" panose="020B0502020202020204" pitchFamily="34" charset="0"/>
              </a:rPr>
              <a:t>: Existing US federal grant non-financial processes are revised; gaps between US requirements and existing national and /or European regulations are identified; and international collaboration are improved.</a:t>
            </a:r>
          </a:p>
          <a:p>
            <a:pPr marL="1143000" marR="0" lvl="2" indent="-228600">
              <a:spcBef>
                <a:spcPts val="0"/>
              </a:spcBef>
              <a:spcAft>
                <a:spcPts val="0"/>
              </a:spcAft>
              <a:buFont typeface="Symbol" panose="05050102010706020507" pitchFamily="18" charset="2"/>
              <a:buChar char=""/>
            </a:pPr>
            <a:r>
              <a:rPr lang="en-US" sz="1200" b="1" dirty="0" smtClean="0">
                <a:effectLst/>
                <a:latin typeface="Century Gothic" panose="020B0502020202020204" pitchFamily="34" charset="0"/>
              </a:rPr>
              <a:t>Next steps</a:t>
            </a:r>
            <a:r>
              <a:rPr lang="en-US" sz="1200" dirty="0" smtClean="0">
                <a:effectLst/>
                <a:latin typeface="Century Gothic" panose="020B0502020202020204" pitchFamily="34" charset="0"/>
              </a:rPr>
              <a:t>: </a:t>
            </a:r>
            <a:r>
              <a:rPr lang="en-US" sz="1200" dirty="0" err="1" smtClean="0">
                <a:effectLst/>
                <a:latin typeface="Century Gothic" panose="020B0502020202020204" pitchFamily="34" charset="0"/>
              </a:rPr>
              <a:t>Karolinska</a:t>
            </a:r>
            <a:r>
              <a:rPr lang="en-US" sz="1200" dirty="0" smtClean="0">
                <a:effectLst/>
                <a:latin typeface="Century Gothic" panose="020B0502020202020204" pitchFamily="34" charset="0"/>
              </a:rPr>
              <a:t> Institute is looking forward to continuing the relationship and work as a team.</a:t>
            </a:r>
            <a:endParaRPr lang="en-US" dirty="0" smtClean="0">
              <a:effectLst/>
            </a:endParaRPr>
          </a:p>
          <a:p>
            <a:pPr marL="685800" marR="0" indent="0">
              <a:spcBef>
                <a:spcPts val="0"/>
              </a:spcBef>
              <a:spcAft>
                <a:spcPts val="0"/>
              </a:spcAft>
            </a:pPr>
            <a:r>
              <a:rPr lang="en-US" sz="1200" dirty="0" smtClean="0">
                <a:effectLst/>
                <a:latin typeface="Century Gothic" panose="020B0502020202020204" pitchFamily="34" charset="0"/>
              </a:rPr>
              <a:t> </a:t>
            </a:r>
            <a:endParaRPr lang="en-US" dirty="0" smtClean="0">
              <a:effectLst/>
            </a:endParaRPr>
          </a:p>
          <a:p>
            <a:pPr marL="742950" marR="0" lvl="1" indent="-285750">
              <a:spcBef>
                <a:spcPts val="0"/>
              </a:spcBef>
              <a:spcAft>
                <a:spcPts val="0"/>
              </a:spcAft>
              <a:buFont typeface="+mj-lt"/>
              <a:buAutoNum type="alphaLcPeriod"/>
            </a:pPr>
            <a:r>
              <a:rPr lang="en-US" sz="1200" dirty="0" smtClean="0">
                <a:effectLst/>
                <a:latin typeface="Century Gothic" panose="020B0502020202020204" pitchFamily="34" charset="0"/>
              </a:rPr>
              <a:t>Anthony </a:t>
            </a:r>
            <a:r>
              <a:rPr lang="en-US" sz="1200" dirty="0" err="1" smtClean="0">
                <a:effectLst/>
                <a:latin typeface="Century Gothic" panose="020B0502020202020204" pitchFamily="34" charset="0"/>
              </a:rPr>
              <a:t>Wachira</a:t>
            </a:r>
            <a:r>
              <a:rPr lang="en-US" sz="1200" dirty="0" smtClean="0">
                <a:effectLst/>
                <a:latin typeface="Century Gothic" panose="020B0502020202020204" pitchFamily="34" charset="0"/>
              </a:rPr>
              <a:t> presented the project “to Develop and Implement a Standard Closeout Procedure that Can be Used As a Guideline for Existing and New Employees to Close 50% of the Current Closeout Population of Three Hundred Projects at KEMRI by February 2018”</a:t>
            </a:r>
            <a:endParaRPr lang="en-US" dirty="0" smtClean="0">
              <a:effectLst/>
            </a:endParaRPr>
          </a:p>
          <a:p>
            <a:pPr marL="1143000" marR="0" lvl="2" indent="-228600">
              <a:spcBef>
                <a:spcPts val="0"/>
              </a:spcBef>
              <a:spcAft>
                <a:spcPts val="0"/>
              </a:spcAft>
              <a:buFont typeface="Symbol" panose="05050102010706020507" pitchFamily="18" charset="2"/>
              <a:buChar char=""/>
            </a:pPr>
            <a:r>
              <a:rPr lang="en-US" sz="1200" b="1" dirty="0" smtClean="0">
                <a:effectLst/>
                <a:latin typeface="Century Gothic" panose="020B0502020202020204" pitchFamily="34" charset="0"/>
              </a:rPr>
              <a:t>Successes</a:t>
            </a:r>
            <a:r>
              <a:rPr lang="en-US" sz="1200" dirty="0" smtClean="0">
                <a:effectLst/>
                <a:latin typeface="Century Gothic" panose="020B0502020202020204" pitchFamily="34" charset="0"/>
              </a:rPr>
              <a:t>: 135 externally funded projects have been closed during the 9 months; administrative and financial closeout policies and processes are developed; the project allows an easier process to implement the upcoming Enterprise Resource Planning (ERP) as well as increases the chance of incremental funding; and enforces management to understand the importance of closeout in a timely and effective manner.</a:t>
            </a:r>
            <a:endParaRPr lang="en-US" dirty="0" smtClean="0">
              <a:effectLst/>
            </a:endParaRPr>
          </a:p>
          <a:p>
            <a:pPr marL="1143000" marR="0" lvl="2" indent="-228600">
              <a:spcBef>
                <a:spcPts val="0"/>
              </a:spcBef>
              <a:spcAft>
                <a:spcPts val="0"/>
              </a:spcAft>
              <a:buFont typeface="Symbol" panose="05050102010706020507" pitchFamily="18" charset="2"/>
              <a:buChar char=""/>
            </a:pPr>
            <a:r>
              <a:rPr lang="en-US" sz="1200" b="1" dirty="0" smtClean="0">
                <a:effectLst/>
                <a:latin typeface="Century Gothic" panose="020B0502020202020204" pitchFamily="34" charset="0"/>
              </a:rPr>
              <a:t>Challenges</a:t>
            </a:r>
            <a:r>
              <a:rPr lang="en-US" sz="1200" dirty="0" smtClean="0">
                <a:effectLst/>
                <a:latin typeface="Century Gothic" panose="020B0502020202020204" pitchFamily="34" charset="0"/>
              </a:rPr>
              <a:t>: There is a lack of performance measures; procedures in award closeout is not effective; growth rate in awards has been rising faster than its staff levels, policy, and procedure development; and there are too many tasks that take precedence over closeout.</a:t>
            </a:r>
            <a:endParaRPr lang="en-US" dirty="0" smtClean="0">
              <a:effectLst/>
            </a:endParaRPr>
          </a:p>
          <a:p>
            <a:pPr marL="1143000" marR="0" lvl="2" indent="-228600">
              <a:spcBef>
                <a:spcPts val="0"/>
              </a:spcBef>
              <a:spcAft>
                <a:spcPts val="0"/>
              </a:spcAft>
              <a:buFont typeface="Symbol" panose="05050102010706020507" pitchFamily="18" charset="2"/>
              <a:buChar char=""/>
            </a:pPr>
            <a:r>
              <a:rPr lang="en-US" sz="1200" b="1" dirty="0" smtClean="0">
                <a:effectLst/>
                <a:latin typeface="Century Gothic" panose="020B0502020202020204" pitchFamily="34" charset="0"/>
              </a:rPr>
              <a:t>Next steps</a:t>
            </a:r>
            <a:r>
              <a:rPr lang="en-US" sz="1200" dirty="0" smtClean="0">
                <a:effectLst/>
                <a:latin typeface="Century Gothic" panose="020B0502020202020204" pitchFamily="34" charset="0"/>
              </a:rPr>
              <a:t>: KEMRI is looking forward to continuing the relationship and also learning the annual PI review.</a:t>
            </a:r>
            <a:endParaRPr lang="en-US" dirty="0" smtClean="0">
              <a:effectLst/>
            </a:endParaRPr>
          </a:p>
          <a:p>
            <a:pPr marL="1143000" marR="0" lvl="2" indent="-228600">
              <a:spcBef>
                <a:spcPts val="0"/>
              </a:spcBef>
              <a:spcAft>
                <a:spcPts val="0"/>
              </a:spcAft>
              <a:buFont typeface="Symbol" panose="05050102010706020507" pitchFamily="18" charset="2"/>
              <a:buChar char=""/>
            </a:pPr>
            <a:r>
              <a:rPr lang="en-US" sz="1200" b="1" dirty="0" smtClean="0">
                <a:effectLst/>
                <a:latin typeface="Century Gothic" panose="020B0502020202020204" pitchFamily="34" charset="0"/>
              </a:rPr>
              <a:t>Discussions: </a:t>
            </a:r>
            <a:r>
              <a:rPr lang="en-US" sz="1200" dirty="0" smtClean="0">
                <a:effectLst/>
                <a:latin typeface="Century Gothic" panose="020B0502020202020204" pitchFamily="34" charset="0"/>
              </a:rPr>
              <a:t>KEMRI hired 2 compensated interns to work on this project for a period of 6 months, and KEMRI is going to replace these 2 interns with the new staff.</a:t>
            </a:r>
            <a:endParaRPr lang="en-US" dirty="0" smtClean="0">
              <a:effectLst/>
            </a:endParaRPr>
          </a:p>
          <a:p>
            <a:pPr marL="731520" marR="0" indent="0">
              <a:spcBef>
                <a:spcPts val="0"/>
              </a:spcBef>
              <a:spcAft>
                <a:spcPts val="0"/>
              </a:spcAft>
            </a:pPr>
            <a:r>
              <a:rPr lang="en-US" sz="1200" dirty="0" smtClean="0">
                <a:effectLst/>
                <a:latin typeface="Century Gothic" panose="020B0502020202020204" pitchFamily="34" charset="0"/>
              </a:rPr>
              <a:t> </a:t>
            </a:r>
            <a:endParaRPr lang="en-US" dirty="0" smtClean="0">
              <a:effectLst/>
            </a:endParaRPr>
          </a:p>
          <a:p>
            <a:pPr marL="742950" marR="0" lvl="1" indent="-285750">
              <a:spcBef>
                <a:spcPts val="0"/>
              </a:spcBef>
              <a:spcAft>
                <a:spcPts val="0"/>
              </a:spcAft>
              <a:buFont typeface="+mj-lt"/>
              <a:buAutoNum type="alphaLcPeriod"/>
            </a:pPr>
            <a:r>
              <a:rPr lang="en-US" sz="1200" dirty="0" smtClean="0">
                <a:effectLst/>
                <a:latin typeface="Century Gothic" panose="020B0502020202020204" pitchFamily="34" charset="0"/>
              </a:rPr>
              <a:t>Christine Chang presented the project “Establishing a US Research Funding Grants Tracking System for </a:t>
            </a:r>
            <a:r>
              <a:rPr lang="en-US" sz="1200" dirty="0" err="1" smtClean="0">
                <a:effectLst/>
                <a:latin typeface="Century Gothic" panose="020B0502020202020204" pitchFamily="34" charset="0"/>
              </a:rPr>
              <a:t>Karolinska</a:t>
            </a:r>
            <a:r>
              <a:rPr lang="en-US" sz="1200" dirty="0" smtClean="0">
                <a:effectLst/>
                <a:latin typeface="Century Gothic" panose="020B0502020202020204" pitchFamily="34" charset="0"/>
              </a:rPr>
              <a:t> Instituted Grants Office in Sweden”</a:t>
            </a:r>
            <a:endParaRPr lang="en-US" dirty="0" smtClean="0">
              <a:effectLst/>
            </a:endParaRPr>
          </a:p>
          <a:p>
            <a:pPr marL="1143000" marR="0" lvl="2" indent="-228600">
              <a:spcBef>
                <a:spcPts val="0"/>
              </a:spcBef>
              <a:spcAft>
                <a:spcPts val="0"/>
              </a:spcAft>
              <a:buFont typeface="Symbol" panose="05050102010706020507" pitchFamily="18" charset="2"/>
              <a:buChar char=""/>
            </a:pPr>
            <a:r>
              <a:rPr lang="en-US" sz="1200" b="1" dirty="0" smtClean="0">
                <a:effectLst/>
                <a:latin typeface="Century Gothic" panose="020B0502020202020204" pitchFamily="34" charset="0"/>
              </a:rPr>
              <a:t>Successes</a:t>
            </a:r>
            <a:r>
              <a:rPr lang="en-US" sz="1200" dirty="0" smtClean="0">
                <a:effectLst/>
                <a:latin typeface="Century Gothic" panose="020B0502020202020204" pitchFamily="34" charset="0"/>
              </a:rPr>
              <a:t>: Salesforce was identified to fulfill the grant tracking system requirements based on criteria, including low cost; great interactive interface suitable for users without extensive IT knowledge; fantastic customer support; and free-trail options.</a:t>
            </a:r>
            <a:endParaRPr lang="en-US" dirty="0" smtClean="0">
              <a:effectLst/>
            </a:endParaRPr>
          </a:p>
          <a:p>
            <a:pPr marL="1143000" marR="0" lvl="2" indent="-228600">
              <a:spcBef>
                <a:spcPts val="0"/>
              </a:spcBef>
              <a:spcAft>
                <a:spcPts val="0"/>
              </a:spcAft>
              <a:buFont typeface="Symbol" panose="05050102010706020507" pitchFamily="18" charset="2"/>
              <a:buChar char=""/>
            </a:pPr>
            <a:r>
              <a:rPr lang="en-US" sz="1200" b="1" dirty="0" smtClean="0">
                <a:effectLst/>
                <a:latin typeface="Century Gothic" panose="020B0502020202020204" pitchFamily="34" charset="0"/>
              </a:rPr>
              <a:t>Challenges and Next Steps</a:t>
            </a:r>
            <a:r>
              <a:rPr lang="en-US" sz="1200" dirty="0" smtClean="0">
                <a:effectLst/>
                <a:latin typeface="Century Gothic" panose="020B0502020202020204" pitchFamily="34" charset="0"/>
              </a:rPr>
              <a:t>: The project’s result must comply with the General Data Protection Regulation (GDPR) agreement before bringing it into the institute. It takes steps, but is endurable. </a:t>
            </a:r>
            <a:endParaRPr lang="en-US" dirty="0" smtClean="0">
              <a:effectLst/>
            </a:endParaRPr>
          </a:p>
          <a:p>
            <a:pPr marL="731520" marR="0" indent="0">
              <a:spcBef>
                <a:spcPts val="0"/>
              </a:spcBef>
              <a:spcAft>
                <a:spcPts val="0"/>
              </a:spcAft>
            </a:pPr>
            <a:r>
              <a:rPr lang="en-US" sz="1200" dirty="0" smtClean="0">
                <a:effectLst/>
                <a:latin typeface="Century Gothic" panose="020B0502020202020204" pitchFamily="34" charset="0"/>
              </a:rPr>
              <a:t> </a:t>
            </a:r>
            <a:endParaRPr lang="en-US" dirty="0" smtClean="0">
              <a:effectLst/>
            </a:endParaRPr>
          </a:p>
          <a:p>
            <a:pPr marL="742950" marR="0" lvl="1" indent="-285750">
              <a:spcBef>
                <a:spcPts val="0"/>
              </a:spcBef>
              <a:spcAft>
                <a:spcPts val="0"/>
              </a:spcAft>
              <a:buFont typeface="+mj-lt"/>
              <a:buAutoNum type="alphaLcPeriod"/>
            </a:pPr>
            <a:r>
              <a:rPr lang="en-US" sz="1200" dirty="0" smtClean="0">
                <a:effectLst/>
                <a:latin typeface="Century Gothic" panose="020B0502020202020204" pitchFamily="34" charset="0"/>
              </a:rPr>
              <a:t>Olive Giovannetti presented the project “From Little Things, Big Things Glow.. Wild (Business Process Improvement: Establishing Processes for Grant and Contract Proposal Submission for a New and Growing Department”</a:t>
            </a:r>
            <a:endParaRPr lang="en-US" dirty="0" smtClean="0">
              <a:effectLst/>
            </a:endParaRPr>
          </a:p>
          <a:p>
            <a:pPr marL="1143000" marR="0" lvl="2" indent="-228600">
              <a:spcBef>
                <a:spcPts val="0"/>
              </a:spcBef>
              <a:spcAft>
                <a:spcPts val="0"/>
              </a:spcAft>
              <a:buFont typeface="Symbol" panose="05050102010706020507" pitchFamily="18" charset="2"/>
              <a:buChar char=""/>
            </a:pPr>
            <a:r>
              <a:rPr lang="en-US" sz="1200" b="1" dirty="0" smtClean="0">
                <a:effectLst/>
                <a:latin typeface="Century Gothic" panose="020B0502020202020204" pitchFamily="34" charset="0"/>
              </a:rPr>
              <a:t>Successes</a:t>
            </a:r>
            <a:r>
              <a:rPr lang="en-US" sz="1200" dirty="0" smtClean="0">
                <a:effectLst/>
                <a:latin typeface="Century Gothic" panose="020B0502020202020204" pitchFamily="34" charset="0"/>
              </a:rPr>
              <a:t>: Improved processes of pre- and post-award are implemented; MS Excel database stored on the shared network folder that can be accessed by all staff.</a:t>
            </a:r>
            <a:endParaRPr lang="en-US" dirty="0" smtClean="0">
              <a:effectLst/>
            </a:endParaRPr>
          </a:p>
          <a:p>
            <a:pPr marL="1143000" marR="0" lvl="2" indent="-228600">
              <a:spcBef>
                <a:spcPts val="0"/>
              </a:spcBef>
              <a:spcAft>
                <a:spcPts val="0"/>
              </a:spcAft>
              <a:buFont typeface="Symbol" panose="05050102010706020507" pitchFamily="18" charset="2"/>
              <a:buChar char=""/>
            </a:pPr>
            <a:r>
              <a:rPr lang="en-US" sz="1200" b="1" dirty="0" smtClean="0">
                <a:effectLst/>
                <a:latin typeface="Century Gothic" panose="020B0502020202020204" pitchFamily="34" charset="0"/>
              </a:rPr>
              <a:t>Challenges</a:t>
            </a:r>
            <a:r>
              <a:rPr lang="en-US" sz="1200" dirty="0" smtClean="0">
                <a:effectLst/>
                <a:latin typeface="Century Gothic" panose="020B0502020202020204" pitchFamily="34" charset="0"/>
              </a:rPr>
              <a:t>: The Doherty Department has nearly tripled the number of staff and students over the past 4 years and so the process of approval for research proposal submissions needs to be reassessed, formalized and streamlined.</a:t>
            </a:r>
            <a:endParaRPr lang="en-US" dirty="0" smtClean="0">
              <a:effectLst/>
            </a:endParaRPr>
          </a:p>
          <a:p>
            <a:pPr marL="1143000" marR="0" lvl="2" indent="-228600">
              <a:spcBef>
                <a:spcPts val="0"/>
              </a:spcBef>
              <a:spcAft>
                <a:spcPts val="0"/>
              </a:spcAft>
              <a:buFont typeface="Symbol" panose="05050102010706020507" pitchFamily="18" charset="2"/>
              <a:buChar char=""/>
            </a:pPr>
            <a:r>
              <a:rPr lang="en-US" sz="1200" b="1" dirty="0" smtClean="0">
                <a:effectLst/>
                <a:latin typeface="Century Gothic" panose="020B0502020202020204" pitchFamily="34" charset="0"/>
              </a:rPr>
              <a:t>Next Steps:</a:t>
            </a:r>
            <a:r>
              <a:rPr lang="en-US" sz="1200" dirty="0" smtClean="0">
                <a:effectLst/>
                <a:latin typeface="Century Gothic" panose="020B0502020202020204" pitchFamily="34" charset="0"/>
              </a:rPr>
              <a:t> Satisfaction of the faculty and staff about the new process needs to be assessed.</a:t>
            </a:r>
            <a:endParaRPr lang="en-US" dirty="0" smtClean="0">
              <a:effectLst/>
            </a:endParaRPr>
          </a:p>
          <a:p>
            <a:pPr marL="731520" marR="0" indent="0">
              <a:spcBef>
                <a:spcPts val="0"/>
              </a:spcBef>
              <a:spcAft>
                <a:spcPts val="0"/>
              </a:spcAft>
            </a:pPr>
            <a:r>
              <a:rPr lang="en-US" sz="1200" dirty="0" smtClean="0">
                <a:effectLst/>
                <a:latin typeface="Century Gothic" panose="020B0502020202020204" pitchFamily="34" charset="0"/>
              </a:rPr>
              <a:t>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768A8-4EE6-1445-B553-7FAE5DF799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959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Mentor benefits: Recognition as a subject matter expert and leader;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Exposure to fresh perspectives, ideas and approaches;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Extension of their professional development record;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Opportunity to reflect on their own goals and practices;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Development of their personal leadership and coaching styles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a:spcBef>
                <a:spcPts val="0"/>
              </a:spcBef>
              <a:spcAft>
                <a:spcPts val="0"/>
              </a:spcAft>
            </a:pPr>
            <a:r>
              <a:rPr lang="en-US" sz="1200" dirty="0" smtClean="0">
                <a:effectLst/>
                <a:latin typeface="Century Gothic" panose="020B0502020202020204" pitchFamily="34" charset="0"/>
                <a:ea typeface="Calibri" panose="020F0502020204030204" pitchFamily="34" charset="0"/>
              </a:rPr>
              <a:t>Mentor saw where he could improve as a mentor and also a supervisor, he needs to be more assertive with deadlines and making progress.  The program helped to position him as a professional with global experience.</a:t>
            </a: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smtClean="0">
                <a:effectLst/>
                <a:latin typeface="Century Gothic" panose="020B0502020202020204" pitchFamily="34" charset="0"/>
                <a:ea typeface="Calibri" panose="020F0502020204030204" pitchFamily="34" charset="0"/>
              </a:rPr>
              <a:t>Mentors thought it might be beneficial to have the True Colors exercise earlier in the program in order to leverage the information learned.  Also check in with mentors early on, expectations and how to move relationship forward.</a:t>
            </a: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smtClean="0">
                <a:effectLst/>
                <a:latin typeface="Century Gothic" panose="020B0502020202020204" pitchFamily="34" charset="0"/>
                <a:ea typeface="Calibri" panose="020F0502020204030204" pitchFamily="34" charset="0"/>
              </a:rPr>
              <a:t>A mentor gained a deeper appreciation for her own institution.</a:t>
            </a: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smtClean="0">
                <a:effectLst/>
                <a:latin typeface="Century Gothic" panose="020B0502020202020204" pitchFamily="34" charset="0"/>
                <a:ea typeface="Calibri" panose="020F0502020204030204" pitchFamily="34" charset="0"/>
              </a:rPr>
              <a:t>Another said it helped him gain insight into what it would be like to move to another institution.</a:t>
            </a: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smtClean="0">
                <a:effectLst/>
                <a:latin typeface="Century Gothic" panose="020B0502020202020204" pitchFamily="34" charset="0"/>
                <a:ea typeface="Calibri" panose="020F0502020204030204" pitchFamily="34" charset="0"/>
              </a:rPr>
              <a:t>Mentor did her own research on mentoring to prepare.</a:t>
            </a: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smtClean="0">
                <a:effectLst/>
                <a:latin typeface="Century Gothic" panose="020B0502020202020204" pitchFamily="34" charset="0"/>
                <a:ea typeface="Calibri" panose="020F0502020204030204" pitchFamily="34" charset="0"/>
              </a:rPr>
              <a:t>Mentor gained a deeper appreciation of her own institutional processes and a feeling of self-worth through sharing knowledge with and guiding her mentee.</a:t>
            </a: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smtClean="0">
                <a:effectLst/>
                <a:latin typeface="Century Gothic" panose="020B0502020202020204" pitchFamily="34" charset="0"/>
                <a:ea typeface="Calibri" panose="020F0502020204030204" pitchFamily="34" charset="0"/>
              </a:rPr>
              <a:t> </a:t>
            </a: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smtClean="0">
                <a:effectLst/>
                <a:latin typeface="Century Gothic" panose="020B0502020202020204" pitchFamily="34" charset="0"/>
                <a:ea typeface="Calibri" panose="020F0502020204030204" pitchFamily="34" charset="0"/>
              </a:rPr>
              <a:t>Participating Program Benefits</a:t>
            </a: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smtClean="0">
                <a:effectLst/>
                <a:latin typeface="Century Gothic" panose="020B0502020202020204" pitchFamily="34" charset="0"/>
                <a:ea typeface="Calibri" panose="020F0502020204030204" pitchFamily="34" charset="0"/>
              </a:rPr>
              <a:t> </a:t>
            </a: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smtClean="0">
                <a:effectLst/>
                <a:latin typeface="Century Gothic" panose="020B0502020202020204" pitchFamily="34" charset="0"/>
                <a:ea typeface="Calibri" panose="020F0502020204030204" pitchFamily="34" charset="0"/>
              </a:rPr>
              <a:t>Mentors and Mentees agreed that the BPI is a clear, tangible benefit/output for the mentee and mentee institution from the program.</a:t>
            </a: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smtClean="0">
                <a:effectLst/>
                <a:latin typeface="Century Gothic" panose="020B0502020202020204" pitchFamily="34" charset="0"/>
                <a:ea typeface="Calibri" panose="020F0502020204030204" pitchFamily="34" charset="0"/>
              </a:rPr>
              <a:t> </a:t>
            </a: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smtClean="0">
                <a:effectLst/>
                <a:latin typeface="Century Gothic" panose="020B0502020202020204" pitchFamily="34" charset="0"/>
                <a:ea typeface="Calibri" panose="020F0502020204030204" pitchFamily="34" charset="0"/>
              </a:rPr>
              <a:t>Mentor indicated that his initial goal was professional development, but with no tangible benefit for the mentor, he was anxious to see if his performance evaluation would be reflective of his mentorship effort.</a:t>
            </a: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smtClean="0">
                <a:effectLst/>
                <a:latin typeface="Century Gothic" panose="020B0502020202020204" pitchFamily="34" charset="0"/>
                <a:ea typeface="Calibri" panose="020F0502020204030204" pitchFamily="34" charset="0"/>
              </a:rPr>
              <a:t> </a:t>
            </a:r>
            <a:endParaRPr lang="en-US" sz="1450" dirty="0" smtClean="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8D4768A8-4EE6-1445-B553-7FAE5DF799A5}" type="slidenum">
              <a:rPr lang="en-US" smtClean="0"/>
              <a:t>46</a:t>
            </a:fld>
            <a:endParaRPr lang="en-US"/>
          </a:p>
        </p:txBody>
      </p:sp>
    </p:spTree>
    <p:extLst>
      <p:ext uri="{BB962C8B-B14F-4D97-AF65-F5344CB8AC3E}">
        <p14:creationId xmlns:p14="http://schemas.microsoft.com/office/powerpoint/2010/main" val="2353238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Institutional benefits: Develop a culture of personal and professional growth;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Share desired company behaviors and attitudes;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Enhance leadership and coaching skills in managers;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Improve staff morale, performance and motivation;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Engage, retain and develop top performers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development of research administrators at their institutions, international sub-recipients can improve their ability to meet funder compliance thereby increasing their capacity to serve as future prime recipients.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a:spcBef>
                <a:spcPts val="0"/>
              </a:spcBef>
              <a:spcAft>
                <a:spcPts val="0"/>
              </a:spcAft>
            </a:pPr>
            <a:r>
              <a:rPr lang="en-US" sz="1200" b="1" dirty="0" smtClean="0">
                <a:effectLst/>
                <a:latin typeface="Century Gothic" panose="020B0502020202020204" pitchFamily="34" charset="0"/>
                <a:ea typeface="Calibri" panose="020F0502020204030204" pitchFamily="34" charset="0"/>
              </a:rPr>
              <a:t>Broader Impacts</a:t>
            </a: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smtClean="0">
                <a:effectLst/>
                <a:latin typeface="Century Gothic" panose="020B0502020202020204" pitchFamily="34" charset="0"/>
                <a:ea typeface="Calibri" panose="020F0502020204030204" pitchFamily="34" charset="0"/>
              </a:rPr>
              <a:t> </a:t>
            </a: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smtClean="0">
                <a:effectLst/>
                <a:latin typeface="Century Gothic" panose="020B0502020202020204" pitchFamily="34" charset="0"/>
                <a:ea typeface="Calibri" panose="020F0502020204030204" pitchFamily="34" charset="0"/>
              </a:rPr>
              <a:t>Mentor indicated he would be working to evaluate whether a satellite campus should become an EU-eligible institution; looking at EU criteria, terms and conditions, data protection, etc. Mentor indicated that he would like to see participation as a mentee paired with a mentor already operating a global campus in a non-us campus.</a:t>
            </a: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smtClean="0">
                <a:effectLst/>
                <a:latin typeface="Century Gothic" panose="020B0502020202020204" pitchFamily="34" charset="0"/>
                <a:ea typeface="Calibri" panose="020F0502020204030204" pitchFamily="34" charset="0"/>
              </a:rPr>
              <a:t> </a:t>
            </a: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smtClean="0">
                <a:effectLst/>
                <a:latin typeface="Century Gothic" panose="020B0502020202020204" pitchFamily="34" charset="0"/>
                <a:ea typeface="Calibri" panose="020F0502020204030204" pitchFamily="34" charset="0"/>
              </a:rPr>
              <a:t>Could we expand the program to include foreign to US mentorships?</a:t>
            </a: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smtClean="0">
                <a:effectLst/>
                <a:latin typeface="Century Gothic" panose="020B0502020202020204" pitchFamily="34" charset="0"/>
                <a:ea typeface="Calibri" panose="020F0502020204030204" pitchFamily="34" charset="0"/>
              </a:rPr>
              <a:t> </a:t>
            </a: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smtClean="0">
                <a:effectLst/>
                <a:latin typeface="Century Gothic" panose="020B0502020202020204" pitchFamily="34" charset="0"/>
                <a:ea typeface="Calibri" panose="020F0502020204030204" pitchFamily="34" charset="0"/>
              </a:rPr>
              <a:t>Mentor indicated that the program already led to improved coordination of subcontracts with mentee institution.</a:t>
            </a: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smtClean="0">
                <a:effectLst/>
                <a:latin typeface="Century Gothic" panose="020B0502020202020204" pitchFamily="34" charset="0"/>
                <a:ea typeface="Calibri" panose="020F0502020204030204" pitchFamily="34" charset="0"/>
              </a:rPr>
              <a:t> </a:t>
            </a: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smtClean="0">
                <a:effectLst/>
                <a:latin typeface="Century Gothic" panose="020B0502020202020204" pitchFamily="34" charset="0"/>
                <a:ea typeface="Calibri" panose="020F0502020204030204" pitchFamily="34" charset="0"/>
              </a:rPr>
              <a:t>Challenges</a:t>
            </a: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smtClean="0">
                <a:effectLst/>
                <a:latin typeface="Century Gothic" panose="020B0502020202020204" pitchFamily="34" charset="0"/>
                <a:ea typeface="Calibri" panose="020F0502020204030204" pitchFamily="34" charset="0"/>
              </a:rPr>
              <a:t> </a:t>
            </a: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smtClean="0">
                <a:effectLst/>
                <a:latin typeface="Century Gothic" panose="020B0502020202020204" pitchFamily="34" charset="0"/>
                <a:ea typeface="Calibri" panose="020F0502020204030204" pitchFamily="34" charset="0"/>
              </a:rPr>
              <a:t>Only five continents were involved so we were able to find optimal meeting times for all participants; if we expand the program, we may have to move to 2 or more cohorts due to time zones.</a:t>
            </a:r>
          </a:p>
          <a:p>
            <a:pPr marL="0" marR="0">
              <a:spcBef>
                <a:spcPts val="0"/>
              </a:spcBef>
              <a:spcAft>
                <a:spcPts val="0"/>
              </a:spcAft>
            </a:pP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smtClean="0">
                <a:effectLst/>
                <a:latin typeface="Century Gothic" panose="020B0502020202020204" pitchFamily="34" charset="0"/>
                <a:ea typeface="Calibri" panose="020F0502020204030204" pitchFamily="34" charset="0"/>
              </a:rPr>
              <a:t>The participants discussed alternate options for live meetings; e.g. use of technology for videos, written assignments, Google, Blackboard, Facebook, WhatsApp, “meet-ups”, blog posts etc.</a:t>
            </a: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smtClean="0">
                <a:effectLst/>
                <a:latin typeface="Century Gothic" panose="020B0502020202020204" pitchFamily="34" charset="0"/>
                <a:ea typeface="Calibri" panose="020F0502020204030204" pitchFamily="34" charset="0"/>
              </a:rPr>
              <a:t> </a:t>
            </a:r>
            <a:endParaRPr lang="en-US" sz="1450" dirty="0" smtClean="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smtClean="0">
                <a:effectLst/>
                <a:latin typeface="Century Gothic" panose="020B0502020202020204" pitchFamily="34" charset="0"/>
                <a:ea typeface="Calibri" panose="020F0502020204030204" pitchFamily="34" charset="0"/>
              </a:rPr>
              <a:t>Mentors sought more opportunity for collaboration among the mentors.  Smaller cohorts may help this (region-specific) and/or more “breakout” sessions.</a:t>
            </a:r>
            <a:endParaRPr lang="en-US" sz="1450" dirty="0" smtClean="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8D4768A8-4EE6-1445-B553-7FAE5DF799A5}" type="slidenum">
              <a:rPr lang="en-US" smtClean="0"/>
              <a:t>47</a:t>
            </a:fld>
            <a:endParaRPr lang="en-US"/>
          </a:p>
        </p:txBody>
      </p:sp>
    </p:spTree>
    <p:extLst>
      <p:ext uri="{BB962C8B-B14F-4D97-AF65-F5344CB8AC3E}">
        <p14:creationId xmlns:p14="http://schemas.microsoft.com/office/powerpoint/2010/main" val="251112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you deal with</a:t>
            </a:r>
            <a:r>
              <a:rPr lang="en-US" baseline="0" dirty="0" smtClean="0"/>
              <a:t> – and by that I mean review, sign, or otherwise facilitate the review and signature of some kind of legal agreement at least weekly? And how many of you more broadly need to be aware of the requirements of a contract, for example a sponsored agreement, in your day to day work?</a:t>
            </a:r>
          </a:p>
          <a:p>
            <a:endParaRPr lang="en-US" baseline="0" dirty="0" smtClean="0"/>
          </a:p>
          <a:p>
            <a:r>
              <a:rPr lang="en-US" dirty="0" smtClean="0"/>
              <a:t>Clearly agreements play a central role in</a:t>
            </a:r>
            <a:r>
              <a:rPr lang="en-US" baseline="0" dirty="0" smtClean="0"/>
              <a:t> really all University functions, including, and with particular pertinence to, research and related activities. </a:t>
            </a:r>
            <a:r>
              <a:rPr lang="en-US" dirty="0" smtClean="0"/>
              <a:t>Whether an agreement is being used to formalize a collaboration between two PIs,</a:t>
            </a:r>
            <a:r>
              <a:rPr lang="en-US" baseline="0" dirty="0" smtClean="0"/>
              <a:t> license an invention to industry partners, or codify a purchase order, legal agreements impact University researchers and administrators on a daily basis. </a:t>
            </a:r>
            <a:r>
              <a:rPr lang="en-US" dirty="0"/>
              <a:t>Compounding the volume of contracts that are received by or otherwise impact the operations of a University on any given day, is the fact that, notwithstanding the buckets we put them in – Sponsored Research Agreement, DUA, Non-funded collaborations – agreement templates are non-standard. Further they arrive on campus through varied points of entry. While a senior administrator managing a central sponsored notices inbox may know whom to route an incoming agreement to, that may not, quite understandably, be the case, for the grad student who receives an NDA from a prospective data provider, or the department administrator who receives a vaguely titled “Memorandum of Understating” from his or her PI for process (or worse, one already signed by his/her PI!).</a:t>
            </a:r>
          </a:p>
          <a:p>
            <a:endParaRPr lang="en-US" dirty="0"/>
          </a:p>
          <a:p>
            <a:r>
              <a:rPr lang="en-US" dirty="0"/>
              <a:t>While as institutions we put top-down processes in place dictating which agreement type should go where, and who it may be signed by, the fact is, these processes and guidance are only effective if the agreement itself is properly identified. Indeed, a not insignificant amount of time is dedicated to recapturing those agreements that fall outside of the proper channels. This impacts not only efficiency, but can poses significant business risks, depending on the content and scope of the agreement. We recognized that while we spent a lot of time discussing process, and even presenting on the purpose and scope of research-related agreements to departments, these approaches failed to consider the objective difficulty – even for seasoned negotiators at times – of figuring out which process, what box, a particular agreement fits into, when it doesn’t have (or even often enough when it purports to) its name and purpose prominently defined. </a:t>
            </a:r>
          </a:p>
          <a:p>
            <a:endParaRPr lang="en-US" dirty="0"/>
          </a:p>
          <a:p>
            <a:r>
              <a:rPr lang="en-US" dirty="0"/>
              <a:t>Given this disconnect, we proposed to develop a simple, web-based tool, customizable by institution, that could assist administrators in real time to identify and properly route legal agreements for review.</a:t>
            </a:r>
          </a:p>
          <a:p>
            <a:endParaRPr lang="en-US" dirty="0"/>
          </a:p>
        </p:txBody>
      </p:sp>
      <p:sp>
        <p:nvSpPr>
          <p:cNvPr id="4" name="Slide Number Placeholder 3"/>
          <p:cNvSpPr>
            <a:spLocks noGrp="1"/>
          </p:cNvSpPr>
          <p:nvPr>
            <p:ph type="sldNum" sz="quarter" idx="10"/>
          </p:nvPr>
        </p:nvSpPr>
        <p:spPr/>
        <p:txBody>
          <a:bodyPr/>
          <a:lstStyle/>
          <a:p>
            <a:fld id="{8D4768A8-4EE6-1445-B553-7FAE5DF799A5}" type="slidenum">
              <a:rPr lang="en-US" smtClean="0"/>
              <a:t>17</a:t>
            </a:fld>
            <a:endParaRPr lang="en-US"/>
          </a:p>
        </p:txBody>
      </p:sp>
    </p:spTree>
    <p:extLst>
      <p:ext uri="{BB962C8B-B14F-4D97-AF65-F5344CB8AC3E}">
        <p14:creationId xmlns:p14="http://schemas.microsoft.com/office/powerpoint/2010/main" val="2662341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NCURA benefits: increase awareness and involvement of research administrators at international participating partner institutions</a:t>
            </a:r>
            <a:endParaRPr lang="en-US" dirty="0" smtClean="0"/>
          </a:p>
          <a:p>
            <a:endParaRPr lang="en-US" dirty="0"/>
          </a:p>
        </p:txBody>
      </p:sp>
      <p:sp>
        <p:nvSpPr>
          <p:cNvPr id="4" name="Slide Number Placeholder 3"/>
          <p:cNvSpPr>
            <a:spLocks noGrp="1"/>
          </p:cNvSpPr>
          <p:nvPr>
            <p:ph type="sldNum" sz="quarter" idx="10"/>
          </p:nvPr>
        </p:nvSpPr>
        <p:spPr/>
        <p:txBody>
          <a:bodyPr/>
          <a:lstStyle/>
          <a:p>
            <a:fld id="{8D4768A8-4EE6-1445-B553-7FAE5DF799A5}" type="slidenum">
              <a:rPr lang="en-US" smtClean="0"/>
              <a:t>48</a:t>
            </a:fld>
            <a:endParaRPr lang="en-US"/>
          </a:p>
        </p:txBody>
      </p:sp>
    </p:spTree>
    <p:extLst>
      <p:ext uri="{BB962C8B-B14F-4D97-AF65-F5344CB8AC3E}">
        <p14:creationId xmlns:p14="http://schemas.microsoft.com/office/powerpoint/2010/main" val="3922401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Sustainability Ideas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NCURA/SRA/INORMS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More refined applicant criteria and matching process</a:t>
            </a:r>
          </a:p>
          <a:p>
            <a:pPr lvl="0"/>
            <a:r>
              <a:rPr lang="en-US" sz="1200" kern="1200" dirty="0" smtClean="0">
                <a:solidFill>
                  <a:schemeClr val="tx1"/>
                </a:solidFill>
                <a:effectLst/>
                <a:latin typeface="+mn-lt"/>
                <a:ea typeface="+mn-ea"/>
                <a:cs typeface="+mn-cs"/>
              </a:rPr>
              <a:t>Existing collaborative relationships (organizational and/or individual)</a:t>
            </a:r>
          </a:p>
          <a:p>
            <a:pPr lvl="0"/>
            <a:r>
              <a:rPr lang="en-US" sz="1200" kern="1200" dirty="0" smtClean="0">
                <a:solidFill>
                  <a:schemeClr val="tx1"/>
                </a:solidFill>
                <a:effectLst/>
                <a:latin typeface="+mn-lt"/>
                <a:ea typeface="+mn-ea"/>
                <a:cs typeface="+mn-cs"/>
              </a:rPr>
              <a:t>Pre-award/post-award pairing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Should we allow mentors/mentees to link applications, or apply together?  This could be beneficial, and institutions may be more willing to provide matching funds.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addition of an on-site fellowship would be useful, perhaps leveraging existing NCURA program.  This may also require existing collaborative relationship to get institutional “buy in”.</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D4768A8-4EE6-1445-B553-7FAE5DF799A5}" type="slidenum">
              <a:rPr lang="en-US" smtClean="0"/>
              <a:t>49</a:t>
            </a:fld>
            <a:endParaRPr lang="en-US"/>
          </a:p>
        </p:txBody>
      </p:sp>
    </p:spTree>
    <p:extLst>
      <p:ext uri="{BB962C8B-B14F-4D97-AF65-F5344CB8AC3E}">
        <p14:creationId xmlns:p14="http://schemas.microsoft.com/office/powerpoint/2010/main" val="3983677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Sweet</a:t>
            </a:r>
            <a:r>
              <a:rPr lang="en-US" baseline="0" dirty="0" smtClean="0"/>
              <a:t> 16 month program !</a:t>
            </a:r>
            <a:endParaRPr lang="en-US" dirty="0"/>
          </a:p>
        </p:txBody>
      </p:sp>
      <p:sp>
        <p:nvSpPr>
          <p:cNvPr id="4" name="Slide Number Placeholder 3"/>
          <p:cNvSpPr>
            <a:spLocks noGrp="1"/>
          </p:cNvSpPr>
          <p:nvPr>
            <p:ph type="sldNum" sz="quarter" idx="10"/>
          </p:nvPr>
        </p:nvSpPr>
        <p:spPr/>
        <p:txBody>
          <a:bodyPr/>
          <a:lstStyle/>
          <a:p>
            <a:fld id="{8D4768A8-4EE6-1445-B553-7FAE5DF799A5}" type="slidenum">
              <a:rPr lang="en-US" smtClean="0"/>
              <a:t>50</a:t>
            </a:fld>
            <a:endParaRPr lang="en-US"/>
          </a:p>
        </p:txBody>
      </p:sp>
    </p:spTree>
    <p:extLst>
      <p:ext uri="{BB962C8B-B14F-4D97-AF65-F5344CB8AC3E}">
        <p14:creationId xmlns:p14="http://schemas.microsoft.com/office/powerpoint/2010/main" val="3531422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acknowledged the problems with the top-down, prescriptive</a:t>
            </a:r>
            <a:r>
              <a:rPr lang="en-US" baseline="0" dirty="0" smtClean="0"/>
              <a:t> approach, and wanting to develop a more practical, accessible resource for researchers and administrators, we went back to the basics. That is, how do we define the type of agreement to begin with? If agreements are non-standard in form and are being triaged by administrators of varied experience and familiarity with contract types, how do we approach making sense of the word soup that agreements, particularly those that arrive with those super helpful Memorandum of Understanding or Letter of Agreement titles, can so easily present as?</a:t>
            </a:r>
            <a:endParaRPr lang="en-US" dirty="0"/>
          </a:p>
        </p:txBody>
      </p:sp>
      <p:sp>
        <p:nvSpPr>
          <p:cNvPr id="4" name="Slide Number Placeholder 3"/>
          <p:cNvSpPr>
            <a:spLocks noGrp="1"/>
          </p:cNvSpPr>
          <p:nvPr>
            <p:ph type="sldNum" sz="quarter" idx="10"/>
          </p:nvPr>
        </p:nvSpPr>
        <p:spPr/>
        <p:txBody>
          <a:bodyPr/>
          <a:lstStyle/>
          <a:p>
            <a:fld id="{8D4768A8-4EE6-1445-B553-7FAE5DF799A5}" type="slidenum">
              <a:rPr lang="en-US" smtClean="0"/>
              <a:t>18</a:t>
            </a:fld>
            <a:endParaRPr lang="en-US"/>
          </a:p>
        </p:txBody>
      </p:sp>
    </p:spTree>
    <p:extLst>
      <p:ext uri="{BB962C8B-B14F-4D97-AF65-F5344CB8AC3E}">
        <p14:creationId xmlns:p14="http://schemas.microsoft.com/office/powerpoint/2010/main" val="620544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approached this initial question with</a:t>
            </a:r>
            <a:r>
              <a:rPr lang="en-US" baseline="0" dirty="0" smtClean="0"/>
              <a:t> a couple of whiteboards, a lot of post-its, and a brain trust of seasoned agreement negotiators to sort through the defining characteristics of agreements that we would then use to map our WAIT, or What Agreement is This?, Web tool (then and still the working name). As research administrators, our focus was naturally on those agreements that touch on research activities (recognizing of course those are only a slice of the pie), and accordingly, we narrowed out initial focus for the WAIT tool to what we agreed were the most common agreements that impact sponsored research: NDA/CDA, DUA, MTA, Sponsored Research Agreements, no-$/Collaboration Agreements, MOUs (e.g. teaming, preliminary agreement), Gifts and Services/Vendor Agreements. We then attempted to list their defining characteristics, group those agreements that were largely similar in type, and otherwise ensure we had a ‘home’ in terms of responsible reviewing office, for each type listed.</a:t>
            </a:r>
            <a:endParaRPr lang="en-US" dirty="0"/>
          </a:p>
        </p:txBody>
      </p:sp>
      <p:sp>
        <p:nvSpPr>
          <p:cNvPr id="4" name="Slide Number Placeholder 3"/>
          <p:cNvSpPr>
            <a:spLocks noGrp="1"/>
          </p:cNvSpPr>
          <p:nvPr>
            <p:ph type="sldNum" sz="quarter" idx="10"/>
          </p:nvPr>
        </p:nvSpPr>
        <p:spPr/>
        <p:txBody>
          <a:bodyPr/>
          <a:lstStyle/>
          <a:p>
            <a:fld id="{8D4768A8-4EE6-1445-B553-7FAE5DF799A5}" type="slidenum">
              <a:rPr lang="en-US" smtClean="0"/>
              <a:t>19</a:t>
            </a:fld>
            <a:endParaRPr lang="en-US"/>
          </a:p>
        </p:txBody>
      </p:sp>
    </p:spTree>
    <p:extLst>
      <p:ext uri="{BB962C8B-B14F-4D97-AF65-F5344CB8AC3E}">
        <p14:creationId xmlns:p14="http://schemas.microsoft.com/office/powerpoint/2010/main" val="62502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forest of post-it notes, we worked</a:t>
            </a:r>
            <a:r>
              <a:rPr lang="en-US" baseline="0" dirty="0" smtClean="0"/>
              <a:t> to more clearly map the landscape of agreements and their respective characteristics. In certain instances, such as terms describing the tangible exchange of materials under an MTA, these characteristics were essential to the agreement type, giving us a factor to either group or separate one agreement type from another; in others, such as IP terms under a DUA, they may be present, or may not be, making such factors less useful to arriving at a determination. We also found it was important to consider that the absence of characteristics, such as under a Gift, could also be integral to defining the type of agreement at hand.</a:t>
            </a:r>
            <a:endParaRPr lang="en-US" dirty="0"/>
          </a:p>
        </p:txBody>
      </p:sp>
      <p:sp>
        <p:nvSpPr>
          <p:cNvPr id="4" name="Slide Number Placeholder 3"/>
          <p:cNvSpPr>
            <a:spLocks noGrp="1"/>
          </p:cNvSpPr>
          <p:nvPr>
            <p:ph type="sldNum" sz="quarter" idx="10"/>
          </p:nvPr>
        </p:nvSpPr>
        <p:spPr/>
        <p:txBody>
          <a:bodyPr/>
          <a:lstStyle/>
          <a:p>
            <a:fld id="{8D4768A8-4EE6-1445-B553-7FAE5DF799A5}" type="slidenum">
              <a:rPr lang="en-US" smtClean="0"/>
              <a:t>20</a:t>
            </a:fld>
            <a:endParaRPr lang="en-US"/>
          </a:p>
        </p:txBody>
      </p:sp>
    </p:spTree>
    <p:extLst>
      <p:ext uri="{BB962C8B-B14F-4D97-AF65-F5344CB8AC3E}">
        <p14:creationId xmlns:p14="http://schemas.microsoft.com/office/powerpoint/2010/main" val="2409905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Sorting through Agreement components led to us to a bottom-up approach to Agreement identification </a:t>
            </a:r>
            <a:r>
              <a:rPr lang="en-US" baseline="0" dirty="0" smtClean="0"/>
              <a:t>– if identifiable characteristics could be identified by the user, and correlated by the tool, they could be used to generate an agreement definition more effectively, rather than requiring individuals unfamiliar with agreement components to make a holistic assessment of the document in front of them. In other words, those essential characteristics could be used as yes/no points in a decision tree to guide users to the appropriate agreement ‘bucket,’ which could then be linked to existing workflow processes.</a:t>
            </a:r>
            <a:endParaRPr lang="en-US" dirty="0"/>
          </a:p>
        </p:txBody>
      </p:sp>
      <p:sp>
        <p:nvSpPr>
          <p:cNvPr id="4" name="Slide Number Placeholder 3"/>
          <p:cNvSpPr>
            <a:spLocks noGrp="1"/>
          </p:cNvSpPr>
          <p:nvPr>
            <p:ph type="sldNum" sz="quarter" idx="10"/>
          </p:nvPr>
        </p:nvSpPr>
        <p:spPr/>
        <p:txBody>
          <a:bodyPr/>
          <a:lstStyle/>
          <a:p>
            <a:fld id="{8D4768A8-4EE6-1445-B553-7FAE5DF799A5}" type="slidenum">
              <a:rPr lang="en-US" smtClean="0"/>
              <a:t>21</a:t>
            </a:fld>
            <a:endParaRPr lang="en-US"/>
          </a:p>
        </p:txBody>
      </p:sp>
    </p:spTree>
    <p:extLst>
      <p:ext uri="{BB962C8B-B14F-4D97-AF65-F5344CB8AC3E}">
        <p14:creationId xmlns:p14="http://schemas.microsoft.com/office/powerpoint/2010/main" val="2915046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Returning to the whiteboard, this time we sorted through the determinative characteristics to assess how we could align them into a decision tree, with the goal of each yes</a:t>
            </a:r>
            <a:r>
              <a:rPr lang="en-US" baseline="0" dirty="0" smtClean="0"/>
              <a:t> or no answer further put the user down the path towards an accurate ID, in the most direct way possible. (i.e. – how many components did we REALLY need to assess to distinguish an agreement into one of our defined buckets.) The white board ‘mapping of our brains’ as we called it, was then molded into a much more legible Visio chart representing the underlying decision tree for the WAIT Tool.</a:t>
            </a:r>
            <a:endParaRPr lang="en-US" dirty="0"/>
          </a:p>
        </p:txBody>
      </p:sp>
      <p:sp>
        <p:nvSpPr>
          <p:cNvPr id="4" name="Slide Number Placeholder 3"/>
          <p:cNvSpPr>
            <a:spLocks noGrp="1"/>
          </p:cNvSpPr>
          <p:nvPr>
            <p:ph type="sldNum" sz="quarter" idx="10"/>
          </p:nvPr>
        </p:nvSpPr>
        <p:spPr/>
        <p:txBody>
          <a:bodyPr/>
          <a:lstStyle/>
          <a:p>
            <a:fld id="{8D4768A8-4EE6-1445-B553-7FAE5DF799A5}" type="slidenum">
              <a:rPr lang="en-US" smtClean="0"/>
              <a:t>22</a:t>
            </a:fld>
            <a:endParaRPr lang="en-US"/>
          </a:p>
        </p:txBody>
      </p:sp>
    </p:spTree>
    <p:extLst>
      <p:ext uri="{BB962C8B-B14F-4D97-AF65-F5344CB8AC3E}">
        <p14:creationId xmlns:p14="http://schemas.microsoft.com/office/powerpoint/2010/main" val="3889838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preparation for testing the decision</a:t>
            </a:r>
            <a:r>
              <a:rPr lang="en-US" baseline="0" dirty="0" smtClean="0"/>
              <a:t> tree we had mapped, we assembled a selection of 25 Sample Agreements, from which we redacted any ‘giveaways’ (such as the agreement title) and personally identifiable information. We then reconstructed the decision tree in a </a:t>
            </a:r>
            <a:r>
              <a:rPr lang="en-US" baseline="0" dirty="0" err="1" smtClean="0"/>
              <a:t>JotForm</a:t>
            </a:r>
            <a:r>
              <a:rPr lang="en-US" baseline="0" dirty="0" smtClean="0"/>
              <a:t> form, and assembled a selection of pilot testers from across departments w/varying levels of experience reviewing agreements. We further included a “control group” of experienced contracts officers – not the intended audience of the tool, but who could help us to verify its accuracy.  We sent them a detailed list of instructions on how to complete the </a:t>
            </a:r>
            <a:r>
              <a:rPr lang="en-US" baseline="0" dirty="0" err="1" smtClean="0"/>
              <a:t>JotForm</a:t>
            </a:r>
            <a:r>
              <a:rPr lang="en-US" baseline="0" dirty="0" smtClean="0"/>
              <a:t>, along with the sample agreements for testing, and afforded them 3 weeks in which to complete as many reviews as time allowed. As part of the </a:t>
            </a:r>
            <a:r>
              <a:rPr lang="en-US" baseline="0" dirty="0" err="1" smtClean="0"/>
              <a:t>JotForm</a:t>
            </a:r>
            <a:r>
              <a:rPr lang="en-US" baseline="0" dirty="0" smtClean="0"/>
              <a:t>, we also asked for feedback on certain aspects of the user experience, to assess the weaknesses of the decision tree as we looked towards revising it for further testing.</a:t>
            </a:r>
            <a:endParaRPr lang="en-US" dirty="0"/>
          </a:p>
        </p:txBody>
      </p:sp>
      <p:sp>
        <p:nvSpPr>
          <p:cNvPr id="4" name="Slide Number Placeholder 3"/>
          <p:cNvSpPr>
            <a:spLocks noGrp="1"/>
          </p:cNvSpPr>
          <p:nvPr>
            <p:ph type="sldNum" sz="quarter" idx="10"/>
          </p:nvPr>
        </p:nvSpPr>
        <p:spPr/>
        <p:txBody>
          <a:bodyPr/>
          <a:lstStyle/>
          <a:p>
            <a:fld id="{8D4768A8-4EE6-1445-B553-7FAE5DF799A5}" type="slidenum">
              <a:rPr lang="en-US" smtClean="0"/>
              <a:t>23</a:t>
            </a:fld>
            <a:endParaRPr lang="en-US"/>
          </a:p>
        </p:txBody>
      </p:sp>
    </p:spTree>
    <p:extLst>
      <p:ext uri="{BB962C8B-B14F-4D97-AF65-F5344CB8AC3E}">
        <p14:creationId xmlns:p14="http://schemas.microsoft.com/office/powerpoint/2010/main" val="1336653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24 sample</a:t>
            </a:r>
            <a:r>
              <a:rPr lang="en-US" baseline="0" dirty="0" smtClean="0"/>
              <a:t> agreements – 3 of each type within system</a:t>
            </a:r>
          </a:p>
          <a:p>
            <a:r>
              <a:rPr lang="en-US" baseline="0" dirty="0" smtClean="0"/>
              <a:t>41% response rate on initial testing phase</a:t>
            </a:r>
          </a:p>
          <a:p>
            <a:endParaRPr lang="en-US" baseline="0" dirty="0" smtClean="0"/>
          </a:p>
          <a:p>
            <a:r>
              <a:rPr lang="en-US" sz="1200" b="0" i="0" u="none" strike="noStrike" kern="1200" baseline="0" dirty="0" smtClean="0">
                <a:solidFill>
                  <a:schemeClr val="tx1"/>
                </a:solidFill>
                <a:latin typeface="+mn-lt"/>
                <a:ea typeface="+mn-ea"/>
                <a:cs typeface="+mn-cs"/>
              </a:rPr>
              <a:t>Questions Clear/Agreement Type as Expected	60.41%	</a:t>
            </a:r>
          </a:p>
          <a:p>
            <a:r>
              <a:rPr lang="en-US" sz="1200" b="0" i="0" u="none" strike="noStrike" kern="1200" baseline="0" dirty="0" smtClean="0">
                <a:solidFill>
                  <a:schemeClr val="tx1"/>
                </a:solidFill>
                <a:latin typeface="+mn-lt"/>
                <a:ea typeface="+mn-ea"/>
                <a:cs typeface="+mn-cs"/>
              </a:rPr>
              <a:t>Questions Clear/Disagree w/Agreement Type	12.50%	</a:t>
            </a:r>
          </a:p>
          <a:p>
            <a:r>
              <a:rPr lang="en-US" sz="1200" b="0" i="0" u="none" strike="noStrike" kern="1200" baseline="0" dirty="0" smtClean="0">
                <a:solidFill>
                  <a:schemeClr val="tx1"/>
                </a:solidFill>
                <a:latin typeface="+mn-lt"/>
                <a:ea typeface="+mn-ea"/>
                <a:cs typeface="+mn-cs"/>
              </a:rPr>
              <a:t>Questions Should Be Refined	18.75%	</a:t>
            </a:r>
          </a:p>
          <a:p>
            <a:r>
              <a:rPr lang="en-US" sz="1200" b="0" i="0" u="none" strike="noStrike" kern="1200" baseline="0" dirty="0" smtClean="0">
                <a:solidFill>
                  <a:schemeClr val="tx1"/>
                </a:solidFill>
                <a:latin typeface="+mn-lt"/>
                <a:ea typeface="+mn-ea"/>
                <a:cs typeface="+mn-cs"/>
              </a:rPr>
              <a:t>Incomplete/User Error	8.33%	</a:t>
            </a:r>
          </a:p>
          <a:p>
            <a:endParaRPr lang="en-US" dirty="0"/>
          </a:p>
        </p:txBody>
      </p:sp>
      <p:sp>
        <p:nvSpPr>
          <p:cNvPr id="4" name="Slide Number Placeholder 3"/>
          <p:cNvSpPr>
            <a:spLocks noGrp="1"/>
          </p:cNvSpPr>
          <p:nvPr>
            <p:ph type="sldNum" sz="quarter" idx="10"/>
          </p:nvPr>
        </p:nvSpPr>
        <p:spPr/>
        <p:txBody>
          <a:bodyPr/>
          <a:lstStyle/>
          <a:p>
            <a:fld id="{8D4768A8-4EE6-1445-B553-7FAE5DF799A5}" type="slidenum">
              <a:rPr lang="en-US" smtClean="0"/>
              <a:t>24</a:t>
            </a:fld>
            <a:endParaRPr lang="en-US"/>
          </a:p>
        </p:txBody>
      </p:sp>
    </p:spTree>
    <p:extLst>
      <p:ext uri="{BB962C8B-B14F-4D97-AF65-F5344CB8AC3E}">
        <p14:creationId xmlns:p14="http://schemas.microsoft.com/office/powerpoint/2010/main" val="1462072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00952"/>
            <a:ext cx="7772400" cy="2569945"/>
          </a:xfrm>
          <a:prstGeom prst="rect">
            <a:avLst/>
          </a:prstGeom>
        </p:spPr>
        <p:txBody>
          <a:bodyPr anchor="t"/>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5370898"/>
            <a:ext cx="6858000" cy="985454"/>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6295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13A79-1E01-3B4F-8404-7033381C7C4A}"/>
              </a:ext>
            </a:extLst>
          </p:cNvPr>
          <p:cNvSpPr>
            <a:spLocks noGrp="1"/>
          </p:cNvSpPr>
          <p:nvPr>
            <p:ph type="ctrTitle"/>
          </p:nvPr>
        </p:nvSpPr>
        <p:spPr>
          <a:xfrm>
            <a:off x="1143000" y="1122363"/>
            <a:ext cx="6858000" cy="2387600"/>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5166F275-8FDC-D94C-BE49-D169CF4B5F5B}"/>
              </a:ext>
            </a:extLst>
          </p:cNvPr>
          <p:cNvSpPr>
            <a:spLocks noGrp="1"/>
          </p:cNvSpPr>
          <p:nvPr>
            <p:ph type="subTitle" idx="1"/>
          </p:nvPr>
        </p:nvSpPr>
        <p:spPr>
          <a:xfrm>
            <a:off x="1143000" y="3602038"/>
            <a:ext cx="6858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95D2AFBD-7479-A14C-AA4E-2B03EC60E8F3}"/>
              </a:ext>
            </a:extLst>
          </p:cNvPr>
          <p:cNvSpPr>
            <a:spLocks noGrp="1"/>
          </p:cNvSpPr>
          <p:nvPr>
            <p:ph type="sldNum" sz="quarter" idx="12"/>
          </p:nvPr>
        </p:nvSpPr>
        <p:spPr/>
        <p:txBody>
          <a:bodyPr/>
          <a:lstStyle/>
          <a:p>
            <a:fld id="{931FFB38-7445-5944-8FA7-C475F63287C4}" type="slidenum">
              <a:rPr lang="en-US" smtClean="0"/>
              <a:t>‹#›</a:t>
            </a:fld>
            <a:endParaRPr lang="en-US"/>
          </a:p>
        </p:txBody>
      </p:sp>
    </p:spTree>
    <p:extLst>
      <p:ext uri="{BB962C8B-B14F-4D97-AF65-F5344CB8AC3E}">
        <p14:creationId xmlns:p14="http://schemas.microsoft.com/office/powerpoint/2010/main" val="5695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C8424-D926-7B43-AAC8-43F79ECDC8C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FB827CB-0829-1E4B-A80C-86B1BA4D8ED9}"/>
              </a:ext>
            </a:extLst>
          </p:cNvPr>
          <p:cNvSpPr>
            <a:spLocks noGrp="1"/>
          </p:cNvSpPr>
          <p:nvPr>
            <p:ph idx="1"/>
          </p:nvPr>
        </p:nvSpPr>
        <p:spPr/>
        <p:txBody>
          <a:bodyPr/>
          <a:lstStyle>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A1A1C9F-1879-0A40-AEF8-8DE4052FF600}"/>
              </a:ext>
            </a:extLst>
          </p:cNvPr>
          <p:cNvSpPr>
            <a:spLocks noGrp="1"/>
          </p:cNvSpPr>
          <p:nvPr>
            <p:ph type="sldNum" sz="quarter" idx="12"/>
          </p:nvPr>
        </p:nvSpPr>
        <p:spPr/>
        <p:txBody>
          <a:bodyPr/>
          <a:lstStyle/>
          <a:p>
            <a:fld id="{931FFB38-7445-5944-8FA7-C475F63287C4}" type="slidenum">
              <a:rPr lang="en-US" smtClean="0"/>
              <a:t>‹#›</a:t>
            </a:fld>
            <a:endParaRPr lang="en-US"/>
          </a:p>
        </p:txBody>
      </p:sp>
    </p:spTree>
    <p:extLst>
      <p:ext uri="{BB962C8B-B14F-4D97-AF65-F5344CB8AC3E}">
        <p14:creationId xmlns:p14="http://schemas.microsoft.com/office/powerpoint/2010/main" val="2789916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9F68F-8F49-BF4C-928E-71E4E0DE86A2}"/>
              </a:ext>
            </a:extLst>
          </p:cNvPr>
          <p:cNvSpPr>
            <a:spLocks noGrp="1"/>
          </p:cNvSpPr>
          <p:nvPr>
            <p:ph type="title"/>
          </p:nvPr>
        </p:nvSpPr>
        <p:spPr>
          <a:xfrm>
            <a:off x="623888" y="1709738"/>
            <a:ext cx="7886700" cy="2852737"/>
          </a:xfrm>
        </p:spPr>
        <p:txBody>
          <a:bodyPr anchor="t">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4E976272-68B4-1044-869A-FD35B13FC0C2}"/>
              </a:ext>
            </a:extLst>
          </p:cNvPr>
          <p:cNvSpPr>
            <a:spLocks noGrp="1"/>
          </p:cNvSpPr>
          <p:nvPr>
            <p:ph type="body" idx="1"/>
          </p:nvPr>
        </p:nvSpPr>
        <p:spPr>
          <a:xfrm>
            <a:off x="623888" y="4589463"/>
            <a:ext cx="78867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4AB7EBA3-0C33-444D-BD65-1C80A3CAC6FB}"/>
              </a:ext>
            </a:extLst>
          </p:cNvPr>
          <p:cNvSpPr>
            <a:spLocks noGrp="1"/>
          </p:cNvSpPr>
          <p:nvPr>
            <p:ph type="sldNum" sz="quarter" idx="12"/>
          </p:nvPr>
        </p:nvSpPr>
        <p:spPr/>
        <p:txBody>
          <a:bodyPr/>
          <a:lstStyle/>
          <a:p>
            <a:fld id="{931FFB38-7445-5944-8FA7-C475F63287C4}" type="slidenum">
              <a:rPr lang="en-US" smtClean="0"/>
              <a:t>‹#›</a:t>
            </a:fld>
            <a:endParaRPr lang="en-US"/>
          </a:p>
        </p:txBody>
      </p:sp>
    </p:spTree>
    <p:extLst>
      <p:ext uri="{BB962C8B-B14F-4D97-AF65-F5344CB8AC3E}">
        <p14:creationId xmlns:p14="http://schemas.microsoft.com/office/powerpoint/2010/main" val="3723979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D452C-6AFC-A149-AB66-8A238071F3E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A8CF8B7-BFF8-444B-9523-C17E25D829DC}"/>
              </a:ext>
            </a:extLst>
          </p:cNvPr>
          <p:cNvSpPr>
            <a:spLocks noGrp="1"/>
          </p:cNvSpPr>
          <p:nvPr>
            <p:ph sz="half" idx="1"/>
          </p:nvPr>
        </p:nvSpPr>
        <p:spPr>
          <a:xfrm>
            <a:off x="628650" y="1825625"/>
            <a:ext cx="386715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66AABEE-6A07-EA40-9542-AAB65E176314}"/>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ED088BF-8229-F04A-AFBD-A9B6FA19B0C6}"/>
              </a:ext>
            </a:extLst>
          </p:cNvPr>
          <p:cNvSpPr>
            <a:spLocks noGrp="1"/>
          </p:cNvSpPr>
          <p:nvPr>
            <p:ph type="sldNum" sz="quarter" idx="12"/>
          </p:nvPr>
        </p:nvSpPr>
        <p:spPr/>
        <p:txBody>
          <a:bodyPr/>
          <a:lstStyle/>
          <a:p>
            <a:fld id="{931FFB38-7445-5944-8FA7-C475F63287C4}" type="slidenum">
              <a:rPr lang="en-US" smtClean="0"/>
              <a:t>‹#›</a:t>
            </a:fld>
            <a:endParaRPr lang="en-US"/>
          </a:p>
        </p:txBody>
      </p:sp>
    </p:spTree>
    <p:extLst>
      <p:ext uri="{BB962C8B-B14F-4D97-AF65-F5344CB8AC3E}">
        <p14:creationId xmlns:p14="http://schemas.microsoft.com/office/powerpoint/2010/main" val="399251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0446C-A69A-804D-9C32-15307869844A}"/>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FED65105-5EA9-E142-8DCC-10C1F4CD270D}"/>
              </a:ext>
            </a:extLst>
          </p:cNvPr>
          <p:cNvSpPr>
            <a:spLocks noGrp="1"/>
          </p:cNvSpPr>
          <p:nvPr>
            <p:ph type="sldNum" sz="quarter" idx="12"/>
          </p:nvPr>
        </p:nvSpPr>
        <p:spPr/>
        <p:txBody>
          <a:bodyPr/>
          <a:lstStyle/>
          <a:p>
            <a:fld id="{931FFB38-7445-5944-8FA7-C475F63287C4}" type="slidenum">
              <a:rPr lang="en-US" smtClean="0"/>
              <a:t>‹#›</a:t>
            </a:fld>
            <a:endParaRPr lang="en-US"/>
          </a:p>
        </p:txBody>
      </p:sp>
    </p:spTree>
    <p:extLst>
      <p:ext uri="{BB962C8B-B14F-4D97-AF65-F5344CB8AC3E}">
        <p14:creationId xmlns:p14="http://schemas.microsoft.com/office/powerpoint/2010/main" val="2972075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2B1138-3D56-5F4D-91CE-B25087CE56A4}"/>
              </a:ext>
            </a:extLst>
          </p:cNvPr>
          <p:cNvSpPr>
            <a:spLocks noGrp="1"/>
          </p:cNvSpPr>
          <p:nvPr>
            <p:ph type="sldNum" sz="quarter" idx="12"/>
          </p:nvPr>
        </p:nvSpPr>
        <p:spPr/>
        <p:txBody>
          <a:bodyPr/>
          <a:lstStyle/>
          <a:p>
            <a:fld id="{931FFB38-7445-5944-8FA7-C475F63287C4}" type="slidenum">
              <a:rPr lang="en-US" smtClean="0"/>
              <a:t>‹#›</a:t>
            </a:fld>
            <a:endParaRPr lang="en-US"/>
          </a:p>
        </p:txBody>
      </p:sp>
    </p:spTree>
    <p:extLst>
      <p:ext uri="{BB962C8B-B14F-4D97-AF65-F5344CB8AC3E}">
        <p14:creationId xmlns:p14="http://schemas.microsoft.com/office/powerpoint/2010/main" val="1755925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0F3A-87DF-E245-B7DA-8CC38F5386BA}"/>
              </a:ext>
            </a:extLst>
          </p:cNvPr>
          <p:cNvSpPr>
            <a:spLocks noGrp="1"/>
          </p:cNvSpPr>
          <p:nvPr>
            <p:ph type="title"/>
          </p:nvPr>
        </p:nvSpPr>
        <p:spPr>
          <a:xfrm>
            <a:off x="630238" y="1305058"/>
            <a:ext cx="2949575" cy="1069975"/>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79127289-912C-3F43-ACF3-66943290AF73}"/>
              </a:ext>
            </a:extLst>
          </p:cNvPr>
          <p:cNvSpPr>
            <a:spLocks noGrp="1"/>
          </p:cNvSpPr>
          <p:nvPr>
            <p:ph type="pic" idx="1"/>
          </p:nvPr>
        </p:nvSpPr>
        <p:spPr>
          <a:xfrm>
            <a:off x="3887788" y="1305059"/>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ABC68C-89C6-EC4F-BF64-11771305B733}"/>
              </a:ext>
            </a:extLst>
          </p:cNvPr>
          <p:cNvSpPr>
            <a:spLocks noGrp="1"/>
          </p:cNvSpPr>
          <p:nvPr>
            <p:ph type="body" sz="half" idx="2"/>
          </p:nvPr>
        </p:nvSpPr>
        <p:spPr>
          <a:xfrm>
            <a:off x="630238" y="2839452"/>
            <a:ext cx="2949575" cy="33471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DED7B1FB-6789-954B-8F3B-F45051C2158B}"/>
              </a:ext>
            </a:extLst>
          </p:cNvPr>
          <p:cNvSpPr>
            <a:spLocks noGrp="1"/>
          </p:cNvSpPr>
          <p:nvPr>
            <p:ph type="sldNum" sz="quarter" idx="12"/>
          </p:nvPr>
        </p:nvSpPr>
        <p:spPr/>
        <p:txBody>
          <a:bodyPr/>
          <a:lstStyle/>
          <a:p>
            <a:fld id="{931FFB38-7445-5944-8FA7-C475F63287C4}" type="slidenum">
              <a:rPr lang="en-US" smtClean="0"/>
              <a:t>‹#›</a:t>
            </a:fld>
            <a:endParaRPr lang="en-US"/>
          </a:p>
        </p:txBody>
      </p:sp>
    </p:spTree>
    <p:extLst>
      <p:ext uri="{BB962C8B-B14F-4D97-AF65-F5344CB8AC3E}">
        <p14:creationId xmlns:p14="http://schemas.microsoft.com/office/powerpoint/2010/main" val="3872667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27E41-7C9C-E240-B179-E2072A03DFA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F6E97D-D022-8F43-BD96-94E0BA28142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8965A86-4F31-3542-9325-B5C734E8AFF5}"/>
              </a:ext>
            </a:extLst>
          </p:cNvPr>
          <p:cNvSpPr>
            <a:spLocks noGrp="1"/>
          </p:cNvSpPr>
          <p:nvPr>
            <p:ph type="sldNum" sz="quarter" idx="12"/>
          </p:nvPr>
        </p:nvSpPr>
        <p:spPr/>
        <p:txBody>
          <a:bodyPr/>
          <a:lstStyle/>
          <a:p>
            <a:fld id="{655B876F-C2B3-4245-A5C9-17A218BD4DC6}" type="slidenum">
              <a:rPr lang="en-US" smtClean="0"/>
              <a:t>‹#›</a:t>
            </a:fld>
            <a:endParaRPr lang="en-US"/>
          </a:p>
        </p:txBody>
      </p:sp>
    </p:spTree>
    <p:extLst>
      <p:ext uri="{BB962C8B-B14F-4D97-AF65-F5344CB8AC3E}">
        <p14:creationId xmlns:p14="http://schemas.microsoft.com/office/powerpoint/2010/main" val="16599900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2723949"/>
            <a:ext cx="7886700" cy="345301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10481918"/>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871269-718A-C348-BEB9-3C6B1DE3F56B}"/>
              </a:ext>
            </a:extLst>
          </p:cNvPr>
          <p:cNvSpPr>
            <a:spLocks noGrp="1"/>
          </p:cNvSpPr>
          <p:nvPr>
            <p:ph type="title"/>
          </p:nvPr>
        </p:nvSpPr>
        <p:spPr>
          <a:xfrm>
            <a:off x="628650" y="1077394"/>
            <a:ext cx="7886700"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DBA4CCBA-4E4C-F944-AAEE-4FB0F35ECADA}"/>
              </a:ext>
            </a:extLst>
          </p:cNvPr>
          <p:cNvSpPr>
            <a:spLocks noGrp="1"/>
          </p:cNvSpPr>
          <p:nvPr>
            <p:ph type="body" idx="1"/>
          </p:nvPr>
        </p:nvSpPr>
        <p:spPr>
          <a:xfrm>
            <a:off x="628650" y="2406315"/>
            <a:ext cx="7886700" cy="377064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6" name="Slide Number Placeholder 5">
            <a:extLst>
              <a:ext uri="{FF2B5EF4-FFF2-40B4-BE49-F238E27FC236}">
                <a16:creationId xmlns:a16="http://schemas.microsoft.com/office/drawing/2014/main" id="{6C3E39C8-A83A-854F-985B-23F02CA2D10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31FFB38-7445-5944-8FA7-C475F63287C4}" type="slidenum">
              <a:rPr lang="en-US" smtClean="0"/>
              <a:pPr/>
              <a:t>‹#›</a:t>
            </a:fld>
            <a:endParaRPr lang="en-US" dirty="0"/>
          </a:p>
        </p:txBody>
      </p:sp>
    </p:spTree>
    <p:extLst>
      <p:ext uri="{BB962C8B-B14F-4D97-AF65-F5344CB8AC3E}">
        <p14:creationId xmlns:p14="http://schemas.microsoft.com/office/powerpoint/2010/main" val="7423518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8" r:id="rId5"/>
    <p:sldLayoutId id="2147483669" r:id="rId6"/>
    <p:sldLayoutId id="2147483671" r:id="rId7"/>
  </p:sldLayoutIdLst>
  <p:hf hdr="0" ft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918F6F-C28B-E24C-9EC8-5CF1CAB0194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83E38F-9A07-6D48-A619-E68E1950950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51ABEBB-6855-8E4E-B7F1-2793FC3286A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B876F-C2B3-4245-A5C9-17A218BD4DC6}" type="slidenum">
              <a:rPr lang="en-US" smtClean="0"/>
              <a:t>‹#›</a:t>
            </a:fld>
            <a:endParaRPr lang="en-US"/>
          </a:p>
        </p:txBody>
      </p:sp>
    </p:spTree>
    <p:extLst>
      <p:ext uri="{BB962C8B-B14F-4D97-AF65-F5344CB8AC3E}">
        <p14:creationId xmlns:p14="http://schemas.microsoft.com/office/powerpoint/2010/main" val="19356349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JP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1FBE-1436-7541-A52A-54C851F6CC57}"/>
              </a:ext>
            </a:extLst>
          </p:cNvPr>
          <p:cNvSpPr>
            <a:spLocks noGrp="1"/>
          </p:cNvSpPr>
          <p:nvPr>
            <p:ph type="ctrTitle"/>
          </p:nvPr>
        </p:nvSpPr>
        <p:spPr/>
        <p:txBody>
          <a:bodyPr/>
          <a:lstStyle/>
          <a:p>
            <a:r>
              <a:rPr lang="en-US" dirty="0" smtClean="0"/>
              <a:t/>
            </a:r>
            <a:br>
              <a:rPr lang="en-US" dirty="0" smtClean="0"/>
            </a:br>
            <a:r>
              <a:rPr lang="en-US" dirty="0" err="1" smtClean="0"/>
              <a:t>PREParation</a:t>
            </a:r>
            <a:r>
              <a:rPr lang="en-US" dirty="0" smtClean="0"/>
              <a:t> for Appalachian Research Experiences</a:t>
            </a:r>
            <a:br>
              <a:rPr lang="en-US" dirty="0" smtClean="0"/>
            </a:br>
            <a:r>
              <a:rPr lang="en-US" dirty="0" smtClean="0"/>
              <a:t>(PREPARE)</a:t>
            </a:r>
            <a:br>
              <a:rPr lang="en-US" dirty="0" smtClean="0"/>
            </a:br>
            <a:endParaRPr lang="en-US" dirty="0"/>
          </a:p>
        </p:txBody>
      </p:sp>
      <p:sp>
        <p:nvSpPr>
          <p:cNvPr id="3" name="Subtitle 2">
            <a:extLst>
              <a:ext uri="{FF2B5EF4-FFF2-40B4-BE49-F238E27FC236}">
                <a16:creationId xmlns:a16="http://schemas.microsoft.com/office/drawing/2014/main" id="{CDF2C89A-EF3A-4F4C-B2F7-6A80B45F7868}"/>
              </a:ext>
            </a:extLst>
          </p:cNvPr>
          <p:cNvSpPr>
            <a:spLocks noGrp="1"/>
          </p:cNvSpPr>
          <p:nvPr>
            <p:ph type="subTitle" idx="1"/>
          </p:nvPr>
        </p:nvSpPr>
        <p:spPr/>
        <p:txBody>
          <a:bodyPr>
            <a:normAutofit fontScale="62500" lnSpcReduction="20000"/>
          </a:bodyPr>
          <a:lstStyle/>
          <a:p>
            <a:r>
              <a:rPr lang="en-US" dirty="0" smtClean="0"/>
              <a:t>Karen Fletcher, </a:t>
            </a:r>
          </a:p>
          <a:p>
            <a:r>
              <a:rPr lang="en-US" dirty="0" smtClean="0"/>
              <a:t>Director, Grants Resources &amp; Services</a:t>
            </a:r>
          </a:p>
          <a:p>
            <a:r>
              <a:rPr lang="en-US" dirty="0" smtClean="0"/>
              <a:t>Appalachian State University</a:t>
            </a:r>
            <a:endParaRPr lang="en-US" dirty="0"/>
          </a:p>
        </p:txBody>
      </p:sp>
    </p:spTree>
    <p:extLst>
      <p:ext uri="{BB962C8B-B14F-4D97-AF65-F5344CB8AC3E}">
        <p14:creationId xmlns:p14="http://schemas.microsoft.com/office/powerpoint/2010/main" val="3288934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7104-C8DC-8643-A6B1-D87EB4E5B9F6}"/>
              </a:ext>
            </a:extLst>
          </p:cNvPr>
          <p:cNvSpPr>
            <a:spLocks noGrp="1"/>
          </p:cNvSpPr>
          <p:nvPr>
            <p:ph type="title"/>
          </p:nvPr>
        </p:nvSpPr>
        <p:spPr/>
        <p:txBody>
          <a:bodyPr/>
          <a:lstStyle/>
          <a:p>
            <a:r>
              <a:rPr lang="en-US" dirty="0" smtClean="0"/>
              <a:t>Monthly Program Requirements</a:t>
            </a:r>
            <a:endParaRPr lang="en-US" dirty="0"/>
          </a:p>
        </p:txBody>
      </p:sp>
      <p:sp>
        <p:nvSpPr>
          <p:cNvPr id="3" name="Content Placeholder 2">
            <a:extLst>
              <a:ext uri="{FF2B5EF4-FFF2-40B4-BE49-F238E27FC236}">
                <a16:creationId xmlns:a16="http://schemas.microsoft.com/office/drawing/2014/main" id="{974118DB-9781-224E-8014-0D90E24F3AB9}"/>
              </a:ext>
            </a:extLst>
          </p:cNvPr>
          <p:cNvSpPr>
            <a:spLocks noGrp="1"/>
          </p:cNvSpPr>
          <p:nvPr>
            <p:ph idx="1"/>
          </p:nvPr>
        </p:nvSpPr>
        <p:spPr/>
        <p:txBody>
          <a:bodyPr/>
          <a:lstStyle/>
          <a:p>
            <a:r>
              <a:rPr lang="en-US" dirty="0" smtClean="0"/>
              <a:t>Senior </a:t>
            </a:r>
            <a:r>
              <a:rPr lang="en-US" dirty="0"/>
              <a:t>m</a:t>
            </a:r>
            <a:r>
              <a:rPr lang="en-US" dirty="0" smtClean="0"/>
              <a:t>entor/mentee meetings</a:t>
            </a:r>
          </a:p>
          <a:p>
            <a:r>
              <a:rPr lang="en-US" dirty="0" smtClean="0"/>
              <a:t>Educational session</a:t>
            </a:r>
          </a:p>
          <a:p>
            <a:r>
              <a:rPr lang="en-US" dirty="0" smtClean="0"/>
              <a:t>Supplemental reading</a:t>
            </a:r>
          </a:p>
          <a:p>
            <a:r>
              <a:rPr lang="en-US" dirty="0" smtClean="0"/>
              <a:t>Meetings with Office of Research personnel as needed</a:t>
            </a:r>
            <a:endParaRPr lang="en-US" dirty="0"/>
          </a:p>
        </p:txBody>
      </p:sp>
      <p:sp>
        <p:nvSpPr>
          <p:cNvPr id="4" name="Slide Number Placeholder 3">
            <a:extLst>
              <a:ext uri="{FF2B5EF4-FFF2-40B4-BE49-F238E27FC236}">
                <a16:creationId xmlns:a16="http://schemas.microsoft.com/office/drawing/2014/main" id="{DB1CF2F5-3DE5-E74E-9AD3-55A1D8CE40BD}"/>
              </a:ext>
            </a:extLst>
          </p:cNvPr>
          <p:cNvSpPr>
            <a:spLocks noGrp="1"/>
          </p:cNvSpPr>
          <p:nvPr>
            <p:ph type="sldNum" sz="quarter" idx="12"/>
          </p:nvPr>
        </p:nvSpPr>
        <p:spPr/>
        <p:txBody>
          <a:bodyPr/>
          <a:lstStyle/>
          <a:p>
            <a:fld id="{931FFB38-7445-5944-8FA7-C475F63287C4}" type="slidenum">
              <a:rPr lang="en-US" smtClean="0"/>
              <a:t>10</a:t>
            </a:fld>
            <a:endParaRPr lang="en-US" dirty="0"/>
          </a:p>
        </p:txBody>
      </p:sp>
    </p:spTree>
    <p:extLst>
      <p:ext uri="{BB962C8B-B14F-4D97-AF65-F5344CB8AC3E}">
        <p14:creationId xmlns:p14="http://schemas.microsoft.com/office/powerpoint/2010/main" val="164396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7104-C8DC-8643-A6B1-D87EB4E5B9F6}"/>
              </a:ext>
            </a:extLst>
          </p:cNvPr>
          <p:cNvSpPr>
            <a:spLocks noGrp="1"/>
          </p:cNvSpPr>
          <p:nvPr>
            <p:ph type="title"/>
          </p:nvPr>
        </p:nvSpPr>
        <p:spPr/>
        <p:txBody>
          <a:bodyPr/>
          <a:lstStyle/>
          <a:p>
            <a:r>
              <a:rPr lang="en-US" dirty="0" smtClean="0"/>
              <a:t>Results</a:t>
            </a:r>
            <a:endParaRPr lang="en-US" dirty="0"/>
          </a:p>
        </p:txBody>
      </p:sp>
      <p:sp>
        <p:nvSpPr>
          <p:cNvPr id="3" name="Content Placeholder 2">
            <a:extLst>
              <a:ext uri="{FF2B5EF4-FFF2-40B4-BE49-F238E27FC236}">
                <a16:creationId xmlns:a16="http://schemas.microsoft.com/office/drawing/2014/main" id="{974118DB-9781-224E-8014-0D90E24F3AB9}"/>
              </a:ext>
            </a:extLst>
          </p:cNvPr>
          <p:cNvSpPr>
            <a:spLocks noGrp="1"/>
          </p:cNvSpPr>
          <p:nvPr>
            <p:ph idx="1"/>
          </p:nvPr>
        </p:nvSpPr>
        <p:spPr/>
        <p:txBody>
          <a:bodyPr>
            <a:normAutofit/>
          </a:bodyPr>
          <a:lstStyle/>
          <a:p>
            <a:r>
              <a:rPr lang="en-US" dirty="0" smtClean="0"/>
              <a:t>Seven out of the nine mentees attended at least six education sessions</a:t>
            </a:r>
          </a:p>
          <a:p>
            <a:endParaRPr lang="en-US" dirty="0" smtClean="0"/>
          </a:p>
          <a:p>
            <a:r>
              <a:rPr lang="en-US" dirty="0"/>
              <a:t>Seven out of the nine mentees submitted either an internal or an external grant proposal</a:t>
            </a:r>
          </a:p>
          <a:p>
            <a:endParaRPr lang="en-US" dirty="0"/>
          </a:p>
          <a:p>
            <a:endParaRPr lang="en-US" dirty="0" smtClean="0"/>
          </a:p>
        </p:txBody>
      </p:sp>
      <p:sp>
        <p:nvSpPr>
          <p:cNvPr id="4" name="Slide Number Placeholder 3">
            <a:extLst>
              <a:ext uri="{FF2B5EF4-FFF2-40B4-BE49-F238E27FC236}">
                <a16:creationId xmlns:a16="http://schemas.microsoft.com/office/drawing/2014/main" id="{DB1CF2F5-3DE5-E74E-9AD3-55A1D8CE40BD}"/>
              </a:ext>
            </a:extLst>
          </p:cNvPr>
          <p:cNvSpPr>
            <a:spLocks noGrp="1"/>
          </p:cNvSpPr>
          <p:nvPr>
            <p:ph type="sldNum" sz="quarter" idx="12"/>
          </p:nvPr>
        </p:nvSpPr>
        <p:spPr/>
        <p:txBody>
          <a:bodyPr/>
          <a:lstStyle/>
          <a:p>
            <a:fld id="{931FFB38-7445-5944-8FA7-C475F63287C4}" type="slidenum">
              <a:rPr lang="en-US" smtClean="0"/>
              <a:t>11</a:t>
            </a:fld>
            <a:endParaRPr lang="en-US" dirty="0"/>
          </a:p>
        </p:txBody>
      </p:sp>
    </p:spTree>
    <p:extLst>
      <p:ext uri="{BB962C8B-B14F-4D97-AF65-F5344CB8AC3E}">
        <p14:creationId xmlns:p14="http://schemas.microsoft.com/office/powerpoint/2010/main" val="3846070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7104-C8DC-8643-A6B1-D87EB4E5B9F6}"/>
              </a:ext>
            </a:extLst>
          </p:cNvPr>
          <p:cNvSpPr>
            <a:spLocks noGrp="1"/>
          </p:cNvSpPr>
          <p:nvPr>
            <p:ph type="title"/>
          </p:nvPr>
        </p:nvSpPr>
        <p:spPr/>
        <p:txBody>
          <a:bodyPr/>
          <a:lstStyle/>
          <a:p>
            <a:r>
              <a:rPr lang="en-US" dirty="0" smtClean="0"/>
              <a:t>Feedback:</a:t>
            </a:r>
            <a:endParaRPr lang="en-US" dirty="0"/>
          </a:p>
        </p:txBody>
      </p:sp>
      <p:sp>
        <p:nvSpPr>
          <p:cNvPr id="3" name="Content Placeholder 2">
            <a:extLst>
              <a:ext uri="{FF2B5EF4-FFF2-40B4-BE49-F238E27FC236}">
                <a16:creationId xmlns:a16="http://schemas.microsoft.com/office/drawing/2014/main" id="{974118DB-9781-224E-8014-0D90E24F3AB9}"/>
              </a:ext>
            </a:extLst>
          </p:cNvPr>
          <p:cNvSpPr>
            <a:spLocks noGrp="1"/>
          </p:cNvSpPr>
          <p:nvPr>
            <p:ph idx="1"/>
          </p:nvPr>
        </p:nvSpPr>
        <p:spPr/>
        <p:txBody>
          <a:bodyPr>
            <a:normAutofit fontScale="92500" lnSpcReduction="10000"/>
          </a:bodyPr>
          <a:lstStyle/>
          <a:p>
            <a:pPr marL="0" indent="0">
              <a:buNone/>
            </a:pPr>
            <a:r>
              <a:rPr lang="en-US" dirty="0" smtClean="0"/>
              <a:t>“What </a:t>
            </a:r>
            <a:r>
              <a:rPr lang="en-US" dirty="0"/>
              <a:t>came out of that initial </a:t>
            </a:r>
            <a:r>
              <a:rPr lang="en-US" dirty="0" smtClean="0"/>
              <a:t>meeting…was </a:t>
            </a:r>
            <a:r>
              <a:rPr lang="en-US" dirty="0"/>
              <a:t>that all of my </a:t>
            </a:r>
            <a:r>
              <a:rPr lang="en-US" dirty="0" smtClean="0"/>
              <a:t>mentees…who </a:t>
            </a:r>
            <a:r>
              <a:rPr lang="en-US" dirty="0"/>
              <a:t>are further along in their careers - felt overwhelming stress because of their workload and personal </a:t>
            </a:r>
            <a:r>
              <a:rPr lang="en-US" dirty="0" smtClean="0"/>
              <a:t>lives…there </a:t>
            </a:r>
            <a:r>
              <a:rPr lang="en-US" dirty="0"/>
              <a:t>appears to be a lot of stress in balancing the intensely time-consuming, clinical nature of their respective undergraduate and graduate programs with the need to conduct, publish, and fund their research</a:t>
            </a:r>
            <a:r>
              <a:rPr lang="en-US" dirty="0" smtClean="0"/>
              <a:t>.” </a:t>
            </a:r>
          </a:p>
          <a:p>
            <a:endParaRPr lang="en-US" dirty="0"/>
          </a:p>
        </p:txBody>
      </p:sp>
      <p:sp>
        <p:nvSpPr>
          <p:cNvPr id="4" name="Slide Number Placeholder 3">
            <a:extLst>
              <a:ext uri="{FF2B5EF4-FFF2-40B4-BE49-F238E27FC236}">
                <a16:creationId xmlns:a16="http://schemas.microsoft.com/office/drawing/2014/main" id="{DB1CF2F5-3DE5-E74E-9AD3-55A1D8CE40BD}"/>
              </a:ext>
            </a:extLst>
          </p:cNvPr>
          <p:cNvSpPr>
            <a:spLocks noGrp="1"/>
          </p:cNvSpPr>
          <p:nvPr>
            <p:ph type="sldNum" sz="quarter" idx="12"/>
          </p:nvPr>
        </p:nvSpPr>
        <p:spPr/>
        <p:txBody>
          <a:bodyPr/>
          <a:lstStyle/>
          <a:p>
            <a:fld id="{931FFB38-7445-5944-8FA7-C475F63287C4}" type="slidenum">
              <a:rPr lang="en-US" smtClean="0"/>
              <a:t>12</a:t>
            </a:fld>
            <a:endParaRPr lang="en-US" dirty="0"/>
          </a:p>
        </p:txBody>
      </p:sp>
    </p:spTree>
    <p:extLst>
      <p:ext uri="{BB962C8B-B14F-4D97-AF65-F5344CB8AC3E}">
        <p14:creationId xmlns:p14="http://schemas.microsoft.com/office/powerpoint/2010/main" val="1913514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7104-C8DC-8643-A6B1-D87EB4E5B9F6}"/>
              </a:ext>
            </a:extLst>
          </p:cNvPr>
          <p:cNvSpPr>
            <a:spLocks noGrp="1"/>
          </p:cNvSpPr>
          <p:nvPr>
            <p:ph type="title"/>
          </p:nvPr>
        </p:nvSpPr>
        <p:spPr/>
        <p:txBody>
          <a:bodyPr/>
          <a:lstStyle/>
          <a:p>
            <a:r>
              <a:rPr lang="en-US" dirty="0" smtClean="0"/>
              <a:t>Feedback:</a:t>
            </a:r>
            <a:endParaRPr lang="en-US" dirty="0"/>
          </a:p>
        </p:txBody>
      </p:sp>
      <p:sp>
        <p:nvSpPr>
          <p:cNvPr id="3" name="Content Placeholder 2">
            <a:extLst>
              <a:ext uri="{FF2B5EF4-FFF2-40B4-BE49-F238E27FC236}">
                <a16:creationId xmlns:a16="http://schemas.microsoft.com/office/drawing/2014/main" id="{974118DB-9781-224E-8014-0D90E24F3AB9}"/>
              </a:ext>
            </a:extLst>
          </p:cNvPr>
          <p:cNvSpPr>
            <a:spLocks noGrp="1"/>
          </p:cNvSpPr>
          <p:nvPr>
            <p:ph idx="1"/>
          </p:nvPr>
        </p:nvSpPr>
        <p:spPr/>
        <p:txBody>
          <a:bodyPr>
            <a:normAutofit/>
          </a:bodyPr>
          <a:lstStyle/>
          <a:p>
            <a:pPr marL="0" indent="0">
              <a:buNone/>
            </a:pPr>
            <a:r>
              <a:rPr lang="en-US" dirty="0" smtClean="0"/>
              <a:t>“What </a:t>
            </a:r>
            <a:r>
              <a:rPr lang="en-US" dirty="0"/>
              <a:t>they most wanted out of mentoring was not the writing help that I was anticipating (and what I think PREPARE was set up to do), but rather the social support and advice about navigating the "soft-skills" of the job, as well as just connecting with other people who shared their research interests</a:t>
            </a:r>
            <a:r>
              <a:rPr lang="en-US" dirty="0" smtClean="0"/>
              <a:t>.” </a:t>
            </a:r>
          </a:p>
          <a:p>
            <a:endParaRPr lang="en-US" dirty="0"/>
          </a:p>
        </p:txBody>
      </p:sp>
      <p:sp>
        <p:nvSpPr>
          <p:cNvPr id="4" name="Slide Number Placeholder 3">
            <a:extLst>
              <a:ext uri="{FF2B5EF4-FFF2-40B4-BE49-F238E27FC236}">
                <a16:creationId xmlns:a16="http://schemas.microsoft.com/office/drawing/2014/main" id="{DB1CF2F5-3DE5-E74E-9AD3-55A1D8CE40BD}"/>
              </a:ext>
            </a:extLst>
          </p:cNvPr>
          <p:cNvSpPr>
            <a:spLocks noGrp="1"/>
          </p:cNvSpPr>
          <p:nvPr>
            <p:ph type="sldNum" sz="quarter" idx="12"/>
          </p:nvPr>
        </p:nvSpPr>
        <p:spPr/>
        <p:txBody>
          <a:bodyPr/>
          <a:lstStyle/>
          <a:p>
            <a:fld id="{931FFB38-7445-5944-8FA7-C475F63287C4}" type="slidenum">
              <a:rPr lang="en-US" smtClean="0"/>
              <a:t>13</a:t>
            </a:fld>
            <a:endParaRPr lang="en-US" dirty="0"/>
          </a:p>
        </p:txBody>
      </p:sp>
    </p:spTree>
    <p:extLst>
      <p:ext uri="{BB962C8B-B14F-4D97-AF65-F5344CB8AC3E}">
        <p14:creationId xmlns:p14="http://schemas.microsoft.com/office/powerpoint/2010/main" val="1020511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7104-C8DC-8643-A6B1-D87EB4E5B9F6}"/>
              </a:ext>
            </a:extLst>
          </p:cNvPr>
          <p:cNvSpPr>
            <a:spLocks noGrp="1"/>
          </p:cNvSpPr>
          <p:nvPr>
            <p:ph type="title"/>
          </p:nvPr>
        </p:nvSpPr>
        <p:spPr/>
        <p:txBody>
          <a:bodyPr/>
          <a:lstStyle/>
          <a:p>
            <a:r>
              <a:rPr lang="en-US" dirty="0" smtClean="0"/>
              <a:t>The Future</a:t>
            </a:r>
            <a:endParaRPr lang="en-US" dirty="0"/>
          </a:p>
        </p:txBody>
      </p:sp>
      <p:sp>
        <p:nvSpPr>
          <p:cNvPr id="3" name="Content Placeholder 2">
            <a:extLst>
              <a:ext uri="{FF2B5EF4-FFF2-40B4-BE49-F238E27FC236}">
                <a16:creationId xmlns:a16="http://schemas.microsoft.com/office/drawing/2014/main" id="{974118DB-9781-224E-8014-0D90E24F3AB9}"/>
              </a:ext>
            </a:extLst>
          </p:cNvPr>
          <p:cNvSpPr>
            <a:spLocks noGrp="1"/>
          </p:cNvSpPr>
          <p:nvPr>
            <p:ph idx="1"/>
          </p:nvPr>
        </p:nvSpPr>
        <p:spPr/>
        <p:txBody>
          <a:bodyPr>
            <a:normAutofit fontScale="92500"/>
          </a:bodyPr>
          <a:lstStyle/>
          <a:p>
            <a:r>
              <a:rPr lang="en-US" dirty="0" smtClean="0"/>
              <a:t>Continue to monitor mentee output </a:t>
            </a:r>
          </a:p>
          <a:p>
            <a:r>
              <a:rPr lang="en-US" dirty="0" smtClean="0"/>
              <a:t>NSF ADVANCE grant submission</a:t>
            </a:r>
          </a:p>
          <a:p>
            <a:r>
              <a:rPr lang="en-US" dirty="0" smtClean="0"/>
              <a:t>No funding </a:t>
            </a:r>
          </a:p>
          <a:p>
            <a:pPr lvl="1"/>
            <a:r>
              <a:rPr lang="en-US" dirty="0" smtClean="0"/>
              <a:t>Volunteers</a:t>
            </a:r>
          </a:p>
          <a:p>
            <a:r>
              <a:rPr lang="en-US" dirty="0" smtClean="0"/>
              <a:t>Expanding to the College of Arts &amp; Sciences</a:t>
            </a:r>
          </a:p>
          <a:p>
            <a:pPr lvl="1"/>
            <a:r>
              <a:rPr lang="en-US" dirty="0"/>
              <a:t>Focus on Early Career </a:t>
            </a:r>
            <a:r>
              <a:rPr lang="en-US" dirty="0" smtClean="0"/>
              <a:t>Awards</a:t>
            </a:r>
          </a:p>
          <a:p>
            <a:pPr lvl="1"/>
            <a:r>
              <a:rPr lang="en-US" dirty="0" smtClean="0"/>
              <a:t>Add component of Research Readiness Awareness</a:t>
            </a:r>
            <a:endParaRPr lang="en-US" dirty="0"/>
          </a:p>
          <a:p>
            <a:endParaRPr lang="en-US" dirty="0" smtClean="0"/>
          </a:p>
          <a:p>
            <a:pPr marL="0" indent="0">
              <a:buNone/>
            </a:pPr>
            <a:endParaRPr lang="en-US" dirty="0" smtClean="0"/>
          </a:p>
        </p:txBody>
      </p:sp>
      <p:sp>
        <p:nvSpPr>
          <p:cNvPr id="4" name="Slide Number Placeholder 3">
            <a:extLst>
              <a:ext uri="{FF2B5EF4-FFF2-40B4-BE49-F238E27FC236}">
                <a16:creationId xmlns:a16="http://schemas.microsoft.com/office/drawing/2014/main" id="{DB1CF2F5-3DE5-E74E-9AD3-55A1D8CE40BD}"/>
              </a:ext>
            </a:extLst>
          </p:cNvPr>
          <p:cNvSpPr>
            <a:spLocks noGrp="1"/>
          </p:cNvSpPr>
          <p:nvPr>
            <p:ph type="sldNum" sz="quarter" idx="12"/>
          </p:nvPr>
        </p:nvSpPr>
        <p:spPr/>
        <p:txBody>
          <a:bodyPr/>
          <a:lstStyle/>
          <a:p>
            <a:fld id="{931FFB38-7445-5944-8FA7-C475F63287C4}" type="slidenum">
              <a:rPr lang="en-US" smtClean="0"/>
              <a:t>14</a:t>
            </a:fld>
            <a:endParaRPr lang="en-US" dirty="0"/>
          </a:p>
        </p:txBody>
      </p:sp>
    </p:spTree>
    <p:extLst>
      <p:ext uri="{BB962C8B-B14F-4D97-AF65-F5344CB8AC3E}">
        <p14:creationId xmlns:p14="http://schemas.microsoft.com/office/powerpoint/2010/main" val="4161951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4118DB-9781-224E-8014-0D90E24F3AB9}"/>
              </a:ext>
            </a:extLst>
          </p:cNvPr>
          <p:cNvSpPr>
            <a:spLocks noGrp="1"/>
          </p:cNvSpPr>
          <p:nvPr>
            <p:ph idx="1"/>
          </p:nvPr>
        </p:nvSpPr>
        <p:spPr/>
        <p:txBody>
          <a:bodyPr/>
          <a:lstStyle/>
          <a:p>
            <a:pPr marL="0" indent="0">
              <a:buNone/>
            </a:pPr>
            <a:endParaRPr lang="en-US" dirty="0" smtClean="0"/>
          </a:p>
          <a:p>
            <a:pPr marL="0" indent="0" algn="ctr">
              <a:buNone/>
            </a:pPr>
            <a:r>
              <a:rPr lang="en-US" dirty="0" smtClean="0"/>
              <a:t>Questions?</a:t>
            </a:r>
            <a:endParaRPr lang="en-US" dirty="0"/>
          </a:p>
        </p:txBody>
      </p:sp>
      <p:sp>
        <p:nvSpPr>
          <p:cNvPr id="4" name="Slide Number Placeholder 3">
            <a:extLst>
              <a:ext uri="{FF2B5EF4-FFF2-40B4-BE49-F238E27FC236}">
                <a16:creationId xmlns:a16="http://schemas.microsoft.com/office/drawing/2014/main" id="{DB1CF2F5-3DE5-E74E-9AD3-55A1D8CE40BD}"/>
              </a:ext>
            </a:extLst>
          </p:cNvPr>
          <p:cNvSpPr>
            <a:spLocks noGrp="1"/>
          </p:cNvSpPr>
          <p:nvPr>
            <p:ph type="sldNum" sz="quarter" idx="12"/>
          </p:nvPr>
        </p:nvSpPr>
        <p:spPr/>
        <p:txBody>
          <a:bodyPr/>
          <a:lstStyle/>
          <a:p>
            <a:fld id="{931FFB38-7445-5944-8FA7-C475F63287C4}" type="slidenum">
              <a:rPr lang="en-US" smtClean="0"/>
              <a:t>15</a:t>
            </a:fld>
            <a:endParaRPr lang="en-US" dirty="0"/>
          </a:p>
        </p:txBody>
      </p:sp>
    </p:spTree>
    <p:extLst>
      <p:ext uri="{BB962C8B-B14F-4D97-AF65-F5344CB8AC3E}">
        <p14:creationId xmlns:p14="http://schemas.microsoft.com/office/powerpoint/2010/main" val="2300054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1FBE-1436-7541-A52A-54C851F6CC57}"/>
              </a:ext>
            </a:extLst>
          </p:cNvPr>
          <p:cNvSpPr>
            <a:spLocks noGrp="1"/>
          </p:cNvSpPr>
          <p:nvPr>
            <p:ph type="ctrTitle"/>
          </p:nvPr>
        </p:nvSpPr>
        <p:spPr/>
        <p:txBody>
          <a:bodyPr/>
          <a:lstStyle/>
          <a:p>
            <a:r>
              <a:rPr lang="en-US" dirty="0" smtClean="0"/>
              <a:t>The Problem with Contracts: </a:t>
            </a:r>
            <a:br>
              <a:rPr lang="en-US" dirty="0" smtClean="0"/>
            </a:br>
            <a:r>
              <a:rPr lang="en-US" dirty="0" smtClean="0"/>
              <a:t>A Triage Solution for Business Agreements</a:t>
            </a:r>
            <a:endParaRPr lang="en-US" dirty="0"/>
          </a:p>
        </p:txBody>
      </p:sp>
      <p:sp>
        <p:nvSpPr>
          <p:cNvPr id="3" name="Subtitle 2">
            <a:extLst>
              <a:ext uri="{FF2B5EF4-FFF2-40B4-BE49-F238E27FC236}">
                <a16:creationId xmlns:a16="http://schemas.microsoft.com/office/drawing/2014/main" id="{CDF2C89A-EF3A-4F4C-B2F7-6A80B45F7868}"/>
              </a:ext>
            </a:extLst>
          </p:cNvPr>
          <p:cNvSpPr>
            <a:spLocks noGrp="1"/>
          </p:cNvSpPr>
          <p:nvPr>
            <p:ph type="subTitle" idx="1"/>
          </p:nvPr>
        </p:nvSpPr>
        <p:spPr/>
        <p:txBody>
          <a:bodyPr>
            <a:normAutofit/>
          </a:bodyPr>
          <a:lstStyle/>
          <a:p>
            <a:r>
              <a:rPr lang="en-US" dirty="0" smtClean="0"/>
              <a:t>Megan Moore, Co-Investigator</a:t>
            </a:r>
          </a:p>
          <a:p>
            <a:r>
              <a:rPr lang="en-US" dirty="0" smtClean="0"/>
              <a:t>Harvard University</a:t>
            </a:r>
            <a:endParaRPr lang="en-US" dirty="0"/>
          </a:p>
        </p:txBody>
      </p:sp>
    </p:spTree>
    <p:extLst>
      <p:ext uri="{BB962C8B-B14F-4D97-AF65-F5344CB8AC3E}">
        <p14:creationId xmlns:p14="http://schemas.microsoft.com/office/powerpoint/2010/main" val="3288934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7104-C8DC-8643-A6B1-D87EB4E5B9F6}"/>
              </a:ext>
            </a:extLst>
          </p:cNvPr>
          <p:cNvSpPr>
            <a:spLocks noGrp="1"/>
          </p:cNvSpPr>
          <p:nvPr>
            <p:ph type="title"/>
          </p:nvPr>
        </p:nvSpPr>
        <p:spPr/>
        <p:txBody>
          <a:bodyPr/>
          <a:lstStyle/>
          <a:p>
            <a:pPr algn="ctr"/>
            <a:r>
              <a:rPr lang="en-US" dirty="0" smtClean="0">
                <a:ln w="0"/>
                <a:solidFill>
                  <a:schemeClr val="accent1"/>
                </a:solidFill>
                <a:effectLst>
                  <a:outerShdw blurRad="38100" dist="25400" dir="5400000" algn="ctr" rotWithShape="0">
                    <a:srgbClr val="6E747A">
                      <a:alpha val="43000"/>
                    </a:srgbClr>
                  </a:outerShdw>
                </a:effectLst>
              </a:rPr>
              <a:t>The Problem(s) with Contracts</a:t>
            </a:r>
            <a:endParaRPr lang="en-US" dirty="0">
              <a:ln w="0"/>
              <a:solidFill>
                <a:schemeClr val="accent1"/>
              </a:solidFill>
              <a:effectLst>
                <a:outerShdw blurRad="38100" dist="25400" dir="5400000" algn="ctr" rotWithShape="0">
                  <a:srgbClr val="6E747A">
                    <a:alpha val="43000"/>
                  </a:srgbClr>
                </a:outerShdw>
              </a:effectLst>
            </a:endParaRPr>
          </a:p>
        </p:txBody>
      </p:sp>
      <p:sp>
        <p:nvSpPr>
          <p:cNvPr id="3" name="Content Placeholder 2">
            <a:extLst>
              <a:ext uri="{FF2B5EF4-FFF2-40B4-BE49-F238E27FC236}">
                <a16:creationId xmlns:a16="http://schemas.microsoft.com/office/drawing/2014/main" id="{974118DB-9781-224E-8014-0D90E24F3AB9}"/>
              </a:ext>
            </a:extLst>
          </p:cNvPr>
          <p:cNvSpPr>
            <a:spLocks noGrp="1"/>
          </p:cNvSpPr>
          <p:nvPr>
            <p:ph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DB1CF2F5-3DE5-E74E-9AD3-55A1D8CE40BD}"/>
              </a:ext>
            </a:extLst>
          </p:cNvPr>
          <p:cNvSpPr>
            <a:spLocks noGrp="1"/>
          </p:cNvSpPr>
          <p:nvPr>
            <p:ph type="sldNum" sz="quarter" idx="12"/>
          </p:nvPr>
        </p:nvSpPr>
        <p:spPr/>
        <p:txBody>
          <a:bodyPr/>
          <a:lstStyle/>
          <a:p>
            <a:fld id="{931FFB38-7445-5944-8FA7-C475F63287C4}" type="slidenum">
              <a:rPr lang="en-US" smtClean="0"/>
              <a:t>17</a:t>
            </a:fld>
            <a:endParaRPr lang="en-US" dirty="0"/>
          </a:p>
        </p:txBody>
      </p:sp>
      <p:graphicFrame>
        <p:nvGraphicFramePr>
          <p:cNvPr id="6" name="Diagram 5"/>
          <p:cNvGraphicFramePr/>
          <p:nvPr>
            <p:extLst>
              <p:ext uri="{D42A27DB-BD31-4B8C-83A1-F6EECF244321}">
                <p14:modId xmlns:p14="http://schemas.microsoft.com/office/powerpoint/2010/main" val="734345650"/>
              </p:ext>
            </p:extLst>
          </p:nvPr>
        </p:nvGraphicFramePr>
        <p:xfrm>
          <a:off x="1278835" y="1845785"/>
          <a:ext cx="6586330" cy="4538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4811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w="0"/>
                <a:solidFill>
                  <a:schemeClr val="accent1"/>
                </a:solidFill>
                <a:effectLst>
                  <a:outerShdw blurRad="38100" dist="25400" dir="5400000" algn="ctr" rotWithShape="0">
                    <a:srgbClr val="6E747A">
                      <a:alpha val="43000"/>
                    </a:srgbClr>
                  </a:outerShdw>
                </a:effectLst>
              </a:rPr>
              <a:t>Where to Begin?</a:t>
            </a:r>
            <a:endParaRPr lang="en-US" dirty="0">
              <a:ln w="0"/>
              <a:solidFill>
                <a:schemeClr val="accent1"/>
              </a:solidFill>
              <a:effectLst>
                <a:outerShdw blurRad="38100" dist="25400" dir="5400000" algn="ctr" rotWithShape="0">
                  <a:srgbClr val="6E747A">
                    <a:alpha val="43000"/>
                  </a:srgbClr>
                </a:outerShdw>
              </a:effectLst>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2943" y="2014331"/>
            <a:ext cx="6231605" cy="3863595"/>
          </a:xfrm>
        </p:spPr>
      </p:pic>
      <p:sp>
        <p:nvSpPr>
          <p:cNvPr id="4" name="Slide Number Placeholder 3"/>
          <p:cNvSpPr>
            <a:spLocks noGrp="1"/>
          </p:cNvSpPr>
          <p:nvPr>
            <p:ph type="sldNum" sz="quarter" idx="12"/>
          </p:nvPr>
        </p:nvSpPr>
        <p:spPr/>
        <p:txBody>
          <a:bodyPr/>
          <a:lstStyle/>
          <a:p>
            <a:fld id="{931FFB38-7445-5944-8FA7-C475F63287C4}" type="slidenum">
              <a:rPr lang="en-US" smtClean="0"/>
              <a:t>18</a:t>
            </a:fld>
            <a:endParaRPr lang="en-US"/>
          </a:p>
        </p:txBody>
      </p:sp>
    </p:spTree>
    <p:extLst>
      <p:ext uri="{BB962C8B-B14F-4D97-AF65-F5344CB8AC3E}">
        <p14:creationId xmlns:p14="http://schemas.microsoft.com/office/powerpoint/2010/main" val="3372092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w="0"/>
                <a:solidFill>
                  <a:schemeClr val="accent1"/>
                </a:solidFill>
                <a:effectLst>
                  <a:outerShdw blurRad="38100" dist="25400" dir="5400000" algn="ctr" rotWithShape="0">
                    <a:srgbClr val="6E747A">
                      <a:alpha val="43000"/>
                    </a:srgbClr>
                  </a:outerShdw>
                </a:effectLst>
              </a:rPr>
              <a:t>Design Phase</a:t>
            </a:r>
            <a:endParaRPr lang="en-US" dirty="0">
              <a:ln w="0"/>
              <a:solidFill>
                <a:schemeClr val="accent1"/>
              </a:solidFill>
              <a:effectLst>
                <a:outerShdw blurRad="38100" dist="25400" dir="5400000" algn="ctr" rotWithShape="0">
                  <a:srgbClr val="6E747A">
                    <a:alpha val="43000"/>
                  </a:srgbClr>
                </a:outerShdw>
              </a:effectLst>
            </a:endParaRPr>
          </a:p>
        </p:txBody>
      </p:sp>
      <p:sp>
        <p:nvSpPr>
          <p:cNvPr id="3" name="Slide Number Placeholder 2"/>
          <p:cNvSpPr>
            <a:spLocks noGrp="1"/>
          </p:cNvSpPr>
          <p:nvPr>
            <p:ph type="sldNum" sz="quarter" idx="12"/>
          </p:nvPr>
        </p:nvSpPr>
        <p:spPr/>
        <p:txBody>
          <a:bodyPr/>
          <a:lstStyle/>
          <a:p>
            <a:fld id="{931FFB38-7445-5944-8FA7-C475F63287C4}" type="slidenum">
              <a:rPr lang="en-US" smtClean="0"/>
              <a:t>19</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39" y="1957577"/>
            <a:ext cx="3723861" cy="2885199"/>
          </a:xfrm>
          <a:prstGeom prst="rect">
            <a:avLst/>
          </a:prstGeom>
          <a:ln w="38100">
            <a:solidFill>
              <a:schemeClr val="accent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2464" y="3127513"/>
            <a:ext cx="3584370" cy="2688277"/>
          </a:xfrm>
          <a:prstGeom prst="rect">
            <a:avLst/>
          </a:prstGeom>
          <a:ln w="38100">
            <a:solidFill>
              <a:schemeClr val="accent1"/>
            </a:solidFill>
          </a:ln>
        </p:spPr>
      </p:pic>
      <p:sp>
        <p:nvSpPr>
          <p:cNvPr id="6" name="Rectangle 5"/>
          <p:cNvSpPr/>
          <p:nvPr/>
        </p:nvSpPr>
        <p:spPr>
          <a:xfrm rot="1019244">
            <a:off x="4806258" y="1968929"/>
            <a:ext cx="3190988" cy="707886"/>
          </a:xfrm>
          <a:prstGeom prst="rect">
            <a:avLst/>
          </a:prstGeom>
          <a:noFill/>
        </p:spPr>
        <p:txBody>
          <a:bodyPr wrap="square" lIns="91440" tIns="45720" rIns="91440" bIns="45720">
            <a:spAutoFit/>
          </a:bodyPr>
          <a:lstStyle/>
          <a:p>
            <a:pPr algn="ctr"/>
            <a:r>
              <a:rPr lang="en-US" sz="2000" b="0" cap="none" spc="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W.A.I.T</a:t>
            </a:r>
          </a:p>
          <a:p>
            <a:pPr algn="ctr"/>
            <a:r>
              <a:rPr lang="en-US" sz="200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What Agreement Is This?</a:t>
            </a:r>
            <a:endParaRPr lang="en-US" sz="2000" b="0" cap="none" spc="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7" name="Rectangle 6"/>
          <p:cNvSpPr/>
          <p:nvPr/>
        </p:nvSpPr>
        <p:spPr>
          <a:xfrm rot="20795000">
            <a:off x="1048537" y="5342115"/>
            <a:ext cx="3323063" cy="400110"/>
          </a:xfrm>
          <a:prstGeom prst="rect">
            <a:avLst/>
          </a:prstGeom>
          <a:noFill/>
        </p:spPr>
        <p:txBody>
          <a:bodyPr wrap="square" lIns="91440" tIns="45720" rIns="91440" bIns="45720">
            <a:spAutoFit/>
          </a:bodyPr>
          <a:lstStyle/>
          <a:p>
            <a:pPr algn="ctr"/>
            <a:r>
              <a:rPr lang="en-US" sz="200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Planning Meeting!</a:t>
            </a:r>
            <a:endParaRPr lang="en-US" sz="20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4907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7104-C8DC-8643-A6B1-D87EB4E5B9F6}"/>
              </a:ext>
            </a:extLst>
          </p:cNvPr>
          <p:cNvSpPr>
            <a:spLocks noGrp="1"/>
          </p:cNvSpPr>
          <p:nvPr>
            <p:ph type="title"/>
          </p:nvPr>
        </p:nvSpPr>
        <p:spPr/>
        <p:txBody>
          <a:bodyPr/>
          <a:lstStyle/>
          <a:p>
            <a:r>
              <a:rPr lang="en-US" dirty="0" smtClean="0"/>
              <a:t>The Program</a:t>
            </a:r>
            <a:endParaRPr lang="en-US" dirty="0"/>
          </a:p>
        </p:txBody>
      </p:sp>
      <p:sp>
        <p:nvSpPr>
          <p:cNvPr id="3" name="Content Placeholder 2">
            <a:extLst>
              <a:ext uri="{FF2B5EF4-FFF2-40B4-BE49-F238E27FC236}">
                <a16:creationId xmlns:a16="http://schemas.microsoft.com/office/drawing/2014/main" id="{974118DB-9781-224E-8014-0D90E24F3AB9}"/>
              </a:ext>
            </a:extLst>
          </p:cNvPr>
          <p:cNvSpPr>
            <a:spLocks noGrp="1"/>
          </p:cNvSpPr>
          <p:nvPr>
            <p:ph idx="1"/>
          </p:nvPr>
        </p:nvSpPr>
        <p:spPr/>
        <p:txBody>
          <a:bodyPr>
            <a:normAutofit lnSpcReduction="10000"/>
          </a:bodyPr>
          <a:lstStyle/>
          <a:p>
            <a:r>
              <a:rPr lang="en-US" dirty="0" smtClean="0"/>
              <a:t>Fall 2017 – Spring 2018 (8 months)</a:t>
            </a:r>
          </a:p>
          <a:p>
            <a:r>
              <a:rPr lang="en-US" dirty="0" smtClean="0"/>
              <a:t>Beaver College of Health Sciences (BCHS)</a:t>
            </a:r>
          </a:p>
          <a:p>
            <a:r>
              <a:rPr lang="en-US" dirty="0" smtClean="0"/>
              <a:t>Nine mentees</a:t>
            </a:r>
          </a:p>
          <a:p>
            <a:r>
              <a:rPr lang="en-US" dirty="0" smtClean="0"/>
              <a:t>Matrix of Mentors</a:t>
            </a:r>
          </a:p>
          <a:p>
            <a:r>
              <a:rPr lang="en-US" dirty="0" smtClean="0"/>
              <a:t>8 Educational Sessions</a:t>
            </a:r>
          </a:p>
          <a:p>
            <a:r>
              <a:rPr lang="en-US" dirty="0" smtClean="0"/>
              <a:t>Increase NIH submissions/funding</a:t>
            </a:r>
          </a:p>
          <a:p>
            <a:pPr marL="0" indent="0">
              <a:buNone/>
            </a:pPr>
            <a:endParaRPr lang="en-US" dirty="0" smtClean="0"/>
          </a:p>
          <a:p>
            <a:endParaRPr lang="en-US" dirty="0"/>
          </a:p>
        </p:txBody>
      </p:sp>
      <p:sp>
        <p:nvSpPr>
          <p:cNvPr id="4" name="Slide Number Placeholder 3">
            <a:extLst>
              <a:ext uri="{FF2B5EF4-FFF2-40B4-BE49-F238E27FC236}">
                <a16:creationId xmlns:a16="http://schemas.microsoft.com/office/drawing/2014/main" id="{DB1CF2F5-3DE5-E74E-9AD3-55A1D8CE40BD}"/>
              </a:ext>
            </a:extLst>
          </p:cNvPr>
          <p:cNvSpPr>
            <a:spLocks noGrp="1"/>
          </p:cNvSpPr>
          <p:nvPr>
            <p:ph type="sldNum" sz="quarter" idx="12"/>
          </p:nvPr>
        </p:nvSpPr>
        <p:spPr/>
        <p:txBody>
          <a:bodyPr/>
          <a:lstStyle/>
          <a:p>
            <a:fld id="{931FFB38-7445-5944-8FA7-C475F63287C4}" type="slidenum">
              <a:rPr lang="en-US" smtClean="0"/>
              <a:t>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160" y="5861253"/>
            <a:ext cx="2365078" cy="493681"/>
          </a:xfrm>
          <a:prstGeom prst="rect">
            <a:avLst/>
          </a:prstGeom>
        </p:spPr>
      </p:pic>
    </p:spTree>
    <p:extLst>
      <p:ext uri="{BB962C8B-B14F-4D97-AF65-F5344CB8AC3E}">
        <p14:creationId xmlns:p14="http://schemas.microsoft.com/office/powerpoint/2010/main" val="1754811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w="0"/>
                <a:solidFill>
                  <a:schemeClr val="accent1"/>
                </a:solidFill>
                <a:effectLst>
                  <a:outerShdw blurRad="38100" dist="25400" dir="5400000" algn="ctr" rotWithShape="0">
                    <a:srgbClr val="6E747A">
                      <a:alpha val="43000"/>
                    </a:srgbClr>
                  </a:outerShdw>
                </a:effectLst>
              </a:rPr>
              <a:t>Design Phase</a:t>
            </a:r>
            <a:endParaRPr lang="en-US" dirty="0">
              <a:ln w="0"/>
              <a:solidFill>
                <a:schemeClr val="accent1"/>
              </a:solidFill>
              <a:effectLst>
                <a:outerShdw blurRad="38100" dist="25400" dir="5400000" algn="ctr" rotWithShape="0">
                  <a:srgbClr val="6E747A">
                    <a:alpha val="43000"/>
                  </a:srgbClr>
                </a:outerShdw>
              </a:effectLst>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8870" y="2144111"/>
            <a:ext cx="7786480" cy="3913058"/>
          </a:xfrm>
        </p:spPr>
      </p:pic>
      <p:sp>
        <p:nvSpPr>
          <p:cNvPr id="4" name="Slide Number Placeholder 3"/>
          <p:cNvSpPr>
            <a:spLocks noGrp="1"/>
          </p:cNvSpPr>
          <p:nvPr>
            <p:ph type="sldNum" sz="quarter" idx="12"/>
          </p:nvPr>
        </p:nvSpPr>
        <p:spPr/>
        <p:txBody>
          <a:bodyPr/>
          <a:lstStyle/>
          <a:p>
            <a:fld id="{931FFB38-7445-5944-8FA7-C475F63287C4}" type="slidenum">
              <a:rPr lang="en-US" smtClean="0"/>
              <a:t>20</a:t>
            </a:fld>
            <a:endParaRPr lang="en-US"/>
          </a:p>
        </p:txBody>
      </p:sp>
    </p:spTree>
    <p:extLst>
      <p:ext uri="{BB962C8B-B14F-4D97-AF65-F5344CB8AC3E}">
        <p14:creationId xmlns:p14="http://schemas.microsoft.com/office/powerpoint/2010/main" val="3452190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w="0"/>
                <a:solidFill>
                  <a:schemeClr val="accent1"/>
                </a:solidFill>
                <a:effectLst>
                  <a:outerShdw blurRad="38100" dist="25400" dir="5400000" algn="ctr" rotWithShape="0">
                    <a:srgbClr val="6E747A">
                      <a:alpha val="43000"/>
                    </a:srgbClr>
                  </a:outerShdw>
                </a:effectLst>
              </a:rPr>
              <a:t>Design Phase</a:t>
            </a:r>
            <a:endParaRPr lang="en-US" dirty="0">
              <a:ln w="0"/>
              <a:solidFill>
                <a:schemeClr val="accent1"/>
              </a:solidFill>
              <a:effectLst>
                <a:outerShdw blurRad="38100" dist="25400" dir="5400000" algn="ctr" rotWithShape="0">
                  <a:srgbClr val="6E747A">
                    <a:alpha val="43000"/>
                  </a:srgbClr>
                </a:outerShdw>
              </a:effectLst>
            </a:endParaRPr>
          </a:p>
        </p:txBody>
      </p:sp>
      <p:sp>
        <p:nvSpPr>
          <p:cNvPr id="4" name="Slide Number Placeholder 3"/>
          <p:cNvSpPr>
            <a:spLocks noGrp="1"/>
          </p:cNvSpPr>
          <p:nvPr>
            <p:ph type="sldNum" sz="quarter" idx="12"/>
          </p:nvPr>
        </p:nvSpPr>
        <p:spPr/>
        <p:txBody>
          <a:bodyPr/>
          <a:lstStyle/>
          <a:p>
            <a:fld id="{931FFB38-7445-5944-8FA7-C475F63287C4}" type="slidenum">
              <a:rPr lang="en-US" smtClean="0"/>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01175414"/>
              </p:ext>
            </p:extLst>
          </p:nvPr>
        </p:nvGraphicFramePr>
        <p:xfrm>
          <a:off x="628650" y="1722784"/>
          <a:ext cx="7886700" cy="4454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11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w="0"/>
                <a:solidFill>
                  <a:schemeClr val="accent1"/>
                </a:solidFill>
                <a:effectLst>
                  <a:outerShdw blurRad="38100" dist="25400" dir="5400000" algn="ctr" rotWithShape="0">
                    <a:srgbClr val="6E747A">
                      <a:alpha val="43000"/>
                    </a:srgbClr>
                  </a:outerShdw>
                </a:effectLst>
              </a:rPr>
              <a:t>Design Phase</a:t>
            </a:r>
            <a:endParaRPr lang="en-US" dirty="0">
              <a:ln w="0"/>
              <a:solidFill>
                <a:schemeClr val="accent1"/>
              </a:solidFill>
              <a:effectLst>
                <a:outerShdw blurRad="38100" dist="25400" dir="5400000" algn="ctr" rotWithShape="0">
                  <a:srgbClr val="6E747A">
                    <a:alpha val="43000"/>
                  </a:srgbClr>
                </a:outerShdw>
              </a:effectLst>
            </a:endParaRPr>
          </a:p>
        </p:txBody>
      </p:sp>
      <p:sp>
        <p:nvSpPr>
          <p:cNvPr id="3" name="Slide Number Placeholder 2"/>
          <p:cNvSpPr>
            <a:spLocks noGrp="1"/>
          </p:cNvSpPr>
          <p:nvPr>
            <p:ph type="sldNum" sz="quarter" idx="12"/>
          </p:nvPr>
        </p:nvSpPr>
        <p:spPr/>
        <p:txBody>
          <a:bodyPr/>
          <a:lstStyle/>
          <a:p>
            <a:fld id="{931FFB38-7445-5944-8FA7-C475F63287C4}" type="slidenum">
              <a:rPr lang="en-US" smtClean="0"/>
              <a:t>22</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49" y="2022055"/>
            <a:ext cx="2313333" cy="1887336"/>
          </a:xfrm>
          <a:prstGeom prst="rect">
            <a:avLst/>
          </a:prstGeom>
          <a:ln w="19050">
            <a:solidFill>
              <a:schemeClr val="accent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4147930"/>
            <a:ext cx="2313332" cy="1842053"/>
          </a:xfrm>
          <a:prstGeom prst="rect">
            <a:avLst/>
          </a:prstGeom>
          <a:ln w="19050">
            <a:solidFill>
              <a:schemeClr val="accent1"/>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6783" y="2305878"/>
            <a:ext cx="5247860" cy="3366052"/>
          </a:xfrm>
          <a:prstGeom prst="rect">
            <a:avLst/>
          </a:prstGeom>
          <a:ln w="38100">
            <a:solidFill>
              <a:schemeClr val="accent1"/>
            </a:solidFill>
          </a:ln>
        </p:spPr>
      </p:pic>
    </p:spTree>
    <p:extLst>
      <p:ext uri="{BB962C8B-B14F-4D97-AF65-F5344CB8AC3E}">
        <p14:creationId xmlns:p14="http://schemas.microsoft.com/office/powerpoint/2010/main" val="1277832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w="0"/>
                <a:solidFill>
                  <a:schemeClr val="accent1"/>
                </a:solidFill>
                <a:effectLst>
                  <a:outerShdw blurRad="38100" dist="25400" dir="5400000" algn="ctr" rotWithShape="0">
                    <a:srgbClr val="6E747A">
                      <a:alpha val="43000"/>
                    </a:srgbClr>
                  </a:outerShdw>
                </a:effectLst>
              </a:rPr>
              <a:t>Testing Phase</a:t>
            </a:r>
            <a:endParaRPr lang="en-US" dirty="0">
              <a:ln w="0"/>
              <a:solidFill>
                <a:schemeClr val="accent1"/>
              </a:solidFill>
              <a:effectLst>
                <a:outerShdw blurRad="38100" dist="25400" dir="5400000" algn="ctr" rotWithShape="0">
                  <a:srgbClr val="6E747A">
                    <a:alpha val="43000"/>
                  </a:srgbClr>
                </a:outerShdw>
              </a:effectLst>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61316" y="2722377"/>
            <a:ext cx="3127351" cy="2669753"/>
          </a:xfrm>
          <a:ln w="38100">
            <a:solidFill>
              <a:schemeClr val="accent1"/>
            </a:solidFill>
          </a:ln>
        </p:spPr>
      </p:pic>
      <p:sp>
        <p:nvSpPr>
          <p:cNvPr id="4" name="Slide Number Placeholder 3"/>
          <p:cNvSpPr>
            <a:spLocks noGrp="1"/>
          </p:cNvSpPr>
          <p:nvPr>
            <p:ph type="sldNum" sz="quarter" idx="12"/>
          </p:nvPr>
        </p:nvSpPr>
        <p:spPr/>
        <p:txBody>
          <a:bodyPr/>
          <a:lstStyle/>
          <a:p>
            <a:fld id="{931FFB38-7445-5944-8FA7-C475F63287C4}" type="slidenum">
              <a:rPr lang="en-US" smtClean="0"/>
              <a:t>23</a:t>
            </a:fld>
            <a:endParaRPr lang="en-US"/>
          </a:p>
        </p:txBody>
      </p:sp>
      <p:graphicFrame>
        <p:nvGraphicFramePr>
          <p:cNvPr id="6" name="Diagram 5"/>
          <p:cNvGraphicFramePr/>
          <p:nvPr>
            <p:extLst>
              <p:ext uri="{D42A27DB-BD31-4B8C-83A1-F6EECF244321}">
                <p14:modId xmlns:p14="http://schemas.microsoft.com/office/powerpoint/2010/main" val="2010941799"/>
              </p:ext>
            </p:extLst>
          </p:nvPr>
        </p:nvGraphicFramePr>
        <p:xfrm>
          <a:off x="115614" y="2302803"/>
          <a:ext cx="5433849" cy="37238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5735590" y="2202902"/>
            <a:ext cx="2178802" cy="400110"/>
          </a:xfrm>
          <a:prstGeom prst="rect">
            <a:avLst/>
          </a:prstGeom>
          <a:noFill/>
        </p:spPr>
        <p:txBody>
          <a:bodyPr wrap="none" rtlCol="0">
            <a:spAutoFit/>
          </a:bodyPr>
          <a:lstStyle/>
          <a:p>
            <a:r>
              <a:rPr lang="en-US" sz="2000" i="1" dirty="0" err="1" smtClean="0">
                <a:solidFill>
                  <a:schemeClr val="tx2"/>
                </a:solidFill>
                <a:latin typeface="Arial" panose="020B0604020202020204" pitchFamily="34" charset="0"/>
                <a:cs typeface="Arial" panose="020B0604020202020204" pitchFamily="34" charset="0"/>
              </a:rPr>
              <a:t>JotForm</a:t>
            </a:r>
            <a:r>
              <a:rPr lang="en-US" sz="2000" i="1" dirty="0" smtClean="0">
                <a:solidFill>
                  <a:schemeClr val="tx2"/>
                </a:solidFill>
                <a:latin typeface="Arial" panose="020B0604020202020204" pitchFamily="34" charset="0"/>
                <a:cs typeface="Arial" panose="020B0604020202020204" pitchFamily="34" charset="0"/>
              </a:rPr>
              <a:t> mapping</a:t>
            </a:r>
            <a:endParaRPr lang="en-US" sz="2000" i="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266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w="0"/>
                <a:solidFill>
                  <a:schemeClr val="accent1"/>
                </a:solidFill>
                <a:effectLst>
                  <a:outerShdw blurRad="38100" dist="25400" dir="5400000" algn="ctr" rotWithShape="0">
                    <a:srgbClr val="6E747A">
                      <a:alpha val="43000"/>
                    </a:srgbClr>
                  </a:outerShdw>
                </a:effectLst>
              </a:rPr>
              <a:t>Testing Phase</a:t>
            </a:r>
            <a:endParaRPr lang="en-US" dirty="0">
              <a:ln w="0"/>
              <a:solidFill>
                <a:schemeClr val="accent1"/>
              </a:solidFill>
              <a:effectLst>
                <a:outerShdw blurRad="38100" dist="25400" dir="5400000" algn="ctr" rotWithShape="0">
                  <a:srgbClr val="6E747A">
                    <a:alpha val="43000"/>
                  </a:srgbClr>
                </a:outerShdw>
              </a:effectLst>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09470351"/>
              </p:ext>
            </p:extLst>
          </p:nvPr>
        </p:nvGraphicFramePr>
        <p:xfrm>
          <a:off x="1143000" y="1934817"/>
          <a:ext cx="6858000" cy="422744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931FFB38-7445-5944-8FA7-C475F63287C4}" type="slidenum">
              <a:rPr lang="en-US" smtClean="0"/>
              <a:t>24</a:t>
            </a:fld>
            <a:endParaRPr lang="en-US"/>
          </a:p>
        </p:txBody>
      </p:sp>
      <p:sp>
        <p:nvSpPr>
          <p:cNvPr id="3" name="TextBox 2"/>
          <p:cNvSpPr txBox="1"/>
          <p:nvPr/>
        </p:nvSpPr>
        <p:spPr>
          <a:xfrm>
            <a:off x="5986668" y="2823167"/>
            <a:ext cx="2528682" cy="646331"/>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chemeClr val="tx2"/>
                </a:solidFill>
                <a:latin typeface="Arial" panose="020B0604020202020204" pitchFamily="34" charset="0"/>
                <a:cs typeface="Arial" panose="020B0604020202020204" pitchFamily="34" charset="0"/>
              </a:rPr>
              <a:t>24 sample agreements</a:t>
            </a:r>
          </a:p>
          <a:p>
            <a:r>
              <a:rPr lang="en-US" dirty="0" smtClean="0">
                <a:solidFill>
                  <a:schemeClr val="tx2"/>
                </a:solidFill>
                <a:latin typeface="Arial" panose="020B0604020202020204" pitchFamily="34" charset="0"/>
                <a:cs typeface="Arial" panose="020B0604020202020204" pitchFamily="34" charset="0"/>
              </a:rPr>
              <a:t>41% response rate</a:t>
            </a:r>
            <a:endParaRPr lang="en-US" dirty="0">
              <a:solidFill>
                <a:schemeClr val="tx2"/>
              </a:solidFill>
              <a:latin typeface="Arial" panose="020B0604020202020204" pitchFamily="34" charset="0"/>
              <a:cs typeface="Arial" panose="020B0604020202020204" pitchFamily="34" charset="0"/>
            </a:endParaRPr>
          </a:p>
        </p:txBody>
      </p:sp>
      <p:sp>
        <p:nvSpPr>
          <p:cNvPr id="5" name="TextBox 4"/>
          <p:cNvSpPr txBox="1"/>
          <p:nvPr/>
        </p:nvSpPr>
        <p:spPr>
          <a:xfrm>
            <a:off x="4876800" y="3913276"/>
            <a:ext cx="838691" cy="369332"/>
          </a:xfrm>
          <a:prstGeom prst="rect">
            <a:avLst/>
          </a:prstGeom>
          <a:noFill/>
        </p:spPr>
        <p:txBody>
          <a:bodyPr wrap="none" rtlCol="0">
            <a:spAutoFit/>
          </a:bodyPr>
          <a:lstStyle/>
          <a:p>
            <a:r>
              <a:rPr lang="en-US" dirty="0" smtClean="0">
                <a:solidFill>
                  <a:schemeClr val="bg1"/>
                </a:solidFill>
                <a:latin typeface="Arial" panose="020B0604020202020204" pitchFamily="34" charset="0"/>
                <a:cs typeface="Arial" panose="020B0604020202020204" pitchFamily="34" charset="0"/>
              </a:rPr>
              <a:t>60.4%</a:t>
            </a:r>
            <a:endParaRPr lang="en-US"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3988904" y="2823167"/>
            <a:ext cx="760792" cy="369332"/>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8.3%</a:t>
            </a:r>
            <a:endParaRPr lang="en-US"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3432313" y="3469498"/>
            <a:ext cx="758541" cy="369332"/>
          </a:xfrm>
          <a:prstGeom prst="rect">
            <a:avLst/>
          </a:prstGeom>
          <a:noFill/>
        </p:spPr>
        <p:txBody>
          <a:bodyPr wrap="none" rtlCol="0">
            <a:spAutoFit/>
          </a:bodyPr>
          <a:lstStyle/>
          <a:p>
            <a:r>
              <a:rPr lang="en-US" dirty="0" smtClean="0">
                <a:solidFill>
                  <a:schemeClr val="bg1"/>
                </a:solidFill>
              </a:rPr>
              <a:t>18.8%</a:t>
            </a:r>
            <a:endParaRPr lang="en-US" dirty="0">
              <a:solidFill>
                <a:schemeClr val="bg1"/>
              </a:solidFill>
            </a:endParaRPr>
          </a:p>
        </p:txBody>
      </p:sp>
      <p:sp>
        <p:nvSpPr>
          <p:cNvPr id="10" name="TextBox 9"/>
          <p:cNvSpPr txBox="1"/>
          <p:nvPr/>
        </p:nvSpPr>
        <p:spPr>
          <a:xfrm>
            <a:off x="3432313" y="4282608"/>
            <a:ext cx="758541" cy="369332"/>
          </a:xfrm>
          <a:prstGeom prst="rect">
            <a:avLst/>
          </a:prstGeom>
          <a:noFill/>
        </p:spPr>
        <p:txBody>
          <a:bodyPr wrap="none" rtlCol="0">
            <a:spAutoFit/>
          </a:bodyPr>
          <a:lstStyle/>
          <a:p>
            <a:r>
              <a:rPr lang="en-US" dirty="0" smtClean="0">
                <a:solidFill>
                  <a:schemeClr val="bg1"/>
                </a:solidFill>
              </a:rPr>
              <a:t>12.5%</a:t>
            </a:r>
            <a:endParaRPr lang="en-US" dirty="0">
              <a:solidFill>
                <a:schemeClr val="bg1"/>
              </a:solidFill>
            </a:endParaRPr>
          </a:p>
        </p:txBody>
      </p:sp>
    </p:spTree>
    <p:extLst>
      <p:ext uri="{BB962C8B-B14F-4D97-AF65-F5344CB8AC3E}">
        <p14:creationId xmlns:p14="http://schemas.microsoft.com/office/powerpoint/2010/main" val="3976357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w="0"/>
                <a:solidFill>
                  <a:schemeClr val="accent1"/>
                </a:solidFill>
                <a:effectLst>
                  <a:outerShdw blurRad="38100" dist="25400" dir="5400000" algn="ctr" rotWithShape="0">
                    <a:srgbClr val="6E747A">
                      <a:alpha val="43000"/>
                    </a:srgbClr>
                  </a:outerShdw>
                </a:effectLst>
              </a:rPr>
              <a:t>Testing Phase</a:t>
            </a:r>
            <a:endParaRPr lang="en-US" dirty="0">
              <a:ln w="0"/>
              <a:solidFill>
                <a:schemeClr val="accent1"/>
              </a:solidFill>
              <a:effectLst>
                <a:outerShdw blurRad="38100" dist="25400" dir="5400000" algn="ctr" rotWithShape="0">
                  <a:srgbClr val="6E747A">
                    <a:alpha val="43000"/>
                  </a:srgbClr>
                </a:outerShdw>
              </a:effectLst>
            </a:endParaRPr>
          </a:p>
        </p:txBody>
      </p:sp>
      <p:sp>
        <p:nvSpPr>
          <p:cNvPr id="4" name="Slide Number Placeholder 3"/>
          <p:cNvSpPr>
            <a:spLocks noGrp="1"/>
          </p:cNvSpPr>
          <p:nvPr>
            <p:ph type="sldNum" sz="quarter" idx="12"/>
          </p:nvPr>
        </p:nvSpPr>
        <p:spPr/>
        <p:txBody>
          <a:bodyPr/>
          <a:lstStyle/>
          <a:p>
            <a:fld id="{931FFB38-7445-5944-8FA7-C475F63287C4}" type="slidenum">
              <a:rPr lang="en-US" smtClean="0"/>
              <a:t>25</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70042165"/>
              </p:ext>
            </p:extLst>
          </p:nvPr>
        </p:nvGraphicFramePr>
        <p:xfrm>
          <a:off x="628650" y="2206625"/>
          <a:ext cx="7886700" cy="3970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118732" y="1914237"/>
            <a:ext cx="5653668" cy="584775"/>
          </a:xfrm>
          <a:prstGeom prst="rect">
            <a:avLst/>
          </a:prstGeom>
          <a:noFill/>
        </p:spPr>
        <p:txBody>
          <a:bodyPr wrap="square" rtlCol="0">
            <a:spAutoFit/>
          </a:bodyPr>
          <a:lstStyle/>
          <a:p>
            <a:r>
              <a:rPr lang="en-US" sz="3200" dirty="0" smtClean="0">
                <a:solidFill>
                  <a:schemeClr val="tx2"/>
                </a:solidFill>
                <a:latin typeface="Arial" panose="020B0604020202020204" pitchFamily="34" charset="0"/>
                <a:cs typeface="Arial" panose="020B0604020202020204" pitchFamily="34" charset="0"/>
              </a:rPr>
              <a:t>(i) Assessing Question Clarity</a:t>
            </a:r>
            <a:endParaRPr lang="en-US" sz="32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2559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w="0"/>
                <a:solidFill>
                  <a:schemeClr val="accent1"/>
                </a:solidFill>
                <a:effectLst>
                  <a:outerShdw blurRad="38100" dist="25400" dir="5400000" algn="ctr" rotWithShape="0">
                    <a:srgbClr val="6E747A">
                      <a:alpha val="43000"/>
                    </a:srgbClr>
                  </a:outerShdw>
                </a:effectLst>
              </a:rPr>
              <a:t>Testing Phase</a:t>
            </a:r>
            <a:endParaRPr lang="en-US" dirty="0">
              <a:ln w="0"/>
              <a:solidFill>
                <a:schemeClr val="accent1"/>
              </a:solidFill>
              <a:effectLst>
                <a:outerShdw blurRad="38100" dist="25400" dir="5400000" algn="ctr" rotWithShape="0">
                  <a:srgbClr val="6E747A">
                    <a:alpha val="43000"/>
                  </a:srgbClr>
                </a:outerShdw>
              </a:effectLst>
            </a:endParaRPr>
          </a:p>
        </p:txBody>
      </p:sp>
      <p:sp>
        <p:nvSpPr>
          <p:cNvPr id="3" name="Slide Number Placeholder 2"/>
          <p:cNvSpPr>
            <a:spLocks noGrp="1"/>
          </p:cNvSpPr>
          <p:nvPr>
            <p:ph type="sldNum" sz="quarter" idx="12"/>
          </p:nvPr>
        </p:nvSpPr>
        <p:spPr/>
        <p:txBody>
          <a:bodyPr/>
          <a:lstStyle/>
          <a:p>
            <a:fld id="{931FFB38-7445-5944-8FA7-C475F63287C4}" type="slidenum">
              <a:rPr lang="en-US" smtClean="0"/>
              <a:t>26</a:t>
            </a:fld>
            <a:endParaRPr lang="en-US"/>
          </a:p>
        </p:txBody>
      </p:sp>
      <p:graphicFrame>
        <p:nvGraphicFramePr>
          <p:cNvPr id="4" name="Diagram 3"/>
          <p:cNvGraphicFramePr/>
          <p:nvPr>
            <p:extLst>
              <p:ext uri="{D42A27DB-BD31-4B8C-83A1-F6EECF244321}">
                <p14:modId xmlns:p14="http://schemas.microsoft.com/office/powerpoint/2010/main" val="2153603951"/>
              </p:ext>
            </p:extLst>
          </p:nvPr>
        </p:nvGraphicFramePr>
        <p:xfrm>
          <a:off x="1204332" y="2543890"/>
          <a:ext cx="4248614" cy="2251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980963187"/>
              </p:ext>
            </p:extLst>
          </p:nvPr>
        </p:nvGraphicFramePr>
        <p:xfrm>
          <a:off x="2030916" y="4096796"/>
          <a:ext cx="4427034" cy="24421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1304693" y="1959116"/>
            <a:ext cx="7292897" cy="584775"/>
          </a:xfrm>
          <a:prstGeom prst="rect">
            <a:avLst/>
          </a:prstGeom>
          <a:noFill/>
        </p:spPr>
        <p:txBody>
          <a:bodyPr wrap="square" rtlCol="0">
            <a:spAutoFit/>
          </a:bodyPr>
          <a:lstStyle/>
          <a:p>
            <a:r>
              <a:rPr lang="en-US" sz="3200" dirty="0" smtClean="0">
                <a:solidFill>
                  <a:schemeClr val="tx2"/>
                </a:solidFill>
                <a:latin typeface="Arial" panose="020B0604020202020204" pitchFamily="34" charset="0"/>
                <a:cs typeface="Arial" panose="020B0604020202020204" pitchFamily="34" charset="0"/>
              </a:rPr>
              <a:t>(ii) Disagreement with Agreement Type</a:t>
            </a:r>
            <a:endParaRPr lang="en-US" sz="3200" dirty="0">
              <a:solidFill>
                <a:schemeClr val="tx2"/>
              </a:solidFill>
              <a:latin typeface="Arial" panose="020B0604020202020204" pitchFamily="34" charset="0"/>
              <a:cs typeface="Arial" panose="020B0604020202020204" pitchFamily="34" charset="0"/>
            </a:endParaRPr>
          </a:p>
        </p:txBody>
      </p:sp>
      <p:sp>
        <p:nvSpPr>
          <p:cNvPr id="8" name="Cloud Callout 7"/>
          <p:cNvSpPr/>
          <p:nvPr/>
        </p:nvSpPr>
        <p:spPr>
          <a:xfrm>
            <a:off x="5556661" y="2753842"/>
            <a:ext cx="2858470" cy="1696278"/>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i="1" dirty="0" smtClean="0">
                <a:solidFill>
                  <a:schemeClr val="tx2"/>
                </a:solidFill>
                <a:latin typeface="Arial" panose="020B0604020202020204" pitchFamily="34" charset="0"/>
                <a:cs typeface="Arial" panose="020B0604020202020204" pitchFamily="34" charset="0"/>
              </a:rPr>
              <a:t>How do we make the non-standard…</a:t>
            </a:r>
          </a:p>
          <a:p>
            <a:pPr algn="ctr"/>
            <a:r>
              <a:rPr lang="en-US" i="1" dirty="0" smtClean="0">
                <a:solidFill>
                  <a:schemeClr val="tx2"/>
                </a:solidFill>
                <a:latin typeface="Arial" panose="020B0604020202020204" pitchFamily="34" charset="0"/>
                <a:cs typeface="Arial" panose="020B0604020202020204" pitchFamily="34" charset="0"/>
              </a:rPr>
              <a:t>standard?</a:t>
            </a:r>
            <a:endParaRPr lang="en-US" i="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1774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w="0"/>
                <a:solidFill>
                  <a:schemeClr val="accent1"/>
                </a:solidFill>
                <a:effectLst>
                  <a:outerShdw blurRad="38100" dist="25400" dir="5400000" algn="ctr" rotWithShape="0">
                    <a:srgbClr val="6E747A">
                      <a:alpha val="43000"/>
                    </a:srgbClr>
                  </a:outerShdw>
                </a:effectLst>
              </a:rPr>
              <a:t>What’s Next?</a:t>
            </a:r>
            <a:endParaRPr lang="en-US" dirty="0">
              <a:ln w="0"/>
              <a:solidFill>
                <a:schemeClr val="accent1"/>
              </a:solidFill>
              <a:effectLst>
                <a:outerShdw blurRad="38100" dist="25400" dir="5400000" algn="ctr" rotWithShape="0">
                  <a:srgbClr val="6E747A">
                    <a:alpha val="43000"/>
                  </a:srgbClr>
                </a:outerShdw>
              </a:effectLst>
            </a:endParaRPr>
          </a:p>
        </p:txBody>
      </p:sp>
      <p:sp>
        <p:nvSpPr>
          <p:cNvPr id="3" name="Slide Number Placeholder 2"/>
          <p:cNvSpPr>
            <a:spLocks noGrp="1"/>
          </p:cNvSpPr>
          <p:nvPr>
            <p:ph type="sldNum" sz="quarter" idx="12"/>
          </p:nvPr>
        </p:nvSpPr>
        <p:spPr/>
        <p:txBody>
          <a:bodyPr/>
          <a:lstStyle/>
          <a:p>
            <a:fld id="{931FFB38-7445-5944-8FA7-C475F63287C4}" type="slidenum">
              <a:rPr lang="en-US" smtClean="0"/>
              <a:t>27</a:t>
            </a:fld>
            <a:endParaRPr lang="en-US"/>
          </a:p>
        </p:txBody>
      </p:sp>
      <p:graphicFrame>
        <p:nvGraphicFramePr>
          <p:cNvPr id="6" name="Diagram 5"/>
          <p:cNvGraphicFramePr/>
          <p:nvPr>
            <p:extLst>
              <p:ext uri="{D42A27DB-BD31-4B8C-83A1-F6EECF244321}">
                <p14:modId xmlns:p14="http://schemas.microsoft.com/office/powerpoint/2010/main" val="2372368627"/>
              </p:ext>
            </p:extLst>
          </p:nvPr>
        </p:nvGraphicFramePr>
        <p:xfrm>
          <a:off x="1524000" y="2018370"/>
          <a:ext cx="6096000" cy="3442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4613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n w="0"/>
                <a:solidFill>
                  <a:schemeClr val="accent1"/>
                </a:solidFill>
                <a:effectLst>
                  <a:outerShdw blurRad="38100" dist="25400" dir="5400000" algn="ctr" rotWithShape="0">
                    <a:srgbClr val="6E747A">
                      <a:alpha val="43000"/>
                    </a:srgbClr>
                  </a:outerShdw>
                </a:effectLst>
              </a:rPr>
              <a:t>Questions?</a:t>
            </a:r>
            <a:endParaRPr lang="en-US" dirty="0">
              <a:ln w="0"/>
              <a:solidFill>
                <a:schemeClr val="accent1"/>
              </a:solidFill>
              <a:effectLst>
                <a:outerShdw blurRad="38100" dist="25400" dir="5400000" algn="ctr" rotWithShape="0">
                  <a:srgbClr val="6E747A">
                    <a:alpha val="43000"/>
                  </a:srgbClr>
                </a:outerShdw>
              </a:effectLst>
            </a:endParaRPr>
          </a:p>
        </p:txBody>
      </p:sp>
      <p:sp>
        <p:nvSpPr>
          <p:cNvPr id="3" name="Slide Number Placeholder 2"/>
          <p:cNvSpPr>
            <a:spLocks noGrp="1"/>
          </p:cNvSpPr>
          <p:nvPr>
            <p:ph type="sldNum" sz="quarter" idx="12"/>
          </p:nvPr>
        </p:nvSpPr>
        <p:spPr/>
        <p:txBody>
          <a:bodyPr/>
          <a:lstStyle/>
          <a:p>
            <a:fld id="{931FFB38-7445-5944-8FA7-C475F63287C4}" type="slidenum">
              <a:rPr lang="en-US" smtClean="0"/>
              <a:t>28</a:t>
            </a:fld>
            <a:endParaRPr lang="en-US"/>
          </a:p>
        </p:txBody>
      </p:sp>
      <p:pic>
        <p:nvPicPr>
          <p:cNvPr id="6" name="Picture 5" descr="3spoken: The Unanswered &lt;strong&gt;Questions&lt;/strong&gt; of Modern Monetar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1986310"/>
            <a:ext cx="2371865" cy="2964832"/>
          </a:xfrm>
          <a:prstGeom prst="rect">
            <a:avLst/>
          </a:prstGeom>
        </p:spPr>
      </p:pic>
    </p:spTree>
    <p:extLst>
      <p:ext uri="{BB962C8B-B14F-4D97-AF65-F5344CB8AC3E}">
        <p14:creationId xmlns:p14="http://schemas.microsoft.com/office/powerpoint/2010/main" val="2778779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1FBE-1436-7541-A52A-54C851F6CC57}"/>
              </a:ext>
            </a:extLst>
          </p:cNvPr>
          <p:cNvSpPr>
            <a:spLocks noGrp="1"/>
          </p:cNvSpPr>
          <p:nvPr>
            <p:ph type="ctrTitle"/>
          </p:nvPr>
        </p:nvSpPr>
        <p:spPr>
          <a:xfrm>
            <a:off x="685800" y="1646176"/>
            <a:ext cx="7772400" cy="2281794"/>
          </a:xfrm>
        </p:spPr>
        <p:txBody>
          <a:bodyPr/>
          <a:lstStyle/>
          <a:p>
            <a:r>
              <a:rPr lang="en-US" sz="3600" dirty="0"/>
              <a:t>Increasing the Odds of the Return on University Investments into Faculty Research: Skills versus Money</a:t>
            </a:r>
          </a:p>
        </p:txBody>
      </p:sp>
      <p:sp>
        <p:nvSpPr>
          <p:cNvPr id="3" name="Subtitle 2">
            <a:extLst>
              <a:ext uri="{FF2B5EF4-FFF2-40B4-BE49-F238E27FC236}">
                <a16:creationId xmlns:a16="http://schemas.microsoft.com/office/drawing/2014/main" id="{CDF2C89A-EF3A-4F4C-B2F7-6A80B45F7868}"/>
              </a:ext>
            </a:extLst>
          </p:cNvPr>
          <p:cNvSpPr>
            <a:spLocks noGrp="1"/>
          </p:cNvSpPr>
          <p:nvPr>
            <p:ph type="subTitle" idx="1"/>
          </p:nvPr>
        </p:nvSpPr>
        <p:spPr>
          <a:xfrm>
            <a:off x="1143000" y="5008606"/>
            <a:ext cx="6858000" cy="1182990"/>
          </a:xfrm>
        </p:spPr>
        <p:txBody>
          <a:bodyPr>
            <a:normAutofit fontScale="85000" lnSpcReduction="20000"/>
          </a:bodyPr>
          <a:lstStyle/>
          <a:p>
            <a:r>
              <a:rPr lang="en-US" b="1" dirty="0" smtClean="0"/>
              <a:t>Katy Hendry, M.S.</a:t>
            </a:r>
          </a:p>
          <a:p>
            <a:r>
              <a:rPr lang="en-US" dirty="0" smtClean="0"/>
              <a:t>University of West Florida</a:t>
            </a:r>
          </a:p>
          <a:p>
            <a:r>
              <a:rPr lang="en-US" sz="2600" i="1" dirty="0" smtClean="0"/>
              <a:t>Senior Grant Specialist &amp; Internal Grants Coordinator</a:t>
            </a:r>
            <a:endParaRPr lang="en-US" sz="2600" i="1" dirty="0"/>
          </a:p>
        </p:txBody>
      </p:sp>
    </p:spTree>
    <p:extLst>
      <p:ext uri="{BB962C8B-B14F-4D97-AF65-F5344CB8AC3E}">
        <p14:creationId xmlns:p14="http://schemas.microsoft.com/office/powerpoint/2010/main" val="3288934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4118DB-9781-224E-8014-0D90E24F3AB9}"/>
              </a:ext>
            </a:extLst>
          </p:cNvPr>
          <p:cNvSpPr>
            <a:spLocks noGrp="1"/>
          </p:cNvSpPr>
          <p:nvPr>
            <p:ph idx="1"/>
          </p:nvPr>
        </p:nvSpPr>
        <p:spPr>
          <a:xfrm>
            <a:off x="628650" y="1334531"/>
            <a:ext cx="7886700" cy="4842432"/>
          </a:xfrm>
        </p:spPr>
        <p:txBody>
          <a:bodyPr>
            <a:normAutofit/>
          </a:bodyPr>
          <a:lstStyle/>
          <a:p>
            <a:r>
              <a:rPr lang="en-US" b="1" dirty="0"/>
              <a:t>Goal 1.</a:t>
            </a:r>
            <a:r>
              <a:rPr lang="en-US" i="1" dirty="0"/>
              <a:t> Build strong networks of research active faculty in BCHS. </a:t>
            </a:r>
            <a:endParaRPr lang="en-US" i="1" dirty="0" smtClean="0"/>
          </a:p>
          <a:p>
            <a:endParaRPr lang="en-US" i="1" dirty="0" smtClean="0"/>
          </a:p>
        </p:txBody>
      </p:sp>
      <p:sp>
        <p:nvSpPr>
          <p:cNvPr id="4" name="Slide Number Placeholder 3">
            <a:extLst>
              <a:ext uri="{FF2B5EF4-FFF2-40B4-BE49-F238E27FC236}">
                <a16:creationId xmlns:a16="http://schemas.microsoft.com/office/drawing/2014/main" id="{DB1CF2F5-3DE5-E74E-9AD3-55A1D8CE40BD}"/>
              </a:ext>
            </a:extLst>
          </p:cNvPr>
          <p:cNvSpPr>
            <a:spLocks noGrp="1"/>
          </p:cNvSpPr>
          <p:nvPr>
            <p:ph type="sldNum" sz="quarter" idx="12"/>
          </p:nvPr>
        </p:nvSpPr>
        <p:spPr/>
        <p:txBody>
          <a:bodyPr/>
          <a:lstStyle/>
          <a:p>
            <a:fld id="{931FFB38-7445-5944-8FA7-C475F63287C4}" type="slidenum">
              <a:rPr lang="en-US" smtClean="0"/>
              <a:t>3</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043" y="2852351"/>
            <a:ext cx="4291914" cy="2861276"/>
          </a:xfrm>
          <a:prstGeom prst="rect">
            <a:avLst/>
          </a:prstGeom>
        </p:spPr>
      </p:pic>
    </p:spTree>
    <p:extLst>
      <p:ext uri="{BB962C8B-B14F-4D97-AF65-F5344CB8AC3E}">
        <p14:creationId xmlns:p14="http://schemas.microsoft.com/office/powerpoint/2010/main" val="1292677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7104-C8DC-8643-A6B1-D87EB4E5B9F6}"/>
              </a:ext>
            </a:extLst>
          </p:cNvPr>
          <p:cNvSpPr>
            <a:spLocks noGrp="1"/>
          </p:cNvSpPr>
          <p:nvPr>
            <p:ph type="title"/>
          </p:nvPr>
        </p:nvSpPr>
        <p:spPr>
          <a:xfrm>
            <a:off x="630237" y="1305058"/>
            <a:ext cx="7731167" cy="1069975"/>
          </a:xfrm>
        </p:spPr>
        <p:txBody>
          <a:bodyPr>
            <a:noAutofit/>
          </a:bodyPr>
          <a:lstStyle/>
          <a:p>
            <a:pPr algn="ctr"/>
            <a:r>
              <a:rPr lang="en-US" sz="3200" dirty="0" smtClean="0">
                <a:latin typeface="Adobe Hebrew" panose="02040503050201020203" pitchFamily="18" charset="-79"/>
                <a:cs typeface="Adobe Hebrew" panose="02040503050201020203" pitchFamily="18" charset="-79"/>
              </a:rPr>
              <a:t>The Problem, The Purpose </a:t>
            </a:r>
            <a:br>
              <a:rPr lang="en-US" sz="3200" dirty="0" smtClean="0">
                <a:latin typeface="Adobe Hebrew" panose="02040503050201020203" pitchFamily="18" charset="-79"/>
                <a:cs typeface="Adobe Hebrew" panose="02040503050201020203" pitchFamily="18" charset="-79"/>
              </a:rPr>
            </a:br>
            <a:r>
              <a:rPr lang="en-US" sz="3200" dirty="0" smtClean="0">
                <a:latin typeface="Adobe Hebrew" panose="02040503050201020203" pitchFamily="18" charset="-79"/>
                <a:cs typeface="Adobe Hebrew" panose="02040503050201020203" pitchFamily="18" charset="-79"/>
              </a:rPr>
              <a:t>&amp; </a:t>
            </a:r>
            <a:br>
              <a:rPr lang="en-US" sz="3200" dirty="0" smtClean="0">
                <a:latin typeface="Adobe Hebrew" panose="02040503050201020203" pitchFamily="18" charset="-79"/>
                <a:cs typeface="Adobe Hebrew" panose="02040503050201020203" pitchFamily="18" charset="-79"/>
              </a:rPr>
            </a:br>
            <a:r>
              <a:rPr lang="en-US" sz="3200" dirty="0" smtClean="0">
                <a:latin typeface="Adobe Hebrew" panose="02040503050201020203" pitchFamily="18" charset="-79"/>
                <a:cs typeface="Adobe Hebrew" panose="02040503050201020203" pitchFamily="18" charset="-79"/>
              </a:rPr>
              <a:t>The Polestar</a:t>
            </a:r>
            <a:endParaRPr lang="en-US" sz="3200" dirty="0">
              <a:latin typeface="Adobe Hebrew" panose="02040503050201020203" pitchFamily="18" charset="-79"/>
              <a:cs typeface="Adobe Hebrew" panose="02040503050201020203" pitchFamily="18" charset="-79"/>
            </a:endParaRPr>
          </a:p>
        </p:txBody>
      </p:sp>
      <p:pic>
        <p:nvPicPr>
          <p:cNvPr id="9" name="Content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3157" r="3157"/>
          <a:stretch>
            <a:fillRect/>
          </a:stretch>
        </p:blipFill>
        <p:spPr>
          <a:xfrm>
            <a:off x="6326660" y="4234634"/>
            <a:ext cx="2188690" cy="2304278"/>
          </a:xfrm>
        </p:spPr>
      </p:pic>
      <p:sp>
        <p:nvSpPr>
          <p:cNvPr id="10" name="Text Placeholder 9"/>
          <p:cNvSpPr>
            <a:spLocks noGrp="1"/>
          </p:cNvSpPr>
          <p:nvPr>
            <p:ph type="body" sz="half" idx="2"/>
          </p:nvPr>
        </p:nvSpPr>
        <p:spPr>
          <a:xfrm>
            <a:off x="762042" y="2839452"/>
            <a:ext cx="6932099" cy="3347169"/>
          </a:xfrm>
        </p:spPr>
        <p:txBody>
          <a:bodyPr>
            <a:normAutofit/>
          </a:bodyPr>
          <a:lstStyle/>
          <a:p>
            <a:pPr>
              <a:spcBef>
                <a:spcPts val="0"/>
              </a:spcBef>
            </a:pPr>
            <a:r>
              <a:rPr lang="en-US" b="1" dirty="0" smtClean="0">
                <a:latin typeface="Times New Roman" panose="02020603050405020304" pitchFamily="18" charset="0"/>
                <a:cs typeface="Times New Roman" panose="02020603050405020304" pitchFamily="18" charset="0"/>
              </a:rPr>
              <a:t>The Problem: </a:t>
            </a:r>
            <a:r>
              <a:rPr lang="en-US" dirty="0" smtClean="0">
                <a:latin typeface="Times New Roman" panose="02020603050405020304" pitchFamily="18" charset="0"/>
                <a:cs typeface="Times New Roman" panose="02020603050405020304" pitchFamily="18" charset="0"/>
              </a:rPr>
              <a:t>UWF is a predominately undergraduate serving institution with a 3:3 teaching-load and is recognized as a teaching institution versus research-intensive institution. The University wants to shift from being strictly focused on teaching and become more balanced with equal weight on research and research (grant expenditure) output. </a:t>
            </a:r>
            <a:endParaRPr lang="en-US" dirty="0">
              <a:latin typeface="Times New Roman" panose="02020603050405020304" pitchFamily="18" charset="0"/>
              <a:cs typeface="Times New Roman" panose="02020603050405020304" pitchFamily="18" charset="0"/>
            </a:endParaRPr>
          </a:p>
          <a:p>
            <a:pPr>
              <a:spcBef>
                <a:spcPts val="0"/>
              </a:spcBef>
            </a:pPr>
            <a:endParaRPr lang="en-US" dirty="0" smtClean="0">
              <a:latin typeface="Times New Roman" panose="02020603050405020304" pitchFamily="18" charset="0"/>
              <a:cs typeface="Times New Roman" panose="02020603050405020304" pitchFamily="18" charset="0"/>
            </a:endParaRPr>
          </a:p>
          <a:p>
            <a:pPr>
              <a:spcBef>
                <a:spcPts val="0"/>
              </a:spcBef>
            </a:pPr>
            <a:r>
              <a:rPr lang="en-US" b="1" dirty="0" smtClean="0">
                <a:latin typeface="Times New Roman" panose="02020603050405020304" pitchFamily="18" charset="0"/>
                <a:cs typeface="Times New Roman" panose="02020603050405020304" pitchFamily="18" charset="0"/>
              </a:rPr>
              <a:t>The Purpose:</a:t>
            </a:r>
            <a:r>
              <a:rPr lang="en-US" dirty="0" smtClean="0">
                <a:latin typeface="Times New Roman" panose="02020603050405020304" pitchFamily="18" charset="0"/>
                <a:cs typeface="Times New Roman" panose="02020603050405020304" pitchFamily="18" charset="0"/>
              </a:rPr>
              <a:t> This project was designed to analyze and design the </a:t>
            </a:r>
            <a:r>
              <a:rPr lang="en-US" dirty="0">
                <a:latin typeface="Times New Roman" panose="02020603050405020304" pitchFamily="18" charset="0"/>
                <a:cs typeface="Times New Roman" panose="02020603050405020304" pitchFamily="18" charset="0"/>
              </a:rPr>
              <a:t>best method for increasing external funding at a small institute or </a:t>
            </a:r>
            <a:r>
              <a:rPr lang="en-US" dirty="0" smtClean="0">
                <a:latin typeface="Times New Roman" panose="02020603050405020304" pitchFamily="18" charset="0"/>
                <a:cs typeface="Times New Roman" panose="02020603050405020304" pitchFamily="18" charset="0"/>
              </a:rPr>
              <a:t>PUI-university.</a:t>
            </a:r>
          </a:p>
          <a:p>
            <a:pPr>
              <a:spcBef>
                <a:spcPts val="0"/>
              </a:spcBef>
            </a:pPr>
            <a:endParaRPr lang="en-US" dirty="0">
              <a:latin typeface="Times New Roman" panose="02020603050405020304" pitchFamily="18" charset="0"/>
              <a:cs typeface="Times New Roman" panose="02020603050405020304" pitchFamily="18" charset="0"/>
            </a:endParaRPr>
          </a:p>
          <a:p>
            <a:pPr>
              <a:spcBef>
                <a:spcPts val="0"/>
              </a:spcBef>
            </a:pPr>
            <a:r>
              <a:rPr lang="en-US" b="1" dirty="0" smtClean="0">
                <a:latin typeface="Times New Roman" panose="02020603050405020304" pitchFamily="18" charset="0"/>
                <a:cs typeface="Times New Roman" panose="02020603050405020304" pitchFamily="18" charset="0"/>
              </a:rPr>
              <a:t>The Polestar</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Increase faculty output in external grant submissions by identifying appropriate internal grant mechanism(s) to both motivate faculty scholarship </a:t>
            </a:r>
            <a:r>
              <a:rPr lang="en-US" dirty="0" smtClean="0">
                <a:latin typeface="Times New Roman" panose="02020603050405020304" pitchFamily="18" charset="0"/>
                <a:cs typeface="Times New Roman" panose="02020603050405020304" pitchFamily="18" charset="0"/>
              </a:rPr>
              <a:t>desires </a:t>
            </a:r>
            <a:r>
              <a:rPr lang="en-US" dirty="0">
                <a:latin typeface="Times New Roman" panose="02020603050405020304" pitchFamily="18" charset="0"/>
                <a:cs typeface="Times New Roman" panose="02020603050405020304" pitchFamily="18" charset="0"/>
              </a:rPr>
              <a:t>and provide funding support </a:t>
            </a: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their </a:t>
            </a:r>
            <a:r>
              <a:rPr lang="en-US" dirty="0" smtClean="0">
                <a:latin typeface="Times New Roman" panose="02020603050405020304" pitchFamily="18" charset="0"/>
                <a:cs typeface="Times New Roman" panose="02020603050405020304" pitchFamily="18" charset="0"/>
              </a:rPr>
              <a:t>projects that yield the </a:t>
            </a:r>
          </a:p>
          <a:p>
            <a:pPr>
              <a:spcBef>
                <a:spcPts val="0"/>
              </a:spcBef>
            </a:pPr>
            <a:r>
              <a:rPr lang="en-US" dirty="0" smtClean="0">
                <a:latin typeface="Times New Roman" panose="02020603050405020304" pitchFamily="18" charset="0"/>
                <a:cs typeface="Times New Roman" panose="02020603050405020304" pitchFamily="18" charset="0"/>
              </a:rPr>
              <a:t>highest return on the University’s investments from external funding</a:t>
            </a:r>
          </a:p>
          <a:p>
            <a:pPr>
              <a:spcBef>
                <a:spcPts val="0"/>
              </a:spcBef>
            </a:pPr>
            <a:r>
              <a:rPr lang="en-US" dirty="0" smtClean="0">
                <a:latin typeface="Times New Roman" panose="02020603050405020304" pitchFamily="18" charset="0"/>
                <a:cs typeface="Times New Roman" panose="02020603050405020304" pitchFamily="18" charset="0"/>
              </a:rPr>
              <a:t>agencies. </a:t>
            </a:r>
            <a:endParaRPr lang="en-US" dirty="0">
              <a:latin typeface="Times New Roman" panose="02020603050405020304" pitchFamily="18" charset="0"/>
              <a:cs typeface="Times New Roman" panose="02020603050405020304" pitchFamily="18" charset="0"/>
            </a:endParaRPr>
          </a:p>
          <a:p>
            <a:pPr>
              <a:spcBef>
                <a:spcPts val="0"/>
              </a:spcBef>
            </a:pPr>
            <a:endParaRPr lang="en-US" dirty="0">
              <a:latin typeface="Times New Roman" panose="02020603050405020304" pitchFamily="18" charset="0"/>
              <a:cs typeface="Times New Roman" panose="02020603050405020304" pitchFamily="18" charset="0"/>
            </a:endParaRPr>
          </a:p>
          <a:p>
            <a:pPr>
              <a:spcBef>
                <a:spcPts val="0"/>
              </a:spcBef>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B1CF2F5-3DE5-E74E-9AD3-55A1D8CE40BD}"/>
              </a:ext>
            </a:extLst>
          </p:cNvPr>
          <p:cNvSpPr>
            <a:spLocks noGrp="1"/>
          </p:cNvSpPr>
          <p:nvPr>
            <p:ph type="sldNum" sz="quarter" idx="12"/>
          </p:nvPr>
        </p:nvSpPr>
        <p:spPr/>
        <p:txBody>
          <a:bodyPr/>
          <a:lstStyle/>
          <a:p>
            <a:fld id="{931FFB38-7445-5944-8FA7-C475F63287C4}" type="slidenum">
              <a:rPr lang="en-US" smtClean="0"/>
              <a:t>30</a:t>
            </a:fld>
            <a:endParaRPr lang="en-US" dirty="0"/>
          </a:p>
        </p:txBody>
      </p:sp>
    </p:spTree>
    <p:extLst>
      <p:ext uri="{BB962C8B-B14F-4D97-AF65-F5344CB8AC3E}">
        <p14:creationId xmlns:p14="http://schemas.microsoft.com/office/powerpoint/2010/main" val="1754811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7104-C8DC-8643-A6B1-D87EB4E5B9F6}"/>
              </a:ext>
            </a:extLst>
          </p:cNvPr>
          <p:cNvSpPr>
            <a:spLocks noGrp="1"/>
          </p:cNvSpPr>
          <p:nvPr>
            <p:ph type="title"/>
          </p:nvPr>
        </p:nvSpPr>
        <p:spPr>
          <a:xfrm>
            <a:off x="628650" y="1152263"/>
            <a:ext cx="7886700" cy="1325563"/>
          </a:xfrm>
        </p:spPr>
        <p:txBody>
          <a:bodyPr>
            <a:normAutofit/>
          </a:bodyPr>
          <a:lstStyle/>
          <a:p>
            <a:pPr algn="ctr"/>
            <a:r>
              <a:rPr lang="en-US" sz="3200" dirty="0" smtClean="0">
                <a:latin typeface="Adobe Hebrew" panose="02040503050201020203" pitchFamily="18" charset="-79"/>
                <a:cs typeface="Adobe Hebrew" panose="02040503050201020203" pitchFamily="18" charset="-79"/>
              </a:rPr>
              <a:t>Methodology &amp; Design</a:t>
            </a:r>
            <a:br>
              <a:rPr lang="en-US" sz="3200" dirty="0" smtClean="0">
                <a:latin typeface="Adobe Hebrew" panose="02040503050201020203" pitchFamily="18" charset="-79"/>
                <a:cs typeface="Adobe Hebrew" panose="02040503050201020203" pitchFamily="18" charset="-79"/>
              </a:rPr>
            </a:br>
            <a:r>
              <a:rPr lang="en-US" sz="2400" i="1" dirty="0" smtClean="0">
                <a:latin typeface="Adobe Hebrew" panose="02040503050201020203" pitchFamily="18" charset="-79"/>
                <a:cs typeface="Adobe Hebrew" panose="02040503050201020203" pitchFamily="18" charset="-79"/>
              </a:rPr>
              <a:t>Understanding the Players</a:t>
            </a:r>
            <a:endParaRPr lang="en-US" sz="2800" i="1" dirty="0">
              <a:latin typeface="Adobe Hebrew" panose="02040503050201020203" pitchFamily="18" charset="-79"/>
              <a:cs typeface="Adobe Hebrew" panose="02040503050201020203" pitchFamily="18" charset="-79"/>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200641775"/>
              </p:ext>
            </p:extLst>
          </p:nvPr>
        </p:nvGraphicFramePr>
        <p:xfrm>
          <a:off x="628649" y="2347783"/>
          <a:ext cx="4019551" cy="3311612"/>
        </p:xfrm>
        <a:graphic>
          <a:graphicData uri="http://schemas.openxmlformats.org/drawingml/2006/table">
            <a:tbl>
              <a:tblPr firstRow="1" bandRow="1">
                <a:tableStyleId>{69CF1AB2-1976-4502-BF36-3FF5EA218861}</a:tableStyleId>
              </a:tblPr>
              <a:tblGrid>
                <a:gridCol w="769961">
                  <a:extLst>
                    <a:ext uri="{9D8B030D-6E8A-4147-A177-3AD203B41FA5}">
                      <a16:colId xmlns:a16="http://schemas.microsoft.com/office/drawing/2014/main" val="2525451939"/>
                    </a:ext>
                  </a:extLst>
                </a:gridCol>
                <a:gridCol w="311043">
                  <a:extLst>
                    <a:ext uri="{9D8B030D-6E8A-4147-A177-3AD203B41FA5}">
                      <a16:colId xmlns:a16="http://schemas.microsoft.com/office/drawing/2014/main" val="4023970883"/>
                    </a:ext>
                  </a:extLst>
                </a:gridCol>
                <a:gridCol w="1453238">
                  <a:extLst>
                    <a:ext uri="{9D8B030D-6E8A-4147-A177-3AD203B41FA5}">
                      <a16:colId xmlns:a16="http://schemas.microsoft.com/office/drawing/2014/main" val="408954887"/>
                    </a:ext>
                  </a:extLst>
                </a:gridCol>
                <a:gridCol w="1485309">
                  <a:extLst>
                    <a:ext uri="{9D8B030D-6E8A-4147-A177-3AD203B41FA5}">
                      <a16:colId xmlns:a16="http://schemas.microsoft.com/office/drawing/2014/main" val="3243883680"/>
                    </a:ext>
                  </a:extLst>
                </a:gridCol>
              </a:tblGrid>
              <a:tr h="434077">
                <a:tc rowSpan="2" gridSpan="2">
                  <a:txBody>
                    <a:bodyPr/>
                    <a:lstStyle/>
                    <a:p>
                      <a:pPr algn="ctr"/>
                      <a:r>
                        <a:rPr lang="en-US" sz="1400" i="1" dirty="0" smtClean="0">
                          <a:latin typeface="Times New Roman" panose="02020603050405020304" pitchFamily="18" charset="0"/>
                          <a:cs typeface="Times New Roman" panose="02020603050405020304" pitchFamily="18" charset="0"/>
                        </a:rPr>
                        <a:t>Faculty Categories</a:t>
                      </a:r>
                      <a:endParaRPr lang="en-US" sz="1400" i="1" dirty="0">
                        <a:latin typeface="Times New Roman" panose="02020603050405020304" pitchFamily="18" charset="0"/>
                        <a:cs typeface="Times New Roman" panose="02020603050405020304" pitchFamily="18" charset="0"/>
                      </a:endParaRPr>
                    </a:p>
                  </a:txBody>
                  <a:tcPr marL="55939" marR="5593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hMerge="1">
                  <a:txBody>
                    <a:bodyPr/>
                    <a:lstStyle/>
                    <a:p>
                      <a:pPr algn="ctr"/>
                      <a:endParaRPr lang="en-US" dirty="0">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gridSpan="2">
                  <a:txBody>
                    <a:bodyPr/>
                    <a:lstStyle/>
                    <a:p>
                      <a:pPr algn="ctr"/>
                      <a:r>
                        <a:rPr lang="en-US" sz="1600" b="0" dirty="0" smtClean="0">
                          <a:latin typeface="Times New Roman" panose="02020603050405020304" pitchFamily="18" charset="0"/>
                          <a:cs typeface="Times New Roman" panose="02020603050405020304" pitchFamily="18" charset="0"/>
                        </a:rPr>
                        <a:t>Motivation</a:t>
                      </a:r>
                      <a:endParaRPr lang="en-US" sz="1600" b="0" dirty="0">
                        <a:latin typeface="Times New Roman" panose="02020603050405020304" pitchFamily="18" charset="0"/>
                        <a:cs typeface="Times New Roman" panose="02020603050405020304" pitchFamily="18" charset="0"/>
                      </a:endParaRPr>
                    </a:p>
                  </a:txBody>
                  <a:tcPr marL="55939" marR="5593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US" dirty="0"/>
                    </a:p>
                  </a:txBody>
                  <a:tcPr>
                    <a:solidFill>
                      <a:schemeClr val="accent1">
                        <a:lumMod val="60000"/>
                        <a:lumOff val="40000"/>
                      </a:schemeClr>
                    </a:solidFill>
                  </a:tcPr>
                </a:tc>
                <a:extLst>
                  <a:ext uri="{0D108BD9-81ED-4DB2-BD59-A6C34878D82A}">
                    <a16:rowId xmlns:a16="http://schemas.microsoft.com/office/drawing/2014/main" val="1180629249"/>
                  </a:ext>
                </a:extLst>
              </a:tr>
              <a:tr h="327821">
                <a:tc gridSpan="2" vMerge="1">
                  <a:txBody>
                    <a:bodyPr/>
                    <a:lstStyle/>
                    <a:p>
                      <a:pPr algn="ctr"/>
                      <a:endParaRPr lang="en-US" dirty="0">
                        <a:latin typeface="Times New Roman" panose="02020603050405020304" pitchFamily="18" charset="0"/>
                        <a:cs typeface="Times New Roman" panose="02020603050405020304" pitchFamily="18" charset="0"/>
                      </a:endParaRPr>
                    </a:p>
                  </a:txBody>
                  <a:tcPr anchor="ctr">
                    <a:solidFill>
                      <a:schemeClr val="accent1">
                        <a:lumMod val="60000"/>
                        <a:lumOff val="40000"/>
                      </a:schemeClr>
                    </a:solidFill>
                  </a:tcPr>
                </a:tc>
                <a:tc hMerge="1" vMerge="1">
                  <a:txBody>
                    <a:bodyPr/>
                    <a:lstStyle/>
                    <a:p>
                      <a:endParaRPr lang="en-US"/>
                    </a:p>
                  </a:txBody>
                  <a:tcPr/>
                </a:tc>
                <a:tc>
                  <a:txBody>
                    <a:bodyPr/>
                    <a:lstStyle/>
                    <a:p>
                      <a:pPr algn="ctr"/>
                      <a:r>
                        <a:rPr lang="en-US" sz="1200" b="0" i="1" dirty="0" smtClean="0">
                          <a:latin typeface="Times New Roman" panose="02020603050405020304" pitchFamily="18" charset="0"/>
                          <a:cs typeface="Times New Roman" panose="02020603050405020304" pitchFamily="18" charset="0"/>
                        </a:rPr>
                        <a:t>High</a:t>
                      </a:r>
                      <a:endParaRPr lang="en-US" sz="1200" b="0" i="1" dirty="0">
                        <a:latin typeface="Times New Roman" panose="02020603050405020304" pitchFamily="18" charset="0"/>
                        <a:cs typeface="Times New Roman" panose="02020603050405020304" pitchFamily="18" charset="0"/>
                      </a:endParaRPr>
                    </a:p>
                  </a:txBody>
                  <a:tcPr marL="55939" marR="5593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1" dirty="0" smtClean="0">
                          <a:latin typeface="Times New Roman" panose="02020603050405020304" pitchFamily="18" charset="0"/>
                          <a:cs typeface="Times New Roman" panose="02020603050405020304" pitchFamily="18" charset="0"/>
                        </a:rPr>
                        <a:t>Low</a:t>
                      </a:r>
                    </a:p>
                  </a:txBody>
                  <a:tcPr marL="55939" marR="5593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738405448"/>
                  </a:ext>
                </a:extLst>
              </a:tr>
              <a:tr h="1274857">
                <a:tc rowSpan="2">
                  <a:txBody>
                    <a:bodyPr/>
                    <a:lstStyle/>
                    <a:p>
                      <a:pPr algn="ctr"/>
                      <a:r>
                        <a:rPr lang="en-US" sz="1600" smtClean="0">
                          <a:latin typeface="Times New Roman" panose="02020603050405020304" pitchFamily="18" charset="0"/>
                          <a:cs typeface="Times New Roman" panose="02020603050405020304" pitchFamily="18" charset="0"/>
                        </a:rPr>
                        <a:t>Ability</a:t>
                      </a:r>
                      <a:endParaRPr lang="en-US" sz="1600" dirty="0">
                        <a:latin typeface="Times New Roman" panose="02020603050405020304" pitchFamily="18" charset="0"/>
                        <a:cs typeface="Times New Roman" panose="02020603050405020304" pitchFamily="18" charset="0"/>
                      </a:endParaRPr>
                    </a:p>
                  </a:txBody>
                  <a:tcPr marL="55939" marR="5593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200" b="0" i="1" dirty="0" smtClean="0">
                          <a:latin typeface="Times New Roman" panose="02020603050405020304" pitchFamily="18" charset="0"/>
                          <a:cs typeface="Times New Roman" panose="02020603050405020304" pitchFamily="18" charset="0"/>
                        </a:rPr>
                        <a:t>High</a:t>
                      </a:r>
                      <a:endParaRPr lang="en-US" sz="1200" b="0" i="1" dirty="0">
                        <a:latin typeface="Times New Roman" panose="02020603050405020304" pitchFamily="18" charset="0"/>
                        <a:cs typeface="Times New Roman" panose="02020603050405020304" pitchFamily="18" charset="0"/>
                      </a:endParaRPr>
                    </a:p>
                  </a:txBody>
                  <a:tcPr marL="55939" marR="55939"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smtClean="0">
                          <a:latin typeface="Times New Roman" panose="02020603050405020304" pitchFamily="18" charset="0"/>
                          <a:cs typeface="Times New Roman" panose="02020603050405020304" pitchFamily="18" charset="0"/>
                        </a:rPr>
                        <a:t>High Motivation</a:t>
                      </a:r>
                      <a:r>
                        <a:rPr lang="en-US" sz="1600" baseline="0" dirty="0" smtClean="0">
                          <a:latin typeface="Times New Roman" panose="02020603050405020304" pitchFamily="18" charset="0"/>
                          <a:cs typeface="Times New Roman" panose="02020603050405020304" pitchFamily="18" charset="0"/>
                        </a:rPr>
                        <a:t> </a:t>
                      </a:r>
                    </a:p>
                    <a:p>
                      <a:pPr algn="ctr"/>
                      <a:r>
                        <a:rPr lang="en-US" sz="1600" baseline="0" dirty="0" smtClean="0">
                          <a:latin typeface="Times New Roman" panose="02020603050405020304" pitchFamily="18" charset="0"/>
                          <a:cs typeface="Times New Roman" panose="02020603050405020304" pitchFamily="18" charset="0"/>
                        </a:rPr>
                        <a:t>&amp;</a:t>
                      </a:r>
                    </a:p>
                    <a:p>
                      <a:pPr algn="ctr"/>
                      <a:r>
                        <a:rPr lang="en-US" sz="1600" dirty="0" smtClean="0">
                          <a:latin typeface="Times New Roman" panose="02020603050405020304" pitchFamily="18" charset="0"/>
                          <a:cs typeface="Times New Roman" panose="02020603050405020304" pitchFamily="18" charset="0"/>
                        </a:rPr>
                        <a:t>High</a:t>
                      </a:r>
                      <a:r>
                        <a:rPr lang="en-US" sz="1600" baseline="0" dirty="0" smtClean="0">
                          <a:latin typeface="Times New Roman" panose="02020603050405020304" pitchFamily="18" charset="0"/>
                          <a:cs typeface="Times New Roman" panose="02020603050405020304" pitchFamily="18" charset="0"/>
                        </a:rPr>
                        <a:t> Ability</a:t>
                      </a:r>
                      <a:endParaRPr lang="en-US" sz="1600" dirty="0">
                        <a:latin typeface="Times New Roman" panose="02020603050405020304" pitchFamily="18" charset="0"/>
                        <a:cs typeface="Times New Roman" panose="02020603050405020304" pitchFamily="18" charset="0"/>
                      </a:endParaRPr>
                    </a:p>
                  </a:txBody>
                  <a:tcPr marL="55939" marR="5593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smtClean="0">
                          <a:latin typeface="Times New Roman" panose="02020603050405020304" pitchFamily="18" charset="0"/>
                          <a:cs typeface="Times New Roman" panose="02020603050405020304" pitchFamily="18" charset="0"/>
                        </a:rPr>
                        <a:t>Low</a:t>
                      </a:r>
                      <a:r>
                        <a:rPr lang="en-US" sz="1600" baseline="0" dirty="0" smtClean="0">
                          <a:latin typeface="Times New Roman" panose="02020603050405020304" pitchFamily="18" charset="0"/>
                          <a:cs typeface="Times New Roman" panose="02020603050405020304" pitchFamily="18" charset="0"/>
                        </a:rPr>
                        <a:t> Motivation </a:t>
                      </a:r>
                    </a:p>
                    <a:p>
                      <a:pPr algn="ctr"/>
                      <a:r>
                        <a:rPr lang="en-US" sz="1600" baseline="0" dirty="0" smtClean="0">
                          <a:latin typeface="Times New Roman" panose="02020603050405020304" pitchFamily="18" charset="0"/>
                          <a:cs typeface="Times New Roman" panose="02020603050405020304" pitchFamily="18" charset="0"/>
                        </a:rPr>
                        <a:t>&amp;</a:t>
                      </a:r>
                    </a:p>
                    <a:p>
                      <a:pPr algn="ctr"/>
                      <a:r>
                        <a:rPr lang="en-US" sz="1600" baseline="0" dirty="0" smtClean="0">
                          <a:latin typeface="Times New Roman" panose="02020603050405020304" pitchFamily="18" charset="0"/>
                          <a:cs typeface="Times New Roman" panose="02020603050405020304" pitchFamily="18" charset="0"/>
                        </a:rPr>
                        <a:t>High Ability</a:t>
                      </a:r>
                    </a:p>
                  </a:txBody>
                  <a:tcPr marL="55939" marR="5593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5457874"/>
                  </a:ext>
                </a:extLst>
              </a:tr>
              <a:tr h="1274857">
                <a:tc vMerge="1">
                  <a:txBody>
                    <a:bodyPr/>
                    <a:lstStyle/>
                    <a:p>
                      <a:endParaRPr lang="en-US" dirty="0"/>
                    </a:p>
                  </a:txBody>
                  <a:tcPr>
                    <a:solidFill>
                      <a:schemeClr val="accent1">
                        <a:lumMod val="60000"/>
                        <a:lumOff val="40000"/>
                      </a:schemeClr>
                    </a:solidFill>
                  </a:tcPr>
                </a:tc>
                <a:tc>
                  <a:txBody>
                    <a:bodyPr/>
                    <a:lstStyle/>
                    <a:p>
                      <a:pPr algn="ctr"/>
                      <a:r>
                        <a:rPr lang="en-US" sz="1200" b="0" i="1" dirty="0" smtClean="0">
                          <a:latin typeface="Times New Roman" panose="02020603050405020304" pitchFamily="18" charset="0"/>
                          <a:cs typeface="Times New Roman" panose="02020603050405020304" pitchFamily="18" charset="0"/>
                        </a:rPr>
                        <a:t>Low</a:t>
                      </a:r>
                      <a:endParaRPr lang="en-US" sz="1200" b="0" i="1" dirty="0">
                        <a:latin typeface="Times New Roman" panose="02020603050405020304" pitchFamily="18" charset="0"/>
                        <a:cs typeface="Times New Roman" panose="02020603050405020304" pitchFamily="18" charset="0"/>
                      </a:endParaRPr>
                    </a:p>
                  </a:txBody>
                  <a:tcPr marL="55939" marR="55939"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smtClean="0">
                          <a:latin typeface="Times New Roman" panose="02020603050405020304" pitchFamily="18" charset="0"/>
                          <a:cs typeface="Times New Roman" panose="02020603050405020304" pitchFamily="18" charset="0"/>
                        </a:rPr>
                        <a:t>High</a:t>
                      </a:r>
                      <a:r>
                        <a:rPr lang="en-US" sz="1600" baseline="0" dirty="0" smtClean="0">
                          <a:latin typeface="Times New Roman" panose="02020603050405020304" pitchFamily="18" charset="0"/>
                          <a:cs typeface="Times New Roman" panose="02020603050405020304" pitchFamily="18" charset="0"/>
                        </a:rPr>
                        <a:t> Motivation</a:t>
                      </a:r>
                    </a:p>
                    <a:p>
                      <a:pPr algn="ctr"/>
                      <a:r>
                        <a:rPr lang="en-US" sz="1600" baseline="0" dirty="0" smtClean="0">
                          <a:latin typeface="Times New Roman" panose="02020603050405020304" pitchFamily="18" charset="0"/>
                          <a:cs typeface="Times New Roman" panose="02020603050405020304" pitchFamily="18" charset="0"/>
                        </a:rPr>
                        <a:t> &amp; </a:t>
                      </a:r>
                    </a:p>
                    <a:p>
                      <a:pPr algn="ctr"/>
                      <a:r>
                        <a:rPr lang="en-US" sz="1600" baseline="0" dirty="0" smtClean="0">
                          <a:latin typeface="Times New Roman" panose="02020603050405020304" pitchFamily="18" charset="0"/>
                          <a:cs typeface="Times New Roman" panose="02020603050405020304" pitchFamily="18" charset="0"/>
                        </a:rPr>
                        <a:t>Low Ability</a:t>
                      </a:r>
                      <a:endParaRPr lang="en-US" sz="1600" dirty="0" smtClean="0">
                        <a:latin typeface="Times New Roman" panose="02020603050405020304" pitchFamily="18" charset="0"/>
                        <a:cs typeface="Times New Roman" panose="02020603050405020304" pitchFamily="18" charset="0"/>
                      </a:endParaRPr>
                    </a:p>
                  </a:txBody>
                  <a:tcPr marL="55939" marR="5593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smtClean="0">
                          <a:latin typeface="Times New Roman" panose="02020603050405020304" pitchFamily="18" charset="0"/>
                          <a:cs typeface="Times New Roman" panose="02020603050405020304" pitchFamily="18" charset="0"/>
                        </a:rPr>
                        <a:t>Low Motivation</a:t>
                      </a:r>
                      <a:r>
                        <a:rPr lang="en-US" sz="1600" baseline="0" dirty="0" smtClean="0">
                          <a:latin typeface="Times New Roman" panose="02020603050405020304" pitchFamily="18" charset="0"/>
                          <a:cs typeface="Times New Roman" panose="02020603050405020304" pitchFamily="18" charset="0"/>
                        </a:rPr>
                        <a:t> </a:t>
                      </a:r>
                    </a:p>
                    <a:p>
                      <a:pPr algn="ctr"/>
                      <a:r>
                        <a:rPr lang="en-US" sz="1600" baseline="0" dirty="0" smtClean="0">
                          <a:latin typeface="Times New Roman" panose="02020603050405020304" pitchFamily="18" charset="0"/>
                          <a:cs typeface="Times New Roman" panose="02020603050405020304" pitchFamily="18" charset="0"/>
                        </a:rPr>
                        <a:t>&amp; </a:t>
                      </a:r>
                    </a:p>
                    <a:p>
                      <a:pPr algn="ctr"/>
                      <a:r>
                        <a:rPr lang="en-US" sz="1600" baseline="0" dirty="0" smtClean="0">
                          <a:latin typeface="Times New Roman" panose="02020603050405020304" pitchFamily="18" charset="0"/>
                          <a:cs typeface="Times New Roman" panose="02020603050405020304" pitchFamily="18" charset="0"/>
                        </a:rPr>
                        <a:t>Low Ability</a:t>
                      </a:r>
                      <a:endParaRPr lang="en-US" sz="1600" dirty="0">
                        <a:latin typeface="Times New Roman" panose="02020603050405020304" pitchFamily="18" charset="0"/>
                        <a:cs typeface="Times New Roman" panose="02020603050405020304" pitchFamily="18" charset="0"/>
                      </a:endParaRPr>
                    </a:p>
                  </a:txBody>
                  <a:tcPr marL="55939" marR="55939"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3695173"/>
                  </a:ext>
                </a:extLst>
              </a:tr>
            </a:tbl>
          </a:graphicData>
        </a:graphic>
      </p:graphicFrame>
      <p:sp>
        <p:nvSpPr>
          <p:cNvPr id="8" name="Content Placeholder 7"/>
          <p:cNvSpPr>
            <a:spLocks noGrp="1"/>
          </p:cNvSpPr>
          <p:nvPr>
            <p:ph sz="half" idx="2"/>
          </p:nvPr>
        </p:nvSpPr>
        <p:spPr>
          <a:xfrm>
            <a:off x="4786184" y="2739053"/>
            <a:ext cx="3729166" cy="2545492"/>
          </a:xfrm>
        </p:spPr>
        <p:txBody>
          <a:bodyPr>
            <a:normAutofit/>
          </a:bodyPr>
          <a:lstStyle/>
          <a:p>
            <a:r>
              <a:rPr lang="en-US" sz="2000" dirty="0" smtClean="0">
                <a:latin typeface="Times New Roman" panose="02020603050405020304" pitchFamily="18" charset="0"/>
                <a:cs typeface="Times New Roman" panose="02020603050405020304" pitchFamily="18" charset="0"/>
              </a:rPr>
              <a:t>Analyze previous internal grant funding programs at UWF</a:t>
            </a:r>
          </a:p>
          <a:p>
            <a:r>
              <a:rPr lang="en-US" sz="2000" dirty="0" smtClean="0">
                <a:latin typeface="Times New Roman" panose="02020603050405020304" pitchFamily="18" charset="0"/>
                <a:cs typeface="Times New Roman" panose="02020603050405020304" pitchFamily="18" charset="0"/>
              </a:rPr>
              <a:t>Evaluate the UWF faculty and climate of research taking place at the institution</a:t>
            </a:r>
          </a:p>
          <a:p>
            <a:r>
              <a:rPr lang="en-US" sz="2000" dirty="0" smtClean="0">
                <a:latin typeface="Times New Roman" panose="02020603050405020304" pitchFamily="18" charset="0"/>
                <a:cs typeface="Times New Roman" panose="02020603050405020304" pitchFamily="18" charset="0"/>
              </a:rPr>
              <a:t>Prepare baseline data for benchmarking</a:t>
            </a:r>
          </a:p>
          <a:p>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B1CF2F5-3DE5-E74E-9AD3-55A1D8CE40BD}"/>
              </a:ext>
            </a:extLst>
          </p:cNvPr>
          <p:cNvSpPr>
            <a:spLocks noGrp="1"/>
          </p:cNvSpPr>
          <p:nvPr>
            <p:ph type="sldNum" sz="quarter" idx="12"/>
          </p:nvPr>
        </p:nvSpPr>
        <p:spPr/>
        <p:txBody>
          <a:bodyPr/>
          <a:lstStyle/>
          <a:p>
            <a:fld id="{931FFB38-7445-5944-8FA7-C475F63287C4}" type="slidenum">
              <a:rPr lang="en-US" smtClean="0"/>
              <a:t>31</a:t>
            </a:fld>
            <a:endParaRPr lang="en-US" dirty="0"/>
          </a:p>
        </p:txBody>
      </p:sp>
      <p:sp>
        <p:nvSpPr>
          <p:cNvPr id="9" name="TextBox 8"/>
          <p:cNvSpPr txBox="1"/>
          <p:nvPr/>
        </p:nvSpPr>
        <p:spPr>
          <a:xfrm>
            <a:off x="628649" y="6176963"/>
            <a:ext cx="7337339" cy="215444"/>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Research, H. (2014, May 1). (Rep.). Retrieved from https://www.hanoverresearch.com/media/Building-a-Culture-of-Research-Recommended-Practices.pdf</a:t>
            </a:r>
          </a:p>
        </p:txBody>
      </p:sp>
    </p:spTree>
    <p:extLst>
      <p:ext uri="{BB962C8B-B14F-4D97-AF65-F5344CB8AC3E}">
        <p14:creationId xmlns:p14="http://schemas.microsoft.com/office/powerpoint/2010/main" val="34157880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10296020"/>
              </p:ext>
            </p:extLst>
          </p:nvPr>
        </p:nvGraphicFramePr>
        <p:xfrm>
          <a:off x="243016" y="1384867"/>
          <a:ext cx="8559114" cy="4216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DB1CF2F5-3DE5-E74E-9AD3-55A1D8CE40BD}"/>
              </a:ext>
            </a:extLst>
          </p:cNvPr>
          <p:cNvSpPr>
            <a:spLocks noGrp="1"/>
          </p:cNvSpPr>
          <p:nvPr>
            <p:ph type="sldNum" sz="quarter" idx="12"/>
          </p:nvPr>
        </p:nvSpPr>
        <p:spPr>
          <a:xfrm>
            <a:off x="6457950" y="6309678"/>
            <a:ext cx="2057400" cy="365125"/>
          </a:xfrm>
        </p:spPr>
        <p:txBody>
          <a:bodyPr/>
          <a:lstStyle/>
          <a:p>
            <a:fld id="{931FFB38-7445-5944-8FA7-C475F63287C4}" type="slidenum">
              <a:rPr lang="en-US" sz="700" smtClean="0">
                <a:latin typeface="Times New Roman" panose="02020603050405020304" pitchFamily="18" charset="0"/>
                <a:cs typeface="Times New Roman" panose="02020603050405020304" pitchFamily="18" charset="0"/>
              </a:rPr>
              <a:t>32</a:t>
            </a:fld>
            <a:endParaRPr lang="en-US" sz="7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61320" y="5909568"/>
            <a:ext cx="8054030" cy="400110"/>
          </a:xfrm>
          <a:prstGeom prst="rect">
            <a:avLst/>
          </a:prstGeom>
          <a:noFill/>
        </p:spPr>
        <p:txBody>
          <a:bodyPr wrap="square" rtlCol="0">
            <a:spAutoFit/>
          </a:bodyPr>
          <a:lstStyle/>
          <a:p>
            <a:pPr algn="ctr"/>
            <a:r>
              <a:rPr lang="en-US" sz="1000" i="1" dirty="0">
                <a:latin typeface="Times New Roman" panose="02020603050405020304" pitchFamily="18" charset="0"/>
                <a:cs typeface="Times New Roman" panose="02020603050405020304" pitchFamily="18" charset="0"/>
              </a:rPr>
              <a:t>The goal of this project is to develop an efficient and ongoing mechanism for internally supporting faculty research that produces a higher rate of return on externally submitted proposals; Internal Research Initiatives Model (IRIM)</a:t>
            </a:r>
          </a:p>
        </p:txBody>
      </p:sp>
    </p:spTree>
    <p:extLst>
      <p:ext uri="{BB962C8B-B14F-4D97-AF65-F5344CB8AC3E}">
        <p14:creationId xmlns:p14="http://schemas.microsoft.com/office/powerpoint/2010/main" val="24327384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7104-C8DC-8643-A6B1-D87EB4E5B9F6}"/>
              </a:ext>
            </a:extLst>
          </p:cNvPr>
          <p:cNvSpPr>
            <a:spLocks noGrp="1"/>
          </p:cNvSpPr>
          <p:nvPr>
            <p:ph type="title"/>
          </p:nvPr>
        </p:nvSpPr>
        <p:spPr>
          <a:xfrm>
            <a:off x="628650" y="1184485"/>
            <a:ext cx="7886700" cy="1325563"/>
          </a:xfrm>
        </p:spPr>
        <p:txBody>
          <a:bodyPr>
            <a:noAutofit/>
          </a:bodyPr>
          <a:lstStyle/>
          <a:p>
            <a:pPr algn="ctr"/>
            <a:r>
              <a:rPr lang="en-US" sz="3400" dirty="0" smtClean="0">
                <a:latin typeface="Adobe Hebrew" panose="02040503050201020203" pitchFamily="18" charset="-79"/>
                <a:cs typeface="Adobe Hebrew" panose="02040503050201020203" pitchFamily="18" charset="-79"/>
              </a:rPr>
              <a:t>Data Collection </a:t>
            </a:r>
            <a:br>
              <a:rPr lang="en-US" sz="3400" dirty="0" smtClean="0">
                <a:latin typeface="Adobe Hebrew" panose="02040503050201020203" pitchFamily="18" charset="-79"/>
                <a:cs typeface="Adobe Hebrew" panose="02040503050201020203" pitchFamily="18" charset="-79"/>
              </a:rPr>
            </a:br>
            <a:r>
              <a:rPr lang="en-US" sz="3400" dirty="0" smtClean="0">
                <a:latin typeface="Adobe Hebrew" panose="02040503050201020203" pitchFamily="18" charset="-79"/>
                <a:cs typeface="Adobe Hebrew" panose="02040503050201020203" pitchFamily="18" charset="-79"/>
              </a:rPr>
              <a:t>&amp; </a:t>
            </a:r>
            <a:br>
              <a:rPr lang="en-US" sz="3400" dirty="0" smtClean="0">
                <a:latin typeface="Adobe Hebrew" panose="02040503050201020203" pitchFamily="18" charset="-79"/>
                <a:cs typeface="Adobe Hebrew" panose="02040503050201020203" pitchFamily="18" charset="-79"/>
              </a:rPr>
            </a:br>
            <a:r>
              <a:rPr lang="en-US" sz="3400" dirty="0" smtClean="0">
                <a:latin typeface="Adobe Hebrew" panose="02040503050201020203" pitchFamily="18" charset="-79"/>
                <a:cs typeface="Adobe Hebrew" panose="02040503050201020203" pitchFamily="18" charset="-79"/>
              </a:rPr>
              <a:t>Results </a:t>
            </a:r>
            <a:br>
              <a:rPr lang="en-US" sz="3400" dirty="0" smtClean="0">
                <a:latin typeface="Adobe Hebrew" panose="02040503050201020203" pitchFamily="18" charset="-79"/>
                <a:cs typeface="Adobe Hebrew" panose="02040503050201020203" pitchFamily="18" charset="-79"/>
              </a:rPr>
            </a:br>
            <a:endParaRPr lang="en-US" sz="3400" i="1" dirty="0">
              <a:latin typeface="Adobe Hebrew" panose="02040503050201020203" pitchFamily="18" charset="-79"/>
              <a:cs typeface="Adobe Hebrew" panose="02040503050201020203" pitchFamily="18" charset="-79"/>
            </a:endParaRPr>
          </a:p>
        </p:txBody>
      </p:sp>
      <p:sp>
        <p:nvSpPr>
          <p:cNvPr id="4" name="Slide Number Placeholder 3">
            <a:extLst>
              <a:ext uri="{FF2B5EF4-FFF2-40B4-BE49-F238E27FC236}">
                <a16:creationId xmlns:a16="http://schemas.microsoft.com/office/drawing/2014/main" id="{DB1CF2F5-3DE5-E74E-9AD3-55A1D8CE40BD}"/>
              </a:ext>
            </a:extLst>
          </p:cNvPr>
          <p:cNvSpPr>
            <a:spLocks noGrp="1"/>
          </p:cNvSpPr>
          <p:nvPr>
            <p:ph type="sldNum" sz="quarter" idx="12"/>
          </p:nvPr>
        </p:nvSpPr>
        <p:spPr/>
        <p:txBody>
          <a:bodyPr/>
          <a:lstStyle/>
          <a:p>
            <a:fld id="{931FFB38-7445-5944-8FA7-C475F63287C4}" type="slidenum">
              <a:rPr lang="en-US" smtClean="0"/>
              <a:t>33</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11863182"/>
              </p:ext>
            </p:extLst>
          </p:nvPr>
        </p:nvGraphicFramePr>
        <p:xfrm>
          <a:off x="4907179" y="2756668"/>
          <a:ext cx="3682311" cy="3292389"/>
        </p:xfrm>
        <a:graphic>
          <a:graphicData uri="http://schemas.openxmlformats.org/drawingml/2006/table">
            <a:tbl>
              <a:tblPr firstRow="1" bandRow="1">
                <a:tableStyleId>{93296810-A885-4BE3-A3E7-6D5BEEA58F35}</a:tableStyleId>
              </a:tblPr>
              <a:tblGrid>
                <a:gridCol w="2202075">
                  <a:extLst>
                    <a:ext uri="{9D8B030D-6E8A-4147-A177-3AD203B41FA5}">
                      <a16:colId xmlns:a16="http://schemas.microsoft.com/office/drawing/2014/main" val="1693163185"/>
                    </a:ext>
                  </a:extLst>
                </a:gridCol>
                <a:gridCol w="1480236">
                  <a:extLst>
                    <a:ext uri="{9D8B030D-6E8A-4147-A177-3AD203B41FA5}">
                      <a16:colId xmlns:a16="http://schemas.microsoft.com/office/drawing/2014/main" val="3024606148"/>
                    </a:ext>
                  </a:extLst>
                </a:gridCol>
              </a:tblGrid>
              <a:tr h="486524">
                <a:tc>
                  <a:txBody>
                    <a:bodyPr/>
                    <a:lstStyle/>
                    <a:p>
                      <a:pPr algn="ctr"/>
                      <a:r>
                        <a:rPr lang="en-US" sz="1400" dirty="0" smtClean="0">
                          <a:latin typeface="Times New Roman" panose="02020603050405020304" pitchFamily="18" charset="0"/>
                          <a:cs typeface="Times New Roman" panose="02020603050405020304" pitchFamily="18" charset="0"/>
                        </a:rPr>
                        <a:t>Category</a:t>
                      </a:r>
                      <a:endParaRPr 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sz="1400" dirty="0" smtClean="0">
                          <a:latin typeface="Times New Roman" panose="02020603050405020304" pitchFamily="18" charset="0"/>
                          <a:cs typeface="Times New Roman" panose="02020603050405020304" pitchFamily="18" charset="0"/>
                        </a:rPr>
                        <a:t>Total Results/Entries</a:t>
                      </a:r>
                      <a:endParaRPr lang="en-US"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25324281"/>
                  </a:ext>
                </a:extLst>
              </a:tr>
              <a:tr h="326815">
                <a:tc>
                  <a:txBody>
                    <a:bodyPr/>
                    <a:lstStyle/>
                    <a:p>
                      <a:pPr algn="l"/>
                      <a:r>
                        <a:rPr lang="en-US" sz="1200" dirty="0" smtClean="0">
                          <a:latin typeface="Times New Roman" panose="02020603050405020304" pitchFamily="18" charset="0"/>
                          <a:cs typeface="Times New Roman" panose="02020603050405020304" pitchFamily="18" charset="0"/>
                        </a:rPr>
                        <a:t>Fiscal</a:t>
                      </a:r>
                      <a:r>
                        <a:rPr lang="en-US" sz="1200" baseline="0" dirty="0" smtClean="0">
                          <a:latin typeface="Times New Roman" panose="02020603050405020304" pitchFamily="18" charset="0"/>
                          <a:cs typeface="Times New Roman" panose="02020603050405020304" pitchFamily="18" charset="0"/>
                        </a:rPr>
                        <a:t> Years</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8</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618688563"/>
                  </a:ext>
                </a:extLst>
              </a:tr>
              <a:tr h="326815">
                <a:tc>
                  <a:txBody>
                    <a:bodyPr/>
                    <a:lstStyle/>
                    <a:p>
                      <a:pPr algn="l"/>
                      <a:r>
                        <a:rPr lang="en-US" sz="1200" dirty="0" smtClean="0">
                          <a:latin typeface="Times New Roman" panose="02020603050405020304" pitchFamily="18" charset="0"/>
                          <a:cs typeface="Times New Roman" panose="02020603050405020304" pitchFamily="18" charset="0"/>
                        </a:rPr>
                        <a:t>University Colleges</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5</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80749004"/>
                  </a:ext>
                </a:extLst>
              </a:tr>
              <a:tr h="486524">
                <a:tc>
                  <a:txBody>
                    <a:bodyPr/>
                    <a:lstStyle/>
                    <a:p>
                      <a:pPr algn="l"/>
                      <a:r>
                        <a:rPr lang="en-US" sz="1200" dirty="0" smtClean="0">
                          <a:latin typeface="Times New Roman" panose="02020603050405020304" pitchFamily="18" charset="0"/>
                          <a:cs typeface="Times New Roman" panose="02020603050405020304" pitchFamily="18" charset="0"/>
                        </a:rPr>
                        <a:t>Total Internal Grant Requests</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423</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1045709"/>
                  </a:ext>
                </a:extLst>
              </a:tr>
              <a:tr h="326815">
                <a:tc>
                  <a:txBody>
                    <a:bodyPr/>
                    <a:lstStyle/>
                    <a:p>
                      <a:pPr algn="l"/>
                      <a:r>
                        <a:rPr lang="en-US" sz="1200" dirty="0" smtClean="0">
                          <a:latin typeface="Times New Roman" panose="02020603050405020304" pitchFamily="18" charset="0"/>
                          <a:cs typeface="Times New Roman" panose="02020603050405020304" pitchFamily="18" charset="0"/>
                        </a:rPr>
                        <a:t>Total Funds Requested</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$7,638,059</a:t>
                      </a:r>
                      <a:r>
                        <a:rPr lang="en-US" sz="1200" baseline="30000" dirty="0" smtClean="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680837167"/>
                  </a:ext>
                </a:extLst>
              </a:tr>
              <a:tr h="326815">
                <a:tc>
                  <a:txBody>
                    <a:bodyPr/>
                    <a:lstStyle/>
                    <a:p>
                      <a:pPr algn="l"/>
                      <a:r>
                        <a:rPr lang="en-US" sz="1200" dirty="0" smtClean="0">
                          <a:latin typeface="Times New Roman" panose="02020603050405020304" pitchFamily="18" charset="0"/>
                          <a:cs typeface="Times New Roman" panose="02020603050405020304" pitchFamily="18" charset="0"/>
                        </a:rPr>
                        <a:t>Total Match</a:t>
                      </a:r>
                      <a:r>
                        <a:rPr lang="en-US" sz="1200" baseline="0" dirty="0" smtClean="0">
                          <a:latin typeface="Times New Roman" panose="02020603050405020304" pitchFamily="18" charset="0"/>
                          <a:cs typeface="Times New Roman" panose="02020603050405020304" pitchFamily="18" charset="0"/>
                        </a:rPr>
                        <a:t> Provided</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$378,964</a:t>
                      </a:r>
                      <a:r>
                        <a:rPr lang="en-US" sz="1200" baseline="30000" dirty="0" smtClean="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266196830"/>
                  </a:ext>
                </a:extLst>
              </a:tr>
              <a:tr h="326815">
                <a:tc>
                  <a:txBody>
                    <a:bodyPr/>
                    <a:lstStyle/>
                    <a:p>
                      <a:pPr algn="l"/>
                      <a:r>
                        <a:rPr lang="en-US" sz="1200" dirty="0" smtClean="0">
                          <a:latin typeface="Times New Roman" panose="02020603050405020304" pitchFamily="18" charset="0"/>
                          <a:cs typeface="Times New Roman" panose="02020603050405020304" pitchFamily="18" charset="0"/>
                        </a:rPr>
                        <a:t>Total</a:t>
                      </a:r>
                      <a:r>
                        <a:rPr lang="en-US" sz="1200" baseline="0" dirty="0" smtClean="0">
                          <a:latin typeface="Times New Roman" panose="02020603050405020304" pitchFamily="18" charset="0"/>
                          <a:cs typeface="Times New Roman" panose="02020603050405020304" pitchFamily="18" charset="0"/>
                        </a:rPr>
                        <a:t> Funded</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dirty="0" smtClean="0">
                          <a:latin typeface="Times New Roman" panose="02020603050405020304" pitchFamily="18" charset="0"/>
                          <a:cs typeface="Times New Roman" panose="02020603050405020304" pitchFamily="18" charset="0"/>
                        </a:rPr>
                        <a:t>$2,893,609</a:t>
                      </a:r>
                      <a:r>
                        <a:rPr lang="en-US" sz="1200" baseline="30000" dirty="0" smtClean="0">
                          <a:latin typeface="Times New Roman" panose="02020603050405020304" pitchFamily="18" charset="0"/>
                          <a:cs typeface="Times New Roman" panose="02020603050405020304" pitchFamily="18" charset="0"/>
                        </a:rPr>
                        <a:t>*</a:t>
                      </a:r>
                      <a:endParaRPr lang="en-US" sz="1200" baseline="30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384774097"/>
                  </a:ext>
                </a:extLst>
              </a:tr>
              <a:tr h="326815">
                <a:tc>
                  <a:txBody>
                    <a:bodyPr/>
                    <a:lstStyle/>
                    <a:p>
                      <a:pPr algn="l"/>
                      <a:r>
                        <a:rPr lang="en-US" sz="1200" dirty="0" smtClean="0">
                          <a:latin typeface="Times New Roman" panose="02020603050405020304" pitchFamily="18" charset="0"/>
                          <a:cs typeface="Times New Roman" panose="02020603050405020304" pitchFamily="18" charset="0"/>
                        </a:rPr>
                        <a:t>Total External Proposals</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algn="ctr"/>
                      <a:r>
                        <a:rPr lang="en-US" sz="1200" baseline="0" dirty="0" smtClean="0">
                          <a:latin typeface="Times New Roman" panose="02020603050405020304" pitchFamily="18" charset="0"/>
                          <a:cs typeface="Times New Roman" panose="02020603050405020304" pitchFamily="18" charset="0"/>
                        </a:rPr>
                        <a:t>TBD</a:t>
                      </a:r>
                      <a:endParaRPr lang="en-US" sz="1200" baseline="30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530179679"/>
                  </a:ext>
                </a:extLst>
              </a:tr>
              <a:tr h="326815">
                <a:tc>
                  <a:txBody>
                    <a:bodyPr/>
                    <a:lstStyle/>
                    <a:p>
                      <a:pPr algn="l"/>
                      <a:r>
                        <a:rPr lang="en-US" sz="1200" dirty="0" smtClean="0">
                          <a:latin typeface="Times New Roman" panose="02020603050405020304" pitchFamily="18" charset="0"/>
                          <a:cs typeface="Times New Roman" panose="02020603050405020304" pitchFamily="18" charset="0"/>
                        </a:rPr>
                        <a:t>Total External Proposals</a:t>
                      </a:r>
                      <a:r>
                        <a:rPr lang="en-US" sz="1200" baseline="0" dirty="0" smtClean="0">
                          <a:latin typeface="Times New Roman" panose="02020603050405020304" pitchFamily="18" charset="0"/>
                          <a:cs typeface="Times New Roman" panose="02020603050405020304" pitchFamily="18" charset="0"/>
                        </a:rPr>
                        <a:t> Funded</a:t>
                      </a:r>
                      <a:endParaRPr lang="en-US" sz="120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anose="02020603050405020304" pitchFamily="18" charset="0"/>
                          <a:cs typeface="Times New Roman" panose="02020603050405020304" pitchFamily="18" charset="0"/>
                        </a:rPr>
                        <a:t>TBD</a:t>
                      </a:r>
                      <a:endParaRPr lang="en-US" sz="1200" baseline="30000" dirty="0" smtClean="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02719069"/>
                  </a:ext>
                </a:extLst>
              </a:tr>
            </a:tbl>
          </a:graphicData>
        </a:graphic>
      </p:graphicFrame>
      <p:sp>
        <p:nvSpPr>
          <p:cNvPr id="14" name="TextBox 13"/>
          <p:cNvSpPr txBox="1"/>
          <p:nvPr/>
        </p:nvSpPr>
        <p:spPr>
          <a:xfrm>
            <a:off x="637917" y="2560108"/>
            <a:ext cx="3934083" cy="3877985"/>
          </a:xfrm>
          <a:prstGeom prst="rect">
            <a:avLst/>
          </a:prstGeom>
          <a:noFill/>
        </p:spPr>
        <p:txBody>
          <a:bodyPr wrap="square" rtlCol="0">
            <a:spAutoFit/>
          </a:bodyPr>
          <a:lstStyle/>
          <a:p>
            <a:endParaRPr lang="en-US"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Additional data being collected:</a:t>
            </a:r>
          </a:p>
          <a:p>
            <a:endParaRPr lang="en-US"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Finalize Baseline data for model design (remaining data received on July 1, 2018).</a:t>
            </a:r>
          </a:p>
          <a:p>
            <a:pPr marL="285750" indent="-285750">
              <a:buFont typeface="Arial" panose="020B0604020202020204" pitchFamily="34" charset="0"/>
              <a:buChar char="•"/>
            </a:pPr>
            <a:endParaRPr lang="en-US"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FY16-17 – external proposal submissions (funded/unfunded)</a:t>
            </a:r>
          </a:p>
          <a:p>
            <a:pPr marL="285750" indent="-285750">
              <a:buFont typeface="Arial" panose="020B0604020202020204" pitchFamily="34" charset="0"/>
              <a:buChar char="•"/>
            </a:pPr>
            <a:endParaRPr lang="en-US"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Faculty Questionnaire (non-internal grant participants &amp; internal grant participants)</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algn="ctr"/>
            <a:r>
              <a:rPr lang="en-US" sz="1600" i="1" dirty="0" smtClean="0">
                <a:latin typeface="Times New Roman" panose="02020603050405020304" pitchFamily="18" charset="0"/>
                <a:cs typeface="Times New Roman" panose="02020603050405020304" pitchFamily="18" charset="0"/>
              </a:rPr>
              <a:t>Development of IRIM Model (spring 2019)</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1257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7104-C8DC-8643-A6B1-D87EB4E5B9F6}"/>
              </a:ext>
            </a:extLst>
          </p:cNvPr>
          <p:cNvSpPr>
            <a:spLocks noGrp="1"/>
          </p:cNvSpPr>
          <p:nvPr>
            <p:ph type="title"/>
          </p:nvPr>
        </p:nvSpPr>
        <p:spPr/>
        <p:txBody>
          <a:bodyPr>
            <a:noAutofit/>
          </a:bodyPr>
          <a:lstStyle/>
          <a:p>
            <a:pPr algn="ctr"/>
            <a:r>
              <a:rPr lang="en-US" sz="2800" dirty="0" smtClean="0">
                <a:latin typeface="Adobe Hebrew" panose="02040503050201020203" pitchFamily="18" charset="-79"/>
                <a:cs typeface="Adobe Hebrew" panose="02040503050201020203" pitchFamily="18" charset="-79"/>
              </a:rPr>
              <a:t>Expected Outcomes </a:t>
            </a:r>
            <a:br>
              <a:rPr lang="en-US" sz="2800" dirty="0" smtClean="0">
                <a:latin typeface="Adobe Hebrew" panose="02040503050201020203" pitchFamily="18" charset="-79"/>
                <a:cs typeface="Adobe Hebrew" panose="02040503050201020203" pitchFamily="18" charset="-79"/>
              </a:rPr>
            </a:br>
            <a:r>
              <a:rPr lang="en-US" sz="2800" dirty="0" smtClean="0">
                <a:latin typeface="Adobe Hebrew" panose="02040503050201020203" pitchFamily="18" charset="-79"/>
                <a:cs typeface="Adobe Hebrew" panose="02040503050201020203" pitchFamily="18" charset="-79"/>
              </a:rPr>
              <a:t>&amp; </a:t>
            </a:r>
            <a:br>
              <a:rPr lang="en-US" sz="2800" dirty="0" smtClean="0">
                <a:latin typeface="Adobe Hebrew" panose="02040503050201020203" pitchFamily="18" charset="-79"/>
                <a:cs typeface="Adobe Hebrew" panose="02040503050201020203" pitchFamily="18" charset="-79"/>
              </a:rPr>
            </a:br>
            <a:r>
              <a:rPr lang="en-US" sz="2800" dirty="0" smtClean="0">
                <a:latin typeface="Adobe Hebrew" panose="02040503050201020203" pitchFamily="18" charset="-79"/>
                <a:cs typeface="Adobe Hebrew" panose="02040503050201020203" pitchFamily="18" charset="-79"/>
              </a:rPr>
              <a:t>Broader Impacts</a:t>
            </a:r>
            <a:endParaRPr lang="en-US" sz="2800" dirty="0">
              <a:latin typeface="Adobe Hebrew" panose="02040503050201020203" pitchFamily="18" charset="-79"/>
              <a:cs typeface="Adobe Hebrew" panose="02040503050201020203" pitchFamily="18" charset="-79"/>
            </a:endParaRPr>
          </a:p>
        </p:txBody>
      </p:sp>
      <p:sp>
        <p:nvSpPr>
          <p:cNvPr id="8" name="Text Placeholder 7"/>
          <p:cNvSpPr>
            <a:spLocks noGrp="1"/>
          </p:cNvSpPr>
          <p:nvPr>
            <p:ph type="body" sz="half" idx="2"/>
          </p:nvPr>
        </p:nvSpPr>
        <p:spPr>
          <a:xfrm>
            <a:off x="630238" y="3048000"/>
            <a:ext cx="2949575" cy="3138621"/>
          </a:xfrm>
        </p:spPr>
        <p:txBody>
          <a:bodyPr>
            <a:normAutofit/>
          </a:bodyPr>
          <a:lstStyle/>
          <a:p>
            <a:pPr>
              <a:lnSpc>
                <a:spcPct val="100000"/>
              </a:lnSpc>
              <a:spcBef>
                <a:spcPts val="0"/>
              </a:spcBef>
            </a:pPr>
            <a:r>
              <a:rPr lang="en-US" b="1" dirty="0">
                <a:latin typeface="Times New Roman" panose="02020603050405020304" pitchFamily="18" charset="0"/>
                <a:cs typeface="Times New Roman" panose="02020603050405020304" pitchFamily="18" charset="0"/>
              </a:rPr>
              <a:t>Expected Outcomes: </a:t>
            </a:r>
            <a:r>
              <a:rPr lang="en-US" dirty="0" smtClean="0">
                <a:latin typeface="Times New Roman" panose="02020603050405020304" pitchFamily="18" charset="0"/>
                <a:cs typeface="Times New Roman" panose="02020603050405020304" pitchFamily="18" charset="0"/>
              </a:rPr>
              <a:t>Long-term </a:t>
            </a:r>
            <a:r>
              <a:rPr lang="en-US" dirty="0">
                <a:latin typeface="Times New Roman" panose="02020603050405020304" pitchFamily="18" charset="0"/>
                <a:cs typeface="Times New Roman" panose="02020603050405020304" pitchFamily="18" charset="0"/>
              </a:rPr>
              <a:t>writing group which incorporate motivational tools and mentoring </a:t>
            </a:r>
            <a:r>
              <a:rPr lang="en-US" dirty="0" smtClean="0">
                <a:latin typeface="Times New Roman" panose="02020603050405020304" pitchFamily="18" charset="0"/>
                <a:cs typeface="Times New Roman" panose="02020603050405020304" pitchFamily="18" charset="0"/>
              </a:rPr>
              <a:t>will </a:t>
            </a:r>
            <a:r>
              <a:rPr lang="en-US" dirty="0">
                <a:latin typeface="Times New Roman" panose="02020603050405020304" pitchFamily="18" charset="0"/>
                <a:cs typeface="Times New Roman" panose="02020603050405020304" pitchFamily="18" charset="0"/>
              </a:rPr>
              <a:t>achieve the best return on university </a:t>
            </a:r>
            <a:r>
              <a:rPr lang="en-US" dirty="0" smtClean="0">
                <a:latin typeface="Times New Roman" panose="02020603050405020304" pitchFamily="18" charset="0"/>
                <a:cs typeface="Times New Roman" panose="02020603050405020304" pitchFamily="18" charset="0"/>
              </a:rPr>
              <a:t>investments. </a:t>
            </a:r>
          </a:p>
          <a:p>
            <a:pPr>
              <a:lnSpc>
                <a:spcPct val="100000"/>
              </a:lnSpc>
              <a:spcBef>
                <a:spcPts val="0"/>
              </a:spcBef>
            </a:pPr>
            <a:endParaRPr lang="en-US" b="1" dirty="0" smtClean="0">
              <a:latin typeface="Times New Roman" panose="02020603050405020304" pitchFamily="18" charset="0"/>
              <a:cs typeface="Times New Roman" panose="02020603050405020304" pitchFamily="18" charset="0"/>
            </a:endParaRPr>
          </a:p>
          <a:p>
            <a:pPr>
              <a:lnSpc>
                <a:spcPct val="100000"/>
              </a:lnSpc>
              <a:spcBef>
                <a:spcPts val="0"/>
              </a:spcBef>
            </a:pPr>
            <a:r>
              <a:rPr lang="en-US" b="1" dirty="0" smtClean="0">
                <a:latin typeface="Times New Roman" panose="02020603050405020304" pitchFamily="18" charset="0"/>
                <a:cs typeface="Times New Roman" panose="02020603050405020304" pitchFamily="18" charset="0"/>
              </a:rPr>
              <a:t>Broader Impacts: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Internal Research Initiatives Model (IRIM) will be used as a platform for enhancing Research Administration across all types of higher education institutions.</a:t>
            </a:r>
          </a:p>
        </p:txBody>
      </p:sp>
      <p:sp>
        <p:nvSpPr>
          <p:cNvPr id="4" name="Slide Number Placeholder 3">
            <a:extLst>
              <a:ext uri="{FF2B5EF4-FFF2-40B4-BE49-F238E27FC236}">
                <a16:creationId xmlns:a16="http://schemas.microsoft.com/office/drawing/2014/main" id="{DB1CF2F5-3DE5-E74E-9AD3-55A1D8CE40BD}"/>
              </a:ext>
            </a:extLst>
          </p:cNvPr>
          <p:cNvSpPr>
            <a:spLocks noGrp="1"/>
          </p:cNvSpPr>
          <p:nvPr>
            <p:ph type="sldNum" sz="quarter" idx="12"/>
          </p:nvPr>
        </p:nvSpPr>
        <p:spPr/>
        <p:txBody>
          <a:bodyPr/>
          <a:lstStyle/>
          <a:p>
            <a:fld id="{931FFB38-7445-5944-8FA7-C475F63287C4}" type="slidenum">
              <a:rPr lang="en-US" smtClean="0"/>
              <a:t>34</a:t>
            </a:fld>
            <a:endParaRPr lang="en-US" dirty="0"/>
          </a:p>
        </p:txBody>
      </p:sp>
      <p:graphicFrame>
        <p:nvGraphicFramePr>
          <p:cNvPr id="3" name="Diagram 2"/>
          <p:cNvGraphicFramePr/>
          <p:nvPr>
            <p:extLst>
              <p:ext uri="{D42A27DB-BD31-4B8C-83A1-F6EECF244321}">
                <p14:modId xmlns:p14="http://schemas.microsoft.com/office/powerpoint/2010/main" val="2708783121"/>
              </p:ext>
            </p:extLst>
          </p:nvPr>
        </p:nvGraphicFramePr>
        <p:xfrm>
          <a:off x="3739978" y="2375033"/>
          <a:ext cx="5148133" cy="3612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02756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1FBE-1436-7541-A52A-54C851F6CC57}"/>
              </a:ext>
            </a:extLst>
          </p:cNvPr>
          <p:cNvSpPr>
            <a:spLocks noGrp="1"/>
          </p:cNvSpPr>
          <p:nvPr>
            <p:ph type="ctrTitle"/>
          </p:nvPr>
        </p:nvSpPr>
        <p:spPr/>
        <p:txBody>
          <a:bodyPr>
            <a:normAutofit fontScale="90000"/>
          </a:bodyPr>
          <a:lstStyle/>
          <a:p>
            <a:r>
              <a:rPr lang="en-US" i="1" dirty="0"/>
              <a:t>NCURA Research Program for 2017-2018 Funded </a:t>
            </a:r>
            <a:r>
              <a:rPr lang="en-US" i="1" dirty="0" smtClean="0"/>
              <a:t>Projects: </a:t>
            </a:r>
            <a:r>
              <a:rPr lang="en-US" dirty="0" smtClean="0"/>
              <a:t>Global Mentoring Program For Research Administrators</a:t>
            </a:r>
            <a:endParaRPr lang="en-US" dirty="0"/>
          </a:p>
        </p:txBody>
      </p:sp>
      <p:sp>
        <p:nvSpPr>
          <p:cNvPr id="3" name="Subtitle 2">
            <a:extLst>
              <a:ext uri="{FF2B5EF4-FFF2-40B4-BE49-F238E27FC236}">
                <a16:creationId xmlns:a16="http://schemas.microsoft.com/office/drawing/2014/main" id="{CDF2C89A-EF3A-4F4C-B2F7-6A80B45F7868}"/>
              </a:ext>
            </a:extLst>
          </p:cNvPr>
          <p:cNvSpPr>
            <a:spLocks noGrp="1"/>
          </p:cNvSpPr>
          <p:nvPr>
            <p:ph type="subTitle" idx="1"/>
          </p:nvPr>
        </p:nvSpPr>
        <p:spPr>
          <a:xfrm>
            <a:off x="1143000" y="5370898"/>
            <a:ext cx="7315200" cy="985454"/>
          </a:xfrm>
        </p:spPr>
        <p:txBody>
          <a:bodyPr>
            <a:normAutofit fontScale="40000" lnSpcReduction="20000"/>
          </a:bodyPr>
          <a:lstStyle/>
          <a:p>
            <a:r>
              <a:rPr lang="en-US" dirty="0" smtClean="0"/>
              <a:t>Mary Catherine “MC” Gaisbauer, Contracts &amp; Grants Accounting, Assistant Controller, UCSF</a:t>
            </a:r>
          </a:p>
          <a:p>
            <a:r>
              <a:rPr lang="en-US" dirty="0" smtClean="0"/>
              <a:t>Georgina Lopez, Director, Institute for Global Health, UCSF</a:t>
            </a:r>
          </a:p>
          <a:p>
            <a:r>
              <a:rPr lang="en-US" dirty="0" smtClean="0"/>
              <a:t>Winona Ward, Director, Office of Sponsored Research, UCSF</a:t>
            </a:r>
            <a:endParaRPr lang="en-US" dirty="0"/>
          </a:p>
        </p:txBody>
      </p:sp>
    </p:spTree>
    <p:extLst>
      <p:ext uri="{BB962C8B-B14F-4D97-AF65-F5344CB8AC3E}">
        <p14:creationId xmlns:p14="http://schemas.microsoft.com/office/powerpoint/2010/main" val="32889340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7104-C8DC-8643-A6B1-D87EB4E5B9F6}"/>
              </a:ext>
            </a:extLst>
          </p:cNvPr>
          <p:cNvSpPr>
            <a:spLocks noGrp="1"/>
          </p:cNvSpPr>
          <p:nvPr>
            <p:ph type="title"/>
          </p:nvPr>
        </p:nvSpPr>
        <p:spPr/>
        <p:txBody>
          <a:bodyPr/>
          <a:lstStyle/>
          <a:p>
            <a:r>
              <a:rPr lang="en-US" dirty="0" smtClean="0"/>
              <a:t>Agenda</a:t>
            </a:r>
            <a:endParaRPr lang="en-US" dirty="0"/>
          </a:p>
        </p:txBody>
      </p:sp>
      <p:sp>
        <p:nvSpPr>
          <p:cNvPr id="3" name="Content Placeholder 2">
            <a:extLst>
              <a:ext uri="{FF2B5EF4-FFF2-40B4-BE49-F238E27FC236}">
                <a16:creationId xmlns:a16="http://schemas.microsoft.com/office/drawing/2014/main" id="{974118DB-9781-224E-8014-0D90E24F3AB9}"/>
              </a:ext>
            </a:extLst>
          </p:cNvPr>
          <p:cNvSpPr>
            <a:spLocks noGrp="1"/>
          </p:cNvSpPr>
          <p:nvPr>
            <p:ph idx="1"/>
          </p:nvPr>
        </p:nvSpPr>
        <p:spPr/>
        <p:txBody>
          <a:bodyPr/>
          <a:lstStyle/>
          <a:p>
            <a:r>
              <a:rPr lang="en-US" dirty="0" smtClean="0"/>
              <a:t>Introductions</a:t>
            </a:r>
          </a:p>
          <a:p>
            <a:r>
              <a:rPr lang="en-US" dirty="0" smtClean="0"/>
              <a:t>Project background</a:t>
            </a:r>
          </a:p>
          <a:p>
            <a:r>
              <a:rPr lang="en-US" dirty="0" smtClean="0"/>
              <a:t>Project findings</a:t>
            </a:r>
          </a:p>
          <a:p>
            <a:r>
              <a:rPr lang="en-US" dirty="0" smtClean="0"/>
              <a:t>Ideal </a:t>
            </a:r>
            <a:r>
              <a:rPr lang="en-US" dirty="0"/>
              <a:t>f</a:t>
            </a:r>
            <a:r>
              <a:rPr lang="en-US" dirty="0" smtClean="0"/>
              <a:t>uture program</a:t>
            </a:r>
          </a:p>
          <a:p>
            <a:r>
              <a:rPr lang="en-US" dirty="0" smtClean="0"/>
              <a:t>Next steps</a:t>
            </a:r>
          </a:p>
          <a:p>
            <a:r>
              <a:rPr lang="en-US" dirty="0" smtClean="0"/>
              <a:t>Discussion</a:t>
            </a:r>
            <a:endParaRPr lang="en-US" dirty="0"/>
          </a:p>
        </p:txBody>
      </p:sp>
      <p:sp>
        <p:nvSpPr>
          <p:cNvPr id="4" name="Slide Number Placeholder 3">
            <a:extLst>
              <a:ext uri="{FF2B5EF4-FFF2-40B4-BE49-F238E27FC236}">
                <a16:creationId xmlns:a16="http://schemas.microsoft.com/office/drawing/2014/main" id="{DB1CF2F5-3DE5-E74E-9AD3-55A1D8CE40BD}"/>
              </a:ext>
            </a:extLst>
          </p:cNvPr>
          <p:cNvSpPr>
            <a:spLocks noGrp="1"/>
          </p:cNvSpPr>
          <p:nvPr>
            <p:ph type="sldNum" sz="quarter" idx="12"/>
          </p:nvPr>
        </p:nvSpPr>
        <p:spPr/>
        <p:txBody>
          <a:bodyPr/>
          <a:lstStyle/>
          <a:p>
            <a:fld id="{931FFB38-7445-5944-8FA7-C475F63287C4}" type="slidenum">
              <a:rPr lang="en-US" smtClean="0"/>
              <a:t>36</a:t>
            </a:fld>
            <a:endParaRPr lang="en-US" dirty="0"/>
          </a:p>
        </p:txBody>
      </p:sp>
    </p:spTree>
    <p:extLst>
      <p:ext uri="{BB962C8B-B14F-4D97-AF65-F5344CB8AC3E}">
        <p14:creationId xmlns:p14="http://schemas.microsoft.com/office/powerpoint/2010/main" val="17548119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a:xfrm>
            <a:off x="628650" y="2097315"/>
            <a:ext cx="7886700" cy="4079648"/>
          </a:xfrm>
        </p:spPr>
        <p:txBody>
          <a:bodyPr>
            <a:normAutofit fontScale="92500" lnSpcReduction="10000"/>
          </a:bodyPr>
          <a:lstStyle/>
          <a:p>
            <a:pPr marL="0" indent="0">
              <a:spcAft>
                <a:spcPts val="1200"/>
              </a:spcAft>
              <a:buNone/>
            </a:pPr>
            <a:r>
              <a:rPr lang="en-US" dirty="0" smtClean="0"/>
              <a:t>We represent the spectrum of research administrators across our organization, the University of California San Francisco:</a:t>
            </a:r>
          </a:p>
          <a:p>
            <a:r>
              <a:rPr lang="en-US" dirty="0"/>
              <a:t>Winona Ward, Office of Sponsored Research (the pre-award perspective)</a:t>
            </a:r>
          </a:p>
          <a:p>
            <a:r>
              <a:rPr lang="en-US" dirty="0"/>
              <a:t>Georgina Lopez, Institute for Global Health Sciences (the department perspective)</a:t>
            </a:r>
          </a:p>
          <a:p>
            <a:r>
              <a:rPr lang="en-US" dirty="0" smtClean="0"/>
              <a:t>MC Gaisbauer, Contracts &amp; Grants Accounting (the post-award perspective)</a:t>
            </a:r>
          </a:p>
        </p:txBody>
      </p:sp>
      <p:sp>
        <p:nvSpPr>
          <p:cNvPr id="4" name="Slide Number Placeholder 3"/>
          <p:cNvSpPr>
            <a:spLocks noGrp="1"/>
          </p:cNvSpPr>
          <p:nvPr>
            <p:ph type="sldNum" sz="quarter" idx="12"/>
          </p:nvPr>
        </p:nvSpPr>
        <p:spPr/>
        <p:txBody>
          <a:bodyPr/>
          <a:lstStyle/>
          <a:p>
            <a:fld id="{931FFB38-7445-5944-8FA7-C475F63287C4}" type="slidenum">
              <a:rPr lang="en-US" smtClean="0"/>
              <a:t>37</a:t>
            </a:fld>
            <a:endParaRPr lang="en-US"/>
          </a:p>
        </p:txBody>
      </p:sp>
    </p:spTree>
    <p:extLst>
      <p:ext uri="{BB962C8B-B14F-4D97-AF65-F5344CB8AC3E}">
        <p14:creationId xmlns:p14="http://schemas.microsoft.com/office/powerpoint/2010/main" val="3696766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Background - Overview</a:t>
            </a:r>
            <a:endParaRPr lang="en-US" dirty="0"/>
          </a:p>
        </p:txBody>
      </p:sp>
      <p:sp>
        <p:nvSpPr>
          <p:cNvPr id="3" name="Content Placeholder 2"/>
          <p:cNvSpPr>
            <a:spLocks noGrp="1"/>
          </p:cNvSpPr>
          <p:nvPr>
            <p:ph idx="1"/>
          </p:nvPr>
        </p:nvSpPr>
        <p:spPr/>
        <p:txBody>
          <a:bodyPr>
            <a:normAutofit fontScale="92500"/>
          </a:bodyPr>
          <a:lstStyle/>
          <a:p>
            <a:r>
              <a:rPr lang="en-US" dirty="0" smtClean="0"/>
              <a:t>Pilot a structured global mentoring program linking an experienced mentor from the U.S. with an internationally based mentee</a:t>
            </a:r>
          </a:p>
          <a:p>
            <a:r>
              <a:rPr lang="en-US" dirty="0" smtClean="0"/>
              <a:t>Determine if an international mentoring program is sustainable, and</a:t>
            </a:r>
          </a:p>
          <a:p>
            <a:r>
              <a:rPr lang="en-US" dirty="0" smtClean="0"/>
              <a:t>Derives benefits to both the participating individuals and their employing institutions</a:t>
            </a:r>
            <a:endParaRPr lang="en-US" dirty="0"/>
          </a:p>
        </p:txBody>
      </p:sp>
      <p:sp>
        <p:nvSpPr>
          <p:cNvPr id="4" name="Slide Number Placeholder 3"/>
          <p:cNvSpPr>
            <a:spLocks noGrp="1"/>
          </p:cNvSpPr>
          <p:nvPr>
            <p:ph type="sldNum" sz="quarter" idx="12"/>
          </p:nvPr>
        </p:nvSpPr>
        <p:spPr/>
        <p:txBody>
          <a:bodyPr/>
          <a:lstStyle/>
          <a:p>
            <a:fld id="{931FFB38-7445-5944-8FA7-C475F63287C4}" type="slidenum">
              <a:rPr lang="en-US" smtClean="0"/>
              <a:t>38</a:t>
            </a:fld>
            <a:endParaRPr lang="en-US"/>
          </a:p>
        </p:txBody>
      </p:sp>
    </p:spTree>
    <p:extLst>
      <p:ext uri="{BB962C8B-B14F-4D97-AF65-F5344CB8AC3E}">
        <p14:creationId xmlns:p14="http://schemas.microsoft.com/office/powerpoint/2010/main" val="22760254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Background – Program Structure</a:t>
            </a:r>
            <a:endParaRPr lang="en-US" dirty="0"/>
          </a:p>
        </p:txBody>
      </p:sp>
      <p:sp>
        <p:nvSpPr>
          <p:cNvPr id="3" name="Content Placeholder 2"/>
          <p:cNvSpPr>
            <a:spLocks noGrp="1"/>
          </p:cNvSpPr>
          <p:nvPr>
            <p:ph idx="1"/>
          </p:nvPr>
        </p:nvSpPr>
        <p:spPr/>
        <p:txBody>
          <a:bodyPr>
            <a:normAutofit fontScale="55000" lnSpcReduction="20000"/>
          </a:bodyPr>
          <a:lstStyle/>
          <a:p>
            <a:r>
              <a:rPr lang="en-US" sz="4400" dirty="0" smtClean="0"/>
              <a:t>Application submission and review through mentor/mentee selection and matching</a:t>
            </a:r>
          </a:p>
          <a:p>
            <a:r>
              <a:rPr lang="en-US" sz="4400" dirty="0" smtClean="0"/>
              <a:t>In person launch at the 2017 NCURA annual meeting</a:t>
            </a:r>
          </a:p>
          <a:p>
            <a:r>
              <a:rPr lang="en-US" sz="4400" dirty="0" smtClean="0"/>
              <a:t>7 month of program delivery included </a:t>
            </a:r>
          </a:p>
          <a:p>
            <a:pPr lvl="1"/>
            <a:r>
              <a:rPr lang="en-US" sz="4400" dirty="0" smtClean="0"/>
              <a:t>Mentoring pair one-on-one sessions</a:t>
            </a:r>
            <a:r>
              <a:rPr lang="en-US" sz="4400" dirty="0"/>
              <a:t>, virtual </a:t>
            </a:r>
            <a:r>
              <a:rPr lang="en-US" sz="4400" dirty="0" smtClean="0"/>
              <a:t>training for mentees, support meetings for mentors, and</a:t>
            </a:r>
          </a:p>
          <a:p>
            <a:pPr lvl="1"/>
            <a:r>
              <a:rPr lang="en-US" sz="4400" dirty="0" smtClean="0"/>
              <a:t>The implementation of a business process improvement project by the mentee at their institution with support from their mentor</a:t>
            </a:r>
          </a:p>
          <a:p>
            <a:r>
              <a:rPr lang="en-US" sz="4400" dirty="0" smtClean="0"/>
              <a:t>In person capstone event at the 2019 FRA/PRA that included poster presentations of BPIs by mentees, final training opportunity, and completion awards</a:t>
            </a:r>
          </a:p>
          <a:p>
            <a:endParaRPr lang="en-US" dirty="0"/>
          </a:p>
        </p:txBody>
      </p:sp>
      <p:sp>
        <p:nvSpPr>
          <p:cNvPr id="4" name="Slide Number Placeholder 3"/>
          <p:cNvSpPr>
            <a:spLocks noGrp="1"/>
          </p:cNvSpPr>
          <p:nvPr>
            <p:ph type="sldNum" sz="quarter" idx="12"/>
          </p:nvPr>
        </p:nvSpPr>
        <p:spPr/>
        <p:txBody>
          <a:bodyPr/>
          <a:lstStyle/>
          <a:p>
            <a:fld id="{931FFB38-7445-5944-8FA7-C475F63287C4}" type="slidenum">
              <a:rPr lang="en-US" smtClean="0"/>
              <a:t>39</a:t>
            </a:fld>
            <a:endParaRPr lang="en-US"/>
          </a:p>
        </p:txBody>
      </p:sp>
    </p:spTree>
    <p:extLst>
      <p:ext uri="{BB962C8B-B14F-4D97-AF65-F5344CB8AC3E}">
        <p14:creationId xmlns:p14="http://schemas.microsoft.com/office/powerpoint/2010/main" val="514603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7104-C8DC-8643-A6B1-D87EB4E5B9F6}"/>
              </a:ext>
            </a:extLst>
          </p:cNvPr>
          <p:cNvSpPr>
            <a:spLocks noGrp="1"/>
          </p:cNvSpPr>
          <p:nvPr>
            <p:ph type="title"/>
          </p:nvPr>
        </p:nvSpPr>
        <p:spPr>
          <a:xfrm>
            <a:off x="533915" y="1333610"/>
            <a:ext cx="7886700" cy="644889"/>
          </a:xfrm>
        </p:spPr>
        <p:txBody>
          <a:bodyPr>
            <a:noAutofit/>
          </a:bodyPr>
          <a:lstStyle/>
          <a:p>
            <a:r>
              <a:rPr lang="en-US" sz="3200" dirty="0" smtClean="0"/>
              <a:t>Goal 1 Activities: Mentoring Relationships</a:t>
            </a:r>
            <a:endParaRPr lang="en-US" sz="3200" dirty="0"/>
          </a:p>
        </p:txBody>
      </p:sp>
      <p:sp>
        <p:nvSpPr>
          <p:cNvPr id="4" name="Slide Number Placeholder 3">
            <a:extLst>
              <a:ext uri="{FF2B5EF4-FFF2-40B4-BE49-F238E27FC236}">
                <a16:creationId xmlns:a16="http://schemas.microsoft.com/office/drawing/2014/main" id="{DB1CF2F5-3DE5-E74E-9AD3-55A1D8CE40BD}"/>
              </a:ext>
            </a:extLst>
          </p:cNvPr>
          <p:cNvSpPr>
            <a:spLocks noGrp="1"/>
          </p:cNvSpPr>
          <p:nvPr>
            <p:ph type="sldNum" sz="quarter" idx="12"/>
          </p:nvPr>
        </p:nvSpPr>
        <p:spPr/>
        <p:txBody>
          <a:bodyPr/>
          <a:lstStyle/>
          <a:p>
            <a:fld id="{931FFB38-7445-5944-8FA7-C475F63287C4}" type="slidenum">
              <a:rPr lang="en-US" smtClean="0"/>
              <a:t>4</a:t>
            </a:fld>
            <a:endParaRPr lang="en-US" dirty="0"/>
          </a:p>
        </p:txBody>
      </p:sp>
      <p:sp>
        <p:nvSpPr>
          <p:cNvPr id="5" name="Oval 4"/>
          <p:cNvSpPr/>
          <p:nvPr/>
        </p:nvSpPr>
        <p:spPr>
          <a:xfrm>
            <a:off x="3616411" y="3797643"/>
            <a:ext cx="1721708" cy="897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Mentee</a:t>
            </a:r>
            <a:endParaRPr lang="en-US" dirty="0"/>
          </a:p>
        </p:txBody>
      </p:sp>
      <p:sp>
        <p:nvSpPr>
          <p:cNvPr id="8" name="Oval 7"/>
          <p:cNvSpPr/>
          <p:nvPr/>
        </p:nvSpPr>
        <p:spPr>
          <a:xfrm>
            <a:off x="1477147" y="3105666"/>
            <a:ext cx="2139264"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Scientific</a:t>
            </a:r>
            <a:endParaRPr lang="en-US" dirty="0"/>
          </a:p>
        </p:txBody>
      </p:sp>
      <p:sp>
        <p:nvSpPr>
          <p:cNvPr id="9" name="Oval 8"/>
          <p:cNvSpPr/>
          <p:nvPr/>
        </p:nvSpPr>
        <p:spPr>
          <a:xfrm>
            <a:off x="5338119" y="3123558"/>
            <a:ext cx="1948247" cy="617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Senior</a:t>
            </a:r>
            <a:endParaRPr lang="en-US" dirty="0"/>
          </a:p>
        </p:txBody>
      </p:sp>
      <p:sp>
        <p:nvSpPr>
          <p:cNvPr id="10" name="Oval 9"/>
          <p:cNvSpPr/>
          <p:nvPr/>
        </p:nvSpPr>
        <p:spPr>
          <a:xfrm>
            <a:off x="1477147" y="4893276"/>
            <a:ext cx="2139264"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Staff</a:t>
            </a:r>
            <a:endParaRPr lang="en-US" dirty="0"/>
          </a:p>
        </p:txBody>
      </p:sp>
      <p:sp>
        <p:nvSpPr>
          <p:cNvPr id="11" name="Oval 10"/>
          <p:cNvSpPr/>
          <p:nvPr/>
        </p:nvSpPr>
        <p:spPr>
          <a:xfrm>
            <a:off x="5338119" y="4868563"/>
            <a:ext cx="1995101"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Peer</a:t>
            </a:r>
            <a:endParaRPr lang="en-US" dirty="0"/>
          </a:p>
        </p:txBody>
      </p:sp>
      <p:cxnSp>
        <p:nvCxnSpPr>
          <p:cNvPr id="13" name="Straight Connector 12"/>
          <p:cNvCxnSpPr>
            <a:endCxn id="5" idx="1"/>
          </p:cNvCxnSpPr>
          <p:nvPr/>
        </p:nvCxnSpPr>
        <p:spPr>
          <a:xfrm>
            <a:off x="3484605" y="3558746"/>
            <a:ext cx="383944" cy="370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496079" y="4543601"/>
            <a:ext cx="372470" cy="5629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5" idx="7"/>
          </p:cNvCxnSpPr>
          <p:nvPr/>
        </p:nvCxnSpPr>
        <p:spPr>
          <a:xfrm flipH="1">
            <a:off x="5085981" y="3555388"/>
            <a:ext cx="318041" cy="373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5"/>
          </p:cNvCxnSpPr>
          <p:nvPr/>
        </p:nvCxnSpPr>
        <p:spPr>
          <a:xfrm>
            <a:off x="5085981" y="4564070"/>
            <a:ext cx="383944" cy="4362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3312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77395"/>
            <a:ext cx="7742266" cy="452148"/>
          </a:xfrm>
        </p:spPr>
        <p:txBody>
          <a:bodyPr>
            <a:normAutofit fontScale="90000"/>
          </a:bodyPr>
          <a:lstStyle/>
          <a:p>
            <a:r>
              <a:rPr lang="en-US" sz="2800" dirty="0" smtClean="0"/>
              <a:t>Global Representation of Mentoring Pairs</a:t>
            </a:r>
            <a:endParaRPr lang="en-US" sz="2800" dirty="0"/>
          </a:p>
        </p:txBody>
      </p:sp>
      <p:sp>
        <p:nvSpPr>
          <p:cNvPr id="4" name="Slide Number Placeholder 3"/>
          <p:cNvSpPr>
            <a:spLocks noGrp="1"/>
          </p:cNvSpPr>
          <p:nvPr>
            <p:ph type="sldNum" sz="quarter" idx="12"/>
          </p:nvPr>
        </p:nvSpPr>
        <p:spPr/>
        <p:txBody>
          <a:bodyPr/>
          <a:lstStyle/>
          <a:p>
            <a:fld id="{931FFB38-7445-5944-8FA7-C475F63287C4}" type="slidenum">
              <a:rPr lang="en-US" smtClean="0"/>
              <a:t>40</a:t>
            </a:fld>
            <a:endParaRPr lang="en-US"/>
          </a:p>
        </p:txBody>
      </p:sp>
      <p:pic>
        <p:nvPicPr>
          <p:cNvPr id="16" name="Content Placeholder 15"/>
          <p:cNvPicPr>
            <a:picLocks noGrp="1" noChangeAspect="1"/>
          </p:cNvPicPr>
          <p:nvPr>
            <p:ph idx="1"/>
          </p:nvPr>
        </p:nvPicPr>
        <p:blipFill>
          <a:blip r:embed="rId3"/>
          <a:stretch>
            <a:fillRect/>
          </a:stretch>
        </p:blipFill>
        <p:spPr>
          <a:xfrm>
            <a:off x="548641" y="1529543"/>
            <a:ext cx="7901338" cy="4465651"/>
          </a:xfrm>
          <a:prstGeom prst="rect">
            <a:avLst/>
          </a:prstGeom>
        </p:spPr>
      </p:pic>
    </p:spTree>
    <p:extLst>
      <p:ext uri="{BB962C8B-B14F-4D97-AF65-F5344CB8AC3E}">
        <p14:creationId xmlns:p14="http://schemas.microsoft.com/office/powerpoint/2010/main" val="1815643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77395"/>
            <a:ext cx="7792143" cy="842846"/>
          </a:xfrm>
        </p:spPr>
        <p:txBody>
          <a:bodyPr>
            <a:normAutofit/>
          </a:bodyPr>
          <a:lstStyle/>
          <a:p>
            <a:r>
              <a:rPr lang="en-US" sz="3600" dirty="0" smtClean="0"/>
              <a:t>Project Background – Program Goals</a:t>
            </a:r>
            <a:endParaRPr lang="en-US" sz="3600" dirty="0"/>
          </a:p>
        </p:txBody>
      </p:sp>
      <p:sp>
        <p:nvSpPr>
          <p:cNvPr id="3" name="Content Placeholder 2"/>
          <p:cNvSpPr>
            <a:spLocks noGrp="1"/>
          </p:cNvSpPr>
          <p:nvPr>
            <p:ph idx="1"/>
          </p:nvPr>
        </p:nvSpPr>
        <p:spPr>
          <a:xfrm>
            <a:off x="457200" y="1815353"/>
            <a:ext cx="8256494" cy="4540997"/>
          </a:xfrm>
        </p:spPr>
        <p:txBody>
          <a:bodyPr>
            <a:normAutofit lnSpcReduction="10000"/>
          </a:bodyPr>
          <a:lstStyle/>
          <a:p>
            <a:r>
              <a:rPr lang="en-US" dirty="0" smtClean="0"/>
              <a:t>Demonstrate that a global mentorship program provides:</a:t>
            </a:r>
          </a:p>
          <a:p>
            <a:pPr lvl="1"/>
            <a:r>
              <a:rPr lang="en-US" dirty="0" smtClean="0"/>
              <a:t>mentees with a broad range of personal and professional benefits (i.e., development of new skills and knowledge)</a:t>
            </a:r>
          </a:p>
          <a:p>
            <a:pPr lvl="1"/>
            <a:r>
              <a:rPr lang="en-US" dirty="0" smtClean="0"/>
              <a:t>mentors with tangible benefits (i.e., recognition as subject matter experts and leaders)</a:t>
            </a:r>
          </a:p>
          <a:p>
            <a:pPr lvl="1"/>
            <a:r>
              <a:rPr lang="en-US" dirty="0" smtClean="0"/>
              <a:t>benefits to the participating organizations (i.e., enhance staff leadership and coaching skills)</a:t>
            </a:r>
          </a:p>
          <a:p>
            <a:pPr lvl="1"/>
            <a:r>
              <a:rPr lang="en-US" dirty="0" smtClean="0"/>
              <a:t>benefits to NCURA Region VIII (i.e., increase awareness at international institutions)</a:t>
            </a:r>
          </a:p>
        </p:txBody>
      </p:sp>
      <p:sp>
        <p:nvSpPr>
          <p:cNvPr id="4" name="Slide Number Placeholder 3"/>
          <p:cNvSpPr>
            <a:spLocks noGrp="1"/>
          </p:cNvSpPr>
          <p:nvPr>
            <p:ph type="sldNum" sz="quarter" idx="12"/>
          </p:nvPr>
        </p:nvSpPr>
        <p:spPr/>
        <p:txBody>
          <a:bodyPr/>
          <a:lstStyle/>
          <a:p>
            <a:fld id="{931FFB38-7445-5944-8FA7-C475F63287C4}" type="slidenum">
              <a:rPr lang="en-US" smtClean="0"/>
              <a:t>41</a:t>
            </a:fld>
            <a:endParaRPr lang="en-US"/>
          </a:p>
        </p:txBody>
      </p:sp>
    </p:spTree>
    <p:extLst>
      <p:ext uri="{BB962C8B-B14F-4D97-AF65-F5344CB8AC3E}">
        <p14:creationId xmlns:p14="http://schemas.microsoft.com/office/powerpoint/2010/main" val="1767483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77395"/>
            <a:ext cx="7792143" cy="842846"/>
          </a:xfrm>
        </p:spPr>
        <p:txBody>
          <a:bodyPr>
            <a:normAutofit/>
          </a:bodyPr>
          <a:lstStyle/>
          <a:p>
            <a:r>
              <a:rPr lang="en-US" sz="3600" dirty="0" smtClean="0"/>
              <a:t>Project Background – Program Goals</a:t>
            </a:r>
            <a:endParaRPr lang="en-US" sz="3600" dirty="0"/>
          </a:p>
        </p:txBody>
      </p:sp>
      <p:sp>
        <p:nvSpPr>
          <p:cNvPr id="3" name="Content Placeholder 2"/>
          <p:cNvSpPr>
            <a:spLocks noGrp="1"/>
          </p:cNvSpPr>
          <p:nvPr>
            <p:ph idx="1"/>
          </p:nvPr>
        </p:nvSpPr>
        <p:spPr>
          <a:xfrm>
            <a:off x="457200" y="1815353"/>
            <a:ext cx="8256494" cy="4540997"/>
          </a:xfrm>
        </p:spPr>
        <p:txBody>
          <a:bodyPr>
            <a:normAutofit/>
          </a:bodyPr>
          <a:lstStyle/>
          <a:p>
            <a:r>
              <a:rPr lang="en-US" dirty="0" smtClean="0"/>
              <a:t>Demonstrate that investing </a:t>
            </a:r>
            <a:r>
              <a:rPr lang="en-US" dirty="0"/>
              <a:t>in research administrators at partner institutions via global mentorships directly benefit US institutions and improves our ability to conduct global </a:t>
            </a:r>
            <a:r>
              <a:rPr lang="en-US" dirty="0" smtClean="0"/>
              <a:t>research</a:t>
            </a:r>
            <a:endParaRPr lang="en-US" dirty="0"/>
          </a:p>
          <a:p>
            <a:pPr lvl="1"/>
            <a:r>
              <a:rPr lang="en-US" dirty="0" smtClean="0"/>
              <a:t>Staff development </a:t>
            </a:r>
            <a:r>
              <a:rPr lang="en-US" dirty="0"/>
              <a:t>at </a:t>
            </a:r>
            <a:r>
              <a:rPr lang="en-US" dirty="0" smtClean="0"/>
              <a:t>international </a:t>
            </a:r>
            <a:r>
              <a:rPr lang="en-US" dirty="0"/>
              <a:t>institutions improves compliance at international partner institutions and reduces compliance costs for the prime </a:t>
            </a:r>
            <a:r>
              <a:rPr lang="en-US" dirty="0" smtClean="0"/>
              <a:t>institutions</a:t>
            </a:r>
            <a:endParaRPr lang="en-US" dirty="0"/>
          </a:p>
        </p:txBody>
      </p:sp>
      <p:sp>
        <p:nvSpPr>
          <p:cNvPr id="4" name="Slide Number Placeholder 3"/>
          <p:cNvSpPr>
            <a:spLocks noGrp="1"/>
          </p:cNvSpPr>
          <p:nvPr>
            <p:ph type="sldNum" sz="quarter" idx="12"/>
          </p:nvPr>
        </p:nvSpPr>
        <p:spPr/>
        <p:txBody>
          <a:bodyPr/>
          <a:lstStyle/>
          <a:p>
            <a:fld id="{931FFB38-7445-5944-8FA7-C475F63287C4}" type="slidenum">
              <a:rPr lang="en-US" smtClean="0"/>
              <a:t>42</a:t>
            </a:fld>
            <a:endParaRPr lang="en-US"/>
          </a:p>
        </p:txBody>
      </p:sp>
    </p:spTree>
    <p:extLst>
      <p:ext uri="{BB962C8B-B14F-4D97-AF65-F5344CB8AC3E}">
        <p14:creationId xmlns:p14="http://schemas.microsoft.com/office/powerpoint/2010/main" val="115526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Background – Program Monitoring and Evaluation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Conduct evaluation of effectiveness of meetings/trainings through pre- and post-testing of each activity</a:t>
            </a:r>
          </a:p>
          <a:p>
            <a:r>
              <a:rPr lang="en-US" dirty="0" smtClean="0"/>
              <a:t>Conduct quarterly evaluation of effectiveness of mentoring program from mentees and mentors, including identification of potential barriers/challenges</a:t>
            </a:r>
          </a:p>
          <a:p>
            <a:r>
              <a:rPr lang="en-US" dirty="0" smtClean="0"/>
              <a:t>Program review via mentor and mentee focused sessions to obtain feedback</a:t>
            </a:r>
          </a:p>
          <a:p>
            <a:r>
              <a:rPr lang="en-US" dirty="0" smtClean="0"/>
              <a:t>Compile evaluation feedback and determine if the program is sustainable and has achieved desired outcomes</a:t>
            </a:r>
            <a:endParaRPr lang="en-US" dirty="0"/>
          </a:p>
        </p:txBody>
      </p:sp>
      <p:sp>
        <p:nvSpPr>
          <p:cNvPr id="4" name="Slide Number Placeholder 3"/>
          <p:cNvSpPr>
            <a:spLocks noGrp="1"/>
          </p:cNvSpPr>
          <p:nvPr>
            <p:ph type="sldNum" sz="quarter" idx="12"/>
          </p:nvPr>
        </p:nvSpPr>
        <p:spPr/>
        <p:txBody>
          <a:bodyPr/>
          <a:lstStyle/>
          <a:p>
            <a:fld id="{931FFB38-7445-5944-8FA7-C475F63287C4}" type="slidenum">
              <a:rPr lang="en-US" smtClean="0"/>
              <a:t>43</a:t>
            </a:fld>
            <a:endParaRPr lang="en-US"/>
          </a:p>
        </p:txBody>
      </p:sp>
    </p:spTree>
    <p:extLst>
      <p:ext uri="{BB962C8B-B14F-4D97-AF65-F5344CB8AC3E}">
        <p14:creationId xmlns:p14="http://schemas.microsoft.com/office/powerpoint/2010/main" val="3964057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77395"/>
            <a:ext cx="7792143" cy="842846"/>
          </a:xfrm>
        </p:spPr>
        <p:txBody>
          <a:bodyPr>
            <a:normAutofit/>
          </a:bodyPr>
          <a:lstStyle/>
          <a:p>
            <a:r>
              <a:rPr lang="en-US" sz="3600" dirty="0" smtClean="0"/>
              <a:t>Project Findings: Mentee Benefits</a:t>
            </a:r>
            <a:endParaRPr lang="en-US" sz="3600" dirty="0"/>
          </a:p>
        </p:txBody>
      </p:sp>
      <p:sp>
        <p:nvSpPr>
          <p:cNvPr id="3" name="Content Placeholder 2"/>
          <p:cNvSpPr>
            <a:spLocks noGrp="1"/>
          </p:cNvSpPr>
          <p:nvPr>
            <p:ph idx="1"/>
          </p:nvPr>
        </p:nvSpPr>
        <p:spPr>
          <a:xfrm>
            <a:off x="628650" y="1920241"/>
            <a:ext cx="7886700" cy="4436109"/>
          </a:xfrm>
        </p:spPr>
        <p:txBody>
          <a:bodyPr>
            <a:normAutofit fontScale="92500" lnSpcReduction="10000"/>
          </a:bodyPr>
          <a:lstStyle/>
          <a:p>
            <a:r>
              <a:rPr lang="en-US" dirty="0"/>
              <a:t>Full support of mentors on daily issues </a:t>
            </a:r>
          </a:p>
          <a:p>
            <a:r>
              <a:rPr lang="en-US" dirty="0"/>
              <a:t>Exposure to better ways to implement current activities</a:t>
            </a:r>
          </a:p>
          <a:p>
            <a:r>
              <a:rPr lang="en-US" dirty="0"/>
              <a:t>Increased exposure to new ways of looking at improvements for compliance, change management, benchmarking and working with employees</a:t>
            </a:r>
          </a:p>
          <a:p>
            <a:r>
              <a:rPr lang="en-US" dirty="0"/>
              <a:t>Gained knowledge from experts</a:t>
            </a:r>
          </a:p>
          <a:p>
            <a:r>
              <a:rPr lang="en-US" dirty="0"/>
              <a:t>Helped drive home what mentee already knew</a:t>
            </a:r>
          </a:p>
        </p:txBody>
      </p:sp>
      <p:sp>
        <p:nvSpPr>
          <p:cNvPr id="4" name="Slide Number Placeholder 3"/>
          <p:cNvSpPr>
            <a:spLocks noGrp="1"/>
          </p:cNvSpPr>
          <p:nvPr>
            <p:ph type="sldNum" sz="quarter" idx="12"/>
          </p:nvPr>
        </p:nvSpPr>
        <p:spPr/>
        <p:txBody>
          <a:bodyPr/>
          <a:lstStyle/>
          <a:p>
            <a:fld id="{931FFB38-7445-5944-8FA7-C475F63287C4}" type="slidenum">
              <a:rPr lang="en-US" smtClean="0"/>
              <a:t>44</a:t>
            </a:fld>
            <a:endParaRPr lang="en-US"/>
          </a:p>
        </p:txBody>
      </p:sp>
    </p:spTree>
    <p:extLst>
      <p:ext uri="{BB962C8B-B14F-4D97-AF65-F5344CB8AC3E}">
        <p14:creationId xmlns:p14="http://schemas.microsoft.com/office/powerpoint/2010/main" val="2483885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77395"/>
            <a:ext cx="7792143" cy="842846"/>
          </a:xfrm>
        </p:spPr>
        <p:txBody>
          <a:bodyPr>
            <a:normAutofit/>
          </a:bodyPr>
          <a:lstStyle/>
          <a:p>
            <a:r>
              <a:rPr lang="en-US" sz="3600" dirty="0" smtClean="0"/>
              <a:t>Project Findings: Mentee Benefits</a:t>
            </a:r>
            <a:endParaRPr lang="en-US" sz="3600" dirty="0"/>
          </a:p>
        </p:txBody>
      </p:sp>
      <p:sp>
        <p:nvSpPr>
          <p:cNvPr id="3" name="Content Placeholder 2"/>
          <p:cNvSpPr>
            <a:spLocks noGrp="1"/>
          </p:cNvSpPr>
          <p:nvPr>
            <p:ph idx="1"/>
          </p:nvPr>
        </p:nvSpPr>
        <p:spPr>
          <a:xfrm>
            <a:off x="628650" y="1920241"/>
            <a:ext cx="7886700" cy="4436109"/>
          </a:xfrm>
        </p:spPr>
        <p:txBody>
          <a:bodyPr>
            <a:normAutofit/>
          </a:bodyPr>
          <a:lstStyle/>
          <a:p>
            <a:r>
              <a:rPr lang="en-US" dirty="0"/>
              <a:t>Business Process Improvement </a:t>
            </a:r>
            <a:r>
              <a:rPr lang="en-US" dirty="0" smtClean="0"/>
              <a:t>Project</a:t>
            </a:r>
          </a:p>
          <a:p>
            <a:pPr lvl="1"/>
            <a:r>
              <a:rPr lang="en-US" dirty="0" smtClean="0"/>
              <a:t>Led </a:t>
            </a:r>
            <a:r>
              <a:rPr lang="en-US" dirty="0"/>
              <a:t>by the mentee at their institution and guided by the </a:t>
            </a:r>
            <a:r>
              <a:rPr lang="en-US" dirty="0" smtClean="0"/>
              <a:t>mentor</a:t>
            </a:r>
          </a:p>
          <a:p>
            <a:pPr lvl="1"/>
            <a:r>
              <a:rPr lang="en-US" dirty="0" smtClean="0"/>
              <a:t>Created </a:t>
            </a:r>
            <a:r>
              <a:rPr lang="en-US" dirty="0"/>
              <a:t>a joint goal for the mentoring </a:t>
            </a:r>
            <a:r>
              <a:rPr lang="en-US" dirty="0" smtClean="0"/>
              <a:t>partnership</a:t>
            </a:r>
          </a:p>
          <a:p>
            <a:pPr lvl="1"/>
            <a:r>
              <a:rPr lang="en-US" dirty="0"/>
              <a:t>M</a:t>
            </a:r>
            <a:r>
              <a:rPr lang="en-US" dirty="0" smtClean="0"/>
              <a:t>ethod for </a:t>
            </a:r>
            <a:r>
              <a:rPr lang="en-US" dirty="0"/>
              <a:t>mentee to continually apply their learned skills at their institution </a:t>
            </a:r>
            <a:r>
              <a:rPr lang="en-US" dirty="0" smtClean="0"/>
              <a:t>and increase </a:t>
            </a:r>
            <a:r>
              <a:rPr lang="en-US" dirty="0"/>
              <a:t>their institutional professional standing</a:t>
            </a:r>
          </a:p>
          <a:p>
            <a:endParaRPr lang="en-US" dirty="0" smtClean="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FFB38-7445-5944-8FA7-C475F63287C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63806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77395"/>
            <a:ext cx="7792143" cy="842846"/>
          </a:xfrm>
        </p:spPr>
        <p:txBody>
          <a:bodyPr>
            <a:normAutofit/>
          </a:bodyPr>
          <a:lstStyle/>
          <a:p>
            <a:r>
              <a:rPr lang="en-US" sz="3600" dirty="0" smtClean="0"/>
              <a:t>Project Findings: Mentor Benefits</a:t>
            </a:r>
            <a:endParaRPr lang="en-US" sz="3600" dirty="0"/>
          </a:p>
        </p:txBody>
      </p:sp>
      <p:sp>
        <p:nvSpPr>
          <p:cNvPr id="3" name="Content Placeholder 2"/>
          <p:cNvSpPr>
            <a:spLocks noGrp="1"/>
          </p:cNvSpPr>
          <p:nvPr>
            <p:ph idx="1"/>
          </p:nvPr>
        </p:nvSpPr>
        <p:spPr>
          <a:xfrm>
            <a:off x="628650" y="1920241"/>
            <a:ext cx="7886700" cy="4436109"/>
          </a:xfrm>
        </p:spPr>
        <p:txBody>
          <a:bodyPr>
            <a:normAutofit fontScale="92500" lnSpcReduction="10000"/>
          </a:bodyPr>
          <a:lstStyle/>
          <a:p>
            <a:r>
              <a:rPr lang="en-US" dirty="0" smtClean="0"/>
              <a:t>Opportunity </a:t>
            </a:r>
            <a:r>
              <a:rPr lang="en-US" dirty="0"/>
              <a:t>to reflect on </a:t>
            </a:r>
            <a:r>
              <a:rPr lang="en-US" dirty="0" smtClean="0"/>
              <a:t>careers </a:t>
            </a:r>
            <a:r>
              <a:rPr lang="en-US" dirty="0"/>
              <a:t>and </a:t>
            </a:r>
            <a:r>
              <a:rPr lang="en-US" dirty="0" smtClean="0"/>
              <a:t>their future</a:t>
            </a:r>
          </a:p>
          <a:p>
            <a:r>
              <a:rPr lang="en-US" dirty="0" smtClean="0"/>
              <a:t>Opportunity </a:t>
            </a:r>
            <a:r>
              <a:rPr lang="en-US" dirty="0"/>
              <a:t>to "think outside the box" and evaluate the day to day way of doing </a:t>
            </a:r>
            <a:r>
              <a:rPr lang="en-US" dirty="0" smtClean="0"/>
              <a:t>things</a:t>
            </a:r>
          </a:p>
          <a:p>
            <a:r>
              <a:rPr lang="en-US" dirty="0" smtClean="0"/>
              <a:t>Exposure </a:t>
            </a:r>
            <a:r>
              <a:rPr lang="en-US" dirty="0"/>
              <a:t>to other ways of handling situations and all of the training </a:t>
            </a:r>
            <a:endParaRPr lang="en-US" dirty="0" smtClean="0"/>
          </a:p>
          <a:p>
            <a:r>
              <a:rPr lang="en-US" dirty="0" smtClean="0"/>
              <a:t>Enhanced skills related to finding </a:t>
            </a:r>
            <a:r>
              <a:rPr lang="en-US" dirty="0"/>
              <a:t>resources and sharing knowledge </a:t>
            </a:r>
            <a:endParaRPr lang="en-US" dirty="0" smtClean="0"/>
          </a:p>
          <a:p>
            <a:r>
              <a:rPr lang="en-US" dirty="0" smtClean="0"/>
              <a:t>Increased confidence in </a:t>
            </a:r>
            <a:r>
              <a:rPr lang="en-US" dirty="0"/>
              <a:t>sharing </a:t>
            </a:r>
            <a:r>
              <a:rPr lang="en-US" dirty="0" smtClean="0"/>
              <a:t>mistakes </a:t>
            </a:r>
            <a:r>
              <a:rPr lang="en-US" dirty="0"/>
              <a:t>and successes as a way of motivation</a:t>
            </a:r>
            <a:endParaRPr lang="en-US" dirty="0" smtClean="0"/>
          </a:p>
        </p:txBody>
      </p:sp>
      <p:sp>
        <p:nvSpPr>
          <p:cNvPr id="4" name="Slide Number Placeholder 3"/>
          <p:cNvSpPr>
            <a:spLocks noGrp="1"/>
          </p:cNvSpPr>
          <p:nvPr>
            <p:ph type="sldNum" sz="quarter" idx="12"/>
          </p:nvPr>
        </p:nvSpPr>
        <p:spPr/>
        <p:txBody>
          <a:bodyPr/>
          <a:lstStyle/>
          <a:p>
            <a:fld id="{931FFB38-7445-5944-8FA7-C475F63287C4}" type="slidenum">
              <a:rPr lang="en-US" smtClean="0"/>
              <a:t>46</a:t>
            </a:fld>
            <a:endParaRPr lang="en-US"/>
          </a:p>
        </p:txBody>
      </p:sp>
    </p:spTree>
    <p:extLst>
      <p:ext uri="{BB962C8B-B14F-4D97-AF65-F5344CB8AC3E}">
        <p14:creationId xmlns:p14="http://schemas.microsoft.com/office/powerpoint/2010/main" val="1201265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77395"/>
            <a:ext cx="7792143" cy="842846"/>
          </a:xfrm>
        </p:spPr>
        <p:txBody>
          <a:bodyPr>
            <a:normAutofit fontScale="90000"/>
          </a:bodyPr>
          <a:lstStyle/>
          <a:p>
            <a:r>
              <a:rPr lang="en-US" sz="3600" dirty="0" smtClean="0"/>
              <a:t>Project Findings: Benefits to Institutions</a:t>
            </a:r>
            <a:endParaRPr lang="en-US" sz="3600" dirty="0"/>
          </a:p>
        </p:txBody>
      </p:sp>
      <p:sp>
        <p:nvSpPr>
          <p:cNvPr id="3" name="Content Placeholder 2"/>
          <p:cNvSpPr>
            <a:spLocks noGrp="1"/>
          </p:cNvSpPr>
          <p:nvPr>
            <p:ph idx="1"/>
          </p:nvPr>
        </p:nvSpPr>
        <p:spPr>
          <a:xfrm>
            <a:off x="628650" y="1667435"/>
            <a:ext cx="7886700" cy="4688915"/>
          </a:xfrm>
        </p:spPr>
        <p:txBody>
          <a:bodyPr>
            <a:normAutofit/>
          </a:bodyPr>
          <a:lstStyle/>
          <a:p>
            <a:r>
              <a:rPr lang="en-US" dirty="0" smtClean="0"/>
              <a:t>Business process improvement enhanced the institution’s environment</a:t>
            </a:r>
          </a:p>
          <a:p>
            <a:r>
              <a:rPr lang="en-US" dirty="0" smtClean="0"/>
              <a:t>Supervisors noticed professional growth and improve employee motivation</a:t>
            </a:r>
          </a:p>
          <a:p>
            <a:r>
              <a:rPr lang="en-US" dirty="0" smtClean="0"/>
              <a:t>Networking opportunity with institutions skilled in the conduct of global research</a:t>
            </a:r>
          </a:p>
          <a:p>
            <a:pPr lvl="1"/>
            <a:r>
              <a:rPr lang="en-US" dirty="0" smtClean="0"/>
              <a:t>Access to subject matter experts</a:t>
            </a:r>
          </a:p>
          <a:p>
            <a:pPr lvl="1"/>
            <a:r>
              <a:rPr lang="en-US" dirty="0" smtClean="0"/>
              <a:t>Future consultation and information related to regulations, laws, challenges, etc. </a:t>
            </a:r>
          </a:p>
        </p:txBody>
      </p:sp>
      <p:sp>
        <p:nvSpPr>
          <p:cNvPr id="4" name="Slide Number Placeholder 3"/>
          <p:cNvSpPr>
            <a:spLocks noGrp="1"/>
          </p:cNvSpPr>
          <p:nvPr>
            <p:ph type="sldNum" sz="quarter" idx="12"/>
          </p:nvPr>
        </p:nvSpPr>
        <p:spPr/>
        <p:txBody>
          <a:bodyPr/>
          <a:lstStyle/>
          <a:p>
            <a:fld id="{931FFB38-7445-5944-8FA7-C475F63287C4}" type="slidenum">
              <a:rPr lang="en-US" smtClean="0"/>
              <a:t>47</a:t>
            </a:fld>
            <a:endParaRPr lang="en-US"/>
          </a:p>
        </p:txBody>
      </p:sp>
    </p:spTree>
    <p:extLst>
      <p:ext uri="{BB962C8B-B14F-4D97-AF65-F5344CB8AC3E}">
        <p14:creationId xmlns:p14="http://schemas.microsoft.com/office/powerpoint/2010/main" val="17469266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77395"/>
            <a:ext cx="7792143" cy="842846"/>
          </a:xfrm>
        </p:spPr>
        <p:txBody>
          <a:bodyPr>
            <a:normAutofit/>
          </a:bodyPr>
          <a:lstStyle/>
          <a:p>
            <a:r>
              <a:rPr lang="en-US" sz="3600" dirty="0" smtClean="0"/>
              <a:t>Project Findings: Benefits to NCURA</a:t>
            </a:r>
            <a:endParaRPr lang="en-US" sz="3600" dirty="0"/>
          </a:p>
        </p:txBody>
      </p:sp>
      <p:sp>
        <p:nvSpPr>
          <p:cNvPr id="3" name="Content Placeholder 2"/>
          <p:cNvSpPr>
            <a:spLocks noGrp="1"/>
          </p:cNvSpPr>
          <p:nvPr>
            <p:ph idx="1"/>
          </p:nvPr>
        </p:nvSpPr>
        <p:spPr>
          <a:xfrm>
            <a:off x="628650" y="1667435"/>
            <a:ext cx="7886700" cy="4688915"/>
          </a:xfrm>
        </p:spPr>
        <p:txBody>
          <a:bodyPr>
            <a:normAutofit/>
          </a:bodyPr>
          <a:lstStyle/>
          <a:p>
            <a:r>
              <a:rPr lang="en-US" dirty="0" smtClean="0"/>
              <a:t>New international institutions participated and gained awareness of NCURA</a:t>
            </a:r>
          </a:p>
          <a:p>
            <a:r>
              <a:rPr lang="en-US" dirty="0" smtClean="0"/>
              <a:t>Increase global footprint of NCURA programs</a:t>
            </a:r>
          </a:p>
          <a:p>
            <a:r>
              <a:rPr lang="en-US" dirty="0" smtClean="0"/>
              <a:t>Development of next generation research administrators skilled in the administration of global research</a:t>
            </a:r>
          </a:p>
          <a:p>
            <a:pPr marL="0" indent="0">
              <a:buNone/>
            </a:pPr>
            <a:endParaRPr lang="en-US" dirty="0" smtClean="0"/>
          </a:p>
        </p:txBody>
      </p:sp>
      <p:sp>
        <p:nvSpPr>
          <p:cNvPr id="4" name="Slide Number Placeholder 3"/>
          <p:cNvSpPr>
            <a:spLocks noGrp="1"/>
          </p:cNvSpPr>
          <p:nvPr>
            <p:ph type="sldNum" sz="quarter" idx="12"/>
          </p:nvPr>
        </p:nvSpPr>
        <p:spPr/>
        <p:txBody>
          <a:bodyPr/>
          <a:lstStyle/>
          <a:p>
            <a:fld id="{931FFB38-7445-5944-8FA7-C475F63287C4}" type="slidenum">
              <a:rPr lang="en-US" smtClean="0"/>
              <a:t>48</a:t>
            </a:fld>
            <a:endParaRPr lang="en-US"/>
          </a:p>
        </p:txBody>
      </p:sp>
    </p:spTree>
    <p:extLst>
      <p:ext uri="{BB962C8B-B14F-4D97-AF65-F5344CB8AC3E}">
        <p14:creationId xmlns:p14="http://schemas.microsoft.com/office/powerpoint/2010/main" val="154906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77395"/>
            <a:ext cx="7792143" cy="842846"/>
          </a:xfrm>
        </p:spPr>
        <p:txBody>
          <a:bodyPr>
            <a:normAutofit fontScale="90000"/>
          </a:bodyPr>
          <a:lstStyle/>
          <a:p>
            <a:r>
              <a:rPr lang="en-US" sz="3600" dirty="0" smtClean="0"/>
              <a:t>Project Findings: Program Sustainability</a:t>
            </a:r>
            <a:endParaRPr lang="en-US" sz="3600" dirty="0"/>
          </a:p>
        </p:txBody>
      </p:sp>
      <p:sp>
        <p:nvSpPr>
          <p:cNvPr id="3" name="Content Placeholder 2"/>
          <p:cNvSpPr>
            <a:spLocks noGrp="1"/>
          </p:cNvSpPr>
          <p:nvPr>
            <p:ph idx="1"/>
          </p:nvPr>
        </p:nvSpPr>
        <p:spPr>
          <a:xfrm>
            <a:off x="628650" y="2050869"/>
            <a:ext cx="8032024" cy="4305481"/>
          </a:xfrm>
        </p:spPr>
        <p:txBody>
          <a:bodyPr>
            <a:normAutofit/>
          </a:bodyPr>
          <a:lstStyle/>
          <a:p>
            <a:r>
              <a:rPr lang="en-US" dirty="0" smtClean="0"/>
              <a:t>Achievable goal to conduct virtual mentoring</a:t>
            </a:r>
          </a:p>
          <a:p>
            <a:r>
              <a:rPr lang="en-US" dirty="0" smtClean="0"/>
              <a:t>Requires dedicated program administration and technology</a:t>
            </a:r>
          </a:p>
          <a:p>
            <a:r>
              <a:rPr lang="en-US" dirty="0" smtClean="0"/>
              <a:t>Coordination of time zones needs to be considered</a:t>
            </a:r>
          </a:p>
          <a:p>
            <a:r>
              <a:rPr lang="en-US" dirty="0" smtClean="0"/>
              <a:t>Modified application structure; matching</a:t>
            </a:r>
          </a:p>
          <a:p>
            <a:r>
              <a:rPr lang="en-US" dirty="0" smtClean="0"/>
              <a:t>Addition of on-site fellowship</a:t>
            </a:r>
          </a:p>
        </p:txBody>
      </p:sp>
      <p:sp>
        <p:nvSpPr>
          <p:cNvPr id="4" name="Slide Number Placeholder 3"/>
          <p:cNvSpPr>
            <a:spLocks noGrp="1"/>
          </p:cNvSpPr>
          <p:nvPr>
            <p:ph type="sldNum" sz="quarter" idx="12"/>
          </p:nvPr>
        </p:nvSpPr>
        <p:spPr/>
        <p:txBody>
          <a:bodyPr/>
          <a:lstStyle/>
          <a:p>
            <a:fld id="{931FFB38-7445-5944-8FA7-C475F63287C4}" type="slidenum">
              <a:rPr lang="en-US" smtClean="0"/>
              <a:t>49</a:t>
            </a:fld>
            <a:endParaRPr lang="en-US"/>
          </a:p>
        </p:txBody>
      </p:sp>
    </p:spTree>
    <p:extLst>
      <p:ext uri="{BB962C8B-B14F-4D97-AF65-F5344CB8AC3E}">
        <p14:creationId xmlns:p14="http://schemas.microsoft.com/office/powerpoint/2010/main" val="1086387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4118DB-9781-224E-8014-0D90E24F3AB9}"/>
              </a:ext>
            </a:extLst>
          </p:cNvPr>
          <p:cNvSpPr>
            <a:spLocks noGrp="1"/>
          </p:cNvSpPr>
          <p:nvPr>
            <p:ph idx="1"/>
          </p:nvPr>
        </p:nvSpPr>
        <p:spPr>
          <a:xfrm>
            <a:off x="628650" y="1334531"/>
            <a:ext cx="7886700" cy="4842432"/>
          </a:xfrm>
        </p:spPr>
        <p:txBody>
          <a:bodyPr>
            <a:normAutofit/>
          </a:bodyPr>
          <a:lstStyle/>
          <a:p>
            <a:r>
              <a:rPr lang="en-US" b="1" dirty="0" smtClean="0"/>
              <a:t>Goal </a:t>
            </a:r>
            <a:r>
              <a:rPr lang="en-US" b="1" dirty="0"/>
              <a:t>2.</a:t>
            </a:r>
            <a:r>
              <a:rPr lang="en-US" dirty="0"/>
              <a:t> </a:t>
            </a:r>
            <a:r>
              <a:rPr lang="en-US" i="1" dirty="0"/>
              <a:t>Provide Grantsmanship Training that will develop successful researchers</a:t>
            </a:r>
            <a:r>
              <a:rPr lang="en-US" dirty="0"/>
              <a:t>. </a:t>
            </a:r>
            <a:endParaRPr lang="en-US" dirty="0" smtClean="0"/>
          </a:p>
          <a:p>
            <a:endParaRPr lang="en-US" dirty="0" smtClean="0"/>
          </a:p>
        </p:txBody>
      </p:sp>
      <p:sp>
        <p:nvSpPr>
          <p:cNvPr id="4" name="Slide Number Placeholder 3">
            <a:extLst>
              <a:ext uri="{FF2B5EF4-FFF2-40B4-BE49-F238E27FC236}">
                <a16:creationId xmlns:a16="http://schemas.microsoft.com/office/drawing/2014/main" id="{DB1CF2F5-3DE5-E74E-9AD3-55A1D8CE40BD}"/>
              </a:ext>
            </a:extLst>
          </p:cNvPr>
          <p:cNvSpPr>
            <a:spLocks noGrp="1"/>
          </p:cNvSpPr>
          <p:nvPr>
            <p:ph type="sldNum" sz="quarter" idx="12"/>
          </p:nvPr>
        </p:nvSpPr>
        <p:spPr/>
        <p:txBody>
          <a:bodyPr/>
          <a:lstStyle/>
          <a:p>
            <a:fld id="{931FFB38-7445-5944-8FA7-C475F63287C4}" type="slidenum">
              <a:rPr lang="en-US" smtClean="0"/>
              <a:t>5</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193" y="2627870"/>
            <a:ext cx="3425525" cy="3425525"/>
          </a:xfrm>
          <a:prstGeom prst="rect">
            <a:avLst/>
          </a:prstGeom>
        </p:spPr>
      </p:pic>
    </p:spTree>
    <p:extLst>
      <p:ext uri="{BB962C8B-B14F-4D97-AF65-F5344CB8AC3E}">
        <p14:creationId xmlns:p14="http://schemas.microsoft.com/office/powerpoint/2010/main" val="27163796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Program Options: Participant Recommendations</a:t>
            </a:r>
            <a:endParaRPr lang="en-US" dirty="0"/>
          </a:p>
        </p:txBody>
      </p:sp>
      <p:sp>
        <p:nvSpPr>
          <p:cNvPr id="3" name="Content Placeholder 2"/>
          <p:cNvSpPr>
            <a:spLocks noGrp="1"/>
          </p:cNvSpPr>
          <p:nvPr>
            <p:ph idx="1"/>
          </p:nvPr>
        </p:nvSpPr>
        <p:spPr/>
        <p:txBody>
          <a:bodyPr/>
          <a:lstStyle/>
          <a:p>
            <a:r>
              <a:rPr lang="en-US" dirty="0" smtClean="0"/>
              <a:t>Extend program length from 9 months to 12-24 months (sweet spot is 16)</a:t>
            </a:r>
          </a:p>
          <a:p>
            <a:r>
              <a:rPr lang="en-US" dirty="0" smtClean="0"/>
              <a:t>Expand objective to include bi-lateral international cross-learning</a:t>
            </a:r>
          </a:p>
          <a:p>
            <a:r>
              <a:rPr lang="en-US" dirty="0" smtClean="0"/>
              <a:t>Include additional in-person activities</a:t>
            </a:r>
          </a:p>
          <a:p>
            <a:pPr lvl="1"/>
            <a:r>
              <a:rPr lang="en-US" dirty="0" smtClean="0"/>
              <a:t>Preference for institutional exchange</a:t>
            </a:r>
            <a:endParaRPr lang="en-US" dirty="0"/>
          </a:p>
        </p:txBody>
      </p:sp>
      <p:sp>
        <p:nvSpPr>
          <p:cNvPr id="4" name="Slide Number Placeholder 3"/>
          <p:cNvSpPr>
            <a:spLocks noGrp="1"/>
          </p:cNvSpPr>
          <p:nvPr>
            <p:ph type="sldNum" sz="quarter" idx="12"/>
          </p:nvPr>
        </p:nvSpPr>
        <p:spPr/>
        <p:txBody>
          <a:bodyPr/>
          <a:lstStyle/>
          <a:p>
            <a:fld id="{931FFB38-7445-5944-8FA7-C475F63287C4}" type="slidenum">
              <a:rPr lang="en-US" smtClean="0"/>
              <a:t>50</a:t>
            </a:fld>
            <a:endParaRPr lang="en-US"/>
          </a:p>
        </p:txBody>
      </p:sp>
    </p:spTree>
    <p:extLst>
      <p:ext uri="{BB962C8B-B14F-4D97-AF65-F5344CB8AC3E}">
        <p14:creationId xmlns:p14="http://schemas.microsoft.com/office/powerpoint/2010/main" val="678814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Moving Towards the Future Ideal Program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Appoint oversight committee </a:t>
            </a:r>
          </a:p>
          <a:p>
            <a:r>
              <a:rPr lang="en-US" dirty="0" smtClean="0"/>
              <a:t>Develop monitoring and evaluation plan</a:t>
            </a:r>
          </a:p>
          <a:p>
            <a:r>
              <a:rPr lang="en-US" dirty="0" smtClean="0"/>
              <a:t>Finalize sustainable program plan</a:t>
            </a:r>
          </a:p>
          <a:p>
            <a:pPr lvl="1"/>
            <a:r>
              <a:rPr lang="en-US" dirty="0" smtClean="0"/>
              <a:t>Identify administrator and funding</a:t>
            </a:r>
          </a:p>
          <a:p>
            <a:pPr lvl="1"/>
            <a:r>
              <a:rPr lang="en-US" dirty="0" smtClean="0"/>
              <a:t>Establish program technical requirements (i.e., websites, meeting space, collaboration space)</a:t>
            </a:r>
          </a:p>
          <a:p>
            <a:r>
              <a:rPr lang="en-US" dirty="0" smtClean="0"/>
              <a:t>Launch awareness campaign</a:t>
            </a:r>
          </a:p>
          <a:p>
            <a:r>
              <a:rPr lang="en-US" dirty="0" smtClean="0"/>
              <a:t>Kickoff the first cohort</a:t>
            </a:r>
          </a:p>
          <a:p>
            <a:r>
              <a:rPr lang="en-US" dirty="0" smtClean="0"/>
              <a:t>Check and adjust after each year</a:t>
            </a:r>
            <a:endParaRPr lang="en-US" dirty="0"/>
          </a:p>
        </p:txBody>
      </p:sp>
      <p:sp>
        <p:nvSpPr>
          <p:cNvPr id="4" name="Slide Number Placeholder 3"/>
          <p:cNvSpPr>
            <a:spLocks noGrp="1"/>
          </p:cNvSpPr>
          <p:nvPr>
            <p:ph type="sldNum" sz="quarter" idx="12"/>
          </p:nvPr>
        </p:nvSpPr>
        <p:spPr/>
        <p:txBody>
          <a:bodyPr/>
          <a:lstStyle/>
          <a:p>
            <a:fld id="{931FFB38-7445-5944-8FA7-C475F63287C4}" type="slidenum">
              <a:rPr lang="en-US" smtClean="0"/>
              <a:t>51</a:t>
            </a:fld>
            <a:endParaRPr lang="en-US"/>
          </a:p>
        </p:txBody>
      </p:sp>
    </p:spTree>
    <p:extLst>
      <p:ext uri="{BB962C8B-B14F-4D97-AF65-F5344CB8AC3E}">
        <p14:creationId xmlns:p14="http://schemas.microsoft.com/office/powerpoint/2010/main" val="16545484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Discussion – Q&amp;A</a:t>
            </a:r>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931FFB38-7445-5944-8FA7-C475F63287C4}" type="slidenum">
              <a:rPr lang="en-US" smtClean="0"/>
              <a:t>52</a:t>
            </a:fld>
            <a:endParaRPr lang="en-US"/>
          </a:p>
        </p:txBody>
      </p:sp>
    </p:spTree>
    <p:extLst>
      <p:ext uri="{BB962C8B-B14F-4D97-AF65-F5344CB8AC3E}">
        <p14:creationId xmlns:p14="http://schemas.microsoft.com/office/powerpoint/2010/main" val="35593468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588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7104-C8DC-8643-A6B1-D87EB4E5B9F6}"/>
              </a:ext>
            </a:extLst>
          </p:cNvPr>
          <p:cNvSpPr>
            <a:spLocks noGrp="1"/>
          </p:cNvSpPr>
          <p:nvPr>
            <p:ph type="title"/>
          </p:nvPr>
        </p:nvSpPr>
        <p:spPr>
          <a:xfrm>
            <a:off x="628650" y="1077394"/>
            <a:ext cx="7886700" cy="677265"/>
          </a:xfrm>
        </p:spPr>
        <p:txBody>
          <a:bodyPr>
            <a:normAutofit fontScale="90000"/>
          </a:bodyPr>
          <a:lstStyle/>
          <a:p>
            <a:r>
              <a:rPr lang="en-US" dirty="0" smtClean="0"/>
              <a:t>Goal 2 Activities: Education Sessions</a:t>
            </a:r>
            <a:endParaRPr lang="en-US" dirty="0"/>
          </a:p>
        </p:txBody>
      </p:sp>
      <p:sp>
        <p:nvSpPr>
          <p:cNvPr id="3" name="Content Placeholder 2">
            <a:extLst>
              <a:ext uri="{FF2B5EF4-FFF2-40B4-BE49-F238E27FC236}">
                <a16:creationId xmlns:a16="http://schemas.microsoft.com/office/drawing/2014/main" id="{974118DB-9781-224E-8014-0D90E24F3AB9}"/>
              </a:ext>
            </a:extLst>
          </p:cNvPr>
          <p:cNvSpPr>
            <a:spLocks noGrp="1"/>
          </p:cNvSpPr>
          <p:nvPr>
            <p:ph idx="1"/>
          </p:nvPr>
        </p:nvSpPr>
        <p:spPr>
          <a:xfrm>
            <a:off x="628649" y="1944129"/>
            <a:ext cx="7979892" cy="3978876"/>
          </a:xfrm>
        </p:spPr>
        <p:txBody>
          <a:bodyPr>
            <a:normAutofit fontScale="92500"/>
          </a:bodyPr>
          <a:lstStyle/>
          <a:p>
            <a:r>
              <a:rPr lang="en-US" sz="3000" dirty="0" smtClean="0"/>
              <a:t>Program and Mentoring orientation </a:t>
            </a:r>
          </a:p>
          <a:p>
            <a:r>
              <a:rPr lang="en-US" sz="3000" dirty="0" smtClean="0"/>
              <a:t>NIH &amp; Proposal Writing &amp; individual meetings</a:t>
            </a:r>
          </a:p>
          <a:p>
            <a:r>
              <a:rPr lang="en-US" sz="3000" dirty="0" smtClean="0"/>
              <a:t>SPIN Database</a:t>
            </a:r>
          </a:p>
          <a:p>
            <a:r>
              <a:rPr lang="en-US" sz="3000" dirty="0" smtClean="0"/>
              <a:t>Funding Your Research</a:t>
            </a:r>
          </a:p>
          <a:p>
            <a:r>
              <a:rPr lang="en-US" sz="3000" dirty="0" err="1" smtClean="0"/>
              <a:t>eRA</a:t>
            </a:r>
            <a:r>
              <a:rPr lang="en-US" sz="3000" dirty="0" smtClean="0"/>
              <a:t> system</a:t>
            </a:r>
          </a:p>
          <a:p>
            <a:r>
              <a:rPr lang="en-US" sz="3000" dirty="0" smtClean="0"/>
              <a:t>Library </a:t>
            </a:r>
            <a:r>
              <a:rPr lang="en-US" sz="3000" dirty="0"/>
              <a:t>services &amp; databases; where to publish; assessing your </a:t>
            </a:r>
            <a:r>
              <a:rPr lang="en-US" sz="3000" dirty="0" smtClean="0"/>
              <a:t>research </a:t>
            </a:r>
            <a:r>
              <a:rPr lang="en-US" sz="3000" dirty="0"/>
              <a:t>- measures &amp; </a:t>
            </a:r>
            <a:r>
              <a:rPr lang="en-US" sz="3000" dirty="0" smtClean="0"/>
              <a:t>metrics</a:t>
            </a:r>
          </a:p>
          <a:p>
            <a:endParaRPr lang="en-US" dirty="0"/>
          </a:p>
        </p:txBody>
      </p:sp>
      <p:sp>
        <p:nvSpPr>
          <p:cNvPr id="4" name="Slide Number Placeholder 3">
            <a:extLst>
              <a:ext uri="{FF2B5EF4-FFF2-40B4-BE49-F238E27FC236}">
                <a16:creationId xmlns:a16="http://schemas.microsoft.com/office/drawing/2014/main" id="{DB1CF2F5-3DE5-E74E-9AD3-55A1D8CE40BD}"/>
              </a:ext>
            </a:extLst>
          </p:cNvPr>
          <p:cNvSpPr>
            <a:spLocks noGrp="1"/>
          </p:cNvSpPr>
          <p:nvPr>
            <p:ph type="sldNum" sz="quarter" idx="12"/>
          </p:nvPr>
        </p:nvSpPr>
        <p:spPr/>
        <p:txBody>
          <a:bodyPr/>
          <a:lstStyle/>
          <a:p>
            <a:fld id="{931FFB38-7445-5944-8FA7-C475F63287C4}" type="slidenum">
              <a:rPr lang="en-US" smtClean="0"/>
              <a:t>6</a:t>
            </a:fld>
            <a:endParaRPr lang="en-US" dirty="0"/>
          </a:p>
        </p:txBody>
      </p:sp>
    </p:spTree>
    <p:extLst>
      <p:ext uri="{BB962C8B-B14F-4D97-AF65-F5344CB8AC3E}">
        <p14:creationId xmlns:p14="http://schemas.microsoft.com/office/powerpoint/2010/main" val="3610512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7104-C8DC-8643-A6B1-D87EB4E5B9F6}"/>
              </a:ext>
            </a:extLst>
          </p:cNvPr>
          <p:cNvSpPr>
            <a:spLocks noGrp="1"/>
          </p:cNvSpPr>
          <p:nvPr>
            <p:ph type="title"/>
          </p:nvPr>
        </p:nvSpPr>
        <p:spPr>
          <a:xfrm>
            <a:off x="628650" y="1077394"/>
            <a:ext cx="7886700" cy="677265"/>
          </a:xfrm>
        </p:spPr>
        <p:txBody>
          <a:bodyPr>
            <a:normAutofit fontScale="90000"/>
          </a:bodyPr>
          <a:lstStyle/>
          <a:p>
            <a:r>
              <a:rPr lang="en-US" dirty="0" smtClean="0"/>
              <a:t>Goal 2 Activities: Education Sessions</a:t>
            </a:r>
            <a:endParaRPr lang="en-US" dirty="0"/>
          </a:p>
        </p:txBody>
      </p:sp>
      <p:sp>
        <p:nvSpPr>
          <p:cNvPr id="3" name="Content Placeholder 2">
            <a:extLst>
              <a:ext uri="{FF2B5EF4-FFF2-40B4-BE49-F238E27FC236}">
                <a16:creationId xmlns:a16="http://schemas.microsoft.com/office/drawing/2014/main" id="{974118DB-9781-224E-8014-0D90E24F3AB9}"/>
              </a:ext>
            </a:extLst>
          </p:cNvPr>
          <p:cNvSpPr>
            <a:spLocks noGrp="1"/>
          </p:cNvSpPr>
          <p:nvPr>
            <p:ph idx="1"/>
          </p:nvPr>
        </p:nvSpPr>
        <p:spPr>
          <a:xfrm>
            <a:off x="628650" y="2089149"/>
            <a:ext cx="7963416" cy="3929449"/>
          </a:xfrm>
        </p:spPr>
        <p:txBody>
          <a:bodyPr>
            <a:normAutofit/>
          </a:bodyPr>
          <a:lstStyle/>
          <a:p>
            <a:r>
              <a:rPr lang="en-US" sz="2800" dirty="0" smtClean="0"/>
              <a:t>New </a:t>
            </a:r>
            <a:r>
              <a:rPr lang="en-US" sz="2800" dirty="0"/>
              <a:t>Faculty Workshop </a:t>
            </a:r>
          </a:p>
          <a:p>
            <a:r>
              <a:rPr lang="en-US" sz="2800" dirty="0" smtClean="0"/>
              <a:t>IP</a:t>
            </a:r>
            <a:r>
              <a:rPr lang="en-US" sz="2800" dirty="0"/>
              <a:t>; Technology Transfer; online identity; digital scholarship; data curation; preservation and </a:t>
            </a:r>
            <a:r>
              <a:rPr lang="en-US" sz="2800" dirty="0" smtClean="0"/>
              <a:t>access</a:t>
            </a:r>
          </a:p>
          <a:p>
            <a:r>
              <a:rPr lang="en-US" sz="2800" dirty="0" smtClean="0"/>
              <a:t>Grant Writing Overview</a:t>
            </a:r>
          </a:p>
          <a:p>
            <a:r>
              <a:rPr lang="en-US" sz="2800" dirty="0" smtClean="0"/>
              <a:t>Communicating Science</a:t>
            </a:r>
          </a:p>
          <a:p>
            <a:r>
              <a:rPr lang="en-US" sz="2800" dirty="0" smtClean="0"/>
              <a:t>Mock </a:t>
            </a:r>
            <a:r>
              <a:rPr lang="en-US" sz="2800" dirty="0"/>
              <a:t>Panel </a:t>
            </a:r>
            <a:r>
              <a:rPr lang="en-US" sz="2800" dirty="0" smtClean="0"/>
              <a:t>Review</a:t>
            </a:r>
            <a:r>
              <a:rPr lang="en-US" sz="2800" dirty="0"/>
              <a:t> </a:t>
            </a:r>
          </a:p>
          <a:p>
            <a:endParaRPr lang="en-US" dirty="0"/>
          </a:p>
        </p:txBody>
      </p:sp>
      <p:sp>
        <p:nvSpPr>
          <p:cNvPr id="4" name="Slide Number Placeholder 3">
            <a:extLst>
              <a:ext uri="{FF2B5EF4-FFF2-40B4-BE49-F238E27FC236}">
                <a16:creationId xmlns:a16="http://schemas.microsoft.com/office/drawing/2014/main" id="{DB1CF2F5-3DE5-E74E-9AD3-55A1D8CE40BD}"/>
              </a:ext>
            </a:extLst>
          </p:cNvPr>
          <p:cNvSpPr>
            <a:spLocks noGrp="1"/>
          </p:cNvSpPr>
          <p:nvPr>
            <p:ph type="sldNum" sz="quarter" idx="12"/>
          </p:nvPr>
        </p:nvSpPr>
        <p:spPr/>
        <p:txBody>
          <a:bodyPr/>
          <a:lstStyle/>
          <a:p>
            <a:fld id="{931FFB38-7445-5944-8FA7-C475F63287C4}" type="slidenum">
              <a:rPr lang="en-US" smtClean="0"/>
              <a:t>7</a:t>
            </a:fld>
            <a:endParaRPr lang="en-US" dirty="0"/>
          </a:p>
        </p:txBody>
      </p:sp>
    </p:spTree>
    <p:extLst>
      <p:ext uri="{BB962C8B-B14F-4D97-AF65-F5344CB8AC3E}">
        <p14:creationId xmlns:p14="http://schemas.microsoft.com/office/powerpoint/2010/main" val="3981556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4118DB-9781-224E-8014-0D90E24F3AB9}"/>
              </a:ext>
            </a:extLst>
          </p:cNvPr>
          <p:cNvSpPr>
            <a:spLocks noGrp="1"/>
          </p:cNvSpPr>
          <p:nvPr>
            <p:ph idx="1"/>
          </p:nvPr>
        </p:nvSpPr>
        <p:spPr>
          <a:xfrm>
            <a:off x="628650" y="1334531"/>
            <a:ext cx="7886700" cy="4842432"/>
          </a:xfrm>
        </p:spPr>
        <p:txBody>
          <a:bodyPr>
            <a:normAutofit/>
          </a:bodyPr>
          <a:lstStyle/>
          <a:p>
            <a:r>
              <a:rPr lang="en-US" b="1" dirty="0" smtClean="0"/>
              <a:t>Goal </a:t>
            </a:r>
            <a:r>
              <a:rPr lang="en-US" b="1" dirty="0"/>
              <a:t>3.</a:t>
            </a:r>
            <a:r>
              <a:rPr lang="en-US" dirty="0"/>
              <a:t> </a:t>
            </a:r>
            <a:r>
              <a:rPr lang="en-US" i="1" dirty="0"/>
              <a:t>Create faculty advocates for the Office of Research Staff </a:t>
            </a:r>
            <a:r>
              <a:rPr lang="en-US" i="1" dirty="0" smtClean="0"/>
              <a:t>to </a:t>
            </a:r>
            <a:r>
              <a:rPr lang="en-US" i="1" dirty="0"/>
              <a:t>improve compliance with standards on and off campus</a:t>
            </a:r>
            <a:r>
              <a:rPr lang="en-US" dirty="0"/>
              <a:t>. </a:t>
            </a:r>
          </a:p>
        </p:txBody>
      </p:sp>
      <p:sp>
        <p:nvSpPr>
          <p:cNvPr id="4" name="Slide Number Placeholder 3">
            <a:extLst>
              <a:ext uri="{FF2B5EF4-FFF2-40B4-BE49-F238E27FC236}">
                <a16:creationId xmlns:a16="http://schemas.microsoft.com/office/drawing/2014/main" id="{DB1CF2F5-3DE5-E74E-9AD3-55A1D8CE40BD}"/>
              </a:ext>
            </a:extLst>
          </p:cNvPr>
          <p:cNvSpPr>
            <a:spLocks noGrp="1"/>
          </p:cNvSpPr>
          <p:nvPr>
            <p:ph type="sldNum" sz="quarter" idx="12"/>
          </p:nvPr>
        </p:nvSpPr>
        <p:spPr/>
        <p:txBody>
          <a:bodyPr/>
          <a:lstStyle/>
          <a:p>
            <a:fld id="{931FFB38-7445-5944-8FA7-C475F63287C4}" type="slidenum">
              <a:rPr lang="en-US" smtClean="0"/>
              <a:t>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4178" y="3760295"/>
            <a:ext cx="2506362" cy="2506362"/>
          </a:xfrm>
          <a:prstGeom prst="rect">
            <a:avLst/>
          </a:prstGeom>
        </p:spPr>
      </p:pic>
    </p:spTree>
    <p:extLst>
      <p:ext uri="{BB962C8B-B14F-4D97-AF65-F5344CB8AC3E}">
        <p14:creationId xmlns:p14="http://schemas.microsoft.com/office/powerpoint/2010/main" val="1867822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7104-C8DC-8643-A6B1-D87EB4E5B9F6}"/>
              </a:ext>
            </a:extLst>
          </p:cNvPr>
          <p:cNvSpPr>
            <a:spLocks noGrp="1"/>
          </p:cNvSpPr>
          <p:nvPr>
            <p:ph type="title"/>
          </p:nvPr>
        </p:nvSpPr>
        <p:spPr/>
        <p:txBody>
          <a:bodyPr/>
          <a:lstStyle/>
          <a:p>
            <a:r>
              <a:rPr lang="en-US" dirty="0" smtClean="0"/>
              <a:t>Goal 3 Activities</a:t>
            </a:r>
            <a:endParaRPr lang="en-US" dirty="0"/>
          </a:p>
        </p:txBody>
      </p:sp>
      <p:sp>
        <p:nvSpPr>
          <p:cNvPr id="3" name="Content Placeholder 2">
            <a:extLst>
              <a:ext uri="{FF2B5EF4-FFF2-40B4-BE49-F238E27FC236}">
                <a16:creationId xmlns:a16="http://schemas.microsoft.com/office/drawing/2014/main" id="{974118DB-9781-224E-8014-0D90E24F3AB9}"/>
              </a:ext>
            </a:extLst>
          </p:cNvPr>
          <p:cNvSpPr>
            <a:spLocks noGrp="1"/>
          </p:cNvSpPr>
          <p:nvPr>
            <p:ph idx="1"/>
          </p:nvPr>
        </p:nvSpPr>
        <p:spPr/>
        <p:txBody>
          <a:bodyPr/>
          <a:lstStyle/>
          <a:p>
            <a:r>
              <a:rPr lang="en-US" dirty="0" smtClean="0"/>
              <a:t>Meetings with Sponsored Programs &amp; other Office of Research staff</a:t>
            </a:r>
          </a:p>
          <a:p>
            <a:r>
              <a:rPr lang="en-US" dirty="0" smtClean="0"/>
              <a:t>New Faculty Orientation</a:t>
            </a:r>
            <a:endParaRPr lang="en-US" dirty="0"/>
          </a:p>
        </p:txBody>
      </p:sp>
      <p:sp>
        <p:nvSpPr>
          <p:cNvPr id="4" name="Slide Number Placeholder 3">
            <a:extLst>
              <a:ext uri="{FF2B5EF4-FFF2-40B4-BE49-F238E27FC236}">
                <a16:creationId xmlns:a16="http://schemas.microsoft.com/office/drawing/2014/main" id="{DB1CF2F5-3DE5-E74E-9AD3-55A1D8CE40BD}"/>
              </a:ext>
            </a:extLst>
          </p:cNvPr>
          <p:cNvSpPr>
            <a:spLocks noGrp="1"/>
          </p:cNvSpPr>
          <p:nvPr>
            <p:ph type="sldNum" sz="quarter" idx="12"/>
          </p:nvPr>
        </p:nvSpPr>
        <p:spPr/>
        <p:txBody>
          <a:bodyPr/>
          <a:lstStyle/>
          <a:p>
            <a:fld id="{931FFB38-7445-5944-8FA7-C475F63287C4}" type="slidenum">
              <a:rPr lang="en-US" smtClean="0"/>
              <a:t>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4122995"/>
            <a:ext cx="3080951" cy="2053967"/>
          </a:xfrm>
          <a:prstGeom prst="rect">
            <a:avLst/>
          </a:prstGeom>
        </p:spPr>
      </p:pic>
    </p:spTree>
    <p:extLst>
      <p:ext uri="{BB962C8B-B14F-4D97-AF65-F5344CB8AC3E}">
        <p14:creationId xmlns:p14="http://schemas.microsoft.com/office/powerpoint/2010/main" val="1006966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706</TotalTime>
  <Words>5015</Words>
  <Application>Microsoft Office PowerPoint</Application>
  <PresentationFormat>On-screen Show (4:3)</PresentationFormat>
  <Paragraphs>534</Paragraphs>
  <Slides>53</Slides>
  <Notes>22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53</vt:i4>
      </vt:variant>
    </vt:vector>
  </HeadingPairs>
  <TitlesOfParts>
    <vt:vector size="63" baseType="lpstr">
      <vt:lpstr>Adobe Hebrew</vt:lpstr>
      <vt:lpstr>Arial</vt:lpstr>
      <vt:lpstr>Calibri</vt:lpstr>
      <vt:lpstr>Calibri Light</vt:lpstr>
      <vt:lpstr>Century Gothic</vt:lpstr>
      <vt:lpstr>Symbol</vt:lpstr>
      <vt:lpstr>Times New Roman</vt:lpstr>
      <vt:lpstr>Office Theme</vt:lpstr>
      <vt:lpstr>Custom Design</vt:lpstr>
      <vt:lpstr>1_Custom Design</vt:lpstr>
      <vt:lpstr> PREParation for Appalachian Research Experiences (PREPARE) </vt:lpstr>
      <vt:lpstr>The Program</vt:lpstr>
      <vt:lpstr>PowerPoint Presentation</vt:lpstr>
      <vt:lpstr>Goal 1 Activities: Mentoring Relationships</vt:lpstr>
      <vt:lpstr>PowerPoint Presentation</vt:lpstr>
      <vt:lpstr>Goal 2 Activities: Education Sessions</vt:lpstr>
      <vt:lpstr>Goal 2 Activities: Education Sessions</vt:lpstr>
      <vt:lpstr>PowerPoint Presentation</vt:lpstr>
      <vt:lpstr>Goal 3 Activities</vt:lpstr>
      <vt:lpstr>Monthly Program Requirements</vt:lpstr>
      <vt:lpstr>Results</vt:lpstr>
      <vt:lpstr>Feedback:</vt:lpstr>
      <vt:lpstr>Feedback:</vt:lpstr>
      <vt:lpstr>The Future</vt:lpstr>
      <vt:lpstr>PowerPoint Presentation</vt:lpstr>
      <vt:lpstr>The Problem with Contracts:  A Triage Solution for Business Agreements</vt:lpstr>
      <vt:lpstr>The Problem(s) with Contracts</vt:lpstr>
      <vt:lpstr>Where to Begin?</vt:lpstr>
      <vt:lpstr>Design Phase</vt:lpstr>
      <vt:lpstr>Design Phase</vt:lpstr>
      <vt:lpstr>Design Phase</vt:lpstr>
      <vt:lpstr>Design Phase</vt:lpstr>
      <vt:lpstr>Testing Phase</vt:lpstr>
      <vt:lpstr>Testing Phase</vt:lpstr>
      <vt:lpstr>Testing Phase</vt:lpstr>
      <vt:lpstr>Testing Phase</vt:lpstr>
      <vt:lpstr>What’s Next?</vt:lpstr>
      <vt:lpstr>Questions?</vt:lpstr>
      <vt:lpstr>Increasing the Odds of the Return on University Investments into Faculty Research: Skills versus Money</vt:lpstr>
      <vt:lpstr>The Problem, The Purpose  &amp;  The Polestar</vt:lpstr>
      <vt:lpstr>Methodology &amp; Design Understanding the Players</vt:lpstr>
      <vt:lpstr>PowerPoint Presentation</vt:lpstr>
      <vt:lpstr>Data Collection  &amp;  Results  </vt:lpstr>
      <vt:lpstr>Expected Outcomes  &amp;  Broader Impacts</vt:lpstr>
      <vt:lpstr>NCURA Research Program for 2017-2018 Funded Projects: Global Mentoring Program For Research Administrators</vt:lpstr>
      <vt:lpstr>Agenda</vt:lpstr>
      <vt:lpstr>Introductions</vt:lpstr>
      <vt:lpstr>Project Background - Overview</vt:lpstr>
      <vt:lpstr>Project Background – Program Structure</vt:lpstr>
      <vt:lpstr>Global Representation of Mentoring Pairs</vt:lpstr>
      <vt:lpstr>Project Background – Program Goals</vt:lpstr>
      <vt:lpstr>Project Background – Program Goals</vt:lpstr>
      <vt:lpstr>Project Background – Program Monitoring and Evaluation</vt:lpstr>
      <vt:lpstr>Project Findings: Mentee Benefits</vt:lpstr>
      <vt:lpstr>Project Findings: Mentee Benefits</vt:lpstr>
      <vt:lpstr>Project Findings: Mentor Benefits</vt:lpstr>
      <vt:lpstr>Project Findings: Benefits to Institutions</vt:lpstr>
      <vt:lpstr>Project Findings: Benefits to NCURA</vt:lpstr>
      <vt:lpstr>Project Findings: Program Sustainability</vt:lpstr>
      <vt:lpstr>Future Program Options: Participant Recommendations</vt:lpstr>
      <vt:lpstr>Next Steps: Moving Towards the Future Ideal Program</vt:lpstr>
      <vt:lpstr>Discussion – Q&amp;A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Baehr</dc:creator>
  <cp:lastModifiedBy>Kathryn Hendry</cp:lastModifiedBy>
  <cp:revision>22</cp:revision>
  <dcterms:created xsi:type="dcterms:W3CDTF">2018-04-12T11:09:59Z</dcterms:created>
  <dcterms:modified xsi:type="dcterms:W3CDTF">2018-07-16T13:49:27Z</dcterms:modified>
</cp:coreProperties>
</file>