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4" r:id="rId5"/>
    <p:sldId id="263" r:id="rId6"/>
    <p:sldId id="260" r:id="rId7"/>
    <p:sldId id="258" r:id="rId8"/>
    <p:sldId id="25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4660"/>
  </p:normalViewPr>
  <p:slideViewPr>
    <p:cSldViewPr snapToGrid="0">
      <p:cViewPr>
        <p:scale>
          <a:sx n="95" d="100"/>
          <a:sy n="95" d="100"/>
        </p:scale>
        <p:origin x="53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herealnews.com/the-rise-of-eurasia-geopolitical-advantages-and-historic-pitfalls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ohistory.today/central-asia/" TargetMode="Externa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xfordre.com/asianhistory/view/10.1093/acrefore/9780190277727.001.0001/acrefore-9780190277727-e-296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usiness.baylor.edu/Steve_Gardner/LECOUT14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herealnews.com/the-rise-of-eurasia-geopolitical-advantages-and-historic-pitfalls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501" y="5460643"/>
            <a:ext cx="8825658" cy="8628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Defining </a:t>
            </a:r>
            <a:r>
              <a:rPr lang="en-US" sz="3200" dirty="0" smtClean="0">
                <a:hlinkClick r:id="rId2"/>
              </a:rPr>
              <a:t>Eurasia</a:t>
            </a:r>
            <a:endParaRPr lang="en-US" sz="3200" dirty="0"/>
          </a:p>
        </p:txBody>
      </p:sp>
      <p:pic>
        <p:nvPicPr>
          <p:cNvPr id="2050" name="Picture 2" descr="Image result for Eur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797203"/>
            <a:ext cx="10574859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1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Geohistory</a:t>
            </a:r>
            <a:r>
              <a:rPr lang="en-US" dirty="0" smtClean="0">
                <a:hlinkClick r:id="rId2"/>
              </a:rPr>
              <a:t> on Central 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" y="2514600"/>
            <a:ext cx="5606807" cy="4114800"/>
          </a:xfrm>
        </p:spPr>
      </p:pic>
      <p:sp>
        <p:nvSpPr>
          <p:cNvPr id="5" name="TextBox 4"/>
          <p:cNvSpPr txBox="1"/>
          <p:nvPr/>
        </p:nvSpPr>
        <p:spPr>
          <a:xfrm>
            <a:off x="6817660" y="3052482"/>
            <a:ext cx="4612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UNESCO</a:t>
            </a:r>
            <a:r>
              <a:rPr lang="en-US" sz="2400" dirty="0" smtClean="0"/>
              <a:t> definition of </a:t>
            </a:r>
            <a:r>
              <a:rPr lang="en-US" sz="2400" b="1" dirty="0" smtClean="0"/>
              <a:t>Central Asia </a:t>
            </a:r>
            <a:r>
              <a:rPr lang="en-US" sz="2400" dirty="0" smtClean="0"/>
              <a:t>based on </a:t>
            </a:r>
            <a:r>
              <a:rPr lang="en-US" sz="2400" b="1" dirty="0" smtClean="0"/>
              <a:t>climate </a:t>
            </a:r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ncludes part of </a:t>
            </a:r>
            <a:r>
              <a:rPr lang="en-US" sz="2400" b="1" dirty="0" smtClean="0"/>
              <a:t>Iran</a:t>
            </a:r>
            <a:r>
              <a:rPr lang="en-US" sz="2400" dirty="0" smtClean="0"/>
              <a:t>, all of </a:t>
            </a:r>
            <a:r>
              <a:rPr lang="en-US" sz="2400" b="1" dirty="0" smtClean="0"/>
              <a:t>Afghanistan</a:t>
            </a:r>
            <a:r>
              <a:rPr lang="en-US" sz="2400" dirty="0" smtClean="0"/>
              <a:t>, half of </a:t>
            </a:r>
            <a:r>
              <a:rPr lang="en-US" sz="2400" b="1" dirty="0" smtClean="0"/>
              <a:t>Pakistan</a:t>
            </a:r>
            <a:r>
              <a:rPr lang="en-US" sz="2400" dirty="0" smtClean="0"/>
              <a:t>, part of </a:t>
            </a:r>
            <a:r>
              <a:rPr lang="en-US" sz="2400" b="1" dirty="0" smtClean="0"/>
              <a:t>India</a:t>
            </a:r>
            <a:r>
              <a:rPr lang="en-US" sz="2400" dirty="0" smtClean="0"/>
              <a:t>, half of </a:t>
            </a:r>
            <a:r>
              <a:rPr lang="en-US" sz="2400" b="1" dirty="0" smtClean="0"/>
              <a:t>China </a:t>
            </a:r>
            <a:r>
              <a:rPr lang="en-US" sz="2400" dirty="0" smtClean="0"/>
              <a:t>and all of </a:t>
            </a:r>
            <a:r>
              <a:rPr lang="en-US" sz="2400" b="1" dirty="0" smtClean="0"/>
              <a:t>Mongolia, </a:t>
            </a:r>
            <a:r>
              <a:rPr lang="en-US" sz="2400" dirty="0" smtClean="0"/>
              <a:t>steppe portions of </a:t>
            </a:r>
            <a:r>
              <a:rPr lang="en-US" sz="2400" b="1" dirty="0" smtClean="0"/>
              <a:t>Siberia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175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region defined by </a:t>
            </a:r>
            <a:r>
              <a:rPr lang="en-US" dirty="0" smtClean="0">
                <a:hlinkClick r:id="rId2"/>
              </a:rPr>
              <a:t>trade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The Silk Road</a:t>
            </a:r>
            <a:endParaRPr lang="en-US" dirty="0"/>
          </a:p>
        </p:txBody>
      </p:sp>
      <p:pic>
        <p:nvPicPr>
          <p:cNvPr id="5" name="Picture 2" descr="Map of Eurasia with drawn lines for overland and maritime rou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10" y="2046909"/>
            <a:ext cx="7168775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4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Empire</a:t>
            </a:r>
            <a:endParaRPr lang="en-US" dirty="0"/>
          </a:p>
        </p:txBody>
      </p:sp>
      <p:pic>
        <p:nvPicPr>
          <p:cNvPr id="1026" name="Picture 2" descr="Image result for ottoman russian persian mongol empi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34" y="2603500"/>
            <a:ext cx="504624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9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Empire</a:t>
            </a:r>
            <a:endParaRPr lang="en-US" dirty="0"/>
          </a:p>
        </p:txBody>
      </p:sp>
      <p:pic>
        <p:nvPicPr>
          <p:cNvPr id="5122" name="Picture 2" descr="https://upload.wikimedia.org/wikipedia/commons/thumb/5/58/Growth_of_Russia_1613-1914.png/1920px-Growth_of_Russia_1613-19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86" y="1680632"/>
            <a:ext cx="842838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1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Ottoman</a:t>
            </a:r>
          </a:p>
          <a:p>
            <a:r>
              <a:rPr lang="en-US" dirty="0" smtClean="0"/>
              <a:t>Russian</a:t>
            </a:r>
          </a:p>
          <a:p>
            <a:r>
              <a:rPr lang="en-US" dirty="0" smtClean="0"/>
              <a:t>Mongol</a:t>
            </a:r>
          </a:p>
          <a:p>
            <a:r>
              <a:rPr lang="en-US" dirty="0" smtClean="0"/>
              <a:t>Persian </a:t>
            </a:r>
          </a:p>
          <a:p>
            <a:r>
              <a:rPr lang="en-US" dirty="0" smtClean="0"/>
              <a:t>Arab Conquest</a:t>
            </a:r>
          </a:p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8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Rise and Fall of Eurasia</a:t>
            </a:r>
            <a:endParaRPr lang="en-US" dirty="0"/>
          </a:p>
        </p:txBody>
      </p:sp>
      <p:pic>
        <p:nvPicPr>
          <p:cNvPr id="3074" name="Picture 2" descr="Image result for Euras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98" y="2603500"/>
            <a:ext cx="377491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9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r>
              <a:rPr lang="en-US" dirty="0" smtClean="0"/>
              <a:t>Armenia	</a:t>
            </a:r>
          </a:p>
          <a:p>
            <a:r>
              <a:rPr lang="en-US" dirty="0"/>
              <a:t>Azerbaijan</a:t>
            </a:r>
          </a:p>
          <a:p>
            <a:r>
              <a:rPr lang="en-US" dirty="0"/>
              <a:t>Georgia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Iran</a:t>
            </a:r>
          </a:p>
          <a:p>
            <a:r>
              <a:rPr lang="en-US" dirty="0" smtClean="0"/>
              <a:t>Iraq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Afghanistan</a:t>
            </a:r>
            <a:endParaRPr lang="en-US" dirty="0"/>
          </a:p>
          <a:p>
            <a:r>
              <a:rPr lang="en-US" dirty="0" smtClean="0"/>
              <a:t>Pakistan</a:t>
            </a:r>
          </a:p>
          <a:p>
            <a:endParaRPr lang="en-US" dirty="0"/>
          </a:p>
          <a:p>
            <a:r>
              <a:rPr lang="en-US" dirty="0" smtClean="0"/>
              <a:t>Uzbekistan</a:t>
            </a:r>
          </a:p>
          <a:p>
            <a:r>
              <a:rPr lang="en-US" dirty="0" smtClean="0"/>
              <a:t>Turkmenistan</a:t>
            </a:r>
          </a:p>
          <a:p>
            <a:r>
              <a:rPr lang="en-US" dirty="0" smtClean="0"/>
              <a:t>Tajikistan</a:t>
            </a:r>
          </a:p>
          <a:p>
            <a:r>
              <a:rPr lang="en-US" dirty="0" smtClean="0"/>
              <a:t>Kyrgyzstan</a:t>
            </a:r>
          </a:p>
          <a:p>
            <a:r>
              <a:rPr lang="en-US" dirty="0" smtClean="0"/>
              <a:t>Kazakhstan</a:t>
            </a:r>
          </a:p>
          <a:p>
            <a:endParaRPr lang="en-US" dirty="0" smtClean="0"/>
          </a:p>
          <a:p>
            <a:r>
              <a:rPr lang="en-US" dirty="0" smtClean="0"/>
              <a:t>Mongolia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Xin Jiang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68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to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r>
              <a:rPr lang="en-US" dirty="0" smtClean="0"/>
              <a:t>Ashgabat</a:t>
            </a:r>
          </a:p>
          <a:p>
            <a:r>
              <a:rPr lang="en-US" dirty="0" smtClean="0"/>
              <a:t>Astana</a:t>
            </a:r>
          </a:p>
          <a:p>
            <a:r>
              <a:rPr lang="en-US" dirty="0" smtClean="0"/>
              <a:t>Bagdad</a:t>
            </a:r>
          </a:p>
          <a:p>
            <a:r>
              <a:rPr lang="en-US" dirty="0" smtClean="0"/>
              <a:t>Bukhara</a:t>
            </a:r>
          </a:p>
          <a:p>
            <a:r>
              <a:rPr lang="en-US" dirty="0" err="1" smtClean="0"/>
              <a:t>Kashgar</a:t>
            </a:r>
            <a:endParaRPr lang="en-US" dirty="0" smtClean="0"/>
          </a:p>
          <a:p>
            <a:r>
              <a:rPr lang="en-US" dirty="0" smtClean="0"/>
              <a:t>Dushanbe</a:t>
            </a:r>
          </a:p>
          <a:p>
            <a:r>
              <a:rPr lang="en-US" dirty="0" smtClean="0"/>
              <a:t>Tashkent</a:t>
            </a:r>
          </a:p>
          <a:p>
            <a:r>
              <a:rPr lang="en-US" dirty="0" smtClean="0"/>
              <a:t>Osh</a:t>
            </a:r>
          </a:p>
          <a:p>
            <a:r>
              <a:rPr lang="en-US" dirty="0" smtClean="0"/>
              <a:t>Kabul</a:t>
            </a:r>
          </a:p>
          <a:p>
            <a:r>
              <a:rPr lang="en-US" dirty="0" smtClean="0"/>
              <a:t>Samarkand</a:t>
            </a:r>
          </a:p>
          <a:p>
            <a:r>
              <a:rPr lang="en-US" dirty="0" err="1" smtClean="0"/>
              <a:t>Termez</a:t>
            </a:r>
            <a:endParaRPr lang="en-US" dirty="0" smtClean="0"/>
          </a:p>
          <a:p>
            <a:r>
              <a:rPr lang="en-US" dirty="0" err="1" smtClean="0"/>
              <a:t>Nishapur</a:t>
            </a:r>
            <a:endParaRPr lang="en-US" dirty="0" smtClean="0"/>
          </a:p>
          <a:p>
            <a:r>
              <a:rPr lang="en-US" dirty="0" err="1" smtClean="0"/>
              <a:t>Merv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8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Themes/Issues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8863"/>
            <a:ext cx="10532221" cy="42576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Ethnic identities and relations in your place</a:t>
            </a:r>
          </a:p>
          <a:p>
            <a:r>
              <a:rPr lang="en-US" b="1" dirty="0" smtClean="0"/>
              <a:t>National Identity, story-telling, geography</a:t>
            </a:r>
          </a:p>
          <a:p>
            <a:r>
              <a:rPr lang="en-US" b="1" dirty="0" smtClean="0"/>
              <a:t>Spiritual/philosophical foundations of your place and their visibility, influence today</a:t>
            </a:r>
          </a:p>
          <a:p>
            <a:r>
              <a:rPr lang="en-US" b="1" dirty="0" smtClean="0"/>
              <a:t>Legacies of </a:t>
            </a:r>
            <a:r>
              <a:rPr lang="en-US" b="1" dirty="0" err="1" smtClean="0"/>
              <a:t>sovietization</a:t>
            </a:r>
            <a:r>
              <a:rPr lang="en-US" b="1" dirty="0" smtClean="0"/>
              <a:t> (political, economic, cultural, gender relations, security)</a:t>
            </a:r>
          </a:p>
          <a:p>
            <a:r>
              <a:rPr lang="en-US" b="1" dirty="0" smtClean="0"/>
              <a:t>Relations with, influence of Russia</a:t>
            </a:r>
          </a:p>
          <a:p>
            <a:r>
              <a:rPr lang="en-US" b="1" dirty="0" smtClean="0"/>
              <a:t>Relations with, influence of China</a:t>
            </a:r>
          </a:p>
          <a:p>
            <a:r>
              <a:rPr lang="en-US" b="1" dirty="0" smtClean="0"/>
              <a:t>Gender roles (past, present)</a:t>
            </a:r>
          </a:p>
          <a:p>
            <a:r>
              <a:rPr lang="en-US" b="1" dirty="0" err="1" smtClean="0"/>
              <a:t>Eurasianism</a:t>
            </a:r>
            <a:r>
              <a:rPr lang="en-US" b="1" dirty="0" smtClean="0"/>
              <a:t>, what it means in your place, stance towards</a:t>
            </a:r>
          </a:p>
          <a:p>
            <a:r>
              <a:rPr lang="en-US" b="1" dirty="0" smtClean="0"/>
              <a:t>Security, what security regime is your place a part of? What are they main security threats it faces today?</a:t>
            </a:r>
          </a:p>
          <a:p>
            <a:r>
              <a:rPr lang="en-US" b="1" dirty="0" smtClean="0"/>
              <a:t>Region as a whole: Belt and Road Initiative; Security; Interstate Relations (cooperation, competition, conflict)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770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</TotalTime>
  <Words>201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Arial</vt:lpstr>
      <vt:lpstr>Ion Boardroom</vt:lpstr>
      <vt:lpstr>PowerPoint Presentation</vt:lpstr>
      <vt:lpstr>A region defined by trade:   The Silk Road</vt:lpstr>
      <vt:lpstr>Mongol Empire</vt:lpstr>
      <vt:lpstr>Russian Empire</vt:lpstr>
      <vt:lpstr>Empires</vt:lpstr>
      <vt:lpstr>The Rise and Fall of Eurasia</vt:lpstr>
      <vt:lpstr>Country choices</vt:lpstr>
      <vt:lpstr>Cities to Highlight</vt:lpstr>
      <vt:lpstr>Themes/Issues to Explore</vt:lpstr>
      <vt:lpstr>Geohistory on Central Asia</vt:lpstr>
    </vt:vector>
  </TitlesOfParts>
  <Company>Gonzaga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Brunell, Laura</dc:creator>
  <cp:lastModifiedBy>Laura Brunell</cp:lastModifiedBy>
  <cp:revision>13</cp:revision>
  <dcterms:created xsi:type="dcterms:W3CDTF">2019-01-17T16:43:53Z</dcterms:created>
  <dcterms:modified xsi:type="dcterms:W3CDTF">2019-01-22T03:11:59Z</dcterms:modified>
</cp:coreProperties>
</file>