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87" r:id="rId5"/>
    <p:sldId id="288" r:id="rId6"/>
    <p:sldId id="262" r:id="rId7"/>
    <p:sldId id="290" r:id="rId8"/>
    <p:sldId id="263" r:id="rId9"/>
    <p:sldId id="264" r:id="rId10"/>
    <p:sldId id="265" r:id="rId11"/>
    <p:sldId id="266" r:id="rId12"/>
    <p:sldId id="267" r:id="rId13"/>
    <p:sldId id="268" r:id="rId14"/>
    <p:sldId id="269" r:id="rId15"/>
    <p:sldId id="314" r:id="rId16"/>
    <p:sldId id="270" r:id="rId17"/>
    <p:sldId id="271" r:id="rId18"/>
    <p:sldId id="272" r:id="rId19"/>
    <p:sldId id="273" r:id="rId20"/>
    <p:sldId id="274" r:id="rId21"/>
    <p:sldId id="275" r:id="rId22"/>
    <p:sldId id="276" r:id="rId23"/>
    <p:sldId id="277" r:id="rId24"/>
    <p:sldId id="278" r:id="rId25"/>
    <p:sldId id="279" r:id="rId26"/>
    <p:sldId id="315" r:id="rId27"/>
    <p:sldId id="280" r:id="rId28"/>
    <p:sldId id="281" r:id="rId29"/>
    <p:sldId id="283" r:id="rId30"/>
    <p:sldId id="284" r:id="rId31"/>
    <p:sldId id="285" r:id="rId32"/>
    <p:sldId id="286"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8" r:id="rId49"/>
    <p:sldId id="309" r:id="rId50"/>
    <p:sldId id="310" r:id="rId51"/>
    <p:sldId id="311" r:id="rId52"/>
    <p:sldId id="312" r:id="rId53"/>
    <p:sldId id="306" r:id="rId54"/>
    <p:sldId id="3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p:restoredTop sz="94674"/>
  </p:normalViewPr>
  <p:slideViewPr>
    <p:cSldViewPr snapToGrid="0">
      <p:cViewPr varScale="1">
        <p:scale>
          <a:sx n="40" d="100"/>
          <a:sy n="40" d="100"/>
        </p:scale>
        <p:origin x="115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99626-6814-42EC-8683-A6F0AD42203D}" type="datetimeFigureOut">
              <a:rPr lang="en-US" smtClean="0"/>
              <a:t>2/8/2018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578C4-7826-44ED-B7E0-F3C2188976C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A5A41-2B9A-4566-976E-5361450303F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A5A41-2B9A-4566-976E-5361450303F0}"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A5A41-2B9A-4566-976E-5361450303F0}"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AA5A41-2B9A-4566-976E-5361450303F0}" type="datetimeFigureOut">
              <a:rPr lang="en-US" smtClean="0"/>
              <a:pPr/>
              <a:t>2/8/2018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AA5A41-2B9A-4566-976E-5361450303F0}" type="datetimeFigureOut">
              <a:rPr lang="en-US" smtClean="0"/>
              <a:pPr/>
              <a:t>2/8/2018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07C31D-CB39-4D21-8AFE-162FA8DA1E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A5A41-2B9A-4566-976E-5361450303F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AA5A41-2B9A-4566-976E-5361450303F0}" type="datetimeFigureOut">
              <a:rPr lang="en-US" smtClean="0"/>
              <a:pPr/>
              <a:t>2/8/2018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07C31D-CB39-4D21-8AFE-162FA8DA1E0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89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tiff"/><Relationship Id="rId7" Type="http://schemas.openxmlformats.org/officeDocument/2006/relationships/image" Target="../media/image37.tiff"/><Relationship Id="rId2" Type="http://schemas.openxmlformats.org/officeDocument/2006/relationships/image" Target="../media/image32.tiff"/><Relationship Id="rId1" Type="http://schemas.openxmlformats.org/officeDocument/2006/relationships/slideLayout" Target="../slideLayouts/slideLayout1.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tiff"/></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a:t>CIAT CIS101A</a:t>
            </a:r>
          </a:p>
        </p:txBody>
      </p:sp>
      <p:sp>
        <p:nvSpPr>
          <p:cNvPr id="5" name="TextBox 4"/>
          <p:cNvSpPr txBox="1"/>
          <p:nvPr/>
        </p:nvSpPr>
        <p:spPr>
          <a:xfrm>
            <a:off x="4394200" y="1809227"/>
            <a:ext cx="3136899" cy="1200329"/>
          </a:xfrm>
          <a:prstGeom prst="rect">
            <a:avLst/>
          </a:prstGeom>
          <a:noFill/>
        </p:spPr>
        <p:txBody>
          <a:bodyPr wrap="square" rtlCol="0">
            <a:spAutoFit/>
          </a:bodyPr>
          <a:lstStyle/>
          <a:p>
            <a:pPr algn="ctr"/>
            <a:r>
              <a:rPr lang="en-US" sz="3600" dirty="0"/>
              <a:t>Peripheral Devices</a:t>
            </a:r>
          </a:p>
        </p:txBody>
      </p:sp>
      <p:pic>
        <p:nvPicPr>
          <p:cNvPr id="31745" name="Picture 1"/>
          <p:cNvPicPr>
            <a:picLocks noChangeAspect="1" noChangeArrowheads="1"/>
          </p:cNvPicPr>
          <p:nvPr/>
        </p:nvPicPr>
        <p:blipFill>
          <a:blip r:embed="rId2" cstate="print"/>
          <a:srcRect/>
          <a:stretch>
            <a:fillRect/>
          </a:stretch>
        </p:blipFill>
        <p:spPr bwMode="auto">
          <a:xfrm>
            <a:off x="1612900" y="3797300"/>
            <a:ext cx="9421813" cy="2336800"/>
          </a:xfrm>
          <a:prstGeom prst="rect">
            <a:avLst/>
          </a:prstGeom>
          <a:blipFill dpi="0" rotWithShape="1">
            <a:blip r:embed="rId3" cstate="print"/>
            <a:srcRect/>
            <a:tile tx="0" ty="0" sx="100000" sy="100000" flip="none" algn="tl"/>
          </a:blip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2354" y="111868"/>
            <a:ext cx="2998309"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811136" y="885075"/>
            <a:ext cx="10157608" cy="2308324"/>
          </a:xfrm>
          <a:prstGeom prst="rect">
            <a:avLst/>
          </a:prstGeom>
          <a:noFill/>
        </p:spPr>
        <p:txBody>
          <a:bodyPr wrap="square" rtlCol="0">
            <a:spAutoFit/>
          </a:bodyPr>
          <a:lstStyle/>
          <a:p>
            <a:r>
              <a:rPr lang="en-US" sz="1600" b="1" dirty="0"/>
              <a:t>USB uses several connector types for various peripheral devices. The following table describes the most common USB connector types:</a:t>
            </a:r>
          </a:p>
          <a:p>
            <a:r>
              <a:rPr lang="en-US" dirty="0"/>
              <a:t>		</a:t>
            </a:r>
          </a:p>
          <a:p>
            <a:endParaRPr lang="en-US" dirty="0"/>
          </a:p>
          <a:p>
            <a:endParaRPr lang="en-US" dirty="0"/>
          </a:p>
          <a:p>
            <a:endParaRPr lang="en-US" dirty="0"/>
          </a:p>
          <a:p>
            <a:endParaRPr lang="en-US" dirty="0"/>
          </a:p>
          <a:p>
            <a:r>
              <a:rPr lang="en-US" dirty="0"/>
              <a:t>		</a:t>
            </a:r>
            <a:endParaRPr lang="en-US" i="1" dirty="0"/>
          </a:p>
        </p:txBody>
      </p:sp>
      <p:graphicFrame>
        <p:nvGraphicFramePr>
          <p:cNvPr id="6" name="Table 5"/>
          <p:cNvGraphicFramePr>
            <a:graphicFrameLocks noGrp="1"/>
          </p:cNvGraphicFramePr>
          <p:nvPr>
            <p:extLst>
              <p:ext uri="{D42A27DB-BD31-4B8C-83A1-F6EECF244321}">
                <p14:modId xmlns:p14="http://schemas.microsoft.com/office/powerpoint/2010/main" val="1951440964"/>
              </p:ext>
            </p:extLst>
          </p:nvPr>
        </p:nvGraphicFramePr>
        <p:xfrm>
          <a:off x="811135" y="2137449"/>
          <a:ext cx="10157608" cy="4127655"/>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458574">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10000"/>
                  </a:ext>
                </a:extLst>
              </a:tr>
              <a:tr h="3487575">
                <a:tc>
                  <a:txBody>
                    <a:bodyPr/>
                    <a:lstStyle/>
                    <a:p>
                      <a:r>
                        <a:rPr lang="en-US" dirty="0" err="1"/>
                        <a:t>miniUSB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connector is used by portable electronic devices, such as digital cameras and some portable storage devices.</a:t>
                      </a:r>
                      <a:endParaRPr lang="en-US" i="1" dirty="0"/>
                    </a:p>
                    <a:p>
                      <a:endParaRPr lang="en-US" dirty="0"/>
                    </a:p>
                  </a:txBody>
                  <a:tcPr/>
                </a:tc>
                <a:extLst>
                  <a:ext uri="{0D108BD9-81ED-4DB2-BD59-A6C34878D82A}">
                    <a16:rowId xmlns:a16="http://schemas.microsoft.com/office/drawing/2014/main" val="10001"/>
                  </a:ext>
                </a:extLst>
              </a:tr>
            </a:tbl>
          </a:graphicData>
        </a:graphic>
      </p:graphicFrame>
      <p:pic>
        <p:nvPicPr>
          <p:cNvPr id="5" name="Picture 4" descr="http://cdn.testout.com/pcpro2016-en-us/en-us/resources/text/usb_fact/usb-min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289" y="3511923"/>
            <a:ext cx="1844929" cy="1709634"/>
          </a:xfrm>
          <a:prstGeom prst="rect">
            <a:avLst/>
          </a:prstGeom>
          <a:noFill/>
          <a:ln>
            <a:noFill/>
          </a:ln>
        </p:spPr>
      </p:pic>
    </p:spTree>
    <p:extLst>
      <p:ext uri="{BB962C8B-B14F-4D97-AF65-F5344CB8AC3E}">
        <p14:creationId xmlns:p14="http://schemas.microsoft.com/office/powerpoint/2010/main" val="21902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8979" y="129286"/>
            <a:ext cx="2937349"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757646" y="885075"/>
            <a:ext cx="10216562" cy="615553"/>
          </a:xfrm>
          <a:prstGeom prst="rect">
            <a:avLst/>
          </a:prstGeom>
          <a:noFill/>
        </p:spPr>
        <p:txBody>
          <a:bodyPr wrap="square" rtlCol="0">
            <a:spAutoFit/>
          </a:bodyPr>
          <a:lstStyle/>
          <a:p>
            <a:r>
              <a:rPr lang="en-US" sz="1600" b="1" dirty="0"/>
              <a:t>USB uses several connector types for various peripheral devices. The following table describes the most common USB connector types:</a:t>
            </a:r>
            <a:r>
              <a:rPr lang="en-US" sz="1600" dirty="0"/>
              <a:t>	</a:t>
            </a:r>
            <a:r>
              <a:rPr lang="en-US" dirty="0"/>
              <a:t>	</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25861659"/>
              </p:ext>
            </p:extLst>
          </p:nvPr>
        </p:nvGraphicFramePr>
        <p:xfrm>
          <a:off x="816600" y="1733197"/>
          <a:ext cx="10157608" cy="4127655"/>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449866">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10000"/>
                  </a:ext>
                </a:extLst>
              </a:tr>
              <a:tr h="3487575">
                <a:tc>
                  <a:txBody>
                    <a:bodyPr/>
                    <a:lstStyle/>
                    <a:p>
                      <a:r>
                        <a:rPr lang="en-US" dirty="0" err="1"/>
                        <a:t>microUSB</a:t>
                      </a:r>
                      <a:r>
                        <a:rPr lang="en-US" dirty="0"/>
                        <a:t>	</a:t>
                      </a:r>
                    </a:p>
                  </a:txBody>
                  <a:tcPr/>
                </a:tc>
                <a:tc>
                  <a:txBody>
                    <a:bodyPr/>
                    <a:lstStyle/>
                    <a:p>
                      <a:r>
                        <a:rPr lang="en-US" dirty="0" err="1"/>
                        <a:t>microUSB</a:t>
                      </a:r>
                      <a:r>
                        <a:rPr lang="en-US" dirty="0"/>
                        <a:t> connectors are designed for smartphones and tablet devices. </a:t>
                      </a:r>
                    </a:p>
                    <a:p>
                      <a:endParaRPr lang="en-US" dirty="0"/>
                    </a:p>
                    <a:p>
                      <a:r>
                        <a:rPr lang="en-US" dirty="0" err="1"/>
                        <a:t>microUSB</a:t>
                      </a:r>
                      <a:r>
                        <a:rPr lang="en-US" dirty="0"/>
                        <a:t> connectors are approximately half the thickness of </a:t>
                      </a:r>
                      <a:r>
                        <a:rPr lang="en-US" dirty="0" err="1"/>
                        <a:t>miniUSB</a:t>
                      </a:r>
                      <a:r>
                        <a:rPr lang="en-US" dirty="0"/>
                        <a:t> connectors, making them</a:t>
                      </a:r>
                      <a:r>
                        <a:rPr lang="en-US" baseline="0" dirty="0"/>
                        <a:t> </a:t>
                      </a:r>
                      <a:r>
                        <a:rPr lang="en-US" dirty="0"/>
                        <a:t>more appropriate for smaller devices.</a:t>
                      </a:r>
                      <a:endParaRPr lang="en-US" i="1" dirty="0"/>
                    </a:p>
                    <a:p>
                      <a:endParaRPr lang="en-US" dirty="0"/>
                    </a:p>
                  </a:txBody>
                  <a:tcPr/>
                </a:tc>
                <a:extLst>
                  <a:ext uri="{0D108BD9-81ED-4DB2-BD59-A6C34878D82A}">
                    <a16:rowId xmlns:a16="http://schemas.microsoft.com/office/drawing/2014/main" val="10001"/>
                  </a:ext>
                </a:extLst>
              </a:tr>
            </a:tbl>
          </a:graphicData>
        </a:graphic>
      </p:graphicFrame>
      <p:pic>
        <p:nvPicPr>
          <p:cNvPr id="6" name="Picture 5" descr="http://cdn.testout.com/pcpro2016-en-us/en-us/resources/text/usb_fact/usb-mic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502" y="3389309"/>
            <a:ext cx="1774468" cy="1620681"/>
          </a:xfrm>
          <a:prstGeom prst="rect">
            <a:avLst/>
          </a:prstGeom>
          <a:noFill/>
          <a:ln>
            <a:noFill/>
          </a:ln>
        </p:spPr>
      </p:pic>
    </p:spTree>
    <p:extLst>
      <p:ext uri="{BB962C8B-B14F-4D97-AF65-F5344CB8AC3E}">
        <p14:creationId xmlns:p14="http://schemas.microsoft.com/office/powerpoint/2010/main" val="417956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5268" y="123329"/>
            <a:ext cx="3590492"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1133908" y="657372"/>
            <a:ext cx="9577636" cy="615553"/>
          </a:xfrm>
          <a:prstGeom prst="rect">
            <a:avLst/>
          </a:prstGeom>
          <a:noFill/>
        </p:spPr>
        <p:txBody>
          <a:bodyPr wrap="square" rtlCol="0">
            <a:spAutoFit/>
          </a:bodyPr>
          <a:lstStyle/>
          <a:p>
            <a:r>
              <a:rPr lang="en-US" sz="1600" b="1" dirty="0"/>
              <a:t>USB 3.0 introduced several new connector types. The following table describes the connectors used by USB 3.0:</a:t>
            </a:r>
            <a:r>
              <a:rPr lang="en-US" dirty="0"/>
              <a:t>		</a:t>
            </a:r>
            <a:endParaRPr lang="en-US" i="1" dirty="0"/>
          </a:p>
        </p:txBody>
      </p:sp>
      <p:graphicFrame>
        <p:nvGraphicFramePr>
          <p:cNvPr id="6" name="Table 5"/>
          <p:cNvGraphicFramePr>
            <a:graphicFrameLocks noGrp="1"/>
          </p:cNvGraphicFramePr>
          <p:nvPr>
            <p:extLst>
              <p:ext uri="{D42A27DB-BD31-4B8C-83A1-F6EECF244321}">
                <p14:modId xmlns:p14="http://schemas.microsoft.com/office/powerpoint/2010/main" val="591735259"/>
              </p:ext>
            </p:extLst>
          </p:nvPr>
        </p:nvGraphicFramePr>
        <p:xfrm>
          <a:off x="1046267" y="1283748"/>
          <a:ext cx="10157608" cy="3998401"/>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510826">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3487575">
                <a:tc>
                  <a:txBody>
                    <a:bodyPr/>
                    <a:lstStyle/>
                    <a:p>
                      <a:r>
                        <a:rPr lang="en-US" dirty="0"/>
                        <a:t>Type-A</a:t>
                      </a:r>
                    </a:p>
                  </a:txBody>
                  <a:tcPr/>
                </a:tc>
                <a:tc>
                  <a:txBody>
                    <a:bodyPr/>
                    <a:lstStyle/>
                    <a:p>
                      <a:r>
                        <a:rPr lang="en-US" dirty="0"/>
                        <a:t>The blue tab indicates that the connector is a USB 3.0 Type-A connector and capable of USB 3.0 speeds. </a:t>
                      </a:r>
                    </a:p>
                    <a:p>
                      <a:endParaRPr lang="en-US" dirty="0"/>
                    </a:p>
                    <a:p>
                      <a:r>
                        <a:rPr lang="en-US" dirty="0"/>
                        <a:t>USB 3.0 Type-A connectors are backwards compatible with all previous USB versions.</a:t>
                      </a:r>
                    </a:p>
                    <a:p>
                      <a:endParaRPr lang="en-US" i="1" dirty="0"/>
                    </a:p>
                    <a:p>
                      <a:r>
                        <a:rPr lang="en-US" b="1" dirty="0"/>
                        <a:t>Note: </a:t>
                      </a:r>
                      <a:r>
                        <a:rPr lang="en-US" i="1" dirty="0"/>
                        <a:t>USB 3.0 operates at over a gigabit data transfer rate.</a:t>
                      </a:r>
                    </a:p>
                    <a:p>
                      <a:endParaRPr lang="en-US" dirty="0"/>
                    </a:p>
                  </a:txBody>
                  <a:tcPr/>
                </a:tc>
                <a:extLst>
                  <a:ext uri="{0D108BD9-81ED-4DB2-BD59-A6C34878D82A}">
                    <a16:rowId xmlns:a16="http://schemas.microsoft.com/office/drawing/2014/main" val="10001"/>
                  </a:ext>
                </a:extLst>
              </a:tr>
            </a:tbl>
          </a:graphicData>
        </a:graphic>
      </p:graphicFrame>
      <p:pic>
        <p:nvPicPr>
          <p:cNvPr id="5" name="Picture 4" descr="http://cdn.testout.com/pcpro2016-en-us/en-us/resources/text/usb_fact/usb-3-type-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798" y="2315863"/>
            <a:ext cx="1834179" cy="2469087"/>
          </a:xfrm>
          <a:prstGeom prst="rect">
            <a:avLst/>
          </a:prstGeom>
          <a:noFill/>
          <a:ln>
            <a:noFill/>
          </a:ln>
        </p:spPr>
      </p:pic>
    </p:spTree>
    <p:extLst>
      <p:ext uri="{BB962C8B-B14F-4D97-AF65-F5344CB8AC3E}">
        <p14:creationId xmlns:p14="http://schemas.microsoft.com/office/powerpoint/2010/main" val="106295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2087" y="180570"/>
            <a:ext cx="3493246"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1132939" y="860401"/>
            <a:ext cx="9839860" cy="338554"/>
          </a:xfrm>
          <a:prstGeom prst="rect">
            <a:avLst/>
          </a:prstGeom>
          <a:noFill/>
        </p:spPr>
        <p:txBody>
          <a:bodyPr wrap="square" rtlCol="0">
            <a:spAutoFit/>
          </a:bodyPr>
          <a:lstStyle/>
          <a:p>
            <a:r>
              <a:rPr lang="en-US" sz="1600" b="1" dirty="0"/>
              <a:t>USB 3.0 introduced several new connector types. The following table describes the connectors used by USB 3.0:</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1195160568"/>
              </p:ext>
            </p:extLst>
          </p:nvPr>
        </p:nvGraphicFramePr>
        <p:xfrm>
          <a:off x="1014891" y="1379506"/>
          <a:ext cx="10157608" cy="4765930"/>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278355">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10000"/>
                  </a:ext>
                </a:extLst>
              </a:tr>
              <a:tr h="3487575">
                <a:tc>
                  <a:txBody>
                    <a:bodyPr/>
                    <a:lstStyle/>
                    <a:p>
                      <a:r>
                        <a:rPr lang="en-US" dirty="0"/>
                        <a:t>Type-B</a:t>
                      </a:r>
                    </a:p>
                  </a:txBody>
                  <a:tcPr/>
                </a:tc>
                <a:tc>
                  <a:txBody>
                    <a:bodyPr/>
                    <a:lstStyle/>
                    <a:p>
                      <a:r>
                        <a:rPr lang="en-US" dirty="0"/>
                        <a:t>The USB 3.0 Type-B connector is larger in size and designed to carry both data and power. </a:t>
                      </a:r>
                    </a:p>
                    <a:p>
                      <a:endParaRPr lang="en-US" dirty="0"/>
                    </a:p>
                    <a:p>
                      <a:r>
                        <a:rPr lang="en-US" dirty="0"/>
                        <a:t>Due to their increased size, USB 3.0 Type-B connectors cannot be plugged into older USB Type-B ports. </a:t>
                      </a:r>
                    </a:p>
                    <a:p>
                      <a:endParaRPr lang="en-US" dirty="0"/>
                    </a:p>
                    <a:p>
                      <a:r>
                        <a:rPr lang="en-US" dirty="0"/>
                        <a:t>However, USB 3.0 peripherals that use this port are able to accept older USB Type-B connectors.</a:t>
                      </a:r>
                      <a:endParaRPr lang="en-US" i="1" dirty="0"/>
                    </a:p>
                    <a:p>
                      <a:endParaRPr lang="en-US" dirty="0"/>
                    </a:p>
                  </a:txBody>
                  <a:tcPr/>
                </a:tc>
                <a:extLst>
                  <a:ext uri="{0D108BD9-81ED-4DB2-BD59-A6C34878D82A}">
                    <a16:rowId xmlns:a16="http://schemas.microsoft.com/office/drawing/2014/main" val="10001"/>
                  </a:ext>
                </a:extLst>
              </a:tr>
            </a:tbl>
          </a:graphicData>
        </a:graphic>
      </p:graphicFrame>
      <p:pic>
        <p:nvPicPr>
          <p:cNvPr id="6" name="Picture 5" descr="http://cdn.testout.com/pcpro2016-en-us/en-us/resources/text/usb_fact/usb-3-type-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88" y="3561247"/>
            <a:ext cx="1880235" cy="1253490"/>
          </a:xfrm>
          <a:prstGeom prst="rect">
            <a:avLst/>
          </a:prstGeom>
          <a:noFill/>
          <a:ln>
            <a:noFill/>
          </a:ln>
        </p:spPr>
      </p:pic>
    </p:spTree>
    <p:extLst>
      <p:ext uri="{BB962C8B-B14F-4D97-AF65-F5344CB8AC3E}">
        <p14:creationId xmlns:p14="http://schemas.microsoft.com/office/powerpoint/2010/main" val="310571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0754" y="167658"/>
            <a:ext cx="3019113"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1028850" y="817341"/>
            <a:ext cx="10652660" cy="351058"/>
          </a:xfrm>
          <a:prstGeom prst="rect">
            <a:avLst/>
          </a:prstGeom>
          <a:noFill/>
        </p:spPr>
        <p:txBody>
          <a:bodyPr wrap="square" rtlCol="0">
            <a:spAutoFit/>
          </a:bodyPr>
          <a:lstStyle/>
          <a:p>
            <a:r>
              <a:rPr lang="en-US" sz="1600" b="1" dirty="0"/>
              <a:t>USB 3.0 introduced several new connector types. The following table describes the connectors used by USB 3.0:</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1983333671"/>
              </p:ext>
            </p:extLst>
          </p:nvPr>
        </p:nvGraphicFramePr>
        <p:xfrm>
          <a:off x="1028850" y="1448603"/>
          <a:ext cx="10157608" cy="4765930"/>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278355">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10000"/>
                  </a:ext>
                </a:extLst>
              </a:tr>
              <a:tr h="3487575">
                <a:tc>
                  <a:txBody>
                    <a:bodyPr/>
                    <a:lstStyle/>
                    <a:p>
                      <a:r>
                        <a:rPr lang="en-US" dirty="0"/>
                        <a:t>Micro-B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USB 3.0 Micro-B connector is used by portable devices, such as compact external storage devices, digital cameras, or smartphones.</a:t>
                      </a:r>
                      <a:endParaRPr lang="en-US" i="1" dirty="0"/>
                    </a:p>
                    <a:p>
                      <a:endParaRPr lang="en-US" dirty="0"/>
                    </a:p>
                  </a:txBody>
                  <a:tcPr/>
                </a:tc>
                <a:extLst>
                  <a:ext uri="{0D108BD9-81ED-4DB2-BD59-A6C34878D82A}">
                    <a16:rowId xmlns:a16="http://schemas.microsoft.com/office/drawing/2014/main" val="10001"/>
                  </a:ext>
                </a:extLst>
              </a:tr>
            </a:tbl>
          </a:graphicData>
        </a:graphic>
      </p:graphicFrame>
      <p:pic>
        <p:nvPicPr>
          <p:cNvPr id="5" name="Picture 4" descr="http://cdn.testout.com/pcpro2016-en-us/en-us/resources/text/usb_fact/usb-3-a-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333" y="3334564"/>
            <a:ext cx="1878012" cy="2498968"/>
          </a:xfrm>
          <a:prstGeom prst="rect">
            <a:avLst/>
          </a:prstGeom>
          <a:noFill/>
          <a:ln>
            <a:noFill/>
          </a:ln>
        </p:spPr>
      </p:pic>
    </p:spTree>
    <p:extLst>
      <p:ext uri="{BB962C8B-B14F-4D97-AF65-F5344CB8AC3E}">
        <p14:creationId xmlns:p14="http://schemas.microsoft.com/office/powerpoint/2010/main" val="219654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7154" y="146703"/>
            <a:ext cx="2334409" cy="523220"/>
          </a:xfrm>
          <a:prstGeom prst="rect">
            <a:avLst/>
          </a:prstGeom>
          <a:noFill/>
        </p:spPr>
        <p:txBody>
          <a:bodyPr wrap="square" rtlCol="0">
            <a:spAutoFit/>
          </a:bodyPr>
          <a:lstStyle/>
          <a:p>
            <a:pPr algn="ctr"/>
            <a:r>
              <a:rPr lang="en-US" sz="2800" dirty="0"/>
              <a:t>CIAT CIS101A</a:t>
            </a:r>
          </a:p>
        </p:txBody>
      </p:sp>
      <p:graphicFrame>
        <p:nvGraphicFramePr>
          <p:cNvPr id="3" name="Table 2"/>
          <p:cNvGraphicFramePr>
            <a:graphicFrameLocks noGrp="1"/>
          </p:cNvGraphicFramePr>
          <p:nvPr>
            <p:extLst>
              <p:ext uri="{D42A27DB-BD31-4B8C-83A1-F6EECF244321}">
                <p14:modId xmlns:p14="http://schemas.microsoft.com/office/powerpoint/2010/main" val="1929399825"/>
              </p:ext>
            </p:extLst>
          </p:nvPr>
        </p:nvGraphicFramePr>
        <p:xfrm>
          <a:off x="757645" y="1085571"/>
          <a:ext cx="10833463" cy="3373218"/>
        </p:xfrm>
        <a:graphic>
          <a:graphicData uri="http://schemas.openxmlformats.org/drawingml/2006/table">
            <a:tbl>
              <a:tblPr firstRow="1" bandRow="1">
                <a:tableStyleId>{5C22544A-7EE6-4342-B048-85BDC9FD1C3A}</a:tableStyleId>
              </a:tblPr>
              <a:tblGrid>
                <a:gridCol w="10833463">
                  <a:extLst>
                    <a:ext uri="{9D8B030D-6E8A-4147-A177-3AD203B41FA5}">
                      <a16:colId xmlns:a16="http://schemas.microsoft.com/office/drawing/2014/main" val="20000"/>
                    </a:ext>
                  </a:extLst>
                </a:gridCol>
              </a:tblGrid>
              <a:tr h="4514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Comparison</a:t>
                      </a:r>
                    </a:p>
                  </a:txBody>
                  <a:tcPr/>
                </a:tc>
                <a:extLst>
                  <a:ext uri="{0D108BD9-81ED-4DB2-BD59-A6C34878D82A}">
                    <a16:rowId xmlns:a16="http://schemas.microsoft.com/office/drawing/2014/main" val="10000"/>
                  </a:ext>
                </a:extLst>
              </a:tr>
              <a:tr h="2921720">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1031518" y="1866561"/>
            <a:ext cx="10285715" cy="219682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8745" y="75213"/>
            <a:ext cx="2928640" cy="523220"/>
          </a:xfrm>
          <a:prstGeom prst="rect">
            <a:avLst/>
          </a:prstGeom>
          <a:noFill/>
        </p:spPr>
        <p:txBody>
          <a:bodyPr wrap="square" rtlCol="0">
            <a:spAutoFit/>
          </a:bodyPr>
          <a:lstStyle/>
          <a:p>
            <a:pPr algn="ctr"/>
            <a:r>
              <a:rPr lang="en-US" sz="2800" b="1"/>
              <a:t>4.2.2 </a:t>
            </a:r>
            <a:r>
              <a:rPr lang="en-US" sz="2800" b="1" dirty="0"/>
              <a:t>USB </a:t>
            </a:r>
            <a:r>
              <a:rPr lang="en-US" sz="2800" b="1"/>
              <a:t>Facts:</a:t>
            </a:r>
            <a:endParaRPr lang="en-US" sz="2800" b="1" dirty="0"/>
          </a:p>
        </p:txBody>
      </p:sp>
      <p:sp>
        <p:nvSpPr>
          <p:cNvPr id="2" name="TextBox 1"/>
          <p:cNvSpPr txBox="1"/>
          <p:nvPr/>
        </p:nvSpPr>
        <p:spPr>
          <a:xfrm>
            <a:off x="384884" y="722514"/>
            <a:ext cx="11236363" cy="923330"/>
          </a:xfrm>
          <a:prstGeom prst="rect">
            <a:avLst/>
          </a:prstGeom>
          <a:noFill/>
        </p:spPr>
        <p:txBody>
          <a:bodyPr wrap="square" rtlCol="0">
            <a:spAutoFit/>
          </a:bodyPr>
          <a:lstStyle/>
          <a:p>
            <a:endParaRPr lang="en-US" b="1" dirty="0"/>
          </a:p>
          <a:p>
            <a:pPr lvl="0"/>
            <a:endParaRPr lang="en-US" dirty="0"/>
          </a:p>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07649073"/>
              </p:ext>
            </p:extLst>
          </p:nvPr>
        </p:nvGraphicFramePr>
        <p:xfrm>
          <a:off x="812800" y="722512"/>
          <a:ext cx="10238377" cy="5329945"/>
        </p:xfrm>
        <a:graphic>
          <a:graphicData uri="http://schemas.openxmlformats.org/drawingml/2006/table">
            <a:tbl>
              <a:tblPr firstRow="1" bandRow="1">
                <a:tableStyleId>{5C22544A-7EE6-4342-B048-85BDC9FD1C3A}</a:tableStyleId>
              </a:tblPr>
              <a:tblGrid>
                <a:gridCol w="4020457">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tblGrid>
              <a:tr h="48797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USB 3.0 introduced several new connector types:</a:t>
                      </a:r>
                    </a:p>
                  </a:txBody>
                  <a:tcPr/>
                </a:tc>
                <a:tc hMerge="1">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5486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USB devices are connected to computers in one of two ways:</a:t>
                      </a:r>
                    </a:p>
                  </a:txBody>
                  <a:tcPr/>
                </a:tc>
                <a:tc hMerge="1">
                  <a:txBody>
                    <a:bodyPr/>
                    <a:lstStyle/>
                    <a:p>
                      <a:endParaRPr lang="en-US" dirty="0"/>
                    </a:p>
                  </a:txBody>
                  <a:tcPr/>
                </a:tc>
                <a:tc rowSpan="2">
                  <a:txBody>
                    <a:bodyPr/>
                    <a:lstStyle/>
                    <a:p>
                      <a:endParaRPr lang="en-US" dirty="0"/>
                    </a:p>
                  </a:txBody>
                  <a:tcPr/>
                </a:tc>
                <a:extLst>
                  <a:ext uri="{0D108BD9-81ED-4DB2-BD59-A6C34878D82A}">
                    <a16:rowId xmlns:a16="http://schemas.microsoft.com/office/drawing/2014/main" val="10001"/>
                  </a:ext>
                </a:extLst>
              </a:tr>
              <a:tr h="1454332">
                <a:tc gridSpan="2">
                  <a:txBody>
                    <a:bodyPr/>
                    <a:lstStyle/>
                    <a:p>
                      <a:pPr marL="342900" lvl="0" indent="-342900">
                        <a:buFont typeface="+mj-lt"/>
                        <a:buAutoNum type="arabicPeriod"/>
                      </a:pPr>
                      <a:r>
                        <a:rPr lang="en-US" sz="1600" dirty="0"/>
                        <a:t>Directly to a USB port located on the motherboard or on the front panel of a case</a:t>
                      </a:r>
                    </a:p>
                    <a:p>
                      <a:pPr marL="342900" lvl="0" indent="-342900">
                        <a:buFont typeface="+mj-lt"/>
                        <a:buAutoNum type="arabicPeriod"/>
                      </a:pPr>
                      <a:endParaRPr lang="en-US" sz="1600" dirty="0"/>
                    </a:p>
                    <a:p>
                      <a:pPr marL="342900" lvl="0" indent="-342900">
                        <a:buFont typeface="+mj-lt"/>
                        <a:buAutoNum type="arabicPeriod"/>
                      </a:pPr>
                      <a:r>
                        <a:rPr lang="en-US" sz="1600" dirty="0"/>
                        <a:t>To an external USB hub that is connected to the computer</a:t>
                      </a:r>
                    </a:p>
                    <a:p>
                      <a:endParaRPr lang="en-US" sz="1600" dirty="0"/>
                    </a:p>
                  </a:txBody>
                  <a:tcPr/>
                </a:tc>
                <a:tc h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2"/>
                  </a:ext>
                </a:extLst>
              </a:tr>
              <a:tr h="63397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Note: </a:t>
                      </a:r>
                      <a:r>
                        <a:rPr lang="en-US" sz="1600" i="1" dirty="0"/>
                        <a:t>USB hubs can be chained together to provide even more USB ports. (up to 127 devices)</a:t>
                      </a:r>
                    </a:p>
                    <a:p>
                      <a:endParaRPr lang="en-US" sz="1600" dirty="0"/>
                    </a:p>
                  </a:txBody>
                  <a:tcPr/>
                </a:tc>
                <a:tc hMerge="1">
                  <a:txBody>
                    <a:bodyPr/>
                    <a:lstStyle/>
                    <a:p>
                      <a:endParaRPr lang="en-US"/>
                    </a:p>
                  </a:txBody>
                  <a:tcPr/>
                </a:tc>
                <a:tc rowSpan="2">
                  <a:txBody>
                    <a:bodyPr/>
                    <a:lstStyle/>
                    <a:p>
                      <a:endParaRPr lang="en-US" dirty="0"/>
                    </a:p>
                  </a:txBody>
                  <a:tcPr/>
                </a:tc>
                <a:extLst>
                  <a:ext uri="{0D108BD9-81ED-4DB2-BD59-A6C34878D82A}">
                    <a16:rowId xmlns:a16="http://schemas.microsoft.com/office/drawing/2014/main" val="10003"/>
                  </a:ext>
                </a:extLst>
              </a:tr>
              <a:tr h="2205015">
                <a:tc>
                  <a:txBody>
                    <a:bodyPr/>
                    <a:lstStyle/>
                    <a:p>
                      <a:endParaRPr lang="en-US" dirty="0"/>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17410" name="Picture 2" descr="Image result for usb ports"/>
          <p:cNvPicPr>
            <a:picLocks noChangeAspect="1" noChangeArrowheads="1"/>
          </p:cNvPicPr>
          <p:nvPr/>
        </p:nvPicPr>
        <p:blipFill>
          <a:blip r:embed="rId2" cstate="print"/>
          <a:srcRect l="1715" t="3133" r="5317" b="15033"/>
          <a:stretch>
            <a:fillRect/>
          </a:stretch>
        </p:blipFill>
        <p:spPr bwMode="auto">
          <a:xfrm>
            <a:off x="1150065" y="4116680"/>
            <a:ext cx="3388680" cy="1631818"/>
          </a:xfrm>
          <a:prstGeom prst="rect">
            <a:avLst/>
          </a:prstGeom>
          <a:noFill/>
        </p:spPr>
      </p:pic>
      <p:pic>
        <p:nvPicPr>
          <p:cNvPr id="9" name="Picture 8" descr="Image result for usb on monitor"/>
          <p:cNvPicPr>
            <a:picLocks noChangeAspect="1" noChangeArrowheads="1"/>
          </p:cNvPicPr>
          <p:nvPr/>
        </p:nvPicPr>
        <p:blipFill>
          <a:blip r:embed="rId3" cstate="print"/>
          <a:srcRect l="4004" t="16407" r="7845" b="26029"/>
          <a:stretch>
            <a:fillRect/>
          </a:stretch>
        </p:blipFill>
        <p:spPr bwMode="auto">
          <a:xfrm>
            <a:off x="5181086" y="4133661"/>
            <a:ext cx="3258277" cy="1597855"/>
          </a:xfrm>
          <a:prstGeom prst="rect">
            <a:avLst/>
          </a:prstGeom>
          <a:noFill/>
        </p:spPr>
      </p:pic>
      <p:pic>
        <p:nvPicPr>
          <p:cNvPr id="17412" name="Picture 4" descr="https://encrypted-tbn0.gstatic.com/shopping?q=tbn:ANd9GcSzRs583dZJjcJTgb0m6u7kvGdQWCFldUB-NUoXVTpGmGaegqCn&amp;usqp=CAY"/>
          <p:cNvPicPr>
            <a:picLocks noChangeAspect="1" noChangeArrowheads="1"/>
          </p:cNvPicPr>
          <p:nvPr/>
        </p:nvPicPr>
        <p:blipFill>
          <a:blip r:embed="rId4" cstate="print"/>
          <a:srcRect l="16000" r="15556"/>
          <a:stretch>
            <a:fillRect/>
          </a:stretch>
        </p:blipFill>
        <p:spPr bwMode="auto">
          <a:xfrm>
            <a:off x="9178202" y="3413759"/>
            <a:ext cx="1597999" cy="2334739"/>
          </a:xfrm>
          <a:prstGeom prst="rect">
            <a:avLst/>
          </a:prstGeom>
          <a:noFill/>
        </p:spPr>
      </p:pic>
      <p:pic>
        <p:nvPicPr>
          <p:cNvPr id="17414" name="Picture 6" descr="Image result for usb hub"/>
          <p:cNvPicPr>
            <a:picLocks noChangeAspect="1" noChangeArrowheads="1"/>
          </p:cNvPicPr>
          <p:nvPr/>
        </p:nvPicPr>
        <p:blipFill>
          <a:blip r:embed="rId5" cstate="print"/>
          <a:srcRect/>
          <a:stretch>
            <a:fillRect/>
          </a:stretch>
        </p:blipFill>
        <p:spPr bwMode="auto">
          <a:xfrm>
            <a:off x="9178202" y="1415119"/>
            <a:ext cx="1597999" cy="1597999"/>
          </a:xfrm>
          <a:prstGeom prst="rect">
            <a:avLst/>
          </a:prstGeom>
          <a:noFill/>
        </p:spPr>
      </p:pic>
    </p:spTree>
    <p:extLst>
      <p:ext uri="{BB962C8B-B14F-4D97-AF65-F5344CB8AC3E}">
        <p14:creationId xmlns:p14="http://schemas.microsoft.com/office/powerpoint/2010/main" val="413240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a:t>CIAT CIS101A</a:t>
            </a:r>
          </a:p>
        </p:txBody>
      </p:sp>
      <p:sp>
        <p:nvSpPr>
          <p:cNvPr id="2" name="TextBox 1"/>
          <p:cNvSpPr txBox="1"/>
          <p:nvPr/>
        </p:nvSpPr>
        <p:spPr>
          <a:xfrm>
            <a:off x="531965" y="523619"/>
            <a:ext cx="11236363" cy="5878532"/>
          </a:xfrm>
          <a:prstGeom prst="rect">
            <a:avLst/>
          </a:prstGeom>
          <a:noFill/>
        </p:spPr>
        <p:txBody>
          <a:bodyPr wrap="square" rtlCol="0">
            <a:spAutoFit/>
          </a:bodyPr>
          <a:lstStyle/>
          <a:p>
            <a:r>
              <a:rPr lang="en-US" sz="2800" b="1" dirty="0"/>
              <a:t>4.2.2 USB Facts:</a:t>
            </a:r>
          </a:p>
          <a:p>
            <a:r>
              <a:rPr lang="en-US" b="1" dirty="0"/>
              <a:t>USB devices can be classified according to how they receive power:</a:t>
            </a:r>
          </a:p>
          <a:p>
            <a:endParaRPr lang="en-US" sz="800" b="1" i="1" dirty="0"/>
          </a:p>
          <a:p>
            <a:r>
              <a:rPr lang="en-US" b="1" dirty="0"/>
              <a:t>Type		Description</a:t>
            </a:r>
          </a:p>
          <a:p>
            <a:r>
              <a:rPr lang="en-US" dirty="0"/>
              <a:t>Self-powered	Devices that rely on their own power supply (i.e., they are plugged into an AC outlet) are </a:t>
            </a:r>
            <a:r>
              <a:rPr lang="en-US" i="1" dirty="0"/>
              <a:t>self-			powered</a:t>
            </a:r>
            <a:r>
              <a:rPr lang="en-US" dirty="0"/>
              <a:t> devices (sometimes called </a:t>
            </a:r>
            <a:r>
              <a:rPr lang="en-US" i="1" dirty="0"/>
              <a:t>active</a:t>
            </a:r>
            <a:r>
              <a:rPr lang="en-US" dirty="0"/>
              <a:t> devices). USB 2.0 devices that draw more than 500 mA 			of power are required to be self-powered; USB 3.0 devices that draw more than 900 mA of power 			are required to be self-powered.</a:t>
            </a:r>
          </a:p>
          <a:p>
            <a:endParaRPr lang="en-US" sz="800" dirty="0"/>
          </a:p>
          <a:p>
            <a:r>
              <a:rPr lang="en-US" dirty="0"/>
              <a:t>Bus-powered	USB cables have wires to carry both power and data. </a:t>
            </a:r>
            <a:r>
              <a:rPr lang="en-US" i="1" dirty="0"/>
              <a:t>Bus-powered</a:t>
            </a:r>
            <a:r>
              <a:rPr lang="en-US" dirty="0"/>
              <a:t> (sometimes called </a:t>
            </a:r>
            <a:r>
              <a:rPr lang="en-US" i="1" dirty="0"/>
              <a:t>passive</a:t>
            </a:r>
            <a:r>
              <a:rPr lang="en-US" dirty="0"/>
              <a:t>) 			devices get their power via the USB cable. Bus-powered devices are classified as low-powered or 			high-powered devices, depending on the amount of power they draw from the USB bus.</a:t>
            </a:r>
          </a:p>
          <a:p>
            <a:pPr lvl="0"/>
            <a:r>
              <a:rPr lang="en-US" dirty="0"/>
              <a:t>			o Low powered devices use 100 mA or less</a:t>
            </a:r>
          </a:p>
          <a:p>
            <a:pPr lvl="0"/>
            <a:r>
              <a:rPr lang="en-US" dirty="0"/>
              <a:t>			o High-powered devices use between 100 and 500 mA (up to 900 mA for USB 3.0)</a:t>
            </a:r>
          </a:p>
          <a:p>
            <a:r>
              <a:rPr lang="en-US" dirty="0"/>
              <a:t>		Like USB devices, USB hubs can be bus-powered or self-powered. You cannot connect high-			powered devices to a bus-powered hub (you can only connect low-powered or self-powered 			devices to a bus-powered hub). Therefore, self-powered hubs that provide 500 mA per port are 			recommended to ensure an adequate power supply to all bus-powered devices that you may wish 		to connect to the hub.</a:t>
            </a:r>
          </a:p>
          <a:p>
            <a:endParaRPr lang="en-US" sz="800" dirty="0"/>
          </a:p>
          <a:p>
            <a:r>
              <a:rPr lang="en-US" dirty="0"/>
              <a:t>		</a:t>
            </a:r>
            <a:r>
              <a:rPr lang="en-US" b="1" dirty="0"/>
              <a:t>Note: </a:t>
            </a:r>
            <a:r>
              <a:rPr lang="en-US" i="1" dirty="0"/>
              <a:t>To install a USB device, you typically install the software driver before attaching the device. 			            When you plug in the device, it will be automatically detected and configured.</a:t>
            </a:r>
          </a:p>
        </p:txBody>
      </p:sp>
    </p:spTree>
    <p:extLst>
      <p:ext uri="{BB962C8B-B14F-4D97-AF65-F5344CB8AC3E}">
        <p14:creationId xmlns:p14="http://schemas.microsoft.com/office/powerpoint/2010/main" val="69899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a:t>CIAT CIS101A</a:t>
            </a:r>
          </a:p>
        </p:txBody>
      </p:sp>
      <p:sp>
        <p:nvSpPr>
          <p:cNvPr id="2" name="TextBox 1"/>
          <p:cNvSpPr txBox="1"/>
          <p:nvPr/>
        </p:nvSpPr>
        <p:spPr>
          <a:xfrm>
            <a:off x="438912" y="844197"/>
            <a:ext cx="11236363" cy="5509200"/>
          </a:xfrm>
          <a:prstGeom prst="rect">
            <a:avLst/>
          </a:prstGeom>
          <a:noFill/>
        </p:spPr>
        <p:txBody>
          <a:bodyPr wrap="square" rtlCol="0">
            <a:spAutoFit/>
          </a:bodyPr>
          <a:lstStyle/>
          <a:p>
            <a:r>
              <a:rPr lang="en-US" sz="2800" b="1" dirty="0"/>
              <a:t>4.3.2 IEEE 1394 (</a:t>
            </a:r>
            <a:r>
              <a:rPr lang="en-US" sz="2800" b="1" dirty="0" err="1"/>
              <a:t>Firewire</a:t>
            </a:r>
            <a:r>
              <a:rPr lang="en-US" sz="2800" b="1" dirty="0"/>
              <a:t>)</a:t>
            </a:r>
          </a:p>
          <a:p>
            <a:r>
              <a:rPr lang="en-US" b="1" dirty="0"/>
              <a:t>The IEEE 1394 standard is a set of specifications for a high-performance serial bus. Companies that develop IEEE 1394 devices and controllers refer to their technology using a specific trademark.</a:t>
            </a:r>
          </a:p>
          <a:p>
            <a:pPr lvl="0"/>
            <a:endParaRPr lang="en-US" dirty="0"/>
          </a:p>
          <a:p>
            <a:pPr lvl="0"/>
            <a:r>
              <a:rPr lang="en-US" dirty="0"/>
              <a:t>	o FireWire (Apple)</a:t>
            </a:r>
          </a:p>
          <a:p>
            <a:pPr lvl="0"/>
            <a:r>
              <a:rPr lang="en-US" dirty="0"/>
              <a:t>	o </a:t>
            </a:r>
            <a:r>
              <a:rPr lang="en-US" dirty="0" err="1"/>
              <a:t>i.LINK</a:t>
            </a:r>
            <a:r>
              <a:rPr lang="en-US" dirty="0"/>
              <a:t> (Sony)</a:t>
            </a:r>
          </a:p>
          <a:p>
            <a:pPr lvl="0"/>
            <a:r>
              <a:rPr lang="en-US" dirty="0"/>
              <a:t>	o Lynx (Texas Instruments)</a:t>
            </a:r>
          </a:p>
          <a:p>
            <a:pPr lvl="0"/>
            <a:endParaRPr lang="en-US" dirty="0"/>
          </a:p>
          <a:p>
            <a:r>
              <a:rPr lang="en-US" b="1" dirty="0"/>
              <a:t>Note: </a:t>
            </a:r>
            <a:r>
              <a:rPr lang="en-US" i="1" dirty="0"/>
              <a:t>FireWire is the most commonly used name for IEEE 1394 and is typically used when referring to non-Apple</a:t>
            </a:r>
            <a:br>
              <a:rPr lang="en-US" i="1" dirty="0"/>
            </a:br>
            <a:r>
              <a:rPr lang="en-US" i="1" dirty="0"/>
              <a:t>           technology.  (</a:t>
            </a:r>
            <a:r>
              <a:rPr lang="en-US" i="1" dirty="0" err="1"/>
              <a:t>Firewire</a:t>
            </a:r>
            <a:r>
              <a:rPr lang="en-US" i="1" dirty="0"/>
              <a:t> operates at 400 or 800 Mbps, USB at 1.2Gbps is now faster than </a:t>
            </a:r>
            <a:r>
              <a:rPr lang="en-US" i="1" dirty="0" err="1"/>
              <a:t>Firewire</a:t>
            </a:r>
            <a:r>
              <a:rPr lang="en-US" i="1" dirty="0"/>
              <a:t>)</a:t>
            </a:r>
          </a:p>
          <a:p>
            <a:pPr lvl="0"/>
            <a:endParaRPr lang="en-US" dirty="0"/>
          </a:p>
          <a:p>
            <a:r>
              <a:rPr lang="en-US" b="1" dirty="0"/>
              <a:t>FireWire:</a:t>
            </a:r>
          </a:p>
          <a:p>
            <a:pPr lvl="0"/>
            <a:r>
              <a:rPr lang="en-US" dirty="0"/>
              <a:t>	o Uses a serial bus using twisted-pair wiring for data transport.</a:t>
            </a:r>
          </a:p>
          <a:p>
            <a:pPr lvl="0"/>
            <a:r>
              <a:rPr lang="en-US" dirty="0"/>
              <a:t>	o Supports up to 63 devices on one IEEE 1394 bus.</a:t>
            </a:r>
          </a:p>
          <a:p>
            <a:pPr lvl="0"/>
            <a:r>
              <a:rPr lang="en-US" dirty="0"/>
              <a:t>	o Capable of isochronous data transmissions, which provides a constant, uninterrupted bandwidth.</a:t>
            </a:r>
          </a:p>
          <a:p>
            <a:pPr lvl="0"/>
            <a:r>
              <a:rPr lang="en-US" dirty="0"/>
              <a:t>	o Supports plug and play and hot plugging (devices can be added and removed without rebooting).</a:t>
            </a:r>
          </a:p>
          <a:p>
            <a:pPr lvl="0"/>
            <a:r>
              <a:rPr lang="en-US" dirty="0"/>
              <a:t>	o Provides up to 60 W of power via a 12 V wire.</a:t>
            </a:r>
          </a:p>
          <a:p>
            <a:pPr lvl="0"/>
            <a:r>
              <a:rPr lang="en-US" dirty="0"/>
              <a:t>	o Supports peer-to-peer transfers (e.g., data can be transmitted between a digital video camera and a 	  	   recording device without going through a computer).</a:t>
            </a:r>
          </a:p>
        </p:txBody>
      </p:sp>
    </p:spTree>
    <p:extLst>
      <p:ext uri="{BB962C8B-B14F-4D97-AF65-F5344CB8AC3E}">
        <p14:creationId xmlns:p14="http://schemas.microsoft.com/office/powerpoint/2010/main" val="210449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a:t>CIAT CIS101A</a:t>
            </a:r>
          </a:p>
        </p:txBody>
      </p:sp>
      <p:sp>
        <p:nvSpPr>
          <p:cNvPr id="2" name="TextBox 1"/>
          <p:cNvSpPr txBox="1"/>
          <p:nvPr/>
        </p:nvSpPr>
        <p:spPr>
          <a:xfrm>
            <a:off x="586292" y="1336897"/>
            <a:ext cx="11236363" cy="1354217"/>
          </a:xfrm>
          <a:prstGeom prst="rect">
            <a:avLst/>
          </a:prstGeom>
          <a:noFill/>
        </p:spPr>
        <p:txBody>
          <a:bodyPr wrap="square" rtlCol="0">
            <a:spAutoFit/>
          </a:bodyPr>
          <a:lstStyle/>
          <a:p>
            <a:r>
              <a:rPr lang="en-US" sz="2800" b="1" dirty="0"/>
              <a:t>4.3.2 IEEE 1394 (</a:t>
            </a:r>
            <a:r>
              <a:rPr lang="en-US" sz="2800" b="1" dirty="0" err="1"/>
              <a:t>Firewire</a:t>
            </a:r>
            <a:r>
              <a:rPr lang="en-US" sz="2800" b="1" dirty="0"/>
              <a:t>)</a:t>
            </a:r>
          </a:p>
          <a:p>
            <a:r>
              <a:rPr lang="en-US" b="1" dirty="0"/>
              <a:t>The following table describes the details of common IEEE 1394 standards:</a:t>
            </a:r>
          </a:p>
          <a:p>
            <a:endParaRPr lang="en-US" b="1" dirty="0"/>
          </a:p>
          <a:p>
            <a:endParaRPr lang="en-US" dirty="0"/>
          </a:p>
        </p:txBody>
      </p:sp>
      <p:pic>
        <p:nvPicPr>
          <p:cNvPr id="14337" name="Picture 1"/>
          <p:cNvPicPr>
            <a:picLocks noChangeAspect="1" noChangeArrowheads="1"/>
          </p:cNvPicPr>
          <p:nvPr/>
        </p:nvPicPr>
        <p:blipFill>
          <a:blip r:embed="rId2" cstate="print"/>
          <a:srcRect/>
          <a:stretch>
            <a:fillRect/>
          </a:stretch>
        </p:blipFill>
        <p:spPr bwMode="auto">
          <a:xfrm>
            <a:off x="525332" y="2286819"/>
            <a:ext cx="10804519" cy="3660953"/>
          </a:xfrm>
          <a:prstGeom prst="rect">
            <a:avLst/>
          </a:prstGeom>
          <a:noFill/>
          <a:ln w="9525">
            <a:noFill/>
            <a:miter lim="800000"/>
            <a:headEnd/>
            <a:tailEnd/>
          </a:ln>
        </p:spPr>
      </p:pic>
    </p:spTree>
    <p:extLst>
      <p:ext uri="{BB962C8B-B14F-4D97-AF65-F5344CB8AC3E}">
        <p14:creationId xmlns:p14="http://schemas.microsoft.com/office/powerpoint/2010/main" val="330665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6309" y="126530"/>
            <a:ext cx="4458788" cy="523220"/>
          </a:xfrm>
          <a:prstGeom prst="rect">
            <a:avLst/>
          </a:prstGeom>
          <a:noFill/>
        </p:spPr>
        <p:txBody>
          <a:bodyPr wrap="square" rtlCol="0">
            <a:spAutoFit/>
          </a:bodyPr>
          <a:lstStyle/>
          <a:p>
            <a:pPr algn="ctr"/>
            <a:r>
              <a:rPr lang="en-US" sz="2800" b="1"/>
              <a:t>4.1 Peripheral Devices:</a:t>
            </a:r>
            <a:endParaRPr lang="en-US" sz="2800" dirty="0"/>
          </a:p>
        </p:txBody>
      </p:sp>
      <p:sp>
        <p:nvSpPr>
          <p:cNvPr id="2" name="TextBox 1"/>
          <p:cNvSpPr txBox="1"/>
          <p:nvPr/>
        </p:nvSpPr>
        <p:spPr>
          <a:xfrm>
            <a:off x="554018" y="1265498"/>
            <a:ext cx="11236363" cy="1077218"/>
          </a:xfrm>
          <a:prstGeom prst="rect">
            <a:avLst/>
          </a:prstGeom>
          <a:noFill/>
        </p:spPr>
        <p:txBody>
          <a:bodyPr wrap="square" rtlCol="0">
            <a:spAutoFit/>
          </a:bodyPr>
          <a:lstStyle/>
          <a:p>
            <a:endParaRPr lang="en-US" b="1" dirty="0"/>
          </a:p>
          <a:p>
            <a:endParaRPr lang="en-US" b="1" dirty="0"/>
          </a:p>
          <a:p>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2091851776"/>
              </p:ext>
            </p:extLst>
          </p:nvPr>
        </p:nvGraphicFramePr>
        <p:xfrm>
          <a:off x="801188" y="649750"/>
          <a:ext cx="10432868" cy="5529833"/>
        </p:xfrm>
        <a:graphic>
          <a:graphicData uri="http://schemas.openxmlformats.org/drawingml/2006/table">
            <a:tbl>
              <a:tblPr firstRow="1" bandRow="1">
                <a:tableStyleId>{5C22544A-7EE6-4342-B048-85BDC9FD1C3A}</a:tableStyleId>
              </a:tblPr>
              <a:tblGrid>
                <a:gridCol w="3396343">
                  <a:extLst>
                    <a:ext uri="{9D8B030D-6E8A-4147-A177-3AD203B41FA5}">
                      <a16:colId xmlns:a16="http://schemas.microsoft.com/office/drawing/2014/main" val="20000"/>
                    </a:ext>
                  </a:extLst>
                </a:gridCol>
                <a:gridCol w="7036525">
                  <a:extLst>
                    <a:ext uri="{9D8B030D-6E8A-4147-A177-3AD203B41FA5}">
                      <a16:colId xmlns:a16="http://schemas.microsoft.com/office/drawing/2014/main" val="20001"/>
                    </a:ext>
                  </a:extLst>
                </a:gridCol>
              </a:tblGrid>
              <a:tr h="10008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 peripheral device is any external component that either sends information to or retrieves information from a computer. </a:t>
                      </a:r>
                    </a:p>
                    <a:p>
                      <a:endParaRPr lang="en-US" dirty="0"/>
                    </a:p>
                  </a:txBody>
                  <a:tcPr/>
                </a:tc>
                <a:tc hMerge="1">
                  <a:txBody>
                    <a:bodyPr/>
                    <a:lstStyle/>
                    <a:p>
                      <a:endParaRPr lang="en-US"/>
                    </a:p>
                  </a:txBody>
                  <a:tcPr/>
                </a:tc>
                <a:extLst>
                  <a:ext uri="{0D108BD9-81ED-4DB2-BD59-A6C34878D82A}">
                    <a16:rowId xmlns:a16="http://schemas.microsoft.com/office/drawing/2014/main" val="10000"/>
                  </a:ext>
                </a:extLst>
              </a:tr>
              <a:tr h="1219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There are three categories of peripheral devices:</a:t>
                      </a:r>
                    </a:p>
                    <a:p>
                      <a:endParaRPr lang="en-US" dirty="0"/>
                    </a:p>
                  </a:txBody>
                  <a:tcPr/>
                </a:tc>
                <a:tc rowSpan="2">
                  <a:txBody>
                    <a:bodyPr/>
                    <a:lstStyle/>
                    <a:p>
                      <a:endParaRPr lang="en-US" dirty="0"/>
                    </a:p>
                  </a:txBody>
                  <a:tcPr/>
                </a:tc>
                <a:extLst>
                  <a:ext uri="{0D108BD9-81ED-4DB2-BD59-A6C34878D82A}">
                    <a16:rowId xmlns:a16="http://schemas.microsoft.com/office/drawing/2014/main" val="10001"/>
                  </a:ext>
                </a:extLst>
              </a:tr>
              <a:tr h="3309658">
                <a:tc>
                  <a:txBody>
                    <a:bodyPr/>
                    <a:lstStyle/>
                    <a:p>
                      <a:pPr marL="342900" indent="-342900">
                        <a:buFont typeface="+mj-lt"/>
                        <a:buAutoNum type="arabicPeriod"/>
                      </a:pPr>
                      <a:r>
                        <a:rPr lang="en-US" dirty="0"/>
                        <a:t>Input Devices</a:t>
                      </a:r>
                    </a:p>
                    <a:p>
                      <a:pPr marL="342900" indent="-342900">
                        <a:buFont typeface="+mj-lt"/>
                        <a:buAutoNum type="arabicPeriod"/>
                      </a:pPr>
                      <a:endParaRPr lang="en-US" dirty="0"/>
                    </a:p>
                    <a:p>
                      <a:pPr marL="342900" indent="-342900">
                        <a:buFont typeface="+mj-lt"/>
                        <a:buAutoNum type="arabicPeriod"/>
                      </a:pPr>
                      <a:r>
                        <a:rPr lang="en-US" dirty="0"/>
                        <a:t>Output Devices</a:t>
                      </a:r>
                    </a:p>
                    <a:p>
                      <a:pPr marL="342900" indent="-342900">
                        <a:buFont typeface="+mj-lt"/>
                        <a:buAutoNum type="arabicPeriod"/>
                      </a:pPr>
                      <a:endParaRPr lang="en-US" dirty="0"/>
                    </a:p>
                    <a:p>
                      <a:pPr marL="342900" indent="-342900">
                        <a:buFont typeface="+mj-lt"/>
                        <a:buAutoNum type="arabicPeriod"/>
                      </a:pPr>
                      <a:r>
                        <a:rPr lang="en-US" dirty="0"/>
                        <a:t>Input &amp; Output (I/O Devices</a:t>
                      </a:r>
                    </a:p>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30724" name="Picture 4" descr="Image result for input and output devices clipart"/>
          <p:cNvPicPr>
            <a:picLocks noChangeAspect="1" noChangeArrowheads="1"/>
          </p:cNvPicPr>
          <p:nvPr/>
        </p:nvPicPr>
        <p:blipFill>
          <a:blip r:embed="rId2" cstate="print"/>
          <a:srcRect/>
          <a:stretch>
            <a:fillRect/>
          </a:stretch>
        </p:blipFill>
        <p:spPr bwMode="auto">
          <a:xfrm>
            <a:off x="4454050" y="1804107"/>
            <a:ext cx="6384130" cy="4256088"/>
          </a:xfrm>
          <a:prstGeom prst="rect">
            <a:avLst/>
          </a:prstGeom>
          <a:noFill/>
        </p:spPr>
      </p:pic>
    </p:spTree>
    <p:extLst>
      <p:ext uri="{BB962C8B-B14F-4D97-AF65-F5344CB8AC3E}">
        <p14:creationId xmlns:p14="http://schemas.microsoft.com/office/powerpoint/2010/main" val="265119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a:t>CIAT CIS101A</a:t>
            </a:r>
          </a:p>
        </p:txBody>
      </p:sp>
      <p:sp>
        <p:nvSpPr>
          <p:cNvPr id="2" name="TextBox 1"/>
          <p:cNvSpPr txBox="1"/>
          <p:nvPr/>
        </p:nvSpPr>
        <p:spPr>
          <a:xfrm>
            <a:off x="624481" y="1021160"/>
            <a:ext cx="11236363" cy="4370427"/>
          </a:xfrm>
          <a:prstGeom prst="rect">
            <a:avLst/>
          </a:prstGeom>
          <a:noFill/>
        </p:spPr>
        <p:txBody>
          <a:bodyPr wrap="square" rtlCol="0">
            <a:spAutoFit/>
          </a:bodyPr>
          <a:lstStyle/>
          <a:p>
            <a:r>
              <a:rPr lang="en-US" sz="2800" b="1" dirty="0"/>
              <a:t>4.3.2 IEEE 1394 (</a:t>
            </a:r>
            <a:r>
              <a:rPr lang="en-US" sz="2800" b="1" dirty="0" err="1"/>
              <a:t>Firewire</a:t>
            </a:r>
            <a:r>
              <a:rPr lang="en-US" sz="2800" b="1" dirty="0"/>
              <a:t>)</a:t>
            </a:r>
          </a:p>
          <a:p>
            <a:r>
              <a:rPr lang="en-US" b="1" dirty="0"/>
              <a:t>You should know the following facts about IEEE 1394:</a:t>
            </a:r>
          </a:p>
          <a:p>
            <a:endParaRPr lang="en-US" b="1" dirty="0"/>
          </a:p>
          <a:p>
            <a:pPr lvl="0"/>
            <a:r>
              <a:rPr lang="en-US" dirty="0"/>
              <a:t>o An IEEE 1394 bus does not necessarily include a PC. </a:t>
            </a:r>
          </a:p>
          <a:p>
            <a:pPr lvl="0"/>
            <a:endParaRPr lang="en-US" sz="800" dirty="0"/>
          </a:p>
          <a:p>
            <a:pPr lvl="0"/>
            <a:r>
              <a:rPr lang="en-US" dirty="0"/>
              <a:t>	In other words, various types of devices can potentially act as the root host. </a:t>
            </a:r>
          </a:p>
          <a:p>
            <a:pPr lvl="0"/>
            <a:endParaRPr lang="en-US" sz="800" dirty="0"/>
          </a:p>
          <a:p>
            <a:pPr lvl="0"/>
            <a:r>
              <a:rPr lang="en-US" dirty="0"/>
              <a:t>	The devices on the bus decide the root host each time a device is added or removed from the bus.</a:t>
            </a:r>
          </a:p>
          <a:p>
            <a:pPr lvl="0"/>
            <a:endParaRPr lang="en-US" dirty="0"/>
          </a:p>
          <a:p>
            <a:pPr lvl="0"/>
            <a:r>
              <a:rPr lang="en-US" dirty="0"/>
              <a:t>o The maximum number of hops (other devices) between any two devices is 16.</a:t>
            </a:r>
          </a:p>
          <a:p>
            <a:pPr lvl="0"/>
            <a:endParaRPr lang="en-US" dirty="0"/>
          </a:p>
          <a:p>
            <a:pPr lvl="0"/>
            <a:r>
              <a:rPr lang="en-US" dirty="0"/>
              <a:t>o You cannot connect IEEE 1394 devices to form a loop.</a:t>
            </a:r>
          </a:p>
          <a:p>
            <a:pPr lvl="0"/>
            <a:endParaRPr lang="en-US" dirty="0"/>
          </a:p>
          <a:p>
            <a:pPr lvl="0"/>
            <a:r>
              <a:rPr lang="en-US" dirty="0"/>
              <a:t>o IEEE 1394 devices can be bus powered or self-powered.</a:t>
            </a:r>
          </a:p>
          <a:p>
            <a:pPr lvl="0"/>
            <a:endParaRPr lang="en-US" dirty="0"/>
          </a:p>
          <a:p>
            <a:pPr lvl="0"/>
            <a:r>
              <a:rPr lang="en-US" dirty="0"/>
              <a:t>o IEEE 1394 cables with four wires are not self-powered; IEEE 1394 cables with six or nine wires are self-powered.</a:t>
            </a:r>
          </a:p>
        </p:txBody>
      </p:sp>
    </p:spTree>
    <p:extLst>
      <p:ext uri="{BB962C8B-B14F-4D97-AF65-F5344CB8AC3E}">
        <p14:creationId xmlns:p14="http://schemas.microsoft.com/office/powerpoint/2010/main" val="298067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2713" y="181538"/>
            <a:ext cx="4563290" cy="523220"/>
          </a:xfrm>
          <a:prstGeom prst="rect">
            <a:avLst/>
          </a:prstGeom>
          <a:noFill/>
        </p:spPr>
        <p:txBody>
          <a:bodyPr wrap="square" rtlCol="0">
            <a:spAutoFit/>
          </a:bodyPr>
          <a:lstStyle/>
          <a:p>
            <a:pPr algn="ctr"/>
            <a:r>
              <a:rPr lang="en-US" sz="2800" b="1" dirty="0"/>
              <a:t>4.3.2 IEEE 1394 (</a:t>
            </a:r>
            <a:r>
              <a:rPr lang="en-US" sz="2800" b="1" dirty="0" err="1"/>
              <a:t>Firewire</a:t>
            </a:r>
            <a:r>
              <a:rPr lang="en-US" sz="2800" b="1" dirty="0"/>
              <a:t>)</a:t>
            </a:r>
          </a:p>
        </p:txBody>
      </p:sp>
      <p:sp>
        <p:nvSpPr>
          <p:cNvPr id="2" name="TextBox 1"/>
          <p:cNvSpPr txBox="1"/>
          <p:nvPr/>
        </p:nvSpPr>
        <p:spPr>
          <a:xfrm>
            <a:off x="554018" y="852803"/>
            <a:ext cx="11236363" cy="369332"/>
          </a:xfrm>
          <a:prstGeom prst="rect">
            <a:avLst/>
          </a:prstGeom>
          <a:noFill/>
        </p:spPr>
        <p:txBody>
          <a:bodyPr wrap="square" rtlCol="0">
            <a:spAutoFit/>
          </a:bodyPr>
          <a:lstStyle/>
          <a:p>
            <a:r>
              <a:rPr lang="en-US" b="1" dirty="0"/>
              <a:t>The following table describes the common IEEE 1394 connectors:	</a:t>
            </a:r>
          </a:p>
        </p:txBody>
      </p:sp>
      <p:graphicFrame>
        <p:nvGraphicFramePr>
          <p:cNvPr id="6" name="Table 5"/>
          <p:cNvGraphicFramePr>
            <a:graphicFrameLocks noGrp="1"/>
          </p:cNvGraphicFramePr>
          <p:nvPr>
            <p:extLst>
              <p:ext uri="{D42A27DB-BD31-4B8C-83A1-F6EECF244321}">
                <p14:modId xmlns:p14="http://schemas.microsoft.com/office/powerpoint/2010/main" val="1121459784"/>
              </p:ext>
            </p:extLst>
          </p:nvPr>
        </p:nvGraphicFramePr>
        <p:xfrm>
          <a:off x="554018" y="1370180"/>
          <a:ext cx="10157608" cy="4525523"/>
        </p:xfrm>
        <a:graphic>
          <a:graphicData uri="http://schemas.openxmlformats.org/drawingml/2006/table">
            <a:tbl>
              <a:tblPr firstRow="1" bandRow="1">
                <a:tableStyleId>{5C22544A-7EE6-4342-B048-85BDC9FD1C3A}</a:tableStyleId>
              </a:tblPr>
              <a:tblGrid>
                <a:gridCol w="2694279">
                  <a:extLst>
                    <a:ext uri="{9D8B030D-6E8A-4147-A177-3AD203B41FA5}">
                      <a16:colId xmlns:a16="http://schemas.microsoft.com/office/drawing/2014/main" val="20000"/>
                    </a:ext>
                  </a:extLst>
                </a:gridCol>
                <a:gridCol w="7463329">
                  <a:extLst>
                    <a:ext uri="{9D8B030D-6E8A-4147-A177-3AD203B41FA5}">
                      <a16:colId xmlns:a16="http://schemas.microsoft.com/office/drawing/2014/main" val="20001"/>
                    </a:ext>
                  </a:extLst>
                </a:gridCol>
              </a:tblGrid>
              <a:tr h="560945">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3964578">
                <a:tc>
                  <a:txBody>
                    <a:bodyPr/>
                    <a:lstStyle/>
                    <a:p>
                      <a:r>
                        <a:rPr lang="en-US" dirty="0"/>
                        <a:t>6-pin connector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6-pin connector is used with FireWire 400 devices. 6-pin FireWire connectors provide power via a 12 V wire.</a:t>
                      </a:r>
                      <a:endParaRPr lang="en-US" b="1" dirty="0"/>
                    </a:p>
                    <a:p>
                      <a:endParaRPr lang="en-US" dirty="0"/>
                    </a:p>
                  </a:txBody>
                  <a:tcPr/>
                </a:tc>
                <a:extLst>
                  <a:ext uri="{0D108BD9-81ED-4DB2-BD59-A6C34878D82A}">
                    <a16:rowId xmlns:a16="http://schemas.microsoft.com/office/drawing/2014/main" val="10001"/>
                  </a:ext>
                </a:extLst>
              </a:tr>
            </a:tbl>
          </a:graphicData>
        </a:graphic>
      </p:graphicFrame>
      <p:pic>
        <p:nvPicPr>
          <p:cNvPr id="5" name="Picture 4" descr="http://cdn.testout.com/pcpro2016-en-us/en-us/resources/text/firw_cfg/ieee-1394-6-p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261" y="2482129"/>
            <a:ext cx="1524898" cy="3009667"/>
          </a:xfrm>
          <a:prstGeom prst="rect">
            <a:avLst/>
          </a:prstGeom>
          <a:noFill/>
          <a:ln>
            <a:noFill/>
          </a:ln>
        </p:spPr>
      </p:pic>
    </p:spTree>
    <p:extLst>
      <p:ext uri="{BB962C8B-B14F-4D97-AF65-F5344CB8AC3E}">
        <p14:creationId xmlns:p14="http://schemas.microsoft.com/office/powerpoint/2010/main" val="161475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8926" y="181538"/>
            <a:ext cx="5207726" cy="523220"/>
          </a:xfrm>
          <a:prstGeom prst="rect">
            <a:avLst/>
          </a:prstGeom>
          <a:noFill/>
        </p:spPr>
        <p:txBody>
          <a:bodyPr wrap="square" rtlCol="0">
            <a:spAutoFit/>
          </a:bodyPr>
          <a:lstStyle/>
          <a:p>
            <a:pPr algn="ctr"/>
            <a:r>
              <a:rPr lang="en-US" sz="2800" b="1" dirty="0"/>
              <a:t>4.3.2 IEEE 1394 (</a:t>
            </a:r>
            <a:r>
              <a:rPr lang="en-US" sz="2800" b="1" dirty="0" err="1"/>
              <a:t>Firewire</a:t>
            </a:r>
            <a:r>
              <a:rPr lang="en-US" sz="2800" b="1" dirty="0"/>
              <a:t>)</a:t>
            </a:r>
          </a:p>
        </p:txBody>
      </p:sp>
      <p:sp>
        <p:nvSpPr>
          <p:cNvPr id="2" name="TextBox 1"/>
          <p:cNvSpPr txBox="1"/>
          <p:nvPr/>
        </p:nvSpPr>
        <p:spPr>
          <a:xfrm>
            <a:off x="998156" y="894878"/>
            <a:ext cx="10157608" cy="369332"/>
          </a:xfrm>
          <a:prstGeom prst="rect">
            <a:avLst/>
          </a:prstGeom>
          <a:noFill/>
        </p:spPr>
        <p:txBody>
          <a:bodyPr wrap="square" rtlCol="0">
            <a:spAutoFit/>
          </a:bodyPr>
          <a:lstStyle/>
          <a:p>
            <a:r>
              <a:rPr lang="en-US" b="1" dirty="0"/>
              <a:t>The following table describes the common IEEE 1394 connectors:		</a:t>
            </a:r>
          </a:p>
        </p:txBody>
      </p:sp>
      <p:graphicFrame>
        <p:nvGraphicFramePr>
          <p:cNvPr id="5" name="Table 4"/>
          <p:cNvGraphicFramePr>
            <a:graphicFrameLocks noGrp="1"/>
          </p:cNvGraphicFramePr>
          <p:nvPr>
            <p:extLst>
              <p:ext uri="{D42A27DB-BD31-4B8C-83A1-F6EECF244321}">
                <p14:modId xmlns:p14="http://schemas.microsoft.com/office/powerpoint/2010/main" val="1628280215"/>
              </p:ext>
            </p:extLst>
          </p:nvPr>
        </p:nvGraphicFramePr>
        <p:xfrm>
          <a:off x="998155" y="1454331"/>
          <a:ext cx="10157608" cy="4484914"/>
        </p:xfrm>
        <a:graphic>
          <a:graphicData uri="http://schemas.openxmlformats.org/drawingml/2006/table">
            <a:tbl>
              <a:tblPr firstRow="1" bandRow="1">
                <a:tableStyleId>{5C22544A-7EE6-4342-B048-85BDC9FD1C3A}</a:tableStyleId>
              </a:tblPr>
              <a:tblGrid>
                <a:gridCol w="2816199">
                  <a:extLst>
                    <a:ext uri="{9D8B030D-6E8A-4147-A177-3AD203B41FA5}">
                      <a16:colId xmlns:a16="http://schemas.microsoft.com/office/drawing/2014/main" val="20000"/>
                    </a:ext>
                  </a:extLst>
                </a:gridCol>
                <a:gridCol w="7341409">
                  <a:extLst>
                    <a:ext uri="{9D8B030D-6E8A-4147-A177-3AD203B41FA5}">
                      <a16:colId xmlns:a16="http://schemas.microsoft.com/office/drawing/2014/main" val="20001"/>
                    </a:ext>
                  </a:extLst>
                </a:gridCol>
              </a:tblGrid>
              <a:tr h="520336">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3964578">
                <a:tc>
                  <a:txBody>
                    <a:bodyPr/>
                    <a:lstStyle/>
                    <a:p>
                      <a:r>
                        <a:rPr lang="en-US" dirty="0"/>
                        <a:t>4-pin connector</a:t>
                      </a:r>
                    </a:p>
                  </a:txBody>
                  <a:tcPr/>
                </a:tc>
                <a:tc>
                  <a:txBody>
                    <a:bodyPr/>
                    <a:lstStyle/>
                    <a:p>
                      <a:r>
                        <a:rPr lang="en-US"/>
                        <a:t>The 4-pin connector is used with FireWire 400 devices and does not provide any power. </a:t>
                      </a:r>
                    </a:p>
                    <a:p>
                      <a:endParaRPr lang="en-US"/>
                    </a:p>
                    <a:p>
                      <a:r>
                        <a:rPr lang="en-US"/>
                        <a:t>Devices that use this connection must be self-powered.</a:t>
                      </a:r>
                      <a:endParaRPr lang="en-US" b="1"/>
                    </a:p>
                    <a:p>
                      <a:endParaRPr lang="en-US" dirty="0"/>
                    </a:p>
                  </a:txBody>
                  <a:tcPr/>
                </a:tc>
                <a:extLst>
                  <a:ext uri="{0D108BD9-81ED-4DB2-BD59-A6C34878D82A}">
                    <a16:rowId xmlns:a16="http://schemas.microsoft.com/office/drawing/2014/main" val="10001"/>
                  </a:ext>
                </a:extLst>
              </a:tr>
            </a:tbl>
          </a:graphicData>
        </a:graphic>
      </p:graphicFrame>
      <p:pic>
        <p:nvPicPr>
          <p:cNvPr id="6" name="Picture 5" descr="http://cdn.testout.com/pcpro2016-en-us/en-us/resources/text/firw_cfg/ieee-1394-4-p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516" y="2534384"/>
            <a:ext cx="1619027" cy="2925952"/>
          </a:xfrm>
          <a:prstGeom prst="rect">
            <a:avLst/>
          </a:prstGeom>
          <a:noFill/>
          <a:ln>
            <a:noFill/>
          </a:ln>
        </p:spPr>
      </p:pic>
    </p:spTree>
    <p:extLst>
      <p:ext uri="{BB962C8B-B14F-4D97-AF65-F5344CB8AC3E}">
        <p14:creationId xmlns:p14="http://schemas.microsoft.com/office/powerpoint/2010/main" val="259308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109" y="146703"/>
            <a:ext cx="4265152" cy="523220"/>
          </a:xfrm>
          <a:prstGeom prst="rect">
            <a:avLst/>
          </a:prstGeom>
          <a:noFill/>
        </p:spPr>
        <p:txBody>
          <a:bodyPr wrap="square" rtlCol="0">
            <a:spAutoFit/>
          </a:bodyPr>
          <a:lstStyle/>
          <a:p>
            <a:pPr algn="ctr"/>
            <a:r>
              <a:rPr lang="en-US" sz="2800" b="1" dirty="0"/>
              <a:t>4.3.2 IEEE 1394 (</a:t>
            </a:r>
            <a:r>
              <a:rPr lang="en-US" sz="2800" b="1" dirty="0" err="1"/>
              <a:t>Firewire</a:t>
            </a:r>
            <a:r>
              <a:rPr lang="en-US" sz="2800" b="1" dirty="0"/>
              <a:t>)</a:t>
            </a:r>
          </a:p>
        </p:txBody>
      </p:sp>
      <p:sp>
        <p:nvSpPr>
          <p:cNvPr id="2" name="TextBox 1"/>
          <p:cNvSpPr txBox="1"/>
          <p:nvPr/>
        </p:nvSpPr>
        <p:spPr>
          <a:xfrm>
            <a:off x="771729" y="852803"/>
            <a:ext cx="10157608" cy="369332"/>
          </a:xfrm>
          <a:prstGeom prst="rect">
            <a:avLst/>
          </a:prstGeom>
          <a:noFill/>
        </p:spPr>
        <p:txBody>
          <a:bodyPr wrap="square" rtlCol="0">
            <a:spAutoFit/>
          </a:bodyPr>
          <a:lstStyle/>
          <a:p>
            <a:r>
              <a:rPr lang="en-US" b="1" dirty="0"/>
              <a:t>The following table describes the common IEEE 1394 connectors:</a:t>
            </a:r>
          </a:p>
        </p:txBody>
      </p:sp>
      <p:graphicFrame>
        <p:nvGraphicFramePr>
          <p:cNvPr id="6" name="Table 5"/>
          <p:cNvGraphicFramePr>
            <a:graphicFrameLocks noGrp="1"/>
          </p:cNvGraphicFramePr>
          <p:nvPr>
            <p:extLst>
              <p:ext uri="{D42A27DB-BD31-4B8C-83A1-F6EECF244321}">
                <p14:modId xmlns:p14="http://schemas.microsoft.com/office/powerpoint/2010/main" val="2058103616"/>
              </p:ext>
            </p:extLst>
          </p:nvPr>
        </p:nvGraphicFramePr>
        <p:xfrm>
          <a:off x="771729" y="1405015"/>
          <a:ext cx="10157608" cy="4525523"/>
        </p:xfrm>
        <a:graphic>
          <a:graphicData uri="http://schemas.openxmlformats.org/drawingml/2006/table">
            <a:tbl>
              <a:tblPr firstRow="1" bandRow="1">
                <a:tableStyleId>{5C22544A-7EE6-4342-B048-85BDC9FD1C3A}</a:tableStyleId>
              </a:tblPr>
              <a:tblGrid>
                <a:gridCol w="2694282">
                  <a:extLst>
                    <a:ext uri="{9D8B030D-6E8A-4147-A177-3AD203B41FA5}">
                      <a16:colId xmlns:a16="http://schemas.microsoft.com/office/drawing/2014/main" val="20000"/>
                    </a:ext>
                  </a:extLst>
                </a:gridCol>
                <a:gridCol w="7463326">
                  <a:extLst>
                    <a:ext uri="{9D8B030D-6E8A-4147-A177-3AD203B41FA5}">
                      <a16:colId xmlns:a16="http://schemas.microsoft.com/office/drawing/2014/main" val="20001"/>
                    </a:ext>
                  </a:extLst>
                </a:gridCol>
              </a:tblGrid>
              <a:tr h="560945">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3964578">
                <a:tc>
                  <a:txBody>
                    <a:bodyPr/>
                    <a:lstStyle/>
                    <a:p>
                      <a:r>
                        <a:rPr lang="en-US" dirty="0"/>
                        <a:t>9-pin connector</a:t>
                      </a:r>
                    </a:p>
                  </a:txBody>
                  <a:tcPr/>
                </a:tc>
                <a:tc>
                  <a:txBody>
                    <a:bodyPr/>
                    <a:lstStyle/>
                    <a:p>
                      <a:r>
                        <a:rPr lang="en-US" dirty="0"/>
                        <a:t>The FireWire 9-pin connector is used with FireWire 800 devices. </a:t>
                      </a:r>
                    </a:p>
                    <a:p>
                      <a:endParaRPr lang="en-US" dirty="0"/>
                    </a:p>
                    <a:p>
                      <a:r>
                        <a:rPr lang="en-US" dirty="0"/>
                        <a:t>This connector is most commonly found on Apple computers, such as the MacBook Pro.</a:t>
                      </a:r>
                      <a:endParaRPr lang="en-US" b="1" dirty="0"/>
                    </a:p>
                    <a:p>
                      <a:endParaRPr lang="en-US" dirty="0"/>
                    </a:p>
                  </a:txBody>
                  <a:tcPr/>
                </a:tc>
                <a:extLst>
                  <a:ext uri="{0D108BD9-81ED-4DB2-BD59-A6C34878D82A}">
                    <a16:rowId xmlns:a16="http://schemas.microsoft.com/office/drawing/2014/main" val="10001"/>
                  </a:ext>
                </a:extLst>
              </a:tr>
            </a:tbl>
          </a:graphicData>
        </a:graphic>
      </p:graphicFrame>
      <p:pic>
        <p:nvPicPr>
          <p:cNvPr id="5" name="Picture 4" descr="http://cdn.testout.com/pcpro2016-en-us/en-us/resources/text/firw_cfg/ieee-1394-9-p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34" y="2806040"/>
            <a:ext cx="1832125" cy="2248517"/>
          </a:xfrm>
          <a:prstGeom prst="rect">
            <a:avLst/>
          </a:prstGeom>
          <a:noFill/>
          <a:ln>
            <a:noFill/>
          </a:ln>
        </p:spPr>
      </p:pic>
    </p:spTree>
    <p:extLst>
      <p:ext uri="{BB962C8B-B14F-4D97-AF65-F5344CB8AC3E}">
        <p14:creationId xmlns:p14="http://schemas.microsoft.com/office/powerpoint/2010/main" val="428191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7234" y="146703"/>
            <a:ext cx="3124329" cy="523220"/>
          </a:xfrm>
          <a:prstGeom prst="rect">
            <a:avLst/>
          </a:prstGeom>
          <a:noFill/>
        </p:spPr>
        <p:txBody>
          <a:bodyPr wrap="square" rtlCol="0">
            <a:spAutoFit/>
          </a:bodyPr>
          <a:lstStyle/>
          <a:p>
            <a:pPr algn="ctr"/>
            <a:r>
              <a:rPr lang="en-US" sz="2800" b="1" dirty="0"/>
              <a:t>4.4 Display Devices:</a:t>
            </a:r>
          </a:p>
        </p:txBody>
      </p:sp>
      <p:sp>
        <p:nvSpPr>
          <p:cNvPr id="2" name="TextBox 1"/>
          <p:cNvSpPr txBox="1"/>
          <p:nvPr/>
        </p:nvSpPr>
        <p:spPr>
          <a:xfrm>
            <a:off x="774807" y="669923"/>
            <a:ext cx="10624713" cy="738664"/>
          </a:xfrm>
          <a:prstGeom prst="rect">
            <a:avLst/>
          </a:prstGeom>
          <a:noFill/>
        </p:spPr>
        <p:txBody>
          <a:bodyPr wrap="square" rtlCol="0">
            <a:spAutoFit/>
          </a:bodyPr>
          <a:lstStyle/>
          <a:p>
            <a:r>
              <a:rPr lang="en-US" sz="1400" b="1" dirty="0"/>
              <a:t>Display devices use a variety of technologies to produce visual information. Because each technology has unique benefits and drawbacks, it is important to understand their differences. The following table describes the most common types of display devices and the technology they use:</a:t>
            </a:r>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89201815"/>
              </p:ext>
            </p:extLst>
          </p:nvPr>
        </p:nvGraphicFramePr>
        <p:xfrm>
          <a:off x="774807" y="1494728"/>
          <a:ext cx="10624713" cy="4699000"/>
        </p:xfrm>
        <a:graphic>
          <a:graphicData uri="http://schemas.openxmlformats.org/drawingml/2006/table">
            <a:tbl>
              <a:tblPr firstRow="1" bandRow="1">
                <a:tableStyleId>{5C22544A-7EE6-4342-B048-85BDC9FD1C3A}</a:tableStyleId>
              </a:tblPr>
              <a:tblGrid>
                <a:gridCol w="120203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8813074">
                  <a:extLst>
                    <a:ext uri="{9D8B030D-6E8A-4147-A177-3AD203B41FA5}">
                      <a16:colId xmlns:a16="http://schemas.microsoft.com/office/drawing/2014/main" val="20002"/>
                    </a:ext>
                  </a:extLst>
                </a:gridCol>
              </a:tblGrid>
              <a:tr h="370840">
                <a:tc>
                  <a:txBody>
                    <a:bodyPr/>
                    <a:lstStyle/>
                    <a:p>
                      <a:r>
                        <a:rPr lang="en-US" sz="1400" b="1" dirty="0"/>
                        <a:t>Display Type</a:t>
                      </a:r>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tc hMerge="1">
                  <a:txBody>
                    <a:bodyPr/>
                    <a:lstStyle/>
                    <a:p>
                      <a:endParaRPr lang="en-US"/>
                    </a:p>
                  </a:txBody>
                  <a:tcPr/>
                </a:tc>
                <a:extLst>
                  <a:ext uri="{0D108BD9-81ED-4DB2-BD59-A6C34878D82A}">
                    <a16:rowId xmlns:a16="http://schemas.microsoft.com/office/drawing/2014/main" val="10000"/>
                  </a:ext>
                </a:extLst>
              </a:tr>
              <a:tr h="370840">
                <a:tc rowSpan="3">
                  <a:txBody>
                    <a:bodyPr/>
                    <a:lstStyle/>
                    <a:p>
                      <a:r>
                        <a:rPr lang="en-US" sz="1400" dirty="0"/>
                        <a:t>LCD</a:t>
                      </a:r>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a:t>LCDs (liquid-crystal displays) use liquid crystal technology to display visual information.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LCDs are the most common type of display device and range in size from less than an inch to over 10 feet.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Modern LCDs use LEDs (light-emitting diodes) to backlight the screen.</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endParaRPr lang="en-US" sz="1400" dirty="0"/>
                    </a:p>
                  </a:txBody>
                  <a:tcPr/>
                </a:tc>
                <a:tc hMerge="1">
                  <a:txBody>
                    <a:bodyPr/>
                    <a:lstStyle/>
                    <a:p>
                      <a:endParaRPr lang="en-US"/>
                    </a:p>
                  </a:txBody>
                  <a:tcPr/>
                </a:tc>
                <a:extLst>
                  <a:ext uri="{0D108BD9-81ED-4DB2-BD59-A6C34878D82A}">
                    <a16:rowId xmlns:a16="http://schemas.microsoft.com/office/drawing/2014/main" val="10001"/>
                  </a:ext>
                </a:extLst>
              </a:tr>
              <a:tr h="370840">
                <a:tc vMerge="1">
                  <a:txBody>
                    <a:bodyPr/>
                    <a:lstStyle/>
                    <a:p>
                      <a:endParaRPr lang="en-US" sz="1400" dirty="0"/>
                    </a:p>
                  </a:txBody>
                  <a:tcPr/>
                </a:tc>
                <a:tc gridSpan="2">
                  <a:txBody>
                    <a:bodyPr/>
                    <a:lstStyle/>
                    <a:p>
                      <a:pPr marL="742950" lvl="1" indent="-285750">
                        <a:lnSpc>
                          <a:spcPct val="100000"/>
                        </a:lnSpc>
                        <a:buFont typeface="Courier New" charset="0"/>
                        <a:buChar char="o"/>
                      </a:pPr>
                      <a:r>
                        <a:rPr lang="en-US" sz="1400" dirty="0"/>
                        <a:t>Edge-Lit White LED (EL-WLED or WLED) displays use white LEDs along one edge (usually the top) of the LCD and a light diffuser to backlight the screen. EL-WLED LCDs are the least expensive, thinnest, and most widely used type of LCD.</a:t>
                      </a:r>
                    </a:p>
                    <a:p>
                      <a:pPr marL="742950" lvl="1" indent="-285750">
                        <a:lnSpc>
                          <a:spcPct val="100000"/>
                        </a:lnSpc>
                        <a:buFont typeface="Courier New" charset="0"/>
                        <a:buChar char="o"/>
                      </a:pPr>
                      <a:endParaRPr lang="en-US" sz="1400" dirty="0"/>
                    </a:p>
                    <a:p>
                      <a:pPr marL="742950" lvl="1" indent="-285750">
                        <a:lnSpc>
                          <a:spcPct val="100000"/>
                        </a:lnSpc>
                        <a:buFont typeface="Courier New" charset="0"/>
                        <a:buChar char="o"/>
                      </a:pPr>
                      <a:r>
                        <a:rPr lang="en-US" sz="1400" dirty="0"/>
                        <a:t>Full-array WLED displays have an array of white LEDs behind the screen. Full-array WLED LCDs are able to dim specific regions of the screen, resulting in a much higher contrast ratio than LCDs that use EL-WLED technology.</a:t>
                      </a:r>
                    </a:p>
                    <a:p>
                      <a:pPr marL="742950" lvl="1" indent="-285750">
                        <a:lnSpc>
                          <a:spcPct val="100000"/>
                        </a:lnSpc>
                        <a:buFont typeface="Courier New" charset="0"/>
                        <a:buChar char="o"/>
                      </a:pPr>
                      <a:endParaRPr lang="en-US" sz="1400" dirty="0"/>
                    </a:p>
                    <a:p>
                      <a:pPr marL="742950" lvl="1" indent="-285750">
                        <a:lnSpc>
                          <a:spcPct val="100000"/>
                        </a:lnSpc>
                        <a:buFont typeface="Courier New" charset="0"/>
                        <a:buChar char="o"/>
                      </a:pPr>
                      <a:r>
                        <a:rPr lang="en-US" sz="1400" dirty="0"/>
                        <a:t>RGB-LED displays have an array of special LEDs that are able to emit red, green, and blue light, resulting in superior color accuracy. RGB-LED displays are the most expensive type of backlighting technology.</a:t>
                      </a:r>
                    </a:p>
                    <a:p>
                      <a:pPr marL="742950" lvl="1" indent="-285750">
                        <a:lnSpc>
                          <a:spcPct val="100000"/>
                        </a:lnSpc>
                        <a:buFont typeface="Courier New" charset="0"/>
                        <a:buChar char="o"/>
                      </a:pPr>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370840">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Note: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Older LCD monitors, and some LCD HDTVs, use cold cathode fluorescent lamps (CCFLs) for</a:t>
                      </a:r>
                      <a:r>
                        <a:rPr lang="en-US" sz="1400" i="1" baseline="0" dirty="0"/>
                        <a:t> </a:t>
                      </a:r>
                      <a:r>
                        <a:rPr lang="en-US" sz="1400" i="1" dirty="0"/>
                        <a:t>backlighting. CCFLs are able to produce better colors than EL-WLED and full-array WLED</a:t>
                      </a:r>
                      <a:r>
                        <a:rPr lang="en-US" sz="1400" i="1" baseline="0" dirty="0"/>
                        <a:t> </a:t>
                      </a:r>
                      <a:r>
                        <a:rPr lang="en-US" sz="1400" i="1" dirty="0"/>
                        <a:t>technologies, but consume a lot more energy and require an internal inverter.</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668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8892" y="146703"/>
            <a:ext cx="5077098" cy="523220"/>
          </a:xfrm>
          <a:prstGeom prst="rect">
            <a:avLst/>
          </a:prstGeom>
          <a:noFill/>
        </p:spPr>
        <p:txBody>
          <a:bodyPr wrap="square" rtlCol="0">
            <a:spAutoFit/>
          </a:bodyPr>
          <a:lstStyle/>
          <a:p>
            <a:pPr algn="ctr"/>
            <a:r>
              <a:rPr lang="en-US" sz="2800" b="1" dirty="0"/>
              <a:t>4.4 Display Devices: (</a:t>
            </a:r>
            <a:r>
              <a:rPr lang="en-US" sz="2800" b="1"/>
              <a:t>LCD)</a:t>
            </a:r>
            <a:endParaRPr lang="en-US" sz="2800" dirty="0"/>
          </a:p>
        </p:txBody>
      </p:sp>
      <p:sp>
        <p:nvSpPr>
          <p:cNvPr id="2" name="TextBox 1"/>
          <p:cNvSpPr txBox="1"/>
          <p:nvPr/>
        </p:nvSpPr>
        <p:spPr>
          <a:xfrm>
            <a:off x="802085" y="669923"/>
            <a:ext cx="11236363" cy="338554"/>
          </a:xfrm>
          <a:prstGeom prst="rect">
            <a:avLst/>
          </a:prstGeom>
          <a:noFill/>
        </p:spPr>
        <p:txBody>
          <a:bodyPr wrap="square" rtlCol="0">
            <a:spAutoFit/>
          </a:bodyPr>
          <a:lstStyle/>
          <a:p>
            <a:r>
              <a:rPr lang="en-US" sz="1600" b="1" dirty="0"/>
              <a:t>LCDs use one of the following panel technologies:</a:t>
            </a:r>
          </a:p>
        </p:txBody>
      </p:sp>
      <p:graphicFrame>
        <p:nvGraphicFramePr>
          <p:cNvPr id="3" name="Table 2"/>
          <p:cNvGraphicFramePr>
            <a:graphicFrameLocks noGrp="1"/>
          </p:cNvGraphicFramePr>
          <p:nvPr>
            <p:extLst>
              <p:ext uri="{D42A27DB-BD31-4B8C-83A1-F6EECF244321}">
                <p14:modId xmlns:p14="http://schemas.microsoft.com/office/powerpoint/2010/main" val="360389607"/>
              </p:ext>
            </p:extLst>
          </p:nvPr>
        </p:nvGraphicFramePr>
        <p:xfrm>
          <a:off x="802085" y="1008477"/>
          <a:ext cx="10770711" cy="5125720"/>
        </p:xfrm>
        <a:graphic>
          <a:graphicData uri="http://schemas.openxmlformats.org/drawingml/2006/table">
            <a:tbl>
              <a:tblPr firstRow="1" bandRow="1">
                <a:tableStyleId>{5C22544A-7EE6-4342-B048-85BDC9FD1C3A}</a:tableStyleId>
              </a:tblPr>
              <a:tblGrid>
                <a:gridCol w="1601481">
                  <a:extLst>
                    <a:ext uri="{9D8B030D-6E8A-4147-A177-3AD203B41FA5}">
                      <a16:colId xmlns:a16="http://schemas.microsoft.com/office/drawing/2014/main" val="20000"/>
                    </a:ext>
                  </a:extLst>
                </a:gridCol>
                <a:gridCol w="635725">
                  <a:extLst>
                    <a:ext uri="{9D8B030D-6E8A-4147-A177-3AD203B41FA5}">
                      <a16:colId xmlns:a16="http://schemas.microsoft.com/office/drawing/2014/main" val="20001"/>
                    </a:ext>
                  </a:extLst>
                </a:gridCol>
                <a:gridCol w="8533505">
                  <a:extLst>
                    <a:ext uri="{9D8B030D-6E8A-4147-A177-3AD203B41FA5}">
                      <a16:colId xmlns:a16="http://schemas.microsoft.com/office/drawing/2014/main" val="20002"/>
                    </a:ext>
                  </a:extLst>
                </a:gridCol>
              </a:tblGrid>
              <a:tr h="370840">
                <a:tc>
                  <a:txBody>
                    <a:bodyPr/>
                    <a:lstStyle/>
                    <a:p>
                      <a:r>
                        <a:rPr lang="en-US" sz="1400" b="1" dirty="0"/>
                        <a:t>Display Type</a:t>
                      </a:r>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tc hMerge="1">
                  <a:txBody>
                    <a:bodyPr/>
                    <a:lstStyle/>
                    <a:p>
                      <a:endParaRPr lang="en-US"/>
                    </a:p>
                  </a:txBody>
                  <a:tcPr/>
                </a:tc>
                <a:extLst>
                  <a:ext uri="{0D108BD9-81ED-4DB2-BD59-A6C34878D82A}">
                    <a16:rowId xmlns:a16="http://schemas.microsoft.com/office/drawing/2014/main" val="10000"/>
                  </a:ext>
                </a:extLst>
              </a:tr>
              <a:tr h="370840">
                <a:tc rowSpan="3">
                  <a:txBody>
                    <a:bodyPr/>
                    <a:lstStyle/>
                    <a:p>
                      <a:r>
                        <a:rPr lang="en-US" sz="1400" dirty="0"/>
                        <a:t>TN (twisted </a:t>
                      </a:r>
                      <a:r>
                        <a:rPr lang="en-US" sz="1400" dirty="0" err="1"/>
                        <a:t>nematic</a:t>
                      </a:r>
                      <a:r>
                        <a:rPr lang="en-US" sz="1400" dirty="0"/>
                        <a:t>) panels</a:t>
                      </a:r>
                    </a:p>
                  </a:txBody>
                  <a:tcPr/>
                </a:tc>
                <a:tc gridSpan="2">
                  <a:txBody>
                    <a:bodyPr/>
                    <a:lstStyle/>
                    <a:p>
                      <a:pPr marL="285750" indent="-285750">
                        <a:buFont typeface="Courier New" charset="0"/>
                        <a:buChar char="o"/>
                      </a:pPr>
                      <a:r>
                        <a:rPr lang="en-US" sz="1400" dirty="0"/>
                        <a:t>TN (twisted </a:t>
                      </a:r>
                      <a:r>
                        <a:rPr lang="en-US" sz="1400" dirty="0" err="1"/>
                        <a:t>nematic</a:t>
                      </a:r>
                      <a:r>
                        <a:rPr lang="en-US" sz="1400" dirty="0"/>
                        <a:t>) panels are the most common technology used by LCDs. </a:t>
                      </a:r>
                    </a:p>
                    <a:p>
                      <a:pPr marL="285750" indent="-285750">
                        <a:buFont typeface="Courier New" charset="0"/>
                        <a:buChar char="o"/>
                      </a:pPr>
                      <a:endParaRPr lang="en-US" sz="1400" dirty="0"/>
                    </a:p>
                    <a:p>
                      <a:pPr marL="742950" lvl="1" indent="-285750">
                        <a:buFont typeface="Arial" charset="0"/>
                        <a:buChar char="•"/>
                      </a:pPr>
                      <a:r>
                        <a:rPr lang="en-US" sz="1400" dirty="0"/>
                        <a:t>TN panels have very good response times (1–5 </a:t>
                      </a:r>
                      <a:r>
                        <a:rPr lang="en-US" sz="1400" dirty="0" err="1"/>
                        <a:t>ms</a:t>
                      </a:r>
                      <a:r>
                        <a:rPr lang="en-US" sz="1400" dirty="0"/>
                        <a:t>) and refresh rates (60–144 Hz), so are great for PC gaming.</a:t>
                      </a:r>
                    </a:p>
                    <a:p>
                      <a:endParaRPr lang="en-US" sz="1400" dirty="0"/>
                    </a:p>
                    <a:p>
                      <a:pPr marL="1257300" lvl="2" indent="-342900">
                        <a:buFont typeface="+mj-lt"/>
                        <a:buAutoNum type="alphaLcPeriod"/>
                      </a:pPr>
                      <a:r>
                        <a:rPr lang="en-US" sz="1400" dirty="0"/>
                        <a:t>TN panels have imperfect color reproduction due to the fact that only 6-bits per color can be displayed. They mimic true 24-bit color using dithering and other techniques.</a:t>
                      </a:r>
                    </a:p>
                    <a:p>
                      <a:pPr marL="1371600" lvl="2" indent="-457200">
                        <a:buFont typeface="+mj-lt"/>
                        <a:buAutoNum type="alphaLcPeriod"/>
                      </a:pPr>
                      <a:endParaRPr lang="en-US" sz="1400" dirty="0"/>
                    </a:p>
                    <a:p>
                      <a:pPr marL="1257300" lvl="2" indent="-342900">
                        <a:buFont typeface="+mj-lt"/>
                        <a:buAutoNum type="alphaLcPeriod"/>
                      </a:pPr>
                      <a:r>
                        <a:rPr lang="en-US" sz="1400" dirty="0"/>
                        <a:t>TN panels have poor viewing angles and contrast ratios.</a:t>
                      </a:r>
                    </a:p>
                    <a:p>
                      <a:endParaRPr lang="en-US" sz="1400" dirty="0"/>
                    </a:p>
                  </a:txBody>
                  <a:tcPr/>
                </a:tc>
                <a:tc hMerge="1">
                  <a:txBody>
                    <a:bodyPr/>
                    <a:lstStyle/>
                    <a:p>
                      <a:endParaRPr lang="en-US"/>
                    </a:p>
                  </a:txBody>
                  <a:tcPr/>
                </a:tc>
                <a:extLst>
                  <a:ext uri="{0D108BD9-81ED-4DB2-BD59-A6C34878D82A}">
                    <a16:rowId xmlns:a16="http://schemas.microsoft.com/office/drawing/2014/main" val="10001"/>
                  </a:ext>
                </a:extLst>
              </a:tr>
              <a:tr h="370840">
                <a:tc vMerge="1">
                  <a:txBody>
                    <a:bodyPr/>
                    <a:lstStyle/>
                    <a:p>
                      <a:endParaRPr lang="en-US" sz="1400" dirty="0"/>
                    </a:p>
                  </a:txBody>
                  <a:tcPr/>
                </a:tc>
                <a:tc gridSpan="2">
                  <a:txBody>
                    <a:bodyPr/>
                    <a:lstStyle/>
                    <a:p>
                      <a:pPr marL="285750" lvl="0" indent="-285750">
                        <a:buFont typeface="Courier New" charset="0"/>
                        <a:buChar char="o"/>
                      </a:pPr>
                      <a:r>
                        <a:rPr lang="en-US" sz="1400" dirty="0"/>
                        <a:t>IPS (In-plane switching) panels have the best color reproduction quality and viewing angles among LCDs, making them well suited for graphic artists, designers, and photographers. </a:t>
                      </a:r>
                    </a:p>
                    <a:p>
                      <a:pPr lvl="0"/>
                      <a:endParaRPr lang="en-US" sz="1400" dirty="0"/>
                    </a:p>
                    <a:p>
                      <a:pPr marL="1257300" lvl="2" indent="-342900">
                        <a:buFont typeface="+mj-lt"/>
                        <a:buAutoNum type="alphaLcPeriod"/>
                      </a:pPr>
                      <a:r>
                        <a:rPr lang="en-US" sz="1400" dirty="0"/>
                        <a:t>IPS panels have relatively slow response times (5–16 </a:t>
                      </a:r>
                      <a:r>
                        <a:rPr lang="en-US" sz="1400" dirty="0" err="1"/>
                        <a:t>ms</a:t>
                      </a:r>
                      <a:r>
                        <a:rPr lang="en-US" sz="1400" dirty="0"/>
                        <a:t>) and refresh rates (60 Hz) and have a slight purple tint in blacks when viewed from a wide angle.</a:t>
                      </a:r>
                    </a:p>
                    <a:p>
                      <a:pPr marL="1371600" lvl="2" indent="-457200">
                        <a:buFont typeface="+mj-lt"/>
                        <a:buAutoNum type="alphaLcPeriod"/>
                      </a:pPr>
                      <a:endParaRPr lang="en-US" sz="1400" dirty="0"/>
                    </a:p>
                    <a:p>
                      <a:pPr marL="1257300" lvl="2" indent="-342900">
                        <a:buFont typeface="+mj-lt"/>
                        <a:buAutoNum type="alphaLcPeriod"/>
                      </a:pPr>
                      <a:r>
                        <a:rPr lang="en-US" sz="1400" dirty="0"/>
                        <a:t>High-end IPS LCDs are very expensive (over $1000).</a:t>
                      </a:r>
                    </a:p>
                    <a:p>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Because of how they draw frames, LCDs suffer from motion blur (also called ghosting) when fast movements occur on the display. While motion blur can be reduced with higher refresh rates and lower response times, it can’t be eliminated entirely.</a:t>
                      </a:r>
                    </a:p>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202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144hzmonitors.com/wp-content/uploads/2016/09/IPS-vs-TN.png"/>
          <p:cNvPicPr>
            <a:picLocks noChangeAspect="1" noChangeArrowheads="1"/>
          </p:cNvPicPr>
          <p:nvPr/>
        </p:nvPicPr>
        <p:blipFill>
          <a:blip r:embed="rId2" cstate="print"/>
          <a:srcRect/>
          <a:stretch>
            <a:fillRect/>
          </a:stretch>
        </p:blipFill>
        <p:spPr bwMode="auto">
          <a:xfrm>
            <a:off x="696686" y="669923"/>
            <a:ext cx="10987925" cy="5485824"/>
          </a:xfrm>
          <a:prstGeom prst="rect">
            <a:avLst/>
          </a:prstGeom>
          <a:noFill/>
        </p:spPr>
      </p:pic>
      <p:sp>
        <p:nvSpPr>
          <p:cNvPr id="5" name="TextBox 4"/>
          <p:cNvSpPr txBox="1"/>
          <p:nvPr/>
        </p:nvSpPr>
        <p:spPr>
          <a:xfrm>
            <a:off x="4787154" y="146703"/>
            <a:ext cx="2334409" cy="523220"/>
          </a:xfrm>
          <a:prstGeom prst="rect">
            <a:avLst/>
          </a:prstGeom>
          <a:noFill/>
        </p:spPr>
        <p:txBody>
          <a:bodyPr wrap="square" rtlCol="0">
            <a:spAutoFit/>
          </a:bodyPr>
          <a:lstStyle/>
          <a:p>
            <a:pPr algn="ctr"/>
            <a:r>
              <a:rPr lang="en-US" sz="2800" dirty="0"/>
              <a:t>CIAT CIS101A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4389" y="155411"/>
            <a:ext cx="4336868" cy="523220"/>
          </a:xfrm>
          <a:prstGeom prst="rect">
            <a:avLst/>
          </a:prstGeom>
          <a:noFill/>
        </p:spPr>
        <p:txBody>
          <a:bodyPr wrap="square" rtlCol="0">
            <a:spAutoFit/>
          </a:bodyPr>
          <a:lstStyle/>
          <a:p>
            <a:pPr algn="ctr"/>
            <a:r>
              <a:rPr lang="en-US" sz="2800" b="1" dirty="0"/>
              <a:t>4.4 Display Devices: (</a:t>
            </a:r>
            <a:r>
              <a:rPr lang="en-US" sz="2800" b="1"/>
              <a:t>LCD)</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639001040"/>
              </p:ext>
            </p:extLst>
          </p:nvPr>
        </p:nvGraphicFramePr>
        <p:xfrm>
          <a:off x="1065349" y="870857"/>
          <a:ext cx="10456092" cy="4432662"/>
        </p:xfrm>
        <a:graphic>
          <a:graphicData uri="http://schemas.openxmlformats.org/drawingml/2006/table">
            <a:tbl>
              <a:tblPr firstRow="1" bandRow="1">
                <a:tableStyleId>{5C22544A-7EE6-4342-B048-85BDC9FD1C3A}</a:tableStyleId>
              </a:tblPr>
              <a:tblGrid>
                <a:gridCol w="4299131">
                  <a:extLst>
                    <a:ext uri="{9D8B030D-6E8A-4147-A177-3AD203B41FA5}">
                      <a16:colId xmlns:a16="http://schemas.microsoft.com/office/drawing/2014/main" val="20000"/>
                    </a:ext>
                  </a:extLst>
                </a:gridCol>
                <a:gridCol w="6156961">
                  <a:extLst>
                    <a:ext uri="{9D8B030D-6E8A-4147-A177-3AD203B41FA5}">
                      <a16:colId xmlns:a16="http://schemas.microsoft.com/office/drawing/2014/main" val="20001"/>
                    </a:ext>
                  </a:extLst>
                </a:gridCol>
              </a:tblGrid>
              <a:tr h="40930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LCDs screens are used in the following devices:</a:t>
                      </a: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lvl="0"/>
                      <a:r>
                        <a:rPr lang="en-US" dirty="0"/>
                        <a:t>o HDTVs</a:t>
                      </a:r>
                    </a:p>
                    <a:p>
                      <a:pPr lvl="0"/>
                      <a:endParaRPr lang="en-US" dirty="0"/>
                    </a:p>
                    <a:p>
                      <a:pPr lvl="0"/>
                      <a:r>
                        <a:rPr lang="en-US" dirty="0"/>
                        <a:t>o Computer displays</a:t>
                      </a:r>
                    </a:p>
                    <a:p>
                      <a:pPr lvl="0"/>
                      <a:endParaRPr lang="en-US" dirty="0"/>
                    </a:p>
                    <a:p>
                      <a:pPr lvl="0"/>
                      <a:r>
                        <a:rPr lang="en-US" dirty="0"/>
                        <a:t>o Tablets</a:t>
                      </a:r>
                    </a:p>
                    <a:p>
                      <a:pPr lvl="0"/>
                      <a:endParaRPr lang="en-US" dirty="0"/>
                    </a:p>
                    <a:p>
                      <a:pPr lvl="0"/>
                      <a:r>
                        <a:rPr lang="en-US" dirty="0"/>
                        <a:t>o Smartphones</a:t>
                      </a:r>
                    </a:p>
                    <a:p>
                      <a:pPr lvl="0"/>
                      <a:endParaRPr lang="en-US" dirty="0"/>
                    </a:p>
                    <a:p>
                      <a:pPr lvl="0"/>
                      <a:r>
                        <a:rPr lang="en-US" dirty="0"/>
                        <a:t>o Mobile devices</a:t>
                      </a:r>
                    </a:p>
                    <a:p>
                      <a:pPr lvl="0"/>
                      <a:endParaRPr lang="en-US" dirty="0"/>
                    </a:p>
                    <a:p>
                      <a:pPr lvl="0"/>
                      <a:r>
                        <a:rPr lang="en-US" dirty="0"/>
                        <a:t>o Wearable technology</a:t>
                      </a:r>
                    </a:p>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i="1" dirty="0"/>
                        <a:t>Display devices that are called LED monitors or LED TVs are simply LCDs that use LED backlighting.</a:t>
                      </a:r>
                    </a:p>
                    <a:p>
                      <a:endParaRPr lang="en-US" dirty="0"/>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7214633" y="1458685"/>
            <a:ext cx="1607151" cy="1489891"/>
          </a:xfrm>
          <a:prstGeom prst="rect">
            <a:avLst/>
          </a:prstGeom>
        </p:spPr>
      </p:pic>
      <p:pic>
        <p:nvPicPr>
          <p:cNvPr id="7" name="Picture 6"/>
          <p:cNvPicPr>
            <a:picLocks noChangeAspect="1"/>
          </p:cNvPicPr>
          <p:nvPr/>
        </p:nvPicPr>
        <p:blipFill>
          <a:blip r:embed="rId3"/>
          <a:stretch>
            <a:fillRect/>
          </a:stretch>
        </p:blipFill>
        <p:spPr>
          <a:xfrm>
            <a:off x="8913458" y="1458685"/>
            <a:ext cx="2398977" cy="1489891"/>
          </a:xfrm>
          <a:prstGeom prst="rect">
            <a:avLst/>
          </a:prstGeom>
        </p:spPr>
      </p:pic>
      <p:pic>
        <p:nvPicPr>
          <p:cNvPr id="8" name="Picture 7"/>
          <p:cNvPicPr>
            <a:picLocks noChangeAspect="1"/>
          </p:cNvPicPr>
          <p:nvPr/>
        </p:nvPicPr>
        <p:blipFill>
          <a:blip r:embed="rId4"/>
          <a:stretch>
            <a:fillRect/>
          </a:stretch>
        </p:blipFill>
        <p:spPr>
          <a:xfrm>
            <a:off x="9437631" y="3065417"/>
            <a:ext cx="1874804" cy="1442720"/>
          </a:xfrm>
          <a:prstGeom prst="rect">
            <a:avLst/>
          </a:prstGeom>
        </p:spPr>
      </p:pic>
      <p:pic>
        <p:nvPicPr>
          <p:cNvPr id="12" name="Picture 11"/>
          <p:cNvPicPr>
            <a:picLocks noChangeAspect="1"/>
          </p:cNvPicPr>
          <p:nvPr/>
        </p:nvPicPr>
        <p:blipFill>
          <a:blip r:embed="rId5"/>
          <a:stretch>
            <a:fillRect/>
          </a:stretch>
        </p:blipFill>
        <p:spPr>
          <a:xfrm>
            <a:off x="5625315" y="1458684"/>
            <a:ext cx="1493101" cy="1493101"/>
          </a:xfrm>
          <a:prstGeom prst="rect">
            <a:avLst/>
          </a:prstGeom>
        </p:spPr>
      </p:pic>
      <p:pic>
        <p:nvPicPr>
          <p:cNvPr id="13" name="Picture 12"/>
          <p:cNvPicPr>
            <a:picLocks noChangeAspect="1"/>
          </p:cNvPicPr>
          <p:nvPr/>
        </p:nvPicPr>
        <p:blipFill>
          <a:blip r:embed="rId6"/>
          <a:stretch>
            <a:fillRect/>
          </a:stretch>
        </p:blipFill>
        <p:spPr>
          <a:xfrm>
            <a:off x="7398313" y="3074126"/>
            <a:ext cx="1926106" cy="1442720"/>
          </a:xfrm>
          <a:prstGeom prst="rect">
            <a:avLst/>
          </a:prstGeom>
        </p:spPr>
      </p:pic>
      <p:pic>
        <p:nvPicPr>
          <p:cNvPr id="14" name="Picture 13"/>
          <p:cNvPicPr>
            <a:picLocks noChangeAspect="1"/>
          </p:cNvPicPr>
          <p:nvPr/>
        </p:nvPicPr>
        <p:blipFill>
          <a:blip r:embed="rId7"/>
          <a:stretch>
            <a:fillRect/>
          </a:stretch>
        </p:blipFill>
        <p:spPr>
          <a:xfrm>
            <a:off x="5625316" y="3065417"/>
            <a:ext cx="1659785" cy="1431622"/>
          </a:xfrm>
          <a:prstGeom prst="rect">
            <a:avLst/>
          </a:prstGeom>
        </p:spPr>
      </p:pic>
    </p:spTree>
    <p:extLst>
      <p:ext uri="{BB962C8B-B14F-4D97-AF65-F5344CB8AC3E}">
        <p14:creationId xmlns:p14="http://schemas.microsoft.com/office/powerpoint/2010/main" val="396479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9222" y="120577"/>
            <a:ext cx="4798423" cy="1077218"/>
          </a:xfrm>
          <a:prstGeom prst="rect">
            <a:avLst/>
          </a:prstGeom>
          <a:noFill/>
        </p:spPr>
        <p:txBody>
          <a:bodyPr wrap="square" rtlCol="0">
            <a:spAutoFit/>
          </a:bodyPr>
          <a:lstStyle/>
          <a:p>
            <a:r>
              <a:rPr lang="en-US" sz="2800" b="1"/>
              <a:t>4.4 </a:t>
            </a:r>
            <a:r>
              <a:rPr lang="en-US" sz="2800" b="1" dirty="0"/>
              <a:t>Display Devices: (Plasma)</a:t>
            </a:r>
          </a:p>
          <a:p>
            <a:endParaRPr lang="en-US" sz="800" b="1" dirty="0"/>
          </a:p>
          <a:p>
            <a:pPr algn="ctr"/>
            <a:endParaRPr lang="en-US" sz="2800" dirty="0"/>
          </a:p>
        </p:txBody>
      </p:sp>
      <p:pic>
        <p:nvPicPr>
          <p:cNvPr id="6147" name="Picture 3"/>
          <p:cNvPicPr>
            <a:picLocks noChangeAspect="1" noChangeArrowheads="1"/>
          </p:cNvPicPr>
          <p:nvPr/>
        </p:nvPicPr>
        <p:blipFill>
          <a:blip r:embed="rId2" cstate="print"/>
          <a:srcRect/>
          <a:stretch>
            <a:fillRect/>
          </a:stretch>
        </p:blipFill>
        <p:spPr bwMode="auto">
          <a:xfrm>
            <a:off x="487678" y="794536"/>
            <a:ext cx="10981510" cy="4994055"/>
          </a:xfrm>
          <a:prstGeom prst="rect">
            <a:avLst/>
          </a:prstGeom>
          <a:noFill/>
          <a:ln w="9525">
            <a:noFill/>
            <a:miter lim="800000"/>
            <a:headEnd/>
            <a:tailEnd/>
          </a:ln>
        </p:spPr>
      </p:pic>
    </p:spTree>
    <p:extLst>
      <p:ext uri="{BB962C8B-B14F-4D97-AF65-F5344CB8AC3E}">
        <p14:creationId xmlns:p14="http://schemas.microsoft.com/office/powerpoint/2010/main" val="4262669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2754" y="111868"/>
            <a:ext cx="4356846" cy="523220"/>
          </a:xfrm>
          <a:prstGeom prst="rect">
            <a:avLst/>
          </a:prstGeom>
          <a:noFill/>
        </p:spPr>
        <p:txBody>
          <a:bodyPr wrap="square" rtlCol="0">
            <a:spAutoFit/>
          </a:bodyPr>
          <a:lstStyle/>
          <a:p>
            <a:pPr algn="ctr"/>
            <a:r>
              <a:rPr lang="en-US" sz="2800" b="1" dirty="0"/>
              <a:t>4.4 Display Devices: (</a:t>
            </a:r>
            <a:r>
              <a:rPr lang="en-US" sz="2800" b="1"/>
              <a:t>OLED)</a:t>
            </a:r>
            <a:endParaRPr lang="en-US" sz="2800" b="1" dirty="0"/>
          </a:p>
        </p:txBody>
      </p:sp>
      <p:sp>
        <p:nvSpPr>
          <p:cNvPr id="2" name="TextBox 1"/>
          <p:cNvSpPr txBox="1"/>
          <p:nvPr/>
        </p:nvSpPr>
        <p:spPr>
          <a:xfrm>
            <a:off x="580016" y="980872"/>
            <a:ext cx="11236363" cy="1600438"/>
          </a:xfrm>
          <a:prstGeom prst="rect">
            <a:avLst/>
          </a:prstGeom>
          <a:noFill/>
        </p:spPr>
        <p:txBody>
          <a:bodyPr wrap="square" rtlCol="0">
            <a:spAutoFit/>
          </a:bodyPr>
          <a:lstStyle/>
          <a:p>
            <a:endParaRPr lang="en-US" sz="800" b="1" dirty="0"/>
          </a:p>
          <a:p>
            <a:r>
              <a:rPr lang="en-US" b="1" dirty="0"/>
              <a:t>	</a:t>
            </a:r>
            <a:r>
              <a:rPr lang="en-US" dirty="0"/>
              <a:t>		</a:t>
            </a:r>
          </a:p>
          <a:p>
            <a:r>
              <a:rPr lang="en-US" dirty="0"/>
              <a:t>		</a:t>
            </a:r>
          </a:p>
          <a:p>
            <a:r>
              <a:rPr lang="en-US" dirty="0"/>
              <a:t>		</a:t>
            </a:r>
          </a:p>
          <a:p>
            <a:r>
              <a:rPr lang="en-US" dirty="0"/>
              <a:t>		</a:t>
            </a:r>
          </a:p>
          <a:p>
            <a:r>
              <a:rPr 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1456764834"/>
              </p:ext>
            </p:extLst>
          </p:nvPr>
        </p:nvGraphicFramePr>
        <p:xfrm>
          <a:off x="769255" y="822959"/>
          <a:ext cx="10186128" cy="4602480"/>
        </p:xfrm>
        <a:graphic>
          <a:graphicData uri="http://schemas.openxmlformats.org/drawingml/2006/table">
            <a:tbl>
              <a:tblPr firstRow="1" bandRow="1">
                <a:tableStyleId>{5C22544A-7EE6-4342-B048-85BDC9FD1C3A}</a:tableStyleId>
              </a:tblPr>
              <a:tblGrid>
                <a:gridCol w="763454">
                  <a:extLst>
                    <a:ext uri="{9D8B030D-6E8A-4147-A177-3AD203B41FA5}">
                      <a16:colId xmlns:a16="http://schemas.microsoft.com/office/drawing/2014/main" val="20000"/>
                    </a:ext>
                  </a:extLst>
                </a:gridCol>
                <a:gridCol w="1123406">
                  <a:extLst>
                    <a:ext uri="{9D8B030D-6E8A-4147-A177-3AD203B41FA5}">
                      <a16:colId xmlns:a16="http://schemas.microsoft.com/office/drawing/2014/main" val="20001"/>
                    </a:ext>
                  </a:extLst>
                </a:gridCol>
                <a:gridCol w="8299268">
                  <a:extLst>
                    <a:ext uri="{9D8B030D-6E8A-4147-A177-3AD203B41FA5}">
                      <a16:colId xmlns:a16="http://schemas.microsoft.com/office/drawing/2014/main" val="20002"/>
                    </a:ext>
                  </a:extLst>
                </a:gridCol>
              </a:tblGrid>
              <a:tr h="370840">
                <a:tc gridSpan="2">
                  <a:txBody>
                    <a:bodyPr/>
                    <a:lstStyle/>
                    <a:p>
                      <a:r>
                        <a:rPr lang="en-US" b="1" dirty="0"/>
                        <a:t>Display Type</a:t>
                      </a:r>
                      <a:endParaRPr lang="en-US" dirty="0"/>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10000"/>
                  </a:ext>
                </a:extLst>
              </a:tr>
              <a:tr h="370840">
                <a:tc rowSpan="5" gridSpan="2">
                  <a:txBody>
                    <a:bodyPr/>
                    <a:lstStyle/>
                    <a:p>
                      <a:r>
                        <a:rPr lang="en-US" sz="1400" dirty="0"/>
                        <a:t>OLED</a:t>
                      </a:r>
                    </a:p>
                  </a:txBody>
                  <a:tcPr/>
                </a:tc>
                <a:tc rowSpan="5"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OLED displays use a thin layer of an organic compound (called an OLED) that lights up in response to an electrical current. </a:t>
                      </a:r>
                    </a:p>
                    <a:p>
                      <a:endParaRPr lang="en-US" sz="1400" dirty="0"/>
                    </a:p>
                  </a:txBody>
                  <a:tcPr/>
                </a:tc>
                <a:extLst>
                  <a:ext uri="{0D108BD9-81ED-4DB2-BD59-A6C34878D82A}">
                    <a16:rowId xmlns:a16="http://schemas.microsoft.com/office/drawing/2014/main" val="10001"/>
                  </a:ext>
                </a:extLst>
              </a:tr>
              <a:tr h="370840">
                <a:tc gridSpan="2" vMerge="1">
                  <a:txBody>
                    <a:bodyPr/>
                    <a:lstStyle/>
                    <a:p>
                      <a:endParaRPr lang="en-US" dirty="0"/>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OLED displays are more efficient, offer a wider viewing angle, and provide faster response times (&lt; 0.01 </a:t>
                      </a:r>
                      <a:r>
                        <a:rPr lang="en-US" sz="1400" dirty="0" err="1"/>
                        <a:t>ms</a:t>
                      </a:r>
                      <a:r>
                        <a:rPr lang="en-US" sz="1400" dirty="0"/>
                        <a:t>). </a:t>
                      </a:r>
                    </a:p>
                    <a:p>
                      <a:endParaRPr lang="en-US" sz="1400" dirty="0"/>
                    </a:p>
                  </a:txBody>
                  <a:tcPr/>
                </a:tc>
                <a:extLst>
                  <a:ext uri="{0D108BD9-81ED-4DB2-BD59-A6C34878D82A}">
                    <a16:rowId xmlns:a16="http://schemas.microsoft.com/office/drawing/2014/main" val="10002"/>
                  </a:ext>
                </a:extLst>
              </a:tr>
              <a:tr h="370840">
                <a:tc gridSpan="2" vMerge="1">
                  <a:txBody>
                    <a:bodyPr/>
                    <a:lstStyle/>
                    <a:p>
                      <a:endParaRPr lang="en-US" dirty="0"/>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However, they are costly to manufacture; OLEDs are the most expensive type of display device. </a:t>
                      </a:r>
                    </a:p>
                    <a:p>
                      <a:endParaRPr lang="en-US" sz="1400" dirty="0"/>
                    </a:p>
                  </a:txBody>
                  <a:tcPr/>
                </a:tc>
                <a:extLst>
                  <a:ext uri="{0D108BD9-81ED-4DB2-BD59-A6C34878D82A}">
                    <a16:rowId xmlns:a16="http://schemas.microsoft.com/office/drawing/2014/main" val="10003"/>
                  </a:ext>
                </a:extLst>
              </a:tr>
              <a:tr h="370840">
                <a:tc gridSpan="2" vMerge="1">
                  <a:txBody>
                    <a:bodyPr/>
                    <a:lstStyle/>
                    <a:p>
                      <a:endParaRPr lang="en-US" dirty="0"/>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In addition, the pixels in OLEDs (the organic compound) wears out faster than the pixels in LED or plasma displays.</a:t>
                      </a:r>
                    </a:p>
                    <a:p>
                      <a:endParaRPr lang="en-US" sz="1400" dirty="0"/>
                    </a:p>
                  </a:txBody>
                  <a:tcPr/>
                </a:tc>
                <a:extLst>
                  <a:ext uri="{0D108BD9-81ED-4DB2-BD59-A6C34878D82A}">
                    <a16:rowId xmlns:a16="http://schemas.microsoft.com/office/drawing/2014/main" val="10004"/>
                  </a:ext>
                </a:extLst>
              </a:tr>
              <a:tr h="370840">
                <a:tc gridSpan="2" vMerge="1">
                  <a:txBody>
                    <a:bodyPr/>
                    <a:lstStyle/>
                    <a:p>
                      <a:endParaRPr lang="en-US" dirty="0"/>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OLEDs can be used in any device that uses a flat-panel display. And because of their size, OLEDs can even be used in textiles (e.g., clothing and upholstery).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0005"/>
                  </a:ext>
                </a:extLst>
              </a:tr>
              <a:tr h="370840">
                <a:tc>
                  <a:txBody>
                    <a:bodyPr/>
                    <a:lstStyle/>
                    <a:p>
                      <a:r>
                        <a:rPr lang="en-US" sz="1400" b="1" dirty="0"/>
                        <a:t>Note:</a:t>
                      </a:r>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Flexible materials can be used to create OLED screens, resulting in a bendable—sometimes even foldable—screen. These types of OLEDs are called FOLEDs (flexible OLEDs).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4377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06931"/>
            <a:ext cx="5111931" cy="523220"/>
          </a:xfrm>
          <a:prstGeom prst="rect">
            <a:avLst/>
          </a:prstGeom>
          <a:noFill/>
        </p:spPr>
        <p:txBody>
          <a:bodyPr wrap="square" rtlCol="0">
            <a:spAutoFit/>
          </a:bodyPr>
          <a:lstStyle/>
          <a:p>
            <a:pPr algn="ctr"/>
            <a:r>
              <a:rPr lang="en-US" sz="2800" b="1" dirty="0"/>
              <a:t>4.1 Peripheral </a:t>
            </a:r>
            <a:r>
              <a:rPr lang="en-US" sz="2800" b="1"/>
              <a:t>Devices:</a:t>
            </a:r>
            <a:endParaRPr lang="en-US" sz="2800" b="1" dirty="0"/>
          </a:p>
        </p:txBody>
      </p:sp>
      <p:sp>
        <p:nvSpPr>
          <p:cNvPr id="2" name="TextBox 1"/>
          <p:cNvSpPr txBox="1"/>
          <p:nvPr/>
        </p:nvSpPr>
        <p:spPr>
          <a:xfrm>
            <a:off x="391887" y="630151"/>
            <a:ext cx="11236363" cy="338554"/>
          </a:xfrm>
          <a:prstGeom prst="rect">
            <a:avLst/>
          </a:prstGeom>
          <a:noFill/>
        </p:spPr>
        <p:txBody>
          <a:bodyPr wrap="square" rtlCol="0">
            <a:spAutoFit/>
          </a:bodyPr>
          <a:lstStyle/>
          <a:p>
            <a:r>
              <a:rPr lang="en-US" sz="1600" b="1" dirty="0"/>
              <a:t>The following table describes some of the most common peripheral devices:</a:t>
            </a:r>
          </a:p>
        </p:txBody>
      </p:sp>
      <p:graphicFrame>
        <p:nvGraphicFramePr>
          <p:cNvPr id="3" name="Table 2"/>
          <p:cNvGraphicFramePr>
            <a:graphicFrameLocks noGrp="1"/>
          </p:cNvGraphicFramePr>
          <p:nvPr>
            <p:extLst>
              <p:ext uri="{D42A27DB-BD31-4B8C-83A1-F6EECF244321}">
                <p14:modId xmlns:p14="http://schemas.microsoft.com/office/powerpoint/2010/main" val="474742613"/>
              </p:ext>
            </p:extLst>
          </p:nvPr>
        </p:nvGraphicFramePr>
        <p:xfrm>
          <a:off x="391887" y="1052851"/>
          <a:ext cx="11321144" cy="5176897"/>
        </p:xfrm>
        <a:graphic>
          <a:graphicData uri="http://schemas.openxmlformats.org/drawingml/2006/table">
            <a:tbl>
              <a:tblPr firstRow="1" bandRow="1">
                <a:tableStyleId>{5C22544A-7EE6-4342-B048-85BDC9FD1C3A}</a:tableStyleId>
              </a:tblPr>
              <a:tblGrid>
                <a:gridCol w="958495">
                  <a:extLst>
                    <a:ext uri="{9D8B030D-6E8A-4147-A177-3AD203B41FA5}">
                      <a16:colId xmlns:a16="http://schemas.microsoft.com/office/drawing/2014/main" val="20000"/>
                    </a:ext>
                  </a:extLst>
                </a:gridCol>
                <a:gridCol w="8631175">
                  <a:extLst>
                    <a:ext uri="{9D8B030D-6E8A-4147-A177-3AD203B41FA5}">
                      <a16:colId xmlns:a16="http://schemas.microsoft.com/office/drawing/2014/main" val="20001"/>
                    </a:ext>
                  </a:extLst>
                </a:gridCol>
                <a:gridCol w="1731474">
                  <a:extLst>
                    <a:ext uri="{9D8B030D-6E8A-4147-A177-3AD203B41FA5}">
                      <a16:colId xmlns:a16="http://schemas.microsoft.com/office/drawing/2014/main" val="20002"/>
                    </a:ext>
                  </a:extLst>
                </a:gridCol>
              </a:tblGrid>
              <a:tr h="295173">
                <a:tc>
                  <a:txBody>
                    <a:bodyPr/>
                    <a:lstStyle/>
                    <a:p>
                      <a:r>
                        <a:rPr lang="en-US" sz="1200" dirty="0"/>
                        <a:t>Device </a:t>
                      </a:r>
                    </a:p>
                  </a:txBody>
                  <a:tcPr/>
                </a:tc>
                <a:tc>
                  <a:txBody>
                    <a:bodyPr/>
                    <a:lstStyle/>
                    <a:p>
                      <a:r>
                        <a:rPr lang="en-US" sz="1200" dirty="0"/>
                        <a:t>Considerations</a:t>
                      </a:r>
                    </a:p>
                  </a:txBody>
                  <a:tcPr/>
                </a:tc>
                <a:tc rowSpan="4">
                  <a:txBody>
                    <a:bodyPr/>
                    <a:lstStyle/>
                    <a:p>
                      <a:endParaRPr lang="en-US" sz="1200" dirty="0"/>
                    </a:p>
                  </a:txBody>
                  <a:tcPr/>
                </a:tc>
                <a:extLst>
                  <a:ext uri="{0D108BD9-81ED-4DB2-BD59-A6C34878D82A}">
                    <a16:rowId xmlns:a16="http://schemas.microsoft.com/office/drawing/2014/main" val="10000"/>
                  </a:ext>
                </a:extLst>
              </a:tr>
              <a:tr h="1064251">
                <a:tc>
                  <a:txBody>
                    <a:bodyPr/>
                    <a:lstStyle/>
                    <a:p>
                      <a:r>
                        <a:rPr lang="en-US" sz="1200" dirty="0"/>
                        <a:t>Keyboard</a:t>
                      </a:r>
                    </a:p>
                  </a:txBody>
                  <a:tcPr/>
                </a:tc>
                <a:tc>
                  <a:txBody>
                    <a:bodyPr/>
                    <a:lstStyle/>
                    <a:p>
                      <a:r>
                        <a:rPr lang="en-US" sz="1200" dirty="0"/>
                        <a:t>Keyboards</a:t>
                      </a:r>
                      <a:r>
                        <a:rPr lang="en-US" sz="1200" baseline="0" dirty="0"/>
                        <a:t> connect through a USB port.  Many keyboards include special function keys that simplify playing music or browsing the internet.  Some keyboards include a build-in USB port that can be used to connect other peripheral devices.</a:t>
                      </a:r>
                    </a:p>
                    <a:p>
                      <a:r>
                        <a:rPr lang="en-US" sz="1200" baseline="0" dirty="0"/>
                        <a:t>Almost every desktop computer requires at least a keyboard to function. Most computers require a keyboard, mouse, and display device in order to function properly.</a:t>
                      </a:r>
                      <a:endParaRPr lang="en-US" sz="1200" dirty="0"/>
                    </a:p>
                  </a:txBody>
                  <a:tcPr/>
                </a:tc>
                <a:tc vMerge="1">
                  <a:txBody>
                    <a:bodyPr/>
                    <a:lstStyle/>
                    <a:p>
                      <a:endParaRPr lang="en-US" sz="1200" dirty="0"/>
                    </a:p>
                  </a:txBody>
                  <a:tcPr/>
                </a:tc>
                <a:extLst>
                  <a:ext uri="{0D108BD9-81ED-4DB2-BD59-A6C34878D82A}">
                    <a16:rowId xmlns:a16="http://schemas.microsoft.com/office/drawing/2014/main" val="10001"/>
                  </a:ext>
                </a:extLst>
              </a:tr>
              <a:tr h="2262993">
                <a:tc>
                  <a:txBody>
                    <a:bodyPr/>
                    <a:lstStyle/>
                    <a:p>
                      <a:r>
                        <a:rPr lang="en-US" sz="1200" dirty="0"/>
                        <a:t>Mouse</a:t>
                      </a:r>
                    </a:p>
                  </a:txBody>
                  <a:tcPr/>
                </a:tc>
                <a:tc>
                  <a:txBody>
                    <a:bodyPr/>
                    <a:lstStyle/>
                    <a:p>
                      <a:r>
                        <a:rPr lang="en-US" sz="1200" dirty="0"/>
                        <a:t>A mouse can be either wired</a:t>
                      </a:r>
                      <a:r>
                        <a:rPr lang="en-US" sz="1200" baseline="0" dirty="0"/>
                        <a:t> or wireless.</a:t>
                      </a:r>
                    </a:p>
                    <a:p>
                      <a:pPr marL="285750" indent="-285750">
                        <a:buFont typeface="Arial" charset="0"/>
                        <a:buChar char="•"/>
                      </a:pPr>
                      <a:r>
                        <a:rPr lang="en-US" sz="1200" baseline="0" dirty="0"/>
                        <a:t>Because optical mouse uses a USB port to connect to the computer.</a:t>
                      </a:r>
                    </a:p>
                    <a:p>
                      <a:pPr marL="285750" indent="-285750">
                        <a:buFont typeface="Arial" charset="0"/>
                        <a:buChar char="•"/>
                      </a:pPr>
                      <a:r>
                        <a:rPr lang="en-US" sz="1200" baseline="0" dirty="0"/>
                        <a:t>A wireless mouse uses an internal battery for power and uses RF signals (e.g., Bluetooth) to connect to a receiver, which is either connected to a USB port or integrated with the computer.</a:t>
                      </a:r>
                    </a:p>
                    <a:p>
                      <a:pPr marL="0" indent="0">
                        <a:buFont typeface="Arial" charset="0"/>
                        <a:buNone/>
                      </a:pPr>
                      <a:r>
                        <a:rPr lang="en-US" sz="1200" baseline="0" dirty="0"/>
                        <a:t>When selecting a mouse, consider the following:</a:t>
                      </a:r>
                    </a:p>
                    <a:p>
                      <a:pPr marL="285750" indent="-285750">
                        <a:buFont typeface="Arial" charset="0"/>
                        <a:buChar char="•"/>
                      </a:pPr>
                      <a:r>
                        <a:rPr lang="en-US" sz="1200" baseline="0" dirty="0"/>
                        <a:t>Because optical mice use light rays to detect motion, they don’t work on some surfaces.</a:t>
                      </a:r>
                    </a:p>
                    <a:p>
                      <a:pPr marL="285750" indent="-285750">
                        <a:buFont typeface="Arial" charset="0"/>
                        <a:buChar char="•"/>
                      </a:pPr>
                      <a:r>
                        <a:rPr lang="en-US" sz="1200" baseline="0" dirty="0"/>
                        <a:t>Some mice have internal motion sensors, allowing them to detect movements while in the air.  This particular device can attach a user’s head and move the cursor when the head moves.</a:t>
                      </a:r>
                    </a:p>
                    <a:p>
                      <a:pPr marL="285750" indent="-285750">
                        <a:buFont typeface="Arial" charset="0"/>
                        <a:buChar char="•"/>
                      </a:pPr>
                      <a:r>
                        <a:rPr lang="en-US" sz="1200" baseline="0" dirty="0"/>
                        <a:t>You can select mice with additional buttons or a scroll wheel to add functionality.</a:t>
                      </a:r>
                    </a:p>
                    <a:p>
                      <a:pPr marL="285750" indent="-285750">
                        <a:buFont typeface="Arial" charset="0"/>
                        <a:buChar char="•"/>
                      </a:pPr>
                      <a:r>
                        <a:rPr lang="en-US" sz="1200" baseline="0" dirty="0"/>
                        <a:t>High-end gaming mice use a rating of dos per inch (DPI).  The rating denotes how many steps (cursor movements) are counted in a single inch.</a:t>
                      </a:r>
                      <a:endParaRPr lang="en-US" sz="1200" dirty="0"/>
                    </a:p>
                  </a:txBody>
                  <a:tcPr/>
                </a:tc>
                <a:tc vMerge="1">
                  <a:txBody>
                    <a:bodyPr/>
                    <a:lstStyle/>
                    <a:p>
                      <a:endParaRPr lang="en-US" sz="1200" dirty="0"/>
                    </a:p>
                  </a:txBody>
                  <a:tcPr/>
                </a:tc>
                <a:extLst>
                  <a:ext uri="{0D108BD9-81ED-4DB2-BD59-A6C34878D82A}">
                    <a16:rowId xmlns:a16="http://schemas.microsoft.com/office/drawing/2014/main" val="10002"/>
                  </a:ext>
                </a:extLst>
              </a:tr>
              <a:tr h="1475865">
                <a:tc>
                  <a:txBody>
                    <a:bodyPr/>
                    <a:lstStyle/>
                    <a:p>
                      <a:r>
                        <a:rPr lang="en-US" sz="1200" dirty="0"/>
                        <a:t>Digitizer</a:t>
                      </a:r>
                    </a:p>
                  </a:txBody>
                  <a:tcPr/>
                </a:tc>
                <a:tc>
                  <a:txBody>
                    <a:bodyPr/>
                    <a:lstStyle/>
                    <a:p>
                      <a:r>
                        <a:rPr lang="en-US" sz="1200" dirty="0"/>
                        <a:t>A</a:t>
                      </a:r>
                      <a:r>
                        <a:rPr lang="en-US" sz="1200" baseline="0" dirty="0"/>
                        <a:t> digitizer captures some type of analog signal and converts it into digital data.  Some common types of digitizer devices include:</a:t>
                      </a:r>
                    </a:p>
                    <a:p>
                      <a:pPr marL="285750" indent="-285750">
                        <a:buFont typeface="Arial" charset="0"/>
                        <a:buChar char="•"/>
                      </a:pPr>
                      <a:r>
                        <a:rPr lang="en-US" sz="1200" baseline="0" dirty="0"/>
                        <a:t>Graphics Tables </a:t>
                      </a:r>
                      <a:r>
                        <a:rPr lang="mr-IN" sz="1200" baseline="0" dirty="0"/>
                        <a:t>–</a:t>
                      </a:r>
                      <a:r>
                        <a:rPr lang="en-US" sz="1200" baseline="0" dirty="0"/>
                        <a:t> Graphics tablets capture analog stylus strokes written on a pad and convert them to digital data.  These are mostly used by graphic artists to capture hand-drawn images.</a:t>
                      </a:r>
                    </a:p>
                    <a:p>
                      <a:pPr marL="285750" indent="-285750">
                        <a:buFont typeface="Arial" charset="0"/>
                        <a:buChar char="•"/>
                      </a:pPr>
                      <a:r>
                        <a:rPr lang="en-US" sz="1200" baseline="0" dirty="0"/>
                        <a:t>Document Scanners </a:t>
                      </a:r>
                      <a:r>
                        <a:rPr lang="mr-IN" sz="1200" baseline="0" dirty="0"/>
                        <a:t>–</a:t>
                      </a:r>
                      <a:r>
                        <a:rPr lang="en-US" sz="1200" baseline="0" dirty="0"/>
                        <a:t> Document scanners are specifically designed to convert pape4r documents into digital documents, such as PDFs or Rich Text Format files.  Document scanners use optical character recognition (OCR) to create editable word processor documents.</a:t>
                      </a:r>
                    </a:p>
                    <a:p>
                      <a:pPr marL="285750" indent="-285750">
                        <a:buFont typeface="Arial" charset="0"/>
                        <a:buChar char="•"/>
                      </a:pPr>
                      <a:r>
                        <a:rPr lang="en-US" sz="1200" baseline="0" dirty="0"/>
                        <a:t>3D Scanners </a:t>
                      </a:r>
                      <a:r>
                        <a:rPr lang="mr-IN" sz="1200" baseline="0" dirty="0"/>
                        <a:t>–</a:t>
                      </a:r>
                      <a:r>
                        <a:rPr lang="en-US" sz="1200" baseline="0" dirty="0"/>
                        <a:t> 3D scanne3rs </a:t>
                      </a:r>
                      <a:r>
                        <a:rPr lang="en-US" sz="1200" baseline="0" dirty="0" err="1"/>
                        <a:t>kuse</a:t>
                      </a:r>
                      <a:r>
                        <a:rPr lang="en-US" sz="1200" baseline="0" dirty="0"/>
                        <a:t> either physical contact or lasers to map the size and shape of a physical object and convert it into a 3D digital model.</a:t>
                      </a:r>
                      <a:endParaRPr lang="en-US" sz="1200" dirty="0"/>
                    </a:p>
                  </a:txBody>
                  <a:tcPr/>
                </a:tc>
                <a:tc vMerge="1">
                  <a:txBody>
                    <a:bodyPr/>
                    <a:lstStyle/>
                    <a:p>
                      <a:endParaRPr lang="en-US" sz="1200" dirty="0"/>
                    </a:p>
                  </a:txBody>
                  <a:tcPr/>
                </a:tc>
                <a:extLst>
                  <a:ext uri="{0D108BD9-81ED-4DB2-BD59-A6C34878D82A}">
                    <a16:rowId xmlns:a16="http://schemas.microsoft.com/office/drawing/2014/main" val="10003"/>
                  </a:ext>
                </a:extLst>
              </a:tr>
            </a:tbl>
          </a:graphicData>
        </a:graphic>
      </p:graphicFrame>
      <p:pic>
        <p:nvPicPr>
          <p:cNvPr id="29699" name="Picture 3" descr="Image result for graphics tablet"/>
          <p:cNvPicPr>
            <a:picLocks noChangeAspect="1" noChangeArrowheads="1"/>
          </p:cNvPicPr>
          <p:nvPr/>
        </p:nvPicPr>
        <p:blipFill>
          <a:blip r:embed="rId3" cstate="print"/>
          <a:srcRect l="14199"/>
          <a:stretch>
            <a:fillRect/>
          </a:stretch>
        </p:blipFill>
        <p:spPr bwMode="auto">
          <a:xfrm>
            <a:off x="10119282" y="5034726"/>
            <a:ext cx="1424653" cy="1106938"/>
          </a:xfrm>
          <a:prstGeom prst="rect">
            <a:avLst/>
          </a:prstGeom>
          <a:noFill/>
        </p:spPr>
      </p:pic>
      <p:pic>
        <p:nvPicPr>
          <p:cNvPr id="29701" name="Picture 5" descr="Image result for 3d scanner"/>
          <p:cNvPicPr>
            <a:picLocks noChangeAspect="1" noChangeArrowheads="1"/>
          </p:cNvPicPr>
          <p:nvPr/>
        </p:nvPicPr>
        <p:blipFill>
          <a:blip r:embed="rId4" cstate="print"/>
          <a:srcRect l="6072" r="7558"/>
          <a:stretch>
            <a:fillRect/>
          </a:stretch>
        </p:blipFill>
        <p:spPr bwMode="auto">
          <a:xfrm>
            <a:off x="10119282" y="3923628"/>
            <a:ext cx="1452470" cy="1023014"/>
          </a:xfrm>
          <a:prstGeom prst="rect">
            <a:avLst/>
          </a:prstGeom>
          <a:noFill/>
        </p:spPr>
      </p:pic>
      <p:pic>
        <p:nvPicPr>
          <p:cNvPr id="5" name="Picture 4"/>
          <p:cNvPicPr>
            <a:picLocks noChangeAspect="1"/>
          </p:cNvPicPr>
          <p:nvPr/>
        </p:nvPicPr>
        <p:blipFill>
          <a:blip r:embed="rId5"/>
          <a:stretch>
            <a:fillRect/>
          </a:stretch>
        </p:blipFill>
        <p:spPr>
          <a:xfrm>
            <a:off x="10136668" y="2760616"/>
            <a:ext cx="1435083" cy="1074927"/>
          </a:xfrm>
          <a:prstGeom prst="rect">
            <a:avLst/>
          </a:prstGeom>
        </p:spPr>
      </p:pic>
      <p:pic>
        <p:nvPicPr>
          <p:cNvPr id="10" name="Picture 9"/>
          <p:cNvPicPr>
            <a:picLocks noChangeAspect="1"/>
          </p:cNvPicPr>
          <p:nvPr/>
        </p:nvPicPr>
        <p:blipFill>
          <a:blip r:embed="rId6"/>
          <a:stretch>
            <a:fillRect/>
          </a:stretch>
        </p:blipFill>
        <p:spPr>
          <a:xfrm>
            <a:off x="10125562" y="1210491"/>
            <a:ext cx="1446189" cy="1446189"/>
          </a:xfrm>
          <a:prstGeom prst="rect">
            <a:avLst/>
          </a:prstGeom>
        </p:spPr>
      </p:pic>
    </p:spTree>
    <p:extLst>
      <p:ext uri="{BB962C8B-B14F-4D97-AF65-F5344CB8AC3E}">
        <p14:creationId xmlns:p14="http://schemas.microsoft.com/office/powerpoint/2010/main" val="3041486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8628" y="138504"/>
            <a:ext cx="6479177" cy="523220"/>
          </a:xfrm>
          <a:prstGeom prst="rect">
            <a:avLst/>
          </a:prstGeom>
          <a:noFill/>
        </p:spPr>
        <p:txBody>
          <a:bodyPr wrap="square" rtlCol="0">
            <a:spAutoFit/>
          </a:bodyPr>
          <a:lstStyle/>
          <a:p>
            <a:pPr algn="ctr"/>
            <a:r>
              <a:rPr lang="en-US" sz="2800" b="1" dirty="0"/>
              <a:t>4.4 Display Devices: (</a:t>
            </a:r>
            <a:r>
              <a:rPr lang="en-US" sz="2800" b="1"/>
              <a:t>Projector)</a:t>
            </a:r>
            <a:endParaRPr lang="en-US" sz="2800" b="1" dirty="0"/>
          </a:p>
        </p:txBody>
      </p:sp>
      <p:pic>
        <p:nvPicPr>
          <p:cNvPr id="3073" name="Picture 1"/>
          <p:cNvPicPr>
            <a:picLocks noChangeAspect="1" noChangeArrowheads="1"/>
          </p:cNvPicPr>
          <p:nvPr/>
        </p:nvPicPr>
        <p:blipFill>
          <a:blip r:embed="rId2" cstate="print"/>
          <a:srcRect/>
          <a:stretch>
            <a:fillRect/>
          </a:stretch>
        </p:blipFill>
        <p:spPr bwMode="auto">
          <a:xfrm>
            <a:off x="581024" y="773853"/>
            <a:ext cx="10944225" cy="5365690"/>
          </a:xfrm>
          <a:prstGeom prst="rect">
            <a:avLst/>
          </a:prstGeom>
          <a:noFill/>
          <a:ln w="9525">
            <a:noFill/>
            <a:miter lim="800000"/>
            <a:headEnd/>
            <a:tailEnd/>
          </a:ln>
        </p:spPr>
      </p:pic>
    </p:spTree>
    <p:extLst>
      <p:ext uri="{BB962C8B-B14F-4D97-AF65-F5344CB8AC3E}">
        <p14:creationId xmlns:p14="http://schemas.microsoft.com/office/powerpoint/2010/main" val="370345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8405" y="147214"/>
            <a:ext cx="4652937" cy="523220"/>
          </a:xfrm>
          <a:prstGeom prst="rect">
            <a:avLst/>
          </a:prstGeom>
          <a:noFill/>
        </p:spPr>
        <p:txBody>
          <a:bodyPr wrap="square" rtlCol="0">
            <a:spAutoFit/>
          </a:bodyPr>
          <a:lstStyle/>
          <a:p>
            <a:pPr algn="ctr"/>
            <a:r>
              <a:rPr lang="en-US" sz="2800" b="1" dirty="0"/>
              <a:t>4.4 Display </a:t>
            </a:r>
            <a:r>
              <a:rPr lang="en-US" sz="2800" b="1"/>
              <a:t>Specifications:</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1045273971"/>
              </p:ext>
            </p:extLst>
          </p:nvPr>
        </p:nvGraphicFramePr>
        <p:xfrm>
          <a:off x="641959" y="731394"/>
          <a:ext cx="10618224" cy="5201920"/>
        </p:xfrm>
        <a:graphic>
          <a:graphicData uri="http://schemas.openxmlformats.org/drawingml/2006/table">
            <a:tbl>
              <a:tblPr firstRow="1" bandRow="1">
                <a:tableStyleId>{5C22544A-7EE6-4342-B048-85BDC9FD1C3A}</a:tableStyleId>
              </a:tblPr>
              <a:tblGrid>
                <a:gridCol w="1430680">
                  <a:extLst>
                    <a:ext uri="{9D8B030D-6E8A-4147-A177-3AD203B41FA5}">
                      <a16:colId xmlns:a16="http://schemas.microsoft.com/office/drawing/2014/main" val="20000"/>
                    </a:ext>
                  </a:extLst>
                </a:gridCol>
                <a:gridCol w="2368732">
                  <a:extLst>
                    <a:ext uri="{9D8B030D-6E8A-4147-A177-3AD203B41FA5}">
                      <a16:colId xmlns:a16="http://schemas.microsoft.com/office/drawing/2014/main" val="20001"/>
                    </a:ext>
                  </a:extLst>
                </a:gridCol>
                <a:gridCol w="6818812">
                  <a:extLst>
                    <a:ext uri="{9D8B030D-6E8A-4147-A177-3AD203B41FA5}">
                      <a16:colId xmlns:a16="http://schemas.microsoft.com/office/drawing/2014/main" val="20002"/>
                    </a:ext>
                  </a:extLst>
                </a:gridCol>
              </a:tblGrid>
              <a:tr h="370840">
                <a:tc>
                  <a:txBody>
                    <a:bodyPr/>
                    <a:lstStyle/>
                    <a:p>
                      <a:r>
                        <a:rPr lang="en-US" sz="1300" b="1" dirty="0"/>
                        <a:t>Specification</a:t>
                      </a:r>
                      <a:endParaRPr lang="en-US" sz="13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Description</a:t>
                      </a:r>
                    </a:p>
                  </a:txBody>
                  <a:tcPr/>
                </a:tc>
                <a:tc hMerge="1">
                  <a:txBody>
                    <a:bodyPr/>
                    <a:lstStyle/>
                    <a:p>
                      <a:endParaRPr lang="en-US" dirty="0"/>
                    </a:p>
                  </a:txBody>
                  <a:tcPr/>
                </a:tc>
                <a:extLst>
                  <a:ext uri="{0D108BD9-81ED-4DB2-BD59-A6C34878D82A}">
                    <a16:rowId xmlns:a16="http://schemas.microsoft.com/office/drawing/2014/main" val="10000"/>
                  </a:ext>
                </a:extLst>
              </a:tr>
              <a:tr h="370840">
                <a:tc rowSpan="3">
                  <a:txBody>
                    <a:bodyPr/>
                    <a:lstStyle/>
                    <a:p>
                      <a:r>
                        <a:rPr lang="en-US" sz="1300" dirty="0"/>
                        <a:t>Resolution</a:t>
                      </a:r>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300" i="1" dirty="0"/>
                        <a:t>Resolution</a:t>
                      </a:r>
                      <a:r>
                        <a:rPr lang="en-US" sz="1300" dirty="0"/>
                        <a:t> is the number of pixels on a display screen. Resolution is expressed in a </a:t>
                      </a:r>
                      <a:r>
                        <a:rPr lang="en-US" sz="1300" i="1" dirty="0"/>
                        <a:t>width x</a:t>
                      </a:r>
                      <a:r>
                        <a:rPr lang="en-US" sz="1300" i="1" baseline="0" dirty="0"/>
                        <a:t> </a:t>
                      </a:r>
                      <a:r>
                        <a:rPr lang="en-US" sz="1300" i="1" dirty="0"/>
                        <a:t>height</a:t>
                      </a:r>
                      <a:r>
                        <a:rPr lang="en-US" sz="1300" dirty="0"/>
                        <a:t> formula (e.g., 1920 x 1080).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300" dirty="0"/>
                        <a:t>The numbers represent the number of pixels on that axis.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300" dirty="0"/>
                        <a:t>A higher resolution means that more information can be shown on the screen at a time.</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endParaRPr lang="en-US" sz="1300" dirty="0"/>
                    </a:p>
                  </a:txBody>
                  <a:tcPr/>
                </a:tc>
                <a:tc hMerge="1">
                  <a:txBody>
                    <a:bodyPr/>
                    <a:lstStyle/>
                    <a:p>
                      <a:endParaRPr lang="en-US"/>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marL="285750" lvl="0" indent="-285750">
                        <a:lnSpc>
                          <a:spcPct val="100000"/>
                        </a:lnSpc>
                        <a:buFont typeface="Courier New" charset="0"/>
                        <a:buChar char="o"/>
                      </a:pPr>
                      <a:r>
                        <a:rPr lang="en-US" sz="1300" b="1" dirty="0"/>
                        <a:t>SVGA</a:t>
                      </a:r>
                      <a:r>
                        <a:rPr lang="en-US" sz="1300" dirty="0"/>
                        <a:t> 800 x 600</a:t>
                      </a:r>
                    </a:p>
                    <a:p>
                      <a:pPr marL="285750" lvl="0" indent="-285750">
                        <a:lnSpc>
                          <a:spcPct val="100000"/>
                        </a:lnSpc>
                        <a:buFont typeface="Courier New" charset="0"/>
                        <a:buChar char="o"/>
                      </a:pPr>
                      <a:r>
                        <a:rPr lang="en-US" sz="1300" b="1" dirty="0"/>
                        <a:t>XGA</a:t>
                      </a:r>
                      <a:r>
                        <a:rPr lang="en-US" sz="1300" dirty="0"/>
                        <a:t> 1024 x 768</a:t>
                      </a:r>
                    </a:p>
                    <a:p>
                      <a:pPr marL="285750" lvl="0" indent="-285750">
                        <a:lnSpc>
                          <a:spcPct val="100000"/>
                        </a:lnSpc>
                        <a:buFont typeface="Courier New" charset="0"/>
                        <a:buChar char="o"/>
                      </a:pPr>
                      <a:r>
                        <a:rPr lang="en-US" sz="1300" b="1" dirty="0"/>
                        <a:t>XGA+</a:t>
                      </a:r>
                      <a:r>
                        <a:rPr lang="en-US" sz="1300" dirty="0"/>
                        <a:t> 1152 x 864</a:t>
                      </a:r>
                    </a:p>
                    <a:p>
                      <a:pPr marL="285750" lvl="0" indent="-285750">
                        <a:lnSpc>
                          <a:spcPct val="100000"/>
                        </a:lnSpc>
                        <a:buFont typeface="Courier New" charset="0"/>
                        <a:buChar char="o"/>
                      </a:pPr>
                      <a:r>
                        <a:rPr lang="en-US" sz="1300" b="1" dirty="0"/>
                        <a:t>WXGA</a:t>
                      </a:r>
                      <a:r>
                        <a:rPr lang="en-US" sz="1300" dirty="0"/>
                        <a:t> 1280 x 720</a:t>
                      </a:r>
                    </a:p>
                    <a:p>
                      <a:pPr marL="285750" lvl="0" indent="-285750">
                        <a:lnSpc>
                          <a:spcPct val="100000"/>
                        </a:lnSpc>
                        <a:buFont typeface="Courier New" charset="0"/>
                        <a:buChar char="o"/>
                      </a:pPr>
                      <a:r>
                        <a:rPr lang="en-US" sz="1300" b="1" dirty="0"/>
                        <a:t>SXGA</a:t>
                      </a:r>
                      <a:r>
                        <a:rPr lang="en-US" sz="1300" dirty="0"/>
                        <a:t> 1280 x 1024</a:t>
                      </a:r>
                    </a:p>
                    <a:p>
                      <a:pPr marL="285750" lvl="0" indent="-285750">
                        <a:lnSpc>
                          <a:spcPct val="100000"/>
                        </a:lnSpc>
                        <a:buFont typeface="Courier New" charset="0"/>
                        <a:buChar char="o"/>
                      </a:pPr>
                      <a:r>
                        <a:rPr lang="en-US" sz="1300" b="1" dirty="0"/>
                        <a:t>WSXGA+</a:t>
                      </a:r>
                      <a:r>
                        <a:rPr lang="en-US" sz="1300" dirty="0"/>
                        <a:t> 1680 x 1050</a:t>
                      </a:r>
                    </a:p>
                    <a:p>
                      <a:pPr marL="285750" lvl="0" indent="-285750">
                        <a:lnSpc>
                          <a:spcPct val="100000"/>
                        </a:lnSpc>
                        <a:buFont typeface="Courier New" charset="0"/>
                        <a:buChar char="o"/>
                      </a:pPr>
                      <a:r>
                        <a:rPr lang="en-US" sz="1300" b="1" dirty="0"/>
                        <a:t>UXGA</a:t>
                      </a:r>
                      <a:r>
                        <a:rPr lang="en-US" sz="1300" dirty="0"/>
                        <a:t> 1600 x 1200</a:t>
                      </a:r>
                    </a:p>
                    <a:p>
                      <a:pPr marL="285750" lvl="0" indent="-285750">
                        <a:lnSpc>
                          <a:spcPct val="100000"/>
                        </a:lnSpc>
                        <a:buFont typeface="Courier New" charset="0"/>
                        <a:buChar char="o"/>
                      </a:pPr>
                      <a:r>
                        <a:rPr lang="en-US" sz="1300" b="1" dirty="0"/>
                        <a:t>FHD</a:t>
                      </a:r>
                      <a:r>
                        <a:rPr lang="en-US" sz="1300" dirty="0"/>
                        <a:t> 1920 x 1080</a:t>
                      </a:r>
                    </a:p>
                    <a:p>
                      <a:pPr marL="285750" lvl="0" indent="-285750">
                        <a:lnSpc>
                          <a:spcPct val="100000"/>
                        </a:lnSpc>
                        <a:buFont typeface="Courier New" charset="0"/>
                        <a:buChar char="o"/>
                      </a:pPr>
                      <a:r>
                        <a:rPr lang="en-US" sz="1300" b="1" dirty="0"/>
                        <a:t>WUXGA</a:t>
                      </a:r>
                      <a:r>
                        <a:rPr lang="en-US" sz="1300" dirty="0"/>
                        <a:t> 1920 x 1200</a:t>
                      </a:r>
                    </a:p>
                    <a:p>
                      <a:pPr marL="285750" lvl="0" indent="-285750">
                        <a:lnSpc>
                          <a:spcPct val="100000"/>
                        </a:lnSpc>
                        <a:buFont typeface="Courier New" charset="0"/>
                        <a:buChar char="o"/>
                      </a:pPr>
                      <a:r>
                        <a:rPr lang="en-US" sz="1300" b="1" dirty="0"/>
                        <a:t>QHD</a:t>
                      </a:r>
                      <a:r>
                        <a:rPr lang="en-US" sz="1300" dirty="0"/>
                        <a:t> 2560 x 1440</a:t>
                      </a:r>
                    </a:p>
                    <a:p>
                      <a:pPr marL="285750" lvl="0" indent="-285750">
                        <a:lnSpc>
                          <a:spcPct val="100000"/>
                        </a:lnSpc>
                        <a:buFont typeface="Courier New" charset="0"/>
                        <a:buChar char="o"/>
                      </a:pPr>
                      <a:r>
                        <a:rPr lang="en-US" sz="1300" b="1" dirty="0"/>
                        <a:t>4K UHD</a:t>
                      </a:r>
                      <a:r>
                        <a:rPr lang="en-US" sz="1300" dirty="0"/>
                        <a:t> 3840 x 2160</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300" dirty="0"/>
                        <a:t>All flat-panel displays have a native resolution. The native resolution specifies both the number of physical pixels on the screen and the display's maximum resolution. The native resolution also specifies the resolution that should be used to achieve optimal image quality.</a:t>
                      </a:r>
                    </a:p>
                    <a:p>
                      <a:endParaRPr lang="en-US" sz="1300" dirty="0"/>
                    </a:p>
                  </a:txBody>
                  <a:tcPr/>
                </a:tc>
                <a:extLst>
                  <a:ext uri="{0D108BD9-81ED-4DB2-BD59-A6C34878D82A}">
                    <a16:rowId xmlns:a16="http://schemas.microsoft.com/office/drawing/2014/main" val="10002"/>
                  </a:ext>
                </a:extLst>
              </a:tr>
              <a:tr h="370840">
                <a:tc vMerge="1">
                  <a:txBody>
                    <a:bodyPr/>
                    <a:lstStyle/>
                    <a:p>
                      <a:endParaRPr lang="en-US" dirty="0"/>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300" dirty="0"/>
                        <a:t>In addition, resolutions are sometimes referred to by their last number followed by the letter "p" (e.g., 720p, 1080p, or 2160p). </a:t>
                      </a:r>
                      <a:r>
                        <a:rPr lang="en-US" sz="1300" baseline="0" dirty="0"/>
                        <a:t>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300" dirty="0"/>
                        <a:t>The "p" stands for progressive scan, which means the display device draws each line on the screen in order.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300" dirty="0"/>
                        <a:t>This naming convention is primarily used by HDTVs.</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endParaRPr lang="en-US" sz="1300"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44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3783" y="121088"/>
            <a:ext cx="4783566" cy="523220"/>
          </a:xfrm>
          <a:prstGeom prst="rect">
            <a:avLst/>
          </a:prstGeom>
          <a:noFill/>
        </p:spPr>
        <p:txBody>
          <a:bodyPr wrap="square" rtlCol="0">
            <a:spAutoFit/>
          </a:bodyPr>
          <a:lstStyle/>
          <a:p>
            <a:pPr algn="ctr"/>
            <a:r>
              <a:rPr lang="en-US" sz="2800" b="1" dirty="0"/>
              <a:t>4.4 Display </a:t>
            </a:r>
            <a:r>
              <a:rPr lang="en-US" sz="2800" b="1"/>
              <a:t>Specifications:</a:t>
            </a:r>
            <a:endParaRPr lang="en-US" sz="2800" dirty="0"/>
          </a:p>
        </p:txBody>
      </p:sp>
      <p:sp>
        <p:nvSpPr>
          <p:cNvPr id="2" name="TextBox 1"/>
          <p:cNvSpPr txBox="1"/>
          <p:nvPr/>
        </p:nvSpPr>
        <p:spPr>
          <a:xfrm>
            <a:off x="336176" y="712646"/>
            <a:ext cx="11236363" cy="769441"/>
          </a:xfrm>
          <a:prstGeom prst="rect">
            <a:avLst/>
          </a:prstGeom>
          <a:noFill/>
        </p:spPr>
        <p:txBody>
          <a:bodyPr wrap="square" rtlCol="0">
            <a:spAutoFit/>
          </a:bodyPr>
          <a:lstStyle/>
          <a:p>
            <a:endParaRPr lang="en-US" sz="800" b="1" i="1" dirty="0"/>
          </a:p>
          <a:p>
            <a:r>
              <a:rPr lang="en-US" b="1" dirty="0"/>
              <a:t>	</a:t>
            </a:r>
            <a:r>
              <a:rPr lang="en-US" dirty="0"/>
              <a:t>	</a:t>
            </a:r>
          </a:p>
          <a:p>
            <a:pPr lvl="0"/>
            <a:r>
              <a:rPr 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655426201"/>
              </p:ext>
            </p:extLst>
          </p:nvPr>
        </p:nvGraphicFramePr>
        <p:xfrm>
          <a:off x="692504" y="644308"/>
          <a:ext cx="10046788" cy="5217160"/>
        </p:xfrm>
        <a:graphic>
          <a:graphicData uri="http://schemas.openxmlformats.org/drawingml/2006/table">
            <a:tbl>
              <a:tblPr firstRow="1" bandRow="1">
                <a:tableStyleId>{5C22544A-7EE6-4342-B048-85BDC9FD1C3A}</a:tableStyleId>
              </a:tblPr>
              <a:tblGrid>
                <a:gridCol w="1555931">
                  <a:extLst>
                    <a:ext uri="{9D8B030D-6E8A-4147-A177-3AD203B41FA5}">
                      <a16:colId xmlns:a16="http://schemas.microsoft.com/office/drawing/2014/main" val="20000"/>
                    </a:ext>
                  </a:extLst>
                </a:gridCol>
                <a:gridCol w="8490857">
                  <a:extLst>
                    <a:ext uri="{9D8B030D-6E8A-4147-A177-3AD203B41FA5}">
                      <a16:colId xmlns:a16="http://schemas.microsoft.com/office/drawing/2014/main" val="20001"/>
                    </a:ext>
                  </a:extLst>
                </a:gridCol>
              </a:tblGrid>
              <a:tr h="370840">
                <a:tc>
                  <a:txBody>
                    <a:bodyPr/>
                    <a:lstStyle/>
                    <a:p>
                      <a:r>
                        <a:rPr lang="en-US" sz="1400" b="1" dirty="0"/>
                        <a:t>Specification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10000"/>
                  </a:ext>
                </a:extLst>
              </a:tr>
              <a:tr h="370840">
                <a:tc rowSpan="4">
                  <a:txBody>
                    <a:bodyPr/>
                    <a:lstStyle/>
                    <a:p>
                      <a:r>
                        <a:rPr lang="en-US" sz="1400" dirty="0"/>
                        <a:t>Aspect Ratio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aspect ratio is the proportion between the width and height of a resolution. Aspect ratios are used by both display devices and video content. </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charset="0"/>
                        <a:buNone/>
                        <a:tabLst/>
                        <a:defRPr/>
                      </a:pPr>
                      <a:r>
                        <a:rPr lang="en-US" sz="1400" dirty="0"/>
                        <a:t>The following are the three most commonly used aspect ratios:</a:t>
                      </a:r>
                    </a:p>
                    <a:p>
                      <a:pPr marL="0" marR="0" lvl="0" indent="0" algn="l" defTabSz="914400" rtl="0" eaLnBrk="1" fontAlgn="auto" latinLnBrk="0" hangingPunct="1">
                        <a:lnSpc>
                          <a:spcPct val="100000"/>
                        </a:lnSpc>
                        <a:spcBef>
                          <a:spcPts val="0"/>
                        </a:spcBef>
                        <a:spcAft>
                          <a:spcPts val="0"/>
                        </a:spcAft>
                        <a:buClrTx/>
                        <a:buSzTx/>
                        <a:buFont typeface="Courier New" charset="0"/>
                        <a:buNone/>
                        <a:tabLst/>
                        <a:defRPr/>
                      </a:pPr>
                      <a:endParaRPr lang="en-US" sz="1400" dirty="0"/>
                    </a:p>
                    <a:p>
                      <a:pPr marL="742950" lvl="1" indent="-285750">
                        <a:buFont typeface="Courier New" charset="0"/>
                        <a:buChar char="o"/>
                      </a:pPr>
                      <a:r>
                        <a:rPr lang="en-US" sz="1400" dirty="0"/>
                        <a:t>4:3 is used primarily by analog TV broadcasts and older flat-panel and CRT displays. </a:t>
                      </a:r>
                    </a:p>
                    <a:p>
                      <a:pPr lvl="0"/>
                      <a:endParaRPr lang="en-US" sz="1400" dirty="0"/>
                    </a:p>
                    <a:p>
                      <a:pPr lvl="0"/>
                      <a:r>
                        <a:rPr lang="en-US" sz="1400" dirty="0"/>
                        <a:t>Common 4:3 resolutions include:</a:t>
                      </a:r>
                    </a:p>
                    <a:p>
                      <a:pPr marL="800100" lvl="1" indent="-342900">
                        <a:buFont typeface="+mj-lt"/>
                        <a:buAutoNum type="alphaLcPeriod"/>
                      </a:pPr>
                      <a:r>
                        <a:rPr lang="en-US" sz="1400" dirty="0"/>
                        <a:t>800 x 600 (SVGA)</a:t>
                      </a:r>
                    </a:p>
                    <a:p>
                      <a:pPr marL="800100" lvl="1" indent="-342900">
                        <a:buFont typeface="+mj-lt"/>
                        <a:buAutoNum type="alphaLcPeriod"/>
                      </a:pPr>
                      <a:r>
                        <a:rPr lang="en-US" sz="1400" dirty="0"/>
                        <a:t>1600 x 1200 (UXGA)</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marL="742950" lvl="1" indent="-285750">
                        <a:buFont typeface="Courier New" charset="0"/>
                        <a:buChar char="o"/>
                      </a:pPr>
                      <a:r>
                        <a:rPr lang="en-US" sz="1400" dirty="0"/>
                        <a:t>16:9 is a widescreen aspect ratio used by HDTVs, computer displays, and most production films. 			   </a:t>
                      </a:r>
                    </a:p>
                    <a:p>
                      <a:pPr lvl="0"/>
                      <a:r>
                        <a:rPr lang="en-US" sz="1400" dirty="0"/>
                        <a:t>Common 16:9 resolutions include:</a:t>
                      </a:r>
                    </a:p>
                    <a:p>
                      <a:pPr marL="800100" lvl="1" indent="-342900">
                        <a:buFont typeface="+mj-lt"/>
                        <a:buAutoNum type="alphaLcPeriod"/>
                      </a:pPr>
                      <a:r>
                        <a:rPr lang="en-US" sz="1400" dirty="0"/>
                        <a:t>1280 x 720 (WXGA)</a:t>
                      </a:r>
                    </a:p>
                    <a:p>
                      <a:pPr marL="800100" lvl="1" indent="-342900">
                        <a:buFont typeface="+mj-lt"/>
                        <a:buAutoNum type="alphaLcPeriod"/>
                      </a:pPr>
                      <a:r>
                        <a:rPr lang="en-US" sz="1400" dirty="0"/>
                        <a:t>1920 x 1080 (FHD)</a:t>
                      </a:r>
                    </a:p>
                    <a:p>
                      <a:pPr marL="800100" lvl="1" indent="-342900">
                        <a:buFont typeface="+mj-lt"/>
                        <a:buAutoNum type="alphaLcPeriod"/>
                      </a:pPr>
                      <a:r>
                        <a:rPr lang="en-US" sz="1400" dirty="0"/>
                        <a:t>3840 x 2160 (4K UHD)</a:t>
                      </a:r>
                    </a:p>
                  </a:txBody>
                  <a:tcPr/>
                </a:tc>
                <a:extLst>
                  <a:ext uri="{0D108BD9-81ED-4DB2-BD59-A6C34878D82A}">
                    <a16:rowId xmlns:a16="http://schemas.microsoft.com/office/drawing/2014/main" val="10003"/>
                  </a:ext>
                </a:extLst>
              </a:tr>
              <a:tr h="1214246">
                <a:tc vMerge="1">
                  <a:txBody>
                    <a:bodyPr/>
                    <a:lstStyle/>
                    <a:p>
                      <a:endParaRPr lang="en-US" dirty="0"/>
                    </a:p>
                  </a:txBody>
                  <a:tcPr/>
                </a:tc>
                <a:tc>
                  <a:txBody>
                    <a:bodyPr/>
                    <a:lstStyle/>
                    <a:p>
                      <a:pPr lvl="0"/>
                      <a:r>
                        <a:rPr lang="en-US" sz="1400" dirty="0"/>
                        <a:t>16:10 is a widescreen aspect ratio used exclusively by computer display devices. </a:t>
                      </a:r>
                    </a:p>
                    <a:p>
                      <a:pPr lvl="0"/>
                      <a:endParaRPr lang="en-US" sz="1400" dirty="0"/>
                    </a:p>
                    <a:p>
                      <a:pPr marL="742950" lvl="1" indent="-285750">
                        <a:buFont typeface="Courier New" charset="0"/>
                        <a:buChar char="o"/>
                      </a:pPr>
                      <a:r>
                        <a:rPr lang="en-US" sz="1400" dirty="0"/>
                        <a:t>Common 16:10 resolutions include:</a:t>
                      </a:r>
                    </a:p>
                    <a:p>
                      <a:pPr marL="1257300" lvl="2" indent="-342900">
                        <a:buFont typeface="+mj-lt"/>
                        <a:buAutoNum type="alphaLcPeriod"/>
                      </a:pPr>
                      <a:r>
                        <a:rPr lang="en-US" sz="1400" dirty="0"/>
                        <a:t>1680 x 1050 (WSXGA+)</a:t>
                      </a:r>
                    </a:p>
                    <a:p>
                      <a:pPr marL="1257300" lvl="2" indent="-342900">
                        <a:buFont typeface="+mj-lt"/>
                        <a:buAutoNum type="alphaLcPeriod"/>
                      </a:pPr>
                      <a:r>
                        <a:rPr lang="en-US" sz="1400" dirty="0"/>
                        <a:t>1920 x 1200 (WUXGA)</a:t>
                      </a:r>
                    </a:p>
                    <a:p>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405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2226" name="Picture 2"/>
          <p:cNvPicPr>
            <a:picLocks noChangeAspect="1" noChangeArrowheads="1"/>
          </p:cNvPicPr>
          <p:nvPr/>
        </p:nvPicPr>
        <p:blipFill>
          <a:blip r:embed="rId2" cstate="print"/>
          <a:srcRect/>
          <a:stretch>
            <a:fillRect/>
          </a:stretch>
        </p:blipFill>
        <p:spPr bwMode="auto">
          <a:xfrm>
            <a:off x="266700" y="1219200"/>
            <a:ext cx="11606213" cy="4920343"/>
          </a:xfrm>
          <a:prstGeom prst="rect">
            <a:avLst/>
          </a:prstGeom>
          <a:noFill/>
          <a:ln w="9525">
            <a:noFill/>
            <a:miter lim="800000"/>
            <a:headEnd/>
            <a:tailEnd/>
          </a:ln>
        </p:spPr>
      </p:pic>
      <p:sp>
        <p:nvSpPr>
          <p:cNvPr id="5" name="Rectangle 4"/>
          <p:cNvSpPr/>
          <p:nvPr/>
        </p:nvSpPr>
        <p:spPr>
          <a:xfrm>
            <a:off x="413863" y="602734"/>
            <a:ext cx="4589937" cy="523220"/>
          </a:xfrm>
          <a:prstGeom prst="rect">
            <a:avLst/>
          </a:prstGeom>
        </p:spPr>
        <p:txBody>
          <a:bodyPr wrap="square">
            <a:spAutoFit/>
          </a:bodyPr>
          <a:lstStyle/>
          <a:p>
            <a:r>
              <a:rPr lang="en-US" sz="2800" b="1" dirty="0"/>
              <a:t>4.4 Display Specifications:</a:t>
            </a:r>
          </a:p>
        </p:txBody>
      </p:sp>
    </p:spTree>
    <p:extLst>
      <p:ext uri="{BB962C8B-B14F-4D97-AF65-F5344CB8AC3E}">
        <p14:creationId xmlns:p14="http://schemas.microsoft.com/office/powerpoint/2010/main" val="301405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3250" name="Picture 2"/>
          <p:cNvPicPr>
            <a:picLocks noChangeAspect="1" noChangeArrowheads="1"/>
          </p:cNvPicPr>
          <p:nvPr/>
        </p:nvPicPr>
        <p:blipFill>
          <a:blip r:embed="rId2" cstate="print"/>
          <a:srcRect/>
          <a:stretch>
            <a:fillRect/>
          </a:stretch>
        </p:blipFill>
        <p:spPr bwMode="auto">
          <a:xfrm>
            <a:off x="444500" y="1041061"/>
            <a:ext cx="11225213" cy="5063648"/>
          </a:xfrm>
          <a:prstGeom prst="rect">
            <a:avLst/>
          </a:prstGeom>
          <a:noFill/>
          <a:ln w="9525">
            <a:noFill/>
            <a:miter lim="800000"/>
            <a:headEnd/>
            <a:tailEnd/>
          </a:ln>
        </p:spPr>
      </p:pic>
      <p:sp>
        <p:nvSpPr>
          <p:cNvPr id="5" name="Rectangle 4"/>
          <p:cNvSpPr/>
          <p:nvPr/>
        </p:nvSpPr>
        <p:spPr>
          <a:xfrm>
            <a:off x="477363" y="513834"/>
            <a:ext cx="4589937" cy="523220"/>
          </a:xfrm>
          <a:prstGeom prst="rect">
            <a:avLst/>
          </a:prstGeom>
        </p:spPr>
        <p:txBody>
          <a:bodyPr wrap="square">
            <a:spAutoFit/>
          </a:bodyPr>
          <a:lstStyle/>
          <a:p>
            <a:r>
              <a:rPr lang="en-US" sz="2800" b="1" dirty="0"/>
              <a:t>4.4 Display Specifications:</a:t>
            </a:r>
          </a:p>
        </p:txBody>
      </p:sp>
    </p:spTree>
    <p:extLst>
      <p:ext uri="{BB962C8B-B14F-4D97-AF65-F5344CB8AC3E}">
        <p14:creationId xmlns:p14="http://schemas.microsoft.com/office/powerpoint/2010/main" val="3014059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4274" name="Picture 2"/>
          <p:cNvPicPr>
            <a:picLocks noChangeAspect="1" noChangeArrowheads="1"/>
          </p:cNvPicPr>
          <p:nvPr/>
        </p:nvPicPr>
        <p:blipFill>
          <a:blip r:embed="rId2" cstate="print"/>
          <a:srcRect/>
          <a:stretch>
            <a:fillRect/>
          </a:stretch>
        </p:blipFill>
        <p:spPr bwMode="auto">
          <a:xfrm>
            <a:off x="809625" y="642019"/>
            <a:ext cx="10696575" cy="5393022"/>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5298" name="Picture 2"/>
          <p:cNvPicPr>
            <a:picLocks noChangeAspect="1" noChangeArrowheads="1"/>
          </p:cNvPicPr>
          <p:nvPr/>
        </p:nvPicPr>
        <p:blipFill>
          <a:blip r:embed="rId2" cstate="print"/>
          <a:srcRect/>
          <a:stretch>
            <a:fillRect/>
          </a:stretch>
        </p:blipFill>
        <p:spPr bwMode="auto">
          <a:xfrm>
            <a:off x="879566" y="593596"/>
            <a:ext cx="10432867" cy="5572074"/>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6322" name="Picture 2"/>
          <p:cNvPicPr>
            <a:picLocks noChangeAspect="1" noChangeArrowheads="1"/>
          </p:cNvPicPr>
          <p:nvPr/>
        </p:nvPicPr>
        <p:blipFill>
          <a:blip r:embed="rId2" cstate="print"/>
          <a:srcRect/>
          <a:stretch>
            <a:fillRect/>
          </a:stretch>
        </p:blipFill>
        <p:spPr bwMode="auto">
          <a:xfrm>
            <a:off x="600075" y="612489"/>
            <a:ext cx="11117263" cy="5544472"/>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7346" name="Picture 2"/>
          <p:cNvPicPr>
            <a:picLocks noChangeAspect="1" noChangeArrowheads="1"/>
          </p:cNvPicPr>
          <p:nvPr/>
        </p:nvPicPr>
        <p:blipFill>
          <a:blip r:embed="rId2" cstate="print"/>
          <a:srcRect/>
          <a:stretch>
            <a:fillRect/>
          </a:stretch>
        </p:blipFill>
        <p:spPr bwMode="auto">
          <a:xfrm>
            <a:off x="428625" y="625146"/>
            <a:ext cx="11333163" cy="5496980"/>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8370" name="Picture 2"/>
          <p:cNvPicPr>
            <a:picLocks noChangeAspect="1" noChangeArrowheads="1"/>
          </p:cNvPicPr>
          <p:nvPr/>
        </p:nvPicPr>
        <p:blipFill>
          <a:blip r:embed="rId2" cstate="print"/>
          <a:srcRect/>
          <a:stretch>
            <a:fillRect/>
          </a:stretch>
        </p:blipFill>
        <p:spPr bwMode="auto">
          <a:xfrm>
            <a:off x="266700" y="633050"/>
            <a:ext cx="11517313" cy="5445534"/>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4" name="AutoShape 8"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6" name="AutoShape 10"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8" name="AutoShape 12"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25315353"/>
              </p:ext>
            </p:extLst>
          </p:nvPr>
        </p:nvGraphicFramePr>
        <p:xfrm>
          <a:off x="676225" y="643599"/>
          <a:ext cx="11080345" cy="5486400"/>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8539798">
                  <a:extLst>
                    <a:ext uri="{9D8B030D-6E8A-4147-A177-3AD203B41FA5}">
                      <a16:colId xmlns:a16="http://schemas.microsoft.com/office/drawing/2014/main" val="20001"/>
                    </a:ext>
                  </a:extLst>
                </a:gridCol>
                <a:gridCol w="1387972">
                  <a:extLst>
                    <a:ext uri="{9D8B030D-6E8A-4147-A177-3AD203B41FA5}">
                      <a16:colId xmlns:a16="http://schemas.microsoft.com/office/drawing/2014/main" val="20002"/>
                    </a:ext>
                  </a:extLst>
                </a:gridCol>
              </a:tblGrid>
              <a:tr h="370840">
                <a:tc>
                  <a:txBody>
                    <a:bodyPr/>
                    <a:lstStyle/>
                    <a:p>
                      <a:pPr>
                        <a:lnSpc>
                          <a:spcPct val="100000"/>
                        </a:lnSpc>
                      </a:pPr>
                      <a:r>
                        <a:rPr lang="en-US" sz="1200" dirty="0"/>
                        <a:t>Game controllers</a:t>
                      </a:r>
                    </a:p>
                  </a:txBody>
                  <a:tcPr/>
                </a:tc>
                <a:tc>
                  <a:txBody>
                    <a:bodyPr/>
                    <a:lstStyle/>
                    <a:p>
                      <a:pPr>
                        <a:lnSpc>
                          <a:spcPct val="100000"/>
                        </a:lnSpc>
                      </a:pPr>
                      <a:r>
                        <a:rPr lang="en-US" sz="1200" dirty="0"/>
                        <a:t>Game controllers are input devices designed specifically</a:t>
                      </a:r>
                      <a:r>
                        <a:rPr lang="en-US" sz="1200" baseline="0" dirty="0"/>
                        <a:t> for computer gaming.  </a:t>
                      </a:r>
                    </a:p>
                    <a:p>
                      <a:pPr>
                        <a:lnSpc>
                          <a:spcPct val="100000"/>
                        </a:lnSpc>
                      </a:pPr>
                      <a:r>
                        <a:rPr lang="en-US" sz="1200" baseline="0" dirty="0"/>
                        <a:t>There are two main types of game controllers:</a:t>
                      </a:r>
                    </a:p>
                    <a:p>
                      <a:pPr marL="171450" indent="-171450">
                        <a:lnSpc>
                          <a:spcPct val="100000"/>
                        </a:lnSpc>
                        <a:buFont typeface="Arial" charset="0"/>
                        <a:buChar char="•"/>
                      </a:pPr>
                      <a:r>
                        <a:rPr lang="en-US" sz="1200" baseline="0" dirty="0"/>
                        <a:t>Gamepad are handheld controllers with directional controls on the left and buttons on the right.</a:t>
                      </a:r>
                    </a:p>
                    <a:p>
                      <a:pPr marL="171450" indent="-171450">
                        <a:lnSpc>
                          <a:spcPct val="100000"/>
                        </a:lnSpc>
                        <a:buFont typeface="Arial" charset="0"/>
                        <a:buChar char="•"/>
                      </a:pPr>
                      <a:r>
                        <a:rPr lang="en-US" sz="1200" baseline="0" dirty="0"/>
                        <a:t>Joysticks consist of a stick that pivots on a base.  Both the stick and the base have several input buttons.  Joysticks are typically used with flight simulator games.</a:t>
                      </a:r>
                      <a:endParaRPr lang="en-US" sz="1200" dirty="0"/>
                    </a:p>
                  </a:txBody>
                  <a:tcPr/>
                </a:tc>
                <a:tc rowSpan="6">
                  <a:txBody>
                    <a:bodyPr/>
                    <a:lstStyle/>
                    <a:p>
                      <a:pPr marL="171450" indent="-171450">
                        <a:lnSpc>
                          <a:spcPct val="100000"/>
                        </a:lnSpc>
                        <a:buFont typeface="Arial" charset="0"/>
                        <a:buChar char="•"/>
                      </a:pPr>
                      <a:endParaRPr lang="en-US" sz="1200" dirty="0"/>
                    </a:p>
                  </a:txBody>
                  <a:tcPr/>
                </a:tc>
                <a:extLst>
                  <a:ext uri="{0D108BD9-81ED-4DB2-BD59-A6C34878D82A}">
                    <a16:rowId xmlns:a16="http://schemas.microsoft.com/office/drawing/2014/main" val="10000"/>
                  </a:ext>
                </a:extLst>
              </a:tr>
              <a:tr h="370840">
                <a:tc>
                  <a:txBody>
                    <a:bodyPr/>
                    <a:lstStyle/>
                    <a:p>
                      <a:pPr>
                        <a:lnSpc>
                          <a:spcPct val="100000"/>
                        </a:lnSpc>
                      </a:pPr>
                      <a:r>
                        <a:rPr lang="en-US" sz="1200" dirty="0"/>
                        <a:t>Scanner</a:t>
                      </a:r>
                    </a:p>
                  </a:txBody>
                  <a:tcPr/>
                </a:tc>
                <a:tc>
                  <a:txBody>
                    <a:bodyPr/>
                    <a:lstStyle/>
                    <a:p>
                      <a:pPr>
                        <a:lnSpc>
                          <a:spcPct val="100000"/>
                        </a:lnSpc>
                      </a:pPr>
                      <a:r>
                        <a:rPr lang="en-US" sz="1200" dirty="0"/>
                        <a:t>Scanners are used to scan hard-copy images and documents</a:t>
                      </a:r>
                      <a:r>
                        <a:rPr lang="en-US" sz="1200" baseline="0" dirty="0"/>
                        <a:t> and convert them into digital input for the PC.  For example, film photos can be scanned and saved as image files.  Some scanners combine the functionality of a document scanner and are able to create editable documents.</a:t>
                      </a:r>
                      <a:endParaRPr lang="en-US" sz="1200" dirty="0"/>
                    </a:p>
                  </a:txBody>
                  <a:tcPr/>
                </a:tc>
                <a:tc vMerge="1">
                  <a:txBody>
                    <a:bodyPr/>
                    <a:lstStyle/>
                    <a:p>
                      <a:pPr>
                        <a:lnSpc>
                          <a:spcPct val="100000"/>
                        </a:lnSpc>
                      </a:pPr>
                      <a:endParaRPr lang="en-US" sz="1200" dirty="0"/>
                    </a:p>
                  </a:txBody>
                  <a:tcPr/>
                </a:tc>
                <a:extLst>
                  <a:ext uri="{0D108BD9-81ED-4DB2-BD59-A6C34878D82A}">
                    <a16:rowId xmlns:a16="http://schemas.microsoft.com/office/drawing/2014/main" val="10001"/>
                  </a:ext>
                </a:extLst>
              </a:tr>
              <a:tr h="370840">
                <a:tc>
                  <a:txBody>
                    <a:bodyPr/>
                    <a:lstStyle/>
                    <a:p>
                      <a:pPr>
                        <a:lnSpc>
                          <a:spcPct val="100000"/>
                        </a:lnSpc>
                      </a:pPr>
                      <a:r>
                        <a:rPr lang="en-US" sz="1200" dirty="0"/>
                        <a:t>Motion sensor</a:t>
                      </a:r>
                    </a:p>
                  </a:txBody>
                  <a:tcPr/>
                </a:tc>
                <a:tc>
                  <a:txBody>
                    <a:bodyPr/>
                    <a:lstStyle/>
                    <a:p>
                      <a:pPr>
                        <a:lnSpc>
                          <a:spcPct val="100000"/>
                        </a:lnSpc>
                      </a:pPr>
                      <a:r>
                        <a:rPr lang="en-US" sz="1200" dirty="0"/>
                        <a:t>Motion sensors are devices that are able to detect the slightest amount of movement</a:t>
                      </a:r>
                      <a:r>
                        <a:rPr lang="en-US" sz="1200" baseline="0" dirty="0"/>
                        <a:t> in an area.  They are typically used with security systems and require special software and configuration.  Two types of motion sensors exist:</a:t>
                      </a:r>
                    </a:p>
                    <a:p>
                      <a:pPr marL="171450" indent="-171450">
                        <a:lnSpc>
                          <a:spcPct val="100000"/>
                        </a:lnSpc>
                        <a:buFont typeface="Arial" charset="0"/>
                        <a:buChar char="•"/>
                      </a:pPr>
                      <a:r>
                        <a:rPr lang="en-US" sz="1200" baseline="0" dirty="0"/>
                        <a:t>Active motion sensors use ultrasonic sound waves to detect movement in an area. If movement is detected, something happens (e.g., a door opens or an alarm triggers).</a:t>
                      </a:r>
                    </a:p>
                    <a:p>
                      <a:pPr marL="171450" indent="-171450">
                        <a:lnSpc>
                          <a:spcPct val="100000"/>
                        </a:lnSpc>
                        <a:buFont typeface="Arial" charset="0"/>
                        <a:buChar char="•"/>
                      </a:pPr>
                      <a:r>
                        <a:rPr lang="en-US" sz="1200" baseline="0" dirty="0"/>
                        <a:t>Passive motion sensors detect infrared energy, which is emitted by humans and animals.  Passive motion sensors ignore small changes in infrared energy in order to avoid false alarms.  Passive motion sensors are sometimes called passive infrared sensors (PIR).</a:t>
                      </a:r>
                      <a:endParaRPr lang="en-US" sz="1200" dirty="0"/>
                    </a:p>
                  </a:txBody>
                  <a:tcPr/>
                </a:tc>
                <a:tc vMerge="1">
                  <a:txBody>
                    <a:bodyPr/>
                    <a:lstStyle/>
                    <a:p>
                      <a:pPr marL="171450" indent="-171450">
                        <a:lnSpc>
                          <a:spcPct val="100000"/>
                        </a:lnSpc>
                        <a:buFont typeface="Arial" charset="0"/>
                        <a:buChar char="•"/>
                      </a:pPr>
                      <a:endParaRPr lang="en-US" sz="1200" dirty="0"/>
                    </a:p>
                  </a:txBody>
                  <a:tcPr/>
                </a:tc>
                <a:extLst>
                  <a:ext uri="{0D108BD9-81ED-4DB2-BD59-A6C34878D82A}">
                    <a16:rowId xmlns:a16="http://schemas.microsoft.com/office/drawing/2014/main" val="10002"/>
                  </a:ext>
                </a:extLst>
              </a:tr>
              <a:tr h="370840">
                <a:tc>
                  <a:txBody>
                    <a:bodyPr/>
                    <a:lstStyle/>
                    <a:p>
                      <a:pPr>
                        <a:lnSpc>
                          <a:spcPct val="100000"/>
                        </a:lnSpc>
                      </a:pPr>
                      <a:r>
                        <a:rPr lang="en-US" sz="1200" dirty="0"/>
                        <a:t>Touch pad</a:t>
                      </a:r>
                    </a:p>
                  </a:txBody>
                  <a:tcPr/>
                </a:tc>
                <a:tc>
                  <a:txBody>
                    <a:bodyPr/>
                    <a:lstStyle/>
                    <a:p>
                      <a:pPr>
                        <a:lnSpc>
                          <a:spcPct val="100000"/>
                        </a:lnSpc>
                      </a:pPr>
                      <a:r>
                        <a:rPr lang="en-US" sz="1200" dirty="0"/>
                        <a:t>Touch</a:t>
                      </a:r>
                      <a:r>
                        <a:rPr lang="en-US" sz="1200" baseline="0" dirty="0"/>
                        <a:t> pads are typically  found on notebook computers and are used in place of a mouse.  Users slide their finger on the touch pad to manipulate the cursor.  Touch pads can also be used with desktop computers.  These touch pads connect to the computer through a USB port and are used instead of a mouse.</a:t>
                      </a:r>
                      <a:endParaRPr lang="en-US" sz="1200" dirty="0"/>
                    </a:p>
                  </a:txBody>
                  <a:tcPr/>
                </a:tc>
                <a:tc vMerge="1">
                  <a:txBody>
                    <a:bodyPr/>
                    <a:lstStyle/>
                    <a:p>
                      <a:pPr>
                        <a:lnSpc>
                          <a:spcPct val="100000"/>
                        </a:lnSpc>
                      </a:pPr>
                      <a:endParaRPr lang="en-US" sz="1200" dirty="0"/>
                    </a:p>
                  </a:txBody>
                  <a:tcPr/>
                </a:tc>
                <a:extLst>
                  <a:ext uri="{0D108BD9-81ED-4DB2-BD59-A6C34878D82A}">
                    <a16:rowId xmlns:a16="http://schemas.microsoft.com/office/drawing/2014/main" val="10003"/>
                  </a:ext>
                </a:extLst>
              </a:tr>
              <a:tr h="370840">
                <a:tc>
                  <a:txBody>
                    <a:bodyPr/>
                    <a:lstStyle/>
                    <a:p>
                      <a:pPr>
                        <a:lnSpc>
                          <a:spcPct val="100000"/>
                        </a:lnSpc>
                      </a:pPr>
                      <a:r>
                        <a:rPr lang="en-US" sz="1200" dirty="0"/>
                        <a:t>Smart</a:t>
                      </a:r>
                      <a:r>
                        <a:rPr lang="en-US" sz="1200" baseline="0" dirty="0"/>
                        <a:t> card reader</a:t>
                      </a:r>
                      <a:endParaRPr lang="en-US" sz="1200" dirty="0"/>
                    </a:p>
                  </a:txBody>
                  <a:tcPr/>
                </a:tc>
                <a:tc>
                  <a:txBody>
                    <a:bodyPr/>
                    <a:lstStyle/>
                    <a:p>
                      <a:pPr>
                        <a:lnSpc>
                          <a:spcPct val="100000"/>
                        </a:lnSpc>
                      </a:pPr>
                      <a:r>
                        <a:rPr lang="en-US" sz="1200" dirty="0"/>
                        <a:t>Smart card readers</a:t>
                      </a:r>
                      <a:r>
                        <a:rPr lang="en-US" sz="1200" baseline="0" dirty="0"/>
                        <a:t> are used as an authentication method.  A smart card, which contains an embedded microchip, is inserted into the reader.  The reader then scans the chip, verifies its contents, and authenticates the user.  Smart card readers can be stand-alone devices or integrated with other peripherals (e.g., a keyboard).</a:t>
                      </a:r>
                      <a:endParaRPr lang="en-US" sz="1200" dirty="0"/>
                    </a:p>
                  </a:txBody>
                  <a:tcPr/>
                </a:tc>
                <a:tc vMerge="1">
                  <a:txBody>
                    <a:bodyPr/>
                    <a:lstStyle/>
                    <a:p>
                      <a:pPr>
                        <a:lnSpc>
                          <a:spcPct val="100000"/>
                        </a:lnSpc>
                      </a:pPr>
                      <a:endParaRPr lang="en-US" sz="1200" dirty="0"/>
                    </a:p>
                  </a:txBody>
                  <a:tcPr/>
                </a:tc>
                <a:extLst>
                  <a:ext uri="{0D108BD9-81ED-4DB2-BD59-A6C34878D82A}">
                    <a16:rowId xmlns:a16="http://schemas.microsoft.com/office/drawing/2014/main" val="10004"/>
                  </a:ext>
                </a:extLst>
              </a:tr>
              <a:tr h="370840">
                <a:tc>
                  <a:txBody>
                    <a:bodyPr/>
                    <a:lstStyle/>
                    <a:p>
                      <a:pPr>
                        <a:lnSpc>
                          <a:spcPct val="100000"/>
                        </a:lnSpc>
                      </a:pPr>
                      <a:r>
                        <a:rPr lang="en-US" sz="1200" dirty="0"/>
                        <a:t>Biometric</a:t>
                      </a:r>
                      <a:r>
                        <a:rPr lang="en-US" sz="1200" baseline="0" dirty="0"/>
                        <a:t> scanner</a:t>
                      </a:r>
                      <a:endParaRPr lang="en-US" sz="1200" dirty="0"/>
                    </a:p>
                  </a:txBody>
                  <a:tcPr/>
                </a:tc>
                <a:tc>
                  <a:txBody>
                    <a:bodyPr/>
                    <a:lstStyle/>
                    <a:p>
                      <a:pPr>
                        <a:lnSpc>
                          <a:spcPct val="100000"/>
                        </a:lnSpc>
                      </a:pPr>
                      <a:r>
                        <a:rPr lang="en-US" sz="1200" dirty="0"/>
                        <a:t>Biometric</a:t>
                      </a:r>
                      <a:r>
                        <a:rPr lang="en-US" sz="1200" baseline="0" dirty="0"/>
                        <a:t> scanners are used as a form of authentication.  They are able to scan users’ unique physical features and use them to verify their identity.  Common physical features used by biometric scanners include:</a:t>
                      </a:r>
                    </a:p>
                    <a:p>
                      <a:pPr marL="171450" indent="-171450">
                        <a:lnSpc>
                          <a:spcPct val="100000"/>
                        </a:lnSpc>
                        <a:buFont typeface="Arial" charset="0"/>
                        <a:buChar char="•"/>
                      </a:pPr>
                      <a:r>
                        <a:rPr lang="en-US" sz="1200" b="0" baseline="0" dirty="0"/>
                        <a:t>Retina (eyes)</a:t>
                      </a:r>
                    </a:p>
                    <a:p>
                      <a:pPr marL="171450" indent="-171450">
                        <a:lnSpc>
                          <a:spcPct val="100000"/>
                        </a:lnSpc>
                        <a:buFont typeface="Arial" charset="0"/>
                        <a:buChar char="•"/>
                      </a:pPr>
                      <a:r>
                        <a:rPr lang="en-US" sz="1200" b="0" dirty="0"/>
                        <a:t>Fingerprint</a:t>
                      </a:r>
                    </a:p>
                    <a:p>
                      <a:pPr marL="171450" indent="-171450">
                        <a:lnSpc>
                          <a:spcPct val="100000"/>
                        </a:lnSpc>
                        <a:buFont typeface="Arial" charset="0"/>
                        <a:buChar char="•"/>
                      </a:pPr>
                      <a:r>
                        <a:rPr lang="en-US" sz="1200" b="0" dirty="0"/>
                        <a:t>Face</a:t>
                      </a:r>
                      <a:r>
                        <a:rPr lang="en-US" sz="1200" b="0" baseline="0" dirty="0"/>
                        <a:t> </a:t>
                      </a:r>
                    </a:p>
                    <a:p>
                      <a:pPr marL="171450" indent="-171450">
                        <a:lnSpc>
                          <a:spcPct val="100000"/>
                        </a:lnSpc>
                        <a:buFont typeface="Arial" charset="0"/>
                        <a:buChar char="•"/>
                      </a:pPr>
                      <a:r>
                        <a:rPr lang="en-US" sz="1200" b="0" baseline="0" dirty="0"/>
                        <a:t>Heart beat</a:t>
                      </a:r>
                      <a:endParaRPr lang="en-US" sz="1200" b="0" dirty="0"/>
                    </a:p>
                  </a:txBody>
                  <a:tcPr/>
                </a:tc>
                <a:tc vMerge="1">
                  <a:txBody>
                    <a:bodyPr/>
                    <a:lstStyle/>
                    <a:p>
                      <a:pPr marL="171450" indent="-171450">
                        <a:lnSpc>
                          <a:spcPct val="100000"/>
                        </a:lnSpc>
                        <a:buFont typeface="Arial" charset="0"/>
                        <a:buChar char="•"/>
                      </a:pPr>
                      <a:endParaRPr lang="en-US" sz="1200" b="0" dirty="0"/>
                    </a:p>
                  </a:txBody>
                  <a:tcPr/>
                </a:tc>
                <a:extLst>
                  <a:ext uri="{0D108BD9-81ED-4DB2-BD59-A6C34878D82A}">
                    <a16:rowId xmlns:a16="http://schemas.microsoft.com/office/drawing/2014/main" val="10005"/>
                  </a:ext>
                </a:extLst>
              </a:tr>
            </a:tbl>
          </a:graphicData>
        </a:graphic>
      </p:graphicFrame>
      <p:pic>
        <p:nvPicPr>
          <p:cNvPr id="45069" name="Picture 13"/>
          <p:cNvPicPr>
            <a:picLocks noChangeAspect="1" noChangeArrowheads="1"/>
          </p:cNvPicPr>
          <p:nvPr/>
        </p:nvPicPr>
        <p:blipFill>
          <a:blip r:embed="rId2" cstate="print"/>
          <a:srcRect/>
          <a:stretch>
            <a:fillRect/>
          </a:stretch>
        </p:blipFill>
        <p:spPr bwMode="auto">
          <a:xfrm>
            <a:off x="10502537" y="4877762"/>
            <a:ext cx="1132115" cy="1132115"/>
          </a:xfrm>
          <a:prstGeom prst="rect">
            <a:avLst/>
          </a:prstGeom>
          <a:noFill/>
          <a:ln w="9525">
            <a:noFill/>
            <a:miter lim="800000"/>
            <a:headEnd/>
            <a:tailEnd/>
          </a:ln>
        </p:spPr>
      </p:pic>
      <p:sp>
        <p:nvSpPr>
          <p:cNvPr id="12" name="TextBox 11"/>
          <p:cNvSpPr txBox="1"/>
          <p:nvPr/>
        </p:nvSpPr>
        <p:spPr>
          <a:xfrm>
            <a:off x="3352799" y="120379"/>
            <a:ext cx="5111931" cy="523220"/>
          </a:xfrm>
          <a:prstGeom prst="rect">
            <a:avLst/>
          </a:prstGeom>
          <a:noFill/>
        </p:spPr>
        <p:txBody>
          <a:bodyPr wrap="square" rtlCol="0">
            <a:spAutoFit/>
          </a:bodyPr>
          <a:lstStyle/>
          <a:p>
            <a:pPr algn="ctr"/>
            <a:r>
              <a:rPr lang="en-US" sz="2800" b="1" dirty="0"/>
              <a:t>4.1 Peripheral </a:t>
            </a:r>
            <a:r>
              <a:rPr lang="en-US" sz="2800" b="1"/>
              <a:t>Devices:</a:t>
            </a:r>
            <a:endParaRPr lang="en-US" sz="2800" b="1" dirty="0"/>
          </a:p>
        </p:txBody>
      </p:sp>
      <p:pic>
        <p:nvPicPr>
          <p:cNvPr id="3" name="Picture 2"/>
          <p:cNvPicPr>
            <a:picLocks noChangeAspect="1"/>
          </p:cNvPicPr>
          <p:nvPr/>
        </p:nvPicPr>
        <p:blipFill>
          <a:blip r:embed="rId3"/>
          <a:stretch>
            <a:fillRect/>
          </a:stretch>
        </p:blipFill>
        <p:spPr>
          <a:xfrm>
            <a:off x="10502535" y="3656836"/>
            <a:ext cx="1132115" cy="1132115"/>
          </a:xfrm>
          <a:prstGeom prst="rect">
            <a:avLst/>
          </a:prstGeom>
        </p:spPr>
      </p:pic>
      <p:pic>
        <p:nvPicPr>
          <p:cNvPr id="6" name="Picture 5"/>
          <p:cNvPicPr>
            <a:picLocks noChangeAspect="1"/>
          </p:cNvPicPr>
          <p:nvPr/>
        </p:nvPicPr>
        <p:blipFill>
          <a:blip r:embed="rId4"/>
          <a:stretch>
            <a:fillRect/>
          </a:stretch>
        </p:blipFill>
        <p:spPr>
          <a:xfrm>
            <a:off x="10502535" y="2429101"/>
            <a:ext cx="1130568" cy="1130568"/>
          </a:xfrm>
          <a:prstGeom prst="rect">
            <a:avLst/>
          </a:prstGeom>
        </p:spPr>
      </p:pic>
      <p:pic>
        <p:nvPicPr>
          <p:cNvPr id="7" name="Picture 6"/>
          <p:cNvPicPr>
            <a:picLocks noChangeAspect="1"/>
          </p:cNvPicPr>
          <p:nvPr/>
        </p:nvPicPr>
        <p:blipFill>
          <a:blip r:embed="rId5"/>
          <a:stretch>
            <a:fillRect/>
          </a:stretch>
        </p:blipFill>
        <p:spPr>
          <a:xfrm>
            <a:off x="10515261" y="1812050"/>
            <a:ext cx="1132115" cy="519884"/>
          </a:xfrm>
          <a:prstGeom prst="rect">
            <a:avLst/>
          </a:prstGeom>
        </p:spPr>
      </p:pic>
      <p:pic>
        <p:nvPicPr>
          <p:cNvPr id="8" name="Picture 7"/>
          <p:cNvPicPr>
            <a:picLocks noChangeAspect="1"/>
          </p:cNvPicPr>
          <p:nvPr/>
        </p:nvPicPr>
        <p:blipFill>
          <a:blip r:embed="rId6"/>
          <a:stretch>
            <a:fillRect/>
          </a:stretch>
        </p:blipFill>
        <p:spPr>
          <a:xfrm>
            <a:off x="10502535" y="834580"/>
            <a:ext cx="1157569" cy="8559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59394" name="Picture 2"/>
          <p:cNvPicPr>
            <a:picLocks noChangeAspect="1" noChangeArrowheads="1"/>
          </p:cNvPicPr>
          <p:nvPr/>
        </p:nvPicPr>
        <p:blipFill>
          <a:blip r:embed="rId2" cstate="print"/>
          <a:srcRect/>
          <a:stretch>
            <a:fillRect/>
          </a:stretch>
        </p:blipFill>
        <p:spPr bwMode="auto">
          <a:xfrm>
            <a:off x="304800" y="1054100"/>
            <a:ext cx="11580813" cy="4749800"/>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0418" name="Picture 2"/>
          <p:cNvPicPr>
            <a:picLocks noChangeAspect="1" noChangeArrowheads="1"/>
          </p:cNvPicPr>
          <p:nvPr/>
        </p:nvPicPr>
        <p:blipFill>
          <a:blip r:embed="rId2" cstate="print"/>
          <a:srcRect/>
          <a:stretch>
            <a:fillRect/>
          </a:stretch>
        </p:blipFill>
        <p:spPr bwMode="auto">
          <a:xfrm>
            <a:off x="295275" y="660400"/>
            <a:ext cx="11580813" cy="5487851"/>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1442" name="Picture 2"/>
          <p:cNvPicPr>
            <a:picLocks noChangeAspect="1" noChangeArrowheads="1"/>
          </p:cNvPicPr>
          <p:nvPr/>
        </p:nvPicPr>
        <p:blipFill>
          <a:blip r:embed="rId2" cstate="print"/>
          <a:srcRect/>
          <a:stretch>
            <a:fillRect/>
          </a:stretch>
        </p:blipFill>
        <p:spPr bwMode="auto">
          <a:xfrm>
            <a:off x="600075" y="662554"/>
            <a:ext cx="11136313" cy="5503116"/>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2466" name="Picture 2"/>
          <p:cNvPicPr>
            <a:picLocks noChangeAspect="1" noChangeArrowheads="1"/>
          </p:cNvPicPr>
          <p:nvPr/>
        </p:nvPicPr>
        <p:blipFill>
          <a:blip r:embed="rId2" cstate="print"/>
          <a:srcRect/>
          <a:stretch>
            <a:fillRect/>
          </a:stretch>
        </p:blipFill>
        <p:spPr bwMode="auto">
          <a:xfrm>
            <a:off x="279400" y="1314450"/>
            <a:ext cx="11631613" cy="2552700"/>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3490" name="Picture 2"/>
          <p:cNvPicPr>
            <a:picLocks noChangeAspect="1" noChangeArrowheads="1"/>
          </p:cNvPicPr>
          <p:nvPr/>
        </p:nvPicPr>
        <p:blipFill>
          <a:blip r:embed="rId2" cstate="print"/>
          <a:srcRect/>
          <a:stretch>
            <a:fillRect/>
          </a:stretch>
        </p:blipFill>
        <p:spPr bwMode="auto">
          <a:xfrm>
            <a:off x="742950" y="657657"/>
            <a:ext cx="10715625" cy="5499303"/>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4514" name="Picture 2"/>
          <p:cNvPicPr>
            <a:picLocks noChangeAspect="1" noChangeArrowheads="1"/>
          </p:cNvPicPr>
          <p:nvPr/>
        </p:nvPicPr>
        <p:blipFill>
          <a:blip r:embed="rId2" cstate="print"/>
          <a:srcRect/>
          <a:stretch>
            <a:fillRect/>
          </a:stretch>
        </p:blipFill>
        <p:spPr bwMode="auto">
          <a:xfrm>
            <a:off x="298450" y="1708150"/>
            <a:ext cx="11593513" cy="3441700"/>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5538" name="Picture 2"/>
          <p:cNvPicPr>
            <a:picLocks noChangeAspect="1" noChangeArrowheads="1"/>
          </p:cNvPicPr>
          <p:nvPr/>
        </p:nvPicPr>
        <p:blipFill>
          <a:blip r:embed="rId2" cstate="print"/>
          <a:srcRect/>
          <a:stretch>
            <a:fillRect/>
          </a:stretch>
        </p:blipFill>
        <p:spPr bwMode="auto">
          <a:xfrm>
            <a:off x="838199" y="595313"/>
            <a:ext cx="10421983" cy="5465853"/>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6562" name="Picture 2"/>
          <p:cNvPicPr>
            <a:picLocks noChangeAspect="1" noChangeArrowheads="1"/>
          </p:cNvPicPr>
          <p:nvPr/>
        </p:nvPicPr>
        <p:blipFill>
          <a:blip r:embed="rId2" cstate="print"/>
          <a:srcRect/>
          <a:stretch>
            <a:fillRect/>
          </a:stretch>
        </p:blipFill>
        <p:spPr bwMode="auto">
          <a:xfrm>
            <a:off x="298450" y="1695450"/>
            <a:ext cx="11593513" cy="3467100"/>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7702" y="67330"/>
            <a:ext cx="5538651" cy="523220"/>
          </a:xfrm>
          <a:prstGeom prst="rect">
            <a:avLst/>
          </a:prstGeom>
          <a:noFill/>
        </p:spPr>
        <p:txBody>
          <a:bodyPr wrap="square" rtlCol="0">
            <a:spAutoFit/>
          </a:bodyPr>
          <a:lstStyle/>
          <a:p>
            <a:pPr algn="ctr"/>
            <a:r>
              <a:rPr lang="en-US" sz="2800" dirty="0"/>
              <a:t>4.6.7 Device </a:t>
            </a:r>
            <a:r>
              <a:rPr lang="en-US" sz="2800"/>
              <a:t>Driver Installation</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072488919"/>
              </p:ext>
            </p:extLst>
          </p:nvPr>
        </p:nvGraphicFramePr>
        <p:xfrm>
          <a:off x="768439" y="667415"/>
          <a:ext cx="10509161" cy="5130800"/>
        </p:xfrm>
        <a:graphic>
          <a:graphicData uri="http://schemas.openxmlformats.org/drawingml/2006/table">
            <a:tbl>
              <a:tblPr firstRow="1" bandRow="1">
                <a:tableStyleId>{5C22544A-7EE6-4342-B048-85BDC9FD1C3A}</a:tableStyleId>
              </a:tblPr>
              <a:tblGrid>
                <a:gridCol w="10509161">
                  <a:extLst>
                    <a:ext uri="{9D8B030D-6E8A-4147-A177-3AD203B41FA5}">
                      <a16:colId xmlns:a16="http://schemas.microsoft.com/office/drawing/2014/main" val="20000"/>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Be aware of the following when installing devices:</a:t>
                      </a:r>
                    </a:p>
                  </a:txBody>
                  <a:tcPr/>
                </a:tc>
                <a:extLst>
                  <a:ext uri="{0D108BD9-81ED-4DB2-BD59-A6C34878D82A}">
                    <a16:rowId xmlns:a16="http://schemas.microsoft.com/office/drawing/2014/main" val="10000"/>
                  </a:ext>
                </a:extLst>
              </a:tr>
              <a:tr h="370840">
                <a:tc>
                  <a:txBody>
                    <a:bodyPr/>
                    <a:lstStyle/>
                    <a:p>
                      <a:pPr marL="285750" lvl="0" indent="-285750">
                        <a:buFont typeface="Arial" charset="0"/>
                        <a:buChar char="•"/>
                      </a:pPr>
                      <a:r>
                        <a:rPr lang="en-US" sz="1400" dirty="0"/>
                        <a:t>Before purchasing or installing the device, verify that the device is compatible with the version of Windows you are running. You can:</a:t>
                      </a:r>
                    </a:p>
                    <a:p>
                      <a:pPr marL="742950" lvl="1" indent="-285750">
                        <a:buFont typeface="Arial" charset="0"/>
                        <a:buChar char="•"/>
                      </a:pPr>
                      <a:r>
                        <a:rPr lang="en-US" sz="1400" dirty="0"/>
                        <a:t>Check the product documentation and look for the Certified for Windows Logo.</a:t>
                      </a:r>
                    </a:p>
                    <a:p>
                      <a:pPr marL="742950" lvl="1" indent="-285750">
                        <a:buFont typeface="Arial" charset="0"/>
                        <a:buChar char="•"/>
                      </a:pPr>
                      <a:r>
                        <a:rPr lang="en-US" sz="1400" dirty="0"/>
                        <a:t>Check the Microsoft Hardware Compatibility List (HCL).</a:t>
                      </a:r>
                    </a:p>
                    <a:p>
                      <a:pPr marL="742950" lvl="1" indent="-285750">
                        <a:buFont typeface="Arial" charset="0"/>
                        <a:buChar char="•"/>
                      </a:pPr>
                      <a:r>
                        <a:rPr lang="en-US" sz="1400" dirty="0"/>
                        <a:t>Contact the manufacturer to see if the device is compatible.</a:t>
                      </a:r>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Obtain the latest driver before installation. Instead of using the driver included on the installation disc, check the manufacturer's website for the latest driver.</a:t>
                      </a:r>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Read the product documentation and follow the instructions for installation. Always follow the manufacturer's instructions for installing and configuring a device.</a:t>
                      </a:r>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For USB devices, you will typically install the driver </a:t>
                      </a:r>
                      <a:r>
                        <a:rPr lang="en-US" sz="1400" i="1" dirty="0"/>
                        <a:t>prior</a:t>
                      </a:r>
                      <a:r>
                        <a:rPr lang="en-US" sz="1400" dirty="0"/>
                        <a:t> to connecting the device.</a:t>
                      </a:r>
                    </a:p>
                    <a:p>
                      <a:pPr marL="285750" indent="-285750">
                        <a:buFont typeface="Arial" charset="0"/>
                        <a:buChar char="•"/>
                      </a:pPr>
                      <a:endParaRPr lang="en-US" sz="1400" dirty="0"/>
                    </a:p>
                  </a:txBody>
                  <a:tcPr/>
                </a:tc>
                <a:extLst>
                  <a:ext uri="{0D108BD9-81ED-4DB2-BD59-A6C34878D82A}">
                    <a16:rowId xmlns:a16="http://schemas.microsoft.com/office/drawing/2014/main" val="1000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For internal and non-hot swappable devices, turn off and unplug the system before installing the device.</a:t>
                      </a:r>
                    </a:p>
                  </a:txBody>
                  <a:tcPr/>
                </a:tc>
                <a:extLst>
                  <a:ext uri="{0D108BD9-81ED-4DB2-BD59-A6C34878D82A}">
                    <a16:rowId xmlns:a16="http://schemas.microsoft.com/office/drawing/2014/main" val="10005"/>
                  </a:ext>
                </a:extLst>
              </a:tr>
              <a:tr h="370840">
                <a:tc>
                  <a:txBody>
                    <a:bodyPr/>
                    <a:lstStyle/>
                    <a:p>
                      <a:pPr marL="285750" lvl="0" indent="-285750">
                        <a:buFont typeface="Arial" charset="0"/>
                        <a:buChar char="•"/>
                      </a:pPr>
                      <a:r>
                        <a:rPr lang="en-US" sz="1400" dirty="0"/>
                        <a:t>Windows will automatically configure a device if:</a:t>
                      </a:r>
                    </a:p>
                    <a:p>
                      <a:pPr marL="742950" lvl="1" indent="-285750">
                        <a:buFont typeface="Arial" charset="0"/>
                        <a:buChar char="•"/>
                      </a:pPr>
                      <a:r>
                        <a:rPr lang="en-US" sz="1400" dirty="0"/>
                        <a:t>The device is fully plug and play capable.</a:t>
                      </a:r>
                    </a:p>
                    <a:p>
                      <a:pPr marL="742950" lvl="1" indent="-285750">
                        <a:buFont typeface="Arial" charset="0"/>
                        <a:buChar char="•"/>
                      </a:pPr>
                      <a:r>
                        <a:rPr lang="en-US" sz="1400" dirty="0"/>
                        <a:t>There are no resource conflicts or other problems.</a:t>
                      </a:r>
                    </a:p>
                    <a:p>
                      <a:pPr marL="742950" lvl="1" indent="-285750">
                        <a:buFont typeface="Arial" charset="0"/>
                        <a:buChar char="•"/>
                      </a:pPr>
                      <a:r>
                        <a:rPr lang="en-US" sz="1400" dirty="0"/>
                        <a:t>Windows finds a suitable driver in its driver database.</a:t>
                      </a:r>
                    </a:p>
                    <a:p>
                      <a:pPr marL="742950" lvl="1" indent="-285750">
                        <a:buFont typeface="Arial" charset="0"/>
                        <a:buChar char="•"/>
                      </a:pPr>
                      <a:r>
                        <a:rPr lang="en-US" sz="1400" dirty="0"/>
                        <a:t>The driver is signed and from a trusted publisher.</a:t>
                      </a:r>
                    </a:p>
                  </a:txBody>
                  <a:tcPr/>
                </a:tc>
                <a:extLst>
                  <a:ext uri="{0D108BD9-81ED-4DB2-BD59-A6C34878D82A}">
                    <a16:rowId xmlns:a16="http://schemas.microsoft.com/office/drawing/2014/main" val="100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On Windows, unsigned and self-signed drivers must be manually approved. However, you cannot install unsigned drivers on x64 versions of Windows.</a:t>
                      </a:r>
                    </a:p>
                    <a:p>
                      <a:pPr marL="285750" indent="-285750">
                        <a:buFont typeface="Arial" charset="0"/>
                        <a:buChar char="•"/>
                      </a:pPr>
                      <a:endParaRPr lang="en-US" sz="14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4435" y="103671"/>
            <a:ext cx="10197736" cy="523220"/>
          </a:xfrm>
          <a:prstGeom prst="rect">
            <a:avLst/>
          </a:prstGeom>
          <a:noFill/>
        </p:spPr>
        <p:txBody>
          <a:bodyPr wrap="square" rtlCol="0">
            <a:spAutoFit/>
          </a:bodyPr>
          <a:lstStyle/>
          <a:p>
            <a:pPr algn="ctr"/>
            <a:r>
              <a:rPr lang="en-US" sz="2800" dirty="0"/>
              <a:t>4.6.7 Device Driver Installation</a:t>
            </a:r>
          </a:p>
        </p:txBody>
      </p:sp>
      <p:graphicFrame>
        <p:nvGraphicFramePr>
          <p:cNvPr id="2" name="Table 1"/>
          <p:cNvGraphicFramePr>
            <a:graphicFrameLocks noGrp="1"/>
          </p:cNvGraphicFramePr>
          <p:nvPr>
            <p:extLst>
              <p:ext uri="{D42A27DB-BD31-4B8C-83A1-F6EECF244321}">
                <p14:modId xmlns:p14="http://schemas.microsoft.com/office/powerpoint/2010/main" val="1436800585"/>
              </p:ext>
            </p:extLst>
          </p:nvPr>
        </p:nvGraphicFramePr>
        <p:xfrm>
          <a:off x="725714" y="712130"/>
          <a:ext cx="10334172" cy="5364480"/>
        </p:xfrm>
        <a:graphic>
          <a:graphicData uri="http://schemas.openxmlformats.org/drawingml/2006/table">
            <a:tbl>
              <a:tblPr firstRow="1" bandRow="1">
                <a:tableStyleId>{5C22544A-7EE6-4342-B048-85BDC9FD1C3A}</a:tableStyleId>
              </a:tblPr>
              <a:tblGrid>
                <a:gridCol w="10334172">
                  <a:extLst>
                    <a:ext uri="{9D8B030D-6E8A-4147-A177-3AD203B41FA5}">
                      <a16:colId xmlns:a16="http://schemas.microsoft.com/office/drawing/2014/main" val="20000"/>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Use Device Manager to view installed devices and their status.</a:t>
                      </a:r>
                    </a:p>
                    <a:p>
                      <a:pPr marL="285750" indent="-285750">
                        <a:buFont typeface="Arial" charset="0"/>
                        <a:buChar char="•"/>
                      </a:pPr>
                      <a:endParaRPr lang="en-US" sz="1400" dirty="0"/>
                    </a:p>
                  </a:txBody>
                  <a:tcPr/>
                </a:tc>
                <a:extLst>
                  <a:ext uri="{0D108BD9-81ED-4DB2-BD59-A6C34878D82A}">
                    <a16:rowId xmlns:a16="http://schemas.microsoft.com/office/drawing/2014/main" val="10000"/>
                  </a:ext>
                </a:extLst>
              </a:tr>
              <a:tr h="370840">
                <a:tc>
                  <a:txBody>
                    <a:bodyPr/>
                    <a:lstStyle/>
                    <a:p>
                      <a:pPr marL="285750" lvl="0" indent="-285750">
                        <a:buFont typeface="Arial" charset="0"/>
                        <a:buChar char="•"/>
                      </a:pPr>
                      <a:r>
                        <a:rPr lang="en-US" sz="1400" dirty="0"/>
                        <a:t>To open Device Manager:</a:t>
                      </a:r>
                    </a:p>
                    <a:p>
                      <a:pPr marL="742950" lvl="1" indent="-285750">
                        <a:buFont typeface="Arial" charset="0"/>
                        <a:buChar char="•"/>
                      </a:pPr>
                      <a:r>
                        <a:rPr lang="en-US" sz="1400" dirty="0"/>
                        <a:t>Right-click the Start button and click </a:t>
                      </a:r>
                      <a:r>
                        <a:rPr lang="en-US" sz="1400" b="1" dirty="0"/>
                        <a:t>Device Manager</a:t>
                      </a:r>
                      <a:r>
                        <a:rPr lang="en-US" sz="1400" dirty="0"/>
                        <a:t>.</a:t>
                      </a:r>
                    </a:p>
                    <a:p>
                      <a:pPr marL="742950" lvl="1" indent="-285750">
                        <a:buFont typeface="Arial" charset="0"/>
                        <a:buChar char="•"/>
                      </a:pPr>
                      <a:r>
                        <a:rPr lang="en-US" sz="1400" dirty="0"/>
                        <a:t>Click </a:t>
                      </a:r>
                      <a:r>
                        <a:rPr lang="en-US" sz="1400" b="1" dirty="0"/>
                        <a:t>Start</a:t>
                      </a:r>
                      <a:r>
                        <a:rPr lang="en-US" sz="1400" dirty="0"/>
                        <a:t> or click the Cortana circle (Win10) and type </a:t>
                      </a:r>
                      <a:r>
                        <a:rPr lang="en-US" sz="1400" b="1" dirty="0"/>
                        <a:t>Device Manager</a:t>
                      </a:r>
                      <a:r>
                        <a:rPr lang="en-US" sz="1400" dirty="0"/>
                        <a:t>. Click </a:t>
                      </a:r>
                      <a:r>
                        <a:rPr lang="en-US" sz="1400" b="1" dirty="0"/>
                        <a:t>Device Manager</a:t>
                      </a:r>
                      <a:r>
                        <a:rPr lang="en-US" sz="1400" dirty="0"/>
                        <a:t>.</a:t>
                      </a:r>
                    </a:p>
                    <a:p>
                      <a:pPr marL="742950" lvl="1" indent="-285750">
                        <a:buFont typeface="Arial" charset="0"/>
                        <a:buChar char="•"/>
                      </a:pPr>
                      <a:r>
                        <a:rPr lang="en-US" sz="1400" dirty="0"/>
                        <a:t>Press the </a:t>
                      </a:r>
                      <a:r>
                        <a:rPr lang="en-US" sz="1400" b="1" dirty="0"/>
                        <a:t>Windows</a:t>
                      </a:r>
                      <a:r>
                        <a:rPr lang="en-US" sz="1400" dirty="0"/>
                        <a:t> key + </a:t>
                      </a:r>
                      <a:r>
                        <a:rPr lang="en-US" sz="1400" b="1" dirty="0"/>
                        <a:t>R</a:t>
                      </a:r>
                      <a:r>
                        <a:rPr lang="en-US" sz="1400" dirty="0"/>
                        <a:t> and type </a:t>
                      </a:r>
                      <a:r>
                        <a:rPr lang="en-US" sz="1400" b="1" dirty="0" err="1"/>
                        <a:t>devmgmt.msc</a:t>
                      </a:r>
                      <a:r>
                        <a:rPr lang="en-US" sz="1400" dirty="0"/>
                        <a:t>.</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r h="370840">
                <a:tc>
                  <a:txBody>
                    <a:bodyPr/>
                    <a:lstStyle/>
                    <a:p>
                      <a:pPr marL="285750" lvl="0" indent="-285750">
                        <a:buFont typeface="Arial" charset="0"/>
                        <a:buChar char="•"/>
                      </a:pPr>
                      <a:r>
                        <a:rPr lang="en-US" sz="1400" dirty="0"/>
                        <a:t>Use the device icon to identify the status of the device:</a:t>
                      </a:r>
                    </a:p>
                    <a:p>
                      <a:pPr marL="742950" lvl="1" indent="-285750">
                        <a:buFont typeface="Arial" charset="0"/>
                        <a:buChar char="•"/>
                      </a:pPr>
                      <a:r>
                        <a:rPr lang="en-US" sz="1400" dirty="0"/>
                        <a:t>If the icon for the device is not there, then Windows did not detect the device. Try scanning for new hardware or rebooting the system to detect the device.</a:t>
                      </a:r>
                    </a:p>
                    <a:p>
                      <a:pPr marL="742950" lvl="1" indent="-285750">
                        <a:buFont typeface="Arial" charset="0"/>
                        <a:buChar char="•"/>
                      </a:pPr>
                      <a:r>
                        <a:rPr lang="en-US" sz="1400" dirty="0"/>
                        <a:t>A normal icon means the device was configured, the appropriate driver was installed, and the device is working properly.</a:t>
                      </a:r>
                    </a:p>
                    <a:p>
                      <a:pPr marL="742950" lvl="1" indent="-285750">
                        <a:buFont typeface="Arial" charset="0"/>
                        <a:buChar char="•"/>
                      </a:pPr>
                      <a:r>
                        <a:rPr lang="en-US" sz="1400" dirty="0"/>
                        <a:t>An icon with a yellow exclamation mark means the device was detected, but could not be configured properly. In this case, make sure you have the latest driver for the device.</a:t>
                      </a:r>
                    </a:p>
                    <a:p>
                      <a:pPr marL="742950" lvl="1" indent="-285750">
                        <a:buFont typeface="Arial" charset="0"/>
                        <a:buChar char="•"/>
                      </a:pPr>
                      <a:r>
                        <a:rPr lang="en-US" sz="1400" dirty="0"/>
                        <a:t>An icon with a black down-arrow means the device is disabled.</a:t>
                      </a:r>
                    </a:p>
                    <a:p>
                      <a:pPr marL="285750" indent="-285750">
                        <a:buFont typeface="Arial" charset="0"/>
                        <a:buChar char="•"/>
                      </a:pPr>
                      <a:endParaRPr lang="en-US" sz="1400" dirty="0"/>
                    </a:p>
                  </a:txBody>
                  <a:tcPr/>
                </a:tc>
                <a:extLst>
                  <a:ext uri="{0D108BD9-81ED-4DB2-BD59-A6C34878D82A}">
                    <a16:rowId xmlns:a16="http://schemas.microsoft.com/office/drawing/2014/main" val="10002"/>
                  </a:ext>
                </a:extLst>
              </a:tr>
              <a:tr h="370840">
                <a:tc>
                  <a:txBody>
                    <a:bodyPr/>
                    <a:lstStyle/>
                    <a:p>
                      <a:pPr marL="285750" lvl="0" indent="-285750">
                        <a:buFont typeface="Arial" charset="0"/>
                        <a:buChar char="•"/>
                      </a:pPr>
                      <a:r>
                        <a:rPr lang="en-US" sz="1400" dirty="0"/>
                        <a:t>To identify the system resources used by a device:</a:t>
                      </a:r>
                    </a:p>
                    <a:p>
                      <a:pPr marL="742950" lvl="1" indent="-285750">
                        <a:buFont typeface="Arial" charset="0"/>
                        <a:buChar char="•"/>
                      </a:pPr>
                      <a:r>
                        <a:rPr lang="en-US" sz="1400" dirty="0"/>
                        <a:t>Right-click the device and click </a:t>
                      </a:r>
                      <a:r>
                        <a:rPr lang="en-US" sz="1400" b="1" dirty="0"/>
                        <a:t>Properties</a:t>
                      </a:r>
                      <a:r>
                        <a:rPr lang="en-US" sz="1400" dirty="0"/>
                        <a:t>.</a:t>
                      </a:r>
                    </a:p>
                    <a:p>
                      <a:pPr marL="742950" lvl="1" indent="-285750">
                        <a:buFont typeface="Arial" charset="0"/>
                        <a:buChar char="•"/>
                      </a:pPr>
                      <a:r>
                        <a:rPr lang="en-US" sz="1400" dirty="0"/>
                        <a:t>Click the </a:t>
                      </a:r>
                      <a:r>
                        <a:rPr lang="en-US" sz="1400" b="1" dirty="0"/>
                        <a:t>Resources</a:t>
                      </a:r>
                      <a:r>
                        <a:rPr lang="en-US" sz="1400" dirty="0"/>
                        <a:t> tab.</a:t>
                      </a:r>
                    </a:p>
                    <a:p>
                      <a:pPr marL="285750" indent="-285750">
                        <a:buFont typeface="Arial" charset="0"/>
                        <a:buChar char="•"/>
                      </a:pPr>
                      <a:endParaRPr lang="en-US" sz="1400" dirty="0"/>
                    </a:p>
                  </a:txBody>
                  <a:tcPr/>
                </a:tc>
                <a:extLst>
                  <a:ext uri="{0D108BD9-81ED-4DB2-BD59-A6C34878D82A}">
                    <a16:rowId xmlns:a16="http://schemas.microsoft.com/office/drawing/2014/main" val="10003"/>
                  </a:ext>
                </a:extLst>
              </a:tr>
              <a:tr h="370840">
                <a:tc>
                  <a:txBody>
                    <a:bodyPr/>
                    <a:lstStyle/>
                    <a:p>
                      <a:pPr marL="285750" lvl="0" indent="-285750">
                        <a:buFont typeface="Arial" charset="0"/>
                        <a:buChar char="•"/>
                      </a:pPr>
                      <a:r>
                        <a:rPr lang="en-US" sz="1400" dirty="0"/>
                        <a:t>To view all resources used by the computer:</a:t>
                      </a:r>
                    </a:p>
                    <a:p>
                      <a:pPr marL="742950" lvl="1" indent="-285750">
                        <a:buFont typeface="Arial" charset="0"/>
                        <a:buChar char="•"/>
                      </a:pPr>
                      <a:r>
                        <a:rPr lang="en-US" sz="1400" dirty="0"/>
                        <a:t>On the file menu in Device Manager, click </a:t>
                      </a:r>
                      <a:r>
                        <a:rPr lang="en-US" sz="1400" b="1" dirty="0"/>
                        <a:t>View</a:t>
                      </a:r>
                      <a:r>
                        <a:rPr lang="en-US" sz="1400" dirty="0"/>
                        <a:t> &gt; </a:t>
                      </a:r>
                      <a:r>
                        <a:rPr lang="en-US" sz="1400" b="1" dirty="0"/>
                        <a:t>Resources by type</a:t>
                      </a:r>
                      <a:r>
                        <a:rPr lang="en-US" sz="1400" dirty="0"/>
                        <a:t> (or </a:t>
                      </a:r>
                      <a:r>
                        <a:rPr lang="en-US" sz="1400" b="1" dirty="0"/>
                        <a:t>Resources by connection</a:t>
                      </a:r>
                      <a:r>
                        <a:rPr lang="en-US" sz="1400" dirty="0"/>
                        <a:t>).</a:t>
                      </a:r>
                    </a:p>
                    <a:p>
                      <a:pPr marL="742950" lvl="1" indent="-285750">
                        <a:buFont typeface="Arial" charset="0"/>
                        <a:buChar char="•"/>
                      </a:pPr>
                      <a:r>
                        <a:rPr lang="en-US" sz="1400" dirty="0"/>
                        <a:t>Alternatively, press the </a:t>
                      </a:r>
                      <a:r>
                        <a:rPr lang="en-US" sz="1400" b="1" dirty="0"/>
                        <a:t>Windows</a:t>
                      </a:r>
                      <a:r>
                        <a:rPr lang="en-US" sz="1400" dirty="0"/>
                        <a:t> key + </a:t>
                      </a:r>
                      <a:r>
                        <a:rPr lang="en-US" sz="1400" b="1" dirty="0"/>
                        <a:t>R</a:t>
                      </a:r>
                      <a:r>
                        <a:rPr lang="en-US" sz="1400" dirty="0"/>
                        <a:t>, type </a:t>
                      </a:r>
                      <a:r>
                        <a:rPr lang="en-US" sz="1400" b="1" dirty="0"/>
                        <a:t>Msinfo32</a:t>
                      </a:r>
                      <a:r>
                        <a:rPr lang="en-US" sz="1400" dirty="0"/>
                        <a:t>, and press </a:t>
                      </a:r>
                      <a:r>
                        <a:rPr lang="en-US" sz="1400" b="1" dirty="0"/>
                        <a:t>Enter</a:t>
                      </a:r>
                      <a:r>
                        <a:rPr lang="en-US" sz="1400" dirty="0"/>
                        <a:t>.</a:t>
                      </a:r>
                    </a:p>
                    <a:p>
                      <a:pPr marL="285750" indent="-285750">
                        <a:buFont typeface="Arial" charset="0"/>
                        <a:buChar char="•"/>
                      </a:pP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0596355"/>
              </p:ext>
            </p:extLst>
          </p:nvPr>
        </p:nvGraphicFramePr>
        <p:xfrm>
          <a:off x="931818" y="825158"/>
          <a:ext cx="10249987" cy="5124994"/>
        </p:xfrm>
        <a:graphic>
          <a:graphicData uri="http://schemas.openxmlformats.org/drawingml/2006/table">
            <a:tbl>
              <a:tblPr firstRow="1" bandRow="1">
                <a:tableStyleId>{5C22544A-7EE6-4342-B048-85BDC9FD1C3A}</a:tableStyleId>
              </a:tblPr>
              <a:tblGrid>
                <a:gridCol w="2629987">
                  <a:extLst>
                    <a:ext uri="{9D8B030D-6E8A-4147-A177-3AD203B41FA5}">
                      <a16:colId xmlns:a16="http://schemas.microsoft.com/office/drawing/2014/main" val="20000"/>
                    </a:ext>
                  </a:extLst>
                </a:gridCol>
                <a:gridCol w="7620000">
                  <a:extLst>
                    <a:ext uri="{9D8B030D-6E8A-4147-A177-3AD203B41FA5}">
                      <a16:colId xmlns:a16="http://schemas.microsoft.com/office/drawing/2014/main" val="20001"/>
                    </a:ext>
                  </a:extLst>
                </a:gridCol>
              </a:tblGrid>
              <a:tr h="1536008">
                <a:tc rowSpan="2">
                  <a:txBody>
                    <a:bodyPr/>
                    <a:lstStyle/>
                    <a:p>
                      <a:r>
                        <a:rPr lang="en-US" sz="1200" dirty="0"/>
                        <a:t>Barcode</a:t>
                      </a:r>
                      <a:r>
                        <a:rPr lang="en-US" sz="1200" baseline="0" dirty="0"/>
                        <a:t> reader</a:t>
                      </a:r>
                      <a:endParaRPr lang="en-US" sz="1200" dirty="0"/>
                    </a:p>
                  </a:txBody>
                  <a:tcPr/>
                </a:tc>
                <a:tc>
                  <a:txBody>
                    <a:bodyPr/>
                    <a:lstStyle/>
                    <a:p>
                      <a:pPr>
                        <a:lnSpc>
                          <a:spcPct val="150000"/>
                        </a:lnSpc>
                      </a:pPr>
                      <a:r>
                        <a:rPr lang="en-US" sz="1200" dirty="0"/>
                        <a:t>A barcode</a:t>
                      </a:r>
                      <a:r>
                        <a:rPr lang="en-US" sz="1200" baseline="0" dirty="0"/>
                        <a:t> reader is a device that can scan barcodes</a:t>
                      </a:r>
                    </a:p>
                    <a:p>
                      <a:pPr marL="285750" indent="-285750">
                        <a:lnSpc>
                          <a:spcPct val="150000"/>
                        </a:lnSpc>
                        <a:buFont typeface="Arial" charset="0"/>
                        <a:buChar char="•"/>
                      </a:pPr>
                      <a:r>
                        <a:rPr lang="en-US" sz="1200" baseline="0" dirty="0"/>
                        <a:t>Barcodes are most commonly used in retail environments at checkout stands.  Shipping companies, hospitals, and other organizations use a barcodes to track or inventory items.</a:t>
                      </a:r>
                    </a:p>
                    <a:p>
                      <a:pPr marL="285750" indent="-285750">
                        <a:lnSpc>
                          <a:spcPct val="150000"/>
                        </a:lnSpc>
                        <a:buFont typeface="Arial" charset="0"/>
                        <a:buChar char="•"/>
                      </a:pPr>
                      <a:r>
                        <a:rPr lang="en-US" sz="1200" baseline="0" dirty="0"/>
                        <a:t>Most bar code readers use a laser to scan the barcode.  Some use cameras or optical scanners</a:t>
                      </a:r>
                    </a:p>
                    <a:p>
                      <a:pPr marL="285750" indent="-285750">
                        <a:lnSpc>
                          <a:spcPct val="150000"/>
                        </a:lnSpc>
                        <a:buFont typeface="Arial" charset="0"/>
                        <a:buChar char="•"/>
                      </a:pPr>
                      <a:r>
                        <a:rPr lang="en-US" sz="1200" baseline="0" dirty="0"/>
                        <a:t>Barcode readers includes software that interprets the meaning of the barcode.</a:t>
                      </a:r>
                    </a:p>
                  </a:txBody>
                  <a:tcPr/>
                </a:tc>
                <a:extLst>
                  <a:ext uri="{0D108BD9-81ED-4DB2-BD59-A6C34878D82A}">
                    <a16:rowId xmlns:a16="http://schemas.microsoft.com/office/drawing/2014/main" val="10000"/>
                  </a:ext>
                </a:extLst>
              </a:tr>
              <a:tr h="580175">
                <a:tc vMerge="1">
                  <a:txBody>
                    <a:bodyPr/>
                    <a:lstStyle/>
                    <a:p>
                      <a:endParaRPr lang="en-US"/>
                    </a:p>
                  </a:txBody>
                  <a:tcPr/>
                </a:tc>
                <a:tc>
                  <a:txBody>
                    <a:bodyPr/>
                    <a:lstStyle/>
                    <a:p>
                      <a:pPr marL="0" marR="0" indent="0" algn="l" defTabSz="914400" rtl="0" eaLnBrk="1" fontAlgn="auto" latinLnBrk="0" hangingPunct="1">
                        <a:lnSpc>
                          <a:spcPct val="150000"/>
                        </a:lnSpc>
                        <a:spcBef>
                          <a:spcPts val="0"/>
                        </a:spcBef>
                        <a:spcAft>
                          <a:spcPts val="0"/>
                        </a:spcAft>
                        <a:buClrTx/>
                        <a:buSzTx/>
                        <a:buFont typeface="Arial" charset="0"/>
                        <a:buNone/>
                        <a:tabLst/>
                        <a:defRPr/>
                      </a:pPr>
                      <a:r>
                        <a:rPr lang="en-US" sz="1200" baseline="0" dirty="0"/>
                        <a:t>By installing a special app, smartphones are able to function as a barcode reader by using the phone’s built-in camera.</a:t>
                      </a:r>
                    </a:p>
                  </a:txBody>
                  <a:tcPr/>
                </a:tc>
                <a:extLst>
                  <a:ext uri="{0D108BD9-81ED-4DB2-BD59-A6C34878D82A}">
                    <a16:rowId xmlns:a16="http://schemas.microsoft.com/office/drawing/2014/main" val="10001"/>
                  </a:ext>
                </a:extLst>
              </a:tr>
              <a:tr h="1820091">
                <a:tc>
                  <a:txBody>
                    <a:bodyPr/>
                    <a:lstStyle/>
                    <a:p>
                      <a:r>
                        <a:rPr lang="en-US" sz="1200" dirty="0"/>
                        <a:t>KVM switch</a:t>
                      </a:r>
                    </a:p>
                  </a:txBody>
                  <a:tcPr/>
                </a:tc>
                <a:tc>
                  <a:txBody>
                    <a:bodyPr/>
                    <a:lstStyle/>
                    <a:p>
                      <a:pPr>
                        <a:lnSpc>
                          <a:spcPct val="150000"/>
                        </a:lnSpc>
                      </a:pPr>
                      <a:r>
                        <a:rPr lang="en-US" sz="1200" dirty="0"/>
                        <a:t>AKVM</a:t>
                      </a:r>
                      <a:r>
                        <a:rPr lang="en-US" sz="1200" baseline="0" dirty="0"/>
                        <a:t> (keyboard, video, mouse) switch allows multiple computers to use a single keyboard, mouse, and monitor.  </a:t>
                      </a:r>
                    </a:p>
                    <a:p>
                      <a:pPr>
                        <a:lnSpc>
                          <a:spcPct val="150000"/>
                        </a:lnSpc>
                      </a:pPr>
                      <a:r>
                        <a:rPr lang="en-US" sz="1200" baseline="0" dirty="0"/>
                        <a:t>KVM switches have multiple input groups, with each group accepting keyboard, video, and mouse connections from one computer.  A single output group connects to the shared peripheral devices.  </a:t>
                      </a:r>
                    </a:p>
                    <a:p>
                      <a:pPr>
                        <a:lnSpc>
                          <a:spcPct val="150000"/>
                        </a:lnSpc>
                      </a:pPr>
                      <a:r>
                        <a:rPr lang="en-US" sz="1200" baseline="0" dirty="0"/>
                        <a:t>Buttons on the KVM switch are used to toggle between each connected computer.</a:t>
                      </a:r>
                    </a:p>
                  </a:txBody>
                  <a:tcPr/>
                </a:tc>
                <a:extLst>
                  <a:ext uri="{0D108BD9-81ED-4DB2-BD59-A6C34878D82A}">
                    <a16:rowId xmlns:a16="http://schemas.microsoft.com/office/drawing/2014/main" val="10002"/>
                  </a:ext>
                </a:extLst>
              </a:tr>
              <a:tr h="1062447">
                <a:tc gridSpan="2">
                  <a:txBody>
                    <a:bodyPr/>
                    <a:lstStyle/>
                    <a:p>
                      <a:pPr marL="285750" indent="-285750">
                        <a:lnSpc>
                          <a:spcPct val="150000"/>
                        </a:lnSpc>
                        <a:buFont typeface="Arial" charset="0"/>
                        <a:buChar char="•"/>
                      </a:pPr>
                      <a:r>
                        <a:rPr lang="en-US" sz="1200" baseline="0" dirty="0"/>
                        <a:t>Rackmount KVM switches typically support two or three computers  and are typically used in data centers to manage servers from a central console.</a:t>
                      </a:r>
                    </a:p>
                    <a:p>
                      <a:pPr marL="285750" indent="-285750">
                        <a:lnSpc>
                          <a:spcPct val="150000"/>
                        </a:lnSpc>
                        <a:buFont typeface="Arial" charset="0"/>
                        <a:buChar char="•"/>
                      </a:pPr>
                      <a:r>
                        <a:rPr lang="en-US" sz="1200" baseline="0" dirty="0"/>
                        <a:t>Desktop KVM switches </a:t>
                      </a:r>
                      <a:r>
                        <a:rPr lang="en-US" sz="1200" baseline="0" dirty="0" err="1"/>
                        <a:t>typicaly</a:t>
                      </a:r>
                      <a:r>
                        <a:rPr lang="en-US" sz="1200" baseline="0" dirty="0"/>
                        <a:t> supports two or three computers, which must be within about 5 meters.</a:t>
                      </a:r>
                    </a:p>
                    <a:p>
                      <a:pPr marL="285750" indent="-285750">
                        <a:lnSpc>
                          <a:spcPct val="150000"/>
                        </a:lnSpc>
                        <a:buFont typeface="Arial" charset="0"/>
                        <a:buChar char="•"/>
                      </a:pPr>
                      <a:r>
                        <a:rPr lang="en-US" sz="1200" baseline="0" dirty="0"/>
                        <a:t>Networked or remote KVM switches use special hardware devices that send keyboard, mouse, and video content through a network connection.</a:t>
                      </a:r>
                    </a:p>
                    <a:p>
                      <a:pPr marL="285750" indent="-285750">
                        <a:lnSpc>
                          <a:spcPct val="150000"/>
                        </a:lnSpc>
                        <a:buFont typeface="Arial" charset="0"/>
                        <a:buChar char="•"/>
                      </a:pPr>
                      <a:endParaRPr lang="en-US" sz="1200" dirty="0"/>
                    </a:p>
                  </a:txBody>
                  <a:tcPr/>
                </a:tc>
                <a:tc hMerge="1">
                  <a:txBody>
                    <a:bodyPr/>
                    <a:lstStyle/>
                    <a:p>
                      <a:pPr marL="285750" indent="-285750">
                        <a:lnSpc>
                          <a:spcPct val="150000"/>
                        </a:lnSpc>
                        <a:buFont typeface="Arial" charset="0"/>
                        <a:buChar char="•"/>
                      </a:pPr>
                      <a:endParaRPr lang="en-US" sz="1200" dirty="0"/>
                    </a:p>
                  </a:txBody>
                  <a:tcPr/>
                </a:tc>
                <a:extLst>
                  <a:ext uri="{0D108BD9-81ED-4DB2-BD59-A6C34878D82A}">
                    <a16:rowId xmlns:a16="http://schemas.microsoft.com/office/drawing/2014/main" val="10003"/>
                  </a:ext>
                </a:extLst>
              </a:tr>
            </a:tbl>
          </a:graphicData>
        </a:graphic>
      </p:graphicFrame>
      <p:pic>
        <p:nvPicPr>
          <p:cNvPr id="48131" name="Picture 3"/>
          <p:cNvPicPr>
            <a:picLocks noChangeAspect="1" noChangeArrowheads="1"/>
          </p:cNvPicPr>
          <p:nvPr/>
        </p:nvPicPr>
        <p:blipFill>
          <a:blip r:embed="rId2" cstate="print"/>
          <a:srcRect/>
          <a:stretch>
            <a:fillRect/>
          </a:stretch>
        </p:blipFill>
        <p:spPr bwMode="auto">
          <a:xfrm>
            <a:off x="1428386" y="1129033"/>
            <a:ext cx="1689282" cy="1689282"/>
          </a:xfrm>
          <a:prstGeom prst="rect">
            <a:avLst/>
          </a:prstGeom>
          <a:noFill/>
          <a:ln w="9525">
            <a:noFill/>
            <a:miter lim="800000"/>
            <a:headEnd/>
            <a:tailEnd/>
          </a:ln>
        </p:spPr>
      </p:pic>
      <p:pic>
        <p:nvPicPr>
          <p:cNvPr id="48132" name="Picture 4"/>
          <p:cNvPicPr>
            <a:picLocks noChangeAspect="1" noChangeArrowheads="1"/>
          </p:cNvPicPr>
          <p:nvPr/>
        </p:nvPicPr>
        <p:blipFill>
          <a:blip r:embed="rId3" cstate="print"/>
          <a:srcRect/>
          <a:stretch>
            <a:fillRect/>
          </a:stretch>
        </p:blipFill>
        <p:spPr bwMode="auto">
          <a:xfrm>
            <a:off x="1079990" y="3404537"/>
            <a:ext cx="2394784" cy="1197392"/>
          </a:xfrm>
          <a:prstGeom prst="rect">
            <a:avLst/>
          </a:prstGeom>
          <a:noFill/>
          <a:ln>
            <a:noFill/>
          </a:ln>
        </p:spPr>
      </p:pic>
      <p:sp>
        <p:nvSpPr>
          <p:cNvPr id="5" name="TextBox 4"/>
          <p:cNvSpPr txBox="1"/>
          <p:nvPr/>
        </p:nvSpPr>
        <p:spPr>
          <a:xfrm>
            <a:off x="3474774" y="147534"/>
            <a:ext cx="5111931" cy="523220"/>
          </a:xfrm>
          <a:prstGeom prst="rect">
            <a:avLst/>
          </a:prstGeom>
          <a:noFill/>
        </p:spPr>
        <p:txBody>
          <a:bodyPr wrap="square" rtlCol="0">
            <a:spAutoFit/>
          </a:bodyPr>
          <a:lstStyle/>
          <a:p>
            <a:pPr algn="ctr"/>
            <a:r>
              <a:rPr lang="en-US" sz="2800" b="1" dirty="0"/>
              <a:t>4.1 Peripheral </a:t>
            </a:r>
            <a:r>
              <a:rPr lang="en-US" sz="2800" b="1"/>
              <a:t>Devices:</a:t>
            </a:r>
            <a:endParaRPr lang="en-US" sz="2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1474" y="87277"/>
            <a:ext cx="5120639" cy="523220"/>
          </a:xfrm>
          <a:prstGeom prst="rect">
            <a:avLst/>
          </a:prstGeom>
          <a:noFill/>
        </p:spPr>
        <p:txBody>
          <a:bodyPr wrap="square" rtlCol="0">
            <a:spAutoFit/>
          </a:bodyPr>
          <a:lstStyle/>
          <a:p>
            <a:pPr algn="ctr"/>
            <a:r>
              <a:rPr lang="en-US" sz="2800" dirty="0"/>
              <a:t>4.7.3 </a:t>
            </a:r>
            <a:r>
              <a:rPr lang="en-US" sz="2800"/>
              <a:t>Device Troubleshooting</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36507293"/>
              </p:ext>
            </p:extLst>
          </p:nvPr>
        </p:nvGraphicFramePr>
        <p:xfrm>
          <a:off x="949233" y="697583"/>
          <a:ext cx="10197737" cy="5318760"/>
        </p:xfrm>
        <a:graphic>
          <a:graphicData uri="http://schemas.openxmlformats.org/drawingml/2006/table">
            <a:tbl>
              <a:tblPr firstRow="1" bandRow="1">
                <a:tableStyleId>{5C22544A-7EE6-4342-B048-85BDC9FD1C3A}</a:tableStyleId>
              </a:tblPr>
              <a:tblGrid>
                <a:gridCol w="10197737">
                  <a:extLst>
                    <a:ext uri="{9D8B030D-6E8A-4147-A177-3AD203B41FA5}">
                      <a16:colId xmlns:a16="http://schemas.microsoft.com/office/drawing/2014/main" val="20000"/>
                    </a:ext>
                  </a:extLst>
                </a:gridCol>
              </a:tblGrid>
              <a:tr h="0">
                <a:tc>
                  <a: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If you have installed (connected) a device, but the device is not working properly, try the following:</a:t>
                      </a:r>
                    </a:p>
                  </a:txBody>
                  <a:tcPr/>
                </a:tc>
                <a:extLst>
                  <a:ext uri="{0D108BD9-81ED-4DB2-BD59-A6C34878D82A}">
                    <a16:rowId xmlns:a16="http://schemas.microsoft.com/office/drawing/2014/main" val="10000"/>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Make sure that devices are plugged in, turned on, that all cables are securely connected, and that expansion cards are properly seated.</a:t>
                      </a:r>
                    </a:p>
                  </a:txBody>
                  <a:tcPr/>
                </a:tc>
                <a:extLst>
                  <a:ext uri="{0D108BD9-81ED-4DB2-BD59-A6C34878D82A}">
                    <a16:rowId xmlns:a16="http://schemas.microsoft.com/office/drawing/2014/main" val="10001"/>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Update the driver to the latest version by downloading the latest driver from the manufacturer's website.</a:t>
                      </a:r>
                    </a:p>
                  </a:txBody>
                  <a:tcPr/>
                </a:tc>
                <a:extLst>
                  <a:ext uri="{0D108BD9-81ED-4DB2-BD59-A6C34878D82A}">
                    <a16:rowId xmlns:a16="http://schemas.microsoft.com/office/drawing/2014/main" val="10002"/>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Check BIOS/UEFI settings to ensure that the function is enabled.</a:t>
                      </a:r>
                    </a:p>
                  </a:txBody>
                  <a:tcPr/>
                </a:tc>
                <a:extLst>
                  <a:ext uri="{0D108BD9-81ED-4DB2-BD59-A6C34878D82A}">
                    <a16:rowId xmlns:a16="http://schemas.microsoft.com/office/drawing/2014/main" val="10003"/>
                  </a:ext>
                </a:extLst>
              </a:tr>
              <a:tr h="370840">
                <a:tc>
                  <a:txBody>
                    <a:bodyPr/>
                    <a:lstStyle/>
                    <a:p>
                      <a:pPr marL="171450" lvl="0" indent="-171450">
                        <a:buFont typeface="Arial" charset="0"/>
                        <a:buChar char="•"/>
                      </a:pPr>
                      <a:r>
                        <a:rPr lang="en-US" sz="1200" dirty="0"/>
                        <a:t>Verify that the device is recognized and enabled in Device Manager.</a:t>
                      </a:r>
                    </a:p>
                    <a:p>
                      <a:pPr marL="628650" lvl="1" indent="-171450">
                        <a:buFont typeface="Arial" charset="0"/>
                        <a:buChar char="•"/>
                      </a:pPr>
                      <a:r>
                        <a:rPr lang="en-US" sz="1200" dirty="0"/>
                        <a:t>If the device is not listed in Device Manager, try rescanning for new devices. If that doesn't detect the device, make sure the device is plug and play compatible and that it is correctly connected and turned on.</a:t>
                      </a:r>
                    </a:p>
                    <a:p>
                      <a:pPr marL="628650" lvl="1" indent="-171450">
                        <a:buFont typeface="Arial" charset="0"/>
                        <a:buChar char="•"/>
                      </a:pPr>
                      <a:r>
                        <a:rPr lang="en-US" sz="1200" dirty="0"/>
                        <a:t>A yellow question mark identifies a device that Windows could not recognize (no driver was found for the device). To correct this problem, you can right-click the device and search for a suitable driver. In many cases, you will need to download the driver from the manufacturer's website or install the driver from the device's installation disc.</a:t>
                      </a:r>
                    </a:p>
                    <a:p>
                      <a:pPr marL="628650" lvl="1" indent="-171450">
                        <a:buFont typeface="Arial" charset="0"/>
                        <a:buChar char="•"/>
                      </a:pPr>
                      <a:r>
                        <a:rPr lang="en-US" sz="1200" dirty="0"/>
                        <a:t>A down arrow identifies a disabled device. To use a disabled device, enable it in Device Manager.</a:t>
                      </a:r>
                    </a:p>
                    <a:p>
                      <a:pPr marL="171450" indent="-171450">
                        <a:buFont typeface="Arial" charset="0"/>
                        <a:buChar char="•"/>
                      </a:pPr>
                      <a:endParaRPr lang="en-US" sz="1200" dirty="0"/>
                    </a:p>
                  </a:txBody>
                  <a:tcPr/>
                </a:tc>
                <a:extLst>
                  <a:ext uri="{0D108BD9-81ED-4DB2-BD59-A6C34878D82A}">
                    <a16:rowId xmlns:a16="http://schemas.microsoft.com/office/drawing/2014/main" val="10004"/>
                  </a:ext>
                </a:extLst>
              </a:tr>
              <a:tr h="370840">
                <a:tc>
                  <a:txBody>
                    <a:bodyPr/>
                    <a:lstStyle/>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A device with an exclamation mark indicates some kind of problem with the device. The device might be partially working, but has encountered some type of error.</a:t>
                      </a:r>
                    </a:p>
                  </a:txBody>
                  <a:tcPr/>
                </a:tc>
                <a:extLst>
                  <a:ext uri="{0D108BD9-81ED-4DB2-BD59-A6C34878D82A}">
                    <a16:rowId xmlns:a16="http://schemas.microsoft.com/office/drawing/2014/main" val="10005"/>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If the hardware device still does not work, try replacing it with one you know to be good (ideally one that is exactly the same). For example, if you can't get the network card working, replace it with one that you know works. If the new one works, then the old one is broken.</a:t>
                      </a:r>
                    </a:p>
                    <a:p>
                      <a:pPr marL="171450" indent="-171450">
                        <a:buFont typeface="Arial" charset="0"/>
                        <a:buChar char="•"/>
                      </a:pPr>
                      <a:endParaRPr lang="en-US" sz="1200" dirty="0"/>
                    </a:p>
                  </a:txBody>
                  <a:tcPr/>
                </a:tc>
                <a:extLst>
                  <a:ext uri="{0D108BD9-81ED-4DB2-BD59-A6C34878D82A}">
                    <a16:rowId xmlns:a16="http://schemas.microsoft.com/office/drawing/2014/main" val="10006"/>
                  </a:ext>
                </a:extLst>
              </a:tr>
              <a:tr h="370840">
                <a:tc>
                  <a:txBody>
                    <a:bodyPr/>
                    <a:lstStyle/>
                    <a:p>
                      <a:pPr marL="171450" lvl="0" indent="-171450">
                        <a:buFont typeface="Arial" charset="0"/>
                        <a:buChar char="•"/>
                      </a:pPr>
                      <a:r>
                        <a:rPr lang="en-US" sz="1200" dirty="0"/>
                        <a:t>In addition to swapping the cards, try moving the device to a different bus slot or connector.</a:t>
                      </a:r>
                    </a:p>
                  </a:txBody>
                  <a:tcPr/>
                </a:tc>
                <a:extLst>
                  <a:ext uri="{0D108BD9-81ED-4DB2-BD59-A6C34878D82A}">
                    <a16:rowId xmlns:a16="http://schemas.microsoft.com/office/drawing/2014/main" val="10007"/>
                  </a:ext>
                </a:extLst>
              </a:tr>
              <a:tr h="370840">
                <a:tc>
                  <a:txBody>
                    <a:bodyPr/>
                    <a:lstStyle/>
                    <a:p>
                      <a:pPr marL="171450" lvl="0" indent="-171450">
                        <a:buFont typeface="Arial" charset="0"/>
                        <a:buChar char="•"/>
                      </a:pPr>
                      <a:r>
                        <a:rPr lang="en-US" sz="1200" dirty="0"/>
                        <a:t>For hardware devices that include firmware, try updating the firmware to fix bugs, make new features available, or reduce security risks.</a:t>
                      </a:r>
                    </a:p>
                    <a:p>
                      <a:pPr marL="628650" lvl="1" indent="-171450">
                        <a:buFont typeface="Arial" charset="0"/>
                        <a:buChar char="•"/>
                      </a:pPr>
                      <a:r>
                        <a:rPr lang="en-US" sz="1200" dirty="0"/>
                        <a:t>Download the firmware update from the manufacturer's website.</a:t>
                      </a:r>
                    </a:p>
                    <a:p>
                      <a:pPr marL="628650" lvl="1" indent="-171450">
                        <a:buFont typeface="Arial" charset="0"/>
                        <a:buChar char="•"/>
                      </a:pPr>
                      <a:r>
                        <a:rPr lang="en-US" sz="1200" dirty="0"/>
                        <a:t>Before updating the firmware, back up or write down any configuration settings.</a:t>
                      </a:r>
                    </a:p>
                    <a:p>
                      <a:pPr marL="628650" lvl="1" indent="-171450">
                        <a:buFont typeface="Arial" charset="0"/>
                        <a:buChar char="•"/>
                      </a:pPr>
                      <a:r>
                        <a:rPr lang="en-US" sz="1200" dirty="0"/>
                        <a:t>During the update, do not turn off the device.</a:t>
                      </a:r>
                    </a:p>
                    <a:p>
                      <a:pPr marL="171450" indent="-171450">
                        <a:buFont typeface="Arial" charset="0"/>
                        <a:buChar char="•"/>
                      </a:pPr>
                      <a:endParaRPr lang="en-US" sz="1200"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8171" y="252740"/>
            <a:ext cx="8386354" cy="523220"/>
          </a:xfrm>
          <a:prstGeom prst="rect">
            <a:avLst/>
          </a:prstGeom>
          <a:noFill/>
        </p:spPr>
        <p:txBody>
          <a:bodyPr wrap="square" rtlCol="0">
            <a:spAutoFit/>
          </a:bodyPr>
          <a:lstStyle/>
          <a:p>
            <a:pPr algn="ctr"/>
            <a:r>
              <a:rPr lang="en-US" sz="2800" dirty="0"/>
              <a:t>4.7.3 </a:t>
            </a:r>
            <a:r>
              <a:rPr lang="en-US" sz="2800"/>
              <a:t>Device Troubleshooting</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742349514"/>
              </p:ext>
            </p:extLst>
          </p:nvPr>
        </p:nvGraphicFramePr>
        <p:xfrm>
          <a:off x="801189" y="865414"/>
          <a:ext cx="10101942" cy="4511040"/>
        </p:xfrm>
        <a:graphic>
          <a:graphicData uri="http://schemas.openxmlformats.org/drawingml/2006/table">
            <a:tbl>
              <a:tblPr firstRow="1" bandRow="1">
                <a:tableStyleId>{5C22544A-7EE6-4342-B048-85BDC9FD1C3A}</a:tableStyleId>
              </a:tblPr>
              <a:tblGrid>
                <a:gridCol w="10101942">
                  <a:extLst>
                    <a:ext uri="{9D8B030D-6E8A-4147-A177-3AD203B41FA5}">
                      <a16:colId xmlns:a16="http://schemas.microsoft.com/office/drawing/2014/main" val="20000"/>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Occasionally, installing a new device will lead to system instability, crashes, BSODs, or even the inability to boot the system. If your computer has any of these problems, and if you have recently added a new device or updated a driver, try the following to get the system working again:</a:t>
                      </a:r>
                    </a:p>
                    <a:p>
                      <a:pPr marL="285750" indent="-285750">
                        <a:buFont typeface="Arial" charset="0"/>
                        <a:buChar char="•"/>
                      </a:pPr>
                      <a:endParaRPr lang="en-US" sz="1400" dirty="0"/>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If you can boot the system and log on, try the following:</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r h="370840">
                <a:tc>
                  <a:txBody>
                    <a:bodyPr/>
                    <a:lstStyle/>
                    <a:p>
                      <a:pPr marL="742950" lvl="1" indent="-285750">
                        <a:buFont typeface="Arial" charset="0"/>
                        <a:buChar char="•"/>
                      </a:pPr>
                      <a:r>
                        <a:rPr lang="en-US" sz="1400" dirty="0"/>
                        <a:t>If you had recently updated the driver, roll back the driver to a previous version.</a:t>
                      </a:r>
                    </a:p>
                    <a:p>
                      <a:pPr marL="742950" lvl="1" indent="-285750">
                        <a:buFont typeface="Arial" charset="0"/>
                        <a:buChar char="•"/>
                      </a:pPr>
                      <a:r>
                        <a:rPr lang="en-US" sz="1400" dirty="0"/>
                        <a:t>Disable the device in Device Manager.</a:t>
                      </a:r>
                    </a:p>
                    <a:p>
                      <a:pPr marL="742950" lvl="1" indent="-285750">
                        <a:buFont typeface="Arial" charset="0"/>
                        <a:buChar char="•"/>
                      </a:pPr>
                      <a:r>
                        <a:rPr lang="en-US" sz="1400" dirty="0"/>
                        <a:t>Physically remove the device, and then uninstall the device in Device Manager to remove the driver from the system. If you uninstall the device without removing it from the system, Windows will detect the device at the next startup and try to reinstall the driver.</a:t>
                      </a:r>
                    </a:p>
                    <a:p>
                      <a:pPr marL="742950" lvl="1" indent="-285750">
                        <a:buFont typeface="Arial" charset="0"/>
                        <a:buChar char="•"/>
                      </a:pPr>
                      <a:r>
                        <a:rPr lang="en-US" sz="1400" dirty="0"/>
                        <a:t>Revert the system to a restore point before the device was updated or added.</a:t>
                      </a:r>
                    </a:p>
                    <a:p>
                      <a:pPr marL="285750" indent="-285750">
                        <a:buFont typeface="Arial" charset="0"/>
                        <a:buChar char="•"/>
                      </a:pPr>
                      <a:endParaRPr lang="en-US" sz="1400" dirty="0"/>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If the system crashes during startup before you can log on, try booting using the Last Known Good configuration. This starts Windows using the hardware configuration that existed during the last successful logon.</a:t>
                      </a:r>
                    </a:p>
                    <a:p>
                      <a:pPr marL="285750" indent="-285750">
                        <a:buFont typeface="Arial" charset="0"/>
                        <a:buChar char="•"/>
                      </a:pPr>
                      <a:endParaRPr lang="en-US" sz="1400" dirty="0"/>
                    </a:p>
                  </a:txBody>
                  <a:tcPr/>
                </a:tc>
                <a:extLst>
                  <a:ext uri="{0D108BD9-81ED-4DB2-BD59-A6C34878D82A}">
                    <a16:rowId xmlns:a16="http://schemas.microsoft.com/office/drawing/2014/main" val="10003"/>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i="1" dirty="0"/>
                        <a:t>Note: If you install a new device, then restart the computer and log on successfully, using Last Known Good will not help resolve the problem.</a:t>
                      </a:r>
                    </a:p>
                    <a:p>
                      <a:pPr marL="285750" indent="-285750">
                        <a:buFont typeface="Arial" charset="0"/>
                        <a:buChar char="•"/>
                      </a:pP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2779" y="121089"/>
            <a:ext cx="10023566" cy="523220"/>
          </a:xfrm>
          <a:prstGeom prst="rect">
            <a:avLst/>
          </a:prstGeom>
          <a:noFill/>
        </p:spPr>
        <p:txBody>
          <a:bodyPr wrap="square" rtlCol="0">
            <a:spAutoFit/>
          </a:bodyPr>
          <a:lstStyle/>
          <a:p>
            <a:pPr algn="ctr"/>
            <a:r>
              <a:rPr lang="en-US" sz="2800" dirty="0"/>
              <a:t>4.7.3 </a:t>
            </a:r>
            <a:r>
              <a:rPr lang="en-US" sz="2800"/>
              <a:t>Device Troubleshooting</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47188880"/>
              </p:ext>
            </p:extLst>
          </p:nvPr>
        </p:nvGraphicFramePr>
        <p:xfrm>
          <a:off x="786674" y="780625"/>
          <a:ext cx="10159999" cy="5358917"/>
        </p:xfrm>
        <a:graphic>
          <a:graphicData uri="http://schemas.openxmlformats.org/drawingml/2006/table">
            <a:tbl>
              <a:tblPr firstRow="1" bandRow="1">
                <a:tableStyleId>{5C22544A-7EE6-4342-B048-85BDC9FD1C3A}</a:tableStyleId>
              </a:tblPr>
              <a:tblGrid>
                <a:gridCol w="10159999">
                  <a:extLst>
                    <a:ext uri="{9D8B030D-6E8A-4147-A177-3AD203B41FA5}">
                      <a16:colId xmlns:a16="http://schemas.microsoft.com/office/drawing/2014/main" val="20000"/>
                    </a:ext>
                  </a:extLst>
                </a:gridCol>
              </a:tblGrid>
              <a:tr h="1339729">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If the system crashes during startup, or has a problem after you log on that prevents you from taking actions to correct the problem, try booting into Safe Mode.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Once in Safe Mode, disable or uninstall the device, roll back the driver, or revert to a restore point.</a:t>
                      </a:r>
                    </a:p>
                    <a:p>
                      <a:endParaRPr lang="en-US" sz="1400" dirty="0"/>
                    </a:p>
                  </a:txBody>
                  <a:tcPr/>
                </a:tc>
                <a:extLst>
                  <a:ext uri="{0D108BD9-81ED-4DB2-BD59-A6C34878D82A}">
                    <a16:rowId xmlns:a16="http://schemas.microsoft.com/office/drawing/2014/main" val="10000"/>
                  </a:ext>
                </a:extLst>
              </a:tr>
              <a:tr h="599353">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If you cannot boot the system into Safe Mode:</a:t>
                      </a:r>
                    </a:p>
                    <a:p>
                      <a:endParaRPr lang="en-US" sz="1400" dirty="0"/>
                    </a:p>
                  </a:txBody>
                  <a:tcPr/>
                </a:tc>
                <a:extLst>
                  <a:ext uri="{0D108BD9-81ED-4DB2-BD59-A6C34878D82A}">
                    <a16:rowId xmlns:a16="http://schemas.microsoft.com/office/drawing/2014/main" val="10001"/>
                  </a:ext>
                </a:extLst>
              </a:tr>
              <a:tr h="1833314">
                <a:tc>
                  <a:txBody>
                    <a:bodyPr/>
                    <a:lstStyle/>
                    <a:p>
                      <a:pPr marL="742950" lvl="1" indent="-285750">
                        <a:buFont typeface="Arial" charset="0"/>
                        <a:buChar char="•"/>
                      </a:pPr>
                      <a:r>
                        <a:rPr lang="en-US" sz="1400" dirty="0"/>
                        <a:t>Enable boot logging to record a detailed list of drivers that are loading during system startup. Examine the </a:t>
                      </a:r>
                      <a:r>
                        <a:rPr lang="en-US" sz="1400" b="1" dirty="0" err="1"/>
                        <a:t>Ntbtlog.txt</a:t>
                      </a:r>
                      <a:r>
                        <a:rPr lang="en-US" sz="1400" dirty="0"/>
                        <a:t> file and identify the last driver that has loaded successfully. </a:t>
                      </a:r>
                    </a:p>
                    <a:p>
                      <a:pPr marL="742950" lvl="1" indent="-285750">
                        <a:buFont typeface="Arial" charset="0"/>
                        <a:buChar char="•"/>
                      </a:pPr>
                      <a:endParaRPr lang="en-US" sz="1400" dirty="0"/>
                    </a:p>
                    <a:p>
                      <a:pPr marL="1200150" lvl="2" indent="-285750">
                        <a:buFont typeface="Arial" charset="0"/>
                        <a:buChar char="•"/>
                      </a:pPr>
                      <a:r>
                        <a:rPr lang="en-US" sz="1400" dirty="0"/>
                        <a:t>The problem device will be </a:t>
                      </a:r>
                      <a:r>
                        <a:rPr lang="en-US" sz="1400" i="1" dirty="0"/>
                        <a:t>after</a:t>
                      </a:r>
                      <a:r>
                        <a:rPr lang="en-US" sz="1400" dirty="0"/>
                        <a:t> this device.</a:t>
                      </a:r>
                    </a:p>
                    <a:p>
                      <a:pPr marL="1200150" lvl="2" indent="-285750">
                        <a:buFont typeface="Arial" charset="0"/>
                        <a:buChar char="•"/>
                      </a:pPr>
                      <a:endParaRPr lang="en-US" sz="1400" dirty="0"/>
                    </a:p>
                    <a:p>
                      <a:pPr marL="742950" lvl="1" indent="-285750">
                        <a:buFont typeface="Arial" charset="0"/>
                        <a:buChar char="•"/>
                      </a:pPr>
                      <a:r>
                        <a:rPr lang="en-US" sz="1400" dirty="0"/>
                        <a:t>Boot the system from the installation disc and use System Restore to revert the system to a recent restore point.</a:t>
                      </a:r>
                    </a:p>
                    <a:p>
                      <a:endParaRPr lang="en-US" sz="1400" dirty="0"/>
                    </a:p>
                  </a:txBody>
                  <a:tcPr/>
                </a:tc>
                <a:extLst>
                  <a:ext uri="{0D108BD9-81ED-4DB2-BD59-A6C34878D82A}">
                    <a16:rowId xmlns:a16="http://schemas.microsoft.com/office/drawing/2014/main" val="10002"/>
                  </a:ext>
                </a:extLst>
              </a:tr>
              <a:tr h="1586521">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If you still can't start the system, try reducing the system to a minimum state by removing everything except for the CPU, one memory module, the video card, and the hard disk or optical drive for starting the operating system.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Once you get the system started, add hardware devices one-by-one until you find the component that is causing the problem (you can also perform the process in reverse, removing components until the system becomes stable, then adding components back).</a:t>
                      </a:r>
                    </a:p>
                    <a:p>
                      <a:endParaRPr lang="en-US" sz="14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a:t>CIAT CIS101A</a:t>
            </a:r>
          </a:p>
        </p:txBody>
      </p:sp>
      <p:pic>
        <p:nvPicPr>
          <p:cNvPr id="67587" name="Picture 3"/>
          <p:cNvPicPr>
            <a:picLocks noChangeAspect="1" noChangeArrowheads="1"/>
          </p:cNvPicPr>
          <p:nvPr/>
        </p:nvPicPr>
        <p:blipFill>
          <a:blip r:embed="rId2" cstate="print"/>
          <a:srcRect/>
          <a:stretch>
            <a:fillRect/>
          </a:stretch>
        </p:blipFill>
        <p:spPr bwMode="auto">
          <a:xfrm>
            <a:off x="923925" y="642938"/>
            <a:ext cx="10325100" cy="5461771"/>
          </a:xfrm>
          <a:prstGeom prst="rect">
            <a:avLst/>
          </a:prstGeom>
          <a:noFill/>
          <a:ln w="9525">
            <a:noFill/>
            <a:miter lim="800000"/>
            <a:headEnd/>
            <a:tailEnd/>
          </a:ln>
        </p:spPr>
      </p:pic>
    </p:spTree>
    <p:extLst>
      <p:ext uri="{BB962C8B-B14F-4D97-AF65-F5344CB8AC3E}">
        <p14:creationId xmlns:p14="http://schemas.microsoft.com/office/powerpoint/2010/main" val="3014059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66415-1069-4AB5-8194-7CCB077597B7}"/>
              </a:ext>
            </a:extLst>
          </p:cNvPr>
          <p:cNvSpPr>
            <a:spLocks noGrp="1"/>
          </p:cNvSpPr>
          <p:nvPr>
            <p:ph type="sldNum" sz="quarter" idx="12"/>
          </p:nvPr>
        </p:nvSpPr>
        <p:spPr/>
        <p:txBody>
          <a:bodyPr/>
          <a:lstStyle/>
          <a:p>
            <a:fld id="{532327B0-9D17-47B2-924E-9AE43063FE29}" type="slidenum">
              <a:rPr lang="en-US" smtClean="0"/>
              <a:pPr/>
              <a:t>54</a:t>
            </a:fld>
            <a:endParaRPr lang="en-US"/>
          </a:p>
        </p:txBody>
      </p:sp>
      <p:sp>
        <p:nvSpPr>
          <p:cNvPr id="6" name="TextBox 5">
            <a:extLst>
              <a:ext uri="{FF2B5EF4-FFF2-40B4-BE49-F238E27FC236}">
                <a16:creationId xmlns:a16="http://schemas.microsoft.com/office/drawing/2014/main" id="{5B897A11-3586-446E-8C23-A445C3F5290C}"/>
              </a:ext>
            </a:extLst>
          </p:cNvPr>
          <p:cNvSpPr txBox="1"/>
          <p:nvPr/>
        </p:nvSpPr>
        <p:spPr>
          <a:xfrm>
            <a:off x="1181686" y="2827606"/>
            <a:ext cx="10172114" cy="830997"/>
          </a:xfrm>
          <a:prstGeom prst="rect">
            <a:avLst/>
          </a:prstGeom>
          <a:noFill/>
        </p:spPr>
        <p:txBody>
          <a:bodyPr wrap="square" rtlCol="0">
            <a:spAutoFit/>
          </a:bodyPr>
          <a:lstStyle/>
          <a:p>
            <a:pPr algn="ctr"/>
            <a:r>
              <a:rPr lang="en-US" sz="4800" dirty="0"/>
              <a:t>End of CIS101A Class Session 5</a:t>
            </a:r>
          </a:p>
        </p:txBody>
      </p:sp>
    </p:spTree>
    <p:extLst>
      <p:ext uri="{BB962C8B-B14F-4D97-AF65-F5344CB8AC3E}">
        <p14:creationId xmlns:p14="http://schemas.microsoft.com/office/powerpoint/2010/main" val="73351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3030" y="146703"/>
            <a:ext cx="3028534"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489473" y="885075"/>
            <a:ext cx="11236363" cy="923330"/>
          </a:xfrm>
          <a:prstGeom prst="rect">
            <a:avLst/>
          </a:prstGeom>
          <a:noFill/>
        </p:spPr>
        <p:txBody>
          <a:bodyPr wrap="square" rtlCol="0">
            <a:spAutoFit/>
          </a:bodyPr>
          <a:lstStyle/>
          <a:p>
            <a:endParaRPr lang="en-US" dirty="0"/>
          </a:p>
          <a:p>
            <a:pPr lvl="0"/>
            <a:endParaRPr lang="en-US" dirty="0"/>
          </a:p>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98601269"/>
              </p:ext>
            </p:extLst>
          </p:nvPr>
        </p:nvGraphicFramePr>
        <p:xfrm>
          <a:off x="760549" y="798100"/>
          <a:ext cx="10203541" cy="5034280"/>
        </p:xfrm>
        <a:graphic>
          <a:graphicData uri="http://schemas.openxmlformats.org/drawingml/2006/table">
            <a:tbl>
              <a:tblPr firstRow="1" bandRow="1">
                <a:tableStyleId>{5C22544A-7EE6-4342-B048-85BDC9FD1C3A}</a:tableStyleId>
              </a:tblPr>
              <a:tblGrid>
                <a:gridCol w="1020354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Universal Serial Bus (USB) is the most commonly used connection interface. Almost every device (e.g., laptops, smartphones, tablets, desktop computers) uses USB in some capacity. </a:t>
                      </a:r>
                    </a:p>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USB:</a:t>
                      </a:r>
                    </a:p>
                  </a:txBody>
                  <a:tcPr/>
                </a:tc>
                <a:extLst>
                  <a:ext uri="{0D108BD9-81ED-4DB2-BD59-A6C34878D82A}">
                    <a16:rowId xmlns:a16="http://schemas.microsoft.com/office/drawing/2014/main" val="10001"/>
                  </a:ext>
                </a:extLst>
              </a:tr>
              <a:tr h="370840">
                <a:tc>
                  <a:txBody>
                    <a:bodyPr/>
                    <a:lstStyle/>
                    <a:p>
                      <a:pPr marL="285750" lvl="0" indent="-285750">
                        <a:buFont typeface="Courier New" charset="0"/>
                        <a:buChar char="o"/>
                      </a:pPr>
                      <a:r>
                        <a:rPr lang="en-US" dirty="0"/>
                        <a:t>Uses serial communication (bits are sent sequentially)</a:t>
                      </a:r>
                    </a:p>
                    <a:p>
                      <a:pPr marL="285750" lvl="0" indent="-285750">
                        <a:buFont typeface="Courier New" charset="0"/>
                        <a:buChar char="o"/>
                      </a:pPr>
                      <a:endParaRPr lang="en-US" dirty="0"/>
                    </a:p>
                    <a:p>
                      <a:pPr marL="285750" lvl="0" indent="-285750">
                        <a:buFont typeface="Courier New" charset="0"/>
                        <a:buChar char="o"/>
                      </a:pPr>
                      <a:r>
                        <a:rPr lang="en-US" dirty="0"/>
                        <a:t>Supports plug and play and </a:t>
                      </a:r>
                      <a:r>
                        <a:rPr lang="en-US" i="1" dirty="0"/>
                        <a:t>hot plugging</a:t>
                      </a:r>
                      <a:r>
                        <a:rPr lang="en-US" dirty="0"/>
                        <a:t> (adding and removing devices without rebooting)</a:t>
                      </a:r>
                    </a:p>
                    <a:p>
                      <a:pPr marL="285750" lvl="0" indent="-285750">
                        <a:buFont typeface="Courier New" charset="0"/>
                        <a:buChar char="o"/>
                      </a:pPr>
                      <a:endParaRPr lang="en-US" dirty="0"/>
                    </a:p>
                    <a:p>
                      <a:pPr marL="285750" lvl="0" indent="-285750">
                        <a:buFont typeface="Courier New" charset="0"/>
                        <a:buChar char="o"/>
                      </a:pPr>
                      <a:r>
                        <a:rPr lang="en-US" dirty="0"/>
                        <a:t>Allows up to 127 devices to be connected to a single bus, directly to the host or via hubs (hubs are limited to five</a:t>
                      </a:r>
                      <a:r>
                        <a:rPr lang="en-US" baseline="0" dirty="0"/>
                        <a:t> </a:t>
                      </a:r>
                      <a:r>
                        <a:rPr lang="en-US" dirty="0"/>
                        <a:t>tiers)</a:t>
                      </a:r>
                    </a:p>
                    <a:p>
                      <a:pPr marL="285750" lvl="0" indent="-285750">
                        <a:buFont typeface="Courier New" charset="0"/>
                        <a:buChar char="o"/>
                      </a:pPr>
                      <a:endParaRPr lang="en-US" dirty="0"/>
                    </a:p>
                    <a:p>
                      <a:pPr marL="285750" lvl="0" indent="-285750">
                        <a:buFont typeface="Courier New" charset="0"/>
                        <a:buChar char="o"/>
                      </a:pPr>
                      <a:r>
                        <a:rPr lang="en-US" dirty="0"/>
                        <a:t>Shares the bandwidth among all devices connected to a single bus</a:t>
                      </a:r>
                    </a:p>
                    <a:p>
                      <a:pPr marL="285750" lvl="0" indent="-285750">
                        <a:buFont typeface="Courier New" charset="0"/>
                        <a:buChar char="o"/>
                      </a:pPr>
                      <a:endParaRPr lang="en-US" dirty="0"/>
                    </a:p>
                    <a:p>
                      <a:pPr marL="285750" lvl="0" indent="-285750">
                        <a:buFont typeface="Courier New" charset="0"/>
                        <a:buChar char="o"/>
                      </a:pPr>
                      <a:r>
                        <a:rPr lang="en-US" dirty="0"/>
                        <a:t>Provides 5 V of power through the cable</a:t>
                      </a:r>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i="1" dirty="0"/>
                        <a:t>You may need to add separate power for certain devices extended on the USB bus.</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832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5268" y="89690"/>
            <a:ext cx="2911223" cy="523220"/>
          </a:xfrm>
          <a:prstGeom prst="rect">
            <a:avLst/>
          </a:prstGeom>
          <a:noFill/>
        </p:spPr>
        <p:txBody>
          <a:bodyPr wrap="square" rtlCol="0">
            <a:spAutoFit/>
          </a:bodyPr>
          <a:lstStyle/>
          <a:p>
            <a:pPr algn="ctr"/>
            <a:r>
              <a:rPr lang="en-US" sz="2800"/>
              <a:t>4.2.2 USB Facts:</a:t>
            </a:r>
            <a:endParaRPr lang="en-US" sz="2800" dirty="0"/>
          </a:p>
        </p:txBody>
      </p:sp>
      <p:sp>
        <p:nvSpPr>
          <p:cNvPr id="3" name="TextBox 2"/>
          <p:cNvSpPr txBox="1"/>
          <p:nvPr/>
        </p:nvSpPr>
        <p:spPr>
          <a:xfrm>
            <a:off x="914400" y="679269"/>
            <a:ext cx="10171611" cy="646331"/>
          </a:xfrm>
          <a:prstGeom prst="rect">
            <a:avLst/>
          </a:prstGeom>
          <a:noFill/>
        </p:spPr>
        <p:txBody>
          <a:bodyPr wrap="square" rtlCol="0">
            <a:spAutoFit/>
          </a:bodyPr>
          <a:lstStyle/>
          <a:p>
            <a:r>
              <a:rPr lang="en-US" dirty="0"/>
              <a:t>USB has several versions, all of which are backwards compatible.  The following table describes the specifications of each version:</a:t>
            </a:r>
          </a:p>
        </p:txBody>
      </p:sp>
      <p:sp>
        <p:nvSpPr>
          <p:cNvPr id="5" name="TextBox 4"/>
          <p:cNvSpPr txBox="1"/>
          <p:nvPr/>
        </p:nvSpPr>
        <p:spPr>
          <a:xfrm>
            <a:off x="914400" y="4892504"/>
            <a:ext cx="10807337" cy="646331"/>
          </a:xfrm>
          <a:prstGeom prst="rect">
            <a:avLst/>
          </a:prstGeom>
          <a:noFill/>
        </p:spPr>
        <p:txBody>
          <a:bodyPr wrap="square" rtlCol="0">
            <a:spAutoFit/>
          </a:bodyPr>
          <a:lstStyle/>
          <a:p>
            <a:r>
              <a:rPr lang="en-US" dirty="0"/>
              <a:t>Data transfer rates are limited by the slowest USB version being used.  For example, a USB 2.0 device connected to a USB 3.0 port will run at USB 2.0 speeds.</a:t>
            </a:r>
          </a:p>
        </p:txBody>
      </p:sp>
      <p:graphicFrame>
        <p:nvGraphicFramePr>
          <p:cNvPr id="6" name="Table 5"/>
          <p:cNvGraphicFramePr>
            <a:graphicFrameLocks noGrp="1"/>
          </p:cNvGraphicFramePr>
          <p:nvPr>
            <p:extLst>
              <p:ext uri="{D42A27DB-BD31-4B8C-83A1-F6EECF244321}">
                <p14:modId xmlns:p14="http://schemas.microsoft.com/office/powerpoint/2010/main" val="223471585"/>
              </p:ext>
            </p:extLst>
          </p:nvPr>
        </p:nvGraphicFramePr>
        <p:xfrm>
          <a:off x="986970" y="1506767"/>
          <a:ext cx="10273212" cy="3204570"/>
        </p:xfrm>
        <a:graphic>
          <a:graphicData uri="http://schemas.openxmlformats.org/drawingml/2006/table">
            <a:tbl>
              <a:tblPr firstRow="1" bandRow="1">
                <a:tableStyleId>{5C22544A-7EE6-4342-B048-85BDC9FD1C3A}</a:tableStyleId>
              </a:tblPr>
              <a:tblGrid>
                <a:gridCol w="2568303">
                  <a:extLst>
                    <a:ext uri="{9D8B030D-6E8A-4147-A177-3AD203B41FA5}">
                      <a16:colId xmlns:a16="http://schemas.microsoft.com/office/drawing/2014/main" val="20000"/>
                    </a:ext>
                  </a:extLst>
                </a:gridCol>
                <a:gridCol w="2568303">
                  <a:extLst>
                    <a:ext uri="{9D8B030D-6E8A-4147-A177-3AD203B41FA5}">
                      <a16:colId xmlns:a16="http://schemas.microsoft.com/office/drawing/2014/main" val="20001"/>
                    </a:ext>
                  </a:extLst>
                </a:gridCol>
                <a:gridCol w="2568303">
                  <a:extLst>
                    <a:ext uri="{9D8B030D-6E8A-4147-A177-3AD203B41FA5}">
                      <a16:colId xmlns:a16="http://schemas.microsoft.com/office/drawing/2014/main" val="20002"/>
                    </a:ext>
                  </a:extLst>
                </a:gridCol>
                <a:gridCol w="2568303">
                  <a:extLst>
                    <a:ext uri="{9D8B030D-6E8A-4147-A177-3AD203B41FA5}">
                      <a16:colId xmlns:a16="http://schemas.microsoft.com/office/drawing/2014/main" val="20003"/>
                    </a:ext>
                  </a:extLst>
                </a:gridCol>
              </a:tblGrid>
              <a:tr h="534095">
                <a:tc>
                  <a:txBody>
                    <a:bodyPr/>
                    <a:lstStyle/>
                    <a:p>
                      <a:pPr algn="ctr"/>
                      <a:r>
                        <a:rPr lang="en-US" dirty="0"/>
                        <a:t>Version </a:t>
                      </a:r>
                    </a:p>
                  </a:txBody>
                  <a:tcPr anchor="ctr"/>
                </a:tc>
                <a:tc>
                  <a:txBody>
                    <a:bodyPr/>
                    <a:lstStyle/>
                    <a:p>
                      <a:pPr algn="ctr"/>
                      <a:r>
                        <a:rPr lang="en-US" dirty="0"/>
                        <a:t>Speed </a:t>
                      </a:r>
                    </a:p>
                  </a:txBody>
                  <a:tcPr anchor="ctr"/>
                </a:tc>
                <a:tc>
                  <a:txBody>
                    <a:bodyPr/>
                    <a:lstStyle/>
                    <a:p>
                      <a:pPr algn="ctr"/>
                      <a:r>
                        <a:rPr lang="en-US" dirty="0"/>
                        <a:t>Data Rate</a:t>
                      </a:r>
                    </a:p>
                  </a:txBody>
                  <a:tcPr anchor="ctr"/>
                </a:tc>
                <a:tc>
                  <a:txBody>
                    <a:bodyPr/>
                    <a:lstStyle/>
                    <a:p>
                      <a:pPr algn="ctr"/>
                      <a:r>
                        <a:rPr lang="en-US" dirty="0"/>
                        <a:t>Max Cable Length</a:t>
                      </a:r>
                    </a:p>
                  </a:txBody>
                  <a:tcPr anchor="ctr"/>
                </a:tc>
                <a:extLst>
                  <a:ext uri="{0D108BD9-81ED-4DB2-BD59-A6C34878D82A}">
                    <a16:rowId xmlns:a16="http://schemas.microsoft.com/office/drawing/2014/main" val="10000"/>
                  </a:ext>
                </a:extLst>
              </a:tr>
              <a:tr h="534095">
                <a:tc rowSpan="2">
                  <a:txBody>
                    <a:bodyPr/>
                    <a:lstStyle/>
                    <a:p>
                      <a:pPr algn="ctr"/>
                      <a:r>
                        <a:rPr lang="en-US" dirty="0"/>
                        <a:t>1.1</a:t>
                      </a:r>
                    </a:p>
                  </a:txBody>
                  <a:tcPr anchor="ctr"/>
                </a:tc>
                <a:tc>
                  <a:txBody>
                    <a:bodyPr/>
                    <a:lstStyle/>
                    <a:p>
                      <a:pPr algn="ctr"/>
                      <a:r>
                        <a:rPr lang="en-US" dirty="0"/>
                        <a:t>Low Speed</a:t>
                      </a:r>
                    </a:p>
                  </a:txBody>
                  <a:tcPr anchor="ctr"/>
                </a:tc>
                <a:tc>
                  <a:txBody>
                    <a:bodyPr/>
                    <a:lstStyle/>
                    <a:p>
                      <a:pPr algn="ctr"/>
                      <a:r>
                        <a:rPr lang="en-US" dirty="0"/>
                        <a:t>1.5 Mbps</a:t>
                      </a:r>
                    </a:p>
                  </a:txBody>
                  <a:tcPr anchor="ctr"/>
                </a:tc>
                <a:tc>
                  <a:txBody>
                    <a:bodyPr/>
                    <a:lstStyle/>
                    <a:p>
                      <a:pPr algn="ctr"/>
                      <a:r>
                        <a:rPr lang="en-US" dirty="0"/>
                        <a:t>3 m</a:t>
                      </a:r>
                    </a:p>
                  </a:txBody>
                  <a:tcPr anchor="ctr"/>
                </a:tc>
                <a:extLst>
                  <a:ext uri="{0D108BD9-81ED-4DB2-BD59-A6C34878D82A}">
                    <a16:rowId xmlns:a16="http://schemas.microsoft.com/office/drawing/2014/main" val="10001"/>
                  </a:ext>
                </a:extLst>
              </a:tr>
              <a:tr h="534095">
                <a:tc vMerge="1">
                  <a:txBody>
                    <a:bodyPr/>
                    <a:lstStyle/>
                    <a:p>
                      <a:endParaRPr lang="en-US" dirty="0"/>
                    </a:p>
                  </a:txBody>
                  <a:tcPr/>
                </a:tc>
                <a:tc>
                  <a:txBody>
                    <a:bodyPr/>
                    <a:lstStyle/>
                    <a:p>
                      <a:pPr algn="ctr"/>
                      <a:r>
                        <a:rPr lang="en-US" dirty="0"/>
                        <a:t>Full Speed</a:t>
                      </a:r>
                    </a:p>
                  </a:txBody>
                  <a:tcPr anchor="ctr"/>
                </a:tc>
                <a:tc>
                  <a:txBody>
                    <a:bodyPr/>
                    <a:lstStyle/>
                    <a:p>
                      <a:pPr algn="ctr"/>
                      <a:r>
                        <a:rPr lang="en-US" dirty="0"/>
                        <a:t>12</a:t>
                      </a:r>
                      <a:r>
                        <a:rPr lang="en-US" baseline="0" dirty="0"/>
                        <a:t> Mbps</a:t>
                      </a:r>
                      <a:endParaRPr lang="en-US" dirty="0"/>
                    </a:p>
                  </a:txBody>
                  <a:tcPr anchor="ctr"/>
                </a:tc>
                <a:tc>
                  <a:txBody>
                    <a:bodyPr/>
                    <a:lstStyle/>
                    <a:p>
                      <a:pPr algn="ctr"/>
                      <a:r>
                        <a:rPr lang="en-US" dirty="0"/>
                        <a:t>5m</a:t>
                      </a:r>
                    </a:p>
                  </a:txBody>
                  <a:tcPr anchor="ctr"/>
                </a:tc>
                <a:extLst>
                  <a:ext uri="{0D108BD9-81ED-4DB2-BD59-A6C34878D82A}">
                    <a16:rowId xmlns:a16="http://schemas.microsoft.com/office/drawing/2014/main" val="10002"/>
                  </a:ext>
                </a:extLst>
              </a:tr>
              <a:tr h="534095">
                <a:tc>
                  <a:txBody>
                    <a:bodyPr/>
                    <a:lstStyle/>
                    <a:p>
                      <a:pPr algn="ctr"/>
                      <a:r>
                        <a:rPr lang="en-US" dirty="0"/>
                        <a:t>2.0</a:t>
                      </a:r>
                    </a:p>
                  </a:txBody>
                  <a:tcPr anchor="ctr"/>
                </a:tc>
                <a:tc>
                  <a:txBody>
                    <a:bodyPr/>
                    <a:lstStyle/>
                    <a:p>
                      <a:pPr algn="ctr"/>
                      <a:r>
                        <a:rPr lang="en-US" dirty="0"/>
                        <a:t>Hi-Speed</a:t>
                      </a:r>
                    </a:p>
                  </a:txBody>
                  <a:tcPr anchor="ctr"/>
                </a:tc>
                <a:tc>
                  <a:txBody>
                    <a:bodyPr/>
                    <a:lstStyle/>
                    <a:p>
                      <a:pPr algn="ctr"/>
                      <a:r>
                        <a:rPr lang="en-US" dirty="0"/>
                        <a:t>480 Mbps</a:t>
                      </a:r>
                    </a:p>
                  </a:txBody>
                  <a:tcPr anchor="ctr"/>
                </a:tc>
                <a:tc>
                  <a:txBody>
                    <a:bodyPr/>
                    <a:lstStyle/>
                    <a:p>
                      <a:pPr algn="ctr"/>
                      <a:r>
                        <a:rPr lang="en-US" dirty="0"/>
                        <a:t>5m</a:t>
                      </a:r>
                    </a:p>
                  </a:txBody>
                  <a:tcPr anchor="ctr"/>
                </a:tc>
                <a:extLst>
                  <a:ext uri="{0D108BD9-81ED-4DB2-BD59-A6C34878D82A}">
                    <a16:rowId xmlns:a16="http://schemas.microsoft.com/office/drawing/2014/main" val="10003"/>
                  </a:ext>
                </a:extLst>
              </a:tr>
              <a:tr h="534095">
                <a:tc rowSpan="2">
                  <a:txBody>
                    <a:bodyPr/>
                    <a:lstStyle/>
                    <a:p>
                      <a:pPr algn="ctr"/>
                      <a:r>
                        <a:rPr lang="en-US" dirty="0"/>
                        <a:t>3.0/3.1</a:t>
                      </a:r>
                    </a:p>
                  </a:txBody>
                  <a:tcPr anchor="ctr"/>
                </a:tc>
                <a:tc>
                  <a:txBody>
                    <a:bodyPr/>
                    <a:lstStyle/>
                    <a:p>
                      <a:pPr algn="ctr"/>
                      <a:r>
                        <a:rPr lang="en-US" dirty="0" err="1"/>
                        <a:t>Superspeed</a:t>
                      </a:r>
                      <a:endParaRPr lang="en-US" dirty="0"/>
                    </a:p>
                  </a:txBody>
                  <a:tcPr anchor="ctr"/>
                </a:tc>
                <a:tc>
                  <a:txBody>
                    <a:bodyPr/>
                    <a:lstStyle/>
                    <a:p>
                      <a:pPr algn="ctr"/>
                      <a:r>
                        <a:rPr lang="en-US" dirty="0"/>
                        <a:t>Up to 5 </a:t>
                      </a:r>
                      <a:r>
                        <a:rPr lang="en-US" dirty="0" err="1"/>
                        <a:t>Gbps</a:t>
                      </a:r>
                      <a:endParaRPr lang="en-US" dirty="0"/>
                    </a:p>
                  </a:txBody>
                  <a:tcPr anchor="ctr"/>
                </a:tc>
                <a:tc>
                  <a:txBody>
                    <a:bodyPr/>
                    <a:lstStyle/>
                    <a:p>
                      <a:pPr algn="ctr"/>
                      <a:r>
                        <a:rPr lang="en-US" dirty="0"/>
                        <a:t>3m</a:t>
                      </a:r>
                    </a:p>
                  </a:txBody>
                  <a:tcPr anchor="ctr"/>
                </a:tc>
                <a:extLst>
                  <a:ext uri="{0D108BD9-81ED-4DB2-BD59-A6C34878D82A}">
                    <a16:rowId xmlns:a16="http://schemas.microsoft.com/office/drawing/2014/main" val="10004"/>
                  </a:ext>
                </a:extLst>
              </a:tr>
              <a:tr h="534095">
                <a:tc vMerge="1">
                  <a:txBody>
                    <a:bodyPr/>
                    <a:lstStyle/>
                    <a:p>
                      <a:pPr algn="ctr"/>
                      <a:endParaRPr lang="en-US" dirty="0"/>
                    </a:p>
                  </a:txBody>
                  <a:tcPr anchor="ctr"/>
                </a:tc>
                <a:tc>
                  <a:txBody>
                    <a:bodyPr/>
                    <a:lstStyle/>
                    <a:p>
                      <a:pPr algn="ctr"/>
                      <a:r>
                        <a:rPr lang="en-US" dirty="0" err="1"/>
                        <a:t>Superspeed</a:t>
                      </a:r>
                      <a:r>
                        <a:rPr lang="en-US" dirty="0"/>
                        <a:t>+</a:t>
                      </a:r>
                    </a:p>
                  </a:txBody>
                  <a:tcPr anchor="ctr"/>
                </a:tc>
                <a:tc>
                  <a:txBody>
                    <a:bodyPr/>
                    <a:lstStyle/>
                    <a:p>
                      <a:pPr algn="ctr"/>
                      <a:r>
                        <a:rPr lang="en-US" dirty="0"/>
                        <a:t>Up</a:t>
                      </a:r>
                      <a:r>
                        <a:rPr lang="en-US" baseline="0" dirty="0"/>
                        <a:t> to 10 </a:t>
                      </a:r>
                      <a:r>
                        <a:rPr lang="en-US" baseline="0" dirty="0" err="1"/>
                        <a:t>Gbps</a:t>
                      </a:r>
                      <a:endParaRPr lang="en-US" dirty="0"/>
                    </a:p>
                  </a:txBody>
                  <a:tcPr anchor="ctr"/>
                </a:tc>
                <a:tc>
                  <a:txBody>
                    <a:bodyPr/>
                    <a:lstStyle/>
                    <a:p>
                      <a:pPr algn="ctr"/>
                      <a:r>
                        <a:rPr lang="en-US" dirty="0"/>
                        <a:t>5 m</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832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1711" y="85743"/>
            <a:ext cx="2771886" cy="523220"/>
          </a:xfrm>
          <a:prstGeom prst="rect">
            <a:avLst/>
          </a:prstGeom>
          <a:noFill/>
        </p:spPr>
        <p:txBody>
          <a:bodyPr wrap="square" rtlCol="0">
            <a:spAutoFit/>
          </a:bodyPr>
          <a:lstStyle/>
          <a:p>
            <a:pPr algn="ctr"/>
            <a:r>
              <a:rPr lang="en-US" sz="2800" b="1"/>
              <a:t>4.2.2 </a:t>
            </a:r>
            <a:r>
              <a:rPr lang="en-US" sz="2800" b="1" dirty="0"/>
              <a:t>USB </a:t>
            </a:r>
            <a:r>
              <a:rPr lang="en-US" sz="2800" b="1"/>
              <a:t>Facts:</a:t>
            </a:r>
            <a:endParaRPr lang="en-US" sz="2800" b="1" dirty="0"/>
          </a:p>
        </p:txBody>
      </p:sp>
      <p:sp>
        <p:nvSpPr>
          <p:cNvPr id="2" name="TextBox 1"/>
          <p:cNvSpPr txBox="1"/>
          <p:nvPr/>
        </p:nvSpPr>
        <p:spPr>
          <a:xfrm>
            <a:off x="1119946" y="806064"/>
            <a:ext cx="10157608" cy="584775"/>
          </a:xfrm>
          <a:prstGeom prst="rect">
            <a:avLst/>
          </a:prstGeom>
          <a:noFill/>
        </p:spPr>
        <p:txBody>
          <a:bodyPr wrap="square" rtlCol="0">
            <a:spAutoFit/>
          </a:bodyPr>
          <a:lstStyle/>
          <a:p>
            <a:r>
              <a:rPr lang="en-US" sz="1600" b="1" dirty="0"/>
              <a:t>USB uses several connector types for various peripheral devices. The following table describes the most common USB connector types:</a:t>
            </a:r>
          </a:p>
        </p:txBody>
      </p:sp>
      <p:graphicFrame>
        <p:nvGraphicFramePr>
          <p:cNvPr id="6" name="Table 5"/>
          <p:cNvGraphicFramePr>
            <a:graphicFrameLocks noGrp="1"/>
          </p:cNvGraphicFramePr>
          <p:nvPr>
            <p:extLst>
              <p:ext uri="{D42A27DB-BD31-4B8C-83A1-F6EECF244321}">
                <p14:modId xmlns:p14="http://schemas.microsoft.com/office/powerpoint/2010/main" val="1950223886"/>
              </p:ext>
            </p:extLst>
          </p:nvPr>
        </p:nvGraphicFramePr>
        <p:xfrm>
          <a:off x="1119946" y="1587940"/>
          <a:ext cx="10157608" cy="3911315"/>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423740">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3487575">
                <a:tc>
                  <a:txBody>
                    <a:bodyPr/>
                    <a:lstStyle/>
                    <a:p>
                      <a:r>
                        <a:rPr lang="en-US" dirty="0"/>
                        <a:t>Type A</a:t>
                      </a:r>
                    </a:p>
                  </a:txBody>
                  <a:tcPr/>
                </a:tc>
                <a:tc>
                  <a:txBody>
                    <a:bodyPr/>
                    <a:lstStyle/>
                    <a:p>
                      <a:endParaRPr lang="en-US" dirty="0"/>
                    </a:p>
                    <a:p>
                      <a:r>
                        <a:rPr lang="en-US" dirty="0"/>
                        <a:t>		A rectangular connector that generally plugs directly into the computer or a hub. </a:t>
                      </a:r>
                    </a:p>
                    <a:p>
                      <a:endParaRPr lang="en-US" dirty="0"/>
                    </a:p>
                    <a:p>
                      <a:r>
                        <a:rPr lang="en-US" dirty="0"/>
                        <a:t>		Almost all USB cables have one Type-A connector on one of the ends.</a:t>
                      </a:r>
                    </a:p>
                    <a:p>
                      <a:endParaRPr lang="en-US" dirty="0"/>
                    </a:p>
                  </a:txBody>
                  <a:tcPr/>
                </a:tc>
                <a:extLst>
                  <a:ext uri="{0D108BD9-81ED-4DB2-BD59-A6C34878D82A}">
                    <a16:rowId xmlns:a16="http://schemas.microsoft.com/office/drawing/2014/main" val="10001"/>
                  </a:ext>
                </a:extLst>
              </a:tr>
            </a:tbl>
          </a:graphicData>
        </a:graphic>
      </p:graphicFrame>
      <p:pic>
        <p:nvPicPr>
          <p:cNvPr id="5" name="Picture 4" descr="http://cdn.testout.com/pcpro2016-en-us/en-us/resources/text/usb_fact/usb-type-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261" y="2771635"/>
            <a:ext cx="1522207" cy="2049125"/>
          </a:xfrm>
          <a:prstGeom prst="rect">
            <a:avLst/>
          </a:prstGeom>
          <a:noFill/>
          <a:ln>
            <a:noFill/>
          </a:ln>
        </p:spPr>
      </p:pic>
    </p:spTree>
    <p:extLst>
      <p:ext uri="{BB962C8B-B14F-4D97-AF65-F5344CB8AC3E}">
        <p14:creationId xmlns:p14="http://schemas.microsoft.com/office/powerpoint/2010/main" val="142242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2720" y="94451"/>
            <a:ext cx="3111520" cy="523220"/>
          </a:xfrm>
          <a:prstGeom prst="rect">
            <a:avLst/>
          </a:prstGeom>
          <a:noFill/>
        </p:spPr>
        <p:txBody>
          <a:bodyPr wrap="square" rtlCol="0">
            <a:spAutoFit/>
          </a:bodyPr>
          <a:lstStyle/>
          <a:p>
            <a:pPr algn="ctr"/>
            <a:r>
              <a:rPr lang="en-US" sz="2800" b="1" dirty="0"/>
              <a:t>4.2.2 USB </a:t>
            </a:r>
            <a:r>
              <a:rPr lang="en-US" sz="2800" b="1"/>
              <a:t>Facts:</a:t>
            </a:r>
            <a:endParaRPr lang="en-US" sz="2800" dirty="0"/>
          </a:p>
        </p:txBody>
      </p:sp>
      <p:sp>
        <p:nvSpPr>
          <p:cNvPr id="2" name="TextBox 1"/>
          <p:cNvSpPr txBox="1"/>
          <p:nvPr/>
        </p:nvSpPr>
        <p:spPr>
          <a:xfrm>
            <a:off x="933056" y="640079"/>
            <a:ext cx="10157608" cy="615553"/>
          </a:xfrm>
          <a:prstGeom prst="rect">
            <a:avLst/>
          </a:prstGeom>
          <a:noFill/>
        </p:spPr>
        <p:txBody>
          <a:bodyPr wrap="square" rtlCol="0">
            <a:spAutoFit/>
          </a:bodyPr>
          <a:lstStyle/>
          <a:p>
            <a:r>
              <a:rPr lang="en-US" sz="1600" b="1" dirty="0"/>
              <a:t>USB uses several connector types for various peripheral devices. The following table describes the most common USB connector types:</a:t>
            </a:r>
            <a:r>
              <a:rPr lang="en-US" dirty="0"/>
              <a:t>		</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456216518"/>
              </p:ext>
            </p:extLst>
          </p:nvPr>
        </p:nvGraphicFramePr>
        <p:xfrm>
          <a:off x="933056" y="1604342"/>
          <a:ext cx="10157608" cy="4127655"/>
        </p:xfrm>
        <a:graphic>
          <a:graphicData uri="http://schemas.openxmlformats.org/drawingml/2006/table">
            <a:tbl>
              <a:tblPr firstRow="1" bandRow="1">
                <a:tableStyleId>{5C22544A-7EE6-4342-B048-85BDC9FD1C3A}</a:tableStyleId>
              </a:tblPr>
              <a:tblGrid>
                <a:gridCol w="3452008">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406323">
                <a:tc>
                  <a:txBody>
                    <a:bodyPr/>
                    <a:lstStyle/>
                    <a:p>
                      <a:r>
                        <a:rPr lang="en-US" b="1" dirty="0"/>
                        <a:t>Connector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10000"/>
                  </a:ext>
                </a:extLst>
              </a:tr>
              <a:tr h="3487575">
                <a:tc>
                  <a:txBody>
                    <a:bodyPr/>
                    <a:lstStyle/>
                    <a:p>
                      <a:r>
                        <a:rPr lang="en-US" dirty="0"/>
                        <a:t>Type B</a:t>
                      </a:r>
                    </a:p>
                  </a:txBody>
                  <a:tcPr/>
                </a:tc>
                <a:tc>
                  <a:txBody>
                    <a:bodyPr/>
                    <a:lstStyle/>
                    <a:p>
                      <a:r>
                        <a:rPr lang="en-US" dirty="0"/>
                        <a:t>A square connector with two beveled corners. </a:t>
                      </a:r>
                    </a:p>
                    <a:p>
                      <a:endParaRPr lang="en-US" dirty="0"/>
                    </a:p>
                    <a:p>
                      <a:r>
                        <a:rPr lang="en-US" dirty="0"/>
                        <a:t>		Type-B connectors are mostly used with printers or external disk drives.</a:t>
                      </a:r>
                    </a:p>
                    <a:p>
                      <a:endParaRPr lang="en-US" dirty="0"/>
                    </a:p>
                    <a:p>
                      <a:r>
                        <a:rPr lang="en-US" dirty="0"/>
                        <a:t>		Some networking devices, such as hubs and modems, also use this connector.</a:t>
                      </a:r>
                    </a:p>
                    <a:p>
                      <a:endParaRPr lang="en-US" dirty="0"/>
                    </a:p>
                    <a:p>
                      <a:r>
                        <a:rPr lang="en-US" dirty="0"/>
                        <a:t>		</a:t>
                      </a:r>
                      <a:r>
                        <a:rPr lang="en-US" b="1" dirty="0"/>
                        <a:t>Note: </a:t>
                      </a:r>
                      <a:r>
                        <a:rPr lang="en-US" i="1" dirty="0"/>
                        <a:t>Most USB cables that use this connector have a Type-A connector on one end that plugs into 		                            the computer.</a:t>
                      </a:r>
                    </a:p>
                    <a:p>
                      <a:endParaRPr lang="en-US" dirty="0"/>
                    </a:p>
                  </a:txBody>
                  <a:tcPr/>
                </a:tc>
                <a:extLst>
                  <a:ext uri="{0D108BD9-81ED-4DB2-BD59-A6C34878D82A}">
                    <a16:rowId xmlns:a16="http://schemas.microsoft.com/office/drawing/2014/main" val="10001"/>
                  </a:ext>
                </a:extLst>
              </a:tr>
            </a:tbl>
          </a:graphicData>
        </a:graphic>
      </p:graphicFrame>
      <p:pic>
        <p:nvPicPr>
          <p:cNvPr id="6" name="Picture 5" descr="http://cdn.testout.com/pcpro2016-en-us/en-us/resources/text/usb_fact/usb-type-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467" y="2740316"/>
            <a:ext cx="1629783" cy="2739131"/>
          </a:xfrm>
          <a:prstGeom prst="rect">
            <a:avLst/>
          </a:prstGeom>
          <a:noFill/>
          <a:ln>
            <a:noFill/>
          </a:ln>
        </p:spPr>
      </p:pic>
    </p:spTree>
    <p:extLst>
      <p:ext uri="{BB962C8B-B14F-4D97-AF65-F5344CB8AC3E}">
        <p14:creationId xmlns:p14="http://schemas.microsoft.com/office/powerpoint/2010/main" val="220026710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1906</TotalTime>
  <Words>4159</Words>
  <Application>Microsoft Office PowerPoint</Application>
  <PresentationFormat>Widescreen</PresentationFormat>
  <Paragraphs>463</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Courier New</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Student</cp:lastModifiedBy>
  <cp:revision>104</cp:revision>
  <dcterms:created xsi:type="dcterms:W3CDTF">2017-03-12T01:51:19Z</dcterms:created>
  <dcterms:modified xsi:type="dcterms:W3CDTF">2018-02-08T16:53:47Z</dcterms:modified>
</cp:coreProperties>
</file>