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349" r:id="rId2"/>
    <p:sldId id="259" r:id="rId3"/>
    <p:sldId id="258" r:id="rId4"/>
    <p:sldId id="350" r:id="rId5"/>
    <p:sldId id="260" r:id="rId6"/>
    <p:sldId id="261" r:id="rId7"/>
    <p:sldId id="262" r:id="rId8"/>
    <p:sldId id="263" r:id="rId9"/>
    <p:sldId id="346" r:id="rId10"/>
    <p:sldId id="268" r:id="rId11"/>
    <p:sldId id="341" r:id="rId12"/>
    <p:sldId id="270" r:id="rId13"/>
    <p:sldId id="278" r:id="rId14"/>
    <p:sldId id="279" r:id="rId15"/>
    <p:sldId id="348" r:id="rId16"/>
    <p:sldId id="282" r:id="rId17"/>
    <p:sldId id="283" r:id="rId18"/>
    <p:sldId id="284" r:id="rId19"/>
    <p:sldId id="339" r:id="rId20"/>
    <p:sldId id="286" r:id="rId21"/>
    <p:sldId id="287" r:id="rId22"/>
    <p:sldId id="342" r:id="rId23"/>
    <p:sldId id="288" r:id="rId24"/>
    <p:sldId id="290" r:id="rId25"/>
    <p:sldId id="343" r:id="rId26"/>
    <p:sldId id="291" r:id="rId27"/>
    <p:sldId id="292" r:id="rId28"/>
    <p:sldId id="347" r:id="rId29"/>
    <p:sldId id="344" r:id="rId30"/>
    <p:sldId id="300" r:id="rId31"/>
    <p:sldId id="301" r:id="rId32"/>
    <p:sldId id="302" r:id="rId33"/>
    <p:sldId id="313" r:id="rId34"/>
    <p:sldId id="314" r:id="rId35"/>
    <p:sldId id="316" r:id="rId36"/>
    <p:sldId id="338" r:id="rId37"/>
    <p:sldId id="317" r:id="rId38"/>
    <p:sldId id="318" r:id="rId39"/>
    <p:sldId id="319" r:id="rId40"/>
    <p:sldId id="320" r:id="rId41"/>
    <p:sldId id="340" r:id="rId42"/>
    <p:sldId id="345" r:id="rId43"/>
    <p:sldId id="321" r:id="rId44"/>
    <p:sldId id="322" r:id="rId45"/>
    <p:sldId id="323" r:id="rId46"/>
    <p:sldId id="324" r:id="rId47"/>
    <p:sldId id="334" r:id="rId48"/>
    <p:sldId id="335" r:id="rId49"/>
    <p:sldId id="33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1E9E2C-1D16-419B-A985-578C590B2958}" type="datetimeFigureOut">
              <a:rPr lang="en-US" smtClean="0"/>
              <a:pPr/>
              <a:t>1/10/2019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199603-BB75-4FCE-8231-3F1B586A1D13}" type="slidenum">
              <a:rPr lang="en-US" smtClean="0"/>
              <a:pPr/>
              <a:t>‹#›</a:t>
            </a:fld>
            <a:endParaRPr lang="en-US"/>
          </a:p>
        </p:txBody>
      </p:sp>
    </p:spTree>
    <p:extLst>
      <p:ext uri="{BB962C8B-B14F-4D97-AF65-F5344CB8AC3E}">
        <p14:creationId xmlns:p14="http://schemas.microsoft.com/office/powerpoint/2010/main" val="832136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199603-BB75-4FCE-8231-3F1B586A1D13}" type="slidenum">
              <a:rPr lang="en-US" smtClean="0"/>
              <a:pPr/>
              <a:t>12</a:t>
            </a:fld>
            <a:endParaRPr lang="en-US"/>
          </a:p>
        </p:txBody>
      </p:sp>
    </p:spTree>
    <p:extLst>
      <p:ext uri="{BB962C8B-B14F-4D97-AF65-F5344CB8AC3E}">
        <p14:creationId xmlns:p14="http://schemas.microsoft.com/office/powerpoint/2010/main" val="1995968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199603-BB75-4FCE-8231-3F1B586A1D13}" type="slidenum">
              <a:rPr lang="en-US" smtClean="0"/>
              <a:pPr/>
              <a:t>21</a:t>
            </a:fld>
            <a:endParaRPr lang="en-US"/>
          </a:p>
        </p:txBody>
      </p:sp>
    </p:spTree>
    <p:extLst>
      <p:ext uri="{BB962C8B-B14F-4D97-AF65-F5344CB8AC3E}">
        <p14:creationId xmlns:p14="http://schemas.microsoft.com/office/powerpoint/2010/main" val="1995968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199603-BB75-4FCE-8231-3F1B586A1D13}" type="slidenum">
              <a:rPr lang="en-US" smtClean="0"/>
              <a:pPr/>
              <a:t>23</a:t>
            </a:fld>
            <a:endParaRPr lang="en-US"/>
          </a:p>
        </p:txBody>
      </p:sp>
    </p:spTree>
    <p:extLst>
      <p:ext uri="{BB962C8B-B14F-4D97-AF65-F5344CB8AC3E}">
        <p14:creationId xmlns:p14="http://schemas.microsoft.com/office/powerpoint/2010/main" val="1995968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199603-BB75-4FCE-8231-3F1B586A1D13}" type="slidenum">
              <a:rPr lang="en-US" smtClean="0"/>
              <a:pPr/>
              <a:t>24</a:t>
            </a:fld>
            <a:endParaRPr lang="en-US"/>
          </a:p>
        </p:txBody>
      </p:sp>
    </p:spTree>
    <p:extLst>
      <p:ext uri="{BB962C8B-B14F-4D97-AF65-F5344CB8AC3E}">
        <p14:creationId xmlns:p14="http://schemas.microsoft.com/office/powerpoint/2010/main" val="1995968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199603-BB75-4FCE-8231-3F1B586A1D13}" type="slidenum">
              <a:rPr lang="en-US" smtClean="0"/>
              <a:pPr/>
              <a:t>25</a:t>
            </a:fld>
            <a:endParaRPr lang="en-US"/>
          </a:p>
        </p:txBody>
      </p:sp>
    </p:spTree>
    <p:extLst>
      <p:ext uri="{BB962C8B-B14F-4D97-AF65-F5344CB8AC3E}">
        <p14:creationId xmlns:p14="http://schemas.microsoft.com/office/powerpoint/2010/main" val="1186230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199603-BB75-4FCE-8231-3F1B586A1D13}" type="slidenum">
              <a:rPr lang="en-US" smtClean="0"/>
              <a:pPr/>
              <a:t>26</a:t>
            </a:fld>
            <a:endParaRPr lang="en-US"/>
          </a:p>
        </p:txBody>
      </p:sp>
    </p:spTree>
    <p:extLst>
      <p:ext uri="{BB962C8B-B14F-4D97-AF65-F5344CB8AC3E}">
        <p14:creationId xmlns:p14="http://schemas.microsoft.com/office/powerpoint/2010/main" val="1995968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199603-BB75-4FCE-8231-3F1B586A1D13}" type="slidenum">
              <a:rPr lang="en-US" smtClean="0"/>
              <a:pPr/>
              <a:t>27</a:t>
            </a:fld>
            <a:endParaRPr lang="en-US"/>
          </a:p>
        </p:txBody>
      </p:sp>
    </p:spTree>
    <p:extLst>
      <p:ext uri="{BB962C8B-B14F-4D97-AF65-F5344CB8AC3E}">
        <p14:creationId xmlns:p14="http://schemas.microsoft.com/office/powerpoint/2010/main" val="1995968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199603-BB75-4FCE-8231-3F1B586A1D13}" type="slidenum">
              <a:rPr lang="en-US" smtClean="0"/>
              <a:pPr/>
              <a:t>28</a:t>
            </a:fld>
            <a:endParaRPr lang="en-US"/>
          </a:p>
        </p:txBody>
      </p:sp>
    </p:spTree>
    <p:extLst>
      <p:ext uri="{BB962C8B-B14F-4D97-AF65-F5344CB8AC3E}">
        <p14:creationId xmlns:p14="http://schemas.microsoft.com/office/powerpoint/2010/main" val="3234703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199603-BB75-4FCE-8231-3F1B586A1D13}" type="slidenum">
              <a:rPr lang="en-US" smtClean="0"/>
              <a:pPr/>
              <a:t>30</a:t>
            </a:fld>
            <a:endParaRPr lang="en-US"/>
          </a:p>
        </p:txBody>
      </p:sp>
    </p:spTree>
    <p:extLst>
      <p:ext uri="{BB962C8B-B14F-4D97-AF65-F5344CB8AC3E}">
        <p14:creationId xmlns:p14="http://schemas.microsoft.com/office/powerpoint/2010/main" val="1995968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199603-BB75-4FCE-8231-3F1B586A1D13}" type="slidenum">
              <a:rPr lang="en-US" smtClean="0"/>
              <a:pPr/>
              <a:t>31</a:t>
            </a:fld>
            <a:endParaRPr lang="en-US"/>
          </a:p>
        </p:txBody>
      </p:sp>
    </p:spTree>
    <p:extLst>
      <p:ext uri="{BB962C8B-B14F-4D97-AF65-F5344CB8AC3E}">
        <p14:creationId xmlns:p14="http://schemas.microsoft.com/office/powerpoint/2010/main" val="1995968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199603-BB75-4FCE-8231-3F1B586A1D13}" type="slidenum">
              <a:rPr lang="en-US" smtClean="0"/>
              <a:pPr/>
              <a:t>32</a:t>
            </a:fld>
            <a:endParaRPr lang="en-US"/>
          </a:p>
        </p:txBody>
      </p:sp>
    </p:spTree>
    <p:extLst>
      <p:ext uri="{BB962C8B-B14F-4D97-AF65-F5344CB8AC3E}">
        <p14:creationId xmlns:p14="http://schemas.microsoft.com/office/powerpoint/2010/main" val="1995968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199603-BB75-4FCE-8231-3F1B586A1D13}" type="slidenum">
              <a:rPr lang="en-US" smtClean="0"/>
              <a:pPr/>
              <a:t>13</a:t>
            </a:fld>
            <a:endParaRPr lang="en-US"/>
          </a:p>
        </p:txBody>
      </p:sp>
    </p:spTree>
    <p:extLst>
      <p:ext uri="{BB962C8B-B14F-4D97-AF65-F5344CB8AC3E}">
        <p14:creationId xmlns:p14="http://schemas.microsoft.com/office/powerpoint/2010/main" val="1995968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199603-BB75-4FCE-8231-3F1B586A1D13}" type="slidenum">
              <a:rPr lang="en-US" smtClean="0"/>
              <a:pPr/>
              <a:t>33</a:t>
            </a:fld>
            <a:endParaRPr lang="en-US"/>
          </a:p>
        </p:txBody>
      </p:sp>
    </p:spTree>
    <p:extLst>
      <p:ext uri="{BB962C8B-B14F-4D97-AF65-F5344CB8AC3E}">
        <p14:creationId xmlns:p14="http://schemas.microsoft.com/office/powerpoint/2010/main" val="1995968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199603-BB75-4FCE-8231-3F1B586A1D13}" type="slidenum">
              <a:rPr lang="en-US" smtClean="0"/>
              <a:pPr/>
              <a:t>34</a:t>
            </a:fld>
            <a:endParaRPr lang="en-US"/>
          </a:p>
        </p:txBody>
      </p:sp>
    </p:spTree>
    <p:extLst>
      <p:ext uri="{BB962C8B-B14F-4D97-AF65-F5344CB8AC3E}">
        <p14:creationId xmlns:p14="http://schemas.microsoft.com/office/powerpoint/2010/main" val="1995968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199603-BB75-4FCE-8231-3F1B586A1D13}" type="slidenum">
              <a:rPr lang="en-US" smtClean="0"/>
              <a:pPr/>
              <a:t>35</a:t>
            </a:fld>
            <a:endParaRPr lang="en-US"/>
          </a:p>
        </p:txBody>
      </p:sp>
    </p:spTree>
    <p:extLst>
      <p:ext uri="{BB962C8B-B14F-4D97-AF65-F5344CB8AC3E}">
        <p14:creationId xmlns:p14="http://schemas.microsoft.com/office/powerpoint/2010/main" val="1995968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199603-BB75-4FCE-8231-3F1B586A1D13}" type="slidenum">
              <a:rPr lang="en-US" smtClean="0"/>
              <a:pPr/>
              <a:t>36</a:t>
            </a:fld>
            <a:endParaRPr lang="en-US"/>
          </a:p>
        </p:txBody>
      </p:sp>
    </p:spTree>
    <p:extLst>
      <p:ext uri="{BB962C8B-B14F-4D97-AF65-F5344CB8AC3E}">
        <p14:creationId xmlns:p14="http://schemas.microsoft.com/office/powerpoint/2010/main" val="1897739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199603-BB75-4FCE-8231-3F1B586A1D13}" type="slidenum">
              <a:rPr lang="en-US" smtClean="0"/>
              <a:pPr/>
              <a:t>37</a:t>
            </a:fld>
            <a:endParaRPr lang="en-US"/>
          </a:p>
        </p:txBody>
      </p:sp>
    </p:spTree>
    <p:extLst>
      <p:ext uri="{BB962C8B-B14F-4D97-AF65-F5344CB8AC3E}">
        <p14:creationId xmlns:p14="http://schemas.microsoft.com/office/powerpoint/2010/main" val="1995968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199603-BB75-4FCE-8231-3F1B586A1D13}" type="slidenum">
              <a:rPr lang="en-US" smtClean="0"/>
              <a:pPr/>
              <a:t>38</a:t>
            </a:fld>
            <a:endParaRPr lang="en-US"/>
          </a:p>
        </p:txBody>
      </p:sp>
    </p:spTree>
    <p:extLst>
      <p:ext uri="{BB962C8B-B14F-4D97-AF65-F5344CB8AC3E}">
        <p14:creationId xmlns:p14="http://schemas.microsoft.com/office/powerpoint/2010/main" val="19959681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199603-BB75-4FCE-8231-3F1B586A1D13}" type="slidenum">
              <a:rPr lang="en-US" smtClean="0"/>
              <a:pPr/>
              <a:t>39</a:t>
            </a:fld>
            <a:endParaRPr lang="en-US"/>
          </a:p>
        </p:txBody>
      </p:sp>
    </p:spTree>
    <p:extLst>
      <p:ext uri="{BB962C8B-B14F-4D97-AF65-F5344CB8AC3E}">
        <p14:creationId xmlns:p14="http://schemas.microsoft.com/office/powerpoint/2010/main" val="19959681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199603-BB75-4FCE-8231-3F1B586A1D13}" type="slidenum">
              <a:rPr lang="en-US" smtClean="0"/>
              <a:pPr/>
              <a:t>40</a:t>
            </a:fld>
            <a:endParaRPr lang="en-US"/>
          </a:p>
        </p:txBody>
      </p:sp>
    </p:spTree>
    <p:extLst>
      <p:ext uri="{BB962C8B-B14F-4D97-AF65-F5344CB8AC3E}">
        <p14:creationId xmlns:p14="http://schemas.microsoft.com/office/powerpoint/2010/main" val="19959681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199603-BB75-4FCE-8231-3F1B586A1D13}" type="slidenum">
              <a:rPr lang="en-US" smtClean="0"/>
              <a:pPr/>
              <a:t>41</a:t>
            </a:fld>
            <a:endParaRPr lang="en-US"/>
          </a:p>
        </p:txBody>
      </p:sp>
    </p:spTree>
    <p:extLst>
      <p:ext uri="{BB962C8B-B14F-4D97-AF65-F5344CB8AC3E}">
        <p14:creationId xmlns:p14="http://schemas.microsoft.com/office/powerpoint/2010/main" val="27094682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199603-BB75-4FCE-8231-3F1B586A1D13}" type="slidenum">
              <a:rPr lang="en-US" smtClean="0"/>
              <a:pPr/>
              <a:t>42</a:t>
            </a:fld>
            <a:endParaRPr lang="en-US"/>
          </a:p>
        </p:txBody>
      </p:sp>
    </p:spTree>
    <p:extLst>
      <p:ext uri="{BB962C8B-B14F-4D97-AF65-F5344CB8AC3E}">
        <p14:creationId xmlns:p14="http://schemas.microsoft.com/office/powerpoint/2010/main" val="408338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199603-BB75-4FCE-8231-3F1B586A1D13}" type="slidenum">
              <a:rPr lang="en-US" smtClean="0"/>
              <a:pPr/>
              <a:t>14</a:t>
            </a:fld>
            <a:endParaRPr lang="en-US"/>
          </a:p>
        </p:txBody>
      </p:sp>
    </p:spTree>
    <p:extLst>
      <p:ext uri="{BB962C8B-B14F-4D97-AF65-F5344CB8AC3E}">
        <p14:creationId xmlns:p14="http://schemas.microsoft.com/office/powerpoint/2010/main" val="19959681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199603-BB75-4FCE-8231-3F1B586A1D13}" type="slidenum">
              <a:rPr lang="en-US" smtClean="0"/>
              <a:pPr/>
              <a:t>43</a:t>
            </a:fld>
            <a:endParaRPr lang="en-US"/>
          </a:p>
        </p:txBody>
      </p:sp>
    </p:spTree>
    <p:extLst>
      <p:ext uri="{BB962C8B-B14F-4D97-AF65-F5344CB8AC3E}">
        <p14:creationId xmlns:p14="http://schemas.microsoft.com/office/powerpoint/2010/main" val="19959681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199603-BB75-4FCE-8231-3F1B586A1D13}" type="slidenum">
              <a:rPr lang="en-US" smtClean="0"/>
              <a:pPr/>
              <a:t>44</a:t>
            </a:fld>
            <a:endParaRPr lang="en-US"/>
          </a:p>
        </p:txBody>
      </p:sp>
    </p:spTree>
    <p:extLst>
      <p:ext uri="{BB962C8B-B14F-4D97-AF65-F5344CB8AC3E}">
        <p14:creationId xmlns:p14="http://schemas.microsoft.com/office/powerpoint/2010/main" val="19959681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199603-BB75-4FCE-8231-3F1B586A1D13}" type="slidenum">
              <a:rPr lang="en-US" smtClean="0"/>
              <a:pPr/>
              <a:t>45</a:t>
            </a:fld>
            <a:endParaRPr lang="en-US"/>
          </a:p>
        </p:txBody>
      </p:sp>
    </p:spTree>
    <p:extLst>
      <p:ext uri="{BB962C8B-B14F-4D97-AF65-F5344CB8AC3E}">
        <p14:creationId xmlns:p14="http://schemas.microsoft.com/office/powerpoint/2010/main" val="19959681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199603-BB75-4FCE-8231-3F1B586A1D13}" type="slidenum">
              <a:rPr lang="en-US" smtClean="0"/>
              <a:pPr/>
              <a:t>46</a:t>
            </a:fld>
            <a:endParaRPr lang="en-US"/>
          </a:p>
        </p:txBody>
      </p:sp>
    </p:spTree>
    <p:extLst>
      <p:ext uri="{BB962C8B-B14F-4D97-AF65-F5344CB8AC3E}">
        <p14:creationId xmlns:p14="http://schemas.microsoft.com/office/powerpoint/2010/main" val="19959681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199603-BB75-4FCE-8231-3F1B586A1D13}" type="slidenum">
              <a:rPr lang="en-US" smtClean="0"/>
              <a:pPr/>
              <a:t>47</a:t>
            </a:fld>
            <a:endParaRPr lang="en-US"/>
          </a:p>
        </p:txBody>
      </p:sp>
    </p:spTree>
    <p:extLst>
      <p:ext uri="{BB962C8B-B14F-4D97-AF65-F5344CB8AC3E}">
        <p14:creationId xmlns:p14="http://schemas.microsoft.com/office/powerpoint/2010/main" val="19959681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199603-BB75-4FCE-8231-3F1B586A1D13}" type="slidenum">
              <a:rPr lang="en-US" smtClean="0"/>
              <a:pPr/>
              <a:t>48</a:t>
            </a:fld>
            <a:endParaRPr lang="en-US"/>
          </a:p>
        </p:txBody>
      </p:sp>
    </p:spTree>
    <p:extLst>
      <p:ext uri="{BB962C8B-B14F-4D97-AF65-F5344CB8AC3E}">
        <p14:creationId xmlns:p14="http://schemas.microsoft.com/office/powerpoint/2010/main" val="19959681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199603-BB75-4FCE-8231-3F1B586A1D13}" type="slidenum">
              <a:rPr lang="en-US" smtClean="0"/>
              <a:pPr/>
              <a:t>49</a:t>
            </a:fld>
            <a:endParaRPr lang="en-US"/>
          </a:p>
        </p:txBody>
      </p:sp>
    </p:spTree>
    <p:extLst>
      <p:ext uri="{BB962C8B-B14F-4D97-AF65-F5344CB8AC3E}">
        <p14:creationId xmlns:p14="http://schemas.microsoft.com/office/powerpoint/2010/main" val="1995968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199603-BB75-4FCE-8231-3F1B586A1D13}" type="slidenum">
              <a:rPr lang="en-US" smtClean="0"/>
              <a:pPr/>
              <a:t>15</a:t>
            </a:fld>
            <a:endParaRPr lang="en-US"/>
          </a:p>
        </p:txBody>
      </p:sp>
    </p:spTree>
    <p:extLst>
      <p:ext uri="{BB962C8B-B14F-4D97-AF65-F5344CB8AC3E}">
        <p14:creationId xmlns:p14="http://schemas.microsoft.com/office/powerpoint/2010/main" val="2180520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199603-BB75-4FCE-8231-3F1B586A1D13}" type="slidenum">
              <a:rPr lang="en-US" smtClean="0"/>
              <a:pPr/>
              <a:t>16</a:t>
            </a:fld>
            <a:endParaRPr lang="en-US"/>
          </a:p>
        </p:txBody>
      </p:sp>
    </p:spTree>
    <p:extLst>
      <p:ext uri="{BB962C8B-B14F-4D97-AF65-F5344CB8AC3E}">
        <p14:creationId xmlns:p14="http://schemas.microsoft.com/office/powerpoint/2010/main" val="1995968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199603-BB75-4FCE-8231-3F1B586A1D13}" type="slidenum">
              <a:rPr lang="en-US" smtClean="0"/>
              <a:pPr/>
              <a:t>17</a:t>
            </a:fld>
            <a:endParaRPr lang="en-US"/>
          </a:p>
        </p:txBody>
      </p:sp>
    </p:spTree>
    <p:extLst>
      <p:ext uri="{BB962C8B-B14F-4D97-AF65-F5344CB8AC3E}">
        <p14:creationId xmlns:p14="http://schemas.microsoft.com/office/powerpoint/2010/main" val="1995968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199603-BB75-4FCE-8231-3F1B586A1D13}" type="slidenum">
              <a:rPr lang="en-US" smtClean="0"/>
              <a:pPr/>
              <a:t>18</a:t>
            </a:fld>
            <a:endParaRPr lang="en-US"/>
          </a:p>
        </p:txBody>
      </p:sp>
    </p:spTree>
    <p:extLst>
      <p:ext uri="{BB962C8B-B14F-4D97-AF65-F5344CB8AC3E}">
        <p14:creationId xmlns:p14="http://schemas.microsoft.com/office/powerpoint/2010/main" val="1995968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199603-BB75-4FCE-8231-3F1B586A1D13}" type="slidenum">
              <a:rPr lang="en-US" smtClean="0"/>
              <a:pPr/>
              <a:t>19</a:t>
            </a:fld>
            <a:endParaRPr lang="en-US"/>
          </a:p>
        </p:txBody>
      </p:sp>
    </p:spTree>
    <p:extLst>
      <p:ext uri="{BB962C8B-B14F-4D97-AF65-F5344CB8AC3E}">
        <p14:creationId xmlns:p14="http://schemas.microsoft.com/office/powerpoint/2010/main" val="2133415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199603-BB75-4FCE-8231-3F1B586A1D13}" type="slidenum">
              <a:rPr lang="en-US" smtClean="0"/>
              <a:pPr/>
              <a:t>20</a:t>
            </a:fld>
            <a:endParaRPr lang="en-US"/>
          </a:p>
        </p:txBody>
      </p:sp>
    </p:spTree>
    <p:extLst>
      <p:ext uri="{BB962C8B-B14F-4D97-AF65-F5344CB8AC3E}">
        <p14:creationId xmlns:p14="http://schemas.microsoft.com/office/powerpoint/2010/main" val="1995968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A88CE07-9B7F-482F-85F3-808274C54315}" type="datetimeFigureOut">
              <a:rPr lang="en-US" smtClean="0"/>
              <a:pPr/>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61B89-0BFE-4594-B85B-9CE7F021FE6C}" type="slidenum">
              <a:rPr lang="en-US" smtClean="0"/>
              <a:pPr/>
              <a:t>‹#›</a:t>
            </a:fld>
            <a:endParaRPr lang="en-US"/>
          </a:p>
        </p:txBody>
      </p:sp>
    </p:spTree>
    <p:extLst>
      <p:ext uri="{BB962C8B-B14F-4D97-AF65-F5344CB8AC3E}">
        <p14:creationId xmlns:p14="http://schemas.microsoft.com/office/powerpoint/2010/main" val="2157713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88CE07-9B7F-482F-85F3-808274C54315}" type="datetimeFigureOut">
              <a:rPr lang="en-US" smtClean="0"/>
              <a:pPr/>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61B89-0BFE-4594-B85B-9CE7F021FE6C}" type="slidenum">
              <a:rPr lang="en-US" smtClean="0"/>
              <a:pPr/>
              <a:t>‹#›</a:t>
            </a:fld>
            <a:endParaRPr lang="en-US"/>
          </a:p>
        </p:txBody>
      </p:sp>
    </p:spTree>
    <p:extLst>
      <p:ext uri="{BB962C8B-B14F-4D97-AF65-F5344CB8AC3E}">
        <p14:creationId xmlns:p14="http://schemas.microsoft.com/office/powerpoint/2010/main" val="1078178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88CE07-9B7F-482F-85F3-808274C54315}" type="datetimeFigureOut">
              <a:rPr lang="en-US" smtClean="0"/>
              <a:pPr/>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61B89-0BFE-4594-B85B-9CE7F021FE6C}" type="slidenum">
              <a:rPr lang="en-US" smtClean="0"/>
              <a:pPr/>
              <a:t>‹#›</a:t>
            </a:fld>
            <a:endParaRPr lang="en-US"/>
          </a:p>
        </p:txBody>
      </p:sp>
    </p:spTree>
    <p:extLst>
      <p:ext uri="{BB962C8B-B14F-4D97-AF65-F5344CB8AC3E}">
        <p14:creationId xmlns:p14="http://schemas.microsoft.com/office/powerpoint/2010/main" val="1363836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88CE07-9B7F-482F-85F3-808274C54315}" type="datetimeFigureOut">
              <a:rPr lang="en-US" smtClean="0"/>
              <a:pPr/>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61B89-0BFE-4594-B85B-9CE7F021FE6C}" type="slidenum">
              <a:rPr lang="en-US" smtClean="0"/>
              <a:pPr/>
              <a:t>‹#›</a:t>
            </a:fld>
            <a:endParaRPr lang="en-US"/>
          </a:p>
        </p:txBody>
      </p:sp>
    </p:spTree>
    <p:extLst>
      <p:ext uri="{BB962C8B-B14F-4D97-AF65-F5344CB8AC3E}">
        <p14:creationId xmlns:p14="http://schemas.microsoft.com/office/powerpoint/2010/main" val="792086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88CE07-9B7F-482F-85F3-808274C54315}" type="datetimeFigureOut">
              <a:rPr lang="en-US" smtClean="0"/>
              <a:pPr/>
              <a:t>1/10/2019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61B89-0BFE-4594-B85B-9CE7F021FE6C}" type="slidenum">
              <a:rPr lang="en-US" smtClean="0"/>
              <a:pPr/>
              <a:t>‹#›</a:t>
            </a:fld>
            <a:endParaRPr lang="en-US"/>
          </a:p>
        </p:txBody>
      </p:sp>
    </p:spTree>
    <p:extLst>
      <p:ext uri="{BB962C8B-B14F-4D97-AF65-F5344CB8AC3E}">
        <p14:creationId xmlns:p14="http://schemas.microsoft.com/office/powerpoint/2010/main" val="2208328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88CE07-9B7F-482F-85F3-808274C54315}" type="datetimeFigureOut">
              <a:rPr lang="en-US" smtClean="0"/>
              <a:pPr/>
              <a:t>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61B89-0BFE-4594-B85B-9CE7F021FE6C}" type="slidenum">
              <a:rPr lang="en-US" smtClean="0"/>
              <a:pPr/>
              <a:t>‹#›</a:t>
            </a:fld>
            <a:endParaRPr lang="en-US"/>
          </a:p>
        </p:txBody>
      </p:sp>
    </p:spTree>
    <p:extLst>
      <p:ext uri="{BB962C8B-B14F-4D97-AF65-F5344CB8AC3E}">
        <p14:creationId xmlns:p14="http://schemas.microsoft.com/office/powerpoint/2010/main" val="3703000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88CE07-9B7F-482F-85F3-808274C54315}" type="datetimeFigureOut">
              <a:rPr lang="en-US" smtClean="0"/>
              <a:pPr/>
              <a:t>1/10/2019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361B89-0BFE-4594-B85B-9CE7F021FE6C}" type="slidenum">
              <a:rPr lang="en-US" smtClean="0"/>
              <a:pPr/>
              <a:t>‹#›</a:t>
            </a:fld>
            <a:endParaRPr lang="en-US"/>
          </a:p>
        </p:txBody>
      </p:sp>
    </p:spTree>
    <p:extLst>
      <p:ext uri="{BB962C8B-B14F-4D97-AF65-F5344CB8AC3E}">
        <p14:creationId xmlns:p14="http://schemas.microsoft.com/office/powerpoint/2010/main" val="2841570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88CE07-9B7F-482F-85F3-808274C54315}" type="datetimeFigureOut">
              <a:rPr lang="en-US" smtClean="0"/>
              <a:pPr/>
              <a:t>1/10/2019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361B89-0BFE-4594-B85B-9CE7F021FE6C}" type="slidenum">
              <a:rPr lang="en-US" smtClean="0"/>
              <a:pPr/>
              <a:t>‹#›</a:t>
            </a:fld>
            <a:endParaRPr lang="en-US"/>
          </a:p>
        </p:txBody>
      </p:sp>
    </p:spTree>
    <p:extLst>
      <p:ext uri="{BB962C8B-B14F-4D97-AF65-F5344CB8AC3E}">
        <p14:creationId xmlns:p14="http://schemas.microsoft.com/office/powerpoint/2010/main" val="1929177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88CE07-9B7F-482F-85F3-808274C54315}" type="datetimeFigureOut">
              <a:rPr lang="en-US" smtClean="0"/>
              <a:pPr/>
              <a:t>1/10/2019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361B89-0BFE-4594-B85B-9CE7F021FE6C}" type="slidenum">
              <a:rPr lang="en-US" smtClean="0"/>
              <a:pPr/>
              <a:t>‹#›</a:t>
            </a:fld>
            <a:endParaRPr lang="en-US"/>
          </a:p>
        </p:txBody>
      </p:sp>
    </p:spTree>
    <p:extLst>
      <p:ext uri="{BB962C8B-B14F-4D97-AF65-F5344CB8AC3E}">
        <p14:creationId xmlns:p14="http://schemas.microsoft.com/office/powerpoint/2010/main" val="1446867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88CE07-9B7F-482F-85F3-808274C54315}" type="datetimeFigureOut">
              <a:rPr lang="en-US" smtClean="0"/>
              <a:pPr/>
              <a:t>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61B89-0BFE-4594-B85B-9CE7F021FE6C}" type="slidenum">
              <a:rPr lang="en-US" smtClean="0"/>
              <a:pPr/>
              <a:t>‹#›</a:t>
            </a:fld>
            <a:endParaRPr lang="en-US"/>
          </a:p>
        </p:txBody>
      </p:sp>
    </p:spTree>
    <p:extLst>
      <p:ext uri="{BB962C8B-B14F-4D97-AF65-F5344CB8AC3E}">
        <p14:creationId xmlns:p14="http://schemas.microsoft.com/office/powerpoint/2010/main" val="3262334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88CE07-9B7F-482F-85F3-808274C54315}" type="datetimeFigureOut">
              <a:rPr lang="en-US" smtClean="0"/>
              <a:pPr/>
              <a:t>1/10/2019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61B89-0BFE-4594-B85B-9CE7F021FE6C}" type="slidenum">
              <a:rPr lang="en-US" smtClean="0"/>
              <a:pPr/>
              <a:t>‹#›</a:t>
            </a:fld>
            <a:endParaRPr lang="en-US"/>
          </a:p>
        </p:txBody>
      </p:sp>
    </p:spTree>
    <p:extLst>
      <p:ext uri="{BB962C8B-B14F-4D97-AF65-F5344CB8AC3E}">
        <p14:creationId xmlns:p14="http://schemas.microsoft.com/office/powerpoint/2010/main" val="806163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8CE07-9B7F-482F-85F3-808274C54315}" type="datetimeFigureOut">
              <a:rPr lang="en-US" smtClean="0"/>
              <a:pPr/>
              <a:t>1/10/2019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61B89-0BFE-4594-B85B-9CE7F021FE6C}" type="slidenum">
              <a:rPr lang="en-US" smtClean="0"/>
              <a:pPr/>
              <a:t>‹#›</a:t>
            </a:fld>
            <a:endParaRPr lang="en-US"/>
          </a:p>
        </p:txBody>
      </p:sp>
    </p:spTree>
    <p:extLst>
      <p:ext uri="{BB962C8B-B14F-4D97-AF65-F5344CB8AC3E}">
        <p14:creationId xmlns:p14="http://schemas.microsoft.com/office/powerpoint/2010/main" val="1155697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video" Target="https://www.youtube.com/embed/G0kbgfQPDzc?rel=0"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ideo" Target="https://www.youtube.com/embed/q5wwsP0rtus" TargetMode="Externa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ideo" Target="https://www.youtube.com/embed/G0kbgfQPDzc" TargetMode="Externa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xml"/><Relationship Id="rId1" Type="http://schemas.openxmlformats.org/officeDocument/2006/relationships/video" Target="https://www.youtube.com/embed/dDZ4kN2VfG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video" Target="https://www.youtube.com/embed/Wxqa4UTfcDc"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video" Target="https://www.youtube.com/embed/ys-GYRaP0t4" TargetMode="External"/><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video" Target="https://www.youtube.com/embed/59sYPEZtsxs" TargetMode="External"/><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video" Target="https://www.youtube.com/embed/9nXiKeTuA6s" TargetMode="External"/><Relationship Id="rId4" Type="http://schemas.openxmlformats.org/officeDocument/2006/relationships/image" Target="../media/image41.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video" Target="https://www.youtube.com/embed/4j4hRCnMjEw" TargetMode="External"/><Relationship Id="rId4" Type="http://schemas.openxmlformats.org/officeDocument/2006/relationships/image" Target="../media/image42.jpeg"/></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video" Target="https://www.youtube.com/embed/f1W_gORf66I" TargetMode="External"/><Relationship Id="rId4" Type="http://schemas.openxmlformats.org/officeDocument/2006/relationships/image" Target="../media/image47.jpeg"/></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44439" y="203294"/>
            <a:ext cx="1374094" cy="954107"/>
          </a:xfrm>
          <a:prstGeom prst="rect">
            <a:avLst/>
          </a:prstGeom>
          <a:noFill/>
        </p:spPr>
        <p:txBody>
          <a:bodyPr wrap="none" rtlCol="0">
            <a:spAutoFit/>
          </a:bodyPr>
          <a:lstStyle/>
          <a:p>
            <a:pPr algn="ctr"/>
            <a:r>
              <a:rPr lang="en-US" sz="2800" dirty="0"/>
              <a:t>CIAT </a:t>
            </a:r>
          </a:p>
          <a:p>
            <a:pPr algn="ctr"/>
            <a:r>
              <a:rPr lang="en-US" sz="2800" dirty="0"/>
              <a:t>CIS101B</a:t>
            </a:r>
          </a:p>
        </p:txBody>
      </p:sp>
      <p:pic>
        <p:nvPicPr>
          <p:cNvPr id="38913" name="Picture 1"/>
          <p:cNvPicPr>
            <a:picLocks noChangeAspect="1" noChangeArrowheads="1"/>
          </p:cNvPicPr>
          <p:nvPr/>
        </p:nvPicPr>
        <p:blipFill>
          <a:blip r:embed="rId2" cstate="print"/>
          <a:srcRect/>
          <a:stretch>
            <a:fillRect/>
          </a:stretch>
        </p:blipFill>
        <p:spPr bwMode="auto">
          <a:xfrm>
            <a:off x="10015268" y="1"/>
            <a:ext cx="2176732" cy="680347"/>
          </a:xfrm>
          <a:prstGeom prst="rect">
            <a:avLst/>
          </a:prstGeom>
          <a:noFill/>
          <a:ln w="9525">
            <a:noFill/>
            <a:miter lim="800000"/>
            <a:headEnd/>
            <a:tailEnd/>
          </a:ln>
        </p:spPr>
      </p:pic>
      <p:pic>
        <p:nvPicPr>
          <p:cNvPr id="3" name="Picture 2">
            <a:extLst>
              <a:ext uri="{FF2B5EF4-FFF2-40B4-BE49-F238E27FC236}">
                <a16:creationId xmlns:a16="http://schemas.microsoft.com/office/drawing/2014/main" xmlns="" id="{9314E4EC-F560-4690-8683-309FD781BB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7772" y="1533766"/>
            <a:ext cx="7008950" cy="3893861"/>
          </a:xfrm>
          <a:prstGeom prst="rect">
            <a:avLst/>
          </a:prstGeom>
        </p:spPr>
      </p:pic>
      <p:sp>
        <p:nvSpPr>
          <p:cNvPr id="6" name="TextBox 5"/>
          <p:cNvSpPr txBox="1"/>
          <p:nvPr/>
        </p:nvSpPr>
        <p:spPr>
          <a:xfrm>
            <a:off x="264744" y="849206"/>
            <a:ext cx="4480561" cy="5262979"/>
          </a:xfrm>
          <a:prstGeom prst="rect">
            <a:avLst/>
          </a:prstGeom>
          <a:noFill/>
        </p:spPr>
        <p:txBody>
          <a:bodyPr wrap="square" rtlCol="0">
            <a:spAutoFit/>
          </a:bodyPr>
          <a:lstStyle/>
          <a:p>
            <a:pPr algn="ctr"/>
            <a:r>
              <a:rPr lang="en-US" sz="2800" dirty="0"/>
              <a:t>Week 1 Class 2</a:t>
            </a:r>
          </a:p>
          <a:p>
            <a:pPr algn="ctr"/>
            <a:r>
              <a:rPr lang="en-US" sz="2800" dirty="0" smtClean="0"/>
              <a:t>Lab Activity</a:t>
            </a:r>
          </a:p>
          <a:p>
            <a:pPr algn="ctr"/>
            <a:endParaRPr lang="en-US" sz="2800" dirty="0"/>
          </a:p>
          <a:p>
            <a:pPr algn="ctr"/>
            <a:r>
              <a:rPr lang="en-US" sz="2800" dirty="0"/>
              <a:t>Chapter 8 Mobile Devices</a:t>
            </a:r>
          </a:p>
          <a:p>
            <a:pPr algn="ctr"/>
            <a:endParaRPr lang="en-US" sz="2800" dirty="0"/>
          </a:p>
          <a:p>
            <a:pPr algn="ctr"/>
            <a:r>
              <a:rPr lang="en-US" sz="2800" dirty="0"/>
              <a:t>*Notebook Computers</a:t>
            </a:r>
          </a:p>
          <a:p>
            <a:pPr algn="ctr"/>
            <a:r>
              <a:rPr lang="en-US" sz="2800" dirty="0"/>
              <a:t>*Power Management</a:t>
            </a:r>
          </a:p>
          <a:p>
            <a:pPr algn="ctr"/>
            <a:r>
              <a:rPr lang="en-US" sz="2800" dirty="0"/>
              <a:t>*Mobile Devices</a:t>
            </a:r>
          </a:p>
          <a:p>
            <a:pPr algn="ctr"/>
            <a:r>
              <a:rPr lang="en-US" sz="2800" dirty="0"/>
              <a:t>*Mobile Networking</a:t>
            </a:r>
          </a:p>
          <a:p>
            <a:pPr algn="ctr"/>
            <a:r>
              <a:rPr lang="en-US" sz="2800" dirty="0"/>
              <a:t>*Mobile Security</a:t>
            </a:r>
          </a:p>
          <a:p>
            <a:pPr algn="ctr"/>
            <a:endParaRPr lang="en-US" sz="2800" dirty="0"/>
          </a:p>
          <a:p>
            <a:pPr algn="ctr"/>
            <a:r>
              <a:rPr lang="en-US" sz="2800" dirty="0"/>
              <a:t>Labs: 8.3.5, 8.3.6, 8.6.7</a:t>
            </a:r>
          </a:p>
        </p:txBody>
      </p:sp>
    </p:spTree>
    <p:extLst>
      <p:ext uri="{BB962C8B-B14F-4D97-AF65-F5344CB8AC3E}">
        <p14:creationId xmlns:p14="http://schemas.microsoft.com/office/powerpoint/2010/main" val="3975626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4578" y="322729"/>
            <a:ext cx="1807285" cy="523220"/>
          </a:xfrm>
          <a:prstGeom prst="rect">
            <a:avLst/>
          </a:prstGeom>
          <a:noFill/>
        </p:spPr>
        <p:txBody>
          <a:bodyPr wrap="square" rtlCol="0">
            <a:spAutoFit/>
          </a:bodyPr>
          <a:lstStyle/>
          <a:p>
            <a:pPr algn="ctr"/>
            <a:r>
              <a:rPr lang="en-US" sz="2800" dirty="0"/>
              <a:t>CIS101B</a:t>
            </a:r>
          </a:p>
        </p:txBody>
      </p:sp>
      <p:sp>
        <p:nvSpPr>
          <p:cNvPr id="2" name="TextBox 1"/>
          <p:cNvSpPr txBox="1"/>
          <p:nvPr/>
        </p:nvSpPr>
        <p:spPr>
          <a:xfrm>
            <a:off x="485883" y="1001342"/>
            <a:ext cx="11343941" cy="5324535"/>
          </a:xfrm>
          <a:prstGeom prst="rect">
            <a:avLst/>
          </a:prstGeom>
          <a:noFill/>
        </p:spPr>
        <p:txBody>
          <a:bodyPr wrap="square" rtlCol="0">
            <a:spAutoFit/>
          </a:bodyPr>
          <a:lstStyle/>
          <a:p>
            <a:r>
              <a:rPr lang="en-US" sz="2800" b="1" dirty="0"/>
              <a:t>8.1.4 Notebook Special Keys:</a:t>
            </a:r>
          </a:p>
          <a:p>
            <a:endParaRPr lang="en-US" sz="800" dirty="0"/>
          </a:p>
          <a:p>
            <a:r>
              <a:rPr lang="en-US" b="1" dirty="0"/>
              <a:t>The following table lists the most common key icons used by notebooks and the associated function they perform:</a:t>
            </a:r>
          </a:p>
          <a:p>
            <a:endParaRPr lang="en-US" sz="800" b="1" dirty="0"/>
          </a:p>
          <a:p>
            <a:r>
              <a:rPr lang="en-US" b="1" dirty="0"/>
              <a:t>Icon		Function</a:t>
            </a:r>
          </a:p>
          <a:p>
            <a:endParaRPr lang="en-US" b="1" dirty="0"/>
          </a:p>
          <a:p>
            <a:r>
              <a:rPr lang="en-US" b="1" dirty="0"/>
              <a:t>		</a:t>
            </a:r>
            <a:r>
              <a:rPr lang="en-US" dirty="0"/>
              <a:t>Keyboard Backlight (increase/decrease)</a:t>
            </a:r>
          </a:p>
          <a:p>
            <a:endParaRPr lang="en-US" sz="1600" dirty="0"/>
          </a:p>
          <a:p>
            <a:endParaRPr lang="en-US" sz="1600" dirty="0"/>
          </a:p>
          <a:p>
            <a:r>
              <a:rPr lang="en-US" sz="1600" dirty="0"/>
              <a:t>			Volume Setting (Up/Down/Mute)</a:t>
            </a:r>
          </a:p>
          <a:p>
            <a:endParaRPr lang="en-US" sz="1600" dirty="0"/>
          </a:p>
          <a:p>
            <a:endParaRPr lang="en-US" sz="1600" dirty="0"/>
          </a:p>
          <a:p>
            <a:r>
              <a:rPr lang="en-US" sz="1600" dirty="0"/>
              <a:t>		</a:t>
            </a:r>
          </a:p>
          <a:p>
            <a:r>
              <a:rPr lang="en-US" sz="1600" dirty="0"/>
              <a:t>		 	Media Controls</a:t>
            </a:r>
          </a:p>
          <a:p>
            <a:endParaRPr lang="en-US" sz="1600" dirty="0"/>
          </a:p>
          <a:p>
            <a:endParaRPr lang="en-US" sz="1600" dirty="0"/>
          </a:p>
          <a:p>
            <a:endParaRPr lang="en-US" sz="1600" dirty="0"/>
          </a:p>
          <a:p>
            <a:endParaRPr lang="en-US" sz="1600" dirty="0"/>
          </a:p>
          <a:p>
            <a:endParaRPr lang="en-US" sz="1600" dirty="0"/>
          </a:p>
          <a:p>
            <a:r>
              <a:rPr lang="en-US" sz="1600" b="1" dirty="0"/>
              <a:t>Note: </a:t>
            </a:r>
            <a:r>
              <a:rPr lang="en-US" sz="1600" i="1" dirty="0"/>
              <a:t>The icons used notebooks and keyboards might be different depending on the manufacturer.  If you are unsure about what a </a:t>
            </a:r>
            <a:br>
              <a:rPr lang="en-US" sz="1600" i="1" dirty="0"/>
            </a:br>
            <a:r>
              <a:rPr lang="en-US" sz="1600" i="1" dirty="0"/>
              <a:t>            particular key does, consult your manufacturer’s documentation.</a:t>
            </a:r>
          </a:p>
        </p:txBody>
      </p:sp>
      <p:pic>
        <p:nvPicPr>
          <p:cNvPr id="14" name="Picture 13" descr="http://cdn.testout.com/pcpro2016-en-us/en-us/resources/text/notebook_keys/screen-brightness-down-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420" y="2349167"/>
            <a:ext cx="791588" cy="722220"/>
          </a:xfrm>
          <a:prstGeom prst="rect">
            <a:avLst/>
          </a:prstGeom>
          <a:noFill/>
          <a:ln>
            <a:noFill/>
          </a:ln>
        </p:spPr>
      </p:pic>
      <p:pic>
        <p:nvPicPr>
          <p:cNvPr id="15" name="Picture 14" descr="http://cdn.testout.com/pcpro2016-en-us/en-us/resources/text/notebook_keys/screen-brightness-down-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8213" y="2349167"/>
            <a:ext cx="807105" cy="722220"/>
          </a:xfrm>
          <a:prstGeom prst="rect">
            <a:avLst/>
          </a:prstGeom>
          <a:noFill/>
          <a:ln>
            <a:noFill/>
          </a:ln>
        </p:spPr>
      </p:pic>
      <p:pic>
        <p:nvPicPr>
          <p:cNvPr id="17" name="Picture 16" descr="http://cdn.testout.com/pcpro2016-en-us/en-us/resources/text/notebook_keys/volume-up-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420" y="3190034"/>
            <a:ext cx="790521" cy="700928"/>
          </a:xfrm>
          <a:prstGeom prst="rect">
            <a:avLst/>
          </a:prstGeom>
          <a:noFill/>
          <a:ln>
            <a:noFill/>
          </a:ln>
        </p:spPr>
      </p:pic>
      <p:pic>
        <p:nvPicPr>
          <p:cNvPr id="19" name="Picture 18" descr="http://cdn.testout.com/pcpro2016-en-us/en-us/resources/text/notebook_keys/volume-down-0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8213" y="3190034"/>
            <a:ext cx="807105" cy="700928"/>
          </a:xfrm>
          <a:prstGeom prst="rect">
            <a:avLst/>
          </a:prstGeom>
          <a:noFill/>
          <a:ln>
            <a:noFill/>
          </a:ln>
        </p:spPr>
      </p:pic>
      <p:pic>
        <p:nvPicPr>
          <p:cNvPr id="20" name="Picture 19" descr="http://cdn.testout.com/pcpro2016-en-us/en-us/resources/text/notebook_keys/volume-off-01.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26061" y="3190034"/>
            <a:ext cx="712974" cy="700928"/>
          </a:xfrm>
          <a:prstGeom prst="rect">
            <a:avLst/>
          </a:prstGeom>
          <a:noFill/>
          <a:ln>
            <a:noFill/>
          </a:ln>
        </p:spPr>
      </p:pic>
      <p:pic>
        <p:nvPicPr>
          <p:cNvPr id="21" name="Picture 20" descr="http://cdn.testout.com/pcpro2016-en-us/en-us/resources/text/notebook_keys/media-reverse-01.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883" y="4083838"/>
            <a:ext cx="791588" cy="657056"/>
          </a:xfrm>
          <a:prstGeom prst="rect">
            <a:avLst/>
          </a:prstGeom>
          <a:noFill/>
          <a:ln>
            <a:noFill/>
          </a:ln>
        </p:spPr>
      </p:pic>
      <p:pic>
        <p:nvPicPr>
          <p:cNvPr id="22" name="Picture 21" descr="http://cdn.testout.com/pcpro2016-en-us/en-us/resources/text/notebook_keys/media-play-01.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91737" y="4083230"/>
            <a:ext cx="775730" cy="657056"/>
          </a:xfrm>
          <a:prstGeom prst="rect">
            <a:avLst/>
          </a:prstGeom>
          <a:noFill/>
          <a:ln>
            <a:noFill/>
          </a:ln>
        </p:spPr>
      </p:pic>
      <p:pic>
        <p:nvPicPr>
          <p:cNvPr id="23" name="Picture 22" descr="http://cdn.testout.com/pcpro2016-en-us/en-us/resources/text/notebook_keys/media-forward-01.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72272" y="4083839"/>
            <a:ext cx="820551" cy="657055"/>
          </a:xfrm>
          <a:prstGeom prst="rect">
            <a:avLst/>
          </a:prstGeom>
          <a:noFill/>
          <a:ln>
            <a:noFill/>
          </a:ln>
        </p:spPr>
      </p:pic>
      <p:pic>
        <p:nvPicPr>
          <p:cNvPr id="24" name="Picture 23" descr="http://cdn.testout.com/pcpro2016-en-us/en-us/resources/text/notebook_keys/media-stop-01.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91737" y="4903328"/>
            <a:ext cx="775730" cy="735666"/>
          </a:xfrm>
          <a:prstGeom prst="rect">
            <a:avLst/>
          </a:prstGeom>
          <a:noFill/>
          <a:ln>
            <a:noFill/>
          </a:ln>
        </p:spPr>
      </p:pic>
    </p:spTree>
    <p:extLst>
      <p:ext uri="{BB962C8B-B14F-4D97-AF65-F5344CB8AC3E}">
        <p14:creationId xmlns:p14="http://schemas.microsoft.com/office/powerpoint/2010/main" val="3354302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4578" y="322729"/>
            <a:ext cx="1807285" cy="523220"/>
          </a:xfrm>
          <a:prstGeom prst="rect">
            <a:avLst/>
          </a:prstGeom>
          <a:noFill/>
        </p:spPr>
        <p:txBody>
          <a:bodyPr wrap="square" rtlCol="0">
            <a:spAutoFit/>
          </a:bodyPr>
          <a:lstStyle/>
          <a:p>
            <a:pPr algn="ctr"/>
            <a:r>
              <a:rPr lang="en-US" sz="2800" dirty="0"/>
              <a:t>CIS101B</a:t>
            </a:r>
          </a:p>
        </p:txBody>
      </p:sp>
      <p:sp>
        <p:nvSpPr>
          <p:cNvPr id="2" name="TextBox 1"/>
          <p:cNvSpPr txBox="1"/>
          <p:nvPr/>
        </p:nvSpPr>
        <p:spPr>
          <a:xfrm>
            <a:off x="485883" y="1082297"/>
            <a:ext cx="11343941" cy="4739759"/>
          </a:xfrm>
          <a:prstGeom prst="rect">
            <a:avLst/>
          </a:prstGeom>
          <a:noFill/>
        </p:spPr>
        <p:txBody>
          <a:bodyPr wrap="square" rtlCol="0">
            <a:spAutoFit/>
          </a:bodyPr>
          <a:lstStyle/>
          <a:p>
            <a:r>
              <a:rPr lang="en-US" sz="2800" b="1" dirty="0"/>
              <a:t>8.2.6 Notebook Upgrade and Repairs:</a:t>
            </a:r>
          </a:p>
          <a:p>
            <a:r>
              <a:rPr lang="en-US" b="1" dirty="0"/>
              <a:t>When upgrading or repairing notebook components, keep in mind the following considerations:</a:t>
            </a:r>
          </a:p>
          <a:p>
            <a:endParaRPr lang="en-US" b="1" dirty="0"/>
          </a:p>
          <a:p>
            <a:pPr lvl="0"/>
            <a:r>
              <a:rPr lang="en-US" dirty="0"/>
              <a:t>o To identify the source of problems on a notebook, plug in a known good external component. </a:t>
            </a:r>
            <a:endParaRPr lang="en-US" sz="2000" dirty="0"/>
          </a:p>
          <a:p>
            <a:pPr lvl="1"/>
            <a:r>
              <a:rPr lang="en-US" dirty="0"/>
              <a:t>a. keyboard into the USB or PS/2 slot.</a:t>
            </a:r>
            <a:endParaRPr lang="en-US" sz="2000" dirty="0"/>
          </a:p>
          <a:p>
            <a:pPr lvl="1"/>
            <a:r>
              <a:rPr lang="en-US" dirty="0"/>
              <a:t>b. external monitor.</a:t>
            </a:r>
          </a:p>
          <a:p>
            <a:pPr lvl="1"/>
            <a:endParaRPr lang="en-US" sz="1000" dirty="0"/>
          </a:p>
          <a:p>
            <a:r>
              <a:rPr lang="en-US" dirty="0"/>
              <a:t>o If the external device works but the internal device doesn't, then replace the internal device if the component is </a:t>
            </a:r>
            <a:br>
              <a:rPr lang="en-US" dirty="0"/>
            </a:br>
            <a:r>
              <a:rPr lang="en-US" dirty="0"/>
              <a:t>   removable.</a:t>
            </a:r>
          </a:p>
          <a:p>
            <a:endParaRPr lang="en-US" sz="1000" dirty="0"/>
          </a:p>
          <a:p>
            <a:pPr lvl="0"/>
            <a:r>
              <a:rPr lang="en-US" dirty="0"/>
              <a:t>o Some notebook components are built into the motherboard and cannot be replaced without replacing the entire </a:t>
            </a:r>
            <a:br>
              <a:rPr lang="en-US" dirty="0"/>
            </a:br>
            <a:r>
              <a:rPr lang="en-US" dirty="0"/>
              <a:t>   motherboard. In those cases, add a similar component using an external bus type (e.g., PC Card/PCMCIA, </a:t>
            </a:r>
            <a:r>
              <a:rPr lang="en-US" dirty="0" err="1"/>
              <a:t>ExpressCard</a:t>
            </a:r>
            <a:r>
              <a:rPr lang="en-US" dirty="0"/>
              <a:t>,</a:t>
            </a:r>
            <a:br>
              <a:rPr lang="en-US" dirty="0"/>
            </a:br>
            <a:r>
              <a:rPr lang="en-US" dirty="0"/>
              <a:t>   or USB).</a:t>
            </a:r>
          </a:p>
          <a:p>
            <a:pPr lvl="0"/>
            <a:endParaRPr lang="en-US" sz="1000" dirty="0"/>
          </a:p>
          <a:p>
            <a:pPr lvl="0"/>
            <a:r>
              <a:rPr lang="en-US" dirty="0"/>
              <a:t>o An alternative to replacing failed components (because of cost) is to add external components. For example, you can </a:t>
            </a:r>
            <a:br>
              <a:rPr lang="en-US" dirty="0"/>
            </a:br>
            <a:r>
              <a:rPr lang="en-US" dirty="0"/>
              <a:t>   use your notebook as a desktop computer by connecting an external monitor.</a:t>
            </a:r>
          </a:p>
          <a:p>
            <a:pPr lvl="0"/>
            <a:endParaRPr lang="en-US" sz="1000" dirty="0"/>
          </a:p>
          <a:p>
            <a:pPr lvl="0"/>
            <a:r>
              <a:rPr lang="en-US" dirty="0"/>
              <a:t>o Notebooks vary considerably in design and composition.</a:t>
            </a:r>
            <a:endParaRPr lang="en-US" sz="2000" dirty="0"/>
          </a:p>
        </p:txBody>
      </p:sp>
    </p:spTree>
    <p:extLst>
      <p:ext uri="{BB962C8B-B14F-4D97-AF65-F5344CB8AC3E}">
        <p14:creationId xmlns:p14="http://schemas.microsoft.com/office/powerpoint/2010/main" val="3007538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4578" y="322729"/>
            <a:ext cx="1807285" cy="523220"/>
          </a:xfrm>
          <a:prstGeom prst="rect">
            <a:avLst/>
          </a:prstGeom>
          <a:noFill/>
        </p:spPr>
        <p:txBody>
          <a:bodyPr wrap="square" rtlCol="0">
            <a:spAutoFit/>
          </a:bodyPr>
          <a:lstStyle/>
          <a:p>
            <a:pPr algn="ctr"/>
            <a:r>
              <a:rPr lang="en-US" sz="2800" dirty="0"/>
              <a:t>CIS101B</a:t>
            </a:r>
          </a:p>
        </p:txBody>
      </p:sp>
      <p:sp>
        <p:nvSpPr>
          <p:cNvPr id="2" name="TextBox 1"/>
          <p:cNvSpPr txBox="1"/>
          <p:nvPr/>
        </p:nvSpPr>
        <p:spPr>
          <a:xfrm>
            <a:off x="485883" y="1082297"/>
            <a:ext cx="11343941" cy="3877985"/>
          </a:xfrm>
          <a:prstGeom prst="rect">
            <a:avLst/>
          </a:prstGeom>
          <a:noFill/>
        </p:spPr>
        <p:txBody>
          <a:bodyPr wrap="square" rtlCol="0">
            <a:spAutoFit/>
          </a:bodyPr>
          <a:lstStyle/>
          <a:p>
            <a:r>
              <a:rPr lang="en-US" sz="2800" b="1" dirty="0"/>
              <a:t>8.2.6 Notebook Upgrade and Repairs:</a:t>
            </a:r>
          </a:p>
          <a:p>
            <a:r>
              <a:rPr lang="en-US" b="1" dirty="0"/>
              <a:t>When upgrading or repairing notebook components, keep in mind the following considerations:</a:t>
            </a:r>
          </a:p>
          <a:p>
            <a:endParaRPr lang="en-US" b="1" dirty="0"/>
          </a:p>
          <a:p>
            <a:pPr lvl="0"/>
            <a:r>
              <a:rPr lang="en-US" dirty="0"/>
              <a:t>O Notebook parts are not as standardized as other PC components. In many cases, you will need to order from the</a:t>
            </a:r>
            <a:br>
              <a:rPr lang="en-US" dirty="0"/>
            </a:br>
            <a:r>
              <a:rPr lang="en-US" dirty="0"/>
              <a:t>    manufacturer to get the correct part.</a:t>
            </a:r>
          </a:p>
          <a:p>
            <a:pPr lvl="0"/>
            <a:endParaRPr lang="en-US" sz="1000" dirty="0"/>
          </a:p>
          <a:p>
            <a:pPr lvl="0"/>
            <a:r>
              <a:rPr lang="en-US" dirty="0"/>
              <a:t>O Plastic case components are sometimes screwed into place and sometimes snapped into place. For pieces of the case</a:t>
            </a:r>
            <a:br>
              <a:rPr lang="en-US" dirty="0"/>
            </a:br>
            <a:r>
              <a:rPr lang="en-US" dirty="0"/>
              <a:t>    that snap into place, use a plastic tool to carefully pry the piece off.</a:t>
            </a:r>
          </a:p>
          <a:p>
            <a:pPr lvl="0"/>
            <a:endParaRPr lang="en-US" sz="1000" dirty="0"/>
          </a:p>
          <a:p>
            <a:pPr lvl="0"/>
            <a:r>
              <a:rPr lang="en-US" dirty="0"/>
              <a:t>O When disassembling at notebook, make sure you:</a:t>
            </a:r>
            <a:endParaRPr lang="en-US" sz="2000" dirty="0"/>
          </a:p>
          <a:p>
            <a:pPr lvl="1"/>
            <a:r>
              <a:rPr lang="en-US" dirty="0"/>
              <a:t>a. Document and label cable and screw locations</a:t>
            </a:r>
            <a:endParaRPr lang="en-US" sz="2000" dirty="0"/>
          </a:p>
          <a:p>
            <a:pPr lvl="1"/>
            <a:r>
              <a:rPr lang="en-US" dirty="0"/>
              <a:t>b. Organize parts</a:t>
            </a:r>
            <a:endParaRPr lang="en-US" sz="2000" dirty="0"/>
          </a:p>
          <a:p>
            <a:pPr lvl="1"/>
            <a:r>
              <a:rPr lang="en-US" dirty="0"/>
              <a:t>c. Refer to manufacturer resources</a:t>
            </a:r>
            <a:endParaRPr lang="en-US" sz="2000" dirty="0"/>
          </a:p>
          <a:p>
            <a:pPr lvl="1"/>
            <a:r>
              <a:rPr lang="en-US" dirty="0"/>
              <a:t>d. Use the appropriate hand tools</a:t>
            </a:r>
            <a:endParaRPr lang="en-US" sz="2000" dirty="0"/>
          </a:p>
        </p:txBody>
      </p:sp>
    </p:spTree>
    <p:extLst>
      <p:ext uri="{BB962C8B-B14F-4D97-AF65-F5344CB8AC3E}">
        <p14:creationId xmlns:p14="http://schemas.microsoft.com/office/powerpoint/2010/main" val="2821205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4578" y="322729"/>
            <a:ext cx="1807285" cy="523220"/>
          </a:xfrm>
          <a:prstGeom prst="rect">
            <a:avLst/>
          </a:prstGeom>
          <a:noFill/>
        </p:spPr>
        <p:txBody>
          <a:bodyPr wrap="square" rtlCol="0">
            <a:spAutoFit/>
          </a:bodyPr>
          <a:lstStyle/>
          <a:p>
            <a:pPr algn="ctr"/>
            <a:r>
              <a:rPr lang="en-US" sz="2800" dirty="0"/>
              <a:t>CIS101B</a:t>
            </a:r>
          </a:p>
        </p:txBody>
      </p:sp>
      <p:sp>
        <p:nvSpPr>
          <p:cNvPr id="2" name="TextBox 1"/>
          <p:cNvSpPr txBox="1"/>
          <p:nvPr/>
        </p:nvSpPr>
        <p:spPr>
          <a:xfrm>
            <a:off x="438528" y="1199376"/>
            <a:ext cx="11343941" cy="4678204"/>
          </a:xfrm>
          <a:prstGeom prst="rect">
            <a:avLst/>
          </a:prstGeom>
          <a:noFill/>
        </p:spPr>
        <p:txBody>
          <a:bodyPr wrap="square" rtlCol="0">
            <a:spAutoFit/>
          </a:bodyPr>
          <a:lstStyle/>
          <a:p>
            <a:r>
              <a:rPr lang="en-US" sz="2800" b="1" dirty="0"/>
              <a:t>8.3 Notebook Power Management:</a:t>
            </a:r>
          </a:p>
          <a:p>
            <a:r>
              <a:rPr lang="en-US" b="1" dirty="0"/>
              <a:t>Notebook systems are designed to use as little power as possible. </a:t>
            </a:r>
          </a:p>
          <a:p>
            <a:endParaRPr lang="en-US" dirty="0"/>
          </a:p>
          <a:p>
            <a:r>
              <a:rPr lang="en-US" b="1" dirty="0"/>
              <a:t>Common ways notebook systems save power are:</a:t>
            </a:r>
          </a:p>
          <a:p>
            <a:pPr lvl="0"/>
            <a:endParaRPr lang="en-US" dirty="0"/>
          </a:p>
          <a:p>
            <a:pPr lvl="0"/>
            <a:r>
              <a:rPr lang="en-US" dirty="0"/>
              <a:t>1 - Turning off any drives that aren't currently being used</a:t>
            </a:r>
          </a:p>
          <a:p>
            <a:pPr lvl="0"/>
            <a:endParaRPr lang="en-US" dirty="0"/>
          </a:p>
          <a:p>
            <a:pPr lvl="0"/>
            <a:r>
              <a:rPr lang="en-US" dirty="0"/>
              <a:t>2 - Stepping down the bus speed in the CPU (Throttling)</a:t>
            </a:r>
          </a:p>
          <a:p>
            <a:pPr lvl="0"/>
            <a:endParaRPr lang="en-US" dirty="0"/>
          </a:p>
          <a:p>
            <a:pPr lvl="0"/>
            <a:r>
              <a:rPr lang="en-US" dirty="0"/>
              <a:t>3 - Turning off the monitor after a period of inactivity</a:t>
            </a:r>
          </a:p>
          <a:p>
            <a:pPr lvl="0"/>
            <a:endParaRPr lang="en-US" dirty="0"/>
          </a:p>
          <a:p>
            <a:pPr lvl="0"/>
            <a:r>
              <a:rPr lang="en-US" dirty="0"/>
              <a:t>4 - Putting the computer to sleep or turning it off automatically</a:t>
            </a:r>
          </a:p>
          <a:p>
            <a:endParaRPr lang="en-US" dirty="0"/>
          </a:p>
          <a:p>
            <a:r>
              <a:rPr lang="en-US" dirty="0"/>
              <a:t>When your laptop is plugged into the wall, it is receiving power through an adapter that converts the AC power from the outlet to DC power usable by the computer. Most adapters can be used on both 110 and 220 AC volt power sources. The energy received through the adapter is divided between running the notebook system and charging the battery.</a:t>
            </a:r>
          </a:p>
        </p:txBody>
      </p:sp>
    </p:spTree>
    <p:extLst>
      <p:ext uri="{BB962C8B-B14F-4D97-AF65-F5344CB8AC3E}">
        <p14:creationId xmlns:p14="http://schemas.microsoft.com/office/powerpoint/2010/main" val="2164605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4578" y="322729"/>
            <a:ext cx="1807285" cy="523220"/>
          </a:xfrm>
          <a:prstGeom prst="rect">
            <a:avLst/>
          </a:prstGeom>
          <a:noFill/>
        </p:spPr>
        <p:txBody>
          <a:bodyPr wrap="square" rtlCol="0">
            <a:spAutoFit/>
          </a:bodyPr>
          <a:lstStyle/>
          <a:p>
            <a:pPr algn="ctr"/>
            <a:r>
              <a:rPr lang="en-US" sz="2800" dirty="0"/>
              <a:t>CIS101B</a:t>
            </a:r>
          </a:p>
        </p:txBody>
      </p:sp>
      <p:sp>
        <p:nvSpPr>
          <p:cNvPr id="2" name="TextBox 1"/>
          <p:cNvSpPr txBox="1"/>
          <p:nvPr/>
        </p:nvSpPr>
        <p:spPr>
          <a:xfrm>
            <a:off x="438528" y="1199376"/>
            <a:ext cx="11343941" cy="5293757"/>
          </a:xfrm>
          <a:prstGeom prst="rect">
            <a:avLst/>
          </a:prstGeom>
          <a:noFill/>
        </p:spPr>
        <p:txBody>
          <a:bodyPr wrap="square" rtlCol="0">
            <a:spAutoFit/>
          </a:bodyPr>
          <a:lstStyle/>
          <a:p>
            <a:r>
              <a:rPr lang="en-US" sz="2800" b="1" dirty="0"/>
              <a:t>8.3 Notebook Power Management: (continued)</a:t>
            </a:r>
          </a:p>
          <a:p>
            <a:r>
              <a:rPr lang="en-US" b="1" dirty="0"/>
              <a:t>Notebook systems are designed to use as little power as possible. </a:t>
            </a:r>
          </a:p>
          <a:p>
            <a:endParaRPr lang="en-US" sz="1000" dirty="0"/>
          </a:p>
          <a:p>
            <a:r>
              <a:rPr lang="en-US" dirty="0"/>
              <a:t>Remember that most adapters are not interchangeable between laptops because laptops require varying amounts of voltage and amperage and also have different plugs. Before connecting a laptop to an adapter, look at the information listed on the adapter to make sure that it supplies the correct amount of voltage and amperage necessary for your specific laptop and has a plug that will fit properly. </a:t>
            </a:r>
          </a:p>
          <a:p>
            <a:endParaRPr lang="en-US" sz="1000" dirty="0"/>
          </a:p>
          <a:p>
            <a:r>
              <a:rPr lang="en-US" b="1" dirty="0"/>
              <a:t>Failing to use the correct adapter can cause a laptop to:</a:t>
            </a:r>
          </a:p>
          <a:p>
            <a:endParaRPr lang="en-US" sz="1000" dirty="0"/>
          </a:p>
          <a:p>
            <a:pPr lvl="0"/>
            <a:r>
              <a:rPr lang="en-US" dirty="0"/>
              <a:t>o Receive insufficient power to turn on</a:t>
            </a:r>
          </a:p>
          <a:p>
            <a:pPr lvl="0"/>
            <a:r>
              <a:rPr lang="en-US" dirty="0"/>
              <a:t>o Receive insufficient power to charge the battery</a:t>
            </a:r>
          </a:p>
          <a:p>
            <a:pPr lvl="0"/>
            <a:r>
              <a:rPr lang="en-US" dirty="0"/>
              <a:t>o Receive an excess of power that will fry the system</a:t>
            </a:r>
          </a:p>
          <a:p>
            <a:pPr lvl="0"/>
            <a:endParaRPr lang="en-US" sz="1000" dirty="0"/>
          </a:p>
          <a:p>
            <a:r>
              <a:rPr lang="en-US" dirty="0"/>
              <a:t>When a laptop is not plugged into the wall, it receives its power from the battery. Batteries wear out over time so you should expect to replace your battery every few years. It is best to never let a battery run extremely low because the life of a battery significantly decreases if it loses all of its charge. </a:t>
            </a:r>
          </a:p>
          <a:p>
            <a:endParaRPr lang="en-US" dirty="0"/>
          </a:p>
          <a:p>
            <a:endParaRPr lang="en-US" dirty="0"/>
          </a:p>
          <a:p>
            <a:endParaRPr lang="en-US" dirty="0"/>
          </a:p>
        </p:txBody>
      </p:sp>
    </p:spTree>
    <p:extLst>
      <p:ext uri="{BB962C8B-B14F-4D97-AF65-F5344CB8AC3E}">
        <p14:creationId xmlns:p14="http://schemas.microsoft.com/office/powerpoint/2010/main" val="4051841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4578" y="322729"/>
            <a:ext cx="1807285" cy="523220"/>
          </a:xfrm>
          <a:prstGeom prst="rect">
            <a:avLst/>
          </a:prstGeom>
          <a:noFill/>
        </p:spPr>
        <p:txBody>
          <a:bodyPr wrap="square" rtlCol="0">
            <a:spAutoFit/>
          </a:bodyPr>
          <a:lstStyle/>
          <a:p>
            <a:pPr algn="ctr"/>
            <a:r>
              <a:rPr lang="en-US" sz="2800" dirty="0"/>
              <a:t>CIS101B</a:t>
            </a:r>
          </a:p>
        </p:txBody>
      </p:sp>
      <p:sp>
        <p:nvSpPr>
          <p:cNvPr id="2" name="TextBox 1"/>
          <p:cNvSpPr txBox="1"/>
          <p:nvPr/>
        </p:nvSpPr>
        <p:spPr>
          <a:xfrm>
            <a:off x="438528" y="1199376"/>
            <a:ext cx="11343941" cy="4262705"/>
          </a:xfrm>
          <a:prstGeom prst="rect">
            <a:avLst/>
          </a:prstGeom>
          <a:noFill/>
        </p:spPr>
        <p:txBody>
          <a:bodyPr wrap="square" rtlCol="0">
            <a:spAutoFit/>
          </a:bodyPr>
          <a:lstStyle/>
          <a:p>
            <a:r>
              <a:rPr lang="en-US" sz="2800" b="1" dirty="0"/>
              <a:t>8.3 Notebook Power Management: (continued)</a:t>
            </a:r>
          </a:p>
          <a:p>
            <a:r>
              <a:rPr lang="en-US" sz="2400" b="1" dirty="0"/>
              <a:t>Notebook Batteries</a:t>
            </a:r>
          </a:p>
          <a:p>
            <a:endParaRPr lang="en-US" sz="1100" b="1" dirty="0"/>
          </a:p>
          <a:p>
            <a:r>
              <a:rPr lang="en-US" sz="2400" b="1" dirty="0"/>
              <a:t>Nickel Cadmium (NiCad)                                                  </a:t>
            </a:r>
          </a:p>
          <a:p>
            <a:endParaRPr lang="en-US" sz="2400" b="1" dirty="0"/>
          </a:p>
          <a:p>
            <a:endParaRPr lang="en-US" sz="2400" b="1" dirty="0"/>
          </a:p>
          <a:p>
            <a:endParaRPr lang="en-US" sz="2400" b="1" dirty="0"/>
          </a:p>
          <a:p>
            <a:endParaRPr lang="en-US" sz="2400" b="1" dirty="0"/>
          </a:p>
          <a:p>
            <a:r>
              <a:rPr lang="en-US" sz="2400" b="1" dirty="0"/>
              <a:t>Nickel  Metal Hydride (NiMH)         Lithium Ion  (Li-Ion)</a:t>
            </a:r>
          </a:p>
          <a:p>
            <a:endParaRPr lang="en-US" sz="1000" dirty="0"/>
          </a:p>
          <a:p>
            <a:endParaRPr lang="en-US" dirty="0"/>
          </a:p>
          <a:p>
            <a:endParaRPr lang="en-US" dirty="0"/>
          </a:p>
          <a:p>
            <a:endParaRPr lang="en-US" dirty="0"/>
          </a:p>
        </p:txBody>
      </p:sp>
      <p:pic>
        <p:nvPicPr>
          <p:cNvPr id="5" name="Picture 2">
            <a:extLst>
              <a:ext uri="{FF2B5EF4-FFF2-40B4-BE49-F238E27FC236}">
                <a16:creationId xmlns:a16="http://schemas.microsoft.com/office/drawing/2014/main" xmlns="" id="{B65E958C-5AAA-4B9D-BC0D-06CE2533DC8D}"/>
              </a:ext>
            </a:extLst>
          </p:cNvPr>
          <p:cNvPicPr>
            <a:picLocks noChangeAspect="1" noChangeArrowheads="1"/>
          </p:cNvPicPr>
          <p:nvPr/>
        </p:nvPicPr>
        <p:blipFill rotWithShape="1">
          <a:blip r:embed="rId3" cstate="print"/>
          <a:srcRect l="35797" t="32581" r="29347" b="56910"/>
          <a:stretch/>
        </p:blipFill>
        <p:spPr bwMode="auto">
          <a:xfrm>
            <a:off x="409530" y="2651357"/>
            <a:ext cx="7046347" cy="1150738"/>
          </a:xfrm>
          <a:prstGeom prst="rect">
            <a:avLst/>
          </a:prstGeom>
          <a:noFill/>
          <a:ln w="9525">
            <a:noFill/>
            <a:miter lim="800000"/>
            <a:headEnd/>
            <a:tailEnd/>
          </a:ln>
        </p:spPr>
      </p:pic>
      <p:pic>
        <p:nvPicPr>
          <p:cNvPr id="6" name="Picture 2">
            <a:extLst>
              <a:ext uri="{FF2B5EF4-FFF2-40B4-BE49-F238E27FC236}">
                <a16:creationId xmlns:a16="http://schemas.microsoft.com/office/drawing/2014/main" xmlns="" id="{B8A88816-86D9-419B-9410-60039C1E5985}"/>
              </a:ext>
            </a:extLst>
          </p:cNvPr>
          <p:cNvPicPr>
            <a:picLocks noChangeAspect="1" noChangeArrowheads="1"/>
          </p:cNvPicPr>
          <p:nvPr/>
        </p:nvPicPr>
        <p:blipFill rotWithShape="1">
          <a:blip r:embed="rId3" cstate="print"/>
          <a:srcRect l="35797" t="46835" r="46216" b="43848"/>
          <a:stretch/>
        </p:blipFill>
        <p:spPr bwMode="auto">
          <a:xfrm>
            <a:off x="438528" y="4539164"/>
            <a:ext cx="3989918" cy="1119460"/>
          </a:xfrm>
          <a:prstGeom prst="rect">
            <a:avLst/>
          </a:prstGeom>
          <a:noFill/>
          <a:ln w="9525">
            <a:noFill/>
            <a:miter lim="800000"/>
            <a:headEnd/>
            <a:tailEnd/>
          </a:ln>
        </p:spPr>
      </p:pic>
      <p:pic>
        <p:nvPicPr>
          <p:cNvPr id="7" name="Picture 2">
            <a:extLst>
              <a:ext uri="{FF2B5EF4-FFF2-40B4-BE49-F238E27FC236}">
                <a16:creationId xmlns:a16="http://schemas.microsoft.com/office/drawing/2014/main" xmlns="" id="{324AB2E4-7CC7-460B-ADA1-78403DEFA17F}"/>
              </a:ext>
            </a:extLst>
          </p:cNvPr>
          <p:cNvPicPr>
            <a:picLocks noChangeAspect="1" noChangeArrowheads="1"/>
          </p:cNvPicPr>
          <p:nvPr/>
        </p:nvPicPr>
        <p:blipFill rotWithShape="1">
          <a:blip r:embed="rId3" cstate="print"/>
          <a:srcRect l="35797" t="59396" r="27404" b="23843"/>
          <a:stretch/>
        </p:blipFill>
        <p:spPr bwMode="auto">
          <a:xfrm>
            <a:off x="4765769" y="4530647"/>
            <a:ext cx="7129141" cy="1758460"/>
          </a:xfrm>
          <a:prstGeom prst="rect">
            <a:avLst/>
          </a:prstGeom>
          <a:noFill/>
          <a:ln w="9525">
            <a:noFill/>
            <a:miter lim="800000"/>
            <a:headEnd/>
            <a:tailEnd/>
          </a:ln>
        </p:spPr>
      </p:pic>
    </p:spTree>
    <p:extLst>
      <p:ext uri="{BB962C8B-B14F-4D97-AF65-F5344CB8AC3E}">
        <p14:creationId xmlns:p14="http://schemas.microsoft.com/office/powerpoint/2010/main" val="15762551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4578" y="322729"/>
            <a:ext cx="1807285" cy="523220"/>
          </a:xfrm>
          <a:prstGeom prst="rect">
            <a:avLst/>
          </a:prstGeom>
          <a:noFill/>
        </p:spPr>
        <p:txBody>
          <a:bodyPr wrap="square" rtlCol="0">
            <a:spAutoFit/>
          </a:bodyPr>
          <a:lstStyle/>
          <a:p>
            <a:pPr algn="ctr"/>
            <a:r>
              <a:rPr lang="en-US" sz="2800" dirty="0"/>
              <a:t>CIS101B</a:t>
            </a:r>
          </a:p>
        </p:txBody>
      </p:sp>
      <p:sp>
        <p:nvSpPr>
          <p:cNvPr id="2" name="TextBox 1"/>
          <p:cNvSpPr txBox="1"/>
          <p:nvPr/>
        </p:nvSpPr>
        <p:spPr>
          <a:xfrm>
            <a:off x="372266" y="1091169"/>
            <a:ext cx="11343941" cy="3970318"/>
          </a:xfrm>
          <a:prstGeom prst="rect">
            <a:avLst/>
          </a:prstGeom>
          <a:noFill/>
        </p:spPr>
        <p:txBody>
          <a:bodyPr wrap="square" rtlCol="0">
            <a:spAutoFit/>
          </a:bodyPr>
          <a:lstStyle/>
          <a:p>
            <a:r>
              <a:rPr lang="en-US" sz="2800" b="1" dirty="0"/>
              <a:t>8.3.4 Notebook Power Management:</a:t>
            </a:r>
          </a:p>
          <a:p>
            <a:endParaRPr lang="en-US" sz="800" b="1" dirty="0"/>
          </a:p>
          <a:p>
            <a:r>
              <a:rPr lang="en-US" b="1" dirty="0"/>
              <a:t>The ability for a computer to manage devices to conserve power is made possible by implementing the Advanced Configuration and Power Interface (ACPI) standards.</a:t>
            </a:r>
          </a:p>
          <a:p>
            <a:pPr lvl="0"/>
            <a:endParaRPr lang="en-US" dirty="0"/>
          </a:p>
          <a:p>
            <a:pPr lvl="0"/>
            <a:r>
              <a:rPr lang="en-US" dirty="0"/>
              <a:t>O ACPI is also known as Instant Available and Always On.</a:t>
            </a:r>
          </a:p>
          <a:p>
            <a:pPr lvl="0"/>
            <a:endParaRPr lang="en-US" dirty="0"/>
          </a:p>
          <a:p>
            <a:pPr lvl="0"/>
            <a:r>
              <a:rPr lang="en-US" dirty="0"/>
              <a:t>O The operating system, BIOS, and devices interact to manage power.</a:t>
            </a:r>
          </a:p>
          <a:p>
            <a:pPr lvl="0"/>
            <a:endParaRPr lang="en-US" dirty="0"/>
          </a:p>
          <a:p>
            <a:pPr lvl="0"/>
            <a:r>
              <a:rPr lang="en-US" dirty="0"/>
              <a:t>O Users can configure settings</a:t>
            </a:r>
          </a:p>
          <a:p>
            <a:pPr lvl="0"/>
            <a:endParaRPr lang="en-US" dirty="0"/>
          </a:p>
          <a:p>
            <a:pPr lvl="0"/>
            <a:r>
              <a:rPr lang="en-US" dirty="0"/>
              <a:t>O The system can monitor the battery</a:t>
            </a:r>
          </a:p>
          <a:p>
            <a:pPr lvl="0"/>
            <a:endParaRPr lang="en-US" dirty="0"/>
          </a:p>
          <a:p>
            <a:pPr lvl="0"/>
            <a:r>
              <a:rPr lang="en-US" dirty="0"/>
              <a:t>O ACPI supports Plug and Play.</a:t>
            </a:r>
          </a:p>
        </p:txBody>
      </p:sp>
    </p:spTree>
    <p:extLst>
      <p:ext uri="{BB962C8B-B14F-4D97-AF65-F5344CB8AC3E}">
        <p14:creationId xmlns:p14="http://schemas.microsoft.com/office/powerpoint/2010/main" val="259216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4578" y="322729"/>
            <a:ext cx="1807285" cy="523220"/>
          </a:xfrm>
          <a:prstGeom prst="rect">
            <a:avLst/>
          </a:prstGeom>
          <a:noFill/>
        </p:spPr>
        <p:txBody>
          <a:bodyPr wrap="square" rtlCol="0">
            <a:spAutoFit/>
          </a:bodyPr>
          <a:lstStyle/>
          <a:p>
            <a:pPr algn="ctr"/>
            <a:r>
              <a:rPr lang="en-US" sz="2800" dirty="0"/>
              <a:t>CIS101B</a:t>
            </a:r>
          </a:p>
        </p:txBody>
      </p:sp>
      <p:sp>
        <p:nvSpPr>
          <p:cNvPr id="2" name="TextBox 1"/>
          <p:cNvSpPr txBox="1"/>
          <p:nvPr/>
        </p:nvSpPr>
        <p:spPr>
          <a:xfrm>
            <a:off x="380649" y="814820"/>
            <a:ext cx="11343941" cy="923330"/>
          </a:xfrm>
          <a:prstGeom prst="rect">
            <a:avLst/>
          </a:prstGeom>
          <a:noFill/>
        </p:spPr>
        <p:txBody>
          <a:bodyPr wrap="square" rtlCol="0">
            <a:spAutoFit/>
          </a:bodyPr>
          <a:lstStyle/>
          <a:p>
            <a:r>
              <a:rPr lang="en-US" sz="2800" b="1" dirty="0"/>
              <a:t>8.3.4 Notebook Power Management:</a:t>
            </a:r>
          </a:p>
          <a:p>
            <a:r>
              <a:rPr lang="en-US" b="1" dirty="0"/>
              <a:t>ACPI standardizes a number of power states as are listed in the table below:</a:t>
            </a:r>
          </a:p>
          <a:p>
            <a:endParaRPr lang="en-US" sz="800" b="1" dirty="0"/>
          </a:p>
        </p:txBody>
      </p:sp>
      <p:pic>
        <p:nvPicPr>
          <p:cNvPr id="9218" name="Picture 2"/>
          <p:cNvPicPr>
            <a:picLocks noChangeAspect="1" noChangeArrowheads="1"/>
          </p:cNvPicPr>
          <p:nvPr/>
        </p:nvPicPr>
        <p:blipFill>
          <a:blip r:embed="rId3" cstate="print"/>
          <a:srcRect l="25817" t="45128" r="42548" b="11966"/>
          <a:stretch>
            <a:fillRect/>
          </a:stretch>
        </p:blipFill>
        <p:spPr bwMode="auto">
          <a:xfrm>
            <a:off x="2012775" y="1631718"/>
            <a:ext cx="6492871" cy="4953528"/>
          </a:xfrm>
          <a:prstGeom prst="rect">
            <a:avLst/>
          </a:prstGeom>
          <a:noFill/>
          <a:ln w="9525">
            <a:noFill/>
            <a:miter lim="800000"/>
            <a:headEnd/>
            <a:tailEnd/>
          </a:ln>
        </p:spPr>
      </p:pic>
    </p:spTree>
    <p:extLst>
      <p:ext uri="{BB962C8B-B14F-4D97-AF65-F5344CB8AC3E}">
        <p14:creationId xmlns:p14="http://schemas.microsoft.com/office/powerpoint/2010/main" val="610490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4578" y="322729"/>
            <a:ext cx="1807285" cy="523220"/>
          </a:xfrm>
          <a:prstGeom prst="rect">
            <a:avLst/>
          </a:prstGeom>
          <a:noFill/>
        </p:spPr>
        <p:txBody>
          <a:bodyPr wrap="square" rtlCol="0">
            <a:spAutoFit/>
          </a:bodyPr>
          <a:lstStyle/>
          <a:p>
            <a:pPr algn="ctr"/>
            <a:r>
              <a:rPr lang="en-US" sz="2800" dirty="0"/>
              <a:t>CIS101B</a:t>
            </a:r>
          </a:p>
        </p:txBody>
      </p:sp>
      <p:sp>
        <p:nvSpPr>
          <p:cNvPr id="2" name="TextBox 1"/>
          <p:cNvSpPr txBox="1"/>
          <p:nvPr/>
        </p:nvSpPr>
        <p:spPr>
          <a:xfrm>
            <a:off x="374737" y="1009707"/>
            <a:ext cx="11343941" cy="3016210"/>
          </a:xfrm>
          <a:prstGeom prst="rect">
            <a:avLst/>
          </a:prstGeom>
          <a:noFill/>
        </p:spPr>
        <p:txBody>
          <a:bodyPr wrap="square" rtlCol="0">
            <a:spAutoFit/>
          </a:bodyPr>
          <a:lstStyle/>
          <a:p>
            <a:r>
              <a:rPr lang="en-US" sz="2800" b="1" dirty="0"/>
              <a:t>8.3.4 Notebook Power Management:</a:t>
            </a:r>
          </a:p>
          <a:p>
            <a:r>
              <a:rPr lang="en-US" dirty="0"/>
              <a:t>Windows uses Power Schemes to manage power for the system. A </a:t>
            </a:r>
            <a:r>
              <a:rPr lang="en-US" i="1" dirty="0"/>
              <a:t>power scheme</a:t>
            </a:r>
            <a:r>
              <a:rPr lang="en-US" dirty="0"/>
              <a:t> is a collection of power settings that are either predefined or created by a user for use in different computing environments.</a:t>
            </a:r>
          </a:p>
          <a:p>
            <a:endParaRPr lang="en-US" dirty="0"/>
          </a:p>
          <a:p>
            <a:pPr lvl="0"/>
            <a:r>
              <a:rPr lang="en-US" dirty="0"/>
              <a:t>O Each power scheme controls power down settings</a:t>
            </a:r>
          </a:p>
          <a:p>
            <a:pPr lvl="0"/>
            <a:r>
              <a:rPr lang="en-US" dirty="0"/>
              <a:t>O You can modify the existing schemes</a:t>
            </a:r>
          </a:p>
          <a:p>
            <a:pPr lvl="0"/>
            <a:r>
              <a:rPr lang="en-US" dirty="0"/>
              <a:t>O The preconfigured power schemes available depend on the operating system version and the computer type</a:t>
            </a:r>
          </a:p>
          <a:p>
            <a:pPr lvl="0"/>
            <a:r>
              <a:rPr lang="en-US" dirty="0"/>
              <a:t>O Power schemes work for both laptop and desktop systems.</a:t>
            </a:r>
          </a:p>
          <a:p>
            <a:pPr lvl="0"/>
            <a:r>
              <a:rPr lang="en-US" dirty="0"/>
              <a:t>O Edit the power scheme.</a:t>
            </a:r>
          </a:p>
          <a:p>
            <a:pPr lvl="0"/>
            <a:r>
              <a:rPr lang="en-US" dirty="0"/>
              <a:t>O In Windows, sleep corresponds to the suspend ACPI state.</a:t>
            </a:r>
          </a:p>
        </p:txBody>
      </p:sp>
    </p:spTree>
    <p:extLst>
      <p:ext uri="{BB962C8B-B14F-4D97-AF65-F5344CB8AC3E}">
        <p14:creationId xmlns:p14="http://schemas.microsoft.com/office/powerpoint/2010/main" val="2196815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4578" y="322729"/>
            <a:ext cx="1807285" cy="523220"/>
          </a:xfrm>
          <a:prstGeom prst="rect">
            <a:avLst/>
          </a:prstGeom>
          <a:noFill/>
        </p:spPr>
        <p:txBody>
          <a:bodyPr wrap="square" rtlCol="0">
            <a:spAutoFit/>
          </a:bodyPr>
          <a:lstStyle/>
          <a:p>
            <a:pPr algn="ctr"/>
            <a:r>
              <a:rPr lang="en-US" sz="2800" dirty="0"/>
              <a:t>CIS101B</a:t>
            </a:r>
          </a:p>
        </p:txBody>
      </p:sp>
      <p:sp>
        <p:nvSpPr>
          <p:cNvPr id="2" name="TextBox 1"/>
          <p:cNvSpPr txBox="1"/>
          <p:nvPr/>
        </p:nvSpPr>
        <p:spPr>
          <a:xfrm>
            <a:off x="374737" y="1047427"/>
            <a:ext cx="11343941" cy="2677656"/>
          </a:xfrm>
          <a:prstGeom prst="rect">
            <a:avLst/>
          </a:prstGeom>
          <a:noFill/>
        </p:spPr>
        <p:txBody>
          <a:bodyPr wrap="square" rtlCol="0">
            <a:spAutoFit/>
          </a:bodyPr>
          <a:lstStyle/>
          <a:p>
            <a:r>
              <a:rPr lang="en-US" sz="2800" b="1" dirty="0"/>
              <a:t>8.3 Notebook Power Management:</a:t>
            </a:r>
          </a:p>
          <a:p>
            <a:endParaRPr lang="en-US" sz="2800" b="1" dirty="0"/>
          </a:p>
          <a:p>
            <a:endParaRPr lang="en-US" sz="2800" b="1" dirty="0"/>
          </a:p>
          <a:p>
            <a:endParaRPr lang="en-US" sz="2800" b="1" dirty="0"/>
          </a:p>
          <a:p>
            <a:r>
              <a:rPr lang="en-US" sz="2800" b="1" dirty="0"/>
              <a:t>Do Labs 8.3.5 &amp; 8.3.6</a:t>
            </a:r>
          </a:p>
          <a:p>
            <a:endParaRPr lang="en-US" sz="2800" b="1" dirty="0"/>
          </a:p>
        </p:txBody>
      </p:sp>
    </p:spTree>
    <p:extLst>
      <p:ext uri="{BB962C8B-B14F-4D97-AF65-F5344CB8AC3E}">
        <p14:creationId xmlns:p14="http://schemas.microsoft.com/office/powerpoint/2010/main" val="1626144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4578" y="322729"/>
            <a:ext cx="1807285" cy="523220"/>
          </a:xfrm>
          <a:prstGeom prst="rect">
            <a:avLst/>
          </a:prstGeom>
          <a:noFill/>
        </p:spPr>
        <p:txBody>
          <a:bodyPr wrap="square" rtlCol="0">
            <a:spAutoFit/>
          </a:bodyPr>
          <a:lstStyle/>
          <a:p>
            <a:pPr algn="ctr"/>
            <a:r>
              <a:rPr lang="en-US" sz="2800" dirty="0"/>
              <a:t>CIS101B</a:t>
            </a:r>
          </a:p>
        </p:txBody>
      </p:sp>
      <p:sp>
        <p:nvSpPr>
          <p:cNvPr id="2" name="TextBox 1"/>
          <p:cNvSpPr txBox="1"/>
          <p:nvPr/>
        </p:nvSpPr>
        <p:spPr>
          <a:xfrm>
            <a:off x="127214" y="794590"/>
            <a:ext cx="5045288" cy="6063198"/>
          </a:xfrm>
          <a:prstGeom prst="rect">
            <a:avLst/>
          </a:prstGeom>
          <a:noFill/>
        </p:spPr>
        <p:txBody>
          <a:bodyPr wrap="square" rtlCol="0">
            <a:spAutoFit/>
          </a:bodyPr>
          <a:lstStyle/>
          <a:p>
            <a:r>
              <a:rPr lang="en-US" sz="2800" b="1" dirty="0" smtClean="0"/>
              <a:t>Lab Activity:  Use your personal experience with today’s activities to write your week 1 Discussion.</a:t>
            </a:r>
            <a:endParaRPr lang="en-US" sz="2800" b="1" dirty="0"/>
          </a:p>
          <a:p>
            <a:endParaRPr lang="en-US" sz="2800" b="1" dirty="0" smtClean="0"/>
          </a:p>
          <a:p>
            <a:endParaRPr lang="en-US" sz="2800" b="1" dirty="0"/>
          </a:p>
          <a:p>
            <a:r>
              <a:rPr lang="en-US" sz="2800" b="1" dirty="0" smtClean="0"/>
              <a:t>Homework for next week:  Download the Windows 10 ISO file from the Imagine portal and put a copy of the IS0 file in your CIAT USB thumb drive. (or another one of your choice)</a:t>
            </a:r>
          </a:p>
          <a:p>
            <a:endParaRPr lang="en-US" sz="2800" b="1" dirty="0"/>
          </a:p>
          <a:p>
            <a:endParaRPr lang="en-US" sz="2400" dirty="0"/>
          </a:p>
        </p:txBody>
      </p:sp>
      <p:pic>
        <p:nvPicPr>
          <p:cNvPr id="3" name="Picture 2"/>
          <p:cNvPicPr>
            <a:picLocks noChangeAspect="1"/>
          </p:cNvPicPr>
          <p:nvPr/>
        </p:nvPicPr>
        <p:blipFill>
          <a:blip r:embed="rId2"/>
          <a:stretch>
            <a:fillRect/>
          </a:stretch>
        </p:blipFill>
        <p:spPr>
          <a:xfrm>
            <a:off x="5034578" y="1669420"/>
            <a:ext cx="6981622" cy="3475786"/>
          </a:xfrm>
          <a:prstGeom prst="rect">
            <a:avLst/>
          </a:prstGeom>
        </p:spPr>
      </p:pic>
    </p:spTree>
    <p:extLst>
      <p:ext uri="{BB962C8B-B14F-4D97-AF65-F5344CB8AC3E}">
        <p14:creationId xmlns:p14="http://schemas.microsoft.com/office/powerpoint/2010/main" val="4012374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4578" y="322729"/>
            <a:ext cx="1807285" cy="523220"/>
          </a:xfrm>
          <a:prstGeom prst="rect">
            <a:avLst/>
          </a:prstGeom>
          <a:noFill/>
        </p:spPr>
        <p:txBody>
          <a:bodyPr wrap="square" rtlCol="0">
            <a:spAutoFit/>
          </a:bodyPr>
          <a:lstStyle/>
          <a:p>
            <a:pPr algn="ctr"/>
            <a:r>
              <a:rPr lang="en-US" sz="2800" dirty="0"/>
              <a:t>CIS101B</a:t>
            </a:r>
          </a:p>
        </p:txBody>
      </p:sp>
      <p:sp>
        <p:nvSpPr>
          <p:cNvPr id="2" name="TextBox 1"/>
          <p:cNvSpPr txBox="1"/>
          <p:nvPr/>
        </p:nvSpPr>
        <p:spPr>
          <a:xfrm>
            <a:off x="374736" y="845949"/>
            <a:ext cx="11343941" cy="3539430"/>
          </a:xfrm>
          <a:prstGeom prst="rect">
            <a:avLst/>
          </a:prstGeom>
          <a:noFill/>
        </p:spPr>
        <p:txBody>
          <a:bodyPr wrap="square" rtlCol="0">
            <a:spAutoFit/>
          </a:bodyPr>
          <a:lstStyle/>
          <a:p>
            <a:r>
              <a:rPr lang="en-US" sz="2800" b="1" dirty="0"/>
              <a:t>8.4 Notebook Troubleshooting:</a:t>
            </a:r>
          </a:p>
          <a:p>
            <a:r>
              <a:rPr lang="en-US" b="1" dirty="0"/>
              <a:t>Be aware of the following when working with portable devices:</a:t>
            </a:r>
          </a:p>
          <a:p>
            <a:endParaRPr lang="en-US" sz="800" b="1" dirty="0"/>
          </a:p>
          <a:p>
            <a:pPr lvl="0"/>
            <a:r>
              <a:rPr lang="en-US" dirty="0"/>
              <a:t>O Most notebook manufacturers provide service manuals on their websites</a:t>
            </a:r>
          </a:p>
          <a:p>
            <a:pPr lvl="0"/>
            <a:endParaRPr lang="en-US" sz="2000" dirty="0"/>
          </a:p>
          <a:p>
            <a:pPr lvl="0"/>
            <a:r>
              <a:rPr lang="en-US" dirty="0"/>
              <a:t>O The components used in notebook systems are much smaller than those used in desktop system. </a:t>
            </a:r>
          </a:p>
          <a:p>
            <a:pPr lvl="0"/>
            <a:endParaRPr lang="en-US" sz="2000" dirty="0"/>
          </a:p>
          <a:p>
            <a:pPr lvl="0"/>
            <a:r>
              <a:rPr lang="en-US" dirty="0"/>
              <a:t>O Keep devices away from food and drink.</a:t>
            </a:r>
          </a:p>
          <a:p>
            <a:pPr lvl="0"/>
            <a:endParaRPr lang="en-US" sz="2000" dirty="0"/>
          </a:p>
          <a:p>
            <a:pPr lvl="0"/>
            <a:r>
              <a:rPr lang="en-US" dirty="0"/>
              <a:t>O For individual keys that stick</a:t>
            </a:r>
          </a:p>
          <a:p>
            <a:pPr lvl="0"/>
            <a:endParaRPr lang="en-US" sz="2000" dirty="0"/>
          </a:p>
          <a:p>
            <a:pPr lvl="0"/>
            <a:r>
              <a:rPr lang="en-US" dirty="0"/>
              <a:t>O Clean the display with lint-free cloth and isopropyl alcohol.</a:t>
            </a:r>
            <a:endParaRPr lang="en-US" sz="2000" dirty="0"/>
          </a:p>
        </p:txBody>
      </p:sp>
    </p:spTree>
    <p:extLst>
      <p:ext uri="{BB962C8B-B14F-4D97-AF65-F5344CB8AC3E}">
        <p14:creationId xmlns:p14="http://schemas.microsoft.com/office/powerpoint/2010/main" val="26329419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4578" y="322729"/>
            <a:ext cx="1807285" cy="523220"/>
          </a:xfrm>
          <a:prstGeom prst="rect">
            <a:avLst/>
          </a:prstGeom>
          <a:noFill/>
        </p:spPr>
        <p:txBody>
          <a:bodyPr wrap="square" rtlCol="0">
            <a:spAutoFit/>
          </a:bodyPr>
          <a:lstStyle/>
          <a:p>
            <a:pPr algn="ctr"/>
            <a:r>
              <a:rPr lang="en-US" sz="2800" dirty="0"/>
              <a:t>CIS101B</a:t>
            </a:r>
          </a:p>
        </p:txBody>
      </p:sp>
      <p:sp>
        <p:nvSpPr>
          <p:cNvPr id="2" name="TextBox 1"/>
          <p:cNvSpPr txBox="1"/>
          <p:nvPr/>
        </p:nvSpPr>
        <p:spPr>
          <a:xfrm>
            <a:off x="374736" y="608878"/>
            <a:ext cx="11343941" cy="3139321"/>
          </a:xfrm>
          <a:prstGeom prst="rect">
            <a:avLst/>
          </a:prstGeom>
          <a:noFill/>
        </p:spPr>
        <p:txBody>
          <a:bodyPr wrap="square" rtlCol="0">
            <a:spAutoFit/>
          </a:bodyPr>
          <a:lstStyle/>
          <a:p>
            <a:r>
              <a:rPr lang="en-US" sz="2800" b="1" dirty="0"/>
              <a:t>8.4 Notebook Troubleshooting:</a:t>
            </a:r>
          </a:p>
          <a:p>
            <a:r>
              <a:rPr lang="en-US" b="1" dirty="0"/>
              <a:t>Be aware of the following when working with portable devices:</a:t>
            </a:r>
          </a:p>
          <a:p>
            <a:endParaRPr lang="en-US" sz="800" b="1" dirty="0"/>
          </a:p>
          <a:p>
            <a:pPr lvl="0"/>
            <a:r>
              <a:rPr lang="en-US" dirty="0"/>
              <a:t>O Cooling is a major concern. Follow these recommendations:</a:t>
            </a:r>
            <a:endParaRPr lang="en-US" sz="2000" dirty="0"/>
          </a:p>
          <a:p>
            <a:pPr lvl="1"/>
            <a:r>
              <a:rPr lang="en-US" dirty="0"/>
              <a:t>a. Keep all air vents clear and unobstructed.</a:t>
            </a:r>
            <a:endParaRPr lang="en-US" sz="2000" dirty="0"/>
          </a:p>
          <a:p>
            <a:pPr lvl="1"/>
            <a:r>
              <a:rPr lang="en-US" dirty="0"/>
              <a:t>b. To help in heat dissipation, do not place a laptop on a surface where air cannot be circulated evenly beneath it.</a:t>
            </a:r>
            <a:br>
              <a:rPr lang="en-US" dirty="0"/>
            </a:br>
            <a:r>
              <a:rPr lang="en-US" dirty="0"/>
              <a:t>c. Adjust processor throttling</a:t>
            </a:r>
            <a:endParaRPr lang="en-US" sz="2000" dirty="0"/>
          </a:p>
          <a:p>
            <a:pPr lvl="0"/>
            <a:r>
              <a:rPr lang="en-US" dirty="0"/>
              <a:t>O Allow the computer to warm up before using it. </a:t>
            </a:r>
            <a:endParaRPr lang="en-US" sz="2000" dirty="0"/>
          </a:p>
          <a:p>
            <a:pPr lvl="0"/>
            <a:r>
              <a:rPr lang="en-US" dirty="0"/>
              <a:t>O Do not leave portable devices in cars</a:t>
            </a:r>
            <a:endParaRPr lang="en-US" sz="2000" dirty="0"/>
          </a:p>
          <a:p>
            <a:pPr lvl="0"/>
            <a:r>
              <a:rPr lang="en-US" dirty="0"/>
              <a:t>O Protect portable devices</a:t>
            </a:r>
            <a:endParaRPr lang="en-US" sz="2000" dirty="0"/>
          </a:p>
          <a:p>
            <a:pPr lvl="0"/>
            <a:r>
              <a:rPr lang="en-US" dirty="0"/>
              <a:t>O PCMCIA and </a:t>
            </a:r>
            <a:r>
              <a:rPr lang="en-US" dirty="0" err="1"/>
              <a:t>ExpressCard</a:t>
            </a:r>
            <a:r>
              <a:rPr lang="en-US" dirty="0"/>
              <a:t> cards extend past the outer edge of the laptop</a:t>
            </a:r>
            <a:endParaRPr lang="en-US" sz="2000" dirty="0"/>
          </a:p>
        </p:txBody>
      </p:sp>
    </p:spTree>
    <p:extLst>
      <p:ext uri="{BB962C8B-B14F-4D97-AF65-F5344CB8AC3E}">
        <p14:creationId xmlns:p14="http://schemas.microsoft.com/office/powerpoint/2010/main" val="1740540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4578" y="322729"/>
            <a:ext cx="1807285" cy="523220"/>
          </a:xfrm>
          <a:prstGeom prst="rect">
            <a:avLst/>
          </a:prstGeom>
          <a:noFill/>
        </p:spPr>
        <p:txBody>
          <a:bodyPr wrap="square" rtlCol="0">
            <a:spAutoFit/>
          </a:bodyPr>
          <a:lstStyle/>
          <a:p>
            <a:pPr algn="ctr"/>
            <a:r>
              <a:rPr lang="en-US" sz="2800" dirty="0"/>
              <a:t>CIS101B</a:t>
            </a:r>
          </a:p>
        </p:txBody>
      </p:sp>
      <p:sp>
        <p:nvSpPr>
          <p:cNvPr id="2" name="TextBox 1"/>
          <p:cNvSpPr txBox="1"/>
          <p:nvPr/>
        </p:nvSpPr>
        <p:spPr>
          <a:xfrm>
            <a:off x="485883" y="1082297"/>
            <a:ext cx="11343941" cy="523220"/>
          </a:xfrm>
          <a:prstGeom prst="rect">
            <a:avLst/>
          </a:prstGeom>
          <a:noFill/>
        </p:spPr>
        <p:txBody>
          <a:bodyPr wrap="square" rtlCol="0">
            <a:spAutoFit/>
          </a:bodyPr>
          <a:lstStyle/>
          <a:p>
            <a:r>
              <a:rPr lang="en-US" sz="2800" b="1" dirty="0"/>
              <a:t>8.4 Notebook Troubleshooting:</a:t>
            </a:r>
          </a:p>
        </p:txBody>
      </p:sp>
      <p:pic>
        <p:nvPicPr>
          <p:cNvPr id="3" name="Online Media 2">
            <a:hlinkClick r:id="" action="ppaction://media"/>
            <a:extLst>
              <a:ext uri="{FF2B5EF4-FFF2-40B4-BE49-F238E27FC236}">
                <a16:creationId xmlns:a16="http://schemas.microsoft.com/office/drawing/2014/main" xmlns="" id="{DE99DDF9-7A62-466A-8CB4-8680097F67FC}"/>
              </a:ext>
            </a:extLst>
          </p:cNvPr>
          <p:cNvPicPr>
            <a:picLocks noRot="1" noChangeAspect="1"/>
          </p:cNvPicPr>
          <p:nvPr>
            <a:videoFile r:link="rId1"/>
          </p:nvPr>
        </p:nvPicPr>
        <p:blipFill>
          <a:blip r:embed="rId3"/>
          <a:stretch>
            <a:fillRect/>
          </a:stretch>
        </p:blipFill>
        <p:spPr>
          <a:xfrm>
            <a:off x="2918356" y="1729323"/>
            <a:ext cx="6070900" cy="4553175"/>
          </a:xfrm>
          <a:prstGeom prst="rect">
            <a:avLst/>
          </a:prstGeom>
        </p:spPr>
      </p:pic>
    </p:spTree>
    <p:extLst>
      <p:ext uri="{BB962C8B-B14F-4D97-AF65-F5344CB8AC3E}">
        <p14:creationId xmlns:p14="http://schemas.microsoft.com/office/powerpoint/2010/main" val="1799427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4578" y="322729"/>
            <a:ext cx="1807285" cy="523220"/>
          </a:xfrm>
          <a:prstGeom prst="rect">
            <a:avLst/>
          </a:prstGeom>
          <a:noFill/>
        </p:spPr>
        <p:txBody>
          <a:bodyPr wrap="square" rtlCol="0">
            <a:spAutoFit/>
          </a:bodyPr>
          <a:lstStyle/>
          <a:p>
            <a:pPr algn="ctr"/>
            <a:r>
              <a:rPr lang="en-US" sz="2800" dirty="0"/>
              <a:t>CIS101B</a:t>
            </a:r>
          </a:p>
        </p:txBody>
      </p:sp>
      <p:sp>
        <p:nvSpPr>
          <p:cNvPr id="2" name="TextBox 1"/>
          <p:cNvSpPr txBox="1"/>
          <p:nvPr/>
        </p:nvSpPr>
        <p:spPr>
          <a:xfrm>
            <a:off x="374735" y="1102364"/>
            <a:ext cx="11343941" cy="3970318"/>
          </a:xfrm>
          <a:prstGeom prst="rect">
            <a:avLst/>
          </a:prstGeom>
          <a:noFill/>
        </p:spPr>
        <p:txBody>
          <a:bodyPr wrap="square" rtlCol="0">
            <a:spAutoFit/>
          </a:bodyPr>
          <a:lstStyle/>
          <a:p>
            <a:r>
              <a:rPr lang="en-US" sz="2800" b="1" dirty="0"/>
              <a:t>8.4.3 Battery Recalibration:</a:t>
            </a:r>
          </a:p>
          <a:p>
            <a:endParaRPr lang="en-US" sz="800" b="1" dirty="0"/>
          </a:p>
          <a:p>
            <a:r>
              <a:rPr lang="en-US" dirty="0"/>
              <a:t>Common for a laptop battery power meter to incorrectly report the amount of charge remaining in the battery. </a:t>
            </a:r>
          </a:p>
          <a:p>
            <a:endParaRPr lang="en-US" dirty="0"/>
          </a:p>
          <a:p>
            <a:r>
              <a:rPr lang="en-US" dirty="0"/>
              <a:t>This becomes a problem because Windows Power Schemes use the power meter to automatically turn off the laptop when the battery level reaches a certain level (such as 5% remaining). </a:t>
            </a:r>
          </a:p>
          <a:p>
            <a:endParaRPr lang="en-US" dirty="0"/>
          </a:p>
          <a:p>
            <a:r>
              <a:rPr lang="en-US" dirty="0"/>
              <a:t>When the power meter becomes incorrect, this might mean that the system shuts down even when there is sufficient battery power remaining.</a:t>
            </a:r>
          </a:p>
          <a:p>
            <a:endParaRPr lang="en-US" dirty="0"/>
          </a:p>
          <a:p>
            <a:r>
              <a:rPr lang="en-US" dirty="0"/>
              <a:t>The way to correct this problem is to calibrate the battery. Calibration synchronizes the power meter to the actual charge capacity of the battery. </a:t>
            </a:r>
          </a:p>
          <a:p>
            <a:endParaRPr lang="en-US" dirty="0"/>
          </a:p>
          <a:p>
            <a:r>
              <a:rPr lang="en-US" dirty="0"/>
              <a:t>Many laptops come with a software tool for calibrating the battery, while some include a function in the BIOS. </a:t>
            </a:r>
            <a:endParaRPr lang="en-US" sz="2000" dirty="0"/>
          </a:p>
        </p:txBody>
      </p:sp>
    </p:spTree>
    <p:extLst>
      <p:ext uri="{BB962C8B-B14F-4D97-AF65-F5344CB8AC3E}">
        <p14:creationId xmlns:p14="http://schemas.microsoft.com/office/powerpoint/2010/main" val="1719763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4578" y="322729"/>
            <a:ext cx="1807285" cy="523220"/>
          </a:xfrm>
          <a:prstGeom prst="rect">
            <a:avLst/>
          </a:prstGeom>
          <a:noFill/>
        </p:spPr>
        <p:txBody>
          <a:bodyPr wrap="square" rtlCol="0">
            <a:spAutoFit/>
          </a:bodyPr>
          <a:lstStyle/>
          <a:p>
            <a:pPr algn="ctr"/>
            <a:r>
              <a:rPr lang="en-US" sz="2800" dirty="0"/>
              <a:t>CIS101B</a:t>
            </a:r>
          </a:p>
        </p:txBody>
      </p:sp>
      <p:sp>
        <p:nvSpPr>
          <p:cNvPr id="2" name="TextBox 1"/>
          <p:cNvSpPr txBox="1"/>
          <p:nvPr/>
        </p:nvSpPr>
        <p:spPr>
          <a:xfrm>
            <a:off x="374735" y="1102364"/>
            <a:ext cx="11343941" cy="3323987"/>
          </a:xfrm>
          <a:prstGeom prst="rect">
            <a:avLst/>
          </a:prstGeom>
          <a:noFill/>
        </p:spPr>
        <p:txBody>
          <a:bodyPr wrap="square" rtlCol="0">
            <a:spAutoFit/>
          </a:bodyPr>
          <a:lstStyle/>
          <a:p>
            <a:r>
              <a:rPr lang="en-US" sz="2800" b="1" dirty="0"/>
              <a:t>8.4.3 Battery Recalibration:</a:t>
            </a:r>
          </a:p>
          <a:p>
            <a:endParaRPr lang="en-US" sz="800" b="1" dirty="0"/>
          </a:p>
          <a:p>
            <a:r>
              <a:rPr lang="en-US" b="1" dirty="0"/>
              <a:t>Be aware of the following when working with laptop batteries:</a:t>
            </a:r>
          </a:p>
          <a:p>
            <a:endParaRPr lang="en-US" sz="800" dirty="0"/>
          </a:p>
          <a:p>
            <a:pPr lvl="0"/>
            <a:r>
              <a:rPr lang="en-US" dirty="0"/>
              <a:t>Calibrate the battery when you first use it, and every 3 months thereafter.</a:t>
            </a:r>
          </a:p>
          <a:p>
            <a:pPr lvl="0"/>
            <a:endParaRPr lang="en-US" sz="800" dirty="0"/>
          </a:p>
          <a:p>
            <a:pPr lvl="0"/>
            <a:r>
              <a:rPr lang="en-US" dirty="0"/>
              <a:t>Extreme high or low temperatures shorten the battery life.</a:t>
            </a:r>
          </a:p>
          <a:p>
            <a:pPr lvl="0"/>
            <a:endParaRPr lang="en-US" sz="800" dirty="0"/>
          </a:p>
          <a:p>
            <a:pPr lvl="0"/>
            <a:r>
              <a:rPr lang="en-US" dirty="0"/>
              <a:t>Turn down the display brightness,</a:t>
            </a:r>
          </a:p>
          <a:p>
            <a:pPr lvl="0"/>
            <a:endParaRPr lang="en-US" sz="800" dirty="0"/>
          </a:p>
          <a:p>
            <a:pPr lvl="0"/>
            <a:r>
              <a:rPr lang="en-US" dirty="0"/>
              <a:t>If you will not use the battery for longer than 2 weeks, remove and store it separately.</a:t>
            </a:r>
          </a:p>
          <a:p>
            <a:pPr lvl="0"/>
            <a:endParaRPr lang="en-US" sz="800" dirty="0"/>
          </a:p>
          <a:p>
            <a:pPr lvl="0"/>
            <a:r>
              <a:rPr lang="en-US" dirty="0"/>
              <a:t>Storing a battery longer than 3 months without use might affect its ability to hold a charge.</a:t>
            </a:r>
          </a:p>
          <a:p>
            <a:pPr lvl="0"/>
            <a:endParaRPr lang="en-US" sz="800" dirty="0"/>
          </a:p>
          <a:p>
            <a:pPr lvl="0"/>
            <a:r>
              <a:rPr lang="en-US" dirty="0"/>
              <a:t>Most batteries will last between 1-3 years. </a:t>
            </a:r>
          </a:p>
        </p:txBody>
      </p:sp>
    </p:spTree>
    <p:extLst>
      <p:ext uri="{BB962C8B-B14F-4D97-AF65-F5344CB8AC3E}">
        <p14:creationId xmlns:p14="http://schemas.microsoft.com/office/powerpoint/2010/main" val="382185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4578" y="322729"/>
            <a:ext cx="1807285" cy="523220"/>
          </a:xfrm>
          <a:prstGeom prst="rect">
            <a:avLst/>
          </a:prstGeom>
          <a:noFill/>
        </p:spPr>
        <p:txBody>
          <a:bodyPr wrap="square" rtlCol="0">
            <a:spAutoFit/>
          </a:bodyPr>
          <a:lstStyle/>
          <a:p>
            <a:pPr algn="ctr"/>
            <a:r>
              <a:rPr lang="en-US" sz="2800" dirty="0"/>
              <a:t>CIS101B</a:t>
            </a:r>
          </a:p>
        </p:txBody>
      </p:sp>
      <p:sp>
        <p:nvSpPr>
          <p:cNvPr id="2" name="TextBox 1"/>
          <p:cNvSpPr txBox="1"/>
          <p:nvPr/>
        </p:nvSpPr>
        <p:spPr>
          <a:xfrm>
            <a:off x="374735" y="1102364"/>
            <a:ext cx="11343941" cy="646331"/>
          </a:xfrm>
          <a:prstGeom prst="rect">
            <a:avLst/>
          </a:prstGeom>
          <a:noFill/>
        </p:spPr>
        <p:txBody>
          <a:bodyPr wrap="square" rtlCol="0">
            <a:spAutoFit/>
          </a:bodyPr>
          <a:lstStyle/>
          <a:p>
            <a:r>
              <a:rPr lang="en-US" sz="2800" b="1" dirty="0"/>
              <a:t>8.4.3 Battery Recalibration:</a:t>
            </a:r>
          </a:p>
          <a:p>
            <a:endParaRPr lang="en-US" sz="800" b="1" dirty="0"/>
          </a:p>
        </p:txBody>
      </p:sp>
      <p:pic>
        <p:nvPicPr>
          <p:cNvPr id="3" name="Online Media 2">
            <a:hlinkClick r:id="" action="ppaction://media"/>
            <a:extLst>
              <a:ext uri="{FF2B5EF4-FFF2-40B4-BE49-F238E27FC236}">
                <a16:creationId xmlns:a16="http://schemas.microsoft.com/office/drawing/2014/main" xmlns="" id="{396D96D0-15D2-4FBA-8C38-C3C8548E21F6}"/>
              </a:ext>
            </a:extLst>
          </p:cNvPr>
          <p:cNvPicPr>
            <a:picLocks noRot="1" noChangeAspect="1"/>
          </p:cNvPicPr>
          <p:nvPr>
            <a:videoFile r:link="rId1"/>
          </p:nvPr>
        </p:nvPicPr>
        <p:blipFill>
          <a:blip r:embed="rId4"/>
          <a:stretch>
            <a:fillRect/>
          </a:stretch>
        </p:blipFill>
        <p:spPr>
          <a:xfrm>
            <a:off x="3120625" y="1861236"/>
            <a:ext cx="5852160" cy="4389120"/>
          </a:xfrm>
          <a:prstGeom prst="rect">
            <a:avLst/>
          </a:prstGeom>
        </p:spPr>
      </p:pic>
    </p:spTree>
    <p:extLst>
      <p:ext uri="{BB962C8B-B14F-4D97-AF65-F5344CB8AC3E}">
        <p14:creationId xmlns:p14="http://schemas.microsoft.com/office/powerpoint/2010/main" val="861127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4578" y="322729"/>
            <a:ext cx="1807285" cy="523220"/>
          </a:xfrm>
          <a:prstGeom prst="rect">
            <a:avLst/>
          </a:prstGeom>
          <a:noFill/>
        </p:spPr>
        <p:txBody>
          <a:bodyPr wrap="square" rtlCol="0">
            <a:spAutoFit/>
          </a:bodyPr>
          <a:lstStyle/>
          <a:p>
            <a:pPr algn="ctr"/>
            <a:r>
              <a:rPr lang="en-US" sz="2800" dirty="0"/>
              <a:t>CIS101B</a:t>
            </a:r>
          </a:p>
        </p:txBody>
      </p:sp>
      <p:sp>
        <p:nvSpPr>
          <p:cNvPr id="2" name="TextBox 1"/>
          <p:cNvSpPr txBox="1"/>
          <p:nvPr/>
        </p:nvSpPr>
        <p:spPr>
          <a:xfrm>
            <a:off x="374735" y="1102364"/>
            <a:ext cx="11343941" cy="5386090"/>
          </a:xfrm>
          <a:prstGeom prst="rect">
            <a:avLst/>
          </a:prstGeom>
          <a:noFill/>
        </p:spPr>
        <p:txBody>
          <a:bodyPr wrap="square" rtlCol="0">
            <a:spAutoFit/>
          </a:bodyPr>
          <a:lstStyle/>
          <a:p>
            <a:r>
              <a:rPr lang="en-US" sz="2800" b="1" dirty="0"/>
              <a:t>8.4.4 Notebook Troubleshooting:</a:t>
            </a:r>
          </a:p>
          <a:p>
            <a:endParaRPr lang="en-US" sz="2800" b="1" dirty="0"/>
          </a:p>
          <a:p>
            <a:r>
              <a:rPr lang="en-US" sz="2800" dirty="0"/>
              <a:t>Due to the integrated nature of laptops, troubleshooting notebook components is significantly harder than troubleshooting desktop components.</a:t>
            </a:r>
          </a:p>
          <a:p>
            <a:endParaRPr lang="en-US" sz="2800" dirty="0"/>
          </a:p>
          <a:p>
            <a:r>
              <a:rPr lang="en-US" sz="2800" dirty="0"/>
              <a:t>Most notebook manufacturers provide service manuals on their websites that you can use to learn specific troubleshooting procedures for a particular make and model.</a:t>
            </a:r>
          </a:p>
          <a:p>
            <a:endParaRPr lang="en-US" sz="2800" dirty="0"/>
          </a:p>
          <a:p>
            <a:r>
              <a:rPr lang="en-US" b="1" dirty="0"/>
              <a:t>The following table provides some general troubleshooting guidelines to follow when working with laptop computers:</a:t>
            </a:r>
          </a:p>
          <a:p>
            <a:endParaRPr lang="en-US" sz="2800" dirty="0"/>
          </a:p>
          <a:p>
            <a:endParaRPr lang="en-US" dirty="0"/>
          </a:p>
        </p:txBody>
      </p:sp>
    </p:spTree>
    <p:extLst>
      <p:ext uri="{BB962C8B-B14F-4D97-AF65-F5344CB8AC3E}">
        <p14:creationId xmlns:p14="http://schemas.microsoft.com/office/powerpoint/2010/main" val="3406886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4578" y="322729"/>
            <a:ext cx="1807285" cy="523220"/>
          </a:xfrm>
          <a:prstGeom prst="rect">
            <a:avLst/>
          </a:prstGeom>
          <a:noFill/>
        </p:spPr>
        <p:txBody>
          <a:bodyPr wrap="square" rtlCol="0">
            <a:spAutoFit/>
          </a:bodyPr>
          <a:lstStyle/>
          <a:p>
            <a:pPr algn="ctr"/>
            <a:r>
              <a:rPr lang="en-US" sz="2800" dirty="0"/>
              <a:t>CIS101B</a:t>
            </a:r>
          </a:p>
        </p:txBody>
      </p:sp>
      <p:pic>
        <p:nvPicPr>
          <p:cNvPr id="2" name="Online Media 1">
            <a:hlinkClick r:id="" action="ppaction://media"/>
            <a:extLst>
              <a:ext uri="{FF2B5EF4-FFF2-40B4-BE49-F238E27FC236}">
                <a16:creationId xmlns:a16="http://schemas.microsoft.com/office/drawing/2014/main" xmlns="" id="{05043E42-E6F2-4A32-A1F5-1F3EDB28357D}"/>
              </a:ext>
            </a:extLst>
          </p:cNvPr>
          <p:cNvPicPr>
            <a:picLocks noRot="1" noChangeAspect="1"/>
          </p:cNvPicPr>
          <p:nvPr>
            <a:videoFile r:link="rId1"/>
          </p:nvPr>
        </p:nvPicPr>
        <p:blipFill>
          <a:blip r:embed="rId4"/>
          <a:stretch>
            <a:fillRect/>
          </a:stretch>
        </p:blipFill>
        <p:spPr>
          <a:xfrm>
            <a:off x="2616591" y="991772"/>
            <a:ext cx="7244861" cy="5433646"/>
          </a:xfrm>
          <a:prstGeom prst="rect">
            <a:avLst/>
          </a:prstGeom>
        </p:spPr>
      </p:pic>
    </p:spTree>
    <p:extLst>
      <p:ext uri="{BB962C8B-B14F-4D97-AF65-F5344CB8AC3E}">
        <p14:creationId xmlns:p14="http://schemas.microsoft.com/office/powerpoint/2010/main" val="1195354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17325" y="184706"/>
            <a:ext cx="1807285" cy="523220"/>
          </a:xfrm>
          <a:prstGeom prst="rect">
            <a:avLst/>
          </a:prstGeom>
          <a:noFill/>
        </p:spPr>
        <p:txBody>
          <a:bodyPr wrap="square" rtlCol="0">
            <a:spAutoFit/>
          </a:bodyPr>
          <a:lstStyle/>
          <a:p>
            <a:pPr algn="ctr"/>
            <a:r>
              <a:rPr lang="en-US" sz="2800" dirty="0"/>
              <a:t>CIS101B</a:t>
            </a:r>
          </a:p>
        </p:txBody>
      </p:sp>
      <p:sp>
        <p:nvSpPr>
          <p:cNvPr id="2" name="TextBox 1"/>
          <p:cNvSpPr txBox="1"/>
          <p:nvPr/>
        </p:nvSpPr>
        <p:spPr>
          <a:xfrm>
            <a:off x="390577" y="397375"/>
            <a:ext cx="11343941" cy="5786199"/>
          </a:xfrm>
          <a:prstGeom prst="rect">
            <a:avLst/>
          </a:prstGeom>
          <a:noFill/>
        </p:spPr>
        <p:txBody>
          <a:bodyPr wrap="square" rtlCol="0">
            <a:spAutoFit/>
          </a:bodyPr>
          <a:lstStyle/>
          <a:p>
            <a:r>
              <a:rPr lang="en-US" sz="2800" b="1" dirty="0"/>
              <a:t>8.5 Mobile Devices:                                                                       </a:t>
            </a:r>
            <a:r>
              <a:rPr lang="en-US" sz="2000" b="1" dirty="0"/>
              <a:t>Wearable Tech</a:t>
            </a:r>
            <a:endParaRPr lang="en-US" sz="2800" b="1" dirty="0"/>
          </a:p>
          <a:p>
            <a:r>
              <a:rPr lang="en-US" b="1" dirty="0"/>
              <a:t>The following table lists a variety of mobile devices available:</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r>
              <a:rPr lang="en-US" b="1" dirty="0"/>
              <a:t>                                    E-Readers</a:t>
            </a:r>
          </a:p>
          <a:p>
            <a:endParaRPr lang="en-US" b="1" dirty="0"/>
          </a:p>
        </p:txBody>
      </p:sp>
      <p:pic>
        <p:nvPicPr>
          <p:cNvPr id="1026" name="Picture 2" descr="Related image">
            <a:extLst>
              <a:ext uri="{FF2B5EF4-FFF2-40B4-BE49-F238E27FC236}">
                <a16:creationId xmlns:a16="http://schemas.microsoft.com/office/drawing/2014/main" xmlns="" id="{50761A21-7A36-47E6-81BE-A6A4B62E24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723" y="1184749"/>
            <a:ext cx="8426760" cy="35960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wearable technology">
            <a:extLst>
              <a:ext uri="{FF2B5EF4-FFF2-40B4-BE49-F238E27FC236}">
                <a16:creationId xmlns:a16="http://schemas.microsoft.com/office/drawing/2014/main" xmlns="" id="{D3ED7496-44D9-40E0-9370-EBE39FA682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9595"/>
          <a:stretch/>
        </p:blipFill>
        <p:spPr bwMode="auto">
          <a:xfrm>
            <a:off x="9190404" y="935984"/>
            <a:ext cx="2592278" cy="29814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wearable technology">
            <a:extLst>
              <a:ext uri="{FF2B5EF4-FFF2-40B4-BE49-F238E27FC236}">
                <a16:creationId xmlns:a16="http://schemas.microsoft.com/office/drawing/2014/main" xmlns="" id="{8E875063-99F2-44C8-92A1-D07517AA54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581"/>
          <a:stretch/>
        </p:blipFill>
        <p:spPr bwMode="auto">
          <a:xfrm>
            <a:off x="9259860" y="3753167"/>
            <a:ext cx="2695875" cy="29814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e-reader">
            <a:extLst>
              <a:ext uri="{FF2B5EF4-FFF2-40B4-BE49-F238E27FC236}">
                <a16:creationId xmlns:a16="http://schemas.microsoft.com/office/drawing/2014/main" xmlns="" id="{8D6D094E-9829-4B77-B996-7B02F04450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4607" y="4903177"/>
            <a:ext cx="2925164" cy="1831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006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4578" y="322729"/>
            <a:ext cx="1807285" cy="523220"/>
          </a:xfrm>
          <a:prstGeom prst="rect">
            <a:avLst/>
          </a:prstGeom>
          <a:noFill/>
        </p:spPr>
        <p:txBody>
          <a:bodyPr wrap="square" rtlCol="0">
            <a:spAutoFit/>
          </a:bodyPr>
          <a:lstStyle/>
          <a:p>
            <a:pPr algn="ctr"/>
            <a:r>
              <a:rPr lang="en-US" sz="2800" dirty="0"/>
              <a:t>CIS101B</a:t>
            </a:r>
          </a:p>
        </p:txBody>
      </p:sp>
      <p:sp>
        <p:nvSpPr>
          <p:cNvPr id="2" name="TextBox 1"/>
          <p:cNvSpPr txBox="1"/>
          <p:nvPr/>
        </p:nvSpPr>
        <p:spPr>
          <a:xfrm>
            <a:off x="435683" y="953525"/>
            <a:ext cx="11005073" cy="646331"/>
          </a:xfrm>
          <a:prstGeom prst="rect">
            <a:avLst/>
          </a:prstGeom>
          <a:noFill/>
        </p:spPr>
        <p:txBody>
          <a:bodyPr wrap="square" rtlCol="0">
            <a:spAutoFit/>
          </a:bodyPr>
          <a:lstStyle/>
          <a:p>
            <a:r>
              <a:rPr lang="en-US" sz="2800" b="1" dirty="0"/>
              <a:t>8.5 Mobile Devices</a:t>
            </a:r>
          </a:p>
          <a:p>
            <a:endParaRPr lang="en-US" sz="800" dirty="0"/>
          </a:p>
        </p:txBody>
      </p:sp>
      <p:pic>
        <p:nvPicPr>
          <p:cNvPr id="3" name="Online Media 2">
            <a:hlinkClick r:id="" action="ppaction://media"/>
            <a:extLst>
              <a:ext uri="{FF2B5EF4-FFF2-40B4-BE49-F238E27FC236}">
                <a16:creationId xmlns:a16="http://schemas.microsoft.com/office/drawing/2014/main" xmlns="" id="{CBEF6147-56E4-4E9A-A0D7-7B84A73C1C59}"/>
              </a:ext>
            </a:extLst>
          </p:cNvPr>
          <p:cNvPicPr>
            <a:picLocks noRot="1" noChangeAspect="1"/>
          </p:cNvPicPr>
          <p:nvPr>
            <a:videoFile r:link="rId1"/>
          </p:nvPr>
        </p:nvPicPr>
        <p:blipFill>
          <a:blip r:embed="rId3"/>
          <a:stretch>
            <a:fillRect/>
          </a:stretch>
        </p:blipFill>
        <p:spPr>
          <a:xfrm>
            <a:off x="2794090" y="1599856"/>
            <a:ext cx="6288258" cy="4716193"/>
          </a:xfrm>
          <a:prstGeom prst="rect">
            <a:avLst/>
          </a:prstGeom>
        </p:spPr>
      </p:pic>
    </p:spTree>
    <p:extLst>
      <p:ext uri="{BB962C8B-B14F-4D97-AF65-F5344CB8AC3E}">
        <p14:creationId xmlns:p14="http://schemas.microsoft.com/office/powerpoint/2010/main" val="3142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4578" y="322729"/>
            <a:ext cx="1807285" cy="523220"/>
          </a:xfrm>
          <a:prstGeom prst="rect">
            <a:avLst/>
          </a:prstGeom>
          <a:noFill/>
        </p:spPr>
        <p:txBody>
          <a:bodyPr wrap="square" rtlCol="0">
            <a:spAutoFit/>
          </a:bodyPr>
          <a:lstStyle/>
          <a:p>
            <a:pPr algn="ctr"/>
            <a:r>
              <a:rPr lang="en-US" sz="2800" dirty="0"/>
              <a:t>CIS101B</a:t>
            </a:r>
          </a:p>
        </p:txBody>
      </p:sp>
      <p:sp>
        <p:nvSpPr>
          <p:cNvPr id="2" name="TextBox 1"/>
          <p:cNvSpPr txBox="1"/>
          <p:nvPr/>
        </p:nvSpPr>
        <p:spPr>
          <a:xfrm>
            <a:off x="699247" y="845949"/>
            <a:ext cx="11005073" cy="5940088"/>
          </a:xfrm>
          <a:prstGeom prst="rect">
            <a:avLst/>
          </a:prstGeom>
          <a:noFill/>
        </p:spPr>
        <p:txBody>
          <a:bodyPr wrap="square" rtlCol="0">
            <a:spAutoFit/>
          </a:bodyPr>
          <a:lstStyle/>
          <a:p>
            <a:r>
              <a:rPr lang="en-US" sz="2800" b="1" dirty="0"/>
              <a:t>8.1 Notebook Computers:</a:t>
            </a:r>
          </a:p>
          <a:p>
            <a:r>
              <a:rPr lang="en-US" b="1" dirty="0"/>
              <a:t>Notebooks and other portable devices differ from desktop systems in three major ways:</a:t>
            </a:r>
          </a:p>
          <a:p>
            <a:endParaRPr lang="en-US" dirty="0"/>
          </a:p>
          <a:p>
            <a:pPr lvl="0"/>
            <a:r>
              <a:rPr lang="en-US" dirty="0"/>
              <a:t>O Portable devices are built to be lighter </a:t>
            </a:r>
          </a:p>
          <a:p>
            <a:pPr lvl="0"/>
            <a:r>
              <a:rPr lang="en-US" dirty="0"/>
              <a:t>    and easier to carry. The smaller form </a:t>
            </a:r>
          </a:p>
          <a:p>
            <a:pPr lvl="0"/>
            <a:r>
              <a:rPr lang="en-US" dirty="0"/>
              <a:t>    causes components to be placed in</a:t>
            </a:r>
            <a:br>
              <a:rPr lang="en-US" dirty="0"/>
            </a:br>
            <a:r>
              <a:rPr lang="en-US" dirty="0"/>
              <a:t>    closer proximity, which has historically </a:t>
            </a:r>
          </a:p>
          <a:p>
            <a:pPr lvl="0"/>
            <a:r>
              <a:rPr lang="en-US" dirty="0"/>
              <a:t>    caused technical development to lag </a:t>
            </a:r>
          </a:p>
          <a:p>
            <a:pPr lvl="0"/>
            <a:r>
              <a:rPr lang="en-US" dirty="0"/>
              <a:t>    behind that of desktops.</a:t>
            </a:r>
          </a:p>
          <a:p>
            <a:pPr lvl="0"/>
            <a:endParaRPr lang="en-US" dirty="0"/>
          </a:p>
          <a:p>
            <a:pPr lvl="0"/>
            <a:r>
              <a:rPr lang="en-US" dirty="0"/>
              <a:t>O Portable devices often run on battery </a:t>
            </a:r>
          </a:p>
          <a:p>
            <a:pPr lvl="0"/>
            <a:r>
              <a:rPr lang="en-US" dirty="0"/>
              <a:t>    power.  Individual components are </a:t>
            </a:r>
          </a:p>
          <a:p>
            <a:pPr lvl="0"/>
            <a:r>
              <a:rPr lang="en-US" dirty="0"/>
              <a:t>    engineered to minimize the power </a:t>
            </a:r>
          </a:p>
          <a:p>
            <a:pPr lvl="0"/>
            <a:r>
              <a:rPr lang="en-US" dirty="0"/>
              <a:t>    consumption in order to maximize </a:t>
            </a:r>
          </a:p>
          <a:p>
            <a:pPr lvl="0"/>
            <a:r>
              <a:rPr lang="en-US" dirty="0"/>
              <a:t>    battery life.</a:t>
            </a:r>
          </a:p>
          <a:p>
            <a:pPr lvl="0"/>
            <a:endParaRPr lang="en-US" dirty="0"/>
          </a:p>
          <a:p>
            <a:pPr lvl="0"/>
            <a:r>
              <a:rPr lang="en-US" dirty="0"/>
              <a:t>O Because the devices are built to be </a:t>
            </a:r>
          </a:p>
          <a:p>
            <a:pPr lvl="0"/>
            <a:r>
              <a:rPr lang="en-US" dirty="0"/>
              <a:t>    carried around, they also must </a:t>
            </a:r>
          </a:p>
          <a:p>
            <a:pPr lvl="0"/>
            <a:r>
              <a:rPr lang="en-US" dirty="0"/>
              <a:t>    withstand more wear and tear.</a:t>
            </a:r>
          </a:p>
          <a:p>
            <a:endParaRPr lang="en-US" sz="2800" b="1" dirty="0"/>
          </a:p>
        </p:txBody>
      </p:sp>
      <p:pic>
        <p:nvPicPr>
          <p:cNvPr id="3" name="Online Media 2">
            <a:hlinkClick r:id="" action="ppaction://media"/>
            <a:extLst>
              <a:ext uri="{FF2B5EF4-FFF2-40B4-BE49-F238E27FC236}">
                <a16:creationId xmlns:a16="http://schemas.microsoft.com/office/drawing/2014/main" xmlns="" id="{016DC5EA-46DD-4FCC-949B-61E343B36C6F}"/>
              </a:ext>
            </a:extLst>
          </p:cNvPr>
          <p:cNvPicPr>
            <a:picLocks noRot="1" noChangeAspect="1"/>
          </p:cNvPicPr>
          <p:nvPr>
            <a:videoFile r:link="rId1"/>
          </p:nvPr>
        </p:nvPicPr>
        <p:blipFill>
          <a:blip r:embed="rId3"/>
          <a:stretch>
            <a:fillRect/>
          </a:stretch>
        </p:blipFill>
        <p:spPr>
          <a:xfrm>
            <a:off x="5162843" y="1793735"/>
            <a:ext cx="6541477" cy="4752087"/>
          </a:xfrm>
          <a:prstGeom prst="rect">
            <a:avLst/>
          </a:prstGeom>
        </p:spPr>
      </p:pic>
    </p:spTree>
    <p:extLst>
      <p:ext uri="{BB962C8B-B14F-4D97-AF65-F5344CB8AC3E}">
        <p14:creationId xmlns:p14="http://schemas.microsoft.com/office/powerpoint/2010/main" val="11491973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4578" y="322729"/>
            <a:ext cx="1807285" cy="523220"/>
          </a:xfrm>
          <a:prstGeom prst="rect">
            <a:avLst/>
          </a:prstGeom>
          <a:noFill/>
        </p:spPr>
        <p:txBody>
          <a:bodyPr wrap="square" rtlCol="0">
            <a:spAutoFit/>
          </a:bodyPr>
          <a:lstStyle/>
          <a:p>
            <a:pPr algn="ctr"/>
            <a:r>
              <a:rPr lang="en-US" sz="2800" dirty="0"/>
              <a:t>CIS101B</a:t>
            </a:r>
          </a:p>
        </p:txBody>
      </p:sp>
      <p:sp>
        <p:nvSpPr>
          <p:cNvPr id="2" name="TextBox 1"/>
          <p:cNvSpPr txBox="1"/>
          <p:nvPr/>
        </p:nvSpPr>
        <p:spPr>
          <a:xfrm>
            <a:off x="483960" y="908126"/>
            <a:ext cx="11343941" cy="923330"/>
          </a:xfrm>
          <a:prstGeom prst="rect">
            <a:avLst/>
          </a:prstGeom>
          <a:noFill/>
        </p:spPr>
        <p:txBody>
          <a:bodyPr wrap="square" rtlCol="0">
            <a:spAutoFit/>
          </a:bodyPr>
          <a:lstStyle/>
          <a:p>
            <a:r>
              <a:rPr lang="en-US" sz="2800" b="1" dirty="0"/>
              <a:t>8.5.3 Mobile Communications:</a:t>
            </a:r>
          </a:p>
          <a:p>
            <a:r>
              <a:rPr lang="en-US" b="1" dirty="0"/>
              <a:t>Some of the key features of mobile devices are shown in the following table:</a:t>
            </a:r>
          </a:p>
          <a:p>
            <a:endParaRPr lang="en-US" sz="800" b="1" dirty="0"/>
          </a:p>
        </p:txBody>
      </p:sp>
      <p:pic>
        <p:nvPicPr>
          <p:cNvPr id="15362" name="Picture 2"/>
          <p:cNvPicPr>
            <a:picLocks noChangeAspect="1" noChangeArrowheads="1"/>
          </p:cNvPicPr>
          <p:nvPr/>
        </p:nvPicPr>
        <p:blipFill>
          <a:blip r:embed="rId3" cstate="print"/>
          <a:srcRect l="25817" t="27607" r="26683" b="24060"/>
          <a:stretch>
            <a:fillRect/>
          </a:stretch>
        </p:blipFill>
        <p:spPr bwMode="auto">
          <a:xfrm>
            <a:off x="1811215" y="1661746"/>
            <a:ext cx="8686800" cy="4971967"/>
          </a:xfrm>
          <a:prstGeom prst="rect">
            <a:avLst/>
          </a:prstGeom>
          <a:noFill/>
          <a:ln w="9525">
            <a:noFill/>
            <a:miter lim="800000"/>
            <a:headEnd/>
            <a:tailEnd/>
          </a:ln>
        </p:spPr>
      </p:pic>
    </p:spTree>
    <p:extLst>
      <p:ext uri="{BB962C8B-B14F-4D97-AF65-F5344CB8AC3E}">
        <p14:creationId xmlns:p14="http://schemas.microsoft.com/office/powerpoint/2010/main" val="2283681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4578" y="322729"/>
            <a:ext cx="1807285" cy="523220"/>
          </a:xfrm>
          <a:prstGeom prst="rect">
            <a:avLst/>
          </a:prstGeom>
          <a:noFill/>
        </p:spPr>
        <p:txBody>
          <a:bodyPr wrap="square" rtlCol="0">
            <a:spAutoFit/>
          </a:bodyPr>
          <a:lstStyle/>
          <a:p>
            <a:pPr algn="ctr"/>
            <a:r>
              <a:rPr lang="en-US" sz="2800" dirty="0"/>
              <a:t>CIS101B</a:t>
            </a:r>
          </a:p>
        </p:txBody>
      </p:sp>
      <p:pic>
        <p:nvPicPr>
          <p:cNvPr id="16386" name="Picture 2"/>
          <p:cNvPicPr>
            <a:picLocks noChangeAspect="1" noChangeArrowheads="1"/>
          </p:cNvPicPr>
          <p:nvPr/>
        </p:nvPicPr>
        <p:blipFill>
          <a:blip r:embed="rId3" cstate="print"/>
          <a:srcRect l="25865" t="28376" r="26731" b="10940"/>
          <a:stretch>
            <a:fillRect/>
          </a:stretch>
        </p:blipFill>
        <p:spPr bwMode="auto">
          <a:xfrm>
            <a:off x="1753486" y="300266"/>
            <a:ext cx="8669215" cy="6242539"/>
          </a:xfrm>
          <a:prstGeom prst="rect">
            <a:avLst/>
          </a:prstGeom>
          <a:noFill/>
          <a:ln w="9525">
            <a:noFill/>
            <a:miter lim="800000"/>
            <a:headEnd/>
            <a:tailEnd/>
          </a:ln>
        </p:spPr>
      </p:pic>
    </p:spTree>
    <p:extLst>
      <p:ext uri="{BB962C8B-B14F-4D97-AF65-F5344CB8AC3E}">
        <p14:creationId xmlns:p14="http://schemas.microsoft.com/office/powerpoint/2010/main" val="212756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4578" y="322729"/>
            <a:ext cx="1807285" cy="523220"/>
          </a:xfrm>
          <a:prstGeom prst="rect">
            <a:avLst/>
          </a:prstGeom>
          <a:noFill/>
        </p:spPr>
        <p:txBody>
          <a:bodyPr wrap="square" rtlCol="0">
            <a:spAutoFit/>
          </a:bodyPr>
          <a:lstStyle/>
          <a:p>
            <a:pPr algn="ctr"/>
            <a:r>
              <a:rPr lang="en-US" sz="2800" dirty="0"/>
              <a:t>CIS101B</a:t>
            </a:r>
          </a:p>
        </p:txBody>
      </p:sp>
      <p:pic>
        <p:nvPicPr>
          <p:cNvPr id="17410" name="Picture 2"/>
          <p:cNvPicPr>
            <a:picLocks noChangeAspect="1" noChangeArrowheads="1"/>
          </p:cNvPicPr>
          <p:nvPr/>
        </p:nvPicPr>
        <p:blipFill>
          <a:blip r:embed="rId3" cstate="print"/>
          <a:srcRect l="25865" t="32137" r="26683" b="18291"/>
          <a:stretch>
            <a:fillRect/>
          </a:stretch>
        </p:blipFill>
        <p:spPr bwMode="auto">
          <a:xfrm>
            <a:off x="1509955" y="385369"/>
            <a:ext cx="8678007" cy="5099538"/>
          </a:xfrm>
          <a:prstGeom prst="rect">
            <a:avLst/>
          </a:prstGeom>
          <a:noFill/>
          <a:ln w="9525">
            <a:noFill/>
            <a:miter lim="800000"/>
            <a:headEnd/>
            <a:tailEnd/>
          </a:ln>
        </p:spPr>
      </p:pic>
    </p:spTree>
    <p:extLst>
      <p:ext uri="{BB962C8B-B14F-4D97-AF65-F5344CB8AC3E}">
        <p14:creationId xmlns:p14="http://schemas.microsoft.com/office/powerpoint/2010/main" val="245956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4578" y="322729"/>
            <a:ext cx="1807285" cy="523220"/>
          </a:xfrm>
          <a:prstGeom prst="rect">
            <a:avLst/>
          </a:prstGeom>
          <a:noFill/>
        </p:spPr>
        <p:txBody>
          <a:bodyPr wrap="square" rtlCol="0">
            <a:spAutoFit/>
          </a:bodyPr>
          <a:lstStyle/>
          <a:p>
            <a:pPr algn="ctr"/>
            <a:r>
              <a:rPr lang="en-US" sz="2800" dirty="0"/>
              <a:t>CIS101B</a:t>
            </a:r>
          </a:p>
        </p:txBody>
      </p:sp>
      <p:sp>
        <p:nvSpPr>
          <p:cNvPr id="2" name="TextBox 1"/>
          <p:cNvSpPr txBox="1"/>
          <p:nvPr/>
        </p:nvSpPr>
        <p:spPr>
          <a:xfrm>
            <a:off x="483955" y="954098"/>
            <a:ext cx="11343941" cy="923330"/>
          </a:xfrm>
          <a:prstGeom prst="rect">
            <a:avLst/>
          </a:prstGeom>
          <a:noFill/>
        </p:spPr>
        <p:txBody>
          <a:bodyPr wrap="square" rtlCol="0">
            <a:spAutoFit/>
          </a:bodyPr>
          <a:lstStyle/>
          <a:p>
            <a:r>
              <a:rPr lang="en-US" sz="2800" b="1" dirty="0"/>
              <a:t>8.5.4 Mobile Device Accessories:</a:t>
            </a:r>
          </a:p>
          <a:p>
            <a:r>
              <a:rPr lang="en-US" b="1" dirty="0"/>
              <a:t>Some of the key accessories for mobile devices are shown in the following table:</a:t>
            </a:r>
          </a:p>
          <a:p>
            <a:endParaRPr lang="en-US" sz="800" b="1" dirty="0"/>
          </a:p>
        </p:txBody>
      </p:sp>
      <p:pic>
        <p:nvPicPr>
          <p:cNvPr id="20482" name="Picture 2"/>
          <p:cNvPicPr>
            <a:picLocks noChangeAspect="1" noChangeArrowheads="1"/>
          </p:cNvPicPr>
          <p:nvPr/>
        </p:nvPicPr>
        <p:blipFill>
          <a:blip r:embed="rId3" cstate="print"/>
          <a:srcRect l="25865" t="29402" r="26683" b="31248"/>
          <a:stretch>
            <a:fillRect/>
          </a:stretch>
        </p:blipFill>
        <p:spPr bwMode="auto">
          <a:xfrm>
            <a:off x="1485901" y="1878402"/>
            <a:ext cx="8678007" cy="4047945"/>
          </a:xfrm>
          <a:prstGeom prst="rect">
            <a:avLst/>
          </a:prstGeom>
          <a:noFill/>
          <a:ln w="9525">
            <a:noFill/>
            <a:miter lim="800000"/>
            <a:headEnd/>
            <a:tailEnd/>
          </a:ln>
        </p:spPr>
      </p:pic>
    </p:spTree>
    <p:extLst>
      <p:ext uri="{BB962C8B-B14F-4D97-AF65-F5344CB8AC3E}">
        <p14:creationId xmlns:p14="http://schemas.microsoft.com/office/powerpoint/2010/main" val="3924694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l="25769" t="51880" r="26635" b="11282"/>
          <a:stretch>
            <a:fillRect/>
          </a:stretch>
        </p:blipFill>
        <p:spPr bwMode="auto">
          <a:xfrm>
            <a:off x="1735070" y="708197"/>
            <a:ext cx="8704385" cy="3789484"/>
          </a:xfrm>
          <a:prstGeom prst="rect">
            <a:avLst/>
          </a:prstGeom>
          <a:noFill/>
          <a:ln w="9525">
            <a:noFill/>
            <a:miter lim="800000"/>
            <a:headEnd/>
            <a:tailEnd/>
          </a:ln>
        </p:spPr>
      </p:pic>
      <p:sp>
        <p:nvSpPr>
          <p:cNvPr id="5" name="Rectangle 4"/>
          <p:cNvSpPr/>
          <p:nvPr/>
        </p:nvSpPr>
        <p:spPr>
          <a:xfrm>
            <a:off x="1871932" y="4631279"/>
            <a:ext cx="8488393" cy="923330"/>
          </a:xfrm>
          <a:prstGeom prst="rect">
            <a:avLst/>
          </a:prstGeom>
        </p:spPr>
        <p:txBody>
          <a:bodyPr wrap="square">
            <a:spAutoFit/>
          </a:bodyPr>
          <a:lstStyle/>
          <a:p>
            <a:r>
              <a:rPr lang="en-US" b="1" dirty="0"/>
              <a:t>Note: </a:t>
            </a:r>
            <a:r>
              <a:rPr lang="en-US" i="1" dirty="0"/>
              <a:t>Be advised, Apple is much more restrictive on their devices as far as allowing full USB and memory sticks to operate with their mobile devices.   Google Android and Microsoft Windows are more open to these add on devices.</a:t>
            </a:r>
          </a:p>
        </p:txBody>
      </p:sp>
    </p:spTree>
    <p:extLst>
      <p:ext uri="{BB962C8B-B14F-4D97-AF65-F5344CB8AC3E}">
        <p14:creationId xmlns:p14="http://schemas.microsoft.com/office/powerpoint/2010/main" val="39377174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4578" y="322729"/>
            <a:ext cx="1807285" cy="523220"/>
          </a:xfrm>
          <a:prstGeom prst="rect">
            <a:avLst/>
          </a:prstGeom>
          <a:noFill/>
        </p:spPr>
        <p:txBody>
          <a:bodyPr wrap="square" rtlCol="0">
            <a:spAutoFit/>
          </a:bodyPr>
          <a:lstStyle/>
          <a:p>
            <a:pPr algn="ctr"/>
            <a:r>
              <a:rPr lang="en-US" sz="2800" dirty="0"/>
              <a:t>CIS101B</a:t>
            </a:r>
          </a:p>
        </p:txBody>
      </p:sp>
      <p:sp>
        <p:nvSpPr>
          <p:cNvPr id="2" name="TextBox 1"/>
          <p:cNvSpPr txBox="1"/>
          <p:nvPr/>
        </p:nvSpPr>
        <p:spPr>
          <a:xfrm>
            <a:off x="483953" y="820332"/>
            <a:ext cx="11343941" cy="923330"/>
          </a:xfrm>
          <a:prstGeom prst="rect">
            <a:avLst/>
          </a:prstGeom>
          <a:noFill/>
        </p:spPr>
        <p:txBody>
          <a:bodyPr wrap="square" rtlCol="0">
            <a:spAutoFit/>
          </a:bodyPr>
          <a:lstStyle/>
          <a:p>
            <a:r>
              <a:rPr lang="en-US" sz="2800" b="1" dirty="0"/>
              <a:t>8.6.2 Mobile Device Network Connections:</a:t>
            </a:r>
          </a:p>
          <a:p>
            <a:r>
              <a:rPr lang="en-US" b="1" dirty="0"/>
              <a:t>The following table lists different mobile connection types:</a:t>
            </a:r>
          </a:p>
          <a:p>
            <a:endParaRPr lang="en-US" sz="800" b="1" dirty="0"/>
          </a:p>
        </p:txBody>
      </p:sp>
      <p:pic>
        <p:nvPicPr>
          <p:cNvPr id="3" name="Online Media 2">
            <a:hlinkClick r:id="" action="ppaction://media"/>
            <a:extLst>
              <a:ext uri="{FF2B5EF4-FFF2-40B4-BE49-F238E27FC236}">
                <a16:creationId xmlns:a16="http://schemas.microsoft.com/office/drawing/2014/main" xmlns="" id="{6401FF6B-7661-4D78-A2D3-BCB13EF74606}"/>
              </a:ext>
            </a:extLst>
          </p:cNvPr>
          <p:cNvPicPr>
            <a:picLocks noRot="1" noChangeAspect="1"/>
          </p:cNvPicPr>
          <p:nvPr>
            <a:videoFile r:link="rId1"/>
          </p:nvPr>
        </p:nvPicPr>
        <p:blipFill>
          <a:blip r:embed="rId4"/>
          <a:stretch>
            <a:fillRect/>
          </a:stretch>
        </p:blipFill>
        <p:spPr>
          <a:xfrm>
            <a:off x="3334043" y="1743662"/>
            <a:ext cx="5584874" cy="4188656"/>
          </a:xfrm>
          <a:prstGeom prst="rect">
            <a:avLst/>
          </a:prstGeom>
        </p:spPr>
      </p:pic>
    </p:spTree>
    <p:extLst>
      <p:ext uri="{BB962C8B-B14F-4D97-AF65-F5344CB8AC3E}">
        <p14:creationId xmlns:p14="http://schemas.microsoft.com/office/powerpoint/2010/main" val="13855848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4578" y="322729"/>
            <a:ext cx="1807285" cy="523220"/>
          </a:xfrm>
          <a:prstGeom prst="rect">
            <a:avLst/>
          </a:prstGeom>
          <a:noFill/>
        </p:spPr>
        <p:txBody>
          <a:bodyPr wrap="square" rtlCol="0">
            <a:spAutoFit/>
          </a:bodyPr>
          <a:lstStyle/>
          <a:p>
            <a:pPr algn="ctr"/>
            <a:r>
              <a:rPr lang="en-US" sz="2800" dirty="0"/>
              <a:t>CIS101B</a:t>
            </a:r>
          </a:p>
        </p:txBody>
      </p:sp>
      <p:sp>
        <p:nvSpPr>
          <p:cNvPr id="2" name="TextBox 1"/>
          <p:cNvSpPr txBox="1"/>
          <p:nvPr/>
        </p:nvSpPr>
        <p:spPr>
          <a:xfrm>
            <a:off x="483953" y="820332"/>
            <a:ext cx="11343941" cy="923330"/>
          </a:xfrm>
          <a:prstGeom prst="rect">
            <a:avLst/>
          </a:prstGeom>
          <a:noFill/>
        </p:spPr>
        <p:txBody>
          <a:bodyPr wrap="square" rtlCol="0">
            <a:spAutoFit/>
          </a:bodyPr>
          <a:lstStyle/>
          <a:p>
            <a:r>
              <a:rPr lang="en-US" sz="2800" b="1" dirty="0"/>
              <a:t>8.6.2 Mobile Device Network Connections:</a:t>
            </a:r>
          </a:p>
          <a:p>
            <a:r>
              <a:rPr lang="en-US" b="1" dirty="0"/>
              <a:t>The following table lists different mobile connection types:</a:t>
            </a:r>
          </a:p>
          <a:p>
            <a:endParaRPr lang="en-US" sz="800" b="1" dirty="0"/>
          </a:p>
        </p:txBody>
      </p:sp>
      <p:pic>
        <p:nvPicPr>
          <p:cNvPr id="22530" name="Picture 2"/>
          <p:cNvPicPr>
            <a:picLocks noChangeAspect="1" noChangeArrowheads="1"/>
          </p:cNvPicPr>
          <p:nvPr/>
        </p:nvPicPr>
        <p:blipFill>
          <a:blip r:embed="rId3" cstate="print"/>
          <a:srcRect l="25817" t="27692" r="26635" b="34681"/>
          <a:stretch>
            <a:fillRect/>
          </a:stretch>
        </p:blipFill>
        <p:spPr bwMode="auto">
          <a:xfrm>
            <a:off x="1524386" y="1788157"/>
            <a:ext cx="8695593" cy="3870772"/>
          </a:xfrm>
          <a:prstGeom prst="rect">
            <a:avLst/>
          </a:prstGeom>
          <a:noFill/>
          <a:ln w="9525">
            <a:noFill/>
            <a:miter lim="800000"/>
            <a:headEnd/>
            <a:tailEnd/>
          </a:ln>
        </p:spPr>
      </p:pic>
    </p:spTree>
    <p:extLst>
      <p:ext uri="{BB962C8B-B14F-4D97-AF65-F5344CB8AC3E}">
        <p14:creationId xmlns:p14="http://schemas.microsoft.com/office/powerpoint/2010/main" val="2384184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l="25865" t="62650" r="26731" b="11367"/>
          <a:stretch>
            <a:fillRect/>
          </a:stretch>
        </p:blipFill>
        <p:spPr bwMode="auto">
          <a:xfrm>
            <a:off x="1644162" y="1618118"/>
            <a:ext cx="8669215" cy="2672861"/>
          </a:xfrm>
          <a:prstGeom prst="rect">
            <a:avLst/>
          </a:prstGeom>
          <a:noFill/>
          <a:ln w="9525">
            <a:noFill/>
            <a:miter lim="800000"/>
            <a:headEnd/>
            <a:tailEnd/>
          </a:ln>
        </p:spPr>
      </p:pic>
    </p:spTree>
    <p:extLst>
      <p:ext uri="{BB962C8B-B14F-4D97-AF65-F5344CB8AC3E}">
        <p14:creationId xmlns:p14="http://schemas.microsoft.com/office/powerpoint/2010/main" val="2952919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4578" y="322729"/>
            <a:ext cx="1807285" cy="523220"/>
          </a:xfrm>
          <a:prstGeom prst="rect">
            <a:avLst/>
          </a:prstGeom>
          <a:noFill/>
        </p:spPr>
        <p:txBody>
          <a:bodyPr wrap="square" rtlCol="0">
            <a:spAutoFit/>
          </a:bodyPr>
          <a:lstStyle/>
          <a:p>
            <a:pPr algn="ctr"/>
            <a:r>
              <a:rPr lang="en-US" sz="2800" dirty="0"/>
              <a:t>CIS101B</a:t>
            </a:r>
          </a:p>
        </p:txBody>
      </p:sp>
      <p:sp>
        <p:nvSpPr>
          <p:cNvPr id="2" name="TextBox 1"/>
          <p:cNvSpPr txBox="1"/>
          <p:nvPr/>
        </p:nvSpPr>
        <p:spPr>
          <a:xfrm>
            <a:off x="483953" y="964025"/>
            <a:ext cx="11343941" cy="5170646"/>
          </a:xfrm>
          <a:prstGeom prst="rect">
            <a:avLst/>
          </a:prstGeom>
          <a:noFill/>
        </p:spPr>
        <p:txBody>
          <a:bodyPr wrap="square" rtlCol="0">
            <a:spAutoFit/>
          </a:bodyPr>
          <a:lstStyle/>
          <a:p>
            <a:r>
              <a:rPr lang="en-US" sz="2800" b="1" dirty="0"/>
              <a:t>8.6.4 Data Synchronization:</a:t>
            </a:r>
          </a:p>
          <a:p>
            <a:r>
              <a:rPr lang="en-US" b="1" dirty="0"/>
              <a:t>You can synchronize data between a PC system and a mobile device. You can also synchronize data between your PC or mobile device and the cloud. Use a USB cable or wireless connection to connect to a desktop or cloud to synchronize your data. You can also configure both a PC and a mobile device to use the same </a:t>
            </a:r>
            <a:r>
              <a:rPr lang="en-US" b="1" dirty="0" err="1"/>
              <a:t>iCloud</a:t>
            </a:r>
            <a:r>
              <a:rPr lang="en-US" b="1" dirty="0"/>
              <a:t> account.</a:t>
            </a:r>
          </a:p>
          <a:p>
            <a:endParaRPr lang="en-US" sz="800" dirty="0"/>
          </a:p>
          <a:p>
            <a:r>
              <a:rPr lang="en-US" dirty="0"/>
              <a:t>Online services use mutual authentication or single sign on to allow you to connect to their servers to sync data. </a:t>
            </a:r>
          </a:p>
          <a:p>
            <a:endParaRPr lang="en-US" sz="800" dirty="0"/>
          </a:p>
          <a:p>
            <a:r>
              <a:rPr lang="en-US" dirty="0"/>
              <a:t>Mutual authentication, also called two-way authentication, is a process or technology where both entities in a communications link authenticate each other. In a network environment, the client authenticates the server and vice-versa. </a:t>
            </a:r>
          </a:p>
          <a:p>
            <a:endParaRPr lang="en-US" sz="800" dirty="0"/>
          </a:p>
          <a:p>
            <a:r>
              <a:rPr lang="en-US" dirty="0"/>
              <a:t>For example, iTunes requires you to authenticate using your Apple ID to its servers, while at the same time, Apple verifies that the iTunes app on your computer or device is the same app and computer used to access your iTunes account. </a:t>
            </a:r>
          </a:p>
          <a:p>
            <a:endParaRPr lang="en-US" sz="800" dirty="0"/>
          </a:p>
          <a:p>
            <a:r>
              <a:rPr lang="en-US" dirty="0"/>
              <a:t>Mutual authentication is used for multiple services like purchasing music and </a:t>
            </a:r>
            <a:r>
              <a:rPr lang="en-US" dirty="0" err="1"/>
              <a:t>ebooks</a:t>
            </a:r>
            <a:r>
              <a:rPr lang="en-US" dirty="0"/>
              <a:t> and saving content to the cloud.</a:t>
            </a:r>
          </a:p>
          <a:p>
            <a:endParaRPr lang="en-US" sz="800" dirty="0"/>
          </a:p>
          <a:p>
            <a:r>
              <a:rPr lang="en-US" dirty="0"/>
              <a:t>Also, be aware of any software requirements needed to install the application on your PC or mobile device. Some software requires a specific operating system and cannot run on any other operating system. For example, Android apps run only on Android devices. Apple apps run only on devices with </a:t>
            </a:r>
            <a:r>
              <a:rPr lang="en-US" dirty="0" err="1"/>
              <a:t>iOS</a:t>
            </a:r>
            <a:r>
              <a:rPr lang="en-US" dirty="0"/>
              <a:t>.</a:t>
            </a:r>
          </a:p>
        </p:txBody>
      </p:sp>
    </p:spTree>
    <p:extLst>
      <p:ext uri="{BB962C8B-B14F-4D97-AF65-F5344CB8AC3E}">
        <p14:creationId xmlns:p14="http://schemas.microsoft.com/office/powerpoint/2010/main" val="30299351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4578" y="322729"/>
            <a:ext cx="1807285" cy="523220"/>
          </a:xfrm>
          <a:prstGeom prst="rect">
            <a:avLst/>
          </a:prstGeom>
          <a:noFill/>
        </p:spPr>
        <p:txBody>
          <a:bodyPr wrap="square" rtlCol="0">
            <a:spAutoFit/>
          </a:bodyPr>
          <a:lstStyle/>
          <a:p>
            <a:pPr algn="ctr"/>
            <a:r>
              <a:rPr lang="en-US" sz="2800" dirty="0"/>
              <a:t>CIS101B</a:t>
            </a:r>
          </a:p>
        </p:txBody>
      </p:sp>
      <p:sp>
        <p:nvSpPr>
          <p:cNvPr id="2" name="TextBox 1"/>
          <p:cNvSpPr txBox="1"/>
          <p:nvPr/>
        </p:nvSpPr>
        <p:spPr>
          <a:xfrm>
            <a:off x="483953" y="895573"/>
            <a:ext cx="11343941" cy="5355312"/>
          </a:xfrm>
          <a:prstGeom prst="rect">
            <a:avLst/>
          </a:prstGeom>
          <a:noFill/>
        </p:spPr>
        <p:txBody>
          <a:bodyPr wrap="square" rtlCol="0">
            <a:spAutoFit/>
          </a:bodyPr>
          <a:lstStyle/>
          <a:p>
            <a:r>
              <a:rPr lang="en-US" sz="2800" b="1" dirty="0"/>
              <a:t>8.6.4 Data Synchronization:</a:t>
            </a:r>
          </a:p>
          <a:p>
            <a:r>
              <a:rPr lang="en-US" b="1" dirty="0"/>
              <a:t>You can synchronize data between a PC system and a mobile device. You can also synchronize data between your PC or mobile device and the cloud. Use a USB cable or wireless connection to connect to a desktop or cloud to synchronize your data. You can also configure both a PC and a mobile device to use the same </a:t>
            </a:r>
            <a:r>
              <a:rPr lang="en-US" b="1" dirty="0" err="1"/>
              <a:t>iCloud</a:t>
            </a:r>
            <a:r>
              <a:rPr lang="en-US" b="1" dirty="0"/>
              <a:t> account.</a:t>
            </a:r>
          </a:p>
          <a:p>
            <a:endParaRPr lang="en-US" sz="800" dirty="0"/>
          </a:p>
          <a:p>
            <a:r>
              <a:rPr lang="en-US" b="1" dirty="0"/>
              <a:t>Types of data to be synchronized:</a:t>
            </a:r>
          </a:p>
          <a:p>
            <a:endParaRPr lang="en-US" sz="800" dirty="0"/>
          </a:p>
          <a:p>
            <a:pPr lvl="0"/>
            <a:r>
              <a:rPr lang="en-US" dirty="0"/>
              <a:t>Contacts</a:t>
            </a:r>
          </a:p>
          <a:p>
            <a:pPr lvl="0"/>
            <a:r>
              <a:rPr lang="en-US" dirty="0"/>
              <a:t>Programs</a:t>
            </a:r>
          </a:p>
          <a:p>
            <a:pPr lvl="0"/>
            <a:r>
              <a:rPr lang="en-US" dirty="0"/>
              <a:t>Email</a:t>
            </a:r>
          </a:p>
          <a:p>
            <a:pPr lvl="0"/>
            <a:r>
              <a:rPr lang="en-US" dirty="0"/>
              <a:t>Pictures</a:t>
            </a:r>
          </a:p>
          <a:p>
            <a:pPr lvl="0"/>
            <a:r>
              <a:rPr lang="en-US" dirty="0"/>
              <a:t>Music</a:t>
            </a:r>
          </a:p>
          <a:p>
            <a:pPr lvl="0"/>
            <a:r>
              <a:rPr lang="en-US" dirty="0"/>
              <a:t>Videos</a:t>
            </a:r>
          </a:p>
          <a:p>
            <a:pPr lvl="0"/>
            <a:r>
              <a:rPr lang="en-US" dirty="0"/>
              <a:t>Calendar</a:t>
            </a:r>
          </a:p>
          <a:p>
            <a:pPr lvl="0"/>
            <a:r>
              <a:rPr lang="en-US" dirty="0"/>
              <a:t>Bookmarks</a:t>
            </a:r>
          </a:p>
          <a:p>
            <a:pPr lvl="0"/>
            <a:r>
              <a:rPr lang="en-US" dirty="0"/>
              <a:t>Documents</a:t>
            </a:r>
          </a:p>
          <a:p>
            <a:pPr lvl="0"/>
            <a:r>
              <a:rPr lang="en-US" dirty="0"/>
              <a:t>Location data</a:t>
            </a:r>
          </a:p>
          <a:p>
            <a:pPr lvl="0"/>
            <a:r>
              <a:rPr lang="en-US" dirty="0"/>
              <a:t>Social media data</a:t>
            </a:r>
          </a:p>
          <a:p>
            <a:pPr lvl="0"/>
            <a:r>
              <a:rPr lang="en-US" dirty="0"/>
              <a:t>eBooks</a:t>
            </a:r>
          </a:p>
        </p:txBody>
      </p:sp>
      <p:pic>
        <p:nvPicPr>
          <p:cNvPr id="3" name="Online Media 2">
            <a:hlinkClick r:id="" action="ppaction://media"/>
            <a:extLst>
              <a:ext uri="{FF2B5EF4-FFF2-40B4-BE49-F238E27FC236}">
                <a16:creationId xmlns:a16="http://schemas.microsoft.com/office/drawing/2014/main" xmlns="" id="{82484C82-B8D8-473D-9DD8-5A062291A445}"/>
              </a:ext>
            </a:extLst>
          </p:cNvPr>
          <p:cNvPicPr>
            <a:picLocks noRot="1" noChangeAspect="1"/>
          </p:cNvPicPr>
          <p:nvPr>
            <a:videoFile r:link="rId1"/>
          </p:nvPr>
        </p:nvPicPr>
        <p:blipFill>
          <a:blip r:embed="rId4"/>
          <a:stretch>
            <a:fillRect/>
          </a:stretch>
        </p:blipFill>
        <p:spPr>
          <a:xfrm>
            <a:off x="5034578" y="2378268"/>
            <a:ext cx="5542671" cy="4157003"/>
          </a:xfrm>
          <a:prstGeom prst="rect">
            <a:avLst/>
          </a:prstGeom>
        </p:spPr>
      </p:pic>
    </p:spTree>
    <p:extLst>
      <p:ext uri="{BB962C8B-B14F-4D97-AF65-F5344CB8AC3E}">
        <p14:creationId xmlns:p14="http://schemas.microsoft.com/office/powerpoint/2010/main" val="4087437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4578" y="322729"/>
            <a:ext cx="1807285" cy="523220"/>
          </a:xfrm>
          <a:prstGeom prst="rect">
            <a:avLst/>
          </a:prstGeom>
          <a:noFill/>
        </p:spPr>
        <p:txBody>
          <a:bodyPr wrap="square" rtlCol="0">
            <a:spAutoFit/>
          </a:bodyPr>
          <a:lstStyle/>
          <a:p>
            <a:pPr algn="ctr"/>
            <a:r>
              <a:rPr lang="en-US" sz="2800" dirty="0"/>
              <a:t>CIS101B</a:t>
            </a:r>
          </a:p>
        </p:txBody>
      </p:sp>
      <p:sp>
        <p:nvSpPr>
          <p:cNvPr id="2" name="TextBox 1"/>
          <p:cNvSpPr txBox="1"/>
          <p:nvPr/>
        </p:nvSpPr>
        <p:spPr>
          <a:xfrm>
            <a:off x="1111348" y="1023864"/>
            <a:ext cx="7076049" cy="3385542"/>
          </a:xfrm>
          <a:prstGeom prst="rect">
            <a:avLst/>
          </a:prstGeom>
          <a:noFill/>
        </p:spPr>
        <p:txBody>
          <a:bodyPr wrap="square" rtlCol="0">
            <a:spAutoFit/>
          </a:bodyPr>
          <a:lstStyle/>
          <a:p>
            <a:r>
              <a:rPr lang="en-US" sz="2800" b="1" dirty="0"/>
              <a:t>8.1 Notebook Computers:</a:t>
            </a:r>
          </a:p>
          <a:p>
            <a:r>
              <a:rPr lang="en-US" b="1" dirty="0"/>
              <a:t>Be aware of the following classifications for portable devices:</a:t>
            </a:r>
          </a:p>
          <a:p>
            <a:endParaRPr lang="en-US" sz="800" dirty="0"/>
          </a:p>
          <a:p>
            <a:pPr lvl="0"/>
            <a:r>
              <a:rPr lang="en-US" sz="2400" dirty="0"/>
              <a:t>O A </a:t>
            </a:r>
            <a:r>
              <a:rPr lang="en-US" sz="2400" i="1" dirty="0"/>
              <a:t>notebook</a:t>
            </a:r>
            <a:r>
              <a:rPr lang="en-US" sz="2400" dirty="0"/>
              <a:t> (or </a:t>
            </a:r>
            <a:r>
              <a:rPr lang="en-US" sz="2400" i="1" dirty="0"/>
              <a:t>laptop</a:t>
            </a:r>
            <a:r>
              <a:rPr lang="en-US" sz="2400" dirty="0"/>
              <a:t>)</a:t>
            </a:r>
          </a:p>
          <a:p>
            <a:pPr lvl="0"/>
            <a:endParaRPr lang="en-US" sz="1000" dirty="0"/>
          </a:p>
          <a:p>
            <a:pPr lvl="0"/>
            <a:r>
              <a:rPr lang="en-US" sz="2400" dirty="0"/>
              <a:t>O A Tablet PC</a:t>
            </a:r>
          </a:p>
          <a:p>
            <a:pPr lvl="0"/>
            <a:endParaRPr lang="en-US" sz="1000" dirty="0"/>
          </a:p>
          <a:p>
            <a:pPr lvl="0"/>
            <a:r>
              <a:rPr lang="en-US" sz="2400" dirty="0"/>
              <a:t>O A PDA (Personal Digital Assistant)</a:t>
            </a:r>
          </a:p>
          <a:p>
            <a:pPr lvl="0"/>
            <a:endParaRPr lang="en-US" sz="1000" dirty="0"/>
          </a:p>
          <a:p>
            <a:pPr lvl="0"/>
            <a:r>
              <a:rPr lang="en-US" sz="2400" dirty="0"/>
              <a:t>O A </a:t>
            </a:r>
            <a:r>
              <a:rPr lang="en-US" sz="2400" i="1" dirty="0"/>
              <a:t>smart phone</a:t>
            </a:r>
          </a:p>
          <a:p>
            <a:pPr lvl="0"/>
            <a:endParaRPr lang="en-US" sz="1000" dirty="0"/>
          </a:p>
          <a:p>
            <a:pPr lvl="0"/>
            <a:r>
              <a:rPr lang="en-US" sz="2400" dirty="0"/>
              <a:t>O A </a:t>
            </a:r>
            <a:r>
              <a:rPr lang="en-US" sz="2400" i="1" dirty="0" err="1"/>
              <a:t>netbook</a:t>
            </a:r>
            <a:endParaRPr lang="en-US" sz="2400" dirty="0"/>
          </a:p>
        </p:txBody>
      </p:sp>
    </p:spTree>
    <p:extLst>
      <p:ext uri="{BB962C8B-B14F-4D97-AF65-F5344CB8AC3E}">
        <p14:creationId xmlns:p14="http://schemas.microsoft.com/office/powerpoint/2010/main" val="9201532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4578" y="322729"/>
            <a:ext cx="1807285" cy="523220"/>
          </a:xfrm>
          <a:prstGeom prst="rect">
            <a:avLst/>
          </a:prstGeom>
          <a:noFill/>
        </p:spPr>
        <p:txBody>
          <a:bodyPr wrap="square" rtlCol="0">
            <a:spAutoFit/>
          </a:bodyPr>
          <a:lstStyle/>
          <a:p>
            <a:pPr algn="ctr"/>
            <a:r>
              <a:rPr lang="en-US" sz="2800" dirty="0"/>
              <a:t>CIS101B</a:t>
            </a:r>
          </a:p>
        </p:txBody>
      </p:sp>
      <p:sp>
        <p:nvSpPr>
          <p:cNvPr id="2" name="TextBox 1"/>
          <p:cNvSpPr txBox="1"/>
          <p:nvPr/>
        </p:nvSpPr>
        <p:spPr>
          <a:xfrm>
            <a:off x="483953" y="895573"/>
            <a:ext cx="11343941" cy="5216813"/>
          </a:xfrm>
          <a:prstGeom prst="rect">
            <a:avLst/>
          </a:prstGeom>
          <a:noFill/>
        </p:spPr>
        <p:txBody>
          <a:bodyPr wrap="square" rtlCol="0">
            <a:spAutoFit/>
          </a:bodyPr>
          <a:lstStyle/>
          <a:p>
            <a:r>
              <a:rPr lang="en-US" sz="2800" b="1" dirty="0"/>
              <a:t>8.6.6 Mobile Email Configuration:</a:t>
            </a:r>
          </a:p>
          <a:p>
            <a:r>
              <a:rPr lang="en-US" dirty="0"/>
              <a:t>You can configure email accounts on your mobile device using email service providers. </a:t>
            </a:r>
          </a:p>
          <a:p>
            <a:endParaRPr lang="en-US" sz="700" dirty="0"/>
          </a:p>
          <a:p>
            <a:r>
              <a:rPr lang="en-US" dirty="0"/>
              <a:t>Well-known email providers include:</a:t>
            </a:r>
          </a:p>
          <a:p>
            <a:pPr lvl="0"/>
            <a:endParaRPr lang="en-US" sz="700" dirty="0"/>
          </a:p>
          <a:p>
            <a:pPr lvl="0"/>
            <a:r>
              <a:rPr lang="en-US" dirty="0"/>
              <a:t>O Exchange (Microsoft)</a:t>
            </a:r>
          </a:p>
          <a:p>
            <a:pPr lvl="0"/>
            <a:r>
              <a:rPr lang="en-US" dirty="0"/>
              <a:t>O Google/Inbox (Google)</a:t>
            </a:r>
          </a:p>
          <a:p>
            <a:pPr lvl="0"/>
            <a:r>
              <a:rPr lang="en-US" dirty="0"/>
              <a:t>O </a:t>
            </a:r>
            <a:r>
              <a:rPr lang="en-US" dirty="0" err="1"/>
              <a:t>iCloud</a:t>
            </a:r>
            <a:r>
              <a:rPr lang="en-US" dirty="0"/>
              <a:t> (Apple)</a:t>
            </a:r>
          </a:p>
          <a:p>
            <a:pPr lvl="0"/>
            <a:r>
              <a:rPr lang="en-US" dirty="0"/>
              <a:t>O Outlook.com (Microsoft)</a:t>
            </a:r>
          </a:p>
          <a:p>
            <a:pPr lvl="0"/>
            <a:r>
              <a:rPr lang="en-US" dirty="0"/>
              <a:t>O Yahoo (Yahoo)</a:t>
            </a:r>
          </a:p>
          <a:p>
            <a:pPr lvl="0"/>
            <a:endParaRPr lang="en-US" sz="700" dirty="0"/>
          </a:p>
          <a:p>
            <a:r>
              <a:rPr lang="en-US" dirty="0"/>
              <a:t>You can also add your email account and setup </a:t>
            </a:r>
          </a:p>
          <a:p>
            <a:r>
              <a:rPr lang="en-US" dirty="0"/>
              <a:t>the IP addresses of your POP3, IMAP, or SMTP servers. </a:t>
            </a:r>
          </a:p>
          <a:p>
            <a:endParaRPr lang="en-US" sz="700" dirty="0"/>
          </a:p>
          <a:p>
            <a:r>
              <a:rPr lang="en-US" dirty="0"/>
              <a:t>To configure these email accounts, you may need to </a:t>
            </a:r>
          </a:p>
          <a:p>
            <a:r>
              <a:rPr lang="en-US" dirty="0"/>
              <a:t>modify the port settings. </a:t>
            </a:r>
          </a:p>
          <a:p>
            <a:endParaRPr lang="en-US" sz="700" dirty="0"/>
          </a:p>
          <a:p>
            <a:r>
              <a:rPr lang="en-US" dirty="0"/>
              <a:t>To encrypt your email, configure the SSL and S/MIME settings. </a:t>
            </a:r>
          </a:p>
          <a:p>
            <a:endParaRPr lang="en-US" sz="700" dirty="0"/>
          </a:p>
          <a:p>
            <a:r>
              <a:rPr lang="en-US" dirty="0"/>
              <a:t>Both SSL and S/MIME securely sign and encrypt email. It is used </a:t>
            </a:r>
          </a:p>
          <a:p>
            <a:r>
              <a:rPr lang="en-US" dirty="0"/>
              <a:t>to prove that the email came from the person says it is from.</a:t>
            </a:r>
          </a:p>
        </p:txBody>
      </p:sp>
      <p:pic>
        <p:nvPicPr>
          <p:cNvPr id="3" name="Online Media 2">
            <a:hlinkClick r:id="" action="ppaction://media"/>
            <a:extLst>
              <a:ext uri="{FF2B5EF4-FFF2-40B4-BE49-F238E27FC236}">
                <a16:creationId xmlns:a16="http://schemas.microsoft.com/office/drawing/2014/main" xmlns="" id="{63D0D9B2-9637-4BD8-9C59-21FB36FD0983}"/>
              </a:ext>
            </a:extLst>
          </p:cNvPr>
          <p:cNvPicPr>
            <a:picLocks noRot="1" noChangeAspect="1"/>
          </p:cNvPicPr>
          <p:nvPr>
            <a:videoFile r:link="rId1"/>
          </p:nvPr>
        </p:nvPicPr>
        <p:blipFill>
          <a:blip r:embed="rId4"/>
          <a:stretch>
            <a:fillRect/>
          </a:stretch>
        </p:blipFill>
        <p:spPr>
          <a:xfrm>
            <a:off x="6529062" y="1793630"/>
            <a:ext cx="5298832" cy="3974124"/>
          </a:xfrm>
          <a:prstGeom prst="rect">
            <a:avLst/>
          </a:prstGeom>
        </p:spPr>
      </p:pic>
    </p:spTree>
    <p:extLst>
      <p:ext uri="{BB962C8B-B14F-4D97-AF65-F5344CB8AC3E}">
        <p14:creationId xmlns:p14="http://schemas.microsoft.com/office/powerpoint/2010/main" val="36473971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4578" y="322729"/>
            <a:ext cx="1807285" cy="523220"/>
          </a:xfrm>
          <a:prstGeom prst="rect">
            <a:avLst/>
          </a:prstGeom>
          <a:noFill/>
        </p:spPr>
        <p:txBody>
          <a:bodyPr wrap="square" rtlCol="0">
            <a:spAutoFit/>
          </a:bodyPr>
          <a:lstStyle/>
          <a:p>
            <a:pPr algn="ctr"/>
            <a:r>
              <a:rPr lang="en-US" sz="2800" dirty="0"/>
              <a:t>CIS101B</a:t>
            </a:r>
          </a:p>
        </p:txBody>
      </p:sp>
      <p:sp>
        <p:nvSpPr>
          <p:cNvPr id="2" name="TextBox 1"/>
          <p:cNvSpPr txBox="1"/>
          <p:nvPr/>
        </p:nvSpPr>
        <p:spPr>
          <a:xfrm>
            <a:off x="483953" y="895573"/>
            <a:ext cx="11343941" cy="2246769"/>
          </a:xfrm>
          <a:prstGeom prst="rect">
            <a:avLst/>
          </a:prstGeom>
          <a:noFill/>
        </p:spPr>
        <p:txBody>
          <a:bodyPr wrap="square" rtlCol="0">
            <a:spAutoFit/>
          </a:bodyPr>
          <a:lstStyle/>
          <a:p>
            <a:r>
              <a:rPr lang="en-US" sz="2800" b="1" dirty="0"/>
              <a:t>8.6 Mobile Device Management</a:t>
            </a:r>
          </a:p>
          <a:p>
            <a:endParaRPr lang="en-US" sz="2800" b="1" dirty="0"/>
          </a:p>
          <a:p>
            <a:endParaRPr lang="en-US" sz="2800" b="1" dirty="0"/>
          </a:p>
          <a:p>
            <a:endParaRPr lang="en-US" sz="2800" b="1" dirty="0"/>
          </a:p>
          <a:p>
            <a:r>
              <a:rPr lang="en-US" sz="2800" b="1" dirty="0"/>
              <a:t>Do Lab 8.6.7</a:t>
            </a:r>
          </a:p>
        </p:txBody>
      </p:sp>
    </p:spTree>
    <p:extLst>
      <p:ext uri="{BB962C8B-B14F-4D97-AF65-F5344CB8AC3E}">
        <p14:creationId xmlns:p14="http://schemas.microsoft.com/office/powerpoint/2010/main" val="2846784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a:hlinkClick r:id="" action="ppaction://media"/>
            <a:extLst>
              <a:ext uri="{FF2B5EF4-FFF2-40B4-BE49-F238E27FC236}">
                <a16:creationId xmlns:a16="http://schemas.microsoft.com/office/drawing/2014/main" xmlns="" id="{B9DD2A8D-4F5C-4252-A9D2-EA13766C42AA}"/>
              </a:ext>
            </a:extLst>
          </p:cNvPr>
          <p:cNvPicPr>
            <a:picLocks noRot="1" noChangeAspect="1"/>
          </p:cNvPicPr>
          <p:nvPr>
            <a:videoFile r:link="rId1"/>
          </p:nvPr>
        </p:nvPicPr>
        <p:blipFill>
          <a:blip r:embed="rId4"/>
          <a:stretch>
            <a:fillRect/>
          </a:stretch>
        </p:blipFill>
        <p:spPr>
          <a:xfrm>
            <a:off x="2565010" y="1132450"/>
            <a:ext cx="7061980" cy="5296485"/>
          </a:xfrm>
          <a:prstGeom prst="rect">
            <a:avLst/>
          </a:prstGeom>
        </p:spPr>
      </p:pic>
      <p:sp>
        <p:nvSpPr>
          <p:cNvPr id="4" name="TextBox 3">
            <a:extLst>
              <a:ext uri="{FF2B5EF4-FFF2-40B4-BE49-F238E27FC236}">
                <a16:creationId xmlns:a16="http://schemas.microsoft.com/office/drawing/2014/main" xmlns="" id="{BB780359-2C5B-42C0-8431-031D7B599BF3}"/>
              </a:ext>
            </a:extLst>
          </p:cNvPr>
          <p:cNvSpPr txBox="1"/>
          <p:nvPr/>
        </p:nvSpPr>
        <p:spPr>
          <a:xfrm>
            <a:off x="483953" y="542872"/>
            <a:ext cx="11343941" cy="646331"/>
          </a:xfrm>
          <a:prstGeom prst="rect">
            <a:avLst/>
          </a:prstGeom>
          <a:noFill/>
        </p:spPr>
        <p:txBody>
          <a:bodyPr wrap="square" rtlCol="0">
            <a:spAutoFit/>
          </a:bodyPr>
          <a:lstStyle/>
          <a:p>
            <a:r>
              <a:rPr lang="en-US" sz="2800" b="1" dirty="0"/>
              <a:t>8.7.2 Mobile Device Security:</a:t>
            </a:r>
          </a:p>
          <a:p>
            <a:endParaRPr lang="en-US" sz="800" b="1" dirty="0"/>
          </a:p>
        </p:txBody>
      </p:sp>
    </p:spTree>
    <p:extLst>
      <p:ext uri="{BB962C8B-B14F-4D97-AF65-F5344CB8AC3E}">
        <p14:creationId xmlns:p14="http://schemas.microsoft.com/office/powerpoint/2010/main" val="21461379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4578" y="113721"/>
            <a:ext cx="1807285" cy="523220"/>
          </a:xfrm>
          <a:prstGeom prst="rect">
            <a:avLst/>
          </a:prstGeom>
          <a:noFill/>
        </p:spPr>
        <p:txBody>
          <a:bodyPr wrap="square" rtlCol="0">
            <a:spAutoFit/>
          </a:bodyPr>
          <a:lstStyle/>
          <a:p>
            <a:pPr algn="ctr"/>
            <a:r>
              <a:rPr lang="en-US" sz="2800" dirty="0"/>
              <a:t>CIS101B</a:t>
            </a:r>
          </a:p>
        </p:txBody>
      </p:sp>
      <p:sp>
        <p:nvSpPr>
          <p:cNvPr id="2" name="TextBox 1"/>
          <p:cNvSpPr txBox="1"/>
          <p:nvPr/>
        </p:nvSpPr>
        <p:spPr>
          <a:xfrm>
            <a:off x="483953" y="542872"/>
            <a:ext cx="11343941" cy="1877437"/>
          </a:xfrm>
          <a:prstGeom prst="rect">
            <a:avLst/>
          </a:prstGeom>
          <a:noFill/>
        </p:spPr>
        <p:txBody>
          <a:bodyPr wrap="square" rtlCol="0">
            <a:spAutoFit/>
          </a:bodyPr>
          <a:lstStyle/>
          <a:p>
            <a:r>
              <a:rPr lang="en-US" sz="2800" b="1" dirty="0"/>
              <a:t>8.7.2 Mobile Device Security:</a:t>
            </a:r>
          </a:p>
          <a:p>
            <a:r>
              <a:rPr lang="en-US" b="1" dirty="0"/>
              <a:t>Mobile devices are used for everything from making phone calls to managing bank accounts, and everything in between. As such, they pose a unique security threat. A single smartphone sometimes contains more personal information than a desktop computer. And all that information is in a device that can be lost essentially anywhere.</a:t>
            </a:r>
          </a:p>
          <a:p>
            <a:endParaRPr lang="en-US" sz="800" b="1" dirty="0"/>
          </a:p>
          <a:p>
            <a:r>
              <a:rPr lang="en-US" b="1" dirty="0"/>
              <a:t>The following table lists methods for securing your mobile device:</a:t>
            </a:r>
          </a:p>
          <a:p>
            <a:endParaRPr lang="en-US" sz="800" b="1" dirty="0"/>
          </a:p>
        </p:txBody>
      </p:sp>
      <p:pic>
        <p:nvPicPr>
          <p:cNvPr id="24578" name="Picture 2"/>
          <p:cNvPicPr>
            <a:picLocks noChangeAspect="1" noChangeArrowheads="1"/>
          </p:cNvPicPr>
          <p:nvPr/>
        </p:nvPicPr>
        <p:blipFill>
          <a:blip r:embed="rId3" cstate="print"/>
          <a:srcRect l="25865" t="32821" r="26720" b="26506"/>
          <a:stretch>
            <a:fillRect/>
          </a:stretch>
        </p:blipFill>
        <p:spPr bwMode="auto">
          <a:xfrm>
            <a:off x="1335546" y="2320341"/>
            <a:ext cx="8671095" cy="4183976"/>
          </a:xfrm>
          <a:prstGeom prst="rect">
            <a:avLst/>
          </a:prstGeom>
          <a:noFill/>
          <a:ln w="9525">
            <a:noFill/>
            <a:miter lim="800000"/>
            <a:headEnd/>
            <a:tailEnd/>
          </a:ln>
        </p:spPr>
      </p:pic>
    </p:spTree>
    <p:extLst>
      <p:ext uri="{BB962C8B-B14F-4D97-AF65-F5344CB8AC3E}">
        <p14:creationId xmlns:p14="http://schemas.microsoft.com/office/powerpoint/2010/main" val="17751927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srcRect l="25769" t="24444" r="26587" b="19487"/>
          <a:stretch>
            <a:fillRect/>
          </a:stretch>
        </p:blipFill>
        <p:spPr bwMode="auto">
          <a:xfrm>
            <a:off x="1486895" y="466159"/>
            <a:ext cx="8713177" cy="5767754"/>
          </a:xfrm>
          <a:prstGeom prst="rect">
            <a:avLst/>
          </a:prstGeom>
          <a:noFill/>
          <a:ln w="9525">
            <a:noFill/>
            <a:miter lim="800000"/>
            <a:headEnd/>
            <a:tailEnd/>
          </a:ln>
        </p:spPr>
      </p:pic>
    </p:spTree>
    <p:extLst>
      <p:ext uri="{BB962C8B-B14F-4D97-AF65-F5344CB8AC3E}">
        <p14:creationId xmlns:p14="http://schemas.microsoft.com/office/powerpoint/2010/main" val="35567412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rotWithShape="1">
          <a:blip r:embed="rId3" cstate="print"/>
          <a:srcRect l="25721" t="24444" r="26683" b="61746"/>
          <a:stretch/>
        </p:blipFill>
        <p:spPr bwMode="auto">
          <a:xfrm>
            <a:off x="1790977" y="633212"/>
            <a:ext cx="8704384" cy="1420671"/>
          </a:xfrm>
          <a:prstGeom prst="rect">
            <a:avLst/>
          </a:prstGeom>
          <a:noFill/>
          <a:ln w="9525">
            <a:noFill/>
            <a:miter lim="800000"/>
            <a:headEnd/>
            <a:tailEnd/>
          </a:ln>
        </p:spPr>
      </p:pic>
      <p:pic>
        <p:nvPicPr>
          <p:cNvPr id="3" name="Picture 2">
            <a:extLst>
              <a:ext uri="{FF2B5EF4-FFF2-40B4-BE49-F238E27FC236}">
                <a16:creationId xmlns:a16="http://schemas.microsoft.com/office/drawing/2014/main" xmlns="" id="{2294D3F7-919D-4DE6-8B9B-C96DBA0FD20D}"/>
              </a:ext>
            </a:extLst>
          </p:cNvPr>
          <p:cNvPicPr>
            <a:picLocks noChangeAspect="1" noChangeArrowheads="1"/>
          </p:cNvPicPr>
          <p:nvPr/>
        </p:nvPicPr>
        <p:blipFill rotWithShape="1">
          <a:blip r:embed="rId4" cstate="print"/>
          <a:srcRect l="25769" t="25556" r="26683" b="49221"/>
          <a:stretch/>
        </p:blipFill>
        <p:spPr bwMode="auto">
          <a:xfrm>
            <a:off x="1799769" y="2053883"/>
            <a:ext cx="8695592" cy="2594725"/>
          </a:xfrm>
          <a:prstGeom prst="rect">
            <a:avLst/>
          </a:prstGeom>
          <a:noFill/>
          <a:ln w="9525">
            <a:noFill/>
            <a:miter lim="800000"/>
            <a:headEnd/>
            <a:tailEnd/>
          </a:ln>
        </p:spPr>
      </p:pic>
    </p:spTree>
    <p:extLst>
      <p:ext uri="{BB962C8B-B14F-4D97-AF65-F5344CB8AC3E}">
        <p14:creationId xmlns:p14="http://schemas.microsoft.com/office/powerpoint/2010/main" val="4569294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rotWithShape="1">
          <a:blip r:embed="rId3" cstate="print"/>
          <a:srcRect l="25769" t="51463" r="26683" b="20171"/>
          <a:stretch/>
        </p:blipFill>
        <p:spPr bwMode="auto">
          <a:xfrm>
            <a:off x="1880227" y="1575583"/>
            <a:ext cx="8695592" cy="2918051"/>
          </a:xfrm>
          <a:prstGeom prst="rect">
            <a:avLst/>
          </a:prstGeom>
          <a:noFill/>
          <a:ln w="9525">
            <a:noFill/>
            <a:miter lim="800000"/>
            <a:headEnd/>
            <a:tailEnd/>
          </a:ln>
        </p:spPr>
      </p:pic>
    </p:spTree>
    <p:extLst>
      <p:ext uri="{BB962C8B-B14F-4D97-AF65-F5344CB8AC3E}">
        <p14:creationId xmlns:p14="http://schemas.microsoft.com/office/powerpoint/2010/main" val="27236351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4578" y="113721"/>
            <a:ext cx="1807285" cy="523220"/>
          </a:xfrm>
          <a:prstGeom prst="rect">
            <a:avLst/>
          </a:prstGeom>
          <a:noFill/>
        </p:spPr>
        <p:txBody>
          <a:bodyPr wrap="square" rtlCol="0">
            <a:spAutoFit/>
          </a:bodyPr>
          <a:lstStyle/>
          <a:p>
            <a:pPr algn="ctr"/>
            <a:r>
              <a:rPr lang="en-US" sz="2800" dirty="0"/>
              <a:t>CIS101B</a:t>
            </a:r>
          </a:p>
        </p:txBody>
      </p:sp>
      <p:sp>
        <p:nvSpPr>
          <p:cNvPr id="2" name="TextBox 1"/>
          <p:cNvSpPr txBox="1"/>
          <p:nvPr/>
        </p:nvSpPr>
        <p:spPr>
          <a:xfrm>
            <a:off x="523192" y="578509"/>
            <a:ext cx="11343941" cy="1184940"/>
          </a:xfrm>
          <a:prstGeom prst="rect">
            <a:avLst/>
          </a:prstGeom>
          <a:noFill/>
        </p:spPr>
        <p:txBody>
          <a:bodyPr wrap="square" rtlCol="0">
            <a:spAutoFit/>
          </a:bodyPr>
          <a:lstStyle/>
          <a:p>
            <a:r>
              <a:rPr lang="en-US" sz="2400" b="1" dirty="0"/>
              <a:t>8.8.3 Mobile Device Troubleshooting:</a:t>
            </a:r>
          </a:p>
          <a:p>
            <a:r>
              <a:rPr lang="en-US" sz="1600" dirty="0"/>
              <a:t>Mobile devices present a unique challenge for troubleshooting. Because of their mobile nature, they are prone to a variety of problems that can manifest in various ways. </a:t>
            </a:r>
          </a:p>
          <a:p>
            <a:endParaRPr lang="en-US" sz="700" dirty="0"/>
          </a:p>
          <a:p>
            <a:endParaRPr lang="en-US" sz="800" dirty="0"/>
          </a:p>
        </p:txBody>
      </p:sp>
      <p:pic>
        <p:nvPicPr>
          <p:cNvPr id="3" name="Online Media 2">
            <a:hlinkClick r:id="" action="ppaction://media"/>
            <a:extLst>
              <a:ext uri="{FF2B5EF4-FFF2-40B4-BE49-F238E27FC236}">
                <a16:creationId xmlns:a16="http://schemas.microsoft.com/office/drawing/2014/main" xmlns="" id="{E148F2BA-0D41-455A-B743-31C601535BEF}"/>
              </a:ext>
            </a:extLst>
          </p:cNvPr>
          <p:cNvPicPr>
            <a:picLocks noRot="1" noChangeAspect="1"/>
          </p:cNvPicPr>
          <p:nvPr>
            <a:videoFile r:link="rId1"/>
          </p:nvPr>
        </p:nvPicPr>
        <p:blipFill>
          <a:blip r:embed="rId4"/>
          <a:stretch>
            <a:fillRect/>
          </a:stretch>
        </p:blipFill>
        <p:spPr>
          <a:xfrm>
            <a:off x="2808158" y="1584398"/>
            <a:ext cx="6496897" cy="4872673"/>
          </a:xfrm>
          <a:prstGeom prst="rect">
            <a:avLst/>
          </a:prstGeom>
        </p:spPr>
      </p:pic>
    </p:spTree>
    <p:extLst>
      <p:ext uri="{BB962C8B-B14F-4D97-AF65-F5344CB8AC3E}">
        <p14:creationId xmlns:p14="http://schemas.microsoft.com/office/powerpoint/2010/main" val="39655804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4578" y="113721"/>
            <a:ext cx="1807285" cy="523220"/>
          </a:xfrm>
          <a:prstGeom prst="rect">
            <a:avLst/>
          </a:prstGeom>
          <a:noFill/>
        </p:spPr>
        <p:txBody>
          <a:bodyPr wrap="square" rtlCol="0">
            <a:spAutoFit/>
          </a:bodyPr>
          <a:lstStyle/>
          <a:p>
            <a:pPr algn="ctr"/>
            <a:r>
              <a:rPr lang="en-US" sz="2800" dirty="0"/>
              <a:t>CIS101B</a:t>
            </a:r>
          </a:p>
        </p:txBody>
      </p:sp>
      <p:pic>
        <p:nvPicPr>
          <p:cNvPr id="31746" name="Picture 2"/>
          <p:cNvPicPr>
            <a:picLocks noChangeAspect="1" noChangeArrowheads="1"/>
          </p:cNvPicPr>
          <p:nvPr/>
        </p:nvPicPr>
        <p:blipFill>
          <a:blip r:embed="rId3" cstate="print"/>
          <a:srcRect l="25673" t="26923" r="26683" b="25129"/>
          <a:stretch>
            <a:fillRect/>
          </a:stretch>
        </p:blipFill>
        <p:spPr bwMode="auto">
          <a:xfrm>
            <a:off x="1605508" y="925515"/>
            <a:ext cx="8713177" cy="4932485"/>
          </a:xfrm>
          <a:prstGeom prst="rect">
            <a:avLst/>
          </a:prstGeom>
          <a:noFill/>
          <a:ln w="9525">
            <a:noFill/>
            <a:miter lim="800000"/>
            <a:headEnd/>
            <a:tailEnd/>
          </a:ln>
        </p:spPr>
      </p:pic>
    </p:spTree>
    <p:extLst>
      <p:ext uri="{BB962C8B-B14F-4D97-AF65-F5344CB8AC3E}">
        <p14:creationId xmlns:p14="http://schemas.microsoft.com/office/powerpoint/2010/main" val="39039931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4578" y="113721"/>
            <a:ext cx="1807285" cy="523220"/>
          </a:xfrm>
          <a:prstGeom prst="rect">
            <a:avLst/>
          </a:prstGeom>
          <a:noFill/>
        </p:spPr>
        <p:txBody>
          <a:bodyPr wrap="square" rtlCol="0">
            <a:spAutoFit/>
          </a:bodyPr>
          <a:lstStyle/>
          <a:p>
            <a:pPr algn="ctr"/>
            <a:r>
              <a:rPr lang="en-US" sz="2800" dirty="0"/>
              <a:t>CIS101B</a:t>
            </a:r>
          </a:p>
        </p:txBody>
      </p:sp>
      <p:pic>
        <p:nvPicPr>
          <p:cNvPr id="33794" name="Picture 2"/>
          <p:cNvPicPr>
            <a:picLocks noChangeAspect="1" noChangeArrowheads="1"/>
          </p:cNvPicPr>
          <p:nvPr/>
        </p:nvPicPr>
        <p:blipFill>
          <a:blip r:embed="rId3" cstate="print"/>
          <a:srcRect l="25817" t="42906" r="26683" b="11282"/>
          <a:stretch>
            <a:fillRect/>
          </a:stretch>
        </p:blipFill>
        <p:spPr bwMode="auto">
          <a:xfrm>
            <a:off x="1732084" y="1058395"/>
            <a:ext cx="8686800" cy="4712677"/>
          </a:xfrm>
          <a:prstGeom prst="rect">
            <a:avLst/>
          </a:prstGeom>
          <a:noFill/>
          <a:ln w="9525">
            <a:noFill/>
            <a:miter lim="800000"/>
            <a:headEnd/>
            <a:tailEnd/>
          </a:ln>
        </p:spPr>
      </p:pic>
      <p:sp>
        <p:nvSpPr>
          <p:cNvPr id="5" name="TextBox 4"/>
          <p:cNvSpPr txBox="1"/>
          <p:nvPr/>
        </p:nvSpPr>
        <p:spPr>
          <a:xfrm>
            <a:off x="4732020" y="5966460"/>
            <a:ext cx="2766060" cy="523220"/>
          </a:xfrm>
          <a:prstGeom prst="rect">
            <a:avLst/>
          </a:prstGeom>
          <a:noFill/>
        </p:spPr>
        <p:txBody>
          <a:bodyPr wrap="square" rtlCol="0">
            <a:spAutoFit/>
          </a:bodyPr>
          <a:lstStyle/>
          <a:p>
            <a:pPr algn="ctr"/>
            <a:r>
              <a:rPr lang="en-US" sz="2800" b="1" dirty="0"/>
              <a:t>END of Class 2</a:t>
            </a:r>
          </a:p>
        </p:txBody>
      </p:sp>
    </p:spTree>
    <p:extLst>
      <p:ext uri="{BB962C8B-B14F-4D97-AF65-F5344CB8AC3E}">
        <p14:creationId xmlns:p14="http://schemas.microsoft.com/office/powerpoint/2010/main" val="3053581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4578" y="322729"/>
            <a:ext cx="1807285" cy="523220"/>
          </a:xfrm>
          <a:prstGeom prst="rect">
            <a:avLst/>
          </a:prstGeom>
          <a:noFill/>
        </p:spPr>
        <p:txBody>
          <a:bodyPr wrap="square" rtlCol="0">
            <a:spAutoFit/>
          </a:bodyPr>
          <a:lstStyle/>
          <a:p>
            <a:pPr algn="ctr"/>
            <a:r>
              <a:rPr lang="en-US" sz="2800" dirty="0"/>
              <a:t>CIS101B</a:t>
            </a:r>
          </a:p>
        </p:txBody>
      </p:sp>
      <p:sp>
        <p:nvSpPr>
          <p:cNvPr id="2" name="TextBox 1"/>
          <p:cNvSpPr txBox="1"/>
          <p:nvPr/>
        </p:nvSpPr>
        <p:spPr>
          <a:xfrm>
            <a:off x="446440" y="852802"/>
            <a:ext cx="11343941" cy="800219"/>
          </a:xfrm>
          <a:prstGeom prst="rect">
            <a:avLst/>
          </a:prstGeom>
          <a:noFill/>
        </p:spPr>
        <p:txBody>
          <a:bodyPr wrap="square" rtlCol="0">
            <a:spAutoFit/>
          </a:bodyPr>
          <a:lstStyle/>
          <a:p>
            <a:r>
              <a:rPr lang="en-US" sz="2800" b="1" dirty="0"/>
              <a:t>8.1 Notebook Computers:</a:t>
            </a:r>
          </a:p>
          <a:p>
            <a:r>
              <a:rPr lang="en-US" b="1" dirty="0"/>
              <a:t>The following table describes various components in a notebook system:</a:t>
            </a:r>
          </a:p>
        </p:txBody>
      </p:sp>
      <p:pic>
        <p:nvPicPr>
          <p:cNvPr id="1026" name="Picture 2"/>
          <p:cNvPicPr>
            <a:picLocks noChangeAspect="1" noChangeArrowheads="1"/>
          </p:cNvPicPr>
          <p:nvPr/>
        </p:nvPicPr>
        <p:blipFill>
          <a:blip r:embed="rId2" cstate="print"/>
          <a:srcRect l="25913" t="24359" r="26731" b="30769"/>
          <a:stretch>
            <a:fillRect/>
          </a:stretch>
        </p:blipFill>
        <p:spPr bwMode="auto">
          <a:xfrm>
            <a:off x="1362974" y="1719145"/>
            <a:ext cx="8660423" cy="4615961"/>
          </a:xfrm>
          <a:prstGeom prst="rect">
            <a:avLst/>
          </a:prstGeom>
          <a:noFill/>
          <a:ln w="9525">
            <a:noFill/>
            <a:miter lim="800000"/>
            <a:headEnd/>
            <a:tailEnd/>
          </a:ln>
        </p:spPr>
      </p:pic>
    </p:spTree>
    <p:extLst>
      <p:ext uri="{BB962C8B-B14F-4D97-AF65-F5344CB8AC3E}">
        <p14:creationId xmlns:p14="http://schemas.microsoft.com/office/powerpoint/2010/main" val="2780461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4578" y="322729"/>
            <a:ext cx="1807285" cy="523220"/>
          </a:xfrm>
          <a:prstGeom prst="rect">
            <a:avLst/>
          </a:prstGeom>
          <a:noFill/>
        </p:spPr>
        <p:txBody>
          <a:bodyPr wrap="square" rtlCol="0">
            <a:spAutoFit/>
          </a:bodyPr>
          <a:lstStyle/>
          <a:p>
            <a:pPr algn="ctr"/>
            <a:r>
              <a:rPr lang="en-US" sz="2800" dirty="0"/>
              <a:t>CIS101B</a:t>
            </a:r>
          </a:p>
        </p:txBody>
      </p:sp>
      <p:sp>
        <p:nvSpPr>
          <p:cNvPr id="2" name="TextBox 1"/>
          <p:cNvSpPr txBox="1"/>
          <p:nvPr/>
        </p:nvSpPr>
        <p:spPr>
          <a:xfrm>
            <a:off x="472319" y="716708"/>
            <a:ext cx="11343941" cy="1077218"/>
          </a:xfrm>
          <a:prstGeom prst="rect">
            <a:avLst/>
          </a:prstGeom>
          <a:noFill/>
        </p:spPr>
        <p:txBody>
          <a:bodyPr wrap="square" rtlCol="0">
            <a:spAutoFit/>
          </a:bodyPr>
          <a:lstStyle/>
          <a:p>
            <a:r>
              <a:rPr lang="en-US" sz="2800" b="1" dirty="0"/>
              <a:t>8.1 Notebook Computers:</a:t>
            </a:r>
          </a:p>
          <a:p>
            <a:r>
              <a:rPr lang="en-US" b="1" dirty="0"/>
              <a:t>The following table describes various components in a notebook system:</a:t>
            </a:r>
          </a:p>
          <a:p>
            <a:endParaRPr lang="en-US" b="1" dirty="0"/>
          </a:p>
        </p:txBody>
      </p:sp>
      <p:pic>
        <p:nvPicPr>
          <p:cNvPr id="2050" name="Picture 2"/>
          <p:cNvPicPr>
            <a:picLocks noChangeAspect="1" noChangeArrowheads="1"/>
          </p:cNvPicPr>
          <p:nvPr/>
        </p:nvPicPr>
        <p:blipFill rotWithShape="1">
          <a:blip r:embed="rId2" cstate="print"/>
          <a:srcRect l="27249" t="25553" r="27443" b="26233"/>
          <a:stretch/>
        </p:blipFill>
        <p:spPr bwMode="auto">
          <a:xfrm>
            <a:off x="1983545" y="1575582"/>
            <a:ext cx="8285870" cy="4959689"/>
          </a:xfrm>
          <a:prstGeom prst="rect">
            <a:avLst/>
          </a:prstGeom>
          <a:noFill/>
          <a:ln w="9525">
            <a:noFill/>
            <a:miter lim="800000"/>
            <a:headEnd/>
            <a:tailEnd/>
          </a:ln>
        </p:spPr>
      </p:pic>
    </p:spTree>
    <p:extLst>
      <p:ext uri="{BB962C8B-B14F-4D97-AF65-F5344CB8AC3E}">
        <p14:creationId xmlns:p14="http://schemas.microsoft.com/office/powerpoint/2010/main" val="3945885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4578" y="322729"/>
            <a:ext cx="1807285" cy="523220"/>
          </a:xfrm>
          <a:prstGeom prst="rect">
            <a:avLst/>
          </a:prstGeom>
          <a:noFill/>
        </p:spPr>
        <p:txBody>
          <a:bodyPr wrap="square" rtlCol="0">
            <a:spAutoFit/>
          </a:bodyPr>
          <a:lstStyle/>
          <a:p>
            <a:pPr algn="ctr"/>
            <a:r>
              <a:rPr lang="en-US" sz="2800" dirty="0"/>
              <a:t>CIS101B</a:t>
            </a:r>
          </a:p>
        </p:txBody>
      </p:sp>
      <p:sp>
        <p:nvSpPr>
          <p:cNvPr id="2" name="TextBox 1"/>
          <p:cNvSpPr txBox="1"/>
          <p:nvPr/>
        </p:nvSpPr>
        <p:spPr>
          <a:xfrm>
            <a:off x="686782" y="689619"/>
            <a:ext cx="11343941" cy="1077218"/>
          </a:xfrm>
          <a:prstGeom prst="rect">
            <a:avLst/>
          </a:prstGeom>
          <a:noFill/>
        </p:spPr>
        <p:txBody>
          <a:bodyPr wrap="square" rtlCol="0">
            <a:spAutoFit/>
          </a:bodyPr>
          <a:lstStyle/>
          <a:p>
            <a:r>
              <a:rPr lang="en-US" sz="2800" b="1" dirty="0"/>
              <a:t>8.1 Notebook Computers:</a:t>
            </a:r>
          </a:p>
          <a:p>
            <a:r>
              <a:rPr lang="en-US" b="1" dirty="0"/>
              <a:t>The following table describes various components in a notebook system:</a:t>
            </a:r>
          </a:p>
          <a:p>
            <a:endParaRPr lang="en-US" b="1" dirty="0"/>
          </a:p>
        </p:txBody>
      </p:sp>
      <p:pic>
        <p:nvPicPr>
          <p:cNvPr id="3074" name="Picture 2"/>
          <p:cNvPicPr>
            <a:picLocks noChangeAspect="1" noChangeArrowheads="1"/>
          </p:cNvPicPr>
          <p:nvPr/>
        </p:nvPicPr>
        <p:blipFill>
          <a:blip r:embed="rId2" cstate="print"/>
          <a:srcRect l="25769" t="24444" r="26683" b="48026"/>
          <a:stretch>
            <a:fillRect/>
          </a:stretch>
        </p:blipFill>
        <p:spPr bwMode="auto">
          <a:xfrm>
            <a:off x="686783" y="1506586"/>
            <a:ext cx="8695592" cy="2831953"/>
          </a:xfrm>
          <a:prstGeom prst="rect">
            <a:avLst/>
          </a:prstGeom>
          <a:noFill/>
          <a:ln w="9525">
            <a:noFill/>
            <a:miter lim="800000"/>
            <a:headEnd/>
            <a:tailEnd/>
          </a:ln>
        </p:spPr>
      </p:pic>
      <p:pic>
        <p:nvPicPr>
          <p:cNvPr id="1026" name="Picture 2" descr="Image result for 2.5 vs 3.5 hdd">
            <a:extLst>
              <a:ext uri="{FF2B5EF4-FFF2-40B4-BE49-F238E27FC236}">
                <a16:creationId xmlns:a16="http://schemas.microsoft.com/office/drawing/2014/main" xmlns="" id="{C618DAF6-A916-4FAB-8A18-DDF8A741C5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69" t="11386" r="7879" b="8000"/>
          <a:stretch/>
        </p:blipFill>
        <p:spPr bwMode="auto">
          <a:xfrm>
            <a:off x="1255042" y="4473526"/>
            <a:ext cx="3359161" cy="22002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aptop docking station">
            <a:extLst>
              <a:ext uri="{FF2B5EF4-FFF2-40B4-BE49-F238E27FC236}">
                <a16:creationId xmlns:a16="http://schemas.microsoft.com/office/drawing/2014/main" xmlns="" id="{77CF8778-F2B5-4AEF-8522-69B9D39209D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04" t="22270" r="2302" b="9569"/>
          <a:stretch/>
        </p:blipFill>
        <p:spPr bwMode="auto">
          <a:xfrm>
            <a:off x="5267806" y="4437387"/>
            <a:ext cx="4635849" cy="2236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527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4578" y="322729"/>
            <a:ext cx="1807285" cy="523220"/>
          </a:xfrm>
          <a:prstGeom prst="rect">
            <a:avLst/>
          </a:prstGeom>
          <a:noFill/>
        </p:spPr>
        <p:txBody>
          <a:bodyPr wrap="square" rtlCol="0">
            <a:spAutoFit/>
          </a:bodyPr>
          <a:lstStyle/>
          <a:p>
            <a:pPr algn="ctr"/>
            <a:r>
              <a:rPr lang="en-US" sz="2800" dirty="0"/>
              <a:t>CIS101B</a:t>
            </a:r>
          </a:p>
        </p:txBody>
      </p:sp>
      <p:sp>
        <p:nvSpPr>
          <p:cNvPr id="2" name="TextBox 1"/>
          <p:cNvSpPr txBox="1"/>
          <p:nvPr/>
        </p:nvSpPr>
        <p:spPr>
          <a:xfrm>
            <a:off x="446440" y="949621"/>
            <a:ext cx="11343941" cy="1077218"/>
          </a:xfrm>
          <a:prstGeom prst="rect">
            <a:avLst/>
          </a:prstGeom>
          <a:noFill/>
        </p:spPr>
        <p:txBody>
          <a:bodyPr wrap="square" rtlCol="0">
            <a:spAutoFit/>
          </a:bodyPr>
          <a:lstStyle/>
          <a:p>
            <a:r>
              <a:rPr lang="en-US" sz="2800" b="1" dirty="0"/>
              <a:t>8.1 Notebook Computers:</a:t>
            </a:r>
          </a:p>
          <a:p>
            <a:r>
              <a:rPr lang="en-US" b="1" dirty="0"/>
              <a:t>The following table describes various components in a notebook system:</a:t>
            </a:r>
          </a:p>
          <a:p>
            <a:endParaRPr lang="en-US" b="1" dirty="0"/>
          </a:p>
        </p:txBody>
      </p:sp>
      <p:pic>
        <p:nvPicPr>
          <p:cNvPr id="5" name="Picture 2"/>
          <p:cNvPicPr>
            <a:picLocks noChangeAspect="1" noChangeArrowheads="1"/>
          </p:cNvPicPr>
          <p:nvPr/>
        </p:nvPicPr>
        <p:blipFill>
          <a:blip r:embed="rId2" cstate="print"/>
          <a:srcRect l="25769" t="51303" r="26683" b="10513"/>
          <a:stretch>
            <a:fillRect/>
          </a:stretch>
        </p:blipFill>
        <p:spPr bwMode="auto">
          <a:xfrm>
            <a:off x="1457533" y="1958197"/>
            <a:ext cx="8695592" cy="3928004"/>
          </a:xfrm>
          <a:prstGeom prst="rect">
            <a:avLst/>
          </a:prstGeom>
          <a:noFill/>
          <a:ln w="9525">
            <a:noFill/>
            <a:miter lim="800000"/>
            <a:headEnd/>
            <a:tailEnd/>
          </a:ln>
        </p:spPr>
      </p:pic>
    </p:spTree>
    <p:extLst>
      <p:ext uri="{BB962C8B-B14F-4D97-AF65-F5344CB8AC3E}">
        <p14:creationId xmlns:p14="http://schemas.microsoft.com/office/powerpoint/2010/main" val="1591952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4578" y="322729"/>
            <a:ext cx="1807285" cy="523220"/>
          </a:xfrm>
          <a:prstGeom prst="rect">
            <a:avLst/>
          </a:prstGeom>
          <a:noFill/>
        </p:spPr>
        <p:txBody>
          <a:bodyPr wrap="square" rtlCol="0">
            <a:spAutoFit/>
          </a:bodyPr>
          <a:lstStyle/>
          <a:p>
            <a:pPr algn="ctr"/>
            <a:r>
              <a:rPr lang="en-US" sz="2800" dirty="0"/>
              <a:t>CIS101B</a:t>
            </a:r>
          </a:p>
        </p:txBody>
      </p:sp>
      <p:sp>
        <p:nvSpPr>
          <p:cNvPr id="2" name="TextBox 1"/>
          <p:cNvSpPr txBox="1"/>
          <p:nvPr/>
        </p:nvSpPr>
        <p:spPr>
          <a:xfrm>
            <a:off x="424925" y="845949"/>
            <a:ext cx="11343941" cy="3847207"/>
          </a:xfrm>
          <a:prstGeom prst="rect">
            <a:avLst/>
          </a:prstGeom>
          <a:noFill/>
        </p:spPr>
        <p:txBody>
          <a:bodyPr wrap="square" rtlCol="0">
            <a:spAutoFit/>
          </a:bodyPr>
          <a:lstStyle/>
          <a:p>
            <a:r>
              <a:rPr lang="en-US" sz="2800" b="1" dirty="0"/>
              <a:t>8.1.4 Notebook Special Keys:</a:t>
            </a:r>
          </a:p>
          <a:p>
            <a:r>
              <a:rPr lang="en-US" dirty="0"/>
              <a:t>The </a:t>
            </a:r>
            <a:r>
              <a:rPr lang="en-US" b="1" dirty="0"/>
              <a:t>Fn</a:t>
            </a:r>
            <a:r>
              <a:rPr lang="en-US" dirty="0"/>
              <a:t> key (short for function) is a keyboard modifier key that allows the keyboard to perform additional functions without needing to add additional keys. </a:t>
            </a:r>
          </a:p>
          <a:p>
            <a:endParaRPr lang="en-US" dirty="0"/>
          </a:p>
          <a:p>
            <a:r>
              <a:rPr lang="en-US" b="1" dirty="0"/>
              <a:t>Icon		Function</a:t>
            </a:r>
          </a:p>
          <a:p>
            <a:r>
              <a:rPr lang="en-US" sz="1600" i="1" dirty="0"/>
              <a:t>		</a:t>
            </a:r>
          </a:p>
          <a:p>
            <a:r>
              <a:rPr lang="en-US" sz="1600" i="1" dirty="0"/>
              <a:t>		</a:t>
            </a:r>
            <a:r>
              <a:rPr lang="en-US" sz="1600" dirty="0"/>
              <a:t>Dual displays</a:t>
            </a:r>
          </a:p>
          <a:p>
            <a:endParaRPr lang="en-US" sz="1600" dirty="0"/>
          </a:p>
          <a:p>
            <a:r>
              <a:rPr lang="en-US" sz="1600" dirty="0"/>
              <a:t>		</a:t>
            </a:r>
          </a:p>
          <a:p>
            <a:r>
              <a:rPr lang="en-US" sz="1600" dirty="0"/>
              <a:t>		Wireless (on/off)</a:t>
            </a:r>
          </a:p>
          <a:p>
            <a:r>
              <a:rPr lang="en-US" sz="1600" dirty="0"/>
              <a:t>		Cellular (on/off)</a:t>
            </a:r>
          </a:p>
          <a:p>
            <a:endParaRPr lang="en-US" sz="1600" dirty="0"/>
          </a:p>
          <a:p>
            <a:endParaRPr lang="en-US" sz="1600" dirty="0"/>
          </a:p>
          <a:p>
            <a:r>
              <a:rPr lang="en-US" sz="1600" dirty="0"/>
              <a:t>		Bluetooth (on/off)</a:t>
            </a:r>
          </a:p>
        </p:txBody>
      </p:sp>
      <p:pic>
        <p:nvPicPr>
          <p:cNvPr id="5" name="Picture 4" descr="http://cdn.testout.com/pcpro2016-en-us/en-us/resources/text/notebook_keys/dual-displays-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086" y="2482906"/>
            <a:ext cx="746118" cy="761345"/>
          </a:xfrm>
          <a:prstGeom prst="rect">
            <a:avLst/>
          </a:prstGeom>
          <a:noFill/>
          <a:ln>
            <a:noFill/>
          </a:ln>
        </p:spPr>
      </p:pic>
      <p:pic>
        <p:nvPicPr>
          <p:cNvPr id="6" name="Picture 5" descr="http://cdn.testout.com/pcpro2016-en-us/en-us/resources/text/notebook_keys/wireless-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219" y="3249806"/>
            <a:ext cx="746118" cy="761345"/>
          </a:xfrm>
          <a:prstGeom prst="rect">
            <a:avLst/>
          </a:prstGeom>
          <a:noFill/>
          <a:ln>
            <a:noFill/>
          </a:ln>
        </p:spPr>
      </p:pic>
      <p:pic>
        <p:nvPicPr>
          <p:cNvPr id="7" name="Picture 6" descr="http://cdn.testout.com/pcpro2016-en-us/en-us/resources/text/notebook_keys/bluetooth-01.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219" y="4092451"/>
            <a:ext cx="746118" cy="761345"/>
          </a:xfrm>
          <a:prstGeom prst="rect">
            <a:avLst/>
          </a:prstGeom>
          <a:noFill/>
          <a:ln>
            <a:noFill/>
          </a:ln>
        </p:spPr>
      </p:pic>
      <p:pic>
        <p:nvPicPr>
          <p:cNvPr id="3" name="Picture 2">
            <a:extLst>
              <a:ext uri="{FF2B5EF4-FFF2-40B4-BE49-F238E27FC236}">
                <a16:creationId xmlns:a16="http://schemas.microsoft.com/office/drawing/2014/main" xmlns="" id="{14A6E177-6733-4D3F-AEEC-08144CB4E186}"/>
              </a:ext>
            </a:extLst>
          </p:cNvPr>
          <p:cNvPicPr>
            <a:picLocks noChangeAspect="1"/>
          </p:cNvPicPr>
          <p:nvPr/>
        </p:nvPicPr>
        <p:blipFill>
          <a:blip r:embed="rId5"/>
          <a:stretch>
            <a:fillRect/>
          </a:stretch>
        </p:blipFill>
        <p:spPr>
          <a:xfrm>
            <a:off x="5187431" y="1894891"/>
            <a:ext cx="5374822" cy="4566842"/>
          </a:xfrm>
          <a:prstGeom prst="rect">
            <a:avLst/>
          </a:prstGeom>
        </p:spPr>
      </p:pic>
    </p:spTree>
    <p:extLst>
      <p:ext uri="{BB962C8B-B14F-4D97-AF65-F5344CB8AC3E}">
        <p14:creationId xmlns:p14="http://schemas.microsoft.com/office/powerpoint/2010/main" val="29031026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1290</TotalTime>
  <Words>2050</Words>
  <Application>Microsoft Office PowerPoint</Application>
  <PresentationFormat>Widescreen</PresentationFormat>
  <Paragraphs>409</Paragraphs>
  <Slides>49</Slides>
  <Notes>36</Notes>
  <HiddenSlides>0</HiddenSlides>
  <MMClips>10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Bradford Bridge</dc:creator>
  <cp:lastModifiedBy>Ricardo Del Rosario</cp:lastModifiedBy>
  <cp:revision>318</cp:revision>
  <dcterms:created xsi:type="dcterms:W3CDTF">2017-03-14T16:59:06Z</dcterms:created>
  <dcterms:modified xsi:type="dcterms:W3CDTF">2019-01-11T04:16:27Z</dcterms:modified>
</cp:coreProperties>
</file>