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4" r:id="rId38"/>
    <p:sldId id="295" r:id="rId39"/>
    <p:sldId id="296" r:id="rId40"/>
    <p:sldId id="297" r:id="rId41"/>
    <p:sldId id="298" r:id="rId42"/>
    <p:sldId id="299" r:id="rId43"/>
    <p:sldId id="300" r:id="rId44"/>
    <p:sldId id="30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AC84B2-DFA6-9C26-CA89-0B3498C1EB73}" v="32" dt="2019-03-11T08:30:35.4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250" d="100"/>
          <a:sy n="250" d="100"/>
        </p:scale>
        <p:origin x="192" y="5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CIS101A</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dirty="0">
                <a:cs typeface="Calibri"/>
              </a:rPr>
              <a:t>Week 2 - 1001</a:t>
            </a:r>
          </a:p>
          <a:p>
            <a:r>
              <a:rPr lang="en-US" dirty="0">
                <a:cs typeface="Calibri"/>
              </a:rPr>
              <a:t>Chapters 4-6</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08E0B-F915-41FA-A556-64A64608BD46}"/>
              </a:ext>
            </a:extLst>
          </p:cNvPr>
          <p:cNvSpPr>
            <a:spLocks noGrp="1"/>
          </p:cNvSpPr>
          <p:nvPr>
            <p:ph type="title"/>
          </p:nvPr>
        </p:nvSpPr>
        <p:spPr/>
        <p:txBody>
          <a:bodyPr/>
          <a:lstStyle/>
          <a:p>
            <a:pPr algn="ctr"/>
            <a:r>
              <a:rPr lang="en-US">
                <a:cs typeface="Calibri Light"/>
              </a:rPr>
              <a:t>LCD – Liquid Crystal Display</a:t>
            </a:r>
          </a:p>
        </p:txBody>
      </p:sp>
      <p:sp>
        <p:nvSpPr>
          <p:cNvPr id="3" name="Text Placeholder 2">
            <a:extLst>
              <a:ext uri="{FF2B5EF4-FFF2-40B4-BE49-F238E27FC236}">
                <a16:creationId xmlns:a16="http://schemas.microsoft.com/office/drawing/2014/main" id="{DD8DB868-268E-4BC6-A62E-CA826D5413DD}"/>
              </a:ext>
            </a:extLst>
          </p:cNvPr>
          <p:cNvSpPr>
            <a:spLocks noGrp="1"/>
          </p:cNvSpPr>
          <p:nvPr>
            <p:ph type="body" idx="1"/>
          </p:nvPr>
        </p:nvSpPr>
        <p:spPr/>
        <p:txBody>
          <a:bodyPr/>
          <a:lstStyle/>
          <a:p>
            <a:r>
              <a:rPr lang="en-US">
                <a:cs typeface="Calibri"/>
              </a:rPr>
              <a:t>Twisted Nematic (TN)</a:t>
            </a:r>
            <a:endParaRPr lang="en-US"/>
          </a:p>
        </p:txBody>
      </p:sp>
      <p:sp>
        <p:nvSpPr>
          <p:cNvPr id="4" name="Content Placeholder 3">
            <a:extLst>
              <a:ext uri="{FF2B5EF4-FFF2-40B4-BE49-F238E27FC236}">
                <a16:creationId xmlns:a16="http://schemas.microsoft.com/office/drawing/2014/main" id="{442B744D-E860-43D0-8657-D551B5CA84B6}"/>
              </a:ext>
            </a:extLst>
          </p:cNvPr>
          <p:cNvSpPr>
            <a:spLocks noGrp="1"/>
          </p:cNvSpPr>
          <p:nvPr>
            <p:ph sz="half" idx="2"/>
          </p:nvPr>
        </p:nvSpPr>
        <p:spPr/>
        <p:txBody>
          <a:bodyPr vert="horz" lIns="91440" tIns="45720" rIns="91440" bIns="45720" rtlCol="0" anchor="t">
            <a:normAutofit fontScale="92500" lnSpcReduction="20000"/>
          </a:bodyPr>
          <a:lstStyle/>
          <a:p>
            <a:r>
              <a:rPr lang="en-US">
                <a:cs typeface="Calibri"/>
              </a:rPr>
              <a:t>TN (twisted nematic) panels are the most common technology used by LCDs. TN panels have very good response times (1–5 ms) and refresh rates (60–144 Hz), so are great for PC gaming.</a:t>
            </a:r>
          </a:p>
          <a:p>
            <a:pPr lvl="1"/>
            <a:r>
              <a:rPr lang="en-US">
                <a:cs typeface="Calibri"/>
              </a:rPr>
              <a:t>TN panels have imperfect color reproduction because only six bits per color can be displayed. They mimic true 24-bit color using dithering and other techniques.</a:t>
            </a:r>
            <a:endParaRPr lang="en-US"/>
          </a:p>
          <a:p>
            <a:pPr lvl="1"/>
            <a:r>
              <a:rPr lang="en-US">
                <a:cs typeface="Calibri"/>
              </a:rPr>
              <a:t>TN panels have poor viewing angles and contrast ratios.</a:t>
            </a:r>
            <a:endParaRPr lang="en-US"/>
          </a:p>
          <a:p>
            <a:endParaRPr lang="en-US" dirty="0">
              <a:cs typeface="Calibri"/>
            </a:endParaRPr>
          </a:p>
        </p:txBody>
      </p:sp>
      <p:sp>
        <p:nvSpPr>
          <p:cNvPr id="5" name="Text Placeholder 4">
            <a:extLst>
              <a:ext uri="{FF2B5EF4-FFF2-40B4-BE49-F238E27FC236}">
                <a16:creationId xmlns:a16="http://schemas.microsoft.com/office/drawing/2014/main" id="{21FEDF24-D651-4078-803B-675D0E879B89}"/>
              </a:ext>
            </a:extLst>
          </p:cNvPr>
          <p:cNvSpPr>
            <a:spLocks noGrp="1"/>
          </p:cNvSpPr>
          <p:nvPr>
            <p:ph type="body" sz="quarter" idx="3"/>
          </p:nvPr>
        </p:nvSpPr>
        <p:spPr/>
        <p:txBody>
          <a:bodyPr/>
          <a:lstStyle/>
          <a:p>
            <a:r>
              <a:rPr lang="en-US">
                <a:cs typeface="Calibri"/>
              </a:rPr>
              <a:t>In-Plane Switching (IPS)</a:t>
            </a:r>
            <a:endParaRPr lang="en-US"/>
          </a:p>
        </p:txBody>
      </p:sp>
      <p:sp>
        <p:nvSpPr>
          <p:cNvPr id="6" name="Content Placeholder 5">
            <a:extLst>
              <a:ext uri="{FF2B5EF4-FFF2-40B4-BE49-F238E27FC236}">
                <a16:creationId xmlns:a16="http://schemas.microsoft.com/office/drawing/2014/main" id="{777F7A49-2725-429C-95D2-80F6D9DF0A60}"/>
              </a:ext>
            </a:extLst>
          </p:cNvPr>
          <p:cNvSpPr>
            <a:spLocks noGrp="1"/>
          </p:cNvSpPr>
          <p:nvPr>
            <p:ph sz="quarter" idx="4"/>
          </p:nvPr>
        </p:nvSpPr>
        <p:spPr/>
        <p:txBody>
          <a:bodyPr vert="horz" lIns="91440" tIns="45720" rIns="91440" bIns="45720" rtlCol="0" anchor="t">
            <a:normAutofit fontScale="92500" lnSpcReduction="20000"/>
          </a:bodyPr>
          <a:lstStyle/>
          <a:p>
            <a:r>
              <a:rPr lang="en-US">
                <a:cs typeface="Calibri"/>
              </a:rPr>
              <a:t>IPS (In-plane switching) panels have the best color reproduction quality and viewing angles among LCDs, making them well suited for graphic artists, designers, and photographers.</a:t>
            </a:r>
          </a:p>
          <a:p>
            <a:pPr lvl="1"/>
            <a:r>
              <a:rPr lang="en-US">
                <a:cs typeface="Calibri"/>
              </a:rPr>
              <a:t>IPS panels have relatively slow response times (5–16 ms) and refresh rates (60 Hz) and have a slight purple tint when viewed from a wide angle.</a:t>
            </a:r>
            <a:endParaRPr lang="en-US"/>
          </a:p>
          <a:p>
            <a:pPr lvl="1"/>
            <a:r>
              <a:rPr lang="en-US">
                <a:cs typeface="Calibri"/>
              </a:rPr>
              <a:t>High-end IPS LCDs are very expensive (over $1000).</a:t>
            </a:r>
            <a:endParaRPr lang="en-US"/>
          </a:p>
          <a:p>
            <a:pPr marL="1371600" lvl="3"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1900259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C4DBF-6FEB-4377-A93E-EC5EA4F0BB8A}"/>
              </a:ext>
            </a:extLst>
          </p:cNvPr>
          <p:cNvSpPr>
            <a:spLocks noGrp="1"/>
          </p:cNvSpPr>
          <p:nvPr>
            <p:ph type="title"/>
          </p:nvPr>
        </p:nvSpPr>
        <p:spPr/>
        <p:txBody>
          <a:bodyPr/>
          <a:lstStyle/>
          <a:p>
            <a:pPr algn="ctr"/>
            <a:r>
              <a:rPr lang="en-US">
                <a:cs typeface="Calibri Light"/>
              </a:rPr>
              <a:t>Display Devices - Plasma</a:t>
            </a:r>
            <a:endParaRPr lang="en-US" dirty="0">
              <a:cs typeface="Calibri Light"/>
            </a:endParaRPr>
          </a:p>
        </p:txBody>
      </p:sp>
      <p:sp>
        <p:nvSpPr>
          <p:cNvPr id="3" name="Text Placeholder 2">
            <a:extLst>
              <a:ext uri="{FF2B5EF4-FFF2-40B4-BE49-F238E27FC236}">
                <a16:creationId xmlns:a16="http://schemas.microsoft.com/office/drawing/2014/main" id="{920BC0D6-1F4B-4983-B0DC-822BF052586C}"/>
              </a:ext>
            </a:extLst>
          </p:cNvPr>
          <p:cNvSpPr>
            <a:spLocks noGrp="1"/>
          </p:cNvSpPr>
          <p:nvPr>
            <p:ph type="body" idx="1"/>
          </p:nvPr>
        </p:nvSpPr>
        <p:spPr/>
        <p:txBody>
          <a:bodyPr/>
          <a:lstStyle/>
          <a:p>
            <a:r>
              <a:rPr lang="en-US">
                <a:cs typeface="Calibri"/>
              </a:rPr>
              <a:t>Plasma</a:t>
            </a:r>
            <a:endParaRPr lang="en-US"/>
          </a:p>
        </p:txBody>
      </p:sp>
      <p:sp>
        <p:nvSpPr>
          <p:cNvPr id="4" name="Content Placeholder 3">
            <a:extLst>
              <a:ext uri="{FF2B5EF4-FFF2-40B4-BE49-F238E27FC236}">
                <a16:creationId xmlns:a16="http://schemas.microsoft.com/office/drawing/2014/main" id="{E49D5CC5-CD35-450F-8329-FC03C2235130}"/>
              </a:ext>
            </a:extLst>
          </p:cNvPr>
          <p:cNvSpPr>
            <a:spLocks noGrp="1"/>
          </p:cNvSpPr>
          <p:nvPr>
            <p:ph sz="half" idx="2"/>
          </p:nvPr>
        </p:nvSpPr>
        <p:spPr/>
        <p:txBody>
          <a:bodyPr vert="horz" lIns="91440" tIns="45720" rIns="91440" bIns="45720" rtlCol="0" anchor="t">
            <a:normAutofit fontScale="47500" lnSpcReduction="20000"/>
          </a:bodyPr>
          <a:lstStyle/>
          <a:p>
            <a:pPr marL="0" indent="0">
              <a:buNone/>
            </a:pPr>
            <a:r>
              <a:rPr lang="en-US">
                <a:cs typeface="Calibri"/>
              </a:rPr>
              <a:t>Plasma displays use millions of small cells that contain electrically charged ionized gases. When electrical current is applied to a plasma cell, the gas within the cell forms a plasma and emits a photon of light. Each pixel in a plasma display is made up of a red, green, and blue cell. As with OLED monitors, plasma monitors don't require a backlight.</a:t>
            </a:r>
            <a:br>
              <a:rPr lang="en-US" dirty="0">
                <a:cs typeface="Calibri"/>
              </a:rPr>
            </a:br>
            <a:r>
              <a:rPr lang="en-US" dirty="0">
                <a:cs typeface="Calibri"/>
              </a:rPr>
              <a:t> </a:t>
            </a:r>
            <a:br>
              <a:rPr lang="en-US" dirty="0">
                <a:cs typeface="Calibri"/>
              </a:rPr>
            </a:br>
            <a:endParaRPr lang="en-US" dirty="0">
              <a:cs typeface="Calibri"/>
            </a:endParaRPr>
          </a:p>
        </p:txBody>
      </p:sp>
      <p:sp>
        <p:nvSpPr>
          <p:cNvPr id="5" name="Text Placeholder 4">
            <a:extLst>
              <a:ext uri="{FF2B5EF4-FFF2-40B4-BE49-F238E27FC236}">
                <a16:creationId xmlns:a16="http://schemas.microsoft.com/office/drawing/2014/main" id="{04E09AF9-53DC-40A0-B8F9-91DABA20D964}"/>
              </a:ext>
            </a:extLst>
          </p:cNvPr>
          <p:cNvSpPr>
            <a:spLocks noGrp="1"/>
          </p:cNvSpPr>
          <p:nvPr>
            <p:ph type="body" sz="quarter" idx="3"/>
          </p:nvPr>
        </p:nvSpPr>
        <p:spPr/>
        <p:txBody>
          <a:bodyPr/>
          <a:lstStyle/>
          <a:p>
            <a:r>
              <a:rPr lang="en-US">
                <a:cs typeface="Calibri"/>
              </a:rPr>
              <a:t>Characteristics</a:t>
            </a:r>
            <a:endParaRPr lang="en-US"/>
          </a:p>
        </p:txBody>
      </p:sp>
      <p:sp>
        <p:nvSpPr>
          <p:cNvPr id="6" name="Content Placeholder 5">
            <a:extLst>
              <a:ext uri="{FF2B5EF4-FFF2-40B4-BE49-F238E27FC236}">
                <a16:creationId xmlns:a16="http://schemas.microsoft.com/office/drawing/2014/main" id="{8FCDA88B-D8F0-4EAE-8CC9-1A37040A050C}"/>
              </a:ext>
            </a:extLst>
          </p:cNvPr>
          <p:cNvSpPr>
            <a:spLocks noGrp="1"/>
          </p:cNvSpPr>
          <p:nvPr>
            <p:ph sz="quarter" idx="4"/>
          </p:nvPr>
        </p:nvSpPr>
        <p:spPr/>
        <p:txBody>
          <a:bodyPr vert="horz" lIns="91440" tIns="45720" rIns="91440" bIns="45720" rtlCol="0" anchor="t">
            <a:normAutofit fontScale="47500" lnSpcReduction="20000"/>
          </a:bodyPr>
          <a:lstStyle/>
          <a:p>
            <a:r>
              <a:rPr lang="en-US">
                <a:cs typeface="Calibri"/>
              </a:rPr>
              <a:t>Plasma displays usually display colors more accurately than LCD displays.</a:t>
            </a:r>
          </a:p>
          <a:p>
            <a:r>
              <a:rPr lang="en-US">
                <a:cs typeface="Calibri"/>
              </a:rPr>
              <a:t>Because no backlighting is used, plasma displays have high contrast and can produce true black (displays that use backlighting can only display very dark grey).</a:t>
            </a:r>
            <a:endParaRPr lang="en-US"/>
          </a:p>
          <a:p>
            <a:r>
              <a:rPr lang="en-US">
                <a:cs typeface="Calibri"/>
              </a:rPr>
              <a:t>Plasma displays have almost no motion blur due to the speed of the gas reaction and the way they draw frames. Because of this, most plasma displays do not specify response times.</a:t>
            </a:r>
            <a:endParaRPr lang="en-US"/>
          </a:p>
          <a:p>
            <a:r>
              <a:rPr lang="en-US">
                <a:cs typeface="Calibri"/>
              </a:rPr>
              <a:t>Plasma displays consume two to three times as much power as LCDs.</a:t>
            </a:r>
            <a:endParaRPr lang="en-US" dirty="0">
              <a:cs typeface="Calibri"/>
            </a:endParaRPr>
          </a:p>
          <a:p>
            <a:r>
              <a:rPr lang="en-US">
                <a:cs typeface="Calibri"/>
              </a:rPr>
              <a:t>They generate much more heat than other display types.</a:t>
            </a:r>
            <a:endParaRPr lang="en-US"/>
          </a:p>
          <a:p>
            <a:r>
              <a:rPr lang="en-US">
                <a:cs typeface="Calibri"/>
              </a:rPr>
              <a:t>The gasses inside the cells are sensitive to air pressure fluctuations.</a:t>
            </a:r>
            <a:endParaRPr lang="en-US"/>
          </a:p>
          <a:p>
            <a:r>
              <a:rPr lang="en-US">
                <a:cs typeface="Calibri"/>
              </a:rPr>
              <a:t>Plasma displays also suffer from a problem known as image retention (IR). Static images that are displayed for a long time cause the phosphors to overheat, which creates a temporary shadow of the image that is visible even when the display is turned off. If the static image was displayed for too long, screen burn-in can occur, and the shadow image will be permanent.</a:t>
            </a:r>
            <a:endParaRPr lang="en-US"/>
          </a:p>
          <a:p>
            <a:pPr marL="0" indent="0">
              <a:buNone/>
            </a:pPr>
            <a:endParaRPr lang="en-US" dirty="0">
              <a:cs typeface="Calibri"/>
            </a:endParaRPr>
          </a:p>
        </p:txBody>
      </p:sp>
    </p:spTree>
    <p:extLst>
      <p:ext uri="{BB962C8B-B14F-4D97-AF65-F5344CB8AC3E}">
        <p14:creationId xmlns:p14="http://schemas.microsoft.com/office/powerpoint/2010/main" val="420467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506C-DF38-443E-85F8-E753F5C57DE0}"/>
              </a:ext>
            </a:extLst>
          </p:cNvPr>
          <p:cNvSpPr>
            <a:spLocks noGrp="1"/>
          </p:cNvSpPr>
          <p:nvPr>
            <p:ph type="title"/>
          </p:nvPr>
        </p:nvSpPr>
        <p:spPr>
          <a:xfrm>
            <a:off x="838200" y="365125"/>
            <a:ext cx="10515600" cy="638269"/>
          </a:xfrm>
        </p:spPr>
        <p:txBody>
          <a:bodyPr>
            <a:normAutofit fontScale="90000"/>
          </a:bodyPr>
          <a:lstStyle/>
          <a:p>
            <a:pPr algn="ctr"/>
            <a:r>
              <a:rPr lang="en-US">
                <a:cs typeface="Calibri Light"/>
              </a:rPr>
              <a:t>Organic Light Emitting Diode (OLED)</a:t>
            </a:r>
          </a:p>
        </p:txBody>
      </p:sp>
      <p:sp>
        <p:nvSpPr>
          <p:cNvPr id="3" name="Content Placeholder 2">
            <a:extLst>
              <a:ext uri="{FF2B5EF4-FFF2-40B4-BE49-F238E27FC236}">
                <a16:creationId xmlns:a16="http://schemas.microsoft.com/office/drawing/2014/main" id="{1D0702B5-0D68-4F50-842E-5A2A9888E480}"/>
              </a:ext>
            </a:extLst>
          </p:cNvPr>
          <p:cNvSpPr>
            <a:spLocks noGrp="1"/>
          </p:cNvSpPr>
          <p:nvPr>
            <p:ph idx="1"/>
          </p:nvPr>
        </p:nvSpPr>
        <p:spPr>
          <a:xfrm>
            <a:off x="838200" y="996390"/>
            <a:ext cx="10515600" cy="5180573"/>
          </a:xfrm>
        </p:spPr>
        <p:txBody>
          <a:bodyPr vert="horz" lIns="91440" tIns="45720" rIns="91440" bIns="45720" rtlCol="0" anchor="t">
            <a:normAutofit/>
          </a:bodyPr>
          <a:lstStyle/>
          <a:p>
            <a:r>
              <a:rPr lang="en-US">
                <a:cs typeface="Calibri"/>
              </a:rPr>
              <a:t>OLED displays use a thin layer of an organic compound (called an OLED) that lights up in response to an electrical current. OLED displays are more efficient, offer a wider viewing angle, and provide faster response times (&lt; 0.01 ms). However, they are costly to manufacture; OLEDs are the most expensive type of display device. In addition, the pixels in OLEDs (the organic compound) wears out faster than the pixels in LED or plasma displays. </a:t>
            </a:r>
          </a:p>
          <a:p>
            <a:r>
              <a:rPr lang="en-US">
                <a:cs typeface="Calibri"/>
              </a:rPr>
              <a:t>OLEDs can be used in any device that uses a flat-panel display. And because of their size, OLEDs can even be used in textiles (clothing and upholstery). Flexible materials can be used to create OLED screens, resulting in a bendable—sometimes even foldable—screen. These types of OLEDs are called FOLEDs (flexible OLEDs).</a:t>
            </a:r>
            <a:endParaRPr lang="en-US"/>
          </a:p>
        </p:txBody>
      </p:sp>
    </p:spTree>
    <p:extLst>
      <p:ext uri="{BB962C8B-B14F-4D97-AF65-F5344CB8AC3E}">
        <p14:creationId xmlns:p14="http://schemas.microsoft.com/office/powerpoint/2010/main" val="331777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79398-5F53-477A-9408-E0DE54443C85}"/>
              </a:ext>
            </a:extLst>
          </p:cNvPr>
          <p:cNvSpPr>
            <a:spLocks noGrp="1"/>
          </p:cNvSpPr>
          <p:nvPr>
            <p:ph type="title"/>
          </p:nvPr>
        </p:nvSpPr>
        <p:spPr/>
        <p:txBody>
          <a:bodyPr/>
          <a:lstStyle/>
          <a:p>
            <a:pPr algn="ctr"/>
            <a:r>
              <a:rPr lang="en-US">
                <a:cs typeface="Calibri Light"/>
              </a:rPr>
              <a:t>Projector</a:t>
            </a:r>
          </a:p>
        </p:txBody>
      </p:sp>
      <p:sp>
        <p:nvSpPr>
          <p:cNvPr id="3" name="Text Placeholder 2">
            <a:extLst>
              <a:ext uri="{FF2B5EF4-FFF2-40B4-BE49-F238E27FC236}">
                <a16:creationId xmlns:a16="http://schemas.microsoft.com/office/drawing/2014/main" id="{842D073C-A815-441C-ADA4-0D1B4DF0C03F}"/>
              </a:ext>
            </a:extLst>
          </p:cNvPr>
          <p:cNvSpPr>
            <a:spLocks noGrp="1"/>
          </p:cNvSpPr>
          <p:nvPr>
            <p:ph type="body" idx="1"/>
          </p:nvPr>
        </p:nvSpPr>
        <p:spPr/>
        <p:txBody>
          <a:bodyPr/>
          <a:lstStyle/>
          <a:p>
            <a:r>
              <a:rPr lang="en-US">
                <a:cs typeface="Calibri"/>
              </a:rPr>
              <a:t>LCD Projector</a:t>
            </a:r>
            <a:endParaRPr lang="en-US"/>
          </a:p>
        </p:txBody>
      </p:sp>
      <p:sp>
        <p:nvSpPr>
          <p:cNvPr id="4" name="Content Placeholder 3">
            <a:extLst>
              <a:ext uri="{FF2B5EF4-FFF2-40B4-BE49-F238E27FC236}">
                <a16:creationId xmlns:a16="http://schemas.microsoft.com/office/drawing/2014/main" id="{AA78D814-6E6E-4449-BA23-8E1AF2E63338}"/>
              </a:ext>
            </a:extLst>
          </p:cNvPr>
          <p:cNvSpPr>
            <a:spLocks noGrp="1"/>
          </p:cNvSpPr>
          <p:nvPr>
            <p:ph sz="half" idx="2"/>
          </p:nvPr>
        </p:nvSpPr>
        <p:spPr/>
        <p:txBody>
          <a:bodyPr vert="horz" lIns="91440" tIns="45720" rIns="91440" bIns="45720" rtlCol="0" anchor="t">
            <a:normAutofit fontScale="62500" lnSpcReduction="20000"/>
          </a:bodyPr>
          <a:lstStyle/>
          <a:p>
            <a:r>
              <a:rPr lang="en-US">
                <a:cs typeface="Calibri"/>
              </a:rPr>
              <a:t>LCD projectors use a small internal LCD screen to control light and create images. LCD projectors are inexpensive and can be very compact; some can fit inside a pocket.</a:t>
            </a:r>
          </a:p>
          <a:p>
            <a:pPr lvl="1"/>
            <a:r>
              <a:rPr lang="en-US">
                <a:cs typeface="Calibri"/>
              </a:rPr>
              <a:t>At larger projection sizes, LCD projectors suffer from what is called the screen door effect. This is when each RGB pixel of the display is easily seen.</a:t>
            </a:r>
            <a:endParaRPr lang="en-US"/>
          </a:p>
          <a:p>
            <a:pPr lvl="1"/>
            <a:r>
              <a:rPr lang="en-US">
                <a:cs typeface="Calibri"/>
              </a:rPr>
              <a:t>LCD projectors also suffer from motion blur due to the way liquid crystal technology functions.</a:t>
            </a:r>
            <a:endParaRPr lang="en-US"/>
          </a:p>
          <a:p>
            <a:pPr marL="0" indent="0">
              <a:buNone/>
            </a:pPr>
            <a:endParaRPr lang="en-US" dirty="0">
              <a:cs typeface="Calibri"/>
            </a:endParaRPr>
          </a:p>
        </p:txBody>
      </p:sp>
      <p:sp>
        <p:nvSpPr>
          <p:cNvPr id="5" name="Text Placeholder 4">
            <a:extLst>
              <a:ext uri="{FF2B5EF4-FFF2-40B4-BE49-F238E27FC236}">
                <a16:creationId xmlns:a16="http://schemas.microsoft.com/office/drawing/2014/main" id="{35DA5A0B-781B-4A98-B011-25FFFCB47E10}"/>
              </a:ext>
            </a:extLst>
          </p:cNvPr>
          <p:cNvSpPr>
            <a:spLocks noGrp="1"/>
          </p:cNvSpPr>
          <p:nvPr>
            <p:ph type="body" sz="quarter" idx="3"/>
          </p:nvPr>
        </p:nvSpPr>
        <p:spPr/>
        <p:txBody>
          <a:bodyPr/>
          <a:lstStyle/>
          <a:p>
            <a:r>
              <a:rPr lang="en-US">
                <a:cs typeface="Calibri"/>
              </a:rPr>
              <a:t>Digital Light Processor (DLP)</a:t>
            </a:r>
            <a:endParaRPr lang="en-US"/>
          </a:p>
        </p:txBody>
      </p:sp>
      <p:sp>
        <p:nvSpPr>
          <p:cNvPr id="6" name="Content Placeholder 5">
            <a:extLst>
              <a:ext uri="{FF2B5EF4-FFF2-40B4-BE49-F238E27FC236}">
                <a16:creationId xmlns:a16="http://schemas.microsoft.com/office/drawing/2014/main" id="{1DFC6972-403A-4D9E-B4B2-8F8937C075D1}"/>
              </a:ext>
            </a:extLst>
          </p:cNvPr>
          <p:cNvSpPr>
            <a:spLocks noGrp="1"/>
          </p:cNvSpPr>
          <p:nvPr>
            <p:ph sz="quarter" idx="4"/>
          </p:nvPr>
        </p:nvSpPr>
        <p:spPr/>
        <p:txBody>
          <a:bodyPr vert="horz" lIns="91440" tIns="45720" rIns="91440" bIns="45720" rtlCol="0" anchor="t">
            <a:normAutofit fontScale="62500" lnSpcReduction="20000"/>
          </a:bodyPr>
          <a:lstStyle/>
          <a:p>
            <a:r>
              <a:rPr lang="en-US">
                <a:cs typeface="Calibri"/>
              </a:rPr>
              <a:t>DLP projectors use a spinning color wheel to create RGB color and a DMD (digital micromirror device) to control light. The DMD is a small chip that contains millions of tiny mirrors that can redirect light extremely fast. DLP projectors are capable of very high-resolution output at even large projection sizes.</a:t>
            </a:r>
          </a:p>
          <a:p>
            <a:pPr lvl="1"/>
            <a:r>
              <a:rPr lang="en-US">
                <a:cs typeface="Calibri"/>
              </a:rPr>
              <a:t>DLP projectors are much more expensive than LCD projectors.</a:t>
            </a:r>
            <a:endParaRPr lang="en-US"/>
          </a:p>
          <a:p>
            <a:pPr lvl="1"/>
            <a:r>
              <a:rPr lang="en-US">
                <a:cs typeface="Calibri"/>
              </a:rPr>
              <a:t>DLP projectors are not as compact as LCD projectors and also use more energy and generate more heat.</a:t>
            </a:r>
            <a:endParaRPr lang="en-US"/>
          </a:p>
          <a:p>
            <a:r>
              <a:rPr lang="en-US">
                <a:cs typeface="Calibri"/>
              </a:rPr>
              <a:t>Projectors are affected by environmental factors, such as physical obstructions, ambient light, and the surface being projected onto. As such, projectors are only practical in controlled environments.</a:t>
            </a:r>
            <a:endParaRPr lang="en-US"/>
          </a:p>
        </p:txBody>
      </p:sp>
    </p:spTree>
    <p:extLst>
      <p:ext uri="{BB962C8B-B14F-4D97-AF65-F5344CB8AC3E}">
        <p14:creationId xmlns:p14="http://schemas.microsoft.com/office/powerpoint/2010/main" val="1352075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27027-6F33-44BD-8EBA-4BB724F8D522}"/>
              </a:ext>
            </a:extLst>
          </p:cNvPr>
          <p:cNvSpPr>
            <a:spLocks noGrp="1"/>
          </p:cNvSpPr>
          <p:nvPr>
            <p:ph type="title"/>
          </p:nvPr>
        </p:nvSpPr>
        <p:spPr>
          <a:xfrm>
            <a:off x="838200" y="365125"/>
            <a:ext cx="10515600" cy="608387"/>
          </a:xfrm>
        </p:spPr>
        <p:txBody>
          <a:bodyPr>
            <a:normAutofit fontScale="90000"/>
          </a:bodyPr>
          <a:lstStyle/>
          <a:p>
            <a:pPr algn="ctr"/>
            <a:r>
              <a:rPr lang="en-US">
                <a:cs typeface="Calibri Light"/>
              </a:rPr>
              <a:t>Troubleshooting Display Issues</a:t>
            </a:r>
          </a:p>
        </p:txBody>
      </p:sp>
      <p:sp>
        <p:nvSpPr>
          <p:cNvPr id="3" name="Content Placeholder 2">
            <a:extLst>
              <a:ext uri="{FF2B5EF4-FFF2-40B4-BE49-F238E27FC236}">
                <a16:creationId xmlns:a16="http://schemas.microsoft.com/office/drawing/2014/main" id="{3DAEAB4A-5851-44EC-A9F0-9602829721DF}"/>
              </a:ext>
            </a:extLst>
          </p:cNvPr>
          <p:cNvSpPr>
            <a:spLocks noGrp="1"/>
          </p:cNvSpPr>
          <p:nvPr>
            <p:ph sz="half" idx="1"/>
          </p:nvPr>
        </p:nvSpPr>
        <p:spPr>
          <a:xfrm>
            <a:off x="726141" y="1198096"/>
            <a:ext cx="5181600" cy="4978867"/>
          </a:xfrm>
        </p:spPr>
        <p:txBody>
          <a:bodyPr vert="horz" lIns="91440" tIns="45720" rIns="91440" bIns="45720" rtlCol="0" anchor="t">
            <a:normAutofit fontScale="77500" lnSpcReduction="20000"/>
          </a:bodyPr>
          <a:lstStyle/>
          <a:p>
            <a:pPr marL="514350" indent="-514350">
              <a:buAutoNum type="arabicPeriod"/>
            </a:pPr>
            <a:r>
              <a:rPr lang="en-US" sz="3200">
                <a:cs typeface="Calibri"/>
              </a:rPr>
              <a:t>Color not correct</a:t>
            </a:r>
          </a:p>
          <a:p>
            <a:pPr marL="514350" indent="-514350">
              <a:buAutoNum type="arabicPeriod"/>
            </a:pPr>
            <a:r>
              <a:rPr lang="en-US" sz="3200">
                <a:cs typeface="Calibri"/>
              </a:rPr>
              <a:t>Blurry Image / color tint</a:t>
            </a:r>
          </a:p>
          <a:p>
            <a:pPr marL="514350" indent="-514350">
              <a:buAutoNum type="arabicPeriod"/>
            </a:pPr>
            <a:r>
              <a:rPr lang="en-US" sz="3200">
                <a:cs typeface="Calibri"/>
              </a:rPr>
              <a:t>Image does not fill screen</a:t>
            </a:r>
          </a:p>
          <a:p>
            <a:pPr marL="514350" indent="-514350">
              <a:buAutoNum type="arabicPeriod"/>
            </a:pPr>
            <a:r>
              <a:rPr lang="en-US" sz="3200">
                <a:cs typeface="Calibri"/>
              </a:rPr>
              <a:t>System crashes / lockup</a:t>
            </a:r>
          </a:p>
          <a:p>
            <a:pPr marL="514350" indent="-514350">
              <a:buAutoNum type="arabicPeriod"/>
            </a:pPr>
            <a:r>
              <a:rPr lang="en-US" sz="3200">
                <a:cs typeface="Calibri"/>
              </a:rPr>
              <a:t>Screen flickers</a:t>
            </a:r>
          </a:p>
          <a:p>
            <a:pPr marL="514350" indent="-514350">
              <a:buAutoNum type="arabicPeriod"/>
            </a:pPr>
            <a:r>
              <a:rPr lang="en-US" sz="3200">
                <a:cs typeface="Calibri"/>
              </a:rPr>
              <a:t>Does not display on second monitor</a:t>
            </a:r>
          </a:p>
          <a:p>
            <a:pPr marL="514350" indent="-514350">
              <a:buAutoNum type="arabicPeriod"/>
            </a:pPr>
            <a:r>
              <a:rPr lang="en-US" sz="3200">
                <a:cs typeface="Calibri"/>
              </a:rPr>
              <a:t>Stuck / Dead Pixels</a:t>
            </a:r>
            <a:endParaRPr lang="en-US" sz="3200" dirty="0">
              <a:cs typeface="Calibri"/>
            </a:endParaRPr>
          </a:p>
          <a:p>
            <a:pPr marL="514350" indent="-514350">
              <a:buAutoNum type="arabicPeriod"/>
            </a:pPr>
            <a:r>
              <a:rPr lang="en-US" sz="3200">
                <a:cs typeface="Calibri"/>
              </a:rPr>
              <a:t>Image Retention</a:t>
            </a:r>
            <a:endParaRPr lang="en-US" sz="3200" dirty="0">
              <a:cs typeface="Calibri"/>
            </a:endParaRPr>
          </a:p>
          <a:p>
            <a:pPr marL="0" indent="0">
              <a:buNone/>
            </a:pPr>
            <a:endParaRPr lang="en-US" dirty="0">
              <a:cs typeface="Calibri"/>
            </a:endParaRPr>
          </a:p>
          <a:p>
            <a:pPr marL="514350" indent="-514350">
              <a:buAutoNum type="arabicPeriod"/>
            </a:pPr>
            <a:endParaRPr lang="en-US" dirty="0">
              <a:cs typeface="Calibri"/>
            </a:endParaRPr>
          </a:p>
        </p:txBody>
      </p:sp>
      <p:sp>
        <p:nvSpPr>
          <p:cNvPr id="4" name="Content Placeholder 3">
            <a:extLst>
              <a:ext uri="{FF2B5EF4-FFF2-40B4-BE49-F238E27FC236}">
                <a16:creationId xmlns:a16="http://schemas.microsoft.com/office/drawing/2014/main" id="{443BA795-CC7D-4BE0-9AE3-2791FB1FF87E}"/>
              </a:ext>
            </a:extLst>
          </p:cNvPr>
          <p:cNvSpPr>
            <a:spLocks noGrp="1"/>
          </p:cNvSpPr>
          <p:nvPr>
            <p:ph sz="half" idx="2"/>
          </p:nvPr>
        </p:nvSpPr>
        <p:spPr>
          <a:xfrm>
            <a:off x="6172200" y="1198096"/>
            <a:ext cx="5181600" cy="4978867"/>
          </a:xfrm>
        </p:spPr>
        <p:txBody>
          <a:bodyPr vert="horz" lIns="91440" tIns="45720" rIns="91440" bIns="45720" rtlCol="0" anchor="t">
            <a:normAutofit fontScale="77500" lnSpcReduction="20000"/>
          </a:bodyPr>
          <a:lstStyle/>
          <a:p>
            <a:pPr marL="514350" indent="-514350">
              <a:buAutoNum type="arabicPeriod"/>
            </a:pPr>
            <a:r>
              <a:rPr lang="en-US">
                <a:cs typeface="Calibri" panose="020F0502020204030204"/>
              </a:rPr>
              <a:t>Color depth is too low</a:t>
            </a:r>
            <a:endParaRPr lang="en-US"/>
          </a:p>
          <a:p>
            <a:pPr marL="514350" indent="-514350">
              <a:buAutoNum type="arabicPeriod"/>
            </a:pPr>
            <a:r>
              <a:rPr lang="en-US">
                <a:cs typeface="Calibri" panose="020F0502020204030204"/>
              </a:rPr>
              <a:t>Weak or corrupted signal / bad cable (bent pin)</a:t>
            </a:r>
          </a:p>
          <a:p>
            <a:pPr marL="514350" indent="-514350">
              <a:buAutoNum type="arabicPeriod"/>
            </a:pPr>
            <a:r>
              <a:rPr lang="en-US">
                <a:cs typeface="Calibri" panose="020F0502020204030204"/>
              </a:rPr>
              <a:t>Change resolution, adjust brightness</a:t>
            </a:r>
            <a:endParaRPr lang="en-US" dirty="0">
              <a:cs typeface="Calibri" panose="020F0502020204030204"/>
            </a:endParaRPr>
          </a:p>
          <a:p>
            <a:pPr marL="514350" indent="-514350">
              <a:buAutoNum type="arabicPeriod"/>
            </a:pPr>
            <a:r>
              <a:rPr lang="en-US">
                <a:cs typeface="Calibri" panose="020F0502020204030204"/>
              </a:rPr>
              <a:t>Driver issues. Update the video drivers</a:t>
            </a:r>
            <a:endParaRPr lang="en-US" dirty="0">
              <a:cs typeface="Calibri" panose="020F0502020204030204"/>
            </a:endParaRPr>
          </a:p>
          <a:p>
            <a:pPr marL="514350" indent="-514350">
              <a:buAutoNum type="arabicPeriod"/>
            </a:pPr>
            <a:r>
              <a:rPr lang="en-US">
                <a:cs typeface="Calibri" panose="020F0502020204030204"/>
              </a:rPr>
              <a:t>Low refresh rate or a loose cable or resolution may be too high</a:t>
            </a:r>
            <a:endParaRPr lang="en-US" dirty="0">
              <a:cs typeface="Calibri" panose="020F0502020204030204"/>
            </a:endParaRPr>
          </a:p>
          <a:p>
            <a:pPr marL="514350" indent="-514350">
              <a:buAutoNum type="arabicPeriod"/>
            </a:pPr>
            <a:r>
              <a:rPr lang="en-US">
                <a:cs typeface="Calibri" panose="020F0502020204030204"/>
              </a:rPr>
              <a:t>Make sure the video card supports dual display / set display settings in the OS</a:t>
            </a:r>
            <a:endParaRPr lang="en-US" dirty="0">
              <a:cs typeface="Calibri" panose="020F0502020204030204"/>
            </a:endParaRPr>
          </a:p>
          <a:p>
            <a:pPr marL="514350" indent="-514350">
              <a:buAutoNum type="arabicPeriod"/>
            </a:pPr>
            <a:r>
              <a:rPr lang="en-US">
                <a:cs typeface="Calibri" panose="020F0502020204030204"/>
              </a:rPr>
              <a:t>Stuck pixels are always white. Can be </a:t>
            </a:r>
            <a:r>
              <a:rPr lang="en-US" dirty="0">
                <a:cs typeface="Calibri" panose="020F0502020204030204"/>
              </a:rPr>
              <a:t>recovered. Dead pixels are black and </a:t>
            </a:r>
            <a:r>
              <a:rPr lang="en-US">
                <a:cs typeface="Calibri" panose="020F0502020204030204"/>
              </a:rPr>
              <a:t>cannot be restored</a:t>
            </a:r>
            <a:endParaRPr lang="en-US" dirty="0">
              <a:cs typeface="Calibri" panose="020F0502020204030204"/>
            </a:endParaRPr>
          </a:p>
          <a:p>
            <a:pPr marL="514350" indent="-514350">
              <a:buAutoNum type="arabicPeriod"/>
            </a:pPr>
            <a:r>
              <a:rPr lang="en-US">
                <a:cs typeface="Calibri" panose="020F0502020204030204"/>
              </a:rPr>
              <a:t>Caused by a static image being displayed for too long on a screen, creating a shadow of the image.</a:t>
            </a: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992223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BE95803-359E-408E-9F1E-BF97E3C67444}"/>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a:solidFill>
                  <a:srgbClr val="FFFFFF"/>
                </a:solidFill>
                <a:cs typeface="Calibri Light"/>
              </a:rPr>
              <a:t>System Resources  - Hardware Installation</a:t>
            </a:r>
          </a:p>
        </p:txBody>
      </p:sp>
      <p:graphicFrame>
        <p:nvGraphicFramePr>
          <p:cNvPr id="8" name="Content Placeholder 4">
            <a:extLst>
              <a:ext uri="{FF2B5EF4-FFF2-40B4-BE49-F238E27FC236}">
                <a16:creationId xmlns:a16="http://schemas.microsoft.com/office/drawing/2014/main" id="{4AA573ED-82EA-4F75-B8A3-97EEECE4C6DF}"/>
              </a:ext>
            </a:extLst>
          </p:cNvPr>
          <p:cNvGraphicFramePr>
            <a:graphicFrameLocks/>
          </p:cNvGraphicFramePr>
          <p:nvPr/>
        </p:nvGraphicFramePr>
        <p:xfrm>
          <a:off x="4038600" y="1520293"/>
          <a:ext cx="7188199" cy="2743200"/>
        </p:xfrm>
        <a:graphic>
          <a:graphicData uri="http://schemas.openxmlformats.org/drawingml/2006/table">
            <a:tbl>
              <a:tblPr firstRow="1" firstCol="1" bandRow="1">
                <a:tableStyleId>{8799B23B-EC83-4686-B30A-512413B5E67A}</a:tableStyleId>
              </a:tblPr>
              <a:tblGrid>
                <a:gridCol w="7188199">
                  <a:extLst>
                    <a:ext uri="{9D8B030D-6E8A-4147-A177-3AD203B41FA5}">
                      <a16:colId xmlns:a16="http://schemas.microsoft.com/office/drawing/2014/main" val="2832781736"/>
                    </a:ext>
                  </a:extLst>
                </a:gridCol>
              </a:tblGrid>
              <a:tr h="2677158">
                <a:tc>
                  <a:txBody>
                    <a:bodyPr/>
                    <a:lstStyle/>
                    <a:p>
                      <a:pPr>
                        <a:spcAft>
                          <a:spcPts val="0"/>
                        </a:spcAft>
                      </a:pPr>
                      <a:r>
                        <a:rPr lang="en-US" sz="1200">
                          <a:effectLst/>
                        </a:rPr>
                        <a:t>A computer assigns system resources to hardware devices, and the computer uses these assignments to communicate with the device. You should be familiar with three categories of system resources:</a:t>
                      </a:r>
                      <a:endParaRPr lang="en-US" sz="2000">
                        <a:effectLst/>
                      </a:endParaRPr>
                    </a:p>
                    <a:p>
                      <a:pPr marL="342900" lvl="0" indent="-342900">
                        <a:spcAft>
                          <a:spcPts val="0"/>
                        </a:spcAft>
                      </a:pPr>
                      <a:r>
                        <a:rPr lang="en-US" sz="1200">
                          <a:effectLst/>
                        </a:rPr>
                        <a:t>Devices use IRQ (Interrupt Request) to interact with the CPU. An IRQ allows a device to interrupt the CPU and request processing time. All new devices allow the sharing of an IRQ; older (legacy) devices had to be assigned a unique IRQ.</a:t>
                      </a:r>
                      <a:endParaRPr lang="en-US" sz="2000">
                        <a:effectLst/>
                      </a:endParaRPr>
                    </a:p>
                    <a:p>
                      <a:pPr marL="342900" lvl="0" indent="-342900">
                        <a:spcAft>
                          <a:spcPts val="0"/>
                        </a:spcAft>
                      </a:pPr>
                      <a:r>
                        <a:rPr lang="en-US" sz="1200">
                          <a:effectLst/>
                        </a:rPr>
                        <a:t>DMA (Direct Memory Access) channels are conduits high-speed devices use to bypass the CPU and communicate with RAM directly.</a:t>
                      </a:r>
                      <a:endParaRPr lang="en-US" sz="2000">
                        <a:effectLst/>
                      </a:endParaRPr>
                    </a:p>
                    <a:p>
                      <a:pPr marL="742950" marR="0" lvl="1" indent="-285750">
                        <a:spcBef>
                          <a:spcPts val="0"/>
                        </a:spcBef>
                        <a:spcAft>
                          <a:spcPts val="0"/>
                        </a:spcAft>
                      </a:pPr>
                      <a:r>
                        <a:rPr lang="en-US" sz="1200">
                          <a:effectLst/>
                        </a:rPr>
                        <a:t>Devices such as hard drives, sound cards, and FireWire cards use DMA channels to increase the speed of data transfers.</a:t>
                      </a:r>
                      <a:endParaRPr lang="en-US" sz="2000">
                        <a:effectLst/>
                      </a:endParaRPr>
                    </a:p>
                    <a:p>
                      <a:pPr marL="742950" marR="0" lvl="1" indent="-285750">
                        <a:spcBef>
                          <a:spcPts val="0"/>
                        </a:spcBef>
                        <a:spcAft>
                          <a:spcPts val="0"/>
                        </a:spcAft>
                      </a:pPr>
                      <a:r>
                        <a:rPr lang="en-US" sz="1200">
                          <a:effectLst/>
                        </a:rPr>
                        <a:t>Devices must have a unique DMA channel.</a:t>
                      </a:r>
                      <a:endParaRPr lang="en-US" sz="2000">
                        <a:effectLst/>
                      </a:endParaRPr>
                    </a:p>
                    <a:p>
                      <a:pPr marL="342900" lvl="0" indent="-342900">
                        <a:spcAft>
                          <a:spcPts val="0"/>
                        </a:spcAft>
                      </a:pPr>
                      <a:r>
                        <a:rPr lang="en-US" sz="1200">
                          <a:effectLst/>
                        </a:rPr>
                        <a:t>An I/O address (also known as a port address) allows two devices in a computer to send information to each other.</a:t>
                      </a:r>
                      <a:endParaRPr lang="en-US" sz="2000">
                        <a:effectLst/>
                      </a:endParaRPr>
                    </a:p>
                    <a:p>
                      <a:pPr marL="742950" marR="0" lvl="1" indent="-285750">
                        <a:spcBef>
                          <a:spcPts val="0"/>
                        </a:spcBef>
                        <a:spcAft>
                          <a:spcPts val="0"/>
                        </a:spcAft>
                      </a:pPr>
                      <a:r>
                        <a:rPr lang="en-US" sz="1200">
                          <a:effectLst/>
                        </a:rPr>
                        <a:t>When a device wants to send information to another device, it addresses the data to the receiving I/O port number and sends it out on the system bus.</a:t>
                      </a:r>
                      <a:endParaRPr lang="en-US" sz="2000">
                        <a:effectLst/>
                      </a:endParaRPr>
                    </a:p>
                    <a:p>
                      <a:pPr marL="742950" marR="0" lvl="1" indent="-285750">
                        <a:spcBef>
                          <a:spcPts val="0"/>
                        </a:spcBef>
                        <a:spcAft>
                          <a:spcPts val="0"/>
                        </a:spcAft>
                      </a:pPr>
                      <a:r>
                        <a:rPr lang="en-US" sz="1200">
                          <a:effectLst/>
                        </a:rPr>
                        <a:t>Each device in a computer must have its own I/O address.</a:t>
                      </a:r>
                      <a:endParaRPr lang="en-US" sz="2000">
                        <a:effectLst/>
                      </a:endParaRPr>
                    </a:p>
                  </a:txBody>
                  <a:tcPr marL="75342" marR="75342" marT="0" marB="0"/>
                </a:tc>
                <a:extLst>
                  <a:ext uri="{0D108BD9-81ED-4DB2-BD59-A6C34878D82A}">
                    <a16:rowId xmlns:a16="http://schemas.microsoft.com/office/drawing/2014/main" val="537655550"/>
                  </a:ext>
                </a:extLst>
              </a:tr>
            </a:tbl>
          </a:graphicData>
        </a:graphic>
      </p:graphicFrame>
    </p:spTree>
    <p:extLst>
      <p:ext uri="{BB962C8B-B14F-4D97-AF65-F5344CB8AC3E}">
        <p14:creationId xmlns:p14="http://schemas.microsoft.com/office/powerpoint/2010/main" val="116864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9E7EEC9-663B-433C-803C-B6B7D10D164C}"/>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a:solidFill>
                  <a:srgbClr val="FFFFFF"/>
                </a:solidFill>
                <a:cs typeface="Calibri Light"/>
              </a:rPr>
              <a:t>Driver</a:t>
            </a:r>
          </a:p>
        </p:txBody>
      </p:sp>
      <p:graphicFrame>
        <p:nvGraphicFramePr>
          <p:cNvPr id="8" name="Content Placeholder 4">
            <a:extLst>
              <a:ext uri="{FF2B5EF4-FFF2-40B4-BE49-F238E27FC236}">
                <a16:creationId xmlns:a16="http://schemas.microsoft.com/office/drawing/2014/main" id="{4440D395-0642-46F5-8DA2-3A3B4160294A}"/>
              </a:ext>
            </a:extLst>
          </p:cNvPr>
          <p:cNvGraphicFramePr>
            <a:graphicFrameLocks/>
          </p:cNvGraphicFramePr>
          <p:nvPr>
            <p:extLst>
              <p:ext uri="{D42A27DB-BD31-4B8C-83A1-F6EECF244321}">
                <p14:modId xmlns:p14="http://schemas.microsoft.com/office/powerpoint/2010/main" val="2130432694"/>
              </p:ext>
            </p:extLst>
          </p:nvPr>
        </p:nvGraphicFramePr>
        <p:xfrm>
          <a:off x="3926541" y="852802"/>
          <a:ext cx="7860691" cy="5120640"/>
        </p:xfrm>
        <a:graphic>
          <a:graphicData uri="http://schemas.openxmlformats.org/drawingml/2006/table">
            <a:tbl>
              <a:tblPr firstRow="1" firstCol="1" bandRow="1">
                <a:tableStyleId>{5C22544A-7EE6-4342-B048-85BDC9FD1C3A}</a:tableStyleId>
              </a:tblPr>
              <a:tblGrid>
                <a:gridCol w="7860691">
                  <a:extLst>
                    <a:ext uri="{9D8B030D-6E8A-4147-A177-3AD203B41FA5}">
                      <a16:colId xmlns:a16="http://schemas.microsoft.com/office/drawing/2014/main" val="654480859"/>
                    </a:ext>
                  </a:extLst>
                </a:gridCol>
              </a:tblGrid>
              <a:tr h="4049058">
                <a:tc>
                  <a:txBody>
                    <a:bodyPr/>
                    <a:lstStyle/>
                    <a:p>
                      <a:pPr>
                        <a:spcAft>
                          <a:spcPts val="0"/>
                        </a:spcAft>
                      </a:pPr>
                      <a:r>
                        <a:rPr lang="en-US" sz="1600">
                          <a:effectLst/>
                        </a:rPr>
                        <a:t>A driver is program that enables the operating system to interact with hardware devices.</a:t>
                      </a:r>
                    </a:p>
                    <a:p>
                      <a:pPr marL="342900" lvl="0" indent="-342900">
                        <a:spcAft>
                          <a:spcPts val="0"/>
                        </a:spcAft>
                      </a:pPr>
                      <a:r>
                        <a:rPr lang="en-US" sz="1600">
                          <a:effectLst/>
                        </a:rPr>
                        <a:t>Both legacy and plug and play devices need drivers to configure and use the device.</a:t>
                      </a:r>
                    </a:p>
                    <a:p>
                      <a:pPr marL="342900" lvl="0" indent="-342900">
                        <a:spcAft>
                          <a:spcPts val="0"/>
                        </a:spcAft>
                      </a:pPr>
                      <a:r>
                        <a:rPr lang="en-US" sz="1600">
                          <a:effectLst/>
                        </a:rPr>
                        <a:t>Windows detects newly installed devices and tries to find and load the driver automatically.</a:t>
                      </a:r>
                      <a:r>
                        <a:rPr lang="en-US" sz="1600" dirty="0"/>
                        <a:t> </a:t>
                      </a:r>
                      <a:r>
                        <a:rPr lang="en-US" sz="1600">
                          <a:effectLst/>
                        </a:rPr>
                        <a:t>Many drivers are automatically included with the operating system.</a:t>
                      </a:r>
                      <a:r>
                        <a:rPr lang="en-US" sz="1600" dirty="0"/>
                        <a:t> </a:t>
                      </a:r>
                      <a:r>
                        <a:rPr lang="en-US" sz="1600">
                          <a:effectLst/>
                        </a:rPr>
                        <a:t>Some drivers are preinstalled during the operating system installation. Windows will automatically use preinstalled drivers when they match new devices.</a:t>
                      </a:r>
                      <a:r>
                        <a:rPr lang="en-US" sz="1600" dirty="0"/>
                        <a:t> </a:t>
                      </a:r>
                      <a:r>
                        <a:rPr lang="en-US" sz="1600">
                          <a:effectLst/>
                        </a:rPr>
                        <a:t>Windows can search the internet for some drivers.</a:t>
                      </a:r>
                      <a:r>
                        <a:rPr lang="en-US" sz="1600" dirty="0"/>
                        <a:t> </a:t>
                      </a:r>
                      <a:r>
                        <a:rPr lang="en-US" sz="1600">
                          <a:effectLst/>
                        </a:rPr>
                        <a:t>If Windows cannot find a suitable driver, you are prompted to identify alternate locations to search in order to find the correct driver.</a:t>
                      </a:r>
                    </a:p>
                    <a:p>
                      <a:pPr marL="342900" lvl="0" indent="-342900">
                        <a:spcAft>
                          <a:spcPts val="0"/>
                        </a:spcAft>
                      </a:pPr>
                      <a:r>
                        <a:rPr lang="en-US" sz="1600">
                          <a:effectLst/>
                        </a:rPr>
                        <a:t>Signed drivers are drivers that include a digital signature. The digital signature proves that the driver:</a:t>
                      </a:r>
                    </a:p>
                    <a:p>
                      <a:pPr marL="742950" marR="0" lvl="1" indent="-285750">
                        <a:spcBef>
                          <a:spcPts val="0"/>
                        </a:spcBef>
                        <a:spcAft>
                          <a:spcPts val="0"/>
                        </a:spcAft>
                        <a:buFont typeface="Arial"/>
                        <a:buChar char="•"/>
                      </a:pPr>
                      <a:r>
                        <a:rPr lang="en-US" sz="1600">
                          <a:effectLst/>
                        </a:rPr>
                        <a:t>Comes from the reported publisher.</a:t>
                      </a:r>
                    </a:p>
                    <a:p>
                      <a:pPr marL="742950" marR="0" lvl="1" indent="-285750">
                        <a:spcBef>
                          <a:spcPts val="0"/>
                        </a:spcBef>
                        <a:spcAft>
                          <a:spcPts val="0"/>
                        </a:spcAft>
                        <a:buFont typeface="Arial"/>
                        <a:buChar char="•"/>
                      </a:pPr>
                      <a:r>
                        <a:rPr lang="en-US" sz="1600">
                          <a:effectLst/>
                        </a:rPr>
                        <a:t>Has not been altered or modified..</a:t>
                      </a:r>
                    </a:p>
                    <a:p>
                      <a:pPr marL="742950" marR="0" lvl="1" indent="-285750">
                        <a:spcBef>
                          <a:spcPts val="0"/>
                        </a:spcBef>
                        <a:spcAft>
                          <a:spcPts val="0"/>
                        </a:spcAft>
                        <a:buFont typeface="Arial"/>
                        <a:buChar char="•"/>
                      </a:pPr>
                      <a:r>
                        <a:rPr lang="en-US" sz="1600">
                          <a:effectLst/>
                        </a:rPr>
                        <a:t>Is compatible with the operating system version</a:t>
                      </a:r>
                    </a:p>
                    <a:p>
                      <a:pPr marL="0" lvl="0" indent="0">
                        <a:spcBef>
                          <a:spcPts val="0"/>
                        </a:spcBef>
                        <a:spcAft>
                          <a:spcPts val="0"/>
                        </a:spcAft>
                        <a:buNone/>
                      </a:pPr>
                      <a:r>
                        <a:rPr lang="en-US" sz="1600">
                          <a:effectLst/>
                        </a:rPr>
                        <a:t>Drivers that have passed specific tests on Windows qualify for the Certified for Windows logo and are given a special digital signature.</a:t>
                      </a:r>
                    </a:p>
                    <a:p>
                      <a:pPr marL="0" lvl="0" indent="0">
                        <a:spcBef>
                          <a:spcPts val="0"/>
                        </a:spcBef>
                        <a:spcAft>
                          <a:spcPts val="0"/>
                        </a:spcAft>
                        <a:buNone/>
                      </a:pPr>
                      <a:endParaRPr lang="en-US" sz="1600" dirty="0"/>
                    </a:p>
                    <a:p>
                      <a:pPr marL="342900" lvl="0" indent="-342900">
                        <a:spcAft>
                          <a:spcPts val="0"/>
                        </a:spcAft>
                      </a:pPr>
                      <a:r>
                        <a:rPr lang="en-US" sz="1600">
                          <a:effectLst/>
                        </a:rPr>
                        <a:t>An unsigned driver is one without a digital signature; a self-signed driver is one that includes a digital signature, but the identity of the entity that signed the driver cannot be verified. You can install unsigned or self-signed drivers.</a:t>
                      </a:r>
                    </a:p>
                    <a:p>
                      <a:pPr>
                        <a:spcAft>
                          <a:spcPts val="0"/>
                        </a:spcAft>
                      </a:pPr>
                      <a:endParaRPr lang="en-US" sz="1600" dirty="0">
                        <a:effectLst/>
                      </a:endParaRPr>
                    </a:p>
                  </a:txBody>
                  <a:tcPr marL="65092" marR="65092" marT="0" marB="0"/>
                </a:tc>
                <a:extLst>
                  <a:ext uri="{0D108BD9-81ED-4DB2-BD59-A6C34878D82A}">
                    <a16:rowId xmlns:a16="http://schemas.microsoft.com/office/drawing/2014/main" val="1078719930"/>
                  </a:ext>
                </a:extLst>
              </a:tr>
            </a:tbl>
          </a:graphicData>
        </a:graphic>
      </p:graphicFrame>
    </p:spTree>
    <p:extLst>
      <p:ext uri="{BB962C8B-B14F-4D97-AF65-F5344CB8AC3E}">
        <p14:creationId xmlns:p14="http://schemas.microsoft.com/office/powerpoint/2010/main" val="458235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DEFC-9EFB-457B-8252-23852EF04234}"/>
              </a:ext>
            </a:extLst>
          </p:cNvPr>
          <p:cNvSpPr>
            <a:spLocks noGrp="1"/>
          </p:cNvSpPr>
          <p:nvPr>
            <p:ph type="title"/>
          </p:nvPr>
        </p:nvSpPr>
        <p:spPr>
          <a:xfrm>
            <a:off x="838200" y="365125"/>
            <a:ext cx="10515600" cy="630799"/>
          </a:xfrm>
        </p:spPr>
        <p:txBody>
          <a:bodyPr>
            <a:normAutofit fontScale="90000"/>
          </a:bodyPr>
          <a:lstStyle/>
          <a:p>
            <a:pPr algn="ctr"/>
            <a:r>
              <a:rPr lang="en-US">
                <a:cs typeface="Calibri Light"/>
              </a:rPr>
              <a:t>Device Manager</a:t>
            </a:r>
          </a:p>
        </p:txBody>
      </p:sp>
      <p:sp>
        <p:nvSpPr>
          <p:cNvPr id="3" name="Content Placeholder 2">
            <a:extLst>
              <a:ext uri="{FF2B5EF4-FFF2-40B4-BE49-F238E27FC236}">
                <a16:creationId xmlns:a16="http://schemas.microsoft.com/office/drawing/2014/main" id="{4DD967A9-352E-4548-A632-E1CA72D109DD}"/>
              </a:ext>
            </a:extLst>
          </p:cNvPr>
          <p:cNvSpPr>
            <a:spLocks noGrp="1"/>
          </p:cNvSpPr>
          <p:nvPr>
            <p:ph idx="1"/>
          </p:nvPr>
        </p:nvSpPr>
        <p:spPr>
          <a:xfrm>
            <a:off x="838200" y="1048684"/>
            <a:ext cx="10515600" cy="5128279"/>
          </a:xfrm>
        </p:spPr>
        <p:txBody>
          <a:bodyPr vert="horz" lIns="91440" tIns="45720" rIns="91440" bIns="45720" rtlCol="0" anchor="t">
            <a:normAutofit fontScale="70000" lnSpcReduction="20000"/>
          </a:bodyPr>
          <a:lstStyle/>
          <a:p>
            <a:r>
              <a:rPr lang="en-US">
                <a:cs typeface="Calibri"/>
              </a:rPr>
              <a:t>Use Device Manager to view installed devices and their status. </a:t>
            </a:r>
          </a:p>
          <a:p>
            <a:r>
              <a:rPr lang="en-US">
                <a:cs typeface="Calibri"/>
              </a:rPr>
              <a:t>To open Device Manager:</a:t>
            </a:r>
            <a:endParaRPr lang="en-US"/>
          </a:p>
          <a:p>
            <a:pPr lvl="1"/>
            <a:r>
              <a:rPr lang="en-US">
                <a:cs typeface="Calibri"/>
              </a:rPr>
              <a:t>Right-click </a:t>
            </a:r>
            <a:r>
              <a:rPr lang="en-US" b="1">
                <a:cs typeface="Calibri"/>
              </a:rPr>
              <a:t>Start</a:t>
            </a:r>
            <a:r>
              <a:rPr lang="en-US">
                <a:cs typeface="Calibri"/>
              </a:rPr>
              <a:t> and select </a:t>
            </a:r>
            <a:r>
              <a:rPr lang="en-US" b="1">
                <a:cs typeface="Calibri"/>
              </a:rPr>
              <a:t>Device Manager</a:t>
            </a:r>
            <a:r>
              <a:rPr lang="en-US">
                <a:cs typeface="Calibri"/>
              </a:rPr>
              <a:t>.</a:t>
            </a:r>
            <a:endParaRPr lang="en-US"/>
          </a:p>
          <a:p>
            <a:pPr lvl="1"/>
            <a:r>
              <a:rPr lang="en-US">
                <a:cs typeface="Calibri"/>
              </a:rPr>
              <a:t>In the search field on the taskbar, type </a:t>
            </a:r>
            <a:r>
              <a:rPr lang="en-US" b="1">
                <a:cs typeface="Calibri"/>
              </a:rPr>
              <a:t>Device Manager</a:t>
            </a:r>
            <a:r>
              <a:rPr lang="en-US">
                <a:cs typeface="Calibri"/>
              </a:rPr>
              <a:t>.</a:t>
            </a:r>
            <a:endParaRPr lang="en-US"/>
          </a:p>
          <a:p>
            <a:pPr lvl="1"/>
            <a:r>
              <a:rPr lang="en-US">
                <a:cs typeface="Calibri"/>
              </a:rPr>
              <a:t>Press the </a:t>
            </a:r>
            <a:r>
              <a:rPr lang="en-US" b="1">
                <a:cs typeface="Calibri"/>
              </a:rPr>
              <a:t>Windows</a:t>
            </a:r>
            <a:r>
              <a:rPr lang="en-US">
                <a:cs typeface="Calibri"/>
              </a:rPr>
              <a:t> key + </a:t>
            </a:r>
            <a:r>
              <a:rPr lang="en-US" b="1">
                <a:cs typeface="Calibri"/>
              </a:rPr>
              <a:t>R</a:t>
            </a:r>
            <a:r>
              <a:rPr lang="en-US">
                <a:cs typeface="Calibri"/>
              </a:rPr>
              <a:t> and type </a:t>
            </a:r>
            <a:r>
              <a:rPr lang="en-US" b="1">
                <a:cs typeface="Calibri"/>
              </a:rPr>
              <a:t>devmgmt.msc</a:t>
            </a:r>
            <a:r>
              <a:rPr lang="en-US">
                <a:cs typeface="Calibri"/>
              </a:rPr>
              <a:t>.</a:t>
            </a:r>
            <a:endParaRPr lang="en-US"/>
          </a:p>
          <a:p>
            <a:r>
              <a:rPr lang="en-US">
                <a:cs typeface="Calibri"/>
              </a:rPr>
              <a:t>Use the device icon to identify the status of the device:</a:t>
            </a:r>
            <a:endParaRPr lang="en-US"/>
          </a:p>
          <a:p>
            <a:pPr lvl="1"/>
            <a:r>
              <a:rPr lang="en-US">
                <a:cs typeface="Calibri"/>
              </a:rPr>
              <a:t>If the icon for the device is not there, then Windows did not detect the device. Try scanning for new hardware or rebooting the system to detect the device.</a:t>
            </a:r>
            <a:endParaRPr lang="en-US"/>
          </a:p>
          <a:p>
            <a:pPr lvl="1"/>
            <a:r>
              <a:rPr lang="en-US">
                <a:cs typeface="Calibri"/>
              </a:rPr>
              <a:t>A normal icon means the device was configured, the appropriate driver was installed, and the device is working properly.</a:t>
            </a:r>
            <a:endParaRPr lang="en-US"/>
          </a:p>
          <a:p>
            <a:pPr lvl="1"/>
            <a:r>
              <a:rPr lang="en-US">
                <a:cs typeface="Calibri"/>
              </a:rPr>
              <a:t>An icon with a yellow exclamation mark means the device was detected but could not be configured properly. In this case, make sure you have the latest driver for the device.</a:t>
            </a:r>
            <a:endParaRPr lang="en-US"/>
          </a:p>
          <a:p>
            <a:pPr lvl="1"/>
            <a:r>
              <a:rPr lang="en-US">
                <a:cs typeface="Calibri"/>
              </a:rPr>
              <a:t>An icon with a black down-arrow means the device is disabled.</a:t>
            </a:r>
            <a:endParaRPr lang="en-US"/>
          </a:p>
          <a:p>
            <a:r>
              <a:rPr lang="en-US">
                <a:cs typeface="Calibri"/>
              </a:rPr>
              <a:t>To identify the system resources used by a device:</a:t>
            </a:r>
            <a:endParaRPr lang="en-US"/>
          </a:p>
          <a:p>
            <a:pPr lvl="1"/>
            <a:r>
              <a:rPr lang="en-US">
                <a:cs typeface="Calibri"/>
              </a:rPr>
              <a:t>Right-click the </a:t>
            </a:r>
            <a:r>
              <a:rPr lang="en-US" b="1" i="1">
                <a:cs typeface="Calibri"/>
              </a:rPr>
              <a:t>device</a:t>
            </a:r>
            <a:r>
              <a:rPr lang="en-US">
                <a:cs typeface="Calibri"/>
              </a:rPr>
              <a:t> and select </a:t>
            </a:r>
            <a:r>
              <a:rPr lang="en-US" b="1">
                <a:cs typeface="Calibri"/>
              </a:rPr>
              <a:t>Properties</a:t>
            </a:r>
            <a:r>
              <a:rPr lang="en-US">
                <a:cs typeface="Calibri"/>
              </a:rPr>
              <a:t>.</a:t>
            </a:r>
            <a:endParaRPr lang="en-US"/>
          </a:p>
          <a:p>
            <a:pPr lvl="1"/>
            <a:r>
              <a:rPr lang="en-US">
                <a:cs typeface="Calibri"/>
              </a:rPr>
              <a:t>Select the </a:t>
            </a:r>
            <a:r>
              <a:rPr lang="en-US" b="1">
                <a:cs typeface="Calibri"/>
              </a:rPr>
              <a:t>Resources</a:t>
            </a:r>
            <a:r>
              <a:rPr lang="en-US">
                <a:cs typeface="Calibri"/>
              </a:rPr>
              <a:t> tab.</a:t>
            </a:r>
            <a:endParaRPr lang="en-US"/>
          </a:p>
          <a:p>
            <a:r>
              <a:rPr lang="en-US">
                <a:cs typeface="Calibri"/>
              </a:rPr>
              <a:t>To view all resources used by the computer:</a:t>
            </a:r>
            <a:endParaRPr lang="en-US"/>
          </a:p>
          <a:p>
            <a:pPr lvl="1"/>
            <a:r>
              <a:rPr lang="en-US">
                <a:cs typeface="Calibri"/>
              </a:rPr>
              <a:t>On the file menu in Device Manager, select </a:t>
            </a:r>
            <a:r>
              <a:rPr lang="en-US" b="1">
                <a:cs typeface="Calibri"/>
              </a:rPr>
              <a:t>View</a:t>
            </a:r>
            <a:r>
              <a:rPr lang="en-US">
                <a:cs typeface="Calibri"/>
              </a:rPr>
              <a:t> &gt; </a:t>
            </a:r>
            <a:r>
              <a:rPr lang="en-US" b="1">
                <a:cs typeface="Calibri"/>
              </a:rPr>
              <a:t>Resources by type</a:t>
            </a:r>
            <a:r>
              <a:rPr lang="en-US">
                <a:cs typeface="Calibri"/>
              </a:rPr>
              <a:t> (or </a:t>
            </a:r>
            <a:r>
              <a:rPr lang="en-US" b="1">
                <a:cs typeface="Calibri"/>
              </a:rPr>
              <a:t>Resources by connection</a:t>
            </a:r>
            <a:r>
              <a:rPr lang="en-US">
                <a:cs typeface="Calibri"/>
              </a:rPr>
              <a:t>).</a:t>
            </a:r>
            <a:endParaRPr lang="en-US"/>
          </a:p>
          <a:p>
            <a:pPr lvl="1"/>
            <a:r>
              <a:rPr lang="en-US">
                <a:cs typeface="Calibri"/>
              </a:rPr>
              <a:t>Alternatively, press the </a:t>
            </a:r>
            <a:r>
              <a:rPr lang="en-US" b="1">
                <a:cs typeface="Calibri"/>
              </a:rPr>
              <a:t>Windows</a:t>
            </a:r>
            <a:r>
              <a:rPr lang="en-US">
                <a:cs typeface="Calibri"/>
              </a:rPr>
              <a:t> key + </a:t>
            </a:r>
            <a:r>
              <a:rPr lang="en-US" b="1">
                <a:cs typeface="Calibri"/>
              </a:rPr>
              <a:t>R</a:t>
            </a:r>
            <a:r>
              <a:rPr lang="en-US">
                <a:cs typeface="Calibri"/>
              </a:rPr>
              <a:t>, type </a:t>
            </a:r>
            <a:r>
              <a:rPr lang="en-US" b="1">
                <a:cs typeface="Calibri"/>
              </a:rPr>
              <a:t>Msinfo32</a:t>
            </a:r>
            <a:r>
              <a:rPr lang="en-US">
                <a:cs typeface="Calibri"/>
              </a:rPr>
              <a:t>.</a:t>
            </a:r>
            <a:endParaRPr lang="en-US"/>
          </a:p>
          <a:p>
            <a:pPr marL="0" indent="0">
              <a:buNone/>
            </a:pPr>
            <a:endParaRPr lang="en-US" dirty="0">
              <a:cs typeface="Calibri"/>
            </a:endParaRPr>
          </a:p>
        </p:txBody>
      </p:sp>
    </p:spTree>
    <p:extLst>
      <p:ext uri="{BB962C8B-B14F-4D97-AF65-F5344CB8AC3E}">
        <p14:creationId xmlns:p14="http://schemas.microsoft.com/office/powerpoint/2010/main" val="2051799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CEA0-719D-4335-9094-F6B844F672B4}"/>
              </a:ext>
            </a:extLst>
          </p:cNvPr>
          <p:cNvSpPr>
            <a:spLocks noGrp="1"/>
          </p:cNvSpPr>
          <p:nvPr>
            <p:ph type="title"/>
          </p:nvPr>
        </p:nvSpPr>
        <p:spPr>
          <a:xfrm>
            <a:off x="839788" y="365125"/>
            <a:ext cx="10515600" cy="653211"/>
          </a:xfrm>
        </p:spPr>
        <p:txBody>
          <a:bodyPr>
            <a:normAutofit fontScale="90000"/>
          </a:bodyPr>
          <a:lstStyle/>
          <a:p>
            <a:pPr algn="ctr"/>
            <a:r>
              <a:rPr lang="en-US">
                <a:cs typeface="Calibri Light"/>
              </a:rPr>
              <a:t>Storage Devices</a:t>
            </a:r>
          </a:p>
        </p:txBody>
      </p:sp>
      <p:sp>
        <p:nvSpPr>
          <p:cNvPr id="3" name="Text Placeholder 2">
            <a:extLst>
              <a:ext uri="{FF2B5EF4-FFF2-40B4-BE49-F238E27FC236}">
                <a16:creationId xmlns:a16="http://schemas.microsoft.com/office/drawing/2014/main" id="{66DD3C3D-61FA-46B9-A78D-295A85672139}"/>
              </a:ext>
            </a:extLst>
          </p:cNvPr>
          <p:cNvSpPr>
            <a:spLocks noGrp="1"/>
          </p:cNvSpPr>
          <p:nvPr>
            <p:ph type="body" idx="1"/>
          </p:nvPr>
        </p:nvSpPr>
        <p:spPr/>
        <p:txBody>
          <a:bodyPr/>
          <a:lstStyle/>
          <a:p>
            <a:r>
              <a:rPr lang="en-US">
                <a:cs typeface="Calibri"/>
              </a:rPr>
              <a:t>Hard Disk Drive (HDD)</a:t>
            </a:r>
            <a:endParaRPr lang="en-US"/>
          </a:p>
        </p:txBody>
      </p:sp>
      <p:sp>
        <p:nvSpPr>
          <p:cNvPr id="4" name="Content Placeholder 3">
            <a:extLst>
              <a:ext uri="{FF2B5EF4-FFF2-40B4-BE49-F238E27FC236}">
                <a16:creationId xmlns:a16="http://schemas.microsoft.com/office/drawing/2014/main" id="{85BE8972-9D29-4C8E-AF08-404F7AD0BDFC}"/>
              </a:ext>
            </a:extLst>
          </p:cNvPr>
          <p:cNvSpPr>
            <a:spLocks noGrp="1"/>
          </p:cNvSpPr>
          <p:nvPr>
            <p:ph sz="half" idx="2"/>
          </p:nvPr>
        </p:nvSpPr>
        <p:spPr/>
        <p:txBody>
          <a:bodyPr vert="horz" lIns="91440" tIns="45720" rIns="91440" bIns="45720" rtlCol="0" anchor="t">
            <a:normAutofit fontScale="32500" lnSpcReduction="20000"/>
          </a:bodyPr>
          <a:lstStyle/>
          <a:p>
            <a:pPr>
              <a:buNone/>
            </a:pPr>
            <a:r>
              <a:rPr lang="en-US">
                <a:cs typeface="Calibri" panose="020F0502020204030204"/>
              </a:rPr>
              <a:t>A hard disk is a thick magnetic disk encased in a thicker protective shell. A hard disk consists of several aluminum platters, each of which requires a read/write head for each side. All of the read/write heads are attached to a single access arm to prevent them from moving independently. Each platter has circular tracks that cut through all of the platters in the drive to form cylinders. The spinning of the platters is referred to as revolutions per minute (RPM). The higher the revolutions per minute, the faster the data can be accessed. Standard hard drives are categorized as follow: </a:t>
            </a:r>
            <a:endParaRPr lang="en-US"/>
          </a:p>
          <a:p>
            <a:pPr>
              <a:buFont typeface="Arial"/>
              <a:buChar char="•"/>
            </a:pPr>
            <a:r>
              <a:rPr lang="en-US">
                <a:cs typeface="Calibri" panose="020F0502020204030204"/>
              </a:rPr>
              <a:t>5400 rpm (inexpensive HDD)</a:t>
            </a:r>
            <a:endParaRPr lang="en-US"/>
          </a:p>
          <a:p>
            <a:pPr>
              <a:buFont typeface="Arial"/>
              <a:buChar char="•"/>
            </a:pPr>
            <a:r>
              <a:rPr lang="en-US">
                <a:cs typeface="Calibri" panose="020F0502020204030204"/>
              </a:rPr>
              <a:t>7200 rpm (good quality HDD)</a:t>
            </a:r>
            <a:endParaRPr lang="en-US"/>
          </a:p>
          <a:p>
            <a:pPr>
              <a:buFont typeface="Arial"/>
              <a:buChar char="•"/>
            </a:pPr>
            <a:r>
              <a:rPr lang="en-US">
                <a:cs typeface="Calibri" panose="020F0502020204030204"/>
              </a:rPr>
              <a:t>10,000 rpm (expensive HDD)</a:t>
            </a:r>
            <a:endParaRPr lang="en-US"/>
          </a:p>
          <a:p>
            <a:pPr indent="0">
              <a:buNone/>
            </a:pPr>
            <a:r>
              <a:rPr lang="en-US">
                <a:cs typeface="Calibri" panose="020F0502020204030204"/>
              </a:rPr>
              <a:t>Some of the advantages of hard disks are: </a:t>
            </a:r>
            <a:endParaRPr lang="en-US"/>
          </a:p>
          <a:p>
            <a:pPr>
              <a:buFont typeface="Arial"/>
              <a:buChar char="•"/>
            </a:pPr>
            <a:r>
              <a:rPr lang="en-US">
                <a:cs typeface="Calibri" panose="020F0502020204030204"/>
              </a:rPr>
              <a:t>They have lots of storage (starting at 16 GB up to several TB).</a:t>
            </a:r>
            <a:endParaRPr lang="en-US"/>
          </a:p>
          <a:p>
            <a:pPr>
              <a:buFont typeface="Arial"/>
              <a:buChar char="•"/>
            </a:pPr>
            <a:r>
              <a:rPr lang="en-US">
                <a:cs typeface="Calibri" panose="020F0502020204030204"/>
              </a:rPr>
              <a:t>They are significantly faster than floppy disks.</a:t>
            </a:r>
            <a:endParaRPr lang="en-US"/>
          </a:p>
          <a:p>
            <a:pPr>
              <a:buFont typeface="Arial"/>
              <a:buChar char="•"/>
            </a:pPr>
            <a:r>
              <a:rPr lang="en-US">
                <a:cs typeface="Calibri" panose="020F0502020204030204"/>
              </a:rPr>
              <a:t>The cost per MB is cheap.</a:t>
            </a:r>
            <a:endParaRPr lang="en-US"/>
          </a:p>
          <a:p>
            <a:pPr indent="0">
              <a:buNone/>
            </a:pPr>
            <a:r>
              <a:rPr lang="en-US">
                <a:cs typeface="Calibri" panose="020F0502020204030204"/>
              </a:rPr>
              <a:t>Some of the disadvantages of hard disks are: </a:t>
            </a:r>
            <a:endParaRPr lang="en-US"/>
          </a:p>
          <a:p>
            <a:pPr>
              <a:buFont typeface="Arial"/>
              <a:buChar char="•"/>
            </a:pPr>
            <a:r>
              <a:rPr lang="en-US">
                <a:cs typeface="Calibri" panose="020F0502020204030204"/>
              </a:rPr>
              <a:t>Many hard disks are internal devices, though you can get external enclosures.</a:t>
            </a:r>
            <a:endParaRPr lang="en-US"/>
          </a:p>
          <a:p>
            <a:pPr>
              <a:buFont typeface="Arial"/>
              <a:buChar char="•"/>
            </a:pPr>
            <a:r>
              <a:rPr lang="en-US">
                <a:cs typeface="Calibri" panose="020F0502020204030204"/>
              </a:rPr>
              <a:t>They are prone to failure.</a:t>
            </a:r>
            <a:endParaRPr lang="en-US"/>
          </a:p>
          <a:p>
            <a:pPr>
              <a:buFont typeface="Arial"/>
              <a:buChar char="•"/>
            </a:pPr>
            <a:r>
              <a:rPr lang="en-US">
                <a:cs typeface="Calibri" panose="020F0502020204030204"/>
              </a:rPr>
              <a:t>They are vulnerable to physical damage (e.g., when dropped).</a:t>
            </a:r>
            <a:endParaRPr lang="en-US"/>
          </a:p>
          <a:p>
            <a:pPr marL="0" indent="0">
              <a:buNone/>
            </a:pPr>
            <a:r>
              <a:rPr lang="en-US">
                <a:cs typeface="Calibri" panose="020F0502020204030204"/>
              </a:rPr>
              <a:t>SCSI is a standard for transferring data between devices on internal and external computer buses. Though SCSI devices are most commonly used for tape storage devices and hard disks, they can also be used for devices such as CD-ROM drives, scanners, and printers.</a:t>
            </a:r>
            <a:endParaRPr lang="en-US"/>
          </a:p>
        </p:txBody>
      </p:sp>
      <p:sp>
        <p:nvSpPr>
          <p:cNvPr id="5" name="Text Placeholder 4">
            <a:extLst>
              <a:ext uri="{FF2B5EF4-FFF2-40B4-BE49-F238E27FC236}">
                <a16:creationId xmlns:a16="http://schemas.microsoft.com/office/drawing/2014/main" id="{7B42633B-C897-42B7-91D4-F5DBDFD2BA73}"/>
              </a:ext>
            </a:extLst>
          </p:cNvPr>
          <p:cNvSpPr>
            <a:spLocks noGrp="1"/>
          </p:cNvSpPr>
          <p:nvPr>
            <p:ph type="body" sz="quarter" idx="3"/>
          </p:nvPr>
        </p:nvSpPr>
        <p:spPr/>
        <p:txBody>
          <a:bodyPr/>
          <a:lstStyle/>
          <a:p>
            <a:r>
              <a:rPr lang="en-US">
                <a:cs typeface="Calibri"/>
              </a:rPr>
              <a:t>Solid State Devices (SSD)</a:t>
            </a:r>
            <a:endParaRPr lang="en-US"/>
          </a:p>
        </p:txBody>
      </p:sp>
      <p:graphicFrame>
        <p:nvGraphicFramePr>
          <p:cNvPr id="8" name="Content Placeholder 7">
            <a:extLst>
              <a:ext uri="{FF2B5EF4-FFF2-40B4-BE49-F238E27FC236}">
                <a16:creationId xmlns:a16="http://schemas.microsoft.com/office/drawing/2014/main" id="{4DE9EEA6-48E1-442D-8672-B0D0413EE8B6}"/>
              </a:ext>
            </a:extLst>
          </p:cNvPr>
          <p:cNvGraphicFramePr>
            <a:graphicFrameLocks noGrp="1"/>
          </p:cNvGraphicFramePr>
          <p:nvPr>
            <p:ph sz="quarter" idx="4"/>
            <p:extLst>
              <p:ext uri="{D42A27DB-BD31-4B8C-83A1-F6EECF244321}">
                <p14:modId xmlns:p14="http://schemas.microsoft.com/office/powerpoint/2010/main" val="3402330867"/>
              </p:ext>
            </p:extLst>
          </p:nvPr>
        </p:nvGraphicFramePr>
        <p:xfrm>
          <a:off x="6172200" y="2505075"/>
          <a:ext cx="5183188" cy="3533588"/>
        </p:xfrm>
        <a:graphic>
          <a:graphicData uri="http://schemas.openxmlformats.org/drawingml/2006/table">
            <a:tbl>
              <a:tblPr firstRow="1" firstCol="1" bandRow="1">
                <a:tableStyleId>{5C22544A-7EE6-4342-B048-85BDC9FD1C3A}</a:tableStyleId>
              </a:tblPr>
              <a:tblGrid>
                <a:gridCol w="5183188">
                  <a:extLst>
                    <a:ext uri="{9D8B030D-6E8A-4147-A177-3AD203B41FA5}">
                      <a16:colId xmlns:a16="http://schemas.microsoft.com/office/drawing/2014/main" val="4167765510"/>
                    </a:ext>
                  </a:extLst>
                </a:gridCol>
              </a:tblGrid>
              <a:tr h="3533588">
                <a:tc>
                  <a:txBody>
                    <a:bodyPr/>
                    <a:lstStyle/>
                    <a:p>
                      <a:pPr>
                        <a:spcAft>
                          <a:spcPts val="0"/>
                        </a:spcAft>
                      </a:pPr>
                      <a:r>
                        <a:rPr lang="en-US" sz="1200">
                          <a:effectLst/>
                        </a:rPr>
                        <a:t>A solid state drive is a flash device with a storage capacity similar to a small hard drive. Solid state drives are used as replacements for hard disk drives for storing operating system, application, and data files.</a:t>
                      </a:r>
                      <a:endParaRPr lang="en-US" sz="1200" dirty="0">
                        <a:effectLst/>
                      </a:endParaRPr>
                    </a:p>
                    <a:p>
                      <a:pPr>
                        <a:spcAft>
                          <a:spcPts val="0"/>
                        </a:spcAft>
                      </a:pPr>
                      <a:endParaRPr lang="en-US" sz="1200" dirty="0"/>
                    </a:p>
                    <a:p>
                      <a:pPr lvl="0">
                        <a:spcAft>
                          <a:spcPts val="0"/>
                        </a:spcAft>
                        <a:buNone/>
                      </a:pPr>
                      <a:r>
                        <a:rPr lang="en-US" sz="1200">
                          <a:effectLst/>
                        </a:rPr>
                        <a:t>Some advantages of solid state drives:</a:t>
                      </a:r>
                      <a:endParaRPr lang="en-US" sz="1200" dirty="0">
                        <a:effectLst/>
                      </a:endParaRPr>
                    </a:p>
                    <a:p>
                      <a:pPr marL="342900" lvl="0" indent="-342900">
                        <a:spcAft>
                          <a:spcPts val="0"/>
                        </a:spcAft>
                        <a:buFont typeface="Arial"/>
                        <a:buChar char="•"/>
                      </a:pPr>
                      <a:r>
                        <a:rPr lang="en-US" sz="1200">
                          <a:effectLst/>
                        </a:rPr>
                        <a:t>They are faster than hard drives.</a:t>
                      </a:r>
                      <a:endParaRPr lang="en-US" sz="1200" dirty="0">
                        <a:effectLst/>
                      </a:endParaRPr>
                    </a:p>
                    <a:p>
                      <a:pPr marL="342900" lvl="0" indent="-342900">
                        <a:spcAft>
                          <a:spcPts val="0"/>
                        </a:spcAft>
                        <a:buFont typeface="Arial"/>
                        <a:buChar char="•"/>
                      </a:pPr>
                      <a:r>
                        <a:rPr lang="en-US" sz="1200">
                          <a:effectLst/>
                        </a:rPr>
                        <a:t>They have no moving parts.</a:t>
                      </a:r>
                      <a:endParaRPr lang="en-US" sz="1200" dirty="0">
                        <a:effectLst/>
                      </a:endParaRPr>
                    </a:p>
                    <a:p>
                      <a:pPr marL="342900" lvl="0" indent="-342900">
                        <a:spcAft>
                          <a:spcPts val="0"/>
                        </a:spcAft>
                        <a:buFont typeface="Arial"/>
                        <a:buChar char="•"/>
                      </a:pPr>
                      <a:r>
                        <a:rPr lang="en-US" sz="1200">
                          <a:effectLst/>
                        </a:rPr>
                        <a:t>They have lower power consumption than hard drives (good for laptops).</a:t>
                      </a:r>
                      <a:endParaRPr lang="en-US" sz="1200" dirty="0">
                        <a:effectLst/>
                      </a:endParaRPr>
                    </a:p>
                    <a:p>
                      <a:pPr marL="342900" lvl="0" indent="-342900">
                        <a:spcAft>
                          <a:spcPts val="0"/>
                        </a:spcAft>
                        <a:buFont typeface="Arial"/>
                        <a:buChar char="•"/>
                      </a:pPr>
                      <a:r>
                        <a:rPr lang="en-US" sz="1200" dirty="0">
                          <a:effectLst/>
                        </a:rPr>
                        <a:t>They are less susceptible to physical damage (from dropping) and </a:t>
                      </a:r>
                      <a:r>
                        <a:rPr lang="en-US" sz="1200"/>
                        <a:t>immune  from magnetic fields</a:t>
                      </a:r>
                      <a:r>
                        <a:rPr lang="en-US" sz="1200" dirty="0">
                          <a:effectLst/>
                        </a:rPr>
                        <a:t>.</a:t>
                      </a:r>
                    </a:p>
                    <a:p>
                      <a:pPr marL="342900" lvl="0" indent="-342900">
                        <a:spcAft>
                          <a:spcPts val="0"/>
                        </a:spcAft>
                        <a:buFont typeface="Arial"/>
                        <a:buChar char="•"/>
                      </a:pPr>
                      <a:r>
                        <a:rPr lang="en-US" sz="1200">
                          <a:effectLst/>
                        </a:rPr>
                        <a:t>They are smaller and lighter than hard drives</a:t>
                      </a:r>
                      <a:endParaRPr lang="en-US" sz="1200" dirty="0">
                        <a:effectLst/>
                      </a:endParaRPr>
                    </a:p>
                    <a:p>
                      <a:pPr marL="171450" indent="-171450">
                        <a:spcAft>
                          <a:spcPts val="0"/>
                        </a:spcAft>
                        <a:buFont typeface="Arial"/>
                        <a:buChar char="•"/>
                      </a:pPr>
                      <a:endParaRPr lang="en-US" sz="1200" dirty="0"/>
                    </a:p>
                    <a:p>
                      <a:pPr lvl="0">
                        <a:spcAft>
                          <a:spcPts val="0"/>
                        </a:spcAft>
                        <a:buNone/>
                      </a:pPr>
                      <a:r>
                        <a:rPr lang="en-US" sz="1200">
                          <a:effectLst/>
                        </a:rPr>
                        <a:t>The main disadvantage currently for solid state drives is cost. They are several times more expensive than comparable hard drives. However, their advantages make them a good choice, especially for portable devices. M.2 is a popular SSD for portable devices.</a:t>
                      </a:r>
                    </a:p>
                  </a:txBody>
                  <a:tcPr marL="68580" marR="68580" marT="0" marB="0"/>
                </a:tc>
                <a:extLst>
                  <a:ext uri="{0D108BD9-81ED-4DB2-BD59-A6C34878D82A}">
                    <a16:rowId xmlns:a16="http://schemas.microsoft.com/office/drawing/2014/main" val="507684909"/>
                  </a:ext>
                </a:extLst>
              </a:tr>
            </a:tbl>
          </a:graphicData>
        </a:graphic>
      </p:graphicFrame>
    </p:spTree>
    <p:extLst>
      <p:ext uri="{BB962C8B-B14F-4D97-AF65-F5344CB8AC3E}">
        <p14:creationId xmlns:p14="http://schemas.microsoft.com/office/powerpoint/2010/main" val="249028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39AA3-7EB2-44BC-8E90-F62A287C389B}"/>
              </a:ext>
            </a:extLst>
          </p:cNvPr>
          <p:cNvSpPr>
            <a:spLocks noGrp="1"/>
          </p:cNvSpPr>
          <p:nvPr>
            <p:ph type="title"/>
          </p:nvPr>
        </p:nvSpPr>
        <p:spPr>
          <a:xfrm>
            <a:off x="839788" y="365125"/>
            <a:ext cx="10515600" cy="600916"/>
          </a:xfrm>
        </p:spPr>
        <p:txBody>
          <a:bodyPr>
            <a:normAutofit fontScale="90000"/>
          </a:bodyPr>
          <a:lstStyle/>
          <a:p>
            <a:pPr algn="ctr"/>
            <a:r>
              <a:rPr lang="en-US">
                <a:cs typeface="Calibri Light"/>
              </a:rPr>
              <a:t>Storage Devices</a:t>
            </a:r>
          </a:p>
        </p:txBody>
      </p:sp>
      <p:sp>
        <p:nvSpPr>
          <p:cNvPr id="3" name="Text Placeholder 2">
            <a:extLst>
              <a:ext uri="{FF2B5EF4-FFF2-40B4-BE49-F238E27FC236}">
                <a16:creationId xmlns:a16="http://schemas.microsoft.com/office/drawing/2014/main" id="{B10F4ED1-D7E1-49A1-91C4-23047C60AD75}"/>
              </a:ext>
            </a:extLst>
          </p:cNvPr>
          <p:cNvSpPr>
            <a:spLocks noGrp="1"/>
          </p:cNvSpPr>
          <p:nvPr>
            <p:ph type="body" idx="1"/>
          </p:nvPr>
        </p:nvSpPr>
        <p:spPr/>
        <p:txBody>
          <a:bodyPr/>
          <a:lstStyle/>
          <a:p>
            <a:r>
              <a:rPr lang="en-US">
                <a:cs typeface="Calibri"/>
              </a:rPr>
              <a:t>Non-Volatile Memory Express (NVMe)</a:t>
            </a:r>
            <a:endParaRPr lang="en-US"/>
          </a:p>
        </p:txBody>
      </p:sp>
      <p:sp>
        <p:nvSpPr>
          <p:cNvPr id="4" name="Content Placeholder 3">
            <a:extLst>
              <a:ext uri="{FF2B5EF4-FFF2-40B4-BE49-F238E27FC236}">
                <a16:creationId xmlns:a16="http://schemas.microsoft.com/office/drawing/2014/main" id="{098C0CE1-D635-48D2-A140-4F12566AF868}"/>
              </a:ext>
            </a:extLst>
          </p:cNvPr>
          <p:cNvSpPr>
            <a:spLocks noGrp="1"/>
          </p:cNvSpPr>
          <p:nvPr>
            <p:ph sz="half" idx="2"/>
          </p:nvPr>
        </p:nvSpPr>
        <p:spPr/>
        <p:txBody>
          <a:bodyPr vert="horz" lIns="91440" tIns="45720" rIns="91440" bIns="45720" rtlCol="0" anchor="t">
            <a:normAutofit fontScale="55000" lnSpcReduction="20000"/>
          </a:bodyPr>
          <a:lstStyle/>
          <a:p>
            <a:pPr>
              <a:buNone/>
            </a:pPr>
            <a:r>
              <a:rPr lang="en-US">
                <a:cs typeface="Calibri"/>
              </a:rPr>
              <a:t>A memory storage device designed to allow access to non-volatile storage media through a PCI express (PCIe) bus. </a:t>
            </a:r>
            <a:endParaRPr lang="en-US"/>
          </a:p>
          <a:p>
            <a:pPr marL="0" indent="0">
              <a:buNone/>
            </a:pPr>
            <a:r>
              <a:rPr lang="en-US">
                <a:cs typeface="Calibri"/>
              </a:rPr>
              <a:t>NVM Express is designed to work well with low latency and internal parallelism of solid-state storage devices. By allowing host hardware and software to utilize the level of parallelism possible in modern SSDs, NVM Express reduces I/O overhead and improves functionality. </a:t>
            </a:r>
          </a:p>
          <a:p>
            <a:pPr marL="0" indent="0">
              <a:buNone/>
            </a:pPr>
            <a:r>
              <a:rPr lang="en-US">
                <a:cs typeface="Calibri"/>
              </a:rPr>
              <a:t>NVM Express devices come in three forms. The most common are standard-sized PCI Express expansion cards and a 2.5-inch form-factor devices that provide a four-lane PCI Express interface through the U.2 connector. There are also storage devices that use SATA Express and the M.2 specification, which support NVM Express as the logical device interface.</a:t>
            </a:r>
          </a:p>
        </p:txBody>
      </p:sp>
      <p:sp>
        <p:nvSpPr>
          <p:cNvPr id="5" name="Text Placeholder 4">
            <a:extLst>
              <a:ext uri="{FF2B5EF4-FFF2-40B4-BE49-F238E27FC236}">
                <a16:creationId xmlns:a16="http://schemas.microsoft.com/office/drawing/2014/main" id="{383BCF3B-D036-4A56-9EEB-45C054DB46F0}"/>
              </a:ext>
            </a:extLst>
          </p:cNvPr>
          <p:cNvSpPr>
            <a:spLocks noGrp="1"/>
          </p:cNvSpPr>
          <p:nvPr>
            <p:ph type="body" sz="quarter" idx="3"/>
          </p:nvPr>
        </p:nvSpPr>
        <p:spPr/>
        <p:txBody>
          <a:bodyPr/>
          <a:lstStyle/>
          <a:p>
            <a:r>
              <a:rPr lang="en-US">
                <a:cs typeface="Calibri"/>
              </a:rPr>
              <a:t>Flash Devices</a:t>
            </a:r>
            <a:endParaRPr lang="en-US"/>
          </a:p>
        </p:txBody>
      </p:sp>
      <p:sp>
        <p:nvSpPr>
          <p:cNvPr id="6" name="Content Placeholder 5">
            <a:extLst>
              <a:ext uri="{FF2B5EF4-FFF2-40B4-BE49-F238E27FC236}">
                <a16:creationId xmlns:a16="http://schemas.microsoft.com/office/drawing/2014/main" id="{3ADE5617-F0CC-44D0-A32C-54B94409BB65}"/>
              </a:ext>
            </a:extLst>
          </p:cNvPr>
          <p:cNvSpPr>
            <a:spLocks noGrp="1"/>
          </p:cNvSpPr>
          <p:nvPr>
            <p:ph sz="quarter" idx="4"/>
          </p:nvPr>
        </p:nvSpPr>
        <p:spPr/>
        <p:txBody>
          <a:bodyPr vert="horz" lIns="91440" tIns="45720" rIns="91440" bIns="45720" rtlCol="0" anchor="t">
            <a:normAutofit fontScale="55000" lnSpcReduction="20000"/>
          </a:bodyPr>
          <a:lstStyle/>
          <a:p>
            <a:pPr>
              <a:buNone/>
            </a:pPr>
            <a:r>
              <a:rPr lang="en-US">
                <a:cs typeface="Calibri" panose="020F0502020204030204"/>
              </a:rPr>
              <a:t>Flash memory cards store information using programmable, non-volatile flash memory. Some of the advantages of flash devices are: </a:t>
            </a:r>
            <a:endParaRPr lang="en-US"/>
          </a:p>
          <a:p>
            <a:pPr>
              <a:buFont typeface="Arial"/>
              <a:buChar char="•"/>
            </a:pPr>
            <a:r>
              <a:rPr lang="en-US">
                <a:cs typeface="Calibri" panose="020F0502020204030204"/>
              </a:rPr>
              <a:t>The memory is re-programmable.</a:t>
            </a:r>
            <a:endParaRPr lang="en-US"/>
          </a:p>
          <a:p>
            <a:pPr>
              <a:buFont typeface="Arial"/>
              <a:buChar char="•"/>
            </a:pPr>
            <a:r>
              <a:rPr lang="en-US">
                <a:cs typeface="Calibri" panose="020F0502020204030204"/>
              </a:rPr>
              <a:t>They can retain content without power.</a:t>
            </a:r>
            <a:endParaRPr lang="en-US"/>
          </a:p>
          <a:p>
            <a:pPr>
              <a:buFont typeface="Arial"/>
              <a:buChar char="•"/>
            </a:pPr>
            <a:r>
              <a:rPr lang="en-US">
                <a:cs typeface="Calibri" panose="020F0502020204030204"/>
              </a:rPr>
              <a:t>They are optimal for use in devices like cameras.</a:t>
            </a:r>
            <a:endParaRPr lang="en-US"/>
          </a:p>
          <a:p>
            <a:pPr>
              <a:buFont typeface="Arial"/>
              <a:buChar char="•"/>
            </a:pPr>
            <a:r>
              <a:rPr lang="en-US">
                <a:cs typeface="Calibri" panose="020F0502020204030204"/>
              </a:rPr>
              <a:t>They are highly portable.</a:t>
            </a:r>
            <a:endParaRPr lang="en-US"/>
          </a:p>
          <a:p>
            <a:pPr>
              <a:buFont typeface="Arial"/>
              <a:buChar char="•"/>
            </a:pPr>
            <a:r>
              <a:rPr lang="en-US">
                <a:cs typeface="Calibri" panose="020F0502020204030204"/>
              </a:rPr>
              <a:t>They have a larger capacity than CDs and DVDs.</a:t>
            </a:r>
            <a:endParaRPr lang="en-US"/>
          </a:p>
          <a:p>
            <a:pPr>
              <a:buFont typeface="Arial"/>
              <a:buChar char="•"/>
            </a:pPr>
            <a:r>
              <a:rPr lang="en-US">
                <a:cs typeface="Calibri" panose="020F0502020204030204"/>
              </a:rPr>
              <a:t>They have relatively fast memory access.</a:t>
            </a:r>
            <a:endParaRPr lang="en-US"/>
          </a:p>
          <a:p>
            <a:pPr indent="0">
              <a:buNone/>
            </a:pPr>
            <a:r>
              <a:rPr lang="en-US">
                <a:cs typeface="Calibri" panose="020F0502020204030204"/>
              </a:rPr>
              <a:t>Some of the disadvantages of flash devices are: </a:t>
            </a:r>
            <a:endParaRPr lang="en-US"/>
          </a:p>
          <a:p>
            <a:pPr>
              <a:buFont typeface="Arial"/>
              <a:buChar char="•"/>
            </a:pPr>
            <a:r>
              <a:rPr lang="en-US">
                <a:cs typeface="Calibri" panose="020F0502020204030204"/>
              </a:rPr>
              <a:t>Their storage capacity is not yet comparable to the capacity of modern hard disks.</a:t>
            </a:r>
            <a:endParaRPr lang="en-US"/>
          </a:p>
          <a:p>
            <a:pPr>
              <a:buFont typeface="Arial"/>
              <a:buChar char="•"/>
            </a:pPr>
            <a:r>
              <a:rPr lang="en-US">
                <a:cs typeface="Calibri" panose="020F0502020204030204"/>
              </a:rPr>
              <a:t>Different memory card formats require different readers.</a:t>
            </a:r>
            <a:endParaRPr lang="en-US"/>
          </a:p>
          <a:p>
            <a:pPr marL="0" indent="0">
              <a:buNone/>
            </a:pPr>
            <a:endParaRPr lang="en-US" dirty="0">
              <a:cs typeface="Calibri" panose="020F0502020204030204"/>
            </a:endParaRPr>
          </a:p>
        </p:txBody>
      </p:sp>
    </p:spTree>
    <p:extLst>
      <p:ext uri="{BB962C8B-B14F-4D97-AF65-F5344CB8AC3E}">
        <p14:creationId xmlns:p14="http://schemas.microsoft.com/office/powerpoint/2010/main" val="44577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383A1-97A1-47FF-BABA-F2EB1E40110B}"/>
              </a:ext>
            </a:extLst>
          </p:cNvPr>
          <p:cNvSpPr>
            <a:spLocks noGrp="1"/>
          </p:cNvSpPr>
          <p:nvPr>
            <p:ph type="title"/>
          </p:nvPr>
        </p:nvSpPr>
        <p:spPr>
          <a:xfrm>
            <a:off x="838200" y="365125"/>
            <a:ext cx="10515600" cy="653211"/>
          </a:xfrm>
        </p:spPr>
        <p:txBody>
          <a:bodyPr>
            <a:normAutofit fontScale="90000"/>
          </a:bodyPr>
          <a:lstStyle/>
          <a:p>
            <a:pPr algn="ctr"/>
            <a:r>
              <a:rPr lang="en-US">
                <a:cs typeface="Calibri Light"/>
              </a:rPr>
              <a:t>Peripherals</a:t>
            </a:r>
          </a:p>
        </p:txBody>
      </p:sp>
      <p:sp>
        <p:nvSpPr>
          <p:cNvPr id="3" name="Content Placeholder 2">
            <a:extLst>
              <a:ext uri="{FF2B5EF4-FFF2-40B4-BE49-F238E27FC236}">
                <a16:creationId xmlns:a16="http://schemas.microsoft.com/office/drawing/2014/main" id="{1C899308-9CA9-4CCA-80CB-A9C31ACA5482}"/>
              </a:ext>
            </a:extLst>
          </p:cNvPr>
          <p:cNvSpPr>
            <a:spLocks noGrp="1"/>
          </p:cNvSpPr>
          <p:nvPr>
            <p:ph idx="1"/>
          </p:nvPr>
        </p:nvSpPr>
        <p:spPr>
          <a:xfrm>
            <a:off x="838200" y="988920"/>
            <a:ext cx="10515600" cy="5188043"/>
          </a:xfrm>
        </p:spPr>
        <p:txBody>
          <a:bodyPr vert="horz" lIns="91440" tIns="45720" rIns="91440" bIns="45720" rtlCol="0" anchor="t">
            <a:normAutofit/>
          </a:bodyPr>
          <a:lstStyle/>
          <a:p>
            <a:pPr>
              <a:buNone/>
            </a:pPr>
            <a:r>
              <a:rPr lang="en-US" sz="2000">
                <a:cs typeface="Calibri" panose="020F0502020204030204"/>
              </a:rPr>
              <a:t>A peripheral device is any external component that either sends information to or retrieves information from a computer. There are three categories of peripheral devices: </a:t>
            </a:r>
            <a:endParaRPr lang="en-US"/>
          </a:p>
          <a:p>
            <a:pPr>
              <a:buFont typeface="Arial"/>
              <a:buChar char="•"/>
            </a:pPr>
            <a:r>
              <a:rPr lang="en-US" sz="2000">
                <a:cs typeface="Calibri" panose="020F0502020204030204"/>
              </a:rPr>
              <a:t>Input devices</a:t>
            </a:r>
            <a:endParaRPr lang="en-US"/>
          </a:p>
          <a:p>
            <a:pPr>
              <a:buFont typeface="Arial"/>
              <a:buChar char="•"/>
            </a:pPr>
            <a:r>
              <a:rPr lang="en-US" sz="2000">
                <a:cs typeface="Calibri" panose="020F0502020204030204"/>
              </a:rPr>
              <a:t>Output devices</a:t>
            </a:r>
            <a:endParaRPr lang="en-US"/>
          </a:p>
          <a:p>
            <a:pPr>
              <a:buFont typeface="Arial"/>
              <a:buChar char="•"/>
            </a:pPr>
            <a:r>
              <a:rPr lang="en-US" sz="2000">
                <a:cs typeface="Calibri" panose="020F0502020204030204"/>
              </a:rPr>
              <a:t>Input &amp; Output (I/O) devices</a:t>
            </a:r>
            <a:endParaRPr lang="en-US"/>
          </a:p>
          <a:p>
            <a:pPr marL="0" indent="0">
              <a:buNone/>
            </a:pPr>
            <a:endParaRPr lang="en-US" sz="2000" dirty="0">
              <a:cs typeface="Calibri" panose="020F0502020204030204"/>
            </a:endParaRPr>
          </a:p>
          <a:p>
            <a:pPr marL="0" indent="0">
              <a:buNone/>
            </a:pPr>
            <a:r>
              <a:rPr lang="en-US" sz="2000">
                <a:cs typeface="Calibri" panose="020F0502020204030204"/>
              </a:rPr>
              <a:t>Examples:</a:t>
            </a:r>
          </a:p>
          <a:p>
            <a:r>
              <a:rPr lang="en-US" sz="2000">
                <a:cs typeface="Calibri" panose="020F0502020204030204"/>
              </a:rPr>
              <a:t>Keyboard, Mouse, Game Controller</a:t>
            </a:r>
          </a:p>
          <a:p>
            <a:r>
              <a:rPr lang="en-US" sz="2000">
                <a:cs typeface="Calibri" panose="020F0502020204030204"/>
              </a:rPr>
              <a:t>Scanner, Biometric Sensor, Microphone</a:t>
            </a:r>
          </a:p>
          <a:p>
            <a:r>
              <a:rPr lang="en-US" sz="2000">
                <a:cs typeface="Calibri" panose="020F0502020204030204"/>
              </a:rPr>
              <a:t>Keyboard-Video-Mouse (KVM) Switch</a:t>
            </a:r>
            <a:endParaRPr lang="en-US" sz="2000" dirty="0">
              <a:cs typeface="Calibri" panose="020F0502020204030204"/>
            </a:endParaRPr>
          </a:p>
        </p:txBody>
      </p:sp>
    </p:spTree>
    <p:extLst>
      <p:ext uri="{BB962C8B-B14F-4D97-AF65-F5344CB8AC3E}">
        <p14:creationId xmlns:p14="http://schemas.microsoft.com/office/powerpoint/2010/main" val="155521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F44B-7663-40C8-B148-832212425F2E}"/>
              </a:ext>
            </a:extLst>
          </p:cNvPr>
          <p:cNvSpPr>
            <a:spLocks noGrp="1"/>
          </p:cNvSpPr>
          <p:nvPr>
            <p:ph type="title"/>
          </p:nvPr>
        </p:nvSpPr>
        <p:spPr/>
        <p:txBody>
          <a:bodyPr/>
          <a:lstStyle/>
          <a:p>
            <a:r>
              <a:rPr lang="en-US">
                <a:cs typeface="Calibri Light"/>
              </a:rPr>
              <a:t>Serial Advanced Technology Adapter (SATA)</a:t>
            </a:r>
            <a:endParaRPr lang="en-US"/>
          </a:p>
        </p:txBody>
      </p:sp>
      <p:sp>
        <p:nvSpPr>
          <p:cNvPr id="3" name="Content Placeholder 2">
            <a:extLst>
              <a:ext uri="{FF2B5EF4-FFF2-40B4-BE49-F238E27FC236}">
                <a16:creationId xmlns:a16="http://schemas.microsoft.com/office/drawing/2014/main" id="{E95C5FBC-D2AD-4F07-9476-44840FAE7A68}"/>
              </a:ext>
            </a:extLst>
          </p:cNvPr>
          <p:cNvSpPr>
            <a:spLocks noGrp="1"/>
          </p:cNvSpPr>
          <p:nvPr>
            <p:ph sz="half" idx="1"/>
          </p:nvPr>
        </p:nvSpPr>
        <p:spPr/>
        <p:txBody>
          <a:bodyPr vert="horz" lIns="91440" tIns="45720" rIns="91440" bIns="45720" rtlCol="0" anchor="t">
            <a:normAutofit/>
          </a:bodyPr>
          <a:lstStyle/>
          <a:p>
            <a:pPr marL="514350" indent="-514350">
              <a:buAutoNum type="arabicPeriod"/>
            </a:pPr>
            <a:r>
              <a:rPr lang="en-US">
                <a:cs typeface="Calibri" panose="020F0502020204030204"/>
              </a:rPr>
              <a:t>SATA 1</a:t>
            </a:r>
          </a:p>
          <a:p>
            <a:pPr marL="514350" indent="-514350">
              <a:buAutoNum type="arabicPeriod"/>
            </a:pPr>
            <a:r>
              <a:rPr lang="en-US">
                <a:cs typeface="Calibri" panose="020F0502020204030204"/>
              </a:rPr>
              <a:t>SATA 2</a:t>
            </a:r>
          </a:p>
          <a:p>
            <a:pPr marL="514350" indent="-514350">
              <a:buAutoNum type="arabicPeriod"/>
            </a:pPr>
            <a:r>
              <a:rPr lang="en-US">
                <a:cs typeface="Calibri" panose="020F0502020204030204"/>
              </a:rPr>
              <a:t>SATA 3</a:t>
            </a:r>
          </a:p>
          <a:p>
            <a:pPr marL="514350" indent="-514350">
              <a:buAutoNum type="arabicPeriod"/>
            </a:pPr>
            <a:endParaRPr lang="en-US" dirty="0">
              <a:cs typeface="Calibri" panose="020F0502020204030204"/>
            </a:endParaRPr>
          </a:p>
          <a:p>
            <a:pPr marL="514350" indent="-514350">
              <a:buAutoNum type="arabicPeriod"/>
            </a:pPr>
            <a:r>
              <a:rPr lang="en-US">
                <a:cs typeface="Calibri" panose="020F0502020204030204"/>
              </a:rPr>
              <a:t>ESATA</a:t>
            </a: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endParaRPr lang="en-US" dirty="0">
              <a:cs typeface="Calibri" panose="020F0502020204030204"/>
            </a:endParaRPr>
          </a:p>
          <a:p>
            <a:pPr marL="514350" indent="-514350">
              <a:buAutoNum type="arabicPeriod"/>
            </a:pPr>
            <a:r>
              <a:rPr lang="en-US">
                <a:cs typeface="Calibri" panose="020F0502020204030204"/>
              </a:rPr>
              <a:t>eSATAp</a:t>
            </a:r>
            <a:endParaRPr lang="en-US" dirty="0">
              <a:cs typeface="Calibri" panose="020F0502020204030204"/>
            </a:endParaRPr>
          </a:p>
        </p:txBody>
      </p:sp>
      <p:graphicFrame>
        <p:nvGraphicFramePr>
          <p:cNvPr id="6" name="Content Placeholder 5">
            <a:extLst>
              <a:ext uri="{FF2B5EF4-FFF2-40B4-BE49-F238E27FC236}">
                <a16:creationId xmlns:a16="http://schemas.microsoft.com/office/drawing/2014/main" id="{056579C7-18E2-45B5-AAB1-6C542E0AE340}"/>
              </a:ext>
            </a:extLst>
          </p:cNvPr>
          <p:cNvGraphicFramePr>
            <a:graphicFrameLocks noGrp="1"/>
          </p:cNvGraphicFramePr>
          <p:nvPr>
            <p:ph sz="half" idx="2"/>
            <p:extLst>
              <p:ext uri="{D42A27DB-BD31-4B8C-83A1-F6EECF244321}">
                <p14:modId xmlns:p14="http://schemas.microsoft.com/office/powerpoint/2010/main" val="2607355708"/>
              </p:ext>
            </p:extLst>
          </p:nvPr>
        </p:nvGraphicFramePr>
        <p:xfrm>
          <a:off x="6153615" y="1872088"/>
          <a:ext cx="5181600" cy="365760"/>
        </p:xfrm>
        <a:graphic>
          <a:graphicData uri="http://schemas.openxmlformats.org/drawingml/2006/table">
            <a:tbl>
              <a:tblPr firstRow="1" firstCol="1" bandRow="1">
                <a:tableStyleId>{5C22544A-7EE6-4342-B048-85BDC9FD1C3A}</a:tableStyleId>
              </a:tblPr>
              <a:tblGrid>
                <a:gridCol w="5181600">
                  <a:extLst>
                    <a:ext uri="{9D8B030D-6E8A-4147-A177-3AD203B41FA5}">
                      <a16:colId xmlns:a16="http://schemas.microsoft.com/office/drawing/2014/main" val="202398968"/>
                    </a:ext>
                  </a:extLst>
                </a:gridCol>
              </a:tblGrid>
              <a:tr h="343829">
                <a:tc>
                  <a:txBody>
                    <a:bodyPr/>
                    <a:lstStyle/>
                    <a:p>
                      <a:pPr>
                        <a:spcAft>
                          <a:spcPts val="0"/>
                        </a:spcAft>
                      </a:pPr>
                      <a:r>
                        <a:rPr lang="en-US" sz="1200">
                          <a:effectLst/>
                        </a:rPr>
                        <a:t>SATA1 is the original SATA standard. It provided for 1.5 Gbps (150 MBps) data transfer.</a:t>
                      </a:r>
                    </a:p>
                  </a:txBody>
                  <a:tcPr marL="68580" marR="68580" marT="0" marB="0"/>
                </a:tc>
                <a:extLst>
                  <a:ext uri="{0D108BD9-81ED-4DB2-BD59-A6C34878D82A}">
                    <a16:rowId xmlns:a16="http://schemas.microsoft.com/office/drawing/2014/main" val="259805452"/>
                  </a:ext>
                </a:extLst>
              </a:tr>
            </a:tbl>
          </a:graphicData>
        </a:graphic>
      </p:graphicFrame>
      <p:sp>
        <p:nvSpPr>
          <p:cNvPr id="7" name="TextBox 6">
            <a:extLst>
              <a:ext uri="{FF2B5EF4-FFF2-40B4-BE49-F238E27FC236}">
                <a16:creationId xmlns:a16="http://schemas.microsoft.com/office/drawing/2014/main" id="{A2D898E1-A8D7-4FA9-9F40-919E74D61109}"/>
              </a:ext>
            </a:extLst>
          </p:cNvPr>
          <p:cNvSpPr txBox="1"/>
          <p:nvPr/>
        </p:nvSpPr>
        <p:spPr>
          <a:xfrm>
            <a:off x="6061635" y="2296458"/>
            <a:ext cx="5260788" cy="41549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rPr>
              <a:t>The second generation of SATA devices support up to 3 Gbps (300 MBps). SATA2 includes the following enhancements:</a:t>
            </a:r>
          </a:p>
        </p:txBody>
      </p:sp>
      <p:graphicFrame>
        <p:nvGraphicFramePr>
          <p:cNvPr id="9" name="Table 8">
            <a:extLst>
              <a:ext uri="{FF2B5EF4-FFF2-40B4-BE49-F238E27FC236}">
                <a16:creationId xmlns:a16="http://schemas.microsoft.com/office/drawing/2014/main" id="{10653224-6303-468B-BEBE-7FCEA3E88A5F}"/>
              </a:ext>
            </a:extLst>
          </p:cNvPr>
          <p:cNvGraphicFramePr>
            <a:graphicFrameLocks noGrp="1"/>
          </p:cNvGraphicFramePr>
          <p:nvPr>
            <p:extLst>
              <p:ext uri="{D42A27DB-BD31-4B8C-83A1-F6EECF244321}">
                <p14:modId xmlns:p14="http://schemas.microsoft.com/office/powerpoint/2010/main" val="3395202591"/>
              </p:ext>
            </p:extLst>
          </p:nvPr>
        </p:nvGraphicFramePr>
        <p:xfrm>
          <a:off x="6149041" y="2786754"/>
          <a:ext cx="5195035" cy="640080"/>
        </p:xfrm>
        <a:graphic>
          <a:graphicData uri="http://schemas.openxmlformats.org/drawingml/2006/table">
            <a:tbl>
              <a:tblPr firstRow="1" firstCol="1" bandRow="1">
                <a:tableStyleId>{5C22544A-7EE6-4342-B048-85BDC9FD1C3A}</a:tableStyleId>
              </a:tblPr>
              <a:tblGrid>
                <a:gridCol w="5195035">
                  <a:extLst>
                    <a:ext uri="{9D8B030D-6E8A-4147-A177-3AD203B41FA5}">
                      <a16:colId xmlns:a16="http://schemas.microsoft.com/office/drawing/2014/main" val="2140431746"/>
                    </a:ext>
                  </a:extLst>
                </a:gridCol>
              </a:tblGrid>
              <a:tr h="0">
                <a:tc>
                  <a:txBody>
                    <a:bodyPr/>
                    <a:lstStyle/>
                    <a:p>
                      <a:pPr>
                        <a:spcAft>
                          <a:spcPts val="0"/>
                        </a:spcAft>
                      </a:pPr>
                      <a:r>
                        <a:rPr lang="en-US" sz="1050">
                          <a:effectLst/>
                        </a:rPr>
                        <a:t>The third generation of SATA devices support up to 6 Gbps (600 MBps).</a:t>
                      </a:r>
                      <a:endParaRPr lang="en-US">
                        <a:effectLst/>
                      </a:endParaRPr>
                    </a:p>
                    <a:p>
                      <a:pPr marL="342900" lvl="0" indent="-342900">
                        <a:spcAft>
                          <a:spcPts val="0"/>
                        </a:spcAft>
                        <a:buFont typeface="Arial"/>
                        <a:buChar char="•"/>
                      </a:pPr>
                      <a:r>
                        <a:rPr lang="en-US" sz="1050" dirty="0">
                          <a:effectLst/>
                        </a:rPr>
                        <a:t>This standard mainly addresses solid state drives with SATA (hard disk drives are </a:t>
                      </a:r>
                      <a:r>
                        <a:rPr lang="en-US" sz="1050">
                          <a:effectLst/>
                        </a:rPr>
                        <a:t>not</a:t>
                      </a:r>
                      <a:r>
                        <a:rPr lang="en-US" sz="1050" dirty="0"/>
                        <a:t> </a:t>
                      </a:r>
                      <a:r>
                        <a:rPr lang="en-US" sz="1050">
                          <a:effectLst/>
                        </a:rPr>
                        <a:t>capable with sending data at this rate).</a:t>
                      </a:r>
                      <a:endParaRPr lang="en-US">
                        <a:effectLst/>
                      </a:endParaRPr>
                    </a:p>
                    <a:p>
                      <a:pPr marL="342900" lvl="0" indent="-342900">
                        <a:spcAft>
                          <a:spcPts val="0"/>
                        </a:spcAft>
                        <a:buFont typeface="Arial"/>
                        <a:buChar char="•"/>
                      </a:pPr>
                      <a:r>
                        <a:rPr lang="en-US" sz="1050">
                          <a:effectLst/>
                        </a:rPr>
                        <a:t>The standard includes new connectors for solid state devices and thin optical drives.</a:t>
                      </a:r>
                      <a:endParaRPr lang="en-US">
                        <a:effectLst/>
                      </a:endParaRPr>
                    </a:p>
                  </a:txBody>
                  <a:tcPr marL="68580" marR="68580" marT="0" marB="0"/>
                </a:tc>
                <a:extLst>
                  <a:ext uri="{0D108BD9-81ED-4DB2-BD59-A6C34878D82A}">
                    <a16:rowId xmlns:a16="http://schemas.microsoft.com/office/drawing/2014/main" val="2316344638"/>
                  </a:ext>
                </a:extLst>
              </a:tr>
            </a:tbl>
          </a:graphicData>
        </a:graphic>
      </p:graphicFrame>
      <p:graphicFrame>
        <p:nvGraphicFramePr>
          <p:cNvPr id="11" name="Table 10">
            <a:extLst>
              <a:ext uri="{FF2B5EF4-FFF2-40B4-BE49-F238E27FC236}">
                <a16:creationId xmlns:a16="http://schemas.microsoft.com/office/drawing/2014/main" id="{8F036C2C-30FE-4DC3-8B72-787E3E4F3C11}"/>
              </a:ext>
            </a:extLst>
          </p:cNvPr>
          <p:cNvGraphicFramePr>
            <a:graphicFrameLocks noGrp="1"/>
          </p:cNvGraphicFramePr>
          <p:nvPr>
            <p:extLst>
              <p:ext uri="{D42A27DB-BD31-4B8C-83A1-F6EECF244321}">
                <p14:modId xmlns:p14="http://schemas.microsoft.com/office/powerpoint/2010/main" val="1332842944"/>
              </p:ext>
            </p:extLst>
          </p:nvPr>
        </p:nvGraphicFramePr>
        <p:xfrm>
          <a:off x="6104218" y="3594773"/>
          <a:ext cx="5269892" cy="1280160"/>
        </p:xfrm>
        <a:graphic>
          <a:graphicData uri="http://schemas.openxmlformats.org/drawingml/2006/table">
            <a:tbl>
              <a:tblPr firstRow="1" firstCol="1" bandRow="1">
                <a:tableStyleId>{5C22544A-7EE6-4342-B048-85BDC9FD1C3A}</a:tableStyleId>
              </a:tblPr>
              <a:tblGrid>
                <a:gridCol w="5269892">
                  <a:extLst>
                    <a:ext uri="{9D8B030D-6E8A-4147-A177-3AD203B41FA5}">
                      <a16:colId xmlns:a16="http://schemas.microsoft.com/office/drawing/2014/main" val="68207940"/>
                    </a:ext>
                  </a:extLst>
                </a:gridCol>
              </a:tblGrid>
              <a:tr h="0">
                <a:tc>
                  <a:txBody>
                    <a:bodyPr/>
                    <a:lstStyle/>
                    <a:p>
                      <a:pPr>
                        <a:spcAft>
                          <a:spcPts val="0"/>
                        </a:spcAft>
                      </a:pPr>
                      <a:r>
                        <a:rPr lang="en-US" sz="1050">
                          <a:effectLst/>
                        </a:rPr>
                        <a:t>The eSATA (external SATA) standards are a subset of other standards specifically for externally connected devices.</a:t>
                      </a:r>
                      <a:endParaRPr lang="en-US">
                        <a:effectLst/>
                      </a:endParaRPr>
                    </a:p>
                    <a:p>
                      <a:pPr marL="342900" lvl="0" indent="-342900">
                        <a:spcAft>
                          <a:spcPts val="0"/>
                        </a:spcAft>
                        <a:buFont typeface="Arial"/>
                        <a:buChar char="•"/>
                      </a:pPr>
                      <a:r>
                        <a:rPr lang="en-US" sz="1050">
                          <a:effectLst/>
                        </a:rPr>
                        <a:t>eSATA devices use a special SATA data cable with a locking clip to prevent the cable from being accidently disconnected.</a:t>
                      </a:r>
                      <a:endParaRPr lang="en-US">
                        <a:effectLst/>
                      </a:endParaRPr>
                    </a:p>
                    <a:p>
                      <a:pPr marL="342900" lvl="0" indent="-342900">
                        <a:spcAft>
                          <a:spcPts val="0"/>
                        </a:spcAft>
                        <a:buFont typeface="Arial"/>
                        <a:buChar char="•"/>
                      </a:pPr>
                      <a:r>
                        <a:rPr lang="en-US" sz="1050">
                          <a:effectLst/>
                        </a:rPr>
                        <a:t>Because power is not supplied through the SATA data cable, eSATA devices require an external power connector or power source.</a:t>
                      </a:r>
                      <a:endParaRPr lang="en-US">
                        <a:effectLst/>
                      </a:endParaRPr>
                    </a:p>
                    <a:p>
                      <a:pPr marL="342900" lvl="0" indent="-342900">
                        <a:spcAft>
                          <a:spcPts val="0"/>
                        </a:spcAft>
                        <a:buFont typeface="Arial"/>
                        <a:buChar char="•"/>
                      </a:pPr>
                      <a:r>
                        <a:rPr lang="en-US" sz="1050">
                          <a:effectLst/>
                        </a:rPr>
                        <a:t>eSATA is typically faster than USB.</a:t>
                      </a:r>
                      <a:endParaRPr lang="en-US">
                        <a:effectLst/>
                      </a:endParaRPr>
                    </a:p>
                    <a:p>
                      <a:pPr marL="342900" lvl="0" indent="-342900">
                        <a:spcAft>
                          <a:spcPts val="0"/>
                        </a:spcAft>
                        <a:buFont typeface="Arial"/>
                        <a:buChar char="•"/>
                      </a:pPr>
                      <a:r>
                        <a:rPr lang="en-US" sz="1050">
                          <a:effectLst/>
                        </a:rPr>
                        <a:t>eSATA has a rectangular connector.</a:t>
                      </a:r>
                      <a:endParaRPr lang="en-US">
                        <a:effectLst/>
                      </a:endParaRPr>
                    </a:p>
                  </a:txBody>
                  <a:tcPr marL="68580" marR="68580" marT="0" marB="0"/>
                </a:tc>
                <a:extLst>
                  <a:ext uri="{0D108BD9-81ED-4DB2-BD59-A6C34878D82A}">
                    <a16:rowId xmlns:a16="http://schemas.microsoft.com/office/drawing/2014/main" val="168801167"/>
                  </a:ext>
                </a:extLst>
              </a:tr>
            </a:tbl>
          </a:graphicData>
        </a:graphic>
      </p:graphicFrame>
      <p:sp>
        <p:nvSpPr>
          <p:cNvPr id="12" name="TextBox 11">
            <a:extLst>
              <a:ext uri="{FF2B5EF4-FFF2-40B4-BE49-F238E27FC236}">
                <a16:creationId xmlns:a16="http://schemas.microsoft.com/office/drawing/2014/main" id="{05E771EF-7856-4F5E-8389-43526C8083DC}"/>
              </a:ext>
            </a:extLst>
          </p:cNvPr>
          <p:cNvSpPr txBox="1"/>
          <p:nvPr/>
        </p:nvSpPr>
        <p:spPr>
          <a:xfrm>
            <a:off x="5964518" y="5135282"/>
            <a:ext cx="5357905" cy="90024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solidFill>
                  <a:srgbClr val="282828"/>
                </a:solidFill>
              </a:rPr>
              <a:t>The eSATAp (Power over eSATA or Power eSATA) standards are meant to replace eSATA.</a:t>
            </a:r>
          </a:p>
          <a:p>
            <a:pPr marL="171450" indent="-171450">
              <a:buFont typeface="Arial"/>
              <a:buChar char="•"/>
            </a:pPr>
            <a:r>
              <a:rPr lang="en-US" sz="1050">
                <a:solidFill>
                  <a:srgbClr val="282828"/>
                </a:solidFill>
              </a:rPr>
              <a:t>eSATAp combines the functionality of an eSATA and a USB port with a source of power in a single connector.</a:t>
            </a:r>
            <a:endParaRPr lang="en-US" sz="1050">
              <a:solidFill>
                <a:srgbClr val="282828"/>
              </a:solidFill>
              <a:cs typeface="Calibri" panose="020F0502020204030204"/>
            </a:endParaRPr>
          </a:p>
          <a:p>
            <a:pPr marL="171450" indent="-171450">
              <a:buFont typeface="Arial"/>
              <a:buChar char="•"/>
            </a:pPr>
            <a:r>
              <a:rPr lang="en-US" sz="1050">
                <a:solidFill>
                  <a:srgbClr val="282828"/>
                </a:solidFill>
              </a:rPr>
              <a:t>Both SATA data and device power are integrated in a single cable.</a:t>
            </a:r>
            <a:endParaRPr lang="en-US" sz="1050">
              <a:solidFill>
                <a:srgbClr val="282828"/>
              </a:solidFill>
              <a:cs typeface="Calibri"/>
            </a:endParaRPr>
          </a:p>
          <a:p>
            <a:pPr marL="171450" indent="-171450">
              <a:buFont typeface="Arial"/>
              <a:buChar char="•"/>
            </a:pPr>
            <a:r>
              <a:rPr lang="en-US" sz="1050">
                <a:solidFill>
                  <a:srgbClr val="282828"/>
                </a:solidFill>
                <a:cs typeface="Calibri"/>
              </a:rPr>
              <a:t>The eSATAp connector and port are neither an L-shaped or rectangular.</a:t>
            </a:r>
            <a:endParaRPr lang="en-US">
              <a:cs typeface="Calibri" panose="020F0502020204030204"/>
            </a:endParaRPr>
          </a:p>
        </p:txBody>
      </p:sp>
    </p:spTree>
    <p:extLst>
      <p:ext uri="{BB962C8B-B14F-4D97-AF65-F5344CB8AC3E}">
        <p14:creationId xmlns:p14="http://schemas.microsoft.com/office/powerpoint/2010/main" val="1696765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B4B02-B7F8-437F-9B3C-68FEE4593A98}"/>
              </a:ext>
            </a:extLst>
          </p:cNvPr>
          <p:cNvSpPr>
            <a:spLocks noGrp="1"/>
          </p:cNvSpPr>
          <p:nvPr>
            <p:ph type="title"/>
          </p:nvPr>
        </p:nvSpPr>
        <p:spPr/>
        <p:txBody>
          <a:bodyPr/>
          <a:lstStyle/>
          <a:p>
            <a:pPr algn="ctr"/>
            <a:r>
              <a:rPr lang="en-US">
                <a:cs typeface="Calibri Light"/>
              </a:rPr>
              <a:t>Optical Disks  - Compact Disk / Digital Versatile Disk</a:t>
            </a:r>
          </a:p>
        </p:txBody>
      </p:sp>
      <p:sp>
        <p:nvSpPr>
          <p:cNvPr id="3" name="Text Placeholder 2">
            <a:extLst>
              <a:ext uri="{FF2B5EF4-FFF2-40B4-BE49-F238E27FC236}">
                <a16:creationId xmlns:a16="http://schemas.microsoft.com/office/drawing/2014/main" id="{4CBB6A06-E4D9-47F4-8C95-9511148F415A}"/>
              </a:ext>
            </a:extLst>
          </p:cNvPr>
          <p:cNvSpPr>
            <a:spLocks noGrp="1"/>
          </p:cNvSpPr>
          <p:nvPr>
            <p:ph type="body" idx="1"/>
          </p:nvPr>
        </p:nvSpPr>
        <p:spPr/>
        <p:txBody>
          <a:bodyPr/>
          <a:lstStyle/>
          <a:p>
            <a:r>
              <a:rPr lang="en-US">
                <a:cs typeface="Calibri"/>
              </a:rPr>
              <a:t>CD – Compact Disk</a:t>
            </a:r>
            <a:endParaRPr lang="en-US"/>
          </a:p>
        </p:txBody>
      </p:sp>
      <p:sp>
        <p:nvSpPr>
          <p:cNvPr id="4" name="Content Placeholder 3">
            <a:extLst>
              <a:ext uri="{FF2B5EF4-FFF2-40B4-BE49-F238E27FC236}">
                <a16:creationId xmlns:a16="http://schemas.microsoft.com/office/drawing/2014/main" id="{4DFFBCE6-001E-4707-8F79-A869EFFEE5E1}"/>
              </a:ext>
            </a:extLst>
          </p:cNvPr>
          <p:cNvSpPr>
            <a:spLocks noGrp="1"/>
          </p:cNvSpPr>
          <p:nvPr>
            <p:ph sz="half" idx="2"/>
          </p:nvPr>
        </p:nvSpPr>
        <p:spPr>
          <a:xfrm>
            <a:off x="839788" y="2505075"/>
            <a:ext cx="5157787" cy="3983411"/>
          </a:xfrm>
        </p:spPr>
        <p:txBody>
          <a:bodyPr vert="horz" lIns="91440" tIns="45720" rIns="91440" bIns="45720" rtlCol="0" anchor="t">
            <a:noAutofit/>
          </a:bodyPr>
          <a:lstStyle/>
          <a:p>
            <a:pPr>
              <a:buNone/>
            </a:pPr>
            <a:r>
              <a:rPr lang="en-US" sz="800">
                <a:cs typeface="Calibri" panose="020F0502020204030204"/>
              </a:rPr>
              <a:t>CD-ROM stands for compact disc read-only memory. CD-ROMs are identical in appearance to audio CDs, and data is stored and retrieved in a very similar manner. CD-ROMs: </a:t>
            </a:r>
          </a:p>
          <a:p>
            <a:pPr>
              <a:buFont typeface="Arial"/>
              <a:buChar char="•"/>
            </a:pPr>
            <a:r>
              <a:rPr lang="en-US" sz="800">
                <a:cs typeface="Calibri" panose="020F0502020204030204"/>
              </a:rPr>
              <a:t>Have lands and pits and use reflective light to interpret the data on the disc.</a:t>
            </a:r>
          </a:p>
          <a:p>
            <a:pPr>
              <a:buFont typeface="Arial"/>
              <a:buChar char="•"/>
            </a:pPr>
            <a:r>
              <a:rPr lang="en-US" sz="800">
                <a:cs typeface="Calibri" panose="020F0502020204030204"/>
              </a:rPr>
              <a:t>Hold about 737 MB of data with error correction or 847 MB total.</a:t>
            </a:r>
          </a:p>
          <a:p>
            <a:pPr>
              <a:buFont typeface="Arial"/>
              <a:buChar char="•"/>
            </a:pPr>
            <a:r>
              <a:rPr lang="en-US" sz="800">
                <a:cs typeface="Calibri" panose="020F0502020204030204"/>
              </a:rPr>
              <a:t>Transfers data at a rate of 150 KBps.</a:t>
            </a:r>
          </a:p>
          <a:p>
            <a:pPr>
              <a:buFont typeface="Arial"/>
              <a:buChar char="•"/>
            </a:pPr>
            <a:r>
              <a:rPr lang="en-US" sz="800">
                <a:cs typeface="Calibri" panose="020F0502020204030204"/>
              </a:rPr>
              <a:t>Drive speeds are measured as multiples of this original speed. To calculate an estimate of your CD-ROM drives transfer rate, multiply its speed by 150 kilobyte (1x = 150 KBps, 2x drive = 300 KBps, 4x drive = 600 KBps, 72x = 10,800 KBps).</a:t>
            </a:r>
          </a:p>
          <a:p>
            <a:pPr indent="0">
              <a:buNone/>
            </a:pPr>
            <a:r>
              <a:rPr lang="en-US" sz="800">
                <a:cs typeface="Calibri" panose="020F0502020204030204"/>
              </a:rPr>
              <a:t>CD-RW stands for Compact Disc-ReWritable. </a:t>
            </a:r>
          </a:p>
          <a:p>
            <a:pPr>
              <a:buFont typeface="Arial"/>
              <a:buChar char="•"/>
            </a:pPr>
            <a:r>
              <a:rPr lang="en-US" sz="800">
                <a:cs typeface="Calibri" panose="020F0502020204030204"/>
              </a:rPr>
              <a:t>CD-RW can be written, read many times, erased, and rewritten.</a:t>
            </a:r>
          </a:p>
          <a:p>
            <a:pPr>
              <a:buFont typeface="Arial"/>
              <a:buChar char="•"/>
            </a:pPr>
            <a:r>
              <a:rPr lang="en-US" sz="800">
                <a:cs typeface="Calibri" panose="020F0502020204030204"/>
              </a:rPr>
              <a:t>CD-RW has a capacity of about 700 MB.</a:t>
            </a:r>
          </a:p>
          <a:p>
            <a:pPr>
              <a:buFont typeface="Arial"/>
              <a:buChar char="•"/>
            </a:pPr>
            <a:r>
              <a:rPr lang="en-US" sz="800">
                <a:cs typeface="Calibri" panose="020F0502020204030204"/>
              </a:rPr>
              <a:t>CD-RW is a removable hard drive, because you can insert the disc into the disc drive on one PC, add and delete data, eject it, and insert it into another disc drive on another system and have all your data immediately accessible.</a:t>
            </a:r>
          </a:p>
          <a:p>
            <a:pPr>
              <a:buFont typeface="Arial"/>
              <a:buChar char="•"/>
            </a:pPr>
            <a:r>
              <a:rPr lang="en-US" sz="800">
                <a:cs typeface="Calibri" panose="020F0502020204030204"/>
              </a:rPr>
              <a:t>CD-RW drives can burn or write to CD-RW discs, erase CD-RW discs, and read a CD-ROM disc.</a:t>
            </a:r>
          </a:p>
          <a:p>
            <a:pPr>
              <a:buFont typeface="Arial"/>
              <a:buChar char="•"/>
            </a:pPr>
            <a:r>
              <a:rPr lang="en-US" sz="800">
                <a:cs typeface="Calibri" panose="020F0502020204030204"/>
              </a:rPr>
              <a:t>CD-RW drive speed rating includes three parameters: a write speed, a rewrite speed, and a CD-RW read speed. All of these are multiples of the original 150 KBps 1x speed defined by the first CD-ROM drives. For example, if you have an 8x4x32 CD-RW drive, this means that it can write at 1,200 KBps, it can rewrite to a CD-RW disk at 600 KBps, and it can read at 4,800 KBps.</a:t>
            </a:r>
          </a:p>
          <a:p>
            <a:pPr marL="0" indent="0">
              <a:buNone/>
            </a:pPr>
            <a:r>
              <a:rPr lang="en-US" sz="800">
                <a:cs typeface="Calibri" panose="020F0502020204030204"/>
              </a:rPr>
              <a:t>A CD-RW drive has a second, high power write laser. When this laser hits the bottom of this photo reactive material on the bottom of the CD-RW disc, it causes crystals to form. This is called phase shifting or a phase shifting media. A crystal forming on the bottom of a CD-RW disc is like a land on a CD-ROM disk, because it reflects light.</a:t>
            </a:r>
            <a:endParaRPr lang="en-US" sz="800"/>
          </a:p>
        </p:txBody>
      </p:sp>
      <p:sp>
        <p:nvSpPr>
          <p:cNvPr id="5" name="Text Placeholder 4">
            <a:extLst>
              <a:ext uri="{FF2B5EF4-FFF2-40B4-BE49-F238E27FC236}">
                <a16:creationId xmlns:a16="http://schemas.microsoft.com/office/drawing/2014/main" id="{DA2C7AA3-698F-4C29-9730-C5FD5E7A5857}"/>
              </a:ext>
            </a:extLst>
          </p:cNvPr>
          <p:cNvSpPr>
            <a:spLocks noGrp="1"/>
          </p:cNvSpPr>
          <p:nvPr>
            <p:ph type="body" sz="quarter" idx="3"/>
          </p:nvPr>
        </p:nvSpPr>
        <p:spPr/>
        <p:txBody>
          <a:bodyPr/>
          <a:lstStyle/>
          <a:p>
            <a:r>
              <a:rPr lang="en-US">
                <a:cs typeface="Calibri"/>
              </a:rPr>
              <a:t>DVD – Digital Versatile Disk</a:t>
            </a:r>
            <a:endParaRPr lang="en-US" dirty="0">
              <a:cs typeface="Calibri"/>
            </a:endParaRPr>
          </a:p>
        </p:txBody>
      </p:sp>
      <p:sp>
        <p:nvSpPr>
          <p:cNvPr id="6" name="Content Placeholder 5">
            <a:extLst>
              <a:ext uri="{FF2B5EF4-FFF2-40B4-BE49-F238E27FC236}">
                <a16:creationId xmlns:a16="http://schemas.microsoft.com/office/drawing/2014/main" id="{DB3B99D5-94D9-432B-8AA8-A77B802F2616}"/>
              </a:ext>
            </a:extLst>
          </p:cNvPr>
          <p:cNvSpPr>
            <a:spLocks noGrp="1"/>
          </p:cNvSpPr>
          <p:nvPr>
            <p:ph sz="quarter" idx="4"/>
          </p:nvPr>
        </p:nvSpPr>
        <p:spPr>
          <a:xfrm>
            <a:off x="6172200" y="2505075"/>
            <a:ext cx="5183188" cy="3953529"/>
          </a:xfrm>
        </p:spPr>
        <p:txBody>
          <a:bodyPr vert="horz" lIns="91440" tIns="45720" rIns="91440" bIns="45720" rtlCol="0" anchor="t">
            <a:normAutofit fontScale="40000" lnSpcReduction="20000"/>
          </a:bodyPr>
          <a:lstStyle/>
          <a:p>
            <a:pPr>
              <a:buNone/>
            </a:pPr>
            <a:r>
              <a:rPr lang="en-US">
                <a:cs typeface="Calibri" panose="020F0502020204030204"/>
              </a:rPr>
              <a:t>DVD (Digital Versatile Disc) is an optical media standard that can be used to store large amounts of different types of data (computer data, video, audio). </a:t>
            </a:r>
            <a:endParaRPr lang="en-US"/>
          </a:p>
          <a:p>
            <a:pPr>
              <a:buFont typeface="Arial"/>
              <a:buChar char="•"/>
            </a:pPr>
            <a:r>
              <a:rPr lang="en-US">
                <a:cs typeface="Calibri" panose="020F0502020204030204"/>
              </a:rPr>
              <a:t>Most DVD drives can read and write. Older drives or older DVD players might only support DVD-R.</a:t>
            </a:r>
            <a:endParaRPr lang="en-US"/>
          </a:p>
          <a:p>
            <a:pPr>
              <a:buFont typeface="Arial"/>
              <a:buChar char="•"/>
            </a:pPr>
            <a:r>
              <a:rPr lang="en-US">
                <a:cs typeface="Calibri" panose="020F0502020204030204"/>
              </a:rPr>
              <a:t>A DVD with a single side of data can hold about 4.7 GB.</a:t>
            </a:r>
            <a:endParaRPr lang="en-US"/>
          </a:p>
          <a:p>
            <a:pPr>
              <a:buFont typeface="Arial"/>
              <a:buChar char="•"/>
            </a:pPr>
            <a:r>
              <a:rPr lang="en-US">
                <a:cs typeface="Calibri" panose="020F0502020204030204"/>
              </a:rPr>
              <a:t>A DVD-ROM is read-only memory.</a:t>
            </a:r>
            <a:endParaRPr lang="en-US"/>
          </a:p>
          <a:p>
            <a:pPr>
              <a:buFont typeface="Arial"/>
              <a:buChar char="•"/>
            </a:pPr>
            <a:r>
              <a:rPr lang="en-US">
                <a:cs typeface="Calibri" panose="020F0502020204030204"/>
              </a:rPr>
              <a:t>DVD-RW is a rewritable DVD format.</a:t>
            </a:r>
            <a:endParaRPr lang="en-US"/>
          </a:p>
          <a:p>
            <a:pPr>
              <a:buFont typeface="Arial"/>
              <a:buChar char="•"/>
            </a:pPr>
            <a:r>
              <a:rPr lang="en-US">
                <a:cs typeface="Calibri" panose="020F0502020204030204"/>
              </a:rPr>
              <a:t>DVD-RW uses a crystal encoding on the bottom of the DVD disc.</a:t>
            </a:r>
            <a:endParaRPr lang="en-US"/>
          </a:p>
          <a:p>
            <a:pPr>
              <a:buFont typeface="Arial"/>
              <a:buChar char="•"/>
            </a:pPr>
            <a:r>
              <a:rPr lang="en-US">
                <a:cs typeface="Calibri" panose="020F0502020204030204"/>
              </a:rPr>
              <a:t>A DVD-RW DL employs two recordable dye layers, each capable of storing about 4.7 GB; the total disk capacity is 8.5 GB.</a:t>
            </a:r>
            <a:endParaRPr lang="en-US"/>
          </a:p>
          <a:p>
            <a:pPr>
              <a:buFont typeface="Arial"/>
              <a:buChar char="•"/>
            </a:pPr>
            <a:r>
              <a:rPr lang="en-US">
                <a:cs typeface="Calibri" panose="020F0502020204030204"/>
              </a:rPr>
              <a:t>Some DVDs can store data in two different layers on the same side.</a:t>
            </a:r>
            <a:endParaRPr lang="en-US"/>
          </a:p>
          <a:p>
            <a:pPr marL="971550" lvl="1" indent="-285750">
              <a:buFont typeface="Arial"/>
              <a:buChar char="•"/>
            </a:pPr>
            <a:r>
              <a:rPr lang="en-US">
                <a:cs typeface="Calibri" panose="020F0502020204030204"/>
              </a:rPr>
              <a:t>The outer layer is semi-transparent, allowing the laser to read data from the inner layer.</a:t>
            </a:r>
            <a:endParaRPr lang="en-US"/>
          </a:p>
          <a:p>
            <a:pPr marL="971550" lvl="1" indent="-285750">
              <a:buFont typeface="Arial"/>
              <a:buChar char="•"/>
            </a:pPr>
            <a:r>
              <a:rPr lang="en-US">
                <a:cs typeface="Calibri" panose="020F0502020204030204"/>
              </a:rPr>
              <a:t>Dual-layer discs can hold up to 8.5 GB of data.</a:t>
            </a:r>
            <a:endParaRPr lang="en-US"/>
          </a:p>
          <a:p>
            <a:pPr marL="971550" lvl="1" indent="-285750">
              <a:buFont typeface="Arial"/>
              <a:buChar char="•"/>
            </a:pPr>
            <a:r>
              <a:rPr lang="en-US">
                <a:cs typeface="Calibri" panose="020F0502020204030204"/>
              </a:rPr>
              <a:t>Dual-layer recordable discs cost more than single layer discs.</a:t>
            </a:r>
            <a:endParaRPr lang="en-US"/>
          </a:p>
          <a:p>
            <a:pPr marL="971550" lvl="1" indent="-285750">
              <a:buFont typeface="Arial"/>
              <a:buChar char="•"/>
            </a:pPr>
            <a:r>
              <a:rPr lang="en-US">
                <a:cs typeface="Calibri" panose="020F0502020204030204"/>
              </a:rPr>
              <a:t>Dual-layer DVDs are recorded using Opposite Track Path (OTP).</a:t>
            </a:r>
            <a:endParaRPr lang="en-US"/>
          </a:p>
          <a:p>
            <a:pPr marL="971550" lvl="1" indent="-285750">
              <a:buFont typeface="Arial"/>
              <a:buChar char="•"/>
            </a:pPr>
            <a:r>
              <a:rPr lang="en-US">
                <a:cs typeface="Calibri" panose="020F0502020204030204"/>
              </a:rPr>
              <a:t>Most newer drives can read both single and dual layer discs. However, older drives might not support dual layer discs.</a:t>
            </a:r>
            <a:endParaRPr lang="en-US"/>
          </a:p>
          <a:p>
            <a:pPr marL="0" indent="0">
              <a:buNone/>
            </a:pPr>
            <a:r>
              <a:rPr lang="en-US">
                <a:cs typeface="Calibri" panose="020F0502020204030204"/>
              </a:rPr>
              <a:t>DVD speeds use a multiple of 1.35 MBps (1x = 1.35 MBps, 2x = 2.7 MBps, etc.) or 11 Mbps (1x = 11 Mbps, 2x = 22 Mbps, etc.).</a:t>
            </a:r>
            <a:endParaRPr lang="en-US"/>
          </a:p>
        </p:txBody>
      </p:sp>
    </p:spTree>
    <p:extLst>
      <p:ext uri="{BB962C8B-B14F-4D97-AF65-F5344CB8AC3E}">
        <p14:creationId xmlns:p14="http://schemas.microsoft.com/office/powerpoint/2010/main" val="1058195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F587-E478-4F89-B725-0D9E60C70953}"/>
              </a:ext>
            </a:extLst>
          </p:cNvPr>
          <p:cNvSpPr>
            <a:spLocks noGrp="1"/>
          </p:cNvSpPr>
          <p:nvPr>
            <p:ph type="title"/>
          </p:nvPr>
        </p:nvSpPr>
        <p:spPr>
          <a:xfrm>
            <a:off x="838200" y="365125"/>
            <a:ext cx="10515600" cy="750328"/>
          </a:xfrm>
        </p:spPr>
        <p:txBody>
          <a:bodyPr/>
          <a:lstStyle/>
          <a:p>
            <a:pPr algn="ctr"/>
            <a:r>
              <a:rPr lang="en-US">
                <a:cs typeface="Calibri Light"/>
              </a:rPr>
              <a:t>Blu-Ray Disc (BD)</a:t>
            </a:r>
          </a:p>
        </p:txBody>
      </p:sp>
      <p:sp>
        <p:nvSpPr>
          <p:cNvPr id="3" name="Content Placeholder 2">
            <a:extLst>
              <a:ext uri="{FF2B5EF4-FFF2-40B4-BE49-F238E27FC236}">
                <a16:creationId xmlns:a16="http://schemas.microsoft.com/office/drawing/2014/main" id="{C0C147C7-B090-4448-8D21-EEC0645AB6D1}"/>
              </a:ext>
            </a:extLst>
          </p:cNvPr>
          <p:cNvSpPr>
            <a:spLocks noGrp="1"/>
          </p:cNvSpPr>
          <p:nvPr>
            <p:ph idx="1"/>
          </p:nvPr>
        </p:nvSpPr>
        <p:spPr>
          <a:xfrm>
            <a:off x="838200" y="1138331"/>
            <a:ext cx="10515600" cy="5038632"/>
          </a:xfrm>
        </p:spPr>
        <p:txBody>
          <a:bodyPr vert="horz" lIns="91440" tIns="45720" rIns="91440" bIns="45720" rtlCol="0" anchor="t">
            <a:normAutofit fontScale="77500" lnSpcReduction="20000"/>
          </a:bodyPr>
          <a:lstStyle/>
          <a:p>
            <a:pPr>
              <a:buNone/>
            </a:pPr>
            <a:r>
              <a:rPr lang="en-US">
                <a:cs typeface="Calibri" panose="020F0502020204030204"/>
              </a:rPr>
              <a:t>Blu-ray Disc (BD) is a newer optical disc format that is capable of greater storage capacity than DVDs. </a:t>
            </a:r>
            <a:endParaRPr lang="en-US"/>
          </a:p>
          <a:p>
            <a:pPr>
              <a:buFont typeface="Arial"/>
              <a:buChar char="•"/>
            </a:pPr>
            <a:r>
              <a:rPr lang="en-US">
                <a:cs typeface="Calibri" panose="020F0502020204030204"/>
              </a:rPr>
              <a:t>Blu-ray was originally developed for high definition video (and expanded content on movie discs), but can also be used for data storage.</a:t>
            </a:r>
            <a:endParaRPr lang="en-US"/>
          </a:p>
          <a:p>
            <a:pPr>
              <a:buFont typeface="Arial"/>
              <a:buChar char="•"/>
            </a:pPr>
            <a:r>
              <a:rPr lang="en-US">
                <a:cs typeface="Calibri" panose="020F0502020204030204"/>
              </a:rPr>
              <a:t>Blu-ray uses a blue laser instead of the red laser used with CDs and DVDs. The blue laser light has a shorter wavelength, which allows data to be packed more tightly on the disc.</a:t>
            </a:r>
            <a:endParaRPr lang="en-US"/>
          </a:p>
          <a:p>
            <a:pPr>
              <a:buFont typeface="Arial"/>
              <a:buChar char="•"/>
            </a:pPr>
            <a:r>
              <a:rPr lang="en-US">
                <a:cs typeface="Calibri" panose="020F0502020204030204"/>
              </a:rPr>
              <a:t>A single layer Blu-ray disc holds 25 GB; a double layer disc holds up to 50 GB. Experimental 20 layer discs can hold up to 500 GB.</a:t>
            </a:r>
            <a:endParaRPr lang="en-US"/>
          </a:p>
          <a:p>
            <a:pPr>
              <a:buFont typeface="Arial"/>
              <a:buChar char="•"/>
            </a:pPr>
            <a:r>
              <a:rPr lang="en-US">
                <a:cs typeface="Calibri" panose="020F0502020204030204"/>
              </a:rPr>
              <a:t>Blu-ray discs can be read-only (BD-ROM), recordable (BD-R), or rewritable (BD-RE).</a:t>
            </a:r>
            <a:endParaRPr lang="en-US"/>
          </a:p>
          <a:p>
            <a:pPr>
              <a:buFont typeface="Arial"/>
              <a:buChar char="•"/>
            </a:pPr>
            <a:r>
              <a:rPr lang="en-US">
                <a:cs typeface="Calibri" panose="020F0502020204030204"/>
              </a:rPr>
              <a:t>A 1x Blu-ray drive reads data at 4.5 MBps.</a:t>
            </a:r>
            <a:endParaRPr lang="en-US"/>
          </a:p>
          <a:p>
            <a:pPr>
              <a:buFont typeface="Arial"/>
              <a:buChar char="•"/>
            </a:pPr>
            <a:r>
              <a:rPr lang="en-US">
                <a:cs typeface="Calibri" panose="020F0502020204030204"/>
              </a:rPr>
              <a:t>Most Blu-ray drives include a second read laser for reading CDs and DVDs. Without this additional laser, Blu-ray drives would not be able to read CDs or DVDs.</a:t>
            </a:r>
            <a:endParaRPr lang="en-US"/>
          </a:p>
          <a:p>
            <a:pPr>
              <a:buFont typeface="Arial"/>
              <a:buChar char="•"/>
            </a:pPr>
            <a:r>
              <a:rPr lang="en-US">
                <a:cs typeface="Calibri" panose="020F0502020204030204"/>
              </a:rPr>
              <a:t>Blu-ray is intended to eventually replace DVD.</a:t>
            </a:r>
            <a:endParaRPr lang="en-US"/>
          </a:p>
          <a:p>
            <a:pPr marL="0" indent="0">
              <a:buNone/>
            </a:pPr>
            <a:r>
              <a:rPr lang="en-US">
                <a:cs typeface="Calibri" panose="020F0502020204030204"/>
              </a:rPr>
              <a:t>Blu-ray has become the accepted HD video standard as the last movie studio stopped distributing HD DVD movies.</a:t>
            </a:r>
            <a:endParaRPr lang="en-US"/>
          </a:p>
        </p:txBody>
      </p:sp>
    </p:spTree>
    <p:extLst>
      <p:ext uri="{BB962C8B-B14F-4D97-AF65-F5344CB8AC3E}">
        <p14:creationId xmlns:p14="http://schemas.microsoft.com/office/powerpoint/2010/main" val="201757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56414-6F0B-4588-A0E1-B868770D4680}"/>
              </a:ext>
            </a:extLst>
          </p:cNvPr>
          <p:cNvSpPr>
            <a:spLocks noGrp="1"/>
          </p:cNvSpPr>
          <p:nvPr>
            <p:ph type="title"/>
          </p:nvPr>
        </p:nvSpPr>
        <p:spPr>
          <a:xfrm>
            <a:off x="838200" y="365125"/>
            <a:ext cx="10515600" cy="705505"/>
          </a:xfrm>
        </p:spPr>
        <p:txBody>
          <a:bodyPr/>
          <a:lstStyle/>
          <a:p>
            <a:r>
              <a:rPr lang="en-US">
                <a:cs typeface="Calibri Light"/>
              </a:rPr>
              <a:t>Redundant Array of independent Disks (RAID)</a:t>
            </a:r>
            <a:endParaRPr lang="en-US"/>
          </a:p>
        </p:txBody>
      </p:sp>
      <p:sp>
        <p:nvSpPr>
          <p:cNvPr id="3" name="Content Placeholder 2">
            <a:extLst>
              <a:ext uri="{FF2B5EF4-FFF2-40B4-BE49-F238E27FC236}">
                <a16:creationId xmlns:a16="http://schemas.microsoft.com/office/drawing/2014/main" id="{8AD15803-E808-4CE0-8D6E-AF8F1D1D208A}"/>
              </a:ext>
            </a:extLst>
          </p:cNvPr>
          <p:cNvSpPr>
            <a:spLocks noGrp="1"/>
          </p:cNvSpPr>
          <p:nvPr>
            <p:ph idx="1"/>
          </p:nvPr>
        </p:nvSpPr>
        <p:spPr>
          <a:xfrm>
            <a:off x="838200" y="1145802"/>
            <a:ext cx="10515600" cy="5031161"/>
          </a:xfrm>
        </p:spPr>
        <p:txBody>
          <a:bodyPr vert="horz" lIns="91440" tIns="45720" rIns="91440" bIns="45720" rtlCol="0" anchor="t">
            <a:normAutofit fontScale="92500" lnSpcReduction="10000"/>
          </a:bodyPr>
          <a:lstStyle/>
          <a:p>
            <a:pPr marL="0" indent="0">
              <a:buNone/>
            </a:pPr>
            <a:r>
              <a:rPr lang="en-US">
                <a:cs typeface="Calibri" panose="020F0502020204030204"/>
              </a:rPr>
              <a:t>Redundant Array of Independent Disks (RAID), also called Redundant Array of Inexpensive Disks, is a disk subsystem that combines multiple physical disks into a single logical storage unit. Depending on the configuration, a RAID array can improve performance, provide fault tolerance, or both.</a:t>
            </a:r>
          </a:p>
          <a:p>
            <a:pPr>
              <a:buFont typeface="Arial"/>
              <a:buChar char="•"/>
            </a:pPr>
            <a:r>
              <a:rPr lang="en-US">
                <a:cs typeface="Calibri" panose="020F0502020204030204"/>
              </a:rPr>
              <a:t>Some RAID controllers support combined levels of RAID. For example, RAID 0+1 is a striped array that is mirrored. Other combined configurations that might be supported include RAID 1+0 (also called RAID 10), RAID 5+0, and RAID 5+1.</a:t>
            </a:r>
            <a:endParaRPr lang="en-US"/>
          </a:p>
          <a:p>
            <a:pPr>
              <a:buFont typeface="Arial"/>
              <a:buChar char="•"/>
            </a:pPr>
            <a:r>
              <a:rPr lang="en-US">
                <a:cs typeface="Calibri" panose="020F0502020204030204"/>
              </a:rPr>
              <a:t>For all RAID configurations, the amount of disk space used on each disk must be of equal size. If disks in the array are of different sizes, the resulting volume will be limited to the smallest disk. Remaining space on other drives can be used in other RAID sets or as traditional storage.</a:t>
            </a:r>
            <a:endParaRPr lang="en-US"/>
          </a:p>
          <a:p>
            <a:pPr>
              <a:buFont typeface="Arial"/>
              <a:buChar char="•"/>
            </a:pPr>
            <a:r>
              <a:rPr lang="en-US">
                <a:cs typeface="Calibri" panose="020F0502020204030204"/>
              </a:rPr>
              <a:t>While some RAID configurations provide fault tolerance in the event of a disk failure, configuring RAID is not a substitute for regular backups.</a:t>
            </a:r>
            <a:endParaRPr lang="en-US"/>
          </a:p>
          <a:p>
            <a:pPr marL="0" indent="0">
              <a:buNone/>
            </a:pPr>
            <a:endParaRPr lang="en-US" dirty="0">
              <a:cs typeface="Calibri"/>
            </a:endParaRPr>
          </a:p>
        </p:txBody>
      </p:sp>
    </p:spTree>
    <p:extLst>
      <p:ext uri="{BB962C8B-B14F-4D97-AF65-F5344CB8AC3E}">
        <p14:creationId xmlns:p14="http://schemas.microsoft.com/office/powerpoint/2010/main" val="3388186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9A50-B45C-4910-881B-32BD0CF20B78}"/>
              </a:ext>
            </a:extLst>
          </p:cNvPr>
          <p:cNvSpPr>
            <a:spLocks noGrp="1"/>
          </p:cNvSpPr>
          <p:nvPr>
            <p:ph type="title"/>
          </p:nvPr>
        </p:nvSpPr>
        <p:spPr/>
        <p:txBody>
          <a:bodyPr/>
          <a:lstStyle/>
          <a:p>
            <a:pPr algn="ctr"/>
            <a:r>
              <a:rPr lang="en-US">
                <a:cs typeface="Calibri Light"/>
              </a:rPr>
              <a:t>RAID</a:t>
            </a:r>
          </a:p>
        </p:txBody>
      </p:sp>
      <p:sp>
        <p:nvSpPr>
          <p:cNvPr id="3" name="Text Placeholder 2">
            <a:extLst>
              <a:ext uri="{FF2B5EF4-FFF2-40B4-BE49-F238E27FC236}">
                <a16:creationId xmlns:a16="http://schemas.microsoft.com/office/drawing/2014/main" id="{7D2046A2-B50C-40E0-8493-7D5B3BF9CA84}"/>
              </a:ext>
            </a:extLst>
          </p:cNvPr>
          <p:cNvSpPr>
            <a:spLocks noGrp="1"/>
          </p:cNvSpPr>
          <p:nvPr>
            <p:ph type="body" idx="1"/>
          </p:nvPr>
        </p:nvSpPr>
        <p:spPr/>
        <p:txBody>
          <a:bodyPr/>
          <a:lstStyle/>
          <a:p>
            <a:r>
              <a:rPr lang="en-US">
                <a:cs typeface="Calibri"/>
              </a:rPr>
              <a:t>RAID 0 (Striping)</a:t>
            </a:r>
            <a:endParaRPr lang="en-US"/>
          </a:p>
        </p:txBody>
      </p:sp>
      <p:sp>
        <p:nvSpPr>
          <p:cNvPr id="4" name="Content Placeholder 3">
            <a:extLst>
              <a:ext uri="{FF2B5EF4-FFF2-40B4-BE49-F238E27FC236}">
                <a16:creationId xmlns:a16="http://schemas.microsoft.com/office/drawing/2014/main" id="{00D46E77-9FBE-46B6-84F1-2AB77C988685}"/>
              </a:ext>
            </a:extLst>
          </p:cNvPr>
          <p:cNvSpPr>
            <a:spLocks noGrp="1"/>
          </p:cNvSpPr>
          <p:nvPr>
            <p:ph sz="half" idx="2"/>
          </p:nvPr>
        </p:nvSpPr>
        <p:spPr/>
        <p:txBody>
          <a:bodyPr vert="horz" lIns="91440" tIns="45720" rIns="91440" bIns="45720" rtlCol="0" anchor="t">
            <a:normAutofit fontScale="62500" lnSpcReduction="20000"/>
          </a:bodyPr>
          <a:lstStyle/>
          <a:p>
            <a:pPr>
              <a:buNone/>
            </a:pPr>
            <a:r>
              <a:rPr lang="en-US">
                <a:cs typeface="Calibri"/>
              </a:rPr>
              <a:t>A stripe set breaks data into units and stores the units across a series of disks by reading and writing to all disks simultaneously. Striping: </a:t>
            </a:r>
            <a:endParaRPr lang="en-US"/>
          </a:p>
          <a:p>
            <a:pPr>
              <a:buFont typeface="Arial"/>
            </a:pPr>
            <a:r>
              <a:rPr lang="en-US">
                <a:cs typeface="Calibri"/>
              </a:rPr>
              <a:t>Provides an increase in performance.</a:t>
            </a:r>
            <a:endParaRPr lang="en-US"/>
          </a:p>
          <a:p>
            <a:pPr>
              <a:buFont typeface="Arial"/>
            </a:pPr>
            <a:r>
              <a:rPr lang="en-US">
                <a:cs typeface="Calibri"/>
              </a:rPr>
              <a:t>Does not provide fault tolerance. A failure of one disk in the set means all data is lost.</a:t>
            </a:r>
            <a:endParaRPr lang="en-US"/>
          </a:p>
          <a:p>
            <a:pPr>
              <a:buFont typeface="Arial"/>
            </a:pPr>
            <a:r>
              <a:rPr lang="en-US">
                <a:cs typeface="Calibri"/>
              </a:rPr>
              <a:t>Requires a minimum of two disks.</a:t>
            </a:r>
            <a:endParaRPr lang="en-US"/>
          </a:p>
          <a:p>
            <a:pPr marL="0" indent="0">
              <a:buNone/>
            </a:pPr>
            <a:r>
              <a:rPr lang="en-US">
                <a:cs typeface="Calibri"/>
              </a:rPr>
              <a:t>Has no overhead because all disk space is available for storing data.</a:t>
            </a:r>
            <a:endParaRPr lang="en-US"/>
          </a:p>
        </p:txBody>
      </p:sp>
      <p:sp>
        <p:nvSpPr>
          <p:cNvPr id="5" name="Text Placeholder 4">
            <a:extLst>
              <a:ext uri="{FF2B5EF4-FFF2-40B4-BE49-F238E27FC236}">
                <a16:creationId xmlns:a16="http://schemas.microsoft.com/office/drawing/2014/main" id="{56157365-ABA8-486D-BD43-CC8EBBC96D7B}"/>
              </a:ext>
            </a:extLst>
          </p:cNvPr>
          <p:cNvSpPr>
            <a:spLocks noGrp="1"/>
          </p:cNvSpPr>
          <p:nvPr>
            <p:ph type="body" sz="quarter" idx="3"/>
          </p:nvPr>
        </p:nvSpPr>
        <p:spPr/>
        <p:txBody>
          <a:bodyPr/>
          <a:lstStyle/>
          <a:p>
            <a:r>
              <a:rPr lang="en-US">
                <a:cs typeface="Calibri"/>
              </a:rPr>
              <a:t>RAID 1 (Mirroring)</a:t>
            </a:r>
            <a:endParaRPr lang="en-US"/>
          </a:p>
        </p:txBody>
      </p:sp>
      <p:sp>
        <p:nvSpPr>
          <p:cNvPr id="6" name="Content Placeholder 5">
            <a:extLst>
              <a:ext uri="{FF2B5EF4-FFF2-40B4-BE49-F238E27FC236}">
                <a16:creationId xmlns:a16="http://schemas.microsoft.com/office/drawing/2014/main" id="{F7A90503-1E80-4F35-B25E-EEC2B2E8226E}"/>
              </a:ext>
            </a:extLst>
          </p:cNvPr>
          <p:cNvSpPr>
            <a:spLocks noGrp="1"/>
          </p:cNvSpPr>
          <p:nvPr>
            <p:ph sz="quarter" idx="4"/>
          </p:nvPr>
        </p:nvSpPr>
        <p:spPr/>
        <p:txBody>
          <a:bodyPr vert="horz" lIns="91440" tIns="45720" rIns="91440" bIns="45720" rtlCol="0" anchor="t">
            <a:normAutofit fontScale="62500" lnSpcReduction="20000"/>
          </a:bodyPr>
          <a:lstStyle/>
          <a:p>
            <a:pPr>
              <a:buNone/>
            </a:pPr>
            <a:r>
              <a:rPr lang="en-US">
                <a:cs typeface="Calibri"/>
              </a:rPr>
              <a:t>A mirrored volume stores data to two duplicate disks simultaneously. If one disk fails, data is present on the other disk, and the system switches immediately from the failed disk to the functioning disk. Mirroring: </a:t>
            </a:r>
            <a:endParaRPr lang="en-US"/>
          </a:p>
          <a:p>
            <a:pPr>
              <a:buFont typeface="Arial"/>
            </a:pPr>
            <a:r>
              <a:rPr lang="en-US">
                <a:cs typeface="Calibri"/>
              </a:rPr>
              <a:t>Provides fault tolerance for a single disk failure.</a:t>
            </a:r>
            <a:endParaRPr lang="en-US"/>
          </a:p>
          <a:p>
            <a:pPr>
              <a:buFont typeface="Arial"/>
            </a:pPr>
            <a:r>
              <a:rPr lang="en-US">
                <a:cs typeface="Calibri"/>
              </a:rPr>
              <a:t>Does not increase performance.</a:t>
            </a:r>
            <a:endParaRPr lang="en-US"/>
          </a:p>
          <a:p>
            <a:pPr>
              <a:buFont typeface="Arial"/>
            </a:pPr>
            <a:r>
              <a:rPr lang="en-US">
                <a:cs typeface="Calibri"/>
              </a:rPr>
              <a:t>Requires two disks.</a:t>
            </a:r>
            <a:endParaRPr lang="en-US"/>
          </a:p>
          <a:p>
            <a:pPr>
              <a:buFont typeface="Arial"/>
            </a:pPr>
            <a:r>
              <a:rPr lang="en-US">
                <a:cs typeface="Calibri"/>
              </a:rPr>
              <a:t>Has a 50% overhead. Data is written twice, meaning that half of the disk space is used to store the second copy of the data. Overhead is 1 / </a:t>
            </a:r>
            <a:r>
              <a:rPr lang="en-US" i="1">
                <a:cs typeface="Calibri"/>
              </a:rPr>
              <a:t>n</a:t>
            </a:r>
            <a:r>
              <a:rPr lang="en-US" dirty="0">
                <a:cs typeface="Calibri"/>
              </a:rPr>
              <a:t> </a:t>
            </a:r>
            <a:r>
              <a:rPr lang="en-US">
                <a:cs typeface="Calibri"/>
              </a:rPr>
              <a:t>where </a:t>
            </a:r>
            <a:r>
              <a:rPr lang="en-US" i="1">
                <a:cs typeface="Calibri"/>
              </a:rPr>
              <a:t>n</a:t>
            </a:r>
            <a:r>
              <a:rPr lang="en-US">
                <a:cs typeface="Calibri"/>
              </a:rPr>
              <a:t> is the price of the second disk.</a:t>
            </a:r>
            <a:endParaRPr lang="en-US"/>
          </a:p>
          <a:p>
            <a:pPr marL="0" indent="0">
              <a:buNone/>
            </a:pPr>
            <a:r>
              <a:rPr lang="en-US">
                <a:cs typeface="Calibri"/>
              </a:rPr>
              <a:t>RAID 1 is the most expensive fault tolerant system.</a:t>
            </a:r>
            <a:endParaRPr lang="en-US"/>
          </a:p>
        </p:txBody>
      </p:sp>
    </p:spTree>
    <p:extLst>
      <p:ext uri="{BB962C8B-B14F-4D97-AF65-F5344CB8AC3E}">
        <p14:creationId xmlns:p14="http://schemas.microsoft.com/office/powerpoint/2010/main" val="20099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9A50-B45C-4910-881B-32BD0CF20B78}"/>
              </a:ext>
            </a:extLst>
          </p:cNvPr>
          <p:cNvSpPr>
            <a:spLocks noGrp="1"/>
          </p:cNvSpPr>
          <p:nvPr>
            <p:ph type="title"/>
          </p:nvPr>
        </p:nvSpPr>
        <p:spPr/>
        <p:txBody>
          <a:bodyPr/>
          <a:lstStyle/>
          <a:p>
            <a:pPr algn="ctr"/>
            <a:r>
              <a:rPr lang="en-US">
                <a:cs typeface="Calibri Light"/>
              </a:rPr>
              <a:t>RAID</a:t>
            </a:r>
          </a:p>
        </p:txBody>
      </p:sp>
      <p:sp>
        <p:nvSpPr>
          <p:cNvPr id="3" name="Text Placeholder 2">
            <a:extLst>
              <a:ext uri="{FF2B5EF4-FFF2-40B4-BE49-F238E27FC236}">
                <a16:creationId xmlns:a16="http://schemas.microsoft.com/office/drawing/2014/main" id="{7D2046A2-B50C-40E0-8493-7D5B3BF9CA84}"/>
              </a:ext>
            </a:extLst>
          </p:cNvPr>
          <p:cNvSpPr>
            <a:spLocks noGrp="1"/>
          </p:cNvSpPr>
          <p:nvPr>
            <p:ph type="body" idx="1"/>
          </p:nvPr>
        </p:nvSpPr>
        <p:spPr/>
        <p:txBody>
          <a:bodyPr/>
          <a:lstStyle/>
          <a:p>
            <a:r>
              <a:rPr lang="en-US">
                <a:cs typeface="Calibri"/>
              </a:rPr>
              <a:t>RAID 5 (Striping w/ Distributive Parity)</a:t>
            </a:r>
            <a:endParaRPr lang="en-US"/>
          </a:p>
        </p:txBody>
      </p:sp>
      <p:sp>
        <p:nvSpPr>
          <p:cNvPr id="4" name="Content Placeholder 3">
            <a:extLst>
              <a:ext uri="{FF2B5EF4-FFF2-40B4-BE49-F238E27FC236}">
                <a16:creationId xmlns:a16="http://schemas.microsoft.com/office/drawing/2014/main" id="{00D46E77-9FBE-46B6-84F1-2AB77C988685}"/>
              </a:ext>
            </a:extLst>
          </p:cNvPr>
          <p:cNvSpPr>
            <a:spLocks noGrp="1"/>
          </p:cNvSpPr>
          <p:nvPr>
            <p:ph sz="half" idx="2"/>
          </p:nvPr>
        </p:nvSpPr>
        <p:spPr/>
        <p:txBody>
          <a:bodyPr vert="horz" lIns="91440" tIns="45720" rIns="91440" bIns="45720" rtlCol="0" anchor="t">
            <a:normAutofit fontScale="55000" lnSpcReduction="20000"/>
          </a:bodyPr>
          <a:lstStyle/>
          <a:p>
            <a:pPr>
              <a:buNone/>
            </a:pPr>
            <a:r>
              <a:rPr lang="en-US">
                <a:cs typeface="Calibri"/>
              </a:rPr>
              <a:t>A RAID 5 volume combines disk striping across multiple disks with parity for data redundancy. Parity information is stored on each disk. If a single disk fails, its data can be recovered using the parity information stored on the remaining disks. Striping with distributed parity: </a:t>
            </a:r>
            <a:endParaRPr lang="en-US"/>
          </a:p>
          <a:p>
            <a:pPr>
              <a:buFont typeface="Arial"/>
              <a:buChar char="•"/>
            </a:pPr>
            <a:r>
              <a:rPr lang="en-US">
                <a:cs typeface="Calibri"/>
              </a:rPr>
              <a:t>Provides fault tolerance for a single disk failure.</a:t>
            </a:r>
            <a:endParaRPr lang="en-US"/>
          </a:p>
          <a:p>
            <a:pPr>
              <a:buFont typeface="Arial"/>
              <a:buChar char="•"/>
            </a:pPr>
            <a:r>
              <a:rPr lang="en-US">
                <a:cs typeface="Calibri"/>
              </a:rPr>
              <a:t>Provides an increase in performance for read operations. Write operations are slower with RAID 5 than with other RAID configurations because of the time required to compute and write the parity information.</a:t>
            </a:r>
            <a:endParaRPr lang="en-US"/>
          </a:p>
          <a:p>
            <a:pPr>
              <a:buFont typeface="Arial"/>
              <a:buChar char="•"/>
            </a:pPr>
            <a:r>
              <a:rPr lang="en-US">
                <a:cs typeface="Calibri"/>
              </a:rPr>
              <a:t>Requires a minimum of three disks.</a:t>
            </a:r>
            <a:endParaRPr lang="en-US"/>
          </a:p>
          <a:p>
            <a:pPr>
              <a:buFont typeface="Arial"/>
              <a:buChar char="•"/>
            </a:pPr>
            <a:r>
              <a:rPr lang="en-US">
                <a:cs typeface="Calibri"/>
              </a:rPr>
              <a:t>Has an overhead of one disk in the set for parity information. (1 / </a:t>
            </a:r>
            <a:r>
              <a:rPr lang="en-US" i="1">
                <a:cs typeface="Calibri"/>
              </a:rPr>
              <a:t>n</a:t>
            </a:r>
            <a:r>
              <a:rPr lang="en-US">
                <a:cs typeface="Calibri"/>
              </a:rPr>
              <a:t> - 1).</a:t>
            </a:r>
            <a:endParaRPr lang="en-US"/>
          </a:p>
          <a:p>
            <a:pPr marL="971550" lvl="1" indent="-285750">
              <a:buFont typeface="Arial"/>
              <a:buChar char="•"/>
            </a:pPr>
            <a:r>
              <a:rPr lang="en-US">
                <a:cs typeface="Calibri"/>
              </a:rPr>
              <a:t>A set with 3 disks has 33% overhead.</a:t>
            </a:r>
            <a:endParaRPr lang="en-US"/>
          </a:p>
          <a:p>
            <a:pPr marL="971550" lvl="1" indent="-285750">
              <a:buFont typeface="Arial"/>
              <a:buChar char="•"/>
            </a:pPr>
            <a:r>
              <a:rPr lang="en-US">
                <a:cs typeface="Calibri"/>
              </a:rPr>
              <a:t>A set with 4 disks has 25% overhead.</a:t>
            </a:r>
            <a:endParaRPr lang="en-US"/>
          </a:p>
          <a:p>
            <a:pPr lvl="1" indent="0"/>
            <a:r>
              <a:rPr lang="en-US">
                <a:cs typeface="Calibri"/>
              </a:rPr>
              <a:t>      A set with 5 disks has 20% overhead.</a:t>
            </a:r>
          </a:p>
        </p:txBody>
      </p:sp>
      <p:sp>
        <p:nvSpPr>
          <p:cNvPr id="5" name="Text Placeholder 4">
            <a:extLst>
              <a:ext uri="{FF2B5EF4-FFF2-40B4-BE49-F238E27FC236}">
                <a16:creationId xmlns:a16="http://schemas.microsoft.com/office/drawing/2014/main" id="{56157365-ABA8-486D-BD43-CC8EBBC96D7B}"/>
              </a:ext>
            </a:extLst>
          </p:cNvPr>
          <p:cNvSpPr>
            <a:spLocks noGrp="1"/>
          </p:cNvSpPr>
          <p:nvPr>
            <p:ph type="body" sz="quarter" idx="3"/>
          </p:nvPr>
        </p:nvSpPr>
        <p:spPr/>
        <p:txBody>
          <a:bodyPr/>
          <a:lstStyle/>
          <a:p>
            <a:r>
              <a:rPr lang="en-US">
                <a:cs typeface="Calibri"/>
              </a:rPr>
              <a:t>RAID 10 (Stripe of Mirrors)</a:t>
            </a:r>
            <a:endParaRPr lang="en-US"/>
          </a:p>
        </p:txBody>
      </p:sp>
      <p:sp>
        <p:nvSpPr>
          <p:cNvPr id="6" name="Content Placeholder 5">
            <a:extLst>
              <a:ext uri="{FF2B5EF4-FFF2-40B4-BE49-F238E27FC236}">
                <a16:creationId xmlns:a16="http://schemas.microsoft.com/office/drawing/2014/main" id="{F7A90503-1E80-4F35-B25E-EEC2B2E8226E}"/>
              </a:ext>
            </a:extLst>
          </p:cNvPr>
          <p:cNvSpPr>
            <a:spLocks noGrp="1"/>
          </p:cNvSpPr>
          <p:nvPr>
            <p:ph sz="quarter" idx="4"/>
          </p:nvPr>
        </p:nvSpPr>
        <p:spPr/>
        <p:txBody>
          <a:bodyPr vert="horz" lIns="91440" tIns="45720" rIns="91440" bIns="45720" rtlCol="0" anchor="t">
            <a:normAutofit fontScale="55000" lnSpcReduction="20000"/>
          </a:bodyPr>
          <a:lstStyle/>
          <a:p>
            <a:pPr>
              <a:buNone/>
            </a:pPr>
            <a:r>
              <a:rPr lang="en-US">
                <a:cs typeface="Calibri"/>
              </a:rPr>
              <a:t>A RAID 10 volume stripes data across mirrored pairs and across multiple disks for data redundancy. If a single disk fails, its data can be recovered using the mirrored information stored on the remaining disks. If two disks in the same mirrored pair fail, all data will be lost because there is no redundancy in the striped sets. </a:t>
            </a:r>
            <a:endParaRPr lang="en-US"/>
          </a:p>
          <a:p>
            <a:pPr>
              <a:buFont typeface="Arial"/>
            </a:pPr>
            <a:r>
              <a:rPr lang="en-US">
                <a:cs typeface="Calibri"/>
              </a:rPr>
              <a:t>Provides fault tolerance for a single disk failure.</a:t>
            </a:r>
            <a:endParaRPr lang="en-US"/>
          </a:p>
          <a:p>
            <a:pPr>
              <a:buFont typeface="Arial"/>
            </a:pPr>
            <a:r>
              <a:rPr lang="en-US">
                <a:cs typeface="Calibri"/>
              </a:rPr>
              <a:t>Provides redundancy and performance.</a:t>
            </a:r>
            <a:endParaRPr lang="en-US"/>
          </a:p>
          <a:p>
            <a:pPr>
              <a:buFont typeface="Arial"/>
            </a:pPr>
            <a:r>
              <a:rPr lang="en-US">
                <a:cs typeface="Calibri"/>
              </a:rPr>
              <a:t>Uses 50% of the total raw capacity of the drives is due to mirroring.</a:t>
            </a:r>
            <a:endParaRPr lang="en-US"/>
          </a:p>
          <a:p>
            <a:pPr marL="457200" indent="-457200"/>
            <a:r>
              <a:rPr lang="en-US">
                <a:cs typeface="Calibri"/>
              </a:rPr>
              <a:t>Requires a minimum of four disks.</a:t>
            </a:r>
          </a:p>
        </p:txBody>
      </p:sp>
    </p:spTree>
    <p:extLst>
      <p:ext uri="{BB962C8B-B14F-4D97-AF65-F5344CB8AC3E}">
        <p14:creationId xmlns:p14="http://schemas.microsoft.com/office/powerpoint/2010/main" val="377719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3"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lumMod val="95000"/>
              <a:lumOff val="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F7499F-D953-4DDF-AA5D-D8775CA8A983}"/>
              </a:ext>
            </a:extLst>
          </p:cNvPr>
          <p:cNvSpPr>
            <a:spLocks noGrp="1"/>
          </p:cNvSpPr>
          <p:nvPr>
            <p:ph type="title"/>
          </p:nvPr>
        </p:nvSpPr>
        <p:spPr>
          <a:xfrm>
            <a:off x="750242" y="632990"/>
            <a:ext cx="4062643" cy="1043409"/>
          </a:xfrm>
        </p:spPr>
        <p:txBody>
          <a:bodyPr>
            <a:normAutofit/>
          </a:bodyPr>
          <a:lstStyle/>
          <a:p>
            <a:r>
              <a:rPr lang="en-US" sz="3600">
                <a:cs typeface="Calibri Light"/>
              </a:rPr>
              <a:t>RAID Method</a:t>
            </a:r>
          </a:p>
        </p:txBody>
      </p:sp>
      <p:sp>
        <p:nvSpPr>
          <p:cNvPr id="3" name="Content Placeholder 2">
            <a:extLst>
              <a:ext uri="{FF2B5EF4-FFF2-40B4-BE49-F238E27FC236}">
                <a16:creationId xmlns:a16="http://schemas.microsoft.com/office/drawing/2014/main" id="{C16CD9E9-68C6-4DB5-A6EB-639105A29337}"/>
              </a:ext>
            </a:extLst>
          </p:cNvPr>
          <p:cNvSpPr>
            <a:spLocks noGrp="1"/>
          </p:cNvSpPr>
          <p:nvPr>
            <p:ph idx="1"/>
          </p:nvPr>
        </p:nvSpPr>
        <p:spPr>
          <a:xfrm>
            <a:off x="518474" y="1774372"/>
            <a:ext cx="4064409" cy="2754086"/>
          </a:xfrm>
        </p:spPr>
        <p:txBody>
          <a:bodyPr vert="horz" lIns="91440" tIns="45720" rIns="91440" bIns="45720" rtlCol="0" anchor="t">
            <a:normAutofit/>
          </a:bodyPr>
          <a:lstStyle/>
          <a:p>
            <a:pPr marL="0" indent="0">
              <a:buNone/>
            </a:pPr>
            <a:r>
              <a:rPr lang="en-US" sz="1800">
                <a:cs typeface="Calibri" panose="020F0502020204030204"/>
              </a:rPr>
              <a:t>The process for installing RAID hardware depends on your motherboard. You will need to locate manufacturer directions to learn how to install RAID on your hardware. There are several ways to implement RAID:</a:t>
            </a:r>
          </a:p>
          <a:p>
            <a:pPr marL="0" indent="0">
              <a:buNone/>
            </a:pPr>
            <a:endParaRPr lang="en-US" sz="1800">
              <a:cs typeface="Calibri" panose="020F0502020204030204"/>
            </a:endParaRPr>
          </a:p>
        </p:txBody>
      </p:sp>
      <p:graphicFrame>
        <p:nvGraphicFramePr>
          <p:cNvPr id="5" name="Table 4">
            <a:extLst>
              <a:ext uri="{FF2B5EF4-FFF2-40B4-BE49-F238E27FC236}">
                <a16:creationId xmlns:a16="http://schemas.microsoft.com/office/drawing/2014/main" id="{F68FC826-67B1-46D9-975C-33EDDB80EF41}"/>
              </a:ext>
            </a:extLst>
          </p:cNvPr>
          <p:cNvGraphicFramePr>
            <a:graphicFrameLocks noGrp="1"/>
          </p:cNvGraphicFramePr>
          <p:nvPr/>
        </p:nvGraphicFramePr>
        <p:xfrm>
          <a:off x="6038101" y="1416660"/>
          <a:ext cx="5510771" cy="3793779"/>
        </p:xfrm>
        <a:graphic>
          <a:graphicData uri="http://schemas.openxmlformats.org/drawingml/2006/table">
            <a:tbl>
              <a:tblPr firstRow="1" firstCol="1" bandRow="1">
                <a:noFill/>
                <a:tableStyleId>{5C22544A-7EE6-4342-B048-85BDC9FD1C3A}</a:tableStyleId>
              </a:tblPr>
              <a:tblGrid>
                <a:gridCol w="2394053">
                  <a:extLst>
                    <a:ext uri="{9D8B030D-6E8A-4147-A177-3AD203B41FA5}">
                      <a16:colId xmlns:a16="http://schemas.microsoft.com/office/drawing/2014/main" val="2753336633"/>
                    </a:ext>
                  </a:extLst>
                </a:gridCol>
                <a:gridCol w="3116718">
                  <a:extLst>
                    <a:ext uri="{9D8B030D-6E8A-4147-A177-3AD203B41FA5}">
                      <a16:colId xmlns:a16="http://schemas.microsoft.com/office/drawing/2014/main" val="3225433883"/>
                    </a:ext>
                  </a:extLst>
                </a:gridCol>
              </a:tblGrid>
              <a:tr h="1344437">
                <a:tc>
                  <a:txBody>
                    <a:bodyPr/>
                    <a:lstStyle/>
                    <a:p>
                      <a:pPr algn="ctr">
                        <a:spcAft>
                          <a:spcPts val="0"/>
                        </a:spcAft>
                      </a:pPr>
                      <a:r>
                        <a:rPr lang="en-US" sz="1200" b="1">
                          <a:solidFill>
                            <a:schemeClr val="tx1">
                              <a:lumMod val="75000"/>
                              <a:lumOff val="25000"/>
                            </a:schemeClr>
                          </a:solidFill>
                          <a:effectLst/>
                        </a:rPr>
                        <a:t>Hardware</a:t>
                      </a:r>
                    </a:p>
                  </a:txBody>
                  <a:tcPr marL="157060" marR="94236" marT="94236" marB="94236">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a:txBody>
                    <a:bodyPr/>
                    <a:lstStyle/>
                    <a:p>
                      <a:pPr>
                        <a:spcAft>
                          <a:spcPts val="0"/>
                        </a:spcAft>
                      </a:pPr>
                      <a:r>
                        <a:rPr lang="en-US" sz="1200">
                          <a:solidFill>
                            <a:schemeClr val="tx1">
                              <a:lumMod val="75000"/>
                              <a:lumOff val="25000"/>
                            </a:schemeClr>
                          </a:solidFill>
                          <a:effectLst/>
                        </a:rPr>
                        <a:t>Hardware RAID uses a special controller card that includes a RAID processor. Hardware RAID is the most expensive method but provides much better performance and is more reliable than other methods.</a:t>
                      </a:r>
                    </a:p>
                  </a:txBody>
                  <a:tcPr marL="157060" marR="94236" marT="94236" marB="94236">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3456442148"/>
                  </a:ext>
                </a:extLst>
              </a:tr>
              <a:tr h="2387318">
                <a:tc>
                  <a:txBody>
                    <a:bodyPr/>
                    <a:lstStyle/>
                    <a:p>
                      <a:pPr algn="ctr">
                        <a:spcAft>
                          <a:spcPts val="0"/>
                        </a:spcAft>
                      </a:pPr>
                      <a:r>
                        <a:rPr lang="en-US" sz="1000" b="1">
                          <a:solidFill>
                            <a:schemeClr val="tx1">
                              <a:lumMod val="75000"/>
                              <a:lumOff val="25000"/>
                            </a:schemeClr>
                          </a:solidFill>
                          <a:effectLst/>
                        </a:rPr>
                        <a:t>Software</a:t>
                      </a:r>
                    </a:p>
                  </a:txBody>
                  <a:tcPr marL="157060" marR="81671" marT="81671" marB="81671">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pPr>
                        <a:spcAft>
                          <a:spcPts val="0"/>
                        </a:spcAft>
                      </a:pPr>
                      <a:r>
                        <a:rPr lang="en-US" sz="1000">
                          <a:solidFill>
                            <a:schemeClr val="tx1">
                              <a:lumMod val="75000"/>
                              <a:lumOff val="25000"/>
                            </a:schemeClr>
                          </a:solidFill>
                          <a:effectLst/>
                        </a:rPr>
                        <a:t>Software RAID uses a driver and the system CPU for controlling RAID operations. This is the slowest form of RAID.</a:t>
                      </a:r>
                    </a:p>
                    <a:p>
                      <a:pPr marL="342900" lvl="0" indent="-342900">
                        <a:spcAft>
                          <a:spcPts val="0"/>
                        </a:spcAft>
                      </a:pPr>
                      <a:r>
                        <a:rPr lang="en-US" sz="1000">
                          <a:solidFill>
                            <a:schemeClr val="tx1">
                              <a:lumMod val="75000"/>
                              <a:lumOff val="25000"/>
                            </a:schemeClr>
                          </a:solidFill>
                          <a:effectLst/>
                        </a:rPr>
                        <a:t>Some RAID controller cards support RAID configuration, but without the onboard RAID processor. These solutions are classified as software RAID (sometimes called fake RAID) even though you install a controller card to provide RAID capabilities.</a:t>
                      </a:r>
                    </a:p>
                    <a:p>
                      <a:pPr marL="342900" lvl="0" indent="-342900">
                        <a:spcAft>
                          <a:spcPts val="0"/>
                        </a:spcAft>
                      </a:pPr>
                      <a:r>
                        <a:rPr lang="en-US" sz="1000">
                          <a:solidFill>
                            <a:schemeClr val="tx1">
                              <a:lumMod val="75000"/>
                              <a:lumOff val="25000"/>
                            </a:schemeClr>
                          </a:solidFill>
                          <a:effectLst/>
                        </a:rPr>
                        <a:t>Many motherboards include built-in (onboard) support for RAID. RAID implemented in this way is typically software/driver RAID.</a:t>
                      </a:r>
                    </a:p>
                    <a:p>
                      <a:pPr marL="342900" lvl="0" indent="-342900">
                        <a:spcAft>
                          <a:spcPts val="0"/>
                        </a:spcAft>
                      </a:pPr>
                      <a:r>
                        <a:rPr lang="en-US" sz="1000">
                          <a:solidFill>
                            <a:schemeClr val="tx1">
                              <a:lumMod val="75000"/>
                              <a:lumOff val="25000"/>
                            </a:schemeClr>
                          </a:solidFill>
                          <a:effectLst/>
                        </a:rPr>
                        <a:t>Software RAID uses a driver and the system CPU to control RAID operations. This is the slowest form of RAID.</a:t>
                      </a:r>
                    </a:p>
                  </a:txBody>
                  <a:tcPr marL="157060" marR="81671" marT="81671" marB="81671">
                    <a:lnL w="19050" cap="flat" cmpd="sng" algn="ctr">
                      <a:solidFill>
                        <a:srgbClr val="FFFFFF"/>
                      </a:solidFill>
                      <a:prstDash val="solid"/>
                    </a:lnL>
                    <a:lnR w="12700" cmpd="sng">
                      <a:noFill/>
                      <a:prstDash val="solid"/>
                    </a:lnR>
                    <a:lnT w="12700" cmpd="sng">
                      <a:noFill/>
                      <a:prstDash val="solid"/>
                    </a:lnT>
                    <a:lnB w="12700" cmpd="sng">
                      <a:noFill/>
                      <a:prstDash val="solid"/>
                    </a:lnB>
                    <a:solidFill>
                      <a:srgbClr val="B4BCBE">
                        <a:alpha val="34902"/>
                      </a:srgbClr>
                    </a:solidFill>
                  </a:tcPr>
                </a:tc>
                <a:extLst>
                  <a:ext uri="{0D108BD9-81ED-4DB2-BD59-A6C34878D82A}">
                    <a16:rowId xmlns:a16="http://schemas.microsoft.com/office/drawing/2014/main" val="3923357659"/>
                  </a:ext>
                </a:extLst>
              </a:tr>
            </a:tbl>
          </a:graphicData>
        </a:graphic>
      </p:graphicFrame>
    </p:spTree>
    <p:extLst>
      <p:ext uri="{BB962C8B-B14F-4D97-AF65-F5344CB8AC3E}">
        <p14:creationId xmlns:p14="http://schemas.microsoft.com/office/powerpoint/2010/main" val="3102288486"/>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21EA-D258-4DFB-AF7C-9BC45153080B}"/>
              </a:ext>
            </a:extLst>
          </p:cNvPr>
          <p:cNvSpPr>
            <a:spLocks noGrp="1"/>
          </p:cNvSpPr>
          <p:nvPr>
            <p:ph type="title"/>
          </p:nvPr>
        </p:nvSpPr>
        <p:spPr>
          <a:xfrm>
            <a:off x="838200" y="365125"/>
            <a:ext cx="10515600" cy="645740"/>
          </a:xfrm>
        </p:spPr>
        <p:txBody>
          <a:bodyPr>
            <a:normAutofit fontScale="90000"/>
          </a:bodyPr>
          <a:lstStyle/>
          <a:p>
            <a:pPr algn="ctr"/>
            <a:r>
              <a:rPr lang="en-US">
                <a:cs typeface="Calibri Light"/>
              </a:rPr>
              <a:t>Drive Utilities</a:t>
            </a:r>
          </a:p>
        </p:txBody>
      </p:sp>
      <p:sp>
        <p:nvSpPr>
          <p:cNvPr id="3" name="Content Placeholder 2">
            <a:extLst>
              <a:ext uri="{FF2B5EF4-FFF2-40B4-BE49-F238E27FC236}">
                <a16:creationId xmlns:a16="http://schemas.microsoft.com/office/drawing/2014/main" id="{C5EF902B-4A61-41A2-8E41-0E703E7119BD}"/>
              </a:ext>
            </a:extLst>
          </p:cNvPr>
          <p:cNvSpPr>
            <a:spLocks noGrp="1"/>
          </p:cNvSpPr>
          <p:nvPr>
            <p:ph idx="1"/>
          </p:nvPr>
        </p:nvSpPr>
        <p:spPr>
          <a:xfrm>
            <a:off x="838200" y="1033743"/>
            <a:ext cx="10515600" cy="5143220"/>
          </a:xfrm>
        </p:spPr>
        <p:txBody>
          <a:bodyPr vert="horz" lIns="91440" tIns="45720" rIns="91440" bIns="45720" rtlCol="0" anchor="t">
            <a:normAutofit fontScale="77500" lnSpcReduction="20000"/>
          </a:bodyPr>
          <a:lstStyle/>
          <a:p>
            <a:pPr>
              <a:buNone/>
            </a:pPr>
            <a:r>
              <a:rPr lang="en-US">
                <a:cs typeface="Calibri" panose="020F0502020204030204"/>
              </a:rPr>
              <a:t>Disk Cleanup helps manage disks by locating and disposing of files that can be safely removed from the disk by: </a:t>
            </a:r>
            <a:endParaRPr lang="en-US"/>
          </a:p>
          <a:p>
            <a:pPr>
              <a:buFont typeface="Arial"/>
              <a:buChar char="•"/>
            </a:pPr>
            <a:r>
              <a:rPr lang="en-US">
                <a:cs typeface="Calibri" panose="020F0502020204030204"/>
              </a:rPr>
              <a:t>Emptying the Recycle Bin</a:t>
            </a:r>
            <a:endParaRPr lang="en-US"/>
          </a:p>
          <a:p>
            <a:pPr>
              <a:buFont typeface="Arial"/>
              <a:buChar char="•"/>
            </a:pPr>
            <a:r>
              <a:rPr lang="en-US">
                <a:cs typeface="Calibri" panose="020F0502020204030204"/>
              </a:rPr>
              <a:t>Deleting temporary files such as those used by a web browser or for application installation</a:t>
            </a:r>
            <a:endParaRPr lang="en-US"/>
          </a:p>
          <a:p>
            <a:pPr>
              <a:buFont typeface="Arial"/>
              <a:buChar char="•"/>
            </a:pPr>
            <a:r>
              <a:rPr lang="en-US">
                <a:cs typeface="Calibri" panose="020F0502020204030204"/>
              </a:rPr>
              <a:t>Deleting installation log files, Deleting offline files, Compressing old files</a:t>
            </a:r>
            <a:endParaRPr lang="en-US"/>
          </a:p>
          <a:p>
            <a:pPr marL="0" indent="0">
              <a:buNone/>
            </a:pPr>
            <a:endParaRPr lang="en-US" dirty="0">
              <a:cs typeface="Calibri" panose="020F0502020204030204"/>
            </a:endParaRPr>
          </a:p>
          <a:p>
            <a:pPr>
              <a:buNone/>
            </a:pPr>
            <a:r>
              <a:rPr lang="en-US">
                <a:cs typeface="Calibri" panose="020F0502020204030204"/>
              </a:rPr>
              <a:t>Disk Defragmenter optimizes the performance of your hard drive by joining fragments of files that are in different locations on your hard drive into a single location.</a:t>
            </a:r>
            <a:br>
              <a:rPr lang="en-US" dirty="0">
                <a:cs typeface="Calibri" panose="020F0502020204030204"/>
              </a:rPr>
            </a:br>
            <a:r>
              <a:rPr lang="en-US" dirty="0">
                <a:cs typeface="Calibri" panose="020F0502020204030204"/>
              </a:rPr>
              <a:t> </a:t>
            </a:r>
            <a:br>
              <a:rPr lang="en-US" dirty="0">
                <a:cs typeface="Calibri" panose="020F0502020204030204"/>
              </a:rPr>
            </a:br>
            <a:r>
              <a:rPr lang="en-US">
                <a:cs typeface="Calibri" panose="020F0502020204030204"/>
              </a:rPr>
              <a:t>To improve defragmentation, disable programs that run in the background like screensavers and virus software. Any disk access while Disk Defragmenter is running (whether to read from or write to the disk) will slow down the defragmentation process.</a:t>
            </a:r>
          </a:p>
          <a:p>
            <a:pPr>
              <a:buFont typeface="Arial"/>
              <a:buChar char="•"/>
            </a:pPr>
            <a:r>
              <a:rPr lang="en-US">
                <a:cs typeface="Calibri" panose="020F0502020204030204"/>
              </a:rPr>
              <a:t>The more information that is on the drive, the more time it will take to defragment the drive.</a:t>
            </a:r>
            <a:endParaRPr lang="en-US"/>
          </a:p>
          <a:p>
            <a:r>
              <a:rPr lang="en-US">
                <a:cs typeface="Calibri" panose="020F0502020204030204"/>
              </a:rPr>
              <a:t>Run </a:t>
            </a:r>
            <a:r>
              <a:rPr lang="en-US" b="1">
                <a:cs typeface="Calibri" panose="020F0502020204030204"/>
              </a:rPr>
              <a:t>Defrag</a:t>
            </a:r>
            <a:r>
              <a:rPr lang="en-US">
                <a:cs typeface="Calibri" panose="020F0502020204030204"/>
              </a:rPr>
              <a:t> at a command prompt to run Disk Defragmenter in a text mode.</a:t>
            </a:r>
          </a:p>
          <a:p>
            <a:pPr marL="0"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685813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21EA-D258-4DFB-AF7C-9BC45153080B}"/>
              </a:ext>
            </a:extLst>
          </p:cNvPr>
          <p:cNvSpPr>
            <a:spLocks noGrp="1"/>
          </p:cNvSpPr>
          <p:nvPr>
            <p:ph type="title"/>
          </p:nvPr>
        </p:nvSpPr>
        <p:spPr>
          <a:xfrm>
            <a:off x="838200" y="365125"/>
            <a:ext cx="10515600" cy="645740"/>
          </a:xfrm>
        </p:spPr>
        <p:txBody>
          <a:bodyPr>
            <a:normAutofit fontScale="90000"/>
          </a:bodyPr>
          <a:lstStyle/>
          <a:p>
            <a:pPr algn="ctr"/>
            <a:r>
              <a:rPr lang="en-US">
                <a:cs typeface="Calibri Light"/>
              </a:rPr>
              <a:t>Drive Utilities</a:t>
            </a:r>
          </a:p>
        </p:txBody>
      </p:sp>
      <p:sp>
        <p:nvSpPr>
          <p:cNvPr id="3" name="Content Placeholder 2">
            <a:extLst>
              <a:ext uri="{FF2B5EF4-FFF2-40B4-BE49-F238E27FC236}">
                <a16:creationId xmlns:a16="http://schemas.microsoft.com/office/drawing/2014/main" id="{C5EF902B-4A61-41A2-8E41-0E703E7119BD}"/>
              </a:ext>
            </a:extLst>
          </p:cNvPr>
          <p:cNvSpPr>
            <a:spLocks noGrp="1"/>
          </p:cNvSpPr>
          <p:nvPr>
            <p:ph idx="1"/>
          </p:nvPr>
        </p:nvSpPr>
        <p:spPr>
          <a:xfrm>
            <a:off x="838200" y="1033743"/>
            <a:ext cx="10515600" cy="5143220"/>
          </a:xfrm>
        </p:spPr>
        <p:txBody>
          <a:bodyPr vert="horz" lIns="91440" tIns="45720" rIns="91440" bIns="45720" rtlCol="0" anchor="t">
            <a:normAutofit fontScale="70000" lnSpcReduction="20000"/>
          </a:bodyPr>
          <a:lstStyle/>
          <a:p>
            <a:pPr>
              <a:buNone/>
            </a:pPr>
            <a:r>
              <a:rPr lang="en-US">
                <a:cs typeface="Calibri" panose="020F0502020204030204"/>
              </a:rPr>
              <a:t>Check Disk is a utility that verifies the file system integrity of a hard disk. Errors that can be checked and fixed by Check Disk include: </a:t>
            </a:r>
            <a:endParaRPr lang="en-US"/>
          </a:p>
          <a:p>
            <a:pPr>
              <a:buFont typeface="Arial"/>
              <a:buChar char="•"/>
            </a:pPr>
            <a:r>
              <a:rPr lang="en-US">
                <a:cs typeface="Calibri" panose="020F0502020204030204"/>
              </a:rPr>
              <a:t>Lost clusters are a series of used clusters on the hard disk drive that are not associated with a specific file.</a:t>
            </a:r>
            <a:endParaRPr lang="en-US"/>
          </a:p>
          <a:p>
            <a:pPr>
              <a:buFont typeface="Arial"/>
              <a:buChar char="•"/>
            </a:pPr>
            <a:r>
              <a:rPr lang="en-US">
                <a:cs typeface="Calibri" panose="020F0502020204030204"/>
              </a:rPr>
              <a:t>A cross-linked file occurs when two files claim the same cluster. Check Disk will identify cross-linked files and correct their cluster associations.</a:t>
            </a:r>
            <a:endParaRPr lang="en-US"/>
          </a:p>
          <a:p>
            <a:pPr>
              <a:buFont typeface="Arial"/>
              <a:buChar char="•"/>
            </a:pPr>
            <a:r>
              <a:rPr lang="en-US" i="1">
                <a:cs typeface="Calibri" panose="020F0502020204030204"/>
              </a:rPr>
              <a:t>Orphaned</a:t>
            </a:r>
            <a:r>
              <a:rPr lang="en-US">
                <a:cs typeface="Calibri" panose="020F0502020204030204"/>
              </a:rPr>
              <a:t> files are files that exist on the hard drive but are not associated with a directory in the index. Normally Check Disk can re-associate the file with the correct directory.</a:t>
            </a:r>
            <a:endParaRPr lang="en-US"/>
          </a:p>
          <a:p>
            <a:pPr>
              <a:buFont typeface="Arial"/>
              <a:buChar char="•"/>
            </a:pPr>
            <a:r>
              <a:rPr lang="en-US">
                <a:cs typeface="Calibri" panose="020F0502020204030204"/>
              </a:rPr>
              <a:t>A </a:t>
            </a:r>
            <a:r>
              <a:rPr lang="en-US" i="1">
                <a:cs typeface="Calibri" panose="020F0502020204030204"/>
              </a:rPr>
              <a:t>bad sector</a:t>
            </a:r>
            <a:r>
              <a:rPr lang="en-US">
                <a:cs typeface="Calibri" panose="020F0502020204030204"/>
              </a:rPr>
              <a:t> is a portion of the hard disk that cannot be used. Bad sectors are marked so that they are no longer used. Any used bad sectors are redirected to another sector.</a:t>
            </a:r>
            <a:endParaRPr lang="en-US"/>
          </a:p>
          <a:p>
            <a:pPr indent="0">
              <a:buNone/>
            </a:pPr>
            <a:r>
              <a:rPr lang="en-US">
                <a:cs typeface="Calibri" panose="020F0502020204030204"/>
              </a:rPr>
              <a:t>The NTFS file system automatically detects bad sectors as the system operates saving and reading files. </a:t>
            </a:r>
            <a:endParaRPr lang="en-US"/>
          </a:p>
          <a:p>
            <a:pPr>
              <a:buNone/>
            </a:pPr>
            <a:r>
              <a:rPr lang="en-US">
                <a:cs typeface="Calibri" panose="020F0502020204030204"/>
              </a:rPr>
              <a:t>You can run Check Disk by typing </a:t>
            </a:r>
            <a:r>
              <a:rPr lang="en-US" b="1">
                <a:cs typeface="Calibri" panose="020F0502020204030204"/>
              </a:rPr>
              <a:t>Chkdsk</a:t>
            </a:r>
            <a:r>
              <a:rPr lang="en-US">
                <a:cs typeface="Calibri" panose="020F0502020204030204"/>
              </a:rPr>
              <a:t> at a command prompt. </a:t>
            </a:r>
            <a:endParaRPr lang="en-US"/>
          </a:p>
          <a:p>
            <a:pPr>
              <a:buFont typeface="Arial"/>
              <a:buChar char="•"/>
            </a:pPr>
            <a:r>
              <a:rPr lang="en-US">
                <a:cs typeface="Calibri" panose="020F0502020204030204"/>
              </a:rPr>
              <a:t>Use </a:t>
            </a:r>
            <a:r>
              <a:rPr lang="en-US" b="1">
                <a:cs typeface="Calibri" panose="020F0502020204030204"/>
              </a:rPr>
              <a:t>Chkdsk</a:t>
            </a:r>
            <a:r>
              <a:rPr lang="en-US">
                <a:cs typeface="Calibri" panose="020F0502020204030204"/>
              </a:rPr>
              <a:t> with the </a:t>
            </a:r>
            <a:r>
              <a:rPr lang="en-US" b="1">
                <a:cs typeface="Calibri" panose="020F0502020204030204"/>
              </a:rPr>
              <a:t>/f</a:t>
            </a:r>
            <a:r>
              <a:rPr lang="en-US">
                <a:cs typeface="Calibri" panose="020F0502020204030204"/>
              </a:rPr>
              <a:t> switch to automatically fix errors without scanning for bad sectors.</a:t>
            </a:r>
            <a:endParaRPr lang="en-US"/>
          </a:p>
          <a:p>
            <a:pPr>
              <a:buFont typeface="Arial"/>
              <a:buChar char="•"/>
            </a:pPr>
            <a:r>
              <a:rPr lang="en-US">
                <a:cs typeface="Calibri" panose="020F0502020204030204"/>
              </a:rPr>
              <a:t>Use the </a:t>
            </a:r>
            <a:r>
              <a:rPr lang="en-US" b="1">
                <a:cs typeface="Calibri" panose="020F0502020204030204"/>
              </a:rPr>
              <a:t>/r</a:t>
            </a:r>
            <a:r>
              <a:rPr lang="en-US">
                <a:cs typeface="Calibri" panose="020F0502020204030204"/>
              </a:rPr>
              <a:t> switch to scan and fix bad sectors and other errors.</a:t>
            </a:r>
            <a:endParaRPr lang="en-US"/>
          </a:p>
          <a:p>
            <a:pPr>
              <a:buNone/>
            </a:pPr>
            <a:r>
              <a:rPr lang="en-US">
                <a:cs typeface="Calibri" panose="020F0502020204030204"/>
              </a:rPr>
              <a:t>Use the </a:t>
            </a:r>
            <a:r>
              <a:rPr lang="en-US" b="1">
                <a:cs typeface="Calibri" panose="020F0502020204030204"/>
              </a:rPr>
              <a:t>/?</a:t>
            </a:r>
            <a:r>
              <a:rPr lang="en-US">
                <a:cs typeface="Calibri" panose="020F0502020204030204"/>
              </a:rPr>
              <a:t> command for help.</a:t>
            </a:r>
            <a:endParaRPr lang="en-US"/>
          </a:p>
          <a:p>
            <a:pPr marL="0" indent="0">
              <a:buNone/>
            </a:pP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1522715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B04C-9402-4BB1-882C-BD3C0D4A3E30}"/>
              </a:ext>
            </a:extLst>
          </p:cNvPr>
          <p:cNvSpPr>
            <a:spLocks noGrp="1"/>
          </p:cNvSpPr>
          <p:nvPr>
            <p:ph type="title"/>
          </p:nvPr>
        </p:nvSpPr>
        <p:spPr>
          <a:xfrm>
            <a:off x="838200" y="365125"/>
            <a:ext cx="10515600" cy="690563"/>
          </a:xfrm>
        </p:spPr>
        <p:txBody>
          <a:bodyPr>
            <a:normAutofit fontScale="90000"/>
          </a:bodyPr>
          <a:lstStyle/>
          <a:p>
            <a:pPr algn="ctr"/>
            <a:r>
              <a:rPr lang="en-US">
                <a:cs typeface="Calibri Light"/>
              </a:rPr>
              <a:t>Networking</a:t>
            </a:r>
          </a:p>
        </p:txBody>
      </p:sp>
      <p:sp>
        <p:nvSpPr>
          <p:cNvPr id="3" name="Content Placeholder 2">
            <a:extLst>
              <a:ext uri="{FF2B5EF4-FFF2-40B4-BE49-F238E27FC236}">
                <a16:creationId xmlns:a16="http://schemas.microsoft.com/office/drawing/2014/main" id="{146BA0EE-20C0-41B2-B0ED-C0C5C04EE6D1}"/>
              </a:ext>
            </a:extLst>
          </p:cNvPr>
          <p:cNvSpPr>
            <a:spLocks noGrp="1"/>
          </p:cNvSpPr>
          <p:nvPr>
            <p:ph idx="1"/>
          </p:nvPr>
        </p:nvSpPr>
        <p:spPr>
          <a:xfrm>
            <a:off x="838200" y="1048684"/>
            <a:ext cx="10515600" cy="5128279"/>
          </a:xfrm>
        </p:spPr>
        <p:txBody>
          <a:bodyPr vert="horz" lIns="91440" tIns="45720" rIns="91440" bIns="45720" rtlCol="0" anchor="t">
            <a:normAutofit fontScale="77500" lnSpcReduction="20000"/>
          </a:bodyPr>
          <a:lstStyle/>
          <a:p>
            <a:pPr>
              <a:buNone/>
            </a:pPr>
            <a:r>
              <a:rPr lang="en-US">
                <a:cs typeface="Calibri" panose="020F0502020204030204"/>
              </a:rPr>
              <a:t>A </a:t>
            </a:r>
            <a:r>
              <a:rPr lang="en-US" i="1">
                <a:cs typeface="Calibri" panose="020F0502020204030204"/>
              </a:rPr>
              <a:t>network</a:t>
            </a:r>
            <a:r>
              <a:rPr lang="en-US">
                <a:cs typeface="Calibri" panose="020F0502020204030204"/>
              </a:rPr>
              <a:t> is a group of computers that can share information through their connections. A network is made up of the following components: </a:t>
            </a:r>
            <a:endParaRPr lang="en-US"/>
          </a:p>
          <a:p>
            <a:pPr marL="514350" indent="-514350">
              <a:buAutoNum type="arabicPeriod"/>
            </a:pPr>
            <a:r>
              <a:rPr lang="en-US">
                <a:cs typeface="Calibri" panose="020F0502020204030204"/>
              </a:rPr>
              <a:t>Computers (often called </a:t>
            </a:r>
            <a:r>
              <a:rPr lang="en-US" i="1">
                <a:cs typeface="Calibri" panose="020F0502020204030204"/>
              </a:rPr>
              <a:t>nodes</a:t>
            </a:r>
            <a:r>
              <a:rPr lang="en-US">
                <a:cs typeface="Calibri" panose="020F0502020204030204"/>
              </a:rPr>
              <a:t> or </a:t>
            </a:r>
            <a:r>
              <a:rPr lang="en-US" i="1">
                <a:cs typeface="Calibri" panose="020F0502020204030204"/>
              </a:rPr>
              <a:t>hosts</a:t>
            </a:r>
            <a:r>
              <a:rPr lang="en-US">
                <a:cs typeface="Calibri" panose="020F0502020204030204"/>
              </a:rPr>
              <a:t>).</a:t>
            </a:r>
          </a:p>
          <a:p>
            <a:pPr marL="514350" indent="-514350">
              <a:buAutoNum type="arabicPeriod"/>
            </a:pPr>
            <a:r>
              <a:rPr lang="en-US">
                <a:cs typeface="Calibri" panose="020F0502020204030204"/>
              </a:rPr>
              <a:t>Transmission media, which provide a path for electrical signals between devices.</a:t>
            </a:r>
          </a:p>
          <a:p>
            <a:pPr marL="514350" indent="-514350">
              <a:buAutoNum type="arabicPeriod"/>
            </a:pPr>
            <a:r>
              <a:rPr lang="en-US">
                <a:cs typeface="Calibri" panose="020F0502020204030204"/>
              </a:rPr>
              <a:t>Network interfaces, devices that send and receive electrical signals.</a:t>
            </a:r>
          </a:p>
          <a:p>
            <a:pPr marL="514350" indent="-514350">
              <a:buAutoNum type="arabicPeriod"/>
            </a:pPr>
            <a:r>
              <a:rPr lang="en-US">
                <a:cs typeface="Calibri" panose="020F0502020204030204"/>
              </a:rPr>
              <a:t>Protocols, rules or standards that describe how hosts communicate and exchange data.</a:t>
            </a:r>
          </a:p>
          <a:p>
            <a:pPr indent="0">
              <a:buNone/>
            </a:pPr>
            <a:endParaRPr lang="en-US" dirty="0">
              <a:cs typeface="Calibri" panose="020F0502020204030204"/>
            </a:endParaRPr>
          </a:p>
          <a:p>
            <a:pPr indent="0">
              <a:buNone/>
            </a:pPr>
            <a:r>
              <a:rPr lang="en-US">
                <a:cs typeface="Calibri" panose="020F0502020204030204"/>
              </a:rPr>
              <a:t>Despite the costs of implementation and maintenance, networks actually save organizations money by allowing them to: </a:t>
            </a:r>
          </a:p>
          <a:p>
            <a:pPr>
              <a:buFont typeface="Arial"/>
              <a:buChar char="•"/>
            </a:pPr>
            <a:r>
              <a:rPr lang="en-US">
                <a:cs typeface="Calibri" panose="020F0502020204030204"/>
              </a:rPr>
              <a:t>Consolidate (centralize) data storage.</a:t>
            </a:r>
            <a:endParaRPr lang="en-US"/>
          </a:p>
          <a:p>
            <a:pPr>
              <a:buFont typeface="Arial"/>
              <a:buChar char="•"/>
            </a:pPr>
            <a:r>
              <a:rPr lang="en-US">
                <a:cs typeface="Calibri" panose="020F0502020204030204"/>
              </a:rPr>
              <a:t>Share peripheral devices, like printers.</a:t>
            </a:r>
            <a:endParaRPr lang="en-US"/>
          </a:p>
          <a:p>
            <a:pPr>
              <a:buFont typeface="Arial"/>
              <a:buChar char="•"/>
            </a:pPr>
            <a:r>
              <a:rPr lang="en-US">
                <a:cs typeface="Calibri" panose="020F0502020204030204"/>
              </a:rPr>
              <a:t>Increase internal and external communications.</a:t>
            </a:r>
            <a:endParaRPr lang="en-US"/>
          </a:p>
          <a:p>
            <a:pPr>
              <a:buFont typeface="Arial"/>
              <a:buChar char="•"/>
            </a:pPr>
            <a:r>
              <a:rPr lang="en-US">
                <a:cs typeface="Calibri" panose="020F0502020204030204"/>
              </a:rPr>
              <a:t>Increase productivity and collaboration.</a:t>
            </a:r>
            <a:endParaRPr lang="en-US"/>
          </a:p>
          <a:p>
            <a:pPr marL="0" indent="0">
              <a:buNone/>
            </a:pPr>
            <a:endParaRPr lang="en-US" dirty="0">
              <a:cs typeface="Calibri" panose="020F0502020204030204"/>
            </a:endParaRPr>
          </a:p>
        </p:txBody>
      </p:sp>
    </p:spTree>
    <p:extLst>
      <p:ext uri="{BB962C8B-B14F-4D97-AF65-F5344CB8AC3E}">
        <p14:creationId xmlns:p14="http://schemas.microsoft.com/office/powerpoint/2010/main" val="127666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417F0-649E-46B1-A757-31397331CD7B}"/>
              </a:ext>
            </a:extLst>
          </p:cNvPr>
          <p:cNvSpPr>
            <a:spLocks noGrp="1"/>
          </p:cNvSpPr>
          <p:nvPr>
            <p:ph type="title"/>
          </p:nvPr>
        </p:nvSpPr>
        <p:spPr>
          <a:xfrm>
            <a:off x="838200" y="365125"/>
            <a:ext cx="10515600" cy="675622"/>
          </a:xfrm>
        </p:spPr>
        <p:txBody>
          <a:bodyPr>
            <a:normAutofit fontScale="90000"/>
          </a:bodyPr>
          <a:lstStyle/>
          <a:p>
            <a:pPr algn="ctr"/>
            <a:r>
              <a:rPr lang="en-US">
                <a:cs typeface="Calibri Light"/>
              </a:rPr>
              <a:t>Peripheral Considerations</a:t>
            </a:r>
          </a:p>
        </p:txBody>
      </p:sp>
      <p:sp>
        <p:nvSpPr>
          <p:cNvPr id="3" name="Content Placeholder 2">
            <a:extLst>
              <a:ext uri="{FF2B5EF4-FFF2-40B4-BE49-F238E27FC236}">
                <a16:creationId xmlns:a16="http://schemas.microsoft.com/office/drawing/2014/main" id="{166DEDDD-3809-4A8A-884F-6CE671472C55}"/>
              </a:ext>
            </a:extLst>
          </p:cNvPr>
          <p:cNvSpPr>
            <a:spLocks noGrp="1"/>
          </p:cNvSpPr>
          <p:nvPr>
            <p:ph idx="1"/>
          </p:nvPr>
        </p:nvSpPr>
        <p:spPr>
          <a:xfrm>
            <a:off x="838200" y="1078567"/>
            <a:ext cx="10515600" cy="5098396"/>
          </a:xfrm>
        </p:spPr>
        <p:txBody>
          <a:bodyPr vert="horz" lIns="91440" tIns="45720" rIns="91440" bIns="45720" rtlCol="0" anchor="t">
            <a:normAutofit/>
          </a:bodyPr>
          <a:lstStyle/>
          <a:p>
            <a:pPr>
              <a:buNone/>
            </a:pPr>
            <a:r>
              <a:rPr lang="en-US" sz="2400">
                <a:cs typeface="Calibri" panose="020F0502020204030204"/>
              </a:rPr>
              <a:t>When connecting peripheral devices, consider the following recommendations: </a:t>
            </a:r>
            <a:endParaRPr lang="en-US"/>
          </a:p>
          <a:p>
            <a:pPr>
              <a:buFont typeface="Arial"/>
              <a:buChar char="•"/>
            </a:pPr>
            <a:r>
              <a:rPr lang="en-US" sz="2400">
                <a:cs typeface="Calibri" panose="020F0502020204030204"/>
              </a:rPr>
              <a:t>Make sure the computer supports the connection type used by the device.</a:t>
            </a:r>
            <a:endParaRPr lang="en-US"/>
          </a:p>
          <a:p>
            <a:pPr marL="971550" lvl="1" indent="-285750">
              <a:buFont typeface="Arial"/>
              <a:buChar char="•"/>
            </a:pPr>
            <a:r>
              <a:rPr lang="en-US">
                <a:cs typeface="Calibri" panose="020F0502020204030204"/>
              </a:rPr>
              <a:t>Most peripheral devices use USB connectors.</a:t>
            </a:r>
            <a:endParaRPr lang="en-US"/>
          </a:p>
          <a:p>
            <a:pPr marL="971550" lvl="1" indent="-285750">
              <a:buFont typeface="Arial"/>
              <a:buChar char="•"/>
            </a:pPr>
            <a:r>
              <a:rPr lang="en-US">
                <a:cs typeface="Calibri" panose="020F0502020204030204"/>
              </a:rPr>
              <a:t>Older peripheral devices can use PS/2, serial, or parallel connectors. For these devices, you can use an adapter (e.g., a PS/2 to USB adapter).</a:t>
            </a:r>
            <a:endParaRPr lang="en-US"/>
          </a:p>
          <a:p>
            <a:pPr marL="971550" lvl="1" indent="-285750">
              <a:buFont typeface="Arial"/>
              <a:buChar char="•"/>
            </a:pPr>
            <a:r>
              <a:rPr lang="en-US">
                <a:cs typeface="Calibri" panose="020F0502020204030204"/>
              </a:rPr>
              <a:t>An expansion card can be added to provide the necessary connections.</a:t>
            </a:r>
            <a:endParaRPr lang="en-US"/>
          </a:p>
          <a:p>
            <a:pPr>
              <a:buFont typeface="Arial"/>
              <a:buChar char="•"/>
            </a:pPr>
            <a:r>
              <a:rPr lang="en-US" sz="2400">
                <a:cs typeface="Calibri" panose="020F0502020204030204"/>
              </a:rPr>
              <a:t>Identify the system requirements of the peripheral device. Some peripheral devices specify a minimum CPU speed, memory size, or OS version.</a:t>
            </a:r>
            <a:endParaRPr lang="en-US"/>
          </a:p>
          <a:p>
            <a:pPr>
              <a:buFont typeface="Arial"/>
              <a:buChar char="•"/>
            </a:pPr>
            <a:r>
              <a:rPr lang="en-US" sz="2400">
                <a:cs typeface="Calibri" panose="020F0502020204030204"/>
              </a:rPr>
              <a:t>Install any necessary drivers or software.</a:t>
            </a:r>
            <a:endParaRPr lang="en-US"/>
          </a:p>
          <a:p>
            <a:pPr>
              <a:buFont typeface="Arial"/>
              <a:buChar char="•"/>
            </a:pPr>
            <a:r>
              <a:rPr lang="en-US" sz="2400">
                <a:cs typeface="Calibri" panose="020F0502020204030204"/>
              </a:rPr>
              <a:t>Configure the device in the OS and verify it is working correctly.</a:t>
            </a:r>
            <a:endParaRPr lang="en-US"/>
          </a:p>
          <a:p>
            <a:pPr marL="0" indent="0">
              <a:buNone/>
            </a:pPr>
            <a:endParaRPr lang="en-US" sz="2400" dirty="0">
              <a:cs typeface="Calibri" panose="020F0502020204030204"/>
            </a:endParaRPr>
          </a:p>
        </p:txBody>
      </p:sp>
    </p:spTree>
    <p:extLst>
      <p:ext uri="{BB962C8B-B14F-4D97-AF65-F5344CB8AC3E}">
        <p14:creationId xmlns:p14="http://schemas.microsoft.com/office/powerpoint/2010/main" val="1788057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2DFFF-0E20-49C0-BE02-0C7870EF88FD}"/>
              </a:ext>
            </a:extLst>
          </p:cNvPr>
          <p:cNvSpPr>
            <a:spLocks noGrp="1"/>
          </p:cNvSpPr>
          <p:nvPr>
            <p:ph type="title"/>
          </p:nvPr>
        </p:nvSpPr>
        <p:spPr/>
        <p:txBody>
          <a:bodyPr/>
          <a:lstStyle/>
          <a:p>
            <a:pPr algn="ctr"/>
            <a:r>
              <a:rPr lang="en-US">
                <a:cs typeface="Calibri Light"/>
              </a:rPr>
              <a:t>Network Host Role</a:t>
            </a:r>
          </a:p>
        </p:txBody>
      </p:sp>
      <p:sp>
        <p:nvSpPr>
          <p:cNvPr id="3" name="Text Placeholder 2">
            <a:extLst>
              <a:ext uri="{FF2B5EF4-FFF2-40B4-BE49-F238E27FC236}">
                <a16:creationId xmlns:a16="http://schemas.microsoft.com/office/drawing/2014/main" id="{050039E7-BB6A-4653-AA19-EE963849C393}"/>
              </a:ext>
            </a:extLst>
          </p:cNvPr>
          <p:cNvSpPr>
            <a:spLocks noGrp="1"/>
          </p:cNvSpPr>
          <p:nvPr>
            <p:ph type="body" idx="1"/>
          </p:nvPr>
        </p:nvSpPr>
        <p:spPr/>
        <p:txBody>
          <a:bodyPr/>
          <a:lstStyle/>
          <a:p>
            <a:r>
              <a:rPr lang="en-US">
                <a:cs typeface="Calibri"/>
              </a:rPr>
              <a:t>Peer-to-Peer (P2P)</a:t>
            </a:r>
            <a:endParaRPr lang="en-US"/>
          </a:p>
        </p:txBody>
      </p:sp>
      <p:sp>
        <p:nvSpPr>
          <p:cNvPr id="4" name="Content Placeholder 3">
            <a:extLst>
              <a:ext uri="{FF2B5EF4-FFF2-40B4-BE49-F238E27FC236}">
                <a16:creationId xmlns:a16="http://schemas.microsoft.com/office/drawing/2014/main" id="{1609C81B-1A75-40FD-A43F-F481A372E754}"/>
              </a:ext>
            </a:extLst>
          </p:cNvPr>
          <p:cNvSpPr>
            <a:spLocks noGrp="1"/>
          </p:cNvSpPr>
          <p:nvPr>
            <p:ph sz="half" idx="2"/>
          </p:nvPr>
        </p:nvSpPr>
        <p:spPr/>
        <p:txBody>
          <a:bodyPr vert="horz" lIns="91440" tIns="45720" rIns="91440" bIns="45720" rtlCol="0" anchor="t">
            <a:normAutofit fontScale="55000" lnSpcReduction="20000"/>
          </a:bodyPr>
          <a:lstStyle/>
          <a:p>
            <a:pPr>
              <a:buNone/>
            </a:pPr>
            <a:r>
              <a:rPr lang="en-US">
                <a:cs typeface="Calibri"/>
              </a:rPr>
              <a:t>In a peer-to-peer network, each host can provide network resources to other hosts or access resources located on other hosts. Each host is in charge of controlling access to those resources. Advantages of peer-to-peer networks include the following: </a:t>
            </a:r>
            <a:endParaRPr lang="en-US"/>
          </a:p>
          <a:p>
            <a:pPr>
              <a:buFont typeface="Arial"/>
            </a:pPr>
            <a:r>
              <a:rPr lang="en-US">
                <a:cs typeface="Calibri"/>
              </a:rPr>
              <a:t>Easy implementation</a:t>
            </a:r>
            <a:endParaRPr lang="en-US"/>
          </a:p>
          <a:p>
            <a:pPr>
              <a:buFont typeface="Arial"/>
            </a:pPr>
            <a:r>
              <a:rPr lang="en-US">
                <a:cs typeface="Calibri"/>
              </a:rPr>
              <a:t>Inexpensive</a:t>
            </a:r>
            <a:endParaRPr lang="en-US"/>
          </a:p>
          <a:p>
            <a:pPr indent="0">
              <a:buNone/>
            </a:pPr>
            <a:r>
              <a:rPr lang="en-US">
                <a:cs typeface="Calibri"/>
              </a:rPr>
              <a:t>Disadvantages of peer-to-peer networks include the following: </a:t>
            </a:r>
            <a:endParaRPr lang="en-US"/>
          </a:p>
          <a:p>
            <a:pPr>
              <a:buFont typeface="Arial"/>
            </a:pPr>
            <a:r>
              <a:rPr lang="en-US">
                <a:cs typeface="Calibri"/>
              </a:rPr>
              <a:t>Difficult to expand (not scalable)</a:t>
            </a:r>
            <a:endParaRPr lang="en-US"/>
          </a:p>
          <a:p>
            <a:pPr>
              <a:buFont typeface="Arial"/>
            </a:pPr>
            <a:r>
              <a:rPr lang="en-US">
                <a:cs typeface="Calibri"/>
              </a:rPr>
              <a:t>Difficult to support</a:t>
            </a:r>
            <a:endParaRPr lang="en-US"/>
          </a:p>
          <a:p>
            <a:pPr>
              <a:buFont typeface="Arial"/>
            </a:pPr>
            <a:r>
              <a:rPr lang="en-US">
                <a:cs typeface="Calibri"/>
              </a:rPr>
              <a:t>Lack centralized control</a:t>
            </a:r>
            <a:endParaRPr lang="en-US"/>
          </a:p>
          <a:p>
            <a:pPr marL="0" indent="0">
              <a:buNone/>
            </a:pPr>
            <a:r>
              <a:rPr lang="en-US">
                <a:cs typeface="Calibri"/>
              </a:rPr>
              <a:t>No centralized storage</a:t>
            </a:r>
            <a:endParaRPr lang="en-US"/>
          </a:p>
        </p:txBody>
      </p:sp>
      <p:sp>
        <p:nvSpPr>
          <p:cNvPr id="5" name="Text Placeholder 4">
            <a:extLst>
              <a:ext uri="{FF2B5EF4-FFF2-40B4-BE49-F238E27FC236}">
                <a16:creationId xmlns:a16="http://schemas.microsoft.com/office/drawing/2014/main" id="{37CDFA0C-0A3F-4877-AAE0-78DA3C5D0A5B}"/>
              </a:ext>
            </a:extLst>
          </p:cNvPr>
          <p:cNvSpPr>
            <a:spLocks noGrp="1"/>
          </p:cNvSpPr>
          <p:nvPr>
            <p:ph type="body" sz="quarter" idx="3"/>
          </p:nvPr>
        </p:nvSpPr>
        <p:spPr/>
        <p:txBody>
          <a:bodyPr/>
          <a:lstStyle/>
          <a:p>
            <a:r>
              <a:rPr lang="en-US">
                <a:cs typeface="Calibri"/>
              </a:rPr>
              <a:t>Client-Server</a:t>
            </a:r>
            <a:endParaRPr lang="en-US"/>
          </a:p>
        </p:txBody>
      </p:sp>
      <p:sp>
        <p:nvSpPr>
          <p:cNvPr id="6" name="Content Placeholder 5">
            <a:extLst>
              <a:ext uri="{FF2B5EF4-FFF2-40B4-BE49-F238E27FC236}">
                <a16:creationId xmlns:a16="http://schemas.microsoft.com/office/drawing/2014/main" id="{19A1EAF1-E07C-4324-9502-93291402F4B9}"/>
              </a:ext>
            </a:extLst>
          </p:cNvPr>
          <p:cNvSpPr>
            <a:spLocks noGrp="1"/>
          </p:cNvSpPr>
          <p:nvPr>
            <p:ph sz="quarter" idx="4"/>
          </p:nvPr>
        </p:nvSpPr>
        <p:spPr/>
        <p:txBody>
          <a:bodyPr vert="horz" lIns="91440" tIns="45720" rIns="91440" bIns="45720" rtlCol="0" anchor="t">
            <a:normAutofit fontScale="55000" lnSpcReduction="20000"/>
          </a:bodyPr>
          <a:lstStyle/>
          <a:p>
            <a:pPr>
              <a:buNone/>
            </a:pPr>
            <a:r>
              <a:rPr lang="en-US">
                <a:cs typeface="Calibri"/>
              </a:rPr>
              <a:t>In a client-server network, hosts have specific roles. For example, some hosts are assigned server roles, which allow them to provide network resources to other hosts. Other hosts are assigned client roles, which allow them to consume network resources. Advantages of client-server networks include the following: </a:t>
            </a:r>
            <a:endParaRPr lang="en-US"/>
          </a:p>
          <a:p>
            <a:pPr>
              <a:buFont typeface="Arial"/>
            </a:pPr>
            <a:r>
              <a:rPr lang="en-US">
                <a:cs typeface="Calibri"/>
              </a:rPr>
              <a:t>Easy to expand (scalable)</a:t>
            </a:r>
            <a:endParaRPr lang="en-US"/>
          </a:p>
          <a:p>
            <a:pPr>
              <a:buFont typeface="Arial"/>
            </a:pPr>
            <a:r>
              <a:rPr lang="en-US">
                <a:cs typeface="Calibri"/>
              </a:rPr>
              <a:t>Easy to support</a:t>
            </a:r>
            <a:endParaRPr lang="en-US"/>
          </a:p>
          <a:p>
            <a:pPr>
              <a:buFont typeface="Arial"/>
            </a:pPr>
            <a:r>
              <a:rPr lang="en-US">
                <a:cs typeface="Calibri"/>
              </a:rPr>
              <a:t>Centralized services</a:t>
            </a:r>
            <a:endParaRPr lang="en-US"/>
          </a:p>
          <a:p>
            <a:pPr>
              <a:buFont typeface="Arial"/>
            </a:pPr>
            <a:r>
              <a:rPr lang="en-US">
                <a:cs typeface="Calibri"/>
              </a:rPr>
              <a:t>Easy to back up</a:t>
            </a:r>
            <a:endParaRPr lang="en-US"/>
          </a:p>
          <a:p>
            <a:pPr indent="0">
              <a:buNone/>
            </a:pPr>
            <a:r>
              <a:rPr lang="en-US">
                <a:cs typeface="Calibri"/>
              </a:rPr>
              <a:t>Disadvantages of client-server networks include the following: </a:t>
            </a:r>
            <a:endParaRPr lang="en-US"/>
          </a:p>
          <a:p>
            <a:pPr>
              <a:buFont typeface="Arial"/>
            </a:pPr>
            <a:r>
              <a:rPr lang="en-US">
                <a:cs typeface="Calibri"/>
              </a:rPr>
              <a:t>Expensive server operating systems</a:t>
            </a:r>
            <a:endParaRPr lang="en-US"/>
          </a:p>
          <a:p>
            <a:pPr marL="0" indent="0">
              <a:buNone/>
            </a:pPr>
            <a:r>
              <a:rPr lang="en-US">
                <a:cs typeface="Calibri"/>
              </a:rPr>
              <a:t>Extensive advanced planning required</a:t>
            </a:r>
            <a:endParaRPr lang="en-US"/>
          </a:p>
        </p:txBody>
      </p:sp>
    </p:spTree>
    <p:extLst>
      <p:ext uri="{BB962C8B-B14F-4D97-AF65-F5344CB8AC3E}">
        <p14:creationId xmlns:p14="http://schemas.microsoft.com/office/powerpoint/2010/main" val="1675509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D99AD-51E0-4860-A086-2673DB477F93}"/>
              </a:ext>
            </a:extLst>
          </p:cNvPr>
          <p:cNvSpPr>
            <a:spLocks noGrp="1"/>
          </p:cNvSpPr>
          <p:nvPr>
            <p:ph type="title"/>
          </p:nvPr>
        </p:nvSpPr>
        <p:spPr/>
        <p:txBody>
          <a:bodyPr/>
          <a:lstStyle/>
          <a:p>
            <a:pPr algn="ctr"/>
            <a:r>
              <a:rPr lang="en-US">
                <a:cs typeface="Calibri Light"/>
              </a:rPr>
              <a:t>Geography</a:t>
            </a:r>
          </a:p>
        </p:txBody>
      </p:sp>
      <p:sp>
        <p:nvSpPr>
          <p:cNvPr id="3" name="Content Placeholder 2">
            <a:extLst>
              <a:ext uri="{FF2B5EF4-FFF2-40B4-BE49-F238E27FC236}">
                <a16:creationId xmlns:a16="http://schemas.microsoft.com/office/drawing/2014/main" id="{1DC03782-E4BC-406C-B38D-43CBE7711BBB}"/>
              </a:ext>
            </a:extLst>
          </p:cNvPr>
          <p:cNvSpPr>
            <a:spLocks noGrp="1"/>
          </p:cNvSpPr>
          <p:nvPr>
            <p:ph sz="half" idx="1"/>
          </p:nvPr>
        </p:nvSpPr>
        <p:spPr/>
        <p:txBody>
          <a:bodyPr vert="horz" lIns="91440" tIns="45720" rIns="91440" bIns="45720" rtlCol="0" anchor="t">
            <a:normAutofit fontScale="40000" lnSpcReduction="20000"/>
          </a:bodyPr>
          <a:lstStyle/>
          <a:p>
            <a:pPr marL="514350" indent="-514350">
              <a:buAutoNum type="arabicPeriod"/>
            </a:pPr>
            <a:r>
              <a:rPr lang="en-US">
                <a:cs typeface="Calibri" panose="020F0502020204030204"/>
              </a:rPr>
              <a:t>PAN (Personal Area Network)</a:t>
            </a:r>
          </a:p>
          <a:p>
            <a:pPr marL="514350" indent="-514350">
              <a:buAutoNum type="arabicPeriod"/>
            </a:pPr>
            <a:r>
              <a:rPr lang="en-US">
                <a:cs typeface="Calibri" panose="020F0502020204030204"/>
              </a:rPr>
              <a:t>LAN (Local Area Network)</a:t>
            </a:r>
          </a:p>
          <a:p>
            <a:pPr marL="514350" indent="-514350">
              <a:buAutoNum type="arabicPeriod"/>
            </a:pPr>
            <a:r>
              <a:rPr lang="en-US">
                <a:cs typeface="Calibri" panose="020F0502020204030204"/>
              </a:rPr>
              <a:t>WLAN (Wireless LAN)</a:t>
            </a:r>
          </a:p>
          <a:p>
            <a:pPr marL="514350" indent="-514350">
              <a:buAutoNum type="arabicPeriod"/>
            </a:pPr>
            <a:r>
              <a:rPr lang="en-US">
                <a:cs typeface="Calibri" panose="020F0502020204030204"/>
              </a:rPr>
              <a:t>MAN (Metropolitan Area Network</a:t>
            </a:r>
          </a:p>
          <a:p>
            <a:pPr marL="514350" indent="-514350">
              <a:buAutoNum type="arabicPeriod"/>
            </a:pPr>
            <a:r>
              <a:rPr lang="en-US">
                <a:cs typeface="Calibri" panose="020F0502020204030204"/>
              </a:rPr>
              <a:t>WAN (Wide Area Network)</a:t>
            </a:r>
            <a:endParaRPr lang="en-US" dirty="0">
              <a:cs typeface="Calibri" panose="020F0502020204030204"/>
            </a:endParaRPr>
          </a:p>
          <a:p>
            <a:pPr marL="514350" indent="-514350">
              <a:buAutoNum type="arabicPeriod"/>
            </a:pPr>
            <a:r>
              <a:rPr lang="en-US">
                <a:cs typeface="Calibri" panose="020F0502020204030204"/>
              </a:rPr>
              <a:t>WMN (Wireless Mesh Network)</a:t>
            </a:r>
            <a:endParaRPr lang="en-US" dirty="0">
              <a:cs typeface="Calibri" panose="020F0502020204030204"/>
            </a:endParaRPr>
          </a:p>
          <a:p>
            <a:pPr marL="514350" indent="-514350">
              <a:buAutoNum type="arabicPeriod"/>
            </a:pPr>
            <a:r>
              <a:rPr lang="en-US">
                <a:cs typeface="Calibri" panose="020F0502020204030204"/>
              </a:rPr>
              <a:t>WWAN (Wireless WAN)</a:t>
            </a:r>
            <a:endParaRPr lang="en-US" dirty="0">
              <a:cs typeface="Calibri" panose="020F0502020204030204"/>
            </a:endParaRPr>
          </a:p>
        </p:txBody>
      </p:sp>
      <p:sp>
        <p:nvSpPr>
          <p:cNvPr id="4" name="Content Placeholder 3">
            <a:extLst>
              <a:ext uri="{FF2B5EF4-FFF2-40B4-BE49-F238E27FC236}">
                <a16:creationId xmlns:a16="http://schemas.microsoft.com/office/drawing/2014/main" id="{A9FF8159-D07A-4508-B3D5-2E018E4B5F0F}"/>
              </a:ext>
            </a:extLst>
          </p:cNvPr>
          <p:cNvSpPr>
            <a:spLocks noGrp="1"/>
          </p:cNvSpPr>
          <p:nvPr>
            <p:ph sz="half" idx="2"/>
          </p:nvPr>
        </p:nvSpPr>
        <p:spPr>
          <a:xfrm>
            <a:off x="6172200" y="1825625"/>
            <a:ext cx="5181600" cy="4687514"/>
          </a:xfrm>
        </p:spPr>
        <p:txBody>
          <a:bodyPr vert="horz" lIns="91440" tIns="45720" rIns="91440" bIns="45720" rtlCol="0" anchor="t">
            <a:noAutofit/>
          </a:bodyPr>
          <a:lstStyle/>
          <a:p>
            <a:pPr marL="514350" indent="-514350">
              <a:buAutoNum type="arabicPeriod"/>
            </a:pPr>
            <a:r>
              <a:rPr lang="en-US" sz="1200">
                <a:cs typeface="Calibri" panose="020F0502020204030204"/>
              </a:rPr>
              <a:t>A </a:t>
            </a:r>
            <a:r>
              <a:rPr lang="en-US" sz="1200" i="1">
                <a:cs typeface="Calibri" panose="020F0502020204030204"/>
              </a:rPr>
              <a:t>personal area network</a:t>
            </a:r>
            <a:r>
              <a:rPr lang="en-US" sz="1200">
                <a:cs typeface="Calibri" panose="020F0502020204030204"/>
              </a:rPr>
              <a:t> is a very small network used for communication between personal devices.</a:t>
            </a:r>
          </a:p>
          <a:p>
            <a:pPr marL="514350" indent="-514350">
              <a:buAutoNum type="arabicPeriod"/>
            </a:pPr>
            <a:r>
              <a:rPr lang="en-US" sz="1200">
                <a:cs typeface="Calibri" panose="020F0502020204030204"/>
              </a:rPr>
              <a:t>A </a:t>
            </a:r>
            <a:r>
              <a:rPr lang="en-US" sz="1200" i="1">
                <a:cs typeface="Calibri" panose="020F0502020204030204"/>
              </a:rPr>
              <a:t>local area network</a:t>
            </a:r>
            <a:r>
              <a:rPr lang="en-US" sz="1200">
                <a:cs typeface="Calibri" panose="020F0502020204030204"/>
              </a:rPr>
              <a:t> is a network in a small geographic area, like an office. A LAN typically uses wires to connect systems together.</a:t>
            </a:r>
          </a:p>
          <a:p>
            <a:pPr marL="514350" indent="-514350">
              <a:buAutoNum type="arabicPeriod"/>
            </a:pPr>
            <a:r>
              <a:rPr lang="en-US" sz="1200">
                <a:cs typeface="Calibri" panose="020F0502020204030204"/>
              </a:rPr>
              <a:t>A wireless LAN covers an area that is roughly the same size as a standard LAN. It uses radio signals to connect systems instead of wires.</a:t>
            </a:r>
          </a:p>
          <a:p>
            <a:pPr marL="514350" indent="-514350">
              <a:buAutoNum type="arabicPeriod"/>
            </a:pPr>
            <a:r>
              <a:rPr lang="en-US" sz="1200">
                <a:cs typeface="Calibri" panose="020F0502020204030204"/>
              </a:rPr>
              <a:t>A </a:t>
            </a:r>
            <a:r>
              <a:rPr lang="en-US" sz="1200" i="1">
                <a:cs typeface="Calibri" panose="020F0502020204030204"/>
              </a:rPr>
              <a:t>metropolitan area network</a:t>
            </a:r>
            <a:r>
              <a:rPr lang="en-US" sz="1200">
                <a:cs typeface="Calibri" panose="020F0502020204030204"/>
              </a:rPr>
              <a:t> is a network that covers an area as small as a few city blocks to as large as an entire metropolitan city. MANs are typically owned and managed by a city as a public utility. Be aware that many IT professionals do not differentiate between a wide area network and a MAN, as they use essentially the same network technologies.</a:t>
            </a:r>
          </a:p>
          <a:p>
            <a:pPr marL="514350" indent="-514350">
              <a:buAutoNum type="arabicPeriod"/>
            </a:pPr>
            <a:r>
              <a:rPr lang="en-US" sz="1200">
                <a:cs typeface="Calibri" panose="020F0502020204030204"/>
              </a:rPr>
              <a:t>A </a:t>
            </a:r>
            <a:r>
              <a:rPr lang="en-US" sz="1200" i="1">
                <a:cs typeface="Calibri" panose="020F0502020204030204"/>
              </a:rPr>
              <a:t>wide area network</a:t>
            </a:r>
            <a:r>
              <a:rPr lang="en-US" sz="1200">
                <a:cs typeface="Calibri" panose="020F0502020204030204"/>
              </a:rPr>
              <a:t> is a group of LANs that are geographically isolated, but are connected to form a large internetwork.</a:t>
            </a:r>
          </a:p>
          <a:p>
            <a:pPr marL="514350" indent="-514350">
              <a:buAutoNum type="arabicPeriod"/>
            </a:pPr>
            <a:r>
              <a:rPr lang="en-US" sz="1200">
                <a:cs typeface="Calibri" panose="020F0502020204030204"/>
              </a:rPr>
              <a:t>A </a:t>
            </a:r>
            <a:r>
              <a:rPr lang="en-US" sz="1200" i="1">
                <a:cs typeface="Calibri" panose="020F0502020204030204"/>
              </a:rPr>
              <a:t>wireless mesh network (WMN)</a:t>
            </a:r>
            <a:r>
              <a:rPr lang="en-US" sz="1200">
                <a:cs typeface="Calibri" panose="020F0502020204030204"/>
              </a:rPr>
              <a:t> is a group of wireless mesh nodes that communicate with one another to share the network connection across a large area. They provide the ability to stream voice, data, and video between arbitrary pairs of devices. Each device in the WMN uses the others as relays to avoid the need for infrastructure.</a:t>
            </a:r>
          </a:p>
          <a:p>
            <a:pPr marL="514350" indent="-514350">
              <a:buAutoNum type="arabicPeriod"/>
            </a:pPr>
            <a:r>
              <a:rPr lang="en-US" sz="1200">
                <a:cs typeface="Calibri" panose="020F0502020204030204"/>
              </a:rPr>
              <a:t>A wireless wide area network (WWAN) covers a large geographical area by connecting separate areas wirelessly. WLAN and WWAN both connect to the internet wirelessly, but they use different technologies to do it. WWANs are often referred to as 3G, 4G, or LTE networks because they usually use cellular network technologies as connection types.</a:t>
            </a:r>
            <a:endParaRPr lang="en-US" sz="1200" dirty="0">
              <a:cs typeface="Calibri" panose="020F0502020204030204"/>
            </a:endParaRPr>
          </a:p>
        </p:txBody>
      </p:sp>
    </p:spTree>
    <p:extLst>
      <p:ext uri="{BB962C8B-B14F-4D97-AF65-F5344CB8AC3E}">
        <p14:creationId xmlns:p14="http://schemas.microsoft.com/office/powerpoint/2010/main" val="3460116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84892-8F88-4F8B-840B-8302F5ABBDF4}"/>
              </a:ext>
            </a:extLst>
          </p:cNvPr>
          <p:cNvSpPr>
            <a:spLocks noGrp="1"/>
          </p:cNvSpPr>
          <p:nvPr>
            <p:ph type="title"/>
          </p:nvPr>
        </p:nvSpPr>
        <p:spPr>
          <a:xfrm>
            <a:off x="838200" y="365125"/>
            <a:ext cx="10515600" cy="660681"/>
          </a:xfrm>
        </p:spPr>
        <p:txBody>
          <a:bodyPr>
            <a:normAutofit fontScale="90000"/>
          </a:bodyPr>
          <a:lstStyle/>
          <a:p>
            <a:pPr algn="ctr"/>
            <a:r>
              <a:rPr lang="en-US">
                <a:cs typeface="Calibri Light"/>
              </a:rPr>
              <a:t>Network Participation</a:t>
            </a:r>
          </a:p>
        </p:txBody>
      </p:sp>
      <p:sp>
        <p:nvSpPr>
          <p:cNvPr id="3" name="Content Placeholder 2">
            <a:extLst>
              <a:ext uri="{FF2B5EF4-FFF2-40B4-BE49-F238E27FC236}">
                <a16:creationId xmlns:a16="http://schemas.microsoft.com/office/drawing/2014/main" id="{030D8696-8272-4304-B227-45CC31F37AB9}"/>
              </a:ext>
            </a:extLst>
          </p:cNvPr>
          <p:cNvSpPr>
            <a:spLocks noGrp="1"/>
          </p:cNvSpPr>
          <p:nvPr>
            <p:ph idx="1"/>
          </p:nvPr>
        </p:nvSpPr>
        <p:spPr>
          <a:xfrm>
            <a:off x="838200" y="1018802"/>
            <a:ext cx="10515600" cy="5158161"/>
          </a:xfrm>
        </p:spPr>
        <p:txBody>
          <a:bodyPr vert="horz" lIns="91440" tIns="45720" rIns="91440" bIns="45720" rtlCol="0" anchor="t">
            <a:normAutofit fontScale="77500" lnSpcReduction="20000"/>
          </a:bodyPr>
          <a:lstStyle/>
          <a:p>
            <a:pPr>
              <a:buNone/>
            </a:pPr>
            <a:r>
              <a:rPr lang="en-US">
                <a:cs typeface="Calibri" panose="020F0502020204030204"/>
              </a:rPr>
              <a:t>The </a:t>
            </a:r>
            <a:r>
              <a:rPr lang="en-US" i="1">
                <a:cs typeface="Calibri" panose="020F0502020204030204"/>
              </a:rPr>
              <a:t>internet</a:t>
            </a:r>
            <a:r>
              <a:rPr lang="en-US">
                <a:cs typeface="Calibri" panose="020F0502020204030204"/>
              </a:rPr>
              <a:t> is a large, world-wide, public network. The network is public because virtually anyone can connect to it, and users or organizations make services freely available on the internet. </a:t>
            </a:r>
            <a:endParaRPr lang="en-US"/>
          </a:p>
          <a:p>
            <a:pPr>
              <a:buFont typeface="Arial"/>
              <a:buChar char="•"/>
            </a:pPr>
            <a:r>
              <a:rPr lang="en-US">
                <a:cs typeface="Calibri" panose="020F0502020204030204"/>
              </a:rPr>
              <a:t>Users and organizations connect to the internet through an internet service provider (ISP).</a:t>
            </a:r>
            <a:endParaRPr lang="en-US"/>
          </a:p>
          <a:p>
            <a:pPr>
              <a:buFont typeface="Arial"/>
              <a:buChar char="•"/>
            </a:pPr>
            <a:r>
              <a:rPr lang="en-US">
                <a:cs typeface="Calibri" panose="020F0502020204030204"/>
              </a:rPr>
              <a:t>The internet uses a set of communication protocols (TCP/IP) for providing services.</a:t>
            </a:r>
            <a:endParaRPr lang="en-US"/>
          </a:p>
          <a:p>
            <a:pPr marL="0" indent="0">
              <a:buNone/>
            </a:pPr>
            <a:r>
              <a:rPr lang="en-US">
                <a:cs typeface="Calibri" panose="020F0502020204030204"/>
              </a:rPr>
              <a:t>Individuals and organizations can make services (such as a website) available to other users on the internet.</a:t>
            </a:r>
          </a:p>
          <a:p>
            <a:pPr marL="0" indent="0">
              <a:buNone/>
            </a:pPr>
            <a:endParaRPr lang="en-US" dirty="0">
              <a:cs typeface="Calibri"/>
            </a:endParaRPr>
          </a:p>
          <a:p>
            <a:pPr marL="0" indent="0">
              <a:buNone/>
            </a:pPr>
            <a:r>
              <a:rPr lang="en-US">
                <a:cs typeface="Calibri"/>
              </a:rPr>
              <a:t>An </a:t>
            </a:r>
            <a:r>
              <a:rPr lang="en-US" i="1">
                <a:cs typeface="Calibri"/>
              </a:rPr>
              <a:t>intranet</a:t>
            </a:r>
            <a:r>
              <a:rPr lang="en-US">
                <a:cs typeface="Calibri"/>
              </a:rPr>
              <a:t> is a private network that uses internet technologies. Services on an intranet are only available to hosts that are connected to the private network. For example, your company might have a website that only employees can access.</a:t>
            </a:r>
          </a:p>
          <a:p>
            <a:pPr marL="0" indent="0">
              <a:buNone/>
            </a:pPr>
            <a:endParaRPr lang="en-US" dirty="0">
              <a:cs typeface="Calibri"/>
            </a:endParaRPr>
          </a:p>
          <a:p>
            <a:pPr marL="0" indent="0">
              <a:buNone/>
            </a:pPr>
            <a:r>
              <a:rPr lang="en-US">
                <a:cs typeface="Calibri"/>
              </a:rPr>
              <a:t>An </a:t>
            </a:r>
            <a:r>
              <a:rPr lang="en-US" i="1">
                <a:cs typeface="Calibri"/>
              </a:rPr>
              <a:t>extranet</a:t>
            </a:r>
            <a:r>
              <a:rPr lang="en-US">
                <a:cs typeface="Calibri"/>
              </a:rPr>
              <a:t> is a private network that uses internet technologies, but its resources are made available to external trusted users. For example, you might create a website on a private network that only users from a partner company can access.</a:t>
            </a:r>
            <a:endParaRPr lang="en-US"/>
          </a:p>
        </p:txBody>
      </p:sp>
    </p:spTree>
    <p:extLst>
      <p:ext uri="{BB962C8B-B14F-4D97-AF65-F5344CB8AC3E}">
        <p14:creationId xmlns:p14="http://schemas.microsoft.com/office/powerpoint/2010/main" val="4258362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69731-73A0-4BDF-A333-8B255B81BDBD}"/>
              </a:ext>
            </a:extLst>
          </p:cNvPr>
          <p:cNvSpPr>
            <a:spLocks noGrp="1"/>
          </p:cNvSpPr>
          <p:nvPr>
            <p:ph type="title"/>
          </p:nvPr>
        </p:nvSpPr>
        <p:spPr/>
        <p:txBody>
          <a:bodyPr/>
          <a:lstStyle/>
          <a:p>
            <a:pPr algn="ctr"/>
            <a:r>
              <a:rPr lang="en-US">
                <a:cs typeface="Calibri Light"/>
              </a:rPr>
              <a:t>Topologies</a:t>
            </a:r>
          </a:p>
        </p:txBody>
      </p:sp>
      <p:sp>
        <p:nvSpPr>
          <p:cNvPr id="3" name="Text Placeholder 2">
            <a:extLst>
              <a:ext uri="{FF2B5EF4-FFF2-40B4-BE49-F238E27FC236}">
                <a16:creationId xmlns:a16="http://schemas.microsoft.com/office/drawing/2014/main" id="{75803627-439C-4612-AD34-07E23D8497FB}"/>
              </a:ext>
            </a:extLst>
          </p:cNvPr>
          <p:cNvSpPr>
            <a:spLocks noGrp="1"/>
          </p:cNvSpPr>
          <p:nvPr>
            <p:ph type="body" idx="1"/>
          </p:nvPr>
        </p:nvSpPr>
        <p:spPr/>
        <p:txBody>
          <a:bodyPr/>
          <a:lstStyle/>
          <a:p>
            <a:r>
              <a:rPr lang="en-US">
                <a:cs typeface="Calibri"/>
              </a:rPr>
              <a:t>Bus</a:t>
            </a:r>
            <a:endParaRPr lang="en-US"/>
          </a:p>
        </p:txBody>
      </p:sp>
      <p:sp>
        <p:nvSpPr>
          <p:cNvPr id="4" name="Content Placeholder 3">
            <a:extLst>
              <a:ext uri="{FF2B5EF4-FFF2-40B4-BE49-F238E27FC236}">
                <a16:creationId xmlns:a16="http://schemas.microsoft.com/office/drawing/2014/main" id="{5896915D-6433-4C73-A6D1-2C47A68B0669}"/>
              </a:ext>
            </a:extLst>
          </p:cNvPr>
          <p:cNvSpPr>
            <a:spLocks noGrp="1"/>
          </p:cNvSpPr>
          <p:nvPr>
            <p:ph sz="half" idx="2"/>
          </p:nvPr>
        </p:nvSpPr>
        <p:spPr/>
        <p:txBody>
          <a:bodyPr vert="horz" lIns="91440" tIns="45720" rIns="91440" bIns="45720" rtlCol="0" anchor="t">
            <a:normAutofit fontScale="62500" lnSpcReduction="20000"/>
          </a:bodyPr>
          <a:lstStyle/>
          <a:p>
            <a:pPr>
              <a:buNone/>
            </a:pPr>
            <a:r>
              <a:rPr lang="en-US">
                <a:cs typeface="Calibri"/>
              </a:rPr>
              <a:t>A bus topology consists of a trunk cable with nodes either inserted directly into the trunk or tapped into the trunk using offshoot cables called drop cables. In a bus topology: </a:t>
            </a:r>
            <a:endParaRPr lang="en-US"/>
          </a:p>
          <a:p>
            <a:pPr>
              <a:buFont typeface="Arial"/>
            </a:pPr>
            <a:r>
              <a:rPr lang="en-US">
                <a:cs typeface="Calibri"/>
              </a:rPr>
              <a:t>Signals travel from one node to all other nodes.</a:t>
            </a:r>
            <a:endParaRPr lang="en-US"/>
          </a:p>
          <a:p>
            <a:pPr>
              <a:buFont typeface="Arial"/>
            </a:pPr>
            <a:r>
              <a:rPr lang="en-US">
                <a:cs typeface="Calibri"/>
              </a:rPr>
              <a:t>A device called a </a:t>
            </a:r>
            <a:r>
              <a:rPr lang="en-US" i="1">
                <a:cs typeface="Calibri"/>
              </a:rPr>
              <a:t>terminator</a:t>
            </a:r>
            <a:r>
              <a:rPr lang="en-US">
                <a:cs typeface="Calibri"/>
              </a:rPr>
              <a:t> is placed at both ends of the trunk cable.</a:t>
            </a:r>
            <a:endParaRPr lang="en-US"/>
          </a:p>
          <a:p>
            <a:pPr>
              <a:buFont typeface="Arial"/>
            </a:pPr>
            <a:r>
              <a:rPr lang="en-US">
                <a:cs typeface="Calibri"/>
              </a:rPr>
              <a:t>Terminators absorb signals and prevent them from reflecting repeatedly back and forth on the cable.</a:t>
            </a:r>
            <a:endParaRPr lang="en-US"/>
          </a:p>
          <a:p>
            <a:pPr>
              <a:buFont typeface="Arial"/>
            </a:pPr>
            <a:r>
              <a:rPr lang="en-US">
                <a:cs typeface="Calibri"/>
              </a:rPr>
              <a:t>It can be difficult to isolate cabling problems.</a:t>
            </a:r>
            <a:endParaRPr lang="en-US"/>
          </a:p>
          <a:p>
            <a:pPr marL="0" indent="0">
              <a:buNone/>
            </a:pPr>
            <a:r>
              <a:rPr lang="en-US">
                <a:cs typeface="Calibri"/>
              </a:rPr>
              <a:t>A broken cable anywhere on the bus breaks the termination and prevents communications between any devices on the network.</a:t>
            </a:r>
          </a:p>
          <a:p>
            <a:pPr marL="0" indent="0">
              <a:buNone/>
            </a:pPr>
            <a:endParaRPr lang="en-US" dirty="0">
              <a:cs typeface="Calibri"/>
            </a:endParaRPr>
          </a:p>
        </p:txBody>
      </p:sp>
      <p:sp>
        <p:nvSpPr>
          <p:cNvPr id="5" name="Text Placeholder 4">
            <a:extLst>
              <a:ext uri="{FF2B5EF4-FFF2-40B4-BE49-F238E27FC236}">
                <a16:creationId xmlns:a16="http://schemas.microsoft.com/office/drawing/2014/main" id="{AF43854B-8CB0-4FC8-BD3F-0CE600DF3B8B}"/>
              </a:ext>
            </a:extLst>
          </p:cNvPr>
          <p:cNvSpPr>
            <a:spLocks noGrp="1"/>
          </p:cNvSpPr>
          <p:nvPr>
            <p:ph type="body" sz="quarter" idx="3"/>
          </p:nvPr>
        </p:nvSpPr>
        <p:spPr/>
        <p:txBody>
          <a:bodyPr/>
          <a:lstStyle/>
          <a:p>
            <a:r>
              <a:rPr lang="en-US">
                <a:cs typeface="Calibri"/>
              </a:rPr>
              <a:t>Ring</a:t>
            </a:r>
            <a:endParaRPr lang="en-US"/>
          </a:p>
        </p:txBody>
      </p:sp>
      <p:pic>
        <p:nvPicPr>
          <p:cNvPr id="7" name="Picture 7" descr="A picture containing building material, building, brick&#10;&#10;Description generated with very high confidence">
            <a:extLst>
              <a:ext uri="{FF2B5EF4-FFF2-40B4-BE49-F238E27FC236}">
                <a16:creationId xmlns:a16="http://schemas.microsoft.com/office/drawing/2014/main" id="{4464CE48-E4A4-4070-8553-5DC159FE8A13}"/>
              </a:ext>
            </a:extLst>
          </p:cNvPr>
          <p:cNvPicPr>
            <a:picLocks noGrp="1" noChangeAspect="1"/>
          </p:cNvPicPr>
          <p:nvPr>
            <p:ph sz="quarter" idx="4"/>
          </p:nvPr>
        </p:nvPicPr>
        <p:blipFill>
          <a:blip r:embed="rId2"/>
          <a:stretch>
            <a:fillRect/>
          </a:stretch>
        </p:blipFill>
        <p:spPr>
          <a:xfrm>
            <a:off x="1817734" y="1786357"/>
            <a:ext cx="1266825" cy="714375"/>
          </a:xfrm>
          <a:prstGeom prst="rect">
            <a:avLst/>
          </a:prstGeom>
        </p:spPr>
      </p:pic>
      <p:sp>
        <p:nvSpPr>
          <p:cNvPr id="9" name="TextBox 8">
            <a:extLst>
              <a:ext uri="{FF2B5EF4-FFF2-40B4-BE49-F238E27FC236}">
                <a16:creationId xmlns:a16="http://schemas.microsoft.com/office/drawing/2014/main" id="{69B5089B-08D9-41E5-84F9-32805B73D779}"/>
              </a:ext>
            </a:extLst>
          </p:cNvPr>
          <p:cNvSpPr txBox="1"/>
          <p:nvPr/>
        </p:nvSpPr>
        <p:spPr>
          <a:xfrm>
            <a:off x="6173694" y="2505635"/>
            <a:ext cx="5387788" cy="255454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solidFill>
                  <a:srgbClr val="282828"/>
                </a:solidFill>
              </a:rPr>
              <a:t>A ring topology connects neighboring nodes until they form a ring. Signals travel in one direction around the ring; each device on the network acts as a repeater to send the signal to the next device. In a ring topology:</a:t>
            </a:r>
            <a:endParaRPr lang="en-US" sz="1600">
              <a:solidFill>
                <a:srgbClr val="282828"/>
              </a:solidFill>
              <a:cs typeface="Calibri"/>
            </a:endParaRPr>
          </a:p>
          <a:p>
            <a:pPr marL="285750" indent="-285750">
              <a:buFont typeface="Arial"/>
              <a:buChar char="•"/>
            </a:pPr>
            <a:r>
              <a:rPr lang="en-US" sz="1600">
                <a:solidFill>
                  <a:srgbClr val="282828"/>
                </a:solidFill>
              </a:rPr>
              <a:t>Installation requires careful planning to create a continuous ring.</a:t>
            </a:r>
            <a:endParaRPr lang="en-US" sz="1600">
              <a:solidFill>
                <a:srgbClr val="282828"/>
              </a:solidFill>
              <a:cs typeface="Calibri"/>
            </a:endParaRPr>
          </a:p>
          <a:p>
            <a:pPr marL="285750" indent="-285750">
              <a:buFont typeface="Arial"/>
              <a:buChar char="•"/>
            </a:pPr>
            <a:r>
              <a:rPr lang="en-US" sz="1600">
                <a:solidFill>
                  <a:srgbClr val="282828"/>
                </a:solidFill>
              </a:rPr>
              <a:t>Isolating problems can require going to several physical locations along the ring.</a:t>
            </a:r>
            <a:endParaRPr lang="en-US" sz="1600">
              <a:solidFill>
                <a:srgbClr val="282828"/>
              </a:solidFill>
              <a:cs typeface="Calibri"/>
            </a:endParaRPr>
          </a:p>
          <a:p>
            <a:pPr marL="285750" indent="-285750">
              <a:buFont typeface="Arial"/>
              <a:buChar char="•"/>
            </a:pPr>
            <a:r>
              <a:rPr lang="en-US" sz="1600">
                <a:solidFill>
                  <a:srgbClr val="282828"/>
                </a:solidFill>
                <a:cs typeface="Calibri"/>
              </a:rPr>
              <a:t>A malfunctioning node or cable break can prevent signals from reaching nodes further along on the ring.</a:t>
            </a:r>
            <a:endParaRPr lang="en-US" sz="1600">
              <a:cs typeface="Calibri" panose="020F0502020204030204"/>
            </a:endParaRPr>
          </a:p>
        </p:txBody>
      </p:sp>
      <p:pic>
        <p:nvPicPr>
          <p:cNvPr id="10" name="Picture 10">
            <a:extLst>
              <a:ext uri="{FF2B5EF4-FFF2-40B4-BE49-F238E27FC236}">
                <a16:creationId xmlns:a16="http://schemas.microsoft.com/office/drawing/2014/main" id="{3BE3EA93-84CA-4452-AC08-80BD417F6650}"/>
              </a:ext>
            </a:extLst>
          </p:cNvPr>
          <p:cNvPicPr>
            <a:picLocks noChangeAspect="1"/>
          </p:cNvPicPr>
          <p:nvPr/>
        </p:nvPicPr>
        <p:blipFill>
          <a:blip r:embed="rId3"/>
          <a:stretch>
            <a:fillRect/>
          </a:stretch>
        </p:blipFill>
        <p:spPr>
          <a:xfrm>
            <a:off x="7430807" y="1521012"/>
            <a:ext cx="1200150" cy="1066800"/>
          </a:xfrm>
          <a:prstGeom prst="rect">
            <a:avLst/>
          </a:prstGeom>
        </p:spPr>
      </p:pic>
    </p:spTree>
    <p:extLst>
      <p:ext uri="{BB962C8B-B14F-4D97-AF65-F5344CB8AC3E}">
        <p14:creationId xmlns:p14="http://schemas.microsoft.com/office/powerpoint/2010/main" val="4186884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652B6-9C74-4FAE-861C-ACBA9EA160BA}"/>
              </a:ext>
            </a:extLst>
          </p:cNvPr>
          <p:cNvSpPr>
            <a:spLocks noGrp="1"/>
          </p:cNvSpPr>
          <p:nvPr>
            <p:ph type="title"/>
          </p:nvPr>
        </p:nvSpPr>
        <p:spPr/>
        <p:txBody>
          <a:bodyPr/>
          <a:lstStyle/>
          <a:p>
            <a:pPr algn="ctr"/>
            <a:r>
              <a:rPr lang="en-US">
                <a:cs typeface="Calibri Light"/>
              </a:rPr>
              <a:t>Topologies</a:t>
            </a:r>
          </a:p>
        </p:txBody>
      </p:sp>
      <p:sp>
        <p:nvSpPr>
          <p:cNvPr id="3" name="Text Placeholder 2">
            <a:extLst>
              <a:ext uri="{FF2B5EF4-FFF2-40B4-BE49-F238E27FC236}">
                <a16:creationId xmlns:a16="http://schemas.microsoft.com/office/drawing/2014/main" id="{BB79BAB5-FEAB-4833-B759-B1B07DE2DE66}"/>
              </a:ext>
            </a:extLst>
          </p:cNvPr>
          <p:cNvSpPr>
            <a:spLocks noGrp="1"/>
          </p:cNvSpPr>
          <p:nvPr>
            <p:ph type="body" idx="1"/>
          </p:nvPr>
        </p:nvSpPr>
        <p:spPr/>
        <p:txBody>
          <a:bodyPr/>
          <a:lstStyle/>
          <a:p>
            <a:r>
              <a:rPr lang="en-US">
                <a:cs typeface="Calibri"/>
              </a:rPr>
              <a:t>Star</a:t>
            </a:r>
            <a:endParaRPr lang="en-US"/>
          </a:p>
        </p:txBody>
      </p:sp>
      <p:graphicFrame>
        <p:nvGraphicFramePr>
          <p:cNvPr id="8" name="Content Placeholder 7">
            <a:extLst>
              <a:ext uri="{FF2B5EF4-FFF2-40B4-BE49-F238E27FC236}">
                <a16:creationId xmlns:a16="http://schemas.microsoft.com/office/drawing/2014/main" id="{BD753BC2-C1BB-4E87-AAF7-2B2691BCCFE9}"/>
              </a:ext>
            </a:extLst>
          </p:cNvPr>
          <p:cNvGraphicFramePr>
            <a:graphicFrameLocks noGrp="1"/>
          </p:cNvGraphicFramePr>
          <p:nvPr>
            <p:ph sz="half" idx="2"/>
            <p:extLst>
              <p:ext uri="{D42A27DB-BD31-4B8C-83A1-F6EECF244321}">
                <p14:modId xmlns:p14="http://schemas.microsoft.com/office/powerpoint/2010/main" val="3968876336"/>
              </p:ext>
            </p:extLst>
          </p:nvPr>
        </p:nvGraphicFramePr>
        <p:xfrm>
          <a:off x="839788" y="2505075"/>
          <a:ext cx="5157787" cy="3697941"/>
        </p:xfrm>
        <a:graphic>
          <a:graphicData uri="http://schemas.openxmlformats.org/drawingml/2006/table">
            <a:tbl>
              <a:tblPr firstRow="1" firstCol="1" bandRow="1">
                <a:tableStyleId>{5C22544A-7EE6-4342-B048-85BDC9FD1C3A}</a:tableStyleId>
              </a:tblPr>
              <a:tblGrid>
                <a:gridCol w="5157787">
                  <a:extLst>
                    <a:ext uri="{9D8B030D-6E8A-4147-A177-3AD203B41FA5}">
                      <a16:colId xmlns:a16="http://schemas.microsoft.com/office/drawing/2014/main" val="1720771222"/>
                    </a:ext>
                  </a:extLst>
                </a:gridCol>
              </a:tblGrid>
              <a:tr h="3697941">
                <a:tc>
                  <a:txBody>
                    <a:bodyPr/>
                    <a:lstStyle/>
                    <a:p>
                      <a:pPr>
                        <a:spcAft>
                          <a:spcPts val="0"/>
                        </a:spcAft>
                      </a:pPr>
                      <a:r>
                        <a:rPr lang="en-US" sz="1600">
                          <a:effectLst/>
                        </a:rPr>
                        <a:t>A star topology uses a hub or switch to connect all network connections to a single physical location. Today, it is the most popular type of topology for a LAN. In a star topology:</a:t>
                      </a:r>
                    </a:p>
                    <a:p>
                      <a:pPr marL="342900" lvl="0" indent="-342900">
                        <a:spcAft>
                          <a:spcPts val="0"/>
                        </a:spcAft>
                        <a:buFont typeface="Arial"/>
                        <a:buChar char="•"/>
                      </a:pPr>
                      <a:r>
                        <a:rPr lang="en-US" sz="1600">
                          <a:effectLst/>
                        </a:rPr>
                        <a:t>All network connections are located in a single place, which makes it easy to troubleshoot and reconfigure.</a:t>
                      </a:r>
                    </a:p>
                    <a:p>
                      <a:pPr marL="342900" lvl="0" indent="-342900">
                        <a:spcAft>
                          <a:spcPts val="0"/>
                        </a:spcAft>
                        <a:buFont typeface="Arial"/>
                        <a:buChar char="•"/>
                      </a:pPr>
                      <a:r>
                        <a:rPr lang="en-US" sz="1600">
                          <a:effectLst/>
                        </a:rPr>
                        <a:t>It is easy to add or remove nodes.</a:t>
                      </a:r>
                    </a:p>
                    <a:p>
                      <a:pPr marL="342900" lvl="0" indent="-342900">
                        <a:spcAft>
                          <a:spcPts val="0"/>
                        </a:spcAft>
                        <a:buFont typeface="Arial"/>
                        <a:buChar char="•"/>
                      </a:pPr>
                      <a:r>
                        <a:rPr lang="en-US" sz="1600">
                          <a:effectLst/>
                        </a:rPr>
                        <a:t>Cabling problems usually only affect one node.</a:t>
                      </a:r>
                    </a:p>
                  </a:txBody>
                  <a:tcPr marL="68580" marR="68580" marT="0" marB="0"/>
                </a:tc>
                <a:extLst>
                  <a:ext uri="{0D108BD9-81ED-4DB2-BD59-A6C34878D82A}">
                    <a16:rowId xmlns:a16="http://schemas.microsoft.com/office/drawing/2014/main" val="1955344165"/>
                  </a:ext>
                </a:extLst>
              </a:tr>
            </a:tbl>
          </a:graphicData>
        </a:graphic>
      </p:graphicFrame>
      <p:sp>
        <p:nvSpPr>
          <p:cNvPr id="5" name="Text Placeholder 4">
            <a:extLst>
              <a:ext uri="{FF2B5EF4-FFF2-40B4-BE49-F238E27FC236}">
                <a16:creationId xmlns:a16="http://schemas.microsoft.com/office/drawing/2014/main" id="{58F87D41-61ED-4659-9397-D2D675364850}"/>
              </a:ext>
            </a:extLst>
          </p:cNvPr>
          <p:cNvSpPr>
            <a:spLocks noGrp="1"/>
          </p:cNvSpPr>
          <p:nvPr>
            <p:ph type="body" sz="quarter" idx="3"/>
          </p:nvPr>
        </p:nvSpPr>
        <p:spPr/>
        <p:txBody>
          <a:bodyPr/>
          <a:lstStyle/>
          <a:p>
            <a:r>
              <a:rPr lang="en-US">
                <a:cs typeface="Calibri"/>
              </a:rPr>
              <a:t>Mesh</a:t>
            </a:r>
            <a:endParaRPr lang="en-US"/>
          </a:p>
        </p:txBody>
      </p:sp>
      <p:pic>
        <p:nvPicPr>
          <p:cNvPr id="9" name="Picture 9">
            <a:extLst>
              <a:ext uri="{FF2B5EF4-FFF2-40B4-BE49-F238E27FC236}">
                <a16:creationId xmlns:a16="http://schemas.microsoft.com/office/drawing/2014/main" id="{A996F567-0E12-4454-A2B7-9BF342C5221E}"/>
              </a:ext>
            </a:extLst>
          </p:cNvPr>
          <p:cNvPicPr>
            <a:picLocks noGrp="1" noChangeAspect="1"/>
          </p:cNvPicPr>
          <p:nvPr>
            <p:ph sz="quarter" idx="4"/>
          </p:nvPr>
        </p:nvPicPr>
        <p:blipFill>
          <a:blip r:embed="rId2"/>
          <a:stretch>
            <a:fillRect/>
          </a:stretch>
        </p:blipFill>
        <p:spPr>
          <a:xfrm>
            <a:off x="2221893" y="1379210"/>
            <a:ext cx="1190625" cy="1095375"/>
          </a:xfrm>
          <a:prstGeom prst="rect">
            <a:avLst/>
          </a:prstGeom>
        </p:spPr>
      </p:pic>
      <p:sp>
        <p:nvSpPr>
          <p:cNvPr id="11" name="TextBox 10">
            <a:extLst>
              <a:ext uri="{FF2B5EF4-FFF2-40B4-BE49-F238E27FC236}">
                <a16:creationId xmlns:a16="http://schemas.microsoft.com/office/drawing/2014/main" id="{992E96A5-776A-4A48-9415-AB2D5B2C286B}"/>
              </a:ext>
            </a:extLst>
          </p:cNvPr>
          <p:cNvSpPr txBox="1"/>
          <p:nvPr/>
        </p:nvSpPr>
        <p:spPr>
          <a:xfrm>
            <a:off x="6173694" y="2453341"/>
            <a:ext cx="5380317" cy="440120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282828"/>
                </a:solidFill>
              </a:rPr>
              <a:t>A mesh topology exists when there are multiple paths between any two nodes on a network. Mesh topologies are created using point-to-point connections. This increases the network's fault tolerance because alternate paths can be used when one path fails. Two variations of mesh topologies exist, partial mesh and full mesh. </a:t>
            </a:r>
          </a:p>
          <a:p>
            <a:pPr marL="285750" indent="-285750">
              <a:buFont typeface="Arial"/>
              <a:buChar char="•"/>
            </a:pPr>
            <a:r>
              <a:rPr lang="en-US" sz="1400">
                <a:solidFill>
                  <a:srgbClr val="282828"/>
                </a:solidFill>
              </a:rPr>
              <a:t>In a partial mesh topology, some redundant paths exist. In a full mesh topology, every node has a point-to-point connection with every other node.</a:t>
            </a:r>
            <a:endParaRPr lang="en-US" sz="1400">
              <a:solidFill>
                <a:srgbClr val="282828"/>
              </a:solidFill>
              <a:cs typeface="Calibri"/>
            </a:endParaRPr>
          </a:p>
          <a:p>
            <a:pPr marL="285750" indent="-285750">
              <a:buFont typeface="Arial"/>
              <a:buChar char="•"/>
            </a:pPr>
            <a:r>
              <a:rPr lang="en-US" sz="1400">
                <a:solidFill>
                  <a:srgbClr val="282828"/>
                </a:solidFill>
                <a:cs typeface="Calibri"/>
              </a:rPr>
              <a:t>Full mesh topologies are usually impractical in a standard LAN because the number of connections increases dramatically with every new node added to the network. A separate network interface and cable for each host on the network is required. However, a full mesh topology is commonly used to interconnect routers, providing alternate paths should one path go down or become overloaded. Mesh networks are also commonly used to create redundant paths between access points in a wireless network, providing alternate paths back to the wireless controller should one access point go down or become overloaded. With this topology, every access point can communicate directly with any other access point on the wireless network.</a:t>
            </a:r>
            <a:endParaRPr lang="en-US" sz="1400">
              <a:cs typeface="Calibri" panose="020F0502020204030204"/>
            </a:endParaRPr>
          </a:p>
        </p:txBody>
      </p:sp>
      <p:pic>
        <p:nvPicPr>
          <p:cNvPr id="12" name="Picture 12">
            <a:extLst>
              <a:ext uri="{FF2B5EF4-FFF2-40B4-BE49-F238E27FC236}">
                <a16:creationId xmlns:a16="http://schemas.microsoft.com/office/drawing/2014/main" id="{59100ACF-94B7-4F53-A957-E64C1F59F6B2}"/>
              </a:ext>
            </a:extLst>
          </p:cNvPr>
          <p:cNvPicPr>
            <a:picLocks noChangeAspect="1"/>
          </p:cNvPicPr>
          <p:nvPr/>
        </p:nvPicPr>
        <p:blipFill>
          <a:blip r:embed="rId3"/>
          <a:stretch>
            <a:fillRect/>
          </a:stretch>
        </p:blipFill>
        <p:spPr>
          <a:xfrm>
            <a:off x="7490572" y="1426603"/>
            <a:ext cx="1200150" cy="1076325"/>
          </a:xfrm>
          <a:prstGeom prst="rect">
            <a:avLst/>
          </a:prstGeom>
        </p:spPr>
      </p:pic>
    </p:spTree>
    <p:extLst>
      <p:ext uri="{BB962C8B-B14F-4D97-AF65-F5344CB8AC3E}">
        <p14:creationId xmlns:p14="http://schemas.microsoft.com/office/powerpoint/2010/main" val="1387814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7062CD-C0FB-4CF2-A890-17CE2524AB05}"/>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a:rPr>
              <a:t>Physical Infrastructure</a:t>
            </a:r>
          </a:p>
        </p:txBody>
      </p:sp>
      <p:sp>
        <p:nvSpPr>
          <p:cNvPr id="3" name="Content Placeholder 2">
            <a:extLst>
              <a:ext uri="{FF2B5EF4-FFF2-40B4-BE49-F238E27FC236}">
                <a16:creationId xmlns:a16="http://schemas.microsoft.com/office/drawing/2014/main" id="{03F70909-FF94-4448-A253-681F85B0A8FF}"/>
              </a:ext>
            </a:extLst>
          </p:cNvPr>
          <p:cNvSpPr>
            <a:spLocks noGrp="1"/>
          </p:cNvSpPr>
          <p:nvPr>
            <p:ph idx="1"/>
          </p:nvPr>
        </p:nvSpPr>
        <p:spPr>
          <a:xfrm>
            <a:off x="6025525" y="-1604938"/>
            <a:ext cx="5306084" cy="9245071"/>
          </a:xfrm>
        </p:spPr>
        <p:txBody>
          <a:bodyPr vert="horz" lIns="91440" tIns="45720" rIns="91440" bIns="45720" rtlCol="0" anchor="ctr">
            <a:noAutofit/>
          </a:bodyPr>
          <a:lstStyle/>
          <a:p>
            <a:pPr marL="0" indent="0">
              <a:buNone/>
            </a:pPr>
            <a:r>
              <a:rPr lang="en-US" sz="1000">
                <a:solidFill>
                  <a:srgbClr val="000000"/>
                </a:solidFill>
                <a:cs typeface="Calibri" panose="020F0502020204030204"/>
              </a:rPr>
              <a:t>Media: The networking </a:t>
            </a:r>
            <a:r>
              <a:rPr lang="en-US" sz="1000" i="1">
                <a:solidFill>
                  <a:srgbClr val="000000"/>
                </a:solidFill>
                <a:cs typeface="Calibri" panose="020F0502020204030204"/>
              </a:rPr>
              <a:t>medium</a:t>
            </a:r>
            <a:r>
              <a:rPr lang="en-US" sz="1000">
                <a:solidFill>
                  <a:srgbClr val="000000"/>
                </a:solidFill>
                <a:cs typeface="Calibri" panose="020F0502020204030204"/>
              </a:rPr>
              <a:t> provides the path for signals to pass between devices. </a:t>
            </a:r>
            <a:endParaRPr lang="en-US" sz="1000" dirty="0">
              <a:solidFill>
                <a:srgbClr val="000000"/>
              </a:solidFill>
              <a:cs typeface="Calibri" panose="020F0502020204030204"/>
            </a:endParaRPr>
          </a:p>
          <a:p>
            <a:r>
              <a:rPr lang="en-US" sz="1000">
                <a:solidFill>
                  <a:srgbClr val="000000"/>
                </a:solidFill>
                <a:cs typeface="Calibri" panose="020F0502020204030204"/>
              </a:rPr>
              <a:t>Copper cables use electrical signals.</a:t>
            </a:r>
            <a:endParaRPr lang="en-US" sz="1000" dirty="0">
              <a:solidFill>
                <a:srgbClr val="000000"/>
              </a:solidFill>
              <a:cs typeface="Calibri" panose="020F0502020204030204"/>
            </a:endParaRPr>
          </a:p>
          <a:p>
            <a:r>
              <a:rPr lang="en-US" sz="1000">
                <a:solidFill>
                  <a:srgbClr val="000000"/>
                </a:solidFill>
                <a:cs typeface="Calibri" panose="020F0502020204030204"/>
              </a:rPr>
              <a:t>Fiber optic cables use light pulses.</a:t>
            </a:r>
            <a:endParaRPr lang="en-US" sz="1000" dirty="0">
              <a:solidFill>
                <a:srgbClr val="000000"/>
              </a:solidFill>
              <a:cs typeface="Calibri" panose="020F0502020204030204"/>
            </a:endParaRPr>
          </a:p>
          <a:p>
            <a:r>
              <a:rPr lang="en-US" sz="1000">
                <a:solidFill>
                  <a:srgbClr val="000000"/>
                </a:solidFill>
                <a:cs typeface="Calibri" panose="020F0502020204030204"/>
              </a:rPr>
              <a:t>Wireless networks use radio waves or infrared waves.</a:t>
            </a:r>
            <a:endParaRPr lang="en-US" sz="1000" dirty="0">
              <a:solidFill>
                <a:srgbClr val="000000"/>
              </a:solidFill>
              <a:cs typeface="Calibri" panose="020F0502020204030204"/>
            </a:endParaRPr>
          </a:p>
          <a:p>
            <a:pPr marL="0" indent="0">
              <a:buNone/>
            </a:pPr>
            <a:r>
              <a:rPr lang="en-US" sz="1000">
                <a:solidFill>
                  <a:srgbClr val="000000"/>
                </a:solidFill>
                <a:cs typeface="Calibri" panose="020F0502020204030204"/>
              </a:rPr>
              <a:t>Networking media that use cables are considered bounded, because the transmission signals are contained within the wire. Networks that use wireless communications are considered unbounded.</a:t>
            </a:r>
            <a:endParaRPr lang="en-US" sz="1000" dirty="0">
              <a:solidFill>
                <a:srgbClr val="000000"/>
              </a:solidFill>
              <a:cs typeface="Calibri" panose="020F0502020204030204"/>
            </a:endParaRPr>
          </a:p>
          <a:p>
            <a:pPr marL="0" indent="0">
              <a:buNone/>
            </a:pPr>
            <a:endParaRPr lang="en-US" sz="1000" dirty="0">
              <a:solidFill>
                <a:srgbClr val="000000"/>
              </a:solidFill>
              <a:cs typeface="Calibri" panose="020F0502020204030204"/>
            </a:endParaRPr>
          </a:p>
          <a:p>
            <a:pPr marL="0" indent="0">
              <a:buNone/>
            </a:pPr>
            <a:r>
              <a:rPr lang="en-US" sz="1000">
                <a:solidFill>
                  <a:srgbClr val="000000"/>
                </a:solidFill>
                <a:cs typeface="Calibri" panose="020F0502020204030204"/>
              </a:rPr>
              <a:t>Network Adapter: A </a:t>
            </a:r>
            <a:r>
              <a:rPr lang="en-US" sz="1000" i="1">
                <a:solidFill>
                  <a:srgbClr val="000000"/>
                </a:solidFill>
                <a:cs typeface="Calibri"/>
              </a:rPr>
              <a:t>network adapter</a:t>
            </a:r>
            <a:r>
              <a:rPr lang="en-US" sz="1000">
                <a:solidFill>
                  <a:srgbClr val="000000"/>
                </a:solidFill>
                <a:cs typeface="Calibri"/>
              </a:rPr>
              <a:t> is responsible for creating and receiving transmission signals that are sent along the networking medium. </a:t>
            </a:r>
            <a:endParaRPr lang="en-US" sz="1000" dirty="0">
              <a:solidFill>
                <a:srgbClr val="000000"/>
              </a:solidFill>
              <a:cs typeface="Calibri"/>
            </a:endParaRPr>
          </a:p>
          <a:p>
            <a:pPr marL="457200" indent="-457200"/>
            <a:r>
              <a:rPr lang="en-US" sz="1000">
                <a:solidFill>
                  <a:srgbClr val="000000"/>
                </a:solidFill>
                <a:cs typeface="Calibri"/>
              </a:rPr>
              <a:t>A network interface card (NIC) uses a cable medium (such as twisted pair or fiber optic cables).</a:t>
            </a:r>
            <a:endParaRPr lang="en-US" sz="1000" dirty="0">
              <a:solidFill>
                <a:srgbClr val="000000"/>
              </a:solidFill>
              <a:cs typeface="Calibri"/>
            </a:endParaRPr>
          </a:p>
          <a:p>
            <a:pPr marL="457200" indent="-457200"/>
            <a:r>
              <a:rPr lang="en-US" sz="1000">
                <a:solidFill>
                  <a:srgbClr val="000000"/>
                </a:solidFill>
                <a:cs typeface="Calibri"/>
              </a:rPr>
              <a:t>A wireless network adapter transmits radio waves.</a:t>
            </a:r>
            <a:endParaRPr lang="en-US" sz="1000" dirty="0">
              <a:solidFill>
                <a:srgbClr val="000000"/>
              </a:solidFill>
              <a:cs typeface="Calibri"/>
            </a:endParaRPr>
          </a:p>
          <a:p>
            <a:pPr marL="0" indent="0">
              <a:buNone/>
            </a:pPr>
            <a:endParaRPr lang="en-US" sz="1000" dirty="0">
              <a:solidFill>
                <a:srgbClr val="000000"/>
              </a:solidFill>
              <a:cs typeface="Calibri"/>
            </a:endParaRPr>
          </a:p>
          <a:p>
            <a:pPr marL="0" indent="0">
              <a:buNone/>
            </a:pPr>
            <a:r>
              <a:rPr lang="en-US" sz="1000">
                <a:solidFill>
                  <a:srgbClr val="000000"/>
                </a:solidFill>
                <a:cs typeface="Calibri"/>
              </a:rPr>
              <a:t>Hub: A </a:t>
            </a:r>
            <a:r>
              <a:rPr lang="en-US" sz="1000" i="1">
                <a:solidFill>
                  <a:srgbClr val="000000"/>
                </a:solidFill>
                <a:cs typeface="Calibri"/>
              </a:rPr>
              <a:t>hub</a:t>
            </a:r>
            <a:r>
              <a:rPr lang="en-US" sz="1000">
                <a:solidFill>
                  <a:srgbClr val="000000"/>
                </a:solidFill>
                <a:cs typeface="Calibri"/>
              </a:rPr>
              <a:t> provides a central connecting point for multiple media segments on the same subnet. When a hub receives a signal, it is sent out to all the ports on the hub. Hubs operate in </a:t>
            </a:r>
            <a:r>
              <a:rPr lang="en-US" sz="1000" i="1">
                <a:solidFill>
                  <a:srgbClr val="000000"/>
                </a:solidFill>
                <a:cs typeface="Calibri"/>
              </a:rPr>
              <a:t>half-duplex</a:t>
            </a:r>
            <a:r>
              <a:rPr lang="en-US" sz="1000" dirty="0">
                <a:solidFill>
                  <a:srgbClr val="000000"/>
                </a:solidFill>
                <a:cs typeface="Calibri"/>
              </a:rPr>
              <a:t> </a:t>
            </a:r>
            <a:r>
              <a:rPr lang="en-US" sz="1000">
                <a:solidFill>
                  <a:srgbClr val="000000"/>
                </a:solidFill>
                <a:cs typeface="Calibri"/>
              </a:rPr>
              <a:t>mode because the path between devices is shared, meaning that devices can only send when no other devices are sending data. Hubs are a legacy network device and are rarely used because they lack features and perform poorly.</a:t>
            </a:r>
            <a:endParaRPr lang="en-US" sz="1000" dirty="0">
              <a:solidFill>
                <a:srgbClr val="000000"/>
              </a:solidFill>
              <a:cs typeface="Calibri"/>
            </a:endParaRPr>
          </a:p>
          <a:p>
            <a:pPr marL="0" indent="0">
              <a:buNone/>
            </a:pPr>
            <a:endParaRPr lang="en-US" sz="1000" dirty="0">
              <a:solidFill>
                <a:srgbClr val="000000"/>
              </a:solidFill>
              <a:cs typeface="Calibri"/>
            </a:endParaRPr>
          </a:p>
          <a:p>
            <a:pPr marL="0" indent="0">
              <a:buNone/>
            </a:pPr>
            <a:r>
              <a:rPr lang="en-US" sz="1000">
                <a:solidFill>
                  <a:srgbClr val="000000"/>
                </a:solidFill>
                <a:cs typeface="Calibri"/>
              </a:rPr>
              <a:t>Switch: A </a:t>
            </a:r>
            <a:r>
              <a:rPr lang="en-US" sz="1000" i="1">
                <a:solidFill>
                  <a:srgbClr val="000000"/>
                </a:solidFill>
                <a:cs typeface="Calibri"/>
              </a:rPr>
              <a:t>switch</a:t>
            </a:r>
            <a:r>
              <a:rPr lang="en-US" sz="1000">
                <a:solidFill>
                  <a:srgbClr val="000000"/>
                </a:solidFill>
                <a:cs typeface="Calibri"/>
              </a:rPr>
              <a:t> provides a central connection for multiple media segments on the same subnet. A switch receives a signal on one port and forwards that signal only to the port where the destination device is connected. </a:t>
            </a:r>
            <a:endParaRPr lang="en-US" sz="1000" dirty="0">
              <a:solidFill>
                <a:srgbClr val="000000"/>
              </a:solidFill>
              <a:cs typeface="Calibri"/>
            </a:endParaRPr>
          </a:p>
          <a:p>
            <a:pPr>
              <a:buNone/>
            </a:pPr>
            <a:r>
              <a:rPr lang="en-US" sz="1000">
                <a:solidFill>
                  <a:srgbClr val="000000"/>
                </a:solidFill>
                <a:cs typeface="Calibri"/>
              </a:rPr>
              <a:t>Switches learn where a device is connected by copying the MAC address of the source device and placing it into the MAC address table. The port number the frame entered is also recorded in the table and associated with the source MAC address. If the switch doesn't know which port a destination device is connected to, it will send the frame in question to all ports. </a:t>
            </a:r>
            <a:endParaRPr lang="en-US" sz="1000" dirty="0">
              <a:solidFill>
                <a:srgbClr val="000000"/>
              </a:solidFill>
              <a:cs typeface="Calibri"/>
            </a:endParaRPr>
          </a:p>
          <a:p>
            <a:r>
              <a:rPr lang="en-US" sz="1000">
                <a:solidFill>
                  <a:srgbClr val="000000"/>
                </a:solidFill>
                <a:cs typeface="Calibri"/>
              </a:rPr>
              <a:t>Switches use the MAC address to send frames to the destination device.</a:t>
            </a:r>
            <a:endParaRPr lang="en-US" sz="1000" dirty="0">
              <a:solidFill>
                <a:srgbClr val="000000"/>
              </a:solidFill>
              <a:cs typeface="Calibri"/>
            </a:endParaRPr>
          </a:p>
          <a:p>
            <a:r>
              <a:rPr lang="en-US" sz="1000">
                <a:solidFill>
                  <a:srgbClr val="000000"/>
                </a:solidFill>
                <a:cs typeface="Calibri"/>
              </a:rPr>
              <a:t>Switches can operate in </a:t>
            </a:r>
            <a:r>
              <a:rPr lang="en-US" sz="1000" i="1">
                <a:solidFill>
                  <a:srgbClr val="000000"/>
                </a:solidFill>
                <a:cs typeface="Calibri"/>
              </a:rPr>
              <a:t>full-duplex</a:t>
            </a:r>
            <a:r>
              <a:rPr lang="en-US" sz="1000">
                <a:solidFill>
                  <a:srgbClr val="000000"/>
                </a:solidFill>
                <a:cs typeface="Calibri"/>
              </a:rPr>
              <a:t> mode, where a device uses a different channel for sending and receiving and where the transmission paths are dedicated to only the communicating devices.</a:t>
            </a:r>
            <a:endParaRPr lang="en-US" sz="1000" dirty="0">
              <a:solidFill>
                <a:srgbClr val="000000"/>
              </a:solidFill>
              <a:cs typeface="Calibri"/>
            </a:endParaRPr>
          </a:p>
          <a:p>
            <a:r>
              <a:rPr lang="en-US" sz="1000">
                <a:solidFill>
                  <a:srgbClr val="000000"/>
                </a:solidFill>
                <a:cs typeface="Calibri"/>
              </a:rPr>
              <a:t>You should use a switch instead of a hub in every situation.</a:t>
            </a:r>
            <a:endParaRPr lang="en-US" sz="1000" dirty="0">
              <a:solidFill>
                <a:srgbClr val="000000"/>
              </a:solidFill>
              <a:cs typeface="Calibri"/>
            </a:endParaRPr>
          </a:p>
          <a:p>
            <a:r>
              <a:rPr lang="en-US" sz="1000">
                <a:solidFill>
                  <a:srgbClr val="000000"/>
                </a:solidFill>
                <a:cs typeface="Calibri"/>
              </a:rPr>
              <a:t>Many switches allow you to configure Quality of Service (QoS) settings, which prioritize certain types of network traffic over others. For example, if your network includes Voice over IP (VoIP) telephones, you could increase the priority of VoIP traffic on the switch to increase call quality.</a:t>
            </a:r>
            <a:endParaRPr lang="en-US" sz="1000" dirty="0">
              <a:solidFill>
                <a:srgbClr val="000000"/>
              </a:solidFill>
              <a:cs typeface="Calibri"/>
            </a:endParaRPr>
          </a:p>
          <a:p>
            <a:pPr marL="0" indent="0">
              <a:buNone/>
            </a:pPr>
            <a:r>
              <a:rPr lang="en-US" sz="1000">
                <a:solidFill>
                  <a:srgbClr val="000000"/>
                </a:solidFill>
                <a:cs typeface="Calibri"/>
              </a:rPr>
              <a:t>Router:  A </a:t>
            </a:r>
            <a:r>
              <a:rPr lang="en-US" sz="1000" i="1">
                <a:solidFill>
                  <a:srgbClr val="000000"/>
                </a:solidFill>
                <a:cs typeface="Calibri"/>
              </a:rPr>
              <a:t>router</a:t>
            </a:r>
            <a:r>
              <a:rPr lang="en-US" sz="1000">
                <a:solidFill>
                  <a:srgbClr val="000000"/>
                </a:solidFill>
                <a:cs typeface="Calibri"/>
              </a:rPr>
              <a:t> connects two network segments that have different subnet addresses. </a:t>
            </a:r>
            <a:endParaRPr lang="en-US" sz="1000" dirty="0">
              <a:solidFill>
                <a:srgbClr val="000000"/>
              </a:solidFill>
              <a:cs typeface="Calibri"/>
            </a:endParaRPr>
          </a:p>
          <a:p>
            <a:r>
              <a:rPr lang="en-US" sz="1000">
                <a:solidFill>
                  <a:srgbClr val="000000"/>
                </a:solidFill>
                <a:cs typeface="Calibri"/>
              </a:rPr>
              <a:t>A router has multiple network connections, and each connection is on a different subnet.</a:t>
            </a:r>
            <a:endParaRPr lang="en-US" sz="1000" dirty="0">
              <a:solidFill>
                <a:srgbClr val="000000"/>
              </a:solidFill>
              <a:cs typeface="Calibri"/>
            </a:endParaRPr>
          </a:p>
          <a:p>
            <a:r>
              <a:rPr lang="en-US" sz="1000">
                <a:solidFill>
                  <a:srgbClr val="000000"/>
                </a:solidFill>
                <a:cs typeface="Calibri"/>
              </a:rPr>
              <a:t>Routers use the IP address within a packet to move packets between networks.</a:t>
            </a:r>
            <a:endParaRPr lang="en-US" sz="1000" dirty="0">
              <a:solidFill>
                <a:srgbClr val="000000"/>
              </a:solidFill>
              <a:cs typeface="Calibri"/>
            </a:endParaRPr>
          </a:p>
          <a:p>
            <a:pPr marL="0" indent="0">
              <a:buNone/>
            </a:pPr>
            <a:r>
              <a:rPr lang="en-US" sz="1000">
                <a:solidFill>
                  <a:srgbClr val="000000"/>
                </a:solidFill>
                <a:cs typeface="Calibri"/>
              </a:rPr>
              <a:t>Routers maintain a list of known networks and the next router in the path to reach the destination network.</a:t>
            </a:r>
            <a:endParaRPr lang="en-US" sz="1000" dirty="0">
              <a:solidFill>
                <a:srgbClr val="000000"/>
              </a:solidFill>
              <a:cs typeface="Calibri"/>
            </a:endParaRPr>
          </a:p>
          <a:p>
            <a:pPr marL="0" indent="0">
              <a:buNone/>
            </a:pPr>
            <a:endParaRPr lang="en-US" sz="1000" dirty="0">
              <a:solidFill>
                <a:srgbClr val="000000"/>
              </a:solidFill>
              <a:cs typeface="Calibri"/>
            </a:endParaRPr>
          </a:p>
          <a:p>
            <a:pPr marL="0" indent="0">
              <a:buNone/>
            </a:pPr>
            <a:r>
              <a:rPr lang="en-US" sz="1000">
                <a:solidFill>
                  <a:srgbClr val="000000"/>
                </a:solidFill>
                <a:cs typeface="Calibri"/>
              </a:rPr>
              <a:t>Bridge: A </a:t>
            </a:r>
            <a:r>
              <a:rPr lang="en-US" sz="1000" i="1">
                <a:solidFill>
                  <a:srgbClr val="000000"/>
                </a:solidFill>
                <a:cs typeface="Calibri"/>
              </a:rPr>
              <a:t>bridge</a:t>
            </a:r>
            <a:r>
              <a:rPr lang="en-US" sz="1000">
                <a:solidFill>
                  <a:srgbClr val="000000"/>
                </a:solidFill>
                <a:cs typeface="Calibri"/>
              </a:rPr>
              <a:t> connects two segments within the same subnet. Bridges learn which side a host resides on by copying the MAC address of the source device and placing it into the MAC address table. </a:t>
            </a:r>
          </a:p>
        </p:txBody>
      </p:sp>
    </p:spTree>
    <p:extLst>
      <p:ext uri="{BB962C8B-B14F-4D97-AF65-F5344CB8AC3E}">
        <p14:creationId xmlns:p14="http://schemas.microsoft.com/office/powerpoint/2010/main" val="1323438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097C-5368-401B-A53A-F50091402D8C}"/>
              </a:ext>
            </a:extLst>
          </p:cNvPr>
          <p:cNvSpPr>
            <a:spLocks noGrp="1"/>
          </p:cNvSpPr>
          <p:nvPr>
            <p:ph type="title"/>
          </p:nvPr>
        </p:nvSpPr>
        <p:spPr>
          <a:xfrm>
            <a:off x="838200" y="365125"/>
            <a:ext cx="10515600" cy="705505"/>
          </a:xfrm>
        </p:spPr>
        <p:txBody>
          <a:bodyPr/>
          <a:lstStyle/>
          <a:p>
            <a:pPr algn="ctr"/>
            <a:r>
              <a:rPr lang="en-US">
                <a:cs typeface="Calibri Light"/>
              </a:rPr>
              <a:t>Other Network Devices</a:t>
            </a:r>
          </a:p>
        </p:txBody>
      </p:sp>
      <p:sp>
        <p:nvSpPr>
          <p:cNvPr id="3" name="Content Placeholder 2">
            <a:extLst>
              <a:ext uri="{FF2B5EF4-FFF2-40B4-BE49-F238E27FC236}">
                <a16:creationId xmlns:a16="http://schemas.microsoft.com/office/drawing/2014/main" id="{00A5F295-F8F1-414A-8607-73FA86B00C1B}"/>
              </a:ext>
            </a:extLst>
          </p:cNvPr>
          <p:cNvSpPr>
            <a:spLocks noGrp="1"/>
          </p:cNvSpPr>
          <p:nvPr>
            <p:ph idx="1"/>
          </p:nvPr>
        </p:nvSpPr>
        <p:spPr>
          <a:xfrm>
            <a:off x="838200" y="1063625"/>
            <a:ext cx="10515600" cy="5793161"/>
          </a:xfrm>
        </p:spPr>
        <p:txBody>
          <a:bodyPr vert="horz" lIns="91440" tIns="45720" rIns="91440" bIns="45720" rtlCol="0" anchor="t">
            <a:normAutofit fontScale="55000" lnSpcReduction="20000"/>
          </a:bodyPr>
          <a:lstStyle/>
          <a:p>
            <a:pPr>
              <a:buNone/>
            </a:pPr>
            <a:r>
              <a:rPr lang="en-US">
                <a:cs typeface="Calibri" panose="020F0502020204030204"/>
              </a:rPr>
              <a:t>Networks contain two types of hosts, hosts that consume a service, and hosts that provide a service. Hosts that provide a service are called servers. The following are some of the more common types of servers: </a:t>
            </a:r>
            <a:endParaRPr lang="en-US"/>
          </a:p>
          <a:p>
            <a:pPr>
              <a:buFont typeface="Arial"/>
              <a:buChar char="•"/>
            </a:pPr>
            <a:r>
              <a:rPr lang="en-US">
                <a:cs typeface="Calibri" panose="020F0502020204030204"/>
              </a:rPr>
              <a:t>Directory Server - Handles user authentication. Also stores user credentials, permissions, and settings.</a:t>
            </a:r>
            <a:endParaRPr lang="en-US"/>
          </a:p>
          <a:p>
            <a:pPr>
              <a:buFont typeface="Arial"/>
              <a:buChar char="•"/>
            </a:pPr>
            <a:r>
              <a:rPr lang="en-US">
                <a:cs typeface="Calibri" panose="020F0502020204030204"/>
              </a:rPr>
              <a:t>Remote Access Server - Provides remote access to network resources.</a:t>
            </a:r>
            <a:endParaRPr lang="en-US"/>
          </a:p>
          <a:p>
            <a:pPr>
              <a:buFont typeface="Arial"/>
              <a:buChar char="•"/>
            </a:pPr>
            <a:r>
              <a:rPr lang="en-US">
                <a:cs typeface="Calibri" panose="020F0502020204030204"/>
              </a:rPr>
              <a:t>Web Server - Serves web pages and web content via HTTP.</a:t>
            </a:r>
            <a:endParaRPr lang="en-US"/>
          </a:p>
          <a:p>
            <a:pPr>
              <a:buFont typeface="Arial"/>
              <a:buChar char="•"/>
            </a:pPr>
            <a:r>
              <a:rPr lang="en-US">
                <a:cs typeface="Calibri" panose="020F0502020204030204"/>
              </a:rPr>
              <a:t>DNS Server - Uses the domain name service to map IP addresses to domain names.</a:t>
            </a:r>
            <a:endParaRPr lang="en-US"/>
          </a:p>
          <a:p>
            <a:r>
              <a:rPr lang="en-US">
                <a:cs typeface="Calibri" panose="020F0502020204030204"/>
              </a:rPr>
              <a:t>DHCP Server - Automatically configures network hosts with an IP address, subnet mask, DNS server, and default gateway.</a:t>
            </a:r>
          </a:p>
          <a:p>
            <a:endParaRPr lang="en-US" dirty="0">
              <a:cs typeface="Calibri" panose="020F0502020204030204"/>
            </a:endParaRPr>
          </a:p>
          <a:p>
            <a:pPr marL="0" indent="0">
              <a:buNone/>
            </a:pPr>
            <a:r>
              <a:rPr lang="en-US">
                <a:cs typeface="Calibri" panose="020F0502020204030204"/>
              </a:rPr>
              <a:t>VoIP devices provide voice communication over a packet-switched network (an IP network). The most common VoIP device is an IP phone. Instead of using the standard public switched telephone network, IP phones connect to an Ethernet network using an RJ45 connection. Basic VoIP services include Skype or Google Voice.</a:t>
            </a:r>
          </a:p>
          <a:p>
            <a:pPr marL="0" indent="0">
              <a:buNone/>
            </a:pPr>
            <a:endParaRPr lang="en-US" dirty="0">
              <a:cs typeface="Calibri"/>
            </a:endParaRPr>
          </a:p>
          <a:p>
            <a:pPr>
              <a:buFont typeface="Arial"/>
              <a:buChar char="•"/>
            </a:pPr>
            <a:r>
              <a:rPr lang="en-US">
                <a:cs typeface="Calibri"/>
              </a:rPr>
              <a:t>Web proxy</a:t>
            </a:r>
            <a:endParaRPr lang="en-US"/>
          </a:p>
          <a:p>
            <a:pPr>
              <a:buFont typeface="Arial"/>
              <a:buChar char="•"/>
            </a:pPr>
            <a:r>
              <a:rPr lang="en-US">
                <a:cs typeface="Calibri"/>
              </a:rPr>
              <a:t>Content filter</a:t>
            </a:r>
            <a:endParaRPr lang="en-US"/>
          </a:p>
          <a:p>
            <a:pPr>
              <a:buFont typeface="Arial"/>
              <a:buChar char="•"/>
            </a:pPr>
            <a:r>
              <a:rPr lang="en-US">
                <a:cs typeface="Calibri"/>
              </a:rPr>
              <a:t>Malware scanner</a:t>
            </a:r>
            <a:endParaRPr lang="en-US"/>
          </a:p>
          <a:p>
            <a:pPr marL="0" indent="0">
              <a:buNone/>
            </a:pPr>
            <a:r>
              <a:rPr lang="en-US">
                <a:cs typeface="Calibri"/>
              </a:rPr>
              <a:t>Internet appliances are typically more expensive than configuring a server to perform the same task. However, internet appliances perform much better and have more features.</a:t>
            </a:r>
          </a:p>
          <a:p>
            <a:pPr marL="0" indent="0">
              <a:buNone/>
            </a:pPr>
            <a:endParaRPr lang="en-US" dirty="0">
              <a:cs typeface="Calibri"/>
            </a:endParaRPr>
          </a:p>
          <a:p>
            <a:pPr marL="0" indent="0">
              <a:buNone/>
            </a:pPr>
            <a:r>
              <a:rPr lang="en-US">
                <a:cs typeface="Calibri"/>
              </a:rPr>
              <a:t>A NAS is a device that is optimized to provide a single service: file sharing. NAS devices range in price from several hundred to several thousand dollars. A NAS can be connected to a network and configured very easily. This makes them a great choice for most networks needing a file sharing service.</a:t>
            </a:r>
            <a:endParaRPr lang="en-US"/>
          </a:p>
        </p:txBody>
      </p:sp>
      <p:pic>
        <p:nvPicPr>
          <p:cNvPr id="4" name="Picture 4">
            <a:extLst>
              <a:ext uri="{FF2B5EF4-FFF2-40B4-BE49-F238E27FC236}">
                <a16:creationId xmlns:a16="http://schemas.microsoft.com/office/drawing/2014/main" id="{E95BB453-E1BF-46F1-BC9B-084EC553FD88}"/>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037663" y="1438494"/>
            <a:ext cx="2743200" cy="1162050"/>
          </a:xfrm>
          <a:prstGeom prst="rect">
            <a:avLst/>
          </a:prstGeom>
        </p:spPr>
      </p:pic>
    </p:spTree>
    <p:extLst>
      <p:ext uri="{BB962C8B-B14F-4D97-AF65-F5344CB8AC3E}">
        <p14:creationId xmlns:p14="http://schemas.microsoft.com/office/powerpoint/2010/main" val="4123471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140FFF1-9890-49E2-8AA2-FF70E0833BB2}"/>
              </a:ext>
            </a:extLst>
          </p:cNvPr>
          <p:cNvSpPr txBox="1"/>
          <p:nvPr/>
        </p:nvSpPr>
        <p:spPr>
          <a:xfrm>
            <a:off x="5209988" y="3287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cs typeface="Calibri"/>
              </a:rPr>
              <a:t>MEDIA TYPES</a:t>
            </a:r>
            <a:endParaRPr lang="en-US" dirty="0">
              <a:cs typeface="Calibri"/>
            </a:endParaRPr>
          </a:p>
        </p:txBody>
      </p:sp>
      <p:pic>
        <p:nvPicPr>
          <p:cNvPr id="3" name="Picture 3" descr="A drawing of a face&#10;&#10;Description generated with high confidence">
            <a:extLst>
              <a:ext uri="{FF2B5EF4-FFF2-40B4-BE49-F238E27FC236}">
                <a16:creationId xmlns:a16="http://schemas.microsoft.com/office/drawing/2014/main" id="{7625A8A0-726C-4EE4-9C12-F7DF5D2B248C}"/>
              </a:ext>
            </a:extLst>
          </p:cNvPr>
          <p:cNvPicPr>
            <a:picLocks noChangeAspect="1"/>
          </p:cNvPicPr>
          <p:nvPr/>
        </p:nvPicPr>
        <p:blipFill>
          <a:blip r:embed="rId2"/>
          <a:stretch>
            <a:fillRect/>
          </a:stretch>
        </p:blipFill>
        <p:spPr>
          <a:xfrm>
            <a:off x="273205" y="517000"/>
            <a:ext cx="2743200" cy="954634"/>
          </a:xfrm>
          <a:prstGeom prst="rect">
            <a:avLst/>
          </a:prstGeom>
        </p:spPr>
      </p:pic>
      <p:sp>
        <p:nvSpPr>
          <p:cNvPr id="5" name="TextBox 4">
            <a:extLst>
              <a:ext uri="{FF2B5EF4-FFF2-40B4-BE49-F238E27FC236}">
                <a16:creationId xmlns:a16="http://schemas.microsoft.com/office/drawing/2014/main" id="{F2F681BB-54BA-47DB-9B8A-3B7056F1355C}"/>
              </a:ext>
            </a:extLst>
          </p:cNvPr>
          <p:cNvSpPr txBox="1"/>
          <p:nvPr/>
        </p:nvSpPr>
        <p:spPr>
          <a:xfrm>
            <a:off x="683746" y="153334"/>
            <a:ext cx="1772024"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Coaxial Cable</a:t>
            </a:r>
          </a:p>
        </p:txBody>
      </p:sp>
      <p:sp>
        <p:nvSpPr>
          <p:cNvPr id="6" name="TextBox 5">
            <a:extLst>
              <a:ext uri="{FF2B5EF4-FFF2-40B4-BE49-F238E27FC236}">
                <a16:creationId xmlns:a16="http://schemas.microsoft.com/office/drawing/2014/main" id="{ABDF8032-C4C9-40BB-9B7D-0A32FAB6A773}"/>
              </a:ext>
            </a:extLst>
          </p:cNvPr>
          <p:cNvSpPr txBox="1"/>
          <p:nvPr/>
        </p:nvSpPr>
        <p:spPr>
          <a:xfrm>
            <a:off x="460562" y="1693209"/>
            <a:ext cx="7711141" cy="166199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a:cs typeface="Calibri"/>
              </a:rPr>
              <a:t>The inner conductor carries data signals and is made of solid copper or tin.</a:t>
            </a:r>
          </a:p>
          <a:p>
            <a:pPr marL="285750" indent="-285750">
              <a:buFont typeface="Arial"/>
              <a:buChar char="•"/>
            </a:pPr>
            <a:r>
              <a:rPr lang="en-US" sz="1400">
                <a:cs typeface="Calibri"/>
              </a:rPr>
              <a:t>The </a:t>
            </a:r>
            <a:r>
              <a:rPr lang="en-US" sz="1400" i="1">
                <a:cs typeface="Calibri"/>
              </a:rPr>
              <a:t>insulator</a:t>
            </a:r>
            <a:r>
              <a:rPr lang="en-US" sz="1400">
                <a:cs typeface="Calibri"/>
              </a:rPr>
              <a:t> surrounds the inner conductor and keeps the signal separated from the mesh conductor. It is made of PVC plastic.</a:t>
            </a:r>
          </a:p>
          <a:p>
            <a:pPr marL="285750" indent="-285750">
              <a:buFont typeface="Arial"/>
              <a:buChar char="•"/>
            </a:pPr>
            <a:r>
              <a:rPr lang="en-US" sz="1400">
                <a:cs typeface="Calibri"/>
              </a:rPr>
              <a:t>The </a:t>
            </a:r>
            <a:r>
              <a:rPr lang="en-US" sz="1400" i="1">
                <a:cs typeface="Calibri"/>
              </a:rPr>
              <a:t>braided mesh</a:t>
            </a:r>
            <a:r>
              <a:rPr lang="en-US" sz="1400" dirty="0">
                <a:cs typeface="Calibri"/>
              </a:rPr>
              <a:t> </a:t>
            </a:r>
            <a:r>
              <a:rPr lang="en-US" sz="1400">
                <a:cs typeface="Calibri"/>
              </a:rPr>
              <a:t>conductor is a second physical channel and also functions as a ground. It is made of aluminum or copper-coated tin.</a:t>
            </a:r>
          </a:p>
          <a:p>
            <a:pPr marL="285750" indent="-285750">
              <a:buFont typeface="Arial"/>
              <a:buChar char="•"/>
            </a:pPr>
            <a:r>
              <a:rPr lang="en-US" sz="1400">
                <a:cs typeface="Calibri"/>
              </a:rPr>
              <a:t>The </a:t>
            </a:r>
            <a:r>
              <a:rPr lang="en-US" sz="1400" i="1">
                <a:cs typeface="Calibri"/>
              </a:rPr>
              <a:t>sheath</a:t>
            </a:r>
            <a:r>
              <a:rPr lang="en-US" sz="1400">
                <a:cs typeface="Calibri"/>
              </a:rPr>
              <a:t> is made of PVC plastic and encases the cable, protecting it from external elements.</a:t>
            </a:r>
            <a:endParaRPr lang="en-US" sz="1400"/>
          </a:p>
          <a:p>
            <a:pPr algn="l"/>
            <a:endParaRPr lang="en-US" dirty="0">
              <a:cs typeface="Calibri"/>
            </a:endParaRPr>
          </a:p>
        </p:txBody>
      </p:sp>
      <p:pic>
        <p:nvPicPr>
          <p:cNvPr id="7" name="Picture 7" descr="A picture containing text&#10;&#10;Description generated with high confidence">
            <a:extLst>
              <a:ext uri="{FF2B5EF4-FFF2-40B4-BE49-F238E27FC236}">
                <a16:creationId xmlns:a16="http://schemas.microsoft.com/office/drawing/2014/main" id="{955590E8-02FF-4AAD-81A4-4B5FF900E7F2}"/>
              </a:ext>
            </a:extLst>
          </p:cNvPr>
          <p:cNvPicPr>
            <a:picLocks noChangeAspect="1"/>
          </p:cNvPicPr>
          <p:nvPr/>
        </p:nvPicPr>
        <p:blipFill>
          <a:blip r:embed="rId3"/>
          <a:stretch>
            <a:fillRect/>
          </a:stretch>
        </p:blipFill>
        <p:spPr>
          <a:xfrm>
            <a:off x="548341" y="3877229"/>
            <a:ext cx="2743200" cy="1763071"/>
          </a:xfrm>
          <a:prstGeom prst="rect">
            <a:avLst/>
          </a:prstGeom>
        </p:spPr>
      </p:pic>
      <p:sp>
        <p:nvSpPr>
          <p:cNvPr id="9" name="TextBox 8">
            <a:extLst>
              <a:ext uri="{FF2B5EF4-FFF2-40B4-BE49-F238E27FC236}">
                <a16:creationId xmlns:a16="http://schemas.microsoft.com/office/drawing/2014/main" id="{44514D77-96F0-424A-B0A7-1E98B1649242}"/>
              </a:ext>
            </a:extLst>
          </p:cNvPr>
          <p:cNvSpPr txBox="1"/>
          <p:nvPr/>
        </p:nvSpPr>
        <p:spPr>
          <a:xfrm>
            <a:off x="917202" y="344973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Twisted Pair Cable</a:t>
            </a:r>
            <a:endParaRPr lang="en-US">
              <a:cs typeface="Calibri"/>
            </a:endParaRPr>
          </a:p>
        </p:txBody>
      </p:sp>
      <p:sp>
        <p:nvSpPr>
          <p:cNvPr id="10" name="TextBox 9">
            <a:extLst>
              <a:ext uri="{FF2B5EF4-FFF2-40B4-BE49-F238E27FC236}">
                <a16:creationId xmlns:a16="http://schemas.microsoft.com/office/drawing/2014/main" id="{D4C5893D-805A-4076-B4FD-2EDBB0955791}"/>
              </a:ext>
            </a:extLst>
          </p:cNvPr>
          <p:cNvSpPr txBox="1"/>
          <p:nvPr/>
        </p:nvSpPr>
        <p:spPr>
          <a:xfrm>
            <a:off x="3353548" y="3771900"/>
            <a:ext cx="8622552" cy="209288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a:cs typeface="Calibri"/>
              </a:rPr>
              <a:t>Four pairs of copper wires carry the data signals (one wire in the pair carries a positive signal, the other carries a negative signal). Wires are twisted into pairs to reduce the effects of electromagnetic interference and crosstalk.</a:t>
            </a:r>
          </a:p>
          <a:p>
            <a:pPr marL="285750" indent="-285750">
              <a:buFont typeface="Arial"/>
              <a:buChar char="•"/>
            </a:pPr>
            <a:r>
              <a:rPr lang="en-US" sz="1400">
                <a:cs typeface="Calibri"/>
              </a:rPr>
              <a:t>PVC plastic insulation surrounds each copper wire.</a:t>
            </a:r>
          </a:p>
          <a:p>
            <a:pPr marL="285750" indent="-285750">
              <a:buFont typeface="Arial"/>
              <a:buChar char="•"/>
            </a:pPr>
            <a:r>
              <a:rPr lang="en-US" sz="1400">
                <a:cs typeface="Calibri"/>
              </a:rPr>
              <a:t>An outer plastic sheath bundles the wires together and protects them.</a:t>
            </a:r>
          </a:p>
          <a:p>
            <a:pPr marL="742950" lvl="1" indent="-285750">
              <a:buFont typeface="Arial"/>
              <a:buChar char="•"/>
            </a:pPr>
            <a:r>
              <a:rPr lang="en-US" sz="1400">
                <a:cs typeface="Calibri"/>
              </a:rPr>
              <a:t>Unshielded twisted pair (UTP) has only an outer plastic sheath. UTP cables are easier to work with and are less expensive than shielded cables.</a:t>
            </a:r>
          </a:p>
          <a:p>
            <a:pPr marL="742950" lvl="1" indent="-285750">
              <a:buFont typeface="Arial"/>
              <a:buChar char="•"/>
            </a:pPr>
            <a:r>
              <a:rPr lang="en-US" sz="1400">
                <a:cs typeface="Calibri"/>
              </a:rPr>
              <a:t>Shielded twisted pair (STP) has a grounded outer copper shield around the entire wire bundle or around each wire pair. STP provides additional EMI protection, but costs considerably more than UTP.</a:t>
            </a:r>
            <a:endParaRPr lang="en-US" sz="1400"/>
          </a:p>
          <a:p>
            <a:pPr algn="l"/>
            <a:endParaRPr lang="en-US" dirty="0">
              <a:cs typeface="Calibri"/>
            </a:endParaRPr>
          </a:p>
        </p:txBody>
      </p:sp>
      <p:pic>
        <p:nvPicPr>
          <p:cNvPr id="11" name="Picture 11" descr="A picture containing writing implement, stationary, screenshot&#10;&#10;Description generated with high confidence">
            <a:extLst>
              <a:ext uri="{FF2B5EF4-FFF2-40B4-BE49-F238E27FC236}">
                <a16:creationId xmlns:a16="http://schemas.microsoft.com/office/drawing/2014/main" id="{5364224E-12EA-411D-ABFC-2B15E3E67691}"/>
              </a:ext>
            </a:extLst>
          </p:cNvPr>
          <p:cNvPicPr>
            <a:picLocks noChangeAspect="1"/>
          </p:cNvPicPr>
          <p:nvPr/>
        </p:nvPicPr>
        <p:blipFill>
          <a:blip r:embed="rId4"/>
          <a:stretch>
            <a:fillRect/>
          </a:stretch>
        </p:blipFill>
        <p:spPr>
          <a:xfrm>
            <a:off x="3465513" y="5783823"/>
            <a:ext cx="942975" cy="504825"/>
          </a:xfrm>
          <a:prstGeom prst="rect">
            <a:avLst/>
          </a:prstGeom>
        </p:spPr>
      </p:pic>
      <p:pic>
        <p:nvPicPr>
          <p:cNvPr id="13" name="Picture 13" descr="A picture containing stationary&#10;&#10;Description generated with high confidence">
            <a:extLst>
              <a:ext uri="{FF2B5EF4-FFF2-40B4-BE49-F238E27FC236}">
                <a16:creationId xmlns:a16="http://schemas.microsoft.com/office/drawing/2014/main" id="{BF1C69E0-9C1B-43B3-B1C1-95B3F41FF89A}"/>
              </a:ext>
            </a:extLst>
          </p:cNvPr>
          <p:cNvPicPr>
            <a:picLocks noChangeAspect="1"/>
          </p:cNvPicPr>
          <p:nvPr/>
        </p:nvPicPr>
        <p:blipFill>
          <a:blip r:embed="rId5"/>
          <a:stretch>
            <a:fillRect/>
          </a:stretch>
        </p:blipFill>
        <p:spPr>
          <a:xfrm>
            <a:off x="5209335" y="5755248"/>
            <a:ext cx="1190625" cy="561975"/>
          </a:xfrm>
          <a:prstGeom prst="rect">
            <a:avLst/>
          </a:prstGeom>
        </p:spPr>
      </p:pic>
      <p:sp>
        <p:nvSpPr>
          <p:cNvPr id="15" name="TextBox 14">
            <a:extLst>
              <a:ext uri="{FF2B5EF4-FFF2-40B4-BE49-F238E27FC236}">
                <a16:creationId xmlns:a16="http://schemas.microsoft.com/office/drawing/2014/main" id="{5CD30D1E-EFC8-45C6-8B97-6EBF4B9BC81B}"/>
              </a:ext>
            </a:extLst>
          </p:cNvPr>
          <p:cNvSpPr txBox="1"/>
          <p:nvPr/>
        </p:nvSpPr>
        <p:spPr>
          <a:xfrm>
            <a:off x="2943599" y="6193304"/>
            <a:ext cx="217543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RJ11 - Telephone</a:t>
            </a:r>
            <a:endParaRPr lang="en-US" dirty="0">
              <a:cs typeface="Calibri"/>
            </a:endParaRPr>
          </a:p>
        </p:txBody>
      </p:sp>
      <p:sp>
        <p:nvSpPr>
          <p:cNvPr id="16" name="TextBox 15">
            <a:extLst>
              <a:ext uri="{FF2B5EF4-FFF2-40B4-BE49-F238E27FC236}">
                <a16:creationId xmlns:a16="http://schemas.microsoft.com/office/drawing/2014/main" id="{A889708A-6FC2-4DA1-A8D6-75D8DEF9EEE4}"/>
              </a:ext>
            </a:extLst>
          </p:cNvPr>
          <p:cNvSpPr txBox="1"/>
          <p:nvPr/>
        </p:nvSpPr>
        <p:spPr>
          <a:xfrm>
            <a:off x="5012952" y="6193305"/>
            <a:ext cx="1592731"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RJ45 Ethernet</a:t>
            </a:r>
            <a:endParaRPr lang="en-US" dirty="0">
              <a:cs typeface="Calibri"/>
            </a:endParaRPr>
          </a:p>
        </p:txBody>
      </p:sp>
      <p:pic>
        <p:nvPicPr>
          <p:cNvPr id="17" name="Picture 17" descr="A picture containing object&#10;&#10;Description generated with high confidence">
            <a:extLst>
              <a:ext uri="{FF2B5EF4-FFF2-40B4-BE49-F238E27FC236}">
                <a16:creationId xmlns:a16="http://schemas.microsoft.com/office/drawing/2014/main" id="{736C4787-1BC5-4880-BE81-4016F475786D}"/>
              </a:ext>
            </a:extLst>
          </p:cNvPr>
          <p:cNvPicPr>
            <a:picLocks noChangeAspect="1"/>
          </p:cNvPicPr>
          <p:nvPr/>
        </p:nvPicPr>
        <p:blipFill>
          <a:blip r:embed="rId6"/>
          <a:stretch>
            <a:fillRect/>
          </a:stretch>
        </p:blipFill>
        <p:spPr>
          <a:xfrm>
            <a:off x="6696635" y="5520638"/>
            <a:ext cx="2668495" cy="919136"/>
          </a:xfrm>
          <a:prstGeom prst="rect">
            <a:avLst/>
          </a:prstGeom>
        </p:spPr>
      </p:pic>
      <p:pic>
        <p:nvPicPr>
          <p:cNvPr id="19" name="Picture 19" descr="A circuit board&#10;&#10;Description generated with high confidence">
            <a:extLst>
              <a:ext uri="{FF2B5EF4-FFF2-40B4-BE49-F238E27FC236}">
                <a16:creationId xmlns:a16="http://schemas.microsoft.com/office/drawing/2014/main" id="{4DB1E70C-EB5F-4A4D-AB05-A27B6783A0C9}"/>
              </a:ext>
            </a:extLst>
          </p:cNvPr>
          <p:cNvPicPr>
            <a:picLocks noChangeAspect="1"/>
          </p:cNvPicPr>
          <p:nvPr/>
        </p:nvPicPr>
        <p:blipFill>
          <a:blip r:embed="rId7"/>
          <a:stretch>
            <a:fillRect/>
          </a:stretch>
        </p:blipFill>
        <p:spPr>
          <a:xfrm>
            <a:off x="9229165" y="5490755"/>
            <a:ext cx="2743200" cy="949019"/>
          </a:xfrm>
          <a:prstGeom prst="rect">
            <a:avLst/>
          </a:prstGeom>
        </p:spPr>
      </p:pic>
      <p:sp>
        <p:nvSpPr>
          <p:cNvPr id="21" name="TextBox 20">
            <a:extLst>
              <a:ext uri="{FF2B5EF4-FFF2-40B4-BE49-F238E27FC236}">
                <a16:creationId xmlns:a16="http://schemas.microsoft.com/office/drawing/2014/main" id="{A47D6CB1-A67F-43E8-A975-69584723EA21}"/>
              </a:ext>
            </a:extLst>
          </p:cNvPr>
          <p:cNvSpPr txBox="1"/>
          <p:nvPr/>
        </p:nvSpPr>
        <p:spPr>
          <a:xfrm>
            <a:off x="7404474" y="6216650"/>
            <a:ext cx="1376083"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Patch Cable</a:t>
            </a:r>
            <a:endParaRPr lang="en-US" dirty="0">
              <a:cs typeface="Calibri"/>
            </a:endParaRPr>
          </a:p>
        </p:txBody>
      </p:sp>
      <p:sp>
        <p:nvSpPr>
          <p:cNvPr id="22" name="TextBox 21">
            <a:extLst>
              <a:ext uri="{FF2B5EF4-FFF2-40B4-BE49-F238E27FC236}">
                <a16:creationId xmlns:a16="http://schemas.microsoft.com/office/drawing/2014/main" id="{F98E89EC-70D2-4EE5-BBCB-FE657E5180FA}"/>
              </a:ext>
            </a:extLst>
          </p:cNvPr>
          <p:cNvSpPr txBox="1"/>
          <p:nvPr/>
        </p:nvSpPr>
        <p:spPr>
          <a:xfrm>
            <a:off x="9630709" y="6216650"/>
            <a:ext cx="1779494"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Cross-Over Cable</a:t>
            </a:r>
          </a:p>
        </p:txBody>
      </p:sp>
      <p:pic>
        <p:nvPicPr>
          <p:cNvPr id="4" name="Picture 7" descr="A close up of a logo&#10;&#10;Description generated with very high confidence">
            <a:extLst>
              <a:ext uri="{FF2B5EF4-FFF2-40B4-BE49-F238E27FC236}">
                <a16:creationId xmlns:a16="http://schemas.microsoft.com/office/drawing/2014/main" id="{3A30196E-056D-4846-8323-1C1ABD909A4B}"/>
              </a:ext>
            </a:extLst>
          </p:cNvPr>
          <p:cNvPicPr>
            <a:picLocks noChangeAspect="1"/>
          </p:cNvPicPr>
          <p:nvPr/>
        </p:nvPicPr>
        <p:blipFill>
          <a:blip r:embed="rId8"/>
          <a:stretch>
            <a:fillRect/>
          </a:stretch>
        </p:blipFill>
        <p:spPr>
          <a:xfrm>
            <a:off x="8863106" y="456621"/>
            <a:ext cx="2743200" cy="1073934"/>
          </a:xfrm>
          <a:prstGeom prst="rect">
            <a:avLst/>
          </a:prstGeom>
        </p:spPr>
      </p:pic>
      <p:sp>
        <p:nvSpPr>
          <p:cNvPr id="12" name="TextBox 11">
            <a:extLst>
              <a:ext uri="{FF2B5EF4-FFF2-40B4-BE49-F238E27FC236}">
                <a16:creationId xmlns:a16="http://schemas.microsoft.com/office/drawing/2014/main" id="{24EA72F1-596B-407E-A572-B2281A0456FE}"/>
              </a:ext>
            </a:extLst>
          </p:cNvPr>
          <p:cNvSpPr txBox="1"/>
          <p:nvPr/>
        </p:nvSpPr>
        <p:spPr>
          <a:xfrm>
            <a:off x="9318812" y="107576"/>
            <a:ext cx="182431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Fiber Optic Cable</a:t>
            </a:r>
            <a:endParaRPr lang="en-US" dirty="0">
              <a:cs typeface="Calibri"/>
            </a:endParaRPr>
          </a:p>
        </p:txBody>
      </p:sp>
      <p:sp>
        <p:nvSpPr>
          <p:cNvPr id="14" name="TextBox 13">
            <a:extLst>
              <a:ext uri="{FF2B5EF4-FFF2-40B4-BE49-F238E27FC236}">
                <a16:creationId xmlns:a16="http://schemas.microsoft.com/office/drawing/2014/main" id="{995393ED-A54D-4BA9-9115-1AE328618629}"/>
              </a:ext>
            </a:extLst>
          </p:cNvPr>
          <p:cNvSpPr txBox="1"/>
          <p:nvPr/>
        </p:nvSpPr>
        <p:spPr>
          <a:xfrm>
            <a:off x="7960099" y="1565275"/>
            <a:ext cx="4229846" cy="230832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a:cs typeface="Calibri"/>
              </a:rPr>
              <a:t>The central core carries the signal. It is made of plastic or glass.</a:t>
            </a:r>
          </a:p>
          <a:p>
            <a:pPr marL="285750" indent="-285750">
              <a:buFont typeface="Arial"/>
              <a:buChar char="•"/>
            </a:pPr>
            <a:r>
              <a:rPr lang="en-US" sz="1400">
                <a:cs typeface="Calibri"/>
              </a:rPr>
              <a:t>The cladding maintains the signal in the center of the core as the cable bends.</a:t>
            </a:r>
          </a:p>
          <a:p>
            <a:pPr marL="285750" indent="-285750">
              <a:buFont typeface="Arial"/>
              <a:buChar char="•"/>
            </a:pPr>
            <a:r>
              <a:rPr lang="en-US" sz="1400">
                <a:cs typeface="Calibri"/>
              </a:rPr>
              <a:t>The protective layer provides a stiff structure to prevent the cladding and central core from breaking.</a:t>
            </a:r>
          </a:p>
          <a:p>
            <a:pPr marL="285750" indent="-285750">
              <a:buFont typeface="Arial"/>
              <a:buChar char="•"/>
            </a:pPr>
            <a:r>
              <a:rPr lang="en-US" sz="1400">
                <a:cs typeface="Calibri"/>
              </a:rPr>
              <a:t>The plastic sheath encases everything and protects the cable.</a:t>
            </a:r>
            <a:endParaRPr lang="en-US" sz="1400"/>
          </a:p>
          <a:p>
            <a:pPr algn="l"/>
            <a:endParaRPr lang="en-US" dirty="0">
              <a:cs typeface="Calibri"/>
            </a:endParaRPr>
          </a:p>
        </p:txBody>
      </p:sp>
    </p:spTree>
    <p:extLst>
      <p:ext uri="{BB962C8B-B14F-4D97-AF65-F5344CB8AC3E}">
        <p14:creationId xmlns:p14="http://schemas.microsoft.com/office/powerpoint/2010/main" val="300355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ECD37-3F9F-4F5A-A719-87E89505E75D}"/>
              </a:ext>
            </a:extLst>
          </p:cNvPr>
          <p:cNvSpPr>
            <a:spLocks noGrp="1"/>
          </p:cNvSpPr>
          <p:nvPr>
            <p:ph type="title"/>
          </p:nvPr>
        </p:nvSpPr>
        <p:spPr>
          <a:xfrm>
            <a:off x="838200" y="365125"/>
            <a:ext cx="10515600" cy="429093"/>
          </a:xfrm>
        </p:spPr>
        <p:txBody>
          <a:bodyPr>
            <a:normAutofit fontScale="90000"/>
          </a:bodyPr>
          <a:lstStyle/>
          <a:p>
            <a:pPr algn="ctr"/>
            <a:r>
              <a:rPr lang="en-US">
                <a:cs typeface="Calibri Light"/>
              </a:rPr>
              <a:t>802.3 (Ethernet) Standards</a:t>
            </a:r>
          </a:p>
        </p:txBody>
      </p:sp>
      <p:graphicFrame>
        <p:nvGraphicFramePr>
          <p:cNvPr id="3" name="Table 3">
            <a:extLst>
              <a:ext uri="{FF2B5EF4-FFF2-40B4-BE49-F238E27FC236}">
                <a16:creationId xmlns:a16="http://schemas.microsoft.com/office/drawing/2014/main" id="{59BD6007-90D8-415C-A104-4F74186170E2}"/>
              </a:ext>
            </a:extLst>
          </p:cNvPr>
          <p:cNvGraphicFramePr>
            <a:graphicFrameLocks noGrp="1"/>
          </p:cNvGraphicFramePr>
          <p:nvPr>
            <p:extLst>
              <p:ext uri="{D42A27DB-BD31-4B8C-83A1-F6EECF244321}">
                <p14:modId xmlns:p14="http://schemas.microsoft.com/office/powerpoint/2010/main" val="195522997"/>
              </p:ext>
            </p:extLst>
          </p:nvPr>
        </p:nvGraphicFramePr>
        <p:xfrm>
          <a:off x="1922032" y="826964"/>
          <a:ext cx="8168640" cy="3677920"/>
        </p:xfrm>
        <a:graphic>
          <a:graphicData uri="http://schemas.openxmlformats.org/drawingml/2006/table">
            <a:tbl>
              <a:tblPr firstRow="1" bandRow="1">
                <a:tableStyleId>{5C22544A-7EE6-4342-B048-85BDC9FD1C3A}</a:tableStyleId>
              </a:tblPr>
              <a:tblGrid>
                <a:gridCol w="1633728">
                  <a:extLst>
                    <a:ext uri="{9D8B030D-6E8A-4147-A177-3AD203B41FA5}">
                      <a16:colId xmlns:a16="http://schemas.microsoft.com/office/drawing/2014/main" val="1552941195"/>
                    </a:ext>
                  </a:extLst>
                </a:gridCol>
                <a:gridCol w="1633728">
                  <a:extLst>
                    <a:ext uri="{9D8B030D-6E8A-4147-A177-3AD203B41FA5}">
                      <a16:colId xmlns:a16="http://schemas.microsoft.com/office/drawing/2014/main" val="904259970"/>
                    </a:ext>
                  </a:extLst>
                </a:gridCol>
                <a:gridCol w="1633728">
                  <a:extLst>
                    <a:ext uri="{9D8B030D-6E8A-4147-A177-3AD203B41FA5}">
                      <a16:colId xmlns:a16="http://schemas.microsoft.com/office/drawing/2014/main" val="4193747244"/>
                    </a:ext>
                  </a:extLst>
                </a:gridCol>
                <a:gridCol w="1633728">
                  <a:extLst>
                    <a:ext uri="{9D8B030D-6E8A-4147-A177-3AD203B41FA5}">
                      <a16:colId xmlns:a16="http://schemas.microsoft.com/office/drawing/2014/main" val="2228191507"/>
                    </a:ext>
                  </a:extLst>
                </a:gridCol>
                <a:gridCol w="1633728">
                  <a:extLst>
                    <a:ext uri="{9D8B030D-6E8A-4147-A177-3AD203B41FA5}">
                      <a16:colId xmlns:a16="http://schemas.microsoft.com/office/drawing/2014/main" val="3625079427"/>
                    </a:ext>
                  </a:extLst>
                </a:gridCol>
              </a:tblGrid>
              <a:tr h="370840">
                <a:tc>
                  <a:txBody>
                    <a:bodyPr/>
                    <a:lstStyle/>
                    <a:p>
                      <a:pPr algn="ctr"/>
                      <a:r>
                        <a:rPr lang="en-US"/>
                        <a:t>Category</a:t>
                      </a:r>
                    </a:p>
                  </a:txBody>
                  <a:tcPr/>
                </a:tc>
                <a:tc>
                  <a:txBody>
                    <a:bodyPr/>
                    <a:lstStyle/>
                    <a:p>
                      <a:pPr algn="ctr"/>
                      <a:r>
                        <a:rPr lang="en-US"/>
                        <a:t>Standard</a:t>
                      </a:r>
                    </a:p>
                  </a:txBody>
                  <a:tcPr/>
                </a:tc>
                <a:tc>
                  <a:txBody>
                    <a:bodyPr/>
                    <a:lstStyle/>
                    <a:p>
                      <a:pPr algn="ctr"/>
                      <a:r>
                        <a:rPr lang="en-US"/>
                        <a:t>Bandwidth</a:t>
                      </a:r>
                    </a:p>
                  </a:txBody>
                  <a:tcPr/>
                </a:tc>
                <a:tc>
                  <a:txBody>
                    <a:bodyPr/>
                    <a:lstStyle/>
                    <a:p>
                      <a:pPr algn="ctr"/>
                      <a:r>
                        <a:rPr lang="en-US"/>
                        <a:t>Cable Type</a:t>
                      </a:r>
                    </a:p>
                  </a:txBody>
                  <a:tcPr/>
                </a:tc>
                <a:tc>
                  <a:txBody>
                    <a:bodyPr/>
                    <a:lstStyle/>
                    <a:p>
                      <a:pPr algn="ctr"/>
                      <a:r>
                        <a:rPr lang="en-US"/>
                        <a:t>Max Segment Length</a:t>
                      </a:r>
                    </a:p>
                  </a:txBody>
                  <a:tcPr/>
                </a:tc>
                <a:extLst>
                  <a:ext uri="{0D108BD9-81ED-4DB2-BD59-A6C34878D82A}">
                    <a16:rowId xmlns:a16="http://schemas.microsoft.com/office/drawing/2014/main" val="1122621296"/>
                  </a:ext>
                </a:extLst>
              </a:tr>
              <a:tr h="370840">
                <a:tc>
                  <a:txBody>
                    <a:bodyPr/>
                    <a:lstStyle/>
                    <a:p>
                      <a:pPr algn="ctr"/>
                      <a:r>
                        <a:rPr lang="en-US" sz="1400"/>
                        <a:t>Ethernet</a:t>
                      </a:r>
                      <a:endParaRPr lang="en-US" sz="1400" dirty="0"/>
                    </a:p>
                  </a:txBody>
                  <a:tcPr/>
                </a:tc>
                <a:tc>
                  <a:txBody>
                    <a:bodyPr/>
                    <a:lstStyle/>
                    <a:p>
                      <a:pPr algn="ctr"/>
                      <a:r>
                        <a:rPr lang="en-US" sz="1400"/>
                        <a:t>10BaseT</a:t>
                      </a:r>
                      <a:endParaRPr lang="en-US" sz="1400" dirty="0"/>
                    </a:p>
                  </a:txBody>
                  <a:tcPr/>
                </a:tc>
                <a:tc>
                  <a:txBody>
                    <a:bodyPr/>
                    <a:lstStyle/>
                    <a:p>
                      <a:pPr algn="ctr"/>
                      <a:r>
                        <a:rPr lang="en-US" sz="1400"/>
                        <a:t>10Mbps / 20Mbps</a:t>
                      </a:r>
                      <a:endParaRPr lang="en-US" sz="1400" dirty="0"/>
                    </a:p>
                  </a:txBody>
                  <a:tcPr/>
                </a:tc>
                <a:tc>
                  <a:txBody>
                    <a:bodyPr/>
                    <a:lstStyle/>
                    <a:p>
                      <a:pPr algn="ctr"/>
                      <a:r>
                        <a:rPr lang="en-US" sz="1400"/>
                        <a:t>Twisted Pair Cat 4 or 5</a:t>
                      </a:r>
                      <a:endParaRPr lang="en-US" sz="1400" dirty="0"/>
                    </a:p>
                  </a:txBody>
                  <a:tcPr/>
                </a:tc>
                <a:tc>
                  <a:txBody>
                    <a:bodyPr/>
                    <a:lstStyle/>
                    <a:p>
                      <a:pPr algn="ctr"/>
                      <a:r>
                        <a:rPr lang="en-US" sz="1400"/>
                        <a:t>100 meters</a:t>
                      </a:r>
                      <a:endParaRPr lang="en-US" sz="1400" dirty="0"/>
                    </a:p>
                  </a:txBody>
                  <a:tcPr/>
                </a:tc>
                <a:extLst>
                  <a:ext uri="{0D108BD9-81ED-4DB2-BD59-A6C34878D82A}">
                    <a16:rowId xmlns:a16="http://schemas.microsoft.com/office/drawing/2014/main" val="4127558586"/>
                  </a:ext>
                </a:extLst>
              </a:tr>
              <a:tr h="370840">
                <a:tc>
                  <a:txBody>
                    <a:bodyPr/>
                    <a:lstStyle/>
                    <a:p>
                      <a:pPr algn="ctr"/>
                      <a:endParaRPr lang="en-US" sz="1400" dirty="0"/>
                    </a:p>
                  </a:txBody>
                  <a:tcPr/>
                </a:tc>
                <a:tc>
                  <a:txBody>
                    <a:bodyPr/>
                    <a:lstStyle/>
                    <a:p>
                      <a:pPr algn="ctr"/>
                      <a:r>
                        <a:rPr lang="en-US" sz="1400"/>
                        <a:t>10BaseFL</a:t>
                      </a:r>
                      <a:endParaRPr lang="en-US" sz="1400" dirty="0"/>
                    </a:p>
                  </a:txBody>
                  <a:tcPr/>
                </a:tc>
                <a:tc>
                  <a:txBody>
                    <a:bodyPr/>
                    <a:lstStyle/>
                    <a:p>
                      <a:pPr algn="ctr"/>
                      <a:r>
                        <a:rPr lang="en-US" sz="1400"/>
                        <a:t>10Mbps (MM)</a:t>
                      </a:r>
                      <a:endParaRPr lang="en-US" sz="1400" dirty="0"/>
                    </a:p>
                  </a:txBody>
                  <a:tcPr/>
                </a:tc>
                <a:tc>
                  <a:txBody>
                    <a:bodyPr/>
                    <a:lstStyle/>
                    <a:p>
                      <a:pPr algn="ctr"/>
                      <a:r>
                        <a:rPr lang="en-US" sz="1400"/>
                        <a:t>Fiber Optic</a:t>
                      </a:r>
                      <a:endParaRPr lang="en-US" sz="1400" dirty="0"/>
                    </a:p>
                  </a:txBody>
                  <a:tcPr/>
                </a:tc>
                <a:tc>
                  <a:txBody>
                    <a:bodyPr/>
                    <a:lstStyle/>
                    <a:p>
                      <a:pPr algn="ctr"/>
                      <a:r>
                        <a:rPr lang="en-US" sz="1400"/>
                        <a:t>Up to 2km</a:t>
                      </a:r>
                      <a:endParaRPr lang="en-US" sz="1400" dirty="0"/>
                    </a:p>
                  </a:txBody>
                  <a:tcPr/>
                </a:tc>
                <a:extLst>
                  <a:ext uri="{0D108BD9-81ED-4DB2-BD59-A6C34878D82A}">
                    <a16:rowId xmlns:a16="http://schemas.microsoft.com/office/drawing/2014/main" val="3191572472"/>
                  </a:ext>
                </a:extLst>
              </a:tr>
              <a:tr h="370840">
                <a:tc>
                  <a:txBody>
                    <a:bodyPr/>
                    <a:lstStyle/>
                    <a:p>
                      <a:pPr algn="ctr"/>
                      <a:r>
                        <a:rPr lang="en-US" sz="1400"/>
                        <a:t>Fast Ethernet</a:t>
                      </a:r>
                      <a:endParaRPr lang="en-US" sz="1400" dirty="0"/>
                    </a:p>
                  </a:txBody>
                  <a:tcPr/>
                </a:tc>
                <a:tc>
                  <a:txBody>
                    <a:bodyPr/>
                    <a:lstStyle/>
                    <a:p>
                      <a:pPr algn="ctr"/>
                      <a:r>
                        <a:rPr lang="en-US" sz="1400"/>
                        <a:t>100BaseTX</a:t>
                      </a:r>
                      <a:endParaRPr lang="en-US" sz="1400" dirty="0"/>
                    </a:p>
                  </a:txBody>
                  <a:tcPr/>
                </a:tc>
                <a:tc>
                  <a:txBody>
                    <a:bodyPr/>
                    <a:lstStyle/>
                    <a:p>
                      <a:pPr algn="ctr"/>
                      <a:r>
                        <a:rPr lang="en-US" sz="1400"/>
                        <a:t>100Mbps/200Mbps</a:t>
                      </a:r>
                      <a:endParaRPr lang="en-US" sz="1400" dirty="0"/>
                    </a:p>
                  </a:txBody>
                  <a:tcPr/>
                </a:tc>
                <a:tc>
                  <a:txBody>
                    <a:bodyPr/>
                    <a:lstStyle/>
                    <a:p>
                      <a:pPr algn="ctr"/>
                      <a:r>
                        <a:rPr lang="en-US" sz="1400"/>
                        <a:t>Twister Pair Cat 5 or higher</a:t>
                      </a:r>
                      <a:endParaRPr lang="en-US" sz="1400" dirty="0"/>
                    </a:p>
                  </a:txBody>
                  <a:tcPr/>
                </a:tc>
                <a:tc>
                  <a:txBody>
                    <a:bodyPr/>
                    <a:lstStyle/>
                    <a:p>
                      <a:pPr algn="ctr"/>
                      <a:r>
                        <a:rPr lang="en-US" sz="1400"/>
                        <a:t>100 meters</a:t>
                      </a:r>
                      <a:endParaRPr lang="en-US" sz="1400" dirty="0"/>
                    </a:p>
                  </a:txBody>
                  <a:tcPr/>
                </a:tc>
                <a:extLst>
                  <a:ext uri="{0D108BD9-81ED-4DB2-BD59-A6C34878D82A}">
                    <a16:rowId xmlns:a16="http://schemas.microsoft.com/office/drawing/2014/main" val="3293112911"/>
                  </a:ext>
                </a:extLst>
              </a:tr>
              <a:tr h="370840">
                <a:tc>
                  <a:txBody>
                    <a:bodyPr/>
                    <a:lstStyle/>
                    <a:p>
                      <a:pPr algn="ctr"/>
                      <a:endParaRPr lang="en-US" sz="1400" dirty="0"/>
                    </a:p>
                  </a:txBody>
                  <a:tcPr/>
                </a:tc>
                <a:tc>
                  <a:txBody>
                    <a:bodyPr/>
                    <a:lstStyle/>
                    <a:p>
                      <a:pPr algn="ctr"/>
                      <a:r>
                        <a:rPr lang="en-US" sz="1400"/>
                        <a:t>100BaseFX</a:t>
                      </a:r>
                      <a:endParaRPr lang="en-US" sz="1400" dirty="0"/>
                    </a:p>
                  </a:txBody>
                  <a:tcPr/>
                </a:tc>
                <a:tc>
                  <a:txBody>
                    <a:bodyPr/>
                    <a:lstStyle/>
                    <a:p>
                      <a:pPr algn="ctr"/>
                      <a:r>
                        <a:rPr lang="en-US" sz="1400"/>
                        <a:t>100Mbps (MM)</a:t>
                      </a:r>
                      <a:endParaRPr lang="en-US" sz="1400" dirty="0"/>
                    </a:p>
                  </a:txBody>
                  <a:tcPr/>
                </a:tc>
                <a:tc>
                  <a:txBody>
                    <a:bodyPr/>
                    <a:lstStyle/>
                    <a:p>
                      <a:pPr algn="ctr"/>
                      <a:r>
                        <a:rPr lang="en-US" sz="1400"/>
                        <a:t>Fiber Optic</a:t>
                      </a:r>
                      <a:endParaRPr lang="en-US" sz="1400" dirty="0"/>
                    </a:p>
                  </a:txBody>
                  <a:tcPr/>
                </a:tc>
                <a:tc>
                  <a:txBody>
                    <a:bodyPr/>
                    <a:lstStyle/>
                    <a:p>
                      <a:pPr algn="ctr"/>
                      <a:r>
                        <a:rPr lang="en-US" sz="1400"/>
                        <a:t>412 meters</a:t>
                      </a:r>
                      <a:endParaRPr lang="en-US" sz="1400" dirty="0"/>
                    </a:p>
                  </a:txBody>
                  <a:tcPr/>
                </a:tc>
                <a:extLst>
                  <a:ext uri="{0D108BD9-81ED-4DB2-BD59-A6C34878D82A}">
                    <a16:rowId xmlns:a16="http://schemas.microsoft.com/office/drawing/2014/main" val="2205037890"/>
                  </a:ext>
                </a:extLst>
              </a:tr>
              <a:tr h="370840">
                <a:tc>
                  <a:txBody>
                    <a:bodyPr/>
                    <a:lstStyle/>
                    <a:p>
                      <a:pPr algn="ctr"/>
                      <a:r>
                        <a:rPr lang="en-US" sz="1400"/>
                        <a:t>Gigabit Ethernet</a:t>
                      </a:r>
                      <a:endParaRPr lang="en-US" sz="1400" dirty="0"/>
                    </a:p>
                  </a:txBody>
                  <a:tcPr/>
                </a:tc>
                <a:tc>
                  <a:txBody>
                    <a:bodyPr/>
                    <a:lstStyle/>
                    <a:p>
                      <a:pPr algn="ctr"/>
                      <a:r>
                        <a:rPr lang="en-US" sz="1400"/>
                        <a:t>1000BaseT</a:t>
                      </a:r>
                      <a:endParaRPr lang="en-US" sz="1400" dirty="0"/>
                    </a:p>
                  </a:txBody>
                  <a:tcPr/>
                </a:tc>
                <a:tc>
                  <a:txBody>
                    <a:bodyPr/>
                    <a:lstStyle/>
                    <a:p>
                      <a:pPr algn="ctr"/>
                      <a:r>
                        <a:rPr lang="en-US" sz="1400"/>
                        <a:t>1000Mbps/2000Mbps</a:t>
                      </a:r>
                      <a:endParaRPr lang="en-US" sz="1400" dirty="0"/>
                    </a:p>
                  </a:txBody>
                  <a:tcPr/>
                </a:tc>
                <a:tc>
                  <a:txBody>
                    <a:bodyPr/>
                    <a:lstStyle/>
                    <a:p>
                      <a:pPr algn="ctr"/>
                      <a:r>
                        <a:rPr lang="en-US" sz="1400"/>
                        <a:t>Twisted Pair Cat 5e or higher</a:t>
                      </a:r>
                      <a:endParaRPr lang="en-US" sz="1400" dirty="0"/>
                    </a:p>
                  </a:txBody>
                  <a:tcPr/>
                </a:tc>
                <a:tc>
                  <a:txBody>
                    <a:bodyPr/>
                    <a:lstStyle/>
                    <a:p>
                      <a:pPr algn="ctr"/>
                      <a:r>
                        <a:rPr lang="en-US" sz="1400"/>
                        <a:t>100 meters</a:t>
                      </a:r>
                      <a:endParaRPr lang="en-US" sz="1400" dirty="0"/>
                    </a:p>
                  </a:txBody>
                  <a:tcPr/>
                </a:tc>
                <a:extLst>
                  <a:ext uri="{0D108BD9-81ED-4DB2-BD59-A6C34878D82A}">
                    <a16:rowId xmlns:a16="http://schemas.microsoft.com/office/drawing/2014/main" val="2601244863"/>
                  </a:ext>
                </a:extLst>
              </a:tr>
              <a:tr h="370840">
                <a:tc>
                  <a:txBody>
                    <a:bodyPr/>
                    <a:lstStyle/>
                    <a:p>
                      <a:pPr algn="ctr"/>
                      <a:endParaRPr lang="en-US" sz="1400" dirty="0"/>
                    </a:p>
                  </a:txBody>
                  <a:tcPr/>
                </a:tc>
                <a:tc>
                  <a:txBody>
                    <a:bodyPr/>
                    <a:lstStyle/>
                    <a:p>
                      <a:pPr algn="ctr"/>
                      <a:r>
                        <a:rPr lang="en-US" sz="1400"/>
                        <a:t>1000BaseCX </a:t>
                      </a:r>
                      <a:endParaRPr lang="en-US" sz="1400" dirty="0"/>
                    </a:p>
                  </a:txBody>
                  <a:tcPr/>
                </a:tc>
                <a:tc>
                  <a:txBody>
                    <a:bodyPr/>
                    <a:lstStyle/>
                    <a:p>
                      <a:pPr algn="ctr"/>
                      <a:endParaRPr lang="en-US" sz="1400" dirty="0"/>
                    </a:p>
                  </a:txBody>
                  <a:tcPr/>
                </a:tc>
                <a:tc>
                  <a:txBody>
                    <a:bodyPr/>
                    <a:lstStyle/>
                    <a:p>
                      <a:pPr algn="ctr"/>
                      <a:r>
                        <a:rPr lang="en-US" sz="1400"/>
                        <a:t>Special Copper</a:t>
                      </a:r>
                      <a:endParaRPr lang="en-US" sz="1400" dirty="0"/>
                    </a:p>
                  </a:txBody>
                  <a:tcPr/>
                </a:tc>
                <a:tc>
                  <a:txBody>
                    <a:bodyPr/>
                    <a:lstStyle/>
                    <a:p>
                      <a:pPr algn="ctr"/>
                      <a:r>
                        <a:rPr lang="en-US" sz="1400"/>
                        <a:t>25 meters</a:t>
                      </a:r>
                      <a:endParaRPr lang="en-US" sz="1400" dirty="0"/>
                    </a:p>
                  </a:txBody>
                  <a:tcPr/>
                </a:tc>
                <a:extLst>
                  <a:ext uri="{0D108BD9-81ED-4DB2-BD59-A6C34878D82A}">
                    <a16:rowId xmlns:a16="http://schemas.microsoft.com/office/drawing/2014/main" val="1503513503"/>
                  </a:ext>
                </a:extLst>
              </a:tr>
              <a:tr h="370840">
                <a:tc>
                  <a:txBody>
                    <a:bodyPr/>
                    <a:lstStyle/>
                    <a:p>
                      <a:pPr algn="ctr"/>
                      <a:endParaRPr lang="en-US" sz="1400" dirty="0"/>
                    </a:p>
                  </a:txBody>
                  <a:tcPr/>
                </a:tc>
                <a:tc>
                  <a:txBody>
                    <a:bodyPr/>
                    <a:lstStyle/>
                    <a:p>
                      <a:pPr algn="ctr"/>
                      <a:r>
                        <a:rPr lang="en-US" sz="1400"/>
                        <a:t>1000BaseSX</a:t>
                      </a:r>
                      <a:endParaRPr lang="en-US" sz="1400" dirty="0"/>
                    </a:p>
                  </a:txBody>
                  <a:tcPr/>
                </a:tc>
                <a:tc>
                  <a:txBody>
                    <a:bodyPr/>
                    <a:lstStyle/>
                    <a:p>
                      <a:pPr algn="ctr"/>
                      <a:endParaRPr lang="en-US" sz="1400" dirty="0"/>
                    </a:p>
                  </a:txBody>
                  <a:tcPr/>
                </a:tc>
                <a:tc>
                  <a:txBody>
                    <a:bodyPr/>
                    <a:lstStyle/>
                    <a:p>
                      <a:pPr algn="ctr"/>
                      <a:r>
                        <a:rPr lang="en-US" sz="1400"/>
                        <a:t>Fiber Optic</a:t>
                      </a:r>
                      <a:endParaRPr lang="en-US" sz="1400" dirty="0"/>
                    </a:p>
                  </a:txBody>
                  <a:tcPr/>
                </a:tc>
                <a:tc>
                  <a:txBody>
                    <a:bodyPr/>
                    <a:lstStyle/>
                    <a:p>
                      <a:pPr algn="ctr"/>
                      <a:r>
                        <a:rPr lang="en-US" sz="1400"/>
                        <a:t>Up to 550 meters</a:t>
                      </a:r>
                      <a:endParaRPr lang="en-US" sz="1400" dirty="0"/>
                    </a:p>
                  </a:txBody>
                  <a:tcPr/>
                </a:tc>
                <a:extLst>
                  <a:ext uri="{0D108BD9-81ED-4DB2-BD59-A6C34878D82A}">
                    <a16:rowId xmlns:a16="http://schemas.microsoft.com/office/drawing/2014/main" val="3773410505"/>
                  </a:ext>
                </a:extLst>
              </a:tr>
            </a:tbl>
          </a:graphicData>
        </a:graphic>
      </p:graphicFrame>
      <p:graphicFrame>
        <p:nvGraphicFramePr>
          <p:cNvPr id="5" name="Table 5">
            <a:extLst>
              <a:ext uri="{FF2B5EF4-FFF2-40B4-BE49-F238E27FC236}">
                <a16:creationId xmlns:a16="http://schemas.microsoft.com/office/drawing/2014/main" id="{B1AE4025-3ADF-4ABE-90CB-75961E9ED30E}"/>
              </a:ext>
            </a:extLst>
          </p:cNvPr>
          <p:cNvGraphicFramePr>
            <a:graphicFrameLocks noGrp="1"/>
          </p:cNvGraphicFramePr>
          <p:nvPr>
            <p:extLst>
              <p:ext uri="{D42A27DB-BD31-4B8C-83A1-F6EECF244321}">
                <p14:modId xmlns:p14="http://schemas.microsoft.com/office/powerpoint/2010/main" val="312684912"/>
              </p:ext>
            </p:extLst>
          </p:nvPr>
        </p:nvGraphicFramePr>
        <p:xfrm>
          <a:off x="1919941" y="4601882"/>
          <a:ext cx="8168640" cy="2148840"/>
        </p:xfrm>
        <a:graphic>
          <a:graphicData uri="http://schemas.openxmlformats.org/drawingml/2006/table">
            <a:tbl>
              <a:tblPr firstRow="1" bandRow="1">
                <a:tableStyleId>{5C22544A-7EE6-4342-B048-85BDC9FD1C3A}</a:tableStyleId>
              </a:tblPr>
              <a:tblGrid>
                <a:gridCol w="1633728">
                  <a:extLst>
                    <a:ext uri="{9D8B030D-6E8A-4147-A177-3AD203B41FA5}">
                      <a16:colId xmlns:a16="http://schemas.microsoft.com/office/drawing/2014/main" val="2118454133"/>
                    </a:ext>
                  </a:extLst>
                </a:gridCol>
                <a:gridCol w="1633728">
                  <a:extLst>
                    <a:ext uri="{9D8B030D-6E8A-4147-A177-3AD203B41FA5}">
                      <a16:colId xmlns:a16="http://schemas.microsoft.com/office/drawing/2014/main" val="944589859"/>
                    </a:ext>
                  </a:extLst>
                </a:gridCol>
                <a:gridCol w="1633728">
                  <a:extLst>
                    <a:ext uri="{9D8B030D-6E8A-4147-A177-3AD203B41FA5}">
                      <a16:colId xmlns:a16="http://schemas.microsoft.com/office/drawing/2014/main" val="4059999954"/>
                    </a:ext>
                  </a:extLst>
                </a:gridCol>
                <a:gridCol w="1633728">
                  <a:extLst>
                    <a:ext uri="{9D8B030D-6E8A-4147-A177-3AD203B41FA5}">
                      <a16:colId xmlns:a16="http://schemas.microsoft.com/office/drawing/2014/main" val="2307414847"/>
                    </a:ext>
                  </a:extLst>
                </a:gridCol>
                <a:gridCol w="1633728">
                  <a:extLst>
                    <a:ext uri="{9D8B030D-6E8A-4147-A177-3AD203B41FA5}">
                      <a16:colId xmlns:a16="http://schemas.microsoft.com/office/drawing/2014/main" val="735308727"/>
                    </a:ext>
                  </a:extLst>
                </a:gridCol>
              </a:tblGrid>
              <a:tr h="366058">
                <a:tc>
                  <a:txBody>
                    <a:bodyPr/>
                    <a:lstStyle/>
                    <a:p>
                      <a:endParaRPr lang="en-US" sz="1400" dirty="0"/>
                    </a:p>
                  </a:txBody>
                  <a:tcPr/>
                </a:tc>
                <a:tc>
                  <a:txBody>
                    <a:bodyPr/>
                    <a:lstStyle/>
                    <a:p>
                      <a:r>
                        <a:rPr lang="en-US" sz="1400"/>
                        <a:t>1000BaseLX</a:t>
                      </a:r>
                      <a:endParaRPr lang="en-US" sz="1400" dirty="0"/>
                    </a:p>
                  </a:txBody>
                  <a:tcPr/>
                </a:tc>
                <a:tc>
                  <a:txBody>
                    <a:bodyPr/>
                    <a:lstStyle/>
                    <a:p>
                      <a:endParaRPr lang="en-US" sz="1400" dirty="0"/>
                    </a:p>
                  </a:txBody>
                  <a:tcPr/>
                </a:tc>
                <a:tc>
                  <a:txBody>
                    <a:bodyPr/>
                    <a:lstStyle/>
                    <a:p>
                      <a:r>
                        <a:rPr lang="en-US" sz="1400"/>
                        <a:t>Fiber Optic</a:t>
                      </a:r>
                      <a:endParaRPr lang="en-US" sz="1400" dirty="0"/>
                    </a:p>
                  </a:txBody>
                  <a:tcPr/>
                </a:tc>
                <a:tc>
                  <a:txBody>
                    <a:bodyPr/>
                    <a:lstStyle/>
                    <a:p>
                      <a:r>
                        <a:rPr lang="en-US" sz="1400"/>
                        <a:t>550 m (MM) / 10km (SM)</a:t>
                      </a:r>
                      <a:endParaRPr lang="en-US" sz="1400" dirty="0"/>
                    </a:p>
                  </a:txBody>
                  <a:tcPr/>
                </a:tc>
                <a:extLst>
                  <a:ext uri="{0D108BD9-81ED-4DB2-BD59-A6C34878D82A}">
                    <a16:rowId xmlns:a16="http://schemas.microsoft.com/office/drawing/2014/main" val="3948142541"/>
                  </a:ext>
                </a:extLst>
              </a:tr>
              <a:tr h="370840">
                <a:tc>
                  <a:txBody>
                    <a:bodyPr/>
                    <a:lstStyle/>
                    <a:p>
                      <a:r>
                        <a:rPr lang="en-US" sz="1400"/>
                        <a:t>10Gigabit Ethernet</a:t>
                      </a:r>
                      <a:endParaRPr lang="en-US" sz="1400" dirty="0"/>
                    </a:p>
                  </a:txBody>
                  <a:tcPr/>
                </a:tc>
                <a:tc>
                  <a:txBody>
                    <a:bodyPr/>
                    <a:lstStyle/>
                    <a:p>
                      <a:r>
                        <a:rPr lang="en-US" sz="1400"/>
                        <a:t>10GBaseT</a:t>
                      </a:r>
                      <a:endParaRPr lang="en-US" sz="1400" dirty="0"/>
                    </a:p>
                  </a:txBody>
                  <a:tcPr/>
                </a:tc>
                <a:tc>
                  <a:txBody>
                    <a:bodyPr/>
                    <a:lstStyle/>
                    <a:p>
                      <a:r>
                        <a:rPr lang="en-US" sz="1400"/>
                        <a:t>10Gbps</a:t>
                      </a:r>
                      <a:endParaRPr lang="en-US" sz="1400" dirty="0"/>
                    </a:p>
                  </a:txBody>
                  <a:tcPr/>
                </a:tc>
                <a:tc>
                  <a:txBody>
                    <a:bodyPr/>
                    <a:lstStyle/>
                    <a:p>
                      <a:r>
                        <a:rPr lang="en-US" sz="1400"/>
                        <a:t>Twisted Pair Cat 6 or 7</a:t>
                      </a:r>
                      <a:endParaRPr lang="en-US" sz="1400" dirty="0"/>
                    </a:p>
                  </a:txBody>
                  <a:tcPr/>
                </a:tc>
                <a:tc>
                  <a:txBody>
                    <a:bodyPr/>
                    <a:lstStyle/>
                    <a:p>
                      <a:r>
                        <a:rPr lang="en-US" sz="1400"/>
                        <a:t>100 meters</a:t>
                      </a:r>
                      <a:endParaRPr lang="en-US" sz="1400" dirty="0"/>
                    </a:p>
                  </a:txBody>
                  <a:tcPr/>
                </a:tc>
                <a:extLst>
                  <a:ext uri="{0D108BD9-81ED-4DB2-BD59-A6C34878D82A}">
                    <a16:rowId xmlns:a16="http://schemas.microsoft.com/office/drawing/2014/main" val="1624633508"/>
                  </a:ext>
                </a:extLst>
              </a:tr>
              <a:tr h="370840">
                <a:tc>
                  <a:txBody>
                    <a:bodyPr/>
                    <a:lstStyle/>
                    <a:p>
                      <a:endParaRPr lang="en-US" sz="1400" dirty="0"/>
                    </a:p>
                  </a:txBody>
                  <a:tcPr/>
                </a:tc>
                <a:tc>
                  <a:txBody>
                    <a:bodyPr/>
                    <a:lstStyle/>
                    <a:p>
                      <a:r>
                        <a:rPr lang="en-US" sz="1400"/>
                        <a:t>10GBaseSR</a:t>
                      </a:r>
                      <a:endParaRPr lang="en-US" sz="1400" dirty="0"/>
                    </a:p>
                  </a:txBody>
                  <a:tcPr/>
                </a:tc>
                <a:tc>
                  <a:txBody>
                    <a:bodyPr/>
                    <a:lstStyle/>
                    <a:p>
                      <a:endParaRPr lang="en-US" sz="1400" dirty="0"/>
                    </a:p>
                  </a:txBody>
                  <a:tcPr/>
                </a:tc>
                <a:tc>
                  <a:txBody>
                    <a:bodyPr/>
                    <a:lstStyle/>
                    <a:p>
                      <a:r>
                        <a:rPr lang="en-US" sz="1400"/>
                        <a:t>MM Fiber Optic</a:t>
                      </a:r>
                      <a:endParaRPr lang="en-US" sz="1400" dirty="0"/>
                    </a:p>
                  </a:txBody>
                  <a:tcPr/>
                </a:tc>
                <a:tc>
                  <a:txBody>
                    <a:bodyPr/>
                    <a:lstStyle/>
                    <a:p>
                      <a:r>
                        <a:rPr lang="en-US" sz="1400"/>
                        <a:t>300 meters</a:t>
                      </a:r>
                      <a:endParaRPr lang="en-US" sz="1400" dirty="0"/>
                    </a:p>
                  </a:txBody>
                  <a:tcPr/>
                </a:tc>
                <a:extLst>
                  <a:ext uri="{0D108BD9-81ED-4DB2-BD59-A6C34878D82A}">
                    <a16:rowId xmlns:a16="http://schemas.microsoft.com/office/drawing/2014/main" val="773097680"/>
                  </a:ext>
                </a:extLst>
              </a:tr>
              <a:tr h="370840">
                <a:tc>
                  <a:txBody>
                    <a:bodyPr/>
                    <a:lstStyle/>
                    <a:p>
                      <a:endParaRPr lang="en-US" sz="1400" dirty="0"/>
                    </a:p>
                  </a:txBody>
                  <a:tcPr/>
                </a:tc>
                <a:tc>
                  <a:txBody>
                    <a:bodyPr/>
                    <a:lstStyle/>
                    <a:p>
                      <a:r>
                        <a:rPr lang="en-US" sz="1400"/>
                        <a:t>10GBaseLR</a:t>
                      </a:r>
                      <a:endParaRPr lang="en-US" sz="1400" dirty="0"/>
                    </a:p>
                  </a:txBody>
                  <a:tcPr/>
                </a:tc>
                <a:tc>
                  <a:txBody>
                    <a:bodyPr/>
                    <a:lstStyle/>
                    <a:p>
                      <a:endParaRPr lang="en-US" sz="1400" dirty="0"/>
                    </a:p>
                  </a:txBody>
                  <a:tcPr/>
                </a:tc>
                <a:tc>
                  <a:txBody>
                    <a:bodyPr/>
                    <a:lstStyle/>
                    <a:p>
                      <a:r>
                        <a:rPr lang="en-US" sz="1400"/>
                        <a:t>SM Fiber Optic</a:t>
                      </a:r>
                      <a:endParaRPr lang="en-US" sz="1400" dirty="0"/>
                    </a:p>
                  </a:txBody>
                  <a:tcPr/>
                </a:tc>
                <a:tc>
                  <a:txBody>
                    <a:bodyPr/>
                    <a:lstStyle/>
                    <a:p>
                      <a:r>
                        <a:rPr lang="en-US" sz="1400"/>
                        <a:t>10km</a:t>
                      </a:r>
                      <a:endParaRPr lang="en-US" sz="1400" dirty="0"/>
                    </a:p>
                  </a:txBody>
                  <a:tcPr/>
                </a:tc>
                <a:extLst>
                  <a:ext uri="{0D108BD9-81ED-4DB2-BD59-A6C34878D82A}">
                    <a16:rowId xmlns:a16="http://schemas.microsoft.com/office/drawing/2014/main" val="4236148476"/>
                  </a:ext>
                </a:extLst>
              </a:tr>
              <a:tr h="370840">
                <a:tc>
                  <a:txBody>
                    <a:bodyPr/>
                    <a:lstStyle/>
                    <a:p>
                      <a:endParaRPr lang="en-US" sz="1400" dirty="0"/>
                    </a:p>
                  </a:txBody>
                  <a:tcPr/>
                </a:tc>
                <a:tc>
                  <a:txBody>
                    <a:bodyPr/>
                    <a:lstStyle/>
                    <a:p>
                      <a:r>
                        <a:rPr lang="en-US" sz="1400"/>
                        <a:t>10GBaseER</a:t>
                      </a:r>
                      <a:endParaRPr lang="en-US" sz="1400" dirty="0"/>
                    </a:p>
                  </a:txBody>
                  <a:tcPr/>
                </a:tc>
                <a:tc>
                  <a:txBody>
                    <a:bodyPr/>
                    <a:lstStyle/>
                    <a:p>
                      <a:endParaRPr lang="en-US" sz="1400" dirty="0"/>
                    </a:p>
                  </a:txBody>
                  <a:tcPr/>
                </a:tc>
                <a:tc>
                  <a:txBody>
                    <a:bodyPr/>
                    <a:lstStyle/>
                    <a:p>
                      <a:r>
                        <a:rPr lang="en-US" sz="1400"/>
                        <a:t>SM Fiber Optic</a:t>
                      </a:r>
                      <a:endParaRPr lang="en-US" sz="1400" dirty="0"/>
                    </a:p>
                  </a:txBody>
                  <a:tcPr/>
                </a:tc>
                <a:tc>
                  <a:txBody>
                    <a:bodyPr/>
                    <a:lstStyle/>
                    <a:p>
                      <a:r>
                        <a:rPr lang="en-US" sz="1400"/>
                        <a:t>40km</a:t>
                      </a:r>
                      <a:endParaRPr lang="en-US" sz="1400" dirty="0"/>
                    </a:p>
                  </a:txBody>
                  <a:tcPr/>
                </a:tc>
                <a:extLst>
                  <a:ext uri="{0D108BD9-81ED-4DB2-BD59-A6C34878D82A}">
                    <a16:rowId xmlns:a16="http://schemas.microsoft.com/office/drawing/2014/main" val="893610474"/>
                  </a:ext>
                </a:extLst>
              </a:tr>
            </a:tbl>
          </a:graphicData>
        </a:graphic>
      </p:graphicFrame>
    </p:spTree>
    <p:extLst>
      <p:ext uri="{BB962C8B-B14F-4D97-AF65-F5344CB8AC3E}">
        <p14:creationId xmlns:p14="http://schemas.microsoft.com/office/powerpoint/2010/main" val="1654334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D7B26-9096-4420-BE20-F45248D9B848}"/>
              </a:ext>
            </a:extLst>
          </p:cNvPr>
          <p:cNvSpPr>
            <a:spLocks noGrp="1"/>
          </p:cNvSpPr>
          <p:nvPr>
            <p:ph type="title"/>
          </p:nvPr>
        </p:nvSpPr>
        <p:spPr/>
        <p:txBody>
          <a:bodyPr/>
          <a:lstStyle/>
          <a:p>
            <a:pPr algn="ctr"/>
            <a:r>
              <a:rPr lang="en-US">
                <a:cs typeface="Calibri Light"/>
              </a:rPr>
              <a:t>Network Addresses</a:t>
            </a:r>
          </a:p>
        </p:txBody>
      </p:sp>
      <p:sp>
        <p:nvSpPr>
          <p:cNvPr id="3" name="Text Placeholder 2">
            <a:extLst>
              <a:ext uri="{FF2B5EF4-FFF2-40B4-BE49-F238E27FC236}">
                <a16:creationId xmlns:a16="http://schemas.microsoft.com/office/drawing/2014/main" id="{BF42530D-6FED-423B-9276-0D6209B779A6}"/>
              </a:ext>
            </a:extLst>
          </p:cNvPr>
          <p:cNvSpPr>
            <a:spLocks noGrp="1"/>
          </p:cNvSpPr>
          <p:nvPr>
            <p:ph type="body" idx="1"/>
          </p:nvPr>
        </p:nvSpPr>
        <p:spPr/>
        <p:txBody>
          <a:bodyPr/>
          <a:lstStyle/>
          <a:p>
            <a:r>
              <a:rPr lang="en-US">
                <a:cs typeface="Calibri"/>
              </a:rPr>
              <a:t>MAC Address (Physical Address)</a:t>
            </a:r>
            <a:endParaRPr lang="en-US"/>
          </a:p>
        </p:txBody>
      </p:sp>
      <p:sp>
        <p:nvSpPr>
          <p:cNvPr id="4" name="Content Placeholder 3">
            <a:extLst>
              <a:ext uri="{FF2B5EF4-FFF2-40B4-BE49-F238E27FC236}">
                <a16:creationId xmlns:a16="http://schemas.microsoft.com/office/drawing/2014/main" id="{EF12FB20-D32F-435C-A7A5-9FA2D1697BAA}"/>
              </a:ext>
            </a:extLst>
          </p:cNvPr>
          <p:cNvSpPr>
            <a:spLocks noGrp="1"/>
          </p:cNvSpPr>
          <p:nvPr>
            <p:ph sz="half" idx="2"/>
          </p:nvPr>
        </p:nvSpPr>
        <p:spPr/>
        <p:txBody>
          <a:bodyPr vert="horz" lIns="91440" tIns="45720" rIns="91440" bIns="45720" rtlCol="0" anchor="t">
            <a:normAutofit fontScale="47500" lnSpcReduction="20000"/>
          </a:bodyPr>
          <a:lstStyle/>
          <a:p>
            <a:pPr>
              <a:buFont typeface="Arial"/>
              <a:buChar char="•"/>
            </a:pPr>
            <a:r>
              <a:rPr lang="en-US">
                <a:cs typeface="Calibri" panose="020F0502020204030204"/>
              </a:rPr>
              <a:t>The MAC address is a unique hexadecimal identifier burned into the ROM (physically assigned address) of every network interface.</a:t>
            </a:r>
            <a:endParaRPr lang="en-US"/>
          </a:p>
          <a:p>
            <a:pPr>
              <a:buFont typeface="Arial"/>
              <a:buChar char="•"/>
            </a:pPr>
            <a:r>
              <a:rPr lang="en-US">
                <a:cs typeface="Calibri" panose="020F0502020204030204"/>
              </a:rPr>
              <a:t>The MAC address is a 48-bit, 12-digit hexadecimal number (each number ranges from 0–9 or A–F).</a:t>
            </a:r>
            <a:endParaRPr lang="en-US"/>
          </a:p>
          <a:p>
            <a:pPr>
              <a:buFont typeface="Arial"/>
              <a:buChar char="•"/>
            </a:pPr>
            <a:r>
              <a:rPr lang="en-US">
                <a:cs typeface="Calibri" panose="020F0502020204030204"/>
              </a:rPr>
              <a:t>The address is often written as 00-B0-D0-06-BC-AC or 00B0.D006.BCAC (although dashes, periods, and colons can also be used to divide the MAC address segments).</a:t>
            </a:r>
            <a:endParaRPr lang="en-US"/>
          </a:p>
          <a:p>
            <a:pPr>
              <a:buFont typeface="Arial"/>
              <a:buChar char="•"/>
            </a:pPr>
            <a:r>
              <a:rPr lang="en-US">
                <a:cs typeface="Calibri" panose="020F0502020204030204"/>
              </a:rPr>
              <a:t>The MAC address is guaranteed unique through design.</a:t>
            </a:r>
            <a:endParaRPr lang="en-US"/>
          </a:p>
          <a:p>
            <a:pPr marL="971550" lvl="1" indent="-285750">
              <a:buFont typeface="Arial"/>
              <a:buChar char="•"/>
            </a:pPr>
            <a:r>
              <a:rPr lang="en-US">
                <a:cs typeface="Calibri" panose="020F0502020204030204"/>
              </a:rPr>
              <a:t>The first half (first 6 digits) of the MAC address is assigned to each manufacturer.</a:t>
            </a:r>
            <a:endParaRPr lang="en-US"/>
          </a:p>
          <a:p>
            <a:pPr marL="971550" lvl="1" indent="-285750">
              <a:buFont typeface="Arial"/>
              <a:buChar char="•"/>
            </a:pPr>
            <a:r>
              <a:rPr lang="en-US">
                <a:cs typeface="Calibri" panose="020F0502020204030204"/>
              </a:rPr>
              <a:t>The manufacturer determines the rest of the address, assigning a unique value which identifies the host address.</a:t>
            </a:r>
            <a:endParaRPr lang="en-US"/>
          </a:p>
          <a:p>
            <a:pPr lvl="6" indent="0">
              <a:buNone/>
            </a:pPr>
            <a:endParaRPr lang="en-US" dirty="0">
              <a:cs typeface="Calibri"/>
            </a:endParaRPr>
          </a:p>
          <a:p>
            <a:pPr>
              <a:buFont typeface="Arial"/>
              <a:buChar char="•"/>
            </a:pPr>
            <a:r>
              <a:rPr lang="en-US">
                <a:cs typeface="Calibri" panose="020F0502020204030204"/>
              </a:rPr>
              <a:t>Although some network cards allow you to change the MAC address (or specify one of your own choice), this is rarely done in practice.</a:t>
            </a:r>
            <a:endParaRPr lang="en-US"/>
          </a:p>
          <a:p>
            <a:pPr>
              <a:buFont typeface="Arial"/>
              <a:buChar char="•"/>
            </a:pPr>
            <a:r>
              <a:rPr lang="en-US">
                <a:cs typeface="Calibri" panose="020F0502020204030204"/>
              </a:rPr>
              <a:t>When you change the network card, the host will have a new physical device address.</a:t>
            </a:r>
            <a:endParaRPr lang="en-US"/>
          </a:p>
          <a:p>
            <a:pPr>
              <a:buFont typeface="Arial"/>
              <a:buChar char="•"/>
            </a:pPr>
            <a:r>
              <a:rPr lang="en-US">
                <a:cs typeface="Calibri" panose="020F0502020204030204"/>
              </a:rPr>
              <a:t>When you move a device to another network, the physical address remains the same (if the network card has not been changed).</a:t>
            </a:r>
            <a:endParaRPr lang="en-US"/>
          </a:p>
          <a:p>
            <a:pPr marL="0" indent="0">
              <a:buNone/>
            </a:pPr>
            <a:endParaRPr lang="en-US" dirty="0">
              <a:cs typeface="Calibri" panose="020F0502020204030204"/>
            </a:endParaRPr>
          </a:p>
        </p:txBody>
      </p:sp>
      <p:sp>
        <p:nvSpPr>
          <p:cNvPr id="5" name="Text Placeholder 4">
            <a:extLst>
              <a:ext uri="{FF2B5EF4-FFF2-40B4-BE49-F238E27FC236}">
                <a16:creationId xmlns:a16="http://schemas.microsoft.com/office/drawing/2014/main" id="{C6CE122B-9909-4535-9BE1-D511928BBFDA}"/>
              </a:ext>
            </a:extLst>
          </p:cNvPr>
          <p:cNvSpPr>
            <a:spLocks noGrp="1"/>
          </p:cNvSpPr>
          <p:nvPr>
            <p:ph type="body" sz="quarter" idx="3"/>
          </p:nvPr>
        </p:nvSpPr>
        <p:spPr/>
        <p:txBody>
          <a:bodyPr/>
          <a:lstStyle/>
          <a:p>
            <a:r>
              <a:rPr lang="en-US">
                <a:cs typeface="Calibri"/>
              </a:rPr>
              <a:t>IP Address V4 (Logical Address)</a:t>
            </a:r>
            <a:endParaRPr lang="en-US"/>
          </a:p>
        </p:txBody>
      </p:sp>
      <p:sp>
        <p:nvSpPr>
          <p:cNvPr id="6" name="Content Placeholder 5">
            <a:extLst>
              <a:ext uri="{FF2B5EF4-FFF2-40B4-BE49-F238E27FC236}">
                <a16:creationId xmlns:a16="http://schemas.microsoft.com/office/drawing/2014/main" id="{51B0B722-4369-4509-9A11-43EBF55CA0EE}"/>
              </a:ext>
            </a:extLst>
          </p:cNvPr>
          <p:cNvSpPr>
            <a:spLocks noGrp="1"/>
          </p:cNvSpPr>
          <p:nvPr>
            <p:ph sz="quarter" idx="4"/>
          </p:nvPr>
        </p:nvSpPr>
        <p:spPr/>
        <p:txBody>
          <a:bodyPr vert="horz" lIns="91440" tIns="45720" rIns="91440" bIns="45720" rtlCol="0" anchor="t">
            <a:normAutofit fontScale="47500" lnSpcReduction="20000"/>
          </a:bodyPr>
          <a:lstStyle/>
          <a:p>
            <a:pPr>
              <a:buFont typeface="Arial"/>
              <a:buChar char="•"/>
            </a:pPr>
            <a:r>
              <a:rPr lang="en-US">
                <a:cs typeface="Calibri" panose="020F0502020204030204"/>
              </a:rPr>
              <a:t>Is a 32-bit binary number represented as four octets (four 8-bit numbers). Each octet is separated by a period.</a:t>
            </a:r>
            <a:endParaRPr lang="en-US"/>
          </a:p>
          <a:p>
            <a:pPr>
              <a:buFont typeface="Arial"/>
              <a:buChar char="•"/>
            </a:pPr>
            <a:r>
              <a:rPr lang="en-US">
                <a:cs typeface="Calibri" panose="020F0502020204030204"/>
              </a:rPr>
              <a:t>Can be represented in one of two ways:</a:t>
            </a:r>
            <a:endParaRPr lang="en-US"/>
          </a:p>
          <a:p>
            <a:pPr marL="971550" lvl="1" indent="-285750">
              <a:buFont typeface="Arial"/>
              <a:buChar char="•"/>
            </a:pPr>
            <a:r>
              <a:rPr lang="en-US">
                <a:cs typeface="Calibri" panose="020F0502020204030204"/>
              </a:rPr>
              <a:t>Decimal (e.g., 131.107.2.200). In decimal notation, each octet must be between 0 and 255.</a:t>
            </a:r>
            <a:endParaRPr lang="en-US"/>
          </a:p>
          <a:p>
            <a:pPr marL="971550" lvl="1" indent="-285750">
              <a:buFont typeface="Arial"/>
              <a:buChar char="•"/>
            </a:pPr>
            <a:r>
              <a:rPr lang="en-US">
                <a:cs typeface="Calibri" panose="020F0502020204030204"/>
              </a:rPr>
              <a:t>Binary (e.g., 10000011.01101011.00000010.11001000). In binary notation, each octet is an 8-digit number.</a:t>
            </a:r>
            <a:endParaRPr lang="en-US"/>
          </a:p>
          <a:p>
            <a:pPr>
              <a:buFont typeface="Arial"/>
              <a:buChar char="•"/>
            </a:pPr>
            <a:r>
              <a:rPr lang="en-US">
                <a:cs typeface="Calibri" panose="020F0502020204030204"/>
              </a:rPr>
              <a:t>Includes both the network address and the host address.</a:t>
            </a:r>
            <a:endParaRPr lang="en-US"/>
          </a:p>
          <a:p>
            <a:pPr>
              <a:buFont typeface="Arial"/>
              <a:buChar char="•"/>
            </a:pPr>
            <a:r>
              <a:rPr lang="en-US">
                <a:cs typeface="Calibri" panose="020F0502020204030204"/>
              </a:rPr>
              <a:t>Uses a </a:t>
            </a:r>
            <a:r>
              <a:rPr lang="en-US" i="1">
                <a:cs typeface="Calibri" panose="020F0502020204030204"/>
              </a:rPr>
              <a:t>subnet mask</a:t>
            </a:r>
            <a:r>
              <a:rPr lang="en-US">
                <a:cs typeface="Calibri" panose="020F0502020204030204"/>
              </a:rPr>
              <a:t> to differentiate the network and host addresses.</a:t>
            </a:r>
            <a:endParaRPr lang="en-US"/>
          </a:p>
          <a:p>
            <a:pPr marL="0" indent="0">
              <a:buNone/>
            </a:pPr>
            <a:endParaRPr lang="en-US" dirty="0">
              <a:cs typeface="Calibri" panose="020F0502020204030204"/>
            </a:endParaRPr>
          </a:p>
          <a:p>
            <a:pPr marL="0" indent="0">
              <a:buNone/>
            </a:pPr>
            <a:endParaRPr lang="en-US" dirty="0">
              <a:cs typeface="Calibri" panose="020F0502020204030204"/>
            </a:endParaRPr>
          </a:p>
        </p:txBody>
      </p:sp>
      <p:graphicFrame>
        <p:nvGraphicFramePr>
          <p:cNvPr id="9" name="Table 9">
            <a:extLst>
              <a:ext uri="{FF2B5EF4-FFF2-40B4-BE49-F238E27FC236}">
                <a16:creationId xmlns:a16="http://schemas.microsoft.com/office/drawing/2014/main" id="{521FA32E-188D-4C12-A87A-8229C647BFC0}"/>
              </a:ext>
            </a:extLst>
          </p:cNvPr>
          <p:cNvGraphicFramePr>
            <a:graphicFrameLocks noGrp="1"/>
          </p:cNvGraphicFramePr>
          <p:nvPr>
            <p:extLst>
              <p:ext uri="{D42A27DB-BD31-4B8C-83A1-F6EECF244321}">
                <p14:modId xmlns:p14="http://schemas.microsoft.com/office/powerpoint/2010/main" val="130646451"/>
              </p:ext>
            </p:extLst>
          </p:nvPr>
        </p:nvGraphicFramePr>
        <p:xfrm>
          <a:off x="5971091" y="4517435"/>
          <a:ext cx="6132263" cy="1897527"/>
        </p:xfrm>
        <a:graphic>
          <a:graphicData uri="http://schemas.openxmlformats.org/drawingml/2006/table">
            <a:tbl>
              <a:tblPr firstRow="1" bandRow="1">
                <a:tableStyleId>{5C22544A-7EE6-4342-B048-85BDC9FD1C3A}</a:tableStyleId>
              </a:tblPr>
              <a:tblGrid>
                <a:gridCol w="2112543">
                  <a:extLst>
                    <a:ext uri="{9D8B030D-6E8A-4147-A177-3AD203B41FA5}">
                      <a16:colId xmlns:a16="http://schemas.microsoft.com/office/drawing/2014/main" val="403871651"/>
                    </a:ext>
                  </a:extLst>
                </a:gridCol>
                <a:gridCol w="890938">
                  <a:extLst>
                    <a:ext uri="{9D8B030D-6E8A-4147-A177-3AD203B41FA5}">
                      <a16:colId xmlns:a16="http://schemas.microsoft.com/office/drawing/2014/main" val="2463404478"/>
                    </a:ext>
                  </a:extLst>
                </a:gridCol>
                <a:gridCol w="2094174">
                  <a:extLst>
                    <a:ext uri="{9D8B030D-6E8A-4147-A177-3AD203B41FA5}">
                      <a16:colId xmlns:a16="http://schemas.microsoft.com/office/drawing/2014/main" val="3333177314"/>
                    </a:ext>
                  </a:extLst>
                </a:gridCol>
                <a:gridCol w="1034608">
                  <a:extLst>
                    <a:ext uri="{9D8B030D-6E8A-4147-A177-3AD203B41FA5}">
                      <a16:colId xmlns:a16="http://schemas.microsoft.com/office/drawing/2014/main" val="177009917"/>
                    </a:ext>
                  </a:extLst>
                </a:gridCol>
              </a:tblGrid>
              <a:tr h="375447">
                <a:tc>
                  <a:txBody>
                    <a:bodyPr/>
                    <a:lstStyle/>
                    <a:p>
                      <a:r>
                        <a:rPr lang="en-US"/>
                        <a:t>Address Range</a:t>
                      </a:r>
                    </a:p>
                  </a:txBody>
                  <a:tcPr/>
                </a:tc>
                <a:tc>
                  <a:txBody>
                    <a:bodyPr/>
                    <a:lstStyle/>
                    <a:p>
                      <a:r>
                        <a:rPr lang="en-US"/>
                        <a:t>Class</a:t>
                      </a:r>
                    </a:p>
                  </a:txBody>
                  <a:tcPr/>
                </a:tc>
                <a:tc>
                  <a:txBody>
                    <a:bodyPr/>
                    <a:lstStyle/>
                    <a:p>
                      <a:r>
                        <a:rPr lang="en-US"/>
                        <a:t>Default Subnet </a:t>
                      </a:r>
                    </a:p>
                  </a:txBody>
                  <a:tcPr/>
                </a:tc>
                <a:tc>
                  <a:txBody>
                    <a:bodyPr/>
                    <a:lstStyle/>
                    <a:p>
                      <a:r>
                        <a:rPr lang="en-US"/>
                        <a:t>CIDR</a:t>
                      </a:r>
                    </a:p>
                  </a:txBody>
                  <a:tcPr/>
                </a:tc>
                <a:extLst>
                  <a:ext uri="{0D108BD9-81ED-4DB2-BD59-A6C34878D82A}">
                    <a16:rowId xmlns:a16="http://schemas.microsoft.com/office/drawing/2014/main" val="4214542016"/>
                  </a:ext>
                </a:extLst>
              </a:tr>
              <a:tr h="304416">
                <a:tc>
                  <a:txBody>
                    <a:bodyPr/>
                    <a:lstStyle/>
                    <a:p>
                      <a:r>
                        <a:rPr lang="en-US" sz="1200" dirty="0"/>
                        <a:t>1.0.0.0 to </a:t>
                      </a:r>
                      <a:r>
                        <a:rPr lang="en-US" sz="1200"/>
                        <a:t>126.255.255.255</a:t>
                      </a:r>
                      <a:endParaRPr lang="en-US" sz="1200" dirty="0"/>
                    </a:p>
                  </a:txBody>
                  <a:tcPr/>
                </a:tc>
                <a:tc>
                  <a:txBody>
                    <a:bodyPr/>
                    <a:lstStyle/>
                    <a:p>
                      <a:r>
                        <a:rPr lang="en-US" sz="1200"/>
                        <a:t>A</a:t>
                      </a:r>
                      <a:endParaRPr lang="en-US" sz="1200" dirty="0"/>
                    </a:p>
                  </a:txBody>
                  <a:tcPr/>
                </a:tc>
                <a:tc>
                  <a:txBody>
                    <a:bodyPr/>
                    <a:lstStyle/>
                    <a:p>
                      <a:r>
                        <a:rPr lang="en-US" sz="1200"/>
                        <a:t>255.0.0.0</a:t>
                      </a:r>
                      <a:endParaRPr lang="en-US" sz="1200" dirty="0"/>
                    </a:p>
                  </a:txBody>
                  <a:tcPr/>
                </a:tc>
                <a:tc>
                  <a:txBody>
                    <a:bodyPr/>
                    <a:lstStyle/>
                    <a:p>
                      <a:r>
                        <a:rPr lang="en-US" sz="1200"/>
                        <a:t>/8</a:t>
                      </a:r>
                      <a:endParaRPr lang="en-US" sz="1200" dirty="0"/>
                    </a:p>
                  </a:txBody>
                  <a:tcPr/>
                </a:tc>
                <a:extLst>
                  <a:ext uri="{0D108BD9-81ED-4DB2-BD59-A6C34878D82A}">
                    <a16:rowId xmlns:a16="http://schemas.microsoft.com/office/drawing/2014/main" val="3159385582"/>
                  </a:ext>
                </a:extLst>
              </a:tr>
              <a:tr h="304416">
                <a:tc>
                  <a:txBody>
                    <a:bodyPr/>
                    <a:lstStyle/>
                    <a:p>
                      <a:r>
                        <a:rPr lang="en-US" sz="1200"/>
                        <a:t>128.0.0.0 to 191.255.255.255</a:t>
                      </a:r>
                      <a:endParaRPr lang="en-US" sz="1200" dirty="0"/>
                    </a:p>
                  </a:txBody>
                  <a:tcPr/>
                </a:tc>
                <a:tc>
                  <a:txBody>
                    <a:bodyPr/>
                    <a:lstStyle/>
                    <a:p>
                      <a:r>
                        <a:rPr lang="en-US" sz="1200"/>
                        <a:t>B</a:t>
                      </a:r>
                      <a:endParaRPr lang="en-US" sz="1200" dirty="0"/>
                    </a:p>
                  </a:txBody>
                  <a:tcPr/>
                </a:tc>
                <a:tc>
                  <a:txBody>
                    <a:bodyPr/>
                    <a:lstStyle/>
                    <a:p>
                      <a:r>
                        <a:rPr lang="en-US" sz="1200"/>
                        <a:t>255.255.0.0</a:t>
                      </a:r>
                      <a:endParaRPr lang="en-US" sz="1200" dirty="0"/>
                    </a:p>
                  </a:txBody>
                  <a:tcPr/>
                </a:tc>
                <a:tc>
                  <a:txBody>
                    <a:bodyPr/>
                    <a:lstStyle/>
                    <a:p>
                      <a:r>
                        <a:rPr lang="en-US" sz="1200"/>
                        <a:t>/16</a:t>
                      </a:r>
                      <a:endParaRPr lang="en-US" sz="1200" dirty="0"/>
                    </a:p>
                  </a:txBody>
                  <a:tcPr/>
                </a:tc>
                <a:extLst>
                  <a:ext uri="{0D108BD9-81ED-4DB2-BD59-A6C34878D82A}">
                    <a16:rowId xmlns:a16="http://schemas.microsoft.com/office/drawing/2014/main" val="2515937651"/>
                  </a:ext>
                </a:extLst>
              </a:tr>
              <a:tr h="304416">
                <a:tc>
                  <a:txBody>
                    <a:bodyPr/>
                    <a:lstStyle/>
                    <a:p>
                      <a:r>
                        <a:rPr lang="en-US" sz="1200"/>
                        <a:t>192.0.0.0 to 223.255.255.255</a:t>
                      </a:r>
                      <a:endParaRPr lang="en-US" sz="1200" dirty="0"/>
                    </a:p>
                  </a:txBody>
                  <a:tcPr/>
                </a:tc>
                <a:tc>
                  <a:txBody>
                    <a:bodyPr/>
                    <a:lstStyle/>
                    <a:p>
                      <a:r>
                        <a:rPr lang="en-US" sz="1200"/>
                        <a:t>C</a:t>
                      </a:r>
                      <a:endParaRPr lang="en-US" sz="1200" dirty="0"/>
                    </a:p>
                  </a:txBody>
                  <a:tcPr/>
                </a:tc>
                <a:tc>
                  <a:txBody>
                    <a:bodyPr/>
                    <a:lstStyle/>
                    <a:p>
                      <a:r>
                        <a:rPr lang="en-US" sz="1200"/>
                        <a:t>255.255.255.0</a:t>
                      </a:r>
                      <a:endParaRPr lang="en-US" sz="1200" dirty="0"/>
                    </a:p>
                  </a:txBody>
                  <a:tcPr/>
                </a:tc>
                <a:tc>
                  <a:txBody>
                    <a:bodyPr/>
                    <a:lstStyle/>
                    <a:p>
                      <a:r>
                        <a:rPr lang="en-US" sz="1200"/>
                        <a:t>/24</a:t>
                      </a:r>
                      <a:endParaRPr lang="en-US" sz="1200" dirty="0"/>
                    </a:p>
                  </a:txBody>
                  <a:tcPr/>
                </a:tc>
                <a:extLst>
                  <a:ext uri="{0D108BD9-81ED-4DB2-BD59-A6C34878D82A}">
                    <a16:rowId xmlns:a16="http://schemas.microsoft.com/office/drawing/2014/main" val="2996538846"/>
                  </a:ext>
                </a:extLst>
              </a:tr>
              <a:tr h="304416">
                <a:tc>
                  <a:txBody>
                    <a:bodyPr/>
                    <a:lstStyle/>
                    <a:p>
                      <a:r>
                        <a:rPr lang="en-US" sz="1200"/>
                        <a:t>224.0.0.0 to 239.255.255.255</a:t>
                      </a:r>
                      <a:endParaRPr lang="en-US" sz="1200" dirty="0"/>
                    </a:p>
                  </a:txBody>
                  <a:tcPr/>
                </a:tc>
                <a:tc>
                  <a:txBody>
                    <a:bodyPr/>
                    <a:lstStyle/>
                    <a:p>
                      <a:r>
                        <a:rPr lang="en-US" sz="1200"/>
                        <a:t>D</a:t>
                      </a:r>
                      <a:endParaRPr lang="en-US" sz="1200" dirty="0"/>
                    </a:p>
                  </a:txBody>
                  <a:tcPr/>
                </a:tc>
                <a:tc>
                  <a:txBody>
                    <a:bodyPr/>
                    <a:lstStyle/>
                    <a:p>
                      <a:r>
                        <a:rPr lang="en-US" sz="1200"/>
                        <a:t>n/a</a:t>
                      </a:r>
                      <a:endParaRPr lang="en-US" sz="1200" dirty="0"/>
                    </a:p>
                  </a:txBody>
                  <a:tcPr/>
                </a:tc>
                <a:tc>
                  <a:txBody>
                    <a:bodyPr/>
                    <a:lstStyle/>
                    <a:p>
                      <a:r>
                        <a:rPr lang="en-US" sz="1200"/>
                        <a:t>n/a</a:t>
                      </a:r>
                      <a:endParaRPr lang="en-US" sz="1200" dirty="0"/>
                    </a:p>
                  </a:txBody>
                  <a:tcPr/>
                </a:tc>
                <a:extLst>
                  <a:ext uri="{0D108BD9-81ED-4DB2-BD59-A6C34878D82A}">
                    <a16:rowId xmlns:a16="http://schemas.microsoft.com/office/drawing/2014/main" val="2066020029"/>
                  </a:ext>
                </a:extLst>
              </a:tr>
              <a:tr h="304416">
                <a:tc>
                  <a:txBody>
                    <a:bodyPr/>
                    <a:lstStyle/>
                    <a:p>
                      <a:r>
                        <a:rPr lang="en-US" sz="1200"/>
                        <a:t>240.0.0.0 to 255.255.255.255</a:t>
                      </a:r>
                      <a:endParaRPr lang="en-US" sz="1200" dirty="0"/>
                    </a:p>
                  </a:txBody>
                  <a:tcPr/>
                </a:tc>
                <a:tc>
                  <a:txBody>
                    <a:bodyPr/>
                    <a:lstStyle/>
                    <a:p>
                      <a:r>
                        <a:rPr lang="en-US" sz="1200"/>
                        <a:t>E</a:t>
                      </a:r>
                      <a:endParaRPr lang="en-US" sz="1200" dirty="0"/>
                    </a:p>
                  </a:txBody>
                  <a:tcPr/>
                </a:tc>
                <a:tc>
                  <a:txBody>
                    <a:bodyPr/>
                    <a:lstStyle/>
                    <a:p>
                      <a:r>
                        <a:rPr lang="en-US" sz="1200"/>
                        <a:t>n/a</a:t>
                      </a:r>
                      <a:endParaRPr lang="en-US" sz="1200" dirty="0"/>
                    </a:p>
                  </a:txBody>
                  <a:tcPr/>
                </a:tc>
                <a:tc>
                  <a:txBody>
                    <a:bodyPr/>
                    <a:lstStyle/>
                    <a:p>
                      <a:r>
                        <a:rPr lang="en-US" sz="1200"/>
                        <a:t>n/a</a:t>
                      </a:r>
                      <a:endParaRPr lang="en-US" sz="1200" dirty="0"/>
                    </a:p>
                  </a:txBody>
                  <a:tcPr/>
                </a:tc>
                <a:extLst>
                  <a:ext uri="{0D108BD9-81ED-4DB2-BD59-A6C34878D82A}">
                    <a16:rowId xmlns:a16="http://schemas.microsoft.com/office/drawing/2014/main" val="2872178339"/>
                  </a:ext>
                </a:extLst>
              </a:tr>
            </a:tbl>
          </a:graphicData>
        </a:graphic>
      </p:graphicFrame>
    </p:spTree>
    <p:extLst>
      <p:ext uri="{BB962C8B-B14F-4D97-AF65-F5344CB8AC3E}">
        <p14:creationId xmlns:p14="http://schemas.microsoft.com/office/powerpoint/2010/main" val="3873578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452C4-2DFE-40F5-A5AD-635C3A3C6DFB}"/>
              </a:ext>
            </a:extLst>
          </p:cNvPr>
          <p:cNvSpPr>
            <a:spLocks noGrp="1"/>
          </p:cNvSpPr>
          <p:nvPr>
            <p:ph type="title"/>
          </p:nvPr>
        </p:nvSpPr>
        <p:spPr/>
        <p:txBody>
          <a:bodyPr/>
          <a:lstStyle/>
          <a:p>
            <a:pPr algn="ctr"/>
            <a:r>
              <a:rPr lang="en-US">
                <a:cs typeface="Calibri Light"/>
              </a:rPr>
              <a:t>Universal Serial Bus</a:t>
            </a:r>
          </a:p>
        </p:txBody>
      </p:sp>
      <p:graphicFrame>
        <p:nvGraphicFramePr>
          <p:cNvPr id="10" name="Content Placeholder 9">
            <a:extLst>
              <a:ext uri="{FF2B5EF4-FFF2-40B4-BE49-F238E27FC236}">
                <a16:creationId xmlns:a16="http://schemas.microsoft.com/office/drawing/2014/main" id="{ABBEDAF8-7145-428C-A22D-EEB1D8A47BB8}"/>
              </a:ext>
            </a:extLst>
          </p:cNvPr>
          <p:cNvGraphicFramePr>
            <a:graphicFrameLocks noGrp="1"/>
          </p:cNvGraphicFramePr>
          <p:nvPr>
            <p:ph sz="half" idx="1"/>
            <p:extLst>
              <p:ext uri="{D42A27DB-BD31-4B8C-83A1-F6EECF244321}">
                <p14:modId xmlns:p14="http://schemas.microsoft.com/office/powerpoint/2010/main" val="2578834783"/>
              </p:ext>
            </p:extLst>
          </p:nvPr>
        </p:nvGraphicFramePr>
        <p:xfrm>
          <a:off x="838200" y="1825625"/>
          <a:ext cx="5181600" cy="2044390"/>
        </p:xfrm>
        <a:graphic>
          <a:graphicData uri="http://schemas.openxmlformats.org/drawingml/2006/table">
            <a:tbl>
              <a:tblPr firstRow="1" firstCol="1" bandRow="1">
                <a:tableStyleId>{5C22544A-7EE6-4342-B048-85BDC9FD1C3A}</a:tableStyleId>
              </a:tblPr>
              <a:tblGrid>
                <a:gridCol w="2590800">
                  <a:extLst>
                    <a:ext uri="{9D8B030D-6E8A-4147-A177-3AD203B41FA5}">
                      <a16:colId xmlns:a16="http://schemas.microsoft.com/office/drawing/2014/main" val="494981262"/>
                    </a:ext>
                  </a:extLst>
                </a:gridCol>
                <a:gridCol w="2590800">
                  <a:extLst>
                    <a:ext uri="{9D8B030D-6E8A-4147-A177-3AD203B41FA5}">
                      <a16:colId xmlns:a16="http://schemas.microsoft.com/office/drawing/2014/main" val="4205979020"/>
                    </a:ext>
                  </a:extLst>
                </a:gridCol>
              </a:tblGrid>
              <a:tr h="271521">
                <a:tc>
                  <a:txBody>
                    <a:bodyPr/>
                    <a:lstStyle/>
                    <a:p>
                      <a:pPr>
                        <a:spcAft>
                          <a:spcPts val="0"/>
                        </a:spcAft>
                      </a:pPr>
                      <a:r>
                        <a:rPr lang="en-US" sz="1050">
                          <a:effectLst/>
                        </a:rPr>
                        <a:t>Version</a:t>
                      </a:r>
                      <a:endParaRPr lang="en-US">
                        <a:effectLst/>
                      </a:endParaRPr>
                    </a:p>
                  </a:txBody>
                  <a:tcPr marL="68580" marR="68580" marT="0" marB="0"/>
                </a:tc>
                <a:tc>
                  <a:txBody>
                    <a:bodyPr/>
                    <a:lstStyle/>
                    <a:p>
                      <a:pPr>
                        <a:spcAft>
                          <a:spcPts val="0"/>
                        </a:spcAft>
                      </a:pPr>
                      <a:r>
                        <a:rPr lang="en-US" sz="1050">
                          <a:effectLst/>
                        </a:rPr>
                        <a:t>Speed</a:t>
                      </a:r>
                      <a:endParaRPr lang="en-US">
                        <a:effectLst/>
                      </a:endParaRPr>
                    </a:p>
                  </a:txBody>
                  <a:tcPr marL="68580" marR="68580" marT="0" marB="0"/>
                </a:tc>
                <a:extLst>
                  <a:ext uri="{0D108BD9-81ED-4DB2-BD59-A6C34878D82A}">
                    <a16:rowId xmlns:a16="http://schemas.microsoft.com/office/drawing/2014/main" val="265967543"/>
                  </a:ext>
                </a:extLst>
              </a:tr>
              <a:tr h="271521">
                <a:tc>
                  <a:txBody>
                    <a:bodyPr/>
                    <a:lstStyle/>
                    <a:p>
                      <a:pPr algn="ctr">
                        <a:spcAft>
                          <a:spcPts val="0"/>
                        </a:spcAft>
                      </a:pPr>
                      <a:r>
                        <a:rPr lang="en-US" sz="1050">
                          <a:effectLst/>
                        </a:rPr>
                        <a:t>1.1</a:t>
                      </a:r>
                      <a:endParaRPr lang="en-US">
                        <a:effectLst/>
                      </a:endParaRPr>
                    </a:p>
                  </a:txBody>
                  <a:tcPr marL="68580" marR="68580" marT="0" marB="0"/>
                </a:tc>
                <a:tc>
                  <a:txBody>
                    <a:bodyPr/>
                    <a:lstStyle/>
                    <a:p>
                      <a:pPr>
                        <a:spcAft>
                          <a:spcPts val="0"/>
                        </a:spcAft>
                      </a:pPr>
                      <a:r>
                        <a:rPr lang="en-US" sz="1050">
                          <a:effectLst/>
                        </a:rPr>
                        <a:t>Low Speed</a:t>
                      </a:r>
                      <a:endParaRPr lang="en-US">
                        <a:effectLst/>
                      </a:endParaRPr>
                    </a:p>
                  </a:txBody>
                  <a:tcPr marL="68580" marR="68580" marT="0" marB="0"/>
                </a:tc>
                <a:extLst>
                  <a:ext uri="{0D108BD9-81ED-4DB2-BD59-A6C34878D82A}">
                    <a16:rowId xmlns:a16="http://schemas.microsoft.com/office/drawing/2014/main" val="2114389254"/>
                  </a:ext>
                </a:extLst>
              </a:tr>
              <a:tr h="479153">
                <a:tc>
                  <a:txBody>
                    <a:bodyPr/>
                    <a:lstStyle/>
                    <a:p>
                      <a:pPr>
                        <a:spcAft>
                          <a:spcPts val="0"/>
                        </a:spcAft>
                      </a:pPr>
                      <a:r>
                        <a:rPr lang="en-US">
                          <a:effectLst/>
                        </a:rPr>
                        <a:t> </a:t>
                      </a:r>
                    </a:p>
                  </a:txBody>
                  <a:tcPr marL="68580" marR="68580" marT="0" marB="0"/>
                </a:tc>
                <a:tc>
                  <a:txBody>
                    <a:bodyPr/>
                    <a:lstStyle/>
                    <a:p>
                      <a:pPr>
                        <a:spcAft>
                          <a:spcPts val="0"/>
                        </a:spcAft>
                      </a:pPr>
                      <a:r>
                        <a:rPr lang="en-US" sz="1050">
                          <a:effectLst/>
                        </a:rPr>
                        <a:t>Full Speed</a:t>
                      </a:r>
                      <a:endParaRPr lang="en-US">
                        <a:effectLst/>
                      </a:endParaRPr>
                    </a:p>
                  </a:txBody>
                  <a:tcPr marL="68580" marR="68580" marT="0" marB="0"/>
                </a:tc>
                <a:extLst>
                  <a:ext uri="{0D108BD9-81ED-4DB2-BD59-A6C34878D82A}">
                    <a16:rowId xmlns:a16="http://schemas.microsoft.com/office/drawing/2014/main" val="1107189624"/>
                  </a:ext>
                </a:extLst>
              </a:tr>
              <a:tr h="271521">
                <a:tc>
                  <a:txBody>
                    <a:bodyPr/>
                    <a:lstStyle/>
                    <a:p>
                      <a:pPr algn="ctr">
                        <a:spcAft>
                          <a:spcPts val="0"/>
                        </a:spcAft>
                      </a:pPr>
                      <a:r>
                        <a:rPr lang="en-US" sz="1050">
                          <a:effectLst/>
                        </a:rPr>
                        <a:t>2.0</a:t>
                      </a:r>
                      <a:endParaRPr lang="en-US">
                        <a:effectLst/>
                      </a:endParaRPr>
                    </a:p>
                  </a:txBody>
                  <a:tcPr marL="68580" marR="68580" marT="0" marB="0"/>
                </a:tc>
                <a:tc>
                  <a:txBody>
                    <a:bodyPr/>
                    <a:lstStyle/>
                    <a:p>
                      <a:pPr>
                        <a:spcAft>
                          <a:spcPts val="0"/>
                        </a:spcAft>
                      </a:pPr>
                      <a:r>
                        <a:rPr lang="en-US" sz="1050">
                          <a:effectLst/>
                        </a:rPr>
                        <a:t>Hi-Speed</a:t>
                      </a:r>
                      <a:endParaRPr lang="en-US">
                        <a:effectLst/>
                      </a:endParaRPr>
                    </a:p>
                  </a:txBody>
                  <a:tcPr marL="68580" marR="68580" marT="0" marB="0"/>
                </a:tc>
                <a:extLst>
                  <a:ext uri="{0D108BD9-81ED-4DB2-BD59-A6C34878D82A}">
                    <a16:rowId xmlns:a16="http://schemas.microsoft.com/office/drawing/2014/main" val="1655596374"/>
                  </a:ext>
                </a:extLst>
              </a:tr>
              <a:tr h="271521">
                <a:tc>
                  <a:txBody>
                    <a:bodyPr/>
                    <a:lstStyle/>
                    <a:p>
                      <a:pPr algn="ctr">
                        <a:spcAft>
                          <a:spcPts val="0"/>
                        </a:spcAft>
                      </a:pPr>
                      <a:r>
                        <a:rPr lang="en-US" sz="1050">
                          <a:effectLst/>
                        </a:rPr>
                        <a:t>3.0/3.1</a:t>
                      </a:r>
                      <a:endParaRPr lang="en-US">
                        <a:effectLst/>
                      </a:endParaRPr>
                    </a:p>
                  </a:txBody>
                  <a:tcPr marL="68580" marR="68580" marT="0" marB="0"/>
                </a:tc>
                <a:tc>
                  <a:txBody>
                    <a:bodyPr/>
                    <a:lstStyle/>
                    <a:p>
                      <a:pPr>
                        <a:spcAft>
                          <a:spcPts val="0"/>
                        </a:spcAft>
                      </a:pPr>
                      <a:r>
                        <a:rPr lang="en-US" sz="1050">
                          <a:effectLst/>
                        </a:rPr>
                        <a:t>SuperSpeed</a:t>
                      </a:r>
                      <a:endParaRPr lang="en-US">
                        <a:effectLst/>
                      </a:endParaRPr>
                    </a:p>
                  </a:txBody>
                  <a:tcPr marL="68580" marR="68580" marT="0" marB="0"/>
                </a:tc>
                <a:extLst>
                  <a:ext uri="{0D108BD9-81ED-4DB2-BD59-A6C34878D82A}">
                    <a16:rowId xmlns:a16="http://schemas.microsoft.com/office/drawing/2014/main" val="3988826550"/>
                  </a:ext>
                </a:extLst>
              </a:tr>
              <a:tr h="479153">
                <a:tc>
                  <a:txBody>
                    <a:bodyPr/>
                    <a:lstStyle/>
                    <a:p>
                      <a:pPr>
                        <a:spcAft>
                          <a:spcPts val="0"/>
                        </a:spcAft>
                      </a:pPr>
                      <a:r>
                        <a:rPr lang="en-US">
                          <a:effectLst/>
                        </a:rPr>
                        <a:t> </a:t>
                      </a:r>
                    </a:p>
                  </a:txBody>
                  <a:tcPr marL="68580" marR="68580" marT="0" marB="0"/>
                </a:tc>
                <a:tc>
                  <a:txBody>
                    <a:bodyPr/>
                    <a:lstStyle/>
                    <a:p>
                      <a:pPr>
                        <a:spcAft>
                          <a:spcPts val="0"/>
                        </a:spcAft>
                      </a:pPr>
                      <a:r>
                        <a:rPr lang="en-US" sz="1050">
                          <a:effectLst/>
                        </a:rPr>
                        <a:t>SuperSpeed+</a:t>
                      </a:r>
                      <a:endParaRPr lang="en-US">
                        <a:effectLst/>
                      </a:endParaRPr>
                    </a:p>
                  </a:txBody>
                  <a:tcPr marL="68580" marR="68580" marT="0" marB="0"/>
                </a:tc>
                <a:extLst>
                  <a:ext uri="{0D108BD9-81ED-4DB2-BD59-A6C34878D82A}">
                    <a16:rowId xmlns:a16="http://schemas.microsoft.com/office/drawing/2014/main" val="843636349"/>
                  </a:ext>
                </a:extLst>
              </a:tr>
            </a:tbl>
          </a:graphicData>
        </a:graphic>
      </p:graphicFrame>
      <p:graphicFrame>
        <p:nvGraphicFramePr>
          <p:cNvPr id="12" name="Content Placeholder 11">
            <a:extLst>
              <a:ext uri="{FF2B5EF4-FFF2-40B4-BE49-F238E27FC236}">
                <a16:creationId xmlns:a16="http://schemas.microsoft.com/office/drawing/2014/main" id="{70E3861F-B244-4825-BCF9-249A27A161F8}"/>
              </a:ext>
            </a:extLst>
          </p:cNvPr>
          <p:cNvGraphicFramePr>
            <a:graphicFrameLocks noGrp="1"/>
          </p:cNvGraphicFramePr>
          <p:nvPr>
            <p:ph sz="half" idx="2"/>
            <p:extLst>
              <p:ext uri="{D42A27DB-BD31-4B8C-83A1-F6EECF244321}">
                <p14:modId xmlns:p14="http://schemas.microsoft.com/office/powerpoint/2010/main" val="3741005648"/>
              </p:ext>
            </p:extLst>
          </p:nvPr>
        </p:nvGraphicFramePr>
        <p:xfrm>
          <a:off x="6172200" y="1825625"/>
          <a:ext cx="5181600" cy="2072268"/>
        </p:xfrm>
        <a:graphic>
          <a:graphicData uri="http://schemas.openxmlformats.org/drawingml/2006/table">
            <a:tbl>
              <a:tblPr firstRow="1" firstCol="1" bandRow="1">
                <a:tableStyleId>{5C22544A-7EE6-4342-B048-85BDC9FD1C3A}</a:tableStyleId>
              </a:tblPr>
              <a:tblGrid>
                <a:gridCol w="2590800">
                  <a:extLst>
                    <a:ext uri="{9D8B030D-6E8A-4147-A177-3AD203B41FA5}">
                      <a16:colId xmlns:a16="http://schemas.microsoft.com/office/drawing/2014/main" val="4172848582"/>
                    </a:ext>
                  </a:extLst>
                </a:gridCol>
                <a:gridCol w="2590800">
                  <a:extLst>
                    <a:ext uri="{9D8B030D-6E8A-4147-A177-3AD203B41FA5}">
                      <a16:colId xmlns:a16="http://schemas.microsoft.com/office/drawing/2014/main" val="1990588738"/>
                    </a:ext>
                  </a:extLst>
                </a:gridCol>
              </a:tblGrid>
              <a:tr h="345378">
                <a:tc>
                  <a:txBody>
                    <a:bodyPr/>
                    <a:lstStyle/>
                    <a:p>
                      <a:pPr>
                        <a:spcAft>
                          <a:spcPts val="0"/>
                        </a:spcAft>
                      </a:pPr>
                      <a:r>
                        <a:rPr lang="en-US" sz="1050">
                          <a:effectLst/>
                        </a:rPr>
                        <a:t>Data Rate</a:t>
                      </a:r>
                      <a:endParaRPr lang="en-US">
                        <a:effectLst/>
                      </a:endParaRPr>
                    </a:p>
                  </a:txBody>
                  <a:tcPr marL="68580" marR="68580" marT="0" marB="0"/>
                </a:tc>
                <a:tc>
                  <a:txBody>
                    <a:bodyPr/>
                    <a:lstStyle/>
                    <a:p>
                      <a:pPr>
                        <a:spcAft>
                          <a:spcPts val="0"/>
                        </a:spcAft>
                      </a:pPr>
                      <a:r>
                        <a:rPr lang="en-US" sz="1050">
                          <a:effectLst/>
                        </a:rPr>
                        <a:t>Max Cable Length</a:t>
                      </a:r>
                      <a:endParaRPr lang="en-US">
                        <a:effectLst/>
                      </a:endParaRPr>
                    </a:p>
                  </a:txBody>
                  <a:tcPr marL="68580" marR="68580" marT="0" marB="0"/>
                </a:tc>
                <a:extLst>
                  <a:ext uri="{0D108BD9-81ED-4DB2-BD59-A6C34878D82A}">
                    <a16:rowId xmlns:a16="http://schemas.microsoft.com/office/drawing/2014/main" val="1116922950"/>
                  </a:ext>
                </a:extLst>
              </a:tr>
              <a:tr h="345378">
                <a:tc>
                  <a:txBody>
                    <a:bodyPr/>
                    <a:lstStyle/>
                    <a:p>
                      <a:pPr>
                        <a:spcAft>
                          <a:spcPts val="0"/>
                        </a:spcAft>
                      </a:pPr>
                      <a:r>
                        <a:rPr lang="en-US" sz="1050">
                          <a:effectLst/>
                        </a:rPr>
                        <a:t>1.5 Mbps</a:t>
                      </a:r>
                      <a:endParaRPr lang="en-US">
                        <a:effectLst/>
                      </a:endParaRPr>
                    </a:p>
                  </a:txBody>
                  <a:tcPr marL="68580" marR="68580" marT="0" marB="0"/>
                </a:tc>
                <a:tc>
                  <a:txBody>
                    <a:bodyPr/>
                    <a:lstStyle/>
                    <a:p>
                      <a:pPr>
                        <a:spcAft>
                          <a:spcPts val="0"/>
                        </a:spcAft>
                      </a:pPr>
                      <a:r>
                        <a:rPr lang="en-US" sz="1050">
                          <a:effectLst/>
                        </a:rPr>
                        <a:t>3 m</a:t>
                      </a:r>
                      <a:endParaRPr lang="en-US">
                        <a:effectLst/>
                      </a:endParaRPr>
                    </a:p>
                  </a:txBody>
                  <a:tcPr marL="68580" marR="68580" marT="0" marB="0"/>
                </a:tc>
                <a:extLst>
                  <a:ext uri="{0D108BD9-81ED-4DB2-BD59-A6C34878D82A}">
                    <a16:rowId xmlns:a16="http://schemas.microsoft.com/office/drawing/2014/main" val="346637064"/>
                  </a:ext>
                </a:extLst>
              </a:tr>
              <a:tr h="345378">
                <a:tc>
                  <a:txBody>
                    <a:bodyPr/>
                    <a:lstStyle/>
                    <a:p>
                      <a:pPr>
                        <a:spcAft>
                          <a:spcPts val="0"/>
                        </a:spcAft>
                      </a:pPr>
                      <a:r>
                        <a:rPr lang="en-US" sz="1050">
                          <a:effectLst/>
                        </a:rPr>
                        <a:t>12 Mbps</a:t>
                      </a:r>
                      <a:endParaRPr lang="en-US">
                        <a:effectLst/>
                      </a:endParaRPr>
                    </a:p>
                  </a:txBody>
                  <a:tcPr marL="68580" marR="68580" marT="0" marB="0"/>
                </a:tc>
                <a:tc>
                  <a:txBody>
                    <a:bodyPr/>
                    <a:lstStyle/>
                    <a:p>
                      <a:pPr>
                        <a:spcAft>
                          <a:spcPts val="0"/>
                        </a:spcAft>
                      </a:pPr>
                      <a:r>
                        <a:rPr lang="en-US" sz="1050">
                          <a:effectLst/>
                        </a:rPr>
                        <a:t>5 m</a:t>
                      </a:r>
                      <a:endParaRPr lang="en-US">
                        <a:effectLst/>
                      </a:endParaRPr>
                    </a:p>
                  </a:txBody>
                  <a:tcPr marL="68580" marR="68580" marT="0" marB="0"/>
                </a:tc>
                <a:extLst>
                  <a:ext uri="{0D108BD9-81ED-4DB2-BD59-A6C34878D82A}">
                    <a16:rowId xmlns:a16="http://schemas.microsoft.com/office/drawing/2014/main" val="1652840874"/>
                  </a:ext>
                </a:extLst>
              </a:tr>
              <a:tr h="345378">
                <a:tc>
                  <a:txBody>
                    <a:bodyPr/>
                    <a:lstStyle/>
                    <a:p>
                      <a:pPr>
                        <a:spcAft>
                          <a:spcPts val="0"/>
                        </a:spcAft>
                      </a:pPr>
                      <a:r>
                        <a:rPr lang="en-US" sz="1050">
                          <a:effectLst/>
                        </a:rPr>
                        <a:t>480 Mbps</a:t>
                      </a:r>
                      <a:endParaRPr lang="en-US">
                        <a:effectLst/>
                      </a:endParaRPr>
                    </a:p>
                  </a:txBody>
                  <a:tcPr marL="68580" marR="68580" marT="0" marB="0"/>
                </a:tc>
                <a:tc>
                  <a:txBody>
                    <a:bodyPr/>
                    <a:lstStyle/>
                    <a:p>
                      <a:pPr>
                        <a:spcAft>
                          <a:spcPts val="0"/>
                        </a:spcAft>
                      </a:pPr>
                      <a:r>
                        <a:rPr lang="en-US" sz="1050">
                          <a:effectLst/>
                        </a:rPr>
                        <a:t>5 m</a:t>
                      </a:r>
                      <a:endParaRPr lang="en-US">
                        <a:effectLst/>
                      </a:endParaRPr>
                    </a:p>
                  </a:txBody>
                  <a:tcPr marL="68580" marR="68580" marT="0" marB="0"/>
                </a:tc>
                <a:extLst>
                  <a:ext uri="{0D108BD9-81ED-4DB2-BD59-A6C34878D82A}">
                    <a16:rowId xmlns:a16="http://schemas.microsoft.com/office/drawing/2014/main" val="1924949896"/>
                  </a:ext>
                </a:extLst>
              </a:tr>
              <a:tr h="345378">
                <a:tc>
                  <a:txBody>
                    <a:bodyPr/>
                    <a:lstStyle/>
                    <a:p>
                      <a:pPr>
                        <a:spcAft>
                          <a:spcPts val="0"/>
                        </a:spcAft>
                      </a:pPr>
                      <a:r>
                        <a:rPr lang="en-US" sz="1050">
                          <a:effectLst/>
                        </a:rPr>
                        <a:t>Up to 5 Gbps</a:t>
                      </a:r>
                      <a:endParaRPr lang="en-US">
                        <a:effectLst/>
                      </a:endParaRPr>
                    </a:p>
                  </a:txBody>
                  <a:tcPr marL="68580" marR="68580" marT="0" marB="0"/>
                </a:tc>
                <a:tc>
                  <a:txBody>
                    <a:bodyPr/>
                    <a:lstStyle/>
                    <a:p>
                      <a:pPr>
                        <a:spcAft>
                          <a:spcPts val="0"/>
                        </a:spcAft>
                      </a:pPr>
                      <a:r>
                        <a:rPr lang="en-US" sz="1050">
                          <a:effectLst/>
                        </a:rPr>
                        <a:t>3 m</a:t>
                      </a:r>
                      <a:endParaRPr lang="en-US">
                        <a:effectLst/>
                      </a:endParaRPr>
                    </a:p>
                  </a:txBody>
                  <a:tcPr marL="68580" marR="68580" marT="0" marB="0"/>
                </a:tc>
                <a:extLst>
                  <a:ext uri="{0D108BD9-81ED-4DB2-BD59-A6C34878D82A}">
                    <a16:rowId xmlns:a16="http://schemas.microsoft.com/office/drawing/2014/main" val="652888312"/>
                  </a:ext>
                </a:extLst>
              </a:tr>
              <a:tr h="345378">
                <a:tc>
                  <a:txBody>
                    <a:bodyPr/>
                    <a:lstStyle/>
                    <a:p>
                      <a:pPr>
                        <a:spcAft>
                          <a:spcPts val="0"/>
                        </a:spcAft>
                      </a:pPr>
                      <a:r>
                        <a:rPr lang="en-US" sz="1050">
                          <a:effectLst/>
                        </a:rPr>
                        <a:t>Up to 10 Gbps</a:t>
                      </a:r>
                      <a:endParaRPr lang="en-US">
                        <a:effectLst/>
                      </a:endParaRPr>
                    </a:p>
                  </a:txBody>
                  <a:tcPr marL="68580" marR="68580" marT="0" marB="0"/>
                </a:tc>
                <a:tc>
                  <a:txBody>
                    <a:bodyPr/>
                    <a:lstStyle/>
                    <a:p>
                      <a:pPr>
                        <a:spcAft>
                          <a:spcPts val="0"/>
                        </a:spcAft>
                      </a:pPr>
                      <a:r>
                        <a:rPr lang="en-US" sz="1050">
                          <a:effectLst/>
                        </a:rPr>
                        <a:t>5 m</a:t>
                      </a:r>
                      <a:endParaRPr lang="en-US">
                        <a:effectLst/>
                      </a:endParaRPr>
                    </a:p>
                  </a:txBody>
                  <a:tcPr marL="68580" marR="68580" marT="0" marB="0"/>
                </a:tc>
                <a:extLst>
                  <a:ext uri="{0D108BD9-81ED-4DB2-BD59-A6C34878D82A}">
                    <a16:rowId xmlns:a16="http://schemas.microsoft.com/office/drawing/2014/main" val="3653183767"/>
                  </a:ext>
                </a:extLst>
              </a:tr>
            </a:tbl>
          </a:graphicData>
        </a:graphic>
      </p:graphicFrame>
    </p:spTree>
    <p:extLst>
      <p:ext uri="{BB962C8B-B14F-4D97-AF65-F5344CB8AC3E}">
        <p14:creationId xmlns:p14="http://schemas.microsoft.com/office/powerpoint/2010/main" val="3728719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D553F5B-D1C9-4F71-B9B5-E0FE16E3CE16}"/>
              </a:ext>
            </a:extLst>
          </p:cNvPr>
          <p:cNvGraphicFramePr>
            <a:graphicFrameLocks noGrp="1"/>
          </p:cNvGraphicFramePr>
          <p:nvPr>
            <p:extLst>
              <p:ext uri="{D42A27DB-BD31-4B8C-83A1-F6EECF244321}">
                <p14:modId xmlns:p14="http://schemas.microsoft.com/office/powerpoint/2010/main" val="971161996"/>
              </p:ext>
            </p:extLst>
          </p:nvPr>
        </p:nvGraphicFramePr>
        <p:xfrm>
          <a:off x="2034092" y="558023"/>
          <a:ext cx="8168640" cy="6040120"/>
        </p:xfrm>
        <a:graphic>
          <a:graphicData uri="http://schemas.openxmlformats.org/drawingml/2006/table">
            <a:tbl>
              <a:tblPr firstRow="1" bandRow="1">
                <a:tableStyleId>{5C22544A-7EE6-4342-B048-85BDC9FD1C3A}</a:tableStyleId>
              </a:tblPr>
              <a:tblGrid>
                <a:gridCol w="2722880">
                  <a:extLst>
                    <a:ext uri="{9D8B030D-6E8A-4147-A177-3AD203B41FA5}">
                      <a16:colId xmlns:a16="http://schemas.microsoft.com/office/drawing/2014/main" val="2105671250"/>
                    </a:ext>
                  </a:extLst>
                </a:gridCol>
                <a:gridCol w="2722880">
                  <a:extLst>
                    <a:ext uri="{9D8B030D-6E8A-4147-A177-3AD203B41FA5}">
                      <a16:colId xmlns:a16="http://schemas.microsoft.com/office/drawing/2014/main" val="2697600759"/>
                    </a:ext>
                  </a:extLst>
                </a:gridCol>
                <a:gridCol w="2722880">
                  <a:extLst>
                    <a:ext uri="{9D8B030D-6E8A-4147-A177-3AD203B41FA5}">
                      <a16:colId xmlns:a16="http://schemas.microsoft.com/office/drawing/2014/main" val="3424888507"/>
                    </a:ext>
                  </a:extLst>
                </a:gridCol>
              </a:tblGrid>
              <a:tr h="370840">
                <a:tc>
                  <a:txBody>
                    <a:bodyPr/>
                    <a:lstStyle/>
                    <a:p>
                      <a:r>
                        <a:rPr lang="en-US" dirty="0"/>
                        <a:t>Protocol</a:t>
                      </a:r>
                    </a:p>
                  </a:txBody>
                  <a:tcPr/>
                </a:tc>
                <a:tc>
                  <a:txBody>
                    <a:bodyPr/>
                    <a:lstStyle/>
                    <a:p>
                      <a:pPr algn="ctr"/>
                      <a:r>
                        <a:rPr lang="en-US" dirty="0"/>
                        <a:t>Default Port(s)</a:t>
                      </a:r>
                    </a:p>
                  </a:txBody>
                  <a:tcPr/>
                </a:tc>
                <a:tc>
                  <a:txBody>
                    <a:bodyPr/>
                    <a:lstStyle/>
                    <a:p>
                      <a:r>
                        <a:rPr lang="en-US" dirty="0"/>
                        <a:t>Description</a:t>
                      </a:r>
                    </a:p>
                  </a:txBody>
                  <a:tcPr/>
                </a:tc>
                <a:extLst>
                  <a:ext uri="{0D108BD9-81ED-4DB2-BD59-A6C34878D82A}">
                    <a16:rowId xmlns:a16="http://schemas.microsoft.com/office/drawing/2014/main" val="1376265386"/>
                  </a:ext>
                </a:extLst>
              </a:tr>
              <a:tr h="370840">
                <a:tc>
                  <a:txBody>
                    <a:bodyPr/>
                    <a:lstStyle/>
                    <a:p>
                      <a:pPr lvl="0">
                        <a:buNone/>
                      </a:pPr>
                      <a:r>
                        <a:rPr lang="en-US" sz="1800" b="0" i="0" u="none" strike="noStrike" noProof="0" dirty="0">
                          <a:solidFill>
                            <a:srgbClr val="000000"/>
                          </a:solidFill>
                          <a:latin typeface="Calibri"/>
                        </a:rPr>
                        <a:t>Hypertext Transfer Protocol (HTTP)</a:t>
                      </a:r>
                      <a:endParaRPr lang="en-US" dirty="0"/>
                    </a:p>
                  </a:txBody>
                  <a:tcPr/>
                </a:tc>
                <a:tc>
                  <a:txBody>
                    <a:bodyPr/>
                    <a:lstStyle/>
                    <a:p>
                      <a:pPr algn="ctr"/>
                      <a:r>
                        <a:rPr lang="en-US" dirty="0"/>
                        <a:t>80</a:t>
                      </a:r>
                    </a:p>
                  </a:txBody>
                  <a:tcPr/>
                </a:tc>
                <a:tc>
                  <a:txBody>
                    <a:bodyPr/>
                    <a:lstStyle/>
                    <a:p>
                      <a:pPr lvl="0">
                        <a:buNone/>
                      </a:pPr>
                      <a:r>
                        <a:rPr lang="en-US" sz="1200" b="0" i="0" u="none" strike="noStrike" noProof="0" dirty="0">
                          <a:solidFill>
                            <a:srgbClr val="000000"/>
                          </a:solidFill>
                          <a:latin typeface="Calibri"/>
                        </a:rPr>
                        <a:t>HTTP is used by web browsers and web servers to exchange files (such as web pages) through the World Wide Web and intranets. </a:t>
                      </a:r>
                      <a:endParaRPr lang="en-US" sz="1200" dirty="0"/>
                    </a:p>
                  </a:txBody>
                  <a:tcPr/>
                </a:tc>
                <a:extLst>
                  <a:ext uri="{0D108BD9-81ED-4DB2-BD59-A6C34878D82A}">
                    <a16:rowId xmlns:a16="http://schemas.microsoft.com/office/drawing/2014/main" val="1773001253"/>
                  </a:ext>
                </a:extLst>
              </a:tr>
              <a:tr h="370840">
                <a:tc>
                  <a:txBody>
                    <a:bodyPr/>
                    <a:lstStyle/>
                    <a:p>
                      <a:pPr lvl="0">
                        <a:buNone/>
                      </a:pPr>
                      <a:r>
                        <a:rPr lang="en-US" sz="1800" b="0" i="0" u="none" strike="noStrike" noProof="0" dirty="0">
                          <a:solidFill>
                            <a:srgbClr val="000000"/>
                          </a:solidFill>
                          <a:latin typeface="Calibri"/>
                        </a:rPr>
                        <a:t>HTTP over SSL (HTTPS)</a:t>
                      </a:r>
                      <a:endParaRPr lang="en-US" dirty="0"/>
                    </a:p>
                  </a:txBody>
                  <a:tcPr/>
                </a:tc>
                <a:tc>
                  <a:txBody>
                    <a:bodyPr/>
                    <a:lstStyle/>
                    <a:p>
                      <a:pPr algn="ctr"/>
                      <a:r>
                        <a:rPr lang="en-US" dirty="0"/>
                        <a:t>443</a:t>
                      </a:r>
                    </a:p>
                  </a:txBody>
                  <a:tcPr/>
                </a:tc>
                <a:tc>
                  <a:txBody>
                    <a:bodyPr/>
                    <a:lstStyle/>
                    <a:p>
                      <a:pPr lvl="0">
                        <a:buNone/>
                      </a:pPr>
                      <a:r>
                        <a:rPr lang="en-US" sz="1400" b="0" i="0" u="none" strike="noStrike" noProof="0" dirty="0">
                          <a:solidFill>
                            <a:srgbClr val="000000"/>
                          </a:solidFill>
                          <a:latin typeface="Calibri"/>
                        </a:rPr>
                        <a:t>HTTPS is a secure form of HTTP that uses SSL as a sublayer for security</a:t>
                      </a:r>
                      <a:endParaRPr lang="en-US" sz="1400" dirty="0"/>
                    </a:p>
                  </a:txBody>
                  <a:tcPr/>
                </a:tc>
                <a:extLst>
                  <a:ext uri="{0D108BD9-81ED-4DB2-BD59-A6C34878D82A}">
                    <a16:rowId xmlns:a16="http://schemas.microsoft.com/office/drawing/2014/main" val="3490187038"/>
                  </a:ext>
                </a:extLst>
              </a:tr>
              <a:tr h="370840">
                <a:tc>
                  <a:txBody>
                    <a:bodyPr/>
                    <a:lstStyle/>
                    <a:p>
                      <a:pPr lvl="0">
                        <a:buNone/>
                      </a:pPr>
                      <a:r>
                        <a:rPr lang="en-US" sz="1800" b="0" i="0" u="none" strike="noStrike" noProof="0" dirty="0">
                          <a:solidFill>
                            <a:srgbClr val="000000"/>
                          </a:solidFill>
                          <a:latin typeface="Calibri"/>
                        </a:rPr>
                        <a:t>File Transfer Protocol (FTP)</a:t>
                      </a:r>
                      <a:endParaRPr lang="en-US" dirty="0"/>
                    </a:p>
                  </a:txBody>
                  <a:tcPr/>
                </a:tc>
                <a:tc>
                  <a:txBody>
                    <a:bodyPr/>
                    <a:lstStyle/>
                    <a:p>
                      <a:pPr algn="ctr"/>
                      <a:r>
                        <a:rPr lang="en-US" dirty="0"/>
                        <a:t>21</a:t>
                      </a:r>
                    </a:p>
                  </a:txBody>
                  <a:tcPr/>
                </a:tc>
                <a:tc>
                  <a:txBody>
                    <a:bodyPr/>
                    <a:lstStyle/>
                    <a:p>
                      <a:pPr lvl="0">
                        <a:buNone/>
                      </a:pPr>
                      <a:r>
                        <a:rPr lang="en-US" sz="1400" b="0" i="0" u="none" strike="noStrike" noProof="0" dirty="0">
                          <a:solidFill>
                            <a:srgbClr val="000000"/>
                          </a:solidFill>
                          <a:latin typeface="Calibri"/>
                        </a:rPr>
                        <a:t>FTP provides a generic method of transferring files</a:t>
                      </a:r>
                      <a:endParaRPr lang="en-US" sz="1400" dirty="0"/>
                    </a:p>
                  </a:txBody>
                  <a:tcPr/>
                </a:tc>
                <a:extLst>
                  <a:ext uri="{0D108BD9-81ED-4DB2-BD59-A6C34878D82A}">
                    <a16:rowId xmlns:a16="http://schemas.microsoft.com/office/drawing/2014/main" val="3290547809"/>
                  </a:ext>
                </a:extLst>
              </a:tr>
              <a:tr h="370840">
                <a:tc>
                  <a:txBody>
                    <a:bodyPr/>
                    <a:lstStyle/>
                    <a:p>
                      <a:pPr lvl="0">
                        <a:buNone/>
                      </a:pPr>
                      <a:r>
                        <a:rPr lang="en-US" sz="1800" b="0" i="0" u="none" strike="noStrike" noProof="0" dirty="0">
                          <a:solidFill>
                            <a:srgbClr val="000000"/>
                          </a:solidFill>
                          <a:latin typeface="Calibri"/>
                        </a:rPr>
                        <a:t>Simple Mail Transfer Protocol (SMTP)</a:t>
                      </a:r>
                      <a:endParaRPr lang="en-US" dirty="0"/>
                    </a:p>
                  </a:txBody>
                  <a:tcPr/>
                </a:tc>
                <a:tc>
                  <a:txBody>
                    <a:bodyPr/>
                    <a:lstStyle/>
                    <a:p>
                      <a:pPr algn="ctr"/>
                      <a:r>
                        <a:rPr lang="en-US" dirty="0"/>
                        <a:t>25</a:t>
                      </a:r>
                    </a:p>
                  </a:txBody>
                  <a:tcPr/>
                </a:tc>
                <a:tc>
                  <a:txBody>
                    <a:bodyPr/>
                    <a:lstStyle/>
                    <a:p>
                      <a:pPr lvl="0">
                        <a:buNone/>
                      </a:pPr>
                      <a:r>
                        <a:rPr lang="en-US" sz="1200" b="0" i="0" u="none" strike="noStrike" noProof="0" dirty="0">
                          <a:solidFill>
                            <a:srgbClr val="000000"/>
                          </a:solidFill>
                          <a:latin typeface="Calibri"/>
                        </a:rPr>
                        <a:t>SMTP is used to route electronic mail through the internetwork. Email applications provide the interface to communicate with SMTP or mail servers.</a:t>
                      </a:r>
                      <a:endParaRPr lang="en-US" sz="1200" dirty="0"/>
                    </a:p>
                  </a:txBody>
                  <a:tcPr/>
                </a:tc>
                <a:extLst>
                  <a:ext uri="{0D108BD9-81ED-4DB2-BD59-A6C34878D82A}">
                    <a16:rowId xmlns:a16="http://schemas.microsoft.com/office/drawing/2014/main" val="3415776732"/>
                  </a:ext>
                </a:extLst>
              </a:tr>
              <a:tr h="370840">
                <a:tc>
                  <a:txBody>
                    <a:bodyPr/>
                    <a:lstStyle/>
                    <a:p>
                      <a:pPr lvl="0">
                        <a:buNone/>
                      </a:pPr>
                      <a:r>
                        <a:rPr lang="en-US" sz="1800" b="0" i="0" u="none" strike="noStrike" noProof="0" dirty="0">
                          <a:solidFill>
                            <a:srgbClr val="000000"/>
                          </a:solidFill>
                          <a:latin typeface="Calibri"/>
                        </a:rPr>
                        <a:t>Internet Message Access Protocol (IMAP)</a:t>
                      </a:r>
                      <a:endParaRPr lang="en-US" dirty="0"/>
                    </a:p>
                  </a:txBody>
                  <a:tcPr/>
                </a:tc>
                <a:tc>
                  <a:txBody>
                    <a:bodyPr/>
                    <a:lstStyle/>
                    <a:p>
                      <a:pPr algn="ctr"/>
                      <a:r>
                        <a:rPr lang="en-US" dirty="0"/>
                        <a:t>143</a:t>
                      </a:r>
                    </a:p>
                  </a:txBody>
                  <a:tcPr/>
                </a:tc>
                <a:tc>
                  <a:txBody>
                    <a:bodyPr/>
                    <a:lstStyle/>
                    <a:p>
                      <a:pPr lvl="0">
                        <a:buNone/>
                      </a:pPr>
                      <a:r>
                        <a:rPr lang="en-US" sz="1200" b="0" i="0" u="none" strike="noStrike" noProof="0" dirty="0">
                          <a:solidFill>
                            <a:srgbClr val="000000"/>
                          </a:solidFill>
                          <a:latin typeface="Calibri"/>
                        </a:rPr>
                        <a:t>IMAP is an email retrieval protocol designed to enable users to access their email from various locations without the need to transfer messages or files back and forth between computers</a:t>
                      </a:r>
                      <a:endParaRPr lang="en-US" sz="1200" dirty="0"/>
                    </a:p>
                  </a:txBody>
                  <a:tcPr/>
                </a:tc>
                <a:extLst>
                  <a:ext uri="{0D108BD9-81ED-4DB2-BD59-A6C34878D82A}">
                    <a16:rowId xmlns:a16="http://schemas.microsoft.com/office/drawing/2014/main" val="3165778373"/>
                  </a:ext>
                </a:extLst>
              </a:tr>
              <a:tr h="370840">
                <a:tc>
                  <a:txBody>
                    <a:bodyPr/>
                    <a:lstStyle/>
                    <a:p>
                      <a:pPr lvl="0">
                        <a:buNone/>
                      </a:pPr>
                      <a:r>
                        <a:rPr lang="en-US" sz="1800" b="0" i="0" u="none" strike="noStrike" noProof="0" dirty="0">
                          <a:solidFill>
                            <a:srgbClr val="000000"/>
                          </a:solidFill>
                          <a:latin typeface="Calibri"/>
                        </a:rPr>
                        <a:t>Post Office Protocol 3 (POP3)</a:t>
                      </a:r>
                      <a:endParaRPr lang="en-US" dirty="0"/>
                    </a:p>
                  </a:txBody>
                  <a:tcPr/>
                </a:tc>
                <a:tc>
                  <a:txBody>
                    <a:bodyPr/>
                    <a:lstStyle/>
                    <a:p>
                      <a:pPr algn="ctr"/>
                      <a:r>
                        <a:rPr lang="en-US" dirty="0"/>
                        <a:t>110</a:t>
                      </a:r>
                    </a:p>
                  </a:txBody>
                  <a:tcPr/>
                </a:tc>
                <a:tc>
                  <a:txBody>
                    <a:bodyPr/>
                    <a:lstStyle/>
                    <a:p>
                      <a:pPr lvl="0">
                        <a:buNone/>
                      </a:pPr>
                      <a:r>
                        <a:rPr lang="en-US" sz="1200" b="0" i="0" u="none" strike="noStrike" noProof="0" dirty="0">
                          <a:solidFill>
                            <a:srgbClr val="000000"/>
                          </a:solidFill>
                          <a:latin typeface="Calibri"/>
                        </a:rPr>
                        <a:t>POP3 is part of the IP protocol suite and used to retrieve email from a remote server to a local client over an IP connection</a:t>
                      </a:r>
                      <a:endParaRPr lang="en-US" sz="1200" dirty="0"/>
                    </a:p>
                  </a:txBody>
                  <a:tcPr/>
                </a:tc>
                <a:extLst>
                  <a:ext uri="{0D108BD9-81ED-4DB2-BD59-A6C34878D82A}">
                    <a16:rowId xmlns:a16="http://schemas.microsoft.com/office/drawing/2014/main" val="1493927559"/>
                  </a:ext>
                </a:extLst>
              </a:tr>
              <a:tr h="370840">
                <a:tc>
                  <a:txBody>
                    <a:bodyPr/>
                    <a:lstStyle/>
                    <a:p>
                      <a:pPr lvl="0">
                        <a:buNone/>
                      </a:pPr>
                      <a:r>
                        <a:rPr lang="en-US" sz="1800" b="0" i="0" u="none" strike="noStrike" noProof="0" dirty="0">
                          <a:solidFill>
                            <a:srgbClr val="000000"/>
                          </a:solidFill>
                          <a:latin typeface="Calibri"/>
                        </a:rPr>
                        <a:t>Remote Desktop Protocol (RDP)</a:t>
                      </a:r>
                      <a:endParaRPr lang="en-US" dirty="0"/>
                    </a:p>
                  </a:txBody>
                  <a:tcPr/>
                </a:tc>
                <a:tc>
                  <a:txBody>
                    <a:bodyPr/>
                    <a:lstStyle/>
                    <a:p>
                      <a:pPr algn="ctr"/>
                      <a:r>
                        <a:rPr lang="en-US" dirty="0"/>
                        <a:t>3389</a:t>
                      </a:r>
                    </a:p>
                  </a:txBody>
                  <a:tcPr/>
                </a:tc>
                <a:tc>
                  <a:txBody>
                    <a:bodyPr/>
                    <a:lstStyle/>
                    <a:p>
                      <a:pPr lvl="0">
                        <a:buNone/>
                      </a:pPr>
                      <a:r>
                        <a:rPr lang="en-US" sz="1400" b="0" i="0" u="none" strike="noStrike" noProof="0" dirty="0">
                          <a:solidFill>
                            <a:srgbClr val="000000"/>
                          </a:solidFill>
                          <a:latin typeface="Calibri"/>
                        </a:rPr>
                        <a:t>RDP allows you to view and use the graphical desktop of a remote computer system as if you were sitting in front of it</a:t>
                      </a:r>
                      <a:endParaRPr lang="en-US" sz="1400" dirty="0"/>
                    </a:p>
                  </a:txBody>
                  <a:tcPr/>
                </a:tc>
                <a:extLst>
                  <a:ext uri="{0D108BD9-81ED-4DB2-BD59-A6C34878D82A}">
                    <a16:rowId xmlns:a16="http://schemas.microsoft.com/office/drawing/2014/main" val="2438201398"/>
                  </a:ext>
                </a:extLst>
              </a:tr>
            </a:tbl>
          </a:graphicData>
        </a:graphic>
      </p:graphicFrame>
      <p:sp>
        <p:nvSpPr>
          <p:cNvPr id="4" name="TextBox 3">
            <a:extLst>
              <a:ext uri="{FF2B5EF4-FFF2-40B4-BE49-F238E27FC236}">
                <a16:creationId xmlns:a16="http://schemas.microsoft.com/office/drawing/2014/main" id="{2121F547-2E3E-478C-B066-B39131C7E730}"/>
              </a:ext>
            </a:extLst>
          </p:cNvPr>
          <p:cNvSpPr txBox="1"/>
          <p:nvPr/>
        </p:nvSpPr>
        <p:spPr>
          <a:xfrm>
            <a:off x="4574989" y="129989"/>
            <a:ext cx="3124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TCP/IP Protocol Suite Examples</a:t>
            </a:r>
          </a:p>
        </p:txBody>
      </p:sp>
    </p:spTree>
    <p:extLst>
      <p:ext uri="{BB962C8B-B14F-4D97-AF65-F5344CB8AC3E}">
        <p14:creationId xmlns:p14="http://schemas.microsoft.com/office/powerpoint/2010/main" val="348147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B714AA1-157D-48D2-B61A-FB847891B764}"/>
              </a:ext>
            </a:extLst>
          </p:cNvPr>
          <p:cNvGraphicFramePr>
            <a:graphicFrameLocks noGrp="1"/>
          </p:cNvGraphicFramePr>
          <p:nvPr>
            <p:extLst>
              <p:ext uri="{D42A27DB-BD31-4B8C-83A1-F6EECF244321}">
                <p14:modId xmlns:p14="http://schemas.microsoft.com/office/powerpoint/2010/main" val="2928954759"/>
              </p:ext>
            </p:extLst>
          </p:nvPr>
        </p:nvGraphicFramePr>
        <p:xfrm>
          <a:off x="2011680" y="722376"/>
          <a:ext cx="8168640" cy="6009640"/>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1279743533"/>
                    </a:ext>
                  </a:extLst>
                </a:gridCol>
                <a:gridCol w="4084320">
                  <a:extLst>
                    <a:ext uri="{9D8B030D-6E8A-4147-A177-3AD203B41FA5}">
                      <a16:colId xmlns:a16="http://schemas.microsoft.com/office/drawing/2014/main" val="4015102956"/>
                    </a:ext>
                  </a:extLst>
                </a:gridCol>
              </a:tblGrid>
              <a:tr h="370840">
                <a:tc>
                  <a:txBody>
                    <a:bodyPr/>
                    <a:lstStyle/>
                    <a:p>
                      <a:r>
                        <a:rPr lang="en-US" dirty="0"/>
                        <a:t>Parameter</a:t>
                      </a:r>
                    </a:p>
                  </a:txBody>
                  <a:tcPr/>
                </a:tc>
                <a:tc>
                  <a:txBody>
                    <a:bodyPr/>
                    <a:lstStyle/>
                    <a:p>
                      <a:r>
                        <a:rPr lang="en-US" dirty="0"/>
                        <a:t>Description</a:t>
                      </a:r>
                    </a:p>
                  </a:txBody>
                  <a:tcPr/>
                </a:tc>
                <a:extLst>
                  <a:ext uri="{0D108BD9-81ED-4DB2-BD59-A6C34878D82A}">
                    <a16:rowId xmlns:a16="http://schemas.microsoft.com/office/drawing/2014/main" val="2420931508"/>
                  </a:ext>
                </a:extLst>
              </a:tr>
              <a:tr h="370840">
                <a:tc>
                  <a:txBody>
                    <a:bodyPr/>
                    <a:lstStyle/>
                    <a:p>
                      <a:r>
                        <a:rPr lang="en-US" dirty="0"/>
                        <a:t>IP Address</a:t>
                      </a:r>
                    </a:p>
                  </a:txBody>
                  <a:tcPr/>
                </a:tc>
                <a:tc>
                  <a:txBody>
                    <a:bodyPr/>
                    <a:lstStyle/>
                    <a:p>
                      <a:pPr lvl="0">
                        <a:buNone/>
                      </a:pPr>
                      <a:r>
                        <a:rPr lang="en-US" sz="1800" b="0" i="0" u="none" strike="noStrike" noProof="0" dirty="0">
                          <a:solidFill>
                            <a:srgbClr val="000000"/>
                          </a:solidFill>
                          <a:latin typeface="Calibri"/>
                        </a:rPr>
                        <a:t>The IP address identifies both the logical host and the logical network addresses.</a:t>
                      </a:r>
                      <a:endParaRPr lang="en-US" dirty="0"/>
                    </a:p>
                  </a:txBody>
                  <a:tcPr/>
                </a:tc>
                <a:extLst>
                  <a:ext uri="{0D108BD9-81ED-4DB2-BD59-A6C34878D82A}">
                    <a16:rowId xmlns:a16="http://schemas.microsoft.com/office/drawing/2014/main" val="484711837"/>
                  </a:ext>
                </a:extLst>
              </a:tr>
              <a:tr h="370840">
                <a:tc>
                  <a:txBody>
                    <a:bodyPr/>
                    <a:lstStyle/>
                    <a:p>
                      <a:r>
                        <a:rPr lang="en-US" dirty="0"/>
                        <a:t>Subnet Mask</a:t>
                      </a:r>
                    </a:p>
                  </a:txBody>
                  <a:tcPr/>
                </a:tc>
                <a:tc>
                  <a:txBody>
                    <a:bodyPr/>
                    <a:lstStyle/>
                    <a:p>
                      <a:pPr lvl="0">
                        <a:buNone/>
                      </a:pPr>
                      <a:r>
                        <a:rPr lang="en-US" sz="1400" b="0" i="0" u="none" strike="noStrike" noProof="0" dirty="0">
                          <a:solidFill>
                            <a:srgbClr val="000000"/>
                          </a:solidFill>
                          <a:latin typeface="Calibri"/>
                        </a:rPr>
                        <a:t>The subnet mask identifies which portion of the IP address is the network address and which portion is the host address</a:t>
                      </a:r>
                      <a:endParaRPr lang="en-US" sz="1400" dirty="0"/>
                    </a:p>
                  </a:txBody>
                  <a:tcPr/>
                </a:tc>
                <a:extLst>
                  <a:ext uri="{0D108BD9-81ED-4DB2-BD59-A6C34878D82A}">
                    <a16:rowId xmlns:a16="http://schemas.microsoft.com/office/drawing/2014/main" val="3479171268"/>
                  </a:ext>
                </a:extLst>
              </a:tr>
              <a:tr h="370840">
                <a:tc>
                  <a:txBody>
                    <a:bodyPr/>
                    <a:lstStyle/>
                    <a:p>
                      <a:r>
                        <a:rPr lang="en-US" dirty="0"/>
                        <a:t>Default Gateway</a:t>
                      </a:r>
                    </a:p>
                  </a:txBody>
                  <a:tcPr/>
                </a:tc>
                <a:tc>
                  <a:txBody>
                    <a:bodyPr/>
                    <a:lstStyle/>
                    <a:p>
                      <a:pPr lvl="0">
                        <a:buNone/>
                      </a:pPr>
                      <a:r>
                        <a:rPr lang="en-US" sz="1400" b="0" i="0" u="none" strike="noStrike" noProof="0" dirty="0">
                          <a:solidFill>
                            <a:srgbClr val="000000"/>
                          </a:solidFill>
                          <a:latin typeface="Calibri"/>
                        </a:rPr>
                        <a:t>The default gateway identifies the router to which communications for remote networks are sent</a:t>
                      </a:r>
                      <a:endParaRPr lang="en-US" sz="1400" dirty="0"/>
                    </a:p>
                  </a:txBody>
                  <a:tcPr/>
                </a:tc>
                <a:extLst>
                  <a:ext uri="{0D108BD9-81ED-4DB2-BD59-A6C34878D82A}">
                    <a16:rowId xmlns:a16="http://schemas.microsoft.com/office/drawing/2014/main" val="2653246989"/>
                  </a:ext>
                </a:extLst>
              </a:tr>
              <a:tr h="370840">
                <a:tc>
                  <a:txBody>
                    <a:bodyPr/>
                    <a:lstStyle/>
                    <a:p>
                      <a:r>
                        <a:rPr lang="en-US" dirty="0"/>
                        <a:t>DNS Server</a:t>
                      </a:r>
                    </a:p>
                  </a:txBody>
                  <a:tcPr/>
                </a:tc>
                <a:tc>
                  <a:txBody>
                    <a:bodyPr/>
                    <a:lstStyle/>
                    <a:p>
                      <a:pPr lvl="0">
                        <a:buNone/>
                      </a:pPr>
                      <a:r>
                        <a:rPr lang="en-US" sz="1400" b="0" i="0" u="none" strike="noStrike" noProof="0" dirty="0">
                          <a:solidFill>
                            <a:srgbClr val="000000"/>
                          </a:solidFill>
                          <a:latin typeface="Calibri"/>
                        </a:rPr>
                        <a:t>The DNS server address identifies the DNS server that is used to resolve host names to IP addresses</a:t>
                      </a:r>
                      <a:endParaRPr lang="en-US" sz="1400" dirty="0"/>
                    </a:p>
                  </a:txBody>
                  <a:tcPr/>
                </a:tc>
                <a:extLst>
                  <a:ext uri="{0D108BD9-81ED-4DB2-BD59-A6C34878D82A}">
                    <a16:rowId xmlns:a16="http://schemas.microsoft.com/office/drawing/2014/main" val="577184307"/>
                  </a:ext>
                </a:extLst>
              </a:tr>
              <a:tr h="370840">
                <a:tc>
                  <a:txBody>
                    <a:bodyPr/>
                    <a:lstStyle/>
                    <a:p>
                      <a:r>
                        <a:rPr lang="en-US" dirty="0"/>
                        <a:t>Hostname</a:t>
                      </a:r>
                    </a:p>
                  </a:txBody>
                  <a:tcPr/>
                </a:tc>
                <a:tc>
                  <a:txBody>
                    <a:bodyPr/>
                    <a:lstStyle/>
                    <a:p>
                      <a:pPr lvl="0">
                        <a:buNone/>
                      </a:pPr>
                      <a:r>
                        <a:rPr lang="en-US" sz="1600" b="0" i="0" u="none" strike="noStrike" noProof="0" dirty="0">
                          <a:solidFill>
                            <a:srgbClr val="000000"/>
                          </a:solidFill>
                          <a:latin typeface="Calibri"/>
                        </a:rPr>
                        <a:t>The hostname identifies the logical name of the local system</a:t>
                      </a:r>
                      <a:endParaRPr lang="en-US" sz="1600" dirty="0"/>
                    </a:p>
                  </a:txBody>
                  <a:tcPr/>
                </a:tc>
                <a:extLst>
                  <a:ext uri="{0D108BD9-81ED-4DB2-BD59-A6C34878D82A}">
                    <a16:rowId xmlns:a16="http://schemas.microsoft.com/office/drawing/2014/main" val="1652335873"/>
                  </a:ext>
                </a:extLst>
              </a:tr>
              <a:tr h="370840">
                <a:tc>
                  <a:txBody>
                    <a:bodyPr/>
                    <a:lstStyle/>
                    <a:p>
                      <a:r>
                        <a:rPr lang="en-US" dirty="0"/>
                        <a:t>Static</a:t>
                      </a:r>
                    </a:p>
                  </a:txBody>
                  <a:tcPr/>
                </a:tc>
                <a:tc>
                  <a:txBody>
                    <a:bodyPr/>
                    <a:lstStyle/>
                    <a:p>
                      <a:pPr lvl="0">
                        <a:buNone/>
                      </a:pPr>
                      <a:r>
                        <a:rPr lang="en-US" sz="1800" b="0" i="0" u="none" strike="noStrike" noProof="0" dirty="0">
                          <a:solidFill>
                            <a:srgbClr val="000000"/>
                          </a:solidFill>
                          <a:latin typeface="Calibri"/>
                        </a:rPr>
                        <a:t>With static addressing, you manually assign all configuration values</a:t>
                      </a:r>
                      <a:endParaRPr lang="en-US" dirty="0"/>
                    </a:p>
                  </a:txBody>
                  <a:tcPr/>
                </a:tc>
                <a:extLst>
                  <a:ext uri="{0D108BD9-81ED-4DB2-BD59-A6C34878D82A}">
                    <a16:rowId xmlns:a16="http://schemas.microsoft.com/office/drawing/2014/main" val="2662037479"/>
                  </a:ext>
                </a:extLst>
              </a:tr>
              <a:tr h="370840">
                <a:tc>
                  <a:txBody>
                    <a:bodyPr/>
                    <a:lstStyle/>
                    <a:p>
                      <a:r>
                        <a:rPr lang="en-US" dirty="0"/>
                        <a:t>Dynamic Host Configuration Protocol (DHCP)</a:t>
                      </a:r>
                    </a:p>
                  </a:txBody>
                  <a:tcPr/>
                </a:tc>
                <a:tc>
                  <a:txBody>
                    <a:bodyPr/>
                    <a:lstStyle/>
                    <a:p>
                      <a:pPr lvl="0">
                        <a:buNone/>
                      </a:pPr>
                      <a:r>
                        <a:rPr lang="en-US" sz="1600" b="0" i="0" u="none" strike="noStrike" noProof="0" dirty="0">
                          <a:solidFill>
                            <a:srgbClr val="000000"/>
                          </a:solidFill>
                          <a:latin typeface="Calibri"/>
                        </a:rPr>
                        <a:t>On a network configured with DHCP, IP hosts contact a DHCP server for IP addressing and other configuration information</a:t>
                      </a:r>
                      <a:endParaRPr lang="en-US" sz="1600" dirty="0"/>
                    </a:p>
                  </a:txBody>
                  <a:tcPr/>
                </a:tc>
                <a:extLst>
                  <a:ext uri="{0D108BD9-81ED-4DB2-BD59-A6C34878D82A}">
                    <a16:rowId xmlns:a16="http://schemas.microsoft.com/office/drawing/2014/main" val="109031936"/>
                  </a:ext>
                </a:extLst>
              </a:tr>
              <a:tr h="370839">
                <a:tc>
                  <a:txBody>
                    <a:bodyPr/>
                    <a:lstStyle/>
                    <a:p>
                      <a:pPr lvl="0">
                        <a:buNone/>
                      </a:pPr>
                      <a:r>
                        <a:rPr lang="en-US" dirty="0"/>
                        <a:t>Automatic Private IP Addressing (APIPA)</a:t>
                      </a:r>
                    </a:p>
                  </a:txBody>
                  <a:tcPr/>
                </a:tc>
                <a:tc>
                  <a:txBody>
                    <a:bodyPr/>
                    <a:lstStyle/>
                    <a:p>
                      <a:pPr lvl="0" algn="l">
                        <a:lnSpc>
                          <a:spcPct val="100000"/>
                        </a:lnSpc>
                        <a:spcBef>
                          <a:spcPts val="0"/>
                        </a:spcBef>
                        <a:spcAft>
                          <a:spcPts val="0"/>
                        </a:spcAft>
                        <a:buNone/>
                      </a:pPr>
                      <a:r>
                        <a:rPr lang="en-US" sz="1200" b="0" i="0" u="none" strike="noStrike" noProof="0" dirty="0">
                          <a:solidFill>
                            <a:srgbClr val="000000"/>
                          </a:solidFill>
                          <a:latin typeface="Calibri"/>
                        </a:rPr>
                        <a:t>If a Windows client is configured to receive an IP address from a DHCP server, but cannot contact a DHCP server, it will automatically assign itself an IP address within the following range: </a:t>
                      </a:r>
                      <a:endParaRPr lang="en-US" sz="1200"/>
                    </a:p>
                    <a:p>
                      <a:pPr lvl="0">
                        <a:buNone/>
                      </a:pPr>
                      <a:r>
                        <a:rPr lang="en-US" sz="1200" b="0" i="0" u="none" strike="noStrike" noProof="0" dirty="0">
                          <a:solidFill>
                            <a:srgbClr val="000000"/>
                          </a:solidFill>
                          <a:latin typeface="Calibri"/>
                        </a:rPr>
                        <a:t>169.254.0.1 to 169.254.255.254 with the subnet mask 255.255.0.0</a:t>
                      </a:r>
                      <a:endParaRPr lang="en-US" sz="1200" dirty="0"/>
                    </a:p>
                  </a:txBody>
                  <a:tcPr/>
                </a:tc>
                <a:extLst>
                  <a:ext uri="{0D108BD9-81ED-4DB2-BD59-A6C34878D82A}">
                    <a16:rowId xmlns:a16="http://schemas.microsoft.com/office/drawing/2014/main" val="3375245944"/>
                  </a:ext>
                </a:extLst>
              </a:tr>
            </a:tbl>
          </a:graphicData>
        </a:graphic>
      </p:graphicFrame>
      <p:sp>
        <p:nvSpPr>
          <p:cNvPr id="4" name="TextBox 3">
            <a:extLst>
              <a:ext uri="{FF2B5EF4-FFF2-40B4-BE49-F238E27FC236}">
                <a16:creationId xmlns:a16="http://schemas.microsoft.com/office/drawing/2014/main" id="{6D593731-3903-42AE-8C38-F5EE1CD9ABE0}"/>
              </a:ext>
            </a:extLst>
          </p:cNvPr>
          <p:cNvSpPr txBox="1"/>
          <p:nvPr/>
        </p:nvSpPr>
        <p:spPr>
          <a:xfrm>
            <a:off x="3947459" y="174812"/>
            <a:ext cx="4745317"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Configuration settings to connect to TCP/IP</a:t>
            </a:r>
          </a:p>
        </p:txBody>
      </p:sp>
    </p:spTree>
    <p:extLst>
      <p:ext uri="{BB962C8B-B14F-4D97-AF65-F5344CB8AC3E}">
        <p14:creationId xmlns:p14="http://schemas.microsoft.com/office/powerpoint/2010/main" val="1276132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C4B4F9-EBF6-4BA7-9FF9-8919E5066512}"/>
              </a:ext>
            </a:extLst>
          </p:cNvPr>
          <p:cNvSpPr txBox="1"/>
          <p:nvPr/>
        </p:nvSpPr>
        <p:spPr>
          <a:xfrm>
            <a:off x="5038164" y="122517"/>
            <a:ext cx="128643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IP Version 6</a:t>
            </a:r>
          </a:p>
        </p:txBody>
      </p:sp>
      <p:sp>
        <p:nvSpPr>
          <p:cNvPr id="3" name="TextBox 2">
            <a:extLst>
              <a:ext uri="{FF2B5EF4-FFF2-40B4-BE49-F238E27FC236}">
                <a16:creationId xmlns:a16="http://schemas.microsoft.com/office/drawing/2014/main" id="{37820575-BED1-4CF0-B80F-BB3A5402F69C}"/>
              </a:ext>
            </a:extLst>
          </p:cNvPr>
          <p:cNvSpPr txBox="1"/>
          <p:nvPr/>
        </p:nvSpPr>
        <p:spPr>
          <a:xfrm>
            <a:off x="398929" y="563282"/>
            <a:ext cx="3497729" cy="507831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rgbClr val="282828"/>
                </a:solidFill>
                <a:cs typeface="Calibri"/>
              </a:rPr>
              <a:t>IP version 6 (IPv6) was developed to address the fact that IPv4 addresses have been exhausted. The IPv6 address is a 128-bit binary number. The following list describes the features of an IPv6 address:</a:t>
            </a:r>
          </a:p>
          <a:p>
            <a:r>
              <a:rPr lang="en-US" sz="1200" dirty="0">
                <a:solidFill>
                  <a:srgbClr val="282828"/>
                </a:solidFill>
                <a:cs typeface="Calibri"/>
              </a:rPr>
              <a:t>The address is made up of 32 hexadecimal numbers organized into 8 quartets (for example, 35BC:FA77:4898:DAFC:200C:FBBC:A007:8973).</a:t>
            </a:r>
          </a:p>
          <a:p>
            <a:r>
              <a:rPr lang="en-US" sz="1200" dirty="0">
                <a:solidFill>
                  <a:srgbClr val="282828"/>
                </a:solidFill>
                <a:cs typeface="Calibri"/>
              </a:rPr>
              <a:t>The quartets are separated by colons.</a:t>
            </a:r>
          </a:p>
          <a:p>
            <a:r>
              <a:rPr lang="en-US" sz="1200" dirty="0">
                <a:solidFill>
                  <a:srgbClr val="282828"/>
                </a:solidFill>
                <a:cs typeface="Calibri"/>
              </a:rPr>
              <a:t>Each quartet is represented as a hexadecimal number between 0 and FFFF. Each quartet represents 16 bits of data (FFFF = 1111 1111 1111 1111).</a:t>
            </a:r>
          </a:p>
          <a:p>
            <a:r>
              <a:rPr lang="en-US" sz="1200" dirty="0">
                <a:solidFill>
                  <a:srgbClr val="282828"/>
                </a:solidFill>
                <a:cs typeface="Calibri"/>
              </a:rPr>
              <a:t>Leading zeros can be omitted in each section. For example, the quartet 0284 could also be represented by 284.</a:t>
            </a:r>
          </a:p>
          <a:p>
            <a:r>
              <a:rPr lang="en-US" sz="1200" dirty="0">
                <a:solidFill>
                  <a:srgbClr val="282828"/>
                </a:solidFill>
                <a:cs typeface="Calibri"/>
              </a:rPr>
              <a:t>Addresses with consecutive zeros can be expressed more concisely by substituting a two colons for the group of zeros. For example:</a:t>
            </a:r>
          </a:p>
          <a:p>
            <a:r>
              <a:rPr lang="en-US" sz="1200" dirty="0">
                <a:solidFill>
                  <a:srgbClr val="282828"/>
                </a:solidFill>
                <a:cs typeface="Calibri"/>
              </a:rPr>
              <a:t>FEC0:0:0:0:78CD:1283:F398:23AB</a:t>
            </a:r>
          </a:p>
          <a:p>
            <a:r>
              <a:rPr lang="en-US" sz="1200" dirty="0">
                <a:solidFill>
                  <a:srgbClr val="282828"/>
                </a:solidFill>
                <a:cs typeface="Calibri"/>
              </a:rPr>
              <a:t>FEC0::78CD:1283:F398:23AB (concise form)</a:t>
            </a:r>
          </a:p>
          <a:p>
            <a:r>
              <a:rPr lang="en-US" sz="1200" dirty="0">
                <a:solidFill>
                  <a:srgbClr val="282828"/>
                </a:solidFill>
                <a:cs typeface="Calibri"/>
              </a:rPr>
              <a:t>If an address has more than one consecutive location where one or more quartets are all zeros, only one location can be abbreviated. For example, FEC2:0:0:0:78CA:0:0:23AB could be abbreviated as: FEC2::78CA:0:0:23AB or FEC2:0:0:0:78CA::23AB, but not FEC2::78CA::23AB</a:t>
            </a:r>
          </a:p>
          <a:p>
            <a:r>
              <a:rPr lang="en-US" sz="1200" dirty="0">
                <a:solidFill>
                  <a:srgbClr val="282828"/>
                </a:solidFill>
                <a:cs typeface="Calibri"/>
              </a:rPr>
              <a:t>The 128-bit address contains the following two parts: Prefix and Interface ID</a:t>
            </a:r>
          </a:p>
        </p:txBody>
      </p:sp>
      <p:sp>
        <p:nvSpPr>
          <p:cNvPr id="4" name="TextBox 3">
            <a:extLst>
              <a:ext uri="{FF2B5EF4-FFF2-40B4-BE49-F238E27FC236}">
                <a16:creationId xmlns:a16="http://schemas.microsoft.com/office/drawing/2014/main" id="{64705863-DF98-4DB8-ADCC-AACEEFA9DE82}"/>
              </a:ext>
            </a:extLst>
          </p:cNvPr>
          <p:cNvSpPr txBox="1"/>
          <p:nvPr/>
        </p:nvSpPr>
        <p:spPr>
          <a:xfrm>
            <a:off x="4724400" y="496047"/>
            <a:ext cx="2743200" cy="563231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The first 64 bits are known as the prefix.</a:t>
            </a:r>
          </a:p>
          <a:p>
            <a:r>
              <a:rPr lang="en-US" dirty="0"/>
              <a:t>The 64-bit prefix can be divided into various parts and each part has a specific meaning. Parts in the prefix can identify the geographic region, the ISP, the network, and the subnet.</a:t>
            </a:r>
            <a:endParaRPr lang="en-US" dirty="0">
              <a:cs typeface="Calibri"/>
            </a:endParaRPr>
          </a:p>
          <a:p>
            <a:r>
              <a:rPr lang="en-US" dirty="0"/>
              <a:t>The prefix length identifies the number of bits in the relevant portion of the prefix. To indicate the prefix length, add a slash (/) followed by the prefix length number. Full quartets with trailing 0s in the prefix address can be omitted </a:t>
            </a:r>
            <a:endParaRPr lang="en-US" dirty="0">
              <a:cs typeface="Calibri"/>
            </a:endParaRPr>
          </a:p>
        </p:txBody>
      </p:sp>
      <p:graphicFrame>
        <p:nvGraphicFramePr>
          <p:cNvPr id="6" name="Table 5">
            <a:extLst>
              <a:ext uri="{FF2B5EF4-FFF2-40B4-BE49-F238E27FC236}">
                <a16:creationId xmlns:a16="http://schemas.microsoft.com/office/drawing/2014/main" id="{72341A65-BF3E-4EE8-90FB-05DD61235753}"/>
              </a:ext>
            </a:extLst>
          </p:cNvPr>
          <p:cNvGraphicFramePr>
            <a:graphicFrameLocks noGrp="1"/>
          </p:cNvGraphicFramePr>
          <p:nvPr>
            <p:extLst>
              <p:ext uri="{D42A27DB-BD31-4B8C-83A1-F6EECF244321}">
                <p14:modId xmlns:p14="http://schemas.microsoft.com/office/powerpoint/2010/main" val="1019056506"/>
              </p:ext>
            </p:extLst>
          </p:nvPr>
        </p:nvGraphicFramePr>
        <p:xfrm>
          <a:off x="7791823" y="590177"/>
          <a:ext cx="4221902" cy="5715000"/>
        </p:xfrm>
        <a:graphic>
          <a:graphicData uri="http://schemas.openxmlformats.org/drawingml/2006/table">
            <a:tbl>
              <a:tblPr firstRow="1" firstCol="1" bandRow="1">
                <a:tableStyleId>{5C22544A-7EE6-4342-B048-85BDC9FD1C3A}</a:tableStyleId>
              </a:tblPr>
              <a:tblGrid>
                <a:gridCol w="4221902">
                  <a:extLst>
                    <a:ext uri="{9D8B030D-6E8A-4147-A177-3AD203B41FA5}">
                      <a16:colId xmlns:a16="http://schemas.microsoft.com/office/drawing/2014/main" val="3733732904"/>
                    </a:ext>
                  </a:extLst>
                </a:gridCol>
              </a:tblGrid>
              <a:tr h="5715000">
                <a:tc>
                  <a:txBody>
                    <a:bodyPr/>
                    <a:lstStyle/>
                    <a:p>
                      <a:pPr>
                        <a:spcAft>
                          <a:spcPts val="0"/>
                        </a:spcAft>
                      </a:pPr>
                      <a:r>
                        <a:rPr lang="en-US">
                          <a:effectLst/>
                        </a:rPr>
                        <a:t>The last 64 bits are the interface ID. This is the unique address assigned to an interface.</a:t>
                      </a:r>
                    </a:p>
                    <a:p>
                      <a:pPr marL="742950" marR="0" lvl="1" indent="-285750">
                        <a:spcBef>
                          <a:spcPts val="0"/>
                        </a:spcBef>
                        <a:spcAft>
                          <a:spcPts val="0"/>
                        </a:spcAft>
                      </a:pPr>
                      <a:r>
                        <a:rPr lang="en-US">
                          <a:effectLst/>
                        </a:rPr>
                        <a:t>Addresses are assigned to interfaces (network connections), not to the host. Technically, the interface ID is not a host address.</a:t>
                      </a:r>
                    </a:p>
                    <a:p>
                      <a:pPr marL="742950" marR="0" lvl="1" indent="-285750">
                        <a:spcBef>
                          <a:spcPts val="0"/>
                        </a:spcBef>
                        <a:spcAft>
                          <a:spcPts val="0"/>
                        </a:spcAft>
                      </a:pPr>
                      <a:r>
                        <a:rPr lang="en-US">
                          <a:effectLst/>
                        </a:rPr>
                        <a:t>In most cases, individual interface IDs are not assigned by ISPs, but are rather generated automatically or managed by site administrators.</a:t>
                      </a:r>
                    </a:p>
                    <a:p>
                      <a:pPr marL="742950" marR="0" lvl="1" indent="-285750">
                        <a:spcBef>
                          <a:spcPts val="0"/>
                        </a:spcBef>
                        <a:spcAft>
                          <a:spcPts val="0"/>
                        </a:spcAft>
                      </a:pPr>
                      <a:r>
                        <a:rPr lang="en-US">
                          <a:effectLst/>
                        </a:rPr>
                        <a:t>Interface IDs must be unique within a subnet, but can be the same if the interface is on different subnets.</a:t>
                      </a:r>
                    </a:p>
                    <a:p>
                      <a:pPr marL="742950" marR="0" lvl="1" indent="-285750">
                        <a:spcBef>
                          <a:spcPts val="0"/>
                        </a:spcBef>
                        <a:spcAft>
                          <a:spcPts val="0"/>
                        </a:spcAft>
                      </a:pPr>
                      <a:r>
                        <a:rPr lang="en-US">
                          <a:effectLst/>
                        </a:rPr>
                        <a:t>On Ethernet networks, the interface ID can be automatically derived from the MAC address. Using the automatic host ID simplifies administration.</a:t>
                      </a:r>
                    </a:p>
                  </a:txBody>
                  <a:tcPr marL="68580" marR="68580" marT="0" marB="0"/>
                </a:tc>
                <a:extLst>
                  <a:ext uri="{0D108BD9-81ED-4DB2-BD59-A6C34878D82A}">
                    <a16:rowId xmlns:a16="http://schemas.microsoft.com/office/drawing/2014/main" val="3364884920"/>
                  </a:ext>
                </a:extLst>
              </a:tr>
            </a:tbl>
          </a:graphicData>
        </a:graphic>
      </p:graphicFrame>
    </p:spTree>
    <p:extLst>
      <p:ext uri="{BB962C8B-B14F-4D97-AF65-F5344CB8AC3E}">
        <p14:creationId xmlns:p14="http://schemas.microsoft.com/office/powerpoint/2010/main" val="14084698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CEB119-2E76-46FA-B5DE-6F0D88186A2C}"/>
              </a:ext>
            </a:extLst>
          </p:cNvPr>
          <p:cNvSpPr txBox="1"/>
          <p:nvPr/>
        </p:nvSpPr>
        <p:spPr>
          <a:xfrm>
            <a:off x="4657164" y="204694"/>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Internet Connection Types</a:t>
            </a:r>
          </a:p>
        </p:txBody>
      </p:sp>
      <p:sp>
        <p:nvSpPr>
          <p:cNvPr id="3" name="TextBox 2">
            <a:extLst>
              <a:ext uri="{FF2B5EF4-FFF2-40B4-BE49-F238E27FC236}">
                <a16:creationId xmlns:a16="http://schemas.microsoft.com/office/drawing/2014/main" id="{63C29706-7A9D-41EA-998F-DFA1FC9B3D3B}"/>
              </a:ext>
            </a:extLst>
          </p:cNvPr>
          <p:cNvSpPr txBox="1"/>
          <p:nvPr/>
        </p:nvSpPr>
        <p:spPr>
          <a:xfrm>
            <a:off x="219635" y="578224"/>
            <a:ext cx="2743200" cy="219290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solidFill>
                  <a:srgbClr val="282828"/>
                </a:solidFill>
              </a:rPr>
              <a:t>A dial-up</a:t>
            </a:r>
            <a:r>
              <a:rPr lang="en-US" sz="1050" dirty="0">
                <a:solidFill>
                  <a:srgbClr val="282828"/>
                </a:solidFill>
              </a:rPr>
              <a:t> connection uses a modem connected to the phone line to connect to the internet.</a:t>
            </a:r>
          </a:p>
          <a:p>
            <a:r>
              <a:rPr lang="en-US" sz="1050" dirty="0">
                <a:solidFill>
                  <a:srgbClr val="282828"/>
                </a:solidFill>
              </a:rPr>
              <a:t>Dial-up connections use the public switched telephone network (PSTN). Phone lines are sometimes referred to as POTS (plain old telephone service).</a:t>
            </a:r>
            <a:endParaRPr lang="en-US" sz="1050" dirty="0">
              <a:solidFill>
                <a:srgbClr val="282828"/>
              </a:solidFill>
              <a:cs typeface="Calibri"/>
            </a:endParaRPr>
          </a:p>
          <a:p>
            <a:r>
              <a:rPr lang="en-US" sz="1050" dirty="0">
                <a:solidFill>
                  <a:srgbClr val="282828"/>
                </a:solidFill>
              </a:rPr>
              <a:t>Multiple standards define how to send digital data over the analog phone lines at various speeds and compression ratios.</a:t>
            </a:r>
            <a:endParaRPr lang="en-US" sz="1050" dirty="0">
              <a:solidFill>
                <a:srgbClr val="282828"/>
              </a:solidFill>
              <a:cs typeface="Calibri"/>
            </a:endParaRPr>
          </a:p>
          <a:p>
            <a:r>
              <a:rPr lang="en-US" sz="1050" dirty="0">
                <a:solidFill>
                  <a:srgbClr val="282828"/>
                </a:solidFill>
                <a:cs typeface="Calibri"/>
              </a:rPr>
              <a:t>Dial-up connections are available anywhere a telephone line exists</a:t>
            </a:r>
          </a:p>
          <a:p>
            <a:r>
              <a:rPr lang="en-US" sz="1050" dirty="0">
                <a:solidFill>
                  <a:srgbClr val="282828"/>
                </a:solidFill>
                <a:cs typeface="Calibri"/>
              </a:rPr>
              <a:t>Up to 56kbps and can be used for voice or data but not both</a:t>
            </a:r>
          </a:p>
        </p:txBody>
      </p:sp>
      <p:graphicFrame>
        <p:nvGraphicFramePr>
          <p:cNvPr id="5" name="Table 4">
            <a:extLst>
              <a:ext uri="{FF2B5EF4-FFF2-40B4-BE49-F238E27FC236}">
                <a16:creationId xmlns:a16="http://schemas.microsoft.com/office/drawing/2014/main" id="{3F0AE3EE-F136-4462-8839-B3540CBB8512}"/>
              </a:ext>
            </a:extLst>
          </p:cNvPr>
          <p:cNvGraphicFramePr>
            <a:graphicFrameLocks noGrp="1"/>
          </p:cNvGraphicFramePr>
          <p:nvPr>
            <p:extLst>
              <p:ext uri="{D42A27DB-BD31-4B8C-83A1-F6EECF244321}">
                <p14:modId xmlns:p14="http://schemas.microsoft.com/office/powerpoint/2010/main" val="948910067"/>
              </p:ext>
            </p:extLst>
          </p:nvPr>
        </p:nvGraphicFramePr>
        <p:xfrm>
          <a:off x="154715" y="3732604"/>
          <a:ext cx="3316139" cy="2400300"/>
        </p:xfrm>
        <a:graphic>
          <a:graphicData uri="http://schemas.openxmlformats.org/drawingml/2006/table">
            <a:tbl>
              <a:tblPr firstRow="1" firstCol="1" bandRow="1">
                <a:tableStyleId>{5C22544A-7EE6-4342-B048-85BDC9FD1C3A}</a:tableStyleId>
              </a:tblPr>
              <a:tblGrid>
                <a:gridCol w="3316139">
                  <a:extLst>
                    <a:ext uri="{9D8B030D-6E8A-4147-A177-3AD203B41FA5}">
                      <a16:colId xmlns:a16="http://schemas.microsoft.com/office/drawing/2014/main" val="1331404450"/>
                    </a:ext>
                  </a:extLst>
                </a:gridCol>
              </a:tblGrid>
              <a:tr h="0">
                <a:tc>
                  <a:txBody>
                    <a:bodyPr/>
                    <a:lstStyle/>
                    <a:p>
                      <a:pPr>
                        <a:spcAft>
                          <a:spcPts val="0"/>
                        </a:spcAft>
                      </a:pPr>
                      <a:r>
                        <a:rPr lang="en-US" sz="1050" dirty="0">
                          <a:effectLst/>
                        </a:rPr>
                        <a:t>DSL provides broadband digital data transmission over existing telephone lines.</a:t>
                      </a:r>
                      <a:endParaRPr lang="en-US" dirty="0">
                        <a:effectLst/>
                      </a:endParaRPr>
                    </a:p>
                    <a:p>
                      <a:pPr marL="342900" lvl="0" indent="-342900">
                        <a:spcAft>
                          <a:spcPts val="0"/>
                        </a:spcAft>
                        <a:buAutoNum type="arabicPeriod"/>
                      </a:pPr>
                      <a:r>
                        <a:rPr lang="en-US" sz="1050" dirty="0">
                          <a:effectLst/>
                        </a:rPr>
                        <a:t>DSL divides the telephone</a:t>
                      </a:r>
                      <a:r>
                        <a:rPr lang="en-US" sz="1050" dirty="0"/>
                        <a:t> line    into  </a:t>
                      </a:r>
                      <a:r>
                        <a:rPr lang="en-US" sz="1050" dirty="0">
                          <a:effectLst/>
                        </a:rPr>
                        <a:t>multiple</a:t>
                      </a:r>
                      <a:r>
                        <a:rPr lang="en-US" sz="1050" dirty="0"/>
                        <a:t>  </a:t>
                      </a:r>
                      <a:r>
                        <a:rPr lang="en-US" sz="1050" dirty="0">
                          <a:effectLst/>
                        </a:rPr>
                        <a:t>channels. One channel is used for analog voice, while the remaining channels are used for digital data.</a:t>
                      </a:r>
                      <a:endParaRPr lang="en-US" dirty="0">
                        <a:effectLst/>
                      </a:endParaRPr>
                    </a:p>
                    <a:p>
                      <a:pPr marL="342900" lvl="0" indent="-342900">
                        <a:spcAft>
                          <a:spcPts val="0"/>
                        </a:spcAft>
                        <a:buAutoNum type="arabicPeriod"/>
                      </a:pPr>
                      <a:r>
                        <a:rPr lang="en-US" sz="1050" dirty="0">
                          <a:effectLst/>
                        </a:rPr>
                        <a:t>Filters are used to separate the analog voice data from digital data.</a:t>
                      </a:r>
                      <a:endParaRPr lang="en-US" dirty="0">
                        <a:effectLst/>
                      </a:endParaRPr>
                    </a:p>
                    <a:p>
                      <a:pPr marL="342900" lvl="0" indent="-342900">
                        <a:spcAft>
                          <a:spcPts val="0"/>
                        </a:spcAft>
                        <a:buAutoNum type="arabicPeriod"/>
                      </a:pPr>
                      <a:r>
                        <a:rPr lang="en-US" sz="1050" dirty="0">
                          <a:effectLst/>
                        </a:rPr>
                        <a:t>Several DSL standards exist, including ADSL, SDSL, and HDSL (collectively referred to as </a:t>
                      </a:r>
                      <a:r>
                        <a:rPr lang="en-US" sz="1050" dirty="0" err="1">
                          <a:effectLst/>
                        </a:rPr>
                        <a:t>xDSL</a:t>
                      </a:r>
                      <a:r>
                        <a:rPr lang="en-US" sz="1050" dirty="0">
                          <a:effectLst/>
                        </a:rPr>
                        <a:t>).</a:t>
                      </a:r>
                      <a:endParaRPr lang="en-US" dirty="0">
                        <a:effectLst/>
                      </a:endParaRPr>
                    </a:p>
                    <a:p>
                      <a:pPr marL="342900" lvl="0" indent="-342900">
                        <a:spcAft>
                          <a:spcPts val="0"/>
                        </a:spcAft>
                        <a:buAutoNum type="arabicPeriod"/>
                      </a:pPr>
                      <a:r>
                        <a:rPr lang="en-US" sz="1050" dirty="0">
                          <a:effectLst/>
                        </a:rPr>
                        <a:t>Depending on the type of DSL used, you can use the same line for simultaneous voice and data.</a:t>
                      </a:r>
                      <a:endParaRPr lang="en-US" dirty="0">
                        <a:effectLst/>
                      </a:endParaRPr>
                    </a:p>
                    <a:p>
                      <a:pPr marL="342900" lvl="0" indent="-342900">
                        <a:spcAft>
                          <a:spcPts val="0"/>
                        </a:spcAft>
                        <a:buAutoNum type="arabicPeriod"/>
                      </a:pPr>
                      <a:r>
                        <a:rPr lang="en-US" sz="1050" dirty="0">
                          <a:effectLst/>
                        </a:rPr>
                        <a:t>DSL is not available in all areas; the service location must be within a fixed distance of telephone switching equipment.</a:t>
                      </a:r>
                      <a:endParaRPr lang="en-US" dirty="0">
                        <a:effectLst/>
                      </a:endParaRPr>
                    </a:p>
                  </a:txBody>
                  <a:tcPr marL="68580" marR="68580" marT="0" marB="0"/>
                </a:tc>
                <a:extLst>
                  <a:ext uri="{0D108BD9-81ED-4DB2-BD59-A6C34878D82A}">
                    <a16:rowId xmlns:a16="http://schemas.microsoft.com/office/drawing/2014/main" val="1650194343"/>
                  </a:ext>
                </a:extLst>
              </a:tr>
            </a:tbl>
          </a:graphicData>
        </a:graphic>
      </p:graphicFrame>
      <p:graphicFrame>
        <p:nvGraphicFramePr>
          <p:cNvPr id="7" name="Table 6">
            <a:extLst>
              <a:ext uri="{FF2B5EF4-FFF2-40B4-BE49-F238E27FC236}">
                <a16:creationId xmlns:a16="http://schemas.microsoft.com/office/drawing/2014/main" id="{A501C517-5F42-49D1-AEBC-DE43D7E60EC7}"/>
              </a:ext>
            </a:extLst>
          </p:cNvPr>
          <p:cNvGraphicFramePr>
            <a:graphicFrameLocks noGrp="1"/>
          </p:cNvGraphicFramePr>
          <p:nvPr>
            <p:extLst>
              <p:ext uri="{D42A27DB-BD31-4B8C-83A1-F6EECF244321}">
                <p14:modId xmlns:p14="http://schemas.microsoft.com/office/powerpoint/2010/main" val="1877609577"/>
              </p:ext>
            </p:extLst>
          </p:nvPr>
        </p:nvGraphicFramePr>
        <p:xfrm>
          <a:off x="3691217" y="514201"/>
          <a:ext cx="2971800" cy="4320540"/>
        </p:xfrm>
        <a:graphic>
          <a:graphicData uri="http://schemas.openxmlformats.org/drawingml/2006/table">
            <a:tbl>
              <a:tblPr firstRow="1" firstCol="1" bandRow="1">
                <a:tableStyleId>{5C22544A-7EE6-4342-B048-85BDC9FD1C3A}</a:tableStyleId>
              </a:tblPr>
              <a:tblGrid>
                <a:gridCol w="2971800">
                  <a:extLst>
                    <a:ext uri="{9D8B030D-6E8A-4147-A177-3AD203B41FA5}">
                      <a16:colId xmlns:a16="http://schemas.microsoft.com/office/drawing/2014/main" val="2282769989"/>
                    </a:ext>
                  </a:extLst>
                </a:gridCol>
              </a:tblGrid>
              <a:tr h="0">
                <a:tc>
                  <a:txBody>
                    <a:bodyPr/>
                    <a:lstStyle/>
                    <a:p>
                      <a:pPr>
                        <a:spcAft>
                          <a:spcPts val="0"/>
                        </a:spcAft>
                      </a:pPr>
                      <a:r>
                        <a:rPr lang="en-US" sz="1050">
                          <a:effectLst/>
                        </a:rPr>
                        <a:t>ISDN is a digital service, running over a switched network.</a:t>
                      </a:r>
                      <a:endParaRPr lang="en-US">
                        <a:effectLst/>
                      </a:endParaRPr>
                    </a:p>
                    <a:p>
                      <a:pPr marL="342900" lvl="0" indent="-342900">
                        <a:spcAft>
                          <a:spcPts val="0"/>
                        </a:spcAft>
                      </a:pPr>
                      <a:r>
                        <a:rPr lang="en-US" sz="1050">
                          <a:effectLst/>
                        </a:rPr>
                        <a:t>There are two versions of ISDN:</a:t>
                      </a:r>
                      <a:endParaRPr lang="en-US">
                        <a:effectLst/>
                      </a:endParaRPr>
                    </a:p>
                    <a:p>
                      <a:pPr marL="742950" marR="0" lvl="1" indent="-285750">
                        <a:spcBef>
                          <a:spcPts val="0"/>
                        </a:spcBef>
                        <a:spcAft>
                          <a:spcPts val="0"/>
                        </a:spcAft>
                      </a:pPr>
                      <a:r>
                        <a:rPr lang="en-US" sz="1050">
                          <a:effectLst/>
                        </a:rPr>
                        <a:t>ISDN BRI divides the regular copper telephone line into three channels:</a:t>
                      </a:r>
                      <a:endParaRPr lang="en-US">
                        <a:effectLst/>
                      </a:endParaRPr>
                    </a:p>
                    <a:p>
                      <a:pPr marL="1143000" marR="0" lvl="2" indent="-228600">
                        <a:spcBef>
                          <a:spcPts val="0"/>
                        </a:spcBef>
                        <a:spcAft>
                          <a:spcPts val="0"/>
                        </a:spcAft>
                      </a:pPr>
                      <a:r>
                        <a:rPr lang="en-US" sz="1050">
                          <a:effectLst/>
                        </a:rPr>
                        <a:t>2 64-Kbps bearer (B) channels can transfer data up to 128 Kbps (data compression increases the data transfer rate). Only one B channel is used during phone use reducing maximum speed to 64 Kbps.</a:t>
                      </a:r>
                      <a:endParaRPr lang="en-US">
                        <a:effectLst/>
                      </a:endParaRPr>
                    </a:p>
                    <a:p>
                      <a:pPr marL="1143000" marR="0" lvl="2" indent="-228600">
                        <a:spcBef>
                          <a:spcPts val="0"/>
                        </a:spcBef>
                        <a:spcAft>
                          <a:spcPts val="0"/>
                        </a:spcAft>
                      </a:pPr>
                      <a:r>
                        <a:rPr lang="en-US" sz="1050">
                          <a:effectLst/>
                        </a:rPr>
                        <a:t>1 16-Kbps delta (D) channel for connection control.</a:t>
                      </a:r>
                      <a:endParaRPr lang="en-US">
                        <a:effectLst/>
                      </a:endParaRPr>
                    </a:p>
                    <a:p>
                      <a:pPr marL="742950" marR="0" lvl="1" indent="-285750">
                        <a:spcBef>
                          <a:spcPts val="0"/>
                        </a:spcBef>
                        <a:spcAft>
                          <a:spcPts val="0"/>
                        </a:spcAft>
                      </a:pPr>
                      <a:r>
                        <a:rPr lang="en-US" sz="1050">
                          <a:effectLst/>
                        </a:rPr>
                        <a:t>ISDN PRI requires different cables to be installed rather than the regular phone lines. The cable is divided into 24 channels:</a:t>
                      </a:r>
                      <a:endParaRPr lang="en-US">
                        <a:effectLst/>
                      </a:endParaRPr>
                    </a:p>
                    <a:p>
                      <a:pPr marL="1143000" marR="0" lvl="2" indent="-228600">
                        <a:spcBef>
                          <a:spcPts val="0"/>
                        </a:spcBef>
                        <a:spcAft>
                          <a:spcPts val="0"/>
                        </a:spcAft>
                      </a:pPr>
                      <a:r>
                        <a:rPr lang="en-US" sz="1050">
                          <a:effectLst/>
                        </a:rPr>
                        <a:t>23 B channels (each at 64 Kbps) for data transmission.</a:t>
                      </a:r>
                      <a:endParaRPr lang="en-US">
                        <a:effectLst/>
                      </a:endParaRPr>
                    </a:p>
                    <a:p>
                      <a:pPr marL="1143000" marR="0" lvl="2" indent="-228600">
                        <a:spcBef>
                          <a:spcPts val="0"/>
                        </a:spcBef>
                        <a:spcAft>
                          <a:spcPts val="0"/>
                        </a:spcAft>
                      </a:pPr>
                      <a:r>
                        <a:rPr lang="en-US" sz="1050">
                          <a:effectLst/>
                        </a:rPr>
                        <a:t>1 D channel (at 64 Kbps) for connection control.</a:t>
                      </a:r>
                      <a:endParaRPr lang="en-US">
                        <a:effectLst/>
                      </a:endParaRPr>
                    </a:p>
                    <a:p>
                      <a:pPr marL="342900" lvl="0" indent="-342900">
                        <a:spcAft>
                          <a:spcPts val="0"/>
                        </a:spcAft>
                      </a:pPr>
                      <a:r>
                        <a:rPr lang="en-US" sz="1050">
                          <a:effectLst/>
                        </a:rPr>
                        <a:t>ISDN is not available in all areas; subscribers are required to be within a certain proximity of telephone company equipment.</a:t>
                      </a:r>
                      <a:endParaRPr lang="en-US">
                        <a:effectLst/>
                      </a:endParaRPr>
                    </a:p>
                    <a:p>
                      <a:pPr marL="342900" lvl="0" indent="-342900">
                        <a:spcAft>
                          <a:spcPts val="0"/>
                        </a:spcAft>
                      </a:pPr>
                      <a:r>
                        <a:rPr lang="en-US" sz="1050">
                          <a:effectLst/>
                        </a:rPr>
                        <a:t>ISDN is more common in Europe than in the United States.</a:t>
                      </a:r>
                      <a:endParaRPr lang="en-US">
                        <a:effectLst/>
                      </a:endParaRPr>
                    </a:p>
                  </a:txBody>
                  <a:tcPr marL="68580" marR="68580" marT="0" marB="0"/>
                </a:tc>
                <a:extLst>
                  <a:ext uri="{0D108BD9-81ED-4DB2-BD59-A6C34878D82A}">
                    <a16:rowId xmlns:a16="http://schemas.microsoft.com/office/drawing/2014/main" val="841614115"/>
                  </a:ext>
                </a:extLst>
              </a:tr>
            </a:tbl>
          </a:graphicData>
        </a:graphic>
      </p:graphicFrame>
      <p:graphicFrame>
        <p:nvGraphicFramePr>
          <p:cNvPr id="9" name="Table 8">
            <a:extLst>
              <a:ext uri="{FF2B5EF4-FFF2-40B4-BE49-F238E27FC236}">
                <a16:creationId xmlns:a16="http://schemas.microsoft.com/office/drawing/2014/main" id="{489A746A-21BB-490B-A39A-4EB0AC7B548D}"/>
              </a:ext>
            </a:extLst>
          </p:cNvPr>
          <p:cNvGraphicFramePr>
            <a:graphicFrameLocks noGrp="1"/>
          </p:cNvGraphicFramePr>
          <p:nvPr>
            <p:extLst>
              <p:ext uri="{D42A27DB-BD31-4B8C-83A1-F6EECF244321}">
                <p14:modId xmlns:p14="http://schemas.microsoft.com/office/powerpoint/2010/main" val="827405185"/>
              </p:ext>
            </p:extLst>
          </p:nvPr>
        </p:nvGraphicFramePr>
        <p:xfrm>
          <a:off x="3698689" y="4814645"/>
          <a:ext cx="2971800" cy="1920240"/>
        </p:xfrm>
        <a:graphic>
          <a:graphicData uri="http://schemas.openxmlformats.org/drawingml/2006/table">
            <a:tbl>
              <a:tblPr firstRow="1" firstCol="1" bandRow="1">
                <a:tableStyleId>{5C22544A-7EE6-4342-B048-85BDC9FD1C3A}</a:tableStyleId>
              </a:tblPr>
              <a:tblGrid>
                <a:gridCol w="2971800">
                  <a:extLst>
                    <a:ext uri="{9D8B030D-6E8A-4147-A177-3AD203B41FA5}">
                      <a16:colId xmlns:a16="http://schemas.microsoft.com/office/drawing/2014/main" val="2145770366"/>
                    </a:ext>
                  </a:extLst>
                </a:gridCol>
              </a:tblGrid>
              <a:tr h="0">
                <a:tc>
                  <a:txBody>
                    <a:bodyPr/>
                    <a:lstStyle/>
                    <a:p>
                      <a:pPr>
                        <a:spcAft>
                          <a:spcPts val="0"/>
                        </a:spcAft>
                      </a:pPr>
                      <a:r>
                        <a:rPr lang="en-US" sz="1050">
                          <a:effectLst/>
                        </a:rPr>
                        <a:t>Cable networking uses a cable TV connection to create a wide area connection to the internet.</a:t>
                      </a:r>
                      <a:endParaRPr lang="en-US">
                        <a:effectLst/>
                      </a:endParaRPr>
                    </a:p>
                    <a:p>
                      <a:pPr marL="342900" lvl="0" indent="-342900">
                        <a:spcAft>
                          <a:spcPts val="0"/>
                        </a:spcAft>
                      </a:pPr>
                      <a:r>
                        <a:rPr lang="en-US" sz="1050">
                          <a:effectLst/>
                        </a:rPr>
                        <a:t>A cable modem (router) connects the computer to the cable network for sending networking signals.</a:t>
                      </a:r>
                      <a:endParaRPr lang="en-US">
                        <a:effectLst/>
                      </a:endParaRPr>
                    </a:p>
                    <a:p>
                      <a:pPr marL="342900" lvl="0" indent="-342900">
                        <a:spcAft>
                          <a:spcPts val="0"/>
                        </a:spcAft>
                      </a:pPr>
                      <a:r>
                        <a:rPr lang="en-US" sz="1050">
                          <a:effectLst/>
                        </a:rPr>
                        <a:t>The same cable line is used to carry networking and cable TV signals, although in some cases a separate line is installed for internet access.</a:t>
                      </a:r>
                      <a:endParaRPr lang="en-US">
                        <a:effectLst/>
                      </a:endParaRPr>
                    </a:p>
                    <a:p>
                      <a:pPr marL="342900" lvl="0" indent="-342900">
                        <a:spcAft>
                          <a:spcPts val="0"/>
                        </a:spcAft>
                      </a:pPr>
                      <a:r>
                        <a:rPr lang="en-US" sz="1050">
                          <a:effectLst/>
                        </a:rPr>
                        <a:t>Cable networking requires the installation of a cable TV line to your location if one does not exist.</a:t>
                      </a:r>
                      <a:endParaRPr lang="en-US">
                        <a:effectLst/>
                      </a:endParaRPr>
                    </a:p>
                  </a:txBody>
                  <a:tcPr marL="68580" marR="68580" marT="0" marB="0"/>
                </a:tc>
                <a:extLst>
                  <a:ext uri="{0D108BD9-81ED-4DB2-BD59-A6C34878D82A}">
                    <a16:rowId xmlns:a16="http://schemas.microsoft.com/office/drawing/2014/main" val="3700330669"/>
                  </a:ext>
                </a:extLst>
              </a:tr>
            </a:tbl>
          </a:graphicData>
        </a:graphic>
      </p:graphicFrame>
      <p:sp>
        <p:nvSpPr>
          <p:cNvPr id="10" name="TextBox 9">
            <a:extLst>
              <a:ext uri="{FF2B5EF4-FFF2-40B4-BE49-F238E27FC236}">
                <a16:creationId xmlns:a16="http://schemas.microsoft.com/office/drawing/2014/main" id="{E298E9F3-BD25-46ED-8437-22473225D9A9}"/>
              </a:ext>
            </a:extLst>
          </p:cNvPr>
          <p:cNvSpPr txBox="1"/>
          <p:nvPr/>
        </p:nvSpPr>
        <p:spPr>
          <a:xfrm>
            <a:off x="6666753" y="578224"/>
            <a:ext cx="2743200" cy="623247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solidFill>
                  <a:srgbClr val="282828"/>
                </a:solidFill>
              </a:rPr>
              <a:t>Cellular networking </a:t>
            </a:r>
            <a:r>
              <a:rPr lang="en-US" sz="1050" dirty="0">
                <a:solidFill>
                  <a:srgbClr val="282828"/>
                </a:solidFill>
              </a:rPr>
              <a:t>uses the cellular phone infrastructure for internet access.</a:t>
            </a:r>
          </a:p>
          <a:p>
            <a:r>
              <a:rPr lang="en-US" sz="1050" dirty="0">
                <a:solidFill>
                  <a:srgbClr val="282828"/>
                </a:solidFill>
              </a:rPr>
              <a:t>Mobile phones with digital data plans use cellular signals to connect to the internet.</a:t>
            </a:r>
            <a:endParaRPr lang="en-US" sz="1050" dirty="0">
              <a:solidFill>
                <a:srgbClr val="282828"/>
              </a:solidFill>
              <a:cs typeface="Calibri"/>
            </a:endParaRPr>
          </a:p>
          <a:p>
            <a:r>
              <a:rPr lang="en-US" sz="1050" dirty="0">
                <a:solidFill>
                  <a:srgbClr val="282828"/>
                </a:solidFill>
              </a:rPr>
              <a:t>Devices can connect to a cellular internet connection in a variety of ways:</a:t>
            </a:r>
            <a:endParaRPr lang="en-US" sz="1050" dirty="0">
              <a:solidFill>
                <a:srgbClr val="282828"/>
              </a:solidFill>
              <a:cs typeface="Calibri"/>
            </a:endParaRPr>
          </a:p>
          <a:p>
            <a:r>
              <a:rPr lang="en-US" sz="1050" dirty="0">
                <a:solidFill>
                  <a:srgbClr val="282828"/>
                </a:solidFill>
              </a:rPr>
              <a:t>Many smart phones use a technique known as </a:t>
            </a:r>
            <a:r>
              <a:rPr lang="en-US" sz="1050" i="1" dirty="0">
                <a:solidFill>
                  <a:srgbClr val="282828"/>
                </a:solidFill>
              </a:rPr>
              <a:t>tethering</a:t>
            </a:r>
            <a:r>
              <a:rPr lang="en-US" sz="1050" dirty="0">
                <a:solidFill>
                  <a:srgbClr val="282828"/>
                </a:solidFill>
              </a:rPr>
              <a:t> to provide cellular internet to another device. Tethering typically requires the smart phone to be connected via a USB cable.</a:t>
            </a:r>
            <a:endParaRPr lang="en-US" sz="1050" dirty="0">
              <a:solidFill>
                <a:srgbClr val="282828"/>
              </a:solidFill>
              <a:cs typeface="Calibri"/>
            </a:endParaRPr>
          </a:p>
          <a:p>
            <a:r>
              <a:rPr lang="en-US" sz="1050" dirty="0">
                <a:solidFill>
                  <a:srgbClr val="282828"/>
                </a:solidFill>
              </a:rPr>
              <a:t>A mobile hotspot is a cellular device that provides internet access by creating a small Wi-Fi network to which multiple devices can connect. Most smart phones have built-in mobile hotspot functionality.</a:t>
            </a:r>
            <a:endParaRPr lang="en-US" sz="1050" dirty="0">
              <a:solidFill>
                <a:srgbClr val="282828"/>
              </a:solidFill>
              <a:cs typeface="Calibri"/>
            </a:endParaRPr>
          </a:p>
          <a:p>
            <a:pPr marL="285750" indent="-285750">
              <a:buFont typeface="Arial"/>
              <a:buChar char="•"/>
            </a:pPr>
            <a:r>
              <a:rPr lang="en-US" sz="1050" dirty="0">
                <a:solidFill>
                  <a:srgbClr val="000000"/>
                </a:solidFill>
                <a:cs typeface="Calibri"/>
              </a:rPr>
              <a:t>2G (second generation) networks were the first to offer digital data services. 2G data speeds are slow (14.4 Kbps) and were used mainly for text messaging and not internet connectivity.</a:t>
            </a:r>
            <a:endParaRPr lang="en-US" dirty="0"/>
          </a:p>
          <a:p>
            <a:pPr marL="742950" lvl="1" indent="-285750">
              <a:buFont typeface="Arial"/>
              <a:buChar char="•"/>
            </a:pPr>
            <a:r>
              <a:rPr lang="en-US" sz="1050" dirty="0">
                <a:solidFill>
                  <a:srgbClr val="000000"/>
                </a:solidFill>
                <a:cs typeface="Calibri"/>
              </a:rPr>
              <a:t>2.5G was an evolution that supported speeds up to 144 Kbps.</a:t>
            </a:r>
            <a:endParaRPr lang="en-US" dirty="0"/>
          </a:p>
          <a:p>
            <a:pPr marL="742950" lvl="1" indent="-285750">
              <a:buFont typeface="Arial"/>
              <a:buChar char="•"/>
            </a:pPr>
            <a:r>
              <a:rPr lang="en-US" sz="1050" dirty="0">
                <a:solidFill>
                  <a:srgbClr val="000000"/>
                </a:solidFill>
                <a:cs typeface="Calibri"/>
              </a:rPr>
              <a:t>EDGE (also called 2.75G) networks are an intermediary between 2G and 3G networks. EDGE is the first cellular technology to be truly internet compatible, with speeds between 400 and 1,000 Kbps.</a:t>
            </a:r>
            <a:endParaRPr lang="en-US" dirty="0"/>
          </a:p>
          <a:p>
            <a:pPr marL="285750" indent="-285750">
              <a:buFont typeface="Arial"/>
              <a:buChar char="•"/>
            </a:pPr>
            <a:r>
              <a:rPr lang="en-US" sz="1050" dirty="0">
                <a:solidFill>
                  <a:srgbClr val="000000"/>
                </a:solidFill>
                <a:cs typeface="Calibri"/>
              </a:rPr>
              <a:t>3G (third generation) offers simultaneous voice and data. The minimum speed for stationary users is quoted at 2 Mbps or higher.</a:t>
            </a:r>
            <a:endParaRPr lang="en-US" dirty="0"/>
          </a:p>
          <a:p>
            <a:r>
              <a:rPr lang="en-US" sz="1050" dirty="0">
                <a:solidFill>
                  <a:srgbClr val="000000"/>
                </a:solidFill>
                <a:cs typeface="Calibri"/>
              </a:rPr>
              <a:t>4G (fourth generation) offers minimum speeds of around 38 Mbps, with up to 100 Mbps possible</a:t>
            </a:r>
            <a:endParaRPr lang="en-US" dirty="0"/>
          </a:p>
        </p:txBody>
      </p:sp>
      <p:sp>
        <p:nvSpPr>
          <p:cNvPr id="11" name="TextBox 10">
            <a:extLst>
              <a:ext uri="{FF2B5EF4-FFF2-40B4-BE49-F238E27FC236}">
                <a16:creationId xmlns:a16="http://schemas.microsoft.com/office/drawing/2014/main" id="{2300F1ED-3BC9-4DF4-A782-532C7C266792}"/>
              </a:ext>
            </a:extLst>
          </p:cNvPr>
          <p:cNvSpPr txBox="1"/>
          <p:nvPr/>
        </p:nvSpPr>
        <p:spPr>
          <a:xfrm>
            <a:off x="9415929" y="234577"/>
            <a:ext cx="2743200" cy="397031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solidFill>
                  <a:srgbClr val="282828"/>
                </a:solidFill>
              </a:rPr>
              <a:t>Satellite networking</a:t>
            </a:r>
            <a:r>
              <a:rPr lang="en-US" sz="1050" dirty="0">
                <a:solidFill>
                  <a:srgbClr val="282828"/>
                </a:solidFill>
              </a:rPr>
              <a:t> uses radio signals sent and received from a satellite. Satellite networking is divided into two categories, Geostationary Satellites (GEOs) and Low Earth Orbit Satellites (LEOs). Geostationary Satellite (GEO):</a:t>
            </a:r>
          </a:p>
          <a:p>
            <a:r>
              <a:rPr lang="en-US" sz="1050" dirty="0">
                <a:solidFill>
                  <a:srgbClr val="282828"/>
                </a:solidFill>
              </a:rPr>
              <a:t>Uses a transmitter with an antenna (dish) directed skywards to a satellite</a:t>
            </a:r>
            <a:endParaRPr lang="en-US" sz="1050" dirty="0">
              <a:solidFill>
                <a:srgbClr val="282828"/>
              </a:solidFill>
              <a:cs typeface="Calibri"/>
            </a:endParaRPr>
          </a:p>
          <a:p>
            <a:r>
              <a:rPr lang="en-US" sz="1050" dirty="0">
                <a:solidFill>
                  <a:srgbClr val="282828"/>
                </a:solidFill>
              </a:rPr>
              <a:t>Requires line-of-sight to the satellite (dish placement is crucial)</a:t>
            </a:r>
            <a:endParaRPr lang="en-US" sz="1050" dirty="0">
              <a:solidFill>
                <a:srgbClr val="282828"/>
              </a:solidFill>
              <a:cs typeface="Calibri"/>
            </a:endParaRPr>
          </a:p>
          <a:p>
            <a:r>
              <a:rPr lang="en-US" sz="1050" dirty="0">
                <a:solidFill>
                  <a:srgbClr val="282828"/>
                </a:solidFill>
              </a:rPr>
              <a:t>Is affected by mild atmospheric and weather conditions (fog, rain, or snow can disrupt service)</a:t>
            </a:r>
            <a:endParaRPr lang="en-US" sz="1050" dirty="0">
              <a:solidFill>
                <a:srgbClr val="282828"/>
              </a:solidFill>
              <a:cs typeface="Calibri"/>
            </a:endParaRPr>
          </a:p>
          <a:p>
            <a:r>
              <a:rPr lang="en-US" sz="1050" dirty="0">
                <a:solidFill>
                  <a:srgbClr val="282828"/>
                </a:solidFill>
              </a:rPr>
              <a:t>May have a long delay time (latency) between requests and downloads</a:t>
            </a:r>
            <a:endParaRPr lang="en-US" sz="1050" dirty="0">
              <a:solidFill>
                <a:srgbClr val="282828"/>
              </a:solidFill>
              <a:cs typeface="Calibri"/>
            </a:endParaRPr>
          </a:p>
          <a:p>
            <a:r>
              <a:rPr lang="en-US" sz="1050" dirty="0">
                <a:solidFill>
                  <a:srgbClr val="282828"/>
                </a:solidFill>
              </a:rPr>
              <a:t>Can be a portable solution for cars or trucks with an attached satellite dish</a:t>
            </a:r>
            <a:endParaRPr lang="en-US" sz="1050" dirty="0">
              <a:solidFill>
                <a:srgbClr val="282828"/>
              </a:solidFill>
              <a:cs typeface="Calibri"/>
            </a:endParaRPr>
          </a:p>
          <a:p>
            <a:r>
              <a:rPr lang="en-US" sz="1050" dirty="0">
                <a:solidFill>
                  <a:srgbClr val="282828"/>
                </a:solidFill>
              </a:rPr>
              <a:t>Provides nearly 100% global coverage</a:t>
            </a:r>
            <a:endParaRPr lang="en-US" sz="1050" dirty="0">
              <a:solidFill>
                <a:srgbClr val="282828"/>
              </a:solidFill>
              <a:cs typeface="Calibri"/>
            </a:endParaRPr>
          </a:p>
          <a:p>
            <a:r>
              <a:rPr lang="en-US" sz="1050" dirty="0">
                <a:solidFill>
                  <a:srgbClr val="282828"/>
                </a:solidFill>
              </a:rPr>
              <a:t>Low Earth Orbit Satellite (LEO):</a:t>
            </a:r>
            <a:endParaRPr lang="en-US" sz="1050" dirty="0">
              <a:solidFill>
                <a:srgbClr val="282828"/>
              </a:solidFill>
              <a:cs typeface="Calibri"/>
            </a:endParaRPr>
          </a:p>
          <a:p>
            <a:r>
              <a:rPr lang="en-US" sz="1050" dirty="0">
                <a:solidFill>
                  <a:srgbClr val="282828"/>
                </a:solidFill>
              </a:rPr>
              <a:t>Closer to the Earth than GEOs</a:t>
            </a:r>
            <a:endParaRPr lang="en-US" sz="1050" dirty="0">
              <a:solidFill>
                <a:srgbClr val="282828"/>
              </a:solidFill>
              <a:cs typeface="Calibri"/>
            </a:endParaRPr>
          </a:p>
          <a:p>
            <a:r>
              <a:rPr lang="en-US" sz="1050" dirty="0">
                <a:solidFill>
                  <a:srgbClr val="282828"/>
                </a:solidFill>
              </a:rPr>
              <a:t>Orbits at a distance of about 1200 miles above the Earth</a:t>
            </a:r>
            <a:endParaRPr lang="en-US" sz="1050" dirty="0">
              <a:solidFill>
                <a:srgbClr val="282828"/>
              </a:solidFill>
              <a:cs typeface="Calibri"/>
            </a:endParaRPr>
          </a:p>
          <a:p>
            <a:r>
              <a:rPr lang="en-US" sz="1050" dirty="0">
                <a:solidFill>
                  <a:srgbClr val="282828"/>
                </a:solidFill>
              </a:rPr>
              <a:t>Simpler and cheaper to make than GEOs</a:t>
            </a:r>
            <a:endParaRPr lang="en-US" sz="1050" dirty="0">
              <a:solidFill>
                <a:srgbClr val="282828"/>
              </a:solidFill>
              <a:cs typeface="Calibri"/>
            </a:endParaRPr>
          </a:p>
          <a:p>
            <a:r>
              <a:rPr lang="en-US" sz="1050" dirty="0">
                <a:solidFill>
                  <a:srgbClr val="282828"/>
                </a:solidFill>
              </a:rPr>
              <a:t>Fast, accurate communication and service</a:t>
            </a:r>
            <a:endParaRPr lang="en-US" dirty="0"/>
          </a:p>
        </p:txBody>
      </p:sp>
      <p:sp>
        <p:nvSpPr>
          <p:cNvPr id="12" name="TextBox 11">
            <a:extLst>
              <a:ext uri="{FF2B5EF4-FFF2-40B4-BE49-F238E27FC236}">
                <a16:creationId xmlns:a16="http://schemas.microsoft.com/office/drawing/2014/main" id="{9261C691-1677-4464-BDFE-F24AE662BB12}"/>
              </a:ext>
            </a:extLst>
          </p:cNvPr>
          <p:cNvSpPr txBox="1"/>
          <p:nvPr/>
        </p:nvSpPr>
        <p:spPr>
          <a:xfrm>
            <a:off x="9415929" y="4096871"/>
            <a:ext cx="2743200" cy="283923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solidFill>
                  <a:srgbClr val="282828"/>
                </a:solidFill>
              </a:rPr>
              <a:t>Line of site</a:t>
            </a:r>
            <a:r>
              <a:rPr lang="en-US" sz="1050" dirty="0">
                <a:solidFill>
                  <a:srgbClr val="282828"/>
                </a:solidFill>
              </a:rPr>
              <a:t> internet access (also called fixed wireless broadband) is similar to satellite internet; however, instead of antennas being directed to a satellite in orbit, they are pointed at a large antenna on land. The antennas use radio signals--typically microwaves--to transmit and receive data. Line of site internet:</a:t>
            </a:r>
          </a:p>
          <a:p>
            <a:r>
              <a:rPr lang="en-US" sz="1050" dirty="0">
                <a:solidFill>
                  <a:srgbClr val="282828"/>
                </a:solidFill>
              </a:rPr>
              <a:t>Requires a direct line of site between two fixed antennas. A single, large antenna provides connections for all subscribers in an area</a:t>
            </a:r>
            <a:endParaRPr lang="en-US" sz="1050" dirty="0">
              <a:solidFill>
                <a:srgbClr val="282828"/>
              </a:solidFill>
              <a:cs typeface="Calibri"/>
            </a:endParaRPr>
          </a:p>
          <a:p>
            <a:r>
              <a:rPr lang="en-US" sz="1050" dirty="0">
                <a:solidFill>
                  <a:srgbClr val="282828"/>
                </a:solidFill>
              </a:rPr>
              <a:t>Provides internet access without needing to run cables or lines to each subscriber's premise</a:t>
            </a:r>
            <a:endParaRPr lang="en-US" sz="1050" dirty="0">
              <a:solidFill>
                <a:srgbClr val="282828"/>
              </a:solidFill>
              <a:cs typeface="Calibri"/>
            </a:endParaRPr>
          </a:p>
          <a:p>
            <a:r>
              <a:rPr lang="en-US" sz="1050" dirty="0">
                <a:solidFill>
                  <a:srgbClr val="282828"/>
                </a:solidFill>
              </a:rPr>
              <a:t>Can provide internet to remote areas by installing a single antenna</a:t>
            </a:r>
            <a:endParaRPr lang="en-US" sz="1050" dirty="0">
              <a:solidFill>
                <a:srgbClr val="282828"/>
              </a:solidFill>
              <a:cs typeface="Calibri"/>
            </a:endParaRPr>
          </a:p>
          <a:p>
            <a:r>
              <a:rPr lang="en-US" sz="1050" dirty="0">
                <a:solidFill>
                  <a:srgbClr val="282828"/>
                </a:solidFill>
              </a:rPr>
              <a:t> Ss affected by weather conditions, similar to satellite networking</a:t>
            </a:r>
            <a:endParaRPr lang="en-US" sz="1050" dirty="0">
              <a:solidFill>
                <a:srgbClr val="282828"/>
              </a:solidFill>
              <a:cs typeface="Calibri"/>
            </a:endParaRPr>
          </a:p>
          <a:p>
            <a:r>
              <a:rPr lang="en-US" sz="1050" dirty="0">
                <a:solidFill>
                  <a:srgbClr val="282828"/>
                </a:solidFill>
                <a:cs typeface="Calibri"/>
              </a:rPr>
              <a:t>Offers speeds of up to 1520 Mbps</a:t>
            </a:r>
            <a:endParaRPr lang="en-US" dirty="0"/>
          </a:p>
        </p:txBody>
      </p:sp>
    </p:spTree>
    <p:extLst>
      <p:ext uri="{BB962C8B-B14F-4D97-AF65-F5344CB8AC3E}">
        <p14:creationId xmlns:p14="http://schemas.microsoft.com/office/powerpoint/2010/main" val="25315300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5F2E-A45E-48B9-8851-35EE1AD9A4CC}"/>
              </a:ext>
            </a:extLst>
          </p:cNvPr>
          <p:cNvSpPr>
            <a:spLocks noGrp="1"/>
          </p:cNvSpPr>
          <p:nvPr>
            <p:ph type="ctrTitle"/>
          </p:nvPr>
        </p:nvSpPr>
        <p:spPr/>
        <p:txBody>
          <a:bodyPr/>
          <a:lstStyle/>
          <a:p>
            <a:r>
              <a:rPr lang="en-US" dirty="0">
                <a:cs typeface="Calibri Light"/>
              </a:rPr>
              <a:t>End of Week Two</a:t>
            </a:r>
            <a:endParaRPr lang="en-US" dirty="0"/>
          </a:p>
        </p:txBody>
      </p:sp>
      <p:sp>
        <p:nvSpPr>
          <p:cNvPr id="3" name="Subtitle 2">
            <a:extLst>
              <a:ext uri="{FF2B5EF4-FFF2-40B4-BE49-F238E27FC236}">
                <a16:creationId xmlns:a16="http://schemas.microsoft.com/office/drawing/2014/main" id="{F1900D87-5C5B-414E-B65E-9864F3FF3BBF}"/>
              </a:ext>
            </a:extLst>
          </p:cNvPr>
          <p:cNvSpPr>
            <a:spLocks noGrp="1"/>
          </p:cNvSpPr>
          <p:nvPr>
            <p:ph type="subTitle" idx="1"/>
          </p:nvPr>
        </p:nvSpPr>
        <p:spPr/>
        <p:txBody>
          <a:bodyPr vert="horz" lIns="91440" tIns="45720" rIns="91440" bIns="45720" rtlCol="0" anchor="t">
            <a:normAutofit/>
          </a:bodyPr>
          <a:lstStyle/>
          <a:p>
            <a:r>
              <a:rPr lang="en-US" dirty="0">
                <a:cs typeface="Calibri"/>
              </a:rPr>
              <a:t>101A</a:t>
            </a:r>
            <a:endParaRPr lang="en-US" dirty="0"/>
          </a:p>
        </p:txBody>
      </p:sp>
    </p:spTree>
    <p:extLst>
      <p:ext uri="{BB962C8B-B14F-4D97-AF65-F5344CB8AC3E}">
        <p14:creationId xmlns:p14="http://schemas.microsoft.com/office/powerpoint/2010/main" val="151579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452C4-2DFE-40F5-A5AD-635C3A3C6DFB}"/>
              </a:ext>
            </a:extLst>
          </p:cNvPr>
          <p:cNvSpPr>
            <a:spLocks noGrp="1"/>
          </p:cNvSpPr>
          <p:nvPr>
            <p:ph type="title"/>
          </p:nvPr>
        </p:nvSpPr>
        <p:spPr/>
        <p:txBody>
          <a:bodyPr/>
          <a:lstStyle/>
          <a:p>
            <a:pPr algn="ctr"/>
            <a:r>
              <a:rPr lang="en-US">
                <a:cs typeface="Calibri Light"/>
              </a:rPr>
              <a:t>Universal Serial Bus</a:t>
            </a:r>
          </a:p>
        </p:txBody>
      </p:sp>
      <p:pic>
        <p:nvPicPr>
          <p:cNvPr id="7" name="Picture 7" descr="A picture containing cable, sky, connector&#10;&#10;Description generated with very high confidence">
            <a:extLst>
              <a:ext uri="{FF2B5EF4-FFF2-40B4-BE49-F238E27FC236}">
                <a16:creationId xmlns:a16="http://schemas.microsoft.com/office/drawing/2014/main" id="{40C81ED6-8D87-4B2F-AC67-AB377260DBD7}"/>
              </a:ext>
            </a:extLst>
          </p:cNvPr>
          <p:cNvPicPr>
            <a:picLocks noGrp="1" noChangeAspect="1"/>
          </p:cNvPicPr>
          <p:nvPr>
            <p:ph sz="half" idx="1"/>
          </p:nvPr>
        </p:nvPicPr>
        <p:blipFill>
          <a:blip r:embed="rId2"/>
          <a:stretch>
            <a:fillRect/>
          </a:stretch>
        </p:blipFill>
        <p:spPr>
          <a:xfrm>
            <a:off x="3093757" y="1957620"/>
            <a:ext cx="1238250" cy="1666875"/>
          </a:xfrm>
          <a:prstGeom prst="rect">
            <a:avLst/>
          </a:prstGeom>
        </p:spPr>
      </p:pic>
      <p:sp>
        <p:nvSpPr>
          <p:cNvPr id="6" name="Content Placeholder 5">
            <a:extLst>
              <a:ext uri="{FF2B5EF4-FFF2-40B4-BE49-F238E27FC236}">
                <a16:creationId xmlns:a16="http://schemas.microsoft.com/office/drawing/2014/main" id="{56D22C0E-F978-4EE8-B691-4CE0E5731CC0}"/>
              </a:ext>
            </a:extLst>
          </p:cNvPr>
          <p:cNvSpPr>
            <a:spLocks noGrp="1"/>
          </p:cNvSpPr>
          <p:nvPr>
            <p:ph sz="half" idx="2"/>
          </p:nvPr>
        </p:nvSpPr>
        <p:spPr>
          <a:xfrm>
            <a:off x="6172200" y="1496920"/>
            <a:ext cx="5181600" cy="4680043"/>
          </a:xfrm>
        </p:spPr>
        <p:txBody>
          <a:bodyPr vert="horz" lIns="91440" tIns="45720" rIns="91440" bIns="45720" rtlCol="0" anchor="t">
            <a:normAutofit fontScale="92500" lnSpcReduction="10000"/>
          </a:bodyPr>
          <a:lstStyle/>
          <a:p>
            <a:r>
              <a:rPr lang="en-US">
                <a:cs typeface="Calibri"/>
              </a:rPr>
              <a:t>A rectangular connector that generally plugs directly into the computer or a hub. Almost all USB cables have one Type-A connector on one of the ends.</a:t>
            </a:r>
          </a:p>
          <a:p>
            <a:endParaRPr lang="en-US" dirty="0">
              <a:cs typeface="Calibri"/>
            </a:endParaRPr>
          </a:p>
          <a:p>
            <a:r>
              <a:rPr lang="en-US">
                <a:cs typeface="Calibri"/>
              </a:rPr>
              <a:t>A square connector with two beveled corners mostly used for printers (occasionally used with modems)</a:t>
            </a:r>
            <a:endParaRPr lang="en-US" dirty="0">
              <a:cs typeface="Calibri"/>
            </a:endParaRPr>
          </a:p>
          <a:p>
            <a:r>
              <a:rPr lang="en-US">
                <a:cs typeface="Calibri"/>
              </a:rPr>
              <a:t>Most USB cables that have this connector have Type A on the other end</a:t>
            </a:r>
            <a:endParaRPr lang="en-US" dirty="0">
              <a:cs typeface="Calibri"/>
            </a:endParaRPr>
          </a:p>
          <a:p>
            <a:endParaRPr lang="en-US" dirty="0">
              <a:cs typeface="Calibri"/>
            </a:endParaRPr>
          </a:p>
        </p:txBody>
      </p:sp>
      <p:sp>
        <p:nvSpPr>
          <p:cNvPr id="9" name="TextBox 8">
            <a:extLst>
              <a:ext uri="{FF2B5EF4-FFF2-40B4-BE49-F238E27FC236}">
                <a16:creationId xmlns:a16="http://schemas.microsoft.com/office/drawing/2014/main" id="{F1553E1E-C8CB-4235-A781-7703D5970307}"/>
              </a:ext>
            </a:extLst>
          </p:cNvPr>
          <p:cNvSpPr txBox="1"/>
          <p:nvPr/>
        </p:nvSpPr>
        <p:spPr>
          <a:xfrm>
            <a:off x="2415988" y="1497106"/>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Type A 2.0 Connector</a:t>
            </a:r>
            <a:endParaRPr lang="en-US" dirty="0">
              <a:cs typeface="Calibri"/>
            </a:endParaRPr>
          </a:p>
        </p:txBody>
      </p:sp>
      <p:pic>
        <p:nvPicPr>
          <p:cNvPr id="11" name="Picture 12" descr="A close up of a cable&#10;&#10;Description generated with high confidence">
            <a:extLst>
              <a:ext uri="{FF2B5EF4-FFF2-40B4-BE49-F238E27FC236}">
                <a16:creationId xmlns:a16="http://schemas.microsoft.com/office/drawing/2014/main" id="{7F45896E-D3B3-49E8-A42B-A431CDD7A492}"/>
              </a:ext>
            </a:extLst>
          </p:cNvPr>
          <p:cNvPicPr>
            <a:picLocks noChangeAspect="1"/>
          </p:cNvPicPr>
          <p:nvPr/>
        </p:nvPicPr>
        <p:blipFill>
          <a:blip r:embed="rId3"/>
          <a:stretch>
            <a:fillRect/>
          </a:stretch>
        </p:blipFill>
        <p:spPr>
          <a:xfrm>
            <a:off x="3093851" y="4306794"/>
            <a:ext cx="1133475" cy="1905000"/>
          </a:xfrm>
          <a:prstGeom prst="rect">
            <a:avLst/>
          </a:prstGeom>
        </p:spPr>
      </p:pic>
      <p:sp>
        <p:nvSpPr>
          <p:cNvPr id="14" name="TextBox 13">
            <a:extLst>
              <a:ext uri="{FF2B5EF4-FFF2-40B4-BE49-F238E27FC236}">
                <a16:creationId xmlns:a16="http://schemas.microsoft.com/office/drawing/2014/main" id="{71ED7631-3C65-4EC8-941B-192F3289F2C7}"/>
              </a:ext>
            </a:extLst>
          </p:cNvPr>
          <p:cNvSpPr txBox="1"/>
          <p:nvPr/>
        </p:nvSpPr>
        <p:spPr>
          <a:xfrm>
            <a:off x="2416922" y="3574863"/>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Type B 2.0 Connector</a:t>
            </a:r>
            <a:endParaRPr lang="en-US" dirty="0">
              <a:cs typeface="Calibri"/>
            </a:endParaRPr>
          </a:p>
        </p:txBody>
      </p:sp>
    </p:spTree>
    <p:extLst>
      <p:ext uri="{BB962C8B-B14F-4D97-AF65-F5344CB8AC3E}">
        <p14:creationId xmlns:p14="http://schemas.microsoft.com/office/powerpoint/2010/main" val="421952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452C4-2DFE-40F5-A5AD-635C3A3C6DFB}"/>
              </a:ext>
            </a:extLst>
          </p:cNvPr>
          <p:cNvSpPr>
            <a:spLocks noGrp="1"/>
          </p:cNvSpPr>
          <p:nvPr>
            <p:ph type="title"/>
          </p:nvPr>
        </p:nvSpPr>
        <p:spPr/>
        <p:txBody>
          <a:bodyPr/>
          <a:lstStyle/>
          <a:p>
            <a:pPr algn="ctr"/>
            <a:r>
              <a:rPr lang="en-US">
                <a:cs typeface="Calibri Light"/>
              </a:rPr>
              <a:t>Universal Serial Bus</a:t>
            </a:r>
          </a:p>
        </p:txBody>
      </p:sp>
      <p:sp>
        <p:nvSpPr>
          <p:cNvPr id="6" name="Content Placeholder 5">
            <a:extLst>
              <a:ext uri="{FF2B5EF4-FFF2-40B4-BE49-F238E27FC236}">
                <a16:creationId xmlns:a16="http://schemas.microsoft.com/office/drawing/2014/main" id="{56D22C0E-F978-4EE8-B691-4CE0E5731CC0}"/>
              </a:ext>
            </a:extLst>
          </p:cNvPr>
          <p:cNvSpPr>
            <a:spLocks noGrp="1"/>
          </p:cNvSpPr>
          <p:nvPr>
            <p:ph sz="half" idx="2"/>
          </p:nvPr>
        </p:nvSpPr>
        <p:spPr>
          <a:xfrm>
            <a:off x="6172200" y="1496920"/>
            <a:ext cx="5181600" cy="4680043"/>
          </a:xfrm>
        </p:spPr>
        <p:txBody>
          <a:bodyPr vert="horz" lIns="91440" tIns="45720" rIns="91440" bIns="45720" rtlCol="0" anchor="t">
            <a:normAutofit/>
          </a:bodyPr>
          <a:lstStyle/>
          <a:p>
            <a:r>
              <a:rPr lang="en-US">
                <a:cs typeface="Calibri"/>
              </a:rPr>
              <a:t>A long, thin oval connector designed to be a universal USB port that works with many devices and connectors.</a:t>
            </a:r>
          </a:p>
          <a:p>
            <a:endParaRPr lang="en-US" dirty="0">
              <a:cs typeface="Calibri"/>
            </a:endParaRPr>
          </a:p>
          <a:p>
            <a:r>
              <a:rPr lang="en-US">
                <a:cs typeface="Calibri"/>
              </a:rPr>
              <a:t>This connector is used by portable electronic devices, such as digital cameras and portable storage</a:t>
            </a:r>
            <a:endParaRPr lang="en-US" dirty="0">
              <a:cs typeface="Calibri"/>
            </a:endParaRPr>
          </a:p>
          <a:p>
            <a:endParaRPr lang="en-US" dirty="0">
              <a:cs typeface="Calibri"/>
            </a:endParaRPr>
          </a:p>
          <a:p>
            <a:endParaRPr lang="en-US" dirty="0">
              <a:cs typeface="Calibri"/>
            </a:endParaRPr>
          </a:p>
          <a:p>
            <a:pPr marL="0" indent="0">
              <a:buNone/>
            </a:pPr>
            <a:endParaRPr lang="en-US" dirty="0">
              <a:cs typeface="Calibri"/>
            </a:endParaRPr>
          </a:p>
        </p:txBody>
      </p:sp>
      <p:sp>
        <p:nvSpPr>
          <p:cNvPr id="9" name="TextBox 8">
            <a:extLst>
              <a:ext uri="{FF2B5EF4-FFF2-40B4-BE49-F238E27FC236}">
                <a16:creationId xmlns:a16="http://schemas.microsoft.com/office/drawing/2014/main" id="{F1553E1E-C8CB-4235-A781-7703D5970307}"/>
              </a:ext>
            </a:extLst>
          </p:cNvPr>
          <p:cNvSpPr txBox="1"/>
          <p:nvPr/>
        </p:nvSpPr>
        <p:spPr>
          <a:xfrm>
            <a:off x="2415988" y="1497106"/>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Type C Connector</a:t>
            </a:r>
            <a:endParaRPr lang="en-US" dirty="0">
              <a:cs typeface="Calibri"/>
            </a:endParaRPr>
          </a:p>
        </p:txBody>
      </p:sp>
      <p:sp>
        <p:nvSpPr>
          <p:cNvPr id="14" name="TextBox 13">
            <a:extLst>
              <a:ext uri="{FF2B5EF4-FFF2-40B4-BE49-F238E27FC236}">
                <a16:creationId xmlns:a16="http://schemas.microsoft.com/office/drawing/2014/main" id="{71ED7631-3C65-4EC8-941B-192F3289F2C7}"/>
              </a:ext>
            </a:extLst>
          </p:cNvPr>
          <p:cNvSpPr txBox="1"/>
          <p:nvPr/>
        </p:nvSpPr>
        <p:spPr>
          <a:xfrm>
            <a:off x="2416922" y="3574863"/>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Mini-USB Connector</a:t>
            </a:r>
            <a:endParaRPr lang="en-US" dirty="0">
              <a:cs typeface="Calibri"/>
            </a:endParaRPr>
          </a:p>
        </p:txBody>
      </p:sp>
      <p:pic>
        <p:nvPicPr>
          <p:cNvPr id="5" name="Picture 7">
            <a:extLst>
              <a:ext uri="{FF2B5EF4-FFF2-40B4-BE49-F238E27FC236}">
                <a16:creationId xmlns:a16="http://schemas.microsoft.com/office/drawing/2014/main" id="{AAFF35CB-6900-4788-B23A-C1B86191E9B3}"/>
              </a:ext>
            </a:extLst>
          </p:cNvPr>
          <p:cNvPicPr>
            <a:picLocks noGrp="1" noChangeAspect="1"/>
          </p:cNvPicPr>
          <p:nvPr>
            <p:ph sz="half" idx="1"/>
          </p:nvPr>
        </p:nvPicPr>
        <p:blipFill>
          <a:blip r:embed="rId2"/>
          <a:stretch>
            <a:fillRect/>
          </a:stretch>
        </p:blipFill>
        <p:spPr>
          <a:xfrm>
            <a:off x="2780926" y="1842854"/>
            <a:ext cx="952500" cy="1657350"/>
          </a:xfrm>
          <a:prstGeom prst="rect">
            <a:avLst/>
          </a:prstGeom>
        </p:spPr>
      </p:pic>
      <p:pic>
        <p:nvPicPr>
          <p:cNvPr id="10" name="Picture 11" descr="A picture containing cable, connector&#10;&#10;Description generated with high confidence">
            <a:extLst>
              <a:ext uri="{FF2B5EF4-FFF2-40B4-BE49-F238E27FC236}">
                <a16:creationId xmlns:a16="http://schemas.microsoft.com/office/drawing/2014/main" id="{A54B3AFF-0D06-4370-932C-3914E340BBEA}"/>
              </a:ext>
            </a:extLst>
          </p:cNvPr>
          <p:cNvPicPr>
            <a:picLocks noChangeAspect="1"/>
          </p:cNvPicPr>
          <p:nvPr/>
        </p:nvPicPr>
        <p:blipFill>
          <a:blip r:embed="rId3"/>
          <a:stretch>
            <a:fillRect/>
          </a:stretch>
        </p:blipFill>
        <p:spPr>
          <a:xfrm>
            <a:off x="2804272" y="4014601"/>
            <a:ext cx="1428750" cy="1323975"/>
          </a:xfrm>
          <a:prstGeom prst="rect">
            <a:avLst/>
          </a:prstGeom>
        </p:spPr>
      </p:pic>
    </p:spTree>
    <p:extLst>
      <p:ext uri="{BB962C8B-B14F-4D97-AF65-F5344CB8AC3E}">
        <p14:creationId xmlns:p14="http://schemas.microsoft.com/office/powerpoint/2010/main" val="114846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452C4-2DFE-40F5-A5AD-635C3A3C6DFB}"/>
              </a:ext>
            </a:extLst>
          </p:cNvPr>
          <p:cNvSpPr>
            <a:spLocks noGrp="1"/>
          </p:cNvSpPr>
          <p:nvPr>
            <p:ph type="title"/>
          </p:nvPr>
        </p:nvSpPr>
        <p:spPr/>
        <p:txBody>
          <a:bodyPr/>
          <a:lstStyle/>
          <a:p>
            <a:pPr algn="ctr"/>
            <a:r>
              <a:rPr lang="en-US">
                <a:cs typeface="Calibri Light"/>
              </a:rPr>
              <a:t>Universal Serial Bus</a:t>
            </a:r>
          </a:p>
        </p:txBody>
      </p:sp>
      <p:sp>
        <p:nvSpPr>
          <p:cNvPr id="6" name="Content Placeholder 5">
            <a:extLst>
              <a:ext uri="{FF2B5EF4-FFF2-40B4-BE49-F238E27FC236}">
                <a16:creationId xmlns:a16="http://schemas.microsoft.com/office/drawing/2014/main" id="{56D22C0E-F978-4EE8-B691-4CE0E5731CC0}"/>
              </a:ext>
            </a:extLst>
          </p:cNvPr>
          <p:cNvSpPr>
            <a:spLocks noGrp="1"/>
          </p:cNvSpPr>
          <p:nvPr>
            <p:ph sz="half" idx="2"/>
          </p:nvPr>
        </p:nvSpPr>
        <p:spPr>
          <a:xfrm>
            <a:off x="6172200" y="1496920"/>
            <a:ext cx="5181600" cy="4680043"/>
          </a:xfrm>
        </p:spPr>
        <p:txBody>
          <a:bodyPr vert="horz" lIns="91440" tIns="45720" rIns="91440" bIns="45720" rtlCol="0" anchor="t">
            <a:normAutofit/>
          </a:bodyPr>
          <a:lstStyle/>
          <a:p>
            <a:r>
              <a:rPr lang="en-US">
                <a:cs typeface="Calibri"/>
              </a:rPr>
              <a:t>Designed for smart phones and tablet devices. About half the thickness of mini-USB</a:t>
            </a:r>
            <a:endParaRPr lang="en-US" dirty="0">
              <a:cs typeface="Calibri"/>
            </a:endParaRPr>
          </a:p>
          <a:p>
            <a:endParaRPr lang="en-US" dirty="0">
              <a:cs typeface="Calibri"/>
            </a:endParaRPr>
          </a:p>
          <a:p>
            <a:endParaRPr lang="en-US" dirty="0">
              <a:cs typeface="Calibri"/>
            </a:endParaRPr>
          </a:p>
          <a:p>
            <a:r>
              <a:rPr lang="en-US">
                <a:cs typeface="Calibri"/>
              </a:rPr>
              <a:t>USB 3.0 Micro-B is used by portable devices sucj as compact external storage devices, digital cameras, or smart phones</a:t>
            </a:r>
            <a:endParaRPr lang="en-US" dirty="0">
              <a:cs typeface="Calibri"/>
            </a:endParaRPr>
          </a:p>
          <a:p>
            <a:endParaRPr lang="en-US" dirty="0">
              <a:cs typeface="Calibri"/>
            </a:endParaRPr>
          </a:p>
          <a:p>
            <a:endParaRPr lang="en-US" dirty="0">
              <a:cs typeface="Calibri"/>
            </a:endParaRPr>
          </a:p>
          <a:p>
            <a:pPr marL="0" indent="0">
              <a:buNone/>
            </a:pPr>
            <a:endParaRPr lang="en-US" dirty="0">
              <a:cs typeface="Calibri"/>
            </a:endParaRPr>
          </a:p>
        </p:txBody>
      </p:sp>
      <p:sp>
        <p:nvSpPr>
          <p:cNvPr id="9" name="TextBox 8">
            <a:extLst>
              <a:ext uri="{FF2B5EF4-FFF2-40B4-BE49-F238E27FC236}">
                <a16:creationId xmlns:a16="http://schemas.microsoft.com/office/drawing/2014/main" id="{F1553E1E-C8CB-4235-A781-7703D5970307}"/>
              </a:ext>
            </a:extLst>
          </p:cNvPr>
          <p:cNvSpPr txBox="1"/>
          <p:nvPr/>
        </p:nvSpPr>
        <p:spPr>
          <a:xfrm>
            <a:off x="2415988" y="1497106"/>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Micro-USB Connector</a:t>
            </a:r>
            <a:endParaRPr lang="en-US" dirty="0">
              <a:cs typeface="Calibri"/>
            </a:endParaRPr>
          </a:p>
        </p:txBody>
      </p:sp>
      <p:sp>
        <p:nvSpPr>
          <p:cNvPr id="14" name="TextBox 13">
            <a:extLst>
              <a:ext uri="{FF2B5EF4-FFF2-40B4-BE49-F238E27FC236}">
                <a16:creationId xmlns:a16="http://schemas.microsoft.com/office/drawing/2014/main" id="{71ED7631-3C65-4EC8-941B-192F3289F2C7}"/>
              </a:ext>
            </a:extLst>
          </p:cNvPr>
          <p:cNvSpPr txBox="1"/>
          <p:nvPr/>
        </p:nvSpPr>
        <p:spPr>
          <a:xfrm>
            <a:off x="2416922" y="3574863"/>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Micro-B Connector</a:t>
            </a:r>
            <a:endParaRPr lang="en-US" dirty="0">
              <a:cs typeface="Calibri"/>
            </a:endParaRPr>
          </a:p>
        </p:txBody>
      </p:sp>
      <p:pic>
        <p:nvPicPr>
          <p:cNvPr id="7" name="Picture 7" descr="A picture containing sky, connector, cable&#10;&#10;Description generated with high confidence">
            <a:extLst>
              <a:ext uri="{FF2B5EF4-FFF2-40B4-BE49-F238E27FC236}">
                <a16:creationId xmlns:a16="http://schemas.microsoft.com/office/drawing/2014/main" id="{BF29338B-F035-4125-B3AC-17283F70F35F}"/>
              </a:ext>
            </a:extLst>
          </p:cNvPr>
          <p:cNvPicPr>
            <a:picLocks noGrp="1" noChangeAspect="1"/>
          </p:cNvPicPr>
          <p:nvPr>
            <p:ph sz="half" idx="1"/>
          </p:nvPr>
        </p:nvPicPr>
        <p:blipFill>
          <a:blip r:embed="rId2"/>
          <a:stretch>
            <a:fillRect/>
          </a:stretch>
        </p:blipFill>
        <p:spPr>
          <a:xfrm>
            <a:off x="2617507" y="1944360"/>
            <a:ext cx="1428750" cy="1304925"/>
          </a:xfrm>
          <a:prstGeom prst="rect">
            <a:avLst/>
          </a:prstGeom>
        </p:spPr>
      </p:pic>
      <p:pic>
        <p:nvPicPr>
          <p:cNvPr id="11" name="Picture 11" descr="A picture containing cable, connector&#10;&#10;Description generated with high confidence">
            <a:extLst>
              <a:ext uri="{FF2B5EF4-FFF2-40B4-BE49-F238E27FC236}">
                <a16:creationId xmlns:a16="http://schemas.microsoft.com/office/drawing/2014/main" id="{F3814A3E-0327-4533-A735-C4A99B1E914B}"/>
              </a:ext>
            </a:extLst>
          </p:cNvPr>
          <p:cNvPicPr>
            <a:picLocks noChangeAspect="1"/>
          </p:cNvPicPr>
          <p:nvPr/>
        </p:nvPicPr>
        <p:blipFill>
          <a:blip r:embed="rId3"/>
          <a:stretch>
            <a:fillRect/>
          </a:stretch>
        </p:blipFill>
        <p:spPr>
          <a:xfrm>
            <a:off x="2898215" y="3943070"/>
            <a:ext cx="1181100" cy="1571625"/>
          </a:xfrm>
          <a:prstGeom prst="rect">
            <a:avLst/>
          </a:prstGeom>
        </p:spPr>
      </p:pic>
    </p:spTree>
    <p:extLst>
      <p:ext uri="{BB962C8B-B14F-4D97-AF65-F5344CB8AC3E}">
        <p14:creationId xmlns:p14="http://schemas.microsoft.com/office/powerpoint/2010/main" val="3279872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1B2B5-154E-4DA2-AD5D-D38A1E99F1D6}"/>
              </a:ext>
            </a:extLst>
          </p:cNvPr>
          <p:cNvSpPr>
            <a:spLocks noGrp="1"/>
          </p:cNvSpPr>
          <p:nvPr>
            <p:ph type="title"/>
          </p:nvPr>
        </p:nvSpPr>
        <p:spPr/>
        <p:txBody>
          <a:bodyPr/>
          <a:lstStyle/>
          <a:p>
            <a:pPr algn="ctr"/>
            <a:r>
              <a:rPr lang="en-US">
                <a:cs typeface="Calibri Light"/>
              </a:rPr>
              <a:t>Defined USB by Power</a:t>
            </a:r>
          </a:p>
        </p:txBody>
      </p:sp>
      <p:sp>
        <p:nvSpPr>
          <p:cNvPr id="3" name="Text Placeholder 2">
            <a:extLst>
              <a:ext uri="{FF2B5EF4-FFF2-40B4-BE49-F238E27FC236}">
                <a16:creationId xmlns:a16="http://schemas.microsoft.com/office/drawing/2014/main" id="{34CC97E3-ECCC-4BD5-9247-69B2293D3209}"/>
              </a:ext>
            </a:extLst>
          </p:cNvPr>
          <p:cNvSpPr>
            <a:spLocks noGrp="1"/>
          </p:cNvSpPr>
          <p:nvPr>
            <p:ph type="body" idx="1"/>
          </p:nvPr>
        </p:nvSpPr>
        <p:spPr/>
        <p:txBody>
          <a:bodyPr/>
          <a:lstStyle/>
          <a:p>
            <a:r>
              <a:rPr lang="en-US">
                <a:cs typeface="Calibri"/>
              </a:rPr>
              <a:t>Self-Powered</a:t>
            </a:r>
            <a:endParaRPr lang="en-US"/>
          </a:p>
        </p:txBody>
      </p:sp>
      <p:sp>
        <p:nvSpPr>
          <p:cNvPr id="4" name="Content Placeholder 3">
            <a:extLst>
              <a:ext uri="{FF2B5EF4-FFF2-40B4-BE49-F238E27FC236}">
                <a16:creationId xmlns:a16="http://schemas.microsoft.com/office/drawing/2014/main" id="{9DA3368E-7B2A-4E4A-B3C5-7A05650EABBD}"/>
              </a:ext>
            </a:extLst>
          </p:cNvPr>
          <p:cNvSpPr>
            <a:spLocks noGrp="1"/>
          </p:cNvSpPr>
          <p:nvPr>
            <p:ph sz="half" idx="2"/>
          </p:nvPr>
        </p:nvSpPr>
        <p:spPr/>
        <p:txBody>
          <a:bodyPr vert="horz" lIns="91440" tIns="45720" rIns="91440" bIns="45720" rtlCol="0" anchor="t">
            <a:normAutofit fontScale="62500" lnSpcReduction="20000"/>
          </a:bodyPr>
          <a:lstStyle/>
          <a:p>
            <a:r>
              <a:rPr lang="en-US">
                <a:cs typeface="Calibri"/>
              </a:rPr>
              <a:t>Devices that rely on their own power supply (i.e., they are plugged into an AC outlet) are </a:t>
            </a:r>
            <a:r>
              <a:rPr lang="en-US" i="1">
                <a:cs typeface="Calibri"/>
              </a:rPr>
              <a:t>self-powered</a:t>
            </a:r>
            <a:r>
              <a:rPr lang="en-US">
                <a:cs typeface="Calibri"/>
              </a:rPr>
              <a:t> devices (sometimes called </a:t>
            </a:r>
            <a:r>
              <a:rPr lang="en-US" i="1">
                <a:cs typeface="Calibri"/>
              </a:rPr>
              <a:t>active</a:t>
            </a:r>
            <a:r>
              <a:rPr lang="en-US">
                <a:cs typeface="Calibri"/>
              </a:rPr>
              <a:t> devices). USB 2.0 devices that draw more than 500 mA of power are required to be self-powered; USB 3.0 devices that draw more than 900 mA of power are required to be self-powered.</a:t>
            </a:r>
            <a:endParaRPr lang="en-US"/>
          </a:p>
        </p:txBody>
      </p:sp>
      <p:sp>
        <p:nvSpPr>
          <p:cNvPr id="5" name="Text Placeholder 4">
            <a:extLst>
              <a:ext uri="{FF2B5EF4-FFF2-40B4-BE49-F238E27FC236}">
                <a16:creationId xmlns:a16="http://schemas.microsoft.com/office/drawing/2014/main" id="{40CBDBD4-717A-46B7-977C-A22868E1FD85}"/>
              </a:ext>
            </a:extLst>
          </p:cNvPr>
          <p:cNvSpPr>
            <a:spLocks noGrp="1"/>
          </p:cNvSpPr>
          <p:nvPr>
            <p:ph type="body" sz="quarter" idx="3"/>
          </p:nvPr>
        </p:nvSpPr>
        <p:spPr/>
        <p:txBody>
          <a:bodyPr/>
          <a:lstStyle/>
          <a:p>
            <a:r>
              <a:rPr lang="en-US">
                <a:cs typeface="Calibri"/>
              </a:rPr>
              <a:t>Bus-Powered</a:t>
            </a:r>
            <a:endParaRPr lang="en-US"/>
          </a:p>
        </p:txBody>
      </p:sp>
      <p:sp>
        <p:nvSpPr>
          <p:cNvPr id="6" name="Content Placeholder 5">
            <a:extLst>
              <a:ext uri="{FF2B5EF4-FFF2-40B4-BE49-F238E27FC236}">
                <a16:creationId xmlns:a16="http://schemas.microsoft.com/office/drawing/2014/main" id="{E9ABCBF0-7CC0-4280-9837-6E5163367222}"/>
              </a:ext>
            </a:extLst>
          </p:cNvPr>
          <p:cNvSpPr>
            <a:spLocks noGrp="1"/>
          </p:cNvSpPr>
          <p:nvPr>
            <p:ph sz="quarter" idx="4"/>
          </p:nvPr>
        </p:nvSpPr>
        <p:spPr/>
        <p:txBody>
          <a:bodyPr vert="horz" lIns="91440" tIns="45720" rIns="91440" bIns="45720" rtlCol="0" anchor="t">
            <a:normAutofit fontScale="62500" lnSpcReduction="20000"/>
          </a:bodyPr>
          <a:lstStyle/>
          <a:p>
            <a:r>
              <a:rPr lang="en-US">
                <a:cs typeface="Calibri"/>
              </a:rPr>
              <a:t>USB cables have wires to carry both power and data. Bus-powered (sometimes called passive) devices get their power via the USB cable. Bus-powered devices are classified as low-powered or high-powered devices, depending on the amount of power they draw from the USB bus. </a:t>
            </a:r>
          </a:p>
          <a:p>
            <a:r>
              <a:rPr lang="en-US">
                <a:cs typeface="Calibri"/>
              </a:rPr>
              <a:t>Low powered devices use 100 mA or less</a:t>
            </a:r>
            <a:endParaRPr lang="en-US"/>
          </a:p>
          <a:p>
            <a:r>
              <a:rPr lang="en-US">
                <a:cs typeface="Calibri"/>
              </a:rPr>
              <a:t>High-powered devices use between 100 and 500 mA (up to 900 mA for USB 3.0)</a:t>
            </a:r>
            <a:endParaRPr lang="en-US"/>
          </a:p>
          <a:p>
            <a:r>
              <a:rPr lang="en-US">
                <a:cs typeface="Calibri"/>
              </a:rPr>
              <a:t>Like USB devices, USB hubs can be bus-powered or self-powered. You cannot connect high-powered devices to a bus-powered hub (you can connect only low-powered or self-powered devices to a bus-powered hub). </a:t>
            </a:r>
            <a:endParaRPr lang="en-US"/>
          </a:p>
        </p:txBody>
      </p:sp>
    </p:spTree>
    <p:extLst>
      <p:ext uri="{BB962C8B-B14F-4D97-AF65-F5344CB8AC3E}">
        <p14:creationId xmlns:p14="http://schemas.microsoft.com/office/powerpoint/2010/main" val="171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DFFF-94AC-4CFB-A136-3E2A03E74342}"/>
              </a:ext>
            </a:extLst>
          </p:cNvPr>
          <p:cNvSpPr>
            <a:spLocks noGrp="1"/>
          </p:cNvSpPr>
          <p:nvPr>
            <p:ph type="title"/>
          </p:nvPr>
        </p:nvSpPr>
        <p:spPr>
          <a:xfrm>
            <a:off x="838200" y="365125"/>
            <a:ext cx="10515600" cy="742858"/>
          </a:xfrm>
        </p:spPr>
        <p:txBody>
          <a:bodyPr/>
          <a:lstStyle/>
          <a:p>
            <a:pPr algn="ctr"/>
            <a:r>
              <a:rPr lang="en-US">
                <a:cs typeface="Calibri Light"/>
              </a:rPr>
              <a:t>Display Devices</a:t>
            </a:r>
          </a:p>
        </p:txBody>
      </p:sp>
      <p:sp>
        <p:nvSpPr>
          <p:cNvPr id="3" name="Content Placeholder 2">
            <a:extLst>
              <a:ext uri="{FF2B5EF4-FFF2-40B4-BE49-F238E27FC236}">
                <a16:creationId xmlns:a16="http://schemas.microsoft.com/office/drawing/2014/main" id="{ECE20CE4-FF6A-4D87-BBB4-96F2FBE92F6B}"/>
              </a:ext>
            </a:extLst>
          </p:cNvPr>
          <p:cNvSpPr>
            <a:spLocks noGrp="1"/>
          </p:cNvSpPr>
          <p:nvPr>
            <p:ph idx="1"/>
          </p:nvPr>
        </p:nvSpPr>
        <p:spPr>
          <a:xfrm>
            <a:off x="838200" y="1100978"/>
            <a:ext cx="10515600" cy="5075985"/>
          </a:xfrm>
        </p:spPr>
        <p:txBody>
          <a:bodyPr vert="horz" lIns="91440" tIns="45720" rIns="91440" bIns="45720" rtlCol="0" anchor="t">
            <a:normAutofit/>
          </a:bodyPr>
          <a:lstStyle/>
          <a:p>
            <a:pPr marL="0" indent="0">
              <a:buNone/>
            </a:pPr>
            <a:r>
              <a:rPr lang="en-US">
                <a:cs typeface="Calibri" panose="020F0502020204030204"/>
              </a:rPr>
              <a:t>Display devices use a variety of technologies to produce visual information. Because each technology has unique benefits and drawbacks, it is important to understand their differences. The following table describes the most common types of display devices and the technology they use.</a:t>
            </a:r>
            <a:endParaRPr lang="en-US"/>
          </a:p>
        </p:txBody>
      </p:sp>
    </p:spTree>
    <p:extLst>
      <p:ext uri="{BB962C8B-B14F-4D97-AF65-F5344CB8AC3E}">
        <p14:creationId xmlns:p14="http://schemas.microsoft.com/office/powerpoint/2010/main" val="38407026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7930</Words>
  <Application>Microsoft Office PowerPoint</Application>
  <PresentationFormat>Widescreen</PresentationFormat>
  <Paragraphs>689</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CIS101A</vt:lpstr>
      <vt:lpstr>Peripherals</vt:lpstr>
      <vt:lpstr>Peripheral Considerations</vt:lpstr>
      <vt:lpstr>Universal Serial Bus</vt:lpstr>
      <vt:lpstr>Universal Serial Bus</vt:lpstr>
      <vt:lpstr>Universal Serial Bus</vt:lpstr>
      <vt:lpstr>Universal Serial Bus</vt:lpstr>
      <vt:lpstr>Defined USB by Power</vt:lpstr>
      <vt:lpstr>Display Devices</vt:lpstr>
      <vt:lpstr>LCD – Liquid Crystal Display</vt:lpstr>
      <vt:lpstr>Display Devices - Plasma</vt:lpstr>
      <vt:lpstr>Organic Light Emitting Diode (OLED)</vt:lpstr>
      <vt:lpstr>Projector</vt:lpstr>
      <vt:lpstr>Troubleshooting Display Issues</vt:lpstr>
      <vt:lpstr>System Resources  - Hardware Installation</vt:lpstr>
      <vt:lpstr>Driver</vt:lpstr>
      <vt:lpstr>Device Manager</vt:lpstr>
      <vt:lpstr>Storage Devices</vt:lpstr>
      <vt:lpstr>Storage Devices</vt:lpstr>
      <vt:lpstr>Serial Advanced Technology Adapter (SATA)</vt:lpstr>
      <vt:lpstr>Optical Disks  - Compact Disk / Digital Versatile Disk</vt:lpstr>
      <vt:lpstr>Blu-Ray Disc (BD)</vt:lpstr>
      <vt:lpstr>Redundant Array of independent Disks (RAID)</vt:lpstr>
      <vt:lpstr>RAID</vt:lpstr>
      <vt:lpstr>RAID</vt:lpstr>
      <vt:lpstr>RAID Method</vt:lpstr>
      <vt:lpstr>Drive Utilities</vt:lpstr>
      <vt:lpstr>Drive Utilities</vt:lpstr>
      <vt:lpstr>Networking</vt:lpstr>
      <vt:lpstr>Network Host Role</vt:lpstr>
      <vt:lpstr>Geography</vt:lpstr>
      <vt:lpstr>Network Participation</vt:lpstr>
      <vt:lpstr>Topologies</vt:lpstr>
      <vt:lpstr>Topologies</vt:lpstr>
      <vt:lpstr>Physical Infrastructure</vt:lpstr>
      <vt:lpstr>Other Network Devices</vt:lpstr>
      <vt:lpstr>PowerPoint Presentation</vt:lpstr>
      <vt:lpstr>802.3 (Ethernet) Standards</vt:lpstr>
      <vt:lpstr>Network Addresses</vt:lpstr>
      <vt:lpstr>PowerPoint Presentation</vt:lpstr>
      <vt:lpstr>PowerPoint Presentation</vt:lpstr>
      <vt:lpstr>PowerPoint Presentation</vt:lpstr>
      <vt:lpstr>PowerPoint Presentation</vt:lpstr>
      <vt:lpstr>End of Week Two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Thomas Stangl</cp:lastModifiedBy>
  <cp:revision>1431</cp:revision>
  <dcterms:created xsi:type="dcterms:W3CDTF">2013-07-15T20:26:40Z</dcterms:created>
  <dcterms:modified xsi:type="dcterms:W3CDTF">2019-03-14T20:29:03Z</dcterms:modified>
</cp:coreProperties>
</file>