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8"/>
    <p:restoredTop sz="94599"/>
  </p:normalViewPr>
  <p:slideViewPr>
    <p:cSldViewPr snapToGrid="0" snapToObjects="1">
      <p:cViewPr>
        <p:scale>
          <a:sx n="95" d="100"/>
          <a:sy n="95" d="100"/>
        </p:scale>
        <p:origin x="14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eople-travels.com/about-uzbekistan/holidays-and-festivals-of-uzbekistan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lkroaddestinations.com/blog/navruz-and-palov-are-in-the-unesco-heritage-list.html" TargetMode="Externa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lkroaddestinations.com/blog/navruz-and-palov-are-in-the-unesco-heritage-list.html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971" y="580573"/>
            <a:ext cx="8287031" cy="2249713"/>
          </a:xfrm>
        </p:spPr>
        <p:txBody>
          <a:bodyPr/>
          <a:lstStyle/>
          <a:p>
            <a:pPr algn="l"/>
            <a:r>
              <a:rPr lang="en-US" dirty="0" smtClean="0"/>
              <a:t>Making a “Nation-State”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830286"/>
            <a:ext cx="7766936" cy="37453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Narratives and Performance of </a:t>
            </a:r>
          </a:p>
          <a:p>
            <a:r>
              <a:rPr lang="en-US" sz="2800" b="1" dirty="0" smtClean="0"/>
              <a:t>Social Solidarity &amp; State Power </a:t>
            </a:r>
          </a:p>
          <a:p>
            <a:r>
              <a:rPr lang="en-US" sz="2800" b="1" dirty="0" smtClean="0"/>
              <a:t>Laura Brunell, PhD</a:t>
            </a:r>
          </a:p>
          <a:p>
            <a:r>
              <a:rPr lang="en-US" sz="2800" b="1" dirty="0" smtClean="0"/>
              <a:t>Gonzaga University</a:t>
            </a:r>
          </a:p>
          <a:p>
            <a:r>
              <a:rPr lang="en-US" sz="2800" b="1" dirty="0" smtClean="0"/>
              <a:t>Spring 2019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31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146629"/>
          </a:xfrm>
        </p:spPr>
        <p:txBody>
          <a:bodyPr/>
          <a:lstStyle/>
          <a:p>
            <a:r>
              <a:rPr lang="en-US" dirty="0" smtClean="0"/>
              <a:t>The Functions of Holidays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99886"/>
            <a:ext cx="8596668" cy="584012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Create and maintain collective identities</a:t>
            </a:r>
          </a:p>
          <a:p>
            <a:pPr lvl="1"/>
            <a:r>
              <a:rPr lang="en-US" sz="2400" dirty="0" smtClean="0"/>
              <a:t>Tribe, clan, family</a:t>
            </a:r>
          </a:p>
          <a:p>
            <a:pPr lvl="2"/>
            <a:r>
              <a:rPr lang="en-US" sz="2400" dirty="0" smtClean="0"/>
              <a:t> traditional, ancient ways –</a:t>
            </a:r>
          </a:p>
          <a:p>
            <a:pPr lvl="2"/>
            <a:r>
              <a:rPr lang="en-US" sz="2400" dirty="0" smtClean="0"/>
              <a:t> public and private, </a:t>
            </a:r>
          </a:p>
          <a:p>
            <a:pPr lvl="2"/>
            <a:r>
              <a:rPr lang="en-US" sz="2400" dirty="0" smtClean="0"/>
              <a:t> pagan and religious</a:t>
            </a:r>
          </a:p>
          <a:p>
            <a:pPr lvl="1"/>
            <a:r>
              <a:rPr lang="en-US" sz="2600" dirty="0"/>
              <a:t>Ritualized marking of time </a:t>
            </a:r>
          </a:p>
          <a:p>
            <a:pPr lvl="1"/>
            <a:r>
              <a:rPr lang="en-US" sz="2600" dirty="0" smtClean="0"/>
              <a:t>Feasting	</a:t>
            </a:r>
          </a:p>
          <a:p>
            <a:pPr lvl="1"/>
            <a:r>
              <a:rPr lang="en-US" sz="2600" dirty="0" smtClean="0"/>
              <a:t>Visiting as sign of bonds of communal and/or extended family solidarity, mutual support</a:t>
            </a:r>
          </a:p>
          <a:p>
            <a:pPr lvl="2"/>
            <a:r>
              <a:rPr lang="en-US" sz="2200" dirty="0" err="1" smtClean="0"/>
              <a:t>Esp</a:t>
            </a:r>
            <a:r>
              <a:rPr lang="en-US" sz="2200" dirty="0" smtClean="0"/>
              <a:t> if a birth, wedding or death occurred over past year</a:t>
            </a:r>
            <a:endParaRPr lang="en-US" sz="2200" dirty="0"/>
          </a:p>
          <a:p>
            <a:r>
              <a:rPr lang="en-US" sz="2800" dirty="0" smtClean="0"/>
              <a:t>Nation–building</a:t>
            </a:r>
            <a:r>
              <a:rPr lang="en-US" sz="3600" dirty="0" smtClean="0"/>
              <a:t> </a:t>
            </a:r>
          </a:p>
          <a:p>
            <a:pPr lvl="2"/>
            <a:r>
              <a:rPr lang="en-US" dirty="0" smtClean="0"/>
              <a:t>Recycled from Soviet period (some, not all)</a:t>
            </a:r>
          </a:p>
          <a:p>
            <a:pPr lvl="2"/>
            <a:r>
              <a:rPr lang="en-US" dirty="0" smtClean="0"/>
              <a:t>Independence from Soviet Union 1991</a:t>
            </a:r>
            <a:endParaRPr lang="en-US" dirty="0"/>
          </a:p>
          <a:p>
            <a:pPr lvl="2"/>
            <a:r>
              <a:rPr lang="en-US" dirty="0" smtClean="0"/>
              <a:t>Pagan (traditional, ancient, indigenous) and religious (Muslim)</a:t>
            </a:r>
          </a:p>
        </p:txBody>
      </p:sp>
    </p:spTree>
    <p:extLst>
      <p:ext uri="{BB962C8B-B14F-4D97-AF65-F5344CB8AC3E}">
        <p14:creationId xmlns:p14="http://schemas.microsoft.com/office/powerpoint/2010/main" val="1119368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146629"/>
          </a:xfrm>
        </p:spPr>
        <p:txBody>
          <a:bodyPr/>
          <a:lstStyle/>
          <a:p>
            <a:r>
              <a:rPr lang="en-US" dirty="0" smtClean="0"/>
              <a:t>The Functions of Holidays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99886"/>
            <a:ext cx="8596668" cy="5840127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800" dirty="0" smtClean="0"/>
              <a:t>Nation–building</a:t>
            </a:r>
            <a:r>
              <a:rPr lang="en-US" sz="3600" dirty="0" smtClean="0"/>
              <a:t> </a:t>
            </a:r>
          </a:p>
          <a:p>
            <a:pPr lvl="2"/>
            <a:r>
              <a:rPr lang="en-US" sz="2400" dirty="0" smtClean="0"/>
              <a:t>Some</a:t>
            </a:r>
            <a:r>
              <a:rPr lang="en-US" sz="2400" dirty="0"/>
              <a:t>, not all r</a:t>
            </a:r>
            <a:r>
              <a:rPr lang="en-US" sz="2400" dirty="0" smtClean="0"/>
              <a:t>ecycled from Soviet period </a:t>
            </a:r>
          </a:p>
          <a:p>
            <a:pPr lvl="2"/>
            <a:r>
              <a:rPr lang="en-US" sz="2400" dirty="0" smtClean="0"/>
              <a:t>Independence from Soviet Union (1991)</a:t>
            </a:r>
            <a:endParaRPr lang="en-US" sz="2400" dirty="0"/>
          </a:p>
          <a:p>
            <a:pPr lvl="2"/>
            <a:r>
              <a:rPr lang="en-US" sz="2400" dirty="0" smtClean="0"/>
              <a:t>Pagan (Zoroastrian -traditional, ancient, indigenous) and religious (Muslim)</a:t>
            </a:r>
          </a:p>
          <a:p>
            <a:pPr lvl="2"/>
            <a:endParaRPr lang="en-US" dirty="0"/>
          </a:p>
          <a:p>
            <a:r>
              <a:rPr lang="en-US" sz="2800" dirty="0" smtClean="0"/>
              <a:t>Social Control</a:t>
            </a:r>
          </a:p>
          <a:p>
            <a:pPr lvl="1"/>
            <a:r>
              <a:rPr lang="en-US" sz="2200" dirty="0" smtClean="0"/>
              <a:t>Hmmm…</a:t>
            </a:r>
          </a:p>
        </p:txBody>
      </p:sp>
    </p:spTree>
    <p:extLst>
      <p:ext uri="{BB962C8B-B14F-4D97-AF65-F5344CB8AC3E}">
        <p14:creationId xmlns:p14="http://schemas.microsoft.com/office/powerpoint/2010/main" val="1916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4472"/>
            <a:ext cx="8596668" cy="1398494"/>
          </a:xfrm>
        </p:spPr>
        <p:txBody>
          <a:bodyPr/>
          <a:lstStyle/>
          <a:p>
            <a:r>
              <a:rPr lang="en-US" dirty="0" smtClean="0"/>
              <a:t>Uzbek Official </a:t>
            </a:r>
            <a:r>
              <a:rPr lang="en-US" dirty="0" smtClean="0">
                <a:hlinkClick r:id="rId2"/>
              </a:rPr>
              <a:t>Holidays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Secular/National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76" y="1748118"/>
            <a:ext cx="9318812" cy="5109881"/>
          </a:xfrm>
        </p:spPr>
        <p:txBody>
          <a:bodyPr>
            <a:noAutofit/>
          </a:bodyPr>
          <a:lstStyle/>
          <a:p>
            <a:r>
              <a:rPr lang="en-US" sz="2400" dirty="0" smtClean="0"/>
              <a:t>International New Year (Jan 1)</a:t>
            </a:r>
          </a:p>
          <a:p>
            <a:r>
              <a:rPr lang="en-US" sz="2400" dirty="0" smtClean="0"/>
              <a:t>International Women’s Day (March 8) [Soviet]</a:t>
            </a:r>
          </a:p>
          <a:p>
            <a:r>
              <a:rPr lang="en-US" sz="2400" dirty="0" smtClean="0"/>
              <a:t>[NOT May Day – May 1 - Soviet]</a:t>
            </a:r>
          </a:p>
          <a:p>
            <a:r>
              <a:rPr lang="en-US" sz="2400" dirty="0" smtClean="0"/>
              <a:t>National Day of </a:t>
            </a:r>
            <a:r>
              <a:rPr lang="en-US" sz="2400" dirty="0" err="1" smtClean="0"/>
              <a:t>Rememberance</a:t>
            </a:r>
            <a:r>
              <a:rPr lang="en-US" sz="2400" dirty="0" smtClean="0"/>
              <a:t> (May 9 – Victory in Europe Day – end WWII) [Soviet and </a:t>
            </a:r>
            <a:r>
              <a:rPr lang="en-US" sz="2400" b="1" dirty="0" smtClean="0"/>
              <a:t>Uzbek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Independence Day (From Soviet Union – September 1 - </a:t>
            </a:r>
            <a:r>
              <a:rPr lang="en-US" sz="2400" b="1" dirty="0" smtClean="0"/>
              <a:t>Uzbek)</a:t>
            </a:r>
          </a:p>
          <a:p>
            <a:r>
              <a:rPr lang="en-US" sz="2400" dirty="0" smtClean="0"/>
              <a:t>Teacher’s Day (not a day off! - Soviet)</a:t>
            </a:r>
          </a:p>
          <a:p>
            <a:r>
              <a:rPr lang="en-US" sz="2400" dirty="0" smtClean="0"/>
              <a:t>Constitution Day (post-Soviet Constitution – December 8 - </a:t>
            </a:r>
            <a:r>
              <a:rPr lang="en-US" sz="2400" b="1" dirty="0" smtClean="0"/>
              <a:t>Uzbek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25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452282"/>
          </a:xfrm>
        </p:spPr>
        <p:txBody>
          <a:bodyPr/>
          <a:lstStyle/>
          <a:p>
            <a:r>
              <a:rPr lang="en-US" dirty="0" smtClean="0"/>
              <a:t>Uzbek Official Holidays – </a:t>
            </a:r>
            <a:br>
              <a:rPr lang="en-US" dirty="0" smtClean="0"/>
            </a:br>
            <a:r>
              <a:rPr lang="en-US" dirty="0" smtClean="0"/>
              <a:t>Traditional or Religious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8153"/>
            <a:ext cx="8596668" cy="524267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000" dirty="0" err="1" smtClean="0"/>
              <a:t>Navruz</a:t>
            </a:r>
            <a:r>
              <a:rPr lang="en-US" sz="3000" dirty="0" smtClean="0"/>
              <a:t> </a:t>
            </a:r>
            <a:r>
              <a:rPr lang="en-US" sz="2600" dirty="0" smtClean="0"/>
              <a:t>(First Day of Spring; Spring Equinox – March 21 – indigenous; traditional; Zoroastrian</a:t>
            </a:r>
            <a:r>
              <a:rPr lang="en-US" sz="3000" dirty="0" smtClean="0"/>
              <a:t>)</a:t>
            </a:r>
            <a:endParaRPr lang="en-US" sz="3000" dirty="0"/>
          </a:p>
          <a:p>
            <a:endParaRPr lang="en-US" sz="2400" dirty="0" smtClean="0"/>
          </a:p>
          <a:p>
            <a:r>
              <a:rPr lang="en-US" sz="3000" dirty="0" smtClean="0"/>
              <a:t>2 Muslim Feasts</a:t>
            </a:r>
          </a:p>
          <a:p>
            <a:pPr lvl="1"/>
            <a:r>
              <a:rPr lang="en-US" sz="3000" dirty="0" err="1" smtClean="0"/>
              <a:t>Ramazon</a:t>
            </a:r>
            <a:r>
              <a:rPr lang="en-US" sz="3000" dirty="0" smtClean="0"/>
              <a:t> </a:t>
            </a:r>
            <a:r>
              <a:rPr lang="en-US" sz="3000" dirty="0" err="1" smtClean="0"/>
              <a:t>Hayiti</a:t>
            </a:r>
            <a:r>
              <a:rPr lang="en-US" sz="30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Eid</a:t>
            </a:r>
            <a:r>
              <a:rPr lang="en-US" sz="2400" dirty="0" smtClean="0"/>
              <a:t> al-</a:t>
            </a:r>
            <a:r>
              <a:rPr lang="en-US" sz="2400" dirty="0" err="1" smtClean="0"/>
              <a:t>Fitr</a:t>
            </a:r>
            <a:r>
              <a:rPr lang="en-US" sz="2400" dirty="0" smtClean="0"/>
              <a:t> – End of Ramadan– moves with  lunar calendar)</a:t>
            </a:r>
          </a:p>
          <a:p>
            <a:pPr lvl="1"/>
            <a:r>
              <a:rPr lang="en-US" sz="3000" dirty="0" err="1" smtClean="0"/>
              <a:t>Qurbon</a:t>
            </a:r>
            <a:r>
              <a:rPr lang="en-US" sz="3000" dirty="0" smtClean="0"/>
              <a:t> </a:t>
            </a:r>
            <a:r>
              <a:rPr lang="en-US" sz="3000" dirty="0" err="1" smtClean="0"/>
              <a:t>Hayiti</a:t>
            </a:r>
            <a:r>
              <a:rPr lang="en-US" sz="30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Eid</a:t>
            </a:r>
            <a:r>
              <a:rPr lang="en-US" sz="2400" dirty="0" smtClean="0"/>
              <a:t> al-</a:t>
            </a:r>
            <a:r>
              <a:rPr lang="en-US" sz="2400" dirty="0" err="1" smtClean="0"/>
              <a:t>Adha</a:t>
            </a:r>
            <a:r>
              <a:rPr lang="en-US" sz="2400" dirty="0" smtClean="0"/>
              <a:t> – Feast of </a:t>
            </a:r>
            <a:r>
              <a:rPr lang="en-US" sz="2400" dirty="0" err="1" smtClean="0"/>
              <a:t>Sacrafice</a:t>
            </a:r>
            <a:r>
              <a:rPr lang="en-US" sz="2400" dirty="0" smtClean="0"/>
              <a:t> – Abraham and Ismael (son of Hagar - Muslim Day of Charity – lamb or goat </a:t>
            </a:r>
            <a:r>
              <a:rPr lang="en-US" sz="2400" dirty="0" err="1" smtClean="0"/>
              <a:t>sacrafice</a:t>
            </a:r>
            <a:r>
              <a:rPr lang="en-US" sz="2400" dirty="0" smtClean="0"/>
              <a:t> – food distributed to the poor)</a:t>
            </a:r>
          </a:p>
        </p:txBody>
      </p:sp>
    </p:spTree>
    <p:extLst>
      <p:ext uri="{BB962C8B-B14F-4D97-AF65-F5344CB8AC3E}">
        <p14:creationId xmlns:p14="http://schemas.microsoft.com/office/powerpoint/2010/main" val="13387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Navruz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9" y="1716835"/>
            <a:ext cx="10193224" cy="5029200"/>
          </a:xfrm>
        </p:spPr>
      </p:pic>
    </p:spTree>
    <p:extLst>
      <p:ext uri="{BB962C8B-B14F-4D97-AF65-F5344CB8AC3E}">
        <p14:creationId xmlns:p14="http://schemas.microsoft.com/office/powerpoint/2010/main" val="177337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Navruz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49" y="301812"/>
            <a:ext cx="7670800" cy="2552700"/>
          </a:xfr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38" y="3457239"/>
            <a:ext cx="4268322" cy="3291840"/>
          </a:xfrm>
          <a:prstGeom prst="rect">
            <a:avLst/>
          </a:prstGeom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23" y="3162300"/>
            <a:ext cx="69850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941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258</Words>
  <Application>Microsoft Macintosh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Trebuchet MS</vt:lpstr>
      <vt:lpstr>Wingdings 3</vt:lpstr>
      <vt:lpstr>Arial</vt:lpstr>
      <vt:lpstr>Facet</vt:lpstr>
      <vt:lpstr>Making a “Nation-State” </vt:lpstr>
      <vt:lpstr>The Functions of Holidays</vt:lpstr>
      <vt:lpstr>The Functions of Holidays</vt:lpstr>
      <vt:lpstr>Uzbek Official Holidays –  Secular/National</vt:lpstr>
      <vt:lpstr>Uzbek Official Holidays –  Traditional or Religious</vt:lpstr>
      <vt:lpstr>Navruz  </vt:lpstr>
      <vt:lpstr>Navruz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“Nation-State” </dc:title>
  <dc:creator>Laura Brunell</dc:creator>
  <cp:lastModifiedBy>Laura Brunell</cp:lastModifiedBy>
  <cp:revision>8</cp:revision>
  <dcterms:created xsi:type="dcterms:W3CDTF">2019-03-05T14:53:21Z</dcterms:created>
  <dcterms:modified xsi:type="dcterms:W3CDTF">2019-03-05T17:01:52Z</dcterms:modified>
</cp:coreProperties>
</file>