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81" r:id="rId2"/>
    <p:sldId id="314" r:id="rId3"/>
    <p:sldId id="315" r:id="rId4"/>
    <p:sldId id="316" r:id="rId5"/>
    <p:sldId id="317" r:id="rId6"/>
    <p:sldId id="318" r:id="rId7"/>
    <p:sldId id="319" r:id="rId8"/>
    <p:sldId id="320" r:id="rId9"/>
    <p:sldId id="321" r:id="rId10"/>
    <p:sldId id="322" r:id="rId11"/>
    <p:sldId id="323" r:id="rId12"/>
    <p:sldId id="324" r:id="rId13"/>
    <p:sldId id="382" r:id="rId14"/>
    <p:sldId id="325" r:id="rId15"/>
    <p:sldId id="326" r:id="rId16"/>
    <p:sldId id="327" r:id="rId17"/>
    <p:sldId id="328" r:id="rId18"/>
    <p:sldId id="329" r:id="rId19"/>
    <p:sldId id="330" r:id="rId20"/>
    <p:sldId id="332" r:id="rId21"/>
    <p:sldId id="333" r:id="rId22"/>
    <p:sldId id="384"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8" r:id="rId58"/>
    <p:sldId id="383" r:id="rId59"/>
    <p:sldId id="369" r:id="rId60"/>
    <p:sldId id="370" r:id="rId61"/>
    <p:sldId id="371" r:id="rId62"/>
    <p:sldId id="372" r:id="rId63"/>
    <p:sldId id="373" r:id="rId64"/>
    <p:sldId id="374" r:id="rId65"/>
    <p:sldId id="375" r:id="rId66"/>
    <p:sldId id="376" r:id="rId67"/>
    <p:sldId id="377" r:id="rId68"/>
    <p:sldId id="378" r:id="rId69"/>
    <p:sldId id="379" r:id="rId70"/>
    <p:sldId id="380" r:id="rId71"/>
    <p:sldId id="385"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p:restoredTop sz="94407" autoAdjust="0"/>
  </p:normalViewPr>
  <p:slideViewPr>
    <p:cSldViewPr snapToGrid="0">
      <p:cViewPr varScale="1">
        <p:scale>
          <a:sx n="68" d="100"/>
          <a:sy n="68"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AE170-A933-4769-B3E3-47332E7CE1CB}"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C3ED8-0C1A-4036-A55F-9C95F8F41DA9}" type="slidenum">
              <a:rPr lang="en-US" smtClean="0"/>
              <a:t>‹#›</a:t>
            </a:fld>
            <a:endParaRPr lang="en-US"/>
          </a:p>
        </p:txBody>
      </p:sp>
    </p:spTree>
    <p:extLst>
      <p:ext uri="{BB962C8B-B14F-4D97-AF65-F5344CB8AC3E}">
        <p14:creationId xmlns:p14="http://schemas.microsoft.com/office/powerpoint/2010/main" val="306166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0C3ED8-0C1A-4036-A55F-9C95F8F41DA9}" type="slidenum">
              <a:rPr lang="en-US" smtClean="0"/>
              <a:t>13</a:t>
            </a:fld>
            <a:endParaRPr lang="en-US"/>
          </a:p>
        </p:txBody>
      </p:sp>
    </p:spTree>
    <p:extLst>
      <p:ext uri="{BB962C8B-B14F-4D97-AF65-F5344CB8AC3E}">
        <p14:creationId xmlns:p14="http://schemas.microsoft.com/office/powerpoint/2010/main" val="219789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0C3ED8-0C1A-4036-A55F-9C95F8F41DA9}" type="slidenum">
              <a:rPr lang="en-US" smtClean="0"/>
              <a:t>18</a:t>
            </a:fld>
            <a:endParaRPr lang="en-US"/>
          </a:p>
        </p:txBody>
      </p:sp>
    </p:spTree>
    <p:extLst>
      <p:ext uri="{BB962C8B-B14F-4D97-AF65-F5344CB8AC3E}">
        <p14:creationId xmlns:p14="http://schemas.microsoft.com/office/powerpoint/2010/main" val="134340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0C3ED8-0C1A-4036-A55F-9C95F8F41DA9}" type="slidenum">
              <a:rPr lang="en-US" smtClean="0"/>
              <a:t>54</a:t>
            </a:fld>
            <a:endParaRPr lang="en-US"/>
          </a:p>
        </p:txBody>
      </p:sp>
    </p:spTree>
    <p:extLst>
      <p:ext uri="{BB962C8B-B14F-4D97-AF65-F5344CB8AC3E}">
        <p14:creationId xmlns:p14="http://schemas.microsoft.com/office/powerpoint/2010/main" val="671754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0C3ED8-0C1A-4036-A55F-9C95F8F41DA9}" type="slidenum">
              <a:rPr lang="en-US" smtClean="0"/>
              <a:t>68</a:t>
            </a:fld>
            <a:endParaRPr lang="en-US"/>
          </a:p>
        </p:txBody>
      </p:sp>
    </p:spTree>
    <p:extLst>
      <p:ext uri="{BB962C8B-B14F-4D97-AF65-F5344CB8AC3E}">
        <p14:creationId xmlns:p14="http://schemas.microsoft.com/office/powerpoint/2010/main" val="212424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9C6E3F-8365-45A2-95A3-3FF22BE06052}"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t>‹#›</a:t>
            </a:fld>
            <a:endParaRPr lang="en-US"/>
          </a:p>
        </p:txBody>
      </p:sp>
    </p:spTree>
    <p:extLst>
      <p:ext uri="{BB962C8B-B14F-4D97-AF65-F5344CB8AC3E}">
        <p14:creationId xmlns:p14="http://schemas.microsoft.com/office/powerpoint/2010/main" val="3493212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9C6E3F-8365-45A2-95A3-3FF22BE06052}"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t>‹#›</a:t>
            </a:fld>
            <a:endParaRPr lang="en-US"/>
          </a:p>
        </p:txBody>
      </p:sp>
    </p:spTree>
    <p:extLst>
      <p:ext uri="{BB962C8B-B14F-4D97-AF65-F5344CB8AC3E}">
        <p14:creationId xmlns:p14="http://schemas.microsoft.com/office/powerpoint/2010/main" val="233782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9C6E3F-8365-45A2-95A3-3FF22BE06052}"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t>‹#›</a:t>
            </a:fld>
            <a:endParaRPr lang="en-US"/>
          </a:p>
        </p:txBody>
      </p:sp>
    </p:spTree>
    <p:extLst>
      <p:ext uri="{BB962C8B-B14F-4D97-AF65-F5344CB8AC3E}">
        <p14:creationId xmlns:p14="http://schemas.microsoft.com/office/powerpoint/2010/main" val="135565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9C6E3F-8365-45A2-95A3-3FF22BE06052}"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t>‹#›</a:t>
            </a:fld>
            <a:endParaRPr lang="en-US"/>
          </a:p>
        </p:txBody>
      </p:sp>
    </p:spTree>
    <p:extLst>
      <p:ext uri="{BB962C8B-B14F-4D97-AF65-F5344CB8AC3E}">
        <p14:creationId xmlns:p14="http://schemas.microsoft.com/office/powerpoint/2010/main" val="37259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9C6E3F-8365-45A2-95A3-3FF22BE06052}"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t>‹#›</a:t>
            </a:fld>
            <a:endParaRPr lang="en-US"/>
          </a:p>
        </p:txBody>
      </p:sp>
    </p:spTree>
    <p:extLst>
      <p:ext uri="{BB962C8B-B14F-4D97-AF65-F5344CB8AC3E}">
        <p14:creationId xmlns:p14="http://schemas.microsoft.com/office/powerpoint/2010/main" val="164430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9C6E3F-8365-45A2-95A3-3FF22BE06052}"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25124-5CD4-4A20-877E-5A10DB9D7A4D}" type="slidenum">
              <a:rPr lang="en-US" smtClean="0"/>
              <a:t>‹#›</a:t>
            </a:fld>
            <a:endParaRPr lang="en-US"/>
          </a:p>
        </p:txBody>
      </p:sp>
    </p:spTree>
    <p:extLst>
      <p:ext uri="{BB962C8B-B14F-4D97-AF65-F5344CB8AC3E}">
        <p14:creationId xmlns:p14="http://schemas.microsoft.com/office/powerpoint/2010/main" val="1441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9C6E3F-8365-45A2-95A3-3FF22BE06052}"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B25124-5CD4-4A20-877E-5A10DB9D7A4D}" type="slidenum">
              <a:rPr lang="en-US" smtClean="0"/>
              <a:t>‹#›</a:t>
            </a:fld>
            <a:endParaRPr lang="en-US"/>
          </a:p>
        </p:txBody>
      </p:sp>
    </p:spTree>
    <p:extLst>
      <p:ext uri="{BB962C8B-B14F-4D97-AF65-F5344CB8AC3E}">
        <p14:creationId xmlns:p14="http://schemas.microsoft.com/office/powerpoint/2010/main" val="321298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9C6E3F-8365-45A2-95A3-3FF22BE06052}"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B25124-5CD4-4A20-877E-5A10DB9D7A4D}" type="slidenum">
              <a:rPr lang="en-US" smtClean="0"/>
              <a:t>‹#›</a:t>
            </a:fld>
            <a:endParaRPr lang="en-US"/>
          </a:p>
        </p:txBody>
      </p:sp>
    </p:spTree>
    <p:extLst>
      <p:ext uri="{BB962C8B-B14F-4D97-AF65-F5344CB8AC3E}">
        <p14:creationId xmlns:p14="http://schemas.microsoft.com/office/powerpoint/2010/main" val="289424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C6E3F-8365-45A2-95A3-3FF22BE06052}"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B25124-5CD4-4A20-877E-5A10DB9D7A4D}" type="slidenum">
              <a:rPr lang="en-US" smtClean="0"/>
              <a:t>‹#›</a:t>
            </a:fld>
            <a:endParaRPr lang="en-US"/>
          </a:p>
        </p:txBody>
      </p:sp>
    </p:spTree>
    <p:extLst>
      <p:ext uri="{BB962C8B-B14F-4D97-AF65-F5344CB8AC3E}">
        <p14:creationId xmlns:p14="http://schemas.microsoft.com/office/powerpoint/2010/main" val="275752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9C6E3F-8365-45A2-95A3-3FF22BE06052}"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25124-5CD4-4A20-877E-5A10DB9D7A4D}" type="slidenum">
              <a:rPr lang="en-US" smtClean="0"/>
              <a:t>‹#›</a:t>
            </a:fld>
            <a:endParaRPr lang="en-US"/>
          </a:p>
        </p:txBody>
      </p:sp>
    </p:spTree>
    <p:extLst>
      <p:ext uri="{BB962C8B-B14F-4D97-AF65-F5344CB8AC3E}">
        <p14:creationId xmlns:p14="http://schemas.microsoft.com/office/powerpoint/2010/main" val="292710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9C6E3F-8365-45A2-95A3-3FF22BE06052}"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25124-5CD4-4A20-877E-5A10DB9D7A4D}" type="slidenum">
              <a:rPr lang="en-US" smtClean="0"/>
              <a:t>‹#›</a:t>
            </a:fld>
            <a:endParaRPr lang="en-US"/>
          </a:p>
        </p:txBody>
      </p:sp>
    </p:spTree>
    <p:extLst>
      <p:ext uri="{BB962C8B-B14F-4D97-AF65-F5344CB8AC3E}">
        <p14:creationId xmlns:p14="http://schemas.microsoft.com/office/powerpoint/2010/main" val="65247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C6E3F-8365-45A2-95A3-3FF22BE06052}"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25124-5CD4-4A20-877E-5A10DB9D7A4D}" type="slidenum">
              <a:rPr lang="en-US" smtClean="0"/>
              <a:t>‹#›</a:t>
            </a:fld>
            <a:endParaRPr lang="en-US"/>
          </a:p>
        </p:txBody>
      </p:sp>
    </p:spTree>
    <p:extLst>
      <p:ext uri="{BB962C8B-B14F-4D97-AF65-F5344CB8AC3E}">
        <p14:creationId xmlns:p14="http://schemas.microsoft.com/office/powerpoint/2010/main" val="642708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youtube.com/watch?time_continue=2&amp;v=WzKUVZdIr1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time_continue=266&amp;v=SlzwMKcCoMI"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2390777"/>
              </p:ext>
            </p:extLst>
          </p:nvPr>
        </p:nvGraphicFramePr>
        <p:xfrm>
          <a:off x="1392702" y="932167"/>
          <a:ext cx="9664504" cy="4526097"/>
        </p:xfrm>
        <a:graphic>
          <a:graphicData uri="http://schemas.openxmlformats.org/drawingml/2006/table">
            <a:tbl>
              <a:tblPr firstRow="1" bandRow="1">
                <a:tableStyleId>{5C22544A-7EE6-4342-B048-85BDC9FD1C3A}</a:tableStyleId>
              </a:tblPr>
              <a:tblGrid>
                <a:gridCol w="3221501">
                  <a:extLst>
                    <a:ext uri="{9D8B030D-6E8A-4147-A177-3AD203B41FA5}">
                      <a16:colId xmlns:a16="http://schemas.microsoft.com/office/drawing/2014/main" val="20000"/>
                    </a:ext>
                  </a:extLst>
                </a:gridCol>
                <a:gridCol w="3221502">
                  <a:extLst>
                    <a:ext uri="{9D8B030D-6E8A-4147-A177-3AD203B41FA5}">
                      <a16:colId xmlns:a16="http://schemas.microsoft.com/office/drawing/2014/main" val="2145911496"/>
                    </a:ext>
                  </a:extLst>
                </a:gridCol>
                <a:gridCol w="3221501">
                  <a:extLst>
                    <a:ext uri="{9D8B030D-6E8A-4147-A177-3AD203B41FA5}">
                      <a16:colId xmlns:a16="http://schemas.microsoft.com/office/drawing/2014/main" val="3986596406"/>
                    </a:ext>
                  </a:extLst>
                </a:gridCol>
              </a:tblGrid>
              <a:tr h="93883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CIAT CIS101A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Week 2 Day 4</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830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Memory and Bios Cards</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12606">
                <a:tc>
                  <a:txBody>
                    <a:bodyPr/>
                    <a:lstStyle/>
                    <a:p>
                      <a:pPr algn="ctr"/>
                      <a:r>
                        <a:rPr lang="en-US" dirty="0"/>
                        <a:t>Week 2 – PART 2</a:t>
                      </a:r>
                    </a:p>
                    <a:p>
                      <a:pPr algn="ctr"/>
                      <a:endParaRPr lang="en-US" dirty="0"/>
                    </a:p>
                    <a:p>
                      <a:pPr algn="ctr"/>
                      <a:r>
                        <a:rPr lang="en-US" dirty="0"/>
                        <a:t>Day /Time</a:t>
                      </a:r>
                    </a:p>
                    <a:p>
                      <a:pPr algn="ctr"/>
                      <a:endParaRPr lang="en-US" dirty="0"/>
                    </a:p>
                    <a:p>
                      <a:pPr algn="ctr"/>
                      <a:r>
                        <a:rPr lang="en-US" dirty="0"/>
                        <a:t>Face-to-Face</a:t>
                      </a:r>
                    </a:p>
                    <a:p>
                      <a:pPr algn="ctr"/>
                      <a:endParaRPr lang="en-US" dirty="0"/>
                    </a:p>
                    <a:p>
                      <a:pPr algn="ctr"/>
                      <a:r>
                        <a:rPr lang="en-US" dirty="0"/>
                        <a:t>Online  class access 24 x 7</a:t>
                      </a:r>
                    </a:p>
                  </a:txBody>
                  <a:tcPr anchor="ctr"/>
                </a:tc>
                <a:tc>
                  <a:txBody>
                    <a:bodyPr/>
                    <a:lstStyle/>
                    <a:p>
                      <a:r>
                        <a:rPr lang="en-US" sz="1800" b="0" i="0" kern="1200" dirty="0">
                          <a:solidFill>
                            <a:schemeClr val="dk1"/>
                          </a:solidFill>
                          <a:effectLst/>
                          <a:latin typeface="+mn-lt"/>
                          <a:ea typeface="+mn-ea"/>
                          <a:cs typeface="+mn-cs"/>
                        </a:rPr>
                        <a:t>Chapter 3 System Components</a:t>
                      </a:r>
                    </a:p>
                    <a:p>
                      <a:r>
                        <a:rPr lang="en-US" sz="1800" b="0" i="0" kern="1200" dirty="0">
                          <a:solidFill>
                            <a:schemeClr val="dk1"/>
                          </a:solidFill>
                          <a:effectLst/>
                          <a:latin typeface="+mn-lt"/>
                          <a:ea typeface="+mn-ea"/>
                          <a:cs typeface="+mn-cs"/>
                        </a:rPr>
                        <a:t>3.7 Memory</a:t>
                      </a:r>
                    </a:p>
                    <a:p>
                      <a:r>
                        <a:rPr lang="en-US" sz="1800" b="0" i="0" kern="1200" dirty="0">
                          <a:solidFill>
                            <a:schemeClr val="dk1"/>
                          </a:solidFill>
                          <a:effectLst/>
                          <a:latin typeface="+mn-lt"/>
                          <a:ea typeface="+mn-ea"/>
                          <a:cs typeface="+mn-cs"/>
                        </a:rPr>
                        <a:t>3.8 Memory Installation</a:t>
                      </a:r>
                    </a:p>
                    <a:p>
                      <a:r>
                        <a:rPr lang="en-US" sz="1800" b="0" i="0" kern="1200" dirty="0">
                          <a:solidFill>
                            <a:schemeClr val="dk1"/>
                          </a:solidFill>
                          <a:effectLst/>
                          <a:latin typeface="+mn-lt"/>
                          <a:ea typeface="+mn-ea"/>
                          <a:cs typeface="+mn-cs"/>
                        </a:rPr>
                        <a:t>3.9 Memory Troubleshooting</a:t>
                      </a:r>
                    </a:p>
                    <a:p>
                      <a:r>
                        <a:rPr lang="en-US" sz="1800" b="0" i="0" kern="1200" dirty="0">
                          <a:solidFill>
                            <a:schemeClr val="dk1"/>
                          </a:solidFill>
                          <a:effectLst/>
                          <a:latin typeface="+mn-lt"/>
                          <a:ea typeface="+mn-ea"/>
                          <a:cs typeface="+mn-cs"/>
                        </a:rPr>
                        <a:t>3.10 BIOS/UEFI</a:t>
                      </a:r>
                    </a:p>
                    <a:p>
                      <a:r>
                        <a:rPr lang="en-US" sz="1800" b="0" i="0" kern="1200" dirty="0">
                          <a:solidFill>
                            <a:schemeClr val="dk1"/>
                          </a:solidFill>
                          <a:effectLst/>
                          <a:latin typeface="+mn-lt"/>
                          <a:ea typeface="+mn-ea"/>
                          <a:cs typeface="+mn-cs"/>
                        </a:rPr>
                        <a:t>3.11 Expansion Cards</a:t>
                      </a:r>
                    </a:p>
                    <a:p>
                      <a:r>
                        <a:rPr lang="en-US" sz="1800" b="0" i="0" kern="1200" dirty="0">
                          <a:solidFill>
                            <a:schemeClr val="dk1"/>
                          </a:solidFill>
                          <a:effectLst/>
                          <a:latin typeface="+mn-lt"/>
                          <a:ea typeface="+mn-ea"/>
                          <a:cs typeface="+mn-cs"/>
                        </a:rPr>
                        <a:t>3.12 Video</a:t>
                      </a:r>
                    </a:p>
                    <a:p>
                      <a:r>
                        <a:rPr lang="en-US" sz="1800" b="0" i="0" kern="1200" dirty="0">
                          <a:solidFill>
                            <a:schemeClr val="dk1"/>
                          </a:solidFill>
                          <a:effectLst/>
                          <a:latin typeface="+mn-lt"/>
                          <a:ea typeface="+mn-ea"/>
                          <a:cs typeface="+mn-cs"/>
                        </a:rPr>
                        <a:t>3.13 Audio</a:t>
                      </a:r>
                    </a:p>
                    <a:p>
                      <a:r>
                        <a:rPr lang="en-US" sz="1800" b="0" i="0" kern="1200" dirty="0">
                          <a:solidFill>
                            <a:schemeClr val="dk1"/>
                          </a:solidFill>
                          <a:effectLst/>
                          <a:latin typeface="+mn-lt"/>
                          <a:ea typeface="+mn-ea"/>
                          <a:cs typeface="+mn-cs"/>
                        </a:rPr>
                        <a:t>3.14 Cooling</a:t>
                      </a:r>
                    </a:p>
                    <a:p>
                      <a:pPr algn="ctr"/>
                      <a:endParaRPr lang="en-US" dirty="0"/>
                    </a:p>
                  </a:txBody>
                  <a:tcPr anchor="ctr"/>
                </a:tc>
                <a:tc>
                  <a:txBody>
                    <a:bodyPr/>
                    <a:lstStyle/>
                    <a:p>
                      <a:r>
                        <a:rPr lang="fr-FR" sz="1800" b="0" i="0" kern="1200" dirty="0">
                          <a:solidFill>
                            <a:schemeClr val="dk1"/>
                          </a:solidFill>
                          <a:effectLst/>
                          <a:latin typeface="+mn-lt"/>
                          <a:ea typeface="+mn-ea"/>
                          <a:cs typeface="+mn-cs"/>
                        </a:rPr>
                        <a:t>3.7.6 Practice Questions</a:t>
                      </a:r>
                    </a:p>
                    <a:p>
                      <a:r>
                        <a:rPr lang="fr-FR" sz="1800" b="0" i="0" kern="1200" dirty="0">
                          <a:solidFill>
                            <a:schemeClr val="dk1"/>
                          </a:solidFill>
                          <a:effectLst/>
                          <a:latin typeface="+mn-lt"/>
                          <a:ea typeface="+mn-ea"/>
                          <a:cs typeface="+mn-cs"/>
                        </a:rPr>
                        <a:t>3.8.8 Practice Questions</a:t>
                      </a:r>
                    </a:p>
                    <a:p>
                      <a:r>
                        <a:rPr lang="fr-FR" sz="1800" b="0" i="0" kern="1200" dirty="0">
                          <a:solidFill>
                            <a:schemeClr val="dk1"/>
                          </a:solidFill>
                          <a:effectLst/>
                          <a:latin typeface="+mn-lt"/>
                          <a:ea typeface="+mn-ea"/>
                          <a:cs typeface="+mn-cs"/>
                        </a:rPr>
                        <a:t>3.9.6 Practice Questions</a:t>
                      </a:r>
                    </a:p>
                    <a:p>
                      <a:r>
                        <a:rPr lang="fr-FR" sz="1800" b="0" i="0" kern="1200" dirty="0">
                          <a:solidFill>
                            <a:schemeClr val="dk1"/>
                          </a:solidFill>
                          <a:effectLst/>
                          <a:latin typeface="+mn-lt"/>
                          <a:ea typeface="+mn-ea"/>
                          <a:cs typeface="+mn-cs"/>
                        </a:rPr>
                        <a:t>3.10.9 Practice Questions</a:t>
                      </a:r>
                    </a:p>
                    <a:p>
                      <a:r>
                        <a:rPr lang="fr-FR" sz="1800" b="0" i="0" kern="1200" dirty="0">
                          <a:solidFill>
                            <a:schemeClr val="dk1"/>
                          </a:solidFill>
                          <a:effectLst/>
                          <a:latin typeface="+mn-lt"/>
                          <a:ea typeface="+mn-ea"/>
                          <a:cs typeface="+mn-cs"/>
                        </a:rPr>
                        <a:t>3.11.5 Practice Questions</a:t>
                      </a:r>
                    </a:p>
                    <a:p>
                      <a:r>
                        <a:rPr lang="fr-FR" sz="1800" b="0" i="0" kern="1200" dirty="0">
                          <a:solidFill>
                            <a:schemeClr val="dk1"/>
                          </a:solidFill>
                          <a:effectLst/>
                          <a:latin typeface="+mn-lt"/>
                          <a:ea typeface="+mn-ea"/>
                          <a:cs typeface="+mn-cs"/>
                        </a:rPr>
                        <a:t>3.12.6 Practice Questions</a:t>
                      </a:r>
                    </a:p>
                    <a:p>
                      <a:r>
                        <a:rPr lang="fr-FR" sz="1800" b="0" i="0" kern="1200" dirty="0">
                          <a:solidFill>
                            <a:schemeClr val="dk1"/>
                          </a:solidFill>
                          <a:effectLst/>
                          <a:latin typeface="+mn-lt"/>
                          <a:ea typeface="+mn-ea"/>
                          <a:cs typeface="+mn-cs"/>
                        </a:rPr>
                        <a:t>3.13.8 Practice Questions</a:t>
                      </a:r>
                    </a:p>
                    <a:p>
                      <a:r>
                        <a:rPr lang="fr-FR" sz="1800" b="0" i="0" kern="1200" dirty="0">
                          <a:solidFill>
                            <a:schemeClr val="dk1"/>
                          </a:solidFill>
                          <a:effectLst/>
                          <a:latin typeface="+mn-lt"/>
                          <a:ea typeface="+mn-ea"/>
                          <a:cs typeface="+mn-cs"/>
                        </a:rPr>
                        <a:t>3.14.3 Practice Questions</a:t>
                      </a:r>
                    </a:p>
                    <a:p>
                      <a:r>
                        <a:rPr lang="fr-FR" sz="1800" b="0" i="0" kern="1200" dirty="0" err="1">
                          <a:solidFill>
                            <a:schemeClr val="dk1"/>
                          </a:solidFill>
                          <a:effectLst/>
                          <a:latin typeface="+mn-lt"/>
                          <a:ea typeface="+mn-ea"/>
                          <a:cs typeface="+mn-cs"/>
                        </a:rPr>
                        <a:t>Labs</a:t>
                      </a:r>
                      <a:r>
                        <a:rPr lang="fr-FR" sz="1800" b="0" i="0" kern="1200" dirty="0">
                          <a:solidFill>
                            <a:schemeClr val="dk1"/>
                          </a:solidFill>
                          <a:effectLst/>
                          <a:latin typeface="+mn-lt"/>
                          <a:ea typeface="+mn-ea"/>
                          <a:cs typeface="+mn-cs"/>
                        </a:rPr>
                        <a:t> 3.10.7 + 3.13.7</a:t>
                      </a:r>
                    </a:p>
                    <a:p>
                      <a:r>
                        <a:rPr lang="fr-FR" sz="1800" b="0" i="0" kern="1200" dirty="0" err="1">
                          <a:solidFill>
                            <a:schemeClr val="dk1"/>
                          </a:solidFill>
                          <a:effectLst/>
                          <a:latin typeface="+mn-lt"/>
                          <a:ea typeface="+mn-ea"/>
                          <a:cs typeface="+mn-cs"/>
                        </a:rPr>
                        <a:t>Video</a:t>
                      </a:r>
                      <a:r>
                        <a:rPr lang="fr-FR" sz="1800" b="0" i="0" kern="1200" dirty="0">
                          <a:solidFill>
                            <a:schemeClr val="dk1"/>
                          </a:solidFill>
                          <a:effectLst/>
                          <a:latin typeface="+mn-lt"/>
                          <a:ea typeface="+mn-ea"/>
                          <a:cs typeface="+mn-cs"/>
                        </a:rPr>
                        <a:t> 3.8.1 + 3.10.2 + 3.14.1</a:t>
                      </a:r>
                    </a:p>
                    <a:p>
                      <a:pPr algn="ctr"/>
                      <a:endParaRPr lang="en-US"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6998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2054" y="205196"/>
            <a:ext cx="3526928" cy="523220"/>
          </a:xfrm>
          <a:prstGeom prst="rect">
            <a:avLst/>
          </a:prstGeom>
          <a:noFill/>
        </p:spPr>
        <p:txBody>
          <a:bodyPr wrap="none" rtlCol="0">
            <a:spAutoFit/>
          </a:bodyPr>
          <a:lstStyle/>
          <a:p>
            <a:pPr algn="ctr"/>
            <a:r>
              <a:rPr lang="en-US" sz="2800" b="1" dirty="0"/>
              <a:t>3.7.5 Memory Speeds: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3618884027"/>
              </p:ext>
            </p:extLst>
          </p:nvPr>
        </p:nvGraphicFramePr>
        <p:xfrm>
          <a:off x="735463" y="828552"/>
          <a:ext cx="10646770" cy="5186680"/>
        </p:xfrm>
        <a:graphic>
          <a:graphicData uri="http://schemas.openxmlformats.org/drawingml/2006/table">
            <a:tbl>
              <a:tblPr firstRow="1" bandRow="1">
                <a:tableStyleId>{5C22544A-7EE6-4342-B048-85BDC9FD1C3A}</a:tableStyleId>
              </a:tblPr>
              <a:tblGrid>
                <a:gridCol w="1064677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When comparing the speed of memory modules, be aware of the following:</a:t>
                      </a:r>
                    </a:p>
                  </a:txBody>
                  <a:tcPr/>
                </a:tc>
                <a:extLst>
                  <a:ext uri="{0D108BD9-81ED-4DB2-BD59-A6C34878D82A}">
                    <a16:rowId xmlns:a16="http://schemas.microsoft.com/office/drawing/2014/main" val="10000"/>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lang="en-US" sz="1400" dirty="0"/>
                        <a:t>The most useful way to compare most DDR modules will be to compare the amount of data that can be transferred per</a:t>
                      </a:r>
                      <a:r>
                        <a:rPr lang="en-US" sz="1400" baseline="0" dirty="0"/>
                        <a:t> </a:t>
                      </a:r>
                      <a:r>
                        <a:rPr lang="en-US" sz="1400" dirty="0"/>
                        <a:t>second (bandwidth), as indicated by the PC- designations. For example, PC-3200 will always indicate a "faster" memory module than one with a PC-2700 rating.</a:t>
                      </a:r>
                    </a:p>
                    <a:p>
                      <a:pPr marL="342900" indent="-342900">
                        <a:buFont typeface="+mj-lt"/>
                        <a:buAutoNum type="alphaUcPeriod"/>
                      </a:pPr>
                      <a:endParaRPr lang="en-US" sz="1400" dirty="0"/>
                    </a:p>
                  </a:txBody>
                  <a:tcPr/>
                </a:tc>
                <a:extLst>
                  <a:ext uri="{0D108BD9-81ED-4DB2-BD59-A6C34878D82A}">
                    <a16:rowId xmlns:a16="http://schemas.microsoft.com/office/drawing/2014/main" val="10001"/>
                  </a:ext>
                </a:extLst>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lphaUcPeriod" startAt="2"/>
                        <a:tabLst/>
                        <a:defRPr/>
                      </a:pPr>
                      <a:r>
                        <a:rPr lang="en-US" sz="1400" dirty="0"/>
                        <a:t>PC- numbers up to PC-266 identify the frequency (or double the frequency), not the bandwidth. For example, a PC-266 module has a greater bandwidth than a PC-1600 module (PC-266 = PC-2100).</a:t>
                      </a:r>
                    </a:p>
                    <a:p>
                      <a:pPr marL="342900" indent="-342900">
                        <a:buFont typeface="+mj-lt"/>
                        <a:buAutoNum type="alphaUcPeriod" startAt="2"/>
                      </a:pPr>
                      <a:endParaRPr lang="en-US" sz="1400" dirty="0"/>
                    </a:p>
                  </a:txBody>
                  <a:tcPr/>
                </a:tc>
                <a:extLst>
                  <a:ext uri="{0D108BD9-81ED-4DB2-BD59-A6C34878D82A}">
                    <a16:rowId xmlns:a16="http://schemas.microsoft.com/office/drawing/2014/main" val="10002"/>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startAt="3"/>
                        <a:tabLst/>
                        <a:defRPr/>
                      </a:pPr>
                      <a:r>
                        <a:rPr lang="en-US" sz="1400" dirty="0"/>
                        <a:t>Comparing DDR- numbers can also give you an idea of the relative bandwidth. For example, DDR-600 can transfer more</a:t>
                      </a:r>
                      <a:r>
                        <a:rPr lang="en-US" sz="1400" baseline="0" dirty="0"/>
                        <a:t> </a:t>
                      </a:r>
                      <a:r>
                        <a:rPr lang="en-US" sz="1400" dirty="0"/>
                        <a:t>data than a DDR2-400 module.</a:t>
                      </a:r>
                    </a:p>
                    <a:p>
                      <a:pPr marL="342900" indent="-342900">
                        <a:buFont typeface="+mj-lt"/>
                        <a:buAutoNum type="alphaUcPeriod" startAt="3"/>
                      </a:pPr>
                      <a:endParaRPr lang="en-US" sz="1400" dirty="0"/>
                    </a:p>
                  </a:txBody>
                  <a:tcPr/>
                </a:tc>
                <a:extLst>
                  <a:ext uri="{0D108BD9-81ED-4DB2-BD59-A6C34878D82A}">
                    <a16:rowId xmlns:a16="http://schemas.microsoft.com/office/drawing/2014/main" val="10003"/>
                  </a:ext>
                </a:extLst>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lphaUcPeriod" startAt="4"/>
                        <a:tabLst/>
                        <a:defRPr/>
                      </a:pPr>
                      <a:r>
                        <a:rPr lang="en-US" sz="1400" dirty="0"/>
                        <a:t>The bandwidth identifies a theoretical maximum that the memory can transfer in a given time period, and is directly related to the front size bus frequency.</a:t>
                      </a:r>
                    </a:p>
                    <a:p>
                      <a:pPr marL="342900" indent="-342900">
                        <a:buFont typeface="+mj-lt"/>
                        <a:buAutoNum type="alphaUcPeriod" startAt="4"/>
                      </a:pPr>
                      <a:endParaRPr lang="en-US" sz="1400" dirty="0"/>
                    </a:p>
                  </a:txBody>
                  <a:tcPr/>
                </a:tc>
                <a:extLst>
                  <a:ext uri="{0D108BD9-81ED-4DB2-BD59-A6C34878D82A}">
                    <a16:rowId xmlns:a16="http://schemas.microsoft.com/office/drawing/2014/main" val="10004"/>
                  </a:ext>
                </a:extLst>
              </a:tr>
              <a:tr h="370840">
                <a:tc>
                  <a:txBody>
                    <a:bodyPr/>
                    <a:lstStyle/>
                    <a:p>
                      <a:pPr marL="342900" lvl="0" indent="-342900">
                        <a:buFont typeface="+mj-lt"/>
                        <a:buAutoNum type="alphaUcPeriod" startAt="5"/>
                      </a:pPr>
                      <a:r>
                        <a:rPr lang="en-US" sz="1400" dirty="0"/>
                        <a:t>If you can derive the bus frequency, you can also get a relative idea of the amount of data a module can handle.</a:t>
                      </a:r>
                    </a:p>
                    <a:p>
                      <a:pPr marL="342900" lvl="1" indent="-342900">
                        <a:buFont typeface="+mj-lt"/>
                        <a:buAutoNum type="alphaUcPeriod"/>
                      </a:pPr>
                      <a:endParaRPr lang="en-US" sz="1400" b="0" dirty="0"/>
                    </a:p>
                    <a:p>
                      <a:pPr marL="800100" lvl="2" indent="-342900">
                        <a:buFont typeface="Courier New" panose="02070309020205020404" pitchFamily="49" charset="0"/>
                        <a:buChar char="o"/>
                      </a:pPr>
                      <a:r>
                        <a:rPr lang="en-US" sz="1400" b="1" dirty="0"/>
                        <a:t>When comparing DDR modules, the frequency is relative to the bandwidth. For example, a DDR2 module</a:t>
                      </a:r>
                      <a:r>
                        <a:rPr lang="en-US" sz="1400" b="1" baseline="0" dirty="0"/>
                        <a:t> </a:t>
                      </a:r>
                      <a:r>
                        <a:rPr lang="en-US" sz="1400" b="1" dirty="0"/>
                        <a:t>operating on a 533 MHz bus is faster than a DDR3 module on a 400 MHz bus.</a:t>
                      </a:r>
                    </a:p>
                    <a:p>
                      <a:pPr marL="342900" indent="-342900">
                        <a:buFont typeface="+mj-lt"/>
                        <a:buAutoNum type="alphaUcPeriod" startAt="5"/>
                      </a:pPr>
                      <a:endParaRPr lang="en-US" sz="1400" dirty="0"/>
                    </a:p>
                  </a:txBody>
                  <a:tcPr/>
                </a:tc>
                <a:extLst>
                  <a:ext uri="{0D108BD9-81ED-4DB2-BD59-A6C34878D82A}">
                    <a16:rowId xmlns:a16="http://schemas.microsoft.com/office/drawing/2014/main" val="10005"/>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lphaUcPeriod" startAt="6"/>
                        <a:tabLst/>
                        <a:defRPr/>
                      </a:pPr>
                      <a:r>
                        <a:rPr lang="en-US" sz="1400" dirty="0"/>
                        <a:t>Other memory characteristics besides the frequency could affect the effective bandwidth or actual speed of the</a:t>
                      </a:r>
                      <a:br>
                        <a:rPr lang="en-US" sz="1400" dirty="0"/>
                      </a:br>
                      <a:r>
                        <a:rPr lang="en-US" sz="1400" dirty="0"/>
                        <a:t>      memory module.</a:t>
                      </a:r>
                    </a:p>
                    <a:p>
                      <a:pPr marL="342900" indent="-342900">
                        <a:buFont typeface="+mj-lt"/>
                        <a:buAutoNum type="alphaUcPeriod"/>
                      </a:pPr>
                      <a:endParaRPr lang="en-US" sz="1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3142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3526928" cy="523220"/>
          </a:xfrm>
          <a:prstGeom prst="rect">
            <a:avLst/>
          </a:prstGeom>
          <a:noFill/>
        </p:spPr>
        <p:txBody>
          <a:bodyPr wrap="none" rtlCol="0">
            <a:spAutoFit/>
          </a:bodyPr>
          <a:lstStyle/>
          <a:p>
            <a:pPr algn="ctr"/>
            <a:r>
              <a:rPr lang="en-US" sz="2800" b="1" dirty="0"/>
              <a:t>3.7.5 Memory Speeds:</a:t>
            </a:r>
          </a:p>
        </p:txBody>
      </p:sp>
      <p:graphicFrame>
        <p:nvGraphicFramePr>
          <p:cNvPr id="2" name="Table 1">
            <a:extLst>
              <a:ext uri="{FF2B5EF4-FFF2-40B4-BE49-F238E27FC236}">
                <a16:creationId xmlns:a16="http://schemas.microsoft.com/office/drawing/2014/main" id="{5F859A97-1B0D-4740-87F9-6882214EB48D}"/>
              </a:ext>
            </a:extLst>
          </p:cNvPr>
          <p:cNvGraphicFramePr>
            <a:graphicFrameLocks noGrp="1"/>
          </p:cNvGraphicFramePr>
          <p:nvPr>
            <p:extLst>
              <p:ext uri="{D42A27DB-BD31-4B8C-83A1-F6EECF244321}">
                <p14:modId xmlns:p14="http://schemas.microsoft.com/office/powerpoint/2010/main" val="1802246373"/>
              </p:ext>
            </p:extLst>
          </p:nvPr>
        </p:nvGraphicFramePr>
        <p:xfrm>
          <a:off x="1168924" y="919689"/>
          <a:ext cx="10133814" cy="4602480"/>
        </p:xfrm>
        <a:graphic>
          <a:graphicData uri="http://schemas.openxmlformats.org/drawingml/2006/table">
            <a:tbl>
              <a:tblPr firstRow="1" bandRow="1">
                <a:tableStyleId>{5C22544A-7EE6-4342-B048-85BDC9FD1C3A}</a:tableStyleId>
              </a:tblPr>
              <a:tblGrid>
                <a:gridCol w="10133814">
                  <a:extLst>
                    <a:ext uri="{9D8B030D-6E8A-4147-A177-3AD203B41FA5}">
                      <a16:colId xmlns:a16="http://schemas.microsoft.com/office/drawing/2014/main" val="3462432980"/>
                    </a:ext>
                  </a:extLst>
                </a:gridCol>
              </a:tblGrid>
              <a:tr h="302496">
                <a:tc>
                  <a:txBody>
                    <a:bodyPr/>
                    <a:lstStyle/>
                    <a:p>
                      <a:r>
                        <a:rPr lang="en-US" sz="1600" b="1" dirty="0"/>
                        <a:t>Another method for increasing memory bandwidth is by providing multiple channels within the memory controller.</a:t>
                      </a:r>
                    </a:p>
                    <a:p>
                      <a:endParaRPr lang="en-US" sz="1600" b="1" dirty="0"/>
                    </a:p>
                  </a:txBody>
                  <a:tcPr/>
                </a:tc>
                <a:extLst>
                  <a:ext uri="{0D108BD9-81ED-4DB2-BD59-A6C34878D82A}">
                    <a16:rowId xmlns:a16="http://schemas.microsoft.com/office/drawing/2014/main" val="1957041944"/>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lang="en-US" sz="1600" dirty="0"/>
                        <a:t>Dual-channel systems use two memory controllers, while triple-channel systems use three memory controllers.</a:t>
                      </a: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endParaRPr lang="en-US" sz="1600" dirty="0"/>
                    </a:p>
                    <a:p>
                      <a:pPr marL="857250" marR="0" lvl="1" indent="-400050" algn="l" defTabSz="914400" rtl="0" eaLnBrk="1" fontAlgn="auto" latinLnBrk="0" hangingPunct="1">
                        <a:lnSpc>
                          <a:spcPct val="100000"/>
                        </a:lnSpc>
                        <a:spcBef>
                          <a:spcPts val="0"/>
                        </a:spcBef>
                        <a:spcAft>
                          <a:spcPts val="0"/>
                        </a:spcAft>
                        <a:buClrTx/>
                        <a:buSzTx/>
                        <a:buFont typeface="+mj-lt"/>
                        <a:buAutoNum type="romanUcPeriod"/>
                        <a:tabLst/>
                        <a:defRPr/>
                      </a:pPr>
                      <a:r>
                        <a:rPr lang="en-US" sz="1600" dirty="0"/>
                        <a:t>Quadruple-channel (quad-channel) systems use four memory controllers. </a:t>
                      </a:r>
                    </a:p>
                    <a:p>
                      <a:pPr marL="857250" marR="0" lvl="1" indent="-400050" algn="l" defTabSz="914400" rtl="0" eaLnBrk="1" fontAlgn="auto" latinLnBrk="0" hangingPunct="1">
                        <a:lnSpc>
                          <a:spcPct val="100000"/>
                        </a:lnSpc>
                        <a:spcBef>
                          <a:spcPts val="0"/>
                        </a:spcBef>
                        <a:spcAft>
                          <a:spcPts val="0"/>
                        </a:spcAft>
                        <a:buClrTx/>
                        <a:buSzTx/>
                        <a:buFont typeface="+mj-lt"/>
                        <a:buAutoNum type="romanUcPeriod"/>
                        <a:tabLst/>
                        <a:defRPr/>
                      </a:pPr>
                      <a:endParaRPr lang="en-US" sz="1600" dirty="0"/>
                    </a:p>
                    <a:p>
                      <a:pPr marL="857250" marR="0" lvl="1" indent="-400050" algn="l" defTabSz="914400" rtl="0" eaLnBrk="1" fontAlgn="auto" latinLnBrk="0" hangingPunct="1">
                        <a:lnSpc>
                          <a:spcPct val="100000"/>
                        </a:lnSpc>
                        <a:spcBef>
                          <a:spcPts val="0"/>
                        </a:spcBef>
                        <a:spcAft>
                          <a:spcPts val="0"/>
                        </a:spcAft>
                        <a:buClrTx/>
                        <a:buSzTx/>
                        <a:buFont typeface="+mj-lt"/>
                        <a:buAutoNum type="romanUcPeriod"/>
                        <a:tabLst/>
                        <a:defRPr/>
                      </a:pPr>
                      <a:r>
                        <a:rPr lang="en-US" sz="1600" dirty="0"/>
                        <a:t>Each memory controller can communicate with one or more memory modules at the same time.</a:t>
                      </a:r>
                    </a:p>
                    <a:p>
                      <a:pPr marL="342900" indent="-342900">
                        <a:buFont typeface="+mj-lt"/>
                        <a:buAutoNum type="alphaUcPeriod"/>
                      </a:pPr>
                      <a:endParaRPr lang="en-US" sz="1600" dirty="0"/>
                    </a:p>
                  </a:txBody>
                  <a:tcPr/>
                </a:tc>
                <a:extLst>
                  <a:ext uri="{0D108BD9-81ED-4DB2-BD59-A6C34878D82A}">
                    <a16:rowId xmlns:a16="http://schemas.microsoft.com/office/drawing/2014/main" val="2657991702"/>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startAt="2"/>
                        <a:tabLst/>
                        <a:defRPr/>
                      </a:pPr>
                      <a:r>
                        <a:rPr lang="en-US" sz="1600" dirty="0"/>
                        <a:t>To operate in dual-channel mode, install memory in pairs; to operate in triple-channel mode, install memory in sets of three. To operate in quad-channel mode, install memory in sets of four</a:t>
                      </a:r>
                    </a:p>
                    <a:p>
                      <a:pPr marL="342900" indent="-342900">
                        <a:buFont typeface="+mj-lt"/>
                        <a:buAutoNum type="alphaUcPeriod" startAt="2"/>
                      </a:pPr>
                      <a:endParaRPr lang="en-US" sz="1600" dirty="0"/>
                    </a:p>
                  </a:txBody>
                  <a:tcPr/>
                </a:tc>
                <a:extLst>
                  <a:ext uri="{0D108BD9-81ED-4DB2-BD59-A6C34878D82A}">
                    <a16:rowId xmlns:a16="http://schemas.microsoft.com/office/drawing/2014/main" val="629956429"/>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startAt="3"/>
                        <a:tabLst/>
                        <a:defRPr/>
                      </a:pPr>
                      <a:r>
                        <a:rPr lang="en-US" sz="1600" dirty="0"/>
                        <a:t>Dual-channel systems theoretically double the bandwidth. However, in practice, only a 5–15% increase is gained.</a:t>
                      </a:r>
                    </a:p>
                    <a:p>
                      <a:pPr marL="342900" indent="-342900">
                        <a:buFont typeface="+mj-lt"/>
                        <a:buAutoNum type="alphaUcPeriod" startAt="3"/>
                      </a:pPr>
                      <a:endParaRPr lang="en-US" sz="1600" dirty="0"/>
                    </a:p>
                  </a:txBody>
                  <a:tcPr/>
                </a:tc>
                <a:extLst>
                  <a:ext uri="{0D108BD9-81ED-4DB2-BD59-A6C34878D82A}">
                    <a16:rowId xmlns:a16="http://schemas.microsoft.com/office/drawing/2014/main" val="194404605"/>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startAt="4"/>
                        <a:tabLst/>
                        <a:defRPr/>
                      </a:pPr>
                      <a:r>
                        <a:rPr lang="en-US" sz="1600" dirty="0"/>
                        <a:t>Dual-channel, triple-channel, and quad-channel support is mainly a function of the motherboard (e.g., the memory controller), not the memory itself. DDR, DDR2, DDR3, and DDR4 can all work in dual-channel systems (depending on the memory supported by the motherboard); both a triple-channel and a quad-channel system use DDR3 and DDR4.</a:t>
                      </a:r>
                      <a:endParaRPr lang="en-US" sz="1600" b="1" dirty="0"/>
                    </a:p>
                    <a:p>
                      <a:pPr marL="342900" indent="-342900">
                        <a:buFont typeface="+mj-lt"/>
                        <a:buAutoNum type="alphaUcPeriod" startAt="4"/>
                      </a:pPr>
                      <a:endParaRPr lang="en-US" sz="1600" dirty="0"/>
                    </a:p>
                  </a:txBody>
                  <a:tcPr/>
                </a:tc>
                <a:extLst>
                  <a:ext uri="{0D108BD9-81ED-4DB2-BD59-A6C34878D82A}">
                    <a16:rowId xmlns:a16="http://schemas.microsoft.com/office/drawing/2014/main" val="976969923"/>
                  </a:ext>
                </a:extLst>
              </a:tr>
            </a:tbl>
          </a:graphicData>
        </a:graphic>
      </p:graphicFrame>
    </p:spTree>
    <p:extLst>
      <p:ext uri="{BB962C8B-B14F-4D97-AF65-F5344CB8AC3E}">
        <p14:creationId xmlns:p14="http://schemas.microsoft.com/office/powerpoint/2010/main" val="1258083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9791" y="135856"/>
            <a:ext cx="5198987" cy="523220"/>
          </a:xfrm>
          <a:prstGeom prst="rect">
            <a:avLst/>
          </a:prstGeom>
          <a:noFill/>
        </p:spPr>
        <p:txBody>
          <a:bodyPr wrap="none" rtlCol="0">
            <a:spAutoFit/>
          </a:bodyPr>
          <a:lstStyle/>
          <a:p>
            <a:pPr algn="ctr"/>
            <a:r>
              <a:rPr lang="en-US" sz="2800" b="1" dirty="0"/>
              <a:t>3.8 Memory Fact and Installation:</a:t>
            </a:r>
            <a:endParaRPr lang="en-US" sz="2800" dirty="0"/>
          </a:p>
        </p:txBody>
      </p:sp>
      <p:sp>
        <p:nvSpPr>
          <p:cNvPr id="6" name="TextBox 5"/>
          <p:cNvSpPr txBox="1"/>
          <p:nvPr/>
        </p:nvSpPr>
        <p:spPr>
          <a:xfrm>
            <a:off x="686510" y="809905"/>
            <a:ext cx="10672785" cy="1969770"/>
          </a:xfrm>
          <a:prstGeom prst="rect">
            <a:avLst/>
          </a:prstGeom>
          <a:noFill/>
        </p:spPr>
        <p:txBody>
          <a:bodyPr wrap="square" rtlCol="0">
            <a:spAutoFit/>
          </a:bodyPr>
          <a:lstStyle/>
          <a:p>
            <a:r>
              <a:rPr lang="en-US" sz="1600" b="1" dirty="0"/>
              <a:t>The best way to ensure that you get the correct RAM for your system is to consult the motherboard documentation. </a:t>
            </a:r>
          </a:p>
          <a:p>
            <a:endParaRPr lang="en-US" sz="1600" b="1" dirty="0"/>
          </a:p>
          <a:p>
            <a:r>
              <a:rPr lang="en-US" sz="1600" b="1" dirty="0"/>
              <a:t>In addition, there are several websites on the Internet where you can look up your system or scan your system to find the correct memory type to install. </a:t>
            </a:r>
          </a:p>
          <a:p>
            <a:endParaRPr lang="en-US" sz="1600" b="1" dirty="0"/>
          </a:p>
          <a:p>
            <a:r>
              <a:rPr lang="en-US" sz="1600" b="1" dirty="0"/>
              <a:t>When selecting RAM, consider the following factors:</a:t>
            </a:r>
          </a:p>
          <a:p>
            <a:endParaRPr lang="en-US" sz="800" b="1" dirty="0"/>
          </a:p>
          <a:p>
            <a:r>
              <a:rPr lang="en-US" b="1" dirty="0"/>
              <a:t>	</a:t>
            </a:r>
            <a:r>
              <a:rPr lang="en-US" dirty="0"/>
              <a:t>										</a:t>
            </a:r>
          </a:p>
        </p:txBody>
      </p:sp>
      <p:graphicFrame>
        <p:nvGraphicFramePr>
          <p:cNvPr id="3" name="Table 2">
            <a:extLst>
              <a:ext uri="{FF2B5EF4-FFF2-40B4-BE49-F238E27FC236}">
                <a16:creationId xmlns:a16="http://schemas.microsoft.com/office/drawing/2014/main" id="{ED5002A6-F5D3-471C-82DC-8BE736A4B926}"/>
              </a:ext>
            </a:extLst>
          </p:cNvPr>
          <p:cNvGraphicFramePr>
            <a:graphicFrameLocks noGrp="1"/>
          </p:cNvGraphicFramePr>
          <p:nvPr>
            <p:extLst>
              <p:ext uri="{D42A27DB-BD31-4B8C-83A1-F6EECF244321}">
                <p14:modId xmlns:p14="http://schemas.microsoft.com/office/powerpoint/2010/main" val="1157084957"/>
              </p:ext>
            </p:extLst>
          </p:nvPr>
        </p:nvGraphicFramePr>
        <p:xfrm>
          <a:off x="686511" y="2582937"/>
          <a:ext cx="10672785" cy="3719682"/>
        </p:xfrm>
        <a:graphic>
          <a:graphicData uri="http://schemas.openxmlformats.org/drawingml/2006/table">
            <a:tbl>
              <a:tblPr firstRow="1" bandRow="1">
                <a:tableStyleId>{5C22544A-7EE6-4342-B048-85BDC9FD1C3A}</a:tableStyleId>
              </a:tblPr>
              <a:tblGrid>
                <a:gridCol w="1455438">
                  <a:extLst>
                    <a:ext uri="{9D8B030D-6E8A-4147-A177-3AD203B41FA5}">
                      <a16:colId xmlns:a16="http://schemas.microsoft.com/office/drawing/2014/main" val="1433644414"/>
                    </a:ext>
                  </a:extLst>
                </a:gridCol>
                <a:gridCol w="9217347">
                  <a:extLst>
                    <a:ext uri="{9D8B030D-6E8A-4147-A177-3AD203B41FA5}">
                      <a16:colId xmlns:a16="http://schemas.microsoft.com/office/drawing/2014/main" val="324563815"/>
                    </a:ext>
                  </a:extLst>
                </a:gridCol>
              </a:tblGrid>
              <a:tr h="462151">
                <a:tc>
                  <a:txBody>
                    <a:bodyPr/>
                    <a:lstStyle/>
                    <a:p>
                      <a:r>
                        <a:rPr lang="en-US" sz="1600" b="1" dirty="0"/>
                        <a:t>Characteristics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Description</a:t>
                      </a:r>
                    </a:p>
                  </a:txBody>
                  <a:tcPr/>
                </a:tc>
                <a:extLst>
                  <a:ext uri="{0D108BD9-81ED-4DB2-BD59-A6C34878D82A}">
                    <a16:rowId xmlns:a16="http://schemas.microsoft.com/office/drawing/2014/main" val="609155223"/>
                  </a:ext>
                </a:extLst>
              </a:tr>
              <a:tr h="3257531">
                <a:tc>
                  <a:txBody>
                    <a:bodyPr/>
                    <a:lstStyle/>
                    <a:p>
                      <a:r>
                        <a:rPr lang="en-US" sz="1600" dirty="0"/>
                        <a:t>Packaging (Form)</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When you are purchasing RAM for a system, the most important consideration is the packaging, also called memory form.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t>The packaging controls both the physical size of the memory module and the memory standard (e.g., DDR2, DDR3, DDR4).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t>If you purchase the wrong type of RAM, it will most likely not fit.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t>If it does, it might have different voltage requirements than what is supported by your motherboard.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t>Memory packaging (memory form) and capacity must match what is supported by the motherboard.</a:t>
                      </a:r>
                    </a:p>
                  </a:txBody>
                  <a:tcPr/>
                </a:tc>
                <a:extLst>
                  <a:ext uri="{0D108BD9-81ED-4DB2-BD59-A6C34878D82A}">
                    <a16:rowId xmlns:a16="http://schemas.microsoft.com/office/drawing/2014/main" val="3966997244"/>
                  </a:ext>
                </a:extLst>
              </a:tr>
            </a:tbl>
          </a:graphicData>
        </a:graphic>
      </p:graphicFrame>
    </p:spTree>
    <p:extLst>
      <p:ext uri="{BB962C8B-B14F-4D97-AF65-F5344CB8AC3E}">
        <p14:creationId xmlns:p14="http://schemas.microsoft.com/office/powerpoint/2010/main" val="3335193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7135" y="135856"/>
            <a:ext cx="6824304" cy="523220"/>
          </a:xfrm>
          <a:prstGeom prst="rect">
            <a:avLst/>
          </a:prstGeom>
          <a:noFill/>
        </p:spPr>
        <p:txBody>
          <a:bodyPr wrap="none" rtlCol="0">
            <a:spAutoFit/>
          </a:bodyPr>
          <a:lstStyle/>
          <a:p>
            <a:pPr algn="ctr"/>
            <a:r>
              <a:rPr lang="en-US" sz="2800" b="1" dirty="0"/>
              <a:t>3.8 Memory Fact and Installation: Continued</a:t>
            </a:r>
            <a:endParaRPr lang="en-US" sz="2800" dirty="0"/>
          </a:p>
        </p:txBody>
      </p:sp>
      <p:sp>
        <p:nvSpPr>
          <p:cNvPr id="6" name="TextBox 5"/>
          <p:cNvSpPr txBox="1"/>
          <p:nvPr/>
        </p:nvSpPr>
        <p:spPr>
          <a:xfrm>
            <a:off x="290588" y="659076"/>
            <a:ext cx="11610821" cy="492443"/>
          </a:xfrm>
          <a:prstGeom prst="rect">
            <a:avLst/>
          </a:prstGeom>
          <a:noFill/>
        </p:spPr>
        <p:txBody>
          <a:bodyPr wrap="square" rtlCol="0">
            <a:spAutoFit/>
          </a:bodyPr>
          <a:lstStyle/>
          <a:p>
            <a:endParaRPr lang="en-US" sz="800" b="1" dirty="0"/>
          </a:p>
          <a:p>
            <a:r>
              <a:rPr lang="en-US" b="1" dirty="0"/>
              <a:t>	</a:t>
            </a:r>
            <a:r>
              <a:rPr lang="en-US" dirty="0"/>
              <a:t>										</a:t>
            </a:r>
          </a:p>
        </p:txBody>
      </p:sp>
      <p:graphicFrame>
        <p:nvGraphicFramePr>
          <p:cNvPr id="2" name="Table 1">
            <a:extLst>
              <a:ext uri="{FF2B5EF4-FFF2-40B4-BE49-F238E27FC236}">
                <a16:creationId xmlns:a16="http://schemas.microsoft.com/office/drawing/2014/main" id="{66EF9609-E2C1-4F19-A4C7-68A59A09BAB0}"/>
              </a:ext>
            </a:extLst>
          </p:cNvPr>
          <p:cNvGraphicFramePr>
            <a:graphicFrameLocks noGrp="1"/>
          </p:cNvGraphicFramePr>
          <p:nvPr>
            <p:extLst>
              <p:ext uri="{D42A27DB-BD31-4B8C-83A1-F6EECF244321}">
                <p14:modId xmlns:p14="http://schemas.microsoft.com/office/powerpoint/2010/main" val="1422272589"/>
              </p:ext>
            </p:extLst>
          </p:nvPr>
        </p:nvGraphicFramePr>
        <p:xfrm>
          <a:off x="771355" y="905297"/>
          <a:ext cx="10701066" cy="5331379"/>
        </p:xfrm>
        <a:graphic>
          <a:graphicData uri="http://schemas.openxmlformats.org/drawingml/2006/table">
            <a:tbl>
              <a:tblPr firstRow="1" bandRow="1">
                <a:tableStyleId>{5C22544A-7EE6-4342-B048-85BDC9FD1C3A}</a:tableStyleId>
              </a:tblPr>
              <a:tblGrid>
                <a:gridCol w="3484122">
                  <a:extLst>
                    <a:ext uri="{9D8B030D-6E8A-4147-A177-3AD203B41FA5}">
                      <a16:colId xmlns:a16="http://schemas.microsoft.com/office/drawing/2014/main" val="1223617827"/>
                    </a:ext>
                  </a:extLst>
                </a:gridCol>
                <a:gridCol w="7216944">
                  <a:extLst>
                    <a:ext uri="{9D8B030D-6E8A-4147-A177-3AD203B41FA5}">
                      <a16:colId xmlns:a16="http://schemas.microsoft.com/office/drawing/2014/main" val="2424061757"/>
                    </a:ext>
                  </a:extLst>
                </a:gridCol>
              </a:tblGrid>
              <a:tr h="886375">
                <a:tc>
                  <a:txBody>
                    <a:bodyPr/>
                    <a:lstStyle/>
                    <a:p>
                      <a:r>
                        <a:rPr lang="en-US" sz="1600" dirty="0"/>
                        <a:t>Capacity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capacity (sometimes called the size) refers to the storage capacity of the memory module (e.g., 256 MB, 512 MB, 1 GB). </a:t>
                      </a:r>
                    </a:p>
                  </a:txBody>
                  <a:tcPr/>
                </a:tc>
                <a:extLst>
                  <a:ext uri="{0D108BD9-81ED-4DB2-BD59-A6C34878D82A}">
                    <a16:rowId xmlns:a16="http://schemas.microsoft.com/office/drawing/2014/main" val="3795224143"/>
                  </a:ext>
                </a:extLst>
              </a:tr>
              <a:tr h="672544">
                <a:tc rowSpan="5">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The total capacity of memory that you can install in your system is limited by:</a:t>
                      </a:r>
                    </a:p>
                    <a:p>
                      <a:endParaRPr lang="en-US" sz="1600" dirty="0"/>
                    </a:p>
                  </a:txBody>
                  <a:tcPr/>
                </a:tc>
                <a:extLst>
                  <a:ext uri="{0D108BD9-81ED-4DB2-BD59-A6C34878D82A}">
                    <a16:rowId xmlns:a16="http://schemas.microsoft.com/office/drawing/2014/main" val="3822734736"/>
                  </a:ext>
                </a:extLst>
              </a:tr>
              <a:tr h="672544">
                <a:tc vMerge="1">
                  <a:txBody>
                    <a:bodyPr/>
                    <a:lstStyle/>
                    <a:p>
                      <a:endParaRPr lang="en-US"/>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lang="en-US" sz="1600" dirty="0"/>
                        <a:t>The number of memory slots on the motherboard.</a:t>
                      </a:r>
                    </a:p>
                    <a:p>
                      <a:pPr marL="342900" indent="-342900">
                        <a:buFont typeface="+mj-lt"/>
                        <a:buAutoNum type="arabicParenR"/>
                      </a:pPr>
                      <a:endParaRPr lang="en-US" sz="1600" dirty="0"/>
                    </a:p>
                  </a:txBody>
                  <a:tcPr/>
                </a:tc>
                <a:extLst>
                  <a:ext uri="{0D108BD9-81ED-4DB2-BD59-A6C34878D82A}">
                    <a16:rowId xmlns:a16="http://schemas.microsoft.com/office/drawing/2014/main" val="3405436619"/>
                  </a:ext>
                </a:extLst>
              </a:tr>
              <a:tr h="1066985">
                <a:tc vMerge="1">
                  <a:txBody>
                    <a:bodyPr/>
                    <a:lstStyle/>
                    <a:p>
                      <a:endParaRPr lang="en-US" sz="16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arenR" startAt="2"/>
                        <a:tabLst/>
                        <a:defRPr/>
                      </a:pPr>
                      <a:r>
                        <a:rPr lang="en-US" sz="1600" dirty="0"/>
                        <a:t>The maximum total capacity that can be installed. For example, most systems will have a maximum capacity of between 3 GB and 16 GB of RAM.</a:t>
                      </a:r>
                    </a:p>
                    <a:p>
                      <a:pPr marL="342900" indent="-342900">
                        <a:buFont typeface="+mj-lt"/>
                        <a:buAutoNum type="arabicParenR" startAt="2"/>
                      </a:pPr>
                      <a:endParaRPr lang="en-US" sz="1600" dirty="0"/>
                    </a:p>
                  </a:txBody>
                  <a:tcPr/>
                </a:tc>
                <a:extLst>
                  <a:ext uri="{0D108BD9-81ED-4DB2-BD59-A6C34878D82A}">
                    <a16:rowId xmlns:a16="http://schemas.microsoft.com/office/drawing/2014/main" val="2200881632"/>
                  </a:ext>
                </a:extLst>
              </a:tr>
              <a:tr h="1066985">
                <a:tc vMerge="1">
                  <a:txBody>
                    <a:bodyPr/>
                    <a:lstStyle/>
                    <a:p>
                      <a:endParaRPr lang="en-US" sz="16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arenR" startAt="3"/>
                        <a:tabLst/>
                        <a:defRPr/>
                      </a:pPr>
                      <a:r>
                        <a:rPr lang="en-US" sz="1600" dirty="0"/>
                        <a:t>The maximum module capacity. For example, the motherboard might only be able to accept up to 2 GB or 4 GB modules.</a:t>
                      </a:r>
                    </a:p>
                    <a:p>
                      <a:pPr marL="342900" indent="-342900">
                        <a:buFont typeface="+mj-lt"/>
                        <a:buAutoNum type="arabicParenR" startAt="3"/>
                      </a:pPr>
                      <a:endParaRPr lang="en-US" sz="1600" dirty="0"/>
                    </a:p>
                  </a:txBody>
                  <a:tcPr/>
                </a:tc>
                <a:extLst>
                  <a:ext uri="{0D108BD9-81ED-4DB2-BD59-A6C34878D82A}">
                    <a16:rowId xmlns:a16="http://schemas.microsoft.com/office/drawing/2014/main" val="777757512"/>
                  </a:ext>
                </a:extLst>
              </a:tr>
              <a:tr h="965946">
                <a:tc vMerge="1">
                  <a:txBody>
                    <a:bodyPr/>
                    <a:lstStyle/>
                    <a:p>
                      <a:endParaRPr lang="en-US" sz="1600" dirty="0"/>
                    </a:p>
                  </a:txBody>
                  <a:tcPr/>
                </a:tc>
                <a:tc>
                  <a:txBody>
                    <a:bodyPr/>
                    <a:lstStyle/>
                    <a:p>
                      <a:pPr marL="342900" indent="-342900">
                        <a:buFont typeface="+mj-lt"/>
                        <a:buAutoNum type="arabicParenR" startAt="4"/>
                      </a:pPr>
                      <a:r>
                        <a:rPr lang="en-US" sz="1600" dirty="0"/>
                        <a:t>The maximum amount of memory that can be addressed (used) by the operating system. A 32-bit operating system can use between 3 GB and 4 GB of memory, while a 64-bit operating system can use more.</a:t>
                      </a:r>
                    </a:p>
                  </a:txBody>
                  <a:tcPr/>
                </a:tc>
                <a:extLst>
                  <a:ext uri="{0D108BD9-81ED-4DB2-BD59-A6C34878D82A}">
                    <a16:rowId xmlns:a16="http://schemas.microsoft.com/office/drawing/2014/main" val="1775549612"/>
                  </a:ext>
                </a:extLst>
              </a:tr>
            </a:tbl>
          </a:graphicData>
        </a:graphic>
      </p:graphicFrame>
      <p:pic>
        <p:nvPicPr>
          <p:cNvPr id="5" name="Picture 4"/>
          <p:cNvPicPr>
            <a:picLocks noChangeAspect="1"/>
          </p:cNvPicPr>
          <p:nvPr/>
        </p:nvPicPr>
        <p:blipFill>
          <a:blip r:embed="rId3"/>
          <a:stretch>
            <a:fillRect/>
          </a:stretch>
        </p:blipFill>
        <p:spPr>
          <a:xfrm>
            <a:off x="965200" y="1919215"/>
            <a:ext cx="3114433" cy="2002136"/>
          </a:xfrm>
          <a:prstGeom prst="rect">
            <a:avLst/>
          </a:prstGeom>
        </p:spPr>
      </p:pic>
      <p:pic>
        <p:nvPicPr>
          <p:cNvPr id="7" name="Picture 6"/>
          <p:cNvPicPr>
            <a:picLocks noChangeAspect="1"/>
          </p:cNvPicPr>
          <p:nvPr/>
        </p:nvPicPr>
        <p:blipFill>
          <a:blip r:embed="rId4"/>
          <a:stretch>
            <a:fillRect/>
          </a:stretch>
        </p:blipFill>
        <p:spPr>
          <a:xfrm>
            <a:off x="965200" y="4044461"/>
            <a:ext cx="3114432" cy="1983927"/>
          </a:xfrm>
          <a:prstGeom prst="rect">
            <a:avLst/>
          </a:prstGeom>
        </p:spPr>
      </p:pic>
    </p:spTree>
    <p:extLst>
      <p:ext uri="{BB962C8B-B14F-4D97-AF65-F5344CB8AC3E}">
        <p14:creationId xmlns:p14="http://schemas.microsoft.com/office/powerpoint/2010/main" val="355996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1511" y="150605"/>
            <a:ext cx="4747966" cy="523220"/>
          </a:xfrm>
          <a:prstGeom prst="rect">
            <a:avLst/>
          </a:prstGeom>
          <a:noFill/>
        </p:spPr>
        <p:txBody>
          <a:bodyPr wrap="none" rtlCol="0">
            <a:spAutoFit/>
          </a:bodyPr>
          <a:lstStyle/>
          <a:p>
            <a:pPr algn="ctr"/>
            <a:r>
              <a:rPr lang="en-US" sz="2800" b="1" dirty="0"/>
              <a:t>3.8 Memory Facts: (continued)</a:t>
            </a:r>
          </a:p>
        </p:txBody>
      </p:sp>
      <p:sp>
        <p:nvSpPr>
          <p:cNvPr id="6" name="TextBox 5"/>
          <p:cNvSpPr txBox="1"/>
          <p:nvPr/>
        </p:nvSpPr>
        <p:spPr>
          <a:xfrm>
            <a:off x="1017571" y="706627"/>
            <a:ext cx="10156857" cy="2554545"/>
          </a:xfrm>
          <a:prstGeom prst="rect">
            <a:avLst/>
          </a:prstGeom>
          <a:noFill/>
        </p:spPr>
        <p:txBody>
          <a:bodyPr wrap="square" rtlCol="0">
            <a:spAutoFit/>
          </a:bodyPr>
          <a:lstStyle/>
          <a:p>
            <a:r>
              <a:rPr lang="en-US" sz="1600" b="1" dirty="0"/>
              <a:t>The best way to ensure that you get the correct RAM for your system is to consult the motherboard documentation. </a:t>
            </a:r>
          </a:p>
          <a:p>
            <a:endParaRPr lang="en-US" sz="1600" b="1" dirty="0"/>
          </a:p>
          <a:p>
            <a:r>
              <a:rPr lang="en-US" sz="1600" b="1" dirty="0"/>
              <a:t>In addition, there are several websites on the Internet where you can look up your system or scan your system to find the correct memory type to install. </a:t>
            </a:r>
          </a:p>
          <a:p>
            <a:endParaRPr lang="en-US" sz="1600" b="1" dirty="0"/>
          </a:p>
          <a:p>
            <a:r>
              <a:rPr lang="en-US" sz="1600" b="1" dirty="0"/>
              <a:t>When selecting RAM, consider the following factors:</a:t>
            </a:r>
          </a:p>
          <a:p>
            <a:endParaRPr lang="en-US" sz="1600" b="1" dirty="0"/>
          </a:p>
          <a:p>
            <a:r>
              <a:rPr lang="en-US" sz="1600" b="1" dirty="0"/>
              <a:t>	</a:t>
            </a:r>
            <a:r>
              <a:rPr lang="en-US" sz="1600" dirty="0"/>
              <a:t>	</a:t>
            </a:r>
          </a:p>
          <a:p>
            <a:r>
              <a:rPr lang="en-US" sz="1600" dirty="0"/>
              <a:t>		</a:t>
            </a:r>
          </a:p>
          <a:p>
            <a:r>
              <a:rPr lang="en-US" sz="1600" dirty="0"/>
              <a:t>			</a:t>
            </a:r>
          </a:p>
        </p:txBody>
      </p:sp>
      <p:graphicFrame>
        <p:nvGraphicFramePr>
          <p:cNvPr id="2" name="Table 1">
            <a:extLst>
              <a:ext uri="{FF2B5EF4-FFF2-40B4-BE49-F238E27FC236}">
                <a16:creationId xmlns:a16="http://schemas.microsoft.com/office/drawing/2014/main" id="{2D80D58F-3BD0-4262-B895-F8D306FB17EF}"/>
              </a:ext>
            </a:extLst>
          </p:cNvPr>
          <p:cNvGraphicFramePr>
            <a:graphicFrameLocks noGrp="1"/>
          </p:cNvGraphicFramePr>
          <p:nvPr>
            <p:extLst>
              <p:ext uri="{D42A27DB-BD31-4B8C-83A1-F6EECF244321}">
                <p14:modId xmlns:p14="http://schemas.microsoft.com/office/powerpoint/2010/main" val="3812051754"/>
              </p:ext>
            </p:extLst>
          </p:nvPr>
        </p:nvGraphicFramePr>
        <p:xfrm>
          <a:off x="995050" y="2435345"/>
          <a:ext cx="10156857" cy="3291840"/>
        </p:xfrm>
        <a:graphic>
          <a:graphicData uri="http://schemas.openxmlformats.org/drawingml/2006/table">
            <a:tbl>
              <a:tblPr firstRow="1" bandRow="1">
                <a:tableStyleId>{5C22544A-7EE6-4342-B048-85BDC9FD1C3A}</a:tableStyleId>
              </a:tblPr>
              <a:tblGrid>
                <a:gridCol w="1701016">
                  <a:extLst>
                    <a:ext uri="{9D8B030D-6E8A-4147-A177-3AD203B41FA5}">
                      <a16:colId xmlns:a16="http://schemas.microsoft.com/office/drawing/2014/main" val="742987320"/>
                    </a:ext>
                  </a:extLst>
                </a:gridCol>
                <a:gridCol w="8455841">
                  <a:extLst>
                    <a:ext uri="{9D8B030D-6E8A-4147-A177-3AD203B41FA5}">
                      <a16:colId xmlns:a16="http://schemas.microsoft.com/office/drawing/2014/main" val="3671960088"/>
                    </a:ext>
                  </a:extLst>
                </a:gridCol>
              </a:tblGrid>
              <a:tr h="370840">
                <a:tc>
                  <a:txBody>
                    <a:bodyPr/>
                    <a:lstStyle/>
                    <a:p>
                      <a:r>
                        <a:rPr lang="en-US" sz="1600" b="1" dirty="0"/>
                        <a:t>Characteristics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Description</a:t>
                      </a:r>
                    </a:p>
                    <a:p>
                      <a:endParaRPr lang="en-US" sz="1600" dirty="0"/>
                    </a:p>
                  </a:txBody>
                  <a:tcPr/>
                </a:tc>
                <a:extLst>
                  <a:ext uri="{0D108BD9-81ED-4DB2-BD59-A6C34878D82A}">
                    <a16:rowId xmlns:a16="http://schemas.microsoft.com/office/drawing/2014/main" val="2928329081"/>
                  </a:ext>
                </a:extLst>
              </a:tr>
              <a:tr h="370840">
                <a:tc rowSpan="3">
                  <a:txBody>
                    <a:bodyPr/>
                    <a:lstStyle/>
                    <a:p>
                      <a:r>
                        <a:rPr lang="en-US" sz="1600" dirty="0"/>
                        <a:t>Capacity (</a:t>
                      </a:r>
                      <a:r>
                        <a:rPr lang="en-US" sz="1600" dirty="0" err="1"/>
                        <a:t>cont</a:t>
                      </a:r>
                      <a:r>
                        <a:rPr lang="en-US"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You can install more than 4 GB of memory in a system that uses a 32-bit operating system; however, the operating system will only be able to use between 3 GB and 4 GB of that memory.</a:t>
                      </a:r>
                    </a:p>
                    <a:p>
                      <a:endParaRPr lang="en-US" sz="1600" dirty="0"/>
                    </a:p>
                  </a:txBody>
                  <a:tcPr/>
                </a:tc>
                <a:extLst>
                  <a:ext uri="{0D108BD9-81ED-4DB2-BD59-A6C34878D82A}">
                    <a16:rowId xmlns:a16="http://schemas.microsoft.com/office/drawing/2014/main" val="932557485"/>
                  </a:ext>
                </a:extLst>
              </a:tr>
              <a:tr h="370840">
                <a:tc vMerge="1">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If your motherboard had a total of three slots, with a maximum module size of 1 GB and a system maximum of 3 GB, and if you had two 512 MB modules installed, you would only be able to add a single 1 GB module bringing the total up to 2 GB. </a:t>
                      </a:r>
                    </a:p>
                    <a:p>
                      <a:endParaRPr lang="en-US" sz="1600" dirty="0"/>
                    </a:p>
                  </a:txBody>
                  <a:tcPr/>
                </a:tc>
                <a:extLst>
                  <a:ext uri="{0D108BD9-81ED-4DB2-BD59-A6C34878D82A}">
                    <a16:rowId xmlns:a16="http://schemas.microsoft.com/office/drawing/2014/main" val="546131437"/>
                  </a:ext>
                </a:extLst>
              </a:tr>
              <a:tr h="370840">
                <a:tc vMerge="1">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You could also replace one or both of the 512 MB modules bringing the total to 2.5 or 3 GB respectively.</a:t>
                      </a:r>
                    </a:p>
                    <a:p>
                      <a:endParaRPr lang="en-US" sz="1600" dirty="0"/>
                    </a:p>
                  </a:txBody>
                  <a:tcPr/>
                </a:tc>
                <a:extLst>
                  <a:ext uri="{0D108BD9-81ED-4DB2-BD59-A6C34878D82A}">
                    <a16:rowId xmlns:a16="http://schemas.microsoft.com/office/drawing/2014/main" val="3099035064"/>
                  </a:ext>
                </a:extLst>
              </a:tr>
            </a:tbl>
          </a:graphicData>
        </a:graphic>
      </p:graphicFrame>
    </p:spTree>
    <p:extLst>
      <p:ext uri="{BB962C8B-B14F-4D97-AF65-F5344CB8AC3E}">
        <p14:creationId xmlns:p14="http://schemas.microsoft.com/office/powerpoint/2010/main" val="168588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2017" y="169458"/>
            <a:ext cx="4747966" cy="523220"/>
          </a:xfrm>
          <a:prstGeom prst="rect">
            <a:avLst/>
          </a:prstGeom>
          <a:noFill/>
        </p:spPr>
        <p:txBody>
          <a:bodyPr wrap="none" rtlCol="0">
            <a:spAutoFit/>
          </a:bodyPr>
          <a:lstStyle/>
          <a:p>
            <a:pPr algn="ctr"/>
            <a:r>
              <a:rPr lang="en-US" sz="2800" b="1" dirty="0"/>
              <a:t>3.8 Memory Facts: (continued)</a:t>
            </a:r>
          </a:p>
        </p:txBody>
      </p:sp>
      <p:sp>
        <p:nvSpPr>
          <p:cNvPr id="6" name="TextBox 5"/>
          <p:cNvSpPr txBox="1"/>
          <p:nvPr/>
        </p:nvSpPr>
        <p:spPr>
          <a:xfrm>
            <a:off x="985626" y="872106"/>
            <a:ext cx="10392528" cy="3631763"/>
          </a:xfrm>
          <a:prstGeom prst="rect">
            <a:avLst/>
          </a:prstGeom>
          <a:noFill/>
        </p:spPr>
        <p:txBody>
          <a:bodyPr wrap="square" rtlCol="0">
            <a:spAutoFit/>
          </a:bodyPr>
          <a:lstStyle/>
          <a:p>
            <a:r>
              <a:rPr lang="en-US" sz="1600" b="1" dirty="0"/>
              <a:t>The best way to ensure that you get the correct RAM for your system is to consult the motherboard documentation. </a:t>
            </a:r>
          </a:p>
          <a:p>
            <a:endParaRPr lang="en-US" sz="1600" b="1" dirty="0"/>
          </a:p>
          <a:p>
            <a:r>
              <a:rPr lang="en-US" sz="1600" b="1" dirty="0"/>
              <a:t>In addition, there are several websites on the Internet where you can look up your system or scan your system to find the correct memory type to install. </a:t>
            </a:r>
          </a:p>
          <a:p>
            <a:endParaRPr lang="en-US" sz="1600" b="1" dirty="0"/>
          </a:p>
          <a:p>
            <a:r>
              <a:rPr lang="en-US" sz="1600" b="1" dirty="0"/>
              <a:t>When selecting RAM, consider the following factors:</a:t>
            </a:r>
          </a:p>
          <a:p>
            <a:endParaRPr lang="en-US" sz="800" b="1" dirty="0"/>
          </a:p>
          <a:p>
            <a:r>
              <a:rPr lang="en-US" b="1" dirty="0"/>
              <a:t>	</a:t>
            </a:r>
          </a:p>
          <a:p>
            <a:r>
              <a:rPr lang="en-US" dirty="0"/>
              <a:t>	</a:t>
            </a:r>
            <a:endParaRPr lang="en-US" sz="1000" dirty="0"/>
          </a:p>
          <a:p>
            <a:pPr lvl="0"/>
            <a:r>
              <a:rPr lang="en-US" dirty="0"/>
              <a:t>		</a:t>
            </a:r>
            <a:endParaRPr lang="en-US" sz="1000" dirty="0"/>
          </a:p>
          <a:p>
            <a:pPr lvl="0"/>
            <a:r>
              <a:rPr lang="en-US" dirty="0"/>
              <a:t>		</a:t>
            </a:r>
            <a:endParaRPr lang="en-US" sz="1000" dirty="0"/>
          </a:p>
          <a:p>
            <a:pPr lvl="0"/>
            <a:r>
              <a:rPr lang="en-US" dirty="0"/>
              <a:t>		</a:t>
            </a:r>
            <a:endParaRPr lang="en-US" sz="1000" dirty="0"/>
          </a:p>
          <a:p>
            <a:pPr lvl="0"/>
            <a:r>
              <a:rPr lang="en-US" dirty="0"/>
              <a:t>		</a:t>
            </a:r>
            <a:endParaRPr lang="en-US" sz="1000" dirty="0"/>
          </a:p>
          <a:p>
            <a:pPr lvl="0"/>
            <a:r>
              <a:rPr lang="en-US" dirty="0"/>
              <a:t>		</a:t>
            </a:r>
          </a:p>
        </p:txBody>
      </p:sp>
      <p:graphicFrame>
        <p:nvGraphicFramePr>
          <p:cNvPr id="2" name="Table 1">
            <a:extLst>
              <a:ext uri="{FF2B5EF4-FFF2-40B4-BE49-F238E27FC236}">
                <a16:creationId xmlns:a16="http://schemas.microsoft.com/office/drawing/2014/main" id="{DA153D35-5AC8-4635-9A21-43C6D33E8159}"/>
              </a:ext>
            </a:extLst>
          </p:cNvPr>
          <p:cNvGraphicFramePr>
            <a:graphicFrameLocks noGrp="1"/>
          </p:cNvGraphicFramePr>
          <p:nvPr>
            <p:extLst>
              <p:ext uri="{D42A27DB-BD31-4B8C-83A1-F6EECF244321}">
                <p14:modId xmlns:p14="http://schemas.microsoft.com/office/powerpoint/2010/main" val="2667514814"/>
              </p:ext>
            </p:extLst>
          </p:nvPr>
        </p:nvGraphicFramePr>
        <p:xfrm>
          <a:off x="985626" y="2596892"/>
          <a:ext cx="10220749" cy="3879319"/>
        </p:xfrm>
        <a:graphic>
          <a:graphicData uri="http://schemas.openxmlformats.org/drawingml/2006/table">
            <a:tbl>
              <a:tblPr firstRow="1" bandRow="1">
                <a:tableStyleId>{5C22544A-7EE6-4342-B048-85BDC9FD1C3A}</a:tableStyleId>
              </a:tblPr>
              <a:tblGrid>
                <a:gridCol w="1606745">
                  <a:extLst>
                    <a:ext uri="{9D8B030D-6E8A-4147-A177-3AD203B41FA5}">
                      <a16:colId xmlns:a16="http://schemas.microsoft.com/office/drawing/2014/main" val="2863113642"/>
                    </a:ext>
                  </a:extLst>
                </a:gridCol>
                <a:gridCol w="8614004">
                  <a:extLst>
                    <a:ext uri="{9D8B030D-6E8A-4147-A177-3AD203B41FA5}">
                      <a16:colId xmlns:a16="http://schemas.microsoft.com/office/drawing/2014/main" val="3169395980"/>
                    </a:ext>
                  </a:extLst>
                </a:gridCol>
              </a:tblGrid>
              <a:tr h="419541">
                <a:tc>
                  <a:txBody>
                    <a:bodyPr/>
                    <a:lstStyle/>
                    <a:p>
                      <a:r>
                        <a:rPr lang="en-US" sz="1600" b="1" dirty="0"/>
                        <a:t>Characteristics</a:t>
                      </a:r>
                      <a:endParaRPr lang="en-US" sz="1600" dirty="0"/>
                    </a:p>
                  </a:txBody>
                  <a:tcPr/>
                </a:tc>
                <a:tc>
                  <a:txBody>
                    <a:bodyPr/>
                    <a:lstStyle/>
                    <a:p>
                      <a:r>
                        <a:rPr lang="en-US" sz="1600" b="1" dirty="0"/>
                        <a:t>Description</a:t>
                      </a:r>
                      <a:endParaRPr lang="en-US" sz="1600" dirty="0"/>
                    </a:p>
                  </a:txBody>
                  <a:tcPr/>
                </a:tc>
                <a:extLst>
                  <a:ext uri="{0D108BD9-81ED-4DB2-BD59-A6C34878D82A}">
                    <a16:rowId xmlns:a16="http://schemas.microsoft.com/office/drawing/2014/main" val="122046550"/>
                  </a:ext>
                </a:extLst>
              </a:tr>
              <a:tr h="655174">
                <a:tc rowSpan="6">
                  <a:txBody>
                    <a:bodyPr/>
                    <a:lstStyle/>
                    <a:p>
                      <a:r>
                        <a:rPr lang="en-US" sz="1600" dirty="0"/>
                        <a:t>Frequency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For optimal performance, you should match the memory frequency (sometimes called the speed) with the frequency supported by the system bus/memory controller.</a:t>
                      </a:r>
                    </a:p>
                  </a:txBody>
                  <a:tcPr/>
                </a:tc>
                <a:extLst>
                  <a:ext uri="{0D108BD9-81ED-4DB2-BD59-A6C34878D82A}">
                    <a16:rowId xmlns:a16="http://schemas.microsoft.com/office/drawing/2014/main" val="616356534"/>
                  </a:ext>
                </a:extLst>
              </a:tr>
              <a:tr h="419541">
                <a:tc vMerge="1">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t>You can install slower memory in the motherboard, but this will degrade performance.</a:t>
                      </a:r>
                    </a:p>
                  </a:txBody>
                  <a:tcPr/>
                </a:tc>
                <a:extLst>
                  <a:ext uri="{0D108BD9-81ED-4DB2-BD59-A6C34878D82A}">
                    <a16:rowId xmlns:a16="http://schemas.microsoft.com/office/drawing/2014/main" val="1599883886"/>
                  </a:ext>
                </a:extLst>
              </a:tr>
              <a:tr h="655174">
                <a:tc vMerge="1">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t>You can install faster memory in the motherboard, but it will operate only up to the maximum supported by the motherboard.</a:t>
                      </a:r>
                    </a:p>
                  </a:txBody>
                  <a:tcPr/>
                </a:tc>
                <a:extLst>
                  <a:ext uri="{0D108BD9-81ED-4DB2-BD59-A6C34878D82A}">
                    <a16:rowId xmlns:a16="http://schemas.microsoft.com/office/drawing/2014/main" val="2016925204"/>
                  </a:ext>
                </a:extLst>
              </a:tr>
              <a:tr h="655174">
                <a:tc vMerge="1">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t>When you mix memory with different frequencies, all memory will operate at the lowest frequency.</a:t>
                      </a:r>
                    </a:p>
                  </a:txBody>
                  <a:tcPr/>
                </a:tc>
                <a:extLst>
                  <a:ext uri="{0D108BD9-81ED-4DB2-BD59-A6C34878D82A}">
                    <a16:rowId xmlns:a16="http://schemas.microsoft.com/office/drawing/2014/main" val="147117552"/>
                  </a:ext>
                </a:extLst>
              </a:tr>
              <a:tr h="655174">
                <a:tc vMerge="1">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t>Most memory modules include an EEPROM chip that identifies its frequency. The BIOS uses the information in this chip to set the frequency automatically.</a:t>
                      </a:r>
                    </a:p>
                  </a:txBody>
                  <a:tcPr/>
                </a:tc>
                <a:extLst>
                  <a:ext uri="{0D108BD9-81ED-4DB2-BD59-A6C34878D82A}">
                    <a16:rowId xmlns:a16="http://schemas.microsoft.com/office/drawing/2014/main" val="1271838687"/>
                  </a:ext>
                </a:extLst>
              </a:tr>
              <a:tr h="419541">
                <a:tc vMerge="1">
                  <a:txBody>
                    <a:bodyPr/>
                    <a:lstStyle/>
                    <a:p>
                      <a:endParaRPr lang="en-US" sz="1600" dirty="0"/>
                    </a:p>
                  </a:txBody>
                  <a:tcPr/>
                </a:tc>
                <a:tc>
                  <a:txBody>
                    <a:bodyPr/>
                    <a:lstStyle/>
                    <a:p>
                      <a:pPr marL="285750" indent="-285750">
                        <a:buFont typeface="Courier New" panose="02070309020205020404" pitchFamily="49" charset="0"/>
                        <a:buChar char="o"/>
                      </a:pPr>
                      <a:r>
                        <a:rPr lang="en-US" sz="1600" dirty="0"/>
                        <a:t>On many systems, you can edit the BIOS manually to change the frequency.</a:t>
                      </a:r>
                    </a:p>
                  </a:txBody>
                  <a:tcPr/>
                </a:tc>
                <a:extLst>
                  <a:ext uri="{0D108BD9-81ED-4DB2-BD59-A6C34878D82A}">
                    <a16:rowId xmlns:a16="http://schemas.microsoft.com/office/drawing/2014/main" val="2078133875"/>
                  </a:ext>
                </a:extLst>
              </a:tr>
            </a:tbl>
          </a:graphicData>
        </a:graphic>
      </p:graphicFrame>
    </p:spTree>
    <p:extLst>
      <p:ext uri="{BB962C8B-B14F-4D97-AF65-F5344CB8AC3E}">
        <p14:creationId xmlns:p14="http://schemas.microsoft.com/office/powerpoint/2010/main" val="153215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7106" y="103471"/>
            <a:ext cx="4747966" cy="523220"/>
          </a:xfrm>
          <a:prstGeom prst="rect">
            <a:avLst/>
          </a:prstGeom>
          <a:noFill/>
        </p:spPr>
        <p:txBody>
          <a:bodyPr wrap="none" rtlCol="0">
            <a:spAutoFit/>
          </a:bodyPr>
          <a:lstStyle/>
          <a:p>
            <a:pPr algn="ctr"/>
            <a:r>
              <a:rPr lang="en-US" sz="2800" b="1" dirty="0"/>
              <a:t>3.8 Memory Facts: (continued)</a:t>
            </a:r>
          </a:p>
        </p:txBody>
      </p:sp>
      <p:sp>
        <p:nvSpPr>
          <p:cNvPr id="6" name="TextBox 5"/>
          <p:cNvSpPr txBox="1"/>
          <p:nvPr/>
        </p:nvSpPr>
        <p:spPr>
          <a:xfrm>
            <a:off x="732970" y="815545"/>
            <a:ext cx="10357964" cy="1569660"/>
          </a:xfrm>
          <a:prstGeom prst="rect">
            <a:avLst/>
          </a:prstGeom>
          <a:noFill/>
        </p:spPr>
        <p:txBody>
          <a:bodyPr wrap="square" rtlCol="0">
            <a:spAutoFit/>
          </a:bodyPr>
          <a:lstStyle/>
          <a:p>
            <a:r>
              <a:rPr lang="en-US" sz="1600" b="1" dirty="0"/>
              <a:t>The best way to ensure that you get the correct RAM for your system is to consult the motherboard documentation. </a:t>
            </a:r>
          </a:p>
          <a:p>
            <a:endParaRPr lang="en-US" sz="1600" b="1" dirty="0"/>
          </a:p>
          <a:p>
            <a:r>
              <a:rPr lang="en-US" sz="1600" b="1" dirty="0"/>
              <a:t>In addition, there are several websites on the Internet where you can look up your system or scan your system to find the correct memory type to install. </a:t>
            </a:r>
          </a:p>
          <a:p>
            <a:endParaRPr lang="en-US" sz="1600" b="1" dirty="0"/>
          </a:p>
          <a:p>
            <a:r>
              <a:rPr lang="en-US" sz="1600" b="1" dirty="0"/>
              <a:t>When selecting RAM, consider the following factors:</a:t>
            </a:r>
          </a:p>
        </p:txBody>
      </p:sp>
      <p:graphicFrame>
        <p:nvGraphicFramePr>
          <p:cNvPr id="2" name="Table 1">
            <a:extLst>
              <a:ext uri="{FF2B5EF4-FFF2-40B4-BE49-F238E27FC236}">
                <a16:creationId xmlns:a16="http://schemas.microsoft.com/office/drawing/2014/main" id="{8212B846-F245-4F66-8633-AF3EBF3B398C}"/>
              </a:ext>
            </a:extLst>
          </p:cNvPr>
          <p:cNvGraphicFramePr>
            <a:graphicFrameLocks noGrp="1"/>
          </p:cNvGraphicFramePr>
          <p:nvPr>
            <p:extLst>
              <p:ext uri="{D42A27DB-BD31-4B8C-83A1-F6EECF244321}">
                <p14:modId xmlns:p14="http://schemas.microsoft.com/office/powerpoint/2010/main" val="3494066393"/>
              </p:ext>
            </p:extLst>
          </p:nvPr>
        </p:nvGraphicFramePr>
        <p:xfrm>
          <a:off x="732969" y="2548289"/>
          <a:ext cx="10357964" cy="3535680"/>
        </p:xfrm>
        <a:graphic>
          <a:graphicData uri="http://schemas.openxmlformats.org/drawingml/2006/table">
            <a:tbl>
              <a:tblPr firstRow="1" bandRow="1">
                <a:tableStyleId>{5C22544A-7EE6-4342-B048-85BDC9FD1C3A}</a:tableStyleId>
              </a:tblPr>
              <a:tblGrid>
                <a:gridCol w="1987501">
                  <a:extLst>
                    <a:ext uri="{9D8B030D-6E8A-4147-A177-3AD203B41FA5}">
                      <a16:colId xmlns:a16="http://schemas.microsoft.com/office/drawing/2014/main" val="1008323190"/>
                    </a:ext>
                  </a:extLst>
                </a:gridCol>
                <a:gridCol w="8370463">
                  <a:extLst>
                    <a:ext uri="{9D8B030D-6E8A-4147-A177-3AD203B41FA5}">
                      <a16:colId xmlns:a16="http://schemas.microsoft.com/office/drawing/2014/main" val="3204173259"/>
                    </a:ext>
                  </a:extLst>
                </a:gridCol>
              </a:tblGrid>
              <a:tr h="370840">
                <a:tc>
                  <a:txBody>
                    <a:bodyPr/>
                    <a:lstStyle/>
                    <a:p>
                      <a:endParaRPr lang="en-US" sz="1600" b="1" dirty="0"/>
                    </a:p>
                    <a:p>
                      <a:r>
                        <a:rPr lang="en-US" sz="1600" b="1" dirty="0"/>
                        <a:t>Characteristics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Description</a:t>
                      </a:r>
                    </a:p>
                    <a:p>
                      <a:endParaRPr lang="en-US" sz="1600" dirty="0"/>
                    </a:p>
                  </a:txBody>
                  <a:tcPr/>
                </a:tc>
                <a:extLst>
                  <a:ext uri="{0D108BD9-81ED-4DB2-BD59-A6C34878D82A}">
                    <a16:rowId xmlns:a16="http://schemas.microsoft.com/office/drawing/2014/main" val="2651249316"/>
                  </a:ext>
                </a:extLst>
              </a:tr>
              <a:tr h="370840">
                <a:tc rowSpan="3">
                  <a:txBody>
                    <a:bodyPr/>
                    <a:lstStyle/>
                    <a:p>
                      <a:r>
                        <a:rPr lang="en-US" sz="1600" dirty="0"/>
                        <a:t>Frequency (</a:t>
                      </a:r>
                      <a:r>
                        <a:rPr lang="en-US" sz="1600" dirty="0" err="1"/>
                        <a:t>cont</a:t>
                      </a:r>
                      <a:r>
                        <a:rPr lang="en-US"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If the BIOS does not configure memory to run at its highest rated speed, then do the following:</a:t>
                      </a:r>
                    </a:p>
                    <a:p>
                      <a:endParaRPr lang="en-US" sz="1600" dirty="0"/>
                    </a:p>
                  </a:txBody>
                  <a:tcPr/>
                </a:tc>
                <a:extLst>
                  <a:ext uri="{0D108BD9-81ED-4DB2-BD59-A6C34878D82A}">
                    <a16:rowId xmlns:a16="http://schemas.microsoft.com/office/drawing/2014/main" val="3482990127"/>
                  </a:ext>
                </a:extLst>
              </a:tr>
              <a:tr h="370840">
                <a:tc vMerge="1">
                  <a:txBody>
                    <a:bodyPr/>
                    <a:lstStyle/>
                    <a:p>
                      <a:endParaRPr lang="en-US" sz="16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Verify that the motherboard supports that speed.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600" dirty="0"/>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You might be able to update the BIOS to support faster memory.</a:t>
                      </a:r>
                    </a:p>
                    <a:p>
                      <a:pPr marL="342900" indent="-342900">
                        <a:buFont typeface="+mj-lt"/>
                        <a:buAutoNum type="arabicPeriod"/>
                      </a:pPr>
                      <a:endParaRPr lang="en-US" sz="1600" dirty="0"/>
                    </a:p>
                  </a:txBody>
                  <a:tcPr/>
                </a:tc>
                <a:extLst>
                  <a:ext uri="{0D108BD9-81ED-4DB2-BD59-A6C34878D82A}">
                    <a16:rowId xmlns:a16="http://schemas.microsoft.com/office/drawing/2014/main" val="4090226941"/>
                  </a:ext>
                </a:extLst>
              </a:tr>
              <a:tr h="370840">
                <a:tc vMerge="1">
                  <a:txBody>
                    <a:bodyPr/>
                    <a:lstStyle/>
                    <a:p>
                      <a:endParaRPr lang="en-US" sz="1600" dirty="0"/>
                    </a:p>
                  </a:txBody>
                  <a:tcPr/>
                </a:tc>
                <a:tc>
                  <a:txBody>
                    <a:bodyPr/>
                    <a:lstStyle/>
                    <a:p>
                      <a:pPr marL="342900" indent="-342900">
                        <a:buFont typeface="+mj-lt"/>
                        <a:buAutoNum type="arabicPeriod" startAt="2"/>
                      </a:pPr>
                      <a:r>
                        <a:rPr lang="en-US" sz="1600" dirty="0"/>
                        <a:t>The SPD on the memory is often set below the maximum rating for the memory. </a:t>
                      </a:r>
                    </a:p>
                    <a:p>
                      <a:pPr marL="342900" indent="-342900">
                        <a:buFont typeface="+mj-lt"/>
                        <a:buAutoNum type="arabicPeriod" startAt="2"/>
                      </a:pPr>
                      <a:endParaRPr lang="en-US" sz="1600" dirty="0"/>
                    </a:p>
                    <a:p>
                      <a:pPr marL="800100" lvl="1" indent="-342900">
                        <a:buFont typeface="Arial" panose="020B0604020202020204" pitchFamily="34" charset="0"/>
                        <a:buChar char="•"/>
                      </a:pPr>
                      <a:r>
                        <a:rPr lang="en-US" sz="1600" dirty="0"/>
                        <a:t>To use the maximum speed settings, you might need to manually configure the speed and timing settings for the memory (if the motherboard allows you to do this).</a:t>
                      </a:r>
                    </a:p>
                    <a:p>
                      <a:pPr marL="342900" indent="-342900">
                        <a:buFont typeface="+mj-lt"/>
                        <a:buAutoNum type="arabicPeriod" startAt="2"/>
                      </a:pPr>
                      <a:endParaRPr lang="en-US" sz="1600" dirty="0"/>
                    </a:p>
                  </a:txBody>
                  <a:tcPr/>
                </a:tc>
                <a:extLst>
                  <a:ext uri="{0D108BD9-81ED-4DB2-BD59-A6C34878D82A}">
                    <a16:rowId xmlns:a16="http://schemas.microsoft.com/office/drawing/2014/main" val="242627198"/>
                  </a:ext>
                </a:extLst>
              </a:tr>
            </a:tbl>
          </a:graphicData>
        </a:graphic>
      </p:graphicFrame>
    </p:spTree>
    <p:extLst>
      <p:ext uri="{BB962C8B-B14F-4D97-AF65-F5344CB8AC3E}">
        <p14:creationId xmlns:p14="http://schemas.microsoft.com/office/powerpoint/2010/main" val="355074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4747966" cy="523220"/>
          </a:xfrm>
          <a:prstGeom prst="rect">
            <a:avLst/>
          </a:prstGeom>
          <a:noFill/>
        </p:spPr>
        <p:txBody>
          <a:bodyPr wrap="none" rtlCol="0">
            <a:spAutoFit/>
          </a:bodyPr>
          <a:lstStyle/>
          <a:p>
            <a:pPr algn="ctr"/>
            <a:r>
              <a:rPr lang="en-US" sz="2800" b="1" dirty="0"/>
              <a:t>3.8 Memory Facts: (continued)</a:t>
            </a:r>
          </a:p>
        </p:txBody>
      </p:sp>
      <p:graphicFrame>
        <p:nvGraphicFramePr>
          <p:cNvPr id="2" name="Table 1">
            <a:extLst>
              <a:ext uri="{FF2B5EF4-FFF2-40B4-BE49-F238E27FC236}">
                <a16:creationId xmlns:a16="http://schemas.microsoft.com/office/drawing/2014/main" id="{7F207BFD-FEBB-4867-9013-B83C9B1AB071}"/>
              </a:ext>
            </a:extLst>
          </p:cNvPr>
          <p:cNvGraphicFramePr>
            <a:graphicFrameLocks noGrp="1"/>
          </p:cNvGraphicFramePr>
          <p:nvPr>
            <p:extLst>
              <p:ext uri="{D42A27DB-BD31-4B8C-83A1-F6EECF244321}">
                <p14:modId xmlns:p14="http://schemas.microsoft.com/office/powerpoint/2010/main" val="2180262919"/>
              </p:ext>
            </p:extLst>
          </p:nvPr>
        </p:nvGraphicFramePr>
        <p:xfrm>
          <a:off x="593888" y="791628"/>
          <a:ext cx="10887959" cy="5379720"/>
        </p:xfrm>
        <a:graphic>
          <a:graphicData uri="http://schemas.openxmlformats.org/drawingml/2006/table">
            <a:tbl>
              <a:tblPr firstRow="1" bandRow="1">
                <a:tableStyleId>{5C22544A-7EE6-4342-B048-85BDC9FD1C3A}</a:tableStyleId>
              </a:tblPr>
              <a:tblGrid>
                <a:gridCol w="1607638">
                  <a:extLst>
                    <a:ext uri="{9D8B030D-6E8A-4147-A177-3AD203B41FA5}">
                      <a16:colId xmlns:a16="http://schemas.microsoft.com/office/drawing/2014/main" val="1755097692"/>
                    </a:ext>
                  </a:extLst>
                </a:gridCol>
                <a:gridCol w="9280321">
                  <a:extLst>
                    <a:ext uri="{9D8B030D-6E8A-4147-A177-3AD203B41FA5}">
                      <a16:colId xmlns:a16="http://schemas.microsoft.com/office/drawing/2014/main" val="1793939481"/>
                    </a:ext>
                  </a:extLst>
                </a:gridCol>
              </a:tblGrid>
              <a:tr h="370840">
                <a:tc>
                  <a:txBody>
                    <a:bodyPr/>
                    <a:lstStyle/>
                    <a:p>
                      <a:r>
                        <a:rPr lang="en-US" b="1" dirty="0"/>
                        <a:t>Characteristics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txBody>
                  <a:tcPr/>
                </a:tc>
                <a:extLst>
                  <a:ext uri="{0D108BD9-81ED-4DB2-BD59-A6C34878D82A}">
                    <a16:rowId xmlns:a16="http://schemas.microsoft.com/office/drawing/2014/main" val="1332479628"/>
                  </a:ext>
                </a:extLst>
              </a:tr>
              <a:tr h="370840">
                <a:tc rowSpan="9">
                  <a:txBody>
                    <a:bodyPr/>
                    <a:lstStyle/>
                    <a:p>
                      <a:r>
                        <a:rPr lang="en-US" dirty="0"/>
                        <a:t>CAS Latency</a:t>
                      </a:r>
                    </a:p>
                  </a:txBody>
                  <a:tcPr/>
                </a:tc>
                <a:tc>
                  <a:txBody>
                    <a:bodyPr/>
                    <a:lstStyle/>
                    <a:p>
                      <a:r>
                        <a:rPr lang="en-US" sz="1400" dirty="0"/>
                        <a:t>Another factor that affects the performance of memory is the latency associated with accessing data in RAM.</a:t>
                      </a:r>
                    </a:p>
                    <a:p>
                      <a:endParaRPr lang="en-US" sz="1400" dirty="0"/>
                    </a:p>
                  </a:txBody>
                  <a:tcPr/>
                </a:tc>
                <a:extLst>
                  <a:ext uri="{0D108BD9-81ED-4DB2-BD59-A6C34878D82A}">
                    <a16:rowId xmlns:a16="http://schemas.microsoft.com/office/drawing/2014/main" val="2687366385"/>
                  </a:ext>
                </a:extLst>
              </a:tr>
              <a:tr h="370840">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t>With a read request, there is a delay between the time the data is requested and the time that the data is available on the module's output pins. This delay is called the </a:t>
                      </a:r>
                      <a:r>
                        <a:rPr lang="en-US" sz="1400" i="1" dirty="0"/>
                        <a:t>CAS latency</a:t>
                      </a:r>
                      <a:r>
                        <a:rPr lang="en-US" sz="1400" dirty="0"/>
                        <a:t> (CL).</a:t>
                      </a:r>
                    </a:p>
                  </a:txBody>
                  <a:tcPr/>
                </a:tc>
                <a:extLst>
                  <a:ext uri="{0D108BD9-81ED-4DB2-BD59-A6C34878D82A}">
                    <a16:rowId xmlns:a16="http://schemas.microsoft.com/office/drawing/2014/main" val="92278627"/>
                  </a:ext>
                </a:extLst>
              </a:tr>
              <a:tr h="370840">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t>Older memory expressed the delay in nanoseconds, but DRAM uses a ratio based on the clock frequency to describe the delay.</a:t>
                      </a:r>
                    </a:p>
                  </a:txBody>
                  <a:tcPr/>
                </a:tc>
                <a:extLst>
                  <a:ext uri="{0D108BD9-81ED-4DB2-BD59-A6C34878D82A}">
                    <a16:rowId xmlns:a16="http://schemas.microsoft.com/office/drawing/2014/main" val="1403495066"/>
                  </a:ext>
                </a:extLst>
              </a:tr>
              <a:tr h="370840">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t>For memory modules of the same type and frequency, a lower CAS number indicates less delay (e.g., "faster" RAM).</a:t>
                      </a:r>
                    </a:p>
                  </a:txBody>
                  <a:tcPr/>
                </a:tc>
                <a:extLst>
                  <a:ext uri="{0D108BD9-81ED-4DB2-BD59-A6C34878D82A}">
                    <a16:rowId xmlns:a16="http://schemas.microsoft.com/office/drawing/2014/main" val="1301467546"/>
                  </a:ext>
                </a:extLst>
              </a:tr>
              <a:tr h="370840">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t>Because CL is related to the frequency, you cannot directly compare the CAS latency between modules with a different frequency. For example, a DDR2 module operating at 533 MHz with a CL of 6 has more delay than a DDR3 module at 667 MHz with a CL of 7.</a:t>
                      </a:r>
                    </a:p>
                  </a:txBody>
                  <a:tcPr/>
                </a:tc>
                <a:extLst>
                  <a:ext uri="{0D108BD9-81ED-4DB2-BD59-A6C34878D82A}">
                    <a16:rowId xmlns:a16="http://schemas.microsoft.com/office/drawing/2014/main" val="1494978770"/>
                  </a:ext>
                </a:extLst>
              </a:tr>
              <a:tr h="370840">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t>In addition to CL, there are other memory characteristics that describe the delay for performing other types of operations. Collectively, these values are referred to as the memory </a:t>
                      </a:r>
                      <a:r>
                        <a:rPr lang="en-US" sz="1400" i="1" dirty="0"/>
                        <a:t>timings</a:t>
                      </a:r>
                      <a:r>
                        <a:rPr lang="en-US" sz="1400" dirty="0"/>
                        <a:t>.</a:t>
                      </a:r>
                    </a:p>
                  </a:txBody>
                  <a:tcPr/>
                </a:tc>
                <a:extLst>
                  <a:ext uri="{0D108BD9-81ED-4DB2-BD59-A6C34878D82A}">
                    <a16:rowId xmlns:a16="http://schemas.microsoft.com/office/drawing/2014/main" val="200950534"/>
                  </a:ext>
                </a:extLst>
              </a:tr>
              <a:tr h="370840">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t>For stable operations, the bus must take into account these latencies to keep the bus and the memory synchronized.</a:t>
                      </a:r>
                    </a:p>
                  </a:txBody>
                  <a:tcPr/>
                </a:tc>
                <a:extLst>
                  <a:ext uri="{0D108BD9-81ED-4DB2-BD59-A6C34878D82A}">
                    <a16:rowId xmlns:a16="http://schemas.microsoft.com/office/drawing/2014/main" val="4104438949"/>
                  </a:ext>
                </a:extLst>
              </a:tr>
              <a:tr h="370840">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t>Manufacturers test memory modules and rate them based on the operating frequency and the timing characteristics. Settings that produce stable performance are then encoded into the SPD module on the memory. The BIOS then reads this information to know how to configure memory settings on the motherboard.</a:t>
                      </a:r>
                    </a:p>
                  </a:txBody>
                  <a:tcPr/>
                </a:tc>
                <a:extLst>
                  <a:ext uri="{0D108BD9-81ED-4DB2-BD59-A6C34878D82A}">
                    <a16:rowId xmlns:a16="http://schemas.microsoft.com/office/drawing/2014/main" val="2897245088"/>
                  </a:ext>
                </a:extLst>
              </a:tr>
              <a:tr h="370840">
                <a:tc vMerge="1">
                  <a:txBody>
                    <a:bodyPr/>
                    <a:lstStyle/>
                    <a:p>
                      <a:endParaRPr lang="en-US" dirty="0"/>
                    </a:p>
                  </a:txBody>
                  <a:tcPr/>
                </a:tc>
                <a:tc>
                  <a:txBody>
                    <a:bodyPr/>
                    <a:lstStyle/>
                    <a:p>
                      <a:pPr marL="285750" indent="-285750">
                        <a:buFont typeface="Courier New" panose="02070309020205020404" pitchFamily="49" charset="0"/>
                        <a:buChar char="o"/>
                      </a:pPr>
                      <a:r>
                        <a:rPr lang="en-US" sz="1400" dirty="0"/>
                        <a:t>For many systems, you can manually modify the memory timings and frequency. Running RAM at a lower clock speed enables you to decrease the CAS latency setting; increasing the frequency must usually be compensated for by increasing the CL (and other) settings</a:t>
                      </a:r>
                    </a:p>
                  </a:txBody>
                  <a:tcPr/>
                </a:tc>
                <a:extLst>
                  <a:ext uri="{0D108BD9-81ED-4DB2-BD59-A6C34878D82A}">
                    <a16:rowId xmlns:a16="http://schemas.microsoft.com/office/drawing/2014/main" val="52566983"/>
                  </a:ext>
                </a:extLst>
              </a:tr>
            </a:tbl>
          </a:graphicData>
        </a:graphic>
      </p:graphicFrame>
    </p:spTree>
    <p:extLst>
      <p:ext uri="{BB962C8B-B14F-4D97-AF65-F5344CB8AC3E}">
        <p14:creationId xmlns:p14="http://schemas.microsoft.com/office/powerpoint/2010/main" val="2053670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2503" y="177238"/>
            <a:ext cx="4747966" cy="523220"/>
          </a:xfrm>
          <a:prstGeom prst="rect">
            <a:avLst/>
          </a:prstGeom>
          <a:noFill/>
        </p:spPr>
        <p:txBody>
          <a:bodyPr wrap="none" rtlCol="0">
            <a:spAutoFit/>
          </a:bodyPr>
          <a:lstStyle/>
          <a:p>
            <a:pPr algn="ctr"/>
            <a:r>
              <a:rPr lang="en-US" sz="2800" b="1" dirty="0"/>
              <a:t>3.8 Memory Facts: (continued)</a:t>
            </a:r>
          </a:p>
        </p:txBody>
      </p:sp>
      <p:sp>
        <p:nvSpPr>
          <p:cNvPr id="6" name="TextBox 5"/>
          <p:cNvSpPr txBox="1"/>
          <p:nvPr/>
        </p:nvSpPr>
        <p:spPr>
          <a:xfrm>
            <a:off x="103422" y="877444"/>
            <a:ext cx="11610821" cy="984885"/>
          </a:xfrm>
          <a:prstGeom prst="rect">
            <a:avLst/>
          </a:prstGeom>
          <a:noFill/>
        </p:spPr>
        <p:txBody>
          <a:bodyPr wrap="square" rtlCol="0">
            <a:spAutoFit/>
          </a:bodyPr>
          <a:lstStyle/>
          <a:p>
            <a:endParaRPr lang="en-US" sz="400" b="1" dirty="0"/>
          </a:p>
          <a:p>
            <a:r>
              <a:rPr lang="en-US" b="1" dirty="0"/>
              <a:t>	</a:t>
            </a:r>
            <a:r>
              <a:rPr lang="en-US" dirty="0"/>
              <a:t>		</a:t>
            </a:r>
            <a:endParaRPr lang="en-US" sz="800" dirty="0"/>
          </a:p>
          <a:p>
            <a:r>
              <a:rPr lang="en-US" dirty="0"/>
              <a:t>		</a:t>
            </a:r>
          </a:p>
          <a:p>
            <a:pPr lvl="0"/>
            <a:r>
              <a:rPr lang="en-US" dirty="0"/>
              <a:t>		</a:t>
            </a:r>
            <a:endParaRPr lang="en-US" sz="1600" dirty="0"/>
          </a:p>
        </p:txBody>
      </p:sp>
      <p:graphicFrame>
        <p:nvGraphicFramePr>
          <p:cNvPr id="2" name="Table 1">
            <a:extLst>
              <a:ext uri="{FF2B5EF4-FFF2-40B4-BE49-F238E27FC236}">
                <a16:creationId xmlns:a16="http://schemas.microsoft.com/office/drawing/2014/main" id="{4132A99E-CF29-49FE-8D16-20C0796E6314}"/>
              </a:ext>
            </a:extLst>
          </p:cNvPr>
          <p:cNvGraphicFramePr>
            <a:graphicFrameLocks noGrp="1"/>
          </p:cNvGraphicFramePr>
          <p:nvPr>
            <p:extLst>
              <p:ext uri="{D42A27DB-BD31-4B8C-83A1-F6EECF244321}">
                <p14:modId xmlns:p14="http://schemas.microsoft.com/office/powerpoint/2010/main" val="3481304768"/>
              </p:ext>
            </p:extLst>
          </p:nvPr>
        </p:nvGraphicFramePr>
        <p:xfrm>
          <a:off x="777910" y="877444"/>
          <a:ext cx="10457152" cy="5765800"/>
        </p:xfrm>
        <a:graphic>
          <a:graphicData uri="http://schemas.openxmlformats.org/drawingml/2006/table">
            <a:tbl>
              <a:tblPr firstRow="1" bandRow="1">
                <a:tableStyleId>{5C22544A-7EE6-4342-B048-85BDC9FD1C3A}</a:tableStyleId>
              </a:tblPr>
              <a:tblGrid>
                <a:gridCol w="2057165">
                  <a:extLst>
                    <a:ext uri="{9D8B030D-6E8A-4147-A177-3AD203B41FA5}">
                      <a16:colId xmlns:a16="http://schemas.microsoft.com/office/drawing/2014/main" val="2365400825"/>
                    </a:ext>
                  </a:extLst>
                </a:gridCol>
                <a:gridCol w="8399987">
                  <a:extLst>
                    <a:ext uri="{9D8B030D-6E8A-4147-A177-3AD203B41FA5}">
                      <a16:colId xmlns:a16="http://schemas.microsoft.com/office/drawing/2014/main" val="3658809419"/>
                    </a:ext>
                  </a:extLst>
                </a:gridCol>
              </a:tblGrid>
              <a:tr h="370840">
                <a:tc>
                  <a:txBody>
                    <a:bodyPr/>
                    <a:lstStyle/>
                    <a:p>
                      <a:r>
                        <a:rPr lang="en-US" sz="1400" b="1" dirty="0"/>
                        <a:t>Characteristics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txBody>
                  <a:tcPr/>
                </a:tc>
                <a:extLst>
                  <a:ext uri="{0D108BD9-81ED-4DB2-BD59-A6C34878D82A}">
                    <a16:rowId xmlns:a16="http://schemas.microsoft.com/office/drawing/2014/main" val="45386223"/>
                  </a:ext>
                </a:extLst>
              </a:tr>
              <a:tr h="370840">
                <a:tc rowSpan="3">
                  <a:txBody>
                    <a:bodyPr/>
                    <a:lstStyle/>
                    <a:p>
                      <a:r>
                        <a:rPr lang="en-US" sz="1400" dirty="0"/>
                        <a:t>Error Correcting 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Error Correcting Code</a:t>
                      </a:r>
                      <a:r>
                        <a:rPr lang="en-US" sz="1400" dirty="0"/>
                        <a:t> (ECC) memory is a type of memory that detects and corrects the common kinds of internal data corruption. ECC memory is also called parity memory.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Using ECC, a value is appended to the end of each byte so that the value of the data can be compared and recalculated if an error occurs.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ECC is an improvement on parity techniques because errors in more than one bit can be detected and corrected.</a:t>
                      </a:r>
                    </a:p>
                    <a:p>
                      <a:endParaRPr lang="en-US" sz="1400" dirty="0"/>
                    </a:p>
                  </a:txBody>
                  <a:tcPr/>
                </a:tc>
                <a:extLst>
                  <a:ext uri="{0D108BD9-81ED-4DB2-BD59-A6C34878D82A}">
                    <a16:rowId xmlns:a16="http://schemas.microsoft.com/office/drawing/2014/main" val="3265902695"/>
                  </a:ext>
                </a:extLst>
              </a:tr>
              <a:tr h="370840">
                <a:tc vMerge="1">
                  <a:txBody>
                    <a:bodyPr/>
                    <a:lstStyle/>
                    <a:p>
                      <a:endParaRPr lang="en-US" sz="1400" dirty="0"/>
                    </a:p>
                  </a:txBody>
                  <a:tcPr/>
                </a:tc>
                <a:tc>
                  <a:txBody>
                    <a:bodyPr/>
                    <a:lstStyle/>
                    <a:p>
                      <a:pPr>
                        <a:lnSpc>
                          <a:spcPct val="150000"/>
                        </a:lnSpc>
                      </a:pPr>
                      <a:r>
                        <a:rPr lang="en-US" sz="1400" b="1" dirty="0"/>
                        <a:t>Keep in mind the following facts about error correcting memory:</a:t>
                      </a:r>
                    </a:p>
                    <a:p>
                      <a:pPr marL="342900" lvl="0" indent="-342900">
                        <a:lnSpc>
                          <a:spcPct val="150000"/>
                        </a:lnSpc>
                        <a:buFont typeface="+mj-lt"/>
                        <a:buAutoNum type="arabicPeriod"/>
                      </a:pPr>
                      <a:r>
                        <a:rPr lang="en-US" sz="1400" dirty="0"/>
                        <a:t>Memory modules with ECC have extra memory chips on the module (typically 9 modules instead of 8). If the number of chips is divisible by 3 or 5, the module is ECC memory.</a:t>
                      </a:r>
                    </a:p>
                    <a:p>
                      <a:pPr marL="342900" lvl="0" indent="-342900">
                        <a:lnSpc>
                          <a:spcPct val="150000"/>
                        </a:lnSpc>
                        <a:buFont typeface="+mj-lt"/>
                        <a:buAutoNum type="arabicPeriod"/>
                      </a:pPr>
                      <a:r>
                        <a:rPr lang="en-US" sz="1400" dirty="0"/>
                        <a:t>ECC or parity memory must be supported by the motherboard.</a:t>
                      </a:r>
                    </a:p>
                    <a:p>
                      <a:pPr marL="342900" lvl="0" indent="-342900">
                        <a:lnSpc>
                          <a:spcPct val="150000"/>
                        </a:lnSpc>
                        <a:buFont typeface="+mj-lt"/>
                        <a:buAutoNum type="arabicPeriod"/>
                      </a:pPr>
                      <a:r>
                        <a:rPr lang="en-US" sz="1400" dirty="0"/>
                        <a:t>Because it is more expensive than non-ECC, ECC memory is typically used only in servers.</a:t>
                      </a:r>
                    </a:p>
                    <a:p>
                      <a:pPr marL="342900" lvl="0" indent="-342900">
                        <a:lnSpc>
                          <a:spcPct val="150000"/>
                        </a:lnSpc>
                        <a:buFont typeface="+mj-lt"/>
                        <a:buAutoNum type="arabicPeriod"/>
                      </a:pPr>
                      <a:r>
                        <a:rPr lang="en-US" sz="1400" dirty="0"/>
                        <a:t>ECC memory is slower than non-ECC memory.</a:t>
                      </a:r>
                    </a:p>
                    <a:p>
                      <a:pPr marL="342900" lvl="0" indent="-342900">
                        <a:lnSpc>
                          <a:spcPct val="150000"/>
                        </a:lnSpc>
                        <a:buFont typeface="+mj-lt"/>
                        <a:buAutoNum type="arabicPeriod"/>
                      </a:pPr>
                      <a:r>
                        <a:rPr lang="en-US" sz="1400" dirty="0"/>
                        <a:t>Do not mix ECC and non-ECC memory in a system. Mixing ECC and non-ECC memory disables the error correction function.</a:t>
                      </a:r>
                    </a:p>
                  </a:txBody>
                  <a:tcPr/>
                </a:tc>
                <a:extLst>
                  <a:ext uri="{0D108BD9-81ED-4DB2-BD59-A6C34878D82A}">
                    <a16:rowId xmlns:a16="http://schemas.microsoft.com/office/drawing/2014/main" val="123761056"/>
                  </a:ext>
                </a:extLst>
              </a:tr>
              <a:tr h="370840">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Note: </a:t>
                      </a:r>
                      <a:r>
                        <a:rPr lang="en-US" sz="1400" i="1" dirty="0"/>
                        <a:t>You might hear the terms parity and ECC being used interchangeably. However, parity RAM only checks for errors while ECC RAM checks and corrects errors</a:t>
                      </a:r>
                    </a:p>
                    <a:p>
                      <a:endParaRPr lang="en-US" sz="1400" dirty="0"/>
                    </a:p>
                  </a:txBody>
                  <a:tcPr/>
                </a:tc>
                <a:extLst>
                  <a:ext uri="{0D108BD9-81ED-4DB2-BD59-A6C34878D82A}">
                    <a16:rowId xmlns:a16="http://schemas.microsoft.com/office/drawing/2014/main" val="1411286164"/>
                  </a:ext>
                </a:extLst>
              </a:tr>
            </a:tbl>
          </a:graphicData>
        </a:graphic>
      </p:graphicFrame>
    </p:spTree>
    <p:extLst>
      <p:ext uri="{BB962C8B-B14F-4D97-AF65-F5344CB8AC3E}">
        <p14:creationId xmlns:p14="http://schemas.microsoft.com/office/powerpoint/2010/main" val="4247991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4747966" cy="523220"/>
          </a:xfrm>
          <a:prstGeom prst="rect">
            <a:avLst/>
          </a:prstGeom>
          <a:noFill/>
        </p:spPr>
        <p:txBody>
          <a:bodyPr wrap="none" rtlCol="0">
            <a:spAutoFit/>
          </a:bodyPr>
          <a:lstStyle/>
          <a:p>
            <a:pPr algn="ctr"/>
            <a:r>
              <a:rPr lang="en-US" sz="2800" b="1" dirty="0"/>
              <a:t>3.8 Memory Facts: (continued)</a:t>
            </a:r>
          </a:p>
        </p:txBody>
      </p:sp>
      <p:graphicFrame>
        <p:nvGraphicFramePr>
          <p:cNvPr id="2" name="Table 1">
            <a:extLst>
              <a:ext uri="{FF2B5EF4-FFF2-40B4-BE49-F238E27FC236}">
                <a16:creationId xmlns:a16="http://schemas.microsoft.com/office/drawing/2014/main" id="{5632F1F8-B7BC-492A-A981-60FC681E09E0}"/>
              </a:ext>
            </a:extLst>
          </p:cNvPr>
          <p:cNvGraphicFramePr>
            <a:graphicFrameLocks noGrp="1"/>
          </p:cNvGraphicFramePr>
          <p:nvPr>
            <p:extLst>
              <p:ext uri="{D42A27DB-BD31-4B8C-83A1-F6EECF244321}">
                <p14:modId xmlns:p14="http://schemas.microsoft.com/office/powerpoint/2010/main" val="58706595"/>
              </p:ext>
            </p:extLst>
          </p:nvPr>
        </p:nvGraphicFramePr>
        <p:xfrm>
          <a:off x="857315" y="899737"/>
          <a:ext cx="10477369" cy="5052176"/>
        </p:xfrm>
        <a:graphic>
          <a:graphicData uri="http://schemas.openxmlformats.org/drawingml/2006/table">
            <a:tbl>
              <a:tblPr firstRow="1" bandRow="1">
                <a:tableStyleId>{5C22544A-7EE6-4342-B048-85BDC9FD1C3A}</a:tableStyleId>
              </a:tblPr>
              <a:tblGrid>
                <a:gridCol w="747699">
                  <a:extLst>
                    <a:ext uri="{9D8B030D-6E8A-4147-A177-3AD203B41FA5}">
                      <a16:colId xmlns:a16="http://schemas.microsoft.com/office/drawing/2014/main" val="687383303"/>
                    </a:ext>
                  </a:extLst>
                </a:gridCol>
                <a:gridCol w="1348674">
                  <a:extLst>
                    <a:ext uri="{9D8B030D-6E8A-4147-A177-3AD203B41FA5}">
                      <a16:colId xmlns:a16="http://schemas.microsoft.com/office/drawing/2014/main" val="968784593"/>
                    </a:ext>
                  </a:extLst>
                </a:gridCol>
                <a:gridCol w="8380996">
                  <a:extLst>
                    <a:ext uri="{9D8B030D-6E8A-4147-A177-3AD203B41FA5}">
                      <a16:colId xmlns:a16="http://schemas.microsoft.com/office/drawing/2014/main" val="3753308823"/>
                    </a:ext>
                  </a:extLst>
                </a:gridCol>
              </a:tblGrid>
              <a:tr h="201157">
                <a:tc gridSpan="2">
                  <a:txBody>
                    <a:bodyPr/>
                    <a:lstStyle/>
                    <a:p>
                      <a:r>
                        <a:rPr lang="en-US" sz="1600" b="1" dirty="0"/>
                        <a:t>Characteristics</a:t>
                      </a:r>
                      <a:endParaRPr lang="en-US" sz="1600" dirty="0"/>
                    </a:p>
                  </a:txBody>
                  <a:tcPr/>
                </a:tc>
                <a:tc hMerge="1">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Description</a:t>
                      </a:r>
                    </a:p>
                    <a:p>
                      <a:endParaRPr lang="en-US" sz="1600" dirty="0"/>
                    </a:p>
                  </a:txBody>
                  <a:tcPr/>
                </a:tc>
                <a:extLst>
                  <a:ext uri="{0D108BD9-81ED-4DB2-BD59-A6C34878D82A}">
                    <a16:rowId xmlns:a16="http://schemas.microsoft.com/office/drawing/2014/main" val="820510891"/>
                  </a:ext>
                </a:extLst>
              </a:tr>
              <a:tr h="266700">
                <a:tc rowSpan="4" gridSpan="2">
                  <a:txBody>
                    <a:bodyPr/>
                    <a:lstStyle/>
                    <a:p>
                      <a:r>
                        <a:rPr lang="en-US" sz="1600" dirty="0"/>
                        <a:t>Parity RAM</a:t>
                      </a:r>
                    </a:p>
                  </a:txBody>
                  <a:tcPr/>
                </a:tc>
                <a:tc rowSpan="4" hMerge="1">
                  <a:txBody>
                    <a:bodyPr/>
                    <a:lstStyle/>
                    <a:p>
                      <a:endParaRPr lang="en-US" sz="1600" dirty="0"/>
                    </a:p>
                  </a:txBody>
                  <a:tcPr/>
                </a:tc>
                <a:tc>
                  <a:txBody>
                    <a:bodyPr/>
                    <a:lstStyle/>
                    <a:p>
                      <a:r>
                        <a:rPr lang="en-US" sz="1600" i="1" dirty="0"/>
                        <a:t>Parity</a:t>
                      </a:r>
                      <a:r>
                        <a:rPr lang="en-US" sz="1600" dirty="0"/>
                        <a:t> memory is a type of memory that checks for common kinds of internal data corruption. </a:t>
                      </a:r>
                    </a:p>
                  </a:txBody>
                  <a:tcPr/>
                </a:tc>
                <a:extLst>
                  <a:ext uri="{0D108BD9-81ED-4DB2-BD59-A6C34878D82A}">
                    <a16:rowId xmlns:a16="http://schemas.microsoft.com/office/drawing/2014/main" val="371079289"/>
                  </a:ext>
                </a:extLst>
              </a:tr>
              <a:tr h="440690">
                <a:tc gridSpan="2" vMerge="1">
                  <a:txBody>
                    <a:bodyPr/>
                    <a:lstStyle/>
                    <a:p>
                      <a:endParaRPr lang="en-US"/>
                    </a:p>
                  </a:txBody>
                  <a:tcPr/>
                </a:tc>
                <a:tc hMerge="1" vMerge="1">
                  <a:txBody>
                    <a:bodyPr/>
                    <a:lstStyle/>
                    <a:p>
                      <a:endParaRPr lang="en-US"/>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600" dirty="0"/>
                        <a:t>It does not correct internal data corruption. </a:t>
                      </a:r>
                    </a:p>
                  </a:txBody>
                  <a:tcPr/>
                </a:tc>
                <a:extLst>
                  <a:ext uri="{0D108BD9-81ED-4DB2-BD59-A6C34878D82A}">
                    <a16:rowId xmlns:a16="http://schemas.microsoft.com/office/drawing/2014/main" val="10002"/>
                  </a:ext>
                </a:extLst>
              </a:tr>
              <a:tr h="405246">
                <a:tc gridSpan="2" vMerge="1">
                  <a:txBody>
                    <a:bodyPr/>
                    <a:lstStyle/>
                    <a:p>
                      <a:endParaRPr lang="en-US"/>
                    </a:p>
                  </a:txBody>
                  <a:tcPr/>
                </a:tc>
                <a:tc hMerge="1" vMerge="1">
                  <a:txBody>
                    <a:bodyPr/>
                    <a:lstStyle/>
                    <a:p>
                      <a:endParaRPr lang="en-US"/>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600" dirty="0"/>
                        <a:t>Non-parity memory does not perform error checking.  Parity RAM is no longer used. </a:t>
                      </a:r>
                    </a:p>
                  </a:txBody>
                  <a:tcPr/>
                </a:tc>
                <a:extLst>
                  <a:ext uri="{0D108BD9-81ED-4DB2-BD59-A6C34878D82A}">
                    <a16:rowId xmlns:a16="http://schemas.microsoft.com/office/drawing/2014/main" val="10003"/>
                  </a:ext>
                </a:extLst>
              </a:tr>
              <a:tr h="266700">
                <a:tc gridSpan="2" vMerge="1">
                  <a:txBody>
                    <a:bodyPr/>
                    <a:lstStyle/>
                    <a:p>
                      <a:endParaRPr lang="en-US"/>
                    </a:p>
                  </a:txBody>
                  <a:tcPr/>
                </a:tc>
                <a:tc hMerge="1" vMerge="1">
                  <a:txBody>
                    <a:bodyPr/>
                    <a:lstStyle/>
                    <a:p>
                      <a:endParaRPr lang="en-US"/>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600" dirty="0"/>
                        <a:t>Today, PC systems use ECC for error detection and correction.</a:t>
                      </a:r>
                    </a:p>
                  </a:txBody>
                  <a:tcPr/>
                </a:tc>
                <a:extLst>
                  <a:ext uri="{0D108BD9-81ED-4DB2-BD59-A6C34878D82A}">
                    <a16:rowId xmlns:a16="http://schemas.microsoft.com/office/drawing/2014/main" val="10004"/>
                  </a:ext>
                </a:extLst>
              </a:tr>
              <a:tr h="370840">
                <a:tc rowSpan="2" gridSpan="2">
                  <a:txBody>
                    <a:bodyPr/>
                    <a:lstStyle/>
                    <a:p>
                      <a:r>
                        <a:rPr lang="en-US" sz="1600" dirty="0"/>
                        <a:t>Buffered (Registered)</a:t>
                      </a:r>
                    </a:p>
                  </a:txBody>
                  <a:tcPr/>
                </a:tc>
                <a:tc rowSpan="2" hMerge="1">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Buffered (or registered) RAM has a buffer that holds memory addresses or data before it is transferred to the memory controller.</a:t>
                      </a:r>
                    </a:p>
                    <a:p>
                      <a:endParaRPr lang="en-US" sz="1600" dirty="0"/>
                    </a:p>
                  </a:txBody>
                  <a:tcPr/>
                </a:tc>
                <a:extLst>
                  <a:ext uri="{0D108BD9-81ED-4DB2-BD59-A6C34878D82A}">
                    <a16:rowId xmlns:a16="http://schemas.microsoft.com/office/drawing/2014/main" val="2506529769"/>
                  </a:ext>
                </a:extLst>
              </a:tr>
              <a:tr h="370840">
                <a:tc gridSpan="2" vMerge="1">
                  <a:txBody>
                    <a:bodyPr/>
                    <a:lstStyle/>
                    <a:p>
                      <a:endParaRPr lang="en-US" sz="1600" dirty="0"/>
                    </a:p>
                  </a:txBody>
                  <a:tcPr/>
                </a:tc>
                <a:tc hMerge="1" vMerge="1">
                  <a:txBody>
                    <a:bodyPr/>
                    <a:lstStyle/>
                    <a:p>
                      <a:endParaRPr lang="en-US" sz="1600"/>
                    </a:p>
                  </a:txBody>
                  <a:tcPr/>
                </a:tc>
                <a:tc>
                  <a:txBody>
                    <a:bodyPr/>
                    <a:lstStyle/>
                    <a:p>
                      <a:pPr marL="285750" lvl="0" indent="-285750">
                        <a:buFont typeface="Courier New" charset="0"/>
                        <a:buChar char="o"/>
                      </a:pPr>
                      <a:r>
                        <a:rPr lang="en-US" sz="1600" dirty="0"/>
                        <a:t>Buffered RAM improves stability on systems with a lot of RAM (over 1 GB).</a:t>
                      </a:r>
                    </a:p>
                    <a:p>
                      <a:pPr marL="285750" lvl="0" indent="-285750">
                        <a:buFont typeface="Courier New" charset="0"/>
                        <a:buChar char="o"/>
                      </a:pPr>
                      <a:r>
                        <a:rPr lang="en-US" sz="1600" dirty="0"/>
                        <a:t>Buffered RAM might slow system performance.</a:t>
                      </a:r>
                    </a:p>
                    <a:p>
                      <a:pPr marL="285750" lvl="0" indent="-285750">
                        <a:buFont typeface="Courier New" charset="0"/>
                        <a:buChar char="o"/>
                      </a:pPr>
                      <a:r>
                        <a:rPr lang="en-US" sz="1600" dirty="0"/>
                        <a:t>ECC modules are typically buffered.</a:t>
                      </a:r>
                    </a:p>
                    <a:p>
                      <a:pPr marL="285750" lvl="0" indent="-285750">
                        <a:buFont typeface="Courier New" charset="0"/>
                        <a:buChar char="o"/>
                      </a:pPr>
                      <a:r>
                        <a:rPr lang="en-US" sz="1600" dirty="0"/>
                        <a:t>Buffered RAM must be supported by the motherboard.</a:t>
                      </a:r>
                    </a:p>
                    <a:p>
                      <a:pPr marL="285750" lvl="0" indent="-285750">
                        <a:buFont typeface="Courier New" charset="0"/>
                        <a:buChar char="o"/>
                      </a:pPr>
                      <a:r>
                        <a:rPr lang="en-US" sz="1600" dirty="0"/>
                        <a:t>Some motherboards require buffered memory.</a:t>
                      </a:r>
                    </a:p>
                    <a:p>
                      <a:endParaRPr lang="en-US" sz="1600" dirty="0"/>
                    </a:p>
                  </a:txBody>
                  <a:tcPr/>
                </a:tc>
                <a:extLst>
                  <a:ext uri="{0D108BD9-81ED-4DB2-BD59-A6C34878D82A}">
                    <a16:rowId xmlns:a16="http://schemas.microsoft.com/office/drawing/2014/main" val="654141211"/>
                  </a:ext>
                </a:extLst>
              </a:tr>
              <a:tr h="370840">
                <a:tc>
                  <a:txBody>
                    <a:bodyPr/>
                    <a:lstStyle/>
                    <a:p>
                      <a:r>
                        <a:rPr lang="en-US" sz="1600" b="1" dirty="0"/>
                        <a:t>Note:</a:t>
                      </a:r>
                      <a:endParaRPr lang="en-US" sz="1600" dirty="0"/>
                    </a:p>
                  </a:txBody>
                  <a:tcPr/>
                </a:tc>
                <a:tc gridSpan="2">
                  <a:txBody>
                    <a:bodyPr/>
                    <a:lstStyle/>
                    <a:p>
                      <a:r>
                        <a:rPr lang="en-US" sz="1600" i="1" dirty="0"/>
                        <a:t>Unbuffered memory does not have a buffer to hold memory addresses or data before it is transferred to the memory controller. Unbuffered memory can be found in servers and high-end workstation.</a:t>
                      </a:r>
                      <a:endParaRPr lang="en-US" dirty="0"/>
                    </a:p>
                  </a:txBody>
                  <a:tcPr/>
                </a:tc>
                <a:tc hMerge="1">
                  <a:txBody>
                    <a:bodyPr/>
                    <a:lstStyle/>
                    <a:p>
                      <a:endParaRPr lang="en-US" sz="1600" dirty="0"/>
                    </a:p>
                  </a:txBody>
                  <a:tcPr/>
                </a:tc>
                <a:extLst>
                  <a:ext uri="{0D108BD9-81ED-4DB2-BD59-A6C34878D82A}">
                    <a16:rowId xmlns:a16="http://schemas.microsoft.com/office/drawing/2014/main" val="481238139"/>
                  </a:ext>
                </a:extLst>
              </a:tr>
            </a:tbl>
          </a:graphicData>
        </a:graphic>
      </p:graphicFrame>
    </p:spTree>
    <p:extLst>
      <p:ext uri="{BB962C8B-B14F-4D97-AF65-F5344CB8AC3E}">
        <p14:creationId xmlns:p14="http://schemas.microsoft.com/office/powerpoint/2010/main" val="89282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3573" y="0"/>
            <a:ext cx="2104229" cy="523220"/>
          </a:xfrm>
          <a:prstGeom prst="rect">
            <a:avLst/>
          </a:prstGeom>
          <a:noFill/>
        </p:spPr>
        <p:txBody>
          <a:bodyPr wrap="none" rtlCol="0">
            <a:spAutoFit/>
          </a:bodyPr>
          <a:lstStyle/>
          <a:p>
            <a:r>
              <a:rPr lang="en-US" sz="2800" b="1" dirty="0"/>
              <a:t>3.7 Memory:</a:t>
            </a:r>
          </a:p>
        </p:txBody>
      </p:sp>
      <p:sp>
        <p:nvSpPr>
          <p:cNvPr id="6" name="TextBox 5"/>
          <p:cNvSpPr txBox="1"/>
          <p:nvPr/>
        </p:nvSpPr>
        <p:spPr>
          <a:xfrm>
            <a:off x="863009" y="528236"/>
            <a:ext cx="11610821" cy="369332"/>
          </a:xfrm>
          <a:prstGeom prst="rect">
            <a:avLst/>
          </a:prstGeom>
          <a:noFill/>
        </p:spPr>
        <p:txBody>
          <a:bodyPr wrap="square" rtlCol="0">
            <a:spAutoFit/>
          </a:bodyPr>
          <a:lstStyle/>
          <a:p>
            <a:r>
              <a:rPr lang="en-US" b="1" dirty="0"/>
              <a:t>Random Access Memory (RAM) can be classified as one of two types:</a:t>
            </a:r>
          </a:p>
        </p:txBody>
      </p:sp>
      <p:graphicFrame>
        <p:nvGraphicFramePr>
          <p:cNvPr id="2" name="Table 1"/>
          <p:cNvGraphicFramePr>
            <a:graphicFrameLocks noGrp="1"/>
          </p:cNvGraphicFramePr>
          <p:nvPr>
            <p:extLst>
              <p:ext uri="{D42A27DB-BD31-4B8C-83A1-F6EECF244321}">
                <p14:modId xmlns:p14="http://schemas.microsoft.com/office/powerpoint/2010/main" val="3338453893"/>
              </p:ext>
            </p:extLst>
          </p:nvPr>
        </p:nvGraphicFramePr>
        <p:xfrm>
          <a:off x="959991" y="897568"/>
          <a:ext cx="10539282" cy="5527964"/>
        </p:xfrm>
        <a:graphic>
          <a:graphicData uri="http://schemas.openxmlformats.org/drawingml/2006/table">
            <a:tbl>
              <a:tblPr firstRow="1" bandRow="1">
                <a:tableStyleId>{5C22544A-7EE6-4342-B048-85BDC9FD1C3A}</a:tableStyleId>
              </a:tblPr>
              <a:tblGrid>
                <a:gridCol w="2018736">
                  <a:extLst>
                    <a:ext uri="{9D8B030D-6E8A-4147-A177-3AD203B41FA5}">
                      <a16:colId xmlns:a16="http://schemas.microsoft.com/office/drawing/2014/main" val="1303842061"/>
                    </a:ext>
                  </a:extLst>
                </a:gridCol>
                <a:gridCol w="5124264">
                  <a:extLst>
                    <a:ext uri="{9D8B030D-6E8A-4147-A177-3AD203B41FA5}">
                      <a16:colId xmlns:a16="http://schemas.microsoft.com/office/drawing/2014/main" val="2483356979"/>
                    </a:ext>
                  </a:extLst>
                </a:gridCol>
                <a:gridCol w="3396282">
                  <a:extLst>
                    <a:ext uri="{9D8B030D-6E8A-4147-A177-3AD203B41FA5}">
                      <a16:colId xmlns:a16="http://schemas.microsoft.com/office/drawing/2014/main" val="2075390885"/>
                    </a:ext>
                  </a:extLst>
                </a:gridCol>
              </a:tblGrid>
              <a:tr h="346364">
                <a:tc>
                  <a:txBody>
                    <a:bodyPr/>
                    <a:lstStyle/>
                    <a:p>
                      <a:r>
                        <a:rPr lang="en-US" sz="1400" b="1" dirty="0"/>
                        <a:t>Type</a:t>
                      </a:r>
                      <a:endParaRPr lang="en-US" sz="1400" dirty="0"/>
                    </a:p>
                  </a:txBody>
                  <a:tcPr/>
                </a:tc>
                <a:tc gridSpan="2">
                  <a:txBody>
                    <a:bodyPr/>
                    <a:lstStyle/>
                    <a:p>
                      <a:r>
                        <a:rPr lang="en-US" sz="1400" b="1" dirty="0"/>
                        <a:t>Description</a:t>
                      </a:r>
                      <a:endParaRPr lang="en-US" sz="1400" dirty="0"/>
                    </a:p>
                  </a:txBody>
                  <a:tcPr/>
                </a:tc>
                <a:tc hMerge="1">
                  <a:txBody>
                    <a:bodyPr/>
                    <a:lstStyle/>
                    <a:p>
                      <a:endParaRPr lang="en-US"/>
                    </a:p>
                  </a:txBody>
                  <a:tcPr/>
                </a:tc>
                <a:extLst>
                  <a:ext uri="{0D108BD9-81ED-4DB2-BD59-A6C34878D82A}">
                    <a16:rowId xmlns:a16="http://schemas.microsoft.com/office/drawing/2014/main" val="66285288"/>
                  </a:ext>
                </a:extLst>
              </a:tr>
              <a:tr h="370840">
                <a:tc>
                  <a:txBody>
                    <a:bodyPr/>
                    <a:lstStyle/>
                    <a:p>
                      <a:r>
                        <a:rPr lang="en-US" sz="1400" i="1" dirty="0"/>
                        <a:t>Static RAM</a:t>
                      </a:r>
                      <a:r>
                        <a:rPr lang="en-US" sz="1400" i="1" baseline="0" dirty="0"/>
                        <a:t> </a:t>
                      </a:r>
                      <a:r>
                        <a:rPr lang="en-US" sz="1400" i="1" dirty="0"/>
                        <a:t>(SRAM)</a:t>
                      </a:r>
                      <a:r>
                        <a:rPr lang="en-US" sz="1400" dirty="0"/>
                        <a:t>	</a:t>
                      </a:r>
                    </a:p>
                  </a:txBody>
                  <a:tcPr/>
                </a:tc>
                <a:tc gridSpan="2">
                  <a:txBody>
                    <a:bodyPr/>
                    <a:lstStyle/>
                    <a:p>
                      <a:pPr lvl="0"/>
                      <a:r>
                        <a:rPr lang="en-US" sz="1400" dirty="0"/>
                        <a:t>SRAM stores data using four transistors for every bit of data. SRAM does not require constant power to maintain the contents of memory. (This is non-volatile memory)</a:t>
                      </a:r>
                    </a:p>
                    <a:p>
                      <a:pPr lvl="0"/>
                      <a:endParaRPr lang="en-US" sz="1400" dirty="0"/>
                    </a:p>
                    <a:p>
                      <a:pPr marL="342900" lvl="0" indent="-342900">
                        <a:buFont typeface="+mj-lt"/>
                        <a:buAutoNum type="arabicPeriod"/>
                      </a:pPr>
                      <a:r>
                        <a:rPr lang="en-US" sz="1400" dirty="0"/>
                        <a:t>SRAM is more complex and less dense (e.g., lower storage capacity) than DRAM.</a:t>
                      </a:r>
                    </a:p>
                    <a:p>
                      <a:pPr marL="342900" lvl="0" indent="-342900">
                        <a:buFont typeface="+mj-lt"/>
                        <a:buAutoNum type="arabicPeriod"/>
                      </a:pPr>
                      <a:endParaRPr lang="en-US" sz="1400" dirty="0"/>
                    </a:p>
                    <a:p>
                      <a:pPr marL="342900" lvl="0" indent="-342900">
                        <a:buFont typeface="+mj-lt"/>
                        <a:buAutoNum type="arabicPeriod"/>
                      </a:pPr>
                      <a:r>
                        <a:rPr lang="en-US" sz="1400" dirty="0"/>
                        <a:t>SRAM is faster and requires less power than DRAM.</a:t>
                      </a:r>
                    </a:p>
                    <a:p>
                      <a:pPr marL="342900" lvl="0" indent="-342900">
                        <a:buFont typeface="+mj-lt"/>
                        <a:buAutoNum type="arabicPeriod"/>
                      </a:pPr>
                      <a:endParaRPr lang="en-US" sz="1400" dirty="0"/>
                    </a:p>
                    <a:p>
                      <a:pPr marL="342900" lvl="0" indent="-342900">
                        <a:buFont typeface="+mj-lt"/>
                        <a:buAutoNum type="arabicPeriod"/>
                      </a:pPr>
                      <a:r>
                        <a:rPr lang="en-US" sz="1400" dirty="0"/>
                        <a:t>Regular SRAM still requires periodic power to maintain the state of memory, but the rate of refresh is less than with DRAM. Non-volatile SRAM (</a:t>
                      </a:r>
                      <a:r>
                        <a:rPr lang="en-US" sz="1400" dirty="0" err="1"/>
                        <a:t>nvSRAM</a:t>
                      </a:r>
                      <a:r>
                        <a:rPr lang="en-US" sz="1400" dirty="0"/>
                        <a:t>) is able to maintain memory contents when the power is turned off.</a:t>
                      </a:r>
                    </a:p>
                    <a:p>
                      <a:pPr marL="342900" indent="-342900">
                        <a:buFont typeface="+mj-lt"/>
                        <a:buAutoNum type="arabicPeriod"/>
                      </a:pPr>
                      <a:endParaRPr lang="en-US" sz="1400" dirty="0"/>
                    </a:p>
                    <a:p>
                      <a:pPr marL="342900" indent="-342900">
                        <a:buFont typeface="+mj-lt"/>
                        <a:buAutoNum type="arabicPeriod"/>
                      </a:pPr>
                      <a:r>
                        <a:rPr lang="en-US" sz="1400" dirty="0"/>
                        <a:t>SRAM is typically used in cache memory, such as CPU cache, hard disk cache, and cache in</a:t>
                      </a:r>
                      <a:r>
                        <a:rPr lang="en-US" sz="1400" baseline="0" dirty="0"/>
                        <a:t> </a:t>
                      </a:r>
                      <a:r>
                        <a:rPr lang="en-US" sz="1400" dirty="0"/>
                        <a:t>networking devices.</a:t>
                      </a:r>
                    </a:p>
                  </a:txBody>
                  <a:tcPr/>
                </a:tc>
                <a:tc hMerge="1">
                  <a:txBody>
                    <a:bodyPr/>
                    <a:lstStyle/>
                    <a:p>
                      <a:endParaRPr lang="en-US"/>
                    </a:p>
                  </a:txBody>
                  <a:tcPr/>
                </a:tc>
                <a:extLst>
                  <a:ext uri="{0D108BD9-81ED-4DB2-BD59-A6C34878D82A}">
                    <a16:rowId xmlns:a16="http://schemas.microsoft.com/office/drawing/2014/main" val="980993548"/>
                  </a:ext>
                </a:extLst>
              </a:tr>
              <a:tr h="718511">
                <a:tc rowSpan="2">
                  <a:txBody>
                    <a:bodyPr/>
                    <a:lstStyle/>
                    <a:p>
                      <a:r>
                        <a:rPr lang="en-US" sz="1400" i="1" dirty="0"/>
                        <a:t>Dynamic RAM</a:t>
                      </a:r>
                      <a:r>
                        <a:rPr lang="en-US" sz="1400" i="1" baseline="0" dirty="0"/>
                        <a:t> </a:t>
                      </a:r>
                      <a:r>
                        <a:rPr lang="en-US" sz="1400" dirty="0"/>
                        <a:t>(DRAM)</a:t>
                      </a:r>
                    </a:p>
                  </a:txBody>
                  <a:tcPr/>
                </a:tc>
                <a:tc gridSpan="2">
                  <a:txBody>
                    <a:bodyPr/>
                    <a:lstStyle/>
                    <a:p>
                      <a:r>
                        <a:rPr lang="en-US" sz="1400" dirty="0"/>
                        <a:t>DRAM stores data using a single transistor for every bit of data (a 0 or a 1). To maintain the state of the transistor, DRAM must continually supply power to the transistor; when the power is turned off, the data is lost. (This is volatile memory).</a:t>
                      </a:r>
                    </a:p>
                  </a:txBody>
                  <a:tcPr/>
                </a:tc>
                <a:tc hMerge="1">
                  <a:txBody>
                    <a:bodyPr/>
                    <a:lstStyle/>
                    <a:p>
                      <a:endParaRPr lang="en-US"/>
                    </a:p>
                  </a:txBody>
                  <a:tcPr/>
                </a:tc>
                <a:extLst>
                  <a:ext uri="{0D108BD9-81ED-4DB2-BD59-A6C34878D82A}">
                    <a16:rowId xmlns:a16="http://schemas.microsoft.com/office/drawing/2014/main" val="2820931913"/>
                  </a:ext>
                </a:extLst>
              </a:tr>
              <a:tr h="1325880">
                <a:tc vMerge="1">
                  <a:txBody>
                    <a:bodyPr/>
                    <a:lstStyle/>
                    <a:p>
                      <a:endParaRPr lang="en-US"/>
                    </a:p>
                  </a:txBody>
                  <a:tcPr/>
                </a:tc>
                <a:tc>
                  <a:txBody>
                    <a:bodyPr/>
                    <a:lstStyle/>
                    <a:p>
                      <a:pPr marL="342900" lvl="0" indent="-342900">
                        <a:buFont typeface="+mj-lt"/>
                        <a:buAutoNum type="arabicPeriod"/>
                      </a:pPr>
                      <a:r>
                        <a:rPr lang="en-US" sz="1400" dirty="0"/>
                        <a:t>DRAM is simple to implement.</a:t>
                      </a:r>
                    </a:p>
                    <a:p>
                      <a:pPr marL="342900" lvl="0" indent="-342900">
                        <a:buAutoNum type="arabicPeriod"/>
                      </a:pPr>
                      <a:endParaRPr lang="en-US" sz="1400" dirty="0"/>
                    </a:p>
                    <a:p>
                      <a:pPr marL="342900" lvl="0" indent="-342900">
                        <a:buFont typeface="+mj-lt"/>
                        <a:buAutoNum type="arabicPeriod"/>
                      </a:pPr>
                      <a:r>
                        <a:rPr lang="en-US" sz="1400" dirty="0"/>
                        <a:t>DRAM can have a very high density (e.g., high storage capacity).</a:t>
                      </a:r>
                    </a:p>
                    <a:p>
                      <a:pPr marL="342900" lvl="0" indent="-342900">
                        <a:buFont typeface="+mj-lt"/>
                        <a:buAutoNum type="arabicPeriod"/>
                      </a:pPr>
                      <a:endParaRPr lang="en-US" sz="1400" dirty="0"/>
                    </a:p>
                    <a:p>
                      <a:pPr marL="342900" lvl="0" indent="-342900">
                        <a:buFont typeface="+mj-lt"/>
                        <a:buAutoNum type="arabicPeriod"/>
                      </a:pPr>
                      <a:r>
                        <a:rPr lang="en-US" sz="1400" dirty="0"/>
                        <a:t>Because of the simplicity, DRAM is relatively inexpensive.</a:t>
                      </a:r>
                    </a:p>
                    <a:p>
                      <a:pPr marL="342900" lvl="0" indent="-342900">
                        <a:buFont typeface="+mj-lt"/>
                        <a:buAutoNum type="arabicPeriod"/>
                      </a:pPr>
                      <a:endParaRPr lang="en-US" sz="1400" dirty="0"/>
                    </a:p>
                    <a:p>
                      <a:pPr marL="342900" indent="-342900">
                        <a:buFont typeface="+mj-lt"/>
                        <a:buAutoNum type="arabicPeriod"/>
                      </a:pPr>
                      <a:r>
                        <a:rPr lang="en-US" sz="1400" dirty="0"/>
                        <a:t>DRAM is used in the main system memory on a computer.</a:t>
                      </a:r>
                    </a:p>
                    <a:p>
                      <a:endParaRPr lang="en-US" sz="1400" dirty="0"/>
                    </a:p>
                  </a:txBody>
                  <a:tcPr/>
                </a:tc>
                <a:tc>
                  <a:txBody>
                    <a:bodyPr/>
                    <a:lstStyle/>
                    <a:p>
                      <a:endParaRPr lang="en-US" sz="1400" dirty="0"/>
                    </a:p>
                  </a:txBody>
                  <a:tcPr/>
                </a:tc>
                <a:extLst>
                  <a:ext uri="{0D108BD9-81ED-4DB2-BD59-A6C34878D82A}">
                    <a16:rowId xmlns:a16="http://schemas.microsoft.com/office/drawing/2014/main" val="1280831914"/>
                  </a:ext>
                </a:extLst>
              </a:tr>
            </a:tbl>
          </a:graphicData>
        </a:graphic>
      </p:graphicFrame>
      <p:pic>
        <p:nvPicPr>
          <p:cNvPr id="8" name="Picture 7"/>
          <p:cNvPicPr>
            <a:picLocks noChangeAspect="1"/>
          </p:cNvPicPr>
          <p:nvPr/>
        </p:nvPicPr>
        <p:blipFill>
          <a:blip r:embed="rId2"/>
          <a:stretch>
            <a:fillRect/>
          </a:stretch>
        </p:blipFill>
        <p:spPr>
          <a:xfrm>
            <a:off x="1076036" y="1808019"/>
            <a:ext cx="1761192" cy="1761192"/>
          </a:xfrm>
          <a:prstGeom prst="rect">
            <a:avLst/>
          </a:prstGeom>
        </p:spPr>
      </p:pic>
      <p:pic>
        <p:nvPicPr>
          <p:cNvPr id="9" name="Picture 8"/>
          <p:cNvPicPr>
            <a:picLocks noChangeAspect="1"/>
          </p:cNvPicPr>
          <p:nvPr/>
        </p:nvPicPr>
        <p:blipFill>
          <a:blip r:embed="rId3"/>
          <a:stretch>
            <a:fillRect/>
          </a:stretch>
        </p:blipFill>
        <p:spPr>
          <a:xfrm>
            <a:off x="1076036" y="4479662"/>
            <a:ext cx="1784315" cy="1703210"/>
          </a:xfrm>
          <a:prstGeom prst="rect">
            <a:avLst/>
          </a:prstGeom>
        </p:spPr>
      </p:pic>
      <p:pic>
        <p:nvPicPr>
          <p:cNvPr id="5" name="Picture 4">
            <a:hlinkClick r:id="rId4"/>
            <a:extLst>
              <a:ext uri="{FF2B5EF4-FFF2-40B4-BE49-F238E27FC236}">
                <a16:creationId xmlns:a16="http://schemas.microsoft.com/office/drawing/2014/main" id="{3D579B27-28E9-419B-9BE6-BA5C858453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1583" y="4586067"/>
            <a:ext cx="3002809" cy="1693260"/>
          </a:xfrm>
          <a:prstGeom prst="rect">
            <a:avLst/>
          </a:prstGeom>
        </p:spPr>
      </p:pic>
    </p:spTree>
    <p:extLst>
      <p:ext uri="{BB962C8B-B14F-4D97-AF65-F5344CB8AC3E}">
        <p14:creationId xmlns:p14="http://schemas.microsoft.com/office/powerpoint/2010/main" val="2584159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4747966" cy="523220"/>
          </a:xfrm>
          <a:prstGeom prst="rect">
            <a:avLst/>
          </a:prstGeom>
          <a:noFill/>
        </p:spPr>
        <p:txBody>
          <a:bodyPr wrap="none" rtlCol="0">
            <a:spAutoFit/>
          </a:bodyPr>
          <a:lstStyle/>
          <a:p>
            <a:pPr algn="ctr"/>
            <a:r>
              <a:rPr lang="en-US" sz="2800" b="1" dirty="0"/>
              <a:t>3.8 Memory Facts: (continued)</a:t>
            </a:r>
          </a:p>
        </p:txBody>
      </p:sp>
      <p:graphicFrame>
        <p:nvGraphicFramePr>
          <p:cNvPr id="2" name="Table 1">
            <a:extLst>
              <a:ext uri="{FF2B5EF4-FFF2-40B4-BE49-F238E27FC236}">
                <a16:creationId xmlns:a16="http://schemas.microsoft.com/office/drawing/2014/main" id="{F719DBB5-0DC0-4F35-9467-69F3F019B836}"/>
              </a:ext>
            </a:extLst>
          </p:cNvPr>
          <p:cNvGraphicFramePr>
            <a:graphicFrameLocks noGrp="1"/>
          </p:cNvGraphicFramePr>
          <p:nvPr>
            <p:extLst>
              <p:ext uri="{D42A27DB-BD31-4B8C-83A1-F6EECF244321}">
                <p14:modId xmlns:p14="http://schemas.microsoft.com/office/powerpoint/2010/main" val="1941037022"/>
              </p:ext>
            </p:extLst>
          </p:nvPr>
        </p:nvGraphicFramePr>
        <p:xfrm>
          <a:off x="976199" y="830254"/>
          <a:ext cx="10175709" cy="5541637"/>
        </p:xfrm>
        <a:graphic>
          <a:graphicData uri="http://schemas.openxmlformats.org/drawingml/2006/table">
            <a:tbl>
              <a:tblPr firstRow="1" bandRow="1">
                <a:tableStyleId>{5C22544A-7EE6-4342-B048-85BDC9FD1C3A}</a:tableStyleId>
              </a:tblPr>
              <a:tblGrid>
                <a:gridCol w="1954037">
                  <a:extLst>
                    <a:ext uri="{9D8B030D-6E8A-4147-A177-3AD203B41FA5}">
                      <a16:colId xmlns:a16="http://schemas.microsoft.com/office/drawing/2014/main" val="1149303744"/>
                    </a:ext>
                  </a:extLst>
                </a:gridCol>
                <a:gridCol w="8221672">
                  <a:extLst>
                    <a:ext uri="{9D8B030D-6E8A-4147-A177-3AD203B41FA5}">
                      <a16:colId xmlns:a16="http://schemas.microsoft.com/office/drawing/2014/main" val="1971134874"/>
                    </a:ext>
                  </a:extLst>
                </a:gridCol>
              </a:tblGrid>
              <a:tr h="408795">
                <a:tc>
                  <a:txBody>
                    <a:bodyPr/>
                    <a:lstStyle/>
                    <a:p>
                      <a:r>
                        <a:rPr lang="en-US" sz="1400" b="1" dirty="0"/>
                        <a:t>Characteristics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txBody>
                  <a:tcPr/>
                </a:tc>
                <a:extLst>
                  <a:ext uri="{0D108BD9-81ED-4DB2-BD59-A6C34878D82A}">
                    <a16:rowId xmlns:a16="http://schemas.microsoft.com/office/drawing/2014/main" val="3323337669"/>
                  </a:ext>
                </a:extLst>
              </a:tr>
              <a:tr h="370840">
                <a:tc rowSpan="6">
                  <a:txBody>
                    <a:bodyPr/>
                    <a:lstStyle/>
                    <a:p>
                      <a:r>
                        <a:rPr lang="en-US" sz="1400" dirty="0"/>
                        <a:t>Single or Double-Sided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Single-sided RAM has memory modules that are organized into a single logical bank; double-sided RAM has modules organized into two banks.</a:t>
                      </a:r>
                    </a:p>
                    <a:p>
                      <a:endParaRPr lang="en-US" sz="1400" dirty="0"/>
                    </a:p>
                  </a:txBody>
                  <a:tcPr/>
                </a:tc>
                <a:extLst>
                  <a:ext uri="{0D108BD9-81ED-4DB2-BD59-A6C34878D82A}">
                    <a16:rowId xmlns:a16="http://schemas.microsoft.com/office/drawing/2014/main" val="1553641329"/>
                  </a:ext>
                </a:extLst>
              </a:tr>
              <a:tr h="621802">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t>The computer can only access data in one bank at a time. Therefore, single-sided RAM allows access to all of the memory, while with double-sided RAM, the computer must switch between banks.</a:t>
                      </a:r>
                    </a:p>
                  </a:txBody>
                  <a:tcPr/>
                </a:tc>
                <a:extLst>
                  <a:ext uri="{0D108BD9-81ED-4DB2-BD59-A6C34878D82A}">
                    <a16:rowId xmlns:a16="http://schemas.microsoft.com/office/drawing/2014/main" val="1760391624"/>
                  </a:ext>
                </a:extLst>
              </a:tr>
              <a:tr h="370840">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t>Originally, double-sided RAM had modules on both sides of the circuit board, and single-sided RAM had modules on only one side.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400" dirty="0"/>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400" dirty="0"/>
                        <a:t>However, you can also have double-sided RAM with modules on only one side, where the memory is divided into separate banks internally.</a:t>
                      </a:r>
                    </a:p>
                    <a:p>
                      <a:pPr marL="285750" indent="-285750">
                        <a:buFont typeface="Courier New" panose="02070309020205020404" pitchFamily="49" charset="0"/>
                        <a:buChar char="o"/>
                      </a:pPr>
                      <a:endParaRPr lang="en-US" sz="1400" dirty="0"/>
                    </a:p>
                  </a:txBody>
                  <a:tcPr/>
                </a:tc>
                <a:extLst>
                  <a:ext uri="{0D108BD9-81ED-4DB2-BD59-A6C34878D82A}">
                    <a16:rowId xmlns:a16="http://schemas.microsoft.com/office/drawing/2014/main" val="4130242330"/>
                  </a:ext>
                </a:extLst>
              </a:tr>
              <a:tr h="219069">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t>Single-sided memory of the same capacity as double-sided memory uses half the number of memory modules (modules are denser, with a higher individual capacity).</a:t>
                      </a:r>
                    </a:p>
                    <a:p>
                      <a:pPr marL="285750" indent="-285750">
                        <a:buFont typeface="Courier New" panose="02070309020205020404" pitchFamily="49" charset="0"/>
                        <a:buChar char="o"/>
                      </a:pPr>
                      <a:endParaRPr lang="en-US" sz="1400" dirty="0"/>
                    </a:p>
                  </a:txBody>
                  <a:tcPr/>
                </a:tc>
                <a:extLst>
                  <a:ext uri="{0D108BD9-81ED-4DB2-BD59-A6C34878D82A}">
                    <a16:rowId xmlns:a16="http://schemas.microsoft.com/office/drawing/2014/main" val="1850218150"/>
                  </a:ext>
                </a:extLst>
              </a:tr>
              <a:tr h="370840">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t>Some older motherboards are unable to use double-sided memory, while some that allow double-sided memory can only use up to half the total memory when all memory slots are filled, or mixing single- and double-sided together might not be allowed.</a:t>
                      </a:r>
                    </a:p>
                    <a:p>
                      <a:pPr marL="285750" indent="-285750">
                        <a:buFont typeface="Courier New" panose="02070309020205020404" pitchFamily="49" charset="0"/>
                        <a:buChar char="o"/>
                      </a:pPr>
                      <a:endParaRPr lang="en-US" sz="1400" dirty="0"/>
                    </a:p>
                  </a:txBody>
                  <a:tcPr/>
                </a:tc>
                <a:extLst>
                  <a:ext uri="{0D108BD9-81ED-4DB2-BD59-A6C34878D82A}">
                    <a16:rowId xmlns:a16="http://schemas.microsoft.com/office/drawing/2014/main" val="1803085644"/>
                  </a:ext>
                </a:extLst>
              </a:tr>
              <a:tr h="370840">
                <a:tc vMerge="1">
                  <a:txBody>
                    <a:bodyPr/>
                    <a:lstStyle/>
                    <a:p>
                      <a:endParaRPr lang="en-US" sz="1400" dirty="0"/>
                    </a:p>
                  </a:txBody>
                  <a:tcPr/>
                </a:tc>
                <a:tc>
                  <a:txBody>
                    <a:bodyPr/>
                    <a:lstStyle/>
                    <a:p>
                      <a:pPr marL="285750" indent="-285750">
                        <a:buFont typeface="Courier New" panose="02070309020205020404" pitchFamily="49" charset="0"/>
                        <a:buChar char="o"/>
                      </a:pPr>
                      <a:r>
                        <a:rPr lang="en-US" sz="1400" dirty="0"/>
                        <a:t>Most motherboards support both single- and double-sided memory. </a:t>
                      </a:r>
                    </a:p>
                    <a:p>
                      <a:pPr marL="285750" indent="-285750">
                        <a:buFont typeface="Courier New" panose="02070309020205020404" pitchFamily="49" charset="0"/>
                        <a:buChar char="o"/>
                      </a:pPr>
                      <a:endParaRPr lang="en-US" sz="1400" dirty="0"/>
                    </a:p>
                    <a:p>
                      <a:pPr marL="457200" lvl="1" indent="0">
                        <a:buFont typeface="Courier New" panose="02070309020205020404" pitchFamily="49" charset="0"/>
                        <a:buNone/>
                      </a:pPr>
                      <a:r>
                        <a:rPr lang="en-US" sz="1400" dirty="0"/>
                        <a:t>However, verify compatibility before purchasing.</a:t>
                      </a:r>
                    </a:p>
                  </a:txBody>
                  <a:tcPr/>
                </a:tc>
                <a:extLst>
                  <a:ext uri="{0D108BD9-81ED-4DB2-BD59-A6C34878D82A}">
                    <a16:rowId xmlns:a16="http://schemas.microsoft.com/office/drawing/2014/main" val="1317824039"/>
                  </a:ext>
                </a:extLst>
              </a:tr>
            </a:tbl>
          </a:graphicData>
        </a:graphic>
      </p:graphicFrame>
    </p:spTree>
    <p:extLst>
      <p:ext uri="{BB962C8B-B14F-4D97-AF65-F5344CB8AC3E}">
        <p14:creationId xmlns:p14="http://schemas.microsoft.com/office/powerpoint/2010/main" val="3867584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3864199" cy="523220"/>
          </a:xfrm>
          <a:prstGeom prst="rect">
            <a:avLst/>
          </a:prstGeom>
          <a:noFill/>
        </p:spPr>
        <p:txBody>
          <a:bodyPr wrap="none" rtlCol="0">
            <a:spAutoFit/>
          </a:bodyPr>
          <a:lstStyle/>
          <a:p>
            <a:r>
              <a:rPr lang="en-US" sz="2800" b="1" dirty="0"/>
              <a:t>3.8 Memory Installation:</a:t>
            </a:r>
          </a:p>
        </p:txBody>
      </p:sp>
      <p:graphicFrame>
        <p:nvGraphicFramePr>
          <p:cNvPr id="2" name="Table 1"/>
          <p:cNvGraphicFramePr>
            <a:graphicFrameLocks noGrp="1"/>
          </p:cNvGraphicFramePr>
          <p:nvPr>
            <p:extLst>
              <p:ext uri="{D42A27DB-BD31-4B8C-83A1-F6EECF244321}">
                <p14:modId xmlns:p14="http://schemas.microsoft.com/office/powerpoint/2010/main" val="1545267120"/>
              </p:ext>
            </p:extLst>
          </p:nvPr>
        </p:nvGraphicFramePr>
        <p:xfrm>
          <a:off x="950451" y="960663"/>
          <a:ext cx="10256809" cy="4663440"/>
        </p:xfrm>
        <a:graphic>
          <a:graphicData uri="http://schemas.openxmlformats.org/drawingml/2006/table">
            <a:tbl>
              <a:tblPr firstRow="1" bandRow="1">
                <a:tableStyleId>{5C22544A-7EE6-4342-B048-85BDC9FD1C3A}</a:tableStyleId>
              </a:tblPr>
              <a:tblGrid>
                <a:gridCol w="10256809">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When installing memory, remember the following:</a:t>
                      </a:r>
                    </a:p>
                  </a:txBody>
                  <a:tcPr/>
                </a:tc>
                <a:extLst>
                  <a:ext uri="{0D108BD9-81ED-4DB2-BD59-A6C34878D82A}">
                    <a16:rowId xmlns:a16="http://schemas.microsoft.com/office/drawing/2014/main" val="1000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Memory modules are very sensitive to ESD. Be sure to take proper steps to prevent ESD.</a:t>
                      </a:r>
                    </a:p>
                    <a:p>
                      <a:pPr marL="285750" indent="-285750">
                        <a:buFont typeface="Courier New" charset="0"/>
                        <a:buChar char="o"/>
                      </a:pPr>
                      <a:endParaRPr lang="en-US" sz="1400" dirty="0"/>
                    </a:p>
                  </a:txBody>
                  <a:tcPr/>
                </a:tc>
                <a:extLst>
                  <a:ext uri="{0D108BD9-81ED-4DB2-BD59-A6C34878D82A}">
                    <a16:rowId xmlns:a16="http://schemas.microsoft.com/office/drawing/2014/main" val="1000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You can add single memory modules to computers that use DDR (including 2, 3, and 4).</a:t>
                      </a:r>
                    </a:p>
                    <a:p>
                      <a:pPr marL="285750" indent="-285750">
                        <a:buFont typeface="Courier New" charset="0"/>
                        <a:buChar char="o"/>
                      </a:pPr>
                      <a:endParaRPr lang="en-US" sz="1400" dirty="0"/>
                    </a:p>
                  </a:txBody>
                  <a:tcPr/>
                </a:tc>
                <a:extLst>
                  <a:ext uri="{0D108BD9-81ED-4DB2-BD59-A6C34878D82A}">
                    <a16:rowId xmlns:a16="http://schemas.microsoft.com/office/drawing/2014/main" val="10002"/>
                  </a:ext>
                </a:extLst>
              </a:tr>
              <a:tr h="370840">
                <a:tc>
                  <a:txBody>
                    <a:bodyPr/>
                    <a:lstStyle/>
                    <a:p>
                      <a:pPr marL="285750" lvl="0" indent="-285750">
                        <a:buFont typeface="Courier New" charset="0"/>
                        <a:buChar char="o"/>
                      </a:pPr>
                      <a:r>
                        <a:rPr lang="en-US" sz="1400" dirty="0"/>
                        <a:t>Install memory in the correct slot. Although several memory slots might be open, some system boards require that you use specific slots.</a:t>
                      </a:r>
                    </a:p>
                    <a:p>
                      <a:pPr marL="285750" lvl="0" indent="-285750">
                        <a:buFont typeface="Courier New" charset="0"/>
                        <a:buChar char="o"/>
                      </a:pPr>
                      <a:endParaRPr lang="en-US" sz="1400" dirty="0"/>
                    </a:p>
                    <a:p>
                      <a:pPr marL="742950" lvl="1" indent="-285750">
                        <a:buFont typeface="Courier New" charset="0"/>
                        <a:buChar char="o"/>
                      </a:pPr>
                      <a:r>
                        <a:rPr lang="en-US" sz="1400" dirty="0"/>
                        <a:t>Check the system board documentation for more details.</a:t>
                      </a:r>
                    </a:p>
                    <a:p>
                      <a:pPr marL="285750" lvl="0" indent="-285750">
                        <a:buFont typeface="Courier New" charset="0"/>
                        <a:buChar char="o"/>
                      </a:pPr>
                      <a:endParaRPr lang="en-US" sz="1400" dirty="0"/>
                    </a:p>
                    <a:p>
                      <a:pPr marL="1257300" lvl="2" indent="-342900">
                        <a:buFont typeface="+mj-lt"/>
                        <a:buAutoNum type="arabicPeriod"/>
                      </a:pPr>
                      <a:r>
                        <a:rPr lang="en-US" sz="1400" dirty="0"/>
                        <a:t>For many systems, start with the first bank. The first memory bank is often closest to the processor.</a:t>
                      </a:r>
                    </a:p>
                    <a:p>
                      <a:pPr marL="1257300" lvl="2" indent="-342900">
                        <a:buFont typeface="+mj-lt"/>
                        <a:buAutoNum type="arabicPeriod"/>
                      </a:pPr>
                      <a:r>
                        <a:rPr lang="en-US" sz="1400" dirty="0"/>
                        <a:t>On some systems you should fill each bank in order.</a:t>
                      </a:r>
                    </a:p>
                    <a:p>
                      <a:pPr marL="285750" indent="-285750">
                        <a:buFont typeface="Courier New" charset="0"/>
                        <a:buChar char="o"/>
                      </a:pPr>
                      <a:endParaRPr lang="en-US" sz="1400" dirty="0"/>
                    </a:p>
                  </a:txBody>
                  <a:tcPr/>
                </a:tc>
                <a:extLst>
                  <a:ext uri="{0D108BD9-81ED-4DB2-BD59-A6C34878D82A}">
                    <a16:rowId xmlns:a16="http://schemas.microsoft.com/office/drawing/2014/main" val="1000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Align the memory before inserting, and do not force the module in place. Most memory is keyed to prevent it from being installed</a:t>
                      </a:r>
                      <a:br>
                        <a:rPr lang="en-US" sz="1400" dirty="0"/>
                      </a:br>
                      <a:r>
                        <a:rPr lang="en-US" sz="1400" dirty="0"/>
                        <a:t>    backwards or in incompatible slots.</a:t>
                      </a:r>
                    </a:p>
                    <a:p>
                      <a:pPr marL="285750" indent="-285750">
                        <a:buFont typeface="Courier New" charset="0"/>
                        <a:buChar char="o"/>
                      </a:pPr>
                      <a:endParaRPr lang="en-US" sz="1400" dirty="0"/>
                    </a:p>
                  </a:txBody>
                  <a:tcPr/>
                </a:tc>
                <a:extLst>
                  <a:ext uri="{0D108BD9-81ED-4DB2-BD59-A6C34878D82A}">
                    <a16:rowId xmlns:a16="http://schemas.microsoft.com/office/drawing/2014/main" val="10004"/>
                  </a:ext>
                </a:extLst>
              </a:tr>
              <a:tr h="370840">
                <a:tc>
                  <a:txBody>
                    <a:bodyPr/>
                    <a:lstStyle/>
                    <a:p>
                      <a:pPr marL="171450" indent="-171450">
                        <a:buFont typeface="Courier New" charset="0"/>
                        <a:buChar char="o"/>
                      </a:pPr>
                      <a:endParaRPr lang="en-US" sz="400" dirty="0"/>
                    </a:p>
                    <a:p>
                      <a:pPr marL="285750" lvl="0" indent="-285750">
                        <a:buFont typeface="Courier New" charset="0"/>
                        <a:buChar char="o"/>
                      </a:pPr>
                      <a:r>
                        <a:rPr lang="en-US" sz="1400" dirty="0"/>
                        <a:t>Most RAM is held in place with small tabs on either end. To remove RAM from a motherboard, push the tabs down to rotate them back, then pull the RAM straight up.</a:t>
                      </a:r>
                    </a:p>
                    <a:p>
                      <a:pPr marL="285750" indent="-285750">
                        <a:buFont typeface="Courier New" charset="0"/>
                        <a:buChar char="o"/>
                      </a:pPr>
                      <a:endParaRPr lang="en-US"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3608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3864199" cy="523220"/>
          </a:xfrm>
          <a:prstGeom prst="rect">
            <a:avLst/>
          </a:prstGeom>
          <a:noFill/>
        </p:spPr>
        <p:txBody>
          <a:bodyPr wrap="none" rtlCol="0">
            <a:spAutoFit/>
          </a:bodyPr>
          <a:lstStyle/>
          <a:p>
            <a:r>
              <a:rPr lang="en-US" sz="2800" b="1" dirty="0"/>
              <a:t>3.8 Memory Installation:</a:t>
            </a:r>
          </a:p>
        </p:txBody>
      </p:sp>
      <p:graphicFrame>
        <p:nvGraphicFramePr>
          <p:cNvPr id="2" name="Table 1"/>
          <p:cNvGraphicFramePr>
            <a:graphicFrameLocks noGrp="1"/>
          </p:cNvGraphicFramePr>
          <p:nvPr>
            <p:extLst>
              <p:ext uri="{D42A27DB-BD31-4B8C-83A1-F6EECF244321}">
                <p14:modId xmlns:p14="http://schemas.microsoft.com/office/powerpoint/2010/main" val="1614152661"/>
              </p:ext>
            </p:extLst>
          </p:nvPr>
        </p:nvGraphicFramePr>
        <p:xfrm>
          <a:off x="919278" y="752844"/>
          <a:ext cx="10256809" cy="5151120"/>
        </p:xfrm>
        <a:graphic>
          <a:graphicData uri="http://schemas.openxmlformats.org/drawingml/2006/table">
            <a:tbl>
              <a:tblPr firstRow="1" bandRow="1">
                <a:tableStyleId>{5C22544A-7EE6-4342-B048-85BDC9FD1C3A}</a:tableStyleId>
              </a:tblPr>
              <a:tblGrid>
                <a:gridCol w="10256809">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When installing memory, remember the following</a:t>
                      </a:r>
                      <a:r>
                        <a:rPr lang="en-US" sz="1400" b="1" baseline="0" dirty="0"/>
                        <a:t> </a:t>
                      </a:r>
                      <a:r>
                        <a:rPr lang="en-US" sz="1400" b="1" dirty="0"/>
                        <a:t>(CONTINUED):</a:t>
                      </a:r>
                    </a:p>
                  </a:txBody>
                  <a:tcPr/>
                </a:tc>
                <a:extLst>
                  <a:ext uri="{0D108BD9-81ED-4DB2-BD59-A6C34878D82A}">
                    <a16:rowId xmlns:a16="http://schemas.microsoft.com/office/drawing/2014/main" val="10000"/>
                  </a:ext>
                </a:extLst>
              </a:tr>
              <a:tr h="370840">
                <a:tc>
                  <a:txBody>
                    <a:bodyPr/>
                    <a:lstStyle/>
                    <a:p>
                      <a:pPr marL="285750" lvl="0" indent="-285750">
                        <a:buFont typeface="Courier New" charset="0"/>
                        <a:buChar char="o"/>
                      </a:pPr>
                      <a:r>
                        <a:rPr lang="en-US" sz="1400" dirty="0"/>
                        <a:t>For a dual-, triple-, and quad-channel configuration:</a:t>
                      </a:r>
                    </a:p>
                    <a:p>
                      <a:pPr marL="285750" lvl="0" indent="-285750">
                        <a:buFont typeface="Courier New" charset="0"/>
                        <a:buChar char="o"/>
                      </a:pPr>
                      <a:endParaRPr lang="en-US" sz="1400" dirty="0"/>
                    </a:p>
                    <a:p>
                      <a:pPr marL="800100" lvl="1" indent="-342900">
                        <a:buFont typeface="+mj-lt"/>
                        <a:buAutoNum type="arabicPeriod"/>
                      </a:pPr>
                      <a:r>
                        <a:rPr lang="en-US" sz="1400" dirty="0"/>
                        <a:t>Modules must be installed in matching sets (capacity and speed), preferably of the same manufacturer and model.</a:t>
                      </a:r>
                    </a:p>
                    <a:p>
                      <a:pPr marL="800100" lvl="1" indent="-342900">
                        <a:buFont typeface="+mj-lt"/>
                        <a:buAutoNum type="arabicPeriod"/>
                      </a:pPr>
                      <a:r>
                        <a:rPr lang="en-US" sz="1400" dirty="0"/>
                        <a:t>You can typically use different capacity modules between sets. For example, you can use two 1 GB modules as one set and two 512</a:t>
                      </a:r>
                      <a:r>
                        <a:rPr lang="en-US" sz="1400" baseline="0" dirty="0"/>
                        <a:t> </a:t>
                      </a:r>
                      <a:r>
                        <a:rPr lang="en-US" sz="1400" dirty="0"/>
                        <a:t>MB modules in the second set.</a:t>
                      </a:r>
                    </a:p>
                    <a:p>
                      <a:pPr marL="800100" lvl="1" indent="-342900">
                        <a:buFont typeface="+mj-lt"/>
                        <a:buAutoNum type="arabicPeriod"/>
                      </a:pPr>
                      <a:r>
                        <a:rPr lang="en-US" sz="1400" dirty="0"/>
                        <a:t>Install modules in the slots specified in the motherboard documentation. Many motherboards color the slots, with slots used </a:t>
                      </a:r>
                      <a:br>
                        <a:rPr lang="en-US" sz="1400" dirty="0"/>
                      </a:br>
                      <a:r>
                        <a:rPr lang="en-US" sz="1400" dirty="0"/>
                        <a:t>    within a set having the same color.</a:t>
                      </a:r>
                    </a:p>
                    <a:p>
                      <a:endParaRPr lang="en-US" sz="1400"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If you install single memory modules, the system will continue to use the memory, but cannot use the memory in dual-channel mode.</a:t>
                      </a:r>
                    </a:p>
                    <a:p>
                      <a:endParaRPr lang="en-US" sz="1400" dirty="0"/>
                    </a:p>
                  </a:txBody>
                  <a:tcPr/>
                </a:tc>
                <a:extLst>
                  <a:ext uri="{0D108BD9-81ED-4DB2-BD59-A6C34878D82A}">
                    <a16:rowId xmlns:a16="http://schemas.microsoft.com/office/drawing/2014/main" val="1000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Following installation, power on the system and check for errors. Most BIOS programs include a memory count that displays the total </a:t>
                      </a:r>
                      <a:br>
                        <a:rPr lang="en-US" sz="1400" dirty="0"/>
                      </a:br>
                      <a:r>
                        <a:rPr lang="en-US" sz="1400" dirty="0"/>
                        <a:t>   amount of system memory. </a:t>
                      </a:r>
                    </a:p>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endParaRPr lang="en-US" sz="1400" dirty="0"/>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If it does not count the proper amount of memory, you may have installed the memory incorrectly or you </a:t>
                      </a:r>
                      <a:br>
                        <a:rPr lang="en-US" sz="1400" dirty="0"/>
                      </a:br>
                      <a:r>
                        <a:rPr lang="en-US" sz="1400" dirty="0"/>
                        <a:t>   may have a faulty memory module.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Also, if the BIOS generates an error between 200 and 299, the error is a memory error.</a:t>
                      </a:r>
                    </a:p>
                    <a:p>
                      <a:endParaRPr lang="en-US" sz="1400" dirty="0"/>
                    </a:p>
                  </a:txBody>
                  <a:tcPr/>
                </a:tc>
                <a:extLst>
                  <a:ext uri="{0D108BD9-81ED-4DB2-BD59-A6C34878D82A}">
                    <a16:rowId xmlns:a16="http://schemas.microsoft.com/office/drawing/2014/main" val="10003"/>
                  </a:ext>
                </a:extLst>
              </a:tr>
              <a:tr h="370840">
                <a:tc>
                  <a:txBody>
                    <a:bodyPr/>
                    <a:lstStyle/>
                    <a:p>
                      <a:pPr marL="285750" indent="-285750">
                        <a:buFont typeface="Courier New" charset="0"/>
                        <a:buChar char="o"/>
                      </a:pPr>
                      <a:r>
                        <a:rPr lang="en-US" sz="1400" dirty="0"/>
                        <a:t>Most systems will configure memory settings (frequency, voltage, and timing including latency) automatically based on information in </a:t>
                      </a:r>
                      <a:br>
                        <a:rPr lang="en-US" sz="1400" dirty="0"/>
                      </a:br>
                      <a:r>
                        <a:rPr lang="en-US" sz="1400" dirty="0"/>
                        <a:t>   the EEPROM chip. If necessary, edit the BIOS to manually configure memory settings.</a:t>
                      </a:r>
                    </a:p>
                    <a:p>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6713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4613442" cy="523220"/>
          </a:xfrm>
          <a:prstGeom prst="rect">
            <a:avLst/>
          </a:prstGeom>
          <a:noFill/>
        </p:spPr>
        <p:txBody>
          <a:bodyPr wrap="none" rtlCol="0">
            <a:spAutoFit/>
          </a:bodyPr>
          <a:lstStyle/>
          <a:p>
            <a:pPr algn="ctr"/>
            <a:r>
              <a:rPr lang="en-US" sz="2800" b="1" dirty="0"/>
              <a:t>3.9 Memory Troubleshooting:</a:t>
            </a:r>
          </a:p>
        </p:txBody>
      </p:sp>
      <p:sp>
        <p:nvSpPr>
          <p:cNvPr id="6" name="TextBox 5"/>
          <p:cNvSpPr txBox="1"/>
          <p:nvPr/>
        </p:nvSpPr>
        <p:spPr>
          <a:xfrm>
            <a:off x="914400" y="681825"/>
            <a:ext cx="10316930" cy="430887"/>
          </a:xfrm>
          <a:prstGeom prst="rect">
            <a:avLst/>
          </a:prstGeom>
          <a:noFill/>
        </p:spPr>
        <p:txBody>
          <a:bodyPr wrap="square" rtlCol="0">
            <a:spAutoFit/>
          </a:bodyPr>
          <a:lstStyle/>
          <a:p>
            <a:endParaRPr lang="en-US" sz="400" b="1" dirty="0"/>
          </a:p>
          <a:p>
            <a:r>
              <a:rPr lang="en-US" b="1" dirty="0"/>
              <a:t>The following are common signs that a computer needs additional memory:</a:t>
            </a:r>
          </a:p>
        </p:txBody>
      </p:sp>
      <p:graphicFrame>
        <p:nvGraphicFramePr>
          <p:cNvPr id="2" name="Table 1">
            <a:extLst>
              <a:ext uri="{FF2B5EF4-FFF2-40B4-BE49-F238E27FC236}">
                <a16:creationId xmlns:a16="http://schemas.microsoft.com/office/drawing/2014/main" id="{CB67CEC2-89C3-420C-915E-69764A5D34DE}"/>
              </a:ext>
            </a:extLst>
          </p:cNvPr>
          <p:cNvGraphicFramePr>
            <a:graphicFrameLocks noGrp="1"/>
          </p:cNvGraphicFramePr>
          <p:nvPr>
            <p:extLst>
              <p:ext uri="{D42A27DB-BD31-4B8C-83A1-F6EECF244321}">
                <p14:modId xmlns:p14="http://schemas.microsoft.com/office/powerpoint/2010/main" val="3703640218"/>
              </p:ext>
            </p:extLst>
          </p:nvPr>
        </p:nvGraphicFramePr>
        <p:xfrm>
          <a:off x="914400" y="1341102"/>
          <a:ext cx="10316930" cy="4790440"/>
        </p:xfrm>
        <a:graphic>
          <a:graphicData uri="http://schemas.openxmlformats.org/drawingml/2006/table">
            <a:tbl>
              <a:tblPr firstRow="1" bandRow="1">
                <a:tableStyleId>{5C22544A-7EE6-4342-B048-85BDC9FD1C3A}</a:tableStyleId>
              </a:tblPr>
              <a:tblGrid>
                <a:gridCol w="1781673">
                  <a:extLst>
                    <a:ext uri="{9D8B030D-6E8A-4147-A177-3AD203B41FA5}">
                      <a16:colId xmlns:a16="http://schemas.microsoft.com/office/drawing/2014/main" val="4254866619"/>
                    </a:ext>
                  </a:extLst>
                </a:gridCol>
                <a:gridCol w="8535257">
                  <a:extLst>
                    <a:ext uri="{9D8B030D-6E8A-4147-A177-3AD203B41FA5}">
                      <a16:colId xmlns:a16="http://schemas.microsoft.com/office/drawing/2014/main" val="1745654963"/>
                    </a:ext>
                  </a:extLst>
                </a:gridCol>
              </a:tblGrid>
              <a:tr h="370840">
                <a:tc>
                  <a:txBody>
                    <a:bodyPr/>
                    <a:lstStyle/>
                    <a:p>
                      <a:r>
                        <a:rPr lang="en-US" sz="1600" b="1" dirty="0"/>
                        <a:t>Symptom	</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Description</a:t>
                      </a:r>
                    </a:p>
                  </a:txBody>
                  <a:tcPr/>
                </a:tc>
                <a:extLst>
                  <a:ext uri="{0D108BD9-81ED-4DB2-BD59-A6C34878D82A}">
                    <a16:rowId xmlns:a16="http://schemas.microsoft.com/office/drawing/2014/main" val="865580824"/>
                  </a:ext>
                </a:extLst>
              </a:tr>
              <a:tr h="370840">
                <a:tc>
                  <a:txBody>
                    <a:bodyPr/>
                    <a:lstStyle/>
                    <a:p>
                      <a:r>
                        <a:rPr lang="en-US" sz="1600" dirty="0"/>
                        <a:t>High Disk Usage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Some operating systems send data to the hard disk drive if there is not enough physical memory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If you hear the hard drive constantly operating as you work, or if the hard drive light on the front of the system case stays illuminated for long periods of time, you may need to add more physical memory to the computer.</a:t>
                      </a:r>
                    </a:p>
                    <a:p>
                      <a:endParaRPr lang="en-US" sz="1600" dirty="0"/>
                    </a:p>
                  </a:txBody>
                  <a:tcPr/>
                </a:tc>
                <a:extLst>
                  <a:ext uri="{0D108BD9-81ED-4DB2-BD59-A6C34878D82A}">
                    <a16:rowId xmlns:a16="http://schemas.microsoft.com/office/drawing/2014/main" val="3421470613"/>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Not Enough Memory Errors</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If you receive Not Enough Memory or Out of Memory errors when you try to open and use more than one program at a time, you may need more physical memory.</a:t>
                      </a:r>
                    </a:p>
                    <a:p>
                      <a:endParaRPr lang="en-US" sz="1600" dirty="0"/>
                    </a:p>
                  </a:txBody>
                  <a:tcPr/>
                </a:tc>
                <a:extLst>
                  <a:ext uri="{0D108BD9-81ED-4DB2-BD59-A6C34878D82A}">
                    <a16:rowId xmlns:a16="http://schemas.microsoft.com/office/drawing/2014/main" val="3292693918"/>
                  </a:ext>
                </a:extLst>
              </a:tr>
              <a:tr h="370840">
                <a:tc vMerge="1">
                  <a:txBody>
                    <a:bodyPr/>
                    <a:lstStyle/>
                    <a:p>
                      <a:endParaRPr lang="en-US" sz="1600" dirty="0"/>
                    </a:p>
                  </a:txBody>
                  <a:tcPr/>
                </a:tc>
                <a:tc>
                  <a:txBody>
                    <a:bodyPr/>
                    <a:lstStyle/>
                    <a:p>
                      <a:r>
                        <a:rPr lang="en-US" sz="1600" b="1" dirty="0"/>
                        <a:t>Memory problems usually are found in one of the following categories:</a:t>
                      </a:r>
                    </a:p>
                    <a:p>
                      <a:endParaRPr lang="en-US" sz="1600" dirty="0"/>
                    </a:p>
                    <a:p>
                      <a:pPr marL="800100" lvl="1" indent="-342900">
                        <a:buFont typeface="+mj-lt"/>
                        <a:buAutoNum type="arabicPeriod"/>
                      </a:pPr>
                      <a:r>
                        <a:rPr lang="en-US" sz="1600" dirty="0"/>
                        <a:t>Either more memory is installed than the system supports or the CMOS settings are incorrect</a:t>
                      </a:r>
                    </a:p>
                    <a:p>
                      <a:pPr marL="800100" lvl="1" indent="-342900">
                        <a:buFont typeface="+mj-lt"/>
                        <a:buAutoNum type="arabicPeriod"/>
                      </a:pPr>
                      <a:r>
                        <a:rPr lang="en-US" sz="1600" dirty="0"/>
                        <a:t>Incompatible or broken modules</a:t>
                      </a:r>
                    </a:p>
                    <a:p>
                      <a:pPr marL="800100" lvl="1" indent="-342900">
                        <a:buFont typeface="+mj-lt"/>
                        <a:buAutoNum type="arabicPeriod"/>
                      </a:pPr>
                      <a:r>
                        <a:rPr lang="en-US" sz="1600" dirty="0"/>
                        <a:t>Improperly installed modules or dirty or defective sockets</a:t>
                      </a:r>
                    </a:p>
                    <a:p>
                      <a:endParaRPr lang="en-US" sz="1600" dirty="0"/>
                    </a:p>
                  </a:txBody>
                  <a:tcPr/>
                </a:tc>
                <a:extLst>
                  <a:ext uri="{0D108BD9-81ED-4DB2-BD59-A6C34878D82A}">
                    <a16:rowId xmlns:a16="http://schemas.microsoft.com/office/drawing/2014/main" val="397951457"/>
                  </a:ext>
                </a:extLst>
              </a:tr>
            </a:tbl>
          </a:graphicData>
        </a:graphic>
      </p:graphicFrame>
    </p:spTree>
    <p:extLst>
      <p:ext uri="{BB962C8B-B14F-4D97-AF65-F5344CB8AC3E}">
        <p14:creationId xmlns:p14="http://schemas.microsoft.com/office/powerpoint/2010/main" val="287148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4613379" cy="523220"/>
          </a:xfrm>
          <a:prstGeom prst="rect">
            <a:avLst/>
          </a:prstGeom>
          <a:noFill/>
        </p:spPr>
        <p:txBody>
          <a:bodyPr wrap="none" rtlCol="0">
            <a:spAutoFit/>
          </a:bodyPr>
          <a:lstStyle/>
          <a:p>
            <a:pPr algn="ctr"/>
            <a:r>
              <a:rPr lang="en-US" sz="2800" b="1" dirty="0"/>
              <a:t>3.9 Memory Troubleshooting:</a:t>
            </a:r>
          </a:p>
        </p:txBody>
      </p:sp>
      <p:sp>
        <p:nvSpPr>
          <p:cNvPr id="6" name="TextBox 5"/>
          <p:cNvSpPr txBox="1"/>
          <p:nvPr/>
        </p:nvSpPr>
        <p:spPr>
          <a:xfrm>
            <a:off x="351684" y="835189"/>
            <a:ext cx="11610821" cy="369332"/>
          </a:xfrm>
          <a:prstGeom prst="rect">
            <a:avLst/>
          </a:prstGeom>
          <a:noFill/>
        </p:spPr>
        <p:txBody>
          <a:bodyPr wrap="square" rtlCol="0">
            <a:spAutoFit/>
          </a:bodyPr>
          <a:lstStyle/>
          <a:p>
            <a:r>
              <a:rPr lang="en-US" b="1" dirty="0"/>
              <a:t>You should be able to identify memory problems and meanings based on the following errors:</a:t>
            </a:r>
            <a:r>
              <a:rPr lang="en-US" dirty="0"/>
              <a:t>		</a:t>
            </a:r>
            <a:endParaRPr lang="en-US" i="1" dirty="0"/>
          </a:p>
        </p:txBody>
      </p:sp>
      <p:graphicFrame>
        <p:nvGraphicFramePr>
          <p:cNvPr id="2" name="Table 1"/>
          <p:cNvGraphicFramePr>
            <a:graphicFrameLocks noGrp="1"/>
          </p:cNvGraphicFramePr>
          <p:nvPr>
            <p:extLst>
              <p:ext uri="{D42A27DB-BD31-4B8C-83A1-F6EECF244321}">
                <p14:modId xmlns:p14="http://schemas.microsoft.com/office/powerpoint/2010/main" val="492216759"/>
              </p:ext>
            </p:extLst>
          </p:nvPr>
        </p:nvGraphicFramePr>
        <p:xfrm>
          <a:off x="681181" y="1365885"/>
          <a:ext cx="9626601" cy="4937760"/>
        </p:xfrm>
        <a:graphic>
          <a:graphicData uri="http://schemas.openxmlformats.org/drawingml/2006/table">
            <a:tbl>
              <a:tblPr firstRow="1" bandRow="1">
                <a:tableStyleId>{5C22544A-7EE6-4342-B048-85BDC9FD1C3A}</a:tableStyleId>
              </a:tblPr>
              <a:tblGrid>
                <a:gridCol w="2405282">
                  <a:extLst>
                    <a:ext uri="{9D8B030D-6E8A-4147-A177-3AD203B41FA5}">
                      <a16:colId xmlns:a16="http://schemas.microsoft.com/office/drawing/2014/main" val="20000"/>
                    </a:ext>
                  </a:extLst>
                </a:gridCol>
                <a:gridCol w="7221319">
                  <a:extLst>
                    <a:ext uri="{9D8B030D-6E8A-4147-A177-3AD203B41FA5}">
                      <a16:colId xmlns:a16="http://schemas.microsoft.com/office/drawing/2014/main" val="20001"/>
                    </a:ext>
                  </a:extLst>
                </a:gridCol>
              </a:tblGrid>
              <a:tr h="370840">
                <a:tc>
                  <a:txBody>
                    <a:bodyPr/>
                    <a:lstStyle/>
                    <a:p>
                      <a:r>
                        <a:rPr lang="en-US" sz="1400" b="1" dirty="0"/>
                        <a:t>Error</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p>
                      <a:endParaRPr lang="en-US" sz="1400"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The system boot fails and sounds a beep code</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Either no memory is installed or the memory was not detected.</a:t>
                      </a:r>
                      <a:endParaRPr lang="en-US" sz="1400" b="1" dirty="0"/>
                    </a:p>
                    <a:p>
                      <a:endParaRPr lang="en-US" sz="1400" dirty="0"/>
                    </a:p>
                  </a:txBody>
                  <a:tcPr/>
                </a:tc>
                <a:extLst>
                  <a:ext uri="{0D108BD9-81ED-4DB2-BD59-A6C34878D82A}">
                    <a16:rowId xmlns:a16="http://schemas.microsoft.com/office/drawing/2014/main" val="10001"/>
                  </a:ext>
                </a:extLst>
              </a:tr>
              <a:tr h="370840">
                <a:tc>
                  <a:txBody>
                    <a:bodyPr/>
                    <a:lstStyle/>
                    <a:p>
                      <a:r>
                        <a:rPr lang="en-US" sz="1400" dirty="0"/>
                        <a:t>The system boots, but the display remains blank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Either a card or memory module is not seated, or the system includes unsupported memory.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Non-parity RAM is incompatible with ECC memory and SDRAM is incompatible with EDO memory.</a:t>
                      </a:r>
                    </a:p>
                    <a:p>
                      <a:endParaRPr lang="en-US" sz="14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The system boots, but the memory count is incorrect</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The POST failed to recognize all of the memory.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This can happen with</a:t>
                      </a:r>
                      <a:r>
                        <a:rPr lang="en-US" sz="1400" baseline="0" dirty="0"/>
                        <a:t> </a:t>
                      </a:r>
                      <a:r>
                        <a:rPr lang="en-US" sz="1400" dirty="0"/>
                        <a:t>incompatible memory installation.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Remember to avoid combining dual-bank with single-bank memory.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If any problem is detected during system boot, check the BIOS settings.</a:t>
                      </a:r>
                    </a:p>
                    <a:p>
                      <a:endParaRPr lang="en-US" sz="1400" dirty="0"/>
                    </a:p>
                  </a:txBody>
                  <a:tcPr/>
                </a:tc>
                <a:extLst>
                  <a:ext uri="{0D108BD9-81ED-4DB2-BD59-A6C34878D82A}">
                    <a16:rowId xmlns:a16="http://schemas.microsoft.com/office/drawing/2014/main" val="10003"/>
                  </a:ext>
                </a:extLst>
              </a:tr>
              <a:tr h="370840">
                <a:tc>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Note: </a:t>
                      </a:r>
                      <a:r>
                        <a:rPr lang="en-US" sz="1400" i="1" dirty="0"/>
                        <a:t>The system will only check for memory installed in memory slots on the motherboard. Memory that is on expansion cards or installed on other devices will not be counted and tested.</a:t>
                      </a:r>
                    </a:p>
                    <a:p>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54220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4613442" cy="523220"/>
          </a:xfrm>
          <a:prstGeom prst="rect">
            <a:avLst/>
          </a:prstGeom>
          <a:noFill/>
        </p:spPr>
        <p:txBody>
          <a:bodyPr wrap="none" rtlCol="0">
            <a:spAutoFit/>
          </a:bodyPr>
          <a:lstStyle/>
          <a:p>
            <a:pPr algn="ctr"/>
            <a:r>
              <a:rPr lang="en-US" sz="2800" b="1" dirty="0"/>
              <a:t>3.9 Memory Troubleshooting:</a:t>
            </a:r>
          </a:p>
        </p:txBody>
      </p:sp>
      <p:sp>
        <p:nvSpPr>
          <p:cNvPr id="6" name="TextBox 5"/>
          <p:cNvSpPr txBox="1"/>
          <p:nvPr/>
        </p:nvSpPr>
        <p:spPr>
          <a:xfrm>
            <a:off x="834797" y="844616"/>
            <a:ext cx="10522408" cy="369332"/>
          </a:xfrm>
          <a:prstGeom prst="rect">
            <a:avLst/>
          </a:prstGeom>
          <a:noFill/>
        </p:spPr>
        <p:txBody>
          <a:bodyPr wrap="square" rtlCol="0">
            <a:spAutoFit/>
          </a:bodyPr>
          <a:lstStyle/>
          <a:p>
            <a:r>
              <a:rPr lang="en-US" b="1" dirty="0"/>
              <a:t>You should be able to identify memory problems and meanings based on the following errors:</a:t>
            </a:r>
            <a:endParaRPr lang="en-US" dirty="0"/>
          </a:p>
        </p:txBody>
      </p:sp>
      <p:graphicFrame>
        <p:nvGraphicFramePr>
          <p:cNvPr id="2" name="Table 1">
            <a:extLst>
              <a:ext uri="{FF2B5EF4-FFF2-40B4-BE49-F238E27FC236}">
                <a16:creationId xmlns:a16="http://schemas.microsoft.com/office/drawing/2014/main" id="{06422B53-5FAA-4052-AEE3-B88957A14115}"/>
              </a:ext>
            </a:extLst>
          </p:cNvPr>
          <p:cNvGraphicFramePr>
            <a:graphicFrameLocks noGrp="1"/>
          </p:cNvGraphicFramePr>
          <p:nvPr>
            <p:extLst>
              <p:ext uri="{D42A27DB-BD31-4B8C-83A1-F6EECF244321}">
                <p14:modId xmlns:p14="http://schemas.microsoft.com/office/powerpoint/2010/main" val="420202748"/>
              </p:ext>
            </p:extLst>
          </p:nvPr>
        </p:nvGraphicFramePr>
        <p:xfrm>
          <a:off x="834796" y="1481264"/>
          <a:ext cx="10522408" cy="4761537"/>
        </p:xfrm>
        <a:graphic>
          <a:graphicData uri="http://schemas.openxmlformats.org/drawingml/2006/table">
            <a:tbl>
              <a:tblPr firstRow="1" bandRow="1">
                <a:tableStyleId>{5C22544A-7EE6-4342-B048-85BDC9FD1C3A}</a:tableStyleId>
              </a:tblPr>
              <a:tblGrid>
                <a:gridCol w="2458392">
                  <a:extLst>
                    <a:ext uri="{9D8B030D-6E8A-4147-A177-3AD203B41FA5}">
                      <a16:colId xmlns:a16="http://schemas.microsoft.com/office/drawing/2014/main" val="4022892116"/>
                    </a:ext>
                  </a:extLst>
                </a:gridCol>
                <a:gridCol w="8064016">
                  <a:extLst>
                    <a:ext uri="{9D8B030D-6E8A-4147-A177-3AD203B41FA5}">
                      <a16:colId xmlns:a16="http://schemas.microsoft.com/office/drawing/2014/main" val="2090448340"/>
                    </a:ext>
                  </a:extLst>
                </a:gridCol>
              </a:tblGrid>
              <a:tr h="750881">
                <a:tc>
                  <a:txBody>
                    <a:bodyPr/>
                    <a:lstStyle/>
                    <a:p>
                      <a:r>
                        <a:rPr lang="en-US" b="1" dirty="0"/>
                        <a:t>Error Messages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Explantion</a:t>
                      </a:r>
                      <a:endParaRPr lang="en-US" b="1" dirty="0"/>
                    </a:p>
                    <a:p>
                      <a:endParaRPr lang="en-US" dirty="0"/>
                    </a:p>
                  </a:txBody>
                  <a:tcPr/>
                </a:tc>
                <a:extLst>
                  <a:ext uri="{0D108BD9-81ED-4DB2-BD59-A6C34878D82A}">
                    <a16:rowId xmlns:a16="http://schemas.microsoft.com/office/drawing/2014/main" val="680344210"/>
                  </a:ext>
                </a:extLst>
              </a:tr>
              <a:tr h="965418">
                <a:tc>
                  <a:txBody>
                    <a:bodyPr/>
                    <a:lstStyle/>
                    <a:p>
                      <a:pPr lvl="0"/>
                      <a:r>
                        <a:rPr lang="en-US" sz="1600" dirty="0"/>
                        <a:t>Memory mismatch 	</a:t>
                      </a:r>
                    </a:p>
                    <a:p>
                      <a:r>
                        <a:rPr lang="en-US" sz="1600" dirty="0"/>
                        <a:t>    error</a:t>
                      </a:r>
                    </a:p>
                    <a:p>
                      <a:endParaRPr lang="en-US" sz="1600" dirty="0"/>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These messages usually indicate a failing module or discrepancies between new and old memory.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Avoid the latter problem by not mixing new and old memory.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Ensure that the memory is functioning properly and is compatible with the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If the memory is good and fully compatible, these error messages could mean that the motherboard has a problem.</a:t>
                      </a:r>
                    </a:p>
                    <a:p>
                      <a:pPr algn="l"/>
                      <a:endParaRPr lang="en-US" sz="1600" dirty="0"/>
                    </a:p>
                  </a:txBody>
                  <a:tcPr anchor="ctr"/>
                </a:tc>
                <a:extLst>
                  <a:ext uri="{0D108BD9-81ED-4DB2-BD59-A6C34878D82A}">
                    <a16:rowId xmlns:a16="http://schemas.microsoft.com/office/drawing/2014/main" val="3640979490"/>
                  </a:ext>
                </a:extLst>
              </a:tr>
              <a:tr h="679368">
                <a:tc>
                  <a:txBody>
                    <a:bodyPr/>
                    <a:lstStyle/>
                    <a:p>
                      <a:r>
                        <a:rPr lang="en-US" sz="1600" dirty="0"/>
                        <a:t>Memory parity interrupt at </a:t>
                      </a:r>
                      <a:r>
                        <a:rPr lang="en-US" sz="1600" i="1" dirty="0"/>
                        <a:t>x</a:t>
                      </a:r>
                      <a:endParaRPr lang="en-US" sz="1600" dirty="0"/>
                    </a:p>
                  </a:txBody>
                  <a:tcPr/>
                </a:tc>
                <a:tc vMerge="1">
                  <a:txBody>
                    <a:bodyPr/>
                    <a:lstStyle/>
                    <a:p>
                      <a:endParaRPr lang="en-US" sz="1600" dirty="0"/>
                    </a:p>
                  </a:txBody>
                  <a:tcPr/>
                </a:tc>
                <a:extLst>
                  <a:ext uri="{0D108BD9-81ED-4DB2-BD59-A6C34878D82A}">
                    <a16:rowId xmlns:a16="http://schemas.microsoft.com/office/drawing/2014/main" val="3327197832"/>
                  </a:ext>
                </a:extLst>
              </a:tr>
              <a:tr h="435034">
                <a:tc>
                  <a:txBody>
                    <a:bodyPr/>
                    <a:lstStyle/>
                    <a:p>
                      <a:r>
                        <a:rPr lang="en-US" sz="1600" dirty="0"/>
                        <a:t>Memory address error at </a:t>
                      </a:r>
                      <a:r>
                        <a:rPr lang="en-US" sz="1600" i="1" dirty="0"/>
                        <a:t>x</a:t>
                      </a:r>
                      <a:endParaRPr lang="en-US" sz="1600" dirty="0"/>
                    </a:p>
                  </a:txBody>
                  <a:tcPr/>
                </a:tc>
                <a:tc vMerge="1">
                  <a:txBody>
                    <a:bodyPr/>
                    <a:lstStyle/>
                    <a:p>
                      <a:endParaRPr lang="en-US" sz="1600" dirty="0"/>
                    </a:p>
                  </a:txBody>
                  <a:tcPr/>
                </a:tc>
                <a:extLst>
                  <a:ext uri="{0D108BD9-81ED-4DB2-BD59-A6C34878D82A}">
                    <a16:rowId xmlns:a16="http://schemas.microsoft.com/office/drawing/2014/main" val="3415684684"/>
                  </a:ext>
                </a:extLst>
              </a:tr>
              <a:tr h="965418">
                <a:tc>
                  <a:txBody>
                    <a:bodyPr/>
                    <a:lstStyle/>
                    <a:p>
                      <a:r>
                        <a:rPr lang="en-US" sz="1600" dirty="0"/>
                        <a:t>Memory failure at </a:t>
                      </a:r>
                      <a:r>
                        <a:rPr lang="en-US" sz="1600" i="1" dirty="0"/>
                        <a:t>x</a:t>
                      </a:r>
                      <a:r>
                        <a:rPr lang="en-US" sz="1600" dirty="0"/>
                        <a:t>, read </a:t>
                      </a:r>
                      <a:r>
                        <a:rPr lang="en-US" sz="1600" i="1" dirty="0"/>
                        <a:t>y</a:t>
                      </a:r>
                      <a:r>
                        <a:rPr lang="en-US" sz="1600" dirty="0"/>
                        <a:t>, expecting </a:t>
                      </a:r>
                      <a:r>
                        <a:rPr lang="en-US" sz="1600" i="1" dirty="0"/>
                        <a:t>z</a:t>
                      </a:r>
                      <a:endParaRPr lang="en-US" sz="1600" dirty="0"/>
                    </a:p>
                    <a:p>
                      <a:endParaRPr lang="en-US" sz="1600" dirty="0"/>
                    </a:p>
                  </a:txBody>
                  <a:tcPr/>
                </a:tc>
                <a:tc vMerge="1">
                  <a:txBody>
                    <a:bodyPr/>
                    <a:lstStyle/>
                    <a:p>
                      <a:endParaRPr lang="en-US" sz="1600" dirty="0"/>
                    </a:p>
                  </a:txBody>
                  <a:tcPr/>
                </a:tc>
                <a:extLst>
                  <a:ext uri="{0D108BD9-81ED-4DB2-BD59-A6C34878D82A}">
                    <a16:rowId xmlns:a16="http://schemas.microsoft.com/office/drawing/2014/main" val="66158760"/>
                  </a:ext>
                </a:extLst>
              </a:tr>
              <a:tr h="965418">
                <a:tc>
                  <a:txBody>
                    <a:bodyPr/>
                    <a:lstStyle/>
                    <a:p>
                      <a:r>
                        <a:rPr lang="en-US" sz="1600" dirty="0"/>
                        <a:t>o Memory verify </a:t>
                      </a:r>
                    </a:p>
                    <a:p>
                      <a:r>
                        <a:rPr lang="en-US" sz="1600" dirty="0"/>
                        <a:t>   error at </a:t>
                      </a:r>
                      <a:r>
                        <a:rPr lang="en-US" sz="1600" i="1" dirty="0"/>
                        <a:t>x</a:t>
                      </a:r>
                    </a:p>
                    <a:p>
                      <a:endParaRPr lang="en-US" sz="1600" dirty="0"/>
                    </a:p>
                  </a:txBody>
                  <a:tcPr/>
                </a:tc>
                <a:tc vMerge="1">
                  <a:txBody>
                    <a:bodyPr/>
                    <a:lstStyle/>
                    <a:p>
                      <a:endParaRPr lang="en-US" sz="1600" dirty="0"/>
                    </a:p>
                  </a:txBody>
                  <a:tcPr/>
                </a:tc>
                <a:extLst>
                  <a:ext uri="{0D108BD9-81ED-4DB2-BD59-A6C34878D82A}">
                    <a16:rowId xmlns:a16="http://schemas.microsoft.com/office/drawing/2014/main" val="631484505"/>
                  </a:ext>
                </a:extLst>
              </a:tr>
            </a:tbl>
          </a:graphicData>
        </a:graphic>
      </p:graphicFrame>
    </p:spTree>
    <p:extLst>
      <p:ext uri="{BB962C8B-B14F-4D97-AF65-F5344CB8AC3E}">
        <p14:creationId xmlns:p14="http://schemas.microsoft.com/office/powerpoint/2010/main" val="1546574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4091" y="140214"/>
            <a:ext cx="4613379" cy="523220"/>
          </a:xfrm>
          <a:prstGeom prst="rect">
            <a:avLst/>
          </a:prstGeom>
          <a:noFill/>
        </p:spPr>
        <p:txBody>
          <a:bodyPr wrap="none" rtlCol="0">
            <a:spAutoFit/>
          </a:bodyPr>
          <a:lstStyle/>
          <a:p>
            <a:pPr algn="ctr"/>
            <a:r>
              <a:rPr lang="en-US" sz="2800" b="1" dirty="0"/>
              <a:t>3.9 Memory </a:t>
            </a:r>
            <a:r>
              <a:rPr lang="en-US" sz="2800" b="1"/>
              <a:t>Troubleshooting:</a:t>
            </a:r>
            <a:endParaRPr lang="en-US" sz="2800" b="1" dirty="0"/>
          </a:p>
        </p:txBody>
      </p:sp>
      <p:sp>
        <p:nvSpPr>
          <p:cNvPr id="6" name="TextBox 5"/>
          <p:cNvSpPr txBox="1"/>
          <p:nvPr/>
        </p:nvSpPr>
        <p:spPr>
          <a:xfrm>
            <a:off x="928318" y="694430"/>
            <a:ext cx="11374151" cy="2308324"/>
          </a:xfrm>
          <a:prstGeom prst="rect">
            <a:avLst/>
          </a:prstGeom>
          <a:noFill/>
        </p:spPr>
        <p:txBody>
          <a:bodyPr wrap="square" rtlCol="0">
            <a:spAutoFit/>
          </a:bodyPr>
          <a:lstStyle/>
          <a:p>
            <a:r>
              <a:rPr lang="en-US" b="1" dirty="0"/>
              <a:t>You should be able to identify memory problems and meanings based on the following errors:</a:t>
            </a:r>
          </a:p>
          <a:p>
            <a:endParaRPr lang="en-US" b="1" dirty="0"/>
          </a:p>
          <a:p>
            <a:r>
              <a:rPr lang="en-US" b="1" dirty="0"/>
              <a:t>			</a:t>
            </a:r>
          </a:p>
          <a:p>
            <a:pPr lvl="0"/>
            <a:r>
              <a:rPr lang="en-US" dirty="0"/>
              <a:t>			</a:t>
            </a:r>
          </a:p>
          <a:p>
            <a:pPr lvl="0"/>
            <a:r>
              <a:rPr lang="en-US" dirty="0"/>
              <a:t>			</a:t>
            </a:r>
          </a:p>
          <a:p>
            <a:pPr lvl="0"/>
            <a:r>
              <a:rPr lang="en-US" dirty="0"/>
              <a:t>			</a:t>
            </a:r>
            <a:endParaRPr lang="en-US" b="1" dirty="0"/>
          </a:p>
          <a:p>
            <a:endParaRPr lang="en-US" b="1" dirty="0"/>
          </a:p>
          <a:p>
            <a:r>
              <a:rPr lang="en-US" b="1" dirty="0"/>
              <a:t>			</a:t>
            </a:r>
            <a:endParaRPr lang="en-US" b="1" i="1" dirty="0"/>
          </a:p>
        </p:txBody>
      </p:sp>
      <p:graphicFrame>
        <p:nvGraphicFramePr>
          <p:cNvPr id="2" name="Table 1"/>
          <p:cNvGraphicFramePr>
            <a:graphicFrameLocks noGrp="1"/>
          </p:cNvGraphicFramePr>
          <p:nvPr>
            <p:extLst>
              <p:ext uri="{D42A27DB-BD31-4B8C-83A1-F6EECF244321}">
                <p14:modId xmlns:p14="http://schemas.microsoft.com/office/powerpoint/2010/main" val="1922616035"/>
              </p:ext>
            </p:extLst>
          </p:nvPr>
        </p:nvGraphicFramePr>
        <p:xfrm>
          <a:off x="898994" y="1278610"/>
          <a:ext cx="10343572" cy="5080626"/>
        </p:xfrm>
        <a:graphic>
          <a:graphicData uri="http://schemas.openxmlformats.org/drawingml/2006/table">
            <a:tbl>
              <a:tblPr firstRow="1" bandRow="1">
                <a:tableStyleId>{5C22544A-7EE6-4342-B048-85BDC9FD1C3A}</a:tableStyleId>
              </a:tblPr>
              <a:tblGrid>
                <a:gridCol w="2121608">
                  <a:extLst>
                    <a:ext uri="{9D8B030D-6E8A-4147-A177-3AD203B41FA5}">
                      <a16:colId xmlns:a16="http://schemas.microsoft.com/office/drawing/2014/main" val="20000"/>
                    </a:ext>
                  </a:extLst>
                </a:gridCol>
                <a:gridCol w="678562">
                  <a:extLst>
                    <a:ext uri="{9D8B030D-6E8A-4147-A177-3AD203B41FA5}">
                      <a16:colId xmlns:a16="http://schemas.microsoft.com/office/drawing/2014/main" val="20001"/>
                    </a:ext>
                  </a:extLst>
                </a:gridCol>
                <a:gridCol w="7543402">
                  <a:extLst>
                    <a:ext uri="{9D8B030D-6E8A-4147-A177-3AD203B41FA5}">
                      <a16:colId xmlns:a16="http://schemas.microsoft.com/office/drawing/2014/main" val="20002"/>
                    </a:ext>
                  </a:extLst>
                </a:gridCol>
              </a:tblGrid>
              <a:tr h="74255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Software errors include:</a:t>
                      </a:r>
                    </a:p>
                    <a:p>
                      <a:endParaRPr lang="en-US" sz="1600" dirty="0"/>
                    </a:p>
                  </a:txBody>
                  <a:tcPr/>
                </a:tc>
                <a:tc hMerge="1">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0"/>
                  </a:ext>
                </a:extLst>
              </a:tr>
              <a:tr h="742553">
                <a:tc rowSpan="5">
                  <a:txBody>
                    <a:bodyPr/>
                    <a:lstStyle/>
                    <a:p>
                      <a:pPr algn="ctr"/>
                      <a:r>
                        <a:rPr lang="en-US" sz="2000" b="1" dirty="0"/>
                        <a:t>Software-generated</a:t>
                      </a:r>
                      <a:r>
                        <a:rPr lang="en-US" sz="2000" b="1" baseline="0" dirty="0"/>
                        <a:t> </a:t>
                      </a:r>
                    </a:p>
                    <a:p>
                      <a:pPr algn="ctr"/>
                      <a:r>
                        <a:rPr lang="en-US" sz="2000" b="1" dirty="0"/>
                        <a:t>memory problems</a:t>
                      </a:r>
                    </a:p>
                    <a:p>
                      <a:endParaRPr lang="en-US" sz="1600" dirty="0"/>
                    </a:p>
                  </a:txBody>
                  <a:tcPr vert="vert270" anchor="ct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600" dirty="0"/>
                        <a:t>Registry error - Parts of the registry are written to faulty sections of RAM.</a:t>
                      </a:r>
                    </a:p>
                    <a:p>
                      <a:pPr marL="285750" indent="-285750">
                        <a:buFont typeface="Courier New" charset="0"/>
                        <a:buChar char="o"/>
                      </a:pPr>
                      <a:endParaRPr lang="en-US" sz="1600" dirty="0"/>
                    </a:p>
                  </a:txBody>
                  <a:tcPr/>
                </a:tc>
                <a:tc hMerge="1">
                  <a:txBody>
                    <a:bodyPr/>
                    <a:lstStyle/>
                    <a:p>
                      <a:endParaRPr lang="en-US"/>
                    </a:p>
                  </a:txBody>
                  <a:tcPr/>
                </a:tc>
                <a:extLst>
                  <a:ext uri="{0D108BD9-81ED-4DB2-BD59-A6C34878D82A}">
                    <a16:rowId xmlns:a16="http://schemas.microsoft.com/office/drawing/2014/main" val="10001"/>
                  </a:ext>
                </a:extLst>
              </a:tr>
              <a:tr h="742553">
                <a:tc vMerge="1">
                  <a:txBody>
                    <a:bodyPr/>
                    <a:lstStyle/>
                    <a:p>
                      <a:endParaRPr lang="en-US" dirty="0"/>
                    </a:p>
                  </a:txBody>
                  <a:tcPr/>
                </a:tc>
                <a:tc gridSpan="2">
                  <a:txBody>
                    <a:bodyPr/>
                    <a:lstStyle/>
                    <a:p>
                      <a:pPr marL="285750" indent="-285750">
                        <a:buFont typeface="Courier New" charset="0"/>
                        <a:buChar char="o"/>
                      </a:pPr>
                      <a:r>
                        <a:rPr lang="en-US" sz="1600" dirty="0"/>
                        <a:t>Exception error - A software bug can cause this type of error.</a:t>
                      </a:r>
                    </a:p>
                    <a:p>
                      <a:pPr marL="285750" indent="-285750">
                        <a:buFont typeface="Courier New" charset="0"/>
                        <a:buChar char="o"/>
                      </a:pPr>
                      <a:endParaRPr lang="en-US" sz="1600" dirty="0"/>
                    </a:p>
                  </a:txBody>
                  <a:tcPr/>
                </a:tc>
                <a:tc hMerge="1">
                  <a:txBody>
                    <a:bodyPr/>
                    <a:lstStyle/>
                    <a:p>
                      <a:endParaRPr lang="en-US"/>
                    </a:p>
                  </a:txBody>
                  <a:tcPr/>
                </a:tc>
                <a:extLst>
                  <a:ext uri="{0D108BD9-81ED-4DB2-BD59-A6C34878D82A}">
                    <a16:rowId xmlns:a16="http://schemas.microsoft.com/office/drawing/2014/main" val="10002"/>
                  </a:ext>
                </a:extLst>
              </a:tr>
              <a:tr h="742553">
                <a:tc vMerge="1">
                  <a:txBody>
                    <a:bodyPr/>
                    <a:lstStyle/>
                    <a:p>
                      <a:endParaRPr lang="en-US" dirty="0"/>
                    </a:p>
                  </a:txBody>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600" dirty="0"/>
                        <a:t>General-protection fault - A software bug can cause this type of error.</a:t>
                      </a:r>
                    </a:p>
                    <a:p>
                      <a:pPr marL="285750" indent="-285750">
                        <a:buFont typeface="Courier New" charset="0"/>
                        <a:buChar char="o"/>
                      </a:pPr>
                      <a:endParaRPr lang="en-US" sz="1600" dirty="0"/>
                    </a:p>
                  </a:txBody>
                  <a:tcPr/>
                </a:tc>
                <a:tc hMerge="1">
                  <a:txBody>
                    <a:bodyPr/>
                    <a:lstStyle/>
                    <a:p>
                      <a:endParaRPr lang="en-US"/>
                    </a:p>
                  </a:txBody>
                  <a:tcPr/>
                </a:tc>
                <a:extLst>
                  <a:ext uri="{0D108BD9-81ED-4DB2-BD59-A6C34878D82A}">
                    <a16:rowId xmlns:a16="http://schemas.microsoft.com/office/drawing/2014/main" val="10003"/>
                  </a:ext>
                </a:extLst>
              </a:tr>
              <a:tr h="742553">
                <a:tc vMerge="1">
                  <a:txBody>
                    <a:bodyPr/>
                    <a:lstStyle/>
                    <a:p>
                      <a:endParaRPr lang="en-US" dirty="0"/>
                    </a:p>
                  </a:txBody>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600" dirty="0"/>
                        <a:t>Page fault - A software bug can cause this type of error.</a:t>
                      </a:r>
                    </a:p>
                    <a:p>
                      <a:pPr marL="285750" indent="-285750">
                        <a:buFont typeface="Courier New" charset="0"/>
                        <a:buChar char="o"/>
                      </a:pPr>
                      <a:endParaRPr lang="en-US" sz="1600" dirty="0"/>
                    </a:p>
                  </a:txBody>
                  <a:tcPr/>
                </a:tc>
                <a:tc hMerge="1">
                  <a:txBody>
                    <a:bodyPr/>
                    <a:lstStyle/>
                    <a:p>
                      <a:endParaRPr lang="en-US"/>
                    </a:p>
                  </a:txBody>
                  <a:tcPr/>
                </a:tc>
                <a:extLst>
                  <a:ext uri="{0D108BD9-81ED-4DB2-BD59-A6C34878D82A}">
                    <a16:rowId xmlns:a16="http://schemas.microsoft.com/office/drawing/2014/main" val="10004"/>
                  </a:ext>
                </a:extLst>
              </a:tr>
              <a:tr h="1367861">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Note: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t>For software errors, check to see if the memory address indicated in the error is consistently the same. If so, check the memory. Otherwise, reboot the system or update the software.</a:t>
                      </a:r>
                      <a:endParaRPr lang="en-US" sz="1600" b="1" i="1" dirty="0"/>
                    </a:p>
                    <a:p>
                      <a:endParaRPr lang="en-US" sz="16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91714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7609" y="129823"/>
            <a:ext cx="4613379" cy="523220"/>
          </a:xfrm>
          <a:prstGeom prst="rect">
            <a:avLst/>
          </a:prstGeom>
          <a:noFill/>
        </p:spPr>
        <p:txBody>
          <a:bodyPr wrap="none" rtlCol="0">
            <a:spAutoFit/>
          </a:bodyPr>
          <a:lstStyle/>
          <a:p>
            <a:pPr algn="ctr"/>
            <a:r>
              <a:rPr lang="en-US" sz="2800" b="1" dirty="0"/>
              <a:t>3.9 Memory Troubleshooting:</a:t>
            </a:r>
          </a:p>
        </p:txBody>
      </p:sp>
      <p:graphicFrame>
        <p:nvGraphicFramePr>
          <p:cNvPr id="2" name="Table 1"/>
          <p:cNvGraphicFramePr>
            <a:graphicFrameLocks noGrp="1"/>
          </p:cNvGraphicFramePr>
          <p:nvPr>
            <p:extLst>
              <p:ext uri="{D42A27DB-BD31-4B8C-83A1-F6EECF244321}">
                <p14:modId xmlns:p14="http://schemas.microsoft.com/office/powerpoint/2010/main" val="677788823"/>
              </p:ext>
            </p:extLst>
          </p:nvPr>
        </p:nvGraphicFramePr>
        <p:xfrm>
          <a:off x="786807" y="774252"/>
          <a:ext cx="10445766" cy="4480560"/>
        </p:xfrm>
        <a:graphic>
          <a:graphicData uri="http://schemas.openxmlformats.org/drawingml/2006/table">
            <a:tbl>
              <a:tblPr firstRow="1" bandRow="1">
                <a:tableStyleId>{5C22544A-7EE6-4342-B048-85BDC9FD1C3A}</a:tableStyleId>
              </a:tblPr>
              <a:tblGrid>
                <a:gridCol w="1468020">
                  <a:extLst>
                    <a:ext uri="{9D8B030D-6E8A-4147-A177-3AD203B41FA5}">
                      <a16:colId xmlns:a16="http://schemas.microsoft.com/office/drawing/2014/main" val="20000"/>
                    </a:ext>
                  </a:extLst>
                </a:gridCol>
                <a:gridCol w="8977746">
                  <a:extLst>
                    <a:ext uri="{9D8B030D-6E8A-4147-A177-3AD203B41FA5}">
                      <a16:colId xmlns:a16="http://schemas.microsoft.com/office/drawing/2014/main" val="20001"/>
                    </a:ext>
                  </a:extLst>
                </a:gridCol>
              </a:tblGrid>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You should be able to identify memory problems and meanings based on the following errors:</a:t>
                      </a:r>
                    </a:p>
                    <a:p>
                      <a:endParaRPr lang="en-US" sz="1400" dirty="0"/>
                    </a:p>
                  </a:txBody>
                  <a:tcPr/>
                </a:tc>
                <a:tc hMerge="1">
                  <a:txBody>
                    <a:bodyPr/>
                    <a:lstStyle/>
                    <a:p>
                      <a:endParaRPr lang="en-US" sz="1400" dirty="0"/>
                    </a:p>
                  </a:txBody>
                  <a:tcPr/>
                </a:tc>
                <a:extLst>
                  <a:ext uri="{0D108BD9-81ED-4DB2-BD59-A6C34878D82A}">
                    <a16:rowId xmlns:a16="http://schemas.microsoft.com/office/drawing/2014/main" val="10000"/>
                  </a:ext>
                </a:extLst>
              </a:tr>
              <a:tr h="370840">
                <a:tc rowSpan="6">
                  <a:txBody>
                    <a:bodyPr/>
                    <a:lstStyle/>
                    <a:p>
                      <a:pPr algn="ctr"/>
                      <a:r>
                        <a:rPr lang="en-US" sz="2400" b="1" dirty="0"/>
                        <a:t>Inte</a:t>
                      </a:r>
                      <a:r>
                        <a:rPr lang="en-US" sz="2000" b="1" dirty="0"/>
                        <a:t>rmittent problems </a:t>
                      </a: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One of the tougher detection challenges is the intermittent occurrence of error messages, crashes, or sudden reboots.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The trouble in diagnosing this situation is the number of potential problems, including timing, heat, corrosion, fluctuating power, loose connections, EMI, or a combination of these problems.</a:t>
                      </a:r>
                    </a:p>
                    <a:p>
                      <a:endParaRPr lang="en-US" sz="1400" dirty="0"/>
                    </a:p>
                  </a:txBody>
                  <a:tcPr/>
                </a:tc>
                <a:extLst>
                  <a:ext uri="{0D108BD9-81ED-4DB2-BD59-A6C34878D82A}">
                    <a16:rowId xmlns:a16="http://schemas.microsoft.com/office/drawing/2014/main" val="10001"/>
                  </a:ext>
                </a:extLst>
              </a:tr>
              <a:tr h="370840">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You should be familiar with this list of critical times when memory problems manifest themselves:</a:t>
                      </a:r>
                    </a:p>
                    <a:p>
                      <a:endParaRPr lang="en-US" sz="1400" dirty="0"/>
                    </a:p>
                  </a:txBody>
                  <a:tcPr/>
                </a:tc>
                <a:extLst>
                  <a:ext uri="{0D108BD9-81ED-4DB2-BD59-A6C34878D82A}">
                    <a16:rowId xmlns:a16="http://schemas.microsoft.com/office/drawing/2014/main" val="10002"/>
                  </a:ext>
                </a:extLst>
              </a:tr>
              <a:tr h="370840">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First boot of a new computer. Memory is not properly seated, missing, or the motherboard is defective.</a:t>
                      </a:r>
                    </a:p>
                    <a:p>
                      <a:endParaRPr lang="en-US" sz="1400" dirty="0"/>
                    </a:p>
                  </a:txBody>
                  <a:tcPr/>
                </a:tc>
                <a:extLst>
                  <a:ext uri="{0D108BD9-81ED-4DB2-BD59-A6C34878D82A}">
                    <a16:rowId xmlns:a16="http://schemas.microsoft.com/office/drawing/2014/main" val="10003"/>
                  </a:ext>
                </a:extLst>
              </a:tr>
              <a:tr h="370840">
                <a:tc vMerge="1">
                  <a:txBody>
                    <a:bodyPr/>
                    <a:lstStyle/>
                    <a:p>
                      <a:endParaRPr lang="en-US" sz="1400" dirty="0"/>
                    </a:p>
                  </a:txBody>
                  <a:tcPr/>
                </a:tc>
                <a:tc>
                  <a:txBody>
                    <a:bodyPr/>
                    <a:lstStyle/>
                    <a:p>
                      <a:pPr lvl="0"/>
                      <a:r>
                        <a:rPr lang="en-US" sz="1400" dirty="0"/>
                        <a:t>After a memory upgrade. Ensure that the memory is compatible and was installed and configured properly.</a:t>
                      </a:r>
                    </a:p>
                    <a:p>
                      <a:endParaRPr lang="en-US" sz="1400" dirty="0"/>
                    </a:p>
                  </a:txBody>
                  <a:tcPr/>
                </a:tc>
                <a:extLst>
                  <a:ext uri="{0D108BD9-81ED-4DB2-BD59-A6C34878D82A}">
                    <a16:rowId xmlns:a16="http://schemas.microsoft.com/office/drawing/2014/main" val="10004"/>
                  </a:ext>
                </a:extLst>
              </a:tr>
              <a:tr h="370840">
                <a:tc vMerge="1">
                  <a:txBody>
                    <a:bodyPr/>
                    <a:lstStyle/>
                    <a:p>
                      <a:endParaRPr lang="en-US" sz="1400" dirty="0"/>
                    </a:p>
                  </a:txBody>
                  <a:tcPr/>
                </a:tc>
                <a:tc>
                  <a:txBody>
                    <a:bodyPr/>
                    <a:lstStyle/>
                    <a:p>
                      <a:pPr lvl="0"/>
                      <a:r>
                        <a:rPr lang="en-US" sz="1400" dirty="0"/>
                        <a:t>After software installation. New software requires more memory and can cause problems.</a:t>
                      </a:r>
                    </a:p>
                    <a:p>
                      <a:endParaRPr lang="en-US" sz="1400" dirty="0"/>
                    </a:p>
                  </a:txBody>
                  <a:tcPr/>
                </a:tc>
                <a:extLst>
                  <a:ext uri="{0D108BD9-81ED-4DB2-BD59-A6C34878D82A}">
                    <a16:rowId xmlns:a16="http://schemas.microsoft.com/office/drawing/2014/main" val="10005"/>
                  </a:ext>
                </a:extLst>
              </a:tr>
              <a:tr h="370840">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After hardware installation or removal. Incompletely or improperly installed hardware can cause errors that appear to</a:t>
                      </a:r>
                      <a:br>
                        <a:rPr lang="en-US" sz="1400" dirty="0"/>
                      </a:br>
                      <a:r>
                        <a:rPr lang="en-US" sz="1400" dirty="0"/>
                        <a:t>   be memory related.</a:t>
                      </a:r>
                    </a:p>
                    <a:p>
                      <a:endParaRPr lang="en-US" sz="1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77524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2608406" cy="523220"/>
          </a:xfrm>
          <a:prstGeom prst="rect">
            <a:avLst/>
          </a:prstGeom>
          <a:noFill/>
        </p:spPr>
        <p:txBody>
          <a:bodyPr wrap="none" rtlCol="0">
            <a:spAutoFit/>
          </a:bodyPr>
          <a:lstStyle/>
          <a:p>
            <a:pPr algn="ctr"/>
            <a:r>
              <a:rPr lang="en-US" sz="2800" b="1" dirty="0"/>
              <a:t>3.10 BIOS / UEFI</a:t>
            </a:r>
          </a:p>
        </p:txBody>
      </p:sp>
      <p:sp>
        <p:nvSpPr>
          <p:cNvPr id="6" name="TextBox 5"/>
          <p:cNvSpPr txBox="1"/>
          <p:nvPr/>
        </p:nvSpPr>
        <p:spPr>
          <a:xfrm>
            <a:off x="780278" y="673825"/>
            <a:ext cx="10401299" cy="369332"/>
          </a:xfrm>
          <a:prstGeom prst="rect">
            <a:avLst/>
          </a:prstGeom>
          <a:noFill/>
        </p:spPr>
        <p:txBody>
          <a:bodyPr wrap="square" rtlCol="0">
            <a:spAutoFit/>
          </a:bodyPr>
          <a:lstStyle/>
          <a:p>
            <a:r>
              <a:rPr lang="en-US" b="1" dirty="0"/>
              <a:t>You should know the following facts about the UEFI, BIOS, EEPROM, and </a:t>
            </a:r>
            <a:r>
              <a:rPr lang="en-US" b="1"/>
              <a:t>CMOS:</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2557458726"/>
              </p:ext>
            </p:extLst>
          </p:nvPr>
        </p:nvGraphicFramePr>
        <p:xfrm>
          <a:off x="780278" y="1173480"/>
          <a:ext cx="10401299" cy="4931898"/>
        </p:xfrm>
        <a:graphic>
          <a:graphicData uri="http://schemas.openxmlformats.org/drawingml/2006/table">
            <a:tbl>
              <a:tblPr firstRow="1" bandRow="1">
                <a:tableStyleId>{5C22544A-7EE6-4342-B048-85BDC9FD1C3A}</a:tableStyleId>
              </a:tblPr>
              <a:tblGrid>
                <a:gridCol w="1880803">
                  <a:extLst>
                    <a:ext uri="{9D8B030D-6E8A-4147-A177-3AD203B41FA5}">
                      <a16:colId xmlns:a16="http://schemas.microsoft.com/office/drawing/2014/main" val="20000"/>
                    </a:ext>
                  </a:extLst>
                </a:gridCol>
                <a:gridCol w="5695128">
                  <a:extLst>
                    <a:ext uri="{9D8B030D-6E8A-4147-A177-3AD203B41FA5}">
                      <a16:colId xmlns:a16="http://schemas.microsoft.com/office/drawing/2014/main" val="20001"/>
                    </a:ext>
                  </a:extLst>
                </a:gridCol>
                <a:gridCol w="2825368">
                  <a:extLst>
                    <a:ext uri="{9D8B030D-6E8A-4147-A177-3AD203B41FA5}">
                      <a16:colId xmlns:a16="http://schemas.microsoft.com/office/drawing/2014/main" val="2776606351"/>
                    </a:ext>
                  </a:extLst>
                </a:gridCol>
              </a:tblGrid>
              <a:tr h="411932">
                <a:tc>
                  <a:txBody>
                    <a:bodyPr/>
                    <a:lstStyle/>
                    <a:p>
                      <a:r>
                        <a:rPr lang="en-US" sz="1400" b="1" dirty="0"/>
                        <a:t>Component</a:t>
                      </a:r>
                      <a:endParaRPr lang="en-US" sz="14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a:t>Description</a:t>
                      </a:r>
                      <a:endParaRPr lang="en-US" sz="1400" b="1" dirty="0"/>
                    </a:p>
                  </a:txBody>
                  <a:tcPr/>
                </a:tc>
                <a:tc hMerge="1">
                  <a:txBody>
                    <a:bodyPr/>
                    <a:lstStyle/>
                    <a:p>
                      <a:endParaRPr lang="en-US"/>
                    </a:p>
                  </a:txBody>
                  <a:tcPr/>
                </a:tc>
                <a:extLst>
                  <a:ext uri="{0D108BD9-81ED-4DB2-BD59-A6C34878D82A}">
                    <a16:rowId xmlns:a16="http://schemas.microsoft.com/office/drawing/2014/main" val="10000"/>
                  </a:ext>
                </a:extLst>
              </a:tr>
              <a:tr h="411932">
                <a:tc rowSpan="10">
                  <a:txBody>
                    <a:bodyPr/>
                    <a:lstStyle/>
                    <a:p>
                      <a:pPr algn="ctr"/>
                      <a:r>
                        <a:rPr lang="en-US" sz="2000" b="1" dirty="0"/>
                        <a:t>Unified Extensible Firmware</a:t>
                      </a:r>
                    </a:p>
                    <a:p>
                      <a:pPr algn="ctr"/>
                      <a:r>
                        <a:rPr lang="en-US" sz="2000" b="1" dirty="0"/>
                        <a:t> Interface) (UEFI)</a:t>
                      </a:r>
                    </a:p>
                  </a:txBody>
                  <a:tcPr vert="vert270" anchor="ctr"/>
                </a:tc>
                <a:tc gridSpan="2">
                  <a:txBody>
                    <a:bodyPr/>
                    <a:lstStyle/>
                    <a:p>
                      <a:r>
                        <a:rPr lang="en-US" sz="1400"/>
                        <a:t> The UEFI was designed to replace the BIOS. Important things about UEFI are:</a:t>
                      </a:r>
                      <a:endParaRPr lang="en-US" sz="1400" dirty="0"/>
                    </a:p>
                  </a:txBody>
                  <a:tcPr/>
                </a:tc>
                <a:tc hMerge="1">
                  <a:txBody>
                    <a:bodyPr/>
                    <a:lstStyle/>
                    <a:p>
                      <a:endParaRPr lang="en-US"/>
                    </a:p>
                  </a:txBody>
                  <a:tcPr/>
                </a:tc>
                <a:extLst>
                  <a:ext uri="{0D108BD9-81ED-4DB2-BD59-A6C34878D82A}">
                    <a16:rowId xmlns:a16="http://schemas.microsoft.com/office/drawing/2014/main" val="10001"/>
                  </a:ext>
                </a:extLst>
              </a:tr>
              <a:tr h="411932">
                <a:tc vMerge="1">
                  <a:txBody>
                    <a:bodyPr/>
                    <a:lstStyle/>
                    <a:p>
                      <a:endParaRPr lang="en-US" sz="14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t>o The UEFI is firmware</a:t>
                      </a:r>
                      <a:endParaRPr lang="en-US" sz="1400" dirty="0"/>
                    </a:p>
                  </a:txBody>
                  <a:tcPr/>
                </a:tc>
                <a:tc hMerge="1">
                  <a:txBody>
                    <a:bodyPr/>
                    <a:lstStyle/>
                    <a:p>
                      <a:endParaRPr lang="en-US"/>
                    </a:p>
                  </a:txBody>
                  <a:tcPr/>
                </a:tc>
                <a:extLst>
                  <a:ext uri="{0D108BD9-81ED-4DB2-BD59-A6C34878D82A}">
                    <a16:rowId xmlns:a16="http://schemas.microsoft.com/office/drawing/2014/main" val="10002"/>
                  </a:ext>
                </a:extLst>
              </a:tr>
              <a:tr h="411932">
                <a:tc vMerge="1">
                  <a:txBody>
                    <a:bodyPr/>
                    <a:lstStyle/>
                    <a:p>
                      <a:endParaRPr lang="en-US" sz="14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t>o The UEFI program controls the startup process and loads the operating system into memory.</a:t>
                      </a:r>
                      <a:endParaRPr lang="en-US" sz="1400" dirty="0"/>
                    </a:p>
                  </a:txBody>
                  <a:tcPr/>
                </a:tc>
                <a:tc hMerge="1">
                  <a:txBody>
                    <a:bodyPr/>
                    <a:lstStyle/>
                    <a:p>
                      <a:endParaRPr lang="en-US"/>
                    </a:p>
                  </a:txBody>
                  <a:tcPr/>
                </a:tc>
                <a:extLst>
                  <a:ext uri="{0D108BD9-81ED-4DB2-BD59-A6C34878D82A}">
                    <a16:rowId xmlns:a16="http://schemas.microsoft.com/office/drawing/2014/main" val="10003"/>
                  </a:ext>
                </a:extLst>
              </a:tr>
              <a:tr h="411932">
                <a:tc vMerge="1">
                  <a:txBody>
                    <a:bodyPr/>
                    <a:lstStyle/>
                    <a:p>
                      <a:endParaRPr lang="en-US" sz="1400" dirty="0"/>
                    </a:p>
                  </a:txBody>
                  <a:tcPr/>
                </a:tc>
                <a:tc gridSpan="2">
                  <a:txBody>
                    <a:bodyPr/>
                    <a:lstStyle/>
                    <a:p>
                      <a:r>
                        <a:rPr lang="en-US" sz="1400"/>
                        <a:t>o The UEFI design improves the software interoperability and the address limitations of BIOS.</a:t>
                      </a:r>
                      <a:endParaRPr lang="en-US" sz="1400" dirty="0"/>
                    </a:p>
                  </a:txBody>
                  <a:tcPr/>
                </a:tc>
                <a:tc hMerge="1">
                  <a:txBody>
                    <a:bodyPr/>
                    <a:lstStyle/>
                    <a:p>
                      <a:endParaRPr lang="en-US"/>
                    </a:p>
                  </a:txBody>
                  <a:tcPr/>
                </a:tc>
                <a:extLst>
                  <a:ext uri="{0D108BD9-81ED-4DB2-BD59-A6C34878D82A}">
                    <a16:rowId xmlns:a16="http://schemas.microsoft.com/office/drawing/2014/main" val="10004"/>
                  </a:ext>
                </a:extLst>
              </a:tr>
              <a:tr h="411932">
                <a:tc vMerge="1">
                  <a:txBody>
                    <a:bodyPr/>
                    <a:lstStyle/>
                    <a:p>
                      <a:endParaRPr lang="en-US" sz="140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o The UEFI provides better security to protect against bootkit (malware attacks on the boot process) attacks.</a:t>
                      </a:r>
                      <a:endParaRPr lang="en-US" sz="1400" dirty="0"/>
                    </a:p>
                  </a:txBody>
                  <a:tcPr/>
                </a:tc>
                <a:tc hMerge="1">
                  <a:txBody>
                    <a:bodyPr/>
                    <a:lstStyle/>
                    <a:p>
                      <a:endParaRPr lang="en-US"/>
                    </a:p>
                  </a:txBody>
                  <a:tcPr/>
                </a:tc>
                <a:extLst>
                  <a:ext uri="{0D108BD9-81ED-4DB2-BD59-A6C34878D82A}">
                    <a16:rowId xmlns:a16="http://schemas.microsoft.com/office/drawing/2014/main" val="10005"/>
                  </a:ext>
                </a:extLst>
              </a:tr>
              <a:tr h="411932">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 The UEFI provides faster startup times.</a:t>
                      </a:r>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10006"/>
                  </a:ext>
                </a:extLst>
              </a:tr>
              <a:tr h="411932">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 The UEFI supports drives larger than 2.2 terabytes.</a:t>
                      </a: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10007"/>
                  </a:ext>
                </a:extLst>
              </a:tr>
              <a:tr h="411932">
                <a:tc vMerge="1">
                  <a:txBody>
                    <a:bodyPr/>
                    <a:lstStyle/>
                    <a:p>
                      <a:endParaRPr lang="en-US" sz="1400" dirty="0"/>
                    </a:p>
                  </a:txBody>
                  <a:tcPr/>
                </a:tc>
                <a:tc>
                  <a:txBody>
                    <a:bodyPr/>
                    <a:lstStyle/>
                    <a:p>
                      <a:r>
                        <a:rPr lang="en-US" sz="1400" dirty="0"/>
                        <a:t>o The UEFI supports 64-bit firmware device drivers.</a:t>
                      </a:r>
                    </a:p>
                  </a:txBody>
                  <a:tcPr/>
                </a:tc>
                <a:tc vMerge="1">
                  <a:txBody>
                    <a:bodyPr/>
                    <a:lstStyle/>
                    <a:p>
                      <a:endParaRPr lang="en-US" sz="1400" dirty="0"/>
                    </a:p>
                  </a:txBody>
                  <a:tcPr/>
                </a:tc>
                <a:extLst>
                  <a:ext uri="{0D108BD9-81ED-4DB2-BD59-A6C34878D82A}">
                    <a16:rowId xmlns:a16="http://schemas.microsoft.com/office/drawing/2014/main" val="10008"/>
                  </a:ext>
                </a:extLst>
              </a:tr>
              <a:tr h="411932">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 The UEFI is compatible with both BIOS and UEFI hardware.</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10009"/>
                  </a:ext>
                </a:extLst>
              </a:tr>
              <a:tr h="812578">
                <a:tc vMerge="1">
                  <a:txBody>
                    <a:bodyPr/>
                    <a:lstStyle/>
                    <a:p>
                      <a:endParaRPr lang="en-US" sz="14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 You should check for UEFI updates from manufacturers frequently. Updating the UEFI (called </a:t>
                      </a:r>
                      <a:r>
                        <a:rPr lang="en-US" sz="1400" i="1" dirty="0"/>
                        <a:t>flashing </a:t>
                      </a:r>
                      <a:r>
                        <a:rPr lang="en-US" sz="1400" dirty="0"/>
                        <a:t>the UEFI) makes new features available.</a:t>
                      </a:r>
                      <a:endParaRPr lang="en-US" sz="1400" b="1" dirty="0"/>
                    </a:p>
                    <a:p>
                      <a:endParaRPr lang="en-US" sz="1400" dirty="0"/>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pic>
        <p:nvPicPr>
          <p:cNvPr id="5" name="Picture 4">
            <a:hlinkClick r:id="rId2"/>
            <a:extLst>
              <a:ext uri="{FF2B5EF4-FFF2-40B4-BE49-F238E27FC236}">
                <a16:creationId xmlns:a16="http://schemas.microsoft.com/office/drawing/2014/main" id="{072A954A-9462-46A6-8BA4-58C4B0CAF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4160" y="3798276"/>
            <a:ext cx="2378256" cy="1335504"/>
          </a:xfrm>
          <a:prstGeom prst="rect">
            <a:avLst/>
          </a:prstGeom>
        </p:spPr>
      </p:pic>
    </p:spTree>
    <p:extLst>
      <p:ext uri="{BB962C8B-B14F-4D97-AF65-F5344CB8AC3E}">
        <p14:creationId xmlns:p14="http://schemas.microsoft.com/office/powerpoint/2010/main" val="3149451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2608406" cy="523220"/>
          </a:xfrm>
          <a:prstGeom prst="rect">
            <a:avLst/>
          </a:prstGeom>
          <a:noFill/>
        </p:spPr>
        <p:txBody>
          <a:bodyPr wrap="none" rtlCol="0">
            <a:spAutoFit/>
          </a:bodyPr>
          <a:lstStyle/>
          <a:p>
            <a:pPr algn="ctr"/>
            <a:r>
              <a:rPr lang="en-US" sz="2800" b="1" dirty="0"/>
              <a:t>3.10 BIOS / UEFI</a:t>
            </a:r>
          </a:p>
        </p:txBody>
      </p:sp>
      <p:sp>
        <p:nvSpPr>
          <p:cNvPr id="6" name="TextBox 5"/>
          <p:cNvSpPr txBox="1"/>
          <p:nvPr/>
        </p:nvSpPr>
        <p:spPr>
          <a:xfrm>
            <a:off x="330168" y="813674"/>
            <a:ext cx="11374151" cy="2308324"/>
          </a:xfrm>
          <a:prstGeom prst="rect">
            <a:avLst/>
          </a:prstGeom>
          <a:noFill/>
        </p:spPr>
        <p:txBody>
          <a:bodyPr wrap="square" rtlCol="0">
            <a:spAutoFit/>
          </a:bodyPr>
          <a:lstStyle/>
          <a:p>
            <a:r>
              <a:rPr lang="en-US" b="1" dirty="0"/>
              <a:t>You should know the following facts about the UEFI, BIOS, EEPROM, and CMOS:</a:t>
            </a:r>
          </a:p>
          <a:p>
            <a:endParaRPr lang="en-US" b="1" dirty="0"/>
          </a:p>
          <a:p>
            <a:r>
              <a:rPr lang="en-US" b="1" dirty="0"/>
              <a:t>		</a:t>
            </a:r>
            <a:r>
              <a:rPr lang="en-US" dirty="0"/>
              <a:t>		</a:t>
            </a:r>
            <a:endParaRPr lang="en-US" sz="1000" dirty="0"/>
          </a:p>
          <a:p>
            <a:pPr lvl="0"/>
            <a:r>
              <a:rPr lang="en-US" dirty="0"/>
              <a:t>			</a:t>
            </a:r>
            <a:endParaRPr lang="en-US" sz="1000" dirty="0"/>
          </a:p>
          <a:p>
            <a:pPr lvl="0"/>
            <a:r>
              <a:rPr lang="en-US" dirty="0"/>
              <a:t>			</a:t>
            </a:r>
            <a:endParaRPr lang="en-US" sz="1000" dirty="0"/>
          </a:p>
          <a:p>
            <a:pPr lvl="0"/>
            <a:r>
              <a:rPr lang="en-US" dirty="0"/>
              <a:t>			</a:t>
            </a:r>
            <a:endParaRPr lang="en-US" sz="1000" dirty="0"/>
          </a:p>
          <a:p>
            <a:pPr lvl="0"/>
            <a:r>
              <a:rPr lang="en-US" dirty="0"/>
              <a:t>			</a:t>
            </a:r>
            <a:endParaRPr lang="en-US" sz="1000" dirty="0"/>
          </a:p>
          <a:p>
            <a:r>
              <a:rPr lang="en-US" dirty="0"/>
              <a:t>			</a:t>
            </a:r>
          </a:p>
        </p:txBody>
      </p:sp>
      <p:graphicFrame>
        <p:nvGraphicFramePr>
          <p:cNvPr id="2" name="Table 1"/>
          <p:cNvGraphicFramePr>
            <a:graphicFrameLocks noGrp="1"/>
          </p:cNvGraphicFramePr>
          <p:nvPr>
            <p:extLst>
              <p:ext uri="{D42A27DB-BD31-4B8C-83A1-F6EECF244321}">
                <p14:modId xmlns:p14="http://schemas.microsoft.com/office/powerpoint/2010/main" val="1487098695"/>
              </p:ext>
            </p:extLst>
          </p:nvPr>
        </p:nvGraphicFramePr>
        <p:xfrm>
          <a:off x="743526" y="1363903"/>
          <a:ext cx="10572173" cy="5186680"/>
        </p:xfrm>
        <a:graphic>
          <a:graphicData uri="http://schemas.openxmlformats.org/drawingml/2006/table">
            <a:tbl>
              <a:tblPr firstRow="1" bandRow="1">
                <a:tableStyleId>{5C22544A-7EE6-4342-B048-85BDC9FD1C3A}</a:tableStyleId>
              </a:tblPr>
              <a:tblGrid>
                <a:gridCol w="2100919">
                  <a:extLst>
                    <a:ext uri="{9D8B030D-6E8A-4147-A177-3AD203B41FA5}">
                      <a16:colId xmlns:a16="http://schemas.microsoft.com/office/drawing/2014/main" val="20000"/>
                    </a:ext>
                  </a:extLst>
                </a:gridCol>
                <a:gridCol w="8471254">
                  <a:extLst>
                    <a:ext uri="{9D8B030D-6E8A-4147-A177-3AD203B41FA5}">
                      <a16:colId xmlns:a16="http://schemas.microsoft.com/office/drawing/2014/main" val="20001"/>
                    </a:ext>
                  </a:extLst>
                </a:gridCol>
              </a:tblGrid>
              <a:tr h="370840">
                <a:tc>
                  <a:txBody>
                    <a:bodyPr/>
                    <a:lstStyle/>
                    <a:p>
                      <a:r>
                        <a:rPr lang="en-US" sz="1400" b="1" dirty="0"/>
                        <a:t>Component</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txBody>
                  <a:tcPr/>
                </a:tc>
                <a:extLst>
                  <a:ext uri="{0D108BD9-81ED-4DB2-BD59-A6C34878D82A}">
                    <a16:rowId xmlns:a16="http://schemas.microsoft.com/office/drawing/2014/main" val="10000"/>
                  </a:ext>
                </a:extLst>
              </a:tr>
              <a:tr h="370840">
                <a:tc rowSpan="6">
                  <a:txBody>
                    <a:bodyPr/>
                    <a:lstStyle/>
                    <a:p>
                      <a:pPr algn="ctr"/>
                      <a:r>
                        <a:rPr lang="en-US" sz="2000" b="1" dirty="0"/>
                        <a:t>Basic Input Output System (BIOS) </a:t>
                      </a: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The BIOS is a legacy program stored in a read-only memory (ROM) chip that the CPU automatically loads and executes when it receives power.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Important things to know about the BIOS are:</a:t>
                      </a:r>
                    </a:p>
                    <a:p>
                      <a:endParaRPr lang="en-US" sz="1400" dirty="0"/>
                    </a:p>
                  </a:txBody>
                  <a:tcPr/>
                </a:tc>
                <a:extLst>
                  <a:ext uri="{0D108BD9-81ED-4DB2-BD59-A6C34878D82A}">
                    <a16:rowId xmlns:a16="http://schemas.microsoft.com/office/drawing/2014/main" val="10001"/>
                  </a:ext>
                </a:extLst>
              </a:tr>
              <a:tr h="370840">
                <a:tc vMerge="1">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The BIOS program controls the startup process and loads the operating system into memory.</a:t>
                      </a:r>
                    </a:p>
                    <a:p>
                      <a:pPr marL="285750" indent="-285750">
                        <a:buFont typeface="Courier New" charset="0"/>
                        <a:buChar char="o"/>
                      </a:pPr>
                      <a:endParaRPr lang="en-US" sz="1400" dirty="0"/>
                    </a:p>
                  </a:txBody>
                  <a:tcPr/>
                </a:tc>
                <a:extLst>
                  <a:ext uri="{0D108BD9-81ED-4DB2-BD59-A6C34878D82A}">
                    <a16:rowId xmlns:a16="http://schemas.microsoft.com/office/drawing/2014/main" val="10002"/>
                  </a:ext>
                </a:extLst>
              </a:tr>
              <a:tr h="370840">
                <a:tc vMerge="1">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The BIOS is firmware.</a:t>
                      </a:r>
                    </a:p>
                    <a:p>
                      <a:pPr marL="285750" indent="-285750">
                        <a:buFont typeface="Courier New" charset="0"/>
                        <a:buChar char="o"/>
                      </a:pPr>
                      <a:endParaRPr lang="en-US" sz="1400" dirty="0"/>
                    </a:p>
                  </a:txBody>
                  <a:tcPr/>
                </a:tc>
                <a:extLst>
                  <a:ext uri="{0D108BD9-81ED-4DB2-BD59-A6C34878D82A}">
                    <a16:rowId xmlns:a16="http://schemas.microsoft.com/office/drawing/2014/main" val="10003"/>
                  </a:ext>
                </a:extLst>
              </a:tr>
              <a:tr h="370840">
                <a:tc vMerge="1">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You should check for BIOS updates from manufacturers frequently. </a:t>
                      </a:r>
                    </a:p>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endParaRPr lang="en-US" sz="1400" dirty="0"/>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Updating the BIOS (called </a:t>
                      </a:r>
                      <a:r>
                        <a:rPr lang="en-US" sz="1400" i="1" dirty="0"/>
                        <a:t>flashing </a:t>
                      </a:r>
                      <a:r>
                        <a:rPr lang="en-US" sz="1400" dirty="0"/>
                        <a:t>the BIOS) makes new features available, such as allowing the BIOS to recognize newer hardware devices.</a:t>
                      </a:r>
                    </a:p>
                    <a:p>
                      <a:pPr marL="285750" indent="-285750">
                        <a:buFont typeface="Courier New" charset="0"/>
                        <a:buChar char="o"/>
                      </a:pPr>
                      <a:endParaRPr lang="en-US" sz="1400" dirty="0"/>
                    </a:p>
                  </a:txBody>
                  <a:tcPr/>
                </a:tc>
                <a:extLst>
                  <a:ext uri="{0D108BD9-81ED-4DB2-BD59-A6C34878D82A}">
                    <a16:rowId xmlns:a16="http://schemas.microsoft.com/office/drawing/2014/main" val="10004"/>
                  </a:ext>
                </a:extLst>
              </a:tr>
              <a:tr h="370840">
                <a:tc vMerge="1">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Most BIOS chips vary from 265 KB to 1 MB in size.</a:t>
                      </a:r>
                    </a:p>
                    <a:p>
                      <a:pPr marL="285750" indent="-285750">
                        <a:buFont typeface="Courier New" charset="0"/>
                        <a:buChar char="o"/>
                      </a:pPr>
                      <a:endParaRPr lang="en-US" sz="1400" dirty="0"/>
                    </a:p>
                  </a:txBody>
                  <a:tcPr/>
                </a:tc>
                <a:extLst>
                  <a:ext uri="{0D108BD9-81ED-4DB2-BD59-A6C34878D82A}">
                    <a16:rowId xmlns:a16="http://schemas.microsoft.com/office/drawing/2014/main" val="10005"/>
                  </a:ext>
                </a:extLst>
              </a:tr>
              <a:tr h="370840">
                <a:tc vMerge="1">
                  <a:txBody>
                    <a:bodyPr/>
                    <a:lstStyle/>
                    <a:p>
                      <a:endParaRPr lang="en-US" sz="16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Video cards include a BIOS chip on the device. </a:t>
                      </a:r>
                    </a:p>
                    <a:p>
                      <a:pPr marL="285750" marR="0" indent="-285750" algn="l" defTabSz="914400" rtl="0" eaLnBrk="1" fontAlgn="auto" latinLnBrk="0" hangingPunct="1">
                        <a:lnSpc>
                          <a:spcPct val="100000"/>
                        </a:lnSpc>
                        <a:spcBef>
                          <a:spcPts val="0"/>
                        </a:spcBef>
                        <a:spcAft>
                          <a:spcPts val="0"/>
                        </a:spcAft>
                        <a:buClrTx/>
                        <a:buSzTx/>
                        <a:buFont typeface="Courier New" charset="0"/>
                        <a:buChar char="o"/>
                        <a:tabLst/>
                        <a:defRPr/>
                      </a:pPr>
                      <a:endParaRPr lang="en-US" sz="1400" dirty="0"/>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These devices have their own ROM chip called an </a:t>
                      </a:r>
                      <a:r>
                        <a:rPr lang="en-US" sz="1400" i="1" dirty="0" err="1"/>
                        <a:t>option</a:t>
                      </a:r>
                      <a:r>
                        <a:rPr lang="en-US" sz="1400" dirty="0" err="1"/>
                        <a:t>ROM</a:t>
                      </a:r>
                      <a:r>
                        <a:rPr lang="en-US" sz="1400" dirty="0"/>
                        <a:t> (</a:t>
                      </a:r>
                      <a:r>
                        <a:rPr lang="en-US" sz="1400" dirty="0" err="1"/>
                        <a:t>OpROM</a:t>
                      </a:r>
                      <a:r>
                        <a:rPr lang="en-US" sz="1400" dirty="0"/>
                        <a:t>).</a:t>
                      </a:r>
                    </a:p>
                    <a:p>
                      <a:pPr marL="285750" indent="-285750">
                        <a:buFont typeface="Courier New" charset="0"/>
                        <a:buChar char="o"/>
                      </a:pPr>
                      <a:endParaRPr lang="en-US" sz="1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1249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2224" y="140896"/>
            <a:ext cx="3914598" cy="523220"/>
          </a:xfrm>
          <a:prstGeom prst="rect">
            <a:avLst/>
          </a:prstGeom>
          <a:noFill/>
        </p:spPr>
        <p:txBody>
          <a:bodyPr wrap="none" rtlCol="0">
            <a:spAutoFit/>
          </a:bodyPr>
          <a:lstStyle/>
          <a:p>
            <a:r>
              <a:rPr lang="en-US" sz="2800" b="1" dirty="0"/>
              <a:t>3.7 Memory: (continued)</a:t>
            </a:r>
          </a:p>
        </p:txBody>
      </p:sp>
      <p:sp>
        <p:nvSpPr>
          <p:cNvPr id="6" name="TextBox 5"/>
          <p:cNvSpPr txBox="1"/>
          <p:nvPr/>
        </p:nvSpPr>
        <p:spPr>
          <a:xfrm>
            <a:off x="650662" y="808295"/>
            <a:ext cx="10877724" cy="584775"/>
          </a:xfrm>
          <a:prstGeom prst="rect">
            <a:avLst/>
          </a:prstGeom>
          <a:noFill/>
        </p:spPr>
        <p:txBody>
          <a:bodyPr wrap="square" rtlCol="0">
            <a:spAutoFit/>
          </a:bodyPr>
          <a:lstStyle/>
          <a:p>
            <a:r>
              <a:rPr lang="en-US" sz="1600" b="1" dirty="0"/>
              <a:t>All system memory used in personal computers is DRAM. Individual DRAM chips are packaged onto a board that contains circuitry for reading and writing to the memory. You should be aware of the following standards for DRAM:</a:t>
            </a:r>
            <a:r>
              <a:rPr lang="en-US" sz="1600" dirty="0"/>
              <a:t>	</a:t>
            </a:r>
            <a:endParaRPr lang="en-US" sz="1600" i="1" dirty="0"/>
          </a:p>
        </p:txBody>
      </p:sp>
      <p:graphicFrame>
        <p:nvGraphicFramePr>
          <p:cNvPr id="2" name="Table 1"/>
          <p:cNvGraphicFramePr>
            <a:graphicFrameLocks noGrp="1"/>
          </p:cNvGraphicFramePr>
          <p:nvPr>
            <p:extLst>
              <p:ext uri="{D42A27DB-BD31-4B8C-83A1-F6EECF244321}">
                <p14:modId xmlns:p14="http://schemas.microsoft.com/office/powerpoint/2010/main" val="2385971171"/>
              </p:ext>
            </p:extLst>
          </p:nvPr>
        </p:nvGraphicFramePr>
        <p:xfrm>
          <a:off x="650661" y="1537249"/>
          <a:ext cx="10877724" cy="4481587"/>
        </p:xfrm>
        <a:graphic>
          <a:graphicData uri="http://schemas.openxmlformats.org/drawingml/2006/table">
            <a:tbl>
              <a:tblPr firstRow="1" bandRow="1">
                <a:tableStyleId>{5C22544A-7EE6-4342-B048-85BDC9FD1C3A}</a:tableStyleId>
              </a:tblPr>
              <a:tblGrid>
                <a:gridCol w="1490655">
                  <a:extLst>
                    <a:ext uri="{9D8B030D-6E8A-4147-A177-3AD203B41FA5}">
                      <a16:colId xmlns:a16="http://schemas.microsoft.com/office/drawing/2014/main" val="3276528650"/>
                    </a:ext>
                  </a:extLst>
                </a:gridCol>
                <a:gridCol w="2291788">
                  <a:extLst>
                    <a:ext uri="{9D8B030D-6E8A-4147-A177-3AD203B41FA5}">
                      <a16:colId xmlns:a16="http://schemas.microsoft.com/office/drawing/2014/main" val="3120950796"/>
                    </a:ext>
                  </a:extLst>
                </a:gridCol>
                <a:gridCol w="7095281">
                  <a:extLst>
                    <a:ext uri="{9D8B030D-6E8A-4147-A177-3AD203B41FA5}">
                      <a16:colId xmlns:a16="http://schemas.microsoft.com/office/drawing/2014/main" val="412816333"/>
                    </a:ext>
                  </a:extLst>
                </a:gridCol>
              </a:tblGrid>
              <a:tr h="658613">
                <a:tc>
                  <a:txBody>
                    <a:bodyPr/>
                    <a:lstStyle/>
                    <a:p>
                      <a:r>
                        <a:rPr lang="en-US" sz="1400" b="1" dirty="0"/>
                        <a:t>Hardware Image</a:t>
                      </a:r>
                      <a:endParaRPr lang="en-US" sz="1400" dirty="0"/>
                    </a:p>
                  </a:txBody>
                  <a:tcPr/>
                </a:tc>
                <a:tc>
                  <a:txBody>
                    <a:bodyPr/>
                    <a:lstStyle/>
                    <a:p>
                      <a:r>
                        <a:rPr lang="en-US" sz="1400" b="1" dirty="0"/>
                        <a:t>Standard</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p>
                      <a:endParaRPr lang="en-US" sz="1400" dirty="0"/>
                    </a:p>
                  </a:txBody>
                  <a:tcPr/>
                </a:tc>
                <a:extLst>
                  <a:ext uri="{0D108BD9-81ED-4DB2-BD59-A6C34878D82A}">
                    <a16:rowId xmlns:a16="http://schemas.microsoft.com/office/drawing/2014/main" val="1520354745"/>
                  </a:ext>
                </a:extLst>
              </a:tr>
              <a:tr h="781732">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DDR (Double Data Rate</a:t>
                      </a:r>
                    </a:p>
                    <a:p>
                      <a:r>
                        <a:rPr lang="en-US" sz="1400" dirty="0"/>
                        <a:t>Synchronous Dynamic RAM</a:t>
                      </a:r>
                    </a:p>
                  </a:txBody>
                  <a:tcPr/>
                </a:tc>
                <a:tc>
                  <a:txBody>
                    <a:bodyPr/>
                    <a:lstStyle/>
                    <a:p>
                      <a:r>
                        <a:rPr lang="en-US" sz="1400" dirty="0"/>
                        <a:t>DDR is a variation of the original synchronous DRAM (SDRAM).</a:t>
                      </a:r>
                    </a:p>
                  </a:txBody>
                  <a:tcPr/>
                </a:tc>
                <a:extLst>
                  <a:ext uri="{0D108BD9-81ED-4DB2-BD59-A6C34878D82A}">
                    <a16:rowId xmlns:a16="http://schemas.microsoft.com/office/drawing/2014/main" val="35051909"/>
                  </a:ext>
                </a:extLst>
              </a:tr>
              <a:tr h="2285774">
                <a:tc vMerge="1">
                  <a:txBody>
                    <a:bodyPr/>
                    <a:lstStyle/>
                    <a:p>
                      <a:endParaRPr lang="en-US" sz="1400" dirty="0"/>
                    </a:p>
                  </a:txBody>
                  <a:tcPr/>
                </a:tc>
                <a:tc vMerge="1">
                  <a:txBody>
                    <a:bodyPr/>
                    <a:lstStyle/>
                    <a:p>
                      <a:endParaRPr lang="en-US" sz="1400" dirty="0"/>
                    </a:p>
                  </a:txBody>
                  <a:tcPr/>
                </a:tc>
                <a:tc>
                  <a:txBody>
                    <a:bodyPr/>
                    <a:lstStyle/>
                    <a:p>
                      <a:pPr marL="342900" indent="-342900">
                        <a:buFont typeface="+mj-lt"/>
                        <a:buAutoNum type="arabicPeriod"/>
                      </a:pPr>
                      <a:r>
                        <a:rPr lang="en-US" sz="1400" dirty="0"/>
                        <a:t>All variations of DDR are synchronized with the system clock and accept 64-bit words.</a:t>
                      </a:r>
                    </a:p>
                    <a:p>
                      <a:pPr marL="342900" indent="-342900">
                        <a:buFont typeface="+mj-lt"/>
                        <a:buAutoNum type="arabicPeriod"/>
                      </a:pPr>
                      <a:endParaRPr lang="en-US" sz="1400" dirty="0"/>
                    </a:p>
                    <a:p>
                      <a:pPr marL="342900" indent="-342900">
                        <a:buFont typeface="+mj-lt"/>
                        <a:buAutoNum type="arabicPeriod"/>
                      </a:pPr>
                      <a:r>
                        <a:rPr lang="en-US" sz="1400" dirty="0"/>
                        <a:t>DDR accepts a single command and two consecutive data sets per bus clock cycle.</a:t>
                      </a:r>
                    </a:p>
                    <a:p>
                      <a:pPr marL="342900" indent="-342900">
                        <a:buFont typeface="+mj-lt"/>
                        <a:buAutoNum type="arabicPeriod"/>
                      </a:pPr>
                      <a:endParaRPr lang="en-US" sz="1400" dirty="0"/>
                    </a:p>
                    <a:p>
                      <a:pPr marL="342900" indent="-342900">
                        <a:buFont typeface="+mj-lt"/>
                        <a:buAutoNum type="arabicPeriod"/>
                      </a:pPr>
                      <a:r>
                        <a:rPr lang="en-US" sz="1400" dirty="0"/>
                        <a:t>Operating at the same frequency, DDR has twice the bandwidth of SDRAM.</a:t>
                      </a:r>
                    </a:p>
                    <a:p>
                      <a:pPr marL="342900" indent="-342900">
                        <a:buFont typeface="+mj-lt"/>
                        <a:buAutoNum type="arabicPeriod"/>
                      </a:pPr>
                      <a:endParaRPr lang="en-US" sz="1400" dirty="0"/>
                    </a:p>
                    <a:p>
                      <a:pPr marL="342900" indent="-342900">
                        <a:buFont typeface="+mj-lt"/>
                        <a:buAutoNum type="arabicPeriod"/>
                      </a:pPr>
                      <a:r>
                        <a:rPr lang="en-US" sz="1400" dirty="0"/>
                        <a:t>DDR operates at 2.5 volts at bus frequencies between 100-200 </a:t>
                      </a:r>
                      <a:r>
                        <a:rPr lang="en-US" sz="1400" dirty="0" err="1"/>
                        <a:t>MHz.</a:t>
                      </a:r>
                      <a:endParaRPr lang="en-US" sz="1400" dirty="0"/>
                    </a:p>
                    <a:p>
                      <a:endParaRPr lang="en-US" sz="1400" dirty="0"/>
                    </a:p>
                  </a:txBody>
                  <a:tcPr/>
                </a:tc>
                <a:extLst>
                  <a:ext uri="{0D108BD9-81ED-4DB2-BD59-A6C34878D82A}">
                    <a16:rowId xmlns:a16="http://schemas.microsoft.com/office/drawing/2014/main" val="3192629985"/>
                  </a:ext>
                </a:extLst>
              </a:tr>
              <a:tr h="755468">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Note: </a:t>
                      </a:r>
                      <a:r>
                        <a:rPr lang="en-US" sz="1400" i="1" dirty="0"/>
                        <a:t>DDR memory has a single notch, slightly off center. DDR memory</a:t>
                      </a:r>
                      <a:r>
                        <a:rPr lang="en-US" sz="1400" i="1" baseline="0" dirty="0"/>
                        <a:t> </a:t>
                      </a:r>
                      <a:r>
                        <a:rPr lang="en-US" sz="1400" i="1" dirty="0"/>
                        <a:t>has 184 pins.</a:t>
                      </a:r>
                      <a:endParaRPr lang="en-US" sz="1400" dirty="0"/>
                    </a:p>
                    <a:p>
                      <a:endParaRPr lang="en-US" sz="1400" dirty="0"/>
                    </a:p>
                  </a:txBody>
                  <a:tcPr/>
                </a:tc>
                <a:extLst>
                  <a:ext uri="{0D108BD9-81ED-4DB2-BD59-A6C34878D82A}">
                    <a16:rowId xmlns:a16="http://schemas.microsoft.com/office/drawing/2014/main" val="4017416395"/>
                  </a:ext>
                </a:extLst>
              </a:tr>
            </a:tbl>
          </a:graphicData>
        </a:graphic>
      </p:graphicFrame>
      <p:pic>
        <p:nvPicPr>
          <p:cNvPr id="10" name="Picture 9"/>
          <p:cNvPicPr>
            <a:picLocks noChangeAspect="1"/>
          </p:cNvPicPr>
          <p:nvPr/>
        </p:nvPicPr>
        <p:blipFill>
          <a:blip r:embed="rId2"/>
          <a:stretch>
            <a:fillRect/>
          </a:stretch>
        </p:blipFill>
        <p:spPr>
          <a:xfrm rot="16200000">
            <a:off x="-412832" y="3633753"/>
            <a:ext cx="3493185" cy="943160"/>
          </a:xfrm>
          <a:prstGeom prst="rect">
            <a:avLst/>
          </a:prstGeom>
        </p:spPr>
      </p:pic>
    </p:spTree>
    <p:extLst>
      <p:ext uri="{BB962C8B-B14F-4D97-AF65-F5344CB8AC3E}">
        <p14:creationId xmlns:p14="http://schemas.microsoft.com/office/powerpoint/2010/main" val="947915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2608406" cy="523220"/>
          </a:xfrm>
          <a:prstGeom prst="rect">
            <a:avLst/>
          </a:prstGeom>
          <a:noFill/>
        </p:spPr>
        <p:txBody>
          <a:bodyPr wrap="none" rtlCol="0">
            <a:spAutoFit/>
          </a:bodyPr>
          <a:lstStyle/>
          <a:p>
            <a:pPr algn="ctr"/>
            <a:r>
              <a:rPr lang="en-US" sz="2800" b="1" dirty="0"/>
              <a:t>3.10 BIOS / UEFI</a:t>
            </a:r>
          </a:p>
        </p:txBody>
      </p:sp>
      <p:sp>
        <p:nvSpPr>
          <p:cNvPr id="6" name="TextBox 5"/>
          <p:cNvSpPr txBox="1"/>
          <p:nvPr/>
        </p:nvSpPr>
        <p:spPr>
          <a:xfrm>
            <a:off x="811031" y="781788"/>
            <a:ext cx="11374151" cy="369332"/>
          </a:xfrm>
          <a:prstGeom prst="rect">
            <a:avLst/>
          </a:prstGeom>
          <a:noFill/>
        </p:spPr>
        <p:txBody>
          <a:bodyPr wrap="square" rtlCol="0">
            <a:spAutoFit/>
          </a:bodyPr>
          <a:lstStyle/>
          <a:p>
            <a:r>
              <a:rPr lang="en-US" sz="1600" b="1" dirty="0"/>
              <a:t>You should know the following facts about the UEFI, BIOS, EEPROM, and CMOS:</a:t>
            </a:r>
            <a:r>
              <a:rPr lang="en-US" dirty="0"/>
              <a:t>		</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1384996546"/>
              </p:ext>
            </p:extLst>
          </p:nvPr>
        </p:nvGraphicFramePr>
        <p:xfrm>
          <a:off x="844786" y="1259083"/>
          <a:ext cx="10390908" cy="4985852"/>
        </p:xfrm>
        <a:graphic>
          <a:graphicData uri="http://schemas.openxmlformats.org/drawingml/2006/table">
            <a:tbl>
              <a:tblPr firstRow="1" bandRow="1">
                <a:tableStyleId>{5C22544A-7EE6-4342-B048-85BDC9FD1C3A}</a:tableStyleId>
              </a:tblPr>
              <a:tblGrid>
                <a:gridCol w="1776844">
                  <a:extLst>
                    <a:ext uri="{9D8B030D-6E8A-4147-A177-3AD203B41FA5}">
                      <a16:colId xmlns:a16="http://schemas.microsoft.com/office/drawing/2014/main" val="20000"/>
                    </a:ext>
                  </a:extLst>
                </a:gridCol>
                <a:gridCol w="8614064">
                  <a:extLst>
                    <a:ext uri="{9D8B030D-6E8A-4147-A177-3AD203B41FA5}">
                      <a16:colId xmlns:a16="http://schemas.microsoft.com/office/drawing/2014/main" val="20001"/>
                    </a:ext>
                  </a:extLst>
                </a:gridCol>
              </a:tblGrid>
              <a:tr h="545678">
                <a:tc>
                  <a:txBody>
                    <a:bodyPr/>
                    <a:lstStyle/>
                    <a:p>
                      <a:r>
                        <a:rPr lang="en-US" sz="1400" b="1" dirty="0"/>
                        <a:t>Component</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txBody>
                  <a:tcPr/>
                </a:tc>
                <a:extLst>
                  <a:ext uri="{0D108BD9-81ED-4DB2-BD59-A6C34878D82A}">
                    <a16:rowId xmlns:a16="http://schemas.microsoft.com/office/drawing/2014/main" val="10000"/>
                  </a:ext>
                </a:extLst>
              </a:tr>
              <a:tr h="762454">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Electrically Erasable</a:t>
                      </a:r>
                      <a:r>
                        <a:rPr lang="en-US" sz="2000" b="1" baseline="0" dirty="0"/>
                        <a:t> </a:t>
                      </a:r>
                      <a:r>
                        <a:rPr lang="en-US" sz="2000" b="1" dirty="0"/>
                        <a:t>Programmable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Read Only Memory (EEPROM)</a:t>
                      </a:r>
                    </a:p>
                    <a:p>
                      <a:endParaRPr lang="en-US" sz="1400" dirty="0"/>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The EEPROM is a RAM chip that replaced the CMOS chip. Important things about EEPROM are:</a:t>
                      </a:r>
                    </a:p>
                    <a:p>
                      <a:endParaRPr lang="en-US" sz="1400" dirty="0"/>
                    </a:p>
                  </a:txBody>
                  <a:tcPr/>
                </a:tc>
                <a:extLst>
                  <a:ext uri="{0D108BD9-81ED-4DB2-BD59-A6C34878D82A}">
                    <a16:rowId xmlns:a16="http://schemas.microsoft.com/office/drawing/2014/main" val="10001"/>
                  </a:ext>
                </a:extLst>
              </a:tr>
              <a:tr h="1076406">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 EEPROM is a type of non-volatile memory used in computers and other electronic devices to store relatively small amounts of data.</a:t>
                      </a:r>
                    </a:p>
                    <a:p>
                      <a:endParaRPr lang="en-US" sz="1400" dirty="0"/>
                    </a:p>
                  </a:txBody>
                  <a:tcPr/>
                </a:tc>
                <a:extLst>
                  <a:ext uri="{0D108BD9-81ED-4DB2-BD59-A6C34878D82A}">
                    <a16:rowId xmlns:a16="http://schemas.microsoft.com/office/drawing/2014/main" val="10002"/>
                  </a:ext>
                </a:extLst>
              </a:tr>
              <a:tr h="762454">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 EEPROM allows individual bytes to be erased and reprogrammed.</a:t>
                      </a:r>
                    </a:p>
                    <a:p>
                      <a:endParaRPr lang="en-US" sz="1400" dirty="0"/>
                    </a:p>
                  </a:txBody>
                  <a:tcPr/>
                </a:tc>
                <a:extLst>
                  <a:ext uri="{0D108BD9-81ED-4DB2-BD59-A6C34878D82A}">
                    <a16:rowId xmlns:a16="http://schemas.microsoft.com/office/drawing/2014/main" val="10003"/>
                  </a:ext>
                </a:extLst>
              </a:tr>
              <a:tr h="762454">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 EEPROM replaced EPROM chips and are used for computers </a:t>
                      </a:r>
                      <a:r>
                        <a:rPr lang="en-US" sz="1400" dirty="0" err="1"/>
                        <a:t>BIOSes</a:t>
                      </a:r>
                      <a:r>
                        <a:rPr lang="en-US" sz="1400" dirty="0"/>
                        <a:t> that were built after 1994.</a:t>
                      </a:r>
                    </a:p>
                    <a:p>
                      <a:endParaRPr lang="en-US" sz="1400" dirty="0"/>
                    </a:p>
                  </a:txBody>
                  <a:tcPr/>
                </a:tc>
                <a:extLst>
                  <a:ext uri="{0D108BD9-81ED-4DB2-BD59-A6C34878D82A}">
                    <a16:rowId xmlns:a16="http://schemas.microsoft.com/office/drawing/2014/main" val="10004"/>
                  </a:ext>
                </a:extLst>
              </a:tr>
              <a:tr h="1076406">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 EEPROM chips allow you to update the BIOS/UEFI in your computer without having to 	open the computer and remove any chips.</a:t>
                      </a:r>
                      <a:endParaRPr lang="en-US" sz="1400" b="1" dirty="0"/>
                    </a:p>
                    <a:p>
                      <a:endParaRPr lang="en-US"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09075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9571" y="150605"/>
            <a:ext cx="2608406" cy="523220"/>
          </a:xfrm>
          <a:prstGeom prst="rect">
            <a:avLst/>
          </a:prstGeom>
          <a:noFill/>
        </p:spPr>
        <p:txBody>
          <a:bodyPr wrap="none" rtlCol="0">
            <a:spAutoFit/>
          </a:bodyPr>
          <a:lstStyle/>
          <a:p>
            <a:pPr algn="ctr"/>
            <a:r>
              <a:rPr lang="en-US" sz="2800" b="1" dirty="0"/>
              <a:t>3.10 BIOS / UEFI</a:t>
            </a:r>
          </a:p>
        </p:txBody>
      </p:sp>
      <p:sp>
        <p:nvSpPr>
          <p:cNvPr id="6" name="TextBox 5"/>
          <p:cNvSpPr txBox="1"/>
          <p:nvPr/>
        </p:nvSpPr>
        <p:spPr>
          <a:xfrm>
            <a:off x="1403363" y="673825"/>
            <a:ext cx="11374151" cy="923330"/>
          </a:xfrm>
          <a:prstGeom prst="rect">
            <a:avLst/>
          </a:prstGeom>
          <a:noFill/>
        </p:spPr>
        <p:txBody>
          <a:bodyPr wrap="square" rtlCol="0">
            <a:spAutoFit/>
          </a:bodyPr>
          <a:lstStyle/>
          <a:p>
            <a:r>
              <a:rPr lang="en-US" b="1" dirty="0"/>
              <a:t>You should know the following facts about the UEFI, BIOS, EEPROM, and CMOS:</a:t>
            </a:r>
          </a:p>
          <a:p>
            <a:endParaRPr lang="en-US" b="1" dirty="0"/>
          </a:p>
          <a:p>
            <a:r>
              <a:rPr lang="en-US" sz="1400" b="1" dirty="0"/>
              <a:t>	</a:t>
            </a:r>
            <a:r>
              <a:rPr lang="en-US" sz="1400" dirty="0"/>
              <a:t>		 </a:t>
            </a:r>
            <a:r>
              <a:rPr lang="en-US" dirty="0"/>
              <a:t>			</a:t>
            </a:r>
          </a:p>
        </p:txBody>
      </p:sp>
      <p:graphicFrame>
        <p:nvGraphicFramePr>
          <p:cNvPr id="2" name="Table 1"/>
          <p:cNvGraphicFramePr>
            <a:graphicFrameLocks noGrp="1"/>
          </p:cNvGraphicFramePr>
          <p:nvPr>
            <p:extLst>
              <p:ext uri="{D42A27DB-BD31-4B8C-83A1-F6EECF244321}">
                <p14:modId xmlns:p14="http://schemas.microsoft.com/office/powerpoint/2010/main" val="1369700179"/>
              </p:ext>
            </p:extLst>
          </p:nvPr>
        </p:nvGraphicFramePr>
        <p:xfrm>
          <a:off x="528034" y="1134800"/>
          <a:ext cx="11024316" cy="5011811"/>
        </p:xfrm>
        <a:graphic>
          <a:graphicData uri="http://schemas.openxmlformats.org/drawingml/2006/table">
            <a:tbl>
              <a:tblPr firstRow="1" bandRow="1">
                <a:tableStyleId>{5C22544A-7EE6-4342-B048-85BDC9FD1C3A}</a:tableStyleId>
              </a:tblPr>
              <a:tblGrid>
                <a:gridCol w="1441944">
                  <a:extLst>
                    <a:ext uri="{9D8B030D-6E8A-4147-A177-3AD203B41FA5}">
                      <a16:colId xmlns:a16="http://schemas.microsoft.com/office/drawing/2014/main" val="20000"/>
                    </a:ext>
                  </a:extLst>
                </a:gridCol>
                <a:gridCol w="9582372">
                  <a:extLst>
                    <a:ext uri="{9D8B030D-6E8A-4147-A177-3AD203B41FA5}">
                      <a16:colId xmlns:a16="http://schemas.microsoft.com/office/drawing/2014/main" val="20001"/>
                    </a:ext>
                  </a:extLst>
                </a:gridCol>
              </a:tblGrid>
              <a:tr h="0">
                <a:tc>
                  <a:txBody>
                    <a:bodyPr/>
                    <a:lstStyle/>
                    <a:p>
                      <a:r>
                        <a:rPr lang="en-US" sz="1200" b="1" dirty="0"/>
                        <a:t>Component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Description</a:t>
                      </a:r>
                    </a:p>
                  </a:txBody>
                  <a:tcPr/>
                </a:tc>
                <a:extLst>
                  <a:ext uri="{0D108BD9-81ED-4DB2-BD59-A6C34878D82A}">
                    <a16:rowId xmlns:a16="http://schemas.microsoft.com/office/drawing/2014/main" val="10000"/>
                  </a:ext>
                </a:extLst>
              </a:tr>
              <a:tr h="153709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Complementary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Metal-Oxide Semiconductor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(CMOS)</a:t>
                      </a:r>
                    </a:p>
                    <a:p>
                      <a:endParaRPr lang="en-US" sz="1200" dirty="0"/>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CMOS is legacy computer chip technology that has become a general term used for the program that stores important system information related to the starting of a computer.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200" dirty="0"/>
                        <a:t>It is often used synonymously with BIOS.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sz="1200" dirty="0"/>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200" dirty="0"/>
                        <a:t>Data held in CMOS includes the hard disk type and configuration, the order of boot devices, and other configurable settings related to the system hardware. </a:t>
                      </a:r>
                    </a:p>
                  </a:txBody>
                  <a:tcPr/>
                </a:tc>
                <a:extLst>
                  <a:ext uri="{0D108BD9-81ED-4DB2-BD59-A6C34878D82A}">
                    <a16:rowId xmlns:a16="http://schemas.microsoft.com/office/drawing/2014/main" val="10001"/>
                  </a:ext>
                </a:extLst>
              </a:tr>
              <a:tr h="370840">
                <a:tc vMerge="1">
                  <a:txBody>
                    <a:bodyPr/>
                    <a:lstStyle/>
                    <a:p>
                      <a:endParaRPr lang="en-US" sz="1400" dirty="0"/>
                    </a:p>
                  </a:txBody>
                  <a:tcPr/>
                </a:tc>
                <a:tc>
                  <a:txBody>
                    <a:bodyPr/>
                    <a:lstStyle/>
                    <a:p>
                      <a:r>
                        <a:rPr lang="en-US" sz="1200" dirty="0"/>
                        <a:t>The following are important things to know about CMOS:</a:t>
                      </a:r>
                    </a:p>
                    <a:p>
                      <a:endParaRPr lang="en-US" sz="1200" dirty="0"/>
                    </a:p>
                    <a:p>
                      <a:pPr marL="285750" lvl="0" indent="-285750">
                        <a:buFont typeface="Arial" charset="0"/>
                        <a:buChar char="•"/>
                      </a:pPr>
                      <a:r>
                        <a:rPr lang="en-US" sz="1200" dirty="0"/>
                        <a:t>Changing the data stored in CMOS required the use of a CMOS editor program that was part of the BIOS.</a:t>
                      </a:r>
                    </a:p>
                    <a:p>
                      <a:pPr marL="285750" lvl="0" indent="-285750">
                        <a:buFont typeface="Arial" charset="0"/>
                        <a:buChar char="•"/>
                      </a:pPr>
                      <a:endParaRPr lang="en-US" sz="1200" dirty="0"/>
                    </a:p>
                    <a:p>
                      <a:pPr marL="285750" lvl="0" indent="-285750">
                        <a:buFont typeface="Arial" charset="0"/>
                        <a:buChar char="•"/>
                      </a:pPr>
                      <a:r>
                        <a:rPr lang="en-US" sz="1200" dirty="0"/>
                        <a:t>CMOS used to refer to the real-time clock and the CMOS chip that stored system information. </a:t>
                      </a:r>
                    </a:p>
                    <a:p>
                      <a:pPr marL="285750" lvl="0" indent="-285750">
                        <a:buFont typeface="Arial" charset="0"/>
                        <a:buChar char="•"/>
                      </a:pPr>
                      <a:endParaRPr lang="en-US" sz="1200" dirty="0"/>
                    </a:p>
                    <a:p>
                      <a:pPr marL="285750" lvl="0" indent="-285750">
                        <a:buFont typeface="Arial" charset="0"/>
                        <a:buChar char="•"/>
                      </a:pPr>
                      <a:r>
                        <a:rPr lang="en-US" sz="1200" dirty="0"/>
                        <a:t>Both were powered by a CMOS battery. </a:t>
                      </a:r>
                    </a:p>
                    <a:p>
                      <a:pPr marL="285750" lvl="0" indent="-285750">
                        <a:buFont typeface="Arial" charset="0"/>
                        <a:buChar char="•"/>
                      </a:pPr>
                      <a:endParaRPr lang="en-US" sz="1200" dirty="0"/>
                    </a:p>
                    <a:p>
                      <a:pPr marL="285750" lvl="0" indent="-285750">
                        <a:buFont typeface="Arial" charset="0"/>
                        <a:buChar char="•"/>
                      </a:pPr>
                      <a:r>
                        <a:rPr lang="en-US" sz="1200" dirty="0"/>
                        <a:t>Now, the EEPROM chip stores the system information that used to be stored on the CMOS chip. EEPROM requires no power to maintain data storage.</a:t>
                      </a:r>
                    </a:p>
                    <a:p>
                      <a:pPr marL="285750" indent="-285750">
                        <a:buFont typeface="Arial" charset="0"/>
                        <a:buChar char="•"/>
                      </a:pPr>
                      <a:endParaRPr lang="en-US" sz="1200" dirty="0"/>
                    </a:p>
                    <a:p>
                      <a:pPr marL="285750" indent="-285750">
                        <a:buFont typeface="Arial" charset="0"/>
                        <a:buChar char="•"/>
                      </a:pPr>
                      <a:r>
                        <a:rPr lang="en-US" sz="1200" dirty="0"/>
                        <a:t>The CMOS battery is still used to keep the real-time system clock running when the computer is powered off. </a:t>
                      </a:r>
                    </a:p>
                    <a:p>
                      <a:pPr marL="285750" indent="-285750">
                        <a:buFont typeface="Arial" charset="0"/>
                        <a:buChar char="•"/>
                      </a:pPr>
                      <a:endParaRPr lang="en-US" sz="1200" dirty="0"/>
                    </a:p>
                    <a:p>
                      <a:pPr marL="285750" indent="-285750">
                        <a:buFont typeface="Arial" charset="0"/>
                        <a:buChar char="•"/>
                      </a:pPr>
                      <a:r>
                        <a:rPr lang="en-US" sz="1200" dirty="0"/>
                        <a:t>It can be a low-voltage dry cell, lithium mounted on the motherboard, or even AA batteries in a housing clipped on a wall inside of the case. </a:t>
                      </a:r>
                    </a:p>
                    <a:p>
                      <a:pPr marL="285750" indent="-285750">
                        <a:buFont typeface="Arial" charset="0"/>
                        <a:buChar char="•"/>
                      </a:pPr>
                      <a:endParaRPr lang="en-US" sz="1200" dirty="0"/>
                    </a:p>
                    <a:p>
                      <a:pPr marL="285750" indent="-285750">
                        <a:buFont typeface="Arial" charset="0"/>
                        <a:buChar char="•"/>
                      </a:pPr>
                      <a:r>
                        <a:rPr lang="en-US" sz="1200" dirty="0"/>
                        <a:t>The electric current is about 1 millionth of an amp and can provide effective power for years.</a:t>
                      </a:r>
                    </a:p>
                    <a:p>
                      <a:endParaRPr lang="en-US" sz="12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5525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2608406" cy="523220"/>
          </a:xfrm>
          <a:prstGeom prst="rect">
            <a:avLst/>
          </a:prstGeom>
          <a:noFill/>
        </p:spPr>
        <p:txBody>
          <a:bodyPr wrap="none" rtlCol="0">
            <a:spAutoFit/>
          </a:bodyPr>
          <a:lstStyle/>
          <a:p>
            <a:pPr algn="ctr"/>
            <a:r>
              <a:rPr lang="en-US" sz="2800" b="1" dirty="0"/>
              <a:t>3.10 BIOS / UEFI</a:t>
            </a:r>
          </a:p>
        </p:txBody>
      </p:sp>
      <p:graphicFrame>
        <p:nvGraphicFramePr>
          <p:cNvPr id="2" name="Table 1"/>
          <p:cNvGraphicFramePr>
            <a:graphicFrameLocks noGrp="1"/>
          </p:cNvGraphicFramePr>
          <p:nvPr>
            <p:extLst>
              <p:ext uri="{D42A27DB-BD31-4B8C-83A1-F6EECF244321}">
                <p14:modId xmlns:p14="http://schemas.microsoft.com/office/powerpoint/2010/main" val="860925584"/>
              </p:ext>
            </p:extLst>
          </p:nvPr>
        </p:nvGraphicFramePr>
        <p:xfrm>
          <a:off x="736405" y="886715"/>
          <a:ext cx="10610468" cy="5278120"/>
        </p:xfrm>
        <a:graphic>
          <a:graphicData uri="http://schemas.openxmlformats.org/drawingml/2006/table">
            <a:tbl>
              <a:tblPr firstRow="1" bandRow="1">
                <a:tableStyleId>{5C22544A-7EE6-4342-B048-85BDC9FD1C3A}</a:tableStyleId>
              </a:tblPr>
              <a:tblGrid>
                <a:gridCol w="10610468">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You should know the following facts about the UEFI, BIOS, EEPROM, and CMOS:</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During the computer's startup procedure, you can press one or more keys to open a CMOS editor so you can change the data stored in CMOS memory. This CMOS setup program is part of the BIOS program. The key or keys you press to open the CMOS editor depend on the BIOS manufacturer. The easiest way to find out which key to press is to read the screen as it boots or to consult the motherboard documentation. The most common keys are Delete, Insert, F1, and F2.</a:t>
                      </a:r>
                    </a:p>
                    <a:p>
                      <a:endParaRPr lang="en-US" sz="1400"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Common reasons for editing the CMOS settings are:</a:t>
                      </a:r>
                    </a:p>
                    <a:p>
                      <a:endParaRPr lang="en-US" sz="1400" dirty="0"/>
                    </a:p>
                  </a:txBody>
                  <a:tcPr/>
                </a:tc>
                <a:extLst>
                  <a:ext uri="{0D108BD9-81ED-4DB2-BD59-A6C34878D82A}">
                    <a16:rowId xmlns:a16="http://schemas.microsoft.com/office/drawing/2014/main" val="10002"/>
                  </a:ext>
                </a:extLst>
              </a:tr>
              <a:tr h="370840">
                <a:tc>
                  <a:txBody>
                    <a:bodyPr/>
                    <a:lstStyle/>
                    <a:p>
                      <a:pPr marL="285750" lvl="0" indent="-285750">
                        <a:buFont typeface="Courier New" charset="0"/>
                        <a:buChar char="o"/>
                      </a:pPr>
                      <a:r>
                        <a:rPr lang="en-US" sz="1400" dirty="0"/>
                        <a:t>To change the boot device order.</a:t>
                      </a:r>
                    </a:p>
                    <a:p>
                      <a:pPr marL="285750" lvl="0" indent="-285750">
                        <a:buFont typeface="Courier New" charset="0"/>
                        <a:buChar char="o"/>
                      </a:pPr>
                      <a:r>
                        <a:rPr lang="en-US" sz="1400" dirty="0"/>
                        <a:t>To enable or disable motherboard devices.</a:t>
                      </a:r>
                    </a:p>
                    <a:p>
                      <a:pPr marL="285750" lvl="0" indent="-285750">
                        <a:buFont typeface="Courier New" charset="0"/>
                        <a:buChar char="o"/>
                      </a:pPr>
                      <a:r>
                        <a:rPr lang="en-US" sz="1400" dirty="0"/>
                        <a:t>To add a password to the setup program to prevent unauthorized access.</a:t>
                      </a:r>
                    </a:p>
                    <a:p>
                      <a:endParaRPr lang="en-US" sz="1400"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If you set a BIOS/UEFI password and then forget it, you will be unable to edit CMOS settings</a:t>
                      </a:r>
                      <a:r>
                        <a:rPr lang="en-US" sz="1400" dirty="0"/>
                        <a:t>.</a:t>
                      </a:r>
                    </a:p>
                    <a:p>
                      <a:endParaRPr lang="en-US" sz="1400"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To remove the password for most motherboards, move or remove a jumper, then replace it after a specific period of time.</a:t>
                      </a:r>
                    </a:p>
                    <a:p>
                      <a:endParaRPr lang="en-US" sz="1400" dirty="0"/>
                    </a:p>
                  </a:txBody>
                  <a:tcPr/>
                </a:tc>
                <a:extLst>
                  <a:ext uri="{0D108BD9-81ED-4DB2-BD59-A6C34878D82A}">
                    <a16:rowId xmlns:a16="http://schemas.microsoft.com/office/drawing/2014/main" val="1000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To configure processor or memory settings (e.g., when you need to set operating speeds or when you want to </a:t>
                      </a:r>
                      <a:br>
                        <a:rPr lang="en-US" sz="1400" dirty="0"/>
                      </a:br>
                      <a:r>
                        <a:rPr lang="en-US" sz="1400" dirty="0"/>
                        <a:t>    overclock hardware settings).</a:t>
                      </a:r>
                    </a:p>
                    <a:p>
                      <a:endParaRPr lang="en-US" sz="1400" dirty="0"/>
                    </a:p>
                  </a:txBody>
                  <a:tcPr/>
                </a:tc>
                <a:extLst>
                  <a:ext uri="{0D108BD9-81ED-4DB2-BD59-A6C34878D82A}">
                    <a16:rowId xmlns:a16="http://schemas.microsoft.com/office/drawing/2014/main" val="100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(In rare cases) To manually configure device properties for legacy devices.</a:t>
                      </a:r>
                    </a:p>
                    <a:p>
                      <a:endParaRPr lang="en-US" sz="1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92617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800" y="77868"/>
            <a:ext cx="2608406" cy="523220"/>
          </a:xfrm>
          <a:prstGeom prst="rect">
            <a:avLst/>
          </a:prstGeom>
          <a:noFill/>
        </p:spPr>
        <p:txBody>
          <a:bodyPr wrap="none" rtlCol="0">
            <a:spAutoFit/>
          </a:bodyPr>
          <a:lstStyle/>
          <a:p>
            <a:pPr algn="ctr"/>
            <a:r>
              <a:rPr lang="en-US" sz="2800" b="1" dirty="0"/>
              <a:t>3.10 BIOS / UEFI</a:t>
            </a:r>
          </a:p>
        </p:txBody>
      </p:sp>
      <p:graphicFrame>
        <p:nvGraphicFramePr>
          <p:cNvPr id="2" name="Table 1"/>
          <p:cNvGraphicFramePr>
            <a:graphicFrameLocks noGrp="1"/>
          </p:cNvGraphicFramePr>
          <p:nvPr>
            <p:extLst>
              <p:ext uri="{D42A27DB-BD31-4B8C-83A1-F6EECF244321}">
                <p14:modId xmlns:p14="http://schemas.microsoft.com/office/powerpoint/2010/main" val="96265445"/>
              </p:ext>
            </p:extLst>
          </p:nvPr>
        </p:nvGraphicFramePr>
        <p:xfrm>
          <a:off x="935181" y="673825"/>
          <a:ext cx="10515601" cy="5857240"/>
        </p:xfrm>
        <a:graphic>
          <a:graphicData uri="http://schemas.openxmlformats.org/drawingml/2006/table">
            <a:tbl>
              <a:tblPr firstRow="1" bandRow="1">
                <a:tableStyleId>{5C22544A-7EE6-4342-B048-85BDC9FD1C3A}</a:tableStyleId>
              </a:tblPr>
              <a:tblGrid>
                <a:gridCol w="10515601">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t>One of the main jobs of the BIOS/UEFI is to help start the system. The following process is used when you turn a computer on:</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1. Power is supplied to the processor. The processor is hard-coded to look at a special memory address for the code to execute.</a:t>
                      </a:r>
                    </a:p>
                    <a:p>
                      <a:endParaRPr lang="en-US" sz="1300"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2. This memory address contains a pointer or jump program which instructs the processor where to find the BIOS program.</a:t>
                      </a:r>
                    </a:p>
                  </a:txBody>
                  <a:tcPr/>
                </a:tc>
                <a:extLst>
                  <a:ext uri="{0D108BD9-81ED-4DB2-BD59-A6C34878D82A}">
                    <a16:rowId xmlns:a16="http://schemas.microsoft.com/office/drawing/2014/main" val="10002"/>
                  </a:ext>
                </a:extLst>
              </a:tr>
              <a:tr h="370840">
                <a:tc>
                  <a:txBody>
                    <a:bodyPr/>
                    <a:lstStyle/>
                    <a:p>
                      <a:pPr lvl="0"/>
                      <a:r>
                        <a:rPr lang="en-US" sz="1300" dirty="0"/>
                        <a:t>3. The processor loads the BIOS program. The first BIOS process to run is the power-on self-test (POST) process. POST does the </a:t>
                      </a:r>
                      <a:br>
                        <a:rPr lang="en-US" sz="1300" dirty="0"/>
                      </a:br>
                      <a:r>
                        <a:rPr lang="en-US" sz="1300" dirty="0"/>
                        <a:t>     following:</a:t>
                      </a:r>
                    </a:p>
                    <a:p>
                      <a:pPr lvl="1"/>
                      <a:r>
                        <a:rPr lang="en-US" sz="1300" dirty="0"/>
                        <a:t>a. Verifies the integrity of the BIOS/UEFI code.</a:t>
                      </a:r>
                    </a:p>
                    <a:p>
                      <a:pPr lvl="1"/>
                      <a:r>
                        <a:rPr lang="en-US" sz="1300" dirty="0"/>
                        <a:t>b. Looks for the BIOS on the video card and loads it. This powers the video card and results in information being shown on the</a:t>
                      </a:r>
                      <a:br>
                        <a:rPr lang="en-US" sz="1300" dirty="0"/>
                      </a:br>
                      <a:r>
                        <a:rPr lang="en-US" sz="1300" dirty="0"/>
                        <a:t>    monitor.</a:t>
                      </a:r>
                    </a:p>
                    <a:p>
                      <a:pPr lvl="1"/>
                      <a:r>
                        <a:rPr lang="en-US" sz="1300" dirty="0"/>
                        <a:t>c. Looks for BIOS programs on other devices, such as hard disk controllers and loads those.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300" dirty="0"/>
                        <a:t>d. Tests system devices, such as verifying the amount of memory on the system.</a:t>
                      </a:r>
                    </a:p>
                    <a:p>
                      <a:pPr lvl="1"/>
                      <a:endParaRPr lang="en-US" sz="1300"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4. After POST tests complete, the BIOS identifies other system devices. It uses CMOS settings and information supplied by the devices </a:t>
                      </a:r>
                      <a:br>
                        <a:rPr lang="en-US" sz="1300" dirty="0"/>
                      </a:br>
                      <a:r>
                        <a:rPr lang="en-US" sz="1300" dirty="0"/>
                        <a:t>     themselves to identify and configure hardware devices. Plug and Play devices are allocated system resources.</a:t>
                      </a:r>
                    </a:p>
                    <a:p>
                      <a:endParaRPr lang="en-US" sz="1300" dirty="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5. Then the BIOS searches for a boot drive using the boot order specified in the CMOS.</a:t>
                      </a:r>
                    </a:p>
                    <a:p>
                      <a:endParaRPr lang="en-US" sz="1300" dirty="0"/>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6. On the boot device, the BIOS/UEFI searches for the master bootloader, then loads the bootloader program. At this point, the </a:t>
                      </a:r>
                      <a:br>
                        <a:rPr lang="en-US" sz="1300" dirty="0"/>
                      </a:br>
                      <a:r>
                        <a:rPr lang="en-US" sz="1300" dirty="0"/>
                        <a:t>    BIOS/UEFI stops controlling the system and passes control to the bootloader program.</a:t>
                      </a:r>
                    </a:p>
                    <a:p>
                      <a:endParaRPr lang="en-US" sz="1300" dirty="0"/>
                    </a:p>
                  </a:txBody>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7. The bootloader program is configured to locate and load the operating system.</a:t>
                      </a:r>
                    </a:p>
                    <a:p>
                      <a:endParaRPr lang="en-US" sz="1300" dirty="0"/>
                    </a:p>
                  </a:txBody>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8. As the operating system loads, additional steps are taken to load all additional programs and configure devices for use by the </a:t>
                      </a:r>
                      <a:br>
                        <a:rPr lang="en-US" sz="1300" dirty="0"/>
                      </a:br>
                      <a:r>
                        <a:rPr lang="en-US" sz="1300" dirty="0"/>
                        <a:t>    operating system.</a:t>
                      </a:r>
                    </a:p>
                    <a:p>
                      <a:endParaRPr lang="en-US" sz="13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94983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2608406" cy="523220"/>
          </a:xfrm>
          <a:prstGeom prst="rect">
            <a:avLst/>
          </a:prstGeom>
          <a:noFill/>
        </p:spPr>
        <p:txBody>
          <a:bodyPr wrap="none" rtlCol="0">
            <a:spAutoFit/>
          </a:bodyPr>
          <a:lstStyle/>
          <a:p>
            <a:pPr algn="ctr"/>
            <a:r>
              <a:rPr lang="en-US" sz="2800" b="1" dirty="0"/>
              <a:t>3.10 BIOS / UEFI</a:t>
            </a:r>
          </a:p>
        </p:txBody>
      </p:sp>
      <p:sp>
        <p:nvSpPr>
          <p:cNvPr id="6" name="TextBox 5"/>
          <p:cNvSpPr txBox="1"/>
          <p:nvPr/>
        </p:nvSpPr>
        <p:spPr>
          <a:xfrm>
            <a:off x="686945" y="1693918"/>
            <a:ext cx="11374151" cy="1354217"/>
          </a:xfrm>
          <a:prstGeom prst="rect">
            <a:avLst/>
          </a:prstGeom>
          <a:noFill/>
        </p:spPr>
        <p:txBody>
          <a:bodyPr wrap="square" rtlCol="0">
            <a:spAutoFit/>
          </a:bodyPr>
          <a:lstStyle/>
          <a:p>
            <a:endParaRPr lang="en-US" sz="1000" b="1" dirty="0"/>
          </a:p>
          <a:p>
            <a:endParaRPr lang="en-US" dirty="0"/>
          </a:p>
          <a:p>
            <a:endParaRPr lang="en-US" dirty="0"/>
          </a:p>
          <a:p>
            <a:endParaRPr lang="en-US" dirty="0"/>
          </a:p>
          <a:p>
            <a:endParaRPr lang="en-US" dirty="0"/>
          </a:p>
        </p:txBody>
      </p:sp>
      <p:graphicFrame>
        <p:nvGraphicFramePr>
          <p:cNvPr id="2" name="Table 1">
            <a:extLst>
              <a:ext uri="{FF2B5EF4-FFF2-40B4-BE49-F238E27FC236}">
                <a16:creationId xmlns:a16="http://schemas.microsoft.com/office/drawing/2014/main" id="{AA15C12B-BBF2-45B7-9149-19DD80EB9C13}"/>
              </a:ext>
            </a:extLst>
          </p:cNvPr>
          <p:cNvGraphicFramePr>
            <a:graphicFrameLocks noGrp="1"/>
          </p:cNvGraphicFramePr>
          <p:nvPr>
            <p:extLst>
              <p:ext uri="{D42A27DB-BD31-4B8C-83A1-F6EECF244321}">
                <p14:modId xmlns:p14="http://schemas.microsoft.com/office/powerpoint/2010/main" val="448055775"/>
              </p:ext>
            </p:extLst>
          </p:nvPr>
        </p:nvGraphicFramePr>
        <p:xfrm>
          <a:off x="1012541" y="832787"/>
          <a:ext cx="10186501" cy="5275782"/>
        </p:xfrm>
        <a:graphic>
          <a:graphicData uri="http://schemas.openxmlformats.org/drawingml/2006/table">
            <a:tbl>
              <a:tblPr firstRow="1" bandRow="1">
                <a:tableStyleId>{5C22544A-7EE6-4342-B048-85BDC9FD1C3A}</a:tableStyleId>
              </a:tblPr>
              <a:tblGrid>
                <a:gridCol w="10186501">
                  <a:extLst>
                    <a:ext uri="{9D8B030D-6E8A-4147-A177-3AD203B41FA5}">
                      <a16:colId xmlns:a16="http://schemas.microsoft.com/office/drawing/2014/main" val="1735112946"/>
                    </a:ext>
                  </a:extLst>
                </a:gridCol>
              </a:tblGrid>
              <a:tr h="1032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One of the main jobs of the BIOS/UEFI is to help start the system. The following process is used when you turn a computer on:</a:t>
                      </a:r>
                    </a:p>
                    <a:p>
                      <a:endParaRPr lang="en-US" sz="1600" dirty="0"/>
                    </a:p>
                  </a:txBody>
                  <a:tcPr/>
                </a:tc>
                <a:extLst>
                  <a:ext uri="{0D108BD9-81ED-4DB2-BD59-A6C34878D82A}">
                    <a16:rowId xmlns:a16="http://schemas.microsoft.com/office/drawing/2014/main" val="3065405200"/>
                  </a:ext>
                </a:extLst>
              </a:tr>
              <a:tr h="726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From time to time, your PC's manufacturer may release updates to your BIOS firmware. </a:t>
                      </a:r>
                    </a:p>
                    <a:p>
                      <a:endParaRPr lang="en-US" sz="1600" dirty="0"/>
                    </a:p>
                  </a:txBody>
                  <a:tcPr/>
                </a:tc>
                <a:extLst>
                  <a:ext uri="{0D108BD9-81ED-4DB2-BD59-A6C34878D82A}">
                    <a16:rowId xmlns:a16="http://schemas.microsoft.com/office/drawing/2014/main" val="3678582265"/>
                  </a:ext>
                </a:extLst>
              </a:tr>
              <a:tr h="1032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 update the BIOS, you will need to download the update along with a utility provided by your PC manufacturer that is used to rewrite data stored in the BIOS chip. </a:t>
                      </a:r>
                    </a:p>
                    <a:p>
                      <a:endParaRPr lang="en-US" sz="1600" dirty="0"/>
                    </a:p>
                  </a:txBody>
                  <a:tcPr/>
                </a:tc>
                <a:extLst>
                  <a:ext uri="{0D108BD9-81ED-4DB2-BD59-A6C34878D82A}">
                    <a16:rowId xmlns:a16="http://schemas.microsoft.com/office/drawing/2014/main" val="3980540610"/>
                  </a:ext>
                </a:extLst>
              </a:tr>
              <a:tr h="726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This process is called </a:t>
                      </a:r>
                      <a:r>
                        <a:rPr lang="en-US" sz="1600" i="1" dirty="0"/>
                        <a:t>flashing</a:t>
                      </a:r>
                      <a:r>
                        <a:rPr lang="en-US" sz="1600" dirty="0"/>
                        <a:t> the BIOS. </a:t>
                      </a:r>
                    </a:p>
                    <a:p>
                      <a:endParaRPr lang="en-US" sz="1600" dirty="0"/>
                    </a:p>
                  </a:txBody>
                  <a:tcPr/>
                </a:tc>
                <a:extLst>
                  <a:ext uri="{0D108BD9-81ED-4DB2-BD59-A6C34878D82A}">
                    <a16:rowId xmlns:a16="http://schemas.microsoft.com/office/drawing/2014/main" val="2550762512"/>
                  </a:ext>
                </a:extLst>
              </a:tr>
              <a:tr h="726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actual steps you should follow to flash the BIOS will vary by manufacturer.</a:t>
                      </a:r>
                    </a:p>
                    <a:p>
                      <a:endParaRPr lang="en-US" sz="1600" dirty="0"/>
                    </a:p>
                  </a:txBody>
                  <a:tcPr/>
                </a:tc>
                <a:extLst>
                  <a:ext uri="{0D108BD9-81ED-4DB2-BD59-A6C34878D82A}">
                    <a16:rowId xmlns:a16="http://schemas.microsoft.com/office/drawing/2014/main" val="3674688017"/>
                  </a:ext>
                </a:extLst>
              </a:tr>
              <a:tr h="1032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Note</a:t>
                      </a:r>
                      <a:r>
                        <a:rPr lang="en-US" sz="1600" dirty="0"/>
                        <a:t>: </a:t>
                      </a:r>
                      <a:r>
                        <a:rPr lang="en-US" sz="1600" i="1" dirty="0"/>
                        <a:t>You should connect your PC to a UPS before flashing the BIOS. If a power outage occurs during the flash process, it will irrecoverably damage the BIOS and prevent your system from booting.</a:t>
                      </a:r>
                    </a:p>
                    <a:p>
                      <a:endParaRPr lang="en-US" sz="1600" dirty="0"/>
                    </a:p>
                  </a:txBody>
                  <a:tcPr/>
                </a:tc>
                <a:extLst>
                  <a:ext uri="{0D108BD9-81ED-4DB2-BD59-A6C34878D82A}">
                    <a16:rowId xmlns:a16="http://schemas.microsoft.com/office/drawing/2014/main" val="3422011120"/>
                  </a:ext>
                </a:extLst>
              </a:tr>
            </a:tbl>
          </a:graphicData>
        </a:graphic>
      </p:graphicFrame>
    </p:spTree>
    <p:extLst>
      <p:ext uri="{BB962C8B-B14F-4D97-AF65-F5344CB8AC3E}">
        <p14:creationId xmlns:p14="http://schemas.microsoft.com/office/powerpoint/2010/main" val="2294918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9527" y="129823"/>
            <a:ext cx="8030340" cy="523220"/>
          </a:xfrm>
          <a:prstGeom prst="rect">
            <a:avLst/>
          </a:prstGeom>
          <a:noFill/>
        </p:spPr>
        <p:txBody>
          <a:bodyPr wrap="none" rtlCol="0">
            <a:spAutoFit/>
          </a:bodyPr>
          <a:lstStyle/>
          <a:p>
            <a:r>
              <a:rPr lang="en-US" sz="2800" b="1" dirty="0"/>
              <a:t>3.11 </a:t>
            </a:r>
            <a:r>
              <a:rPr lang="en-US" sz="2800" b="1"/>
              <a:t>Expansion Cards: &amp; 3.11.2 </a:t>
            </a:r>
            <a:r>
              <a:rPr lang="en-US" sz="2800" b="1" dirty="0"/>
              <a:t>Expansion Bus </a:t>
            </a:r>
            <a:r>
              <a:rPr lang="en-US" sz="2800" b="1"/>
              <a:t>Types:</a:t>
            </a:r>
            <a:endParaRPr lang="en-US" sz="2800" b="1" dirty="0"/>
          </a:p>
        </p:txBody>
      </p:sp>
      <p:sp>
        <p:nvSpPr>
          <p:cNvPr id="6" name="TextBox 5"/>
          <p:cNvSpPr txBox="1"/>
          <p:nvPr/>
        </p:nvSpPr>
        <p:spPr>
          <a:xfrm>
            <a:off x="748144" y="737516"/>
            <a:ext cx="10629901" cy="1446550"/>
          </a:xfrm>
          <a:prstGeom prst="rect">
            <a:avLst/>
          </a:prstGeom>
          <a:noFill/>
        </p:spPr>
        <p:txBody>
          <a:bodyPr wrap="square" rtlCol="0">
            <a:spAutoFit/>
          </a:bodyPr>
          <a:lstStyle/>
          <a:p>
            <a:r>
              <a:rPr lang="en-US" sz="1400" b="1" dirty="0"/>
              <a:t>Expansion cards are used to expand a computer's functionality or increase its performance. Expansion cards are installed into the expansion slot on a motherboard. </a:t>
            </a:r>
          </a:p>
          <a:p>
            <a:endParaRPr lang="en-US" sz="1400" b="1" dirty="0"/>
          </a:p>
          <a:p>
            <a:r>
              <a:rPr lang="en-US" sz="1400" b="1" dirty="0"/>
              <a:t>Expansion cards and slots use different expansion bus standards that define communication specifications as well as physical characteristics. </a:t>
            </a:r>
          </a:p>
          <a:p>
            <a:endParaRPr lang="en-US" sz="1400" b="1" dirty="0"/>
          </a:p>
          <a:p>
            <a:r>
              <a:rPr lang="en-US" sz="1400" b="1" dirty="0"/>
              <a:t>The following table describes the characteristics of the most common expansion bus types:</a:t>
            </a:r>
            <a:r>
              <a:rPr lang="en-US" dirty="0"/>
              <a:t>		</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986925181"/>
              </p:ext>
            </p:extLst>
          </p:nvPr>
        </p:nvGraphicFramePr>
        <p:xfrm>
          <a:off x="748144" y="2384812"/>
          <a:ext cx="10629901" cy="3912078"/>
        </p:xfrm>
        <a:graphic>
          <a:graphicData uri="http://schemas.openxmlformats.org/drawingml/2006/table">
            <a:tbl>
              <a:tblPr firstRow="1" bandRow="1">
                <a:tableStyleId>{5C22544A-7EE6-4342-B048-85BDC9FD1C3A}</a:tableStyleId>
              </a:tblPr>
              <a:tblGrid>
                <a:gridCol w="2139570">
                  <a:extLst>
                    <a:ext uri="{9D8B030D-6E8A-4147-A177-3AD203B41FA5}">
                      <a16:colId xmlns:a16="http://schemas.microsoft.com/office/drawing/2014/main" val="20000"/>
                    </a:ext>
                  </a:extLst>
                </a:gridCol>
                <a:gridCol w="8490331">
                  <a:extLst>
                    <a:ext uri="{9D8B030D-6E8A-4147-A177-3AD203B41FA5}">
                      <a16:colId xmlns:a16="http://schemas.microsoft.com/office/drawing/2014/main" val="20001"/>
                    </a:ext>
                  </a:extLst>
                </a:gridCol>
              </a:tblGrid>
              <a:tr h="489848">
                <a:tc>
                  <a:txBody>
                    <a:bodyPr/>
                    <a:lstStyle/>
                    <a:p>
                      <a:r>
                        <a:rPr lang="en-US" sz="1400" b="1" dirty="0"/>
                        <a:t>Bus Type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Characteristics</a:t>
                      </a:r>
                    </a:p>
                  </a:txBody>
                  <a:tcPr/>
                </a:tc>
                <a:extLst>
                  <a:ext uri="{0D108BD9-81ED-4DB2-BD59-A6C34878D82A}">
                    <a16:rowId xmlns:a16="http://schemas.microsoft.com/office/drawing/2014/main" val="10000"/>
                  </a:ext>
                </a:extLst>
              </a:tr>
              <a:tr h="684446">
                <a:tc rowSpan="5">
                  <a:txBody>
                    <a:bodyPr/>
                    <a:lstStyle/>
                    <a:p>
                      <a:pPr algn="ctr"/>
                      <a:r>
                        <a:rPr lang="en-US" sz="2000" b="1" dirty="0"/>
                        <a:t> Peripheral Component Interconnect (PCI)</a:t>
                      </a: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PCI was developed to replace the obsolete ISA and VESA bus standards. PCI:</a:t>
                      </a:r>
                    </a:p>
                    <a:p>
                      <a:endParaRPr lang="en-US" sz="1400" dirty="0"/>
                    </a:p>
                  </a:txBody>
                  <a:tcPr/>
                </a:tc>
                <a:extLst>
                  <a:ext uri="{0D108BD9-81ED-4DB2-BD59-A6C34878D82A}">
                    <a16:rowId xmlns:a16="http://schemas.microsoft.com/office/drawing/2014/main" val="10001"/>
                  </a:ext>
                </a:extLst>
              </a:tr>
              <a:tr h="684446">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 Is processor independent, meaning the CPU and PCI bus can process concurrently</a:t>
                      </a:r>
                    </a:p>
                    <a:p>
                      <a:endParaRPr lang="en-US" sz="1400" dirty="0"/>
                    </a:p>
                  </a:txBody>
                  <a:tcPr/>
                </a:tc>
                <a:extLst>
                  <a:ext uri="{0D108BD9-81ED-4DB2-BD59-A6C34878D82A}">
                    <a16:rowId xmlns:a16="http://schemas.microsoft.com/office/drawing/2014/main" val="10002"/>
                  </a:ext>
                </a:extLst>
              </a:tr>
              <a:tr h="684446">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 Supports plug and play, meaning installed devices are detected and configured automatically</a:t>
                      </a:r>
                    </a:p>
                    <a:p>
                      <a:endParaRPr lang="en-US" sz="1400" dirty="0"/>
                    </a:p>
                  </a:txBody>
                  <a:tcPr/>
                </a:tc>
                <a:extLst>
                  <a:ext uri="{0D108BD9-81ED-4DB2-BD59-A6C34878D82A}">
                    <a16:rowId xmlns:a16="http://schemas.microsoft.com/office/drawing/2014/main" val="10003"/>
                  </a:ext>
                </a:extLst>
              </a:tr>
              <a:tr h="684446">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 Used by devices such as sound cards, modems, network cards, and storage device controllers</a:t>
                      </a:r>
                    </a:p>
                    <a:p>
                      <a:endParaRPr lang="en-US" sz="1400" dirty="0"/>
                    </a:p>
                  </a:txBody>
                  <a:tcPr/>
                </a:tc>
                <a:extLst>
                  <a:ext uri="{0D108BD9-81ED-4DB2-BD59-A6C34878D82A}">
                    <a16:rowId xmlns:a16="http://schemas.microsoft.com/office/drawing/2014/main" val="10004"/>
                  </a:ext>
                </a:extLst>
              </a:tr>
              <a:tr h="684446">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 Can run at 33 MHz and transfer data at 133 MB/s or run at 66 MHz and transfer data at 266 MB/s</a:t>
                      </a:r>
                      <a:endParaRPr lang="en-US" sz="1400" b="1" dirty="0"/>
                    </a:p>
                    <a:p>
                      <a:endParaRPr lang="en-US"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53913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2491" y="21514"/>
            <a:ext cx="7930954" cy="523220"/>
          </a:xfrm>
          <a:prstGeom prst="rect">
            <a:avLst/>
          </a:prstGeom>
          <a:noFill/>
        </p:spPr>
        <p:txBody>
          <a:bodyPr wrap="none" rtlCol="0">
            <a:spAutoFit/>
          </a:bodyPr>
          <a:lstStyle/>
          <a:p>
            <a:r>
              <a:rPr lang="en-US" sz="2800" b="1"/>
              <a:t>3.11 Expansion Cards &amp; 3.11.2 Expansion Bus Types:</a:t>
            </a:r>
            <a:endParaRPr lang="en-US" sz="2800" b="1" dirty="0"/>
          </a:p>
        </p:txBody>
      </p:sp>
      <p:sp>
        <p:nvSpPr>
          <p:cNvPr id="6" name="TextBox 5"/>
          <p:cNvSpPr txBox="1"/>
          <p:nvPr/>
        </p:nvSpPr>
        <p:spPr>
          <a:xfrm>
            <a:off x="795480" y="544734"/>
            <a:ext cx="10447483" cy="1815882"/>
          </a:xfrm>
          <a:prstGeom prst="rect">
            <a:avLst/>
          </a:prstGeom>
          <a:noFill/>
        </p:spPr>
        <p:txBody>
          <a:bodyPr wrap="square" rtlCol="0">
            <a:spAutoFit/>
          </a:bodyPr>
          <a:lstStyle/>
          <a:p>
            <a:r>
              <a:rPr lang="en-US" sz="1400" b="1" dirty="0"/>
              <a:t>Expansion cards are used to expand a computer's functionality or increase its performance. </a:t>
            </a:r>
          </a:p>
          <a:p>
            <a:endParaRPr lang="en-US" sz="1400" b="1" dirty="0"/>
          </a:p>
          <a:p>
            <a:r>
              <a:rPr lang="en-US" sz="1400" b="1" dirty="0"/>
              <a:t>Expansion cards are installed into the expansion slot on a motherboard. </a:t>
            </a:r>
          </a:p>
          <a:p>
            <a:endParaRPr lang="en-US" sz="1400" b="1" dirty="0"/>
          </a:p>
          <a:p>
            <a:r>
              <a:rPr lang="en-US" sz="1400" b="1" dirty="0"/>
              <a:t>Expansion cards and slots use different expansion bus standards that define communication specifications as well as physical characteristics. </a:t>
            </a:r>
          </a:p>
          <a:p>
            <a:endParaRPr lang="en-US" sz="1400" b="1" dirty="0"/>
          </a:p>
          <a:p>
            <a:r>
              <a:rPr lang="en-US" sz="1400" b="1" dirty="0"/>
              <a:t>The following table describes the characteristics of the most common expansion bus types:</a:t>
            </a:r>
            <a:r>
              <a:rPr lang="en-US" sz="1400" dirty="0"/>
              <a:t>		</a:t>
            </a:r>
            <a:endParaRPr lang="en-US" sz="1400" i="1" dirty="0"/>
          </a:p>
        </p:txBody>
      </p:sp>
      <p:graphicFrame>
        <p:nvGraphicFramePr>
          <p:cNvPr id="2" name="Table 1"/>
          <p:cNvGraphicFramePr>
            <a:graphicFrameLocks noGrp="1"/>
          </p:cNvGraphicFramePr>
          <p:nvPr>
            <p:extLst>
              <p:ext uri="{D42A27DB-BD31-4B8C-83A1-F6EECF244321}">
                <p14:modId xmlns:p14="http://schemas.microsoft.com/office/powerpoint/2010/main" val="87827639"/>
              </p:ext>
            </p:extLst>
          </p:nvPr>
        </p:nvGraphicFramePr>
        <p:xfrm>
          <a:off x="795479" y="2424841"/>
          <a:ext cx="10447483" cy="3924005"/>
        </p:xfrm>
        <a:graphic>
          <a:graphicData uri="http://schemas.openxmlformats.org/drawingml/2006/table">
            <a:tbl>
              <a:tblPr firstRow="1" bandRow="1">
                <a:tableStyleId>{5C22544A-7EE6-4342-B048-85BDC9FD1C3A}</a:tableStyleId>
              </a:tblPr>
              <a:tblGrid>
                <a:gridCol w="1915866">
                  <a:extLst>
                    <a:ext uri="{9D8B030D-6E8A-4147-A177-3AD203B41FA5}">
                      <a16:colId xmlns:a16="http://schemas.microsoft.com/office/drawing/2014/main" val="20000"/>
                    </a:ext>
                  </a:extLst>
                </a:gridCol>
                <a:gridCol w="8531617">
                  <a:extLst>
                    <a:ext uri="{9D8B030D-6E8A-4147-A177-3AD203B41FA5}">
                      <a16:colId xmlns:a16="http://schemas.microsoft.com/office/drawing/2014/main" val="20001"/>
                    </a:ext>
                  </a:extLst>
                </a:gridCol>
              </a:tblGrid>
              <a:tr h="436665">
                <a:tc>
                  <a:txBody>
                    <a:bodyPr/>
                    <a:lstStyle/>
                    <a:p>
                      <a:r>
                        <a:rPr lang="en-US" sz="1400" b="1" dirty="0"/>
                        <a:t>Bus Type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Characteristics</a:t>
                      </a:r>
                    </a:p>
                  </a:txBody>
                  <a:tcPr/>
                </a:tc>
                <a:extLst>
                  <a:ext uri="{0D108BD9-81ED-4DB2-BD59-A6C34878D82A}">
                    <a16:rowId xmlns:a16="http://schemas.microsoft.com/office/drawing/2014/main" val="10000"/>
                  </a:ext>
                </a:extLst>
              </a:tr>
              <a:tr h="436665">
                <a:tc rowSpan="6">
                  <a:txBody>
                    <a:bodyPr/>
                    <a:lstStyle/>
                    <a:p>
                      <a:pPr lvl="0" algn="ctr"/>
                      <a:r>
                        <a:rPr lang="en-US" sz="2000" b="1" dirty="0"/>
                        <a:t>PCI Extended</a:t>
                      </a:r>
                      <a:r>
                        <a:rPr lang="en-US" sz="2000" b="1" baseline="0" dirty="0"/>
                        <a:t> </a:t>
                      </a:r>
                      <a:r>
                        <a:rPr lang="en-US" sz="2000" b="1" dirty="0"/>
                        <a:t>(PCI-X)</a:t>
                      </a:r>
                    </a:p>
                  </a:txBody>
                  <a:tcPr vert="vert270" anchor="ctr"/>
                </a:tc>
                <a:tc>
                  <a:txBody>
                    <a:bodyPr/>
                    <a:lstStyle/>
                    <a:p>
                      <a:r>
                        <a:rPr lang="en-US" sz="1400" dirty="0"/>
                        <a:t>PCI-X was built on existing the PCI architecture and aimed to overcome standard PCI bandwidth limitations. PCI-X:</a:t>
                      </a:r>
                    </a:p>
                  </a:txBody>
                  <a:tcPr/>
                </a:tc>
                <a:extLst>
                  <a:ext uri="{0D108BD9-81ED-4DB2-BD59-A6C34878D82A}">
                    <a16:rowId xmlns:a16="http://schemas.microsoft.com/office/drawing/2014/main" val="10001"/>
                  </a:ext>
                </a:extLst>
              </a:tr>
              <a:tr h="610135">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 Uses a 64-bit interface to achieve faster data speeds</a:t>
                      </a:r>
                    </a:p>
                    <a:p>
                      <a:endParaRPr lang="en-US" sz="1400" dirty="0"/>
                    </a:p>
                  </a:txBody>
                  <a:tcPr/>
                </a:tc>
                <a:extLst>
                  <a:ext uri="{0D108BD9-81ED-4DB2-BD59-A6C34878D82A}">
                    <a16:rowId xmlns:a16="http://schemas.microsoft.com/office/drawing/2014/main" val="10002"/>
                  </a:ext>
                </a:extLst>
              </a:tr>
              <a:tr h="610135">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 Operates at 133 MHz, resulting in data rates of 1.06 GB/s</a:t>
                      </a:r>
                    </a:p>
                    <a:p>
                      <a:endParaRPr lang="en-US" sz="1400" dirty="0"/>
                    </a:p>
                  </a:txBody>
                  <a:tcPr/>
                </a:tc>
                <a:extLst>
                  <a:ext uri="{0D108BD9-81ED-4DB2-BD59-A6C34878D82A}">
                    <a16:rowId xmlns:a16="http://schemas.microsoft.com/office/drawing/2014/main" val="10003"/>
                  </a:ext>
                </a:extLst>
              </a:tr>
              <a:tr h="610135">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 Is typically used by servers for network cards or </a:t>
                      </a:r>
                      <a:r>
                        <a:rPr lang="en-US" sz="1400" dirty="0" err="1"/>
                        <a:t>Fibre</a:t>
                      </a:r>
                      <a:r>
                        <a:rPr lang="en-US" sz="1400" dirty="0"/>
                        <a:t> Channel adapters</a:t>
                      </a:r>
                    </a:p>
                    <a:p>
                      <a:endParaRPr lang="en-US" sz="1400" dirty="0"/>
                    </a:p>
                  </a:txBody>
                  <a:tcPr/>
                </a:tc>
                <a:extLst>
                  <a:ext uri="{0D108BD9-81ED-4DB2-BD59-A6C34878D82A}">
                    <a16:rowId xmlns:a16="http://schemas.microsoft.com/office/drawing/2014/main" val="10004"/>
                  </a:ext>
                </a:extLst>
              </a:tr>
              <a:tr h="610135">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 Is backwards compatible with standard PCI slots (i.e., a PCI-X card can be installed in a standard PCI slot)</a:t>
                      </a:r>
                    </a:p>
                    <a:p>
                      <a:endParaRPr lang="en-US" sz="1400" dirty="0"/>
                    </a:p>
                  </a:txBody>
                  <a:tcPr/>
                </a:tc>
                <a:extLst>
                  <a:ext uri="{0D108BD9-81ED-4DB2-BD59-A6C34878D82A}">
                    <a16:rowId xmlns:a16="http://schemas.microsoft.com/office/drawing/2014/main" val="10005"/>
                  </a:ext>
                </a:extLst>
              </a:tr>
              <a:tr h="610135">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Note: </a:t>
                      </a:r>
                      <a:r>
                        <a:rPr lang="en-US" sz="1400" i="1" dirty="0"/>
                        <a:t>When installed in a standard PCI slot, PCI-X cards are throttled down to standard PCI speeds.</a:t>
                      </a:r>
                    </a:p>
                    <a:p>
                      <a:endParaRPr lang="en-US" sz="1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6524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226237" y="88259"/>
            <a:ext cx="7930953" cy="523220"/>
          </a:xfrm>
          <a:prstGeom prst="rect">
            <a:avLst/>
          </a:prstGeom>
          <a:noFill/>
        </p:spPr>
        <p:txBody>
          <a:bodyPr wrap="none" rtlCol="0">
            <a:spAutoFit/>
          </a:bodyPr>
          <a:lstStyle/>
          <a:p>
            <a:pPr algn="ctr"/>
            <a:r>
              <a:rPr lang="en-US" sz="2800" b="1" dirty="0"/>
              <a:t>3.11 Expansion Cards &amp; 3.11.2 Expansion Bus </a:t>
            </a:r>
            <a:r>
              <a:rPr lang="en-US" sz="2800" b="1"/>
              <a:t>Types:</a:t>
            </a:r>
            <a:endParaRPr lang="en-US" sz="2800" b="1" dirty="0"/>
          </a:p>
        </p:txBody>
      </p:sp>
      <p:graphicFrame>
        <p:nvGraphicFramePr>
          <p:cNvPr id="3" name="Table 2"/>
          <p:cNvGraphicFramePr>
            <a:graphicFrameLocks noGrp="1"/>
          </p:cNvGraphicFramePr>
          <p:nvPr>
            <p:extLst>
              <p:ext uri="{D42A27DB-BD31-4B8C-83A1-F6EECF244321}">
                <p14:modId xmlns:p14="http://schemas.microsoft.com/office/powerpoint/2010/main" val="2855595235"/>
              </p:ext>
            </p:extLst>
          </p:nvPr>
        </p:nvGraphicFramePr>
        <p:xfrm>
          <a:off x="613137" y="611479"/>
          <a:ext cx="10965726" cy="5854249"/>
        </p:xfrm>
        <a:graphic>
          <a:graphicData uri="http://schemas.openxmlformats.org/drawingml/2006/table">
            <a:tbl>
              <a:tblPr firstRow="1" bandRow="1">
                <a:tableStyleId>{5C22544A-7EE6-4342-B048-85BDC9FD1C3A}</a:tableStyleId>
              </a:tblPr>
              <a:tblGrid>
                <a:gridCol w="2878412">
                  <a:extLst>
                    <a:ext uri="{9D8B030D-6E8A-4147-A177-3AD203B41FA5}">
                      <a16:colId xmlns:a16="http://schemas.microsoft.com/office/drawing/2014/main" val="20000"/>
                    </a:ext>
                  </a:extLst>
                </a:gridCol>
                <a:gridCol w="196947">
                  <a:extLst>
                    <a:ext uri="{9D8B030D-6E8A-4147-A177-3AD203B41FA5}">
                      <a16:colId xmlns:a16="http://schemas.microsoft.com/office/drawing/2014/main" val="3603962439"/>
                    </a:ext>
                  </a:extLst>
                </a:gridCol>
                <a:gridCol w="7890367">
                  <a:extLst>
                    <a:ext uri="{9D8B030D-6E8A-4147-A177-3AD203B41FA5}">
                      <a16:colId xmlns:a16="http://schemas.microsoft.com/office/drawing/2014/main" val="20002"/>
                    </a:ext>
                  </a:extLst>
                </a:gridCol>
              </a:tblGrid>
              <a:tr h="274943">
                <a:tc>
                  <a:txBody>
                    <a:bodyPr/>
                    <a:lstStyle/>
                    <a:p>
                      <a:r>
                        <a:rPr lang="en-US" sz="1300" b="1" dirty="0"/>
                        <a:t>Bus Type	</a:t>
                      </a:r>
                      <a:endParaRPr lang="en-US" sz="1300" dirty="0"/>
                    </a:p>
                  </a:txBody>
                  <a:tcPr/>
                </a:tc>
                <a:tc gridSpan="2">
                  <a:txBody>
                    <a:bodyPr/>
                    <a:lstStyle/>
                    <a:p>
                      <a:r>
                        <a:rPr lang="en-US" sz="1300" b="1" dirty="0"/>
                        <a:t>Characteristics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121553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PCI Express (</a:t>
                      </a:r>
                      <a:r>
                        <a:rPr lang="en-US" sz="1300" dirty="0" err="1"/>
                        <a:t>PCIe</a:t>
                      </a:r>
                      <a:r>
                        <a:rPr lang="en-US" sz="1300" dirty="0"/>
                        <a:t>)</a:t>
                      </a:r>
                    </a:p>
                    <a:p>
                      <a:endParaRPr lang="en-US" sz="13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a:t>PCIe was developed to replace PCI, PCI-X, and AGP. Instead of a shared bus, each PCIe slot links to a switch that prioritizes and routes data through a point-to-point dedicated connection and provides a serial, full-duplex method of transmission.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300"/>
                        <a:t>PCIe uses several different connection types </a:t>
                      </a:r>
                    </a:p>
                    <a:p>
                      <a:endParaRPr lang="en-US" sz="1300" dirty="0"/>
                    </a:p>
                  </a:txBody>
                  <a:tcPr/>
                </a:tc>
                <a:tc hMerge="1">
                  <a:txBody>
                    <a:bodyPr/>
                    <a:lstStyle/>
                    <a:p>
                      <a:endParaRPr lang="en-US"/>
                    </a:p>
                  </a:txBody>
                  <a:tcPr/>
                </a:tc>
                <a:extLst>
                  <a:ext uri="{0D108BD9-81ED-4DB2-BD59-A6C34878D82A}">
                    <a16:rowId xmlns:a16="http://schemas.microsoft.com/office/drawing/2014/main" val="10001"/>
                  </a:ext>
                </a:extLst>
              </a:tr>
              <a:tr h="1403658">
                <a:tc vMerge="1">
                  <a:txBody>
                    <a:bodyPr/>
                    <a:lstStyle/>
                    <a:p>
                      <a:endParaRPr lang="en-US" sz="1300" dirty="0"/>
                    </a:p>
                  </a:txBody>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300" dirty="0"/>
                        <a:t>PCI Extended types are defined by the number of transmission lanes that are used to transfer data. </a:t>
                      </a:r>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endParaRPr lang="en-US" sz="1300" dirty="0"/>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300" dirty="0"/>
                        <a:t>For example, </a:t>
                      </a:r>
                      <a:r>
                        <a:rPr lang="en-US" sz="1300" dirty="0" err="1"/>
                        <a:t>PCIe</a:t>
                      </a:r>
                      <a:r>
                        <a:rPr lang="en-US" sz="1300" dirty="0"/>
                        <a:t> x1 provides one lane for transmission (x1), while </a:t>
                      </a:r>
                      <a:r>
                        <a:rPr lang="en-US" sz="1300" dirty="0" err="1"/>
                        <a:t>PCIe</a:t>
                      </a:r>
                      <a:r>
                        <a:rPr lang="en-US" sz="1300" dirty="0"/>
                        <a:t> x16 provides sixteen lanes for transmission. </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sz="1300" dirty="0"/>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300" dirty="0" err="1"/>
                        <a:t>PCIe</a:t>
                      </a:r>
                      <a:r>
                        <a:rPr lang="en-US" sz="1300" dirty="0"/>
                        <a:t> defines x2, x4, x8, x16, and x32 connection types.</a:t>
                      </a:r>
                    </a:p>
                    <a:p>
                      <a:endParaRPr lang="en-US" sz="1300" dirty="0"/>
                    </a:p>
                  </a:txBody>
                  <a:tcPr/>
                </a:tc>
                <a:tc hMerge="1">
                  <a:txBody>
                    <a:bodyPr/>
                    <a:lstStyle/>
                    <a:p>
                      <a:endParaRPr lang="en-US"/>
                    </a:p>
                  </a:txBody>
                  <a:tcPr/>
                </a:tc>
                <a:extLst>
                  <a:ext uri="{0D108BD9-81ED-4DB2-BD59-A6C34878D82A}">
                    <a16:rowId xmlns:a16="http://schemas.microsoft.com/office/drawing/2014/main" val="10002"/>
                  </a:ext>
                </a:extLst>
              </a:tr>
              <a:tr h="324984">
                <a:tc gridSpan="3">
                  <a:txBody>
                    <a:bodyPr/>
                    <a:lstStyle/>
                    <a:p>
                      <a:pPr marL="285750" lvl="0" indent="-285750">
                        <a:buFont typeface="Courier New" charset="0"/>
                        <a:buChar char="o"/>
                      </a:pPr>
                      <a:r>
                        <a:rPr lang="en-US" sz="1300" dirty="0" err="1"/>
                        <a:t>PCIe</a:t>
                      </a:r>
                      <a:r>
                        <a:rPr lang="en-US" sz="1300" dirty="0"/>
                        <a:t> data rates depend on the protocol version and number of transmission lanes: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839301">
                <a:tc gridSpan="2">
                  <a:txBody>
                    <a:bodyPr/>
                    <a:lstStyle/>
                    <a:p>
                      <a:pPr lvl="1"/>
                      <a:r>
                        <a:rPr lang="en-US" sz="1300" dirty="0"/>
                        <a:t>1.0: 250 MB/s (x1); 4 GB/s (x16)</a:t>
                      </a:r>
                    </a:p>
                    <a:p>
                      <a:pPr lvl="1"/>
                      <a:r>
                        <a:rPr lang="en-US" sz="1300" dirty="0"/>
                        <a:t>2.0: 500 MB/s (x1); 8 GB/s (x16)</a:t>
                      </a:r>
                    </a:p>
                    <a:p>
                      <a:pPr lvl="1"/>
                      <a:r>
                        <a:rPr lang="en-US" sz="1300" dirty="0"/>
                        <a:t>3.0: 1 GB/s (x1); 16 GB/s (x16)</a:t>
                      </a:r>
                    </a:p>
                    <a:p>
                      <a:pPr lvl="1"/>
                      <a:r>
                        <a:rPr lang="en-US" sz="1300" dirty="0"/>
                        <a:t>4.0: 2 GB/s (x1); 32 GB/s (x16)</a:t>
                      </a:r>
                    </a:p>
                  </a:txBody>
                  <a:tcPr/>
                </a:tc>
                <a:tc hMerge="1">
                  <a:txBody>
                    <a:bodyPr/>
                    <a:lstStyle/>
                    <a:p>
                      <a:endParaRPr lang="en-US"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a:t>PCIe</a:t>
                      </a:r>
                      <a:r>
                        <a:rPr lang="en-US" sz="1300" dirty="0"/>
                        <a:t> cards are cross-size compatible, as long as the slot size is the same or larger than the card size. For example, a </a:t>
                      </a:r>
                      <a:r>
                        <a:rPr lang="en-US" sz="1300" dirty="0" err="1"/>
                        <a:t>PCIe</a:t>
                      </a:r>
                      <a:r>
                        <a:rPr lang="en-US" sz="1300" dirty="0"/>
                        <a:t> x1 card can be installed in a </a:t>
                      </a:r>
                      <a:r>
                        <a:rPr lang="en-US" sz="1300" dirty="0" err="1"/>
                        <a:t>PCIe</a:t>
                      </a:r>
                      <a:r>
                        <a:rPr lang="en-US" sz="1300" dirty="0"/>
                        <a:t> x16 slot, but a </a:t>
                      </a:r>
                      <a:r>
                        <a:rPr lang="en-US" sz="1300" dirty="0" err="1"/>
                        <a:t>PCIe</a:t>
                      </a:r>
                      <a:r>
                        <a:rPr lang="en-US" sz="1300" dirty="0"/>
                        <a:t> x16 card cannot be installed in a </a:t>
                      </a:r>
                      <a:r>
                        <a:rPr lang="en-US" sz="1300" dirty="0" err="1"/>
                        <a:t>PCIe</a:t>
                      </a:r>
                      <a:r>
                        <a:rPr lang="en-US" sz="1300" dirty="0"/>
                        <a:t> x1 slot.</a:t>
                      </a:r>
                    </a:p>
                    <a:p>
                      <a:endParaRPr lang="en-US" sz="1300" dirty="0"/>
                    </a:p>
                  </a:txBody>
                  <a:tcPr/>
                </a:tc>
                <a:extLst>
                  <a:ext uri="{0D108BD9-81ED-4DB2-BD59-A6C34878D82A}">
                    <a16:rowId xmlns:a16="http://schemas.microsoft.com/office/drawing/2014/main" val="10004"/>
                  </a:ext>
                </a:extLst>
              </a:tr>
              <a:tr h="463063">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300" dirty="0"/>
                        <a:t>In addition to greatly increased speed, </a:t>
                      </a:r>
                      <a:r>
                        <a:rPr lang="en-US" sz="1300" dirty="0" err="1"/>
                        <a:t>PCIe</a:t>
                      </a:r>
                      <a:r>
                        <a:rPr lang="en-US" sz="1300" dirty="0"/>
                        <a:t> offers higher quality service.</a:t>
                      </a:r>
                    </a:p>
                    <a:p>
                      <a:pPr marL="285750" indent="-285750">
                        <a:buFont typeface="Courier New" charset="0"/>
                        <a:buChar char="o"/>
                      </a:pPr>
                      <a:endParaRPr lang="en-US" sz="130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3063">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300" dirty="0" err="1"/>
                        <a:t>PCIe</a:t>
                      </a:r>
                      <a:r>
                        <a:rPr lang="en-US" sz="1300" dirty="0"/>
                        <a:t> can run alongside legacy PCI technology (i.e., both </a:t>
                      </a:r>
                      <a:r>
                        <a:rPr lang="en-US" sz="1300" dirty="0" err="1"/>
                        <a:t>PCIe</a:t>
                      </a:r>
                      <a:r>
                        <a:rPr lang="en-US" sz="1300" dirty="0"/>
                        <a:t> and PCI buses can be in the same system).</a:t>
                      </a:r>
                    </a:p>
                    <a:p>
                      <a:pPr marL="285750" indent="-285750">
                        <a:buFont typeface="Courier New" charset="0"/>
                        <a:buChar char="o"/>
                      </a:pPr>
                      <a:endParaRPr lang="en-US" sz="130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21985">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300" dirty="0" err="1"/>
                        <a:t>PCIe</a:t>
                      </a:r>
                      <a:r>
                        <a:rPr lang="en-US" sz="1300" dirty="0"/>
                        <a:t> x1 slots are typically used for network cards, USB cards, and sound cards. </a:t>
                      </a:r>
                      <a:r>
                        <a:rPr lang="en-US" sz="1300" dirty="0" err="1"/>
                        <a:t>PCIe</a:t>
                      </a:r>
                      <a:r>
                        <a:rPr lang="en-US" sz="1300" dirty="0"/>
                        <a:t> x16 slots are</a:t>
                      </a:r>
                      <a:r>
                        <a:rPr lang="en-US" sz="1300" baseline="0" dirty="0"/>
                        <a:t> </a:t>
                      </a:r>
                      <a:r>
                        <a:rPr lang="en-US" sz="1300" dirty="0"/>
                        <a:t>primarily used for dedicated video cards.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pic>
        <p:nvPicPr>
          <p:cNvPr id="5" name="Picture 4">
            <a:extLst>
              <a:ext uri="{FF2B5EF4-FFF2-40B4-BE49-F238E27FC236}">
                <a16:creationId xmlns:a16="http://schemas.microsoft.com/office/drawing/2014/main" id="{D9281CDC-27E8-4651-984D-44F709C56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98" y="1219383"/>
            <a:ext cx="2452839" cy="2319220"/>
          </a:xfrm>
          <a:prstGeom prst="rect">
            <a:avLst/>
          </a:prstGeom>
        </p:spPr>
      </p:pic>
    </p:spTree>
    <p:extLst>
      <p:ext uri="{BB962C8B-B14F-4D97-AF65-F5344CB8AC3E}">
        <p14:creationId xmlns:p14="http://schemas.microsoft.com/office/powerpoint/2010/main" val="436662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4360489" cy="1384995"/>
          </a:xfrm>
          <a:prstGeom prst="rect">
            <a:avLst/>
          </a:prstGeom>
          <a:noFill/>
        </p:spPr>
        <p:txBody>
          <a:bodyPr wrap="none" rtlCol="0">
            <a:spAutoFit/>
          </a:bodyPr>
          <a:lstStyle/>
          <a:p>
            <a:r>
              <a:rPr lang="en-US" sz="2800" b="1" dirty="0"/>
              <a:t>3.11 Expansion Cards:</a:t>
            </a:r>
          </a:p>
          <a:p>
            <a:r>
              <a:rPr lang="en-US" sz="2800" b="1" dirty="0"/>
              <a:t>3.11.2 Expansion Bus Types:</a:t>
            </a:r>
          </a:p>
          <a:p>
            <a:pPr algn="ctr"/>
            <a:endParaRPr lang="en-US" sz="2800" dirty="0"/>
          </a:p>
        </p:txBody>
      </p:sp>
      <p:graphicFrame>
        <p:nvGraphicFramePr>
          <p:cNvPr id="2" name="Table 1">
            <a:extLst>
              <a:ext uri="{FF2B5EF4-FFF2-40B4-BE49-F238E27FC236}">
                <a16:creationId xmlns:a16="http://schemas.microsoft.com/office/drawing/2014/main" id="{4EF75202-0C57-4BD5-956F-EBFCBC6A4F80}"/>
              </a:ext>
            </a:extLst>
          </p:cNvPr>
          <p:cNvGraphicFramePr>
            <a:graphicFrameLocks noGrp="1"/>
          </p:cNvGraphicFramePr>
          <p:nvPr>
            <p:extLst>
              <p:ext uri="{D42A27DB-BD31-4B8C-83A1-F6EECF244321}">
                <p14:modId xmlns:p14="http://schemas.microsoft.com/office/powerpoint/2010/main" val="2068226232"/>
              </p:ext>
            </p:extLst>
          </p:nvPr>
        </p:nvGraphicFramePr>
        <p:xfrm>
          <a:off x="952107" y="1359763"/>
          <a:ext cx="10297737" cy="4805776"/>
        </p:xfrm>
        <a:graphic>
          <a:graphicData uri="http://schemas.openxmlformats.org/drawingml/2006/table">
            <a:tbl>
              <a:tblPr firstRow="1" bandRow="1">
                <a:tableStyleId>{5C22544A-7EE6-4342-B048-85BDC9FD1C3A}</a:tableStyleId>
              </a:tblPr>
              <a:tblGrid>
                <a:gridCol w="1636711">
                  <a:extLst>
                    <a:ext uri="{9D8B030D-6E8A-4147-A177-3AD203B41FA5}">
                      <a16:colId xmlns:a16="http://schemas.microsoft.com/office/drawing/2014/main" val="3983634365"/>
                    </a:ext>
                  </a:extLst>
                </a:gridCol>
                <a:gridCol w="725882">
                  <a:extLst>
                    <a:ext uri="{9D8B030D-6E8A-4147-A177-3AD203B41FA5}">
                      <a16:colId xmlns:a16="http://schemas.microsoft.com/office/drawing/2014/main" val="4790528"/>
                    </a:ext>
                  </a:extLst>
                </a:gridCol>
                <a:gridCol w="7935144">
                  <a:extLst>
                    <a:ext uri="{9D8B030D-6E8A-4147-A177-3AD203B41FA5}">
                      <a16:colId xmlns:a16="http://schemas.microsoft.com/office/drawing/2014/main" val="20002"/>
                    </a:ext>
                  </a:extLst>
                </a:gridCol>
              </a:tblGrid>
              <a:tr h="406519">
                <a:tc>
                  <a:txBody>
                    <a:bodyPr/>
                    <a:lstStyle/>
                    <a:p>
                      <a:r>
                        <a:rPr lang="en-US" sz="1600" b="1" dirty="0"/>
                        <a:t>Bus Type	</a:t>
                      </a:r>
                      <a:endParaRPr lang="en-US" sz="1600" dirty="0"/>
                    </a:p>
                  </a:txBody>
                  <a:tcPr/>
                </a:tc>
                <a:tc gridSpan="2">
                  <a:txBody>
                    <a:bodyPr/>
                    <a:lstStyle/>
                    <a:p>
                      <a:r>
                        <a:rPr lang="en-US" sz="1600" b="1" dirty="0"/>
                        <a:t>Characteristics</a:t>
                      </a:r>
                      <a:endParaRPr lang="en-US" sz="1600" dirty="0"/>
                    </a:p>
                  </a:txBody>
                  <a:tcPr/>
                </a:tc>
                <a:tc hMerge="1">
                  <a:txBody>
                    <a:bodyPr/>
                    <a:lstStyle/>
                    <a:p>
                      <a:endParaRPr lang="en-US"/>
                    </a:p>
                  </a:txBody>
                  <a:tcPr/>
                </a:tc>
                <a:extLst>
                  <a:ext uri="{0D108BD9-81ED-4DB2-BD59-A6C34878D82A}">
                    <a16:rowId xmlns:a16="http://schemas.microsoft.com/office/drawing/2014/main" val="4202484252"/>
                  </a:ext>
                </a:extLst>
              </a:tr>
              <a:tr h="1436740">
                <a:tc>
                  <a:txBody>
                    <a:bodyPr/>
                    <a:lstStyle/>
                    <a:p>
                      <a:r>
                        <a:rPr lang="en-US" sz="1600" dirty="0"/>
                        <a:t>Mini PCI	</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Small form factor computers (e.g., laptops or Mini-ITX systems) might include a Mini PCI slot, which has either 100 or 124 pins and accepts Mini PCI cards.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 typical use for a Mini PCI slot is to add internal cards (such as wireless cards) to laptops.</a:t>
                      </a:r>
                    </a:p>
                    <a:p>
                      <a:endParaRPr lang="en-US" sz="1600" dirty="0"/>
                    </a:p>
                  </a:txBody>
                  <a:tcPr/>
                </a:tc>
                <a:tc hMerge="1">
                  <a:txBody>
                    <a:bodyPr/>
                    <a:lstStyle/>
                    <a:p>
                      <a:endParaRPr lang="en-US"/>
                    </a:p>
                  </a:txBody>
                  <a:tcPr/>
                </a:tc>
                <a:extLst>
                  <a:ext uri="{0D108BD9-81ED-4DB2-BD59-A6C34878D82A}">
                    <a16:rowId xmlns:a16="http://schemas.microsoft.com/office/drawing/2014/main" val="365384361"/>
                  </a:ext>
                </a:extLst>
              </a:tr>
              <a:tr h="1169439">
                <a:tc rowSpan="4">
                  <a:txBody>
                    <a:bodyPr/>
                    <a:lstStyle/>
                    <a:p>
                      <a:r>
                        <a:rPr lang="en-US" sz="1600" dirty="0"/>
                        <a:t>Legacy buses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Buses that have been replaced by newer types are considered legacy buses.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Legacy buses are rarely used and include the following:</a:t>
                      </a:r>
                    </a:p>
                    <a:p>
                      <a:endParaRPr lang="en-US" sz="1600" dirty="0"/>
                    </a:p>
                  </a:txBody>
                  <a:tcPr/>
                </a:tc>
                <a:tc hMerge="1">
                  <a:txBody>
                    <a:bodyPr/>
                    <a:lstStyle/>
                    <a:p>
                      <a:endParaRPr lang="en-US"/>
                    </a:p>
                  </a:txBody>
                  <a:tcPr/>
                </a:tc>
                <a:extLst>
                  <a:ext uri="{0D108BD9-81ED-4DB2-BD59-A6C34878D82A}">
                    <a16:rowId xmlns:a16="http://schemas.microsoft.com/office/drawing/2014/main" val="315781601"/>
                  </a:ext>
                </a:extLst>
              </a:tr>
              <a:tr h="406519">
                <a:tc vMerge="1">
                  <a:txBody>
                    <a:bodyPr/>
                    <a:lstStyle/>
                    <a:p>
                      <a:endParaRPr lang="en-US" sz="1600" dirty="0"/>
                    </a:p>
                  </a:txBody>
                  <a:tcPr/>
                </a:tc>
                <a:tc>
                  <a:txBody>
                    <a:bodyPr/>
                    <a:lstStyle/>
                    <a:p>
                      <a:pPr marL="0" indent="0">
                        <a:buFont typeface="Courier New" charset="0"/>
                        <a:buNone/>
                      </a:pPr>
                      <a:r>
                        <a:rPr lang="en-US" sz="1600" dirty="0"/>
                        <a:t>AGP </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Courier New" charset="0"/>
                        <a:buNone/>
                        <a:tabLst/>
                        <a:defRPr/>
                      </a:pPr>
                      <a:r>
                        <a:rPr lang="en-US" sz="1600" dirty="0"/>
                        <a:t>(accelerated graphics port)</a:t>
                      </a:r>
                      <a:r>
                        <a:rPr lang="en-US" sz="1600" baseline="0" dirty="0"/>
                        <a:t> </a:t>
                      </a:r>
                      <a:r>
                        <a:rPr lang="en-US" sz="1600" dirty="0"/>
                        <a:t>was a dedicated bus type used by dedicated video cards.</a:t>
                      </a:r>
                    </a:p>
                    <a:p>
                      <a:pPr marL="0" indent="0">
                        <a:buFont typeface="Courier New" charset="0"/>
                        <a:buNone/>
                      </a:pPr>
                      <a:endParaRPr lang="en-US" sz="1600" dirty="0"/>
                    </a:p>
                  </a:txBody>
                  <a:tcPr/>
                </a:tc>
                <a:extLst>
                  <a:ext uri="{0D108BD9-81ED-4DB2-BD59-A6C34878D82A}">
                    <a16:rowId xmlns:a16="http://schemas.microsoft.com/office/drawing/2014/main" val="954750310"/>
                  </a:ext>
                </a:extLst>
              </a:tr>
              <a:tr h="545210">
                <a:tc vMerge="1">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charset="0"/>
                        <a:buNone/>
                        <a:tabLst/>
                        <a:defRPr/>
                      </a:pPr>
                      <a:r>
                        <a:rPr lang="en-US" sz="1600" dirty="0"/>
                        <a:t>AMR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600" dirty="0"/>
                        <a:t>(audio/modem riser)</a:t>
                      </a:r>
                      <a:r>
                        <a:rPr lang="en-US" sz="1600" baseline="0" dirty="0"/>
                        <a:t> </a:t>
                      </a:r>
                      <a:r>
                        <a:rPr lang="en-US" sz="1600" dirty="0"/>
                        <a:t>was a riser card that attached to the motherboard and allowed additional cards (called daughter cards) to be installed.</a:t>
                      </a:r>
                    </a:p>
                  </a:txBody>
                  <a:tcPr/>
                </a:tc>
                <a:extLst>
                  <a:ext uri="{0D108BD9-81ED-4DB2-BD59-A6C34878D82A}">
                    <a16:rowId xmlns:a16="http://schemas.microsoft.com/office/drawing/2014/main" val="3958209830"/>
                  </a:ext>
                </a:extLst>
              </a:tr>
              <a:tr h="634838">
                <a:tc vMerge="1">
                  <a:txBody>
                    <a:bodyPr/>
                    <a:lstStyle/>
                    <a:p>
                      <a:endParaRPr lang="en-US" sz="1600" dirty="0"/>
                    </a:p>
                  </a:txBody>
                  <a:tcPr/>
                </a:tc>
                <a:tc>
                  <a:txBody>
                    <a:bodyPr/>
                    <a:lstStyle/>
                    <a:p>
                      <a:pPr marL="0" indent="0">
                        <a:buFont typeface="Courier New" charset="0"/>
                        <a:buNone/>
                      </a:pPr>
                      <a:r>
                        <a:rPr lang="en-US" sz="1600" dirty="0"/>
                        <a:t>CNR </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Courier New" charset="0"/>
                        <a:buNone/>
                        <a:tabLst/>
                        <a:defRPr/>
                      </a:pPr>
                      <a:r>
                        <a:rPr lang="en-US" sz="1600" dirty="0"/>
                        <a:t>(communications network riser)</a:t>
                      </a:r>
                      <a:r>
                        <a:rPr lang="en-US" sz="1600" baseline="0" dirty="0"/>
                        <a:t> </a:t>
                      </a:r>
                      <a:r>
                        <a:rPr lang="en-US" sz="1600" dirty="0"/>
                        <a:t>was a riser card slot that allowed for installing network, sound, or modem functions.</a:t>
                      </a:r>
                    </a:p>
                  </a:txBody>
                  <a:tcPr/>
                </a:tc>
                <a:extLst>
                  <a:ext uri="{0D108BD9-81ED-4DB2-BD59-A6C34878D82A}">
                    <a16:rowId xmlns:a16="http://schemas.microsoft.com/office/drawing/2014/main" val="3985002853"/>
                  </a:ext>
                </a:extLst>
              </a:tr>
            </a:tbl>
          </a:graphicData>
        </a:graphic>
      </p:graphicFrame>
    </p:spTree>
    <p:extLst>
      <p:ext uri="{BB962C8B-B14F-4D97-AF65-F5344CB8AC3E}">
        <p14:creationId xmlns:p14="http://schemas.microsoft.com/office/powerpoint/2010/main" val="2994769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785185" cy="523220"/>
          </a:xfrm>
          <a:prstGeom prst="rect">
            <a:avLst/>
          </a:prstGeom>
          <a:noFill/>
        </p:spPr>
        <p:txBody>
          <a:bodyPr wrap="none" rtlCol="0">
            <a:spAutoFit/>
          </a:bodyPr>
          <a:lstStyle/>
          <a:p>
            <a:pPr algn="ctr"/>
            <a:r>
              <a:rPr lang="en-US" sz="2800" b="1" dirty="0"/>
              <a:t>3.12 Video Cards:</a:t>
            </a:r>
          </a:p>
        </p:txBody>
      </p:sp>
      <p:graphicFrame>
        <p:nvGraphicFramePr>
          <p:cNvPr id="2" name="Table 1">
            <a:extLst>
              <a:ext uri="{FF2B5EF4-FFF2-40B4-BE49-F238E27FC236}">
                <a16:creationId xmlns:a16="http://schemas.microsoft.com/office/drawing/2014/main" id="{52529596-D438-4FDB-BBCB-80BA9F52223A}"/>
              </a:ext>
            </a:extLst>
          </p:cNvPr>
          <p:cNvGraphicFramePr>
            <a:graphicFrameLocks noGrp="1"/>
          </p:cNvGraphicFramePr>
          <p:nvPr>
            <p:extLst>
              <p:ext uri="{D42A27DB-BD31-4B8C-83A1-F6EECF244321}">
                <p14:modId xmlns:p14="http://schemas.microsoft.com/office/powerpoint/2010/main" val="1441649073"/>
              </p:ext>
            </p:extLst>
          </p:nvPr>
        </p:nvGraphicFramePr>
        <p:xfrm>
          <a:off x="857244" y="775937"/>
          <a:ext cx="10439114" cy="5242560"/>
        </p:xfrm>
        <a:graphic>
          <a:graphicData uri="http://schemas.openxmlformats.org/drawingml/2006/table">
            <a:tbl>
              <a:tblPr firstRow="1" bandRow="1">
                <a:tableStyleId>{5C22544A-7EE6-4342-B048-85BDC9FD1C3A}</a:tableStyleId>
              </a:tblPr>
              <a:tblGrid>
                <a:gridCol w="830879">
                  <a:extLst>
                    <a:ext uri="{9D8B030D-6E8A-4147-A177-3AD203B41FA5}">
                      <a16:colId xmlns:a16="http://schemas.microsoft.com/office/drawing/2014/main" val="3792750106"/>
                    </a:ext>
                  </a:extLst>
                </a:gridCol>
                <a:gridCol w="9608235">
                  <a:extLst>
                    <a:ext uri="{9D8B030D-6E8A-4147-A177-3AD203B41FA5}">
                      <a16:colId xmlns:a16="http://schemas.microsoft.com/office/drawing/2014/main" val="227212692"/>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Video cards process graphical information for output to an external display. Video cards can be implemented as a dedicated expansion board or integrated with other components (e.g., the motherboard or CPU).</a:t>
                      </a:r>
                    </a:p>
                    <a:p>
                      <a:endParaRPr lang="en-US" sz="1600" dirty="0"/>
                    </a:p>
                  </a:txBody>
                  <a:tcPr/>
                </a:tc>
                <a:tc hMerge="1">
                  <a:txBody>
                    <a:bodyPr/>
                    <a:lstStyle/>
                    <a:p>
                      <a:endParaRPr lang="en-US"/>
                    </a:p>
                  </a:txBody>
                  <a:tcPr/>
                </a:tc>
                <a:extLst>
                  <a:ext uri="{0D108BD9-81ED-4DB2-BD59-A6C34878D82A}">
                    <a16:rowId xmlns:a16="http://schemas.microsoft.com/office/drawing/2014/main" val="1250007642"/>
                  </a:ext>
                </a:extLst>
              </a:tr>
              <a:tr h="370840">
                <a:tc gridSpan="2">
                  <a:txBody>
                    <a:bodyPr/>
                    <a:lstStyle/>
                    <a:p>
                      <a:pPr marL="285750" lvl="0" indent="-285750">
                        <a:buFont typeface="Courier New" charset="0"/>
                        <a:buChar char="o"/>
                      </a:pPr>
                      <a:r>
                        <a:rPr lang="en-US" sz="1600" dirty="0"/>
                        <a:t>Dedicated video cards:</a:t>
                      </a:r>
                    </a:p>
                    <a:p>
                      <a:pPr lvl="0"/>
                      <a:endParaRPr lang="en-US" sz="1600" dirty="0"/>
                    </a:p>
                    <a:p>
                      <a:pPr lvl="1">
                        <a:lnSpc>
                          <a:spcPct val="150000"/>
                        </a:lnSpc>
                      </a:pPr>
                      <a:r>
                        <a:rPr lang="en-US" sz="1600" dirty="0"/>
                        <a:t>a. Are installed in an expansion slot on the motherboard</a:t>
                      </a:r>
                    </a:p>
                    <a:p>
                      <a:pPr lvl="1">
                        <a:lnSpc>
                          <a:spcPct val="150000"/>
                        </a:lnSpc>
                      </a:pPr>
                      <a:r>
                        <a:rPr lang="en-US" sz="1600" dirty="0"/>
                        <a:t>b. Have a GPU and a dedicated, high-speed video memory bank</a:t>
                      </a:r>
                    </a:p>
                    <a:p>
                      <a:pPr lvl="1">
                        <a:lnSpc>
                          <a:spcPct val="150000"/>
                        </a:lnSpc>
                      </a:pPr>
                      <a:r>
                        <a:rPr lang="en-US" sz="1600" dirty="0"/>
                        <a:t>c. Are more powerful than integrated video cards, but are also more expensive</a:t>
                      </a:r>
                    </a:p>
                    <a:p>
                      <a:endParaRPr lang="en-US" sz="1600" dirty="0"/>
                    </a:p>
                  </a:txBody>
                  <a:tcPr/>
                </a:tc>
                <a:tc hMerge="1">
                  <a:txBody>
                    <a:bodyPr/>
                    <a:lstStyle/>
                    <a:p>
                      <a:endParaRPr lang="en-US"/>
                    </a:p>
                  </a:txBody>
                  <a:tcPr/>
                </a:tc>
                <a:extLst>
                  <a:ext uri="{0D108BD9-81ED-4DB2-BD59-A6C34878D82A}">
                    <a16:rowId xmlns:a16="http://schemas.microsoft.com/office/drawing/2014/main" val="4244132946"/>
                  </a:ext>
                </a:extLst>
              </a:tr>
              <a:tr h="370840">
                <a:tc gridSpan="2">
                  <a:txBody>
                    <a:bodyPr/>
                    <a:lstStyle/>
                    <a:p>
                      <a:pPr marL="285750" lvl="0" indent="-285750">
                        <a:buFont typeface="Courier New" charset="0"/>
                        <a:buChar char="o"/>
                      </a:pPr>
                      <a:r>
                        <a:rPr lang="en-US" sz="1600" dirty="0"/>
                        <a:t>Integrated graphics:</a:t>
                      </a:r>
                    </a:p>
                    <a:p>
                      <a:pPr lvl="0"/>
                      <a:endParaRPr lang="en-US" sz="1600" dirty="0"/>
                    </a:p>
                    <a:p>
                      <a:pPr lvl="1">
                        <a:lnSpc>
                          <a:spcPct val="150000"/>
                        </a:lnSpc>
                      </a:pPr>
                      <a:r>
                        <a:rPr lang="en-US" sz="1600" dirty="0"/>
                        <a:t>a. Integrate the GPU with another hardware component (e.g., a motherboard or CPU)</a:t>
                      </a:r>
                    </a:p>
                    <a:p>
                      <a:pPr lvl="1">
                        <a:lnSpc>
                          <a:spcPct val="150000"/>
                        </a:lnSpc>
                      </a:pPr>
                      <a:r>
                        <a:rPr lang="en-US" sz="1600" dirty="0"/>
                        <a:t>b. Share system memory for graphic processing</a:t>
                      </a:r>
                    </a:p>
                    <a:p>
                      <a:pPr lvl="1">
                        <a:lnSpc>
                          <a:spcPct val="150000"/>
                        </a:lnSpc>
                      </a:pPr>
                      <a:r>
                        <a:rPr lang="en-US" sz="1600" dirty="0"/>
                        <a:t>c. Are much cheaper than dedicated video cards, but are also less powerful</a:t>
                      </a:r>
                    </a:p>
                    <a:p>
                      <a:endParaRPr lang="en-US" sz="1600" dirty="0"/>
                    </a:p>
                  </a:txBody>
                  <a:tcPr/>
                </a:tc>
                <a:tc hMerge="1">
                  <a:txBody>
                    <a:bodyPr/>
                    <a:lstStyle/>
                    <a:p>
                      <a:endParaRPr lang="en-US"/>
                    </a:p>
                  </a:txBody>
                  <a:tcPr/>
                </a:tc>
                <a:extLst>
                  <a:ext uri="{0D108BD9-81ED-4DB2-BD59-A6C34878D82A}">
                    <a16:rowId xmlns:a16="http://schemas.microsoft.com/office/drawing/2014/main" val="5734812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Note:</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t>Intel CPU chips tend to have integrated graphics, whereas AMD usually requires a dedicated video card.</a:t>
                      </a:r>
                    </a:p>
                    <a:p>
                      <a:endParaRPr lang="en-US" sz="1600" dirty="0"/>
                    </a:p>
                  </a:txBody>
                  <a:tcPr/>
                </a:tc>
                <a:extLst>
                  <a:ext uri="{0D108BD9-81ED-4DB2-BD59-A6C34878D82A}">
                    <a16:rowId xmlns:a16="http://schemas.microsoft.com/office/drawing/2014/main" val="1870882412"/>
                  </a:ext>
                </a:extLst>
              </a:tr>
            </a:tbl>
          </a:graphicData>
        </a:graphic>
      </p:graphicFrame>
    </p:spTree>
    <p:extLst>
      <p:ext uri="{BB962C8B-B14F-4D97-AF65-F5344CB8AC3E}">
        <p14:creationId xmlns:p14="http://schemas.microsoft.com/office/powerpoint/2010/main" val="2161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3914598" cy="523220"/>
          </a:xfrm>
          <a:prstGeom prst="rect">
            <a:avLst/>
          </a:prstGeom>
          <a:noFill/>
        </p:spPr>
        <p:txBody>
          <a:bodyPr wrap="none" rtlCol="0">
            <a:spAutoFit/>
          </a:bodyPr>
          <a:lstStyle/>
          <a:p>
            <a:r>
              <a:rPr lang="en-US" sz="2800" b="1" dirty="0"/>
              <a:t>3.7 Memory: (continued)</a:t>
            </a:r>
          </a:p>
        </p:txBody>
      </p:sp>
      <p:sp>
        <p:nvSpPr>
          <p:cNvPr id="6" name="TextBox 5"/>
          <p:cNvSpPr txBox="1"/>
          <p:nvPr/>
        </p:nvSpPr>
        <p:spPr>
          <a:xfrm>
            <a:off x="297895" y="942766"/>
            <a:ext cx="11610821" cy="1354217"/>
          </a:xfrm>
          <a:prstGeom prst="rect">
            <a:avLst/>
          </a:prstGeom>
          <a:noFill/>
        </p:spPr>
        <p:txBody>
          <a:bodyPr wrap="square" rtlCol="0">
            <a:spAutoFit/>
          </a:bodyPr>
          <a:lstStyle/>
          <a:p>
            <a:r>
              <a:rPr lang="en-US" b="1" dirty="0"/>
              <a:t>All system memory used in personal computers is DRAM. Individual DRAM chips are packaged onto a board that contains circuitry for reading and writing to the memory. You should be aware of the following standards for DRAM:</a:t>
            </a:r>
          </a:p>
          <a:p>
            <a:endParaRPr lang="en-US" sz="2800" b="1" dirty="0"/>
          </a:p>
          <a:p>
            <a:r>
              <a:rPr lang="en-US" b="1" dirty="0"/>
              <a:t>					</a:t>
            </a:r>
            <a:r>
              <a:rPr lang="en-US" dirty="0"/>
              <a:t>				</a:t>
            </a:r>
            <a:endParaRPr lang="en-US" i="1" dirty="0"/>
          </a:p>
        </p:txBody>
      </p:sp>
      <p:graphicFrame>
        <p:nvGraphicFramePr>
          <p:cNvPr id="2" name="Table 1"/>
          <p:cNvGraphicFramePr>
            <a:graphicFrameLocks noGrp="1"/>
          </p:cNvGraphicFramePr>
          <p:nvPr>
            <p:extLst>
              <p:ext uri="{D42A27DB-BD31-4B8C-83A1-F6EECF244321}">
                <p14:modId xmlns:p14="http://schemas.microsoft.com/office/powerpoint/2010/main" val="3723725840"/>
              </p:ext>
            </p:extLst>
          </p:nvPr>
        </p:nvGraphicFramePr>
        <p:xfrm>
          <a:off x="797393" y="1619874"/>
          <a:ext cx="10611824" cy="4937760"/>
        </p:xfrm>
        <a:graphic>
          <a:graphicData uri="http://schemas.openxmlformats.org/drawingml/2006/table">
            <a:tbl>
              <a:tblPr firstRow="1" bandRow="1">
                <a:tableStyleId>{5C22544A-7EE6-4342-B048-85BDC9FD1C3A}</a:tableStyleId>
              </a:tblPr>
              <a:tblGrid>
                <a:gridCol w="1502782">
                  <a:extLst>
                    <a:ext uri="{9D8B030D-6E8A-4147-A177-3AD203B41FA5}">
                      <a16:colId xmlns:a16="http://schemas.microsoft.com/office/drawing/2014/main" val="866840025"/>
                    </a:ext>
                  </a:extLst>
                </a:gridCol>
                <a:gridCol w="1388728">
                  <a:extLst>
                    <a:ext uri="{9D8B030D-6E8A-4147-A177-3AD203B41FA5}">
                      <a16:colId xmlns:a16="http://schemas.microsoft.com/office/drawing/2014/main" val="2484958079"/>
                    </a:ext>
                  </a:extLst>
                </a:gridCol>
                <a:gridCol w="7720314">
                  <a:extLst>
                    <a:ext uri="{9D8B030D-6E8A-4147-A177-3AD203B41FA5}">
                      <a16:colId xmlns:a16="http://schemas.microsoft.com/office/drawing/2014/main" val="3949486438"/>
                    </a:ext>
                  </a:extLst>
                </a:gridCol>
              </a:tblGrid>
              <a:tr h="370840">
                <a:tc>
                  <a:txBody>
                    <a:bodyPr/>
                    <a:lstStyle/>
                    <a:p>
                      <a:r>
                        <a:rPr lang="en-US" b="1" dirty="0"/>
                        <a:t>Hardware Image</a:t>
                      </a:r>
                      <a:endParaRPr lang="en-US" dirty="0"/>
                    </a:p>
                  </a:txBody>
                  <a:tcPr/>
                </a:tc>
                <a:tc>
                  <a:txBody>
                    <a:bodyPr/>
                    <a:lstStyle/>
                    <a:p>
                      <a:r>
                        <a:rPr lang="en-US" b="1" dirty="0"/>
                        <a:t>Standard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p>
                      <a:endParaRPr lang="en-US" dirty="0"/>
                    </a:p>
                  </a:txBody>
                  <a:tcPr/>
                </a:tc>
                <a:extLst>
                  <a:ext uri="{0D108BD9-81ED-4DB2-BD59-A6C34878D82A}">
                    <a16:rowId xmlns:a16="http://schemas.microsoft.com/office/drawing/2014/main" val="238587000"/>
                  </a:ext>
                </a:extLst>
              </a:tr>
              <a:tr h="370840">
                <a:tc rowSpan="2">
                  <a:txBody>
                    <a:bodyPr/>
                    <a:lstStyle/>
                    <a:p>
                      <a:endParaRPr lang="en-US" dirty="0"/>
                    </a:p>
                  </a:txBody>
                  <a:tcPr/>
                </a:tc>
                <a:tc rowSpan="2">
                  <a:txBody>
                    <a:bodyPr/>
                    <a:lstStyle/>
                    <a:p>
                      <a:r>
                        <a:rPr lang="en-US" dirty="0"/>
                        <a:t>DDR2	</a:t>
                      </a:r>
                    </a:p>
                  </a:txBody>
                  <a:tcPr/>
                </a:tc>
                <a:tc>
                  <a:txBody>
                    <a:bodyPr/>
                    <a:lstStyle/>
                    <a:p>
                      <a:r>
                        <a:rPr lang="en-US" b="1" dirty="0"/>
                        <a:t>DDR2</a:t>
                      </a:r>
                      <a:r>
                        <a:rPr lang="en-US" dirty="0"/>
                        <a:t> doubles the data transfer rate of DDR, for four times the bandwidth of SDRAM.</a:t>
                      </a:r>
                    </a:p>
                    <a:p>
                      <a:pPr lvl="0"/>
                      <a:endParaRPr lang="en-US" dirty="0"/>
                    </a:p>
                    <a:p>
                      <a:pPr marL="342900" lvl="0" indent="-342900">
                        <a:buFont typeface="+mj-lt"/>
                        <a:buAutoNum type="arabicPeriod"/>
                      </a:pPr>
                      <a:r>
                        <a:rPr lang="en-US" dirty="0"/>
                        <a:t>DDR2 accepts four consecutive 64-bit words per bus clock cycle.</a:t>
                      </a:r>
                    </a:p>
                    <a:p>
                      <a:pPr marL="342900" lvl="0" indent="-342900">
                        <a:buFont typeface="+mj-lt"/>
                        <a:buAutoNum type="arabicPeriod"/>
                      </a:pPr>
                      <a:r>
                        <a:rPr lang="en-US" dirty="0"/>
                        <a:t>DDR2 includes a buffer between the data bus and the memory.</a:t>
                      </a:r>
                    </a:p>
                    <a:p>
                      <a:pPr marL="342900" lvl="0" indent="-342900">
                        <a:buFont typeface="+mj-lt"/>
                        <a:buAutoNum type="arabicPeriod"/>
                      </a:pPr>
                      <a:r>
                        <a:rPr lang="en-US" dirty="0"/>
                        <a:t>DDR2 operates at 1.8 volts at bus frequencies between 200-533 </a:t>
                      </a:r>
                      <a:r>
                        <a:rPr lang="en-US" dirty="0" err="1"/>
                        <a:t>MHz.</a:t>
                      </a:r>
                      <a:r>
                        <a:rPr lang="en-US" dirty="0"/>
                        <a:t> </a:t>
                      </a:r>
                    </a:p>
                    <a:p>
                      <a:pPr lvl="0"/>
                      <a:endParaRPr lang="en-US" dirty="0"/>
                    </a:p>
                    <a:p>
                      <a:pPr lvl="0"/>
                      <a:r>
                        <a:rPr lang="en-US" dirty="0"/>
                        <a:t>The internal memory frequency is half that of the bus frequency (100-266 MHz)</a:t>
                      </a:r>
                    </a:p>
                  </a:txBody>
                  <a:tcPr/>
                </a:tc>
                <a:extLst>
                  <a:ext uri="{0D108BD9-81ED-4DB2-BD59-A6C34878D82A}">
                    <a16:rowId xmlns:a16="http://schemas.microsoft.com/office/drawing/2014/main" val="2753851385"/>
                  </a:ext>
                </a:extLst>
              </a:tr>
              <a:tr h="370840">
                <a:tc vMerge="1">
                  <a:txBody>
                    <a:bodyPr/>
                    <a:lstStyle/>
                    <a:p>
                      <a:endParaRPr lang="en-US" dirty="0"/>
                    </a:p>
                  </a:txBody>
                  <a:tcPr/>
                </a:tc>
                <a:tc vMerge="1">
                  <a:txBody>
                    <a:bodyPr/>
                    <a:lstStyle/>
                    <a:p>
                      <a:endParaRPr lang="en-US" dirty="0"/>
                    </a:p>
                  </a:txBody>
                  <a:tcPr/>
                </a:tc>
                <a:tc>
                  <a:txBody>
                    <a:bodyPr/>
                    <a:lstStyle/>
                    <a:p>
                      <a:r>
                        <a:rPr lang="en-US" b="1" dirty="0"/>
                        <a:t>DDR2</a:t>
                      </a:r>
                      <a:r>
                        <a:rPr lang="en-US" dirty="0"/>
                        <a:t> memory differs from DDR memory as follows:</a:t>
                      </a:r>
                    </a:p>
                    <a:p>
                      <a:pPr lvl="0"/>
                      <a:endParaRPr lang="en-US" dirty="0"/>
                    </a:p>
                    <a:p>
                      <a:pPr lvl="0"/>
                      <a:r>
                        <a:rPr lang="en-US" dirty="0"/>
                        <a:t>1. The notch is slightly closer to the middle.</a:t>
                      </a:r>
                    </a:p>
                    <a:p>
                      <a:endParaRPr lang="en-US" dirty="0"/>
                    </a:p>
                    <a:p>
                      <a:r>
                        <a:rPr lang="en-US" dirty="0"/>
                        <a:t>2. It has 240 pins. While you don't need to count the pins, you should that the pins are smaller because they have to fit in the same space as the DDR memory.</a:t>
                      </a:r>
                      <a:endParaRPr lang="en-US" i="1" dirty="0"/>
                    </a:p>
                    <a:p>
                      <a:endParaRPr lang="en-US" dirty="0"/>
                    </a:p>
                  </a:txBody>
                  <a:tcPr/>
                </a:tc>
                <a:extLst>
                  <a:ext uri="{0D108BD9-81ED-4DB2-BD59-A6C34878D82A}">
                    <a16:rowId xmlns:a16="http://schemas.microsoft.com/office/drawing/2014/main" val="1600635326"/>
                  </a:ext>
                </a:extLst>
              </a:tr>
            </a:tbl>
          </a:graphicData>
        </a:graphic>
      </p:graphicFrame>
      <p:pic>
        <p:nvPicPr>
          <p:cNvPr id="5" name="Picture 4"/>
          <p:cNvPicPr>
            <a:picLocks noChangeAspect="1"/>
          </p:cNvPicPr>
          <p:nvPr/>
        </p:nvPicPr>
        <p:blipFill rotWithShape="1">
          <a:blip r:embed="rId2"/>
          <a:srcRect l="8417" t="31213" r="7643" b="39394"/>
          <a:stretch/>
        </p:blipFill>
        <p:spPr>
          <a:xfrm rot="16200000">
            <a:off x="-471533" y="3964788"/>
            <a:ext cx="3982045" cy="929624"/>
          </a:xfrm>
          <a:prstGeom prst="rect">
            <a:avLst/>
          </a:prstGeom>
        </p:spPr>
      </p:pic>
    </p:spTree>
    <p:extLst>
      <p:ext uri="{BB962C8B-B14F-4D97-AF65-F5344CB8AC3E}">
        <p14:creationId xmlns:p14="http://schemas.microsoft.com/office/powerpoint/2010/main" val="661063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564191" y="150605"/>
            <a:ext cx="2785185" cy="523220"/>
          </a:xfrm>
          <a:prstGeom prst="rect">
            <a:avLst/>
          </a:prstGeom>
          <a:noFill/>
        </p:spPr>
        <p:txBody>
          <a:bodyPr wrap="none" rtlCol="0">
            <a:spAutoFit/>
          </a:bodyPr>
          <a:lstStyle/>
          <a:p>
            <a:pPr algn="ctr"/>
            <a:r>
              <a:rPr lang="en-US" sz="2800" b="1" dirty="0"/>
              <a:t>3.12 Video Cards:</a:t>
            </a:r>
          </a:p>
        </p:txBody>
      </p:sp>
      <p:sp>
        <p:nvSpPr>
          <p:cNvPr id="6" name="TextBox 5"/>
          <p:cNvSpPr txBox="1"/>
          <p:nvPr/>
        </p:nvSpPr>
        <p:spPr>
          <a:xfrm>
            <a:off x="408924" y="673825"/>
            <a:ext cx="11374151" cy="369332"/>
          </a:xfrm>
          <a:prstGeom prst="rect">
            <a:avLst/>
          </a:prstGeom>
          <a:noFill/>
        </p:spPr>
        <p:txBody>
          <a:bodyPr wrap="square" rtlCol="0">
            <a:spAutoFit/>
          </a:bodyPr>
          <a:lstStyle/>
          <a:p>
            <a:r>
              <a:rPr lang="en-US" b="1" dirty="0"/>
              <a:t>When selecting a video card, keep in mind the following characteristics:</a:t>
            </a:r>
            <a:endParaRPr lang="en-US" sz="800" b="1" dirty="0"/>
          </a:p>
        </p:txBody>
      </p:sp>
      <p:graphicFrame>
        <p:nvGraphicFramePr>
          <p:cNvPr id="2" name="Table 1">
            <a:extLst>
              <a:ext uri="{FF2B5EF4-FFF2-40B4-BE49-F238E27FC236}">
                <a16:creationId xmlns:a16="http://schemas.microsoft.com/office/drawing/2014/main" id="{E9CA58C3-5DC3-4D5C-BA9C-DC3877A9B745}"/>
              </a:ext>
            </a:extLst>
          </p:cNvPr>
          <p:cNvGraphicFramePr>
            <a:graphicFrameLocks noGrp="1"/>
          </p:cNvGraphicFramePr>
          <p:nvPr>
            <p:extLst>
              <p:ext uri="{D42A27DB-BD31-4B8C-83A1-F6EECF244321}">
                <p14:modId xmlns:p14="http://schemas.microsoft.com/office/powerpoint/2010/main" val="1025176265"/>
              </p:ext>
            </p:extLst>
          </p:nvPr>
        </p:nvGraphicFramePr>
        <p:xfrm>
          <a:off x="471235" y="1197045"/>
          <a:ext cx="10744919" cy="4988560"/>
        </p:xfrm>
        <a:graphic>
          <a:graphicData uri="http://schemas.openxmlformats.org/drawingml/2006/table">
            <a:tbl>
              <a:tblPr firstRow="1" bandRow="1">
                <a:tableStyleId>{5C22544A-7EE6-4342-B048-85BDC9FD1C3A}</a:tableStyleId>
              </a:tblPr>
              <a:tblGrid>
                <a:gridCol w="1679683">
                  <a:extLst>
                    <a:ext uri="{9D8B030D-6E8A-4147-A177-3AD203B41FA5}">
                      <a16:colId xmlns:a16="http://schemas.microsoft.com/office/drawing/2014/main" val="4023910731"/>
                    </a:ext>
                  </a:extLst>
                </a:gridCol>
                <a:gridCol w="9065236">
                  <a:extLst>
                    <a:ext uri="{9D8B030D-6E8A-4147-A177-3AD203B41FA5}">
                      <a16:colId xmlns:a16="http://schemas.microsoft.com/office/drawing/2014/main" val="2739691038"/>
                    </a:ext>
                  </a:extLst>
                </a:gridCol>
              </a:tblGrid>
              <a:tr h="370840">
                <a:tc>
                  <a:txBody>
                    <a:bodyPr/>
                    <a:lstStyle/>
                    <a:p>
                      <a:r>
                        <a:rPr lang="en-US" b="1" dirty="0"/>
                        <a:t>Characteristic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txBody>
                  <a:tcPr/>
                </a:tc>
                <a:extLst>
                  <a:ext uri="{0D108BD9-81ED-4DB2-BD59-A6C34878D82A}">
                    <a16:rowId xmlns:a16="http://schemas.microsoft.com/office/drawing/2014/main" val="762964285"/>
                  </a:ext>
                </a:extLst>
              </a:tr>
              <a:tr h="370840">
                <a:tc rowSpan="5">
                  <a:txBody>
                    <a:bodyPr/>
                    <a:lstStyle/>
                    <a:p>
                      <a:pPr algn="ctr"/>
                      <a:r>
                        <a:rPr lang="en-US" sz="2000" b="1" dirty="0"/>
                        <a:t>Display connectors</a:t>
                      </a: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Video cards have one or more connectors for attaching an external display. Always try to select a video card with connectors that match your display</a:t>
                      </a:r>
                    </a:p>
                  </a:txBody>
                  <a:tcPr/>
                </a:tc>
                <a:extLst>
                  <a:ext uri="{0D108BD9-81ED-4DB2-BD59-A6C34878D82A}">
                    <a16:rowId xmlns:a16="http://schemas.microsoft.com/office/drawing/2014/main" val="3050173409"/>
                  </a:ext>
                </a:extLst>
              </a:tr>
              <a:tr h="370840">
                <a:tc vMerge="1">
                  <a:txBody>
                    <a:bodyPr/>
                    <a:lstStyle/>
                    <a:p>
                      <a:endParaRPr lang="en-US" sz="1400" dirty="0"/>
                    </a:p>
                  </a:txBody>
                  <a:tcPr/>
                </a:tc>
                <a:tc>
                  <a:txBody>
                    <a:bodyPr/>
                    <a:lstStyle/>
                    <a:p>
                      <a:pPr lvl="0">
                        <a:lnSpc>
                          <a:spcPct val="150000"/>
                        </a:lnSpc>
                      </a:pPr>
                      <a:r>
                        <a:rPr lang="en-US" sz="1400" dirty="0"/>
                        <a:t>o VGA monitors use a VGA (DB-15) connector.</a:t>
                      </a:r>
                    </a:p>
                    <a:p>
                      <a:pPr lvl="0">
                        <a:lnSpc>
                          <a:spcPct val="150000"/>
                        </a:lnSpc>
                      </a:pPr>
                      <a:r>
                        <a:rPr lang="en-US" sz="1400" dirty="0"/>
                        <a:t>o LCD and LED monitors use one (or more) of the following connectors:</a:t>
                      </a:r>
                    </a:p>
                    <a:p>
                      <a:pPr lvl="1">
                        <a:lnSpc>
                          <a:spcPct val="150000"/>
                        </a:lnSpc>
                      </a:pPr>
                      <a:r>
                        <a:rPr lang="en-US" sz="1400" dirty="0"/>
                        <a:t>a. DVI-Integrated (DVI-I) connector</a:t>
                      </a:r>
                    </a:p>
                    <a:p>
                      <a:pPr lvl="1">
                        <a:lnSpc>
                          <a:spcPct val="150000"/>
                        </a:lnSpc>
                      </a:pPr>
                      <a:r>
                        <a:rPr lang="en-US" sz="1400" dirty="0"/>
                        <a:t>b HDMI connector (also used by HDTVs)</a:t>
                      </a:r>
                    </a:p>
                    <a:p>
                      <a:pPr lvl="1">
                        <a:lnSpc>
                          <a:spcPct val="150000"/>
                        </a:lnSpc>
                      </a:pPr>
                      <a:r>
                        <a:rPr lang="en-US" sz="1400" dirty="0"/>
                        <a:t>c. DisplayPort connector</a:t>
                      </a:r>
                    </a:p>
                    <a:p>
                      <a:endParaRPr lang="en-US" sz="1400" dirty="0"/>
                    </a:p>
                  </a:txBody>
                  <a:tcPr/>
                </a:tc>
                <a:extLst>
                  <a:ext uri="{0D108BD9-81ED-4DB2-BD59-A6C34878D82A}">
                    <a16:rowId xmlns:a16="http://schemas.microsoft.com/office/drawing/2014/main" val="4226799703"/>
                  </a:ext>
                </a:extLst>
              </a:tr>
              <a:tr h="370840">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DVI-I connectors are able to send either analog or digital signals. Older video cards might use DVI-A (analog) or DVI-D (digital) connectors.</a:t>
                      </a:r>
                    </a:p>
                    <a:p>
                      <a:endParaRPr lang="en-US" sz="1400" dirty="0"/>
                    </a:p>
                  </a:txBody>
                  <a:tcPr/>
                </a:tc>
                <a:extLst>
                  <a:ext uri="{0D108BD9-81ED-4DB2-BD59-A6C34878D82A}">
                    <a16:rowId xmlns:a16="http://schemas.microsoft.com/office/drawing/2014/main" val="344685386"/>
                  </a:ext>
                </a:extLst>
              </a:tr>
              <a:tr h="370840">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Some video cards have dual heads (two output connectors capable of displaying video simultaneously) and are able to support dual monitors.</a:t>
                      </a:r>
                    </a:p>
                    <a:p>
                      <a:endParaRPr lang="en-US" sz="1400" dirty="0"/>
                    </a:p>
                  </a:txBody>
                  <a:tcPr/>
                </a:tc>
                <a:extLst>
                  <a:ext uri="{0D108BD9-81ED-4DB2-BD59-A6C34878D82A}">
                    <a16:rowId xmlns:a16="http://schemas.microsoft.com/office/drawing/2014/main" val="2353047190"/>
                  </a:ext>
                </a:extLst>
              </a:tr>
              <a:tr h="370840">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Note: </a:t>
                      </a:r>
                      <a:r>
                        <a:rPr lang="en-US" sz="1400" i="1" dirty="0"/>
                        <a:t>If necessary, you can use special connector adapters to convert from one connector type to another (e.g., DVI to HDMI). However, it's usually best to match the connector type of the video card with the display connectors.</a:t>
                      </a:r>
                    </a:p>
                    <a:p>
                      <a:endParaRPr lang="en-US" sz="1400" dirty="0"/>
                    </a:p>
                  </a:txBody>
                  <a:tcPr/>
                </a:tc>
                <a:extLst>
                  <a:ext uri="{0D108BD9-81ED-4DB2-BD59-A6C34878D82A}">
                    <a16:rowId xmlns:a16="http://schemas.microsoft.com/office/drawing/2014/main" val="1092947889"/>
                  </a:ext>
                </a:extLst>
              </a:tr>
            </a:tbl>
          </a:graphicData>
        </a:graphic>
      </p:graphicFrame>
    </p:spTree>
    <p:extLst>
      <p:ext uri="{BB962C8B-B14F-4D97-AF65-F5344CB8AC3E}">
        <p14:creationId xmlns:p14="http://schemas.microsoft.com/office/powerpoint/2010/main" val="110222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785185" cy="523220"/>
          </a:xfrm>
          <a:prstGeom prst="rect">
            <a:avLst/>
          </a:prstGeom>
          <a:noFill/>
        </p:spPr>
        <p:txBody>
          <a:bodyPr wrap="none" rtlCol="0">
            <a:spAutoFit/>
          </a:bodyPr>
          <a:lstStyle/>
          <a:p>
            <a:pPr algn="ctr"/>
            <a:r>
              <a:rPr lang="en-US" sz="2800" b="1" dirty="0"/>
              <a:t>3.12 Video Cards:</a:t>
            </a:r>
            <a:endParaRPr lang="en-US" sz="2800" dirty="0"/>
          </a:p>
        </p:txBody>
      </p:sp>
      <p:sp>
        <p:nvSpPr>
          <p:cNvPr id="6" name="TextBox 5"/>
          <p:cNvSpPr txBox="1"/>
          <p:nvPr/>
        </p:nvSpPr>
        <p:spPr>
          <a:xfrm>
            <a:off x="498117" y="824433"/>
            <a:ext cx="11374151" cy="369332"/>
          </a:xfrm>
          <a:prstGeom prst="rect">
            <a:avLst/>
          </a:prstGeom>
          <a:noFill/>
        </p:spPr>
        <p:txBody>
          <a:bodyPr wrap="square" rtlCol="0">
            <a:spAutoFit/>
          </a:bodyPr>
          <a:lstStyle/>
          <a:p>
            <a:r>
              <a:rPr lang="en-US" b="1" dirty="0"/>
              <a:t>When selecting a video card, keep in mind the following characteristics: 	</a:t>
            </a:r>
            <a:endParaRPr lang="en-US" i="1" dirty="0"/>
          </a:p>
        </p:txBody>
      </p:sp>
      <p:graphicFrame>
        <p:nvGraphicFramePr>
          <p:cNvPr id="2" name="Table 1"/>
          <p:cNvGraphicFramePr>
            <a:graphicFrameLocks noGrp="1"/>
          </p:cNvGraphicFramePr>
          <p:nvPr>
            <p:extLst>
              <p:ext uri="{D42A27DB-BD31-4B8C-83A1-F6EECF244321}">
                <p14:modId xmlns:p14="http://schemas.microsoft.com/office/powerpoint/2010/main" val="1740528537"/>
              </p:ext>
            </p:extLst>
          </p:nvPr>
        </p:nvGraphicFramePr>
        <p:xfrm>
          <a:off x="498117" y="1306519"/>
          <a:ext cx="8386576" cy="5029200"/>
        </p:xfrm>
        <a:graphic>
          <a:graphicData uri="http://schemas.openxmlformats.org/drawingml/2006/table">
            <a:tbl>
              <a:tblPr firstRow="1" bandRow="1">
                <a:tableStyleId>{5C22544A-7EE6-4342-B048-85BDC9FD1C3A}</a:tableStyleId>
              </a:tblPr>
              <a:tblGrid>
                <a:gridCol w="1454120">
                  <a:extLst>
                    <a:ext uri="{9D8B030D-6E8A-4147-A177-3AD203B41FA5}">
                      <a16:colId xmlns:a16="http://schemas.microsoft.com/office/drawing/2014/main" val="20000"/>
                    </a:ext>
                  </a:extLst>
                </a:gridCol>
                <a:gridCol w="672883">
                  <a:extLst>
                    <a:ext uri="{9D8B030D-6E8A-4147-A177-3AD203B41FA5}">
                      <a16:colId xmlns:a16="http://schemas.microsoft.com/office/drawing/2014/main" val="20001"/>
                    </a:ext>
                  </a:extLst>
                </a:gridCol>
                <a:gridCol w="6259573">
                  <a:extLst>
                    <a:ext uri="{9D8B030D-6E8A-4147-A177-3AD203B41FA5}">
                      <a16:colId xmlns:a16="http://schemas.microsoft.com/office/drawing/2014/main" val="20002"/>
                    </a:ext>
                  </a:extLst>
                </a:gridCol>
              </a:tblGrid>
              <a:tr h="370840">
                <a:tc>
                  <a:txBody>
                    <a:bodyPr/>
                    <a:lstStyle/>
                    <a:p>
                      <a:r>
                        <a:rPr lang="en-US" sz="1400" b="1" dirty="0"/>
                        <a:t>Characteristic</a:t>
                      </a:r>
                      <a:endParaRPr lang="en-US" sz="14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p>
                      <a:endParaRPr lang="en-US" sz="1400" dirty="0"/>
                    </a:p>
                  </a:txBody>
                  <a:tcPr/>
                </a:tc>
                <a:tc hMerge="1">
                  <a:txBody>
                    <a:bodyPr/>
                    <a:lstStyle/>
                    <a:p>
                      <a:endParaRPr lang="en-US"/>
                    </a:p>
                  </a:txBody>
                  <a:tcPr/>
                </a:tc>
                <a:extLst>
                  <a:ext uri="{0D108BD9-81ED-4DB2-BD59-A6C34878D82A}">
                    <a16:rowId xmlns:a16="http://schemas.microsoft.com/office/drawing/2014/main" val="10000"/>
                  </a:ext>
                </a:extLst>
              </a:tr>
              <a:tr h="370840">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Display Quality</a:t>
                      </a:r>
                    </a:p>
                    <a:p>
                      <a:endParaRPr lang="en-US" sz="1400" dirty="0"/>
                    </a:p>
                  </a:txBody>
                  <a:tcPr vert="vert270" anchor="ctr"/>
                </a:tc>
                <a:tc gridSpan="2">
                  <a:txBody>
                    <a:bodyPr/>
                    <a:lstStyle/>
                    <a:p>
                      <a:r>
                        <a:rPr lang="en-US" sz="1400" dirty="0"/>
                        <a:t>The quality of images and animations is determined by both the video card and the external display. </a:t>
                      </a:r>
                    </a:p>
                  </a:txBody>
                  <a:tcPr/>
                </a:tc>
                <a:tc hMerge="1">
                  <a:txBody>
                    <a:bodyPr/>
                    <a:lstStyle/>
                    <a:p>
                      <a:endParaRPr lang="en-US"/>
                    </a:p>
                  </a:txBody>
                  <a:tcPr/>
                </a:tc>
                <a:extLst>
                  <a:ext uri="{0D108BD9-81ED-4DB2-BD59-A6C34878D82A}">
                    <a16:rowId xmlns:a16="http://schemas.microsoft.com/office/drawing/2014/main" val="10001"/>
                  </a:ext>
                </a:extLst>
              </a:tr>
              <a:tr h="370840">
                <a:tc vMerge="1">
                  <a:txBody>
                    <a:bodyPr/>
                    <a:lstStyle/>
                    <a:p>
                      <a:endParaRPr 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When selecting a video card, the following specifications should be considered:</a:t>
                      </a:r>
                    </a:p>
                    <a:p>
                      <a:endParaRPr lang="en-US" sz="1400" dirty="0"/>
                    </a:p>
                  </a:txBody>
                  <a:tcPr/>
                </a:tc>
                <a:tc hMerge="1">
                  <a:txBody>
                    <a:bodyPr/>
                    <a:lstStyle/>
                    <a:p>
                      <a:endParaRPr lang="en-US"/>
                    </a:p>
                  </a:txBody>
                  <a:tcPr/>
                </a:tc>
                <a:extLst>
                  <a:ext uri="{0D108BD9-81ED-4DB2-BD59-A6C34878D82A}">
                    <a16:rowId xmlns:a16="http://schemas.microsoft.com/office/drawing/2014/main" val="10002"/>
                  </a:ext>
                </a:extLst>
              </a:tr>
              <a:tr h="370840">
                <a:tc v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a:t>
                      </a:r>
                      <a:r>
                        <a:rPr lang="en-US" sz="1400" i="1" dirty="0"/>
                        <a:t>resolution</a:t>
                      </a:r>
                      <a:r>
                        <a:rPr lang="en-US" sz="1400" dirty="0"/>
                        <a:t> is the number of pixels displayed on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A higher resolution means that more information can be shown on the screen.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A video card is rated by its max resolution, which is the</a:t>
                      </a:r>
                      <a:r>
                        <a:rPr lang="en-US" sz="1400" baseline="0" dirty="0"/>
                        <a:t> </a:t>
                      </a:r>
                      <a:r>
                        <a:rPr lang="en-US" sz="1400" dirty="0"/>
                        <a:t>highest possible resolution it can display (e.g., 1920 × 1080 or 4096 × 2160).</a:t>
                      </a:r>
                    </a:p>
                    <a:p>
                      <a:endParaRPr lang="en-US" sz="1400" dirty="0"/>
                    </a:p>
                  </a:txBody>
                  <a:tcPr/>
                </a:tc>
                <a:tc hMerge="1">
                  <a:txBody>
                    <a:bodyPr/>
                    <a:lstStyle/>
                    <a:p>
                      <a:endParaRPr lang="en-US"/>
                    </a:p>
                  </a:txBody>
                  <a:tcPr/>
                </a:tc>
                <a:extLst>
                  <a:ext uri="{0D108BD9-81ED-4DB2-BD59-A6C34878D82A}">
                    <a16:rowId xmlns:a16="http://schemas.microsoft.com/office/drawing/2014/main" val="10003"/>
                  </a:ext>
                </a:extLst>
              </a:tr>
              <a:tr h="370840">
                <a:tc vMerge="1">
                  <a:txBody>
                    <a:bodyPr/>
                    <a:lstStyle/>
                    <a:p>
                      <a:endParaRPr lang="en-US"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a:t>
                      </a:r>
                      <a:r>
                        <a:rPr lang="en-US" sz="1400" i="1" dirty="0"/>
                        <a:t>refresh rate</a:t>
                      </a:r>
                      <a:r>
                        <a:rPr lang="en-US" sz="1400" dirty="0"/>
                        <a:t> is the number of times in one second that the GPU draws a frame.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Refresh rates are measured in hertz. A refresh rate of 70 Hz or lower may cause eye fatigue. An optimal refresh rate is between 75 Hz and 85 Hz.</a:t>
                      </a:r>
                    </a:p>
                    <a:p>
                      <a:endParaRPr lang="en-US" sz="1400" dirty="0"/>
                    </a:p>
                  </a:txBody>
                  <a:tcPr/>
                </a:tc>
                <a:tc hMerge="1">
                  <a:txBody>
                    <a:bodyPr/>
                    <a:lstStyle/>
                    <a:p>
                      <a:endParaRPr lang="en-US"/>
                    </a:p>
                  </a:txBody>
                  <a:tcPr/>
                </a:tc>
                <a:extLst>
                  <a:ext uri="{0D108BD9-81ED-4DB2-BD59-A6C34878D82A}">
                    <a16:rowId xmlns:a16="http://schemas.microsoft.com/office/drawing/2014/main" val="10004"/>
                  </a:ext>
                </a:extLst>
              </a:tr>
              <a:tr h="370840">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Note:</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For optimal image quality and graphic performance, it is best to select a display that matches the video card specifications, and vice versa.</a:t>
                      </a:r>
                    </a:p>
                    <a:p>
                      <a:endParaRPr lang="en-US"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94241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785185" cy="523220"/>
          </a:xfrm>
          <a:prstGeom prst="rect">
            <a:avLst/>
          </a:prstGeom>
          <a:noFill/>
        </p:spPr>
        <p:txBody>
          <a:bodyPr wrap="none" rtlCol="0">
            <a:spAutoFit/>
          </a:bodyPr>
          <a:lstStyle/>
          <a:p>
            <a:pPr algn="ctr"/>
            <a:r>
              <a:rPr lang="en-US" sz="2800" b="1" dirty="0"/>
              <a:t>3.12 Video Cards:</a:t>
            </a:r>
          </a:p>
        </p:txBody>
      </p:sp>
      <p:sp>
        <p:nvSpPr>
          <p:cNvPr id="6" name="TextBox 5"/>
          <p:cNvSpPr txBox="1"/>
          <p:nvPr/>
        </p:nvSpPr>
        <p:spPr>
          <a:xfrm>
            <a:off x="842987" y="824433"/>
            <a:ext cx="11374151" cy="369332"/>
          </a:xfrm>
          <a:prstGeom prst="rect">
            <a:avLst/>
          </a:prstGeom>
          <a:noFill/>
        </p:spPr>
        <p:txBody>
          <a:bodyPr wrap="square" rtlCol="0">
            <a:spAutoFit/>
          </a:bodyPr>
          <a:lstStyle/>
          <a:p>
            <a:r>
              <a:rPr lang="en-US" b="1" dirty="0"/>
              <a:t>When selecting a video card, keep in mind the following characteristics:</a:t>
            </a:r>
          </a:p>
        </p:txBody>
      </p:sp>
      <p:graphicFrame>
        <p:nvGraphicFramePr>
          <p:cNvPr id="2" name="Table 1">
            <a:extLst>
              <a:ext uri="{FF2B5EF4-FFF2-40B4-BE49-F238E27FC236}">
                <a16:creationId xmlns:a16="http://schemas.microsoft.com/office/drawing/2014/main" id="{53BF9730-07F3-49BB-95E2-74A414CACFBD}"/>
              </a:ext>
            </a:extLst>
          </p:cNvPr>
          <p:cNvGraphicFramePr>
            <a:graphicFrameLocks noGrp="1"/>
          </p:cNvGraphicFramePr>
          <p:nvPr>
            <p:extLst>
              <p:ext uri="{D42A27DB-BD31-4B8C-83A1-F6EECF244321}">
                <p14:modId xmlns:p14="http://schemas.microsoft.com/office/powerpoint/2010/main" val="1122769303"/>
              </p:ext>
            </p:extLst>
          </p:nvPr>
        </p:nvGraphicFramePr>
        <p:xfrm>
          <a:off x="842986" y="1347653"/>
          <a:ext cx="10412617" cy="4419600"/>
        </p:xfrm>
        <a:graphic>
          <a:graphicData uri="http://schemas.openxmlformats.org/drawingml/2006/table">
            <a:tbl>
              <a:tblPr firstRow="1" bandRow="1">
                <a:tableStyleId>{5C22544A-7EE6-4342-B048-85BDC9FD1C3A}</a:tableStyleId>
              </a:tblPr>
              <a:tblGrid>
                <a:gridCol w="1645690">
                  <a:extLst>
                    <a:ext uri="{9D8B030D-6E8A-4147-A177-3AD203B41FA5}">
                      <a16:colId xmlns:a16="http://schemas.microsoft.com/office/drawing/2014/main" val="3777623995"/>
                    </a:ext>
                  </a:extLst>
                </a:gridCol>
                <a:gridCol w="8766927">
                  <a:extLst>
                    <a:ext uri="{9D8B030D-6E8A-4147-A177-3AD203B41FA5}">
                      <a16:colId xmlns:a16="http://schemas.microsoft.com/office/drawing/2014/main" val="3990667684"/>
                    </a:ext>
                  </a:extLst>
                </a:gridCol>
              </a:tblGrid>
              <a:tr h="370840">
                <a:tc>
                  <a:txBody>
                    <a:bodyPr/>
                    <a:lstStyle/>
                    <a:p>
                      <a:r>
                        <a:rPr lang="en-US" b="1" dirty="0"/>
                        <a:t>Characteristic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p>
                      <a:endParaRPr lang="en-US" dirty="0"/>
                    </a:p>
                  </a:txBody>
                  <a:tcPr/>
                </a:tc>
                <a:extLst>
                  <a:ext uri="{0D108BD9-81ED-4DB2-BD59-A6C34878D82A}">
                    <a16:rowId xmlns:a16="http://schemas.microsoft.com/office/drawing/2014/main" val="3813786794"/>
                  </a:ext>
                </a:extLst>
              </a:tr>
              <a:tr h="370840">
                <a:tc rowSpan="4">
                  <a:txBody>
                    <a:bodyPr/>
                    <a:lstStyle/>
                    <a:p>
                      <a:pPr algn="ctr"/>
                      <a:r>
                        <a:rPr lang="en-US" sz="2000" b="1" dirty="0"/>
                        <a:t>Processing Capabilities</a:t>
                      </a:r>
                    </a:p>
                  </a:txBody>
                  <a:tcPr vert="vert270" anchor="ctr"/>
                </a:tc>
                <a:tc>
                  <a:txBody>
                    <a:bodyPr/>
                    <a:lstStyle/>
                    <a:p>
                      <a:r>
                        <a:rPr lang="en-US" sz="1600" dirty="0"/>
                        <a:t>The </a:t>
                      </a:r>
                      <a:r>
                        <a:rPr lang="en-US" sz="1600" i="1" dirty="0"/>
                        <a:t>graphics processing unit</a:t>
                      </a:r>
                      <a:r>
                        <a:rPr lang="en-US" sz="1600" dirty="0"/>
                        <a:t> (GPU) handles all video rendering tasks. </a:t>
                      </a:r>
                    </a:p>
                    <a:p>
                      <a:endParaRPr lang="en-US" sz="1600" dirty="0"/>
                    </a:p>
                    <a:p>
                      <a:pPr marL="285750" indent="-285750">
                        <a:buFont typeface="Arial" panose="020B0604020202020204" pitchFamily="34" charset="0"/>
                        <a:buChar char="•"/>
                      </a:pPr>
                      <a:r>
                        <a:rPr lang="en-US" sz="1600" dirty="0"/>
                        <a:t>GPUs are much more efficient at processing graphic data than a traditional CPU.</a:t>
                      </a:r>
                    </a:p>
                    <a:p>
                      <a:endParaRPr lang="en-US" sz="1600" dirty="0"/>
                    </a:p>
                    <a:p>
                      <a:endParaRPr lang="en-US" sz="1600" dirty="0"/>
                    </a:p>
                  </a:txBody>
                  <a:tcPr/>
                </a:tc>
                <a:extLst>
                  <a:ext uri="{0D108BD9-81ED-4DB2-BD59-A6C34878D82A}">
                    <a16:rowId xmlns:a16="http://schemas.microsoft.com/office/drawing/2014/main" val="1412341970"/>
                  </a:ext>
                </a:extLst>
              </a:tr>
              <a:tr h="370840">
                <a:tc vMerge="1">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 Using the GPU to render graphics is often referred to as video </a:t>
                      </a:r>
                      <a:r>
                        <a:rPr lang="en-US" sz="1600" i="1" dirty="0"/>
                        <a:t>hardware acceleration</a:t>
                      </a:r>
                      <a:r>
                        <a:rPr lang="en-US" sz="1600" dirty="0"/>
                        <a:t>.</a:t>
                      </a:r>
                    </a:p>
                    <a:p>
                      <a:endParaRPr lang="en-US" sz="1600" dirty="0"/>
                    </a:p>
                  </a:txBody>
                  <a:tcPr/>
                </a:tc>
                <a:extLst>
                  <a:ext uri="{0D108BD9-81ED-4DB2-BD59-A6C34878D82A}">
                    <a16:rowId xmlns:a16="http://schemas.microsoft.com/office/drawing/2014/main" val="788978494"/>
                  </a:ext>
                </a:extLst>
              </a:tr>
              <a:tr h="370840">
                <a:tc vMerge="1">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 Settings in the operating system can be used to control how much video processing is offloaded to the GPU.</a:t>
                      </a:r>
                    </a:p>
                    <a:p>
                      <a:endParaRPr lang="en-US" sz="1600" dirty="0"/>
                    </a:p>
                  </a:txBody>
                  <a:tcPr/>
                </a:tc>
                <a:extLst>
                  <a:ext uri="{0D108BD9-81ED-4DB2-BD59-A6C34878D82A}">
                    <a16:rowId xmlns:a16="http://schemas.microsoft.com/office/drawing/2014/main" val="3079890017"/>
                  </a:ext>
                </a:extLst>
              </a:tr>
              <a:tr h="370840">
                <a:tc vMerge="1">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 GPUs have a clock speed that is rated in </a:t>
                      </a:r>
                      <a:r>
                        <a:rPr lang="en-US" sz="1600" dirty="0" err="1"/>
                        <a:t>MHz.</a:t>
                      </a:r>
                      <a:r>
                        <a:rPr lang="en-US"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 higher speed means better performance.</a:t>
                      </a:r>
                    </a:p>
                    <a:p>
                      <a:endParaRPr lang="en-US" sz="1600" dirty="0"/>
                    </a:p>
                  </a:txBody>
                  <a:tcPr/>
                </a:tc>
                <a:extLst>
                  <a:ext uri="{0D108BD9-81ED-4DB2-BD59-A6C34878D82A}">
                    <a16:rowId xmlns:a16="http://schemas.microsoft.com/office/drawing/2014/main" val="351417450"/>
                  </a:ext>
                </a:extLst>
              </a:tr>
            </a:tbl>
          </a:graphicData>
        </a:graphic>
      </p:graphicFrame>
    </p:spTree>
    <p:extLst>
      <p:ext uri="{BB962C8B-B14F-4D97-AF65-F5344CB8AC3E}">
        <p14:creationId xmlns:p14="http://schemas.microsoft.com/office/powerpoint/2010/main" val="4037242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785185" cy="523220"/>
          </a:xfrm>
          <a:prstGeom prst="rect">
            <a:avLst/>
          </a:prstGeom>
          <a:noFill/>
        </p:spPr>
        <p:txBody>
          <a:bodyPr wrap="none" rtlCol="0">
            <a:spAutoFit/>
          </a:bodyPr>
          <a:lstStyle/>
          <a:p>
            <a:pPr algn="ctr"/>
            <a:r>
              <a:rPr lang="en-US" sz="2800" b="1" dirty="0"/>
              <a:t>3.12 Video Cards:</a:t>
            </a:r>
            <a:endParaRPr lang="en-US" sz="2800" dirty="0"/>
          </a:p>
        </p:txBody>
      </p:sp>
      <p:sp>
        <p:nvSpPr>
          <p:cNvPr id="6" name="TextBox 5"/>
          <p:cNvSpPr txBox="1"/>
          <p:nvPr/>
        </p:nvSpPr>
        <p:spPr>
          <a:xfrm>
            <a:off x="1117806" y="997997"/>
            <a:ext cx="9845567" cy="369332"/>
          </a:xfrm>
          <a:prstGeom prst="rect">
            <a:avLst/>
          </a:prstGeom>
          <a:noFill/>
        </p:spPr>
        <p:txBody>
          <a:bodyPr wrap="square" rtlCol="0">
            <a:spAutoFit/>
          </a:bodyPr>
          <a:lstStyle/>
          <a:p>
            <a:r>
              <a:rPr lang="en-US" b="1" dirty="0"/>
              <a:t>When selecting a video card, keep in mind the following characteristics:</a:t>
            </a:r>
            <a:r>
              <a:rPr lang="en-US" dirty="0"/>
              <a:t>		</a:t>
            </a:r>
            <a:endParaRPr lang="en-US" i="1" dirty="0"/>
          </a:p>
        </p:txBody>
      </p:sp>
      <p:graphicFrame>
        <p:nvGraphicFramePr>
          <p:cNvPr id="2" name="Table 1">
            <a:extLst>
              <a:ext uri="{FF2B5EF4-FFF2-40B4-BE49-F238E27FC236}">
                <a16:creationId xmlns:a16="http://schemas.microsoft.com/office/drawing/2014/main" id="{840C2025-EB05-4C34-A387-2C72F3D1F6A4}"/>
              </a:ext>
            </a:extLst>
          </p:cNvPr>
          <p:cNvGraphicFramePr>
            <a:graphicFrameLocks noGrp="1"/>
          </p:cNvGraphicFramePr>
          <p:nvPr>
            <p:extLst>
              <p:ext uri="{D42A27DB-BD31-4B8C-83A1-F6EECF244321}">
                <p14:modId xmlns:p14="http://schemas.microsoft.com/office/powerpoint/2010/main" val="1287279206"/>
              </p:ext>
            </p:extLst>
          </p:nvPr>
        </p:nvGraphicFramePr>
        <p:xfrm>
          <a:off x="1117805" y="1540893"/>
          <a:ext cx="10081237" cy="4820920"/>
        </p:xfrm>
        <a:graphic>
          <a:graphicData uri="http://schemas.openxmlformats.org/drawingml/2006/table">
            <a:tbl>
              <a:tblPr firstRow="1" bandRow="1">
                <a:tableStyleId>{5C22544A-7EE6-4342-B048-85BDC9FD1C3A}</a:tableStyleId>
              </a:tblPr>
              <a:tblGrid>
                <a:gridCol w="1436859">
                  <a:extLst>
                    <a:ext uri="{9D8B030D-6E8A-4147-A177-3AD203B41FA5}">
                      <a16:colId xmlns:a16="http://schemas.microsoft.com/office/drawing/2014/main" val="2216061360"/>
                    </a:ext>
                  </a:extLst>
                </a:gridCol>
                <a:gridCol w="782425">
                  <a:extLst>
                    <a:ext uri="{9D8B030D-6E8A-4147-A177-3AD203B41FA5}">
                      <a16:colId xmlns:a16="http://schemas.microsoft.com/office/drawing/2014/main" val="172534039"/>
                    </a:ext>
                  </a:extLst>
                </a:gridCol>
                <a:gridCol w="7861953">
                  <a:extLst>
                    <a:ext uri="{9D8B030D-6E8A-4147-A177-3AD203B41FA5}">
                      <a16:colId xmlns:a16="http://schemas.microsoft.com/office/drawing/2014/main" val="3488156430"/>
                    </a:ext>
                  </a:extLst>
                </a:gridCol>
              </a:tblGrid>
              <a:tr h="370840">
                <a:tc>
                  <a:txBody>
                    <a:bodyPr/>
                    <a:lstStyle/>
                    <a:p>
                      <a:r>
                        <a:rPr lang="en-US" sz="1600" b="1" dirty="0"/>
                        <a:t>Characteristic</a:t>
                      </a:r>
                      <a:endParaRPr lang="en-US" sz="160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Description</a:t>
                      </a:r>
                    </a:p>
                    <a:p>
                      <a:endParaRPr lang="en-US" sz="1600" dirty="0"/>
                    </a:p>
                  </a:txBody>
                  <a:tcPr/>
                </a:tc>
                <a:tc hMerge="1">
                  <a:txBody>
                    <a:bodyPr/>
                    <a:lstStyle/>
                    <a:p>
                      <a:endParaRPr lang="en-US"/>
                    </a:p>
                  </a:txBody>
                  <a:tcPr/>
                </a:tc>
                <a:extLst>
                  <a:ext uri="{0D108BD9-81ED-4DB2-BD59-A6C34878D82A}">
                    <a16:rowId xmlns:a16="http://schemas.microsoft.com/office/drawing/2014/main" val="454673438"/>
                  </a:ext>
                </a:extLst>
              </a:tr>
              <a:tr h="370840">
                <a:tc rowSpan="6">
                  <a:txBody>
                    <a:bodyPr/>
                    <a:lstStyle/>
                    <a:p>
                      <a:pPr algn="ctr"/>
                      <a:r>
                        <a:rPr lang="en-US" sz="2000" b="1" dirty="0"/>
                        <a:t>Memory</a:t>
                      </a:r>
                    </a:p>
                  </a:txBody>
                  <a:tcPr vert="vert270"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Dedicated video cards use high-speed memory to store graphic data. The amount of memory on the card affects performance as well as other characteristics.</a:t>
                      </a:r>
                    </a:p>
                    <a:p>
                      <a:endParaRPr lang="en-US" sz="1400" dirty="0"/>
                    </a:p>
                  </a:txBody>
                  <a:tcPr/>
                </a:tc>
                <a:tc hMerge="1">
                  <a:txBody>
                    <a:bodyPr/>
                    <a:lstStyle/>
                    <a:p>
                      <a:endParaRPr lang="en-US"/>
                    </a:p>
                  </a:txBody>
                  <a:tcPr/>
                </a:tc>
                <a:extLst>
                  <a:ext uri="{0D108BD9-81ED-4DB2-BD59-A6C34878D82A}">
                    <a16:rowId xmlns:a16="http://schemas.microsoft.com/office/drawing/2014/main" val="412825762"/>
                  </a:ext>
                </a:extLst>
              </a:tr>
              <a:tr h="370840">
                <a:tc vMerge="1">
                  <a:txBody>
                    <a:bodyPr/>
                    <a:lstStyle/>
                    <a:p>
                      <a:endParaRPr lang="en-US" sz="1600" dirty="0"/>
                    </a:p>
                  </a:txBody>
                  <a:tcPr/>
                </a:tc>
                <a:tc gridSpan="2">
                  <a:txBody>
                    <a:bodyPr/>
                    <a:lstStyle/>
                    <a:p>
                      <a:pPr marL="285750" indent="-285750">
                        <a:buFont typeface="Courier New" panose="02070309020205020404" pitchFamily="49" charset="0"/>
                        <a:buChar char="o"/>
                      </a:pPr>
                      <a:r>
                        <a:rPr lang="en-US" sz="1400" dirty="0"/>
                        <a:t>The amount of memory on a card can be as low as 512 MB or as high as 16 GB.</a:t>
                      </a:r>
                    </a:p>
                  </a:txBody>
                  <a:tcPr/>
                </a:tc>
                <a:tc hMerge="1">
                  <a:txBody>
                    <a:bodyPr/>
                    <a:lstStyle/>
                    <a:p>
                      <a:endParaRPr lang="en-US"/>
                    </a:p>
                  </a:txBody>
                  <a:tcPr/>
                </a:tc>
                <a:extLst>
                  <a:ext uri="{0D108BD9-81ED-4DB2-BD59-A6C34878D82A}">
                    <a16:rowId xmlns:a16="http://schemas.microsoft.com/office/drawing/2014/main" val="285139600"/>
                  </a:ext>
                </a:extLst>
              </a:tr>
              <a:tr h="370840">
                <a:tc vMerge="1">
                  <a:txBody>
                    <a:bodyPr/>
                    <a:lstStyle/>
                    <a:p>
                      <a:endParaRPr lang="en-US" sz="1600" dirty="0"/>
                    </a:p>
                  </a:txBody>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t>Dedicated video cards use the following types of memory:</a:t>
                      </a:r>
                    </a:p>
                    <a:p>
                      <a:pPr marL="285750" indent="-285750">
                        <a:buFont typeface="Courier New" panose="02070309020205020404" pitchFamily="49" charset="0"/>
                        <a:buChar char="o"/>
                      </a:pPr>
                      <a:endParaRPr lang="en-US" sz="1400" dirty="0"/>
                    </a:p>
                  </a:txBody>
                  <a:tcPr/>
                </a:tc>
                <a:tc hMerge="1">
                  <a:txBody>
                    <a:bodyPr/>
                    <a:lstStyle/>
                    <a:p>
                      <a:endParaRPr lang="en-US"/>
                    </a:p>
                  </a:txBody>
                  <a:tcPr/>
                </a:tc>
                <a:extLst>
                  <a:ext uri="{0D108BD9-81ED-4DB2-BD59-A6C34878D82A}">
                    <a16:rowId xmlns:a16="http://schemas.microsoft.com/office/drawing/2014/main" val="856322856"/>
                  </a:ext>
                </a:extLst>
              </a:tr>
              <a:tr h="370840">
                <a:tc vMerge="1">
                  <a:txBody>
                    <a:bodyPr/>
                    <a:lstStyle/>
                    <a:p>
                      <a:endParaRPr lang="en-US" sz="1600" dirty="0"/>
                    </a:p>
                  </a:txBody>
                  <a:tcPr/>
                </a:tc>
                <a:tc gridSpan="2">
                  <a:txBody>
                    <a:bodyPr/>
                    <a:lstStyle/>
                    <a:p>
                      <a:pPr marL="800100" lvl="1" indent="-342900">
                        <a:buFont typeface="+mj-lt"/>
                        <a:buAutoNum type="arabicPeriod"/>
                      </a:pPr>
                      <a:r>
                        <a:rPr lang="en-US" sz="1400" dirty="0"/>
                        <a:t>DDR, DDR2, and DDR3 memory are similar to system memory. </a:t>
                      </a:r>
                    </a:p>
                    <a:p>
                      <a:pPr marL="800100" lvl="1" indent="-342900">
                        <a:buFont typeface="+mj-lt"/>
                        <a:buAutoNum type="arabicPeriod"/>
                      </a:pPr>
                      <a:endParaRPr lang="en-US" sz="1400" dirty="0"/>
                    </a:p>
                    <a:p>
                      <a:pPr marL="1257300" lvl="2" indent="-342900">
                        <a:buFont typeface="Arial" panose="020B0604020202020204" pitchFamily="34" charset="0"/>
                        <a:buChar char="•"/>
                      </a:pPr>
                      <a:r>
                        <a:rPr lang="en-US" sz="1400" dirty="0"/>
                        <a:t>This type of memory is cheaper, but provides less performance features than special graphics memory.</a:t>
                      </a:r>
                    </a:p>
                    <a:p>
                      <a:pPr marL="800100" lvl="1" indent="-342900">
                        <a:buFont typeface="+mj-lt"/>
                        <a:buAutoNum type="arabicPeriod"/>
                      </a:pPr>
                      <a:endParaRPr lang="en-US" sz="1400" dirty="0"/>
                    </a:p>
                  </a:txBody>
                  <a:tcPr/>
                </a:tc>
                <a:tc hMerge="1">
                  <a:txBody>
                    <a:bodyPr/>
                    <a:lstStyle/>
                    <a:p>
                      <a:endParaRPr lang="en-US"/>
                    </a:p>
                  </a:txBody>
                  <a:tcPr/>
                </a:tc>
                <a:extLst>
                  <a:ext uri="{0D108BD9-81ED-4DB2-BD59-A6C34878D82A}">
                    <a16:rowId xmlns:a16="http://schemas.microsoft.com/office/drawing/2014/main" val="3807041512"/>
                  </a:ext>
                </a:extLst>
              </a:tr>
              <a:tr h="370840">
                <a:tc vMerge="1">
                  <a:txBody>
                    <a:bodyPr/>
                    <a:lstStyle/>
                    <a:p>
                      <a:endParaRPr lang="en-US" sz="1600" dirty="0"/>
                    </a:p>
                  </a:txBody>
                  <a:tcPr/>
                </a:tc>
                <a:tc gridSpan="2">
                  <a:txBody>
                    <a:bodyPr/>
                    <a:lstStyle/>
                    <a:p>
                      <a:pPr marL="800100" marR="0" lvl="1"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400" dirty="0"/>
                        <a:t>GDDR2, GDDR3, and GDDR5 are DDR memory specifically designed and optimized for graphical data.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400" dirty="0"/>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This memory is more expensive, but results in better performance.</a:t>
                      </a:r>
                    </a:p>
                    <a:p>
                      <a:pPr marL="800100" lvl="1" indent="-342900">
                        <a:buFont typeface="+mj-lt"/>
                        <a:buAutoNum type="arabicPeriod" startAt="2"/>
                      </a:pPr>
                      <a:endParaRPr lang="en-US" sz="1400" dirty="0"/>
                    </a:p>
                  </a:txBody>
                  <a:tcPr/>
                </a:tc>
                <a:tc hMerge="1">
                  <a:txBody>
                    <a:bodyPr/>
                    <a:lstStyle/>
                    <a:p>
                      <a:endParaRPr lang="en-US"/>
                    </a:p>
                  </a:txBody>
                  <a:tcPr/>
                </a:tc>
                <a:extLst>
                  <a:ext uri="{0D108BD9-81ED-4DB2-BD59-A6C34878D82A}">
                    <a16:rowId xmlns:a16="http://schemas.microsoft.com/office/drawing/2014/main" val="1183824188"/>
                  </a:ext>
                </a:extLst>
              </a:tr>
              <a:tr h="370840">
                <a:tc vMerge="1">
                  <a:txBody>
                    <a:bodyPr/>
                    <a:lstStyle/>
                    <a:p>
                      <a:endParaRPr lang="en-US" sz="1600" dirty="0"/>
                    </a:p>
                  </a:txBody>
                  <a:tcPr/>
                </a:tc>
                <a:tc>
                  <a:txBody>
                    <a:bodyPr/>
                    <a:lstStyle/>
                    <a:p>
                      <a:r>
                        <a:rPr lang="en-US" sz="1400" b="1" dirty="0"/>
                        <a:t>Note:</a:t>
                      </a:r>
                      <a:endParaRPr lang="en-US" sz="1400" dirty="0"/>
                    </a:p>
                  </a:txBody>
                  <a:tcPr/>
                </a:tc>
                <a:tc>
                  <a:txBody>
                    <a:bodyPr/>
                    <a:lstStyle/>
                    <a:p>
                      <a:r>
                        <a:rPr lang="en-US" sz="1400" i="1" dirty="0"/>
                        <a:t>Integrated graphics (onboard video cards) share system memory with the CPU for video processing.</a:t>
                      </a:r>
                    </a:p>
                    <a:p>
                      <a:endParaRPr lang="en-US" sz="1400" dirty="0"/>
                    </a:p>
                  </a:txBody>
                  <a:tcPr/>
                </a:tc>
                <a:extLst>
                  <a:ext uri="{0D108BD9-81ED-4DB2-BD59-A6C34878D82A}">
                    <a16:rowId xmlns:a16="http://schemas.microsoft.com/office/drawing/2014/main" val="3930915023"/>
                  </a:ext>
                </a:extLst>
              </a:tr>
            </a:tbl>
          </a:graphicData>
        </a:graphic>
      </p:graphicFrame>
    </p:spTree>
    <p:extLst>
      <p:ext uri="{BB962C8B-B14F-4D97-AF65-F5344CB8AC3E}">
        <p14:creationId xmlns:p14="http://schemas.microsoft.com/office/powerpoint/2010/main" val="887788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785185" cy="523220"/>
          </a:xfrm>
          <a:prstGeom prst="rect">
            <a:avLst/>
          </a:prstGeom>
          <a:noFill/>
        </p:spPr>
        <p:txBody>
          <a:bodyPr wrap="none" rtlCol="0">
            <a:spAutoFit/>
          </a:bodyPr>
          <a:lstStyle/>
          <a:p>
            <a:pPr algn="ctr"/>
            <a:r>
              <a:rPr lang="en-US" sz="2800" b="1" dirty="0"/>
              <a:t>3.12 Video Cards:</a:t>
            </a:r>
          </a:p>
        </p:txBody>
      </p:sp>
      <p:sp>
        <p:nvSpPr>
          <p:cNvPr id="6" name="TextBox 5"/>
          <p:cNvSpPr txBox="1"/>
          <p:nvPr/>
        </p:nvSpPr>
        <p:spPr>
          <a:xfrm>
            <a:off x="644595" y="916816"/>
            <a:ext cx="11101204" cy="646331"/>
          </a:xfrm>
          <a:prstGeom prst="rect">
            <a:avLst/>
          </a:prstGeom>
          <a:noFill/>
        </p:spPr>
        <p:txBody>
          <a:bodyPr wrap="square" rtlCol="0">
            <a:spAutoFit/>
          </a:bodyPr>
          <a:lstStyle/>
          <a:p>
            <a:r>
              <a:rPr lang="en-US" b="1" dirty="0"/>
              <a:t>When selecting a video card, keep in mind the following characteristics:		</a:t>
            </a:r>
            <a:r>
              <a:rPr lang="en-US" dirty="0"/>
              <a:t>			</a:t>
            </a:r>
            <a:endParaRPr lang="en-US" i="1" dirty="0"/>
          </a:p>
        </p:txBody>
      </p:sp>
      <p:graphicFrame>
        <p:nvGraphicFramePr>
          <p:cNvPr id="2" name="Table 1">
            <a:extLst>
              <a:ext uri="{FF2B5EF4-FFF2-40B4-BE49-F238E27FC236}">
                <a16:creationId xmlns:a16="http://schemas.microsoft.com/office/drawing/2014/main" id="{35975322-C1EC-4CC2-BBD2-A7E099167D00}"/>
              </a:ext>
            </a:extLst>
          </p:cNvPr>
          <p:cNvGraphicFramePr>
            <a:graphicFrameLocks noGrp="1"/>
          </p:cNvGraphicFramePr>
          <p:nvPr>
            <p:extLst>
              <p:ext uri="{D42A27DB-BD31-4B8C-83A1-F6EECF244321}">
                <p14:modId xmlns:p14="http://schemas.microsoft.com/office/powerpoint/2010/main" val="1859115675"/>
              </p:ext>
            </p:extLst>
          </p:nvPr>
        </p:nvGraphicFramePr>
        <p:xfrm>
          <a:off x="753004" y="1447096"/>
          <a:ext cx="10719418" cy="4348480"/>
        </p:xfrm>
        <a:graphic>
          <a:graphicData uri="http://schemas.openxmlformats.org/drawingml/2006/table">
            <a:tbl>
              <a:tblPr firstRow="1" bandRow="1">
                <a:tableStyleId>{5C22544A-7EE6-4342-B048-85BDC9FD1C3A}</a:tableStyleId>
              </a:tblPr>
              <a:tblGrid>
                <a:gridCol w="1801660">
                  <a:extLst>
                    <a:ext uri="{9D8B030D-6E8A-4147-A177-3AD203B41FA5}">
                      <a16:colId xmlns:a16="http://schemas.microsoft.com/office/drawing/2014/main" val="2990176733"/>
                    </a:ext>
                  </a:extLst>
                </a:gridCol>
                <a:gridCol w="876693">
                  <a:extLst>
                    <a:ext uri="{9D8B030D-6E8A-4147-A177-3AD203B41FA5}">
                      <a16:colId xmlns:a16="http://schemas.microsoft.com/office/drawing/2014/main" val="2691256587"/>
                    </a:ext>
                  </a:extLst>
                </a:gridCol>
                <a:gridCol w="8041065">
                  <a:extLst>
                    <a:ext uri="{9D8B030D-6E8A-4147-A177-3AD203B41FA5}">
                      <a16:colId xmlns:a16="http://schemas.microsoft.com/office/drawing/2014/main" val="2670342688"/>
                    </a:ext>
                  </a:extLst>
                </a:gridCol>
              </a:tblGrid>
              <a:tr h="370840">
                <a:tc>
                  <a:txBody>
                    <a:bodyPr/>
                    <a:lstStyle/>
                    <a:p>
                      <a:r>
                        <a:rPr lang="en-US" b="1" dirty="0"/>
                        <a:t>Characteristic</a:t>
                      </a:r>
                      <a:endParaRPr lang="en-US" dirty="0"/>
                    </a:p>
                  </a:txBody>
                  <a:tcPr/>
                </a:tc>
                <a:tc gridSpan="2">
                  <a:txBody>
                    <a:bodyPr/>
                    <a:lstStyle/>
                    <a:p>
                      <a:r>
                        <a:rPr lang="en-US" b="1" dirty="0"/>
                        <a:t>Description</a:t>
                      </a:r>
                      <a:endParaRPr lang="en-US" dirty="0"/>
                    </a:p>
                  </a:txBody>
                  <a:tcPr/>
                </a:tc>
                <a:tc hMerge="1">
                  <a:txBody>
                    <a:bodyPr/>
                    <a:lstStyle/>
                    <a:p>
                      <a:endParaRPr lang="en-US"/>
                    </a:p>
                  </a:txBody>
                  <a:tcPr/>
                </a:tc>
                <a:extLst>
                  <a:ext uri="{0D108BD9-81ED-4DB2-BD59-A6C34878D82A}">
                    <a16:rowId xmlns:a16="http://schemas.microsoft.com/office/drawing/2014/main" val="2542206478"/>
                  </a:ext>
                </a:extLst>
              </a:tr>
              <a:tr h="370840">
                <a:tc rowSpan="3">
                  <a:txBody>
                    <a:bodyPr/>
                    <a:lstStyle/>
                    <a:p>
                      <a:pPr algn="ctr"/>
                      <a:r>
                        <a:rPr lang="en-US" sz="2000" b="1" dirty="0"/>
                        <a:t>Bus Type</a:t>
                      </a:r>
                    </a:p>
                  </a:txBody>
                  <a:tcPr vert="vert270" anchor="ctr"/>
                </a:tc>
                <a:tc gridSpan="2">
                  <a:txBody>
                    <a:bodyPr/>
                    <a:lstStyle/>
                    <a:p>
                      <a:pPr>
                        <a:lnSpc>
                          <a:spcPct val="150000"/>
                        </a:lnSpc>
                      </a:pPr>
                      <a:r>
                        <a:rPr lang="en-US" dirty="0"/>
                        <a:t>Video cards must be compatible with the expansion slots on the motherboard.</a:t>
                      </a:r>
                    </a:p>
                    <a:p>
                      <a:pPr>
                        <a:lnSpc>
                          <a:spcPct val="150000"/>
                        </a:lnSpc>
                      </a:pPr>
                      <a:endParaRPr lang="en-US" dirty="0"/>
                    </a:p>
                  </a:txBody>
                  <a:tcPr/>
                </a:tc>
                <a:tc hMerge="1">
                  <a:txBody>
                    <a:bodyPr/>
                    <a:lstStyle/>
                    <a:p>
                      <a:endParaRPr lang="en-US"/>
                    </a:p>
                  </a:txBody>
                  <a:tcPr/>
                </a:tc>
                <a:extLst>
                  <a:ext uri="{0D108BD9-81ED-4DB2-BD59-A6C34878D82A}">
                    <a16:rowId xmlns:a16="http://schemas.microsoft.com/office/drawing/2014/main" val="2253041121"/>
                  </a:ext>
                </a:extLst>
              </a:tr>
              <a:tr h="370840">
                <a:tc vMerge="1">
                  <a:txBody>
                    <a:bodyPr/>
                    <a:lstStyle/>
                    <a:p>
                      <a:endParaRPr lang="en-US" dirty="0"/>
                    </a:p>
                  </a:txBody>
                  <a:tcPr/>
                </a:tc>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t>Common slot types used by video cards include the following:</a:t>
                      </a:r>
                    </a:p>
                    <a:p>
                      <a:pPr marL="285750" lvl="0" indent="-285750">
                        <a:lnSpc>
                          <a:spcPct val="150000"/>
                        </a:lnSpc>
                        <a:buFont typeface="Courier New" panose="02070309020205020404" pitchFamily="49" charset="0"/>
                        <a:buChar char="o"/>
                      </a:pPr>
                      <a:r>
                        <a:rPr lang="en-US" dirty="0" err="1"/>
                        <a:t>PCIe</a:t>
                      </a:r>
                      <a:r>
                        <a:rPr lang="en-US" dirty="0"/>
                        <a:t> x16</a:t>
                      </a:r>
                    </a:p>
                    <a:p>
                      <a:pPr marL="285750" lvl="0" indent="-285750">
                        <a:lnSpc>
                          <a:spcPct val="150000"/>
                        </a:lnSpc>
                        <a:buFont typeface="Courier New" panose="02070309020205020404" pitchFamily="49" charset="0"/>
                        <a:buChar char="o"/>
                      </a:pPr>
                      <a:r>
                        <a:rPr lang="en-US" dirty="0"/>
                        <a:t>PCI</a:t>
                      </a:r>
                    </a:p>
                    <a:p>
                      <a:pPr marL="285750" lvl="0" indent="-285750">
                        <a:lnSpc>
                          <a:spcPct val="150000"/>
                        </a:lnSpc>
                        <a:buFont typeface="Courier New" panose="02070309020205020404" pitchFamily="49" charset="0"/>
                        <a:buChar char="o"/>
                      </a:pPr>
                      <a:r>
                        <a:rPr lang="en-US" dirty="0"/>
                        <a:t>AGP and VESA (used by older video cards)</a:t>
                      </a:r>
                    </a:p>
                    <a:p>
                      <a:pPr>
                        <a:lnSpc>
                          <a:spcPct val="150000"/>
                        </a:lnSpc>
                      </a:pPr>
                      <a:endParaRPr lang="en-US" dirty="0"/>
                    </a:p>
                  </a:txBody>
                  <a:tcPr/>
                </a:tc>
                <a:tc hMerge="1">
                  <a:txBody>
                    <a:bodyPr/>
                    <a:lstStyle/>
                    <a:p>
                      <a:endParaRPr lang="en-US"/>
                    </a:p>
                  </a:txBody>
                  <a:tcPr/>
                </a:tc>
                <a:extLst>
                  <a:ext uri="{0D108BD9-81ED-4DB2-BD59-A6C34878D82A}">
                    <a16:rowId xmlns:a16="http://schemas.microsoft.com/office/drawing/2014/main" val="2846140049"/>
                  </a:ext>
                </a:extLst>
              </a:tr>
              <a:tr h="370840">
                <a:tc vMerge="1">
                  <a:txBody>
                    <a:bodyPr/>
                    <a:lstStyle/>
                    <a:p>
                      <a:endParaRPr lang="en-US" dirty="0"/>
                    </a:p>
                  </a:txBody>
                  <a:tcPr/>
                </a:tc>
                <a:tc>
                  <a:txBody>
                    <a:bodyPr/>
                    <a:lstStyle/>
                    <a:p>
                      <a:pPr>
                        <a:lnSpc>
                          <a:spcPct val="150000"/>
                        </a:lnSpc>
                      </a:pPr>
                      <a:r>
                        <a:rPr lang="en-US" b="1" dirty="0"/>
                        <a:t>Note:</a:t>
                      </a:r>
                      <a:endParaRPr lang="en-US" dirty="0"/>
                    </a:p>
                  </a:txBody>
                  <a:tcPr/>
                </a:tc>
                <a:tc>
                  <a:txBody>
                    <a:bodyPr/>
                    <a:lstStyle/>
                    <a:p>
                      <a:pPr>
                        <a:lnSpc>
                          <a:spcPct val="150000"/>
                        </a:lnSpc>
                      </a:pPr>
                      <a:r>
                        <a:rPr lang="en-US" i="1" dirty="0"/>
                        <a:t>Motherboards with integrated graphics embed the functionality with the buses on the system (e.g., </a:t>
                      </a:r>
                      <a:r>
                        <a:rPr lang="en-US" i="1" dirty="0" err="1"/>
                        <a:t>PCIe</a:t>
                      </a:r>
                      <a:r>
                        <a:rPr lang="en-US" i="1" dirty="0"/>
                        <a:t>, AGP, or PCI).</a:t>
                      </a:r>
                      <a:endParaRPr lang="en-US" dirty="0"/>
                    </a:p>
                  </a:txBody>
                  <a:tcPr/>
                </a:tc>
                <a:extLst>
                  <a:ext uri="{0D108BD9-81ED-4DB2-BD59-A6C34878D82A}">
                    <a16:rowId xmlns:a16="http://schemas.microsoft.com/office/drawing/2014/main" val="2768035980"/>
                  </a:ext>
                </a:extLst>
              </a:tr>
            </a:tbl>
          </a:graphicData>
        </a:graphic>
      </p:graphicFrame>
    </p:spTree>
    <p:extLst>
      <p:ext uri="{BB962C8B-B14F-4D97-AF65-F5344CB8AC3E}">
        <p14:creationId xmlns:p14="http://schemas.microsoft.com/office/powerpoint/2010/main" val="3349000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785185" cy="523220"/>
          </a:xfrm>
          <a:prstGeom prst="rect">
            <a:avLst/>
          </a:prstGeom>
          <a:noFill/>
        </p:spPr>
        <p:txBody>
          <a:bodyPr wrap="none" rtlCol="0">
            <a:spAutoFit/>
          </a:bodyPr>
          <a:lstStyle/>
          <a:p>
            <a:pPr algn="ctr"/>
            <a:r>
              <a:rPr lang="en-US" sz="2800" b="1" dirty="0"/>
              <a:t>3.12 Video Cards:</a:t>
            </a:r>
          </a:p>
        </p:txBody>
      </p:sp>
      <p:sp>
        <p:nvSpPr>
          <p:cNvPr id="6" name="TextBox 5"/>
          <p:cNvSpPr txBox="1"/>
          <p:nvPr/>
        </p:nvSpPr>
        <p:spPr>
          <a:xfrm>
            <a:off x="817849" y="824433"/>
            <a:ext cx="10626291" cy="2185214"/>
          </a:xfrm>
          <a:prstGeom prst="rect">
            <a:avLst/>
          </a:prstGeom>
          <a:noFill/>
        </p:spPr>
        <p:txBody>
          <a:bodyPr wrap="square" rtlCol="0">
            <a:spAutoFit/>
          </a:bodyPr>
          <a:lstStyle/>
          <a:p>
            <a:r>
              <a:rPr lang="en-US" b="1" dirty="0"/>
              <a:t>When selecting a video card, keep in mind the following characteristics:</a:t>
            </a:r>
          </a:p>
          <a:p>
            <a:endParaRPr lang="en-US" sz="800" b="1" dirty="0"/>
          </a:p>
          <a:p>
            <a:r>
              <a:rPr lang="en-US" b="1" dirty="0"/>
              <a:t>	</a:t>
            </a:r>
          </a:p>
          <a:p>
            <a:r>
              <a:rPr lang="en-US" dirty="0"/>
              <a:t>	</a:t>
            </a:r>
            <a:endParaRPr lang="en-US" sz="1000" dirty="0"/>
          </a:p>
          <a:p>
            <a:pPr lvl="0"/>
            <a:r>
              <a:rPr lang="en-US" dirty="0"/>
              <a:t>				</a:t>
            </a:r>
            <a:endParaRPr lang="en-US" sz="1000" dirty="0"/>
          </a:p>
          <a:p>
            <a:pPr lvl="0"/>
            <a:r>
              <a:rPr lang="en-US" dirty="0"/>
              <a:t>		</a:t>
            </a:r>
            <a:endParaRPr lang="en-US" sz="1000" dirty="0"/>
          </a:p>
          <a:p>
            <a:pPr lvl="0"/>
            <a:r>
              <a:rPr lang="en-US" dirty="0"/>
              <a:t>		</a:t>
            </a:r>
            <a:endParaRPr lang="en-US" sz="1000" dirty="0"/>
          </a:p>
          <a:p>
            <a:pPr lvl="0"/>
            <a:r>
              <a:rPr lang="en-US" sz="2000" dirty="0"/>
              <a:t>		</a:t>
            </a:r>
            <a:r>
              <a:rPr lang="en-US" dirty="0"/>
              <a:t>	</a:t>
            </a:r>
            <a:endParaRPr lang="en-US" i="1" dirty="0"/>
          </a:p>
        </p:txBody>
      </p:sp>
      <p:graphicFrame>
        <p:nvGraphicFramePr>
          <p:cNvPr id="2" name="Table 1">
            <a:extLst>
              <a:ext uri="{FF2B5EF4-FFF2-40B4-BE49-F238E27FC236}">
                <a16:creationId xmlns:a16="http://schemas.microsoft.com/office/drawing/2014/main" id="{9DC91D93-F905-4A31-8BE4-A9673E319711}"/>
              </a:ext>
            </a:extLst>
          </p:cNvPr>
          <p:cNvGraphicFramePr>
            <a:graphicFrameLocks noGrp="1"/>
          </p:cNvGraphicFramePr>
          <p:nvPr>
            <p:extLst>
              <p:ext uri="{D42A27DB-BD31-4B8C-83A1-F6EECF244321}">
                <p14:modId xmlns:p14="http://schemas.microsoft.com/office/powerpoint/2010/main" val="1301829669"/>
              </p:ext>
            </p:extLst>
          </p:nvPr>
        </p:nvGraphicFramePr>
        <p:xfrm>
          <a:off x="852843" y="1259682"/>
          <a:ext cx="10556302" cy="5225958"/>
        </p:xfrm>
        <a:graphic>
          <a:graphicData uri="http://schemas.openxmlformats.org/drawingml/2006/table">
            <a:tbl>
              <a:tblPr firstRow="1" bandRow="1">
                <a:tableStyleId>{5C22544A-7EE6-4342-B048-85BDC9FD1C3A}</a:tableStyleId>
              </a:tblPr>
              <a:tblGrid>
                <a:gridCol w="1824369">
                  <a:extLst>
                    <a:ext uri="{9D8B030D-6E8A-4147-A177-3AD203B41FA5}">
                      <a16:colId xmlns:a16="http://schemas.microsoft.com/office/drawing/2014/main" val="1000854811"/>
                    </a:ext>
                  </a:extLst>
                </a:gridCol>
                <a:gridCol w="772998">
                  <a:extLst>
                    <a:ext uri="{9D8B030D-6E8A-4147-A177-3AD203B41FA5}">
                      <a16:colId xmlns:a16="http://schemas.microsoft.com/office/drawing/2014/main" val="3804670223"/>
                    </a:ext>
                  </a:extLst>
                </a:gridCol>
                <a:gridCol w="7958935">
                  <a:extLst>
                    <a:ext uri="{9D8B030D-6E8A-4147-A177-3AD203B41FA5}">
                      <a16:colId xmlns:a16="http://schemas.microsoft.com/office/drawing/2014/main" val="256648033"/>
                    </a:ext>
                  </a:extLst>
                </a:gridCol>
              </a:tblGrid>
              <a:tr h="381380">
                <a:tc>
                  <a:txBody>
                    <a:bodyPr/>
                    <a:lstStyle/>
                    <a:p>
                      <a:r>
                        <a:rPr lang="en-US" b="1" dirty="0"/>
                        <a:t>Characteristic</a:t>
                      </a:r>
                      <a:endParaRPr lang="en-US" dirty="0"/>
                    </a:p>
                  </a:txBody>
                  <a:tcPr/>
                </a:tc>
                <a:tc gridSpan="2">
                  <a:txBody>
                    <a:bodyPr/>
                    <a:lstStyle/>
                    <a:p>
                      <a:r>
                        <a:rPr lang="en-US" b="1" dirty="0"/>
                        <a:t>Description</a:t>
                      </a:r>
                      <a:endParaRPr lang="en-US" dirty="0"/>
                    </a:p>
                  </a:txBody>
                  <a:tcPr/>
                </a:tc>
                <a:tc hMerge="1">
                  <a:txBody>
                    <a:bodyPr/>
                    <a:lstStyle/>
                    <a:p>
                      <a:endParaRPr lang="en-US"/>
                    </a:p>
                  </a:txBody>
                  <a:tcPr/>
                </a:tc>
                <a:extLst>
                  <a:ext uri="{0D108BD9-81ED-4DB2-BD59-A6C34878D82A}">
                    <a16:rowId xmlns:a16="http://schemas.microsoft.com/office/drawing/2014/main" val="5898277"/>
                  </a:ext>
                </a:extLst>
              </a:tr>
              <a:tr h="431273">
                <a:tc rowSpan="6">
                  <a:txBody>
                    <a:bodyPr/>
                    <a:lstStyle/>
                    <a:p>
                      <a:pPr algn="ctr"/>
                      <a:r>
                        <a:rPr lang="en-US" sz="2000" b="1" dirty="0"/>
                        <a:t>Multi-GPU</a:t>
                      </a:r>
                    </a:p>
                  </a:txBody>
                  <a:tcPr vert="vert270" anchor="ctr"/>
                </a:tc>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dirty="0"/>
                        <a:t>Some video cards can be linked together and share the graphic processing load between the two GPUs</a:t>
                      </a:r>
                    </a:p>
                  </a:txBody>
                  <a:tcPr/>
                </a:tc>
                <a:tc hMerge="1">
                  <a:txBody>
                    <a:bodyPr/>
                    <a:lstStyle/>
                    <a:p>
                      <a:endParaRPr lang="en-US"/>
                    </a:p>
                  </a:txBody>
                  <a:tcPr/>
                </a:tc>
                <a:extLst>
                  <a:ext uri="{0D108BD9-81ED-4DB2-BD59-A6C34878D82A}">
                    <a16:rowId xmlns:a16="http://schemas.microsoft.com/office/drawing/2014/main" val="1123425433"/>
                  </a:ext>
                </a:extLst>
              </a:tr>
              <a:tr h="1183586">
                <a:tc vMerge="1">
                  <a:txBody>
                    <a:bodyPr/>
                    <a:lstStyle/>
                    <a:p>
                      <a:endParaRPr lang="en-US" dirty="0"/>
                    </a:p>
                  </a:txBody>
                  <a:tcPr/>
                </a:tc>
                <a:tc gridSpan="2">
                  <a:txBody>
                    <a:bodyPr/>
                    <a:lstStyle/>
                    <a:p>
                      <a:pPr marL="285750" lvl="0" indent="-285750">
                        <a:lnSpc>
                          <a:spcPct val="150000"/>
                        </a:lnSpc>
                        <a:buFont typeface="Courier New" panose="02070309020205020404" pitchFamily="49" charset="0"/>
                        <a:buChar char="o"/>
                      </a:pPr>
                      <a:r>
                        <a:rPr lang="en-US" sz="1400" dirty="0"/>
                        <a:t>Multi-GPU configurations are manufacturer-specific:</a:t>
                      </a:r>
                    </a:p>
                    <a:p>
                      <a:pPr marL="342900" lvl="0" indent="-342900">
                        <a:lnSpc>
                          <a:spcPct val="150000"/>
                        </a:lnSpc>
                        <a:buAutoNum type="arabicPeriod"/>
                      </a:pPr>
                      <a:r>
                        <a:rPr lang="en-US" sz="1400" dirty="0"/>
                        <a:t>NVIDIA uses SLI (Scalable Link Interface).</a:t>
                      </a:r>
                    </a:p>
                    <a:p>
                      <a:pPr marL="342900" lvl="0" indent="-342900">
                        <a:lnSpc>
                          <a:spcPct val="150000"/>
                        </a:lnSpc>
                        <a:buAutoNum type="arabicPeriod"/>
                      </a:pPr>
                      <a:r>
                        <a:rPr lang="en-US" sz="1400" dirty="0"/>
                        <a:t>2. AMD uses </a:t>
                      </a:r>
                      <a:r>
                        <a:rPr lang="en-US" sz="1400" dirty="0" err="1"/>
                        <a:t>CrossFire</a:t>
                      </a:r>
                      <a:r>
                        <a:rPr lang="en-US" sz="1400" dirty="0"/>
                        <a:t>.</a:t>
                      </a:r>
                    </a:p>
                  </a:txBody>
                  <a:tcPr/>
                </a:tc>
                <a:tc hMerge="1">
                  <a:txBody>
                    <a:bodyPr/>
                    <a:lstStyle/>
                    <a:p>
                      <a:endParaRPr lang="en-US"/>
                    </a:p>
                  </a:txBody>
                  <a:tcPr/>
                </a:tc>
                <a:extLst>
                  <a:ext uri="{0D108BD9-81ED-4DB2-BD59-A6C34878D82A}">
                    <a16:rowId xmlns:a16="http://schemas.microsoft.com/office/drawing/2014/main" val="2424084425"/>
                  </a:ext>
                </a:extLst>
              </a:tr>
              <a:tr h="807430">
                <a:tc vMerge="1">
                  <a:txBody>
                    <a:bodyPr/>
                    <a:lstStyle/>
                    <a:p>
                      <a:endParaRPr lang="en-US" dirty="0"/>
                    </a:p>
                  </a:txBody>
                  <a:tcPr/>
                </a:tc>
                <a:tc gridSpan="2">
                  <a:txBody>
                    <a:bodyPr/>
                    <a:lstStyle/>
                    <a:p>
                      <a:pPr marL="285750" marR="0" lvl="0"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400" dirty="0"/>
                        <a:t>Video cards are linked using a special bridge clip or through software (depending on the implementation).</a:t>
                      </a:r>
                    </a:p>
                  </a:txBody>
                  <a:tcPr/>
                </a:tc>
                <a:tc hMerge="1">
                  <a:txBody>
                    <a:bodyPr/>
                    <a:lstStyle/>
                    <a:p>
                      <a:endParaRPr lang="en-US"/>
                    </a:p>
                  </a:txBody>
                  <a:tcPr/>
                </a:tc>
                <a:extLst>
                  <a:ext uri="{0D108BD9-81ED-4DB2-BD59-A6C34878D82A}">
                    <a16:rowId xmlns:a16="http://schemas.microsoft.com/office/drawing/2014/main" val="2950309728"/>
                  </a:ext>
                </a:extLst>
              </a:tr>
              <a:tr h="807430">
                <a:tc vMerge="1">
                  <a:txBody>
                    <a:bodyPr/>
                    <a:lstStyle/>
                    <a:p>
                      <a:endParaRPr lang="en-US" dirty="0"/>
                    </a:p>
                  </a:txBody>
                  <a:tcPr/>
                </a:tc>
                <a:tc gridSpan="2">
                  <a:txBody>
                    <a:bodyPr/>
                    <a:lstStyle/>
                    <a:p>
                      <a:pPr marL="285750" marR="0" lvl="0"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400" dirty="0"/>
                        <a:t>The motherboard and each video card must use the same connection method (SLI or </a:t>
                      </a:r>
                      <a:r>
                        <a:rPr lang="en-US" sz="1400" dirty="0" err="1"/>
                        <a:t>CrossFire</a:t>
                      </a:r>
                      <a:r>
                        <a:rPr lang="en-US" sz="1400" dirty="0"/>
                        <a:t>).</a:t>
                      </a:r>
                    </a:p>
                    <a:p>
                      <a:pPr marL="7429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400" dirty="0"/>
                        <a:t>The motherboard must also have multiple </a:t>
                      </a:r>
                      <a:r>
                        <a:rPr lang="en-US" sz="1400" dirty="0" err="1"/>
                        <a:t>PCIe</a:t>
                      </a:r>
                      <a:r>
                        <a:rPr lang="en-US" sz="1400" dirty="0"/>
                        <a:t> x16 slots.</a:t>
                      </a:r>
                    </a:p>
                  </a:txBody>
                  <a:tcPr/>
                </a:tc>
                <a:tc hMerge="1">
                  <a:txBody>
                    <a:bodyPr/>
                    <a:lstStyle/>
                    <a:p>
                      <a:endParaRPr lang="en-US"/>
                    </a:p>
                  </a:txBody>
                  <a:tcPr/>
                </a:tc>
                <a:extLst>
                  <a:ext uri="{0D108BD9-81ED-4DB2-BD59-A6C34878D82A}">
                    <a16:rowId xmlns:a16="http://schemas.microsoft.com/office/drawing/2014/main" val="267845645"/>
                  </a:ext>
                </a:extLst>
              </a:tr>
              <a:tr h="431273">
                <a:tc vMerge="1">
                  <a:txBody>
                    <a:bodyPr/>
                    <a:lstStyle/>
                    <a:p>
                      <a:endParaRPr lang="en-US" dirty="0"/>
                    </a:p>
                  </a:txBody>
                  <a:tcPr/>
                </a:tc>
                <a:tc gridSpan="2">
                  <a:txBody>
                    <a:bodyPr/>
                    <a:lstStyle/>
                    <a:p>
                      <a:pPr marL="285750" marR="0" lvl="0"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400" dirty="0"/>
                        <a:t>In most cases, both video cards must be identical.</a:t>
                      </a:r>
                    </a:p>
                  </a:txBody>
                  <a:tcPr/>
                </a:tc>
                <a:tc hMerge="1">
                  <a:txBody>
                    <a:bodyPr/>
                    <a:lstStyle/>
                    <a:p>
                      <a:endParaRPr lang="en-US"/>
                    </a:p>
                  </a:txBody>
                  <a:tcPr/>
                </a:tc>
                <a:extLst>
                  <a:ext uri="{0D108BD9-81ED-4DB2-BD59-A6C34878D82A}">
                    <a16:rowId xmlns:a16="http://schemas.microsoft.com/office/drawing/2014/main" val="2378598312"/>
                  </a:ext>
                </a:extLst>
              </a:tr>
              <a:tr h="1183586">
                <a:tc vMerge="1">
                  <a:txBody>
                    <a:bodyPr/>
                    <a:lstStyle/>
                    <a:p>
                      <a:endParaRPr lang="en-US" dirty="0"/>
                    </a:p>
                  </a:txBody>
                  <a:tcPr/>
                </a:tc>
                <a:tc>
                  <a:txBody>
                    <a:bodyPr/>
                    <a:lstStyle/>
                    <a:p>
                      <a:pPr>
                        <a:lnSpc>
                          <a:spcPct val="150000"/>
                        </a:lnSpc>
                      </a:pPr>
                      <a:r>
                        <a:rPr lang="en-US" sz="1600" dirty="0"/>
                        <a:t>Note:</a:t>
                      </a:r>
                    </a:p>
                  </a:txBody>
                  <a:tcPr/>
                </a:tc>
                <a:tc>
                  <a:txBody>
                    <a:bodyPr/>
                    <a:lstStyle/>
                    <a:p>
                      <a:pPr>
                        <a:lnSpc>
                          <a:spcPct val="150000"/>
                        </a:lnSpc>
                      </a:pPr>
                      <a:r>
                        <a:rPr lang="en-US" sz="1400" i="1" dirty="0"/>
                        <a:t>Some motherboards allow you to link an integrated graphics controller with a video card installed in the expansion slot; however, this offers a negligible performance boost.</a:t>
                      </a:r>
                    </a:p>
                    <a:p>
                      <a:pPr>
                        <a:lnSpc>
                          <a:spcPct val="150000"/>
                        </a:lnSpc>
                      </a:pPr>
                      <a:endParaRPr lang="en-US" sz="1400" dirty="0"/>
                    </a:p>
                  </a:txBody>
                  <a:tcPr/>
                </a:tc>
                <a:extLst>
                  <a:ext uri="{0D108BD9-81ED-4DB2-BD59-A6C34878D82A}">
                    <a16:rowId xmlns:a16="http://schemas.microsoft.com/office/drawing/2014/main" val="4219373259"/>
                  </a:ext>
                </a:extLst>
              </a:tr>
            </a:tbl>
          </a:graphicData>
        </a:graphic>
      </p:graphicFrame>
    </p:spTree>
    <p:extLst>
      <p:ext uri="{BB962C8B-B14F-4D97-AF65-F5344CB8AC3E}">
        <p14:creationId xmlns:p14="http://schemas.microsoft.com/office/powerpoint/2010/main" val="4004471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785185" cy="523220"/>
          </a:xfrm>
          <a:prstGeom prst="rect">
            <a:avLst/>
          </a:prstGeom>
          <a:noFill/>
        </p:spPr>
        <p:txBody>
          <a:bodyPr wrap="none" rtlCol="0">
            <a:spAutoFit/>
          </a:bodyPr>
          <a:lstStyle/>
          <a:p>
            <a:pPr algn="ctr"/>
            <a:r>
              <a:rPr lang="en-US" sz="2800" b="1" dirty="0"/>
              <a:t>3.12 Video Cards:</a:t>
            </a:r>
          </a:p>
        </p:txBody>
      </p:sp>
      <p:sp>
        <p:nvSpPr>
          <p:cNvPr id="6" name="TextBox 5"/>
          <p:cNvSpPr txBox="1"/>
          <p:nvPr/>
        </p:nvSpPr>
        <p:spPr>
          <a:xfrm>
            <a:off x="572920" y="989703"/>
            <a:ext cx="11374151" cy="369332"/>
          </a:xfrm>
          <a:prstGeom prst="rect">
            <a:avLst/>
          </a:prstGeom>
          <a:noFill/>
        </p:spPr>
        <p:txBody>
          <a:bodyPr wrap="square" rtlCol="0">
            <a:spAutoFit/>
          </a:bodyPr>
          <a:lstStyle/>
          <a:p>
            <a:r>
              <a:rPr lang="en-US" b="1" dirty="0"/>
              <a:t>When selecting a video card, keep in mind the following characteristics:</a:t>
            </a:r>
            <a:endParaRPr lang="en-US" dirty="0"/>
          </a:p>
        </p:txBody>
      </p:sp>
      <p:graphicFrame>
        <p:nvGraphicFramePr>
          <p:cNvPr id="2" name="Table 1">
            <a:extLst>
              <a:ext uri="{FF2B5EF4-FFF2-40B4-BE49-F238E27FC236}">
                <a16:creationId xmlns:a16="http://schemas.microsoft.com/office/drawing/2014/main" id="{09FDBB23-C9CC-4233-80D2-FDFBE587CF7C}"/>
              </a:ext>
            </a:extLst>
          </p:cNvPr>
          <p:cNvGraphicFramePr>
            <a:graphicFrameLocks noGrp="1"/>
          </p:cNvGraphicFramePr>
          <p:nvPr>
            <p:extLst>
              <p:ext uri="{D42A27DB-BD31-4B8C-83A1-F6EECF244321}">
                <p14:modId xmlns:p14="http://schemas.microsoft.com/office/powerpoint/2010/main" val="872544391"/>
              </p:ext>
            </p:extLst>
          </p:nvPr>
        </p:nvGraphicFramePr>
        <p:xfrm>
          <a:off x="572920" y="1636045"/>
          <a:ext cx="10853785" cy="5034280"/>
        </p:xfrm>
        <a:graphic>
          <a:graphicData uri="http://schemas.openxmlformats.org/drawingml/2006/table">
            <a:tbl>
              <a:tblPr firstRow="1" bandRow="1">
                <a:tableStyleId>{5C22544A-7EE6-4342-B048-85BDC9FD1C3A}</a:tableStyleId>
              </a:tblPr>
              <a:tblGrid>
                <a:gridCol w="2068005">
                  <a:extLst>
                    <a:ext uri="{9D8B030D-6E8A-4147-A177-3AD203B41FA5}">
                      <a16:colId xmlns:a16="http://schemas.microsoft.com/office/drawing/2014/main" val="2505170532"/>
                    </a:ext>
                  </a:extLst>
                </a:gridCol>
                <a:gridCol w="8785780">
                  <a:extLst>
                    <a:ext uri="{9D8B030D-6E8A-4147-A177-3AD203B41FA5}">
                      <a16:colId xmlns:a16="http://schemas.microsoft.com/office/drawing/2014/main" val="128898839"/>
                    </a:ext>
                  </a:extLst>
                </a:gridCol>
              </a:tblGrid>
              <a:tr h="370840">
                <a:tc>
                  <a:txBody>
                    <a:bodyPr/>
                    <a:lstStyle/>
                    <a:p>
                      <a:r>
                        <a:rPr lang="en-US" b="1" dirty="0"/>
                        <a:t>Characteristic</a:t>
                      </a:r>
                      <a:endParaRPr lang="en-US" dirty="0"/>
                    </a:p>
                  </a:txBody>
                  <a:tcPr/>
                </a:tc>
                <a:tc>
                  <a:txBody>
                    <a:bodyPr/>
                    <a:lstStyle/>
                    <a:p>
                      <a:r>
                        <a:rPr lang="en-US" b="1" dirty="0"/>
                        <a:t>Description</a:t>
                      </a:r>
                      <a:endParaRPr lang="en-US" dirty="0"/>
                    </a:p>
                  </a:txBody>
                  <a:tcPr/>
                </a:tc>
                <a:extLst>
                  <a:ext uri="{0D108BD9-81ED-4DB2-BD59-A6C34878D82A}">
                    <a16:rowId xmlns:a16="http://schemas.microsoft.com/office/drawing/2014/main" val="902513545"/>
                  </a:ext>
                </a:extLst>
              </a:tr>
              <a:tr h="731520">
                <a:tc rowSpan="4">
                  <a:txBody>
                    <a:bodyPr/>
                    <a:lstStyle/>
                    <a:p>
                      <a:pPr algn="ctr"/>
                      <a:r>
                        <a:rPr lang="en-US" sz="2000" dirty="0"/>
                        <a:t>HDMI Audio</a:t>
                      </a:r>
                    </a:p>
                  </a:txBody>
                  <a:tcPr vert="vert27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HDMI cables are able to carry both video and audio signals; however, most video cards only send a video signal.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920211641"/>
                  </a:ext>
                </a:extLst>
              </a:tr>
              <a:tr h="731520">
                <a:tc vMerge="1">
                  <a:txBody>
                    <a:bodyPr/>
                    <a:lstStyle/>
                    <a:p>
                      <a:endParaRPr lang="en-US"/>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The following techniques can be used to send an audio signal through the video card:</a:t>
                      </a:r>
                    </a:p>
                  </a:txBody>
                  <a:tcPr/>
                </a:tc>
                <a:extLst>
                  <a:ext uri="{0D108BD9-81ED-4DB2-BD59-A6C34878D82A}">
                    <a16:rowId xmlns:a16="http://schemas.microsoft.com/office/drawing/2014/main" val="2761857697"/>
                  </a:ext>
                </a:extLst>
              </a:tr>
              <a:tr h="370840">
                <a:tc vMerge="1">
                  <a:txBody>
                    <a:bodyPr/>
                    <a:lstStyle/>
                    <a:p>
                      <a:endParaRPr lang="en-US" dirty="0"/>
                    </a:p>
                  </a:txBody>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600" dirty="0"/>
                        <a:t>A graphics card with an onboard audio processor can decode and process audio and send it out the HDMI port. </a:t>
                      </a:r>
                    </a:p>
                    <a:p>
                      <a:pPr marL="7429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600" dirty="0"/>
                        <a:t>This option is often referred to as </a:t>
                      </a:r>
                      <a:r>
                        <a:rPr lang="en-US" sz="1600" i="1" dirty="0"/>
                        <a:t>onboard sound</a:t>
                      </a:r>
                      <a:r>
                        <a:rPr lang="en-US" sz="1600" dirty="0"/>
                        <a:t>.</a:t>
                      </a:r>
                    </a:p>
                  </a:txBody>
                  <a:tcPr/>
                </a:tc>
                <a:extLst>
                  <a:ext uri="{0D108BD9-81ED-4DB2-BD59-A6C34878D82A}">
                    <a16:rowId xmlns:a16="http://schemas.microsoft.com/office/drawing/2014/main" val="1130174541"/>
                  </a:ext>
                </a:extLst>
              </a:tr>
              <a:tr h="370840">
                <a:tc vMerge="1">
                  <a:txBody>
                    <a:bodyPr/>
                    <a:lstStyle/>
                    <a:p>
                      <a:endParaRPr lang="en-US" dirty="0"/>
                    </a:p>
                  </a:txBody>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600" dirty="0"/>
                        <a:t>With audio pass-through, an audio output cable is connected to the video card. </a:t>
                      </a:r>
                    </a:p>
                    <a:p>
                      <a:pPr marL="7429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600" dirty="0"/>
                        <a:t>The video card combines the audio signal with the video signal for HDMI output.</a:t>
                      </a:r>
                    </a:p>
                    <a:p>
                      <a:pPr marL="7429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600" dirty="0"/>
                        <a:t>This option is often called </a:t>
                      </a:r>
                      <a:r>
                        <a:rPr lang="en-US" sz="1600" i="1" dirty="0"/>
                        <a:t>HDTV out</a:t>
                      </a:r>
                      <a:r>
                        <a:rPr lang="en-US" sz="1600" dirty="0"/>
                        <a:t>.</a:t>
                      </a:r>
                    </a:p>
                    <a:p>
                      <a:pPr marL="7429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US" sz="1600" dirty="0"/>
                    </a:p>
                  </a:txBody>
                  <a:tcPr/>
                </a:tc>
                <a:extLst>
                  <a:ext uri="{0D108BD9-81ED-4DB2-BD59-A6C34878D82A}">
                    <a16:rowId xmlns:a16="http://schemas.microsoft.com/office/drawing/2014/main" val="847286491"/>
                  </a:ext>
                </a:extLst>
              </a:tr>
            </a:tbl>
          </a:graphicData>
        </a:graphic>
      </p:graphicFrame>
    </p:spTree>
    <p:extLst>
      <p:ext uri="{BB962C8B-B14F-4D97-AF65-F5344CB8AC3E}">
        <p14:creationId xmlns:p14="http://schemas.microsoft.com/office/powerpoint/2010/main" val="3333544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785185" cy="523220"/>
          </a:xfrm>
          <a:prstGeom prst="rect">
            <a:avLst/>
          </a:prstGeom>
          <a:noFill/>
        </p:spPr>
        <p:txBody>
          <a:bodyPr wrap="none" rtlCol="0">
            <a:spAutoFit/>
          </a:bodyPr>
          <a:lstStyle/>
          <a:p>
            <a:pPr algn="ctr"/>
            <a:r>
              <a:rPr lang="en-US" sz="2800" b="1" dirty="0"/>
              <a:t>3.12 Video Cards:</a:t>
            </a:r>
          </a:p>
        </p:txBody>
      </p:sp>
      <p:sp>
        <p:nvSpPr>
          <p:cNvPr id="6" name="TextBox 5"/>
          <p:cNvSpPr txBox="1"/>
          <p:nvPr/>
        </p:nvSpPr>
        <p:spPr>
          <a:xfrm>
            <a:off x="835452" y="824433"/>
            <a:ext cx="10363591" cy="369332"/>
          </a:xfrm>
          <a:prstGeom prst="rect">
            <a:avLst/>
          </a:prstGeom>
          <a:noFill/>
        </p:spPr>
        <p:txBody>
          <a:bodyPr wrap="square" rtlCol="0">
            <a:spAutoFit/>
          </a:bodyPr>
          <a:lstStyle/>
          <a:p>
            <a:r>
              <a:rPr lang="en-US" b="1" dirty="0"/>
              <a:t>When selecting a video card, keep in mind the following characteristics:</a:t>
            </a:r>
            <a:endParaRPr lang="en-US" dirty="0"/>
          </a:p>
        </p:txBody>
      </p:sp>
      <p:graphicFrame>
        <p:nvGraphicFramePr>
          <p:cNvPr id="2" name="Table 1">
            <a:extLst>
              <a:ext uri="{FF2B5EF4-FFF2-40B4-BE49-F238E27FC236}">
                <a16:creationId xmlns:a16="http://schemas.microsoft.com/office/drawing/2014/main" id="{020F502D-48C8-4885-A68D-DDE469E8341F}"/>
              </a:ext>
            </a:extLst>
          </p:cNvPr>
          <p:cNvGraphicFramePr>
            <a:graphicFrameLocks noGrp="1"/>
          </p:cNvGraphicFramePr>
          <p:nvPr>
            <p:extLst>
              <p:ext uri="{D42A27DB-BD31-4B8C-83A1-F6EECF244321}">
                <p14:modId xmlns:p14="http://schemas.microsoft.com/office/powerpoint/2010/main" val="331439258"/>
              </p:ext>
            </p:extLst>
          </p:nvPr>
        </p:nvGraphicFramePr>
        <p:xfrm>
          <a:off x="835452" y="1417251"/>
          <a:ext cx="10363590" cy="4241800"/>
        </p:xfrm>
        <a:graphic>
          <a:graphicData uri="http://schemas.openxmlformats.org/drawingml/2006/table">
            <a:tbl>
              <a:tblPr firstRow="1" bandRow="1">
                <a:tableStyleId>{5C22544A-7EE6-4342-B048-85BDC9FD1C3A}</a:tableStyleId>
              </a:tblPr>
              <a:tblGrid>
                <a:gridCol w="1813480">
                  <a:extLst>
                    <a:ext uri="{9D8B030D-6E8A-4147-A177-3AD203B41FA5}">
                      <a16:colId xmlns:a16="http://schemas.microsoft.com/office/drawing/2014/main" val="2614609500"/>
                    </a:ext>
                  </a:extLst>
                </a:gridCol>
                <a:gridCol w="8550110">
                  <a:extLst>
                    <a:ext uri="{9D8B030D-6E8A-4147-A177-3AD203B41FA5}">
                      <a16:colId xmlns:a16="http://schemas.microsoft.com/office/drawing/2014/main" val="1851740639"/>
                    </a:ext>
                  </a:extLst>
                </a:gridCol>
              </a:tblGrid>
              <a:tr h="370840">
                <a:tc>
                  <a:txBody>
                    <a:bodyPr/>
                    <a:lstStyle/>
                    <a:p>
                      <a:r>
                        <a:rPr lang="en-US" b="1" dirty="0"/>
                        <a:t>Characteristic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txBody>
                  <a:tcPr/>
                </a:tc>
                <a:extLst>
                  <a:ext uri="{0D108BD9-81ED-4DB2-BD59-A6C34878D82A}">
                    <a16:rowId xmlns:a16="http://schemas.microsoft.com/office/drawing/2014/main" val="2173897925"/>
                  </a:ext>
                </a:extLst>
              </a:tr>
              <a:tr h="370840">
                <a:tc rowSpan="5">
                  <a:txBody>
                    <a:bodyPr/>
                    <a:lstStyle/>
                    <a:p>
                      <a:pPr algn="ctr"/>
                      <a:r>
                        <a:rPr lang="en-US" sz="2000" dirty="0"/>
                        <a:t>DirectX/OpenGL</a:t>
                      </a: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DirectX is a collection of application program interfaces (APIs) that improves graphic, animation, and multimedia creations.</a:t>
                      </a:r>
                    </a:p>
                    <a:p>
                      <a:endParaRPr lang="en-US" sz="1600" dirty="0"/>
                    </a:p>
                  </a:txBody>
                  <a:tcPr/>
                </a:tc>
                <a:extLst>
                  <a:ext uri="{0D108BD9-81ED-4DB2-BD59-A6C34878D82A}">
                    <a16:rowId xmlns:a16="http://schemas.microsoft.com/office/drawing/2014/main" val="1790070299"/>
                  </a:ext>
                </a:extLst>
              </a:tr>
              <a:tr h="370840">
                <a:tc vMerge="1">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t>DirectX includes multiple components targeted to a different aspect of multimedia. For example, Direct3D is the 3D rendering component of DirectX.</a:t>
                      </a:r>
                    </a:p>
                    <a:p>
                      <a:pPr marL="285750" indent="-285750">
                        <a:buFont typeface="Courier New" panose="02070309020205020404" pitchFamily="49" charset="0"/>
                        <a:buChar char="o"/>
                      </a:pPr>
                      <a:endParaRPr lang="en-US" sz="1600" dirty="0"/>
                    </a:p>
                  </a:txBody>
                  <a:tcPr/>
                </a:tc>
                <a:extLst>
                  <a:ext uri="{0D108BD9-81ED-4DB2-BD59-A6C34878D82A}">
                    <a16:rowId xmlns:a16="http://schemas.microsoft.com/office/drawing/2014/main" val="937137383"/>
                  </a:ext>
                </a:extLst>
              </a:tr>
              <a:tr h="370840">
                <a:tc vMerge="1">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t>Applications (typically games) are written using features included in specific DirectX versions.</a:t>
                      </a:r>
                    </a:p>
                    <a:p>
                      <a:pPr marL="285750" indent="-285750">
                        <a:buFont typeface="Courier New" panose="02070309020205020404" pitchFamily="49" charset="0"/>
                        <a:buChar char="o"/>
                      </a:pPr>
                      <a:endParaRPr lang="en-US" sz="1600" dirty="0"/>
                    </a:p>
                  </a:txBody>
                  <a:tcPr/>
                </a:tc>
                <a:extLst>
                  <a:ext uri="{0D108BD9-81ED-4DB2-BD59-A6C34878D82A}">
                    <a16:rowId xmlns:a16="http://schemas.microsoft.com/office/drawing/2014/main" val="1787780502"/>
                  </a:ext>
                </a:extLst>
              </a:tr>
              <a:tr h="373842">
                <a:tc vMerge="1">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t>To view content written to a specific DirectX version, your video card must also support that (or a higher) version.</a:t>
                      </a:r>
                    </a:p>
                    <a:p>
                      <a:pPr marL="285750" indent="-285750">
                        <a:buFont typeface="Courier New" panose="02070309020205020404" pitchFamily="49" charset="0"/>
                        <a:buChar char="o"/>
                      </a:pPr>
                      <a:endParaRPr lang="en-US" sz="1600" dirty="0"/>
                    </a:p>
                  </a:txBody>
                  <a:tcPr/>
                </a:tc>
                <a:extLst>
                  <a:ext uri="{0D108BD9-81ED-4DB2-BD59-A6C34878D82A}">
                    <a16:rowId xmlns:a16="http://schemas.microsoft.com/office/drawing/2014/main" val="2098570707"/>
                  </a:ext>
                </a:extLst>
              </a:tr>
              <a:tr h="370840">
                <a:tc vMerge="1">
                  <a:txBody>
                    <a:bodyPr/>
                    <a:lstStyle/>
                    <a:p>
                      <a:endParaRPr lang="en-US" sz="1600" dirty="0"/>
                    </a:p>
                  </a:txBody>
                  <a:tcPr/>
                </a:tc>
                <a:tc>
                  <a:txBody>
                    <a:bodyPr/>
                    <a:lstStyle/>
                    <a:p>
                      <a:r>
                        <a:rPr lang="en-US" sz="1600" dirty="0"/>
                        <a:t>OpenGL is an alternative standard to DirectX that is used by some applications. Most video cards support both DirectX and OpenGL.</a:t>
                      </a:r>
                    </a:p>
                    <a:p>
                      <a:endParaRPr lang="en-US" sz="1600" dirty="0"/>
                    </a:p>
                  </a:txBody>
                  <a:tcPr/>
                </a:tc>
                <a:extLst>
                  <a:ext uri="{0D108BD9-81ED-4DB2-BD59-A6C34878D82A}">
                    <a16:rowId xmlns:a16="http://schemas.microsoft.com/office/drawing/2014/main" val="771507702"/>
                  </a:ext>
                </a:extLst>
              </a:tr>
            </a:tbl>
          </a:graphicData>
        </a:graphic>
      </p:graphicFrame>
    </p:spTree>
    <p:extLst>
      <p:ext uri="{BB962C8B-B14F-4D97-AF65-F5344CB8AC3E}">
        <p14:creationId xmlns:p14="http://schemas.microsoft.com/office/powerpoint/2010/main" val="1505114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785185" cy="523220"/>
          </a:xfrm>
          <a:prstGeom prst="rect">
            <a:avLst/>
          </a:prstGeom>
          <a:noFill/>
        </p:spPr>
        <p:txBody>
          <a:bodyPr wrap="none" rtlCol="0">
            <a:spAutoFit/>
          </a:bodyPr>
          <a:lstStyle/>
          <a:p>
            <a:pPr algn="ctr"/>
            <a:r>
              <a:rPr lang="en-US" sz="2800" b="1" dirty="0"/>
              <a:t>3.12 Video Cards:</a:t>
            </a:r>
          </a:p>
        </p:txBody>
      </p:sp>
      <p:sp>
        <p:nvSpPr>
          <p:cNvPr id="6" name="TextBox 5"/>
          <p:cNvSpPr txBox="1"/>
          <p:nvPr/>
        </p:nvSpPr>
        <p:spPr>
          <a:xfrm>
            <a:off x="948931" y="792298"/>
            <a:ext cx="11374151" cy="369332"/>
          </a:xfrm>
          <a:prstGeom prst="rect">
            <a:avLst/>
          </a:prstGeom>
          <a:noFill/>
        </p:spPr>
        <p:txBody>
          <a:bodyPr wrap="square" rtlCol="0">
            <a:spAutoFit/>
          </a:bodyPr>
          <a:lstStyle/>
          <a:p>
            <a:r>
              <a:rPr lang="en-US" b="1" dirty="0"/>
              <a:t>When selecting a video card, keep in mind the following characteristics:</a:t>
            </a:r>
            <a:r>
              <a:rPr lang="en-US" sz="1600" dirty="0"/>
              <a:t>					</a:t>
            </a:r>
          </a:p>
        </p:txBody>
      </p:sp>
      <p:sp>
        <p:nvSpPr>
          <p:cNvPr id="2" name="TextBox 1"/>
          <p:cNvSpPr txBox="1"/>
          <p:nvPr/>
        </p:nvSpPr>
        <p:spPr>
          <a:xfrm>
            <a:off x="948931" y="6148166"/>
            <a:ext cx="10294138" cy="307777"/>
          </a:xfrm>
          <a:prstGeom prst="rect">
            <a:avLst/>
          </a:prstGeom>
          <a:noFill/>
        </p:spPr>
        <p:txBody>
          <a:bodyPr wrap="square" rtlCol="0">
            <a:spAutoFit/>
          </a:bodyPr>
          <a:lstStyle/>
          <a:p>
            <a:r>
              <a:rPr lang="en-US" sz="1400" b="1" dirty="0"/>
              <a:t>Note: </a:t>
            </a:r>
            <a:r>
              <a:rPr lang="en-US" sz="1400" i="1" dirty="0"/>
              <a:t>Video capture for digital sources can also be done through a FireWire connection or today a USB connection.</a:t>
            </a:r>
          </a:p>
        </p:txBody>
      </p:sp>
      <p:graphicFrame>
        <p:nvGraphicFramePr>
          <p:cNvPr id="3" name="Table 2">
            <a:extLst>
              <a:ext uri="{FF2B5EF4-FFF2-40B4-BE49-F238E27FC236}">
                <a16:creationId xmlns:a16="http://schemas.microsoft.com/office/drawing/2014/main" id="{C90E873A-A151-4222-BAB8-1D07BFA0664E}"/>
              </a:ext>
            </a:extLst>
          </p:cNvPr>
          <p:cNvGraphicFramePr>
            <a:graphicFrameLocks noGrp="1"/>
          </p:cNvGraphicFramePr>
          <p:nvPr>
            <p:extLst>
              <p:ext uri="{D42A27DB-BD31-4B8C-83A1-F6EECF244321}">
                <p14:modId xmlns:p14="http://schemas.microsoft.com/office/powerpoint/2010/main" val="1287851247"/>
              </p:ext>
            </p:extLst>
          </p:nvPr>
        </p:nvGraphicFramePr>
        <p:xfrm>
          <a:off x="948931" y="1315518"/>
          <a:ext cx="10294138" cy="4724949"/>
        </p:xfrm>
        <a:graphic>
          <a:graphicData uri="http://schemas.openxmlformats.org/drawingml/2006/table">
            <a:tbl>
              <a:tblPr firstRow="1" bandRow="1">
                <a:tableStyleId>{5C22544A-7EE6-4342-B048-85BDC9FD1C3A}</a:tableStyleId>
              </a:tblPr>
              <a:tblGrid>
                <a:gridCol w="1228661">
                  <a:extLst>
                    <a:ext uri="{9D8B030D-6E8A-4147-A177-3AD203B41FA5}">
                      <a16:colId xmlns:a16="http://schemas.microsoft.com/office/drawing/2014/main" val="668066703"/>
                    </a:ext>
                  </a:extLst>
                </a:gridCol>
                <a:gridCol w="9065477">
                  <a:extLst>
                    <a:ext uri="{9D8B030D-6E8A-4147-A177-3AD203B41FA5}">
                      <a16:colId xmlns:a16="http://schemas.microsoft.com/office/drawing/2014/main" val="3788420"/>
                    </a:ext>
                  </a:extLst>
                </a:gridCol>
              </a:tblGrid>
              <a:tr h="330749">
                <a:tc>
                  <a:txBody>
                    <a:bodyPr/>
                    <a:lstStyle/>
                    <a:p>
                      <a:r>
                        <a:rPr lang="en-US" sz="1400" b="1" dirty="0"/>
                        <a:t>Characteristic</a:t>
                      </a:r>
                      <a:endParaRPr lang="en-US" sz="1400" dirty="0"/>
                    </a:p>
                  </a:txBody>
                  <a:tcPr/>
                </a:tc>
                <a:tc>
                  <a:txBody>
                    <a:bodyPr/>
                    <a:lstStyle/>
                    <a:p>
                      <a:r>
                        <a:rPr lang="en-US" sz="1400" b="1" dirty="0"/>
                        <a:t>Description</a:t>
                      </a:r>
                      <a:endParaRPr lang="en-US" sz="1400" dirty="0"/>
                    </a:p>
                  </a:txBody>
                  <a:tcPr/>
                </a:tc>
                <a:extLst>
                  <a:ext uri="{0D108BD9-81ED-4DB2-BD59-A6C34878D82A}">
                    <a16:rowId xmlns:a16="http://schemas.microsoft.com/office/drawing/2014/main" val="1449839776"/>
                  </a:ext>
                </a:extLst>
              </a:tr>
              <a:tr h="370840">
                <a:tc rowSpan="6">
                  <a:txBody>
                    <a:bodyPr/>
                    <a:lstStyle/>
                    <a:p>
                      <a:pPr algn="ctr"/>
                      <a:r>
                        <a:rPr lang="en-US" sz="2000" b="1" dirty="0"/>
                        <a:t>TV </a:t>
                      </a:r>
                      <a:r>
                        <a:rPr lang="en-US" sz="2000" b="1" dirty="0" err="1"/>
                        <a:t>Input/Output</a:t>
                      </a:r>
                      <a:endParaRPr lang="en-US" sz="2000" b="1" dirty="0"/>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Some video cards include features that allow them to receive video signals and output them to a TV source.</a:t>
                      </a:r>
                    </a:p>
                  </a:txBody>
                  <a:tcPr/>
                </a:tc>
                <a:extLst>
                  <a:ext uri="{0D108BD9-81ED-4DB2-BD59-A6C34878D82A}">
                    <a16:rowId xmlns:a16="http://schemas.microsoft.com/office/drawing/2014/main" val="4290817912"/>
                  </a:ext>
                </a:extLst>
              </a:tr>
              <a:tr h="370840">
                <a:tc vMerge="1">
                  <a:txBody>
                    <a:bodyPr/>
                    <a:lstStyle/>
                    <a:p>
                      <a:endParaRPr lang="en-US" sz="1400" dirty="0"/>
                    </a:p>
                  </a:txBody>
                  <a:tcPr/>
                </a:tc>
                <a:tc>
                  <a:txBody>
                    <a:bodyPr/>
                    <a:lstStyle/>
                    <a:p>
                      <a:pPr marL="285750" lvl="0" indent="-285750">
                        <a:buFont typeface="Courier New" panose="02070309020205020404" pitchFamily="49" charset="0"/>
                        <a:buChar char="o"/>
                      </a:pPr>
                      <a:r>
                        <a:rPr lang="en-US" sz="1300" dirty="0"/>
                        <a:t>You can display the computer screen on a TV using the following methods:</a:t>
                      </a:r>
                    </a:p>
                    <a:p>
                      <a:pPr marL="800100" lvl="1" indent="-342900">
                        <a:buFont typeface="+mj-lt"/>
                        <a:buAutoNum type="arabicPeriod"/>
                      </a:pPr>
                      <a:r>
                        <a:rPr lang="en-US" sz="1300" dirty="0"/>
                        <a:t>Analog TVs use an S-video port for video input.</a:t>
                      </a:r>
                    </a:p>
                    <a:p>
                      <a:pPr marL="800100" lvl="1" indent="-342900">
                        <a:buFont typeface="+mj-lt"/>
                        <a:buAutoNum type="arabicPeriod"/>
                      </a:pPr>
                      <a:r>
                        <a:rPr lang="en-US" sz="1300" dirty="0"/>
                        <a:t>Digital TVs use the HDMI port for input.</a:t>
                      </a:r>
                    </a:p>
                    <a:p>
                      <a:pPr marL="800100" lvl="1" indent="-342900">
                        <a:buFont typeface="+mj-lt"/>
                        <a:buAutoNum type="arabicPeriod"/>
                      </a:pPr>
                      <a:r>
                        <a:rPr lang="en-US" sz="1300" dirty="0"/>
                        <a:t>Some TVs have a VGA or DVI input.</a:t>
                      </a:r>
                    </a:p>
                  </a:txBody>
                  <a:tcPr/>
                </a:tc>
                <a:extLst>
                  <a:ext uri="{0D108BD9-81ED-4DB2-BD59-A6C34878D82A}">
                    <a16:rowId xmlns:a16="http://schemas.microsoft.com/office/drawing/2014/main" val="2035732950"/>
                  </a:ext>
                </a:extLst>
              </a:tr>
              <a:tr h="370840">
                <a:tc vMerge="1">
                  <a:txBody>
                    <a:bodyPr/>
                    <a:lstStyle/>
                    <a:p>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300" dirty="0"/>
                        <a:t>Video input allows your video card to accept a video signal from an external source (e.g., a DVD player or an external TV tuner box) and display it on the monitor.</a:t>
                      </a:r>
                    </a:p>
                  </a:txBody>
                  <a:tcPr/>
                </a:tc>
                <a:extLst>
                  <a:ext uri="{0D108BD9-81ED-4DB2-BD59-A6C34878D82A}">
                    <a16:rowId xmlns:a16="http://schemas.microsoft.com/office/drawing/2014/main" val="2019179168"/>
                  </a:ext>
                </a:extLst>
              </a:tr>
              <a:tr h="370840">
                <a:tc vMerge="1">
                  <a:txBody>
                    <a:bodyPr/>
                    <a:lstStyle/>
                    <a:p>
                      <a:endParaRPr lang="en-US" sz="1400" dirty="0"/>
                    </a:p>
                  </a:txBody>
                  <a:tcPr/>
                </a:tc>
                <a:tc>
                  <a:txBody>
                    <a:bodyPr/>
                    <a:lstStyle/>
                    <a:p>
                      <a:pPr marL="285750" lvl="0" indent="-285750">
                        <a:buFont typeface="Courier New" panose="02070309020205020404" pitchFamily="49" charset="0"/>
                        <a:buChar char="o"/>
                      </a:pPr>
                      <a:r>
                        <a:rPr lang="en-US" sz="1300" dirty="0"/>
                        <a:t>A TV tuner allows your video card to accept a cable TV input and change channels from within the computer. </a:t>
                      </a:r>
                    </a:p>
                    <a:p>
                      <a:pPr marL="742950" lvl="1" indent="-285750">
                        <a:buFont typeface="Courier New" panose="02070309020205020404" pitchFamily="49" charset="0"/>
                        <a:buChar char="o"/>
                      </a:pPr>
                      <a:r>
                        <a:rPr lang="en-US" sz="1300" dirty="0"/>
                        <a:t>TV tuners can process one or more of the following signals:</a:t>
                      </a:r>
                    </a:p>
                    <a:p>
                      <a:pPr marL="1257300" lvl="2" indent="-342900">
                        <a:buFont typeface="+mj-lt"/>
                        <a:buAutoNum type="arabicPeriod"/>
                      </a:pPr>
                      <a:r>
                        <a:rPr lang="en-US" sz="1300" dirty="0"/>
                        <a:t>NTSC, PAL, and SECAM are analog TV signal standards. </a:t>
                      </a:r>
                    </a:p>
                    <a:p>
                      <a:pPr marL="742950" lvl="1" indent="-285750">
                        <a:buFont typeface="Courier New" panose="02070309020205020404" pitchFamily="49" charset="0"/>
                        <a:buChar char="o"/>
                      </a:pPr>
                      <a:r>
                        <a:rPr lang="en-US" sz="1300" dirty="0"/>
                        <a:t>NTSC was used in North America but is being phased out.</a:t>
                      </a:r>
                    </a:p>
                    <a:p>
                      <a:pPr marL="1257300" lvl="2" indent="-342900">
                        <a:buFont typeface="+mj-lt"/>
                        <a:buAutoNum type="arabicPeriod" startAt="2"/>
                      </a:pPr>
                      <a:r>
                        <a:rPr lang="en-US" sz="1300" dirty="0"/>
                        <a:t>ATSC signals are digital TV signals. When purchasing a new TV tuner, make sure it supports ATSC.</a:t>
                      </a:r>
                    </a:p>
                  </a:txBody>
                  <a:tcPr/>
                </a:tc>
                <a:extLst>
                  <a:ext uri="{0D108BD9-81ED-4DB2-BD59-A6C34878D82A}">
                    <a16:rowId xmlns:a16="http://schemas.microsoft.com/office/drawing/2014/main" val="3267139050"/>
                  </a:ext>
                </a:extLst>
              </a:tr>
              <a:tr h="370840">
                <a:tc vMerge="1">
                  <a:txBody>
                    <a:bodyPr/>
                    <a:lstStyle/>
                    <a:p>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300" dirty="0"/>
                        <a:t>Most TV tuners use an S-video, F-type, or RCA composite port for video input.</a:t>
                      </a:r>
                    </a:p>
                    <a:p>
                      <a:pPr marL="285750" indent="-285750">
                        <a:buFont typeface="Courier New" panose="02070309020205020404" pitchFamily="49" charset="0"/>
                        <a:buChar char="o"/>
                      </a:pPr>
                      <a:endParaRPr lang="en-US" sz="1300" dirty="0"/>
                    </a:p>
                  </a:txBody>
                  <a:tcPr/>
                </a:tc>
                <a:extLst>
                  <a:ext uri="{0D108BD9-81ED-4DB2-BD59-A6C34878D82A}">
                    <a16:rowId xmlns:a16="http://schemas.microsoft.com/office/drawing/2014/main" val="4083365986"/>
                  </a:ext>
                </a:extLst>
              </a:tr>
              <a:tr h="370840">
                <a:tc vMerge="1">
                  <a:txBody>
                    <a:bodyPr/>
                    <a:lstStyle/>
                    <a:p>
                      <a:endParaRPr lang="en-US" sz="1400" dirty="0"/>
                    </a:p>
                  </a:txBody>
                  <a:tcPr/>
                </a:tc>
                <a:tc>
                  <a:txBody>
                    <a:bodyPr/>
                    <a:lstStyle/>
                    <a:p>
                      <a:pPr marL="285750" indent="-285750">
                        <a:buFont typeface="Courier New" panose="02070309020205020404" pitchFamily="49" charset="0"/>
                        <a:buChar char="o"/>
                      </a:pPr>
                      <a:r>
                        <a:rPr lang="en-US" sz="1300" dirty="0"/>
                        <a:t>A video capture card allows you to record the video signal that is coming into the computer from an external source. </a:t>
                      </a:r>
                    </a:p>
                    <a:p>
                      <a:pPr marL="742950" lvl="1" indent="-285750">
                        <a:buFont typeface="Courier New" panose="02070309020205020404" pitchFamily="49" charset="0"/>
                        <a:buChar char="o"/>
                      </a:pPr>
                      <a:r>
                        <a:rPr lang="en-US" sz="1300" dirty="0"/>
                        <a:t>For example, you would use a video capture card to create digital copies of home movies stored on an analog tape, or a TV tuner with video capture would allow you to record TV shows. </a:t>
                      </a:r>
                    </a:p>
                    <a:p>
                      <a:pPr marL="742950" lvl="1" indent="-285750">
                        <a:buFont typeface="Courier New" panose="02070309020205020404" pitchFamily="49" charset="0"/>
                        <a:buChar char="o"/>
                      </a:pPr>
                      <a:r>
                        <a:rPr lang="en-US" sz="1300" dirty="0"/>
                        <a:t>A video capture card might include both video and audio inputs.</a:t>
                      </a:r>
                    </a:p>
                    <a:p>
                      <a:pPr marL="742950" lvl="1" indent="-285750">
                        <a:buFont typeface="Courier New" panose="02070309020205020404" pitchFamily="49" charset="0"/>
                        <a:buChar char="o"/>
                      </a:pPr>
                      <a:endParaRPr lang="en-US" sz="1300" dirty="0"/>
                    </a:p>
                  </a:txBody>
                  <a:tcPr/>
                </a:tc>
                <a:extLst>
                  <a:ext uri="{0D108BD9-81ED-4DB2-BD59-A6C34878D82A}">
                    <a16:rowId xmlns:a16="http://schemas.microsoft.com/office/drawing/2014/main" val="1757376408"/>
                  </a:ext>
                </a:extLst>
              </a:tr>
            </a:tbl>
          </a:graphicData>
        </a:graphic>
      </p:graphicFrame>
    </p:spTree>
    <p:extLst>
      <p:ext uri="{BB962C8B-B14F-4D97-AF65-F5344CB8AC3E}">
        <p14:creationId xmlns:p14="http://schemas.microsoft.com/office/powerpoint/2010/main" val="4074684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785185" cy="523220"/>
          </a:xfrm>
          <a:prstGeom prst="rect">
            <a:avLst/>
          </a:prstGeom>
          <a:noFill/>
        </p:spPr>
        <p:txBody>
          <a:bodyPr wrap="none" rtlCol="0">
            <a:spAutoFit/>
          </a:bodyPr>
          <a:lstStyle/>
          <a:p>
            <a:pPr algn="ctr"/>
            <a:r>
              <a:rPr lang="en-US" sz="2800" b="1" dirty="0"/>
              <a:t>3.12 Video Cards:</a:t>
            </a:r>
          </a:p>
        </p:txBody>
      </p:sp>
      <p:sp>
        <p:nvSpPr>
          <p:cNvPr id="6" name="TextBox 5"/>
          <p:cNvSpPr txBox="1"/>
          <p:nvPr/>
        </p:nvSpPr>
        <p:spPr>
          <a:xfrm>
            <a:off x="817850" y="1058794"/>
            <a:ext cx="10494316" cy="369332"/>
          </a:xfrm>
          <a:prstGeom prst="rect">
            <a:avLst/>
          </a:prstGeom>
          <a:noFill/>
        </p:spPr>
        <p:txBody>
          <a:bodyPr wrap="square" rtlCol="0">
            <a:spAutoFit/>
          </a:bodyPr>
          <a:lstStyle/>
          <a:p>
            <a:r>
              <a:rPr lang="en-US" b="1" dirty="0"/>
              <a:t>When selecting a video card, keep in mind the following characteristics:</a:t>
            </a:r>
          </a:p>
        </p:txBody>
      </p:sp>
      <p:graphicFrame>
        <p:nvGraphicFramePr>
          <p:cNvPr id="2" name="Table 1">
            <a:extLst>
              <a:ext uri="{FF2B5EF4-FFF2-40B4-BE49-F238E27FC236}">
                <a16:creationId xmlns:a16="http://schemas.microsoft.com/office/drawing/2014/main" id="{29910EEC-8328-450A-A333-839F68ECC9A0}"/>
              </a:ext>
            </a:extLst>
          </p:cNvPr>
          <p:cNvGraphicFramePr>
            <a:graphicFrameLocks noGrp="1"/>
          </p:cNvGraphicFramePr>
          <p:nvPr>
            <p:extLst>
              <p:ext uri="{D42A27DB-BD31-4B8C-83A1-F6EECF244321}">
                <p14:modId xmlns:p14="http://schemas.microsoft.com/office/powerpoint/2010/main" val="133159413"/>
              </p:ext>
            </p:extLst>
          </p:nvPr>
        </p:nvGraphicFramePr>
        <p:xfrm>
          <a:off x="817849" y="1592966"/>
          <a:ext cx="10494315" cy="4572000"/>
        </p:xfrm>
        <a:graphic>
          <a:graphicData uri="http://schemas.openxmlformats.org/drawingml/2006/table">
            <a:tbl>
              <a:tblPr firstRow="1" bandRow="1">
                <a:tableStyleId>{5C22544A-7EE6-4342-B048-85BDC9FD1C3A}</a:tableStyleId>
              </a:tblPr>
              <a:tblGrid>
                <a:gridCol w="1793376">
                  <a:extLst>
                    <a:ext uri="{9D8B030D-6E8A-4147-A177-3AD203B41FA5}">
                      <a16:colId xmlns:a16="http://schemas.microsoft.com/office/drawing/2014/main" val="133878171"/>
                    </a:ext>
                  </a:extLst>
                </a:gridCol>
                <a:gridCol w="8700939">
                  <a:extLst>
                    <a:ext uri="{9D8B030D-6E8A-4147-A177-3AD203B41FA5}">
                      <a16:colId xmlns:a16="http://schemas.microsoft.com/office/drawing/2014/main" val="4085186252"/>
                    </a:ext>
                  </a:extLst>
                </a:gridCol>
              </a:tblGrid>
              <a:tr h="370840">
                <a:tc>
                  <a:txBody>
                    <a:bodyPr/>
                    <a:lstStyle/>
                    <a:p>
                      <a:r>
                        <a:rPr lang="en-US" b="1" dirty="0"/>
                        <a:t>Characteristic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p>
                      <a:endParaRPr lang="en-US" dirty="0"/>
                    </a:p>
                  </a:txBody>
                  <a:tcPr/>
                </a:tc>
                <a:extLst>
                  <a:ext uri="{0D108BD9-81ED-4DB2-BD59-A6C34878D82A}">
                    <a16:rowId xmlns:a16="http://schemas.microsoft.com/office/drawing/2014/main" val="3625604786"/>
                  </a:ext>
                </a:extLst>
              </a:tr>
              <a:tr h="370840">
                <a:tc rowSpan="3">
                  <a:txBody>
                    <a:bodyPr/>
                    <a:lstStyle/>
                    <a:p>
                      <a:pPr algn="ctr">
                        <a:lnSpc>
                          <a:spcPct val="150000"/>
                        </a:lnSpc>
                      </a:pPr>
                      <a:r>
                        <a:rPr lang="en-US" sz="2000" b="1" dirty="0"/>
                        <a:t>High-bandwidth</a:t>
                      </a:r>
                    </a:p>
                  </a:txBody>
                  <a:tcPr vert="vert270" anchor="ctr"/>
                </a:tc>
                <a:tc>
                  <a:txBody>
                    <a:bodyPr/>
                    <a:lstStyle/>
                    <a:p>
                      <a:pPr>
                        <a:lnSpc>
                          <a:spcPct val="150000"/>
                        </a:lnSpc>
                      </a:pPr>
                      <a:r>
                        <a:rPr lang="en-US" sz="1600" dirty="0"/>
                        <a:t>HDCP is a method for protecting digital media. </a:t>
                      </a:r>
                    </a:p>
                    <a:p>
                      <a:pPr marL="285750" indent="-285750">
                        <a:lnSpc>
                          <a:spcPct val="150000"/>
                        </a:lnSpc>
                        <a:buFont typeface="Arial" panose="020B0604020202020204" pitchFamily="34" charset="0"/>
                        <a:buChar char="•"/>
                      </a:pPr>
                      <a:r>
                        <a:rPr lang="en-US" sz="1600" dirty="0"/>
                        <a:t>The purpose of HDCP is to prevent the interception and copying of protected data streams as they are sent from a playback device to a display device (e.g., from a DVD player to an HDTV).</a:t>
                      </a:r>
                    </a:p>
                    <a:p>
                      <a:pPr marL="285750" indent="-285750">
                        <a:lnSpc>
                          <a:spcPct val="150000"/>
                        </a:lnSpc>
                        <a:buFont typeface="Arial" panose="020B0604020202020204" pitchFamily="34" charset="0"/>
                        <a:buChar char="•"/>
                      </a:pPr>
                      <a:endParaRPr lang="en-US" sz="1600" dirty="0"/>
                    </a:p>
                  </a:txBody>
                  <a:tcPr/>
                </a:tc>
                <a:extLst>
                  <a:ext uri="{0D108BD9-81ED-4DB2-BD59-A6C34878D82A}">
                    <a16:rowId xmlns:a16="http://schemas.microsoft.com/office/drawing/2014/main" val="182426608"/>
                  </a:ext>
                </a:extLst>
              </a:tr>
              <a:tr h="370840">
                <a:tc vMerge="1">
                  <a:txBody>
                    <a:bodyPr/>
                    <a:lstStyle/>
                    <a:p>
                      <a:pPr>
                        <a:lnSpc>
                          <a:spcPct val="150000"/>
                        </a:lnSpc>
                      </a:pPr>
                      <a:endParaRPr lang="en-US" sz="1600"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When playing protected content from a PC, the DVD player, video card, and display device must all support HDCP.</a:t>
                      </a:r>
                    </a:p>
                    <a:p>
                      <a:pPr>
                        <a:lnSpc>
                          <a:spcPct val="150000"/>
                        </a:lnSpc>
                      </a:pPr>
                      <a:endParaRPr lang="en-US" sz="1600" dirty="0"/>
                    </a:p>
                  </a:txBody>
                  <a:tcPr/>
                </a:tc>
                <a:extLst>
                  <a:ext uri="{0D108BD9-81ED-4DB2-BD59-A6C34878D82A}">
                    <a16:rowId xmlns:a16="http://schemas.microsoft.com/office/drawing/2014/main" val="3646190593"/>
                  </a:ext>
                </a:extLst>
              </a:tr>
              <a:tr h="370840">
                <a:tc vMerge="1">
                  <a:txBody>
                    <a:bodyPr/>
                    <a:lstStyle/>
                    <a:p>
                      <a:pPr>
                        <a:lnSpc>
                          <a:spcPct val="150000"/>
                        </a:lnSpc>
                      </a:pPr>
                      <a:endParaRPr lang="en-US" sz="1600"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o If you plan on watching protected content on your PC, or playing content from your PC to an external TV, make sure the video card supports HDCP.</a:t>
                      </a:r>
                    </a:p>
                    <a:p>
                      <a:pPr>
                        <a:lnSpc>
                          <a:spcPct val="150000"/>
                        </a:lnSpc>
                      </a:pPr>
                      <a:endParaRPr lang="en-US" sz="1600" dirty="0"/>
                    </a:p>
                  </a:txBody>
                  <a:tcPr/>
                </a:tc>
                <a:extLst>
                  <a:ext uri="{0D108BD9-81ED-4DB2-BD59-A6C34878D82A}">
                    <a16:rowId xmlns:a16="http://schemas.microsoft.com/office/drawing/2014/main" val="2959503303"/>
                  </a:ext>
                </a:extLst>
              </a:tr>
            </a:tbl>
          </a:graphicData>
        </a:graphic>
      </p:graphicFrame>
    </p:spTree>
    <p:extLst>
      <p:ext uri="{BB962C8B-B14F-4D97-AF65-F5344CB8AC3E}">
        <p14:creationId xmlns:p14="http://schemas.microsoft.com/office/powerpoint/2010/main" val="160244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3914854" cy="523220"/>
          </a:xfrm>
          <a:prstGeom prst="rect">
            <a:avLst/>
          </a:prstGeom>
          <a:noFill/>
        </p:spPr>
        <p:txBody>
          <a:bodyPr wrap="none" rtlCol="0">
            <a:spAutoFit/>
          </a:bodyPr>
          <a:lstStyle/>
          <a:p>
            <a:r>
              <a:rPr lang="en-US" sz="2800" b="1" dirty="0"/>
              <a:t>3.7 Memory: (continued)</a:t>
            </a:r>
          </a:p>
        </p:txBody>
      </p:sp>
      <p:sp>
        <p:nvSpPr>
          <p:cNvPr id="6" name="TextBox 5"/>
          <p:cNvSpPr txBox="1"/>
          <p:nvPr/>
        </p:nvSpPr>
        <p:spPr>
          <a:xfrm>
            <a:off x="250599" y="958531"/>
            <a:ext cx="11610821" cy="584775"/>
          </a:xfrm>
          <a:prstGeom prst="rect">
            <a:avLst/>
          </a:prstGeom>
          <a:noFill/>
        </p:spPr>
        <p:txBody>
          <a:bodyPr wrap="square" rtlCol="0">
            <a:spAutoFit/>
          </a:bodyPr>
          <a:lstStyle/>
          <a:p>
            <a:r>
              <a:rPr lang="en-US" sz="1600" b="1" dirty="0"/>
              <a:t>All system memory used in personal computers is DRAM. Individual DRAM chips are packaged onto a board that contains circuitry for reading and writing to the memory. You should be aware of the following standards for DRAM:</a:t>
            </a:r>
            <a:endParaRPr lang="en-US" sz="2800" b="1" dirty="0"/>
          </a:p>
        </p:txBody>
      </p:sp>
      <p:graphicFrame>
        <p:nvGraphicFramePr>
          <p:cNvPr id="2" name="Table 1"/>
          <p:cNvGraphicFramePr>
            <a:graphicFrameLocks noGrp="1"/>
          </p:cNvGraphicFramePr>
          <p:nvPr>
            <p:extLst>
              <p:ext uri="{D42A27DB-BD31-4B8C-83A1-F6EECF244321}">
                <p14:modId xmlns:p14="http://schemas.microsoft.com/office/powerpoint/2010/main" val="4223616864"/>
              </p:ext>
            </p:extLst>
          </p:nvPr>
        </p:nvGraphicFramePr>
        <p:xfrm>
          <a:off x="411518" y="1605580"/>
          <a:ext cx="11164598" cy="4682359"/>
        </p:xfrm>
        <a:graphic>
          <a:graphicData uri="http://schemas.openxmlformats.org/drawingml/2006/table">
            <a:tbl>
              <a:tblPr firstRow="1" bandRow="1">
                <a:tableStyleId>{5C22544A-7EE6-4342-B048-85BDC9FD1C3A}</a:tableStyleId>
              </a:tblPr>
              <a:tblGrid>
                <a:gridCol w="1794354">
                  <a:extLst>
                    <a:ext uri="{9D8B030D-6E8A-4147-A177-3AD203B41FA5}">
                      <a16:colId xmlns:a16="http://schemas.microsoft.com/office/drawing/2014/main" val="20000"/>
                    </a:ext>
                  </a:extLst>
                </a:gridCol>
                <a:gridCol w="1140643">
                  <a:extLst>
                    <a:ext uri="{9D8B030D-6E8A-4147-A177-3AD203B41FA5}">
                      <a16:colId xmlns:a16="http://schemas.microsoft.com/office/drawing/2014/main" val="20001"/>
                    </a:ext>
                  </a:extLst>
                </a:gridCol>
                <a:gridCol w="8229601">
                  <a:extLst>
                    <a:ext uri="{9D8B030D-6E8A-4147-A177-3AD203B41FA5}">
                      <a16:colId xmlns:a16="http://schemas.microsoft.com/office/drawing/2014/main" val="20002"/>
                    </a:ext>
                  </a:extLst>
                </a:gridCol>
              </a:tblGrid>
              <a:tr h="675122">
                <a:tc>
                  <a:txBody>
                    <a:bodyPr/>
                    <a:lstStyle/>
                    <a:p>
                      <a:pPr algn="ctr"/>
                      <a:r>
                        <a:rPr lang="en-US" sz="1600" b="1" dirty="0"/>
                        <a:t>Hardware Image	</a:t>
                      </a:r>
                      <a:endParaRPr lang="en-US" sz="1600" dirty="0"/>
                    </a:p>
                  </a:txBody>
                  <a:tcPr/>
                </a:tc>
                <a:tc>
                  <a:txBody>
                    <a:bodyPr/>
                    <a:lstStyle/>
                    <a:p>
                      <a:r>
                        <a:rPr lang="en-US" sz="1600" b="1" dirty="0"/>
                        <a:t>Standard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Description</a:t>
                      </a:r>
                    </a:p>
                    <a:p>
                      <a:endParaRPr lang="en-US" sz="1600" dirty="0"/>
                    </a:p>
                  </a:txBody>
                  <a:tcPr/>
                </a:tc>
                <a:extLst>
                  <a:ext uri="{0D108BD9-81ED-4DB2-BD59-A6C34878D82A}">
                    <a16:rowId xmlns:a16="http://schemas.microsoft.com/office/drawing/2014/main" val="10000"/>
                  </a:ext>
                </a:extLst>
              </a:tr>
              <a:tr h="1131075">
                <a:tc rowSpan="4">
                  <a:txBody>
                    <a:bodyPr/>
                    <a:lstStyle/>
                    <a:p>
                      <a:endParaRPr lang="en-US" sz="1400" dirty="0"/>
                    </a:p>
                  </a:txBody>
                  <a:tcPr/>
                </a:tc>
                <a:tc rowSpan="4">
                  <a:txBody>
                    <a:bodyPr/>
                    <a:lstStyle/>
                    <a:p>
                      <a:r>
                        <a:rPr lang="en-US" sz="1400" dirty="0"/>
                        <a:t>DDR3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DDR3</a:t>
                      </a:r>
                      <a:r>
                        <a:rPr lang="en-US" sz="1400" dirty="0"/>
                        <a:t> doubles the data transfer rate of DDR2, for eight times the bandwidth of SDRAM (twice that of DDR2).</a:t>
                      </a:r>
                    </a:p>
                    <a:p>
                      <a:endParaRPr lang="en-US" sz="1400" dirty="0"/>
                    </a:p>
                  </a:txBody>
                  <a:tcPr/>
                </a:tc>
                <a:extLst>
                  <a:ext uri="{0D108BD9-81ED-4DB2-BD59-A6C34878D82A}">
                    <a16:rowId xmlns:a16="http://schemas.microsoft.com/office/drawing/2014/main" val="10001"/>
                  </a:ext>
                </a:extLst>
              </a:tr>
              <a:tr h="614012">
                <a:tc vMerge="1">
                  <a:txBody>
                    <a:bodyPr/>
                    <a:lstStyle/>
                    <a:p>
                      <a:endParaRPr lang="en-US" dirty="0"/>
                    </a:p>
                  </a:txBody>
                  <a:tcPr/>
                </a:tc>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 </a:t>
                      </a:r>
                      <a:r>
                        <a:rPr lang="en-US" sz="1400" b="1" dirty="0"/>
                        <a:t>DDR3</a:t>
                      </a:r>
                      <a:r>
                        <a:rPr lang="en-US" sz="1400" dirty="0"/>
                        <a:t> accepts eight consecutive 64-bit words per bus clock cycle.</a:t>
                      </a:r>
                    </a:p>
                    <a:p>
                      <a:endParaRPr lang="en-US" sz="1400" dirty="0"/>
                    </a:p>
                  </a:txBody>
                  <a:tcPr/>
                </a:tc>
                <a:extLst>
                  <a:ext uri="{0D108BD9-81ED-4DB2-BD59-A6C34878D82A}">
                    <a16:rowId xmlns:a16="http://schemas.microsoft.com/office/drawing/2014/main" val="10002"/>
                  </a:ext>
                </a:extLst>
              </a:tr>
              <a:tr h="1389606">
                <a:tc vMerge="1">
                  <a:txBody>
                    <a:bodyPr/>
                    <a:lstStyle/>
                    <a:p>
                      <a:endParaRPr lang="en-US" dirty="0"/>
                    </a:p>
                  </a:txBody>
                  <a:tcPr/>
                </a:tc>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 </a:t>
                      </a:r>
                      <a:r>
                        <a:rPr lang="en-US" sz="1400" b="1" dirty="0"/>
                        <a:t>DDR3</a:t>
                      </a:r>
                      <a:r>
                        <a:rPr lang="en-US" sz="1400" dirty="0"/>
                        <a:t> operates at 1.5 volts at bus frequencies between 400-1000 </a:t>
                      </a:r>
                      <a:r>
                        <a:rPr lang="en-US" sz="1400" dirty="0" err="1"/>
                        <a:t>MHz.</a:t>
                      </a:r>
                      <a:r>
                        <a:rPr lang="en-US" sz="14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internal memory frequency is one-fourth that of the bus frequency (100-266 MHz).</a:t>
                      </a:r>
                    </a:p>
                  </a:txBody>
                  <a:tcPr/>
                </a:tc>
                <a:extLst>
                  <a:ext uri="{0D108BD9-81ED-4DB2-BD59-A6C34878D82A}">
                    <a16:rowId xmlns:a16="http://schemas.microsoft.com/office/drawing/2014/main" val="10003"/>
                  </a:ext>
                </a:extLst>
              </a:tr>
              <a:tr h="872544">
                <a:tc vMerge="1">
                  <a:txBody>
                    <a:bodyPr/>
                    <a:lstStyle/>
                    <a:p>
                      <a:endParaRPr lang="en-US" dirty="0"/>
                    </a:p>
                  </a:txBody>
                  <a:tcPr/>
                </a:tc>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Note: </a:t>
                      </a:r>
                      <a:r>
                        <a:rPr lang="en-US" sz="1400" dirty="0"/>
                        <a:t>DDR3 memory has a single notch more left of center than the notch for DDR or DDR2. Like DDR2, DDR3 has 240 pins.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a:p>
                  </a:txBody>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2"/>
          <a:stretch>
            <a:fillRect/>
          </a:stretch>
        </p:blipFill>
        <p:spPr>
          <a:xfrm rot="16200000">
            <a:off x="-614402" y="3760731"/>
            <a:ext cx="3774322" cy="1059326"/>
          </a:xfrm>
          <a:prstGeom prst="rect">
            <a:avLst/>
          </a:prstGeom>
        </p:spPr>
      </p:pic>
    </p:spTree>
    <p:extLst>
      <p:ext uri="{BB962C8B-B14F-4D97-AF65-F5344CB8AC3E}">
        <p14:creationId xmlns:p14="http://schemas.microsoft.com/office/powerpoint/2010/main" val="446189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320010" y="301213"/>
            <a:ext cx="4678652" cy="523220"/>
          </a:xfrm>
          <a:prstGeom prst="rect">
            <a:avLst/>
          </a:prstGeom>
          <a:noFill/>
        </p:spPr>
        <p:txBody>
          <a:bodyPr wrap="none" rtlCol="0">
            <a:spAutoFit/>
          </a:bodyPr>
          <a:lstStyle/>
          <a:p>
            <a:pPr algn="ctr"/>
            <a:r>
              <a:rPr lang="en-US" sz="2800" b="1" dirty="0"/>
              <a:t>3.12.4 Video Card Installation:</a:t>
            </a:r>
            <a:endParaRPr lang="en-US" sz="2800" dirty="0"/>
          </a:p>
        </p:txBody>
      </p:sp>
      <p:graphicFrame>
        <p:nvGraphicFramePr>
          <p:cNvPr id="2" name="Table 1">
            <a:extLst>
              <a:ext uri="{FF2B5EF4-FFF2-40B4-BE49-F238E27FC236}">
                <a16:creationId xmlns:a16="http://schemas.microsoft.com/office/drawing/2014/main" id="{8D9887AB-59CE-475F-848B-5C7FB38C2CA9}"/>
              </a:ext>
            </a:extLst>
          </p:cNvPr>
          <p:cNvGraphicFramePr>
            <a:graphicFrameLocks noGrp="1"/>
          </p:cNvGraphicFramePr>
          <p:nvPr>
            <p:extLst>
              <p:ext uri="{D42A27DB-BD31-4B8C-83A1-F6EECF244321}">
                <p14:modId xmlns:p14="http://schemas.microsoft.com/office/powerpoint/2010/main" val="1738618827"/>
              </p:ext>
            </p:extLst>
          </p:nvPr>
        </p:nvGraphicFramePr>
        <p:xfrm>
          <a:off x="833748" y="1115592"/>
          <a:ext cx="10524504" cy="5486400"/>
        </p:xfrm>
        <a:graphic>
          <a:graphicData uri="http://schemas.openxmlformats.org/drawingml/2006/table">
            <a:tbl>
              <a:tblPr firstRow="1" bandRow="1">
                <a:tableStyleId>{5C22544A-7EE6-4342-B048-85BDC9FD1C3A}</a:tableStyleId>
              </a:tblPr>
              <a:tblGrid>
                <a:gridCol w="646260">
                  <a:extLst>
                    <a:ext uri="{9D8B030D-6E8A-4147-A177-3AD203B41FA5}">
                      <a16:colId xmlns:a16="http://schemas.microsoft.com/office/drawing/2014/main" val="3868045210"/>
                    </a:ext>
                  </a:extLst>
                </a:gridCol>
                <a:gridCol w="9878244">
                  <a:extLst>
                    <a:ext uri="{9D8B030D-6E8A-4147-A177-3AD203B41FA5}">
                      <a16:colId xmlns:a16="http://schemas.microsoft.com/office/drawing/2014/main" val="3762330689"/>
                    </a:ext>
                  </a:extLst>
                </a:gridCol>
              </a:tblGrid>
              <a:tr h="370840">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1" dirty="0"/>
                        <a:t>Use the following process to install a dedicated video card:</a:t>
                      </a:r>
                    </a:p>
                  </a:txBody>
                  <a:tcPr/>
                </a:tc>
                <a:tc hMerge="1">
                  <a:txBody>
                    <a:bodyPr/>
                    <a:lstStyle/>
                    <a:p>
                      <a:endParaRPr lang="en-US"/>
                    </a:p>
                  </a:txBody>
                  <a:tcPr/>
                </a:tc>
                <a:extLst>
                  <a:ext uri="{0D108BD9-81ED-4DB2-BD59-A6C34878D82A}">
                    <a16:rowId xmlns:a16="http://schemas.microsoft.com/office/drawing/2014/main" val="734212368"/>
                  </a:ext>
                </a:extLst>
              </a:tr>
              <a:tr h="370840">
                <a:tc gridSpan="2">
                  <a:txBody>
                    <a:bodyPr/>
                    <a:lstStyle/>
                    <a:p>
                      <a:pPr marL="285750" lvl="0" indent="-285750">
                        <a:lnSpc>
                          <a:spcPct val="150000"/>
                        </a:lnSpc>
                        <a:buFont typeface="Courier New" panose="02070309020205020404" pitchFamily="49" charset="0"/>
                        <a:buChar char="o"/>
                      </a:pPr>
                      <a:r>
                        <a:rPr lang="en-US" sz="1400" dirty="0"/>
                        <a:t>Video cards must be compatible with the expansion slots on the motherboard.</a:t>
                      </a:r>
                    </a:p>
                    <a:p>
                      <a:pPr marL="285750" lvl="0" indent="-285750">
                        <a:lnSpc>
                          <a:spcPct val="150000"/>
                        </a:lnSpc>
                        <a:buFont typeface="Courier New" panose="02070309020205020404" pitchFamily="49" charset="0"/>
                        <a:buChar char="o"/>
                      </a:pPr>
                      <a:r>
                        <a:rPr lang="en-US" sz="1400" dirty="0"/>
                        <a:t>If the motherboard has integrated graphics, disable it in the CMOS configuration when installing a dedicated video card.</a:t>
                      </a:r>
                    </a:p>
                    <a:p>
                      <a:pPr marL="285750" lvl="0" indent="-285750">
                        <a:lnSpc>
                          <a:spcPct val="150000"/>
                        </a:lnSpc>
                        <a:buFont typeface="Courier New" panose="02070309020205020404" pitchFamily="49" charset="0"/>
                        <a:buChar char="o"/>
                      </a:pPr>
                      <a:r>
                        <a:rPr lang="en-US" sz="1400" dirty="0"/>
                        <a:t>Install the video card in the first open expansion slot.</a:t>
                      </a:r>
                    </a:p>
                    <a:p>
                      <a:pPr marL="285750" lvl="0" indent="-285750">
                        <a:lnSpc>
                          <a:spcPct val="150000"/>
                        </a:lnSpc>
                        <a:buFont typeface="Courier New" panose="02070309020205020404" pitchFamily="49" charset="0"/>
                        <a:buChar char="o"/>
                      </a:pPr>
                      <a:r>
                        <a:rPr lang="en-US" sz="1400" dirty="0"/>
                        <a:t>If using a multi-GPU configuration (SLI or </a:t>
                      </a:r>
                      <a:r>
                        <a:rPr lang="en-US" sz="1400" dirty="0" err="1"/>
                        <a:t>CrossFire</a:t>
                      </a:r>
                      <a:r>
                        <a:rPr lang="en-US" sz="1400" dirty="0"/>
                        <a:t>):</a:t>
                      </a:r>
                    </a:p>
                    <a:p>
                      <a:pPr marL="800100" lvl="1" indent="-342900">
                        <a:lnSpc>
                          <a:spcPct val="150000"/>
                        </a:lnSpc>
                        <a:buFont typeface="+mj-lt"/>
                        <a:buAutoNum type="arabicPeriod"/>
                      </a:pPr>
                      <a:r>
                        <a:rPr lang="en-US" sz="1400" dirty="0"/>
                        <a:t>Install the secondary video card in the next open expansion slot.</a:t>
                      </a:r>
                    </a:p>
                    <a:p>
                      <a:pPr marL="800100" lvl="1" indent="-342900">
                        <a:lnSpc>
                          <a:spcPct val="150000"/>
                        </a:lnSpc>
                        <a:buFont typeface="+mj-lt"/>
                        <a:buAutoNum type="arabicPeriod"/>
                      </a:pPr>
                      <a:r>
                        <a:rPr lang="en-US" sz="1400" dirty="0"/>
                        <a:t>Link the two video cards together using the bridge clip.</a:t>
                      </a:r>
                    </a:p>
                    <a:p>
                      <a:pPr marL="285750" lvl="0" indent="-285750">
                        <a:lnSpc>
                          <a:spcPct val="150000"/>
                        </a:lnSpc>
                        <a:buFont typeface="Courier New" panose="02070309020205020404" pitchFamily="49" charset="0"/>
                        <a:buChar char="o"/>
                      </a:pPr>
                      <a:r>
                        <a:rPr lang="en-US" sz="1400" dirty="0"/>
                        <a:t>Connect any additional power connectors to the video card(s) (e.g., 6-pin or 8-pin </a:t>
                      </a:r>
                      <a:r>
                        <a:rPr lang="en-US" sz="1400" dirty="0" err="1"/>
                        <a:t>auxilary</a:t>
                      </a:r>
                      <a:r>
                        <a:rPr lang="en-US" sz="1400" dirty="0"/>
                        <a:t> power).</a:t>
                      </a:r>
                    </a:p>
                    <a:p>
                      <a:pPr marL="285750" lvl="0" indent="-285750">
                        <a:lnSpc>
                          <a:spcPct val="150000"/>
                        </a:lnSpc>
                        <a:buFont typeface="Courier New" panose="02070309020205020404" pitchFamily="49" charset="0"/>
                        <a:buChar char="o"/>
                      </a:pPr>
                      <a:endParaRPr lang="en-US" sz="1400" dirty="0"/>
                    </a:p>
                  </a:txBody>
                  <a:tcPr/>
                </a:tc>
                <a:tc hMerge="1">
                  <a:txBody>
                    <a:bodyPr/>
                    <a:lstStyle/>
                    <a:p>
                      <a:endParaRPr lang="en-US"/>
                    </a:p>
                  </a:txBody>
                  <a:tcPr/>
                </a:tc>
                <a:extLst>
                  <a:ext uri="{0D108BD9-81ED-4DB2-BD59-A6C34878D82A}">
                    <a16:rowId xmlns:a16="http://schemas.microsoft.com/office/drawing/2014/main" val="2693509632"/>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1" dirty="0"/>
                        <a:t>Note:</a:t>
                      </a:r>
                      <a:endParaRPr lang="en-US" sz="1400"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i="1" dirty="0"/>
                        <a:t>Some motherboards have an additional power connector near the expansion slots that are used with multi-GPU configurations.</a:t>
                      </a:r>
                    </a:p>
                  </a:txBody>
                  <a:tcPr/>
                </a:tc>
                <a:extLst>
                  <a:ext uri="{0D108BD9-81ED-4DB2-BD59-A6C34878D82A}">
                    <a16:rowId xmlns:a16="http://schemas.microsoft.com/office/drawing/2014/main" val="1765262951"/>
                  </a:ext>
                </a:extLst>
              </a:tr>
              <a:tr h="370840">
                <a:tc gridSpan="2">
                  <a:txBody>
                    <a:bodyPr/>
                    <a:lstStyle/>
                    <a:p>
                      <a:pPr lvl="0">
                        <a:lnSpc>
                          <a:spcPct val="150000"/>
                        </a:lnSpc>
                      </a:pPr>
                      <a:r>
                        <a:rPr lang="en-US" sz="1400" dirty="0"/>
                        <a:t>o Connect the external display to the video card using the appropriate cable. When using a multi-GPU configuration, connect the monitor to the primary (first) video card.</a:t>
                      </a:r>
                    </a:p>
                    <a:p>
                      <a:pPr lvl="0">
                        <a:lnSpc>
                          <a:spcPct val="150000"/>
                        </a:lnSpc>
                      </a:pPr>
                      <a:r>
                        <a:rPr lang="en-US" sz="1400" dirty="0"/>
                        <a:t>o After installing the video card and making all necessary connections, turn on the computer.</a:t>
                      </a:r>
                    </a:p>
                    <a:p>
                      <a:pPr lvl="0">
                        <a:lnSpc>
                          <a:spcPct val="150000"/>
                        </a:lnSpc>
                      </a:pPr>
                      <a:r>
                        <a:rPr lang="en-US" sz="1400" dirty="0"/>
                        <a:t>o In the operating system, install the video card drivers.</a:t>
                      </a:r>
                    </a:p>
                    <a:p>
                      <a:pPr lvl="0">
                        <a:lnSpc>
                          <a:spcPct val="150000"/>
                        </a:lnSpc>
                      </a:pPr>
                      <a:r>
                        <a:rPr lang="en-US" sz="1400" dirty="0"/>
                        <a:t>o If using a multi-GPU configuration, install all necessary configuration software.</a:t>
                      </a:r>
                    </a:p>
                    <a:p>
                      <a:pPr>
                        <a:lnSpc>
                          <a:spcPct val="150000"/>
                        </a:lnSpc>
                      </a:pPr>
                      <a:endParaRPr lang="en-US" sz="1400" dirty="0"/>
                    </a:p>
                  </a:txBody>
                  <a:tcPr/>
                </a:tc>
                <a:tc hMerge="1">
                  <a:txBody>
                    <a:bodyPr/>
                    <a:lstStyle/>
                    <a:p>
                      <a:endParaRPr lang="en-US"/>
                    </a:p>
                  </a:txBody>
                  <a:tcPr/>
                </a:tc>
                <a:extLst>
                  <a:ext uri="{0D108BD9-81ED-4DB2-BD59-A6C34878D82A}">
                    <a16:rowId xmlns:a16="http://schemas.microsoft.com/office/drawing/2014/main" val="637080075"/>
                  </a:ext>
                </a:extLst>
              </a:tr>
            </a:tbl>
          </a:graphicData>
        </a:graphic>
      </p:graphicFrame>
    </p:spTree>
    <p:extLst>
      <p:ext uri="{BB962C8B-B14F-4D97-AF65-F5344CB8AC3E}">
        <p14:creationId xmlns:p14="http://schemas.microsoft.com/office/powerpoint/2010/main" val="2730732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83139" y="301213"/>
            <a:ext cx="2802819" cy="523220"/>
          </a:xfrm>
          <a:prstGeom prst="rect">
            <a:avLst/>
          </a:prstGeom>
          <a:noFill/>
        </p:spPr>
        <p:txBody>
          <a:bodyPr wrap="none" rtlCol="0">
            <a:spAutoFit/>
          </a:bodyPr>
          <a:lstStyle/>
          <a:p>
            <a:pPr algn="ctr"/>
            <a:r>
              <a:rPr lang="en-US" sz="2800" b="1" dirty="0"/>
              <a:t>3.13 Audio Cards:</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2027414884"/>
              </p:ext>
            </p:extLst>
          </p:nvPr>
        </p:nvGraphicFramePr>
        <p:xfrm>
          <a:off x="816264" y="1031393"/>
          <a:ext cx="8128000" cy="5278120"/>
        </p:xfrm>
        <a:graphic>
          <a:graphicData uri="http://schemas.openxmlformats.org/drawingml/2006/table">
            <a:tbl>
              <a:tblPr firstRow="1" bandRow="1">
                <a:tableStyleId>{5C22544A-7EE6-4342-B048-85BDC9FD1C3A}</a:tableStyleId>
              </a:tblPr>
              <a:tblGrid>
                <a:gridCol w="2934854">
                  <a:extLst>
                    <a:ext uri="{9D8B030D-6E8A-4147-A177-3AD203B41FA5}">
                      <a16:colId xmlns:a16="http://schemas.microsoft.com/office/drawing/2014/main" val="20000"/>
                    </a:ext>
                  </a:extLst>
                </a:gridCol>
                <a:gridCol w="1129146">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0840">
                <a:tc gridSpan="3">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A </a:t>
                      </a:r>
                      <a:r>
                        <a:rPr lang="en-US" sz="1800" b="1" i="1" dirty="0"/>
                        <a:t>sound card</a:t>
                      </a:r>
                      <a:r>
                        <a:rPr lang="en-US" sz="1800" b="1" dirty="0"/>
                        <a:t> is an expansion card (or an integrated component on the motherboard) that manages sound input and output.</a:t>
                      </a:r>
                    </a:p>
                    <a:p>
                      <a:endParaRPr lang="en-US" b="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87680">
                <a:tc rowSpan="2" gridSpan="2">
                  <a:txBody>
                    <a:bodyPr/>
                    <a:lstStyle/>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800" b="0" dirty="0"/>
                        <a:t>Because computers use digital data, sound cards must convert:</a:t>
                      </a:r>
                      <a:endParaRPr lang="en-US" b="0" dirty="0"/>
                    </a:p>
                  </a:txBody>
                  <a:tcPr/>
                </a:tc>
                <a:tc rowSpan="2" hMerge="1">
                  <a:txBody>
                    <a:bodyPr/>
                    <a:lstStyle/>
                    <a:p>
                      <a:endParaRPr lang="en-US"/>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b="0" dirty="0"/>
                        <a:t>analog sound into digital data</a:t>
                      </a:r>
                      <a:endParaRPr lang="en-US" b="0" dirty="0"/>
                    </a:p>
                  </a:txBody>
                  <a:tcPr/>
                </a:tc>
                <a:extLst>
                  <a:ext uri="{0D108BD9-81ED-4DB2-BD59-A6C34878D82A}">
                    <a16:rowId xmlns:a16="http://schemas.microsoft.com/office/drawing/2014/main" val="10002"/>
                  </a:ext>
                </a:extLst>
              </a:tr>
              <a:tr h="487680">
                <a:tc gridSpan="2" vMerge="1">
                  <a:txBody>
                    <a:bodyPr/>
                    <a:lstStyle/>
                    <a:p>
                      <a:endParaRPr lang="en-US"/>
                    </a:p>
                  </a:txBody>
                  <a:tcPr/>
                </a:tc>
                <a:tc hMerge="1" vMerge="1">
                  <a:txBody>
                    <a:bodyPr/>
                    <a:lstStyle/>
                    <a:p>
                      <a:endParaRPr lang="en-US"/>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b="0" dirty="0"/>
                        <a:t>digital data into analog sound. </a:t>
                      </a:r>
                      <a:endParaRPr lang="en-US" b="0" dirty="0"/>
                    </a:p>
                    <a:p>
                      <a:pPr marL="285750" indent="-285750">
                        <a:buFont typeface="Arial" charset="0"/>
                        <a:buChar char="•"/>
                      </a:pPr>
                      <a:endParaRPr lang="en-US" b="0" dirty="0"/>
                    </a:p>
                  </a:txBody>
                  <a:tcPr/>
                </a:tc>
                <a:extLst>
                  <a:ext uri="{0D108BD9-81ED-4DB2-BD59-A6C34878D82A}">
                    <a16:rowId xmlns:a16="http://schemas.microsoft.com/office/drawing/2014/main" val="10003"/>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The following components are used to do this:</a:t>
                      </a:r>
                    </a:p>
                    <a:p>
                      <a:endParaRPr lang="en-US" b="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t>Analog-to-Digital Converter (ADC)</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600" dirty="0"/>
                        <a:t>converts analog sound into digital data.</a:t>
                      </a:r>
                    </a:p>
                    <a:p>
                      <a:pPr marL="0" lvl="0" indent="0">
                        <a:buFont typeface="Arial" charset="0"/>
                        <a:buNone/>
                      </a:pPr>
                      <a:endParaRPr lang="en-US" sz="1600" dirty="0"/>
                    </a:p>
                  </a:txBody>
                  <a:tcPr/>
                </a:tc>
                <a:tc hMerge="1">
                  <a:txBody>
                    <a:bodyPr/>
                    <a:lstStyle/>
                    <a:p>
                      <a:pPr marL="0" lvl="0" indent="0">
                        <a:buFont typeface="Arial" charset="0"/>
                        <a:buNone/>
                      </a:pPr>
                      <a:endParaRPr lang="en-US" sz="1600" dirty="0"/>
                    </a:p>
                  </a:txBody>
                  <a:tcPr/>
                </a:tc>
                <a:extLst>
                  <a:ext uri="{0D108BD9-81ED-4DB2-BD59-A6C34878D82A}">
                    <a16:rowId xmlns:a16="http://schemas.microsoft.com/office/drawing/2014/main" val="1000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t>Digital Signal Processor (DSP)</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600" dirty="0"/>
                        <a:t>is an onboard processor that handles analog and digital conversion.</a:t>
                      </a:r>
                    </a:p>
                    <a:p>
                      <a:pPr marL="0" lvl="0" indent="0">
                        <a:buFont typeface="Arial" charset="0"/>
                        <a:buNone/>
                      </a:pPr>
                      <a:endParaRPr lang="en-US" sz="1600" dirty="0"/>
                    </a:p>
                  </a:txBody>
                  <a:tcPr/>
                </a:tc>
                <a:tc hMerge="1">
                  <a:txBody>
                    <a:bodyPr/>
                    <a:lstStyle/>
                    <a:p>
                      <a:pPr marL="0" lvl="0" indent="0">
                        <a:buFont typeface="Arial" charset="0"/>
                        <a:buNone/>
                      </a:pPr>
                      <a:endParaRPr lang="en-US" sz="1600" dirty="0"/>
                    </a:p>
                  </a:txBody>
                  <a:tcPr/>
                </a:tc>
                <a:extLst>
                  <a:ext uri="{0D108BD9-81ED-4DB2-BD59-A6C34878D82A}">
                    <a16:rowId xmlns:a16="http://schemas.microsoft.com/office/drawing/2014/main" val="100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t>Digital-to-Analog Converter (DAC)</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600" dirty="0"/>
                        <a:t>converts digital data into analog sound (in preparation to be played on speakers).</a:t>
                      </a:r>
                    </a:p>
                    <a:p>
                      <a:pPr marL="0" lvl="0" indent="0">
                        <a:buFont typeface="Arial" charset="0"/>
                        <a:buNone/>
                      </a:pPr>
                      <a:endParaRPr lang="en-US" sz="1600" dirty="0"/>
                    </a:p>
                  </a:txBody>
                  <a:tcPr/>
                </a:tc>
                <a:tc hMerge="1">
                  <a:txBody>
                    <a:bodyPr/>
                    <a:lstStyle/>
                    <a:p>
                      <a:pPr marL="0" lvl="0" indent="0">
                        <a:buFont typeface="Arial" charset="0"/>
                        <a:buNone/>
                      </a:pPr>
                      <a:endParaRPr lang="en-US" sz="16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19974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83139" y="301213"/>
            <a:ext cx="2802819" cy="523220"/>
          </a:xfrm>
          <a:prstGeom prst="rect">
            <a:avLst/>
          </a:prstGeom>
          <a:noFill/>
        </p:spPr>
        <p:txBody>
          <a:bodyPr wrap="none" rtlCol="0">
            <a:spAutoFit/>
          </a:bodyPr>
          <a:lstStyle/>
          <a:p>
            <a:pPr algn="ctr"/>
            <a:r>
              <a:rPr lang="en-US" sz="2800" b="1" dirty="0"/>
              <a:t>3.13 Audio Cards:</a:t>
            </a:r>
            <a:endParaRPr lang="en-US" sz="2800" dirty="0"/>
          </a:p>
        </p:txBody>
      </p:sp>
      <p:sp>
        <p:nvSpPr>
          <p:cNvPr id="6" name="TextBox 5"/>
          <p:cNvSpPr txBox="1"/>
          <p:nvPr/>
        </p:nvSpPr>
        <p:spPr>
          <a:xfrm>
            <a:off x="778782" y="824433"/>
            <a:ext cx="10611531" cy="369332"/>
          </a:xfrm>
          <a:prstGeom prst="rect">
            <a:avLst/>
          </a:prstGeom>
          <a:noFill/>
        </p:spPr>
        <p:txBody>
          <a:bodyPr wrap="square" rtlCol="0">
            <a:spAutoFit/>
          </a:bodyPr>
          <a:lstStyle/>
          <a:p>
            <a:r>
              <a:rPr lang="en-US" b="1" dirty="0"/>
              <a:t>When purchasing a sound card, be aware of the following considerations:</a:t>
            </a:r>
            <a:endParaRPr lang="en-US" dirty="0"/>
          </a:p>
        </p:txBody>
      </p:sp>
      <p:graphicFrame>
        <p:nvGraphicFramePr>
          <p:cNvPr id="2" name="Table 1">
            <a:extLst>
              <a:ext uri="{FF2B5EF4-FFF2-40B4-BE49-F238E27FC236}">
                <a16:creationId xmlns:a16="http://schemas.microsoft.com/office/drawing/2014/main" id="{AA06D1B2-D79B-4885-AA6A-0377F42A3ECD}"/>
              </a:ext>
            </a:extLst>
          </p:cNvPr>
          <p:cNvGraphicFramePr>
            <a:graphicFrameLocks noGrp="1"/>
          </p:cNvGraphicFramePr>
          <p:nvPr>
            <p:extLst>
              <p:ext uri="{D42A27DB-BD31-4B8C-83A1-F6EECF244321}">
                <p14:modId xmlns:p14="http://schemas.microsoft.com/office/powerpoint/2010/main" val="328301599"/>
              </p:ext>
            </p:extLst>
          </p:nvPr>
        </p:nvGraphicFramePr>
        <p:xfrm>
          <a:off x="778782" y="1347653"/>
          <a:ext cx="10611532" cy="4856480"/>
        </p:xfrm>
        <a:graphic>
          <a:graphicData uri="http://schemas.openxmlformats.org/drawingml/2006/table">
            <a:tbl>
              <a:tblPr firstRow="1" bandRow="1">
                <a:tableStyleId>{5C22544A-7EE6-4342-B048-85BDC9FD1C3A}</a:tableStyleId>
              </a:tblPr>
              <a:tblGrid>
                <a:gridCol w="1474224">
                  <a:extLst>
                    <a:ext uri="{9D8B030D-6E8A-4147-A177-3AD203B41FA5}">
                      <a16:colId xmlns:a16="http://schemas.microsoft.com/office/drawing/2014/main" val="3064937075"/>
                    </a:ext>
                  </a:extLst>
                </a:gridCol>
                <a:gridCol w="650450">
                  <a:extLst>
                    <a:ext uri="{9D8B030D-6E8A-4147-A177-3AD203B41FA5}">
                      <a16:colId xmlns:a16="http://schemas.microsoft.com/office/drawing/2014/main" val="1711695434"/>
                    </a:ext>
                  </a:extLst>
                </a:gridCol>
                <a:gridCol w="8486858">
                  <a:extLst>
                    <a:ext uri="{9D8B030D-6E8A-4147-A177-3AD203B41FA5}">
                      <a16:colId xmlns:a16="http://schemas.microsoft.com/office/drawing/2014/main" val="3610443400"/>
                    </a:ext>
                  </a:extLst>
                </a:gridCol>
              </a:tblGrid>
              <a:tr h="370840">
                <a:tc>
                  <a:txBody>
                    <a:bodyPr/>
                    <a:lstStyle/>
                    <a:p>
                      <a:r>
                        <a:rPr lang="en-US" b="1" dirty="0"/>
                        <a:t>Component</a:t>
                      </a:r>
                      <a:endParaRPr lang="en-US" dirty="0"/>
                    </a:p>
                  </a:txBody>
                  <a:tcPr/>
                </a:tc>
                <a:tc gridSpan="2">
                  <a:txBody>
                    <a:bodyPr/>
                    <a:lstStyle/>
                    <a:p>
                      <a:r>
                        <a:rPr lang="en-US" b="1" dirty="0"/>
                        <a:t>Description</a:t>
                      </a:r>
                      <a:endParaRPr lang="en-US" dirty="0"/>
                    </a:p>
                  </a:txBody>
                  <a:tcPr/>
                </a:tc>
                <a:tc hMerge="1">
                  <a:txBody>
                    <a:bodyPr/>
                    <a:lstStyle/>
                    <a:p>
                      <a:endParaRPr lang="en-US"/>
                    </a:p>
                  </a:txBody>
                  <a:tcPr/>
                </a:tc>
                <a:extLst>
                  <a:ext uri="{0D108BD9-81ED-4DB2-BD59-A6C34878D82A}">
                    <a16:rowId xmlns:a16="http://schemas.microsoft.com/office/drawing/2014/main" val="4248342492"/>
                  </a:ext>
                </a:extLst>
              </a:tr>
              <a:tr h="370840">
                <a:tc rowSpan="2">
                  <a:txBody>
                    <a:bodyPr/>
                    <a:lstStyle/>
                    <a:p>
                      <a:pPr algn="ctr"/>
                      <a:r>
                        <a:rPr lang="en-US" sz="1400" b="1" dirty="0"/>
                        <a:t>Bus support</a:t>
                      </a:r>
                    </a:p>
                  </a:txBody>
                  <a:tcPr vert="vert270"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Sound cards can be installed via an expansion slot (e.g., PCI or </a:t>
                      </a:r>
                      <a:r>
                        <a:rPr lang="en-US" sz="1400" dirty="0" err="1"/>
                        <a:t>PCIe</a:t>
                      </a:r>
                      <a:r>
                        <a:rPr lang="en-US" sz="1400" dirty="0"/>
                        <a:t> x1) on the motherboard.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 selecting a sound card, make sure the bus type is compatible with your motherboard.</a:t>
                      </a:r>
                    </a:p>
                    <a:p>
                      <a:endParaRPr lang="en-US" sz="1400" dirty="0"/>
                    </a:p>
                  </a:txBody>
                  <a:tcPr/>
                </a:tc>
                <a:tc hMerge="1">
                  <a:txBody>
                    <a:bodyPr/>
                    <a:lstStyle/>
                    <a:p>
                      <a:endParaRPr lang="en-US"/>
                    </a:p>
                  </a:txBody>
                  <a:tcPr/>
                </a:tc>
                <a:extLst>
                  <a:ext uri="{0D108BD9-81ED-4DB2-BD59-A6C34878D82A}">
                    <a16:rowId xmlns:a16="http://schemas.microsoft.com/office/drawing/2014/main" val="596031186"/>
                  </a:ext>
                </a:extLst>
              </a:tr>
              <a:tr h="370840">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Note</a:t>
                      </a:r>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Most new motherboards have an onboard sound card.</a:t>
                      </a:r>
                    </a:p>
                  </a:txBody>
                  <a:tcPr/>
                </a:tc>
                <a:extLst>
                  <a:ext uri="{0D108BD9-81ED-4DB2-BD59-A6C34878D82A}">
                    <a16:rowId xmlns:a16="http://schemas.microsoft.com/office/drawing/2014/main" val="404130286"/>
                  </a:ext>
                </a:extLst>
              </a:tr>
              <a:tr h="472440">
                <a:tc rowSpan="3">
                  <a:txBody>
                    <a:bodyPr/>
                    <a:lstStyle/>
                    <a:p>
                      <a:pPr algn="ctr"/>
                      <a:r>
                        <a:rPr lang="en-US" sz="1400" b="1" dirty="0"/>
                        <a:t>Channels	</a:t>
                      </a:r>
                    </a:p>
                  </a:txBody>
                  <a:tcPr vert="vert270"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Audio can be split into multiple channels, which increases the sound quality and makes it more realistic. </a:t>
                      </a:r>
                    </a:p>
                  </a:txBody>
                  <a:tcPr/>
                </a:tc>
                <a:tc hMerge="1">
                  <a:txBody>
                    <a:bodyPr/>
                    <a:lstStyle/>
                    <a:p>
                      <a:endParaRPr lang="en-US"/>
                    </a:p>
                  </a:txBody>
                  <a:tcPr/>
                </a:tc>
                <a:extLst>
                  <a:ext uri="{0D108BD9-81ED-4DB2-BD59-A6C34878D82A}">
                    <a16:rowId xmlns:a16="http://schemas.microsoft.com/office/drawing/2014/main" val="1538603731"/>
                  </a:ext>
                </a:extLst>
              </a:tr>
              <a:tr h="472440">
                <a:tc vMerge="1">
                  <a:txBody>
                    <a:bodyPr/>
                    <a:lstStyle/>
                    <a:p>
                      <a:endParaRPr lang="en-US"/>
                    </a:p>
                  </a:txBody>
                  <a:tcPr/>
                </a:tc>
                <a:tc gridSpan="2">
                  <a:txBody>
                    <a:bodyPr/>
                    <a:lstStyle/>
                    <a:p>
                      <a:r>
                        <a:rPr lang="en-US" sz="1400" dirty="0"/>
                        <a:t>Some standard channel configurations are as follows:</a:t>
                      </a:r>
                    </a:p>
                  </a:txBody>
                  <a:tcPr/>
                </a:tc>
                <a:tc hMerge="1">
                  <a:txBody>
                    <a:bodyPr/>
                    <a:lstStyle/>
                    <a:p>
                      <a:endParaRPr lang="en-US"/>
                    </a:p>
                  </a:txBody>
                  <a:tcPr/>
                </a:tc>
                <a:extLst>
                  <a:ext uri="{0D108BD9-81ED-4DB2-BD59-A6C34878D82A}">
                    <a16:rowId xmlns:a16="http://schemas.microsoft.com/office/drawing/2014/main" val="3787835909"/>
                  </a:ext>
                </a:extLst>
              </a:tr>
              <a:tr h="370840">
                <a:tc vMerge="1">
                  <a:txBody>
                    <a:bodyPr/>
                    <a:lstStyle/>
                    <a:p>
                      <a:endParaRPr lang="en-US" sz="1400" dirty="0"/>
                    </a:p>
                  </a:txBody>
                  <a:tcPr/>
                </a:tc>
                <a:tc gridSpan="2">
                  <a:txBody>
                    <a:bodyPr/>
                    <a:lstStyle/>
                    <a:p>
                      <a:pPr marL="285750" lvl="0" indent="-285750">
                        <a:lnSpc>
                          <a:spcPct val="150000"/>
                        </a:lnSpc>
                        <a:buFont typeface="Courier New" panose="02070309020205020404" pitchFamily="49" charset="0"/>
                        <a:buChar char="o"/>
                      </a:pPr>
                      <a:r>
                        <a:rPr lang="en-US" sz="1400" dirty="0"/>
                        <a:t>2 channel audio is stereo. Examples of 2 channel audio include standard TV and radio.</a:t>
                      </a:r>
                    </a:p>
                    <a:p>
                      <a:pPr marL="285750" lvl="0" indent="-285750">
                        <a:lnSpc>
                          <a:spcPct val="150000"/>
                        </a:lnSpc>
                        <a:buFont typeface="Courier New" panose="02070309020205020404" pitchFamily="49" charset="0"/>
                        <a:buChar char="o"/>
                      </a:pPr>
                      <a:r>
                        <a:rPr lang="en-US" sz="1400" dirty="0"/>
                        <a:t>4 channel audio is quadraphonic audio and was an early attempt at surround sound.</a:t>
                      </a:r>
                    </a:p>
                    <a:p>
                      <a:pPr marL="285750" lvl="0" indent="-285750">
                        <a:lnSpc>
                          <a:spcPct val="150000"/>
                        </a:lnSpc>
                        <a:buFont typeface="Courier New" panose="02070309020205020404" pitchFamily="49" charset="0"/>
                        <a:buChar char="o"/>
                      </a:pPr>
                      <a:r>
                        <a:rPr lang="en-US" sz="1400" dirty="0"/>
                        <a:t>5.1 channel audio, also known as surround sound, has 6 audio channels: five speakers and one low-frequency effects subwoofer (LFE) channel.</a:t>
                      </a:r>
                    </a:p>
                    <a:p>
                      <a:pPr marL="285750" indent="-285750">
                        <a:lnSpc>
                          <a:spcPct val="150000"/>
                        </a:lnSpc>
                        <a:buFont typeface="Courier New" panose="02070309020205020404" pitchFamily="49" charset="0"/>
                        <a:buChar char="o"/>
                      </a:pPr>
                      <a:r>
                        <a:rPr lang="en-US" sz="1400" dirty="0"/>
                        <a:t>7.1 channel has 8 audio channels: 7 speakers and one LFE subwoofer channel. This is the first technology providing error correction</a:t>
                      </a:r>
                    </a:p>
                    <a:p>
                      <a:endParaRPr lang="en-US" sz="1400" dirty="0"/>
                    </a:p>
                  </a:txBody>
                  <a:tcPr/>
                </a:tc>
                <a:tc hMerge="1">
                  <a:txBody>
                    <a:bodyPr/>
                    <a:lstStyle/>
                    <a:p>
                      <a:endParaRPr lang="en-US"/>
                    </a:p>
                  </a:txBody>
                  <a:tcPr/>
                </a:tc>
                <a:extLst>
                  <a:ext uri="{0D108BD9-81ED-4DB2-BD59-A6C34878D82A}">
                    <a16:rowId xmlns:a16="http://schemas.microsoft.com/office/drawing/2014/main" val="32244845"/>
                  </a:ext>
                </a:extLst>
              </a:tr>
            </a:tbl>
          </a:graphicData>
        </a:graphic>
      </p:graphicFrame>
    </p:spTree>
    <p:extLst>
      <p:ext uri="{BB962C8B-B14F-4D97-AF65-F5344CB8AC3E}">
        <p14:creationId xmlns:p14="http://schemas.microsoft.com/office/powerpoint/2010/main" val="2874068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257926" y="301213"/>
            <a:ext cx="2802819" cy="523220"/>
          </a:xfrm>
          <a:prstGeom prst="rect">
            <a:avLst/>
          </a:prstGeom>
          <a:noFill/>
        </p:spPr>
        <p:txBody>
          <a:bodyPr wrap="none" rtlCol="0">
            <a:spAutoFit/>
          </a:bodyPr>
          <a:lstStyle/>
          <a:p>
            <a:pPr algn="ctr"/>
            <a:r>
              <a:rPr lang="en-US" sz="2800" b="1" dirty="0"/>
              <a:t>3.13 Audio Cards:</a:t>
            </a:r>
            <a:endParaRPr lang="en-US" sz="2800" dirty="0"/>
          </a:p>
        </p:txBody>
      </p:sp>
      <p:sp>
        <p:nvSpPr>
          <p:cNvPr id="6" name="TextBox 5"/>
          <p:cNvSpPr txBox="1"/>
          <p:nvPr/>
        </p:nvSpPr>
        <p:spPr>
          <a:xfrm>
            <a:off x="748290" y="862226"/>
            <a:ext cx="10639290" cy="769441"/>
          </a:xfrm>
          <a:prstGeom prst="rect">
            <a:avLst/>
          </a:prstGeom>
          <a:noFill/>
        </p:spPr>
        <p:txBody>
          <a:bodyPr wrap="square" rtlCol="0">
            <a:spAutoFit/>
          </a:bodyPr>
          <a:lstStyle/>
          <a:p>
            <a:r>
              <a:rPr lang="en-US" b="1" dirty="0"/>
              <a:t>When purchasing a sound card, be aware of the following considerations:</a:t>
            </a:r>
          </a:p>
          <a:p>
            <a:endParaRPr lang="en-US" sz="800" b="1" dirty="0"/>
          </a:p>
          <a:p>
            <a:r>
              <a:rPr lang="en-US" b="1" dirty="0"/>
              <a:t>	</a:t>
            </a:r>
            <a:r>
              <a:rPr lang="en-US" dirty="0"/>
              <a:t>	</a:t>
            </a:r>
          </a:p>
        </p:txBody>
      </p:sp>
      <p:graphicFrame>
        <p:nvGraphicFramePr>
          <p:cNvPr id="2" name="Table 1">
            <a:extLst>
              <a:ext uri="{FF2B5EF4-FFF2-40B4-BE49-F238E27FC236}">
                <a16:creationId xmlns:a16="http://schemas.microsoft.com/office/drawing/2014/main" id="{CF9E6AB0-0160-4AA8-BD31-B7BD2F00C1AF}"/>
              </a:ext>
            </a:extLst>
          </p:cNvPr>
          <p:cNvGraphicFramePr>
            <a:graphicFrameLocks noGrp="1"/>
          </p:cNvGraphicFramePr>
          <p:nvPr>
            <p:extLst>
              <p:ext uri="{D42A27DB-BD31-4B8C-83A1-F6EECF244321}">
                <p14:modId xmlns:p14="http://schemas.microsoft.com/office/powerpoint/2010/main" val="1624137607"/>
              </p:ext>
            </p:extLst>
          </p:nvPr>
        </p:nvGraphicFramePr>
        <p:xfrm>
          <a:off x="804420" y="1351262"/>
          <a:ext cx="10583160" cy="5205526"/>
        </p:xfrm>
        <a:graphic>
          <a:graphicData uri="http://schemas.openxmlformats.org/drawingml/2006/table">
            <a:tbl>
              <a:tblPr firstRow="1" bandRow="1">
                <a:tableStyleId>{5C22544A-7EE6-4342-B048-85BDC9FD1C3A}</a:tableStyleId>
              </a:tblPr>
              <a:tblGrid>
                <a:gridCol w="1212916">
                  <a:extLst>
                    <a:ext uri="{9D8B030D-6E8A-4147-A177-3AD203B41FA5}">
                      <a16:colId xmlns:a16="http://schemas.microsoft.com/office/drawing/2014/main" val="1141022525"/>
                    </a:ext>
                  </a:extLst>
                </a:gridCol>
                <a:gridCol w="9370244">
                  <a:extLst>
                    <a:ext uri="{9D8B030D-6E8A-4147-A177-3AD203B41FA5}">
                      <a16:colId xmlns:a16="http://schemas.microsoft.com/office/drawing/2014/main" val="930381717"/>
                    </a:ext>
                  </a:extLst>
                </a:gridCol>
              </a:tblGrid>
              <a:tr h="392130">
                <a:tc>
                  <a:txBody>
                    <a:bodyPr/>
                    <a:lstStyle/>
                    <a:p>
                      <a:r>
                        <a:rPr lang="en-US" sz="1400" b="1" dirty="0"/>
                        <a:t>Component</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txBody>
                  <a:tcPr/>
                </a:tc>
                <a:extLst>
                  <a:ext uri="{0D108BD9-81ED-4DB2-BD59-A6C34878D82A}">
                    <a16:rowId xmlns:a16="http://schemas.microsoft.com/office/drawing/2014/main" val="1261725613"/>
                  </a:ext>
                </a:extLst>
              </a:tr>
              <a:tr h="1224734">
                <a:tc rowSpan="3">
                  <a:txBody>
                    <a:bodyPr/>
                    <a:lstStyle/>
                    <a:p>
                      <a:pPr algn="ctr"/>
                      <a:r>
                        <a:rPr lang="en-US" sz="2400" b="1" dirty="0"/>
                        <a:t>Sampling Rate</a:t>
                      </a:r>
                    </a:p>
                  </a:txBody>
                  <a:tcPr vert="vert270" anchor="ctr"/>
                </a:tc>
                <a:tc>
                  <a:txBody>
                    <a:bodyPr/>
                    <a:lstStyle/>
                    <a:p>
                      <a:r>
                        <a:rPr lang="en-US" sz="1400" dirty="0"/>
                        <a:t>The sampling rate is the number of analog signal samples taken in over a period of time. </a:t>
                      </a:r>
                    </a:p>
                    <a:p>
                      <a:endParaRPr lang="en-US" sz="1400" dirty="0"/>
                    </a:p>
                    <a:p>
                      <a:pPr marL="742950" lvl="1" indent="-285750">
                        <a:buFont typeface="Arial" panose="020B0604020202020204" pitchFamily="34" charset="0"/>
                        <a:buChar char="•"/>
                      </a:pPr>
                      <a:r>
                        <a:rPr lang="en-US" sz="1400" dirty="0"/>
                        <a:t>Sample rates are expressed in cycles per second, called hertz (1,000 hertz (Hz) = 1 kilohertz (kHz)). </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A high sampling rate gives a more accurate representation of the sound. </a:t>
                      </a:r>
                    </a:p>
                  </a:txBody>
                  <a:tcPr/>
                </a:tc>
                <a:extLst>
                  <a:ext uri="{0D108BD9-81ED-4DB2-BD59-A6C34878D82A}">
                    <a16:rowId xmlns:a16="http://schemas.microsoft.com/office/drawing/2014/main" val="189298377"/>
                  </a:ext>
                </a:extLst>
              </a:tr>
              <a:tr h="333449">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Examples of different sampling rates include:</a:t>
                      </a:r>
                    </a:p>
                  </a:txBody>
                  <a:tcPr/>
                </a:tc>
                <a:extLst>
                  <a:ext uri="{0D108BD9-81ED-4DB2-BD59-A6C34878D82A}">
                    <a16:rowId xmlns:a16="http://schemas.microsoft.com/office/drawing/2014/main" val="2262522096"/>
                  </a:ext>
                </a:extLst>
              </a:tr>
              <a:tr h="3255213">
                <a:tc vMerge="1">
                  <a:txBody>
                    <a:bodyPr/>
                    <a:lstStyle/>
                    <a:p>
                      <a:endParaRPr lang="en-US" sz="1400" dirty="0"/>
                    </a:p>
                  </a:txBody>
                  <a:tcPr/>
                </a:tc>
                <a:tc>
                  <a:txBody>
                    <a:bodyPr/>
                    <a:lstStyle/>
                    <a:p>
                      <a:pPr marL="285750" indent="-285750">
                        <a:buFont typeface="Courier New" panose="02070309020205020404" pitchFamily="49" charset="0"/>
                        <a:buChar char="o"/>
                      </a:pPr>
                      <a:r>
                        <a:rPr lang="en-US" sz="1400" dirty="0"/>
                        <a:t>8 kHz (telephone) This is adequate for conversation because the human voice's full range is about 4 kHz.</a:t>
                      </a:r>
                    </a:p>
                    <a:p>
                      <a:pPr marL="285750" indent="-285750">
                        <a:buFont typeface="Courier New" panose="02070309020205020404" pitchFamily="49" charset="0"/>
                        <a:buChar char="o"/>
                      </a:pPr>
                      <a:endParaRPr lang="en-US" sz="1400" dirty="0"/>
                    </a:p>
                    <a:p>
                      <a:pPr marL="285750" indent="-285750">
                        <a:buFont typeface="Courier New" panose="02070309020205020404" pitchFamily="49" charset="0"/>
                        <a:buChar char="o"/>
                      </a:pPr>
                      <a:r>
                        <a:rPr lang="en-US" sz="1400" dirty="0"/>
                        <a:t>22 kHz (radio quality)</a:t>
                      </a:r>
                    </a:p>
                    <a:p>
                      <a:pPr marL="285750" indent="-285750">
                        <a:buFont typeface="Courier New" panose="02070309020205020404" pitchFamily="49" charset="0"/>
                        <a:buChar char="o"/>
                      </a:pPr>
                      <a:endParaRPr lang="en-US" sz="1400" dirty="0"/>
                    </a:p>
                    <a:p>
                      <a:pPr marL="285750" indent="-285750">
                        <a:buFont typeface="Courier New" panose="02070309020205020404" pitchFamily="49" charset="0"/>
                        <a:buChar char="o"/>
                      </a:pPr>
                      <a:r>
                        <a:rPr lang="en-US" sz="1400" dirty="0"/>
                        <a:t>44 kHz (CD quality) This sample rate can accurately reproduce the audio frequencies up to 20,500 hertz, covering the full range of human hearing.</a:t>
                      </a:r>
                    </a:p>
                    <a:p>
                      <a:pPr marL="285750" indent="-285750">
                        <a:buFont typeface="Courier New" panose="02070309020205020404" pitchFamily="49" charset="0"/>
                        <a:buChar char="o"/>
                      </a:pPr>
                      <a:endParaRPr lang="en-US" sz="1400" dirty="0"/>
                    </a:p>
                    <a:p>
                      <a:pPr marL="285750" indent="-285750">
                        <a:buFont typeface="Courier New" panose="02070309020205020404" pitchFamily="49" charset="0"/>
                        <a:buChar char="o"/>
                      </a:pPr>
                      <a:r>
                        <a:rPr lang="en-US" sz="1400" dirty="0"/>
                        <a:t>48 kHz (Digital TV, DVD movies)</a:t>
                      </a:r>
                    </a:p>
                    <a:p>
                      <a:pPr marL="285750" indent="-285750">
                        <a:buFont typeface="Courier New" panose="02070309020205020404" pitchFamily="49" charset="0"/>
                        <a:buChar char="o"/>
                      </a:pPr>
                      <a:endParaRPr lang="en-US" sz="1400" dirty="0"/>
                    </a:p>
                    <a:p>
                      <a:pPr marL="285750" indent="-285750">
                        <a:buFont typeface="Courier New" panose="02070309020205020404" pitchFamily="49" charset="0"/>
                        <a:buChar char="o"/>
                      </a:pPr>
                      <a:r>
                        <a:rPr lang="en-US" sz="1400" dirty="0"/>
                        <a:t>96 kHz (DVD audio)</a:t>
                      </a:r>
                    </a:p>
                    <a:p>
                      <a:pPr marL="285750" indent="-285750">
                        <a:buFont typeface="Courier New" panose="02070309020205020404" pitchFamily="49" charset="0"/>
                        <a:buChar char="o"/>
                      </a:pPr>
                      <a:endParaRPr lang="en-US" sz="1400" dirty="0"/>
                    </a:p>
                    <a:p>
                      <a:pPr marL="285750" indent="-285750">
                        <a:buFont typeface="Courier New" panose="02070309020205020404" pitchFamily="49" charset="0"/>
                        <a:buChar char="o"/>
                      </a:pPr>
                      <a:r>
                        <a:rPr lang="en-US" sz="1400" dirty="0"/>
                        <a:t>192 kHz, used by:</a:t>
                      </a:r>
                    </a:p>
                    <a:p>
                      <a:pPr marL="800100" lvl="1" indent="-342900">
                        <a:buFont typeface="+mj-lt"/>
                        <a:buAutoNum type="alphaLcPeriod"/>
                      </a:pPr>
                      <a:r>
                        <a:rPr lang="en-US" sz="1400" dirty="0"/>
                        <a:t>LPCM (Linear Pulse Code Modulation), a DVD-music production format</a:t>
                      </a:r>
                    </a:p>
                    <a:p>
                      <a:pPr marL="800100" lvl="1" indent="-342900">
                        <a:buFont typeface="+mj-lt"/>
                        <a:buAutoNum type="alphaLcPeriod"/>
                      </a:pPr>
                      <a:r>
                        <a:rPr lang="en-US" sz="1400" dirty="0"/>
                        <a:t>BD-ROM (Blu-ray Disc-ROM)</a:t>
                      </a:r>
                    </a:p>
                  </a:txBody>
                  <a:tcPr/>
                </a:tc>
                <a:extLst>
                  <a:ext uri="{0D108BD9-81ED-4DB2-BD59-A6C34878D82A}">
                    <a16:rowId xmlns:a16="http://schemas.microsoft.com/office/drawing/2014/main" val="109306527"/>
                  </a:ext>
                </a:extLst>
              </a:tr>
            </a:tbl>
          </a:graphicData>
        </a:graphic>
      </p:graphicFrame>
    </p:spTree>
    <p:extLst>
      <p:ext uri="{BB962C8B-B14F-4D97-AF65-F5344CB8AC3E}">
        <p14:creationId xmlns:p14="http://schemas.microsoft.com/office/powerpoint/2010/main" val="2454175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07221" y="301213"/>
            <a:ext cx="2954655" cy="523220"/>
          </a:xfrm>
          <a:prstGeom prst="rect">
            <a:avLst/>
          </a:prstGeom>
          <a:noFill/>
        </p:spPr>
        <p:txBody>
          <a:bodyPr wrap="none" rtlCol="0">
            <a:spAutoFit/>
          </a:bodyPr>
          <a:lstStyle/>
          <a:p>
            <a:r>
              <a:rPr lang="en-US" sz="2800" b="1" dirty="0"/>
              <a:t>3.13 Audio Cards:</a:t>
            </a:r>
            <a:r>
              <a:rPr lang="en-US" sz="2800" dirty="0"/>
              <a:t>	</a:t>
            </a:r>
          </a:p>
        </p:txBody>
      </p:sp>
      <p:sp>
        <p:nvSpPr>
          <p:cNvPr id="6" name="TextBox 5"/>
          <p:cNvSpPr txBox="1"/>
          <p:nvPr/>
        </p:nvSpPr>
        <p:spPr>
          <a:xfrm>
            <a:off x="979336" y="1024614"/>
            <a:ext cx="11374151" cy="369332"/>
          </a:xfrm>
          <a:prstGeom prst="rect">
            <a:avLst/>
          </a:prstGeom>
          <a:noFill/>
        </p:spPr>
        <p:txBody>
          <a:bodyPr wrap="square" rtlCol="0">
            <a:spAutoFit/>
          </a:bodyPr>
          <a:lstStyle/>
          <a:p>
            <a:r>
              <a:rPr lang="en-US" b="1" dirty="0"/>
              <a:t>When purchasing a sound card, be aware of the following considerations:</a:t>
            </a:r>
            <a:endParaRPr lang="en-US" i="1" dirty="0"/>
          </a:p>
        </p:txBody>
      </p:sp>
      <p:graphicFrame>
        <p:nvGraphicFramePr>
          <p:cNvPr id="2" name="Table 1">
            <a:extLst>
              <a:ext uri="{FF2B5EF4-FFF2-40B4-BE49-F238E27FC236}">
                <a16:creationId xmlns:a16="http://schemas.microsoft.com/office/drawing/2014/main" id="{14B62537-6E31-4C49-8FCB-C1E2FB804EC5}"/>
              </a:ext>
            </a:extLst>
          </p:cNvPr>
          <p:cNvGraphicFramePr>
            <a:graphicFrameLocks noGrp="1"/>
          </p:cNvGraphicFramePr>
          <p:nvPr>
            <p:extLst>
              <p:ext uri="{D42A27DB-BD31-4B8C-83A1-F6EECF244321}">
                <p14:modId xmlns:p14="http://schemas.microsoft.com/office/powerpoint/2010/main" val="634218767"/>
              </p:ext>
            </p:extLst>
          </p:nvPr>
        </p:nvGraphicFramePr>
        <p:xfrm>
          <a:off x="1046375" y="1594127"/>
          <a:ext cx="10457465" cy="4746452"/>
        </p:xfrm>
        <a:graphic>
          <a:graphicData uri="http://schemas.openxmlformats.org/drawingml/2006/table">
            <a:tbl>
              <a:tblPr firstRow="1" bandRow="1">
                <a:tableStyleId>{5C22544A-7EE6-4342-B048-85BDC9FD1C3A}</a:tableStyleId>
              </a:tblPr>
              <a:tblGrid>
                <a:gridCol w="1478616">
                  <a:extLst>
                    <a:ext uri="{9D8B030D-6E8A-4147-A177-3AD203B41FA5}">
                      <a16:colId xmlns:a16="http://schemas.microsoft.com/office/drawing/2014/main" val="1648808233"/>
                    </a:ext>
                  </a:extLst>
                </a:gridCol>
                <a:gridCol w="1326424">
                  <a:extLst>
                    <a:ext uri="{9D8B030D-6E8A-4147-A177-3AD203B41FA5}">
                      <a16:colId xmlns:a16="http://schemas.microsoft.com/office/drawing/2014/main" val="2696128520"/>
                    </a:ext>
                  </a:extLst>
                </a:gridCol>
                <a:gridCol w="7652425">
                  <a:extLst>
                    <a:ext uri="{9D8B030D-6E8A-4147-A177-3AD203B41FA5}">
                      <a16:colId xmlns:a16="http://schemas.microsoft.com/office/drawing/2014/main" val="227959115"/>
                    </a:ext>
                  </a:extLst>
                </a:gridCol>
              </a:tblGrid>
              <a:tr h="446150">
                <a:tc>
                  <a:txBody>
                    <a:bodyPr/>
                    <a:lstStyle/>
                    <a:p>
                      <a:r>
                        <a:rPr lang="en-US" b="1" dirty="0"/>
                        <a:t>Component</a:t>
                      </a:r>
                      <a:endParaRPr lang="en-US" dirty="0"/>
                    </a:p>
                  </a:txBody>
                  <a:tcPr/>
                </a:tc>
                <a:tc gridSpan="2">
                  <a:txBody>
                    <a:bodyPr/>
                    <a:lstStyle/>
                    <a:p>
                      <a:r>
                        <a:rPr lang="en-US" b="1" dirty="0"/>
                        <a:t>Description</a:t>
                      </a:r>
                      <a:endParaRPr lang="en-US" dirty="0"/>
                    </a:p>
                  </a:txBody>
                  <a:tcPr/>
                </a:tc>
                <a:tc hMerge="1">
                  <a:txBody>
                    <a:bodyPr/>
                    <a:lstStyle/>
                    <a:p>
                      <a:endParaRPr lang="en-US"/>
                    </a:p>
                  </a:txBody>
                  <a:tcPr/>
                </a:tc>
                <a:extLst>
                  <a:ext uri="{0D108BD9-81ED-4DB2-BD59-A6C34878D82A}">
                    <a16:rowId xmlns:a16="http://schemas.microsoft.com/office/drawing/2014/main" val="960968548"/>
                  </a:ext>
                </a:extLst>
              </a:tr>
              <a:tr h="1260993">
                <a:tc rowSpan="4">
                  <a:txBody>
                    <a:bodyPr/>
                    <a:lstStyle/>
                    <a:p>
                      <a:pPr algn="ctr"/>
                      <a:r>
                        <a:rPr lang="en-US" sz="2000" b="1" dirty="0"/>
                        <a:t>Sampling Rate</a:t>
                      </a:r>
                    </a:p>
                  </a:txBody>
                  <a:tcPr vert="vert270" anchor="ctr"/>
                </a:tc>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dirty="0"/>
                        <a:t>The </a:t>
                      </a:r>
                      <a:r>
                        <a:rPr lang="en-US" sz="1400" i="1" dirty="0"/>
                        <a:t>sampling rate</a:t>
                      </a:r>
                      <a:r>
                        <a:rPr lang="en-US" sz="1400" dirty="0"/>
                        <a:t> is the number of analog signal samples taken in over a period of time.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t>Sample rates are expressed in cycles per second, called hertz (1,000 hertz (Hz) = 1 kilohertz (kHz)).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t>A high sampling rate gives a more accurate representation of the sound. </a:t>
                      </a:r>
                    </a:p>
                  </a:txBody>
                  <a:tcPr/>
                </a:tc>
                <a:tc hMerge="1">
                  <a:txBody>
                    <a:bodyPr/>
                    <a:lstStyle/>
                    <a:p>
                      <a:endParaRPr lang="en-US"/>
                    </a:p>
                  </a:txBody>
                  <a:tcPr/>
                </a:tc>
                <a:extLst>
                  <a:ext uri="{0D108BD9-81ED-4DB2-BD59-A6C34878D82A}">
                    <a16:rowId xmlns:a16="http://schemas.microsoft.com/office/drawing/2014/main" val="2521772083"/>
                  </a:ext>
                </a:extLst>
              </a:tr>
              <a:tr h="429635">
                <a:tc vMerge="1">
                  <a:txBody>
                    <a:bodyPr/>
                    <a:lstStyle/>
                    <a:p>
                      <a:endParaRPr lang="en-US"/>
                    </a:p>
                  </a:txBody>
                  <a:tcPr/>
                </a:tc>
                <a:tc gridSpan="2">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dirty="0"/>
                        <a:t>Examples of different sampling rates include:</a:t>
                      </a:r>
                    </a:p>
                  </a:txBody>
                  <a:tcPr/>
                </a:tc>
                <a:tc hMerge="1">
                  <a:txBody>
                    <a:bodyPr/>
                    <a:lstStyle/>
                    <a:p>
                      <a:endParaRPr lang="en-US"/>
                    </a:p>
                  </a:txBody>
                  <a:tcPr/>
                </a:tc>
                <a:extLst>
                  <a:ext uri="{0D108BD9-81ED-4DB2-BD59-A6C34878D82A}">
                    <a16:rowId xmlns:a16="http://schemas.microsoft.com/office/drawing/2014/main" val="1507869027"/>
                  </a:ext>
                </a:extLst>
              </a:tr>
              <a:tr h="2163524">
                <a:tc vMerge="1">
                  <a:txBody>
                    <a:bodyPr/>
                    <a:lstStyle/>
                    <a:p>
                      <a:endParaRPr lang="en-US" dirty="0"/>
                    </a:p>
                  </a:txBody>
                  <a:tcPr/>
                </a:tc>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1" dirty="0"/>
                        <a:t>Higher sample rates require more bits of data per sample:</a:t>
                      </a:r>
                    </a:p>
                    <a:p>
                      <a:pPr marL="285750" indent="-285750">
                        <a:lnSpc>
                          <a:spcPct val="150000"/>
                        </a:lnSpc>
                        <a:buFont typeface="Courier New" panose="02070309020205020404" pitchFamily="49" charset="0"/>
                        <a:buChar char="o"/>
                      </a:pPr>
                      <a:r>
                        <a:rPr lang="en-US" sz="1400" dirty="0"/>
                        <a:t>8-bit sound cards use a sampling size of 256.</a:t>
                      </a:r>
                    </a:p>
                    <a:p>
                      <a:pPr marL="285750" indent="-285750">
                        <a:lnSpc>
                          <a:spcPct val="150000"/>
                        </a:lnSpc>
                        <a:buFont typeface="Courier New" panose="02070309020205020404" pitchFamily="49" charset="0"/>
                        <a:buChar char="o"/>
                      </a:pPr>
                      <a:r>
                        <a:rPr lang="en-US" sz="1400" dirty="0"/>
                        <a:t>16-bit sound cards use a sampling size of 65,536.</a:t>
                      </a:r>
                    </a:p>
                    <a:p>
                      <a:pPr marL="285750" indent="-285750">
                        <a:lnSpc>
                          <a:spcPct val="150000"/>
                        </a:lnSpc>
                        <a:buFont typeface="Courier New" panose="02070309020205020404" pitchFamily="49" charset="0"/>
                        <a:buChar char="o"/>
                      </a:pPr>
                      <a:r>
                        <a:rPr lang="en-US" sz="1400" dirty="0"/>
                        <a:t>20-bit sound cards use a sampling size of 1,048,576.</a:t>
                      </a:r>
                    </a:p>
                    <a:p>
                      <a:pPr marL="285750" indent="-285750">
                        <a:lnSpc>
                          <a:spcPct val="150000"/>
                        </a:lnSpc>
                        <a:buFont typeface="Courier New" panose="02070309020205020404" pitchFamily="49" charset="0"/>
                        <a:buChar char="o"/>
                      </a:pPr>
                      <a:r>
                        <a:rPr lang="en-US" sz="1400" dirty="0"/>
                        <a:t>24-bit sound cards use a sampling size of 16,777,216.</a:t>
                      </a:r>
                    </a:p>
                    <a:p>
                      <a:pPr marL="285750" indent="-285750">
                        <a:lnSpc>
                          <a:spcPct val="150000"/>
                        </a:lnSpc>
                        <a:buFont typeface="Courier New" panose="02070309020205020404" pitchFamily="49" charset="0"/>
                        <a:buChar char="o"/>
                      </a:pPr>
                      <a:r>
                        <a:rPr lang="en-US" sz="1400" dirty="0"/>
                        <a:t>32-bit sound cards use a sampling size of 4,294,967,296.</a:t>
                      </a:r>
                    </a:p>
                  </a:txBody>
                  <a:tcPr/>
                </a:tc>
                <a:tc hMerge="1">
                  <a:txBody>
                    <a:bodyPr/>
                    <a:lstStyle/>
                    <a:p>
                      <a:endParaRPr lang="en-US"/>
                    </a:p>
                  </a:txBody>
                  <a:tcPr/>
                </a:tc>
                <a:extLst>
                  <a:ext uri="{0D108BD9-81ED-4DB2-BD59-A6C34878D82A}">
                    <a16:rowId xmlns:a16="http://schemas.microsoft.com/office/drawing/2014/main" val="2526638626"/>
                  </a:ext>
                </a:extLst>
              </a:tr>
              <a:tr h="446150">
                <a:tc vMerge="1">
                  <a:txBody>
                    <a:bodyPr/>
                    <a:lstStyle/>
                    <a:p>
                      <a:endParaRPr lang="en-US" dirty="0"/>
                    </a:p>
                  </a:txBody>
                  <a:tcPr/>
                </a:tc>
                <a:tc>
                  <a:txBody>
                    <a:bodyPr/>
                    <a:lstStyle/>
                    <a:p>
                      <a:r>
                        <a:rPr lang="en-US" sz="1400" b="1" dirty="0"/>
                        <a:t>Note:</a:t>
                      </a:r>
                      <a:endParaRPr lang="en-US" sz="1400" dirty="0"/>
                    </a:p>
                  </a:txBody>
                  <a:tcPr/>
                </a:tc>
                <a:tc>
                  <a:txBody>
                    <a:bodyPr/>
                    <a:lstStyle/>
                    <a:p>
                      <a:r>
                        <a:rPr lang="en-US" sz="1400" i="1" dirty="0"/>
                        <a:t>The bit portion of a sound card's sampling size does not correspond with the bus size.</a:t>
                      </a:r>
                      <a:endParaRPr lang="en-US" sz="1400" dirty="0"/>
                    </a:p>
                  </a:txBody>
                  <a:tcPr/>
                </a:tc>
                <a:extLst>
                  <a:ext uri="{0D108BD9-81ED-4DB2-BD59-A6C34878D82A}">
                    <a16:rowId xmlns:a16="http://schemas.microsoft.com/office/drawing/2014/main" val="3740807328"/>
                  </a:ext>
                </a:extLst>
              </a:tr>
            </a:tbl>
          </a:graphicData>
        </a:graphic>
      </p:graphicFrame>
    </p:spTree>
    <p:extLst>
      <p:ext uri="{BB962C8B-B14F-4D97-AF65-F5344CB8AC3E}">
        <p14:creationId xmlns:p14="http://schemas.microsoft.com/office/powerpoint/2010/main" val="20043666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962838" y="236666"/>
            <a:ext cx="2802819" cy="523220"/>
          </a:xfrm>
          <a:prstGeom prst="rect">
            <a:avLst/>
          </a:prstGeom>
          <a:noFill/>
        </p:spPr>
        <p:txBody>
          <a:bodyPr wrap="none" rtlCol="0">
            <a:spAutoFit/>
          </a:bodyPr>
          <a:lstStyle/>
          <a:p>
            <a:pPr algn="ctr"/>
            <a:r>
              <a:rPr lang="en-US" sz="2800" b="1" dirty="0"/>
              <a:t>3.13 Audio Cards:</a:t>
            </a:r>
            <a:endParaRPr lang="en-US" sz="2800" dirty="0"/>
          </a:p>
        </p:txBody>
      </p:sp>
      <p:sp>
        <p:nvSpPr>
          <p:cNvPr id="6" name="TextBox 5"/>
          <p:cNvSpPr txBox="1"/>
          <p:nvPr/>
        </p:nvSpPr>
        <p:spPr>
          <a:xfrm>
            <a:off x="927014" y="759886"/>
            <a:ext cx="11374151" cy="492443"/>
          </a:xfrm>
          <a:prstGeom prst="rect">
            <a:avLst/>
          </a:prstGeom>
          <a:noFill/>
        </p:spPr>
        <p:txBody>
          <a:bodyPr wrap="square" rtlCol="0">
            <a:spAutoFit/>
          </a:bodyPr>
          <a:lstStyle/>
          <a:p>
            <a:r>
              <a:rPr lang="en-US" b="1" dirty="0"/>
              <a:t>When purchasing a sound card, be aware of the following considerations:</a:t>
            </a:r>
          </a:p>
          <a:p>
            <a:endParaRPr lang="en-US" sz="800" b="1" dirty="0"/>
          </a:p>
        </p:txBody>
      </p:sp>
      <p:graphicFrame>
        <p:nvGraphicFramePr>
          <p:cNvPr id="2" name="Table 1">
            <a:extLst>
              <a:ext uri="{FF2B5EF4-FFF2-40B4-BE49-F238E27FC236}">
                <a16:creationId xmlns:a16="http://schemas.microsoft.com/office/drawing/2014/main" id="{BF86B9DB-8D74-437D-9837-C42D5EC06122}"/>
              </a:ext>
            </a:extLst>
          </p:cNvPr>
          <p:cNvGraphicFramePr>
            <a:graphicFrameLocks noGrp="1"/>
          </p:cNvGraphicFramePr>
          <p:nvPr>
            <p:extLst>
              <p:ext uri="{D42A27DB-BD31-4B8C-83A1-F6EECF244321}">
                <p14:modId xmlns:p14="http://schemas.microsoft.com/office/powerpoint/2010/main" val="3013593156"/>
              </p:ext>
            </p:extLst>
          </p:nvPr>
        </p:nvGraphicFramePr>
        <p:xfrm>
          <a:off x="783450" y="1365707"/>
          <a:ext cx="10500437" cy="5323840"/>
        </p:xfrm>
        <a:graphic>
          <a:graphicData uri="http://schemas.openxmlformats.org/drawingml/2006/table">
            <a:tbl>
              <a:tblPr firstRow="1" bandRow="1">
                <a:tableStyleId>{5C22544A-7EE6-4342-B048-85BDC9FD1C3A}</a:tableStyleId>
              </a:tblPr>
              <a:tblGrid>
                <a:gridCol w="1158472">
                  <a:extLst>
                    <a:ext uri="{9D8B030D-6E8A-4147-A177-3AD203B41FA5}">
                      <a16:colId xmlns:a16="http://schemas.microsoft.com/office/drawing/2014/main" val="3037706773"/>
                    </a:ext>
                  </a:extLst>
                </a:gridCol>
                <a:gridCol w="1348033">
                  <a:extLst>
                    <a:ext uri="{9D8B030D-6E8A-4147-A177-3AD203B41FA5}">
                      <a16:colId xmlns:a16="http://schemas.microsoft.com/office/drawing/2014/main" val="2930313012"/>
                    </a:ext>
                  </a:extLst>
                </a:gridCol>
                <a:gridCol w="3827282">
                  <a:extLst>
                    <a:ext uri="{9D8B030D-6E8A-4147-A177-3AD203B41FA5}">
                      <a16:colId xmlns:a16="http://schemas.microsoft.com/office/drawing/2014/main" val="3308143614"/>
                    </a:ext>
                  </a:extLst>
                </a:gridCol>
                <a:gridCol w="4166650">
                  <a:extLst>
                    <a:ext uri="{9D8B030D-6E8A-4147-A177-3AD203B41FA5}">
                      <a16:colId xmlns:a16="http://schemas.microsoft.com/office/drawing/2014/main" val="657039523"/>
                    </a:ext>
                  </a:extLst>
                </a:gridCol>
              </a:tblGrid>
              <a:tr h="370840">
                <a:tc>
                  <a:txBody>
                    <a:bodyPr/>
                    <a:lstStyle/>
                    <a:p>
                      <a:r>
                        <a:rPr lang="en-US" sz="1400" b="1" dirty="0"/>
                        <a:t>Component</a:t>
                      </a:r>
                      <a:endParaRPr lang="en-US" sz="1400" dirty="0"/>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p>
                      <a:endParaRPr lang="en-US" sz="1400"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432409558"/>
                  </a:ext>
                </a:extLst>
              </a:tr>
              <a:tr h="370840">
                <a:tc>
                  <a:txBody>
                    <a:bodyPr/>
                    <a:lstStyle/>
                    <a:p>
                      <a:endParaRPr lang="en-US" sz="1400" dirty="0"/>
                    </a:p>
                  </a:txBody>
                  <a:tcPr/>
                </a:tc>
                <a:tc gridSpan="3">
                  <a:txBody>
                    <a:bodyPr/>
                    <a:lstStyle/>
                    <a:p>
                      <a:r>
                        <a:rPr lang="en-US" sz="1400" dirty="0"/>
                        <a:t>Additional features on sound cards provide higher quality sound or additional functionality</a:t>
                      </a:r>
                    </a:p>
                  </a:txBody>
                  <a:tcPr/>
                </a:tc>
                <a:tc hMerge="1">
                  <a:txBody>
                    <a:bodyPr/>
                    <a:lstStyle/>
                    <a:p>
                      <a:endParaRPr lang="en-US" sz="1400" dirty="0"/>
                    </a:p>
                  </a:txBody>
                  <a:tcPr/>
                </a:tc>
                <a:tc hMerge="1">
                  <a:txBody>
                    <a:bodyPr/>
                    <a:lstStyle/>
                    <a:p>
                      <a:endParaRPr lang="en-US"/>
                    </a:p>
                  </a:txBody>
                  <a:tcPr/>
                </a:tc>
                <a:extLst>
                  <a:ext uri="{0D108BD9-81ED-4DB2-BD59-A6C34878D82A}">
                    <a16:rowId xmlns:a16="http://schemas.microsoft.com/office/drawing/2014/main" val="485041885"/>
                  </a:ext>
                </a:extLst>
              </a:tr>
              <a:tr h="370840">
                <a:tc rowSpan="7">
                  <a:txBody>
                    <a:bodyPr/>
                    <a:lstStyle/>
                    <a:p>
                      <a:pPr algn="ctr"/>
                      <a:r>
                        <a:rPr lang="en-US" sz="2400" b="1" dirty="0"/>
                        <a:t>Feature Support</a:t>
                      </a:r>
                    </a:p>
                  </a:txBody>
                  <a:tcPr vert="vert270" anchor="ctr"/>
                </a:tc>
                <a:tc>
                  <a:txBody>
                    <a:bodyPr/>
                    <a:lstStyle/>
                    <a:p>
                      <a:r>
                        <a:rPr lang="en-US" sz="1400" dirty="0"/>
                        <a:t>DirectSound 3D</a:t>
                      </a:r>
                    </a:p>
                  </a:txBody>
                  <a:tcPr/>
                </a:tc>
                <a:tc>
                  <a:txBody>
                    <a:bodyPr/>
                    <a:lstStyle/>
                    <a:p>
                      <a:r>
                        <a:rPr lang="en-US" sz="1400" dirty="0"/>
                        <a:t>allows a computer to play audio in surround sound.</a:t>
                      </a:r>
                    </a:p>
                  </a:txBody>
                  <a:tcPr/>
                </a:tc>
                <a:tc>
                  <a:txBody>
                    <a:bodyPr/>
                    <a:lstStyle/>
                    <a:p>
                      <a:endParaRPr lang="en-US" sz="1400" dirty="0"/>
                    </a:p>
                  </a:txBody>
                  <a:tcPr/>
                </a:tc>
                <a:extLst>
                  <a:ext uri="{0D108BD9-81ED-4DB2-BD59-A6C34878D82A}">
                    <a16:rowId xmlns:a16="http://schemas.microsoft.com/office/drawing/2014/main" val="2721548874"/>
                  </a:ext>
                </a:extLst>
              </a:tr>
              <a:tr h="370840">
                <a:tc vMerge="1">
                  <a:txBody>
                    <a:bodyPr/>
                    <a:lstStyle/>
                    <a:p>
                      <a:endParaRPr lang="en-US" sz="1300" dirty="0"/>
                    </a:p>
                  </a:txBody>
                  <a:tcPr/>
                </a:tc>
                <a:tc>
                  <a:txBody>
                    <a:bodyPr/>
                    <a:lstStyle/>
                    <a:p>
                      <a:r>
                        <a:rPr lang="en-US" sz="1300" dirty="0"/>
                        <a:t>EAX</a:t>
                      </a:r>
                    </a:p>
                  </a:txBody>
                  <a:tcPr/>
                </a:tc>
                <a:tc>
                  <a:txBody>
                    <a:bodyPr/>
                    <a:lstStyle/>
                    <a:p>
                      <a:r>
                        <a:rPr lang="en-US" sz="1300" dirty="0"/>
                        <a:t>is a high-definition sound technology originally developed for video games.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This technology provides such realistic nuances that audio can actually cue gamers.</a:t>
                      </a:r>
                    </a:p>
                    <a:p>
                      <a:pPr marL="285750" indent="-285750">
                        <a:buFont typeface="Arial" panose="020B0604020202020204" pitchFamily="34" charset="0"/>
                        <a:buChar char="•"/>
                      </a:pPr>
                      <a:endParaRPr lang="en-US" sz="1300" dirty="0"/>
                    </a:p>
                  </a:txBody>
                  <a:tcPr/>
                </a:tc>
                <a:extLst>
                  <a:ext uri="{0D108BD9-81ED-4DB2-BD59-A6C34878D82A}">
                    <a16:rowId xmlns:a16="http://schemas.microsoft.com/office/drawing/2014/main" val="1854168716"/>
                  </a:ext>
                </a:extLst>
              </a:tr>
              <a:tr h="370840">
                <a:tc vMerge="1">
                  <a:txBody>
                    <a:bodyPr/>
                    <a:lstStyle/>
                    <a:p>
                      <a:endParaRPr lang="en-US" sz="1300" dirty="0"/>
                    </a:p>
                  </a:txBody>
                  <a:tcPr/>
                </a:tc>
                <a:tc>
                  <a:txBody>
                    <a:bodyPr/>
                    <a:lstStyle/>
                    <a:p>
                      <a:r>
                        <a:rPr lang="en-US" sz="1300" dirty="0"/>
                        <a:t>THX</a:t>
                      </a:r>
                    </a:p>
                  </a:txBody>
                  <a:tcPr/>
                </a:tc>
                <a:tc>
                  <a:txBody>
                    <a:bodyPr/>
                    <a:lstStyle/>
                    <a:p>
                      <a:r>
                        <a:rPr lang="en-US" sz="1300" dirty="0"/>
                        <a:t>is a sound quality standard, originally created for film, now available on sound cards.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This is a sound card feature that allows computers to present theater quality sound output.</a:t>
                      </a:r>
                    </a:p>
                    <a:p>
                      <a:pPr marL="285750" indent="-285750">
                        <a:buFont typeface="Arial" panose="020B0604020202020204" pitchFamily="34" charset="0"/>
                        <a:buChar char="•"/>
                      </a:pPr>
                      <a:endParaRPr lang="en-US" sz="1300" dirty="0"/>
                    </a:p>
                  </a:txBody>
                  <a:tcPr/>
                </a:tc>
                <a:extLst>
                  <a:ext uri="{0D108BD9-81ED-4DB2-BD59-A6C34878D82A}">
                    <a16:rowId xmlns:a16="http://schemas.microsoft.com/office/drawing/2014/main" val="2375932956"/>
                  </a:ext>
                </a:extLst>
              </a:tr>
              <a:tr h="370840">
                <a:tc vMerge="1">
                  <a:txBody>
                    <a:bodyPr/>
                    <a:lstStyle/>
                    <a:p>
                      <a:endParaRPr lang="en-US" sz="1300" dirty="0"/>
                    </a:p>
                  </a:txBody>
                  <a:tcPr/>
                </a:tc>
                <a:tc>
                  <a:txBody>
                    <a:bodyPr/>
                    <a:lstStyle/>
                    <a:p>
                      <a:r>
                        <a:rPr lang="en-US" sz="1300" dirty="0"/>
                        <a:t>Dolby Digital</a:t>
                      </a:r>
                    </a:p>
                  </a:txBody>
                  <a:tcPr/>
                </a:tc>
                <a:tc>
                  <a:txBody>
                    <a:bodyPr/>
                    <a:lstStyle/>
                    <a:p>
                      <a:r>
                        <a:rPr lang="en-US" sz="1300" dirty="0"/>
                        <a:t>is a technology that broadcasts sound at a frequency the human ear can hear and diminishes collateral sound.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This is a sound card feature that allows computers to present higher quality sound output.</a:t>
                      </a:r>
                    </a:p>
                    <a:p>
                      <a:pPr marL="285750" indent="-285750">
                        <a:buFont typeface="Arial" panose="020B0604020202020204" pitchFamily="34" charset="0"/>
                        <a:buChar char="•"/>
                      </a:pPr>
                      <a:endParaRPr lang="en-US" sz="1300" dirty="0"/>
                    </a:p>
                  </a:txBody>
                  <a:tcPr/>
                </a:tc>
                <a:extLst>
                  <a:ext uri="{0D108BD9-81ED-4DB2-BD59-A6C34878D82A}">
                    <a16:rowId xmlns:a16="http://schemas.microsoft.com/office/drawing/2014/main" val="1028295234"/>
                  </a:ext>
                </a:extLst>
              </a:tr>
              <a:tr h="370840">
                <a:tc vMerge="1">
                  <a:txBody>
                    <a:bodyPr/>
                    <a:lstStyle/>
                    <a:p>
                      <a:endParaRPr lang="en-US" sz="1300" dirty="0"/>
                    </a:p>
                  </a:txBody>
                  <a:tcPr/>
                </a:tc>
                <a:tc>
                  <a:txBody>
                    <a:bodyPr/>
                    <a:lstStyle/>
                    <a:p>
                      <a:r>
                        <a:rPr lang="en-US" sz="1300" dirty="0"/>
                        <a:t>DTS</a:t>
                      </a:r>
                    </a:p>
                  </a:txBody>
                  <a:tcPr/>
                </a:tc>
                <a:tc>
                  <a:txBody>
                    <a:bodyPr/>
                    <a:lstStyle/>
                    <a:p>
                      <a:r>
                        <a:rPr lang="en-US" sz="1300" dirty="0"/>
                        <a:t>(Digital Theater Systems) Digital requires an optical reader to decode physical data and send it to a computer for processing.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This is a sound card feature that allows computers to present theater quality sound output.</a:t>
                      </a:r>
                    </a:p>
                    <a:p>
                      <a:pPr marL="285750" indent="-285750">
                        <a:buFont typeface="Arial" panose="020B0604020202020204" pitchFamily="34" charset="0"/>
                        <a:buChar char="•"/>
                      </a:pPr>
                      <a:endParaRPr lang="en-US" sz="1300" dirty="0"/>
                    </a:p>
                  </a:txBody>
                  <a:tcPr/>
                </a:tc>
                <a:extLst>
                  <a:ext uri="{0D108BD9-81ED-4DB2-BD59-A6C34878D82A}">
                    <a16:rowId xmlns:a16="http://schemas.microsoft.com/office/drawing/2014/main" val="285646210"/>
                  </a:ext>
                </a:extLst>
              </a:tr>
              <a:tr h="370840">
                <a:tc vMerge="1">
                  <a:txBody>
                    <a:bodyPr/>
                    <a:lstStyle/>
                    <a:p>
                      <a:endParaRPr lang="en-US" sz="1300" dirty="0"/>
                    </a:p>
                  </a:txBody>
                  <a:tcPr/>
                </a:tc>
                <a:tc>
                  <a:txBody>
                    <a:bodyPr/>
                    <a:lstStyle/>
                    <a:p>
                      <a:r>
                        <a:rPr lang="en-US" sz="1300" dirty="0"/>
                        <a:t>SDDS</a:t>
                      </a:r>
                    </a:p>
                  </a:txBody>
                  <a:tcPr/>
                </a:tc>
                <a:tc>
                  <a:txBody>
                    <a:bodyPr/>
                    <a:lstStyle/>
                    <a:p>
                      <a:r>
                        <a:rPr lang="en-US" sz="1300" dirty="0"/>
                        <a:t>(Sony Dynamic Digital Sound) was originally developed for theater sound.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SDDS decoders provide error correction.</a:t>
                      </a:r>
                    </a:p>
                    <a:p>
                      <a:pPr marL="285750" indent="-285750">
                        <a:buFont typeface="Arial" panose="020B0604020202020204" pitchFamily="34" charset="0"/>
                        <a:buChar char="•"/>
                      </a:pPr>
                      <a:endParaRPr lang="en-US" sz="1300" dirty="0"/>
                    </a:p>
                  </a:txBody>
                  <a:tcPr/>
                </a:tc>
                <a:extLst>
                  <a:ext uri="{0D108BD9-81ED-4DB2-BD59-A6C34878D82A}">
                    <a16:rowId xmlns:a16="http://schemas.microsoft.com/office/drawing/2014/main" val="1445778323"/>
                  </a:ext>
                </a:extLst>
              </a:tr>
              <a:tr h="370840">
                <a:tc vMerge="1">
                  <a:txBody>
                    <a:bodyPr/>
                    <a:lstStyle/>
                    <a:p>
                      <a:endParaRPr lang="en-US" sz="1300" dirty="0"/>
                    </a:p>
                  </a:txBody>
                  <a:tcPr/>
                </a:tc>
                <a:tc>
                  <a:txBody>
                    <a:bodyPr/>
                    <a:lstStyle/>
                    <a:p>
                      <a:r>
                        <a:rPr lang="en-US" sz="1300" dirty="0"/>
                        <a:t>MIDI</a:t>
                      </a:r>
                    </a:p>
                  </a:txBody>
                  <a:tcPr/>
                </a:tc>
                <a:tc>
                  <a:txBody>
                    <a:bodyPr/>
                    <a:lstStyle/>
                    <a:p>
                      <a:r>
                        <a:rPr lang="en-US" sz="1300" dirty="0"/>
                        <a:t>(Musical Instrument Digital Interface) is a protocol for recording and playing audio created on </a:t>
                      </a:r>
                      <a:br>
                        <a:rPr lang="en-US" sz="1300" dirty="0"/>
                      </a:br>
                      <a:r>
                        <a:rPr lang="en-US" sz="1300" dirty="0"/>
                        <a:t>   digital synthesizers.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This feature allows the computer to become an integrated component to a musical instrument.</a:t>
                      </a:r>
                    </a:p>
                    <a:p>
                      <a:pPr marL="285750" indent="-285750">
                        <a:buFont typeface="Arial" panose="020B0604020202020204" pitchFamily="34" charset="0"/>
                        <a:buChar char="•"/>
                      </a:pPr>
                      <a:endParaRPr lang="en-US" sz="1300" dirty="0"/>
                    </a:p>
                  </a:txBody>
                  <a:tcPr/>
                </a:tc>
                <a:extLst>
                  <a:ext uri="{0D108BD9-81ED-4DB2-BD59-A6C34878D82A}">
                    <a16:rowId xmlns:a16="http://schemas.microsoft.com/office/drawing/2014/main" val="2490990643"/>
                  </a:ext>
                </a:extLst>
              </a:tr>
            </a:tbl>
          </a:graphicData>
        </a:graphic>
      </p:graphicFrame>
    </p:spTree>
    <p:extLst>
      <p:ext uri="{BB962C8B-B14F-4D97-AF65-F5344CB8AC3E}">
        <p14:creationId xmlns:p14="http://schemas.microsoft.com/office/powerpoint/2010/main" val="3855005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537625" y="387273"/>
            <a:ext cx="2802820" cy="523220"/>
          </a:xfrm>
          <a:prstGeom prst="rect">
            <a:avLst/>
          </a:prstGeom>
          <a:noFill/>
        </p:spPr>
        <p:txBody>
          <a:bodyPr wrap="none" rtlCol="0">
            <a:spAutoFit/>
          </a:bodyPr>
          <a:lstStyle/>
          <a:p>
            <a:pPr algn="ctr"/>
            <a:r>
              <a:rPr lang="en-US" sz="2800" b="1" dirty="0"/>
              <a:t>3.13 Audio Cards:</a:t>
            </a:r>
            <a:endParaRPr lang="en-US" sz="2800" dirty="0"/>
          </a:p>
        </p:txBody>
      </p:sp>
      <p:sp>
        <p:nvSpPr>
          <p:cNvPr id="6" name="TextBox 5"/>
          <p:cNvSpPr txBox="1"/>
          <p:nvPr/>
        </p:nvSpPr>
        <p:spPr>
          <a:xfrm>
            <a:off x="764621" y="1144805"/>
            <a:ext cx="11374151" cy="369332"/>
          </a:xfrm>
          <a:prstGeom prst="rect">
            <a:avLst/>
          </a:prstGeom>
          <a:noFill/>
        </p:spPr>
        <p:txBody>
          <a:bodyPr wrap="square" rtlCol="0">
            <a:spAutoFit/>
          </a:bodyPr>
          <a:lstStyle/>
          <a:p>
            <a:r>
              <a:rPr lang="en-US" b="1" dirty="0"/>
              <a:t>When purchasing a sound card, be aware of the following considerations:</a:t>
            </a:r>
          </a:p>
        </p:txBody>
      </p:sp>
      <p:graphicFrame>
        <p:nvGraphicFramePr>
          <p:cNvPr id="2" name="Table 1">
            <a:extLst>
              <a:ext uri="{FF2B5EF4-FFF2-40B4-BE49-F238E27FC236}">
                <a16:creationId xmlns:a16="http://schemas.microsoft.com/office/drawing/2014/main" id="{D040C021-E7A1-463B-8621-C8EF98EC56B6}"/>
              </a:ext>
            </a:extLst>
          </p:cNvPr>
          <p:cNvGraphicFramePr>
            <a:graphicFrameLocks noGrp="1"/>
          </p:cNvGraphicFramePr>
          <p:nvPr>
            <p:extLst>
              <p:ext uri="{D42A27DB-BD31-4B8C-83A1-F6EECF244321}">
                <p14:modId xmlns:p14="http://schemas.microsoft.com/office/powerpoint/2010/main" val="1558103755"/>
              </p:ext>
            </p:extLst>
          </p:nvPr>
        </p:nvGraphicFramePr>
        <p:xfrm>
          <a:off x="764621" y="1748449"/>
          <a:ext cx="10755984" cy="4669425"/>
        </p:xfrm>
        <a:graphic>
          <a:graphicData uri="http://schemas.openxmlformats.org/drawingml/2006/table">
            <a:tbl>
              <a:tblPr firstRow="1" bandRow="1">
                <a:tableStyleId>{5C22544A-7EE6-4342-B048-85BDC9FD1C3A}</a:tableStyleId>
              </a:tblPr>
              <a:tblGrid>
                <a:gridCol w="1723856">
                  <a:extLst>
                    <a:ext uri="{9D8B030D-6E8A-4147-A177-3AD203B41FA5}">
                      <a16:colId xmlns:a16="http://schemas.microsoft.com/office/drawing/2014/main" val="484480984"/>
                    </a:ext>
                  </a:extLst>
                </a:gridCol>
                <a:gridCol w="1753064">
                  <a:extLst>
                    <a:ext uri="{9D8B030D-6E8A-4147-A177-3AD203B41FA5}">
                      <a16:colId xmlns:a16="http://schemas.microsoft.com/office/drawing/2014/main" val="2132027041"/>
                    </a:ext>
                  </a:extLst>
                </a:gridCol>
                <a:gridCol w="7279064">
                  <a:extLst>
                    <a:ext uri="{9D8B030D-6E8A-4147-A177-3AD203B41FA5}">
                      <a16:colId xmlns:a16="http://schemas.microsoft.com/office/drawing/2014/main" val="2639759582"/>
                    </a:ext>
                  </a:extLst>
                </a:gridCol>
              </a:tblGrid>
              <a:tr h="370840">
                <a:tc>
                  <a:txBody>
                    <a:bodyPr/>
                    <a:lstStyle/>
                    <a:p>
                      <a:r>
                        <a:rPr lang="en-US" dirty="0"/>
                        <a:t>Component</a:t>
                      </a:r>
                    </a:p>
                  </a:txBody>
                  <a:tcPr/>
                </a:tc>
                <a:tc gridSpan="2">
                  <a:txBody>
                    <a:bodyPr/>
                    <a:lstStyle/>
                    <a:p>
                      <a:r>
                        <a:rPr lang="en-US" dirty="0"/>
                        <a:t>Description</a:t>
                      </a:r>
                    </a:p>
                  </a:txBody>
                  <a:tcPr/>
                </a:tc>
                <a:tc hMerge="1">
                  <a:txBody>
                    <a:bodyPr/>
                    <a:lstStyle/>
                    <a:p>
                      <a:endParaRPr lang="en-US"/>
                    </a:p>
                  </a:txBody>
                  <a:tcPr/>
                </a:tc>
                <a:extLst>
                  <a:ext uri="{0D108BD9-81ED-4DB2-BD59-A6C34878D82A}">
                    <a16:rowId xmlns:a16="http://schemas.microsoft.com/office/drawing/2014/main" val="28785738"/>
                  </a:ext>
                </a:extLst>
              </a:tr>
              <a:tr h="370840">
                <a:tc rowSpan="6">
                  <a:txBody>
                    <a:bodyPr/>
                    <a:lstStyle/>
                    <a:p>
                      <a:pPr algn="ctr"/>
                      <a:r>
                        <a:rPr lang="en-US" b="1" dirty="0"/>
                        <a:t>Analog Input and Output</a:t>
                      </a:r>
                    </a:p>
                  </a:txBody>
                  <a:tcPr vert="vert270" anchor="ctr"/>
                </a:tc>
                <a:tc gridSpan="2">
                  <a:txBody>
                    <a:bodyPr/>
                    <a:lstStyle/>
                    <a:p>
                      <a:r>
                        <a:rPr lang="en-US" dirty="0"/>
                        <a:t>Analog output jacks allow you to play sound on your computer through external devices:</a:t>
                      </a:r>
                    </a:p>
                    <a:p>
                      <a:endParaRPr lang="en-US" dirty="0"/>
                    </a:p>
                  </a:txBody>
                  <a:tcPr/>
                </a:tc>
                <a:tc hMerge="1">
                  <a:txBody>
                    <a:bodyPr/>
                    <a:lstStyle/>
                    <a:p>
                      <a:endParaRPr lang="en-US"/>
                    </a:p>
                  </a:txBody>
                  <a:tcPr/>
                </a:tc>
                <a:extLst>
                  <a:ext uri="{0D108BD9-81ED-4DB2-BD59-A6C34878D82A}">
                    <a16:rowId xmlns:a16="http://schemas.microsoft.com/office/drawing/2014/main" val="3345845740"/>
                  </a:ext>
                </a:extLst>
              </a:tr>
              <a:tr h="370840">
                <a:tc vMerge="1">
                  <a:txBody>
                    <a:bodyPr/>
                    <a:lstStyle/>
                    <a:p>
                      <a:endParaRPr lang="en-US" dirty="0"/>
                    </a:p>
                  </a:txBody>
                  <a:tcPr/>
                </a:tc>
                <a:tc gridSpan="2">
                  <a:txBody>
                    <a:bodyPr/>
                    <a:lstStyle/>
                    <a:p>
                      <a:pPr marL="285750" indent="-285750">
                        <a:buFont typeface="Arial" panose="020B0604020202020204" pitchFamily="34" charset="0"/>
                        <a:buChar char="•"/>
                      </a:pPr>
                      <a:r>
                        <a:rPr lang="en-US" dirty="0"/>
                        <a:t>The speaker out connector sends signal to external speakers.  This signal is amplified and the computer controls the sound level that is sent.</a:t>
                      </a:r>
                    </a:p>
                    <a:p>
                      <a:pPr marL="285750" indent="-285750">
                        <a:buFont typeface="Arial" panose="020B0604020202020204" pitchFamily="34" charset="0"/>
                        <a:buChar char="•"/>
                      </a:pPr>
                      <a:endParaRPr lang="en-US" dirty="0"/>
                    </a:p>
                  </a:txBody>
                  <a:tcPr/>
                </a:tc>
                <a:tc hMerge="1">
                  <a:txBody>
                    <a:bodyPr/>
                    <a:lstStyle/>
                    <a:p>
                      <a:endParaRPr lang="en-US"/>
                    </a:p>
                  </a:txBody>
                  <a:tcPr/>
                </a:tc>
                <a:extLst>
                  <a:ext uri="{0D108BD9-81ED-4DB2-BD59-A6C34878D82A}">
                    <a16:rowId xmlns:a16="http://schemas.microsoft.com/office/drawing/2014/main" val="4116205830"/>
                  </a:ext>
                </a:extLst>
              </a:tr>
              <a:tr h="370840">
                <a:tc vMerge="1">
                  <a:txBody>
                    <a:bodyPr/>
                    <a:lstStyle/>
                    <a:p>
                      <a:endParaRPr lang="en-US" dirty="0"/>
                    </a:p>
                  </a:txBody>
                  <a:tcPr/>
                </a:tc>
                <a:tc gridSpan="2">
                  <a:txBody>
                    <a:bodyPr/>
                    <a:lstStyle/>
                    <a:p>
                      <a:pPr marL="285750" indent="-285750">
                        <a:buFont typeface="Arial" panose="020B0604020202020204" pitchFamily="34" charset="0"/>
                        <a:buChar char="•"/>
                      </a:pPr>
                      <a:r>
                        <a:rPr lang="en-US" dirty="0"/>
                        <a:t>The line out connectors send audio to other sound devices.  This signal is unamplified.</a:t>
                      </a:r>
                    </a:p>
                    <a:p>
                      <a:pPr marL="285750" indent="-285750">
                        <a:buFont typeface="Arial" panose="020B0604020202020204" pitchFamily="34" charset="0"/>
                        <a:buChar char="•"/>
                      </a:pPr>
                      <a:endParaRPr lang="en-US" dirty="0"/>
                    </a:p>
                  </a:txBody>
                  <a:tcPr/>
                </a:tc>
                <a:tc hMerge="1">
                  <a:txBody>
                    <a:bodyPr/>
                    <a:lstStyle/>
                    <a:p>
                      <a:endParaRPr lang="en-US"/>
                    </a:p>
                  </a:txBody>
                  <a:tcPr/>
                </a:tc>
                <a:extLst>
                  <a:ext uri="{0D108BD9-81ED-4DB2-BD59-A6C34878D82A}">
                    <a16:rowId xmlns:a16="http://schemas.microsoft.com/office/drawing/2014/main" val="2782453176"/>
                  </a:ext>
                </a:extLst>
              </a:tr>
              <a:tr h="370840">
                <a:tc vMerge="1">
                  <a:txBody>
                    <a:bodyPr/>
                    <a:lstStyle/>
                    <a:p>
                      <a:endParaRPr lang="en-US" dirty="0"/>
                    </a:p>
                  </a:txBody>
                  <a:tcPr/>
                </a:tc>
                <a:tc>
                  <a:txBody>
                    <a:bodyPr/>
                    <a:lstStyle/>
                    <a:p>
                      <a:r>
                        <a:rPr lang="en-US" dirty="0"/>
                        <a:t>Note:</a:t>
                      </a:r>
                    </a:p>
                  </a:txBody>
                  <a:tcPr/>
                </a:tc>
                <a:tc>
                  <a:txBody>
                    <a:bodyPr/>
                    <a:lstStyle/>
                    <a:p>
                      <a:r>
                        <a:rPr lang="en-US" dirty="0"/>
                        <a:t>Analog input jacks allow you to record audio through the sound card.</a:t>
                      </a:r>
                    </a:p>
                    <a:p>
                      <a:endParaRPr lang="en-US" dirty="0"/>
                    </a:p>
                  </a:txBody>
                  <a:tcPr/>
                </a:tc>
                <a:extLst>
                  <a:ext uri="{0D108BD9-81ED-4DB2-BD59-A6C34878D82A}">
                    <a16:rowId xmlns:a16="http://schemas.microsoft.com/office/drawing/2014/main" val="4033094434"/>
                  </a:ext>
                </a:extLst>
              </a:tr>
              <a:tr h="370840">
                <a:tc vMerge="1">
                  <a:txBody>
                    <a:bodyPr/>
                    <a:lstStyle/>
                    <a:p>
                      <a:endParaRPr lang="en-US" dirty="0"/>
                    </a:p>
                  </a:txBody>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line-level (line-in) connector receives signals from CD players and musical instruments coming from the line out port of the other device.</a:t>
                      </a:r>
                    </a:p>
                    <a:p>
                      <a:endParaRPr lang="en-US" dirty="0"/>
                    </a:p>
                  </a:txBody>
                  <a:tcPr/>
                </a:tc>
                <a:tc hMerge="1">
                  <a:txBody>
                    <a:bodyPr/>
                    <a:lstStyle/>
                    <a:p>
                      <a:endParaRPr lang="en-US"/>
                    </a:p>
                  </a:txBody>
                  <a:tcPr/>
                </a:tc>
                <a:extLst>
                  <a:ext uri="{0D108BD9-81ED-4DB2-BD59-A6C34878D82A}">
                    <a16:rowId xmlns:a16="http://schemas.microsoft.com/office/drawing/2014/main" val="2894411747"/>
                  </a:ext>
                </a:extLst>
              </a:tr>
              <a:tr h="549545">
                <a:tc vMerge="1">
                  <a:txBody>
                    <a:bodyPr/>
                    <a:lstStyle/>
                    <a:p>
                      <a:endParaRPr lang="en-US" dirty="0"/>
                    </a:p>
                  </a:txBody>
                  <a:tcPr/>
                </a:tc>
                <a:tc gridSpan="2">
                  <a:txBody>
                    <a:bodyPr/>
                    <a:lstStyle/>
                    <a:p>
                      <a:pPr marL="285750" indent="-285750">
                        <a:buFont typeface="Arial" panose="020B0604020202020204" pitchFamily="34" charset="0"/>
                        <a:buChar char="•"/>
                      </a:pPr>
                      <a:r>
                        <a:rPr lang="en-US" dirty="0"/>
                        <a:t>The mic-level (mic in) connector receives signals from a microphone.</a:t>
                      </a:r>
                    </a:p>
                  </a:txBody>
                  <a:tcPr/>
                </a:tc>
                <a:tc hMerge="1">
                  <a:txBody>
                    <a:bodyPr/>
                    <a:lstStyle/>
                    <a:p>
                      <a:endParaRPr lang="en-US"/>
                    </a:p>
                  </a:txBody>
                  <a:tcPr/>
                </a:tc>
                <a:extLst>
                  <a:ext uri="{0D108BD9-81ED-4DB2-BD59-A6C34878D82A}">
                    <a16:rowId xmlns:a16="http://schemas.microsoft.com/office/drawing/2014/main" val="1000342651"/>
                  </a:ext>
                </a:extLst>
              </a:tr>
            </a:tbl>
          </a:graphicData>
        </a:graphic>
      </p:graphicFrame>
    </p:spTree>
    <p:extLst>
      <p:ext uri="{BB962C8B-B14F-4D97-AF65-F5344CB8AC3E}">
        <p14:creationId xmlns:p14="http://schemas.microsoft.com/office/powerpoint/2010/main" val="625317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909050" y="204393"/>
            <a:ext cx="2802819" cy="523220"/>
          </a:xfrm>
          <a:prstGeom prst="rect">
            <a:avLst/>
          </a:prstGeom>
          <a:noFill/>
        </p:spPr>
        <p:txBody>
          <a:bodyPr wrap="none" rtlCol="0">
            <a:spAutoFit/>
          </a:bodyPr>
          <a:lstStyle/>
          <a:p>
            <a:pPr algn="ctr"/>
            <a:r>
              <a:rPr lang="en-US" sz="2800" b="1" dirty="0"/>
              <a:t>3.13 Audio Cards:</a:t>
            </a:r>
            <a:endParaRPr lang="en-US" sz="2800" dirty="0"/>
          </a:p>
        </p:txBody>
      </p:sp>
      <p:sp>
        <p:nvSpPr>
          <p:cNvPr id="6" name="TextBox 5"/>
          <p:cNvSpPr txBox="1"/>
          <p:nvPr/>
        </p:nvSpPr>
        <p:spPr>
          <a:xfrm>
            <a:off x="769130" y="650668"/>
            <a:ext cx="10637300" cy="369332"/>
          </a:xfrm>
          <a:prstGeom prst="rect">
            <a:avLst/>
          </a:prstGeom>
          <a:noFill/>
        </p:spPr>
        <p:txBody>
          <a:bodyPr wrap="square" rtlCol="0">
            <a:spAutoFit/>
          </a:bodyPr>
          <a:lstStyle/>
          <a:p>
            <a:r>
              <a:rPr lang="en-US" b="1" dirty="0"/>
              <a:t>When purchasing a sound card, be aware of the following considerations:</a:t>
            </a:r>
            <a:endParaRPr lang="en-US" dirty="0"/>
          </a:p>
        </p:txBody>
      </p:sp>
      <p:graphicFrame>
        <p:nvGraphicFramePr>
          <p:cNvPr id="3" name="Table 2">
            <a:extLst>
              <a:ext uri="{FF2B5EF4-FFF2-40B4-BE49-F238E27FC236}">
                <a16:creationId xmlns:a16="http://schemas.microsoft.com/office/drawing/2014/main" id="{90A83993-0380-4C36-9F09-1D0233076563}"/>
              </a:ext>
            </a:extLst>
          </p:cNvPr>
          <p:cNvGraphicFramePr>
            <a:graphicFrameLocks noGrp="1"/>
          </p:cNvGraphicFramePr>
          <p:nvPr>
            <p:extLst>
              <p:ext uri="{D42A27DB-BD31-4B8C-83A1-F6EECF244321}">
                <p14:modId xmlns:p14="http://schemas.microsoft.com/office/powerpoint/2010/main" val="4245102372"/>
              </p:ext>
            </p:extLst>
          </p:nvPr>
        </p:nvGraphicFramePr>
        <p:xfrm>
          <a:off x="769130" y="1204666"/>
          <a:ext cx="7844256" cy="4403859"/>
        </p:xfrm>
        <a:graphic>
          <a:graphicData uri="http://schemas.openxmlformats.org/drawingml/2006/table">
            <a:tbl>
              <a:tblPr firstRow="1" bandRow="1">
                <a:tableStyleId>{5C22544A-7EE6-4342-B048-85BDC9FD1C3A}</a:tableStyleId>
              </a:tblPr>
              <a:tblGrid>
                <a:gridCol w="1149096">
                  <a:extLst>
                    <a:ext uri="{9D8B030D-6E8A-4147-A177-3AD203B41FA5}">
                      <a16:colId xmlns:a16="http://schemas.microsoft.com/office/drawing/2014/main" val="58839456"/>
                    </a:ext>
                  </a:extLst>
                </a:gridCol>
                <a:gridCol w="6695160">
                  <a:extLst>
                    <a:ext uri="{9D8B030D-6E8A-4147-A177-3AD203B41FA5}">
                      <a16:colId xmlns:a16="http://schemas.microsoft.com/office/drawing/2014/main" val="188806389"/>
                    </a:ext>
                  </a:extLst>
                </a:gridCol>
              </a:tblGrid>
              <a:tr h="782001">
                <a:tc>
                  <a:txBody>
                    <a:bodyPr/>
                    <a:lstStyle/>
                    <a:p>
                      <a:r>
                        <a:rPr lang="en-US" sz="1400" b="1" dirty="0"/>
                        <a:t>Component</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txBody>
                  <a:tcPr/>
                </a:tc>
                <a:extLst>
                  <a:ext uri="{0D108BD9-81ED-4DB2-BD59-A6C34878D82A}">
                    <a16:rowId xmlns:a16="http://schemas.microsoft.com/office/drawing/2014/main" val="1505519312"/>
                  </a:ext>
                </a:extLst>
              </a:tr>
              <a:tr h="1472970">
                <a:tc rowSpan="5">
                  <a:txBody>
                    <a:bodyPr/>
                    <a:lstStyle/>
                    <a:p>
                      <a:r>
                        <a:rPr lang="en-US" sz="1400" dirty="0"/>
                        <a:t>Digital Audio</a:t>
                      </a:r>
                    </a:p>
                  </a:txBody>
                  <a:tcPr/>
                </a:tc>
                <a:tc>
                  <a:txBody>
                    <a:bodyPr/>
                    <a:lstStyle/>
                    <a:p>
                      <a:r>
                        <a:rPr lang="en-US" sz="1400" dirty="0"/>
                        <a:t>Most audio devices, such as stereo consoles, TVs, and speakers require analog audio. </a:t>
                      </a:r>
                    </a:p>
                    <a:p>
                      <a:endParaRPr lang="en-US" sz="1400" dirty="0"/>
                    </a:p>
                    <a:p>
                      <a:r>
                        <a:rPr lang="en-US" sz="1400" dirty="0"/>
                        <a:t>Newer devices, such as some CD players, DVD players, and HDTVs, are capable of processing digital audio signals.</a:t>
                      </a:r>
                    </a:p>
                  </a:txBody>
                  <a:tcPr/>
                </a:tc>
                <a:extLst>
                  <a:ext uri="{0D108BD9-81ED-4DB2-BD59-A6C34878D82A}">
                    <a16:rowId xmlns:a16="http://schemas.microsoft.com/office/drawing/2014/main" val="1214195784"/>
                  </a:ext>
                </a:extLst>
              </a:tr>
              <a:tr h="452487">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3A3A3A"/>
                          </a:solidFill>
                        </a:rPr>
                        <a:t>Digital audio support in a sound card:</a:t>
                      </a:r>
                    </a:p>
                  </a:txBody>
                  <a:tcPr>
                    <a:solidFill>
                      <a:srgbClr val="5B9BD5"/>
                    </a:solidFill>
                  </a:tcPr>
                </a:tc>
                <a:extLst>
                  <a:ext uri="{0D108BD9-81ED-4DB2-BD59-A6C34878D82A}">
                    <a16:rowId xmlns:a16="http://schemas.microsoft.com/office/drawing/2014/main" val="3550284012"/>
                  </a:ext>
                </a:extLst>
              </a:tr>
              <a:tr h="452486">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Allows you to play digital audio directly from an internal CD player</a:t>
                      </a:r>
                    </a:p>
                  </a:txBody>
                  <a:tcPr/>
                </a:tc>
                <a:extLst>
                  <a:ext uri="{0D108BD9-81ED-4DB2-BD59-A6C34878D82A}">
                    <a16:rowId xmlns:a16="http://schemas.microsoft.com/office/drawing/2014/main" val="2458582262"/>
                  </a:ext>
                </a:extLst>
              </a:tr>
              <a:tr h="461914">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Allows for compression of audio data to support Dolby Digital or DTS surround sound</a:t>
                      </a:r>
                    </a:p>
                  </a:txBody>
                  <a:tcPr/>
                </a:tc>
                <a:extLst>
                  <a:ext uri="{0D108BD9-81ED-4DB2-BD59-A6C34878D82A}">
                    <a16:rowId xmlns:a16="http://schemas.microsoft.com/office/drawing/2014/main" val="3725884855"/>
                  </a:ext>
                </a:extLst>
              </a:tr>
              <a:tr h="782001">
                <a:tc vMerge="1">
                  <a:txBody>
                    <a:bodyPr/>
                    <a:lstStyle/>
                    <a:p>
                      <a:endParaRPr lang="en-US" sz="1400" dirty="0"/>
                    </a:p>
                  </a:txBody>
                  <a:tcPr/>
                </a:tc>
                <a:tc>
                  <a:txBody>
                    <a:bodyPr/>
                    <a:lstStyle/>
                    <a:p>
                      <a:r>
                        <a:rPr lang="en-US" sz="1400" dirty="0"/>
                        <a:t>Can use fiber optic cables to eliminate electrical interference</a:t>
                      </a:r>
                    </a:p>
                  </a:txBody>
                  <a:tcPr/>
                </a:tc>
                <a:extLst>
                  <a:ext uri="{0D108BD9-81ED-4DB2-BD59-A6C34878D82A}">
                    <a16:rowId xmlns:a16="http://schemas.microsoft.com/office/drawing/2014/main" val="3956556759"/>
                  </a:ext>
                </a:extLst>
              </a:tr>
            </a:tbl>
          </a:graphicData>
        </a:graphic>
      </p:graphicFrame>
    </p:spTree>
    <p:extLst>
      <p:ext uri="{BB962C8B-B14F-4D97-AF65-F5344CB8AC3E}">
        <p14:creationId xmlns:p14="http://schemas.microsoft.com/office/powerpoint/2010/main" val="1786052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873712" y="127448"/>
            <a:ext cx="4428136" cy="523220"/>
          </a:xfrm>
          <a:prstGeom prst="rect">
            <a:avLst/>
          </a:prstGeom>
          <a:noFill/>
        </p:spPr>
        <p:txBody>
          <a:bodyPr wrap="none" rtlCol="0">
            <a:spAutoFit/>
          </a:bodyPr>
          <a:lstStyle/>
          <a:p>
            <a:pPr algn="ctr"/>
            <a:r>
              <a:rPr lang="en-US" sz="2800" b="1" dirty="0"/>
              <a:t>3.13 Audio Cards: Continued</a:t>
            </a:r>
            <a:endParaRPr lang="en-US" sz="2800" dirty="0"/>
          </a:p>
        </p:txBody>
      </p:sp>
      <p:sp>
        <p:nvSpPr>
          <p:cNvPr id="6" name="TextBox 5"/>
          <p:cNvSpPr txBox="1"/>
          <p:nvPr/>
        </p:nvSpPr>
        <p:spPr>
          <a:xfrm>
            <a:off x="769130" y="740005"/>
            <a:ext cx="10637300" cy="369332"/>
          </a:xfrm>
          <a:prstGeom prst="rect">
            <a:avLst/>
          </a:prstGeom>
          <a:noFill/>
        </p:spPr>
        <p:txBody>
          <a:bodyPr wrap="square" rtlCol="0">
            <a:spAutoFit/>
          </a:bodyPr>
          <a:lstStyle/>
          <a:p>
            <a:r>
              <a:rPr lang="en-US" b="1" dirty="0"/>
              <a:t>When purchasing a sound card, be aware of the following considerations:</a:t>
            </a:r>
            <a:endParaRPr lang="en-US" dirty="0"/>
          </a:p>
        </p:txBody>
      </p:sp>
      <p:graphicFrame>
        <p:nvGraphicFramePr>
          <p:cNvPr id="2" name="Table 1">
            <a:extLst>
              <a:ext uri="{FF2B5EF4-FFF2-40B4-BE49-F238E27FC236}">
                <a16:creationId xmlns:a16="http://schemas.microsoft.com/office/drawing/2014/main" id="{B9E864C2-84A3-40EC-A3E8-7A036CE1DEE4}"/>
              </a:ext>
            </a:extLst>
          </p:cNvPr>
          <p:cNvGraphicFramePr>
            <a:graphicFrameLocks noGrp="1"/>
          </p:cNvGraphicFramePr>
          <p:nvPr>
            <p:extLst>
              <p:ext uri="{D42A27DB-BD31-4B8C-83A1-F6EECF244321}">
                <p14:modId xmlns:p14="http://schemas.microsoft.com/office/powerpoint/2010/main" val="140548065"/>
              </p:ext>
            </p:extLst>
          </p:nvPr>
        </p:nvGraphicFramePr>
        <p:xfrm>
          <a:off x="769130" y="1300898"/>
          <a:ext cx="7592445" cy="4817097"/>
        </p:xfrm>
        <a:graphic>
          <a:graphicData uri="http://schemas.openxmlformats.org/drawingml/2006/table">
            <a:tbl>
              <a:tblPr firstRow="1" bandRow="1">
                <a:tableStyleId>{5C22544A-7EE6-4342-B048-85BDC9FD1C3A}</a:tableStyleId>
              </a:tblPr>
              <a:tblGrid>
                <a:gridCol w="7592445">
                  <a:extLst>
                    <a:ext uri="{9D8B030D-6E8A-4147-A177-3AD203B41FA5}">
                      <a16:colId xmlns:a16="http://schemas.microsoft.com/office/drawing/2014/main" val="3624726204"/>
                    </a:ext>
                  </a:extLst>
                </a:gridCol>
              </a:tblGrid>
              <a:tr h="742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Sound cards support digital audio in the following ways:</a:t>
                      </a:r>
                    </a:p>
                  </a:txBody>
                  <a:tcPr/>
                </a:tc>
                <a:extLst>
                  <a:ext uri="{0D108BD9-81ED-4DB2-BD59-A6C34878D82A}">
                    <a16:rowId xmlns:a16="http://schemas.microsoft.com/office/drawing/2014/main" val="2460688960"/>
                  </a:ext>
                </a:extLst>
              </a:tr>
              <a:tr h="1295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 internal connector on the sound card connects to a digital audio output connector on a CD/DVD drive.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Through this connection, you can play CDs directly through the sound card.</a:t>
                      </a:r>
                    </a:p>
                    <a:p>
                      <a:endParaRPr lang="en-US" sz="1400" dirty="0"/>
                    </a:p>
                  </a:txBody>
                  <a:tcPr/>
                </a:tc>
                <a:extLst>
                  <a:ext uri="{0D108BD9-81ED-4DB2-BD59-A6C34878D82A}">
                    <a16:rowId xmlns:a16="http://schemas.microsoft.com/office/drawing/2014/main" val="3058912073"/>
                  </a:ext>
                </a:extLst>
              </a:tr>
              <a:tr h="1315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 internal connector on the sound card sends HD audio, such as from a DVD or Blu-ray disc, to an audio pass-through on a video card.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This allows the HD audio signal to be combined with the video signal through an HDMI connector.</a:t>
                      </a:r>
                    </a:p>
                    <a:p>
                      <a:endParaRPr lang="en-US" sz="1400" dirty="0"/>
                    </a:p>
                  </a:txBody>
                  <a:tcPr/>
                </a:tc>
                <a:extLst>
                  <a:ext uri="{0D108BD9-81ED-4DB2-BD59-A6C34878D82A}">
                    <a16:rowId xmlns:a16="http://schemas.microsoft.com/office/drawing/2014/main" val="1327548539"/>
                  </a:ext>
                </a:extLst>
              </a:tr>
              <a:tr h="1463846">
                <a:tc>
                  <a:txBody>
                    <a:bodyPr/>
                    <a:lstStyle/>
                    <a:p>
                      <a:r>
                        <a:rPr lang="en-US" sz="1400" dirty="0"/>
                        <a:t>Sony/Philips Digital Interface Format (S/PDIF) is a consumer standard for digital audio. </a:t>
                      </a:r>
                    </a:p>
                    <a:p>
                      <a:endParaRPr lang="en-US" sz="1400" dirty="0"/>
                    </a:p>
                    <a:p>
                      <a:pPr marL="285750" indent="-285750">
                        <a:buFont typeface="Arial" panose="020B0604020202020204" pitchFamily="34" charset="0"/>
                        <a:buChar char="•"/>
                      </a:pPr>
                      <a:r>
                        <a:rPr lang="en-US" sz="1400" dirty="0"/>
                        <a:t>These are either optical or coaxial external connectors and allow input and output between other digital audio-capable devices.</a:t>
                      </a:r>
                    </a:p>
                  </a:txBody>
                  <a:tcPr/>
                </a:tc>
                <a:extLst>
                  <a:ext uri="{0D108BD9-81ED-4DB2-BD59-A6C34878D82A}">
                    <a16:rowId xmlns:a16="http://schemas.microsoft.com/office/drawing/2014/main" val="1926666419"/>
                  </a:ext>
                </a:extLst>
              </a:tr>
            </a:tbl>
          </a:graphicData>
        </a:graphic>
      </p:graphicFrame>
    </p:spTree>
    <p:extLst>
      <p:ext uri="{BB962C8B-B14F-4D97-AF65-F5344CB8AC3E}">
        <p14:creationId xmlns:p14="http://schemas.microsoft.com/office/powerpoint/2010/main" val="303473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483837" y="204393"/>
            <a:ext cx="2802819" cy="523220"/>
          </a:xfrm>
          <a:prstGeom prst="rect">
            <a:avLst/>
          </a:prstGeom>
          <a:noFill/>
        </p:spPr>
        <p:txBody>
          <a:bodyPr wrap="none" rtlCol="0">
            <a:spAutoFit/>
          </a:bodyPr>
          <a:lstStyle/>
          <a:p>
            <a:pPr algn="ctr"/>
            <a:r>
              <a:rPr lang="en-US" sz="2800" b="1" dirty="0"/>
              <a:t>3.13 Audio Cards:</a:t>
            </a:r>
            <a:endParaRPr lang="en-US" sz="2800" dirty="0"/>
          </a:p>
        </p:txBody>
      </p:sp>
      <p:sp>
        <p:nvSpPr>
          <p:cNvPr id="6" name="TextBox 5"/>
          <p:cNvSpPr txBox="1"/>
          <p:nvPr/>
        </p:nvSpPr>
        <p:spPr>
          <a:xfrm>
            <a:off x="656011" y="727613"/>
            <a:ext cx="10703288" cy="369332"/>
          </a:xfrm>
          <a:prstGeom prst="rect">
            <a:avLst/>
          </a:prstGeom>
          <a:noFill/>
        </p:spPr>
        <p:txBody>
          <a:bodyPr wrap="square" rtlCol="0">
            <a:spAutoFit/>
          </a:bodyPr>
          <a:lstStyle/>
          <a:p>
            <a:r>
              <a:rPr lang="en-US" b="1" dirty="0"/>
              <a:t>When purchasing a sound card, be aware of the following considerations:	</a:t>
            </a:r>
            <a:r>
              <a:rPr lang="en-US" dirty="0"/>
              <a:t>	</a:t>
            </a:r>
            <a:endParaRPr lang="en-US" sz="800" dirty="0"/>
          </a:p>
        </p:txBody>
      </p:sp>
      <p:graphicFrame>
        <p:nvGraphicFramePr>
          <p:cNvPr id="2" name="Table 1">
            <a:extLst>
              <a:ext uri="{FF2B5EF4-FFF2-40B4-BE49-F238E27FC236}">
                <a16:creationId xmlns:a16="http://schemas.microsoft.com/office/drawing/2014/main" id="{49185F51-DD40-404A-9DFB-39F368185111}"/>
              </a:ext>
            </a:extLst>
          </p:cNvPr>
          <p:cNvGraphicFramePr>
            <a:graphicFrameLocks noGrp="1"/>
          </p:cNvGraphicFramePr>
          <p:nvPr>
            <p:extLst>
              <p:ext uri="{D42A27DB-BD31-4B8C-83A1-F6EECF244321}">
                <p14:modId xmlns:p14="http://schemas.microsoft.com/office/powerpoint/2010/main" val="2970212924"/>
              </p:ext>
            </p:extLst>
          </p:nvPr>
        </p:nvGraphicFramePr>
        <p:xfrm>
          <a:off x="6096000" y="1250832"/>
          <a:ext cx="5439990" cy="5083978"/>
        </p:xfrm>
        <a:graphic>
          <a:graphicData uri="http://schemas.openxmlformats.org/drawingml/2006/table">
            <a:tbl>
              <a:tblPr firstRow="1" bandRow="1">
                <a:tableStyleId>{5C22544A-7EE6-4342-B048-85BDC9FD1C3A}</a:tableStyleId>
              </a:tblPr>
              <a:tblGrid>
                <a:gridCol w="862713">
                  <a:extLst>
                    <a:ext uri="{9D8B030D-6E8A-4147-A177-3AD203B41FA5}">
                      <a16:colId xmlns:a16="http://schemas.microsoft.com/office/drawing/2014/main" val="3042953450"/>
                    </a:ext>
                  </a:extLst>
                </a:gridCol>
                <a:gridCol w="4577277">
                  <a:extLst>
                    <a:ext uri="{9D8B030D-6E8A-4147-A177-3AD203B41FA5}">
                      <a16:colId xmlns:a16="http://schemas.microsoft.com/office/drawing/2014/main" val="168043264"/>
                    </a:ext>
                  </a:extLst>
                </a:gridCol>
              </a:tblGrid>
              <a:tr h="52490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Sound card drivers and other software save digital audio into several different file types. Common file types include:</a:t>
                      </a:r>
                    </a:p>
                  </a:txBody>
                  <a:tcPr/>
                </a:tc>
                <a:tc hMerge="1">
                  <a:txBody>
                    <a:bodyPr/>
                    <a:lstStyle/>
                    <a:p>
                      <a:endParaRPr lang="en-US"/>
                    </a:p>
                  </a:txBody>
                  <a:tcPr/>
                </a:tc>
                <a:extLst>
                  <a:ext uri="{0D108BD9-81ED-4DB2-BD59-A6C34878D82A}">
                    <a16:rowId xmlns:a16="http://schemas.microsoft.com/office/drawing/2014/main" val="692412169"/>
                  </a:ext>
                </a:extLst>
              </a:tr>
              <a:tr h="578340">
                <a:tc>
                  <a:txBody>
                    <a:bodyPr/>
                    <a:lstStyle/>
                    <a:p>
                      <a:pPr marL="285750" lvl="0" indent="-285750">
                        <a:lnSpc>
                          <a:spcPct val="150000"/>
                        </a:lnSpc>
                        <a:buFont typeface="Courier New" panose="02070309020205020404" pitchFamily="49" charset="0"/>
                        <a:buChar char="o"/>
                      </a:pPr>
                      <a:r>
                        <a:rPr lang="en-US" sz="1300" dirty="0"/>
                        <a:t>WAV</a:t>
                      </a:r>
                    </a:p>
                  </a:txBody>
                  <a:tcPr/>
                </a:tc>
                <a:tc>
                  <a:txBody>
                    <a:bodyPr/>
                    <a:lstStyle/>
                    <a:p>
                      <a:pPr marL="0" lvl="0" indent="0">
                        <a:lnSpc>
                          <a:spcPct val="150000"/>
                        </a:lnSpc>
                        <a:buFont typeface="Courier New" panose="02070309020205020404" pitchFamily="49" charset="0"/>
                        <a:buNone/>
                      </a:pPr>
                      <a:r>
                        <a:rPr lang="en-US" sz="1300" dirty="0"/>
                        <a:t>(Windows standard), a widely used and compatible file type</a:t>
                      </a:r>
                    </a:p>
                  </a:txBody>
                  <a:tcPr/>
                </a:tc>
                <a:extLst>
                  <a:ext uri="{0D108BD9-81ED-4DB2-BD59-A6C34878D82A}">
                    <a16:rowId xmlns:a16="http://schemas.microsoft.com/office/drawing/2014/main" val="18395340"/>
                  </a:ext>
                </a:extLst>
              </a:tr>
              <a:tr h="738144">
                <a:tc>
                  <a:txBody>
                    <a:bodyPr/>
                    <a:lstStyle/>
                    <a:p>
                      <a:pPr marL="285750" lvl="0" indent="-285750">
                        <a:lnSpc>
                          <a:spcPct val="150000"/>
                        </a:lnSpc>
                        <a:buFont typeface="Courier New" panose="02070309020205020404" pitchFamily="49" charset="0"/>
                        <a:buChar char="o"/>
                      </a:pPr>
                      <a:r>
                        <a:rPr lang="en-US" sz="1300" dirty="0"/>
                        <a:t>AIFF</a:t>
                      </a:r>
                    </a:p>
                  </a:txBody>
                  <a:tcPr/>
                </a:tc>
                <a:tc>
                  <a:txBody>
                    <a:bodyPr/>
                    <a:lstStyle/>
                    <a:p>
                      <a:pPr marL="0" lvl="0" indent="0">
                        <a:lnSpc>
                          <a:spcPct val="150000"/>
                        </a:lnSpc>
                        <a:buFont typeface="Courier New" panose="02070309020205020404" pitchFamily="49" charset="0"/>
                        <a:buNone/>
                      </a:pPr>
                      <a:r>
                        <a:rPr lang="en-US" sz="1300" dirty="0"/>
                        <a:t>(Audio Interchange File Format), the Macintosh equivalent of the WAV</a:t>
                      </a:r>
                    </a:p>
                  </a:txBody>
                  <a:tcPr/>
                </a:tc>
                <a:extLst>
                  <a:ext uri="{0D108BD9-81ED-4DB2-BD59-A6C34878D82A}">
                    <a16:rowId xmlns:a16="http://schemas.microsoft.com/office/drawing/2014/main" val="1360340390"/>
                  </a:ext>
                </a:extLst>
              </a:tr>
              <a:tr h="503258">
                <a:tc>
                  <a:txBody>
                    <a:bodyPr/>
                    <a:lstStyle/>
                    <a:p>
                      <a:pPr marL="285750" lvl="0" indent="-285750">
                        <a:lnSpc>
                          <a:spcPct val="150000"/>
                        </a:lnSpc>
                        <a:buFont typeface="Courier New" panose="02070309020205020404" pitchFamily="49" charset="0"/>
                        <a:buChar char="o"/>
                      </a:pPr>
                      <a:r>
                        <a:rPr lang="en-US" sz="1300" dirty="0"/>
                        <a:t>AU</a:t>
                      </a:r>
                    </a:p>
                  </a:txBody>
                  <a:tcPr/>
                </a:tc>
                <a:tc>
                  <a:txBody>
                    <a:bodyPr/>
                    <a:lstStyle/>
                    <a:p>
                      <a:pPr marL="0" lvl="0" indent="0">
                        <a:lnSpc>
                          <a:spcPct val="150000"/>
                        </a:lnSpc>
                        <a:buFont typeface="Courier New" panose="02070309020205020404" pitchFamily="49" charset="0"/>
                        <a:buNone/>
                      </a:pPr>
                      <a:r>
                        <a:rPr lang="en-US" sz="1300" dirty="0"/>
                        <a:t> (UNIX standard), supported by most web browsers</a:t>
                      </a:r>
                    </a:p>
                  </a:txBody>
                  <a:tcPr/>
                </a:tc>
                <a:extLst>
                  <a:ext uri="{0D108BD9-81ED-4DB2-BD59-A6C34878D82A}">
                    <a16:rowId xmlns:a16="http://schemas.microsoft.com/office/drawing/2014/main" val="3528844411"/>
                  </a:ext>
                </a:extLst>
              </a:tr>
              <a:tr h="738144">
                <a:tc>
                  <a:txBody>
                    <a:bodyPr/>
                    <a:lstStyle/>
                    <a:p>
                      <a:pPr marL="285750" lvl="0" indent="-285750">
                        <a:lnSpc>
                          <a:spcPct val="150000"/>
                        </a:lnSpc>
                        <a:buFont typeface="Courier New" panose="02070309020205020404" pitchFamily="49" charset="0"/>
                        <a:buChar char="o"/>
                      </a:pPr>
                      <a:r>
                        <a:rPr lang="en-US" sz="1300" dirty="0"/>
                        <a:t>MP3</a:t>
                      </a:r>
                    </a:p>
                  </a:txBody>
                  <a:tcPr/>
                </a:tc>
                <a:tc>
                  <a:txBody>
                    <a:bodyPr/>
                    <a:lstStyle/>
                    <a:p>
                      <a:pPr marL="0" lvl="0" indent="0">
                        <a:lnSpc>
                          <a:spcPct val="150000"/>
                        </a:lnSpc>
                        <a:buFont typeface="Courier New" panose="02070309020205020404" pitchFamily="49" charset="0"/>
                        <a:buNone/>
                      </a:pPr>
                      <a:r>
                        <a:rPr lang="en-US" sz="1300" dirty="0"/>
                        <a:t> (MPEG-2 Layer III), a highly effective audio compression standard</a:t>
                      </a:r>
                    </a:p>
                  </a:txBody>
                  <a:tcPr/>
                </a:tc>
                <a:extLst>
                  <a:ext uri="{0D108BD9-81ED-4DB2-BD59-A6C34878D82A}">
                    <a16:rowId xmlns:a16="http://schemas.microsoft.com/office/drawing/2014/main" val="384013288"/>
                  </a:ext>
                </a:extLst>
              </a:tr>
              <a:tr h="738144">
                <a:tc>
                  <a:txBody>
                    <a:bodyPr/>
                    <a:lstStyle/>
                    <a:p>
                      <a:pPr marL="285750" lvl="0" indent="-285750">
                        <a:lnSpc>
                          <a:spcPct val="150000"/>
                        </a:lnSpc>
                        <a:buFont typeface="Courier New" panose="02070309020205020404" pitchFamily="49" charset="0"/>
                        <a:buChar char="o"/>
                      </a:pPr>
                      <a:r>
                        <a:rPr lang="en-US" sz="1300" dirty="0"/>
                        <a:t>AAC</a:t>
                      </a:r>
                    </a:p>
                  </a:txBody>
                  <a:tcPr/>
                </a:tc>
                <a:tc>
                  <a:txBody>
                    <a:bodyPr/>
                    <a:lstStyle/>
                    <a:p>
                      <a:pPr marL="0" lvl="0" indent="0">
                        <a:lnSpc>
                          <a:spcPct val="150000"/>
                        </a:lnSpc>
                        <a:buFont typeface="Courier New" panose="02070309020205020404" pitchFamily="49" charset="0"/>
                        <a:buNone/>
                      </a:pPr>
                      <a:r>
                        <a:rPr lang="en-US" sz="1300" dirty="0"/>
                        <a:t> (Advanced Audio Coding), also known as MPEG-2, a compression expected to replace MP3</a:t>
                      </a:r>
                    </a:p>
                  </a:txBody>
                  <a:tcPr/>
                </a:tc>
                <a:extLst>
                  <a:ext uri="{0D108BD9-81ED-4DB2-BD59-A6C34878D82A}">
                    <a16:rowId xmlns:a16="http://schemas.microsoft.com/office/drawing/2014/main" val="3609504609"/>
                  </a:ext>
                </a:extLst>
              </a:tr>
              <a:tr h="738144">
                <a:tc>
                  <a:txBody>
                    <a:bodyPr/>
                    <a:lstStyle/>
                    <a:p>
                      <a:pPr marL="285750" lvl="0" indent="-285750">
                        <a:lnSpc>
                          <a:spcPct val="150000"/>
                        </a:lnSpc>
                        <a:buFont typeface="Courier New" panose="02070309020205020404" pitchFamily="49" charset="0"/>
                        <a:buChar char="o"/>
                      </a:pPr>
                      <a:r>
                        <a:rPr lang="en-US" sz="1300" dirty="0"/>
                        <a:t>WMA</a:t>
                      </a:r>
                    </a:p>
                  </a:txBody>
                  <a:tcPr/>
                </a:tc>
                <a:tc>
                  <a:txBody>
                    <a:bodyPr/>
                    <a:lstStyle/>
                    <a:p>
                      <a:pPr marL="0" lvl="0" indent="0">
                        <a:lnSpc>
                          <a:spcPct val="150000"/>
                        </a:lnSpc>
                        <a:buFont typeface="Courier New" panose="02070309020205020404" pitchFamily="49" charset="0"/>
                        <a:buNone/>
                      </a:pPr>
                      <a:r>
                        <a:rPr lang="en-US" sz="1300" dirty="0"/>
                        <a:t> (Windows Media Audio), a highly compatible standard developed to compete with Real Audio</a:t>
                      </a:r>
                    </a:p>
                  </a:txBody>
                  <a:tcPr/>
                </a:tc>
                <a:extLst>
                  <a:ext uri="{0D108BD9-81ED-4DB2-BD59-A6C34878D82A}">
                    <a16:rowId xmlns:a16="http://schemas.microsoft.com/office/drawing/2014/main" val="3330189103"/>
                  </a:ext>
                </a:extLst>
              </a:tr>
              <a:tr h="524902">
                <a:tc>
                  <a:txBody>
                    <a:bodyPr/>
                    <a:lstStyle/>
                    <a:p>
                      <a:pPr marL="285750" lvl="0" indent="-285750">
                        <a:lnSpc>
                          <a:spcPct val="150000"/>
                        </a:lnSpc>
                        <a:buFont typeface="Courier New" panose="02070309020205020404" pitchFamily="49" charset="0"/>
                        <a:buChar char="o"/>
                      </a:pPr>
                      <a:r>
                        <a:rPr lang="en-US" sz="1300" dirty="0"/>
                        <a:t>MIDI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not a true audio file, but contains data to reproduce sounds through electronic synthesis</a:t>
                      </a:r>
                    </a:p>
                  </a:txBody>
                  <a:tcPr/>
                </a:tc>
                <a:extLst>
                  <a:ext uri="{0D108BD9-81ED-4DB2-BD59-A6C34878D82A}">
                    <a16:rowId xmlns:a16="http://schemas.microsoft.com/office/drawing/2014/main" val="2205063991"/>
                  </a:ext>
                </a:extLst>
              </a:tr>
            </a:tbl>
          </a:graphicData>
        </a:graphic>
      </p:graphicFrame>
      <p:graphicFrame>
        <p:nvGraphicFramePr>
          <p:cNvPr id="3" name="Table 2">
            <a:extLst>
              <a:ext uri="{FF2B5EF4-FFF2-40B4-BE49-F238E27FC236}">
                <a16:creationId xmlns:a16="http://schemas.microsoft.com/office/drawing/2014/main" id="{FCC3362E-5844-4A55-A518-DE027DAEEFC7}"/>
              </a:ext>
            </a:extLst>
          </p:cNvPr>
          <p:cNvGraphicFramePr>
            <a:graphicFrameLocks noGrp="1"/>
          </p:cNvGraphicFramePr>
          <p:nvPr>
            <p:extLst>
              <p:ext uri="{D42A27DB-BD31-4B8C-83A1-F6EECF244321}">
                <p14:modId xmlns:p14="http://schemas.microsoft.com/office/powerpoint/2010/main" val="1103087578"/>
              </p:ext>
            </p:extLst>
          </p:nvPr>
        </p:nvGraphicFramePr>
        <p:xfrm>
          <a:off x="656011" y="1207954"/>
          <a:ext cx="5207461" cy="5126858"/>
        </p:xfrm>
        <a:graphic>
          <a:graphicData uri="http://schemas.openxmlformats.org/drawingml/2006/table">
            <a:tbl>
              <a:tblPr firstRow="1" bandRow="1">
                <a:tableStyleId>{5C22544A-7EE6-4342-B048-85BDC9FD1C3A}</a:tableStyleId>
              </a:tblPr>
              <a:tblGrid>
                <a:gridCol w="1126459">
                  <a:extLst>
                    <a:ext uri="{9D8B030D-6E8A-4147-A177-3AD203B41FA5}">
                      <a16:colId xmlns:a16="http://schemas.microsoft.com/office/drawing/2014/main" val="3030979120"/>
                    </a:ext>
                  </a:extLst>
                </a:gridCol>
                <a:gridCol w="4081002">
                  <a:extLst>
                    <a:ext uri="{9D8B030D-6E8A-4147-A177-3AD203B41FA5}">
                      <a16:colId xmlns:a16="http://schemas.microsoft.com/office/drawing/2014/main" val="4258506993"/>
                    </a:ext>
                  </a:extLst>
                </a:gridCol>
              </a:tblGrid>
              <a:tr h="621374">
                <a:tc>
                  <a:txBody>
                    <a:bodyPr/>
                    <a:lstStyle/>
                    <a:p>
                      <a:r>
                        <a:rPr lang="en-US" sz="1400" b="1" dirty="0"/>
                        <a:t>Component</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txBody>
                  <a:tcPr/>
                </a:tc>
                <a:extLst>
                  <a:ext uri="{0D108BD9-81ED-4DB2-BD59-A6C34878D82A}">
                    <a16:rowId xmlns:a16="http://schemas.microsoft.com/office/drawing/2014/main" val="2878732798"/>
                  </a:ext>
                </a:extLst>
              </a:tr>
              <a:tr h="819179">
                <a:tc>
                  <a:txBody>
                    <a:bodyPr/>
                    <a:lstStyle/>
                    <a:p>
                      <a:r>
                        <a:rPr lang="en-US" sz="1400" dirty="0"/>
                        <a:t>Additional Ports</a:t>
                      </a:r>
                    </a:p>
                  </a:txBody>
                  <a:tcPr/>
                </a:tc>
                <a:tc>
                  <a:txBody>
                    <a:bodyPr/>
                    <a:lstStyle/>
                    <a:p>
                      <a:r>
                        <a:rPr lang="en-US" sz="1400" dirty="0"/>
                        <a:t>In addition to audio input and output ports, some sound cards also include the following ports:</a:t>
                      </a:r>
                    </a:p>
                  </a:txBody>
                  <a:tcPr/>
                </a:tc>
                <a:extLst>
                  <a:ext uri="{0D108BD9-81ED-4DB2-BD59-A6C34878D82A}">
                    <a16:rowId xmlns:a16="http://schemas.microsoft.com/office/drawing/2014/main" val="1075562297"/>
                  </a:ext>
                </a:extLst>
              </a:tr>
              <a:tr h="3686305">
                <a:tc>
                  <a:txBody>
                    <a:bodyPr/>
                    <a:lstStyle/>
                    <a:p>
                      <a:endParaRPr lang="en-US" dirty="0"/>
                    </a:p>
                  </a:txBody>
                  <a:tcPr/>
                </a:tc>
                <a:tc>
                  <a:txBody>
                    <a:bodyPr/>
                    <a:lstStyle/>
                    <a:p>
                      <a:pPr marL="285750" lvl="0" indent="-285750">
                        <a:lnSpc>
                          <a:spcPct val="150000"/>
                        </a:lnSpc>
                        <a:buFont typeface="Courier New" panose="02070309020205020404" pitchFamily="49" charset="0"/>
                        <a:buChar char="o"/>
                      </a:pPr>
                      <a:r>
                        <a:rPr lang="en-US" sz="1400" dirty="0"/>
                        <a:t>MIDI port to interface with MIDI sound devices</a:t>
                      </a:r>
                    </a:p>
                    <a:p>
                      <a:pPr marL="285750" lvl="0" indent="-285750">
                        <a:lnSpc>
                          <a:spcPct val="150000"/>
                        </a:lnSpc>
                        <a:buFont typeface="Courier New" panose="02070309020205020404" pitchFamily="49" charset="0"/>
                        <a:buChar char="o"/>
                      </a:pPr>
                      <a:endParaRPr lang="en-US" sz="1400" dirty="0"/>
                    </a:p>
                    <a:p>
                      <a:pPr marL="285750" lvl="0" indent="-285750">
                        <a:lnSpc>
                          <a:spcPct val="150000"/>
                        </a:lnSpc>
                        <a:buFont typeface="Courier New" panose="02070309020205020404" pitchFamily="49" charset="0"/>
                        <a:buChar char="o"/>
                      </a:pPr>
                      <a:r>
                        <a:rPr lang="en-US" sz="1400" dirty="0"/>
                        <a:t>FireWire</a:t>
                      </a:r>
                    </a:p>
                    <a:p>
                      <a:pPr marL="285750" indent="-285750">
                        <a:lnSpc>
                          <a:spcPct val="150000"/>
                        </a:lnSpc>
                        <a:buFont typeface="Courier New" panose="02070309020205020404" pitchFamily="49" charset="0"/>
                        <a:buChar char="o"/>
                      </a:pPr>
                      <a:endParaRPr lang="en-US" sz="1400" dirty="0"/>
                    </a:p>
                    <a:p>
                      <a:pPr marL="285750" indent="-285750">
                        <a:lnSpc>
                          <a:spcPct val="150000"/>
                        </a:lnSpc>
                        <a:buFont typeface="Courier New" panose="02070309020205020404" pitchFamily="49" charset="0"/>
                        <a:buChar char="o"/>
                      </a:pPr>
                      <a:r>
                        <a:rPr lang="en-US" sz="1400" dirty="0"/>
                        <a:t>Some high-end audio cards include HDMI video processors and video output, combining the features of an audio card with a video card. </a:t>
                      </a:r>
                    </a:p>
                    <a:p>
                      <a:pPr marL="285750" indent="-285750">
                        <a:lnSpc>
                          <a:spcPct val="150000"/>
                        </a:lnSpc>
                        <a:buFont typeface="Courier New" panose="02070309020205020404" pitchFamily="49" charset="0"/>
                        <a:buChar char="o"/>
                      </a:pPr>
                      <a:endParaRPr lang="en-US" sz="1400" dirty="0"/>
                    </a:p>
                    <a:p>
                      <a:pPr marL="742950" lvl="1" indent="-285750">
                        <a:lnSpc>
                          <a:spcPct val="150000"/>
                        </a:lnSpc>
                        <a:buFont typeface="Arial" panose="020B0604020202020204" pitchFamily="34" charset="0"/>
                        <a:buChar char="•"/>
                      </a:pPr>
                      <a:r>
                        <a:rPr lang="en-US" sz="1400" dirty="0"/>
                        <a:t>The sound card might have 1 or 2 HDMI ports (for input and/or output).</a:t>
                      </a:r>
                    </a:p>
                  </a:txBody>
                  <a:tcPr/>
                </a:tc>
                <a:extLst>
                  <a:ext uri="{0D108BD9-81ED-4DB2-BD59-A6C34878D82A}">
                    <a16:rowId xmlns:a16="http://schemas.microsoft.com/office/drawing/2014/main" val="1651707222"/>
                  </a:ext>
                </a:extLst>
              </a:tr>
            </a:tbl>
          </a:graphicData>
        </a:graphic>
      </p:graphicFrame>
    </p:spTree>
    <p:extLst>
      <p:ext uri="{BB962C8B-B14F-4D97-AF65-F5344CB8AC3E}">
        <p14:creationId xmlns:p14="http://schemas.microsoft.com/office/powerpoint/2010/main" val="129732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3914854" cy="523220"/>
          </a:xfrm>
          <a:prstGeom prst="rect">
            <a:avLst/>
          </a:prstGeom>
          <a:noFill/>
        </p:spPr>
        <p:txBody>
          <a:bodyPr wrap="none" rtlCol="0">
            <a:spAutoFit/>
          </a:bodyPr>
          <a:lstStyle/>
          <a:p>
            <a:r>
              <a:rPr lang="en-US" sz="2800" b="1" dirty="0"/>
              <a:t>3.7 Memory: (continued)</a:t>
            </a:r>
          </a:p>
        </p:txBody>
      </p:sp>
      <p:sp>
        <p:nvSpPr>
          <p:cNvPr id="6" name="TextBox 5"/>
          <p:cNvSpPr txBox="1"/>
          <p:nvPr/>
        </p:nvSpPr>
        <p:spPr>
          <a:xfrm>
            <a:off x="297893" y="778446"/>
            <a:ext cx="11610821" cy="584775"/>
          </a:xfrm>
          <a:prstGeom prst="rect">
            <a:avLst/>
          </a:prstGeom>
          <a:noFill/>
        </p:spPr>
        <p:txBody>
          <a:bodyPr wrap="square" rtlCol="0">
            <a:spAutoFit/>
          </a:bodyPr>
          <a:lstStyle/>
          <a:p>
            <a:r>
              <a:rPr lang="en-US" sz="1600" b="1" dirty="0"/>
              <a:t>All system memory used in personal computers is DRAM. Individual DRAM chips are packaged onto a board that contains circuitry for reading and writing to the memory. You should be aware of the following standards for DRAM:</a:t>
            </a:r>
          </a:p>
        </p:txBody>
      </p:sp>
      <p:graphicFrame>
        <p:nvGraphicFramePr>
          <p:cNvPr id="5" name="Table 4"/>
          <p:cNvGraphicFramePr>
            <a:graphicFrameLocks noGrp="1"/>
          </p:cNvGraphicFramePr>
          <p:nvPr>
            <p:extLst>
              <p:ext uri="{D42A27DB-BD31-4B8C-83A1-F6EECF244321}">
                <p14:modId xmlns:p14="http://schemas.microsoft.com/office/powerpoint/2010/main" val="2602906360"/>
              </p:ext>
            </p:extLst>
          </p:nvPr>
        </p:nvGraphicFramePr>
        <p:xfrm>
          <a:off x="569606" y="1469491"/>
          <a:ext cx="11067393" cy="4999812"/>
        </p:xfrm>
        <a:graphic>
          <a:graphicData uri="http://schemas.openxmlformats.org/drawingml/2006/table">
            <a:tbl>
              <a:tblPr firstRow="1" bandRow="1">
                <a:tableStyleId>{5C22544A-7EE6-4342-B048-85BDC9FD1C3A}</a:tableStyleId>
              </a:tblPr>
              <a:tblGrid>
                <a:gridCol w="1890790">
                  <a:extLst>
                    <a:ext uri="{9D8B030D-6E8A-4147-A177-3AD203B41FA5}">
                      <a16:colId xmlns:a16="http://schemas.microsoft.com/office/drawing/2014/main" val="20000"/>
                    </a:ext>
                  </a:extLst>
                </a:gridCol>
                <a:gridCol w="1178350">
                  <a:extLst>
                    <a:ext uri="{9D8B030D-6E8A-4147-A177-3AD203B41FA5}">
                      <a16:colId xmlns:a16="http://schemas.microsoft.com/office/drawing/2014/main" val="20001"/>
                    </a:ext>
                  </a:extLst>
                </a:gridCol>
                <a:gridCol w="791852">
                  <a:extLst>
                    <a:ext uri="{9D8B030D-6E8A-4147-A177-3AD203B41FA5}">
                      <a16:colId xmlns:a16="http://schemas.microsoft.com/office/drawing/2014/main" val="20002"/>
                    </a:ext>
                  </a:extLst>
                </a:gridCol>
                <a:gridCol w="7206401">
                  <a:extLst>
                    <a:ext uri="{9D8B030D-6E8A-4147-A177-3AD203B41FA5}">
                      <a16:colId xmlns:a16="http://schemas.microsoft.com/office/drawing/2014/main" val="20003"/>
                    </a:ext>
                  </a:extLst>
                </a:gridCol>
              </a:tblGrid>
              <a:tr h="675122">
                <a:tc>
                  <a:txBody>
                    <a:bodyPr/>
                    <a:lstStyle/>
                    <a:p>
                      <a:r>
                        <a:rPr lang="en-US" sz="1600" b="1" dirty="0"/>
                        <a:t>Hardware Image	</a:t>
                      </a:r>
                      <a:endParaRPr lang="en-US" sz="1600" dirty="0"/>
                    </a:p>
                  </a:txBody>
                  <a:tcPr/>
                </a:tc>
                <a:tc>
                  <a:txBody>
                    <a:bodyPr/>
                    <a:lstStyle/>
                    <a:p>
                      <a:r>
                        <a:rPr lang="en-US" sz="1600" b="1" dirty="0"/>
                        <a:t>Standard	</a:t>
                      </a:r>
                      <a:endParaRPr lang="en-US" sz="16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Description</a:t>
                      </a:r>
                    </a:p>
                    <a:p>
                      <a:endParaRPr lang="en-US" sz="1600" dirty="0"/>
                    </a:p>
                  </a:txBody>
                  <a:tcPr/>
                </a:tc>
                <a:tc hMerge="1">
                  <a:txBody>
                    <a:bodyPr/>
                    <a:lstStyle/>
                    <a:p>
                      <a:endParaRPr lang="en-US"/>
                    </a:p>
                  </a:txBody>
                  <a:tcPr/>
                </a:tc>
                <a:extLst>
                  <a:ext uri="{0D108BD9-81ED-4DB2-BD59-A6C34878D82A}">
                    <a16:rowId xmlns:a16="http://schemas.microsoft.com/office/drawing/2014/main" val="10000"/>
                  </a:ext>
                </a:extLst>
              </a:tr>
              <a:tr h="567056">
                <a:tc rowSpan="7">
                  <a:txBody>
                    <a:bodyPr/>
                    <a:lstStyle/>
                    <a:p>
                      <a:endParaRPr lang="en-US" sz="1400" dirty="0"/>
                    </a:p>
                  </a:txBody>
                  <a:tcPr/>
                </a:tc>
                <a:tc rowSpan="7">
                  <a:txBody>
                    <a:bodyPr/>
                    <a:lstStyle/>
                    <a:p>
                      <a:r>
                        <a:rPr lang="en-US" sz="1400" dirty="0"/>
                        <a:t>DDR4</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DDR4</a:t>
                      </a:r>
                      <a:r>
                        <a:rPr lang="en-US" sz="1400" dirty="0"/>
                        <a:t> doubles the data transfer rate of DDR3 for ten times the bandwidth of SDRAM.</a:t>
                      </a:r>
                    </a:p>
                  </a:txBody>
                  <a:tcPr/>
                </a:tc>
                <a:tc hMerge="1">
                  <a:txBody>
                    <a:bodyPr/>
                    <a:lstStyle/>
                    <a:p>
                      <a:endParaRPr lang="en-US"/>
                    </a:p>
                  </a:txBody>
                  <a:tcPr/>
                </a:tc>
                <a:extLst>
                  <a:ext uri="{0D108BD9-81ED-4DB2-BD59-A6C34878D82A}">
                    <a16:rowId xmlns:a16="http://schemas.microsoft.com/office/drawing/2014/main" val="10001"/>
                  </a:ext>
                </a:extLst>
              </a:tr>
              <a:tr h="362607">
                <a:tc vMerge="1">
                  <a:txBody>
                    <a:bodyPr/>
                    <a:lstStyle/>
                    <a:p>
                      <a:endParaRPr lang="en-US" dirty="0"/>
                    </a:p>
                  </a:txBody>
                  <a:tcPr/>
                </a:tc>
                <a:tc vMerge="1">
                  <a:txBody>
                    <a:bodyPr/>
                    <a:lstStyle/>
                    <a:p>
                      <a:endParaRPr lang="en-US" sz="1400" dirty="0"/>
                    </a:p>
                  </a:txBody>
                  <a:tcPr/>
                </a:tc>
                <a:tc gridSpan="2">
                  <a:txBody>
                    <a:bodyPr/>
                    <a:lstStyle/>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DDR4 accepts eight consecutive 64-bit words per bus clock cycle.</a:t>
                      </a:r>
                    </a:p>
                  </a:txBody>
                  <a:tcPr/>
                </a:tc>
                <a:tc hMerge="1">
                  <a:txBody>
                    <a:bodyPr/>
                    <a:lstStyle/>
                    <a:p>
                      <a:endParaRPr lang="en-US"/>
                    </a:p>
                  </a:txBody>
                  <a:tcPr/>
                </a:tc>
                <a:extLst>
                  <a:ext uri="{0D108BD9-81ED-4DB2-BD59-A6C34878D82A}">
                    <a16:rowId xmlns:a16="http://schemas.microsoft.com/office/drawing/2014/main" val="10002"/>
                  </a:ext>
                </a:extLst>
              </a:tr>
              <a:tr h="772510">
                <a:tc vMerge="1">
                  <a:txBody>
                    <a:bodyPr/>
                    <a:lstStyle/>
                    <a:p>
                      <a:endParaRPr lang="en-US" dirty="0"/>
                    </a:p>
                  </a:txBody>
                  <a:tcPr/>
                </a:tc>
                <a:tc vMerge="1">
                  <a:txBody>
                    <a:bodyPr/>
                    <a:lstStyle/>
                    <a:p>
                      <a:endParaRPr lang="en-US" sz="1400" dirty="0"/>
                    </a:p>
                  </a:txBody>
                  <a:tcPr/>
                </a:tc>
                <a:tc gridSpan="2">
                  <a:txBody>
                    <a:bodyPr/>
                    <a:lstStyle/>
                    <a:p>
                      <a:pPr marL="800100" lvl="1" indent="-342900">
                        <a:buFont typeface="+mj-lt"/>
                        <a:buAutoNum type="arabicPeriod" startAt="2"/>
                      </a:pPr>
                      <a:r>
                        <a:rPr lang="en-US" sz="1400" dirty="0"/>
                        <a:t>DDR4 operates at 1.2 volts at bus frequencies between 1066-2133 </a:t>
                      </a:r>
                      <a:r>
                        <a:rPr lang="en-US" sz="1400" dirty="0" err="1"/>
                        <a:t>MHz.</a:t>
                      </a:r>
                      <a:r>
                        <a:rPr lang="en-US" sz="1400" dirty="0"/>
                        <a:t> The internal memory frequency is about one-tenth that of the bus frequency (100-266 MHz).				</a:t>
                      </a:r>
                    </a:p>
                  </a:txBody>
                  <a:tcPr/>
                </a:tc>
                <a:tc hMerge="1">
                  <a:txBody>
                    <a:bodyPr/>
                    <a:lstStyle/>
                    <a:p>
                      <a:endParaRPr lang="en-US"/>
                    </a:p>
                  </a:txBody>
                  <a:tcPr/>
                </a:tc>
                <a:extLst>
                  <a:ext uri="{0D108BD9-81ED-4DB2-BD59-A6C34878D82A}">
                    <a16:rowId xmlns:a16="http://schemas.microsoft.com/office/drawing/2014/main" val="10003"/>
                  </a:ext>
                </a:extLst>
              </a:tr>
              <a:tr h="354198">
                <a:tc vMerge="1">
                  <a:txBody>
                    <a:bodyPr/>
                    <a:lstStyle/>
                    <a:p>
                      <a:endParaRPr lang="en-US"/>
                    </a:p>
                  </a:txBody>
                  <a:tcPr/>
                </a:tc>
                <a:tc vMerge="1">
                  <a:txBody>
                    <a:bodyPr/>
                    <a:lstStyle/>
                    <a:p>
                      <a:endParaRPr lang="en-US"/>
                    </a:p>
                  </a:txBody>
                  <a:tcPr/>
                </a:tc>
                <a:tc gridSpan="2">
                  <a:txBody>
                    <a:bodyPr/>
                    <a:lstStyle/>
                    <a:p>
                      <a:pPr marL="800100" marR="0" lvl="1"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dirty="0"/>
                        <a:t>DDR4 reduces the demand for power.</a:t>
                      </a:r>
                    </a:p>
                  </a:txBody>
                  <a:tcPr/>
                </a:tc>
                <a:tc hMerge="1">
                  <a:txBody>
                    <a:bodyPr/>
                    <a:lstStyle/>
                    <a:p>
                      <a:endParaRPr lang="en-US"/>
                    </a:p>
                  </a:txBody>
                  <a:tcPr/>
                </a:tc>
                <a:extLst>
                  <a:ext uri="{0D108BD9-81ED-4DB2-BD59-A6C34878D82A}">
                    <a16:rowId xmlns:a16="http://schemas.microsoft.com/office/drawing/2014/main" val="10004"/>
                  </a:ext>
                </a:extLst>
              </a:tr>
              <a:tr h="812450">
                <a:tc vMerge="1">
                  <a:txBody>
                    <a:bodyPr/>
                    <a:lstStyle/>
                    <a:p>
                      <a:endParaRPr lang="en-US"/>
                    </a:p>
                  </a:txBody>
                  <a:tcPr/>
                </a:tc>
                <a:tc vMerge="1">
                  <a:txBody>
                    <a:bodyPr/>
                    <a:lstStyle/>
                    <a:p>
                      <a:endParaRPr lang="en-US"/>
                    </a:p>
                  </a:txBody>
                  <a:tcPr/>
                </a:tc>
                <a:tc gridSpan="2">
                  <a:txBody>
                    <a:bodyPr/>
                    <a:lstStyle/>
                    <a:p>
                      <a:pPr marL="800100" marR="0" lvl="1"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400" dirty="0"/>
                        <a:t>DDR4 is not compatible with earlier types of random access memory (RAM) because of the different signaling voltages, physical interface, and other factors.</a:t>
                      </a:r>
                    </a:p>
                  </a:txBody>
                  <a:tcPr/>
                </a:tc>
                <a:tc hMerge="1">
                  <a:txBody>
                    <a:bodyPr/>
                    <a:lstStyle/>
                    <a:p>
                      <a:endParaRPr lang="en-US"/>
                    </a:p>
                  </a:txBody>
                  <a:tcPr/>
                </a:tc>
                <a:extLst>
                  <a:ext uri="{0D108BD9-81ED-4DB2-BD59-A6C34878D82A}">
                    <a16:rowId xmlns:a16="http://schemas.microsoft.com/office/drawing/2014/main" val="10005"/>
                  </a:ext>
                </a:extLst>
              </a:tr>
              <a:tr h="583325">
                <a:tc vMerge="1">
                  <a:txBody>
                    <a:bodyPr/>
                    <a:lstStyle/>
                    <a:p>
                      <a:endParaRPr lang="en-US"/>
                    </a:p>
                  </a:txBody>
                  <a:tcPr/>
                </a:tc>
                <a:tc vMerge="1">
                  <a:txBody>
                    <a:bodyPr/>
                    <a:lstStyle/>
                    <a:p>
                      <a:endParaRPr lang="en-US"/>
                    </a:p>
                  </a:txBody>
                  <a:tcPr/>
                </a:tc>
                <a:tc gridSpan="2">
                  <a:txBody>
                    <a:bodyPr/>
                    <a:lstStyle/>
                    <a:p>
                      <a:pPr marL="800100" lvl="1" indent="-342900">
                        <a:buFont typeface="+mj-lt"/>
                        <a:buAutoNum type="arabicPeriod" startAt="5"/>
                      </a:pPr>
                      <a:r>
                        <a:rPr lang="en-US" sz="1400" dirty="0"/>
                        <a:t>DDR4 theoretically allows for DIMMs of up to 512 GB in capacity, compared to the DDR3's theoretical maximum of 128 GB per DIMM.</a:t>
                      </a:r>
                    </a:p>
                  </a:txBody>
                  <a:tcPr/>
                </a:tc>
                <a:tc hMerge="1">
                  <a:txBody>
                    <a:bodyPr/>
                    <a:lstStyle/>
                    <a:p>
                      <a:endParaRPr lang="en-US"/>
                    </a:p>
                  </a:txBody>
                  <a:tcPr/>
                </a:tc>
                <a:extLst>
                  <a:ext uri="{0D108BD9-81ED-4DB2-BD59-A6C34878D82A}">
                    <a16:rowId xmlns:a16="http://schemas.microsoft.com/office/drawing/2014/main" val="10006"/>
                  </a:ext>
                </a:extLst>
              </a:tr>
              <a:tr h="872544">
                <a:tc vMerge="1">
                  <a:txBody>
                    <a:bodyPr/>
                    <a:lstStyle/>
                    <a:p>
                      <a:endParaRPr lang="en-US" dirty="0"/>
                    </a:p>
                  </a:txBody>
                  <a:tcPr/>
                </a:tc>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Note:</a:t>
                      </a:r>
                      <a:endParaRPr lang="en-US"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DDR is no longer used in modern motherboards, although you might encounter DDR memory in older systems.</a:t>
                      </a:r>
                    </a:p>
                  </a:txBody>
                  <a:tcPr/>
                </a:tc>
                <a:extLst>
                  <a:ext uri="{0D108BD9-81ED-4DB2-BD59-A6C34878D82A}">
                    <a16:rowId xmlns:a16="http://schemas.microsoft.com/office/drawing/2014/main" val="10007"/>
                  </a:ext>
                </a:extLst>
              </a:tr>
            </a:tbl>
          </a:graphicData>
        </a:graphic>
      </p:graphicFrame>
      <p:pic>
        <p:nvPicPr>
          <p:cNvPr id="2" name="Picture 1"/>
          <p:cNvPicPr>
            <a:picLocks noChangeAspect="1"/>
          </p:cNvPicPr>
          <p:nvPr/>
        </p:nvPicPr>
        <p:blipFill>
          <a:blip r:embed="rId2"/>
          <a:stretch>
            <a:fillRect/>
          </a:stretch>
        </p:blipFill>
        <p:spPr>
          <a:xfrm rot="16200000">
            <a:off x="-521449" y="3857235"/>
            <a:ext cx="4060064" cy="945234"/>
          </a:xfrm>
          <a:prstGeom prst="rect">
            <a:avLst/>
          </a:prstGeom>
        </p:spPr>
      </p:pic>
    </p:spTree>
    <p:extLst>
      <p:ext uri="{BB962C8B-B14F-4D97-AF65-F5344CB8AC3E}">
        <p14:creationId xmlns:p14="http://schemas.microsoft.com/office/powerpoint/2010/main" val="33752307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673073" y="149802"/>
            <a:ext cx="4757008" cy="523220"/>
          </a:xfrm>
          <a:prstGeom prst="rect">
            <a:avLst/>
          </a:prstGeom>
          <a:noFill/>
        </p:spPr>
        <p:txBody>
          <a:bodyPr wrap="none" rtlCol="0">
            <a:spAutoFit/>
          </a:bodyPr>
          <a:lstStyle/>
          <a:p>
            <a:pPr algn="ctr"/>
            <a:r>
              <a:rPr lang="en-US" sz="2800" b="1" dirty="0"/>
              <a:t>3.13.6 Sound Card Connectors:</a:t>
            </a:r>
          </a:p>
        </p:txBody>
      </p:sp>
      <p:sp>
        <p:nvSpPr>
          <p:cNvPr id="6" name="TextBox 5"/>
          <p:cNvSpPr txBox="1"/>
          <p:nvPr/>
        </p:nvSpPr>
        <p:spPr>
          <a:xfrm>
            <a:off x="477053" y="673022"/>
            <a:ext cx="11374151" cy="646331"/>
          </a:xfrm>
          <a:prstGeom prst="rect">
            <a:avLst/>
          </a:prstGeom>
          <a:noFill/>
        </p:spPr>
        <p:txBody>
          <a:bodyPr wrap="square" rtlCol="0">
            <a:spAutoFit/>
          </a:bodyPr>
          <a:lstStyle/>
          <a:p>
            <a:r>
              <a:rPr lang="en-US" b="1" dirty="0"/>
              <a:t>Sound cards provide input and output (I/O) ports for connecting external, audio-related devices to the computer. The most commonly found ports are described in the following table:</a:t>
            </a:r>
            <a:r>
              <a:rPr lang="en-US" dirty="0"/>
              <a:t>		</a:t>
            </a:r>
            <a:endParaRPr lang="en-US" i="1" dirty="0"/>
          </a:p>
        </p:txBody>
      </p:sp>
      <p:graphicFrame>
        <p:nvGraphicFramePr>
          <p:cNvPr id="7" name="Table 6"/>
          <p:cNvGraphicFramePr>
            <a:graphicFrameLocks noGrp="1"/>
          </p:cNvGraphicFramePr>
          <p:nvPr>
            <p:extLst>
              <p:ext uri="{D42A27DB-BD31-4B8C-83A1-F6EECF244321}">
                <p14:modId xmlns:p14="http://schemas.microsoft.com/office/powerpoint/2010/main" val="2260662823"/>
              </p:ext>
            </p:extLst>
          </p:nvPr>
        </p:nvGraphicFramePr>
        <p:xfrm>
          <a:off x="477053" y="1438788"/>
          <a:ext cx="11069854" cy="4952004"/>
        </p:xfrm>
        <a:graphic>
          <a:graphicData uri="http://schemas.openxmlformats.org/drawingml/2006/table">
            <a:tbl>
              <a:tblPr firstRow="1" bandRow="1">
                <a:tableStyleId>{5C22544A-7EE6-4342-B048-85BDC9FD1C3A}</a:tableStyleId>
              </a:tblPr>
              <a:tblGrid>
                <a:gridCol w="2935787">
                  <a:extLst>
                    <a:ext uri="{9D8B030D-6E8A-4147-A177-3AD203B41FA5}">
                      <a16:colId xmlns:a16="http://schemas.microsoft.com/office/drawing/2014/main" val="20000"/>
                    </a:ext>
                  </a:extLst>
                </a:gridCol>
                <a:gridCol w="504067">
                  <a:extLst>
                    <a:ext uri="{9D8B030D-6E8A-4147-A177-3AD203B41FA5}">
                      <a16:colId xmlns:a16="http://schemas.microsoft.com/office/drawing/2014/main" val="20001"/>
                    </a:ext>
                  </a:extLst>
                </a:gridCol>
                <a:gridCol w="504968">
                  <a:extLst>
                    <a:ext uri="{9D8B030D-6E8A-4147-A177-3AD203B41FA5}">
                      <a16:colId xmlns:a16="http://schemas.microsoft.com/office/drawing/2014/main" val="20002"/>
                    </a:ext>
                  </a:extLst>
                </a:gridCol>
                <a:gridCol w="873456">
                  <a:extLst>
                    <a:ext uri="{9D8B030D-6E8A-4147-A177-3AD203B41FA5}">
                      <a16:colId xmlns:a16="http://schemas.microsoft.com/office/drawing/2014/main" val="20003"/>
                    </a:ext>
                  </a:extLst>
                </a:gridCol>
                <a:gridCol w="6251576">
                  <a:extLst>
                    <a:ext uri="{9D8B030D-6E8A-4147-A177-3AD203B41FA5}">
                      <a16:colId xmlns:a16="http://schemas.microsoft.com/office/drawing/2014/main" val="20004"/>
                    </a:ext>
                  </a:extLst>
                </a:gridCol>
              </a:tblGrid>
              <a:tr h="603372">
                <a:tc>
                  <a:txBody>
                    <a:bodyPr/>
                    <a:lstStyle/>
                    <a:p>
                      <a:r>
                        <a:rPr lang="en-US" b="1" dirty="0"/>
                        <a:t>Port</a:t>
                      </a:r>
                      <a:endParaRPr lang="en-US" dirty="0"/>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6578">
                <a:tc rowSpan="8">
                  <a:txBody>
                    <a:bodyPr/>
                    <a:lstStyle/>
                    <a:p>
                      <a:r>
                        <a:rPr lang="en-US" dirty="0"/>
                        <a:t>Mini TRS	</a:t>
                      </a:r>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Mini TRS ports on the sound card accept 3.5mm plugs for analog audio I/O. The number of ports on the sound card depends on the type of I/O support (e.g., the number of speaker channels, 	microphone, or line in support).</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40619">
                <a:tc vMerge="1">
                  <a:txBody>
                    <a:bodyPr/>
                    <a:lstStyle/>
                    <a:p>
                      <a:endParaRPr lang="en-US" dirty="0"/>
                    </a:p>
                  </a:txBody>
                  <a:tcPr/>
                </a:tc>
                <a:tc gridSpan="4">
                  <a:txBody>
                    <a:bodyPr/>
                    <a:lstStyle/>
                    <a:p>
                      <a:r>
                        <a:rPr lang="en-US" dirty="0"/>
                        <a:t>Ports are often labeled with text or graphics to identify its function. Standardized color coding might also be helpful in determining the proper connection.</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47472">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accent2">
                        <a:lumMod val="60000"/>
                        <a:lumOff val="4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Pink</a:t>
                      </a:r>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Mic in (mic-level)</a:t>
                      </a:r>
                    </a:p>
                  </a:txBody>
                  <a:tcPr/>
                </a:tc>
                <a:extLst>
                  <a:ext uri="{0D108BD9-81ED-4DB2-BD59-A6C34878D82A}">
                    <a16:rowId xmlns:a16="http://schemas.microsoft.com/office/drawing/2014/main" val="10003"/>
                  </a:ext>
                </a:extLst>
              </a:tr>
              <a:tr h="398514">
                <a:tc vMerge="1">
                  <a:txBody>
                    <a:bodyPr/>
                    <a:lstStyle/>
                    <a:p>
                      <a:endParaRPr lang="en-US"/>
                    </a:p>
                  </a:txBody>
                  <a:tcPr/>
                </a:tc>
                <a:tc>
                  <a:txBody>
                    <a:bodyPr/>
                    <a:lstStyle/>
                    <a:p>
                      <a:endParaRPr lang="en-US" dirty="0"/>
                    </a:p>
                  </a:txBody>
                  <a:tcPr>
                    <a:solidFill>
                      <a:schemeClr val="accent1">
                        <a:lumMod val="40000"/>
                        <a:lumOff val="6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Light blue</a:t>
                      </a:r>
                    </a:p>
                  </a:txBody>
                  <a:tcPr/>
                </a:tc>
                <a:tc hMerge="1">
                  <a:txBody>
                    <a:bodyPr/>
                    <a:lstStyle/>
                    <a:p>
                      <a:endParaRPr lang="en-US"/>
                    </a:p>
                  </a:txBody>
                  <a:tcPr/>
                </a:tc>
                <a:tc>
                  <a:txBody>
                    <a:bodyPr/>
                    <a:lstStyle/>
                    <a:p>
                      <a:r>
                        <a:rPr lang="en-US" dirty="0"/>
                        <a:t>Line-in (line-level)</a:t>
                      </a:r>
                    </a:p>
                  </a:txBody>
                  <a:tcPr/>
                </a:tc>
                <a:extLst>
                  <a:ext uri="{0D108BD9-81ED-4DB2-BD59-A6C34878D82A}">
                    <a16:rowId xmlns:a16="http://schemas.microsoft.com/office/drawing/2014/main" val="10004"/>
                  </a:ext>
                </a:extLst>
              </a:tr>
              <a:tr h="368490">
                <a:tc vMerge="1">
                  <a:txBody>
                    <a:bodyPr/>
                    <a:lstStyle/>
                    <a:p>
                      <a:endParaRPr lang="en-US"/>
                    </a:p>
                  </a:txBody>
                  <a:tcPr/>
                </a:tc>
                <a:tc>
                  <a:txBody>
                    <a:bodyPr/>
                    <a:lstStyle/>
                    <a:p>
                      <a:endParaRPr lang="en-US" dirty="0"/>
                    </a:p>
                  </a:txBody>
                  <a:tcPr>
                    <a:solidFill>
                      <a:srgbClr val="92D05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Lime green </a:t>
                      </a:r>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Line out (front speakers or headphones)</a:t>
                      </a:r>
                    </a:p>
                  </a:txBody>
                  <a:tcPr/>
                </a:tc>
                <a:extLst>
                  <a:ext uri="{0D108BD9-81ED-4DB2-BD59-A6C34878D82A}">
                    <a16:rowId xmlns:a16="http://schemas.microsoft.com/office/drawing/2014/main" val="10005"/>
                  </a:ext>
                </a:extLst>
              </a:tr>
              <a:tr h="327546">
                <a:tc vMerge="1">
                  <a:txBody>
                    <a:bodyPr/>
                    <a:lstStyle/>
                    <a:p>
                      <a:endParaRPr lang="en-US"/>
                    </a:p>
                  </a:txBody>
                  <a:tcPr/>
                </a:tc>
                <a:tc>
                  <a:txBody>
                    <a:bodyPr/>
                    <a:lstStyle/>
                    <a:p>
                      <a:endParaRPr lang="en-US" dirty="0"/>
                    </a:p>
                  </a:txBody>
                  <a:tcPr>
                    <a:solidFill>
                      <a:schemeClr val="tx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Black</a:t>
                      </a:r>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Line out (rear speakers)</a:t>
                      </a:r>
                    </a:p>
                  </a:txBody>
                  <a:tcPr/>
                </a:tc>
                <a:extLst>
                  <a:ext uri="{0D108BD9-81ED-4DB2-BD59-A6C34878D82A}">
                    <a16:rowId xmlns:a16="http://schemas.microsoft.com/office/drawing/2014/main" val="10006"/>
                  </a:ext>
                </a:extLst>
              </a:tr>
              <a:tr h="347472">
                <a:tc vMerge="1">
                  <a:txBody>
                    <a:bodyPr/>
                    <a:lstStyle/>
                    <a:p>
                      <a:endParaRPr lang="en-US"/>
                    </a:p>
                  </a:txBody>
                  <a:tcPr/>
                </a:tc>
                <a:tc>
                  <a:txBody>
                    <a:bodyPr/>
                    <a:lstStyle/>
                    <a:p>
                      <a:endParaRPr lang="en-US" dirty="0"/>
                    </a:p>
                  </a:txBody>
                  <a:tcPr>
                    <a:solidFill>
                      <a:schemeClr val="accent4"/>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Orange</a:t>
                      </a:r>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Line out (center and subwoofer)</a:t>
                      </a:r>
                    </a:p>
                  </a:txBody>
                  <a:tcPr/>
                </a:tc>
                <a:extLst>
                  <a:ext uri="{0D108BD9-81ED-4DB2-BD59-A6C34878D82A}">
                    <a16:rowId xmlns:a16="http://schemas.microsoft.com/office/drawing/2014/main" val="10007"/>
                  </a:ext>
                </a:extLst>
              </a:tr>
              <a:tr h="829329">
                <a:tc v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a:t>
                      </a:r>
                      <a:endParaRPr lang="en-US" i="1" dirty="0"/>
                    </a:p>
                  </a:txBody>
                  <a:tcPr/>
                </a:tc>
                <a:tc h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Although these colors are standard, be sure to consult the sound card documentation for specific details.</a:t>
                      </a:r>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pic>
        <p:nvPicPr>
          <p:cNvPr id="5" name="Picture 4" descr="http://cdn.testout.com/pcpro2016-en-us/en-us/resources/text/snd_port/audio-jacks-01.png"/>
          <p:cNvPicPr/>
          <p:nvPr/>
        </p:nvPicPr>
        <p:blipFill>
          <a:blip r:embed="rId2">
            <a:extLst>
              <a:ext uri="{28A0092B-C50C-407E-A947-70E740481C1C}">
                <a14:useLocalDpi xmlns:a14="http://schemas.microsoft.com/office/drawing/2010/main" val="0"/>
              </a:ext>
            </a:extLst>
          </a:blip>
          <a:srcRect/>
          <a:stretch>
            <a:fillRect/>
          </a:stretch>
        </p:blipFill>
        <p:spPr bwMode="auto">
          <a:xfrm>
            <a:off x="1116895" y="2971678"/>
            <a:ext cx="1416297" cy="2598710"/>
          </a:xfrm>
          <a:prstGeom prst="rect">
            <a:avLst/>
          </a:prstGeom>
          <a:noFill/>
          <a:ln>
            <a:noFill/>
          </a:ln>
        </p:spPr>
      </p:pic>
    </p:spTree>
    <p:extLst>
      <p:ext uri="{BB962C8B-B14F-4D97-AF65-F5344CB8AC3E}">
        <p14:creationId xmlns:p14="http://schemas.microsoft.com/office/powerpoint/2010/main" val="2827472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663861" y="149802"/>
            <a:ext cx="4757008" cy="954107"/>
          </a:xfrm>
          <a:prstGeom prst="rect">
            <a:avLst/>
          </a:prstGeom>
          <a:noFill/>
        </p:spPr>
        <p:txBody>
          <a:bodyPr wrap="none" rtlCol="0">
            <a:spAutoFit/>
          </a:bodyPr>
          <a:lstStyle/>
          <a:p>
            <a:pPr algn="ctr"/>
            <a:r>
              <a:rPr lang="en-US" sz="2800" b="1" dirty="0"/>
              <a:t>3.13.6 Sound Card Connectors:</a:t>
            </a:r>
          </a:p>
          <a:p>
            <a:pPr algn="ctr"/>
            <a:endParaRPr lang="en-US" sz="2800" dirty="0"/>
          </a:p>
        </p:txBody>
      </p:sp>
      <p:sp>
        <p:nvSpPr>
          <p:cNvPr id="6" name="TextBox 5"/>
          <p:cNvSpPr txBox="1"/>
          <p:nvPr/>
        </p:nvSpPr>
        <p:spPr>
          <a:xfrm>
            <a:off x="504349" y="780743"/>
            <a:ext cx="11374151" cy="646331"/>
          </a:xfrm>
          <a:prstGeom prst="rect">
            <a:avLst/>
          </a:prstGeom>
          <a:noFill/>
        </p:spPr>
        <p:txBody>
          <a:bodyPr wrap="square" rtlCol="0">
            <a:spAutoFit/>
          </a:bodyPr>
          <a:lstStyle/>
          <a:p>
            <a:r>
              <a:rPr lang="en-US" b="1" dirty="0"/>
              <a:t>Sound cards provide input and output (I/O) ports for connecting external, audio-related devices to the computer. The most commonly found ports are described in the following table:</a:t>
            </a:r>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2710867759"/>
              </p:ext>
            </p:extLst>
          </p:nvPr>
        </p:nvGraphicFramePr>
        <p:xfrm>
          <a:off x="504349" y="1589472"/>
          <a:ext cx="11069852" cy="4790856"/>
        </p:xfrm>
        <a:graphic>
          <a:graphicData uri="http://schemas.openxmlformats.org/drawingml/2006/table">
            <a:tbl>
              <a:tblPr firstRow="1" bandRow="1">
                <a:tableStyleId>{5C22544A-7EE6-4342-B048-85BDC9FD1C3A}</a:tableStyleId>
              </a:tblPr>
              <a:tblGrid>
                <a:gridCol w="2935787">
                  <a:extLst>
                    <a:ext uri="{9D8B030D-6E8A-4147-A177-3AD203B41FA5}">
                      <a16:colId xmlns:a16="http://schemas.microsoft.com/office/drawing/2014/main" val="20000"/>
                    </a:ext>
                  </a:extLst>
                </a:gridCol>
                <a:gridCol w="8134065">
                  <a:extLst>
                    <a:ext uri="{9D8B030D-6E8A-4147-A177-3AD203B41FA5}">
                      <a16:colId xmlns:a16="http://schemas.microsoft.com/office/drawing/2014/main" val="20001"/>
                    </a:ext>
                  </a:extLst>
                </a:gridCol>
              </a:tblGrid>
              <a:tr h="603372">
                <a:tc>
                  <a:txBody>
                    <a:bodyPr/>
                    <a:lstStyle/>
                    <a:p>
                      <a:r>
                        <a:rPr lang="en-US" b="1" dirty="0"/>
                        <a:t>Port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txBody>
                  <a:tcPr/>
                </a:tc>
                <a:extLst>
                  <a:ext uri="{0D108BD9-81ED-4DB2-BD59-A6C34878D82A}">
                    <a16:rowId xmlns:a16="http://schemas.microsoft.com/office/drawing/2014/main" val="10000"/>
                  </a:ext>
                </a:extLst>
              </a:tr>
              <a:tr h="606578">
                <a:tc rowSpan="2">
                  <a:txBody>
                    <a:bodyPr/>
                    <a:lstStyle/>
                    <a:p>
                      <a:r>
                        <a:rPr lang="en-US" dirty="0"/>
                        <a:t>TOSLINK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TOSLINK (or optical audio cable) connector is used with digital optical I/O for S/PDIF audio.</a:t>
                      </a:r>
                    </a:p>
                    <a:p>
                      <a:endParaRPr lang="en-US" dirty="0"/>
                    </a:p>
                  </a:txBody>
                  <a:tcPr/>
                </a:tc>
                <a:extLst>
                  <a:ext uri="{0D108BD9-81ED-4DB2-BD59-A6C34878D82A}">
                    <a16:rowId xmlns:a16="http://schemas.microsoft.com/office/drawing/2014/main" val="10001"/>
                  </a:ext>
                </a:extLst>
              </a:tr>
              <a:tr h="3273084">
                <a:tc v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pic>
        <p:nvPicPr>
          <p:cNvPr id="7" name="Picture 6" descr="http://cdn.testout.com/pcpro2016-en-us/en-us/resources/text/snd_port/s-pdif-optical-cable.png"/>
          <p:cNvPicPr/>
          <p:nvPr/>
        </p:nvPicPr>
        <p:blipFill>
          <a:blip r:embed="rId2">
            <a:extLst>
              <a:ext uri="{BEBA8EAE-BF5A-486C-A8C5-ECC9F3942E4B}">
                <a14:imgProps xmlns:a14="http://schemas.microsoft.com/office/drawing/2010/main">
                  <a14:imgLayer r:embed="rId3">
                    <a14:imgEffect>
                      <a14:backgroundRemoval t="0" b="100000" l="0" r="100000">
                        <a14:foregroundMark x1="10569" y1="43137" x2="10569" y2="43137"/>
                        <a14:foregroundMark x1="31707" y1="48529" x2="31707" y2="48529"/>
                        <a14:foregroundMark x1="74797" y1="5882" x2="74797" y2="5882"/>
                      </a14:backgroundRemoval>
                    </a14:imgEffect>
                  </a14:imgLayer>
                </a14:imgProps>
              </a:ext>
              <a:ext uri="{28A0092B-C50C-407E-A947-70E740481C1C}">
                <a14:useLocalDpi xmlns:a14="http://schemas.microsoft.com/office/drawing/2010/main" val="0"/>
              </a:ext>
            </a:extLst>
          </a:blip>
          <a:srcRect/>
          <a:stretch>
            <a:fillRect/>
          </a:stretch>
        </p:blipFill>
        <p:spPr bwMode="auto">
          <a:xfrm>
            <a:off x="1036612" y="3127639"/>
            <a:ext cx="1471496" cy="2125304"/>
          </a:xfrm>
          <a:prstGeom prst="rect">
            <a:avLst/>
          </a:prstGeom>
          <a:noFill/>
          <a:ln>
            <a:noFill/>
          </a:ln>
        </p:spPr>
      </p:pic>
    </p:spTree>
    <p:extLst>
      <p:ext uri="{BB962C8B-B14F-4D97-AF65-F5344CB8AC3E}">
        <p14:creationId xmlns:p14="http://schemas.microsoft.com/office/powerpoint/2010/main" val="3839766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785624" y="177097"/>
            <a:ext cx="4757008" cy="523220"/>
          </a:xfrm>
          <a:prstGeom prst="rect">
            <a:avLst/>
          </a:prstGeom>
          <a:noFill/>
        </p:spPr>
        <p:txBody>
          <a:bodyPr wrap="none" rtlCol="0">
            <a:spAutoFit/>
          </a:bodyPr>
          <a:lstStyle/>
          <a:p>
            <a:pPr algn="ctr"/>
            <a:r>
              <a:rPr lang="en-US" sz="2800" b="1" dirty="0"/>
              <a:t>3.13.6 Sound Card Connectors:</a:t>
            </a:r>
          </a:p>
        </p:txBody>
      </p:sp>
      <p:sp>
        <p:nvSpPr>
          <p:cNvPr id="6" name="TextBox 5"/>
          <p:cNvSpPr txBox="1"/>
          <p:nvPr/>
        </p:nvSpPr>
        <p:spPr>
          <a:xfrm>
            <a:off x="477053" y="888977"/>
            <a:ext cx="11374151" cy="646331"/>
          </a:xfrm>
          <a:prstGeom prst="rect">
            <a:avLst/>
          </a:prstGeom>
          <a:noFill/>
        </p:spPr>
        <p:txBody>
          <a:bodyPr wrap="square" rtlCol="0">
            <a:spAutoFit/>
          </a:bodyPr>
          <a:lstStyle/>
          <a:p>
            <a:r>
              <a:rPr lang="en-US" b="1" dirty="0"/>
              <a:t>Sound cards provide input and output (I/O) ports for connecting external, audio-related devices to the computer. The most commonly found ports are described in the following table:</a:t>
            </a:r>
            <a:r>
              <a:rPr lang="en-US" dirty="0"/>
              <a:t>		</a:t>
            </a:r>
          </a:p>
        </p:txBody>
      </p:sp>
      <p:graphicFrame>
        <p:nvGraphicFramePr>
          <p:cNvPr id="7" name="Table 6"/>
          <p:cNvGraphicFramePr>
            <a:graphicFrameLocks noGrp="1"/>
          </p:cNvGraphicFramePr>
          <p:nvPr>
            <p:extLst>
              <p:ext uri="{D42A27DB-BD31-4B8C-83A1-F6EECF244321}">
                <p14:modId xmlns:p14="http://schemas.microsoft.com/office/powerpoint/2010/main" val="1328505074"/>
              </p:ext>
            </p:extLst>
          </p:nvPr>
        </p:nvGraphicFramePr>
        <p:xfrm>
          <a:off x="629202" y="1723968"/>
          <a:ext cx="11069852" cy="4516536"/>
        </p:xfrm>
        <a:graphic>
          <a:graphicData uri="http://schemas.openxmlformats.org/drawingml/2006/table">
            <a:tbl>
              <a:tblPr firstRow="1" bandRow="1">
                <a:tableStyleId>{5C22544A-7EE6-4342-B048-85BDC9FD1C3A}</a:tableStyleId>
              </a:tblPr>
              <a:tblGrid>
                <a:gridCol w="2935787">
                  <a:extLst>
                    <a:ext uri="{9D8B030D-6E8A-4147-A177-3AD203B41FA5}">
                      <a16:colId xmlns:a16="http://schemas.microsoft.com/office/drawing/2014/main" val="20000"/>
                    </a:ext>
                  </a:extLst>
                </a:gridCol>
                <a:gridCol w="8134065">
                  <a:extLst>
                    <a:ext uri="{9D8B030D-6E8A-4147-A177-3AD203B41FA5}">
                      <a16:colId xmlns:a16="http://schemas.microsoft.com/office/drawing/2014/main" val="20001"/>
                    </a:ext>
                  </a:extLst>
                </a:gridCol>
              </a:tblGrid>
              <a:tr h="603372">
                <a:tc>
                  <a:txBody>
                    <a:bodyPr/>
                    <a:lstStyle/>
                    <a:p>
                      <a:r>
                        <a:rPr lang="en-US" b="1" dirty="0"/>
                        <a:t>Port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txBody>
                  <a:tcPr/>
                </a:tc>
                <a:extLst>
                  <a:ext uri="{0D108BD9-81ED-4DB2-BD59-A6C34878D82A}">
                    <a16:rowId xmlns:a16="http://schemas.microsoft.com/office/drawing/2014/main" val="10000"/>
                  </a:ext>
                </a:extLst>
              </a:tr>
              <a:tr h="606578">
                <a:tc rowSpan="2">
                  <a:txBody>
                    <a:bodyPr/>
                    <a:lstStyle/>
                    <a:p>
                      <a:r>
                        <a:rPr lang="en-US" dirty="0"/>
                        <a:t>RCA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 RCA connector on a sound card is used for coaxial digital I/O for S/PDIF audio</a:t>
                      </a:r>
                    </a:p>
                    <a:p>
                      <a:endParaRPr lang="en-US" dirty="0"/>
                    </a:p>
                  </a:txBody>
                  <a:tcPr/>
                </a:tc>
                <a:extLst>
                  <a:ext uri="{0D108BD9-81ED-4DB2-BD59-A6C34878D82A}">
                    <a16:rowId xmlns:a16="http://schemas.microsoft.com/office/drawing/2014/main" val="10001"/>
                  </a:ext>
                </a:extLst>
              </a:tr>
              <a:tr h="3273084">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i="1" dirty="0"/>
                        <a:t>While RCA connectors can be used for analog audio, RCA connectors on a sound card are normally used for S/PDIF digital audio.</a:t>
                      </a:r>
                    </a:p>
                    <a:p>
                      <a:endParaRPr lang="en-US" dirty="0"/>
                    </a:p>
                  </a:txBody>
                  <a:tcPr/>
                </a:tc>
                <a:extLst>
                  <a:ext uri="{0D108BD9-81ED-4DB2-BD59-A6C34878D82A}">
                    <a16:rowId xmlns:a16="http://schemas.microsoft.com/office/drawing/2014/main" val="10002"/>
                  </a:ext>
                </a:extLst>
              </a:tr>
            </a:tbl>
          </a:graphicData>
        </a:graphic>
      </p:graphicFrame>
      <p:pic>
        <p:nvPicPr>
          <p:cNvPr id="5" name="Picture 4" descr="http://cdn.testout.com/pcpro2016-en-us/en-us/resources/text/snd_port/s-pdif-coaxial.png"/>
          <p:cNvPicPr/>
          <p:nvPr/>
        </p:nvPicPr>
        <p:blipFill>
          <a:blip r:embed="rId2">
            <a:extLst>
              <a:ext uri="{28A0092B-C50C-407E-A947-70E740481C1C}">
                <a14:useLocalDpi xmlns:a14="http://schemas.microsoft.com/office/drawing/2010/main" val="0"/>
              </a:ext>
            </a:extLst>
          </a:blip>
          <a:srcRect/>
          <a:stretch>
            <a:fillRect/>
          </a:stretch>
        </p:blipFill>
        <p:spPr bwMode="auto">
          <a:xfrm>
            <a:off x="1282271" y="2716706"/>
            <a:ext cx="1319474" cy="2398001"/>
          </a:xfrm>
          <a:prstGeom prst="rect">
            <a:avLst/>
          </a:prstGeom>
          <a:noFill/>
          <a:ln>
            <a:noFill/>
          </a:ln>
        </p:spPr>
      </p:pic>
    </p:spTree>
    <p:extLst>
      <p:ext uri="{BB962C8B-B14F-4D97-AF65-F5344CB8AC3E}">
        <p14:creationId xmlns:p14="http://schemas.microsoft.com/office/powerpoint/2010/main" val="18875137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618481" y="190745"/>
            <a:ext cx="4757008" cy="523220"/>
          </a:xfrm>
          <a:prstGeom prst="rect">
            <a:avLst/>
          </a:prstGeom>
          <a:noFill/>
        </p:spPr>
        <p:txBody>
          <a:bodyPr wrap="none" rtlCol="0">
            <a:spAutoFit/>
          </a:bodyPr>
          <a:lstStyle/>
          <a:p>
            <a:r>
              <a:rPr lang="en-US" sz="2800" b="1" dirty="0"/>
              <a:t>3.13.6 Sound Card Connectors:</a:t>
            </a:r>
          </a:p>
        </p:txBody>
      </p:sp>
      <p:sp>
        <p:nvSpPr>
          <p:cNvPr id="6" name="TextBox 5"/>
          <p:cNvSpPr txBox="1"/>
          <p:nvPr/>
        </p:nvSpPr>
        <p:spPr>
          <a:xfrm>
            <a:off x="477053" y="888977"/>
            <a:ext cx="11374151" cy="615553"/>
          </a:xfrm>
          <a:prstGeom prst="rect">
            <a:avLst/>
          </a:prstGeom>
          <a:noFill/>
        </p:spPr>
        <p:txBody>
          <a:bodyPr wrap="square" rtlCol="0">
            <a:spAutoFit/>
          </a:bodyPr>
          <a:lstStyle/>
          <a:p>
            <a:r>
              <a:rPr lang="en-US" sz="1600" b="1" dirty="0"/>
              <a:t>Sound cards provide input and output (I/O) ports for connecting external, audio-related devices to the computer. The most commonly found ports are described in the following table:</a:t>
            </a:r>
            <a:r>
              <a:rPr lang="en-US" sz="1600" i="1" dirty="0"/>
              <a:t>	</a:t>
            </a:r>
            <a:r>
              <a:rPr lang="en-US" i="1" dirty="0"/>
              <a:t>	</a:t>
            </a:r>
          </a:p>
        </p:txBody>
      </p:sp>
      <p:graphicFrame>
        <p:nvGraphicFramePr>
          <p:cNvPr id="5" name="Table 4"/>
          <p:cNvGraphicFramePr>
            <a:graphicFrameLocks noGrp="1"/>
          </p:cNvGraphicFramePr>
          <p:nvPr>
            <p:extLst>
              <p:ext uri="{D42A27DB-BD31-4B8C-83A1-F6EECF244321}">
                <p14:modId xmlns:p14="http://schemas.microsoft.com/office/powerpoint/2010/main" val="1111208181"/>
              </p:ext>
            </p:extLst>
          </p:nvPr>
        </p:nvGraphicFramePr>
        <p:xfrm>
          <a:off x="462059" y="1679542"/>
          <a:ext cx="11069852" cy="4790856"/>
        </p:xfrm>
        <a:graphic>
          <a:graphicData uri="http://schemas.openxmlformats.org/drawingml/2006/table">
            <a:tbl>
              <a:tblPr firstRow="1" bandRow="1">
                <a:tableStyleId>{5C22544A-7EE6-4342-B048-85BDC9FD1C3A}</a:tableStyleId>
              </a:tblPr>
              <a:tblGrid>
                <a:gridCol w="2935787">
                  <a:extLst>
                    <a:ext uri="{9D8B030D-6E8A-4147-A177-3AD203B41FA5}">
                      <a16:colId xmlns:a16="http://schemas.microsoft.com/office/drawing/2014/main" val="20000"/>
                    </a:ext>
                  </a:extLst>
                </a:gridCol>
                <a:gridCol w="8134065">
                  <a:extLst>
                    <a:ext uri="{9D8B030D-6E8A-4147-A177-3AD203B41FA5}">
                      <a16:colId xmlns:a16="http://schemas.microsoft.com/office/drawing/2014/main" val="20001"/>
                    </a:ext>
                  </a:extLst>
                </a:gridCol>
              </a:tblGrid>
              <a:tr h="603372">
                <a:tc>
                  <a:txBody>
                    <a:bodyPr/>
                    <a:lstStyle/>
                    <a:p>
                      <a:r>
                        <a:rPr lang="en-US" b="1" dirty="0"/>
                        <a:t>Port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txBody>
                  <a:tcPr/>
                </a:tc>
                <a:extLst>
                  <a:ext uri="{0D108BD9-81ED-4DB2-BD59-A6C34878D82A}">
                    <a16:rowId xmlns:a16="http://schemas.microsoft.com/office/drawing/2014/main" val="10000"/>
                  </a:ext>
                </a:extLst>
              </a:tr>
              <a:tr h="606578">
                <a:tc rowSpan="2">
                  <a:txBody>
                    <a:bodyPr/>
                    <a:lstStyle/>
                    <a:p>
                      <a:r>
                        <a:rPr lang="en-US" dirty="0"/>
                        <a:t>IEEE 1394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sound cards include one or more IEEE 1394 (FireWire) ports. These ports function as normal</a:t>
                      </a:r>
                      <a:r>
                        <a:rPr lang="en-US" baseline="0" dirty="0"/>
                        <a:t> </a:t>
                      </a:r>
                      <a:r>
                        <a:rPr lang="en-US" dirty="0"/>
                        <a:t>IEEE 1394 ports.  (runs at 400 or 800 M/bps)</a:t>
                      </a:r>
                    </a:p>
                    <a:p>
                      <a:endParaRPr lang="en-US" dirty="0"/>
                    </a:p>
                  </a:txBody>
                  <a:tcPr/>
                </a:tc>
                <a:extLst>
                  <a:ext uri="{0D108BD9-81ED-4DB2-BD59-A6C34878D82A}">
                    <a16:rowId xmlns:a16="http://schemas.microsoft.com/office/drawing/2014/main" val="10001"/>
                  </a:ext>
                </a:extLst>
              </a:tr>
              <a:tr h="3273084">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i="1" dirty="0"/>
                        <a:t>Apple calls this technology </a:t>
                      </a:r>
                      <a:r>
                        <a:rPr lang="en-US" i="1" dirty="0" err="1"/>
                        <a:t>Firewire</a:t>
                      </a:r>
                      <a:r>
                        <a:rPr lang="en-US" i="1" dirty="0"/>
                        <a:t>, whereas Sony calls it </a:t>
                      </a:r>
                      <a:r>
                        <a:rPr lang="en-US" i="1" dirty="0" err="1"/>
                        <a:t>iLink</a:t>
                      </a:r>
                      <a:r>
                        <a:rPr lang="en-US" i="1" dirty="0"/>
                        <a:t>.</a:t>
                      </a:r>
                    </a:p>
                    <a:p>
                      <a:endParaRPr lang="en-US" dirty="0"/>
                    </a:p>
                  </a:txBody>
                  <a:tcPr/>
                </a:tc>
                <a:extLst>
                  <a:ext uri="{0D108BD9-81ED-4DB2-BD59-A6C34878D82A}">
                    <a16:rowId xmlns:a16="http://schemas.microsoft.com/office/drawing/2014/main" val="10002"/>
                  </a:ext>
                </a:extLst>
              </a:tr>
            </a:tbl>
          </a:graphicData>
        </a:graphic>
      </p:graphicFrame>
      <p:pic>
        <p:nvPicPr>
          <p:cNvPr id="7" name="Picture 6" descr="http://cdn.testout.com/pcpro2016-en-us/en-us/resources/text/snd_port/ieee-1394-01.png"/>
          <p:cNvPicPr/>
          <p:nvPr/>
        </p:nvPicPr>
        <p:blipFill>
          <a:blip r:embed="rId2">
            <a:extLst>
              <a:ext uri="{28A0092B-C50C-407E-A947-70E740481C1C}">
                <a14:useLocalDpi xmlns:a14="http://schemas.microsoft.com/office/drawing/2010/main" val="0"/>
              </a:ext>
            </a:extLst>
          </a:blip>
          <a:srcRect/>
          <a:stretch>
            <a:fillRect/>
          </a:stretch>
        </p:blipFill>
        <p:spPr bwMode="auto">
          <a:xfrm>
            <a:off x="1173088" y="3495386"/>
            <a:ext cx="1405535" cy="2772737"/>
          </a:xfrm>
          <a:prstGeom prst="rect">
            <a:avLst/>
          </a:prstGeom>
          <a:noFill/>
          <a:ln>
            <a:noFill/>
          </a:ln>
        </p:spPr>
      </p:pic>
    </p:spTree>
    <p:extLst>
      <p:ext uri="{BB962C8B-B14F-4D97-AF65-F5344CB8AC3E}">
        <p14:creationId xmlns:p14="http://schemas.microsoft.com/office/powerpoint/2010/main" val="22387666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785624" y="243382"/>
            <a:ext cx="4757008" cy="523220"/>
          </a:xfrm>
          <a:prstGeom prst="rect">
            <a:avLst/>
          </a:prstGeom>
          <a:noFill/>
        </p:spPr>
        <p:txBody>
          <a:bodyPr wrap="none" rtlCol="0">
            <a:spAutoFit/>
          </a:bodyPr>
          <a:lstStyle/>
          <a:p>
            <a:r>
              <a:rPr lang="en-US" sz="2800" b="1" dirty="0"/>
              <a:t>3.13.6 Sound Card Connectors:</a:t>
            </a:r>
          </a:p>
        </p:txBody>
      </p:sp>
      <p:sp>
        <p:nvSpPr>
          <p:cNvPr id="6" name="TextBox 5"/>
          <p:cNvSpPr txBox="1"/>
          <p:nvPr/>
        </p:nvSpPr>
        <p:spPr>
          <a:xfrm>
            <a:off x="477053" y="888977"/>
            <a:ext cx="11374151" cy="2031325"/>
          </a:xfrm>
          <a:prstGeom prst="rect">
            <a:avLst/>
          </a:prstGeom>
          <a:noFill/>
        </p:spPr>
        <p:txBody>
          <a:bodyPr wrap="square" rtlCol="0">
            <a:spAutoFit/>
          </a:bodyPr>
          <a:lstStyle/>
          <a:p>
            <a:r>
              <a:rPr lang="en-US" b="1" dirty="0"/>
              <a:t>Sound cards provide input and output (I/O) ports for connecting external, audio-related devices to the computer. The most commonly found ports are described in the following table:</a:t>
            </a:r>
          </a:p>
          <a:p>
            <a:endParaRPr lang="en-US" b="1" dirty="0"/>
          </a:p>
          <a:p>
            <a:r>
              <a:rPr lang="en-US" b="1" dirty="0"/>
              <a:t>		</a:t>
            </a:r>
            <a:r>
              <a:rPr lang="en-US" dirty="0"/>
              <a:t>		</a:t>
            </a:r>
          </a:p>
          <a:p>
            <a:endParaRPr lang="en-US" dirty="0"/>
          </a:p>
          <a:p>
            <a:endParaRPr lang="en-US" dirty="0"/>
          </a:p>
          <a:p>
            <a:r>
              <a:rPr lang="en-US" dirty="0"/>
              <a:t>		</a:t>
            </a:r>
            <a:endParaRPr lang="en-US" i="1" dirty="0"/>
          </a:p>
        </p:txBody>
      </p:sp>
      <p:graphicFrame>
        <p:nvGraphicFramePr>
          <p:cNvPr id="2" name="Table 1"/>
          <p:cNvGraphicFramePr>
            <a:graphicFrameLocks noGrp="1"/>
          </p:cNvGraphicFramePr>
          <p:nvPr>
            <p:extLst>
              <p:ext uri="{D42A27DB-BD31-4B8C-83A1-F6EECF244321}">
                <p14:modId xmlns:p14="http://schemas.microsoft.com/office/powerpoint/2010/main" val="2009398113"/>
              </p:ext>
            </p:extLst>
          </p:nvPr>
        </p:nvGraphicFramePr>
        <p:xfrm>
          <a:off x="585335" y="1871136"/>
          <a:ext cx="11069852" cy="4516536"/>
        </p:xfrm>
        <a:graphic>
          <a:graphicData uri="http://schemas.openxmlformats.org/drawingml/2006/table">
            <a:tbl>
              <a:tblPr firstRow="1" bandRow="1">
                <a:tableStyleId>{5C22544A-7EE6-4342-B048-85BDC9FD1C3A}</a:tableStyleId>
              </a:tblPr>
              <a:tblGrid>
                <a:gridCol w="2935787">
                  <a:extLst>
                    <a:ext uri="{9D8B030D-6E8A-4147-A177-3AD203B41FA5}">
                      <a16:colId xmlns:a16="http://schemas.microsoft.com/office/drawing/2014/main" val="20000"/>
                    </a:ext>
                  </a:extLst>
                </a:gridCol>
                <a:gridCol w="8134065">
                  <a:extLst>
                    <a:ext uri="{9D8B030D-6E8A-4147-A177-3AD203B41FA5}">
                      <a16:colId xmlns:a16="http://schemas.microsoft.com/office/drawing/2014/main" val="20001"/>
                    </a:ext>
                  </a:extLst>
                </a:gridCol>
              </a:tblGrid>
              <a:tr h="603372">
                <a:tc>
                  <a:txBody>
                    <a:bodyPr/>
                    <a:lstStyle/>
                    <a:p>
                      <a:r>
                        <a:rPr lang="en-US" b="1" dirty="0"/>
                        <a:t>Port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txBody>
                  <a:tcPr/>
                </a:tc>
                <a:extLst>
                  <a:ext uri="{0D108BD9-81ED-4DB2-BD59-A6C34878D82A}">
                    <a16:rowId xmlns:a16="http://schemas.microsoft.com/office/drawing/2014/main" val="10000"/>
                  </a:ext>
                </a:extLst>
              </a:tr>
              <a:tr h="606578">
                <a:tc rowSpan="2">
                  <a:txBody>
                    <a:bodyPr/>
                    <a:lstStyle/>
                    <a:p>
                      <a:r>
                        <a:rPr lang="en-US" dirty="0"/>
                        <a:t>HDMI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sound card with an HDMI port is capable of sending HD audio to an HDMI device. </a:t>
                      </a:r>
                    </a:p>
                    <a:p>
                      <a:endParaRPr lang="en-US" dirty="0"/>
                    </a:p>
                  </a:txBody>
                  <a:tcPr/>
                </a:tc>
                <a:extLst>
                  <a:ext uri="{0D108BD9-81ED-4DB2-BD59-A6C34878D82A}">
                    <a16:rowId xmlns:a16="http://schemas.microsoft.com/office/drawing/2014/main" val="10001"/>
                  </a:ext>
                </a:extLst>
              </a:tr>
              <a:tr h="3273084">
                <a:tc vMerge="1">
                  <a:txBody>
                    <a:bodyPr/>
                    <a:lstStyle/>
                    <a:p>
                      <a:endParaRPr lang="en-US" dirty="0"/>
                    </a:p>
                  </a:txBody>
                  <a:tcPr/>
                </a:tc>
                <a:tc>
                  <a:txBody>
                    <a:bodyPr/>
                    <a:lstStyle/>
                    <a:p>
                      <a:endParaRPr lang="en-US" dirty="0"/>
                    </a:p>
                    <a:p>
                      <a:r>
                        <a:rPr lang="en-US" dirty="0"/>
                        <a:t>Some sound cards are able to output video or combine a video signal from a video card and output the combined audio/video signal through the HDMI port.</a:t>
                      </a:r>
                      <a:endParaRPr lang="en-US" i="1" dirty="0"/>
                    </a:p>
                    <a:p>
                      <a:endParaRPr lang="en-US" dirty="0"/>
                    </a:p>
                  </a:txBody>
                  <a:tcPr/>
                </a:tc>
                <a:extLst>
                  <a:ext uri="{0D108BD9-81ED-4DB2-BD59-A6C34878D82A}">
                    <a16:rowId xmlns:a16="http://schemas.microsoft.com/office/drawing/2014/main" val="10002"/>
                  </a:ext>
                </a:extLst>
              </a:tr>
            </a:tbl>
          </a:graphicData>
        </a:graphic>
      </p:graphicFrame>
      <p:pic>
        <p:nvPicPr>
          <p:cNvPr id="5" name="Picture 4" descr="http://cdn.testout.com/pcpro2016-en-us/en-us/resources/text/snd_port/hdmi-01.png"/>
          <p:cNvPicPr/>
          <p:nvPr/>
        </p:nvPicPr>
        <p:blipFill>
          <a:blip r:embed="rId2">
            <a:extLst>
              <a:ext uri="{28A0092B-C50C-407E-A947-70E740481C1C}">
                <a14:useLocalDpi xmlns:a14="http://schemas.microsoft.com/office/drawing/2010/main" val="0"/>
              </a:ext>
            </a:extLst>
          </a:blip>
          <a:srcRect/>
          <a:stretch>
            <a:fillRect/>
          </a:stretch>
        </p:blipFill>
        <p:spPr bwMode="auto">
          <a:xfrm>
            <a:off x="1377804" y="3261041"/>
            <a:ext cx="1528970" cy="1690688"/>
          </a:xfrm>
          <a:prstGeom prst="rect">
            <a:avLst/>
          </a:prstGeom>
          <a:noFill/>
          <a:ln>
            <a:noFill/>
          </a:ln>
        </p:spPr>
      </p:pic>
    </p:spTree>
    <p:extLst>
      <p:ext uri="{BB962C8B-B14F-4D97-AF65-F5344CB8AC3E}">
        <p14:creationId xmlns:p14="http://schemas.microsoft.com/office/powerpoint/2010/main" val="4220563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3271024" cy="523220"/>
          </a:xfrm>
          <a:prstGeom prst="rect">
            <a:avLst/>
          </a:prstGeom>
          <a:noFill/>
        </p:spPr>
        <p:txBody>
          <a:bodyPr wrap="none" rtlCol="0">
            <a:spAutoFit/>
          </a:bodyPr>
          <a:lstStyle/>
          <a:p>
            <a:r>
              <a:rPr lang="en-US" sz="2800" b="1" dirty="0"/>
              <a:t>3.14 System Cooling:</a:t>
            </a:r>
          </a:p>
        </p:txBody>
      </p:sp>
      <p:graphicFrame>
        <p:nvGraphicFramePr>
          <p:cNvPr id="2" name="Table 1"/>
          <p:cNvGraphicFramePr>
            <a:graphicFrameLocks noGrp="1"/>
          </p:cNvGraphicFramePr>
          <p:nvPr>
            <p:extLst>
              <p:ext uri="{D42A27DB-BD31-4B8C-83A1-F6EECF244321}">
                <p14:modId xmlns:p14="http://schemas.microsoft.com/office/powerpoint/2010/main" val="751776138"/>
              </p:ext>
            </p:extLst>
          </p:nvPr>
        </p:nvGraphicFramePr>
        <p:xfrm>
          <a:off x="468922" y="762000"/>
          <a:ext cx="11113477" cy="5509846"/>
        </p:xfrm>
        <a:graphic>
          <a:graphicData uri="http://schemas.openxmlformats.org/drawingml/2006/table">
            <a:tbl>
              <a:tblPr firstRow="1" bandRow="1">
                <a:tableStyleId>{5C22544A-7EE6-4342-B048-85BDC9FD1C3A}</a:tableStyleId>
              </a:tblPr>
              <a:tblGrid>
                <a:gridCol w="11113477">
                  <a:extLst>
                    <a:ext uri="{9D8B030D-6E8A-4147-A177-3AD203B41FA5}">
                      <a16:colId xmlns:a16="http://schemas.microsoft.com/office/drawing/2014/main" val="20000"/>
                    </a:ext>
                  </a:extLst>
                </a:gridCol>
              </a:tblGrid>
              <a:tr h="894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The normal operation of computer components produces heat. Overheated components can cause intermittent errors and reduce component life. If components are overheated for an extended period of time, they will fail. To keep component temperatures optimal, computer cases maintain a consistent, one-way flow of air through the case. The following diagram shows how air should flow through a computer case:</a:t>
                      </a:r>
                    </a:p>
                  </a:txBody>
                  <a:tcPr/>
                </a:tc>
                <a:extLst>
                  <a:ext uri="{0D108BD9-81ED-4DB2-BD59-A6C34878D82A}">
                    <a16:rowId xmlns:a16="http://schemas.microsoft.com/office/drawing/2014/main" val="10000"/>
                  </a:ext>
                </a:extLst>
              </a:tr>
              <a:tr h="4615127">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7" name="Picture 6" descr="System Cooling"/>
          <p:cNvPicPr/>
          <p:nvPr/>
        </p:nvPicPr>
        <p:blipFill>
          <a:blip r:embed="rId2">
            <a:extLst>
              <a:ext uri="{BEBA8EAE-BF5A-486C-A8C5-ECC9F3942E4B}">
                <a14:imgProps xmlns:a14="http://schemas.microsoft.com/office/drawing/2010/main">
                  <a14:imgLayer r:embed="rId3">
                    <a14:imgEffect>
                      <a14:backgroundRemoval t="0" b="100000" l="0" r="100000">
                        <a14:foregroundMark x1="28025" y1="41167" x2="28025" y2="41167"/>
                        <a14:foregroundMark x1="35926" y1="52500" x2="35926" y2="52500"/>
                        <a14:foregroundMark x1="33580" y1="51667" x2="33580" y2="51667"/>
                        <a14:foregroundMark x1="25062" y1="45000" x2="25062" y2="45000"/>
                        <a14:foregroundMark x1="37160" y1="33167" x2="37160" y2="33167"/>
                        <a14:foregroundMark x1="12593" y1="10667" x2="12593" y2="10667"/>
                        <a14:foregroundMark x1="11358" y1="23500" x2="11358" y2="23500"/>
                        <a14:foregroundMark x1="8519" y1="36000" x2="8519" y2="36000"/>
                        <a14:foregroundMark x1="10370" y1="49833" x2="10370" y2="49833"/>
                        <a14:foregroundMark x1="9753" y1="63833" x2="9753" y2="63833"/>
                        <a14:foregroundMark x1="8395" y1="71500" x2="8395" y2="71500"/>
                        <a14:foregroundMark x1="11975" y1="72667" x2="11975" y2="72667"/>
                        <a14:foregroundMark x1="4321" y1="61333" x2="4321" y2="61333"/>
                        <a14:foregroundMark x1="3210" y1="48167" x2="3210" y2="48167"/>
                        <a14:foregroundMark x1="3827" y1="33167" x2="3827" y2="33167"/>
                        <a14:foregroundMark x1="6790" y1="20833" x2="6790" y2="20833"/>
                        <a14:foregroundMark x1="38395" y1="53000" x2="38395" y2="53000"/>
                        <a14:foregroundMark x1="41235" y1="50833" x2="41235" y2="50833"/>
                        <a14:foregroundMark x1="27654" y1="58333" x2="27654" y2="58333"/>
                        <a14:foregroundMark x1="23827" y1="52167" x2="23827" y2="52167"/>
                        <a14:backgroundMark x1="40123" y1="51667" x2="40123" y2="51667"/>
                      </a14:backgroundRemoval>
                    </a14:imgEffect>
                  </a14:imgLayer>
                </a14:imgProps>
              </a:ext>
              <a:ext uri="{28A0092B-C50C-407E-A947-70E740481C1C}">
                <a14:useLocalDpi xmlns:a14="http://schemas.microsoft.com/office/drawing/2010/main" val="0"/>
              </a:ext>
            </a:extLst>
          </a:blip>
          <a:srcRect/>
          <a:stretch>
            <a:fillRect/>
          </a:stretch>
        </p:blipFill>
        <p:spPr bwMode="auto">
          <a:xfrm>
            <a:off x="2493877" y="1846520"/>
            <a:ext cx="6610126" cy="4252921"/>
          </a:xfrm>
          <a:prstGeom prst="rect">
            <a:avLst/>
          </a:prstGeom>
          <a:noFill/>
          <a:ln>
            <a:noFill/>
          </a:ln>
        </p:spPr>
      </p:pic>
    </p:spTree>
    <p:extLst>
      <p:ext uri="{BB962C8B-B14F-4D97-AF65-F5344CB8AC3E}">
        <p14:creationId xmlns:p14="http://schemas.microsoft.com/office/powerpoint/2010/main" val="3854376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3271024" cy="523220"/>
          </a:xfrm>
          <a:prstGeom prst="rect">
            <a:avLst/>
          </a:prstGeom>
          <a:noFill/>
        </p:spPr>
        <p:txBody>
          <a:bodyPr wrap="none" rtlCol="0">
            <a:spAutoFit/>
          </a:bodyPr>
          <a:lstStyle/>
          <a:p>
            <a:r>
              <a:rPr lang="en-US" sz="2800" b="1" dirty="0"/>
              <a:t>3.14 System Cooling:</a:t>
            </a:r>
          </a:p>
        </p:txBody>
      </p:sp>
      <p:sp>
        <p:nvSpPr>
          <p:cNvPr id="6" name="TextBox 5"/>
          <p:cNvSpPr txBox="1"/>
          <p:nvPr/>
        </p:nvSpPr>
        <p:spPr>
          <a:xfrm>
            <a:off x="466295" y="964281"/>
            <a:ext cx="11374151" cy="307777"/>
          </a:xfrm>
          <a:prstGeom prst="rect">
            <a:avLst/>
          </a:prstGeom>
          <a:noFill/>
        </p:spPr>
        <p:txBody>
          <a:bodyPr wrap="square" rtlCol="0">
            <a:spAutoFit/>
          </a:bodyPr>
          <a:lstStyle/>
          <a:p>
            <a:r>
              <a:rPr lang="en-US" sz="1400" b="1" dirty="0"/>
              <a:t>Because proper airflow is necessary to keep components cool, consider the following recommendations to ensure optimal system cooling:</a:t>
            </a:r>
            <a:endParaRPr lang="en-US" sz="800" dirty="0"/>
          </a:p>
        </p:txBody>
      </p:sp>
      <p:graphicFrame>
        <p:nvGraphicFramePr>
          <p:cNvPr id="2" name="Table 1"/>
          <p:cNvGraphicFramePr>
            <a:graphicFrameLocks noGrp="1"/>
          </p:cNvGraphicFramePr>
          <p:nvPr>
            <p:extLst>
              <p:ext uri="{D42A27DB-BD31-4B8C-83A1-F6EECF244321}">
                <p14:modId xmlns:p14="http://schemas.microsoft.com/office/powerpoint/2010/main" val="2098484866"/>
              </p:ext>
            </p:extLst>
          </p:nvPr>
        </p:nvGraphicFramePr>
        <p:xfrm>
          <a:off x="588816" y="1397108"/>
          <a:ext cx="10841184" cy="5273040"/>
        </p:xfrm>
        <a:graphic>
          <a:graphicData uri="http://schemas.openxmlformats.org/drawingml/2006/table">
            <a:tbl>
              <a:tblPr firstRow="1" bandRow="1">
                <a:tableStyleId>{5C22544A-7EE6-4342-B048-85BDC9FD1C3A}</a:tableStyleId>
              </a:tblPr>
              <a:tblGrid>
                <a:gridCol w="10841184">
                  <a:extLst>
                    <a:ext uri="{9D8B030D-6E8A-4147-A177-3AD203B41FA5}">
                      <a16:colId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the case free of dust and debris. Excess dust can restrict airflow and prevent proper heat transfer.</a:t>
                      </a:r>
                      <a:endParaRPr lang="en-US" sz="2000" dirty="0"/>
                    </a:p>
                    <a:p>
                      <a:endParaRPr lang="en-US" dirty="0"/>
                    </a:p>
                  </a:txBody>
                  <a:tcPr/>
                </a:tc>
                <a:extLst>
                  <a:ext uri="{0D108BD9-81ED-4DB2-BD59-A6C34878D82A}">
                    <a16:rowId xmlns:a16="http://schemas.microsoft.com/office/drawing/2014/main" val="10000"/>
                  </a:ext>
                </a:extLst>
              </a:tr>
              <a:tr h="370840">
                <a:tc>
                  <a:txBody>
                    <a:bodyPr/>
                    <a:lstStyle/>
                    <a:p>
                      <a:pPr marL="285750" lvl="0" indent="-285750">
                        <a:buFont typeface="Courier New" charset="0"/>
                        <a:buChar char="o"/>
                      </a:pPr>
                      <a:r>
                        <a:rPr lang="en-US" sz="1400" dirty="0"/>
                        <a:t>Reduce the number of airflow obstructions.</a:t>
                      </a:r>
                    </a:p>
                    <a:p>
                      <a:pPr lvl="0"/>
                      <a:endParaRPr lang="en-US" sz="1400" dirty="0"/>
                    </a:p>
                    <a:p>
                      <a:pPr marL="800100" lvl="1" indent="-342900">
                        <a:buFont typeface="+mj-lt"/>
                        <a:buAutoNum type="alphaLcParenR"/>
                      </a:pPr>
                      <a:r>
                        <a:rPr lang="en-US" sz="1400" dirty="0"/>
                        <a:t>Employ proper cable management (e.g., bundle cables together and secure unused cables to the case).</a:t>
                      </a:r>
                    </a:p>
                    <a:p>
                      <a:pPr marL="800100" lvl="1" indent="-342900">
                        <a:buFont typeface="+mj-lt"/>
                        <a:buAutoNum type="alphaLcParenR"/>
                      </a:pPr>
                      <a:endParaRPr lang="en-US" sz="1400" dirty="0"/>
                    </a:p>
                    <a:p>
                      <a:pPr marL="800100" lvl="1" indent="-342900">
                        <a:buFont typeface="+mj-lt"/>
                        <a:buAutoNum type="alphaLcParenR"/>
                      </a:pPr>
                      <a:r>
                        <a:rPr lang="en-US" sz="1400" dirty="0"/>
                        <a:t>Space out multiple hard disk drives instead of stacking them next to each other.</a:t>
                      </a:r>
                    </a:p>
                    <a:p>
                      <a:pPr marL="800100" lvl="1" indent="-342900">
                        <a:buFont typeface="+mj-lt"/>
                        <a:buAutoNum type="alphaLcParenR"/>
                      </a:pPr>
                      <a:endParaRPr lang="en-US" sz="1400" dirty="0"/>
                    </a:p>
                    <a:p>
                      <a:pPr marL="800100" lvl="1" indent="-342900">
                        <a:buFont typeface="+mj-lt"/>
                        <a:buAutoNum type="alphaLcParenR"/>
                      </a:pPr>
                      <a:r>
                        <a:rPr lang="en-US" sz="1400" dirty="0"/>
                        <a:t>Do not use an excess number of expansion cards.</a:t>
                      </a:r>
                    </a:p>
                    <a:p>
                      <a:endParaRPr lang="en-US" sz="1400" dirty="0"/>
                    </a:p>
                  </a:txBody>
                  <a:tcPr/>
                </a:tc>
                <a:extLst>
                  <a:ext uri="{0D108BD9-81ED-4DB2-BD59-A6C34878D82A}">
                    <a16:rowId xmlns:a16="http://schemas.microsoft.com/office/drawing/2014/main" val="1000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Maintain appropriate ambient temperatures. Optimal ambient temperatures are between 60 and 80 degrees </a:t>
                      </a:r>
                      <a:br>
                        <a:rPr lang="en-US" sz="1400" dirty="0"/>
                      </a:br>
                      <a:r>
                        <a:rPr lang="en-US" sz="1400" dirty="0"/>
                        <a:t>   Fahrenheit. For server rooms, the ambient temperature might be as low as 45 degrees.</a:t>
                      </a:r>
                    </a:p>
                    <a:p>
                      <a:endParaRPr lang="en-US" sz="1400" dirty="0"/>
                    </a:p>
                  </a:txBody>
                  <a:tcPr/>
                </a:tc>
                <a:extLst>
                  <a:ext uri="{0D108BD9-81ED-4DB2-BD59-A6C34878D82A}">
                    <a16:rowId xmlns:a16="http://schemas.microsoft.com/office/drawing/2014/main" val="10002"/>
                  </a:ext>
                </a:extLst>
              </a:tr>
              <a:tr h="370840">
                <a:tc>
                  <a:txBody>
                    <a:bodyPr/>
                    <a:lstStyle/>
                    <a:p>
                      <a:pPr marL="285750" lvl="0" indent="-285750">
                        <a:buFont typeface="Courier New" charset="0"/>
                        <a:buChar char="o"/>
                      </a:pPr>
                      <a:r>
                        <a:rPr lang="en-US" sz="1400" dirty="0"/>
                        <a:t>Ensure proper ventilation.</a:t>
                      </a:r>
                    </a:p>
                    <a:p>
                      <a:pPr lvl="0"/>
                      <a:endParaRPr lang="en-US" sz="1400" dirty="0"/>
                    </a:p>
                    <a:p>
                      <a:pPr marL="800100" lvl="1" indent="-342900">
                        <a:buFont typeface="+mj-lt"/>
                        <a:buAutoNum type="alphaLcParenR"/>
                      </a:pPr>
                      <a:r>
                        <a:rPr lang="en-US" sz="1400" dirty="0"/>
                        <a:t>Keep air intakes and exhausts free from obstructions.</a:t>
                      </a:r>
                    </a:p>
                    <a:p>
                      <a:pPr marL="800100" lvl="1" indent="-342900">
                        <a:buFont typeface="+mj-lt"/>
                        <a:buAutoNum type="alphaLcParenR"/>
                      </a:pPr>
                      <a:endParaRPr lang="en-US" sz="1400" dirty="0"/>
                    </a:p>
                    <a:p>
                      <a:pPr marL="800100" lvl="1" indent="-342900">
                        <a:buFont typeface="+mj-lt"/>
                        <a:buAutoNum type="alphaLcParenR"/>
                      </a:pPr>
                      <a:r>
                        <a:rPr lang="en-US" sz="1400" dirty="0"/>
                        <a:t>Leave space between the computer and any walls or desks.</a:t>
                      </a:r>
                    </a:p>
                    <a:p>
                      <a:endParaRPr lang="en-US" sz="1400" dirty="0"/>
                    </a:p>
                  </a:txBody>
                  <a:tcPr/>
                </a:tc>
                <a:extLst>
                  <a:ext uri="{0D108BD9-81ED-4DB2-BD59-A6C34878D82A}">
                    <a16:rowId xmlns:a16="http://schemas.microsoft.com/office/drawing/2014/main" val="1000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Preserve negative pressure inside the case by keeping all covers and shields installed (e.g., unused expansion cards, </a:t>
                      </a:r>
                      <a:br>
                        <a:rPr lang="en-US" sz="1400" dirty="0"/>
                      </a:br>
                      <a:r>
                        <a:rPr lang="en-US" sz="1400" dirty="0"/>
                        <a:t>    I/O shield, front drive bays).</a:t>
                      </a:r>
                    </a:p>
                    <a:p>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84446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3271024" cy="523220"/>
          </a:xfrm>
          <a:prstGeom prst="rect">
            <a:avLst/>
          </a:prstGeom>
          <a:noFill/>
        </p:spPr>
        <p:txBody>
          <a:bodyPr wrap="none" rtlCol="0">
            <a:spAutoFit/>
          </a:bodyPr>
          <a:lstStyle/>
          <a:p>
            <a:r>
              <a:rPr lang="en-US" sz="2800" b="1" dirty="0"/>
              <a:t>3.14 System Cooling:</a:t>
            </a:r>
          </a:p>
        </p:txBody>
      </p:sp>
      <p:sp>
        <p:nvSpPr>
          <p:cNvPr id="6" name="TextBox 5"/>
          <p:cNvSpPr txBox="1"/>
          <p:nvPr/>
        </p:nvSpPr>
        <p:spPr>
          <a:xfrm>
            <a:off x="651957" y="727613"/>
            <a:ext cx="11374151" cy="338554"/>
          </a:xfrm>
          <a:prstGeom prst="rect">
            <a:avLst/>
          </a:prstGeom>
          <a:noFill/>
        </p:spPr>
        <p:txBody>
          <a:bodyPr wrap="square" rtlCol="0">
            <a:spAutoFit/>
          </a:bodyPr>
          <a:lstStyle/>
          <a:p>
            <a:r>
              <a:rPr lang="en-US" sz="1600" b="1" dirty="0"/>
              <a:t>The following table identifies several components that are used to help regulate a computer system's internal temperature:</a:t>
            </a:r>
            <a:endParaRPr 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1973226082"/>
              </p:ext>
            </p:extLst>
          </p:nvPr>
        </p:nvGraphicFramePr>
        <p:xfrm>
          <a:off x="651957" y="1250833"/>
          <a:ext cx="10888402" cy="3937000"/>
        </p:xfrm>
        <a:graphic>
          <a:graphicData uri="http://schemas.openxmlformats.org/drawingml/2006/table">
            <a:tbl>
              <a:tblPr firstRow="1" bandRow="1">
                <a:tableStyleId>{5C22544A-7EE6-4342-B048-85BDC9FD1C3A}</a:tableStyleId>
              </a:tblPr>
              <a:tblGrid>
                <a:gridCol w="1712871">
                  <a:extLst>
                    <a:ext uri="{9D8B030D-6E8A-4147-A177-3AD203B41FA5}">
                      <a16:colId xmlns:a16="http://schemas.microsoft.com/office/drawing/2014/main" val="20000"/>
                    </a:ext>
                  </a:extLst>
                </a:gridCol>
                <a:gridCol w="9175531">
                  <a:extLst>
                    <a:ext uri="{9D8B030D-6E8A-4147-A177-3AD203B41FA5}">
                      <a16:colId xmlns:a16="http://schemas.microsoft.com/office/drawing/2014/main" val="20001"/>
                    </a:ext>
                  </a:extLst>
                </a:gridCol>
              </a:tblGrid>
              <a:tr h="370840">
                <a:tc>
                  <a:txBody>
                    <a:bodyPr/>
                    <a:lstStyle/>
                    <a:p>
                      <a:r>
                        <a:rPr lang="en-US" b="1" dirty="0"/>
                        <a:t>Component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Description</a:t>
                      </a:r>
                    </a:p>
                  </a:txBody>
                  <a:tcPr/>
                </a:tc>
                <a:extLst>
                  <a:ext uri="{0D108BD9-81ED-4DB2-BD59-A6C34878D82A}">
                    <a16:rowId xmlns:a16="http://schemas.microsoft.com/office/drawing/2014/main" val="10000"/>
                  </a:ext>
                </a:extLst>
              </a:tr>
              <a:tr h="370840">
                <a:tc>
                  <a:txBody>
                    <a:bodyPr/>
                    <a:lstStyle/>
                    <a:p>
                      <a:r>
                        <a:rPr lang="en-US" dirty="0"/>
                        <a:t>Case Fans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Case fans create a pressurized system that allows air to flow through the case in a specific way.</a:t>
                      </a:r>
                    </a:p>
                    <a:p>
                      <a:endParaRPr lang="en-US" dirty="0"/>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pPr lvl="0"/>
                      <a:r>
                        <a:rPr lang="en-US" dirty="0"/>
                        <a:t>o Intake fans (at the front) pull air inside the case to cool components.</a:t>
                      </a:r>
                    </a:p>
                    <a:p>
                      <a:pPr lvl="0"/>
                      <a:endParaRPr lang="en-US" dirty="0"/>
                    </a:p>
                    <a:p>
                      <a:pPr lvl="0"/>
                      <a:r>
                        <a:rPr lang="en-US" dirty="0"/>
                        <a:t>o Outtake fans (at the back and top) exhaust warm air from inside the case.</a:t>
                      </a:r>
                    </a:p>
                    <a:p>
                      <a:pPr lvl="0"/>
                      <a:endParaRPr lang="en-US" dirty="0"/>
                    </a:p>
                    <a:p>
                      <a:pPr lvl="0"/>
                      <a:r>
                        <a:rPr lang="en-US" dirty="0"/>
                        <a:t>o Some cases have intake fans on the side case cover.</a:t>
                      </a:r>
                    </a:p>
                    <a:p>
                      <a:pPr lvl="0"/>
                      <a:endParaRPr lang="en-US" dirty="0"/>
                    </a:p>
                    <a:p>
                      <a:r>
                        <a:rPr lang="en-US" dirty="0"/>
                        <a:t>o Fan filters can be installed to keep dust and debris inside the case to a minimum.</a:t>
                      </a:r>
                    </a:p>
                    <a:p>
                      <a:endParaRPr lang="en-US" dirty="0"/>
                    </a:p>
                  </a:txBody>
                  <a:tcPr/>
                </a:tc>
                <a:extLst>
                  <a:ext uri="{0D108BD9-81ED-4DB2-BD59-A6C34878D82A}">
                    <a16:rowId xmlns:a16="http://schemas.microsoft.com/office/drawing/2014/main" val="10002"/>
                  </a:ext>
                </a:extLst>
              </a:tr>
              <a:tr h="370840">
                <a:tc>
                  <a:txBody>
                    <a:bodyPr/>
                    <a:lstStyle/>
                    <a:p>
                      <a:r>
                        <a:rPr lang="en-US" dirty="0"/>
                        <a:t>Power Supply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ATX power supplies aid in cooling by exhausting hot air out the back of the case.</a:t>
                      </a:r>
                    </a:p>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06677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3271024" cy="523220"/>
          </a:xfrm>
          <a:prstGeom prst="rect">
            <a:avLst/>
          </a:prstGeom>
          <a:noFill/>
        </p:spPr>
        <p:txBody>
          <a:bodyPr wrap="none" rtlCol="0">
            <a:spAutoFit/>
          </a:bodyPr>
          <a:lstStyle/>
          <a:p>
            <a:r>
              <a:rPr lang="en-US" sz="2800" b="1" dirty="0"/>
              <a:t>3.14 System Cooling:</a:t>
            </a:r>
          </a:p>
        </p:txBody>
      </p:sp>
      <p:sp>
        <p:nvSpPr>
          <p:cNvPr id="6" name="TextBox 5"/>
          <p:cNvSpPr txBox="1"/>
          <p:nvPr/>
        </p:nvSpPr>
        <p:spPr>
          <a:xfrm>
            <a:off x="461237" y="745778"/>
            <a:ext cx="11374151" cy="646331"/>
          </a:xfrm>
          <a:prstGeom prst="rect">
            <a:avLst/>
          </a:prstGeom>
          <a:noFill/>
        </p:spPr>
        <p:txBody>
          <a:bodyPr wrap="square" rtlCol="0">
            <a:spAutoFit/>
          </a:bodyPr>
          <a:lstStyle/>
          <a:p>
            <a:r>
              <a:rPr lang="en-US" b="1" dirty="0"/>
              <a:t>The following table identifies several components that are used to help regulate a computer system's internal temperature:</a:t>
            </a:r>
            <a:endParaRPr lang="en-US" sz="800" dirty="0"/>
          </a:p>
        </p:txBody>
      </p:sp>
      <p:graphicFrame>
        <p:nvGraphicFramePr>
          <p:cNvPr id="2" name="Table 1"/>
          <p:cNvGraphicFramePr>
            <a:graphicFrameLocks noGrp="1"/>
          </p:cNvGraphicFramePr>
          <p:nvPr>
            <p:extLst>
              <p:ext uri="{D42A27DB-BD31-4B8C-83A1-F6EECF244321}">
                <p14:modId xmlns:p14="http://schemas.microsoft.com/office/powerpoint/2010/main" val="1014454018"/>
              </p:ext>
            </p:extLst>
          </p:nvPr>
        </p:nvGraphicFramePr>
        <p:xfrm>
          <a:off x="461237" y="1533132"/>
          <a:ext cx="11205246" cy="4790440"/>
        </p:xfrm>
        <a:graphic>
          <a:graphicData uri="http://schemas.openxmlformats.org/drawingml/2006/table">
            <a:tbl>
              <a:tblPr firstRow="1" bandRow="1">
                <a:tableStyleId>{5C22544A-7EE6-4342-B048-85BDC9FD1C3A}</a:tableStyleId>
              </a:tblPr>
              <a:tblGrid>
                <a:gridCol w="1441691">
                  <a:extLst>
                    <a:ext uri="{9D8B030D-6E8A-4147-A177-3AD203B41FA5}">
                      <a16:colId xmlns:a16="http://schemas.microsoft.com/office/drawing/2014/main" val="20000"/>
                    </a:ext>
                  </a:extLst>
                </a:gridCol>
                <a:gridCol w="9763555">
                  <a:extLst>
                    <a:ext uri="{9D8B030D-6E8A-4147-A177-3AD203B41FA5}">
                      <a16:colId xmlns:a16="http://schemas.microsoft.com/office/drawing/2014/main" val="20001"/>
                    </a:ext>
                  </a:extLst>
                </a:gridCol>
              </a:tblGrid>
              <a:tr h="370840">
                <a:tc>
                  <a:txBody>
                    <a:bodyPr/>
                    <a:lstStyle/>
                    <a:p>
                      <a:r>
                        <a:rPr lang="en-US" sz="1400" b="1" dirty="0"/>
                        <a:t>Component</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p>
                  </a:txBody>
                  <a:tcPr/>
                </a:tc>
                <a:extLst>
                  <a:ext uri="{0D108BD9-81ED-4DB2-BD59-A6C34878D82A}">
                    <a16:rowId xmlns:a16="http://schemas.microsoft.com/office/drawing/2014/main" val="10000"/>
                  </a:ext>
                </a:extLst>
              </a:tr>
              <a:tr h="370840">
                <a:tc>
                  <a:txBody>
                    <a:bodyPr/>
                    <a:lstStyle/>
                    <a:p>
                      <a:r>
                        <a:rPr lang="en-US" sz="1400" dirty="0"/>
                        <a:t>Heat Sink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Heat sinks are made of a heat conductive material (usually aluminum or copper) and are attached to components using a thermal paste or pad.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Heat sinks are designed with fins to increase the surface area exposed to air, allowing heat to dissipate from the component much faster. Heat sinks can be either active or passive.</a:t>
                      </a:r>
                    </a:p>
                  </a:txBody>
                  <a:tcPr/>
                </a:tc>
                <a:extLst>
                  <a:ext uri="{0D108BD9-81ED-4DB2-BD59-A6C34878D82A}">
                    <a16:rowId xmlns:a16="http://schemas.microsoft.com/office/drawing/2014/main" val="10001"/>
                  </a:ext>
                </a:extLst>
              </a:tr>
              <a:tr h="370840">
                <a:tc>
                  <a:txBody>
                    <a:bodyPr/>
                    <a:lstStyle/>
                    <a:p>
                      <a:endParaRPr lang="en-US" sz="1400"/>
                    </a:p>
                  </a:txBody>
                  <a:tcPr/>
                </a:tc>
                <a:tc>
                  <a:txBody>
                    <a:bodyPr/>
                    <a:lstStyle/>
                    <a:p>
                      <a:pPr lvl="0"/>
                      <a:r>
                        <a:rPr lang="en-US" sz="1400" dirty="0"/>
                        <a:t>o Active heat sinks have an attached fan that helps cool off the component at a faster rate. Active heat sinks are used with the following components:</a:t>
                      </a:r>
                    </a:p>
                    <a:p>
                      <a:pPr lvl="0"/>
                      <a:endParaRPr lang="en-US" sz="1400" dirty="0"/>
                    </a:p>
                    <a:p>
                      <a:pPr lvl="1"/>
                      <a:r>
                        <a:rPr lang="en-US" sz="1400" dirty="0"/>
                        <a:t>a. CPUs</a:t>
                      </a:r>
                    </a:p>
                    <a:p>
                      <a:pPr lvl="1"/>
                      <a:r>
                        <a:rPr lang="en-US" sz="1400" dirty="0"/>
                        <a:t>b. High-end video cards</a:t>
                      </a:r>
                    </a:p>
                    <a:p>
                      <a:pPr lvl="1"/>
                      <a:r>
                        <a:rPr lang="en-US" sz="1400" dirty="0"/>
                        <a:t>c. Some motherboard chipsets with integrated graphics</a:t>
                      </a:r>
                    </a:p>
                  </a:txBody>
                  <a:tcPr/>
                </a:tc>
                <a:extLst>
                  <a:ext uri="{0D108BD9-81ED-4DB2-BD59-A6C34878D82A}">
                    <a16:rowId xmlns:a16="http://schemas.microsoft.com/office/drawing/2014/main" val="10002"/>
                  </a:ext>
                </a:extLst>
              </a:tr>
              <a:tr h="370840">
                <a:tc>
                  <a:txBody>
                    <a:bodyPr/>
                    <a:lstStyle/>
                    <a:p>
                      <a:endParaRPr lang="en-US" sz="1400"/>
                    </a:p>
                  </a:txBody>
                  <a:tcPr/>
                </a:tc>
                <a:tc>
                  <a:txBody>
                    <a:bodyPr/>
                    <a:lstStyle/>
                    <a:p>
                      <a:pPr lvl="0"/>
                      <a:r>
                        <a:rPr lang="en-US" sz="1400" dirty="0"/>
                        <a:t>o Passive heat sinks do not have a fan and instead rely on increased surface area and passive air movement to cool the component. Passive heat sinks are used with the following components:</a:t>
                      </a:r>
                    </a:p>
                    <a:p>
                      <a:pPr lvl="0"/>
                      <a:endParaRPr lang="en-US" sz="1400" dirty="0"/>
                    </a:p>
                    <a:p>
                      <a:pPr lvl="1"/>
                      <a:r>
                        <a:rPr lang="en-US" sz="1400" dirty="0"/>
                        <a:t>a. Most motherboard chipsets</a:t>
                      </a:r>
                    </a:p>
                    <a:p>
                      <a:pPr lvl="1"/>
                      <a:r>
                        <a:rPr lang="en-US" sz="1400" dirty="0"/>
                        <a:t>b. Low-end video cards</a:t>
                      </a:r>
                    </a:p>
                    <a:p>
                      <a:pPr lvl="1"/>
                      <a:r>
                        <a:rPr lang="en-US" sz="1400" dirty="0"/>
                        <a:t>c. Memory modules (heat sinks on memory modules are also called </a:t>
                      </a:r>
                      <a:r>
                        <a:rPr lang="en-US" sz="1400" i="1" dirty="0"/>
                        <a:t>heat spreaders</a:t>
                      </a:r>
                      <a:r>
                        <a:rPr lang="en-US" sz="1400" dirty="0"/>
                        <a:t>)</a:t>
                      </a:r>
                    </a:p>
                  </a:txBody>
                  <a:tcPr/>
                </a:tc>
                <a:extLst>
                  <a:ext uri="{0D108BD9-81ED-4DB2-BD59-A6C34878D82A}">
                    <a16:rowId xmlns:a16="http://schemas.microsoft.com/office/drawing/2014/main" val="10003"/>
                  </a:ext>
                </a:extLst>
              </a:tr>
              <a:tr h="370840">
                <a:tc>
                  <a:txBody>
                    <a:bodyPr/>
                    <a:lstStyle/>
                    <a:p>
                      <a:endParaRPr lang="en-US" sz="1400"/>
                    </a:p>
                  </a:txBody>
                  <a:tcPr/>
                </a:tc>
                <a:tc>
                  <a:txBody>
                    <a:bodyPr/>
                    <a:lstStyle/>
                    <a:p>
                      <a:r>
                        <a:rPr lang="en-US" sz="1400" b="1" dirty="0"/>
                        <a:t>Note: </a:t>
                      </a:r>
                      <a:r>
                        <a:rPr lang="en-US" sz="1400" i="1" dirty="0"/>
                        <a:t>Because passive heat sinks do not use a fan, they are 100% reliable. However, active heat sinks can dissipate heat much faster than passive ones.</a:t>
                      </a:r>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67857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3271024" cy="523220"/>
          </a:xfrm>
          <a:prstGeom prst="rect">
            <a:avLst/>
          </a:prstGeom>
          <a:noFill/>
        </p:spPr>
        <p:txBody>
          <a:bodyPr wrap="none" rtlCol="0">
            <a:spAutoFit/>
          </a:bodyPr>
          <a:lstStyle/>
          <a:p>
            <a:r>
              <a:rPr lang="en-US" sz="2800" b="1" dirty="0"/>
              <a:t>3.14 System Cooling:</a:t>
            </a:r>
          </a:p>
        </p:txBody>
      </p:sp>
      <p:sp>
        <p:nvSpPr>
          <p:cNvPr id="6" name="TextBox 5"/>
          <p:cNvSpPr txBox="1"/>
          <p:nvPr/>
        </p:nvSpPr>
        <p:spPr>
          <a:xfrm>
            <a:off x="544381" y="727613"/>
            <a:ext cx="11374151" cy="338554"/>
          </a:xfrm>
          <a:prstGeom prst="rect">
            <a:avLst/>
          </a:prstGeom>
          <a:noFill/>
        </p:spPr>
        <p:txBody>
          <a:bodyPr wrap="square" rtlCol="0">
            <a:spAutoFit/>
          </a:bodyPr>
          <a:lstStyle/>
          <a:p>
            <a:r>
              <a:rPr lang="en-US" sz="1600" b="1" dirty="0"/>
              <a:t>The following table identifies several components that are used to help regulate a computer system's internal </a:t>
            </a:r>
            <a:r>
              <a:rPr lang="en-US" sz="1600" b="1"/>
              <a:t>temperature:</a:t>
            </a:r>
            <a:endParaRPr lang="en-US" sz="800" dirty="0"/>
          </a:p>
        </p:txBody>
      </p:sp>
      <p:graphicFrame>
        <p:nvGraphicFramePr>
          <p:cNvPr id="2" name="Table 1"/>
          <p:cNvGraphicFramePr>
            <a:graphicFrameLocks noGrp="1"/>
          </p:cNvGraphicFramePr>
          <p:nvPr>
            <p:extLst>
              <p:ext uri="{D42A27DB-BD31-4B8C-83A1-F6EECF244321}">
                <p14:modId xmlns:p14="http://schemas.microsoft.com/office/powerpoint/2010/main" val="990640487"/>
              </p:ext>
            </p:extLst>
          </p:nvPr>
        </p:nvGraphicFramePr>
        <p:xfrm>
          <a:off x="544381" y="1250833"/>
          <a:ext cx="11122102" cy="4457335"/>
        </p:xfrm>
        <a:graphic>
          <a:graphicData uri="http://schemas.openxmlformats.org/drawingml/2006/table">
            <a:tbl>
              <a:tblPr firstRow="1" bandRow="1">
                <a:tableStyleId>{5C22544A-7EE6-4342-B048-85BDC9FD1C3A}</a:tableStyleId>
              </a:tblPr>
              <a:tblGrid>
                <a:gridCol w="1710446">
                  <a:extLst>
                    <a:ext uri="{9D8B030D-6E8A-4147-A177-3AD203B41FA5}">
                      <a16:colId xmlns:a16="http://schemas.microsoft.com/office/drawing/2014/main" val="20000"/>
                    </a:ext>
                  </a:extLst>
                </a:gridCol>
                <a:gridCol w="9411656">
                  <a:extLst>
                    <a:ext uri="{9D8B030D-6E8A-4147-A177-3AD203B41FA5}">
                      <a16:colId xmlns:a16="http://schemas.microsoft.com/office/drawing/2014/main" val="20001"/>
                    </a:ext>
                  </a:extLst>
                </a:gridCol>
              </a:tblGrid>
              <a:tr h="529865">
                <a:tc>
                  <a:txBody>
                    <a:bodyPr/>
                    <a:lstStyle/>
                    <a:p>
                      <a:r>
                        <a:rPr lang="en-US" sz="1600" b="1" dirty="0"/>
                        <a:t>Component</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Description</a:t>
                      </a:r>
                    </a:p>
                  </a:txBody>
                  <a:tcPr/>
                </a:tc>
                <a:extLst>
                  <a:ext uri="{0D108BD9-81ED-4DB2-BD59-A6C34878D82A}">
                    <a16:rowId xmlns:a16="http://schemas.microsoft.com/office/drawing/2014/main" val="10000"/>
                  </a:ext>
                </a:extLst>
              </a:tr>
              <a:tr h="489536">
                <a:tc rowSpan="3">
                  <a:txBody>
                    <a:bodyPr/>
                    <a:lstStyle/>
                    <a:p>
                      <a:r>
                        <a:rPr lang="en-US" sz="1600" dirty="0"/>
                        <a:t>Heat Sensors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t>Most motherboards include the following heat sensors:</a:t>
                      </a:r>
                    </a:p>
                  </a:txBody>
                  <a:tcPr/>
                </a:tc>
                <a:extLst>
                  <a:ext uri="{0D108BD9-81ED-4DB2-BD59-A6C34878D82A}">
                    <a16:rowId xmlns:a16="http://schemas.microsoft.com/office/drawing/2014/main" val="10001"/>
                  </a:ext>
                </a:extLst>
              </a:tr>
              <a:tr h="1639614">
                <a:tc vMerge="1">
                  <a:txBody>
                    <a:bodyPr/>
                    <a:lstStyle/>
                    <a:p>
                      <a:endParaRPr lang="en-US"/>
                    </a:p>
                  </a:txBody>
                  <a:tcPr/>
                </a:tc>
                <a:tc>
                  <a:txBody>
                    <a:bodyPr/>
                    <a:lstStyle/>
                    <a:p>
                      <a:pPr marL="285750" lvl="0" indent="-285750">
                        <a:buFont typeface="Arial" charset="0"/>
                        <a:buChar char="•"/>
                      </a:pPr>
                      <a:r>
                        <a:rPr lang="en-US" sz="1600" dirty="0"/>
                        <a:t>CPU sensor (located on the circuit board underneath the processor)</a:t>
                      </a:r>
                    </a:p>
                    <a:p>
                      <a:pPr marL="285750" lvl="0" indent="-285750">
                        <a:buFont typeface="Arial" charset="0"/>
                        <a:buChar char="•"/>
                      </a:pPr>
                      <a:endParaRPr lang="en-US" sz="1600" dirty="0"/>
                    </a:p>
                    <a:p>
                      <a:pPr marL="285750" lvl="0" indent="-285750">
                        <a:buFont typeface="Arial" charset="0"/>
                        <a:buChar char="•"/>
                      </a:pPr>
                      <a:r>
                        <a:rPr lang="en-US" sz="1600" dirty="0"/>
                        <a:t>System case sensor (located either on the motherboard or on a cable attached to the motherboard)</a:t>
                      </a:r>
                    </a:p>
                    <a:p>
                      <a:pPr marL="285750" lvl="0" indent="-285750">
                        <a:buFont typeface="Arial" charset="0"/>
                        <a:buChar char="•"/>
                      </a:pPr>
                      <a:endParaRPr lang="en-US" sz="1600" dirty="0"/>
                    </a:p>
                    <a:p>
                      <a:pPr marL="285750" lvl="0" indent="-285750">
                        <a:buFont typeface="Arial" charset="0"/>
                        <a:buChar char="•"/>
                      </a:pPr>
                      <a:r>
                        <a:rPr lang="en-US" sz="1600" dirty="0"/>
                        <a:t>Room temperature sensor (usually connected to the motherboard by a cable and mounted on a</a:t>
                      </a:r>
                      <a:r>
                        <a:rPr lang="en-US" sz="1600" baseline="0" dirty="0"/>
                        <a:t> </a:t>
                      </a:r>
                      <a:r>
                        <a:rPr lang="en-US" sz="1600" dirty="0"/>
                        <a:t>case slot)</a:t>
                      </a:r>
                    </a:p>
                  </a:txBody>
                  <a:tcPr/>
                </a:tc>
                <a:extLst>
                  <a:ext uri="{0D108BD9-81ED-4DB2-BD59-A6C34878D82A}">
                    <a16:rowId xmlns:a16="http://schemas.microsoft.com/office/drawing/2014/main" val="10002"/>
                  </a:ext>
                </a:extLst>
              </a:tr>
              <a:tr h="1524268">
                <a:tc vMerge="1">
                  <a:txBody>
                    <a:bodyPr/>
                    <a:lstStyle/>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sz="1600" dirty="0"/>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t>Special software can monitor the temperature levels and be configured to send warnings when high temperature conditions exist.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sz="1600" dirty="0"/>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t>The BIOS in most motherboards can also be configured to automatically shut the system down when a specified thermal threshold is exceeded.</a:t>
                      </a:r>
                    </a:p>
                    <a:p>
                      <a:pPr marL="285750" indent="-285750">
                        <a:buFont typeface="Arial" charset="0"/>
                        <a:buChar char="•"/>
                      </a:pP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84437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3526928" cy="523220"/>
          </a:xfrm>
          <a:prstGeom prst="rect">
            <a:avLst/>
          </a:prstGeom>
          <a:noFill/>
        </p:spPr>
        <p:txBody>
          <a:bodyPr wrap="none" rtlCol="0">
            <a:spAutoFit/>
          </a:bodyPr>
          <a:lstStyle/>
          <a:p>
            <a:pPr algn="ctr"/>
            <a:r>
              <a:rPr lang="en-US" sz="2800" b="1" dirty="0"/>
              <a:t>3.7.5 Memory Speeds:</a:t>
            </a:r>
            <a:endParaRPr lang="en-US" sz="2800" dirty="0"/>
          </a:p>
        </p:txBody>
      </p:sp>
      <p:sp>
        <p:nvSpPr>
          <p:cNvPr id="6" name="TextBox 5"/>
          <p:cNvSpPr txBox="1"/>
          <p:nvPr/>
        </p:nvSpPr>
        <p:spPr>
          <a:xfrm>
            <a:off x="276379" y="673825"/>
            <a:ext cx="11610821" cy="2123658"/>
          </a:xfrm>
          <a:prstGeom prst="rect">
            <a:avLst/>
          </a:prstGeom>
          <a:noFill/>
        </p:spPr>
        <p:txBody>
          <a:bodyPr wrap="square" rtlCol="0">
            <a:spAutoFit/>
          </a:bodyPr>
          <a:lstStyle/>
          <a:p>
            <a:r>
              <a:rPr lang="en-US" sz="1600" b="1" dirty="0"/>
              <a:t>Memory is rated based on its guaranteed stable operating frequency and bandwidth (the rate at which data can be read or written). Memory ratings help you to differentiate between slower and faster RAM. </a:t>
            </a:r>
          </a:p>
          <a:p>
            <a:endParaRPr lang="en-US" b="1" dirty="0"/>
          </a:p>
          <a:p>
            <a:endParaRPr lang="en-US" sz="800" b="1" dirty="0"/>
          </a:p>
          <a:p>
            <a:pPr lvl="0"/>
            <a:endParaRPr lang="en-US" sz="800" dirty="0"/>
          </a:p>
          <a:p>
            <a:pPr lvl="1"/>
            <a:endParaRPr lang="en-US" sz="800" dirty="0"/>
          </a:p>
          <a:p>
            <a:pPr lvl="0"/>
            <a:endParaRPr lang="en-US" sz="800" dirty="0"/>
          </a:p>
          <a:p>
            <a:pPr lvl="1"/>
            <a:endParaRPr lang="en-US" sz="800" dirty="0"/>
          </a:p>
          <a:p>
            <a:pPr lvl="1"/>
            <a:endParaRPr lang="en-US" sz="2000"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96626319"/>
              </p:ext>
            </p:extLst>
          </p:nvPr>
        </p:nvGraphicFramePr>
        <p:xfrm>
          <a:off x="423081" y="1402052"/>
          <a:ext cx="10781732" cy="5107929"/>
        </p:xfrm>
        <a:graphic>
          <a:graphicData uri="http://schemas.openxmlformats.org/drawingml/2006/table">
            <a:tbl>
              <a:tblPr firstRow="1" bandRow="1">
                <a:tableStyleId>{5C22544A-7EE6-4342-B048-85BDC9FD1C3A}</a:tableStyleId>
              </a:tblPr>
              <a:tblGrid>
                <a:gridCol w="764274">
                  <a:extLst>
                    <a:ext uri="{9D8B030D-6E8A-4147-A177-3AD203B41FA5}">
                      <a16:colId xmlns:a16="http://schemas.microsoft.com/office/drawing/2014/main" val="20000"/>
                    </a:ext>
                  </a:extLst>
                </a:gridCol>
                <a:gridCol w="10017458">
                  <a:extLst>
                    <a:ext uri="{9D8B030D-6E8A-4147-A177-3AD203B41FA5}">
                      <a16:colId xmlns:a16="http://schemas.microsoft.com/office/drawing/2014/main" val="20001"/>
                    </a:ext>
                  </a:extLst>
                </a:gridCol>
              </a:tblGrid>
              <a:tr h="38801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The following rating systems are used:</a:t>
                      </a:r>
                    </a:p>
                  </a:txBody>
                  <a:tcPr/>
                </a:tc>
                <a:tc hMerge="1">
                  <a:txBody>
                    <a:bodyPr/>
                    <a:lstStyle/>
                    <a:p>
                      <a:endParaRPr lang="en-US"/>
                    </a:p>
                  </a:txBody>
                  <a:tcPr/>
                </a:tc>
                <a:extLst>
                  <a:ext uri="{0D108BD9-81ED-4DB2-BD59-A6C34878D82A}">
                    <a16:rowId xmlns:a16="http://schemas.microsoft.com/office/drawing/2014/main" val="10000"/>
                  </a:ext>
                </a:extLst>
              </a:tr>
              <a:tr h="542153">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lang="en-US" sz="1400" dirty="0"/>
                        <a:t>For all DDR memory (DDR, DDR2, and DDR3), a new designation was introduced to identify that twice the data was being transferred with each bus clock cycle.</a:t>
                      </a:r>
                    </a:p>
                  </a:txBody>
                  <a:tcPr/>
                </a:tc>
                <a:tc hMerge="1">
                  <a:txBody>
                    <a:bodyPr/>
                    <a:lstStyle/>
                    <a:p>
                      <a:endParaRPr lang="en-US"/>
                    </a:p>
                  </a:txBody>
                  <a:tcPr/>
                </a:tc>
                <a:extLst>
                  <a:ext uri="{0D108BD9-81ED-4DB2-BD59-A6C34878D82A}">
                    <a16:rowId xmlns:a16="http://schemas.microsoft.com/office/drawing/2014/main" val="10001"/>
                  </a:ext>
                </a:extLst>
              </a:tr>
              <a:tr h="988631">
                <a:tc gridSpan="2">
                  <a:txBody>
                    <a:bodyPr/>
                    <a:lstStyle/>
                    <a:p>
                      <a:pPr marL="800100" lvl="1" indent="-342900">
                        <a:buFont typeface="+mj-lt"/>
                        <a:buAutoNum type="arabicPeriod"/>
                      </a:pPr>
                      <a:r>
                        <a:rPr lang="en-US" sz="1400" dirty="0"/>
                        <a:t>The number following the DDR-, DDR2-, and DDR3- prefixes is the data transfer rate (twice the bus frequency).</a:t>
                      </a:r>
                    </a:p>
                    <a:p>
                      <a:pPr marL="800100" lvl="1" indent="-342900">
                        <a:buAutoNum type="arabicPeriod"/>
                      </a:pPr>
                      <a:endParaRPr lang="en-US" sz="1400" dirty="0"/>
                    </a:p>
                    <a:p>
                      <a:pPr marL="800100" lvl="1" indent="-342900">
                        <a:buFont typeface="+mj-lt"/>
                        <a:buAutoNum type="arabicPeriod"/>
                      </a:pPr>
                      <a:r>
                        <a:rPr lang="en-US" sz="1400" dirty="0"/>
                        <a:t>For example, DDR-400 matches a bus frequency of 200 MHz; DDR2-800 has a bus frequency of 400 MHz; and</a:t>
                      </a:r>
                      <a:r>
                        <a:rPr lang="en-US" sz="1400" baseline="0" dirty="0"/>
                        <a:t> </a:t>
                      </a:r>
                      <a:r>
                        <a:rPr lang="en-US" sz="1400" dirty="0"/>
                        <a:t>DDR3-1600 has a bus frequency of 800 </a:t>
                      </a:r>
                      <a:r>
                        <a:rPr lang="en-US" sz="1400" dirty="0" err="1"/>
                        <a:t>MHz.</a:t>
                      </a:r>
                      <a:endParaRPr lang="en-US" sz="1400" dirty="0"/>
                    </a:p>
                  </a:txBody>
                  <a:tcPr/>
                </a:tc>
                <a:tc hMerge="1">
                  <a:txBody>
                    <a:bodyPr/>
                    <a:lstStyle/>
                    <a:p>
                      <a:endParaRPr lang="en-US"/>
                    </a:p>
                  </a:txBody>
                  <a:tcPr/>
                </a:tc>
                <a:extLst>
                  <a:ext uri="{0D108BD9-81ED-4DB2-BD59-A6C34878D82A}">
                    <a16:rowId xmlns:a16="http://schemas.microsoft.com/office/drawing/2014/main" val="10002"/>
                  </a:ext>
                </a:extLst>
              </a:tr>
              <a:tr h="765392">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startAt="2"/>
                        <a:tabLst/>
                        <a:defRPr/>
                      </a:pPr>
                      <a:r>
                        <a:rPr lang="en-US" sz="1400" dirty="0"/>
                        <a:t>For DDR past 150 MHz (and for all DDR2 and DDR3 memory), the PC- designation was changed to identify the </a:t>
                      </a:r>
                      <a:r>
                        <a:rPr lang="en-US" sz="1400" i="1" dirty="0"/>
                        <a:t>bandwidth</a:t>
                      </a:r>
                      <a:r>
                        <a:rPr lang="en-US" sz="1400" dirty="0"/>
                        <a:t> instead of a number derived from the bus frequency.</a:t>
                      </a:r>
                    </a:p>
                    <a:p>
                      <a:endParaRPr lang="en-US" sz="1400" dirty="0"/>
                    </a:p>
                  </a:txBody>
                  <a:tcPr/>
                </a:tc>
                <a:tc hMerge="1">
                  <a:txBody>
                    <a:bodyPr/>
                    <a:lstStyle/>
                    <a:p>
                      <a:endParaRPr lang="en-US"/>
                    </a:p>
                  </a:txBody>
                  <a:tcPr/>
                </a:tc>
                <a:extLst>
                  <a:ext uri="{0D108BD9-81ED-4DB2-BD59-A6C34878D82A}">
                    <a16:rowId xmlns:a16="http://schemas.microsoft.com/office/drawing/2014/main" val="10003"/>
                  </a:ext>
                </a:extLst>
              </a:tr>
              <a:tr h="1881589">
                <a:tc gridSpan="2">
                  <a:txBody>
                    <a:bodyPr/>
                    <a:lstStyle/>
                    <a:p>
                      <a:pPr marL="800100" lvl="1" indent="-342900">
                        <a:buFont typeface="+mj-lt"/>
                        <a:buAutoNum type="arabicPeriod"/>
                      </a:pPr>
                      <a:r>
                        <a:rPr lang="en-US" sz="1400" dirty="0"/>
                        <a:t>The bandwidth is 16 times the bus frequency, or 8 times the DDR- designation.</a:t>
                      </a:r>
                    </a:p>
                    <a:p>
                      <a:pPr marL="800100" lvl="1" indent="-342900">
                        <a:buFont typeface="+mj-lt"/>
                        <a:buAutoNum type="arabicPeriod"/>
                      </a:pPr>
                      <a:endParaRPr lang="en-US" sz="1400" dirty="0"/>
                    </a:p>
                    <a:p>
                      <a:pPr marL="800100" lvl="1" indent="-342900">
                        <a:buFont typeface="+mj-lt"/>
                        <a:buAutoNum type="arabicPeriod"/>
                      </a:pPr>
                      <a:r>
                        <a:rPr lang="en-US" sz="1400" dirty="0"/>
                        <a:t>For example, DDR-400 has a bandwidth of 3200 MBs (PC-3200); DDR2-800 has a bandwidth of 6400 MBs (PC-6400);</a:t>
                      </a:r>
                      <a:r>
                        <a:rPr lang="en-US" sz="1400" baseline="0" dirty="0"/>
                        <a:t> </a:t>
                      </a:r>
                      <a:r>
                        <a:rPr lang="en-US" sz="1400" dirty="0"/>
                        <a:t>and DDR3-1600 has a bandwidth of 12800 MBs (PC-12800).</a:t>
                      </a:r>
                    </a:p>
                    <a:p>
                      <a:pPr marL="914400" lvl="1" indent="-457200">
                        <a:buFont typeface="+mj-lt"/>
                        <a:buAutoNum type="arabicPeriod"/>
                      </a:pPr>
                      <a:endParaRPr lang="en-US" sz="1400" dirty="0"/>
                    </a:p>
                    <a:p>
                      <a:pPr marL="800100" lvl="1" indent="-342900">
                        <a:buFont typeface="+mj-lt"/>
                        <a:buAutoNum type="arabicPeriod"/>
                      </a:pPr>
                      <a:r>
                        <a:rPr lang="en-US" sz="1400" dirty="0"/>
                        <a:t>For a brief time, the double-frequency designation used the PC- prefix for early DDR modules. For example, PC-200</a:t>
                      </a:r>
                      <a:r>
                        <a:rPr lang="en-US" sz="1400" baseline="0" dirty="0"/>
                        <a:t> </a:t>
                      </a:r>
                      <a:r>
                        <a:rPr lang="en-US" sz="1400" dirty="0"/>
                        <a:t>used with DDR indicates a bus frequency of 100 MHz, not a bandwidth of 100 MBs (PC-200 is equivalent to DDR-200 which is equivalent to PC-1600).</a:t>
                      </a:r>
                    </a:p>
                    <a:p>
                      <a:endParaRPr lang="en-US" sz="1400" dirty="0"/>
                    </a:p>
                  </a:txBody>
                  <a:tcPr/>
                </a:tc>
                <a:tc hMerge="1">
                  <a:txBody>
                    <a:bodyPr/>
                    <a:lstStyle/>
                    <a:p>
                      <a:endParaRPr lang="en-US"/>
                    </a:p>
                  </a:txBody>
                  <a:tcPr/>
                </a:tc>
                <a:extLst>
                  <a:ext uri="{0D108BD9-81ED-4DB2-BD59-A6C34878D82A}">
                    <a16:rowId xmlns:a16="http://schemas.microsoft.com/office/drawing/2014/main" val="10004"/>
                  </a:ext>
                </a:extLst>
              </a:tr>
              <a:tr h="54215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dirty="0"/>
                        <a:t>Note</a:t>
                      </a:r>
                      <a:r>
                        <a:rPr lang="en-US" sz="1400" dirty="0"/>
                        <a: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i="1" dirty="0"/>
                        <a:t>When listing the frequency, the frequency value usually indicates the bus speed, not the internal frequency (DDR designation) used by the memory.</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733449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833132" y="204393"/>
            <a:ext cx="3271024" cy="523220"/>
          </a:xfrm>
          <a:prstGeom prst="rect">
            <a:avLst/>
          </a:prstGeom>
          <a:noFill/>
        </p:spPr>
        <p:txBody>
          <a:bodyPr wrap="none" rtlCol="0">
            <a:spAutoFit/>
          </a:bodyPr>
          <a:lstStyle/>
          <a:p>
            <a:r>
              <a:rPr lang="en-US" sz="2800" b="1" dirty="0"/>
              <a:t>3.14 System Cooling:</a:t>
            </a:r>
          </a:p>
        </p:txBody>
      </p:sp>
      <p:sp>
        <p:nvSpPr>
          <p:cNvPr id="6" name="TextBox 5"/>
          <p:cNvSpPr txBox="1"/>
          <p:nvPr/>
        </p:nvSpPr>
        <p:spPr>
          <a:xfrm>
            <a:off x="781568" y="727613"/>
            <a:ext cx="11374151" cy="338554"/>
          </a:xfrm>
          <a:prstGeom prst="rect">
            <a:avLst/>
          </a:prstGeom>
          <a:noFill/>
        </p:spPr>
        <p:txBody>
          <a:bodyPr wrap="square" rtlCol="0">
            <a:spAutoFit/>
          </a:bodyPr>
          <a:lstStyle/>
          <a:p>
            <a:r>
              <a:rPr lang="en-US" sz="1600" b="1" dirty="0"/>
              <a:t>The following table identifies several components that are used to help regulate a computer system's internal </a:t>
            </a:r>
            <a:r>
              <a:rPr lang="en-US" sz="1600" b="1"/>
              <a:t>temperature:</a:t>
            </a:r>
            <a:endParaRPr lang="en-US" sz="1600" b="1" dirty="0"/>
          </a:p>
        </p:txBody>
      </p:sp>
      <p:graphicFrame>
        <p:nvGraphicFramePr>
          <p:cNvPr id="3" name="Table 2"/>
          <p:cNvGraphicFramePr>
            <a:graphicFrameLocks noGrp="1"/>
          </p:cNvGraphicFramePr>
          <p:nvPr>
            <p:extLst>
              <p:ext uri="{D42A27DB-BD31-4B8C-83A1-F6EECF244321}">
                <p14:modId xmlns:p14="http://schemas.microsoft.com/office/powerpoint/2010/main" val="255171080"/>
              </p:ext>
            </p:extLst>
          </p:nvPr>
        </p:nvGraphicFramePr>
        <p:xfrm>
          <a:off x="781568" y="1170076"/>
          <a:ext cx="10660868" cy="5372964"/>
        </p:xfrm>
        <a:graphic>
          <a:graphicData uri="http://schemas.openxmlformats.org/drawingml/2006/table">
            <a:tbl>
              <a:tblPr firstRow="1" bandRow="1">
                <a:tableStyleId>{5C22544A-7EE6-4342-B048-85BDC9FD1C3A}</a:tableStyleId>
              </a:tblPr>
              <a:tblGrid>
                <a:gridCol w="1390744">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7898524">
                  <a:extLst>
                    <a:ext uri="{9D8B030D-6E8A-4147-A177-3AD203B41FA5}">
                      <a16:colId xmlns:a16="http://schemas.microsoft.com/office/drawing/2014/main" val="20002"/>
                    </a:ext>
                  </a:extLst>
                </a:gridCol>
              </a:tblGrid>
              <a:tr h="0">
                <a:tc>
                  <a:txBody>
                    <a:bodyPr/>
                    <a:lstStyle/>
                    <a:p>
                      <a:r>
                        <a:rPr lang="en-US" sz="1600" b="1" dirty="0"/>
                        <a:t>Component</a:t>
                      </a:r>
                      <a:endParaRPr lang="en-US" sz="16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Description</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600" dirty="0"/>
                        <a:t>Liquid	</a:t>
                      </a:r>
                    </a:p>
                  </a:txBody>
                  <a:tcPr/>
                </a:tc>
                <a:tc>
                  <a:txBody>
                    <a:bodyPr/>
                    <a:lstStyle/>
                    <a:p>
                      <a:r>
                        <a:rPr lang="en-US" sz="1600" dirty="0"/>
                        <a:t>Cooling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Liquid cooling systems are used when air cooling is not sufficient. Liquid-based cooling systems are composed of tubes, cooling plates, a reservoir, and a radiator.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Cooling plates have tubes connected to them and are attached to components.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Liquid coolant is then circulated through the system,</a:t>
                      </a:r>
                      <a:r>
                        <a:rPr lang="en-US" sz="1600" baseline="0" dirty="0"/>
                        <a:t> </a:t>
                      </a:r>
                      <a:r>
                        <a:rPr lang="en-US" sz="1600" dirty="0"/>
                        <a:t>cooling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Because liquid cooling can dissipate heat much faster than air cooling, it is primarily used</a:t>
                      </a:r>
                      <a:r>
                        <a:rPr lang="en-US" sz="1600" baseline="0" dirty="0"/>
                        <a:t> </a:t>
                      </a:r>
                      <a:r>
                        <a:rPr lang="en-US" sz="1600" dirty="0"/>
                        <a:t>for high-end gaming computers and high-performance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10001"/>
                  </a:ext>
                </a:extLst>
              </a:tr>
              <a:tr h="411480">
                <a:tc rowSpan="5">
                  <a:txBody>
                    <a:bodyPr/>
                    <a:lstStyle/>
                    <a:p>
                      <a:r>
                        <a:rPr lang="en-US" sz="1400" b="1" dirty="0"/>
                        <a:t>Note:</a:t>
                      </a:r>
                      <a:r>
                        <a:rPr lang="en-US" sz="1400" b="1" i="1" dirty="0"/>
                        <a:t> </a:t>
                      </a:r>
                      <a:endParaRPr lang="en-US" sz="1400" dirty="0"/>
                    </a:p>
                  </a:txBody>
                  <a:tcPr/>
                </a:tc>
                <a:tc gridSpan="2">
                  <a:txBody>
                    <a:bodyPr/>
                    <a:lstStyle/>
                    <a:p>
                      <a:r>
                        <a:rPr lang="en-US" sz="1400" i="1" dirty="0"/>
                        <a:t>Issues related to insufficient cooling are sometimes difficult to identify. </a:t>
                      </a:r>
                      <a:endParaRPr lang="en-US" sz="1400" dirty="0"/>
                    </a:p>
                  </a:txBody>
                  <a:tcPr/>
                </a:tc>
                <a:tc hMerge="1">
                  <a:txBody>
                    <a:bodyPr/>
                    <a:lstStyle/>
                    <a:p>
                      <a:endParaRPr lang="en-US" dirty="0"/>
                    </a:p>
                  </a:txBody>
                  <a:tcPr/>
                </a:tc>
                <a:extLst>
                  <a:ext uri="{0D108BD9-81ED-4DB2-BD59-A6C34878D82A}">
                    <a16:rowId xmlns:a16="http://schemas.microsoft.com/office/drawing/2014/main" val="10002"/>
                  </a:ext>
                </a:extLst>
              </a:tr>
              <a:tr h="411480">
                <a:tc v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They usually manifest as random errors or system lockups. </a:t>
                      </a:r>
                      <a:endParaRPr lang="en-US" sz="1400" dirty="0"/>
                    </a:p>
                  </a:txBody>
                  <a:tcPr/>
                </a:tc>
                <a:tc hMerge="1">
                  <a:txBody>
                    <a:bodyPr/>
                    <a:lstStyle/>
                    <a:p>
                      <a:endParaRPr lang="en-US"/>
                    </a:p>
                  </a:txBody>
                  <a:tcPr/>
                </a:tc>
                <a:extLst>
                  <a:ext uri="{0D108BD9-81ED-4DB2-BD59-A6C34878D82A}">
                    <a16:rowId xmlns:a16="http://schemas.microsoft.com/office/drawing/2014/main" val="10004"/>
                  </a:ext>
                </a:extLst>
              </a:tr>
              <a:tr h="376383">
                <a:tc vMerge="1">
                  <a:txBody>
                    <a:bodyPr/>
                    <a:lstStyle/>
                    <a:p>
                      <a:endParaRPr lang="en-US"/>
                    </a:p>
                  </a:txBody>
                  <a:tcPr/>
                </a:tc>
                <a:tc gridSpan="2">
                  <a:txBody>
                    <a:bodyPr/>
                    <a:lstStyle/>
                    <a:p>
                      <a:r>
                        <a:rPr lang="en-US" sz="1400" i="1" dirty="0"/>
                        <a:t>One tool that can be used to troubleshoot cooling problems is freeze spray. </a:t>
                      </a:r>
                      <a:endParaRPr lang="en-US" sz="1400" dirty="0"/>
                    </a:p>
                  </a:txBody>
                  <a:tcPr/>
                </a:tc>
                <a:tc hMerge="1">
                  <a:txBody>
                    <a:bodyPr/>
                    <a:lstStyle/>
                    <a:p>
                      <a:endParaRPr lang="en-US"/>
                    </a:p>
                  </a:txBody>
                  <a:tcPr/>
                </a:tc>
                <a:extLst>
                  <a:ext uri="{0D108BD9-81ED-4DB2-BD59-A6C34878D82A}">
                    <a16:rowId xmlns:a16="http://schemas.microsoft.com/office/drawing/2014/main" val="10005"/>
                  </a:ext>
                </a:extLst>
              </a:tr>
              <a:tr h="571500">
                <a:tc vMerge="1">
                  <a:txBody>
                    <a:bodyPr/>
                    <a:lstStyle/>
                    <a:p>
                      <a:endParaRPr lang="en-US"/>
                    </a:p>
                  </a:txBody>
                  <a:tcPr/>
                </a:tc>
                <a:tc gridSpan="2">
                  <a:txBody>
                    <a:bodyPr/>
                    <a:lstStyle/>
                    <a:p>
                      <a:r>
                        <a:rPr lang="en-US" sz="1400" i="1" dirty="0"/>
                        <a:t>If a system is starting to fail due to overheating, spraying it with freeze spray reduces the temperature and could restore it to normal functionality.</a:t>
                      </a:r>
                      <a:endParaRPr lang="en-US" sz="1400" dirty="0"/>
                    </a:p>
                  </a:txBody>
                  <a:tcPr/>
                </a:tc>
                <a:tc hMerge="1">
                  <a:txBody>
                    <a:bodyPr/>
                    <a:lstStyle/>
                    <a:p>
                      <a:endParaRPr lang="en-US"/>
                    </a:p>
                  </a:txBody>
                  <a:tcPr/>
                </a:tc>
                <a:extLst>
                  <a:ext uri="{0D108BD9-81ED-4DB2-BD59-A6C34878D82A}">
                    <a16:rowId xmlns:a16="http://schemas.microsoft.com/office/drawing/2014/main" val="10006"/>
                  </a:ext>
                </a:extLst>
              </a:tr>
              <a:tr h="366161">
                <a:tc v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If the problem goes away after spraying a suspected component, implement additional cooling solutions for that component.</a:t>
                      </a:r>
                    </a:p>
                  </a:txBody>
                  <a:tcPr/>
                </a:tc>
                <a:tc hMerge="1">
                  <a:txBody>
                    <a:bodyPr/>
                    <a:lstStyle/>
                    <a:p>
                      <a:endParaRPr lang="en-US"/>
                    </a:p>
                  </a:txBody>
                  <a:tcPr/>
                </a:tc>
                <a:extLst>
                  <a:ext uri="{0D108BD9-81ED-4DB2-BD59-A6C34878D82A}">
                    <a16:rowId xmlns:a16="http://schemas.microsoft.com/office/drawing/2014/main" val="10007"/>
                  </a:ext>
                </a:extLst>
              </a:tr>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 END of CLASS 4 -</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35618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666415-1069-4AB5-8194-7CCB077597B7}"/>
              </a:ext>
            </a:extLst>
          </p:cNvPr>
          <p:cNvSpPr>
            <a:spLocks noGrp="1"/>
          </p:cNvSpPr>
          <p:nvPr>
            <p:ph type="sldNum" sz="quarter" idx="12"/>
          </p:nvPr>
        </p:nvSpPr>
        <p:spPr/>
        <p:txBody>
          <a:bodyPr/>
          <a:lstStyle/>
          <a:p>
            <a:fld id="{532327B0-9D17-47B2-924E-9AE43063FE29}" type="slidenum">
              <a:rPr lang="en-US" smtClean="0"/>
              <a:pPr/>
              <a:t>71</a:t>
            </a:fld>
            <a:endParaRPr lang="en-US"/>
          </a:p>
        </p:txBody>
      </p:sp>
      <p:sp>
        <p:nvSpPr>
          <p:cNvPr id="6" name="TextBox 5">
            <a:extLst>
              <a:ext uri="{FF2B5EF4-FFF2-40B4-BE49-F238E27FC236}">
                <a16:creationId xmlns:a16="http://schemas.microsoft.com/office/drawing/2014/main" id="{5B897A11-3586-446E-8C23-A445C3F5290C}"/>
              </a:ext>
            </a:extLst>
          </p:cNvPr>
          <p:cNvSpPr txBox="1"/>
          <p:nvPr/>
        </p:nvSpPr>
        <p:spPr>
          <a:xfrm>
            <a:off x="1181686" y="2827606"/>
            <a:ext cx="10172114" cy="830997"/>
          </a:xfrm>
          <a:prstGeom prst="rect">
            <a:avLst/>
          </a:prstGeom>
          <a:noFill/>
        </p:spPr>
        <p:txBody>
          <a:bodyPr wrap="square" rtlCol="0">
            <a:spAutoFit/>
          </a:bodyPr>
          <a:lstStyle/>
          <a:p>
            <a:pPr algn="ctr"/>
            <a:r>
              <a:rPr lang="en-US" sz="4800" dirty="0"/>
              <a:t>End of CIS101A Class Session 4</a:t>
            </a:r>
          </a:p>
        </p:txBody>
      </p:sp>
    </p:spTree>
    <p:extLst>
      <p:ext uri="{BB962C8B-B14F-4D97-AF65-F5344CB8AC3E}">
        <p14:creationId xmlns:p14="http://schemas.microsoft.com/office/powerpoint/2010/main" val="73351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2054" y="150605"/>
            <a:ext cx="3526928" cy="523220"/>
          </a:xfrm>
          <a:prstGeom prst="rect">
            <a:avLst/>
          </a:prstGeom>
          <a:noFill/>
        </p:spPr>
        <p:txBody>
          <a:bodyPr wrap="none" rtlCol="0">
            <a:spAutoFit/>
          </a:bodyPr>
          <a:lstStyle/>
          <a:p>
            <a:pPr algn="ctr"/>
            <a:r>
              <a:rPr lang="en-US" sz="2800" b="1" dirty="0"/>
              <a:t>3.7.5 Memory Speeds:</a:t>
            </a:r>
            <a:endParaRPr lang="en-US" sz="2800" dirty="0"/>
          </a:p>
        </p:txBody>
      </p:sp>
      <p:sp>
        <p:nvSpPr>
          <p:cNvPr id="6" name="TextBox 5"/>
          <p:cNvSpPr txBox="1"/>
          <p:nvPr/>
        </p:nvSpPr>
        <p:spPr>
          <a:xfrm>
            <a:off x="248281" y="673825"/>
            <a:ext cx="11610821" cy="369332"/>
          </a:xfrm>
          <a:prstGeom prst="rect">
            <a:avLst/>
          </a:prstGeom>
          <a:noFill/>
        </p:spPr>
        <p:txBody>
          <a:bodyPr wrap="square" rtlCol="0">
            <a:spAutoFit/>
          </a:bodyPr>
          <a:lstStyle/>
          <a:p>
            <a:r>
              <a:rPr lang="en-US" b="1" dirty="0"/>
              <a:t>The following table lists the various memory speed designations for the most common memory types:</a:t>
            </a:r>
            <a:r>
              <a:rPr lang="en-US" dirty="0"/>
              <a:t>		</a:t>
            </a:r>
          </a:p>
        </p:txBody>
      </p:sp>
      <p:graphicFrame>
        <p:nvGraphicFramePr>
          <p:cNvPr id="2" name="Table 1"/>
          <p:cNvGraphicFramePr>
            <a:graphicFrameLocks noGrp="1"/>
          </p:cNvGraphicFramePr>
          <p:nvPr>
            <p:extLst>
              <p:ext uri="{D42A27DB-BD31-4B8C-83A1-F6EECF244321}">
                <p14:modId xmlns:p14="http://schemas.microsoft.com/office/powerpoint/2010/main" val="331774909"/>
              </p:ext>
            </p:extLst>
          </p:nvPr>
        </p:nvGraphicFramePr>
        <p:xfrm>
          <a:off x="409362" y="1201002"/>
          <a:ext cx="6507254" cy="5031627"/>
        </p:xfrm>
        <a:graphic>
          <a:graphicData uri="http://schemas.openxmlformats.org/drawingml/2006/table">
            <a:tbl>
              <a:tblPr firstRow="1" bandRow="1">
                <a:tableStyleId>{5C22544A-7EE6-4342-B048-85BDC9FD1C3A}</a:tableStyleId>
              </a:tblPr>
              <a:tblGrid>
                <a:gridCol w="1267038">
                  <a:extLst>
                    <a:ext uri="{9D8B030D-6E8A-4147-A177-3AD203B41FA5}">
                      <a16:colId xmlns:a16="http://schemas.microsoft.com/office/drawing/2014/main" val="20000"/>
                    </a:ext>
                  </a:extLst>
                </a:gridCol>
                <a:gridCol w="1465385">
                  <a:extLst>
                    <a:ext uri="{9D8B030D-6E8A-4147-A177-3AD203B41FA5}">
                      <a16:colId xmlns:a16="http://schemas.microsoft.com/office/drawing/2014/main" val="20001"/>
                    </a:ext>
                  </a:extLst>
                </a:gridCol>
                <a:gridCol w="3774831">
                  <a:extLst>
                    <a:ext uri="{9D8B030D-6E8A-4147-A177-3AD203B41FA5}">
                      <a16:colId xmlns:a16="http://schemas.microsoft.com/office/drawing/2014/main" val="20002"/>
                    </a:ext>
                  </a:extLst>
                </a:gridCol>
              </a:tblGrid>
              <a:tr h="327547">
                <a:tc>
                  <a:txBody>
                    <a:bodyPr/>
                    <a:lstStyle/>
                    <a:p>
                      <a:r>
                        <a:rPr lang="en-US" sz="1400" b="1" dirty="0"/>
                        <a:t>Memory Type</a:t>
                      </a:r>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dirty="0"/>
                        <a:t>Bus Speed</a:t>
                      </a:r>
                      <a:endParaRPr 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Designations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2955">
                <a:tc>
                  <a:txBody>
                    <a:bodyPr/>
                    <a:lstStyle/>
                    <a:p>
                      <a:r>
                        <a:rPr lang="en-US" sz="1400" dirty="0"/>
                        <a:t>DDR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sz="1400" dirty="0"/>
                        <a:t>100 MHz</a:t>
                      </a:r>
                    </a:p>
                  </a:txBody>
                  <a:tcPr>
                    <a:lnT w="12700" cap="flat" cmpd="sng" algn="ctr">
                      <a:solidFill>
                        <a:schemeClr val="tx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PC-200 or PC-1600 or DDR-200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56957">
                <a:tc>
                  <a:txBody>
                    <a:bodyPr/>
                    <a:lstStyle/>
                    <a:p>
                      <a:endParaRPr lang="en-US" sz="1400" dirty="0"/>
                    </a:p>
                  </a:txBody>
                  <a:tcPr>
                    <a:lnL w="12700" cap="flat" cmpd="sng" algn="ctr">
                      <a:solidFill>
                        <a:schemeClr val="tx1"/>
                      </a:solidFill>
                      <a:prstDash val="solid"/>
                      <a:round/>
                      <a:headEnd type="none" w="med" len="med"/>
                      <a:tailEnd type="none" w="med" len="med"/>
                    </a:lnL>
                  </a:tcPr>
                </a:tc>
                <a:tc>
                  <a:txBody>
                    <a:bodyPr/>
                    <a:lstStyle/>
                    <a:p>
                      <a:pPr algn="l"/>
                      <a:r>
                        <a:rPr lang="en-US" sz="1400" dirty="0"/>
                        <a:t>133 MHz</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PC-266 or PC-2100 or DDR-266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54606">
                <a:tc>
                  <a:txBody>
                    <a:bodyPr/>
                    <a:lstStyle/>
                    <a:p>
                      <a:endParaRPr lang="en-US" sz="1400" dirty="0"/>
                    </a:p>
                  </a:txBody>
                  <a:tcPr>
                    <a:lnL w="12700" cap="flat" cmpd="sng" algn="ctr">
                      <a:solidFill>
                        <a:schemeClr val="tx1"/>
                      </a:solidFill>
                      <a:prstDash val="solid"/>
                      <a:round/>
                      <a:headEnd type="none" w="med" len="med"/>
                      <a:tailEnd type="none" w="med" len="med"/>
                    </a:lnL>
                  </a:tcPr>
                </a:tc>
                <a:tc>
                  <a:txBody>
                    <a:bodyPr/>
                    <a:lstStyle/>
                    <a:p>
                      <a:pPr algn="l"/>
                      <a:r>
                        <a:rPr lang="en-US" sz="1400" dirty="0"/>
                        <a:t>166 MHz</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PC-2700 or DDR-333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65903">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400" dirty="0"/>
                        <a:t>200 MHz	</a:t>
                      </a:r>
                    </a:p>
                  </a:txBody>
                  <a:tcPr>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PC-3200 or DDR-400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9905">
                <a:tc>
                  <a:txBody>
                    <a:bodyPr/>
                    <a:lstStyle/>
                    <a:p>
                      <a:r>
                        <a:rPr lang="en-US" sz="1400" dirty="0"/>
                        <a:t>DDR2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sz="1400" dirty="0"/>
                        <a:t>200 MHz	</a:t>
                      </a:r>
                    </a:p>
                  </a:txBody>
                  <a:tcPr>
                    <a:lnT w="12700" cap="flat" cmpd="sng" algn="ctr">
                      <a:solidFill>
                        <a:schemeClr val="tx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PC2-3200 or DDR2-400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274850">
                <a:tc>
                  <a:txBody>
                    <a:bodyPr/>
                    <a:lstStyle/>
                    <a:p>
                      <a:endParaRPr lang="en-US" sz="1400" dirty="0"/>
                    </a:p>
                  </a:txBody>
                  <a:tcPr>
                    <a:lnL w="12700" cap="flat" cmpd="sng" algn="ctr">
                      <a:solidFill>
                        <a:schemeClr val="tx1"/>
                      </a:solidFill>
                      <a:prstDash val="solid"/>
                      <a:round/>
                      <a:headEnd type="none" w="med" len="med"/>
                      <a:tailEnd type="none" w="med" len="med"/>
                    </a:lnL>
                  </a:tcPr>
                </a:tc>
                <a:tc>
                  <a:txBody>
                    <a:bodyPr/>
                    <a:lstStyle/>
                    <a:p>
                      <a:pPr algn="l"/>
                      <a:r>
                        <a:rPr lang="en-US" sz="1400" dirty="0"/>
                        <a:t>266 MHz</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PC2-4200/4300 or DDR2-533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72500">
                <a:tc>
                  <a:txBody>
                    <a:bodyPr/>
                    <a:lstStyle/>
                    <a:p>
                      <a:endParaRPr lang="en-US" sz="1400" dirty="0"/>
                    </a:p>
                  </a:txBody>
                  <a:tcPr>
                    <a:lnL w="12700" cap="flat" cmpd="sng" algn="ctr">
                      <a:solidFill>
                        <a:schemeClr val="tx1"/>
                      </a:solidFill>
                      <a:prstDash val="solid"/>
                      <a:round/>
                      <a:headEnd type="none" w="med" len="med"/>
                      <a:tailEnd type="none" w="med" len="med"/>
                    </a:lnL>
                  </a:tcPr>
                </a:tc>
                <a:tc>
                  <a:txBody>
                    <a:bodyPr/>
                    <a:lstStyle/>
                    <a:p>
                      <a:pPr algn="l"/>
                      <a:r>
                        <a:rPr lang="en-US" sz="1400" dirty="0"/>
                        <a:t>333 MHz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PC2-5300/5400 or DDR2-667</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97445">
                <a:tc>
                  <a:txBody>
                    <a:bodyPr/>
                    <a:lstStyle/>
                    <a:p>
                      <a:endParaRPr lang="en-US" sz="1400" dirty="0"/>
                    </a:p>
                  </a:txBody>
                  <a:tcPr>
                    <a:lnL w="12700" cap="flat" cmpd="sng" algn="ctr">
                      <a:solidFill>
                        <a:schemeClr val="tx1"/>
                      </a:solidFill>
                      <a:prstDash val="solid"/>
                      <a:round/>
                      <a:headEnd type="none" w="med" len="med"/>
                      <a:tailEnd type="none" w="med" len="med"/>
                    </a:lnL>
                  </a:tcPr>
                </a:tc>
                <a:tc>
                  <a:txBody>
                    <a:bodyPr/>
                    <a:lstStyle/>
                    <a:p>
                      <a:pPr algn="l"/>
                      <a:r>
                        <a:rPr lang="en-US" sz="1400" dirty="0"/>
                        <a:t>400 MHz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PC2-6400 or DDR2-800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70840">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400" dirty="0"/>
                        <a:t>533 MHz	</a:t>
                      </a:r>
                    </a:p>
                  </a:txBody>
                  <a:tcPr>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PC2-8500/8600 or DDR2-1066</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9096">
                <a:tc>
                  <a:txBody>
                    <a:bodyPr/>
                    <a:lstStyle/>
                    <a:p>
                      <a:r>
                        <a:rPr lang="en-US" sz="1400" dirty="0"/>
                        <a:t>DDR3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sz="1400" dirty="0"/>
                        <a:t>400 MHz</a:t>
                      </a:r>
                    </a:p>
                  </a:txBody>
                  <a:tcPr>
                    <a:lnT w="12700" cap="flat" cmpd="sng" algn="ctr">
                      <a:solidFill>
                        <a:schemeClr val="tx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PC3-6400 or DDR3-800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0"/>
                  </a:ext>
                </a:extLst>
              </a:tr>
              <a:tr h="288195">
                <a:tc>
                  <a:txBody>
                    <a:bodyPr/>
                    <a:lstStyle/>
                    <a:p>
                      <a:endParaRPr lang="en-US" sz="1400" dirty="0"/>
                    </a:p>
                  </a:txBody>
                  <a:tcPr>
                    <a:lnL w="12700" cap="flat" cmpd="sng" algn="ctr">
                      <a:solidFill>
                        <a:schemeClr val="tx1"/>
                      </a:solidFill>
                      <a:prstDash val="solid"/>
                      <a:round/>
                      <a:headEnd type="none" w="med" len="med"/>
                      <a:tailEnd type="none" w="med" len="med"/>
                    </a:lnL>
                  </a:tcPr>
                </a:tc>
                <a:tc>
                  <a:txBody>
                    <a:bodyPr/>
                    <a:lstStyle/>
                    <a:p>
                      <a:pPr algn="l"/>
                      <a:r>
                        <a:rPr lang="en-US" sz="1400" dirty="0"/>
                        <a:t>533 MHz</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PC3-8500 or DDR3-1066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97293">
                <a:tc>
                  <a:txBody>
                    <a:bodyPr/>
                    <a:lstStyle/>
                    <a:p>
                      <a:endParaRPr lang="en-US" sz="1400" dirty="0"/>
                    </a:p>
                  </a:txBody>
                  <a:tcPr>
                    <a:lnL w="12700" cap="flat" cmpd="sng" algn="ctr">
                      <a:solidFill>
                        <a:schemeClr val="tx1"/>
                      </a:solidFill>
                      <a:prstDash val="solid"/>
                      <a:round/>
                      <a:headEnd type="none" w="med" len="med"/>
                      <a:tailEnd type="none" w="med" len="med"/>
                    </a:lnL>
                  </a:tcPr>
                </a:tc>
                <a:tc>
                  <a:txBody>
                    <a:bodyPr/>
                    <a:lstStyle/>
                    <a:p>
                      <a:pPr algn="l"/>
                      <a:r>
                        <a:rPr lang="en-US" sz="1400" dirty="0"/>
                        <a:t>667 MHz</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PC3-10600/10666 or DDR3-1333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79096">
                <a:tc>
                  <a:txBody>
                    <a:bodyPr/>
                    <a:lstStyle/>
                    <a:p>
                      <a:endParaRPr lang="en-US" sz="1400" dirty="0"/>
                    </a:p>
                  </a:txBody>
                  <a:tcPr>
                    <a:lnL w="12700" cap="flat" cmpd="sng" algn="ctr">
                      <a:solidFill>
                        <a:schemeClr val="tx1"/>
                      </a:solidFill>
                      <a:prstDash val="solid"/>
                      <a:round/>
                      <a:headEnd type="none" w="med" len="med"/>
                      <a:tailEnd type="none" w="med" len="med"/>
                    </a:lnL>
                  </a:tcPr>
                </a:tc>
                <a:tc>
                  <a:txBody>
                    <a:bodyPr/>
                    <a:lstStyle/>
                    <a:p>
                      <a:pPr algn="l"/>
                      <a:r>
                        <a:rPr lang="en-US" sz="1400" dirty="0"/>
                        <a:t>800 MHz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PC3-12800 or DDR3-1600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260899">
                <a:tc>
                  <a:txBody>
                    <a:bodyPr/>
                    <a:lstStyle/>
                    <a:p>
                      <a:endParaRPr lang="en-US" sz="1400"/>
                    </a:p>
                  </a:txBody>
                  <a:tcPr>
                    <a:lnL w="12700" cap="flat" cmpd="sng" algn="ctr">
                      <a:solidFill>
                        <a:schemeClr val="tx1"/>
                      </a:solidFill>
                      <a:prstDash val="solid"/>
                      <a:round/>
                      <a:headEnd type="none" w="med" len="med"/>
                      <a:tailEnd type="none" w="med" len="med"/>
                    </a:lnL>
                  </a:tcPr>
                </a:tc>
                <a:tc>
                  <a:txBody>
                    <a:bodyPr/>
                    <a:lstStyle/>
                    <a:p>
                      <a:pPr algn="l"/>
                      <a:r>
                        <a:rPr lang="en-US" sz="1400" dirty="0"/>
                        <a:t>900 MHz</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PC3-14400 or DDR3-1800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r h="370840">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400" dirty="0"/>
                        <a:t>1000 MHz</a:t>
                      </a:r>
                    </a:p>
                  </a:txBody>
                  <a:tcPr>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PC3-16000 or DDR3-2000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3" name="Picture 2"/>
          <p:cNvPicPr>
            <a:picLocks noChangeAspect="1"/>
          </p:cNvPicPr>
          <p:nvPr/>
        </p:nvPicPr>
        <p:blipFill>
          <a:blip r:embed="rId2"/>
          <a:stretch>
            <a:fillRect/>
          </a:stretch>
        </p:blipFill>
        <p:spPr>
          <a:xfrm>
            <a:off x="6998678" y="1197045"/>
            <a:ext cx="4974793" cy="5086838"/>
          </a:xfrm>
          <a:prstGeom prst="rect">
            <a:avLst/>
          </a:prstGeom>
        </p:spPr>
      </p:pic>
    </p:spTree>
    <p:extLst>
      <p:ext uri="{BB962C8B-B14F-4D97-AF65-F5344CB8AC3E}">
        <p14:creationId xmlns:p14="http://schemas.microsoft.com/office/powerpoint/2010/main" val="183087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a:t>CIAT CIS101A</a:t>
            </a:r>
          </a:p>
        </p:txBody>
      </p:sp>
      <p:sp>
        <p:nvSpPr>
          <p:cNvPr id="6" name="TextBox 5"/>
          <p:cNvSpPr txBox="1"/>
          <p:nvPr/>
        </p:nvSpPr>
        <p:spPr>
          <a:xfrm>
            <a:off x="362441" y="975040"/>
            <a:ext cx="11610821" cy="1508105"/>
          </a:xfrm>
          <a:prstGeom prst="rect">
            <a:avLst/>
          </a:prstGeom>
          <a:noFill/>
        </p:spPr>
        <p:txBody>
          <a:bodyPr wrap="square" rtlCol="0">
            <a:spAutoFit/>
          </a:bodyPr>
          <a:lstStyle/>
          <a:p>
            <a:r>
              <a:rPr lang="en-US" sz="2800" b="1" dirty="0"/>
              <a:t>3.7.5 Memory Speeds:</a:t>
            </a:r>
          </a:p>
          <a:p>
            <a:r>
              <a:rPr lang="en-US" b="1" dirty="0"/>
              <a:t>The following table lists the various memory speed designations for the most common memory types:</a:t>
            </a:r>
          </a:p>
          <a:p>
            <a:endParaRPr lang="en-US" sz="800" b="1" dirty="0"/>
          </a:p>
          <a:p>
            <a:r>
              <a:rPr lang="en-US" b="1" dirty="0"/>
              <a:t>		</a:t>
            </a:r>
            <a:r>
              <a:rPr lang="en-US" sz="2000" dirty="0"/>
              <a:t>	</a:t>
            </a:r>
            <a:r>
              <a:rPr lang="en-US" dirty="0"/>
              <a:t>																		</a:t>
            </a:r>
          </a:p>
        </p:txBody>
      </p:sp>
      <p:graphicFrame>
        <p:nvGraphicFramePr>
          <p:cNvPr id="3" name="Table 2"/>
          <p:cNvGraphicFramePr>
            <a:graphicFrameLocks noGrp="1"/>
          </p:cNvGraphicFramePr>
          <p:nvPr>
            <p:extLst>
              <p:ext uri="{D42A27DB-BD31-4B8C-83A1-F6EECF244321}">
                <p14:modId xmlns:p14="http://schemas.microsoft.com/office/powerpoint/2010/main" val="743669744"/>
              </p:ext>
            </p:extLst>
          </p:nvPr>
        </p:nvGraphicFramePr>
        <p:xfrm>
          <a:off x="500191" y="2064830"/>
          <a:ext cx="8127999" cy="4480560"/>
        </p:xfrm>
        <a:graphic>
          <a:graphicData uri="http://schemas.openxmlformats.org/drawingml/2006/table">
            <a:tbl>
              <a:tblPr firstRow="1" bandRow="1">
                <a:tableStyleId>{5C22544A-7EE6-4342-B048-85BDC9FD1C3A}</a:tableStyleId>
              </a:tblPr>
              <a:tblGrid>
                <a:gridCol w="1743388">
                  <a:extLst>
                    <a:ext uri="{9D8B030D-6E8A-4147-A177-3AD203B41FA5}">
                      <a16:colId xmlns:a16="http://schemas.microsoft.com/office/drawing/2014/main" val="20000"/>
                    </a:ext>
                  </a:extLst>
                </a:gridCol>
                <a:gridCol w="2828042">
                  <a:extLst>
                    <a:ext uri="{9D8B030D-6E8A-4147-A177-3AD203B41FA5}">
                      <a16:colId xmlns:a16="http://schemas.microsoft.com/office/drawing/2014/main" val="20001"/>
                    </a:ext>
                  </a:extLst>
                </a:gridCol>
                <a:gridCol w="3556569">
                  <a:extLst>
                    <a:ext uri="{9D8B030D-6E8A-4147-A177-3AD203B41FA5}">
                      <a16:colId xmlns:a16="http://schemas.microsoft.com/office/drawing/2014/main" val="20002"/>
                    </a:ext>
                  </a:extLst>
                </a:gridCol>
              </a:tblGrid>
              <a:tr h="370840">
                <a:tc>
                  <a:txBody>
                    <a:bodyPr/>
                    <a:lstStyle/>
                    <a:p>
                      <a:r>
                        <a:rPr lang="en-US" b="1" dirty="0"/>
                        <a:t>Memory Type</a:t>
                      </a:r>
                      <a:endParaRPr lang="en-US" dirty="0"/>
                    </a:p>
                  </a:txBody>
                  <a:tcPr/>
                </a:tc>
                <a:tc>
                  <a:txBody>
                    <a:bodyPr/>
                    <a:lstStyle/>
                    <a:p>
                      <a:pPr algn="ctr"/>
                      <a:r>
                        <a:rPr lang="en-US" b="1" dirty="0"/>
                        <a:t>Bus Speed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Designations</a:t>
                      </a:r>
                    </a:p>
                    <a:p>
                      <a:endParaRPr lang="en-US" dirty="0"/>
                    </a:p>
                  </a:txBody>
                  <a:tcPr/>
                </a:tc>
                <a:extLst>
                  <a:ext uri="{0D108BD9-81ED-4DB2-BD59-A6C34878D82A}">
                    <a16:rowId xmlns:a16="http://schemas.microsoft.com/office/drawing/2014/main" val="10000"/>
                  </a:ext>
                </a:extLst>
              </a:tr>
              <a:tr h="370840">
                <a:tc rowSpan="6">
                  <a:txBody>
                    <a:bodyPr/>
                    <a:lstStyle/>
                    <a:p>
                      <a:r>
                        <a:rPr lang="en-US" sz="1800" dirty="0"/>
                        <a:t>DDR4</a:t>
                      </a:r>
                      <a:endParaRPr lang="en-US" dirty="0"/>
                    </a:p>
                  </a:txBody>
                  <a:tcPr/>
                </a:tc>
                <a:tc>
                  <a:txBody>
                    <a:bodyPr/>
                    <a:lstStyle/>
                    <a:p>
                      <a:pPr algn="ctr"/>
                      <a:r>
                        <a:rPr lang="en-US" dirty="0"/>
                        <a:t>800 MHz</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PC4-12800 or DDR4-1600</a:t>
                      </a:r>
                    </a:p>
                    <a:p>
                      <a:endParaRPr lang="en-US" dirty="0"/>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algn="ctr"/>
                      <a:r>
                        <a:rPr lang="en-US" dirty="0"/>
                        <a:t>933 MHz</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PC4-14900 or DDR4-1866</a:t>
                      </a:r>
                    </a:p>
                    <a:p>
                      <a:endParaRPr lang="en-US" dirty="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algn="ctr"/>
                      <a:r>
                        <a:rPr lang="en-US" dirty="0"/>
                        <a:t>1066 MHz</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PC4-17000 or DDR4-2233</a:t>
                      </a:r>
                    </a:p>
                    <a:p>
                      <a:endParaRPr lang="en-US"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pPr algn="ctr"/>
                      <a:r>
                        <a:rPr lang="en-US" dirty="0"/>
                        <a:t>1200 MHz</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PC4-19200 or DDR4-2400</a:t>
                      </a:r>
                    </a:p>
                    <a:p>
                      <a:endParaRPr lang="en-US" dirty="0"/>
                    </a:p>
                  </a:txBody>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pPr algn="ctr"/>
                      <a:r>
                        <a:rPr lang="en-US" dirty="0"/>
                        <a:t>1333 MHz</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PC4-21300 or DDR4-2666</a:t>
                      </a:r>
                    </a:p>
                    <a:p>
                      <a:endParaRPr lang="en-US" dirty="0"/>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pPr algn="ctr"/>
                      <a:r>
                        <a:rPr lang="en-US" dirty="0"/>
                        <a:t>1600 MHz</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PC4-25600 or DDR4-3200</a:t>
                      </a:r>
                    </a:p>
                    <a:p>
                      <a:endParaRPr lang="en-US" dirty="0"/>
                    </a:p>
                  </a:txBody>
                  <a:tcPr/>
                </a:tc>
                <a:extLst>
                  <a:ext uri="{0D108BD9-81ED-4DB2-BD59-A6C34878D82A}">
                    <a16:rowId xmlns:a16="http://schemas.microsoft.com/office/drawing/2014/main" val="10006"/>
                  </a:ext>
                </a:extLst>
              </a:tr>
            </a:tbl>
          </a:graphicData>
        </a:graphic>
      </p:graphicFrame>
      <p:pic>
        <p:nvPicPr>
          <p:cNvPr id="2" name="Picture 1"/>
          <p:cNvPicPr>
            <a:picLocks noChangeAspect="1"/>
          </p:cNvPicPr>
          <p:nvPr/>
        </p:nvPicPr>
        <p:blipFill>
          <a:blip r:embed="rId2"/>
          <a:stretch>
            <a:fillRect/>
          </a:stretch>
        </p:blipFill>
        <p:spPr>
          <a:xfrm rot="16200000">
            <a:off x="7937552" y="3220121"/>
            <a:ext cx="4496547" cy="2153991"/>
          </a:xfrm>
          <a:prstGeom prst="rect">
            <a:avLst/>
          </a:prstGeom>
        </p:spPr>
      </p:pic>
    </p:spTree>
    <p:extLst>
      <p:ext uri="{BB962C8B-B14F-4D97-AF65-F5344CB8AC3E}">
        <p14:creationId xmlns:p14="http://schemas.microsoft.com/office/powerpoint/2010/main" val="952115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7530</TotalTime>
  <Words>11192</Words>
  <Application>Microsoft Office PowerPoint</Application>
  <PresentationFormat>Widescreen</PresentationFormat>
  <Paragraphs>1137</Paragraphs>
  <Slides>71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Bridge</dc:creator>
  <cp:lastModifiedBy>Steed Harper</cp:lastModifiedBy>
  <cp:revision>336</cp:revision>
  <dcterms:created xsi:type="dcterms:W3CDTF">2017-03-07T04:44:45Z</dcterms:created>
  <dcterms:modified xsi:type="dcterms:W3CDTF">2018-03-22T17:09:03Z</dcterms:modified>
</cp:coreProperties>
</file>