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22BCD3-B087-4805-9DDB-946C394509FD}" v="6" dt="2019-03-08T22:51:24.09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&#65279;<?xml version="1.0" encoding="utf-8"?><Relationships xmlns="http://schemas.openxmlformats.org/package/2006/relationships"><Relationship Type="http://schemas.openxmlformats.org/officeDocument/2006/relationships/slide" Target="slides/slide12.xml" Id="rId13" /><Relationship Type="http://schemas.openxmlformats.org/officeDocument/2006/relationships/slide" Target="slides/slide17.xml" Id="rId18" /><Relationship Type="http://schemas.openxmlformats.org/officeDocument/2006/relationships/slide" Target="slides/slide25.xml" Id="rId26" /><Relationship Type="http://schemas.openxmlformats.org/officeDocument/2006/relationships/slide" Target="slides/slide38.xml" Id="rId39" /><Relationship Type="http://schemas.openxmlformats.org/officeDocument/2006/relationships/slide" Target="slides/slide20.xml" Id="rId21" /><Relationship Type="http://schemas.openxmlformats.org/officeDocument/2006/relationships/slide" Target="slides/slide33.xml" Id="rId34" /><Relationship Type="http://schemas.openxmlformats.org/officeDocument/2006/relationships/theme" Target="theme/theme1.xml" Id="rId42" /><Relationship Type="http://schemas.openxmlformats.org/officeDocument/2006/relationships/slide" Target="slides/slide6.xml" Id="rId7" /><Relationship Type="http://schemas.openxmlformats.org/officeDocument/2006/relationships/slide" Target="slides/slide1.xml" Id="rId2" /><Relationship Type="http://schemas.openxmlformats.org/officeDocument/2006/relationships/slide" Target="slides/slide15.xml" Id="rId16" /><Relationship Type="http://schemas.openxmlformats.org/officeDocument/2006/relationships/slide" Target="slides/slide28.xml" Id="rId29" /><Relationship Type="http://schemas.openxmlformats.org/officeDocument/2006/relationships/slideMaster" Target="slideMasters/slideMaster1.xml" Id="rId1" /><Relationship Type="http://schemas.openxmlformats.org/officeDocument/2006/relationships/slide" Target="slides/slide5.xml" Id="rId6" /><Relationship Type="http://schemas.openxmlformats.org/officeDocument/2006/relationships/slide" Target="slides/slide10.xml" Id="rId11" /><Relationship Type="http://schemas.openxmlformats.org/officeDocument/2006/relationships/slide" Target="slides/slide23.xml" Id="rId24" /><Relationship Type="http://schemas.openxmlformats.org/officeDocument/2006/relationships/slide" Target="slides/slide31.xml" Id="rId32" /><Relationship Type="http://schemas.openxmlformats.org/officeDocument/2006/relationships/slide" Target="slides/slide36.xml" Id="rId37" /><Relationship Type="http://schemas.openxmlformats.org/officeDocument/2006/relationships/presProps" Target="presProps.xml" Id="rId40" /><Relationship Type="http://schemas.microsoft.com/office/2015/10/relationships/revisionInfo" Target="revisionInfo.xml" Id="rId45" /><Relationship Type="http://schemas.openxmlformats.org/officeDocument/2006/relationships/slide" Target="slides/slide4.xml" Id="rId5" /><Relationship Type="http://schemas.openxmlformats.org/officeDocument/2006/relationships/slide" Target="slides/slide14.xml" Id="rId15" /><Relationship Type="http://schemas.openxmlformats.org/officeDocument/2006/relationships/slide" Target="slides/slide22.xml" Id="rId23" /><Relationship Type="http://schemas.openxmlformats.org/officeDocument/2006/relationships/slide" Target="slides/slide27.xml" Id="rId28" /><Relationship Type="http://schemas.openxmlformats.org/officeDocument/2006/relationships/slide" Target="slides/slide35.xml" Id="rId36" /><Relationship Type="http://schemas.openxmlformats.org/officeDocument/2006/relationships/slide" Target="slides/slide9.xml" Id="rId10" /><Relationship Type="http://schemas.openxmlformats.org/officeDocument/2006/relationships/slide" Target="slides/slide18.xml" Id="rId19" /><Relationship Type="http://schemas.openxmlformats.org/officeDocument/2006/relationships/slide" Target="slides/slide30.xml" Id="rId31" /><Relationship Type="http://schemas.openxmlformats.org/officeDocument/2006/relationships/slide" Target="slides/slide3.xml" Id="rId4" /><Relationship Type="http://schemas.openxmlformats.org/officeDocument/2006/relationships/slide" Target="slides/slide8.xml" Id="rId9" /><Relationship Type="http://schemas.openxmlformats.org/officeDocument/2006/relationships/slide" Target="slides/slide13.xml" Id="rId14" /><Relationship Type="http://schemas.openxmlformats.org/officeDocument/2006/relationships/slide" Target="slides/slide21.xml" Id="rId22" /><Relationship Type="http://schemas.openxmlformats.org/officeDocument/2006/relationships/slide" Target="slides/slide26.xml" Id="rId27" /><Relationship Type="http://schemas.openxmlformats.org/officeDocument/2006/relationships/slide" Target="slides/slide29.xml" Id="rId30" /><Relationship Type="http://schemas.openxmlformats.org/officeDocument/2006/relationships/slide" Target="slides/slide34.xml" Id="rId35" /><Relationship Type="http://schemas.openxmlformats.org/officeDocument/2006/relationships/tableStyles" Target="tableStyles.xml" Id="rId43" /><Relationship Type="http://schemas.openxmlformats.org/officeDocument/2006/relationships/slide" Target="slides/slide7.xml" Id="rId8" /><Relationship Type="http://schemas.openxmlformats.org/officeDocument/2006/relationships/slide" Target="slides/slide2.xml" Id="rId3" /><Relationship Type="http://schemas.openxmlformats.org/officeDocument/2006/relationships/slide" Target="slides/slide11.xml" Id="rId12" /><Relationship Type="http://schemas.openxmlformats.org/officeDocument/2006/relationships/slide" Target="slides/slide16.xml" Id="rId17" /><Relationship Type="http://schemas.openxmlformats.org/officeDocument/2006/relationships/slide" Target="slides/slide24.xml" Id="rId25" /><Relationship Type="http://schemas.openxmlformats.org/officeDocument/2006/relationships/slide" Target="slides/slide32.xml" Id="rId33" /><Relationship Type="http://schemas.openxmlformats.org/officeDocument/2006/relationships/slide" Target="slides/slide37.xml" Id="rId38" /><Relationship Type="http://schemas.openxmlformats.org/officeDocument/2006/relationships/slide" Target="slides/slide19.xml" Id="rId20" /><Relationship Type="http://schemas.openxmlformats.org/officeDocument/2006/relationships/viewProps" Target="viewProps.xml" Id="rId41" /></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63F774-D728-4742-9D18-1F78F8883019}"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A4ED06D7-7835-4F49-BF82-700A6DA4E5CE}">
      <dgm:prSet/>
      <dgm:spPr/>
      <dgm:t>
        <a:bodyPr/>
        <a:lstStyle/>
        <a:p>
          <a:r>
            <a:rPr lang="en-US"/>
            <a:t>Most commonly used form factor today</a:t>
          </a:r>
        </a:p>
      </dgm:t>
    </dgm:pt>
    <dgm:pt modelId="{475B4CF3-FDE6-4F00-93DB-BE9EB3FFA6EC}" type="parTrans" cxnId="{BFA54309-2F3B-42A1-AFAE-7587EE4834C7}">
      <dgm:prSet/>
      <dgm:spPr/>
      <dgm:t>
        <a:bodyPr/>
        <a:lstStyle/>
        <a:p>
          <a:endParaRPr lang="en-US"/>
        </a:p>
      </dgm:t>
    </dgm:pt>
    <dgm:pt modelId="{0E676E48-B917-44AA-8DB5-F54A8CF772E9}" type="sibTrans" cxnId="{BFA54309-2F3B-42A1-AFAE-7587EE4834C7}">
      <dgm:prSet/>
      <dgm:spPr/>
      <dgm:t>
        <a:bodyPr/>
        <a:lstStyle/>
        <a:p>
          <a:endParaRPr lang="en-US"/>
        </a:p>
      </dgm:t>
    </dgm:pt>
    <dgm:pt modelId="{51B6D71B-3B3D-49CA-9058-506F5C50CA3E}">
      <dgm:prSet/>
      <dgm:spPr/>
      <dgm:t>
        <a:bodyPr/>
        <a:lstStyle/>
        <a:p>
          <a:r>
            <a:rPr lang="en-US"/>
            <a:t>Common to all ATX factors are:</a:t>
          </a:r>
        </a:p>
      </dgm:t>
    </dgm:pt>
    <dgm:pt modelId="{66618649-499E-46EA-89C0-EC960B1D86B9}" type="parTrans" cxnId="{E39AA380-87EA-464D-A9A1-8F80E531BFD2}">
      <dgm:prSet/>
      <dgm:spPr/>
      <dgm:t>
        <a:bodyPr/>
        <a:lstStyle/>
        <a:p>
          <a:endParaRPr lang="en-US"/>
        </a:p>
      </dgm:t>
    </dgm:pt>
    <dgm:pt modelId="{CD09F7AE-1DFF-4785-B7CC-04F0A3B2061E}" type="sibTrans" cxnId="{E39AA380-87EA-464D-A9A1-8F80E531BFD2}">
      <dgm:prSet/>
      <dgm:spPr/>
      <dgm:t>
        <a:bodyPr/>
        <a:lstStyle/>
        <a:p>
          <a:endParaRPr lang="en-US"/>
        </a:p>
      </dgm:t>
    </dgm:pt>
    <dgm:pt modelId="{0A8C5D47-2567-452F-8636-71273CC391E0}">
      <dgm:prSet/>
      <dgm:spPr/>
      <dgm:t>
        <a:bodyPr/>
        <a:lstStyle/>
        <a:p>
          <a:r>
            <a:rPr lang="en-US"/>
            <a:t>24 pin Main Power connector</a:t>
          </a:r>
        </a:p>
      </dgm:t>
    </dgm:pt>
    <dgm:pt modelId="{06D181E2-D0E3-46CC-B775-6865CF274C14}" type="parTrans" cxnId="{62894C3B-DA04-4095-8441-A3625A9B2E4B}">
      <dgm:prSet/>
      <dgm:spPr/>
      <dgm:t>
        <a:bodyPr/>
        <a:lstStyle/>
        <a:p>
          <a:endParaRPr lang="en-US"/>
        </a:p>
      </dgm:t>
    </dgm:pt>
    <dgm:pt modelId="{264CEF70-0B8C-4D9B-8759-EA10A5C8B58D}" type="sibTrans" cxnId="{62894C3B-DA04-4095-8441-A3625A9B2E4B}">
      <dgm:prSet/>
      <dgm:spPr/>
      <dgm:t>
        <a:bodyPr/>
        <a:lstStyle/>
        <a:p>
          <a:endParaRPr lang="en-US"/>
        </a:p>
      </dgm:t>
    </dgm:pt>
    <dgm:pt modelId="{6FEB14B7-BD52-475F-BDC7-D1D11635BB7B}">
      <dgm:prSet/>
      <dgm:spPr/>
      <dgm:t>
        <a:bodyPr/>
        <a:lstStyle/>
        <a:p>
          <a:r>
            <a:rPr lang="en-US"/>
            <a:t>On-off switch runs from case to motherboard</a:t>
          </a:r>
        </a:p>
      </dgm:t>
    </dgm:pt>
    <dgm:pt modelId="{269C9DCD-04D9-462A-806F-FD0C683DE5A5}" type="parTrans" cxnId="{21648FA1-97E3-417E-8B3C-7F9247A0903F}">
      <dgm:prSet/>
      <dgm:spPr/>
      <dgm:t>
        <a:bodyPr/>
        <a:lstStyle/>
        <a:p>
          <a:endParaRPr lang="en-US"/>
        </a:p>
      </dgm:t>
    </dgm:pt>
    <dgm:pt modelId="{498E4010-845D-43C0-B941-3CF80220DBC5}" type="sibTrans" cxnId="{21648FA1-97E3-417E-8B3C-7F9247A0903F}">
      <dgm:prSet/>
      <dgm:spPr/>
      <dgm:t>
        <a:bodyPr/>
        <a:lstStyle/>
        <a:p>
          <a:endParaRPr lang="en-US"/>
        </a:p>
      </dgm:t>
    </dgm:pt>
    <dgm:pt modelId="{576E81AC-345B-487E-B777-FB8BD5295ABA}">
      <dgm:prSet/>
      <dgm:spPr/>
      <dgm:t>
        <a:bodyPr/>
        <a:lstStyle/>
        <a:p>
          <a:r>
            <a:rPr lang="en-US"/>
            <a:t>Soft power control (Operating System can shut off PC)</a:t>
          </a:r>
        </a:p>
      </dgm:t>
    </dgm:pt>
    <dgm:pt modelId="{EEE70321-E90D-4267-8E68-A72F13157DF8}" type="parTrans" cxnId="{605EBE4E-C890-47E7-ACEB-F312BB30C234}">
      <dgm:prSet/>
      <dgm:spPr/>
      <dgm:t>
        <a:bodyPr/>
        <a:lstStyle/>
        <a:p>
          <a:endParaRPr lang="en-US"/>
        </a:p>
      </dgm:t>
    </dgm:pt>
    <dgm:pt modelId="{0B6ABDAE-3A3F-4D36-B64B-C65685BCA9D7}" type="sibTrans" cxnId="{605EBE4E-C890-47E7-ACEB-F312BB30C234}">
      <dgm:prSet/>
      <dgm:spPr/>
      <dgm:t>
        <a:bodyPr/>
        <a:lstStyle/>
        <a:p>
          <a:endParaRPr lang="en-US"/>
        </a:p>
      </dgm:t>
    </dgm:pt>
    <dgm:pt modelId="{FFF14D0D-9FF2-436C-BD88-183E9F24B3C1}">
      <dgm:prSet/>
      <dgm:spPr/>
      <dgm:t>
        <a:bodyPr/>
        <a:lstStyle/>
        <a:p>
          <a:r>
            <a:rPr lang="en-US"/>
            <a:t>Expansion slots are evenly spaced</a:t>
          </a:r>
        </a:p>
      </dgm:t>
    </dgm:pt>
    <dgm:pt modelId="{62F5069C-89BA-48A5-82B5-453EC23D62C4}" type="parTrans" cxnId="{DA9F5D8A-1104-4B59-B012-9DA5CB4761C0}">
      <dgm:prSet/>
      <dgm:spPr/>
      <dgm:t>
        <a:bodyPr/>
        <a:lstStyle/>
        <a:p>
          <a:endParaRPr lang="en-US"/>
        </a:p>
      </dgm:t>
    </dgm:pt>
    <dgm:pt modelId="{3D32ED92-D86C-4742-A122-2B23D585B086}" type="sibTrans" cxnId="{DA9F5D8A-1104-4B59-B012-9DA5CB4761C0}">
      <dgm:prSet/>
      <dgm:spPr/>
      <dgm:t>
        <a:bodyPr/>
        <a:lstStyle/>
        <a:p>
          <a:endParaRPr lang="en-US"/>
        </a:p>
      </dgm:t>
    </dgm:pt>
    <dgm:pt modelId="{A0D2DE57-8E37-4E90-A855-DC2A0F77C652}">
      <dgm:prSet/>
      <dgm:spPr/>
      <dgm:t>
        <a:bodyPr/>
        <a:lstStyle/>
        <a:p>
          <a:r>
            <a:rPr lang="en-US"/>
            <a:t>All mounting holes are standardized (any ATX board can fit in ATX case)</a:t>
          </a:r>
        </a:p>
      </dgm:t>
    </dgm:pt>
    <dgm:pt modelId="{B6DA13CF-6159-4D48-B4D1-3836BEEDE7A0}" type="parTrans" cxnId="{1002728A-510C-427E-9D33-E9DC765DCBDF}">
      <dgm:prSet/>
      <dgm:spPr/>
      <dgm:t>
        <a:bodyPr/>
        <a:lstStyle/>
        <a:p>
          <a:endParaRPr lang="en-US"/>
        </a:p>
      </dgm:t>
    </dgm:pt>
    <dgm:pt modelId="{11847C44-466F-43E7-8721-58EC1FD6CDE8}" type="sibTrans" cxnId="{1002728A-510C-427E-9D33-E9DC765DCBDF}">
      <dgm:prSet/>
      <dgm:spPr/>
      <dgm:t>
        <a:bodyPr/>
        <a:lstStyle/>
        <a:p>
          <a:endParaRPr lang="en-US"/>
        </a:p>
      </dgm:t>
    </dgm:pt>
    <dgm:pt modelId="{B0EBB563-222D-4ED5-8B68-6ED76FDB5D48}">
      <dgm:prSet/>
      <dgm:spPr/>
      <dgm:t>
        <a:bodyPr/>
        <a:lstStyle/>
        <a:p>
          <a:r>
            <a:rPr lang="en-US"/>
            <a:t>CPU is near the top close to the power supply</a:t>
          </a:r>
        </a:p>
      </dgm:t>
    </dgm:pt>
    <dgm:pt modelId="{C094A133-83FB-46F7-80D6-86CC36364A38}" type="parTrans" cxnId="{43401E9F-CC81-4D13-ABC6-6180E814C5BA}">
      <dgm:prSet/>
      <dgm:spPr/>
      <dgm:t>
        <a:bodyPr/>
        <a:lstStyle/>
        <a:p>
          <a:endParaRPr lang="en-US"/>
        </a:p>
      </dgm:t>
    </dgm:pt>
    <dgm:pt modelId="{0B471230-A989-4551-9FDD-D915EA2CE261}" type="sibTrans" cxnId="{43401E9F-CC81-4D13-ABC6-6180E814C5BA}">
      <dgm:prSet/>
      <dgm:spPr/>
      <dgm:t>
        <a:bodyPr/>
        <a:lstStyle/>
        <a:p>
          <a:endParaRPr lang="en-US"/>
        </a:p>
      </dgm:t>
    </dgm:pt>
    <dgm:pt modelId="{D71412E8-D85F-4818-A65A-B55FC1B72420}" type="pres">
      <dgm:prSet presAssocID="{3B63F774-D728-4742-9D18-1F78F8883019}" presName="linear" presStyleCnt="0">
        <dgm:presLayoutVars>
          <dgm:animLvl val="lvl"/>
          <dgm:resizeHandles val="exact"/>
        </dgm:presLayoutVars>
      </dgm:prSet>
      <dgm:spPr/>
    </dgm:pt>
    <dgm:pt modelId="{2BD6F79B-488A-4805-953A-0BDD36CE147B}" type="pres">
      <dgm:prSet presAssocID="{A4ED06D7-7835-4F49-BF82-700A6DA4E5CE}" presName="parentText" presStyleLbl="node1" presStyleIdx="0" presStyleCnt="2">
        <dgm:presLayoutVars>
          <dgm:chMax val="0"/>
          <dgm:bulletEnabled val="1"/>
        </dgm:presLayoutVars>
      </dgm:prSet>
      <dgm:spPr/>
    </dgm:pt>
    <dgm:pt modelId="{958A4884-7FEE-4CAE-8918-4C9B1401871F}" type="pres">
      <dgm:prSet presAssocID="{0E676E48-B917-44AA-8DB5-F54A8CF772E9}" presName="spacer" presStyleCnt="0"/>
      <dgm:spPr/>
    </dgm:pt>
    <dgm:pt modelId="{7F550DBB-BAD9-4B40-B97A-50861ECD6F7F}" type="pres">
      <dgm:prSet presAssocID="{51B6D71B-3B3D-49CA-9058-506F5C50CA3E}" presName="parentText" presStyleLbl="node1" presStyleIdx="1" presStyleCnt="2">
        <dgm:presLayoutVars>
          <dgm:chMax val="0"/>
          <dgm:bulletEnabled val="1"/>
        </dgm:presLayoutVars>
      </dgm:prSet>
      <dgm:spPr/>
    </dgm:pt>
    <dgm:pt modelId="{E5100596-40D2-4DBE-8B52-3B00F757A168}" type="pres">
      <dgm:prSet presAssocID="{51B6D71B-3B3D-49CA-9058-506F5C50CA3E}" presName="childText" presStyleLbl="revTx" presStyleIdx="0" presStyleCnt="1">
        <dgm:presLayoutVars>
          <dgm:bulletEnabled val="1"/>
        </dgm:presLayoutVars>
      </dgm:prSet>
      <dgm:spPr/>
    </dgm:pt>
  </dgm:ptLst>
  <dgm:cxnLst>
    <dgm:cxn modelId="{BFA54309-2F3B-42A1-AFAE-7587EE4834C7}" srcId="{3B63F774-D728-4742-9D18-1F78F8883019}" destId="{A4ED06D7-7835-4F49-BF82-700A6DA4E5CE}" srcOrd="0" destOrd="0" parTransId="{475B4CF3-FDE6-4F00-93DB-BE9EB3FFA6EC}" sibTransId="{0E676E48-B917-44AA-8DB5-F54A8CF772E9}"/>
    <dgm:cxn modelId="{EB183C1B-5358-4679-B18F-D72C0363FC5E}" type="presOf" srcId="{51B6D71B-3B3D-49CA-9058-506F5C50CA3E}" destId="{7F550DBB-BAD9-4B40-B97A-50861ECD6F7F}" srcOrd="0" destOrd="0" presId="urn:microsoft.com/office/officeart/2005/8/layout/vList2"/>
    <dgm:cxn modelId="{FD5D3220-8228-4150-8277-4A902D39990A}" type="presOf" srcId="{FFF14D0D-9FF2-436C-BD88-183E9F24B3C1}" destId="{E5100596-40D2-4DBE-8B52-3B00F757A168}" srcOrd="0" destOrd="3" presId="urn:microsoft.com/office/officeart/2005/8/layout/vList2"/>
    <dgm:cxn modelId="{206E4122-D60F-49B5-8F54-D0C6863F87F2}" type="presOf" srcId="{6FEB14B7-BD52-475F-BDC7-D1D11635BB7B}" destId="{E5100596-40D2-4DBE-8B52-3B00F757A168}" srcOrd="0" destOrd="1" presId="urn:microsoft.com/office/officeart/2005/8/layout/vList2"/>
    <dgm:cxn modelId="{62894C3B-DA04-4095-8441-A3625A9B2E4B}" srcId="{51B6D71B-3B3D-49CA-9058-506F5C50CA3E}" destId="{0A8C5D47-2567-452F-8636-71273CC391E0}" srcOrd="0" destOrd="0" parTransId="{06D181E2-D0E3-46CC-B775-6865CF274C14}" sibTransId="{264CEF70-0B8C-4D9B-8759-EA10A5C8B58D}"/>
    <dgm:cxn modelId="{3E5C4B5D-2468-41EE-8DA0-BFC1812AA2B8}" type="presOf" srcId="{A4ED06D7-7835-4F49-BF82-700A6DA4E5CE}" destId="{2BD6F79B-488A-4805-953A-0BDD36CE147B}" srcOrd="0" destOrd="0" presId="urn:microsoft.com/office/officeart/2005/8/layout/vList2"/>
    <dgm:cxn modelId="{F86E8343-95E0-4ED1-8536-F8A06EAB5522}" type="presOf" srcId="{3B63F774-D728-4742-9D18-1F78F8883019}" destId="{D71412E8-D85F-4818-A65A-B55FC1B72420}" srcOrd="0" destOrd="0" presId="urn:microsoft.com/office/officeart/2005/8/layout/vList2"/>
    <dgm:cxn modelId="{605EBE4E-C890-47E7-ACEB-F312BB30C234}" srcId="{51B6D71B-3B3D-49CA-9058-506F5C50CA3E}" destId="{576E81AC-345B-487E-B777-FB8BD5295ABA}" srcOrd="2" destOrd="0" parTransId="{EEE70321-E90D-4267-8E68-A72F13157DF8}" sibTransId="{0B6ABDAE-3A3F-4D36-B64B-C65685BCA9D7}"/>
    <dgm:cxn modelId="{73C3F454-1AEE-40F3-8DC1-C9CC0F135C54}" type="presOf" srcId="{0A8C5D47-2567-452F-8636-71273CC391E0}" destId="{E5100596-40D2-4DBE-8B52-3B00F757A168}" srcOrd="0" destOrd="0" presId="urn:microsoft.com/office/officeart/2005/8/layout/vList2"/>
    <dgm:cxn modelId="{E39AA380-87EA-464D-A9A1-8F80E531BFD2}" srcId="{3B63F774-D728-4742-9D18-1F78F8883019}" destId="{51B6D71B-3B3D-49CA-9058-506F5C50CA3E}" srcOrd="1" destOrd="0" parTransId="{66618649-499E-46EA-89C0-EC960B1D86B9}" sibTransId="{CD09F7AE-1DFF-4785-B7CC-04F0A3B2061E}"/>
    <dgm:cxn modelId="{DA9F5D8A-1104-4B59-B012-9DA5CB4761C0}" srcId="{51B6D71B-3B3D-49CA-9058-506F5C50CA3E}" destId="{FFF14D0D-9FF2-436C-BD88-183E9F24B3C1}" srcOrd="3" destOrd="0" parTransId="{62F5069C-89BA-48A5-82B5-453EC23D62C4}" sibTransId="{3D32ED92-D86C-4742-A122-2B23D585B086}"/>
    <dgm:cxn modelId="{1002728A-510C-427E-9D33-E9DC765DCBDF}" srcId="{51B6D71B-3B3D-49CA-9058-506F5C50CA3E}" destId="{A0D2DE57-8E37-4E90-A855-DC2A0F77C652}" srcOrd="4" destOrd="0" parTransId="{B6DA13CF-6159-4D48-B4D1-3836BEEDE7A0}" sibTransId="{11847C44-466F-43E7-8721-58EC1FD6CDE8}"/>
    <dgm:cxn modelId="{6918798D-EB77-45C1-8703-11F12BB76E86}" type="presOf" srcId="{A0D2DE57-8E37-4E90-A855-DC2A0F77C652}" destId="{E5100596-40D2-4DBE-8B52-3B00F757A168}" srcOrd="0" destOrd="4" presId="urn:microsoft.com/office/officeart/2005/8/layout/vList2"/>
    <dgm:cxn modelId="{92ACB799-331B-43BD-9023-777F0240A915}" type="presOf" srcId="{B0EBB563-222D-4ED5-8B68-6ED76FDB5D48}" destId="{E5100596-40D2-4DBE-8B52-3B00F757A168}" srcOrd="0" destOrd="5" presId="urn:microsoft.com/office/officeart/2005/8/layout/vList2"/>
    <dgm:cxn modelId="{43401E9F-CC81-4D13-ABC6-6180E814C5BA}" srcId="{51B6D71B-3B3D-49CA-9058-506F5C50CA3E}" destId="{B0EBB563-222D-4ED5-8B68-6ED76FDB5D48}" srcOrd="5" destOrd="0" parTransId="{C094A133-83FB-46F7-80D6-86CC36364A38}" sibTransId="{0B471230-A989-4551-9FDD-D915EA2CE261}"/>
    <dgm:cxn modelId="{21648FA1-97E3-417E-8B3C-7F9247A0903F}" srcId="{51B6D71B-3B3D-49CA-9058-506F5C50CA3E}" destId="{6FEB14B7-BD52-475F-BDC7-D1D11635BB7B}" srcOrd="1" destOrd="0" parTransId="{269C9DCD-04D9-462A-806F-FD0C683DE5A5}" sibTransId="{498E4010-845D-43C0-B941-3CF80220DBC5}"/>
    <dgm:cxn modelId="{C7DDC3D3-60FD-4373-A000-FC1A2F02BCFD}" type="presOf" srcId="{576E81AC-345B-487E-B777-FB8BD5295ABA}" destId="{E5100596-40D2-4DBE-8B52-3B00F757A168}" srcOrd="0" destOrd="2" presId="urn:microsoft.com/office/officeart/2005/8/layout/vList2"/>
    <dgm:cxn modelId="{CB115297-974A-4AAC-92D2-86BB5780C69D}" type="presParOf" srcId="{D71412E8-D85F-4818-A65A-B55FC1B72420}" destId="{2BD6F79B-488A-4805-953A-0BDD36CE147B}" srcOrd="0" destOrd="0" presId="urn:microsoft.com/office/officeart/2005/8/layout/vList2"/>
    <dgm:cxn modelId="{20F2D073-FDA8-4DA5-AF41-BFA78661ED75}" type="presParOf" srcId="{D71412E8-D85F-4818-A65A-B55FC1B72420}" destId="{958A4884-7FEE-4CAE-8918-4C9B1401871F}" srcOrd="1" destOrd="0" presId="urn:microsoft.com/office/officeart/2005/8/layout/vList2"/>
    <dgm:cxn modelId="{DB5F61B3-80E7-43B3-A1FB-A5783AF965AE}" type="presParOf" srcId="{D71412E8-D85F-4818-A65A-B55FC1B72420}" destId="{7F550DBB-BAD9-4B40-B97A-50861ECD6F7F}" srcOrd="2" destOrd="0" presId="urn:microsoft.com/office/officeart/2005/8/layout/vList2"/>
    <dgm:cxn modelId="{0D6D1DE0-1C87-4BB1-ACA2-A8D9A5FD7747}" type="presParOf" srcId="{D71412E8-D85F-4818-A65A-B55FC1B72420}" destId="{E5100596-40D2-4DBE-8B52-3B00F757A168}"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D6F79B-488A-4805-953A-0BDD36CE147B}">
      <dsp:nvSpPr>
        <dsp:cNvPr id="0" name=""/>
        <dsp:cNvSpPr/>
      </dsp:nvSpPr>
      <dsp:spPr>
        <a:xfrm>
          <a:off x="0" y="92727"/>
          <a:ext cx="6513603" cy="1233179"/>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Most commonly used form factor today</a:t>
          </a:r>
        </a:p>
      </dsp:txBody>
      <dsp:txXfrm>
        <a:off x="60199" y="152926"/>
        <a:ext cx="6393205" cy="1112781"/>
      </dsp:txXfrm>
    </dsp:sp>
    <dsp:sp modelId="{7F550DBB-BAD9-4B40-B97A-50861ECD6F7F}">
      <dsp:nvSpPr>
        <dsp:cNvPr id="0" name=""/>
        <dsp:cNvSpPr/>
      </dsp:nvSpPr>
      <dsp:spPr>
        <a:xfrm>
          <a:off x="0" y="1415187"/>
          <a:ext cx="6513603" cy="1233179"/>
        </a:xfrm>
        <a:prstGeom prst="roundRect">
          <a:avLst/>
        </a:prstGeom>
        <a:gradFill rotWithShape="0">
          <a:gsLst>
            <a:gs pos="0">
              <a:schemeClr val="accent5">
                <a:hueOff val="-6758543"/>
                <a:satOff val="-17419"/>
                <a:lumOff val="-11765"/>
                <a:alphaOff val="0"/>
                <a:satMod val="103000"/>
                <a:lumMod val="102000"/>
                <a:tint val="94000"/>
              </a:schemeClr>
            </a:gs>
            <a:gs pos="50000">
              <a:schemeClr val="accent5">
                <a:hueOff val="-6758543"/>
                <a:satOff val="-17419"/>
                <a:lumOff val="-11765"/>
                <a:alphaOff val="0"/>
                <a:satMod val="110000"/>
                <a:lumMod val="100000"/>
                <a:shade val="100000"/>
              </a:schemeClr>
            </a:gs>
            <a:gs pos="100000">
              <a:schemeClr val="accent5">
                <a:hueOff val="-6758543"/>
                <a:satOff val="-17419"/>
                <a:lumOff val="-11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Common to all ATX factors are:</a:t>
          </a:r>
        </a:p>
      </dsp:txBody>
      <dsp:txXfrm>
        <a:off x="60199" y="1475386"/>
        <a:ext cx="6393205" cy="1112781"/>
      </dsp:txXfrm>
    </dsp:sp>
    <dsp:sp modelId="{E5100596-40D2-4DBE-8B52-3B00F757A168}">
      <dsp:nvSpPr>
        <dsp:cNvPr id="0" name=""/>
        <dsp:cNvSpPr/>
      </dsp:nvSpPr>
      <dsp:spPr>
        <a:xfrm>
          <a:off x="0" y="2648367"/>
          <a:ext cx="6513603" cy="3144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39370" rIns="220472" bIns="39370" numCol="1" spcCol="1270" anchor="t" anchorCtr="0">
          <a:noAutofit/>
        </a:bodyPr>
        <a:lstStyle/>
        <a:p>
          <a:pPr marL="228600" lvl="1" indent="-228600" algn="l" defTabSz="1066800">
            <a:lnSpc>
              <a:spcPct val="90000"/>
            </a:lnSpc>
            <a:spcBef>
              <a:spcPct val="0"/>
            </a:spcBef>
            <a:spcAft>
              <a:spcPct val="20000"/>
            </a:spcAft>
            <a:buChar char="•"/>
          </a:pPr>
          <a:r>
            <a:rPr lang="en-US" sz="2400" kern="1200"/>
            <a:t>24 pin Main Power connector</a:t>
          </a:r>
        </a:p>
        <a:p>
          <a:pPr marL="228600" lvl="1" indent="-228600" algn="l" defTabSz="1066800">
            <a:lnSpc>
              <a:spcPct val="90000"/>
            </a:lnSpc>
            <a:spcBef>
              <a:spcPct val="0"/>
            </a:spcBef>
            <a:spcAft>
              <a:spcPct val="20000"/>
            </a:spcAft>
            <a:buChar char="•"/>
          </a:pPr>
          <a:r>
            <a:rPr lang="en-US" sz="2400" kern="1200"/>
            <a:t>On-off switch runs from case to motherboard</a:t>
          </a:r>
        </a:p>
        <a:p>
          <a:pPr marL="228600" lvl="1" indent="-228600" algn="l" defTabSz="1066800">
            <a:lnSpc>
              <a:spcPct val="90000"/>
            </a:lnSpc>
            <a:spcBef>
              <a:spcPct val="0"/>
            </a:spcBef>
            <a:spcAft>
              <a:spcPct val="20000"/>
            </a:spcAft>
            <a:buChar char="•"/>
          </a:pPr>
          <a:r>
            <a:rPr lang="en-US" sz="2400" kern="1200"/>
            <a:t>Soft power control (Operating System can shut off PC)</a:t>
          </a:r>
        </a:p>
        <a:p>
          <a:pPr marL="228600" lvl="1" indent="-228600" algn="l" defTabSz="1066800">
            <a:lnSpc>
              <a:spcPct val="90000"/>
            </a:lnSpc>
            <a:spcBef>
              <a:spcPct val="0"/>
            </a:spcBef>
            <a:spcAft>
              <a:spcPct val="20000"/>
            </a:spcAft>
            <a:buChar char="•"/>
          </a:pPr>
          <a:r>
            <a:rPr lang="en-US" sz="2400" kern="1200"/>
            <a:t>Expansion slots are evenly spaced</a:t>
          </a:r>
        </a:p>
        <a:p>
          <a:pPr marL="228600" lvl="1" indent="-228600" algn="l" defTabSz="1066800">
            <a:lnSpc>
              <a:spcPct val="90000"/>
            </a:lnSpc>
            <a:spcBef>
              <a:spcPct val="0"/>
            </a:spcBef>
            <a:spcAft>
              <a:spcPct val="20000"/>
            </a:spcAft>
            <a:buChar char="•"/>
          </a:pPr>
          <a:r>
            <a:rPr lang="en-US" sz="2400" kern="1200"/>
            <a:t>All mounting holes are standardized (any ATX board can fit in ATX case)</a:t>
          </a:r>
        </a:p>
        <a:p>
          <a:pPr marL="228600" lvl="1" indent="-228600" algn="l" defTabSz="1066800">
            <a:lnSpc>
              <a:spcPct val="90000"/>
            </a:lnSpc>
            <a:spcBef>
              <a:spcPct val="0"/>
            </a:spcBef>
            <a:spcAft>
              <a:spcPct val="20000"/>
            </a:spcAft>
            <a:buChar char="•"/>
          </a:pPr>
          <a:r>
            <a:rPr lang="en-US" sz="2400" kern="1200"/>
            <a:t>CPU is near the top close to the power supply</a:t>
          </a:r>
        </a:p>
      </dsp:txBody>
      <dsp:txXfrm>
        <a:off x="0" y="2648367"/>
        <a:ext cx="6513603" cy="314433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3/9/2019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4.xml"/><Relationship Id="rId5" Type="http://schemas.openxmlformats.org/officeDocument/2006/relationships/image" Target="../media/image16.png"/><Relationship Id="rId4"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3045368" y="2043663"/>
            <a:ext cx="6105194" cy="2031055"/>
          </a:xfrm>
        </p:spPr>
        <p:txBody>
          <a:bodyPr>
            <a:normAutofit/>
          </a:bodyPr>
          <a:lstStyle/>
          <a:p>
            <a:r>
              <a:rPr lang="en-US">
                <a:solidFill>
                  <a:srgbClr val="FFFFFF"/>
                </a:solidFill>
                <a:cs typeface="Calibri Light"/>
              </a:rPr>
              <a:t>CIS101A</a:t>
            </a:r>
            <a:endParaRPr lang="en-US">
              <a:solidFill>
                <a:srgbClr val="FFFFFF"/>
              </a:solidFill>
            </a:endParaRPr>
          </a:p>
        </p:txBody>
      </p:sp>
      <p:sp>
        <p:nvSpPr>
          <p:cNvPr id="3" name="Subtitle 2"/>
          <p:cNvSpPr>
            <a:spLocks noGrp="1"/>
          </p:cNvSpPr>
          <p:nvPr>
            <p:ph type="subTitle" idx="1"/>
          </p:nvPr>
        </p:nvSpPr>
        <p:spPr>
          <a:xfrm>
            <a:off x="3045368" y="4074718"/>
            <a:ext cx="6105194" cy="682079"/>
          </a:xfrm>
        </p:spPr>
        <p:txBody>
          <a:bodyPr vert="horz" lIns="91440" tIns="45720" rIns="91440" bIns="45720" rtlCol="0">
            <a:normAutofit/>
          </a:bodyPr>
          <a:lstStyle/>
          <a:p>
            <a:r>
              <a:rPr lang="en-US" sz="800">
                <a:solidFill>
                  <a:srgbClr val="FFFFFF"/>
                </a:solidFill>
                <a:cs typeface="Calibri"/>
              </a:rPr>
              <a:t>CompTia 1001</a:t>
            </a:r>
          </a:p>
          <a:p>
            <a:r>
              <a:rPr lang="en-US" sz="800">
                <a:solidFill>
                  <a:srgbClr val="FFFFFF"/>
                </a:solidFill>
                <a:cs typeface="Calibri"/>
              </a:rPr>
              <a:t>Week 1</a:t>
            </a:r>
          </a:p>
          <a:p>
            <a:r>
              <a:rPr lang="en-US" sz="800">
                <a:solidFill>
                  <a:srgbClr val="FFFFFF"/>
                </a:solidFill>
                <a:cs typeface="Calibri"/>
              </a:rPr>
              <a:t>Chapters 1 – 3 Material</a:t>
            </a:r>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8E91337-0287-4748-8708-7B2E7E4A1CF6}"/>
              </a:ext>
            </a:extLst>
          </p:cNvPr>
          <p:cNvSpPr>
            <a:spLocks noGrp="1"/>
          </p:cNvSpPr>
          <p:nvPr>
            <p:ph type="title"/>
          </p:nvPr>
        </p:nvSpPr>
        <p:spPr>
          <a:xfrm>
            <a:off x="643467" y="643467"/>
            <a:ext cx="3363974" cy="1597315"/>
          </a:xfrm>
          <a:noFill/>
          <a:ln w="19050">
            <a:solidFill>
              <a:schemeClr val="bg1"/>
            </a:solidFill>
          </a:ln>
        </p:spPr>
        <p:txBody>
          <a:bodyPr vert="horz" wrap="square" lIns="91440" tIns="45720" rIns="91440" bIns="45720" rtlCol="0" anchor="ctr">
            <a:normAutofit/>
          </a:bodyPr>
          <a:lstStyle/>
          <a:p>
            <a:pPr algn="ctr"/>
            <a:r>
              <a:rPr lang="en-US" sz="2800" kern="1200">
                <a:solidFill>
                  <a:schemeClr val="bg1"/>
                </a:solidFill>
                <a:latin typeface="+mj-lt"/>
                <a:ea typeface="+mj-ea"/>
                <a:cs typeface="+mj-cs"/>
              </a:rPr>
              <a:t>Universal Serial Bus</a:t>
            </a:r>
            <a:br>
              <a:rPr lang="en-US" sz="2800" kern="1200">
                <a:solidFill>
                  <a:schemeClr val="bg1"/>
                </a:solidFill>
                <a:latin typeface="+mj-lt"/>
                <a:ea typeface="+mj-ea"/>
                <a:cs typeface="+mj-cs"/>
              </a:rPr>
            </a:br>
            <a:r>
              <a:rPr lang="en-US" sz="2800" kern="1200">
                <a:solidFill>
                  <a:schemeClr val="bg1"/>
                </a:solidFill>
                <a:latin typeface="+mj-lt"/>
                <a:ea typeface="+mj-ea"/>
                <a:cs typeface="+mj-cs"/>
              </a:rPr>
              <a:t>USB</a:t>
            </a:r>
          </a:p>
        </p:txBody>
      </p:sp>
      <p:sp>
        <p:nvSpPr>
          <p:cNvPr id="4" name="Text Placeholder 3">
            <a:extLst>
              <a:ext uri="{FF2B5EF4-FFF2-40B4-BE49-F238E27FC236}">
                <a16:creationId xmlns:a16="http://schemas.microsoft.com/office/drawing/2014/main" id="{FF6E48F9-72B9-4312-8248-0CE7A9D9CB8E}"/>
              </a:ext>
            </a:extLst>
          </p:cNvPr>
          <p:cNvSpPr>
            <a:spLocks noGrp="1"/>
          </p:cNvSpPr>
          <p:nvPr>
            <p:ph type="body" sz="half" idx="2"/>
          </p:nvPr>
        </p:nvSpPr>
        <p:spPr>
          <a:xfrm>
            <a:off x="643468" y="2638044"/>
            <a:ext cx="3363974" cy="3415622"/>
          </a:xfrm>
        </p:spPr>
        <p:txBody>
          <a:bodyPr vert="horz" lIns="91440" tIns="45720" rIns="91440" bIns="45720" rtlCol="0">
            <a:normAutofit/>
          </a:bodyPr>
          <a:lstStyle/>
          <a:p>
            <a:pPr indent="-228600">
              <a:buFont typeface="Arial" panose="020B0604020202020204" pitchFamily="34" charset="0"/>
              <a:buChar char="•"/>
            </a:pPr>
            <a:r>
              <a:rPr lang="en-US" sz="2000">
                <a:solidFill>
                  <a:schemeClr val="bg1"/>
                </a:solidFill>
              </a:rPr>
              <a:t>Most common computer ports</a:t>
            </a:r>
          </a:p>
          <a:p>
            <a:pPr marL="285750" indent="-228600">
              <a:buFont typeface="Arial" panose="020B0604020202020204" pitchFamily="34" charset="0"/>
              <a:buChar char="•"/>
            </a:pPr>
            <a:r>
              <a:rPr lang="en-US" sz="2000">
                <a:solidFill>
                  <a:schemeClr val="bg1"/>
                </a:solidFill>
              </a:rPr>
              <a:t>Connects a variety of devices</a:t>
            </a:r>
          </a:p>
          <a:p>
            <a:pPr marL="285750" indent="-228600">
              <a:buFont typeface="Arial" panose="020B0604020202020204" pitchFamily="34" charset="0"/>
              <a:buChar char="•"/>
            </a:pPr>
            <a:r>
              <a:rPr lang="en-US" sz="2000">
                <a:solidFill>
                  <a:schemeClr val="bg1"/>
                </a:solidFill>
              </a:rPr>
              <a:t>Has many types (A is shown here)</a:t>
            </a:r>
          </a:p>
          <a:p>
            <a:pPr marL="285750" indent="-228600">
              <a:buFont typeface="Arial" panose="020B0604020202020204" pitchFamily="34" charset="0"/>
              <a:buChar char="•"/>
            </a:pPr>
            <a:r>
              <a:rPr lang="en-US" sz="2000">
                <a:solidFill>
                  <a:schemeClr val="bg1"/>
                </a:solidFill>
              </a:rPr>
              <a:t>Up to 10 Gbps in speed</a:t>
            </a:r>
          </a:p>
        </p:txBody>
      </p:sp>
      <p:pic>
        <p:nvPicPr>
          <p:cNvPr id="5" name="Picture 5" descr="A close up of a device&#10;&#10;Description generated with high confidence">
            <a:extLst>
              <a:ext uri="{FF2B5EF4-FFF2-40B4-BE49-F238E27FC236}">
                <a16:creationId xmlns:a16="http://schemas.microsoft.com/office/drawing/2014/main" id="{DC2C60B2-74E3-4F4A-8CD3-93E5D0E2E139}"/>
              </a:ext>
            </a:extLst>
          </p:cNvPr>
          <p:cNvPicPr>
            <a:picLocks noGrp="1" noChangeAspect="1"/>
          </p:cNvPicPr>
          <p:nvPr>
            <p:ph type="pic" idx="1"/>
          </p:nvPr>
        </p:nvPicPr>
        <p:blipFill rotWithShape="1">
          <a:blip r:embed="rId2"/>
          <a:srcRect l="863" r="863"/>
          <a:stretch/>
        </p:blipFill>
        <p:spPr>
          <a:xfrm>
            <a:off x="5297763" y="880754"/>
            <a:ext cx="6250769" cy="4935625"/>
          </a:xfrm>
          <a:prstGeom prst="rect">
            <a:avLst/>
          </a:prstGeom>
        </p:spPr>
      </p:pic>
    </p:spTree>
    <p:extLst>
      <p:ext uri="{BB962C8B-B14F-4D97-AF65-F5344CB8AC3E}">
        <p14:creationId xmlns:p14="http://schemas.microsoft.com/office/powerpoint/2010/main" val="1185002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5FF8D-FBE8-4E9E-A8AD-9D89860491C6}"/>
              </a:ext>
            </a:extLst>
          </p:cNvPr>
          <p:cNvSpPr>
            <a:spLocks noGrp="1"/>
          </p:cNvSpPr>
          <p:nvPr>
            <p:ph type="title"/>
          </p:nvPr>
        </p:nvSpPr>
        <p:spPr>
          <a:xfrm>
            <a:off x="839788" y="457200"/>
            <a:ext cx="3932237" cy="966731"/>
          </a:xfrm>
        </p:spPr>
        <p:txBody>
          <a:bodyPr/>
          <a:lstStyle/>
          <a:p>
            <a:pPr algn="ctr"/>
            <a:r>
              <a:rPr lang="en-US">
                <a:cs typeface="Calibri Light"/>
              </a:rPr>
              <a:t>TRS Audio Jacks</a:t>
            </a:r>
          </a:p>
        </p:txBody>
      </p:sp>
      <p:pic>
        <p:nvPicPr>
          <p:cNvPr id="6" name="Picture 6" descr="A close up of a device&#10;&#10;Description generated with very high confidence">
            <a:extLst>
              <a:ext uri="{FF2B5EF4-FFF2-40B4-BE49-F238E27FC236}">
                <a16:creationId xmlns:a16="http://schemas.microsoft.com/office/drawing/2014/main" id="{EC0C1C56-156D-4507-9DB8-D3F1338470FB}"/>
              </a:ext>
            </a:extLst>
          </p:cNvPr>
          <p:cNvPicPr>
            <a:picLocks noGrp="1" noChangeAspect="1"/>
          </p:cNvPicPr>
          <p:nvPr>
            <p:ph type="pic" idx="1"/>
          </p:nvPr>
        </p:nvPicPr>
        <p:blipFill rotWithShape="1">
          <a:blip r:embed="rId2"/>
          <a:srcRect l="2616" r="2616"/>
          <a:stretch/>
        </p:blipFill>
        <p:spPr>
          <a:prstGeom prst="rect">
            <a:avLst/>
          </a:prstGeom>
        </p:spPr>
      </p:pic>
      <p:sp>
        <p:nvSpPr>
          <p:cNvPr id="4" name="Text Placeholder 3">
            <a:extLst>
              <a:ext uri="{FF2B5EF4-FFF2-40B4-BE49-F238E27FC236}">
                <a16:creationId xmlns:a16="http://schemas.microsoft.com/office/drawing/2014/main" id="{42E1D7DB-1821-453E-926C-7CF1D7041B5F}"/>
              </a:ext>
            </a:extLst>
          </p:cNvPr>
          <p:cNvSpPr>
            <a:spLocks noGrp="1"/>
          </p:cNvSpPr>
          <p:nvPr>
            <p:ph type="body" sz="half" idx="2"/>
          </p:nvPr>
        </p:nvSpPr>
        <p:spPr>
          <a:xfrm>
            <a:off x="839788" y="1488196"/>
            <a:ext cx="3932237" cy="4362431"/>
          </a:xfrm>
        </p:spPr>
        <p:txBody>
          <a:bodyPr vert="horz" lIns="91440" tIns="45720" rIns="91440" bIns="45720" rtlCol="0" anchor="t">
            <a:normAutofit lnSpcReduction="10000"/>
          </a:bodyPr>
          <a:lstStyle/>
          <a:p>
            <a:r>
              <a:rPr lang="en-US">
                <a:cs typeface="Calibri"/>
              </a:rPr>
              <a:t>Used to send and receive analog audio signals using a 3.5mm TRS connector</a:t>
            </a:r>
          </a:p>
          <a:p>
            <a:pPr marL="285750" indent="-285750">
              <a:buChar char="•"/>
            </a:pPr>
            <a:r>
              <a:rPr lang="en-US">
                <a:cs typeface="Calibri"/>
              </a:rPr>
              <a:t>Speakers</a:t>
            </a:r>
          </a:p>
          <a:p>
            <a:pPr marL="285750" indent="-285750">
              <a:buChar char="•"/>
            </a:pPr>
            <a:r>
              <a:rPr lang="en-US">
                <a:cs typeface="Calibri"/>
              </a:rPr>
              <a:t>Headphones</a:t>
            </a:r>
            <a:endParaRPr lang="en-US" dirty="0">
              <a:cs typeface="Calibri"/>
            </a:endParaRPr>
          </a:p>
          <a:p>
            <a:pPr marL="285750" indent="-285750">
              <a:buChar char="•"/>
            </a:pPr>
            <a:r>
              <a:rPr lang="en-US">
                <a:cs typeface="Calibri"/>
              </a:rPr>
              <a:t>Microphones</a:t>
            </a:r>
            <a:endParaRPr lang="en-US" dirty="0">
              <a:cs typeface="Calibri"/>
            </a:endParaRPr>
          </a:p>
          <a:p>
            <a:pPr marL="285750" indent="-285750">
              <a:buChar char="•"/>
            </a:pPr>
            <a:r>
              <a:rPr lang="en-US">
                <a:cs typeface="Calibri"/>
              </a:rPr>
              <a:t>Audio Output devices</a:t>
            </a:r>
          </a:p>
          <a:p>
            <a:r>
              <a:rPr lang="en-US">
                <a:cs typeface="Calibri"/>
              </a:rPr>
              <a:t>Color coded to denote port types</a:t>
            </a:r>
            <a:endParaRPr lang="en-US" dirty="0">
              <a:cs typeface="Calibri"/>
            </a:endParaRPr>
          </a:p>
          <a:p>
            <a:pPr marL="285750" indent="-285750">
              <a:buChar char="•"/>
            </a:pPr>
            <a:r>
              <a:rPr lang="en-US">
                <a:cs typeface="Calibri"/>
              </a:rPr>
              <a:t>Green: Line Out (main speakers/headphones) (Stereo)</a:t>
            </a:r>
            <a:endParaRPr lang="en-US" dirty="0">
              <a:cs typeface="Calibri"/>
            </a:endParaRPr>
          </a:p>
          <a:p>
            <a:pPr marL="285750" indent="-285750">
              <a:buChar char="•"/>
            </a:pPr>
            <a:r>
              <a:rPr lang="en-US">
                <a:cs typeface="Calibri"/>
              </a:rPr>
              <a:t>Pink: mic in</a:t>
            </a:r>
            <a:endParaRPr lang="en-US" dirty="0">
              <a:cs typeface="Calibri"/>
            </a:endParaRPr>
          </a:p>
          <a:p>
            <a:pPr marL="285750" indent="-285750">
              <a:buChar char="•"/>
            </a:pPr>
            <a:r>
              <a:rPr lang="en-US">
                <a:cs typeface="Calibri"/>
              </a:rPr>
              <a:t>Blue: Line in (MIDI, Pre-Amp)</a:t>
            </a:r>
            <a:endParaRPr lang="en-US" dirty="0">
              <a:cs typeface="Calibri"/>
            </a:endParaRPr>
          </a:p>
          <a:p>
            <a:pPr marL="285750" indent="-285750">
              <a:buChar char="•"/>
            </a:pPr>
            <a:r>
              <a:rPr lang="en-US">
                <a:cs typeface="Calibri"/>
              </a:rPr>
              <a:t>Orange: Center/Subwoofer</a:t>
            </a:r>
            <a:endParaRPr lang="en-US" dirty="0">
              <a:cs typeface="Calibri"/>
            </a:endParaRPr>
          </a:p>
          <a:p>
            <a:pPr marL="285750" indent="-285750">
              <a:buChar char="•"/>
            </a:pPr>
            <a:r>
              <a:rPr lang="en-US">
                <a:cs typeface="Calibri"/>
              </a:rPr>
              <a:t>Black: Rear speakers</a:t>
            </a:r>
            <a:endParaRPr lang="en-US" dirty="0">
              <a:cs typeface="Calibri"/>
            </a:endParaRPr>
          </a:p>
          <a:p>
            <a:pPr marL="285750" indent="-285750">
              <a:buChar char="•"/>
            </a:pPr>
            <a:r>
              <a:rPr lang="en-US">
                <a:cs typeface="Calibri"/>
              </a:rPr>
              <a:t>Brown: Mid Speakers (7.1 Audio)</a:t>
            </a:r>
            <a:endParaRPr lang="en-US" dirty="0">
              <a:cs typeface="Calibri"/>
            </a:endParaRPr>
          </a:p>
          <a:p>
            <a:endParaRPr lang="en-US" dirty="0">
              <a:cs typeface="Calibri"/>
            </a:endParaRPr>
          </a:p>
        </p:txBody>
      </p:sp>
      <p:sp>
        <p:nvSpPr>
          <p:cNvPr id="5" name="TextBox 4">
            <a:extLst>
              <a:ext uri="{FF2B5EF4-FFF2-40B4-BE49-F238E27FC236}">
                <a16:creationId xmlns:a16="http://schemas.microsoft.com/office/drawing/2014/main" id="{5FF02D22-3B5E-4146-A31D-927D9F9EFB9B}"/>
              </a:ext>
            </a:extLst>
          </p:cNvPr>
          <p:cNvSpPr txBox="1"/>
          <p:nvPr/>
        </p:nvSpPr>
        <p:spPr>
          <a:xfrm>
            <a:off x="3338111" y="4908014"/>
            <a:ext cx="1301828" cy="369332"/>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cs typeface="Calibri"/>
              </a:rPr>
              <a:t>( 5.1 Audio)</a:t>
            </a:r>
            <a:endParaRPr lang="en-US" dirty="0">
              <a:cs typeface="Calibri"/>
            </a:endParaRPr>
          </a:p>
        </p:txBody>
      </p:sp>
    </p:spTree>
    <p:extLst>
      <p:ext uri="{BB962C8B-B14F-4D97-AF65-F5344CB8AC3E}">
        <p14:creationId xmlns:p14="http://schemas.microsoft.com/office/powerpoint/2010/main" val="2012936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FB5A8-61AF-4AA8-B635-571805CE4D8F}"/>
              </a:ext>
            </a:extLst>
          </p:cNvPr>
          <p:cNvSpPr>
            <a:spLocks noGrp="1"/>
          </p:cNvSpPr>
          <p:nvPr>
            <p:ph type="title"/>
          </p:nvPr>
        </p:nvSpPr>
        <p:spPr>
          <a:xfrm>
            <a:off x="762001" y="803325"/>
            <a:ext cx="5314536" cy="1325563"/>
          </a:xfrm>
        </p:spPr>
        <p:txBody>
          <a:bodyPr vert="horz" lIns="91440" tIns="45720" rIns="91440" bIns="45720" rtlCol="0" anchor="ctr">
            <a:normAutofit/>
          </a:bodyPr>
          <a:lstStyle/>
          <a:p>
            <a:r>
              <a:rPr lang="en-US" sz="2800" kern="1200">
                <a:solidFill>
                  <a:schemeClr val="tx1"/>
                </a:solidFill>
                <a:latin typeface="+mj-lt"/>
                <a:ea typeface="+mj-ea"/>
                <a:cs typeface="+mj-cs"/>
              </a:rPr>
              <a:t>S/PDIF Connectors</a:t>
            </a:r>
            <a:br>
              <a:rPr lang="en-US" sz="2800" kern="1200">
                <a:solidFill>
                  <a:schemeClr val="tx1"/>
                </a:solidFill>
                <a:latin typeface="+mj-lt"/>
                <a:ea typeface="+mj-ea"/>
                <a:cs typeface="+mj-cs"/>
              </a:rPr>
            </a:br>
            <a:r>
              <a:rPr lang="en-US" sz="2800" kern="1200">
                <a:solidFill>
                  <a:schemeClr val="tx1"/>
                </a:solidFill>
                <a:latin typeface="+mj-lt"/>
                <a:ea typeface="+mj-ea"/>
                <a:cs typeface="+mj-cs"/>
              </a:rPr>
              <a:t>Sony/Phillips Digital Information Format</a:t>
            </a:r>
          </a:p>
        </p:txBody>
      </p:sp>
      <p:sp>
        <p:nvSpPr>
          <p:cNvPr id="4" name="Text Placeholder 3">
            <a:extLst>
              <a:ext uri="{FF2B5EF4-FFF2-40B4-BE49-F238E27FC236}">
                <a16:creationId xmlns:a16="http://schemas.microsoft.com/office/drawing/2014/main" id="{33B3DDA2-41B3-4CA1-BCEE-2904E8626FE1}"/>
              </a:ext>
            </a:extLst>
          </p:cNvPr>
          <p:cNvSpPr>
            <a:spLocks noGrp="1"/>
          </p:cNvSpPr>
          <p:nvPr>
            <p:ph type="body" sz="half" idx="2"/>
          </p:nvPr>
        </p:nvSpPr>
        <p:spPr>
          <a:xfrm>
            <a:off x="762000" y="2279018"/>
            <a:ext cx="5314543" cy="3375920"/>
          </a:xfrm>
        </p:spPr>
        <p:txBody>
          <a:bodyPr vert="horz" lIns="91440" tIns="45720" rIns="91440" bIns="45720" rtlCol="0" anchor="t">
            <a:normAutofit/>
          </a:bodyPr>
          <a:lstStyle/>
          <a:p>
            <a:pPr indent="-228600">
              <a:buFont typeface="Arial" panose="020B0604020202020204" pitchFamily="34" charset="0"/>
              <a:buChar char="•"/>
            </a:pPr>
            <a:r>
              <a:rPr lang="en-US" sz="1800"/>
              <a:t>Used to send a digital audio signal to high-end audio devices such as Dolby Digital surround sound systems.</a:t>
            </a:r>
          </a:p>
          <a:p>
            <a:pPr marL="285750" indent="-228600">
              <a:buFont typeface="Arial" panose="020B0604020202020204" pitchFamily="34" charset="0"/>
              <a:buChar char="•"/>
            </a:pPr>
            <a:r>
              <a:rPr lang="en-US" sz="1800"/>
              <a:t>Coaxial S/PDIF ports use a copper coaxial cable to transmit signals</a:t>
            </a:r>
          </a:p>
          <a:p>
            <a:pPr marL="285750" indent="-228600">
              <a:buFont typeface="Arial" panose="020B0604020202020204" pitchFamily="34" charset="0"/>
              <a:buChar char="•"/>
            </a:pPr>
            <a:r>
              <a:rPr lang="en-US" sz="1800"/>
              <a:t>Fiber S/PDIF ports use fiber optic cables to transmit signals</a:t>
            </a:r>
          </a:p>
        </p:txBody>
      </p:sp>
      <p:sp>
        <p:nvSpPr>
          <p:cNvPr id="10" name="Freeform: Shape 9">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52AC6D7F-F068-4E11-BB06-F601D89BB9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5" descr="A close up of a logo&#10;&#10;Description generated with very high confidence">
            <a:extLst>
              <a:ext uri="{FF2B5EF4-FFF2-40B4-BE49-F238E27FC236}">
                <a16:creationId xmlns:a16="http://schemas.microsoft.com/office/drawing/2014/main" id="{E5333E93-17BF-49A5-909C-DA44AC98000C}"/>
              </a:ext>
            </a:extLst>
          </p:cNvPr>
          <p:cNvPicPr>
            <a:picLocks noGrp="1" noChangeAspect="1"/>
          </p:cNvPicPr>
          <p:nvPr>
            <p:ph type="pic" idx="1"/>
          </p:nvPr>
        </p:nvPicPr>
        <p:blipFill rotWithShape="1">
          <a:blip r:embed="rId2"/>
          <a:srcRect l="110" r="110"/>
          <a:stretch/>
        </p:blipFill>
        <p:spPr>
          <a:xfrm>
            <a:off x="7884057" y="1042395"/>
            <a:ext cx="3796790" cy="2998004"/>
          </a:xfrm>
          <a:prstGeom prst="rect">
            <a:avLst/>
          </a:prstGeom>
        </p:spPr>
      </p:pic>
    </p:spTree>
    <p:extLst>
      <p:ext uri="{BB962C8B-B14F-4D97-AF65-F5344CB8AC3E}">
        <p14:creationId xmlns:p14="http://schemas.microsoft.com/office/powerpoint/2010/main" val="2161357481"/>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99899462-FC16-43B0-966B-FCA2634507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4654295" y="478232"/>
            <a:ext cx="7034121" cy="5918673"/>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0864AF-F68E-4F3E-ADD8-005DA74C7B26}"/>
              </a:ext>
            </a:extLst>
          </p:cNvPr>
          <p:cNvSpPr>
            <a:spLocks noGrp="1"/>
          </p:cNvSpPr>
          <p:nvPr>
            <p:ph type="title"/>
          </p:nvPr>
        </p:nvSpPr>
        <p:spPr>
          <a:xfrm>
            <a:off x="5297762" y="1053711"/>
            <a:ext cx="5638994" cy="1424446"/>
          </a:xfrm>
        </p:spPr>
        <p:txBody>
          <a:bodyPr vert="horz" lIns="91440" tIns="45720" rIns="91440" bIns="45720" rtlCol="0" anchor="ctr">
            <a:normAutofit/>
          </a:bodyPr>
          <a:lstStyle/>
          <a:p>
            <a:r>
              <a:rPr lang="en-US" sz="4400">
                <a:solidFill>
                  <a:srgbClr val="FFFFFF"/>
                </a:solidFill>
              </a:rPr>
              <a:t>RJ-11 / RJ-45 ports</a:t>
            </a:r>
          </a:p>
        </p:txBody>
      </p:sp>
      <p:pic>
        <p:nvPicPr>
          <p:cNvPr id="5" name="Picture 5">
            <a:extLst>
              <a:ext uri="{FF2B5EF4-FFF2-40B4-BE49-F238E27FC236}">
                <a16:creationId xmlns:a16="http://schemas.microsoft.com/office/drawing/2014/main" id="{E4FBDE86-E4F4-4E73-A7C0-DEEE7DE8658F}"/>
              </a:ext>
            </a:extLst>
          </p:cNvPr>
          <p:cNvPicPr>
            <a:picLocks noGrp="1" noChangeAspect="1"/>
          </p:cNvPicPr>
          <p:nvPr>
            <p:ph type="pic" idx="1"/>
          </p:nvPr>
        </p:nvPicPr>
        <p:blipFill rotWithShape="1">
          <a:blip r:embed="rId2"/>
          <a:srcRect t="17275" b="17275"/>
          <a:stretch/>
        </p:blipFill>
        <p:spPr>
          <a:xfrm>
            <a:off x="286740" y="2591662"/>
            <a:ext cx="3662730" cy="1072065"/>
          </a:xfrm>
          <a:prstGeom prst="rect">
            <a:avLst/>
          </a:prstGeom>
        </p:spPr>
      </p:pic>
      <p:cxnSp>
        <p:nvCxnSpPr>
          <p:cNvPr id="14" name="Straight Connector 13">
            <a:extLst>
              <a:ext uri="{FF2B5EF4-FFF2-40B4-BE49-F238E27FC236}">
                <a16:creationId xmlns:a16="http://schemas.microsoft.com/office/drawing/2014/main" id="{AAFEA932-2DF1-410C-A00A-7A1E7DBF751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30098" y="2639023"/>
            <a:ext cx="4562441" cy="0"/>
          </a:xfrm>
          <a:prstGeom prst="line">
            <a:avLst/>
          </a:prstGeom>
          <a:ln w="22225">
            <a:solidFill>
              <a:srgbClr val="E7E6E6"/>
            </a:solidFill>
          </a:ln>
        </p:spPr>
        <p:style>
          <a:lnRef idx="1">
            <a:schemeClr val="accent1"/>
          </a:lnRef>
          <a:fillRef idx="0">
            <a:schemeClr val="accent1"/>
          </a:fillRef>
          <a:effectRef idx="0">
            <a:schemeClr val="accent1"/>
          </a:effectRef>
          <a:fontRef idx="minor">
            <a:schemeClr val="tx1"/>
          </a:fontRef>
        </p:style>
      </p:cxnSp>
      <p:pic>
        <p:nvPicPr>
          <p:cNvPr id="7" name="Picture 7">
            <a:extLst>
              <a:ext uri="{FF2B5EF4-FFF2-40B4-BE49-F238E27FC236}">
                <a16:creationId xmlns:a16="http://schemas.microsoft.com/office/drawing/2014/main" id="{D99505C8-CC13-4CEF-810A-BF9EDD394E8E}"/>
              </a:ext>
            </a:extLst>
          </p:cNvPr>
          <p:cNvPicPr>
            <a:picLocks noChangeAspect="1"/>
          </p:cNvPicPr>
          <p:nvPr/>
        </p:nvPicPr>
        <p:blipFill>
          <a:blip r:embed="rId3"/>
          <a:stretch>
            <a:fillRect/>
          </a:stretch>
        </p:blipFill>
        <p:spPr>
          <a:xfrm>
            <a:off x="472593" y="4500534"/>
            <a:ext cx="3662730" cy="1618073"/>
          </a:xfrm>
          <a:prstGeom prst="rect">
            <a:avLst/>
          </a:prstGeom>
        </p:spPr>
      </p:pic>
      <p:sp>
        <p:nvSpPr>
          <p:cNvPr id="4" name="Text Placeholder 3">
            <a:extLst>
              <a:ext uri="{FF2B5EF4-FFF2-40B4-BE49-F238E27FC236}">
                <a16:creationId xmlns:a16="http://schemas.microsoft.com/office/drawing/2014/main" id="{57587504-8898-4071-91DE-FB638E2300E6}"/>
              </a:ext>
            </a:extLst>
          </p:cNvPr>
          <p:cNvSpPr>
            <a:spLocks noGrp="1"/>
          </p:cNvSpPr>
          <p:nvPr>
            <p:ph type="body" sz="half" idx="2"/>
          </p:nvPr>
        </p:nvSpPr>
        <p:spPr>
          <a:xfrm>
            <a:off x="5297762" y="2799889"/>
            <a:ext cx="5747187" cy="2987543"/>
          </a:xfrm>
        </p:spPr>
        <p:txBody>
          <a:bodyPr vert="horz" lIns="91440" tIns="45720" rIns="91440" bIns="45720" rtlCol="0" anchor="t">
            <a:normAutofit/>
          </a:bodyPr>
          <a:lstStyle/>
          <a:p>
            <a:pPr indent="-228600">
              <a:buFont typeface="Arial" panose="020B0604020202020204" pitchFamily="34" charset="0"/>
              <a:buChar char="•"/>
            </a:pPr>
            <a:r>
              <a:rPr lang="en-US" sz="1700">
                <a:solidFill>
                  <a:srgbClr val="FFFFFF"/>
                </a:solidFill>
              </a:rPr>
              <a:t>RJ45 used to create Ethernet networks by connecting multiple computers and networking devices. Has eight wires in four pairs</a:t>
            </a:r>
          </a:p>
          <a:p>
            <a:pPr indent="-228600">
              <a:buFont typeface="Arial" panose="020B0604020202020204" pitchFamily="34" charset="0"/>
              <a:buChar char="•"/>
            </a:pPr>
            <a:endParaRPr lang="en-US" sz="1700">
              <a:solidFill>
                <a:srgbClr val="FFFFFF"/>
              </a:solidFill>
            </a:endParaRPr>
          </a:p>
          <a:p>
            <a:pPr indent="-228600">
              <a:buFont typeface="Arial" panose="020B0604020202020204" pitchFamily="34" charset="0"/>
              <a:buChar char="•"/>
            </a:pPr>
            <a:endParaRPr lang="en-US" sz="1700">
              <a:solidFill>
                <a:srgbClr val="FFFFFF"/>
              </a:solidFill>
            </a:endParaRPr>
          </a:p>
          <a:p>
            <a:pPr indent="-228600">
              <a:buFont typeface="Arial" panose="020B0604020202020204" pitchFamily="34" charset="0"/>
              <a:buChar char="•"/>
            </a:pPr>
            <a:endParaRPr lang="en-US" sz="1700">
              <a:solidFill>
                <a:srgbClr val="FFFFFF"/>
              </a:solidFill>
            </a:endParaRPr>
          </a:p>
          <a:p>
            <a:pPr indent="-228600">
              <a:buFont typeface="Arial" panose="020B0604020202020204" pitchFamily="34" charset="0"/>
              <a:buChar char="•"/>
            </a:pPr>
            <a:endParaRPr lang="en-US" sz="1700">
              <a:solidFill>
                <a:srgbClr val="FFFFFF"/>
              </a:solidFill>
            </a:endParaRPr>
          </a:p>
          <a:p>
            <a:pPr indent="-228600">
              <a:buFont typeface="Arial" panose="020B0604020202020204" pitchFamily="34" charset="0"/>
              <a:buChar char="•"/>
            </a:pPr>
            <a:r>
              <a:rPr lang="en-US" sz="1700">
                <a:solidFill>
                  <a:srgbClr val="FFFFFF"/>
                </a:solidFill>
              </a:rPr>
              <a:t>RJ11 used by telephone and modems to send analog signals. Has four wires in two pairs</a:t>
            </a:r>
          </a:p>
        </p:txBody>
      </p:sp>
    </p:spTree>
    <p:extLst>
      <p:ext uri="{BB962C8B-B14F-4D97-AF65-F5344CB8AC3E}">
        <p14:creationId xmlns:p14="http://schemas.microsoft.com/office/powerpoint/2010/main" val="4118991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10E6C-8F52-42F3-9A93-9D543F99A82D}"/>
              </a:ext>
            </a:extLst>
          </p:cNvPr>
          <p:cNvSpPr>
            <a:spLocks noGrp="1"/>
          </p:cNvSpPr>
          <p:nvPr>
            <p:ph type="title"/>
          </p:nvPr>
        </p:nvSpPr>
        <p:spPr/>
        <p:txBody>
          <a:bodyPr/>
          <a:lstStyle/>
          <a:p>
            <a:pPr algn="ctr"/>
            <a:r>
              <a:rPr lang="en-US">
                <a:cs typeface="Calibri Light"/>
              </a:rPr>
              <a:t>Legacy Connectors</a:t>
            </a:r>
          </a:p>
        </p:txBody>
      </p:sp>
      <p:sp>
        <p:nvSpPr>
          <p:cNvPr id="3" name="Content Placeholder 2">
            <a:extLst>
              <a:ext uri="{FF2B5EF4-FFF2-40B4-BE49-F238E27FC236}">
                <a16:creationId xmlns:a16="http://schemas.microsoft.com/office/drawing/2014/main" id="{A4EC4AE6-645B-4FA7-9969-A6975DE895AB}"/>
              </a:ext>
            </a:extLst>
          </p:cNvPr>
          <p:cNvSpPr>
            <a:spLocks noGrp="1"/>
          </p:cNvSpPr>
          <p:nvPr>
            <p:ph sz="half" idx="1"/>
          </p:nvPr>
        </p:nvSpPr>
        <p:spPr/>
        <p:txBody>
          <a:bodyPr vert="horz" lIns="91440" tIns="45720" rIns="91440" bIns="45720" rtlCol="0" anchor="t">
            <a:normAutofit/>
          </a:bodyPr>
          <a:lstStyle/>
          <a:p>
            <a:r>
              <a:rPr lang="en-US" sz="1800">
                <a:cs typeface="Calibri"/>
              </a:rPr>
              <a:t>PS/2 (mini Din-6): Green for mouse, Purple for keyboard</a:t>
            </a:r>
          </a:p>
          <a:p>
            <a:r>
              <a:rPr lang="en-US" sz="1800">
                <a:cs typeface="Calibri"/>
              </a:rPr>
              <a:t>Serial Port: RS232 / RS485 – used for connecting dialup modems, serial mouse, bar code readers</a:t>
            </a:r>
            <a:endParaRPr lang="en-US" sz="1800" dirty="0">
              <a:cs typeface="Calibri"/>
            </a:endParaRPr>
          </a:p>
          <a:p>
            <a:r>
              <a:rPr lang="en-US" sz="1800">
                <a:cs typeface="Calibri"/>
              </a:rPr>
              <a:t>Parallel Port: IEEE1284 – Used by printers, hard drives and joysticks</a:t>
            </a:r>
            <a:endParaRPr lang="en-US" sz="1800" dirty="0">
              <a:cs typeface="Calibri"/>
            </a:endParaRPr>
          </a:p>
          <a:p>
            <a:r>
              <a:rPr lang="en-US" sz="1800">
                <a:cs typeface="Calibri"/>
              </a:rPr>
              <a:t>Gameport: DB-15 connector used for joysticks, MIDI devices and gamepads. Found on older sound cards</a:t>
            </a:r>
            <a:endParaRPr lang="en-US" sz="1800" dirty="0">
              <a:cs typeface="Calibri"/>
            </a:endParaRPr>
          </a:p>
          <a:p>
            <a:pPr lvl="1"/>
            <a:endParaRPr lang="en-US" dirty="0">
              <a:cs typeface="Calibri"/>
            </a:endParaRPr>
          </a:p>
        </p:txBody>
      </p:sp>
      <p:pic>
        <p:nvPicPr>
          <p:cNvPr id="5" name="Picture 5">
            <a:extLst>
              <a:ext uri="{FF2B5EF4-FFF2-40B4-BE49-F238E27FC236}">
                <a16:creationId xmlns:a16="http://schemas.microsoft.com/office/drawing/2014/main" id="{E768DD6A-0FB8-4C83-A075-F78098C4E11B}"/>
              </a:ext>
            </a:extLst>
          </p:cNvPr>
          <p:cNvPicPr>
            <a:picLocks noGrp="1" noChangeAspect="1"/>
          </p:cNvPicPr>
          <p:nvPr>
            <p:ph sz="half" idx="2"/>
          </p:nvPr>
        </p:nvPicPr>
        <p:blipFill>
          <a:blip r:embed="rId2"/>
          <a:stretch>
            <a:fillRect/>
          </a:stretch>
        </p:blipFill>
        <p:spPr>
          <a:xfrm>
            <a:off x="6514983" y="1829129"/>
            <a:ext cx="1076325" cy="571500"/>
          </a:xfrm>
          <a:prstGeom prst="rect">
            <a:avLst/>
          </a:prstGeom>
        </p:spPr>
      </p:pic>
      <p:pic>
        <p:nvPicPr>
          <p:cNvPr id="7" name="Picture 7" descr="A picture containing different, metalware&#10;&#10;Description generated with high confidence">
            <a:extLst>
              <a:ext uri="{FF2B5EF4-FFF2-40B4-BE49-F238E27FC236}">
                <a16:creationId xmlns:a16="http://schemas.microsoft.com/office/drawing/2014/main" id="{ACC24118-0080-45C2-9D84-3CD89DC07D3C}"/>
              </a:ext>
            </a:extLst>
          </p:cNvPr>
          <p:cNvPicPr>
            <a:picLocks noChangeAspect="1"/>
          </p:cNvPicPr>
          <p:nvPr/>
        </p:nvPicPr>
        <p:blipFill>
          <a:blip r:embed="rId3"/>
          <a:stretch>
            <a:fillRect/>
          </a:stretch>
        </p:blipFill>
        <p:spPr>
          <a:xfrm>
            <a:off x="6517655" y="2331766"/>
            <a:ext cx="987348" cy="977127"/>
          </a:xfrm>
          <a:prstGeom prst="rect">
            <a:avLst/>
          </a:prstGeom>
        </p:spPr>
      </p:pic>
      <p:pic>
        <p:nvPicPr>
          <p:cNvPr id="9" name="Picture 9">
            <a:extLst>
              <a:ext uri="{FF2B5EF4-FFF2-40B4-BE49-F238E27FC236}">
                <a16:creationId xmlns:a16="http://schemas.microsoft.com/office/drawing/2014/main" id="{8C938364-253C-4AFF-8FE5-C92615CD6BCB}"/>
              </a:ext>
            </a:extLst>
          </p:cNvPr>
          <p:cNvPicPr>
            <a:picLocks noChangeAspect="1"/>
          </p:cNvPicPr>
          <p:nvPr/>
        </p:nvPicPr>
        <p:blipFill>
          <a:blip r:embed="rId4"/>
          <a:stretch>
            <a:fillRect/>
          </a:stretch>
        </p:blipFill>
        <p:spPr>
          <a:xfrm>
            <a:off x="7666580" y="2604972"/>
            <a:ext cx="817524" cy="1406448"/>
          </a:xfrm>
          <a:prstGeom prst="rect">
            <a:avLst/>
          </a:prstGeom>
        </p:spPr>
      </p:pic>
      <p:sp>
        <p:nvSpPr>
          <p:cNvPr id="11" name="Arrow: Right 10">
            <a:extLst>
              <a:ext uri="{FF2B5EF4-FFF2-40B4-BE49-F238E27FC236}">
                <a16:creationId xmlns:a16="http://schemas.microsoft.com/office/drawing/2014/main" id="{98D13B92-714B-4262-B2A1-D557B98CDF1D}"/>
              </a:ext>
            </a:extLst>
          </p:cNvPr>
          <p:cNvSpPr/>
          <p:nvPr/>
        </p:nvSpPr>
        <p:spPr>
          <a:xfrm>
            <a:off x="5726145" y="3342756"/>
            <a:ext cx="1823035" cy="2183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Arrow: Right 11">
            <a:extLst>
              <a:ext uri="{FF2B5EF4-FFF2-40B4-BE49-F238E27FC236}">
                <a16:creationId xmlns:a16="http://schemas.microsoft.com/office/drawing/2014/main" id="{6DC46C57-8CEB-4091-972B-A447AFDF574E}"/>
              </a:ext>
            </a:extLst>
          </p:cNvPr>
          <p:cNvSpPr/>
          <p:nvPr/>
        </p:nvSpPr>
        <p:spPr>
          <a:xfrm>
            <a:off x="5722129" y="1998353"/>
            <a:ext cx="758071" cy="2367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Arrow: Right 12">
            <a:extLst>
              <a:ext uri="{FF2B5EF4-FFF2-40B4-BE49-F238E27FC236}">
                <a16:creationId xmlns:a16="http://schemas.microsoft.com/office/drawing/2014/main" id="{C26C6084-76ED-4EF5-80C1-40774A2AE1A6}"/>
              </a:ext>
            </a:extLst>
          </p:cNvPr>
          <p:cNvSpPr/>
          <p:nvPr/>
        </p:nvSpPr>
        <p:spPr>
          <a:xfrm>
            <a:off x="5722128" y="2604280"/>
            <a:ext cx="758071" cy="2367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4" descr="A picture containing different&#10;&#10;Description generated with very high confidence">
            <a:extLst>
              <a:ext uri="{FF2B5EF4-FFF2-40B4-BE49-F238E27FC236}">
                <a16:creationId xmlns:a16="http://schemas.microsoft.com/office/drawing/2014/main" id="{EC5CDB45-C410-4A66-9094-4131DA8D060E}"/>
              </a:ext>
            </a:extLst>
          </p:cNvPr>
          <p:cNvPicPr>
            <a:picLocks noChangeAspect="1"/>
          </p:cNvPicPr>
          <p:nvPr/>
        </p:nvPicPr>
        <p:blipFill>
          <a:blip r:embed="rId5"/>
          <a:stretch>
            <a:fillRect/>
          </a:stretch>
        </p:blipFill>
        <p:spPr>
          <a:xfrm>
            <a:off x="6520093" y="3618983"/>
            <a:ext cx="942057" cy="1346009"/>
          </a:xfrm>
          <a:prstGeom prst="rect">
            <a:avLst/>
          </a:prstGeom>
        </p:spPr>
      </p:pic>
      <p:sp>
        <p:nvSpPr>
          <p:cNvPr id="16" name="Arrow: Right 15">
            <a:extLst>
              <a:ext uri="{FF2B5EF4-FFF2-40B4-BE49-F238E27FC236}">
                <a16:creationId xmlns:a16="http://schemas.microsoft.com/office/drawing/2014/main" id="{E62AF900-C030-46FE-A5B8-30BE750699A0}"/>
              </a:ext>
            </a:extLst>
          </p:cNvPr>
          <p:cNvSpPr/>
          <p:nvPr/>
        </p:nvSpPr>
        <p:spPr>
          <a:xfrm>
            <a:off x="5722127" y="3779412"/>
            <a:ext cx="758071" cy="2367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403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ACB18-A90D-45BA-BEF5-27A4C155156C}"/>
              </a:ext>
            </a:extLst>
          </p:cNvPr>
          <p:cNvSpPr>
            <a:spLocks noGrp="1"/>
          </p:cNvSpPr>
          <p:nvPr>
            <p:ph type="title"/>
          </p:nvPr>
        </p:nvSpPr>
        <p:spPr>
          <a:xfrm>
            <a:off x="838200" y="365125"/>
            <a:ext cx="10515600" cy="627376"/>
          </a:xfrm>
        </p:spPr>
        <p:txBody>
          <a:bodyPr>
            <a:normAutofit fontScale="90000"/>
          </a:bodyPr>
          <a:lstStyle/>
          <a:p>
            <a:pPr algn="ctr"/>
            <a:r>
              <a:rPr lang="en-US">
                <a:cs typeface="Calibri Light"/>
              </a:rPr>
              <a:t>ElectroStatic Discharge  [ESD]</a:t>
            </a:r>
          </a:p>
        </p:txBody>
      </p:sp>
      <p:sp>
        <p:nvSpPr>
          <p:cNvPr id="3" name="Content Placeholder 2">
            <a:extLst>
              <a:ext uri="{FF2B5EF4-FFF2-40B4-BE49-F238E27FC236}">
                <a16:creationId xmlns:a16="http://schemas.microsoft.com/office/drawing/2014/main" id="{EC8045E4-C74D-472B-9DA2-1FE03405ED68}"/>
              </a:ext>
            </a:extLst>
          </p:cNvPr>
          <p:cNvSpPr>
            <a:spLocks noGrp="1"/>
          </p:cNvSpPr>
          <p:nvPr>
            <p:ph idx="1"/>
          </p:nvPr>
        </p:nvSpPr>
        <p:spPr>
          <a:xfrm>
            <a:off x="838200" y="1003566"/>
            <a:ext cx="10515600" cy="5173397"/>
          </a:xfrm>
        </p:spPr>
        <p:txBody>
          <a:bodyPr vert="horz" lIns="91440" tIns="45720" rIns="91440" bIns="45720" rtlCol="0" anchor="t">
            <a:normAutofit fontScale="85000" lnSpcReduction="10000"/>
          </a:bodyPr>
          <a:lstStyle/>
          <a:p>
            <a:pPr marL="0" indent="0">
              <a:buNone/>
            </a:pPr>
            <a:r>
              <a:rPr lang="en-US" sz="1800">
                <a:cs typeface="Calibri" panose="020F0502020204030204"/>
              </a:rPr>
              <a:t>The threat of ESD begins when the fragile components (including the processor, hard drives, memory, motherboard, and expansion cards) inside the computer are exposed. You can cause damage simply by placing a fingertip too close to a component inside an open computer case. ESD charges can travel through wires and into components, where the wires can explode or fuse together, causing the components to fail. ESD can cause immediate failure of components or could gradually degrade components, causing only intermittent problems. It takes very little ESD to damage a component. A discharge of as little as 10 volts can damage a component, but 3,000 volts or more of ESD must occur before you can even feel it.</a:t>
            </a:r>
          </a:p>
          <a:p>
            <a:r>
              <a:rPr lang="en-US" sz="1800">
                <a:cs typeface="Calibri" panose="020F0502020204030204"/>
              </a:rPr>
              <a:t>Keep the relative humidity in the room high, ideally around 70%, and temperature between 72-77 degrees. The key is to avoid dry air in the computer repair location to prevent ESD.</a:t>
            </a:r>
            <a:endParaRPr lang="en-US" sz="1800" dirty="0">
              <a:cs typeface="Calibri"/>
            </a:endParaRPr>
          </a:p>
          <a:p>
            <a:r>
              <a:rPr lang="en-US" sz="1800">
                <a:cs typeface="Calibri" panose="020F0502020204030204"/>
              </a:rPr>
              <a:t>Use antistatic mats under the PC and on the floor.</a:t>
            </a:r>
            <a:endParaRPr lang="en-US"/>
          </a:p>
          <a:p>
            <a:r>
              <a:rPr lang="en-US" sz="1800">
                <a:cs typeface="Calibri" panose="020F0502020204030204"/>
              </a:rPr>
              <a:t>Discharge yourself before touching any computer component.</a:t>
            </a:r>
            <a:endParaRPr lang="en-US"/>
          </a:p>
          <a:p>
            <a:r>
              <a:rPr lang="en-US" sz="1800">
                <a:cs typeface="Calibri" panose="020F0502020204030204"/>
              </a:rPr>
              <a:t>When touching anything inside the computer, wear an antistatic wrist strap that is attached to the metal PC chassis with an alligator clip .</a:t>
            </a:r>
            <a:endParaRPr lang="en-US"/>
          </a:p>
          <a:p>
            <a:r>
              <a:rPr lang="en-US" sz="1800">
                <a:cs typeface="Calibri" panose="020F0502020204030204"/>
              </a:rPr>
              <a:t>Ground both yourself and the computer to the same ground. This provides a single path for the flow of electrical potential.</a:t>
            </a:r>
            <a:endParaRPr lang="en-US"/>
          </a:p>
          <a:p>
            <a:r>
              <a:rPr lang="en-US" sz="1800">
                <a:cs typeface="Calibri" panose="020F0502020204030204"/>
              </a:rPr>
              <a:t>Use static-resistant materials to handle computer components.</a:t>
            </a:r>
            <a:endParaRPr lang="en-US"/>
          </a:p>
          <a:p>
            <a:r>
              <a:rPr lang="en-US" sz="1800">
                <a:cs typeface="Calibri" panose="020F0502020204030204"/>
              </a:rPr>
              <a:t>Never touch the metal connectors on a circuit board.</a:t>
            </a:r>
            <a:endParaRPr lang="en-US"/>
          </a:p>
          <a:p>
            <a:r>
              <a:rPr lang="en-US" sz="1800">
                <a:cs typeface="Calibri" panose="020F0502020204030204"/>
              </a:rPr>
              <a:t>Keep the computer repair location free of materials that accumulate electric charges, such as plastic and Styrofoam.</a:t>
            </a:r>
            <a:endParaRPr lang="en-US"/>
          </a:p>
          <a:p>
            <a:r>
              <a:rPr lang="en-US" sz="1800">
                <a:cs typeface="Calibri" panose="020F0502020204030204"/>
              </a:rPr>
              <a:t>Store sensitive components in static shielding bags, which are usually grey. Static-resistant bags are not nearly as effective. They are usually tinted pink or blue.</a:t>
            </a:r>
            <a:endParaRPr lang="en-US"/>
          </a:p>
          <a:p>
            <a:r>
              <a:rPr lang="en-US" sz="1800">
                <a:cs typeface="Calibri" panose="020F0502020204030204"/>
              </a:rPr>
              <a:t>If a wrist strap is unavailable, keep your body in constant contact with the metal frame when working inside the computer.</a:t>
            </a:r>
            <a:endParaRPr lang="en-US"/>
          </a:p>
          <a:p>
            <a:pPr marL="0" indent="0">
              <a:buNone/>
            </a:pPr>
            <a:endParaRPr lang="en-US" sz="1800" dirty="0">
              <a:cs typeface="Calibri"/>
            </a:endParaRPr>
          </a:p>
        </p:txBody>
      </p:sp>
    </p:spTree>
    <p:extLst>
      <p:ext uri="{BB962C8B-B14F-4D97-AF65-F5344CB8AC3E}">
        <p14:creationId xmlns:p14="http://schemas.microsoft.com/office/powerpoint/2010/main" val="42202435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8">
            <a:extLst>
              <a:ext uri="{FF2B5EF4-FFF2-40B4-BE49-F238E27FC236}">
                <a16:creationId xmlns:a16="http://schemas.microsoft.com/office/drawing/2014/main" id="{4C608BEB-860E-4094-8511-78603564A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50"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FF8D8E1-3746-4C2D-B646-3B481D7A1D1B}"/>
              </a:ext>
            </a:extLst>
          </p:cNvPr>
          <p:cNvSpPr>
            <a:spLocks noGrp="1"/>
          </p:cNvSpPr>
          <p:nvPr>
            <p:ph type="title"/>
          </p:nvPr>
        </p:nvSpPr>
        <p:spPr>
          <a:xfrm>
            <a:off x="248024" y="1412488"/>
            <a:ext cx="3489365" cy="4363844"/>
          </a:xfrm>
        </p:spPr>
        <p:txBody>
          <a:bodyPr anchor="t">
            <a:normAutofit/>
          </a:bodyPr>
          <a:lstStyle/>
          <a:p>
            <a:pPr algn="ctr"/>
            <a:r>
              <a:rPr lang="en-US" sz="3100" dirty="0">
                <a:solidFill>
                  <a:srgbClr val="FFFFFF"/>
                </a:solidFill>
                <a:cs typeface="Calibri Light"/>
              </a:rPr>
              <a:t>Trouble Shooting Steps</a:t>
            </a:r>
            <a:endParaRPr lang="en-US"/>
          </a:p>
        </p:txBody>
      </p:sp>
      <p:sp>
        <p:nvSpPr>
          <p:cNvPr id="3" name="Content Placeholder 2">
            <a:extLst>
              <a:ext uri="{FF2B5EF4-FFF2-40B4-BE49-F238E27FC236}">
                <a16:creationId xmlns:a16="http://schemas.microsoft.com/office/drawing/2014/main" id="{9C51354F-0C53-4C30-966D-5D0A856D4AEF}"/>
              </a:ext>
            </a:extLst>
          </p:cNvPr>
          <p:cNvSpPr>
            <a:spLocks noGrp="1"/>
          </p:cNvSpPr>
          <p:nvPr>
            <p:ph sz="half" idx="1"/>
          </p:nvPr>
        </p:nvSpPr>
        <p:spPr>
          <a:xfrm>
            <a:off x="4380855" y="1412489"/>
            <a:ext cx="3427283" cy="4363844"/>
          </a:xfrm>
        </p:spPr>
        <p:txBody>
          <a:bodyPr vert="horz" lIns="91440" tIns="45720" rIns="91440" bIns="45720" rtlCol="0">
            <a:normAutofit/>
          </a:bodyPr>
          <a:lstStyle/>
          <a:p>
            <a:pPr marL="514350" indent="-514350">
              <a:buAutoNum type="arabicPeriod"/>
            </a:pPr>
            <a:r>
              <a:rPr lang="en-US" sz="1100">
                <a:cs typeface="Calibri" panose="020F0502020204030204"/>
              </a:rPr>
              <a:t>Identify the Problem</a:t>
            </a:r>
          </a:p>
          <a:p>
            <a:pPr marL="514350" indent="-514350">
              <a:buAutoNum type="arabicPeriod"/>
            </a:pPr>
            <a:endParaRPr lang="en-US" sz="1100">
              <a:cs typeface="Calibri" panose="020F0502020204030204"/>
            </a:endParaRPr>
          </a:p>
          <a:p>
            <a:pPr marL="514350" indent="-514350">
              <a:buAutoNum type="arabicPeriod"/>
            </a:pPr>
            <a:r>
              <a:rPr lang="en-US" sz="1100">
                <a:cs typeface="Calibri" panose="020F0502020204030204"/>
              </a:rPr>
              <a:t>Back up the system</a:t>
            </a:r>
          </a:p>
          <a:p>
            <a:pPr marL="514350" indent="-514350">
              <a:buAutoNum type="arabicPeriod"/>
            </a:pPr>
            <a:r>
              <a:rPr lang="en-US" sz="1100">
                <a:cs typeface="Calibri" panose="020F0502020204030204"/>
              </a:rPr>
              <a:t>Identify possible causes and identify a theory of probable cause</a:t>
            </a:r>
          </a:p>
          <a:p>
            <a:pPr marL="514350" indent="-514350">
              <a:buAutoNum type="arabicPeriod"/>
            </a:pPr>
            <a:endParaRPr lang="en-US" sz="1100">
              <a:cs typeface="Calibri" panose="020F0502020204030204"/>
            </a:endParaRPr>
          </a:p>
          <a:p>
            <a:pPr marL="514350" indent="-514350">
              <a:buAutoNum type="arabicPeriod"/>
            </a:pPr>
            <a:r>
              <a:rPr lang="en-US" sz="1100">
                <a:cs typeface="Calibri" panose="020F0502020204030204"/>
              </a:rPr>
              <a:t>Test you Theory</a:t>
            </a:r>
          </a:p>
          <a:p>
            <a:pPr marL="514350" indent="-514350">
              <a:buAutoNum type="arabicPeriod"/>
            </a:pPr>
            <a:r>
              <a:rPr lang="en-US" sz="1100">
                <a:cs typeface="Calibri" panose="020F0502020204030204"/>
              </a:rPr>
              <a:t>Create an Action Plan</a:t>
            </a:r>
          </a:p>
          <a:p>
            <a:pPr marL="514350" indent="-514350">
              <a:buAutoNum type="arabicPeriod"/>
            </a:pPr>
            <a:endParaRPr lang="en-US" sz="1100">
              <a:cs typeface="Calibri" panose="020F0502020204030204"/>
            </a:endParaRPr>
          </a:p>
          <a:p>
            <a:pPr marL="514350" indent="-514350">
              <a:buAutoNum type="arabicPeriod"/>
            </a:pPr>
            <a:endParaRPr lang="en-US" sz="1100">
              <a:cs typeface="Calibri" panose="020F0502020204030204"/>
            </a:endParaRPr>
          </a:p>
          <a:p>
            <a:pPr marL="514350" indent="-514350">
              <a:buAutoNum type="arabicPeriod"/>
            </a:pPr>
            <a:r>
              <a:rPr lang="en-US" sz="1100">
                <a:cs typeface="Calibri" panose="020F0502020204030204"/>
              </a:rPr>
              <a:t>Test the Solution</a:t>
            </a:r>
          </a:p>
          <a:p>
            <a:pPr marL="514350" indent="-514350">
              <a:buAutoNum type="arabicPeriod"/>
            </a:pPr>
            <a:endParaRPr lang="en-US" sz="1100">
              <a:cs typeface="Calibri" panose="020F0502020204030204"/>
            </a:endParaRPr>
          </a:p>
          <a:p>
            <a:pPr marL="514350" indent="-514350">
              <a:buAutoNum type="arabicPeriod"/>
            </a:pPr>
            <a:r>
              <a:rPr lang="en-US" sz="1100">
                <a:cs typeface="Calibri" panose="020F0502020204030204"/>
              </a:rPr>
              <a:t>Ensure Satisfaction</a:t>
            </a:r>
          </a:p>
          <a:p>
            <a:pPr marL="514350" indent="-514350">
              <a:buAutoNum type="arabicPeriod"/>
            </a:pPr>
            <a:endParaRPr lang="en-US" sz="1100">
              <a:cs typeface="Calibri" panose="020F0502020204030204"/>
            </a:endParaRPr>
          </a:p>
          <a:p>
            <a:pPr marL="514350" indent="-514350">
              <a:buAutoNum type="arabicPeriod"/>
            </a:pPr>
            <a:r>
              <a:rPr lang="en-US" sz="1100">
                <a:cs typeface="Calibri" panose="020F0502020204030204"/>
              </a:rPr>
              <a:t>Documentation of the solution</a:t>
            </a:r>
          </a:p>
          <a:p>
            <a:pPr marL="514350" indent="-514350">
              <a:buAutoNum type="arabicPeriod"/>
            </a:pPr>
            <a:endParaRPr lang="en-US" sz="1100">
              <a:cs typeface="Calibri" panose="020F0502020204030204"/>
            </a:endParaRPr>
          </a:p>
          <a:p>
            <a:pPr marL="514350" indent="-514350">
              <a:buAutoNum type="arabicPeriod"/>
            </a:pPr>
            <a:endParaRPr lang="en-US" sz="1100">
              <a:cs typeface="Calibri" panose="020F0502020204030204"/>
            </a:endParaRPr>
          </a:p>
        </p:txBody>
      </p:sp>
      <p:cxnSp>
        <p:nvCxnSpPr>
          <p:cNvPr id="7" name="Straight Connector 10">
            <a:extLst>
              <a:ext uri="{FF2B5EF4-FFF2-40B4-BE49-F238E27FC236}">
                <a16:creationId xmlns:a16="http://schemas.microsoft.com/office/drawing/2014/main" id="{1F16A8D4-FE87-4604-88B2-394B5D1EB4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129871" y="1412488"/>
            <a:ext cx="0" cy="3657600"/>
          </a:xfrm>
          <a:prstGeom prst="line">
            <a:avLst/>
          </a:prstGeom>
          <a:ln w="127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4C39CFDF-7861-462E-BD49-90D05B30176C}"/>
              </a:ext>
            </a:extLst>
          </p:cNvPr>
          <p:cNvSpPr>
            <a:spLocks noGrp="1"/>
          </p:cNvSpPr>
          <p:nvPr>
            <p:ph sz="half" idx="2"/>
          </p:nvPr>
        </p:nvSpPr>
        <p:spPr>
          <a:xfrm>
            <a:off x="8451604" y="1412489"/>
            <a:ext cx="3197701" cy="4363844"/>
          </a:xfrm>
        </p:spPr>
        <p:txBody>
          <a:bodyPr vert="horz" lIns="91440" tIns="45720" rIns="91440" bIns="45720" rtlCol="0">
            <a:normAutofit/>
          </a:bodyPr>
          <a:lstStyle/>
          <a:p>
            <a:r>
              <a:rPr lang="en-US" sz="1000">
                <a:cs typeface="Calibri"/>
              </a:rPr>
              <a:t>When identifying the problem, resist the urge to start fixing things at this point</a:t>
            </a:r>
          </a:p>
          <a:p>
            <a:r>
              <a:rPr lang="en-US" sz="1000">
                <a:cs typeface="Calibri"/>
              </a:rPr>
              <a:t>Before making changes, back up the user system data to protect against data loss</a:t>
            </a:r>
          </a:p>
          <a:p>
            <a:r>
              <a:rPr lang="en-US" sz="1000">
                <a:cs typeface="Calibri"/>
              </a:rPr>
              <a:t>Check for simple, obvious and common problems first. Like power, connectors. Ect</a:t>
            </a:r>
          </a:p>
          <a:p>
            <a:r>
              <a:rPr lang="en-US" sz="1000">
                <a:cs typeface="Calibri"/>
              </a:rPr>
              <a:t>Test your theory to verify the cause of the problem. If your theory is wrong, examine other causes</a:t>
            </a:r>
          </a:p>
          <a:p>
            <a:r>
              <a:rPr lang="en-US" sz="1000">
                <a:cs typeface="Calibri"/>
              </a:rPr>
              <a:t>To create an action plan, address the most likely problem and account for the side effects of the proposed plan. When all side effects have been weighted against the fix and all concerns addressed, fix the problem</a:t>
            </a:r>
          </a:p>
          <a:p>
            <a:r>
              <a:rPr lang="en-US" sz="1000">
                <a:cs typeface="Calibri"/>
              </a:rPr>
              <a:t>When you are testing your solution, ensure the problem is fully resolved and no new problem occurred from implementation</a:t>
            </a:r>
          </a:p>
          <a:p>
            <a:r>
              <a:rPr lang="en-US" sz="1000">
                <a:cs typeface="Calibri"/>
              </a:rPr>
              <a:t>Ensure the clients satisfaction and explain the steps taken to fix the problem. Have the client perform tasks to ensure they are satisfied</a:t>
            </a:r>
          </a:p>
          <a:p>
            <a:r>
              <a:rPr lang="en-US" sz="1000">
                <a:cs typeface="Calibri"/>
              </a:rPr>
              <a:t>Documentation provides a record of what the problem was, the cause(s) of the problem and the satisfactory solution</a:t>
            </a:r>
          </a:p>
          <a:p>
            <a:endParaRPr lang="en-US" sz="1000">
              <a:cs typeface="Calibri"/>
            </a:endParaRPr>
          </a:p>
        </p:txBody>
      </p:sp>
    </p:spTree>
    <p:extLst>
      <p:ext uri="{BB962C8B-B14F-4D97-AF65-F5344CB8AC3E}">
        <p14:creationId xmlns:p14="http://schemas.microsoft.com/office/powerpoint/2010/main" val="660923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1B4FDBB-FC07-4B2E-8D0A-EA73ACB3BE33}"/>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cs typeface="Calibri Light"/>
              </a:rPr>
              <a:t>Form Factors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6A5B482-EFF7-4AC8-B481-84C8C1CEC8B2}"/>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400">
                <a:cs typeface="Calibri" panose="020F0502020204030204"/>
              </a:rPr>
              <a:t>Motherboards adhere to design specifications called form factors. The form factor determines the physical characteristics of a motherboard, including its dimensions, number of expansion slots, and mounting hole locations, as well as the back-panel dimensions, arrangement, and orientation. The following graphic and table describe the characteristics of the most common motherboard form factors:</a:t>
            </a:r>
          </a:p>
          <a:p>
            <a:pPr marL="0" indent="0">
              <a:buNone/>
            </a:pPr>
            <a:r>
              <a:rPr lang="en-US" sz="2400">
                <a:cs typeface="Calibri" panose="020F0502020204030204"/>
              </a:rPr>
              <a:t>1. ATX      2. ITX      3. NLX       4. BTX</a:t>
            </a:r>
          </a:p>
        </p:txBody>
      </p:sp>
    </p:spTree>
    <p:extLst>
      <p:ext uri="{BB962C8B-B14F-4D97-AF65-F5344CB8AC3E}">
        <p14:creationId xmlns:p14="http://schemas.microsoft.com/office/powerpoint/2010/main" val="38119398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A7E2F15-8454-4891-B032-4C9554CE6C68}"/>
              </a:ext>
            </a:extLst>
          </p:cNvPr>
          <p:cNvSpPr>
            <a:spLocks noGrp="1"/>
          </p:cNvSpPr>
          <p:nvPr>
            <p:ph type="title"/>
          </p:nvPr>
        </p:nvSpPr>
        <p:spPr>
          <a:xfrm>
            <a:off x="863029" y="1012004"/>
            <a:ext cx="3416158" cy="4795408"/>
          </a:xfrm>
        </p:spPr>
        <p:txBody>
          <a:bodyPr>
            <a:normAutofit/>
          </a:bodyPr>
          <a:lstStyle/>
          <a:p>
            <a:r>
              <a:rPr lang="en-US">
                <a:solidFill>
                  <a:srgbClr val="FFFFFF"/>
                </a:solidFill>
                <a:cs typeface="Calibri Light"/>
              </a:rPr>
              <a:t>Advanced Technology Extended</a:t>
            </a:r>
          </a:p>
        </p:txBody>
      </p:sp>
      <p:graphicFrame>
        <p:nvGraphicFramePr>
          <p:cNvPr id="5" name="Content Placeholder 2">
            <a:extLst>
              <a:ext uri="{FF2B5EF4-FFF2-40B4-BE49-F238E27FC236}">
                <a16:creationId xmlns:a16="http://schemas.microsoft.com/office/drawing/2014/main" id="{9CC1EB70-6FB6-474F-91D6-A42191696009}"/>
              </a:ext>
            </a:extLst>
          </p:cNvPr>
          <p:cNvGraphicFramePr>
            <a:graphicFrameLocks noGrp="1"/>
          </p:cNvGraphicFramePr>
          <p:nvPr>
            <p:ph idx="1"/>
            <p:extLst>
              <p:ext uri="{D42A27DB-BD31-4B8C-83A1-F6EECF244321}">
                <p14:modId xmlns:p14="http://schemas.microsoft.com/office/powerpoint/2010/main" val="1567240987"/>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45820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36F400F-DF28-43BC-8D8E-4929793B39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5000"/>
            </a:schemeClr>
          </a:solidFill>
          <a:ln w="127000" cap="sq" cmpd="thinThick">
            <a:solidFill>
              <a:schemeClr val="tx1">
                <a:alpha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4ECF009-DE35-4C65-9DEB-8F0F0F1E238F}"/>
              </a:ext>
            </a:extLst>
          </p:cNvPr>
          <p:cNvSpPr>
            <a:spLocks noGrp="1"/>
          </p:cNvSpPr>
          <p:nvPr>
            <p:ph type="title"/>
          </p:nvPr>
        </p:nvSpPr>
        <p:spPr>
          <a:xfrm>
            <a:off x="838200" y="668377"/>
            <a:ext cx="10515600" cy="1325563"/>
          </a:xfrm>
        </p:spPr>
        <p:txBody>
          <a:bodyPr>
            <a:normAutofit/>
          </a:bodyPr>
          <a:lstStyle/>
          <a:p>
            <a:r>
              <a:rPr lang="en-US">
                <a:cs typeface="Calibri Light"/>
              </a:rPr>
              <a:t>ATX Standards</a:t>
            </a:r>
          </a:p>
        </p:txBody>
      </p:sp>
      <p:sp>
        <p:nvSpPr>
          <p:cNvPr id="3" name="Content Placeholder 2">
            <a:extLst>
              <a:ext uri="{FF2B5EF4-FFF2-40B4-BE49-F238E27FC236}">
                <a16:creationId xmlns:a16="http://schemas.microsoft.com/office/drawing/2014/main" id="{70CEC86A-7B0E-4197-A993-0E6FA2617383}"/>
              </a:ext>
            </a:extLst>
          </p:cNvPr>
          <p:cNvSpPr>
            <a:spLocks noGrp="1"/>
          </p:cNvSpPr>
          <p:nvPr>
            <p:ph sz="half" idx="1"/>
          </p:nvPr>
        </p:nvSpPr>
        <p:spPr>
          <a:xfrm>
            <a:off x="838200" y="2177456"/>
            <a:ext cx="5097780" cy="3795748"/>
          </a:xfrm>
        </p:spPr>
        <p:txBody>
          <a:bodyPr vert="horz" lIns="91440" tIns="45720" rIns="91440" bIns="45720" rtlCol="0">
            <a:normAutofit/>
          </a:bodyPr>
          <a:lstStyle/>
          <a:p>
            <a:pPr marL="0" indent="0">
              <a:buNone/>
            </a:pPr>
            <a:r>
              <a:rPr lang="en-US" sz="2400">
                <a:cs typeface="Calibri" panose="020F0502020204030204"/>
              </a:rPr>
              <a:t>Standard ATX</a:t>
            </a:r>
          </a:p>
          <a:p>
            <a:pPr marL="0" indent="0">
              <a:buNone/>
            </a:pPr>
            <a:endParaRPr lang="en-US" sz="2400">
              <a:cs typeface="Calibri" panose="020F0502020204030204"/>
            </a:endParaRPr>
          </a:p>
          <a:p>
            <a:pPr marL="0" indent="0">
              <a:buNone/>
            </a:pPr>
            <a:r>
              <a:rPr lang="en-US" sz="2400">
                <a:cs typeface="Calibri" panose="020F0502020204030204"/>
              </a:rPr>
              <a:t>Extended ATX (EATX)</a:t>
            </a:r>
          </a:p>
          <a:p>
            <a:pPr marL="0" indent="0">
              <a:buNone/>
            </a:pPr>
            <a:endParaRPr lang="en-US" sz="2400">
              <a:cs typeface="Calibri" panose="020F0502020204030204"/>
            </a:endParaRPr>
          </a:p>
          <a:p>
            <a:pPr marL="0" indent="0">
              <a:buNone/>
            </a:pPr>
            <a:r>
              <a:rPr lang="en-US" sz="2400">
                <a:cs typeface="Calibri" panose="020F0502020204030204"/>
              </a:rPr>
              <a:t>MicroATX (µATX)</a:t>
            </a:r>
          </a:p>
        </p:txBody>
      </p:sp>
      <p:sp>
        <p:nvSpPr>
          <p:cNvPr id="4" name="Content Placeholder 3">
            <a:extLst>
              <a:ext uri="{FF2B5EF4-FFF2-40B4-BE49-F238E27FC236}">
                <a16:creationId xmlns:a16="http://schemas.microsoft.com/office/drawing/2014/main" id="{81F59A1B-9ADD-4691-9B80-ECB9B6A8839C}"/>
              </a:ext>
            </a:extLst>
          </p:cNvPr>
          <p:cNvSpPr>
            <a:spLocks noGrp="1"/>
          </p:cNvSpPr>
          <p:nvPr>
            <p:ph sz="half" idx="2"/>
          </p:nvPr>
        </p:nvSpPr>
        <p:spPr>
          <a:xfrm>
            <a:off x="6256020" y="2177456"/>
            <a:ext cx="5097780" cy="3795748"/>
          </a:xfrm>
        </p:spPr>
        <p:txBody>
          <a:bodyPr vert="horz" lIns="91440" tIns="45720" rIns="91440" bIns="45720" rtlCol="0">
            <a:normAutofit/>
          </a:bodyPr>
          <a:lstStyle/>
          <a:p>
            <a:pPr marL="0" indent="0">
              <a:buNone/>
            </a:pPr>
            <a:r>
              <a:rPr lang="en-US" sz="1900">
                <a:cs typeface="Calibri" panose="020F0502020204030204"/>
              </a:rPr>
              <a:t>12" by 9.6" ; Up to seven expansion slots; Up to 8 RAM slots; Typ. 1 CPU socket; Between 6 and 9 mounting holes</a:t>
            </a:r>
          </a:p>
          <a:p>
            <a:pPr marL="0" indent="0">
              <a:buNone/>
            </a:pPr>
            <a:endParaRPr lang="en-US" sz="1900">
              <a:cs typeface="Calibri" panose="020F0502020204030204"/>
            </a:endParaRPr>
          </a:p>
          <a:p>
            <a:pPr marL="0" indent="0">
              <a:buNone/>
            </a:pPr>
            <a:endParaRPr lang="en-US" sz="1900">
              <a:cs typeface="Calibri" panose="020F0502020204030204"/>
            </a:endParaRPr>
          </a:p>
          <a:p>
            <a:pPr marL="0" indent="0">
              <a:buNone/>
            </a:pPr>
            <a:r>
              <a:rPr lang="en-US" sz="1900">
                <a:cs typeface="Calibri" panose="020F0502020204030204"/>
              </a:rPr>
              <a:t>12" by 13"; Up to two CPU sockets, Up to 16 RAM slots, Typ 2 Expansion Slots; used for servers</a:t>
            </a:r>
          </a:p>
          <a:p>
            <a:pPr marL="0" indent="0">
              <a:buNone/>
            </a:pPr>
            <a:endParaRPr lang="en-US" sz="1900">
              <a:cs typeface="Calibri" panose="020F0502020204030204"/>
            </a:endParaRPr>
          </a:p>
          <a:p>
            <a:pPr marL="0" indent="0">
              <a:buNone/>
            </a:pPr>
            <a:endParaRPr lang="en-US" sz="1900">
              <a:cs typeface="Calibri" panose="020F0502020204030204"/>
            </a:endParaRPr>
          </a:p>
          <a:p>
            <a:pPr marL="0" indent="0">
              <a:buNone/>
            </a:pPr>
            <a:r>
              <a:rPr lang="en-US" sz="1900">
                <a:cs typeface="Calibri" panose="020F0502020204030204"/>
              </a:rPr>
              <a:t>9.6" by 9.6"; 1 CPU Socket, Up to 4 expansion slots; Up to 4 RAM slots</a:t>
            </a:r>
          </a:p>
          <a:p>
            <a:pPr marL="0" indent="0">
              <a:buNone/>
            </a:pPr>
            <a:endParaRPr lang="en-US" sz="1900">
              <a:cs typeface="Calibri" panose="020F0502020204030204"/>
            </a:endParaRPr>
          </a:p>
          <a:p>
            <a:pPr marL="0" indent="0">
              <a:buNone/>
            </a:pPr>
            <a:endParaRPr lang="en-US" sz="1900">
              <a:cs typeface="Calibri" panose="020F0502020204030204"/>
            </a:endParaRPr>
          </a:p>
          <a:p>
            <a:pPr marL="0" indent="0">
              <a:buNone/>
            </a:pPr>
            <a:endParaRPr lang="en-US" sz="1900">
              <a:cs typeface="Calibri" panose="020F0502020204030204"/>
            </a:endParaRPr>
          </a:p>
          <a:p>
            <a:pPr marL="0" indent="0">
              <a:buNone/>
            </a:pPr>
            <a:endParaRPr lang="en-US" sz="1900">
              <a:cs typeface="Calibri" panose="020F0502020204030204"/>
            </a:endParaRPr>
          </a:p>
        </p:txBody>
      </p:sp>
    </p:spTree>
    <p:extLst>
      <p:ext uri="{BB962C8B-B14F-4D97-AF65-F5344CB8AC3E}">
        <p14:creationId xmlns:p14="http://schemas.microsoft.com/office/powerpoint/2010/main" val="658824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29F4CFE-72A7-4A32-A4B2-6937ECA60366}"/>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cs typeface="Calibri Light" panose="020F0302020204030204"/>
              </a:rPr>
              <a:t>Computer Systems</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D0F407-DF50-489D-8115-6B4DF131CB9B}"/>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1100">
                <a:cs typeface="Calibri"/>
              </a:rPr>
              <a:t>Computer Systems comprise of three main categories: Hardware, Software, and Firmware</a:t>
            </a:r>
          </a:p>
          <a:p>
            <a:pPr marL="0" indent="0">
              <a:buNone/>
            </a:pPr>
            <a:r>
              <a:rPr lang="en-US" sz="1100">
                <a:cs typeface="Calibri"/>
              </a:rPr>
              <a:t>______________________________________________________</a:t>
            </a:r>
          </a:p>
          <a:p>
            <a:pPr marL="0" indent="0">
              <a:buNone/>
            </a:pPr>
            <a:r>
              <a:rPr lang="en-US" sz="1100">
                <a:cs typeface="Calibri"/>
              </a:rPr>
              <a:t>Hardware is the physical components that compose a computer system. Hardware components would include: </a:t>
            </a:r>
          </a:p>
          <a:p>
            <a:pPr marL="514350" indent="-514350">
              <a:buAutoNum type="arabicPeriod"/>
            </a:pPr>
            <a:r>
              <a:rPr lang="en-US" sz="1100">
                <a:cs typeface="Calibri"/>
              </a:rPr>
              <a:t>Keyboard, mouse, monitor, printer</a:t>
            </a:r>
          </a:p>
          <a:p>
            <a:pPr marL="514350" indent="-514350">
              <a:buAutoNum type="arabicPeriod"/>
            </a:pPr>
            <a:r>
              <a:rPr lang="en-US" sz="1100">
                <a:cs typeface="Calibri"/>
              </a:rPr>
              <a:t>Connectors and cables</a:t>
            </a:r>
          </a:p>
          <a:p>
            <a:pPr marL="514350" indent="-514350">
              <a:buAutoNum type="arabicPeriod"/>
            </a:pPr>
            <a:r>
              <a:rPr lang="en-US" sz="1100">
                <a:cs typeface="Calibri"/>
              </a:rPr>
              <a:t>Hard disk drives</a:t>
            </a:r>
          </a:p>
          <a:p>
            <a:pPr marL="514350" indent="-514350">
              <a:buAutoNum type="arabicPeriod"/>
            </a:pPr>
            <a:r>
              <a:rPr lang="en-US" sz="1100">
                <a:cs typeface="Calibri"/>
              </a:rPr>
              <a:t>Circuit boards (motherboards)</a:t>
            </a:r>
          </a:p>
          <a:p>
            <a:pPr marL="0" indent="0">
              <a:buNone/>
            </a:pPr>
            <a:endParaRPr lang="en-US" sz="1100">
              <a:cs typeface="Calibri"/>
            </a:endParaRPr>
          </a:p>
          <a:p>
            <a:pPr marL="0" indent="0">
              <a:buNone/>
            </a:pPr>
            <a:r>
              <a:rPr lang="en-US" sz="1100">
                <a:cs typeface="Calibri"/>
              </a:rPr>
              <a:t>Software is data that is stored electronically, either on a storage device or chip. Software would include:</a:t>
            </a:r>
            <a:endParaRPr lang="en-US" sz="1100"/>
          </a:p>
          <a:p>
            <a:pPr marL="514350" indent="-514350">
              <a:buAutoNum type="arabicPeriod"/>
            </a:pPr>
            <a:r>
              <a:rPr lang="en-US" sz="1100">
                <a:cs typeface="Calibri"/>
              </a:rPr>
              <a:t>Operating Systems (OS)</a:t>
            </a:r>
          </a:p>
          <a:p>
            <a:pPr marL="514350" indent="-514350">
              <a:buAutoNum type="arabicPeriod"/>
            </a:pPr>
            <a:r>
              <a:rPr lang="en-US" sz="1100">
                <a:cs typeface="Calibri"/>
              </a:rPr>
              <a:t>Program Applications</a:t>
            </a:r>
          </a:p>
          <a:p>
            <a:pPr marL="514350" indent="-514350">
              <a:buAutoNum type="arabicPeriod"/>
            </a:pPr>
            <a:r>
              <a:rPr lang="en-US" sz="1100">
                <a:cs typeface="Calibri"/>
              </a:rPr>
              <a:t>Hardware drivers (program that tells the Operating System (OS) how to use the hardware)</a:t>
            </a:r>
          </a:p>
          <a:p>
            <a:pPr marL="0" indent="0">
              <a:buNone/>
            </a:pPr>
            <a:endParaRPr lang="en-US" sz="1100">
              <a:cs typeface="Calibri"/>
            </a:endParaRPr>
          </a:p>
          <a:p>
            <a:pPr marL="0" indent="0">
              <a:buNone/>
            </a:pPr>
            <a:r>
              <a:rPr lang="en-US" sz="1100">
                <a:cs typeface="Calibri"/>
              </a:rPr>
              <a:t>Firmware is a special type of software that is embedded in the read-only memory (ROM) of a hardware component. Example would be BIOS or UEFI</a:t>
            </a:r>
            <a:endParaRPr lang="en-US" sz="1100"/>
          </a:p>
          <a:p>
            <a:pPr marL="0" indent="0">
              <a:buNone/>
            </a:pPr>
            <a:endParaRPr lang="en-US" sz="1100">
              <a:cs typeface="Calibri"/>
            </a:endParaRPr>
          </a:p>
        </p:txBody>
      </p:sp>
    </p:spTree>
    <p:extLst>
      <p:ext uri="{BB962C8B-B14F-4D97-AF65-F5344CB8AC3E}">
        <p14:creationId xmlns:p14="http://schemas.microsoft.com/office/powerpoint/2010/main" val="30041650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48FAFC4F-48A9-434B-A69E-DFC0D5FC9AD7}"/>
              </a:ext>
            </a:extLst>
          </p:cNvPr>
          <p:cNvSpPr>
            <a:spLocks noGrp="1"/>
          </p:cNvSpPr>
          <p:nvPr>
            <p:ph type="title"/>
          </p:nvPr>
        </p:nvSpPr>
        <p:spPr>
          <a:xfrm>
            <a:off x="640079" y="2053641"/>
            <a:ext cx="3669161" cy="2760098"/>
          </a:xfrm>
        </p:spPr>
        <p:txBody>
          <a:bodyPr>
            <a:normAutofit/>
          </a:bodyPr>
          <a:lstStyle/>
          <a:p>
            <a:r>
              <a:rPr lang="en-US">
                <a:solidFill>
                  <a:srgbClr val="FFFFFF"/>
                </a:solidFill>
                <a:cs typeface="Calibri Light"/>
              </a:rPr>
              <a:t>Integrated Technology Extended</a:t>
            </a:r>
          </a:p>
        </p:txBody>
      </p:sp>
      <p:sp>
        <p:nvSpPr>
          <p:cNvPr id="3" name="Content Placeholder 2">
            <a:extLst>
              <a:ext uri="{FF2B5EF4-FFF2-40B4-BE49-F238E27FC236}">
                <a16:creationId xmlns:a16="http://schemas.microsoft.com/office/drawing/2014/main" id="{2418B2F5-2A52-4C8B-AD8E-90E01BB8264B}"/>
              </a:ext>
            </a:extLst>
          </p:cNvPr>
          <p:cNvSpPr>
            <a:spLocks noGrp="1"/>
          </p:cNvSpPr>
          <p:nvPr>
            <p:ph idx="1"/>
          </p:nvPr>
        </p:nvSpPr>
        <p:spPr>
          <a:xfrm>
            <a:off x="6090574" y="801866"/>
            <a:ext cx="5306084" cy="5230634"/>
          </a:xfrm>
        </p:spPr>
        <p:txBody>
          <a:bodyPr vert="horz" lIns="91440" tIns="45720" rIns="91440" bIns="45720" rtlCol="0" anchor="ctr">
            <a:normAutofit/>
          </a:bodyPr>
          <a:lstStyle/>
          <a:p>
            <a:pPr marL="0" indent="0">
              <a:buNone/>
            </a:pPr>
            <a:r>
              <a:rPr lang="en-US" sz="2000">
                <a:solidFill>
                  <a:srgbClr val="000000"/>
                </a:solidFill>
                <a:cs typeface="Calibri" panose="020F0502020204030204"/>
              </a:rPr>
              <a:t>Designed for low-power, small form factor computers. Comprised of Mini-ITX, Nano-ITX, Pico-ITX, and Mobile-ITX</a:t>
            </a:r>
          </a:p>
          <a:p>
            <a:pPr marL="0" indent="0">
              <a:buNone/>
            </a:pPr>
            <a:endParaRPr lang="en-US" sz="2000">
              <a:solidFill>
                <a:srgbClr val="000000"/>
              </a:solidFill>
              <a:cs typeface="Calibri" panose="020F0502020204030204"/>
            </a:endParaRPr>
          </a:p>
          <a:p>
            <a:pPr marL="0" indent="0">
              <a:buNone/>
            </a:pPr>
            <a:r>
              <a:rPr lang="en-US" sz="2000">
                <a:solidFill>
                  <a:srgbClr val="000000"/>
                </a:solidFill>
                <a:cs typeface="Calibri" panose="020F0502020204030204"/>
              </a:rPr>
              <a:t>Mini-ITX: mostly used for Home Theater PC (HTPC); 6.7" by 6.7"; 1 Expansion slot; 100W power Supply; can fit in an ATX case due to compatible mounting holes</a:t>
            </a:r>
          </a:p>
          <a:p>
            <a:pPr marL="0" indent="0">
              <a:buNone/>
            </a:pPr>
            <a:endParaRPr lang="en-US" sz="2000">
              <a:solidFill>
                <a:srgbClr val="000000"/>
              </a:solidFill>
              <a:cs typeface="Calibri" panose="020F0502020204030204"/>
            </a:endParaRPr>
          </a:p>
          <a:p>
            <a:pPr marL="0" indent="0">
              <a:buNone/>
            </a:pPr>
            <a:r>
              <a:rPr lang="en-US" sz="2000">
                <a:solidFill>
                  <a:srgbClr val="000000"/>
                </a:solidFill>
                <a:cs typeface="Calibri" panose="020F0502020204030204"/>
              </a:rPr>
              <a:t>Nano-ITX: 4.7" by 4.7"; used typically in tablets</a:t>
            </a:r>
          </a:p>
          <a:p>
            <a:pPr marL="0" indent="0">
              <a:buNone/>
            </a:pPr>
            <a:r>
              <a:rPr lang="en-US" sz="2000">
                <a:solidFill>
                  <a:srgbClr val="000000"/>
                </a:solidFill>
                <a:cs typeface="Calibri" panose="020F0502020204030204"/>
              </a:rPr>
              <a:t>Pico-ITX: 3.9" by 2.7"; used mostly in DYI computer kits (i.e. Raspberry Pi)</a:t>
            </a:r>
          </a:p>
          <a:p>
            <a:pPr marL="0" indent="0">
              <a:buNone/>
            </a:pPr>
            <a:r>
              <a:rPr lang="en-US" sz="2000">
                <a:solidFill>
                  <a:srgbClr val="000000"/>
                </a:solidFill>
                <a:cs typeface="Calibri" panose="020F0502020204030204"/>
              </a:rPr>
              <a:t>Mobile-ITX: 2.9" by 1.7"; used mostly in smart phone technologies</a:t>
            </a:r>
          </a:p>
        </p:txBody>
      </p:sp>
    </p:spTree>
    <p:extLst>
      <p:ext uri="{BB962C8B-B14F-4D97-AF65-F5344CB8AC3E}">
        <p14:creationId xmlns:p14="http://schemas.microsoft.com/office/powerpoint/2010/main" val="1387837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B8E1AFE-8715-408D-BE25-6F640B0709DF}"/>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cs typeface="Calibri Light"/>
              </a:rPr>
              <a:t>New Low-Profile Extended</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9730EDED-D996-42F2-909D-62C36C9E1E42}"/>
              </a:ext>
            </a:extLst>
          </p:cNvPr>
          <p:cNvSpPr>
            <a:spLocks noGrp="1"/>
          </p:cNvSpPr>
          <p:nvPr>
            <p:ph idx="1"/>
          </p:nvPr>
        </p:nvSpPr>
        <p:spPr>
          <a:xfrm>
            <a:off x="4976031" y="963877"/>
            <a:ext cx="6377769" cy="4930246"/>
          </a:xfrm>
        </p:spPr>
        <p:txBody>
          <a:bodyPr vert="horz" lIns="91440" tIns="45720" rIns="91440" bIns="45720" rtlCol="0" anchor="ctr">
            <a:normAutofit/>
          </a:bodyPr>
          <a:lstStyle/>
          <a:p>
            <a:pPr marL="0" indent="0">
              <a:buNone/>
            </a:pPr>
            <a:r>
              <a:rPr lang="en-US" sz="2400">
                <a:cs typeface="Calibri" panose="020F0502020204030204"/>
              </a:rPr>
              <a:t>Legacy form factor designed for slim case PC</a:t>
            </a:r>
          </a:p>
          <a:p>
            <a:r>
              <a:rPr lang="en-US" sz="2400">
                <a:cs typeface="Calibri" panose="020F0502020204030204"/>
              </a:rPr>
              <a:t>Uses a detachable riser card to provide expansion slots; none on motherboard</a:t>
            </a:r>
          </a:p>
          <a:p>
            <a:r>
              <a:rPr lang="en-US" sz="2400">
                <a:cs typeface="Calibri" panose="020F0502020204030204"/>
              </a:rPr>
              <a:t>Allow the motherboard to slide in and out of the case easily</a:t>
            </a:r>
          </a:p>
          <a:p>
            <a:r>
              <a:rPr lang="en-US" sz="2400">
                <a:cs typeface="Calibri" panose="020F0502020204030204"/>
              </a:rPr>
              <a:t>Replaced by microATX and Mini-ITX</a:t>
            </a:r>
            <a:endParaRPr lang="en-US" sz="2400" dirty="0">
              <a:cs typeface="Calibri" panose="020F0502020204030204"/>
            </a:endParaRPr>
          </a:p>
        </p:txBody>
      </p:sp>
    </p:spTree>
    <p:extLst>
      <p:ext uri="{BB962C8B-B14F-4D97-AF65-F5344CB8AC3E}">
        <p14:creationId xmlns:p14="http://schemas.microsoft.com/office/powerpoint/2010/main" val="26938285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37E6A53B-C1EA-4894-B6B7-02FF5DBEA92C}"/>
              </a:ext>
            </a:extLst>
          </p:cNvPr>
          <p:cNvSpPr>
            <a:spLocks noGrp="1"/>
          </p:cNvSpPr>
          <p:nvPr>
            <p:ph type="title"/>
          </p:nvPr>
        </p:nvSpPr>
        <p:spPr>
          <a:xfrm>
            <a:off x="640079" y="2053641"/>
            <a:ext cx="3669161" cy="2760098"/>
          </a:xfrm>
        </p:spPr>
        <p:txBody>
          <a:bodyPr>
            <a:normAutofit/>
          </a:bodyPr>
          <a:lstStyle/>
          <a:p>
            <a:r>
              <a:rPr lang="en-US">
                <a:solidFill>
                  <a:srgbClr val="FFFFFF"/>
                </a:solidFill>
                <a:cs typeface="Calibri Light"/>
              </a:rPr>
              <a:t>Balanced Technology Extended</a:t>
            </a:r>
          </a:p>
        </p:txBody>
      </p:sp>
      <p:sp>
        <p:nvSpPr>
          <p:cNvPr id="3" name="Content Placeholder 2">
            <a:extLst>
              <a:ext uri="{FF2B5EF4-FFF2-40B4-BE49-F238E27FC236}">
                <a16:creationId xmlns:a16="http://schemas.microsoft.com/office/drawing/2014/main" id="{BAF6F056-B08D-470D-92DE-84A0E2548A92}"/>
              </a:ext>
            </a:extLst>
          </p:cNvPr>
          <p:cNvSpPr>
            <a:spLocks noGrp="1"/>
          </p:cNvSpPr>
          <p:nvPr>
            <p:ph idx="1"/>
          </p:nvPr>
        </p:nvSpPr>
        <p:spPr>
          <a:xfrm>
            <a:off x="6090574" y="801866"/>
            <a:ext cx="5306084" cy="5230634"/>
          </a:xfrm>
        </p:spPr>
        <p:txBody>
          <a:bodyPr vert="horz" lIns="91440" tIns="45720" rIns="91440" bIns="45720" rtlCol="0" anchor="ctr">
            <a:normAutofit/>
          </a:bodyPr>
          <a:lstStyle/>
          <a:p>
            <a:pPr marL="0" indent="0">
              <a:buNone/>
            </a:pPr>
            <a:r>
              <a:rPr lang="en-US" sz="2400">
                <a:solidFill>
                  <a:srgbClr val="000000"/>
                </a:solidFill>
                <a:cs typeface="Calibri" panose="020F0502020204030204"/>
              </a:rPr>
              <a:t>Initially designed with the backing of HP and Dell to replace ATX</a:t>
            </a:r>
          </a:p>
          <a:p>
            <a:r>
              <a:rPr lang="en-US" sz="2400">
                <a:solidFill>
                  <a:srgbClr val="000000"/>
                </a:solidFill>
                <a:cs typeface="Calibri" panose="020F0502020204030204"/>
              </a:rPr>
              <a:t>CPU is positioned in such a way that air flow is increased</a:t>
            </a:r>
          </a:p>
          <a:p>
            <a:r>
              <a:rPr lang="en-US" sz="2400">
                <a:solidFill>
                  <a:srgbClr val="000000"/>
                </a:solidFill>
                <a:cs typeface="Calibri" panose="020F0502020204030204"/>
              </a:rPr>
              <a:t>There is no heatsink fan. Instead a shroud is utilized to direct air from the fan to the side of the heat sink</a:t>
            </a:r>
          </a:p>
          <a:p>
            <a:r>
              <a:rPr lang="en-US" sz="2400">
                <a:solidFill>
                  <a:srgbClr val="000000"/>
                </a:solidFill>
                <a:cs typeface="Calibri" panose="020F0502020204030204"/>
              </a:rPr>
              <a:t>The back panel and mounting bracket are reversed from ATX to avoid backwards compatibility</a:t>
            </a:r>
          </a:p>
        </p:txBody>
      </p:sp>
    </p:spTree>
    <p:extLst>
      <p:ext uri="{BB962C8B-B14F-4D97-AF65-F5344CB8AC3E}">
        <p14:creationId xmlns:p14="http://schemas.microsoft.com/office/powerpoint/2010/main" val="701555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546A8-1EA5-4F62-89D4-5D1BE1D1EE14}"/>
              </a:ext>
            </a:extLst>
          </p:cNvPr>
          <p:cNvSpPr>
            <a:spLocks noGrp="1"/>
          </p:cNvSpPr>
          <p:nvPr>
            <p:ph type="title"/>
          </p:nvPr>
        </p:nvSpPr>
        <p:spPr>
          <a:xfrm>
            <a:off x="838200" y="365125"/>
            <a:ext cx="10515600" cy="712975"/>
          </a:xfrm>
        </p:spPr>
        <p:txBody>
          <a:bodyPr/>
          <a:lstStyle/>
          <a:p>
            <a:pPr algn="ctr"/>
            <a:r>
              <a:rPr lang="en-US">
                <a:cs typeface="Calibri Light"/>
              </a:rPr>
              <a:t>TOWERS</a:t>
            </a:r>
          </a:p>
        </p:txBody>
      </p:sp>
      <p:sp>
        <p:nvSpPr>
          <p:cNvPr id="3" name="Content Placeholder 2">
            <a:extLst>
              <a:ext uri="{FF2B5EF4-FFF2-40B4-BE49-F238E27FC236}">
                <a16:creationId xmlns:a16="http://schemas.microsoft.com/office/drawing/2014/main" id="{71F8BC4A-4491-4BDA-86D1-13687AC9F940}"/>
              </a:ext>
            </a:extLst>
          </p:cNvPr>
          <p:cNvSpPr>
            <a:spLocks noGrp="1"/>
          </p:cNvSpPr>
          <p:nvPr>
            <p:ph idx="1"/>
          </p:nvPr>
        </p:nvSpPr>
        <p:spPr>
          <a:xfrm>
            <a:off x="838200" y="1108449"/>
            <a:ext cx="10515600" cy="5068514"/>
          </a:xfrm>
        </p:spPr>
        <p:txBody>
          <a:bodyPr vert="horz" lIns="91440" tIns="45720" rIns="91440" bIns="45720" rtlCol="0" anchor="t">
            <a:normAutofit/>
          </a:bodyPr>
          <a:lstStyle/>
          <a:p>
            <a:pPr marL="0" indent="0">
              <a:buNone/>
            </a:pPr>
            <a:r>
              <a:rPr lang="en-US">
                <a:cs typeface="Calibri" panose="020F0502020204030204"/>
              </a:rPr>
              <a:t>Full towers: compatible with all ATX standards</a:t>
            </a:r>
          </a:p>
          <a:p>
            <a:pPr marL="0" indent="0">
              <a:buNone/>
            </a:pPr>
            <a:r>
              <a:rPr lang="en-US">
                <a:cs typeface="Calibri" panose="020F0502020204030204"/>
              </a:rPr>
              <a:t>Mid towers: slightly less expansion and drive bays. Compatible with ATX, micro-ATX, mini-ITX, and some EATX</a:t>
            </a:r>
          </a:p>
          <a:p>
            <a:pPr marL="0" indent="0">
              <a:buNone/>
            </a:pPr>
            <a:r>
              <a:rPr lang="en-US">
                <a:cs typeface="Calibri" panose="020F0502020204030204"/>
              </a:rPr>
              <a:t>Micro-ATX tower: Only have one drive bay. Compatible with micro-ATX and Mini-ITX</a:t>
            </a:r>
          </a:p>
          <a:p>
            <a:pPr marL="0" indent="0">
              <a:buNone/>
            </a:pPr>
            <a:r>
              <a:rPr lang="en-US">
                <a:cs typeface="Calibri" panose="020F0502020204030204"/>
              </a:rPr>
              <a:t>Mini-ITX: only compatible with mini-ITX boards</a:t>
            </a:r>
          </a:p>
          <a:p>
            <a:pPr marL="0" indent="0">
              <a:buNone/>
            </a:pPr>
            <a:r>
              <a:rPr lang="en-US">
                <a:cs typeface="Calibri" panose="020F0502020204030204"/>
              </a:rPr>
              <a:t>Notebooks/Laptops: Proprietary form factor</a:t>
            </a:r>
            <a:endParaRPr lang="en-US" dirty="0">
              <a:cs typeface="Calibri" panose="020F0502020204030204"/>
            </a:endParaRPr>
          </a:p>
        </p:txBody>
      </p:sp>
    </p:spTree>
    <p:extLst>
      <p:ext uri="{BB962C8B-B14F-4D97-AF65-F5344CB8AC3E}">
        <p14:creationId xmlns:p14="http://schemas.microsoft.com/office/powerpoint/2010/main" val="18329921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2033EA-B889-4F06-94BC-F95AA5D69618}"/>
              </a:ext>
            </a:extLst>
          </p:cNvPr>
          <p:cNvSpPr>
            <a:spLocks noGrp="1"/>
          </p:cNvSpPr>
          <p:nvPr>
            <p:ph type="title"/>
          </p:nvPr>
        </p:nvSpPr>
        <p:spPr/>
        <p:txBody>
          <a:bodyPr/>
          <a:lstStyle/>
          <a:p>
            <a:pPr algn="ctr"/>
            <a:r>
              <a:rPr lang="en-US">
                <a:cs typeface="Calibri Light"/>
              </a:rPr>
              <a:t>Power Suplies</a:t>
            </a:r>
          </a:p>
        </p:txBody>
      </p:sp>
      <p:sp>
        <p:nvSpPr>
          <p:cNvPr id="3" name="Text Placeholder 2">
            <a:extLst>
              <a:ext uri="{FF2B5EF4-FFF2-40B4-BE49-F238E27FC236}">
                <a16:creationId xmlns:a16="http://schemas.microsoft.com/office/drawing/2014/main" id="{1743841A-CC06-4CCB-85CB-5111FCA16EDD}"/>
              </a:ext>
            </a:extLst>
          </p:cNvPr>
          <p:cNvSpPr>
            <a:spLocks noGrp="1"/>
          </p:cNvSpPr>
          <p:nvPr>
            <p:ph type="body" idx="1"/>
          </p:nvPr>
        </p:nvSpPr>
        <p:spPr/>
        <p:txBody>
          <a:bodyPr/>
          <a:lstStyle/>
          <a:p>
            <a:r>
              <a:rPr lang="en-US">
                <a:cs typeface="Calibri"/>
              </a:rPr>
              <a:t>AC Power</a:t>
            </a:r>
            <a:endParaRPr lang="en-US"/>
          </a:p>
        </p:txBody>
      </p:sp>
      <p:sp>
        <p:nvSpPr>
          <p:cNvPr id="4" name="Content Placeholder 3">
            <a:extLst>
              <a:ext uri="{FF2B5EF4-FFF2-40B4-BE49-F238E27FC236}">
                <a16:creationId xmlns:a16="http://schemas.microsoft.com/office/drawing/2014/main" id="{3ACF2BAA-7292-401B-87B2-659F1823C097}"/>
              </a:ext>
            </a:extLst>
          </p:cNvPr>
          <p:cNvSpPr>
            <a:spLocks noGrp="1"/>
          </p:cNvSpPr>
          <p:nvPr>
            <p:ph sz="half" idx="2"/>
          </p:nvPr>
        </p:nvSpPr>
        <p:spPr/>
        <p:txBody>
          <a:bodyPr vert="horz" lIns="91440" tIns="45720" rIns="91440" bIns="45720" rtlCol="0" anchor="t">
            <a:normAutofit/>
          </a:bodyPr>
          <a:lstStyle/>
          <a:p>
            <a:pPr marL="0" indent="0">
              <a:buNone/>
            </a:pPr>
            <a:r>
              <a:rPr lang="en-US">
                <a:cs typeface="Calibri" panose="020F0502020204030204"/>
              </a:rPr>
              <a:t>120V at 60Hz United States</a:t>
            </a:r>
          </a:p>
          <a:p>
            <a:pPr marL="0" indent="0">
              <a:buNone/>
            </a:pPr>
            <a:r>
              <a:rPr lang="en-US">
                <a:cs typeface="Calibri" panose="020F0502020204030204"/>
              </a:rPr>
              <a:t>240V at 50Hz Europe</a:t>
            </a:r>
          </a:p>
          <a:p>
            <a:pPr marL="0" indent="0">
              <a:buNone/>
            </a:pPr>
            <a:r>
              <a:rPr lang="en-US">
                <a:cs typeface="Calibri" panose="020F0502020204030204"/>
              </a:rPr>
              <a:t>Alternates between positive and negative voltages at high current</a:t>
            </a:r>
            <a:endParaRPr lang="en-US" dirty="0">
              <a:cs typeface="Calibri" panose="020F0502020204030204"/>
            </a:endParaRPr>
          </a:p>
        </p:txBody>
      </p:sp>
      <p:sp>
        <p:nvSpPr>
          <p:cNvPr id="5" name="Text Placeholder 4">
            <a:extLst>
              <a:ext uri="{FF2B5EF4-FFF2-40B4-BE49-F238E27FC236}">
                <a16:creationId xmlns:a16="http://schemas.microsoft.com/office/drawing/2014/main" id="{18EEDB50-8828-4A1E-9930-BBF59C02BFC3}"/>
              </a:ext>
            </a:extLst>
          </p:cNvPr>
          <p:cNvSpPr>
            <a:spLocks noGrp="1"/>
          </p:cNvSpPr>
          <p:nvPr>
            <p:ph type="body" sz="quarter" idx="3"/>
          </p:nvPr>
        </p:nvSpPr>
        <p:spPr/>
        <p:txBody>
          <a:bodyPr/>
          <a:lstStyle/>
          <a:p>
            <a:r>
              <a:rPr lang="en-US">
                <a:cs typeface="Calibri"/>
              </a:rPr>
              <a:t>DC Power</a:t>
            </a:r>
            <a:endParaRPr lang="en-US"/>
          </a:p>
        </p:txBody>
      </p:sp>
      <p:sp>
        <p:nvSpPr>
          <p:cNvPr id="6" name="Content Placeholder 5">
            <a:extLst>
              <a:ext uri="{FF2B5EF4-FFF2-40B4-BE49-F238E27FC236}">
                <a16:creationId xmlns:a16="http://schemas.microsoft.com/office/drawing/2014/main" id="{36BF9B78-B172-4053-AA7A-C8A4A68BB94A}"/>
              </a:ext>
            </a:extLst>
          </p:cNvPr>
          <p:cNvSpPr>
            <a:spLocks noGrp="1"/>
          </p:cNvSpPr>
          <p:nvPr>
            <p:ph sz="quarter" idx="4"/>
          </p:nvPr>
        </p:nvSpPr>
        <p:spPr/>
        <p:txBody>
          <a:bodyPr vert="horz" lIns="91440" tIns="45720" rIns="91440" bIns="45720" rtlCol="0" anchor="t">
            <a:normAutofit/>
          </a:bodyPr>
          <a:lstStyle/>
          <a:p>
            <a:pPr marL="0" indent="0">
              <a:buNone/>
            </a:pPr>
            <a:r>
              <a:rPr lang="en-US">
                <a:cs typeface="Calibri" panose="020F0502020204030204"/>
              </a:rPr>
              <a:t>Required to run electronic devices</a:t>
            </a:r>
          </a:p>
          <a:p>
            <a:pPr marL="0" indent="0">
              <a:buNone/>
            </a:pPr>
            <a:r>
              <a:rPr lang="en-US">
                <a:cs typeface="Calibri" panose="020F0502020204030204"/>
              </a:rPr>
              <a:t>± 12V ; ± 5V; +3.3V out of the power supply</a:t>
            </a:r>
            <a:endParaRPr lang="en-US" dirty="0">
              <a:cs typeface="Calibri" panose="020F0502020204030204"/>
            </a:endParaRPr>
          </a:p>
          <a:p>
            <a:pPr marL="0" indent="0">
              <a:buNone/>
            </a:pPr>
            <a:r>
              <a:rPr lang="en-US">
                <a:cs typeface="Calibri" panose="020F0502020204030204"/>
              </a:rPr>
              <a:t>Rail voltages to load balance</a:t>
            </a:r>
          </a:p>
          <a:p>
            <a:pPr marL="0" indent="0">
              <a:buNone/>
            </a:pPr>
            <a:r>
              <a:rPr lang="en-US">
                <a:cs typeface="Calibri" panose="020F0502020204030204"/>
              </a:rPr>
              <a:t>Comprised of connectors to interface with PC: 20+4 Main, 4/8 pin CPU, 6+2 pin PCIe, 15 pin SATA</a:t>
            </a:r>
            <a:endParaRPr lang="en-US" dirty="0">
              <a:cs typeface="Calibri" panose="020F0502020204030204"/>
            </a:endParaRPr>
          </a:p>
        </p:txBody>
      </p:sp>
    </p:spTree>
    <p:extLst>
      <p:ext uri="{BB962C8B-B14F-4D97-AF65-F5344CB8AC3E}">
        <p14:creationId xmlns:p14="http://schemas.microsoft.com/office/powerpoint/2010/main" val="22062971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AAB589E-5A2A-4E21-B979-F0899BC69DA8}"/>
              </a:ext>
            </a:extLst>
          </p:cNvPr>
          <p:cNvSpPr>
            <a:spLocks noGrp="1"/>
          </p:cNvSpPr>
          <p:nvPr>
            <p:ph type="title"/>
          </p:nvPr>
        </p:nvSpPr>
        <p:spPr>
          <a:xfrm>
            <a:off x="838200" y="963877"/>
            <a:ext cx="3494362" cy="4930246"/>
          </a:xfrm>
        </p:spPr>
        <p:txBody>
          <a:bodyPr>
            <a:normAutofit/>
          </a:bodyPr>
          <a:lstStyle/>
          <a:p>
            <a:pPr algn="r"/>
            <a:r>
              <a:rPr lang="en-US" sz="3700">
                <a:solidFill>
                  <a:schemeClr val="accent1"/>
                </a:solidFill>
                <a:cs typeface="Calibri Light"/>
              </a:rPr>
              <a:t>Troubleshooting Power Supply</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DA23455-9726-4482-B9A0-F7D9DAC81E87}"/>
              </a:ext>
            </a:extLst>
          </p:cNvPr>
          <p:cNvSpPr>
            <a:spLocks noGrp="1"/>
          </p:cNvSpPr>
          <p:nvPr>
            <p:ph idx="1"/>
          </p:nvPr>
        </p:nvSpPr>
        <p:spPr>
          <a:xfrm>
            <a:off x="4976031" y="963877"/>
            <a:ext cx="6377769" cy="4930246"/>
          </a:xfrm>
        </p:spPr>
        <p:txBody>
          <a:bodyPr vert="horz" lIns="91440" tIns="45720" rIns="91440" bIns="45720" rtlCol="0" anchor="ctr">
            <a:normAutofit/>
          </a:bodyPr>
          <a:lstStyle/>
          <a:p>
            <a:r>
              <a:rPr lang="en-US" sz="1300">
                <a:cs typeface="Calibri"/>
              </a:rPr>
              <a:t>Symptoms of bad power supply include:</a:t>
            </a:r>
          </a:p>
          <a:p>
            <a:pPr lvl="1"/>
            <a:r>
              <a:rPr lang="en-US" sz="1300">
                <a:cs typeface="Calibri"/>
              </a:rPr>
              <a:t>The computer does not turn on</a:t>
            </a:r>
            <a:endParaRPr lang="en-US" sz="1300"/>
          </a:p>
          <a:p>
            <a:pPr lvl="1"/>
            <a:r>
              <a:rPr lang="en-US" sz="1300">
                <a:cs typeface="Calibri"/>
              </a:rPr>
              <a:t>The computer sporadically shuts off or reboots</a:t>
            </a:r>
            <a:endParaRPr lang="en-US" sz="1300"/>
          </a:p>
          <a:p>
            <a:pPr lvl="1"/>
            <a:r>
              <a:rPr lang="en-US" sz="1300">
                <a:cs typeface="Calibri"/>
              </a:rPr>
              <a:t>A broken or noisy fan</a:t>
            </a:r>
            <a:endParaRPr lang="en-US" sz="1300"/>
          </a:p>
          <a:p>
            <a:r>
              <a:rPr lang="en-US" sz="1300">
                <a:cs typeface="Calibri"/>
              </a:rPr>
              <a:t>Before opening up the computer, rule out the obvious. Make sure:</a:t>
            </a:r>
            <a:endParaRPr lang="en-US" sz="1300"/>
          </a:p>
          <a:p>
            <a:pPr lvl="1"/>
            <a:r>
              <a:rPr lang="en-US" sz="1300">
                <a:cs typeface="Calibri"/>
              </a:rPr>
              <a:t>The power cord is plugged into the wall.</a:t>
            </a:r>
            <a:endParaRPr lang="en-US" sz="1300"/>
          </a:p>
          <a:p>
            <a:pPr lvl="1"/>
            <a:r>
              <a:rPr lang="en-US" sz="1300">
                <a:cs typeface="Calibri"/>
              </a:rPr>
              <a:t>The power switch is in the on position.</a:t>
            </a:r>
            <a:endParaRPr lang="en-US" sz="1300"/>
          </a:p>
          <a:p>
            <a:pPr lvl="1"/>
            <a:r>
              <a:rPr lang="en-US" sz="1300">
                <a:cs typeface="Calibri"/>
              </a:rPr>
              <a:t>The voltage switch is set to the correct voltage.</a:t>
            </a:r>
            <a:endParaRPr lang="en-US" sz="1300"/>
          </a:p>
          <a:p>
            <a:r>
              <a:rPr lang="en-US" sz="1300">
                <a:cs typeface="Calibri"/>
              </a:rPr>
              <a:t>Test the power supply using a multimeter or power supply tester. Voltage levels should be within +/- 5% of normal. If they aren't, the power supply is bad or failing and should be replaced.</a:t>
            </a:r>
            <a:endParaRPr lang="en-US" sz="1300"/>
          </a:p>
          <a:p>
            <a:pPr lvl="1"/>
            <a:r>
              <a:rPr lang="en-US" sz="1300">
                <a:cs typeface="Calibri"/>
              </a:rPr>
              <a:t>12 V rail should be between 11.4 and 12.6 volts.</a:t>
            </a:r>
            <a:endParaRPr lang="en-US" sz="1300"/>
          </a:p>
          <a:p>
            <a:pPr lvl="1"/>
            <a:r>
              <a:rPr lang="en-US" sz="1300">
                <a:cs typeface="Calibri"/>
              </a:rPr>
              <a:t>5 V rail should be between 4.7 and 5.25 volts.</a:t>
            </a:r>
            <a:endParaRPr lang="en-US" sz="1300"/>
          </a:p>
          <a:p>
            <a:pPr lvl="1"/>
            <a:r>
              <a:rPr lang="en-US" sz="1300">
                <a:cs typeface="Calibri"/>
              </a:rPr>
              <a:t>3.3 V rail should be between 3.1 and 3.4 volts.</a:t>
            </a:r>
            <a:endParaRPr lang="en-US" sz="1300"/>
          </a:p>
          <a:p>
            <a:r>
              <a:rPr lang="en-US" sz="1300">
                <a:cs typeface="Calibri"/>
              </a:rPr>
              <a:t>Because power supplies carry dangerous levels of electrical current, always take proper safety precautions.</a:t>
            </a:r>
            <a:endParaRPr lang="en-US" sz="1300"/>
          </a:p>
          <a:p>
            <a:pPr lvl="1"/>
            <a:r>
              <a:rPr lang="en-US" sz="1300">
                <a:cs typeface="Calibri"/>
              </a:rPr>
              <a:t>Never ground yourself when working on a power supply.</a:t>
            </a:r>
            <a:endParaRPr lang="en-US" sz="1300"/>
          </a:p>
          <a:p>
            <a:pPr lvl="1"/>
            <a:r>
              <a:rPr lang="en-US" sz="1300">
                <a:cs typeface="Calibri"/>
              </a:rPr>
              <a:t>Never open or disassemble a power supply. Always replace the entire unit.</a:t>
            </a:r>
            <a:endParaRPr lang="en-US" sz="1300"/>
          </a:p>
          <a:p>
            <a:pPr marL="0" indent="0">
              <a:buNone/>
            </a:pPr>
            <a:endParaRPr lang="en-US" sz="1300">
              <a:cs typeface="Calibri"/>
            </a:endParaRPr>
          </a:p>
        </p:txBody>
      </p:sp>
    </p:spTree>
    <p:extLst>
      <p:ext uri="{BB962C8B-B14F-4D97-AF65-F5344CB8AC3E}">
        <p14:creationId xmlns:p14="http://schemas.microsoft.com/office/powerpoint/2010/main" val="2364029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10EB9-EDE2-4696-886E-57EB8086AD6E}"/>
              </a:ext>
            </a:extLst>
          </p:cNvPr>
          <p:cNvSpPr>
            <a:spLocks noGrp="1"/>
          </p:cNvSpPr>
          <p:nvPr>
            <p:ph type="title"/>
          </p:nvPr>
        </p:nvSpPr>
        <p:spPr>
          <a:xfrm>
            <a:off x="838200" y="365125"/>
            <a:ext cx="10515600" cy="720446"/>
          </a:xfrm>
        </p:spPr>
        <p:txBody>
          <a:bodyPr/>
          <a:lstStyle/>
          <a:p>
            <a:pPr algn="ctr"/>
            <a:r>
              <a:rPr lang="en-US">
                <a:cs typeface="Calibri Light"/>
              </a:rPr>
              <a:t>Motherboard</a:t>
            </a:r>
          </a:p>
        </p:txBody>
      </p:sp>
      <p:sp>
        <p:nvSpPr>
          <p:cNvPr id="3" name="Content Placeholder 2">
            <a:extLst>
              <a:ext uri="{FF2B5EF4-FFF2-40B4-BE49-F238E27FC236}">
                <a16:creationId xmlns:a16="http://schemas.microsoft.com/office/drawing/2014/main" id="{5A714C06-068D-4FDF-AFC0-3463F97D33A1}"/>
              </a:ext>
            </a:extLst>
          </p:cNvPr>
          <p:cNvSpPr>
            <a:spLocks noGrp="1"/>
          </p:cNvSpPr>
          <p:nvPr>
            <p:ph idx="1"/>
          </p:nvPr>
        </p:nvSpPr>
        <p:spPr>
          <a:xfrm>
            <a:off x="838200" y="1175684"/>
            <a:ext cx="10515600" cy="5001279"/>
          </a:xfrm>
        </p:spPr>
        <p:txBody>
          <a:bodyPr vert="horz" lIns="91440" tIns="45720" rIns="91440" bIns="45720" rtlCol="0" anchor="t">
            <a:normAutofit fontScale="77500" lnSpcReduction="20000"/>
          </a:bodyPr>
          <a:lstStyle/>
          <a:p>
            <a:pPr marL="0" indent="0">
              <a:buNone/>
            </a:pPr>
            <a:r>
              <a:rPr lang="en-US">
                <a:cs typeface="Calibri" panose="020F0502020204030204"/>
              </a:rPr>
              <a:t>Comprised of a CPU socket, memory slots, expansion slots, on-board components, I/O connectors, internal connectors, Firmware, CMOS battery, Chipset, Support documentation</a:t>
            </a:r>
          </a:p>
          <a:p>
            <a:pPr marL="0" indent="0">
              <a:buNone/>
            </a:pPr>
            <a:endParaRPr lang="en-US" dirty="0">
              <a:cs typeface="Calibri" panose="020F0502020204030204"/>
            </a:endParaRPr>
          </a:p>
          <a:p>
            <a:r>
              <a:rPr lang="en-US">
                <a:cs typeface="Calibri" panose="020F0502020204030204"/>
              </a:rPr>
              <a:t>CPU Socket will be Intel or AMD (32-bit or 64-bit, cache size, multicore)</a:t>
            </a:r>
          </a:p>
          <a:p>
            <a:r>
              <a:rPr lang="en-US">
                <a:cs typeface="Calibri" panose="020F0502020204030204"/>
              </a:rPr>
              <a:t>Expansion slots will support: PCI, PCIe, AGP(legacy), PCI-X (legacy)</a:t>
            </a:r>
            <a:endParaRPr lang="en-US" dirty="0">
              <a:cs typeface="Calibri" panose="020F0502020204030204"/>
            </a:endParaRPr>
          </a:p>
          <a:p>
            <a:r>
              <a:rPr lang="en-US">
                <a:cs typeface="Calibri" panose="020F0502020204030204"/>
              </a:rPr>
              <a:t>Onboard: Video, Ethernet, Sound, IEEE1394, USB [integrated]</a:t>
            </a:r>
            <a:endParaRPr lang="en-US" dirty="0">
              <a:cs typeface="Calibri" panose="020F0502020204030204"/>
            </a:endParaRPr>
          </a:p>
          <a:p>
            <a:r>
              <a:rPr lang="en-US">
                <a:cs typeface="Calibri" panose="020F0502020204030204"/>
              </a:rPr>
              <a:t>I/O connectors: Back panel </a:t>
            </a:r>
            <a:endParaRPr lang="en-US" dirty="0">
              <a:cs typeface="Calibri" panose="020F0502020204030204"/>
            </a:endParaRPr>
          </a:p>
          <a:p>
            <a:r>
              <a:rPr lang="en-US">
                <a:cs typeface="Calibri" panose="020F0502020204030204"/>
              </a:rPr>
              <a:t>Internal Connecors: Front Panel (reset, speaker, power, power LED, HDD LED)</a:t>
            </a:r>
            <a:endParaRPr lang="en-US" dirty="0">
              <a:cs typeface="Calibri" panose="020F0502020204030204"/>
            </a:endParaRPr>
          </a:p>
          <a:p>
            <a:r>
              <a:rPr lang="en-US">
                <a:cs typeface="Calibri" panose="020F0502020204030204"/>
              </a:rPr>
              <a:t>Firmware: BIOS / UEFI</a:t>
            </a:r>
            <a:endParaRPr lang="en-US" dirty="0">
              <a:cs typeface="Calibri" panose="020F0502020204030204"/>
            </a:endParaRPr>
          </a:p>
          <a:p>
            <a:r>
              <a:rPr lang="en-US">
                <a:cs typeface="Calibri" panose="020F0502020204030204"/>
              </a:rPr>
              <a:t>Chipset: CPU handles Memory and Video, Hubs handle everything else. Intel is PCH (platform contoller hub) / AMD is FCH (fusion controller hub)</a:t>
            </a:r>
            <a:endParaRPr lang="en-US" dirty="0">
              <a:cs typeface="Calibri" panose="020F0502020204030204"/>
            </a:endParaRPr>
          </a:p>
          <a:p>
            <a:r>
              <a:rPr lang="en-US">
                <a:cs typeface="Calibri" panose="020F0502020204030204"/>
              </a:rPr>
              <a:t>CMOS battery used to keep accurate date/time and retain BIOS settings</a:t>
            </a:r>
            <a:endParaRPr lang="en-US" dirty="0">
              <a:cs typeface="Calibri" panose="020F0502020204030204"/>
            </a:endParaRPr>
          </a:p>
          <a:p>
            <a:r>
              <a:rPr lang="en-US">
                <a:cs typeface="Calibri" panose="020F0502020204030204"/>
              </a:rPr>
              <a:t>Support documentation: Book or PDF that outlines the functionality of the motherboard</a:t>
            </a:r>
            <a:endParaRPr lang="en-US"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568329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23BC3-8E4A-441D-88B7-F841D6A21584}"/>
              </a:ext>
            </a:extLst>
          </p:cNvPr>
          <p:cNvSpPr>
            <a:spLocks noGrp="1"/>
          </p:cNvSpPr>
          <p:nvPr>
            <p:ph type="title"/>
          </p:nvPr>
        </p:nvSpPr>
        <p:spPr>
          <a:xfrm>
            <a:off x="838200" y="365125"/>
            <a:ext cx="10515600" cy="675622"/>
          </a:xfrm>
        </p:spPr>
        <p:txBody>
          <a:bodyPr>
            <a:normAutofit fontScale="90000"/>
          </a:bodyPr>
          <a:lstStyle/>
          <a:p>
            <a:pPr algn="ctr"/>
            <a:r>
              <a:rPr lang="en-US">
                <a:cs typeface="Calibri Light"/>
              </a:rPr>
              <a:t>Processor Points</a:t>
            </a:r>
          </a:p>
        </p:txBody>
      </p:sp>
      <p:sp>
        <p:nvSpPr>
          <p:cNvPr id="3" name="Content Placeholder 2">
            <a:extLst>
              <a:ext uri="{FF2B5EF4-FFF2-40B4-BE49-F238E27FC236}">
                <a16:creationId xmlns:a16="http://schemas.microsoft.com/office/drawing/2014/main" id="{9602900E-CCDF-4810-B637-326973FA2D7E}"/>
              </a:ext>
            </a:extLst>
          </p:cNvPr>
          <p:cNvSpPr>
            <a:spLocks noGrp="1"/>
          </p:cNvSpPr>
          <p:nvPr>
            <p:ph idx="1"/>
          </p:nvPr>
        </p:nvSpPr>
        <p:spPr>
          <a:xfrm>
            <a:off x="838200" y="1033743"/>
            <a:ext cx="10515600" cy="5143220"/>
          </a:xfrm>
        </p:spPr>
        <p:txBody>
          <a:bodyPr vert="horz" lIns="91440" tIns="45720" rIns="91440" bIns="45720" rtlCol="0" anchor="t">
            <a:normAutofit fontScale="92500" lnSpcReduction="10000"/>
          </a:bodyPr>
          <a:lstStyle/>
          <a:p>
            <a:pPr marL="514350" indent="-514350">
              <a:buAutoNum type="arabicPeriod"/>
            </a:pPr>
            <a:r>
              <a:rPr lang="en-US">
                <a:cs typeface="Calibri" panose="020F0502020204030204"/>
              </a:rPr>
              <a:t>Four levels of cache</a:t>
            </a:r>
          </a:p>
          <a:p>
            <a:pPr marL="514350" indent="-514350">
              <a:buAutoNum type="arabicPeriod"/>
            </a:pPr>
            <a:r>
              <a:rPr lang="en-US">
                <a:cs typeface="Calibri" panose="020F0502020204030204"/>
              </a:rPr>
              <a:t>Hyper threading allows a processor to perform 2 parallel tasks</a:t>
            </a:r>
          </a:p>
          <a:p>
            <a:pPr marL="514350" indent="-514350">
              <a:buAutoNum type="arabicPeriod"/>
            </a:pPr>
            <a:r>
              <a:rPr lang="en-US">
                <a:cs typeface="Calibri" panose="020F0502020204030204"/>
              </a:rPr>
              <a:t>Throttling (mobile CPU's) will scale speed and performance based on battery </a:t>
            </a:r>
          </a:p>
          <a:p>
            <a:pPr marL="514350" indent="-514350">
              <a:buAutoNum type="arabicPeriod"/>
            </a:pPr>
            <a:r>
              <a:rPr lang="en-US">
                <a:cs typeface="Calibri" panose="020F0502020204030204"/>
              </a:rPr>
              <a:t>Overclocking is ramping up the front side clock to increase performance. Also increases voltage and affects RAM. May void warrenty</a:t>
            </a:r>
          </a:p>
          <a:p>
            <a:pPr marL="514350" indent="-514350">
              <a:buAutoNum type="arabicPeriod"/>
            </a:pPr>
            <a:r>
              <a:rPr lang="en-US">
                <a:cs typeface="Calibri" panose="020F0502020204030204"/>
              </a:rPr>
              <a:t>Virtualization: Allows for CPU to a resource in a virtual machine</a:t>
            </a:r>
          </a:p>
          <a:p>
            <a:pPr marL="514350" indent="-514350">
              <a:buAutoNum type="arabicPeriod"/>
            </a:pPr>
            <a:r>
              <a:rPr lang="en-US">
                <a:cs typeface="Calibri" panose="020F0502020204030204"/>
              </a:rPr>
              <a:t>Requires cooling: Air, Liquid, Active or Passive sinking</a:t>
            </a:r>
          </a:p>
          <a:p>
            <a:pPr marL="514350" indent="-514350">
              <a:buAutoNum type="arabicPeriod"/>
            </a:pPr>
            <a:r>
              <a:rPr lang="en-US">
                <a:cs typeface="Calibri" panose="020F0502020204030204"/>
              </a:rPr>
              <a:t>Utilize PGA (pin grid array) or LGA (land grid array). PGA pins on CPU, LGA uses conducting pads</a:t>
            </a:r>
          </a:p>
          <a:p>
            <a:pPr marL="514350" indent="-514350">
              <a:buAutoNum type="arabicPeriod"/>
            </a:pPr>
            <a:r>
              <a:rPr lang="en-US">
                <a:cs typeface="Calibri" panose="020F0502020204030204"/>
              </a:rPr>
              <a:t>To install a CPU: ESD precautions. Insert CPU into socket and lock into place. Use thermal paste on CPU. Apply heat Sink. Add cooling system</a:t>
            </a:r>
            <a:endParaRPr lang="en-US" dirty="0">
              <a:cs typeface="Calibri"/>
            </a:endParaRPr>
          </a:p>
        </p:txBody>
      </p:sp>
    </p:spTree>
    <p:extLst>
      <p:ext uri="{BB962C8B-B14F-4D97-AF65-F5344CB8AC3E}">
        <p14:creationId xmlns:p14="http://schemas.microsoft.com/office/powerpoint/2010/main" val="19268816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C27C71-E7D3-48CF-9DEE-0685CB5CE78E}"/>
              </a:ext>
            </a:extLst>
          </p:cNvPr>
          <p:cNvSpPr>
            <a:spLocks noGrp="1"/>
          </p:cNvSpPr>
          <p:nvPr>
            <p:ph type="title"/>
          </p:nvPr>
        </p:nvSpPr>
        <p:spPr>
          <a:xfrm>
            <a:off x="839788" y="365125"/>
            <a:ext cx="10515600" cy="675622"/>
          </a:xfrm>
        </p:spPr>
        <p:txBody>
          <a:bodyPr>
            <a:normAutofit fontScale="90000"/>
          </a:bodyPr>
          <a:lstStyle/>
          <a:p>
            <a:pPr algn="ctr"/>
            <a:r>
              <a:rPr lang="en-US">
                <a:solidFill>
                  <a:srgbClr val="FF0000"/>
                </a:solidFill>
                <a:cs typeface="Calibri Light"/>
              </a:rPr>
              <a:t>R</a:t>
            </a:r>
            <a:r>
              <a:rPr lang="en-US">
                <a:cs typeface="Calibri Light"/>
              </a:rPr>
              <a:t>andom </a:t>
            </a:r>
            <a:r>
              <a:rPr lang="en-US">
                <a:solidFill>
                  <a:srgbClr val="FF0000"/>
                </a:solidFill>
                <a:cs typeface="Calibri Light"/>
              </a:rPr>
              <a:t>A</a:t>
            </a:r>
            <a:r>
              <a:rPr lang="en-US">
                <a:cs typeface="Calibri Light"/>
              </a:rPr>
              <a:t>ccess </a:t>
            </a:r>
            <a:r>
              <a:rPr lang="en-US">
                <a:solidFill>
                  <a:srgbClr val="FF0000"/>
                </a:solidFill>
                <a:cs typeface="Calibri Light"/>
              </a:rPr>
              <a:t>M</a:t>
            </a:r>
            <a:r>
              <a:rPr lang="en-US">
                <a:cs typeface="Calibri Light"/>
              </a:rPr>
              <a:t>emory</a:t>
            </a:r>
          </a:p>
        </p:txBody>
      </p:sp>
      <p:sp>
        <p:nvSpPr>
          <p:cNvPr id="3" name="Text Placeholder 2">
            <a:extLst>
              <a:ext uri="{FF2B5EF4-FFF2-40B4-BE49-F238E27FC236}">
                <a16:creationId xmlns:a16="http://schemas.microsoft.com/office/drawing/2014/main" id="{26D18578-0D63-45A0-9576-92EF9140B099}"/>
              </a:ext>
            </a:extLst>
          </p:cNvPr>
          <p:cNvSpPr>
            <a:spLocks noGrp="1"/>
          </p:cNvSpPr>
          <p:nvPr>
            <p:ph type="body" idx="1"/>
          </p:nvPr>
        </p:nvSpPr>
        <p:spPr/>
        <p:txBody>
          <a:bodyPr/>
          <a:lstStyle/>
          <a:p>
            <a:r>
              <a:rPr lang="en-US">
                <a:cs typeface="Calibri"/>
              </a:rPr>
              <a:t>Static RAM (SRAM)</a:t>
            </a:r>
            <a:endParaRPr lang="en-US"/>
          </a:p>
        </p:txBody>
      </p:sp>
      <p:sp>
        <p:nvSpPr>
          <p:cNvPr id="4" name="Content Placeholder 3">
            <a:extLst>
              <a:ext uri="{FF2B5EF4-FFF2-40B4-BE49-F238E27FC236}">
                <a16:creationId xmlns:a16="http://schemas.microsoft.com/office/drawing/2014/main" id="{4DB1E53E-54FC-47BA-A468-A53E17A602C0}"/>
              </a:ext>
            </a:extLst>
          </p:cNvPr>
          <p:cNvSpPr>
            <a:spLocks noGrp="1"/>
          </p:cNvSpPr>
          <p:nvPr>
            <p:ph sz="half" idx="2"/>
          </p:nvPr>
        </p:nvSpPr>
        <p:spPr/>
        <p:txBody>
          <a:bodyPr vert="horz" lIns="91440" tIns="45720" rIns="91440" bIns="45720" rtlCol="0" anchor="t">
            <a:normAutofit fontScale="77500" lnSpcReduction="20000"/>
          </a:bodyPr>
          <a:lstStyle/>
          <a:p>
            <a:r>
              <a:rPr lang="en-US">
                <a:cs typeface="Calibri"/>
              </a:rPr>
              <a:t>SRAM is more complex and less dense (e.g., lower storage capacity) than DRAM.</a:t>
            </a:r>
          </a:p>
          <a:p>
            <a:r>
              <a:rPr lang="en-US">
                <a:cs typeface="Calibri"/>
              </a:rPr>
              <a:t>SRAM is faster and requires less power than DRAM.</a:t>
            </a:r>
            <a:endParaRPr lang="en-US"/>
          </a:p>
          <a:p>
            <a:r>
              <a:rPr lang="en-US">
                <a:cs typeface="Calibri"/>
              </a:rPr>
              <a:t>Regular SRAM still requires periodic power to maintain the state of memory, but the rate of refresh is less than with DRAM. Non-volatile SRAM (nvSRAM) is able to maintain memory contents when the power is turned off.</a:t>
            </a:r>
            <a:endParaRPr lang="en-US"/>
          </a:p>
          <a:p>
            <a:r>
              <a:rPr lang="en-US">
                <a:cs typeface="Calibri"/>
              </a:rPr>
              <a:t>SRAM is typically used in cache memory, such as CPU cache, hard disk cache, and cache in networking devices.</a:t>
            </a:r>
            <a:endParaRPr lang="en-US"/>
          </a:p>
        </p:txBody>
      </p:sp>
      <p:sp>
        <p:nvSpPr>
          <p:cNvPr id="5" name="Text Placeholder 4">
            <a:extLst>
              <a:ext uri="{FF2B5EF4-FFF2-40B4-BE49-F238E27FC236}">
                <a16:creationId xmlns:a16="http://schemas.microsoft.com/office/drawing/2014/main" id="{BAE18DCA-6BB1-475B-8137-6D72E2BB708E}"/>
              </a:ext>
            </a:extLst>
          </p:cNvPr>
          <p:cNvSpPr>
            <a:spLocks noGrp="1"/>
          </p:cNvSpPr>
          <p:nvPr>
            <p:ph type="body" sz="quarter" idx="3"/>
          </p:nvPr>
        </p:nvSpPr>
        <p:spPr/>
        <p:txBody>
          <a:bodyPr/>
          <a:lstStyle/>
          <a:p>
            <a:r>
              <a:rPr lang="en-US">
                <a:cs typeface="Calibri"/>
              </a:rPr>
              <a:t>Dynamic RAM (DRAM)</a:t>
            </a:r>
            <a:endParaRPr lang="en-US"/>
          </a:p>
        </p:txBody>
      </p:sp>
      <p:sp>
        <p:nvSpPr>
          <p:cNvPr id="6" name="Content Placeholder 5">
            <a:extLst>
              <a:ext uri="{FF2B5EF4-FFF2-40B4-BE49-F238E27FC236}">
                <a16:creationId xmlns:a16="http://schemas.microsoft.com/office/drawing/2014/main" id="{4DD443CE-9E01-4497-83DF-01029ACDAB02}"/>
              </a:ext>
            </a:extLst>
          </p:cNvPr>
          <p:cNvSpPr>
            <a:spLocks noGrp="1"/>
          </p:cNvSpPr>
          <p:nvPr>
            <p:ph sz="quarter" idx="4"/>
          </p:nvPr>
        </p:nvSpPr>
        <p:spPr/>
        <p:txBody>
          <a:bodyPr vert="horz" lIns="91440" tIns="45720" rIns="91440" bIns="45720" rtlCol="0" anchor="t">
            <a:normAutofit fontScale="77500" lnSpcReduction="20000"/>
          </a:bodyPr>
          <a:lstStyle/>
          <a:p>
            <a:r>
              <a:rPr lang="en-US">
                <a:cs typeface="Calibri"/>
              </a:rPr>
              <a:t>DRAM is simple to implement.</a:t>
            </a:r>
          </a:p>
          <a:p>
            <a:r>
              <a:rPr lang="en-US">
                <a:cs typeface="Calibri"/>
              </a:rPr>
              <a:t>DRAM can have a very high density (e.g., high storage capacity).</a:t>
            </a:r>
            <a:endParaRPr lang="en-US"/>
          </a:p>
          <a:p>
            <a:r>
              <a:rPr lang="en-US">
                <a:cs typeface="Calibri"/>
              </a:rPr>
              <a:t>Because of the simplicity, DRAM is relatively inexpensive.</a:t>
            </a:r>
            <a:endParaRPr lang="en-US"/>
          </a:p>
          <a:p>
            <a:r>
              <a:rPr lang="en-US">
                <a:cs typeface="Calibri"/>
              </a:rPr>
              <a:t>DRAM is used in the main system memory on a computer.</a:t>
            </a:r>
            <a:endParaRPr lang="en-US"/>
          </a:p>
        </p:txBody>
      </p:sp>
    </p:spTree>
    <p:extLst>
      <p:ext uri="{BB962C8B-B14F-4D97-AF65-F5344CB8AC3E}">
        <p14:creationId xmlns:p14="http://schemas.microsoft.com/office/powerpoint/2010/main" val="1723238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E2C214-3273-4A2C-B8D0-B2956CE14B39}"/>
              </a:ext>
            </a:extLst>
          </p:cNvPr>
          <p:cNvSpPr>
            <a:spLocks noGrp="1"/>
          </p:cNvSpPr>
          <p:nvPr>
            <p:ph type="title"/>
          </p:nvPr>
        </p:nvSpPr>
        <p:spPr>
          <a:xfrm>
            <a:off x="804672" y="1412489"/>
            <a:ext cx="2871095" cy="2156621"/>
          </a:xfrm>
        </p:spPr>
        <p:txBody>
          <a:bodyPr anchor="t">
            <a:normAutofit/>
          </a:bodyPr>
          <a:lstStyle/>
          <a:p>
            <a:r>
              <a:rPr lang="en-US" sz="3300">
                <a:solidFill>
                  <a:srgbClr val="FFFFFF"/>
                </a:solidFill>
                <a:cs typeface="Calibri Light"/>
              </a:rPr>
              <a:t>Dynamic Random-Access Memory Family</a:t>
            </a:r>
          </a:p>
        </p:txBody>
      </p:sp>
      <p:sp>
        <p:nvSpPr>
          <p:cNvPr id="3" name="Content Placeholder 2">
            <a:extLst>
              <a:ext uri="{FF2B5EF4-FFF2-40B4-BE49-F238E27FC236}">
                <a16:creationId xmlns:a16="http://schemas.microsoft.com/office/drawing/2014/main" id="{13C0F817-7339-4FF8-80DB-FC4853DB164A}"/>
              </a:ext>
            </a:extLst>
          </p:cNvPr>
          <p:cNvSpPr>
            <a:spLocks noGrp="1"/>
          </p:cNvSpPr>
          <p:nvPr>
            <p:ph sz="half" idx="1"/>
          </p:nvPr>
        </p:nvSpPr>
        <p:spPr>
          <a:xfrm>
            <a:off x="5198993" y="1412489"/>
            <a:ext cx="2926080" cy="4363844"/>
          </a:xfrm>
        </p:spPr>
        <p:txBody>
          <a:bodyPr vert="horz" lIns="91440" tIns="45720" rIns="91440" bIns="45720" rtlCol="0">
            <a:normAutofit/>
          </a:bodyPr>
          <a:lstStyle/>
          <a:p>
            <a:pPr marL="0" indent="0">
              <a:buNone/>
            </a:pPr>
            <a:r>
              <a:rPr lang="en-US" sz="2000">
                <a:cs typeface="Calibri" panose="020F0502020204030204"/>
              </a:rPr>
              <a:t>Double Data Rate (DDR)</a:t>
            </a:r>
          </a:p>
          <a:p>
            <a:pPr marL="0" indent="0">
              <a:buNone/>
            </a:pPr>
            <a:endParaRPr lang="en-US" sz="2000">
              <a:cs typeface="Calibri" panose="020F0502020204030204"/>
            </a:endParaRPr>
          </a:p>
          <a:p>
            <a:pPr marL="0" indent="0">
              <a:buNone/>
            </a:pPr>
            <a:endParaRPr lang="en-US" sz="2000">
              <a:cs typeface="Calibri" panose="020F0502020204030204"/>
            </a:endParaRPr>
          </a:p>
          <a:p>
            <a:pPr marL="0" indent="0">
              <a:buNone/>
            </a:pPr>
            <a:endParaRPr lang="en-US" sz="2000">
              <a:cs typeface="Calibri" panose="020F0502020204030204"/>
            </a:endParaRPr>
          </a:p>
          <a:p>
            <a:pPr marL="0" indent="0">
              <a:buNone/>
            </a:pPr>
            <a:endParaRPr lang="en-US" sz="2000">
              <a:cs typeface="Calibri" panose="020F0502020204030204"/>
            </a:endParaRPr>
          </a:p>
          <a:p>
            <a:pPr marL="0" indent="0">
              <a:buNone/>
            </a:pPr>
            <a:r>
              <a:rPr lang="en-US" sz="2000">
                <a:cs typeface="Calibri" panose="020F0502020204030204"/>
              </a:rPr>
              <a:t>DDR 2</a:t>
            </a:r>
          </a:p>
        </p:txBody>
      </p:sp>
      <p:sp>
        <p:nvSpPr>
          <p:cNvPr id="4" name="Content Placeholder 3">
            <a:extLst>
              <a:ext uri="{FF2B5EF4-FFF2-40B4-BE49-F238E27FC236}">
                <a16:creationId xmlns:a16="http://schemas.microsoft.com/office/drawing/2014/main" id="{60B16C27-79B4-4FBA-9034-72F3E7CCEBD5}"/>
              </a:ext>
            </a:extLst>
          </p:cNvPr>
          <p:cNvSpPr>
            <a:spLocks noGrp="1"/>
          </p:cNvSpPr>
          <p:nvPr>
            <p:ph sz="half" idx="2"/>
          </p:nvPr>
        </p:nvSpPr>
        <p:spPr>
          <a:xfrm>
            <a:off x="8451604" y="1412489"/>
            <a:ext cx="2926080" cy="4363844"/>
          </a:xfrm>
        </p:spPr>
        <p:txBody>
          <a:bodyPr vert="horz" lIns="91440" tIns="45720" rIns="91440" bIns="45720" rtlCol="0">
            <a:normAutofit/>
          </a:bodyPr>
          <a:lstStyle/>
          <a:p>
            <a:r>
              <a:rPr lang="en-US" sz="1600">
                <a:cs typeface="Calibri"/>
              </a:rPr>
              <a:t>Variant of standard SDRAM; accepts 1 command and two consectutive data sets per bus clock</a:t>
            </a:r>
          </a:p>
          <a:p>
            <a:r>
              <a:rPr lang="en-US" sz="1600">
                <a:cs typeface="Calibri"/>
              </a:rPr>
              <a:t>Twice the bandwidth of SDRAM. Operates at 2.5V at frequencies of 100-200MHz. 184 pins</a:t>
            </a:r>
          </a:p>
          <a:p>
            <a:endParaRPr lang="en-US" sz="1600">
              <a:cs typeface="Calibri"/>
            </a:endParaRPr>
          </a:p>
          <a:p>
            <a:r>
              <a:rPr lang="en-US" sz="1600">
                <a:cs typeface="Calibri"/>
              </a:rPr>
              <a:t>Double the bandwidth of DDR. 1 command and four consectutive data sets per bus clock.</a:t>
            </a:r>
          </a:p>
          <a:p>
            <a:r>
              <a:rPr lang="en-US" sz="1600">
                <a:cs typeface="Calibri"/>
              </a:rPr>
              <a:t>Operates at 1.8V at 200-533MHz. Has 240 smaller pins with notch slightly close to center</a:t>
            </a:r>
          </a:p>
        </p:txBody>
      </p:sp>
    </p:spTree>
    <p:extLst>
      <p:ext uri="{BB962C8B-B14F-4D97-AF65-F5344CB8AC3E}">
        <p14:creationId xmlns:p14="http://schemas.microsoft.com/office/powerpoint/2010/main" val="34813802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CBF70E1-5BA4-4D29-A347-D309ECCBE302}"/>
              </a:ext>
            </a:extLst>
          </p:cNvPr>
          <p:cNvSpPr>
            <a:spLocks noGrp="1"/>
          </p:cNvSpPr>
          <p:nvPr>
            <p:ph type="title"/>
          </p:nvPr>
        </p:nvSpPr>
        <p:spPr>
          <a:xfrm>
            <a:off x="640079" y="2053641"/>
            <a:ext cx="3669161" cy="2760098"/>
          </a:xfrm>
        </p:spPr>
        <p:txBody>
          <a:bodyPr>
            <a:normAutofit/>
          </a:bodyPr>
          <a:lstStyle/>
          <a:p>
            <a:r>
              <a:rPr lang="en-US">
                <a:solidFill>
                  <a:srgbClr val="FFFFFF"/>
                </a:solidFill>
                <a:cs typeface="Calibri Light" panose="020F0302020204030204"/>
              </a:rPr>
              <a:t>Hardware Categorization</a:t>
            </a:r>
          </a:p>
        </p:txBody>
      </p:sp>
      <p:sp>
        <p:nvSpPr>
          <p:cNvPr id="3" name="Content Placeholder 2">
            <a:extLst>
              <a:ext uri="{FF2B5EF4-FFF2-40B4-BE49-F238E27FC236}">
                <a16:creationId xmlns:a16="http://schemas.microsoft.com/office/drawing/2014/main" id="{34F54E8D-B596-43A8-BE84-A9DF20A0A8E2}"/>
              </a:ext>
            </a:extLst>
          </p:cNvPr>
          <p:cNvSpPr>
            <a:spLocks noGrp="1"/>
          </p:cNvSpPr>
          <p:nvPr>
            <p:ph idx="1"/>
          </p:nvPr>
        </p:nvSpPr>
        <p:spPr>
          <a:xfrm>
            <a:off x="6090574" y="801866"/>
            <a:ext cx="5306084" cy="5230634"/>
          </a:xfrm>
        </p:spPr>
        <p:txBody>
          <a:bodyPr vert="horz" lIns="91440" tIns="45720" rIns="91440" bIns="45720" rtlCol="0" anchor="ctr">
            <a:normAutofit/>
          </a:bodyPr>
          <a:lstStyle/>
          <a:p>
            <a:pPr marL="0" indent="0">
              <a:buNone/>
            </a:pPr>
            <a:r>
              <a:rPr lang="en-US" sz="1900">
                <a:solidFill>
                  <a:srgbClr val="000000"/>
                </a:solidFill>
                <a:cs typeface="Calibri" panose="020F0502020204030204"/>
              </a:rPr>
              <a:t>Hardware is broken into five categories:</a:t>
            </a:r>
          </a:p>
          <a:p>
            <a:pPr marL="514350" indent="-514350">
              <a:buAutoNum type="arabicPeriod"/>
            </a:pPr>
            <a:r>
              <a:rPr lang="en-US" sz="1900">
                <a:solidFill>
                  <a:srgbClr val="000000"/>
                </a:solidFill>
                <a:cs typeface="Calibri" panose="020F0502020204030204"/>
              </a:rPr>
              <a:t>Input: movement of data from the user to the system [keyboard, mouse, scanner, microphone]</a:t>
            </a:r>
          </a:p>
          <a:p>
            <a:pPr marL="514350" indent="-514350">
              <a:buAutoNum type="arabicPeriod"/>
            </a:pPr>
            <a:r>
              <a:rPr lang="en-US" sz="1900">
                <a:solidFill>
                  <a:srgbClr val="000000"/>
                </a:solidFill>
                <a:cs typeface="Calibri" panose="020F0502020204030204"/>
              </a:rPr>
              <a:t>Processing: Flow of data through a series of procedures as defined by a set of instructions [CPU / RAM]</a:t>
            </a:r>
          </a:p>
          <a:p>
            <a:pPr marL="514350" indent="-514350">
              <a:buAutoNum type="arabicPeriod"/>
            </a:pPr>
            <a:r>
              <a:rPr lang="en-US" sz="1900">
                <a:solidFill>
                  <a:srgbClr val="000000"/>
                </a:solidFill>
                <a:cs typeface="Calibri" panose="020F0502020204030204"/>
              </a:rPr>
              <a:t>Storage devices: Devices that contain non-volatile memory for saving or maintaining data [Hard Drives, Solid State Drives, Optical drives]</a:t>
            </a:r>
          </a:p>
          <a:p>
            <a:pPr marL="514350" indent="-514350">
              <a:buAutoNum type="arabicPeriod"/>
            </a:pPr>
            <a:r>
              <a:rPr lang="en-US" sz="1900">
                <a:solidFill>
                  <a:srgbClr val="000000"/>
                </a:solidFill>
                <a:cs typeface="Calibri" panose="020F0502020204030204"/>
              </a:rPr>
              <a:t>Output: Process of the system presenting, displaying or otherwise giving data [Video, Printing, Speakers]</a:t>
            </a:r>
          </a:p>
          <a:p>
            <a:pPr marL="514350" indent="-514350">
              <a:buAutoNum type="arabicPeriod"/>
            </a:pPr>
            <a:r>
              <a:rPr lang="en-US" sz="1900">
                <a:solidFill>
                  <a:srgbClr val="000000"/>
                </a:solidFill>
                <a:cs typeface="Calibri" panose="020F0502020204030204"/>
              </a:rPr>
              <a:t>Network and Communications: Practice of connecting two or more systems in order to transfer data [Copper Wire, Routers]</a:t>
            </a:r>
          </a:p>
          <a:p>
            <a:pPr marL="514350" indent="-514350">
              <a:buAutoNum type="arabicPeriod"/>
            </a:pPr>
            <a:endParaRPr lang="en-US" sz="1900">
              <a:solidFill>
                <a:srgbClr val="000000"/>
              </a:solidFill>
              <a:cs typeface="Calibri" panose="020F0502020204030204"/>
            </a:endParaRPr>
          </a:p>
        </p:txBody>
      </p:sp>
    </p:spTree>
    <p:extLst>
      <p:ext uri="{BB962C8B-B14F-4D97-AF65-F5344CB8AC3E}">
        <p14:creationId xmlns:p14="http://schemas.microsoft.com/office/powerpoint/2010/main" val="4158695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Freeform: Shape 1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1E2C214-3273-4A2C-B8D0-B2956CE14B39}"/>
              </a:ext>
            </a:extLst>
          </p:cNvPr>
          <p:cNvSpPr>
            <a:spLocks noGrp="1"/>
          </p:cNvSpPr>
          <p:nvPr>
            <p:ph type="title"/>
          </p:nvPr>
        </p:nvSpPr>
        <p:spPr>
          <a:xfrm>
            <a:off x="804672" y="1412489"/>
            <a:ext cx="2871095" cy="2156621"/>
          </a:xfrm>
        </p:spPr>
        <p:txBody>
          <a:bodyPr anchor="t">
            <a:normAutofit/>
          </a:bodyPr>
          <a:lstStyle/>
          <a:p>
            <a:r>
              <a:rPr lang="en-US" sz="3300">
                <a:solidFill>
                  <a:srgbClr val="FFFFFF"/>
                </a:solidFill>
                <a:cs typeface="Calibri Light"/>
              </a:rPr>
              <a:t>Dynamic Random-Access Memory Family</a:t>
            </a:r>
          </a:p>
        </p:txBody>
      </p:sp>
      <p:sp>
        <p:nvSpPr>
          <p:cNvPr id="3" name="Content Placeholder 2">
            <a:extLst>
              <a:ext uri="{FF2B5EF4-FFF2-40B4-BE49-F238E27FC236}">
                <a16:creationId xmlns:a16="http://schemas.microsoft.com/office/drawing/2014/main" id="{13C0F817-7339-4FF8-80DB-FC4853DB164A}"/>
              </a:ext>
            </a:extLst>
          </p:cNvPr>
          <p:cNvSpPr>
            <a:spLocks noGrp="1"/>
          </p:cNvSpPr>
          <p:nvPr>
            <p:ph sz="half" idx="1"/>
          </p:nvPr>
        </p:nvSpPr>
        <p:spPr>
          <a:xfrm>
            <a:off x="5198993" y="1412489"/>
            <a:ext cx="2926080" cy="4363844"/>
          </a:xfrm>
        </p:spPr>
        <p:txBody>
          <a:bodyPr vert="horz" lIns="91440" tIns="45720" rIns="91440" bIns="45720" rtlCol="0">
            <a:normAutofit/>
          </a:bodyPr>
          <a:lstStyle/>
          <a:p>
            <a:pPr marL="0" indent="0">
              <a:buNone/>
            </a:pPr>
            <a:r>
              <a:rPr lang="en-US" sz="2000">
                <a:cs typeface="Calibri" panose="020F0502020204030204"/>
              </a:rPr>
              <a:t>DDR 3</a:t>
            </a:r>
          </a:p>
          <a:p>
            <a:pPr marL="0" indent="0">
              <a:buNone/>
            </a:pPr>
            <a:endParaRPr lang="en-US" sz="2000">
              <a:cs typeface="Calibri" panose="020F0502020204030204"/>
            </a:endParaRPr>
          </a:p>
          <a:p>
            <a:pPr marL="0" indent="0">
              <a:buNone/>
            </a:pPr>
            <a:endParaRPr lang="en-US" sz="2000">
              <a:cs typeface="Calibri" panose="020F0502020204030204"/>
            </a:endParaRPr>
          </a:p>
          <a:p>
            <a:pPr marL="0" indent="0">
              <a:buNone/>
            </a:pPr>
            <a:endParaRPr lang="en-US" sz="2000">
              <a:cs typeface="Calibri" panose="020F0502020204030204"/>
            </a:endParaRPr>
          </a:p>
          <a:p>
            <a:pPr marL="0" indent="0">
              <a:buNone/>
            </a:pPr>
            <a:endParaRPr lang="en-US" sz="2000">
              <a:cs typeface="Calibri" panose="020F0502020204030204"/>
            </a:endParaRPr>
          </a:p>
          <a:p>
            <a:pPr marL="0" indent="0">
              <a:buNone/>
            </a:pPr>
            <a:r>
              <a:rPr lang="en-US" sz="2000">
                <a:cs typeface="Calibri" panose="020F0502020204030204"/>
              </a:rPr>
              <a:t>DDR 4</a:t>
            </a:r>
          </a:p>
        </p:txBody>
      </p:sp>
      <p:sp>
        <p:nvSpPr>
          <p:cNvPr id="4" name="Content Placeholder 3">
            <a:extLst>
              <a:ext uri="{FF2B5EF4-FFF2-40B4-BE49-F238E27FC236}">
                <a16:creationId xmlns:a16="http://schemas.microsoft.com/office/drawing/2014/main" id="{60B16C27-79B4-4FBA-9034-72F3E7CCEBD5}"/>
              </a:ext>
            </a:extLst>
          </p:cNvPr>
          <p:cNvSpPr>
            <a:spLocks noGrp="1"/>
          </p:cNvSpPr>
          <p:nvPr>
            <p:ph sz="half" idx="2"/>
          </p:nvPr>
        </p:nvSpPr>
        <p:spPr>
          <a:xfrm>
            <a:off x="8451604" y="1412489"/>
            <a:ext cx="2926080" cy="4363844"/>
          </a:xfrm>
        </p:spPr>
        <p:txBody>
          <a:bodyPr vert="horz" lIns="91440" tIns="45720" rIns="91440" bIns="45720" rtlCol="0">
            <a:normAutofit/>
          </a:bodyPr>
          <a:lstStyle/>
          <a:p>
            <a:r>
              <a:rPr lang="en-US" sz="1400">
                <a:cs typeface="Calibri"/>
              </a:rPr>
              <a:t>Doubles the bandwidth of DDR2 for eight consectutive data sets per bus clock</a:t>
            </a:r>
            <a:endParaRPr lang="en-US" sz="1400"/>
          </a:p>
          <a:p>
            <a:r>
              <a:rPr lang="en-US" sz="1400">
                <a:cs typeface="Calibri"/>
              </a:rPr>
              <a:t>Twice the bandwidth of SDRAM. Operates at 1.5V at frequencies of 400-1000MHz. 240 pins. Max capacity of 128GB/stick</a:t>
            </a:r>
          </a:p>
          <a:p>
            <a:endParaRPr lang="en-US" sz="1400">
              <a:cs typeface="Calibri"/>
            </a:endParaRPr>
          </a:p>
          <a:p>
            <a:r>
              <a:rPr lang="en-US" sz="1400">
                <a:cs typeface="Calibri"/>
              </a:rPr>
              <a:t>Double the bandwidth of DDR3. 1 command and eight consectutive data sets per bus clock.</a:t>
            </a:r>
          </a:p>
          <a:p>
            <a:r>
              <a:rPr lang="en-US" sz="1400">
                <a:cs typeface="Calibri"/>
              </a:rPr>
              <a:t>Operates at 1.2V at 1066 to 2133MHz. Has 288 pins. Low power and not compatible with other DDR memory. Max capacity of 512GB/stick</a:t>
            </a:r>
          </a:p>
        </p:txBody>
      </p:sp>
    </p:spTree>
    <p:extLst>
      <p:ext uri="{BB962C8B-B14F-4D97-AF65-F5344CB8AC3E}">
        <p14:creationId xmlns:p14="http://schemas.microsoft.com/office/powerpoint/2010/main" val="18653489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1E3E4-A626-40E1-A0C1-5728563328BA}"/>
              </a:ext>
            </a:extLst>
          </p:cNvPr>
          <p:cNvSpPr>
            <a:spLocks noGrp="1"/>
          </p:cNvSpPr>
          <p:nvPr>
            <p:ph type="title"/>
          </p:nvPr>
        </p:nvSpPr>
        <p:spPr/>
        <p:txBody>
          <a:bodyPr/>
          <a:lstStyle/>
          <a:p>
            <a:pPr algn="ctr"/>
            <a:r>
              <a:rPr lang="en-US">
                <a:solidFill>
                  <a:srgbClr val="FF0000"/>
                </a:solidFill>
                <a:cs typeface="Calibri Light"/>
              </a:rPr>
              <a:t>D</a:t>
            </a:r>
            <a:r>
              <a:rPr lang="en-US">
                <a:cs typeface="Calibri Light"/>
              </a:rPr>
              <a:t>ual </a:t>
            </a:r>
            <a:r>
              <a:rPr lang="en-US" dirty="0">
                <a:solidFill>
                  <a:srgbClr val="FF0000"/>
                </a:solidFill>
                <a:cs typeface="Calibri Light"/>
              </a:rPr>
              <a:t>I</a:t>
            </a:r>
            <a:r>
              <a:rPr lang="en-US" dirty="0">
                <a:cs typeface="Calibri Light"/>
              </a:rPr>
              <a:t>nline </a:t>
            </a:r>
            <a:r>
              <a:rPr lang="en-US" dirty="0">
                <a:solidFill>
                  <a:srgbClr val="FF0000"/>
                </a:solidFill>
                <a:cs typeface="Calibri Light"/>
              </a:rPr>
              <a:t>M</a:t>
            </a:r>
            <a:r>
              <a:rPr lang="en-US" dirty="0">
                <a:cs typeface="Calibri Light"/>
              </a:rPr>
              <a:t>emory </a:t>
            </a:r>
            <a:r>
              <a:rPr lang="en-US" dirty="0">
                <a:solidFill>
                  <a:srgbClr val="FF0000"/>
                </a:solidFill>
                <a:cs typeface="Calibri Light"/>
              </a:rPr>
              <a:t>M</a:t>
            </a:r>
            <a:r>
              <a:rPr lang="en-US" dirty="0">
                <a:cs typeface="Calibri Light"/>
              </a:rPr>
              <a:t>odule</a:t>
            </a:r>
          </a:p>
        </p:txBody>
      </p:sp>
      <p:sp>
        <p:nvSpPr>
          <p:cNvPr id="3" name="Text Placeholder 2">
            <a:extLst>
              <a:ext uri="{FF2B5EF4-FFF2-40B4-BE49-F238E27FC236}">
                <a16:creationId xmlns:a16="http://schemas.microsoft.com/office/drawing/2014/main" id="{5A34EC35-BEF5-45FB-BCD2-446A6A3E4E7D}"/>
              </a:ext>
            </a:extLst>
          </p:cNvPr>
          <p:cNvSpPr>
            <a:spLocks noGrp="1"/>
          </p:cNvSpPr>
          <p:nvPr>
            <p:ph type="body" idx="1"/>
          </p:nvPr>
        </p:nvSpPr>
        <p:spPr/>
        <p:txBody>
          <a:bodyPr/>
          <a:lstStyle/>
          <a:p>
            <a:r>
              <a:rPr lang="en-US">
                <a:cs typeface="Calibri"/>
              </a:rPr>
              <a:t>SO-DIMM (Small Outline)</a:t>
            </a:r>
            <a:endParaRPr lang="en-US"/>
          </a:p>
        </p:txBody>
      </p:sp>
      <p:sp>
        <p:nvSpPr>
          <p:cNvPr id="4" name="Content Placeholder 3">
            <a:extLst>
              <a:ext uri="{FF2B5EF4-FFF2-40B4-BE49-F238E27FC236}">
                <a16:creationId xmlns:a16="http://schemas.microsoft.com/office/drawing/2014/main" id="{FAC5EF99-7C52-4996-8DAF-D313DE2C5DDB}"/>
              </a:ext>
            </a:extLst>
          </p:cNvPr>
          <p:cNvSpPr>
            <a:spLocks noGrp="1"/>
          </p:cNvSpPr>
          <p:nvPr>
            <p:ph sz="half" idx="2"/>
          </p:nvPr>
        </p:nvSpPr>
        <p:spPr/>
        <p:txBody>
          <a:bodyPr vert="horz" lIns="91440" tIns="45720" rIns="91440" bIns="45720" rtlCol="0" anchor="t">
            <a:normAutofit/>
          </a:bodyPr>
          <a:lstStyle/>
          <a:p>
            <a:r>
              <a:rPr lang="en-US">
                <a:cs typeface="Calibri"/>
              </a:rPr>
              <a:t>144 pins (DDR / DDR2)  legacy</a:t>
            </a:r>
          </a:p>
          <a:p>
            <a:r>
              <a:rPr lang="en-US">
                <a:cs typeface="Calibri"/>
              </a:rPr>
              <a:t>200 pins (DDR2 / DDR3) </a:t>
            </a:r>
            <a:endParaRPr lang="en-US" dirty="0">
              <a:cs typeface="Calibri"/>
            </a:endParaRPr>
          </a:p>
          <a:p>
            <a:pPr marL="0" indent="0">
              <a:buNone/>
            </a:pPr>
            <a:r>
              <a:rPr lang="en-US">
                <a:cs typeface="Calibri"/>
              </a:rPr>
              <a:t>Used for notebooks / laptops</a:t>
            </a:r>
            <a:endParaRPr lang="en-US" dirty="0">
              <a:cs typeface="Calibri"/>
            </a:endParaRPr>
          </a:p>
        </p:txBody>
      </p:sp>
      <p:sp>
        <p:nvSpPr>
          <p:cNvPr id="5" name="Text Placeholder 4">
            <a:extLst>
              <a:ext uri="{FF2B5EF4-FFF2-40B4-BE49-F238E27FC236}">
                <a16:creationId xmlns:a16="http://schemas.microsoft.com/office/drawing/2014/main" id="{016150DB-EB64-4BE9-A21F-44C1261747CE}"/>
              </a:ext>
            </a:extLst>
          </p:cNvPr>
          <p:cNvSpPr>
            <a:spLocks noGrp="1"/>
          </p:cNvSpPr>
          <p:nvPr>
            <p:ph type="body" sz="quarter" idx="3"/>
          </p:nvPr>
        </p:nvSpPr>
        <p:spPr/>
        <p:txBody>
          <a:bodyPr/>
          <a:lstStyle/>
          <a:p>
            <a:r>
              <a:rPr lang="en-US">
                <a:cs typeface="Calibri"/>
              </a:rPr>
              <a:t>Uni-DIMM (Universal)</a:t>
            </a:r>
            <a:endParaRPr lang="en-US"/>
          </a:p>
        </p:txBody>
      </p:sp>
      <p:sp>
        <p:nvSpPr>
          <p:cNvPr id="6" name="Content Placeholder 5">
            <a:extLst>
              <a:ext uri="{FF2B5EF4-FFF2-40B4-BE49-F238E27FC236}">
                <a16:creationId xmlns:a16="http://schemas.microsoft.com/office/drawing/2014/main" id="{E6A6FBAC-BA55-45CA-9DA7-067043A57CAC}"/>
              </a:ext>
            </a:extLst>
          </p:cNvPr>
          <p:cNvSpPr>
            <a:spLocks noGrp="1"/>
          </p:cNvSpPr>
          <p:nvPr>
            <p:ph sz="quarter" idx="4"/>
          </p:nvPr>
        </p:nvSpPr>
        <p:spPr/>
        <p:txBody>
          <a:bodyPr vert="horz" lIns="91440" tIns="45720" rIns="91440" bIns="45720" rtlCol="0" anchor="t">
            <a:normAutofit/>
          </a:bodyPr>
          <a:lstStyle/>
          <a:p>
            <a:r>
              <a:rPr lang="en-US">
                <a:cs typeface="Calibri"/>
              </a:rPr>
              <a:t>200 pins (DDR3 / DDR 4)</a:t>
            </a:r>
          </a:p>
          <a:p>
            <a:r>
              <a:rPr lang="en-US">
                <a:cs typeface="Calibri"/>
              </a:rPr>
              <a:t>Backwards compatible to 200 pin SO-DIMM</a:t>
            </a:r>
          </a:p>
          <a:p>
            <a:r>
              <a:rPr lang="en-US">
                <a:cs typeface="Calibri"/>
              </a:rPr>
              <a:t>Used for notebooks / laptops</a:t>
            </a:r>
            <a:endParaRPr lang="en-US" dirty="0">
              <a:cs typeface="Calibri"/>
            </a:endParaRPr>
          </a:p>
        </p:txBody>
      </p:sp>
    </p:spTree>
    <p:extLst>
      <p:ext uri="{BB962C8B-B14F-4D97-AF65-F5344CB8AC3E}">
        <p14:creationId xmlns:p14="http://schemas.microsoft.com/office/powerpoint/2010/main" val="28011205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642A2-AD24-4E10-B7DB-280133C82496}"/>
              </a:ext>
            </a:extLst>
          </p:cNvPr>
          <p:cNvSpPr>
            <a:spLocks noGrp="1"/>
          </p:cNvSpPr>
          <p:nvPr>
            <p:ph type="title"/>
          </p:nvPr>
        </p:nvSpPr>
        <p:spPr/>
        <p:txBody>
          <a:bodyPr/>
          <a:lstStyle/>
          <a:p>
            <a:pPr algn="ctr"/>
            <a:r>
              <a:rPr lang="en-US">
                <a:cs typeface="Calibri Light"/>
              </a:rPr>
              <a:t>Memory Bandwidth versus Speed</a:t>
            </a:r>
          </a:p>
        </p:txBody>
      </p:sp>
      <p:sp>
        <p:nvSpPr>
          <p:cNvPr id="3" name="Text Placeholder 2">
            <a:extLst>
              <a:ext uri="{FF2B5EF4-FFF2-40B4-BE49-F238E27FC236}">
                <a16:creationId xmlns:a16="http://schemas.microsoft.com/office/drawing/2014/main" id="{1A283E7B-204C-4CA0-A722-F94EEDD5A354}"/>
              </a:ext>
            </a:extLst>
          </p:cNvPr>
          <p:cNvSpPr>
            <a:spLocks noGrp="1"/>
          </p:cNvSpPr>
          <p:nvPr>
            <p:ph type="body" idx="1"/>
          </p:nvPr>
        </p:nvSpPr>
        <p:spPr/>
        <p:txBody>
          <a:bodyPr/>
          <a:lstStyle/>
          <a:p>
            <a:r>
              <a:rPr lang="en-US">
                <a:cs typeface="Calibri"/>
              </a:rPr>
              <a:t>DDR Rating (bus speed)</a:t>
            </a:r>
            <a:endParaRPr lang="en-US"/>
          </a:p>
        </p:txBody>
      </p:sp>
      <p:sp>
        <p:nvSpPr>
          <p:cNvPr id="4" name="Content Placeholder 3">
            <a:extLst>
              <a:ext uri="{FF2B5EF4-FFF2-40B4-BE49-F238E27FC236}">
                <a16:creationId xmlns:a16="http://schemas.microsoft.com/office/drawing/2014/main" id="{3D6B5DB4-0CF4-431D-98D1-9F5932EB828D}"/>
              </a:ext>
            </a:extLst>
          </p:cNvPr>
          <p:cNvSpPr>
            <a:spLocks noGrp="1"/>
          </p:cNvSpPr>
          <p:nvPr>
            <p:ph sz="half" idx="2"/>
          </p:nvPr>
        </p:nvSpPr>
        <p:spPr/>
        <p:txBody>
          <a:bodyPr vert="horz" lIns="91440" tIns="45720" rIns="91440" bIns="45720" rtlCol="0" anchor="t">
            <a:normAutofit/>
          </a:bodyPr>
          <a:lstStyle/>
          <a:p>
            <a:pPr lvl="1"/>
            <a:r>
              <a:rPr lang="en-US">
                <a:cs typeface="Calibri"/>
              </a:rPr>
              <a:t>The number following the DDR-, DDR2-, and DDR3- prefixes is the data transfer rate (twice the bus frequency).</a:t>
            </a:r>
          </a:p>
          <a:p>
            <a:pPr lvl="1"/>
            <a:r>
              <a:rPr lang="en-US">
                <a:cs typeface="Calibri"/>
              </a:rPr>
              <a:t>For example, DDR-400 matches a bus frequency of 200 MHz; DDR2-800 has a bus frequency of 400 MHz; and DDR3-1600 has a bus frequency of 800 MHz.</a:t>
            </a:r>
            <a:endParaRPr lang="en-US"/>
          </a:p>
          <a:p>
            <a:pPr marL="0" indent="0">
              <a:buNone/>
            </a:pPr>
            <a:endParaRPr lang="en-US" dirty="0">
              <a:cs typeface="Calibri"/>
            </a:endParaRPr>
          </a:p>
        </p:txBody>
      </p:sp>
      <p:sp>
        <p:nvSpPr>
          <p:cNvPr id="5" name="Text Placeholder 4">
            <a:extLst>
              <a:ext uri="{FF2B5EF4-FFF2-40B4-BE49-F238E27FC236}">
                <a16:creationId xmlns:a16="http://schemas.microsoft.com/office/drawing/2014/main" id="{BA9EA562-736A-4299-9CE0-BF3FB22E7761}"/>
              </a:ext>
            </a:extLst>
          </p:cNvPr>
          <p:cNvSpPr>
            <a:spLocks noGrp="1"/>
          </p:cNvSpPr>
          <p:nvPr>
            <p:ph type="body" sz="quarter" idx="3"/>
          </p:nvPr>
        </p:nvSpPr>
        <p:spPr/>
        <p:txBody>
          <a:bodyPr/>
          <a:lstStyle/>
          <a:p>
            <a:r>
              <a:rPr lang="en-US">
                <a:cs typeface="Calibri"/>
              </a:rPr>
              <a:t>PC Rating (bandwidth MB/Sec)</a:t>
            </a:r>
            <a:endParaRPr lang="en-US"/>
          </a:p>
        </p:txBody>
      </p:sp>
      <p:sp>
        <p:nvSpPr>
          <p:cNvPr id="6" name="Content Placeholder 5">
            <a:extLst>
              <a:ext uri="{FF2B5EF4-FFF2-40B4-BE49-F238E27FC236}">
                <a16:creationId xmlns:a16="http://schemas.microsoft.com/office/drawing/2014/main" id="{A3D25F64-406A-4514-874D-2D4BFFFCAC26}"/>
              </a:ext>
            </a:extLst>
          </p:cNvPr>
          <p:cNvSpPr>
            <a:spLocks noGrp="1"/>
          </p:cNvSpPr>
          <p:nvPr>
            <p:ph sz="quarter" idx="4"/>
          </p:nvPr>
        </p:nvSpPr>
        <p:spPr/>
        <p:txBody>
          <a:bodyPr vert="horz" lIns="91440" tIns="45720" rIns="91440" bIns="45720" rtlCol="0" anchor="t">
            <a:normAutofit/>
          </a:bodyPr>
          <a:lstStyle/>
          <a:p>
            <a:pPr lvl="1"/>
            <a:r>
              <a:rPr lang="en-US">
                <a:cs typeface="Calibri"/>
              </a:rPr>
              <a:t>The bandwidth is 16 times the bus frequency, or 8 times the DDR- designation.</a:t>
            </a:r>
          </a:p>
          <a:p>
            <a:pPr lvl="1"/>
            <a:r>
              <a:rPr lang="en-US">
                <a:cs typeface="Calibri"/>
              </a:rPr>
              <a:t>For example, DDR-400 has a bandwidth of 3200 MB (PC-3200); DDR2-800 has a bandwidth of 6400 MB (PC-6400); and DDR3-1600 has a bandwidth of 12800 MB (PC-12800)</a:t>
            </a:r>
            <a:endParaRPr lang="en-US"/>
          </a:p>
        </p:txBody>
      </p:sp>
    </p:spTree>
    <p:extLst>
      <p:ext uri="{BB962C8B-B14F-4D97-AF65-F5344CB8AC3E}">
        <p14:creationId xmlns:p14="http://schemas.microsoft.com/office/powerpoint/2010/main" val="1506427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B2F80-724E-4EA7-A749-BCBA7BBA1B60}"/>
              </a:ext>
            </a:extLst>
          </p:cNvPr>
          <p:cNvSpPr>
            <a:spLocks noGrp="1"/>
          </p:cNvSpPr>
          <p:nvPr>
            <p:ph type="title"/>
          </p:nvPr>
        </p:nvSpPr>
        <p:spPr>
          <a:xfrm>
            <a:off x="839788" y="365125"/>
            <a:ext cx="10515600" cy="727916"/>
          </a:xfrm>
        </p:spPr>
        <p:txBody>
          <a:bodyPr/>
          <a:lstStyle/>
          <a:p>
            <a:pPr algn="ctr"/>
            <a:r>
              <a:rPr lang="en-US">
                <a:cs typeface="Calibri Light"/>
              </a:rPr>
              <a:t>Read Only Technology</a:t>
            </a:r>
          </a:p>
        </p:txBody>
      </p:sp>
      <p:sp>
        <p:nvSpPr>
          <p:cNvPr id="3" name="Text Placeholder 2">
            <a:extLst>
              <a:ext uri="{FF2B5EF4-FFF2-40B4-BE49-F238E27FC236}">
                <a16:creationId xmlns:a16="http://schemas.microsoft.com/office/drawing/2014/main" id="{F739F257-3E2F-440D-AE6F-70783EF4E7D3}"/>
              </a:ext>
            </a:extLst>
          </p:cNvPr>
          <p:cNvSpPr>
            <a:spLocks noGrp="1"/>
          </p:cNvSpPr>
          <p:nvPr>
            <p:ph type="body" idx="1"/>
          </p:nvPr>
        </p:nvSpPr>
        <p:spPr/>
        <p:txBody>
          <a:bodyPr/>
          <a:lstStyle/>
          <a:p>
            <a:r>
              <a:rPr lang="en-US">
                <a:solidFill>
                  <a:srgbClr val="FF0000"/>
                </a:solidFill>
                <a:cs typeface="Calibri"/>
              </a:rPr>
              <a:t>U</a:t>
            </a:r>
            <a:r>
              <a:rPr lang="en-US">
                <a:cs typeface="Calibri"/>
              </a:rPr>
              <a:t>nified </a:t>
            </a:r>
            <a:r>
              <a:rPr lang="en-US">
                <a:solidFill>
                  <a:srgbClr val="FF0000"/>
                </a:solidFill>
                <a:cs typeface="Calibri"/>
              </a:rPr>
              <a:t>E</a:t>
            </a:r>
            <a:r>
              <a:rPr lang="en-US">
                <a:cs typeface="Calibri"/>
              </a:rPr>
              <a:t>xtensible </a:t>
            </a:r>
            <a:r>
              <a:rPr lang="en-US">
                <a:solidFill>
                  <a:srgbClr val="FF0000"/>
                </a:solidFill>
                <a:cs typeface="Calibri"/>
              </a:rPr>
              <a:t>F</a:t>
            </a:r>
            <a:r>
              <a:rPr lang="en-US">
                <a:cs typeface="Calibri"/>
              </a:rPr>
              <a:t>irmware </a:t>
            </a:r>
            <a:r>
              <a:rPr lang="en-US">
                <a:solidFill>
                  <a:srgbClr val="FF0000"/>
                </a:solidFill>
                <a:cs typeface="Calibri"/>
              </a:rPr>
              <a:t>I</a:t>
            </a:r>
            <a:r>
              <a:rPr lang="en-US">
                <a:cs typeface="Calibri"/>
              </a:rPr>
              <a:t>nterface</a:t>
            </a:r>
            <a:endParaRPr lang="en-US"/>
          </a:p>
        </p:txBody>
      </p:sp>
      <p:sp>
        <p:nvSpPr>
          <p:cNvPr id="4" name="Content Placeholder 3">
            <a:extLst>
              <a:ext uri="{FF2B5EF4-FFF2-40B4-BE49-F238E27FC236}">
                <a16:creationId xmlns:a16="http://schemas.microsoft.com/office/drawing/2014/main" id="{4A411239-ACB4-42C0-A638-54FD78D6492A}"/>
              </a:ext>
            </a:extLst>
          </p:cNvPr>
          <p:cNvSpPr>
            <a:spLocks noGrp="1"/>
          </p:cNvSpPr>
          <p:nvPr>
            <p:ph sz="half" idx="2"/>
          </p:nvPr>
        </p:nvSpPr>
        <p:spPr/>
        <p:txBody>
          <a:bodyPr vert="horz" lIns="91440" tIns="45720" rIns="91440" bIns="45720" rtlCol="0" anchor="t">
            <a:normAutofit fontScale="55000" lnSpcReduction="20000"/>
          </a:bodyPr>
          <a:lstStyle/>
          <a:p>
            <a:pPr marL="0" indent="0">
              <a:buNone/>
            </a:pPr>
            <a:r>
              <a:rPr lang="en-US">
                <a:cs typeface="Calibri"/>
              </a:rPr>
              <a:t>The UEFI was designed to replace the BIOS. Important things about UEFI are: </a:t>
            </a:r>
            <a:endParaRPr lang="en-US"/>
          </a:p>
          <a:p>
            <a:r>
              <a:rPr lang="en-US">
                <a:cs typeface="Calibri"/>
              </a:rPr>
              <a:t>The UEFI is firmware.</a:t>
            </a:r>
            <a:endParaRPr lang="en-US"/>
          </a:p>
          <a:p>
            <a:r>
              <a:rPr lang="en-US">
                <a:cs typeface="Calibri"/>
              </a:rPr>
              <a:t>The UEFI program controls the startup process and loads the operating system into memory.</a:t>
            </a:r>
            <a:endParaRPr lang="en-US"/>
          </a:p>
          <a:p>
            <a:r>
              <a:rPr lang="en-US">
                <a:cs typeface="Calibri"/>
              </a:rPr>
              <a:t>The UEFI design improves the software interoperability and the address limitations of BIOS.</a:t>
            </a:r>
            <a:endParaRPr lang="en-US"/>
          </a:p>
          <a:p>
            <a:r>
              <a:rPr lang="en-US">
                <a:cs typeface="Calibri"/>
              </a:rPr>
              <a:t>The UEFI provides better security to protect against bootkit (malware attacks on the boot process) attacks.</a:t>
            </a:r>
            <a:endParaRPr lang="en-US"/>
          </a:p>
          <a:p>
            <a:r>
              <a:rPr lang="en-US">
                <a:cs typeface="Calibri"/>
              </a:rPr>
              <a:t>The UEFI provides faster startup times.</a:t>
            </a:r>
            <a:endParaRPr lang="en-US"/>
          </a:p>
          <a:p>
            <a:r>
              <a:rPr lang="en-US">
                <a:cs typeface="Calibri"/>
              </a:rPr>
              <a:t>The UEFI supports drives larger than 2.2 terabytes.</a:t>
            </a:r>
            <a:endParaRPr lang="en-US"/>
          </a:p>
          <a:p>
            <a:r>
              <a:rPr lang="en-US">
                <a:cs typeface="Calibri"/>
              </a:rPr>
              <a:t>The UEFI supports 64-bit firmware device drivers.</a:t>
            </a:r>
            <a:endParaRPr lang="en-US"/>
          </a:p>
          <a:p>
            <a:r>
              <a:rPr lang="en-US">
                <a:cs typeface="Calibri"/>
              </a:rPr>
              <a:t>The UEFI is compatible with both BIOS and UEFI hardware.</a:t>
            </a:r>
            <a:endParaRPr lang="en-US"/>
          </a:p>
        </p:txBody>
      </p:sp>
      <p:sp>
        <p:nvSpPr>
          <p:cNvPr id="5" name="Text Placeholder 4">
            <a:extLst>
              <a:ext uri="{FF2B5EF4-FFF2-40B4-BE49-F238E27FC236}">
                <a16:creationId xmlns:a16="http://schemas.microsoft.com/office/drawing/2014/main" id="{7205B244-B52A-46A6-883A-11412B65DDCE}"/>
              </a:ext>
            </a:extLst>
          </p:cNvPr>
          <p:cNvSpPr>
            <a:spLocks noGrp="1"/>
          </p:cNvSpPr>
          <p:nvPr>
            <p:ph type="body" sz="quarter" idx="3"/>
          </p:nvPr>
        </p:nvSpPr>
        <p:spPr/>
        <p:txBody>
          <a:bodyPr/>
          <a:lstStyle/>
          <a:p>
            <a:r>
              <a:rPr lang="en-US">
                <a:solidFill>
                  <a:srgbClr val="FF0000"/>
                </a:solidFill>
                <a:cs typeface="Calibri"/>
              </a:rPr>
              <a:t>B</a:t>
            </a:r>
            <a:r>
              <a:rPr lang="en-US">
                <a:cs typeface="Calibri"/>
              </a:rPr>
              <a:t>asic </a:t>
            </a:r>
            <a:r>
              <a:rPr lang="en-US">
                <a:solidFill>
                  <a:srgbClr val="FF0000"/>
                </a:solidFill>
                <a:cs typeface="Calibri"/>
              </a:rPr>
              <a:t>I</a:t>
            </a:r>
            <a:r>
              <a:rPr lang="en-US">
                <a:cs typeface="Calibri"/>
              </a:rPr>
              <a:t>nput </a:t>
            </a:r>
            <a:r>
              <a:rPr lang="en-US">
                <a:solidFill>
                  <a:srgbClr val="FF0000"/>
                </a:solidFill>
                <a:cs typeface="Calibri"/>
              </a:rPr>
              <a:t>O</a:t>
            </a:r>
            <a:r>
              <a:rPr lang="en-US">
                <a:cs typeface="Calibri"/>
              </a:rPr>
              <a:t>utput </a:t>
            </a:r>
            <a:r>
              <a:rPr lang="en-US">
                <a:solidFill>
                  <a:srgbClr val="FF0000"/>
                </a:solidFill>
                <a:cs typeface="Calibri"/>
              </a:rPr>
              <a:t>S</a:t>
            </a:r>
            <a:r>
              <a:rPr lang="en-US">
                <a:cs typeface="Calibri"/>
              </a:rPr>
              <a:t>ystem</a:t>
            </a:r>
            <a:endParaRPr lang="en-US"/>
          </a:p>
        </p:txBody>
      </p:sp>
      <p:sp>
        <p:nvSpPr>
          <p:cNvPr id="6" name="Content Placeholder 5">
            <a:extLst>
              <a:ext uri="{FF2B5EF4-FFF2-40B4-BE49-F238E27FC236}">
                <a16:creationId xmlns:a16="http://schemas.microsoft.com/office/drawing/2014/main" id="{22B047C2-650A-449C-A3CD-6DCB3018F3E3}"/>
              </a:ext>
            </a:extLst>
          </p:cNvPr>
          <p:cNvSpPr>
            <a:spLocks noGrp="1"/>
          </p:cNvSpPr>
          <p:nvPr>
            <p:ph sz="quarter" idx="4"/>
          </p:nvPr>
        </p:nvSpPr>
        <p:spPr/>
        <p:txBody>
          <a:bodyPr vert="horz" lIns="91440" tIns="45720" rIns="91440" bIns="45720" rtlCol="0" anchor="t">
            <a:normAutofit fontScale="55000" lnSpcReduction="20000"/>
          </a:bodyPr>
          <a:lstStyle/>
          <a:p>
            <a:pPr>
              <a:buNone/>
            </a:pPr>
            <a:r>
              <a:rPr lang="en-US">
                <a:cs typeface="Calibri" panose="020F0502020204030204"/>
              </a:rPr>
              <a:t>The BIOS is a legacy program stored in a read-only memory (ROM) chip that the CPU automatically loads and executes when it receives power. Important things to know about the BIOS are: </a:t>
            </a:r>
            <a:endParaRPr lang="en-US"/>
          </a:p>
          <a:p>
            <a:pPr>
              <a:buFont typeface="Arial"/>
              <a:buChar char="•"/>
            </a:pPr>
            <a:r>
              <a:rPr lang="en-US">
                <a:cs typeface="Calibri" panose="020F0502020204030204"/>
              </a:rPr>
              <a:t>The BIOS program controls the startup process and loads the operating system into memory.</a:t>
            </a:r>
            <a:endParaRPr lang="en-US"/>
          </a:p>
          <a:p>
            <a:pPr>
              <a:buFont typeface="Arial"/>
              <a:buChar char="•"/>
            </a:pPr>
            <a:r>
              <a:rPr lang="en-US">
                <a:cs typeface="Calibri" panose="020F0502020204030204"/>
              </a:rPr>
              <a:t>The BIOS is firmware.</a:t>
            </a:r>
            <a:endParaRPr lang="en-US"/>
          </a:p>
          <a:p>
            <a:pPr>
              <a:buFont typeface="Arial"/>
              <a:buChar char="•"/>
            </a:pPr>
            <a:r>
              <a:rPr lang="en-US">
                <a:cs typeface="Calibri" panose="020F0502020204030204"/>
              </a:rPr>
              <a:t>You should frequently check for BIOS updates from the manufacturer. Updating the BIOS (called flashing the BIOS) makes new features available, such as allowing the BIOS to recognize newer hardware devices.</a:t>
            </a:r>
            <a:endParaRPr lang="en-US"/>
          </a:p>
          <a:p>
            <a:pPr>
              <a:buFont typeface="Arial"/>
              <a:buChar char="•"/>
            </a:pPr>
            <a:r>
              <a:rPr lang="en-US">
                <a:cs typeface="Calibri" panose="020F0502020204030204"/>
              </a:rPr>
              <a:t>Most BIOS chips vary from 265 KB to 1 MB in size.</a:t>
            </a:r>
            <a:endParaRPr lang="en-US"/>
          </a:p>
          <a:p>
            <a:pPr marL="0" indent="0">
              <a:buNone/>
            </a:pPr>
            <a:endParaRPr lang="en-US" dirty="0">
              <a:cs typeface="Calibri"/>
            </a:endParaRPr>
          </a:p>
        </p:txBody>
      </p:sp>
    </p:spTree>
    <p:extLst>
      <p:ext uri="{BB962C8B-B14F-4D97-AF65-F5344CB8AC3E}">
        <p14:creationId xmlns:p14="http://schemas.microsoft.com/office/powerpoint/2010/main" val="113488820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B2F80-724E-4EA7-A749-BCBA7BBA1B60}"/>
              </a:ext>
            </a:extLst>
          </p:cNvPr>
          <p:cNvSpPr>
            <a:spLocks noGrp="1"/>
          </p:cNvSpPr>
          <p:nvPr>
            <p:ph type="title"/>
          </p:nvPr>
        </p:nvSpPr>
        <p:spPr>
          <a:xfrm>
            <a:off x="839788" y="365125"/>
            <a:ext cx="10515600" cy="727916"/>
          </a:xfrm>
        </p:spPr>
        <p:txBody>
          <a:bodyPr/>
          <a:lstStyle/>
          <a:p>
            <a:pPr algn="ctr"/>
            <a:r>
              <a:rPr lang="en-US">
                <a:cs typeface="Calibri Light"/>
              </a:rPr>
              <a:t>Read Only Technology</a:t>
            </a:r>
          </a:p>
        </p:txBody>
      </p:sp>
      <p:sp>
        <p:nvSpPr>
          <p:cNvPr id="3" name="Text Placeholder 2">
            <a:extLst>
              <a:ext uri="{FF2B5EF4-FFF2-40B4-BE49-F238E27FC236}">
                <a16:creationId xmlns:a16="http://schemas.microsoft.com/office/drawing/2014/main" id="{F739F257-3E2F-440D-AE6F-70783EF4E7D3}"/>
              </a:ext>
            </a:extLst>
          </p:cNvPr>
          <p:cNvSpPr>
            <a:spLocks noGrp="1"/>
          </p:cNvSpPr>
          <p:nvPr>
            <p:ph type="body" idx="1"/>
          </p:nvPr>
        </p:nvSpPr>
        <p:spPr/>
        <p:txBody>
          <a:bodyPr/>
          <a:lstStyle/>
          <a:p>
            <a:pPr algn="ctr"/>
            <a:r>
              <a:rPr lang="en-US">
                <a:solidFill>
                  <a:srgbClr val="FF0000"/>
                </a:solidFill>
                <a:cs typeface="Calibri"/>
              </a:rPr>
              <a:t>E</a:t>
            </a:r>
            <a:r>
              <a:rPr lang="en-US">
                <a:cs typeface="Calibri"/>
              </a:rPr>
              <a:t>lectrically </a:t>
            </a:r>
            <a:r>
              <a:rPr lang="en-US">
                <a:solidFill>
                  <a:srgbClr val="FF0000"/>
                </a:solidFill>
                <a:cs typeface="Calibri"/>
              </a:rPr>
              <a:t>E</a:t>
            </a:r>
            <a:r>
              <a:rPr lang="en-US">
                <a:cs typeface="Calibri"/>
              </a:rPr>
              <a:t>rasable </a:t>
            </a:r>
            <a:r>
              <a:rPr lang="en-US">
                <a:solidFill>
                  <a:srgbClr val="FF0000"/>
                </a:solidFill>
                <a:cs typeface="Calibri"/>
              </a:rPr>
              <a:t>P</a:t>
            </a:r>
            <a:r>
              <a:rPr lang="en-US">
                <a:cs typeface="Calibri"/>
              </a:rPr>
              <a:t>rogrammable </a:t>
            </a:r>
            <a:r>
              <a:rPr lang="en-US">
                <a:solidFill>
                  <a:srgbClr val="FF0000"/>
                </a:solidFill>
                <a:cs typeface="Calibri"/>
              </a:rPr>
              <a:t>ROM</a:t>
            </a:r>
            <a:endParaRPr lang="en-US" dirty="0">
              <a:solidFill>
                <a:srgbClr val="FF0000"/>
              </a:solidFill>
              <a:cs typeface="Calibri"/>
            </a:endParaRPr>
          </a:p>
        </p:txBody>
      </p:sp>
      <p:sp>
        <p:nvSpPr>
          <p:cNvPr id="4" name="Content Placeholder 3">
            <a:extLst>
              <a:ext uri="{FF2B5EF4-FFF2-40B4-BE49-F238E27FC236}">
                <a16:creationId xmlns:a16="http://schemas.microsoft.com/office/drawing/2014/main" id="{4A411239-ACB4-42C0-A638-54FD78D6492A}"/>
              </a:ext>
            </a:extLst>
          </p:cNvPr>
          <p:cNvSpPr>
            <a:spLocks noGrp="1"/>
          </p:cNvSpPr>
          <p:nvPr>
            <p:ph sz="half" idx="2"/>
          </p:nvPr>
        </p:nvSpPr>
        <p:spPr/>
        <p:txBody>
          <a:bodyPr vert="horz" lIns="91440" tIns="45720" rIns="91440" bIns="45720" rtlCol="0" anchor="t">
            <a:normAutofit fontScale="70000" lnSpcReduction="20000"/>
          </a:bodyPr>
          <a:lstStyle/>
          <a:p>
            <a:pPr>
              <a:buNone/>
            </a:pPr>
            <a:r>
              <a:rPr lang="en-US">
                <a:cs typeface="Calibri"/>
              </a:rPr>
              <a:t>The EEPROM is a RAM chip that replaced the CMOS chip. Important things about EEPROM are: </a:t>
            </a:r>
            <a:endParaRPr lang="en-US"/>
          </a:p>
          <a:p>
            <a:pPr>
              <a:buFont typeface="Arial"/>
              <a:buChar char="•"/>
            </a:pPr>
            <a:r>
              <a:rPr lang="en-US">
                <a:cs typeface="Calibri"/>
              </a:rPr>
              <a:t>EEPROM is a type of non-volatile memory used in computers and other electronic devices to store relatively small amounts of data.</a:t>
            </a:r>
            <a:endParaRPr lang="en-US"/>
          </a:p>
          <a:p>
            <a:pPr>
              <a:buFont typeface="Arial"/>
              <a:buChar char="•"/>
            </a:pPr>
            <a:r>
              <a:rPr lang="en-US">
                <a:cs typeface="Calibri"/>
              </a:rPr>
              <a:t>EEPROM allows individual bytes to be erased and reprogrammed.</a:t>
            </a:r>
            <a:endParaRPr lang="en-US"/>
          </a:p>
          <a:p>
            <a:pPr>
              <a:buFont typeface="Arial"/>
              <a:buChar char="•"/>
            </a:pPr>
            <a:r>
              <a:rPr lang="en-US">
                <a:cs typeface="Calibri"/>
              </a:rPr>
              <a:t>EEPROM replaced EPROM chips and are used for computer BIOS built after 1994.</a:t>
            </a:r>
            <a:endParaRPr lang="en-US"/>
          </a:p>
          <a:p>
            <a:pPr marL="0" indent="0">
              <a:buNone/>
            </a:pPr>
            <a:r>
              <a:rPr lang="en-US">
                <a:cs typeface="Calibri"/>
              </a:rPr>
              <a:t>EEPROM chips allow you to update the BIOS/UEFI in your computer without having to open the computer and remove any chips.</a:t>
            </a:r>
            <a:endParaRPr lang="en-US"/>
          </a:p>
        </p:txBody>
      </p:sp>
      <p:sp>
        <p:nvSpPr>
          <p:cNvPr id="5" name="Text Placeholder 4">
            <a:extLst>
              <a:ext uri="{FF2B5EF4-FFF2-40B4-BE49-F238E27FC236}">
                <a16:creationId xmlns:a16="http://schemas.microsoft.com/office/drawing/2014/main" id="{7205B244-B52A-46A6-883A-11412B65DDCE}"/>
              </a:ext>
            </a:extLst>
          </p:cNvPr>
          <p:cNvSpPr>
            <a:spLocks noGrp="1"/>
          </p:cNvSpPr>
          <p:nvPr>
            <p:ph type="body" sz="quarter" idx="3"/>
          </p:nvPr>
        </p:nvSpPr>
        <p:spPr/>
        <p:txBody>
          <a:bodyPr/>
          <a:lstStyle/>
          <a:p>
            <a:pPr algn="ctr"/>
            <a:r>
              <a:rPr lang="en-US">
                <a:solidFill>
                  <a:srgbClr val="FF0000"/>
                </a:solidFill>
                <a:cs typeface="Calibri"/>
              </a:rPr>
              <a:t>C</a:t>
            </a:r>
            <a:r>
              <a:rPr lang="en-US">
                <a:cs typeface="Calibri"/>
              </a:rPr>
              <a:t>omplementary </a:t>
            </a:r>
            <a:r>
              <a:rPr lang="en-US">
                <a:solidFill>
                  <a:srgbClr val="FF0000"/>
                </a:solidFill>
                <a:cs typeface="Calibri"/>
              </a:rPr>
              <a:t>M</a:t>
            </a:r>
            <a:r>
              <a:rPr lang="en-US">
                <a:cs typeface="Calibri"/>
              </a:rPr>
              <a:t>etal-</a:t>
            </a:r>
            <a:r>
              <a:rPr lang="en-US">
                <a:solidFill>
                  <a:srgbClr val="FF0000"/>
                </a:solidFill>
                <a:cs typeface="Calibri"/>
              </a:rPr>
              <a:t>O</a:t>
            </a:r>
            <a:r>
              <a:rPr lang="en-US">
                <a:cs typeface="Calibri"/>
              </a:rPr>
              <a:t>xide </a:t>
            </a:r>
            <a:r>
              <a:rPr lang="en-US">
                <a:solidFill>
                  <a:srgbClr val="FF0000"/>
                </a:solidFill>
                <a:cs typeface="Calibri"/>
              </a:rPr>
              <a:t>S</a:t>
            </a:r>
            <a:r>
              <a:rPr lang="en-US">
                <a:cs typeface="Calibri"/>
              </a:rPr>
              <a:t>emiconductor</a:t>
            </a:r>
          </a:p>
        </p:txBody>
      </p:sp>
      <p:sp>
        <p:nvSpPr>
          <p:cNvPr id="6" name="Content Placeholder 5">
            <a:extLst>
              <a:ext uri="{FF2B5EF4-FFF2-40B4-BE49-F238E27FC236}">
                <a16:creationId xmlns:a16="http://schemas.microsoft.com/office/drawing/2014/main" id="{22B047C2-650A-449C-A3CD-6DCB3018F3E3}"/>
              </a:ext>
            </a:extLst>
          </p:cNvPr>
          <p:cNvSpPr>
            <a:spLocks noGrp="1"/>
          </p:cNvSpPr>
          <p:nvPr>
            <p:ph sz="quarter" idx="4"/>
          </p:nvPr>
        </p:nvSpPr>
        <p:spPr/>
        <p:txBody>
          <a:bodyPr vert="horz" lIns="91440" tIns="45720" rIns="91440" bIns="45720" rtlCol="0" anchor="t">
            <a:normAutofit fontScale="70000" lnSpcReduction="20000"/>
          </a:bodyPr>
          <a:lstStyle/>
          <a:p>
            <a:pPr>
              <a:buNone/>
            </a:pPr>
            <a:r>
              <a:rPr lang="en-US">
                <a:cs typeface="Calibri"/>
              </a:rPr>
              <a:t>CMOS is legacy computer chip technology that has become a general term used for the program that stores important system information related to the starting of a computer. It is often used synonymously with BIOS. Data held in CMOS includes the hard disk type and configuration, the order of boot devices, and other configurable settings related to the system hardware</a:t>
            </a:r>
            <a:endParaRPr lang="en-US"/>
          </a:p>
          <a:p>
            <a:r>
              <a:rPr lang="en-US">
                <a:cs typeface="Calibri"/>
              </a:rPr>
              <a:t>Change the data stored using an editor built into the BIOS</a:t>
            </a:r>
            <a:endParaRPr lang="en-US" dirty="0">
              <a:cs typeface="Calibri"/>
            </a:endParaRPr>
          </a:p>
          <a:p>
            <a:r>
              <a:rPr lang="en-US">
                <a:cs typeface="Calibri"/>
              </a:rPr>
              <a:t>Used to keep the real time clock running</a:t>
            </a:r>
            <a:endParaRPr lang="en-US" dirty="0">
              <a:cs typeface="Calibri"/>
            </a:endParaRPr>
          </a:p>
          <a:p>
            <a:pPr marL="0" indent="0">
              <a:buNone/>
            </a:pPr>
            <a:endParaRPr lang="en-US" dirty="0">
              <a:cs typeface="Calibri"/>
            </a:endParaRPr>
          </a:p>
        </p:txBody>
      </p:sp>
    </p:spTree>
    <p:extLst>
      <p:ext uri="{BB962C8B-B14F-4D97-AF65-F5344CB8AC3E}">
        <p14:creationId xmlns:p14="http://schemas.microsoft.com/office/powerpoint/2010/main" val="148153473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BCD9D9-EF5F-4299-843E-801BAFF4D137}"/>
              </a:ext>
            </a:extLst>
          </p:cNvPr>
          <p:cNvSpPr>
            <a:spLocks noGrp="1"/>
          </p:cNvSpPr>
          <p:nvPr>
            <p:ph type="title"/>
          </p:nvPr>
        </p:nvSpPr>
        <p:spPr/>
        <p:txBody>
          <a:bodyPr/>
          <a:lstStyle/>
          <a:p>
            <a:pPr algn="ctr"/>
            <a:r>
              <a:rPr lang="en-US">
                <a:cs typeface="Calibri Light"/>
              </a:rPr>
              <a:t>Video Cards</a:t>
            </a:r>
          </a:p>
        </p:txBody>
      </p:sp>
      <p:sp>
        <p:nvSpPr>
          <p:cNvPr id="3" name="Text Placeholder 2">
            <a:extLst>
              <a:ext uri="{FF2B5EF4-FFF2-40B4-BE49-F238E27FC236}">
                <a16:creationId xmlns:a16="http://schemas.microsoft.com/office/drawing/2014/main" id="{D2F810EB-6E22-40C5-A8DD-9BD1A3888C60}"/>
              </a:ext>
            </a:extLst>
          </p:cNvPr>
          <p:cNvSpPr>
            <a:spLocks noGrp="1"/>
          </p:cNvSpPr>
          <p:nvPr>
            <p:ph type="body" idx="1"/>
          </p:nvPr>
        </p:nvSpPr>
        <p:spPr/>
        <p:txBody>
          <a:bodyPr/>
          <a:lstStyle/>
          <a:p>
            <a:r>
              <a:rPr lang="en-US">
                <a:cs typeface="Calibri"/>
              </a:rPr>
              <a:t>Integrated</a:t>
            </a:r>
            <a:endParaRPr lang="en-US"/>
          </a:p>
        </p:txBody>
      </p:sp>
      <p:sp>
        <p:nvSpPr>
          <p:cNvPr id="4" name="Content Placeholder 3">
            <a:extLst>
              <a:ext uri="{FF2B5EF4-FFF2-40B4-BE49-F238E27FC236}">
                <a16:creationId xmlns:a16="http://schemas.microsoft.com/office/drawing/2014/main" id="{53795F34-D5D0-4933-AD0E-100DCB0BB2B1}"/>
              </a:ext>
            </a:extLst>
          </p:cNvPr>
          <p:cNvSpPr>
            <a:spLocks noGrp="1"/>
          </p:cNvSpPr>
          <p:nvPr>
            <p:ph sz="half" idx="2"/>
          </p:nvPr>
        </p:nvSpPr>
        <p:spPr/>
        <p:txBody>
          <a:bodyPr vert="horz" lIns="91440" tIns="45720" rIns="91440" bIns="45720" rtlCol="0" anchor="t">
            <a:normAutofit/>
          </a:bodyPr>
          <a:lstStyle/>
          <a:p>
            <a:pPr lvl="1"/>
            <a:r>
              <a:rPr lang="en-US">
                <a:cs typeface="Calibri"/>
              </a:rPr>
              <a:t>Integrate the GPU with another hardware component (e.g., a motherboard or CPU)</a:t>
            </a:r>
          </a:p>
          <a:p>
            <a:pPr lvl="1"/>
            <a:r>
              <a:rPr lang="en-US">
                <a:cs typeface="Calibri"/>
              </a:rPr>
              <a:t>Share system memory for graphic processing</a:t>
            </a:r>
            <a:endParaRPr lang="en-US"/>
          </a:p>
          <a:p>
            <a:pPr lvl="1"/>
            <a:r>
              <a:rPr lang="en-US">
                <a:cs typeface="Calibri"/>
              </a:rPr>
              <a:t>Are much cheaper than dedicated video cards, but are also less powerful</a:t>
            </a:r>
            <a:endParaRPr lang="en-US"/>
          </a:p>
          <a:p>
            <a:pPr marL="0" indent="0">
              <a:buNone/>
            </a:pPr>
            <a:endParaRPr lang="en-US" dirty="0">
              <a:cs typeface="Calibri"/>
            </a:endParaRPr>
          </a:p>
        </p:txBody>
      </p:sp>
      <p:sp>
        <p:nvSpPr>
          <p:cNvPr id="5" name="Text Placeholder 4">
            <a:extLst>
              <a:ext uri="{FF2B5EF4-FFF2-40B4-BE49-F238E27FC236}">
                <a16:creationId xmlns:a16="http://schemas.microsoft.com/office/drawing/2014/main" id="{7982E6CA-1EB0-4876-8F96-4041CEFD71F0}"/>
              </a:ext>
            </a:extLst>
          </p:cNvPr>
          <p:cNvSpPr>
            <a:spLocks noGrp="1"/>
          </p:cNvSpPr>
          <p:nvPr>
            <p:ph type="body" sz="quarter" idx="3"/>
          </p:nvPr>
        </p:nvSpPr>
        <p:spPr/>
        <p:txBody>
          <a:bodyPr/>
          <a:lstStyle/>
          <a:p>
            <a:r>
              <a:rPr lang="en-US">
                <a:cs typeface="Calibri"/>
              </a:rPr>
              <a:t>Dedicated</a:t>
            </a:r>
            <a:endParaRPr lang="en-US"/>
          </a:p>
        </p:txBody>
      </p:sp>
      <p:sp>
        <p:nvSpPr>
          <p:cNvPr id="6" name="Content Placeholder 5">
            <a:extLst>
              <a:ext uri="{FF2B5EF4-FFF2-40B4-BE49-F238E27FC236}">
                <a16:creationId xmlns:a16="http://schemas.microsoft.com/office/drawing/2014/main" id="{76A5A6FC-28F6-472D-AE59-48BE0FDE7014}"/>
              </a:ext>
            </a:extLst>
          </p:cNvPr>
          <p:cNvSpPr>
            <a:spLocks noGrp="1"/>
          </p:cNvSpPr>
          <p:nvPr>
            <p:ph sz="quarter" idx="4"/>
          </p:nvPr>
        </p:nvSpPr>
        <p:spPr/>
        <p:txBody>
          <a:bodyPr vert="horz" lIns="91440" tIns="45720" rIns="91440" bIns="45720" rtlCol="0" anchor="t">
            <a:normAutofit/>
          </a:bodyPr>
          <a:lstStyle/>
          <a:p>
            <a:pPr lvl="1"/>
            <a:r>
              <a:rPr lang="en-US">
                <a:cs typeface="Calibri"/>
              </a:rPr>
              <a:t>Are installed in an expansion slot on the motherboard</a:t>
            </a:r>
          </a:p>
          <a:p>
            <a:pPr lvl="1"/>
            <a:r>
              <a:rPr lang="en-US">
                <a:cs typeface="Calibri"/>
              </a:rPr>
              <a:t>Have a graphics processing unit (GPU) and a dedicated, high-speed video memory bank</a:t>
            </a:r>
            <a:endParaRPr lang="en-US"/>
          </a:p>
          <a:p>
            <a:pPr lvl="1"/>
            <a:r>
              <a:rPr lang="en-US">
                <a:cs typeface="Calibri"/>
              </a:rPr>
              <a:t>Are more powerful than integrated video cards, but are also more expensive</a:t>
            </a:r>
            <a:endParaRPr lang="en-US"/>
          </a:p>
          <a:p>
            <a:pPr marL="0" indent="0">
              <a:buNone/>
            </a:pPr>
            <a:endParaRPr lang="en-US" dirty="0">
              <a:cs typeface="Calibri"/>
            </a:endParaRPr>
          </a:p>
        </p:txBody>
      </p:sp>
    </p:spTree>
    <p:extLst>
      <p:ext uri="{BB962C8B-B14F-4D97-AF65-F5344CB8AC3E}">
        <p14:creationId xmlns:p14="http://schemas.microsoft.com/office/powerpoint/2010/main" val="13057525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815A2-F41C-4313-A4B5-D6C9C8EA0230}"/>
              </a:ext>
            </a:extLst>
          </p:cNvPr>
          <p:cNvSpPr>
            <a:spLocks noGrp="1"/>
          </p:cNvSpPr>
          <p:nvPr>
            <p:ph type="title"/>
          </p:nvPr>
        </p:nvSpPr>
        <p:spPr>
          <a:xfrm>
            <a:off x="838200" y="365125"/>
            <a:ext cx="10515600" cy="727916"/>
          </a:xfrm>
        </p:spPr>
        <p:txBody>
          <a:bodyPr/>
          <a:lstStyle/>
          <a:p>
            <a:pPr algn="ctr"/>
            <a:r>
              <a:rPr lang="en-US">
                <a:cs typeface="Calibri Light"/>
              </a:rPr>
              <a:t>Characteristics of Video Cards</a:t>
            </a:r>
          </a:p>
        </p:txBody>
      </p:sp>
      <p:sp>
        <p:nvSpPr>
          <p:cNvPr id="3" name="Content Placeholder 2">
            <a:extLst>
              <a:ext uri="{FF2B5EF4-FFF2-40B4-BE49-F238E27FC236}">
                <a16:creationId xmlns:a16="http://schemas.microsoft.com/office/drawing/2014/main" id="{637C27D8-9F57-46C4-8576-E79C2962F2B6}"/>
              </a:ext>
            </a:extLst>
          </p:cNvPr>
          <p:cNvSpPr>
            <a:spLocks noGrp="1"/>
          </p:cNvSpPr>
          <p:nvPr>
            <p:ph idx="1"/>
          </p:nvPr>
        </p:nvSpPr>
        <p:spPr>
          <a:xfrm>
            <a:off x="838200" y="1227978"/>
            <a:ext cx="10515600" cy="4948985"/>
          </a:xfrm>
        </p:spPr>
        <p:txBody>
          <a:bodyPr vert="horz" lIns="91440" tIns="45720" rIns="91440" bIns="45720" rtlCol="0" anchor="t">
            <a:normAutofit/>
          </a:bodyPr>
          <a:lstStyle/>
          <a:p>
            <a:pPr marL="0" indent="0">
              <a:buNone/>
            </a:pPr>
            <a:r>
              <a:rPr lang="en-US">
                <a:cs typeface="Calibri" panose="020F0502020204030204"/>
              </a:rPr>
              <a:t>Display Connectors: VGA, DVI, HDMI, Display Port</a:t>
            </a:r>
          </a:p>
          <a:p>
            <a:pPr marL="0" indent="0">
              <a:buNone/>
            </a:pPr>
            <a:r>
              <a:rPr lang="en-US">
                <a:cs typeface="Calibri" panose="020F0502020204030204"/>
              </a:rPr>
              <a:t>Display Quality: Resolution (Number of pixels displayed on screen) and Refresh rate (how many times an image is redrawn on screen per sec)</a:t>
            </a:r>
          </a:p>
          <a:p>
            <a:pPr marL="0" indent="0">
              <a:buNone/>
            </a:pPr>
            <a:r>
              <a:rPr lang="en-US">
                <a:cs typeface="Calibri" panose="020F0502020204030204"/>
              </a:rPr>
              <a:t>Processing: Dedicated GPU will outperform an Integrated CPU</a:t>
            </a:r>
          </a:p>
          <a:p>
            <a:pPr marL="0" indent="0">
              <a:buNone/>
            </a:pPr>
            <a:r>
              <a:rPr lang="en-US" dirty="0">
                <a:cs typeface="Calibri" panose="020F0502020204030204"/>
              </a:rPr>
              <a:t>Memory: Dedicated utilizes GDDR memory (3/5/6); Integrated uses </a:t>
            </a:r>
            <a:r>
              <a:rPr lang="en-US">
                <a:cs typeface="Calibri" panose="020F0502020204030204"/>
              </a:rPr>
              <a:t>DDR main memory (3 / 4)</a:t>
            </a:r>
          </a:p>
          <a:p>
            <a:pPr marL="0" indent="0">
              <a:buNone/>
            </a:pPr>
            <a:r>
              <a:rPr lang="en-US">
                <a:cs typeface="Calibri" panose="020F0502020204030204"/>
              </a:rPr>
              <a:t>Bus: PCI Express (PCIe) X16 or PCI / AGP (legacy)</a:t>
            </a:r>
          </a:p>
          <a:p>
            <a:pPr marL="0" indent="0">
              <a:buNone/>
            </a:pPr>
            <a:r>
              <a:rPr lang="en-US">
                <a:cs typeface="Calibri" panose="020F0502020204030204"/>
              </a:rPr>
              <a:t>Multi-GPU: NVidia – SLI / AMD – Crossfire</a:t>
            </a:r>
          </a:p>
          <a:p>
            <a:pPr marL="0" indent="0">
              <a:buNone/>
            </a:pPr>
            <a:r>
              <a:rPr lang="en-US">
                <a:cs typeface="Calibri" panose="020F0502020204030204"/>
              </a:rPr>
              <a:t>HDCP (Digital Content Protection) - prevents piracy by encoding</a:t>
            </a:r>
            <a:endParaRPr lang="en-US" dirty="0">
              <a:cs typeface="Calibri"/>
            </a:endParaRPr>
          </a:p>
        </p:txBody>
      </p:sp>
    </p:spTree>
    <p:extLst>
      <p:ext uri="{BB962C8B-B14F-4D97-AF65-F5344CB8AC3E}">
        <p14:creationId xmlns:p14="http://schemas.microsoft.com/office/powerpoint/2010/main" val="37889441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154FC-F329-4FB9-9CAC-686243A506D2}"/>
              </a:ext>
            </a:extLst>
          </p:cNvPr>
          <p:cNvSpPr>
            <a:spLocks noGrp="1"/>
          </p:cNvSpPr>
          <p:nvPr>
            <p:ph type="title"/>
          </p:nvPr>
        </p:nvSpPr>
        <p:spPr>
          <a:xfrm>
            <a:off x="838200" y="365125"/>
            <a:ext cx="10515600" cy="795152"/>
          </a:xfrm>
        </p:spPr>
        <p:txBody>
          <a:bodyPr/>
          <a:lstStyle/>
          <a:p>
            <a:pPr algn="ctr"/>
            <a:r>
              <a:rPr lang="en-US">
                <a:cs typeface="Calibri Light"/>
              </a:rPr>
              <a:t>Characteristics of Sound Cards</a:t>
            </a:r>
          </a:p>
        </p:txBody>
      </p:sp>
      <p:sp>
        <p:nvSpPr>
          <p:cNvPr id="3" name="Content Placeholder 2">
            <a:extLst>
              <a:ext uri="{FF2B5EF4-FFF2-40B4-BE49-F238E27FC236}">
                <a16:creationId xmlns:a16="http://schemas.microsoft.com/office/drawing/2014/main" id="{749E83E4-5FEF-494A-9865-B4F3CF5A1A8D}"/>
              </a:ext>
            </a:extLst>
          </p:cNvPr>
          <p:cNvSpPr>
            <a:spLocks noGrp="1"/>
          </p:cNvSpPr>
          <p:nvPr>
            <p:ph idx="1"/>
          </p:nvPr>
        </p:nvSpPr>
        <p:spPr>
          <a:xfrm>
            <a:off x="838200" y="1205567"/>
            <a:ext cx="10515600" cy="4971396"/>
          </a:xfrm>
        </p:spPr>
        <p:txBody>
          <a:bodyPr vert="horz" lIns="91440" tIns="45720" rIns="91440" bIns="45720" rtlCol="0" anchor="t">
            <a:normAutofit lnSpcReduction="10000"/>
          </a:bodyPr>
          <a:lstStyle/>
          <a:p>
            <a:r>
              <a:rPr lang="en-US">
                <a:cs typeface="Calibri" panose="020F0502020204030204"/>
              </a:rPr>
              <a:t>Utilize a custom CPU called a Digital Signal Processor (DSP)</a:t>
            </a:r>
          </a:p>
          <a:p>
            <a:r>
              <a:rPr lang="en-US">
                <a:cs typeface="Calibri" panose="020F0502020204030204"/>
              </a:rPr>
              <a:t>Convert analog signals to digital to be manipulated and back to analog to play</a:t>
            </a:r>
            <a:endParaRPr lang="en-US" dirty="0">
              <a:cs typeface="Calibri" panose="020F0502020204030204"/>
            </a:endParaRPr>
          </a:p>
          <a:p>
            <a:r>
              <a:rPr lang="en-US">
                <a:cs typeface="Calibri" panose="020F0502020204030204"/>
              </a:rPr>
              <a:t>Typically integrated through mini-PCIe bus on the mothboard or PCIe X1 expansion bus</a:t>
            </a:r>
            <a:endParaRPr lang="en-US" dirty="0">
              <a:cs typeface="Calibri" panose="020F0502020204030204"/>
            </a:endParaRPr>
          </a:p>
          <a:p>
            <a:r>
              <a:rPr lang="en-US">
                <a:cs typeface="Calibri" panose="020F0502020204030204"/>
              </a:rPr>
              <a:t>Channels allows audio to be split left and right. 2ch – stereo, 4ch – quadraphonic, 5.1ch and 7.1 are surround sound</a:t>
            </a:r>
            <a:endParaRPr lang="en-US" dirty="0">
              <a:cs typeface="Calibri" panose="020F0502020204030204"/>
            </a:endParaRPr>
          </a:p>
          <a:p>
            <a:r>
              <a:rPr lang="en-US">
                <a:cs typeface="Calibri" panose="020F0502020204030204"/>
              </a:rPr>
              <a:t>Sample rate determines number of samples taken from a source per second. The more it is sampled, the better the reproduction</a:t>
            </a:r>
            <a:endParaRPr lang="en-US" dirty="0">
              <a:cs typeface="Calibri" panose="020F0502020204030204"/>
            </a:endParaRPr>
          </a:p>
          <a:p>
            <a:r>
              <a:rPr lang="en-US">
                <a:cs typeface="Calibri" panose="020F0502020204030204"/>
              </a:rPr>
              <a:t>Supports digital audio through S/PDIF connector; analog through TRS connectors</a:t>
            </a:r>
            <a:endParaRPr lang="en-US" dirty="0">
              <a:cs typeface="Calibri" panose="020F0502020204030204"/>
            </a:endParaRPr>
          </a:p>
          <a:p>
            <a:r>
              <a:rPr lang="en-US">
                <a:cs typeface="Calibri" panose="020F0502020204030204"/>
              </a:rPr>
              <a:t>CODECS (coders/decoders) required to listen to audio files</a:t>
            </a:r>
            <a:endParaRPr lang="en-US" dirty="0">
              <a:cs typeface="Calibri" panose="020F0502020204030204"/>
            </a:endParaRPr>
          </a:p>
          <a:p>
            <a:pPr marL="0" indent="0">
              <a:buNone/>
            </a:pPr>
            <a:endParaRPr lang="en-US" dirty="0">
              <a:cs typeface="Calibri" panose="020F0502020204030204"/>
            </a:endParaRPr>
          </a:p>
        </p:txBody>
      </p:sp>
    </p:spTree>
    <p:extLst>
      <p:ext uri="{BB962C8B-B14F-4D97-AF65-F5344CB8AC3E}">
        <p14:creationId xmlns:p14="http://schemas.microsoft.com/office/powerpoint/2010/main" val="24595685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777B5-CE1E-4D10-84FC-7DA1243E6E55}"/>
              </a:ext>
            </a:extLst>
          </p:cNvPr>
          <p:cNvSpPr>
            <a:spLocks noGrp="1"/>
          </p:cNvSpPr>
          <p:nvPr>
            <p:ph type="title"/>
          </p:nvPr>
        </p:nvSpPr>
        <p:spPr/>
        <p:txBody>
          <a:bodyPr/>
          <a:lstStyle/>
          <a:p>
            <a:pPr algn="ctr"/>
            <a:r>
              <a:rPr lang="en-US">
                <a:cs typeface="Calibri Light"/>
              </a:rPr>
              <a:t>Cooling Recommendations</a:t>
            </a:r>
          </a:p>
        </p:txBody>
      </p:sp>
      <p:sp>
        <p:nvSpPr>
          <p:cNvPr id="3" name="Content Placeholder 2">
            <a:extLst>
              <a:ext uri="{FF2B5EF4-FFF2-40B4-BE49-F238E27FC236}">
                <a16:creationId xmlns:a16="http://schemas.microsoft.com/office/drawing/2014/main" id="{08CCEA17-3194-4B11-959B-4B37B8DFC5BA}"/>
              </a:ext>
            </a:extLst>
          </p:cNvPr>
          <p:cNvSpPr>
            <a:spLocks noGrp="1"/>
          </p:cNvSpPr>
          <p:nvPr>
            <p:ph idx="1"/>
          </p:nvPr>
        </p:nvSpPr>
        <p:spPr/>
        <p:txBody>
          <a:bodyPr vert="horz" lIns="91440" tIns="45720" rIns="91440" bIns="45720" rtlCol="0" anchor="t">
            <a:normAutofit fontScale="70000" lnSpcReduction="20000"/>
          </a:bodyPr>
          <a:lstStyle/>
          <a:p>
            <a:pPr>
              <a:buNone/>
            </a:pPr>
            <a:r>
              <a:rPr lang="en-US">
                <a:cs typeface="Calibri" panose="020F0502020204030204"/>
              </a:rPr>
              <a:t>Because proper airflow is necessary to keep components cool, consider the following recommendations to ensure optimal system cooling: </a:t>
            </a:r>
            <a:endParaRPr lang="en-US"/>
          </a:p>
          <a:p>
            <a:pPr>
              <a:buFont typeface="Arial"/>
              <a:buChar char="•"/>
            </a:pPr>
            <a:r>
              <a:rPr lang="en-US">
                <a:cs typeface="Calibri" panose="020F0502020204030204"/>
              </a:rPr>
              <a:t>Keep the case free of dust and debris. Excess dust can restrict airflow and prevent proper heat transfer.</a:t>
            </a:r>
            <a:endParaRPr lang="en-US"/>
          </a:p>
          <a:p>
            <a:pPr>
              <a:buFont typeface="Arial"/>
              <a:buChar char="•"/>
            </a:pPr>
            <a:r>
              <a:rPr lang="en-US">
                <a:cs typeface="Calibri" panose="020F0502020204030204"/>
              </a:rPr>
              <a:t>Reduce the number of airflow obstructions.</a:t>
            </a:r>
            <a:endParaRPr lang="en-US"/>
          </a:p>
          <a:p>
            <a:pPr marL="971550" lvl="1" indent="-285750">
              <a:buFont typeface="Arial"/>
              <a:buChar char="•"/>
            </a:pPr>
            <a:r>
              <a:rPr lang="en-US">
                <a:cs typeface="Calibri" panose="020F0502020204030204"/>
              </a:rPr>
              <a:t>Employ proper cable management (e.g., bundle cables together and secure unused cables to the case).</a:t>
            </a:r>
            <a:endParaRPr lang="en-US"/>
          </a:p>
          <a:p>
            <a:pPr marL="971550" lvl="1" indent="-285750">
              <a:buFont typeface="Arial"/>
              <a:buChar char="•"/>
            </a:pPr>
            <a:r>
              <a:rPr lang="en-US">
                <a:cs typeface="Calibri" panose="020F0502020204030204"/>
              </a:rPr>
              <a:t>Space out multiple hard disk drives instead of stacking them next to each other.</a:t>
            </a:r>
            <a:endParaRPr lang="en-US"/>
          </a:p>
          <a:p>
            <a:pPr marL="971550" lvl="1" indent="-285750">
              <a:buFont typeface="Arial"/>
              <a:buChar char="•"/>
            </a:pPr>
            <a:r>
              <a:rPr lang="en-US">
                <a:cs typeface="Calibri" panose="020F0502020204030204"/>
              </a:rPr>
              <a:t>Do not use an excess number of expansion cards.</a:t>
            </a:r>
            <a:endParaRPr lang="en-US"/>
          </a:p>
          <a:p>
            <a:pPr>
              <a:buFont typeface="Arial"/>
              <a:buChar char="•"/>
            </a:pPr>
            <a:r>
              <a:rPr lang="en-US">
                <a:cs typeface="Calibri" panose="020F0502020204030204"/>
              </a:rPr>
              <a:t>Maintain appropriate ambient temperatures. Optimal ambient temperatures are between 60 and 80 degrees Fahrenheit. For server rooms, the ambient temperature might be as low as 45 degrees.</a:t>
            </a:r>
            <a:endParaRPr lang="en-US"/>
          </a:p>
          <a:p>
            <a:pPr>
              <a:buFont typeface="Arial"/>
              <a:buChar char="•"/>
            </a:pPr>
            <a:r>
              <a:rPr lang="en-US">
                <a:cs typeface="Calibri" panose="020F0502020204030204"/>
              </a:rPr>
              <a:t>Ensure proper ventilation.</a:t>
            </a:r>
            <a:endParaRPr lang="en-US"/>
          </a:p>
          <a:p>
            <a:pPr marL="971550" lvl="1" indent="-285750">
              <a:buFont typeface="Arial"/>
              <a:buChar char="•"/>
            </a:pPr>
            <a:r>
              <a:rPr lang="en-US">
                <a:cs typeface="Calibri" panose="020F0502020204030204"/>
              </a:rPr>
              <a:t>Keep air intakes and exhausts free from obstructions.</a:t>
            </a:r>
            <a:endParaRPr lang="en-US"/>
          </a:p>
          <a:p>
            <a:pPr marL="971550" lvl="1" indent="-285750">
              <a:buFont typeface="Arial"/>
              <a:buChar char="•"/>
            </a:pPr>
            <a:r>
              <a:rPr lang="en-US">
                <a:cs typeface="Calibri" panose="020F0502020204030204"/>
              </a:rPr>
              <a:t>Leave space between the computer and any walls or desks.</a:t>
            </a:r>
            <a:endParaRPr lang="en-US"/>
          </a:p>
          <a:p>
            <a:pPr>
              <a:buFont typeface="Arial"/>
              <a:buChar char="•"/>
            </a:pPr>
            <a:r>
              <a:rPr lang="en-US">
                <a:cs typeface="Calibri" panose="020F0502020204030204"/>
              </a:rPr>
              <a:t>Preserve negative pressure inside the case by keeping all covers and shields installed (e.g., unused expansion cards, I/O shield, front drive bays).</a:t>
            </a:r>
            <a:endParaRPr lang="en-US"/>
          </a:p>
          <a:p>
            <a:pPr marL="0" indent="0">
              <a:buNone/>
            </a:pPr>
            <a:endParaRPr lang="en-US" dirty="0">
              <a:cs typeface="Calibri" panose="020F0502020204030204"/>
            </a:endParaRPr>
          </a:p>
        </p:txBody>
      </p:sp>
    </p:spTree>
    <p:extLst>
      <p:ext uri="{BB962C8B-B14F-4D97-AF65-F5344CB8AC3E}">
        <p14:creationId xmlns:p14="http://schemas.microsoft.com/office/powerpoint/2010/main" val="3842083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90572" cy="6858000"/>
          </a:xfrm>
          <a:prstGeom prst="rect">
            <a:avLst/>
          </a:prstGeom>
          <a:gradFill>
            <a:gsLst>
              <a:gs pos="0">
                <a:srgbClr val="E3411B">
                  <a:lumMod val="90000"/>
                </a:srgbClr>
              </a:gs>
              <a:gs pos="25000">
                <a:srgbClr val="E3411B">
                  <a:lumMod val="90000"/>
                </a:srgb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9">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007487C-54B4-42E7-AD20-0B0988736A5D}"/>
              </a:ext>
            </a:extLst>
          </p:cNvPr>
          <p:cNvSpPr>
            <a:spLocks noGrp="1"/>
          </p:cNvSpPr>
          <p:nvPr>
            <p:ph type="title"/>
          </p:nvPr>
        </p:nvSpPr>
        <p:spPr>
          <a:xfrm>
            <a:off x="640079" y="2053641"/>
            <a:ext cx="3669161" cy="2760098"/>
          </a:xfrm>
        </p:spPr>
        <p:txBody>
          <a:bodyPr>
            <a:normAutofit/>
          </a:bodyPr>
          <a:lstStyle/>
          <a:p>
            <a:r>
              <a:rPr lang="en-US">
                <a:solidFill>
                  <a:srgbClr val="FFFFFF"/>
                </a:solidFill>
                <a:cs typeface="Calibri Light" panose="020F0302020204030204"/>
              </a:rPr>
              <a:t>Modular Design</a:t>
            </a:r>
          </a:p>
        </p:txBody>
      </p:sp>
      <p:sp>
        <p:nvSpPr>
          <p:cNvPr id="3" name="Content Placeholder 2">
            <a:extLst>
              <a:ext uri="{FF2B5EF4-FFF2-40B4-BE49-F238E27FC236}">
                <a16:creationId xmlns:a16="http://schemas.microsoft.com/office/drawing/2014/main" id="{5B9FA5D6-A34E-4913-B589-D38168000E2B}"/>
              </a:ext>
            </a:extLst>
          </p:cNvPr>
          <p:cNvSpPr>
            <a:spLocks noGrp="1"/>
          </p:cNvSpPr>
          <p:nvPr>
            <p:ph idx="1"/>
          </p:nvPr>
        </p:nvSpPr>
        <p:spPr>
          <a:xfrm>
            <a:off x="6090574" y="801866"/>
            <a:ext cx="5306084" cy="5230634"/>
          </a:xfrm>
        </p:spPr>
        <p:txBody>
          <a:bodyPr vert="horz" lIns="91440" tIns="45720" rIns="91440" bIns="45720" rtlCol="0" anchor="ctr">
            <a:normAutofit/>
          </a:bodyPr>
          <a:lstStyle/>
          <a:p>
            <a:pPr marL="0" indent="0">
              <a:buNone/>
            </a:pPr>
            <a:r>
              <a:rPr lang="en-US" sz="2200" dirty="0">
                <a:solidFill>
                  <a:srgbClr val="000000"/>
                </a:solidFill>
                <a:cs typeface="Calibri" panose="020F0502020204030204"/>
              </a:rPr>
              <a:t>Influence of componentization and standardization</a:t>
            </a:r>
          </a:p>
          <a:p>
            <a:pPr marL="0" indent="0">
              <a:buNone/>
            </a:pPr>
            <a:r>
              <a:rPr lang="en-US" sz="2200" dirty="0">
                <a:solidFill>
                  <a:srgbClr val="000000"/>
                </a:solidFill>
                <a:cs typeface="Calibri" panose="020F0502020204030204"/>
              </a:rPr>
              <a:t>____________________________________</a:t>
            </a:r>
          </a:p>
          <a:p>
            <a:pPr marL="0" indent="0">
              <a:buNone/>
            </a:pPr>
            <a:r>
              <a:rPr lang="en-US" sz="2200" dirty="0">
                <a:solidFill>
                  <a:srgbClr val="000000"/>
                </a:solidFill>
                <a:cs typeface="Calibri" panose="020F0502020204030204"/>
              </a:rPr>
              <a:t>Componentization: PC is a combination of several constituent parts which each part is considered a field replaceable unit (FRU); which means it is easily replaceable or upgradeable when needed</a:t>
            </a:r>
          </a:p>
          <a:p>
            <a:pPr marL="0" indent="0">
              <a:buNone/>
            </a:pPr>
            <a:endParaRPr lang="en-US" sz="2200">
              <a:solidFill>
                <a:srgbClr val="000000"/>
              </a:solidFill>
              <a:cs typeface="Calibri" panose="020F0502020204030204"/>
            </a:endParaRPr>
          </a:p>
          <a:p>
            <a:pPr marL="0" indent="0">
              <a:buNone/>
            </a:pPr>
            <a:r>
              <a:rPr lang="en-US" sz="2200" dirty="0">
                <a:solidFill>
                  <a:srgbClr val="000000"/>
                </a:solidFill>
                <a:cs typeface="Calibri" panose="020F0502020204030204"/>
              </a:rPr>
              <a:t>Standardization: Allows components from different manufacturers to be interchangeable. If a component meets specific standards, it will work regardless of the manufacturer</a:t>
            </a:r>
          </a:p>
        </p:txBody>
      </p:sp>
    </p:spTree>
    <p:extLst>
      <p:ext uri="{BB962C8B-B14F-4D97-AF65-F5344CB8AC3E}">
        <p14:creationId xmlns:p14="http://schemas.microsoft.com/office/powerpoint/2010/main" val="2059995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64D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75774A3-0C64-41AE-95B1-FC5CCA4B5932}"/>
              </a:ext>
            </a:extLst>
          </p:cNvPr>
          <p:cNvSpPr>
            <a:spLocks noGrp="1"/>
          </p:cNvSpPr>
          <p:nvPr>
            <p:ph type="title"/>
          </p:nvPr>
        </p:nvSpPr>
        <p:spPr>
          <a:xfrm>
            <a:off x="524256" y="4767072"/>
            <a:ext cx="6594189" cy="1625210"/>
          </a:xfrm>
        </p:spPr>
        <p:txBody>
          <a:bodyPr vert="horz" lIns="91440" tIns="45720" rIns="91440" bIns="45720" rtlCol="0" anchor="ctr">
            <a:normAutofit/>
          </a:bodyPr>
          <a:lstStyle/>
          <a:p>
            <a:pPr algn="r"/>
            <a:r>
              <a:rPr lang="en-US" sz="4400">
                <a:solidFill>
                  <a:srgbClr val="FFFFFF"/>
                </a:solidFill>
              </a:rPr>
              <a:t>Video Graphics Port (VGA)</a:t>
            </a:r>
          </a:p>
        </p:txBody>
      </p:sp>
      <p:pic>
        <p:nvPicPr>
          <p:cNvPr id="11" name="Picture 11" descr="A picture containing metalware, different&#10;&#10;Description generated with very high confidence">
            <a:extLst>
              <a:ext uri="{FF2B5EF4-FFF2-40B4-BE49-F238E27FC236}">
                <a16:creationId xmlns:a16="http://schemas.microsoft.com/office/drawing/2014/main" id="{60EF7F15-2590-4FF3-ADA8-DA3A7374E247}"/>
              </a:ext>
            </a:extLst>
          </p:cNvPr>
          <p:cNvPicPr>
            <a:picLocks noGrp="1" noChangeAspect="1"/>
          </p:cNvPicPr>
          <p:nvPr>
            <p:ph type="pic" idx="1"/>
          </p:nvPr>
        </p:nvPicPr>
        <p:blipFill rotWithShape="1">
          <a:blip r:embed="rId2"/>
          <a:srcRect l="34" r="1154" b="-1"/>
          <a:stretch/>
        </p:blipFill>
        <p:spPr>
          <a:xfrm>
            <a:off x="327547" y="321733"/>
            <a:ext cx="7058306" cy="4107392"/>
          </a:xfrm>
          <a:prstGeom prst="rect">
            <a:avLst/>
          </a:prstGeom>
        </p:spPr>
      </p:pic>
      <p:sp>
        <p:nvSpPr>
          <p:cNvPr id="18" name="Rectangle 17">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 Placeholder 3">
            <a:extLst>
              <a:ext uri="{FF2B5EF4-FFF2-40B4-BE49-F238E27FC236}">
                <a16:creationId xmlns:a16="http://schemas.microsoft.com/office/drawing/2014/main" id="{FA8A4BBB-ACB8-49C7-8581-A5FA9A43B109}"/>
              </a:ext>
            </a:extLst>
          </p:cNvPr>
          <p:cNvSpPr>
            <a:spLocks noGrp="1"/>
          </p:cNvSpPr>
          <p:nvPr>
            <p:ph type="body" sz="half" idx="2"/>
          </p:nvPr>
        </p:nvSpPr>
        <p:spPr>
          <a:xfrm>
            <a:off x="8029319" y="917725"/>
            <a:ext cx="3424739" cy="4852362"/>
          </a:xfrm>
        </p:spPr>
        <p:txBody>
          <a:bodyPr vert="horz" lIns="91440" tIns="45720" rIns="91440" bIns="45720" rtlCol="0" anchor="ctr">
            <a:normAutofit/>
          </a:bodyPr>
          <a:lstStyle/>
          <a:p>
            <a:pPr indent="-228600">
              <a:buFont typeface="Arial" panose="020B0604020202020204" pitchFamily="34" charset="0"/>
              <a:buChar char="•"/>
            </a:pPr>
            <a:r>
              <a:rPr lang="en-US" sz="2000">
                <a:solidFill>
                  <a:srgbClr val="FFFFFF"/>
                </a:solidFill>
              </a:rPr>
              <a:t>Used to connect external display devices such as projectors and monitors</a:t>
            </a:r>
          </a:p>
          <a:p>
            <a:pPr marL="285750" indent="-228600">
              <a:buFont typeface="Arial" panose="020B0604020202020204" pitchFamily="34" charset="0"/>
              <a:buChar char="•"/>
            </a:pPr>
            <a:r>
              <a:rPr lang="en-US" sz="2000">
                <a:solidFill>
                  <a:srgbClr val="FFFFFF"/>
                </a:solidFill>
              </a:rPr>
              <a:t>Analog video signal</a:t>
            </a:r>
          </a:p>
          <a:p>
            <a:pPr marL="285750" indent="-228600">
              <a:buFont typeface="Arial" panose="020B0604020202020204" pitchFamily="34" charset="0"/>
              <a:buChar char="•"/>
            </a:pPr>
            <a:r>
              <a:rPr lang="en-US" sz="2000">
                <a:solidFill>
                  <a:srgbClr val="FF0000"/>
                </a:solidFill>
              </a:rPr>
              <a:t>Three rows of five pins (15 pins)</a:t>
            </a:r>
            <a:endParaRPr lang="en-US" sz="2000">
              <a:solidFill>
                <a:srgbClr val="FF0000"/>
              </a:solidFill>
              <a:cs typeface="Calibri"/>
            </a:endParaRPr>
          </a:p>
          <a:p>
            <a:pPr marL="285750" indent="-228600">
              <a:buFont typeface="Arial" panose="020B0604020202020204" pitchFamily="34" charset="0"/>
              <a:buChar char="•"/>
            </a:pPr>
            <a:r>
              <a:rPr lang="en-US" sz="2000">
                <a:solidFill>
                  <a:srgbClr val="FFFFFF"/>
                </a:solidFill>
              </a:rPr>
              <a:t>Uses a DE-15 connector (see graphic)</a:t>
            </a:r>
          </a:p>
        </p:txBody>
      </p:sp>
    </p:spTree>
    <p:extLst>
      <p:ext uri="{BB962C8B-B14F-4D97-AF65-F5344CB8AC3E}">
        <p14:creationId xmlns:p14="http://schemas.microsoft.com/office/powerpoint/2010/main" val="39506939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5443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8343A3C-0351-4257-B419-3160BF61C0C8}"/>
              </a:ext>
            </a:extLst>
          </p:cNvPr>
          <p:cNvSpPr>
            <a:spLocks noGrp="1"/>
          </p:cNvSpPr>
          <p:nvPr>
            <p:ph type="title"/>
          </p:nvPr>
        </p:nvSpPr>
        <p:spPr>
          <a:xfrm>
            <a:off x="524256" y="4767072"/>
            <a:ext cx="6594189" cy="1625210"/>
          </a:xfrm>
        </p:spPr>
        <p:txBody>
          <a:bodyPr vert="horz" lIns="91440" tIns="45720" rIns="91440" bIns="45720" rtlCol="0" anchor="ctr">
            <a:normAutofit/>
          </a:bodyPr>
          <a:lstStyle/>
          <a:p>
            <a:pPr algn="r"/>
            <a:r>
              <a:rPr lang="en-US" sz="4400">
                <a:solidFill>
                  <a:srgbClr val="FFFFFF"/>
                </a:solidFill>
              </a:rPr>
              <a:t>Digital Visual Interface DVI</a:t>
            </a:r>
          </a:p>
        </p:txBody>
      </p:sp>
      <p:pic>
        <p:nvPicPr>
          <p:cNvPr id="5" name="Picture 5" descr="A picture containing different, indoor, next&#10;&#10;Description generated with very high confidence">
            <a:extLst>
              <a:ext uri="{FF2B5EF4-FFF2-40B4-BE49-F238E27FC236}">
                <a16:creationId xmlns:a16="http://schemas.microsoft.com/office/drawing/2014/main" id="{BE50EA83-315E-4C2B-841B-B2728020B7B8}"/>
              </a:ext>
            </a:extLst>
          </p:cNvPr>
          <p:cNvPicPr>
            <a:picLocks noGrp="1" noChangeAspect="1"/>
          </p:cNvPicPr>
          <p:nvPr>
            <p:ph type="pic" idx="1"/>
          </p:nvPr>
        </p:nvPicPr>
        <p:blipFill rotWithShape="1">
          <a:blip r:embed="rId2"/>
          <a:srcRect t="1195" r="1" b="8934"/>
          <a:stretch/>
        </p:blipFill>
        <p:spPr>
          <a:xfrm>
            <a:off x="327547" y="321733"/>
            <a:ext cx="7058306" cy="4107392"/>
          </a:xfrm>
          <a:prstGeom prst="rect">
            <a:avLst/>
          </a:prstGeom>
        </p:spPr>
      </p:pic>
      <p:sp>
        <p:nvSpPr>
          <p:cNvPr id="12" name="Rectangle 11">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 Placeholder 3">
            <a:extLst>
              <a:ext uri="{FF2B5EF4-FFF2-40B4-BE49-F238E27FC236}">
                <a16:creationId xmlns:a16="http://schemas.microsoft.com/office/drawing/2014/main" id="{FBED0CBF-EAAE-4F63-8283-E5366002E0B0}"/>
              </a:ext>
            </a:extLst>
          </p:cNvPr>
          <p:cNvSpPr>
            <a:spLocks noGrp="1"/>
          </p:cNvSpPr>
          <p:nvPr>
            <p:ph type="body" sz="half" idx="2"/>
          </p:nvPr>
        </p:nvSpPr>
        <p:spPr>
          <a:xfrm>
            <a:off x="8029319" y="917725"/>
            <a:ext cx="3424739" cy="4852362"/>
          </a:xfrm>
        </p:spPr>
        <p:txBody>
          <a:bodyPr vert="horz" lIns="91440" tIns="45720" rIns="91440" bIns="45720" rtlCol="0" anchor="ctr">
            <a:normAutofit/>
          </a:bodyPr>
          <a:lstStyle/>
          <a:p>
            <a:pPr indent="-228600">
              <a:buFont typeface="Arial" panose="020B0604020202020204" pitchFamily="34" charset="0"/>
              <a:buChar char="•"/>
            </a:pPr>
            <a:r>
              <a:rPr lang="en-US" sz="2000">
                <a:solidFill>
                  <a:srgbClr val="FFFFFF"/>
                </a:solidFill>
              </a:rPr>
              <a:t>Used to connect display devices:</a:t>
            </a:r>
          </a:p>
          <a:p>
            <a:pPr marL="285750" indent="-228600">
              <a:buFont typeface="Arial" panose="020B0604020202020204" pitchFamily="34" charset="0"/>
              <a:buChar char="•"/>
            </a:pPr>
            <a:r>
              <a:rPr lang="en-US" sz="2000">
                <a:solidFill>
                  <a:srgbClr val="FFFFFF"/>
                </a:solidFill>
              </a:rPr>
              <a:t>-A : Analog ; -D : Digital </a:t>
            </a:r>
          </a:p>
          <a:p>
            <a:pPr marL="285750" indent="-228600">
              <a:buFont typeface="Arial" panose="020B0604020202020204" pitchFamily="34" charset="0"/>
              <a:buChar char="•"/>
            </a:pPr>
            <a:r>
              <a:rPr lang="en-US" sz="2000">
                <a:solidFill>
                  <a:srgbClr val="FFFFFF"/>
                </a:solidFill>
              </a:rPr>
              <a:t>-I : Both</a:t>
            </a:r>
            <a:endParaRPr lang="en-US"/>
          </a:p>
          <a:p>
            <a:pPr marL="285750" indent="-228600">
              <a:buFont typeface="Arial" panose="020B0604020202020204" pitchFamily="34" charset="0"/>
              <a:buChar char="•"/>
            </a:pPr>
            <a:r>
              <a:rPr lang="en-US" sz="2000">
                <a:solidFill>
                  <a:srgbClr val="FFFFFF"/>
                </a:solidFill>
              </a:rPr>
              <a:t>Supports one or two cable connectors</a:t>
            </a:r>
          </a:p>
          <a:p>
            <a:pPr marL="742950" lvl="1" indent="-228600">
              <a:buFont typeface="Arial" panose="020B0604020202020204" pitchFamily="34" charset="0"/>
              <a:buChar char="•"/>
            </a:pPr>
            <a:r>
              <a:rPr lang="en-US" sz="2000">
                <a:solidFill>
                  <a:srgbClr val="FFFFFF"/>
                </a:solidFill>
              </a:rPr>
              <a:t>Single link</a:t>
            </a:r>
          </a:p>
          <a:p>
            <a:pPr marL="742950" lvl="1" indent="-228600">
              <a:buFont typeface="Arial" panose="020B0604020202020204" pitchFamily="34" charset="0"/>
              <a:buChar char="•"/>
            </a:pPr>
            <a:r>
              <a:rPr lang="en-US" sz="2000">
                <a:solidFill>
                  <a:srgbClr val="FFFFFF"/>
                </a:solidFill>
              </a:rPr>
              <a:t>Dual link</a:t>
            </a:r>
          </a:p>
          <a:p>
            <a:pPr marL="285750" indent="-228600">
              <a:buFont typeface="Arial" panose="020B0604020202020204" pitchFamily="34" charset="0"/>
              <a:buChar char="•"/>
            </a:pPr>
            <a:r>
              <a:rPr lang="en-US" sz="2000">
                <a:solidFill>
                  <a:srgbClr val="FF0000"/>
                </a:solidFill>
              </a:rPr>
              <a:t>24 + 4 connector (typically white)</a:t>
            </a:r>
            <a:endParaRPr lang="en-US" sz="2000">
              <a:solidFill>
                <a:srgbClr val="FF0000"/>
              </a:solidFill>
              <a:cs typeface="Calibri"/>
            </a:endParaRPr>
          </a:p>
          <a:p>
            <a:pPr marL="285750" indent="-228600">
              <a:buFont typeface="Arial" panose="020B0604020202020204" pitchFamily="34" charset="0"/>
              <a:buChar char="•"/>
            </a:pPr>
            <a:endParaRPr lang="en-US" sz="2000">
              <a:solidFill>
                <a:srgbClr val="FFFFFF"/>
              </a:solidFill>
            </a:endParaRPr>
          </a:p>
          <a:p>
            <a:pPr indent="-228600">
              <a:buFont typeface="Arial" panose="020B0604020202020204" pitchFamily="34" charset="0"/>
              <a:buChar char="•"/>
            </a:pPr>
            <a:endParaRPr lang="en-US" sz="2000">
              <a:solidFill>
                <a:srgbClr val="FFFFFF"/>
              </a:solidFill>
            </a:endParaRPr>
          </a:p>
        </p:txBody>
      </p:sp>
    </p:spTree>
    <p:extLst>
      <p:ext uri="{BB962C8B-B14F-4D97-AF65-F5344CB8AC3E}">
        <p14:creationId xmlns:p14="http://schemas.microsoft.com/office/powerpoint/2010/main" val="2070822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800389D-4FBC-4957-9902-CE11563E8463}"/>
              </a:ext>
            </a:extLst>
          </p:cNvPr>
          <p:cNvSpPr>
            <a:spLocks noGrp="1"/>
          </p:cNvSpPr>
          <p:nvPr>
            <p:ph type="title"/>
          </p:nvPr>
        </p:nvSpPr>
        <p:spPr>
          <a:xfrm>
            <a:off x="643467" y="643467"/>
            <a:ext cx="3363974" cy="1597315"/>
          </a:xfrm>
          <a:noFill/>
          <a:ln w="19050">
            <a:solidFill>
              <a:schemeClr val="bg1"/>
            </a:solidFill>
          </a:ln>
        </p:spPr>
        <p:txBody>
          <a:bodyPr vert="horz" wrap="square" lIns="91440" tIns="45720" rIns="91440" bIns="45720" rtlCol="0" anchor="ctr">
            <a:normAutofit/>
          </a:bodyPr>
          <a:lstStyle/>
          <a:p>
            <a:pPr algn="ctr"/>
            <a:r>
              <a:rPr lang="en-US" sz="2800" kern="1200">
                <a:solidFill>
                  <a:schemeClr val="bg1"/>
                </a:solidFill>
                <a:latin typeface="+mj-lt"/>
                <a:ea typeface="+mj-ea"/>
                <a:cs typeface="+mj-cs"/>
              </a:rPr>
              <a:t>High Definition Connectors</a:t>
            </a:r>
            <a:br>
              <a:rPr lang="en-US" sz="2800" kern="1200">
                <a:solidFill>
                  <a:schemeClr val="bg1"/>
                </a:solidFill>
                <a:latin typeface="+mj-lt"/>
                <a:ea typeface="+mj-ea"/>
                <a:cs typeface="+mj-cs"/>
              </a:rPr>
            </a:br>
            <a:r>
              <a:rPr lang="en-US" sz="2800" kern="1200">
                <a:solidFill>
                  <a:schemeClr val="bg1"/>
                </a:solidFill>
                <a:latin typeface="+mj-lt"/>
                <a:ea typeface="+mj-ea"/>
                <a:cs typeface="+mj-cs"/>
              </a:rPr>
              <a:t>HDMI + Display Port</a:t>
            </a:r>
          </a:p>
        </p:txBody>
      </p:sp>
      <p:sp>
        <p:nvSpPr>
          <p:cNvPr id="4" name="Text Placeholder 3">
            <a:extLst>
              <a:ext uri="{FF2B5EF4-FFF2-40B4-BE49-F238E27FC236}">
                <a16:creationId xmlns:a16="http://schemas.microsoft.com/office/drawing/2014/main" id="{51C842BF-FAD6-48CE-AF74-F55A86314B0B}"/>
              </a:ext>
            </a:extLst>
          </p:cNvPr>
          <p:cNvSpPr>
            <a:spLocks noGrp="1"/>
          </p:cNvSpPr>
          <p:nvPr>
            <p:ph type="body" sz="half" idx="2"/>
          </p:nvPr>
        </p:nvSpPr>
        <p:spPr>
          <a:xfrm>
            <a:off x="643468" y="2638044"/>
            <a:ext cx="3363974" cy="3415622"/>
          </a:xfrm>
        </p:spPr>
        <p:txBody>
          <a:bodyPr vert="horz" lIns="91440" tIns="45720" rIns="91440" bIns="45720" rtlCol="0" anchor="t">
            <a:normAutofit/>
          </a:bodyPr>
          <a:lstStyle/>
          <a:p>
            <a:pPr indent="-228600">
              <a:buFont typeface="Arial" panose="020B0604020202020204" pitchFamily="34" charset="0"/>
              <a:buChar char="•"/>
            </a:pPr>
            <a:r>
              <a:rPr lang="en-US" sz="2000">
                <a:solidFill>
                  <a:schemeClr val="bg1"/>
                </a:solidFill>
              </a:rPr>
              <a:t>Send high quality digital video signals and audio signals</a:t>
            </a:r>
          </a:p>
          <a:p>
            <a:pPr marL="285750" indent="-228600">
              <a:buFont typeface="Arial" panose="020B0604020202020204" pitchFamily="34" charset="0"/>
              <a:buChar char="•"/>
            </a:pPr>
            <a:r>
              <a:rPr lang="en-US" sz="2000">
                <a:solidFill>
                  <a:schemeClr val="bg1"/>
                </a:solidFill>
              </a:rPr>
              <a:t>Used to connect HDTV and Monitors</a:t>
            </a:r>
          </a:p>
          <a:p>
            <a:pPr marL="285750" indent="-228600">
              <a:buFont typeface="Arial" panose="020B0604020202020204" pitchFamily="34" charset="0"/>
              <a:buChar char="•"/>
            </a:pPr>
            <a:r>
              <a:rPr lang="en-US" sz="2000">
                <a:solidFill>
                  <a:srgbClr val="FF0000"/>
                </a:solidFill>
              </a:rPr>
              <a:t>Display port has a "C" shaped connector with a bevel</a:t>
            </a:r>
            <a:endParaRPr lang="en-US" sz="2000">
              <a:solidFill>
                <a:srgbClr val="FF0000"/>
              </a:solidFill>
              <a:cs typeface="Calibri"/>
            </a:endParaRPr>
          </a:p>
          <a:p>
            <a:pPr marL="285750" indent="-228600">
              <a:buFont typeface="Arial" panose="020B0604020202020204" pitchFamily="34" charset="0"/>
              <a:buChar char="•"/>
            </a:pPr>
            <a:r>
              <a:rPr lang="en-US" sz="2000">
                <a:solidFill>
                  <a:schemeClr val="bg1"/>
                </a:solidFill>
              </a:rPr>
              <a:t>HDMI (high definition multimedia interface)</a:t>
            </a:r>
          </a:p>
        </p:txBody>
      </p:sp>
      <p:pic>
        <p:nvPicPr>
          <p:cNvPr id="5" name="Picture 5" descr="A close up of a phone&#10;&#10;Description generated with high confidence">
            <a:extLst>
              <a:ext uri="{FF2B5EF4-FFF2-40B4-BE49-F238E27FC236}">
                <a16:creationId xmlns:a16="http://schemas.microsoft.com/office/drawing/2014/main" id="{18022463-01A3-45CC-8EEE-DA5FD60B6724}"/>
              </a:ext>
            </a:extLst>
          </p:cNvPr>
          <p:cNvPicPr>
            <a:picLocks noGrp="1" noChangeAspect="1"/>
          </p:cNvPicPr>
          <p:nvPr>
            <p:ph type="pic" idx="1"/>
          </p:nvPr>
        </p:nvPicPr>
        <p:blipFill rotWithShape="1">
          <a:blip r:embed="rId2"/>
          <a:srcRect l="2950" r="2950"/>
          <a:stretch/>
        </p:blipFill>
        <p:spPr>
          <a:xfrm>
            <a:off x="5297763" y="880752"/>
            <a:ext cx="6250769" cy="4935628"/>
          </a:xfrm>
          <a:prstGeom prst="rect">
            <a:avLst/>
          </a:prstGeom>
        </p:spPr>
      </p:pic>
    </p:spTree>
    <p:extLst>
      <p:ext uri="{BB962C8B-B14F-4D97-AF65-F5344CB8AC3E}">
        <p14:creationId xmlns:p14="http://schemas.microsoft.com/office/powerpoint/2010/main" val="38956416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30B1633-7FB4-4638-857B-C189000F040B}"/>
              </a:ext>
            </a:extLst>
          </p:cNvPr>
          <p:cNvSpPr>
            <a:spLocks noGrp="1"/>
          </p:cNvSpPr>
          <p:nvPr>
            <p:ph type="title"/>
          </p:nvPr>
        </p:nvSpPr>
        <p:spPr>
          <a:xfrm>
            <a:off x="524256" y="4767072"/>
            <a:ext cx="6594189" cy="1625210"/>
          </a:xfrm>
        </p:spPr>
        <p:txBody>
          <a:bodyPr vert="horz" lIns="91440" tIns="45720" rIns="91440" bIns="45720" rtlCol="0" anchor="ctr">
            <a:normAutofit/>
          </a:bodyPr>
          <a:lstStyle/>
          <a:p>
            <a:pPr algn="r"/>
            <a:r>
              <a:rPr lang="en-US" sz="4400">
                <a:solidFill>
                  <a:srgbClr val="FFFFFF"/>
                </a:solidFill>
              </a:rPr>
              <a:t>Thunderbolt</a:t>
            </a:r>
          </a:p>
        </p:txBody>
      </p:sp>
      <p:pic>
        <p:nvPicPr>
          <p:cNvPr id="5" name="Picture 5" descr="A close up of a device&#10;&#10;Description generated with very high confidence">
            <a:extLst>
              <a:ext uri="{FF2B5EF4-FFF2-40B4-BE49-F238E27FC236}">
                <a16:creationId xmlns:a16="http://schemas.microsoft.com/office/drawing/2014/main" id="{4C331622-1B03-4260-A57B-E4F08BF0763D}"/>
              </a:ext>
            </a:extLst>
          </p:cNvPr>
          <p:cNvPicPr>
            <a:picLocks noGrp="1" noChangeAspect="1"/>
          </p:cNvPicPr>
          <p:nvPr>
            <p:ph type="pic" idx="1"/>
          </p:nvPr>
        </p:nvPicPr>
        <p:blipFill rotWithShape="1">
          <a:blip r:embed="rId2"/>
          <a:srcRect r="10747" b="-1"/>
          <a:stretch/>
        </p:blipFill>
        <p:spPr>
          <a:xfrm>
            <a:off x="327547" y="321733"/>
            <a:ext cx="7058306" cy="4107392"/>
          </a:xfrm>
          <a:prstGeom prst="rect">
            <a:avLst/>
          </a:prstGeom>
        </p:spPr>
      </p:pic>
      <p:sp>
        <p:nvSpPr>
          <p:cNvPr id="8" name="Rectangle 11">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Text Placeholder 3">
            <a:extLst>
              <a:ext uri="{FF2B5EF4-FFF2-40B4-BE49-F238E27FC236}">
                <a16:creationId xmlns:a16="http://schemas.microsoft.com/office/drawing/2014/main" id="{0F8CBCAE-3BD2-4CBC-90A4-1A9AAFC8D0FF}"/>
              </a:ext>
            </a:extLst>
          </p:cNvPr>
          <p:cNvSpPr>
            <a:spLocks noGrp="1"/>
          </p:cNvSpPr>
          <p:nvPr>
            <p:ph type="body" sz="half" idx="2"/>
          </p:nvPr>
        </p:nvSpPr>
        <p:spPr>
          <a:xfrm>
            <a:off x="8029319" y="917725"/>
            <a:ext cx="3424739" cy="4852362"/>
          </a:xfrm>
        </p:spPr>
        <p:txBody>
          <a:bodyPr vert="horz" lIns="91440" tIns="45720" rIns="91440" bIns="45720" rtlCol="0" anchor="ctr">
            <a:normAutofit/>
          </a:bodyPr>
          <a:lstStyle/>
          <a:p>
            <a:pPr indent="-228600">
              <a:buFont typeface="Arial" panose="020B0604020202020204" pitchFamily="34" charset="0"/>
              <a:buChar char="•"/>
            </a:pPr>
            <a:r>
              <a:rPr lang="en-US" sz="2000">
                <a:solidFill>
                  <a:srgbClr val="FFFFFF"/>
                </a:solidFill>
              </a:rPr>
              <a:t>Mostly an Apple product for connecting external displays</a:t>
            </a:r>
          </a:p>
          <a:p>
            <a:pPr marL="285750" indent="-228600">
              <a:buFont typeface="Arial" panose="020B0604020202020204" pitchFamily="34" charset="0"/>
              <a:buChar char="•"/>
            </a:pPr>
            <a:r>
              <a:rPr lang="en-US" sz="2000">
                <a:solidFill>
                  <a:srgbClr val="FFFFFF"/>
                </a:solidFill>
              </a:rPr>
              <a:t>Combines PCI Express (PCIe) Bus and Display port into a single connector</a:t>
            </a:r>
          </a:p>
          <a:p>
            <a:pPr marL="285750" indent="-228600">
              <a:buFont typeface="Arial" panose="020B0604020202020204" pitchFamily="34" charset="0"/>
              <a:buChar char="•"/>
            </a:pPr>
            <a:r>
              <a:rPr lang="en-US" sz="2000">
                <a:solidFill>
                  <a:srgbClr val="FFFFFF"/>
                </a:solidFill>
              </a:rPr>
              <a:t>White/Black contrast connector designed for the MacBook Pro</a:t>
            </a:r>
          </a:p>
          <a:p>
            <a:pPr indent="-228600">
              <a:buFont typeface="Arial" panose="020B0604020202020204" pitchFamily="34" charset="0"/>
              <a:buChar char="•"/>
            </a:pPr>
            <a:endParaRPr lang="en-US" sz="2000">
              <a:solidFill>
                <a:srgbClr val="FFFFFF"/>
              </a:solidFill>
            </a:endParaRPr>
          </a:p>
        </p:txBody>
      </p:sp>
    </p:spTree>
    <p:extLst>
      <p:ext uri="{BB962C8B-B14F-4D97-AF65-F5344CB8AC3E}">
        <p14:creationId xmlns:p14="http://schemas.microsoft.com/office/powerpoint/2010/main" val="3922959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 name="Rectangle 42">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D9AD99C-8830-4CA8-901F-8238EA8FB2E7}"/>
              </a:ext>
            </a:extLst>
          </p:cNvPr>
          <p:cNvSpPr>
            <a:spLocks noGrp="1"/>
          </p:cNvSpPr>
          <p:nvPr>
            <p:ph type="title"/>
          </p:nvPr>
        </p:nvSpPr>
        <p:spPr>
          <a:xfrm>
            <a:off x="643467" y="640080"/>
            <a:ext cx="3096427" cy="5613236"/>
          </a:xfrm>
        </p:spPr>
        <p:txBody>
          <a:bodyPr vert="horz" lIns="91440" tIns="45720" rIns="91440" bIns="45720" rtlCol="0" anchor="ctr">
            <a:normAutofit/>
          </a:bodyPr>
          <a:lstStyle/>
          <a:p>
            <a:r>
              <a:rPr lang="en-US" sz="4400" kern="1200">
                <a:solidFill>
                  <a:srgbClr val="FFFFFF"/>
                </a:solidFill>
                <a:latin typeface="+mj-lt"/>
                <a:ea typeface="+mj-ea"/>
                <a:cs typeface="+mj-cs"/>
              </a:rPr>
              <a:t>Seperated Video</a:t>
            </a:r>
            <a:br>
              <a:rPr lang="en-US" sz="4400" kern="1200">
                <a:solidFill>
                  <a:srgbClr val="FFFFFF"/>
                </a:solidFill>
                <a:latin typeface="+mj-lt"/>
                <a:ea typeface="+mj-ea"/>
                <a:cs typeface="+mj-cs"/>
              </a:rPr>
            </a:br>
            <a:r>
              <a:rPr lang="en-US" sz="4400" kern="1200">
                <a:solidFill>
                  <a:srgbClr val="FFFFFF"/>
                </a:solidFill>
                <a:latin typeface="+mj-lt"/>
                <a:ea typeface="+mj-ea"/>
                <a:cs typeface="+mj-cs"/>
              </a:rPr>
              <a:t>S-Video</a:t>
            </a:r>
          </a:p>
        </p:txBody>
      </p:sp>
      <p:sp>
        <p:nvSpPr>
          <p:cNvPr id="4" name="Text Placeholder 3">
            <a:extLst>
              <a:ext uri="{FF2B5EF4-FFF2-40B4-BE49-F238E27FC236}">
                <a16:creationId xmlns:a16="http://schemas.microsoft.com/office/drawing/2014/main" id="{7CD121C8-4DFE-417D-8905-6F848D50D835}"/>
              </a:ext>
            </a:extLst>
          </p:cNvPr>
          <p:cNvSpPr>
            <a:spLocks noGrp="1"/>
          </p:cNvSpPr>
          <p:nvPr>
            <p:ph type="body" sz="half" idx="2"/>
          </p:nvPr>
        </p:nvSpPr>
        <p:spPr>
          <a:xfrm>
            <a:off x="4699818" y="640082"/>
            <a:ext cx="6848715" cy="2484884"/>
          </a:xfrm>
        </p:spPr>
        <p:txBody>
          <a:bodyPr vert="horz" lIns="91440" tIns="45720" rIns="91440" bIns="45720" rtlCol="0" anchor="ctr">
            <a:normAutofit/>
          </a:bodyPr>
          <a:lstStyle/>
          <a:p>
            <a:pPr indent="-228600">
              <a:buFont typeface="Arial" panose="020B0604020202020204" pitchFamily="34" charset="0"/>
              <a:buChar char="•"/>
            </a:pPr>
            <a:r>
              <a:rPr lang="en-US" sz="2000"/>
              <a:t>It is used for connecting external displays</a:t>
            </a:r>
          </a:p>
          <a:p>
            <a:pPr marL="285750" indent="-228600">
              <a:buFont typeface="Arial" panose="020B0604020202020204" pitchFamily="34" charset="0"/>
              <a:buChar char="•"/>
            </a:pPr>
            <a:r>
              <a:rPr lang="en-US" sz="2000"/>
              <a:t>Slightly better resolution than RCA</a:t>
            </a:r>
          </a:p>
          <a:p>
            <a:pPr marL="285750" indent="-228600">
              <a:buFont typeface="Arial" panose="020B0604020202020204" pitchFamily="34" charset="0"/>
              <a:buChar char="•"/>
            </a:pPr>
            <a:r>
              <a:rPr lang="en-US" sz="2000"/>
              <a:t>Also MiniDin – 4 connector</a:t>
            </a:r>
          </a:p>
          <a:p>
            <a:pPr marL="285750" indent="-228600">
              <a:buFont typeface="Arial" panose="020B0604020202020204" pitchFamily="34" charset="0"/>
              <a:buChar char="•"/>
            </a:pPr>
            <a:r>
              <a:rPr lang="en-US" sz="2000"/>
              <a:t>Round shaped connector with 4 pins</a:t>
            </a:r>
          </a:p>
        </p:txBody>
      </p:sp>
      <p:pic>
        <p:nvPicPr>
          <p:cNvPr id="5" name="Picture 5" descr="A close up of a speaker&#10;&#10;Description generated with high confidence">
            <a:extLst>
              <a:ext uri="{FF2B5EF4-FFF2-40B4-BE49-F238E27FC236}">
                <a16:creationId xmlns:a16="http://schemas.microsoft.com/office/drawing/2014/main" id="{916A3DFC-9478-4973-892D-CE2D9184D620}"/>
              </a:ext>
            </a:extLst>
          </p:cNvPr>
          <p:cNvPicPr>
            <a:picLocks noGrp="1" noChangeAspect="1"/>
          </p:cNvPicPr>
          <p:nvPr>
            <p:ph type="pic" idx="1"/>
          </p:nvPr>
        </p:nvPicPr>
        <p:blipFill rotWithShape="1">
          <a:blip r:embed="rId2"/>
          <a:srcRect l="11244" r="13090" b="1"/>
          <a:stretch/>
        </p:blipFill>
        <p:spPr>
          <a:xfrm>
            <a:off x="4819729" y="3428113"/>
            <a:ext cx="5243811" cy="2144506"/>
          </a:xfrm>
          <a:prstGeom prst="rect">
            <a:avLst/>
          </a:prstGeom>
        </p:spPr>
      </p:pic>
    </p:spTree>
    <p:extLst>
      <p:ext uri="{BB962C8B-B14F-4D97-AF65-F5344CB8AC3E}">
        <p14:creationId xmlns:p14="http://schemas.microsoft.com/office/powerpoint/2010/main" val="17855671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CIS101A</vt:lpstr>
      <vt:lpstr>Computer Systems</vt:lpstr>
      <vt:lpstr>Hardware Categorization</vt:lpstr>
      <vt:lpstr>Modular Design</vt:lpstr>
      <vt:lpstr>Video Graphics Port (VGA)</vt:lpstr>
      <vt:lpstr>Digital Visual Interface DVI</vt:lpstr>
      <vt:lpstr>High Definition Connectors HDMI + Display Port</vt:lpstr>
      <vt:lpstr>Thunderbolt</vt:lpstr>
      <vt:lpstr>Seperated Video S-Video</vt:lpstr>
      <vt:lpstr>Universal Serial Bus USB</vt:lpstr>
      <vt:lpstr>TRS Audio Jacks</vt:lpstr>
      <vt:lpstr>S/PDIF Connectors Sony/Phillips Digital Information Format</vt:lpstr>
      <vt:lpstr>RJ-11 / RJ-45 ports</vt:lpstr>
      <vt:lpstr>Legacy Connectors</vt:lpstr>
      <vt:lpstr>ElectroStatic Discharge  [ESD]</vt:lpstr>
      <vt:lpstr>Trouble Shooting Steps</vt:lpstr>
      <vt:lpstr>Form Factors</vt:lpstr>
      <vt:lpstr>Advanced Technology Extended</vt:lpstr>
      <vt:lpstr>ATX Standards</vt:lpstr>
      <vt:lpstr>Integrated Technology Extended</vt:lpstr>
      <vt:lpstr>New Low-Profile Extended</vt:lpstr>
      <vt:lpstr>Balanced Technology Extended</vt:lpstr>
      <vt:lpstr>TOWERS</vt:lpstr>
      <vt:lpstr>Power Suplies</vt:lpstr>
      <vt:lpstr>Troubleshooting Power Supply</vt:lpstr>
      <vt:lpstr>Motherboard</vt:lpstr>
      <vt:lpstr>Processor Points</vt:lpstr>
      <vt:lpstr>Random Access Memory</vt:lpstr>
      <vt:lpstr>Dynamic Random-Access Memory Family</vt:lpstr>
      <vt:lpstr>Dynamic Random-Access Memory Family</vt:lpstr>
      <vt:lpstr>Dual Inline Memory Module</vt:lpstr>
      <vt:lpstr>Memory Bandwidth versus Speed</vt:lpstr>
      <vt:lpstr>Read Only Technology</vt:lpstr>
      <vt:lpstr>Read Only Technology</vt:lpstr>
      <vt:lpstr>Video Cards</vt:lpstr>
      <vt:lpstr>Characteristics of Video Cards</vt:lpstr>
      <vt:lpstr>Characteristics of Sound Cards</vt:lpstr>
      <vt:lpstr>Cooling Recommendations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1850</cp:revision>
  <dcterms:created xsi:type="dcterms:W3CDTF">2013-07-15T20:26:40Z</dcterms:created>
  <dcterms:modified xsi:type="dcterms:W3CDTF">2019-03-10T07:15:31Z</dcterms:modified>
</cp:coreProperties>
</file>