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256" r:id="rId2"/>
    <p:sldId id="257" r:id="rId3"/>
    <p:sldId id="258" r:id="rId4"/>
    <p:sldId id="382" r:id="rId5"/>
    <p:sldId id="389" r:id="rId6"/>
    <p:sldId id="383" r:id="rId7"/>
    <p:sldId id="390" r:id="rId8"/>
    <p:sldId id="384" r:id="rId9"/>
    <p:sldId id="262" r:id="rId10"/>
    <p:sldId id="263" r:id="rId11"/>
    <p:sldId id="264" r:id="rId12"/>
    <p:sldId id="265" r:id="rId13"/>
    <p:sldId id="266" r:id="rId14"/>
    <p:sldId id="391"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88" r:id="rId61"/>
    <p:sldId id="312" r:id="rId62"/>
    <p:sldId id="313" r:id="rId63"/>
    <p:sldId id="39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FF9"/>
    <a:srgbClr val="D2DEEF"/>
    <a:srgbClr val="EAEFF8"/>
    <a:srgbClr val="5B9B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65"/>
    <p:restoredTop sz="94674"/>
  </p:normalViewPr>
  <p:slideViewPr>
    <p:cSldViewPr snapToGrid="0">
      <p:cViewPr varScale="1">
        <p:scale>
          <a:sx n="68" d="100"/>
          <a:sy n="68" d="100"/>
        </p:scale>
        <p:origin x="74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DEE2C-2BE6-8744-BAF7-9DD2394F1547}" type="datetimeFigureOut">
              <a:rPr lang="en-US" smtClean="0"/>
              <a:t>3/22/2018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594C1-1327-654C-8CB4-619C8DF27834}" type="slidenum">
              <a:rPr lang="en-US" smtClean="0"/>
              <a:t>‹#›</a:t>
            </a:fld>
            <a:endParaRPr lang="en-US"/>
          </a:p>
        </p:txBody>
      </p:sp>
    </p:spTree>
    <p:extLst>
      <p:ext uri="{BB962C8B-B14F-4D97-AF65-F5344CB8AC3E}">
        <p14:creationId xmlns:p14="http://schemas.microsoft.com/office/powerpoint/2010/main" val="106927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594C1-1327-654C-8CB4-619C8DF27834}" type="slidenum">
              <a:rPr lang="en-US" smtClean="0"/>
              <a:t>2</a:t>
            </a:fld>
            <a:endParaRPr lang="en-US"/>
          </a:p>
        </p:txBody>
      </p:sp>
    </p:spTree>
    <p:extLst>
      <p:ext uri="{BB962C8B-B14F-4D97-AF65-F5344CB8AC3E}">
        <p14:creationId xmlns:p14="http://schemas.microsoft.com/office/powerpoint/2010/main" val="1055849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594C1-1327-654C-8CB4-619C8DF27834}" type="slidenum">
              <a:rPr lang="en-US" smtClean="0"/>
              <a:t>16</a:t>
            </a:fld>
            <a:endParaRPr lang="en-US"/>
          </a:p>
        </p:txBody>
      </p:sp>
    </p:spTree>
    <p:extLst>
      <p:ext uri="{BB962C8B-B14F-4D97-AF65-F5344CB8AC3E}">
        <p14:creationId xmlns:p14="http://schemas.microsoft.com/office/powerpoint/2010/main" val="2135933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594C1-1327-654C-8CB4-619C8DF27834}" type="slidenum">
              <a:rPr lang="en-US" smtClean="0"/>
              <a:t>31</a:t>
            </a:fld>
            <a:endParaRPr lang="en-US"/>
          </a:p>
        </p:txBody>
      </p:sp>
    </p:spTree>
    <p:extLst>
      <p:ext uri="{BB962C8B-B14F-4D97-AF65-F5344CB8AC3E}">
        <p14:creationId xmlns:p14="http://schemas.microsoft.com/office/powerpoint/2010/main" val="184160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594C1-1327-654C-8CB4-619C8DF27834}" type="slidenum">
              <a:rPr lang="en-US" smtClean="0"/>
              <a:t>32</a:t>
            </a:fld>
            <a:endParaRPr lang="en-US"/>
          </a:p>
        </p:txBody>
      </p:sp>
    </p:spTree>
    <p:extLst>
      <p:ext uri="{BB962C8B-B14F-4D97-AF65-F5344CB8AC3E}">
        <p14:creationId xmlns:p14="http://schemas.microsoft.com/office/powerpoint/2010/main" val="284971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594C1-1327-654C-8CB4-619C8DF27834}" type="slidenum">
              <a:rPr lang="en-US" smtClean="0"/>
              <a:t>41</a:t>
            </a:fld>
            <a:endParaRPr lang="en-US"/>
          </a:p>
        </p:txBody>
      </p:sp>
    </p:spTree>
    <p:extLst>
      <p:ext uri="{BB962C8B-B14F-4D97-AF65-F5344CB8AC3E}">
        <p14:creationId xmlns:p14="http://schemas.microsoft.com/office/powerpoint/2010/main" val="1973119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B9C6E3F-8365-45A2-95A3-3FF22BE06052}" type="datetimeFigureOut">
              <a:rPr lang="en-US" smtClean="0"/>
              <a:pPr/>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B25124-5CD4-4A20-877E-5A10DB9D7A4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9C6E3F-8365-45A2-95A3-3FF22BE06052}" type="datetimeFigureOut">
              <a:rPr lang="en-US" smtClean="0"/>
              <a:pPr/>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B25124-5CD4-4A20-877E-5A10DB9D7A4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9C6E3F-8365-45A2-95A3-3FF22BE06052}" type="datetimeFigureOut">
              <a:rPr lang="en-US" smtClean="0"/>
              <a:pPr/>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B25124-5CD4-4A20-877E-5A10DB9D7A4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9C6E3F-8365-45A2-95A3-3FF22BE06052}" type="datetimeFigureOut">
              <a:rPr lang="en-US" smtClean="0"/>
              <a:pPr/>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B25124-5CD4-4A20-877E-5A10DB9D7A4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9C6E3F-8365-45A2-95A3-3FF22BE06052}" type="datetimeFigureOut">
              <a:rPr lang="en-US" smtClean="0"/>
              <a:pPr/>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B25124-5CD4-4A20-877E-5A10DB9D7A4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9C6E3F-8365-45A2-95A3-3FF22BE06052}" type="datetimeFigureOut">
              <a:rPr lang="en-US" smtClean="0"/>
              <a:pPr/>
              <a:t>3/22/2018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B25124-5CD4-4A20-877E-5A10DB9D7A4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9C6E3F-8365-45A2-95A3-3FF22BE06052}" type="datetimeFigureOut">
              <a:rPr lang="en-US" smtClean="0"/>
              <a:pPr/>
              <a:t>3/22/2018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B25124-5CD4-4A20-877E-5A10DB9D7A4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9C6E3F-8365-45A2-95A3-3FF22BE06052}" type="datetimeFigureOut">
              <a:rPr lang="en-US" smtClean="0"/>
              <a:pPr/>
              <a:t>3/22/2018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B25124-5CD4-4A20-877E-5A10DB9D7A4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9C6E3F-8365-45A2-95A3-3FF22BE06052}" type="datetimeFigureOut">
              <a:rPr lang="en-US" smtClean="0"/>
              <a:pPr/>
              <a:t>3/22/2018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B25124-5CD4-4A20-877E-5A10DB9D7A4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9C6E3F-8365-45A2-95A3-3FF22BE06052}" type="datetimeFigureOut">
              <a:rPr lang="en-US" smtClean="0"/>
              <a:pPr/>
              <a:t>3/22/2018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B25124-5CD4-4A20-877E-5A10DB9D7A4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9C6E3F-8365-45A2-95A3-3FF22BE06052}" type="datetimeFigureOut">
              <a:rPr lang="en-US" smtClean="0"/>
              <a:pPr/>
              <a:t>3/22/2018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B25124-5CD4-4A20-877E-5A10DB9D7A4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C6E3F-8365-45A2-95A3-3FF22BE06052}" type="datetimeFigureOut">
              <a:rPr lang="en-US" smtClean="0"/>
              <a:pPr/>
              <a:t>3/22/2018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B25124-5CD4-4A20-877E-5A10DB9D7A4D}" type="slidenum">
              <a:rPr lang="en-US" smtClean="0"/>
              <a:pPr/>
              <a:t>‹#›</a:t>
            </a:fld>
            <a:endParaRPr lang="en-US"/>
          </a:p>
        </p:txBody>
      </p:sp>
    </p:spTree>
    <p:extLst>
      <p:ext uri="{BB962C8B-B14F-4D97-AF65-F5344CB8AC3E}">
        <p14:creationId xmlns:p14="http://schemas.microsoft.com/office/powerpoint/2010/main" val="692237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tiff"/><Relationship Id="rId5" Type="http://schemas.microsoft.com/office/2007/relationships/hdphoto" Target="../media/hdphoto10.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1.xml"/><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time_continue=279&amp;v=QPopjM5wu9c"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time_continue=154&amp;v=mnWcYFbln84" TargetMode="External"/><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youtube.com/watch?v=Q7A9z33Qj7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1.xml"/><Relationship Id="rId4" Type="http://schemas.openxmlformats.org/officeDocument/2006/relationships/image" Target="../media/image45.tiff"/></Relationships>
</file>

<file path=ppt/slides/_rels/slide25.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7.tiff"/><Relationship Id="rId4" Type="http://schemas.openxmlformats.org/officeDocument/2006/relationships/image" Target="../media/image56.tiff"/></Relationships>
</file>

<file path=ppt/slides/_rels/slide32.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9.tiff"/></Relationships>
</file>

<file path=ppt/slides/_rels/slide33.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1.xml"/><Relationship Id="rId4" Type="http://schemas.openxmlformats.org/officeDocument/2006/relationships/image" Target="../media/image62.tiff"/></Relationships>
</file>

<file path=ppt/slides/_rels/slide34.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tif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tif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tif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40.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12.wdp"/><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tiff"/><Relationship Id="rId1" Type="http://schemas.openxmlformats.org/officeDocument/2006/relationships/slideLayout" Target="../slideLayouts/slideLayout1.xml"/><Relationship Id="rId4" Type="http://schemas.microsoft.com/office/2007/relationships/hdphoto" Target="../media/hdphoto13.wdp"/></Relationships>
</file>

<file path=ppt/slides/_rels/slide46.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image" Target="../media/image86.tif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image" Target="../media/image88.tif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1.xml"/><Relationship Id="rId4" Type="http://schemas.openxmlformats.org/officeDocument/2006/relationships/image" Target="../media/image9.tiff"/></Relationships>
</file>

<file path=ppt/slides/_rels/slide50.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91.tif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image" Target="../media/image93.tiff"/><Relationship Id="rId1" Type="http://schemas.openxmlformats.org/officeDocument/2006/relationships/slideLayout" Target="../slideLayouts/slideLayout1.xml"/><Relationship Id="rId4" Type="http://schemas.openxmlformats.org/officeDocument/2006/relationships/image" Target="../media/image95.tiff"/></Relationships>
</file>

<file path=ppt/slides/_rels/slide52.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image" Target="../media/image96.tiff"/><Relationship Id="rId1" Type="http://schemas.openxmlformats.org/officeDocument/2006/relationships/slideLayout" Target="../slideLayouts/slideLayout1.xml"/><Relationship Id="rId4" Type="http://schemas.openxmlformats.org/officeDocument/2006/relationships/image" Target="../media/image98.tiff"/></Relationships>
</file>

<file path=ppt/slides/_rels/slide53.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99.tif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image" Target="../media/image101.tif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103.tif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image" Target="../media/image104.tif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image" Target="../media/image106.tif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08.tiff"/><Relationship Id="rId1" Type="http://schemas.openxmlformats.org/officeDocument/2006/relationships/slideLayout" Target="../slideLayouts/slideLayout1.xml"/><Relationship Id="rId4" Type="http://schemas.openxmlformats.org/officeDocument/2006/relationships/image" Target="../media/image110.tiff"/></Relationships>
</file>

<file path=ppt/slides/_rels/slide59.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image" Target="../media/image111.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1.xml"/><Relationship Id="rId4" Type="http://schemas.openxmlformats.org/officeDocument/2006/relationships/image" Target="../media/image12.tiff"/></Relationships>
</file>

<file path=ppt/slides/_rels/slide60.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image" Target="../media/image113.tif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image" Target="../media/image115.tif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image" Target="../media/image117.tiff"/><Relationship Id="rId1" Type="http://schemas.openxmlformats.org/officeDocument/2006/relationships/slideLayout" Target="../slideLayouts/slideLayout1.xml"/><Relationship Id="rId5" Type="http://schemas.openxmlformats.org/officeDocument/2006/relationships/image" Target="../media/image120.tiff"/><Relationship Id="rId4" Type="http://schemas.openxmlformats.org/officeDocument/2006/relationships/image" Target="../media/image119.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23.png"/><Relationship Id="rId4" Type="http://schemas.openxmlformats.org/officeDocument/2006/relationships/image" Target="../media/image2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1544458"/>
              </p:ext>
            </p:extLst>
          </p:nvPr>
        </p:nvGraphicFramePr>
        <p:xfrm>
          <a:off x="3624350" y="310340"/>
          <a:ext cx="5478087" cy="6177744"/>
        </p:xfrm>
        <a:graphic>
          <a:graphicData uri="http://schemas.openxmlformats.org/drawingml/2006/table">
            <a:tbl>
              <a:tblPr firstRow="1" bandRow="1">
                <a:tableStyleId>{5C22544A-7EE6-4342-B048-85BDC9FD1C3A}</a:tableStyleId>
              </a:tblPr>
              <a:tblGrid>
                <a:gridCol w="2762597">
                  <a:extLst>
                    <a:ext uri="{9D8B030D-6E8A-4147-A177-3AD203B41FA5}">
                      <a16:colId xmlns:a16="http://schemas.microsoft.com/office/drawing/2014/main" val="20000"/>
                    </a:ext>
                  </a:extLst>
                </a:gridCol>
                <a:gridCol w="2715490">
                  <a:extLst>
                    <a:ext uri="{9D8B030D-6E8A-4147-A177-3AD203B41FA5}">
                      <a16:colId xmlns:a16="http://schemas.microsoft.com/office/drawing/2014/main" val="20001"/>
                    </a:ext>
                  </a:extLst>
                </a:gridCol>
              </a:tblGrid>
              <a:tr h="75368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CIAT CIS101A</a:t>
                      </a:r>
                    </a:p>
                    <a:p>
                      <a:endParaRPr lang="en-US" sz="1600" dirty="0"/>
                    </a:p>
                  </a:txBody>
                  <a:tcPr anchor="ctr"/>
                </a:tc>
                <a:tc hMerge="1">
                  <a:txBody>
                    <a:bodyPr/>
                    <a:lstStyle/>
                    <a:p>
                      <a:endParaRPr lang="en-US" dirty="0"/>
                    </a:p>
                  </a:txBody>
                  <a:tcPr/>
                </a:tc>
                <a:extLst>
                  <a:ext uri="{0D108BD9-81ED-4DB2-BD59-A6C34878D82A}">
                    <a16:rowId xmlns:a16="http://schemas.microsoft.com/office/drawing/2014/main" val="10000"/>
                  </a:ext>
                </a:extLst>
              </a:tr>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Week 2 Class 3</a:t>
                      </a:r>
                    </a:p>
                    <a:p>
                      <a:pPr algn="ctr"/>
                      <a:endParaRPr lang="en-US" sz="1600" dirty="0"/>
                    </a:p>
                  </a:txBody>
                  <a:tcPr anchor="ctr"/>
                </a:tc>
                <a:tc hMerge="1">
                  <a:txBody>
                    <a:bodyPr/>
                    <a:lstStyle/>
                    <a:p>
                      <a:endParaRPr lang="en-US" dirty="0"/>
                    </a:p>
                  </a:txBody>
                  <a:tcPr/>
                </a:tc>
                <a:extLst>
                  <a:ext uri="{0D108BD9-81ED-4DB2-BD59-A6C34878D82A}">
                    <a16:rowId xmlns:a16="http://schemas.microsoft.com/office/drawing/2014/main" val="10001"/>
                  </a:ext>
                </a:extLst>
              </a:tr>
              <a:tr h="36068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Cases and Form Factors</a:t>
                      </a:r>
                    </a:p>
                    <a:p>
                      <a:pPr algn="ctr"/>
                      <a:endParaRPr lang="en-US" sz="1600" dirty="0"/>
                    </a:p>
                  </a:txBody>
                  <a:tcPr anchor="ctr"/>
                </a:tc>
                <a:tc hMerge="1">
                  <a:txBody>
                    <a:bodyPr/>
                    <a:lstStyle/>
                    <a:p>
                      <a:endParaRPr lang="en-US" dirty="0"/>
                    </a:p>
                  </a:txBody>
                  <a:tcPr/>
                </a:tc>
                <a:extLst>
                  <a:ext uri="{0D108BD9-81ED-4DB2-BD59-A6C34878D82A}">
                    <a16:rowId xmlns:a16="http://schemas.microsoft.com/office/drawing/2014/main" val="10002"/>
                  </a:ext>
                </a:extLst>
              </a:tr>
              <a:tr h="371304">
                <a:tc gridSpan="2">
                  <a:txBody>
                    <a:bodyPr/>
                    <a:lstStyle/>
                    <a:p>
                      <a:pPr algn="ctr"/>
                      <a:endParaRPr lang="en-US" sz="1600" dirty="0"/>
                    </a:p>
                  </a:txBody>
                  <a:tcPr anchor="ctr">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370840">
                <a:tc gridSpan="2">
                  <a:txBody>
                    <a:bodyPr/>
                    <a:lstStyle/>
                    <a:p>
                      <a:pPr algn="l"/>
                      <a:r>
                        <a:rPr lang="en-US" sz="1400" dirty="0"/>
                        <a:t>Chapter</a:t>
                      </a:r>
                      <a:r>
                        <a:rPr lang="en-US" sz="1400" baseline="0" dirty="0"/>
                        <a:t> 3 </a:t>
                      </a:r>
                      <a:r>
                        <a:rPr lang="mr-IN" sz="1400" baseline="0" dirty="0"/>
                        <a:t>–</a:t>
                      </a:r>
                      <a:r>
                        <a:rPr lang="en-US" sz="1400" baseline="0" dirty="0"/>
                        <a:t> System Components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p>
                  </a:txBody>
                  <a:tcPr/>
                </a:tc>
                <a:extLst>
                  <a:ext uri="{0D108BD9-81ED-4DB2-BD59-A6C34878D82A}">
                    <a16:rowId xmlns:a16="http://schemas.microsoft.com/office/drawing/2014/main" val="10004"/>
                  </a:ext>
                </a:extLst>
              </a:tr>
              <a:tr h="370840">
                <a:tc>
                  <a:txBody>
                    <a:bodyPr/>
                    <a:lstStyle/>
                    <a:p>
                      <a:r>
                        <a:rPr lang="en-US" sz="1400" dirty="0"/>
                        <a:t>3.1 Cases and Form Factors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3.1.3 Practice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r>
                        <a:rPr lang="en-US" sz="1400" dirty="0"/>
                        <a:t>3.2 Power Supplies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3.2.6 Practice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r>
                        <a:rPr lang="en-US" sz="1400" dirty="0"/>
                        <a:t>3.3</a:t>
                      </a:r>
                      <a:r>
                        <a:rPr lang="en-US" sz="1400" baseline="0" dirty="0"/>
                        <a:t> Motherboards and Buses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3.3.6 Practice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70840">
                <a:tc>
                  <a:txBody>
                    <a:bodyPr/>
                    <a:lstStyle/>
                    <a:p>
                      <a:r>
                        <a:rPr lang="en-US" sz="1400" dirty="0"/>
                        <a:t>3.4 Mother</a:t>
                      </a:r>
                      <a:r>
                        <a:rPr lang="en-US" sz="1400" baseline="0" dirty="0"/>
                        <a:t>boards Troubleshooting</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3.4.5 Practice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0840">
                <a:tc>
                  <a:txBody>
                    <a:bodyPr/>
                    <a:lstStyle/>
                    <a:p>
                      <a:r>
                        <a:rPr lang="en-US" sz="1400" dirty="0"/>
                        <a:t>3.5 Processors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3.5.9 Practice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70840">
                <a:tc>
                  <a:txBody>
                    <a:bodyPr/>
                    <a:lstStyle/>
                    <a:p>
                      <a:r>
                        <a:rPr lang="en-US" sz="1400" dirty="0"/>
                        <a:t>3.6 Processor Troubleshooting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3.6.5 Practice</a:t>
                      </a:r>
                      <a:r>
                        <a:rPr lang="en-US" sz="1400" baseline="0" dirty="0"/>
                        <a:t> Questions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70840">
                <a:tc rowSpan="2">
                  <a:txBody>
                    <a:bodyPr/>
                    <a:lstStyle/>
                    <a:p>
                      <a:r>
                        <a:rPr lang="en-US" sz="1400" dirty="0"/>
                        <a:t>Hands</a:t>
                      </a:r>
                      <a:r>
                        <a:rPr lang="en-US" sz="1400" baseline="0" dirty="0"/>
                        <a:t> on Lab</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Labs</a:t>
                      </a:r>
                      <a:r>
                        <a:rPr lang="en-US" sz="1400" baseline="0" dirty="0"/>
                        <a:t> 3.2.5, 3.3.5, 3.3.7, &amp; 3.6.4</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70840">
                <a:tc vMerge="1">
                  <a:txBody>
                    <a:bodyPr/>
                    <a:lstStyle/>
                    <a:p>
                      <a:endParaRPr lang="en-US" dirty="0"/>
                    </a:p>
                  </a:txBody>
                  <a:tcPr/>
                </a:tc>
                <a:tc>
                  <a:txBody>
                    <a:bodyPr/>
                    <a:lstStyle/>
                    <a:p>
                      <a:r>
                        <a:rPr lang="en-US" sz="1400" dirty="0"/>
                        <a:t>Videos 3.2.1 &amp; 3.6.1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142982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34512" y="59177"/>
            <a:ext cx="5092933" cy="523220"/>
          </a:xfrm>
          <a:prstGeom prst="rect">
            <a:avLst/>
          </a:prstGeom>
          <a:noFill/>
        </p:spPr>
        <p:txBody>
          <a:bodyPr wrap="none" rtlCol="0">
            <a:spAutoFit/>
          </a:bodyPr>
          <a:lstStyle/>
          <a:p>
            <a:r>
              <a:rPr lang="en-US" sz="2800" b="1"/>
              <a:t>3.1 Computer Case Form Factors:</a:t>
            </a:r>
            <a:endParaRPr lang="en-US" sz="2800" b="1" dirty="0"/>
          </a:p>
        </p:txBody>
      </p:sp>
      <p:sp>
        <p:nvSpPr>
          <p:cNvPr id="6" name="TextBox 5"/>
          <p:cNvSpPr txBox="1"/>
          <p:nvPr/>
        </p:nvSpPr>
        <p:spPr>
          <a:xfrm>
            <a:off x="487945" y="582397"/>
            <a:ext cx="10786065" cy="307777"/>
          </a:xfrm>
          <a:prstGeom prst="rect">
            <a:avLst/>
          </a:prstGeom>
          <a:noFill/>
        </p:spPr>
        <p:txBody>
          <a:bodyPr wrap="square" rtlCol="0">
            <a:spAutoFit/>
          </a:bodyPr>
          <a:lstStyle/>
          <a:p>
            <a:r>
              <a:rPr lang="en-US" sz="1400" b="1" dirty="0"/>
              <a:t>Computer cases are designed to fit motherboard form factors. The following table describes the most common types of computer cases:</a:t>
            </a:r>
          </a:p>
        </p:txBody>
      </p:sp>
      <p:graphicFrame>
        <p:nvGraphicFramePr>
          <p:cNvPr id="5" name="Table 4"/>
          <p:cNvGraphicFramePr>
            <a:graphicFrameLocks noGrp="1"/>
          </p:cNvGraphicFramePr>
          <p:nvPr>
            <p:extLst>
              <p:ext uri="{D42A27DB-BD31-4B8C-83A1-F6EECF244321}">
                <p14:modId xmlns:p14="http://schemas.microsoft.com/office/powerpoint/2010/main" val="330003394"/>
              </p:ext>
            </p:extLst>
          </p:nvPr>
        </p:nvGraphicFramePr>
        <p:xfrm>
          <a:off x="487945" y="969997"/>
          <a:ext cx="11025523" cy="5502721"/>
        </p:xfrm>
        <a:graphic>
          <a:graphicData uri="http://schemas.openxmlformats.org/drawingml/2006/table">
            <a:tbl>
              <a:tblPr firstRow="1" bandRow="1">
                <a:tableStyleId>{5C22544A-7EE6-4342-B048-85BDC9FD1C3A}</a:tableStyleId>
              </a:tblPr>
              <a:tblGrid>
                <a:gridCol w="669171">
                  <a:extLst>
                    <a:ext uri="{9D8B030D-6E8A-4147-A177-3AD203B41FA5}">
                      <a16:colId xmlns:a16="http://schemas.microsoft.com/office/drawing/2014/main" val="20000"/>
                    </a:ext>
                  </a:extLst>
                </a:gridCol>
                <a:gridCol w="2181985">
                  <a:extLst>
                    <a:ext uri="{9D8B030D-6E8A-4147-A177-3AD203B41FA5}">
                      <a16:colId xmlns:a16="http://schemas.microsoft.com/office/drawing/2014/main" val="20001"/>
                    </a:ext>
                  </a:extLst>
                </a:gridCol>
                <a:gridCol w="8174367">
                  <a:extLst>
                    <a:ext uri="{9D8B030D-6E8A-4147-A177-3AD203B41FA5}">
                      <a16:colId xmlns:a16="http://schemas.microsoft.com/office/drawing/2014/main" val="20002"/>
                    </a:ext>
                  </a:extLst>
                </a:gridCol>
              </a:tblGrid>
              <a:tr h="376196">
                <a:tc gridSpan="2">
                  <a:txBody>
                    <a:bodyPr/>
                    <a:lstStyle/>
                    <a:p>
                      <a:r>
                        <a:rPr lang="en-US" sz="1400" b="1" dirty="0"/>
                        <a:t>Type</a:t>
                      </a:r>
                      <a:endParaRPr lang="en-US" sz="1400" dirty="0"/>
                    </a:p>
                  </a:txBody>
                  <a:tcPr anchor="ctr"/>
                </a:tc>
                <a:tc h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txBody>
                  <a:tcPr anchor="ctr"/>
                </a:tc>
                <a:extLst>
                  <a:ext uri="{0D108BD9-81ED-4DB2-BD59-A6C34878D82A}">
                    <a16:rowId xmlns:a16="http://schemas.microsoft.com/office/drawing/2014/main" val="10000"/>
                  </a:ext>
                </a:extLst>
              </a:tr>
              <a:tr h="1408083">
                <a:tc>
                  <a:txBody>
                    <a:bodyPr/>
                    <a:lstStyle/>
                    <a:p>
                      <a:pPr algn="ctr"/>
                      <a:r>
                        <a:rPr lang="en-US" sz="1400" b="1" dirty="0"/>
                        <a:t>Mini-ITX</a:t>
                      </a:r>
                      <a:endParaRPr lang="en-US" sz="1400" dirty="0"/>
                    </a:p>
                  </a:txBody>
                  <a:tcPr vert="vert270" anchor="ctr"/>
                </a:tc>
                <a:tc>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Mini-ITX towers are designed to house Mini-ITX motherboards. They are typically smaller than Micro-ATX towers.</a:t>
                      </a:r>
                    </a:p>
                    <a:p>
                      <a:endParaRPr lang="en-US" sz="1400" dirty="0"/>
                    </a:p>
                  </a:txBody>
                  <a:tcPr/>
                </a:tc>
                <a:extLst>
                  <a:ext uri="{0D108BD9-81ED-4DB2-BD59-A6C34878D82A}">
                    <a16:rowId xmlns:a16="http://schemas.microsoft.com/office/drawing/2014/main" val="10001"/>
                  </a:ext>
                </a:extLst>
              </a:tr>
              <a:tr h="1523217">
                <a:tc>
                  <a:txBody>
                    <a:bodyPr/>
                    <a:lstStyle/>
                    <a:p>
                      <a:pPr algn="ctr"/>
                      <a:r>
                        <a:rPr lang="en-US" sz="1400" b="1" dirty="0"/>
                        <a:t>HTPC</a:t>
                      </a:r>
                      <a:endParaRPr lang="en-US" sz="1400" dirty="0"/>
                    </a:p>
                  </a:txBody>
                  <a:tcPr vert="vert270" anchor="ctr"/>
                </a:tc>
                <a:tc>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Home theatre PC (HTPC) cases are designed to connect to TVs and be used as a home media computer. HTPC cases are compatible with </a:t>
                      </a:r>
                      <a:r>
                        <a:rPr lang="en-US" sz="1400" dirty="0" err="1"/>
                        <a:t>microATX</a:t>
                      </a:r>
                      <a:r>
                        <a:rPr lang="en-US" sz="1400" dirty="0"/>
                        <a:t> and Mini-ITX form factors.</a:t>
                      </a:r>
                    </a:p>
                    <a:p>
                      <a:endParaRPr lang="en-US" sz="1400" dirty="0"/>
                    </a:p>
                  </a:txBody>
                  <a:tcPr/>
                </a:tc>
                <a:extLst>
                  <a:ext uri="{0D108BD9-81ED-4DB2-BD59-A6C34878D82A}">
                    <a16:rowId xmlns:a16="http://schemas.microsoft.com/office/drawing/2014/main" val="10002"/>
                  </a:ext>
                </a:extLst>
              </a:tr>
              <a:tr h="1545618">
                <a:tc>
                  <a:txBody>
                    <a:bodyPr/>
                    <a:lstStyle/>
                    <a:p>
                      <a:pPr algn="ctr"/>
                      <a:r>
                        <a:rPr lang="en-US" sz="1400" b="1" dirty="0"/>
                        <a:t>Notebook</a:t>
                      </a:r>
                      <a:endParaRPr lang="en-US" sz="1400" dirty="0"/>
                    </a:p>
                  </a:txBody>
                  <a:tcPr vert="vert270" anchor="ctr"/>
                </a:tc>
                <a:tc>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Notebook cases are generally proprietary and often vary among models.</a:t>
                      </a:r>
                    </a:p>
                    <a:p>
                      <a:endParaRPr lang="en-US" sz="1400" dirty="0"/>
                    </a:p>
                  </a:txBody>
                  <a:tcPr/>
                </a:tc>
                <a:extLst>
                  <a:ext uri="{0D108BD9-81ED-4DB2-BD59-A6C34878D82A}">
                    <a16:rowId xmlns:a16="http://schemas.microsoft.com/office/drawing/2014/main" val="10003"/>
                  </a:ext>
                </a:extLst>
              </a:tr>
              <a:tr h="649607">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a:t>Note: </a:t>
                      </a:r>
                      <a:r>
                        <a:rPr lang="en-US" sz="1400" i="1" dirty="0"/>
                        <a:t>Some small form factor cases (e.g., Micro-ATX and Mini-ITX towers) use riser cards for installing expansion boards. Riser cards are installed in an expansion slot and allow the expansion board to be installed parallel to the motherboard, instead of perpendicular.</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4"/>
                  </a:ext>
                </a:extLst>
              </a:tr>
            </a:tbl>
          </a:graphicData>
        </a:graphic>
      </p:graphicFrame>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98333" l="0" r="100000"/>
                    </a14:imgEffect>
                  </a14:imgLayer>
                </a14:imgProps>
              </a:ext>
            </a:extLst>
          </a:blip>
          <a:stretch>
            <a:fillRect/>
          </a:stretch>
        </p:blipFill>
        <p:spPr>
          <a:xfrm>
            <a:off x="1192756" y="1300765"/>
            <a:ext cx="2041548" cy="1531161"/>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98750" l="0" r="100000"/>
                    </a14:imgEffect>
                  </a14:imgLayer>
                </a14:imgProps>
              </a:ext>
            </a:extLst>
          </a:blip>
          <a:stretch>
            <a:fillRect/>
          </a:stretch>
        </p:blipFill>
        <p:spPr>
          <a:xfrm>
            <a:off x="1286604" y="2911749"/>
            <a:ext cx="1853852" cy="1390389"/>
          </a:xfrm>
          <a:prstGeom prst="rect">
            <a:avLst/>
          </a:prstGeom>
        </p:spPr>
      </p:pic>
      <p:pic>
        <p:nvPicPr>
          <p:cNvPr id="7" name="Picture 6"/>
          <p:cNvPicPr>
            <a:picLocks noChangeAspect="1"/>
          </p:cNvPicPr>
          <p:nvPr/>
        </p:nvPicPr>
        <p:blipFill>
          <a:blip r:embed="rId6"/>
          <a:stretch>
            <a:fillRect/>
          </a:stretch>
        </p:blipFill>
        <p:spPr>
          <a:xfrm>
            <a:off x="1601195" y="4381961"/>
            <a:ext cx="1224670" cy="1284900"/>
          </a:xfrm>
          <a:prstGeom prst="rect">
            <a:avLst/>
          </a:prstGeom>
        </p:spPr>
      </p:pic>
    </p:spTree>
    <p:extLst>
      <p:ext uri="{BB962C8B-B14F-4D97-AF65-F5344CB8AC3E}">
        <p14:creationId xmlns:p14="http://schemas.microsoft.com/office/powerpoint/2010/main" val="377880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31985" y="133444"/>
            <a:ext cx="5092933" cy="523220"/>
          </a:xfrm>
          <a:prstGeom prst="rect">
            <a:avLst/>
          </a:prstGeom>
          <a:noFill/>
        </p:spPr>
        <p:txBody>
          <a:bodyPr wrap="none" rtlCol="0">
            <a:spAutoFit/>
          </a:bodyPr>
          <a:lstStyle/>
          <a:p>
            <a:r>
              <a:rPr lang="en-US" sz="2800" b="1"/>
              <a:t>3.1 Computer Case Form Factors:</a:t>
            </a:r>
            <a:endParaRPr lang="en-US" sz="2800" b="1" dirty="0"/>
          </a:p>
        </p:txBody>
      </p:sp>
      <p:graphicFrame>
        <p:nvGraphicFramePr>
          <p:cNvPr id="2" name="Table 1"/>
          <p:cNvGraphicFramePr>
            <a:graphicFrameLocks noGrp="1"/>
          </p:cNvGraphicFramePr>
          <p:nvPr>
            <p:extLst>
              <p:ext uri="{D42A27DB-BD31-4B8C-83A1-F6EECF244321}">
                <p14:modId xmlns:p14="http://schemas.microsoft.com/office/powerpoint/2010/main" val="94336984"/>
              </p:ext>
            </p:extLst>
          </p:nvPr>
        </p:nvGraphicFramePr>
        <p:xfrm>
          <a:off x="510465" y="776250"/>
          <a:ext cx="7698587" cy="5208556"/>
        </p:xfrm>
        <a:graphic>
          <a:graphicData uri="http://schemas.openxmlformats.org/drawingml/2006/table">
            <a:tbl>
              <a:tblPr firstRow="1" bandRow="1">
                <a:tableStyleId>{5C22544A-7EE6-4342-B048-85BDC9FD1C3A}</a:tableStyleId>
              </a:tblPr>
              <a:tblGrid>
                <a:gridCol w="7698587">
                  <a:extLst>
                    <a:ext uri="{9D8B030D-6E8A-4147-A177-3AD203B41FA5}">
                      <a16:colId xmlns:a16="http://schemas.microsoft.com/office/drawing/2014/main" val="20000"/>
                    </a:ext>
                  </a:extLst>
                </a:gridCol>
              </a:tblGrid>
              <a:tr h="8367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When you purchase a computer case, it will usually come with the following components:</a:t>
                      </a:r>
                    </a:p>
                    <a:p>
                      <a:endParaRPr lang="en-US" dirty="0"/>
                    </a:p>
                  </a:txBody>
                  <a:tcPr/>
                </a:tc>
                <a:extLst>
                  <a:ext uri="{0D108BD9-81ED-4DB2-BD59-A6C34878D82A}">
                    <a16:rowId xmlns:a16="http://schemas.microsoft.com/office/drawing/2014/main" val="10000"/>
                  </a:ext>
                </a:extLst>
              </a:tr>
              <a:tr h="4294156">
                <a:tc>
                  <a:txBody>
                    <a:bodyPr/>
                    <a:lstStyle/>
                    <a:p>
                      <a:pPr marL="285750" indent="-285750">
                        <a:buFont typeface="Wingdings" charset="2"/>
                        <a:buChar char="q"/>
                      </a:pPr>
                      <a:endParaRPr lang="en-US" dirty="0"/>
                    </a:p>
                    <a:p>
                      <a:pPr marL="285750" indent="-285750">
                        <a:buFont typeface="Wingdings" charset="2"/>
                        <a:buChar char="q"/>
                      </a:pPr>
                      <a:r>
                        <a:rPr lang="en-US" dirty="0"/>
                        <a:t>Computer Case</a:t>
                      </a:r>
                    </a:p>
                    <a:p>
                      <a:pPr marL="285750" indent="-285750">
                        <a:buFont typeface="Wingdings" charset="2"/>
                        <a:buChar char="q"/>
                      </a:pPr>
                      <a:endParaRPr lang="en-US" dirty="0"/>
                    </a:p>
                    <a:p>
                      <a:pPr marL="285750" indent="-285750">
                        <a:buFont typeface="Wingdings" charset="2"/>
                        <a:buChar char="q"/>
                      </a:pPr>
                      <a:r>
                        <a:rPr lang="en-US" dirty="0"/>
                        <a:t>Power Supply (although the power supply might also be separate)</a:t>
                      </a:r>
                    </a:p>
                    <a:p>
                      <a:pPr marL="285750" indent="-285750">
                        <a:buFont typeface="Wingdings" charset="2"/>
                        <a:buChar char="q"/>
                      </a:pPr>
                      <a:endParaRPr lang="en-US" dirty="0"/>
                    </a:p>
                    <a:p>
                      <a:pPr marL="285750" lvl="0" indent="-285750">
                        <a:buFont typeface="Wingdings" charset="2"/>
                        <a:buChar char="q"/>
                      </a:pPr>
                      <a:r>
                        <a:rPr lang="en-US" dirty="0"/>
                        <a:t>Case fans</a:t>
                      </a:r>
                    </a:p>
                    <a:p>
                      <a:pPr marL="285750" lvl="0" indent="-285750">
                        <a:buFont typeface="Wingdings" charset="2"/>
                        <a:buChar char="q"/>
                      </a:pPr>
                      <a:endParaRPr lang="en-US" dirty="0"/>
                    </a:p>
                    <a:p>
                      <a:pPr marL="285750" indent="-285750">
                        <a:buFont typeface="Wingdings" charset="2"/>
                        <a:buChar char="q"/>
                      </a:pPr>
                      <a:r>
                        <a:rPr lang="en-US" dirty="0"/>
                        <a:t>Plastic or rubber feet that attach to the bottom of the case</a:t>
                      </a:r>
                    </a:p>
                    <a:p>
                      <a:pPr marL="285750" indent="-285750">
                        <a:buFont typeface="Wingdings" charset="2"/>
                        <a:buChar char="q"/>
                      </a:pPr>
                      <a:endParaRPr lang="en-US" dirty="0"/>
                    </a:p>
                    <a:p>
                      <a:pPr marL="285750" indent="-285750">
                        <a:buFont typeface="Wingdings" charset="2"/>
                        <a:buChar char="q"/>
                      </a:pPr>
                      <a:r>
                        <a:rPr lang="en-US" dirty="0"/>
                        <a:t>Metal screws and standoffs for attaching the motherboard</a:t>
                      </a:r>
                    </a:p>
                    <a:p>
                      <a:pPr marL="285750" indent="-285750">
                        <a:buFont typeface="Wingdings" charset="2"/>
                        <a:buChar char="q"/>
                      </a:pPr>
                      <a:endParaRPr lang="en-US" dirty="0"/>
                    </a:p>
                    <a:p>
                      <a:pPr marL="285750" indent="-285750">
                        <a:buFont typeface="Wingdings" charset="2"/>
                        <a:buChar char="q"/>
                      </a:pPr>
                      <a:r>
                        <a:rPr lang="en-US" dirty="0"/>
                        <a:t>Additional external connectors (such as audio, USB, and FireWire) that connect to motherboard headers</a:t>
                      </a:r>
                    </a:p>
                    <a:p>
                      <a:endParaRPr lang="en-US" dirty="0"/>
                    </a:p>
                  </a:txBody>
                  <a:tcPr/>
                </a:tc>
                <a:extLst>
                  <a:ext uri="{0D108BD9-81ED-4DB2-BD59-A6C34878D82A}">
                    <a16:rowId xmlns:a16="http://schemas.microsoft.com/office/drawing/2014/main" val="10001"/>
                  </a:ext>
                </a:extLst>
              </a:tr>
            </a:tbl>
          </a:graphicData>
        </a:graphic>
      </p:graphicFrame>
      <p:pic>
        <p:nvPicPr>
          <p:cNvPr id="9" name="Picture 8"/>
          <p:cNvPicPr>
            <a:picLocks noChangeAspect="1"/>
          </p:cNvPicPr>
          <p:nvPr/>
        </p:nvPicPr>
        <p:blipFill>
          <a:blip r:embed="rId2"/>
          <a:stretch>
            <a:fillRect/>
          </a:stretch>
        </p:blipFill>
        <p:spPr>
          <a:xfrm>
            <a:off x="8492647" y="776249"/>
            <a:ext cx="3189771" cy="3189771"/>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2825" y1="37611" x2="92825" y2="37611"/>
                        <a14:foregroundMark x1="28251" y1="57522" x2="28251" y2="57522"/>
                        <a14:foregroundMark x1="26906" y1="50885" x2="26906" y2="50885"/>
                        <a14:foregroundMark x1="17489" y1="12389" x2="17489" y2="12389"/>
                        <a14:foregroundMark x1="12108" y1="11947" x2="12108" y2="11947"/>
                        <a14:foregroundMark x1="13004" y1="4425" x2="13004" y2="4425"/>
                        <a14:foregroundMark x1="19731" y1="3540" x2="19731" y2="3540"/>
                        <a14:foregroundMark x1="25561" y1="2655" x2="25561" y2="2655"/>
                        <a14:backgroundMark x1="30045" y1="50000" x2="30045" y2="50000"/>
                        <a14:backgroundMark x1="30942" y1="14159" x2="30942" y2="14159"/>
                      </a14:backgroundRemoval>
                    </a14:imgEffect>
                  </a14:imgLayer>
                </a14:imgProps>
              </a:ext>
            </a:extLst>
          </a:blip>
          <a:stretch>
            <a:fillRect/>
          </a:stretch>
        </p:blipFill>
        <p:spPr>
          <a:xfrm>
            <a:off x="9666257" y="3966020"/>
            <a:ext cx="2016161" cy="2043284"/>
          </a:xfrm>
          <a:prstGeom prst="rect">
            <a:avLst/>
          </a:prstGeom>
        </p:spPr>
      </p:pic>
    </p:spTree>
    <p:extLst>
      <p:ext uri="{BB962C8B-B14F-4D97-AF65-F5344CB8AC3E}">
        <p14:creationId xmlns:p14="http://schemas.microsoft.com/office/powerpoint/2010/main" val="350039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64191" y="114063"/>
            <a:ext cx="3107902" cy="523220"/>
          </a:xfrm>
          <a:prstGeom prst="rect">
            <a:avLst/>
          </a:prstGeom>
          <a:noFill/>
        </p:spPr>
        <p:txBody>
          <a:bodyPr wrap="none" rtlCol="0">
            <a:spAutoFit/>
          </a:bodyPr>
          <a:lstStyle/>
          <a:p>
            <a:r>
              <a:rPr lang="en-US" sz="2800" b="1"/>
              <a:t>3.2 Power Supplies:</a:t>
            </a:r>
            <a:endParaRPr lang="en-US" sz="2800" b="1" dirty="0"/>
          </a:p>
        </p:txBody>
      </p:sp>
      <p:graphicFrame>
        <p:nvGraphicFramePr>
          <p:cNvPr id="2" name="Table 1"/>
          <p:cNvGraphicFramePr>
            <a:graphicFrameLocks noGrp="1"/>
          </p:cNvGraphicFramePr>
          <p:nvPr>
            <p:extLst>
              <p:ext uri="{D42A27DB-BD31-4B8C-83A1-F6EECF244321}">
                <p14:modId xmlns:p14="http://schemas.microsoft.com/office/powerpoint/2010/main" val="3076151841"/>
              </p:ext>
            </p:extLst>
          </p:nvPr>
        </p:nvGraphicFramePr>
        <p:xfrm>
          <a:off x="561152" y="637283"/>
          <a:ext cx="10956178" cy="5734007"/>
        </p:xfrm>
        <a:graphic>
          <a:graphicData uri="http://schemas.openxmlformats.org/drawingml/2006/table">
            <a:tbl>
              <a:tblPr firstRow="1" bandRow="1">
                <a:tableStyleId>{5C22544A-7EE6-4342-B048-85BDC9FD1C3A}</a:tableStyleId>
              </a:tblPr>
              <a:tblGrid>
                <a:gridCol w="5634165">
                  <a:extLst>
                    <a:ext uri="{9D8B030D-6E8A-4147-A177-3AD203B41FA5}">
                      <a16:colId xmlns:a16="http://schemas.microsoft.com/office/drawing/2014/main" val="20000"/>
                    </a:ext>
                  </a:extLst>
                </a:gridCol>
                <a:gridCol w="3004954">
                  <a:extLst>
                    <a:ext uri="{9D8B030D-6E8A-4147-A177-3AD203B41FA5}">
                      <a16:colId xmlns:a16="http://schemas.microsoft.com/office/drawing/2014/main" val="20001"/>
                    </a:ext>
                  </a:extLst>
                </a:gridCol>
                <a:gridCol w="2317059">
                  <a:extLst>
                    <a:ext uri="{9D8B030D-6E8A-4147-A177-3AD203B41FA5}">
                      <a16:colId xmlns:a16="http://schemas.microsoft.com/office/drawing/2014/main" val="438992936"/>
                    </a:ext>
                  </a:extLst>
                </a:gridCol>
              </a:tblGrid>
              <a:tr h="370840">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t>Power supplies are responsible for powering every component in a computer system. Power supplies perform the following functions:</a:t>
                      </a:r>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300" b="1" dirty="0"/>
                    </a:p>
                  </a:txBody>
                  <a:tcPr/>
                </a:tc>
                <a:extLst>
                  <a:ext uri="{0D108BD9-81ED-4DB2-BD59-A6C34878D82A}">
                    <a16:rowId xmlns:a16="http://schemas.microsoft.com/office/drawing/2014/main" val="10000"/>
                  </a:ext>
                </a:extLst>
              </a:tr>
              <a:tr h="306969">
                <a:tc gridSpan="3">
                  <a:txBody>
                    <a:bodyPr/>
                    <a:lstStyle/>
                    <a:p>
                      <a:pPr marL="285750" indent="-285750">
                        <a:buFont typeface="Courier New" charset="0"/>
                        <a:buChar char="o"/>
                      </a:pPr>
                      <a:r>
                        <a:rPr lang="en-US" sz="1300" b="1" dirty="0"/>
                        <a:t>Convert AC power to DC power</a:t>
                      </a:r>
                    </a:p>
                  </a:txBody>
                  <a:tcPr/>
                </a:tc>
                <a:tc hMerge="1">
                  <a:txBody>
                    <a:bodyPr/>
                    <a:lstStyle/>
                    <a:p>
                      <a:endParaRPr lang="en-US"/>
                    </a:p>
                  </a:txBody>
                  <a:tcPr/>
                </a:tc>
                <a:tc hMerge="1">
                  <a:txBody>
                    <a:bodyPr/>
                    <a:lstStyle/>
                    <a:p>
                      <a:pPr marL="285750" indent="-285750">
                        <a:buFont typeface="Courier New" charset="0"/>
                        <a:buChar char="o"/>
                      </a:pPr>
                      <a:endParaRPr lang="en-US" sz="1300" b="1" dirty="0"/>
                    </a:p>
                  </a:txBody>
                  <a:tcPr/>
                </a:tc>
                <a:extLst>
                  <a:ext uri="{0D108BD9-81ED-4DB2-BD59-A6C34878D82A}">
                    <a16:rowId xmlns:a16="http://schemas.microsoft.com/office/drawing/2014/main" val="10001"/>
                  </a:ext>
                </a:extLst>
              </a:tr>
              <a:tr h="899160">
                <a:tc>
                  <a:txBody>
                    <a:bodyPr/>
                    <a:lstStyle/>
                    <a:p>
                      <a:pPr marL="342900" lvl="1" indent="-342900">
                        <a:buFont typeface="+mj-lt"/>
                        <a:buAutoNum type="arabicPeriod"/>
                      </a:pPr>
                      <a:r>
                        <a:rPr lang="en-US" sz="1300" dirty="0"/>
                        <a:t>AC (alternating current) is the type of current distributed through wall sockets. </a:t>
                      </a:r>
                    </a:p>
                    <a:p>
                      <a:pPr marL="800100" lvl="2" indent="-342900">
                        <a:buFont typeface="+mj-lt"/>
                        <a:buAutoNum type="arabicPeriod"/>
                      </a:pPr>
                      <a:endParaRPr lang="en-US" sz="1300" dirty="0"/>
                    </a:p>
                    <a:p>
                      <a:pPr marL="742950" lvl="2" indent="-285750">
                        <a:buFont typeface="Wingdings" charset="2"/>
                        <a:buChar char="§"/>
                      </a:pPr>
                      <a:r>
                        <a:rPr lang="en-US" sz="1300" dirty="0"/>
                        <a:t>The voltage alternates between</a:t>
                      </a:r>
                      <a:r>
                        <a:rPr lang="en-US" sz="1300" baseline="0" dirty="0"/>
                        <a:t> </a:t>
                      </a:r>
                      <a:r>
                        <a:rPr lang="en-US" sz="1300" dirty="0"/>
                        <a:t>a negative and a positive charge, which is good for appliances requiring a high current.</a:t>
                      </a:r>
                    </a:p>
                    <a:p>
                      <a:pPr marL="342900" lvl="1" indent="-342900">
                        <a:buFont typeface="+mj-lt"/>
                        <a:buAutoNum type="arabicPeriod"/>
                      </a:pPr>
                      <a:endParaRPr lang="en-US" sz="1300" dirty="0"/>
                    </a:p>
                    <a:p>
                      <a:endParaRPr lang="en-US" sz="1300" dirty="0"/>
                    </a:p>
                  </a:txBody>
                  <a:tcPr/>
                </a:tc>
                <a:tc gridSpan="2">
                  <a:txBody>
                    <a:bodyPr/>
                    <a:lstStyle/>
                    <a:p>
                      <a:pPr marL="342900" lvl="1" indent="-342900">
                        <a:buFont typeface="+mj-lt"/>
                        <a:buAutoNum type="arabicPeriod" startAt="2"/>
                      </a:pPr>
                      <a:r>
                        <a:rPr lang="en-US" sz="1300" dirty="0"/>
                        <a:t>DC (direct current) is the type of current used inside a computer. </a:t>
                      </a:r>
                    </a:p>
                    <a:p>
                      <a:pPr marL="800100" lvl="2" indent="-342900">
                        <a:buFont typeface="+mj-lt"/>
                        <a:buAutoNum type="arabicPeriod" startAt="2"/>
                      </a:pPr>
                      <a:endParaRPr lang="en-US" sz="1300" dirty="0"/>
                    </a:p>
                    <a:p>
                      <a:pPr marL="800100" lvl="2" indent="-342900">
                        <a:buFont typeface="Wingdings" charset="2"/>
                        <a:buChar char="§"/>
                      </a:pPr>
                      <a:r>
                        <a:rPr lang="en-US" sz="1300" dirty="0"/>
                        <a:t>Negative particles are drawn toward a</a:t>
                      </a:r>
                      <a:r>
                        <a:rPr lang="en-US" sz="1300" baseline="0" dirty="0"/>
                        <a:t> </a:t>
                      </a:r>
                      <a:r>
                        <a:rPr lang="en-US" sz="1300" dirty="0"/>
                        <a:t>positive charge, creating a unidirectional current flow. </a:t>
                      </a:r>
                    </a:p>
                    <a:p>
                      <a:pPr marL="800100" lvl="2" indent="-342900">
                        <a:buFont typeface="Wingdings" charset="2"/>
                        <a:buChar char="§"/>
                      </a:pPr>
                      <a:endParaRPr lang="en-US" sz="1300" dirty="0"/>
                    </a:p>
                    <a:p>
                      <a:pPr marL="800100" lvl="2" indent="-342900">
                        <a:buFont typeface="Wingdings" charset="2"/>
                        <a:buChar char="§"/>
                      </a:pPr>
                      <a:r>
                        <a:rPr lang="en-US" sz="1300" dirty="0"/>
                        <a:t>This type of predictable reliable current is ideal for an application where a lower current is required.</a:t>
                      </a:r>
                    </a:p>
                    <a:p>
                      <a:endParaRPr lang="en-US" sz="1300" dirty="0"/>
                    </a:p>
                  </a:txBody>
                  <a:tcPr/>
                </a:tc>
                <a:tc hMerge="1">
                  <a:txBody>
                    <a:bodyPr/>
                    <a:lstStyle/>
                    <a:p>
                      <a:endParaRPr lang="en-US" sz="1300" dirty="0"/>
                    </a:p>
                  </a:txBody>
                  <a:tcPr/>
                </a:tc>
                <a:extLst>
                  <a:ext uri="{0D108BD9-81ED-4DB2-BD59-A6C34878D82A}">
                    <a16:rowId xmlns:a16="http://schemas.microsoft.com/office/drawing/2014/main" val="10002"/>
                  </a:ext>
                </a:extLst>
              </a:tr>
              <a:tr h="324150">
                <a:tc gridSpan="3">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300" b="1" dirty="0"/>
                        <a:t>Provide components</a:t>
                      </a:r>
                      <a:r>
                        <a:rPr lang="en-US" sz="1300" b="1" baseline="0" dirty="0"/>
                        <a:t> </a:t>
                      </a:r>
                      <a:r>
                        <a:rPr lang="en-US" sz="1300" b="1" dirty="0"/>
                        <a:t>with the correct levels of DC voltage</a:t>
                      </a:r>
                    </a:p>
                  </a:txBody>
                  <a:tcPr/>
                </a:tc>
                <a:tc hMerge="1">
                  <a:txBody>
                    <a:bodyPr/>
                    <a:lstStyle/>
                    <a:p>
                      <a:endParaRPr lang="en-US"/>
                    </a:p>
                  </a:txBody>
                  <a:tcPr/>
                </a:tc>
                <a:tc hMerge="1">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300" b="1" dirty="0"/>
                    </a:p>
                  </a:txBody>
                  <a:tcPr/>
                </a:tc>
                <a:extLst>
                  <a:ext uri="{0D108BD9-81ED-4DB2-BD59-A6C34878D82A}">
                    <a16:rowId xmlns:a16="http://schemas.microsoft.com/office/drawing/2014/main" val="10003"/>
                  </a:ext>
                </a:extLst>
              </a:tr>
              <a:tr h="1345914">
                <a:tc>
                  <a:txBody>
                    <a:bodyPr/>
                    <a:lstStyle/>
                    <a:p>
                      <a:pPr marL="800100" lvl="2" indent="-342900">
                        <a:buFont typeface="+mj-lt"/>
                        <a:buAutoNum type="arabicPeriod"/>
                      </a:pPr>
                      <a:r>
                        <a:rPr lang="en-US" sz="1300" dirty="0"/>
                        <a:t>Standard ATX power supplies provide + 3.3 volts, +/- 5 volts, and +/- 12 volts of DC power. Most modern</a:t>
                      </a:r>
                      <a:r>
                        <a:rPr lang="en-US" sz="1300" baseline="0" dirty="0"/>
                        <a:t> </a:t>
                      </a:r>
                      <a:r>
                        <a:rPr lang="en-US" sz="1300" dirty="0"/>
                        <a:t>components require +12 volt output.</a:t>
                      </a:r>
                    </a:p>
                    <a:p>
                      <a:pPr marL="457200" lvl="1" indent="-457200">
                        <a:buFont typeface="+mj-lt"/>
                        <a:buAutoNum type="arabicPeriod"/>
                      </a:pPr>
                      <a:endParaRPr lang="en-US" sz="1300" dirty="0"/>
                    </a:p>
                    <a:p>
                      <a:pPr marL="800100" lvl="2" indent="-342900">
                        <a:buFont typeface="+mj-lt"/>
                        <a:buAutoNum type="arabicPeriod" startAt="2"/>
                      </a:pPr>
                      <a:r>
                        <a:rPr lang="en-US" sz="1300" dirty="0"/>
                        <a:t>Each separate voltage output circuit is referred to as a </a:t>
                      </a:r>
                      <a:r>
                        <a:rPr lang="en-US" sz="1300" i="1" dirty="0"/>
                        <a:t>rail</a:t>
                      </a:r>
                      <a:r>
                        <a:rPr lang="en-US" sz="1300" dirty="0"/>
                        <a:t> and can power multiple devices. </a:t>
                      </a:r>
                    </a:p>
                  </a:txBody>
                  <a:tcPr/>
                </a:tc>
                <a:tc gridSpan="2">
                  <a:txBody>
                    <a:bodyPr/>
                    <a:lstStyle/>
                    <a:p>
                      <a:pPr marL="800100" lvl="2" indent="-342900">
                        <a:buFont typeface="Wingdings" charset="2"/>
                        <a:buChar char="§"/>
                      </a:pPr>
                      <a:r>
                        <a:rPr lang="en-US" sz="1300" dirty="0"/>
                        <a:t>To avoid</a:t>
                      </a:r>
                      <a:r>
                        <a:rPr lang="en-US" sz="1300" baseline="0" dirty="0"/>
                        <a:t> </a:t>
                      </a:r>
                      <a:r>
                        <a:rPr lang="en-US" sz="1300" dirty="0"/>
                        <a:t>overloading one circuit, many newer power supplies have two or more +12 volt rails. </a:t>
                      </a:r>
                    </a:p>
                    <a:p>
                      <a:pPr marL="800100" lvl="2" indent="-342900">
                        <a:buFont typeface="Wingdings" charset="2"/>
                        <a:buChar char="§"/>
                      </a:pPr>
                      <a:endParaRPr lang="en-US" sz="1300" dirty="0"/>
                    </a:p>
                    <a:p>
                      <a:pPr marL="800100" lvl="2" indent="-342900">
                        <a:buFont typeface="Wingdings" charset="2"/>
                        <a:buChar char="§"/>
                      </a:pPr>
                      <a:r>
                        <a:rPr lang="en-US" sz="1300" dirty="0"/>
                        <a:t>These are known as dual rail power supplies. </a:t>
                      </a:r>
                    </a:p>
                    <a:p>
                      <a:pPr marL="800100" lvl="2" indent="-342900">
                        <a:buFont typeface="Wingdings" charset="2"/>
                        <a:buChar char="§"/>
                      </a:pPr>
                      <a:endParaRPr lang="en-US" sz="1300" dirty="0"/>
                    </a:p>
                    <a:p>
                      <a:pPr marL="800100" lvl="2" indent="-342900">
                        <a:buFont typeface="Wingdings" charset="2"/>
                        <a:buChar char="§"/>
                      </a:pPr>
                      <a:r>
                        <a:rPr lang="en-US" sz="1300" dirty="0"/>
                        <a:t>Separate rails balance the power load between multiple circuits, preventing any one circuit</a:t>
                      </a:r>
                      <a:r>
                        <a:rPr lang="en-US" sz="1300" baseline="0" dirty="0"/>
                        <a:t> </a:t>
                      </a:r>
                      <a:r>
                        <a:rPr lang="en-US" sz="1300" dirty="0"/>
                        <a:t>from becoming overloaded.</a:t>
                      </a:r>
                    </a:p>
                  </a:txBody>
                  <a:tcPr/>
                </a:tc>
                <a:tc hMerge="1">
                  <a:txBody>
                    <a:bodyPr/>
                    <a:lstStyle/>
                    <a:p>
                      <a:pPr marL="800100" lvl="2" indent="-342900">
                        <a:buFont typeface="Wingdings" charset="2"/>
                        <a:buChar char="§"/>
                      </a:pPr>
                      <a:endParaRPr lang="en-US" sz="1300" dirty="0"/>
                    </a:p>
                  </a:txBody>
                  <a:tcPr/>
                </a:tc>
                <a:extLst>
                  <a:ext uri="{0D108BD9-81ED-4DB2-BD59-A6C34878D82A}">
                    <a16:rowId xmlns:a16="http://schemas.microsoft.com/office/drawing/2014/main" val="10004"/>
                  </a:ext>
                </a:extLst>
              </a:tr>
              <a:tr h="322608">
                <a:tc gridSpan="2">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300" b="1" dirty="0"/>
                        <a:t>Aid in thermal management</a:t>
                      </a:r>
                    </a:p>
                  </a:txBody>
                  <a:tcPr/>
                </a:tc>
                <a:tc hMerge="1">
                  <a:txBody>
                    <a:bodyPr/>
                    <a:lstStyle/>
                    <a:p>
                      <a:endParaRPr lang="en-US"/>
                    </a:p>
                  </a:txBody>
                  <a:tcPr/>
                </a:tc>
                <a:tc rowSpan="2">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300" b="1" dirty="0"/>
                    </a:p>
                  </a:txBody>
                  <a:tcPr/>
                </a:tc>
                <a:extLst>
                  <a:ext uri="{0D108BD9-81ED-4DB2-BD59-A6C34878D82A}">
                    <a16:rowId xmlns:a16="http://schemas.microsoft.com/office/drawing/2014/main" val="10005"/>
                  </a:ext>
                </a:extLst>
              </a:tr>
              <a:tr h="780836">
                <a:tc gridSpan="2">
                  <a:txBody>
                    <a:bodyPr/>
                    <a:lstStyle/>
                    <a:p>
                      <a:pPr marL="800100" lvl="2" indent="-342900">
                        <a:buFont typeface="+mj-lt"/>
                        <a:buAutoNum type="arabicPeriod"/>
                      </a:pPr>
                      <a:r>
                        <a:rPr lang="en-US" sz="1300" dirty="0"/>
                        <a:t>All ATX power supplies have a fan that cools the unit.</a:t>
                      </a:r>
                    </a:p>
                    <a:p>
                      <a:pPr marL="342900" lvl="1" indent="-342900">
                        <a:buFont typeface="+mj-lt"/>
                        <a:buAutoNum type="arabicPeriod"/>
                      </a:pPr>
                      <a:endParaRPr lang="en-US" sz="1300" dirty="0"/>
                    </a:p>
                    <a:p>
                      <a:pPr marL="800100" lvl="2" indent="-342900">
                        <a:buFont typeface="+mj-lt"/>
                        <a:buAutoNum type="arabicPeriod" startAt="2"/>
                      </a:pPr>
                      <a:r>
                        <a:rPr lang="en-US" sz="1300" dirty="0"/>
                        <a:t>The fan direction pulls cooler air from the front of the case and blows hot air out the back.</a:t>
                      </a:r>
                    </a:p>
                    <a:p>
                      <a:endParaRPr lang="en-US" sz="1300" dirty="0"/>
                    </a:p>
                  </a:txBody>
                  <a:tcPr/>
                </a:tc>
                <a:tc hMerge="1">
                  <a:txBody>
                    <a:bodyPr/>
                    <a:lstStyle/>
                    <a:p>
                      <a:endParaRPr lang="en-US"/>
                    </a:p>
                  </a:txBody>
                  <a:tcPr/>
                </a:tc>
                <a:tc vMerge="1">
                  <a:txBody>
                    <a:bodyPr/>
                    <a:lstStyle/>
                    <a:p>
                      <a:endParaRPr lang="en-US" sz="1300" dirty="0"/>
                    </a:p>
                  </a:txBody>
                  <a:tcPr/>
                </a:tc>
                <a:extLst>
                  <a:ext uri="{0D108BD9-81ED-4DB2-BD59-A6C34878D82A}">
                    <a16:rowId xmlns:a16="http://schemas.microsoft.com/office/drawing/2014/main" val="10006"/>
                  </a:ext>
                </a:extLst>
              </a:tr>
              <a:tr h="370840">
                <a:tc gridSpan="3">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300" b="1" dirty="0"/>
                        <a:t>Note</a:t>
                      </a:r>
                      <a:r>
                        <a:rPr lang="en-US" sz="1300" dirty="0"/>
                        <a:t>: </a:t>
                      </a:r>
                      <a:r>
                        <a:rPr lang="en-US" sz="1300" i="1" dirty="0"/>
                        <a:t>Older ATX units use a reverse air flow that blows air directly over the CPU. This method is not as efficient.</a:t>
                      </a:r>
                    </a:p>
                  </a:txBody>
                  <a:tcPr/>
                </a:tc>
                <a:tc hMerge="1">
                  <a:txBody>
                    <a:bodyPr/>
                    <a:lstStyle/>
                    <a:p>
                      <a:endParaRPr lang="en-US"/>
                    </a:p>
                  </a:txBody>
                  <a:tcPr/>
                </a:tc>
                <a:tc hMerge="1">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300" i="1" dirty="0"/>
                    </a:p>
                  </a:txBody>
                  <a:tcPr/>
                </a:tc>
                <a:extLst>
                  <a:ext uri="{0D108BD9-81ED-4DB2-BD59-A6C34878D82A}">
                    <a16:rowId xmlns:a16="http://schemas.microsoft.com/office/drawing/2014/main" val="10007"/>
                  </a:ext>
                </a:extLst>
              </a:tr>
            </a:tbl>
          </a:graphicData>
        </a:graphic>
      </p:graphicFrame>
      <p:pic>
        <p:nvPicPr>
          <p:cNvPr id="5" name="Picture 4">
            <a:hlinkClick r:id="rId2"/>
            <a:extLst>
              <a:ext uri="{FF2B5EF4-FFF2-40B4-BE49-F238E27FC236}">
                <a16:creationId xmlns:a16="http://schemas.microsoft.com/office/drawing/2014/main" id="{49DD8ACA-01D2-4997-ADE1-AF562EB35F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8707" y="4886325"/>
            <a:ext cx="1862992" cy="1048069"/>
          </a:xfrm>
          <a:prstGeom prst="rect">
            <a:avLst/>
          </a:prstGeom>
        </p:spPr>
      </p:pic>
    </p:spTree>
    <p:extLst>
      <p:ext uri="{BB962C8B-B14F-4D97-AF65-F5344CB8AC3E}">
        <p14:creationId xmlns:p14="http://schemas.microsoft.com/office/powerpoint/2010/main" val="2121115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64191" y="225911"/>
            <a:ext cx="3107902" cy="523220"/>
          </a:xfrm>
          <a:prstGeom prst="rect">
            <a:avLst/>
          </a:prstGeom>
          <a:noFill/>
        </p:spPr>
        <p:txBody>
          <a:bodyPr wrap="none" rtlCol="0">
            <a:spAutoFit/>
          </a:bodyPr>
          <a:lstStyle/>
          <a:p>
            <a:r>
              <a:rPr lang="en-US" sz="2800" b="1" dirty="0"/>
              <a:t>3.2 Power Supplies:</a:t>
            </a:r>
          </a:p>
        </p:txBody>
      </p:sp>
      <p:graphicFrame>
        <p:nvGraphicFramePr>
          <p:cNvPr id="5" name="Table 4"/>
          <p:cNvGraphicFramePr>
            <a:graphicFrameLocks noGrp="1"/>
          </p:cNvGraphicFramePr>
          <p:nvPr>
            <p:extLst>
              <p:ext uri="{D42A27DB-BD31-4B8C-83A1-F6EECF244321}">
                <p14:modId xmlns:p14="http://schemas.microsoft.com/office/powerpoint/2010/main" val="250085330"/>
              </p:ext>
            </p:extLst>
          </p:nvPr>
        </p:nvGraphicFramePr>
        <p:xfrm>
          <a:off x="506358" y="768797"/>
          <a:ext cx="7856806" cy="5642804"/>
        </p:xfrm>
        <a:graphic>
          <a:graphicData uri="http://schemas.openxmlformats.org/drawingml/2006/table">
            <a:tbl>
              <a:tblPr firstRow="1" bandRow="1">
                <a:tableStyleId>{5C22544A-7EE6-4342-B048-85BDC9FD1C3A}</a:tableStyleId>
              </a:tblPr>
              <a:tblGrid>
                <a:gridCol w="808734">
                  <a:extLst>
                    <a:ext uri="{9D8B030D-6E8A-4147-A177-3AD203B41FA5}">
                      <a16:colId xmlns:a16="http://schemas.microsoft.com/office/drawing/2014/main" val="20000"/>
                    </a:ext>
                  </a:extLst>
                </a:gridCol>
                <a:gridCol w="7048072">
                  <a:extLst>
                    <a:ext uri="{9D8B030D-6E8A-4147-A177-3AD203B41FA5}">
                      <a16:colId xmlns:a16="http://schemas.microsoft.com/office/drawing/2014/main" val="20001"/>
                    </a:ext>
                  </a:extLst>
                </a:gridCol>
              </a:tblGrid>
              <a:tr h="49168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You should be aware of the following facts about power supplies:</a:t>
                      </a:r>
                    </a:p>
                  </a:txBody>
                  <a:tcPr/>
                </a:tc>
                <a:tc hMerge="1">
                  <a:txBody>
                    <a:bodyPr/>
                    <a:lstStyle/>
                    <a:p>
                      <a:endParaRPr lang="en-US"/>
                    </a:p>
                  </a:txBody>
                  <a:tcPr/>
                </a:tc>
                <a:extLst>
                  <a:ext uri="{0D108BD9-81ED-4DB2-BD59-A6C34878D82A}">
                    <a16:rowId xmlns:a16="http://schemas.microsoft.com/office/drawing/2014/main" val="10000"/>
                  </a:ext>
                </a:extLst>
              </a:tr>
              <a:tr h="2129110">
                <a:tc gridSpan="2">
                  <a:txBody>
                    <a:bodyPr/>
                    <a:lstStyle/>
                    <a:p>
                      <a:pPr lvl="0"/>
                      <a:r>
                        <a:rPr lang="en-US" sz="1600" b="0" dirty="0"/>
                        <a:t>Power supplies should be matched to the motherboard and case form factor (i.e., match an ATX power supply with an ATX motherboard or a Micro-ATX power supply with a </a:t>
                      </a:r>
                      <a:r>
                        <a:rPr lang="en-US" sz="1600" b="0" dirty="0" err="1"/>
                        <a:t>microATX</a:t>
                      </a:r>
                      <a:r>
                        <a:rPr lang="en-US" sz="1600" b="0" dirty="0"/>
                        <a:t> motherboard).</a:t>
                      </a:r>
                    </a:p>
                    <a:p>
                      <a:pPr marL="0" marR="0" indent="0" algn="l" defTabSz="914400" rtl="0" eaLnBrk="1" fontAlgn="auto" latinLnBrk="0" hangingPunct="1">
                        <a:lnSpc>
                          <a:spcPct val="100000"/>
                        </a:lnSpc>
                        <a:spcBef>
                          <a:spcPts val="0"/>
                        </a:spcBef>
                        <a:spcAft>
                          <a:spcPts val="0"/>
                        </a:spcAft>
                        <a:buClrTx/>
                        <a:buSzTx/>
                        <a:buFont typeface="Courier New" charset="0"/>
                        <a:buNone/>
                        <a:tabLst/>
                        <a:defRPr/>
                      </a:pPr>
                      <a:endParaRPr lang="en-US" sz="1600" b="1" dirty="0"/>
                    </a:p>
                    <a:p>
                      <a:pPr marL="0" marR="0" indent="0" algn="l" defTabSz="914400" rtl="0" eaLnBrk="1" fontAlgn="auto" latinLnBrk="0" hangingPunct="1">
                        <a:lnSpc>
                          <a:spcPct val="100000"/>
                        </a:lnSpc>
                        <a:spcBef>
                          <a:spcPts val="0"/>
                        </a:spcBef>
                        <a:spcAft>
                          <a:spcPts val="0"/>
                        </a:spcAft>
                        <a:buClrTx/>
                        <a:buSzTx/>
                        <a:buFont typeface="Courier New" charset="0"/>
                        <a:buNone/>
                        <a:tabLst/>
                        <a:defRPr/>
                      </a:pPr>
                      <a:r>
                        <a:rPr lang="en-US" sz="1600" b="0" dirty="0"/>
                        <a:t>Most</a:t>
                      </a:r>
                      <a:r>
                        <a:rPr lang="en-US" sz="1600" b="0" baseline="0" dirty="0"/>
                        <a:t> </a:t>
                      </a:r>
                      <a:r>
                        <a:rPr lang="en-US" sz="1600" b="0" dirty="0"/>
                        <a:t>power supplies</a:t>
                      </a:r>
                      <a:r>
                        <a:rPr lang="en-US" sz="1600" b="0" baseline="0" dirty="0"/>
                        <a:t> </a:t>
                      </a:r>
                      <a:r>
                        <a:rPr lang="en-US" sz="1600" b="0" dirty="0"/>
                        <a:t>have a voltage switch that toggles between 115 and 230 volt electricity.</a:t>
                      </a:r>
                    </a:p>
                    <a:p>
                      <a:endParaRPr lang="en-US" sz="1600" b="1" dirty="0"/>
                    </a:p>
                    <a:p>
                      <a:pPr marL="342900" lvl="1" indent="-342900">
                        <a:buFont typeface="+mj-lt"/>
                        <a:buAutoNum type="arabicPeriod"/>
                      </a:pPr>
                      <a:r>
                        <a:rPr lang="en-US" sz="1600" dirty="0"/>
                        <a:t>115 volts is used in North America.</a:t>
                      </a:r>
                    </a:p>
                    <a:p>
                      <a:pPr marL="342900" lvl="1" indent="-342900">
                        <a:buFont typeface="+mj-lt"/>
                        <a:buAutoNum type="arabicPeriod"/>
                      </a:pPr>
                      <a:endParaRPr lang="en-US" sz="1600" dirty="0"/>
                    </a:p>
                    <a:p>
                      <a:pPr marL="342900" lvl="1" indent="-342900">
                        <a:buFont typeface="+mj-lt"/>
                        <a:buAutoNum type="arabicPeriod"/>
                      </a:pPr>
                      <a:r>
                        <a:rPr lang="en-US" sz="1600" dirty="0"/>
                        <a:t>230 volts is used in Europe.</a:t>
                      </a:r>
                    </a:p>
                    <a:p>
                      <a:pPr lvl="0"/>
                      <a:endParaRPr lang="en-US" sz="1600" b="1" dirty="0"/>
                    </a:p>
                  </a:txBody>
                  <a:tcPr/>
                </a:tc>
                <a:tc hMerge="1">
                  <a:txBody>
                    <a:bodyPr/>
                    <a:lstStyle/>
                    <a:p>
                      <a:endParaRPr lang="en-US"/>
                    </a:p>
                  </a:txBody>
                  <a:tcPr/>
                </a:tc>
                <a:extLst>
                  <a:ext uri="{0D108BD9-81ED-4DB2-BD59-A6C34878D82A}">
                    <a16:rowId xmlns:a16="http://schemas.microsoft.com/office/drawing/2014/main" val="10001"/>
                  </a:ext>
                </a:extLst>
              </a:tr>
              <a:tr h="1265313">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1" dirty="0"/>
                        <a:t>Note:</a:t>
                      </a:r>
                      <a:endParaRPr lang="en-US" sz="160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i="1" dirty="0"/>
                        <a:t>Some power supplies eliminate the voltage switch and instead automatically switch between voltages as necessary.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i="1"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i="1" dirty="0"/>
                        <a:t>These power supplies specify a voltage range they can function in.</a:t>
                      </a:r>
                    </a:p>
                    <a:p>
                      <a:endParaRPr lang="en-US" sz="1600" dirty="0"/>
                    </a:p>
                  </a:txBody>
                  <a:tcPr/>
                </a:tc>
                <a:extLst>
                  <a:ext uri="{0D108BD9-81ED-4DB2-BD59-A6C34878D82A}">
                    <a16:rowId xmlns:a16="http://schemas.microsoft.com/office/drawing/2014/main" val="10002"/>
                  </a:ext>
                </a:extLst>
              </a:tr>
              <a:tr h="1265313">
                <a:tc gridSpan="2">
                  <a:txBody>
                    <a:bodyPr/>
                    <a:lstStyle/>
                    <a:p>
                      <a:pPr marL="285750" lvl="1" indent="-285750">
                        <a:buFont typeface="Courier New" charset="0"/>
                        <a:buChar char="o"/>
                      </a:pPr>
                      <a:endParaRPr lang="en-US" sz="1600" b="1" dirty="0"/>
                    </a:p>
                    <a:p>
                      <a:pPr marL="285750" lvl="1" indent="-285750">
                        <a:buFont typeface="Courier New" charset="0"/>
                        <a:buChar char="o"/>
                      </a:pPr>
                      <a:r>
                        <a:rPr lang="en-US" sz="1600" b="0" dirty="0"/>
                        <a:t>Many power supplies have a switch on the back that turns the power on or off.</a:t>
                      </a:r>
                    </a:p>
                    <a:p>
                      <a:pPr marL="285750" lvl="1" indent="-285750">
                        <a:buFont typeface="Courier New" charset="0"/>
                        <a:buChar char="o"/>
                      </a:pPr>
                      <a:endParaRPr lang="en-US" sz="1600" b="0" dirty="0"/>
                    </a:p>
                    <a:p>
                      <a:pPr marL="285750" lvl="0" indent="-285750">
                        <a:buFont typeface="Courier New" charset="0"/>
                        <a:buChar char="o"/>
                      </a:pPr>
                      <a:r>
                        <a:rPr lang="en-US" sz="1600" b="0" dirty="0"/>
                        <a:t>Power supplies are rated in </a:t>
                      </a:r>
                      <a:r>
                        <a:rPr lang="en-US" sz="1600" b="0" i="1" dirty="0"/>
                        <a:t>watts</a:t>
                      </a:r>
                      <a:r>
                        <a:rPr lang="en-US" sz="1600" b="0" dirty="0"/>
                        <a:t>. </a:t>
                      </a:r>
                    </a:p>
                    <a:p>
                      <a:endParaRPr lang="en-US" sz="1600" dirty="0"/>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pic>
        <p:nvPicPr>
          <p:cNvPr id="2" name="Picture 1"/>
          <p:cNvPicPr>
            <a:picLocks noChangeAspect="1"/>
          </p:cNvPicPr>
          <p:nvPr/>
        </p:nvPicPr>
        <p:blipFill>
          <a:blip r:embed="rId2"/>
          <a:stretch>
            <a:fillRect/>
          </a:stretch>
        </p:blipFill>
        <p:spPr>
          <a:xfrm>
            <a:off x="8567773" y="1445202"/>
            <a:ext cx="3278021" cy="1924299"/>
          </a:xfrm>
          <a:prstGeom prst="rect">
            <a:avLst/>
          </a:prstGeom>
        </p:spPr>
      </p:pic>
      <p:pic>
        <p:nvPicPr>
          <p:cNvPr id="7" name="Picture 6"/>
          <p:cNvPicPr>
            <a:picLocks noChangeAspect="1"/>
          </p:cNvPicPr>
          <p:nvPr/>
        </p:nvPicPr>
        <p:blipFill>
          <a:blip r:embed="rId3"/>
          <a:stretch>
            <a:fillRect/>
          </a:stretch>
        </p:blipFill>
        <p:spPr>
          <a:xfrm>
            <a:off x="8691323" y="3729060"/>
            <a:ext cx="3289300" cy="2463800"/>
          </a:xfrm>
          <a:prstGeom prst="rect">
            <a:avLst/>
          </a:prstGeom>
        </p:spPr>
      </p:pic>
    </p:spTree>
    <p:extLst>
      <p:ext uri="{BB962C8B-B14F-4D97-AF65-F5344CB8AC3E}">
        <p14:creationId xmlns:p14="http://schemas.microsoft.com/office/powerpoint/2010/main" val="2408525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64191" y="236185"/>
            <a:ext cx="4957767" cy="523220"/>
          </a:xfrm>
          <a:prstGeom prst="rect">
            <a:avLst/>
          </a:prstGeom>
          <a:noFill/>
        </p:spPr>
        <p:txBody>
          <a:bodyPr wrap="none" rtlCol="0">
            <a:spAutoFit/>
          </a:bodyPr>
          <a:lstStyle/>
          <a:p>
            <a:r>
              <a:rPr lang="en-US" sz="2800" b="1" dirty="0"/>
              <a:t>3.2 Power Supplies: (Continued)</a:t>
            </a:r>
          </a:p>
        </p:txBody>
      </p:sp>
      <p:graphicFrame>
        <p:nvGraphicFramePr>
          <p:cNvPr id="5" name="Table 4"/>
          <p:cNvGraphicFramePr>
            <a:graphicFrameLocks noGrp="1"/>
          </p:cNvGraphicFramePr>
          <p:nvPr>
            <p:extLst>
              <p:ext uri="{D42A27DB-BD31-4B8C-83A1-F6EECF244321}">
                <p14:modId xmlns:p14="http://schemas.microsoft.com/office/powerpoint/2010/main" val="871169110"/>
              </p:ext>
            </p:extLst>
          </p:nvPr>
        </p:nvGraphicFramePr>
        <p:xfrm>
          <a:off x="3298004" y="934065"/>
          <a:ext cx="8476903" cy="5513832"/>
        </p:xfrm>
        <a:graphic>
          <a:graphicData uri="http://schemas.openxmlformats.org/drawingml/2006/table">
            <a:tbl>
              <a:tblPr firstRow="1" bandRow="1">
                <a:tableStyleId>{5C22544A-7EE6-4342-B048-85BDC9FD1C3A}</a:tableStyleId>
              </a:tblPr>
              <a:tblGrid>
                <a:gridCol w="636998">
                  <a:extLst>
                    <a:ext uri="{9D8B030D-6E8A-4147-A177-3AD203B41FA5}">
                      <a16:colId xmlns:a16="http://schemas.microsoft.com/office/drawing/2014/main" val="20000"/>
                    </a:ext>
                  </a:extLst>
                </a:gridCol>
                <a:gridCol w="7839905">
                  <a:extLst>
                    <a:ext uri="{9D8B030D-6E8A-4147-A177-3AD203B41FA5}">
                      <a16:colId xmlns:a16="http://schemas.microsoft.com/office/drawing/2014/main" val="20001"/>
                    </a:ext>
                  </a:extLst>
                </a:gridCol>
              </a:tblGrid>
              <a:tr h="55094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You should be aware of the following facts about power supplies:</a:t>
                      </a:r>
                    </a:p>
                  </a:txBody>
                  <a:tcPr/>
                </a:tc>
                <a:tc hMerge="1">
                  <a:txBody>
                    <a:bodyPr/>
                    <a:lstStyle/>
                    <a:p>
                      <a:endParaRPr lang="en-US"/>
                    </a:p>
                  </a:txBody>
                  <a:tcPr/>
                </a:tc>
                <a:extLst>
                  <a:ext uri="{0D108BD9-81ED-4DB2-BD59-A6C34878D82A}">
                    <a16:rowId xmlns:a16="http://schemas.microsoft.com/office/drawing/2014/main" val="10000"/>
                  </a:ext>
                </a:extLst>
              </a:tr>
              <a:tr h="508178">
                <a:tc gridSpan="2">
                  <a:txBody>
                    <a:bodyPr/>
                    <a:lstStyle/>
                    <a:p>
                      <a:pPr marL="285750" marR="0" lvl="0" indent="-285750" algn="l" defTabSz="914400" rtl="0" eaLnBrk="1" fontAlgn="auto" latinLnBrk="0" hangingPunct="1">
                        <a:lnSpc>
                          <a:spcPct val="100000"/>
                        </a:lnSpc>
                        <a:spcBef>
                          <a:spcPts val="0"/>
                        </a:spcBef>
                        <a:spcAft>
                          <a:spcPts val="0"/>
                        </a:spcAft>
                        <a:buClrTx/>
                        <a:buSzTx/>
                        <a:buFont typeface="Courier New" charset="0"/>
                        <a:buChar char="o"/>
                        <a:tabLst/>
                        <a:defRPr/>
                      </a:pPr>
                      <a:r>
                        <a:rPr lang="en-US" sz="1600" b="0" dirty="0"/>
                        <a:t>A power supply's watt rating determines its maximum power output. </a:t>
                      </a:r>
                    </a:p>
                    <a:p>
                      <a:endParaRPr lang="en-US" sz="1600" dirty="0"/>
                    </a:p>
                  </a:txBody>
                  <a:tcPr/>
                </a:tc>
                <a:tc hMerge="1">
                  <a:txBody>
                    <a:bodyPr/>
                    <a:lstStyle/>
                    <a:p>
                      <a:endParaRPr lang="en-US"/>
                    </a:p>
                  </a:txBody>
                  <a:tcPr/>
                </a:tc>
                <a:extLst>
                  <a:ext uri="{0D108BD9-81ED-4DB2-BD59-A6C34878D82A}">
                    <a16:rowId xmlns:a16="http://schemas.microsoft.com/office/drawing/2014/main" val="10001"/>
                  </a:ext>
                </a:extLst>
              </a:tr>
              <a:tr h="1840051">
                <a:tc gridSpan="2">
                  <a:txBody>
                    <a:bodyPr/>
                    <a:lstStyle/>
                    <a:p>
                      <a:pPr lvl="0"/>
                      <a:endParaRPr lang="en-US" sz="1600" b="1" dirty="0"/>
                    </a:p>
                    <a:p>
                      <a:pPr marL="285750" lvl="0" indent="-285750">
                        <a:buFont typeface="Courier New" charset="0"/>
                        <a:buChar char="o"/>
                      </a:pPr>
                      <a:r>
                        <a:rPr lang="en-US" sz="1600" b="0" dirty="0"/>
                        <a:t>To determine a computer's power requirements, use the following method:</a:t>
                      </a:r>
                    </a:p>
                    <a:p>
                      <a:pPr lvl="0"/>
                      <a:endParaRPr lang="en-US" sz="1600" b="1" dirty="0"/>
                    </a:p>
                    <a:p>
                      <a:pPr marL="800100" lvl="2" indent="-342900">
                        <a:buFont typeface="+mj-lt"/>
                        <a:buAutoNum type="arabicPeriod"/>
                      </a:pPr>
                      <a:r>
                        <a:rPr lang="en-US" sz="1600" dirty="0"/>
                        <a:t>Find the watt requirement for each component by multiplying volts by amps (</a:t>
                      </a:r>
                      <a:r>
                        <a:rPr lang="en-US" sz="1600" i="1" dirty="0"/>
                        <a:t>W = V × A</a:t>
                      </a:r>
                      <a:r>
                        <a:rPr lang="en-US" sz="1600" dirty="0"/>
                        <a:t>).</a:t>
                      </a:r>
                    </a:p>
                    <a:p>
                      <a:pPr marL="800100" lvl="2" indent="-342900">
                        <a:buFont typeface="+mj-lt"/>
                        <a:buAutoNum type="arabicPeriod"/>
                      </a:pPr>
                      <a:endParaRPr lang="en-US" sz="1600" dirty="0"/>
                    </a:p>
                    <a:p>
                      <a:pPr marL="800100" lvl="2" indent="-342900">
                        <a:buFont typeface="+mj-lt"/>
                        <a:buAutoNum type="arabicPeriod"/>
                      </a:pPr>
                      <a:r>
                        <a:rPr lang="en-US" sz="1600" dirty="0"/>
                        <a:t>Add each value together to find the total watt requirements.</a:t>
                      </a:r>
                    </a:p>
                    <a:p>
                      <a:endParaRPr lang="en-US" sz="1600" dirty="0"/>
                    </a:p>
                  </a:txBody>
                  <a:tcPr/>
                </a:tc>
                <a:tc hMerge="1">
                  <a:txBody>
                    <a:bodyPr/>
                    <a:lstStyle/>
                    <a:p>
                      <a:endParaRPr lang="en-US"/>
                    </a:p>
                  </a:txBody>
                  <a:tcPr/>
                </a:tc>
                <a:extLst>
                  <a:ext uri="{0D108BD9-81ED-4DB2-BD59-A6C34878D82A}">
                    <a16:rowId xmlns:a16="http://schemas.microsoft.com/office/drawing/2014/main" val="10002"/>
                  </a:ext>
                </a:extLst>
              </a:tr>
              <a:tr h="808318">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b="1" dirty="0"/>
                        <a:t>Note: </a:t>
                      </a:r>
                      <a:endParaRPr lang="en-US" sz="1400" i="1" dirty="0"/>
                    </a:p>
                  </a:txBody>
                  <a:tcPr/>
                </a:tc>
                <a:tc>
                  <a:txBody>
                    <a:bodyPr/>
                    <a:lstStyle/>
                    <a:p>
                      <a:r>
                        <a:rPr lang="en-US" sz="1600" dirty="0"/>
                        <a:t>Alternatively, there are several online tools you can use to estimate a computer's watt requirements.</a:t>
                      </a:r>
                    </a:p>
                    <a:p>
                      <a:endParaRPr lang="en-US" sz="1600" b="1" dirty="0"/>
                    </a:p>
                  </a:txBody>
                  <a:tcPr/>
                </a:tc>
                <a:extLst>
                  <a:ext uri="{0D108BD9-81ED-4DB2-BD59-A6C34878D82A}">
                    <a16:rowId xmlns:a16="http://schemas.microsoft.com/office/drawing/2014/main" val="10003"/>
                  </a:ext>
                </a:extLst>
              </a:tr>
              <a:tr h="1720757">
                <a:tc gridSpan="2">
                  <a:txBody>
                    <a:bodyPr/>
                    <a:lstStyle/>
                    <a:p>
                      <a:pPr marL="285750" lvl="0" indent="-285750">
                        <a:buFont typeface="Courier New" charset="0"/>
                        <a:buChar char="o"/>
                      </a:pPr>
                      <a:r>
                        <a:rPr lang="en-US" sz="1600" b="1" dirty="0"/>
                        <a:t>ATX power supplies provide </a:t>
                      </a:r>
                      <a:r>
                        <a:rPr lang="en-US" sz="1600" b="1" i="1" dirty="0"/>
                        <a:t>soft power</a:t>
                      </a:r>
                      <a:r>
                        <a:rPr lang="en-US" sz="1600" b="1" dirty="0"/>
                        <a:t>—even when the computer is turned off, the motherboard has power. </a:t>
                      </a:r>
                    </a:p>
                    <a:p>
                      <a:pPr marL="0" lvl="0" indent="0">
                        <a:buFontTx/>
                        <a:buNone/>
                      </a:pPr>
                      <a:endParaRPr lang="en-US" sz="1600" b="1" dirty="0"/>
                    </a:p>
                    <a:p>
                      <a:pPr marL="285750" lvl="0" indent="-285750">
                        <a:buFont typeface="Courier New" charset="0"/>
                        <a:buChar char="o"/>
                      </a:pPr>
                      <a:r>
                        <a:rPr lang="en-US" sz="1600" b="1" dirty="0"/>
                        <a:t>Soft power allows the computer to be turned on and off by the operating system or over the network.</a:t>
                      </a:r>
                    </a:p>
                    <a:p>
                      <a:pPr marL="0" marR="0" lvl="1" indent="0" algn="ctr" defTabSz="914400" rtl="0" eaLnBrk="1" fontAlgn="auto" latinLnBrk="0" hangingPunct="1">
                        <a:lnSpc>
                          <a:spcPct val="100000"/>
                        </a:lnSpc>
                        <a:spcBef>
                          <a:spcPts val="0"/>
                        </a:spcBef>
                        <a:spcAft>
                          <a:spcPts val="0"/>
                        </a:spcAft>
                        <a:buClrTx/>
                        <a:buSzTx/>
                        <a:buFontTx/>
                        <a:buNone/>
                        <a:tabLst/>
                        <a:defRPr/>
                      </a:pPr>
                      <a:endParaRPr lang="en-US" sz="1600" i="1" dirty="0"/>
                    </a:p>
                  </a:txBody>
                  <a:tcPr anchor="ctr"/>
                </a:tc>
                <a:tc hMerge="1">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400" i="1" dirty="0"/>
                    </a:p>
                  </a:txBody>
                  <a:tcPr/>
                </a:tc>
                <a:extLst>
                  <a:ext uri="{0D108BD9-81ED-4DB2-BD59-A6C34878D82A}">
                    <a16:rowId xmlns:a16="http://schemas.microsoft.com/office/drawing/2014/main" val="10004"/>
                  </a:ext>
                </a:extLst>
              </a:tr>
            </a:tbl>
          </a:graphicData>
        </a:graphic>
      </p:graphicFrame>
      <p:pic>
        <p:nvPicPr>
          <p:cNvPr id="2" name="Picture 1"/>
          <p:cNvPicPr>
            <a:picLocks noChangeAspect="1"/>
          </p:cNvPicPr>
          <p:nvPr/>
        </p:nvPicPr>
        <p:blipFill>
          <a:blip r:embed="rId2"/>
          <a:stretch>
            <a:fillRect/>
          </a:stretch>
        </p:blipFill>
        <p:spPr>
          <a:xfrm>
            <a:off x="290365" y="901515"/>
            <a:ext cx="2844800" cy="2844800"/>
          </a:xfrm>
          <a:prstGeom prst="rect">
            <a:avLst/>
          </a:prstGeom>
        </p:spPr>
      </p:pic>
      <p:pic>
        <p:nvPicPr>
          <p:cNvPr id="3" name="Picture 2"/>
          <p:cNvPicPr>
            <a:picLocks noChangeAspect="1"/>
          </p:cNvPicPr>
          <p:nvPr/>
        </p:nvPicPr>
        <p:blipFill>
          <a:blip r:embed="rId3"/>
          <a:stretch>
            <a:fillRect/>
          </a:stretch>
        </p:blipFill>
        <p:spPr>
          <a:xfrm>
            <a:off x="290365" y="4469514"/>
            <a:ext cx="2788992" cy="2089052"/>
          </a:xfrm>
          <a:prstGeom prst="rect">
            <a:avLst/>
          </a:prstGeom>
        </p:spPr>
      </p:pic>
    </p:spTree>
    <p:extLst>
      <p:ext uri="{BB962C8B-B14F-4D97-AF65-F5344CB8AC3E}">
        <p14:creationId xmlns:p14="http://schemas.microsoft.com/office/powerpoint/2010/main" val="448451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64191" y="225911"/>
            <a:ext cx="3107902" cy="523220"/>
          </a:xfrm>
          <a:prstGeom prst="rect">
            <a:avLst/>
          </a:prstGeom>
          <a:noFill/>
        </p:spPr>
        <p:txBody>
          <a:bodyPr wrap="none" rtlCol="0">
            <a:spAutoFit/>
          </a:bodyPr>
          <a:lstStyle/>
          <a:p>
            <a:r>
              <a:rPr lang="en-US" sz="2800" b="1" dirty="0"/>
              <a:t>3.2 Power Supplies:</a:t>
            </a:r>
          </a:p>
        </p:txBody>
      </p:sp>
      <p:sp>
        <p:nvSpPr>
          <p:cNvPr id="6" name="TextBox 5"/>
          <p:cNvSpPr txBox="1"/>
          <p:nvPr/>
        </p:nvSpPr>
        <p:spPr>
          <a:xfrm>
            <a:off x="563251" y="905923"/>
            <a:ext cx="10786065" cy="584775"/>
          </a:xfrm>
          <a:prstGeom prst="rect">
            <a:avLst/>
          </a:prstGeom>
          <a:noFill/>
        </p:spPr>
        <p:txBody>
          <a:bodyPr wrap="square" rtlCol="0">
            <a:spAutoFit/>
          </a:bodyPr>
          <a:lstStyle/>
          <a:p>
            <a:r>
              <a:rPr lang="en-US" sz="1600" b="1" dirty="0"/>
              <a:t>When selecting a power supply, make sure it has all the necessary connectors for your components. The following table shows the common power supply connectors:</a:t>
            </a:r>
          </a:p>
        </p:txBody>
      </p:sp>
      <p:graphicFrame>
        <p:nvGraphicFramePr>
          <p:cNvPr id="7" name="Table 6"/>
          <p:cNvGraphicFramePr>
            <a:graphicFrameLocks noGrp="1"/>
          </p:cNvGraphicFramePr>
          <p:nvPr>
            <p:extLst>
              <p:ext uri="{D42A27DB-BD31-4B8C-83A1-F6EECF244321}">
                <p14:modId xmlns:p14="http://schemas.microsoft.com/office/powerpoint/2010/main" val="389926349"/>
              </p:ext>
            </p:extLst>
          </p:nvPr>
        </p:nvGraphicFramePr>
        <p:xfrm>
          <a:off x="564959" y="1647490"/>
          <a:ext cx="11106366" cy="4429753"/>
        </p:xfrm>
        <a:graphic>
          <a:graphicData uri="http://schemas.openxmlformats.org/drawingml/2006/table">
            <a:tbl>
              <a:tblPr firstRow="1" bandRow="1">
                <a:tableStyleId>{5C22544A-7EE6-4342-B048-85BDC9FD1C3A}</a:tableStyleId>
              </a:tblPr>
              <a:tblGrid>
                <a:gridCol w="3428401">
                  <a:extLst>
                    <a:ext uri="{9D8B030D-6E8A-4147-A177-3AD203B41FA5}">
                      <a16:colId xmlns:a16="http://schemas.microsoft.com/office/drawing/2014/main" val="20000"/>
                    </a:ext>
                  </a:extLst>
                </a:gridCol>
                <a:gridCol w="734460">
                  <a:extLst>
                    <a:ext uri="{9D8B030D-6E8A-4147-A177-3AD203B41FA5}">
                      <a16:colId xmlns:a16="http://schemas.microsoft.com/office/drawing/2014/main" val="20001"/>
                    </a:ext>
                  </a:extLst>
                </a:gridCol>
                <a:gridCol w="4570926">
                  <a:extLst>
                    <a:ext uri="{9D8B030D-6E8A-4147-A177-3AD203B41FA5}">
                      <a16:colId xmlns:a16="http://schemas.microsoft.com/office/drawing/2014/main" val="20002"/>
                    </a:ext>
                  </a:extLst>
                </a:gridCol>
                <a:gridCol w="2372579">
                  <a:extLst>
                    <a:ext uri="{9D8B030D-6E8A-4147-A177-3AD203B41FA5}">
                      <a16:colId xmlns:a16="http://schemas.microsoft.com/office/drawing/2014/main" val="2051977731"/>
                    </a:ext>
                  </a:extLst>
                </a:gridCol>
              </a:tblGrid>
              <a:tr h="532892">
                <a:tc>
                  <a:txBody>
                    <a:bodyPr/>
                    <a:lstStyle/>
                    <a:p>
                      <a:r>
                        <a:rPr lang="en-US" sz="1600" b="1" dirty="0"/>
                        <a:t>Connector</a:t>
                      </a:r>
                      <a:endParaRPr lang="en-US" sz="1600" dirty="0"/>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Description</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7353">
                <a:tc rowSpan="4">
                  <a:txBody>
                    <a:bodyPr/>
                    <a:lstStyle/>
                    <a:p>
                      <a:r>
                        <a:rPr lang="en-US" sz="1600" dirty="0"/>
                        <a:t>24-pin (20+4 pin) 		</a:t>
                      </a:r>
                    </a:p>
                    <a:p>
                      <a:r>
                        <a:rPr lang="en-US" sz="1600" dirty="0"/>
                        <a:t>ATX connector</a:t>
                      </a:r>
                    </a:p>
                  </a:txBody>
                  <a:tcPr/>
                </a:tc>
                <a:tc gridSpan="3">
                  <a:txBody>
                    <a:bodyPr/>
                    <a:lstStyle/>
                    <a:p>
                      <a:r>
                        <a:rPr lang="en-US" sz="1600" dirty="0"/>
                        <a:t>The 24-pin ATX power plug supplies power to the motherboard.</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709454">
                <a:tc vMerge="1">
                  <a:txBody>
                    <a:bodyPr/>
                    <a:lstStyle/>
                    <a:p>
                      <a:endParaRPr lang="en-US" sz="1600" dirty="0"/>
                    </a:p>
                  </a:txBody>
                  <a:tcPr/>
                </a:tc>
                <a:tc gridSpan="3">
                  <a:txBody>
                    <a:bodyPr/>
                    <a:lstStyle/>
                    <a:p>
                      <a:pPr marL="342900" indent="-342900">
                        <a:buFont typeface="+mj-lt"/>
                        <a:buAutoNum type="arabicPeriod"/>
                      </a:pPr>
                      <a:endParaRPr lang="en-US" sz="1600" dirty="0"/>
                    </a:p>
                    <a:p>
                      <a:pPr marL="342900" indent="-342900">
                        <a:buFont typeface="+mj-lt"/>
                        <a:buAutoNum type="arabicPeriod"/>
                      </a:pPr>
                      <a:r>
                        <a:rPr lang="en-US" sz="1600" dirty="0"/>
                        <a:t>Some 24-pin connectors have one 20-pin plug and a detachable 4-pin plug. This allows for backwards compatibility with 20-pin motherboards.</a:t>
                      </a:r>
                    </a:p>
                    <a:p>
                      <a:pPr marL="342900" indent="-342900">
                        <a:buFont typeface="+mj-lt"/>
                        <a:buAutoNum type="arabicPeriod"/>
                      </a:pPr>
                      <a:endParaRPr lang="en-US" sz="1600" dirty="0"/>
                    </a:p>
                    <a:p>
                      <a:pPr marL="342900" lvl="0" indent="-342900">
                        <a:buFont typeface="+mj-lt"/>
                        <a:buAutoNum type="arabicPeriod"/>
                      </a:pPr>
                      <a:r>
                        <a:rPr lang="en-US" sz="1600" dirty="0"/>
                        <a:t>You can plug a 24-pin ATX power plug into a 20-pin motherboard connector, leaving the four pins unconnected.</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70197">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Note:</a:t>
                      </a:r>
                      <a:endParaRPr lang="en-US" sz="1600" dirty="0"/>
                    </a:p>
                    <a:p>
                      <a:pPr lvl="0"/>
                      <a:endParaRPr lang="en-US" sz="1600" dirty="0"/>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600" b="0" i="1" dirty="0"/>
                        <a:t>Older motherboards used 20-pin power plugs. With a 24-pin ATX power plug, the four extra pins supply an additional 3.3, 5, and 12 volts of DC power</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1" dirty="0"/>
                    </a:p>
                  </a:txBody>
                  <a:tcPr/>
                </a:tc>
                <a:extLst>
                  <a:ext uri="{0D108BD9-81ED-4DB2-BD59-A6C34878D82A}">
                    <a16:rowId xmlns:a16="http://schemas.microsoft.com/office/drawing/2014/main" val="10003"/>
                  </a:ext>
                </a:extLst>
              </a:tr>
              <a:tr h="481334">
                <a:tc vMerge="1">
                  <a:txBody>
                    <a:bodyPr/>
                    <a:lstStyle/>
                    <a:p>
                      <a:endParaRPr lang="en-US"/>
                    </a:p>
                  </a:txBody>
                  <a:tcPr/>
                </a:tc>
                <a:tc gridSpan="2">
                  <a:txBody>
                    <a:bodyPr/>
                    <a:lstStyle/>
                    <a:p>
                      <a:pPr lvl="0"/>
                      <a:endParaRPr lang="en-US" sz="1600" dirty="0"/>
                    </a:p>
                  </a:txBody>
                  <a:tcPr/>
                </a:tc>
                <a:tc hMerge="1">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600" b="0" i="1" dirty="0"/>
                    </a:p>
                  </a:txBody>
                  <a:tcPr/>
                </a:tc>
                <a:tc vMerge="1">
                  <a:txBody>
                    <a:bodyPr/>
                    <a:lstStyle/>
                    <a:p>
                      <a:endParaRPr lang="en-US"/>
                    </a:p>
                  </a:txBody>
                  <a:tcPr/>
                </a:tc>
                <a:extLst>
                  <a:ext uri="{0D108BD9-81ED-4DB2-BD59-A6C34878D82A}">
                    <a16:rowId xmlns:a16="http://schemas.microsoft.com/office/drawing/2014/main" val="1919314572"/>
                  </a:ext>
                </a:extLst>
              </a:tr>
            </a:tbl>
          </a:graphicData>
        </a:graphic>
      </p:graphicFrame>
      <p:pic>
        <p:nvPicPr>
          <p:cNvPr id="5" name="Picture 4" descr="http://cdn.testout.com/pcpro2016-en-us/en-us/resources/text/pwrsupply/power-supply-connectors_atx-20+4.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0130" y="2766329"/>
            <a:ext cx="2257840" cy="3019005"/>
          </a:xfrm>
          <a:prstGeom prst="rect">
            <a:avLst/>
          </a:prstGeom>
          <a:noFill/>
          <a:ln>
            <a:noFill/>
          </a:ln>
        </p:spPr>
      </p:pic>
      <p:pic>
        <p:nvPicPr>
          <p:cNvPr id="3" name="Picture 2">
            <a:hlinkClick r:id="rId3"/>
            <a:extLst>
              <a:ext uri="{FF2B5EF4-FFF2-40B4-BE49-F238E27FC236}">
                <a16:creationId xmlns:a16="http://schemas.microsoft.com/office/drawing/2014/main" id="{B89F325B-7EB5-4244-9875-A365EA94DD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5304" y="4641794"/>
            <a:ext cx="2024279" cy="1143540"/>
          </a:xfrm>
          <a:prstGeom prst="rect">
            <a:avLst/>
          </a:prstGeom>
        </p:spPr>
      </p:pic>
    </p:spTree>
    <p:extLst>
      <p:ext uri="{BB962C8B-B14F-4D97-AF65-F5344CB8AC3E}">
        <p14:creationId xmlns:p14="http://schemas.microsoft.com/office/powerpoint/2010/main" val="754570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64191" y="225911"/>
            <a:ext cx="3107902" cy="523220"/>
          </a:xfrm>
          <a:prstGeom prst="rect">
            <a:avLst/>
          </a:prstGeom>
          <a:noFill/>
        </p:spPr>
        <p:txBody>
          <a:bodyPr wrap="none" rtlCol="0">
            <a:spAutoFit/>
          </a:bodyPr>
          <a:lstStyle/>
          <a:p>
            <a:r>
              <a:rPr lang="en-US" sz="2800" b="1" dirty="0"/>
              <a:t>3.2 Power Supplies:</a:t>
            </a:r>
          </a:p>
        </p:txBody>
      </p:sp>
      <p:sp>
        <p:nvSpPr>
          <p:cNvPr id="6" name="TextBox 5"/>
          <p:cNvSpPr txBox="1"/>
          <p:nvPr/>
        </p:nvSpPr>
        <p:spPr>
          <a:xfrm>
            <a:off x="563251" y="905923"/>
            <a:ext cx="10786065" cy="615553"/>
          </a:xfrm>
          <a:prstGeom prst="rect">
            <a:avLst/>
          </a:prstGeom>
          <a:noFill/>
        </p:spPr>
        <p:txBody>
          <a:bodyPr wrap="square" rtlCol="0">
            <a:spAutoFit/>
          </a:bodyPr>
          <a:lstStyle/>
          <a:p>
            <a:r>
              <a:rPr lang="en-US" sz="1600" b="1" dirty="0"/>
              <a:t>When selecting a power supply, make sure it has all the necessary connectors for your components. The following table shows the common power supply connectors:</a:t>
            </a:r>
            <a:r>
              <a:rPr lang="en-US" dirty="0"/>
              <a:t>				</a:t>
            </a:r>
          </a:p>
        </p:txBody>
      </p:sp>
      <p:graphicFrame>
        <p:nvGraphicFramePr>
          <p:cNvPr id="5" name="Table 4"/>
          <p:cNvGraphicFramePr>
            <a:graphicFrameLocks noGrp="1"/>
          </p:cNvGraphicFramePr>
          <p:nvPr>
            <p:extLst>
              <p:ext uri="{D42A27DB-BD31-4B8C-83A1-F6EECF244321}">
                <p14:modId xmlns:p14="http://schemas.microsoft.com/office/powerpoint/2010/main" val="1529301281"/>
              </p:ext>
            </p:extLst>
          </p:nvPr>
        </p:nvGraphicFramePr>
        <p:xfrm>
          <a:off x="564960" y="1678268"/>
          <a:ext cx="11106365" cy="4467013"/>
        </p:xfrm>
        <a:graphic>
          <a:graphicData uri="http://schemas.openxmlformats.org/drawingml/2006/table">
            <a:tbl>
              <a:tblPr firstRow="1" bandRow="1">
                <a:tableStyleId>{5C22544A-7EE6-4342-B048-85BDC9FD1C3A}</a:tableStyleId>
              </a:tblPr>
              <a:tblGrid>
                <a:gridCol w="3428401">
                  <a:extLst>
                    <a:ext uri="{9D8B030D-6E8A-4147-A177-3AD203B41FA5}">
                      <a16:colId xmlns:a16="http://schemas.microsoft.com/office/drawing/2014/main" val="20000"/>
                    </a:ext>
                  </a:extLst>
                </a:gridCol>
                <a:gridCol w="948509">
                  <a:extLst>
                    <a:ext uri="{9D8B030D-6E8A-4147-A177-3AD203B41FA5}">
                      <a16:colId xmlns:a16="http://schemas.microsoft.com/office/drawing/2014/main" val="20001"/>
                    </a:ext>
                  </a:extLst>
                </a:gridCol>
                <a:gridCol w="6729455">
                  <a:extLst>
                    <a:ext uri="{9D8B030D-6E8A-4147-A177-3AD203B41FA5}">
                      <a16:colId xmlns:a16="http://schemas.microsoft.com/office/drawing/2014/main" val="20002"/>
                    </a:ext>
                  </a:extLst>
                </a:gridCol>
              </a:tblGrid>
              <a:tr h="375206">
                <a:tc>
                  <a:txBody>
                    <a:bodyPr/>
                    <a:lstStyle/>
                    <a:p>
                      <a:r>
                        <a:rPr lang="en-US" sz="1600" b="1" dirty="0"/>
                        <a:t>Connector</a:t>
                      </a:r>
                      <a:endParaRPr lang="en-US" sz="1600"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Description</a:t>
                      </a:r>
                    </a:p>
                  </a:txBody>
                  <a:tcPr/>
                </a:tc>
                <a:tc hMerge="1">
                  <a:txBody>
                    <a:bodyPr/>
                    <a:lstStyle/>
                    <a:p>
                      <a:endParaRPr lang="en-US"/>
                    </a:p>
                  </a:txBody>
                  <a:tcPr/>
                </a:tc>
                <a:extLst>
                  <a:ext uri="{0D108BD9-81ED-4DB2-BD59-A6C34878D82A}">
                    <a16:rowId xmlns:a16="http://schemas.microsoft.com/office/drawing/2014/main" val="10000"/>
                  </a:ext>
                </a:extLst>
              </a:tr>
              <a:tr h="900493">
                <a:tc>
                  <a:txBody>
                    <a:bodyPr/>
                    <a:lstStyle/>
                    <a:p>
                      <a:r>
                        <a:rPr lang="en-US" sz="1600" dirty="0"/>
                        <a:t>4-pin 12v  (P4) power </a:t>
                      </a:r>
                    </a:p>
                  </a:txBody>
                  <a:tcPr/>
                </a:tc>
                <a:tc gridSpan="2">
                  <a:txBody>
                    <a:bodyPr/>
                    <a:lstStyle/>
                    <a:p>
                      <a:r>
                        <a:rPr lang="en-US" sz="1600" dirty="0"/>
                        <a:t>Starting with the Pentium 4 (P4) processor, CPUs required more power than could 			be provided through the ATX power plug. The 4-pin 12 V connector:	</a:t>
                      </a:r>
                    </a:p>
                  </a:txBody>
                  <a:tcPr/>
                </a:tc>
                <a:tc hMerge="1">
                  <a:txBody>
                    <a:bodyPr/>
                    <a:lstStyle/>
                    <a:p>
                      <a:endParaRPr lang="en-US"/>
                    </a:p>
                  </a:txBody>
                  <a:tcPr/>
                </a:tc>
                <a:extLst>
                  <a:ext uri="{0D108BD9-81ED-4DB2-BD59-A6C34878D82A}">
                    <a16:rowId xmlns:a16="http://schemas.microsoft.com/office/drawing/2014/main" val="10001"/>
                  </a:ext>
                </a:extLst>
              </a:tr>
              <a:tr h="2039273">
                <a:tc rowSpan="2">
                  <a:txBody>
                    <a:bodyPr/>
                    <a:lstStyle/>
                    <a:p>
                      <a:endParaRPr lang="en-US" sz="1600" dirty="0"/>
                    </a:p>
                  </a:txBody>
                  <a:tcPr/>
                </a:tc>
                <a:tc gridSpan="2">
                  <a:txBody>
                    <a:bodyPr/>
                    <a:lstStyle/>
                    <a:p>
                      <a:pPr lvl="0"/>
                      <a:endParaRPr lang="en-US" sz="1600" dirty="0"/>
                    </a:p>
                    <a:p>
                      <a:pPr lvl="0"/>
                      <a:r>
                        <a:rPr lang="en-US" sz="1600" dirty="0"/>
                        <a:t>1 - Connects to the motherboard</a:t>
                      </a:r>
                    </a:p>
                    <a:p>
                      <a:endParaRPr lang="en-US" sz="1600" dirty="0"/>
                    </a:p>
                    <a:p>
                      <a:pPr lvl="0"/>
                      <a:r>
                        <a:rPr lang="en-US" sz="1600" dirty="0"/>
                        <a:t>2 - Provides two dedicated 12 V wires to the CPU (Older processors only used 5 V power)</a:t>
                      </a:r>
                    </a:p>
                    <a:p>
                      <a:pPr lvl="0"/>
                      <a:endParaRPr lang="en-US" sz="1600" dirty="0"/>
                    </a:p>
                    <a:p>
                      <a:pPr lvl="0"/>
                      <a:r>
                        <a:rPr lang="en-US" sz="1600" dirty="0"/>
                        <a:t>	</a:t>
                      </a:r>
                    </a:p>
                  </a:txBody>
                  <a:tcPr/>
                </a:tc>
                <a:tc hMerge="1">
                  <a:txBody>
                    <a:bodyPr/>
                    <a:lstStyle/>
                    <a:p>
                      <a:endParaRPr lang="en-US"/>
                    </a:p>
                  </a:txBody>
                  <a:tcPr/>
                </a:tc>
                <a:extLst>
                  <a:ext uri="{0D108BD9-81ED-4DB2-BD59-A6C34878D82A}">
                    <a16:rowId xmlns:a16="http://schemas.microsoft.com/office/drawing/2014/main" val="10002"/>
                  </a:ext>
                </a:extLst>
              </a:tr>
              <a:tr h="1152041">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Note: </a:t>
                      </a:r>
                      <a:endParaRPr lang="en-US" sz="1600" dirty="0"/>
                    </a:p>
                    <a:p>
                      <a:pPr lvl="0"/>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t>The 4-pin 12 V CPU connector is not the same as the 20+4-pin ATX power connector.</a:t>
                      </a:r>
                      <a:endParaRPr lang="en-US" sz="1600" dirty="0"/>
                    </a:p>
                    <a:p>
                      <a:pPr lvl="0"/>
                      <a:endParaRPr lang="en-US" sz="1600" dirty="0"/>
                    </a:p>
                  </a:txBody>
                  <a:tcPr/>
                </a:tc>
                <a:extLst>
                  <a:ext uri="{0D108BD9-81ED-4DB2-BD59-A6C34878D82A}">
                    <a16:rowId xmlns:a16="http://schemas.microsoft.com/office/drawing/2014/main" val="10003"/>
                  </a:ext>
                </a:extLst>
              </a:tr>
            </a:tbl>
          </a:graphicData>
        </a:graphic>
      </p:graphicFrame>
      <p:pic>
        <p:nvPicPr>
          <p:cNvPr id="7" name="Picture 6" descr="http://cdn.testout.com/pcpro2016-en-us/en-us/resources/text/pwrsupply/power-supply-connectors_4-pin_cpu.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8200" y="3182582"/>
            <a:ext cx="2404090" cy="2005867"/>
          </a:xfrm>
          <a:prstGeom prst="rect">
            <a:avLst/>
          </a:prstGeom>
          <a:noFill/>
          <a:ln>
            <a:noFill/>
          </a:ln>
        </p:spPr>
      </p:pic>
    </p:spTree>
    <p:extLst>
      <p:ext uri="{BB962C8B-B14F-4D97-AF65-F5344CB8AC3E}">
        <p14:creationId xmlns:p14="http://schemas.microsoft.com/office/powerpoint/2010/main" val="3024740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64191" y="225911"/>
            <a:ext cx="3107902" cy="523220"/>
          </a:xfrm>
          <a:prstGeom prst="rect">
            <a:avLst/>
          </a:prstGeom>
          <a:noFill/>
        </p:spPr>
        <p:txBody>
          <a:bodyPr wrap="none" rtlCol="0">
            <a:spAutoFit/>
          </a:bodyPr>
          <a:lstStyle/>
          <a:p>
            <a:r>
              <a:rPr lang="en-US" sz="2800" b="1" dirty="0"/>
              <a:t>3.2 Power Supplies:</a:t>
            </a:r>
          </a:p>
        </p:txBody>
      </p:sp>
      <p:sp>
        <p:nvSpPr>
          <p:cNvPr id="6" name="TextBox 5"/>
          <p:cNvSpPr txBox="1"/>
          <p:nvPr/>
        </p:nvSpPr>
        <p:spPr>
          <a:xfrm>
            <a:off x="584767" y="1024257"/>
            <a:ext cx="10786065" cy="615553"/>
          </a:xfrm>
          <a:prstGeom prst="rect">
            <a:avLst/>
          </a:prstGeom>
          <a:noFill/>
        </p:spPr>
        <p:txBody>
          <a:bodyPr wrap="square" rtlCol="0">
            <a:spAutoFit/>
          </a:bodyPr>
          <a:lstStyle/>
          <a:p>
            <a:r>
              <a:rPr lang="en-US" sz="1600" b="1" dirty="0"/>
              <a:t>When selecting a power supply, make sure it has all the necessary connectors for your components. The following table shows the common power supply connectors:</a:t>
            </a:r>
            <a:r>
              <a:rPr lang="en-US" dirty="0"/>
              <a:t>					</a:t>
            </a:r>
          </a:p>
        </p:txBody>
      </p:sp>
      <p:graphicFrame>
        <p:nvGraphicFramePr>
          <p:cNvPr id="7" name="Table 6"/>
          <p:cNvGraphicFramePr>
            <a:graphicFrameLocks noGrp="1"/>
          </p:cNvGraphicFramePr>
          <p:nvPr>
            <p:extLst>
              <p:ext uri="{D42A27DB-BD31-4B8C-83A1-F6EECF244321}">
                <p14:modId xmlns:p14="http://schemas.microsoft.com/office/powerpoint/2010/main" val="1835903925"/>
              </p:ext>
            </p:extLst>
          </p:nvPr>
        </p:nvGraphicFramePr>
        <p:xfrm>
          <a:off x="584767" y="1804266"/>
          <a:ext cx="11076402" cy="4678727"/>
        </p:xfrm>
        <a:graphic>
          <a:graphicData uri="http://schemas.openxmlformats.org/drawingml/2006/table">
            <a:tbl>
              <a:tblPr firstRow="1" bandRow="1">
                <a:tableStyleId>{5C22544A-7EE6-4342-B048-85BDC9FD1C3A}</a:tableStyleId>
              </a:tblPr>
              <a:tblGrid>
                <a:gridCol w="3419152">
                  <a:extLst>
                    <a:ext uri="{9D8B030D-6E8A-4147-A177-3AD203B41FA5}">
                      <a16:colId xmlns:a16="http://schemas.microsoft.com/office/drawing/2014/main" val="20000"/>
                    </a:ext>
                  </a:extLst>
                </a:gridCol>
                <a:gridCol w="7657250">
                  <a:extLst>
                    <a:ext uri="{9D8B030D-6E8A-4147-A177-3AD203B41FA5}">
                      <a16:colId xmlns:a16="http://schemas.microsoft.com/office/drawing/2014/main" val="20001"/>
                    </a:ext>
                  </a:extLst>
                </a:gridCol>
              </a:tblGrid>
              <a:tr h="338577">
                <a:tc>
                  <a:txBody>
                    <a:bodyPr/>
                    <a:lstStyle/>
                    <a:p>
                      <a:r>
                        <a:rPr lang="en-US" sz="1600" b="1" dirty="0"/>
                        <a:t>Connector</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Description</a:t>
                      </a:r>
                    </a:p>
                  </a:txBody>
                  <a:tcPr/>
                </a:tc>
                <a:extLst>
                  <a:ext uri="{0D108BD9-81ED-4DB2-BD59-A6C34878D82A}">
                    <a16:rowId xmlns:a16="http://schemas.microsoft.com/office/drawing/2014/main" val="10000"/>
                  </a:ext>
                </a:extLst>
              </a:tr>
              <a:tr h="877759">
                <a:tc>
                  <a:txBody>
                    <a:bodyPr/>
                    <a:lstStyle/>
                    <a:p>
                      <a:r>
                        <a:rPr lang="en-US" sz="1600" dirty="0"/>
                        <a:t>8-pin EPS 12v  CPU power</a:t>
                      </a:r>
                    </a:p>
                  </a:txBody>
                  <a:tcPr/>
                </a:tc>
                <a:tc>
                  <a:txBody>
                    <a:bodyPr/>
                    <a:lstStyle/>
                    <a:p>
                      <a:r>
                        <a:rPr lang="en-US" sz="1600" dirty="0"/>
                        <a:t>Modern processors consume even more power. The 8-pin EPS12V connector provides four lines of 12 V power.</a:t>
                      </a:r>
                    </a:p>
                  </a:txBody>
                  <a:tcPr/>
                </a:tc>
                <a:extLst>
                  <a:ext uri="{0D108BD9-81ED-4DB2-BD59-A6C34878D82A}">
                    <a16:rowId xmlns:a16="http://schemas.microsoft.com/office/drawing/2014/main" val="10001"/>
                  </a:ext>
                </a:extLst>
              </a:tr>
              <a:tr h="3462391">
                <a:tc>
                  <a:txBody>
                    <a:bodyPr/>
                    <a:lstStyle/>
                    <a:p>
                      <a:endParaRPr lang="en-US" sz="1600" dirty="0"/>
                    </a:p>
                  </a:txBody>
                  <a:tcPr/>
                </a:tc>
                <a:tc>
                  <a:txBody>
                    <a:bodyPr/>
                    <a:lstStyle/>
                    <a:p>
                      <a:pPr lvl="0"/>
                      <a:endParaRPr lang="en-US" sz="1600" dirty="0"/>
                    </a:p>
                    <a:p>
                      <a:pPr lvl="0"/>
                      <a:r>
                        <a:rPr lang="en-US" sz="1600" dirty="0"/>
                        <a:t>1 - The 8-pin EPS12V was originally used with some older dual processor systems.</a:t>
                      </a:r>
                    </a:p>
                    <a:p>
                      <a:endParaRPr lang="en-US" sz="1600" dirty="0"/>
                    </a:p>
                    <a:p>
                      <a:pPr lvl="0"/>
                      <a:r>
                        <a:rPr lang="en-US" sz="1600" dirty="0"/>
                        <a:t>2 - All modern multi-core processors use this connector.</a:t>
                      </a:r>
                    </a:p>
                    <a:p>
                      <a:pPr lvl="0"/>
                      <a:endParaRPr lang="en-US" sz="1600" dirty="0"/>
                    </a:p>
                    <a:p>
                      <a:pPr lvl="0"/>
                      <a:r>
                        <a:rPr lang="en-US" sz="1600" dirty="0"/>
                        <a:t>3</a:t>
                      </a:r>
                      <a:r>
                        <a:rPr lang="en-US" sz="1600" b="1" dirty="0"/>
                        <a:t> - </a:t>
                      </a:r>
                      <a:r>
                        <a:rPr lang="en-US" sz="1600" dirty="0"/>
                        <a:t>Some power supplies have two 4-pin connectors (4+4) that are meant to be used side-by-side in the 8-pin plug.</a:t>
                      </a:r>
                    </a:p>
                  </a:txBody>
                  <a:tcPr/>
                </a:tc>
                <a:extLst>
                  <a:ext uri="{0D108BD9-81ED-4DB2-BD59-A6C34878D82A}">
                    <a16:rowId xmlns:a16="http://schemas.microsoft.com/office/drawing/2014/main" val="10002"/>
                  </a:ext>
                </a:extLst>
              </a:tr>
            </a:tbl>
          </a:graphicData>
        </a:graphic>
      </p:graphicFrame>
      <p:pic>
        <p:nvPicPr>
          <p:cNvPr id="5" name="Picture 4" descr="http://cdn.testout.com/pcpro2016-en-us/en-us/resources/text/pwrsupply/power-supply-connectors_8-pin_eps.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2026" y="3422422"/>
            <a:ext cx="2503557" cy="2474945"/>
          </a:xfrm>
          <a:prstGeom prst="rect">
            <a:avLst/>
          </a:prstGeom>
          <a:noFill/>
          <a:ln>
            <a:noFill/>
          </a:ln>
        </p:spPr>
      </p:pic>
    </p:spTree>
    <p:extLst>
      <p:ext uri="{BB962C8B-B14F-4D97-AF65-F5344CB8AC3E}">
        <p14:creationId xmlns:p14="http://schemas.microsoft.com/office/powerpoint/2010/main" val="1014161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64191" y="225911"/>
            <a:ext cx="3107902" cy="523220"/>
          </a:xfrm>
          <a:prstGeom prst="rect">
            <a:avLst/>
          </a:prstGeom>
          <a:noFill/>
        </p:spPr>
        <p:txBody>
          <a:bodyPr wrap="none" rtlCol="0">
            <a:spAutoFit/>
          </a:bodyPr>
          <a:lstStyle/>
          <a:p>
            <a:r>
              <a:rPr lang="en-US" sz="2800" b="1" dirty="0"/>
              <a:t>3.2 Power Supplies:</a:t>
            </a:r>
          </a:p>
        </p:txBody>
      </p:sp>
      <p:sp>
        <p:nvSpPr>
          <p:cNvPr id="6" name="TextBox 5"/>
          <p:cNvSpPr txBox="1"/>
          <p:nvPr/>
        </p:nvSpPr>
        <p:spPr>
          <a:xfrm>
            <a:off x="584767" y="1024257"/>
            <a:ext cx="10786065" cy="615553"/>
          </a:xfrm>
          <a:prstGeom prst="rect">
            <a:avLst/>
          </a:prstGeom>
          <a:noFill/>
        </p:spPr>
        <p:txBody>
          <a:bodyPr wrap="square" rtlCol="0">
            <a:spAutoFit/>
          </a:bodyPr>
          <a:lstStyle/>
          <a:p>
            <a:r>
              <a:rPr lang="en-US" sz="1600" b="1" dirty="0"/>
              <a:t>When selecting a power supply, make sure it has all the necessary connectors for your components. The following table shows the common power supply connectors:</a:t>
            </a:r>
            <a:r>
              <a:rPr lang="en-US" sz="1600" dirty="0"/>
              <a:t>	</a:t>
            </a:r>
            <a:r>
              <a:rPr lang="en-US" dirty="0"/>
              <a:t>				</a:t>
            </a:r>
          </a:p>
        </p:txBody>
      </p:sp>
      <p:graphicFrame>
        <p:nvGraphicFramePr>
          <p:cNvPr id="5" name="Table 4"/>
          <p:cNvGraphicFramePr>
            <a:graphicFrameLocks noGrp="1"/>
          </p:cNvGraphicFramePr>
          <p:nvPr>
            <p:extLst>
              <p:ext uri="{D42A27DB-BD31-4B8C-83A1-F6EECF244321}">
                <p14:modId xmlns:p14="http://schemas.microsoft.com/office/powerpoint/2010/main" val="619157943"/>
              </p:ext>
            </p:extLst>
          </p:nvPr>
        </p:nvGraphicFramePr>
        <p:xfrm>
          <a:off x="564960" y="1767529"/>
          <a:ext cx="11106364" cy="3993133"/>
        </p:xfrm>
        <a:graphic>
          <a:graphicData uri="http://schemas.openxmlformats.org/drawingml/2006/table">
            <a:tbl>
              <a:tblPr firstRow="1" bandRow="1">
                <a:tableStyleId>{5C22544A-7EE6-4342-B048-85BDC9FD1C3A}</a:tableStyleId>
              </a:tblPr>
              <a:tblGrid>
                <a:gridCol w="3428401">
                  <a:extLst>
                    <a:ext uri="{9D8B030D-6E8A-4147-A177-3AD203B41FA5}">
                      <a16:colId xmlns:a16="http://schemas.microsoft.com/office/drawing/2014/main" val="20000"/>
                    </a:ext>
                  </a:extLst>
                </a:gridCol>
                <a:gridCol w="7677963">
                  <a:extLst>
                    <a:ext uri="{9D8B030D-6E8A-4147-A177-3AD203B41FA5}">
                      <a16:colId xmlns:a16="http://schemas.microsoft.com/office/drawing/2014/main" val="20001"/>
                    </a:ext>
                  </a:extLst>
                </a:gridCol>
              </a:tblGrid>
              <a:tr h="348952">
                <a:tc>
                  <a:txBody>
                    <a:bodyPr/>
                    <a:lstStyle/>
                    <a:p>
                      <a:r>
                        <a:rPr lang="en-US" sz="1400" b="1" dirty="0"/>
                        <a:t>Connector</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txBody>
                  <a:tcPr/>
                </a:tc>
                <a:extLst>
                  <a:ext uri="{0D108BD9-81ED-4DB2-BD59-A6C34878D82A}">
                    <a16:rowId xmlns:a16="http://schemas.microsoft.com/office/drawing/2014/main" val="10000"/>
                  </a:ext>
                </a:extLst>
              </a:tr>
              <a:tr h="1081750">
                <a:tc>
                  <a:txBody>
                    <a:bodyPr/>
                    <a:lstStyle/>
                    <a:p>
                      <a:r>
                        <a:rPr lang="en-US" sz="1400" dirty="0"/>
                        <a:t>6+2 pin </a:t>
                      </a:r>
                      <a:r>
                        <a:rPr lang="en-US" sz="1400" dirty="0" err="1"/>
                        <a:t>PCIe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Newer video cards require more power than can be supplied through the PCI Express bus.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The 6+2-pin </a:t>
                      </a:r>
                      <a:r>
                        <a:rPr lang="en-US" sz="1400" dirty="0" err="1"/>
                        <a:t>PCIe</a:t>
                      </a:r>
                      <a:r>
                        <a:rPr lang="en-US" sz="1400" dirty="0"/>
                        <a:t> connector plugs directly into the video card to supply additional, dedicated power. </a:t>
                      </a:r>
                    </a:p>
                    <a:p>
                      <a:endParaRPr lang="en-US" sz="1400" dirty="0"/>
                    </a:p>
                  </a:txBody>
                  <a:tcPr/>
                </a:tc>
                <a:extLst>
                  <a:ext uri="{0D108BD9-81ED-4DB2-BD59-A6C34878D82A}">
                    <a16:rowId xmlns:a16="http://schemas.microsoft.com/office/drawing/2014/main" val="10001"/>
                  </a:ext>
                </a:extLst>
              </a:tr>
              <a:tr h="407998">
                <a:tc rowSpan="2">
                  <a:txBody>
                    <a:bodyPr/>
                    <a:lstStyle/>
                    <a:p>
                      <a:endParaRPr lang="en-US" sz="1400" dirty="0"/>
                    </a:p>
                  </a:txBody>
                  <a:tcPr/>
                </a:tc>
                <a:tc>
                  <a:txBody>
                    <a:bodyPr/>
                    <a:lstStyle/>
                    <a:p>
                      <a:r>
                        <a:rPr lang="en-US" sz="1400" b="1" dirty="0"/>
                        <a:t>The 6+2-pin </a:t>
                      </a:r>
                      <a:r>
                        <a:rPr lang="en-US" sz="1400" b="1" dirty="0" err="1"/>
                        <a:t>PCIe</a:t>
                      </a:r>
                      <a:r>
                        <a:rPr lang="en-US" sz="1400" b="1" dirty="0"/>
                        <a:t>:</a:t>
                      </a:r>
                    </a:p>
                    <a:p>
                      <a:r>
                        <a:rPr lang="en-US" sz="1400" dirty="0"/>
                        <a:t>					</a:t>
                      </a:r>
                    </a:p>
                  </a:txBody>
                  <a:tcPr/>
                </a:tc>
                <a:extLst>
                  <a:ext uri="{0D108BD9-81ED-4DB2-BD59-A6C34878D82A}">
                    <a16:rowId xmlns:a16="http://schemas.microsoft.com/office/drawing/2014/main" val="10002"/>
                  </a:ext>
                </a:extLst>
              </a:tr>
              <a:tr h="2044271">
                <a:tc vMerge="1">
                  <a:txBody>
                    <a:bodyPr/>
                    <a:lstStyle/>
                    <a:p>
                      <a:endParaRPr lang="en-US" dirty="0"/>
                    </a:p>
                  </a:txBody>
                  <a:tcPr/>
                </a:tc>
                <a:tc>
                  <a:txBody>
                    <a:bodyPr/>
                    <a:lstStyle/>
                    <a:p>
                      <a:pPr lvl="0"/>
                      <a:endParaRPr lang="en-US" sz="1400" dirty="0"/>
                    </a:p>
                    <a:p>
                      <a:pPr lvl="0"/>
                      <a:r>
                        <a:rPr lang="en-US" sz="1400" dirty="0"/>
                        <a:t>1 - Provides up to 150 watts</a:t>
                      </a:r>
                    </a:p>
                    <a:p>
                      <a:endParaRPr lang="en-US" sz="1400" dirty="0"/>
                    </a:p>
                    <a:p>
                      <a:pPr lvl="0"/>
                      <a:r>
                        <a:rPr lang="en-US" sz="1400" dirty="0"/>
                        <a:t>2 - Is also known as a PEG6+2 (PCI Express Graphics 6+2 pin)</a:t>
                      </a:r>
                    </a:p>
                    <a:p>
                      <a:pPr lvl="0"/>
                      <a:endParaRPr lang="en-US" sz="1400" dirty="0"/>
                    </a:p>
                    <a:p>
                      <a:pPr lvl="0"/>
                      <a:r>
                        <a:rPr lang="en-US" sz="1400" dirty="0"/>
                        <a:t>3</a:t>
                      </a:r>
                      <a:r>
                        <a:rPr lang="en-US" sz="1400" b="1" dirty="0"/>
                        <a:t> - </a:t>
                      </a:r>
                      <a:r>
                        <a:rPr lang="en-US" sz="1400" dirty="0"/>
                        <a:t>Some motherboards only have a 6-pin </a:t>
                      </a:r>
                      <a:r>
                        <a:rPr lang="en-US" sz="1400" dirty="0" err="1"/>
                        <a:t>PCIe</a:t>
                      </a:r>
                      <a:r>
                        <a:rPr lang="en-US" sz="1400" dirty="0"/>
                        <a:t> connector. These connectors provide up to 75 watts.</a:t>
                      </a:r>
                    </a:p>
                    <a:p>
                      <a:pPr marL="342900" indent="-342900">
                        <a:buFont typeface="+mj-lt"/>
                        <a:buAutoNum type="arabicPeriod" startAt="2"/>
                      </a:pPr>
                      <a:endParaRPr lang="en-US" sz="1400" dirty="0"/>
                    </a:p>
                  </a:txBody>
                  <a:tcPr/>
                </a:tc>
                <a:extLst>
                  <a:ext uri="{0D108BD9-81ED-4DB2-BD59-A6C34878D82A}">
                    <a16:rowId xmlns:a16="http://schemas.microsoft.com/office/drawing/2014/main" val="10003"/>
                  </a:ext>
                </a:extLst>
              </a:tr>
            </a:tbl>
          </a:graphicData>
        </a:graphic>
      </p:graphicFrame>
      <p:pic>
        <p:nvPicPr>
          <p:cNvPr id="7" name="Picture 6" descr="http://cdn.testout.com/pcpro2016-en-us/en-us/resources/text/pwrsupply/power-supply-connectors_6+2-pin-pci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5184" y="3306028"/>
            <a:ext cx="2332336" cy="2305681"/>
          </a:xfrm>
          <a:prstGeom prst="rect">
            <a:avLst/>
          </a:prstGeom>
          <a:noFill/>
          <a:ln>
            <a:noFill/>
          </a:ln>
        </p:spPr>
      </p:pic>
    </p:spTree>
    <p:extLst>
      <p:ext uri="{BB962C8B-B14F-4D97-AF65-F5344CB8AC3E}">
        <p14:creationId xmlns:p14="http://schemas.microsoft.com/office/powerpoint/2010/main" val="406148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64191" y="225911"/>
            <a:ext cx="3107902" cy="523220"/>
          </a:xfrm>
          <a:prstGeom prst="rect">
            <a:avLst/>
          </a:prstGeom>
          <a:noFill/>
        </p:spPr>
        <p:txBody>
          <a:bodyPr wrap="none" rtlCol="0">
            <a:spAutoFit/>
          </a:bodyPr>
          <a:lstStyle/>
          <a:p>
            <a:r>
              <a:rPr lang="en-US" sz="2800" b="1" dirty="0"/>
              <a:t>3.2 Power Supplies:</a:t>
            </a:r>
          </a:p>
        </p:txBody>
      </p:sp>
      <p:sp>
        <p:nvSpPr>
          <p:cNvPr id="6" name="TextBox 5"/>
          <p:cNvSpPr txBox="1"/>
          <p:nvPr/>
        </p:nvSpPr>
        <p:spPr>
          <a:xfrm>
            <a:off x="584767" y="1031340"/>
            <a:ext cx="10786065" cy="584775"/>
          </a:xfrm>
          <a:prstGeom prst="rect">
            <a:avLst/>
          </a:prstGeom>
          <a:noFill/>
        </p:spPr>
        <p:txBody>
          <a:bodyPr wrap="square" rtlCol="0">
            <a:spAutoFit/>
          </a:bodyPr>
          <a:lstStyle/>
          <a:p>
            <a:r>
              <a:rPr lang="en-US" sz="1600" b="1" dirty="0"/>
              <a:t>When selecting a power supply, make sure it has all the necessary connectors for your components. The following table shows the common power supply connectors:</a:t>
            </a:r>
          </a:p>
        </p:txBody>
      </p:sp>
      <p:graphicFrame>
        <p:nvGraphicFramePr>
          <p:cNvPr id="7" name="Table 6"/>
          <p:cNvGraphicFramePr>
            <a:graphicFrameLocks noGrp="1"/>
          </p:cNvGraphicFramePr>
          <p:nvPr>
            <p:extLst>
              <p:ext uri="{D42A27DB-BD31-4B8C-83A1-F6EECF244321}">
                <p14:modId xmlns:p14="http://schemas.microsoft.com/office/powerpoint/2010/main" val="593582336"/>
              </p:ext>
            </p:extLst>
          </p:nvPr>
        </p:nvGraphicFramePr>
        <p:xfrm>
          <a:off x="584767" y="1803026"/>
          <a:ext cx="11106364" cy="4383937"/>
        </p:xfrm>
        <a:graphic>
          <a:graphicData uri="http://schemas.openxmlformats.org/drawingml/2006/table">
            <a:tbl>
              <a:tblPr firstRow="1" bandRow="1">
                <a:tableStyleId>{5C22544A-7EE6-4342-B048-85BDC9FD1C3A}</a:tableStyleId>
              </a:tblPr>
              <a:tblGrid>
                <a:gridCol w="3428401">
                  <a:extLst>
                    <a:ext uri="{9D8B030D-6E8A-4147-A177-3AD203B41FA5}">
                      <a16:colId xmlns:a16="http://schemas.microsoft.com/office/drawing/2014/main" val="20000"/>
                    </a:ext>
                  </a:extLst>
                </a:gridCol>
                <a:gridCol w="7677963">
                  <a:extLst>
                    <a:ext uri="{9D8B030D-6E8A-4147-A177-3AD203B41FA5}">
                      <a16:colId xmlns:a16="http://schemas.microsoft.com/office/drawing/2014/main" val="20001"/>
                    </a:ext>
                  </a:extLst>
                </a:gridCol>
              </a:tblGrid>
              <a:tr h="375206">
                <a:tc>
                  <a:txBody>
                    <a:bodyPr/>
                    <a:lstStyle/>
                    <a:p>
                      <a:r>
                        <a:rPr lang="en-US" sz="1600" b="1" dirty="0"/>
                        <a:t>Connector</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Description</a:t>
                      </a:r>
                    </a:p>
                  </a:txBody>
                  <a:tcPr/>
                </a:tc>
                <a:extLst>
                  <a:ext uri="{0D108BD9-81ED-4DB2-BD59-A6C34878D82A}">
                    <a16:rowId xmlns:a16="http://schemas.microsoft.com/office/drawing/2014/main" val="10000"/>
                  </a:ext>
                </a:extLst>
              </a:tr>
              <a:tr h="9004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4-pin peripheral power (Molex)</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The 4-pin peripheral power connector (colloquially called a 4-pin Molex connector) is used by legacy components (e.g., IDE hard drives and PATA optical drives), case fans, and other accessory devices. </a:t>
                      </a:r>
                    </a:p>
                    <a:p>
                      <a:endParaRPr lang="en-US" sz="1600" dirty="0"/>
                    </a:p>
                  </a:txBody>
                  <a:tcPr/>
                </a:tc>
                <a:extLst>
                  <a:ext uri="{0D108BD9-81ED-4DB2-BD59-A6C34878D82A}">
                    <a16:rowId xmlns:a16="http://schemas.microsoft.com/office/drawing/2014/main" val="10001"/>
                  </a:ext>
                </a:extLst>
              </a:tr>
              <a:tr h="2941931">
                <a:tc>
                  <a:txBody>
                    <a:bodyPr/>
                    <a:lstStyle/>
                    <a:p>
                      <a:endParaRPr lang="en-US" sz="1600" dirty="0"/>
                    </a:p>
                  </a:txBody>
                  <a:tcPr/>
                </a:tc>
                <a:tc>
                  <a:txBody>
                    <a:bodyPr/>
                    <a:lstStyle/>
                    <a:p>
                      <a:r>
                        <a:rPr lang="en-US" sz="1600" b="1" dirty="0"/>
                        <a:t>The connector provides both 5 V (red wire) and 12 V (yellow wire):</a:t>
                      </a:r>
                    </a:p>
                    <a:p>
                      <a:r>
                        <a:rPr lang="en-US" sz="1600" dirty="0"/>
                        <a:t>					</a:t>
                      </a:r>
                    </a:p>
                    <a:p>
                      <a:pPr marL="342900" lvl="0" indent="-342900">
                        <a:buFont typeface="+mj-lt"/>
                        <a:buAutoNum type="arabicPeriod"/>
                      </a:pPr>
                      <a:r>
                        <a:rPr lang="en-US" sz="1600" dirty="0"/>
                        <a:t>Each power supply cable typically has multiple 4-pin connectors on the same cable.</a:t>
                      </a:r>
                    </a:p>
                    <a:p>
                      <a:pPr marL="342900" indent="-342900">
                        <a:buFont typeface="+mj-lt"/>
                        <a:buAutoNum type="arabicPeriod"/>
                      </a:pPr>
                      <a:endParaRPr lang="en-US" sz="1600" dirty="0"/>
                    </a:p>
                    <a:p>
                      <a:pPr marL="342900" lvl="0" indent="-342900">
                        <a:buFont typeface="+mj-lt"/>
                        <a:buAutoNum type="arabicPeriod"/>
                      </a:pPr>
                      <a:r>
                        <a:rPr lang="en-US" sz="1600" dirty="0"/>
                        <a:t>When connecting devices, try to balance the devices connected to each cable.</a:t>
                      </a:r>
                    </a:p>
                  </a:txBody>
                  <a:tcPr/>
                </a:tc>
                <a:extLst>
                  <a:ext uri="{0D108BD9-81ED-4DB2-BD59-A6C34878D82A}">
                    <a16:rowId xmlns:a16="http://schemas.microsoft.com/office/drawing/2014/main" val="10002"/>
                  </a:ext>
                </a:extLst>
              </a:tr>
            </a:tbl>
          </a:graphicData>
        </a:graphic>
      </p:graphicFrame>
      <p:pic>
        <p:nvPicPr>
          <p:cNvPr id="5" name="Picture 4" descr="http://cdn.testout.com/pcpro2016-en-us/en-us/resources/text/pwrsupply/power-supply-connectors_4-pin_molex_l.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5457" y="3527467"/>
            <a:ext cx="2616657" cy="2287706"/>
          </a:xfrm>
          <a:prstGeom prst="rect">
            <a:avLst/>
          </a:prstGeom>
          <a:noFill/>
          <a:ln>
            <a:noFill/>
          </a:ln>
        </p:spPr>
      </p:pic>
    </p:spTree>
    <p:extLst>
      <p:ext uri="{BB962C8B-B14F-4D97-AF65-F5344CB8AC3E}">
        <p14:creationId xmlns:p14="http://schemas.microsoft.com/office/powerpoint/2010/main" val="858184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40242" y="118823"/>
            <a:ext cx="4244175" cy="523220"/>
          </a:xfrm>
          <a:prstGeom prst="rect">
            <a:avLst/>
          </a:prstGeom>
          <a:noFill/>
        </p:spPr>
        <p:txBody>
          <a:bodyPr wrap="none" rtlCol="0">
            <a:spAutoFit/>
          </a:bodyPr>
          <a:lstStyle/>
          <a:p>
            <a:r>
              <a:rPr lang="en-US" sz="2800"/>
              <a:t>3.1 Cases and Form Factors:</a:t>
            </a:r>
            <a:endParaRPr lang="en-US" sz="2800" dirty="0"/>
          </a:p>
        </p:txBody>
      </p:sp>
      <p:sp>
        <p:nvSpPr>
          <p:cNvPr id="6" name="TextBox 5"/>
          <p:cNvSpPr txBox="1"/>
          <p:nvPr/>
        </p:nvSpPr>
        <p:spPr>
          <a:xfrm>
            <a:off x="0" y="866486"/>
            <a:ext cx="10786065" cy="369332"/>
          </a:xfrm>
          <a:prstGeom prst="rect">
            <a:avLst/>
          </a:prstGeom>
          <a:noFill/>
        </p:spPr>
        <p:txBody>
          <a:bodyPr wrap="square" rtlCol="0">
            <a:spAutoFit/>
          </a:bodyPr>
          <a:lstStyle/>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371487452"/>
              </p:ext>
            </p:extLst>
          </p:nvPr>
        </p:nvGraphicFramePr>
        <p:xfrm>
          <a:off x="688677" y="866486"/>
          <a:ext cx="10452935" cy="5230853"/>
        </p:xfrm>
        <a:graphic>
          <a:graphicData uri="http://schemas.openxmlformats.org/drawingml/2006/table">
            <a:tbl>
              <a:tblPr firstRow="1" bandRow="1">
                <a:tableStyleId>{5C22544A-7EE6-4342-B048-85BDC9FD1C3A}</a:tableStyleId>
              </a:tblPr>
              <a:tblGrid>
                <a:gridCol w="5226467">
                  <a:extLst>
                    <a:ext uri="{9D8B030D-6E8A-4147-A177-3AD203B41FA5}">
                      <a16:colId xmlns:a16="http://schemas.microsoft.com/office/drawing/2014/main" val="20000"/>
                    </a:ext>
                  </a:extLst>
                </a:gridCol>
                <a:gridCol w="2613234">
                  <a:extLst>
                    <a:ext uri="{9D8B030D-6E8A-4147-A177-3AD203B41FA5}">
                      <a16:colId xmlns:a16="http://schemas.microsoft.com/office/drawing/2014/main" val="20001"/>
                    </a:ext>
                  </a:extLst>
                </a:gridCol>
                <a:gridCol w="2613234">
                  <a:extLst>
                    <a:ext uri="{9D8B030D-6E8A-4147-A177-3AD203B41FA5}">
                      <a16:colId xmlns:a16="http://schemas.microsoft.com/office/drawing/2014/main" val="3547012557"/>
                    </a:ext>
                  </a:extLst>
                </a:gridCol>
              </a:tblGrid>
              <a:tr h="1481813">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The following graphic and table describe the characteristics of the most common motherboard form factors:</a:t>
                      </a:r>
                    </a:p>
                  </a:txBody>
                  <a:tcPr/>
                </a:tc>
                <a:tc gridSpan="2">
                  <a:txBody>
                    <a:bodyPr/>
                    <a:lstStyle/>
                    <a:p>
                      <a:r>
                        <a:rPr lang="en-US" sz="1600" dirty="0"/>
                        <a:t>Motherboards adhere to design specifications called form factors. </a:t>
                      </a:r>
                    </a:p>
                    <a:p>
                      <a:endParaRPr lang="en-US" sz="1600" dirty="0"/>
                    </a:p>
                    <a:p>
                      <a:r>
                        <a:rPr lang="en-US" sz="1600" dirty="0"/>
                        <a:t>The form factor determines the physical characteristics of a motherboard. </a:t>
                      </a:r>
                    </a:p>
                  </a:txBody>
                  <a:tcPr/>
                </a:tc>
                <a:tc hMerge="1">
                  <a:txBody>
                    <a:bodyPr/>
                    <a:lstStyle/>
                    <a:p>
                      <a:endParaRPr lang="en-US"/>
                    </a:p>
                  </a:txBody>
                  <a:tcPr/>
                </a:tc>
                <a:extLst>
                  <a:ext uri="{0D108BD9-81ED-4DB2-BD59-A6C34878D82A}">
                    <a16:rowId xmlns:a16="http://schemas.microsoft.com/office/drawing/2014/main" val="10000"/>
                  </a:ext>
                </a:extLst>
              </a:tr>
              <a:tr h="2434648">
                <a:tc vMerge="1">
                  <a:txBody>
                    <a:bodyPr/>
                    <a:lstStyle/>
                    <a:p>
                      <a:endParaRPr lang="en-US"/>
                    </a:p>
                  </a:txBody>
                  <a:tcPr/>
                </a:tc>
                <a:tc>
                  <a:txBody>
                    <a:bodyPr/>
                    <a:lstStyle/>
                    <a:p>
                      <a:r>
                        <a:rPr lang="en-US" sz="1600" dirty="0"/>
                        <a:t>Including: </a:t>
                      </a:r>
                    </a:p>
                    <a:p>
                      <a:endParaRPr lang="en-US" sz="1600" dirty="0"/>
                    </a:p>
                    <a:p>
                      <a:pPr marL="285750" indent="-285750">
                        <a:buFont typeface="Wingdings" charset="2"/>
                        <a:buChar char="ü"/>
                      </a:pPr>
                      <a:r>
                        <a:rPr lang="en-US" sz="1600" dirty="0"/>
                        <a:t>Dimensions</a:t>
                      </a:r>
                    </a:p>
                    <a:p>
                      <a:pPr marL="285750" indent="-285750">
                        <a:buFont typeface="Wingdings" charset="2"/>
                        <a:buChar char="ü"/>
                      </a:pPr>
                      <a:endParaRPr lang="en-US" sz="1600" dirty="0"/>
                    </a:p>
                    <a:p>
                      <a:pPr marL="285750" indent="-285750">
                        <a:buFont typeface="Wingdings" charset="2"/>
                        <a:buChar char="ü"/>
                      </a:pPr>
                      <a:r>
                        <a:rPr lang="en-US" sz="1600" dirty="0"/>
                        <a:t>number of expansion slots</a:t>
                      </a:r>
                    </a:p>
                    <a:p>
                      <a:pPr marL="285750" indent="-285750">
                        <a:buFont typeface="Wingdings" charset="2"/>
                        <a:buChar char="ü"/>
                      </a:pPr>
                      <a:endParaRPr lang="en-US" sz="1600" dirty="0"/>
                    </a:p>
                    <a:p>
                      <a:pPr marL="285750" indent="-285750">
                        <a:buFont typeface="Wingdings" charset="2"/>
                        <a:buChar char="ü"/>
                      </a:pPr>
                      <a:r>
                        <a:rPr lang="en-US" sz="1600" dirty="0"/>
                        <a:t>mounting hole locations</a:t>
                      </a:r>
                    </a:p>
                    <a:p>
                      <a:pPr marL="285750" indent="-285750">
                        <a:buFont typeface="Wingdings" charset="2"/>
                        <a:buChar char="ü"/>
                      </a:pPr>
                      <a:endParaRPr lang="en-US" sz="1600" dirty="0"/>
                    </a:p>
                    <a:p>
                      <a:pPr marL="285750" indent="-285750">
                        <a:buFont typeface="Wingdings" charset="2"/>
                        <a:buChar char="ü"/>
                      </a:pPr>
                      <a:r>
                        <a:rPr lang="en-US" sz="1600" dirty="0"/>
                        <a:t>back panel dimensions</a:t>
                      </a:r>
                    </a:p>
                    <a:p>
                      <a:pPr marL="285750" indent="-285750">
                        <a:buFont typeface="Wingdings" charset="2"/>
                        <a:buChar char="ü"/>
                      </a:pPr>
                      <a:endParaRPr lang="en-US" sz="1600" dirty="0"/>
                    </a:p>
                    <a:p>
                      <a:pPr marL="285750" indent="-285750">
                        <a:buFont typeface="Wingdings" charset="2"/>
                        <a:buChar char="ü"/>
                      </a:pPr>
                      <a:r>
                        <a:rPr lang="en-US" sz="1600" dirty="0"/>
                        <a:t>Arrangement</a:t>
                      </a:r>
                    </a:p>
                    <a:p>
                      <a:pPr marL="285750" indent="-285750">
                        <a:buFont typeface="Wingdings" charset="2"/>
                        <a:buChar char="ü"/>
                      </a:pPr>
                      <a:endParaRPr lang="en-US" sz="1600" dirty="0"/>
                    </a:p>
                    <a:p>
                      <a:pPr marL="285750" indent="-285750">
                        <a:buFont typeface="Wingdings" charset="2"/>
                        <a:buChar char="ü"/>
                      </a:pPr>
                      <a:r>
                        <a:rPr lang="en-US" sz="1600" dirty="0"/>
                        <a:t>and orientation. </a:t>
                      </a:r>
                    </a:p>
                    <a:p>
                      <a:pPr marL="285750" indent="-285750">
                        <a:buFont typeface="Wingdings" charset="2"/>
                        <a:buChar char="ü"/>
                      </a:pPr>
                      <a:endParaRPr lang="en-US" sz="1600" dirty="0"/>
                    </a:p>
                  </a:txBody>
                  <a:tcPr/>
                </a:tc>
                <a:tc>
                  <a:txBody>
                    <a:bodyPr/>
                    <a:lstStyle/>
                    <a:p>
                      <a:pPr marL="285750" indent="-285750">
                        <a:buFont typeface="Wingdings" charset="2"/>
                        <a:buChar char="ü"/>
                      </a:pPr>
                      <a:endParaRPr lang="en-US" sz="1600" dirty="0"/>
                    </a:p>
                  </a:txBody>
                  <a:tcPr/>
                </a:tc>
                <a:extLst>
                  <a:ext uri="{0D108BD9-81ED-4DB2-BD59-A6C34878D82A}">
                    <a16:rowId xmlns:a16="http://schemas.microsoft.com/office/drawing/2014/main" val="10001"/>
                  </a:ext>
                </a:extLst>
              </a:tr>
            </a:tbl>
          </a:graphicData>
        </a:graphic>
      </p:graphicFrame>
      <p:pic>
        <p:nvPicPr>
          <p:cNvPr id="7" name="Picture 6" descr="Form Factor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874" y="1805505"/>
            <a:ext cx="4819875" cy="3722146"/>
          </a:xfrm>
          <a:prstGeom prst="rect">
            <a:avLst/>
          </a:prstGeom>
          <a:noFill/>
          <a:ln>
            <a:noFill/>
          </a:ln>
        </p:spPr>
      </p:pic>
      <p:pic>
        <p:nvPicPr>
          <p:cNvPr id="5" name="Picture 4">
            <a:hlinkClick r:id="rId4"/>
            <a:extLst>
              <a:ext uri="{FF2B5EF4-FFF2-40B4-BE49-F238E27FC236}">
                <a16:creationId xmlns:a16="http://schemas.microsoft.com/office/drawing/2014/main" id="{7D6695F0-89E6-424F-93D1-8FAC64775F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7510" y="2471418"/>
            <a:ext cx="2339195" cy="1314770"/>
          </a:xfrm>
          <a:prstGeom prst="rect">
            <a:avLst/>
          </a:prstGeom>
        </p:spPr>
      </p:pic>
    </p:spTree>
    <p:extLst>
      <p:ext uri="{BB962C8B-B14F-4D97-AF65-F5344CB8AC3E}">
        <p14:creationId xmlns:p14="http://schemas.microsoft.com/office/powerpoint/2010/main" val="3801304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64191" y="225911"/>
            <a:ext cx="3107902" cy="523220"/>
          </a:xfrm>
          <a:prstGeom prst="rect">
            <a:avLst/>
          </a:prstGeom>
          <a:noFill/>
        </p:spPr>
        <p:txBody>
          <a:bodyPr wrap="none" rtlCol="0">
            <a:spAutoFit/>
          </a:bodyPr>
          <a:lstStyle/>
          <a:p>
            <a:pPr algn="ctr"/>
            <a:r>
              <a:rPr lang="en-US" sz="2800" b="1" dirty="0"/>
              <a:t>3.2 Power Supplies:</a:t>
            </a:r>
            <a:endParaRPr lang="en-US" sz="2800" dirty="0"/>
          </a:p>
        </p:txBody>
      </p:sp>
      <p:sp>
        <p:nvSpPr>
          <p:cNvPr id="6" name="TextBox 5"/>
          <p:cNvSpPr txBox="1"/>
          <p:nvPr/>
        </p:nvSpPr>
        <p:spPr>
          <a:xfrm>
            <a:off x="666961" y="848637"/>
            <a:ext cx="10936673" cy="584775"/>
          </a:xfrm>
          <a:prstGeom prst="rect">
            <a:avLst/>
          </a:prstGeom>
          <a:noFill/>
        </p:spPr>
        <p:txBody>
          <a:bodyPr wrap="square" rtlCol="0">
            <a:spAutoFit/>
          </a:bodyPr>
          <a:lstStyle/>
          <a:p>
            <a:r>
              <a:rPr lang="en-US" sz="1600" b="1" dirty="0"/>
              <a:t>When selecting a power supply, make sure it has all the necessary connectors for your components. The following table shows the common power supply connectors:</a:t>
            </a:r>
          </a:p>
        </p:txBody>
      </p:sp>
      <p:graphicFrame>
        <p:nvGraphicFramePr>
          <p:cNvPr id="5" name="Table 4"/>
          <p:cNvGraphicFramePr>
            <a:graphicFrameLocks noGrp="1"/>
          </p:cNvGraphicFramePr>
          <p:nvPr>
            <p:extLst>
              <p:ext uri="{D42A27DB-BD31-4B8C-83A1-F6EECF244321}">
                <p14:modId xmlns:p14="http://schemas.microsoft.com/office/powerpoint/2010/main" val="1272699935"/>
              </p:ext>
            </p:extLst>
          </p:nvPr>
        </p:nvGraphicFramePr>
        <p:xfrm>
          <a:off x="421240" y="1597543"/>
          <a:ext cx="11106364" cy="4217630"/>
        </p:xfrm>
        <a:graphic>
          <a:graphicData uri="http://schemas.openxmlformats.org/drawingml/2006/table">
            <a:tbl>
              <a:tblPr firstRow="1" bandRow="1">
                <a:tableStyleId>{5C22544A-7EE6-4342-B048-85BDC9FD1C3A}</a:tableStyleId>
              </a:tblPr>
              <a:tblGrid>
                <a:gridCol w="3428401">
                  <a:extLst>
                    <a:ext uri="{9D8B030D-6E8A-4147-A177-3AD203B41FA5}">
                      <a16:colId xmlns:a16="http://schemas.microsoft.com/office/drawing/2014/main" val="20000"/>
                    </a:ext>
                  </a:extLst>
                </a:gridCol>
                <a:gridCol w="7677963">
                  <a:extLst>
                    <a:ext uri="{9D8B030D-6E8A-4147-A177-3AD203B41FA5}">
                      <a16:colId xmlns:a16="http://schemas.microsoft.com/office/drawing/2014/main" val="20001"/>
                    </a:ext>
                  </a:extLst>
                </a:gridCol>
              </a:tblGrid>
              <a:tr h="375206">
                <a:tc>
                  <a:txBody>
                    <a:bodyPr/>
                    <a:lstStyle/>
                    <a:p>
                      <a:r>
                        <a:rPr lang="en-US" sz="1400" b="1" dirty="0"/>
                        <a:t>Connector</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txBody>
                  <a:tcPr/>
                </a:tc>
                <a:extLst>
                  <a:ext uri="{0D108BD9-81ED-4DB2-BD59-A6C34878D82A}">
                    <a16:rowId xmlns:a16="http://schemas.microsoft.com/office/drawing/2014/main" val="10000"/>
                  </a:ext>
                </a:extLst>
              </a:tr>
              <a:tr h="900493">
                <a:tc>
                  <a:txBody>
                    <a:bodyPr/>
                    <a:lstStyle/>
                    <a:p>
                      <a:r>
                        <a:rPr lang="en-US" sz="1400" dirty="0"/>
                        <a:t>SATA power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The SATA power connector has 15 pins and provides 3.3, 5, and 12 volts. As its name 			implies, it powers SATA device:</a:t>
                      </a:r>
                      <a:endParaRPr lang="en-US" sz="1400" b="1" dirty="0"/>
                    </a:p>
                    <a:p>
                      <a:endParaRPr lang="en-US" sz="1400" dirty="0"/>
                    </a:p>
                  </a:txBody>
                  <a:tcPr/>
                </a:tc>
                <a:extLst>
                  <a:ext uri="{0D108BD9-81ED-4DB2-BD59-A6C34878D82A}">
                    <a16:rowId xmlns:a16="http://schemas.microsoft.com/office/drawing/2014/main" val="10001"/>
                  </a:ext>
                </a:extLst>
              </a:tr>
              <a:tr h="1156315">
                <a:tc rowSpan="2">
                  <a:txBody>
                    <a:bodyPr/>
                    <a:lstStyle/>
                    <a:p>
                      <a:endParaRPr lang="en-US" sz="1400" dirty="0"/>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a:t>You can use a special adapter to convert a 4-pin peripheral power connector to a 			      SATA connector.</a:t>
                      </a:r>
                    </a:p>
                    <a:p>
                      <a:pPr marL="342900" indent="-342900">
                        <a:buFont typeface="+mj-lt"/>
                        <a:buAutoNum type="arabicPeriod"/>
                      </a:pPr>
                      <a:endParaRPr lang="en-US" sz="1400" dirty="0"/>
                    </a:p>
                  </a:txBody>
                  <a:tcPr/>
                </a:tc>
                <a:extLst>
                  <a:ext uri="{0D108BD9-81ED-4DB2-BD59-A6C34878D82A}">
                    <a16:rowId xmlns:a16="http://schemas.microsoft.com/office/drawing/2014/main" val="10002"/>
                  </a:ext>
                </a:extLst>
              </a:tr>
              <a:tr h="1147767">
                <a:tc vMerge="1">
                  <a:txBody>
                    <a:bodyPr/>
                    <a:lstStyle/>
                    <a:p>
                      <a:endParaRPr lang="en-US" dirty="0"/>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lang="en-US" sz="1400" dirty="0"/>
                        <a:t>When using an adapter, or on some power supplies, the connector only supplies 			      5 and 12 volts.</a:t>
                      </a:r>
                    </a:p>
                    <a:p>
                      <a:pPr marL="342900" indent="-342900">
                        <a:buFont typeface="+mj-lt"/>
                        <a:buAutoNum type="arabicPeriod" startAt="2"/>
                      </a:pPr>
                      <a:endParaRPr lang="en-US" sz="1400" dirty="0"/>
                    </a:p>
                  </a:txBody>
                  <a:tcPr/>
                </a:tc>
                <a:extLst>
                  <a:ext uri="{0D108BD9-81ED-4DB2-BD59-A6C34878D82A}">
                    <a16:rowId xmlns:a16="http://schemas.microsoft.com/office/drawing/2014/main" val="10003"/>
                  </a:ext>
                </a:extLst>
              </a:tr>
              <a:tr h="637849">
                <a:tc>
                  <a:txBody>
                    <a:bodyPr/>
                    <a:lstStyle/>
                    <a:p>
                      <a:r>
                        <a:rPr lang="en-US" sz="1400" b="1" dirty="0"/>
                        <a:t>Note: </a:t>
                      </a:r>
                      <a:endParaRPr lang="en-US" sz="1400" dirty="0"/>
                    </a:p>
                  </a:txBody>
                  <a:tcPr/>
                </a:tc>
                <a:tc>
                  <a:txBody>
                    <a:bodyPr/>
                    <a:lstStyle/>
                    <a:p>
                      <a:r>
                        <a:rPr lang="en-US" sz="1400" i="1" dirty="0"/>
                        <a:t>The SATA data cable is a smaller cable that plugs in along side the power cable on the SATA drive.</a:t>
                      </a:r>
                      <a:endParaRPr lang="en-US" sz="1400" dirty="0"/>
                    </a:p>
                  </a:txBody>
                  <a:tcPr/>
                </a:tc>
                <a:extLst>
                  <a:ext uri="{0D108BD9-81ED-4DB2-BD59-A6C34878D82A}">
                    <a16:rowId xmlns:a16="http://schemas.microsoft.com/office/drawing/2014/main" val="10004"/>
                  </a:ext>
                </a:extLst>
              </a:tr>
            </a:tbl>
          </a:graphicData>
        </a:graphic>
      </p:graphicFrame>
      <p:pic>
        <p:nvPicPr>
          <p:cNvPr id="7" name="Picture 6" descr="http://cdn.testout.com/pcpro2016-en-us/en-us/resources/text/pwrsupply/power-supply-connectors_sata_powe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266" y="3029232"/>
            <a:ext cx="2284875" cy="1867069"/>
          </a:xfrm>
          <a:prstGeom prst="rect">
            <a:avLst/>
          </a:prstGeom>
          <a:noFill/>
          <a:ln>
            <a:noFill/>
          </a:ln>
        </p:spPr>
      </p:pic>
    </p:spTree>
    <p:extLst>
      <p:ext uri="{BB962C8B-B14F-4D97-AF65-F5344CB8AC3E}">
        <p14:creationId xmlns:p14="http://schemas.microsoft.com/office/powerpoint/2010/main" val="1300114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64191" y="225911"/>
            <a:ext cx="3107902" cy="523220"/>
          </a:xfrm>
          <a:prstGeom prst="rect">
            <a:avLst/>
          </a:prstGeom>
          <a:noFill/>
        </p:spPr>
        <p:txBody>
          <a:bodyPr wrap="none" rtlCol="0">
            <a:spAutoFit/>
          </a:bodyPr>
          <a:lstStyle/>
          <a:p>
            <a:r>
              <a:rPr lang="en-US" sz="2800" b="1" dirty="0"/>
              <a:t>3.2 Power Supplies:</a:t>
            </a:r>
          </a:p>
        </p:txBody>
      </p:sp>
      <p:sp>
        <p:nvSpPr>
          <p:cNvPr id="6" name="TextBox 5"/>
          <p:cNvSpPr txBox="1"/>
          <p:nvPr/>
        </p:nvSpPr>
        <p:spPr>
          <a:xfrm>
            <a:off x="576454" y="665825"/>
            <a:ext cx="10936673" cy="523220"/>
          </a:xfrm>
          <a:prstGeom prst="rect">
            <a:avLst/>
          </a:prstGeom>
          <a:noFill/>
        </p:spPr>
        <p:txBody>
          <a:bodyPr wrap="square" rtlCol="0">
            <a:spAutoFit/>
          </a:bodyPr>
          <a:lstStyle/>
          <a:p>
            <a:r>
              <a:rPr lang="en-US" sz="1400" b="1" dirty="0"/>
              <a:t>When selecting a power supply, make sure it has all the necessary connectors for your components. The following table shows the common power supply connectors:</a:t>
            </a:r>
          </a:p>
        </p:txBody>
      </p:sp>
      <p:graphicFrame>
        <p:nvGraphicFramePr>
          <p:cNvPr id="2" name="Table 1"/>
          <p:cNvGraphicFramePr>
            <a:graphicFrameLocks noGrp="1"/>
          </p:cNvGraphicFramePr>
          <p:nvPr>
            <p:extLst>
              <p:ext uri="{D42A27DB-BD31-4B8C-83A1-F6EECF244321}">
                <p14:modId xmlns:p14="http://schemas.microsoft.com/office/powerpoint/2010/main" val="703047493"/>
              </p:ext>
            </p:extLst>
          </p:nvPr>
        </p:nvGraphicFramePr>
        <p:xfrm>
          <a:off x="500190" y="1297110"/>
          <a:ext cx="10842479" cy="4929029"/>
        </p:xfrm>
        <a:graphic>
          <a:graphicData uri="http://schemas.openxmlformats.org/drawingml/2006/table">
            <a:tbl>
              <a:tblPr firstRow="1" bandRow="1">
                <a:tableStyleId>{5C22544A-7EE6-4342-B048-85BDC9FD1C3A}</a:tableStyleId>
              </a:tblPr>
              <a:tblGrid>
                <a:gridCol w="3346943">
                  <a:extLst>
                    <a:ext uri="{9D8B030D-6E8A-4147-A177-3AD203B41FA5}">
                      <a16:colId xmlns:a16="http://schemas.microsoft.com/office/drawing/2014/main" val="20000"/>
                    </a:ext>
                  </a:extLst>
                </a:gridCol>
                <a:gridCol w="7495536">
                  <a:extLst>
                    <a:ext uri="{9D8B030D-6E8A-4147-A177-3AD203B41FA5}">
                      <a16:colId xmlns:a16="http://schemas.microsoft.com/office/drawing/2014/main" val="20001"/>
                    </a:ext>
                  </a:extLst>
                </a:gridCol>
              </a:tblGrid>
              <a:tr h="560263">
                <a:tc>
                  <a:txBody>
                    <a:bodyPr/>
                    <a:lstStyle/>
                    <a:p>
                      <a:r>
                        <a:rPr lang="en-US" sz="1400" b="1" dirty="0"/>
                        <a:t>Connector</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txBody>
                  <a:tcPr/>
                </a:tc>
                <a:extLst>
                  <a:ext uri="{0D108BD9-81ED-4DB2-BD59-A6C34878D82A}">
                    <a16:rowId xmlns:a16="http://schemas.microsoft.com/office/drawing/2014/main" val="10000"/>
                  </a:ext>
                </a:extLst>
              </a:tr>
              <a:tr h="713284">
                <a:tc>
                  <a:txBody>
                    <a:bodyPr/>
                    <a:lstStyle/>
                    <a:p>
                      <a:r>
                        <a:rPr lang="en-US" sz="1400" dirty="0"/>
                        <a:t>4-pin mini-Molex</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The 4-pin mini-Molex connector provides both 5 and 12 volts and is used by floppy</a:t>
                      </a:r>
                      <a:r>
                        <a:rPr lang="en-US" sz="1400" baseline="0" dirty="0"/>
                        <a:t> </a:t>
                      </a:r>
                      <a:r>
                        <a:rPr lang="en-US" sz="1400" dirty="0"/>
                        <a:t>drives.</a:t>
                      </a:r>
                    </a:p>
                    <a:p>
                      <a:endParaRPr lang="en-US" sz="1400" dirty="0"/>
                    </a:p>
                  </a:txBody>
                  <a:tcPr/>
                </a:tc>
                <a:extLst>
                  <a:ext uri="{0D108BD9-81ED-4DB2-BD59-A6C34878D82A}">
                    <a16:rowId xmlns:a16="http://schemas.microsoft.com/office/drawing/2014/main" val="10001"/>
                  </a:ext>
                </a:extLst>
              </a:tr>
              <a:tr h="1293066">
                <a:tc rowSpan="2">
                  <a:txBody>
                    <a:bodyPr/>
                    <a:lstStyle/>
                    <a:p>
                      <a:endParaRPr lang="en-US" sz="1400" dirty="0"/>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a:t>You can use a special adapter to convert a 4-pin peripheral power connector to a SATA connector.</a:t>
                      </a:r>
                    </a:p>
                    <a:p>
                      <a:pPr marL="342900" indent="-342900">
                        <a:buFont typeface="+mj-lt"/>
                        <a:buAutoNum type="arabicPeriod"/>
                      </a:pPr>
                      <a:endParaRPr lang="en-US" sz="1400" dirty="0"/>
                    </a:p>
                  </a:txBody>
                  <a:tcPr/>
                </a:tc>
                <a:extLst>
                  <a:ext uri="{0D108BD9-81ED-4DB2-BD59-A6C34878D82A}">
                    <a16:rowId xmlns:a16="http://schemas.microsoft.com/office/drawing/2014/main" val="10002"/>
                  </a:ext>
                </a:extLst>
              </a:tr>
              <a:tr h="1591855">
                <a:tc vMerge="1">
                  <a:txBody>
                    <a:bodyPr/>
                    <a:lstStyle/>
                    <a:p>
                      <a:endParaRPr lang="en-US" dirty="0"/>
                    </a:p>
                  </a:txBody>
                  <a:tcPr/>
                </a:tc>
                <a:tc>
                  <a:txBody>
                    <a:bodyPr/>
                    <a:lstStyle/>
                    <a:p>
                      <a:pPr marL="342900" indent="-342900">
                        <a:buFont typeface="+mj-lt"/>
                        <a:buAutoNum type="arabicPeriod" startAt="2"/>
                      </a:pPr>
                      <a:r>
                        <a:rPr lang="en-US" sz="1400" dirty="0"/>
                        <a:t>Most modern power supplies do not have a 4-pin mini-Molex connector.</a:t>
                      </a:r>
                    </a:p>
                    <a:p>
                      <a:pPr marL="342900" indent="-342900">
                        <a:buFont typeface="+mj-lt"/>
                        <a:buAutoNum type="arabicPeriod" startAt="2"/>
                      </a:pPr>
                      <a:endParaRPr lang="en-US" sz="1400" dirty="0"/>
                    </a:p>
                  </a:txBody>
                  <a:tcPr/>
                </a:tc>
                <a:extLst>
                  <a:ext uri="{0D108BD9-81ED-4DB2-BD59-A6C34878D82A}">
                    <a16:rowId xmlns:a16="http://schemas.microsoft.com/office/drawing/2014/main" val="10003"/>
                  </a:ext>
                </a:extLst>
              </a:tr>
              <a:tr h="770561">
                <a:tc>
                  <a:txBody>
                    <a:bodyPr/>
                    <a:lstStyle/>
                    <a:p>
                      <a:r>
                        <a:rPr lang="en-US" sz="1400" b="1" dirty="0"/>
                        <a:t>Note</a:t>
                      </a:r>
                      <a:r>
                        <a:rPr lang="en-US" sz="1400" b="1" i="1" dirty="0"/>
                        <a:t>: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a:t>If your power supply does not have some of the required connectors (such as for the CPU, video card, or SATA</a:t>
                      </a:r>
                      <a:r>
                        <a:rPr lang="en-US" sz="1400" i="1" baseline="0" dirty="0"/>
                        <a:t> </a:t>
                      </a:r>
                      <a:r>
                        <a:rPr lang="en-US" sz="1400" i="1" dirty="0"/>
                        <a:t>device), you can purchase adapters to convert from one connector to another.</a:t>
                      </a:r>
                    </a:p>
                  </a:txBody>
                  <a:tcPr/>
                </a:tc>
                <a:extLst>
                  <a:ext uri="{0D108BD9-81ED-4DB2-BD59-A6C34878D82A}">
                    <a16:rowId xmlns:a16="http://schemas.microsoft.com/office/drawing/2014/main" val="10004"/>
                  </a:ext>
                </a:extLst>
              </a:tr>
            </a:tbl>
          </a:graphicData>
        </a:graphic>
      </p:graphicFrame>
      <p:pic>
        <p:nvPicPr>
          <p:cNvPr id="5" name="Picture 4" descr="http://cdn.testout.com/pcpro2016-en-us/en-us/resources/text/pwrsupply/power-supply-connectors_4-pin_mini-molex.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66" y="2906697"/>
            <a:ext cx="2578010" cy="1963254"/>
          </a:xfrm>
          <a:prstGeom prst="rect">
            <a:avLst/>
          </a:prstGeom>
          <a:noFill/>
          <a:ln>
            <a:noFill/>
          </a:ln>
        </p:spPr>
      </p:pic>
    </p:spTree>
    <p:extLst>
      <p:ext uri="{BB962C8B-B14F-4D97-AF65-F5344CB8AC3E}">
        <p14:creationId xmlns:p14="http://schemas.microsoft.com/office/powerpoint/2010/main" val="2905327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8982" y="28918"/>
            <a:ext cx="3107902" cy="523220"/>
          </a:xfrm>
          <a:prstGeom prst="rect">
            <a:avLst/>
          </a:prstGeom>
          <a:noFill/>
        </p:spPr>
        <p:txBody>
          <a:bodyPr wrap="none" rtlCol="0">
            <a:spAutoFit/>
          </a:bodyPr>
          <a:lstStyle/>
          <a:p>
            <a:r>
              <a:rPr lang="en-US" sz="2800" b="1" dirty="0"/>
              <a:t>3.2 Power Supplies:</a:t>
            </a:r>
          </a:p>
        </p:txBody>
      </p:sp>
      <p:sp>
        <p:nvSpPr>
          <p:cNvPr id="6" name="TextBox 5"/>
          <p:cNvSpPr txBox="1"/>
          <p:nvPr/>
        </p:nvSpPr>
        <p:spPr>
          <a:xfrm>
            <a:off x="2496652" y="1559055"/>
            <a:ext cx="11205615" cy="461665"/>
          </a:xfrm>
          <a:prstGeom prst="rect">
            <a:avLst/>
          </a:prstGeom>
          <a:noFill/>
        </p:spPr>
        <p:txBody>
          <a:bodyPr wrap="square" rtlCol="0">
            <a:spAutoFit/>
          </a:bodyPr>
          <a:lstStyle/>
          <a:p>
            <a:endParaRPr lang="en-US" sz="800" b="1" dirty="0"/>
          </a:p>
          <a:p>
            <a:endParaRPr lang="en-US" sz="800" b="1" dirty="0"/>
          </a:p>
          <a:p>
            <a:endParaRPr lang="en-US" sz="800" dirty="0"/>
          </a:p>
        </p:txBody>
      </p:sp>
      <p:graphicFrame>
        <p:nvGraphicFramePr>
          <p:cNvPr id="2" name="Table 1"/>
          <p:cNvGraphicFramePr>
            <a:graphicFrameLocks noGrp="1"/>
          </p:cNvGraphicFramePr>
          <p:nvPr>
            <p:extLst>
              <p:ext uri="{D42A27DB-BD31-4B8C-83A1-F6EECF244321}">
                <p14:modId xmlns:p14="http://schemas.microsoft.com/office/powerpoint/2010/main" val="50678632"/>
              </p:ext>
            </p:extLst>
          </p:nvPr>
        </p:nvGraphicFramePr>
        <p:xfrm>
          <a:off x="819649" y="713370"/>
          <a:ext cx="10718230" cy="5583219"/>
        </p:xfrm>
        <a:graphic>
          <a:graphicData uri="http://schemas.openxmlformats.org/drawingml/2006/table">
            <a:tbl>
              <a:tblPr firstRow="1" bandRow="1">
                <a:tableStyleId>{5C22544A-7EE6-4342-B048-85BDC9FD1C3A}</a:tableStyleId>
              </a:tblPr>
              <a:tblGrid>
                <a:gridCol w="1553681">
                  <a:extLst>
                    <a:ext uri="{9D8B030D-6E8A-4147-A177-3AD203B41FA5}">
                      <a16:colId xmlns:a16="http://schemas.microsoft.com/office/drawing/2014/main" val="20000"/>
                    </a:ext>
                  </a:extLst>
                </a:gridCol>
                <a:gridCol w="2948683">
                  <a:extLst>
                    <a:ext uri="{9D8B030D-6E8A-4147-A177-3AD203B41FA5}">
                      <a16:colId xmlns:a16="http://schemas.microsoft.com/office/drawing/2014/main" val="20001"/>
                    </a:ext>
                  </a:extLst>
                </a:gridCol>
                <a:gridCol w="6215866">
                  <a:extLst>
                    <a:ext uri="{9D8B030D-6E8A-4147-A177-3AD203B41FA5}">
                      <a16:colId xmlns:a16="http://schemas.microsoft.com/office/drawing/2014/main" val="20002"/>
                    </a:ext>
                  </a:extLst>
                </a:gridCol>
              </a:tblGrid>
              <a:tr h="303772">
                <a:tc gridSpan="3">
                  <a:txBody>
                    <a:bodyPr/>
                    <a:lstStyle/>
                    <a:p>
                      <a:r>
                        <a:rPr lang="en-US" sz="1300" b="1" dirty="0"/>
                        <a:t>When troubleshooting a power supply, keep the following in mind:</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19098">
                <a:tc gridSpan="2">
                  <a:txBody>
                    <a:bodyPr/>
                    <a:lstStyle/>
                    <a:p>
                      <a:pPr marL="0" lvl="0" indent="0">
                        <a:buFont typeface="Wingdings" charset="2"/>
                        <a:buNone/>
                      </a:pPr>
                      <a:r>
                        <a:rPr lang="en-US" sz="1300" b="1" dirty="0"/>
                        <a:t>Symptoms of bad power supply include:</a:t>
                      </a:r>
                    </a:p>
                    <a:p>
                      <a:pPr marL="0" lvl="0" indent="0">
                        <a:buFont typeface="Wingdings" charset="2"/>
                        <a:buNone/>
                      </a:pPr>
                      <a:endParaRPr lang="en-US" sz="1300" b="1" dirty="0"/>
                    </a:p>
                    <a:p>
                      <a:r>
                        <a:rPr lang="en-US" sz="1300" b="1" dirty="0"/>
                        <a:t>1- </a:t>
                      </a:r>
                      <a:r>
                        <a:rPr lang="en-US" sz="1300" dirty="0"/>
                        <a:t>The computer does not turn on</a:t>
                      </a:r>
                    </a:p>
                    <a:p>
                      <a:r>
                        <a:rPr lang="en-US" sz="1300" b="1" dirty="0"/>
                        <a:t>2 - </a:t>
                      </a:r>
                      <a:r>
                        <a:rPr lang="en-US" sz="1300" dirty="0"/>
                        <a:t>The computer sporadically shuts off or reboots</a:t>
                      </a:r>
                    </a:p>
                    <a:p>
                      <a:r>
                        <a:rPr lang="en-US" sz="1300" b="1" dirty="0"/>
                        <a:t>3 - </a:t>
                      </a:r>
                      <a:r>
                        <a:rPr lang="en-US" sz="1300" dirty="0"/>
                        <a:t>A broken or noisy fan</a:t>
                      </a:r>
                      <a:endParaRPr lang="en-US" sz="1300" b="1" dirty="0"/>
                    </a:p>
                    <a:p>
                      <a:endParaRPr lang="en-US" sz="1300" dirty="0"/>
                    </a:p>
                  </a:txBody>
                  <a:tcPr/>
                </a:tc>
                <a:tc hMerge="1">
                  <a:txBody>
                    <a:bodyPr/>
                    <a:lstStyle/>
                    <a:p>
                      <a:endParaRPr lang="en-US"/>
                    </a:p>
                  </a:txBody>
                  <a:tcPr/>
                </a:tc>
                <a:tc>
                  <a:txBody>
                    <a:bodyPr/>
                    <a:lstStyle/>
                    <a:p>
                      <a:pPr marL="0" indent="0">
                        <a:buFont typeface="Courier New" charset="0"/>
                        <a:buNone/>
                      </a:pPr>
                      <a:r>
                        <a:rPr lang="en-US" sz="1400" b="1" dirty="0"/>
                        <a:t>Before opening up the computer, rule out the obvious. </a:t>
                      </a:r>
                    </a:p>
                    <a:p>
                      <a:pPr marL="0" indent="0">
                        <a:buFont typeface="Courier New" charset="0"/>
                        <a:buNone/>
                      </a:pPr>
                      <a:endParaRPr lang="en-US" sz="1400" b="1" dirty="0"/>
                    </a:p>
                    <a:p>
                      <a:pPr marL="0" indent="0">
                        <a:buFont typeface="Courier New" charset="0"/>
                        <a:buNone/>
                      </a:pPr>
                      <a:r>
                        <a:rPr lang="en-US" sz="1400" b="1" dirty="0"/>
                        <a:t>Make sure:</a:t>
                      </a:r>
                    </a:p>
                    <a:p>
                      <a:pPr marL="0" indent="0">
                        <a:buFont typeface="Courier New" charset="0"/>
                        <a:buNone/>
                      </a:pPr>
                      <a:endParaRPr lang="en-US" sz="1400" b="1" dirty="0"/>
                    </a:p>
                    <a:p>
                      <a:pPr marL="0" lvl="1"/>
                      <a:r>
                        <a:rPr lang="en-US" sz="1400" b="1" dirty="0"/>
                        <a:t>1 - </a:t>
                      </a:r>
                      <a:r>
                        <a:rPr lang="en-US" sz="1400" dirty="0"/>
                        <a:t>The power cord is plugged into the wall.</a:t>
                      </a:r>
                    </a:p>
                    <a:p>
                      <a:pPr marL="0" lvl="1"/>
                      <a:r>
                        <a:rPr lang="en-US" sz="1400" b="1" dirty="0"/>
                        <a:t>2 - </a:t>
                      </a:r>
                      <a:r>
                        <a:rPr lang="en-US" sz="1400" dirty="0"/>
                        <a:t>The power switch is in the on position.</a:t>
                      </a:r>
                    </a:p>
                    <a:p>
                      <a:pPr marL="0" lvl="1"/>
                      <a:r>
                        <a:rPr lang="en-US" sz="1400" b="1" dirty="0"/>
                        <a:t>3 - </a:t>
                      </a:r>
                      <a:r>
                        <a:rPr lang="en-US" sz="1400" dirty="0"/>
                        <a:t>The voltage switch is set to the correct voltage. (110 or 220 volts)</a:t>
                      </a:r>
                    </a:p>
                    <a:p>
                      <a:endParaRPr lang="en-US" sz="1400" dirty="0"/>
                    </a:p>
                  </a:txBody>
                  <a:tcPr/>
                </a:tc>
                <a:extLst>
                  <a:ext uri="{0D108BD9-81ED-4DB2-BD59-A6C34878D82A}">
                    <a16:rowId xmlns:a16="http://schemas.microsoft.com/office/drawing/2014/main" val="10001"/>
                  </a:ext>
                </a:extLst>
              </a:tr>
              <a:tr h="843240">
                <a:tc gridSpan="3">
                  <a:txBody>
                    <a:bodyPr/>
                    <a:lstStyle/>
                    <a:p>
                      <a:pPr marL="285750" marR="0" indent="-285750" algn="l" defTabSz="914400" rtl="0" eaLnBrk="1" fontAlgn="auto" latinLnBrk="0" hangingPunct="1">
                        <a:lnSpc>
                          <a:spcPct val="100000"/>
                        </a:lnSpc>
                        <a:spcBef>
                          <a:spcPts val="0"/>
                        </a:spcBef>
                        <a:spcAft>
                          <a:spcPts val="0"/>
                        </a:spcAft>
                        <a:buClrTx/>
                        <a:buSzTx/>
                        <a:buFont typeface="Courier New" charset="0"/>
                        <a:buChar char="o"/>
                        <a:tabLst/>
                        <a:defRPr/>
                      </a:pPr>
                      <a:r>
                        <a:rPr lang="en-US" sz="1300" b="1" dirty="0"/>
                        <a:t>Test the power supply using a </a:t>
                      </a:r>
                      <a:r>
                        <a:rPr lang="en-US" sz="1300" b="1" dirty="0" err="1"/>
                        <a:t>multimeter</a:t>
                      </a:r>
                      <a:r>
                        <a:rPr lang="en-US" sz="1300" b="1" dirty="0"/>
                        <a:t> or power supply tester. </a:t>
                      </a:r>
                    </a:p>
                    <a:p>
                      <a:pPr marL="285750" marR="0" indent="-285750" algn="l" defTabSz="914400" rtl="0" eaLnBrk="1" fontAlgn="auto" latinLnBrk="0" hangingPunct="1">
                        <a:lnSpc>
                          <a:spcPct val="100000"/>
                        </a:lnSpc>
                        <a:spcBef>
                          <a:spcPts val="0"/>
                        </a:spcBef>
                        <a:spcAft>
                          <a:spcPts val="0"/>
                        </a:spcAft>
                        <a:buClrTx/>
                        <a:buSzTx/>
                        <a:buFont typeface="Courier New" charset="0"/>
                        <a:buChar char="o"/>
                        <a:tabLst/>
                        <a:defRPr/>
                      </a:pPr>
                      <a:endParaRPr lang="en-US" sz="1300" b="1" dirty="0"/>
                    </a:p>
                    <a:p>
                      <a:pPr marL="285750" marR="0" indent="-285750" algn="l" defTabSz="914400" rtl="0" eaLnBrk="1" fontAlgn="auto" latinLnBrk="0" hangingPunct="1">
                        <a:lnSpc>
                          <a:spcPct val="100000"/>
                        </a:lnSpc>
                        <a:spcBef>
                          <a:spcPts val="0"/>
                        </a:spcBef>
                        <a:spcAft>
                          <a:spcPts val="0"/>
                        </a:spcAft>
                        <a:buClrTx/>
                        <a:buSzTx/>
                        <a:buFont typeface="Courier New" charset="0"/>
                        <a:buChar char="o"/>
                        <a:tabLst/>
                        <a:defRPr/>
                      </a:pPr>
                      <a:r>
                        <a:rPr lang="en-US" sz="1300" b="1" dirty="0"/>
                        <a:t>Voltage levels should be within +/- 5% of</a:t>
                      </a:r>
                      <a:r>
                        <a:rPr lang="en-US" sz="1300" b="1" baseline="0" dirty="0"/>
                        <a:t> </a:t>
                      </a:r>
                      <a:r>
                        <a:rPr lang="en-US" sz="1300" b="1" dirty="0"/>
                        <a:t>normal. If they aren't, the power supply is bad or failing and should be replaced.</a:t>
                      </a:r>
                    </a:p>
                    <a:p>
                      <a:endParaRPr lang="en-US" sz="1300"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10469">
                <a:tc>
                  <a:txBody>
                    <a:bodyPr/>
                    <a:lstStyle/>
                    <a:p>
                      <a:r>
                        <a:rPr lang="en-US" sz="1300" b="1" dirty="0"/>
                        <a:t>Note:</a:t>
                      </a:r>
                      <a:endParaRPr lang="en-US" sz="1300" dirty="0"/>
                    </a:p>
                  </a:txBody>
                  <a:tcPr/>
                </a:tc>
                <a:tc gridSpan="2">
                  <a:txBody>
                    <a:bodyPr/>
                    <a:lstStyle/>
                    <a:p>
                      <a:r>
                        <a:rPr lang="en-US" sz="1300" dirty="0"/>
                        <a:t>When using a </a:t>
                      </a:r>
                      <a:r>
                        <a:rPr lang="en-US" sz="1300" dirty="0" err="1"/>
                        <a:t>multimeter</a:t>
                      </a:r>
                      <a:r>
                        <a:rPr lang="en-US" sz="1300" dirty="0"/>
                        <a:t>, the power supply can be turned on by bridging (shunting) pin 16 and a ground pin</a:t>
                      </a:r>
                      <a:r>
                        <a:rPr lang="en-US" sz="1300" baseline="0" dirty="0"/>
                        <a:t> </a:t>
                      </a:r>
                      <a:r>
                        <a:rPr lang="en-US" sz="1300" dirty="0"/>
                        <a:t>(i.e., pin 15 or 17) with a bent paperclip.</a:t>
                      </a:r>
                    </a:p>
                  </a:txBody>
                  <a:tcPr/>
                </a:tc>
                <a:tc hMerge="1">
                  <a:txBody>
                    <a:bodyPr/>
                    <a:lstStyle/>
                    <a:p>
                      <a:endParaRPr lang="en-US"/>
                    </a:p>
                  </a:txBody>
                  <a:tcPr/>
                </a:tc>
                <a:extLst>
                  <a:ext uri="{0D108BD9-81ED-4DB2-BD59-A6C34878D82A}">
                    <a16:rowId xmlns:a16="http://schemas.microsoft.com/office/drawing/2014/main" val="10003"/>
                  </a:ext>
                </a:extLst>
              </a:tr>
              <a:tr h="1221244">
                <a:tc gridSpan="3">
                  <a:txBody>
                    <a:bodyPr/>
                    <a:lstStyle/>
                    <a:p>
                      <a:pPr lvl="0"/>
                      <a:r>
                        <a:rPr lang="en-US" sz="1300" b="1" dirty="0"/>
                        <a:t>o Because power supplies carry dangerous levels of electrical current, always take proper safety precautions.</a:t>
                      </a:r>
                    </a:p>
                    <a:p>
                      <a:pPr lvl="0"/>
                      <a:endParaRPr lang="en-US" sz="1300" b="1" dirty="0"/>
                    </a:p>
                    <a:p>
                      <a:pPr marL="0" lvl="1"/>
                      <a:r>
                        <a:rPr lang="en-US" sz="1300" dirty="0"/>
                        <a:t>1 - Never ground yourself when working on a power supply.</a:t>
                      </a:r>
                    </a:p>
                    <a:p>
                      <a:pPr marL="0" lvl="1"/>
                      <a:endParaRPr lang="en-US" sz="1300" dirty="0"/>
                    </a:p>
                    <a:p>
                      <a:pPr marL="0" lvl="1"/>
                      <a:r>
                        <a:rPr lang="en-US" sz="1300" dirty="0"/>
                        <a:t>2 - Never open or disassemble a power supply. Always replace the entire unit.</a:t>
                      </a:r>
                    </a:p>
                    <a:p>
                      <a:endParaRPr lang="en-US" sz="1300"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986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t>Note:</a:t>
                      </a:r>
                      <a:endParaRPr lang="en-US" sz="1300"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i="1" dirty="0"/>
                        <a:t>Some computer manufacturers, such as Dell or HP, produce proprietary power supplies.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i="1" dirty="0"/>
                        <a:t>These power supplies might have a unique shape or use different wiring schematics on connectors. </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i="1" dirty="0"/>
                        <a:t>When replacing a power supply, identify whether a standard ATX or a proprietary power supply is required.</a:t>
                      </a:r>
                      <a:endParaRPr lang="en-US" sz="1300" dirty="0"/>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26419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47742" y="174541"/>
            <a:ext cx="4569392" cy="523220"/>
          </a:xfrm>
          <a:prstGeom prst="rect">
            <a:avLst/>
          </a:prstGeom>
          <a:noFill/>
        </p:spPr>
        <p:txBody>
          <a:bodyPr wrap="none" rtlCol="0">
            <a:spAutoFit/>
          </a:bodyPr>
          <a:lstStyle/>
          <a:p>
            <a:r>
              <a:rPr lang="en-US" sz="2800" b="1"/>
              <a:t>3.3 Motherboards and Buses:</a:t>
            </a:r>
            <a:endParaRPr lang="en-US" sz="2800" b="1" dirty="0"/>
          </a:p>
        </p:txBody>
      </p:sp>
      <p:sp>
        <p:nvSpPr>
          <p:cNvPr id="6" name="TextBox 5"/>
          <p:cNvSpPr txBox="1"/>
          <p:nvPr/>
        </p:nvSpPr>
        <p:spPr>
          <a:xfrm>
            <a:off x="522155" y="697761"/>
            <a:ext cx="10958189" cy="923330"/>
          </a:xfrm>
          <a:prstGeom prst="rect">
            <a:avLst/>
          </a:prstGeom>
          <a:noFill/>
        </p:spPr>
        <p:txBody>
          <a:bodyPr wrap="square" rtlCol="0">
            <a:spAutoFit/>
          </a:bodyPr>
          <a:lstStyle/>
          <a:p>
            <a:r>
              <a:rPr lang="en-US" b="1" dirty="0"/>
              <a:t>A </a:t>
            </a:r>
            <a:r>
              <a:rPr lang="en-US" b="1" i="1" dirty="0"/>
              <a:t>motherboard</a:t>
            </a:r>
            <a:r>
              <a:rPr lang="en-US" b="1" dirty="0"/>
              <a:t> (also called </a:t>
            </a:r>
            <a:r>
              <a:rPr lang="en-US" b="1" i="1" dirty="0"/>
              <a:t>system board</a:t>
            </a:r>
            <a:r>
              <a:rPr lang="en-US" b="1" dirty="0"/>
              <a:t>, </a:t>
            </a:r>
            <a:r>
              <a:rPr lang="en-US" b="1" i="1" dirty="0"/>
              <a:t>logic board</a:t>
            </a:r>
            <a:r>
              <a:rPr lang="en-US" b="1" dirty="0"/>
              <a:t>, or </a:t>
            </a:r>
            <a:r>
              <a:rPr lang="en-US" b="1" i="1" dirty="0"/>
              <a:t>mainboard</a:t>
            </a:r>
            <a:r>
              <a:rPr lang="en-US" b="1" dirty="0"/>
              <a:t>) is a circuit board that either houses or is connected to all of the components operating in the computer. </a:t>
            </a:r>
          </a:p>
          <a:p>
            <a:r>
              <a:rPr lang="en-US" dirty="0"/>
              <a:t>	</a:t>
            </a:r>
          </a:p>
        </p:txBody>
      </p:sp>
      <p:graphicFrame>
        <p:nvGraphicFramePr>
          <p:cNvPr id="2" name="Table 1"/>
          <p:cNvGraphicFramePr>
            <a:graphicFrameLocks noGrp="1"/>
          </p:cNvGraphicFramePr>
          <p:nvPr>
            <p:extLst>
              <p:ext uri="{D42A27DB-BD31-4B8C-83A1-F6EECF244321}">
                <p14:modId xmlns:p14="http://schemas.microsoft.com/office/powerpoint/2010/main" val="1295061115"/>
              </p:ext>
            </p:extLst>
          </p:nvPr>
        </p:nvGraphicFramePr>
        <p:xfrm>
          <a:off x="626301" y="1490227"/>
          <a:ext cx="11022904" cy="5105782"/>
        </p:xfrm>
        <a:graphic>
          <a:graphicData uri="http://schemas.openxmlformats.org/drawingml/2006/table">
            <a:tbl>
              <a:tblPr firstRow="1" bandRow="1">
                <a:tableStyleId>{5C22544A-7EE6-4342-B048-85BDC9FD1C3A}</a:tableStyleId>
              </a:tblPr>
              <a:tblGrid>
                <a:gridCol w="4784943">
                  <a:extLst>
                    <a:ext uri="{9D8B030D-6E8A-4147-A177-3AD203B41FA5}">
                      <a16:colId xmlns:a16="http://schemas.microsoft.com/office/drawing/2014/main" val="20000"/>
                    </a:ext>
                  </a:extLst>
                </a:gridCol>
                <a:gridCol w="6237961">
                  <a:extLst>
                    <a:ext uri="{9D8B030D-6E8A-4147-A177-3AD203B41FA5}">
                      <a16:colId xmlns:a16="http://schemas.microsoft.com/office/drawing/2014/main" val="20001"/>
                    </a:ext>
                  </a:extLst>
                </a:gridCol>
              </a:tblGrid>
              <a:tr h="432392">
                <a:tc gridSpan="2">
                  <a:txBody>
                    <a:bodyPr/>
                    <a:lstStyle/>
                    <a:p>
                      <a:r>
                        <a:rPr lang="en-US" b="1" dirty="0"/>
                        <a:t>When selecting a motherboard, consider the following motherboard specifications:</a:t>
                      </a:r>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673390">
                <a:tc>
                  <a:txBody>
                    <a:bodyPr/>
                    <a:lstStyle/>
                    <a:p>
                      <a:endParaRPr lang="en-US" b="1" dirty="0"/>
                    </a:p>
                    <a:p>
                      <a:endParaRPr lang="en-US" sz="500" b="1" dirty="0"/>
                    </a:p>
                    <a:p>
                      <a:pPr marL="285750" lvl="0" indent="-285750">
                        <a:buFont typeface="Wingdings" charset="2"/>
                        <a:buChar char="q"/>
                      </a:pPr>
                      <a:r>
                        <a:rPr lang="en-US" dirty="0"/>
                        <a:t>CPU Socket Type</a:t>
                      </a:r>
                    </a:p>
                    <a:p>
                      <a:pPr marL="285750" lvl="0" indent="-285750">
                        <a:buFont typeface="Wingdings" charset="2"/>
                        <a:buChar char="q"/>
                      </a:pPr>
                      <a:endParaRPr lang="en-US" dirty="0"/>
                    </a:p>
                    <a:p>
                      <a:pPr marL="285750" lvl="0" indent="-285750">
                        <a:buFont typeface="Wingdings" charset="2"/>
                        <a:buChar char="q"/>
                      </a:pPr>
                      <a:r>
                        <a:rPr lang="en-US" dirty="0"/>
                        <a:t>Memory module compatibility</a:t>
                      </a:r>
                    </a:p>
                    <a:p>
                      <a:pPr marL="285750" lvl="0" indent="-285750">
                        <a:buFont typeface="Wingdings" charset="2"/>
                        <a:buChar char="q"/>
                      </a:pPr>
                      <a:endParaRPr lang="en-US" dirty="0"/>
                    </a:p>
                    <a:p>
                      <a:pPr marL="285750" lvl="0" indent="-285750">
                        <a:buFont typeface="Wingdings" charset="2"/>
                        <a:buChar char="q"/>
                      </a:pPr>
                      <a:r>
                        <a:rPr lang="en-US" dirty="0"/>
                        <a:t>Number of memory slots</a:t>
                      </a:r>
                    </a:p>
                    <a:p>
                      <a:pPr marL="285750" lvl="0" indent="-285750">
                        <a:buFont typeface="Wingdings" charset="2"/>
                        <a:buChar char="q"/>
                      </a:pPr>
                      <a:endParaRPr lang="en-US" dirty="0"/>
                    </a:p>
                    <a:p>
                      <a:pPr marL="285750" lvl="0" indent="-285750">
                        <a:buFont typeface="Wingdings" charset="2"/>
                        <a:buChar char="q"/>
                      </a:pPr>
                      <a:r>
                        <a:rPr lang="en-US" dirty="0"/>
                        <a:t>Maximum supported memory</a:t>
                      </a:r>
                    </a:p>
                    <a:p>
                      <a:pPr marL="285750" lvl="0" indent="-285750">
                        <a:buFont typeface="Wingdings" charset="2"/>
                        <a:buChar char="q"/>
                      </a:pPr>
                      <a:endParaRPr lang="en-US" dirty="0"/>
                    </a:p>
                    <a:p>
                      <a:pPr marL="285750" lvl="0" indent="-285750">
                        <a:buFont typeface="Wingdings" charset="2"/>
                        <a:buChar char="q"/>
                      </a:pPr>
                      <a:r>
                        <a:rPr lang="en-US" dirty="0"/>
                        <a:t>Expansion slots and types</a:t>
                      </a:r>
                    </a:p>
                    <a:p>
                      <a:pPr marL="285750" lvl="0" indent="-285750">
                        <a:buFont typeface="Wingdings" charset="2"/>
                        <a:buChar char="q"/>
                      </a:pPr>
                      <a:endParaRPr lang="en-US" dirty="0"/>
                    </a:p>
                    <a:p>
                      <a:pPr marL="285750" lvl="0" indent="-285750">
                        <a:buFont typeface="Wingdings" charset="2"/>
                        <a:buChar char="q"/>
                      </a:pPr>
                      <a:r>
                        <a:rPr lang="en-US" dirty="0"/>
                        <a:t>Onboard devices (video, audio, or network)</a:t>
                      </a:r>
                    </a:p>
                    <a:p>
                      <a:pPr lvl="0"/>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3" name="Picture 2"/>
          <p:cNvPicPr>
            <a:picLocks noChangeAspect="1"/>
          </p:cNvPicPr>
          <p:nvPr/>
        </p:nvPicPr>
        <p:blipFill>
          <a:blip r:embed="rId2"/>
          <a:stretch>
            <a:fillRect/>
          </a:stretch>
        </p:blipFill>
        <p:spPr>
          <a:xfrm>
            <a:off x="5659634" y="2144311"/>
            <a:ext cx="5715000" cy="4292600"/>
          </a:xfrm>
          <a:prstGeom prst="rect">
            <a:avLst/>
          </a:prstGeom>
        </p:spPr>
      </p:pic>
    </p:spTree>
    <p:extLst>
      <p:ext uri="{BB962C8B-B14F-4D97-AF65-F5344CB8AC3E}">
        <p14:creationId xmlns:p14="http://schemas.microsoft.com/office/powerpoint/2010/main" val="4003099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8015" y="143717"/>
            <a:ext cx="4569392" cy="523220"/>
          </a:xfrm>
          <a:prstGeom prst="rect">
            <a:avLst/>
          </a:prstGeom>
          <a:noFill/>
        </p:spPr>
        <p:txBody>
          <a:bodyPr wrap="none" rtlCol="0">
            <a:spAutoFit/>
          </a:bodyPr>
          <a:lstStyle/>
          <a:p>
            <a:r>
              <a:rPr lang="en-US" sz="2800" b="1"/>
              <a:t>3.3 Motherboards and Buses:</a:t>
            </a:r>
            <a:endParaRPr lang="en-US" sz="2800" b="1" dirty="0"/>
          </a:p>
        </p:txBody>
      </p:sp>
      <p:sp>
        <p:nvSpPr>
          <p:cNvPr id="6" name="TextBox 5"/>
          <p:cNvSpPr txBox="1"/>
          <p:nvPr/>
        </p:nvSpPr>
        <p:spPr>
          <a:xfrm>
            <a:off x="763616" y="666937"/>
            <a:ext cx="10958189" cy="369332"/>
          </a:xfrm>
          <a:prstGeom prst="rect">
            <a:avLst/>
          </a:prstGeom>
          <a:noFill/>
        </p:spPr>
        <p:txBody>
          <a:bodyPr wrap="square" rtlCol="0">
            <a:spAutoFit/>
          </a:bodyPr>
          <a:lstStyle/>
          <a:p>
            <a:r>
              <a:rPr lang="en-US" b="1" dirty="0"/>
              <a:t>A typical motherboard includes the following </a:t>
            </a:r>
            <a:r>
              <a:rPr lang="en-US" b="1"/>
              <a:t>components:</a:t>
            </a:r>
            <a:endParaRPr lang="en-US" b="1" dirty="0"/>
          </a:p>
        </p:txBody>
      </p:sp>
      <p:graphicFrame>
        <p:nvGraphicFramePr>
          <p:cNvPr id="2" name="Table 1"/>
          <p:cNvGraphicFramePr>
            <a:graphicFrameLocks noGrp="1"/>
          </p:cNvGraphicFramePr>
          <p:nvPr>
            <p:extLst>
              <p:ext uri="{D42A27DB-BD31-4B8C-83A1-F6EECF244321}">
                <p14:modId xmlns:p14="http://schemas.microsoft.com/office/powerpoint/2010/main" val="1327330048"/>
              </p:ext>
            </p:extLst>
          </p:nvPr>
        </p:nvGraphicFramePr>
        <p:xfrm>
          <a:off x="585627" y="1036269"/>
          <a:ext cx="11064259" cy="5534964"/>
        </p:xfrm>
        <a:graphic>
          <a:graphicData uri="http://schemas.openxmlformats.org/drawingml/2006/table">
            <a:tbl>
              <a:tblPr firstRow="1" bandRow="1">
                <a:tableStyleId>{5C22544A-7EE6-4342-B048-85BDC9FD1C3A}</a:tableStyleId>
              </a:tblPr>
              <a:tblGrid>
                <a:gridCol w="1293356">
                  <a:extLst>
                    <a:ext uri="{9D8B030D-6E8A-4147-A177-3AD203B41FA5}">
                      <a16:colId xmlns:a16="http://schemas.microsoft.com/office/drawing/2014/main" val="20000"/>
                    </a:ext>
                  </a:extLst>
                </a:gridCol>
                <a:gridCol w="2283002">
                  <a:extLst>
                    <a:ext uri="{9D8B030D-6E8A-4147-A177-3AD203B41FA5}">
                      <a16:colId xmlns:a16="http://schemas.microsoft.com/office/drawing/2014/main" val="20001"/>
                    </a:ext>
                  </a:extLst>
                </a:gridCol>
                <a:gridCol w="7487901">
                  <a:extLst>
                    <a:ext uri="{9D8B030D-6E8A-4147-A177-3AD203B41FA5}">
                      <a16:colId xmlns:a16="http://schemas.microsoft.com/office/drawing/2014/main" val="20002"/>
                    </a:ext>
                  </a:extLst>
                </a:gridCol>
              </a:tblGrid>
              <a:tr h="0">
                <a:tc>
                  <a:txBody>
                    <a:bodyPr/>
                    <a:lstStyle/>
                    <a:p>
                      <a:r>
                        <a:rPr lang="en-US" b="1" dirty="0"/>
                        <a:t>Component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Function / Characteristic</a:t>
                      </a:r>
                    </a:p>
                  </a:txBody>
                  <a:tcPr/>
                </a:tc>
                <a:extLst>
                  <a:ext uri="{0D108BD9-81ED-4DB2-BD59-A6C34878D82A}">
                    <a16:rowId xmlns:a16="http://schemas.microsoft.com/office/drawing/2014/main" val="10000"/>
                  </a:ext>
                </a:extLst>
              </a:tr>
              <a:tr h="370840">
                <a:tc>
                  <a:txBody>
                    <a:bodyPr/>
                    <a:lstStyle/>
                    <a:p>
                      <a:r>
                        <a:rPr lang="en-US" sz="1400" dirty="0"/>
                        <a:t>CPU Socket</a:t>
                      </a:r>
                    </a:p>
                  </a:txBody>
                  <a:tcPr/>
                </a:tc>
                <a:tc>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The CPU socket houses the CPU. There are a variety of CPU socket types, each of which have</a:t>
                      </a:r>
                      <a:r>
                        <a:rPr lang="en-US" sz="1400" baseline="0" dirty="0"/>
                        <a:t> </a:t>
                      </a:r>
                      <a:r>
                        <a:rPr lang="en-US" sz="1400" dirty="0"/>
                        <a:t>unique shapes, pin arrangements, or mounting configurations.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Because of this, it's important to match the motherboard socket type with the processor socket type.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Some motherboards support multiple processors and have a socket for each CPU.</a:t>
                      </a:r>
                    </a:p>
                    <a:p>
                      <a:endParaRPr lang="en-US" sz="1400" dirty="0"/>
                    </a:p>
                  </a:txBody>
                  <a:tcPr/>
                </a:tc>
                <a:extLst>
                  <a:ext uri="{0D108BD9-81ED-4DB2-BD59-A6C34878D82A}">
                    <a16:rowId xmlns:a16="http://schemas.microsoft.com/office/drawing/2014/main" val="10001"/>
                  </a:ext>
                </a:extLst>
              </a:tr>
              <a:tr h="1359204">
                <a:tc>
                  <a:txBody>
                    <a:bodyPr/>
                    <a:lstStyle/>
                    <a:p>
                      <a:r>
                        <a:rPr lang="en-US" sz="1400" dirty="0"/>
                        <a:t>Memory Slots</a:t>
                      </a:r>
                    </a:p>
                  </a:txBody>
                  <a:tcPr/>
                </a:tc>
                <a:tc>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Most motherboards have multiple memory slots.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Memory slots are designed to be compatible with a specific type of memory module</a:t>
                      </a:r>
                    </a:p>
                    <a:p>
                      <a:endParaRPr lang="en-US" sz="1400" dirty="0"/>
                    </a:p>
                  </a:txBody>
                  <a:tcPr/>
                </a:tc>
                <a:extLst>
                  <a:ext uri="{0D108BD9-81ED-4DB2-BD59-A6C34878D82A}">
                    <a16:rowId xmlns:a16="http://schemas.microsoft.com/office/drawing/2014/main" val="10002"/>
                  </a:ext>
                </a:extLst>
              </a:tr>
              <a:tr h="370840">
                <a:tc>
                  <a:txBody>
                    <a:bodyPr/>
                    <a:lstStyle/>
                    <a:p>
                      <a:r>
                        <a:rPr lang="en-US" sz="1400" dirty="0"/>
                        <a:t>Expansion slots</a:t>
                      </a:r>
                    </a:p>
                  </a:txBody>
                  <a:tcPr/>
                </a:tc>
                <a:tc>
                  <a:txBody>
                    <a:bodyPr/>
                    <a:lstStyle/>
                    <a:p>
                      <a:endParaRPr lang="en-US" sz="1400" dirty="0"/>
                    </a:p>
                  </a:txBody>
                  <a:tcPr/>
                </a:tc>
                <a:tc>
                  <a:txBody>
                    <a:bodyPr/>
                    <a:lstStyle/>
                    <a:p>
                      <a:r>
                        <a:rPr lang="en-US" sz="1400" dirty="0"/>
                        <a:t>Expansion slots (also called expansion buses) allow you to expand the capabilities of your computer by installing expansion cards. </a:t>
                      </a:r>
                    </a:p>
                    <a:p>
                      <a:endParaRPr lang="en-US" sz="1400" dirty="0"/>
                    </a:p>
                    <a:p>
                      <a:r>
                        <a:rPr lang="en-US" sz="1400" dirty="0"/>
                        <a:t>There are a number of different expansion slot types:</a:t>
                      </a:r>
                    </a:p>
                    <a:p>
                      <a:endParaRPr lang="en-US" sz="1400" dirty="0"/>
                    </a:p>
                    <a:p>
                      <a:pPr marL="342900" lvl="0" indent="-342900">
                        <a:buFont typeface="+mj-lt"/>
                        <a:buAutoNum type="arabicPeriod"/>
                      </a:pPr>
                      <a:r>
                        <a:rPr lang="en-US" sz="1400" dirty="0"/>
                        <a:t>PCI (Peripheral Component Interconnect)</a:t>
                      </a:r>
                    </a:p>
                    <a:p>
                      <a:pPr marL="342900" lvl="0" indent="-342900">
                        <a:buFont typeface="+mj-lt"/>
                        <a:buAutoNum type="arabicPeriod"/>
                      </a:pPr>
                      <a:r>
                        <a:rPr lang="en-US" sz="1400" dirty="0"/>
                        <a:t>PCI-X (Peripheral Component Interconnect Extended)</a:t>
                      </a:r>
                    </a:p>
                    <a:p>
                      <a:pPr marL="342900" lvl="0" indent="-342900">
                        <a:buFont typeface="+mj-lt"/>
                        <a:buAutoNum type="arabicPeriod"/>
                      </a:pPr>
                      <a:r>
                        <a:rPr lang="en-US" sz="1400" dirty="0" err="1"/>
                        <a:t>PCIe</a:t>
                      </a:r>
                      <a:r>
                        <a:rPr lang="en-US" sz="1400" dirty="0"/>
                        <a:t> (Peripheral Component Interconnect Express)</a:t>
                      </a:r>
                    </a:p>
                    <a:p>
                      <a:pPr marL="342900" indent="-342900">
                        <a:buFont typeface="+mj-lt"/>
                        <a:buAutoNum type="arabicPeriod"/>
                      </a:pPr>
                      <a:r>
                        <a:rPr lang="en-US" sz="1400" dirty="0"/>
                        <a:t>Accelerated Graphics Port (AGP) [Legacy Now]</a:t>
                      </a:r>
                    </a:p>
                    <a:p>
                      <a:endParaRPr lang="en-US" sz="1400" dirty="0"/>
                    </a:p>
                  </a:txBody>
                  <a:tcPr/>
                </a:tc>
                <a:extLst>
                  <a:ext uri="{0D108BD9-81ED-4DB2-BD59-A6C34878D82A}">
                    <a16:rowId xmlns:a16="http://schemas.microsoft.com/office/drawing/2014/main" val="10003"/>
                  </a:ext>
                </a:extLst>
              </a:tr>
            </a:tbl>
          </a:graphicData>
        </a:graphic>
      </p:graphicFrame>
      <p:pic>
        <p:nvPicPr>
          <p:cNvPr id="5" name="Picture 4"/>
          <p:cNvPicPr>
            <a:picLocks noChangeAspect="1"/>
          </p:cNvPicPr>
          <p:nvPr/>
        </p:nvPicPr>
        <p:blipFill>
          <a:blip r:embed="rId2"/>
          <a:stretch>
            <a:fillRect/>
          </a:stretch>
        </p:blipFill>
        <p:spPr>
          <a:xfrm>
            <a:off x="2040142" y="1530155"/>
            <a:ext cx="1980503" cy="1317935"/>
          </a:xfrm>
          <a:prstGeom prst="rect">
            <a:avLst/>
          </a:prstGeom>
        </p:spPr>
      </p:pic>
      <p:pic>
        <p:nvPicPr>
          <p:cNvPr id="7" name="Picture 6"/>
          <p:cNvPicPr>
            <a:picLocks noChangeAspect="1"/>
          </p:cNvPicPr>
          <p:nvPr/>
        </p:nvPicPr>
        <p:blipFill>
          <a:blip r:embed="rId3"/>
          <a:stretch>
            <a:fillRect/>
          </a:stretch>
        </p:blipFill>
        <p:spPr>
          <a:xfrm>
            <a:off x="2215194" y="3074095"/>
            <a:ext cx="1633788" cy="1197280"/>
          </a:xfrm>
          <a:prstGeom prst="rect">
            <a:avLst/>
          </a:prstGeom>
        </p:spPr>
      </p:pic>
      <p:pic>
        <p:nvPicPr>
          <p:cNvPr id="8" name="Picture 7"/>
          <p:cNvPicPr>
            <a:picLocks noChangeAspect="1"/>
          </p:cNvPicPr>
          <p:nvPr/>
        </p:nvPicPr>
        <p:blipFill>
          <a:blip r:embed="rId4"/>
          <a:stretch>
            <a:fillRect/>
          </a:stretch>
        </p:blipFill>
        <p:spPr>
          <a:xfrm>
            <a:off x="2041483" y="4809995"/>
            <a:ext cx="1878694" cy="1407207"/>
          </a:xfrm>
          <a:prstGeom prst="rect">
            <a:avLst/>
          </a:prstGeom>
        </p:spPr>
      </p:pic>
    </p:spTree>
    <p:extLst>
      <p:ext uri="{BB962C8B-B14F-4D97-AF65-F5344CB8AC3E}">
        <p14:creationId xmlns:p14="http://schemas.microsoft.com/office/powerpoint/2010/main" val="2452156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36083" y="125659"/>
            <a:ext cx="6377772" cy="523220"/>
          </a:xfrm>
          <a:prstGeom prst="rect">
            <a:avLst/>
          </a:prstGeom>
          <a:noFill/>
        </p:spPr>
        <p:txBody>
          <a:bodyPr wrap="none" rtlCol="0">
            <a:spAutoFit/>
          </a:bodyPr>
          <a:lstStyle/>
          <a:p>
            <a:r>
              <a:rPr lang="en-US" sz="2800" b="1"/>
              <a:t>3.3 Motherboards and Buses: (continued)</a:t>
            </a:r>
            <a:endParaRPr lang="en-US" sz="2800" b="1" dirty="0"/>
          </a:p>
        </p:txBody>
      </p:sp>
      <p:sp>
        <p:nvSpPr>
          <p:cNvPr id="6" name="TextBox 5"/>
          <p:cNvSpPr txBox="1"/>
          <p:nvPr/>
        </p:nvSpPr>
        <p:spPr>
          <a:xfrm>
            <a:off x="595524" y="648879"/>
            <a:ext cx="10958189" cy="369332"/>
          </a:xfrm>
          <a:prstGeom prst="rect">
            <a:avLst/>
          </a:prstGeom>
          <a:noFill/>
        </p:spPr>
        <p:txBody>
          <a:bodyPr wrap="square" rtlCol="0">
            <a:spAutoFit/>
          </a:bodyPr>
          <a:lstStyle/>
          <a:p>
            <a:r>
              <a:rPr lang="en-US" b="1" dirty="0"/>
              <a:t>A typical motherboard includes the following components:</a:t>
            </a:r>
            <a:r>
              <a:rPr lang="en-US" dirty="0"/>
              <a:t>	</a:t>
            </a:r>
          </a:p>
        </p:txBody>
      </p:sp>
      <p:graphicFrame>
        <p:nvGraphicFramePr>
          <p:cNvPr id="2" name="Table 1"/>
          <p:cNvGraphicFramePr>
            <a:graphicFrameLocks noGrp="1"/>
          </p:cNvGraphicFramePr>
          <p:nvPr>
            <p:extLst>
              <p:ext uri="{D42A27DB-BD31-4B8C-83A1-F6EECF244321}">
                <p14:modId xmlns:p14="http://schemas.microsoft.com/office/powerpoint/2010/main" val="641893827"/>
              </p:ext>
            </p:extLst>
          </p:nvPr>
        </p:nvGraphicFramePr>
        <p:xfrm>
          <a:off x="595524" y="1172099"/>
          <a:ext cx="11064259" cy="5455920"/>
        </p:xfrm>
        <a:graphic>
          <a:graphicData uri="http://schemas.openxmlformats.org/drawingml/2006/table">
            <a:tbl>
              <a:tblPr firstRow="1" bandRow="1">
                <a:tableStyleId>{5C22544A-7EE6-4342-B048-85BDC9FD1C3A}</a:tableStyleId>
              </a:tblPr>
              <a:tblGrid>
                <a:gridCol w="1293356">
                  <a:extLst>
                    <a:ext uri="{9D8B030D-6E8A-4147-A177-3AD203B41FA5}">
                      <a16:colId xmlns:a16="http://schemas.microsoft.com/office/drawing/2014/main" val="20000"/>
                    </a:ext>
                  </a:extLst>
                </a:gridCol>
                <a:gridCol w="2283002">
                  <a:extLst>
                    <a:ext uri="{9D8B030D-6E8A-4147-A177-3AD203B41FA5}">
                      <a16:colId xmlns:a16="http://schemas.microsoft.com/office/drawing/2014/main" val="20001"/>
                    </a:ext>
                  </a:extLst>
                </a:gridCol>
                <a:gridCol w="7487901">
                  <a:extLst>
                    <a:ext uri="{9D8B030D-6E8A-4147-A177-3AD203B41FA5}">
                      <a16:colId xmlns:a16="http://schemas.microsoft.com/office/drawing/2014/main" val="20002"/>
                    </a:ext>
                  </a:extLst>
                </a:gridCol>
              </a:tblGrid>
              <a:tr h="0">
                <a:tc>
                  <a:txBody>
                    <a:bodyPr/>
                    <a:lstStyle/>
                    <a:p>
                      <a:r>
                        <a:rPr lang="en-US" b="1" dirty="0"/>
                        <a:t>Component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Function / Characteristic</a:t>
                      </a:r>
                    </a:p>
                  </a:txBody>
                  <a:tcPr/>
                </a:tc>
                <a:extLst>
                  <a:ext uri="{0D108BD9-81ED-4DB2-BD59-A6C34878D82A}">
                    <a16:rowId xmlns:a16="http://schemas.microsoft.com/office/drawing/2014/main" val="10000"/>
                  </a:ext>
                </a:extLst>
              </a:tr>
              <a:tr h="1359204">
                <a:tc>
                  <a:txBody>
                    <a:bodyPr/>
                    <a:lstStyle/>
                    <a:p>
                      <a:r>
                        <a:rPr lang="en-US" sz="1400" dirty="0"/>
                        <a:t>Onboard Components </a:t>
                      </a:r>
                    </a:p>
                  </a:txBody>
                  <a:tcPr/>
                </a:tc>
                <a:tc>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Many motherboards include onboard components (such as network cards, audio cards, video cards, or USB and FireWire connections).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Selecting a motherboard with onboard devices is typically cheaper than buying separate expansion cards for each feature.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However, the quality of these onboard devices might not be as high as dedicated expansion cards.</a:t>
                      </a:r>
                    </a:p>
                    <a:p>
                      <a:endParaRPr lang="en-US" sz="1400" dirty="0"/>
                    </a:p>
                  </a:txBody>
                  <a:tcPr/>
                </a:tc>
                <a:extLst>
                  <a:ext uri="{0D108BD9-81ED-4DB2-BD59-A6C34878D82A}">
                    <a16:rowId xmlns:a16="http://schemas.microsoft.com/office/drawing/2014/main" val="10001"/>
                  </a:ext>
                </a:extLst>
              </a:tr>
              <a:tr h="370840">
                <a:tc>
                  <a:txBody>
                    <a:bodyPr/>
                    <a:lstStyle/>
                    <a:p>
                      <a:r>
                        <a:rPr lang="en-US" sz="1400" dirty="0"/>
                        <a:t>I/O Connectors</a:t>
                      </a:r>
                    </a:p>
                  </a:txBody>
                  <a:tcPr/>
                </a:tc>
                <a:tc>
                  <a:txBody>
                    <a:bodyPr/>
                    <a:lstStyle/>
                    <a:p>
                      <a:endParaRPr lang="en-US" sz="1400" dirty="0"/>
                    </a:p>
                  </a:txBody>
                  <a:tcPr/>
                </a:tc>
                <a:tc>
                  <a:txBody>
                    <a:bodyPr/>
                    <a:lstStyle/>
                    <a:p>
                      <a:r>
                        <a:rPr lang="en-US" sz="1400" dirty="0"/>
                        <a:t>I/O connectors for onboard components are located on the back of the motherboard. These</a:t>
                      </a:r>
                      <a:r>
                        <a:rPr lang="en-US" sz="1400" baseline="0" dirty="0"/>
                        <a:t> </a:t>
                      </a:r>
                      <a:r>
                        <a:rPr lang="en-US" sz="1400" dirty="0"/>
                        <a:t>connectors typically include the following:</a:t>
                      </a:r>
                    </a:p>
                    <a:p>
                      <a:endParaRPr lang="en-US" sz="1400" dirty="0"/>
                    </a:p>
                    <a:p>
                      <a:pPr marL="742950" lvl="1" indent="-285750">
                        <a:buFont typeface="Courier New" charset="0"/>
                        <a:buChar char="o"/>
                      </a:pPr>
                      <a:r>
                        <a:rPr lang="en-US" sz="1400" b="1" dirty="0"/>
                        <a:t>PS/2 mouse and keyboard ports (</a:t>
                      </a:r>
                      <a:r>
                        <a:rPr lang="en-US" sz="1400" dirty="0"/>
                        <a:t>legacy</a:t>
                      </a:r>
                      <a:r>
                        <a:rPr lang="en-US" sz="1400" b="1" dirty="0"/>
                        <a:t>)</a:t>
                      </a:r>
                    </a:p>
                    <a:p>
                      <a:pPr marL="742950" lvl="1" indent="-285750">
                        <a:buFont typeface="Courier New" charset="0"/>
                        <a:buChar char="o"/>
                      </a:pPr>
                      <a:endParaRPr lang="en-US" sz="1400" b="1" dirty="0"/>
                    </a:p>
                    <a:p>
                      <a:pPr marL="742950" lvl="1" indent="-285750">
                        <a:buFont typeface="Courier New" charset="0"/>
                        <a:buChar char="o"/>
                      </a:pPr>
                      <a:r>
                        <a:rPr lang="en-US" sz="1400" b="1" dirty="0"/>
                        <a:t>USB ports</a:t>
                      </a:r>
                    </a:p>
                    <a:p>
                      <a:pPr marL="742950" lvl="1" indent="-285750">
                        <a:buFont typeface="Courier New" charset="0"/>
                        <a:buChar char="o"/>
                      </a:pPr>
                      <a:endParaRPr lang="en-US" sz="1400" b="1" dirty="0"/>
                    </a:p>
                    <a:p>
                      <a:pPr marL="742950" lvl="1" indent="-285750">
                        <a:buFont typeface="Courier New" charset="0"/>
                        <a:buChar char="o"/>
                      </a:pPr>
                      <a:r>
                        <a:rPr lang="en-US" sz="1400" b="1" dirty="0"/>
                        <a:t>Serial ports (COM 1, 2, 3, and 4) (</a:t>
                      </a:r>
                      <a:r>
                        <a:rPr lang="en-US" sz="1400" dirty="0"/>
                        <a:t>legacy</a:t>
                      </a:r>
                      <a:r>
                        <a:rPr lang="en-US" sz="1400" b="1" dirty="0"/>
                        <a:t>)</a:t>
                      </a:r>
                    </a:p>
                    <a:p>
                      <a:pPr marL="742950" lvl="1" indent="-285750">
                        <a:buFont typeface="Courier New" charset="0"/>
                        <a:buChar char="o"/>
                      </a:pPr>
                      <a:endParaRPr lang="en-US" sz="1400" b="1" dirty="0"/>
                    </a:p>
                    <a:p>
                      <a:pPr marL="742950" lvl="1" indent="-285750">
                        <a:buFont typeface="Courier New" charset="0"/>
                        <a:buChar char="o"/>
                      </a:pPr>
                      <a:r>
                        <a:rPr lang="en-US" sz="1400" b="1" dirty="0"/>
                        <a:t>Parallel ports (</a:t>
                      </a:r>
                      <a:r>
                        <a:rPr lang="en-US" sz="1400" dirty="0"/>
                        <a:t>legacy</a:t>
                      </a:r>
                      <a:r>
                        <a:rPr lang="en-US" sz="1400" b="1" dirty="0"/>
                        <a:t>)</a:t>
                      </a:r>
                    </a:p>
                    <a:p>
                      <a:pPr marL="742950" lvl="1" indent="-285750">
                        <a:buFont typeface="Courier New" charset="0"/>
                        <a:buChar char="o"/>
                      </a:pPr>
                      <a:endParaRPr lang="en-US" sz="1400" b="1" dirty="0"/>
                    </a:p>
                    <a:p>
                      <a:pPr marL="742950" lvl="1" indent="-285750">
                        <a:buFont typeface="Courier New" charset="0"/>
                        <a:buChar char="o"/>
                      </a:pPr>
                      <a:r>
                        <a:rPr lang="en-US" sz="1400" b="1" dirty="0"/>
                        <a:t>Audio Jacks</a:t>
                      </a:r>
                    </a:p>
                    <a:p>
                      <a:pPr marL="742950" lvl="1" indent="-285750">
                        <a:buFont typeface="Courier New" charset="0"/>
                        <a:buChar char="o"/>
                      </a:pPr>
                      <a:endParaRPr lang="en-US" sz="1400" b="1" dirty="0"/>
                    </a:p>
                    <a:p>
                      <a:pPr marL="742950" lvl="1" indent="-285750">
                        <a:buFont typeface="Courier New" charset="0"/>
                        <a:buChar char="o"/>
                      </a:pPr>
                      <a:r>
                        <a:rPr lang="en-US" sz="1400" b="1" dirty="0"/>
                        <a:t>Ethernet port</a:t>
                      </a:r>
                      <a:r>
                        <a:rPr lang="en-US" sz="1400" dirty="0"/>
                        <a:t>	</a:t>
                      </a:r>
                    </a:p>
                    <a:p>
                      <a:endParaRPr lang="en-US" sz="1400" dirty="0"/>
                    </a:p>
                  </a:txBody>
                  <a:tcPr/>
                </a:tc>
                <a:extLst>
                  <a:ext uri="{0D108BD9-81ED-4DB2-BD59-A6C34878D82A}">
                    <a16:rowId xmlns:a16="http://schemas.microsoft.com/office/drawing/2014/main" val="10002"/>
                  </a:ext>
                </a:extLst>
              </a:tr>
            </a:tbl>
          </a:graphicData>
        </a:graphic>
      </p:graphicFrame>
      <p:pic>
        <p:nvPicPr>
          <p:cNvPr id="7" name="Picture 6"/>
          <p:cNvPicPr>
            <a:picLocks noChangeAspect="1"/>
          </p:cNvPicPr>
          <p:nvPr/>
        </p:nvPicPr>
        <p:blipFill>
          <a:blip r:embed="rId2"/>
          <a:stretch>
            <a:fillRect/>
          </a:stretch>
        </p:blipFill>
        <p:spPr>
          <a:xfrm>
            <a:off x="1976503" y="1709280"/>
            <a:ext cx="2082706" cy="1434753"/>
          </a:xfrm>
          <a:prstGeom prst="rect">
            <a:avLst/>
          </a:prstGeom>
        </p:spPr>
      </p:pic>
      <p:pic>
        <p:nvPicPr>
          <p:cNvPr id="8" name="Picture 7"/>
          <p:cNvPicPr>
            <a:picLocks noChangeAspect="1"/>
          </p:cNvPicPr>
          <p:nvPr/>
        </p:nvPicPr>
        <p:blipFill>
          <a:blip r:embed="rId3"/>
          <a:stretch>
            <a:fillRect/>
          </a:stretch>
        </p:blipFill>
        <p:spPr>
          <a:xfrm>
            <a:off x="2200893" y="3513428"/>
            <a:ext cx="1632071" cy="2951410"/>
          </a:xfrm>
          <a:prstGeom prst="rect">
            <a:avLst/>
          </a:prstGeom>
        </p:spPr>
      </p:pic>
    </p:spTree>
    <p:extLst>
      <p:ext uri="{BB962C8B-B14F-4D97-AF65-F5344CB8AC3E}">
        <p14:creationId xmlns:p14="http://schemas.microsoft.com/office/powerpoint/2010/main" val="960791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92937" y="133444"/>
            <a:ext cx="6377772" cy="523220"/>
          </a:xfrm>
          <a:prstGeom prst="rect">
            <a:avLst/>
          </a:prstGeom>
          <a:noFill/>
        </p:spPr>
        <p:txBody>
          <a:bodyPr wrap="none" rtlCol="0">
            <a:spAutoFit/>
          </a:bodyPr>
          <a:lstStyle/>
          <a:p>
            <a:r>
              <a:rPr lang="en-US" sz="2800" b="1"/>
              <a:t>3.3 Motherboards and Buses: (continued)</a:t>
            </a:r>
            <a:endParaRPr lang="en-US" sz="2800" b="1" dirty="0"/>
          </a:p>
        </p:txBody>
      </p:sp>
      <p:sp>
        <p:nvSpPr>
          <p:cNvPr id="6" name="TextBox 5"/>
          <p:cNvSpPr txBox="1"/>
          <p:nvPr/>
        </p:nvSpPr>
        <p:spPr>
          <a:xfrm>
            <a:off x="569382" y="656664"/>
            <a:ext cx="11119554" cy="369332"/>
          </a:xfrm>
          <a:prstGeom prst="rect">
            <a:avLst/>
          </a:prstGeom>
          <a:noFill/>
        </p:spPr>
        <p:txBody>
          <a:bodyPr wrap="square" rtlCol="0">
            <a:spAutoFit/>
          </a:bodyPr>
          <a:lstStyle/>
          <a:p>
            <a:r>
              <a:rPr lang="en-US" b="1" dirty="0"/>
              <a:t>A typical motherboard includes the following components:</a:t>
            </a:r>
            <a:r>
              <a:rPr lang="en-US" dirty="0"/>
              <a:t>	</a:t>
            </a:r>
            <a:endParaRPr lang="en-US" i="1" dirty="0"/>
          </a:p>
        </p:txBody>
      </p:sp>
      <p:graphicFrame>
        <p:nvGraphicFramePr>
          <p:cNvPr id="3" name="Table 2"/>
          <p:cNvGraphicFramePr>
            <a:graphicFrameLocks noGrp="1"/>
          </p:cNvGraphicFramePr>
          <p:nvPr>
            <p:extLst>
              <p:ext uri="{D42A27DB-BD31-4B8C-83A1-F6EECF244321}">
                <p14:modId xmlns:p14="http://schemas.microsoft.com/office/powerpoint/2010/main" val="932862030"/>
              </p:ext>
            </p:extLst>
          </p:nvPr>
        </p:nvGraphicFramePr>
        <p:xfrm>
          <a:off x="569382" y="1179884"/>
          <a:ext cx="11064259" cy="5242560"/>
        </p:xfrm>
        <a:graphic>
          <a:graphicData uri="http://schemas.openxmlformats.org/drawingml/2006/table">
            <a:tbl>
              <a:tblPr firstRow="1" bandRow="1">
                <a:tableStyleId>{5C22544A-7EE6-4342-B048-85BDC9FD1C3A}</a:tableStyleId>
              </a:tblPr>
              <a:tblGrid>
                <a:gridCol w="1293356">
                  <a:extLst>
                    <a:ext uri="{9D8B030D-6E8A-4147-A177-3AD203B41FA5}">
                      <a16:colId xmlns:a16="http://schemas.microsoft.com/office/drawing/2014/main" val="20000"/>
                    </a:ext>
                  </a:extLst>
                </a:gridCol>
                <a:gridCol w="2371059">
                  <a:extLst>
                    <a:ext uri="{9D8B030D-6E8A-4147-A177-3AD203B41FA5}">
                      <a16:colId xmlns:a16="http://schemas.microsoft.com/office/drawing/2014/main" val="20001"/>
                    </a:ext>
                  </a:extLst>
                </a:gridCol>
                <a:gridCol w="7399844">
                  <a:extLst>
                    <a:ext uri="{9D8B030D-6E8A-4147-A177-3AD203B41FA5}">
                      <a16:colId xmlns:a16="http://schemas.microsoft.com/office/drawing/2014/main" val="20002"/>
                    </a:ext>
                  </a:extLst>
                </a:gridCol>
              </a:tblGrid>
              <a:tr h="0">
                <a:tc>
                  <a:txBody>
                    <a:bodyPr/>
                    <a:lstStyle/>
                    <a:p>
                      <a:r>
                        <a:rPr lang="en-US" b="1" dirty="0"/>
                        <a:t>Component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Function / Characteristic</a:t>
                      </a:r>
                    </a:p>
                  </a:txBody>
                  <a:tcPr/>
                </a:tc>
                <a:extLst>
                  <a:ext uri="{0D108BD9-81ED-4DB2-BD59-A6C34878D82A}">
                    <a16:rowId xmlns:a16="http://schemas.microsoft.com/office/drawing/2014/main" val="10000"/>
                  </a:ext>
                </a:extLst>
              </a:tr>
              <a:tr h="1359204">
                <a:tc>
                  <a:txBody>
                    <a:bodyPr/>
                    <a:lstStyle/>
                    <a:p>
                      <a:r>
                        <a:rPr lang="en-US" sz="1400" dirty="0"/>
                        <a:t>Internal</a:t>
                      </a:r>
                    </a:p>
                    <a:p>
                      <a:r>
                        <a:rPr lang="en-US" sz="1400" dirty="0"/>
                        <a:t>Connectors</a:t>
                      </a:r>
                    </a:p>
                  </a:txBody>
                  <a:tcPr/>
                </a:tc>
                <a:tc>
                  <a:txBody>
                    <a:bodyPr/>
                    <a:lstStyle/>
                    <a:p>
                      <a:endParaRPr lang="en-US" sz="1400" dirty="0"/>
                    </a:p>
                  </a:txBody>
                  <a:tcPr/>
                </a:tc>
                <a:tc>
                  <a:txBody>
                    <a:bodyPr/>
                    <a:lstStyle/>
                    <a:p>
                      <a:r>
                        <a:rPr lang="en-US" sz="1400" dirty="0"/>
                        <a:t>There are a number of connectors on motherboards for components such as power supplies, fans, and LED lights. </a:t>
                      </a:r>
                    </a:p>
                    <a:p>
                      <a:endParaRPr lang="en-US" sz="1400" dirty="0"/>
                    </a:p>
                    <a:p>
                      <a:r>
                        <a:rPr lang="en-US" sz="1400" dirty="0"/>
                        <a:t>Computer cases often have front panel ports (e.g., USB, FireWire, or audio ports) that need to be connected to the motherboard. </a:t>
                      </a:r>
                    </a:p>
                    <a:p>
                      <a:endParaRPr lang="en-US" sz="1400" dirty="0"/>
                    </a:p>
                    <a:p>
                      <a:r>
                        <a:rPr lang="en-US" sz="1400" dirty="0"/>
                        <a:t>These ports are connected to the motherboard's front panel connectors, which are also called </a:t>
                      </a:r>
                      <a:r>
                        <a:rPr lang="en-US" sz="1400" i="1" dirty="0"/>
                        <a:t>headers</a:t>
                      </a:r>
                      <a:r>
                        <a:rPr lang="en-US" sz="1400" dirty="0"/>
                        <a:t>.</a:t>
                      </a:r>
                    </a:p>
                    <a:p>
                      <a:endParaRPr lang="en-US" sz="1400" dirty="0"/>
                    </a:p>
                    <a:p>
                      <a:r>
                        <a:rPr lang="en-US" sz="1400" b="1" dirty="0"/>
                        <a:t>Note: </a:t>
                      </a:r>
                      <a:r>
                        <a:rPr lang="en-US" sz="1400" i="1" dirty="0"/>
                        <a:t>Expansion ports that are not available on the motherboard are often added using expansion cards</a:t>
                      </a:r>
                    </a:p>
                    <a:p>
                      <a:endParaRPr lang="en-US" sz="1400" dirty="0"/>
                    </a:p>
                  </a:txBody>
                  <a:tcPr/>
                </a:tc>
                <a:extLst>
                  <a:ext uri="{0D108BD9-81ED-4DB2-BD59-A6C34878D82A}">
                    <a16:rowId xmlns:a16="http://schemas.microsoft.com/office/drawing/2014/main" val="10001"/>
                  </a:ext>
                </a:extLst>
              </a:tr>
              <a:tr h="370840">
                <a:tc>
                  <a:txBody>
                    <a:bodyPr/>
                    <a:lstStyle/>
                    <a:p>
                      <a:r>
                        <a:rPr lang="en-US" sz="1400" dirty="0"/>
                        <a:t>Firmware	</a:t>
                      </a:r>
                    </a:p>
                  </a:txBody>
                  <a:tcPr/>
                </a:tc>
                <a:tc>
                  <a:txBody>
                    <a:bodyPr/>
                    <a:lstStyle/>
                    <a:p>
                      <a:endParaRPr lang="en-US" sz="1400" dirty="0"/>
                    </a:p>
                  </a:txBody>
                  <a:tcPr/>
                </a:tc>
                <a:tc>
                  <a:txBody>
                    <a:bodyPr/>
                    <a:lstStyle/>
                    <a:p>
                      <a:r>
                        <a:rPr lang="en-US" sz="1400" dirty="0"/>
                        <a:t>The firmware on a motherboard is stored on integrated flash memory. </a:t>
                      </a:r>
                    </a:p>
                    <a:p>
                      <a:endParaRPr lang="en-US" sz="1400" dirty="0"/>
                    </a:p>
                    <a:p>
                      <a:r>
                        <a:rPr lang="en-US" sz="1400" dirty="0"/>
                        <a:t>Motherboards use one of two firmware implementations:</a:t>
                      </a:r>
                    </a:p>
                    <a:p>
                      <a:endParaRPr lang="en-US" sz="1400" dirty="0"/>
                    </a:p>
                    <a:p>
                      <a:pPr lvl="0"/>
                      <a:r>
                        <a:rPr lang="en-US" sz="1400" dirty="0"/>
                        <a:t>1 - BIOS (Basic </a:t>
                      </a:r>
                      <a:r>
                        <a:rPr lang="en-US" sz="1400" dirty="0" err="1"/>
                        <a:t>Input/Output</a:t>
                      </a:r>
                      <a:r>
                        <a:rPr lang="en-US" sz="1400" dirty="0"/>
                        <a:t> System)</a:t>
                      </a:r>
                    </a:p>
                    <a:p>
                      <a:pPr lvl="0"/>
                      <a:endParaRPr lang="en-US" sz="1400" dirty="0"/>
                    </a:p>
                    <a:p>
                      <a:pPr lvl="0"/>
                      <a:r>
                        <a:rPr lang="en-US" sz="1400" dirty="0"/>
                        <a:t>2 - UEFI (Unified Extensible Firmware Interface)</a:t>
                      </a:r>
                    </a:p>
                    <a:p>
                      <a:endParaRPr lang="en-US" sz="1400" dirty="0"/>
                    </a:p>
                    <a:p>
                      <a:r>
                        <a:rPr lang="en-US" sz="1400" b="1" dirty="0"/>
                        <a:t>Note: </a:t>
                      </a:r>
                      <a:r>
                        <a:rPr lang="en-US" sz="1400" i="1" dirty="0"/>
                        <a:t>Older motherboards stored the BIOS on removable, read-only memory (ROM) chips.</a:t>
                      </a:r>
                    </a:p>
                    <a:p>
                      <a:endParaRPr lang="en-US" sz="1400" dirty="0"/>
                    </a:p>
                  </a:txBody>
                  <a:tcPr/>
                </a:tc>
                <a:extLst>
                  <a:ext uri="{0D108BD9-81ED-4DB2-BD59-A6C34878D82A}">
                    <a16:rowId xmlns:a16="http://schemas.microsoft.com/office/drawing/2014/main" val="10002"/>
                  </a:ext>
                </a:extLst>
              </a:tr>
            </a:tbl>
          </a:graphicData>
        </a:graphic>
      </p:graphicFrame>
      <p:pic>
        <p:nvPicPr>
          <p:cNvPr id="2" name="Picture 1"/>
          <p:cNvPicPr>
            <a:picLocks noChangeAspect="1"/>
          </p:cNvPicPr>
          <p:nvPr/>
        </p:nvPicPr>
        <p:blipFill>
          <a:blip r:embed="rId2"/>
          <a:stretch>
            <a:fillRect/>
          </a:stretch>
        </p:blipFill>
        <p:spPr>
          <a:xfrm>
            <a:off x="1961659" y="2009210"/>
            <a:ext cx="2058096" cy="1535656"/>
          </a:xfrm>
          <a:prstGeom prst="rect">
            <a:avLst/>
          </a:prstGeom>
        </p:spPr>
      </p:pic>
      <p:pic>
        <p:nvPicPr>
          <p:cNvPr id="5" name="Picture 4"/>
          <p:cNvPicPr>
            <a:picLocks noChangeAspect="1"/>
          </p:cNvPicPr>
          <p:nvPr/>
        </p:nvPicPr>
        <p:blipFill>
          <a:blip r:embed="rId3"/>
          <a:stretch>
            <a:fillRect/>
          </a:stretch>
        </p:blipFill>
        <p:spPr>
          <a:xfrm>
            <a:off x="2027476" y="4684734"/>
            <a:ext cx="1901410" cy="1265302"/>
          </a:xfrm>
          <a:prstGeom prst="rect">
            <a:avLst/>
          </a:prstGeom>
        </p:spPr>
      </p:pic>
    </p:spTree>
    <p:extLst>
      <p:ext uri="{BB962C8B-B14F-4D97-AF65-F5344CB8AC3E}">
        <p14:creationId xmlns:p14="http://schemas.microsoft.com/office/powerpoint/2010/main" val="2874519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56631" y="112895"/>
            <a:ext cx="6377772" cy="523220"/>
          </a:xfrm>
          <a:prstGeom prst="rect">
            <a:avLst/>
          </a:prstGeom>
          <a:noFill/>
        </p:spPr>
        <p:txBody>
          <a:bodyPr wrap="none" rtlCol="0">
            <a:spAutoFit/>
          </a:bodyPr>
          <a:lstStyle/>
          <a:p>
            <a:r>
              <a:rPr lang="en-US" sz="2800" b="1" dirty="0"/>
              <a:t>3.3 Motherboards and Buses: (continued)</a:t>
            </a:r>
          </a:p>
        </p:txBody>
      </p:sp>
      <p:sp>
        <p:nvSpPr>
          <p:cNvPr id="6" name="TextBox 5"/>
          <p:cNvSpPr txBox="1"/>
          <p:nvPr/>
        </p:nvSpPr>
        <p:spPr>
          <a:xfrm>
            <a:off x="457180" y="636115"/>
            <a:ext cx="11119554" cy="369332"/>
          </a:xfrm>
          <a:prstGeom prst="rect">
            <a:avLst/>
          </a:prstGeom>
          <a:noFill/>
        </p:spPr>
        <p:txBody>
          <a:bodyPr wrap="square" rtlCol="0">
            <a:spAutoFit/>
          </a:bodyPr>
          <a:lstStyle/>
          <a:p>
            <a:r>
              <a:rPr lang="en-US" b="1" dirty="0"/>
              <a:t>A typical motherboard includes the following components:</a:t>
            </a:r>
            <a:r>
              <a:rPr lang="en-US" dirty="0"/>
              <a:t>		</a:t>
            </a:r>
          </a:p>
        </p:txBody>
      </p:sp>
      <p:graphicFrame>
        <p:nvGraphicFramePr>
          <p:cNvPr id="3" name="Table 2"/>
          <p:cNvGraphicFramePr>
            <a:graphicFrameLocks noGrp="1"/>
          </p:cNvGraphicFramePr>
          <p:nvPr>
            <p:extLst>
              <p:ext uri="{D42A27DB-BD31-4B8C-83A1-F6EECF244321}">
                <p14:modId xmlns:p14="http://schemas.microsoft.com/office/powerpoint/2010/main" val="1854450738"/>
              </p:ext>
            </p:extLst>
          </p:nvPr>
        </p:nvGraphicFramePr>
        <p:xfrm>
          <a:off x="457180" y="1127092"/>
          <a:ext cx="11064260" cy="5345626"/>
        </p:xfrm>
        <a:graphic>
          <a:graphicData uri="http://schemas.openxmlformats.org/drawingml/2006/table">
            <a:tbl>
              <a:tblPr firstRow="1" bandRow="1">
                <a:tableStyleId>{5C22544A-7EE6-4342-B048-85BDC9FD1C3A}</a:tableStyleId>
              </a:tblPr>
              <a:tblGrid>
                <a:gridCol w="1293356">
                  <a:extLst>
                    <a:ext uri="{9D8B030D-6E8A-4147-A177-3AD203B41FA5}">
                      <a16:colId xmlns:a16="http://schemas.microsoft.com/office/drawing/2014/main" val="20000"/>
                    </a:ext>
                  </a:extLst>
                </a:gridCol>
                <a:gridCol w="2283002">
                  <a:extLst>
                    <a:ext uri="{9D8B030D-6E8A-4147-A177-3AD203B41FA5}">
                      <a16:colId xmlns:a16="http://schemas.microsoft.com/office/drawing/2014/main" val="20001"/>
                    </a:ext>
                  </a:extLst>
                </a:gridCol>
                <a:gridCol w="3743951">
                  <a:extLst>
                    <a:ext uri="{9D8B030D-6E8A-4147-A177-3AD203B41FA5}">
                      <a16:colId xmlns:a16="http://schemas.microsoft.com/office/drawing/2014/main" val="20002"/>
                    </a:ext>
                  </a:extLst>
                </a:gridCol>
                <a:gridCol w="3743951">
                  <a:extLst>
                    <a:ext uri="{9D8B030D-6E8A-4147-A177-3AD203B41FA5}">
                      <a16:colId xmlns:a16="http://schemas.microsoft.com/office/drawing/2014/main" val="20003"/>
                    </a:ext>
                  </a:extLst>
                </a:gridCol>
              </a:tblGrid>
              <a:tr h="295704">
                <a:tc>
                  <a:txBody>
                    <a:bodyPr/>
                    <a:lstStyle/>
                    <a:p>
                      <a:r>
                        <a:rPr lang="en-US" b="1" dirty="0"/>
                        <a:t>Component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Function / Characteristic</a:t>
                      </a:r>
                    </a:p>
                  </a:txBody>
                  <a:tcPr/>
                </a:tc>
                <a:tc hMerge="1">
                  <a:txBody>
                    <a:bodyPr/>
                    <a:lstStyle/>
                    <a:p>
                      <a:endParaRPr lang="en-US"/>
                    </a:p>
                  </a:txBody>
                  <a:tcPr/>
                </a:tc>
                <a:extLst>
                  <a:ext uri="{0D108BD9-81ED-4DB2-BD59-A6C34878D82A}">
                    <a16:rowId xmlns:a16="http://schemas.microsoft.com/office/drawing/2014/main" val="10000"/>
                  </a:ext>
                </a:extLst>
              </a:tr>
              <a:tr h="1207831">
                <a:tc>
                  <a:txBody>
                    <a:bodyPr/>
                    <a:lstStyle/>
                    <a:p>
                      <a:r>
                        <a:rPr lang="en-US" sz="1400" dirty="0"/>
                        <a:t>CMOS Battery</a:t>
                      </a:r>
                    </a:p>
                  </a:txBody>
                  <a:tcPr/>
                </a:tc>
                <a:tc>
                  <a:txBody>
                    <a:bodyPr/>
                    <a:lstStyle/>
                    <a:p>
                      <a:endParaRPr lang="en-US" sz="1400"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The CMOS battery is used to keep an accurate date and time, even when the motherboard has no power.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In older motherboards, the CMOS battery was also used to retain BIOS configuration settings, which were stored in volatile memory called the CMOS chip.</a:t>
                      </a:r>
                    </a:p>
                    <a:p>
                      <a:endParaRPr lang="en-US" sz="1400" dirty="0"/>
                    </a:p>
                  </a:txBody>
                  <a:tcPr/>
                </a:tc>
                <a:tc hMerge="1">
                  <a:txBody>
                    <a:bodyPr/>
                    <a:lstStyle/>
                    <a:p>
                      <a:endParaRPr lang="en-US"/>
                    </a:p>
                  </a:txBody>
                  <a:tcPr/>
                </a:tc>
                <a:extLst>
                  <a:ext uri="{0D108BD9-81ED-4DB2-BD59-A6C34878D82A}">
                    <a16:rowId xmlns:a16="http://schemas.microsoft.com/office/drawing/2014/main" val="10001"/>
                  </a:ext>
                </a:extLst>
              </a:tr>
              <a:tr h="618487">
                <a:tc rowSpan="4">
                  <a:txBody>
                    <a:bodyPr/>
                    <a:lstStyle/>
                    <a:p>
                      <a:r>
                        <a:rPr lang="en-US" sz="1400" dirty="0"/>
                        <a:t>Chipset</a:t>
                      </a:r>
                    </a:p>
                  </a:txBody>
                  <a:tcPr/>
                </a:tc>
                <a:tc rowSpan="4">
                  <a:txBody>
                    <a:bodyPr/>
                    <a:lstStyle/>
                    <a:p>
                      <a:endParaRPr lang="en-US" sz="1400" dirty="0"/>
                    </a:p>
                  </a:txBody>
                  <a:tcPr/>
                </a:tc>
                <a:tc gridSpan="2">
                  <a:txBody>
                    <a:bodyPr/>
                    <a:lstStyle/>
                    <a:p>
                      <a:r>
                        <a:rPr lang="en-US" sz="1400" dirty="0"/>
                        <a:t>The </a:t>
                      </a:r>
                      <a:r>
                        <a:rPr lang="en-US" sz="1400" i="1" dirty="0"/>
                        <a:t>chipset</a:t>
                      </a:r>
                      <a:r>
                        <a:rPr lang="en-US" sz="1400" dirty="0"/>
                        <a:t> is a group of chips that facilitates communication between the processor, memory, and peripheral devices. </a:t>
                      </a:r>
                    </a:p>
                  </a:txBody>
                  <a:tcPr/>
                </a:tc>
                <a:tc hMerge="1">
                  <a:txBody>
                    <a:bodyPr/>
                    <a:lstStyle/>
                    <a:p>
                      <a:endParaRPr lang="en-US" sz="1400" dirty="0"/>
                    </a:p>
                  </a:txBody>
                  <a:tcPr/>
                </a:tc>
                <a:extLst>
                  <a:ext uri="{0D108BD9-81ED-4DB2-BD59-A6C34878D82A}">
                    <a16:rowId xmlns:a16="http://schemas.microsoft.com/office/drawing/2014/main" val="10002"/>
                  </a:ext>
                </a:extLst>
              </a:tr>
              <a:tr h="369869">
                <a:tc vMerge="1">
                  <a:txBody>
                    <a:bodyPr/>
                    <a:lstStyle/>
                    <a:p>
                      <a:endParaRPr lang="en-US"/>
                    </a:p>
                  </a:txBody>
                  <a:tcPr/>
                </a:tc>
                <a:tc vMerge="1">
                  <a:txBody>
                    <a:bodyPr/>
                    <a:lstStyle/>
                    <a:p>
                      <a:endParaRPr lang="en-US"/>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Older chipsets consist of two integrated circuits:</a:t>
                      </a:r>
                    </a:p>
                  </a:txBody>
                  <a:tcPr/>
                </a:tc>
                <a:tc hMerge="1">
                  <a:txBody>
                    <a:bodyPr/>
                    <a:lstStyle/>
                    <a:p>
                      <a:endParaRPr lang="en-US" sz="1400" dirty="0"/>
                    </a:p>
                  </a:txBody>
                  <a:tcPr/>
                </a:tc>
                <a:extLst>
                  <a:ext uri="{0D108BD9-81ED-4DB2-BD59-A6C34878D82A}">
                    <a16:rowId xmlns:a16="http://schemas.microsoft.com/office/drawing/2014/main" val="10003"/>
                  </a:ext>
                </a:extLst>
              </a:tr>
              <a:tr h="2024009">
                <a:tc vMerge="1">
                  <a:txBody>
                    <a:bodyPr/>
                    <a:lstStyle/>
                    <a:p>
                      <a:endParaRPr lang="en-US"/>
                    </a:p>
                  </a:txBody>
                  <a:tcPr/>
                </a:tc>
                <a:tc vMerge="1">
                  <a:txBody>
                    <a:bodyPr/>
                    <a:lstStyle/>
                    <a:p>
                      <a:endParaRPr lang="en-US"/>
                    </a:p>
                  </a:txBody>
                  <a:tcPr/>
                </a:tc>
                <a:tc>
                  <a:txBody>
                    <a:bodyPr/>
                    <a:lstStyle/>
                    <a:p>
                      <a:pPr marL="285750" lvl="0" indent="-285750">
                        <a:buFont typeface="Courier New" charset="0"/>
                        <a:buChar char="o"/>
                      </a:pPr>
                      <a:r>
                        <a:rPr lang="en-US" sz="1400" b="1" dirty="0"/>
                        <a:t>The </a:t>
                      </a:r>
                      <a:r>
                        <a:rPr lang="en-US" sz="1400" b="1" i="1" dirty="0" err="1"/>
                        <a:t>northbridge</a:t>
                      </a:r>
                      <a:r>
                        <a:rPr lang="en-US" sz="1400" b="1" dirty="0"/>
                        <a:t> chip sits near the CPU and handles the flow of all data to and from the processor via the front-side bus (FSB). </a:t>
                      </a:r>
                    </a:p>
                    <a:p>
                      <a:pPr lvl="0"/>
                      <a:endParaRPr lang="en-US" sz="1400" b="1" dirty="0"/>
                    </a:p>
                    <a:p>
                      <a:pPr lvl="0"/>
                      <a:r>
                        <a:rPr lang="en-US" sz="1400" b="1" dirty="0"/>
                        <a:t>The </a:t>
                      </a:r>
                      <a:r>
                        <a:rPr lang="en-US" sz="1400" b="1" dirty="0" err="1"/>
                        <a:t>northbridge</a:t>
                      </a:r>
                      <a:r>
                        <a:rPr lang="en-US" sz="1400" b="1" dirty="0"/>
                        <a:t> also provides control for the following components:</a:t>
                      </a:r>
                    </a:p>
                    <a:p>
                      <a:pPr marL="800100" lvl="1" indent="-342900">
                        <a:buFont typeface="+mj-lt"/>
                        <a:buAutoNum type="arabicPeriod"/>
                      </a:pPr>
                      <a:r>
                        <a:rPr lang="en-US" sz="1400" dirty="0"/>
                        <a:t>Memory bus</a:t>
                      </a:r>
                    </a:p>
                    <a:p>
                      <a:pPr marL="800100" lvl="1" indent="-342900">
                        <a:buFont typeface="+mj-lt"/>
                        <a:buAutoNum type="arabicPeriod"/>
                      </a:pPr>
                      <a:r>
                        <a:rPr lang="en-US" sz="1400" dirty="0"/>
                        <a:t>High speed graphics bus (</a:t>
                      </a:r>
                      <a:r>
                        <a:rPr lang="en-US" sz="1400" dirty="0" err="1"/>
                        <a:t>PCIe</a:t>
                      </a:r>
                      <a:r>
                        <a:rPr lang="en-US" sz="1400" dirty="0"/>
                        <a:t>)</a:t>
                      </a:r>
                    </a:p>
                    <a:p>
                      <a:pPr marL="800100" lvl="1" indent="-342900">
                        <a:buFont typeface="+mj-lt"/>
                        <a:buAutoNum type="arabicPeriod"/>
                      </a:pPr>
                      <a:r>
                        <a:rPr lang="en-US" sz="1400" dirty="0"/>
                        <a:t>Southbridge communications</a:t>
                      </a:r>
                    </a:p>
                  </a:txBody>
                  <a:tcPr/>
                </a:tc>
                <a:tc>
                  <a:txBody>
                    <a:bodyPr/>
                    <a:lstStyle/>
                    <a:p>
                      <a:pPr marL="285750" indent="-285750">
                        <a:buFont typeface="Courier New" charset="0"/>
                        <a:buChar char="o"/>
                      </a:pPr>
                      <a:r>
                        <a:rPr lang="en-US" sz="1400" b="1" dirty="0"/>
                        <a:t>The </a:t>
                      </a:r>
                      <a:r>
                        <a:rPr lang="en-US" sz="1400" b="1" i="1" dirty="0" err="1"/>
                        <a:t>southbridge</a:t>
                      </a:r>
                      <a:r>
                        <a:rPr lang="en-US" sz="1400" b="1" dirty="0"/>
                        <a:t> chip sits "south" of the </a:t>
                      </a:r>
                      <a:r>
                        <a:rPr lang="en-US" sz="1400" b="1" dirty="0" err="1"/>
                        <a:t>northbridge</a:t>
                      </a:r>
                      <a:r>
                        <a:rPr lang="en-US" sz="1400" b="1" dirty="0"/>
                        <a:t>. </a:t>
                      </a:r>
                    </a:p>
                    <a:p>
                      <a:pPr marL="285750" indent="-285750">
                        <a:buFont typeface="Courier New" charset="0"/>
                        <a:buChar char="o"/>
                      </a:pPr>
                      <a:endParaRPr lang="en-US" sz="1400" b="1" dirty="0"/>
                    </a:p>
                    <a:p>
                      <a:pPr marL="285750" indent="-285750">
                        <a:buFont typeface="Courier New" charset="0"/>
                        <a:buChar char="o"/>
                      </a:pPr>
                      <a:r>
                        <a:rPr lang="en-US" sz="1400" b="1" dirty="0"/>
                        <a:t>The </a:t>
                      </a:r>
                      <a:r>
                        <a:rPr lang="en-US" sz="1400" b="1" dirty="0" err="1"/>
                        <a:t>southbridge</a:t>
                      </a:r>
                      <a:r>
                        <a:rPr lang="en-US" sz="1400" b="1" dirty="0"/>
                        <a:t> includes the following</a:t>
                      </a:r>
                      <a:r>
                        <a:rPr lang="en-US" sz="1400" b="1" baseline="0" dirty="0"/>
                        <a:t> </a:t>
                      </a:r>
                      <a:r>
                        <a:rPr lang="en-US" sz="1400" b="1" dirty="0"/>
                        <a:t>systems:</a:t>
                      </a:r>
                    </a:p>
                    <a:p>
                      <a:pPr marL="800100" lvl="1" indent="-342900">
                        <a:buFont typeface="+mj-lt"/>
                        <a:buAutoNum type="arabicPeriod"/>
                      </a:pPr>
                      <a:r>
                        <a:rPr lang="en-US" sz="1400" dirty="0"/>
                        <a:t>Real-time clock</a:t>
                      </a:r>
                    </a:p>
                    <a:p>
                      <a:pPr marL="800100" lvl="1" indent="-342900">
                        <a:buFont typeface="+mj-lt"/>
                        <a:buAutoNum type="arabicPeriod"/>
                      </a:pPr>
                      <a:r>
                        <a:rPr lang="en-US" sz="1400" dirty="0"/>
                        <a:t>Power Management Controls</a:t>
                      </a:r>
                    </a:p>
                    <a:p>
                      <a:pPr marL="800100" lvl="1" indent="-342900">
                        <a:buFont typeface="+mj-lt"/>
                        <a:buAutoNum type="arabicPeriod"/>
                      </a:pPr>
                      <a:r>
                        <a:rPr lang="en-US" sz="1400" dirty="0"/>
                        <a:t>PCI bus and USB device controllers</a:t>
                      </a:r>
                    </a:p>
                    <a:p>
                      <a:endParaRPr lang="en-US" sz="1400" dirty="0"/>
                    </a:p>
                  </a:txBody>
                  <a:tcPr/>
                </a:tc>
                <a:extLst>
                  <a:ext uri="{0D108BD9-81ED-4DB2-BD59-A6C34878D82A}">
                    <a16:rowId xmlns:a16="http://schemas.microsoft.com/office/drawing/2014/main" val="10004"/>
                  </a:ext>
                </a:extLst>
              </a:tr>
              <a:tr h="595901">
                <a:tc vMerge="1">
                  <a:txBody>
                    <a:bodyPr/>
                    <a:lstStyle/>
                    <a:p>
                      <a:endParaRPr lang="en-US" sz="1400" dirty="0"/>
                    </a:p>
                  </a:txBody>
                  <a:tcPr/>
                </a:tc>
                <a:tc vMerge="1">
                  <a:txBody>
                    <a:bodyPr/>
                    <a:lstStyle/>
                    <a:p>
                      <a:endParaRPr lang="en-US" sz="1400"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Note: </a:t>
                      </a:r>
                      <a:r>
                        <a:rPr lang="en-US" sz="1400" i="1" dirty="0"/>
                        <a:t>The </a:t>
                      </a:r>
                      <a:r>
                        <a:rPr lang="en-US" sz="1400" i="1" dirty="0" err="1"/>
                        <a:t>southbridge</a:t>
                      </a:r>
                      <a:r>
                        <a:rPr lang="en-US" sz="1400" i="1" dirty="0"/>
                        <a:t> also communicates with the Super I/O controller, which contains multiple embedded controllers including the keyboard controller.</a:t>
                      </a:r>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pic>
        <p:nvPicPr>
          <p:cNvPr id="2" name="Picture 1"/>
          <p:cNvPicPr>
            <a:picLocks noChangeAspect="1"/>
          </p:cNvPicPr>
          <p:nvPr/>
        </p:nvPicPr>
        <p:blipFill>
          <a:blip r:embed="rId2"/>
          <a:stretch>
            <a:fillRect/>
          </a:stretch>
        </p:blipFill>
        <p:spPr>
          <a:xfrm>
            <a:off x="2167176" y="1581759"/>
            <a:ext cx="1327657" cy="1182619"/>
          </a:xfrm>
          <a:prstGeom prst="rect">
            <a:avLst/>
          </a:prstGeom>
        </p:spPr>
      </p:pic>
      <p:pic>
        <p:nvPicPr>
          <p:cNvPr id="5" name="Picture 4"/>
          <p:cNvPicPr>
            <a:picLocks noChangeAspect="1"/>
          </p:cNvPicPr>
          <p:nvPr/>
        </p:nvPicPr>
        <p:blipFill>
          <a:blip r:embed="rId3"/>
          <a:stretch>
            <a:fillRect/>
          </a:stretch>
        </p:blipFill>
        <p:spPr>
          <a:xfrm>
            <a:off x="688409" y="3471368"/>
            <a:ext cx="3169607" cy="2641339"/>
          </a:xfrm>
          <a:prstGeom prst="rect">
            <a:avLst/>
          </a:prstGeom>
        </p:spPr>
      </p:pic>
    </p:spTree>
    <p:extLst>
      <p:ext uri="{BB962C8B-B14F-4D97-AF65-F5344CB8AC3E}">
        <p14:creationId xmlns:p14="http://schemas.microsoft.com/office/powerpoint/2010/main" val="4176983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2517" y="646479"/>
            <a:ext cx="11119554" cy="369332"/>
          </a:xfrm>
          <a:prstGeom prst="rect">
            <a:avLst/>
          </a:prstGeom>
          <a:noFill/>
        </p:spPr>
        <p:txBody>
          <a:bodyPr wrap="square" rtlCol="0">
            <a:spAutoFit/>
          </a:bodyPr>
          <a:lstStyle/>
          <a:p>
            <a:r>
              <a:rPr lang="en-US" sz="1400" b="1" dirty="0"/>
              <a:t>A typical motherboard includes the following components:</a:t>
            </a:r>
            <a:r>
              <a:rPr lang="en-US" dirty="0"/>
              <a:t>	</a:t>
            </a:r>
            <a:r>
              <a:rPr lang="en-US" b="1" dirty="0"/>
              <a:t>		</a:t>
            </a:r>
          </a:p>
        </p:txBody>
      </p:sp>
      <p:graphicFrame>
        <p:nvGraphicFramePr>
          <p:cNvPr id="5" name="Table 4"/>
          <p:cNvGraphicFramePr>
            <a:graphicFrameLocks noGrp="1"/>
          </p:cNvGraphicFramePr>
          <p:nvPr>
            <p:extLst>
              <p:ext uri="{D42A27DB-BD31-4B8C-83A1-F6EECF244321}">
                <p14:modId xmlns:p14="http://schemas.microsoft.com/office/powerpoint/2010/main" val="1002177720"/>
              </p:ext>
            </p:extLst>
          </p:nvPr>
        </p:nvGraphicFramePr>
        <p:xfrm>
          <a:off x="500164" y="1056191"/>
          <a:ext cx="11064260" cy="5486400"/>
        </p:xfrm>
        <a:graphic>
          <a:graphicData uri="http://schemas.openxmlformats.org/drawingml/2006/table">
            <a:tbl>
              <a:tblPr firstRow="1" bandRow="1">
                <a:tableStyleId>{5C22544A-7EE6-4342-B048-85BDC9FD1C3A}</a:tableStyleId>
              </a:tblPr>
              <a:tblGrid>
                <a:gridCol w="3576358">
                  <a:extLst>
                    <a:ext uri="{9D8B030D-6E8A-4147-A177-3AD203B41FA5}">
                      <a16:colId xmlns:a16="http://schemas.microsoft.com/office/drawing/2014/main" val="20000"/>
                    </a:ext>
                  </a:extLst>
                </a:gridCol>
                <a:gridCol w="7487902">
                  <a:extLst>
                    <a:ext uri="{9D8B030D-6E8A-4147-A177-3AD203B41FA5}">
                      <a16:colId xmlns:a16="http://schemas.microsoft.com/office/drawing/2014/main" val="20001"/>
                    </a:ext>
                  </a:extLst>
                </a:gridCol>
              </a:tblGrid>
              <a:tr h="0">
                <a:tc>
                  <a:txBody>
                    <a:bodyPr/>
                    <a:lstStyle/>
                    <a:p>
                      <a:r>
                        <a:rPr lang="en-US" sz="1400" b="1" dirty="0"/>
                        <a:t>Component</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Function / Characteristic</a:t>
                      </a:r>
                    </a:p>
                  </a:txBody>
                  <a:tcPr/>
                </a:tc>
                <a:extLst>
                  <a:ext uri="{0D108BD9-81ED-4DB2-BD59-A6C34878D82A}">
                    <a16:rowId xmlns:a16="http://schemas.microsoft.com/office/drawing/2014/main" val="10000"/>
                  </a:ext>
                </a:extLst>
              </a:tr>
              <a:tr h="1359204">
                <a:tc>
                  <a:txBody>
                    <a:bodyPr/>
                    <a:lstStyle/>
                    <a:p>
                      <a:r>
                        <a:rPr lang="en-US" sz="1400" dirty="0"/>
                        <a:t>Chipset</a:t>
                      </a:r>
                    </a:p>
                  </a:txBody>
                  <a:tcPr/>
                </a:tc>
                <a:tc>
                  <a:txBody>
                    <a:bodyPr/>
                    <a:lstStyle/>
                    <a:p>
                      <a:r>
                        <a:rPr lang="en-US" sz="1400" dirty="0"/>
                        <a:t>Most modern motherboards have moved away from a </a:t>
                      </a:r>
                      <a:r>
                        <a:rPr lang="en-US" sz="1400" b="1" dirty="0" err="1"/>
                        <a:t>northbridge</a:t>
                      </a:r>
                      <a:r>
                        <a:rPr lang="en-US" sz="1400" b="1" dirty="0"/>
                        <a:t>/</a:t>
                      </a:r>
                      <a:r>
                        <a:rPr lang="en-US" sz="1400" b="1" dirty="0" err="1"/>
                        <a:t>southbridge</a:t>
                      </a:r>
                      <a:r>
                        <a:rPr lang="en-US" sz="1400" dirty="0"/>
                        <a:t> chipset model to a more efficient one. With modern chipsets:</a:t>
                      </a:r>
                    </a:p>
                    <a:p>
                      <a:pPr lvl="0"/>
                      <a:endParaRPr lang="en-US" sz="1400" b="0" dirty="0"/>
                    </a:p>
                    <a:p>
                      <a:pPr marL="285750" lvl="0" indent="-285750">
                        <a:buFont typeface="Courier New" charset="0"/>
                        <a:buChar char="o"/>
                      </a:pPr>
                      <a:r>
                        <a:rPr lang="en-US" sz="1400" b="1" dirty="0"/>
                        <a:t>The memory controller and graphics controller are on the CPU, instead of the </a:t>
                      </a:r>
                      <a:r>
                        <a:rPr lang="en-US" sz="1400" b="1" dirty="0" err="1"/>
                        <a:t>northbridge</a:t>
                      </a:r>
                      <a:r>
                        <a:rPr lang="en-US" sz="1400" b="1" dirty="0"/>
                        <a:t>.</a:t>
                      </a:r>
                    </a:p>
                    <a:p>
                      <a:pPr marL="171450" indent="-171450">
                        <a:buFont typeface="Courier New" charset="0"/>
                        <a:buChar char="o"/>
                      </a:pPr>
                      <a:endParaRPr lang="en-US" sz="1400" b="1" dirty="0"/>
                    </a:p>
                    <a:p>
                      <a:pPr marL="285750" lvl="0" indent="-285750">
                        <a:buFont typeface="Courier New" charset="0"/>
                        <a:buChar char="o"/>
                      </a:pPr>
                      <a:r>
                        <a:rPr lang="en-US" sz="1400" b="1" dirty="0"/>
                        <a:t>The remaining </a:t>
                      </a:r>
                      <a:r>
                        <a:rPr lang="en-US" sz="1400" b="1" dirty="0" err="1"/>
                        <a:t>northbridge</a:t>
                      </a:r>
                      <a:r>
                        <a:rPr lang="en-US" sz="1400" b="1" dirty="0"/>
                        <a:t> functionality and all of the </a:t>
                      </a:r>
                      <a:r>
                        <a:rPr lang="en-US" sz="1400" b="1" dirty="0" err="1"/>
                        <a:t>southbridge</a:t>
                      </a:r>
                      <a:r>
                        <a:rPr lang="en-US" sz="1400" b="1" dirty="0"/>
                        <a:t> functionality are combined</a:t>
                      </a:r>
                      <a:r>
                        <a:rPr lang="en-US" sz="1400" b="1" baseline="0" dirty="0"/>
                        <a:t> </a:t>
                      </a:r>
                      <a:r>
                        <a:rPr lang="en-US" sz="1400" b="1" dirty="0"/>
                        <a:t>into a single controller chip.</a:t>
                      </a:r>
                    </a:p>
                    <a:p>
                      <a:pPr marL="285750" lvl="0" indent="-285750">
                        <a:buFont typeface="Courier New" charset="0"/>
                        <a:buChar char="o"/>
                      </a:pPr>
                      <a:endParaRPr lang="en-US" sz="1400" b="1" dirty="0"/>
                    </a:p>
                    <a:p>
                      <a:pPr marL="800100" lvl="1" indent="-342900">
                        <a:buFont typeface="+mj-lt"/>
                        <a:buAutoNum type="arabicPeriod"/>
                      </a:pPr>
                      <a:r>
                        <a:rPr lang="en-US" sz="1400" dirty="0"/>
                        <a:t>Intel processors use the Platform Controller Hub (PCH).</a:t>
                      </a:r>
                    </a:p>
                    <a:p>
                      <a:pPr marL="800100" lvl="1" indent="-342900">
                        <a:buFont typeface="+mj-lt"/>
                        <a:buAutoNum type="arabicPeriod"/>
                      </a:pPr>
                      <a:endParaRPr lang="en-US" sz="1400" dirty="0"/>
                    </a:p>
                    <a:p>
                      <a:pPr marL="800100" lvl="1" indent="-342900">
                        <a:buFont typeface="+mj-lt"/>
                        <a:buAutoNum type="arabicPeriod"/>
                      </a:pPr>
                      <a:r>
                        <a:rPr lang="en-US" sz="1400" dirty="0"/>
                        <a:t>AMD processors use the Fusion Controller Hub (FHC).</a:t>
                      </a:r>
                    </a:p>
                    <a:p>
                      <a:pPr marL="800100" lvl="1" indent="-342900">
                        <a:buFont typeface="+mj-lt"/>
                        <a:buAutoNum type="arabicPeriod"/>
                      </a:pPr>
                      <a:endParaRPr lang="en-US" sz="1400" dirty="0"/>
                    </a:p>
                    <a:p>
                      <a:pPr marL="171450" indent="-171450">
                        <a:buFont typeface="Courier New" charset="0"/>
                        <a:buChar char="o"/>
                      </a:pPr>
                      <a:endParaRPr lang="en-US" sz="1400" dirty="0"/>
                    </a:p>
                    <a:p>
                      <a:pPr marL="285750" lvl="0" indent="-285750">
                        <a:buFont typeface="Courier New" charset="0"/>
                        <a:buChar char="o"/>
                      </a:pPr>
                      <a:r>
                        <a:rPr lang="en-US" sz="1400" b="1" dirty="0"/>
                        <a:t>The front-side bus is replaced by the Direct Media Interface (DMI). </a:t>
                      </a:r>
                    </a:p>
                    <a:p>
                      <a:endParaRPr lang="en-US" sz="1400" dirty="0"/>
                    </a:p>
                  </a:txBody>
                  <a:tcPr/>
                </a:tc>
                <a:extLst>
                  <a:ext uri="{0D108BD9-81ED-4DB2-BD59-A6C34878D82A}">
                    <a16:rowId xmlns:a16="http://schemas.microsoft.com/office/drawing/2014/main" val="10001"/>
                  </a:ext>
                </a:extLst>
              </a:tr>
              <a:tr h="37084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Support Manual</a:t>
                      </a:r>
                    </a:p>
                    <a:p>
                      <a:endParaRPr lang="en-US" sz="1400" dirty="0"/>
                    </a:p>
                  </a:txBody>
                  <a:tcPr/>
                </a:tc>
                <a:tc>
                  <a:txBody>
                    <a:bodyPr/>
                    <a:lstStyle/>
                    <a:p>
                      <a:r>
                        <a:rPr lang="en-US" sz="1400" dirty="0"/>
                        <a:t>A motherboard's support manual is an excellent source of information. </a:t>
                      </a:r>
                    </a:p>
                    <a:p>
                      <a:endParaRPr lang="en-US" sz="1400" dirty="0"/>
                    </a:p>
                    <a:p>
                      <a:r>
                        <a:rPr lang="en-US" sz="1400" dirty="0"/>
                        <a:t>Support manuals contain</a:t>
                      </a:r>
                      <a:r>
                        <a:rPr lang="en-US" sz="1400" baseline="0" dirty="0"/>
                        <a:t> </a:t>
                      </a:r>
                      <a:r>
                        <a:rPr lang="en-US" sz="1400" dirty="0"/>
                        <a:t>technical specifications as well as diagrams that identify the motherboard's components. </a:t>
                      </a:r>
                    </a:p>
                    <a:p>
                      <a:endParaRPr lang="en-US" sz="1400" dirty="0"/>
                    </a:p>
                    <a:p>
                      <a:r>
                        <a:rPr lang="en-US" sz="1400" dirty="0"/>
                        <a:t>If you are missing a motherboard's support manual, check the manufacturer's website. </a:t>
                      </a:r>
                    </a:p>
                  </a:txBody>
                  <a:tcPr/>
                </a:tc>
                <a:extLst>
                  <a:ext uri="{0D108BD9-81ED-4DB2-BD59-A6C34878D82A}">
                    <a16:rowId xmlns:a16="http://schemas.microsoft.com/office/drawing/2014/main" val="10002"/>
                  </a:ext>
                </a:extLst>
              </a:tr>
              <a:tr h="370840">
                <a:tc vMerge="1">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Note: </a:t>
                      </a:r>
                      <a:r>
                        <a:rPr lang="en-US" sz="1400" i="1" dirty="0"/>
                        <a:t>Selecting a motherboard with the same form factor as the case and power supply is an easy way to assure compatibility.</a:t>
                      </a:r>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3256908" y="123259"/>
            <a:ext cx="6377772" cy="523220"/>
          </a:xfrm>
          <a:prstGeom prst="rect">
            <a:avLst/>
          </a:prstGeom>
          <a:noFill/>
        </p:spPr>
        <p:txBody>
          <a:bodyPr wrap="none" rtlCol="0">
            <a:spAutoFit/>
          </a:bodyPr>
          <a:lstStyle/>
          <a:p>
            <a:r>
              <a:rPr lang="en-US" sz="2800" b="1" dirty="0"/>
              <a:t>3.3 Motherboards and Buses: (continued)</a:t>
            </a:r>
          </a:p>
        </p:txBody>
      </p:sp>
      <p:pic>
        <p:nvPicPr>
          <p:cNvPr id="3" name="Picture 2"/>
          <p:cNvPicPr>
            <a:picLocks noChangeAspect="1"/>
          </p:cNvPicPr>
          <p:nvPr/>
        </p:nvPicPr>
        <p:blipFill>
          <a:blip r:embed="rId2"/>
          <a:stretch>
            <a:fillRect/>
          </a:stretch>
        </p:blipFill>
        <p:spPr>
          <a:xfrm>
            <a:off x="2005383" y="4709786"/>
            <a:ext cx="1736602" cy="1736602"/>
          </a:xfrm>
          <a:prstGeom prst="rect">
            <a:avLst/>
          </a:prstGeom>
        </p:spPr>
      </p:pic>
      <p:pic>
        <p:nvPicPr>
          <p:cNvPr id="4" name="Picture 3"/>
          <p:cNvPicPr>
            <a:picLocks noChangeAspect="1"/>
          </p:cNvPicPr>
          <p:nvPr/>
        </p:nvPicPr>
        <p:blipFill>
          <a:blip r:embed="rId3"/>
          <a:stretch>
            <a:fillRect/>
          </a:stretch>
        </p:blipFill>
        <p:spPr>
          <a:xfrm>
            <a:off x="744785" y="1769475"/>
            <a:ext cx="2997200" cy="2705100"/>
          </a:xfrm>
          <a:prstGeom prst="rect">
            <a:avLst/>
          </a:prstGeom>
        </p:spPr>
      </p:pic>
    </p:spTree>
    <p:extLst>
      <p:ext uri="{BB962C8B-B14F-4D97-AF65-F5344CB8AC3E}">
        <p14:creationId xmlns:p14="http://schemas.microsoft.com/office/powerpoint/2010/main" val="918888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5158" y="223187"/>
            <a:ext cx="6377772" cy="523220"/>
          </a:xfrm>
          <a:prstGeom prst="rect">
            <a:avLst/>
          </a:prstGeom>
          <a:noFill/>
        </p:spPr>
        <p:txBody>
          <a:bodyPr wrap="none" rtlCol="0">
            <a:spAutoFit/>
          </a:bodyPr>
          <a:lstStyle/>
          <a:p>
            <a:r>
              <a:rPr lang="en-US" sz="2800" b="1"/>
              <a:t>3.3 Motherboards and Buses: (continued)</a:t>
            </a:r>
            <a:endParaRPr lang="en-US" sz="2800" b="1" dirty="0"/>
          </a:p>
        </p:txBody>
      </p:sp>
      <p:sp>
        <p:nvSpPr>
          <p:cNvPr id="6" name="TextBox 5"/>
          <p:cNvSpPr txBox="1"/>
          <p:nvPr/>
        </p:nvSpPr>
        <p:spPr>
          <a:xfrm>
            <a:off x="520220" y="749131"/>
            <a:ext cx="11119554" cy="369332"/>
          </a:xfrm>
          <a:prstGeom prst="rect">
            <a:avLst/>
          </a:prstGeom>
          <a:noFill/>
        </p:spPr>
        <p:txBody>
          <a:bodyPr wrap="square" rtlCol="0">
            <a:spAutoFit/>
          </a:bodyPr>
          <a:lstStyle/>
          <a:p>
            <a:r>
              <a:rPr lang="en-US" b="1" dirty="0"/>
              <a:t>A typical motherboard includes the common connectors shown in the following diagram:</a:t>
            </a:r>
            <a:endParaRPr lang="en-US" b="1" i="1" dirty="0"/>
          </a:p>
        </p:txBody>
      </p:sp>
      <p:pic>
        <p:nvPicPr>
          <p:cNvPr id="19" name="Picture 18"/>
          <p:cNvPicPr>
            <a:picLocks noChangeAspect="1"/>
          </p:cNvPicPr>
          <p:nvPr/>
        </p:nvPicPr>
        <p:blipFill>
          <a:blip r:embed="rId2"/>
          <a:stretch>
            <a:fillRect/>
          </a:stretch>
        </p:blipFill>
        <p:spPr>
          <a:xfrm>
            <a:off x="2294279" y="1118463"/>
            <a:ext cx="7379530" cy="5394883"/>
          </a:xfrm>
          <a:prstGeom prst="rect">
            <a:avLst/>
          </a:prstGeom>
        </p:spPr>
      </p:pic>
    </p:spTree>
    <p:extLst>
      <p:ext uri="{BB962C8B-B14F-4D97-AF65-F5344CB8AC3E}">
        <p14:creationId xmlns:p14="http://schemas.microsoft.com/office/powerpoint/2010/main" val="2365898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1231" y="158920"/>
            <a:ext cx="4841262" cy="523220"/>
          </a:xfrm>
          <a:prstGeom prst="rect">
            <a:avLst/>
          </a:prstGeom>
          <a:noFill/>
        </p:spPr>
        <p:txBody>
          <a:bodyPr wrap="none" rtlCol="0">
            <a:spAutoFit/>
          </a:bodyPr>
          <a:lstStyle/>
          <a:p>
            <a:r>
              <a:rPr lang="en-US" sz="2800" b="1" dirty="0"/>
              <a:t>3.1 Motherboard Form Factors:</a:t>
            </a:r>
          </a:p>
        </p:txBody>
      </p:sp>
      <p:sp>
        <p:nvSpPr>
          <p:cNvPr id="6" name="TextBox 5"/>
          <p:cNvSpPr txBox="1"/>
          <p:nvPr/>
        </p:nvSpPr>
        <p:spPr>
          <a:xfrm>
            <a:off x="653091" y="682140"/>
            <a:ext cx="10786065" cy="338554"/>
          </a:xfrm>
          <a:prstGeom prst="rect">
            <a:avLst/>
          </a:prstGeom>
          <a:noFill/>
        </p:spPr>
        <p:txBody>
          <a:bodyPr wrap="square" rtlCol="0">
            <a:spAutoFit/>
          </a:bodyPr>
          <a:lstStyle/>
          <a:p>
            <a:r>
              <a:rPr lang="en-US" sz="1600" b="1" dirty="0"/>
              <a:t>The following table describes the characteristics of the most common motherboard form factors:</a:t>
            </a:r>
          </a:p>
        </p:txBody>
      </p:sp>
      <p:graphicFrame>
        <p:nvGraphicFramePr>
          <p:cNvPr id="2" name="Table 1"/>
          <p:cNvGraphicFramePr>
            <a:graphicFrameLocks noGrp="1"/>
          </p:cNvGraphicFramePr>
          <p:nvPr>
            <p:extLst>
              <p:ext uri="{D42A27DB-BD31-4B8C-83A1-F6EECF244321}">
                <p14:modId xmlns:p14="http://schemas.microsoft.com/office/powerpoint/2010/main" val="1021046727"/>
              </p:ext>
            </p:extLst>
          </p:nvPr>
        </p:nvGraphicFramePr>
        <p:xfrm>
          <a:off x="653091" y="1136290"/>
          <a:ext cx="11216141" cy="5461000"/>
        </p:xfrm>
        <a:graphic>
          <a:graphicData uri="http://schemas.openxmlformats.org/drawingml/2006/table">
            <a:tbl>
              <a:tblPr firstRow="1" bandRow="1">
                <a:tableStyleId>{5C22544A-7EE6-4342-B048-85BDC9FD1C3A}</a:tableStyleId>
              </a:tblPr>
              <a:tblGrid>
                <a:gridCol w="3179873">
                  <a:extLst>
                    <a:ext uri="{9D8B030D-6E8A-4147-A177-3AD203B41FA5}">
                      <a16:colId xmlns:a16="http://schemas.microsoft.com/office/drawing/2014/main" val="20000"/>
                    </a:ext>
                  </a:extLst>
                </a:gridCol>
                <a:gridCol w="8036268">
                  <a:extLst>
                    <a:ext uri="{9D8B030D-6E8A-4147-A177-3AD203B41FA5}">
                      <a16:colId xmlns:a16="http://schemas.microsoft.com/office/drawing/2014/main" val="20001"/>
                    </a:ext>
                  </a:extLst>
                </a:gridCol>
              </a:tblGrid>
              <a:tr h="370840">
                <a:tc>
                  <a:txBody>
                    <a:bodyPr/>
                    <a:lstStyle/>
                    <a:p>
                      <a:r>
                        <a:rPr lang="en-US" sz="1400" b="1" dirty="0"/>
                        <a:t>Form Factor</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Characteristics</a:t>
                      </a:r>
                    </a:p>
                  </a:txBody>
                  <a:tcPr/>
                </a:tc>
                <a:extLst>
                  <a:ext uri="{0D108BD9-81ED-4DB2-BD59-A6C34878D82A}">
                    <a16:rowId xmlns:a16="http://schemas.microsoft.com/office/drawing/2014/main" val="10000"/>
                  </a:ext>
                </a:extLst>
              </a:tr>
              <a:tr h="370840">
                <a:tc rowSpan="2">
                  <a:txBody>
                    <a:bodyPr/>
                    <a:lstStyle/>
                    <a:p>
                      <a:r>
                        <a:rPr lang="en-US" sz="1400" dirty="0"/>
                        <a:t>ATX</a:t>
                      </a:r>
                    </a:p>
                  </a:txBody>
                  <a:tcPr>
                    <a:solidFill>
                      <a:srgbClr val="5B9BD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The </a:t>
                      </a:r>
                      <a:r>
                        <a:rPr lang="en-US" sz="1400" b="1" dirty="0"/>
                        <a:t>ATX (advanced technology extended</a:t>
                      </a:r>
                      <a:r>
                        <a:rPr lang="en-US" sz="1400" dirty="0"/>
                        <a:t>) form factor is the most commonly used</a:t>
                      </a:r>
                      <a:r>
                        <a:rPr lang="en-US" sz="1400" baseline="0" dirty="0"/>
                        <a:t> </a:t>
                      </a:r>
                      <a:r>
                        <a:rPr lang="en-US" sz="1400" dirty="0"/>
                        <a:t>form factor.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Because of its popularity, several variants of the ATX form factor exist.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Each variant has different specifications for dimensions and number of expansion</a:t>
                      </a:r>
                      <a:r>
                        <a:rPr lang="en-US" sz="1400" baseline="0" dirty="0"/>
                        <a:t> </a:t>
                      </a:r>
                      <a:r>
                        <a:rPr lang="en-US" sz="1400" dirty="0"/>
                        <a:t>slots. </a:t>
                      </a:r>
                    </a:p>
                  </a:txBody>
                  <a:tcPr>
                    <a:solidFill>
                      <a:srgbClr val="D2DEEF"/>
                    </a:solidFill>
                  </a:tcPr>
                </a:tc>
                <a:extLst>
                  <a:ext uri="{0D108BD9-81ED-4DB2-BD59-A6C34878D82A}">
                    <a16:rowId xmlns:a16="http://schemas.microsoft.com/office/drawing/2014/main" val="10001"/>
                  </a:ext>
                </a:extLst>
              </a:tr>
              <a:tr h="370840">
                <a:tc vMerge="1">
                  <a:txBody>
                    <a:bodyPr/>
                    <a:lstStyle/>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Courier New" charset="0"/>
                        <a:buNone/>
                        <a:tabLst/>
                        <a:defRPr/>
                      </a:pPr>
                      <a:r>
                        <a:rPr lang="en-US" sz="1400" dirty="0"/>
                        <a:t>All ATX variants share the following characteristics:</a:t>
                      </a:r>
                    </a:p>
                    <a:p>
                      <a:pPr marL="0" marR="0" lvl="0" indent="0" algn="l" defTabSz="914400" rtl="0" eaLnBrk="1" fontAlgn="auto" latinLnBrk="0" hangingPunct="1">
                        <a:lnSpc>
                          <a:spcPct val="100000"/>
                        </a:lnSpc>
                        <a:spcBef>
                          <a:spcPts val="0"/>
                        </a:spcBef>
                        <a:spcAft>
                          <a:spcPts val="0"/>
                        </a:spcAft>
                        <a:buClrTx/>
                        <a:buSzTx/>
                        <a:buFont typeface="Courier New" charset="0"/>
                        <a:buNone/>
                        <a:tabLst/>
                        <a:defRPr/>
                      </a:pPr>
                      <a:endParaRPr lang="en-US" sz="1400" dirty="0"/>
                    </a:p>
                    <a:p>
                      <a:pPr marL="742950" lvl="1" indent="-285750">
                        <a:buFont typeface="Courier New" charset="0"/>
                        <a:buChar char="o"/>
                      </a:pPr>
                      <a:r>
                        <a:rPr lang="en-US" sz="1400" b="1" dirty="0"/>
                        <a:t>Back plate measurements (6.25" × 1.75")</a:t>
                      </a:r>
                    </a:p>
                    <a:p>
                      <a:pPr marL="742950" lvl="1" indent="-285750">
                        <a:buFont typeface="Courier New" charset="0"/>
                        <a:buChar char="o"/>
                      </a:pPr>
                      <a:endParaRPr lang="en-US" sz="1400" b="1" dirty="0"/>
                    </a:p>
                    <a:p>
                      <a:pPr marL="742950" lvl="1" indent="-285750">
                        <a:buFont typeface="Courier New" charset="0"/>
                        <a:buChar char="o"/>
                      </a:pPr>
                      <a:r>
                        <a:rPr lang="en-US" sz="1400" b="1" dirty="0"/>
                        <a:t>Power supply specifications: </a:t>
                      </a:r>
                    </a:p>
                    <a:p>
                      <a:pPr marL="742950" lvl="1" indent="-285750">
                        <a:buFont typeface="Courier New" charset="0"/>
                        <a:buChar char="o"/>
                      </a:pPr>
                      <a:endParaRPr lang="en-US" sz="1400" b="1" dirty="0"/>
                    </a:p>
                    <a:p>
                      <a:pPr marL="1257300" lvl="3" indent="-342900">
                        <a:buFont typeface="+mj-lt"/>
                        <a:buAutoNum type="arabicPeriod"/>
                      </a:pPr>
                      <a:r>
                        <a:rPr lang="en-US" sz="1400" dirty="0"/>
                        <a:t>24-pin ATX power connector</a:t>
                      </a:r>
                    </a:p>
                    <a:p>
                      <a:pPr marL="1257300" lvl="3" indent="-342900">
                        <a:buFont typeface="+mj-lt"/>
                        <a:buAutoNum type="arabicPeriod"/>
                      </a:pPr>
                      <a:endParaRPr lang="en-US" sz="1400" dirty="0"/>
                    </a:p>
                    <a:p>
                      <a:pPr marL="1257300" lvl="3" indent="-342900">
                        <a:buFont typeface="+mj-lt"/>
                        <a:buAutoNum type="arabicPeriod"/>
                      </a:pPr>
                      <a:r>
                        <a:rPr lang="en-US" sz="1400" dirty="0"/>
                        <a:t>On/off switch runs from the case to the motherboard</a:t>
                      </a:r>
                    </a:p>
                    <a:p>
                      <a:pPr marL="1257300" lvl="3" indent="-342900">
                        <a:buFont typeface="+mj-lt"/>
                        <a:buAutoNum type="arabicPeriod"/>
                      </a:pPr>
                      <a:endParaRPr lang="en-US" sz="1400" dirty="0"/>
                    </a:p>
                    <a:p>
                      <a:pPr marL="1257300" lvl="3" indent="-342900">
                        <a:buFont typeface="+mj-lt"/>
                        <a:buAutoNum type="arabicPeriod"/>
                      </a:pPr>
                      <a:r>
                        <a:rPr lang="en-US" sz="1400" dirty="0"/>
                        <a:t>Soft-power control (OS can turn the computer off)</a:t>
                      </a:r>
                    </a:p>
                    <a:p>
                      <a:pPr marL="1257300" lvl="3" indent="-342900">
                        <a:buFont typeface="+mj-lt"/>
                        <a:buAutoNum type="arabicPeriod"/>
                      </a:pPr>
                      <a:endParaRPr lang="en-US" sz="1400" dirty="0"/>
                    </a:p>
                    <a:p>
                      <a:pPr marL="742950" lvl="2" indent="-285750">
                        <a:buFont typeface="Courier New" charset="0"/>
                        <a:buChar char="o"/>
                      </a:pPr>
                      <a:r>
                        <a:rPr lang="en-US" sz="1400" b="1" dirty="0"/>
                        <a:t>Expansion slot locations and spacing (0.8" between slots)</a:t>
                      </a:r>
                    </a:p>
                    <a:p>
                      <a:pPr marL="742950" lvl="2" indent="-285750">
                        <a:buFont typeface="Courier New" charset="0"/>
                        <a:buChar char="o"/>
                      </a:pPr>
                      <a:endParaRPr lang="en-US" sz="1400" b="1" dirty="0"/>
                    </a:p>
                    <a:p>
                      <a:pPr marL="742950" lvl="2" indent="-285750">
                        <a:buFont typeface="Courier New" charset="0"/>
                        <a:buChar char="o"/>
                      </a:pPr>
                      <a:r>
                        <a:rPr lang="en-US" sz="1400" b="1" dirty="0"/>
                        <a:t>Mounting hole locations</a:t>
                      </a:r>
                    </a:p>
                    <a:p>
                      <a:pPr marL="742950" lvl="2" indent="-285750">
                        <a:buFont typeface="Courier New" charset="0"/>
                        <a:buChar char="o"/>
                      </a:pPr>
                      <a:endParaRPr lang="en-US" sz="1400" b="1" dirty="0"/>
                    </a:p>
                    <a:p>
                      <a:pPr marL="742950" lvl="2" indent="-285750">
                        <a:buFont typeface="Courier New" charset="0"/>
                        <a:buChar char="o"/>
                      </a:pPr>
                      <a:r>
                        <a:rPr lang="en-US" sz="1400" b="1" dirty="0"/>
                        <a:t>CPU location (top of board near power supply)</a:t>
                      </a:r>
                    </a:p>
                    <a:p>
                      <a:endParaRPr lang="en-US" sz="1400" dirty="0"/>
                    </a:p>
                  </a:txBody>
                  <a:tcPr>
                    <a:solidFill>
                      <a:srgbClr val="EAEFF8"/>
                    </a:solidFill>
                  </a:tcPr>
                </a:tc>
                <a:extLst>
                  <a:ext uri="{0D108BD9-81ED-4DB2-BD59-A6C34878D82A}">
                    <a16:rowId xmlns:a16="http://schemas.microsoft.com/office/drawing/2014/main" val="10002"/>
                  </a:ext>
                </a:extLst>
              </a:tr>
            </a:tbl>
          </a:graphicData>
        </a:graphic>
      </p:graphicFrame>
      <p:pic>
        <p:nvPicPr>
          <p:cNvPr id="3" name="Picture 2"/>
          <p:cNvPicPr>
            <a:picLocks noChangeAspect="1"/>
          </p:cNvPicPr>
          <p:nvPr/>
        </p:nvPicPr>
        <p:blipFill>
          <a:blip r:embed="rId2"/>
          <a:stretch>
            <a:fillRect/>
          </a:stretch>
        </p:blipFill>
        <p:spPr>
          <a:xfrm rot="5400000">
            <a:off x="569458" y="2404998"/>
            <a:ext cx="3376239" cy="2606457"/>
          </a:xfrm>
          <a:prstGeom prst="rect">
            <a:avLst/>
          </a:prstGeom>
        </p:spPr>
      </p:pic>
    </p:spTree>
    <p:extLst>
      <p:ext uri="{BB962C8B-B14F-4D97-AF65-F5344CB8AC3E}">
        <p14:creationId xmlns:p14="http://schemas.microsoft.com/office/powerpoint/2010/main" val="1729362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51148" y="118335"/>
            <a:ext cx="6377772" cy="523220"/>
          </a:xfrm>
          <a:prstGeom prst="rect">
            <a:avLst/>
          </a:prstGeom>
          <a:noFill/>
        </p:spPr>
        <p:txBody>
          <a:bodyPr wrap="none" rtlCol="0">
            <a:spAutoFit/>
          </a:bodyPr>
          <a:lstStyle/>
          <a:p>
            <a:r>
              <a:rPr lang="en-US" sz="2800" b="1"/>
              <a:t>3.3 Motherboards and Buses: (continued)</a:t>
            </a:r>
            <a:endParaRPr lang="en-US" sz="2800" b="1" dirty="0"/>
          </a:p>
        </p:txBody>
      </p:sp>
      <p:sp>
        <p:nvSpPr>
          <p:cNvPr id="6" name="TextBox 5"/>
          <p:cNvSpPr txBox="1"/>
          <p:nvPr/>
        </p:nvSpPr>
        <p:spPr>
          <a:xfrm>
            <a:off x="487947" y="641555"/>
            <a:ext cx="11119554" cy="630942"/>
          </a:xfrm>
          <a:prstGeom prst="rect">
            <a:avLst/>
          </a:prstGeom>
          <a:noFill/>
        </p:spPr>
        <p:txBody>
          <a:bodyPr wrap="square" rtlCol="0">
            <a:spAutoFit/>
          </a:bodyPr>
          <a:lstStyle/>
          <a:p>
            <a:r>
              <a:rPr lang="en-US" dirty="0"/>
              <a:t>	</a:t>
            </a:r>
            <a:endParaRPr lang="en-US" sz="600" dirty="0"/>
          </a:p>
          <a:p>
            <a:pPr lvl="0"/>
            <a:r>
              <a:rPr lang="en-US" sz="1700" b="1" dirty="0"/>
              <a:t>	</a:t>
            </a:r>
            <a:endParaRPr lang="en-US" sz="1700" b="1" i="1" dirty="0"/>
          </a:p>
        </p:txBody>
      </p:sp>
      <p:graphicFrame>
        <p:nvGraphicFramePr>
          <p:cNvPr id="3" name="Table 2"/>
          <p:cNvGraphicFramePr>
            <a:graphicFrameLocks noGrp="1"/>
          </p:cNvGraphicFramePr>
          <p:nvPr>
            <p:extLst>
              <p:ext uri="{D42A27DB-BD31-4B8C-83A1-F6EECF244321}">
                <p14:modId xmlns:p14="http://schemas.microsoft.com/office/powerpoint/2010/main" val="1171020948"/>
              </p:ext>
            </p:extLst>
          </p:nvPr>
        </p:nvGraphicFramePr>
        <p:xfrm>
          <a:off x="733839" y="729464"/>
          <a:ext cx="10812390" cy="5876819"/>
        </p:xfrm>
        <a:graphic>
          <a:graphicData uri="http://schemas.openxmlformats.org/drawingml/2006/table">
            <a:tbl>
              <a:tblPr firstRow="1" bandRow="1">
                <a:tableStyleId>{5C22544A-7EE6-4342-B048-85BDC9FD1C3A}</a:tableStyleId>
              </a:tblPr>
              <a:tblGrid>
                <a:gridCol w="1475105">
                  <a:extLst>
                    <a:ext uri="{9D8B030D-6E8A-4147-A177-3AD203B41FA5}">
                      <a16:colId xmlns:a16="http://schemas.microsoft.com/office/drawing/2014/main" val="20000"/>
                    </a:ext>
                  </a:extLst>
                </a:gridCol>
                <a:gridCol w="4882335">
                  <a:extLst>
                    <a:ext uri="{9D8B030D-6E8A-4147-A177-3AD203B41FA5}">
                      <a16:colId xmlns:a16="http://schemas.microsoft.com/office/drawing/2014/main" val="20001"/>
                    </a:ext>
                  </a:extLst>
                </a:gridCol>
                <a:gridCol w="4454950">
                  <a:extLst>
                    <a:ext uri="{9D8B030D-6E8A-4147-A177-3AD203B41FA5}">
                      <a16:colId xmlns:a16="http://schemas.microsoft.com/office/drawing/2014/main" val="20002"/>
                    </a:ext>
                  </a:extLst>
                </a:gridCol>
              </a:tblGrid>
              <a:tr h="1374456">
                <a:tc rowSpan="2">
                  <a:txBody>
                    <a:bodyPr/>
                    <a:lstStyle/>
                    <a:p>
                      <a:r>
                        <a:rPr lang="en-US" sz="1400" b="1" dirty="0"/>
                        <a:t>Motherboard Installation </a:t>
                      </a:r>
                      <a:endParaRPr lang="en-US" sz="1400" dirty="0"/>
                    </a:p>
                  </a:txBody>
                  <a:tcPr/>
                </a:tc>
                <a:tc gridSpan="2">
                  <a:txBody>
                    <a:bodyPr/>
                    <a:lstStyle/>
                    <a:p>
                      <a:r>
                        <a:rPr lang="en-US" sz="1300" dirty="0"/>
                        <a:t>Repairing a motherboard is beyond the skill of most technicians and it is almost always cheaper and faster to purchase a new one. </a:t>
                      </a:r>
                    </a:p>
                    <a:p>
                      <a:endParaRPr lang="en-US" sz="1300" dirty="0"/>
                    </a:p>
                    <a:p>
                      <a:r>
                        <a:rPr lang="en-US" sz="1300" dirty="0"/>
                        <a:t>You might also need to replace your motherboard to add new features or to upgrade the processor. </a:t>
                      </a:r>
                    </a:p>
                    <a:p>
                      <a:endParaRPr lang="en-US" sz="1300" dirty="0"/>
                    </a:p>
                    <a:p>
                      <a:r>
                        <a:rPr lang="en-US" sz="1300" dirty="0"/>
                        <a:t>Use the following process when installing or replacing a</a:t>
                      </a:r>
                      <a:r>
                        <a:rPr lang="en-US" sz="1300" baseline="0" dirty="0"/>
                        <a:t> </a:t>
                      </a:r>
                      <a:r>
                        <a:rPr lang="en-US" sz="1300" dirty="0"/>
                        <a:t>motherboard:</a:t>
                      </a:r>
                    </a:p>
                  </a:txBody>
                  <a:tcPr/>
                </a:tc>
                <a:tc hMerge="1">
                  <a:txBody>
                    <a:bodyPr/>
                    <a:lstStyle/>
                    <a:p>
                      <a:endParaRPr lang="en-US"/>
                    </a:p>
                  </a:txBody>
                  <a:tcPr/>
                </a:tc>
                <a:extLst>
                  <a:ext uri="{0D108BD9-81ED-4DB2-BD59-A6C34878D82A}">
                    <a16:rowId xmlns:a16="http://schemas.microsoft.com/office/drawing/2014/main" val="10000"/>
                  </a:ext>
                </a:extLst>
              </a:tr>
              <a:tr h="4502363">
                <a:tc vMerge="1">
                  <a:txBody>
                    <a:bodyPr/>
                    <a:lstStyle/>
                    <a:p>
                      <a:endParaRPr lang="en-US" sz="1400" dirty="0"/>
                    </a:p>
                  </a:txBody>
                  <a:tcPr/>
                </a:tc>
                <a:tc>
                  <a:txBody>
                    <a:bodyPr/>
                    <a:lstStyle/>
                    <a:p>
                      <a:pPr marL="342900" lvl="0" indent="-342900">
                        <a:buFont typeface="+mj-lt"/>
                        <a:buAutoNum type="arabicPeriod"/>
                      </a:pPr>
                      <a:r>
                        <a:rPr lang="en-US" sz="1300" dirty="0"/>
                        <a:t> If you are replacing an existing motherboard, document the current CMOS settings. You might need these</a:t>
                      </a:r>
                      <a:r>
                        <a:rPr lang="en-US" sz="1300" baseline="0" dirty="0"/>
                        <a:t> </a:t>
                      </a:r>
                      <a:r>
                        <a:rPr lang="en-US" sz="1300" dirty="0"/>
                        <a:t>settings to configure the new motherboard.</a:t>
                      </a:r>
                    </a:p>
                    <a:p>
                      <a:pPr marL="342900" lvl="0" indent="-342900">
                        <a:buFont typeface="+mj-lt"/>
                        <a:buAutoNum type="arabicPeriod"/>
                      </a:pPr>
                      <a:endParaRPr lang="en-US" sz="1300" dirty="0"/>
                    </a:p>
                    <a:p>
                      <a:pPr marL="342900" lvl="0" indent="-342900">
                        <a:buFont typeface="+mj-lt"/>
                        <a:buAutoNum type="arabicPeriod"/>
                      </a:pPr>
                      <a:r>
                        <a:rPr lang="en-US" sz="1300" dirty="0"/>
                        <a:t>Install the CPU, heatsink, and memory before installing the motherboard in the case.</a:t>
                      </a:r>
                    </a:p>
                    <a:p>
                      <a:pPr marL="342900" lvl="0" indent="-342900">
                        <a:buFont typeface="+mj-lt"/>
                        <a:buAutoNum type="arabicPeriod"/>
                      </a:pPr>
                      <a:endParaRPr lang="en-US" sz="1300" dirty="0"/>
                    </a:p>
                    <a:p>
                      <a:pPr marL="342900" lvl="0" indent="-342900">
                        <a:buFont typeface="+mj-lt"/>
                        <a:buAutoNum type="arabicPeriod"/>
                      </a:pPr>
                      <a:r>
                        <a:rPr lang="en-US" sz="1300" dirty="0"/>
                        <a:t>Insert the I/O shield into the case.</a:t>
                      </a:r>
                    </a:p>
                    <a:p>
                      <a:pPr marL="342900" lvl="0" indent="-342900">
                        <a:buFont typeface="+mj-lt"/>
                        <a:buAutoNum type="arabicPeriod"/>
                      </a:pPr>
                      <a:endParaRPr lang="en-US" sz="1300" dirty="0"/>
                    </a:p>
                    <a:p>
                      <a:pPr marL="342900" lvl="0" indent="-342900">
                        <a:buFont typeface="+mj-lt"/>
                        <a:buAutoNum type="arabicPeriod"/>
                      </a:pPr>
                      <a:r>
                        <a:rPr lang="en-US" sz="1300" dirty="0"/>
                        <a:t>Fasten </a:t>
                      </a:r>
                      <a:r>
                        <a:rPr lang="en-US" sz="1300" i="1" dirty="0"/>
                        <a:t>standoffs</a:t>
                      </a:r>
                      <a:r>
                        <a:rPr lang="en-US" sz="1300" dirty="0"/>
                        <a:t> to the case, being sure to match the hole pattern on the motherboard. The standoffs prevent</a:t>
                      </a:r>
                      <a:r>
                        <a:rPr lang="en-US" sz="1300" baseline="0" dirty="0"/>
                        <a:t> </a:t>
                      </a:r>
                      <a:r>
                        <a:rPr lang="en-US" sz="1300" dirty="0"/>
                        <a:t>the motherboard circuits from touching the system case.</a:t>
                      </a:r>
                    </a:p>
                    <a:p>
                      <a:pPr marL="342900" indent="-342900">
                        <a:buFont typeface="+mj-lt"/>
                        <a:buAutoNum type="arabicPeriod"/>
                      </a:pPr>
                      <a:endParaRPr lang="en-US" sz="1300" dirty="0"/>
                    </a:p>
                    <a:p>
                      <a:pPr marL="342900" indent="-342900">
                        <a:buFont typeface="+mj-lt"/>
                        <a:buAutoNum type="arabicPeriod"/>
                      </a:pPr>
                      <a:r>
                        <a:rPr lang="en-US" sz="1300" dirty="0"/>
                        <a:t>Install the motherboard, securing it to the standoffs with insulated washers and screws.</a:t>
                      </a:r>
                    </a:p>
                    <a:p>
                      <a:endParaRPr lang="en-US" sz="1300" dirty="0"/>
                    </a:p>
                  </a:txBody>
                  <a:tcPr/>
                </a:tc>
                <a:tc>
                  <a:txBody>
                    <a:bodyPr/>
                    <a:lstStyle/>
                    <a:p>
                      <a:pPr marL="342900" lvl="0" indent="-342900">
                        <a:buFont typeface="+mj-lt"/>
                        <a:buAutoNum type="arabicPeriod" startAt="6"/>
                      </a:pPr>
                      <a:r>
                        <a:rPr lang="en-US" sz="1300" dirty="0"/>
                        <a:t> Connect the power and accessory cables:</a:t>
                      </a:r>
                    </a:p>
                    <a:p>
                      <a:pPr marL="342900" indent="-342900">
                        <a:buFont typeface="+mj-lt"/>
                        <a:buAutoNum type="arabicPeriod" startAt="6"/>
                      </a:pPr>
                      <a:endParaRPr lang="en-US" sz="1300" dirty="0"/>
                    </a:p>
                    <a:p>
                      <a:pPr marL="800100" lvl="1" indent="-342900">
                        <a:buFont typeface="+mj-lt"/>
                        <a:buAutoNum type="alphaUcPeriod"/>
                      </a:pPr>
                      <a:r>
                        <a:rPr lang="en-US" sz="1300" dirty="0"/>
                        <a:t>Connect the ATX power cable and the CPU power cable.</a:t>
                      </a:r>
                    </a:p>
                    <a:p>
                      <a:pPr marL="800100" lvl="1" indent="-342900">
                        <a:buFont typeface="+mj-lt"/>
                        <a:buAutoNum type="alphaUcPeriod"/>
                      </a:pPr>
                      <a:endParaRPr lang="en-US" sz="1300" dirty="0"/>
                    </a:p>
                    <a:p>
                      <a:pPr marL="800100" lvl="1" indent="-342900">
                        <a:buFont typeface="+mj-lt"/>
                        <a:buAutoNum type="alphaUcPeriod"/>
                      </a:pPr>
                      <a:r>
                        <a:rPr lang="en-US" sz="1300" dirty="0"/>
                        <a:t>Connect the CPU fan power cable.</a:t>
                      </a:r>
                    </a:p>
                    <a:p>
                      <a:pPr marL="800100" lvl="1" indent="-342900">
                        <a:buFont typeface="+mj-lt"/>
                        <a:buAutoNum type="alphaUcPeriod"/>
                      </a:pPr>
                      <a:endParaRPr lang="en-US" sz="1300" dirty="0"/>
                    </a:p>
                    <a:p>
                      <a:pPr marL="800100" lvl="1" indent="-342900">
                        <a:buFont typeface="+mj-lt"/>
                        <a:buAutoNum type="alphaUcPeriod"/>
                      </a:pPr>
                      <a:r>
                        <a:rPr lang="en-US" sz="1300" dirty="0"/>
                        <a:t>Connect case wires (e.g., power switch, reset switch, and drive</a:t>
                      </a:r>
                      <a:r>
                        <a:rPr lang="en-US" sz="1300" baseline="0" dirty="0"/>
                        <a:t> </a:t>
                      </a:r>
                      <a:r>
                        <a:rPr lang="en-US" sz="1300" dirty="0"/>
                        <a:t>activity and power lights).</a:t>
                      </a:r>
                    </a:p>
                    <a:p>
                      <a:pPr marL="800100" lvl="1" indent="-342900">
                        <a:buFont typeface="+mj-lt"/>
                        <a:buAutoNum type="alphaUcPeriod"/>
                      </a:pPr>
                      <a:endParaRPr lang="en-US" sz="1300" dirty="0"/>
                    </a:p>
                    <a:p>
                      <a:pPr marL="800100" lvl="1" indent="-342900">
                        <a:buFont typeface="+mj-lt"/>
                        <a:buAutoNum type="alphaUcPeriod"/>
                      </a:pPr>
                      <a:r>
                        <a:rPr lang="en-US" sz="1300" dirty="0"/>
                        <a:t>Connect any case fan cables.</a:t>
                      </a:r>
                    </a:p>
                    <a:p>
                      <a:pPr marL="342900" indent="-342900">
                        <a:buFont typeface="+mj-lt"/>
                        <a:buAutoNum type="arabicPeriod" startAt="6"/>
                      </a:pPr>
                      <a:endParaRPr lang="en-US" sz="1300" dirty="0"/>
                    </a:p>
                    <a:p>
                      <a:pPr marL="342900" indent="-342900">
                        <a:buFont typeface="+mj-lt"/>
                        <a:buAutoNum type="arabicPeriod" startAt="6"/>
                      </a:pPr>
                      <a:r>
                        <a:rPr lang="en-US" sz="1300" dirty="0"/>
                        <a:t>Connect drives to SATA connectors.</a:t>
                      </a:r>
                    </a:p>
                    <a:p>
                      <a:pPr marL="342900" indent="-342900">
                        <a:buFont typeface="+mj-lt"/>
                        <a:buAutoNum type="arabicPeriod" startAt="6"/>
                      </a:pPr>
                      <a:endParaRPr lang="en-US" sz="1300" dirty="0"/>
                    </a:p>
                    <a:p>
                      <a:pPr marL="342900" indent="-342900">
                        <a:buFont typeface="+mj-lt"/>
                        <a:buAutoNum type="arabicPeriod" startAt="6"/>
                      </a:pPr>
                      <a:r>
                        <a:rPr lang="en-US" sz="1300" dirty="0"/>
                        <a:t>Install additional devices in expansion slots.</a:t>
                      </a:r>
                    </a:p>
                    <a:p>
                      <a:pPr marL="342900" indent="-342900">
                        <a:buFont typeface="+mj-lt"/>
                        <a:buAutoNum type="arabicPeriod" startAt="6"/>
                      </a:pPr>
                      <a:endParaRPr lang="en-US" sz="1300" dirty="0"/>
                    </a:p>
                    <a:p>
                      <a:pPr marL="342900" indent="-342900">
                        <a:buFont typeface="+mj-lt"/>
                        <a:buAutoNum type="arabicPeriod" startAt="6"/>
                      </a:pPr>
                      <a:r>
                        <a:rPr lang="en-US" sz="1300" dirty="0"/>
                        <a:t>Connect wires for front/top panel ports (e.g., USB, audio, or </a:t>
                      </a:r>
                      <a:r>
                        <a:rPr lang="en-US" sz="1300" dirty="0" err="1"/>
                        <a:t>eSATA</a:t>
                      </a:r>
                      <a:r>
                        <a:rPr lang="en-US" sz="1300" dirty="0"/>
                        <a:t>).</a:t>
                      </a:r>
                    </a:p>
                    <a:p>
                      <a:pPr marL="342900" indent="-342900">
                        <a:buFont typeface="+mj-lt"/>
                        <a:buAutoNum type="arabicPeriod" startAt="6"/>
                      </a:pPr>
                      <a:endParaRPr lang="en-US" sz="1300" dirty="0"/>
                    </a:p>
                    <a:p>
                      <a:pPr marL="342900" indent="-342900">
                        <a:buFont typeface="+mj-lt"/>
                        <a:buAutoNum type="arabicPeriod" startAt="6"/>
                      </a:pPr>
                      <a:r>
                        <a:rPr lang="en-US" sz="1300" dirty="0"/>
                        <a:t>Document the settings of the new motherboard.</a:t>
                      </a:r>
                    </a:p>
                    <a:p>
                      <a:endParaRPr lang="en-US" sz="1300" dirty="0"/>
                    </a:p>
                  </a:txBody>
                  <a:tcPr/>
                </a:tc>
                <a:extLst>
                  <a:ext uri="{0D108BD9-81ED-4DB2-BD59-A6C34878D82A}">
                    <a16:rowId xmlns:a16="http://schemas.microsoft.com/office/drawing/2014/main" val="10001"/>
                  </a:ext>
                </a:extLst>
              </a:tr>
            </a:tbl>
          </a:graphicData>
        </a:graphic>
      </p:graphicFrame>
      <p:sp>
        <p:nvSpPr>
          <p:cNvPr id="7" name="TextBox 6"/>
          <p:cNvSpPr txBox="1"/>
          <p:nvPr/>
        </p:nvSpPr>
        <p:spPr>
          <a:xfrm>
            <a:off x="2624738" y="5420693"/>
            <a:ext cx="4032915" cy="692497"/>
          </a:xfrm>
          <a:prstGeom prst="rect">
            <a:avLst/>
          </a:prstGeom>
          <a:noFill/>
          <a:ln>
            <a:solidFill>
              <a:schemeClr val="accent1"/>
            </a:solidFill>
          </a:ln>
        </p:spPr>
        <p:txBody>
          <a:bodyPr wrap="square" rtlCol="0">
            <a:spAutoFit/>
          </a:bodyPr>
          <a:lstStyle/>
          <a:p>
            <a:r>
              <a:rPr lang="en-US" sz="1300" dirty="0"/>
              <a:t>Consult the motherboard's documentation to identify the location and configuration of front/top panel ports and case wires.</a:t>
            </a:r>
          </a:p>
        </p:txBody>
      </p:sp>
    </p:spTree>
    <p:extLst>
      <p:ext uri="{BB962C8B-B14F-4D97-AF65-F5344CB8AC3E}">
        <p14:creationId xmlns:p14="http://schemas.microsoft.com/office/powerpoint/2010/main" val="1830009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9543" y="67969"/>
            <a:ext cx="5346656" cy="523220"/>
          </a:xfrm>
          <a:prstGeom prst="rect">
            <a:avLst/>
          </a:prstGeom>
          <a:noFill/>
        </p:spPr>
        <p:txBody>
          <a:bodyPr wrap="none" rtlCol="0">
            <a:spAutoFit/>
          </a:bodyPr>
          <a:lstStyle/>
          <a:p>
            <a:r>
              <a:rPr lang="en-US" sz="2800" b="1"/>
              <a:t>3.4 Motherboard Troubleshooting:</a:t>
            </a:r>
            <a:endParaRPr lang="en-US" sz="2800" b="1" dirty="0"/>
          </a:p>
        </p:txBody>
      </p:sp>
      <p:sp>
        <p:nvSpPr>
          <p:cNvPr id="6" name="TextBox 5"/>
          <p:cNvSpPr txBox="1"/>
          <p:nvPr/>
        </p:nvSpPr>
        <p:spPr>
          <a:xfrm>
            <a:off x="414600" y="591189"/>
            <a:ext cx="11119554" cy="846386"/>
          </a:xfrm>
          <a:prstGeom prst="rect">
            <a:avLst/>
          </a:prstGeom>
          <a:noFill/>
        </p:spPr>
        <p:txBody>
          <a:bodyPr wrap="square" rtlCol="0">
            <a:spAutoFit/>
          </a:bodyPr>
          <a:lstStyle/>
          <a:p>
            <a:r>
              <a:rPr lang="en-US" sz="1400" b="1" dirty="0"/>
              <a:t>Common motherboard issues include those discussed in the following table:</a:t>
            </a:r>
            <a:endParaRPr lang="en-US" sz="800" dirty="0"/>
          </a:p>
          <a:p>
            <a:r>
              <a:rPr lang="en-US" dirty="0"/>
              <a:t>		</a:t>
            </a:r>
            <a:endParaRPr lang="en-US" sz="800" dirty="0"/>
          </a:p>
          <a:p>
            <a:pPr lvl="0"/>
            <a:r>
              <a:rPr lang="en-US" sz="1700" b="1" i="1" dirty="0"/>
              <a:t>		</a:t>
            </a:r>
          </a:p>
        </p:txBody>
      </p:sp>
      <p:graphicFrame>
        <p:nvGraphicFramePr>
          <p:cNvPr id="2" name="Table 1"/>
          <p:cNvGraphicFramePr>
            <a:graphicFrameLocks noGrp="1"/>
          </p:cNvGraphicFramePr>
          <p:nvPr>
            <p:extLst>
              <p:ext uri="{D42A27DB-BD31-4B8C-83A1-F6EECF244321}">
                <p14:modId xmlns:p14="http://schemas.microsoft.com/office/powerpoint/2010/main" val="1900615473"/>
              </p:ext>
            </p:extLst>
          </p:nvPr>
        </p:nvGraphicFramePr>
        <p:xfrm>
          <a:off x="414600" y="940416"/>
          <a:ext cx="9012034" cy="5577840"/>
        </p:xfrm>
        <a:graphic>
          <a:graphicData uri="http://schemas.openxmlformats.org/drawingml/2006/table">
            <a:tbl>
              <a:tblPr firstRow="1" bandRow="1">
                <a:tableStyleId>{5C22544A-7EE6-4342-B048-85BDC9FD1C3A}</a:tableStyleId>
              </a:tblPr>
              <a:tblGrid>
                <a:gridCol w="1313913">
                  <a:extLst>
                    <a:ext uri="{9D8B030D-6E8A-4147-A177-3AD203B41FA5}">
                      <a16:colId xmlns:a16="http://schemas.microsoft.com/office/drawing/2014/main" val="20000"/>
                    </a:ext>
                  </a:extLst>
                </a:gridCol>
                <a:gridCol w="7698121">
                  <a:extLst>
                    <a:ext uri="{9D8B030D-6E8A-4147-A177-3AD203B41FA5}">
                      <a16:colId xmlns:a16="http://schemas.microsoft.com/office/drawing/2014/main" val="20001"/>
                    </a:ext>
                  </a:extLst>
                </a:gridCol>
              </a:tblGrid>
              <a:tr h="0">
                <a:tc>
                  <a:txBody>
                    <a:bodyPr/>
                    <a:lstStyle/>
                    <a:p>
                      <a:r>
                        <a:rPr lang="en-US" sz="1400" b="1" dirty="0"/>
                        <a:t>Issue</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txBody>
                  <a:tcPr/>
                </a:tc>
                <a:extLst>
                  <a:ext uri="{0D108BD9-81ED-4DB2-BD59-A6C34878D82A}">
                    <a16:rowId xmlns:a16="http://schemas.microsoft.com/office/drawing/2014/main" val="10000"/>
                  </a:ext>
                </a:extLst>
              </a:tr>
              <a:tr h="370840">
                <a:tc rowSpan="4">
                  <a:txBody>
                    <a:bodyPr/>
                    <a:lstStyle/>
                    <a:p>
                      <a:r>
                        <a:rPr lang="en-US" sz="1400" dirty="0"/>
                        <a:t>Power Issue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Power supplies wear out over time, especially if they're overheated or overstressed.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If the power supply can't provide adequate amounts of electricity to the system, the computer may exhibit one of several behaviors:</a:t>
                      </a:r>
                    </a:p>
                    <a:p>
                      <a:endParaRPr lang="en-US" sz="1400" dirty="0"/>
                    </a:p>
                  </a:txBody>
                  <a:tcPr/>
                </a:tc>
                <a:extLst>
                  <a:ext uri="{0D108BD9-81ED-4DB2-BD59-A6C34878D82A}">
                    <a16:rowId xmlns:a16="http://schemas.microsoft.com/office/drawing/2014/main" val="10001"/>
                  </a:ext>
                </a:extLst>
              </a:tr>
              <a:tr h="370840">
                <a:tc vMerge="1">
                  <a:txBody>
                    <a:bodyPr/>
                    <a:lstStyle/>
                    <a:p>
                      <a:endParaRPr lang="en-US" sz="1400"/>
                    </a:p>
                  </a:txBody>
                  <a:tcPr/>
                </a:tc>
                <a:tc>
                  <a:txBody>
                    <a:bodyPr/>
                    <a:lstStyle/>
                    <a:p>
                      <a:pPr marL="342900" lvl="0" indent="-342900">
                        <a:buFont typeface="+mj-lt"/>
                        <a:buAutoNum type="arabicPeriod"/>
                      </a:pPr>
                      <a:r>
                        <a:rPr lang="en-US" sz="1400" dirty="0"/>
                        <a:t>It may unexpectedly shut down.</a:t>
                      </a:r>
                    </a:p>
                    <a:p>
                      <a:pPr marL="342900" lvl="0" indent="-342900">
                        <a:buFont typeface="+mj-lt"/>
                        <a:buAutoNum type="arabicPeriod"/>
                      </a:pPr>
                      <a:r>
                        <a:rPr lang="en-US" sz="1400" dirty="0"/>
                        <a:t>It may continuously reboot itself.</a:t>
                      </a:r>
                    </a:p>
                    <a:p>
                      <a:pPr marL="342900" lvl="0" indent="-342900">
                        <a:buFont typeface="+mj-lt"/>
                        <a:buAutoNum type="arabicPeriod"/>
                      </a:pPr>
                      <a:r>
                        <a:rPr lang="en-US" sz="1400" dirty="0"/>
                        <a:t>It may not power on at all.</a:t>
                      </a:r>
                    </a:p>
                  </a:txBody>
                  <a:tcPr/>
                </a:tc>
                <a:extLst>
                  <a:ext uri="{0D108BD9-81ED-4DB2-BD59-A6C34878D82A}">
                    <a16:rowId xmlns:a16="http://schemas.microsoft.com/office/drawing/2014/main" val="10002"/>
                  </a:ext>
                </a:extLst>
              </a:tr>
              <a:tr h="370840">
                <a:tc vMerge="1">
                  <a:txBody>
                    <a:bodyPr/>
                    <a:lstStyle/>
                    <a:p>
                      <a:endParaRPr lang="en-US"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Pin 8 on the power supply connector connects to the power good wire on the motherboard. If power disappears off that wire, the motherboard shuts down.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If power quickly reappears on that wire, the system may attempt to come back on by itself, resulting in continual reboots.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If power does not reappear on this wire, then the system will shut off.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For example, a failing power supply may not provide enough voltage on this wire for the system to initially boot up.</a:t>
                      </a:r>
                    </a:p>
                    <a:p>
                      <a:endParaRPr lang="en-US" sz="1400" dirty="0"/>
                    </a:p>
                  </a:txBody>
                  <a:tcPr/>
                </a:tc>
                <a:extLst>
                  <a:ext uri="{0D108BD9-81ED-4DB2-BD59-A6C34878D82A}">
                    <a16:rowId xmlns:a16="http://schemas.microsoft.com/office/drawing/2014/main" val="10003"/>
                  </a:ext>
                </a:extLst>
              </a:tr>
              <a:tr h="370840">
                <a:tc vMerge="1">
                  <a:txBody>
                    <a:bodyPr/>
                    <a:lstStyle/>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 If these symptoms are observed, test the power supply to determine if it's the source of the problem.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Turn the power supply on and then test the voltage supplied on either a motherboard connector or on a hard disk connector. </a:t>
                      </a:r>
                      <a:endParaRPr lang="en-US" sz="1400" b="1" i="1" dirty="0"/>
                    </a:p>
                  </a:txBody>
                  <a:tcPr/>
                </a:tc>
                <a:extLst>
                  <a:ext uri="{0D108BD9-81ED-4DB2-BD59-A6C34878D82A}">
                    <a16:rowId xmlns:a16="http://schemas.microsoft.com/office/drawing/2014/main" val="10004"/>
                  </a:ext>
                </a:extLst>
              </a:tr>
            </a:tbl>
          </a:graphicData>
        </a:graphic>
      </p:graphicFrame>
      <p:pic>
        <p:nvPicPr>
          <p:cNvPr id="3" name="Picture 2"/>
          <p:cNvPicPr>
            <a:picLocks noChangeAspect="1"/>
          </p:cNvPicPr>
          <p:nvPr/>
        </p:nvPicPr>
        <p:blipFill>
          <a:blip r:embed="rId3"/>
          <a:stretch>
            <a:fillRect/>
          </a:stretch>
        </p:blipFill>
        <p:spPr>
          <a:xfrm>
            <a:off x="9575607" y="642654"/>
            <a:ext cx="2389107" cy="1589842"/>
          </a:xfrm>
          <a:prstGeom prst="rect">
            <a:avLst/>
          </a:prstGeom>
        </p:spPr>
      </p:pic>
      <p:pic>
        <p:nvPicPr>
          <p:cNvPr id="5" name="Picture 4"/>
          <p:cNvPicPr>
            <a:picLocks noChangeAspect="1"/>
          </p:cNvPicPr>
          <p:nvPr/>
        </p:nvPicPr>
        <p:blipFill>
          <a:blip r:embed="rId4"/>
          <a:stretch>
            <a:fillRect/>
          </a:stretch>
        </p:blipFill>
        <p:spPr>
          <a:xfrm>
            <a:off x="9575607" y="4208744"/>
            <a:ext cx="2378091" cy="2378091"/>
          </a:xfrm>
          <a:prstGeom prst="rect">
            <a:avLst/>
          </a:prstGeom>
        </p:spPr>
      </p:pic>
      <p:pic>
        <p:nvPicPr>
          <p:cNvPr id="7" name="Picture 6"/>
          <p:cNvPicPr>
            <a:picLocks noChangeAspect="1"/>
          </p:cNvPicPr>
          <p:nvPr/>
        </p:nvPicPr>
        <p:blipFill>
          <a:blip r:embed="rId5"/>
          <a:stretch>
            <a:fillRect/>
          </a:stretch>
        </p:blipFill>
        <p:spPr>
          <a:xfrm>
            <a:off x="9589238" y="2546210"/>
            <a:ext cx="2375476" cy="1580771"/>
          </a:xfrm>
          <a:prstGeom prst="rect">
            <a:avLst/>
          </a:prstGeom>
        </p:spPr>
      </p:pic>
    </p:spTree>
    <p:extLst>
      <p:ext uri="{BB962C8B-B14F-4D97-AF65-F5344CB8AC3E}">
        <p14:creationId xmlns:p14="http://schemas.microsoft.com/office/powerpoint/2010/main" val="2042206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76487" y="102404"/>
            <a:ext cx="7155036" cy="523220"/>
          </a:xfrm>
          <a:prstGeom prst="rect">
            <a:avLst/>
          </a:prstGeom>
          <a:noFill/>
        </p:spPr>
        <p:txBody>
          <a:bodyPr wrap="none" rtlCol="0">
            <a:spAutoFit/>
          </a:bodyPr>
          <a:lstStyle/>
          <a:p>
            <a:r>
              <a:rPr lang="en-US" sz="2800" b="1"/>
              <a:t>3.4 Motherboard Troubleshooting: (continued)</a:t>
            </a:r>
            <a:endParaRPr lang="en-US" sz="2800" b="1" dirty="0"/>
          </a:p>
        </p:txBody>
      </p:sp>
      <p:sp>
        <p:nvSpPr>
          <p:cNvPr id="6" name="TextBox 5"/>
          <p:cNvSpPr txBox="1"/>
          <p:nvPr/>
        </p:nvSpPr>
        <p:spPr>
          <a:xfrm>
            <a:off x="582498" y="625624"/>
            <a:ext cx="11119554" cy="369332"/>
          </a:xfrm>
          <a:prstGeom prst="rect">
            <a:avLst/>
          </a:prstGeom>
          <a:noFill/>
        </p:spPr>
        <p:txBody>
          <a:bodyPr wrap="square" rtlCol="0">
            <a:spAutoFit/>
          </a:bodyPr>
          <a:lstStyle/>
          <a:p>
            <a:r>
              <a:rPr lang="en-US" b="1" dirty="0"/>
              <a:t>Common motherboard issues include those discussed in the following table:</a:t>
            </a:r>
          </a:p>
        </p:txBody>
      </p:sp>
      <p:graphicFrame>
        <p:nvGraphicFramePr>
          <p:cNvPr id="2" name="Table 1"/>
          <p:cNvGraphicFramePr>
            <a:graphicFrameLocks noGrp="1"/>
          </p:cNvGraphicFramePr>
          <p:nvPr>
            <p:extLst>
              <p:ext uri="{D42A27DB-BD31-4B8C-83A1-F6EECF244321}">
                <p14:modId xmlns:p14="http://schemas.microsoft.com/office/powerpoint/2010/main" val="209916462"/>
              </p:ext>
            </p:extLst>
          </p:nvPr>
        </p:nvGraphicFramePr>
        <p:xfrm>
          <a:off x="644776" y="1075288"/>
          <a:ext cx="11057276" cy="5059680"/>
        </p:xfrm>
        <a:graphic>
          <a:graphicData uri="http://schemas.openxmlformats.org/drawingml/2006/table">
            <a:tbl>
              <a:tblPr firstRow="1" bandRow="1">
                <a:tableStyleId>{5C22544A-7EE6-4342-B048-85BDC9FD1C3A}</a:tableStyleId>
              </a:tblPr>
              <a:tblGrid>
                <a:gridCol w="1903964">
                  <a:extLst>
                    <a:ext uri="{9D8B030D-6E8A-4147-A177-3AD203B41FA5}">
                      <a16:colId xmlns:a16="http://schemas.microsoft.com/office/drawing/2014/main" val="20000"/>
                    </a:ext>
                  </a:extLst>
                </a:gridCol>
                <a:gridCol w="9153312">
                  <a:extLst>
                    <a:ext uri="{9D8B030D-6E8A-4147-A177-3AD203B41FA5}">
                      <a16:colId xmlns:a16="http://schemas.microsoft.com/office/drawing/2014/main" val="20001"/>
                    </a:ext>
                  </a:extLst>
                </a:gridCol>
              </a:tblGrid>
              <a:tr h="0">
                <a:tc>
                  <a:txBody>
                    <a:bodyPr/>
                    <a:lstStyle/>
                    <a:p>
                      <a:r>
                        <a:rPr lang="en-US" sz="1400" b="1" dirty="0"/>
                        <a:t>Issue</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txBody>
                  <a:tcPr/>
                </a:tc>
                <a:extLst>
                  <a:ext uri="{0D108BD9-81ED-4DB2-BD59-A6C34878D82A}">
                    <a16:rowId xmlns:a16="http://schemas.microsoft.com/office/drawing/2014/main" val="10000"/>
                  </a:ext>
                </a:extLst>
              </a:tr>
              <a:tr h="370840">
                <a:tc rowSpan="2">
                  <a:txBody>
                    <a:bodyPr/>
                    <a:lstStyle/>
                    <a:p>
                      <a:r>
                        <a:rPr lang="en-US" sz="1400" dirty="0"/>
                        <a:t>Power Issue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If the voltage is less than expected, then the power supply may be at fault. For example, if a 12 volt wire is carrying less than 11 volts, the power supply is probably failing. If this is the case, do the following to rectify the issue:</a:t>
                      </a:r>
                    </a:p>
                    <a:p>
                      <a:endParaRPr lang="en-US" sz="1400" dirty="0"/>
                    </a:p>
                  </a:txBody>
                  <a:tcPr/>
                </a:tc>
                <a:extLst>
                  <a:ext uri="{0D108BD9-81ED-4DB2-BD59-A6C34878D82A}">
                    <a16:rowId xmlns:a16="http://schemas.microsoft.com/office/drawing/2014/main" val="10001"/>
                  </a:ext>
                </a:extLst>
              </a:tr>
              <a:tr h="370840">
                <a:tc vMerge="1">
                  <a:txBody>
                    <a:bodyPr/>
                    <a:lstStyle/>
                    <a:p>
                      <a:endParaRPr lang="en-US" sz="1400" dirty="0"/>
                    </a:p>
                  </a:txBody>
                  <a:tcPr/>
                </a:tc>
                <a:tc>
                  <a:txBody>
                    <a:bodyPr/>
                    <a:lstStyle/>
                    <a:p>
                      <a:pPr lvl="0"/>
                      <a:r>
                        <a:rPr lang="en-US" sz="1400" dirty="0"/>
                        <a:t>1 - Purchase a new power supply.</a:t>
                      </a:r>
                    </a:p>
                    <a:p>
                      <a:pPr lvl="0"/>
                      <a:endParaRPr lang="en-US" sz="1400" dirty="0"/>
                    </a:p>
                    <a:p>
                      <a:pPr lvl="0"/>
                      <a:r>
                        <a:rPr lang="en-US" sz="1400" dirty="0"/>
                        <a:t>2 - Remove the old power supply from the system</a:t>
                      </a:r>
                    </a:p>
                    <a:p>
                      <a:pPr lvl="0"/>
                      <a:endParaRPr lang="en-US" sz="1400" dirty="0"/>
                    </a:p>
                    <a:p>
                      <a:pPr lvl="0"/>
                      <a:r>
                        <a:rPr lang="en-US" sz="1400" dirty="0"/>
                        <a:t>3 - Mount the new power supply.</a:t>
                      </a:r>
                    </a:p>
                    <a:p>
                      <a:pPr lvl="0"/>
                      <a:endParaRPr lang="en-US" sz="1400" dirty="0"/>
                    </a:p>
                    <a:p>
                      <a:pPr lvl="0"/>
                      <a:r>
                        <a:rPr lang="en-US" sz="1400" dirty="0"/>
                        <a:t>4 - Connect the new power supply to the motherboard and to all other internal devices.</a:t>
                      </a:r>
                    </a:p>
                    <a:p>
                      <a:pPr lvl="0"/>
                      <a:endParaRPr lang="en-US" sz="1400" dirty="0"/>
                    </a:p>
                    <a:p>
                      <a:r>
                        <a:rPr lang="en-US" sz="1400" dirty="0"/>
                        <a:t>5 - Power the system on and verify that the symptoms have been eliminated.</a:t>
                      </a:r>
                    </a:p>
                    <a:p>
                      <a:endParaRPr lang="en-US" sz="1400" dirty="0"/>
                    </a:p>
                  </a:txBody>
                  <a:tcPr/>
                </a:tc>
                <a:extLst>
                  <a:ext uri="{0D108BD9-81ED-4DB2-BD59-A6C34878D82A}">
                    <a16:rowId xmlns:a16="http://schemas.microsoft.com/office/drawing/2014/main" val="10002"/>
                  </a:ext>
                </a:extLst>
              </a:tr>
              <a:tr h="370840">
                <a:tc>
                  <a:txBody>
                    <a:bodyPr/>
                    <a:lstStyle/>
                    <a:p>
                      <a:r>
                        <a:rPr lang="en-US" sz="1400" dirty="0"/>
                        <a:t>Boot Errors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A malfunctioning motherboard may generate error codes when the system is powered 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Every time the PC boots, it runs a </a:t>
                      </a:r>
                      <a:r>
                        <a:rPr lang="en-US" sz="1400" i="1" dirty="0"/>
                        <a:t>Power On Self-Test</a:t>
                      </a:r>
                      <a:r>
                        <a:rPr lang="en-US" sz="1400" dirty="0"/>
                        <a:t> (POST) to make sure all of the basic hardware in the system is present and functioning correctly.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If a problem is identified during POST, an error is generated. How the error message is reported to the end user depends upon the motherboard manufacturer. </a:t>
                      </a:r>
                    </a:p>
                    <a:p>
                      <a:endParaRPr lang="en-US" sz="1400" dirty="0"/>
                    </a:p>
                  </a:txBody>
                  <a:tcPr/>
                </a:tc>
                <a:extLst>
                  <a:ext uri="{0D108BD9-81ED-4DB2-BD59-A6C34878D82A}">
                    <a16:rowId xmlns:a16="http://schemas.microsoft.com/office/drawing/2014/main" val="10003"/>
                  </a:ext>
                </a:extLst>
              </a:tr>
            </a:tbl>
          </a:graphicData>
        </a:graphic>
      </p:graphicFrame>
      <p:pic>
        <p:nvPicPr>
          <p:cNvPr id="3" name="Picture 2"/>
          <p:cNvPicPr>
            <a:picLocks noChangeAspect="1"/>
          </p:cNvPicPr>
          <p:nvPr/>
        </p:nvPicPr>
        <p:blipFill>
          <a:blip r:embed="rId3"/>
          <a:stretch>
            <a:fillRect/>
          </a:stretch>
        </p:blipFill>
        <p:spPr>
          <a:xfrm>
            <a:off x="769521" y="1883253"/>
            <a:ext cx="1622382" cy="1310884"/>
          </a:xfrm>
          <a:prstGeom prst="rect">
            <a:avLst/>
          </a:prstGeom>
        </p:spPr>
      </p:pic>
      <p:pic>
        <p:nvPicPr>
          <p:cNvPr id="8" name="Picture 7"/>
          <p:cNvPicPr>
            <a:picLocks noChangeAspect="1"/>
          </p:cNvPicPr>
          <p:nvPr/>
        </p:nvPicPr>
        <p:blipFill>
          <a:blip r:embed="rId4"/>
          <a:stretch>
            <a:fillRect/>
          </a:stretch>
        </p:blipFill>
        <p:spPr>
          <a:xfrm>
            <a:off x="769521" y="4734838"/>
            <a:ext cx="1664693" cy="1245190"/>
          </a:xfrm>
          <a:prstGeom prst="rect">
            <a:avLst/>
          </a:prstGeom>
        </p:spPr>
      </p:pic>
    </p:spTree>
    <p:extLst>
      <p:ext uri="{BB962C8B-B14F-4D97-AF65-F5344CB8AC3E}">
        <p14:creationId xmlns:p14="http://schemas.microsoft.com/office/powerpoint/2010/main" val="4203084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2479" y="174540"/>
            <a:ext cx="7155036" cy="523220"/>
          </a:xfrm>
          <a:prstGeom prst="rect">
            <a:avLst/>
          </a:prstGeom>
          <a:noFill/>
        </p:spPr>
        <p:txBody>
          <a:bodyPr wrap="none" rtlCol="0">
            <a:spAutoFit/>
          </a:bodyPr>
          <a:lstStyle/>
          <a:p>
            <a:r>
              <a:rPr lang="en-US" sz="2800" b="1"/>
              <a:t>3.4 Motherboard Troubleshooting: (continued)</a:t>
            </a:r>
            <a:endParaRPr lang="en-US" sz="2800" b="1" dirty="0"/>
          </a:p>
        </p:txBody>
      </p:sp>
      <p:sp>
        <p:nvSpPr>
          <p:cNvPr id="6" name="TextBox 5"/>
          <p:cNvSpPr txBox="1"/>
          <p:nvPr/>
        </p:nvSpPr>
        <p:spPr>
          <a:xfrm>
            <a:off x="520220" y="697760"/>
            <a:ext cx="11119554" cy="461665"/>
          </a:xfrm>
          <a:prstGeom prst="rect">
            <a:avLst/>
          </a:prstGeom>
          <a:noFill/>
        </p:spPr>
        <p:txBody>
          <a:bodyPr wrap="square" rtlCol="0">
            <a:spAutoFit/>
          </a:bodyPr>
          <a:lstStyle/>
          <a:p>
            <a:r>
              <a:rPr lang="en-US" b="1" dirty="0"/>
              <a:t>Common motherboard issues include those discussed in the following table:</a:t>
            </a:r>
          </a:p>
          <a:p>
            <a:endParaRPr lang="en-US" sz="600" dirty="0"/>
          </a:p>
        </p:txBody>
      </p:sp>
      <p:graphicFrame>
        <p:nvGraphicFramePr>
          <p:cNvPr id="2" name="Table 1"/>
          <p:cNvGraphicFramePr>
            <a:graphicFrameLocks noGrp="1"/>
          </p:cNvGraphicFramePr>
          <p:nvPr>
            <p:extLst>
              <p:ext uri="{D42A27DB-BD31-4B8C-83A1-F6EECF244321}">
                <p14:modId xmlns:p14="http://schemas.microsoft.com/office/powerpoint/2010/main" val="1383437557"/>
              </p:ext>
            </p:extLst>
          </p:nvPr>
        </p:nvGraphicFramePr>
        <p:xfrm>
          <a:off x="520220" y="1159425"/>
          <a:ext cx="10863546" cy="5198609"/>
        </p:xfrm>
        <a:graphic>
          <a:graphicData uri="http://schemas.openxmlformats.org/drawingml/2006/table">
            <a:tbl>
              <a:tblPr firstRow="1" bandRow="1">
                <a:tableStyleId>{5C22544A-7EE6-4342-B048-85BDC9FD1C3A}</a:tableStyleId>
              </a:tblPr>
              <a:tblGrid>
                <a:gridCol w="3325270">
                  <a:extLst>
                    <a:ext uri="{9D8B030D-6E8A-4147-A177-3AD203B41FA5}">
                      <a16:colId xmlns:a16="http://schemas.microsoft.com/office/drawing/2014/main" val="20000"/>
                    </a:ext>
                  </a:extLst>
                </a:gridCol>
                <a:gridCol w="7538276">
                  <a:extLst>
                    <a:ext uri="{9D8B030D-6E8A-4147-A177-3AD203B41FA5}">
                      <a16:colId xmlns:a16="http://schemas.microsoft.com/office/drawing/2014/main" val="20001"/>
                    </a:ext>
                  </a:extLst>
                </a:gridCol>
              </a:tblGrid>
              <a:tr h="370840">
                <a:tc>
                  <a:txBody>
                    <a:bodyPr/>
                    <a:lstStyle/>
                    <a:p>
                      <a:r>
                        <a:rPr lang="en-US" sz="1800" b="1" dirty="0"/>
                        <a:t>Issue</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Description</a:t>
                      </a:r>
                    </a:p>
                  </a:txBody>
                  <a:tcPr/>
                </a:tc>
                <a:extLst>
                  <a:ext uri="{0D108BD9-81ED-4DB2-BD59-A6C34878D82A}">
                    <a16:rowId xmlns:a16="http://schemas.microsoft.com/office/drawing/2014/main" val="10000"/>
                  </a:ext>
                </a:extLst>
              </a:tr>
              <a:tr h="370840">
                <a:tc rowSpan="3">
                  <a:txBody>
                    <a:bodyPr/>
                    <a:lstStyle/>
                    <a:p>
                      <a:r>
                        <a:rPr lang="en-US" dirty="0"/>
                        <a:t>Boot Errors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may be used for POST indicators:</a:t>
                      </a:r>
                    </a:p>
                    <a:p>
                      <a:endParaRPr lang="en-US" dirty="0"/>
                    </a:p>
                  </a:txBody>
                  <a:tcPr/>
                </a:tc>
                <a:extLst>
                  <a:ext uri="{0D108BD9-81ED-4DB2-BD59-A6C34878D82A}">
                    <a16:rowId xmlns:a16="http://schemas.microsoft.com/office/drawing/2014/main" val="10001"/>
                  </a:ext>
                </a:extLst>
              </a:tr>
              <a:tr h="1901689">
                <a:tc vMerge="1">
                  <a:txBody>
                    <a:bodyPr/>
                    <a:lstStyle/>
                    <a:p>
                      <a:endParaRPr lang="en-US" dirty="0"/>
                    </a:p>
                  </a:txBody>
                  <a:tcPr/>
                </a:tc>
                <a:tc>
                  <a:txBody>
                    <a:bodyPr/>
                    <a:lstStyle/>
                    <a:p>
                      <a:pPr marL="342900" lvl="0" indent="-342900">
                        <a:buFont typeface="+mj-lt"/>
                        <a:buAutoNum type="arabicPeriod"/>
                      </a:pPr>
                      <a:r>
                        <a:rPr lang="en-US" dirty="0"/>
                        <a:t>Audible beeps</a:t>
                      </a:r>
                    </a:p>
                    <a:p>
                      <a:pPr marL="342900" lvl="0" indent="-342900">
                        <a:buFont typeface="+mj-lt"/>
                        <a:buAutoNum type="arabicPeriod"/>
                      </a:pPr>
                      <a:endParaRPr lang="en-US" dirty="0"/>
                    </a:p>
                    <a:p>
                      <a:pPr marL="342900" lvl="0" indent="-342900">
                        <a:buFont typeface="+mj-lt"/>
                        <a:buAutoNum type="arabicPeriod"/>
                      </a:pPr>
                      <a:r>
                        <a:rPr lang="en-US" dirty="0"/>
                        <a:t>Numeric codes</a:t>
                      </a:r>
                    </a:p>
                    <a:p>
                      <a:pPr marL="342900" lvl="0" indent="-342900">
                        <a:buFont typeface="+mj-lt"/>
                        <a:buAutoNum type="arabicPeriod"/>
                      </a:pPr>
                      <a:endParaRPr lang="en-US" dirty="0"/>
                    </a:p>
                    <a:p>
                      <a:pPr marL="342900" lvl="0" indent="-342900">
                        <a:buFont typeface="+mj-lt"/>
                        <a:buAutoNum type="arabicPeriod"/>
                      </a:pPr>
                      <a:r>
                        <a:rPr lang="en-US" dirty="0"/>
                        <a:t>Error messages</a:t>
                      </a:r>
                    </a:p>
                    <a:p>
                      <a:endParaRPr lang="en-US" dirty="0"/>
                    </a:p>
                  </a:txBody>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actual codes and messages will vary by manufacturer.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Check the motherboard documentation for specific details.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For example, a numeric 201 error code may indicate a memory problem on some systems, while a 301 error indicates the keyboard did not respond correctly during POST.</a:t>
                      </a:r>
                    </a:p>
                    <a:p>
                      <a:endParaRPr lang="en-US" dirty="0"/>
                    </a:p>
                  </a:txBody>
                  <a:tcPr/>
                </a:tc>
                <a:extLst>
                  <a:ext uri="{0D108BD9-81ED-4DB2-BD59-A6C34878D82A}">
                    <a16:rowId xmlns:a16="http://schemas.microsoft.com/office/drawing/2014/main" val="10003"/>
                  </a:ext>
                </a:extLst>
              </a:tr>
            </a:tbl>
          </a:graphicData>
        </a:graphic>
      </p:graphicFrame>
      <p:pic>
        <p:nvPicPr>
          <p:cNvPr id="3" name="Picture 2"/>
          <p:cNvPicPr>
            <a:picLocks noChangeAspect="1"/>
          </p:cNvPicPr>
          <p:nvPr/>
        </p:nvPicPr>
        <p:blipFill>
          <a:blip r:embed="rId2"/>
          <a:stretch>
            <a:fillRect/>
          </a:stretch>
        </p:blipFill>
        <p:spPr>
          <a:xfrm>
            <a:off x="665671" y="2175327"/>
            <a:ext cx="1426176" cy="1458297"/>
          </a:xfrm>
          <a:prstGeom prst="rect">
            <a:avLst/>
          </a:prstGeom>
        </p:spPr>
      </p:pic>
      <p:pic>
        <p:nvPicPr>
          <p:cNvPr id="7" name="Picture 6"/>
          <p:cNvPicPr>
            <a:picLocks noChangeAspect="1"/>
          </p:cNvPicPr>
          <p:nvPr/>
        </p:nvPicPr>
        <p:blipFill>
          <a:blip r:embed="rId3"/>
          <a:stretch>
            <a:fillRect/>
          </a:stretch>
        </p:blipFill>
        <p:spPr>
          <a:xfrm>
            <a:off x="640393" y="3793023"/>
            <a:ext cx="3018769" cy="1892045"/>
          </a:xfrm>
          <a:prstGeom prst="rect">
            <a:avLst/>
          </a:prstGeom>
        </p:spPr>
      </p:pic>
      <p:pic>
        <p:nvPicPr>
          <p:cNvPr id="9" name="Picture 8"/>
          <p:cNvPicPr>
            <a:picLocks noChangeAspect="1"/>
          </p:cNvPicPr>
          <p:nvPr/>
        </p:nvPicPr>
        <p:blipFill>
          <a:blip r:embed="rId4"/>
          <a:stretch>
            <a:fillRect/>
          </a:stretch>
        </p:blipFill>
        <p:spPr>
          <a:xfrm>
            <a:off x="2217108" y="2191570"/>
            <a:ext cx="1442054" cy="1442054"/>
          </a:xfrm>
          <a:prstGeom prst="rect">
            <a:avLst/>
          </a:prstGeom>
        </p:spPr>
      </p:pic>
    </p:spTree>
    <p:extLst>
      <p:ext uri="{BB962C8B-B14F-4D97-AF65-F5344CB8AC3E}">
        <p14:creationId xmlns:p14="http://schemas.microsoft.com/office/powerpoint/2010/main" val="322479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35391" y="130880"/>
            <a:ext cx="7155036" cy="523220"/>
          </a:xfrm>
          <a:prstGeom prst="rect">
            <a:avLst/>
          </a:prstGeom>
          <a:noFill/>
        </p:spPr>
        <p:txBody>
          <a:bodyPr wrap="none" rtlCol="0">
            <a:spAutoFit/>
          </a:bodyPr>
          <a:lstStyle/>
          <a:p>
            <a:r>
              <a:rPr lang="en-US" sz="2800" b="1" dirty="0"/>
              <a:t>3.4 Motherboard Troubleshooting: (continued)</a:t>
            </a:r>
          </a:p>
        </p:txBody>
      </p:sp>
      <p:sp>
        <p:nvSpPr>
          <p:cNvPr id="6" name="TextBox 5"/>
          <p:cNvSpPr txBox="1"/>
          <p:nvPr/>
        </p:nvSpPr>
        <p:spPr>
          <a:xfrm>
            <a:off x="561316" y="654100"/>
            <a:ext cx="11119554" cy="461665"/>
          </a:xfrm>
          <a:prstGeom prst="rect">
            <a:avLst/>
          </a:prstGeom>
          <a:noFill/>
        </p:spPr>
        <p:txBody>
          <a:bodyPr wrap="square" rtlCol="0">
            <a:spAutoFit/>
          </a:bodyPr>
          <a:lstStyle/>
          <a:p>
            <a:r>
              <a:rPr lang="en-US" b="1" dirty="0"/>
              <a:t>Common motherboard issues include those discussed in the following table:</a:t>
            </a:r>
          </a:p>
          <a:p>
            <a:endParaRPr lang="en-US" sz="600" dirty="0"/>
          </a:p>
        </p:txBody>
      </p:sp>
      <p:graphicFrame>
        <p:nvGraphicFramePr>
          <p:cNvPr id="2" name="Table 1"/>
          <p:cNvGraphicFramePr>
            <a:graphicFrameLocks noGrp="1"/>
          </p:cNvGraphicFramePr>
          <p:nvPr>
            <p:extLst>
              <p:ext uri="{D42A27DB-BD31-4B8C-83A1-F6EECF244321}">
                <p14:modId xmlns:p14="http://schemas.microsoft.com/office/powerpoint/2010/main" val="1563277112"/>
              </p:ext>
            </p:extLst>
          </p:nvPr>
        </p:nvGraphicFramePr>
        <p:xfrm>
          <a:off x="637904" y="1115764"/>
          <a:ext cx="8351983" cy="5254213"/>
        </p:xfrm>
        <a:graphic>
          <a:graphicData uri="http://schemas.openxmlformats.org/drawingml/2006/table">
            <a:tbl>
              <a:tblPr firstRow="1" bandRow="1">
                <a:tableStyleId>{5C22544A-7EE6-4342-B048-85BDC9FD1C3A}</a:tableStyleId>
              </a:tblPr>
              <a:tblGrid>
                <a:gridCol w="1329286">
                  <a:extLst>
                    <a:ext uri="{9D8B030D-6E8A-4147-A177-3AD203B41FA5}">
                      <a16:colId xmlns:a16="http://schemas.microsoft.com/office/drawing/2014/main" val="20000"/>
                    </a:ext>
                  </a:extLst>
                </a:gridCol>
                <a:gridCol w="7022697">
                  <a:extLst>
                    <a:ext uri="{9D8B030D-6E8A-4147-A177-3AD203B41FA5}">
                      <a16:colId xmlns:a16="http://schemas.microsoft.com/office/drawing/2014/main" val="20001"/>
                    </a:ext>
                  </a:extLst>
                </a:gridCol>
              </a:tblGrid>
              <a:tr h="472944">
                <a:tc>
                  <a:txBody>
                    <a:bodyPr/>
                    <a:lstStyle/>
                    <a:p>
                      <a:r>
                        <a:rPr lang="en-US" sz="1600" b="1" dirty="0"/>
                        <a:t>Issue</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Description</a:t>
                      </a:r>
                    </a:p>
                  </a:txBody>
                  <a:tcPr/>
                </a:tc>
                <a:extLst>
                  <a:ext uri="{0D108BD9-81ED-4DB2-BD59-A6C34878D82A}">
                    <a16:rowId xmlns:a16="http://schemas.microsoft.com/office/drawing/2014/main" val="10000"/>
                  </a:ext>
                </a:extLst>
              </a:tr>
              <a:tr h="4781269">
                <a:tc>
                  <a:txBody>
                    <a:bodyPr/>
                    <a:lstStyle/>
                    <a:p>
                      <a:r>
                        <a:rPr lang="en-US" sz="1600" dirty="0"/>
                        <a:t>Boot Errors</a:t>
                      </a:r>
                    </a:p>
                  </a:txBody>
                  <a:tcPr/>
                </a:tc>
                <a:tc>
                  <a:txBody>
                    <a:bodyPr/>
                    <a:lstStyle/>
                    <a:p>
                      <a:r>
                        <a:rPr lang="en-US" sz="1600" dirty="0"/>
                        <a:t>Sometimes, a computer system may experience problems (such as a malfunctioning video adapter) that can prevent error messages from being displayed during POST. </a:t>
                      </a:r>
                    </a:p>
                    <a:p>
                      <a:endParaRPr lang="en-US" sz="1600" dirty="0"/>
                    </a:p>
                    <a:p>
                      <a:r>
                        <a:rPr lang="en-US" sz="1600" dirty="0"/>
                        <a:t>If this is the case, use a </a:t>
                      </a:r>
                      <a:r>
                        <a:rPr lang="en-US" sz="1600" i="1" dirty="0"/>
                        <a:t>POST card</a:t>
                      </a:r>
                      <a:r>
                        <a:rPr lang="en-US" sz="1600" dirty="0"/>
                        <a:t> to access POST error codes. </a:t>
                      </a:r>
                    </a:p>
                    <a:p>
                      <a:endParaRPr lang="en-US" sz="1600" dirty="0"/>
                    </a:p>
                    <a:p>
                      <a:r>
                        <a:rPr lang="en-US" sz="1600" dirty="0"/>
                        <a:t>Most models use an LED display to report any error codes generated during POST. </a:t>
                      </a:r>
                    </a:p>
                    <a:p>
                      <a:endParaRPr lang="en-US" sz="1600" dirty="0"/>
                    </a:p>
                    <a:p>
                      <a:r>
                        <a:rPr lang="en-US" sz="1600" dirty="0"/>
                        <a:t>A POST card is commonly implemented as an expansion board that is inserted into an expansion slot in the motherboard. </a:t>
                      </a:r>
                    </a:p>
                    <a:p>
                      <a:endParaRPr lang="en-US" sz="1600" dirty="0"/>
                    </a:p>
                    <a:p>
                      <a:r>
                        <a:rPr lang="en-US" sz="1600" dirty="0"/>
                        <a:t>However, some POST cards also include a USB interface that allows them to be connected to computers that don’t have expansion slots, such as a notebook system.</a:t>
                      </a:r>
                    </a:p>
                    <a:p>
                      <a:endParaRPr lang="en-US" sz="1600" dirty="0"/>
                    </a:p>
                  </a:txBody>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a:blip r:embed="rId2"/>
          <a:stretch>
            <a:fillRect/>
          </a:stretch>
        </p:blipFill>
        <p:spPr>
          <a:xfrm>
            <a:off x="9066475" y="1115764"/>
            <a:ext cx="2966702" cy="1483351"/>
          </a:xfrm>
          <a:prstGeom prst="rect">
            <a:avLst/>
          </a:prstGeom>
        </p:spPr>
      </p:pic>
      <p:pic>
        <p:nvPicPr>
          <p:cNvPr id="3" name="Picture 2"/>
          <p:cNvPicPr>
            <a:picLocks noChangeAspect="1"/>
          </p:cNvPicPr>
          <p:nvPr/>
        </p:nvPicPr>
        <p:blipFill>
          <a:blip r:embed="rId3"/>
          <a:stretch>
            <a:fillRect/>
          </a:stretch>
        </p:blipFill>
        <p:spPr>
          <a:xfrm rot="5400000">
            <a:off x="8722189" y="3058991"/>
            <a:ext cx="3655273" cy="2966702"/>
          </a:xfrm>
          <a:prstGeom prst="rect">
            <a:avLst/>
          </a:prstGeom>
        </p:spPr>
      </p:pic>
    </p:spTree>
    <p:extLst>
      <p:ext uri="{BB962C8B-B14F-4D97-AF65-F5344CB8AC3E}">
        <p14:creationId xmlns:p14="http://schemas.microsoft.com/office/powerpoint/2010/main" val="545321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51148" y="133444"/>
            <a:ext cx="7155036" cy="523220"/>
          </a:xfrm>
          <a:prstGeom prst="rect">
            <a:avLst/>
          </a:prstGeom>
          <a:noFill/>
        </p:spPr>
        <p:txBody>
          <a:bodyPr wrap="none" rtlCol="0">
            <a:spAutoFit/>
          </a:bodyPr>
          <a:lstStyle/>
          <a:p>
            <a:r>
              <a:rPr lang="en-US" sz="2800" b="1"/>
              <a:t>3.4 Motherboard Troubleshooting: (continued)</a:t>
            </a:r>
            <a:endParaRPr lang="en-US" sz="2800" b="1" dirty="0"/>
          </a:p>
        </p:txBody>
      </p:sp>
      <p:sp>
        <p:nvSpPr>
          <p:cNvPr id="6" name="TextBox 5"/>
          <p:cNvSpPr txBox="1"/>
          <p:nvPr/>
        </p:nvSpPr>
        <p:spPr>
          <a:xfrm>
            <a:off x="540768" y="656664"/>
            <a:ext cx="11119554" cy="369332"/>
          </a:xfrm>
          <a:prstGeom prst="rect">
            <a:avLst/>
          </a:prstGeom>
          <a:noFill/>
        </p:spPr>
        <p:txBody>
          <a:bodyPr wrap="square" rtlCol="0">
            <a:spAutoFit/>
          </a:bodyPr>
          <a:lstStyle/>
          <a:p>
            <a:r>
              <a:rPr lang="en-US" b="1" dirty="0"/>
              <a:t>Common motherboard issues include those discussed in the following table:</a:t>
            </a:r>
          </a:p>
        </p:txBody>
      </p:sp>
      <p:graphicFrame>
        <p:nvGraphicFramePr>
          <p:cNvPr id="2" name="Table 1"/>
          <p:cNvGraphicFramePr>
            <a:graphicFrameLocks noGrp="1"/>
          </p:cNvGraphicFramePr>
          <p:nvPr>
            <p:extLst>
              <p:ext uri="{D42A27DB-BD31-4B8C-83A1-F6EECF244321}">
                <p14:modId xmlns:p14="http://schemas.microsoft.com/office/powerpoint/2010/main" val="1658786583"/>
              </p:ext>
            </p:extLst>
          </p:nvPr>
        </p:nvGraphicFramePr>
        <p:xfrm>
          <a:off x="622960" y="1179884"/>
          <a:ext cx="10483403" cy="4788668"/>
        </p:xfrm>
        <a:graphic>
          <a:graphicData uri="http://schemas.openxmlformats.org/drawingml/2006/table">
            <a:tbl>
              <a:tblPr firstRow="1" bandRow="1">
                <a:tableStyleId>{5C22544A-7EE6-4342-B048-85BDC9FD1C3A}</a:tableStyleId>
              </a:tblPr>
              <a:tblGrid>
                <a:gridCol w="2546125">
                  <a:extLst>
                    <a:ext uri="{9D8B030D-6E8A-4147-A177-3AD203B41FA5}">
                      <a16:colId xmlns:a16="http://schemas.microsoft.com/office/drawing/2014/main" val="20000"/>
                    </a:ext>
                  </a:extLst>
                </a:gridCol>
                <a:gridCol w="7937278">
                  <a:extLst>
                    <a:ext uri="{9D8B030D-6E8A-4147-A177-3AD203B41FA5}">
                      <a16:colId xmlns:a16="http://schemas.microsoft.com/office/drawing/2014/main" val="20001"/>
                    </a:ext>
                  </a:extLst>
                </a:gridCol>
              </a:tblGrid>
              <a:tr h="466421">
                <a:tc>
                  <a:txBody>
                    <a:bodyPr/>
                    <a:lstStyle/>
                    <a:p>
                      <a:r>
                        <a:rPr lang="en-US" sz="1800" b="1" dirty="0"/>
                        <a:t>Issue</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Description</a:t>
                      </a:r>
                    </a:p>
                  </a:txBody>
                  <a:tcPr/>
                </a:tc>
                <a:extLst>
                  <a:ext uri="{0D108BD9-81ED-4DB2-BD59-A6C34878D82A}">
                    <a16:rowId xmlns:a16="http://schemas.microsoft.com/office/drawing/2014/main" val="10000"/>
                  </a:ext>
                </a:extLst>
              </a:tr>
              <a:tr h="1518135">
                <a:tc rowSpan="3">
                  <a:txBody>
                    <a:bodyPr/>
                    <a:lstStyle/>
                    <a:p>
                      <a:r>
                        <a:rPr lang="en-US" dirty="0"/>
                        <a:t>Distended</a:t>
                      </a:r>
                    </a:p>
                  </a:txBody>
                  <a:tcPr/>
                </a:tc>
                <a:tc>
                  <a:txBody>
                    <a:bodyPr/>
                    <a:lstStyle/>
                    <a:p>
                      <a:r>
                        <a:rPr lang="en-US" sz="1600" dirty="0"/>
                        <a:t>Over time, the capacitors on the motherboard may become overstressed or overheated. </a:t>
                      </a:r>
                    </a:p>
                    <a:p>
                      <a:endParaRPr lang="en-US" sz="1600" dirty="0"/>
                    </a:p>
                    <a:p>
                      <a:r>
                        <a:rPr lang="en-US" sz="1600" dirty="0"/>
                        <a:t>When Capacitors this happens, they may bulge or even begin to leak fluid. </a:t>
                      </a:r>
                    </a:p>
                    <a:p>
                      <a:endParaRPr lang="en-US" sz="1600" dirty="0"/>
                    </a:p>
                    <a:p>
                      <a:r>
                        <a:rPr lang="en-US" sz="1600" dirty="0"/>
                        <a:t>Distended capacitors usually fail at some point, causing the motherboard to fail. </a:t>
                      </a:r>
                    </a:p>
                  </a:txBody>
                  <a:tcPr/>
                </a:tc>
                <a:extLst>
                  <a:ext uri="{0D108BD9-81ED-4DB2-BD59-A6C34878D82A}">
                    <a16:rowId xmlns:a16="http://schemas.microsoft.com/office/drawing/2014/main" val="10001"/>
                  </a:ext>
                </a:extLst>
              </a:tr>
              <a:tr h="848977">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For example, if the fans in the power supply spin up when you power on a system, but the motherboard itself doesn't start, it is possible that capacitors on the motherboard have become distended.</a:t>
                      </a:r>
                    </a:p>
                  </a:txBody>
                  <a:tcPr/>
                </a:tc>
                <a:extLst>
                  <a:ext uri="{0D108BD9-81ED-4DB2-BD59-A6C34878D82A}">
                    <a16:rowId xmlns:a16="http://schemas.microsoft.com/office/drawing/2014/main" val="10002"/>
                  </a:ext>
                </a:extLst>
              </a:tr>
              <a:tr h="1955135">
                <a:tc vMerge="1">
                  <a:txBody>
                    <a:bodyPr/>
                    <a:lstStyle/>
                    <a:p>
                      <a:endParaRPr lang="en-US"/>
                    </a:p>
                  </a:txBody>
                  <a:tcPr/>
                </a:tc>
                <a:tc>
                  <a:txBody>
                    <a:bodyPr/>
                    <a:lstStyle/>
                    <a:p>
                      <a:r>
                        <a:rPr lang="en-US" sz="1600" dirty="0"/>
                        <a:t>If this happens, inspect the motherboard and look for capacitors that are swollen on top or</a:t>
                      </a:r>
                      <a:r>
                        <a:rPr lang="en-US" sz="1600" baseline="0" dirty="0"/>
                        <a:t> </a:t>
                      </a:r>
                      <a:r>
                        <a:rPr lang="en-US" sz="1600" dirty="0"/>
                        <a:t>leaking brown liquid. </a:t>
                      </a:r>
                    </a:p>
                    <a:p>
                      <a:endParaRPr lang="en-US" sz="1600" dirty="0"/>
                    </a:p>
                    <a:p>
                      <a:r>
                        <a:rPr lang="en-US" sz="1600" dirty="0"/>
                        <a:t>While it is possible to carefully replace a failed capacitor on the motherboard, it is usually faster and more cost effective to replace the entire motherboard.</a:t>
                      </a:r>
                    </a:p>
                    <a:p>
                      <a:endParaRPr lang="en-US" sz="1600" dirty="0"/>
                    </a:p>
                  </a:txBody>
                  <a:tcPr/>
                </a:tc>
                <a:extLst>
                  <a:ext uri="{0D108BD9-81ED-4DB2-BD59-A6C34878D82A}">
                    <a16:rowId xmlns:a16="http://schemas.microsoft.com/office/drawing/2014/main" val="10003"/>
                  </a:ext>
                </a:extLst>
              </a:tr>
            </a:tbl>
          </a:graphicData>
        </a:graphic>
      </p:graphicFrame>
      <p:pic>
        <p:nvPicPr>
          <p:cNvPr id="5" name="Picture 4"/>
          <p:cNvPicPr>
            <a:picLocks noChangeAspect="1"/>
          </p:cNvPicPr>
          <p:nvPr/>
        </p:nvPicPr>
        <p:blipFill>
          <a:blip r:embed="rId2"/>
          <a:stretch>
            <a:fillRect/>
          </a:stretch>
        </p:blipFill>
        <p:spPr>
          <a:xfrm>
            <a:off x="768089" y="3864018"/>
            <a:ext cx="2183059" cy="1974676"/>
          </a:xfrm>
          <a:prstGeom prst="rect">
            <a:avLst/>
          </a:prstGeom>
        </p:spPr>
      </p:pic>
      <p:pic>
        <p:nvPicPr>
          <p:cNvPr id="7" name="Picture 6"/>
          <p:cNvPicPr>
            <a:picLocks noChangeAspect="1"/>
          </p:cNvPicPr>
          <p:nvPr/>
        </p:nvPicPr>
        <p:blipFill>
          <a:blip r:embed="rId3"/>
          <a:stretch>
            <a:fillRect/>
          </a:stretch>
        </p:blipFill>
        <p:spPr>
          <a:xfrm>
            <a:off x="768089" y="2009209"/>
            <a:ext cx="2217410" cy="1660917"/>
          </a:xfrm>
          <a:prstGeom prst="rect">
            <a:avLst/>
          </a:prstGeom>
        </p:spPr>
      </p:pic>
    </p:spTree>
    <p:extLst>
      <p:ext uri="{BB962C8B-B14F-4D97-AF65-F5344CB8AC3E}">
        <p14:creationId xmlns:p14="http://schemas.microsoft.com/office/powerpoint/2010/main" val="2087052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9777" y="225911"/>
            <a:ext cx="7155036" cy="523220"/>
          </a:xfrm>
          <a:prstGeom prst="rect">
            <a:avLst/>
          </a:prstGeom>
          <a:noFill/>
        </p:spPr>
        <p:txBody>
          <a:bodyPr wrap="none" rtlCol="0">
            <a:spAutoFit/>
          </a:bodyPr>
          <a:lstStyle/>
          <a:p>
            <a:r>
              <a:rPr lang="en-US" sz="2800" b="1"/>
              <a:t>3.4 Motherboard Troubleshooting: (continued)</a:t>
            </a:r>
            <a:endParaRPr lang="en-US" sz="2800" b="1" dirty="0"/>
          </a:p>
        </p:txBody>
      </p:sp>
      <p:sp>
        <p:nvSpPr>
          <p:cNvPr id="6" name="TextBox 5"/>
          <p:cNvSpPr txBox="1"/>
          <p:nvPr/>
        </p:nvSpPr>
        <p:spPr>
          <a:xfrm>
            <a:off x="552492" y="749131"/>
            <a:ext cx="11119554" cy="369332"/>
          </a:xfrm>
          <a:prstGeom prst="rect">
            <a:avLst/>
          </a:prstGeom>
          <a:noFill/>
        </p:spPr>
        <p:txBody>
          <a:bodyPr wrap="square" rtlCol="0">
            <a:spAutoFit/>
          </a:bodyPr>
          <a:lstStyle/>
          <a:p>
            <a:r>
              <a:rPr lang="en-US" b="1" dirty="0"/>
              <a:t>Common motherboard issues include those discussed in the following table:	</a:t>
            </a:r>
            <a:endParaRPr lang="en-US" i="1" dirty="0"/>
          </a:p>
        </p:txBody>
      </p:sp>
      <p:graphicFrame>
        <p:nvGraphicFramePr>
          <p:cNvPr id="2" name="Table 1"/>
          <p:cNvGraphicFramePr>
            <a:graphicFrameLocks noGrp="1"/>
          </p:cNvGraphicFramePr>
          <p:nvPr>
            <p:extLst>
              <p:ext uri="{D42A27DB-BD31-4B8C-83A1-F6EECF244321}">
                <p14:modId xmlns:p14="http://schemas.microsoft.com/office/powerpoint/2010/main" val="4041437140"/>
              </p:ext>
            </p:extLst>
          </p:nvPr>
        </p:nvGraphicFramePr>
        <p:xfrm>
          <a:off x="650398" y="1272351"/>
          <a:ext cx="10923741" cy="5210336"/>
        </p:xfrm>
        <a:graphic>
          <a:graphicData uri="http://schemas.openxmlformats.org/drawingml/2006/table">
            <a:tbl>
              <a:tblPr firstRow="1" bandRow="1">
                <a:tableStyleId>{5C22544A-7EE6-4342-B048-85BDC9FD1C3A}</a:tableStyleId>
              </a:tblPr>
              <a:tblGrid>
                <a:gridCol w="2706577">
                  <a:extLst>
                    <a:ext uri="{9D8B030D-6E8A-4147-A177-3AD203B41FA5}">
                      <a16:colId xmlns:a16="http://schemas.microsoft.com/office/drawing/2014/main" val="20000"/>
                    </a:ext>
                  </a:extLst>
                </a:gridCol>
                <a:gridCol w="1365337">
                  <a:extLst>
                    <a:ext uri="{9D8B030D-6E8A-4147-A177-3AD203B41FA5}">
                      <a16:colId xmlns:a16="http://schemas.microsoft.com/office/drawing/2014/main" val="20001"/>
                    </a:ext>
                  </a:extLst>
                </a:gridCol>
                <a:gridCol w="6851827">
                  <a:extLst>
                    <a:ext uri="{9D8B030D-6E8A-4147-A177-3AD203B41FA5}">
                      <a16:colId xmlns:a16="http://schemas.microsoft.com/office/drawing/2014/main" val="20002"/>
                    </a:ext>
                  </a:extLst>
                </a:gridCol>
              </a:tblGrid>
              <a:tr h="561030">
                <a:tc>
                  <a:txBody>
                    <a:bodyPr/>
                    <a:lstStyle/>
                    <a:p>
                      <a:r>
                        <a:rPr lang="en-US" sz="1600" b="1" dirty="0"/>
                        <a:t>Issue</a:t>
                      </a:r>
                      <a:endParaRPr lang="en-US" sz="1600"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Description</a:t>
                      </a:r>
                    </a:p>
                  </a:txBody>
                  <a:tcPr/>
                </a:tc>
                <a:tc hMerge="1">
                  <a:txBody>
                    <a:bodyPr/>
                    <a:lstStyle/>
                    <a:p>
                      <a:endParaRPr lang="en-US"/>
                    </a:p>
                  </a:txBody>
                  <a:tcPr/>
                </a:tc>
                <a:extLst>
                  <a:ext uri="{0D108BD9-81ED-4DB2-BD59-A6C34878D82A}">
                    <a16:rowId xmlns:a16="http://schemas.microsoft.com/office/drawing/2014/main" val="10000"/>
                  </a:ext>
                </a:extLst>
              </a:tr>
              <a:tr h="876132">
                <a:tc row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Missing BIOS/UEFI</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Settings</a:t>
                      </a:r>
                    </a:p>
                    <a:p>
                      <a:endParaRPr lang="en-US" sz="1600"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A constant source of power is required to store the settings configured in the motherboard</a:t>
                      </a:r>
                      <a:r>
                        <a:rPr lang="en-US" sz="1600" baseline="0" dirty="0"/>
                        <a:t> </a:t>
                      </a:r>
                      <a:r>
                        <a:rPr lang="en-US" sz="1600" dirty="0"/>
                        <a:t>BIOS/UEFI chipset. </a:t>
                      </a:r>
                    </a:p>
                    <a:p>
                      <a:endParaRPr lang="en-US" sz="1600" dirty="0"/>
                    </a:p>
                  </a:txBody>
                  <a:tcPr/>
                </a:tc>
                <a:tc hMerge="1">
                  <a:txBody>
                    <a:bodyPr/>
                    <a:lstStyle/>
                    <a:p>
                      <a:endParaRPr lang="en-US"/>
                    </a:p>
                  </a:txBody>
                  <a:tcPr/>
                </a:tc>
                <a:extLst>
                  <a:ext uri="{0D108BD9-81ED-4DB2-BD59-A6C34878D82A}">
                    <a16:rowId xmlns:a16="http://schemas.microsoft.com/office/drawing/2014/main" val="10001"/>
                  </a:ext>
                </a:extLst>
              </a:tr>
              <a:tr h="610340">
                <a:tc vMerge="1">
                  <a:txBody>
                    <a:bodyPr/>
                    <a:lstStyle/>
                    <a:p>
                      <a:endParaRPr lang="en-US"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The motherboard also needs constant power to keep the system clock running while the system is</a:t>
                      </a:r>
                      <a:r>
                        <a:rPr lang="en-US" sz="1600" baseline="0" dirty="0"/>
                        <a:t> </a:t>
                      </a:r>
                      <a:r>
                        <a:rPr lang="en-US" sz="1600" dirty="0"/>
                        <a:t>powered off. </a:t>
                      </a:r>
                    </a:p>
                  </a:txBody>
                  <a:tcPr/>
                </a:tc>
                <a:tc hMerge="1">
                  <a:txBody>
                    <a:bodyPr/>
                    <a:lstStyle/>
                    <a:p>
                      <a:endParaRPr lang="en-US"/>
                    </a:p>
                  </a:txBody>
                  <a:tcPr/>
                </a:tc>
                <a:extLst>
                  <a:ext uri="{0D108BD9-81ED-4DB2-BD59-A6C34878D82A}">
                    <a16:rowId xmlns:a16="http://schemas.microsoft.com/office/drawing/2014/main" val="10002"/>
                  </a:ext>
                </a:extLst>
              </a:tr>
              <a:tr h="561030">
                <a:tc vMerge="1">
                  <a:txBody>
                    <a:bodyPr/>
                    <a:lstStyle/>
                    <a:p>
                      <a:endParaRPr lang="en-US" dirty="0"/>
                    </a:p>
                  </a:txBody>
                  <a:tcPr/>
                </a:tc>
                <a:tc gridSpan="2">
                  <a:txBody>
                    <a:bodyPr/>
                    <a:lstStyle/>
                    <a:p>
                      <a:r>
                        <a:rPr lang="en-US" sz="1600" dirty="0"/>
                        <a:t>Most motherboards implement a small battery that provides this power. </a:t>
                      </a:r>
                    </a:p>
                  </a:txBody>
                  <a:tcPr/>
                </a:tc>
                <a:tc hMerge="1">
                  <a:txBody>
                    <a:bodyPr/>
                    <a:lstStyle/>
                    <a:p>
                      <a:endParaRPr lang="en-US"/>
                    </a:p>
                  </a:txBody>
                  <a:tcPr/>
                </a:tc>
                <a:extLst>
                  <a:ext uri="{0D108BD9-81ED-4DB2-BD59-A6C34878D82A}">
                    <a16:rowId xmlns:a16="http://schemas.microsoft.com/office/drawing/2014/main" val="10003"/>
                  </a:ext>
                </a:extLst>
              </a:tr>
              <a:tr h="480644">
                <a:tc vMerge="1">
                  <a:txBody>
                    <a:bodyPr/>
                    <a:lstStyle/>
                    <a:p>
                      <a:endParaRPr lang="en-US"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If this battery starts to fail, then the following may occur when the system is powered on:</a:t>
                      </a:r>
                    </a:p>
                  </a:txBody>
                  <a:tcPr/>
                </a:tc>
                <a:tc hMerge="1">
                  <a:txBody>
                    <a:bodyPr/>
                    <a:lstStyle/>
                    <a:p>
                      <a:endParaRPr lang="en-US"/>
                    </a:p>
                  </a:txBody>
                  <a:tcPr/>
                </a:tc>
                <a:extLst>
                  <a:ext uri="{0D108BD9-81ED-4DB2-BD59-A6C34878D82A}">
                    <a16:rowId xmlns:a16="http://schemas.microsoft.com/office/drawing/2014/main" val="10004"/>
                  </a:ext>
                </a:extLst>
              </a:tr>
              <a:tr h="1245028">
                <a:tc vMerge="1">
                  <a:txBody>
                    <a:bodyPr/>
                    <a:lstStyle/>
                    <a:p>
                      <a:endParaRPr lang="en-US" dirty="0"/>
                    </a:p>
                  </a:txBody>
                  <a:tcPr/>
                </a:tc>
                <a:tc gridSpan="2">
                  <a:txBody>
                    <a:bodyPr/>
                    <a:lstStyle/>
                    <a:p>
                      <a:pPr lvl="0"/>
                      <a:r>
                        <a:rPr lang="en-US" sz="1600" dirty="0"/>
                        <a:t>1 - The system clock loses time.</a:t>
                      </a:r>
                    </a:p>
                    <a:p>
                      <a:pPr lvl="0"/>
                      <a:endParaRPr lang="en-US" sz="1600" dirty="0"/>
                    </a:p>
                    <a:p>
                      <a:pPr lvl="0"/>
                      <a:r>
                        <a:rPr lang="en-US" sz="1600" dirty="0"/>
                        <a:t>2 - Settings configured in BIOS/UEFI are lost.</a:t>
                      </a:r>
                    </a:p>
                    <a:p>
                      <a:endParaRPr lang="en-US" sz="1600" dirty="0"/>
                    </a:p>
                  </a:txBody>
                  <a:tcPr/>
                </a:tc>
                <a:tc hMerge="1">
                  <a:txBody>
                    <a:bodyPr/>
                    <a:lstStyle/>
                    <a:p>
                      <a:endParaRPr lang="en-US"/>
                    </a:p>
                  </a:txBody>
                  <a:tcPr/>
                </a:tc>
                <a:extLst>
                  <a:ext uri="{0D108BD9-81ED-4DB2-BD59-A6C34878D82A}">
                    <a16:rowId xmlns:a16="http://schemas.microsoft.com/office/drawing/2014/main" val="10005"/>
                  </a:ext>
                </a:extLst>
              </a:tr>
              <a:tr h="876132">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Note:</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dirty="0"/>
                        <a:t>If this happens, it's likely that the motherboard battery has failed and needs to be replaced.</a:t>
                      </a:r>
                    </a:p>
                    <a:p>
                      <a:endParaRPr lang="en-US" sz="1600" dirty="0"/>
                    </a:p>
                  </a:txBody>
                  <a:tcPr/>
                </a:tc>
                <a:extLst>
                  <a:ext uri="{0D108BD9-81ED-4DB2-BD59-A6C34878D82A}">
                    <a16:rowId xmlns:a16="http://schemas.microsoft.com/office/drawing/2014/main" val="10006"/>
                  </a:ext>
                </a:extLst>
              </a:tr>
            </a:tbl>
          </a:graphicData>
        </a:graphic>
      </p:graphicFrame>
      <p:pic>
        <p:nvPicPr>
          <p:cNvPr id="8" name="Picture 7"/>
          <p:cNvPicPr>
            <a:picLocks noChangeAspect="1"/>
          </p:cNvPicPr>
          <p:nvPr/>
        </p:nvPicPr>
        <p:blipFill>
          <a:blip r:embed="rId2"/>
          <a:stretch>
            <a:fillRect/>
          </a:stretch>
        </p:blipFill>
        <p:spPr>
          <a:xfrm>
            <a:off x="760433" y="2456235"/>
            <a:ext cx="2430689" cy="1534265"/>
          </a:xfrm>
          <a:prstGeom prst="rect">
            <a:avLst/>
          </a:prstGeom>
        </p:spPr>
      </p:pic>
      <p:pic>
        <p:nvPicPr>
          <p:cNvPr id="11" name="Picture 10"/>
          <p:cNvPicPr>
            <a:picLocks noChangeAspect="1"/>
          </p:cNvPicPr>
          <p:nvPr/>
        </p:nvPicPr>
        <p:blipFill>
          <a:blip r:embed="rId3"/>
          <a:stretch>
            <a:fillRect/>
          </a:stretch>
        </p:blipFill>
        <p:spPr>
          <a:xfrm>
            <a:off x="760433" y="4114171"/>
            <a:ext cx="2430689" cy="2171416"/>
          </a:xfrm>
          <a:prstGeom prst="rect">
            <a:avLst/>
          </a:prstGeom>
        </p:spPr>
      </p:pic>
    </p:spTree>
    <p:extLst>
      <p:ext uri="{BB962C8B-B14F-4D97-AF65-F5344CB8AC3E}">
        <p14:creationId xmlns:p14="http://schemas.microsoft.com/office/powerpoint/2010/main" val="2492308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5510" y="112895"/>
            <a:ext cx="7155036" cy="523220"/>
          </a:xfrm>
          <a:prstGeom prst="rect">
            <a:avLst/>
          </a:prstGeom>
          <a:noFill/>
        </p:spPr>
        <p:txBody>
          <a:bodyPr wrap="none" rtlCol="0">
            <a:spAutoFit/>
          </a:bodyPr>
          <a:lstStyle/>
          <a:p>
            <a:r>
              <a:rPr lang="en-US" sz="2800" b="1"/>
              <a:t>3.4 Motherboard Troubleshooting: (continued)</a:t>
            </a:r>
            <a:endParaRPr lang="en-US" sz="2800" b="1" dirty="0"/>
          </a:p>
        </p:txBody>
      </p:sp>
      <p:sp>
        <p:nvSpPr>
          <p:cNvPr id="6" name="TextBox 5"/>
          <p:cNvSpPr txBox="1"/>
          <p:nvPr/>
        </p:nvSpPr>
        <p:spPr>
          <a:xfrm>
            <a:off x="542248" y="636115"/>
            <a:ext cx="11119554" cy="307777"/>
          </a:xfrm>
          <a:prstGeom prst="rect">
            <a:avLst/>
          </a:prstGeom>
          <a:noFill/>
        </p:spPr>
        <p:txBody>
          <a:bodyPr wrap="square" rtlCol="0">
            <a:spAutoFit/>
          </a:bodyPr>
          <a:lstStyle/>
          <a:p>
            <a:r>
              <a:rPr lang="en-US" sz="1400" b="1" dirty="0"/>
              <a:t>Common motherboard issues include those discussed in the following table:</a:t>
            </a:r>
            <a:r>
              <a:rPr lang="en-US" sz="1400" dirty="0"/>
              <a:t>	</a:t>
            </a:r>
          </a:p>
        </p:txBody>
      </p:sp>
      <p:graphicFrame>
        <p:nvGraphicFramePr>
          <p:cNvPr id="2" name="Table 1"/>
          <p:cNvGraphicFramePr>
            <a:graphicFrameLocks noGrp="1"/>
          </p:cNvGraphicFramePr>
          <p:nvPr>
            <p:extLst>
              <p:ext uri="{D42A27DB-BD31-4B8C-83A1-F6EECF244321}">
                <p14:modId xmlns:p14="http://schemas.microsoft.com/office/powerpoint/2010/main" val="1966485637"/>
              </p:ext>
            </p:extLst>
          </p:nvPr>
        </p:nvGraphicFramePr>
        <p:xfrm>
          <a:off x="542248" y="1024351"/>
          <a:ext cx="10798139" cy="5308600"/>
        </p:xfrm>
        <a:graphic>
          <a:graphicData uri="http://schemas.openxmlformats.org/drawingml/2006/table">
            <a:tbl>
              <a:tblPr firstRow="1" bandRow="1">
                <a:tableStyleId>{5C22544A-7EE6-4342-B048-85BDC9FD1C3A}</a:tableStyleId>
              </a:tblPr>
              <a:tblGrid>
                <a:gridCol w="1235181">
                  <a:extLst>
                    <a:ext uri="{9D8B030D-6E8A-4147-A177-3AD203B41FA5}">
                      <a16:colId xmlns:a16="http://schemas.microsoft.com/office/drawing/2014/main" val="20000"/>
                    </a:ext>
                  </a:extLst>
                </a:gridCol>
                <a:gridCol w="4781479">
                  <a:extLst>
                    <a:ext uri="{9D8B030D-6E8A-4147-A177-3AD203B41FA5}">
                      <a16:colId xmlns:a16="http://schemas.microsoft.com/office/drawing/2014/main" val="20001"/>
                    </a:ext>
                  </a:extLst>
                </a:gridCol>
                <a:gridCol w="4781479">
                  <a:extLst>
                    <a:ext uri="{9D8B030D-6E8A-4147-A177-3AD203B41FA5}">
                      <a16:colId xmlns:a16="http://schemas.microsoft.com/office/drawing/2014/main" val="20002"/>
                    </a:ext>
                  </a:extLst>
                </a:gridCol>
              </a:tblGrid>
              <a:tr h="370840">
                <a:tc>
                  <a:txBody>
                    <a:bodyPr/>
                    <a:lstStyle/>
                    <a:p>
                      <a:r>
                        <a:rPr lang="en-US" sz="1300" b="1" dirty="0"/>
                        <a:t>Issue</a:t>
                      </a:r>
                      <a:endParaRPr lang="en-US" sz="1300"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t>Description</a:t>
                      </a:r>
                    </a:p>
                  </a:txBody>
                  <a:tcPr/>
                </a:tc>
                <a:tc hMerge="1">
                  <a:txBody>
                    <a:bodyPr/>
                    <a:lstStyle/>
                    <a:p>
                      <a:endParaRPr lang="en-US"/>
                    </a:p>
                  </a:txBody>
                  <a:tcPr/>
                </a:tc>
                <a:extLst>
                  <a:ext uri="{0D108BD9-81ED-4DB2-BD59-A6C34878D82A}">
                    <a16:rowId xmlns:a16="http://schemas.microsoft.com/office/drawing/2014/main" val="10000"/>
                  </a:ext>
                </a:extLst>
              </a:tr>
              <a:tr h="370840">
                <a:tc rowSpan="2">
                  <a:txBody>
                    <a:bodyPr/>
                    <a:lstStyle/>
                    <a:p>
                      <a:r>
                        <a:rPr lang="en-US" sz="1300" dirty="0"/>
                        <a:t>Overheating</a:t>
                      </a:r>
                    </a:p>
                  </a:txBody>
                  <a:tcPr/>
                </a:tc>
                <a:tc gridSpan="2">
                  <a:txBody>
                    <a:bodyPr/>
                    <a:lstStyle/>
                    <a:p>
                      <a:r>
                        <a:rPr lang="en-US" sz="1300" dirty="0"/>
                        <a:t>Internal system components within a computer generate a great deal of heat that must be</a:t>
                      </a:r>
                      <a:r>
                        <a:rPr lang="en-US" sz="1300" baseline="0" dirty="0"/>
                        <a:t> </a:t>
                      </a:r>
                      <a:r>
                        <a:rPr lang="en-US" sz="1300" dirty="0"/>
                        <a:t>dissipated. Overheating causes premature component failure. </a:t>
                      </a:r>
                    </a:p>
                  </a:txBody>
                  <a:tcPr/>
                </a:tc>
                <a:tc hMerge="1">
                  <a:txBody>
                    <a:bodyPr/>
                    <a:lstStyle/>
                    <a:p>
                      <a:endParaRPr lang="en-US"/>
                    </a:p>
                  </a:txBody>
                  <a:tcPr/>
                </a:tc>
                <a:extLst>
                  <a:ext uri="{0D108BD9-81ED-4DB2-BD59-A6C34878D82A}">
                    <a16:rowId xmlns:a16="http://schemas.microsoft.com/office/drawing/2014/main" val="10001"/>
                  </a:ext>
                </a:extLst>
              </a:tr>
              <a:tr h="370840">
                <a:tc vMerge="1">
                  <a:txBody>
                    <a:bodyPr/>
                    <a:lstStyle/>
                    <a:p>
                      <a:endParaRPr lang="en-US" sz="1300" dirty="0"/>
                    </a:p>
                  </a:txBody>
                  <a:tcPr/>
                </a:tc>
                <a:tc>
                  <a:txBody>
                    <a:bodyPr/>
                    <a:lstStyle/>
                    <a:p>
                      <a:pPr marL="342900" indent="-342900">
                        <a:buFont typeface="+mj-lt"/>
                        <a:buAutoNum type="arabicPeriod"/>
                      </a:pPr>
                      <a:r>
                        <a:rPr lang="en-US" sz="1300" dirty="0"/>
                        <a:t>Overheating could be caused by several conditions:</a:t>
                      </a:r>
                    </a:p>
                    <a:p>
                      <a:pPr marL="342900" lvl="0" indent="-342900">
                        <a:buFont typeface="+mj-lt"/>
                        <a:buAutoNum type="arabicPeriod"/>
                      </a:pPr>
                      <a:endParaRPr lang="en-US" sz="1300" dirty="0"/>
                    </a:p>
                    <a:p>
                      <a:pPr marL="342900" lvl="0" indent="-342900">
                        <a:buFont typeface="+mj-lt"/>
                        <a:buAutoNum type="arabicPeriod"/>
                      </a:pPr>
                      <a:r>
                        <a:rPr lang="en-US" sz="1300" dirty="0"/>
                        <a:t>Inadequate air flow. This may be the result of an inadequate number of fans in the system or fans that are too small. In this situation, additional fans can be added to the system to increase air flow.</a:t>
                      </a:r>
                    </a:p>
                    <a:p>
                      <a:pPr marL="342900" indent="-342900">
                        <a:buFont typeface="+mj-lt"/>
                        <a:buAutoNum type="arabicPeriod"/>
                      </a:pPr>
                      <a:endParaRPr lang="en-US" sz="1300" dirty="0"/>
                    </a:p>
                    <a:p>
                      <a:pPr marL="342900" indent="-342900">
                        <a:buFont typeface="+mj-lt"/>
                        <a:buAutoNum type="arabicPeriod"/>
                      </a:pPr>
                      <a:r>
                        <a:rPr lang="en-US" sz="1300" dirty="0"/>
                        <a:t>Improperly installed fans. Fans must be oriented to force air through the system in the same direction, otherwise they may fight against each other and prevent air from flowing properly.</a:t>
                      </a:r>
                    </a:p>
                    <a:p>
                      <a:pPr marL="342900" lvl="0" indent="-342900">
                        <a:buFont typeface="+mj-lt"/>
                        <a:buAutoNum type="arabicPeriod"/>
                      </a:pPr>
                      <a:endParaRPr lang="en-US" sz="1300" dirty="0"/>
                    </a:p>
                    <a:p>
                      <a:pPr marL="342900" lvl="0" indent="-342900">
                        <a:buFont typeface="+mj-lt"/>
                        <a:buAutoNum type="arabicPeriod"/>
                      </a:pPr>
                      <a:r>
                        <a:rPr lang="en-US" sz="1300" dirty="0"/>
                        <a:t>Failing fans. </a:t>
                      </a:r>
                    </a:p>
                    <a:p>
                      <a:pPr marL="342900" lvl="0" indent="-342900">
                        <a:buFont typeface="+mj-lt"/>
                        <a:buAutoNum type="arabicPeriod"/>
                      </a:pPr>
                      <a:endParaRPr lang="en-US" sz="1300" dirty="0"/>
                    </a:p>
                    <a:p>
                      <a:pPr marL="800100" lvl="1" indent="-342900">
                        <a:buFont typeface="Arial" charset="0"/>
                        <a:buChar char="•"/>
                      </a:pPr>
                      <a:r>
                        <a:rPr lang="en-US" sz="1300" dirty="0"/>
                        <a:t>A failing fan moves less air than a properly functioning fan. </a:t>
                      </a:r>
                    </a:p>
                    <a:p>
                      <a:pPr marL="800100" lvl="1" indent="-342900">
                        <a:buFont typeface="Arial" charset="0"/>
                        <a:buChar char="•"/>
                      </a:pPr>
                      <a:endParaRPr lang="en-US" sz="1300" dirty="0"/>
                    </a:p>
                    <a:p>
                      <a:pPr marL="800100" lvl="1" indent="-342900">
                        <a:buFont typeface="Arial" charset="0"/>
                        <a:buChar char="•"/>
                      </a:pPr>
                      <a:r>
                        <a:rPr lang="en-US" sz="1300" dirty="0"/>
                        <a:t>It's not uncommon for a failing fan to generate a screeching noise that is caused by worn parts within the fan assembly. </a:t>
                      </a:r>
                    </a:p>
                    <a:p>
                      <a:pPr marL="800100" lvl="1" indent="-342900">
                        <a:buFont typeface="Arial" charset="0"/>
                        <a:buChar char="•"/>
                      </a:pPr>
                      <a:r>
                        <a:rPr lang="en-US" sz="1300" dirty="0"/>
                        <a:t>This condition can be fixed by replacing the failing fan.</a:t>
                      </a:r>
                    </a:p>
                    <a:p>
                      <a:pPr marL="457200" lvl="1" indent="0">
                        <a:buFont typeface="Arial" charset="0"/>
                        <a:buNone/>
                      </a:pPr>
                      <a:r>
                        <a:rPr lang="en-US" sz="1300" dirty="0"/>
                        <a:t>		</a:t>
                      </a:r>
                    </a:p>
                    <a:p>
                      <a:endParaRPr lang="en-US" sz="1300" dirty="0"/>
                    </a:p>
                  </a:txBody>
                  <a:tcPr/>
                </a:tc>
                <a:tc>
                  <a:txBody>
                    <a:bodyPr/>
                    <a:lstStyle/>
                    <a:p>
                      <a:pPr marL="342900" indent="-342900">
                        <a:buFont typeface="+mj-lt"/>
                        <a:buAutoNum type="arabicPeriod" startAt="5"/>
                      </a:pPr>
                      <a:r>
                        <a:rPr lang="en-US" sz="1300" dirty="0"/>
                        <a:t>Dust buildup. Excessive dust within the system can block air flow and cause overheating. </a:t>
                      </a:r>
                    </a:p>
                    <a:p>
                      <a:pPr marL="342900" indent="-342900">
                        <a:buFont typeface="+mj-lt"/>
                        <a:buAutoNum type="arabicPeriod" startAt="5"/>
                      </a:pPr>
                      <a:endParaRPr lang="en-US" sz="1300" dirty="0"/>
                    </a:p>
                    <a:p>
                      <a:pPr marL="800100" lvl="1" indent="-342900">
                        <a:buFont typeface="Arial" charset="0"/>
                        <a:buChar char="•"/>
                      </a:pPr>
                      <a:r>
                        <a:rPr lang="en-US" sz="1300" dirty="0"/>
                        <a:t>Use compressed air or an anti-static vacuum to remove dust buildup.</a:t>
                      </a:r>
                    </a:p>
                    <a:p>
                      <a:pPr marL="0" lvl="0" indent="0">
                        <a:buFont typeface="+mj-lt"/>
                        <a:buNone/>
                      </a:pPr>
                      <a:r>
                        <a:rPr lang="en-US" sz="1300" dirty="0"/>
                        <a:t>		</a:t>
                      </a:r>
                    </a:p>
                    <a:p>
                      <a:pPr marL="342900" lvl="0" indent="-342900">
                        <a:buFont typeface="+mj-lt"/>
                        <a:buAutoNum type="arabicPeriod" startAt="6"/>
                      </a:pPr>
                      <a:r>
                        <a:rPr lang="en-US" sz="1300" dirty="0"/>
                        <a:t>Environmental heat. If the air temperature outside the computer is already overly-warm, then the temperature inside will be overly-warm as well. </a:t>
                      </a:r>
                    </a:p>
                    <a:p>
                      <a:pPr marL="285750" lvl="0" indent="-285750">
                        <a:buFont typeface="Arial" charset="0"/>
                        <a:buChar char="•"/>
                      </a:pPr>
                      <a:endParaRPr lang="en-US" sz="1300" dirty="0"/>
                    </a:p>
                    <a:p>
                      <a:pPr marL="742950" lvl="1" indent="-285750">
                        <a:buFont typeface="Arial" charset="0"/>
                        <a:buChar char="•"/>
                      </a:pPr>
                      <a:r>
                        <a:rPr lang="en-US" sz="1300" dirty="0"/>
                        <a:t>A properly balanced HVAC system must be implemented in the work area to remove excess heat from the environment.</a:t>
                      </a:r>
                    </a:p>
                    <a:p>
                      <a:endParaRPr lang="en-US" sz="1300" dirty="0"/>
                    </a:p>
                  </a:txBody>
                  <a:tcPr/>
                </a:tc>
                <a:extLst>
                  <a:ext uri="{0D108BD9-81ED-4DB2-BD59-A6C34878D82A}">
                    <a16:rowId xmlns:a16="http://schemas.microsoft.com/office/drawing/2014/main" val="10002"/>
                  </a:ext>
                </a:extLst>
              </a:tr>
            </a:tbl>
          </a:graphicData>
        </a:graphic>
      </p:graphicFrame>
      <p:pic>
        <p:nvPicPr>
          <p:cNvPr id="8" name="Picture 7"/>
          <p:cNvPicPr>
            <a:picLocks noChangeAspect="1"/>
          </p:cNvPicPr>
          <p:nvPr/>
        </p:nvPicPr>
        <p:blipFill>
          <a:blip r:embed="rId2"/>
          <a:stretch>
            <a:fillRect/>
          </a:stretch>
        </p:blipFill>
        <p:spPr>
          <a:xfrm>
            <a:off x="6851736" y="4609442"/>
            <a:ext cx="4133589" cy="1619300"/>
          </a:xfrm>
          <a:prstGeom prst="rect">
            <a:avLst/>
          </a:prstGeom>
        </p:spPr>
      </p:pic>
    </p:spTree>
    <p:extLst>
      <p:ext uri="{BB962C8B-B14F-4D97-AF65-F5344CB8AC3E}">
        <p14:creationId xmlns:p14="http://schemas.microsoft.com/office/powerpoint/2010/main" val="3427472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66214" y="92347"/>
            <a:ext cx="7155036" cy="523220"/>
          </a:xfrm>
          <a:prstGeom prst="rect">
            <a:avLst/>
          </a:prstGeom>
          <a:noFill/>
        </p:spPr>
        <p:txBody>
          <a:bodyPr wrap="none" rtlCol="0">
            <a:spAutoFit/>
          </a:bodyPr>
          <a:lstStyle/>
          <a:p>
            <a:r>
              <a:rPr lang="en-US" sz="2800" b="1"/>
              <a:t>3.4 Motherboard Troubleshooting: (continued)</a:t>
            </a:r>
            <a:endParaRPr lang="en-US" sz="2800" b="1" dirty="0"/>
          </a:p>
        </p:txBody>
      </p:sp>
      <p:sp>
        <p:nvSpPr>
          <p:cNvPr id="6" name="TextBox 5"/>
          <p:cNvSpPr txBox="1"/>
          <p:nvPr/>
        </p:nvSpPr>
        <p:spPr>
          <a:xfrm>
            <a:off x="536223" y="615567"/>
            <a:ext cx="11119554" cy="369332"/>
          </a:xfrm>
          <a:prstGeom prst="rect">
            <a:avLst/>
          </a:prstGeom>
          <a:noFill/>
        </p:spPr>
        <p:txBody>
          <a:bodyPr wrap="square" rtlCol="0">
            <a:spAutoFit/>
          </a:bodyPr>
          <a:lstStyle/>
          <a:p>
            <a:r>
              <a:rPr lang="en-US" b="1" dirty="0"/>
              <a:t>Common motherboard issues include those discussed in the following table:</a:t>
            </a:r>
          </a:p>
        </p:txBody>
      </p:sp>
      <p:graphicFrame>
        <p:nvGraphicFramePr>
          <p:cNvPr id="2" name="Table 1"/>
          <p:cNvGraphicFramePr>
            <a:graphicFrameLocks noGrp="1"/>
          </p:cNvGraphicFramePr>
          <p:nvPr>
            <p:extLst>
              <p:ext uri="{D42A27DB-BD31-4B8C-83A1-F6EECF244321}">
                <p14:modId xmlns:p14="http://schemas.microsoft.com/office/powerpoint/2010/main" val="2049667732"/>
              </p:ext>
            </p:extLst>
          </p:nvPr>
        </p:nvGraphicFramePr>
        <p:xfrm>
          <a:off x="536223" y="984899"/>
          <a:ext cx="11119554" cy="5095240"/>
        </p:xfrm>
        <a:graphic>
          <a:graphicData uri="http://schemas.openxmlformats.org/drawingml/2006/table">
            <a:tbl>
              <a:tblPr firstRow="1" bandRow="1">
                <a:tableStyleId>{5C22544A-7EE6-4342-B048-85BDC9FD1C3A}</a:tableStyleId>
              </a:tblPr>
              <a:tblGrid>
                <a:gridCol w="3172748">
                  <a:extLst>
                    <a:ext uri="{9D8B030D-6E8A-4147-A177-3AD203B41FA5}">
                      <a16:colId xmlns:a16="http://schemas.microsoft.com/office/drawing/2014/main" val="20000"/>
                    </a:ext>
                  </a:extLst>
                </a:gridCol>
                <a:gridCol w="7946806">
                  <a:extLst>
                    <a:ext uri="{9D8B030D-6E8A-4147-A177-3AD203B41FA5}">
                      <a16:colId xmlns:a16="http://schemas.microsoft.com/office/drawing/2014/main" val="20001"/>
                    </a:ext>
                  </a:extLst>
                </a:gridCol>
              </a:tblGrid>
              <a:tr h="370840">
                <a:tc>
                  <a:txBody>
                    <a:bodyPr/>
                    <a:lstStyle/>
                    <a:p>
                      <a:r>
                        <a:rPr lang="en-US" sz="1400" b="1" dirty="0"/>
                        <a:t>Issue</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txBody>
                  <a:tcPr/>
                </a:tc>
                <a:extLst>
                  <a:ext uri="{0D108BD9-81ED-4DB2-BD59-A6C34878D82A}">
                    <a16:rowId xmlns:a16="http://schemas.microsoft.com/office/drawing/2014/main" val="10000"/>
                  </a:ext>
                </a:extLst>
              </a:tr>
              <a:tr h="370840">
                <a:tc rowSpan="5">
                  <a:txBody>
                    <a:bodyPr/>
                    <a:lstStyle/>
                    <a:p>
                      <a:r>
                        <a:rPr lang="en-US" sz="1400" dirty="0"/>
                        <a:t>Overheating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The internal temperature of computer systems should be monitored.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Most motherboards include</a:t>
                      </a:r>
                      <a:r>
                        <a:rPr lang="en-US" sz="1400" baseline="0" dirty="0"/>
                        <a:t> </a:t>
                      </a:r>
                      <a:r>
                        <a:rPr lang="en-US" sz="1400" dirty="0"/>
                        <a:t>several sensors that can be used to monitor the system temperature.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Usually, the current</a:t>
                      </a:r>
                      <a:r>
                        <a:rPr lang="en-US" sz="1400" baseline="0" dirty="0"/>
                        <a:t> </a:t>
                      </a:r>
                      <a:r>
                        <a:rPr lang="en-US" sz="1400" dirty="0"/>
                        <a:t>temperature can be viewed within the BIOS/UEFI setup. </a:t>
                      </a:r>
                    </a:p>
                    <a:p>
                      <a:endParaRPr lang="en-US" sz="1400" dirty="0"/>
                    </a:p>
                  </a:txBody>
                  <a:tcPr/>
                </a:tc>
                <a:extLst>
                  <a:ext uri="{0D108BD9-81ED-4DB2-BD59-A6C34878D82A}">
                    <a16:rowId xmlns:a16="http://schemas.microsoft.com/office/drawing/2014/main" val="10001"/>
                  </a:ext>
                </a:extLst>
              </a:tr>
              <a:tr h="370840">
                <a:tc vMerge="1">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There are also software applications available that can read the current temperature values from the sensors and display them on screen. </a:t>
                      </a:r>
                    </a:p>
                    <a:p>
                      <a:endParaRPr lang="en-US" sz="1400" dirty="0"/>
                    </a:p>
                  </a:txBody>
                  <a:tcPr/>
                </a:tc>
                <a:extLst>
                  <a:ext uri="{0D108BD9-81ED-4DB2-BD59-A6C34878D82A}">
                    <a16:rowId xmlns:a16="http://schemas.microsoft.com/office/drawing/2014/main" val="10002"/>
                  </a:ext>
                </a:extLst>
              </a:tr>
              <a:tr h="370840">
                <a:tc vMerge="1">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Unlike using a BIOS/UEFI monitoring utility, these tools allow the temperature to be monitored</a:t>
                      </a:r>
                      <a:r>
                        <a:rPr lang="en-US" sz="1400" baseline="0" dirty="0"/>
                        <a:t> </a:t>
                      </a:r>
                      <a:r>
                        <a:rPr lang="en-US" sz="1400" dirty="0"/>
                        <a:t>dynamically while the system is in use.</a:t>
                      </a:r>
                    </a:p>
                    <a:p>
                      <a:endParaRPr lang="en-US" sz="1400" dirty="0"/>
                    </a:p>
                  </a:txBody>
                  <a:tcPr/>
                </a:tc>
                <a:extLst>
                  <a:ext uri="{0D108BD9-81ED-4DB2-BD59-A6C34878D82A}">
                    <a16:rowId xmlns:a16="http://schemas.microsoft.com/office/drawing/2014/main" val="10003"/>
                  </a:ext>
                </a:extLst>
              </a:tr>
              <a:tr h="370840">
                <a:tc vMerge="1">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Most motherboards include a thermal shutdown feature.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If the system temperature rises too</a:t>
                      </a:r>
                      <a:r>
                        <a:rPr lang="en-US" sz="1400" baseline="0" dirty="0">
                          <a:solidFill>
                            <a:srgbClr val="FF0000"/>
                          </a:solidFill>
                        </a:rPr>
                        <a:t> </a:t>
                      </a:r>
                      <a:r>
                        <a:rPr lang="en-US" sz="1400" dirty="0">
                          <a:solidFill>
                            <a:srgbClr val="FF0000"/>
                          </a:solidFill>
                        </a:rPr>
                        <a:t>high, the thermal shutdown feature immediately shuts the computer down to prevent</a:t>
                      </a:r>
                      <a:r>
                        <a:rPr lang="en-US" sz="1400" baseline="0" dirty="0">
                          <a:solidFill>
                            <a:srgbClr val="FF0000"/>
                          </a:solidFill>
                        </a:rPr>
                        <a:t> </a:t>
                      </a:r>
                      <a:r>
                        <a:rPr lang="en-US" sz="1400" dirty="0">
                          <a:solidFill>
                            <a:srgbClr val="FF0000"/>
                          </a:solidFill>
                        </a:rPr>
                        <a:t>component damage. </a:t>
                      </a:r>
                    </a:p>
                    <a:p>
                      <a:endParaRPr lang="en-US" sz="1400" dirty="0"/>
                    </a:p>
                  </a:txBody>
                  <a:tcPr/>
                </a:tc>
                <a:extLst>
                  <a:ext uri="{0D108BD9-81ED-4DB2-BD59-A6C34878D82A}">
                    <a16:rowId xmlns:a16="http://schemas.microsoft.com/office/drawing/2014/main" val="10004"/>
                  </a:ext>
                </a:extLst>
              </a:tr>
              <a:tr h="370840">
                <a:tc vMerge="1">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However, it typically does not shut the system down cleanly, so there is a risk of data corruption if this happens.</a:t>
                      </a:r>
                    </a:p>
                    <a:p>
                      <a:endParaRPr lang="en-US" sz="1400" dirty="0"/>
                    </a:p>
                  </a:txBody>
                  <a:tcPr/>
                </a:tc>
                <a:extLst>
                  <a:ext uri="{0D108BD9-81ED-4DB2-BD59-A6C34878D82A}">
                    <a16:rowId xmlns:a16="http://schemas.microsoft.com/office/drawing/2014/main" val="10005"/>
                  </a:ext>
                </a:extLst>
              </a:tr>
            </a:tbl>
          </a:graphicData>
        </a:graphic>
      </p:graphicFrame>
      <p:pic>
        <p:nvPicPr>
          <p:cNvPr id="3" name="Picture 2"/>
          <p:cNvPicPr>
            <a:picLocks noChangeAspect="1"/>
          </p:cNvPicPr>
          <p:nvPr/>
        </p:nvPicPr>
        <p:blipFill>
          <a:blip r:embed="rId2"/>
          <a:stretch>
            <a:fillRect/>
          </a:stretch>
        </p:blipFill>
        <p:spPr>
          <a:xfrm>
            <a:off x="734686" y="1933416"/>
            <a:ext cx="2701928" cy="1626766"/>
          </a:xfrm>
          <a:prstGeom prst="rect">
            <a:avLst/>
          </a:prstGeom>
        </p:spPr>
      </p:pic>
      <p:pic>
        <p:nvPicPr>
          <p:cNvPr id="5" name="Picture 4"/>
          <p:cNvPicPr>
            <a:picLocks noChangeAspect="1"/>
          </p:cNvPicPr>
          <p:nvPr/>
        </p:nvPicPr>
        <p:blipFill>
          <a:blip r:embed="rId3"/>
          <a:stretch>
            <a:fillRect/>
          </a:stretch>
        </p:blipFill>
        <p:spPr>
          <a:xfrm>
            <a:off x="734686" y="3839042"/>
            <a:ext cx="2701928" cy="1962237"/>
          </a:xfrm>
          <a:prstGeom prst="rect">
            <a:avLst/>
          </a:prstGeom>
        </p:spPr>
      </p:pic>
    </p:spTree>
    <p:extLst>
      <p:ext uri="{BB962C8B-B14F-4D97-AF65-F5344CB8AC3E}">
        <p14:creationId xmlns:p14="http://schemas.microsoft.com/office/powerpoint/2010/main" val="8204277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35391" y="133443"/>
            <a:ext cx="7155036" cy="523220"/>
          </a:xfrm>
          <a:prstGeom prst="rect">
            <a:avLst/>
          </a:prstGeom>
          <a:noFill/>
        </p:spPr>
        <p:txBody>
          <a:bodyPr wrap="none" rtlCol="0">
            <a:spAutoFit/>
          </a:bodyPr>
          <a:lstStyle/>
          <a:p>
            <a:r>
              <a:rPr lang="en-US" sz="2800" b="1"/>
              <a:t>3.4 Motherboard Troubleshooting: (continued)</a:t>
            </a:r>
            <a:endParaRPr lang="en-US" sz="2800" b="1" dirty="0"/>
          </a:p>
        </p:txBody>
      </p:sp>
      <p:sp>
        <p:nvSpPr>
          <p:cNvPr id="6" name="TextBox 5"/>
          <p:cNvSpPr txBox="1"/>
          <p:nvPr/>
        </p:nvSpPr>
        <p:spPr>
          <a:xfrm>
            <a:off x="563251" y="656663"/>
            <a:ext cx="11119554" cy="369332"/>
          </a:xfrm>
          <a:prstGeom prst="rect">
            <a:avLst/>
          </a:prstGeom>
          <a:noFill/>
        </p:spPr>
        <p:txBody>
          <a:bodyPr wrap="square" rtlCol="0">
            <a:spAutoFit/>
          </a:bodyPr>
          <a:lstStyle/>
          <a:p>
            <a:r>
              <a:rPr lang="en-US" b="1" dirty="0"/>
              <a:t>Common motherboard issues include those discussed in the following table:</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462516031"/>
              </p:ext>
            </p:extLst>
          </p:nvPr>
        </p:nvGraphicFramePr>
        <p:xfrm>
          <a:off x="636996" y="1107963"/>
          <a:ext cx="10788321" cy="4654904"/>
        </p:xfrm>
        <a:graphic>
          <a:graphicData uri="http://schemas.openxmlformats.org/drawingml/2006/table">
            <a:tbl>
              <a:tblPr firstRow="1" bandRow="1">
                <a:tableStyleId>{5C22544A-7EE6-4342-B048-85BDC9FD1C3A}</a:tableStyleId>
              </a:tblPr>
              <a:tblGrid>
                <a:gridCol w="2732928">
                  <a:extLst>
                    <a:ext uri="{9D8B030D-6E8A-4147-A177-3AD203B41FA5}">
                      <a16:colId xmlns:a16="http://schemas.microsoft.com/office/drawing/2014/main" val="20000"/>
                    </a:ext>
                  </a:extLst>
                </a:gridCol>
                <a:gridCol w="8055393">
                  <a:extLst>
                    <a:ext uri="{9D8B030D-6E8A-4147-A177-3AD203B41FA5}">
                      <a16:colId xmlns:a16="http://schemas.microsoft.com/office/drawing/2014/main" val="20001"/>
                    </a:ext>
                  </a:extLst>
                </a:gridCol>
              </a:tblGrid>
              <a:tr h="405087">
                <a:tc>
                  <a:txBody>
                    <a:bodyPr/>
                    <a:lstStyle/>
                    <a:p>
                      <a:r>
                        <a:rPr lang="en-US" sz="1400" b="1" dirty="0"/>
                        <a:t>Issue</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txBody>
                  <a:tcPr/>
                </a:tc>
                <a:extLst>
                  <a:ext uri="{0D108BD9-81ED-4DB2-BD59-A6C34878D82A}">
                    <a16:rowId xmlns:a16="http://schemas.microsoft.com/office/drawing/2014/main" val="10000"/>
                  </a:ext>
                </a:extLst>
              </a:tr>
              <a:tr h="699192">
                <a:tc rowSpan="6">
                  <a:txBody>
                    <a:bodyPr/>
                    <a:lstStyle/>
                    <a:p>
                      <a:r>
                        <a:rPr lang="en-US" sz="1400" dirty="0"/>
                        <a:t>Intermittent Device Failure</a:t>
                      </a:r>
                    </a:p>
                  </a:txBody>
                  <a:tcPr/>
                </a:tc>
                <a:tc>
                  <a:txBody>
                    <a:bodyPr/>
                    <a:lstStyle/>
                    <a:p>
                      <a:r>
                        <a:rPr lang="en-US" sz="1400" dirty="0"/>
                        <a:t>Intermittent device failure occurs when a component occasionally stops working. </a:t>
                      </a:r>
                    </a:p>
                    <a:p>
                      <a:endParaRPr lang="en-US" sz="1400" dirty="0"/>
                    </a:p>
                    <a:p>
                      <a:r>
                        <a:rPr lang="en-US" sz="1400" dirty="0"/>
                        <a:t>This usually indicates that the device itself is failing. </a:t>
                      </a:r>
                    </a:p>
                    <a:p>
                      <a:endParaRPr lang="en-US" sz="1400" dirty="0"/>
                    </a:p>
                  </a:txBody>
                  <a:tcPr/>
                </a:tc>
                <a:extLst>
                  <a:ext uri="{0D108BD9-81ED-4DB2-BD59-A6C34878D82A}">
                    <a16:rowId xmlns:a16="http://schemas.microsoft.com/office/drawing/2014/main" val="10001"/>
                  </a:ext>
                </a:extLst>
              </a:tr>
              <a:tr h="881171">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The best remedy is to replace the failing device because it will fail completely at some point.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Immediate replacement prevents this from happening.</a:t>
                      </a:r>
                    </a:p>
                  </a:txBody>
                  <a:tcPr/>
                </a:tc>
                <a:extLst>
                  <a:ext uri="{0D108BD9-81ED-4DB2-BD59-A6C34878D82A}">
                    <a16:rowId xmlns:a16="http://schemas.microsoft.com/office/drawing/2014/main" val="10002"/>
                  </a:ext>
                </a:extLst>
              </a:tr>
              <a:tr h="914400">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Intermittent device failures may also be caused by device drivers that aren't functioning properly.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Device drivers are software and may contain coding errors. </a:t>
                      </a:r>
                    </a:p>
                  </a:txBody>
                  <a:tcPr/>
                </a:tc>
                <a:extLst>
                  <a:ext uri="{0D108BD9-81ED-4DB2-BD59-A6C34878D82A}">
                    <a16:rowId xmlns:a16="http://schemas.microsoft.com/office/drawing/2014/main" val="10003"/>
                  </a:ext>
                </a:extLst>
              </a:tr>
              <a:tr h="699192">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Before replacing a device experiencing intermittent failures, first verify that the latest drivers for that device have been loaded. </a:t>
                      </a:r>
                    </a:p>
                  </a:txBody>
                  <a:tcPr/>
                </a:tc>
                <a:extLst>
                  <a:ext uri="{0D108BD9-81ED-4DB2-BD59-A6C34878D82A}">
                    <a16:rowId xmlns:a16="http://schemas.microsoft.com/office/drawing/2014/main" val="10004"/>
                  </a:ext>
                </a:extLst>
              </a:tr>
              <a:tr h="405087">
                <a:tc vMerge="1">
                  <a:txBody>
                    <a:bodyPr/>
                    <a:lstStyle/>
                    <a:p>
                      <a:endParaRPr lang="en-US"/>
                    </a:p>
                  </a:txBody>
                  <a:tcPr/>
                </a:tc>
                <a:tc>
                  <a:txBody>
                    <a:bodyPr/>
                    <a:lstStyle/>
                    <a:p>
                      <a:r>
                        <a:rPr lang="en-US" sz="1400" dirty="0"/>
                        <a:t>Sometimes downloading the latest driver and installing it will solve the problem. </a:t>
                      </a:r>
                    </a:p>
                  </a:txBody>
                  <a:tcPr/>
                </a:tc>
                <a:extLst>
                  <a:ext uri="{0D108BD9-81ED-4DB2-BD59-A6C34878D82A}">
                    <a16:rowId xmlns:a16="http://schemas.microsoft.com/office/drawing/2014/main" val="10005"/>
                  </a:ext>
                </a:extLst>
              </a:tr>
              <a:tr h="405087">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If it doesn’t, then the device itself may need to be replaced.</a:t>
                      </a:r>
                    </a:p>
                  </a:txBody>
                  <a:tcPr/>
                </a:tc>
                <a:extLst>
                  <a:ext uri="{0D108BD9-81ED-4DB2-BD59-A6C34878D82A}">
                    <a16:rowId xmlns:a16="http://schemas.microsoft.com/office/drawing/2014/main" val="10006"/>
                  </a:ext>
                </a:extLst>
              </a:tr>
            </a:tbl>
          </a:graphicData>
        </a:graphic>
      </p:graphicFrame>
      <p:pic>
        <p:nvPicPr>
          <p:cNvPr id="5" name="Picture 4"/>
          <p:cNvPicPr>
            <a:picLocks noChangeAspect="1"/>
          </p:cNvPicPr>
          <p:nvPr/>
        </p:nvPicPr>
        <p:blipFill>
          <a:blip r:embed="rId2"/>
          <a:stretch>
            <a:fillRect/>
          </a:stretch>
        </p:blipFill>
        <p:spPr>
          <a:xfrm>
            <a:off x="773134" y="1972675"/>
            <a:ext cx="2365508" cy="1534613"/>
          </a:xfrm>
          <a:prstGeom prst="rect">
            <a:avLst/>
          </a:prstGeom>
        </p:spPr>
      </p:pic>
      <p:pic>
        <p:nvPicPr>
          <p:cNvPr id="7" name="Picture 6"/>
          <p:cNvPicPr>
            <a:picLocks noChangeAspect="1"/>
          </p:cNvPicPr>
          <p:nvPr/>
        </p:nvPicPr>
        <p:blipFill>
          <a:blip r:embed="rId3"/>
          <a:stretch>
            <a:fillRect/>
          </a:stretch>
        </p:blipFill>
        <p:spPr>
          <a:xfrm>
            <a:off x="773134" y="3752561"/>
            <a:ext cx="2365508" cy="1765033"/>
          </a:xfrm>
          <a:prstGeom prst="rect">
            <a:avLst/>
          </a:prstGeom>
        </p:spPr>
      </p:pic>
    </p:spTree>
    <p:extLst>
      <p:ext uri="{BB962C8B-B14F-4D97-AF65-F5344CB8AC3E}">
        <p14:creationId xmlns:p14="http://schemas.microsoft.com/office/powerpoint/2010/main" val="56756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3816046" y="242047"/>
            <a:ext cx="4841262" cy="523220"/>
          </a:xfrm>
          <a:prstGeom prst="rect">
            <a:avLst/>
          </a:prstGeom>
          <a:noFill/>
        </p:spPr>
        <p:txBody>
          <a:bodyPr wrap="none" rtlCol="0">
            <a:spAutoFit/>
          </a:bodyPr>
          <a:lstStyle/>
          <a:p>
            <a:r>
              <a:rPr lang="en-US" sz="2800" b="1"/>
              <a:t>3.1 Motherboard Form Factors:</a:t>
            </a:r>
            <a:endParaRPr lang="en-US" sz="2800" b="1" dirty="0"/>
          </a:p>
        </p:txBody>
      </p:sp>
      <p:graphicFrame>
        <p:nvGraphicFramePr>
          <p:cNvPr id="9" name="Table 8"/>
          <p:cNvGraphicFramePr>
            <a:graphicFrameLocks noGrp="1"/>
          </p:cNvGraphicFramePr>
          <p:nvPr>
            <p:extLst>
              <p:ext uri="{D42A27DB-BD31-4B8C-83A1-F6EECF244321}">
                <p14:modId xmlns:p14="http://schemas.microsoft.com/office/powerpoint/2010/main" val="1336535469"/>
              </p:ext>
            </p:extLst>
          </p:nvPr>
        </p:nvGraphicFramePr>
        <p:xfrm>
          <a:off x="362207" y="765267"/>
          <a:ext cx="8403968" cy="5840020"/>
        </p:xfrm>
        <a:graphic>
          <a:graphicData uri="http://schemas.openxmlformats.org/drawingml/2006/table">
            <a:tbl>
              <a:tblPr firstRow="1" firstCol="1" bandRow="1">
                <a:tableStyleId>{5C22544A-7EE6-4342-B048-85BDC9FD1C3A}</a:tableStyleId>
              </a:tblPr>
              <a:tblGrid>
                <a:gridCol w="1105393">
                  <a:extLst>
                    <a:ext uri="{9D8B030D-6E8A-4147-A177-3AD203B41FA5}">
                      <a16:colId xmlns:a16="http://schemas.microsoft.com/office/drawing/2014/main" val="20000"/>
                    </a:ext>
                  </a:extLst>
                </a:gridCol>
                <a:gridCol w="7298575">
                  <a:extLst>
                    <a:ext uri="{9D8B030D-6E8A-4147-A177-3AD203B41FA5}">
                      <a16:colId xmlns:a16="http://schemas.microsoft.com/office/drawing/2014/main" val="20001"/>
                    </a:ext>
                  </a:extLst>
                </a:gridCol>
              </a:tblGrid>
              <a:tr h="375696">
                <a:tc>
                  <a:txBody>
                    <a:bodyPr/>
                    <a:lstStyle/>
                    <a:p>
                      <a:pPr marL="0" marR="0">
                        <a:lnSpc>
                          <a:spcPct val="107000"/>
                        </a:lnSpc>
                        <a:spcBef>
                          <a:spcPts val="375"/>
                        </a:spcBef>
                        <a:spcAft>
                          <a:spcPts val="375"/>
                        </a:spcAft>
                      </a:pPr>
                      <a:r>
                        <a:rPr lang="en-US" sz="1400" dirty="0">
                          <a:effectLst/>
                        </a:rPr>
                        <a:t>Form Factor</a:t>
                      </a:r>
                      <a:endParaRPr lang="en-US" sz="1400" dirty="0">
                        <a:effectLst/>
                        <a:latin typeface="Calibri"/>
                        <a:ea typeface="Calibri"/>
                        <a:cs typeface="Times New Roman"/>
                      </a:endParaRPr>
                    </a:p>
                  </a:txBody>
                  <a:tcPr marL="64271" marR="64271" marT="16068" marB="16068" anchor="ctr"/>
                </a:tc>
                <a:tc>
                  <a:txBody>
                    <a:bodyPr/>
                    <a:lstStyle/>
                    <a:p>
                      <a:pPr marL="0" marR="0">
                        <a:lnSpc>
                          <a:spcPct val="107000"/>
                        </a:lnSpc>
                        <a:spcBef>
                          <a:spcPts val="375"/>
                        </a:spcBef>
                        <a:spcAft>
                          <a:spcPts val="375"/>
                        </a:spcAft>
                      </a:pPr>
                      <a:r>
                        <a:rPr lang="en-US" sz="1400" dirty="0">
                          <a:effectLst/>
                        </a:rPr>
                        <a:t>Characteristics</a:t>
                      </a:r>
                      <a:endParaRPr lang="en-US" sz="1400" dirty="0">
                        <a:effectLst/>
                        <a:latin typeface="Calibri"/>
                        <a:ea typeface="Calibri"/>
                        <a:cs typeface="Times New Roman"/>
                      </a:endParaRPr>
                    </a:p>
                  </a:txBody>
                  <a:tcPr marL="64271" marR="64271" marT="16068" marB="16068" anchor="ctr"/>
                </a:tc>
                <a:extLst>
                  <a:ext uri="{0D108BD9-81ED-4DB2-BD59-A6C34878D82A}">
                    <a16:rowId xmlns:a16="http://schemas.microsoft.com/office/drawing/2014/main" val="10000"/>
                  </a:ext>
                </a:extLst>
              </a:tr>
              <a:tr h="1559572">
                <a:tc rowSpan="2">
                  <a:txBody>
                    <a:bodyPr/>
                    <a:lstStyle/>
                    <a:p>
                      <a:pPr marL="0" marR="0" algn="ctr">
                        <a:lnSpc>
                          <a:spcPct val="107000"/>
                        </a:lnSpc>
                        <a:spcBef>
                          <a:spcPts val="375"/>
                        </a:spcBef>
                        <a:spcAft>
                          <a:spcPts val="375"/>
                        </a:spcAft>
                      </a:pPr>
                      <a:r>
                        <a:rPr lang="en-US" sz="1400" dirty="0">
                          <a:effectLst/>
                        </a:rPr>
                        <a:t>ATX</a:t>
                      </a:r>
                      <a:endParaRPr lang="en-US" sz="1400" dirty="0">
                        <a:effectLst/>
                        <a:latin typeface="Calibri"/>
                        <a:ea typeface="Calibri"/>
                        <a:cs typeface="Times New Roman"/>
                      </a:endParaRPr>
                    </a:p>
                  </a:txBody>
                  <a:tcPr marL="64271" marR="64271" marT="16068" marB="16068" anchor="ctr"/>
                </a:tc>
                <a:tc>
                  <a:txBody>
                    <a:bodyPr/>
                    <a:lstStyle/>
                    <a:p>
                      <a:pPr marL="0" marR="0">
                        <a:lnSpc>
                          <a:spcPct val="100000"/>
                        </a:lnSpc>
                        <a:spcBef>
                          <a:spcPts val="0"/>
                        </a:spcBef>
                        <a:spcAft>
                          <a:spcPts val="0"/>
                        </a:spcAft>
                      </a:pPr>
                      <a:r>
                        <a:rPr lang="en-US" sz="1400" dirty="0">
                          <a:effectLst/>
                        </a:rPr>
                        <a:t>The ATX (advanced technology extended) form factor is the most commonly used form factor. </a:t>
                      </a:r>
                    </a:p>
                    <a:p>
                      <a:pPr marL="0" marR="0">
                        <a:lnSpc>
                          <a:spcPct val="100000"/>
                        </a:lnSpc>
                        <a:spcBef>
                          <a:spcPts val="0"/>
                        </a:spcBef>
                        <a:spcAft>
                          <a:spcPts val="0"/>
                        </a:spcAft>
                      </a:pPr>
                      <a:endParaRPr lang="en-US" sz="1400" dirty="0">
                        <a:effectLst/>
                      </a:endParaRPr>
                    </a:p>
                    <a:p>
                      <a:pPr marL="742950" marR="0" lvl="1" indent="-285750">
                        <a:lnSpc>
                          <a:spcPct val="100000"/>
                        </a:lnSpc>
                        <a:spcBef>
                          <a:spcPts val="0"/>
                        </a:spcBef>
                        <a:spcAft>
                          <a:spcPts val="0"/>
                        </a:spcAft>
                        <a:buFont typeface="Arial" charset="0"/>
                        <a:buChar char="•"/>
                      </a:pPr>
                      <a:r>
                        <a:rPr lang="en-US" sz="1400" dirty="0">
                          <a:effectLst/>
                        </a:rPr>
                        <a:t>Because of its popularity, several variants of the ATX form factor exist. </a:t>
                      </a:r>
                    </a:p>
                    <a:p>
                      <a:pPr marL="742950" marR="0" lvl="1" indent="-285750">
                        <a:lnSpc>
                          <a:spcPct val="100000"/>
                        </a:lnSpc>
                        <a:spcBef>
                          <a:spcPts val="0"/>
                        </a:spcBef>
                        <a:spcAft>
                          <a:spcPts val="0"/>
                        </a:spcAft>
                        <a:buFont typeface="Arial" charset="0"/>
                        <a:buChar char="•"/>
                      </a:pPr>
                      <a:endParaRPr lang="en-US" sz="1400" dirty="0">
                        <a:effectLst/>
                      </a:endParaRPr>
                    </a:p>
                    <a:p>
                      <a:pPr marL="742950" marR="0" lvl="1" indent="-285750">
                        <a:lnSpc>
                          <a:spcPct val="100000"/>
                        </a:lnSpc>
                        <a:spcBef>
                          <a:spcPts val="0"/>
                        </a:spcBef>
                        <a:spcAft>
                          <a:spcPts val="0"/>
                        </a:spcAft>
                        <a:buFont typeface="Arial" charset="0"/>
                        <a:buChar char="•"/>
                      </a:pPr>
                      <a:r>
                        <a:rPr lang="en-US" sz="1400" dirty="0">
                          <a:effectLst/>
                        </a:rPr>
                        <a:t>Each variant has different specifications for dimensions and number of expansion slots.</a:t>
                      </a:r>
                    </a:p>
                  </a:txBody>
                  <a:tcPr marL="64271" marR="64271" marT="32136" marB="32136" anchor="ctr"/>
                </a:tc>
                <a:extLst>
                  <a:ext uri="{0D108BD9-81ED-4DB2-BD59-A6C34878D82A}">
                    <a16:rowId xmlns:a16="http://schemas.microsoft.com/office/drawing/2014/main" val="10001"/>
                  </a:ext>
                </a:extLst>
              </a:tr>
              <a:tr h="2592456">
                <a:tc vMerge="1">
                  <a:txBody>
                    <a:bodyPr/>
                    <a:lstStyle/>
                    <a:p>
                      <a:endParaRPr lang="en-US"/>
                    </a:p>
                  </a:txBody>
                  <a:tcPr/>
                </a:tc>
                <a:tc>
                  <a:txBody>
                    <a:bodyPr/>
                    <a:lstStyle/>
                    <a:p>
                      <a:pPr marL="0" marR="0" lvl="0">
                        <a:lnSpc>
                          <a:spcPct val="100000"/>
                        </a:lnSpc>
                        <a:spcBef>
                          <a:spcPts val="0"/>
                        </a:spcBef>
                        <a:spcAft>
                          <a:spcPts val="0"/>
                        </a:spcAft>
                      </a:pPr>
                      <a:r>
                        <a:rPr lang="en-US" sz="1400" dirty="0">
                          <a:effectLst/>
                        </a:rPr>
                        <a:t>However, all ATX variants share the following characteristics:</a:t>
                      </a:r>
                    </a:p>
                    <a:p>
                      <a:pPr marL="0" marR="0">
                        <a:lnSpc>
                          <a:spcPct val="100000"/>
                        </a:lnSpc>
                        <a:spcBef>
                          <a:spcPts val="0"/>
                        </a:spcBef>
                        <a:spcAft>
                          <a:spcPts val="0"/>
                        </a:spcAft>
                      </a:pPr>
                      <a:endParaRPr lang="en-US" sz="1400" dirty="0">
                        <a:effectLst/>
                      </a:endParaRPr>
                    </a:p>
                    <a:p>
                      <a:pPr marL="800100" marR="0" lvl="1" indent="-342900">
                        <a:lnSpc>
                          <a:spcPct val="100000"/>
                        </a:lnSpc>
                        <a:spcBef>
                          <a:spcPts val="0"/>
                        </a:spcBef>
                        <a:spcAft>
                          <a:spcPts val="0"/>
                        </a:spcAft>
                        <a:buSzPts val="1000"/>
                        <a:buFont typeface="Symbol"/>
                        <a:buChar char=""/>
                        <a:tabLst>
                          <a:tab pos="457200" algn="l"/>
                        </a:tabLst>
                      </a:pPr>
                      <a:r>
                        <a:rPr lang="en-US" sz="1400" dirty="0">
                          <a:effectLst/>
                        </a:rPr>
                        <a:t>Back plate measurements (6.25" × 1.75")</a:t>
                      </a:r>
                    </a:p>
                    <a:p>
                      <a:pPr marL="800100" marR="0" lvl="1" indent="-342900">
                        <a:lnSpc>
                          <a:spcPct val="100000"/>
                        </a:lnSpc>
                        <a:spcBef>
                          <a:spcPts val="0"/>
                        </a:spcBef>
                        <a:spcAft>
                          <a:spcPts val="0"/>
                        </a:spcAft>
                        <a:buSzPts val="1000"/>
                        <a:buFont typeface="Symbol"/>
                        <a:buChar char=""/>
                        <a:tabLst>
                          <a:tab pos="457200" algn="l"/>
                        </a:tabLst>
                      </a:pPr>
                      <a:endParaRPr lang="en-US" sz="1400" dirty="0">
                        <a:effectLst/>
                      </a:endParaRPr>
                    </a:p>
                    <a:p>
                      <a:pPr marL="800100" marR="0" lvl="1" indent="-342900">
                        <a:lnSpc>
                          <a:spcPct val="100000"/>
                        </a:lnSpc>
                        <a:spcBef>
                          <a:spcPts val="0"/>
                        </a:spcBef>
                        <a:spcAft>
                          <a:spcPts val="0"/>
                        </a:spcAft>
                        <a:buSzPts val="1000"/>
                        <a:buFont typeface="Symbol"/>
                        <a:buChar char=""/>
                        <a:tabLst>
                          <a:tab pos="457200" algn="l"/>
                        </a:tabLst>
                      </a:pPr>
                      <a:r>
                        <a:rPr lang="en-US" sz="1400" dirty="0">
                          <a:effectLst/>
                        </a:rPr>
                        <a:t>Power supply specifications:</a:t>
                      </a:r>
                    </a:p>
                    <a:p>
                      <a:pPr marL="800100" marR="0" lvl="1" indent="-342900">
                        <a:lnSpc>
                          <a:spcPct val="100000"/>
                        </a:lnSpc>
                        <a:spcBef>
                          <a:spcPts val="0"/>
                        </a:spcBef>
                        <a:spcAft>
                          <a:spcPts val="0"/>
                        </a:spcAft>
                        <a:buSzPts val="1000"/>
                        <a:buFont typeface="Symbol"/>
                        <a:buChar char=""/>
                        <a:tabLst>
                          <a:tab pos="457200" algn="l"/>
                        </a:tabLst>
                      </a:pPr>
                      <a:endParaRPr lang="en-US" sz="1400" dirty="0">
                        <a:effectLst/>
                      </a:endParaRPr>
                    </a:p>
                    <a:p>
                      <a:pPr marL="1200150" marR="0" lvl="2" indent="-285750">
                        <a:lnSpc>
                          <a:spcPct val="100000"/>
                        </a:lnSpc>
                        <a:spcBef>
                          <a:spcPts val="0"/>
                        </a:spcBef>
                        <a:spcAft>
                          <a:spcPts val="0"/>
                        </a:spcAft>
                        <a:buSzPts val="1000"/>
                        <a:buFont typeface="Courier New"/>
                        <a:buChar char="o"/>
                        <a:tabLst>
                          <a:tab pos="914400" algn="l"/>
                        </a:tabLst>
                      </a:pPr>
                      <a:r>
                        <a:rPr lang="en-US" sz="1400" dirty="0">
                          <a:effectLst/>
                        </a:rPr>
                        <a:t>24-pin ATX power connector</a:t>
                      </a:r>
                    </a:p>
                    <a:p>
                      <a:pPr marL="1200150" marR="0" lvl="2" indent="-285750">
                        <a:lnSpc>
                          <a:spcPct val="100000"/>
                        </a:lnSpc>
                        <a:spcBef>
                          <a:spcPts val="0"/>
                        </a:spcBef>
                        <a:spcAft>
                          <a:spcPts val="0"/>
                        </a:spcAft>
                        <a:buSzPts val="1000"/>
                        <a:buFont typeface="Courier New"/>
                        <a:buChar char="o"/>
                        <a:tabLst>
                          <a:tab pos="914400" algn="l"/>
                        </a:tabLst>
                      </a:pPr>
                      <a:endParaRPr lang="en-US" sz="1400" dirty="0">
                        <a:effectLst/>
                      </a:endParaRPr>
                    </a:p>
                    <a:p>
                      <a:pPr marL="1200150" marR="0" lvl="2" indent="-285750">
                        <a:lnSpc>
                          <a:spcPct val="100000"/>
                        </a:lnSpc>
                        <a:spcBef>
                          <a:spcPts val="0"/>
                        </a:spcBef>
                        <a:spcAft>
                          <a:spcPts val="0"/>
                        </a:spcAft>
                        <a:buSzPts val="1000"/>
                        <a:buFont typeface="Courier New"/>
                        <a:buChar char="o"/>
                        <a:tabLst>
                          <a:tab pos="914400" algn="l"/>
                        </a:tabLst>
                      </a:pPr>
                      <a:r>
                        <a:rPr lang="en-US" sz="1400" dirty="0">
                          <a:effectLst/>
                        </a:rPr>
                        <a:t>On/off switch runs from the case to the motherboard</a:t>
                      </a:r>
                    </a:p>
                    <a:p>
                      <a:pPr marL="1200150" marR="0" lvl="2" indent="-285750">
                        <a:lnSpc>
                          <a:spcPct val="100000"/>
                        </a:lnSpc>
                        <a:spcBef>
                          <a:spcPts val="0"/>
                        </a:spcBef>
                        <a:spcAft>
                          <a:spcPts val="0"/>
                        </a:spcAft>
                        <a:buSzPts val="1000"/>
                        <a:buFont typeface="Courier New"/>
                        <a:buChar char="o"/>
                        <a:tabLst>
                          <a:tab pos="914400" algn="l"/>
                        </a:tabLst>
                      </a:pPr>
                      <a:endParaRPr lang="en-US" sz="1400" dirty="0">
                        <a:effectLst/>
                      </a:endParaRPr>
                    </a:p>
                    <a:p>
                      <a:pPr marL="1200150" marR="0" lvl="2" indent="-285750">
                        <a:lnSpc>
                          <a:spcPct val="100000"/>
                        </a:lnSpc>
                        <a:spcBef>
                          <a:spcPts val="0"/>
                        </a:spcBef>
                        <a:spcAft>
                          <a:spcPts val="0"/>
                        </a:spcAft>
                        <a:buSzPts val="1000"/>
                        <a:buFont typeface="Courier New"/>
                        <a:buChar char="o"/>
                        <a:tabLst>
                          <a:tab pos="914400" algn="l"/>
                        </a:tabLst>
                      </a:pPr>
                      <a:r>
                        <a:rPr lang="en-US" sz="1400" dirty="0">
                          <a:effectLst/>
                        </a:rPr>
                        <a:t>Soft-power control (OS can turn the computer off)</a:t>
                      </a:r>
                    </a:p>
                    <a:p>
                      <a:pPr marL="1200150" marR="0" lvl="2" indent="-285750">
                        <a:lnSpc>
                          <a:spcPct val="100000"/>
                        </a:lnSpc>
                        <a:spcBef>
                          <a:spcPts val="0"/>
                        </a:spcBef>
                        <a:spcAft>
                          <a:spcPts val="0"/>
                        </a:spcAft>
                        <a:buSzPts val="1000"/>
                        <a:buFont typeface="Courier New"/>
                        <a:buChar char="o"/>
                        <a:tabLst>
                          <a:tab pos="914400" algn="l"/>
                        </a:tabLst>
                      </a:pPr>
                      <a:endParaRPr lang="en-US" sz="1400" dirty="0">
                        <a:effectLst/>
                      </a:endParaRPr>
                    </a:p>
                    <a:p>
                      <a:pPr marL="800100" marR="0" lvl="1" indent="-342900">
                        <a:lnSpc>
                          <a:spcPct val="100000"/>
                        </a:lnSpc>
                        <a:spcBef>
                          <a:spcPts val="0"/>
                        </a:spcBef>
                        <a:spcAft>
                          <a:spcPts val="0"/>
                        </a:spcAft>
                        <a:buSzPts val="1000"/>
                        <a:buFont typeface="Symbol"/>
                        <a:buChar char=""/>
                        <a:tabLst>
                          <a:tab pos="457200" algn="l"/>
                        </a:tabLst>
                      </a:pPr>
                      <a:r>
                        <a:rPr lang="en-US" sz="1400" dirty="0">
                          <a:effectLst/>
                        </a:rPr>
                        <a:t>Expansion slot locations and spacing (0.8" between slots)</a:t>
                      </a:r>
                    </a:p>
                    <a:p>
                      <a:pPr marL="800100" marR="0" lvl="1" indent="-342900">
                        <a:lnSpc>
                          <a:spcPct val="100000"/>
                        </a:lnSpc>
                        <a:spcBef>
                          <a:spcPts val="0"/>
                        </a:spcBef>
                        <a:spcAft>
                          <a:spcPts val="0"/>
                        </a:spcAft>
                        <a:buSzPts val="1000"/>
                        <a:buFont typeface="Symbol"/>
                        <a:buChar char=""/>
                        <a:tabLst>
                          <a:tab pos="457200" algn="l"/>
                        </a:tabLst>
                      </a:pPr>
                      <a:endParaRPr lang="en-US" sz="1400" dirty="0">
                        <a:effectLst/>
                      </a:endParaRPr>
                    </a:p>
                    <a:p>
                      <a:pPr marL="800100" marR="0" lvl="1" indent="-342900">
                        <a:lnSpc>
                          <a:spcPct val="100000"/>
                        </a:lnSpc>
                        <a:spcBef>
                          <a:spcPts val="0"/>
                        </a:spcBef>
                        <a:spcAft>
                          <a:spcPts val="0"/>
                        </a:spcAft>
                        <a:buSzPts val="1000"/>
                        <a:buFont typeface="Symbol"/>
                        <a:buChar char=""/>
                        <a:tabLst>
                          <a:tab pos="457200" algn="l"/>
                        </a:tabLst>
                      </a:pPr>
                      <a:r>
                        <a:rPr lang="en-US" sz="1400" dirty="0">
                          <a:effectLst/>
                        </a:rPr>
                        <a:t>Mounting hole locations</a:t>
                      </a:r>
                    </a:p>
                    <a:p>
                      <a:pPr marL="800100" marR="0" lvl="1" indent="-342900">
                        <a:lnSpc>
                          <a:spcPct val="100000"/>
                        </a:lnSpc>
                        <a:spcBef>
                          <a:spcPts val="0"/>
                        </a:spcBef>
                        <a:spcAft>
                          <a:spcPts val="0"/>
                        </a:spcAft>
                        <a:buSzPts val="1000"/>
                        <a:buFont typeface="Symbol"/>
                        <a:buChar char=""/>
                        <a:tabLst>
                          <a:tab pos="457200" algn="l"/>
                        </a:tabLst>
                      </a:pPr>
                      <a:endParaRPr lang="en-US" sz="1400" dirty="0">
                        <a:effectLst/>
                      </a:endParaRPr>
                    </a:p>
                    <a:p>
                      <a:pPr marL="800100" marR="0" lvl="1" indent="-342900">
                        <a:lnSpc>
                          <a:spcPct val="100000"/>
                        </a:lnSpc>
                        <a:spcBef>
                          <a:spcPts val="0"/>
                        </a:spcBef>
                        <a:spcAft>
                          <a:spcPts val="0"/>
                        </a:spcAft>
                        <a:buSzPts val="1000"/>
                        <a:buFont typeface="Symbol"/>
                        <a:buChar char=""/>
                        <a:tabLst>
                          <a:tab pos="457200" algn="l"/>
                        </a:tabLst>
                      </a:pPr>
                      <a:r>
                        <a:rPr lang="en-US" sz="1400" dirty="0">
                          <a:effectLst/>
                        </a:rPr>
                        <a:t>CPU location (top of board near power supply)</a:t>
                      </a:r>
                    </a:p>
                    <a:p>
                      <a:pPr marL="342900" marR="0" lvl="0" indent="-342900">
                        <a:lnSpc>
                          <a:spcPct val="100000"/>
                        </a:lnSpc>
                        <a:spcBef>
                          <a:spcPts val="0"/>
                        </a:spcBef>
                        <a:spcAft>
                          <a:spcPts val="0"/>
                        </a:spcAft>
                        <a:buSzPts val="1000"/>
                        <a:buFont typeface="Symbol"/>
                        <a:buChar char=""/>
                        <a:tabLst>
                          <a:tab pos="457200" algn="l"/>
                        </a:tabLst>
                      </a:pPr>
                      <a:endParaRPr lang="en-US" sz="1400" dirty="0">
                        <a:effectLst/>
                      </a:endParaRPr>
                    </a:p>
                  </a:txBody>
                  <a:tcPr marL="64271" marR="64271" marT="32136" marB="32136" anchor="ctr"/>
                </a:tc>
                <a:extLst>
                  <a:ext uri="{0D108BD9-81ED-4DB2-BD59-A6C34878D82A}">
                    <a16:rowId xmlns:a16="http://schemas.microsoft.com/office/drawing/2014/main" val="10002"/>
                  </a:ext>
                </a:extLst>
              </a:tr>
            </a:tbl>
          </a:graphicData>
        </a:graphic>
      </p:graphicFrame>
      <p:pic>
        <p:nvPicPr>
          <p:cNvPr id="5" name="Picture 4"/>
          <p:cNvPicPr>
            <a:picLocks noChangeAspect="1"/>
          </p:cNvPicPr>
          <p:nvPr/>
        </p:nvPicPr>
        <p:blipFill>
          <a:blip r:embed="rId2"/>
          <a:stretch>
            <a:fillRect/>
          </a:stretch>
        </p:blipFill>
        <p:spPr>
          <a:xfrm>
            <a:off x="8972289" y="503657"/>
            <a:ext cx="2857500" cy="2857500"/>
          </a:xfrm>
          <a:prstGeom prst="rect">
            <a:avLst/>
          </a:prstGeom>
        </p:spPr>
      </p:pic>
      <p:pic>
        <p:nvPicPr>
          <p:cNvPr id="13" name="Picture 12"/>
          <p:cNvPicPr>
            <a:picLocks noChangeAspect="1"/>
          </p:cNvPicPr>
          <p:nvPr/>
        </p:nvPicPr>
        <p:blipFill>
          <a:blip r:embed="rId3"/>
          <a:stretch>
            <a:fillRect/>
          </a:stretch>
        </p:blipFill>
        <p:spPr>
          <a:xfrm>
            <a:off x="7509049" y="5061343"/>
            <a:ext cx="4320740" cy="1543944"/>
          </a:xfrm>
          <a:prstGeom prst="rect">
            <a:avLst/>
          </a:prstGeom>
        </p:spPr>
      </p:pic>
      <p:pic>
        <p:nvPicPr>
          <p:cNvPr id="15" name="Picture 14"/>
          <p:cNvPicPr>
            <a:picLocks noChangeAspect="1"/>
          </p:cNvPicPr>
          <p:nvPr/>
        </p:nvPicPr>
        <p:blipFill>
          <a:blip r:embed="rId4"/>
          <a:stretch>
            <a:fillRect/>
          </a:stretch>
        </p:blipFill>
        <p:spPr>
          <a:xfrm>
            <a:off x="8866209" y="3201193"/>
            <a:ext cx="2863546" cy="1603586"/>
          </a:xfrm>
          <a:prstGeom prst="rect">
            <a:avLst/>
          </a:prstGeom>
        </p:spPr>
      </p:pic>
    </p:spTree>
    <p:extLst>
      <p:ext uri="{BB962C8B-B14F-4D97-AF65-F5344CB8AC3E}">
        <p14:creationId xmlns:p14="http://schemas.microsoft.com/office/powerpoint/2010/main" val="2833587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1772" y="102621"/>
            <a:ext cx="7155036" cy="523220"/>
          </a:xfrm>
          <a:prstGeom prst="rect">
            <a:avLst/>
          </a:prstGeom>
          <a:noFill/>
        </p:spPr>
        <p:txBody>
          <a:bodyPr wrap="none" rtlCol="0">
            <a:spAutoFit/>
          </a:bodyPr>
          <a:lstStyle/>
          <a:p>
            <a:r>
              <a:rPr lang="en-US" sz="2800" b="1"/>
              <a:t>3.4 Motherboard Troubleshooting: (continued)</a:t>
            </a:r>
            <a:endParaRPr lang="en-US" sz="2800" b="1" dirty="0"/>
          </a:p>
        </p:txBody>
      </p:sp>
      <p:sp>
        <p:nvSpPr>
          <p:cNvPr id="6" name="TextBox 5"/>
          <p:cNvSpPr txBox="1"/>
          <p:nvPr/>
        </p:nvSpPr>
        <p:spPr>
          <a:xfrm>
            <a:off x="520220" y="749131"/>
            <a:ext cx="11119554" cy="307777"/>
          </a:xfrm>
          <a:prstGeom prst="rect">
            <a:avLst/>
          </a:prstGeom>
          <a:noFill/>
        </p:spPr>
        <p:txBody>
          <a:bodyPr wrap="square" rtlCol="0">
            <a:spAutoFit/>
          </a:bodyPr>
          <a:lstStyle/>
          <a:p>
            <a:r>
              <a:rPr lang="en-US" sz="1400" b="1" dirty="0"/>
              <a:t>Common motherboard issues include those discussed in the following table:</a:t>
            </a:r>
          </a:p>
        </p:txBody>
      </p:sp>
      <p:graphicFrame>
        <p:nvGraphicFramePr>
          <p:cNvPr id="2" name="Table 1"/>
          <p:cNvGraphicFramePr>
            <a:graphicFrameLocks noGrp="1"/>
          </p:cNvGraphicFramePr>
          <p:nvPr>
            <p:extLst>
              <p:ext uri="{D42A27DB-BD31-4B8C-83A1-F6EECF244321}">
                <p14:modId xmlns:p14="http://schemas.microsoft.com/office/powerpoint/2010/main" val="1845053055"/>
              </p:ext>
            </p:extLst>
          </p:nvPr>
        </p:nvGraphicFramePr>
        <p:xfrm>
          <a:off x="520220" y="1180197"/>
          <a:ext cx="10945740" cy="4952964"/>
        </p:xfrm>
        <a:graphic>
          <a:graphicData uri="http://schemas.openxmlformats.org/drawingml/2006/table">
            <a:tbl>
              <a:tblPr firstRow="1" bandRow="1">
                <a:tableStyleId>{5C22544A-7EE6-4342-B048-85BDC9FD1C3A}</a:tableStyleId>
              </a:tblPr>
              <a:tblGrid>
                <a:gridCol w="2987068">
                  <a:extLst>
                    <a:ext uri="{9D8B030D-6E8A-4147-A177-3AD203B41FA5}">
                      <a16:colId xmlns:a16="http://schemas.microsoft.com/office/drawing/2014/main" val="20000"/>
                    </a:ext>
                  </a:extLst>
                </a:gridCol>
                <a:gridCol w="7958672">
                  <a:extLst>
                    <a:ext uri="{9D8B030D-6E8A-4147-A177-3AD203B41FA5}">
                      <a16:colId xmlns:a16="http://schemas.microsoft.com/office/drawing/2014/main" val="20001"/>
                    </a:ext>
                  </a:extLst>
                </a:gridCol>
              </a:tblGrid>
              <a:tr h="406961">
                <a:tc>
                  <a:txBody>
                    <a:bodyPr/>
                    <a:lstStyle/>
                    <a:p>
                      <a:r>
                        <a:rPr lang="en-US" sz="1600" b="1" dirty="0"/>
                        <a:t>Issue</a:t>
                      </a:r>
                      <a:endParaRPr lang="en-US" sz="1600" dirty="0"/>
                    </a:p>
                  </a:txBody>
                  <a:tcPr/>
                </a:tc>
                <a:tc>
                  <a:txBody>
                    <a:bodyPr/>
                    <a:lstStyle/>
                    <a:p>
                      <a:r>
                        <a:rPr lang="en-US" sz="1600" b="1" dirty="0"/>
                        <a:t>Description</a:t>
                      </a:r>
                      <a:endParaRPr lang="en-US" sz="1600" dirty="0"/>
                    </a:p>
                  </a:txBody>
                  <a:tcPr/>
                </a:tc>
                <a:extLst>
                  <a:ext uri="{0D108BD9-81ED-4DB2-BD59-A6C34878D82A}">
                    <a16:rowId xmlns:a16="http://schemas.microsoft.com/office/drawing/2014/main" val="10000"/>
                  </a:ext>
                </a:extLst>
              </a:tr>
              <a:tr h="998905">
                <a:tc rowSpan="3">
                  <a:txBody>
                    <a:bodyPr/>
                    <a:lstStyle/>
                    <a:p>
                      <a:r>
                        <a:rPr lang="en-US" sz="1600" dirty="0"/>
                        <a:t>Smoke or</a:t>
                      </a:r>
                      <a:r>
                        <a:rPr lang="en-US" sz="1600" baseline="0" dirty="0"/>
                        <a:t> </a:t>
                      </a:r>
                      <a:r>
                        <a:rPr lang="en-US" sz="1600" dirty="0"/>
                        <a:t>Burning Smell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If smoke or a burning smell is observed coming from a computer, it indicates that electricity is not flowing in the correct manner within the system. If smoke is observed, shut the system off immediately. </a:t>
                      </a:r>
                    </a:p>
                    <a:p>
                      <a:endParaRPr lang="en-US" sz="1600" dirty="0"/>
                    </a:p>
                  </a:txBody>
                  <a:tcPr/>
                </a:tc>
                <a:extLst>
                  <a:ext uri="{0D108BD9-81ED-4DB2-BD59-A6C34878D82A}">
                    <a16:rowId xmlns:a16="http://schemas.microsoft.com/office/drawing/2014/main" val="10001"/>
                  </a:ext>
                </a:extLst>
              </a:tr>
              <a:tr h="2168563">
                <a:tc vMerge="1">
                  <a:txBody>
                    <a:bodyPr/>
                    <a:lstStyle/>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This issue could be caused by: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342900" lvl="0" indent="-342900">
                        <a:buFont typeface="+mj-lt"/>
                        <a:buAutoNum type="arabicPeriod"/>
                      </a:pPr>
                      <a:r>
                        <a:rPr lang="en-US" sz="1600" dirty="0"/>
                        <a:t>A connector that isn't seated properly and electricity is arcing between leads.</a:t>
                      </a:r>
                    </a:p>
                    <a:p>
                      <a:pPr marL="0" indent="0">
                        <a:buFont typeface="+mj-lt"/>
                        <a:buNone/>
                      </a:pPr>
                      <a:r>
                        <a:rPr lang="en-US" sz="1600" dirty="0"/>
                        <a:t>		</a:t>
                      </a:r>
                    </a:p>
                    <a:p>
                      <a:pPr marL="342900" lvl="0" indent="-342900">
                        <a:buFont typeface="+mj-lt"/>
                        <a:buAutoNum type="arabicPeriod" startAt="2"/>
                      </a:pPr>
                      <a:r>
                        <a:rPr lang="en-US" sz="1600" dirty="0"/>
                        <a:t>A short circuit in the printed circuit board of the motherboard itself or on an expansion board.</a:t>
                      </a:r>
                    </a:p>
                    <a:p>
                      <a:pPr marL="342900" indent="-342900">
                        <a:buFont typeface="+mj-lt"/>
                        <a:buAutoNum type="arabicPeriod" startAt="2"/>
                      </a:pPr>
                      <a:endParaRPr lang="en-US" sz="1600" dirty="0"/>
                    </a:p>
                    <a:p>
                      <a:pPr marL="342900" lvl="0" indent="-342900">
                        <a:buFont typeface="+mj-lt"/>
                        <a:buAutoNum type="arabicPeriod" startAt="2"/>
                      </a:pPr>
                      <a:r>
                        <a:rPr lang="en-US" sz="1600" dirty="0"/>
                        <a:t>An improperly installed component.</a:t>
                      </a:r>
                    </a:p>
                  </a:txBody>
                  <a:tcPr/>
                </a:tc>
                <a:extLst>
                  <a:ext uri="{0D108BD9-81ED-4DB2-BD59-A6C34878D82A}">
                    <a16:rowId xmlns:a16="http://schemas.microsoft.com/office/drawing/2014/main" val="10002"/>
                  </a:ext>
                </a:extLst>
              </a:tr>
              <a:tr h="1294876">
                <a:tc vMerge="1">
                  <a:txBody>
                    <a:bodyPr/>
                    <a:lstStyle/>
                    <a:p>
                      <a:endParaRPr lang="en-US" sz="1600" dirty="0"/>
                    </a:p>
                  </a:txBody>
                  <a:tcPr/>
                </a:tc>
                <a:tc>
                  <a:txBody>
                    <a:bodyPr/>
                    <a:lstStyle/>
                    <a:p>
                      <a:pPr lvl="0"/>
                      <a:r>
                        <a:rPr lang="en-US" sz="1600" dirty="0"/>
                        <a:t>Unfortunately, a component that is smoking has probably already been damaged to some degree. 		</a:t>
                      </a:r>
                    </a:p>
                    <a:p>
                      <a:pPr lvl="0"/>
                      <a:r>
                        <a:rPr lang="en-US" sz="1600" dirty="0"/>
                        <a:t>It's unlikely that it will ever function properly again. Replacement components are usually required.</a:t>
                      </a:r>
                    </a:p>
                    <a:p>
                      <a:endParaRPr lang="en-US" sz="1600" dirty="0"/>
                    </a:p>
                  </a:txBody>
                  <a:tcPr/>
                </a:tc>
                <a:extLst>
                  <a:ext uri="{0D108BD9-81ED-4DB2-BD59-A6C34878D82A}">
                    <a16:rowId xmlns:a16="http://schemas.microsoft.com/office/drawing/2014/main" val="10003"/>
                  </a:ext>
                </a:extLst>
              </a:tr>
            </a:tbl>
          </a:graphicData>
        </a:graphic>
      </p:graphicFrame>
      <p:pic>
        <p:nvPicPr>
          <p:cNvPr id="3" name="Picture 2"/>
          <p:cNvPicPr>
            <a:picLocks noChangeAspect="1"/>
          </p:cNvPicPr>
          <p:nvPr/>
        </p:nvPicPr>
        <p:blipFill>
          <a:blip r:embed="rId2"/>
          <a:stretch>
            <a:fillRect/>
          </a:stretch>
        </p:blipFill>
        <p:spPr>
          <a:xfrm>
            <a:off x="624561" y="1996683"/>
            <a:ext cx="2719097" cy="2036698"/>
          </a:xfrm>
          <a:prstGeom prst="rect">
            <a:avLst/>
          </a:prstGeom>
        </p:spPr>
      </p:pic>
      <p:pic>
        <p:nvPicPr>
          <p:cNvPr id="5" name="Picture 4"/>
          <p:cNvPicPr>
            <a:picLocks noChangeAspect="1"/>
          </p:cNvPicPr>
          <p:nvPr/>
        </p:nvPicPr>
        <p:blipFill>
          <a:blip r:embed="rId3"/>
          <a:stretch>
            <a:fillRect/>
          </a:stretch>
        </p:blipFill>
        <p:spPr>
          <a:xfrm>
            <a:off x="624561" y="4149917"/>
            <a:ext cx="2719097" cy="1756784"/>
          </a:xfrm>
          <a:prstGeom prst="rect">
            <a:avLst/>
          </a:prstGeom>
        </p:spPr>
      </p:pic>
    </p:spTree>
    <p:extLst>
      <p:ext uri="{BB962C8B-B14F-4D97-AF65-F5344CB8AC3E}">
        <p14:creationId xmlns:p14="http://schemas.microsoft.com/office/powerpoint/2010/main" val="1595363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97442" y="127866"/>
            <a:ext cx="2410660" cy="523220"/>
          </a:xfrm>
          <a:prstGeom prst="rect">
            <a:avLst/>
          </a:prstGeom>
          <a:noFill/>
        </p:spPr>
        <p:txBody>
          <a:bodyPr wrap="none" rtlCol="0">
            <a:spAutoFit/>
          </a:bodyPr>
          <a:lstStyle/>
          <a:p>
            <a:r>
              <a:rPr lang="en-US" sz="2800" b="1" dirty="0"/>
              <a:t>3.5 Processors:</a:t>
            </a:r>
          </a:p>
        </p:txBody>
      </p:sp>
      <p:sp>
        <p:nvSpPr>
          <p:cNvPr id="6" name="TextBox 5"/>
          <p:cNvSpPr txBox="1"/>
          <p:nvPr/>
        </p:nvSpPr>
        <p:spPr>
          <a:xfrm>
            <a:off x="520220" y="749131"/>
            <a:ext cx="11119554" cy="954107"/>
          </a:xfrm>
          <a:prstGeom prst="rect">
            <a:avLst/>
          </a:prstGeom>
          <a:noFill/>
        </p:spPr>
        <p:txBody>
          <a:bodyPr wrap="square" rtlCol="0">
            <a:spAutoFit/>
          </a:bodyPr>
          <a:lstStyle/>
          <a:p>
            <a:r>
              <a:rPr lang="en-US" sz="1400" b="1" dirty="0"/>
              <a:t>When selecting a Central Processing Unit (CPU), you will need to match the motherboard and the CPU. Either select a CPU supported by the motherboard, or select a motherboard that will support the processor you have chosen.</a:t>
            </a:r>
          </a:p>
          <a:p>
            <a:endParaRPr lang="en-US" sz="1400" b="1" dirty="0"/>
          </a:p>
          <a:p>
            <a:r>
              <a:rPr lang="en-US" sz="1400" dirty="0"/>
              <a:t>The following table lists several considerations for choosing a processor:</a:t>
            </a:r>
          </a:p>
        </p:txBody>
      </p:sp>
      <p:graphicFrame>
        <p:nvGraphicFramePr>
          <p:cNvPr id="2" name="Table 1"/>
          <p:cNvGraphicFramePr>
            <a:graphicFrameLocks noGrp="1"/>
          </p:cNvGraphicFramePr>
          <p:nvPr>
            <p:extLst>
              <p:ext uri="{D42A27DB-BD31-4B8C-83A1-F6EECF244321}">
                <p14:modId xmlns:p14="http://schemas.microsoft.com/office/powerpoint/2010/main" val="1643535895"/>
              </p:ext>
            </p:extLst>
          </p:nvPr>
        </p:nvGraphicFramePr>
        <p:xfrm>
          <a:off x="533442" y="1710680"/>
          <a:ext cx="10932519" cy="5190281"/>
        </p:xfrm>
        <a:graphic>
          <a:graphicData uri="http://schemas.openxmlformats.org/drawingml/2006/table">
            <a:tbl>
              <a:tblPr firstRow="1" bandRow="1">
                <a:tableStyleId>{5C22544A-7EE6-4342-B048-85BDC9FD1C3A}</a:tableStyleId>
              </a:tblPr>
              <a:tblGrid>
                <a:gridCol w="3011424">
                  <a:extLst>
                    <a:ext uri="{9D8B030D-6E8A-4147-A177-3AD203B41FA5}">
                      <a16:colId xmlns:a16="http://schemas.microsoft.com/office/drawing/2014/main" val="20000"/>
                    </a:ext>
                  </a:extLst>
                </a:gridCol>
                <a:gridCol w="876822">
                  <a:extLst>
                    <a:ext uri="{9D8B030D-6E8A-4147-A177-3AD203B41FA5}">
                      <a16:colId xmlns:a16="http://schemas.microsoft.com/office/drawing/2014/main" val="20001"/>
                    </a:ext>
                  </a:extLst>
                </a:gridCol>
                <a:gridCol w="7044273">
                  <a:extLst>
                    <a:ext uri="{9D8B030D-6E8A-4147-A177-3AD203B41FA5}">
                      <a16:colId xmlns:a16="http://schemas.microsoft.com/office/drawing/2014/main" val="20002"/>
                    </a:ext>
                  </a:extLst>
                </a:gridCol>
              </a:tblGrid>
              <a:tr h="429900">
                <a:tc>
                  <a:txBody>
                    <a:bodyPr/>
                    <a:lstStyle/>
                    <a:p>
                      <a:r>
                        <a:rPr lang="en-US" sz="1400" b="1" dirty="0"/>
                        <a:t>Feature</a:t>
                      </a:r>
                      <a:endParaRPr lang="en-US" sz="1400"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txBody>
                  <a:tcPr/>
                </a:tc>
                <a:tc hMerge="1">
                  <a:txBody>
                    <a:bodyPr/>
                    <a:lstStyle/>
                    <a:p>
                      <a:endParaRPr lang="en-US"/>
                    </a:p>
                  </a:txBody>
                  <a:tcPr/>
                </a:tc>
                <a:extLst>
                  <a:ext uri="{0D108BD9-81ED-4DB2-BD59-A6C34878D82A}">
                    <a16:rowId xmlns:a16="http://schemas.microsoft.com/office/drawing/2014/main" val="10000"/>
                  </a:ext>
                </a:extLst>
              </a:tr>
              <a:tr h="2017181">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CPU Manufacturer</a:t>
                      </a:r>
                    </a:p>
                    <a:p>
                      <a:endParaRPr lang="en-US" sz="1400"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400" dirty="0"/>
                        <a:t>Intel and AMD are the two major producers of processors used in modern PCs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400" dirty="0"/>
                    </a:p>
                    <a:p>
                      <a:pPr marL="342900" lvl="0" indent="-342900">
                        <a:buFont typeface="+mj-lt"/>
                        <a:buAutoNum type="arabicPeriod"/>
                      </a:pPr>
                      <a:r>
                        <a:rPr lang="en-US" sz="1400" dirty="0"/>
                        <a:t>Both Intel and AMD processors work in PC systems and support Windows software.</a:t>
                      </a:r>
                    </a:p>
                    <a:p>
                      <a:pPr marL="342900" indent="-342900">
                        <a:buFont typeface="+mj-lt"/>
                        <a:buAutoNum type="arabicPeriod"/>
                      </a:pPr>
                      <a:endParaRPr lang="en-US" sz="1400" dirty="0"/>
                    </a:p>
                    <a:p>
                      <a:pPr marL="342900" lvl="0" indent="-342900">
                        <a:buFont typeface="+mj-lt"/>
                        <a:buAutoNum type="arabicPeriod"/>
                      </a:pPr>
                      <a:r>
                        <a:rPr lang="en-US" sz="1400" dirty="0"/>
                        <a:t>Intel has a larger market share, while AMD processors generally cost less.</a:t>
                      </a:r>
                    </a:p>
                    <a:p>
                      <a:pPr marL="342900" indent="-342900">
                        <a:buFont typeface="+mj-lt"/>
                        <a:buAutoNum type="arabicPeriod"/>
                      </a:pPr>
                      <a:endParaRPr lang="en-US" sz="1400" dirty="0"/>
                    </a:p>
                    <a:p>
                      <a:pPr marL="342900" indent="-342900">
                        <a:buFont typeface="+mj-lt"/>
                        <a:buAutoNum type="arabicPeriod"/>
                      </a:pPr>
                      <a:r>
                        <a:rPr lang="en-US" sz="1400" dirty="0"/>
                        <a:t>Processor performance and special features vary between models and manufacturers.</a:t>
                      </a:r>
                    </a:p>
                    <a:p>
                      <a:endParaRPr lang="en-US" sz="1400" dirty="0"/>
                    </a:p>
                  </a:txBody>
                  <a:tcPr/>
                </a:tc>
                <a:tc hMerge="1">
                  <a:txBody>
                    <a:bodyPr/>
                    <a:lstStyle/>
                    <a:p>
                      <a:endParaRPr lang="en-US"/>
                    </a:p>
                  </a:txBody>
                  <a:tcPr/>
                </a:tc>
                <a:extLst>
                  <a:ext uri="{0D108BD9-81ED-4DB2-BD59-A6C34878D82A}">
                    <a16:rowId xmlns:a16="http://schemas.microsoft.com/office/drawing/2014/main" val="10001"/>
                  </a:ext>
                </a:extLst>
              </a:tr>
              <a:tr h="1059875">
                <a:tc vMerge="1">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Note:</a:t>
                      </a:r>
                      <a:endParaRPr lang="en-US" sz="1400" dirty="0"/>
                    </a:p>
                    <a:p>
                      <a:endParaRPr lang="en-US" sz="1400" dirty="0"/>
                    </a:p>
                  </a:txBody>
                  <a:tcPr/>
                </a:tc>
                <a:tc>
                  <a:txBody>
                    <a:bodyPr/>
                    <a:lstStyle/>
                    <a:p>
                      <a:r>
                        <a:rPr lang="en-US" sz="1400" i="1" dirty="0"/>
                        <a:t>Intel tends to use pin-less processor chips, and usually have graphics logic built into the processor chips.</a:t>
                      </a:r>
                    </a:p>
                    <a:p>
                      <a:endParaRPr lang="en-US" sz="1400" i="1" dirty="0"/>
                    </a:p>
                    <a:p>
                      <a:r>
                        <a:rPr lang="en-US" sz="1400" i="1" dirty="0"/>
                        <a:t>AMD on the other hand still use pins on their processor chips, and have no graphics built into their processors.</a:t>
                      </a:r>
                    </a:p>
                    <a:p>
                      <a:endParaRPr lang="en-US" sz="1400" dirty="0"/>
                    </a:p>
                  </a:txBody>
                  <a:tcPr/>
                </a:tc>
                <a:extLst>
                  <a:ext uri="{0D108BD9-81ED-4DB2-BD59-A6C34878D82A}">
                    <a16:rowId xmlns:a16="http://schemas.microsoft.com/office/drawing/2014/main" val="10002"/>
                  </a:ext>
                </a:extLst>
              </a:tr>
              <a:tr h="1059875">
                <a:tc vMerge="1">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Note:</a:t>
                      </a:r>
                      <a:endParaRPr lang="en-US" sz="1400" i="1" dirty="0"/>
                    </a:p>
                    <a:p>
                      <a:endParaRPr lang="en-US" sz="1400" dirty="0"/>
                    </a:p>
                  </a:txBody>
                  <a:tcPr/>
                </a:tc>
                <a:tc>
                  <a:txBody>
                    <a:bodyPr/>
                    <a:lstStyle/>
                    <a:p>
                      <a:r>
                        <a:rPr lang="en-US" sz="1400" i="1" dirty="0"/>
                        <a:t>Most technicians would use Intel for general purpose computer work, because graphics is built into the chip.</a:t>
                      </a:r>
                    </a:p>
                    <a:p>
                      <a:endParaRPr lang="en-US" sz="1400" i="1" dirty="0"/>
                    </a:p>
                    <a:p>
                      <a:r>
                        <a:rPr lang="en-US" sz="1400" i="1" dirty="0"/>
                        <a:t>Gamers might prefer AMD with are cheaper and they can add their own high performance graphics cards.</a:t>
                      </a:r>
                    </a:p>
                    <a:p>
                      <a:endParaRPr lang="en-US" sz="1400" dirty="0"/>
                    </a:p>
                  </a:txBody>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3"/>
          <a:stretch>
            <a:fillRect/>
          </a:stretch>
        </p:blipFill>
        <p:spPr>
          <a:xfrm>
            <a:off x="-181976" y="1918049"/>
            <a:ext cx="4000500" cy="29591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backgroundMark x1="67568" y1="14433" x2="97683" y2="8763"/>
                      </a14:backgroundRemoval>
                    </a14:imgEffect>
                  </a14:imgLayer>
                </a14:imgProps>
              </a:ext>
            </a:extLst>
          </a:blip>
          <a:stretch>
            <a:fillRect/>
          </a:stretch>
        </p:blipFill>
        <p:spPr>
          <a:xfrm>
            <a:off x="674665" y="4734838"/>
            <a:ext cx="2693316" cy="2017387"/>
          </a:xfrm>
          <a:prstGeom prst="rect">
            <a:avLst/>
          </a:prstGeom>
        </p:spPr>
      </p:pic>
    </p:spTree>
    <p:extLst>
      <p:ext uri="{BB962C8B-B14F-4D97-AF65-F5344CB8AC3E}">
        <p14:creationId xmlns:p14="http://schemas.microsoft.com/office/powerpoint/2010/main" val="33668160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29935" y="133443"/>
            <a:ext cx="4300793" cy="523220"/>
          </a:xfrm>
          <a:prstGeom prst="rect">
            <a:avLst/>
          </a:prstGeom>
          <a:noFill/>
        </p:spPr>
        <p:txBody>
          <a:bodyPr wrap="none" rtlCol="0">
            <a:spAutoFit/>
          </a:bodyPr>
          <a:lstStyle/>
          <a:p>
            <a:r>
              <a:rPr lang="en-US" sz="2800" b="1"/>
              <a:t>3.5 Processors: (continued) </a:t>
            </a:r>
            <a:endParaRPr lang="en-US" sz="2800" b="1" dirty="0"/>
          </a:p>
        </p:txBody>
      </p:sp>
      <p:sp>
        <p:nvSpPr>
          <p:cNvPr id="6" name="TextBox 5"/>
          <p:cNvSpPr txBox="1"/>
          <p:nvPr/>
        </p:nvSpPr>
        <p:spPr>
          <a:xfrm>
            <a:off x="807897" y="656663"/>
            <a:ext cx="10914916" cy="1107996"/>
          </a:xfrm>
          <a:prstGeom prst="rect">
            <a:avLst/>
          </a:prstGeom>
          <a:noFill/>
        </p:spPr>
        <p:txBody>
          <a:bodyPr wrap="square" rtlCol="0">
            <a:spAutoFit/>
          </a:bodyPr>
          <a:lstStyle/>
          <a:p>
            <a:r>
              <a:rPr lang="en-US" sz="1600" b="1" dirty="0"/>
              <a:t>When selecting a Central Processing Unit (CPU), you will need to match the motherboard and the CPU. Either select a CPU supported by the motherboard, or select a motherboard that will support the processor you have chosen.</a:t>
            </a:r>
          </a:p>
          <a:p>
            <a:endParaRPr lang="en-US" sz="1600" b="1" dirty="0"/>
          </a:p>
          <a:p>
            <a:r>
              <a:rPr lang="en-US" sz="1600" dirty="0"/>
              <a:t>The following table lists several considerations for choosing a processor:</a:t>
            </a:r>
            <a:r>
              <a:rPr lang="en-US" b="1" dirty="0"/>
              <a:t>	</a:t>
            </a:r>
            <a:r>
              <a:rPr lang="en-US" dirty="0"/>
              <a:t>	</a:t>
            </a:r>
            <a:r>
              <a:rPr lang="en-US" i="1" dirty="0"/>
              <a:t>		</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787883884"/>
              </p:ext>
            </p:extLst>
          </p:nvPr>
        </p:nvGraphicFramePr>
        <p:xfrm>
          <a:off x="807897" y="1764659"/>
          <a:ext cx="10914916" cy="4968240"/>
        </p:xfrm>
        <a:graphic>
          <a:graphicData uri="http://schemas.openxmlformats.org/drawingml/2006/table">
            <a:tbl>
              <a:tblPr firstRow="1" bandRow="1">
                <a:tableStyleId>{5C22544A-7EE6-4342-B048-85BDC9FD1C3A}</a:tableStyleId>
              </a:tblPr>
              <a:tblGrid>
                <a:gridCol w="2411292">
                  <a:extLst>
                    <a:ext uri="{9D8B030D-6E8A-4147-A177-3AD203B41FA5}">
                      <a16:colId xmlns:a16="http://schemas.microsoft.com/office/drawing/2014/main" val="20000"/>
                    </a:ext>
                  </a:extLst>
                </a:gridCol>
                <a:gridCol w="8503624">
                  <a:extLst>
                    <a:ext uri="{9D8B030D-6E8A-4147-A177-3AD203B41FA5}">
                      <a16:colId xmlns:a16="http://schemas.microsoft.com/office/drawing/2014/main" val="20001"/>
                    </a:ext>
                  </a:extLst>
                </a:gridCol>
              </a:tblGrid>
              <a:tr h="370840">
                <a:tc>
                  <a:txBody>
                    <a:bodyPr/>
                    <a:lstStyle/>
                    <a:p>
                      <a:r>
                        <a:rPr lang="en-US" sz="1400" b="1" dirty="0"/>
                        <a:t>Feature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p>
                      <a:endParaRPr lang="en-US" sz="1400" dirty="0"/>
                    </a:p>
                  </a:txBody>
                  <a:tcPr/>
                </a:tc>
                <a:extLst>
                  <a:ext uri="{0D108BD9-81ED-4DB2-BD59-A6C34878D82A}">
                    <a16:rowId xmlns:a16="http://schemas.microsoft.com/office/drawing/2014/main" val="10000"/>
                  </a:ext>
                </a:extLst>
              </a:tr>
              <a:tr h="370840">
                <a:tc>
                  <a:txBody>
                    <a:bodyPr/>
                    <a:lstStyle/>
                    <a:p>
                      <a:r>
                        <a:rPr lang="en-US" sz="1400" dirty="0"/>
                        <a:t>32-bit or 64-bit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A 32-bit processor can process 32-bits of information at a time; a 64-bit processor can process 64-bits of information.</a:t>
                      </a:r>
                    </a:p>
                    <a:p>
                      <a:endParaRPr lang="en-US" sz="1400" dirty="0"/>
                    </a:p>
                  </a:txBody>
                  <a:tcPr/>
                </a:tc>
                <a:extLst>
                  <a:ext uri="{0D108BD9-81ED-4DB2-BD59-A6C34878D82A}">
                    <a16:rowId xmlns:a16="http://schemas.microsoft.com/office/drawing/2014/main" val="10001"/>
                  </a:ext>
                </a:extLst>
              </a:tr>
              <a:tr h="370840">
                <a:tc>
                  <a:txBody>
                    <a:bodyPr/>
                    <a:lstStyle/>
                    <a:p>
                      <a:endParaRPr lang="en-US" sz="1400" dirty="0"/>
                    </a:p>
                  </a:txBody>
                  <a:tcPr/>
                </a:tc>
                <a:tc>
                  <a:txBody>
                    <a:bodyPr/>
                    <a:lstStyle/>
                    <a:p>
                      <a:pPr lvl="0"/>
                      <a:r>
                        <a:rPr lang="en-US" sz="1400" i="1" dirty="0"/>
                        <a:t>1 - </a:t>
                      </a:r>
                      <a:r>
                        <a:rPr lang="en-US" sz="1400" dirty="0"/>
                        <a:t>The biggest advantage of 64-bit processors over 32-bit processors is in the amount of memory they can use. </a:t>
                      </a:r>
                    </a:p>
                    <a:p>
                      <a:pPr lvl="0"/>
                      <a:endParaRPr lang="en-US" sz="1400" dirty="0"/>
                    </a:p>
                    <a:p>
                      <a:pPr marL="742950" lvl="1" indent="-285750">
                        <a:buFont typeface="Wingdings" charset="2"/>
                        <a:buChar char="§"/>
                      </a:pPr>
                      <a:r>
                        <a:rPr lang="en-US" sz="1400" dirty="0"/>
                        <a:t>32-bit processors have a limit of 4GB. </a:t>
                      </a:r>
                    </a:p>
                    <a:p>
                      <a:pPr marL="742950" lvl="1" indent="-285750">
                        <a:buFont typeface="Wingdings" charset="2"/>
                        <a:buChar char="§"/>
                      </a:pPr>
                      <a:endParaRPr lang="en-US" sz="1400" dirty="0"/>
                    </a:p>
                    <a:p>
                      <a:pPr marL="742950" lvl="1" indent="-285750">
                        <a:buFont typeface="Wingdings" charset="2"/>
                        <a:buChar char="§"/>
                      </a:pPr>
                      <a:r>
                        <a:rPr lang="en-US" sz="1400" dirty="0"/>
                        <a:t>64-bit processors have a theoretical limit of 16 EB, although operating system and current hardware limitations impose a much lower practical limit.</a:t>
                      </a:r>
                    </a:p>
                    <a:p>
                      <a:endParaRPr lang="en-US" sz="1400" dirty="0"/>
                    </a:p>
                    <a:p>
                      <a:r>
                        <a:rPr lang="en-US" sz="1400" dirty="0"/>
                        <a:t>2 - The operating system and applications must be written for 64-bits to take full advantage of 64-bit processing.</a:t>
                      </a:r>
                    </a:p>
                    <a:p>
                      <a:endParaRPr lang="en-US" sz="1400" dirty="0"/>
                    </a:p>
                    <a:p>
                      <a:r>
                        <a:rPr lang="en-US" sz="1400" dirty="0"/>
                        <a:t>3 - The processor instruction set identifies all instructions (operations) that a processor can</a:t>
                      </a:r>
                      <a:r>
                        <a:rPr lang="en-US" sz="1400" baseline="0" dirty="0"/>
                        <a:t> </a:t>
                      </a:r>
                      <a:r>
                        <a:rPr lang="en-US" sz="1400" dirty="0"/>
                        <a:t>perform</a:t>
                      </a:r>
                    </a:p>
                    <a:p>
                      <a:pPr marL="0" lvl="1"/>
                      <a:endParaRPr lang="en-US" sz="1400" dirty="0"/>
                    </a:p>
                    <a:p>
                      <a:pPr marL="800100" lvl="2" indent="-342900">
                        <a:buFont typeface="+mj-lt"/>
                        <a:buAutoNum type="alphaUcPeriod"/>
                      </a:pPr>
                      <a:r>
                        <a:rPr lang="en-US" sz="1400" dirty="0"/>
                        <a:t>32-bit processors use the IA-32 instruction set (also referred to as x86).</a:t>
                      </a:r>
                    </a:p>
                    <a:p>
                      <a:pPr marL="800100" lvl="2" indent="-342900">
                        <a:buFont typeface="+mj-lt"/>
                        <a:buAutoNum type="alphaUcPeriod"/>
                      </a:pPr>
                      <a:endParaRPr lang="en-US" sz="1400" dirty="0"/>
                    </a:p>
                    <a:p>
                      <a:pPr marL="800100" lvl="2" indent="-342900">
                        <a:buFont typeface="+mj-lt"/>
                        <a:buAutoNum type="alphaUcPeriod"/>
                      </a:pPr>
                      <a:r>
                        <a:rPr lang="en-US" sz="1400" dirty="0"/>
                        <a:t>Itanium processors from Intel use the IA-64 instruction set.</a:t>
                      </a:r>
                    </a:p>
                    <a:p>
                      <a:pPr marL="800100" lvl="2" indent="-342900">
                        <a:buFont typeface="+mj-lt"/>
                        <a:buAutoNum type="alphaUcPeriod"/>
                      </a:pPr>
                      <a:endParaRPr lang="en-US" sz="1400" dirty="0"/>
                    </a:p>
                    <a:p>
                      <a:pPr marL="800100" lvl="2" indent="-342900">
                        <a:buFont typeface="+mj-lt"/>
                        <a:buAutoNum type="alphaUcPeriod"/>
                      </a:pPr>
                      <a:r>
                        <a:rPr lang="en-US" sz="1400" dirty="0"/>
                        <a:t>AMD64 and Intel 64 processors use the x86-64 instruction set (also referred to as</a:t>
                      </a:r>
                      <a:r>
                        <a:rPr lang="en-US" sz="1400" baseline="0" dirty="0"/>
                        <a:t> </a:t>
                      </a:r>
                      <a:r>
                        <a:rPr lang="en-US" sz="1400" dirty="0"/>
                        <a:t>x64).</a:t>
                      </a:r>
                    </a:p>
                    <a:p>
                      <a:endParaRPr lang="en-US" sz="1400" dirty="0"/>
                    </a:p>
                  </a:txBody>
                  <a:tcPr/>
                </a:tc>
                <a:extLst>
                  <a:ext uri="{0D108BD9-81ED-4DB2-BD59-A6C34878D82A}">
                    <a16:rowId xmlns:a16="http://schemas.microsoft.com/office/drawing/2014/main" val="10002"/>
                  </a:ext>
                </a:extLst>
              </a:tr>
            </a:tbl>
          </a:graphicData>
        </a:graphic>
      </p:graphicFrame>
      <p:pic>
        <p:nvPicPr>
          <p:cNvPr id="5" name="Picture 4"/>
          <p:cNvPicPr>
            <a:picLocks noChangeAspect="1"/>
          </p:cNvPicPr>
          <p:nvPr/>
        </p:nvPicPr>
        <p:blipFill>
          <a:blip r:embed="rId2"/>
          <a:stretch>
            <a:fillRect/>
          </a:stretch>
        </p:blipFill>
        <p:spPr>
          <a:xfrm>
            <a:off x="982352" y="3291000"/>
            <a:ext cx="2092075" cy="1010414"/>
          </a:xfrm>
          <a:prstGeom prst="rect">
            <a:avLst/>
          </a:prstGeom>
        </p:spPr>
      </p:pic>
      <p:pic>
        <p:nvPicPr>
          <p:cNvPr id="7" name="Picture 6"/>
          <p:cNvPicPr>
            <a:picLocks noChangeAspect="1"/>
          </p:cNvPicPr>
          <p:nvPr/>
        </p:nvPicPr>
        <p:blipFill>
          <a:blip r:embed="rId3"/>
          <a:stretch>
            <a:fillRect/>
          </a:stretch>
        </p:blipFill>
        <p:spPr>
          <a:xfrm>
            <a:off x="983261" y="4622172"/>
            <a:ext cx="2091166" cy="1789969"/>
          </a:xfrm>
          <a:prstGeom prst="rect">
            <a:avLst/>
          </a:prstGeom>
        </p:spPr>
      </p:pic>
    </p:spTree>
    <p:extLst>
      <p:ext uri="{BB962C8B-B14F-4D97-AF65-F5344CB8AC3E}">
        <p14:creationId xmlns:p14="http://schemas.microsoft.com/office/powerpoint/2010/main" val="974598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64191" y="225911"/>
            <a:ext cx="4300793" cy="523220"/>
          </a:xfrm>
          <a:prstGeom prst="rect">
            <a:avLst/>
          </a:prstGeom>
          <a:noFill/>
        </p:spPr>
        <p:txBody>
          <a:bodyPr wrap="none" rtlCol="0">
            <a:spAutoFit/>
          </a:bodyPr>
          <a:lstStyle/>
          <a:p>
            <a:r>
              <a:rPr lang="en-US" sz="2800" b="1" dirty="0"/>
              <a:t>3.5 Processors: (continued) </a:t>
            </a:r>
          </a:p>
        </p:txBody>
      </p:sp>
      <p:sp>
        <p:nvSpPr>
          <p:cNvPr id="6" name="TextBox 5"/>
          <p:cNvSpPr txBox="1"/>
          <p:nvPr/>
        </p:nvSpPr>
        <p:spPr>
          <a:xfrm>
            <a:off x="551527" y="749131"/>
            <a:ext cx="11119554" cy="1754326"/>
          </a:xfrm>
          <a:prstGeom prst="rect">
            <a:avLst/>
          </a:prstGeom>
          <a:noFill/>
        </p:spPr>
        <p:txBody>
          <a:bodyPr wrap="square" rtlCol="0">
            <a:spAutoFit/>
          </a:bodyPr>
          <a:lstStyle/>
          <a:p>
            <a:r>
              <a:rPr lang="en-US" b="1" dirty="0"/>
              <a:t>When selecting a Central Processing Unit (CPU), you will need to match the motherboard and the CPU. Either select a CPU supported by the motherboard, or select a motherboard that will support the processor you have chosen.</a:t>
            </a:r>
          </a:p>
          <a:p>
            <a:endParaRPr lang="en-US" b="1" dirty="0"/>
          </a:p>
          <a:p>
            <a:r>
              <a:rPr lang="en-US" dirty="0"/>
              <a:t>The following table lists several considerations for choosing a processor:</a:t>
            </a:r>
          </a:p>
          <a:p>
            <a:r>
              <a:rPr lang="en-US" b="1" dirty="0"/>
              <a:t>		</a:t>
            </a:r>
            <a:r>
              <a:rPr lang="en-US" dirty="0"/>
              <a:t>	</a:t>
            </a:r>
          </a:p>
          <a:p>
            <a:pPr lvl="0"/>
            <a:r>
              <a:rPr lang="en-US" dirty="0"/>
              <a:t>		</a:t>
            </a:r>
          </a:p>
        </p:txBody>
      </p:sp>
      <p:graphicFrame>
        <p:nvGraphicFramePr>
          <p:cNvPr id="2" name="Table 1"/>
          <p:cNvGraphicFramePr>
            <a:graphicFrameLocks noGrp="1"/>
          </p:cNvGraphicFramePr>
          <p:nvPr>
            <p:extLst>
              <p:ext uri="{D42A27DB-BD31-4B8C-83A1-F6EECF244321}">
                <p14:modId xmlns:p14="http://schemas.microsoft.com/office/powerpoint/2010/main" val="347152590"/>
              </p:ext>
            </p:extLst>
          </p:nvPr>
        </p:nvGraphicFramePr>
        <p:xfrm>
          <a:off x="674817" y="2034757"/>
          <a:ext cx="10667818" cy="4394200"/>
        </p:xfrm>
        <a:graphic>
          <a:graphicData uri="http://schemas.openxmlformats.org/drawingml/2006/table">
            <a:tbl>
              <a:tblPr firstRow="1" bandRow="1">
                <a:tableStyleId>{5C22544A-7EE6-4342-B048-85BDC9FD1C3A}</a:tableStyleId>
              </a:tblPr>
              <a:tblGrid>
                <a:gridCol w="2719736">
                  <a:extLst>
                    <a:ext uri="{9D8B030D-6E8A-4147-A177-3AD203B41FA5}">
                      <a16:colId xmlns:a16="http://schemas.microsoft.com/office/drawing/2014/main" val="20000"/>
                    </a:ext>
                  </a:extLst>
                </a:gridCol>
                <a:gridCol w="7948082">
                  <a:extLst>
                    <a:ext uri="{9D8B030D-6E8A-4147-A177-3AD203B41FA5}">
                      <a16:colId xmlns:a16="http://schemas.microsoft.com/office/drawing/2014/main" val="20001"/>
                    </a:ext>
                  </a:extLst>
                </a:gridCol>
              </a:tblGrid>
              <a:tr h="370840">
                <a:tc>
                  <a:txBody>
                    <a:bodyPr/>
                    <a:lstStyle/>
                    <a:p>
                      <a:r>
                        <a:rPr lang="en-US" b="1" dirty="0"/>
                        <a:t>Feature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Description</a:t>
                      </a:r>
                    </a:p>
                  </a:txBody>
                  <a:tcPr/>
                </a:tc>
                <a:extLst>
                  <a:ext uri="{0D108BD9-81ED-4DB2-BD59-A6C34878D82A}">
                    <a16:rowId xmlns:a16="http://schemas.microsoft.com/office/drawing/2014/main" val="10000"/>
                  </a:ext>
                </a:extLst>
              </a:tr>
              <a:tr h="370840">
                <a:tc rowSpan="2">
                  <a:txBody>
                    <a:bodyPr/>
                    <a:lstStyle/>
                    <a:p>
                      <a:r>
                        <a:rPr lang="en-US" dirty="0"/>
                        <a:t>32-bit or 64-bit</a:t>
                      </a:r>
                    </a:p>
                  </a:txBody>
                  <a:tcPr/>
                </a:tc>
                <a:tc>
                  <a:txBody>
                    <a:bodyPr/>
                    <a:lstStyle/>
                    <a:p>
                      <a:pPr lvl="0"/>
                      <a:r>
                        <a:rPr lang="en-US" b="1" dirty="0"/>
                        <a:t>32-bit applications can run on 64-bit processors using the following methods:</a:t>
                      </a:r>
                    </a:p>
                    <a:p>
                      <a:endParaRPr lang="en-US" dirty="0"/>
                    </a:p>
                    <a:p>
                      <a:r>
                        <a:rPr lang="en-US" dirty="0"/>
                        <a:t>1 - Itanium processors use a software layer to translate between IA-32 and IA-64.</a:t>
                      </a:r>
                    </a:p>
                    <a:p>
                      <a:endParaRPr lang="en-US" dirty="0"/>
                    </a:p>
                    <a:p>
                      <a:r>
                        <a:rPr lang="en-US" dirty="0"/>
                        <a:t>2 - x64 processors execute both 32-bit and 64-bit instructions in the hardware.</a:t>
                      </a:r>
                    </a:p>
                    <a:p>
                      <a:endParaRPr lang="en-US" dirty="0"/>
                    </a:p>
                    <a:p>
                      <a:r>
                        <a:rPr lang="en-US" dirty="0"/>
                        <a:t>3 - You can run a 32-bit operating system on a computer with a 64-bit processor.</a:t>
                      </a:r>
                    </a:p>
                    <a:p>
                      <a:endParaRPr lang="en-US" dirty="0"/>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pPr lvl="0"/>
                      <a:r>
                        <a:rPr lang="en-US" b="1" dirty="0"/>
                        <a:t>Applications typically perform better on 64-bit systems.</a:t>
                      </a:r>
                    </a:p>
                    <a:p>
                      <a:pPr marL="0" lvl="1"/>
                      <a:endParaRPr lang="en-US" dirty="0"/>
                    </a:p>
                    <a:p>
                      <a:pPr marL="342900" lvl="1" indent="-342900">
                        <a:buFont typeface="+mj-lt"/>
                        <a:buAutoNum type="arabicPeriod"/>
                      </a:pPr>
                      <a:r>
                        <a:rPr lang="en-US" dirty="0"/>
                        <a:t>64-bit applications typically perform better than 32-bit applications.</a:t>
                      </a:r>
                      <a:endParaRPr lang="en-US" sz="2000" dirty="0"/>
                    </a:p>
                    <a:p>
                      <a:pPr marL="342900" indent="-342900">
                        <a:buFont typeface="+mj-lt"/>
                        <a:buAutoNum type="arabicPeriod"/>
                      </a:pPr>
                      <a:endParaRPr lang="en-US" dirty="0"/>
                    </a:p>
                    <a:p>
                      <a:pPr marL="342900" indent="-342900">
                        <a:buFont typeface="+mj-lt"/>
                        <a:buAutoNum type="arabicPeriod" startAt="2"/>
                      </a:pPr>
                      <a:r>
                        <a:rPr lang="en-US" dirty="0"/>
                        <a:t>In some cases, 32-bit applications might perform better on 64-bit systems.</a:t>
                      </a:r>
                    </a:p>
                    <a:p>
                      <a:endParaRPr lang="en-US" dirty="0"/>
                    </a:p>
                  </a:txBody>
                  <a:tcPr/>
                </a:tc>
                <a:extLst>
                  <a:ext uri="{0D108BD9-81ED-4DB2-BD59-A6C34878D82A}">
                    <a16:rowId xmlns:a16="http://schemas.microsoft.com/office/drawing/2014/main" val="10002"/>
                  </a:ext>
                </a:extLst>
              </a:tr>
            </a:tbl>
          </a:graphicData>
        </a:graphic>
      </p:graphicFrame>
      <p:pic>
        <p:nvPicPr>
          <p:cNvPr id="7" name="Picture 6"/>
          <p:cNvPicPr>
            <a:picLocks noChangeAspect="1"/>
          </p:cNvPicPr>
          <p:nvPr/>
        </p:nvPicPr>
        <p:blipFill rotWithShape="1">
          <a:blip r:embed="rId2"/>
          <a:srcRect l="19539" r="19277"/>
          <a:stretch/>
        </p:blipFill>
        <p:spPr>
          <a:xfrm>
            <a:off x="789141" y="3026677"/>
            <a:ext cx="2403662" cy="3209768"/>
          </a:xfrm>
          <a:prstGeom prst="rect">
            <a:avLst/>
          </a:prstGeom>
        </p:spPr>
      </p:pic>
    </p:spTree>
    <p:extLst>
      <p:ext uri="{BB962C8B-B14F-4D97-AF65-F5344CB8AC3E}">
        <p14:creationId xmlns:p14="http://schemas.microsoft.com/office/powerpoint/2010/main" val="13953255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0757" y="123169"/>
            <a:ext cx="4300793" cy="523220"/>
          </a:xfrm>
          <a:prstGeom prst="rect">
            <a:avLst/>
          </a:prstGeom>
          <a:noFill/>
        </p:spPr>
        <p:txBody>
          <a:bodyPr wrap="none" rtlCol="0">
            <a:spAutoFit/>
          </a:bodyPr>
          <a:lstStyle/>
          <a:p>
            <a:r>
              <a:rPr lang="en-US" sz="2800" b="1"/>
              <a:t>3.5 Processors: (continued) </a:t>
            </a:r>
            <a:endParaRPr lang="en-US" sz="2800" b="1" dirty="0"/>
          </a:p>
        </p:txBody>
      </p:sp>
      <p:sp>
        <p:nvSpPr>
          <p:cNvPr id="6" name="TextBox 5"/>
          <p:cNvSpPr txBox="1"/>
          <p:nvPr/>
        </p:nvSpPr>
        <p:spPr>
          <a:xfrm>
            <a:off x="541252" y="646389"/>
            <a:ext cx="11119554" cy="1354217"/>
          </a:xfrm>
          <a:prstGeom prst="rect">
            <a:avLst/>
          </a:prstGeom>
          <a:noFill/>
        </p:spPr>
        <p:txBody>
          <a:bodyPr wrap="square" rtlCol="0">
            <a:spAutoFit/>
          </a:bodyPr>
          <a:lstStyle/>
          <a:p>
            <a:r>
              <a:rPr lang="en-US" sz="1600" b="1" dirty="0"/>
              <a:t>When selecting a Central Processing Unit (CPU), you will need to match the motherboard and the CPU. Either select a CPU supported by the motherboard, or select a motherboard that will support the processor you have chosen.</a:t>
            </a:r>
          </a:p>
          <a:p>
            <a:endParaRPr lang="en-US" sz="1600" b="1" dirty="0"/>
          </a:p>
          <a:p>
            <a:r>
              <a:rPr lang="en-US" sz="1600" dirty="0"/>
              <a:t>The following table lists several considerations for choosing a processor:</a:t>
            </a:r>
          </a:p>
          <a:p>
            <a:r>
              <a:rPr lang="en-US" b="1" dirty="0"/>
              <a:t>		</a:t>
            </a:r>
            <a:r>
              <a:rPr lang="en-US" dirty="0"/>
              <a:t>			</a:t>
            </a:r>
          </a:p>
        </p:txBody>
      </p:sp>
      <p:graphicFrame>
        <p:nvGraphicFramePr>
          <p:cNvPr id="2" name="Table 1"/>
          <p:cNvGraphicFramePr>
            <a:graphicFrameLocks noGrp="1"/>
          </p:cNvGraphicFramePr>
          <p:nvPr>
            <p:extLst>
              <p:ext uri="{D42A27DB-BD31-4B8C-83A1-F6EECF244321}">
                <p14:modId xmlns:p14="http://schemas.microsoft.com/office/powerpoint/2010/main" val="3482641134"/>
              </p:ext>
            </p:extLst>
          </p:nvPr>
        </p:nvGraphicFramePr>
        <p:xfrm>
          <a:off x="541252" y="1839547"/>
          <a:ext cx="10976078" cy="4663994"/>
        </p:xfrm>
        <a:graphic>
          <a:graphicData uri="http://schemas.openxmlformats.org/drawingml/2006/table">
            <a:tbl>
              <a:tblPr firstRow="1" bandRow="1">
                <a:tableStyleId>{5C22544A-7EE6-4342-B048-85BDC9FD1C3A}</a:tableStyleId>
              </a:tblPr>
              <a:tblGrid>
                <a:gridCol w="2777935">
                  <a:extLst>
                    <a:ext uri="{9D8B030D-6E8A-4147-A177-3AD203B41FA5}">
                      <a16:colId xmlns:a16="http://schemas.microsoft.com/office/drawing/2014/main" val="20000"/>
                    </a:ext>
                  </a:extLst>
                </a:gridCol>
                <a:gridCol w="8198143">
                  <a:extLst>
                    <a:ext uri="{9D8B030D-6E8A-4147-A177-3AD203B41FA5}">
                      <a16:colId xmlns:a16="http://schemas.microsoft.com/office/drawing/2014/main" val="20001"/>
                    </a:ext>
                  </a:extLst>
                </a:gridCol>
              </a:tblGrid>
              <a:tr h="587318">
                <a:tc>
                  <a:txBody>
                    <a:bodyPr/>
                    <a:lstStyle/>
                    <a:p>
                      <a:r>
                        <a:rPr lang="en-US" sz="1400" b="1" dirty="0"/>
                        <a:t>Feature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p>
                      <a:endParaRPr lang="en-US" sz="1400" dirty="0"/>
                    </a:p>
                  </a:txBody>
                  <a:tcPr/>
                </a:tc>
                <a:extLst>
                  <a:ext uri="{0D108BD9-81ED-4DB2-BD59-A6C34878D82A}">
                    <a16:rowId xmlns:a16="http://schemas.microsoft.com/office/drawing/2014/main" val="10000"/>
                  </a:ext>
                </a:extLst>
              </a:tr>
              <a:tr h="587318">
                <a:tc>
                  <a:txBody>
                    <a:bodyPr/>
                    <a:lstStyle/>
                    <a:p>
                      <a:r>
                        <a:rPr lang="en-US" sz="1400" dirty="0"/>
                        <a:t>Multi-core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A multiple core processor has multiple processors within a single processor package.</a:t>
                      </a:r>
                    </a:p>
                    <a:p>
                      <a:endParaRPr lang="en-US" sz="1400" dirty="0"/>
                    </a:p>
                  </a:txBody>
                  <a:tcPr/>
                </a:tc>
                <a:extLst>
                  <a:ext uri="{0D108BD9-81ED-4DB2-BD59-A6C34878D82A}">
                    <a16:rowId xmlns:a16="http://schemas.microsoft.com/office/drawing/2014/main" val="10001"/>
                  </a:ext>
                </a:extLst>
              </a:tr>
              <a:tr h="3489358">
                <a:tc>
                  <a:txBody>
                    <a:bodyPr/>
                    <a:lstStyle/>
                    <a:p>
                      <a:endParaRPr lang="en-US" sz="1400" dirty="0"/>
                    </a:p>
                  </a:txBody>
                  <a:tcPr/>
                </a:tc>
                <a:tc>
                  <a:txBody>
                    <a:bodyPr/>
                    <a:lstStyle/>
                    <a:p>
                      <a:pPr marL="342900" indent="-342900">
                        <a:buFont typeface="+mj-lt"/>
                        <a:buAutoNum type="arabicPeriod"/>
                      </a:pPr>
                      <a:r>
                        <a:rPr lang="en-US" sz="1400" dirty="0"/>
                        <a:t>Dual-core, triple-core, and quad-core processors are typical in desktop systems.</a:t>
                      </a:r>
                    </a:p>
                    <a:p>
                      <a:pPr marL="342900" indent="-342900">
                        <a:buFont typeface="+mj-lt"/>
                        <a:buAutoNum type="arabicPeriod"/>
                      </a:pPr>
                      <a:endParaRPr lang="en-US" sz="1400" dirty="0"/>
                    </a:p>
                    <a:p>
                      <a:pPr marL="342900" indent="-342900">
                        <a:buFont typeface="+mj-lt"/>
                        <a:buAutoNum type="arabicPeriod"/>
                      </a:pPr>
                      <a:r>
                        <a:rPr lang="en-US" sz="1400" dirty="0"/>
                        <a:t>Multi-core systems enable the operating system to run multiple applications simultaneously. 		      </a:t>
                      </a:r>
                    </a:p>
                    <a:p>
                      <a:pPr marL="342900" indent="-342900">
                        <a:buFont typeface="+mj-lt"/>
                        <a:buAutoNum type="arabicPeriod"/>
                      </a:pPr>
                      <a:endParaRPr lang="en-US" sz="1400" dirty="0"/>
                    </a:p>
                    <a:p>
                      <a:pPr marL="742950" lvl="1" indent="-285750">
                        <a:buFont typeface="Wingdings" charset="2"/>
                        <a:buChar char="§"/>
                      </a:pPr>
                      <a:r>
                        <a:rPr lang="en-US" sz="1400" dirty="0"/>
                        <a:t>Without multiple processors, applications appear to run at the same time, but must wait their turn for processing time from the single processor.</a:t>
                      </a:r>
                    </a:p>
                    <a:p>
                      <a:pPr marL="342900" indent="-342900">
                        <a:buFont typeface="+mj-lt"/>
                        <a:buAutoNum type="arabicPeriod"/>
                      </a:pPr>
                      <a:endParaRPr lang="en-US" sz="1400" dirty="0"/>
                    </a:p>
                    <a:p>
                      <a:pPr marL="342900" indent="-342900">
                        <a:buFont typeface="+mj-lt"/>
                        <a:buAutoNum type="arabicPeriod"/>
                      </a:pPr>
                      <a:r>
                        <a:rPr lang="en-US" sz="1400" dirty="0"/>
                        <a:t>Some applications can be written to execute on multiple processors at the same time.</a:t>
                      </a:r>
                    </a:p>
                    <a:p>
                      <a:pPr marL="342900" lvl="0" indent="-342900">
                        <a:buFont typeface="+mj-lt"/>
                        <a:buAutoNum type="arabicPeriod"/>
                      </a:pPr>
                      <a:endParaRPr lang="en-US" sz="1400" dirty="0"/>
                    </a:p>
                    <a:p>
                      <a:pPr marL="342900" lvl="0" indent="-342900">
                        <a:buFont typeface="+mj-lt"/>
                        <a:buAutoNum type="arabicPeriod"/>
                      </a:pPr>
                      <a:r>
                        <a:rPr lang="en-US" sz="1400" dirty="0"/>
                        <a:t>Some motherboards use two (or more) processor sockets to provide a multiple processor solution. </a:t>
                      </a:r>
                    </a:p>
                    <a:p>
                      <a:pPr marL="800100" lvl="1" indent="-342900">
                        <a:buFont typeface="Wingdings" charset="2"/>
                        <a:buChar char="§"/>
                      </a:pPr>
                      <a:endParaRPr lang="en-US" sz="1400" dirty="0"/>
                    </a:p>
                    <a:p>
                      <a:pPr marL="800100" lvl="1" indent="-342900">
                        <a:buFont typeface="Wingdings" charset="2"/>
                        <a:buChar char="§"/>
                      </a:pPr>
                      <a:r>
                        <a:rPr lang="en-US" sz="1400" dirty="0"/>
                        <a:t>Multi-core processors use a single motherboard socket to support multiple processors.</a:t>
                      </a:r>
                    </a:p>
                    <a:p>
                      <a:endParaRPr lang="en-US" sz="1400" dirty="0"/>
                    </a:p>
                  </a:txBody>
                  <a:tcPr/>
                </a:tc>
                <a:extLst>
                  <a:ext uri="{0D108BD9-81ED-4DB2-BD59-A6C34878D82A}">
                    <a16:rowId xmlns:a16="http://schemas.microsoft.com/office/drawing/2014/main" val="10002"/>
                  </a:ext>
                </a:extLst>
              </a:tr>
            </a:tbl>
          </a:graphicData>
        </a:graphic>
      </p:graphicFrame>
      <p:pic>
        <p:nvPicPr>
          <p:cNvPr id="3" name="Picture 2"/>
          <p:cNvPicPr>
            <a:picLocks noChangeAspect="1"/>
          </p:cNvPicPr>
          <p:nvPr/>
        </p:nvPicPr>
        <p:blipFill>
          <a:blip r:embed="rId2"/>
          <a:stretch>
            <a:fillRect/>
          </a:stretch>
        </p:blipFill>
        <p:spPr>
          <a:xfrm>
            <a:off x="657157" y="3193764"/>
            <a:ext cx="2446839" cy="1716439"/>
          </a:xfrm>
          <a:prstGeom prst="rect">
            <a:avLst/>
          </a:prstGeom>
        </p:spPr>
      </p:pic>
      <p:pic>
        <p:nvPicPr>
          <p:cNvPr id="5" name="Picture 4"/>
          <p:cNvPicPr>
            <a:picLocks noChangeAspect="1"/>
          </p:cNvPicPr>
          <p:nvPr/>
        </p:nvPicPr>
        <p:blipFill>
          <a:blip r:embed="rId3"/>
          <a:stretch>
            <a:fillRect/>
          </a:stretch>
        </p:blipFill>
        <p:spPr>
          <a:xfrm>
            <a:off x="657157" y="5091830"/>
            <a:ext cx="2460166" cy="1230083"/>
          </a:xfrm>
          <a:prstGeom prst="rect">
            <a:avLst/>
          </a:prstGeom>
        </p:spPr>
      </p:pic>
    </p:spTree>
    <p:extLst>
      <p:ext uri="{BB962C8B-B14F-4D97-AF65-F5344CB8AC3E}">
        <p14:creationId xmlns:p14="http://schemas.microsoft.com/office/powerpoint/2010/main" val="2287698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64191" y="225911"/>
            <a:ext cx="4300793" cy="523220"/>
          </a:xfrm>
          <a:prstGeom prst="rect">
            <a:avLst/>
          </a:prstGeom>
          <a:noFill/>
        </p:spPr>
        <p:txBody>
          <a:bodyPr wrap="none" rtlCol="0">
            <a:spAutoFit/>
          </a:bodyPr>
          <a:lstStyle/>
          <a:p>
            <a:r>
              <a:rPr lang="en-US" sz="2800" b="1" dirty="0"/>
              <a:t>3.5 Processors: (continued) </a:t>
            </a:r>
          </a:p>
        </p:txBody>
      </p:sp>
      <p:sp>
        <p:nvSpPr>
          <p:cNvPr id="6" name="TextBox 5"/>
          <p:cNvSpPr txBox="1"/>
          <p:nvPr/>
        </p:nvSpPr>
        <p:spPr>
          <a:xfrm>
            <a:off x="561800" y="749131"/>
            <a:ext cx="11119554" cy="1107996"/>
          </a:xfrm>
          <a:prstGeom prst="rect">
            <a:avLst/>
          </a:prstGeom>
          <a:noFill/>
        </p:spPr>
        <p:txBody>
          <a:bodyPr wrap="square" rtlCol="0">
            <a:spAutoFit/>
          </a:bodyPr>
          <a:lstStyle/>
          <a:p>
            <a:r>
              <a:rPr lang="en-US" sz="1600" b="1" dirty="0"/>
              <a:t>When selecting a Central Processing Unit (CPU), you will need to match the motherboard and the CPU. Either select a CPU supported by the motherboard, or select a motherboard that will support the processor you have chosen.</a:t>
            </a:r>
          </a:p>
          <a:p>
            <a:endParaRPr lang="en-US" sz="1600" b="1" dirty="0"/>
          </a:p>
          <a:p>
            <a:r>
              <a:rPr lang="en-US" sz="1600" dirty="0"/>
              <a:t>The following table lists several considerations for choosing a processor:</a:t>
            </a:r>
            <a:r>
              <a:rPr lang="en-US" b="1" dirty="0"/>
              <a:t>	</a:t>
            </a:r>
            <a:r>
              <a:rPr lang="en-US" dirty="0"/>
              <a:t>				</a:t>
            </a:r>
          </a:p>
        </p:txBody>
      </p:sp>
      <p:graphicFrame>
        <p:nvGraphicFramePr>
          <p:cNvPr id="2" name="Table 1"/>
          <p:cNvGraphicFramePr>
            <a:graphicFrameLocks noGrp="1"/>
          </p:cNvGraphicFramePr>
          <p:nvPr>
            <p:extLst>
              <p:ext uri="{D42A27DB-BD31-4B8C-83A1-F6EECF244321}">
                <p14:modId xmlns:p14="http://schemas.microsoft.com/office/powerpoint/2010/main" val="1370286024"/>
              </p:ext>
            </p:extLst>
          </p:nvPr>
        </p:nvGraphicFramePr>
        <p:xfrm>
          <a:off x="736983" y="1920240"/>
          <a:ext cx="10400204" cy="4663440"/>
        </p:xfrm>
        <a:graphic>
          <a:graphicData uri="http://schemas.openxmlformats.org/drawingml/2006/table">
            <a:tbl>
              <a:tblPr firstRow="1" bandRow="1">
                <a:tableStyleId>{5C22544A-7EE6-4342-B048-85BDC9FD1C3A}</a:tableStyleId>
              </a:tblPr>
              <a:tblGrid>
                <a:gridCol w="3070929">
                  <a:extLst>
                    <a:ext uri="{9D8B030D-6E8A-4147-A177-3AD203B41FA5}">
                      <a16:colId xmlns:a16="http://schemas.microsoft.com/office/drawing/2014/main" val="20000"/>
                    </a:ext>
                  </a:extLst>
                </a:gridCol>
                <a:gridCol w="7329275">
                  <a:extLst>
                    <a:ext uri="{9D8B030D-6E8A-4147-A177-3AD203B41FA5}">
                      <a16:colId xmlns:a16="http://schemas.microsoft.com/office/drawing/2014/main" val="20001"/>
                    </a:ext>
                  </a:extLst>
                </a:gridCol>
              </a:tblGrid>
              <a:tr h="370840">
                <a:tc>
                  <a:txBody>
                    <a:bodyPr/>
                    <a:lstStyle/>
                    <a:p>
                      <a:r>
                        <a:rPr lang="en-US" b="1" dirty="0"/>
                        <a:t>Feature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Description</a:t>
                      </a:r>
                    </a:p>
                    <a:p>
                      <a:endParaRPr lang="en-US" dirty="0"/>
                    </a:p>
                  </a:txBody>
                  <a:tcPr/>
                </a:tc>
                <a:extLst>
                  <a:ext uri="{0D108BD9-81ED-4DB2-BD59-A6C34878D82A}">
                    <a16:rowId xmlns:a16="http://schemas.microsoft.com/office/drawing/2014/main" val="10000"/>
                  </a:ext>
                </a:extLst>
              </a:tr>
              <a:tr h="370840">
                <a:tc rowSpan="2">
                  <a:txBody>
                    <a:bodyPr/>
                    <a:lstStyle/>
                    <a:p>
                      <a:r>
                        <a:rPr lang="en-US" dirty="0"/>
                        <a:t>Speed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Processors operate using an internal clock that is the same as, or is a multiple of, the motherboard bus speed. The speed is represented in megahertz (MHz) and is also referred to as</a:t>
                      </a:r>
                      <a:r>
                        <a:rPr lang="en-US" baseline="0" dirty="0"/>
                        <a:t> </a:t>
                      </a:r>
                      <a:r>
                        <a:rPr lang="en-US" dirty="0"/>
                        <a:t>the frequency.</a:t>
                      </a:r>
                    </a:p>
                    <a:p>
                      <a:endParaRPr lang="en-US" dirty="0"/>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pPr lvl="0"/>
                      <a:r>
                        <a:rPr lang="en-US" dirty="0"/>
                        <a:t>1 - You can purchase processors of the same type but with different speed ratings.</a:t>
                      </a:r>
                    </a:p>
                    <a:p>
                      <a:endParaRPr lang="en-US" dirty="0"/>
                    </a:p>
                    <a:p>
                      <a:r>
                        <a:rPr lang="en-US" dirty="0"/>
                        <a:t>2 - When selecting a processor, make sure the motherboard supports the processor speed by reading the motherboard documentation first.</a:t>
                      </a:r>
                    </a:p>
                    <a:p>
                      <a:endParaRPr lang="en-US" dirty="0"/>
                    </a:p>
                    <a:p>
                      <a:r>
                        <a:rPr lang="en-US" dirty="0"/>
                        <a:t>3 - Most motherboards automatically detect the processor speed. If not, you might need to use jumpers or edit the CMOS to configure the processor speed.</a:t>
                      </a:r>
                    </a:p>
                    <a:p>
                      <a:endParaRPr lang="en-US" dirty="0"/>
                    </a:p>
                  </a:txBody>
                  <a:tcPr/>
                </a:tc>
                <a:extLst>
                  <a:ext uri="{0D108BD9-81ED-4DB2-BD59-A6C34878D82A}">
                    <a16:rowId xmlns:a16="http://schemas.microsoft.com/office/drawing/2014/main" val="10002"/>
                  </a:ext>
                </a:extLst>
              </a:tr>
            </a:tbl>
          </a:graphicData>
        </a:graphic>
      </p:graphicFrame>
      <p:pic>
        <p:nvPicPr>
          <p:cNvPr id="5" name="Picture 4"/>
          <p:cNvPicPr>
            <a:picLocks noChangeAspect="1"/>
          </p:cNvPicPr>
          <p:nvPr/>
        </p:nvPicPr>
        <p:blipFill>
          <a:blip r:embed="rId2"/>
          <a:stretch>
            <a:fillRect/>
          </a:stretch>
        </p:blipFill>
        <p:spPr>
          <a:xfrm>
            <a:off x="868665" y="4616362"/>
            <a:ext cx="2781278" cy="1659176"/>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59273" y1="2732" x2="59273" y2="2732"/>
                        <a14:backgroundMark x1="37455" y1="2732" x2="37455" y2="2732"/>
                        <a14:backgroundMark x1="44000" y1="2732" x2="44000" y2="2732"/>
                      </a14:backgroundRemoval>
                    </a14:imgEffect>
                  </a14:imgLayer>
                </a14:imgProps>
              </a:ext>
            </a:extLst>
          </a:blip>
          <a:stretch>
            <a:fillRect/>
          </a:stretch>
        </p:blipFill>
        <p:spPr>
          <a:xfrm>
            <a:off x="1357029" y="2668044"/>
            <a:ext cx="2927801" cy="1948318"/>
          </a:xfrm>
          <a:prstGeom prst="rect">
            <a:avLst/>
          </a:prstGeom>
        </p:spPr>
      </p:pic>
    </p:spTree>
    <p:extLst>
      <p:ext uri="{BB962C8B-B14F-4D97-AF65-F5344CB8AC3E}">
        <p14:creationId xmlns:p14="http://schemas.microsoft.com/office/powerpoint/2010/main" val="3903662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40358" y="92347"/>
            <a:ext cx="4300793" cy="523220"/>
          </a:xfrm>
          <a:prstGeom prst="rect">
            <a:avLst/>
          </a:prstGeom>
          <a:noFill/>
        </p:spPr>
        <p:txBody>
          <a:bodyPr wrap="none" rtlCol="0">
            <a:spAutoFit/>
          </a:bodyPr>
          <a:lstStyle/>
          <a:p>
            <a:r>
              <a:rPr lang="en-US" sz="2800" b="1"/>
              <a:t>3.5 Processors: (continued) </a:t>
            </a:r>
            <a:endParaRPr lang="en-US" sz="2800" b="1" dirty="0"/>
          </a:p>
        </p:txBody>
      </p:sp>
      <p:sp>
        <p:nvSpPr>
          <p:cNvPr id="6" name="TextBox 5"/>
          <p:cNvSpPr txBox="1"/>
          <p:nvPr/>
        </p:nvSpPr>
        <p:spPr>
          <a:xfrm>
            <a:off x="530977" y="615567"/>
            <a:ext cx="11119554" cy="1015663"/>
          </a:xfrm>
          <a:prstGeom prst="rect">
            <a:avLst/>
          </a:prstGeom>
          <a:noFill/>
        </p:spPr>
        <p:txBody>
          <a:bodyPr wrap="square" rtlCol="0">
            <a:spAutoFit/>
          </a:bodyPr>
          <a:lstStyle/>
          <a:p>
            <a:r>
              <a:rPr lang="en-US" sz="1400" b="1" dirty="0"/>
              <a:t>When selecting a Central Processing Unit (CPU), you will need to match the motherboard and the CPU. Either select a CPU supported by the motherboard, or select a motherboard that will support the processor you have chosen.</a:t>
            </a:r>
          </a:p>
          <a:p>
            <a:endParaRPr lang="en-US" sz="1400" b="1" dirty="0"/>
          </a:p>
          <a:p>
            <a:r>
              <a:rPr lang="en-US" sz="1400" dirty="0"/>
              <a:t>The following table lists several considerations for choosing a processor:</a:t>
            </a:r>
            <a:r>
              <a:rPr lang="en-US" dirty="0"/>
              <a:t>	</a:t>
            </a:r>
          </a:p>
        </p:txBody>
      </p:sp>
      <p:graphicFrame>
        <p:nvGraphicFramePr>
          <p:cNvPr id="2" name="Table 1"/>
          <p:cNvGraphicFramePr>
            <a:graphicFrameLocks noGrp="1"/>
          </p:cNvGraphicFramePr>
          <p:nvPr>
            <p:extLst>
              <p:ext uri="{D42A27DB-BD31-4B8C-83A1-F6EECF244321}">
                <p14:modId xmlns:p14="http://schemas.microsoft.com/office/powerpoint/2010/main" val="1547162352"/>
              </p:ext>
            </p:extLst>
          </p:nvPr>
        </p:nvGraphicFramePr>
        <p:xfrm>
          <a:off x="530976" y="1880645"/>
          <a:ext cx="10698677" cy="4705090"/>
        </p:xfrm>
        <a:graphic>
          <a:graphicData uri="http://schemas.openxmlformats.org/drawingml/2006/table">
            <a:tbl>
              <a:tblPr firstRow="1" bandRow="1">
                <a:tableStyleId>{5C22544A-7EE6-4342-B048-85BDC9FD1C3A}</a:tableStyleId>
              </a:tblPr>
              <a:tblGrid>
                <a:gridCol w="2613057">
                  <a:extLst>
                    <a:ext uri="{9D8B030D-6E8A-4147-A177-3AD203B41FA5}">
                      <a16:colId xmlns:a16="http://schemas.microsoft.com/office/drawing/2014/main" val="20000"/>
                    </a:ext>
                  </a:extLst>
                </a:gridCol>
                <a:gridCol w="8085620">
                  <a:extLst>
                    <a:ext uri="{9D8B030D-6E8A-4147-A177-3AD203B41FA5}">
                      <a16:colId xmlns:a16="http://schemas.microsoft.com/office/drawing/2014/main" val="20001"/>
                    </a:ext>
                  </a:extLst>
                </a:gridCol>
              </a:tblGrid>
              <a:tr h="464779">
                <a:tc>
                  <a:txBody>
                    <a:bodyPr/>
                    <a:lstStyle/>
                    <a:p>
                      <a:r>
                        <a:rPr lang="en-US" sz="1600" b="1" dirty="0"/>
                        <a:t>Feature</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Description</a:t>
                      </a:r>
                    </a:p>
                  </a:txBody>
                  <a:tcPr/>
                </a:tc>
                <a:extLst>
                  <a:ext uri="{0D108BD9-81ED-4DB2-BD59-A6C34878D82A}">
                    <a16:rowId xmlns:a16="http://schemas.microsoft.com/office/drawing/2014/main" val="10000"/>
                  </a:ext>
                </a:extLst>
              </a:tr>
              <a:tr h="916824">
                <a:tc>
                  <a:txBody>
                    <a:bodyPr/>
                    <a:lstStyle/>
                    <a:p>
                      <a:r>
                        <a:rPr lang="en-US" sz="1600" dirty="0"/>
                        <a:t>Cache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dirty="0"/>
                        <a:t>Cache</a:t>
                      </a:r>
                      <a:r>
                        <a:rPr lang="en-US" sz="1600" b="1" dirty="0"/>
                        <a:t> is memory that the processor can access directly without using the system RAM. There are four types of processor cache:</a:t>
                      </a:r>
                    </a:p>
                    <a:p>
                      <a:endParaRPr lang="en-US" sz="1600" dirty="0"/>
                    </a:p>
                  </a:txBody>
                  <a:tcPr/>
                </a:tc>
                <a:extLst>
                  <a:ext uri="{0D108BD9-81ED-4DB2-BD59-A6C34878D82A}">
                    <a16:rowId xmlns:a16="http://schemas.microsoft.com/office/drawing/2014/main" val="10001"/>
                  </a:ext>
                </a:extLst>
              </a:tr>
              <a:tr h="3323487">
                <a:tc>
                  <a:txBody>
                    <a:bodyPr/>
                    <a:lstStyle/>
                    <a:p>
                      <a:endParaRPr lang="en-US" sz="1600" dirty="0"/>
                    </a:p>
                  </a:txBody>
                  <a:tcPr/>
                </a:tc>
                <a:tc>
                  <a:txBody>
                    <a:bodyPr/>
                    <a:lstStyle/>
                    <a:p>
                      <a:pPr lvl="0"/>
                      <a:r>
                        <a:rPr lang="en-US" sz="1600" dirty="0"/>
                        <a:t>1 - Level 1 (</a:t>
                      </a:r>
                      <a:r>
                        <a:rPr lang="en-US" sz="1600" b="1" dirty="0"/>
                        <a:t>L1</a:t>
                      </a:r>
                      <a:r>
                        <a:rPr lang="en-US" sz="1600" dirty="0"/>
                        <a:t>) cache is integrated on the processor die itself and stores instructions for the processor. On multi-core systems, each processor typically has its own L1 cache. Some</a:t>
                      </a:r>
                      <a:r>
                        <a:rPr lang="en-US" sz="1600" baseline="0" dirty="0"/>
                        <a:t> </a:t>
                      </a:r>
                      <a:r>
                        <a:rPr lang="en-US" sz="1600" dirty="0"/>
                        <a:t>processors might have two L1 caches, one for instructions and one for data.</a:t>
                      </a:r>
                    </a:p>
                    <a:p>
                      <a:r>
                        <a:rPr lang="en-US" sz="1600" dirty="0"/>
                        <a:t>		</a:t>
                      </a:r>
                    </a:p>
                    <a:p>
                      <a:r>
                        <a:rPr lang="en-US" sz="1600" dirty="0"/>
                        <a:t>2 - Level 2 (</a:t>
                      </a:r>
                      <a:r>
                        <a:rPr lang="en-US" sz="1600" b="1" dirty="0"/>
                        <a:t>L2</a:t>
                      </a:r>
                      <a:r>
                        <a:rPr lang="en-US" sz="1600" dirty="0"/>
                        <a:t>) cache is additional cache used for both instructions and data. Depending on the</a:t>
                      </a:r>
                      <a:r>
                        <a:rPr lang="en-US" sz="1600" baseline="0" dirty="0"/>
                        <a:t> </a:t>
                      </a:r>
                      <a:r>
                        <a:rPr lang="en-US" sz="1600" dirty="0"/>
                        <a:t>processor, L2 cache might be shared between two or more cores, or exclusive to a single core.</a:t>
                      </a:r>
                    </a:p>
                    <a:p>
                      <a:pPr lvl="0"/>
                      <a:endParaRPr lang="en-US" sz="1600" dirty="0"/>
                    </a:p>
                    <a:p>
                      <a:pPr lvl="0"/>
                      <a:r>
                        <a:rPr lang="en-US" sz="1600" dirty="0"/>
                        <a:t>3 - Level 3 </a:t>
                      </a:r>
                      <a:r>
                        <a:rPr lang="en-US" sz="1600" b="1" dirty="0"/>
                        <a:t>(L3</a:t>
                      </a:r>
                      <a:r>
                        <a:rPr lang="en-US" sz="1600" dirty="0"/>
                        <a:t>) cache is additional cache beyond the level 2 cache. For multi-core systems, L3 cache is shared between all cores.</a:t>
                      </a:r>
                    </a:p>
                    <a:p>
                      <a:endParaRPr lang="en-US" sz="1600" dirty="0"/>
                    </a:p>
                    <a:p>
                      <a:r>
                        <a:rPr lang="en-US" sz="1600" dirty="0"/>
                        <a:t>4 - Level 4 (</a:t>
                      </a:r>
                      <a:r>
                        <a:rPr lang="en-US" sz="1600" b="1" dirty="0"/>
                        <a:t>L4</a:t>
                      </a:r>
                      <a:r>
                        <a:rPr lang="en-US" sz="1600" dirty="0"/>
                        <a:t>) cache is shared dynamically between the on-die graphics processor unit (GPU) and CPU.</a:t>
                      </a:r>
                    </a:p>
                    <a:p>
                      <a:endParaRPr lang="en-US" sz="1600" dirty="0"/>
                    </a:p>
                  </a:txBody>
                  <a:tcPr/>
                </a:tc>
                <a:extLst>
                  <a:ext uri="{0D108BD9-81ED-4DB2-BD59-A6C34878D82A}">
                    <a16:rowId xmlns:a16="http://schemas.microsoft.com/office/drawing/2014/main" val="10002"/>
                  </a:ext>
                </a:extLst>
              </a:tr>
            </a:tbl>
          </a:graphicData>
        </a:graphic>
      </p:graphicFrame>
      <p:pic>
        <p:nvPicPr>
          <p:cNvPr id="5" name="Picture 4"/>
          <p:cNvPicPr>
            <a:picLocks noChangeAspect="1"/>
          </p:cNvPicPr>
          <p:nvPr/>
        </p:nvPicPr>
        <p:blipFill>
          <a:blip r:embed="rId2"/>
          <a:stretch>
            <a:fillRect/>
          </a:stretch>
        </p:blipFill>
        <p:spPr>
          <a:xfrm>
            <a:off x="657024" y="4634630"/>
            <a:ext cx="2372920" cy="1754688"/>
          </a:xfrm>
          <a:prstGeom prst="rect">
            <a:avLst/>
          </a:prstGeom>
        </p:spPr>
      </p:pic>
    </p:spTree>
    <p:extLst>
      <p:ext uri="{BB962C8B-B14F-4D97-AF65-F5344CB8AC3E}">
        <p14:creationId xmlns:p14="http://schemas.microsoft.com/office/powerpoint/2010/main" val="3837944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64191" y="225911"/>
            <a:ext cx="4300793" cy="523220"/>
          </a:xfrm>
          <a:prstGeom prst="rect">
            <a:avLst/>
          </a:prstGeom>
          <a:noFill/>
        </p:spPr>
        <p:txBody>
          <a:bodyPr wrap="none" rtlCol="0">
            <a:spAutoFit/>
          </a:bodyPr>
          <a:lstStyle/>
          <a:p>
            <a:r>
              <a:rPr lang="en-US" sz="2800" b="1" dirty="0"/>
              <a:t>3.5 Processors: (continued) </a:t>
            </a:r>
          </a:p>
        </p:txBody>
      </p:sp>
      <p:sp>
        <p:nvSpPr>
          <p:cNvPr id="6" name="TextBox 5"/>
          <p:cNvSpPr txBox="1"/>
          <p:nvPr/>
        </p:nvSpPr>
        <p:spPr>
          <a:xfrm>
            <a:off x="631186" y="749131"/>
            <a:ext cx="11119554" cy="1077218"/>
          </a:xfrm>
          <a:prstGeom prst="rect">
            <a:avLst/>
          </a:prstGeom>
          <a:noFill/>
        </p:spPr>
        <p:txBody>
          <a:bodyPr wrap="square" rtlCol="0">
            <a:spAutoFit/>
          </a:bodyPr>
          <a:lstStyle/>
          <a:p>
            <a:r>
              <a:rPr lang="en-US" sz="1600" b="1" dirty="0"/>
              <a:t>When selecting a Central Processing Unit (CPU), you will need to match the motherboard and the CPU. Either select a CPU supported by the motherboard, or select a motherboard that will support the processor you have chosen.</a:t>
            </a:r>
          </a:p>
          <a:p>
            <a:endParaRPr lang="en-US" sz="1600" b="1" dirty="0"/>
          </a:p>
          <a:p>
            <a:r>
              <a:rPr lang="en-US" sz="1600" dirty="0"/>
              <a:t>The following table lists several considerations for choosing a processor:</a:t>
            </a:r>
          </a:p>
        </p:txBody>
      </p:sp>
      <p:graphicFrame>
        <p:nvGraphicFramePr>
          <p:cNvPr id="2" name="Table 1"/>
          <p:cNvGraphicFramePr>
            <a:graphicFrameLocks noGrp="1"/>
          </p:cNvGraphicFramePr>
          <p:nvPr>
            <p:extLst>
              <p:ext uri="{D42A27DB-BD31-4B8C-83A1-F6EECF244321}">
                <p14:modId xmlns:p14="http://schemas.microsoft.com/office/powerpoint/2010/main" val="76097832"/>
              </p:ext>
            </p:extLst>
          </p:nvPr>
        </p:nvGraphicFramePr>
        <p:xfrm>
          <a:off x="631186" y="1936237"/>
          <a:ext cx="10944260" cy="4464562"/>
        </p:xfrm>
        <a:graphic>
          <a:graphicData uri="http://schemas.openxmlformats.org/drawingml/2006/table">
            <a:tbl>
              <a:tblPr firstRow="1" bandRow="1">
                <a:tableStyleId>{5C22544A-7EE6-4342-B048-85BDC9FD1C3A}</a:tableStyleId>
              </a:tblPr>
              <a:tblGrid>
                <a:gridCol w="2562951">
                  <a:extLst>
                    <a:ext uri="{9D8B030D-6E8A-4147-A177-3AD203B41FA5}">
                      <a16:colId xmlns:a16="http://schemas.microsoft.com/office/drawing/2014/main" val="20000"/>
                    </a:ext>
                  </a:extLst>
                </a:gridCol>
                <a:gridCol w="8381309">
                  <a:extLst>
                    <a:ext uri="{9D8B030D-6E8A-4147-A177-3AD203B41FA5}">
                      <a16:colId xmlns:a16="http://schemas.microsoft.com/office/drawing/2014/main" val="20001"/>
                    </a:ext>
                  </a:extLst>
                </a:gridCol>
              </a:tblGrid>
              <a:tr h="410470">
                <a:tc>
                  <a:txBody>
                    <a:bodyPr/>
                    <a:lstStyle/>
                    <a:p>
                      <a:r>
                        <a:rPr lang="en-US" sz="1400" b="1" dirty="0"/>
                        <a:t>Feature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txBody>
                  <a:tcPr/>
                </a:tc>
                <a:extLst>
                  <a:ext uri="{0D108BD9-81ED-4DB2-BD59-A6C34878D82A}">
                    <a16:rowId xmlns:a16="http://schemas.microsoft.com/office/drawing/2014/main" val="10000"/>
                  </a:ext>
                </a:extLst>
              </a:tr>
              <a:tr h="410470">
                <a:tc>
                  <a:txBody>
                    <a:bodyPr/>
                    <a:lstStyle/>
                    <a:p>
                      <a:r>
                        <a:rPr lang="en-US" sz="1400" dirty="0"/>
                        <a:t>Cache</a:t>
                      </a:r>
                    </a:p>
                  </a:txBody>
                  <a:tcPr/>
                </a:tc>
                <a:tc>
                  <a:txBody>
                    <a:bodyPr/>
                    <a:lstStyle/>
                    <a:p>
                      <a:r>
                        <a:rPr lang="en-US" sz="1400" b="1" dirty="0"/>
                        <a:t>Be aware of the following regarding processor cache:</a:t>
                      </a:r>
                      <a:endParaRPr lang="en-US" sz="1400" dirty="0"/>
                    </a:p>
                  </a:txBody>
                  <a:tcPr/>
                </a:tc>
                <a:extLst>
                  <a:ext uri="{0D108BD9-81ED-4DB2-BD59-A6C34878D82A}">
                    <a16:rowId xmlns:a16="http://schemas.microsoft.com/office/drawing/2014/main" val="10001"/>
                  </a:ext>
                </a:extLst>
              </a:tr>
              <a:tr h="3643622">
                <a:tc>
                  <a:txBody>
                    <a:bodyPr/>
                    <a:lstStyle/>
                    <a:p>
                      <a:endParaRPr lang="en-US" sz="1400"/>
                    </a:p>
                  </a:txBody>
                  <a:tcPr/>
                </a:tc>
                <a:tc>
                  <a:txBody>
                    <a:bodyPr/>
                    <a:lstStyle/>
                    <a:p>
                      <a:pPr lvl="0"/>
                      <a:r>
                        <a:rPr lang="en-US" sz="1400" dirty="0"/>
                        <a:t>1 - The size of the cache increases as you move from L1 to L4, with L1 cache being the smallest.</a:t>
                      </a:r>
                    </a:p>
                    <a:p>
                      <a:pPr lvl="0"/>
                      <a:endParaRPr lang="en-US" sz="1400" dirty="0"/>
                    </a:p>
                    <a:p>
                      <a:pPr lvl="0"/>
                      <a:r>
                        <a:rPr lang="en-US" sz="1400" dirty="0"/>
                        <a:t>2 - As a general rule, a processor with more cache performs better than a processor with less cache (all other things being equal).</a:t>
                      </a:r>
                    </a:p>
                    <a:p>
                      <a:endParaRPr lang="en-US" sz="1400" dirty="0"/>
                    </a:p>
                    <a:p>
                      <a:r>
                        <a:rPr lang="en-US" sz="1400" dirty="0"/>
                        <a:t>3 - Originally, only L1 cache was on the processor die, with L2 cache being on the motherboard between the CPU and the RAM. </a:t>
                      </a:r>
                    </a:p>
                    <a:p>
                      <a:endParaRPr lang="en-US" sz="1400" dirty="0"/>
                    </a:p>
                    <a:p>
                      <a:pPr marL="742950" lvl="1" indent="-285750">
                        <a:buFont typeface="Wingdings" charset="2"/>
                        <a:buChar char="§"/>
                      </a:pPr>
                      <a:r>
                        <a:rPr lang="en-US" sz="1400" dirty="0"/>
                        <a:t>As processor technology has advanced, L2 cache moved to the processor die, with L3 cache being on the motherboard. </a:t>
                      </a:r>
                    </a:p>
                    <a:p>
                      <a:pPr marL="742950" lvl="1" indent="-285750">
                        <a:buFont typeface="Wingdings" charset="2"/>
                        <a:buChar char="§"/>
                      </a:pPr>
                      <a:endParaRPr lang="en-US" sz="1400" dirty="0"/>
                    </a:p>
                    <a:p>
                      <a:pPr marL="742950" lvl="1" indent="-285750">
                        <a:buFont typeface="Wingdings" charset="2"/>
                        <a:buChar char="§"/>
                      </a:pPr>
                      <a:r>
                        <a:rPr lang="en-US" sz="1400" dirty="0"/>
                        <a:t>Today, all three cache levels are located on the processor.</a:t>
                      </a:r>
                    </a:p>
                    <a:p>
                      <a:endParaRPr lang="en-US" sz="1400" dirty="0"/>
                    </a:p>
                    <a:p>
                      <a:r>
                        <a:rPr lang="en-US" sz="1400" dirty="0"/>
                        <a:t>4 - The L4 cache acts an overflow cache for the L3. Information evicted from L3 is dumped into L4.</a:t>
                      </a:r>
                    </a:p>
                    <a:p>
                      <a:endParaRPr lang="en-US" sz="1400" dirty="0"/>
                    </a:p>
                  </a:txBody>
                  <a:tcPr/>
                </a:tc>
                <a:extLst>
                  <a:ext uri="{0D108BD9-81ED-4DB2-BD59-A6C34878D82A}">
                    <a16:rowId xmlns:a16="http://schemas.microsoft.com/office/drawing/2014/main" val="10002"/>
                  </a:ext>
                </a:extLst>
              </a:tr>
            </a:tbl>
          </a:graphicData>
        </a:graphic>
      </p:graphicFrame>
      <p:pic>
        <p:nvPicPr>
          <p:cNvPr id="3" name="Picture 2"/>
          <p:cNvPicPr>
            <a:picLocks noChangeAspect="1"/>
          </p:cNvPicPr>
          <p:nvPr/>
        </p:nvPicPr>
        <p:blipFill>
          <a:blip r:embed="rId2"/>
          <a:stretch>
            <a:fillRect/>
          </a:stretch>
        </p:blipFill>
        <p:spPr>
          <a:xfrm>
            <a:off x="769829" y="5110619"/>
            <a:ext cx="2254608" cy="1127304"/>
          </a:xfrm>
          <a:prstGeom prst="rect">
            <a:avLst/>
          </a:prstGeom>
        </p:spPr>
      </p:pic>
      <p:pic>
        <p:nvPicPr>
          <p:cNvPr id="5" name="Picture 4"/>
          <p:cNvPicPr>
            <a:picLocks noChangeAspect="1"/>
          </p:cNvPicPr>
          <p:nvPr/>
        </p:nvPicPr>
        <p:blipFill rotWithShape="1">
          <a:blip r:embed="rId3"/>
          <a:srcRect r="37330"/>
          <a:stretch/>
        </p:blipFill>
        <p:spPr>
          <a:xfrm>
            <a:off x="803851" y="2893511"/>
            <a:ext cx="2220586" cy="2054231"/>
          </a:xfrm>
          <a:prstGeom prst="rect">
            <a:avLst/>
          </a:prstGeom>
        </p:spPr>
      </p:pic>
    </p:spTree>
    <p:extLst>
      <p:ext uri="{BB962C8B-B14F-4D97-AF65-F5344CB8AC3E}">
        <p14:creationId xmlns:p14="http://schemas.microsoft.com/office/powerpoint/2010/main" val="29422790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53225" y="112895"/>
            <a:ext cx="4300793" cy="523220"/>
          </a:xfrm>
          <a:prstGeom prst="rect">
            <a:avLst/>
          </a:prstGeom>
          <a:noFill/>
        </p:spPr>
        <p:txBody>
          <a:bodyPr wrap="none" rtlCol="0">
            <a:spAutoFit/>
          </a:bodyPr>
          <a:lstStyle/>
          <a:p>
            <a:r>
              <a:rPr lang="en-US" sz="2800" b="1" dirty="0"/>
              <a:t>3.5 Processors: (continued) </a:t>
            </a:r>
          </a:p>
        </p:txBody>
      </p:sp>
      <p:sp>
        <p:nvSpPr>
          <p:cNvPr id="6" name="TextBox 5"/>
          <p:cNvSpPr txBox="1"/>
          <p:nvPr/>
        </p:nvSpPr>
        <p:spPr>
          <a:xfrm>
            <a:off x="520220" y="749131"/>
            <a:ext cx="11119554" cy="1508105"/>
          </a:xfrm>
          <a:prstGeom prst="rect">
            <a:avLst/>
          </a:prstGeom>
          <a:noFill/>
        </p:spPr>
        <p:txBody>
          <a:bodyPr wrap="square" rtlCol="0">
            <a:spAutoFit/>
          </a:bodyPr>
          <a:lstStyle/>
          <a:p>
            <a:r>
              <a:rPr lang="en-US" sz="1400" b="1" dirty="0"/>
              <a:t>When selecting a Central Processing Unit (CPU), you will need to match the motherboard and the CPU. Either select a CPU supported by the motherboard, or select a motherboard that will support the processor you have chosen.</a:t>
            </a:r>
          </a:p>
          <a:p>
            <a:endParaRPr lang="en-US" sz="1400" b="1" dirty="0"/>
          </a:p>
          <a:p>
            <a:r>
              <a:rPr lang="en-US" sz="1400" dirty="0"/>
              <a:t>The following table lists several considerations for choosing a processor:</a:t>
            </a:r>
          </a:p>
          <a:p>
            <a:r>
              <a:rPr lang="en-US" b="1" dirty="0"/>
              <a:t>		</a:t>
            </a:r>
            <a:r>
              <a:rPr lang="en-US" dirty="0"/>
              <a:t>	</a:t>
            </a:r>
          </a:p>
          <a:p>
            <a:r>
              <a:rPr lang="en-US" dirty="0"/>
              <a:t>	</a:t>
            </a:r>
          </a:p>
        </p:txBody>
      </p:sp>
      <p:graphicFrame>
        <p:nvGraphicFramePr>
          <p:cNvPr id="2" name="Table 1"/>
          <p:cNvGraphicFramePr>
            <a:graphicFrameLocks noGrp="1"/>
          </p:cNvGraphicFramePr>
          <p:nvPr>
            <p:extLst>
              <p:ext uri="{D42A27DB-BD31-4B8C-83A1-F6EECF244321}">
                <p14:modId xmlns:p14="http://schemas.microsoft.com/office/powerpoint/2010/main" val="2070190788"/>
              </p:ext>
            </p:extLst>
          </p:nvPr>
        </p:nvGraphicFramePr>
        <p:xfrm>
          <a:off x="639831" y="1767629"/>
          <a:ext cx="10880332" cy="4921269"/>
        </p:xfrm>
        <a:graphic>
          <a:graphicData uri="http://schemas.openxmlformats.org/drawingml/2006/table">
            <a:tbl>
              <a:tblPr firstRow="1" bandRow="1">
                <a:tableStyleId>{5C22544A-7EE6-4342-B048-85BDC9FD1C3A}</a:tableStyleId>
              </a:tblPr>
              <a:tblGrid>
                <a:gridCol w="1690010">
                  <a:extLst>
                    <a:ext uri="{9D8B030D-6E8A-4147-A177-3AD203B41FA5}">
                      <a16:colId xmlns:a16="http://schemas.microsoft.com/office/drawing/2014/main" val="20000"/>
                    </a:ext>
                  </a:extLst>
                </a:gridCol>
                <a:gridCol w="4551320">
                  <a:extLst>
                    <a:ext uri="{9D8B030D-6E8A-4147-A177-3AD203B41FA5}">
                      <a16:colId xmlns:a16="http://schemas.microsoft.com/office/drawing/2014/main" val="20001"/>
                    </a:ext>
                  </a:extLst>
                </a:gridCol>
                <a:gridCol w="4639002">
                  <a:extLst>
                    <a:ext uri="{9D8B030D-6E8A-4147-A177-3AD203B41FA5}">
                      <a16:colId xmlns:a16="http://schemas.microsoft.com/office/drawing/2014/main" val="20002"/>
                    </a:ext>
                  </a:extLst>
                </a:gridCol>
              </a:tblGrid>
              <a:tr h="396089">
                <a:tc>
                  <a:txBody>
                    <a:bodyPr/>
                    <a:lstStyle/>
                    <a:p>
                      <a:r>
                        <a:rPr lang="en-US" sz="1400" b="1" dirty="0"/>
                        <a:t>Feature</a:t>
                      </a:r>
                      <a:endParaRPr lang="en-US" sz="1400"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txBody>
                  <a:tcPr/>
                </a:tc>
                <a:tc hMerge="1">
                  <a:txBody>
                    <a:bodyPr/>
                    <a:lstStyle/>
                    <a:p>
                      <a:endParaRPr lang="en-US"/>
                    </a:p>
                  </a:txBody>
                  <a:tcPr/>
                </a:tc>
                <a:extLst>
                  <a:ext uri="{0D108BD9-81ED-4DB2-BD59-A6C34878D82A}">
                    <a16:rowId xmlns:a16="http://schemas.microsoft.com/office/drawing/2014/main" val="10000"/>
                  </a:ext>
                </a:extLst>
              </a:tr>
              <a:tr h="1920760">
                <a:tc>
                  <a:txBody>
                    <a:bodyPr/>
                    <a:lstStyle/>
                    <a:p>
                      <a:r>
                        <a:rPr lang="en-US" sz="1400" dirty="0"/>
                        <a:t>Process size</a:t>
                      </a:r>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The </a:t>
                      </a:r>
                      <a:r>
                        <a:rPr lang="en-US" sz="1400" i="1" dirty="0"/>
                        <a:t>process size</a:t>
                      </a:r>
                      <a:r>
                        <a:rPr lang="en-US" sz="1400" dirty="0"/>
                        <a:t> refers to the manufacturing process used to etch transistors onto the silicon wafer that will become the CPU.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A smaller process size means smaller transistors, which translates into a smaller CPU die with more transistors and less power consumption.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Process size is expressed in microns (such as .25 microns) or nanometers (90 nm which equals .09 microns).</a:t>
                      </a:r>
                    </a:p>
                    <a:p>
                      <a:endParaRPr lang="en-US" sz="1400" dirty="0"/>
                    </a:p>
                  </a:txBody>
                  <a:tcPr/>
                </a:tc>
                <a:tc hMerge="1">
                  <a:txBody>
                    <a:bodyPr/>
                    <a:lstStyle/>
                    <a:p>
                      <a:endParaRPr lang="en-US"/>
                    </a:p>
                  </a:txBody>
                  <a:tcPr/>
                </a:tc>
                <a:extLst>
                  <a:ext uri="{0D108BD9-81ED-4DB2-BD59-A6C34878D82A}">
                    <a16:rowId xmlns:a16="http://schemas.microsoft.com/office/drawing/2014/main" val="10001"/>
                  </a:ext>
                </a:extLst>
              </a:tr>
              <a:tr h="2604420">
                <a:tc>
                  <a:txBody>
                    <a:bodyPr/>
                    <a:lstStyle/>
                    <a:p>
                      <a:r>
                        <a:rPr lang="en-US" sz="1400" dirty="0"/>
                        <a:t>Hyper-Threading</a:t>
                      </a:r>
                    </a:p>
                  </a:txBody>
                  <a:tcPr/>
                </a:tc>
                <a:tc>
                  <a:txBody>
                    <a:bodyPr/>
                    <a:lstStyle/>
                    <a:p>
                      <a:r>
                        <a:rPr lang="en-US" sz="1400" i="1" dirty="0"/>
                        <a:t>Hyper-threading</a:t>
                      </a:r>
                      <a:r>
                        <a:rPr lang="en-US" sz="1400" dirty="0"/>
                        <a:t> is a feature of some Intel processors that allows a single processor to run threads (instructions) in parallel, as opposed to processing threads linearly. </a:t>
                      </a:r>
                    </a:p>
                    <a:p>
                      <a:endParaRPr lang="en-US" sz="1400" dirty="0"/>
                    </a:p>
                    <a:p>
                      <a:pPr marL="285750" indent="-285750">
                        <a:buFont typeface="Courier New" charset="0"/>
                        <a:buChar char="o"/>
                      </a:pPr>
                      <a:r>
                        <a:rPr lang="en-US" sz="1400" dirty="0"/>
                        <a:t>Hyper-threading enables a processor to execute two threads at the same time. For example, on a quad-core Intel system that supports hyper-threading, the processor can execute 8 threads at a time (2 on each core).</a:t>
                      </a:r>
                    </a:p>
                    <a:p>
                      <a:endParaRPr lang="en-US" sz="1400" dirty="0"/>
                    </a:p>
                    <a:p>
                      <a:endParaRPr lang="en-US" sz="1400" dirty="0"/>
                    </a:p>
                  </a:txBody>
                  <a:tcPr/>
                </a:tc>
                <a:tc>
                  <a:txBody>
                    <a:bodyPr/>
                    <a:lstStyle/>
                    <a:p>
                      <a:r>
                        <a:rPr lang="en-US" sz="1400" dirty="0"/>
                        <a:t>Hyper-threading is not the same as multithreading.</a:t>
                      </a:r>
                    </a:p>
                    <a:p>
                      <a:r>
                        <a:rPr lang="en-US" sz="1400" dirty="0"/>
                        <a:t> </a:t>
                      </a:r>
                    </a:p>
                    <a:p>
                      <a:pPr marL="285750" indent="-285750">
                        <a:buFont typeface="Courier New" charset="0"/>
                        <a:buChar char="o"/>
                      </a:pPr>
                      <a:r>
                        <a:rPr lang="en-US" sz="1400" i="1" dirty="0"/>
                        <a:t>Multithreading</a:t>
                      </a:r>
                      <a:r>
                        <a:rPr lang="en-US" sz="1400" dirty="0"/>
                        <a:t> is a feature of an application that allows it to send multiple threads at the same time. </a:t>
                      </a:r>
                    </a:p>
                    <a:p>
                      <a:pPr marL="285750" indent="-285750">
                        <a:buFont typeface="Courier New" charset="0"/>
                        <a:buChar char="o"/>
                      </a:pPr>
                      <a:endParaRPr lang="en-US" sz="1400" dirty="0"/>
                    </a:p>
                    <a:p>
                      <a:pPr marL="285750" indent="-285750">
                        <a:buFont typeface="Courier New" charset="0"/>
                        <a:buChar char="o"/>
                      </a:pPr>
                      <a:r>
                        <a:rPr lang="en-US" sz="1400" dirty="0"/>
                        <a:t>Applications are typically written to support multithreading to take advantage of multiple cores (executing threads on two or more processors at the same time) or hyper-threading features.</a:t>
                      </a:r>
                    </a:p>
                    <a:p>
                      <a:endParaRPr lang="en-US" sz="1400" dirty="0"/>
                    </a:p>
                  </a:txBody>
                  <a:tcPr/>
                </a:tc>
                <a:extLst>
                  <a:ext uri="{0D108BD9-81ED-4DB2-BD59-A6C34878D82A}">
                    <a16:rowId xmlns:a16="http://schemas.microsoft.com/office/drawing/2014/main" val="10002"/>
                  </a:ext>
                </a:extLst>
              </a:tr>
            </a:tbl>
          </a:graphicData>
        </a:graphic>
      </p:graphicFrame>
      <p:pic>
        <p:nvPicPr>
          <p:cNvPr id="3" name="Picture 2"/>
          <p:cNvPicPr>
            <a:picLocks noChangeAspect="1"/>
          </p:cNvPicPr>
          <p:nvPr/>
        </p:nvPicPr>
        <p:blipFill>
          <a:blip r:embed="rId2"/>
          <a:stretch>
            <a:fillRect/>
          </a:stretch>
        </p:blipFill>
        <p:spPr>
          <a:xfrm>
            <a:off x="822020" y="2432882"/>
            <a:ext cx="1249770" cy="1249770"/>
          </a:xfrm>
          <a:prstGeom prst="rect">
            <a:avLst/>
          </a:prstGeom>
        </p:spPr>
      </p:pic>
      <p:pic>
        <p:nvPicPr>
          <p:cNvPr id="5" name="Picture 4"/>
          <p:cNvPicPr>
            <a:picLocks noChangeAspect="1"/>
          </p:cNvPicPr>
          <p:nvPr/>
        </p:nvPicPr>
        <p:blipFill rotWithShape="1">
          <a:blip r:embed="rId3"/>
          <a:srcRect t="3080" r="50000" b="27701"/>
          <a:stretch/>
        </p:blipFill>
        <p:spPr>
          <a:xfrm>
            <a:off x="735477" y="4212458"/>
            <a:ext cx="1498011" cy="1136156"/>
          </a:xfrm>
          <a:prstGeom prst="rect">
            <a:avLst/>
          </a:prstGeom>
        </p:spPr>
      </p:pic>
      <p:pic>
        <p:nvPicPr>
          <p:cNvPr id="7" name="Picture 6"/>
          <p:cNvPicPr>
            <a:picLocks noChangeAspect="1"/>
          </p:cNvPicPr>
          <p:nvPr/>
        </p:nvPicPr>
        <p:blipFill rotWithShape="1">
          <a:blip r:embed="rId3"/>
          <a:srcRect l="51576" t="2750" b="27274"/>
          <a:stretch/>
        </p:blipFill>
        <p:spPr>
          <a:xfrm>
            <a:off x="752999" y="5379536"/>
            <a:ext cx="1448033" cy="1146384"/>
          </a:xfrm>
          <a:prstGeom prst="rect">
            <a:avLst/>
          </a:prstGeom>
        </p:spPr>
      </p:pic>
    </p:spTree>
    <p:extLst>
      <p:ext uri="{BB962C8B-B14F-4D97-AF65-F5344CB8AC3E}">
        <p14:creationId xmlns:p14="http://schemas.microsoft.com/office/powerpoint/2010/main" val="1335926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88838" y="112895"/>
            <a:ext cx="4300793" cy="523220"/>
          </a:xfrm>
          <a:prstGeom prst="rect">
            <a:avLst/>
          </a:prstGeom>
          <a:noFill/>
        </p:spPr>
        <p:txBody>
          <a:bodyPr wrap="none" rtlCol="0">
            <a:spAutoFit/>
          </a:bodyPr>
          <a:lstStyle/>
          <a:p>
            <a:r>
              <a:rPr lang="en-US" sz="2800" b="1"/>
              <a:t>3.5 Processors: (continued) </a:t>
            </a:r>
            <a:endParaRPr lang="en-US" sz="2800" b="1" dirty="0"/>
          </a:p>
        </p:txBody>
      </p:sp>
      <p:sp>
        <p:nvSpPr>
          <p:cNvPr id="6" name="TextBox 5"/>
          <p:cNvSpPr txBox="1"/>
          <p:nvPr/>
        </p:nvSpPr>
        <p:spPr>
          <a:xfrm>
            <a:off x="416511" y="636115"/>
            <a:ext cx="11119554" cy="1077218"/>
          </a:xfrm>
          <a:prstGeom prst="rect">
            <a:avLst/>
          </a:prstGeom>
          <a:noFill/>
        </p:spPr>
        <p:txBody>
          <a:bodyPr wrap="square" rtlCol="0">
            <a:spAutoFit/>
          </a:bodyPr>
          <a:lstStyle/>
          <a:p>
            <a:r>
              <a:rPr lang="en-US" sz="1600" b="1" dirty="0"/>
              <a:t>When selecting a Central Processing Unit (CPU), you will need to match the motherboard and the CPU. Either select a CPU supported by the motherboard, or select a motherboard that will support the processor you have chosen.</a:t>
            </a:r>
          </a:p>
          <a:p>
            <a:endParaRPr lang="en-US" sz="1600" b="1" dirty="0"/>
          </a:p>
          <a:p>
            <a:r>
              <a:rPr lang="en-US" sz="1600" dirty="0"/>
              <a:t>The following table lists several considerations for choosing a processor:</a:t>
            </a:r>
          </a:p>
        </p:txBody>
      </p:sp>
      <p:graphicFrame>
        <p:nvGraphicFramePr>
          <p:cNvPr id="2" name="Table 1"/>
          <p:cNvGraphicFramePr>
            <a:graphicFrameLocks noGrp="1"/>
          </p:cNvGraphicFramePr>
          <p:nvPr>
            <p:extLst>
              <p:ext uri="{D42A27DB-BD31-4B8C-83A1-F6EECF244321}">
                <p14:modId xmlns:p14="http://schemas.microsoft.com/office/powerpoint/2010/main" val="241000515"/>
              </p:ext>
            </p:extLst>
          </p:nvPr>
        </p:nvGraphicFramePr>
        <p:xfrm>
          <a:off x="444061" y="1788178"/>
          <a:ext cx="8946519" cy="4399679"/>
        </p:xfrm>
        <a:graphic>
          <a:graphicData uri="http://schemas.openxmlformats.org/drawingml/2006/table">
            <a:tbl>
              <a:tblPr firstRow="1" bandRow="1">
                <a:tableStyleId>{5C22544A-7EE6-4342-B048-85BDC9FD1C3A}</a:tableStyleId>
              </a:tblPr>
              <a:tblGrid>
                <a:gridCol w="1445025">
                  <a:extLst>
                    <a:ext uri="{9D8B030D-6E8A-4147-A177-3AD203B41FA5}">
                      <a16:colId xmlns:a16="http://schemas.microsoft.com/office/drawing/2014/main" val="20000"/>
                    </a:ext>
                  </a:extLst>
                </a:gridCol>
                <a:gridCol w="7501494">
                  <a:extLst>
                    <a:ext uri="{9D8B030D-6E8A-4147-A177-3AD203B41FA5}">
                      <a16:colId xmlns:a16="http://schemas.microsoft.com/office/drawing/2014/main" val="20001"/>
                    </a:ext>
                  </a:extLst>
                </a:gridCol>
              </a:tblGrid>
              <a:tr h="396025">
                <a:tc>
                  <a:txBody>
                    <a:bodyPr/>
                    <a:lstStyle/>
                    <a:p>
                      <a:r>
                        <a:rPr lang="en-US" b="1" dirty="0"/>
                        <a:t>Feature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Description</a:t>
                      </a:r>
                    </a:p>
                  </a:txBody>
                  <a:tcPr/>
                </a:tc>
                <a:extLst>
                  <a:ext uri="{0D108BD9-81ED-4DB2-BD59-A6C34878D82A}">
                    <a16:rowId xmlns:a16="http://schemas.microsoft.com/office/drawing/2014/main" val="10000"/>
                  </a:ext>
                </a:extLst>
              </a:tr>
              <a:tr h="976501">
                <a:tc rowSpan="2">
                  <a:txBody>
                    <a:bodyPr/>
                    <a:lstStyle/>
                    <a:p>
                      <a:r>
                        <a:rPr lang="en-US" dirty="0"/>
                        <a:t>Throttling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t>Throttling</a:t>
                      </a:r>
                      <a:r>
                        <a:rPr lang="en-US" dirty="0"/>
                        <a:t> is the process of modifying the operating characteristics of a processor based on current conditions.</a:t>
                      </a:r>
                    </a:p>
                    <a:p>
                      <a:endParaRPr lang="en-US" dirty="0"/>
                    </a:p>
                  </a:txBody>
                  <a:tcPr/>
                </a:tc>
                <a:extLst>
                  <a:ext uri="{0D108BD9-81ED-4DB2-BD59-A6C34878D82A}">
                    <a16:rowId xmlns:a16="http://schemas.microsoft.com/office/drawing/2014/main" val="10001"/>
                  </a:ext>
                </a:extLst>
              </a:tr>
              <a:tr h="3027153">
                <a:tc vMerge="1">
                  <a:txBody>
                    <a:bodyPr/>
                    <a:lstStyle/>
                    <a:p>
                      <a:endParaRPr lang="en-US" dirty="0"/>
                    </a:p>
                  </a:txBody>
                  <a:tcPr/>
                </a:tc>
                <a:tc>
                  <a:txBody>
                    <a:bodyPr/>
                    <a:lstStyle/>
                    <a:p>
                      <a:pPr marL="342900" lvl="0" indent="-342900">
                        <a:buFont typeface="+mj-lt"/>
                        <a:buAutoNum type="arabicPeriod"/>
                      </a:pPr>
                      <a:r>
                        <a:rPr lang="en-US" dirty="0"/>
                        <a:t>Throttling is often used in mobile processors to change the operating frequency to minimize</a:t>
                      </a:r>
                      <a:r>
                        <a:rPr lang="en-US" baseline="0" dirty="0"/>
                        <a:t> </a:t>
                      </a:r>
                      <a:r>
                        <a:rPr lang="en-US" dirty="0"/>
                        <a:t>power consumption and heat output.</a:t>
                      </a:r>
                    </a:p>
                    <a:p>
                      <a:pPr marL="342900" lvl="0" indent="-342900">
                        <a:buFont typeface="+mj-lt"/>
                        <a:buAutoNum type="arabicPeriod"/>
                      </a:pPr>
                      <a:endParaRPr lang="en-US" dirty="0"/>
                    </a:p>
                    <a:p>
                      <a:pPr marL="342900" indent="-342900">
                        <a:buFont typeface="+mj-lt"/>
                        <a:buAutoNum type="arabicPeriod"/>
                      </a:pPr>
                      <a:r>
                        <a:rPr lang="en-US" dirty="0"/>
                        <a:t>Throttling can also be used in low memory conditions to slow down the processing of I/O</a:t>
                      </a:r>
                      <a:r>
                        <a:rPr lang="en-US" baseline="0" dirty="0"/>
                        <a:t> </a:t>
                      </a:r>
                      <a:r>
                        <a:rPr lang="en-US" dirty="0"/>
                        <a:t>memory requests, processing one sequence at a time in the order the request was received.</a:t>
                      </a:r>
                    </a:p>
                    <a:p>
                      <a:pPr marL="342900" indent="-342900">
                        <a:buFont typeface="+mj-lt"/>
                        <a:buAutoNum type="arabicPeriod"/>
                      </a:pPr>
                      <a:endParaRPr lang="en-US" dirty="0"/>
                    </a:p>
                    <a:p>
                      <a:pPr marL="342900" indent="-342900">
                        <a:buFont typeface="+mj-lt"/>
                        <a:buAutoNum type="arabicPeriod"/>
                      </a:pPr>
                      <a:r>
                        <a:rPr lang="en-US" dirty="0"/>
                        <a:t>Related to throttling, processors or the operating system can shut down unused cores in multi-core systems to conserve energy.</a:t>
                      </a:r>
                    </a:p>
                    <a:p>
                      <a:endParaRPr lang="en-US" dirty="0"/>
                    </a:p>
                  </a:txBody>
                  <a:tcPr/>
                </a:tc>
                <a:extLst>
                  <a:ext uri="{0D108BD9-81ED-4DB2-BD59-A6C34878D82A}">
                    <a16:rowId xmlns:a16="http://schemas.microsoft.com/office/drawing/2014/main" val="10002"/>
                  </a:ext>
                </a:extLst>
              </a:tr>
            </a:tbl>
          </a:graphicData>
        </a:graphic>
      </p:graphicFrame>
      <p:pic>
        <p:nvPicPr>
          <p:cNvPr id="7" name="Picture 6"/>
          <p:cNvPicPr>
            <a:picLocks noChangeAspect="1"/>
          </p:cNvPicPr>
          <p:nvPr/>
        </p:nvPicPr>
        <p:blipFill rotWithShape="1">
          <a:blip r:embed="rId2"/>
          <a:srcRect r="51601"/>
          <a:stretch/>
        </p:blipFill>
        <p:spPr>
          <a:xfrm>
            <a:off x="9587049" y="1402065"/>
            <a:ext cx="2038417" cy="2446054"/>
          </a:xfrm>
          <a:prstGeom prst="rect">
            <a:avLst/>
          </a:prstGeom>
        </p:spPr>
      </p:pic>
      <p:pic>
        <p:nvPicPr>
          <p:cNvPr id="9" name="Picture 8"/>
          <p:cNvPicPr>
            <a:picLocks noChangeAspect="1"/>
          </p:cNvPicPr>
          <p:nvPr/>
        </p:nvPicPr>
        <p:blipFill rotWithShape="1">
          <a:blip r:embed="rId2"/>
          <a:srcRect l="47872"/>
          <a:stretch/>
        </p:blipFill>
        <p:spPr>
          <a:xfrm>
            <a:off x="9569382" y="3954001"/>
            <a:ext cx="2038417" cy="2271067"/>
          </a:xfrm>
          <a:prstGeom prst="rect">
            <a:avLst/>
          </a:prstGeom>
        </p:spPr>
      </p:pic>
    </p:spTree>
    <p:extLst>
      <p:ext uri="{BB962C8B-B14F-4D97-AF65-F5344CB8AC3E}">
        <p14:creationId xmlns:p14="http://schemas.microsoft.com/office/powerpoint/2010/main" val="2749409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57609" y="133981"/>
            <a:ext cx="4841262" cy="523220"/>
          </a:xfrm>
          <a:prstGeom prst="rect">
            <a:avLst/>
          </a:prstGeom>
          <a:noFill/>
        </p:spPr>
        <p:txBody>
          <a:bodyPr wrap="none" rtlCol="0">
            <a:spAutoFit/>
          </a:bodyPr>
          <a:lstStyle/>
          <a:p>
            <a:r>
              <a:rPr lang="en-US" sz="2800" b="1"/>
              <a:t>3.1 Motherboard Form Factors:</a:t>
            </a:r>
            <a:endParaRPr lang="en-US" sz="2800" b="1" dirty="0"/>
          </a:p>
        </p:txBody>
      </p:sp>
      <p:graphicFrame>
        <p:nvGraphicFramePr>
          <p:cNvPr id="9" name="Table 8"/>
          <p:cNvGraphicFramePr>
            <a:graphicFrameLocks noGrp="1"/>
          </p:cNvGraphicFramePr>
          <p:nvPr>
            <p:extLst>
              <p:ext uri="{D42A27DB-BD31-4B8C-83A1-F6EECF244321}">
                <p14:modId xmlns:p14="http://schemas.microsoft.com/office/powerpoint/2010/main" val="362132367"/>
              </p:ext>
            </p:extLst>
          </p:nvPr>
        </p:nvGraphicFramePr>
        <p:xfrm>
          <a:off x="332708" y="1259304"/>
          <a:ext cx="11263547" cy="5147155"/>
        </p:xfrm>
        <a:graphic>
          <a:graphicData uri="http://schemas.openxmlformats.org/drawingml/2006/table">
            <a:tbl>
              <a:tblPr firstRow="1" firstCol="1" bandRow="1">
                <a:tableStyleId>{5C22544A-7EE6-4342-B048-85BDC9FD1C3A}</a:tableStyleId>
              </a:tblPr>
              <a:tblGrid>
                <a:gridCol w="1252869">
                  <a:extLst>
                    <a:ext uri="{9D8B030D-6E8A-4147-A177-3AD203B41FA5}">
                      <a16:colId xmlns:a16="http://schemas.microsoft.com/office/drawing/2014/main" val="20000"/>
                    </a:ext>
                  </a:extLst>
                </a:gridCol>
                <a:gridCol w="1747827">
                  <a:extLst>
                    <a:ext uri="{9D8B030D-6E8A-4147-A177-3AD203B41FA5}">
                      <a16:colId xmlns:a16="http://schemas.microsoft.com/office/drawing/2014/main" val="20001"/>
                    </a:ext>
                  </a:extLst>
                </a:gridCol>
                <a:gridCol w="5536276">
                  <a:extLst>
                    <a:ext uri="{9D8B030D-6E8A-4147-A177-3AD203B41FA5}">
                      <a16:colId xmlns:a16="http://schemas.microsoft.com/office/drawing/2014/main" val="20002"/>
                    </a:ext>
                  </a:extLst>
                </a:gridCol>
                <a:gridCol w="2726575">
                  <a:extLst>
                    <a:ext uri="{9D8B030D-6E8A-4147-A177-3AD203B41FA5}">
                      <a16:colId xmlns:a16="http://schemas.microsoft.com/office/drawing/2014/main" val="20003"/>
                    </a:ext>
                  </a:extLst>
                </a:gridCol>
              </a:tblGrid>
              <a:tr h="89894">
                <a:tc>
                  <a:txBody>
                    <a:bodyPr/>
                    <a:lstStyle/>
                    <a:p>
                      <a:pPr marL="0" marR="0">
                        <a:lnSpc>
                          <a:spcPct val="107000"/>
                        </a:lnSpc>
                        <a:spcBef>
                          <a:spcPts val="375"/>
                        </a:spcBef>
                        <a:spcAft>
                          <a:spcPts val="375"/>
                        </a:spcAft>
                      </a:pPr>
                      <a:r>
                        <a:rPr lang="en-US" sz="1400" dirty="0">
                          <a:effectLst/>
                        </a:rPr>
                        <a:t>Form Factor</a:t>
                      </a:r>
                      <a:endParaRPr lang="en-US" sz="1400" dirty="0">
                        <a:effectLst/>
                        <a:latin typeface="Calibri"/>
                        <a:ea typeface="Calibri"/>
                        <a:cs typeface="Times New Roman"/>
                      </a:endParaRPr>
                    </a:p>
                  </a:txBody>
                  <a:tcPr marL="64271" marR="64271" marT="16068" marB="16068" anchor="ctr"/>
                </a:tc>
                <a:tc gridSpan="3">
                  <a:txBody>
                    <a:bodyPr/>
                    <a:lstStyle/>
                    <a:p>
                      <a:pPr marL="0" marR="0">
                        <a:lnSpc>
                          <a:spcPct val="107000"/>
                        </a:lnSpc>
                        <a:spcBef>
                          <a:spcPts val="375"/>
                        </a:spcBef>
                        <a:spcAft>
                          <a:spcPts val="375"/>
                        </a:spcAft>
                      </a:pPr>
                      <a:r>
                        <a:rPr lang="en-US" sz="1400" dirty="0">
                          <a:effectLst/>
                        </a:rPr>
                        <a:t>Characteristics</a:t>
                      </a:r>
                      <a:endParaRPr lang="en-US" sz="1400" dirty="0">
                        <a:effectLst/>
                        <a:latin typeface="Calibri"/>
                        <a:ea typeface="Calibri"/>
                        <a:cs typeface="Times New Roman"/>
                      </a:endParaRPr>
                    </a:p>
                  </a:txBody>
                  <a:tcPr marL="64271" marR="64271" marT="16068" marB="16068"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9378">
                <a:tc rowSpan="3">
                  <a:txBody>
                    <a:bodyPr/>
                    <a:lstStyle/>
                    <a:p>
                      <a:pPr marL="0" marR="0" algn="ctr">
                        <a:lnSpc>
                          <a:spcPct val="107000"/>
                        </a:lnSpc>
                        <a:spcBef>
                          <a:spcPts val="375"/>
                        </a:spcBef>
                        <a:spcAft>
                          <a:spcPts val="375"/>
                        </a:spcAft>
                      </a:pPr>
                      <a:r>
                        <a:rPr lang="en-US" sz="1400" dirty="0">
                          <a:effectLst/>
                        </a:rPr>
                        <a:t>ATX</a:t>
                      </a:r>
                      <a:endParaRPr lang="en-US" sz="1400" dirty="0">
                        <a:effectLst/>
                        <a:latin typeface="Calibri"/>
                        <a:ea typeface="Calibri"/>
                        <a:cs typeface="Times New Roman"/>
                      </a:endParaRPr>
                    </a:p>
                  </a:txBody>
                  <a:tcPr marL="64271" marR="64271" marT="16068" marB="16068" anchor="ctr"/>
                </a:tc>
                <a:tc>
                  <a:txBody>
                    <a:bodyPr/>
                    <a:lstStyle/>
                    <a:p>
                      <a:pPr marL="0" marR="0" algn="ctr">
                        <a:lnSpc>
                          <a:spcPct val="107000"/>
                        </a:lnSpc>
                        <a:spcBef>
                          <a:spcPts val="0"/>
                        </a:spcBef>
                        <a:spcAft>
                          <a:spcPts val="0"/>
                        </a:spcAft>
                      </a:pPr>
                      <a:r>
                        <a:rPr lang="en-US" sz="1400" dirty="0">
                          <a:effectLst/>
                        </a:rPr>
                        <a:t>Standard ATX</a:t>
                      </a:r>
                      <a:endParaRPr lang="en-US" sz="1400" dirty="0">
                        <a:effectLst/>
                        <a:latin typeface="Calibri"/>
                        <a:ea typeface="Calibri"/>
                        <a:cs typeface="Times New Roman"/>
                      </a:endParaRPr>
                    </a:p>
                  </a:txBody>
                  <a:tcPr marL="64271" marR="64271" marT="16068" marB="16068" anchor="ctr"/>
                </a:tc>
                <a:tc>
                  <a:txBody>
                    <a:bodyPr/>
                    <a:lstStyle/>
                    <a:p>
                      <a:pPr marL="0" marR="0">
                        <a:lnSpc>
                          <a:spcPct val="100000"/>
                        </a:lnSpc>
                        <a:spcBef>
                          <a:spcPts val="0"/>
                        </a:spcBef>
                        <a:spcAft>
                          <a:spcPts val="0"/>
                        </a:spcAft>
                      </a:pPr>
                      <a:r>
                        <a:rPr lang="en-US" sz="1400" dirty="0">
                          <a:effectLst/>
                        </a:rPr>
                        <a:t>The standard ATX form factor is the form factor that all other variants are modeled after. ATX motherboards:</a:t>
                      </a:r>
                    </a:p>
                    <a:p>
                      <a:pPr marL="0" marR="0">
                        <a:lnSpc>
                          <a:spcPct val="100000"/>
                        </a:lnSpc>
                        <a:spcBef>
                          <a:spcPts val="0"/>
                        </a:spcBef>
                        <a:spcAft>
                          <a:spcPts val="0"/>
                        </a:spcAft>
                      </a:pPr>
                      <a:endParaRPr lang="en-US" sz="14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400" dirty="0">
                          <a:effectLst/>
                        </a:rPr>
                        <a:t>Measure 12" × 9.6”</a:t>
                      </a:r>
                    </a:p>
                    <a:p>
                      <a:pPr marL="342900" marR="0" lvl="0" indent="-342900">
                        <a:lnSpc>
                          <a:spcPct val="100000"/>
                        </a:lnSpc>
                        <a:spcBef>
                          <a:spcPts val="0"/>
                        </a:spcBef>
                        <a:spcAft>
                          <a:spcPts val="0"/>
                        </a:spcAft>
                        <a:buSzPts val="1000"/>
                        <a:buFont typeface="Symbol"/>
                        <a:buChar char=""/>
                        <a:tabLst>
                          <a:tab pos="457200" algn="l"/>
                        </a:tabLst>
                      </a:pPr>
                      <a:endParaRPr lang="en-US" sz="14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400" dirty="0">
                          <a:effectLst/>
                        </a:rPr>
                        <a:t>Have up to seven expansion slots</a:t>
                      </a:r>
                    </a:p>
                    <a:p>
                      <a:pPr marL="342900" marR="0" lvl="0" indent="-342900">
                        <a:lnSpc>
                          <a:spcPct val="100000"/>
                        </a:lnSpc>
                        <a:spcBef>
                          <a:spcPts val="0"/>
                        </a:spcBef>
                        <a:spcAft>
                          <a:spcPts val="0"/>
                        </a:spcAft>
                        <a:buSzPts val="1000"/>
                        <a:buFont typeface="Symbol"/>
                        <a:buChar char=""/>
                        <a:tabLst>
                          <a:tab pos="457200" algn="l"/>
                        </a:tabLst>
                      </a:pPr>
                      <a:endParaRPr lang="en-US" sz="14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400" dirty="0">
                          <a:effectLst/>
                        </a:rPr>
                        <a:t>Have between six and nine mounting holes</a:t>
                      </a:r>
                    </a:p>
                    <a:p>
                      <a:pPr marL="342900" marR="0" lvl="0" indent="-342900">
                        <a:lnSpc>
                          <a:spcPct val="100000"/>
                        </a:lnSpc>
                        <a:spcBef>
                          <a:spcPts val="0"/>
                        </a:spcBef>
                        <a:spcAft>
                          <a:spcPts val="0"/>
                        </a:spcAft>
                        <a:buSzPts val="1000"/>
                        <a:buFont typeface="Symbol"/>
                        <a:buChar char=""/>
                        <a:tabLst>
                          <a:tab pos="457200" algn="l"/>
                        </a:tabLst>
                      </a:pPr>
                      <a:endParaRPr lang="en-US" sz="1400" dirty="0">
                        <a:effectLst/>
                        <a:latin typeface="Calibri"/>
                        <a:ea typeface="Calibri"/>
                        <a:cs typeface="Times New Roman"/>
                      </a:endParaRPr>
                    </a:p>
                  </a:txBody>
                  <a:tcPr marL="64271" marR="64271" marT="32136" marB="32136" anchor="ctr"/>
                </a:tc>
                <a:tc>
                  <a:txBody>
                    <a:bodyPr/>
                    <a:lstStyle/>
                    <a:p>
                      <a:pPr marL="342900" marR="0" lvl="0" indent="-342900">
                        <a:lnSpc>
                          <a:spcPct val="100000"/>
                        </a:lnSpc>
                        <a:spcBef>
                          <a:spcPts val="0"/>
                        </a:spcBef>
                        <a:spcAft>
                          <a:spcPts val="0"/>
                        </a:spcAft>
                        <a:buSzPts val="1000"/>
                        <a:buFont typeface="Symbol"/>
                        <a:buChar char=""/>
                        <a:tabLst>
                          <a:tab pos="457200" algn="l"/>
                        </a:tabLst>
                      </a:pPr>
                      <a:endParaRPr lang="en-US" sz="1400" dirty="0">
                        <a:effectLst/>
                        <a:latin typeface="Calibri"/>
                        <a:ea typeface="Calibri"/>
                        <a:cs typeface="Times New Roman"/>
                      </a:endParaRPr>
                    </a:p>
                  </a:txBody>
                  <a:tcPr marL="64271" marR="64271" marT="32136" marB="32136" anchor="ctr"/>
                </a:tc>
                <a:extLst>
                  <a:ext uri="{0D108BD9-81ED-4DB2-BD59-A6C34878D82A}">
                    <a16:rowId xmlns:a16="http://schemas.microsoft.com/office/drawing/2014/main" val="10001"/>
                  </a:ext>
                </a:extLst>
              </a:tr>
              <a:tr h="387342">
                <a:tc vMerge="1">
                  <a:txBody>
                    <a:bodyPr/>
                    <a:lstStyle/>
                    <a:p>
                      <a:endParaRPr lang="en-US"/>
                    </a:p>
                  </a:txBody>
                  <a:tcPr/>
                </a:tc>
                <a:tc>
                  <a:txBody>
                    <a:bodyPr/>
                    <a:lstStyle/>
                    <a:p>
                      <a:pPr marL="0" marR="0" algn="ctr">
                        <a:lnSpc>
                          <a:spcPct val="107000"/>
                        </a:lnSpc>
                        <a:spcBef>
                          <a:spcPts val="0"/>
                        </a:spcBef>
                        <a:spcAft>
                          <a:spcPts val="0"/>
                        </a:spcAft>
                      </a:pPr>
                      <a:r>
                        <a:rPr lang="en-US" sz="1400" dirty="0">
                          <a:effectLst/>
                        </a:rPr>
                        <a:t>Extended ATX</a:t>
                      </a:r>
                      <a:br>
                        <a:rPr lang="en-US" sz="1400" dirty="0">
                          <a:effectLst/>
                        </a:rPr>
                      </a:br>
                      <a:r>
                        <a:rPr lang="en-US" sz="1400" dirty="0">
                          <a:effectLst/>
                        </a:rPr>
                        <a:t>(EATX)</a:t>
                      </a:r>
                      <a:endParaRPr lang="en-US" sz="1400" dirty="0">
                        <a:effectLst/>
                        <a:latin typeface="Calibri"/>
                        <a:ea typeface="Calibri"/>
                        <a:cs typeface="Times New Roman"/>
                      </a:endParaRPr>
                    </a:p>
                  </a:txBody>
                  <a:tcPr marL="64271" marR="64271" marT="16068" marB="16068" anchor="ctr"/>
                </a:tc>
                <a:tc>
                  <a:txBody>
                    <a:bodyPr/>
                    <a:lstStyle/>
                    <a:p>
                      <a:pPr marL="0" marR="0">
                        <a:lnSpc>
                          <a:spcPct val="100000"/>
                        </a:lnSpc>
                        <a:spcBef>
                          <a:spcPts val="0"/>
                        </a:spcBef>
                        <a:spcAft>
                          <a:spcPts val="0"/>
                        </a:spcAft>
                      </a:pPr>
                      <a:r>
                        <a:rPr lang="en-US" sz="1400" dirty="0">
                          <a:effectLst/>
                        </a:rPr>
                        <a:t>The EATX form factor is the largest ATX variant. EATX:</a:t>
                      </a:r>
                    </a:p>
                    <a:p>
                      <a:pPr marL="0" marR="0">
                        <a:lnSpc>
                          <a:spcPct val="100000"/>
                        </a:lnSpc>
                        <a:spcBef>
                          <a:spcPts val="0"/>
                        </a:spcBef>
                        <a:spcAft>
                          <a:spcPts val="0"/>
                        </a:spcAft>
                      </a:pPr>
                      <a:endParaRPr lang="en-US" sz="14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400" dirty="0">
                          <a:effectLst/>
                        </a:rPr>
                        <a:t>Measures 12" × 13”</a:t>
                      </a:r>
                    </a:p>
                    <a:p>
                      <a:pPr marL="342900" marR="0" lvl="0" indent="-342900">
                        <a:lnSpc>
                          <a:spcPct val="100000"/>
                        </a:lnSpc>
                        <a:spcBef>
                          <a:spcPts val="0"/>
                        </a:spcBef>
                        <a:spcAft>
                          <a:spcPts val="0"/>
                        </a:spcAft>
                        <a:buSzPts val="1000"/>
                        <a:buFont typeface="Symbol"/>
                        <a:buChar char=""/>
                        <a:tabLst>
                          <a:tab pos="457200" algn="l"/>
                        </a:tabLst>
                      </a:pPr>
                      <a:endParaRPr lang="en-US" sz="14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400" dirty="0">
                          <a:effectLst/>
                        </a:rPr>
                        <a:t>Typically uses extra space for additional memory slots</a:t>
                      </a:r>
                    </a:p>
                    <a:p>
                      <a:pPr marL="342900" marR="0" lvl="0" indent="-342900">
                        <a:lnSpc>
                          <a:spcPct val="100000"/>
                        </a:lnSpc>
                        <a:spcBef>
                          <a:spcPts val="0"/>
                        </a:spcBef>
                        <a:spcAft>
                          <a:spcPts val="0"/>
                        </a:spcAft>
                        <a:buSzPts val="1000"/>
                        <a:buFont typeface="Symbol"/>
                        <a:buChar char=""/>
                        <a:tabLst>
                          <a:tab pos="457200" algn="l"/>
                        </a:tabLst>
                      </a:pPr>
                      <a:endParaRPr lang="en-US" sz="1400" dirty="0">
                        <a:effectLst/>
                        <a:latin typeface="Calibri"/>
                        <a:ea typeface="Calibri"/>
                        <a:cs typeface="Times New Roman"/>
                      </a:endParaRPr>
                    </a:p>
                  </a:txBody>
                  <a:tcPr marL="64271" marR="64271" marT="32136" marB="32136" anchor="ctr"/>
                </a:tc>
                <a:tc>
                  <a:txBody>
                    <a:bodyPr/>
                    <a:lstStyle/>
                    <a:p>
                      <a:pPr marL="342900" marR="0" lvl="0" indent="-342900">
                        <a:lnSpc>
                          <a:spcPct val="100000"/>
                        </a:lnSpc>
                        <a:spcBef>
                          <a:spcPts val="0"/>
                        </a:spcBef>
                        <a:spcAft>
                          <a:spcPts val="0"/>
                        </a:spcAft>
                        <a:buSzPts val="1000"/>
                        <a:buFont typeface="Symbol"/>
                        <a:buChar char=""/>
                        <a:tabLst>
                          <a:tab pos="457200" algn="l"/>
                        </a:tabLst>
                      </a:pPr>
                      <a:endParaRPr lang="en-US" sz="1400" dirty="0">
                        <a:effectLst/>
                        <a:latin typeface="Calibri"/>
                        <a:ea typeface="Calibri"/>
                        <a:cs typeface="Times New Roman"/>
                      </a:endParaRPr>
                    </a:p>
                  </a:txBody>
                  <a:tcPr marL="64271" marR="64271" marT="32136" marB="32136" anchor="ctr"/>
                </a:tc>
                <a:extLst>
                  <a:ext uri="{0D108BD9-81ED-4DB2-BD59-A6C34878D82A}">
                    <a16:rowId xmlns:a16="http://schemas.microsoft.com/office/drawing/2014/main" val="10002"/>
                  </a:ext>
                </a:extLst>
              </a:tr>
              <a:tr h="329583">
                <a:tc vMerge="1">
                  <a:txBody>
                    <a:bodyPr/>
                    <a:lstStyle/>
                    <a:p>
                      <a:endParaRPr lang="en-US"/>
                    </a:p>
                  </a:txBody>
                  <a:tcPr/>
                </a:tc>
                <a:tc>
                  <a:txBody>
                    <a:bodyPr/>
                    <a:lstStyle/>
                    <a:p>
                      <a:pPr marL="0" marR="0" algn="ctr">
                        <a:lnSpc>
                          <a:spcPct val="107000"/>
                        </a:lnSpc>
                        <a:spcBef>
                          <a:spcPts val="0"/>
                        </a:spcBef>
                        <a:spcAft>
                          <a:spcPts val="0"/>
                        </a:spcAft>
                      </a:pPr>
                      <a:r>
                        <a:rPr lang="en-US" sz="1400">
                          <a:effectLst/>
                        </a:rPr>
                        <a:t>microATX</a:t>
                      </a:r>
                      <a:endParaRPr lang="en-US" sz="1400">
                        <a:effectLst/>
                        <a:latin typeface="Calibri"/>
                        <a:ea typeface="Calibri"/>
                        <a:cs typeface="Times New Roman"/>
                      </a:endParaRPr>
                    </a:p>
                  </a:txBody>
                  <a:tcPr marL="64271" marR="64271" marT="16068" marB="16068" anchor="ctr"/>
                </a:tc>
                <a:tc>
                  <a:txBody>
                    <a:bodyPr/>
                    <a:lstStyle/>
                    <a:p>
                      <a:pPr marL="0" marR="0">
                        <a:lnSpc>
                          <a:spcPct val="100000"/>
                        </a:lnSpc>
                        <a:spcBef>
                          <a:spcPts val="0"/>
                        </a:spcBef>
                        <a:spcAft>
                          <a:spcPts val="0"/>
                        </a:spcAft>
                      </a:pPr>
                      <a:r>
                        <a:rPr lang="en-US" sz="1400" dirty="0">
                          <a:effectLst/>
                        </a:rPr>
                        <a:t>The </a:t>
                      </a:r>
                      <a:r>
                        <a:rPr lang="en-US" sz="1400" dirty="0" err="1">
                          <a:effectLst/>
                        </a:rPr>
                        <a:t>microATX</a:t>
                      </a:r>
                      <a:r>
                        <a:rPr lang="en-US" sz="1400" dirty="0">
                          <a:effectLst/>
                        </a:rPr>
                        <a:t> form factor is a smaller version of the ATX form factor. </a:t>
                      </a:r>
                    </a:p>
                    <a:p>
                      <a:pPr marL="0" marR="0">
                        <a:lnSpc>
                          <a:spcPct val="100000"/>
                        </a:lnSpc>
                        <a:spcBef>
                          <a:spcPts val="0"/>
                        </a:spcBef>
                        <a:spcAft>
                          <a:spcPts val="0"/>
                        </a:spcAft>
                      </a:pPr>
                      <a:endParaRPr lang="en-US" sz="1400" dirty="0">
                        <a:effectLst/>
                      </a:endParaRPr>
                    </a:p>
                    <a:p>
                      <a:pPr marL="0" marR="0">
                        <a:lnSpc>
                          <a:spcPct val="100000"/>
                        </a:lnSpc>
                        <a:spcBef>
                          <a:spcPts val="0"/>
                        </a:spcBef>
                        <a:spcAft>
                          <a:spcPts val="0"/>
                        </a:spcAft>
                      </a:pPr>
                      <a:r>
                        <a:rPr lang="en-US" sz="1400" dirty="0">
                          <a:effectLst/>
                        </a:rPr>
                        <a:t>The </a:t>
                      </a:r>
                      <a:r>
                        <a:rPr lang="en-US" sz="1400" dirty="0" err="1">
                          <a:effectLst/>
                        </a:rPr>
                        <a:t>microATX</a:t>
                      </a:r>
                      <a:r>
                        <a:rPr lang="en-US" sz="1400" dirty="0">
                          <a:effectLst/>
                        </a:rPr>
                        <a:t> form factor:</a:t>
                      </a:r>
                    </a:p>
                    <a:p>
                      <a:pPr marL="0" marR="0">
                        <a:lnSpc>
                          <a:spcPct val="100000"/>
                        </a:lnSpc>
                        <a:spcBef>
                          <a:spcPts val="0"/>
                        </a:spcBef>
                        <a:spcAft>
                          <a:spcPts val="0"/>
                        </a:spcAft>
                      </a:pPr>
                      <a:endParaRPr lang="en-US" sz="14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400" dirty="0">
                          <a:effectLst/>
                        </a:rPr>
                        <a:t>Measures 9.6" × 9.6”</a:t>
                      </a:r>
                    </a:p>
                    <a:p>
                      <a:pPr marL="342900" marR="0" lvl="0" indent="-342900">
                        <a:lnSpc>
                          <a:spcPct val="100000"/>
                        </a:lnSpc>
                        <a:spcBef>
                          <a:spcPts val="0"/>
                        </a:spcBef>
                        <a:spcAft>
                          <a:spcPts val="0"/>
                        </a:spcAft>
                        <a:buSzPts val="1000"/>
                        <a:buFont typeface="Symbol"/>
                        <a:buChar char=""/>
                        <a:tabLst>
                          <a:tab pos="457200" algn="l"/>
                        </a:tabLst>
                      </a:pPr>
                      <a:endParaRPr lang="en-US" sz="14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400" dirty="0">
                          <a:effectLst/>
                        </a:rPr>
                        <a:t>Has four expansion slots</a:t>
                      </a:r>
                      <a:endParaRPr lang="en-US" sz="1400" dirty="0">
                        <a:effectLst/>
                        <a:latin typeface="Calibri"/>
                        <a:ea typeface="Calibri"/>
                        <a:cs typeface="Times New Roman"/>
                      </a:endParaRPr>
                    </a:p>
                  </a:txBody>
                  <a:tcPr marL="64271" marR="64271" marT="32136" marB="32136" anchor="ctr"/>
                </a:tc>
                <a:tc>
                  <a:txBody>
                    <a:bodyPr/>
                    <a:lstStyle/>
                    <a:p>
                      <a:pPr marL="342900" marR="0" lvl="0" indent="-342900">
                        <a:lnSpc>
                          <a:spcPct val="100000"/>
                        </a:lnSpc>
                        <a:spcBef>
                          <a:spcPts val="0"/>
                        </a:spcBef>
                        <a:spcAft>
                          <a:spcPts val="0"/>
                        </a:spcAft>
                        <a:buSzPts val="1000"/>
                        <a:buFont typeface="Symbol"/>
                        <a:buChar char=""/>
                        <a:tabLst>
                          <a:tab pos="457200" algn="l"/>
                        </a:tabLst>
                      </a:pPr>
                      <a:endParaRPr lang="en-US" sz="1400" dirty="0">
                        <a:effectLst/>
                        <a:latin typeface="Calibri"/>
                        <a:ea typeface="Calibri"/>
                        <a:cs typeface="Times New Roman"/>
                      </a:endParaRPr>
                    </a:p>
                  </a:txBody>
                  <a:tcPr marL="64271" marR="64271" marT="32136" marB="32136" anchor="ctr"/>
                </a:tc>
                <a:extLst>
                  <a:ext uri="{0D108BD9-81ED-4DB2-BD59-A6C34878D82A}">
                    <a16:rowId xmlns:a16="http://schemas.microsoft.com/office/drawing/2014/main" val="10003"/>
                  </a:ext>
                </a:extLst>
              </a:tr>
            </a:tbl>
          </a:graphicData>
        </a:graphic>
      </p:graphicFrame>
      <p:sp>
        <p:nvSpPr>
          <p:cNvPr id="2" name="Rectangle 1"/>
          <p:cNvSpPr/>
          <p:nvPr/>
        </p:nvSpPr>
        <p:spPr>
          <a:xfrm>
            <a:off x="332708" y="856707"/>
            <a:ext cx="10515401" cy="369332"/>
          </a:xfrm>
          <a:prstGeom prst="rect">
            <a:avLst/>
          </a:prstGeom>
        </p:spPr>
        <p:txBody>
          <a:bodyPr wrap="square">
            <a:spAutoFit/>
          </a:bodyPr>
          <a:lstStyle/>
          <a:p>
            <a:r>
              <a:rPr lang="en-US"/>
              <a:t>Below are the most common ATX variants and their unique characteristics:</a:t>
            </a:r>
            <a:endParaRPr lang="en-US" dirty="0">
              <a:ea typeface="Calibri"/>
              <a:cs typeface="Times New Roman"/>
            </a:endParaRPr>
          </a:p>
        </p:txBody>
      </p:sp>
      <p:pic>
        <p:nvPicPr>
          <p:cNvPr id="3" name="Picture 2"/>
          <p:cNvPicPr>
            <a:picLocks noChangeAspect="1"/>
          </p:cNvPicPr>
          <p:nvPr/>
        </p:nvPicPr>
        <p:blipFill>
          <a:blip r:embed="rId2"/>
          <a:stretch>
            <a:fillRect/>
          </a:stretch>
        </p:blipFill>
        <p:spPr>
          <a:xfrm>
            <a:off x="9369737" y="1918948"/>
            <a:ext cx="1657167" cy="1302533"/>
          </a:xfrm>
          <a:prstGeom prst="rect">
            <a:avLst/>
          </a:prstGeom>
        </p:spPr>
      </p:pic>
      <p:pic>
        <p:nvPicPr>
          <p:cNvPr id="6" name="Picture 5"/>
          <p:cNvPicPr>
            <a:picLocks noChangeAspect="1"/>
          </p:cNvPicPr>
          <p:nvPr/>
        </p:nvPicPr>
        <p:blipFill>
          <a:blip r:embed="rId3"/>
          <a:stretch>
            <a:fillRect/>
          </a:stretch>
        </p:blipFill>
        <p:spPr>
          <a:xfrm>
            <a:off x="9548533" y="3593056"/>
            <a:ext cx="1299576" cy="1139295"/>
          </a:xfrm>
          <a:prstGeom prst="rect">
            <a:avLst/>
          </a:prstGeom>
        </p:spPr>
      </p:pic>
      <p:pic>
        <p:nvPicPr>
          <p:cNvPr id="7" name="Picture 6"/>
          <p:cNvPicPr>
            <a:picLocks noChangeAspect="1"/>
          </p:cNvPicPr>
          <p:nvPr/>
        </p:nvPicPr>
        <p:blipFill>
          <a:blip r:embed="rId4"/>
          <a:stretch>
            <a:fillRect/>
          </a:stretch>
        </p:blipFill>
        <p:spPr>
          <a:xfrm>
            <a:off x="9532539" y="4953102"/>
            <a:ext cx="1365675" cy="1365675"/>
          </a:xfrm>
          <a:prstGeom prst="rect">
            <a:avLst/>
          </a:prstGeom>
        </p:spPr>
      </p:pic>
    </p:spTree>
    <p:extLst>
      <p:ext uri="{BB962C8B-B14F-4D97-AF65-F5344CB8AC3E}">
        <p14:creationId xmlns:p14="http://schemas.microsoft.com/office/powerpoint/2010/main" val="3564513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64191" y="225911"/>
            <a:ext cx="4300793" cy="523220"/>
          </a:xfrm>
          <a:prstGeom prst="rect">
            <a:avLst/>
          </a:prstGeom>
          <a:noFill/>
        </p:spPr>
        <p:txBody>
          <a:bodyPr wrap="none" rtlCol="0">
            <a:spAutoFit/>
          </a:bodyPr>
          <a:lstStyle/>
          <a:p>
            <a:pPr algn="ctr"/>
            <a:r>
              <a:rPr lang="en-US" sz="2800" b="1" dirty="0"/>
              <a:t>3.5 Processors: (continued) </a:t>
            </a:r>
          </a:p>
        </p:txBody>
      </p:sp>
      <p:sp>
        <p:nvSpPr>
          <p:cNvPr id="6" name="TextBox 5"/>
          <p:cNvSpPr txBox="1"/>
          <p:nvPr/>
        </p:nvSpPr>
        <p:spPr>
          <a:xfrm>
            <a:off x="477188" y="888981"/>
            <a:ext cx="11119554" cy="1077218"/>
          </a:xfrm>
          <a:prstGeom prst="rect">
            <a:avLst/>
          </a:prstGeom>
          <a:noFill/>
        </p:spPr>
        <p:txBody>
          <a:bodyPr wrap="square" rtlCol="0">
            <a:spAutoFit/>
          </a:bodyPr>
          <a:lstStyle/>
          <a:p>
            <a:r>
              <a:rPr lang="en-US" sz="1600" b="1" dirty="0"/>
              <a:t>When selecting a Central Processing Unit (CPU), you will need to match the motherboard and the CPU. Either select a CPU supported by the motherboard, or select a motherboard that will support the processor you have chosen.</a:t>
            </a:r>
          </a:p>
          <a:p>
            <a:endParaRPr lang="en-US" sz="1600" b="1" dirty="0"/>
          </a:p>
          <a:p>
            <a:r>
              <a:rPr lang="en-US" sz="1600" dirty="0"/>
              <a:t>The following table lists several considerations for choosing a processor:</a:t>
            </a:r>
          </a:p>
        </p:txBody>
      </p:sp>
      <p:graphicFrame>
        <p:nvGraphicFramePr>
          <p:cNvPr id="2" name="Table 1"/>
          <p:cNvGraphicFramePr>
            <a:graphicFrameLocks noGrp="1"/>
          </p:cNvGraphicFramePr>
          <p:nvPr>
            <p:extLst>
              <p:ext uri="{D42A27DB-BD31-4B8C-83A1-F6EECF244321}">
                <p14:modId xmlns:p14="http://schemas.microsoft.com/office/powerpoint/2010/main" val="1469875157"/>
              </p:ext>
            </p:extLst>
          </p:nvPr>
        </p:nvGraphicFramePr>
        <p:xfrm>
          <a:off x="500190" y="1966199"/>
          <a:ext cx="11096552" cy="4607560"/>
        </p:xfrm>
        <a:graphic>
          <a:graphicData uri="http://schemas.openxmlformats.org/drawingml/2006/table">
            <a:tbl>
              <a:tblPr firstRow="1" bandRow="1">
                <a:tableStyleId>{5C22544A-7EE6-4342-B048-85BDC9FD1C3A}</a:tableStyleId>
              </a:tblPr>
              <a:tblGrid>
                <a:gridCol w="2280588">
                  <a:extLst>
                    <a:ext uri="{9D8B030D-6E8A-4147-A177-3AD203B41FA5}">
                      <a16:colId xmlns:a16="http://schemas.microsoft.com/office/drawing/2014/main" val="20000"/>
                    </a:ext>
                  </a:extLst>
                </a:gridCol>
                <a:gridCol w="8815964">
                  <a:extLst>
                    <a:ext uri="{9D8B030D-6E8A-4147-A177-3AD203B41FA5}">
                      <a16:colId xmlns:a16="http://schemas.microsoft.com/office/drawing/2014/main" val="20001"/>
                    </a:ext>
                  </a:extLst>
                </a:gridCol>
              </a:tblGrid>
              <a:tr h="370840">
                <a:tc>
                  <a:txBody>
                    <a:bodyPr/>
                    <a:lstStyle/>
                    <a:p>
                      <a:r>
                        <a:rPr lang="en-US" sz="1400" b="1" dirty="0"/>
                        <a:t>Feature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txBody>
                  <a:tcPr/>
                </a:tc>
                <a:extLst>
                  <a:ext uri="{0D108BD9-81ED-4DB2-BD59-A6C34878D82A}">
                    <a16:rowId xmlns:a16="http://schemas.microsoft.com/office/drawing/2014/main" val="10000"/>
                  </a:ext>
                </a:extLst>
              </a:tr>
              <a:tr h="370840">
                <a:tc rowSpan="2">
                  <a:txBody>
                    <a:bodyPr/>
                    <a:lstStyle/>
                    <a:p>
                      <a:r>
                        <a:rPr lang="en-US" sz="1400" dirty="0"/>
                        <a:t>Overclocking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a:t>Overclocking</a:t>
                      </a:r>
                      <a:r>
                        <a:rPr lang="en-US" sz="1400" dirty="0"/>
                        <a:t> is pushing a CPU beyond its designed specifications. Overclocking can give you a marginal increase in performance, but will decrease your CPU's life.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Some Intel processors include a Turbo Boost feature.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Turbo Boost, the opposite of throttling, allows the processor to</a:t>
                      </a:r>
                      <a:r>
                        <a:rPr lang="en-US" sz="1400" baseline="0" dirty="0"/>
                        <a:t> </a:t>
                      </a:r>
                      <a:r>
                        <a:rPr lang="en-US" sz="1400" dirty="0"/>
                        <a:t>dynamically run above its rated speed to improve</a:t>
                      </a:r>
                      <a:r>
                        <a:rPr lang="en-US" sz="1400" baseline="0" dirty="0"/>
                        <a:t> </a:t>
                      </a:r>
                      <a:r>
                        <a:rPr lang="en-US" sz="1400" dirty="0"/>
                        <a:t>performance.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i="1"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i="1" dirty="0"/>
                        <a:t>Unlocked</a:t>
                      </a:r>
                      <a:r>
                        <a:rPr lang="en-US" sz="1400" dirty="0"/>
                        <a:t> processors are</a:t>
                      </a:r>
                      <a:r>
                        <a:rPr lang="en-US" sz="1400" baseline="0" dirty="0"/>
                        <a:t> </a:t>
                      </a:r>
                      <a:r>
                        <a:rPr lang="en-US" sz="1400" dirty="0"/>
                        <a:t>processors whose speed can be changed above their rated speed through </a:t>
                      </a:r>
                      <a:r>
                        <a:rPr lang="en-US" sz="1400" i="1" dirty="0"/>
                        <a:t>overclocking</a:t>
                      </a:r>
                      <a:r>
                        <a:rPr lang="en-US" sz="1400" dirty="0"/>
                        <a:t>.</a:t>
                      </a:r>
                    </a:p>
                    <a:p>
                      <a:endParaRPr lang="en-US" sz="1400" dirty="0"/>
                    </a:p>
                  </a:txBody>
                  <a:tcPr/>
                </a:tc>
                <a:extLst>
                  <a:ext uri="{0D108BD9-81ED-4DB2-BD59-A6C34878D82A}">
                    <a16:rowId xmlns:a16="http://schemas.microsoft.com/office/drawing/2014/main" val="10001"/>
                  </a:ext>
                </a:extLst>
              </a:tr>
              <a:tr h="370840">
                <a:tc vMerge="1">
                  <a:txBody>
                    <a:bodyPr/>
                    <a:lstStyle/>
                    <a:p>
                      <a:endParaRPr lang="en-US" sz="1400" dirty="0"/>
                    </a:p>
                  </a:txBody>
                  <a:tcPr/>
                </a:tc>
                <a:tc>
                  <a:txBody>
                    <a:bodyPr/>
                    <a:lstStyle/>
                    <a:p>
                      <a:pPr marL="342900" lvl="0" indent="-342900">
                        <a:buFont typeface="+mj-lt"/>
                        <a:buAutoNum type="arabicPeriod"/>
                      </a:pPr>
                      <a:r>
                        <a:rPr lang="en-US" sz="1400" dirty="0"/>
                        <a:t>With overclocking, you increase the speed and often the voltage to increase the performance of the processor.</a:t>
                      </a:r>
                    </a:p>
                    <a:p>
                      <a:pPr marL="342900" lvl="0" indent="-342900">
                        <a:buFont typeface="+mj-lt"/>
                        <a:buAutoNum type="arabicPeriod"/>
                      </a:pPr>
                      <a:endParaRPr lang="en-US" sz="1400" dirty="0"/>
                    </a:p>
                    <a:p>
                      <a:pPr marL="342900" indent="-342900">
                        <a:buFont typeface="+mj-lt"/>
                        <a:buAutoNum type="arabicPeriod"/>
                      </a:pPr>
                      <a:r>
                        <a:rPr lang="en-US" sz="1400" dirty="0"/>
                        <a:t>Overclocking typically voids the CPU warranty and could lead to shorter component lifetimes.</a:t>
                      </a:r>
                    </a:p>
                    <a:p>
                      <a:pPr marL="342900" indent="-342900">
                        <a:buFont typeface="+mj-lt"/>
                        <a:buAutoNum type="arabicPeriod"/>
                      </a:pPr>
                      <a:endParaRPr lang="en-US" sz="1400" dirty="0"/>
                    </a:p>
                    <a:p>
                      <a:pPr marL="342900" lvl="0" indent="-342900">
                        <a:buFont typeface="+mj-lt"/>
                        <a:buAutoNum type="arabicPeriod"/>
                      </a:pPr>
                      <a:r>
                        <a:rPr lang="en-US" sz="1400" dirty="0"/>
                        <a:t>Some multi-core processors (such as a triple core CPU) have additional cores that have been</a:t>
                      </a:r>
                      <a:r>
                        <a:rPr lang="en-US" sz="1400" baseline="0" dirty="0"/>
                        <a:t> </a:t>
                      </a:r>
                      <a:r>
                        <a:rPr lang="en-US" sz="1400" dirty="0"/>
                        <a:t>disabled. </a:t>
                      </a:r>
                    </a:p>
                    <a:p>
                      <a:pPr lvl="0"/>
                      <a:endParaRPr lang="en-US" sz="1400" dirty="0"/>
                    </a:p>
                    <a:p>
                      <a:pPr lvl="1"/>
                      <a:r>
                        <a:rPr lang="en-US" sz="1400" dirty="0"/>
                        <a:t>With the appropriate motherboard support, you might be able to unlock and use the additional core(s). However, stability of the extra cores is not guaranteed.</a:t>
                      </a:r>
                    </a:p>
                    <a:p>
                      <a:endParaRPr lang="en-US" sz="1400" dirty="0"/>
                    </a:p>
                  </a:txBody>
                  <a:tcPr/>
                </a:tc>
                <a:extLst>
                  <a:ext uri="{0D108BD9-81ED-4DB2-BD59-A6C34878D82A}">
                    <a16:rowId xmlns:a16="http://schemas.microsoft.com/office/drawing/2014/main" val="10002"/>
                  </a:ext>
                </a:extLst>
              </a:tr>
            </a:tbl>
          </a:graphicData>
        </a:graphic>
      </p:graphicFrame>
      <p:pic>
        <p:nvPicPr>
          <p:cNvPr id="3" name="Picture 2"/>
          <p:cNvPicPr>
            <a:picLocks noChangeAspect="1"/>
          </p:cNvPicPr>
          <p:nvPr/>
        </p:nvPicPr>
        <p:blipFill rotWithShape="1">
          <a:blip r:embed="rId2"/>
          <a:srcRect l="23374" r="24880"/>
          <a:stretch/>
        </p:blipFill>
        <p:spPr>
          <a:xfrm>
            <a:off x="688931" y="4044511"/>
            <a:ext cx="1866379" cy="2260600"/>
          </a:xfrm>
          <a:prstGeom prst="rect">
            <a:avLst/>
          </a:prstGeom>
        </p:spPr>
      </p:pic>
      <p:pic>
        <p:nvPicPr>
          <p:cNvPr id="5" name="Picture 4"/>
          <p:cNvPicPr>
            <a:picLocks noChangeAspect="1"/>
          </p:cNvPicPr>
          <p:nvPr/>
        </p:nvPicPr>
        <p:blipFill>
          <a:blip r:embed="rId3"/>
          <a:stretch>
            <a:fillRect/>
          </a:stretch>
        </p:blipFill>
        <p:spPr>
          <a:xfrm>
            <a:off x="688931" y="2895635"/>
            <a:ext cx="1866379" cy="1048668"/>
          </a:xfrm>
          <a:prstGeom prst="rect">
            <a:avLst/>
          </a:prstGeom>
        </p:spPr>
      </p:pic>
    </p:spTree>
    <p:extLst>
      <p:ext uri="{BB962C8B-B14F-4D97-AF65-F5344CB8AC3E}">
        <p14:creationId xmlns:p14="http://schemas.microsoft.com/office/powerpoint/2010/main" val="3021933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45356" y="92908"/>
            <a:ext cx="4300793" cy="523220"/>
          </a:xfrm>
          <a:prstGeom prst="rect">
            <a:avLst/>
          </a:prstGeom>
          <a:noFill/>
        </p:spPr>
        <p:txBody>
          <a:bodyPr wrap="none" rtlCol="0">
            <a:spAutoFit/>
          </a:bodyPr>
          <a:lstStyle/>
          <a:p>
            <a:r>
              <a:rPr lang="en-US" sz="2800" b="1"/>
              <a:t>3.5 Processors: (continued) </a:t>
            </a:r>
            <a:endParaRPr lang="en-US" sz="2800" b="1" dirty="0"/>
          </a:p>
        </p:txBody>
      </p:sp>
      <p:sp>
        <p:nvSpPr>
          <p:cNvPr id="6" name="TextBox 5"/>
          <p:cNvSpPr txBox="1"/>
          <p:nvPr/>
        </p:nvSpPr>
        <p:spPr>
          <a:xfrm>
            <a:off x="526086" y="616128"/>
            <a:ext cx="11119554" cy="954107"/>
          </a:xfrm>
          <a:prstGeom prst="rect">
            <a:avLst/>
          </a:prstGeom>
          <a:noFill/>
        </p:spPr>
        <p:txBody>
          <a:bodyPr wrap="square" rtlCol="0">
            <a:spAutoFit/>
          </a:bodyPr>
          <a:lstStyle/>
          <a:p>
            <a:r>
              <a:rPr lang="en-US" sz="1400" b="1" dirty="0"/>
              <a:t>When selecting a Central Processing Unit (CPU), you will need to match the motherboard and the CPU. Either select a CPU supported by the motherboard, or select a motherboard that will support the processor you have chosen.</a:t>
            </a:r>
          </a:p>
          <a:p>
            <a:endParaRPr lang="en-US" sz="1400" b="1" dirty="0"/>
          </a:p>
          <a:p>
            <a:r>
              <a:rPr lang="en-US" sz="1400" dirty="0"/>
              <a:t>The following table lists several considerations for choosing a processor:</a:t>
            </a:r>
          </a:p>
        </p:txBody>
      </p:sp>
      <p:graphicFrame>
        <p:nvGraphicFramePr>
          <p:cNvPr id="2" name="Table 1"/>
          <p:cNvGraphicFramePr>
            <a:graphicFrameLocks noGrp="1"/>
          </p:cNvGraphicFramePr>
          <p:nvPr>
            <p:extLst>
              <p:ext uri="{D42A27DB-BD31-4B8C-83A1-F6EECF244321}">
                <p14:modId xmlns:p14="http://schemas.microsoft.com/office/powerpoint/2010/main" val="158728887"/>
              </p:ext>
            </p:extLst>
          </p:nvPr>
        </p:nvGraphicFramePr>
        <p:xfrm>
          <a:off x="2776450" y="1645920"/>
          <a:ext cx="9177251" cy="4968240"/>
        </p:xfrm>
        <a:graphic>
          <a:graphicData uri="http://schemas.openxmlformats.org/drawingml/2006/table">
            <a:tbl>
              <a:tblPr firstRow="1" bandRow="1">
                <a:tableStyleId>{5C22544A-7EE6-4342-B048-85BDC9FD1C3A}</a:tableStyleId>
              </a:tblPr>
              <a:tblGrid>
                <a:gridCol w="1178489">
                  <a:extLst>
                    <a:ext uri="{9D8B030D-6E8A-4147-A177-3AD203B41FA5}">
                      <a16:colId xmlns:a16="http://schemas.microsoft.com/office/drawing/2014/main" val="20000"/>
                    </a:ext>
                  </a:extLst>
                </a:gridCol>
                <a:gridCol w="7998762">
                  <a:extLst>
                    <a:ext uri="{9D8B030D-6E8A-4147-A177-3AD203B41FA5}">
                      <a16:colId xmlns:a16="http://schemas.microsoft.com/office/drawing/2014/main" val="20001"/>
                    </a:ext>
                  </a:extLst>
                </a:gridCol>
              </a:tblGrid>
              <a:tr h="506307">
                <a:tc>
                  <a:txBody>
                    <a:bodyPr/>
                    <a:lstStyle/>
                    <a:p>
                      <a:r>
                        <a:rPr lang="en-US" sz="1400" b="1" dirty="0"/>
                        <a:t>Feature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p>
                      <a:endParaRPr lang="en-US" sz="1400" dirty="0"/>
                    </a:p>
                  </a:txBody>
                  <a:tcPr/>
                </a:tc>
                <a:extLst>
                  <a:ext uri="{0D108BD9-81ED-4DB2-BD59-A6C34878D82A}">
                    <a16:rowId xmlns:a16="http://schemas.microsoft.com/office/drawing/2014/main" val="10000"/>
                  </a:ext>
                </a:extLst>
              </a:tr>
              <a:tr h="370840">
                <a:tc>
                  <a:txBody>
                    <a:bodyPr/>
                    <a:lstStyle/>
                    <a:p>
                      <a:r>
                        <a:rPr lang="en-US" sz="1400" dirty="0"/>
                        <a:t>Mobile processors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Mobile CPUs </a:t>
                      </a:r>
                      <a:r>
                        <a:rPr lang="en-US" sz="1400" dirty="0"/>
                        <a:t>are used in mobile computers and cell phones where portability and mobility are a concern.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7429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400" dirty="0"/>
                        <a:t>Special versions of processors are built to minimize power consumption and the amount of heat generated.</a:t>
                      </a:r>
                    </a:p>
                    <a:p>
                      <a:endParaRPr lang="en-US" sz="1400" dirty="0"/>
                    </a:p>
                  </a:txBody>
                  <a:tcPr/>
                </a:tc>
                <a:extLst>
                  <a:ext uri="{0D108BD9-81ED-4DB2-BD59-A6C34878D82A}">
                    <a16:rowId xmlns:a16="http://schemas.microsoft.com/office/drawing/2014/main" val="10001"/>
                  </a:ext>
                </a:extLst>
              </a:tr>
              <a:tr h="370840">
                <a:tc>
                  <a:txBody>
                    <a:bodyPr/>
                    <a:lstStyle/>
                    <a:p>
                      <a:r>
                        <a:rPr lang="en-US" sz="1400" dirty="0"/>
                        <a:t>Virtualization</a:t>
                      </a:r>
                    </a:p>
                  </a:txBody>
                  <a:tcPr/>
                </a:tc>
                <a:tc>
                  <a:txBody>
                    <a:bodyPr/>
                    <a:lstStyle/>
                    <a:p>
                      <a:r>
                        <a:rPr lang="en-US" sz="1400" b="1" dirty="0"/>
                        <a:t>Virtualization</a:t>
                      </a:r>
                      <a:r>
                        <a:rPr lang="en-US" sz="1400" dirty="0"/>
                        <a:t> is the ability to install and run multiple operating systems simultaneously on a</a:t>
                      </a:r>
                      <a:r>
                        <a:rPr lang="en-US" sz="1400" baseline="0" dirty="0"/>
                        <a:t> </a:t>
                      </a:r>
                      <a:r>
                        <a:rPr lang="en-US" sz="1400" dirty="0"/>
                        <a:t>single physical machine. </a:t>
                      </a:r>
                    </a:p>
                    <a:p>
                      <a:endParaRPr lang="en-US" sz="1400" dirty="0"/>
                    </a:p>
                    <a:p>
                      <a:pPr lvl="1"/>
                      <a:r>
                        <a:rPr lang="en-US" sz="1400" dirty="0"/>
                        <a:t>Virtualization typically includes the following components: a physical machine,</a:t>
                      </a:r>
                      <a:r>
                        <a:rPr lang="en-US" sz="1400" baseline="0" dirty="0"/>
                        <a:t> </a:t>
                      </a:r>
                      <a:r>
                        <a:rPr lang="en-US" sz="1400" dirty="0"/>
                        <a:t>hypervisor, virtual machine, and virtual hard disk (VHD). </a:t>
                      </a:r>
                    </a:p>
                    <a:p>
                      <a:pPr lvl="1"/>
                      <a:endParaRPr lang="en-US" sz="1400" dirty="0"/>
                    </a:p>
                    <a:p>
                      <a:pPr lvl="2"/>
                      <a:r>
                        <a:rPr lang="en-US" sz="1400" dirty="0"/>
                        <a:t>The virtual machines appear as self-contained and separate physical systems.</a:t>
                      </a:r>
                    </a:p>
                    <a:p>
                      <a:pPr lvl="2"/>
                      <a:endParaRPr lang="en-US" sz="1400" dirty="0"/>
                    </a:p>
                    <a:p>
                      <a:pPr marL="1257300" lvl="2" indent="-342900">
                        <a:buFont typeface="+mj-lt"/>
                        <a:buAutoNum type="arabicPeriod"/>
                      </a:pPr>
                      <a:r>
                        <a:rPr lang="en-US" sz="1400" dirty="0"/>
                        <a:t>Virtualization is performed by adding a thin layer of software, called a hypervisor, between the physical system and the operating system. A hypervisor allows virtual machines to interact with the hardware without going through the host operating system.</a:t>
                      </a:r>
                    </a:p>
                    <a:p>
                      <a:pPr marL="1257300" lvl="2" indent="-342900">
                        <a:buFont typeface="+mj-lt"/>
                        <a:buAutoNum type="arabicPeriod"/>
                      </a:pPr>
                      <a:endParaRPr lang="en-US" sz="1400" dirty="0"/>
                    </a:p>
                    <a:p>
                      <a:pPr marL="1257300" lvl="2" indent="-342900">
                        <a:buFont typeface="+mj-lt"/>
                        <a:buAutoNum type="arabicPeriod"/>
                      </a:pPr>
                      <a:r>
                        <a:rPr lang="en-US" sz="1400" dirty="0"/>
                        <a:t>Early virtualization was performed using software only. Newer virtualization uses special</a:t>
                      </a:r>
                      <a:r>
                        <a:rPr lang="en-US" sz="1400" baseline="0" dirty="0"/>
                        <a:t> </a:t>
                      </a:r>
                      <a:r>
                        <a:rPr lang="en-US" sz="1400" dirty="0"/>
                        <a:t>instructions supported by the processor to improve performance.</a:t>
                      </a:r>
                    </a:p>
                    <a:p>
                      <a:pPr lvl="1"/>
                      <a:endParaRPr lang="en-US" sz="1400" dirty="0"/>
                    </a:p>
                  </a:txBody>
                  <a:tcPr/>
                </a:tc>
                <a:extLst>
                  <a:ext uri="{0D108BD9-81ED-4DB2-BD59-A6C34878D82A}">
                    <a16:rowId xmlns:a16="http://schemas.microsoft.com/office/drawing/2014/main" val="10002"/>
                  </a:ext>
                </a:extLst>
              </a:tr>
            </a:tbl>
          </a:graphicData>
        </a:graphic>
      </p:graphicFrame>
      <p:pic>
        <p:nvPicPr>
          <p:cNvPr id="3" name="Picture 2"/>
          <p:cNvPicPr>
            <a:picLocks noChangeAspect="1"/>
          </p:cNvPicPr>
          <p:nvPr/>
        </p:nvPicPr>
        <p:blipFill>
          <a:blip r:embed="rId2"/>
          <a:stretch>
            <a:fillRect/>
          </a:stretch>
        </p:blipFill>
        <p:spPr>
          <a:xfrm>
            <a:off x="236254" y="1645920"/>
            <a:ext cx="2418131" cy="1811264"/>
          </a:xfrm>
          <a:prstGeom prst="rect">
            <a:avLst/>
          </a:prstGeom>
        </p:spPr>
      </p:pic>
      <p:pic>
        <p:nvPicPr>
          <p:cNvPr id="7" name="Picture 6"/>
          <p:cNvPicPr>
            <a:picLocks noChangeAspect="1"/>
          </p:cNvPicPr>
          <p:nvPr/>
        </p:nvPicPr>
        <p:blipFill>
          <a:blip r:embed="rId3"/>
          <a:stretch>
            <a:fillRect/>
          </a:stretch>
        </p:blipFill>
        <p:spPr>
          <a:xfrm>
            <a:off x="274067" y="3627329"/>
            <a:ext cx="2380318" cy="1170139"/>
          </a:xfrm>
          <a:prstGeom prst="rect">
            <a:avLst/>
          </a:prstGeom>
        </p:spPr>
      </p:pic>
      <p:pic>
        <p:nvPicPr>
          <p:cNvPr id="9" name="Picture 8"/>
          <p:cNvPicPr>
            <a:picLocks noChangeAspect="1"/>
          </p:cNvPicPr>
          <p:nvPr/>
        </p:nvPicPr>
        <p:blipFill>
          <a:blip r:embed="rId4"/>
          <a:stretch>
            <a:fillRect/>
          </a:stretch>
        </p:blipFill>
        <p:spPr>
          <a:xfrm>
            <a:off x="299119" y="5017918"/>
            <a:ext cx="2380318" cy="1483508"/>
          </a:xfrm>
          <a:prstGeom prst="rect">
            <a:avLst/>
          </a:prstGeom>
        </p:spPr>
      </p:pic>
    </p:spTree>
    <p:extLst>
      <p:ext uri="{BB962C8B-B14F-4D97-AF65-F5344CB8AC3E}">
        <p14:creationId xmlns:p14="http://schemas.microsoft.com/office/powerpoint/2010/main" val="18960019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57115" y="117845"/>
            <a:ext cx="4300793" cy="523220"/>
          </a:xfrm>
          <a:prstGeom prst="rect">
            <a:avLst/>
          </a:prstGeom>
          <a:noFill/>
        </p:spPr>
        <p:txBody>
          <a:bodyPr wrap="none" rtlCol="0">
            <a:spAutoFit/>
          </a:bodyPr>
          <a:lstStyle/>
          <a:p>
            <a:r>
              <a:rPr lang="en-US" sz="2800" b="1"/>
              <a:t>3.5 Processors: (continued) </a:t>
            </a:r>
            <a:endParaRPr lang="en-US" sz="2800" b="1" dirty="0"/>
          </a:p>
        </p:txBody>
      </p:sp>
      <p:sp>
        <p:nvSpPr>
          <p:cNvPr id="6" name="TextBox 5"/>
          <p:cNvSpPr txBox="1"/>
          <p:nvPr/>
        </p:nvSpPr>
        <p:spPr>
          <a:xfrm>
            <a:off x="550046" y="726639"/>
            <a:ext cx="11119554" cy="954107"/>
          </a:xfrm>
          <a:prstGeom prst="rect">
            <a:avLst/>
          </a:prstGeom>
          <a:noFill/>
        </p:spPr>
        <p:txBody>
          <a:bodyPr wrap="square" rtlCol="0">
            <a:spAutoFit/>
          </a:bodyPr>
          <a:lstStyle/>
          <a:p>
            <a:r>
              <a:rPr lang="en-US" sz="1400" b="1" dirty="0"/>
              <a:t>When selecting a Central Processing Unit (CPU), you will need to match the motherboard and the CPU. Either select a CPU supported by the motherboard, or select a motherboard that will support the processor you have chosen.</a:t>
            </a:r>
          </a:p>
          <a:p>
            <a:endParaRPr lang="en-US" sz="1400" b="1" dirty="0"/>
          </a:p>
          <a:p>
            <a:r>
              <a:rPr lang="en-US" sz="1400" dirty="0"/>
              <a:t>The following table lists several considerations for choosing a processor:</a:t>
            </a:r>
          </a:p>
        </p:txBody>
      </p:sp>
      <p:graphicFrame>
        <p:nvGraphicFramePr>
          <p:cNvPr id="2" name="Table 1"/>
          <p:cNvGraphicFramePr>
            <a:graphicFrameLocks noGrp="1"/>
          </p:cNvGraphicFramePr>
          <p:nvPr>
            <p:extLst>
              <p:ext uri="{D42A27DB-BD31-4B8C-83A1-F6EECF244321}">
                <p14:modId xmlns:p14="http://schemas.microsoft.com/office/powerpoint/2010/main" val="480727930"/>
              </p:ext>
            </p:extLst>
          </p:nvPr>
        </p:nvGraphicFramePr>
        <p:xfrm>
          <a:off x="550046" y="1766320"/>
          <a:ext cx="8568902" cy="4484168"/>
        </p:xfrm>
        <a:graphic>
          <a:graphicData uri="http://schemas.openxmlformats.org/drawingml/2006/table">
            <a:tbl>
              <a:tblPr firstRow="1" bandRow="1">
                <a:tableStyleId>{5C22544A-7EE6-4342-B048-85BDC9FD1C3A}</a:tableStyleId>
              </a:tblPr>
              <a:tblGrid>
                <a:gridCol w="1687490">
                  <a:extLst>
                    <a:ext uri="{9D8B030D-6E8A-4147-A177-3AD203B41FA5}">
                      <a16:colId xmlns:a16="http://schemas.microsoft.com/office/drawing/2014/main" val="20000"/>
                    </a:ext>
                  </a:extLst>
                </a:gridCol>
                <a:gridCol w="6881412">
                  <a:extLst>
                    <a:ext uri="{9D8B030D-6E8A-4147-A177-3AD203B41FA5}">
                      <a16:colId xmlns:a16="http://schemas.microsoft.com/office/drawing/2014/main" val="20001"/>
                    </a:ext>
                  </a:extLst>
                </a:gridCol>
              </a:tblGrid>
              <a:tr h="397745">
                <a:tc>
                  <a:txBody>
                    <a:bodyPr/>
                    <a:lstStyle/>
                    <a:p>
                      <a:r>
                        <a:rPr lang="en-US" sz="1400" b="1" dirty="0"/>
                        <a:t>Feature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txBody>
                  <a:tcPr/>
                </a:tc>
                <a:extLst>
                  <a:ext uri="{0D108BD9-81ED-4DB2-BD59-A6C34878D82A}">
                    <a16:rowId xmlns:a16="http://schemas.microsoft.com/office/drawing/2014/main" val="10000"/>
                  </a:ext>
                </a:extLst>
              </a:tr>
              <a:tr h="1928792">
                <a:tc rowSpan="2">
                  <a:txBody>
                    <a:bodyPr/>
                    <a:lstStyle/>
                    <a:p>
                      <a:r>
                        <a:rPr lang="en-US" sz="1400" dirty="0"/>
                        <a:t>Virtualization</a:t>
                      </a:r>
                    </a:p>
                    <a:p>
                      <a:r>
                        <a:rPr lang="en-US" sz="1400" dirty="0"/>
                        <a:t>(continued)</a:t>
                      </a:r>
                    </a:p>
                  </a:txBody>
                  <a:tcPr/>
                </a:tc>
                <a:tc>
                  <a:txBody>
                    <a:bodyPr/>
                    <a:lstStyle/>
                    <a:p>
                      <a:pPr marL="342900" marR="0" lvl="1"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lang="en-US" sz="1400" dirty="0"/>
                        <a:t>There are several different types of hypervisor software.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400" dirty="0"/>
                    </a:p>
                    <a:p>
                      <a:pPr marL="800100" marR="0" lvl="2" indent="-342900" algn="l" defTabSz="914400" rtl="0" eaLnBrk="1" fontAlgn="auto" latinLnBrk="0" hangingPunct="1">
                        <a:lnSpc>
                          <a:spcPct val="100000"/>
                        </a:lnSpc>
                        <a:spcBef>
                          <a:spcPts val="0"/>
                        </a:spcBef>
                        <a:spcAft>
                          <a:spcPts val="0"/>
                        </a:spcAft>
                        <a:buClrTx/>
                        <a:buSzTx/>
                        <a:buFont typeface="+mj-lt"/>
                        <a:buAutoNum type="alphaUcPeriod"/>
                        <a:tabLst/>
                        <a:defRPr/>
                      </a:pPr>
                      <a:r>
                        <a:rPr lang="en-US" sz="1400" dirty="0"/>
                        <a:t>VMware Workstation and ESX (made by VMware)</a:t>
                      </a:r>
                    </a:p>
                    <a:p>
                      <a:pPr marL="914400" lvl="2" indent="-457200">
                        <a:buFont typeface="+mj-lt"/>
                        <a:buAutoNum type="alphaUcPeriod"/>
                      </a:pPr>
                      <a:endParaRPr lang="en-US" sz="1400" dirty="0"/>
                    </a:p>
                    <a:p>
                      <a:pPr marL="800100" lvl="2" indent="-342900">
                        <a:buFont typeface="+mj-lt"/>
                        <a:buAutoNum type="alphaUcPeriod"/>
                      </a:pPr>
                      <a:r>
                        <a:rPr lang="en-US" sz="1400" dirty="0"/>
                        <a:t>Hyper-V (made by Microsoft)</a:t>
                      </a:r>
                    </a:p>
                    <a:p>
                      <a:pPr marL="914400" lvl="2" indent="-457200">
                        <a:buFont typeface="+mj-lt"/>
                        <a:buAutoNum type="alphaUcPeriod"/>
                      </a:pPr>
                      <a:endParaRPr lang="en-US" sz="1400" dirty="0"/>
                    </a:p>
                    <a:p>
                      <a:pPr marL="800100" lvl="2" indent="-342900">
                        <a:buFont typeface="+mj-lt"/>
                        <a:buAutoNum type="alphaUcPeriod"/>
                      </a:pPr>
                      <a:r>
                        <a:rPr lang="en-US" sz="1400" dirty="0"/>
                        <a:t>XEN (open source)</a:t>
                      </a:r>
                    </a:p>
                    <a:p>
                      <a:endParaRPr lang="en-US" sz="1400" dirty="0"/>
                    </a:p>
                  </a:txBody>
                  <a:tcPr/>
                </a:tc>
                <a:extLst>
                  <a:ext uri="{0D108BD9-81ED-4DB2-BD59-A6C34878D82A}">
                    <a16:rowId xmlns:a16="http://schemas.microsoft.com/office/drawing/2014/main" val="10001"/>
                  </a:ext>
                </a:extLst>
              </a:tr>
              <a:tr h="2157631">
                <a:tc vMerge="1">
                  <a:txBody>
                    <a:bodyPr/>
                    <a:lstStyle/>
                    <a:p>
                      <a:endParaRPr lang="en-US" sz="1400" dirty="0"/>
                    </a:p>
                  </a:txBody>
                  <a:tcPr/>
                </a:tc>
                <a:tc>
                  <a:txBody>
                    <a:bodyPr/>
                    <a:lstStyle/>
                    <a:p>
                      <a:pPr marL="342900" lvl="0" indent="-342900">
                        <a:buFont typeface="+mj-lt"/>
                        <a:buAutoNum type="arabicPeriod" startAt="4"/>
                      </a:pPr>
                      <a:r>
                        <a:rPr lang="en-US" sz="1400" dirty="0"/>
                        <a:t>If you are planning on implementing a virtual solution, check to see whether hardware support in the CPU is required. </a:t>
                      </a:r>
                    </a:p>
                    <a:p>
                      <a:pPr lvl="0"/>
                      <a:endParaRPr lang="en-US" sz="1400" dirty="0"/>
                    </a:p>
                    <a:p>
                      <a:pPr lvl="1"/>
                      <a:r>
                        <a:rPr lang="en-US" sz="1400" dirty="0"/>
                        <a:t>Hardware support is provided by processors with the following features:</a:t>
                      </a:r>
                    </a:p>
                    <a:p>
                      <a:pPr lvl="0"/>
                      <a:endParaRPr lang="en-US" sz="1400" dirty="0"/>
                    </a:p>
                    <a:p>
                      <a:pPr marL="800100" lvl="1" indent="-342900">
                        <a:buFont typeface="+mj-lt"/>
                        <a:buAutoNum type="alphaUcPeriod"/>
                      </a:pPr>
                      <a:r>
                        <a:rPr lang="en-US" sz="1400" dirty="0"/>
                        <a:t>Intel's Virtualization Technology (VT)</a:t>
                      </a:r>
                    </a:p>
                    <a:p>
                      <a:pPr marL="914400" lvl="2" indent="-457200">
                        <a:buFont typeface="+mj-lt"/>
                        <a:buAutoNum type="alphaUcPeriod"/>
                      </a:pPr>
                      <a:endParaRPr lang="en-US" sz="1400" dirty="0"/>
                    </a:p>
                    <a:p>
                      <a:pPr marL="800100" lvl="1" indent="-342900">
                        <a:buFont typeface="+mj-lt"/>
                        <a:buAutoNum type="alphaUcPeriod"/>
                      </a:pPr>
                      <a:r>
                        <a:rPr lang="en-US" sz="1400" dirty="0"/>
                        <a:t>AMD's AMD Virtualization (AMD-V)</a:t>
                      </a:r>
                    </a:p>
                    <a:p>
                      <a:endParaRPr lang="en-US" sz="1400" dirty="0"/>
                    </a:p>
                  </a:txBody>
                  <a:tcPr/>
                </a:tc>
                <a:extLst>
                  <a:ext uri="{0D108BD9-81ED-4DB2-BD59-A6C34878D82A}">
                    <a16:rowId xmlns:a16="http://schemas.microsoft.com/office/drawing/2014/main" val="10002"/>
                  </a:ext>
                </a:extLst>
              </a:tr>
            </a:tbl>
          </a:graphicData>
        </a:graphic>
      </p:graphicFrame>
      <p:pic>
        <p:nvPicPr>
          <p:cNvPr id="3" name="Picture 2"/>
          <p:cNvPicPr>
            <a:picLocks noChangeAspect="1"/>
          </p:cNvPicPr>
          <p:nvPr/>
        </p:nvPicPr>
        <p:blipFill>
          <a:blip r:embed="rId2"/>
          <a:stretch>
            <a:fillRect/>
          </a:stretch>
        </p:blipFill>
        <p:spPr>
          <a:xfrm>
            <a:off x="9355114" y="3465119"/>
            <a:ext cx="2280207" cy="1229987"/>
          </a:xfrm>
          <a:prstGeom prst="rect">
            <a:avLst/>
          </a:prstGeom>
        </p:spPr>
      </p:pic>
      <p:pic>
        <p:nvPicPr>
          <p:cNvPr id="5" name="Picture 4"/>
          <p:cNvPicPr>
            <a:picLocks noChangeAspect="1"/>
          </p:cNvPicPr>
          <p:nvPr/>
        </p:nvPicPr>
        <p:blipFill>
          <a:blip r:embed="rId3"/>
          <a:stretch>
            <a:fillRect/>
          </a:stretch>
        </p:blipFill>
        <p:spPr>
          <a:xfrm>
            <a:off x="9355114" y="4973301"/>
            <a:ext cx="2225359" cy="993464"/>
          </a:xfrm>
          <a:prstGeom prst="rect">
            <a:avLst/>
          </a:prstGeom>
        </p:spPr>
      </p:pic>
      <p:pic>
        <p:nvPicPr>
          <p:cNvPr id="7" name="Picture 6"/>
          <p:cNvPicPr>
            <a:picLocks noChangeAspect="1"/>
          </p:cNvPicPr>
          <p:nvPr/>
        </p:nvPicPr>
        <p:blipFill>
          <a:blip r:embed="rId4"/>
          <a:stretch>
            <a:fillRect/>
          </a:stretch>
        </p:blipFill>
        <p:spPr>
          <a:xfrm>
            <a:off x="9300266" y="1766320"/>
            <a:ext cx="2181443" cy="1495610"/>
          </a:xfrm>
          <a:prstGeom prst="rect">
            <a:avLst/>
          </a:prstGeom>
        </p:spPr>
      </p:pic>
    </p:spTree>
    <p:extLst>
      <p:ext uri="{BB962C8B-B14F-4D97-AF65-F5344CB8AC3E}">
        <p14:creationId xmlns:p14="http://schemas.microsoft.com/office/powerpoint/2010/main" val="12389188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19923" y="151097"/>
            <a:ext cx="4300793" cy="523220"/>
          </a:xfrm>
          <a:prstGeom prst="rect">
            <a:avLst/>
          </a:prstGeom>
          <a:noFill/>
        </p:spPr>
        <p:txBody>
          <a:bodyPr wrap="none" rtlCol="0">
            <a:spAutoFit/>
          </a:bodyPr>
          <a:lstStyle/>
          <a:p>
            <a:r>
              <a:rPr lang="en-US" sz="2800" b="1" dirty="0"/>
              <a:t>3.5 Processors: (continued) </a:t>
            </a:r>
          </a:p>
        </p:txBody>
      </p:sp>
      <p:sp>
        <p:nvSpPr>
          <p:cNvPr id="6" name="TextBox 5"/>
          <p:cNvSpPr txBox="1"/>
          <p:nvPr/>
        </p:nvSpPr>
        <p:spPr>
          <a:xfrm>
            <a:off x="495281" y="674317"/>
            <a:ext cx="11119554" cy="1169551"/>
          </a:xfrm>
          <a:prstGeom prst="rect">
            <a:avLst/>
          </a:prstGeom>
          <a:noFill/>
        </p:spPr>
        <p:txBody>
          <a:bodyPr wrap="square" rtlCol="0">
            <a:spAutoFit/>
          </a:bodyPr>
          <a:lstStyle/>
          <a:p>
            <a:r>
              <a:rPr lang="en-US" sz="1400" b="1" dirty="0"/>
              <a:t>When selecting a Central Processing Unit (CPU), you will need to match the motherboard and the CPU. </a:t>
            </a:r>
          </a:p>
          <a:p>
            <a:endParaRPr lang="en-US" sz="1400" b="1" dirty="0"/>
          </a:p>
          <a:p>
            <a:r>
              <a:rPr lang="en-US" sz="1400" b="1" dirty="0"/>
              <a:t>Either select a CPU supported by the motherboard, or select a motherboard that will support the processor you have chosen.</a:t>
            </a:r>
          </a:p>
          <a:p>
            <a:endParaRPr lang="en-US" sz="1400" b="1" dirty="0"/>
          </a:p>
          <a:p>
            <a:r>
              <a:rPr lang="en-US" sz="1400" dirty="0"/>
              <a:t>The following table lists several considerations for choosing a processor:</a:t>
            </a:r>
          </a:p>
        </p:txBody>
      </p:sp>
      <p:graphicFrame>
        <p:nvGraphicFramePr>
          <p:cNvPr id="2" name="Table 1"/>
          <p:cNvGraphicFramePr>
            <a:graphicFrameLocks noGrp="1"/>
          </p:cNvGraphicFramePr>
          <p:nvPr>
            <p:extLst>
              <p:ext uri="{D42A27DB-BD31-4B8C-83A1-F6EECF244321}">
                <p14:modId xmlns:p14="http://schemas.microsoft.com/office/powerpoint/2010/main" val="935876336"/>
              </p:ext>
            </p:extLst>
          </p:nvPr>
        </p:nvGraphicFramePr>
        <p:xfrm>
          <a:off x="3728933" y="1908386"/>
          <a:ext cx="8128000" cy="4607560"/>
        </p:xfrm>
        <a:graphic>
          <a:graphicData uri="http://schemas.openxmlformats.org/drawingml/2006/table">
            <a:tbl>
              <a:tblPr firstRow="1" bandRow="1">
                <a:tableStyleId>{5C22544A-7EE6-4342-B048-85BDC9FD1C3A}</a:tableStyleId>
              </a:tblPr>
              <a:tblGrid>
                <a:gridCol w="984384">
                  <a:extLst>
                    <a:ext uri="{9D8B030D-6E8A-4147-A177-3AD203B41FA5}">
                      <a16:colId xmlns:a16="http://schemas.microsoft.com/office/drawing/2014/main" val="20000"/>
                    </a:ext>
                  </a:extLst>
                </a:gridCol>
                <a:gridCol w="7143616">
                  <a:extLst>
                    <a:ext uri="{9D8B030D-6E8A-4147-A177-3AD203B41FA5}">
                      <a16:colId xmlns:a16="http://schemas.microsoft.com/office/drawing/2014/main" val="20001"/>
                    </a:ext>
                  </a:extLst>
                </a:gridCol>
              </a:tblGrid>
              <a:tr h="370840">
                <a:tc>
                  <a:txBody>
                    <a:bodyPr/>
                    <a:lstStyle/>
                    <a:p>
                      <a:r>
                        <a:rPr lang="en-US" sz="1400" b="1" dirty="0"/>
                        <a:t>Feature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txBody>
                  <a:tcPr/>
                </a:tc>
                <a:extLst>
                  <a:ext uri="{0D108BD9-81ED-4DB2-BD59-A6C34878D82A}">
                    <a16:rowId xmlns:a16="http://schemas.microsoft.com/office/drawing/2014/main" val="10000"/>
                  </a:ext>
                </a:extLst>
              </a:tr>
              <a:tr h="370840">
                <a:tc>
                  <a:txBody>
                    <a:bodyPr/>
                    <a:lstStyle/>
                    <a:p>
                      <a:r>
                        <a:rPr lang="en-US" sz="1400" dirty="0"/>
                        <a:t>Integrated Memory controller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In a traditional processor design, the processor is connected to the front side bus and the Northbridge chip.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The processor communicates with other system components through the </a:t>
                      </a:r>
                      <a:r>
                        <a:rPr lang="en-US" sz="1400" dirty="0" err="1"/>
                        <a:t>frontside</a:t>
                      </a:r>
                      <a:r>
                        <a:rPr lang="en-US" sz="1400" dirty="0"/>
                        <a:t> bus.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Smaller manufacturing size has reduced the overall size of a processor, leaving more room on the processor die for additional cores or cache.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To improve performance, some processors include the memory controller with an integrated graphics processing unit (GPU) on the processor die rather than in the Northbridge chip, resulting in faster memory access by the processor.</a:t>
                      </a:r>
                    </a:p>
                    <a:p>
                      <a:endParaRPr lang="en-US" sz="1400" dirty="0"/>
                    </a:p>
                  </a:txBody>
                  <a:tcPr/>
                </a:tc>
                <a:extLst>
                  <a:ext uri="{0D108BD9-81ED-4DB2-BD59-A6C34878D82A}">
                    <a16:rowId xmlns:a16="http://schemas.microsoft.com/office/drawing/2014/main" val="10001"/>
                  </a:ext>
                </a:extLst>
              </a:tr>
              <a:tr h="370840">
                <a:tc>
                  <a:txBody>
                    <a:bodyPr/>
                    <a:lstStyle/>
                    <a:p>
                      <a:r>
                        <a:rPr lang="en-US" sz="1400" dirty="0"/>
                        <a:t>Cooling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Processors require some form of heat dissipation system to function properly.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Without a heat dissipation system, a processor will overheat and burn out in less than a minute.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CPUs use a heat sink, fan, thermal paste, liquid, or </a:t>
                      </a:r>
                      <a:r>
                        <a:rPr lang="en-US" sz="1400" dirty="0" err="1"/>
                        <a:t>fanless</a:t>
                      </a:r>
                      <a:r>
                        <a:rPr lang="en-US" sz="1400" dirty="0"/>
                        <a:t> cooling system to transfer heat from the CPU to the cooling unit.</a:t>
                      </a:r>
                    </a:p>
                    <a:p>
                      <a:endParaRPr lang="en-US" sz="1400" dirty="0"/>
                    </a:p>
                  </a:txBody>
                  <a:tcPr/>
                </a:tc>
                <a:extLst>
                  <a:ext uri="{0D108BD9-81ED-4DB2-BD59-A6C34878D82A}">
                    <a16:rowId xmlns:a16="http://schemas.microsoft.com/office/drawing/2014/main" val="10002"/>
                  </a:ext>
                </a:extLst>
              </a:tr>
            </a:tbl>
          </a:graphicData>
        </a:graphic>
      </p:graphicFrame>
      <p:pic>
        <p:nvPicPr>
          <p:cNvPr id="5" name="Picture 4"/>
          <p:cNvPicPr>
            <a:picLocks noChangeAspect="1"/>
          </p:cNvPicPr>
          <p:nvPr/>
        </p:nvPicPr>
        <p:blipFill>
          <a:blip r:embed="rId2"/>
          <a:stretch>
            <a:fillRect/>
          </a:stretch>
        </p:blipFill>
        <p:spPr>
          <a:xfrm>
            <a:off x="246540" y="4650810"/>
            <a:ext cx="3330600" cy="1865136"/>
          </a:xfrm>
          <a:prstGeom prst="rect">
            <a:avLst/>
          </a:prstGeom>
        </p:spPr>
      </p:pic>
      <p:pic>
        <p:nvPicPr>
          <p:cNvPr id="7" name="Picture 6"/>
          <p:cNvPicPr>
            <a:picLocks noChangeAspect="1"/>
          </p:cNvPicPr>
          <p:nvPr/>
        </p:nvPicPr>
        <p:blipFill>
          <a:blip r:embed="rId3"/>
          <a:stretch>
            <a:fillRect/>
          </a:stretch>
        </p:blipFill>
        <p:spPr>
          <a:xfrm>
            <a:off x="246540" y="2049018"/>
            <a:ext cx="3313333" cy="2435300"/>
          </a:xfrm>
          <a:prstGeom prst="rect">
            <a:avLst/>
          </a:prstGeom>
        </p:spPr>
      </p:pic>
    </p:spTree>
    <p:extLst>
      <p:ext uri="{BB962C8B-B14F-4D97-AF65-F5344CB8AC3E}">
        <p14:creationId xmlns:p14="http://schemas.microsoft.com/office/powerpoint/2010/main" val="39949460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4685" y="159409"/>
            <a:ext cx="3720955" cy="523220"/>
          </a:xfrm>
          <a:prstGeom prst="rect">
            <a:avLst/>
          </a:prstGeom>
          <a:noFill/>
        </p:spPr>
        <p:txBody>
          <a:bodyPr wrap="none" rtlCol="0">
            <a:spAutoFit/>
          </a:bodyPr>
          <a:lstStyle/>
          <a:p>
            <a:r>
              <a:rPr lang="en-US" sz="2800" b="1"/>
              <a:t>3.5.3 CPU Performance:</a:t>
            </a:r>
            <a:endParaRPr lang="en-US" sz="2800" b="1" dirty="0"/>
          </a:p>
        </p:txBody>
      </p:sp>
      <p:sp>
        <p:nvSpPr>
          <p:cNvPr id="6" name="TextBox 5"/>
          <p:cNvSpPr txBox="1"/>
          <p:nvPr/>
        </p:nvSpPr>
        <p:spPr>
          <a:xfrm>
            <a:off x="551025" y="682629"/>
            <a:ext cx="11119554" cy="369332"/>
          </a:xfrm>
          <a:prstGeom prst="rect">
            <a:avLst/>
          </a:prstGeom>
          <a:noFill/>
        </p:spPr>
        <p:txBody>
          <a:bodyPr wrap="square" rtlCol="0">
            <a:spAutoFit/>
          </a:bodyPr>
          <a:lstStyle/>
          <a:p>
            <a:r>
              <a:rPr lang="en-US" b="1" dirty="0"/>
              <a:t>For a long time, processor clock speed was used as a measure of processor performance. </a:t>
            </a:r>
            <a:endParaRPr lang="en-US" sz="1000" b="1" dirty="0"/>
          </a:p>
        </p:txBody>
      </p:sp>
      <p:graphicFrame>
        <p:nvGraphicFramePr>
          <p:cNvPr id="2" name="Table 1"/>
          <p:cNvGraphicFramePr>
            <a:graphicFrameLocks noGrp="1"/>
          </p:cNvGraphicFramePr>
          <p:nvPr>
            <p:extLst>
              <p:ext uri="{D42A27DB-BD31-4B8C-83A1-F6EECF244321}">
                <p14:modId xmlns:p14="http://schemas.microsoft.com/office/powerpoint/2010/main" val="661480348"/>
              </p:ext>
            </p:extLst>
          </p:nvPr>
        </p:nvGraphicFramePr>
        <p:xfrm>
          <a:off x="551025" y="1205849"/>
          <a:ext cx="8128000" cy="551688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0000"/>
                    </a:ext>
                  </a:extLst>
                </a:gridCol>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This is not necessarily true for newer processors for the following reasons:</a:t>
                      </a:r>
                    </a:p>
                    <a:p>
                      <a:endParaRPr lang="en-US" sz="1400" dirty="0"/>
                    </a:p>
                  </a:txBody>
                  <a:tcPr/>
                </a:tc>
                <a:extLst>
                  <a:ext uri="{0D108BD9-81ED-4DB2-BD59-A6C34878D82A}">
                    <a16:rowId xmlns:a16="http://schemas.microsoft.com/office/drawing/2014/main" val="10000"/>
                  </a:ext>
                </a:extLst>
              </a:tr>
              <a:tr h="370840">
                <a:tc>
                  <a:txBody>
                    <a:bodyPr/>
                    <a:lstStyle/>
                    <a:p>
                      <a:pPr marL="285750" lvl="0" indent="-285750">
                        <a:buFont typeface="Courier New" charset="0"/>
                        <a:buChar char="o"/>
                      </a:pPr>
                      <a:r>
                        <a:rPr lang="en-US" sz="1400" dirty="0"/>
                        <a:t>If two processors are of the same type, higher speed typically means higher performance. </a:t>
                      </a:r>
                    </a:p>
                    <a:p>
                      <a:pPr marL="742950" lvl="1" indent="-285750">
                        <a:buFont typeface="Courier New" charset="0"/>
                        <a:buChar char="o"/>
                      </a:pPr>
                      <a:endParaRPr lang="en-US" sz="1400" dirty="0"/>
                    </a:p>
                    <a:p>
                      <a:pPr marL="742950" lvl="1" indent="-285750">
                        <a:buFont typeface="Courier New" charset="0"/>
                        <a:buChar char="o"/>
                      </a:pPr>
                      <a:r>
                        <a:rPr lang="en-US" sz="1400" dirty="0"/>
                        <a:t>With processors of different types, speeds might not be comparable.</a:t>
                      </a:r>
                    </a:p>
                    <a:p>
                      <a:pPr marL="285750" lvl="0" indent="-285750">
                        <a:buFont typeface="Courier New" charset="0"/>
                        <a:buChar char="o"/>
                      </a:pPr>
                      <a:endParaRPr lang="en-US" sz="1400" dirty="0"/>
                    </a:p>
                    <a:p>
                      <a:pPr marL="285750" lvl="0" indent="-285750">
                        <a:buFont typeface="Courier New" charset="0"/>
                        <a:buChar char="o"/>
                      </a:pPr>
                      <a:r>
                        <a:rPr lang="en-US" sz="1400" dirty="0"/>
                        <a:t>It is important to make sure your motherboard can support the speed of your processor.</a:t>
                      </a:r>
                    </a:p>
                    <a:p>
                      <a:pPr marL="285750" lvl="0" indent="-285750">
                        <a:buFont typeface="Courier New" charset="0"/>
                        <a:buChar char="o"/>
                      </a:pPr>
                      <a:endParaRPr lang="en-US" sz="1400" dirty="0"/>
                    </a:p>
                    <a:p>
                      <a:pPr marL="285750" lvl="0" indent="-285750">
                        <a:buFont typeface="Courier New" charset="0"/>
                        <a:buChar char="o"/>
                      </a:pPr>
                      <a:r>
                        <a:rPr lang="en-US" sz="1400" dirty="0"/>
                        <a:t>Many processors use a performance rating instead of speed with a higher number indicating a better-performing</a:t>
                      </a:r>
                      <a:r>
                        <a:rPr lang="en-US" sz="1400" baseline="0" dirty="0"/>
                        <a:t> </a:t>
                      </a:r>
                      <a:r>
                        <a:rPr lang="en-US" sz="1400" dirty="0"/>
                        <a:t>processor. </a:t>
                      </a:r>
                    </a:p>
                    <a:p>
                      <a:pPr marL="742950" lvl="1" indent="-285750">
                        <a:buFont typeface="Courier New" charset="0"/>
                        <a:buChar char="o"/>
                      </a:pPr>
                      <a:endParaRPr lang="en-US" sz="1400" dirty="0"/>
                    </a:p>
                    <a:p>
                      <a:pPr marL="742950" lvl="1" indent="-285750">
                        <a:buFont typeface="Courier New" charset="0"/>
                        <a:buChar char="o"/>
                      </a:pPr>
                      <a:r>
                        <a:rPr lang="en-US" sz="1400" dirty="0"/>
                        <a:t>However, performance ratings are typically only applicable between models of the same manufacturer.</a:t>
                      </a:r>
                    </a:p>
                    <a:p>
                      <a:pPr marL="285750" lvl="0" indent="-285750">
                        <a:buFont typeface="Courier New" charset="0"/>
                        <a:buChar char="o"/>
                      </a:pPr>
                      <a:endParaRPr lang="en-US" sz="1400" dirty="0"/>
                    </a:p>
                    <a:p>
                      <a:pPr marL="285750" lvl="0" indent="-285750">
                        <a:buFont typeface="Courier New" charset="0"/>
                        <a:buChar char="o"/>
                      </a:pPr>
                      <a:r>
                        <a:rPr lang="en-US" sz="1400" dirty="0"/>
                        <a:t>In some cases, buying a processor with double the cache can nearly double the performance.</a:t>
                      </a:r>
                    </a:p>
                    <a:p>
                      <a:pPr marL="285750" lvl="0" indent="-285750">
                        <a:buFont typeface="Courier New" charset="0"/>
                        <a:buChar char="o"/>
                      </a:pPr>
                      <a:endParaRPr lang="en-US" sz="1400" dirty="0"/>
                    </a:p>
                    <a:p>
                      <a:pPr marL="285750" lvl="0" indent="-285750">
                        <a:buFont typeface="Courier New" charset="0"/>
                        <a:buChar char="o"/>
                      </a:pPr>
                      <a:r>
                        <a:rPr lang="en-US" sz="1400" dirty="0"/>
                        <a:t>Dual core processors offer better performance, but typically not double. Software must be specially written to take best advantage of the dual core processors.</a:t>
                      </a:r>
                    </a:p>
                    <a:p>
                      <a:pPr marL="285750" lvl="0" indent="-285750">
                        <a:buFont typeface="Courier New" charset="0"/>
                        <a:buChar char="o"/>
                      </a:pPr>
                      <a:endParaRPr lang="en-US" sz="1400" dirty="0"/>
                    </a:p>
                    <a:p>
                      <a:pPr marL="285750" lvl="0" indent="-285750">
                        <a:buFont typeface="Courier New" charset="0"/>
                        <a:buChar char="o"/>
                      </a:pPr>
                      <a:r>
                        <a:rPr lang="en-US" sz="1400" dirty="0"/>
                        <a:t>Special instruction sets supported by a processor can increase performance. For example, hyper-threading support</a:t>
                      </a:r>
                      <a:r>
                        <a:rPr lang="en-US" sz="1400" baseline="0" dirty="0"/>
                        <a:t> </a:t>
                      </a:r>
                      <a:r>
                        <a:rPr lang="en-US" sz="1400" dirty="0"/>
                        <a:t>on Intel processors can boost performance for specific types of operations.</a:t>
                      </a:r>
                    </a:p>
                    <a:p>
                      <a:pPr marL="285750" lvl="0" indent="-285750">
                        <a:buFont typeface="Courier New" charset="0"/>
                        <a:buChar char="o"/>
                      </a:pPr>
                      <a:endParaRPr lang="en-US" sz="1400" dirty="0"/>
                    </a:p>
                    <a:p>
                      <a:pPr marL="285750" lvl="0" indent="-285750">
                        <a:buFont typeface="Courier New" charset="0"/>
                        <a:buChar char="o"/>
                      </a:pPr>
                      <a:r>
                        <a:rPr lang="en-US" sz="1400" dirty="0"/>
                        <a:t>Performance can also be increased by modifying other system components such as adding more RAM, using a</a:t>
                      </a:r>
                      <a:r>
                        <a:rPr lang="en-US" sz="1400" baseline="0" dirty="0"/>
                        <a:t> </a:t>
                      </a:r>
                      <a:r>
                        <a:rPr lang="en-US" sz="1400" dirty="0"/>
                        <a:t>faster disk, or improving cooling and ventilation.</a:t>
                      </a:r>
                    </a:p>
                    <a:p>
                      <a:endParaRPr lang="en-US" sz="1400" dirty="0"/>
                    </a:p>
                  </a:txBody>
                  <a:tcPr>
                    <a:solidFill>
                      <a:srgbClr val="EAEFF9"/>
                    </a:solidFill>
                  </a:tcPr>
                </a:tc>
                <a:extLst>
                  <a:ext uri="{0D108BD9-81ED-4DB2-BD59-A6C34878D82A}">
                    <a16:rowId xmlns:a16="http://schemas.microsoft.com/office/drawing/2014/main" val="10001"/>
                  </a:ext>
                </a:extLst>
              </a:tr>
            </a:tbl>
          </a:graphicData>
        </a:graphic>
      </p:graphicFrame>
      <p:pic>
        <p:nvPicPr>
          <p:cNvPr id="3" name="Picture 2"/>
          <p:cNvPicPr>
            <a:picLocks noChangeAspect="1"/>
          </p:cNvPicPr>
          <p:nvPr/>
        </p:nvPicPr>
        <p:blipFill>
          <a:blip r:embed="rId2"/>
          <a:stretch>
            <a:fillRect/>
          </a:stretch>
        </p:blipFill>
        <p:spPr>
          <a:xfrm>
            <a:off x="9247947" y="1381326"/>
            <a:ext cx="2197827" cy="2479065"/>
          </a:xfrm>
          <a:prstGeom prst="rect">
            <a:avLst/>
          </a:prstGeom>
        </p:spPr>
      </p:pic>
      <p:pic>
        <p:nvPicPr>
          <p:cNvPr id="5" name="Picture 4"/>
          <p:cNvPicPr>
            <a:picLocks noChangeAspect="1"/>
          </p:cNvPicPr>
          <p:nvPr/>
        </p:nvPicPr>
        <p:blipFill>
          <a:blip r:embed="rId3"/>
          <a:stretch>
            <a:fillRect/>
          </a:stretch>
        </p:blipFill>
        <p:spPr>
          <a:xfrm>
            <a:off x="9247947" y="3964289"/>
            <a:ext cx="2302527" cy="2302527"/>
          </a:xfrm>
          <a:prstGeom prst="rect">
            <a:avLst/>
          </a:prstGeom>
        </p:spPr>
      </p:pic>
    </p:spTree>
    <p:extLst>
      <p:ext uri="{BB962C8B-B14F-4D97-AF65-F5344CB8AC3E}">
        <p14:creationId xmlns:p14="http://schemas.microsoft.com/office/powerpoint/2010/main" val="21381673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7603" y="84594"/>
            <a:ext cx="5529334" cy="523220"/>
          </a:xfrm>
          <a:prstGeom prst="rect">
            <a:avLst/>
          </a:prstGeom>
          <a:noFill/>
        </p:spPr>
        <p:txBody>
          <a:bodyPr wrap="none" rtlCol="0">
            <a:spAutoFit/>
          </a:bodyPr>
          <a:lstStyle/>
          <a:p>
            <a:r>
              <a:rPr lang="en-US" sz="2800" b="1"/>
              <a:t>3.5.3 CPU Performance: (continued)</a:t>
            </a:r>
            <a:endParaRPr lang="en-US" sz="2800" b="1" dirty="0"/>
          </a:p>
        </p:txBody>
      </p:sp>
      <p:sp>
        <p:nvSpPr>
          <p:cNvPr id="6" name="TextBox 5"/>
          <p:cNvSpPr txBox="1"/>
          <p:nvPr/>
        </p:nvSpPr>
        <p:spPr>
          <a:xfrm>
            <a:off x="552493" y="607814"/>
            <a:ext cx="11119554" cy="1200329"/>
          </a:xfrm>
          <a:prstGeom prst="rect">
            <a:avLst/>
          </a:prstGeom>
          <a:noFill/>
        </p:spPr>
        <p:txBody>
          <a:bodyPr wrap="square" rtlCol="0">
            <a:spAutoFit/>
          </a:bodyPr>
          <a:lstStyle/>
          <a:p>
            <a:r>
              <a:rPr lang="en-US" b="1" dirty="0"/>
              <a:t>For a long time, processor clock speed was used as a measure of processor performance. </a:t>
            </a:r>
          </a:p>
          <a:p>
            <a:endParaRPr lang="en-US" b="1" dirty="0"/>
          </a:p>
          <a:p>
            <a:pPr marL="285750" indent="-285750">
              <a:buFont typeface="Arial" charset="0"/>
              <a:buChar char="•"/>
            </a:pPr>
            <a:r>
              <a:rPr lang="en-US" b="1" dirty="0"/>
              <a:t>This is not necessarily true for newer processors for the following reasons:</a:t>
            </a:r>
          </a:p>
          <a:p>
            <a:pPr lvl="0"/>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103348524"/>
              </p:ext>
            </p:extLst>
          </p:nvPr>
        </p:nvGraphicFramePr>
        <p:xfrm>
          <a:off x="3694545" y="1659005"/>
          <a:ext cx="8128000" cy="444117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0000"/>
                    </a:ext>
                  </a:extLst>
                </a:gridCol>
              </a:tblGrid>
              <a:tr h="1382174">
                <a:tc>
                  <a:txBody>
                    <a:bodyPr/>
                    <a:lstStyle/>
                    <a:p>
                      <a:r>
                        <a:rPr lang="en-US" sz="1600" b="1" i="1" dirty="0"/>
                        <a:t>Overclocking</a:t>
                      </a:r>
                      <a:r>
                        <a:rPr lang="en-US" sz="1600" dirty="0"/>
                        <a:t> is a feature that causes the processor to operate at a higher speed. </a:t>
                      </a:r>
                    </a:p>
                    <a:p>
                      <a:endParaRPr lang="en-US" sz="1600" dirty="0"/>
                    </a:p>
                    <a:p>
                      <a:pPr marL="285750" indent="-285750">
                        <a:buFont typeface="Arial" charset="0"/>
                        <a:buChar char="•"/>
                      </a:pPr>
                      <a:r>
                        <a:rPr lang="en-US" sz="1600" dirty="0"/>
                        <a:t>Overclocking is typically performed by those who want to get the maximum performance from their systems. </a:t>
                      </a:r>
                    </a:p>
                    <a:p>
                      <a:pPr marL="285750" indent="-285750">
                        <a:buFont typeface="Arial" charset="0"/>
                        <a:buChar char="•"/>
                      </a:pPr>
                      <a:endParaRPr lang="en-US" sz="1600" dirty="0"/>
                    </a:p>
                  </a:txBody>
                  <a:tcPr/>
                </a:tc>
                <a:extLst>
                  <a:ext uri="{0D108BD9-81ED-4DB2-BD59-A6C34878D82A}">
                    <a16:rowId xmlns:a16="http://schemas.microsoft.com/office/drawing/2014/main" val="10000"/>
                  </a:ext>
                </a:extLst>
              </a:tr>
              <a:tr h="391080">
                <a:tc>
                  <a:txBody>
                    <a:bodyPr/>
                    <a:lstStyle/>
                    <a:p>
                      <a:pPr lvl="0"/>
                      <a:r>
                        <a:rPr lang="en-US" sz="1600" dirty="0"/>
                        <a:t>Some important things to know about overclocking are:</a:t>
                      </a:r>
                    </a:p>
                  </a:txBody>
                  <a:tcPr/>
                </a:tc>
                <a:extLst>
                  <a:ext uri="{0D108BD9-81ED-4DB2-BD59-A6C34878D82A}">
                    <a16:rowId xmlns:a16="http://schemas.microsoft.com/office/drawing/2014/main" val="10001"/>
                  </a:ext>
                </a:extLst>
              </a:tr>
              <a:tr h="2667916">
                <a:tc>
                  <a:txBody>
                    <a:bodyPr/>
                    <a:lstStyle/>
                    <a:p>
                      <a:r>
                        <a:rPr lang="en-US" sz="1600" dirty="0"/>
                        <a:t>1 - Overclocking can cause system instability, component damage, and can void your warranty.</a:t>
                      </a:r>
                    </a:p>
                    <a:p>
                      <a:pPr lvl="0"/>
                      <a:endParaRPr lang="en-US" sz="1600" dirty="0"/>
                    </a:p>
                    <a:p>
                      <a:r>
                        <a:rPr lang="en-US" sz="1600" dirty="0"/>
                        <a:t>2 - Motherboard bus, processor, and memory settings should be adjusted to match the overclock speed.</a:t>
                      </a:r>
                    </a:p>
                    <a:p>
                      <a:pPr lvl="0"/>
                      <a:endParaRPr lang="en-US" sz="1600" dirty="0"/>
                    </a:p>
                    <a:p>
                      <a:r>
                        <a:rPr lang="en-US" sz="1600" dirty="0"/>
                        <a:t>3 - Overclocking may require more voltage.</a:t>
                      </a:r>
                    </a:p>
                    <a:p>
                      <a:pPr lvl="0"/>
                      <a:endParaRPr lang="en-US" sz="1600" dirty="0"/>
                    </a:p>
                    <a:p>
                      <a:r>
                        <a:rPr lang="en-US" sz="1600" dirty="0"/>
                        <a:t>4 - Overclocking often increases heat output. For this reason, it may be necessary to upgrade your cooling devices.</a:t>
                      </a:r>
                    </a:p>
                    <a:p>
                      <a:endParaRPr lang="en-US" sz="1600" dirty="0"/>
                    </a:p>
                  </a:txBody>
                  <a:tcPr/>
                </a:tc>
                <a:extLst>
                  <a:ext uri="{0D108BD9-81ED-4DB2-BD59-A6C34878D82A}">
                    <a16:rowId xmlns:a16="http://schemas.microsoft.com/office/drawing/2014/main" val="10002"/>
                  </a:ext>
                </a:extLst>
              </a:tr>
            </a:tbl>
          </a:graphicData>
        </a:graphic>
      </p:graphicFrame>
      <p:pic>
        <p:nvPicPr>
          <p:cNvPr id="3" name="Picture 2"/>
          <p:cNvPicPr>
            <a:picLocks noChangeAspect="1"/>
          </p:cNvPicPr>
          <p:nvPr/>
        </p:nvPicPr>
        <p:blipFill>
          <a:blip r:embed="rId2"/>
          <a:stretch>
            <a:fillRect/>
          </a:stretch>
        </p:blipFill>
        <p:spPr>
          <a:xfrm>
            <a:off x="254747" y="1659005"/>
            <a:ext cx="3289300" cy="2463800"/>
          </a:xfrm>
          <a:prstGeom prst="rect">
            <a:avLst/>
          </a:prstGeom>
        </p:spPr>
      </p:pic>
      <p:pic>
        <p:nvPicPr>
          <p:cNvPr id="5" name="Picture 4"/>
          <p:cNvPicPr>
            <a:picLocks noChangeAspect="1"/>
          </p:cNvPicPr>
          <p:nvPr/>
        </p:nvPicPr>
        <p:blipFill>
          <a:blip r:embed="rId3"/>
          <a:stretch>
            <a:fillRect/>
          </a:stretch>
        </p:blipFill>
        <p:spPr>
          <a:xfrm>
            <a:off x="229264" y="4241105"/>
            <a:ext cx="3308702" cy="1859070"/>
          </a:xfrm>
          <a:prstGeom prst="rect">
            <a:avLst/>
          </a:prstGeom>
        </p:spPr>
      </p:pic>
    </p:spTree>
    <p:extLst>
      <p:ext uri="{BB962C8B-B14F-4D97-AF65-F5344CB8AC3E}">
        <p14:creationId xmlns:p14="http://schemas.microsoft.com/office/powerpoint/2010/main" val="4154632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81063" y="109533"/>
            <a:ext cx="3479671" cy="523220"/>
          </a:xfrm>
          <a:prstGeom prst="rect">
            <a:avLst/>
          </a:prstGeom>
          <a:noFill/>
        </p:spPr>
        <p:txBody>
          <a:bodyPr wrap="none" rtlCol="0">
            <a:spAutoFit/>
          </a:bodyPr>
          <a:lstStyle/>
          <a:p>
            <a:r>
              <a:rPr lang="en-US" sz="2800" b="1"/>
              <a:t>3.5.6 CPU Installation:</a:t>
            </a:r>
            <a:endParaRPr lang="en-US" sz="2800" b="1" dirty="0"/>
          </a:p>
        </p:txBody>
      </p:sp>
      <p:sp>
        <p:nvSpPr>
          <p:cNvPr id="6" name="TextBox 5"/>
          <p:cNvSpPr txBox="1"/>
          <p:nvPr/>
        </p:nvSpPr>
        <p:spPr>
          <a:xfrm>
            <a:off x="369613" y="540335"/>
            <a:ext cx="11119554" cy="369332"/>
          </a:xfrm>
          <a:prstGeom prst="rect">
            <a:avLst/>
          </a:prstGeom>
          <a:noFill/>
        </p:spPr>
        <p:txBody>
          <a:bodyPr wrap="square" rtlCol="0">
            <a:spAutoFit/>
          </a:bodyPr>
          <a:lstStyle/>
          <a:p>
            <a:r>
              <a:rPr lang="en-US" b="1" dirty="0"/>
              <a:t>Remember the following when installing a CPU:</a:t>
            </a:r>
          </a:p>
        </p:txBody>
      </p:sp>
      <p:graphicFrame>
        <p:nvGraphicFramePr>
          <p:cNvPr id="2" name="Table 1"/>
          <p:cNvGraphicFramePr>
            <a:graphicFrameLocks noGrp="1"/>
          </p:cNvGraphicFramePr>
          <p:nvPr>
            <p:extLst>
              <p:ext uri="{D42A27DB-BD31-4B8C-83A1-F6EECF244321}">
                <p14:modId xmlns:p14="http://schemas.microsoft.com/office/powerpoint/2010/main" val="1503890557"/>
              </p:ext>
            </p:extLst>
          </p:nvPr>
        </p:nvGraphicFramePr>
        <p:xfrm>
          <a:off x="394393" y="952422"/>
          <a:ext cx="8128000" cy="4827142"/>
        </p:xfrm>
        <a:graphic>
          <a:graphicData uri="http://schemas.openxmlformats.org/drawingml/2006/table">
            <a:tbl>
              <a:tblPr firstRow="1" bandRow="1">
                <a:tableStyleId>{5C22544A-7EE6-4342-B048-85BDC9FD1C3A}</a:tableStyleId>
              </a:tblPr>
              <a:tblGrid>
                <a:gridCol w="1185025">
                  <a:extLst>
                    <a:ext uri="{9D8B030D-6E8A-4147-A177-3AD203B41FA5}">
                      <a16:colId xmlns:a16="http://schemas.microsoft.com/office/drawing/2014/main" val="20000"/>
                    </a:ext>
                  </a:extLst>
                </a:gridCol>
                <a:gridCol w="6942975">
                  <a:extLst>
                    <a:ext uri="{9D8B030D-6E8A-4147-A177-3AD203B41FA5}">
                      <a16:colId xmlns:a16="http://schemas.microsoft.com/office/drawing/2014/main" val="20001"/>
                    </a:ext>
                  </a:extLst>
                </a:gridCol>
              </a:tblGrid>
              <a:tr h="8988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Installation Step</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Description</a:t>
                      </a:r>
                      <a:r>
                        <a:rPr lang="en-US" sz="1600" dirty="0"/>
                        <a:t> </a:t>
                      </a:r>
                    </a:p>
                    <a:p>
                      <a:endParaRPr lang="en-US" sz="1600" dirty="0"/>
                    </a:p>
                  </a:txBody>
                  <a:tcPr/>
                </a:tc>
                <a:extLst>
                  <a:ext uri="{0D108BD9-81ED-4DB2-BD59-A6C34878D82A}">
                    <a16:rowId xmlns:a16="http://schemas.microsoft.com/office/drawing/2014/main" val="10000"/>
                  </a:ext>
                </a:extLst>
              </a:tr>
              <a:tr h="898847">
                <a:tc>
                  <a:txBody>
                    <a:bodyPr/>
                    <a:lstStyle/>
                    <a:p>
                      <a:r>
                        <a:rPr lang="en-US" sz="1600" dirty="0"/>
                        <a:t>Prepare for Installation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Preparing for a CPU installation will help to ensure that your new components are not damaged before installation.</a:t>
                      </a:r>
                    </a:p>
                    <a:p>
                      <a:endParaRPr lang="en-US" sz="1600" dirty="0"/>
                    </a:p>
                  </a:txBody>
                  <a:tcPr/>
                </a:tc>
                <a:extLst>
                  <a:ext uri="{0D108BD9-81ED-4DB2-BD59-A6C34878D82A}">
                    <a16:rowId xmlns:a16="http://schemas.microsoft.com/office/drawing/2014/main" val="10001"/>
                  </a:ext>
                </a:extLst>
              </a:tr>
              <a:tr h="3029448">
                <a:tc>
                  <a:txBody>
                    <a:bodyPr/>
                    <a:lstStyle/>
                    <a:p>
                      <a:endParaRPr lang="en-US" sz="1600"/>
                    </a:p>
                  </a:txBody>
                  <a:tcPr/>
                </a:tc>
                <a:tc>
                  <a:txBody>
                    <a:bodyPr/>
                    <a:lstStyle/>
                    <a:p>
                      <a:pPr marL="342900" indent="-342900">
                        <a:buFont typeface="+mj-lt"/>
                        <a:buAutoNum type="arabicParenR"/>
                      </a:pPr>
                      <a:r>
                        <a:rPr lang="en-US" sz="1600" dirty="0"/>
                        <a:t>Use anti-static protection when installing a CPU.</a:t>
                      </a:r>
                    </a:p>
                    <a:p>
                      <a:pPr marL="342900" indent="-342900">
                        <a:buFont typeface="+mj-lt"/>
                        <a:buAutoNum type="arabicParenR"/>
                      </a:pPr>
                      <a:endParaRPr lang="en-US" sz="1600" dirty="0"/>
                    </a:p>
                    <a:p>
                      <a:pPr marL="342900" lvl="0" indent="-342900">
                        <a:buFont typeface="+mj-lt"/>
                        <a:buAutoNum type="arabicParenR"/>
                      </a:pPr>
                      <a:r>
                        <a:rPr lang="en-US" sz="1600" dirty="0"/>
                        <a:t>The CPU and motherboard socket type must match. The socket identifies the number and layout of pins.</a:t>
                      </a:r>
                    </a:p>
                    <a:p>
                      <a:pPr marL="342900" lvl="0" indent="-342900">
                        <a:buFont typeface="+mj-lt"/>
                        <a:buAutoNum type="arabicParenR"/>
                      </a:pPr>
                      <a:endParaRPr lang="en-US" sz="1600" dirty="0"/>
                    </a:p>
                    <a:p>
                      <a:pPr marL="342900" indent="-342900">
                        <a:buFont typeface="+mj-lt"/>
                        <a:buAutoNum type="arabicParenR"/>
                      </a:pPr>
                      <a:r>
                        <a:rPr lang="en-US" sz="1600" dirty="0"/>
                        <a:t>In addition to the socket type, the motherboard must support the processor speed.</a:t>
                      </a:r>
                    </a:p>
                    <a:p>
                      <a:pPr marL="342900" lvl="0" indent="-342900">
                        <a:buFont typeface="+mj-lt"/>
                        <a:buAutoNum type="arabicParenR"/>
                      </a:pPr>
                      <a:endParaRPr lang="en-US" sz="1600" dirty="0"/>
                    </a:p>
                    <a:p>
                      <a:pPr marL="342900" lvl="0" indent="-342900">
                        <a:buFont typeface="+mj-lt"/>
                        <a:buAutoNum type="arabicParenR"/>
                      </a:pPr>
                      <a:r>
                        <a:rPr lang="en-US" sz="1600" dirty="0"/>
                        <a:t>Verify how heat connectivity will be established between the CPU and heatsink.</a:t>
                      </a:r>
                    </a:p>
                    <a:p>
                      <a:endParaRPr lang="en-US" sz="1600" dirty="0"/>
                    </a:p>
                  </a:txBody>
                  <a:tcPr/>
                </a:tc>
                <a:extLst>
                  <a:ext uri="{0D108BD9-81ED-4DB2-BD59-A6C34878D82A}">
                    <a16:rowId xmlns:a16="http://schemas.microsoft.com/office/drawing/2014/main" val="10002"/>
                  </a:ext>
                </a:extLst>
              </a:tr>
            </a:tbl>
          </a:graphicData>
        </a:graphic>
      </p:graphicFrame>
      <p:pic>
        <p:nvPicPr>
          <p:cNvPr id="3" name="Picture 2"/>
          <p:cNvPicPr>
            <a:picLocks noChangeAspect="1"/>
          </p:cNvPicPr>
          <p:nvPr/>
        </p:nvPicPr>
        <p:blipFill>
          <a:blip r:embed="rId2"/>
          <a:stretch>
            <a:fillRect/>
          </a:stretch>
        </p:blipFill>
        <p:spPr>
          <a:xfrm>
            <a:off x="8697757" y="952422"/>
            <a:ext cx="3086349" cy="2053825"/>
          </a:xfrm>
          <a:prstGeom prst="rect">
            <a:avLst/>
          </a:prstGeom>
        </p:spPr>
      </p:pic>
      <p:pic>
        <p:nvPicPr>
          <p:cNvPr id="5" name="Picture 4"/>
          <p:cNvPicPr>
            <a:picLocks noChangeAspect="1"/>
          </p:cNvPicPr>
          <p:nvPr/>
        </p:nvPicPr>
        <p:blipFill>
          <a:blip r:embed="rId3"/>
          <a:stretch>
            <a:fillRect/>
          </a:stretch>
        </p:blipFill>
        <p:spPr>
          <a:xfrm>
            <a:off x="8697757" y="3230515"/>
            <a:ext cx="3086349" cy="2549049"/>
          </a:xfrm>
          <a:prstGeom prst="rect">
            <a:avLst/>
          </a:prstGeom>
        </p:spPr>
      </p:pic>
    </p:spTree>
    <p:extLst>
      <p:ext uri="{BB962C8B-B14F-4D97-AF65-F5344CB8AC3E}">
        <p14:creationId xmlns:p14="http://schemas.microsoft.com/office/powerpoint/2010/main" val="6160524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61542" y="184347"/>
            <a:ext cx="5288051" cy="523220"/>
          </a:xfrm>
          <a:prstGeom prst="rect">
            <a:avLst/>
          </a:prstGeom>
          <a:noFill/>
        </p:spPr>
        <p:txBody>
          <a:bodyPr wrap="none" rtlCol="0">
            <a:spAutoFit/>
          </a:bodyPr>
          <a:lstStyle/>
          <a:p>
            <a:r>
              <a:rPr lang="en-US" sz="2800" b="1"/>
              <a:t>3.5.6 CPU Installation: (continued)</a:t>
            </a:r>
            <a:endParaRPr lang="en-US" sz="2800" b="1" dirty="0"/>
          </a:p>
        </p:txBody>
      </p:sp>
      <p:sp>
        <p:nvSpPr>
          <p:cNvPr id="6" name="TextBox 5"/>
          <p:cNvSpPr txBox="1"/>
          <p:nvPr/>
        </p:nvSpPr>
        <p:spPr>
          <a:xfrm>
            <a:off x="442960" y="705122"/>
            <a:ext cx="11119554" cy="369332"/>
          </a:xfrm>
          <a:prstGeom prst="rect">
            <a:avLst/>
          </a:prstGeom>
          <a:noFill/>
        </p:spPr>
        <p:txBody>
          <a:bodyPr wrap="square" rtlCol="0">
            <a:spAutoFit/>
          </a:bodyPr>
          <a:lstStyle/>
          <a:p>
            <a:r>
              <a:rPr lang="en-US" b="1" dirty="0"/>
              <a:t>Remember the following when installing a CPU:</a:t>
            </a:r>
            <a:endParaRPr lang="en-US" sz="1000" dirty="0"/>
          </a:p>
        </p:txBody>
      </p:sp>
      <p:graphicFrame>
        <p:nvGraphicFramePr>
          <p:cNvPr id="2" name="Table 1"/>
          <p:cNvGraphicFramePr>
            <a:graphicFrameLocks noGrp="1"/>
          </p:cNvGraphicFramePr>
          <p:nvPr>
            <p:extLst>
              <p:ext uri="{D42A27DB-BD31-4B8C-83A1-F6EECF244321}">
                <p14:modId xmlns:p14="http://schemas.microsoft.com/office/powerpoint/2010/main" val="45591136"/>
              </p:ext>
            </p:extLst>
          </p:nvPr>
        </p:nvGraphicFramePr>
        <p:xfrm>
          <a:off x="3241964" y="1132643"/>
          <a:ext cx="8505767" cy="5394960"/>
        </p:xfrm>
        <a:graphic>
          <a:graphicData uri="http://schemas.openxmlformats.org/drawingml/2006/table">
            <a:tbl>
              <a:tblPr firstRow="1" bandRow="1">
                <a:tableStyleId>{5C22544A-7EE6-4342-B048-85BDC9FD1C3A}</a:tableStyleId>
              </a:tblPr>
              <a:tblGrid>
                <a:gridCol w="1257500">
                  <a:extLst>
                    <a:ext uri="{9D8B030D-6E8A-4147-A177-3AD203B41FA5}">
                      <a16:colId xmlns:a16="http://schemas.microsoft.com/office/drawing/2014/main" val="20000"/>
                    </a:ext>
                  </a:extLst>
                </a:gridCol>
                <a:gridCol w="7248267">
                  <a:extLst>
                    <a:ext uri="{9D8B030D-6E8A-4147-A177-3AD203B41FA5}">
                      <a16:colId xmlns:a16="http://schemas.microsoft.com/office/drawing/2014/main" val="20001"/>
                    </a:ext>
                  </a:extLst>
                </a:gridCol>
              </a:tblGrid>
              <a:tr h="370840">
                <a:tc>
                  <a:txBody>
                    <a:bodyPr/>
                    <a:lstStyle/>
                    <a:p>
                      <a:r>
                        <a:rPr lang="en-US" sz="1400" b="1" dirty="0"/>
                        <a:t>Installation</a:t>
                      </a:r>
                      <a:r>
                        <a:rPr lang="en-US" sz="1400" b="1" baseline="0" dirty="0"/>
                        <a:t> </a:t>
                      </a:r>
                      <a:r>
                        <a:rPr lang="en-US" sz="1400" b="1" dirty="0"/>
                        <a:t>Step</a:t>
                      </a:r>
                    </a:p>
                    <a:p>
                      <a:endParaRPr lang="en-US" sz="1400" dirty="0"/>
                    </a:p>
                  </a:txBody>
                  <a:tcPr/>
                </a:tc>
                <a:tc>
                  <a:txBody>
                    <a:bodyPr/>
                    <a:lstStyle/>
                    <a:p>
                      <a:r>
                        <a:rPr lang="en-US" sz="1400" b="1" dirty="0"/>
                        <a:t>Description</a:t>
                      </a:r>
                      <a:endParaRPr lang="en-US" sz="1400" dirty="0"/>
                    </a:p>
                  </a:txBody>
                  <a:tcPr/>
                </a:tc>
                <a:extLst>
                  <a:ext uri="{0D108BD9-81ED-4DB2-BD59-A6C34878D82A}">
                    <a16:rowId xmlns:a16="http://schemas.microsoft.com/office/drawing/2014/main" val="10000"/>
                  </a:ext>
                </a:extLst>
              </a:tr>
              <a:tr h="370840">
                <a:tc>
                  <a:txBody>
                    <a:bodyPr/>
                    <a:lstStyle/>
                    <a:p>
                      <a:r>
                        <a:rPr lang="en-US" sz="1400" dirty="0"/>
                        <a:t>Insert CPU Chip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Inserting the CPU is simple</a:t>
                      </a:r>
                      <a:r>
                        <a:rPr lang="en-US" sz="1400" dirty="0"/>
                        <a:t>. (but you must be very careful at the same time)</a:t>
                      </a:r>
                    </a:p>
                    <a:p>
                      <a:endParaRPr lang="en-US" sz="1400" dirty="0"/>
                    </a:p>
                  </a:txBody>
                  <a:tcPr/>
                </a:tc>
                <a:extLst>
                  <a:ext uri="{0D108BD9-81ED-4DB2-BD59-A6C34878D82A}">
                    <a16:rowId xmlns:a16="http://schemas.microsoft.com/office/drawing/2014/main" val="10001"/>
                  </a:ext>
                </a:extLst>
              </a:tr>
              <a:tr h="370840">
                <a:tc>
                  <a:txBody>
                    <a:bodyPr/>
                    <a:lstStyle/>
                    <a:p>
                      <a:endParaRPr lang="en-US" sz="1400"/>
                    </a:p>
                  </a:txBody>
                  <a:tcPr/>
                </a:tc>
                <a:tc>
                  <a:txBody>
                    <a:bodyPr/>
                    <a:lstStyle/>
                    <a:p>
                      <a:pPr marL="342900" lvl="0" indent="-342900">
                        <a:buFont typeface="+mj-lt"/>
                        <a:buAutoNum type="arabicPeriod"/>
                      </a:pPr>
                      <a:r>
                        <a:rPr lang="en-US" sz="1400" dirty="0"/>
                        <a:t>Handle the CPU by the edges without touching the underneath connectors.</a:t>
                      </a:r>
                    </a:p>
                    <a:p>
                      <a:pPr marL="342900" lvl="0" indent="-342900">
                        <a:buFont typeface="+mj-lt"/>
                        <a:buAutoNum type="arabicPeriod"/>
                      </a:pPr>
                      <a:endParaRPr lang="en-US" sz="1400" dirty="0"/>
                    </a:p>
                    <a:p>
                      <a:pPr marL="342900" lvl="0" indent="-342900">
                        <a:buFont typeface="+mj-lt"/>
                        <a:buAutoNum type="arabicPeriod"/>
                      </a:pPr>
                      <a:r>
                        <a:rPr lang="en-US" sz="1400" dirty="0"/>
                        <a:t>A Zero Insertion Force (ZIF) socket uses a lever to allow installation of the processor. Drop the processor into place, then push down on the lever to lock the processor into place.</a:t>
                      </a:r>
                    </a:p>
                    <a:p>
                      <a:pPr marL="342900" indent="-342900">
                        <a:buFont typeface="+mj-lt"/>
                        <a:buAutoNum type="arabicPeriod"/>
                      </a:pPr>
                      <a:endParaRPr lang="en-US" sz="1400" dirty="0"/>
                    </a:p>
                    <a:p>
                      <a:pPr marL="342900" indent="-342900">
                        <a:buFont typeface="+mj-lt"/>
                        <a:buAutoNum type="arabicPeriod"/>
                      </a:pPr>
                      <a:r>
                        <a:rPr lang="en-US" sz="1400" dirty="0"/>
                        <a:t>When installing a CPU, be sure to orient the CPU appropriately with the socket.</a:t>
                      </a:r>
                    </a:p>
                    <a:p>
                      <a:pPr marL="342900" indent="-342900">
                        <a:buFont typeface="+mj-lt"/>
                        <a:buAutoNum type="arabicPeriod"/>
                      </a:pPr>
                      <a:endParaRPr lang="en-US" sz="1400" dirty="0"/>
                    </a:p>
                    <a:p>
                      <a:pPr marL="800100" lvl="1" indent="-342900">
                        <a:buFont typeface="+mj-lt"/>
                        <a:buAutoNum type="alphaUcPeriod"/>
                      </a:pPr>
                      <a:r>
                        <a:rPr lang="en-US" sz="1400" dirty="0"/>
                        <a:t>In most cases, the pin array is keyed so that the CPU can be inserted in only one way.</a:t>
                      </a:r>
                    </a:p>
                    <a:p>
                      <a:pPr marL="342900" lvl="1" indent="-342900">
                        <a:buFont typeface="+mj-lt"/>
                        <a:buAutoNum type="alphaUcPeriod"/>
                      </a:pPr>
                      <a:endParaRPr lang="en-US" sz="1400" dirty="0"/>
                    </a:p>
                    <a:p>
                      <a:pPr marL="800100" lvl="2" indent="-342900">
                        <a:buFont typeface="+mj-lt"/>
                        <a:buAutoNum type="alphaUcPeriod" startAt="2"/>
                      </a:pPr>
                      <a:r>
                        <a:rPr lang="en-US" sz="1400" dirty="0"/>
                        <a:t>For processors that can be inserted multiple ways, be sure to line up pin 1 on the processor with pin 1 in the processor slot. Pin 1 is typically identified with a dot or a triangle.</a:t>
                      </a:r>
                    </a:p>
                    <a:p>
                      <a:pPr marL="342900" lvl="0" indent="-342900">
                        <a:buFont typeface="+mj-lt"/>
                        <a:buAutoNum type="arabicPeriod"/>
                      </a:pPr>
                      <a:endParaRPr lang="en-US" sz="1400" dirty="0"/>
                    </a:p>
                    <a:p>
                      <a:pPr marL="342900" lvl="0" indent="-342900">
                        <a:buFont typeface="+mj-lt"/>
                        <a:buAutoNum type="arabicPeriod"/>
                      </a:pPr>
                      <a:r>
                        <a:rPr lang="en-US" sz="1400" dirty="0"/>
                        <a:t>When installing a processor in a multi-processor system, unused processor slots must be filled with a special terminating resistor.</a:t>
                      </a:r>
                    </a:p>
                    <a:p>
                      <a:pPr marL="342900" lvl="0" indent="-342900">
                        <a:buFont typeface="+mj-lt"/>
                        <a:buAutoNum type="arabicPeriod"/>
                      </a:pPr>
                      <a:endParaRPr lang="en-US" sz="1400" dirty="0"/>
                    </a:p>
                    <a:p>
                      <a:pPr marL="342900" lvl="0" indent="-342900">
                        <a:buFont typeface="+mj-lt"/>
                        <a:buAutoNum type="arabicPeriod"/>
                      </a:pPr>
                      <a:r>
                        <a:rPr lang="en-US" sz="1400" dirty="0"/>
                        <a:t>When adding multiple processors in a multi-processor system, be sure that the speed of the processors are the same.</a:t>
                      </a:r>
                    </a:p>
                    <a:p>
                      <a:pPr marL="342900" indent="-342900">
                        <a:buFont typeface="+mj-lt"/>
                        <a:buAutoNum type="arabicPeriod"/>
                      </a:pPr>
                      <a:endParaRPr lang="en-US" sz="1400" dirty="0"/>
                    </a:p>
                  </a:txBody>
                  <a:tcPr/>
                </a:tc>
                <a:extLst>
                  <a:ext uri="{0D108BD9-81ED-4DB2-BD59-A6C34878D82A}">
                    <a16:rowId xmlns:a16="http://schemas.microsoft.com/office/drawing/2014/main" val="10002"/>
                  </a:ext>
                </a:extLst>
              </a:tr>
            </a:tbl>
          </a:graphicData>
        </a:graphic>
      </p:graphicFrame>
      <p:pic>
        <p:nvPicPr>
          <p:cNvPr id="7" name="Picture 6"/>
          <p:cNvPicPr>
            <a:picLocks noChangeAspect="1"/>
          </p:cNvPicPr>
          <p:nvPr/>
        </p:nvPicPr>
        <p:blipFill>
          <a:blip r:embed="rId2"/>
          <a:stretch>
            <a:fillRect/>
          </a:stretch>
        </p:blipFill>
        <p:spPr>
          <a:xfrm>
            <a:off x="145472" y="5026938"/>
            <a:ext cx="2904267" cy="1460246"/>
          </a:xfrm>
          <a:prstGeom prst="rect">
            <a:avLst/>
          </a:prstGeom>
        </p:spPr>
      </p:pic>
      <p:pic>
        <p:nvPicPr>
          <p:cNvPr id="9" name="Picture 8"/>
          <p:cNvPicPr>
            <a:picLocks noChangeAspect="1"/>
          </p:cNvPicPr>
          <p:nvPr/>
        </p:nvPicPr>
        <p:blipFill>
          <a:blip r:embed="rId3"/>
          <a:stretch>
            <a:fillRect/>
          </a:stretch>
        </p:blipFill>
        <p:spPr>
          <a:xfrm>
            <a:off x="145472" y="1705999"/>
            <a:ext cx="2904267" cy="3138842"/>
          </a:xfrm>
          <a:prstGeom prst="rect">
            <a:avLst/>
          </a:prstGeom>
        </p:spPr>
      </p:pic>
    </p:spTree>
    <p:extLst>
      <p:ext uri="{BB962C8B-B14F-4D97-AF65-F5344CB8AC3E}">
        <p14:creationId xmlns:p14="http://schemas.microsoft.com/office/powerpoint/2010/main" val="1822653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16787" y="126158"/>
            <a:ext cx="5288051" cy="523220"/>
          </a:xfrm>
          <a:prstGeom prst="rect">
            <a:avLst/>
          </a:prstGeom>
          <a:noFill/>
        </p:spPr>
        <p:txBody>
          <a:bodyPr wrap="none" rtlCol="0">
            <a:spAutoFit/>
          </a:bodyPr>
          <a:lstStyle/>
          <a:p>
            <a:r>
              <a:rPr lang="en-US" sz="2800" b="1"/>
              <a:t>3.5.6 CPU Installation: (continued)</a:t>
            </a:r>
            <a:endParaRPr lang="en-US" sz="2800" b="1" dirty="0"/>
          </a:p>
        </p:txBody>
      </p:sp>
      <p:sp>
        <p:nvSpPr>
          <p:cNvPr id="6" name="TextBox 5"/>
          <p:cNvSpPr txBox="1"/>
          <p:nvPr/>
        </p:nvSpPr>
        <p:spPr>
          <a:xfrm>
            <a:off x="501150" y="649378"/>
            <a:ext cx="11119554" cy="369332"/>
          </a:xfrm>
          <a:prstGeom prst="rect">
            <a:avLst/>
          </a:prstGeom>
          <a:noFill/>
        </p:spPr>
        <p:txBody>
          <a:bodyPr wrap="square" rtlCol="0">
            <a:spAutoFit/>
          </a:bodyPr>
          <a:lstStyle/>
          <a:p>
            <a:r>
              <a:rPr lang="en-US" b="1" dirty="0"/>
              <a:t>Remember the following when installing a CPU:</a:t>
            </a:r>
          </a:p>
        </p:txBody>
      </p:sp>
      <p:graphicFrame>
        <p:nvGraphicFramePr>
          <p:cNvPr id="3" name="Table 2"/>
          <p:cNvGraphicFramePr>
            <a:graphicFrameLocks noGrp="1"/>
          </p:cNvGraphicFramePr>
          <p:nvPr>
            <p:extLst>
              <p:ext uri="{D42A27DB-BD31-4B8C-83A1-F6EECF244321}">
                <p14:modId xmlns:p14="http://schemas.microsoft.com/office/powerpoint/2010/main" val="1229142679"/>
              </p:ext>
            </p:extLst>
          </p:nvPr>
        </p:nvGraphicFramePr>
        <p:xfrm>
          <a:off x="377767" y="1018710"/>
          <a:ext cx="8525163" cy="5552440"/>
        </p:xfrm>
        <a:graphic>
          <a:graphicData uri="http://schemas.openxmlformats.org/drawingml/2006/table">
            <a:tbl>
              <a:tblPr firstRow="1" bandRow="1">
                <a:tableStyleId>{5C22544A-7EE6-4342-B048-85BDC9FD1C3A}</a:tableStyleId>
              </a:tblPr>
              <a:tblGrid>
                <a:gridCol w="1696312">
                  <a:extLst>
                    <a:ext uri="{9D8B030D-6E8A-4147-A177-3AD203B41FA5}">
                      <a16:colId xmlns:a16="http://schemas.microsoft.com/office/drawing/2014/main" val="20000"/>
                    </a:ext>
                  </a:extLst>
                </a:gridCol>
                <a:gridCol w="6828851">
                  <a:extLst>
                    <a:ext uri="{9D8B030D-6E8A-4147-A177-3AD203B41FA5}">
                      <a16:colId xmlns:a16="http://schemas.microsoft.com/office/drawing/2014/main" val="20001"/>
                    </a:ext>
                  </a:extLst>
                </a:gridCol>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Installation Step</a:t>
                      </a:r>
                    </a:p>
                  </a:txBody>
                  <a:tcPr/>
                </a:tc>
                <a:tc>
                  <a:txBody>
                    <a:bodyPr/>
                    <a:lstStyle/>
                    <a:p>
                      <a:r>
                        <a:rPr lang="en-US" sz="1400" b="1" dirty="0"/>
                        <a:t>Description</a:t>
                      </a:r>
                      <a:endParaRPr lang="en-US" sz="1400" dirty="0"/>
                    </a:p>
                  </a:txBody>
                  <a:tcPr/>
                </a:tc>
                <a:extLst>
                  <a:ext uri="{0D108BD9-81ED-4DB2-BD59-A6C34878D82A}">
                    <a16:rowId xmlns:a16="http://schemas.microsoft.com/office/drawing/2014/main" val="10000"/>
                  </a:ext>
                </a:extLst>
              </a:tr>
              <a:tr h="370840">
                <a:tc>
                  <a:txBody>
                    <a:bodyPr/>
                    <a:lstStyle/>
                    <a:p>
                      <a:r>
                        <a:rPr lang="en-US" sz="1400" dirty="0"/>
                        <a:t>Install Heatsink and Fan</a:t>
                      </a:r>
                    </a:p>
                  </a:txBody>
                  <a:tcPr>
                    <a:solidFill>
                      <a:srgbClr val="EAEF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a:t>
                      </a:r>
                      <a:r>
                        <a:rPr lang="en-US" sz="1400" b="1" dirty="0"/>
                        <a:t>heatsink and fan </a:t>
                      </a:r>
                      <a:r>
                        <a:rPr lang="en-US" sz="1400" dirty="0"/>
                        <a:t>are installed on top of the CPU.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342900" lvl="0" indent="-342900">
                        <a:buFont typeface="+mj-lt"/>
                        <a:buAutoNum type="arabicPeriod"/>
                      </a:pPr>
                      <a:r>
                        <a:rPr lang="en-US" sz="1400" dirty="0"/>
                        <a:t>CPUs require a heatsink, and most desktop systems also use a fan for cooling.</a:t>
                      </a:r>
                    </a:p>
                    <a:p>
                      <a:pPr marL="342900" lvl="0" indent="-342900">
                        <a:buFont typeface="+mj-lt"/>
                        <a:buAutoNum type="arabicPeriod"/>
                      </a:pPr>
                      <a:endParaRPr lang="en-US" sz="1400" dirty="0"/>
                    </a:p>
                    <a:p>
                      <a:pPr marL="342900" indent="-342900">
                        <a:buFont typeface="+mj-lt"/>
                        <a:buAutoNum type="arabicPeriod"/>
                      </a:pPr>
                      <a:r>
                        <a:rPr lang="en-US" sz="1400" dirty="0"/>
                        <a:t>When installing a heat sink, use thermal grease or a thermal pad between the processor die</a:t>
                      </a:r>
                      <a:r>
                        <a:rPr lang="en-US" sz="1400" baseline="0" dirty="0"/>
                        <a:t> </a:t>
                      </a:r>
                      <a:r>
                        <a:rPr lang="en-US" sz="1400" dirty="0"/>
                        <a:t>and the heat sink. This maximizes heat transfer between the processor and the CPU.</a:t>
                      </a:r>
                    </a:p>
                    <a:p>
                      <a:endParaRPr lang="en-US" sz="1400" dirty="0"/>
                    </a:p>
                  </a:txBody>
                  <a:tcPr>
                    <a:solidFill>
                      <a:srgbClr val="EAEFF9"/>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Connect Fan Power</a:t>
                      </a:r>
                    </a:p>
                  </a:txBody>
                  <a:tcPr>
                    <a:solidFill>
                      <a:srgbClr val="D2DEEF"/>
                    </a:solidFill>
                  </a:tcPr>
                </a:tc>
                <a:tc>
                  <a:txBody>
                    <a:bodyPr/>
                    <a:lstStyle/>
                    <a:p>
                      <a:r>
                        <a:rPr lang="en-US" sz="1400" dirty="0"/>
                        <a:t>When the CPU includes a fan, be sure to </a:t>
                      </a:r>
                      <a:r>
                        <a:rPr lang="en-US" sz="1400" b="1" dirty="0"/>
                        <a:t>connect the fan power </a:t>
                      </a:r>
                      <a:r>
                        <a:rPr lang="en-US" sz="1400" dirty="0"/>
                        <a:t>to the motherboard.</a:t>
                      </a:r>
                    </a:p>
                  </a:txBody>
                  <a:tcPr>
                    <a:solidFill>
                      <a:srgbClr val="D2DEEF"/>
                    </a:solidFill>
                  </a:tcPr>
                </a:tc>
                <a:extLst>
                  <a:ext uri="{0D108BD9-81ED-4DB2-BD59-A6C34878D82A}">
                    <a16:rowId xmlns:a16="http://schemas.microsoft.com/office/drawing/2014/main" val="10002"/>
                  </a:ext>
                </a:extLst>
              </a:tr>
              <a:tr h="370840">
                <a:tc>
                  <a:txBody>
                    <a:bodyPr/>
                    <a:lstStyle/>
                    <a:p>
                      <a:r>
                        <a:rPr lang="en-US" sz="1400" dirty="0"/>
                        <a:t>Configure CMOS Settings</a:t>
                      </a:r>
                    </a:p>
                  </a:txBody>
                  <a:tcPr>
                    <a:solidFill>
                      <a:srgbClr val="EAEFF8"/>
                    </a:solidFill>
                  </a:tcPr>
                </a:tc>
                <a:tc>
                  <a:txBody>
                    <a:bodyPr/>
                    <a:lstStyle/>
                    <a:p>
                      <a:r>
                        <a:rPr lang="en-US" sz="1400" dirty="0"/>
                        <a:t>Most motherboards automatically detect the processor speed. </a:t>
                      </a:r>
                    </a:p>
                    <a:p>
                      <a:endParaRPr lang="en-US" sz="1400" dirty="0"/>
                    </a:p>
                    <a:p>
                      <a:pPr marL="342900" indent="-342900">
                        <a:buFont typeface="+mj-lt"/>
                        <a:buAutoNum type="alphaUcPeriod"/>
                      </a:pPr>
                      <a:r>
                        <a:rPr lang="en-US" sz="1400" dirty="0"/>
                        <a:t>If not, you might need to </a:t>
                      </a:r>
                      <a:r>
                        <a:rPr lang="en-US" sz="1400" b="1" dirty="0"/>
                        <a:t>use jumpers or edit the CMOS </a:t>
                      </a:r>
                      <a:r>
                        <a:rPr lang="en-US" sz="1400" dirty="0"/>
                        <a:t>to configure the processor speed. </a:t>
                      </a:r>
                    </a:p>
                    <a:p>
                      <a:pPr marL="342900" indent="-342900">
                        <a:buFont typeface="+mj-lt"/>
                        <a:buAutoNum type="alphaUcPeriod"/>
                      </a:pPr>
                      <a:endParaRPr lang="en-US" sz="1400" dirty="0"/>
                    </a:p>
                    <a:p>
                      <a:pPr marL="342900" indent="-342900">
                        <a:buFont typeface="+mj-lt"/>
                        <a:buAutoNum type="alphaUcPeriod"/>
                      </a:pPr>
                      <a:r>
                        <a:rPr lang="en-US" sz="1400" dirty="0"/>
                        <a:t>For newer processors released after the motherboard, you might be able to add support for the processor by updating the BIOS.</a:t>
                      </a:r>
                    </a:p>
                    <a:p>
                      <a:pPr lvl="0"/>
                      <a:endParaRPr lang="en-US" sz="1400" dirty="0"/>
                    </a:p>
                    <a:p>
                      <a:pPr marL="800100" lvl="1" indent="-342900">
                        <a:buFont typeface="+mj-lt"/>
                        <a:buAutoNum type="arabicPeriod"/>
                      </a:pPr>
                      <a:r>
                        <a:rPr lang="en-US" sz="1400" dirty="0"/>
                        <a:t>Typically, the processor will run at a speed lower than its rating if the motherboard does not support the higher speed.</a:t>
                      </a:r>
                    </a:p>
                    <a:p>
                      <a:pPr marL="800100" lvl="1" indent="-342900">
                        <a:buFont typeface="+mj-lt"/>
                        <a:buAutoNum type="arabicPeriod"/>
                      </a:pPr>
                      <a:endParaRPr lang="en-US" sz="1400" dirty="0"/>
                    </a:p>
                    <a:p>
                      <a:pPr marL="800100" lvl="1" indent="-342900">
                        <a:buFont typeface="+mj-lt"/>
                        <a:buAutoNum type="arabicPeriod"/>
                      </a:pPr>
                      <a:r>
                        <a:rPr lang="en-US" sz="1400" dirty="0"/>
                        <a:t>As a best practice, you should update the BIOS shortly after installing the processor (you must have a processor and memory installed to update the BIOS).</a:t>
                      </a:r>
                    </a:p>
                    <a:p>
                      <a:endParaRPr lang="en-US" sz="1400" dirty="0"/>
                    </a:p>
                  </a:txBody>
                  <a:tcPr>
                    <a:solidFill>
                      <a:srgbClr val="EAEFF8"/>
                    </a:solidFill>
                  </a:tcPr>
                </a:tc>
                <a:extLst>
                  <a:ext uri="{0D108BD9-81ED-4DB2-BD59-A6C34878D82A}">
                    <a16:rowId xmlns:a16="http://schemas.microsoft.com/office/drawing/2014/main" val="10003"/>
                  </a:ext>
                </a:extLst>
              </a:tr>
            </a:tbl>
          </a:graphicData>
        </a:graphic>
      </p:graphicFrame>
      <p:pic>
        <p:nvPicPr>
          <p:cNvPr id="2" name="Picture 1"/>
          <p:cNvPicPr>
            <a:picLocks noChangeAspect="1"/>
          </p:cNvPicPr>
          <p:nvPr/>
        </p:nvPicPr>
        <p:blipFill>
          <a:blip r:embed="rId2"/>
          <a:stretch>
            <a:fillRect/>
          </a:stretch>
        </p:blipFill>
        <p:spPr>
          <a:xfrm>
            <a:off x="9025598" y="1018710"/>
            <a:ext cx="2915402" cy="1674386"/>
          </a:xfrm>
          <a:prstGeom prst="rect">
            <a:avLst/>
          </a:prstGeom>
        </p:spPr>
      </p:pic>
      <p:pic>
        <p:nvPicPr>
          <p:cNvPr id="5" name="Picture 4"/>
          <p:cNvPicPr>
            <a:picLocks noChangeAspect="1"/>
          </p:cNvPicPr>
          <p:nvPr/>
        </p:nvPicPr>
        <p:blipFill>
          <a:blip r:embed="rId3"/>
          <a:stretch>
            <a:fillRect/>
          </a:stretch>
        </p:blipFill>
        <p:spPr>
          <a:xfrm>
            <a:off x="9025597" y="4670378"/>
            <a:ext cx="2811843" cy="1871154"/>
          </a:xfrm>
          <a:prstGeom prst="rect">
            <a:avLst/>
          </a:prstGeom>
        </p:spPr>
      </p:pic>
      <p:pic>
        <p:nvPicPr>
          <p:cNvPr id="7" name="Picture 6"/>
          <p:cNvPicPr>
            <a:picLocks noChangeAspect="1"/>
          </p:cNvPicPr>
          <p:nvPr/>
        </p:nvPicPr>
        <p:blipFill>
          <a:blip r:embed="rId4"/>
          <a:stretch>
            <a:fillRect/>
          </a:stretch>
        </p:blipFill>
        <p:spPr>
          <a:xfrm>
            <a:off x="9401746" y="2792389"/>
            <a:ext cx="2059543" cy="1778696"/>
          </a:xfrm>
          <a:prstGeom prst="rect">
            <a:avLst/>
          </a:prstGeom>
        </p:spPr>
      </p:pic>
    </p:spTree>
    <p:extLst>
      <p:ext uri="{BB962C8B-B14F-4D97-AF65-F5344CB8AC3E}">
        <p14:creationId xmlns:p14="http://schemas.microsoft.com/office/powerpoint/2010/main" val="32852095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24605" y="53789"/>
            <a:ext cx="5288051" cy="523220"/>
          </a:xfrm>
          <a:prstGeom prst="rect">
            <a:avLst/>
          </a:prstGeom>
          <a:noFill/>
        </p:spPr>
        <p:txBody>
          <a:bodyPr wrap="none" rtlCol="0">
            <a:spAutoFit/>
          </a:bodyPr>
          <a:lstStyle/>
          <a:p>
            <a:r>
              <a:rPr lang="en-US" sz="2800" b="1"/>
              <a:t>3.5.6 CPU Installation: (continued)</a:t>
            </a:r>
            <a:endParaRPr lang="en-US" sz="2800" b="1" dirty="0"/>
          </a:p>
        </p:txBody>
      </p:sp>
      <p:sp>
        <p:nvSpPr>
          <p:cNvPr id="6" name="TextBox 5"/>
          <p:cNvSpPr txBox="1"/>
          <p:nvPr/>
        </p:nvSpPr>
        <p:spPr>
          <a:xfrm>
            <a:off x="244106" y="577009"/>
            <a:ext cx="11610821" cy="369332"/>
          </a:xfrm>
          <a:prstGeom prst="rect">
            <a:avLst/>
          </a:prstGeom>
          <a:noFill/>
        </p:spPr>
        <p:txBody>
          <a:bodyPr wrap="square" rtlCol="0">
            <a:spAutoFit/>
          </a:bodyPr>
          <a:lstStyle/>
          <a:p>
            <a:r>
              <a:rPr lang="en-US" b="1" dirty="0"/>
              <a:t>Remember the following when installing a CPU:</a:t>
            </a:r>
            <a:r>
              <a:rPr lang="en-US" dirty="0"/>
              <a:t>			</a:t>
            </a:r>
          </a:p>
        </p:txBody>
      </p:sp>
      <p:graphicFrame>
        <p:nvGraphicFramePr>
          <p:cNvPr id="2" name="Table 1"/>
          <p:cNvGraphicFramePr>
            <a:graphicFrameLocks noGrp="1"/>
          </p:cNvGraphicFramePr>
          <p:nvPr>
            <p:extLst>
              <p:ext uri="{D42A27DB-BD31-4B8C-83A1-F6EECF244321}">
                <p14:modId xmlns:p14="http://schemas.microsoft.com/office/powerpoint/2010/main" val="304342961"/>
              </p:ext>
            </p:extLst>
          </p:nvPr>
        </p:nvGraphicFramePr>
        <p:xfrm>
          <a:off x="3161373" y="1037781"/>
          <a:ext cx="8468133" cy="5313680"/>
        </p:xfrm>
        <a:graphic>
          <a:graphicData uri="http://schemas.openxmlformats.org/drawingml/2006/table">
            <a:tbl>
              <a:tblPr firstRow="1" bandRow="1">
                <a:tableStyleId>{5C22544A-7EE6-4342-B048-85BDC9FD1C3A}</a:tableStyleId>
              </a:tblPr>
              <a:tblGrid>
                <a:gridCol w="1352439">
                  <a:extLst>
                    <a:ext uri="{9D8B030D-6E8A-4147-A177-3AD203B41FA5}">
                      <a16:colId xmlns:a16="http://schemas.microsoft.com/office/drawing/2014/main" val="20000"/>
                    </a:ext>
                  </a:extLst>
                </a:gridCol>
                <a:gridCol w="7115694">
                  <a:extLst>
                    <a:ext uri="{9D8B030D-6E8A-4147-A177-3AD203B41FA5}">
                      <a16:colId xmlns:a16="http://schemas.microsoft.com/office/drawing/2014/main" val="20001"/>
                    </a:ext>
                  </a:extLst>
                </a:gridCol>
              </a:tblGrid>
              <a:tr h="0">
                <a:tc>
                  <a:txBody>
                    <a:bodyPr/>
                    <a:lstStyle/>
                    <a:p>
                      <a:r>
                        <a:rPr lang="en-US" sz="1600" b="1" dirty="0"/>
                        <a:t>Installation</a:t>
                      </a:r>
                      <a:endParaRPr lang="en-US" sz="1600" dirty="0"/>
                    </a:p>
                  </a:txBody>
                  <a:tcPr/>
                </a:tc>
                <a:tc>
                  <a:txBody>
                    <a:bodyPr/>
                    <a:lstStyle/>
                    <a:p>
                      <a:r>
                        <a:rPr lang="en-US" sz="1600" b="1" dirty="0"/>
                        <a:t>Description</a:t>
                      </a:r>
                      <a:endParaRPr lang="en-US" sz="1600"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Step</a:t>
                      </a:r>
                    </a:p>
                  </a:txBody>
                  <a:tcPr/>
                </a:tc>
                <a:tc>
                  <a:txBody>
                    <a:bodyPr/>
                    <a:lstStyle/>
                    <a:p>
                      <a:endParaRPr lang="en-US" sz="1600" dirty="0"/>
                    </a:p>
                  </a:txBody>
                  <a:tcPr/>
                </a:tc>
                <a:extLst>
                  <a:ext uri="{0D108BD9-81ED-4DB2-BD59-A6C34878D82A}">
                    <a16:rowId xmlns:a16="http://schemas.microsoft.com/office/drawing/2014/main" val="10001"/>
                  </a:ext>
                </a:extLst>
              </a:tr>
              <a:tr h="370840">
                <a:tc>
                  <a:txBody>
                    <a:bodyPr/>
                    <a:lstStyle/>
                    <a:p>
                      <a:r>
                        <a:rPr lang="en-US" sz="1600" dirty="0"/>
                        <a:t>Troubleshoot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If you are having problems, do the following to troubleshoot your installation:</a:t>
                      </a:r>
                    </a:p>
                  </a:txBody>
                  <a:tcPr/>
                </a:tc>
                <a:extLst>
                  <a:ext uri="{0D108BD9-81ED-4DB2-BD59-A6C34878D82A}">
                    <a16:rowId xmlns:a16="http://schemas.microsoft.com/office/drawing/2014/main" val="10002"/>
                  </a:ext>
                </a:extLst>
              </a:tr>
              <a:tr h="370840">
                <a:tc>
                  <a:txBody>
                    <a:bodyPr/>
                    <a:lstStyle/>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1 - </a:t>
                      </a:r>
                      <a:r>
                        <a:rPr lang="en-US" sz="1400" b="1" dirty="0"/>
                        <a:t>Spontaneous reboot or intermittent system crashes</a:t>
                      </a:r>
                      <a:r>
                        <a:rPr lang="en-US" sz="14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sz="1400" dirty="0"/>
                        <a:t>An overheated CPU will cause a</a:t>
                      </a:r>
                      <a:r>
                        <a:rPr lang="en-US" sz="1400" baseline="0" dirty="0"/>
                        <a:t> </a:t>
                      </a:r>
                      <a:r>
                        <a:rPr lang="en-US" sz="1400" dirty="0"/>
                        <a:t>spontaneous reboot or intermittent system crashes.</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endParaRPr lang="en-US" sz="1400" dirty="0"/>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sz="1400" dirty="0"/>
                        <a:t>A spontaneous reboot can also be caused</a:t>
                      </a:r>
                      <a:r>
                        <a:rPr lang="en-US" sz="1400" baseline="0" dirty="0"/>
                        <a:t> </a:t>
                      </a:r>
                      <a:r>
                        <a:rPr lang="en-US" sz="1400" dirty="0"/>
                        <a:t>by a bad power supply or device driver. </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endParaRPr lang="en-US" sz="1400" dirty="0"/>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sz="1400" dirty="0"/>
                        <a:t>A clicking noise when reading or writing data from the hard disk is an early sign of a failing drive.</a:t>
                      </a:r>
                    </a:p>
                    <a:p>
                      <a:endParaRPr lang="en-US" sz="1400" dirty="0"/>
                    </a:p>
                  </a:txBody>
                  <a:tcPr/>
                </a:tc>
                <a:extLst>
                  <a:ext uri="{0D108BD9-81ED-4DB2-BD59-A6C34878D82A}">
                    <a16:rowId xmlns:a16="http://schemas.microsoft.com/office/drawing/2014/main" val="10003"/>
                  </a:ext>
                </a:extLst>
              </a:tr>
              <a:tr h="370840">
                <a:tc>
                  <a:txBody>
                    <a:bodyPr/>
                    <a:lstStyle/>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2 - </a:t>
                      </a:r>
                      <a:r>
                        <a:rPr lang="en-US" sz="1400" b="1" dirty="0"/>
                        <a:t>System lockups and restarts</a:t>
                      </a:r>
                      <a:r>
                        <a:rPr lang="en-US" sz="14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sz="1400" dirty="0"/>
                        <a:t>Because you have just replaced the processor, the most likely cause of the problem is related to the CPU. </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endParaRPr lang="en-US" sz="1400" dirty="0"/>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sz="1400" dirty="0"/>
                        <a:t>System lockups and restarts can be caused by an overheated processor. </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endParaRPr lang="en-US" sz="1400" dirty="0"/>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sz="1400" dirty="0"/>
                        <a:t>Make sure the CPU fan is running, and that you have used thermal paste between the CPU and the heat sink.</a:t>
                      </a:r>
                    </a:p>
                    <a:p>
                      <a:endParaRPr lang="en-US" sz="1400" dirty="0"/>
                    </a:p>
                  </a:txBody>
                  <a:tcPr/>
                </a:tc>
                <a:extLst>
                  <a:ext uri="{0D108BD9-81ED-4DB2-BD59-A6C34878D82A}">
                    <a16:rowId xmlns:a16="http://schemas.microsoft.com/office/drawing/2014/main" val="10004"/>
                  </a:ext>
                </a:extLst>
              </a:tr>
            </a:tbl>
          </a:graphicData>
        </a:graphic>
      </p:graphicFrame>
      <p:pic>
        <p:nvPicPr>
          <p:cNvPr id="3" name="Picture 2"/>
          <p:cNvPicPr>
            <a:picLocks noChangeAspect="1"/>
          </p:cNvPicPr>
          <p:nvPr/>
        </p:nvPicPr>
        <p:blipFill>
          <a:blip r:embed="rId2"/>
          <a:stretch>
            <a:fillRect/>
          </a:stretch>
        </p:blipFill>
        <p:spPr>
          <a:xfrm>
            <a:off x="244106" y="2194698"/>
            <a:ext cx="2714597" cy="1943414"/>
          </a:xfrm>
          <a:prstGeom prst="rect">
            <a:avLst/>
          </a:prstGeom>
        </p:spPr>
      </p:pic>
      <p:pic>
        <p:nvPicPr>
          <p:cNvPr id="5" name="Picture 4"/>
          <p:cNvPicPr>
            <a:picLocks noChangeAspect="1"/>
          </p:cNvPicPr>
          <p:nvPr/>
        </p:nvPicPr>
        <p:blipFill>
          <a:blip r:embed="rId3"/>
          <a:stretch>
            <a:fillRect/>
          </a:stretch>
        </p:blipFill>
        <p:spPr>
          <a:xfrm>
            <a:off x="171706" y="4138112"/>
            <a:ext cx="2869642" cy="2213349"/>
          </a:xfrm>
          <a:prstGeom prst="rect">
            <a:avLst/>
          </a:prstGeom>
        </p:spPr>
      </p:pic>
    </p:spTree>
    <p:extLst>
      <p:ext uri="{BB962C8B-B14F-4D97-AF65-F5344CB8AC3E}">
        <p14:creationId xmlns:p14="http://schemas.microsoft.com/office/powerpoint/2010/main" val="273970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40489" y="142294"/>
            <a:ext cx="4841262" cy="523220"/>
          </a:xfrm>
          <a:prstGeom prst="rect">
            <a:avLst/>
          </a:prstGeom>
          <a:noFill/>
        </p:spPr>
        <p:txBody>
          <a:bodyPr wrap="none" rtlCol="0">
            <a:spAutoFit/>
          </a:bodyPr>
          <a:lstStyle/>
          <a:p>
            <a:r>
              <a:rPr lang="en-US" sz="2800" b="1"/>
              <a:t>3.1 Motherboard Form Factors:</a:t>
            </a:r>
            <a:endParaRPr lang="en-US" sz="2800" b="1" dirty="0"/>
          </a:p>
        </p:txBody>
      </p:sp>
      <p:graphicFrame>
        <p:nvGraphicFramePr>
          <p:cNvPr id="2" name="Table 1"/>
          <p:cNvGraphicFramePr>
            <a:graphicFrameLocks noGrp="1"/>
          </p:cNvGraphicFramePr>
          <p:nvPr>
            <p:extLst>
              <p:ext uri="{D42A27DB-BD31-4B8C-83A1-F6EECF244321}">
                <p14:modId xmlns:p14="http://schemas.microsoft.com/office/powerpoint/2010/main" val="880521944"/>
              </p:ext>
            </p:extLst>
          </p:nvPr>
        </p:nvGraphicFramePr>
        <p:xfrm>
          <a:off x="740709" y="665514"/>
          <a:ext cx="10817718" cy="5674484"/>
        </p:xfrm>
        <a:graphic>
          <a:graphicData uri="http://schemas.openxmlformats.org/drawingml/2006/table">
            <a:tbl>
              <a:tblPr firstRow="1" firstCol="1" bandRow="1">
                <a:tableStyleId>{5C22544A-7EE6-4342-B048-85BDC9FD1C3A}</a:tableStyleId>
              </a:tblPr>
              <a:tblGrid>
                <a:gridCol w="776070">
                  <a:extLst>
                    <a:ext uri="{9D8B030D-6E8A-4147-A177-3AD203B41FA5}">
                      <a16:colId xmlns:a16="http://schemas.microsoft.com/office/drawing/2014/main" val="20000"/>
                    </a:ext>
                  </a:extLst>
                </a:gridCol>
                <a:gridCol w="3568788">
                  <a:extLst>
                    <a:ext uri="{9D8B030D-6E8A-4147-A177-3AD203B41FA5}">
                      <a16:colId xmlns:a16="http://schemas.microsoft.com/office/drawing/2014/main" val="20001"/>
                    </a:ext>
                  </a:extLst>
                </a:gridCol>
                <a:gridCol w="6472860">
                  <a:extLst>
                    <a:ext uri="{9D8B030D-6E8A-4147-A177-3AD203B41FA5}">
                      <a16:colId xmlns:a16="http://schemas.microsoft.com/office/drawing/2014/main" val="20002"/>
                    </a:ext>
                  </a:extLst>
                </a:gridCol>
              </a:tblGrid>
              <a:tr h="243614">
                <a:tc gridSpan="2">
                  <a:txBody>
                    <a:bodyPr/>
                    <a:lstStyle/>
                    <a:p>
                      <a:pPr marL="0" marR="0">
                        <a:lnSpc>
                          <a:spcPct val="107000"/>
                        </a:lnSpc>
                        <a:spcBef>
                          <a:spcPts val="375"/>
                        </a:spcBef>
                        <a:spcAft>
                          <a:spcPts val="375"/>
                        </a:spcAft>
                      </a:pPr>
                      <a:r>
                        <a:rPr lang="en-US" sz="1400" dirty="0">
                          <a:effectLst/>
                        </a:rPr>
                        <a:t>Form Factor</a:t>
                      </a:r>
                      <a:endParaRPr lang="en-US" sz="1400" dirty="0">
                        <a:effectLst/>
                        <a:latin typeface="Calibri"/>
                        <a:ea typeface="Calibri"/>
                        <a:cs typeface="Times New Roman"/>
                      </a:endParaRPr>
                    </a:p>
                  </a:txBody>
                  <a:tcPr marL="64271" marR="64271" marT="16068" marB="16068" anchor="ctr"/>
                </a:tc>
                <a:tc hMerge="1">
                  <a:txBody>
                    <a:bodyPr/>
                    <a:lstStyle/>
                    <a:p>
                      <a:endParaRPr lang="en-US"/>
                    </a:p>
                  </a:txBody>
                  <a:tcPr/>
                </a:tc>
                <a:tc>
                  <a:txBody>
                    <a:bodyPr/>
                    <a:lstStyle/>
                    <a:p>
                      <a:pPr marL="0" marR="0">
                        <a:lnSpc>
                          <a:spcPct val="107000"/>
                        </a:lnSpc>
                        <a:spcBef>
                          <a:spcPts val="375"/>
                        </a:spcBef>
                        <a:spcAft>
                          <a:spcPts val="375"/>
                        </a:spcAft>
                      </a:pPr>
                      <a:r>
                        <a:rPr lang="en-US" sz="1400">
                          <a:effectLst/>
                        </a:rPr>
                        <a:t>Characteristics</a:t>
                      </a:r>
                      <a:endParaRPr lang="en-US" sz="1400">
                        <a:effectLst/>
                        <a:latin typeface="Calibri"/>
                        <a:ea typeface="Calibri"/>
                        <a:cs typeface="Times New Roman"/>
                      </a:endParaRPr>
                    </a:p>
                  </a:txBody>
                  <a:tcPr marL="64271" marR="64271" marT="16068" marB="16068" anchor="ctr"/>
                </a:tc>
                <a:extLst>
                  <a:ext uri="{0D108BD9-81ED-4DB2-BD59-A6C34878D82A}">
                    <a16:rowId xmlns:a16="http://schemas.microsoft.com/office/drawing/2014/main" val="10000"/>
                  </a:ext>
                </a:extLst>
              </a:tr>
              <a:tr h="858492">
                <a:tc rowSpan="4">
                  <a:txBody>
                    <a:bodyPr/>
                    <a:lstStyle/>
                    <a:p>
                      <a:pPr marL="0" marR="0" algn="ctr">
                        <a:lnSpc>
                          <a:spcPct val="107000"/>
                        </a:lnSpc>
                        <a:spcBef>
                          <a:spcPts val="0"/>
                        </a:spcBef>
                        <a:spcAft>
                          <a:spcPts val="0"/>
                        </a:spcAft>
                      </a:pPr>
                      <a:r>
                        <a:rPr lang="en-US" sz="1400" dirty="0">
                          <a:effectLst/>
                        </a:rPr>
                        <a:t>ITX</a:t>
                      </a:r>
                      <a:endParaRPr lang="en-US" sz="1400" dirty="0">
                        <a:effectLst/>
                        <a:latin typeface="Calibri"/>
                        <a:ea typeface="Calibri"/>
                        <a:cs typeface="Times New Roman"/>
                      </a:endParaRPr>
                    </a:p>
                  </a:txBody>
                  <a:tcPr marL="64271" marR="64271" marT="16068" marB="16068" anchor="ctr"/>
                </a:tc>
                <a:tc rowSpan="4">
                  <a:txBody>
                    <a:bodyPr/>
                    <a:lstStyle/>
                    <a:p>
                      <a:pPr marL="0" marR="0" algn="ctr">
                        <a:lnSpc>
                          <a:spcPct val="107000"/>
                        </a:lnSpc>
                        <a:spcBef>
                          <a:spcPts val="0"/>
                        </a:spcBef>
                        <a:spcAft>
                          <a:spcPts val="0"/>
                        </a:spcAft>
                      </a:pPr>
                      <a:endParaRPr lang="en-US" sz="1400" dirty="0">
                        <a:effectLst/>
                        <a:latin typeface="Calibri"/>
                        <a:ea typeface="Calibri"/>
                        <a:cs typeface="Times New Roman"/>
                      </a:endParaRPr>
                    </a:p>
                  </a:txBody>
                  <a:tcPr marL="64271" marR="64271" marT="16068" marB="16068" anchor="ctr"/>
                </a:tc>
                <a:tc>
                  <a:txBody>
                    <a:bodyPr/>
                    <a:lstStyle/>
                    <a:p>
                      <a:pPr marL="0" marR="0">
                        <a:lnSpc>
                          <a:spcPct val="100000"/>
                        </a:lnSpc>
                        <a:spcBef>
                          <a:spcPts val="0"/>
                        </a:spcBef>
                        <a:spcAft>
                          <a:spcPts val="0"/>
                        </a:spcAft>
                      </a:pPr>
                      <a:endParaRPr lang="en-US" sz="1400" dirty="0">
                        <a:effectLst/>
                      </a:endParaRPr>
                    </a:p>
                    <a:p>
                      <a:pPr marL="0" marR="0">
                        <a:lnSpc>
                          <a:spcPct val="100000"/>
                        </a:lnSpc>
                        <a:spcBef>
                          <a:spcPts val="0"/>
                        </a:spcBef>
                        <a:spcAft>
                          <a:spcPts val="0"/>
                        </a:spcAft>
                      </a:pPr>
                      <a:r>
                        <a:rPr lang="en-US" sz="1400" dirty="0">
                          <a:effectLst/>
                        </a:rPr>
                        <a:t>The ITX form factor was designed for low-power, small form factor (SFF) computers. </a:t>
                      </a:r>
                    </a:p>
                    <a:p>
                      <a:pPr marL="0" marR="0">
                        <a:lnSpc>
                          <a:spcPct val="100000"/>
                        </a:lnSpc>
                        <a:spcBef>
                          <a:spcPts val="0"/>
                        </a:spcBef>
                        <a:spcAft>
                          <a:spcPts val="0"/>
                        </a:spcAft>
                      </a:pPr>
                      <a:endParaRPr lang="en-US" sz="1400" dirty="0">
                        <a:effectLst/>
                      </a:endParaRPr>
                    </a:p>
                    <a:p>
                      <a:pPr marL="0" marR="0">
                        <a:lnSpc>
                          <a:spcPct val="100000"/>
                        </a:lnSpc>
                        <a:spcBef>
                          <a:spcPts val="0"/>
                        </a:spcBef>
                        <a:spcAft>
                          <a:spcPts val="0"/>
                        </a:spcAft>
                      </a:pPr>
                      <a:r>
                        <a:rPr lang="en-US" sz="1400" dirty="0">
                          <a:effectLst/>
                        </a:rPr>
                        <a:t>The most common ITX form factor is the Mini-ITX form factor. </a:t>
                      </a:r>
                    </a:p>
                  </a:txBody>
                  <a:tcPr marL="64271" marR="64271" marT="32136" marB="32136" anchor="ctr"/>
                </a:tc>
                <a:extLst>
                  <a:ext uri="{0D108BD9-81ED-4DB2-BD59-A6C34878D82A}">
                    <a16:rowId xmlns:a16="http://schemas.microsoft.com/office/drawing/2014/main" val="10001"/>
                  </a:ext>
                </a:extLst>
              </a:tr>
              <a:tr h="2057202">
                <a:tc vMerge="1">
                  <a:txBody>
                    <a:bodyPr/>
                    <a:lstStyle/>
                    <a:p>
                      <a:endParaRPr lang="en-US"/>
                    </a:p>
                  </a:txBody>
                  <a:tcPr/>
                </a:tc>
                <a:tc vMerge="1">
                  <a:txBody>
                    <a:bodyPr/>
                    <a:lstStyle/>
                    <a:p>
                      <a:endParaRPr lang="en-US"/>
                    </a:p>
                  </a:txBody>
                  <a:tcPr/>
                </a:tc>
                <a:tc>
                  <a:txBody>
                    <a:bodyPr/>
                    <a:lstStyle/>
                    <a:p>
                      <a:pPr marL="0" marR="0">
                        <a:lnSpc>
                          <a:spcPct val="100000"/>
                        </a:lnSpc>
                        <a:spcBef>
                          <a:spcPts val="0"/>
                        </a:spcBef>
                        <a:spcAft>
                          <a:spcPts val="0"/>
                        </a:spcAft>
                      </a:pPr>
                      <a:r>
                        <a:rPr lang="en-US" sz="1400" dirty="0">
                          <a:effectLst/>
                        </a:rPr>
                        <a:t>The Mini-ITX form factor:</a:t>
                      </a:r>
                    </a:p>
                    <a:p>
                      <a:pPr marL="0" marR="0">
                        <a:lnSpc>
                          <a:spcPct val="100000"/>
                        </a:lnSpc>
                        <a:spcBef>
                          <a:spcPts val="0"/>
                        </a:spcBef>
                        <a:spcAft>
                          <a:spcPts val="0"/>
                        </a:spcAft>
                      </a:pPr>
                      <a:endParaRPr lang="en-US" sz="14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400" dirty="0">
                          <a:effectLst/>
                        </a:rPr>
                        <a:t>Specifies a maximum motherboard size of 6.7" × 6.7”</a:t>
                      </a:r>
                    </a:p>
                    <a:p>
                      <a:pPr marL="342900" marR="0" lvl="0" indent="-342900">
                        <a:lnSpc>
                          <a:spcPct val="100000"/>
                        </a:lnSpc>
                        <a:spcBef>
                          <a:spcPts val="0"/>
                        </a:spcBef>
                        <a:spcAft>
                          <a:spcPts val="0"/>
                        </a:spcAft>
                        <a:buSzPts val="1000"/>
                        <a:buFont typeface="Symbol"/>
                        <a:buChar char=""/>
                        <a:tabLst>
                          <a:tab pos="457200" algn="l"/>
                        </a:tabLst>
                      </a:pPr>
                      <a:endParaRPr lang="en-US" sz="14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400" dirty="0">
                          <a:effectLst/>
                        </a:rPr>
                        <a:t>Has only one expansion slot</a:t>
                      </a:r>
                    </a:p>
                    <a:p>
                      <a:pPr marL="342900" marR="0" lvl="0" indent="-342900">
                        <a:lnSpc>
                          <a:spcPct val="100000"/>
                        </a:lnSpc>
                        <a:spcBef>
                          <a:spcPts val="0"/>
                        </a:spcBef>
                        <a:spcAft>
                          <a:spcPts val="0"/>
                        </a:spcAft>
                        <a:buSzPts val="1000"/>
                        <a:buFont typeface="Symbol"/>
                        <a:buChar char=""/>
                        <a:tabLst>
                          <a:tab pos="457200" algn="l"/>
                        </a:tabLst>
                      </a:pPr>
                      <a:endParaRPr lang="en-US" sz="14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400" dirty="0">
                          <a:effectLst/>
                        </a:rPr>
                        <a:t>Allows for small (100 watt) power supplies</a:t>
                      </a:r>
                    </a:p>
                    <a:p>
                      <a:pPr marL="342900" marR="0" lvl="0" indent="-342900">
                        <a:lnSpc>
                          <a:spcPct val="100000"/>
                        </a:lnSpc>
                        <a:spcBef>
                          <a:spcPts val="0"/>
                        </a:spcBef>
                        <a:spcAft>
                          <a:spcPts val="0"/>
                        </a:spcAft>
                        <a:buSzPts val="1000"/>
                        <a:buFont typeface="Symbol"/>
                        <a:buChar char=""/>
                        <a:tabLst>
                          <a:tab pos="457200" algn="l"/>
                        </a:tabLst>
                      </a:pPr>
                      <a:endParaRPr lang="en-US" sz="14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400" dirty="0">
                          <a:effectLst/>
                        </a:rPr>
                        <a:t>Is typically used with a home theater PC (HTPC)</a:t>
                      </a:r>
                    </a:p>
                  </a:txBody>
                  <a:tcPr marL="64271" marR="64271" marT="32136" marB="32136" anchor="ctr"/>
                </a:tc>
                <a:extLst>
                  <a:ext uri="{0D108BD9-81ED-4DB2-BD59-A6C34878D82A}">
                    <a16:rowId xmlns:a16="http://schemas.microsoft.com/office/drawing/2014/main" val="10002"/>
                  </a:ext>
                </a:extLst>
              </a:tr>
              <a:tr h="1645985">
                <a:tc vMerge="1">
                  <a:txBody>
                    <a:bodyPr/>
                    <a:lstStyle/>
                    <a:p>
                      <a:endParaRPr lang="en-US"/>
                    </a:p>
                  </a:txBody>
                  <a:tcPr/>
                </a:tc>
                <a:tc vMerge="1">
                  <a:txBody>
                    <a:bodyPr/>
                    <a:lstStyle/>
                    <a:p>
                      <a:endParaRPr lang="en-US"/>
                    </a:p>
                  </a:txBody>
                  <a:tcPr/>
                </a:tc>
                <a:tc>
                  <a:txBody>
                    <a:bodyPr/>
                    <a:lstStyle/>
                    <a:p>
                      <a:pPr marL="0" marR="0">
                        <a:lnSpc>
                          <a:spcPct val="100000"/>
                        </a:lnSpc>
                        <a:spcBef>
                          <a:spcPts val="0"/>
                        </a:spcBef>
                        <a:spcAft>
                          <a:spcPts val="0"/>
                        </a:spcAft>
                      </a:pPr>
                      <a:r>
                        <a:rPr lang="en-US" sz="1400" dirty="0">
                          <a:effectLst/>
                        </a:rPr>
                        <a:t>Other ITX form factors include the following:</a:t>
                      </a:r>
                    </a:p>
                    <a:p>
                      <a:pPr marL="0" marR="0">
                        <a:lnSpc>
                          <a:spcPct val="100000"/>
                        </a:lnSpc>
                        <a:spcBef>
                          <a:spcPts val="0"/>
                        </a:spcBef>
                        <a:spcAft>
                          <a:spcPts val="0"/>
                        </a:spcAft>
                      </a:pPr>
                      <a:endParaRPr lang="en-US" sz="14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400" dirty="0">
                          <a:effectLst/>
                        </a:rPr>
                        <a:t>Nano-ITX (4.7" × 4.7")</a:t>
                      </a:r>
                    </a:p>
                    <a:p>
                      <a:pPr marL="342900" marR="0" lvl="0" indent="-342900">
                        <a:lnSpc>
                          <a:spcPct val="100000"/>
                        </a:lnSpc>
                        <a:spcBef>
                          <a:spcPts val="0"/>
                        </a:spcBef>
                        <a:spcAft>
                          <a:spcPts val="0"/>
                        </a:spcAft>
                        <a:buSzPts val="1000"/>
                        <a:buFont typeface="Symbol"/>
                        <a:buChar char=""/>
                        <a:tabLst>
                          <a:tab pos="457200" algn="l"/>
                        </a:tabLst>
                      </a:pPr>
                      <a:endParaRPr lang="en-US" sz="14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400" dirty="0">
                          <a:effectLst/>
                        </a:rPr>
                        <a:t>Pico-ITX (3.9" × 2.85")</a:t>
                      </a:r>
                    </a:p>
                    <a:p>
                      <a:pPr marL="342900" marR="0" lvl="0" indent="-342900">
                        <a:lnSpc>
                          <a:spcPct val="100000"/>
                        </a:lnSpc>
                        <a:spcBef>
                          <a:spcPts val="0"/>
                        </a:spcBef>
                        <a:spcAft>
                          <a:spcPts val="0"/>
                        </a:spcAft>
                        <a:buSzPts val="1000"/>
                        <a:buFont typeface="Symbol"/>
                        <a:buChar char=""/>
                        <a:tabLst>
                          <a:tab pos="457200" algn="l"/>
                        </a:tabLst>
                      </a:pPr>
                      <a:endParaRPr lang="en-US" sz="14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400" dirty="0">
                          <a:effectLst/>
                        </a:rPr>
                        <a:t>Mobile-ITX (2.9" × 1.7")</a:t>
                      </a:r>
                    </a:p>
                  </a:txBody>
                  <a:tcPr marL="64271" marR="64271" marT="32136" marB="32136" anchor="ctr"/>
                </a:tc>
                <a:extLst>
                  <a:ext uri="{0D108BD9-81ED-4DB2-BD59-A6C34878D82A}">
                    <a16:rowId xmlns:a16="http://schemas.microsoft.com/office/drawing/2014/main" val="10003"/>
                  </a:ext>
                </a:extLst>
              </a:tr>
              <a:tr h="793166">
                <a:tc vMerge="1">
                  <a:txBody>
                    <a:bodyPr/>
                    <a:lstStyle/>
                    <a:p>
                      <a:endParaRPr lang="en-US"/>
                    </a:p>
                  </a:txBody>
                  <a:tcPr/>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effectLst/>
                        </a:rPr>
                        <a:t>The Mini-ITX form factor uses the same mounting locations and back panel specifications as the ATX form factor, allowing Mini-ITX motherboards to fit in ATX cases.</a:t>
                      </a:r>
                      <a:endParaRPr lang="en-US" sz="1400" dirty="0">
                        <a:effectLst/>
                        <a:latin typeface="+mn-lt"/>
                        <a:ea typeface="Calibri"/>
                        <a:cs typeface="Times New Roman"/>
                      </a:endParaRPr>
                    </a:p>
                  </a:txBody>
                  <a:tcPr marL="64271" marR="64271" marT="32136" marB="32136" anchor="ctr"/>
                </a:tc>
                <a:extLst>
                  <a:ext uri="{0D108BD9-81ED-4DB2-BD59-A6C34878D82A}">
                    <a16:rowId xmlns:a16="http://schemas.microsoft.com/office/drawing/2014/main" val="10004"/>
                  </a:ext>
                </a:extLst>
              </a:tr>
            </a:tbl>
          </a:graphicData>
        </a:graphic>
      </p:graphicFrame>
      <p:pic>
        <p:nvPicPr>
          <p:cNvPr id="7" name="Picture 6"/>
          <p:cNvPicPr>
            <a:picLocks noChangeAspect="1"/>
          </p:cNvPicPr>
          <p:nvPr/>
        </p:nvPicPr>
        <p:blipFill>
          <a:blip r:embed="rId2"/>
          <a:stretch>
            <a:fillRect/>
          </a:stretch>
        </p:blipFill>
        <p:spPr>
          <a:xfrm>
            <a:off x="2010553" y="3828117"/>
            <a:ext cx="2511149" cy="2434052"/>
          </a:xfrm>
          <a:prstGeom prst="rect">
            <a:avLst/>
          </a:prstGeom>
        </p:spPr>
      </p:pic>
      <p:pic>
        <p:nvPicPr>
          <p:cNvPr id="8" name="Picture 7"/>
          <p:cNvPicPr>
            <a:picLocks noChangeAspect="1"/>
          </p:cNvPicPr>
          <p:nvPr/>
        </p:nvPicPr>
        <p:blipFill>
          <a:blip r:embed="rId3"/>
          <a:stretch>
            <a:fillRect/>
          </a:stretch>
        </p:blipFill>
        <p:spPr>
          <a:xfrm>
            <a:off x="1818327" y="1095029"/>
            <a:ext cx="2895600" cy="1080919"/>
          </a:xfrm>
          <a:prstGeom prst="rect">
            <a:avLst/>
          </a:prstGeom>
        </p:spPr>
      </p:pic>
      <p:pic>
        <p:nvPicPr>
          <p:cNvPr id="9" name="Picture 8"/>
          <p:cNvPicPr>
            <a:picLocks noChangeAspect="1"/>
          </p:cNvPicPr>
          <p:nvPr/>
        </p:nvPicPr>
        <p:blipFill>
          <a:blip r:embed="rId4"/>
          <a:stretch>
            <a:fillRect/>
          </a:stretch>
        </p:blipFill>
        <p:spPr>
          <a:xfrm>
            <a:off x="1612348" y="2347024"/>
            <a:ext cx="3307561" cy="1310017"/>
          </a:xfrm>
          <a:prstGeom prst="rect">
            <a:avLst/>
          </a:prstGeom>
        </p:spPr>
      </p:pic>
    </p:spTree>
    <p:extLst>
      <p:ext uri="{BB962C8B-B14F-4D97-AF65-F5344CB8AC3E}">
        <p14:creationId xmlns:p14="http://schemas.microsoft.com/office/powerpoint/2010/main" val="13551007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24605" y="53789"/>
            <a:ext cx="5288051" cy="523220"/>
          </a:xfrm>
          <a:prstGeom prst="rect">
            <a:avLst/>
          </a:prstGeom>
          <a:noFill/>
        </p:spPr>
        <p:txBody>
          <a:bodyPr wrap="none" rtlCol="0">
            <a:spAutoFit/>
          </a:bodyPr>
          <a:lstStyle/>
          <a:p>
            <a:r>
              <a:rPr lang="en-US" sz="2800" b="1"/>
              <a:t>3.5.6 CPU Installation: (continued)</a:t>
            </a:r>
            <a:endParaRPr lang="en-US" sz="2800" b="1" dirty="0"/>
          </a:p>
        </p:txBody>
      </p:sp>
      <p:sp>
        <p:nvSpPr>
          <p:cNvPr id="6" name="TextBox 5"/>
          <p:cNvSpPr txBox="1"/>
          <p:nvPr/>
        </p:nvSpPr>
        <p:spPr>
          <a:xfrm>
            <a:off x="244106" y="577009"/>
            <a:ext cx="11610821" cy="369332"/>
          </a:xfrm>
          <a:prstGeom prst="rect">
            <a:avLst/>
          </a:prstGeom>
          <a:noFill/>
        </p:spPr>
        <p:txBody>
          <a:bodyPr wrap="square" rtlCol="0">
            <a:spAutoFit/>
          </a:bodyPr>
          <a:lstStyle/>
          <a:p>
            <a:r>
              <a:rPr lang="en-US" b="1" dirty="0"/>
              <a:t>Remember the following when installing a CPU:</a:t>
            </a:r>
            <a:r>
              <a:rPr lang="en-US" dirty="0"/>
              <a:t>			</a:t>
            </a:r>
          </a:p>
        </p:txBody>
      </p:sp>
      <p:graphicFrame>
        <p:nvGraphicFramePr>
          <p:cNvPr id="2" name="Table 1"/>
          <p:cNvGraphicFramePr>
            <a:graphicFrameLocks noGrp="1"/>
          </p:cNvGraphicFramePr>
          <p:nvPr>
            <p:extLst>
              <p:ext uri="{D42A27DB-BD31-4B8C-83A1-F6EECF244321}">
                <p14:modId xmlns:p14="http://schemas.microsoft.com/office/powerpoint/2010/main" val="1933582020"/>
              </p:ext>
            </p:extLst>
          </p:nvPr>
        </p:nvGraphicFramePr>
        <p:xfrm>
          <a:off x="335045" y="946341"/>
          <a:ext cx="8675951" cy="5008880"/>
        </p:xfrm>
        <a:graphic>
          <a:graphicData uri="http://schemas.openxmlformats.org/drawingml/2006/table">
            <a:tbl>
              <a:tblPr firstRow="1" bandRow="1">
                <a:tableStyleId>{5C22544A-7EE6-4342-B048-85BDC9FD1C3A}</a:tableStyleId>
              </a:tblPr>
              <a:tblGrid>
                <a:gridCol w="1285937">
                  <a:extLst>
                    <a:ext uri="{9D8B030D-6E8A-4147-A177-3AD203B41FA5}">
                      <a16:colId xmlns:a16="http://schemas.microsoft.com/office/drawing/2014/main" val="20000"/>
                    </a:ext>
                  </a:extLst>
                </a:gridCol>
                <a:gridCol w="7390014">
                  <a:extLst>
                    <a:ext uri="{9D8B030D-6E8A-4147-A177-3AD203B41FA5}">
                      <a16:colId xmlns:a16="http://schemas.microsoft.com/office/drawing/2014/main" val="20001"/>
                    </a:ext>
                  </a:extLst>
                </a:gridCol>
              </a:tblGrid>
              <a:tr h="0">
                <a:tc>
                  <a:txBody>
                    <a:bodyPr/>
                    <a:lstStyle/>
                    <a:p>
                      <a:r>
                        <a:rPr lang="en-US" sz="1600" b="1" dirty="0"/>
                        <a:t>Installation</a:t>
                      </a:r>
                      <a:endParaRPr lang="en-US" sz="1600" dirty="0"/>
                    </a:p>
                  </a:txBody>
                  <a:tcPr/>
                </a:tc>
                <a:tc>
                  <a:txBody>
                    <a:bodyPr/>
                    <a:lstStyle/>
                    <a:p>
                      <a:r>
                        <a:rPr lang="en-US" sz="1600" b="1" dirty="0"/>
                        <a:t>Description</a:t>
                      </a:r>
                      <a:endParaRPr lang="en-US" sz="1600"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Step</a:t>
                      </a:r>
                    </a:p>
                  </a:txBody>
                  <a:tcPr>
                    <a:solidFill>
                      <a:srgbClr val="EAEFF9"/>
                    </a:solidFill>
                  </a:tcPr>
                </a:tc>
                <a:tc>
                  <a:txBody>
                    <a:bodyPr/>
                    <a:lstStyle/>
                    <a:p>
                      <a:endParaRPr lang="en-US" sz="1600" dirty="0"/>
                    </a:p>
                  </a:txBody>
                  <a:tcPr>
                    <a:solidFill>
                      <a:srgbClr val="EAEFF9"/>
                    </a:solidFill>
                  </a:tcPr>
                </a:tc>
                <a:extLst>
                  <a:ext uri="{0D108BD9-81ED-4DB2-BD59-A6C34878D82A}">
                    <a16:rowId xmlns:a16="http://schemas.microsoft.com/office/drawing/2014/main" val="10001"/>
                  </a:ext>
                </a:extLst>
              </a:tr>
              <a:tr h="370840">
                <a:tc>
                  <a:txBody>
                    <a:bodyPr/>
                    <a:lstStyle/>
                    <a:p>
                      <a:r>
                        <a:rPr lang="en-US" sz="1600" dirty="0"/>
                        <a:t>Troubleshoot</a:t>
                      </a:r>
                    </a:p>
                  </a:txBody>
                  <a:tcPr>
                    <a:solidFill>
                      <a:srgbClr val="EAEFF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If you are having problems, do the following to troubleshoot your installation:</a:t>
                      </a:r>
                    </a:p>
                  </a:txBody>
                  <a:tcPr>
                    <a:solidFill>
                      <a:srgbClr val="EAEFF9"/>
                    </a:solidFill>
                  </a:tcPr>
                </a:tc>
                <a:extLst>
                  <a:ext uri="{0D108BD9-81ED-4DB2-BD59-A6C34878D82A}">
                    <a16:rowId xmlns:a16="http://schemas.microsoft.com/office/drawing/2014/main" val="10002"/>
                  </a:ext>
                </a:extLst>
              </a:tr>
              <a:tr h="370840">
                <a:tc>
                  <a:txBody>
                    <a:bodyPr/>
                    <a:lstStyle/>
                    <a:p>
                      <a:endParaRPr lang="en-US" sz="1400" dirty="0"/>
                    </a:p>
                  </a:txBody>
                  <a:tcPr>
                    <a:solidFill>
                      <a:srgbClr val="EAEFF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3 - </a:t>
                      </a:r>
                      <a:r>
                        <a:rPr lang="en-US" sz="1400" b="1" dirty="0"/>
                        <a:t>System beeps regularly, nothing is shown on the screen and it doesn't start</a:t>
                      </a:r>
                      <a:r>
                        <a:rPr lang="en-US" sz="140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sz="1400" dirty="0"/>
                        <a:t>Flashing the BIOS</a:t>
                      </a:r>
                      <a:r>
                        <a:rPr lang="en-US" sz="1400" baseline="0" dirty="0"/>
                        <a:t> </a:t>
                      </a:r>
                      <a:r>
                        <a:rPr lang="en-US" sz="1400" dirty="0"/>
                        <a:t>is often required to upgrade system components that are part of the motherboard, such as to</a:t>
                      </a:r>
                      <a:r>
                        <a:rPr lang="en-US" sz="1400" baseline="0" dirty="0"/>
                        <a:t> </a:t>
                      </a:r>
                      <a:r>
                        <a:rPr lang="en-US" sz="1400" dirty="0"/>
                        <a:t>upgrade to a faster processor. </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endParaRPr lang="en-US" sz="1400" dirty="0"/>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sz="1400" dirty="0"/>
                        <a:t>If the motherboard lists the processor as supported but it is not correctly recognized, update the BIOS to the latest version. </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endParaRPr lang="en-US" sz="1400" dirty="0"/>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sz="1400" dirty="0"/>
                        <a:t>Press F8 while booting to enter the advanced boot menu when Windows loads. </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endParaRPr lang="en-US" sz="1400" dirty="0"/>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sz="1400" dirty="0"/>
                        <a:t>However, this option assumes the BIOS has loaded correctly and the computer passed the POST tests. </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endParaRPr lang="en-US" sz="1400" dirty="0"/>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sz="1400" dirty="0"/>
                        <a:t>Replacing the motherboard is likely not required as the motherboard was working correctly and the documentation states the CPU is</a:t>
                      </a:r>
                      <a:r>
                        <a:rPr lang="en-US" sz="1400" baseline="0" dirty="0"/>
                        <a:t> </a:t>
                      </a:r>
                      <a:r>
                        <a:rPr lang="en-US" sz="1400" dirty="0"/>
                        <a:t>compatible with the motherboard. </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endParaRPr lang="en-US" sz="1400" dirty="0"/>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sz="1400" dirty="0"/>
                        <a:t>Only replace the CPU after you have determined that it is faulty.</a:t>
                      </a:r>
                    </a:p>
                    <a:p>
                      <a:endParaRPr lang="en-US" sz="1400" dirty="0"/>
                    </a:p>
                  </a:txBody>
                  <a:tcPr>
                    <a:solidFill>
                      <a:srgbClr val="EAEFF9"/>
                    </a:solidFill>
                  </a:tcPr>
                </a:tc>
                <a:extLst>
                  <a:ext uri="{0D108BD9-81ED-4DB2-BD59-A6C34878D82A}">
                    <a16:rowId xmlns:a16="http://schemas.microsoft.com/office/drawing/2014/main" val="10003"/>
                  </a:ext>
                </a:extLst>
              </a:tr>
            </a:tbl>
          </a:graphicData>
        </a:graphic>
      </p:graphicFrame>
      <p:pic>
        <p:nvPicPr>
          <p:cNvPr id="5" name="Picture 4"/>
          <p:cNvPicPr>
            <a:picLocks noChangeAspect="1"/>
          </p:cNvPicPr>
          <p:nvPr/>
        </p:nvPicPr>
        <p:blipFill>
          <a:blip r:embed="rId2"/>
          <a:stretch>
            <a:fillRect/>
          </a:stretch>
        </p:blipFill>
        <p:spPr>
          <a:xfrm>
            <a:off x="9246327" y="3582445"/>
            <a:ext cx="2699538" cy="2022048"/>
          </a:xfrm>
          <a:prstGeom prst="rect">
            <a:avLst/>
          </a:prstGeom>
        </p:spPr>
      </p:pic>
      <p:pic>
        <p:nvPicPr>
          <p:cNvPr id="7" name="Picture 6"/>
          <p:cNvPicPr>
            <a:picLocks noChangeAspect="1"/>
          </p:cNvPicPr>
          <p:nvPr/>
        </p:nvPicPr>
        <p:blipFill>
          <a:blip r:embed="rId3"/>
          <a:stretch>
            <a:fillRect/>
          </a:stretch>
        </p:blipFill>
        <p:spPr>
          <a:xfrm>
            <a:off x="9246327" y="1469561"/>
            <a:ext cx="2699538" cy="1796420"/>
          </a:xfrm>
          <a:prstGeom prst="rect">
            <a:avLst/>
          </a:prstGeom>
        </p:spPr>
      </p:pic>
    </p:spTree>
    <p:extLst>
      <p:ext uri="{BB962C8B-B14F-4D97-AF65-F5344CB8AC3E}">
        <p14:creationId xmlns:p14="http://schemas.microsoft.com/office/powerpoint/2010/main" val="6626442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40490" y="125667"/>
            <a:ext cx="4779193" cy="523220"/>
          </a:xfrm>
          <a:prstGeom prst="rect">
            <a:avLst/>
          </a:prstGeom>
          <a:noFill/>
        </p:spPr>
        <p:txBody>
          <a:bodyPr wrap="none" rtlCol="0">
            <a:spAutoFit/>
          </a:bodyPr>
          <a:lstStyle/>
          <a:p>
            <a:r>
              <a:rPr lang="en-US" sz="2800" b="1"/>
              <a:t>3.6 Processor Troubleshooting:</a:t>
            </a:r>
            <a:endParaRPr lang="en-US" sz="2800" b="1" dirty="0"/>
          </a:p>
        </p:txBody>
      </p:sp>
      <p:graphicFrame>
        <p:nvGraphicFramePr>
          <p:cNvPr id="2" name="Table 1"/>
          <p:cNvGraphicFramePr>
            <a:graphicFrameLocks noGrp="1"/>
          </p:cNvGraphicFramePr>
          <p:nvPr>
            <p:extLst>
              <p:ext uri="{D42A27DB-BD31-4B8C-83A1-F6EECF244321}">
                <p14:modId xmlns:p14="http://schemas.microsoft.com/office/powerpoint/2010/main" val="456604805"/>
              </p:ext>
            </p:extLst>
          </p:nvPr>
        </p:nvGraphicFramePr>
        <p:xfrm>
          <a:off x="3719484" y="635000"/>
          <a:ext cx="8128000" cy="564388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Symptoms of a failed or failing CPU include:</a:t>
                      </a:r>
                    </a:p>
                  </a:txBody>
                  <a:tcPr/>
                </a:tc>
                <a:extLst>
                  <a:ext uri="{0D108BD9-81ED-4DB2-BD59-A6C34878D82A}">
                    <a16:rowId xmlns:a16="http://schemas.microsoft.com/office/drawing/2014/main" val="10000"/>
                  </a:ext>
                </a:extLst>
              </a:tr>
              <a:tr h="370840">
                <a:tc>
                  <a:txBody>
                    <a:bodyPr/>
                    <a:lstStyle/>
                    <a:p>
                      <a:pPr marL="285750" lvl="0" indent="-285750">
                        <a:buFont typeface="Courier New" charset="0"/>
                        <a:buChar char="o"/>
                      </a:pPr>
                      <a:r>
                        <a:rPr lang="en-US" sz="1400" dirty="0"/>
                        <a:t>System will not boot.</a:t>
                      </a:r>
                    </a:p>
                    <a:p>
                      <a:pPr marL="285750" lvl="0" indent="-285750">
                        <a:buFont typeface="Courier New" charset="0"/>
                        <a:buChar char="o"/>
                      </a:pPr>
                      <a:r>
                        <a:rPr lang="en-US" sz="1400" dirty="0"/>
                        <a:t>System boots, but the operating system fails to load.</a:t>
                      </a:r>
                    </a:p>
                    <a:p>
                      <a:pPr marL="285750" lvl="0" indent="-285750">
                        <a:buFont typeface="Courier New" charset="0"/>
                        <a:buChar char="o"/>
                      </a:pPr>
                      <a:r>
                        <a:rPr lang="en-US" sz="1400" dirty="0"/>
                        <a:t>System has POST parity problems with a number of devices.</a:t>
                      </a:r>
                    </a:p>
                    <a:p>
                      <a:pPr marL="285750" lvl="0" indent="-285750">
                        <a:buFont typeface="Courier New" charset="0"/>
                        <a:buChar char="o"/>
                      </a:pPr>
                      <a:r>
                        <a:rPr lang="en-US" sz="1400" dirty="0"/>
                        <a:t>System locks up shortly after startup:</a:t>
                      </a:r>
                    </a:p>
                    <a:p>
                      <a:endParaRPr lang="en-US" sz="1400" dirty="0"/>
                    </a:p>
                  </a:txBody>
                  <a:tcPr/>
                </a:tc>
                <a:extLst>
                  <a:ext uri="{0D108BD9-81ED-4DB2-BD59-A6C34878D82A}">
                    <a16:rowId xmlns:a16="http://schemas.microsoft.com/office/drawing/2014/main" val="10001"/>
                  </a:ext>
                </a:extLst>
              </a:tr>
              <a:tr h="370840">
                <a:tc>
                  <a:txBody>
                    <a:bodyPr/>
                    <a:lstStyle/>
                    <a:p>
                      <a:pPr marL="800100" marR="0" lvl="1" indent="-342900" algn="l" defTabSz="914400" rtl="0" eaLnBrk="1" fontAlgn="auto" latinLnBrk="0" hangingPunct="1">
                        <a:lnSpc>
                          <a:spcPct val="100000"/>
                        </a:lnSpc>
                        <a:spcBef>
                          <a:spcPts val="0"/>
                        </a:spcBef>
                        <a:spcAft>
                          <a:spcPts val="0"/>
                        </a:spcAft>
                        <a:buClrTx/>
                        <a:buSzTx/>
                        <a:buFont typeface="+mj-lt"/>
                        <a:buAutoNum type="alphaUcPeriod"/>
                        <a:tabLst/>
                        <a:defRPr/>
                      </a:pPr>
                      <a:r>
                        <a:rPr lang="en-US" sz="1400" dirty="0"/>
                        <a:t>This symptom is possibly thermal issue. Check for this problem by shutting down, letting the system cool off,</a:t>
                      </a:r>
                      <a:r>
                        <a:rPr lang="en-US" sz="1400" baseline="0" dirty="0"/>
                        <a:t> </a:t>
                      </a:r>
                      <a:r>
                        <a:rPr lang="en-US" sz="1400" dirty="0"/>
                        <a:t>and restarting the computer to verify whether the problem repeats itself. Check the following if overheating</a:t>
                      </a:r>
                      <a:r>
                        <a:rPr lang="en-US" sz="1400" baseline="0" dirty="0"/>
                        <a:t> </a:t>
                      </a:r>
                      <a:r>
                        <a:rPr lang="en-US" sz="1400" dirty="0"/>
                        <a:t>seems to be the problem:</a:t>
                      </a:r>
                    </a:p>
                    <a:p>
                      <a:pPr marL="800100" marR="0" lvl="1" indent="-342900" algn="l" defTabSz="914400" rtl="0" eaLnBrk="1" fontAlgn="auto" latinLnBrk="0" hangingPunct="1">
                        <a:lnSpc>
                          <a:spcPct val="100000"/>
                        </a:lnSpc>
                        <a:spcBef>
                          <a:spcPts val="0"/>
                        </a:spcBef>
                        <a:spcAft>
                          <a:spcPts val="0"/>
                        </a:spcAft>
                        <a:buClrTx/>
                        <a:buSzTx/>
                        <a:buFont typeface="+mj-lt"/>
                        <a:buAutoNum type="alphaUcPeriod"/>
                        <a:tabLst/>
                        <a:defRPr/>
                      </a:pPr>
                      <a:endParaRPr lang="en-US" sz="1400" dirty="0"/>
                    </a:p>
                  </a:txBody>
                  <a:tcPr/>
                </a:tc>
                <a:extLst>
                  <a:ext uri="{0D108BD9-81ED-4DB2-BD59-A6C34878D82A}">
                    <a16:rowId xmlns:a16="http://schemas.microsoft.com/office/drawing/2014/main" val="10002"/>
                  </a:ext>
                </a:extLst>
              </a:tr>
              <a:tr h="370840">
                <a:tc>
                  <a:txBody>
                    <a:bodyPr/>
                    <a:lstStyle/>
                    <a:p>
                      <a:pPr marL="1257300" lvl="2" indent="-342900">
                        <a:buFont typeface="+mj-lt"/>
                        <a:buAutoNum type="arabicPeriod"/>
                      </a:pPr>
                      <a:r>
                        <a:rPr lang="en-US" sz="1400" dirty="0"/>
                        <a:t>Check the heatsink and fan for placement and condition.</a:t>
                      </a:r>
                    </a:p>
                    <a:p>
                      <a:pPr marL="1257300" lvl="2" indent="-342900">
                        <a:buFont typeface="+mj-lt"/>
                        <a:buAutoNum type="arabicPeriod"/>
                      </a:pPr>
                      <a:endParaRPr lang="en-US" sz="1400" dirty="0"/>
                    </a:p>
                    <a:p>
                      <a:pPr marL="1257300" lvl="2" indent="-342900">
                        <a:buFont typeface="+mj-lt"/>
                        <a:buAutoNum type="arabicPeriod"/>
                      </a:pPr>
                      <a:r>
                        <a:rPr lang="en-US" sz="1400" dirty="0"/>
                        <a:t>Verify that thermal paste or a thermal pad has been used between the processor and the heat sink.</a:t>
                      </a:r>
                    </a:p>
                    <a:p>
                      <a:pPr marL="1257300" lvl="2" indent="-342900">
                        <a:buFont typeface="+mj-lt"/>
                        <a:buAutoNum type="arabicPeriod"/>
                      </a:pPr>
                      <a:endParaRPr lang="en-US" sz="1400" dirty="0"/>
                    </a:p>
                    <a:p>
                      <a:pPr marL="1257300" lvl="2" indent="-342900">
                        <a:buFont typeface="+mj-lt"/>
                        <a:buAutoNum type="arabicPeriod"/>
                      </a:pPr>
                      <a:r>
                        <a:rPr lang="en-US" sz="1400" dirty="0"/>
                        <a:t>Ensure the heatsink is firmly attached to the CPU.</a:t>
                      </a:r>
                    </a:p>
                    <a:p>
                      <a:pPr marL="1257300" lvl="2" indent="-342900">
                        <a:buFont typeface="+mj-lt"/>
                        <a:buAutoNum type="arabicPeriod"/>
                      </a:pPr>
                      <a:endParaRPr lang="en-US" sz="1400" dirty="0"/>
                    </a:p>
                    <a:p>
                      <a:pPr marL="1257300" lvl="2" indent="-342900">
                        <a:buFont typeface="+mj-lt"/>
                        <a:buAutoNum type="arabicPeriod"/>
                      </a:pPr>
                      <a:r>
                        <a:rPr lang="en-US" sz="1400" dirty="0"/>
                        <a:t>Verify that the CPU is properly seated in its socket.</a:t>
                      </a:r>
                    </a:p>
                    <a:p>
                      <a:pPr marL="1257300" lvl="2" indent="-342900">
                        <a:buFont typeface="+mj-lt"/>
                        <a:buAutoNum type="arabicPeriod"/>
                      </a:pPr>
                      <a:endParaRPr lang="en-US" sz="1400" dirty="0"/>
                    </a:p>
                    <a:p>
                      <a:pPr marL="1257300" lvl="2" indent="-342900">
                        <a:buFont typeface="+mj-lt"/>
                        <a:buAutoNum type="arabicPeriod"/>
                      </a:pPr>
                      <a:r>
                        <a:rPr lang="en-US" sz="1400" dirty="0"/>
                        <a:t>Make sure system case fans are working and that the case and expansion slots are in place.</a:t>
                      </a:r>
                    </a:p>
                    <a:p>
                      <a:pPr marL="1257300" lvl="2" indent="-342900">
                        <a:buFont typeface="+mj-lt"/>
                        <a:buAutoNum type="arabicPeriod"/>
                      </a:pPr>
                      <a:endParaRPr lang="en-US" sz="1400" dirty="0"/>
                    </a:p>
                  </a:txBody>
                  <a:tcPr/>
                </a:tc>
                <a:extLst>
                  <a:ext uri="{0D108BD9-81ED-4DB2-BD59-A6C34878D82A}">
                    <a16:rowId xmlns:a16="http://schemas.microsoft.com/office/drawing/2014/main" val="10003"/>
                  </a:ext>
                </a:extLst>
              </a:tr>
              <a:tr h="370840">
                <a:tc>
                  <a:txBody>
                    <a:bodyPr/>
                    <a:lstStyle/>
                    <a:p>
                      <a:pPr marL="800100" marR="0" lvl="3" indent="-342900" algn="l" defTabSz="914400" rtl="0" eaLnBrk="1" fontAlgn="auto" latinLnBrk="0" hangingPunct="1">
                        <a:lnSpc>
                          <a:spcPct val="100000"/>
                        </a:lnSpc>
                        <a:spcBef>
                          <a:spcPts val="0"/>
                        </a:spcBef>
                        <a:spcAft>
                          <a:spcPts val="0"/>
                        </a:spcAft>
                        <a:buClrTx/>
                        <a:buSzTx/>
                        <a:buFont typeface="+mj-lt"/>
                        <a:buAutoNum type="alphaUcPeriod" startAt="2"/>
                        <a:tabLst/>
                        <a:defRPr/>
                      </a:pPr>
                      <a:r>
                        <a:rPr lang="en-US" sz="1400" dirty="0"/>
                        <a:t>If the computer is not overheating but has this symptom, the problem could be the clock or system timers in</a:t>
                      </a:r>
                      <a:r>
                        <a:rPr lang="en-US" sz="1400" baseline="0" dirty="0"/>
                        <a:t> </a:t>
                      </a:r>
                      <a:r>
                        <a:rPr lang="en-US" sz="1400" dirty="0"/>
                        <a:t>the BIOS/UEFI are set incorrectly.</a:t>
                      </a:r>
                    </a:p>
                    <a:p>
                      <a:pPr marL="342900" indent="-342900">
                        <a:buFont typeface="+mj-lt"/>
                        <a:buAutoNum type="alphaUcPeriod"/>
                      </a:pPr>
                      <a:endParaRPr lang="en-US" sz="1400" dirty="0"/>
                    </a:p>
                  </a:txBody>
                  <a:tcPr/>
                </a:tc>
                <a:extLst>
                  <a:ext uri="{0D108BD9-81ED-4DB2-BD59-A6C34878D82A}">
                    <a16:rowId xmlns:a16="http://schemas.microsoft.com/office/drawing/2014/main" val="10004"/>
                  </a:ext>
                </a:extLst>
              </a:tr>
            </a:tbl>
          </a:graphicData>
        </a:graphic>
      </p:graphicFrame>
      <p:pic>
        <p:nvPicPr>
          <p:cNvPr id="5" name="Picture 4"/>
          <p:cNvPicPr>
            <a:picLocks noChangeAspect="1"/>
          </p:cNvPicPr>
          <p:nvPr/>
        </p:nvPicPr>
        <p:blipFill>
          <a:blip r:embed="rId2"/>
          <a:stretch>
            <a:fillRect/>
          </a:stretch>
        </p:blipFill>
        <p:spPr>
          <a:xfrm>
            <a:off x="269681" y="4090000"/>
            <a:ext cx="3289300" cy="2188880"/>
          </a:xfrm>
          <a:prstGeom prst="rect">
            <a:avLst/>
          </a:prstGeom>
        </p:spPr>
      </p:pic>
      <p:pic>
        <p:nvPicPr>
          <p:cNvPr id="6" name="Picture 5"/>
          <p:cNvPicPr>
            <a:picLocks noChangeAspect="1"/>
          </p:cNvPicPr>
          <p:nvPr/>
        </p:nvPicPr>
        <p:blipFill>
          <a:blip r:embed="rId3"/>
          <a:stretch>
            <a:fillRect/>
          </a:stretch>
        </p:blipFill>
        <p:spPr>
          <a:xfrm>
            <a:off x="269681" y="1453018"/>
            <a:ext cx="3275186" cy="2443793"/>
          </a:xfrm>
          <a:prstGeom prst="rect">
            <a:avLst/>
          </a:prstGeom>
        </p:spPr>
      </p:pic>
    </p:spTree>
    <p:extLst>
      <p:ext uri="{BB962C8B-B14F-4D97-AF65-F5344CB8AC3E}">
        <p14:creationId xmlns:p14="http://schemas.microsoft.com/office/powerpoint/2010/main" val="17955567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6460" y="109041"/>
            <a:ext cx="6587573" cy="523220"/>
          </a:xfrm>
          <a:prstGeom prst="rect">
            <a:avLst/>
          </a:prstGeom>
          <a:noFill/>
        </p:spPr>
        <p:txBody>
          <a:bodyPr wrap="none" rtlCol="0">
            <a:spAutoFit/>
          </a:bodyPr>
          <a:lstStyle/>
          <a:p>
            <a:r>
              <a:rPr lang="en-US" sz="2800" b="1"/>
              <a:t>3.6 Processor Troubleshooting: (continued)</a:t>
            </a:r>
            <a:endParaRPr lang="en-US" sz="2800" b="1" dirty="0"/>
          </a:p>
        </p:txBody>
      </p:sp>
      <p:graphicFrame>
        <p:nvGraphicFramePr>
          <p:cNvPr id="2" name="Table 1"/>
          <p:cNvGraphicFramePr>
            <a:graphicFrameLocks noGrp="1"/>
          </p:cNvGraphicFramePr>
          <p:nvPr>
            <p:extLst>
              <p:ext uri="{D42A27DB-BD31-4B8C-83A1-F6EECF244321}">
                <p14:modId xmlns:p14="http://schemas.microsoft.com/office/powerpoint/2010/main" val="786257180"/>
              </p:ext>
            </p:extLst>
          </p:nvPr>
        </p:nvGraphicFramePr>
        <p:xfrm>
          <a:off x="423237" y="632261"/>
          <a:ext cx="8128000" cy="579628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0000"/>
                    </a:ext>
                  </a:extLst>
                </a:gridCol>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Symptoms of a failed or failing CPU include:</a:t>
                      </a:r>
                    </a:p>
                  </a:txBody>
                  <a:tcPr/>
                </a:tc>
                <a:extLst>
                  <a:ext uri="{0D108BD9-81ED-4DB2-BD59-A6C34878D82A}">
                    <a16:rowId xmlns:a16="http://schemas.microsoft.com/office/drawing/2014/main" val="10000"/>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charset="0"/>
                        <a:buChar char="o"/>
                        <a:tabLst/>
                        <a:defRPr/>
                      </a:pPr>
                      <a:r>
                        <a:rPr lang="en-US" dirty="0"/>
                        <a:t>System sounds a POST beep code indicating a CPU fault upon boot:</a:t>
                      </a:r>
                    </a:p>
                  </a:txBody>
                  <a:tcPr/>
                </a:tc>
                <a:extLst>
                  <a:ext uri="{0D108BD9-81ED-4DB2-BD59-A6C34878D82A}">
                    <a16:rowId xmlns:a16="http://schemas.microsoft.com/office/drawing/2014/main" val="10001"/>
                  </a:ext>
                </a:extLst>
              </a:tr>
              <a:tr h="370840">
                <a:tc>
                  <a:txBody>
                    <a:bodyPr/>
                    <a:lstStyle/>
                    <a:p>
                      <a:pPr marL="800100" lvl="1" indent="-342900">
                        <a:buFont typeface="+mj-lt"/>
                        <a:buAutoNum type="arabicPeriod"/>
                      </a:pPr>
                      <a:r>
                        <a:rPr lang="en-US" dirty="0"/>
                        <a:t>Verify that the CPU is receiving sufficient power by checking the power</a:t>
                      </a:r>
                      <a:r>
                        <a:rPr lang="en-US" baseline="0" dirty="0"/>
                        <a:t> </a:t>
                      </a:r>
                      <a:r>
                        <a:rPr lang="en-US" dirty="0"/>
                        <a:t>outputs.</a:t>
                      </a:r>
                      <a:endParaRPr lang="en-US" sz="2000" dirty="0"/>
                    </a:p>
                    <a:p>
                      <a:pPr marL="800100" lvl="1" indent="-342900">
                        <a:buFont typeface="+mj-lt"/>
                        <a:buAutoNum type="arabicPeriod"/>
                      </a:pPr>
                      <a:r>
                        <a:rPr lang="en-US" dirty="0"/>
                        <a:t>If these are good, replace the CPU.</a:t>
                      </a:r>
                      <a:endParaRPr lang="en-US" sz="2000" dirty="0"/>
                    </a:p>
                    <a:p>
                      <a:pPr marL="800100" lvl="1" indent="-342900">
                        <a:buFont typeface="+mj-lt"/>
                        <a:buAutoNum type="arabicPeriod"/>
                      </a:pPr>
                      <a:r>
                        <a:rPr lang="en-US" dirty="0"/>
                        <a:t>If the fault remains, the problem is with the motherboard.</a:t>
                      </a:r>
                    </a:p>
                    <a:p>
                      <a:endParaRPr lang="en-US" dirty="0"/>
                    </a:p>
                  </a:txBody>
                  <a:tcPr/>
                </a:tc>
                <a:extLst>
                  <a:ext uri="{0D108BD9-81ED-4DB2-BD59-A6C34878D82A}">
                    <a16:rowId xmlns:a16="http://schemas.microsoft.com/office/drawing/2014/main" val="10002"/>
                  </a:ext>
                </a:extLst>
              </a:tr>
              <a:tr h="370840">
                <a:tc>
                  <a:txBody>
                    <a:bodyPr/>
                    <a:lstStyle/>
                    <a:p>
                      <a:pPr marL="285750" lvl="0" indent="-285750">
                        <a:buFont typeface="Courier New" charset="0"/>
                        <a:buChar char="o"/>
                      </a:pPr>
                      <a:r>
                        <a:rPr lang="en-US" dirty="0"/>
                        <a:t>System crashes on startup or when running a software application or certain group of applications:</a:t>
                      </a:r>
                    </a:p>
                  </a:txBody>
                  <a:tcPr/>
                </a:tc>
                <a:extLst>
                  <a:ext uri="{0D108BD9-81ED-4DB2-BD59-A6C34878D82A}">
                    <a16:rowId xmlns:a16="http://schemas.microsoft.com/office/drawing/2014/main" val="10003"/>
                  </a:ext>
                </a:extLst>
              </a:tr>
              <a:tr h="370840">
                <a:tc>
                  <a:txBody>
                    <a:bodyPr/>
                    <a:lstStyle/>
                    <a:p>
                      <a:pPr marL="800100" lvl="1" indent="-342900">
                        <a:buFont typeface="+mj-lt"/>
                        <a:buAutoNum type="arabicPeriod"/>
                      </a:pPr>
                      <a:r>
                        <a:rPr lang="en-US" dirty="0"/>
                        <a:t>Run repetitive tests using diagnostic software.</a:t>
                      </a:r>
                      <a:endParaRPr lang="en-US" sz="2000" dirty="0"/>
                    </a:p>
                    <a:p>
                      <a:pPr marL="800100" lvl="1" indent="-342900">
                        <a:buFont typeface="+mj-lt"/>
                        <a:buAutoNum type="arabicPeriod"/>
                      </a:pPr>
                      <a:r>
                        <a:rPr lang="en-US" dirty="0"/>
                        <a:t>After replacing a seemingly faulty CPU and the symptom remains, run similar tests on the motherboard and chipset.</a:t>
                      </a:r>
                      <a:endParaRPr lang="en-US" sz="2000" dirty="0"/>
                    </a:p>
                    <a:p>
                      <a:pPr marL="800100" lvl="1" indent="-342900">
                        <a:buFont typeface="+mj-lt"/>
                        <a:buAutoNum type="arabicPeriod"/>
                      </a:pPr>
                      <a:r>
                        <a:rPr lang="en-US" dirty="0"/>
                        <a:t>Do not forget to check for a corrupt file in the software.</a:t>
                      </a:r>
                      <a:endParaRPr lang="en-US" sz="2000" dirty="0"/>
                    </a:p>
                    <a:p>
                      <a:endParaRPr lang="en-US" dirty="0"/>
                    </a:p>
                  </a:txBody>
                  <a:tcPr/>
                </a:tc>
                <a:extLst>
                  <a:ext uri="{0D108BD9-81ED-4DB2-BD59-A6C34878D82A}">
                    <a16:rowId xmlns:a16="http://schemas.microsoft.com/office/drawing/2014/main" val="10004"/>
                  </a:ext>
                </a:extLst>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a:t>Note: </a:t>
                      </a:r>
                      <a:r>
                        <a:rPr lang="en-US" i="1" dirty="0"/>
                        <a:t>If the computer boots, but the processor is running at less than its rated speed, check for incorrectly set motherboard settings or use the BIOS/UEFI to set the appropriate CPU speed. If you cannot set the correct speed, try updating the BIOS with the latest version.</a:t>
                      </a:r>
                    </a:p>
                    <a:p>
                      <a:endParaRPr lang="en-US" dirty="0"/>
                    </a:p>
                  </a:txBody>
                  <a:tcPr/>
                </a:tc>
                <a:extLst>
                  <a:ext uri="{0D108BD9-81ED-4DB2-BD59-A6C34878D82A}">
                    <a16:rowId xmlns:a16="http://schemas.microsoft.com/office/drawing/2014/main" val="10005"/>
                  </a:ext>
                </a:extLst>
              </a:tr>
            </a:tbl>
          </a:graphicData>
        </a:graphic>
      </p:graphicFrame>
      <p:pic>
        <p:nvPicPr>
          <p:cNvPr id="5" name="Picture 4"/>
          <p:cNvPicPr>
            <a:picLocks noChangeAspect="1"/>
          </p:cNvPicPr>
          <p:nvPr/>
        </p:nvPicPr>
        <p:blipFill>
          <a:blip r:embed="rId2"/>
          <a:stretch>
            <a:fillRect/>
          </a:stretch>
        </p:blipFill>
        <p:spPr>
          <a:xfrm>
            <a:off x="8786493" y="632261"/>
            <a:ext cx="1653706" cy="1238683"/>
          </a:xfrm>
          <a:prstGeom prst="rect">
            <a:avLst/>
          </a:prstGeom>
        </p:spPr>
      </p:pic>
      <p:pic>
        <p:nvPicPr>
          <p:cNvPr id="7" name="Picture 6"/>
          <p:cNvPicPr>
            <a:picLocks noChangeAspect="1"/>
          </p:cNvPicPr>
          <p:nvPr/>
        </p:nvPicPr>
        <p:blipFill>
          <a:blip r:embed="rId3"/>
          <a:stretch>
            <a:fillRect/>
          </a:stretch>
        </p:blipFill>
        <p:spPr>
          <a:xfrm>
            <a:off x="8786493" y="4359057"/>
            <a:ext cx="3189977" cy="2069483"/>
          </a:xfrm>
          <a:prstGeom prst="rect">
            <a:avLst/>
          </a:prstGeom>
        </p:spPr>
      </p:pic>
      <p:pic>
        <p:nvPicPr>
          <p:cNvPr id="8" name="Picture 7"/>
          <p:cNvPicPr>
            <a:picLocks noChangeAspect="1"/>
          </p:cNvPicPr>
          <p:nvPr/>
        </p:nvPicPr>
        <p:blipFill>
          <a:blip r:embed="rId4"/>
          <a:stretch>
            <a:fillRect/>
          </a:stretch>
        </p:blipFill>
        <p:spPr>
          <a:xfrm>
            <a:off x="8786493" y="2041741"/>
            <a:ext cx="3225643" cy="2146519"/>
          </a:xfrm>
          <a:prstGeom prst="rect">
            <a:avLst/>
          </a:prstGeom>
        </p:spPr>
      </p:pic>
      <p:pic>
        <p:nvPicPr>
          <p:cNvPr id="11" name="Picture 10"/>
          <p:cNvPicPr>
            <a:picLocks noChangeAspect="1"/>
          </p:cNvPicPr>
          <p:nvPr/>
        </p:nvPicPr>
        <p:blipFill>
          <a:blip r:embed="rId5"/>
          <a:stretch>
            <a:fillRect/>
          </a:stretch>
        </p:blipFill>
        <p:spPr>
          <a:xfrm>
            <a:off x="10496116" y="632260"/>
            <a:ext cx="1499778" cy="1238683"/>
          </a:xfrm>
          <a:prstGeom prst="rect">
            <a:avLst/>
          </a:prstGeom>
        </p:spPr>
      </p:pic>
    </p:spTree>
    <p:extLst>
      <p:ext uri="{BB962C8B-B14F-4D97-AF65-F5344CB8AC3E}">
        <p14:creationId xmlns:p14="http://schemas.microsoft.com/office/powerpoint/2010/main" val="17084378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666415-1069-4AB5-8194-7CCB077597B7}"/>
              </a:ext>
            </a:extLst>
          </p:cNvPr>
          <p:cNvSpPr>
            <a:spLocks noGrp="1"/>
          </p:cNvSpPr>
          <p:nvPr>
            <p:ph type="sldNum" sz="quarter" idx="12"/>
          </p:nvPr>
        </p:nvSpPr>
        <p:spPr/>
        <p:txBody>
          <a:bodyPr/>
          <a:lstStyle/>
          <a:p>
            <a:fld id="{532327B0-9D17-47B2-924E-9AE43063FE29}" type="slidenum">
              <a:rPr lang="en-US" smtClean="0"/>
              <a:pPr/>
              <a:t>63</a:t>
            </a:fld>
            <a:endParaRPr lang="en-US"/>
          </a:p>
        </p:txBody>
      </p:sp>
      <p:sp>
        <p:nvSpPr>
          <p:cNvPr id="6" name="TextBox 5">
            <a:extLst>
              <a:ext uri="{FF2B5EF4-FFF2-40B4-BE49-F238E27FC236}">
                <a16:creationId xmlns:a16="http://schemas.microsoft.com/office/drawing/2014/main" id="{5B897A11-3586-446E-8C23-A445C3F5290C}"/>
              </a:ext>
            </a:extLst>
          </p:cNvPr>
          <p:cNvSpPr txBox="1"/>
          <p:nvPr/>
        </p:nvSpPr>
        <p:spPr>
          <a:xfrm>
            <a:off x="1181686" y="2827606"/>
            <a:ext cx="10172114" cy="830997"/>
          </a:xfrm>
          <a:prstGeom prst="rect">
            <a:avLst/>
          </a:prstGeom>
          <a:noFill/>
        </p:spPr>
        <p:txBody>
          <a:bodyPr wrap="square" rtlCol="0">
            <a:spAutoFit/>
          </a:bodyPr>
          <a:lstStyle/>
          <a:p>
            <a:pPr algn="ctr"/>
            <a:r>
              <a:rPr lang="en-US" sz="4800" dirty="0"/>
              <a:t>End of CIS101A Class Session 3</a:t>
            </a:r>
          </a:p>
        </p:txBody>
      </p:sp>
    </p:spTree>
    <p:extLst>
      <p:ext uri="{BB962C8B-B14F-4D97-AF65-F5344CB8AC3E}">
        <p14:creationId xmlns:p14="http://schemas.microsoft.com/office/powerpoint/2010/main" val="733511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40489" y="142294"/>
            <a:ext cx="4841262" cy="523220"/>
          </a:xfrm>
          <a:prstGeom prst="rect">
            <a:avLst/>
          </a:prstGeom>
          <a:noFill/>
        </p:spPr>
        <p:txBody>
          <a:bodyPr wrap="none" rtlCol="0">
            <a:spAutoFit/>
          </a:bodyPr>
          <a:lstStyle/>
          <a:p>
            <a:r>
              <a:rPr lang="en-US" sz="2800" b="1" dirty="0"/>
              <a:t>3.1 Motherboard Form Factors:</a:t>
            </a:r>
          </a:p>
        </p:txBody>
      </p:sp>
      <p:graphicFrame>
        <p:nvGraphicFramePr>
          <p:cNvPr id="2" name="Table 1"/>
          <p:cNvGraphicFramePr>
            <a:graphicFrameLocks noGrp="1"/>
          </p:cNvGraphicFramePr>
          <p:nvPr>
            <p:extLst>
              <p:ext uri="{D42A27DB-BD31-4B8C-83A1-F6EECF244321}">
                <p14:modId xmlns:p14="http://schemas.microsoft.com/office/powerpoint/2010/main" val="2114948192"/>
              </p:ext>
            </p:extLst>
          </p:nvPr>
        </p:nvGraphicFramePr>
        <p:xfrm>
          <a:off x="556954" y="665514"/>
          <a:ext cx="10939548" cy="5780208"/>
        </p:xfrm>
        <a:graphic>
          <a:graphicData uri="http://schemas.openxmlformats.org/drawingml/2006/table">
            <a:tbl>
              <a:tblPr firstRow="1" firstCol="1" bandRow="1">
                <a:tableStyleId>{5C22544A-7EE6-4342-B048-85BDC9FD1C3A}</a:tableStyleId>
              </a:tblPr>
              <a:tblGrid>
                <a:gridCol w="1311091">
                  <a:extLst>
                    <a:ext uri="{9D8B030D-6E8A-4147-A177-3AD203B41FA5}">
                      <a16:colId xmlns:a16="http://schemas.microsoft.com/office/drawing/2014/main" val="20000"/>
                    </a:ext>
                  </a:extLst>
                </a:gridCol>
                <a:gridCol w="7155814">
                  <a:extLst>
                    <a:ext uri="{9D8B030D-6E8A-4147-A177-3AD203B41FA5}">
                      <a16:colId xmlns:a16="http://schemas.microsoft.com/office/drawing/2014/main" val="20001"/>
                    </a:ext>
                  </a:extLst>
                </a:gridCol>
                <a:gridCol w="2472643">
                  <a:extLst>
                    <a:ext uri="{9D8B030D-6E8A-4147-A177-3AD203B41FA5}">
                      <a16:colId xmlns:a16="http://schemas.microsoft.com/office/drawing/2014/main" val="20002"/>
                    </a:ext>
                  </a:extLst>
                </a:gridCol>
              </a:tblGrid>
              <a:tr h="0">
                <a:tc>
                  <a:txBody>
                    <a:bodyPr/>
                    <a:lstStyle/>
                    <a:p>
                      <a:pPr marL="0" marR="0">
                        <a:lnSpc>
                          <a:spcPct val="107000"/>
                        </a:lnSpc>
                        <a:spcBef>
                          <a:spcPts val="375"/>
                        </a:spcBef>
                        <a:spcAft>
                          <a:spcPts val="375"/>
                        </a:spcAft>
                      </a:pPr>
                      <a:r>
                        <a:rPr lang="en-US" sz="1300" dirty="0">
                          <a:effectLst/>
                        </a:rPr>
                        <a:t>Form Factor</a:t>
                      </a:r>
                      <a:endParaRPr lang="en-US" sz="1300" dirty="0">
                        <a:effectLst/>
                        <a:latin typeface="Calibri"/>
                        <a:ea typeface="Calibri"/>
                        <a:cs typeface="Times New Roman"/>
                      </a:endParaRPr>
                    </a:p>
                  </a:txBody>
                  <a:tcPr marL="64271" marR="64271" marT="16068" marB="16068" anchor="ctr"/>
                </a:tc>
                <a:tc gridSpan="2">
                  <a:txBody>
                    <a:bodyPr/>
                    <a:lstStyle/>
                    <a:p>
                      <a:pPr marL="0" marR="0">
                        <a:lnSpc>
                          <a:spcPct val="107000"/>
                        </a:lnSpc>
                        <a:spcBef>
                          <a:spcPts val="375"/>
                        </a:spcBef>
                        <a:spcAft>
                          <a:spcPts val="375"/>
                        </a:spcAft>
                      </a:pPr>
                      <a:r>
                        <a:rPr lang="en-US" sz="1300">
                          <a:effectLst/>
                        </a:rPr>
                        <a:t>Characteristics</a:t>
                      </a:r>
                      <a:endParaRPr lang="en-US" sz="1300">
                        <a:effectLst/>
                        <a:latin typeface="Calibri"/>
                        <a:ea typeface="Calibri"/>
                        <a:cs typeface="Times New Roman"/>
                      </a:endParaRPr>
                    </a:p>
                  </a:txBody>
                  <a:tcPr marL="64271" marR="64271" marT="16068" marB="16068" anchor="ctr"/>
                </a:tc>
                <a:tc hMerge="1">
                  <a:txBody>
                    <a:bodyPr/>
                    <a:lstStyle/>
                    <a:p>
                      <a:endParaRPr lang="en-US"/>
                    </a:p>
                  </a:txBody>
                  <a:tcPr/>
                </a:tc>
                <a:extLst>
                  <a:ext uri="{0D108BD9-81ED-4DB2-BD59-A6C34878D82A}">
                    <a16:rowId xmlns:a16="http://schemas.microsoft.com/office/drawing/2014/main" val="10000"/>
                  </a:ext>
                </a:extLst>
              </a:tr>
              <a:tr h="539043">
                <a:tc rowSpan="2">
                  <a:txBody>
                    <a:bodyPr/>
                    <a:lstStyle/>
                    <a:p>
                      <a:pPr marL="0" marR="0" algn="ctr">
                        <a:lnSpc>
                          <a:spcPct val="107000"/>
                        </a:lnSpc>
                        <a:spcBef>
                          <a:spcPts val="0"/>
                        </a:spcBef>
                        <a:spcAft>
                          <a:spcPts val="0"/>
                        </a:spcAft>
                      </a:pPr>
                      <a:r>
                        <a:rPr lang="en-US" sz="1300" dirty="0">
                          <a:effectLst/>
                        </a:rPr>
                        <a:t>NLX</a:t>
                      </a:r>
                      <a:endParaRPr lang="en-US" sz="1300" dirty="0">
                        <a:effectLst/>
                        <a:latin typeface="Calibri"/>
                        <a:ea typeface="Calibri"/>
                        <a:cs typeface="Times New Roman"/>
                      </a:endParaRPr>
                    </a:p>
                  </a:txBody>
                  <a:tcPr marL="64271" marR="64271" marT="16068" marB="16068" anchor="ctr"/>
                </a:tc>
                <a:tc>
                  <a:txBody>
                    <a:bodyPr/>
                    <a:lstStyle/>
                    <a:p>
                      <a:pPr marL="0" marR="0">
                        <a:lnSpc>
                          <a:spcPct val="100000"/>
                        </a:lnSpc>
                        <a:spcBef>
                          <a:spcPts val="0"/>
                        </a:spcBef>
                        <a:spcAft>
                          <a:spcPts val="0"/>
                        </a:spcAft>
                      </a:pPr>
                      <a:r>
                        <a:rPr lang="en-US" sz="1300" dirty="0">
                          <a:effectLst/>
                        </a:rPr>
                        <a:t>NLX (new low profile extended) is an old form factor that was designed for use in slim line desktop computers. </a:t>
                      </a:r>
                    </a:p>
                  </a:txBody>
                  <a:tcPr marL="64271" marR="64271" marT="32136" marB="32136" anchor="ctr"/>
                </a:tc>
                <a:tc rowSpan="2">
                  <a:txBody>
                    <a:bodyPr/>
                    <a:lstStyle/>
                    <a:p>
                      <a:pPr marL="342900" marR="0" lvl="0" indent="-342900">
                        <a:lnSpc>
                          <a:spcPct val="100000"/>
                        </a:lnSpc>
                        <a:spcBef>
                          <a:spcPts val="0"/>
                        </a:spcBef>
                        <a:spcAft>
                          <a:spcPts val="0"/>
                        </a:spcAft>
                        <a:buSzPts val="1000"/>
                        <a:buFont typeface="Symbol"/>
                        <a:buChar char=""/>
                        <a:tabLst>
                          <a:tab pos="457200" algn="l"/>
                        </a:tabLst>
                      </a:pPr>
                      <a:endParaRPr lang="en-US" sz="1400" dirty="0">
                        <a:effectLst/>
                        <a:latin typeface="Calibri"/>
                        <a:ea typeface="Calibri"/>
                        <a:cs typeface="Times New Roman"/>
                      </a:endParaRPr>
                    </a:p>
                  </a:txBody>
                  <a:tcPr marL="64271" marR="64271" marT="32136" marB="32136" anchor="ctr"/>
                </a:tc>
                <a:extLst>
                  <a:ext uri="{0D108BD9-81ED-4DB2-BD59-A6C34878D82A}">
                    <a16:rowId xmlns:a16="http://schemas.microsoft.com/office/drawing/2014/main" val="10001"/>
                  </a:ext>
                </a:extLst>
              </a:tr>
              <a:tr h="1220856">
                <a:tc vMerge="1">
                  <a:txBody>
                    <a:bodyPr/>
                    <a:lstStyle/>
                    <a:p>
                      <a:endParaRPr lang="en-US"/>
                    </a:p>
                  </a:txBody>
                  <a:tcPr/>
                </a:tc>
                <a:tc>
                  <a:txBody>
                    <a:bodyPr/>
                    <a:lstStyle/>
                    <a:p>
                      <a:pPr marL="0" marR="0">
                        <a:lnSpc>
                          <a:spcPct val="100000"/>
                        </a:lnSpc>
                        <a:spcBef>
                          <a:spcPts val="0"/>
                        </a:spcBef>
                        <a:spcAft>
                          <a:spcPts val="0"/>
                        </a:spcAft>
                      </a:pPr>
                      <a:r>
                        <a:rPr lang="en-US" sz="1300" dirty="0">
                          <a:effectLst/>
                        </a:rPr>
                        <a:t>NLX:</a:t>
                      </a:r>
                    </a:p>
                    <a:p>
                      <a:pPr marL="0" marR="0">
                        <a:lnSpc>
                          <a:spcPct val="100000"/>
                        </a:lnSpc>
                        <a:spcBef>
                          <a:spcPts val="0"/>
                        </a:spcBef>
                        <a:spcAft>
                          <a:spcPts val="0"/>
                        </a:spcAft>
                      </a:pPr>
                      <a:endParaRPr lang="en-US" sz="13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300" dirty="0">
                          <a:effectLst/>
                        </a:rPr>
                        <a:t>Uses a detachable riser card to provide expansion slots (the motherboard itself has no expansion slots).</a:t>
                      </a:r>
                    </a:p>
                    <a:p>
                      <a:pPr marL="342900" marR="0" lvl="0" indent="-342900">
                        <a:lnSpc>
                          <a:spcPct val="100000"/>
                        </a:lnSpc>
                        <a:spcBef>
                          <a:spcPts val="0"/>
                        </a:spcBef>
                        <a:spcAft>
                          <a:spcPts val="0"/>
                        </a:spcAft>
                        <a:buSzPts val="1000"/>
                        <a:buFont typeface="Symbol"/>
                        <a:buChar char=""/>
                        <a:tabLst>
                          <a:tab pos="457200" algn="l"/>
                        </a:tabLst>
                      </a:pPr>
                      <a:endParaRPr lang="en-US" sz="13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300" dirty="0">
                          <a:effectLst/>
                        </a:rPr>
                        <a:t>Allows the motherboard so it can slide in or out of the system case easily.</a:t>
                      </a:r>
                    </a:p>
                    <a:p>
                      <a:pPr marL="342900" marR="0" lvl="0" indent="-342900">
                        <a:lnSpc>
                          <a:spcPct val="100000"/>
                        </a:lnSpc>
                        <a:spcBef>
                          <a:spcPts val="0"/>
                        </a:spcBef>
                        <a:spcAft>
                          <a:spcPts val="0"/>
                        </a:spcAft>
                        <a:buSzPts val="1000"/>
                        <a:buFont typeface="Symbol"/>
                        <a:buChar char=""/>
                        <a:tabLst>
                          <a:tab pos="457200" algn="l"/>
                        </a:tabLst>
                      </a:pPr>
                      <a:endParaRPr lang="en-US" sz="13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300" dirty="0">
                          <a:effectLst/>
                        </a:rPr>
                        <a:t>Was replaced by </a:t>
                      </a:r>
                      <a:r>
                        <a:rPr lang="en-US" sz="1300" dirty="0" err="1">
                          <a:effectLst/>
                        </a:rPr>
                        <a:t>microATX</a:t>
                      </a:r>
                      <a:r>
                        <a:rPr lang="en-US" sz="1300" dirty="0">
                          <a:effectLst/>
                        </a:rPr>
                        <a:t> and Mini-ITX.</a:t>
                      </a:r>
                    </a:p>
                    <a:p>
                      <a:pPr marL="342900" marR="0" lvl="0" indent="-342900">
                        <a:lnSpc>
                          <a:spcPct val="100000"/>
                        </a:lnSpc>
                        <a:spcBef>
                          <a:spcPts val="0"/>
                        </a:spcBef>
                        <a:spcAft>
                          <a:spcPts val="0"/>
                        </a:spcAft>
                        <a:buSzPts val="1000"/>
                        <a:buFont typeface="Symbol"/>
                        <a:buChar char=""/>
                        <a:tabLst>
                          <a:tab pos="457200" algn="l"/>
                        </a:tabLst>
                      </a:pPr>
                      <a:endParaRPr lang="en-US" sz="1300" dirty="0">
                        <a:effectLst/>
                        <a:latin typeface="Calibri"/>
                        <a:ea typeface="Calibri"/>
                        <a:cs typeface="Times New Roman"/>
                      </a:endParaRPr>
                    </a:p>
                  </a:txBody>
                  <a:tcPr marL="64271" marR="64271" marT="32136" marB="32136" anchor="ctr"/>
                </a:tc>
                <a:tc vMerge="1">
                  <a:txBody>
                    <a:bodyPr/>
                    <a:lstStyle/>
                    <a:p>
                      <a:endParaRPr lang="en-US"/>
                    </a:p>
                  </a:txBody>
                  <a:tcPr/>
                </a:tc>
                <a:extLst>
                  <a:ext uri="{0D108BD9-81ED-4DB2-BD59-A6C34878D82A}">
                    <a16:rowId xmlns:a16="http://schemas.microsoft.com/office/drawing/2014/main" val="10002"/>
                  </a:ext>
                </a:extLst>
              </a:tr>
              <a:tr h="906122">
                <a:tc rowSpan="2">
                  <a:txBody>
                    <a:bodyPr/>
                    <a:lstStyle/>
                    <a:p>
                      <a:pPr marL="0" marR="0" algn="ctr">
                        <a:lnSpc>
                          <a:spcPct val="107000"/>
                        </a:lnSpc>
                        <a:spcBef>
                          <a:spcPts val="0"/>
                        </a:spcBef>
                        <a:spcAft>
                          <a:spcPts val="0"/>
                        </a:spcAft>
                      </a:pPr>
                      <a:r>
                        <a:rPr lang="en-US" sz="1300">
                          <a:effectLst/>
                        </a:rPr>
                        <a:t>BTX</a:t>
                      </a:r>
                      <a:endParaRPr lang="en-US" sz="1300">
                        <a:effectLst/>
                        <a:latin typeface="Calibri"/>
                        <a:ea typeface="Calibri"/>
                        <a:cs typeface="Times New Roman"/>
                      </a:endParaRPr>
                    </a:p>
                  </a:txBody>
                  <a:tcPr marL="64271" marR="64271" marT="16068" marB="16068" anchor="ctr"/>
                </a:tc>
                <a:tc>
                  <a:txBody>
                    <a:bodyPr/>
                    <a:lstStyle/>
                    <a:p>
                      <a:pPr marL="0" marR="0">
                        <a:lnSpc>
                          <a:spcPct val="100000"/>
                        </a:lnSpc>
                        <a:spcBef>
                          <a:spcPts val="0"/>
                        </a:spcBef>
                        <a:spcAft>
                          <a:spcPts val="0"/>
                        </a:spcAft>
                      </a:pPr>
                      <a:r>
                        <a:rPr lang="en-US" sz="1300" dirty="0">
                          <a:effectLst/>
                        </a:rPr>
                        <a:t>The BTX (balanced technology extended) form factor was designed as a replacement for the ATX form factor. </a:t>
                      </a:r>
                    </a:p>
                    <a:p>
                      <a:pPr marL="0" marR="0">
                        <a:lnSpc>
                          <a:spcPct val="100000"/>
                        </a:lnSpc>
                        <a:spcBef>
                          <a:spcPts val="0"/>
                        </a:spcBef>
                        <a:spcAft>
                          <a:spcPts val="0"/>
                        </a:spcAft>
                      </a:pPr>
                      <a:endParaRPr lang="en-US" sz="1300" dirty="0">
                        <a:effectLst/>
                      </a:endParaRPr>
                    </a:p>
                    <a:p>
                      <a:pPr marL="0" marR="0">
                        <a:lnSpc>
                          <a:spcPct val="100000"/>
                        </a:lnSpc>
                        <a:spcBef>
                          <a:spcPts val="0"/>
                        </a:spcBef>
                        <a:spcAft>
                          <a:spcPts val="0"/>
                        </a:spcAft>
                      </a:pPr>
                      <a:r>
                        <a:rPr lang="en-US" sz="1300" dirty="0">
                          <a:effectLst/>
                        </a:rPr>
                        <a:t>However, it did not gain widespread adoption. </a:t>
                      </a:r>
                    </a:p>
                  </a:txBody>
                  <a:tcPr marL="64271" marR="64271" marT="32136" marB="32136" anchor="ctr"/>
                </a:tc>
                <a:tc rowSpan="2">
                  <a:txBody>
                    <a:bodyPr/>
                    <a:lstStyle/>
                    <a:p>
                      <a:pPr marL="0" marR="0">
                        <a:lnSpc>
                          <a:spcPct val="100000"/>
                        </a:lnSpc>
                        <a:spcBef>
                          <a:spcPts val="0"/>
                        </a:spcBef>
                        <a:spcAft>
                          <a:spcPts val="0"/>
                        </a:spcAft>
                      </a:pPr>
                      <a:endParaRPr lang="en-US" sz="1400" dirty="0">
                        <a:effectLst/>
                        <a:latin typeface="Calibri"/>
                        <a:ea typeface="Calibri"/>
                        <a:cs typeface="Times New Roman"/>
                      </a:endParaRPr>
                    </a:p>
                  </a:txBody>
                  <a:tcPr marL="64271" marR="64271" marT="32136" marB="32136" anchor="ctr"/>
                </a:tc>
                <a:extLst>
                  <a:ext uri="{0D108BD9-81ED-4DB2-BD59-A6C34878D82A}">
                    <a16:rowId xmlns:a16="http://schemas.microsoft.com/office/drawing/2014/main" val="10003"/>
                  </a:ext>
                </a:extLst>
              </a:tr>
              <a:tr h="1617096">
                <a:tc vMerge="1">
                  <a:txBody>
                    <a:bodyPr/>
                    <a:lstStyle/>
                    <a:p>
                      <a:endParaRPr lang="en-US"/>
                    </a:p>
                  </a:txBody>
                  <a:tcPr/>
                </a:tc>
                <a:tc>
                  <a:txBody>
                    <a:bodyPr/>
                    <a:lstStyle/>
                    <a:p>
                      <a:pPr marL="0" marR="0">
                        <a:lnSpc>
                          <a:spcPct val="100000"/>
                        </a:lnSpc>
                        <a:spcBef>
                          <a:spcPts val="0"/>
                        </a:spcBef>
                        <a:spcAft>
                          <a:spcPts val="0"/>
                        </a:spcAft>
                      </a:pPr>
                      <a:r>
                        <a:rPr lang="en-US" sz="1300" dirty="0">
                          <a:effectLst/>
                        </a:rPr>
                        <a:t>With BTX:</a:t>
                      </a:r>
                    </a:p>
                    <a:p>
                      <a:pPr marL="0" marR="0">
                        <a:lnSpc>
                          <a:spcPct val="100000"/>
                        </a:lnSpc>
                        <a:spcBef>
                          <a:spcPts val="0"/>
                        </a:spcBef>
                        <a:spcAft>
                          <a:spcPts val="0"/>
                        </a:spcAft>
                      </a:pPr>
                      <a:endParaRPr lang="en-US" sz="13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300" dirty="0">
                          <a:effectLst/>
                        </a:rPr>
                        <a:t>The CPU is positioned in such a way that air flow is increased.</a:t>
                      </a:r>
                    </a:p>
                    <a:p>
                      <a:pPr marL="342900" marR="0" lvl="0" indent="-342900">
                        <a:lnSpc>
                          <a:spcPct val="100000"/>
                        </a:lnSpc>
                        <a:spcBef>
                          <a:spcPts val="0"/>
                        </a:spcBef>
                        <a:spcAft>
                          <a:spcPts val="0"/>
                        </a:spcAft>
                        <a:buSzPts val="1000"/>
                        <a:buFont typeface="Symbol"/>
                        <a:buChar char=""/>
                        <a:tabLst>
                          <a:tab pos="457200" algn="l"/>
                        </a:tabLst>
                      </a:pPr>
                      <a:endParaRPr lang="en-US" sz="13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300" dirty="0">
                          <a:effectLst/>
                        </a:rPr>
                        <a:t>There is no heatsink fan. Instead, a thermal module or shroud fits over the CPU to move heat directly out of the system.</a:t>
                      </a:r>
                    </a:p>
                    <a:p>
                      <a:pPr marL="342900" marR="0" lvl="0" indent="-342900">
                        <a:lnSpc>
                          <a:spcPct val="100000"/>
                        </a:lnSpc>
                        <a:spcBef>
                          <a:spcPts val="0"/>
                        </a:spcBef>
                        <a:spcAft>
                          <a:spcPts val="0"/>
                        </a:spcAft>
                        <a:buSzPts val="1000"/>
                        <a:buFont typeface="Symbol"/>
                        <a:buChar char=""/>
                        <a:tabLst>
                          <a:tab pos="457200" algn="l"/>
                        </a:tabLst>
                      </a:pPr>
                      <a:endParaRPr lang="en-US" sz="1300" dirty="0">
                        <a:effectLst/>
                      </a:endParaRPr>
                    </a:p>
                    <a:p>
                      <a:pPr marL="342900" marR="0" lvl="0" indent="-342900">
                        <a:lnSpc>
                          <a:spcPct val="100000"/>
                        </a:lnSpc>
                        <a:spcBef>
                          <a:spcPts val="0"/>
                        </a:spcBef>
                        <a:spcAft>
                          <a:spcPts val="0"/>
                        </a:spcAft>
                        <a:buSzPts val="1000"/>
                        <a:buFont typeface="Symbol"/>
                        <a:buChar char=""/>
                        <a:tabLst>
                          <a:tab pos="457200" algn="l"/>
                        </a:tabLst>
                      </a:pPr>
                      <a:r>
                        <a:rPr lang="en-US" sz="1300" dirty="0">
                          <a:effectLst/>
                        </a:rPr>
                        <a:t>The back panel orientation and mounting location is reversed.</a:t>
                      </a:r>
                    </a:p>
                    <a:p>
                      <a:pPr marL="342900" marR="0" lvl="0" indent="-342900">
                        <a:lnSpc>
                          <a:spcPct val="100000"/>
                        </a:lnSpc>
                        <a:spcBef>
                          <a:spcPts val="0"/>
                        </a:spcBef>
                        <a:spcAft>
                          <a:spcPts val="0"/>
                        </a:spcAft>
                        <a:buSzPts val="1000"/>
                        <a:buFont typeface="Symbol"/>
                        <a:buChar char=""/>
                        <a:tabLst>
                          <a:tab pos="457200" algn="l"/>
                        </a:tabLst>
                      </a:pPr>
                      <a:endParaRPr lang="en-US" sz="1300" dirty="0">
                        <a:effectLst/>
                      </a:endParaRPr>
                    </a:p>
                    <a:p>
                      <a:pPr marL="0" marR="0">
                        <a:lnSpc>
                          <a:spcPct val="100000"/>
                        </a:lnSpc>
                        <a:spcBef>
                          <a:spcPts val="0"/>
                        </a:spcBef>
                        <a:spcAft>
                          <a:spcPts val="0"/>
                        </a:spcAft>
                      </a:pPr>
                      <a:r>
                        <a:rPr lang="en-US" sz="1300" dirty="0">
                          <a:effectLst/>
                        </a:rPr>
                        <a:t>BTX was implemented mainly by computer manufacturers such as Dell.</a:t>
                      </a:r>
                    </a:p>
                    <a:p>
                      <a:pPr marL="0" marR="0">
                        <a:lnSpc>
                          <a:spcPct val="100000"/>
                        </a:lnSpc>
                        <a:spcBef>
                          <a:spcPts val="0"/>
                        </a:spcBef>
                        <a:spcAft>
                          <a:spcPts val="0"/>
                        </a:spcAft>
                      </a:pPr>
                      <a:endParaRPr lang="en-US" sz="1300" dirty="0">
                        <a:effectLst/>
                        <a:latin typeface="Calibri"/>
                        <a:ea typeface="Calibri"/>
                        <a:cs typeface="Times New Roman"/>
                      </a:endParaRPr>
                    </a:p>
                  </a:txBody>
                  <a:tcPr marL="64271" marR="64271" marT="32136" marB="32136" anchor="ctr"/>
                </a:tc>
                <a:tc vMerge="1">
                  <a:txBody>
                    <a:bodyPr/>
                    <a:lstStyle/>
                    <a:p>
                      <a:endParaRPr lang="en-US"/>
                    </a:p>
                  </a:txBody>
                  <a:tcPr/>
                </a:tc>
                <a:extLst>
                  <a:ext uri="{0D108BD9-81ED-4DB2-BD59-A6C34878D82A}">
                    <a16:rowId xmlns:a16="http://schemas.microsoft.com/office/drawing/2014/main" val="10004"/>
                  </a:ext>
                </a:extLst>
              </a:tr>
            </a:tbl>
          </a:graphicData>
        </a:graphic>
      </p:graphicFrame>
      <p:pic>
        <p:nvPicPr>
          <p:cNvPr id="5" name="Picture 4"/>
          <p:cNvPicPr>
            <a:picLocks noChangeAspect="1"/>
          </p:cNvPicPr>
          <p:nvPr/>
        </p:nvPicPr>
        <p:blipFill>
          <a:blip r:embed="rId2"/>
          <a:stretch>
            <a:fillRect/>
          </a:stretch>
        </p:blipFill>
        <p:spPr>
          <a:xfrm>
            <a:off x="9194103" y="1012875"/>
            <a:ext cx="2066795" cy="2165757"/>
          </a:xfrm>
          <a:prstGeom prst="rect">
            <a:avLst/>
          </a:prstGeom>
        </p:spPr>
      </p:pic>
      <p:pic>
        <p:nvPicPr>
          <p:cNvPr id="6" name="Picture 5"/>
          <p:cNvPicPr>
            <a:picLocks noChangeAspect="1"/>
          </p:cNvPicPr>
          <p:nvPr/>
        </p:nvPicPr>
        <p:blipFill>
          <a:blip r:embed="rId3"/>
          <a:stretch>
            <a:fillRect/>
          </a:stretch>
        </p:blipFill>
        <p:spPr>
          <a:xfrm>
            <a:off x="9194103" y="3793612"/>
            <a:ext cx="2070431" cy="2168777"/>
          </a:xfrm>
          <a:prstGeom prst="rect">
            <a:avLst/>
          </a:prstGeom>
        </p:spPr>
      </p:pic>
    </p:spTree>
    <p:extLst>
      <p:ext uri="{BB962C8B-B14F-4D97-AF65-F5344CB8AC3E}">
        <p14:creationId xmlns:p14="http://schemas.microsoft.com/office/powerpoint/2010/main" val="660463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57561079"/>
              </p:ext>
            </p:extLst>
          </p:nvPr>
        </p:nvGraphicFramePr>
        <p:xfrm>
          <a:off x="2993721" y="943194"/>
          <a:ext cx="8760474" cy="5729808"/>
        </p:xfrm>
        <a:graphic>
          <a:graphicData uri="http://schemas.openxmlformats.org/drawingml/2006/table">
            <a:tbl>
              <a:tblPr firstRow="1" firstCol="1" bandRow="1">
                <a:tableStyleId>{5C22544A-7EE6-4342-B048-85BDC9FD1C3A}</a:tableStyleId>
              </a:tblPr>
              <a:tblGrid>
                <a:gridCol w="1026947">
                  <a:extLst>
                    <a:ext uri="{9D8B030D-6E8A-4147-A177-3AD203B41FA5}">
                      <a16:colId xmlns:a16="http://schemas.microsoft.com/office/drawing/2014/main" val="20000"/>
                    </a:ext>
                  </a:extLst>
                </a:gridCol>
                <a:gridCol w="4747479">
                  <a:extLst>
                    <a:ext uri="{9D8B030D-6E8A-4147-A177-3AD203B41FA5}">
                      <a16:colId xmlns:a16="http://schemas.microsoft.com/office/drawing/2014/main" val="20001"/>
                    </a:ext>
                  </a:extLst>
                </a:gridCol>
                <a:gridCol w="2986048">
                  <a:extLst>
                    <a:ext uri="{9D8B030D-6E8A-4147-A177-3AD203B41FA5}">
                      <a16:colId xmlns:a16="http://schemas.microsoft.com/office/drawing/2014/main" val="20002"/>
                    </a:ext>
                  </a:extLst>
                </a:gridCol>
              </a:tblGrid>
              <a:tr h="258241">
                <a:tc>
                  <a:txBody>
                    <a:bodyPr/>
                    <a:lstStyle/>
                    <a:p>
                      <a:pPr marL="0" marR="0" algn="ctr">
                        <a:lnSpc>
                          <a:spcPct val="107000"/>
                        </a:lnSpc>
                        <a:spcBef>
                          <a:spcPts val="375"/>
                        </a:spcBef>
                        <a:spcAft>
                          <a:spcPts val="375"/>
                        </a:spcAft>
                      </a:pPr>
                      <a:r>
                        <a:rPr lang="en-US" sz="1200" dirty="0">
                          <a:effectLst/>
                        </a:rPr>
                        <a:t>Type</a:t>
                      </a:r>
                      <a:endParaRPr lang="en-US" sz="1200" dirty="0">
                        <a:effectLst/>
                        <a:latin typeface="Calibri"/>
                        <a:ea typeface="Calibri"/>
                        <a:cs typeface="Times New Roman"/>
                      </a:endParaRPr>
                    </a:p>
                  </a:txBody>
                  <a:tcPr marL="125476" marR="125476" marT="31369" marB="31369" anchor="ctr"/>
                </a:tc>
                <a:tc>
                  <a:txBody>
                    <a:bodyPr/>
                    <a:lstStyle/>
                    <a:p>
                      <a:pPr marL="0" marR="0">
                        <a:lnSpc>
                          <a:spcPct val="107000"/>
                        </a:lnSpc>
                        <a:spcBef>
                          <a:spcPts val="375"/>
                        </a:spcBef>
                        <a:spcAft>
                          <a:spcPts val="375"/>
                        </a:spcAft>
                      </a:pPr>
                      <a:r>
                        <a:rPr lang="en-US" sz="1200" dirty="0">
                          <a:effectLst/>
                        </a:rPr>
                        <a:t>Description</a:t>
                      </a:r>
                      <a:endParaRPr lang="en-US" sz="1200" dirty="0">
                        <a:effectLst/>
                        <a:latin typeface="Calibri"/>
                        <a:ea typeface="Calibri"/>
                        <a:cs typeface="Times New Roman"/>
                      </a:endParaRPr>
                    </a:p>
                  </a:txBody>
                  <a:tcPr marL="125476" marR="125476" marT="31369" marB="31369" anchor="ctr"/>
                </a:tc>
                <a:tc>
                  <a:txBody>
                    <a:bodyPr/>
                    <a:lstStyle/>
                    <a:p>
                      <a:pPr marL="0" marR="0">
                        <a:lnSpc>
                          <a:spcPct val="107000"/>
                        </a:lnSpc>
                        <a:spcBef>
                          <a:spcPts val="375"/>
                        </a:spcBef>
                        <a:spcAft>
                          <a:spcPts val="375"/>
                        </a:spcAft>
                      </a:pPr>
                      <a:r>
                        <a:rPr lang="en-US" sz="1200" dirty="0">
                          <a:effectLst/>
                        </a:rPr>
                        <a:t>Compatible</a:t>
                      </a:r>
                      <a:r>
                        <a:rPr lang="en-US" sz="1200" baseline="0" dirty="0">
                          <a:effectLst/>
                        </a:rPr>
                        <a:t> with the following form factors</a:t>
                      </a:r>
                      <a:endParaRPr lang="en-US" sz="1200" dirty="0">
                        <a:effectLst/>
                        <a:latin typeface="+mn-lt"/>
                        <a:ea typeface="Calibri"/>
                        <a:cs typeface="Times New Roman"/>
                      </a:endParaRPr>
                    </a:p>
                  </a:txBody>
                  <a:tcPr marL="125476" marR="125476" marT="31369" marB="31369" anchor="ctr"/>
                </a:tc>
                <a:extLst>
                  <a:ext uri="{0D108BD9-81ED-4DB2-BD59-A6C34878D82A}">
                    <a16:rowId xmlns:a16="http://schemas.microsoft.com/office/drawing/2014/main" val="10000"/>
                  </a:ext>
                </a:extLst>
              </a:tr>
              <a:tr h="760164">
                <a:tc>
                  <a:txBody>
                    <a:bodyPr/>
                    <a:lstStyle/>
                    <a:p>
                      <a:pPr marL="0" marR="0" algn="ctr">
                        <a:lnSpc>
                          <a:spcPct val="107000"/>
                        </a:lnSpc>
                        <a:spcBef>
                          <a:spcPts val="375"/>
                        </a:spcBef>
                        <a:spcAft>
                          <a:spcPts val="375"/>
                        </a:spcAft>
                      </a:pPr>
                      <a:r>
                        <a:rPr lang="en-US" sz="1200" dirty="0">
                          <a:effectLst/>
                        </a:rPr>
                        <a:t>ATX Full-Tower</a:t>
                      </a:r>
                      <a:endParaRPr lang="en-US" sz="1200" dirty="0">
                        <a:effectLst/>
                        <a:latin typeface="Calibri"/>
                        <a:ea typeface="Calibri"/>
                        <a:cs typeface="Times New Roman"/>
                      </a:endParaRPr>
                    </a:p>
                  </a:txBody>
                  <a:tcPr marL="125476" marR="125476" marT="31369" marB="31369" anchor="ctr"/>
                </a:tc>
                <a:tc>
                  <a:txBody>
                    <a:bodyPr/>
                    <a:lstStyle/>
                    <a:p>
                      <a:pPr marL="171450" marR="0" indent="-171450" algn="l">
                        <a:lnSpc>
                          <a:spcPct val="100000"/>
                        </a:lnSpc>
                        <a:spcBef>
                          <a:spcPts val="0"/>
                        </a:spcBef>
                        <a:spcAft>
                          <a:spcPts val="0"/>
                        </a:spcAft>
                        <a:buFont typeface="Arial" charset="0"/>
                        <a:buChar char="•"/>
                      </a:pPr>
                      <a:r>
                        <a:rPr lang="en-US" sz="1200" dirty="0">
                          <a:effectLst/>
                        </a:rPr>
                        <a:t>ATX full-tower cases are the largest computer cases.</a:t>
                      </a:r>
                    </a:p>
                    <a:p>
                      <a:pPr marL="0" marR="0" indent="0" algn="l">
                        <a:lnSpc>
                          <a:spcPct val="100000"/>
                        </a:lnSpc>
                        <a:spcBef>
                          <a:spcPts val="0"/>
                        </a:spcBef>
                        <a:spcAft>
                          <a:spcPts val="0"/>
                        </a:spcAft>
                        <a:buFont typeface="Arial" charset="0"/>
                        <a:buNone/>
                      </a:pPr>
                      <a:r>
                        <a:rPr lang="en-US" sz="1200" dirty="0">
                          <a:effectLst/>
                        </a:rPr>
                        <a:t> </a:t>
                      </a:r>
                    </a:p>
                    <a:p>
                      <a:pPr marL="171450" marR="0" indent="-171450" algn="l">
                        <a:lnSpc>
                          <a:spcPct val="100000"/>
                        </a:lnSpc>
                        <a:spcBef>
                          <a:spcPts val="0"/>
                        </a:spcBef>
                        <a:spcAft>
                          <a:spcPts val="0"/>
                        </a:spcAft>
                        <a:buFont typeface="Arial" charset="0"/>
                        <a:buChar char="•"/>
                      </a:pPr>
                      <a:r>
                        <a:rPr lang="en-US" sz="1200" dirty="0">
                          <a:effectLst/>
                        </a:rPr>
                        <a:t>Full-tower cases have a lot of space for external and internal components. </a:t>
                      </a:r>
                      <a:endParaRPr lang="en-US" sz="1200" dirty="0">
                        <a:effectLst/>
                        <a:latin typeface="Calibri"/>
                        <a:ea typeface="Calibri"/>
                        <a:cs typeface="Times New Roman"/>
                      </a:endParaRPr>
                    </a:p>
                  </a:txBody>
                  <a:tcPr marL="125476" marR="125476" marT="62738" marB="62738"/>
                </a:tc>
                <a:tc>
                  <a:txBody>
                    <a:bodyPr/>
                    <a:lstStyle/>
                    <a:p>
                      <a:pPr marL="171450" marR="0" lvl="0" indent="-171450" algn="l">
                        <a:lnSpc>
                          <a:spcPct val="100000"/>
                        </a:lnSpc>
                        <a:spcBef>
                          <a:spcPts val="0"/>
                        </a:spcBef>
                        <a:spcAft>
                          <a:spcPts val="0"/>
                        </a:spcAft>
                        <a:buSzPts val="1000"/>
                        <a:buFont typeface="Arial" charset="0"/>
                        <a:buChar char="•"/>
                        <a:tabLst>
                          <a:tab pos="457200" algn="l"/>
                        </a:tabLst>
                      </a:pPr>
                      <a:r>
                        <a:rPr lang="en-US" sz="1200" dirty="0">
                          <a:effectLst/>
                        </a:rPr>
                        <a:t>Standard ATX</a:t>
                      </a:r>
                    </a:p>
                    <a:p>
                      <a:pPr marL="171450" marR="0" lvl="0" indent="-171450" algn="l">
                        <a:lnSpc>
                          <a:spcPct val="100000"/>
                        </a:lnSpc>
                        <a:spcBef>
                          <a:spcPts val="0"/>
                        </a:spcBef>
                        <a:spcAft>
                          <a:spcPts val="0"/>
                        </a:spcAft>
                        <a:buSzPts val="1000"/>
                        <a:buFont typeface="Arial" charset="0"/>
                        <a:buChar char="•"/>
                        <a:tabLst>
                          <a:tab pos="457200" algn="l"/>
                        </a:tabLst>
                      </a:pPr>
                      <a:r>
                        <a:rPr lang="en-US" sz="1200" dirty="0">
                          <a:effectLst/>
                        </a:rPr>
                        <a:t>EATX</a:t>
                      </a:r>
                    </a:p>
                    <a:p>
                      <a:pPr marL="171450" marR="0" lvl="0" indent="-171450" algn="l">
                        <a:lnSpc>
                          <a:spcPct val="100000"/>
                        </a:lnSpc>
                        <a:spcBef>
                          <a:spcPts val="0"/>
                        </a:spcBef>
                        <a:spcAft>
                          <a:spcPts val="0"/>
                        </a:spcAft>
                        <a:buSzPts val="1000"/>
                        <a:buFont typeface="Arial" charset="0"/>
                        <a:buChar char="•"/>
                        <a:tabLst>
                          <a:tab pos="457200" algn="l"/>
                        </a:tabLst>
                      </a:pPr>
                      <a:r>
                        <a:rPr lang="en-US" sz="1200" dirty="0" err="1">
                          <a:effectLst/>
                        </a:rPr>
                        <a:t>microATX</a:t>
                      </a:r>
                    </a:p>
                    <a:p>
                      <a:pPr marL="342900" marR="0" lvl="0" indent="-342900" algn="l">
                        <a:lnSpc>
                          <a:spcPct val="100000"/>
                        </a:lnSpc>
                        <a:spcBef>
                          <a:spcPts val="0"/>
                        </a:spcBef>
                        <a:spcAft>
                          <a:spcPts val="0"/>
                        </a:spcAft>
                        <a:buSzPts val="1000"/>
                        <a:buFont typeface="Symbol"/>
                        <a:buChar char=""/>
                        <a:tabLst>
                          <a:tab pos="457200" algn="l"/>
                        </a:tabLst>
                      </a:pPr>
                      <a:endParaRPr lang="en-US" sz="1200" dirty="0">
                        <a:effectLst/>
                        <a:latin typeface="Calibri"/>
                        <a:ea typeface="Calibri"/>
                        <a:cs typeface="Times New Roman"/>
                      </a:endParaRPr>
                    </a:p>
                  </a:txBody>
                  <a:tcPr marL="125476" marR="125476" marT="62738" marB="62738"/>
                </a:tc>
                <a:extLst>
                  <a:ext uri="{0D108BD9-81ED-4DB2-BD59-A6C34878D82A}">
                    <a16:rowId xmlns:a16="http://schemas.microsoft.com/office/drawing/2014/main" val="10001"/>
                  </a:ext>
                </a:extLst>
              </a:tr>
              <a:tr h="907645">
                <a:tc>
                  <a:txBody>
                    <a:bodyPr/>
                    <a:lstStyle/>
                    <a:p>
                      <a:pPr marL="0" marR="0" algn="ctr">
                        <a:lnSpc>
                          <a:spcPct val="107000"/>
                        </a:lnSpc>
                        <a:spcBef>
                          <a:spcPts val="0"/>
                        </a:spcBef>
                        <a:spcAft>
                          <a:spcPts val="0"/>
                        </a:spcAft>
                      </a:pPr>
                      <a:r>
                        <a:rPr lang="en-US" sz="1200" dirty="0">
                          <a:effectLst/>
                        </a:rPr>
                        <a:t>ATX Mid-Tower</a:t>
                      </a:r>
                      <a:endParaRPr lang="en-US" sz="1200" dirty="0">
                        <a:effectLst/>
                        <a:latin typeface="Calibri"/>
                        <a:ea typeface="Calibri"/>
                        <a:cs typeface="Times New Roman"/>
                      </a:endParaRPr>
                    </a:p>
                  </a:txBody>
                  <a:tcPr marL="125476" marR="125476" marT="31369" marB="31369" anchor="ctr"/>
                </a:tc>
                <a:tc>
                  <a:txBody>
                    <a:bodyPr/>
                    <a:lstStyle/>
                    <a:p>
                      <a:pPr marL="171450" marR="0" indent="-171450" algn="l">
                        <a:lnSpc>
                          <a:spcPct val="100000"/>
                        </a:lnSpc>
                        <a:spcBef>
                          <a:spcPts val="0"/>
                        </a:spcBef>
                        <a:spcAft>
                          <a:spcPts val="0"/>
                        </a:spcAft>
                        <a:buFont typeface="Arial" charset="0"/>
                        <a:buChar char="•"/>
                      </a:pPr>
                      <a:r>
                        <a:rPr lang="en-US" sz="1200" dirty="0">
                          <a:effectLst/>
                        </a:rPr>
                        <a:t>ATX mid-tower cases are slightly smaller than full-tower cases. </a:t>
                      </a:r>
                    </a:p>
                    <a:p>
                      <a:pPr marL="171450" marR="0" indent="-171450" algn="l">
                        <a:lnSpc>
                          <a:spcPct val="100000"/>
                        </a:lnSpc>
                        <a:spcBef>
                          <a:spcPts val="0"/>
                        </a:spcBef>
                        <a:spcAft>
                          <a:spcPts val="0"/>
                        </a:spcAft>
                        <a:buFont typeface="Arial" charset="0"/>
                        <a:buChar char="•"/>
                      </a:pPr>
                      <a:endParaRPr lang="en-US" sz="1200" dirty="0">
                        <a:effectLst/>
                      </a:endParaRPr>
                    </a:p>
                    <a:p>
                      <a:pPr marL="171450" marR="0" indent="-171450" algn="l">
                        <a:lnSpc>
                          <a:spcPct val="100000"/>
                        </a:lnSpc>
                        <a:spcBef>
                          <a:spcPts val="0"/>
                        </a:spcBef>
                        <a:spcAft>
                          <a:spcPts val="0"/>
                        </a:spcAft>
                        <a:buFont typeface="Arial" charset="0"/>
                        <a:buChar char="•"/>
                      </a:pPr>
                      <a:r>
                        <a:rPr lang="en-US" sz="1200" dirty="0">
                          <a:effectLst/>
                        </a:rPr>
                        <a:t>Mid-tower cases have fewer external and internal bays. </a:t>
                      </a:r>
                      <a:endParaRPr lang="en-US" sz="1200" dirty="0">
                        <a:effectLst/>
                        <a:latin typeface="Calibri"/>
                        <a:ea typeface="Calibri"/>
                        <a:cs typeface="Times New Roman"/>
                      </a:endParaRPr>
                    </a:p>
                  </a:txBody>
                  <a:tcPr marL="125476" marR="125476" marT="62738" marB="62738"/>
                </a:tc>
                <a:tc>
                  <a:txBody>
                    <a:bodyPr/>
                    <a:lstStyle/>
                    <a:p>
                      <a:pPr marL="171450" marR="0" lvl="0" indent="-171450" algn="l">
                        <a:lnSpc>
                          <a:spcPct val="100000"/>
                        </a:lnSpc>
                        <a:spcBef>
                          <a:spcPts val="0"/>
                        </a:spcBef>
                        <a:spcAft>
                          <a:spcPts val="0"/>
                        </a:spcAft>
                        <a:buSzPts val="1000"/>
                        <a:buFont typeface="Arial" charset="0"/>
                        <a:buChar char="•"/>
                        <a:tabLst>
                          <a:tab pos="457200" algn="l"/>
                        </a:tabLst>
                      </a:pPr>
                      <a:r>
                        <a:rPr lang="en-US" sz="1200" dirty="0">
                          <a:effectLst/>
                        </a:rPr>
                        <a:t>Standard ATX</a:t>
                      </a:r>
                    </a:p>
                    <a:p>
                      <a:pPr marL="171450" marR="0" lvl="0" indent="-171450" algn="l">
                        <a:lnSpc>
                          <a:spcPct val="100000"/>
                        </a:lnSpc>
                        <a:spcBef>
                          <a:spcPts val="0"/>
                        </a:spcBef>
                        <a:spcAft>
                          <a:spcPts val="0"/>
                        </a:spcAft>
                        <a:buSzPts val="1000"/>
                        <a:buFont typeface="Arial" charset="0"/>
                        <a:buChar char="•"/>
                        <a:tabLst>
                          <a:tab pos="457200" algn="l"/>
                        </a:tabLst>
                      </a:pPr>
                      <a:r>
                        <a:rPr lang="en-US" sz="1200" dirty="0" err="1">
                          <a:effectLst/>
                        </a:rPr>
                        <a:t>microATX</a:t>
                      </a:r>
                      <a:endParaRPr lang="en-US" sz="1200" dirty="0">
                        <a:effectLst/>
                      </a:endParaRPr>
                    </a:p>
                    <a:p>
                      <a:pPr marL="171450" marR="0" lvl="0" indent="-171450" algn="l">
                        <a:lnSpc>
                          <a:spcPct val="100000"/>
                        </a:lnSpc>
                        <a:spcBef>
                          <a:spcPts val="0"/>
                        </a:spcBef>
                        <a:spcAft>
                          <a:spcPts val="0"/>
                        </a:spcAft>
                        <a:buSzPts val="1000"/>
                        <a:buFont typeface="Arial" charset="0"/>
                        <a:buChar char="•"/>
                        <a:tabLst>
                          <a:tab pos="457200" algn="l"/>
                        </a:tabLst>
                      </a:pPr>
                      <a:r>
                        <a:rPr lang="en-US" sz="1200" dirty="0">
                          <a:effectLst/>
                        </a:rPr>
                        <a:t>Mini-ITX</a:t>
                      </a:r>
                    </a:p>
                    <a:p>
                      <a:pPr marL="171450" marR="0" lvl="0" indent="-171450" algn="l">
                        <a:lnSpc>
                          <a:spcPct val="100000"/>
                        </a:lnSpc>
                        <a:spcBef>
                          <a:spcPts val="0"/>
                        </a:spcBef>
                        <a:spcAft>
                          <a:spcPts val="0"/>
                        </a:spcAft>
                        <a:buSzPts val="1000"/>
                        <a:buFont typeface="Arial" charset="0"/>
                        <a:buChar char="•"/>
                        <a:tabLst>
                          <a:tab pos="457200" algn="l"/>
                        </a:tabLst>
                      </a:pPr>
                      <a:r>
                        <a:rPr lang="en-US" sz="1200" dirty="0">
                          <a:effectLst/>
                        </a:rPr>
                        <a:t>EATX (some)</a:t>
                      </a:r>
                      <a:endParaRPr lang="en-US" sz="1200" dirty="0">
                        <a:effectLst/>
                        <a:latin typeface="+mn-lt"/>
                        <a:ea typeface="Calibri"/>
                        <a:cs typeface="Times New Roman"/>
                      </a:endParaRPr>
                    </a:p>
                  </a:txBody>
                  <a:tcPr marL="125476" marR="125476" marT="62738" marB="62738"/>
                </a:tc>
                <a:extLst>
                  <a:ext uri="{0D108BD9-81ED-4DB2-BD59-A6C34878D82A}">
                    <a16:rowId xmlns:a16="http://schemas.microsoft.com/office/drawing/2014/main" val="10002"/>
                  </a:ext>
                </a:extLst>
              </a:tr>
              <a:tr h="1163852">
                <a:tc>
                  <a:txBody>
                    <a:bodyPr/>
                    <a:lstStyle/>
                    <a:p>
                      <a:pPr marL="0" marR="0" algn="ctr">
                        <a:lnSpc>
                          <a:spcPct val="107000"/>
                        </a:lnSpc>
                        <a:spcBef>
                          <a:spcPts val="0"/>
                        </a:spcBef>
                        <a:spcAft>
                          <a:spcPts val="0"/>
                        </a:spcAft>
                      </a:pPr>
                      <a:r>
                        <a:rPr lang="en-US" sz="1200" dirty="0">
                          <a:effectLst/>
                        </a:rPr>
                        <a:t>Micro-ATX Tower</a:t>
                      </a:r>
                      <a:endParaRPr lang="en-US" sz="1200" dirty="0">
                        <a:effectLst/>
                        <a:latin typeface="Calibri"/>
                        <a:ea typeface="Calibri"/>
                        <a:cs typeface="Times New Roman"/>
                      </a:endParaRPr>
                    </a:p>
                  </a:txBody>
                  <a:tcPr marL="125476" marR="125476" marT="31369" marB="31369" anchor="ctr"/>
                </a:tc>
                <a:tc>
                  <a: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dirty="0">
                          <a:effectLst/>
                        </a:rPr>
                        <a:t>Micro-ATX towers are smaller cases designed to be placed on desktops.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dirty="0">
                        <a:effectLst/>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dirty="0">
                          <a:effectLst/>
                        </a:rPr>
                        <a:t>Micro-ATX towers typically only have one drive bay.</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dirty="0">
                        <a:effectLst/>
                      </a:endParaRPr>
                    </a:p>
                    <a:p>
                      <a:pPr marL="171450" marR="0" indent="-171450" algn="l">
                        <a:lnSpc>
                          <a:spcPct val="100000"/>
                        </a:lnSpc>
                        <a:spcBef>
                          <a:spcPts val="0"/>
                        </a:spcBef>
                        <a:spcAft>
                          <a:spcPts val="0"/>
                        </a:spcAft>
                        <a:buFont typeface="Arial" charset="0"/>
                        <a:buChar char="•"/>
                      </a:pPr>
                      <a:r>
                        <a:rPr lang="en-US" sz="1200" dirty="0">
                          <a:effectLst/>
                        </a:rPr>
                        <a:t>Some Micro-ATX towers have a slim design. </a:t>
                      </a:r>
                    </a:p>
                    <a:p>
                      <a:pPr marL="171450" marR="0" indent="-171450" algn="l">
                        <a:lnSpc>
                          <a:spcPct val="100000"/>
                        </a:lnSpc>
                        <a:spcBef>
                          <a:spcPts val="0"/>
                        </a:spcBef>
                        <a:spcAft>
                          <a:spcPts val="0"/>
                        </a:spcAft>
                        <a:buFont typeface="Arial" charset="0"/>
                        <a:buChar char="•"/>
                      </a:pPr>
                      <a:endParaRPr lang="en-US" sz="1200" dirty="0">
                        <a:effectLst/>
                      </a:endParaRPr>
                    </a:p>
                    <a:p>
                      <a:pPr marL="171450" marR="0" indent="-171450" algn="l">
                        <a:lnSpc>
                          <a:spcPct val="100000"/>
                        </a:lnSpc>
                        <a:spcBef>
                          <a:spcPts val="0"/>
                        </a:spcBef>
                        <a:spcAft>
                          <a:spcPts val="0"/>
                        </a:spcAft>
                        <a:buFont typeface="Arial" charset="0"/>
                        <a:buChar char="•"/>
                      </a:pPr>
                      <a:r>
                        <a:rPr lang="en-US" sz="1200" dirty="0">
                          <a:effectLst/>
                        </a:rPr>
                        <a:t>These cases are typically half the width of a Micro-ATX tower and are designed to lay flat or upright.</a:t>
                      </a:r>
                      <a:endParaRPr lang="en-US" sz="1200" dirty="0">
                        <a:effectLst/>
                        <a:latin typeface="+mn-lt"/>
                        <a:ea typeface="Calibri"/>
                        <a:cs typeface="Times New Roman"/>
                      </a:endParaRPr>
                    </a:p>
                    <a:p>
                      <a:pPr marL="0" marR="0" algn="l">
                        <a:lnSpc>
                          <a:spcPct val="100000"/>
                        </a:lnSpc>
                        <a:spcBef>
                          <a:spcPts val="0"/>
                        </a:spcBef>
                        <a:spcAft>
                          <a:spcPts val="0"/>
                        </a:spcAft>
                      </a:pPr>
                      <a:endParaRPr lang="en-US" sz="1200" dirty="0">
                        <a:effectLst/>
                        <a:latin typeface="Calibri"/>
                        <a:ea typeface="Calibri"/>
                        <a:cs typeface="Times New Roman"/>
                      </a:endParaRPr>
                    </a:p>
                  </a:txBody>
                  <a:tcPr marL="125476" marR="125476" marT="62738" marB="62738"/>
                </a:tc>
                <a:tc>
                  <a:txBody>
                    <a:bodyPr/>
                    <a:lstStyle/>
                    <a:p>
                      <a:pPr marL="171450" marR="0" lvl="0" indent="-171450" algn="l">
                        <a:lnSpc>
                          <a:spcPct val="100000"/>
                        </a:lnSpc>
                        <a:spcBef>
                          <a:spcPts val="0"/>
                        </a:spcBef>
                        <a:spcAft>
                          <a:spcPts val="0"/>
                        </a:spcAft>
                        <a:buSzPts val="1000"/>
                        <a:buFont typeface="Arial" charset="0"/>
                        <a:buChar char="•"/>
                        <a:tabLst>
                          <a:tab pos="457200" algn="l"/>
                        </a:tabLst>
                      </a:pPr>
                      <a:r>
                        <a:rPr lang="en-US" sz="1200" dirty="0" err="1">
                          <a:effectLst/>
                        </a:rPr>
                        <a:t>microATX</a:t>
                      </a:r>
                      <a:endParaRPr lang="en-US" sz="1200" dirty="0">
                        <a:effectLst/>
                      </a:endParaRPr>
                    </a:p>
                    <a:p>
                      <a:pPr marL="171450" marR="0" lvl="0" indent="-171450" algn="l">
                        <a:lnSpc>
                          <a:spcPct val="100000"/>
                        </a:lnSpc>
                        <a:spcBef>
                          <a:spcPts val="0"/>
                        </a:spcBef>
                        <a:spcAft>
                          <a:spcPts val="0"/>
                        </a:spcAft>
                        <a:buSzPts val="1000"/>
                        <a:buFont typeface="Arial" charset="0"/>
                        <a:buChar char="•"/>
                        <a:tabLst>
                          <a:tab pos="457200" algn="l"/>
                        </a:tabLst>
                      </a:pPr>
                      <a:r>
                        <a:rPr lang="en-US" sz="1200" dirty="0">
                          <a:effectLst/>
                        </a:rPr>
                        <a:t>Mini-ITX</a:t>
                      </a:r>
                    </a:p>
                    <a:p>
                      <a:pPr marL="0" marR="0" algn="l">
                        <a:lnSpc>
                          <a:spcPct val="100000"/>
                        </a:lnSpc>
                        <a:spcBef>
                          <a:spcPts val="0"/>
                        </a:spcBef>
                        <a:spcAft>
                          <a:spcPts val="0"/>
                        </a:spcAft>
                      </a:pPr>
                      <a:endParaRPr lang="en-US" sz="1200" dirty="0">
                        <a:effectLst/>
                        <a:latin typeface="Calibri"/>
                        <a:ea typeface="Calibri"/>
                        <a:cs typeface="Times New Roman"/>
                      </a:endParaRPr>
                    </a:p>
                  </a:txBody>
                  <a:tcPr marL="125476" marR="125476" marT="62738" marB="62738"/>
                </a:tc>
                <a:extLst>
                  <a:ext uri="{0D108BD9-81ED-4DB2-BD59-A6C34878D82A}">
                    <a16:rowId xmlns:a16="http://schemas.microsoft.com/office/drawing/2014/main" val="10003"/>
                  </a:ext>
                </a:extLst>
              </a:tr>
              <a:tr h="453794">
                <a:tc>
                  <a:txBody>
                    <a:bodyPr/>
                    <a:lstStyle/>
                    <a:p>
                      <a:pPr marL="0" marR="0" algn="ctr">
                        <a:lnSpc>
                          <a:spcPct val="107000"/>
                        </a:lnSpc>
                        <a:spcBef>
                          <a:spcPts val="0"/>
                        </a:spcBef>
                        <a:spcAft>
                          <a:spcPts val="0"/>
                        </a:spcAft>
                      </a:pPr>
                      <a:r>
                        <a:rPr lang="en-US" sz="1200">
                          <a:effectLst/>
                        </a:rPr>
                        <a:t>Mini-ITX Tower</a:t>
                      </a:r>
                      <a:endParaRPr lang="en-US" sz="1200">
                        <a:effectLst/>
                        <a:latin typeface="Calibri"/>
                        <a:ea typeface="Calibri"/>
                        <a:cs typeface="Times New Roman"/>
                      </a:endParaRPr>
                    </a:p>
                  </a:txBody>
                  <a:tcPr marL="125476" marR="125476" marT="31369" marB="31369" anchor="ctr"/>
                </a:tc>
                <a:tc>
                  <a:txBody>
                    <a:bodyPr/>
                    <a:lstStyle/>
                    <a:p>
                      <a:pPr marL="171450" marR="0" indent="-171450" algn="l">
                        <a:lnSpc>
                          <a:spcPct val="107000"/>
                        </a:lnSpc>
                        <a:spcBef>
                          <a:spcPts val="0"/>
                        </a:spcBef>
                        <a:spcAft>
                          <a:spcPts val="0"/>
                        </a:spcAft>
                        <a:buFont typeface="Arial" charset="0"/>
                        <a:buChar char="•"/>
                      </a:pPr>
                      <a:r>
                        <a:rPr lang="en-US" sz="1200" dirty="0">
                          <a:effectLst/>
                        </a:rPr>
                        <a:t>Mini-ITX towers are designed to house Mini-ITX motherboards. </a:t>
                      </a:r>
                      <a:endParaRPr lang="en-US" sz="1200" dirty="0">
                        <a:effectLst/>
                        <a:latin typeface="Calibri"/>
                        <a:ea typeface="Calibri"/>
                        <a:cs typeface="Times New Roman"/>
                      </a:endParaRPr>
                    </a:p>
                  </a:txBody>
                  <a:tcPr marL="125476" marR="125476" marT="62738" marB="62738"/>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200" dirty="0">
                          <a:effectLst/>
                        </a:rPr>
                        <a:t>They are typically smaller than Micro-ATX towers.</a:t>
                      </a:r>
                      <a:endParaRPr lang="en-US" sz="1200" dirty="0">
                        <a:effectLst/>
                        <a:latin typeface="+mn-lt"/>
                        <a:ea typeface="Calibri"/>
                        <a:cs typeface="Times New Roman"/>
                      </a:endParaRPr>
                    </a:p>
                    <a:p>
                      <a:pPr marL="0" marR="0" algn="l">
                        <a:lnSpc>
                          <a:spcPct val="107000"/>
                        </a:lnSpc>
                        <a:spcBef>
                          <a:spcPts val="0"/>
                        </a:spcBef>
                        <a:spcAft>
                          <a:spcPts val="0"/>
                        </a:spcAft>
                      </a:pPr>
                      <a:endParaRPr lang="en-US" sz="1200" dirty="0">
                        <a:effectLst/>
                        <a:latin typeface="Calibri"/>
                        <a:ea typeface="Calibri"/>
                        <a:cs typeface="Times New Roman"/>
                      </a:endParaRPr>
                    </a:p>
                  </a:txBody>
                  <a:tcPr marL="125476" marR="125476" marT="62738" marB="62738"/>
                </a:tc>
                <a:extLst>
                  <a:ext uri="{0D108BD9-81ED-4DB2-BD59-A6C34878D82A}">
                    <a16:rowId xmlns:a16="http://schemas.microsoft.com/office/drawing/2014/main" val="10004"/>
                  </a:ext>
                </a:extLst>
              </a:tr>
              <a:tr h="522959">
                <a:tc>
                  <a:txBody>
                    <a:bodyPr/>
                    <a:lstStyle/>
                    <a:p>
                      <a:pPr marL="0" marR="0" algn="ctr">
                        <a:lnSpc>
                          <a:spcPct val="107000"/>
                        </a:lnSpc>
                        <a:spcBef>
                          <a:spcPts val="0"/>
                        </a:spcBef>
                        <a:spcAft>
                          <a:spcPts val="0"/>
                        </a:spcAft>
                      </a:pPr>
                      <a:r>
                        <a:rPr lang="en-US" sz="1200">
                          <a:effectLst/>
                        </a:rPr>
                        <a:t>HTPC</a:t>
                      </a:r>
                      <a:endParaRPr lang="en-US" sz="1200">
                        <a:effectLst/>
                        <a:latin typeface="Calibri"/>
                        <a:ea typeface="Calibri"/>
                        <a:cs typeface="Times New Roman"/>
                      </a:endParaRPr>
                    </a:p>
                  </a:txBody>
                  <a:tcPr marL="125476" marR="125476" marT="31369" marB="31369" anchor="ctr"/>
                </a:tc>
                <a:tc>
                  <a:txBody>
                    <a:bodyPr/>
                    <a:lstStyle/>
                    <a:p>
                      <a:pPr marL="171450" marR="0" indent="-171450" algn="l">
                        <a:lnSpc>
                          <a:spcPct val="107000"/>
                        </a:lnSpc>
                        <a:spcBef>
                          <a:spcPts val="0"/>
                        </a:spcBef>
                        <a:spcAft>
                          <a:spcPts val="0"/>
                        </a:spcAft>
                        <a:buFont typeface="Arial" charset="0"/>
                        <a:buChar char="•"/>
                      </a:pPr>
                      <a:r>
                        <a:rPr lang="en-US" sz="1200" dirty="0">
                          <a:effectLst/>
                        </a:rPr>
                        <a:t>Home theatre PC (HTPC) cases are designed to connect to TVs and be used as a home media computer. </a:t>
                      </a:r>
                      <a:endParaRPr lang="en-US" sz="1200" dirty="0">
                        <a:effectLst/>
                        <a:latin typeface="Calibri"/>
                        <a:ea typeface="Calibri"/>
                        <a:cs typeface="Times New Roman"/>
                      </a:endParaRPr>
                    </a:p>
                  </a:txBody>
                  <a:tcPr marL="125476" marR="125476" marT="62738" marB="62738"/>
                </a:tc>
                <a:tc>
                  <a:txBody>
                    <a:bodyPr/>
                    <a:lstStyle/>
                    <a:p>
                      <a:pPr marL="0" marR="0" algn="l">
                        <a:lnSpc>
                          <a:spcPct val="107000"/>
                        </a:lnSpc>
                        <a:spcBef>
                          <a:spcPts val="0"/>
                        </a:spcBef>
                        <a:spcAft>
                          <a:spcPts val="0"/>
                        </a:spcAft>
                      </a:pPr>
                      <a:r>
                        <a:rPr lang="en-US" sz="1200" dirty="0">
                          <a:effectLst/>
                        </a:rPr>
                        <a:t>HTPC cases are compatible with </a:t>
                      </a:r>
                      <a:r>
                        <a:rPr lang="en-US" sz="1200" dirty="0" err="1">
                          <a:effectLst/>
                        </a:rPr>
                        <a:t>microATX</a:t>
                      </a:r>
                      <a:r>
                        <a:rPr lang="en-US" sz="1200" dirty="0">
                          <a:effectLst/>
                        </a:rPr>
                        <a:t> and Mini-ITX form factors.</a:t>
                      </a:r>
                      <a:endParaRPr lang="en-US" sz="1200" dirty="0">
                        <a:effectLst/>
                        <a:latin typeface="Calibri"/>
                        <a:ea typeface="Calibri"/>
                        <a:cs typeface="Times New Roman"/>
                      </a:endParaRPr>
                    </a:p>
                  </a:txBody>
                  <a:tcPr marL="125476" marR="125476" marT="62738" marB="62738"/>
                </a:tc>
                <a:extLst>
                  <a:ext uri="{0D108BD9-81ED-4DB2-BD59-A6C34878D82A}">
                    <a16:rowId xmlns:a16="http://schemas.microsoft.com/office/drawing/2014/main" val="10005"/>
                  </a:ext>
                </a:extLst>
              </a:tr>
              <a:tr h="453794">
                <a:tc>
                  <a:txBody>
                    <a:bodyPr/>
                    <a:lstStyle/>
                    <a:p>
                      <a:pPr marL="0" marR="0" algn="ctr">
                        <a:lnSpc>
                          <a:spcPct val="107000"/>
                        </a:lnSpc>
                        <a:spcBef>
                          <a:spcPts val="0"/>
                        </a:spcBef>
                        <a:spcAft>
                          <a:spcPts val="0"/>
                        </a:spcAft>
                      </a:pPr>
                      <a:r>
                        <a:rPr lang="en-US" sz="1200">
                          <a:effectLst/>
                        </a:rPr>
                        <a:t>Notebook</a:t>
                      </a:r>
                      <a:endParaRPr lang="en-US" sz="1200">
                        <a:effectLst/>
                        <a:latin typeface="Calibri"/>
                        <a:ea typeface="Calibri"/>
                        <a:cs typeface="Times New Roman"/>
                      </a:endParaRPr>
                    </a:p>
                  </a:txBody>
                  <a:tcPr marL="125476" marR="125476" marT="31369" marB="31369" anchor="ctr"/>
                </a:tc>
                <a:tc>
                  <a:txBody>
                    <a:bodyPr/>
                    <a:lstStyle/>
                    <a:p>
                      <a:pPr marL="171450" marR="0" indent="-171450" algn="l">
                        <a:lnSpc>
                          <a:spcPct val="107000"/>
                        </a:lnSpc>
                        <a:spcBef>
                          <a:spcPts val="0"/>
                        </a:spcBef>
                        <a:spcAft>
                          <a:spcPts val="0"/>
                        </a:spcAft>
                        <a:buFont typeface="Arial" charset="0"/>
                        <a:buChar char="•"/>
                      </a:pPr>
                      <a:r>
                        <a:rPr lang="en-US" sz="1200" dirty="0">
                          <a:effectLst/>
                        </a:rPr>
                        <a:t>Notebook cases are generally proprietary and often vary among models.</a:t>
                      </a:r>
                      <a:endParaRPr lang="en-US" sz="1200" dirty="0">
                        <a:effectLst/>
                        <a:latin typeface="Calibri"/>
                        <a:ea typeface="Calibri"/>
                        <a:cs typeface="Times New Roman"/>
                      </a:endParaRPr>
                    </a:p>
                  </a:txBody>
                  <a:tcPr marL="125476" marR="125476" marT="62738" marB="62738"/>
                </a:tc>
                <a:tc>
                  <a:txBody>
                    <a:bodyPr/>
                    <a:lstStyle/>
                    <a:p>
                      <a:pPr marL="0" marR="0" algn="l">
                        <a:lnSpc>
                          <a:spcPct val="107000"/>
                        </a:lnSpc>
                        <a:spcBef>
                          <a:spcPts val="0"/>
                        </a:spcBef>
                        <a:spcAft>
                          <a:spcPts val="0"/>
                        </a:spcAft>
                      </a:pPr>
                      <a:endParaRPr lang="en-US" sz="1200" dirty="0">
                        <a:effectLst/>
                        <a:latin typeface="Calibri"/>
                        <a:ea typeface="Calibri"/>
                        <a:cs typeface="Times New Roman"/>
                      </a:endParaRPr>
                    </a:p>
                  </a:txBody>
                  <a:tcPr marL="125476" marR="125476" marT="62738" marB="62738"/>
                </a:tc>
                <a:extLst>
                  <a:ext uri="{0D108BD9-81ED-4DB2-BD59-A6C34878D82A}">
                    <a16:rowId xmlns:a16="http://schemas.microsoft.com/office/drawing/2014/main" val="10006"/>
                  </a:ext>
                </a:extLst>
              </a:tr>
            </a:tbl>
          </a:graphicData>
        </a:graphic>
      </p:graphicFrame>
      <p:sp>
        <p:nvSpPr>
          <p:cNvPr id="3" name="Rectangle 2"/>
          <p:cNvSpPr/>
          <p:nvPr/>
        </p:nvSpPr>
        <p:spPr>
          <a:xfrm>
            <a:off x="554677" y="478947"/>
            <a:ext cx="11266714" cy="307777"/>
          </a:xfrm>
          <a:prstGeom prst="rect">
            <a:avLst/>
          </a:prstGeom>
        </p:spPr>
        <p:txBody>
          <a:bodyPr wrap="square">
            <a:spAutoFit/>
          </a:bodyPr>
          <a:lstStyle/>
          <a:p>
            <a:r>
              <a:rPr lang="en-US" sz="1400" b="1" dirty="0"/>
              <a:t>Computer cases are designed to fit motherboard form factors. The following table describes the most common types of computer cases:</a:t>
            </a:r>
          </a:p>
        </p:txBody>
      </p:sp>
      <p:sp>
        <p:nvSpPr>
          <p:cNvPr id="4" name="Rectangle 3"/>
          <p:cNvSpPr/>
          <p:nvPr/>
        </p:nvSpPr>
        <p:spPr>
          <a:xfrm>
            <a:off x="4361900" y="107054"/>
            <a:ext cx="3329245" cy="369332"/>
          </a:xfrm>
          <a:prstGeom prst="rect">
            <a:avLst/>
          </a:prstGeom>
        </p:spPr>
        <p:txBody>
          <a:bodyPr wrap="none">
            <a:spAutoFit/>
          </a:bodyPr>
          <a:lstStyle/>
          <a:p>
            <a:r>
              <a:rPr lang="en-US" b="1" dirty="0"/>
              <a:t>3.1 Computer Case Form Factors:</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313845" y="1131085"/>
            <a:ext cx="2483515" cy="1862636"/>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1345489" y="1579083"/>
            <a:ext cx="1903958" cy="1427968"/>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288" y="3199082"/>
            <a:ext cx="1842020" cy="1381515"/>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Lst>
          </a:blip>
          <a:stretch>
            <a:fillRect/>
          </a:stretch>
        </p:blipFill>
        <p:spPr>
          <a:xfrm>
            <a:off x="1566553" y="3261161"/>
            <a:ext cx="1461829" cy="1461829"/>
          </a:xfrm>
          <a:prstGeom prst="rect">
            <a:avLst/>
          </a:prstGeom>
        </p:spPr>
      </p:pic>
      <p:pic>
        <p:nvPicPr>
          <p:cNvPr id="9" name="Picture 8"/>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a:off x="133129" y="4745318"/>
            <a:ext cx="1374956" cy="1029890"/>
          </a:xfrm>
          <a:prstGeom prst="rect">
            <a:avLst/>
          </a:prstGeom>
        </p:spPr>
      </p:pic>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Lst>
          </a:blip>
          <a:stretch>
            <a:fillRect/>
          </a:stretch>
        </p:blipFill>
        <p:spPr>
          <a:xfrm flipH="1">
            <a:off x="1020774" y="4765589"/>
            <a:ext cx="1945201" cy="2019238"/>
          </a:xfrm>
          <a:prstGeom prst="rect">
            <a:avLst/>
          </a:prstGeom>
        </p:spPr>
      </p:pic>
    </p:spTree>
    <p:extLst>
      <p:ext uri="{BB962C8B-B14F-4D97-AF65-F5344CB8AC3E}">
        <p14:creationId xmlns:p14="http://schemas.microsoft.com/office/powerpoint/2010/main" val="874579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05667" y="102621"/>
            <a:ext cx="5174686" cy="954107"/>
          </a:xfrm>
          <a:prstGeom prst="rect">
            <a:avLst/>
          </a:prstGeom>
          <a:noFill/>
        </p:spPr>
        <p:txBody>
          <a:bodyPr wrap="none" rtlCol="0">
            <a:spAutoFit/>
          </a:bodyPr>
          <a:lstStyle/>
          <a:p>
            <a:pPr algn="ctr"/>
            <a:r>
              <a:rPr lang="en-US" sz="2800"/>
              <a:t> </a:t>
            </a:r>
            <a:r>
              <a:rPr lang="en-US" sz="2800" b="1"/>
              <a:t>3.1 Computer Case Form Factors:</a:t>
            </a:r>
          </a:p>
          <a:p>
            <a:pPr algn="ctr"/>
            <a:endParaRPr lang="en-US" sz="2800" dirty="0"/>
          </a:p>
        </p:txBody>
      </p:sp>
      <p:sp>
        <p:nvSpPr>
          <p:cNvPr id="6" name="TextBox 5"/>
          <p:cNvSpPr txBox="1"/>
          <p:nvPr/>
        </p:nvSpPr>
        <p:spPr>
          <a:xfrm>
            <a:off x="369614" y="655738"/>
            <a:ext cx="10786065" cy="307777"/>
          </a:xfrm>
          <a:prstGeom prst="rect">
            <a:avLst/>
          </a:prstGeom>
          <a:noFill/>
        </p:spPr>
        <p:txBody>
          <a:bodyPr wrap="square" rtlCol="0">
            <a:spAutoFit/>
          </a:bodyPr>
          <a:lstStyle/>
          <a:p>
            <a:r>
              <a:rPr lang="en-US" sz="1400" b="1" dirty="0"/>
              <a:t>Computer cases are designed to fit motherboard form factors. The following table describes the most common types of computer cases:</a:t>
            </a:r>
          </a:p>
        </p:txBody>
      </p:sp>
      <p:graphicFrame>
        <p:nvGraphicFramePr>
          <p:cNvPr id="2" name="Table 1"/>
          <p:cNvGraphicFramePr>
            <a:graphicFrameLocks noGrp="1"/>
          </p:cNvGraphicFramePr>
          <p:nvPr>
            <p:extLst>
              <p:ext uri="{D42A27DB-BD31-4B8C-83A1-F6EECF244321}">
                <p14:modId xmlns:p14="http://schemas.microsoft.com/office/powerpoint/2010/main" val="955177025"/>
              </p:ext>
            </p:extLst>
          </p:nvPr>
        </p:nvGraphicFramePr>
        <p:xfrm>
          <a:off x="502083" y="1056728"/>
          <a:ext cx="11025523" cy="5358338"/>
        </p:xfrm>
        <a:graphic>
          <a:graphicData uri="http://schemas.openxmlformats.org/drawingml/2006/table">
            <a:tbl>
              <a:tblPr firstRow="1" bandRow="1">
                <a:tableStyleId>{5C22544A-7EE6-4342-B048-85BDC9FD1C3A}</a:tableStyleId>
              </a:tblPr>
              <a:tblGrid>
                <a:gridCol w="669171">
                  <a:extLst>
                    <a:ext uri="{9D8B030D-6E8A-4147-A177-3AD203B41FA5}">
                      <a16:colId xmlns:a16="http://schemas.microsoft.com/office/drawing/2014/main" val="20000"/>
                    </a:ext>
                  </a:extLst>
                </a:gridCol>
                <a:gridCol w="1962364">
                  <a:extLst>
                    <a:ext uri="{9D8B030D-6E8A-4147-A177-3AD203B41FA5}">
                      <a16:colId xmlns:a16="http://schemas.microsoft.com/office/drawing/2014/main" val="20001"/>
                    </a:ext>
                  </a:extLst>
                </a:gridCol>
                <a:gridCol w="2797996">
                  <a:extLst>
                    <a:ext uri="{9D8B030D-6E8A-4147-A177-3AD203B41FA5}">
                      <a16:colId xmlns:a16="http://schemas.microsoft.com/office/drawing/2014/main" val="20002"/>
                    </a:ext>
                  </a:extLst>
                </a:gridCol>
                <a:gridCol w="2797996">
                  <a:extLst>
                    <a:ext uri="{9D8B030D-6E8A-4147-A177-3AD203B41FA5}">
                      <a16:colId xmlns:a16="http://schemas.microsoft.com/office/drawing/2014/main" val="20003"/>
                    </a:ext>
                  </a:extLst>
                </a:gridCol>
                <a:gridCol w="2797996">
                  <a:extLst>
                    <a:ext uri="{9D8B030D-6E8A-4147-A177-3AD203B41FA5}">
                      <a16:colId xmlns:a16="http://schemas.microsoft.com/office/drawing/2014/main" val="20004"/>
                    </a:ext>
                  </a:extLst>
                </a:gridCol>
              </a:tblGrid>
              <a:tr h="0">
                <a:tc gridSpan="2">
                  <a:txBody>
                    <a:bodyPr/>
                    <a:lstStyle/>
                    <a:p>
                      <a:r>
                        <a:rPr lang="en-US" sz="1400" b="1" dirty="0"/>
                        <a:t>Type</a:t>
                      </a:r>
                      <a:endParaRPr lang="en-US" sz="1400" dirty="0"/>
                    </a:p>
                  </a:txBody>
                  <a:tcPr/>
                </a:tc>
                <a:tc hMerge="1">
                  <a:txBody>
                    <a:bodyPr/>
                    <a:lstStyle/>
                    <a:p>
                      <a:endParaRPr lang="en-US"/>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67688">
                <a:tc rowSpan="2">
                  <a:txBody>
                    <a:bodyPr/>
                    <a:lstStyle/>
                    <a:p>
                      <a:r>
                        <a:rPr lang="en-US" sz="1400" b="1" dirty="0"/>
                        <a:t>ATX </a:t>
                      </a:r>
                    </a:p>
                    <a:p>
                      <a:r>
                        <a:rPr lang="en-US" sz="1400" b="1" dirty="0"/>
                        <a:t>Full-Tower</a:t>
                      </a:r>
                      <a:endParaRPr lang="en-US" sz="1400" dirty="0"/>
                    </a:p>
                  </a:txBody>
                  <a:tcPr vert="vert270"/>
                </a:tc>
                <a:tc rowSpan="2">
                  <a:txBody>
                    <a:bodyPr/>
                    <a:lstStyle/>
                    <a:p>
                      <a:endParaRPr lang="en-US" sz="1400" dirty="0"/>
                    </a:p>
                  </a:txBody>
                  <a:tcPr/>
                </a:tc>
                <a:tc gridSpan="3">
                  <a:txBody>
                    <a:bodyPr/>
                    <a:lstStyle/>
                    <a:p>
                      <a:pPr marL="285750" indent="-285750">
                        <a:buFont typeface="Courier New" charset="0"/>
                        <a:buChar char="o"/>
                      </a:pPr>
                      <a:r>
                        <a:rPr lang="en-US" sz="1400" b="1" dirty="0"/>
                        <a:t>ATX full-tower cases are the largest computer cases. Full-tower cases have a lot of space or external and internal components. ATX full-tower cases are compatible with the following form factors:</a:t>
                      </a:r>
                      <a:r>
                        <a:rPr lang="en-US" sz="1400" dirty="0"/>
                        <a:t>		</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88147">
                <a:tc vMerge="1">
                  <a:txBody>
                    <a:bodyPr/>
                    <a:lstStyle/>
                    <a:p>
                      <a:endParaRPr lang="en-US"/>
                    </a:p>
                  </a:txBody>
                  <a:tcPr/>
                </a:tc>
                <a:tc vMerge="1">
                  <a:txBody>
                    <a:bodyPr/>
                    <a:lstStyle/>
                    <a:p>
                      <a:endParaRPr lang="en-US"/>
                    </a:p>
                  </a:txBody>
                  <a:tcPr/>
                </a:tc>
                <a:tc>
                  <a:txBody>
                    <a:bodyPr/>
                    <a:lstStyle/>
                    <a:p>
                      <a:pPr algn="ctr"/>
                      <a:r>
                        <a:rPr lang="en-US" sz="1400" dirty="0"/>
                        <a:t>Standard ATX</a:t>
                      </a:r>
                    </a:p>
                  </a:txBody>
                  <a:tcPr/>
                </a:tc>
                <a:tc>
                  <a:txBody>
                    <a:bodyPr/>
                    <a:lstStyle/>
                    <a:p>
                      <a:pPr algn="ctr"/>
                      <a:r>
                        <a:rPr lang="en-US" sz="1400" dirty="0"/>
                        <a:t>Extended ATX</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Micro ATX</a:t>
                      </a:r>
                    </a:p>
                    <a:p>
                      <a:pPr algn="ctr"/>
                      <a:endParaRPr lang="en-US" sz="1400" dirty="0"/>
                    </a:p>
                  </a:txBody>
                  <a:tcPr/>
                </a:tc>
                <a:extLst>
                  <a:ext uri="{0D108BD9-81ED-4DB2-BD59-A6C34878D82A}">
                    <a16:rowId xmlns:a16="http://schemas.microsoft.com/office/drawing/2014/main" val="10002"/>
                  </a:ext>
                </a:extLst>
              </a:tr>
              <a:tr h="1478071">
                <a:tc>
                  <a:txBody>
                    <a:bodyPr/>
                    <a:lstStyle/>
                    <a:p>
                      <a:r>
                        <a:rPr lang="en-US" sz="1400" b="1" dirty="0"/>
                        <a:t>ATX </a:t>
                      </a:r>
                    </a:p>
                    <a:p>
                      <a:r>
                        <a:rPr lang="en-US" sz="1400" b="1" dirty="0"/>
                        <a:t>Mid-Tower</a:t>
                      </a:r>
                      <a:endParaRPr lang="en-US" sz="1400" dirty="0"/>
                    </a:p>
                  </a:txBody>
                  <a:tcPr vert="vert270"/>
                </a:tc>
                <a:tc>
                  <a:txBody>
                    <a:bodyPr/>
                    <a:lstStyle/>
                    <a:p>
                      <a:endParaRPr lang="en-US" sz="1400" dirty="0"/>
                    </a:p>
                  </a:txBody>
                  <a:tcPr/>
                </a:tc>
                <a:tc gridSpan="3">
                  <a:txBody>
                    <a:bodyPr/>
                    <a:lstStyle/>
                    <a:p>
                      <a:pPr marL="285750" marR="0" indent="-285750" algn="l" defTabSz="914400" rtl="0" eaLnBrk="1" fontAlgn="auto" latinLnBrk="0" hangingPunct="1">
                        <a:lnSpc>
                          <a:spcPct val="100000"/>
                        </a:lnSpc>
                        <a:spcBef>
                          <a:spcPts val="0"/>
                        </a:spcBef>
                        <a:spcAft>
                          <a:spcPts val="0"/>
                        </a:spcAft>
                        <a:buClrTx/>
                        <a:buSzTx/>
                        <a:buFont typeface="Courier New" charset="0"/>
                        <a:buChar char="o"/>
                        <a:tabLst/>
                        <a:defRPr/>
                      </a:pPr>
                      <a:r>
                        <a:rPr lang="en-US" sz="1400" b="1" dirty="0"/>
                        <a:t>ATX mid-tower cases are slightly smaller than full-tower cases. Mid-tower cases have fewer external and internal bays. </a:t>
                      </a:r>
                    </a:p>
                    <a:p>
                      <a:pPr marL="285750" marR="0" indent="-285750" algn="l" defTabSz="914400" rtl="0" eaLnBrk="1" fontAlgn="auto" latinLnBrk="0" hangingPunct="1">
                        <a:lnSpc>
                          <a:spcPct val="100000"/>
                        </a:lnSpc>
                        <a:spcBef>
                          <a:spcPts val="0"/>
                        </a:spcBef>
                        <a:spcAft>
                          <a:spcPts val="0"/>
                        </a:spcAft>
                        <a:buClrTx/>
                        <a:buSzTx/>
                        <a:buFont typeface="Courier New" charset="0"/>
                        <a:buChar char="o"/>
                        <a:tabLst/>
                        <a:defRPr/>
                      </a:pPr>
                      <a:endParaRPr lang="en-US" sz="1400" b="1" dirty="0"/>
                    </a:p>
                    <a:p>
                      <a:pPr marL="285750" marR="0" indent="-285750" algn="l" defTabSz="914400" rtl="0" eaLnBrk="1" fontAlgn="auto" latinLnBrk="0" hangingPunct="1">
                        <a:lnSpc>
                          <a:spcPct val="100000"/>
                        </a:lnSpc>
                        <a:spcBef>
                          <a:spcPts val="0"/>
                        </a:spcBef>
                        <a:spcAft>
                          <a:spcPts val="0"/>
                        </a:spcAft>
                        <a:buClrTx/>
                        <a:buSzTx/>
                        <a:buFont typeface="Courier New" charset="0"/>
                        <a:buChar char="o"/>
                        <a:tabLst/>
                        <a:defRPr/>
                      </a:pPr>
                      <a:r>
                        <a:rPr lang="en-US" sz="1400" b="1" dirty="0"/>
                        <a:t>ATX mid-tower cases are compatible with the following form factors:</a:t>
                      </a:r>
                    </a:p>
                    <a:p>
                      <a:endParaRPr lang="en-US" sz="1400"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70840">
                <a:tc>
                  <a:txBody>
                    <a:bodyPr/>
                    <a:lstStyle/>
                    <a:p>
                      <a:r>
                        <a:rPr lang="en-US" sz="1400" b="1" dirty="0"/>
                        <a:t>ATX </a:t>
                      </a:r>
                    </a:p>
                    <a:p>
                      <a:r>
                        <a:rPr lang="en-US" sz="1400" b="1" dirty="0"/>
                        <a:t>Micro-Tower</a:t>
                      </a:r>
                      <a:endParaRPr lang="en-US" sz="1400" dirty="0"/>
                    </a:p>
                  </a:txBody>
                  <a:tcPr vert="vert270"/>
                </a:tc>
                <a:tc>
                  <a:txBody>
                    <a:bodyPr/>
                    <a:lstStyle/>
                    <a:p>
                      <a:endParaRPr lang="en-US" sz="1400" dirty="0"/>
                    </a:p>
                  </a:txBody>
                  <a:tcPr/>
                </a:tc>
                <a:tc gridSpan="3">
                  <a:txBody>
                    <a:bodyPr/>
                    <a:lstStyle/>
                    <a:p>
                      <a:pPr marL="285750" indent="-285750">
                        <a:buFont typeface="Courier New" charset="0"/>
                        <a:buChar char="o"/>
                      </a:pPr>
                      <a:r>
                        <a:rPr lang="en-US" sz="1400" b="1" dirty="0"/>
                        <a:t>Micro-ATX towers are smaller cases designed to be placed on desktops. Micro-ATX towers typically only have one drive bay and are compatible with the following form factors:</a:t>
                      </a:r>
                    </a:p>
                    <a:p>
                      <a:pPr marL="285750" indent="-285750">
                        <a:buFont typeface="Courier New" charset="0"/>
                        <a:buChar char="o"/>
                      </a:pPr>
                      <a:endParaRPr lang="en-US" sz="1400" b="1" dirty="0"/>
                    </a:p>
                    <a:p>
                      <a:pPr marL="1257300" lvl="2" indent="-342900">
                        <a:buFont typeface="+mj-lt"/>
                        <a:buAutoNum type="arabicPeriod"/>
                      </a:pPr>
                      <a:r>
                        <a:rPr lang="en-US" sz="1400" dirty="0" err="1"/>
                        <a:t>MicroATX</a:t>
                      </a:r>
                      <a:endParaRPr lang="en-US" sz="1400" dirty="0"/>
                    </a:p>
                    <a:p>
                      <a:pPr marL="1257300" lvl="2" indent="-342900">
                        <a:buFont typeface="+mj-lt"/>
                        <a:buAutoNum type="arabicPeriod"/>
                      </a:pPr>
                      <a:endParaRPr lang="en-US" sz="1400" dirty="0"/>
                    </a:p>
                    <a:p>
                      <a:pPr marL="1257300" lvl="2" indent="-342900">
                        <a:buFont typeface="+mj-lt"/>
                        <a:buAutoNum type="arabicPeriod"/>
                      </a:pPr>
                      <a:r>
                        <a:rPr lang="en-US" sz="1400" dirty="0"/>
                        <a:t>Mini-ATX</a:t>
                      </a:r>
                    </a:p>
                    <a:p>
                      <a:endParaRPr lang="en-US" sz="1400"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70840">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Note: </a:t>
                      </a:r>
                      <a:r>
                        <a:rPr lang="en-US" sz="1400" i="1" dirty="0"/>
                        <a:t>Some Micro-ATX towers have a slim design. These cases are typically half the width of a Micro-ATX tower and are designed to lay flat or upright.</a:t>
                      </a:r>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1545051" y="1347279"/>
            <a:ext cx="1032884" cy="1546233"/>
          </a:xfrm>
          <a:prstGeom prst="rect">
            <a:avLst/>
          </a:prstGeom>
        </p:spPr>
      </p:pic>
      <p:pic>
        <p:nvPicPr>
          <p:cNvPr id="5" name="Picture 4"/>
          <p:cNvPicPr>
            <a:picLocks noChangeAspect="1"/>
          </p:cNvPicPr>
          <p:nvPr/>
        </p:nvPicPr>
        <p:blipFill>
          <a:blip r:embed="rId4"/>
          <a:stretch>
            <a:fillRect/>
          </a:stretch>
        </p:blipFill>
        <p:spPr>
          <a:xfrm>
            <a:off x="1545051" y="3080047"/>
            <a:ext cx="935103" cy="1302131"/>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6538" y1="81659" x2="6538" y2="81659"/>
                        <a14:foregroundMark x1="5769" y1="59389" x2="5769" y2="59389"/>
                      </a14:backgroundRemoval>
                    </a14:imgEffect>
                  </a14:imgLayer>
                </a14:imgProps>
              </a:ext>
            </a:extLst>
          </a:blip>
          <a:stretch>
            <a:fillRect/>
          </a:stretch>
        </p:blipFill>
        <p:spPr>
          <a:xfrm>
            <a:off x="1343791" y="4611945"/>
            <a:ext cx="1435403" cy="1264259"/>
          </a:xfrm>
          <a:prstGeom prst="rect">
            <a:avLst/>
          </a:prstGeom>
        </p:spPr>
      </p:pic>
    </p:spTree>
    <p:extLst>
      <p:ext uri="{BB962C8B-B14F-4D97-AF65-F5344CB8AC3E}">
        <p14:creationId xmlns:p14="http://schemas.microsoft.com/office/powerpoint/2010/main" val="147694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8123</TotalTime>
  <Words>8980</Words>
  <Application>Microsoft Office PowerPoint</Application>
  <PresentationFormat>Widescreen</PresentationFormat>
  <Paragraphs>1196</Paragraphs>
  <Slides>63</Slides>
  <Notes>5</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Arial</vt:lpstr>
      <vt:lpstr>Calibri</vt:lpstr>
      <vt:lpstr>Calibri Light</vt:lpstr>
      <vt:lpstr>Courier New</vt:lpstr>
      <vt:lpstr>Mangal</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Bradford Bridge</dc:creator>
  <cp:lastModifiedBy>Steed Harper</cp:lastModifiedBy>
  <cp:revision>357</cp:revision>
  <dcterms:created xsi:type="dcterms:W3CDTF">2017-03-07T04:44:45Z</dcterms:created>
  <dcterms:modified xsi:type="dcterms:W3CDTF">2018-03-22T18:15:04Z</dcterms:modified>
</cp:coreProperties>
</file>