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DDDD-5D2B-B24E-BC49-82AF391CB7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 err="1"/>
              <a:t>Rasologia</a:t>
            </a:r>
            <a:r>
              <a:rPr lang="en-US" sz="6700" dirty="0"/>
              <a:t>:  </a:t>
            </a:r>
            <a:br>
              <a:rPr lang="en-US" dirty="0"/>
            </a:br>
            <a:r>
              <a:rPr lang="en-US" sz="4000" dirty="0"/>
              <a:t>Is blood or soil </a:t>
            </a:r>
            <a:br>
              <a:rPr lang="en-US" sz="4000" dirty="0"/>
            </a:br>
            <a:r>
              <a:rPr lang="en-US" sz="4000" dirty="0"/>
              <a:t>more important?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3D1A8-621C-F24A-80A6-8DDA1E1AD5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Eurasian Politics</a:t>
            </a:r>
          </a:p>
          <a:p>
            <a:r>
              <a:rPr lang="en-US" dirty="0" err="1"/>
              <a:t>Dr</a:t>
            </a:r>
            <a:r>
              <a:rPr lang="en-US" dirty="0"/>
              <a:t> Brunell</a:t>
            </a:r>
          </a:p>
        </p:txBody>
      </p:sp>
    </p:spTree>
    <p:extLst>
      <p:ext uri="{BB962C8B-B14F-4D97-AF65-F5344CB8AC3E}">
        <p14:creationId xmlns:p14="http://schemas.microsoft.com/office/powerpoint/2010/main" val="156364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23A7-964B-F243-B90E-2C37E811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 of the question?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6AC0-001D-F94C-91C0-FDE0DC9F4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Blood or soil?</a:t>
            </a:r>
          </a:p>
          <a:p>
            <a:r>
              <a:rPr lang="en-US" sz="3200" dirty="0"/>
              <a:t>What are the implications of each answer?</a:t>
            </a:r>
          </a:p>
          <a:p>
            <a:pPr lvl="1"/>
            <a:r>
              <a:rPr lang="en-US" sz="3000" dirty="0"/>
              <a:t>For Russians?</a:t>
            </a:r>
          </a:p>
          <a:p>
            <a:pPr lvl="1"/>
            <a:r>
              <a:rPr lang="en-US" sz="3000" dirty="0"/>
              <a:t>For Kazakhs?</a:t>
            </a:r>
          </a:p>
          <a:p>
            <a:pPr lvl="1"/>
            <a:r>
              <a:rPr lang="en-US" sz="3000" dirty="0"/>
              <a:t>For [your subject of study] in Central Asia?</a:t>
            </a:r>
          </a:p>
          <a:p>
            <a:pPr lvl="1"/>
            <a:r>
              <a:rPr lang="en-US" sz="3000" dirty="0"/>
              <a:t>For Chinese?</a:t>
            </a:r>
          </a:p>
          <a:p>
            <a:pPr lvl="1"/>
            <a:r>
              <a:rPr lang="en-US" sz="3000" dirty="0"/>
              <a:t>For Americans?</a:t>
            </a:r>
          </a:p>
          <a:p>
            <a:pPr marL="45720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8407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E571-93FA-6240-B759-14588AFFE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</a:t>
            </a:r>
            <a:r>
              <a:rPr lang="en-US" dirty="0" err="1"/>
              <a:t>Eurasianism</a:t>
            </a:r>
            <a:r>
              <a:rPr lang="en-US" dirty="0"/>
              <a:t> fit?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0D704-4474-FA42-80C2-71DF55D2AF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there a third possibility suggested by </a:t>
            </a:r>
            <a:r>
              <a:rPr lang="en-US" dirty="0" err="1"/>
              <a:t>Eurasianism</a:t>
            </a:r>
            <a:r>
              <a:rPr lang="en-US" dirty="0"/>
              <a:t>, e.g., Russia as a Eurasian people/Nation (</a:t>
            </a:r>
            <a:r>
              <a:rPr lang="en-US" dirty="0" err="1"/>
              <a:t>Narod</a:t>
            </a:r>
            <a:r>
              <a:rPr lang="en-US" dirty="0"/>
              <a:t>?)?</a:t>
            </a:r>
          </a:p>
        </p:txBody>
      </p:sp>
    </p:spTree>
    <p:extLst>
      <p:ext uri="{BB962C8B-B14F-4D97-AF65-F5344CB8AC3E}">
        <p14:creationId xmlns:p14="http://schemas.microsoft.com/office/powerpoint/2010/main" val="29185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FF4C6CF-35CD-6A41-AB28-B2A23C5D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</a:t>
            </a:r>
            <a:br>
              <a:rPr lang="en-US" dirty="0"/>
            </a:br>
            <a:r>
              <a:rPr lang="en-US" dirty="0"/>
              <a:t>vs</a:t>
            </a:r>
            <a:br>
              <a:rPr lang="en-US" dirty="0"/>
            </a:br>
            <a:r>
              <a:rPr lang="en-US" dirty="0"/>
              <a:t>Soil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1BA3774-2635-5646-B34E-3215A99C9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09528"/>
              </p:ext>
            </p:extLst>
          </p:nvPr>
        </p:nvGraphicFramePr>
        <p:xfrm>
          <a:off x="4794422" y="719665"/>
          <a:ext cx="5449328" cy="466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530">
                  <a:extLst>
                    <a:ext uri="{9D8B030D-6E8A-4147-A177-3AD203B41FA5}">
                      <a16:colId xmlns:a16="http://schemas.microsoft.com/office/drawing/2014/main" val="1255155101"/>
                    </a:ext>
                  </a:extLst>
                </a:gridCol>
                <a:gridCol w="1846399">
                  <a:extLst>
                    <a:ext uri="{9D8B030D-6E8A-4147-A177-3AD203B41FA5}">
                      <a16:colId xmlns:a16="http://schemas.microsoft.com/office/drawing/2014/main" val="3970281229"/>
                    </a:ext>
                  </a:extLst>
                </a:gridCol>
                <a:gridCol w="1846399">
                  <a:extLst>
                    <a:ext uri="{9D8B030D-6E8A-4147-A177-3AD203B41FA5}">
                      <a16:colId xmlns:a16="http://schemas.microsoft.com/office/drawing/2014/main" val="1028986898"/>
                    </a:ext>
                  </a:extLst>
                </a:gridCol>
              </a:tblGrid>
              <a:tr h="567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388955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dirty="0"/>
                        <a:t>Says who historically in Russia?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305241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dirty="0"/>
                        <a:t>Says who today in Russia?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226644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dirty="0"/>
                        <a:t>In CAS?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769494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dirty="0"/>
                        <a:t>In Mongolia?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26416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dirty="0"/>
                        <a:t>In China?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694726"/>
                  </a:ext>
                </a:extLst>
              </a:tr>
              <a:tr h="567667">
                <a:tc>
                  <a:txBody>
                    <a:bodyPr/>
                    <a:lstStyle/>
                    <a:p>
                      <a:r>
                        <a:rPr lang="en-US" dirty="0"/>
                        <a:t>In US?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75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07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919BE-E68C-D642-9629-95791EF7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Citizenship</a:t>
            </a:r>
            <a:br>
              <a:rPr lang="en-US" dirty="0"/>
            </a:br>
            <a:r>
              <a:rPr lang="en-US" dirty="0"/>
              <a:t>(nationality?)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BE353-B90C-A441-B0E9-768CD53B06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Jus </a:t>
            </a:r>
            <a:r>
              <a:rPr lang="en-US" sz="3600" dirty="0" err="1"/>
              <a:t>sanguinis</a:t>
            </a:r>
            <a:endParaRPr lang="en-US" sz="3600" dirty="0"/>
          </a:p>
          <a:p>
            <a:pPr lvl="1"/>
            <a:r>
              <a:rPr lang="en-US" sz="3400" dirty="0"/>
              <a:t>Law of the blood</a:t>
            </a:r>
            <a:endParaRPr lang="en-US" sz="3200" dirty="0"/>
          </a:p>
          <a:p>
            <a:pPr lvl="1"/>
            <a:r>
              <a:rPr lang="en-US" sz="3200" dirty="0"/>
              <a:t>Nation as ethno-family</a:t>
            </a:r>
          </a:p>
          <a:p>
            <a:pPr lvl="1"/>
            <a:r>
              <a:rPr lang="en-US" sz="3200" dirty="0"/>
              <a:t>Germanic countries</a:t>
            </a:r>
            <a:endParaRPr lang="en-US" sz="3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9911C-377E-4D46-A907-6C20C5C86B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Jus soli</a:t>
            </a:r>
          </a:p>
          <a:p>
            <a:pPr lvl="1"/>
            <a:r>
              <a:rPr lang="en-US" sz="3400" dirty="0"/>
              <a:t>Law of the soil</a:t>
            </a:r>
          </a:p>
          <a:p>
            <a:pPr lvl="1"/>
            <a:r>
              <a:rPr lang="en-US" sz="3400" dirty="0"/>
              <a:t>“birth right” citizenship?</a:t>
            </a:r>
          </a:p>
          <a:p>
            <a:pPr lvl="1"/>
            <a:r>
              <a:rPr lang="en-US" sz="3400" dirty="0"/>
              <a:t>Or civic nationalism?</a:t>
            </a:r>
          </a:p>
          <a:p>
            <a:pPr lvl="1"/>
            <a:r>
              <a:rPr lang="en-US" sz="3400" dirty="0"/>
              <a:t>France, US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7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74610-6221-A046-84C4-83188514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Quo </a:t>
            </a:r>
            <a:r>
              <a:rPr lang="en-US" dirty="0" err="1"/>
              <a:t>vadis</a:t>
            </a:r>
            <a:r>
              <a:rPr lang="en-US" dirty="0"/>
              <a:t>, </a:t>
            </a:r>
            <a:r>
              <a:rPr lang="en-US" dirty="0" err="1"/>
              <a:t>Rossiya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45C02-E7D0-3240-B819-80CED3B41F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/>
              <a:t>Putin?</a:t>
            </a:r>
          </a:p>
          <a:p>
            <a:r>
              <a:rPr lang="en-US" sz="3200" dirty="0"/>
              <a:t>How does “the West” view Russian identity?  Eurasian identity?</a:t>
            </a:r>
          </a:p>
        </p:txBody>
      </p:sp>
    </p:spTree>
    <p:extLst>
      <p:ext uri="{BB962C8B-B14F-4D97-AF65-F5344CB8AC3E}">
        <p14:creationId xmlns:p14="http://schemas.microsoft.com/office/powerpoint/2010/main" val="129349341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{882E4C26-AFB9-0340-BF9D-E5D09F59B0DD}tf16401369</Template>
  <TotalTime>22</TotalTime>
  <Words>157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Rasologia:   Is blood or soil  more important?</vt:lpstr>
      <vt:lpstr>What do you think of the question?</vt:lpstr>
      <vt:lpstr>Where does Eurasianism fit?</vt:lpstr>
      <vt:lpstr>Blood vs Soil</vt:lpstr>
      <vt:lpstr>Approaches to Citizenship (nationality?)</vt:lpstr>
      <vt:lpstr>Quo vadis, Rossiya?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Rasologia:   Is blood or soil  more important?</dc:title>
  <dc:creator>Microsoft Office User</dc:creator>
  <cp:lastModifiedBy>Microsoft Office User</cp:lastModifiedBy>
  <cp:revision>4</cp:revision>
  <dcterms:created xsi:type="dcterms:W3CDTF">2019-04-04T15:41:38Z</dcterms:created>
  <dcterms:modified xsi:type="dcterms:W3CDTF">2019-04-04T16:03:42Z</dcterms:modified>
</cp:coreProperties>
</file>